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sldIdLst>
    <p:sldId id="261" r:id="rId5"/>
    <p:sldId id="287" r:id="rId6"/>
    <p:sldId id="290" r:id="rId7"/>
    <p:sldId id="257" r:id="rId8"/>
    <p:sldId id="291" r:id="rId9"/>
    <p:sldId id="292" r:id="rId10"/>
    <p:sldId id="293" r:id="rId11"/>
    <p:sldId id="27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pen Sans Light" panose="020B0306030504020204" pitchFamily="34" charset="0"/>
      <p:regular r:id="rId18"/>
      <p:italic r:id="rId19"/>
    </p:embeddedFont>
    <p:embeddedFont>
      <p:font typeface="Open Sans Semibold" panose="020B0706030804020204" pitchFamily="34" charset="0"/>
      <p:bold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9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3351801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10/10/2022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10/10/2022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10/10/2022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10/10/2022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10/10/2022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10/10/2022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5847" y="4353333"/>
            <a:ext cx="6638365" cy="1133067"/>
          </a:xfrm>
        </p:spPr>
        <p:txBody>
          <a:bodyPr>
            <a:normAutofit fontScale="90000"/>
          </a:bodyPr>
          <a:lstStyle/>
          <a:p>
            <a:r>
              <a:rPr lang="en-US" dirty="0"/>
              <a:t>Title I, Part A Neglected &amp; </a:t>
            </a:r>
            <a:br>
              <a:rPr lang="en-US" dirty="0"/>
            </a:br>
            <a:r>
              <a:rPr lang="en-US" dirty="0"/>
              <a:t>Title I, Part D Delinquent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301254" y="5641693"/>
            <a:ext cx="3831066" cy="970916"/>
          </a:xfrm>
        </p:spPr>
        <p:txBody>
          <a:bodyPr>
            <a:noAutofit/>
          </a:bodyPr>
          <a:lstStyle/>
          <a:p>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Annual Count</a:t>
            </a:r>
            <a:endParaRPr lang="en-US" sz="4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TextBox 4">
            <a:extLst>
              <a:ext uri="{FF2B5EF4-FFF2-40B4-BE49-F238E27FC236}">
                <a16:creationId xmlns:a16="http://schemas.microsoft.com/office/drawing/2014/main" id="{FCB75819-A3A6-43E2-A798-F8ACB67A0026}"/>
              </a:ext>
            </a:extLst>
          </p:cNvPr>
          <p:cNvSpPr txBox="1"/>
          <p:nvPr/>
        </p:nvSpPr>
        <p:spPr>
          <a:xfrm>
            <a:off x="8498541" y="4661647"/>
            <a:ext cx="3032043" cy="2400657"/>
          </a:xfrm>
          <a:prstGeom prst="rect">
            <a:avLst/>
          </a:prstGeom>
          <a:noFill/>
        </p:spPr>
        <p:txBody>
          <a:bodyPr wrap="square" rtlCol="0">
            <a:spAutoFit/>
          </a:bodyPr>
          <a:lstStyle/>
          <a:p>
            <a:r>
              <a:rPr lang="en-US" sz="1600" dirty="0"/>
              <a:t>Heather Gould </a:t>
            </a:r>
          </a:p>
          <a:p>
            <a:r>
              <a:rPr lang="en-US" sz="1600" dirty="0"/>
              <a:t>Education Program Consultant </a:t>
            </a:r>
          </a:p>
          <a:p>
            <a:r>
              <a:rPr lang="en-US" sz="1600" dirty="0"/>
              <a:t>Special Education and Title Services                                                                                                                                                                                                                                               (785) 296-8965</a:t>
            </a:r>
          </a:p>
          <a:p>
            <a:r>
              <a:rPr lang="en-US" sz="1600" dirty="0"/>
              <a:t>hgould@ksde.org </a:t>
            </a:r>
          </a:p>
          <a:p>
            <a:endParaRPr lang="en-US" dirty="0"/>
          </a:p>
          <a:p>
            <a:endParaRPr lang="en-US" dirty="0"/>
          </a:p>
          <a:p>
            <a:r>
              <a:rPr lang="en-US" dirty="0"/>
              <a:t> </a:t>
            </a:r>
          </a:p>
        </p:txBody>
      </p:sp>
    </p:spTree>
    <p:extLst>
      <p:ext uri="{BB962C8B-B14F-4D97-AF65-F5344CB8AC3E}">
        <p14:creationId xmlns:p14="http://schemas.microsoft.com/office/powerpoint/2010/main" val="43027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201122" y="2519082"/>
            <a:ext cx="11396869" cy="2411506"/>
          </a:xfrm>
        </p:spPr>
        <p:txBody>
          <a:bodyPr>
            <a:normAutofit/>
          </a:bodyPr>
          <a:lstStyle/>
          <a:p>
            <a:r>
              <a:rPr lang="en-US" dirty="0">
                <a:sym typeface="Wingdings" panose="05000000000000000000" pitchFamily="2" charset="2"/>
              </a:rPr>
              <a:t></a:t>
            </a:r>
            <a:r>
              <a:rPr lang="en-US" sz="2000" dirty="0"/>
              <a:t>To accurately identify the number of eligible children and youth who are neglected and              delinquent – U.S. Department of Education (USED) uses the data from the annual count to determine the funding that is provided to the state for Title I, A Neglected and Title I, D Subpart 2. </a:t>
            </a:r>
          </a:p>
          <a:p>
            <a:r>
              <a:rPr lang="en-US" sz="2000" dirty="0">
                <a:sym typeface="Wingdings" panose="05000000000000000000" pitchFamily="2" charset="2"/>
              </a:rPr>
              <a:t></a:t>
            </a:r>
            <a:r>
              <a:rPr lang="en-US" sz="2000" dirty="0"/>
              <a:t>To allocate funding to eligible programs and eligible children and  youth with the greatest need – KSDE  then awards subgrants to districts with  children and youth in locally operated juvenile neglected and delinquent facilities</a:t>
            </a:r>
            <a:r>
              <a:rPr lang="en-US" dirty="0"/>
              <a:t>.</a:t>
            </a:r>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316104" y="997256"/>
            <a:ext cx="8553577" cy="723968"/>
          </a:xfrm>
        </p:spPr>
        <p:txBody>
          <a:bodyPr/>
          <a:lstStyle/>
          <a:p>
            <a:r>
              <a:rPr lang="en-US" dirty="0"/>
              <a:t>Purpose Of The Annual Count </a:t>
            </a:r>
          </a:p>
        </p:txBody>
      </p:sp>
    </p:spTree>
    <p:extLst>
      <p:ext uri="{BB962C8B-B14F-4D97-AF65-F5344CB8AC3E}">
        <p14:creationId xmlns:p14="http://schemas.microsoft.com/office/powerpoint/2010/main" val="218164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201122" y="2483224"/>
            <a:ext cx="11704007" cy="2805952"/>
          </a:xfrm>
        </p:spPr>
        <p:txBody>
          <a:bodyPr>
            <a:normAutofit fontScale="25000" lnSpcReduction="20000"/>
          </a:bodyPr>
          <a:lstStyle/>
          <a:p>
            <a:r>
              <a:rPr lang="en-US" sz="7200" dirty="0">
                <a:sym typeface="Wingdings" panose="05000000000000000000" pitchFamily="2" charset="2"/>
              </a:rPr>
              <a:t></a:t>
            </a:r>
            <a:r>
              <a:rPr lang="en-US" sz="7200" dirty="0"/>
              <a:t>An eligible neglected facility is a public or private residential facility, other </a:t>
            </a:r>
          </a:p>
          <a:p>
            <a:r>
              <a:rPr lang="en-US" sz="7200" dirty="0"/>
              <a:t>   than a foster home, that is operated primarily for the care of children and </a:t>
            </a:r>
          </a:p>
          <a:p>
            <a:r>
              <a:rPr lang="en-US" sz="7200" dirty="0"/>
              <a:t>   youth who have been committed to the institution or voluntarily placed in the  institution under applicable      </a:t>
            </a:r>
          </a:p>
          <a:p>
            <a:r>
              <a:rPr lang="en-US" sz="7200" dirty="0"/>
              <a:t>   state law due to abandonment, neglect, or death of their parents or guardians. </a:t>
            </a:r>
          </a:p>
          <a:p>
            <a:r>
              <a:rPr lang="en-US" sz="7200" dirty="0">
                <a:sym typeface="Wingdings" panose="05000000000000000000" pitchFamily="2" charset="2"/>
              </a:rPr>
              <a:t></a:t>
            </a:r>
            <a:r>
              <a:rPr lang="en-US" sz="7200" dirty="0"/>
              <a:t>An eligible delinquent facility is a public or private residential facility, other than a foster home, that is operated </a:t>
            </a:r>
          </a:p>
          <a:p>
            <a:r>
              <a:rPr lang="en-US" sz="7200" dirty="0"/>
              <a:t>  primarily for the care of children and youth who have been adjudicated to be delinquent or in need of </a:t>
            </a:r>
          </a:p>
          <a:p>
            <a:r>
              <a:rPr lang="en-US" sz="7200" dirty="0"/>
              <a:t>  supervision.</a:t>
            </a:r>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316104" y="997256"/>
            <a:ext cx="8553577" cy="723968"/>
          </a:xfrm>
        </p:spPr>
        <p:txBody>
          <a:bodyPr/>
          <a:lstStyle/>
          <a:p>
            <a:r>
              <a:rPr lang="en-US" dirty="0"/>
              <a:t>Definitions </a:t>
            </a:r>
          </a:p>
        </p:txBody>
      </p:sp>
    </p:spTree>
    <p:extLst>
      <p:ext uri="{BB962C8B-B14F-4D97-AF65-F5344CB8AC3E}">
        <p14:creationId xmlns:p14="http://schemas.microsoft.com/office/powerpoint/2010/main" val="73938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a:xfrm>
            <a:off x="331694" y="794777"/>
            <a:ext cx="10659036" cy="1191221"/>
          </a:xfrm>
        </p:spPr>
        <p:txBody>
          <a:bodyPr/>
          <a:lstStyle/>
          <a:p>
            <a:r>
              <a:rPr lang="en-US" dirty="0"/>
              <a:t>ANNUAL COUNT PROCESS</a:t>
            </a:r>
          </a:p>
        </p:txBody>
      </p:sp>
      <p:sp>
        <p:nvSpPr>
          <p:cNvPr id="10" name="Text Placeholder 9">
            <a:extLst>
              <a:ext uri="{FF2B5EF4-FFF2-40B4-BE49-F238E27FC236}">
                <a16:creationId xmlns:a16="http://schemas.microsoft.com/office/drawing/2014/main" id="{A1150F44-92A6-49EF-B572-ACDA07616B34}"/>
              </a:ext>
            </a:extLst>
          </p:cNvPr>
          <p:cNvSpPr>
            <a:spLocks noGrp="1"/>
          </p:cNvSpPr>
          <p:nvPr>
            <p:ph type="body" idx="1"/>
          </p:nvPr>
        </p:nvSpPr>
        <p:spPr/>
        <p:txBody>
          <a:bodyPr>
            <a:normAutofit fontScale="92500" lnSpcReduction="10000"/>
          </a:bodyPr>
          <a:lstStyle/>
          <a:p>
            <a:pPr marL="457200" indent="-457200">
              <a:buFont typeface="+mj-lt"/>
              <a:buAutoNum type="arabicPeriod"/>
            </a:pPr>
            <a:r>
              <a:rPr lang="en-US" dirty="0"/>
              <a:t>1. Determine eligible districts</a:t>
            </a:r>
          </a:p>
          <a:p>
            <a:pPr marL="457200" indent="-457200">
              <a:buFont typeface="+mj-lt"/>
              <a:buAutoNum type="arabicPeriod"/>
            </a:pPr>
            <a:r>
              <a:rPr lang="en-US" dirty="0"/>
              <a:t>2. Determine eligible facilities</a:t>
            </a:r>
          </a:p>
          <a:p>
            <a:pPr marL="457200" indent="-457200">
              <a:buFont typeface="+mj-lt"/>
              <a:buAutoNum type="arabicPeriod"/>
            </a:pPr>
            <a:r>
              <a:rPr lang="en-US" dirty="0"/>
              <a:t>3. Determine eligible students </a:t>
            </a:r>
          </a:p>
        </p:txBody>
      </p:sp>
    </p:spTree>
    <p:extLst>
      <p:ext uri="{BB962C8B-B14F-4D97-AF65-F5344CB8AC3E}">
        <p14:creationId xmlns:p14="http://schemas.microsoft.com/office/powerpoint/2010/main" val="102838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201122" y="2483224"/>
            <a:ext cx="11704007" cy="2805952"/>
          </a:xfrm>
        </p:spPr>
        <p:txBody>
          <a:bodyPr>
            <a:normAutofit fontScale="40000" lnSpcReduction="20000"/>
          </a:bodyPr>
          <a:lstStyle/>
          <a:p>
            <a:r>
              <a:rPr lang="en-US" sz="7200" dirty="0">
                <a:sym typeface="Wingdings" panose="05000000000000000000" pitchFamily="2" charset="2"/>
              </a:rPr>
              <a:t></a:t>
            </a:r>
            <a:r>
              <a:rPr lang="en-US" sz="7200" dirty="0"/>
              <a:t>What is the purpose of the facility? </a:t>
            </a:r>
          </a:p>
          <a:p>
            <a:r>
              <a:rPr lang="en-US" sz="7200" dirty="0">
                <a:sym typeface="Wingdings" panose="05000000000000000000" pitchFamily="2" charset="2"/>
              </a:rPr>
              <a:t></a:t>
            </a:r>
            <a:r>
              <a:rPr lang="en-US" sz="7200" dirty="0"/>
              <a:t>How are students placed at the facility? </a:t>
            </a:r>
          </a:p>
          <a:p>
            <a:r>
              <a:rPr lang="en-US" sz="7200" dirty="0">
                <a:sym typeface="Wingdings" panose="05000000000000000000" pitchFamily="2" charset="2"/>
              </a:rPr>
              <a:t></a:t>
            </a:r>
            <a:r>
              <a:rPr lang="en-US" sz="7200" dirty="0"/>
              <a:t>Are they placed by DPPHS or the courts for being neglected or </a:t>
            </a:r>
          </a:p>
          <a:p>
            <a:r>
              <a:rPr lang="en-US" sz="7200" dirty="0"/>
              <a:t>delinquent? </a:t>
            </a:r>
          </a:p>
          <a:p>
            <a:r>
              <a:rPr lang="en-US" sz="7200" dirty="0">
                <a:sym typeface="Wingdings" panose="05000000000000000000" pitchFamily="2" charset="2"/>
              </a:rPr>
              <a:t></a:t>
            </a:r>
            <a:r>
              <a:rPr lang="en-US" sz="7200" dirty="0"/>
              <a:t>Are the majority of children served neglected or delinquent</a:t>
            </a:r>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316104" y="997256"/>
            <a:ext cx="8553577" cy="723968"/>
          </a:xfrm>
        </p:spPr>
        <p:txBody>
          <a:bodyPr/>
          <a:lstStyle/>
          <a:p>
            <a:r>
              <a:rPr lang="en-US" dirty="0"/>
              <a:t>Questions to consider </a:t>
            </a:r>
          </a:p>
        </p:txBody>
      </p:sp>
    </p:spTree>
    <p:extLst>
      <p:ext uri="{BB962C8B-B14F-4D97-AF65-F5344CB8AC3E}">
        <p14:creationId xmlns:p14="http://schemas.microsoft.com/office/powerpoint/2010/main" val="240680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316104" y="1864658"/>
            <a:ext cx="11704007" cy="3729317"/>
          </a:xfrm>
        </p:spPr>
        <p:txBody>
          <a:bodyPr>
            <a:normAutofit fontScale="25000" lnSpcReduction="20000"/>
          </a:bodyPr>
          <a:lstStyle/>
          <a:p>
            <a:r>
              <a:rPr lang="en-US" sz="7200" dirty="0">
                <a:sym typeface="Wingdings" panose="05000000000000000000" pitchFamily="2" charset="2"/>
              </a:rPr>
              <a:t>Any eligible student who resides in the </a:t>
            </a:r>
          </a:p>
          <a:p>
            <a:r>
              <a:rPr lang="en-US" sz="7200" dirty="0">
                <a:sym typeface="Wingdings" panose="05000000000000000000" pitchFamily="2" charset="2"/>
              </a:rPr>
              <a:t>facility for at least one day during the 30- day count window should be counted. </a:t>
            </a:r>
          </a:p>
          <a:p>
            <a:r>
              <a:rPr lang="en-US" sz="7200" dirty="0">
                <a:sym typeface="Wingdings" panose="05000000000000000000" pitchFamily="2" charset="2"/>
              </a:rPr>
              <a:t>This is a duplicated count, which means </a:t>
            </a:r>
          </a:p>
          <a:p>
            <a:r>
              <a:rPr lang="en-US" sz="7200" dirty="0">
                <a:sym typeface="Wingdings" panose="05000000000000000000" pitchFamily="2" charset="2"/>
              </a:rPr>
              <a:t>that if students exit and reenter during the </a:t>
            </a:r>
          </a:p>
          <a:p>
            <a:r>
              <a:rPr lang="en-US" sz="7200" dirty="0">
                <a:sym typeface="Wingdings" panose="05000000000000000000" pitchFamily="2" charset="2"/>
              </a:rPr>
              <a:t>window, they are counted twice. </a:t>
            </a:r>
          </a:p>
          <a:p>
            <a:r>
              <a:rPr lang="en-US" sz="7200" dirty="0">
                <a:sym typeface="Wingdings" panose="05000000000000000000" pitchFamily="2" charset="2"/>
              </a:rPr>
              <a:t>All students are counted for each facility </a:t>
            </a:r>
          </a:p>
          <a:p>
            <a:r>
              <a:rPr lang="en-US" sz="7200" dirty="0">
                <a:sym typeface="Wingdings" panose="05000000000000000000" pitchFamily="2" charset="2"/>
              </a:rPr>
              <a:t>regardless of student designation (i.e., </a:t>
            </a:r>
          </a:p>
          <a:p>
            <a:r>
              <a:rPr lang="en-US" sz="7200" dirty="0">
                <a:sym typeface="Wingdings" panose="05000000000000000000" pitchFamily="2" charset="2"/>
              </a:rPr>
              <a:t>neglected or delinquent).</a:t>
            </a:r>
          </a:p>
          <a:p>
            <a:r>
              <a:rPr lang="en-US" sz="7200" dirty="0">
                <a:sym typeface="Wingdings" panose="05000000000000000000" pitchFamily="2" charset="2"/>
              </a:rPr>
              <a:t>Count window: Oct. 1-Oct. 30 of the </a:t>
            </a:r>
          </a:p>
          <a:p>
            <a:r>
              <a:rPr lang="en-US" sz="7200" dirty="0">
                <a:sym typeface="Wingdings" panose="05000000000000000000" pitchFamily="2" charset="2"/>
              </a:rPr>
              <a:t>current year</a:t>
            </a:r>
          </a:p>
          <a:p>
            <a:r>
              <a:rPr lang="en-US" sz="7200" dirty="0">
                <a:sym typeface="Wingdings" panose="05000000000000000000" pitchFamily="2" charset="2"/>
              </a:rPr>
              <a:t> Dates for 2022: Tuesdays, October 25; Friday, October 28; Monday, November 14; Wednesday, November 23</a:t>
            </a:r>
            <a:r>
              <a:rPr lang="en-US" sz="7200" baseline="30000" dirty="0">
                <a:sym typeface="Wingdings" panose="05000000000000000000" pitchFamily="2" charset="2"/>
              </a:rPr>
              <a:t>rd</a:t>
            </a:r>
            <a:r>
              <a:rPr lang="en-US" sz="7200" dirty="0">
                <a:sym typeface="Wingdings" panose="05000000000000000000" pitchFamily="2" charset="2"/>
              </a:rPr>
              <a:t>. </a:t>
            </a:r>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316104" y="997256"/>
            <a:ext cx="8553577" cy="723968"/>
          </a:xfrm>
        </p:spPr>
        <p:txBody>
          <a:bodyPr/>
          <a:lstStyle/>
          <a:p>
            <a:r>
              <a:rPr lang="en-US" dirty="0"/>
              <a:t>Counting  </a:t>
            </a:r>
          </a:p>
        </p:txBody>
      </p:sp>
    </p:spTree>
    <p:extLst>
      <p:ext uri="{BB962C8B-B14F-4D97-AF65-F5344CB8AC3E}">
        <p14:creationId xmlns:p14="http://schemas.microsoft.com/office/powerpoint/2010/main" val="301317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a:xfrm>
            <a:off x="316104" y="3101789"/>
            <a:ext cx="11704007" cy="1564342"/>
          </a:xfrm>
        </p:spPr>
        <p:txBody>
          <a:bodyPr>
            <a:normAutofit/>
          </a:bodyPr>
          <a:lstStyle/>
          <a:p>
            <a:r>
              <a:rPr lang="en-US" sz="2800" dirty="0">
                <a:sym typeface="Wingdings" panose="05000000000000000000" pitchFamily="2" charset="2"/>
              </a:rPr>
              <a:t>Application, Neglected overview and carryover final for SY 2021 is open</a:t>
            </a:r>
          </a:p>
          <a:p>
            <a:r>
              <a:rPr lang="en-US" sz="2800" dirty="0">
                <a:sym typeface="Wingdings" panose="05000000000000000000" pitchFamily="2" charset="2"/>
              </a:rPr>
              <a:t>They will be closed November 18</a:t>
            </a:r>
            <a:r>
              <a:rPr lang="en-US" sz="2800" baseline="30000" dirty="0">
                <a:sym typeface="Wingdings" panose="05000000000000000000" pitchFamily="2" charset="2"/>
              </a:rPr>
              <a:t>th</a:t>
            </a:r>
            <a:r>
              <a:rPr lang="en-US" sz="2800" dirty="0">
                <a:sym typeface="Wingdings" panose="05000000000000000000" pitchFamily="2" charset="2"/>
              </a:rPr>
              <a:t>!!</a:t>
            </a:r>
          </a:p>
          <a:p>
            <a:r>
              <a:rPr lang="en-US" sz="2800" dirty="0">
                <a:sym typeface="Wingdings" panose="05000000000000000000" pitchFamily="2" charset="2"/>
              </a:rPr>
              <a:t>REMEMBER this is what determines your funding for 2023-2024</a:t>
            </a:r>
          </a:p>
          <a:p>
            <a:endParaRPr lang="en-US" sz="7200" dirty="0">
              <a:sym typeface="Wingdings" panose="05000000000000000000" pitchFamily="2" charset="2"/>
            </a:endParaRPr>
          </a:p>
        </p:txBody>
      </p:sp>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316104" y="997256"/>
            <a:ext cx="8553577" cy="723968"/>
          </a:xfrm>
        </p:spPr>
        <p:txBody>
          <a:bodyPr/>
          <a:lstStyle/>
          <a:p>
            <a:r>
              <a:rPr lang="en-US" dirty="0"/>
              <a:t>Submitting the annual Count</a:t>
            </a:r>
          </a:p>
        </p:txBody>
      </p:sp>
    </p:spTree>
    <p:extLst>
      <p:ext uri="{BB962C8B-B14F-4D97-AF65-F5344CB8AC3E}">
        <p14:creationId xmlns:p14="http://schemas.microsoft.com/office/powerpoint/2010/main" val="96960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Heather Gould</a:t>
            </a:r>
          </a:p>
          <a:p>
            <a:pPr lvl="1"/>
            <a:r>
              <a:rPr lang="en-US" dirty="0"/>
              <a:t>Education Program Consultant</a:t>
            </a:r>
            <a:br>
              <a:rPr lang="en-US" dirty="0"/>
            </a:br>
            <a:r>
              <a:rPr lang="en-US" dirty="0"/>
              <a:t>Special Education and Title Services </a:t>
            </a:r>
            <a:br>
              <a:rPr lang="en-US" dirty="0"/>
            </a:br>
            <a:r>
              <a:rPr lang="en-US" dirty="0"/>
              <a:t>(785) 296-8965</a:t>
            </a:r>
            <a:br>
              <a:rPr lang="en-US" dirty="0"/>
            </a:br>
            <a:r>
              <a:rPr lang="en-US" u="sng" dirty="0"/>
              <a:t>hgould</a:t>
            </a:r>
            <a:r>
              <a:rPr lang="en-US" u="sng" dirty="0">
                <a:hlinkClick r:id="rId2"/>
              </a:rPr>
              <a:t>@ksde.org</a:t>
            </a:r>
            <a:r>
              <a:rPr lang="en-US" u="sng"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endParaRPr lang="en-US" dirty="0"/>
          </a:p>
        </p:txBody>
      </p:sp>
    </p:spTree>
    <p:extLst>
      <p:ext uri="{BB962C8B-B14F-4D97-AF65-F5344CB8AC3E}">
        <p14:creationId xmlns:p14="http://schemas.microsoft.com/office/powerpoint/2010/main" val="1334721789"/>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metadata/properties"/>
    <ds:schemaRef ds:uri="d5501a87-0b31-43b9-bb13-8dd2b743a206"/>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www.w3.org/XML/1998/namespace"/>
    <ds:schemaRef ds:uri="http://purl.org/dc/elements/1.1/"/>
    <ds:schemaRef ds:uri="6c663d95-8238-4b2d-b922-a74f82e5df6f"/>
    <ds:schemaRef ds:uri="http://purl.org/dc/dcmitype/"/>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431</TotalTime>
  <Words>476</Words>
  <Application>Microsoft Office PowerPoint</Application>
  <PresentationFormat>Widescreen</PresentationFormat>
  <Paragraphs>50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Open Sans Light</vt:lpstr>
      <vt:lpstr>Open Sans Semibold</vt:lpstr>
      <vt:lpstr>Calibri</vt:lpstr>
      <vt:lpstr>Custom Design</vt:lpstr>
      <vt:lpstr>Title I, Part A Neglected &amp;  Title I, Part D Delinquent </vt:lpstr>
      <vt:lpstr>Purpose Of The Annual Count </vt:lpstr>
      <vt:lpstr>Definitions </vt:lpstr>
      <vt:lpstr>ANNUAL COUNT PROCESS</vt:lpstr>
      <vt:lpstr>Questions to consider </vt:lpstr>
      <vt:lpstr>Counting  </vt:lpstr>
      <vt:lpstr>Submitting the annual Count</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Count</dc:title>
  <dc:creator>hgould@ksde.org</dc:creator>
  <cp:lastModifiedBy>Evelyn Alden</cp:lastModifiedBy>
  <cp:revision>28</cp:revision>
  <dcterms:created xsi:type="dcterms:W3CDTF">2017-11-21T21:33:09Z</dcterms:created>
  <dcterms:modified xsi:type="dcterms:W3CDTF">2022-10-10T15:29:04Z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