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14" autoAdjust="0"/>
    <p:restoredTop sz="94660"/>
  </p:normalViewPr>
  <p:slideViewPr>
    <p:cSldViewPr>
      <p:cViewPr varScale="1">
        <p:scale>
          <a:sx n="97" d="100"/>
          <a:sy n="97" d="100"/>
        </p:scale>
        <p:origin x="13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FCE5398-7810-6A5C-14AF-BF71D5058BA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CC0CFC-348A-C22A-9CB6-9E9283052ED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F31A3B7-2140-4673-B9AD-CB061E53305D}" type="datetimeFigureOut">
              <a:rPr lang="en-US"/>
              <a:pPr>
                <a:defRPr/>
              </a:pPr>
              <a:t>12/10/2024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6FE603-6205-F1AB-EB6D-329676E2352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99F30B-D85A-D08D-054A-FEC7493F46A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B4AD5BC9-1C8E-42F2-8CF3-E8E449A754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61C8F5C-AAFB-A1B6-BC62-B5EDAA31112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D6FDBE-AC25-5113-3B7C-DF362097398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25B945D-4C33-4CF2-ACAE-F095AFA62C8C}" type="datetimeFigureOut">
              <a:rPr lang="en-US"/>
              <a:pPr>
                <a:defRPr/>
              </a:pPr>
              <a:t>12/10/2024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0740FDD-5B9A-CE1E-4A9A-03AD0C7D58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A386ACE-6084-63B7-A288-FF96FC14AF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984A82-5931-2ADC-2609-5DE5E3010CE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AE761F-50D0-D10B-0172-95C8B81ED4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198239BC-9B6A-43F8-B3A1-11AB0237FB4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FF1626ED-4130-8BF1-1B7A-11D34DF4812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9CB7CAD8-D658-61BC-EE1D-A5725A1E55E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BAC2A94B-99DF-45AA-CE1F-42BF15A137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fld id="{B1E4B6A8-D325-4003-B265-1ADF1B5FA0AD}" type="slidenum">
              <a:rPr lang="en-US" altLang="en-US">
                <a:latin typeface="Calibri" panose="020F0502020204030204" pitchFamily="34" charset="0"/>
              </a:rPr>
              <a:pPr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>
            <a:extLst>
              <a:ext uri="{FF2B5EF4-FFF2-40B4-BE49-F238E27FC236}">
                <a16:creationId xmlns:a16="http://schemas.microsoft.com/office/drawing/2014/main" id="{6E74496D-69DB-B43A-53F3-ED6E81FCF76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>
            <a:extLst>
              <a:ext uri="{FF2B5EF4-FFF2-40B4-BE49-F238E27FC236}">
                <a16:creationId xmlns:a16="http://schemas.microsoft.com/office/drawing/2014/main" id="{E90ED1C6-FEDC-03C6-1096-BA108E78D81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id="{DC9FF53B-05A9-72F0-5DA8-89567E6A68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fld id="{090A9F88-0E3B-46F1-9EB9-319D206C8939}" type="slidenum">
              <a:rPr lang="en-US" altLang="en-US">
                <a:latin typeface="Calibri" panose="020F0502020204030204" pitchFamily="34" charset="0"/>
              </a:rPr>
              <a:pPr/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7E4F6A71-BDB9-DD30-5ACE-80242A0EF82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89827701-A63D-E790-23F6-3E66015A0CE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/>
              <a:t>You may need to brush up on some vocabulary, etc. </a:t>
            </a:r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ECA318AF-106B-B88D-AEBA-B564023C21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fld id="{F04C7A98-A34B-4033-B440-10ED47932011}" type="slidenum">
              <a:rPr lang="en-US" altLang="en-US">
                <a:latin typeface="Calibri" panose="020F0502020204030204" pitchFamily="34" charset="0"/>
              </a:rPr>
              <a:pPr/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:a16="http://schemas.microsoft.com/office/drawing/2014/main" id="{C0C0CCE2-5714-17B9-7B8A-0208624D746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>
            <a:extLst>
              <a:ext uri="{FF2B5EF4-FFF2-40B4-BE49-F238E27FC236}">
                <a16:creationId xmlns:a16="http://schemas.microsoft.com/office/drawing/2014/main" id="{7154A843-E644-8D20-CC5B-D2227E52FA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EF2795C6-1C70-AD9D-4DB8-EC4C34003CD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fld id="{220C3845-9E8A-4D2A-BA85-7612498D2C21}" type="slidenum">
              <a:rPr lang="en-US" altLang="en-US">
                <a:latin typeface="Calibri" panose="020F0502020204030204" pitchFamily="34" charset="0"/>
              </a:rPr>
              <a:pPr/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>
            <a:extLst>
              <a:ext uri="{FF2B5EF4-FFF2-40B4-BE49-F238E27FC236}">
                <a16:creationId xmlns:a16="http://schemas.microsoft.com/office/drawing/2014/main" id="{E60F98A6-11A7-B4B8-2A0A-255C2E964CD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>
            <a:extLst>
              <a:ext uri="{FF2B5EF4-FFF2-40B4-BE49-F238E27FC236}">
                <a16:creationId xmlns:a16="http://schemas.microsoft.com/office/drawing/2014/main" id="{1108408A-FC16-630A-CE20-59559165AB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36868" name="Slide Number Placeholder 3">
            <a:extLst>
              <a:ext uri="{FF2B5EF4-FFF2-40B4-BE49-F238E27FC236}">
                <a16:creationId xmlns:a16="http://schemas.microsoft.com/office/drawing/2014/main" id="{35A95FED-E6F6-DB38-1DA3-759CE384FD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fld id="{1E808575-D5BB-438F-BA0A-C5B51C1D1454}" type="slidenum">
              <a:rPr lang="en-US" altLang="en-US">
                <a:latin typeface="Calibri" panose="020F0502020204030204" pitchFamily="34" charset="0"/>
              </a:rPr>
              <a:pPr/>
              <a:t>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FF831AF-1C2B-7FFB-C3F7-FABD3DF5B8F2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D5BC981-909D-4041-8EAF-7745F03E92FE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42F13D0-AE33-31B8-B239-685A936A4686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C08018-FABA-3682-BE88-75E3D7BA1C02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F9F598-5BDA-8C42-9375-19FDF13BC9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Straight Connector 6">
            <a:extLst>
              <a:ext uri="{FF2B5EF4-FFF2-40B4-BE49-F238E27FC236}">
                <a16:creationId xmlns:a16="http://schemas.microsoft.com/office/drawing/2014/main" id="{7E6FFAA6-DB6D-1997-B03B-63E19A74773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0E9750-644C-A238-4159-D514D251C3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1CAED1A-3B20-B267-EFB0-6BD6059FE2CE}"/>
              </a:ext>
            </a:extLst>
          </p:cNvPr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528DA17-9856-F457-4E64-5E21FA04C4B8}"/>
              </a:ext>
            </a:extLst>
          </p:cNvPr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Date Placeholder 27">
            <a:extLst>
              <a:ext uri="{FF2B5EF4-FFF2-40B4-BE49-F238E27FC236}">
                <a16:creationId xmlns:a16="http://schemas.microsoft.com/office/drawing/2014/main" id="{55807E57-C0DE-43ED-8FC1-5C2B9B63F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6284D-7CD6-4E3A-9F66-0B85926A94C9}" type="datetimeFigureOut">
              <a:rPr lang="en-US"/>
              <a:pPr>
                <a:defRPr/>
              </a:pPr>
              <a:t>12/10/2024</a:t>
            </a:fld>
            <a:endParaRPr lang="en-US"/>
          </a:p>
        </p:txBody>
      </p:sp>
      <p:sp>
        <p:nvSpPr>
          <p:cNvPr id="14" name="Footer Placeholder 16">
            <a:extLst>
              <a:ext uri="{FF2B5EF4-FFF2-40B4-BE49-F238E27FC236}">
                <a16:creationId xmlns:a16="http://schemas.microsoft.com/office/drawing/2014/main" id="{9A2650C3-77FF-0F97-5F2A-9EB9C95DE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Slide Number Placeholder 28">
            <a:extLst>
              <a:ext uri="{FF2B5EF4-FFF2-40B4-BE49-F238E27FC236}">
                <a16:creationId xmlns:a16="http://schemas.microsoft.com/office/drawing/2014/main" id="{44AD3CC2-2380-B093-B2FE-1A8B684AD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fld id="{34EC84A5-85ED-4266-B5A9-F2022065A14C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352923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755559-4AC5-2DD4-F0CA-2F83B78F8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5B37F-8ACD-4868-8C6B-2A0102D240E4}" type="datetimeFigureOut">
              <a:rPr lang="en-US"/>
              <a:pPr>
                <a:defRPr/>
              </a:pPr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ABD92-F936-488C-01A3-D684C343F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C4016A-9C92-A09A-FCB2-875019E5E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F8AF40-09B3-41E9-BC2D-E965E387E4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97958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E8AA060-514B-686C-1B02-3FA0343C0022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E7B0D8-0DB1-E04B-94C3-366EF89B2C03}"/>
              </a:ext>
            </a:extLst>
          </p:cNvPr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C5AD21-A409-3BF6-4097-BDED2E71DD1A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89EC23-43F6-794E-1429-F08DC0A9ECF3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F292857-F0FD-AE51-85EE-6522F39593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3C6066-F4BD-97D4-7A81-2DBFE97D15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Straight Connector 9">
            <a:extLst>
              <a:ext uri="{FF2B5EF4-FFF2-40B4-BE49-F238E27FC236}">
                <a16:creationId xmlns:a16="http://schemas.microsoft.com/office/drawing/2014/main" id="{B2FEB10C-8D98-F225-D241-624906923E07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C815A9E-C96B-CBD1-ACB3-FD2A16472A11}"/>
              </a:ext>
            </a:extLst>
          </p:cNvPr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FF9C5F3-E891-5F0E-2217-7033D234821C}"/>
              </a:ext>
            </a:extLst>
          </p:cNvPr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6476A27F-BF30-8858-517E-BC2EDD421D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A2462A5F-9381-4393-B4D3-C73A6B120E6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B654F68F-C3E0-C0E3-FDAA-9D131BC66FA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6E5C1-BB61-463F-97D7-B36369798B7B}" type="datetimeFigureOut">
              <a:rPr lang="en-US"/>
              <a:pPr>
                <a:defRPr/>
              </a:pPr>
              <a:t>12/10/2024</a:t>
            </a:fld>
            <a:endParaRPr lang="en-US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019878C8-58DE-2623-8B37-050FD623F59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8093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>
            <a:lvl1pPr>
              <a:defRPr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>
              <a:defRPr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>
              <a:defRPr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>
              <a:defRPr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6A15AA7-589E-441F-40BB-EDCDDBF96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>
              <a:defRPr/>
            </a:pPr>
            <a:fld id="{E6DA5010-C3C5-41DC-A335-A06326006EF9}" type="datetimeFigureOut">
              <a:rPr lang="en-US" smtClean="0"/>
              <a:pPr>
                <a:defRPr/>
              </a:pPr>
              <a:t>12/10/2024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C2570F0-8409-5B4B-B440-096E530FD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6E13AE6-45D4-5AA0-3972-2965E7AFD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fld id="{D71D859B-3B85-4FF1-AF8D-7DA1CB82D6F8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15799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0A44CE5-0290-F019-6D42-56C41EC30854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4F94CC-A804-86B7-315B-7EC0071288F2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B626F2-5BBE-F437-2976-8DBCFC8DEC54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5FD79C-3892-6884-5AEF-7A45F69A8CB6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A8F979B-F41D-2434-4F3B-DF71EEB1EFE5}"/>
              </a:ext>
            </a:extLst>
          </p:cNvPr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B3E181F-1169-5444-85F2-908DBD59E8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3B6B966-675C-1CD7-C0B1-6EBE745BB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0A5C8F3-F457-E102-8D55-06DCD6E78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Straight Connector 11">
            <a:extLst>
              <a:ext uri="{FF2B5EF4-FFF2-40B4-BE49-F238E27FC236}">
                <a16:creationId xmlns:a16="http://schemas.microsoft.com/office/drawing/2014/main" id="{C0268A4C-6AAC-28C1-F964-3A95DEB27757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A91BB47-C1DF-6113-93AA-C0250B6CCFF5}"/>
              </a:ext>
            </a:extLst>
          </p:cNvPr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FA5AFFE-008D-BC66-2919-0A885064F9AA}"/>
              </a:ext>
            </a:extLst>
          </p:cNvPr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57689723-E8CC-AFE0-C90A-FA2271A2B8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12C8252B-D3AF-10B4-A88C-ADD76F68A6A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>
              <a:defRPr/>
            </a:pPr>
            <a:fld id="{D35ADB48-1F5B-4EF2-8409-F753AD255FA6}" type="datetimeFigureOut">
              <a:rPr lang="en-US" smtClean="0"/>
              <a:pPr>
                <a:defRPr/>
              </a:pPr>
              <a:t>12/10/2024</a:t>
            </a:fld>
            <a:endParaRPr lang="en-US" dirty="0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9ACD1581-FECE-19EE-6D36-6C08997A5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fld id="{19DC3CB8-17B7-470F-9ED5-C432239EF172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500951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traight Connector 2">
            <a:extLst>
              <a:ext uri="{FF2B5EF4-FFF2-40B4-BE49-F238E27FC236}">
                <a16:creationId xmlns:a16="http://schemas.microsoft.com/office/drawing/2014/main" id="{9FE0FF24-C3B0-BA98-AD62-F8D3FE300B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4">
            <a:extLst>
              <a:ext uri="{FF2B5EF4-FFF2-40B4-BE49-F238E27FC236}">
                <a16:creationId xmlns:a16="http://schemas.microsoft.com/office/drawing/2014/main" id="{1B1DB0DD-DC62-64DF-7E13-201483DB3A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2909C-A5C2-4742-A673-A703A2741718}" type="datetimeFigureOut">
              <a:rPr lang="en-US"/>
              <a:pPr>
                <a:defRPr/>
              </a:pPr>
              <a:t>12/10/2024</a:t>
            </a:fld>
            <a:endParaRPr lang="en-US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1B9411CE-0B45-CE1D-B356-AD55C2E82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DAA20246-A3A1-4EE0-5094-3EFC415D8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6133E7-7C8D-4052-8B7B-8663D08B2A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92911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>
            <a:extLst>
              <a:ext uri="{FF2B5EF4-FFF2-40B4-BE49-F238E27FC236}">
                <a16:creationId xmlns:a16="http://schemas.microsoft.com/office/drawing/2014/main" id="{2CF2D061-6890-2066-6D1C-FBF84C23EE2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30F3467-E5FB-67AB-1573-EFCA90B6E0FE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E94C05-CAC6-B47D-8168-1B1E792EDC2A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3041D6E-A59C-C202-10EE-2C4F3E6E79D3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2CEE915-B4A1-B45E-F2B3-C8745D57996D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570985D-8FF1-AA8C-F5B3-AED6CA8C2E08}"/>
              </a:ext>
            </a:extLst>
          </p:cNvPr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79371A2-C33D-913A-B543-D8F0442AA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10">
            <a:extLst>
              <a:ext uri="{FF2B5EF4-FFF2-40B4-BE49-F238E27FC236}">
                <a16:creationId xmlns:a16="http://schemas.microsoft.com/office/drawing/2014/main" id="{6E76295E-CF36-2A26-4C7B-F161E49F7311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1A11356-74E6-DB51-64DA-59DB34B195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1EC4E51-B4F4-1C6F-8B79-632EDA834781}"/>
              </a:ext>
            </a:extLst>
          </p:cNvPr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EEEE8BA-FB92-8FE8-CB2F-6542A162241F}"/>
              </a:ext>
            </a:extLst>
          </p:cNvPr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5" name="Date Placeholder 6">
            <a:extLst>
              <a:ext uri="{FF2B5EF4-FFF2-40B4-BE49-F238E27FC236}">
                <a16:creationId xmlns:a16="http://schemas.microsoft.com/office/drawing/2014/main" id="{735AE106-F440-7C05-E853-117DFC3BD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0A868-C339-43CA-85C3-7020B6434F87}" type="datetimeFigureOut">
              <a:rPr lang="en-US"/>
              <a:pPr>
                <a:defRPr/>
              </a:pPr>
              <a:t>12/10/2024</a:t>
            </a:fld>
            <a:endParaRPr lang="en-US"/>
          </a:p>
        </p:txBody>
      </p:sp>
      <p:sp>
        <p:nvSpPr>
          <p:cNvPr id="16" name="Footer Placeholder 7">
            <a:extLst>
              <a:ext uri="{FF2B5EF4-FFF2-40B4-BE49-F238E27FC236}">
                <a16:creationId xmlns:a16="http://schemas.microsoft.com/office/drawing/2014/main" id="{07C4B3B0-C6A5-EE1C-FA5A-6F3986945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8">
            <a:extLst>
              <a:ext uri="{FF2B5EF4-FFF2-40B4-BE49-F238E27FC236}">
                <a16:creationId xmlns:a16="http://schemas.microsoft.com/office/drawing/2014/main" id="{ED620EC3-EA33-3C1E-D2D3-08E900E45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0706CA1C-4B28-4B27-BE29-5EC90C0143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42684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4A9247-D7B2-AE1B-17A3-7A36FD28A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1EDD7-DF27-4A70-9631-DF2D448695D5}" type="datetimeFigureOut">
              <a:rPr lang="en-US"/>
              <a:pPr>
                <a:defRPr/>
              </a:pPr>
              <a:t>12/10/2024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D60D9-FDEA-D0A8-DFFB-F2731DA5A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7B2C38-5D6A-CC49-D922-3E8DB673B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A1B4ABB9-045C-4E03-9C78-A59E6BC842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0349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272E813-F5AA-4C98-C1FF-0D57A8B6B3C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5EA385A-1D9F-EB9C-61F2-5B6690D23885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3D3245A-0EBE-F7C1-0B20-9CFABCAD1E00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40A678-1440-D026-C8E9-BD3E4BDEDF0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8D30EA-B062-5D60-3157-5C1FB807B3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3FD254D-1714-B5ED-8E2F-32266A02C9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id="{52684ADD-C2EE-C78B-E7CE-639503EEC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8ED5E-0B95-4732-B44F-F071C9363DF5}" type="datetimeFigureOut">
              <a:rPr lang="en-US"/>
              <a:pPr>
                <a:defRPr/>
              </a:pPr>
              <a:t>12/10/2024</a:t>
            </a:fld>
            <a:endParaRPr lang="en-US"/>
          </a:p>
        </p:txBody>
      </p:sp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12D71BFE-0A19-EA52-2057-62864A3BC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97545E4C-F4B4-D671-2DF5-16598859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4AA65A-9FA8-4074-9B6F-DD1D12D673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0461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16CC7F8-D95E-379B-DEEB-9EFE920F94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E235A9-BC40-B8CF-6C4F-861514A77AA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D07009-6306-F025-6C7E-51725B17995A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5324319-AC31-4FF7-6B4D-3A91FFC34CD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607A74A-1AEA-7A76-88D7-45925A7F5FB3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F9C6BE-9280-A3E3-6646-3B281FBC78A3}"/>
              </a:ext>
            </a:extLst>
          </p:cNvPr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6C28A5-7818-9286-9F4B-B26343E349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Straight Connector 10">
            <a:extLst>
              <a:ext uri="{FF2B5EF4-FFF2-40B4-BE49-F238E27FC236}">
                <a16:creationId xmlns:a16="http://schemas.microsoft.com/office/drawing/2014/main" id="{22CFC0C1-77CF-3F9F-280C-0194049E942F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9F92965-50B2-CDDC-6428-16E80C5D2B95}"/>
              </a:ext>
            </a:extLst>
          </p:cNvPr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5AC4785-6B53-9FA7-B66D-5F490F79CBA6}"/>
              </a:ext>
            </a:extLst>
          </p:cNvPr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6778122-6DF5-0559-F72F-4AAE8EA82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EA8FF988-B5CA-D4CD-98F6-7DCDB025566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9CF6593E-9BF1-4883-9A3D-FC3CFE11FE3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6" name="Date Placeholder 4">
            <a:extLst>
              <a:ext uri="{FF2B5EF4-FFF2-40B4-BE49-F238E27FC236}">
                <a16:creationId xmlns:a16="http://schemas.microsoft.com/office/drawing/2014/main" id="{4B58B74B-3E19-85DF-CE4A-184F7703E6E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C6E90-ADD5-4081-B49B-C7FF79C25840}" type="datetimeFigureOut">
              <a:rPr lang="en-US"/>
              <a:pPr>
                <a:defRPr/>
              </a:pPr>
              <a:t>12/10/2024</a:t>
            </a:fld>
            <a:endParaRPr lang="en-US"/>
          </a:p>
        </p:txBody>
      </p:sp>
      <p:sp>
        <p:nvSpPr>
          <p:cNvPr id="17" name="Footer Placeholder 5">
            <a:extLst>
              <a:ext uri="{FF2B5EF4-FFF2-40B4-BE49-F238E27FC236}">
                <a16:creationId xmlns:a16="http://schemas.microsoft.com/office/drawing/2014/main" id="{55EEDE5B-9B1B-503C-92CE-BBA47B38DB5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2160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>
            <a:extLst>
              <a:ext uri="{FF2B5EF4-FFF2-40B4-BE49-F238E27FC236}">
                <a16:creationId xmlns:a16="http://schemas.microsoft.com/office/drawing/2014/main" id="{4C6797E2-3929-F11B-8CA1-0855A28050EA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2CDBB8-DDFA-C05D-5FCA-225F5E6CAC1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0E03CD-E1E9-FE79-BEC6-81BCB392AFA2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34D3D88-9EC0-F1A8-C8E3-604254879E49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91FF740-2932-CBDE-787B-58AF3764017E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9BC254-4648-6975-C99A-7C596F77C5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F83C284-896F-E0F2-A49E-1E1553204BDE}"/>
              </a:ext>
            </a:extLst>
          </p:cNvPr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5AF6CFF-EA19-27BA-EFEB-35C9D90E7A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3F325AB-4E61-F697-C298-6084A8051144}"/>
              </a:ext>
            </a:extLst>
          </p:cNvPr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F1D3604-8659-7D41-D5ED-9CDAFD73C678}"/>
              </a:ext>
            </a:extLst>
          </p:cNvPr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CF6A935-3595-4727-354D-7FCEE450AC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Slide Number Placeholder 6">
            <a:extLst>
              <a:ext uri="{FF2B5EF4-FFF2-40B4-BE49-F238E27FC236}">
                <a16:creationId xmlns:a16="http://schemas.microsoft.com/office/drawing/2014/main" id="{8E6006F8-3C00-F631-88FA-DE0FAED4B51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D8251C4D-409C-4FCA-B488-F7AF2DC0F79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7" name="Date Placeholder 4">
            <a:extLst>
              <a:ext uri="{FF2B5EF4-FFF2-40B4-BE49-F238E27FC236}">
                <a16:creationId xmlns:a16="http://schemas.microsoft.com/office/drawing/2014/main" id="{B171F810-3315-9838-D2B4-02C0082A78B9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C468C-B4A9-478A-85D2-1FE3C48C3446}" type="datetimeFigureOut">
              <a:rPr lang="en-US"/>
              <a:pPr>
                <a:defRPr/>
              </a:pPr>
              <a:t>12/10/2024</a:t>
            </a:fld>
            <a:endParaRPr lang="en-US"/>
          </a:p>
        </p:txBody>
      </p:sp>
      <p:sp>
        <p:nvSpPr>
          <p:cNvPr id="18" name="Footer Placeholder 5">
            <a:extLst>
              <a:ext uri="{FF2B5EF4-FFF2-40B4-BE49-F238E27FC236}">
                <a16:creationId xmlns:a16="http://schemas.microsoft.com/office/drawing/2014/main" id="{D27F528D-04EE-768A-3A1C-9C14D728F2F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0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0A58B23C-1A91-C1CC-75B4-F9F706F4B5C3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9A1A294-F77F-248B-192F-198668B16CFE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DE35BA7-C0C9-3526-EBB9-32569E6C7E0B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5088366-9B97-6B2D-8D2E-C6797CCB8AAF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C29AA20-DB4C-CC6D-EC45-D8D91ED01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500901F1-E409-3FC1-10FD-38494E7F86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64A3336C-4256-4BB6-80B9-A021F5EB0D8D}" type="datetimeFigureOut">
              <a:rPr lang="en-US"/>
              <a:pPr>
                <a:defRPr/>
              </a:pPr>
              <a:t>12/10/2024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D8B748-FD55-CE95-9437-0CBC395EE8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82AFDFF-0DF1-5E2C-33EE-2DF08D879A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Straight Connector 9">
            <a:extLst>
              <a:ext uri="{FF2B5EF4-FFF2-40B4-BE49-F238E27FC236}">
                <a16:creationId xmlns:a16="http://schemas.microsoft.com/office/drawing/2014/main" id="{783CE888-B6D1-5417-6B96-F05D174A47DD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0651A95-4071-6935-B594-59E9C26D2344}"/>
              </a:ext>
            </a:extLst>
          </p:cNvPr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B894414-3084-4D8B-7341-E195745CCBFF}"/>
              </a:ext>
            </a:extLst>
          </p:cNvPr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69318524-10BF-EA20-F1ED-FA9181339F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>
                <a:solidFill>
                  <a:srgbClr val="7B9899"/>
                </a:solidFill>
                <a:latin typeface="Georgia" panose="02040502050405020303" pitchFamily="18" charset="0"/>
              </a:defRPr>
            </a:lvl1pPr>
          </a:lstStyle>
          <a:p>
            <a:fld id="{8932E501-E984-43A7-8686-672404D1B6E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8" name="Title Placeholder 21">
            <a:extLst>
              <a:ext uri="{FF2B5EF4-FFF2-40B4-BE49-F238E27FC236}">
                <a16:creationId xmlns:a16="http://schemas.microsoft.com/office/drawing/2014/main" id="{4F861593-1CE2-34E6-F491-8EBA781509B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9" name="Text Placeholder 12">
            <a:extLst>
              <a:ext uri="{FF2B5EF4-FFF2-40B4-BE49-F238E27FC236}">
                <a16:creationId xmlns:a16="http://schemas.microsoft.com/office/drawing/2014/main" id="{2945A292-191D-A10F-768D-01224C9B23C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anose="05020102010507070707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anose="05000000000000000000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le 1">
            <a:extLst>
              <a:ext uri="{FF2B5EF4-FFF2-40B4-BE49-F238E27FC236}">
                <a16:creationId xmlns:a16="http://schemas.microsoft.com/office/drawing/2014/main" id="{1279376E-EE9D-5C84-D699-A5A4A5A3DD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Using an Untrained Bilingual Person as an Interpreter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9C9BB1-C64D-9655-A28E-EE80AE79EA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A Brief Protocol for Interpreting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0D8EAC6F-F0AD-A15A-F9A9-2C44450EB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7B9899"/>
                </a:solidFill>
              </a:rPr>
              <a:t>Integrity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380B518E-F1F5-3FF3-D41F-74F50861A6E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/>
              <a:t>If you aren’t capable, don’t do it.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/>
              <a:t>Do not accept the interpreter assignment if:</a:t>
            </a:r>
          </a:p>
          <a:p>
            <a:r>
              <a:rPr lang="en-US" altLang="en-US"/>
              <a:t>The subject matter is not your expertise</a:t>
            </a:r>
          </a:p>
          <a:p>
            <a:r>
              <a:rPr lang="en-US" altLang="en-US"/>
              <a:t>The topic is too personal (rape, miscarriage, sexual abuse, domestic violence)</a:t>
            </a:r>
          </a:p>
          <a:p>
            <a:r>
              <a:rPr lang="en-US" altLang="en-US"/>
              <a:t>Your personal relationship with the client will put you in danger or compromise your objectivity</a:t>
            </a:r>
          </a:p>
          <a:p>
            <a:r>
              <a:rPr lang="en-US" altLang="en-US"/>
              <a:t>There is a conflict of interest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8EEBE936-1F2D-78F2-D1CD-B3FA4F3FF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7B9899"/>
                </a:solidFill>
              </a:rPr>
              <a:t>Professionalism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A8FFD1EF-110C-A240-217E-16E594A7C4E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altLang="en-US"/>
              <a:t>Dress and speak appropriately </a:t>
            </a:r>
          </a:p>
          <a:p>
            <a:r>
              <a:rPr lang="en-US" altLang="en-US"/>
              <a:t>Be respectful of others, of time, of the situation</a:t>
            </a:r>
          </a:p>
          <a:p>
            <a:r>
              <a:rPr lang="en-US" altLang="en-US"/>
              <a:t>Be friendly, don't befriend</a:t>
            </a:r>
          </a:p>
          <a:p>
            <a:r>
              <a:rPr lang="en-US" altLang="en-US"/>
              <a:t>Do NOT accept payment or gifts from the client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961A3F0F-32B3-8C90-E6C3-9E4EEF1B8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7B9899"/>
                </a:solidFill>
              </a:rPr>
              <a:t>Trust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79170A8F-7B21-BA91-59DE-0C34BDB2ED7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altLang="en-US"/>
              <a:t>Be on time</a:t>
            </a:r>
          </a:p>
          <a:p>
            <a:r>
              <a:rPr lang="en-US" altLang="en-US"/>
              <a:t>Be accurate</a:t>
            </a:r>
          </a:p>
          <a:p>
            <a:r>
              <a:rPr lang="en-US" altLang="en-US"/>
              <a:t>Be honest</a:t>
            </a:r>
          </a:p>
          <a:p>
            <a:r>
              <a:rPr lang="en-US" altLang="en-US"/>
              <a:t>Be true to your word</a:t>
            </a:r>
          </a:p>
          <a:p>
            <a:r>
              <a:rPr lang="en-US" altLang="en-US"/>
              <a:t>Be professional</a:t>
            </a:r>
          </a:p>
          <a:p>
            <a:r>
              <a:rPr lang="en-US" altLang="en-US"/>
              <a:t>Accept responsibility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82E33B66-E3E1-4175-354F-24E6A1DEA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7B9899"/>
                </a:solidFill>
              </a:rPr>
              <a:t>Just the Facts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35D6FBD4-BA60-09B2-A0A3-FBC775F0566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altLang="en-US"/>
              <a:t>Refrain from offering advice or opinions</a:t>
            </a:r>
          </a:p>
          <a:p>
            <a:pPr lvl="2"/>
            <a:r>
              <a:rPr lang="en-US" altLang="en-US"/>
              <a:t>Remember you are the messenger, not the decision maker</a:t>
            </a:r>
          </a:p>
          <a:p>
            <a:pPr lvl="2"/>
            <a:r>
              <a:rPr lang="en-US" altLang="en-US"/>
              <a:t>You can advocate by offering information available to the public that clients may not know how to access</a:t>
            </a:r>
          </a:p>
          <a:p>
            <a:pPr lvl="2"/>
            <a:r>
              <a:rPr lang="en-US" altLang="en-US"/>
              <a:t>Don’t make the client feel pressured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33B7AFAF-5DF3-D10A-1CE4-9ABBA4AB9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7B9899"/>
                </a:solidFill>
              </a:rPr>
              <a:t>Know Your Stuff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E0963362-7770-603D-2091-3C990264DAE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altLang="en-US" dirty="0"/>
              <a:t>Be accurate in all that you say; be sure the message is correct.</a:t>
            </a:r>
          </a:p>
          <a:p>
            <a:r>
              <a:rPr lang="en-US" altLang="en-US" dirty="0"/>
              <a:t>Make yourself aware of any cultural or dialectal differences</a:t>
            </a:r>
          </a:p>
          <a:p>
            <a:r>
              <a:rPr lang="en-US" altLang="en-US" dirty="0"/>
              <a:t>Knowing words is not the same as knowing the meaning…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F71438F5-F179-C4BA-1F16-551D19EC4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7B9899"/>
                </a:solidFill>
              </a:rPr>
              <a:t>Please list the following:	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21934A9F-AE08-625F-2D0F-25D2815D383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altLang="en-US"/>
              <a:t>Your vital statistics</a:t>
            </a:r>
          </a:p>
          <a:p>
            <a:r>
              <a:rPr lang="en-US" altLang="en-US"/>
              <a:t>One use for nylons.</a:t>
            </a:r>
          </a:p>
          <a:p>
            <a:r>
              <a:rPr lang="en-US" altLang="en-US"/>
              <a:t>The highest number of people you have seen on a tricycle.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E7738611-B8F3-F077-5511-396CDD5C5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7B9899"/>
                </a:solidFill>
              </a:rPr>
              <a:t>It’s all about the meaning!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D65C2722-D2D0-4A17-9AA8-402B255E234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altLang="en-US" dirty="0"/>
              <a:t>Vital statistics – 1. statistics concerning human life or the conditions affecting human life and the maintenance of population, as deaths, births, and marriages.  2.  </a:t>
            </a:r>
            <a:r>
              <a:rPr lang="en-US" altLang="en-US" i="1" dirty="0"/>
              <a:t>Facetious</a:t>
            </a:r>
            <a:r>
              <a:rPr lang="en-US" altLang="en-US" dirty="0"/>
              <a:t>.  Measurement.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62D9743C-1AC5-0CBA-9218-4D50C5375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7B9899"/>
                </a:solidFill>
              </a:rPr>
              <a:t>Be Non-judgmental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78F262BC-C4EB-477B-142D-46C0E1DB885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altLang="en-US"/>
              <a:t>You don’t know the whole story.</a:t>
            </a:r>
          </a:p>
          <a:p>
            <a:r>
              <a:rPr lang="en-US" altLang="en-US"/>
              <a:t>It makes sense if you understand it. </a:t>
            </a:r>
          </a:p>
          <a:p>
            <a:r>
              <a:rPr lang="en-US" altLang="en-US"/>
              <a:t>You don’t always “get it right” to someone else.</a:t>
            </a:r>
          </a:p>
          <a:p>
            <a:r>
              <a:rPr lang="en-US" altLang="en-US"/>
              <a:t>You may find yourself in the same position some day.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ABC77606-E59C-3233-41D4-23509ECEA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7B9899"/>
                </a:solidFill>
              </a:rPr>
              <a:t>Interpreter Responsibilities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22F25974-7090-F959-C753-25F239948EB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/>
              <a:t>Professionalism</a:t>
            </a:r>
            <a:endParaRPr lang="en-US" sz="2800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/>
              <a:t>Accuracy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/>
              <a:t>Skill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/>
              <a:t>Positioning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/>
              <a:t>Confidentiality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/>
              <a:t>Integrity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/>
              <a:t>Thoroughness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/>
              <a:t>Trust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4">
            <a:extLst>
              <a:ext uri="{FF2B5EF4-FFF2-40B4-BE49-F238E27FC236}">
                <a16:creationId xmlns:a16="http://schemas.microsoft.com/office/drawing/2014/main" id="{87F81399-23B2-12F0-E168-D2C5E8FB5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7B9899"/>
                </a:solidFill>
              </a:rPr>
              <a:t>Crash Course in Protocol</a:t>
            </a:r>
          </a:p>
        </p:txBody>
      </p:sp>
      <p:sp>
        <p:nvSpPr>
          <p:cNvPr id="15363" name="Content Placeholder 5">
            <a:extLst>
              <a:ext uri="{FF2B5EF4-FFF2-40B4-BE49-F238E27FC236}">
                <a16:creationId xmlns:a16="http://schemas.microsoft.com/office/drawing/2014/main" id="{6DB17C6F-9797-2082-2830-498305055AC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altLang="en-US"/>
              <a:t>Pre-conference with both parties</a:t>
            </a:r>
          </a:p>
          <a:p>
            <a:r>
              <a:rPr lang="en-US" altLang="en-US"/>
              <a:t>Position yourself</a:t>
            </a:r>
          </a:p>
          <a:p>
            <a:r>
              <a:rPr lang="en-US" altLang="en-US"/>
              <a:t>Omit nothing, add nothing, change nothing</a:t>
            </a:r>
          </a:p>
          <a:p>
            <a:r>
              <a:rPr lang="en-US" altLang="en-US"/>
              <a:t>Use the first person</a:t>
            </a:r>
          </a:p>
          <a:p>
            <a:r>
              <a:rPr lang="en-US" altLang="en-US"/>
              <a:t>Allow for culture explanation</a:t>
            </a:r>
          </a:p>
          <a:p>
            <a:r>
              <a:rPr lang="en-US" altLang="en-US"/>
              <a:t>Maintain confidentiality</a:t>
            </a:r>
          </a:p>
          <a:p>
            <a:r>
              <a:rPr lang="en-US" altLang="en-US"/>
              <a:t>Have integrity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886FE1BF-E837-E5F4-C100-E7EFD0E25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7B9899"/>
                </a:solidFill>
              </a:rPr>
              <a:t>Pre-conference with Both Parties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FC537-65F1-7053-C8EF-D4AE90BC352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Plan the questions you will need to ask (from the provider)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Allow the provider to introduce himself to the patient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Introduce yourself to the patient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State that you will say everything exactly as both parties say it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State that if you need to explain something cultural you will make a motion (signal) before speaking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State that everything is confidential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Ask for questions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D1F75B75-95CB-0DFA-41B7-03E8154FD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7B9899"/>
                </a:solidFill>
              </a:rPr>
              <a:t>Position Yourself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D930AB25-D2C2-B992-E303-FFAF3CBFB7F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altLang="en-US"/>
              <a:t>Agency and client interaction is the focus – don’t interfere</a:t>
            </a:r>
          </a:p>
          <a:p>
            <a:r>
              <a:rPr lang="en-US" altLang="en-US"/>
              <a:t>Sit beside and slightly behind the client (or the agency person)</a:t>
            </a:r>
          </a:p>
          <a:p>
            <a:r>
              <a:rPr lang="en-US" altLang="en-US"/>
              <a:t>Remain unobtrusive and out of direct view</a:t>
            </a:r>
          </a:p>
          <a:p>
            <a:r>
              <a:rPr lang="en-US" altLang="en-US"/>
              <a:t>You are the voice of both parties, you are not the focus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3CF16DF6-9DE5-D76A-54F1-6E81C8538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7B9899"/>
                </a:solidFill>
              </a:rPr>
              <a:t>Be Complete and be Accurate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143A0B35-236B-1CBF-67D8-257AA6366FA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altLang="en-US"/>
              <a:t>Omit nothing – what is insignificant to you may mean something to one of the others in the session</a:t>
            </a:r>
          </a:p>
          <a:p>
            <a:r>
              <a:rPr lang="en-US" altLang="en-US"/>
              <a:t>Add nothing – you may influence the session without being aware</a:t>
            </a:r>
          </a:p>
          <a:p>
            <a:r>
              <a:rPr lang="en-US" altLang="en-US"/>
              <a:t>Change nothing – do not inadvertently influence the conversation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6B070933-CF54-6CEB-AC59-036559636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7B9899"/>
                </a:solidFill>
              </a:rPr>
              <a:t>Use the First Person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34DB37EC-CF89-1687-9F09-FB7AFF0A820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/>
              <a:t>	</a:t>
            </a:r>
            <a:r>
              <a:rPr lang="en-US" altLang="en-US" sz="3200"/>
              <a:t>The session is between the agency and the client. Do not insert yourself by saying “She says she’s talked with them before.”</a:t>
            </a:r>
          </a:p>
          <a:p>
            <a:endParaRPr lang="en-US" altLang="en-US"/>
          </a:p>
          <a:p>
            <a:pPr>
              <a:buFont typeface="Wingdings 2" panose="05020102010507070707" pitchFamily="18" charset="2"/>
              <a:buNone/>
            </a:pPr>
            <a:r>
              <a:rPr lang="en-US" altLang="en-US"/>
              <a:t>	</a:t>
            </a:r>
            <a:r>
              <a:rPr lang="en-US" altLang="en-US" sz="3200"/>
              <a:t>Instead say, “I’ve talked with them before.”</a:t>
            </a:r>
          </a:p>
          <a:p>
            <a:endParaRPr lang="en-US" altLang="en-US"/>
          </a:p>
          <a:p>
            <a:pPr>
              <a:buFont typeface="Wingdings 2" panose="05020102010507070707" pitchFamily="18" charset="2"/>
              <a:buNone/>
            </a:pPr>
            <a:r>
              <a:rPr lang="en-US" altLang="en-US"/>
              <a:t>	Remember, say it exactly as they say it.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F5ED97DA-0CE3-348E-50A9-D58F74690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7B9899"/>
                </a:solidFill>
              </a:rPr>
              <a:t>Cultural Explanations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4093435E-E47B-9CD0-42E8-2D3ADCDD45B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 dirty="0"/>
              <a:t>	When the client is explaining something that the provider is unfamiliar with, you need to explain it.  </a:t>
            </a:r>
          </a:p>
          <a:p>
            <a:r>
              <a:rPr lang="en-US" altLang="en-US" dirty="0"/>
              <a:t>Stop the session.</a:t>
            </a:r>
          </a:p>
          <a:p>
            <a:r>
              <a:rPr lang="en-US" altLang="en-US" dirty="0"/>
              <a:t>Tell the client you need to explain. </a:t>
            </a:r>
          </a:p>
          <a:p>
            <a:r>
              <a:rPr lang="en-US" altLang="en-US" dirty="0"/>
              <a:t>Explain the cultural tradition or belief to the agency.</a:t>
            </a:r>
          </a:p>
          <a:p>
            <a:r>
              <a:rPr lang="en-US" altLang="en-US" dirty="0"/>
              <a:t>Go back to being just a voice.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9F6EA8FF-A4FA-E271-3989-5FEF042E0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7B9899"/>
                </a:solidFill>
              </a:rPr>
              <a:t>Confidentiality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CAD51265-E335-55C3-6990-DD0BBFF4127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altLang="en-US"/>
              <a:t>Don’t say anything you wouldn’t want others saying about you.</a:t>
            </a:r>
          </a:p>
          <a:p>
            <a:r>
              <a:rPr lang="en-US" altLang="en-US"/>
              <a:t>What goes on in the session, stays in the session.</a:t>
            </a:r>
          </a:p>
          <a:p>
            <a:r>
              <a:rPr lang="en-US" altLang="en-US"/>
              <a:t>Only share with others what they need to know.</a:t>
            </a:r>
          </a:p>
          <a:p>
            <a:r>
              <a:rPr lang="en-US" altLang="en-US"/>
              <a:t>Don’t bring information to the session that the patient hasn’t. 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244</TotalTime>
  <Words>675</Words>
  <Application>Microsoft Office PowerPoint</Application>
  <PresentationFormat>On-screen Show (4:3)</PresentationFormat>
  <Paragraphs>100</Paragraphs>
  <Slides>17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Georgia</vt:lpstr>
      <vt:lpstr>Arial</vt:lpstr>
      <vt:lpstr>Wingdings 2</vt:lpstr>
      <vt:lpstr>Wingdings</vt:lpstr>
      <vt:lpstr>Calibri</vt:lpstr>
      <vt:lpstr>Civic</vt:lpstr>
      <vt:lpstr>Using an Untrained Bilingual Person as an Interpreter</vt:lpstr>
      <vt:lpstr>Interpreter Responsibilities</vt:lpstr>
      <vt:lpstr>Crash Course in Protocol</vt:lpstr>
      <vt:lpstr>Pre-conference with Both Parties</vt:lpstr>
      <vt:lpstr>Position Yourself</vt:lpstr>
      <vt:lpstr>Be Complete and be Accurate</vt:lpstr>
      <vt:lpstr>Use the First Person</vt:lpstr>
      <vt:lpstr>Cultural Explanations</vt:lpstr>
      <vt:lpstr>Confidentiality</vt:lpstr>
      <vt:lpstr>Integrity</vt:lpstr>
      <vt:lpstr>Professionalism</vt:lpstr>
      <vt:lpstr>Trust</vt:lpstr>
      <vt:lpstr>Just the Facts</vt:lpstr>
      <vt:lpstr>Know Your Stuff</vt:lpstr>
      <vt:lpstr>Please list the following: </vt:lpstr>
      <vt:lpstr>It’s all about the meaning!</vt:lpstr>
      <vt:lpstr>Be Non-judgmental</vt:lpstr>
    </vt:vector>
  </TitlesOfParts>
  <Company>Ks Dept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Interpreter Responsibilities</dc:title>
  <dc:creator>MManares</dc:creator>
  <cp:lastModifiedBy>Evelyn Alden</cp:lastModifiedBy>
  <cp:revision>33</cp:revision>
  <dcterms:created xsi:type="dcterms:W3CDTF">2010-06-24T15:16:07Z</dcterms:created>
  <dcterms:modified xsi:type="dcterms:W3CDTF">2024-12-10T22:26:42Z</dcterms:modified>
</cp:coreProperties>
</file>