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677" r:id="rId5"/>
  </p:sldMasterIdLst>
  <p:notesMasterIdLst>
    <p:notesMasterId r:id="rId29"/>
  </p:notesMasterIdLst>
  <p:sldIdLst>
    <p:sldId id="257" r:id="rId6"/>
    <p:sldId id="290" r:id="rId7"/>
    <p:sldId id="300" r:id="rId8"/>
    <p:sldId id="265" r:id="rId9"/>
    <p:sldId id="292" r:id="rId10"/>
    <p:sldId id="293" r:id="rId11"/>
    <p:sldId id="266" r:id="rId12"/>
    <p:sldId id="295" r:id="rId13"/>
    <p:sldId id="304" r:id="rId14"/>
    <p:sldId id="291" r:id="rId15"/>
    <p:sldId id="296" r:id="rId16"/>
    <p:sldId id="305" r:id="rId17"/>
    <p:sldId id="306" r:id="rId18"/>
    <p:sldId id="307" r:id="rId19"/>
    <p:sldId id="303" r:id="rId20"/>
    <p:sldId id="396" r:id="rId21"/>
    <p:sldId id="397" r:id="rId22"/>
    <p:sldId id="312" r:id="rId23"/>
    <p:sldId id="298" r:id="rId24"/>
    <p:sldId id="299" r:id="rId25"/>
    <p:sldId id="294" r:id="rId26"/>
    <p:sldId id="310" r:id="rId27"/>
    <p:sldId id="270" r:id="rId28"/>
  </p:sldIdLst>
  <p:sldSz cx="12192000" cy="6858000"/>
  <p:notesSz cx="7010400" cy="9296400"/>
  <p:embeddedFontLst>
    <p:embeddedFont>
      <p:font typeface="Calibri" panose="020F0502020204030204" pitchFamily="34" charset="0"/>
      <p:regular r:id="rId30"/>
      <p:bold r:id="rId31"/>
      <p:italic r:id="rId32"/>
      <p:boldItalic r:id="rId33"/>
    </p:embeddedFont>
    <p:embeddedFont>
      <p:font typeface="Century Gothic" panose="020B0502020202020204" pitchFamily="34" charset="0"/>
      <p:regular r:id="rId34"/>
      <p:bold r:id="rId35"/>
      <p:italic r:id="rId36"/>
      <p:boldItalic r:id="rId37"/>
    </p:embeddedFont>
    <p:embeddedFont>
      <p:font typeface="Open Sans Light" panose="020B0306030504020204" pitchFamily="34" charset="0"/>
      <p:regular r:id="rId38"/>
      <p:italic r:id="rId39"/>
    </p:embeddedFont>
    <p:embeddedFont>
      <p:font typeface="Open Sans Semibold" panose="020B0706030804020204" pitchFamily="34" charset="0"/>
      <p:bold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16" autoAdjust="0"/>
    <p:restoredTop sz="69149" autoAdjust="0"/>
  </p:normalViewPr>
  <p:slideViewPr>
    <p:cSldViewPr snapToGrid="0">
      <p:cViewPr varScale="1">
        <p:scale>
          <a:sx n="57" d="100"/>
          <a:sy n="57" d="100"/>
        </p:scale>
        <p:origin x="701" y="5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0.fntdata"/><Relationship Id="rId21" Type="http://schemas.openxmlformats.org/officeDocument/2006/relationships/slide" Target="slides/slide16.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7.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5.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D19CFE-017B-4E71-A0BA-7E11B45B0199}" type="datetimeFigureOut">
              <a:rPr lang="en-US" smtClean="0"/>
              <a:t>2/10/2020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1</a:t>
            </a:fld>
            <a:endParaRPr lang="en-US"/>
          </a:p>
        </p:txBody>
      </p:sp>
    </p:spTree>
    <p:extLst>
      <p:ext uri="{BB962C8B-B14F-4D97-AF65-F5344CB8AC3E}">
        <p14:creationId xmlns:p14="http://schemas.microsoft.com/office/powerpoint/2010/main" val="3351801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Plan Handout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12</a:t>
            </a:fld>
            <a:endParaRPr lang="en-US"/>
          </a:p>
        </p:txBody>
      </p:sp>
    </p:spTree>
    <p:extLst>
      <p:ext uri="{BB962C8B-B14F-4D97-AF65-F5344CB8AC3E}">
        <p14:creationId xmlns:p14="http://schemas.microsoft.com/office/powerpoint/2010/main" val="1210837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13</a:t>
            </a:fld>
            <a:endParaRPr lang="en-US"/>
          </a:p>
        </p:txBody>
      </p:sp>
    </p:spTree>
    <p:extLst>
      <p:ext uri="{BB962C8B-B14F-4D97-AF65-F5344CB8AC3E}">
        <p14:creationId xmlns:p14="http://schemas.microsoft.com/office/powerpoint/2010/main" val="1117188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should not be an I scratch your back if you scratch mine</a:t>
            </a:r>
          </a:p>
          <a:p>
            <a:endParaRPr lang="en-US" dirty="0"/>
          </a:p>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14</a:t>
            </a:fld>
            <a:endParaRPr lang="en-US"/>
          </a:p>
        </p:txBody>
      </p:sp>
    </p:spTree>
    <p:extLst>
      <p:ext uri="{BB962C8B-B14F-4D97-AF65-F5344CB8AC3E}">
        <p14:creationId xmlns:p14="http://schemas.microsoft.com/office/powerpoint/2010/main" val="1778081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for table conversations around what may be some questions you could ask if No… or if Yes… Other than going directly to the green.</a:t>
            </a:r>
          </a:p>
        </p:txBody>
      </p:sp>
      <p:sp>
        <p:nvSpPr>
          <p:cNvPr id="4" name="Slide Number Placeholder 3"/>
          <p:cNvSpPr>
            <a:spLocks noGrp="1"/>
          </p:cNvSpPr>
          <p:nvPr>
            <p:ph type="sldNum" sz="quarter" idx="5"/>
          </p:nvPr>
        </p:nvSpPr>
        <p:spPr/>
        <p:txBody>
          <a:bodyPr/>
          <a:lstStyle/>
          <a:p>
            <a:pPr defTabSz="931774">
              <a:defRPr/>
            </a:pPr>
            <a:fld id="{B03B681A-0971-437A-97B1-44BF12E3167A}" type="slidenum">
              <a:rPr lang="en-US">
                <a:solidFill>
                  <a:prstClr val="black"/>
                </a:solidFill>
                <a:latin typeface="Calibri" panose="020F0502020204030204"/>
              </a:rPr>
              <a:pPr defTabSz="931774">
                <a:defRPr/>
              </a:pPr>
              <a:t>15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31702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16</a:t>
            </a:fld>
            <a:endParaRPr lang="en-US" dirty="0"/>
          </a:p>
        </p:txBody>
      </p:sp>
    </p:spTree>
    <p:extLst>
      <p:ext uri="{BB962C8B-B14F-4D97-AF65-F5344CB8AC3E}">
        <p14:creationId xmlns:p14="http://schemas.microsoft.com/office/powerpoint/2010/main" val="1418507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 context to the Activity</a:t>
            </a:r>
          </a:p>
        </p:txBody>
      </p:sp>
      <p:sp>
        <p:nvSpPr>
          <p:cNvPr id="4" name="Slide Number Placeholder 3"/>
          <p:cNvSpPr>
            <a:spLocks noGrp="1"/>
          </p:cNvSpPr>
          <p:nvPr>
            <p:ph type="sldNum" sz="quarter" idx="5"/>
          </p:nvPr>
        </p:nvSpPr>
        <p:spPr/>
        <p:txBody>
          <a:bodyPr/>
          <a:lstStyle/>
          <a:p>
            <a:fld id="{B03B681A-0971-437A-97B1-44BF12E3167A}" type="slidenum">
              <a:rPr lang="en-US" smtClean="0"/>
              <a:t>17</a:t>
            </a:fld>
            <a:endParaRPr lang="en-US"/>
          </a:p>
        </p:txBody>
      </p:sp>
    </p:spTree>
    <p:extLst>
      <p:ext uri="{BB962C8B-B14F-4D97-AF65-F5344CB8AC3E}">
        <p14:creationId xmlns:p14="http://schemas.microsoft.com/office/powerpoint/2010/main" val="1821506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 context to the Activity</a:t>
            </a:r>
          </a:p>
        </p:txBody>
      </p:sp>
      <p:sp>
        <p:nvSpPr>
          <p:cNvPr id="4" name="Slide Number Placeholder 3"/>
          <p:cNvSpPr>
            <a:spLocks noGrp="1"/>
          </p:cNvSpPr>
          <p:nvPr>
            <p:ph type="sldNum" sz="quarter" idx="5"/>
          </p:nvPr>
        </p:nvSpPr>
        <p:spPr/>
        <p:txBody>
          <a:bodyPr/>
          <a:lstStyle/>
          <a:p>
            <a:fld id="{B03B681A-0971-437A-97B1-44BF12E3167A}" type="slidenum">
              <a:rPr lang="en-US" smtClean="0"/>
              <a:t>18</a:t>
            </a:fld>
            <a:endParaRPr lang="en-US"/>
          </a:p>
        </p:txBody>
      </p:sp>
    </p:spTree>
    <p:extLst>
      <p:ext uri="{BB962C8B-B14F-4D97-AF65-F5344CB8AC3E}">
        <p14:creationId xmlns:p14="http://schemas.microsoft.com/office/powerpoint/2010/main" val="170645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19</a:t>
            </a:fld>
            <a:endParaRPr lang="en-US"/>
          </a:p>
        </p:txBody>
      </p:sp>
    </p:spTree>
    <p:extLst>
      <p:ext uri="{BB962C8B-B14F-4D97-AF65-F5344CB8AC3E}">
        <p14:creationId xmlns:p14="http://schemas.microsoft.com/office/powerpoint/2010/main" val="1945264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20</a:t>
            </a:fld>
            <a:endParaRPr lang="en-US"/>
          </a:p>
        </p:txBody>
      </p:sp>
    </p:spTree>
    <p:extLst>
      <p:ext uri="{BB962C8B-B14F-4D97-AF65-F5344CB8AC3E}">
        <p14:creationId xmlns:p14="http://schemas.microsoft.com/office/powerpoint/2010/main" val="3706508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PowerPoints</a:t>
            </a:r>
          </a:p>
        </p:txBody>
      </p:sp>
      <p:sp>
        <p:nvSpPr>
          <p:cNvPr id="4" name="Slide Number Placeholder 3"/>
          <p:cNvSpPr>
            <a:spLocks noGrp="1"/>
          </p:cNvSpPr>
          <p:nvPr>
            <p:ph type="sldNum" sz="quarter" idx="10"/>
          </p:nvPr>
        </p:nvSpPr>
        <p:spPr/>
        <p:txBody>
          <a:bodyPr/>
          <a:lstStyle/>
          <a:p>
            <a:fld id="{B03B681A-0971-437A-97B1-44BF12E3167A}" type="slidenum">
              <a:rPr lang="en-US" smtClean="0"/>
              <a:t>21</a:t>
            </a:fld>
            <a:endParaRPr lang="en-US"/>
          </a:p>
        </p:txBody>
      </p:sp>
    </p:spTree>
    <p:extLst>
      <p:ext uri="{BB962C8B-B14F-4D97-AF65-F5344CB8AC3E}">
        <p14:creationId xmlns:p14="http://schemas.microsoft.com/office/powerpoint/2010/main" val="2523658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showing the </a:t>
            </a:r>
            <a:r>
              <a:rPr lang="en-US" dirty="0" err="1"/>
              <a:t>menti</a:t>
            </a:r>
            <a:r>
              <a:rPr lang="en-US" dirty="0"/>
              <a:t> results, be sure that you have the tables introduce themselves using the At your tables prompts.</a:t>
            </a:r>
          </a:p>
        </p:txBody>
      </p:sp>
      <p:sp>
        <p:nvSpPr>
          <p:cNvPr id="4" name="Slide Number Placeholder 3"/>
          <p:cNvSpPr>
            <a:spLocks noGrp="1"/>
          </p:cNvSpPr>
          <p:nvPr>
            <p:ph type="sldNum" sz="quarter" idx="5"/>
          </p:nvPr>
        </p:nvSpPr>
        <p:spPr/>
        <p:txBody>
          <a:bodyPr/>
          <a:lstStyle/>
          <a:p>
            <a:fld id="{B03B681A-0971-437A-97B1-44BF12E3167A}" type="slidenum">
              <a:rPr lang="en-US" smtClean="0"/>
              <a:t>2</a:t>
            </a:fld>
            <a:endParaRPr lang="en-US"/>
          </a:p>
        </p:txBody>
      </p:sp>
    </p:spTree>
    <p:extLst>
      <p:ext uri="{BB962C8B-B14F-4D97-AF65-F5344CB8AC3E}">
        <p14:creationId xmlns:p14="http://schemas.microsoft.com/office/powerpoint/2010/main" val="2766787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22</a:t>
            </a:fld>
            <a:endParaRPr lang="en-US"/>
          </a:p>
        </p:txBody>
      </p:sp>
    </p:spTree>
    <p:extLst>
      <p:ext uri="{BB962C8B-B14F-4D97-AF65-F5344CB8AC3E}">
        <p14:creationId xmlns:p14="http://schemas.microsoft.com/office/powerpoint/2010/main" val="2152573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business cards will stand out as innovative and memorable with a vertical or portrait orientation.  Bonus it has a back side!</a:t>
            </a:r>
          </a:p>
          <a:p>
            <a:pPr lvl="0"/>
            <a:r>
              <a:rPr lang="en-US" dirty="0"/>
              <a:t>a portrait or vertical design. It’s also two-sided!</a:t>
            </a:r>
          </a:p>
          <a:p>
            <a:pPr lvl="0"/>
            <a:endParaRPr lang="en-US" dirty="0"/>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fld id="{B03B681A-0971-437A-97B1-44BF12E3167A}" type="slidenum">
              <a:rPr lang="en-US" smtClean="0"/>
              <a:t>23</a:t>
            </a:fld>
            <a:endParaRPr lang="en-US"/>
          </a:p>
        </p:txBody>
      </p:sp>
    </p:spTree>
    <p:extLst>
      <p:ext uri="{BB962C8B-B14F-4D97-AF65-F5344CB8AC3E}">
        <p14:creationId xmlns:p14="http://schemas.microsoft.com/office/powerpoint/2010/main" val="2064468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KESA Updates – answering the burning questions</a:t>
            </a:r>
          </a:p>
        </p:txBody>
      </p:sp>
      <p:sp>
        <p:nvSpPr>
          <p:cNvPr id="4" name="Slide Number Placeholder 3"/>
          <p:cNvSpPr>
            <a:spLocks noGrp="1"/>
          </p:cNvSpPr>
          <p:nvPr>
            <p:ph type="sldNum" sz="quarter" idx="10"/>
          </p:nvPr>
        </p:nvSpPr>
        <p:spPr/>
        <p:txBody>
          <a:bodyPr/>
          <a:lstStyle/>
          <a:p>
            <a:fld id="{B03B681A-0971-437A-97B1-44BF12E3167A}" type="slidenum">
              <a:rPr lang="en-US" smtClean="0"/>
              <a:t>4</a:t>
            </a:fld>
            <a:endParaRPr lang="en-US"/>
          </a:p>
        </p:txBody>
      </p:sp>
    </p:spTree>
    <p:extLst>
      <p:ext uri="{BB962C8B-B14F-4D97-AF65-F5344CB8AC3E}">
        <p14:creationId xmlns:p14="http://schemas.microsoft.com/office/powerpoint/2010/main" val="2412813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activity should take no more than 45 - 60 minutes (20 minutes activity and 25 - 40 minutes discussion as a group)</a:t>
            </a:r>
          </a:p>
          <a:p>
            <a:pPr marL="232943" indent="-232943">
              <a:buAutoNum type="arabicPeriod"/>
            </a:pPr>
            <a:r>
              <a:rPr lang="en-US" dirty="0"/>
              <a:t>Assign a letter or number to each table.  This can be done using the materials box on each table.  Place Poster sheets up around the room with the designated letter or number.</a:t>
            </a:r>
          </a:p>
          <a:p>
            <a:pPr marL="232943" indent="-232943">
              <a:buAutoNum type="arabicPeriod"/>
            </a:pPr>
            <a:r>
              <a:rPr lang="en-US" dirty="0"/>
              <a:t>Each table should have a set of envelopes with cards.</a:t>
            </a:r>
          </a:p>
          <a:p>
            <a:pPr marL="232943" indent="-232943">
              <a:buAutoNum type="arabicPeriod"/>
            </a:pPr>
            <a:r>
              <a:rPr lang="en-US" dirty="0"/>
              <a:t>Tell the group that they are to work as a group to place the cards in the correct order and indicate which activities take place in each section identified.</a:t>
            </a:r>
          </a:p>
          <a:p>
            <a:pPr marL="232943" indent="-232943">
              <a:buAutoNum type="arabicPeriod"/>
            </a:pPr>
            <a:r>
              <a:rPr lang="en-US" dirty="0"/>
              <a:t>Have the participants put their order on their designated Poster Board sheets located in the room.</a:t>
            </a:r>
          </a:p>
          <a:p>
            <a:pPr marL="232943" indent="-232943">
              <a:buAutoNum type="arabicPeriod"/>
            </a:pPr>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6</a:t>
            </a:fld>
            <a:endParaRPr lang="en-US"/>
          </a:p>
        </p:txBody>
      </p:sp>
    </p:spTree>
    <p:extLst>
      <p:ext uri="{BB962C8B-B14F-4D97-AF65-F5344CB8AC3E}">
        <p14:creationId xmlns:p14="http://schemas.microsoft.com/office/powerpoint/2010/main" val="2759880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PowerPoints</a:t>
            </a:r>
          </a:p>
        </p:txBody>
      </p:sp>
      <p:sp>
        <p:nvSpPr>
          <p:cNvPr id="4" name="Slide Number Placeholder 3"/>
          <p:cNvSpPr>
            <a:spLocks noGrp="1"/>
          </p:cNvSpPr>
          <p:nvPr>
            <p:ph type="sldNum" sz="quarter" idx="10"/>
          </p:nvPr>
        </p:nvSpPr>
        <p:spPr/>
        <p:txBody>
          <a:bodyPr/>
          <a:lstStyle/>
          <a:p>
            <a:fld id="{B03B681A-0971-437A-97B1-44BF12E3167A}" type="slidenum">
              <a:rPr lang="en-US" smtClean="0"/>
              <a:t>7</a:t>
            </a:fld>
            <a:endParaRPr lang="en-US"/>
          </a:p>
        </p:txBody>
      </p:sp>
    </p:spTree>
    <p:extLst>
      <p:ext uri="{BB962C8B-B14F-4D97-AF65-F5344CB8AC3E}">
        <p14:creationId xmlns:p14="http://schemas.microsoft.com/office/powerpoint/2010/main" val="2228750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provide theory, demonstration, practice, feedback and coaching the effect size in knowledge, skill and transference of the training is much higher than if any one of these is done separately. (Joyce and Showers (1995) Is the leadership looking at their strategic planning process as a tool for improvement of not only the district but for student learning?  Or, do they see it as a means to an end?</a:t>
            </a:r>
          </a:p>
          <a:p>
            <a:r>
              <a:rPr lang="en-US" dirty="0"/>
              <a:t>Open ended versus closed ended questions.  Open ended questions will allow for expanded conversation</a:t>
            </a:r>
          </a:p>
          <a:p>
            <a:r>
              <a:rPr lang="en-US" dirty="0"/>
              <a:t>Growth mindset – learn from failure versus never learn, understand that improvement is hard work and takes time versus never improving</a:t>
            </a:r>
          </a:p>
        </p:txBody>
      </p:sp>
      <p:sp>
        <p:nvSpPr>
          <p:cNvPr id="4" name="Slide Number Placeholder 3"/>
          <p:cNvSpPr>
            <a:spLocks noGrp="1"/>
          </p:cNvSpPr>
          <p:nvPr>
            <p:ph type="sldNum" sz="quarter" idx="5"/>
          </p:nvPr>
        </p:nvSpPr>
        <p:spPr/>
        <p:txBody>
          <a:bodyPr/>
          <a:lstStyle/>
          <a:p>
            <a:fld id="{B03B681A-0971-437A-97B1-44BF12E3167A}" type="slidenum">
              <a:rPr lang="en-US" smtClean="0"/>
              <a:t>8</a:t>
            </a:fld>
            <a:endParaRPr lang="en-US"/>
          </a:p>
        </p:txBody>
      </p:sp>
    </p:spTree>
    <p:extLst>
      <p:ext uri="{BB962C8B-B14F-4D97-AF65-F5344CB8AC3E}">
        <p14:creationId xmlns:p14="http://schemas.microsoft.com/office/powerpoint/2010/main" val="1967812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improve performance we must improve our thinking – D. Rock “Quiet Leadership”</a:t>
            </a:r>
          </a:p>
          <a:p>
            <a:r>
              <a:rPr lang="en-US" dirty="0"/>
              <a:t>Learn through processing experience so help the system process their experience</a:t>
            </a:r>
          </a:p>
          <a:p>
            <a:r>
              <a:rPr lang="en-US" dirty="0"/>
              <a:t>Pause after asking a question, after the response, before facilitator responds</a:t>
            </a:r>
          </a:p>
          <a:p>
            <a:r>
              <a:rPr lang="en-US" dirty="0"/>
              <a:t>In brain based learning Jensen, E. 1996 – 10:00 visual construct (seeing); 9:00 Auditory construct (hearing); 7:00 Kinesthetic/Emotive; 2:00 Visual Recall (saw); 3:00 Auditory recall (heard); 5:00 Internal Dialogue.</a:t>
            </a:r>
          </a:p>
        </p:txBody>
      </p:sp>
      <p:sp>
        <p:nvSpPr>
          <p:cNvPr id="4" name="Slide Number Placeholder 3"/>
          <p:cNvSpPr>
            <a:spLocks noGrp="1"/>
          </p:cNvSpPr>
          <p:nvPr>
            <p:ph type="sldNum" sz="quarter" idx="5"/>
          </p:nvPr>
        </p:nvSpPr>
        <p:spPr/>
        <p:txBody>
          <a:bodyPr/>
          <a:lstStyle/>
          <a:p>
            <a:fld id="{B03B681A-0971-437A-97B1-44BF12E3167A}" type="slidenum">
              <a:rPr lang="en-US" smtClean="0"/>
              <a:t>9</a:t>
            </a:fld>
            <a:endParaRPr lang="en-US"/>
          </a:p>
        </p:txBody>
      </p:sp>
    </p:spTree>
    <p:extLst>
      <p:ext uri="{BB962C8B-B14F-4D97-AF65-F5344CB8AC3E}">
        <p14:creationId xmlns:p14="http://schemas.microsoft.com/office/powerpoint/2010/main" val="2206629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PowerPoints</a:t>
            </a:r>
          </a:p>
        </p:txBody>
      </p:sp>
      <p:sp>
        <p:nvSpPr>
          <p:cNvPr id="4" name="Slide Number Placeholder 3"/>
          <p:cNvSpPr>
            <a:spLocks noGrp="1"/>
          </p:cNvSpPr>
          <p:nvPr>
            <p:ph type="sldNum" sz="quarter" idx="10"/>
          </p:nvPr>
        </p:nvSpPr>
        <p:spPr/>
        <p:txBody>
          <a:bodyPr/>
          <a:lstStyle/>
          <a:p>
            <a:fld id="{B03B681A-0971-437A-97B1-44BF12E3167A}" type="slidenum">
              <a:rPr lang="en-US" smtClean="0"/>
              <a:t>10</a:t>
            </a:fld>
            <a:endParaRPr lang="en-US"/>
          </a:p>
        </p:txBody>
      </p:sp>
    </p:spTree>
    <p:extLst>
      <p:ext uri="{BB962C8B-B14F-4D97-AF65-F5344CB8AC3E}">
        <p14:creationId xmlns:p14="http://schemas.microsoft.com/office/powerpoint/2010/main" val="744563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Bullet:  an awareness of the whole, the part, and the interactions between the two (Can not be done by looking at the system alone, one must look at the schools as well)</a:t>
            </a:r>
          </a:p>
          <a:p>
            <a:r>
              <a:rPr lang="en-US" dirty="0"/>
              <a:t>Second Bullet:  Not a blame game, not focused on symptoms alone</a:t>
            </a:r>
          </a:p>
          <a:p>
            <a:r>
              <a:rPr lang="en-US" dirty="0"/>
              <a:t>Third Bullet: Organizational Outcomes are the end result of a complex equation.</a:t>
            </a:r>
          </a:p>
          <a:p>
            <a:pPr defTabSz="931774">
              <a:defRPr/>
            </a:pPr>
            <a:r>
              <a:rPr lang="en-US" dirty="0"/>
              <a:t>Fourth Bullet:  Outputs influenced by processes rather than by individuals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11</a:t>
            </a:fld>
            <a:endParaRPr lang="en-US"/>
          </a:p>
        </p:txBody>
      </p:sp>
    </p:spTree>
    <p:extLst>
      <p:ext uri="{BB962C8B-B14F-4D97-AF65-F5344CB8AC3E}">
        <p14:creationId xmlns:p14="http://schemas.microsoft.com/office/powerpoint/2010/main" val="26472546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2/10/2020</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2/10/2020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2/10/2020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2/10/2020</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29"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tx1"/>
                </a:solidFill>
              </a:defRPr>
            </a:lvl1pPr>
          </a:lstStyle>
          <a:p>
            <a:r>
              <a:rPr lang="en-US" dirty="0"/>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2/10/2020</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160390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1501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 y="668"/>
            <a:ext cx="12189625"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165288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2/10/2020</a:t>
            </a:fld>
            <a:endParaRPr lang="en-US" dirty="0"/>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99676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5108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2/10/2020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806908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2/10/2020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1904274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2/10/2020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264886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1"/>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2/10/2020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561481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5" y="2571"/>
            <a:ext cx="12188950"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2/10/2020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2226771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dirty="0"/>
          </a:p>
        </p:txBody>
      </p:sp>
      <p:sp>
        <p:nvSpPr>
          <p:cNvPr id="2" name="Date Placeholder 1"/>
          <p:cNvSpPr>
            <a:spLocks noGrp="1"/>
          </p:cNvSpPr>
          <p:nvPr>
            <p:ph type="dt" sz="half" idx="10"/>
          </p:nvPr>
        </p:nvSpPr>
        <p:spPr/>
        <p:txBody>
          <a:bodyPr/>
          <a:lstStyle/>
          <a:p>
            <a:fld id="{4A706AEE-E4B8-4315-A38A-5DBF50C52D73}" type="datetimeFigureOut">
              <a:rPr lang="en-US" smtClean="0"/>
              <a:t>2/10/2020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774885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122195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775389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2/10/2020</a:t>
            </a:fld>
            <a:endParaRPr lang="en-US" dirty="0"/>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974082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2/10/2020</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2/10/2020</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2/10/2020</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2/10/2020</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2/10/2020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1"/>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2/10/2020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2255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surveymonkey.com/r/TRLKR7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hyperlink" Target="mailto:accreditation@ksde.org" TargetMode="External"/><Relationship Id="rId7" Type="http://schemas.openxmlformats.org/officeDocument/2006/relationships/hyperlink" Target="mailto:lbechtel@ksde.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mailto:dbarnes@ksde.org" TargetMode="External"/><Relationship Id="rId5" Type="http://schemas.openxmlformats.org/officeDocument/2006/relationships/hyperlink" Target="mailto:jnobo@ksde.org" TargetMode="External"/><Relationship Id="rId4" Type="http://schemas.openxmlformats.org/officeDocument/2006/relationships/hyperlink" Target="mailto:mmiller@ksd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7ECE3C4-9DD5-47BD-BEA1-FE55E3319CA5}"/>
              </a:ext>
            </a:extLst>
          </p:cNvPr>
          <p:cNvSpPr>
            <a:spLocks noGrp="1"/>
          </p:cNvSpPr>
          <p:nvPr>
            <p:ph type="title"/>
          </p:nvPr>
        </p:nvSpPr>
        <p:spPr/>
        <p:txBody>
          <a:bodyPr/>
          <a:lstStyle/>
          <a:p>
            <a:r>
              <a:rPr lang="en-US" dirty="0"/>
              <a:t>KESA Chair Training</a:t>
            </a:r>
          </a:p>
        </p:txBody>
      </p:sp>
      <p:sp>
        <p:nvSpPr>
          <p:cNvPr id="10" name="Text Placeholder 9">
            <a:extLst>
              <a:ext uri="{FF2B5EF4-FFF2-40B4-BE49-F238E27FC236}">
                <a16:creationId xmlns:a16="http://schemas.microsoft.com/office/drawing/2014/main" id="{A1150F44-92A6-49EF-B572-ACDA07616B34}"/>
              </a:ext>
            </a:extLst>
          </p:cNvPr>
          <p:cNvSpPr>
            <a:spLocks noGrp="1"/>
          </p:cNvSpPr>
          <p:nvPr>
            <p:ph type="body" idx="1"/>
          </p:nvPr>
        </p:nvSpPr>
        <p:spPr/>
        <p:txBody>
          <a:bodyPr/>
          <a:lstStyle/>
          <a:p>
            <a:r>
              <a:rPr lang="en-US" dirty="0"/>
              <a:t>2019-2020</a:t>
            </a:r>
          </a:p>
        </p:txBody>
      </p:sp>
    </p:spTree>
    <p:extLst>
      <p:ext uri="{BB962C8B-B14F-4D97-AF65-F5344CB8AC3E}">
        <p14:creationId xmlns:p14="http://schemas.microsoft.com/office/powerpoint/2010/main" val="1028387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136B9F4-BC4B-4E63-BD22-29BD5A0FDA48}"/>
              </a:ext>
            </a:extLst>
          </p:cNvPr>
          <p:cNvSpPr>
            <a:spLocks noGrp="1"/>
          </p:cNvSpPr>
          <p:nvPr>
            <p:ph sz="quarter" idx="13"/>
          </p:nvPr>
        </p:nvSpPr>
        <p:spPr>
          <a:xfrm>
            <a:off x="899318" y="1076141"/>
            <a:ext cx="10393363" cy="3315106"/>
          </a:xfrm>
        </p:spPr>
        <p:txBody>
          <a:bodyPr>
            <a:noAutofit/>
          </a:bodyPr>
          <a:lstStyle/>
          <a:p>
            <a:pPr>
              <a:lnSpc>
                <a:spcPct val="170000"/>
              </a:lnSpc>
            </a:pPr>
            <a:r>
              <a:rPr lang="en-US" sz="2800" dirty="0"/>
              <a:t>“The real methodology for system change begins and ends with ongoing, authentic conversations about important questions.”</a:t>
            </a:r>
          </a:p>
        </p:txBody>
      </p:sp>
      <p:sp>
        <p:nvSpPr>
          <p:cNvPr id="7" name="Text Placeholder 6">
            <a:extLst>
              <a:ext uri="{FF2B5EF4-FFF2-40B4-BE49-F238E27FC236}">
                <a16:creationId xmlns:a16="http://schemas.microsoft.com/office/drawing/2014/main" id="{96F0B645-3B4A-4C8B-9777-C60C60E5285C}"/>
              </a:ext>
            </a:extLst>
          </p:cNvPr>
          <p:cNvSpPr>
            <a:spLocks noGrp="1"/>
          </p:cNvSpPr>
          <p:nvPr>
            <p:ph type="body" sz="quarter" idx="14"/>
          </p:nvPr>
        </p:nvSpPr>
        <p:spPr/>
        <p:txBody>
          <a:bodyPr/>
          <a:lstStyle/>
          <a:p>
            <a:r>
              <a:rPr lang="en-US" dirty="0"/>
              <a:t>- Tony Wagner</a:t>
            </a:r>
          </a:p>
        </p:txBody>
      </p:sp>
    </p:spTree>
    <p:extLst>
      <p:ext uri="{BB962C8B-B14F-4D97-AF65-F5344CB8AC3E}">
        <p14:creationId xmlns:p14="http://schemas.microsoft.com/office/powerpoint/2010/main" val="3849672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7A64484-BFD4-470F-9071-4DB4C7D3D5A2}"/>
              </a:ext>
            </a:extLst>
          </p:cNvPr>
          <p:cNvSpPr>
            <a:spLocks noGrp="1"/>
          </p:cNvSpPr>
          <p:nvPr>
            <p:ph idx="1"/>
          </p:nvPr>
        </p:nvSpPr>
        <p:spPr/>
        <p:txBody>
          <a:bodyPr/>
          <a:lstStyle/>
          <a:p>
            <a:r>
              <a:rPr lang="en-US" dirty="0"/>
              <a:t>What is Systems Thinking?</a:t>
            </a:r>
          </a:p>
          <a:p>
            <a:pPr lvl="1"/>
            <a:r>
              <a:rPr lang="en-US" dirty="0"/>
              <a:t>An approach to organizational improvement</a:t>
            </a:r>
          </a:p>
          <a:p>
            <a:pPr lvl="1"/>
            <a:r>
              <a:rPr lang="en-US" dirty="0"/>
              <a:t>Focus on root causes for problems</a:t>
            </a:r>
          </a:p>
          <a:p>
            <a:pPr lvl="1"/>
            <a:r>
              <a:rPr lang="en-US" dirty="0"/>
              <a:t>Outcomes come from understanding and adjustments to the whole</a:t>
            </a:r>
          </a:p>
          <a:p>
            <a:pPr lvl="1"/>
            <a:r>
              <a:rPr lang="en-US" dirty="0"/>
              <a:t>Outputs influenced by processes</a:t>
            </a:r>
          </a:p>
          <a:p>
            <a:pPr lvl="1"/>
            <a:endParaRPr lang="en-US" dirty="0"/>
          </a:p>
          <a:p>
            <a:pPr lvl="1"/>
            <a:endParaRPr lang="en-US" dirty="0"/>
          </a:p>
          <a:p>
            <a:r>
              <a:rPr lang="en-US" dirty="0"/>
              <a:t>“Systems are not the sum of their parts – they are the product of their interactions.”</a:t>
            </a:r>
          </a:p>
        </p:txBody>
      </p:sp>
      <p:sp>
        <p:nvSpPr>
          <p:cNvPr id="4" name="Title 3">
            <a:extLst>
              <a:ext uri="{FF2B5EF4-FFF2-40B4-BE49-F238E27FC236}">
                <a16:creationId xmlns:a16="http://schemas.microsoft.com/office/drawing/2014/main" id="{C4806F36-541A-4077-AD84-0EB9781ACA97}"/>
              </a:ext>
            </a:extLst>
          </p:cNvPr>
          <p:cNvSpPr>
            <a:spLocks noGrp="1"/>
          </p:cNvSpPr>
          <p:nvPr>
            <p:ph type="title"/>
          </p:nvPr>
        </p:nvSpPr>
        <p:spPr/>
        <p:txBody>
          <a:bodyPr/>
          <a:lstStyle/>
          <a:p>
            <a:r>
              <a:rPr lang="en-US" dirty="0">
                <a:solidFill>
                  <a:srgbClr val="15284B"/>
                </a:solidFill>
              </a:rPr>
              <a:t>Evaluating the Improvement Process</a:t>
            </a:r>
            <a:endParaRPr lang="en-US" dirty="0"/>
          </a:p>
        </p:txBody>
      </p:sp>
    </p:spTree>
    <p:extLst>
      <p:ext uri="{BB962C8B-B14F-4D97-AF65-F5344CB8AC3E}">
        <p14:creationId xmlns:p14="http://schemas.microsoft.com/office/powerpoint/2010/main" val="1525191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7A64484-BFD4-470F-9071-4DB4C7D3D5A2}"/>
              </a:ext>
            </a:extLst>
          </p:cNvPr>
          <p:cNvSpPr>
            <a:spLocks noGrp="1"/>
          </p:cNvSpPr>
          <p:nvPr>
            <p:ph idx="1"/>
          </p:nvPr>
        </p:nvSpPr>
        <p:spPr/>
        <p:txBody>
          <a:bodyPr/>
          <a:lstStyle/>
          <a:p>
            <a:r>
              <a:rPr lang="en-US" dirty="0"/>
              <a:t>Why Evaluate the KESA Improvement process?</a:t>
            </a:r>
          </a:p>
          <a:p>
            <a:endParaRPr lang="en-US" dirty="0"/>
          </a:p>
          <a:p>
            <a:pPr marL="0" indent="0">
              <a:buNone/>
            </a:pPr>
            <a:endParaRPr lang="en-US" dirty="0"/>
          </a:p>
          <a:p>
            <a:pPr marL="0" indent="0">
              <a:buNone/>
            </a:pPr>
            <a:r>
              <a:rPr lang="en-US" dirty="0"/>
              <a:t>……….Why Not?</a:t>
            </a:r>
          </a:p>
          <a:p>
            <a:pPr lvl="1"/>
            <a:endParaRPr lang="en-US" dirty="0"/>
          </a:p>
        </p:txBody>
      </p:sp>
      <p:sp>
        <p:nvSpPr>
          <p:cNvPr id="4" name="Title 3">
            <a:extLst>
              <a:ext uri="{FF2B5EF4-FFF2-40B4-BE49-F238E27FC236}">
                <a16:creationId xmlns:a16="http://schemas.microsoft.com/office/drawing/2014/main" id="{C4806F36-541A-4077-AD84-0EB9781ACA97}"/>
              </a:ext>
            </a:extLst>
          </p:cNvPr>
          <p:cNvSpPr>
            <a:spLocks noGrp="1"/>
          </p:cNvSpPr>
          <p:nvPr>
            <p:ph type="title"/>
          </p:nvPr>
        </p:nvSpPr>
        <p:spPr/>
        <p:txBody>
          <a:bodyPr/>
          <a:lstStyle/>
          <a:p>
            <a:r>
              <a:rPr lang="en-US" dirty="0">
                <a:solidFill>
                  <a:srgbClr val="15284B"/>
                </a:solidFill>
              </a:rPr>
              <a:t>Evaluating the Improvement Process</a:t>
            </a:r>
            <a:endParaRPr lang="en-US" dirty="0"/>
          </a:p>
        </p:txBody>
      </p:sp>
    </p:spTree>
    <p:extLst>
      <p:ext uri="{BB962C8B-B14F-4D97-AF65-F5344CB8AC3E}">
        <p14:creationId xmlns:p14="http://schemas.microsoft.com/office/powerpoint/2010/main" val="1589115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7A64484-BFD4-470F-9071-4DB4C7D3D5A2}"/>
              </a:ext>
            </a:extLst>
          </p:cNvPr>
          <p:cNvSpPr>
            <a:spLocks noGrp="1"/>
          </p:cNvSpPr>
          <p:nvPr>
            <p:ph idx="1"/>
          </p:nvPr>
        </p:nvSpPr>
        <p:spPr/>
        <p:txBody>
          <a:bodyPr/>
          <a:lstStyle/>
          <a:p>
            <a:pPr lvl="1"/>
            <a:endParaRPr lang="en-US" dirty="0"/>
          </a:p>
          <a:p>
            <a:pPr lvl="1"/>
            <a:r>
              <a:rPr lang="en-US" dirty="0"/>
              <a:t>Improve learning</a:t>
            </a:r>
          </a:p>
          <a:p>
            <a:pPr lvl="1"/>
            <a:r>
              <a:rPr lang="en-US" dirty="0"/>
              <a:t>Confirm that the plan of implementation is having an impact</a:t>
            </a:r>
          </a:p>
          <a:p>
            <a:pPr lvl="1"/>
            <a:r>
              <a:rPr lang="en-US" dirty="0"/>
              <a:t>Focus on those things that work</a:t>
            </a:r>
          </a:p>
          <a:p>
            <a:pPr lvl="1"/>
            <a:r>
              <a:rPr lang="en-US" dirty="0"/>
              <a:t>Know when it is time to veer/switch direction</a:t>
            </a:r>
          </a:p>
          <a:p>
            <a:pPr lvl="1"/>
            <a:r>
              <a:rPr lang="en-US" dirty="0"/>
              <a:t>Garnish support for the system and its schools</a:t>
            </a:r>
          </a:p>
          <a:p>
            <a:pPr lvl="1"/>
            <a:r>
              <a:rPr lang="en-US" dirty="0"/>
              <a:t>Create change</a:t>
            </a:r>
          </a:p>
        </p:txBody>
      </p:sp>
      <p:sp>
        <p:nvSpPr>
          <p:cNvPr id="4" name="Title 3">
            <a:extLst>
              <a:ext uri="{FF2B5EF4-FFF2-40B4-BE49-F238E27FC236}">
                <a16:creationId xmlns:a16="http://schemas.microsoft.com/office/drawing/2014/main" id="{C4806F36-541A-4077-AD84-0EB9781ACA97}"/>
              </a:ext>
            </a:extLst>
          </p:cNvPr>
          <p:cNvSpPr>
            <a:spLocks noGrp="1"/>
          </p:cNvSpPr>
          <p:nvPr>
            <p:ph type="title"/>
          </p:nvPr>
        </p:nvSpPr>
        <p:spPr/>
        <p:txBody>
          <a:bodyPr/>
          <a:lstStyle/>
          <a:p>
            <a:r>
              <a:rPr lang="en-US" dirty="0">
                <a:solidFill>
                  <a:srgbClr val="15284B"/>
                </a:solidFill>
              </a:rPr>
              <a:t>Evaluating the Improvement Process</a:t>
            </a:r>
            <a:endParaRPr lang="en-US" dirty="0"/>
          </a:p>
        </p:txBody>
      </p:sp>
    </p:spTree>
    <p:extLst>
      <p:ext uri="{BB962C8B-B14F-4D97-AF65-F5344CB8AC3E}">
        <p14:creationId xmlns:p14="http://schemas.microsoft.com/office/powerpoint/2010/main" val="2934441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7A64484-BFD4-470F-9071-4DB4C7D3D5A2}"/>
              </a:ext>
            </a:extLst>
          </p:cNvPr>
          <p:cNvSpPr>
            <a:spLocks noGrp="1"/>
          </p:cNvSpPr>
          <p:nvPr>
            <p:ph idx="1"/>
          </p:nvPr>
        </p:nvSpPr>
        <p:spPr/>
        <p:txBody>
          <a:bodyPr/>
          <a:lstStyle/>
          <a:p>
            <a:r>
              <a:rPr lang="en-US" dirty="0"/>
              <a:t>Role of the OVT Chair in Facilitating Improvement Conversations</a:t>
            </a:r>
          </a:p>
          <a:p>
            <a:pPr lvl="1"/>
            <a:r>
              <a:rPr lang="en-US" dirty="0"/>
              <a:t>Challenge thinking and assumptions</a:t>
            </a:r>
          </a:p>
          <a:p>
            <a:pPr lvl="1"/>
            <a:r>
              <a:rPr lang="en-US" dirty="0"/>
              <a:t>Ask the hard questions</a:t>
            </a:r>
          </a:p>
          <a:p>
            <a:pPr lvl="1"/>
            <a:r>
              <a:rPr lang="en-US" dirty="0"/>
              <a:t>Help the system:</a:t>
            </a:r>
          </a:p>
          <a:p>
            <a:pPr lvl="2"/>
            <a:r>
              <a:rPr lang="en-US" dirty="0"/>
              <a:t>Process its learning</a:t>
            </a:r>
          </a:p>
          <a:p>
            <a:pPr lvl="2"/>
            <a:r>
              <a:rPr lang="en-US" dirty="0"/>
              <a:t>Analyze its strengths and weaknesses</a:t>
            </a:r>
          </a:p>
          <a:p>
            <a:pPr lvl="2"/>
            <a:r>
              <a:rPr lang="en-US" dirty="0"/>
              <a:t>Reflect where they have been and where they are going</a:t>
            </a:r>
          </a:p>
          <a:p>
            <a:pPr lvl="2"/>
            <a:r>
              <a:rPr lang="en-US" dirty="0"/>
              <a:t>Assess progress towards its vision</a:t>
            </a:r>
          </a:p>
          <a:p>
            <a:pPr lvl="2"/>
            <a:endParaRPr lang="en-US" dirty="0"/>
          </a:p>
          <a:p>
            <a:pPr lvl="1"/>
            <a:endParaRPr lang="en-US" dirty="0"/>
          </a:p>
          <a:p>
            <a:pPr lvl="2"/>
            <a:endParaRPr lang="en-US" dirty="0"/>
          </a:p>
          <a:p>
            <a:pPr marL="457200" lvl="1" indent="0">
              <a:buNone/>
            </a:pPr>
            <a:endParaRPr lang="en-US" dirty="0"/>
          </a:p>
          <a:p>
            <a:pPr lvl="1"/>
            <a:endParaRPr lang="en-US" dirty="0"/>
          </a:p>
          <a:p>
            <a:pPr lvl="1"/>
            <a:endParaRPr lang="en-US" dirty="0"/>
          </a:p>
        </p:txBody>
      </p:sp>
      <p:sp>
        <p:nvSpPr>
          <p:cNvPr id="4" name="Title 3">
            <a:extLst>
              <a:ext uri="{FF2B5EF4-FFF2-40B4-BE49-F238E27FC236}">
                <a16:creationId xmlns:a16="http://schemas.microsoft.com/office/drawing/2014/main" id="{C4806F36-541A-4077-AD84-0EB9781ACA97}"/>
              </a:ext>
            </a:extLst>
          </p:cNvPr>
          <p:cNvSpPr>
            <a:spLocks noGrp="1"/>
          </p:cNvSpPr>
          <p:nvPr>
            <p:ph type="title"/>
          </p:nvPr>
        </p:nvSpPr>
        <p:spPr/>
        <p:txBody>
          <a:bodyPr/>
          <a:lstStyle/>
          <a:p>
            <a:r>
              <a:rPr lang="en-US" dirty="0">
                <a:solidFill>
                  <a:srgbClr val="15284B"/>
                </a:solidFill>
              </a:rPr>
              <a:t>Evaluating the Improvement Process</a:t>
            </a:r>
            <a:endParaRPr lang="en-US" dirty="0"/>
          </a:p>
        </p:txBody>
      </p:sp>
    </p:spTree>
    <p:extLst>
      <p:ext uri="{BB962C8B-B14F-4D97-AF65-F5344CB8AC3E}">
        <p14:creationId xmlns:p14="http://schemas.microsoft.com/office/powerpoint/2010/main" val="1230605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93911D-748E-4957-A408-2A6869B14F58}"/>
              </a:ext>
            </a:extLst>
          </p:cNvPr>
          <p:cNvSpPr>
            <a:spLocks noGrp="1"/>
          </p:cNvSpPr>
          <p:nvPr>
            <p:ph type="title"/>
          </p:nvPr>
        </p:nvSpPr>
        <p:spPr>
          <a:xfrm>
            <a:off x="721291" y="-149268"/>
            <a:ext cx="10515600" cy="1325563"/>
          </a:xfrm>
        </p:spPr>
        <p:txBody>
          <a:bodyPr/>
          <a:lstStyle/>
          <a:p>
            <a:pPr algn="ctr"/>
            <a:r>
              <a:rPr lang="en-US" dirty="0">
                <a:solidFill>
                  <a:srgbClr val="15284B"/>
                </a:solidFill>
              </a:rPr>
              <a:t>Decision-Making Matrix</a:t>
            </a:r>
            <a:endParaRPr lang="en-US" dirty="0"/>
          </a:p>
        </p:txBody>
      </p:sp>
      <p:sp>
        <p:nvSpPr>
          <p:cNvPr id="4" name="Oval 3">
            <a:extLst>
              <a:ext uri="{FF2B5EF4-FFF2-40B4-BE49-F238E27FC236}">
                <a16:creationId xmlns:a16="http://schemas.microsoft.com/office/drawing/2014/main" id="{37AA3FB6-554F-467C-A029-ABC14AAB2B1F}"/>
              </a:ext>
            </a:extLst>
          </p:cNvPr>
          <p:cNvSpPr/>
          <p:nvPr/>
        </p:nvSpPr>
        <p:spPr>
          <a:xfrm>
            <a:off x="410222" y="2564494"/>
            <a:ext cx="1416200" cy="132556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Light"/>
                <a:ea typeface="+mn-ea"/>
                <a:cs typeface="+mn-cs"/>
              </a:rPr>
              <a:t>Did your analysis show change?</a:t>
            </a:r>
          </a:p>
        </p:txBody>
      </p:sp>
      <p:sp>
        <p:nvSpPr>
          <p:cNvPr id="5" name="Oval 4">
            <a:extLst>
              <a:ext uri="{FF2B5EF4-FFF2-40B4-BE49-F238E27FC236}">
                <a16:creationId xmlns:a16="http://schemas.microsoft.com/office/drawing/2014/main" id="{2B338BCE-E394-4073-B390-708294DEE6DE}"/>
              </a:ext>
            </a:extLst>
          </p:cNvPr>
          <p:cNvSpPr/>
          <p:nvPr/>
        </p:nvSpPr>
        <p:spPr>
          <a:xfrm>
            <a:off x="3260968" y="2686707"/>
            <a:ext cx="1531979" cy="114691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Light"/>
                <a:ea typeface="+mn-ea"/>
                <a:cs typeface="+mn-cs"/>
              </a:rPr>
              <a:t>Was the change in the right direction?</a:t>
            </a:r>
          </a:p>
        </p:txBody>
      </p:sp>
      <p:sp>
        <p:nvSpPr>
          <p:cNvPr id="6" name="Oval 5">
            <a:extLst>
              <a:ext uri="{FF2B5EF4-FFF2-40B4-BE49-F238E27FC236}">
                <a16:creationId xmlns:a16="http://schemas.microsoft.com/office/drawing/2014/main" id="{F543CE1F-12B7-4765-8E0E-D3D999021E6E}"/>
              </a:ext>
            </a:extLst>
          </p:cNvPr>
          <p:cNvSpPr/>
          <p:nvPr/>
        </p:nvSpPr>
        <p:spPr>
          <a:xfrm>
            <a:off x="2939175" y="1028644"/>
            <a:ext cx="2276046" cy="109697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Light"/>
                <a:ea typeface="+mn-ea"/>
                <a:cs typeface="+mn-cs"/>
              </a:rPr>
              <a:t>Were there any unintended consequences?</a:t>
            </a:r>
          </a:p>
        </p:txBody>
      </p:sp>
      <p:sp>
        <p:nvSpPr>
          <p:cNvPr id="7" name="Oval 6">
            <a:extLst>
              <a:ext uri="{FF2B5EF4-FFF2-40B4-BE49-F238E27FC236}">
                <a16:creationId xmlns:a16="http://schemas.microsoft.com/office/drawing/2014/main" id="{12B6BEDF-C9DA-4D96-8CE3-87AFAF220EA9}"/>
              </a:ext>
            </a:extLst>
          </p:cNvPr>
          <p:cNvSpPr/>
          <p:nvPr/>
        </p:nvSpPr>
        <p:spPr>
          <a:xfrm>
            <a:off x="2939175" y="4498653"/>
            <a:ext cx="2014339" cy="1151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Light"/>
                <a:ea typeface="+mn-ea"/>
                <a:cs typeface="+mn-cs"/>
              </a:rPr>
              <a:t>Was the change implemented as intended?</a:t>
            </a:r>
          </a:p>
        </p:txBody>
      </p:sp>
      <p:sp>
        <p:nvSpPr>
          <p:cNvPr id="8" name="Oval 7">
            <a:extLst>
              <a:ext uri="{FF2B5EF4-FFF2-40B4-BE49-F238E27FC236}">
                <a16:creationId xmlns:a16="http://schemas.microsoft.com/office/drawing/2014/main" id="{6BCE5F18-0E5A-43BF-B24A-2B75B38A9959}"/>
              </a:ext>
            </a:extLst>
          </p:cNvPr>
          <p:cNvSpPr/>
          <p:nvPr/>
        </p:nvSpPr>
        <p:spPr>
          <a:xfrm>
            <a:off x="6882536" y="1873928"/>
            <a:ext cx="1486423" cy="56584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Light"/>
                <a:ea typeface="+mn-ea"/>
                <a:cs typeface="+mn-cs"/>
              </a:rPr>
              <a:t>Is it harmful?</a:t>
            </a:r>
          </a:p>
        </p:txBody>
      </p:sp>
      <p:sp>
        <p:nvSpPr>
          <p:cNvPr id="10" name="Oval 9">
            <a:extLst>
              <a:ext uri="{FF2B5EF4-FFF2-40B4-BE49-F238E27FC236}">
                <a16:creationId xmlns:a16="http://schemas.microsoft.com/office/drawing/2014/main" id="{E8285E80-38BE-419F-8F50-3E7D047DD6D7}"/>
              </a:ext>
            </a:extLst>
          </p:cNvPr>
          <p:cNvSpPr/>
          <p:nvPr/>
        </p:nvSpPr>
        <p:spPr>
          <a:xfrm>
            <a:off x="6828542" y="3813485"/>
            <a:ext cx="1594410" cy="119788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Light"/>
                <a:ea typeface="+mn-ea"/>
                <a:cs typeface="+mn-cs"/>
              </a:rPr>
              <a:t>Has there been sufficient time?</a:t>
            </a:r>
          </a:p>
        </p:txBody>
      </p:sp>
      <p:sp>
        <p:nvSpPr>
          <p:cNvPr id="11" name="Rectangle 10">
            <a:extLst>
              <a:ext uri="{FF2B5EF4-FFF2-40B4-BE49-F238E27FC236}">
                <a16:creationId xmlns:a16="http://schemas.microsoft.com/office/drawing/2014/main" id="{2B15A37D-D6A9-4EF0-ABB7-391538849D2C}"/>
              </a:ext>
            </a:extLst>
          </p:cNvPr>
          <p:cNvSpPr/>
          <p:nvPr/>
        </p:nvSpPr>
        <p:spPr>
          <a:xfrm>
            <a:off x="2067829" y="1960585"/>
            <a:ext cx="526134" cy="366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Light"/>
                <a:ea typeface="+mn-ea"/>
                <a:cs typeface="+mn-cs"/>
              </a:rPr>
              <a:t>Yes</a:t>
            </a:r>
          </a:p>
        </p:txBody>
      </p:sp>
      <p:sp>
        <p:nvSpPr>
          <p:cNvPr id="12" name="Rectangle 11">
            <a:extLst>
              <a:ext uri="{FF2B5EF4-FFF2-40B4-BE49-F238E27FC236}">
                <a16:creationId xmlns:a16="http://schemas.microsoft.com/office/drawing/2014/main" id="{0F38B9E6-1968-47F6-B719-E9DF7989D6CE}"/>
              </a:ext>
            </a:extLst>
          </p:cNvPr>
          <p:cNvSpPr/>
          <p:nvPr/>
        </p:nvSpPr>
        <p:spPr>
          <a:xfrm>
            <a:off x="5738484" y="1030148"/>
            <a:ext cx="526134" cy="366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Light"/>
                <a:ea typeface="+mn-ea"/>
                <a:cs typeface="+mn-cs"/>
              </a:rPr>
              <a:t>Yes</a:t>
            </a:r>
          </a:p>
        </p:txBody>
      </p:sp>
      <p:sp>
        <p:nvSpPr>
          <p:cNvPr id="13" name="Rectangle 12">
            <a:extLst>
              <a:ext uri="{FF2B5EF4-FFF2-40B4-BE49-F238E27FC236}">
                <a16:creationId xmlns:a16="http://schemas.microsoft.com/office/drawing/2014/main" id="{BF854959-FD81-48E7-82AE-1C2E3C997AAB}"/>
              </a:ext>
            </a:extLst>
          </p:cNvPr>
          <p:cNvSpPr/>
          <p:nvPr/>
        </p:nvSpPr>
        <p:spPr>
          <a:xfrm>
            <a:off x="5730133" y="2702280"/>
            <a:ext cx="526134" cy="366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Light"/>
                <a:ea typeface="+mn-ea"/>
                <a:cs typeface="+mn-cs"/>
              </a:rPr>
              <a:t>Yes</a:t>
            </a:r>
          </a:p>
        </p:txBody>
      </p:sp>
      <p:sp>
        <p:nvSpPr>
          <p:cNvPr id="14" name="Rectangle 13">
            <a:extLst>
              <a:ext uri="{FF2B5EF4-FFF2-40B4-BE49-F238E27FC236}">
                <a16:creationId xmlns:a16="http://schemas.microsoft.com/office/drawing/2014/main" id="{27734BF1-5690-4DCC-86E6-59422FB1BB1E}"/>
              </a:ext>
            </a:extLst>
          </p:cNvPr>
          <p:cNvSpPr/>
          <p:nvPr/>
        </p:nvSpPr>
        <p:spPr>
          <a:xfrm>
            <a:off x="5730133" y="4540358"/>
            <a:ext cx="526134" cy="366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Light"/>
                <a:ea typeface="+mn-ea"/>
                <a:cs typeface="+mn-cs"/>
              </a:rPr>
              <a:t>Yes</a:t>
            </a:r>
          </a:p>
        </p:txBody>
      </p:sp>
      <p:sp>
        <p:nvSpPr>
          <p:cNvPr id="15" name="Rectangle 14">
            <a:extLst>
              <a:ext uri="{FF2B5EF4-FFF2-40B4-BE49-F238E27FC236}">
                <a16:creationId xmlns:a16="http://schemas.microsoft.com/office/drawing/2014/main" id="{4D922DA8-F081-4BE1-B75C-240E441E45E6}"/>
              </a:ext>
            </a:extLst>
          </p:cNvPr>
          <p:cNvSpPr/>
          <p:nvPr/>
        </p:nvSpPr>
        <p:spPr>
          <a:xfrm>
            <a:off x="2067829" y="4236142"/>
            <a:ext cx="526134" cy="366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Light"/>
                <a:ea typeface="+mn-ea"/>
                <a:cs typeface="+mn-cs"/>
              </a:rPr>
              <a:t>No</a:t>
            </a:r>
          </a:p>
        </p:txBody>
      </p:sp>
      <p:sp>
        <p:nvSpPr>
          <p:cNvPr id="16" name="Rectangle 15">
            <a:extLst>
              <a:ext uri="{FF2B5EF4-FFF2-40B4-BE49-F238E27FC236}">
                <a16:creationId xmlns:a16="http://schemas.microsoft.com/office/drawing/2014/main" id="{CA887D3B-110D-4C04-8DEA-69FA5E441F90}"/>
              </a:ext>
            </a:extLst>
          </p:cNvPr>
          <p:cNvSpPr/>
          <p:nvPr/>
        </p:nvSpPr>
        <p:spPr>
          <a:xfrm>
            <a:off x="5738484" y="1846729"/>
            <a:ext cx="526134" cy="366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Light"/>
                <a:ea typeface="+mn-ea"/>
                <a:cs typeface="+mn-cs"/>
              </a:rPr>
              <a:t>No</a:t>
            </a:r>
          </a:p>
        </p:txBody>
      </p:sp>
      <p:sp>
        <p:nvSpPr>
          <p:cNvPr id="17" name="Rectangle 16">
            <a:extLst>
              <a:ext uri="{FF2B5EF4-FFF2-40B4-BE49-F238E27FC236}">
                <a16:creationId xmlns:a16="http://schemas.microsoft.com/office/drawing/2014/main" id="{DD235904-2151-4065-A670-F188C818C02D}"/>
              </a:ext>
            </a:extLst>
          </p:cNvPr>
          <p:cNvSpPr/>
          <p:nvPr/>
        </p:nvSpPr>
        <p:spPr>
          <a:xfrm>
            <a:off x="5742660" y="3649031"/>
            <a:ext cx="526134" cy="366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Light"/>
                <a:ea typeface="+mn-ea"/>
                <a:cs typeface="+mn-cs"/>
              </a:rPr>
              <a:t>No</a:t>
            </a:r>
          </a:p>
        </p:txBody>
      </p:sp>
      <p:sp>
        <p:nvSpPr>
          <p:cNvPr id="18" name="Rectangle 17">
            <a:extLst>
              <a:ext uri="{FF2B5EF4-FFF2-40B4-BE49-F238E27FC236}">
                <a16:creationId xmlns:a16="http://schemas.microsoft.com/office/drawing/2014/main" id="{4F8DB6BB-5A7C-4B16-95F8-1799B0B85B6A}"/>
              </a:ext>
            </a:extLst>
          </p:cNvPr>
          <p:cNvSpPr/>
          <p:nvPr/>
        </p:nvSpPr>
        <p:spPr>
          <a:xfrm>
            <a:off x="5738484" y="5543385"/>
            <a:ext cx="526134" cy="366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Light"/>
                <a:ea typeface="+mn-ea"/>
                <a:cs typeface="+mn-cs"/>
              </a:rPr>
              <a:t>No</a:t>
            </a:r>
          </a:p>
        </p:txBody>
      </p:sp>
      <p:sp>
        <p:nvSpPr>
          <p:cNvPr id="19" name="Rectangle 18">
            <a:extLst>
              <a:ext uri="{FF2B5EF4-FFF2-40B4-BE49-F238E27FC236}">
                <a16:creationId xmlns:a16="http://schemas.microsoft.com/office/drawing/2014/main" id="{787E92A3-A062-4A5A-ADDB-11AD2C15FC64}"/>
              </a:ext>
            </a:extLst>
          </p:cNvPr>
          <p:cNvSpPr/>
          <p:nvPr/>
        </p:nvSpPr>
        <p:spPr>
          <a:xfrm>
            <a:off x="8890038" y="1456120"/>
            <a:ext cx="526134" cy="366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Light"/>
                <a:ea typeface="+mn-ea"/>
                <a:cs typeface="+mn-cs"/>
              </a:rPr>
              <a:t>Yes</a:t>
            </a:r>
          </a:p>
        </p:txBody>
      </p:sp>
      <p:sp>
        <p:nvSpPr>
          <p:cNvPr id="20" name="Rectangle 19">
            <a:extLst>
              <a:ext uri="{FF2B5EF4-FFF2-40B4-BE49-F238E27FC236}">
                <a16:creationId xmlns:a16="http://schemas.microsoft.com/office/drawing/2014/main" id="{93FD7BB1-BD06-4DDA-B32A-FCF0A6E45843}"/>
              </a:ext>
            </a:extLst>
          </p:cNvPr>
          <p:cNvSpPr/>
          <p:nvPr/>
        </p:nvSpPr>
        <p:spPr>
          <a:xfrm>
            <a:off x="8872636" y="4844625"/>
            <a:ext cx="526134" cy="366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Light"/>
                <a:ea typeface="+mn-ea"/>
                <a:cs typeface="+mn-cs"/>
              </a:rPr>
              <a:t>Yes</a:t>
            </a:r>
          </a:p>
        </p:txBody>
      </p:sp>
      <p:sp>
        <p:nvSpPr>
          <p:cNvPr id="21" name="Rectangle 20">
            <a:extLst>
              <a:ext uri="{FF2B5EF4-FFF2-40B4-BE49-F238E27FC236}">
                <a16:creationId xmlns:a16="http://schemas.microsoft.com/office/drawing/2014/main" id="{63C3B310-E693-4160-89D1-876DE4F9A3B4}"/>
              </a:ext>
            </a:extLst>
          </p:cNvPr>
          <p:cNvSpPr/>
          <p:nvPr/>
        </p:nvSpPr>
        <p:spPr>
          <a:xfrm>
            <a:off x="8890038" y="2865063"/>
            <a:ext cx="526134" cy="366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Light"/>
                <a:ea typeface="+mn-ea"/>
                <a:cs typeface="+mn-cs"/>
              </a:rPr>
              <a:t>No</a:t>
            </a:r>
          </a:p>
        </p:txBody>
      </p:sp>
      <p:sp>
        <p:nvSpPr>
          <p:cNvPr id="22" name="Rectangle 21">
            <a:extLst>
              <a:ext uri="{FF2B5EF4-FFF2-40B4-BE49-F238E27FC236}">
                <a16:creationId xmlns:a16="http://schemas.microsoft.com/office/drawing/2014/main" id="{62706ACB-17EB-484B-9816-DD6543496B18}"/>
              </a:ext>
            </a:extLst>
          </p:cNvPr>
          <p:cNvSpPr/>
          <p:nvPr/>
        </p:nvSpPr>
        <p:spPr>
          <a:xfrm>
            <a:off x="8890038" y="3701967"/>
            <a:ext cx="526134" cy="366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Light"/>
                <a:ea typeface="+mn-ea"/>
                <a:cs typeface="+mn-cs"/>
              </a:rPr>
              <a:t>No</a:t>
            </a:r>
          </a:p>
        </p:txBody>
      </p:sp>
      <p:sp>
        <p:nvSpPr>
          <p:cNvPr id="23" name="Rectangle 22">
            <a:extLst>
              <a:ext uri="{FF2B5EF4-FFF2-40B4-BE49-F238E27FC236}">
                <a16:creationId xmlns:a16="http://schemas.microsoft.com/office/drawing/2014/main" id="{B7DB2625-873F-4F4D-813A-CDC6DD5DCAAB}"/>
              </a:ext>
            </a:extLst>
          </p:cNvPr>
          <p:cNvSpPr/>
          <p:nvPr/>
        </p:nvSpPr>
        <p:spPr>
          <a:xfrm>
            <a:off x="10334967" y="2168526"/>
            <a:ext cx="1276574" cy="48856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Light"/>
                <a:ea typeface="+mn-ea"/>
                <a:cs typeface="+mn-cs"/>
              </a:rPr>
              <a:t>Keep going!</a:t>
            </a:r>
          </a:p>
        </p:txBody>
      </p:sp>
      <p:sp>
        <p:nvSpPr>
          <p:cNvPr id="24" name="Rectangle 23">
            <a:extLst>
              <a:ext uri="{FF2B5EF4-FFF2-40B4-BE49-F238E27FC236}">
                <a16:creationId xmlns:a16="http://schemas.microsoft.com/office/drawing/2014/main" id="{A4ED731A-C0FD-4B3B-AC86-F103D3B6D3F2}"/>
              </a:ext>
            </a:extLst>
          </p:cNvPr>
          <p:cNvSpPr/>
          <p:nvPr/>
        </p:nvSpPr>
        <p:spPr>
          <a:xfrm>
            <a:off x="10262278" y="3015034"/>
            <a:ext cx="1341801" cy="58260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Light"/>
                <a:ea typeface="+mn-ea"/>
                <a:cs typeface="+mn-cs"/>
              </a:rPr>
              <a:t>Make Adjustments</a:t>
            </a:r>
          </a:p>
        </p:txBody>
      </p:sp>
      <p:sp>
        <p:nvSpPr>
          <p:cNvPr id="25" name="Rectangle 24">
            <a:extLst>
              <a:ext uri="{FF2B5EF4-FFF2-40B4-BE49-F238E27FC236}">
                <a16:creationId xmlns:a16="http://schemas.microsoft.com/office/drawing/2014/main" id="{0C1CC005-F634-4E06-A6E6-63047C708385}"/>
              </a:ext>
            </a:extLst>
          </p:cNvPr>
          <p:cNvSpPr/>
          <p:nvPr/>
        </p:nvSpPr>
        <p:spPr>
          <a:xfrm>
            <a:off x="10250660" y="897855"/>
            <a:ext cx="1453504" cy="99892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Light"/>
                <a:ea typeface="+mn-ea"/>
                <a:cs typeface="+mn-cs"/>
              </a:rPr>
              <a:t>Stop what you’re doing and rethink strategy</a:t>
            </a:r>
          </a:p>
        </p:txBody>
      </p:sp>
      <p:sp>
        <p:nvSpPr>
          <p:cNvPr id="26" name="Rectangle 25">
            <a:extLst>
              <a:ext uri="{FF2B5EF4-FFF2-40B4-BE49-F238E27FC236}">
                <a16:creationId xmlns:a16="http://schemas.microsoft.com/office/drawing/2014/main" id="{6D2027F6-4376-4505-9A1A-932F3A9D92AD}"/>
              </a:ext>
            </a:extLst>
          </p:cNvPr>
          <p:cNvSpPr/>
          <p:nvPr/>
        </p:nvSpPr>
        <p:spPr>
          <a:xfrm>
            <a:off x="10280735" y="4034090"/>
            <a:ext cx="1341801" cy="81723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Light"/>
                <a:ea typeface="+mn-ea"/>
                <a:cs typeface="+mn-cs"/>
              </a:rPr>
              <a:t>Keep going but monitor closely</a:t>
            </a:r>
          </a:p>
        </p:txBody>
      </p:sp>
      <p:sp>
        <p:nvSpPr>
          <p:cNvPr id="27" name="Rectangle 26">
            <a:extLst>
              <a:ext uri="{FF2B5EF4-FFF2-40B4-BE49-F238E27FC236}">
                <a16:creationId xmlns:a16="http://schemas.microsoft.com/office/drawing/2014/main" id="{D1C8690F-7601-4D88-8256-84B245007BF9}"/>
              </a:ext>
            </a:extLst>
          </p:cNvPr>
          <p:cNvSpPr/>
          <p:nvPr/>
        </p:nvSpPr>
        <p:spPr>
          <a:xfrm>
            <a:off x="10023956" y="5218336"/>
            <a:ext cx="1680208" cy="62496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Light"/>
                <a:ea typeface="+mn-ea"/>
                <a:cs typeface="+mn-cs"/>
              </a:rPr>
              <a:t>Retrain staff on implementation</a:t>
            </a:r>
          </a:p>
        </p:txBody>
      </p:sp>
      <p:cxnSp>
        <p:nvCxnSpPr>
          <p:cNvPr id="9" name="Straight Arrow Connector 8">
            <a:extLst>
              <a:ext uri="{FF2B5EF4-FFF2-40B4-BE49-F238E27FC236}">
                <a16:creationId xmlns:a16="http://schemas.microsoft.com/office/drawing/2014/main" id="{B3EFE50C-5570-47D6-9C59-681DCC23F897}"/>
              </a:ext>
            </a:extLst>
          </p:cNvPr>
          <p:cNvCxnSpPr>
            <a:cxnSpLocks/>
          </p:cNvCxnSpPr>
          <p:nvPr/>
        </p:nvCxnSpPr>
        <p:spPr>
          <a:xfrm flipV="1">
            <a:off x="1419808" y="2301881"/>
            <a:ext cx="615498" cy="349422"/>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04546CFC-1BFB-4BB7-BB53-07A0C3B017F0}"/>
              </a:ext>
            </a:extLst>
          </p:cNvPr>
          <p:cNvCxnSpPr>
            <a:cxnSpLocks/>
          </p:cNvCxnSpPr>
          <p:nvPr/>
        </p:nvCxnSpPr>
        <p:spPr>
          <a:xfrm flipV="1">
            <a:off x="2620945" y="1786441"/>
            <a:ext cx="385441" cy="20134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36BBF66-5FB5-4896-8337-272A86A977DA}"/>
              </a:ext>
            </a:extLst>
          </p:cNvPr>
          <p:cNvCxnSpPr>
            <a:cxnSpLocks/>
          </p:cNvCxnSpPr>
          <p:nvPr/>
        </p:nvCxnSpPr>
        <p:spPr>
          <a:xfrm>
            <a:off x="1448499" y="3764796"/>
            <a:ext cx="576593" cy="538588"/>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4788814F-35BE-4669-8646-C152E3AD2F84}"/>
              </a:ext>
            </a:extLst>
          </p:cNvPr>
          <p:cNvCxnSpPr>
            <a:cxnSpLocks/>
          </p:cNvCxnSpPr>
          <p:nvPr/>
        </p:nvCxnSpPr>
        <p:spPr>
          <a:xfrm>
            <a:off x="2604420" y="2335370"/>
            <a:ext cx="744843" cy="643175"/>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B448E62E-420E-4E97-B9CB-6138430117A8}"/>
              </a:ext>
            </a:extLst>
          </p:cNvPr>
          <p:cNvCxnSpPr>
            <a:cxnSpLocks/>
          </p:cNvCxnSpPr>
          <p:nvPr/>
        </p:nvCxnSpPr>
        <p:spPr>
          <a:xfrm flipV="1">
            <a:off x="5199341" y="1192489"/>
            <a:ext cx="526134" cy="263631"/>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CFDDBB4-4285-4CEE-8C6F-ACABCA966612}"/>
              </a:ext>
            </a:extLst>
          </p:cNvPr>
          <p:cNvCxnSpPr>
            <a:cxnSpLocks/>
          </p:cNvCxnSpPr>
          <p:nvPr/>
        </p:nvCxnSpPr>
        <p:spPr>
          <a:xfrm>
            <a:off x="6248738" y="1345816"/>
            <a:ext cx="751734" cy="641968"/>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87B6F2CD-4D87-400B-8874-73B577E7E8CE}"/>
              </a:ext>
            </a:extLst>
          </p:cNvPr>
          <p:cNvCxnSpPr>
            <a:cxnSpLocks/>
          </p:cNvCxnSpPr>
          <p:nvPr/>
        </p:nvCxnSpPr>
        <p:spPr>
          <a:xfrm flipV="1">
            <a:off x="8252580" y="1773969"/>
            <a:ext cx="602652" cy="26930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526A7526-6E2E-48C1-B5C0-9CDADBC1E479}"/>
              </a:ext>
            </a:extLst>
          </p:cNvPr>
          <p:cNvCxnSpPr>
            <a:cxnSpLocks/>
            <a:stCxn id="19" idx="3"/>
          </p:cNvCxnSpPr>
          <p:nvPr/>
        </p:nvCxnSpPr>
        <p:spPr>
          <a:xfrm flipV="1">
            <a:off x="9416172" y="1306259"/>
            <a:ext cx="824371" cy="33330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7A9AABB9-7C49-4811-9BBF-A697B77ED222}"/>
              </a:ext>
            </a:extLst>
          </p:cNvPr>
          <p:cNvCxnSpPr>
            <a:cxnSpLocks/>
          </p:cNvCxnSpPr>
          <p:nvPr/>
        </p:nvCxnSpPr>
        <p:spPr>
          <a:xfrm>
            <a:off x="9426220" y="3099314"/>
            <a:ext cx="844536" cy="946751"/>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7A45EA7A-4195-4221-89BB-BCBC5C0B2387}"/>
              </a:ext>
            </a:extLst>
          </p:cNvPr>
          <p:cNvCxnSpPr>
            <a:cxnSpLocks/>
          </p:cNvCxnSpPr>
          <p:nvPr/>
        </p:nvCxnSpPr>
        <p:spPr>
          <a:xfrm>
            <a:off x="8163860" y="2166592"/>
            <a:ext cx="726178" cy="69696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7E560AB7-C74D-45A9-B069-39F48D86DA4B}"/>
              </a:ext>
            </a:extLst>
          </p:cNvPr>
          <p:cNvCxnSpPr>
            <a:cxnSpLocks/>
          </p:cNvCxnSpPr>
          <p:nvPr/>
        </p:nvCxnSpPr>
        <p:spPr>
          <a:xfrm flipV="1">
            <a:off x="4737205" y="2885725"/>
            <a:ext cx="972832" cy="21028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EAECFB2D-7122-441C-B94A-73A392A7A87A}"/>
              </a:ext>
            </a:extLst>
          </p:cNvPr>
          <p:cNvCxnSpPr>
            <a:cxnSpLocks/>
            <a:stCxn id="13" idx="3"/>
          </p:cNvCxnSpPr>
          <p:nvPr/>
        </p:nvCxnSpPr>
        <p:spPr>
          <a:xfrm flipV="1">
            <a:off x="6256267" y="2297899"/>
            <a:ext cx="4024468" cy="58782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A48A3D1B-F4FD-4F69-8920-3743A5D50611}"/>
              </a:ext>
            </a:extLst>
          </p:cNvPr>
          <p:cNvCxnSpPr>
            <a:cxnSpLocks/>
          </p:cNvCxnSpPr>
          <p:nvPr/>
        </p:nvCxnSpPr>
        <p:spPr>
          <a:xfrm>
            <a:off x="4632035" y="3319178"/>
            <a:ext cx="1093440" cy="45738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19E58449-7C58-4F9B-9566-F354DCDBF968}"/>
              </a:ext>
            </a:extLst>
          </p:cNvPr>
          <p:cNvCxnSpPr>
            <a:cxnSpLocks/>
          </p:cNvCxnSpPr>
          <p:nvPr/>
        </p:nvCxnSpPr>
        <p:spPr>
          <a:xfrm>
            <a:off x="4997757" y="1722025"/>
            <a:ext cx="737748" cy="325988"/>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F0E3F0F9-B73C-40BF-8193-10B9312D47E5}"/>
              </a:ext>
            </a:extLst>
          </p:cNvPr>
          <p:cNvCxnSpPr>
            <a:cxnSpLocks/>
          </p:cNvCxnSpPr>
          <p:nvPr/>
        </p:nvCxnSpPr>
        <p:spPr>
          <a:xfrm flipH="1" flipV="1">
            <a:off x="4995833" y="1976899"/>
            <a:ext cx="741163" cy="741548"/>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1C4309FE-6D57-46B2-8CC1-799F2BD36E40}"/>
              </a:ext>
            </a:extLst>
          </p:cNvPr>
          <p:cNvCxnSpPr>
            <a:cxnSpLocks/>
          </p:cNvCxnSpPr>
          <p:nvPr/>
        </p:nvCxnSpPr>
        <p:spPr>
          <a:xfrm flipH="1">
            <a:off x="4555269" y="3075877"/>
            <a:ext cx="1182232" cy="1499317"/>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6D4FADAA-F2DB-4CFF-B71C-B50BF39524BC}"/>
              </a:ext>
            </a:extLst>
          </p:cNvPr>
          <p:cNvCxnSpPr>
            <a:cxnSpLocks/>
          </p:cNvCxnSpPr>
          <p:nvPr/>
        </p:nvCxnSpPr>
        <p:spPr>
          <a:xfrm>
            <a:off x="4792947" y="5198116"/>
            <a:ext cx="924206" cy="46739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25C767F6-ACC0-4C44-B8D1-B5A6F3321EF8}"/>
              </a:ext>
            </a:extLst>
          </p:cNvPr>
          <p:cNvCxnSpPr>
            <a:cxnSpLocks/>
          </p:cNvCxnSpPr>
          <p:nvPr/>
        </p:nvCxnSpPr>
        <p:spPr>
          <a:xfrm flipV="1">
            <a:off x="4916595" y="4702083"/>
            <a:ext cx="800558" cy="205165"/>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0B2255F8-DC53-49A5-9195-8B0DAC39B297}"/>
              </a:ext>
            </a:extLst>
          </p:cNvPr>
          <p:cNvCxnSpPr>
            <a:cxnSpLocks/>
            <a:stCxn id="16" idx="3"/>
          </p:cNvCxnSpPr>
          <p:nvPr/>
        </p:nvCxnSpPr>
        <p:spPr>
          <a:xfrm>
            <a:off x="6264618" y="2030174"/>
            <a:ext cx="4016117" cy="576934"/>
          </a:xfrm>
          <a:prstGeom prst="bentConnector3">
            <a:avLst>
              <a:gd name="adj1" fmla="val 4714"/>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2D853C1C-BEB7-4376-B772-C1C8AC057E98}"/>
              </a:ext>
            </a:extLst>
          </p:cNvPr>
          <p:cNvCxnSpPr>
            <a:cxnSpLocks/>
          </p:cNvCxnSpPr>
          <p:nvPr/>
        </p:nvCxnSpPr>
        <p:spPr>
          <a:xfrm flipV="1">
            <a:off x="6281387" y="2346579"/>
            <a:ext cx="701058" cy="130737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DFDA0144-BEE1-42AD-805F-6D60BA8D347A}"/>
              </a:ext>
            </a:extLst>
          </p:cNvPr>
          <p:cNvCxnSpPr>
            <a:cxnSpLocks/>
          </p:cNvCxnSpPr>
          <p:nvPr/>
        </p:nvCxnSpPr>
        <p:spPr>
          <a:xfrm>
            <a:off x="2590800" y="4603032"/>
            <a:ext cx="385441" cy="281365"/>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5635D99C-3B7B-48D3-AA99-1AA8AF873235}"/>
              </a:ext>
            </a:extLst>
          </p:cNvPr>
          <p:cNvCxnSpPr>
            <a:cxnSpLocks/>
            <a:stCxn id="18" idx="3"/>
          </p:cNvCxnSpPr>
          <p:nvPr/>
        </p:nvCxnSpPr>
        <p:spPr>
          <a:xfrm flipV="1">
            <a:off x="6264618" y="5665514"/>
            <a:ext cx="3759338" cy="6131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0C2B2EB8-41A6-49E5-8E42-1983A607651E}"/>
              </a:ext>
            </a:extLst>
          </p:cNvPr>
          <p:cNvCxnSpPr>
            <a:cxnSpLocks/>
            <a:stCxn id="14" idx="3"/>
          </p:cNvCxnSpPr>
          <p:nvPr/>
        </p:nvCxnSpPr>
        <p:spPr>
          <a:xfrm flipV="1">
            <a:off x="6256267" y="4568943"/>
            <a:ext cx="597796" cy="15486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AE2C7E3E-14C9-4D7D-B232-2F74CD924BF5}"/>
              </a:ext>
            </a:extLst>
          </p:cNvPr>
          <p:cNvCxnSpPr>
            <a:cxnSpLocks/>
          </p:cNvCxnSpPr>
          <p:nvPr/>
        </p:nvCxnSpPr>
        <p:spPr>
          <a:xfrm flipV="1">
            <a:off x="8340436" y="3994322"/>
            <a:ext cx="514796" cy="228778"/>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70432908-7049-4470-94D8-403B46D98354}"/>
              </a:ext>
            </a:extLst>
          </p:cNvPr>
          <p:cNvCxnSpPr>
            <a:cxnSpLocks/>
          </p:cNvCxnSpPr>
          <p:nvPr/>
        </p:nvCxnSpPr>
        <p:spPr>
          <a:xfrm>
            <a:off x="8117484" y="4702082"/>
            <a:ext cx="737748" cy="325988"/>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979A675E-006E-4BAC-A17E-54A3C53D899F}"/>
              </a:ext>
            </a:extLst>
          </p:cNvPr>
          <p:cNvCxnSpPr>
            <a:cxnSpLocks/>
          </p:cNvCxnSpPr>
          <p:nvPr/>
        </p:nvCxnSpPr>
        <p:spPr>
          <a:xfrm flipV="1">
            <a:off x="9408291" y="3484573"/>
            <a:ext cx="797027" cy="1361281"/>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7A3ADD2F-4B8D-4A05-B275-C10AD4CA6232}"/>
              </a:ext>
            </a:extLst>
          </p:cNvPr>
          <p:cNvCxnSpPr>
            <a:cxnSpLocks/>
          </p:cNvCxnSpPr>
          <p:nvPr/>
        </p:nvCxnSpPr>
        <p:spPr>
          <a:xfrm>
            <a:off x="9427418" y="3878096"/>
            <a:ext cx="823242" cy="446532"/>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704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EBDF9F6-051F-4155-BFA9-56C60A480FF5}"/>
              </a:ext>
            </a:extLst>
          </p:cNvPr>
          <p:cNvGraphicFramePr>
            <a:graphicFrameLocks noGrp="1"/>
          </p:cNvGraphicFramePr>
          <p:nvPr>
            <p:ph idx="1"/>
            <p:extLst>
              <p:ext uri="{D42A27DB-BD31-4B8C-83A1-F6EECF244321}">
                <p14:modId xmlns:p14="http://schemas.microsoft.com/office/powerpoint/2010/main" val="3379165335"/>
              </p:ext>
            </p:extLst>
          </p:nvPr>
        </p:nvGraphicFramePr>
        <p:xfrm>
          <a:off x="838198" y="766752"/>
          <a:ext cx="10515603" cy="3742618"/>
        </p:xfrm>
        <a:graphic>
          <a:graphicData uri="http://schemas.openxmlformats.org/drawingml/2006/table">
            <a:tbl>
              <a:tblPr firstRow="1" bandRow="1">
                <a:tableStyleId>{2D5ABB26-0587-4C30-8999-92F81FD0307C}</a:tableStyleId>
              </a:tblPr>
              <a:tblGrid>
                <a:gridCol w="1502229">
                  <a:extLst>
                    <a:ext uri="{9D8B030D-6E8A-4147-A177-3AD203B41FA5}">
                      <a16:colId xmlns:a16="http://schemas.microsoft.com/office/drawing/2014/main" val="870569751"/>
                    </a:ext>
                  </a:extLst>
                </a:gridCol>
                <a:gridCol w="1502229">
                  <a:extLst>
                    <a:ext uri="{9D8B030D-6E8A-4147-A177-3AD203B41FA5}">
                      <a16:colId xmlns:a16="http://schemas.microsoft.com/office/drawing/2014/main" val="1385939501"/>
                    </a:ext>
                  </a:extLst>
                </a:gridCol>
                <a:gridCol w="1502229">
                  <a:extLst>
                    <a:ext uri="{9D8B030D-6E8A-4147-A177-3AD203B41FA5}">
                      <a16:colId xmlns:a16="http://schemas.microsoft.com/office/drawing/2014/main" val="2546969184"/>
                    </a:ext>
                  </a:extLst>
                </a:gridCol>
                <a:gridCol w="1607060">
                  <a:extLst>
                    <a:ext uri="{9D8B030D-6E8A-4147-A177-3AD203B41FA5}">
                      <a16:colId xmlns:a16="http://schemas.microsoft.com/office/drawing/2014/main" val="3881738713"/>
                    </a:ext>
                  </a:extLst>
                </a:gridCol>
                <a:gridCol w="1397398">
                  <a:extLst>
                    <a:ext uri="{9D8B030D-6E8A-4147-A177-3AD203B41FA5}">
                      <a16:colId xmlns:a16="http://schemas.microsoft.com/office/drawing/2014/main" val="1414790275"/>
                    </a:ext>
                  </a:extLst>
                </a:gridCol>
                <a:gridCol w="1502229">
                  <a:extLst>
                    <a:ext uri="{9D8B030D-6E8A-4147-A177-3AD203B41FA5}">
                      <a16:colId xmlns:a16="http://schemas.microsoft.com/office/drawing/2014/main" val="3383380821"/>
                    </a:ext>
                  </a:extLst>
                </a:gridCol>
                <a:gridCol w="1502229">
                  <a:extLst>
                    <a:ext uri="{9D8B030D-6E8A-4147-A177-3AD203B41FA5}">
                      <a16:colId xmlns:a16="http://schemas.microsoft.com/office/drawing/2014/main" val="1282842653"/>
                    </a:ext>
                  </a:extLst>
                </a:gridCol>
              </a:tblGrid>
              <a:tr h="688773">
                <a:tc>
                  <a:txBody>
                    <a:bodyPr/>
                    <a:lstStyle/>
                    <a:p>
                      <a:r>
                        <a:rPr lang="en-US" b="1" dirty="0"/>
                        <a:t>Strategies/</a:t>
                      </a:r>
                    </a:p>
                    <a:p>
                      <a:r>
                        <a:rPr lang="en-US" b="1" dirty="0"/>
                        <a:t>Initiatives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Evaluation 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Indicators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Target Dates/</a:t>
                      </a:r>
                    </a:p>
                    <a:p>
                      <a:r>
                        <a:rPr lang="en-US" b="1" dirty="0"/>
                        <a:t>Timelines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Data 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Data Collection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Data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4929642"/>
                  </a:ext>
                </a:extLst>
              </a:tr>
              <a:tr h="3053845">
                <a:tc>
                  <a:txBody>
                    <a:bodyPr/>
                    <a:lstStyle/>
                    <a:p>
                      <a:r>
                        <a:rPr lang="en-US" dirty="0"/>
                        <a:t>What are you doing to create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To what extent…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As indicated by…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When?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Is the data that you need available?  Where? Is it organized?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When can/should you collect the data/info? How will you collect the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Convert the data into something meaningful.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8490905"/>
                  </a:ext>
                </a:extLst>
              </a:tr>
            </a:tbl>
          </a:graphicData>
        </a:graphic>
      </p:graphicFrame>
      <p:graphicFrame>
        <p:nvGraphicFramePr>
          <p:cNvPr id="5" name="Table 4">
            <a:extLst>
              <a:ext uri="{FF2B5EF4-FFF2-40B4-BE49-F238E27FC236}">
                <a16:creationId xmlns:a16="http://schemas.microsoft.com/office/drawing/2014/main" id="{6939F412-ECB6-4C1F-BCF2-FD5A724743DC}"/>
              </a:ext>
            </a:extLst>
          </p:cNvPr>
          <p:cNvGraphicFramePr>
            <a:graphicFrameLocks noGrp="1"/>
          </p:cNvGraphicFramePr>
          <p:nvPr>
            <p:extLst>
              <p:ext uri="{D42A27DB-BD31-4B8C-83A1-F6EECF244321}">
                <p14:modId xmlns:p14="http://schemas.microsoft.com/office/powerpoint/2010/main" val="4183734387"/>
              </p:ext>
            </p:extLst>
          </p:nvPr>
        </p:nvGraphicFramePr>
        <p:xfrm>
          <a:off x="926926" y="4697259"/>
          <a:ext cx="10271341" cy="1393989"/>
        </p:xfrm>
        <a:graphic>
          <a:graphicData uri="http://schemas.openxmlformats.org/drawingml/2006/table">
            <a:tbl>
              <a:tblPr firstRow="1" bandRow="1">
                <a:tableStyleId>{2D5ABB26-0587-4C30-8999-92F81FD0307C}</a:tableStyleId>
              </a:tblPr>
              <a:tblGrid>
                <a:gridCol w="10271341">
                  <a:extLst>
                    <a:ext uri="{9D8B030D-6E8A-4147-A177-3AD203B41FA5}">
                      <a16:colId xmlns:a16="http://schemas.microsoft.com/office/drawing/2014/main" val="2043717185"/>
                    </a:ext>
                  </a:extLst>
                </a:gridCol>
              </a:tblGrid>
              <a:tr h="413360">
                <a:tc>
                  <a:txBody>
                    <a:bodyPr/>
                    <a:lstStyle/>
                    <a:p>
                      <a:r>
                        <a:rPr lang="en-US" b="1" dirty="0"/>
                        <a:t>Evaluation Findings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5150207"/>
                  </a:ext>
                </a:extLst>
              </a:tr>
              <a:tr h="980629">
                <a:tc>
                  <a:txBody>
                    <a:bodyPr/>
                    <a:lstStyle/>
                    <a:p>
                      <a:pPr algn="ctr"/>
                      <a:r>
                        <a:rPr lang="en-US" dirty="0"/>
                        <a:t>*Try not to OVERTHINK the results.</a:t>
                      </a:r>
                    </a:p>
                    <a:p>
                      <a:pPr algn="ctr"/>
                      <a:endParaRPr lang="en-US" dirty="0"/>
                    </a:p>
                    <a:p>
                      <a:pPr algn="ctr"/>
                      <a:r>
                        <a:rPr lang="en-US" dirty="0"/>
                        <a:t>*Use the findings to inform decision-making.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4792899"/>
                  </a:ext>
                </a:extLst>
              </a:tr>
            </a:tbl>
          </a:graphicData>
        </a:graphic>
      </p:graphicFrame>
      <p:sp>
        <p:nvSpPr>
          <p:cNvPr id="2" name="TextBox 1">
            <a:extLst>
              <a:ext uri="{FF2B5EF4-FFF2-40B4-BE49-F238E27FC236}">
                <a16:creationId xmlns:a16="http://schemas.microsoft.com/office/drawing/2014/main" id="{DE29BB02-E960-4497-8EB2-CEFA22C0CFAA}"/>
              </a:ext>
            </a:extLst>
          </p:cNvPr>
          <p:cNvSpPr txBox="1"/>
          <p:nvPr/>
        </p:nvSpPr>
        <p:spPr>
          <a:xfrm>
            <a:off x="4346531" y="87682"/>
            <a:ext cx="3052439" cy="584775"/>
          </a:xfrm>
          <a:prstGeom prst="rect">
            <a:avLst/>
          </a:prstGeom>
          <a:noFill/>
        </p:spPr>
        <p:txBody>
          <a:bodyPr wrap="none" rtlCol="0">
            <a:spAutoFit/>
          </a:bodyPr>
          <a:lstStyle/>
          <a:p>
            <a:r>
              <a:rPr lang="en-US" sz="3200" b="1" dirty="0"/>
              <a:t>Goal Statement</a:t>
            </a:r>
          </a:p>
        </p:txBody>
      </p:sp>
    </p:spTree>
    <p:extLst>
      <p:ext uri="{BB962C8B-B14F-4D97-AF65-F5344CB8AC3E}">
        <p14:creationId xmlns:p14="http://schemas.microsoft.com/office/powerpoint/2010/main" val="1895672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18CA1A-FB17-4F65-BA66-EEC4E7EC3E2F}"/>
              </a:ext>
            </a:extLst>
          </p:cNvPr>
          <p:cNvSpPr>
            <a:spLocks noGrp="1"/>
          </p:cNvSpPr>
          <p:nvPr>
            <p:ph type="title"/>
          </p:nvPr>
        </p:nvSpPr>
        <p:spPr>
          <a:xfrm>
            <a:off x="838200" y="-133631"/>
            <a:ext cx="10515600" cy="1325563"/>
          </a:xfrm>
        </p:spPr>
        <p:txBody>
          <a:bodyPr/>
          <a:lstStyle/>
          <a:p>
            <a:r>
              <a:rPr lang="en-US" dirty="0">
                <a:solidFill>
                  <a:srgbClr val="15284B"/>
                </a:solidFill>
              </a:rPr>
              <a:t>Improvement Evaluation Model</a:t>
            </a:r>
            <a:endParaRPr lang="en-US" dirty="0"/>
          </a:p>
        </p:txBody>
      </p:sp>
      <p:graphicFrame>
        <p:nvGraphicFramePr>
          <p:cNvPr id="4" name="Content Placeholder 3">
            <a:extLst>
              <a:ext uri="{FF2B5EF4-FFF2-40B4-BE49-F238E27FC236}">
                <a16:creationId xmlns:a16="http://schemas.microsoft.com/office/drawing/2014/main" id="{A7D767AF-7D1C-4AB2-94D2-59E45BE9D52C}"/>
              </a:ext>
            </a:extLst>
          </p:cNvPr>
          <p:cNvGraphicFramePr>
            <a:graphicFrameLocks noGrp="1"/>
          </p:cNvGraphicFramePr>
          <p:nvPr>
            <p:ph idx="1"/>
            <p:extLst>
              <p:ext uri="{D42A27DB-BD31-4B8C-83A1-F6EECF244321}">
                <p14:modId xmlns:p14="http://schemas.microsoft.com/office/powerpoint/2010/main" val="623583819"/>
              </p:ext>
            </p:extLst>
          </p:nvPr>
        </p:nvGraphicFramePr>
        <p:xfrm>
          <a:off x="597074" y="799431"/>
          <a:ext cx="10997852" cy="4815840"/>
        </p:xfrm>
        <a:graphic>
          <a:graphicData uri="http://schemas.openxmlformats.org/drawingml/2006/table">
            <a:tbl>
              <a:tblPr firstRow="1" bandRow="1">
                <a:tableStyleId>{2D5ABB26-0587-4C30-8999-92F81FD0307C}</a:tableStyleId>
              </a:tblPr>
              <a:tblGrid>
                <a:gridCol w="1461351">
                  <a:extLst>
                    <a:ext uri="{9D8B030D-6E8A-4147-A177-3AD203B41FA5}">
                      <a16:colId xmlns:a16="http://schemas.microsoft.com/office/drawing/2014/main" val="870569751"/>
                    </a:ext>
                  </a:extLst>
                </a:gridCol>
                <a:gridCol w="1520347">
                  <a:extLst>
                    <a:ext uri="{9D8B030D-6E8A-4147-A177-3AD203B41FA5}">
                      <a16:colId xmlns:a16="http://schemas.microsoft.com/office/drawing/2014/main" val="1385939501"/>
                    </a:ext>
                  </a:extLst>
                </a:gridCol>
                <a:gridCol w="2002221">
                  <a:extLst>
                    <a:ext uri="{9D8B030D-6E8A-4147-A177-3AD203B41FA5}">
                      <a16:colId xmlns:a16="http://schemas.microsoft.com/office/drawing/2014/main" val="2546969184"/>
                    </a:ext>
                  </a:extLst>
                </a:gridCol>
                <a:gridCol w="1608083">
                  <a:extLst>
                    <a:ext uri="{9D8B030D-6E8A-4147-A177-3AD203B41FA5}">
                      <a16:colId xmlns:a16="http://schemas.microsoft.com/office/drawing/2014/main" val="3881738713"/>
                    </a:ext>
                  </a:extLst>
                </a:gridCol>
                <a:gridCol w="1213945">
                  <a:extLst>
                    <a:ext uri="{9D8B030D-6E8A-4147-A177-3AD203B41FA5}">
                      <a16:colId xmlns:a16="http://schemas.microsoft.com/office/drawing/2014/main" val="1414790275"/>
                    </a:ext>
                  </a:extLst>
                </a:gridCol>
                <a:gridCol w="1623848">
                  <a:extLst>
                    <a:ext uri="{9D8B030D-6E8A-4147-A177-3AD203B41FA5}">
                      <a16:colId xmlns:a16="http://schemas.microsoft.com/office/drawing/2014/main" val="3383380821"/>
                    </a:ext>
                  </a:extLst>
                </a:gridCol>
                <a:gridCol w="1568057">
                  <a:extLst>
                    <a:ext uri="{9D8B030D-6E8A-4147-A177-3AD203B41FA5}">
                      <a16:colId xmlns:a16="http://schemas.microsoft.com/office/drawing/2014/main" val="1282842653"/>
                    </a:ext>
                  </a:extLst>
                </a:gridCol>
              </a:tblGrid>
              <a:tr h="813238">
                <a:tc>
                  <a:txBody>
                    <a:bodyPr/>
                    <a:lstStyle/>
                    <a:p>
                      <a:r>
                        <a:rPr lang="en-US" sz="1600" b="1" dirty="0"/>
                        <a:t>Strategies/</a:t>
                      </a:r>
                    </a:p>
                    <a:p>
                      <a:r>
                        <a:rPr lang="en-US" sz="1600" b="1" dirty="0"/>
                        <a:t>Initiatives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Evaluation 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Indicators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Target Dates/</a:t>
                      </a:r>
                    </a:p>
                    <a:p>
                      <a:r>
                        <a:rPr lang="en-US" sz="1600" b="1" dirty="0"/>
                        <a:t>Timelines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Data Sources</a:t>
                      </a:r>
                    </a:p>
                    <a:p>
                      <a:r>
                        <a:rPr lang="en-US" sz="1600" b="1" dirty="0"/>
                        <a:t>(What)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Data Collection</a:t>
                      </a:r>
                    </a:p>
                    <a:p>
                      <a:r>
                        <a:rPr lang="en-US" sz="1600" b="1" dirty="0"/>
                        <a:t>(How/When)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Data Analysis (Just the facts. Unit of 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4929642"/>
                  </a:ext>
                </a:extLst>
              </a:tr>
              <a:tr h="2848927">
                <a:tc>
                  <a:txBody>
                    <a:bodyPr/>
                    <a:lstStyle/>
                    <a:p>
                      <a:r>
                        <a:rPr lang="en-US" sz="1600" dirty="0"/>
                        <a:t>What are you doing to create change? How will it impact the State Board Goal(s)?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Are you evaluating whether you are on track or creating opportunities for success?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Have you identified an indicator to address your evaluation question? As indicated by what? Why does your indicator help you address your evaluation question? As indicated by what?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Do you know how implementation will be done? Have you prepared a timeline? Has your timeline been met? Do you know who is doing or collecting what? Are they realistic  timelines ?</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Is the data needed available? How does the data relate to your evaluation question? How do you know you’re collecting the right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Is the data being collected in a timely manner? Is the data being collected appropriately?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What are the data telling you?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8490905"/>
                  </a:ext>
                </a:extLst>
              </a:tr>
            </a:tbl>
          </a:graphicData>
        </a:graphic>
      </p:graphicFrame>
    </p:spTree>
    <p:extLst>
      <p:ext uri="{BB962C8B-B14F-4D97-AF65-F5344CB8AC3E}">
        <p14:creationId xmlns:p14="http://schemas.microsoft.com/office/powerpoint/2010/main" val="1428185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18CA1A-FB17-4F65-BA66-EEC4E7EC3E2F}"/>
              </a:ext>
            </a:extLst>
          </p:cNvPr>
          <p:cNvSpPr>
            <a:spLocks noGrp="1"/>
          </p:cNvSpPr>
          <p:nvPr>
            <p:ph type="title"/>
          </p:nvPr>
        </p:nvSpPr>
        <p:spPr>
          <a:xfrm>
            <a:off x="838200" y="-133631"/>
            <a:ext cx="10515600" cy="1325563"/>
          </a:xfrm>
        </p:spPr>
        <p:txBody>
          <a:bodyPr/>
          <a:lstStyle/>
          <a:p>
            <a:r>
              <a:rPr lang="en-US" dirty="0">
                <a:solidFill>
                  <a:srgbClr val="15284B"/>
                </a:solidFill>
              </a:rPr>
              <a:t>Improvement Evaluation Model</a:t>
            </a:r>
            <a:endParaRPr lang="en-US" dirty="0"/>
          </a:p>
        </p:txBody>
      </p:sp>
      <p:graphicFrame>
        <p:nvGraphicFramePr>
          <p:cNvPr id="7" name="Table 6">
            <a:extLst>
              <a:ext uri="{FF2B5EF4-FFF2-40B4-BE49-F238E27FC236}">
                <a16:creationId xmlns:a16="http://schemas.microsoft.com/office/drawing/2014/main" id="{0483B91B-C039-4DD2-8638-BEE26C84D072}"/>
              </a:ext>
            </a:extLst>
          </p:cNvPr>
          <p:cNvGraphicFramePr>
            <a:graphicFrameLocks noGrp="1"/>
          </p:cNvGraphicFramePr>
          <p:nvPr>
            <p:extLst>
              <p:ext uri="{D42A27DB-BD31-4B8C-83A1-F6EECF244321}">
                <p14:modId xmlns:p14="http://schemas.microsoft.com/office/powerpoint/2010/main" val="4257027951"/>
              </p:ext>
            </p:extLst>
          </p:nvPr>
        </p:nvGraphicFramePr>
        <p:xfrm>
          <a:off x="716070" y="1663190"/>
          <a:ext cx="10271341" cy="2169222"/>
        </p:xfrm>
        <a:graphic>
          <a:graphicData uri="http://schemas.openxmlformats.org/drawingml/2006/table">
            <a:tbl>
              <a:tblPr firstRow="1" bandRow="1">
                <a:tableStyleId>{2D5ABB26-0587-4C30-8999-92F81FD0307C}</a:tableStyleId>
              </a:tblPr>
              <a:tblGrid>
                <a:gridCol w="10271341">
                  <a:extLst>
                    <a:ext uri="{9D8B030D-6E8A-4147-A177-3AD203B41FA5}">
                      <a16:colId xmlns:a16="http://schemas.microsoft.com/office/drawing/2014/main" val="2043717185"/>
                    </a:ext>
                  </a:extLst>
                </a:gridCol>
              </a:tblGrid>
              <a:tr h="642119">
                <a:tc>
                  <a:txBody>
                    <a:bodyPr/>
                    <a:lstStyle/>
                    <a:p>
                      <a:r>
                        <a:rPr lang="en-US" b="1" dirty="0"/>
                        <a:t>Evaluation Findings/ Informed Decision Making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5150207"/>
                  </a:ext>
                </a:extLst>
              </a:tr>
              <a:tr h="1527103">
                <a:tc>
                  <a:txBody>
                    <a:bodyPr/>
                    <a:lstStyle/>
                    <a:p>
                      <a:pPr marL="0" indent="0" algn="ctr">
                        <a:buFont typeface="Arial" panose="020B0604020202020204" pitchFamily="34" charset="0"/>
                        <a:buNone/>
                      </a:pPr>
                      <a:r>
                        <a:rPr lang="en-US" sz="1600" dirty="0"/>
                        <a:t>What conclusions can you draw from the data regarding the State Board goals/ your goals?</a:t>
                      </a:r>
                    </a:p>
                    <a:p>
                      <a:pPr marL="0" indent="0" algn="ctr">
                        <a:buFont typeface="Arial" panose="020B0604020202020204" pitchFamily="34" charset="0"/>
                        <a:buNone/>
                      </a:pPr>
                      <a:endParaRPr lang="en-US" sz="1600" dirty="0"/>
                    </a:p>
                    <a:p>
                      <a:pPr marL="0" indent="0" algn="ctr">
                        <a:buFont typeface="Arial" panose="020B0604020202020204" pitchFamily="34" charset="0"/>
                        <a:buNone/>
                      </a:pPr>
                      <a:r>
                        <a:rPr lang="en-US" sz="1600" dirty="0"/>
                        <a:t>What decisions have been made based on the findings?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4792899"/>
                  </a:ext>
                </a:extLst>
              </a:tr>
            </a:tbl>
          </a:graphicData>
        </a:graphic>
      </p:graphicFrame>
    </p:spTree>
    <p:extLst>
      <p:ext uri="{BB962C8B-B14F-4D97-AF65-F5344CB8AC3E}">
        <p14:creationId xmlns:p14="http://schemas.microsoft.com/office/powerpoint/2010/main" val="798058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897C68-325B-4729-B7FF-35A36F9FEBC7}"/>
              </a:ext>
            </a:extLst>
          </p:cNvPr>
          <p:cNvSpPr>
            <a:spLocks noGrp="1"/>
          </p:cNvSpPr>
          <p:nvPr>
            <p:ph idx="1"/>
          </p:nvPr>
        </p:nvSpPr>
        <p:spPr/>
        <p:txBody>
          <a:bodyPr/>
          <a:lstStyle/>
          <a:p>
            <a:pPr marL="0" indent="0">
              <a:buNone/>
            </a:pPr>
            <a:r>
              <a:rPr lang="en-US" sz="3600" b="1" dirty="0">
                <a:solidFill>
                  <a:srgbClr val="15284B"/>
                </a:solidFill>
              </a:rPr>
              <a:t>Table Group Activity</a:t>
            </a:r>
          </a:p>
          <a:p>
            <a:r>
              <a:rPr lang="en-US" dirty="0">
                <a:solidFill>
                  <a:srgbClr val="15284B"/>
                </a:solidFill>
              </a:rPr>
              <a:t>Guiding systems into deeper understanding of their progress of their continuous improvement process</a:t>
            </a:r>
          </a:p>
          <a:p>
            <a:endParaRPr lang="en-US" dirty="0">
              <a:solidFill>
                <a:srgbClr val="15284B"/>
              </a:solidFill>
            </a:endParaRPr>
          </a:p>
          <a:p>
            <a:r>
              <a:rPr lang="en-US" dirty="0">
                <a:solidFill>
                  <a:srgbClr val="15284B"/>
                </a:solidFill>
              </a:rPr>
              <a:t>Directions:</a:t>
            </a:r>
          </a:p>
          <a:p>
            <a:pPr marL="971550" lvl="1" indent="-514350">
              <a:buFont typeface="+mj-lt"/>
              <a:buAutoNum type="arabicPeriod"/>
            </a:pPr>
            <a:r>
              <a:rPr lang="en-US" dirty="0">
                <a:solidFill>
                  <a:srgbClr val="15284B"/>
                </a:solidFill>
              </a:rPr>
              <a:t>Number yourselves</a:t>
            </a:r>
          </a:p>
          <a:p>
            <a:pPr marL="971550" lvl="1" indent="-514350">
              <a:buFont typeface="+mj-lt"/>
              <a:buAutoNum type="arabicPeriod"/>
            </a:pPr>
            <a:r>
              <a:rPr lang="en-US" dirty="0">
                <a:solidFill>
                  <a:srgbClr val="15284B"/>
                </a:solidFill>
              </a:rPr>
              <a:t>Read the system’s report and review plan based on template assignment</a:t>
            </a:r>
          </a:p>
          <a:p>
            <a:pPr marL="971550" lvl="1" indent="-514350">
              <a:buFont typeface="+mj-lt"/>
              <a:buAutoNum type="arabicPeriod"/>
            </a:pPr>
            <a:r>
              <a:rPr lang="en-US" dirty="0">
                <a:solidFill>
                  <a:srgbClr val="15284B"/>
                </a:solidFill>
              </a:rPr>
              <a:t>Round table chair practice</a:t>
            </a:r>
            <a:endParaRPr lang="en-US" dirty="0"/>
          </a:p>
        </p:txBody>
      </p:sp>
      <p:sp>
        <p:nvSpPr>
          <p:cNvPr id="3" name="Title 2">
            <a:extLst>
              <a:ext uri="{FF2B5EF4-FFF2-40B4-BE49-F238E27FC236}">
                <a16:creationId xmlns:a16="http://schemas.microsoft.com/office/drawing/2014/main" id="{51200F80-4D6F-4EB8-A6E7-DE1AE8DED366}"/>
              </a:ext>
            </a:extLst>
          </p:cNvPr>
          <p:cNvSpPr>
            <a:spLocks noGrp="1"/>
          </p:cNvSpPr>
          <p:nvPr>
            <p:ph type="title"/>
          </p:nvPr>
        </p:nvSpPr>
        <p:spPr/>
        <p:txBody>
          <a:bodyPr>
            <a:normAutofit/>
          </a:bodyPr>
          <a:lstStyle/>
          <a:p>
            <a:r>
              <a:rPr lang="en-US" dirty="0"/>
              <a:t>Table Group Practice Activity</a:t>
            </a:r>
          </a:p>
        </p:txBody>
      </p:sp>
    </p:spTree>
    <p:extLst>
      <p:ext uri="{BB962C8B-B14F-4D97-AF65-F5344CB8AC3E}">
        <p14:creationId xmlns:p14="http://schemas.microsoft.com/office/powerpoint/2010/main" val="230999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00F4CD-5375-4547-8A0C-E6B8E9A69285}"/>
              </a:ext>
            </a:extLst>
          </p:cNvPr>
          <p:cNvSpPr>
            <a:spLocks noGrp="1"/>
          </p:cNvSpPr>
          <p:nvPr>
            <p:ph idx="1"/>
          </p:nvPr>
        </p:nvSpPr>
        <p:spPr/>
        <p:txBody>
          <a:bodyPr/>
          <a:lstStyle/>
          <a:p>
            <a:r>
              <a:rPr lang="en-US" dirty="0"/>
              <a:t>At your tables introduce yourself with the following:</a:t>
            </a:r>
          </a:p>
          <a:p>
            <a:pPr lvl="2"/>
            <a:endParaRPr lang="en-US" dirty="0"/>
          </a:p>
          <a:p>
            <a:pPr lvl="2"/>
            <a:r>
              <a:rPr lang="en-US" sz="2800" dirty="0"/>
              <a:t>Name and Title</a:t>
            </a:r>
          </a:p>
          <a:p>
            <a:pPr lvl="2"/>
            <a:r>
              <a:rPr lang="en-US" sz="2800" dirty="0"/>
              <a:t>System Name</a:t>
            </a:r>
          </a:p>
          <a:p>
            <a:pPr lvl="2"/>
            <a:r>
              <a:rPr lang="en-US" sz="2800" dirty="0"/>
              <a:t>Year in KESA Cycle</a:t>
            </a:r>
          </a:p>
          <a:p>
            <a:pPr lvl="2"/>
            <a:r>
              <a:rPr lang="en-US" sz="2800" dirty="0"/>
              <a:t>Name of system you are chairing and its year in the KESA Cycle</a:t>
            </a:r>
          </a:p>
          <a:p>
            <a:pPr marL="914400" lvl="2" indent="0">
              <a:buNone/>
            </a:pPr>
            <a:endParaRPr lang="en-US" sz="2800" dirty="0"/>
          </a:p>
          <a:p>
            <a:pPr lvl="2"/>
            <a:endParaRPr lang="en-US" dirty="0"/>
          </a:p>
        </p:txBody>
      </p:sp>
      <p:sp>
        <p:nvSpPr>
          <p:cNvPr id="3" name="Title 2">
            <a:extLst>
              <a:ext uri="{FF2B5EF4-FFF2-40B4-BE49-F238E27FC236}">
                <a16:creationId xmlns:a16="http://schemas.microsoft.com/office/drawing/2014/main" id="{355E2556-3229-42DC-87FD-612738DEC447}"/>
              </a:ext>
            </a:extLst>
          </p:cNvPr>
          <p:cNvSpPr>
            <a:spLocks noGrp="1"/>
          </p:cNvSpPr>
          <p:nvPr>
            <p:ph type="title"/>
          </p:nvPr>
        </p:nvSpPr>
        <p:spPr/>
        <p:txBody>
          <a:bodyPr/>
          <a:lstStyle/>
          <a:p>
            <a:r>
              <a:rPr lang="en-US" dirty="0"/>
              <a:t>Who is here today?</a:t>
            </a:r>
            <a:br>
              <a:rPr lang="en-US" dirty="0"/>
            </a:br>
            <a:endParaRPr lang="en-US" dirty="0"/>
          </a:p>
        </p:txBody>
      </p:sp>
    </p:spTree>
    <p:extLst>
      <p:ext uri="{BB962C8B-B14F-4D97-AF65-F5344CB8AC3E}">
        <p14:creationId xmlns:p14="http://schemas.microsoft.com/office/powerpoint/2010/main" val="1614841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9C7F30-B900-424C-BB87-C738F0163FFA}"/>
              </a:ext>
            </a:extLst>
          </p:cNvPr>
          <p:cNvSpPr>
            <a:spLocks noGrp="1"/>
          </p:cNvSpPr>
          <p:nvPr>
            <p:ph idx="1"/>
          </p:nvPr>
        </p:nvSpPr>
        <p:spPr/>
        <p:txBody>
          <a:bodyPr>
            <a:normAutofit lnSpcReduction="10000"/>
          </a:bodyPr>
          <a:lstStyle/>
          <a:p>
            <a:r>
              <a:rPr lang="en-US" dirty="0"/>
              <a:t>Answers the question</a:t>
            </a:r>
          </a:p>
          <a:p>
            <a:endParaRPr lang="en-US" dirty="0"/>
          </a:p>
          <a:p>
            <a:r>
              <a:rPr lang="en-US" dirty="0"/>
              <a:t>Written in a clear and concise manner and free of acronyms</a:t>
            </a:r>
          </a:p>
          <a:p>
            <a:endParaRPr lang="en-US" dirty="0"/>
          </a:p>
          <a:p>
            <a:r>
              <a:rPr lang="en-US" dirty="0"/>
              <a:t>Provides examples/evidence/data</a:t>
            </a:r>
          </a:p>
          <a:p>
            <a:endParaRPr lang="en-US" dirty="0"/>
          </a:p>
          <a:p>
            <a:r>
              <a:rPr lang="en-US" dirty="0"/>
              <a:t>Summarizes the system’s progress</a:t>
            </a:r>
          </a:p>
          <a:p>
            <a:pPr lvl="1"/>
            <a:r>
              <a:rPr lang="en-US" altLang="en-US" dirty="0">
                <a:solidFill>
                  <a:srgbClr val="15254B"/>
                </a:solidFill>
                <a:ea typeface="Century Gothic" panose="020B0502020202020204" pitchFamily="34" charset="0"/>
                <a:cs typeface="Century Gothic" panose="020B0502020202020204" pitchFamily="34" charset="0"/>
              </a:rPr>
              <a:t>Highlights decisions, discussions and interviews</a:t>
            </a:r>
          </a:p>
          <a:p>
            <a:pPr marL="457200" lvl="1" indent="0">
              <a:buNone/>
            </a:pPr>
            <a:endParaRPr lang="en-US" altLang="en-US" dirty="0">
              <a:solidFill>
                <a:srgbClr val="15254B"/>
              </a:solidFill>
              <a:ea typeface="Century Gothic" panose="020B0502020202020204" pitchFamily="34" charset="0"/>
              <a:cs typeface="Century Gothic" panose="020B0502020202020204" pitchFamily="34" charset="0"/>
            </a:endParaRPr>
          </a:p>
          <a:p>
            <a:r>
              <a:rPr lang="en-US"/>
              <a:t>Lists </a:t>
            </a:r>
            <a:r>
              <a:rPr lang="en-US" dirty="0"/>
              <a:t>strengths and opportunities of the system</a:t>
            </a:r>
          </a:p>
          <a:p>
            <a:pPr marL="0" indent="0">
              <a:buNone/>
            </a:pPr>
            <a:endParaRPr lang="en-US" dirty="0"/>
          </a:p>
        </p:txBody>
      </p:sp>
      <p:sp>
        <p:nvSpPr>
          <p:cNvPr id="3" name="Title 2">
            <a:extLst>
              <a:ext uri="{FF2B5EF4-FFF2-40B4-BE49-F238E27FC236}">
                <a16:creationId xmlns:a16="http://schemas.microsoft.com/office/drawing/2014/main" id="{6419A81B-0305-4E15-B669-87DBEBB23450}"/>
              </a:ext>
            </a:extLst>
          </p:cNvPr>
          <p:cNvSpPr>
            <a:spLocks noGrp="1"/>
          </p:cNvSpPr>
          <p:nvPr>
            <p:ph type="title"/>
          </p:nvPr>
        </p:nvSpPr>
        <p:spPr/>
        <p:txBody>
          <a:bodyPr/>
          <a:lstStyle/>
          <a:p>
            <a:r>
              <a:rPr lang="en-US">
                <a:solidFill>
                  <a:srgbClr val="15284B"/>
                </a:solidFill>
              </a:rPr>
              <a:t>Evidence-Based Report Writing</a:t>
            </a:r>
            <a:br>
              <a:rPr lang="en-US">
                <a:solidFill>
                  <a:srgbClr val="15284B"/>
                </a:solidFill>
              </a:rPr>
            </a:br>
            <a:endParaRPr lang="en-US"/>
          </a:p>
        </p:txBody>
      </p:sp>
    </p:spTree>
    <p:extLst>
      <p:ext uri="{BB962C8B-B14F-4D97-AF65-F5344CB8AC3E}">
        <p14:creationId xmlns:p14="http://schemas.microsoft.com/office/powerpoint/2010/main" val="4112620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136B9F4-BC4B-4E63-BD22-29BD5A0FDA48}"/>
              </a:ext>
            </a:extLst>
          </p:cNvPr>
          <p:cNvSpPr>
            <a:spLocks noGrp="1"/>
          </p:cNvSpPr>
          <p:nvPr>
            <p:ph sz="quarter" idx="13"/>
          </p:nvPr>
        </p:nvSpPr>
        <p:spPr>
          <a:xfrm>
            <a:off x="98574" y="672104"/>
            <a:ext cx="10393363" cy="4856826"/>
          </a:xfrm>
        </p:spPr>
        <p:txBody>
          <a:bodyPr>
            <a:noAutofit/>
          </a:bodyPr>
          <a:lstStyle/>
          <a:p>
            <a:pPr>
              <a:lnSpc>
                <a:spcPct val="170000"/>
              </a:lnSpc>
            </a:pPr>
            <a:r>
              <a:rPr lang="en-US" sz="2000" dirty="0"/>
              <a:t>“As we try to improve, we are drawn to the large, dramatic, and splashy programs for change, but we are impacted more by the small and simple changes in our daily routines.  We don’t change the world through epiphanies, but by doing lots of little things that add up to sustained transformation.  Simple things are not always easy to change, but by improving one thing at a time, we make progress toward great things”</a:t>
            </a:r>
          </a:p>
          <a:p>
            <a:pPr>
              <a:lnSpc>
                <a:spcPct val="170000"/>
              </a:lnSpc>
            </a:pPr>
            <a:endParaRPr lang="en-US" sz="1800" dirty="0"/>
          </a:p>
          <a:p>
            <a:pPr>
              <a:lnSpc>
                <a:spcPct val="170000"/>
              </a:lnSpc>
            </a:pPr>
            <a:endParaRPr lang="en-US" sz="1800" dirty="0"/>
          </a:p>
        </p:txBody>
      </p:sp>
      <p:sp>
        <p:nvSpPr>
          <p:cNvPr id="7" name="Text Placeholder 6">
            <a:extLst>
              <a:ext uri="{FF2B5EF4-FFF2-40B4-BE49-F238E27FC236}">
                <a16:creationId xmlns:a16="http://schemas.microsoft.com/office/drawing/2014/main" id="{96F0B645-3B4A-4C8B-9777-C60C60E5285C}"/>
              </a:ext>
            </a:extLst>
          </p:cNvPr>
          <p:cNvSpPr>
            <a:spLocks noGrp="1"/>
          </p:cNvSpPr>
          <p:nvPr>
            <p:ph type="body" sz="quarter" idx="14"/>
          </p:nvPr>
        </p:nvSpPr>
        <p:spPr>
          <a:xfrm>
            <a:off x="894556" y="5103480"/>
            <a:ext cx="10402888" cy="850900"/>
          </a:xfrm>
        </p:spPr>
        <p:txBody>
          <a:bodyPr/>
          <a:lstStyle/>
          <a:p>
            <a:r>
              <a:rPr lang="en-US" dirty="0"/>
              <a:t>- Dave Ulrich, writing to his great-great-grandfather</a:t>
            </a:r>
          </a:p>
        </p:txBody>
      </p:sp>
    </p:spTree>
    <p:extLst>
      <p:ext uri="{BB962C8B-B14F-4D97-AF65-F5344CB8AC3E}">
        <p14:creationId xmlns:p14="http://schemas.microsoft.com/office/powerpoint/2010/main" val="2015648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6969D9B-26BE-4935-8DBB-87FBE54C971E}"/>
              </a:ext>
            </a:extLst>
          </p:cNvPr>
          <p:cNvSpPr>
            <a:spLocks noGrp="1"/>
          </p:cNvSpPr>
          <p:nvPr>
            <p:ph idx="1"/>
          </p:nvPr>
        </p:nvSpPr>
        <p:spPr>
          <a:xfrm>
            <a:off x="733778" y="1027906"/>
            <a:ext cx="11232443" cy="5214850"/>
          </a:xfrm>
        </p:spPr>
        <p:txBody>
          <a:bodyPr/>
          <a:lstStyle/>
          <a:p>
            <a:endParaRPr lang="en-US" b="1" dirty="0"/>
          </a:p>
          <a:p>
            <a:r>
              <a:rPr lang="en-US" b="1" dirty="0"/>
              <a:t>Please take about two minutes to complete this trainings evaluation:</a:t>
            </a:r>
          </a:p>
          <a:p>
            <a:pPr marL="0" indent="0">
              <a:buNone/>
            </a:pPr>
            <a:endParaRPr lang="en-US" b="1" dirty="0"/>
          </a:p>
          <a:p>
            <a:pPr marL="457200" lvl="1" indent="0">
              <a:buNone/>
            </a:pPr>
            <a:r>
              <a:rPr lang="en-US" sz="3200" b="1" dirty="0">
                <a:hlinkClick r:id="rId3"/>
              </a:rPr>
              <a:t>https://www.surveymonkey.com/r/TRLKR7L</a:t>
            </a:r>
            <a:endParaRPr lang="en-US" sz="3200" b="1" dirty="0"/>
          </a:p>
          <a:p>
            <a:pPr marL="0" indent="0" algn="ctr">
              <a:buNone/>
            </a:pPr>
            <a:endParaRPr lang="en-US" sz="3600" b="1" dirty="0"/>
          </a:p>
        </p:txBody>
      </p:sp>
      <p:sp>
        <p:nvSpPr>
          <p:cNvPr id="4" name="Title 3">
            <a:extLst>
              <a:ext uri="{FF2B5EF4-FFF2-40B4-BE49-F238E27FC236}">
                <a16:creationId xmlns:a16="http://schemas.microsoft.com/office/drawing/2014/main" id="{15B7FE37-AD80-4012-A4F1-8FBE5EA07D9A}"/>
              </a:ext>
            </a:extLst>
          </p:cNvPr>
          <p:cNvSpPr>
            <a:spLocks noGrp="1"/>
          </p:cNvSpPr>
          <p:nvPr>
            <p:ph type="title"/>
          </p:nvPr>
        </p:nvSpPr>
        <p:spPr/>
        <p:txBody>
          <a:bodyPr/>
          <a:lstStyle/>
          <a:p>
            <a:r>
              <a:rPr lang="en-US" dirty="0"/>
              <a:t>Evaluation Survey</a:t>
            </a:r>
          </a:p>
        </p:txBody>
      </p:sp>
      <p:pic>
        <p:nvPicPr>
          <p:cNvPr id="7" name="Picture 6">
            <a:extLst>
              <a:ext uri="{FF2B5EF4-FFF2-40B4-BE49-F238E27FC236}">
                <a16:creationId xmlns:a16="http://schemas.microsoft.com/office/drawing/2014/main" id="{1B8C685C-95A2-487A-8D1B-8549339751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466" y="3636963"/>
            <a:ext cx="2438400" cy="2438400"/>
          </a:xfrm>
          <a:prstGeom prst="rect">
            <a:avLst/>
          </a:prstGeom>
        </p:spPr>
      </p:pic>
    </p:spTree>
    <p:extLst>
      <p:ext uri="{BB962C8B-B14F-4D97-AF65-F5344CB8AC3E}">
        <p14:creationId xmlns:p14="http://schemas.microsoft.com/office/powerpoint/2010/main" val="741132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5D0ADA-A527-4569-BA0A-0A993A80AAFA}"/>
              </a:ext>
            </a:extLst>
          </p:cNvPr>
          <p:cNvSpPr>
            <a:spLocks noGrp="1"/>
          </p:cNvSpPr>
          <p:nvPr>
            <p:ph idx="1"/>
          </p:nvPr>
        </p:nvSpPr>
        <p:spPr/>
        <p:txBody>
          <a:bodyPr/>
          <a:lstStyle/>
          <a:p>
            <a:pPr marL="0" indent="0" algn="ctr" eaLnBrk="0" fontAlgn="base" hangingPunct="0">
              <a:spcBef>
                <a:spcPct val="0"/>
              </a:spcBef>
              <a:spcAft>
                <a:spcPct val="0"/>
              </a:spcAft>
              <a:buNone/>
            </a:pPr>
            <a:r>
              <a:rPr lang="en-US" altLang="en-US" sz="2200" b="1" dirty="0"/>
              <a:t>Accreditation email – </a:t>
            </a:r>
            <a:r>
              <a:rPr lang="en-US" altLang="en-US" sz="2200" b="1" dirty="0">
                <a:hlinkClick r:id="rId3"/>
              </a:rPr>
              <a:t>accreditation@ksde.org</a:t>
            </a:r>
            <a:endParaRPr lang="en-US" altLang="en-US" sz="2200" b="1" dirty="0"/>
          </a:p>
          <a:p>
            <a:pPr marL="0" indent="0" algn="ctr" eaLnBrk="0" fontAlgn="base" hangingPunct="0">
              <a:spcBef>
                <a:spcPct val="0"/>
              </a:spcBef>
              <a:spcAft>
                <a:spcPct val="0"/>
              </a:spcAft>
              <a:buNone/>
            </a:pPr>
            <a:endParaRPr lang="en-US" altLang="en-US" sz="2200" b="1" dirty="0"/>
          </a:p>
          <a:p>
            <a:pPr eaLnBrk="0" fontAlgn="base" hangingPunct="0">
              <a:spcBef>
                <a:spcPct val="0"/>
              </a:spcBef>
              <a:spcAft>
                <a:spcPct val="0"/>
              </a:spcAft>
            </a:pPr>
            <a:endParaRPr lang="en-US" altLang="en-US" sz="2000" b="1" dirty="0">
              <a:ea typeface="Calibri" panose="020F0502020204030204" pitchFamily="34" charset="0"/>
              <a:cs typeface="Times New Roman" panose="02020603050405020304" pitchFamily="18" charset="0"/>
            </a:endParaRPr>
          </a:p>
          <a:p>
            <a:pPr marL="914400" lvl="2" indent="0" eaLnBrk="0" fontAlgn="base" hangingPunct="0">
              <a:spcBef>
                <a:spcPct val="0"/>
              </a:spcBef>
              <a:spcAft>
                <a:spcPct val="0"/>
              </a:spcAft>
              <a:buNone/>
            </a:pPr>
            <a:r>
              <a:rPr lang="en-US" altLang="en-US" b="1" dirty="0">
                <a:ea typeface="Calibri" panose="020F0502020204030204" pitchFamily="34" charset="0"/>
                <a:cs typeface="Times New Roman" panose="02020603050405020304" pitchFamily="18" charset="0"/>
              </a:rPr>
              <a:t>Mischel Miller 			Jeannette Nobo		</a:t>
            </a:r>
            <a:endParaRPr lang="en-US" altLang="en-US" dirty="0"/>
          </a:p>
          <a:p>
            <a:pPr marL="914400" lvl="2" indent="0" eaLnBrk="0" fontAlgn="base" hangingPunct="0">
              <a:spcBef>
                <a:spcPct val="0"/>
              </a:spcBef>
              <a:spcAft>
                <a:spcPct val="0"/>
              </a:spcAft>
              <a:buNone/>
            </a:pPr>
            <a:r>
              <a:rPr lang="en-US" altLang="en-US" dirty="0">
                <a:ea typeface="Calibri" panose="020F0502020204030204" pitchFamily="34" charset="0"/>
                <a:cs typeface="Times New Roman" panose="02020603050405020304" pitchFamily="18" charset="0"/>
              </a:rPr>
              <a:t>Director, TLA			Assistant Director		</a:t>
            </a:r>
          </a:p>
          <a:p>
            <a:pPr marL="914400" lvl="2" indent="0" eaLnBrk="0" fontAlgn="base" hangingPunct="0">
              <a:spcBef>
                <a:spcPct val="0"/>
              </a:spcBef>
              <a:spcAft>
                <a:spcPct val="0"/>
              </a:spcAft>
              <a:buNone/>
            </a:pPr>
            <a:r>
              <a:rPr lang="en-US" altLang="en-US" dirty="0">
                <a:ea typeface="Calibri" panose="020F0502020204030204" pitchFamily="34" charset="0"/>
                <a:cs typeface="Times New Roman" panose="02020603050405020304" pitchFamily="18" charset="0"/>
              </a:rPr>
              <a:t>785-296-8010			785-296-4948		</a:t>
            </a:r>
            <a:endParaRPr lang="en-US" altLang="en-US" dirty="0"/>
          </a:p>
          <a:p>
            <a:pPr marL="914400" lvl="2" indent="0" eaLnBrk="0" fontAlgn="base" hangingPunct="0">
              <a:spcBef>
                <a:spcPct val="0"/>
              </a:spcBef>
              <a:spcAft>
                <a:spcPct val="0"/>
              </a:spcAft>
              <a:buNone/>
            </a:pPr>
            <a:r>
              <a:rPr lang="en-US" altLang="en-US" dirty="0">
                <a:ea typeface="Calibri" panose="020F0502020204030204" pitchFamily="34" charset="0"/>
                <a:cs typeface="Times New Roman" panose="02020603050405020304" pitchFamily="18" charset="0"/>
                <a:hlinkClick r:id="rId4"/>
              </a:rPr>
              <a:t>mmiller@ksde.org </a:t>
            </a:r>
            <a:r>
              <a:rPr lang="en-US" altLang="en-US" dirty="0">
                <a:ea typeface="Calibri" panose="020F0502020204030204" pitchFamily="34" charset="0"/>
                <a:cs typeface="Times New Roman" panose="02020603050405020304" pitchFamily="18" charset="0"/>
              </a:rPr>
              <a:t>		</a:t>
            </a:r>
            <a:r>
              <a:rPr lang="en-US" altLang="en-US" dirty="0">
                <a:ea typeface="Calibri" panose="020F0502020204030204" pitchFamily="34" charset="0"/>
                <a:cs typeface="Times New Roman" panose="02020603050405020304" pitchFamily="18" charset="0"/>
                <a:hlinkClick r:id="rId5"/>
              </a:rPr>
              <a:t>jnobo@ksde.org</a:t>
            </a:r>
            <a:r>
              <a:rPr lang="en-US" altLang="en-US" sz="1200" dirty="0">
                <a:ea typeface="Calibri" panose="020F0502020204030204" pitchFamily="34" charset="0"/>
                <a:cs typeface="Times New Roman" panose="02020603050405020304" pitchFamily="18" charset="0"/>
              </a:rPr>
              <a:t>		</a:t>
            </a:r>
          </a:p>
          <a:p>
            <a:pPr marL="0" indent="0" eaLnBrk="0" fontAlgn="base" hangingPunct="0">
              <a:spcBef>
                <a:spcPct val="0"/>
              </a:spcBef>
              <a:spcAft>
                <a:spcPct val="0"/>
              </a:spcAft>
              <a:buNone/>
            </a:pPr>
            <a:endParaRPr lang="en-US" altLang="en-US" sz="2000" dirty="0"/>
          </a:p>
          <a:p>
            <a:pPr marL="0" indent="0" eaLnBrk="0" fontAlgn="base" hangingPunct="0">
              <a:spcBef>
                <a:spcPct val="0"/>
              </a:spcBef>
              <a:spcAft>
                <a:spcPct val="0"/>
              </a:spcAft>
              <a:buNone/>
            </a:pPr>
            <a:endParaRPr lang="en-US" altLang="en-US" sz="2000" dirty="0"/>
          </a:p>
          <a:p>
            <a:pPr marL="0" lvl="0" indent="0" eaLnBrk="0" fontAlgn="base" hangingPunct="0">
              <a:lnSpc>
                <a:spcPct val="100000"/>
              </a:lnSpc>
              <a:spcBef>
                <a:spcPct val="0"/>
              </a:spcBef>
              <a:spcAft>
                <a:spcPct val="0"/>
              </a:spcAft>
              <a:buClrTx/>
              <a:buNone/>
            </a:pPr>
            <a:r>
              <a:rPr lang="en-US" altLang="en-US" sz="2000" b="1" dirty="0">
                <a:ea typeface="Calibri" panose="020F0502020204030204" pitchFamily="34" charset="0"/>
                <a:cs typeface="Times New Roman" panose="02020603050405020304" pitchFamily="18" charset="0"/>
              </a:rPr>
              <a:t>	David Barnes			Lynn Bechtel	</a:t>
            </a:r>
            <a:endParaRPr lang="en-US" altLang="en-US" sz="2000" dirty="0"/>
          </a:p>
          <a:p>
            <a:pPr marL="0" lvl="0" indent="0" eaLnBrk="0" fontAlgn="base" hangingPunct="0">
              <a:lnSpc>
                <a:spcPct val="100000"/>
              </a:lnSpc>
              <a:spcBef>
                <a:spcPct val="0"/>
              </a:spcBef>
              <a:spcAft>
                <a:spcPct val="0"/>
              </a:spcAft>
              <a:buClrTx/>
              <a:buNone/>
            </a:pPr>
            <a:r>
              <a:rPr lang="en-US" altLang="en-US" sz="2000" dirty="0">
                <a:ea typeface="Calibri" panose="020F0502020204030204" pitchFamily="34" charset="0"/>
                <a:cs typeface="Times New Roman" panose="02020603050405020304" pitchFamily="18" charset="0"/>
              </a:rPr>
              <a:t>	Accreditation Consultant	Professional Development Consultant 	</a:t>
            </a:r>
          </a:p>
          <a:p>
            <a:pPr marL="0" lvl="0" indent="0" eaLnBrk="0" fontAlgn="base" hangingPunct="0">
              <a:lnSpc>
                <a:spcPct val="100000"/>
              </a:lnSpc>
              <a:spcBef>
                <a:spcPct val="0"/>
              </a:spcBef>
              <a:spcAft>
                <a:spcPct val="0"/>
              </a:spcAft>
              <a:buClrTx/>
              <a:buNone/>
            </a:pPr>
            <a:r>
              <a:rPr lang="en-US" altLang="en-US" sz="2000" dirty="0">
                <a:ea typeface="Calibri" panose="020F0502020204030204" pitchFamily="34" charset="0"/>
                <a:cs typeface="Times New Roman" panose="02020603050405020304" pitchFamily="18" charset="0"/>
              </a:rPr>
              <a:t>	785-368-7356 			785-296-8110</a:t>
            </a:r>
            <a:endParaRPr lang="en-US" altLang="en-US" sz="2000" dirty="0"/>
          </a:p>
          <a:p>
            <a:pPr marL="914400" lvl="2" indent="0" eaLnBrk="0" fontAlgn="base" hangingPunct="0">
              <a:spcBef>
                <a:spcPct val="0"/>
              </a:spcBef>
              <a:spcAft>
                <a:spcPct val="0"/>
              </a:spcAft>
              <a:buNone/>
            </a:pPr>
            <a:r>
              <a:rPr lang="en-US" altLang="en-US" dirty="0">
                <a:ea typeface="Calibri" panose="020F0502020204030204" pitchFamily="34" charset="0"/>
                <a:cs typeface="Times New Roman" panose="02020603050405020304" pitchFamily="18" charset="0"/>
                <a:hlinkClick r:id="rId6"/>
              </a:rPr>
              <a:t>dbarnes@ksde.org</a:t>
            </a:r>
            <a:r>
              <a:rPr lang="en-US" altLang="en-US" dirty="0">
                <a:ea typeface="Calibri" panose="020F0502020204030204" pitchFamily="34" charset="0"/>
                <a:cs typeface="Times New Roman" panose="02020603050405020304" pitchFamily="18" charset="0"/>
              </a:rPr>
              <a:t>		</a:t>
            </a:r>
            <a:r>
              <a:rPr lang="en-US" altLang="en-US" dirty="0">
                <a:ea typeface="Calibri" panose="020F0502020204030204" pitchFamily="34" charset="0"/>
                <a:cs typeface="Times New Roman" panose="02020603050405020304" pitchFamily="18" charset="0"/>
                <a:hlinkClick r:id="rId7"/>
              </a:rPr>
              <a:t>lbechtel@ksde.org</a:t>
            </a:r>
            <a:endParaRPr lang="en-US" dirty="0"/>
          </a:p>
        </p:txBody>
      </p:sp>
      <p:sp>
        <p:nvSpPr>
          <p:cNvPr id="2" name="Title 1">
            <a:extLst>
              <a:ext uri="{FF2B5EF4-FFF2-40B4-BE49-F238E27FC236}">
                <a16:creationId xmlns:a16="http://schemas.microsoft.com/office/drawing/2014/main" id="{E1A9C141-05D5-4692-A594-313E4642319F}"/>
              </a:ext>
            </a:extLst>
          </p:cNvPr>
          <p:cNvSpPr>
            <a:spLocks noGrp="1"/>
          </p:cNvSpPr>
          <p:nvPr>
            <p:ph type="title"/>
          </p:nvPr>
        </p:nvSpPr>
        <p:spPr/>
        <p:txBody>
          <a:bodyPr/>
          <a:lstStyle/>
          <a:p>
            <a:r>
              <a:rPr lang="en-US" dirty="0"/>
              <a:t>Contacts</a:t>
            </a:r>
          </a:p>
        </p:txBody>
      </p:sp>
    </p:spTree>
    <p:extLst>
      <p:ext uri="{BB962C8B-B14F-4D97-AF65-F5344CB8AC3E}">
        <p14:creationId xmlns:p14="http://schemas.microsoft.com/office/powerpoint/2010/main" val="2363781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D26C5E4-22DA-40C7-8A3A-D538654C1B3F}"/>
              </a:ext>
            </a:extLst>
          </p:cNvPr>
          <p:cNvSpPr>
            <a:spLocks noGrp="1"/>
          </p:cNvSpPr>
          <p:nvPr>
            <p:ph sz="half" idx="1"/>
          </p:nvPr>
        </p:nvSpPr>
        <p:spPr/>
        <p:txBody>
          <a:bodyPr/>
          <a:lstStyle/>
          <a:p>
            <a:pPr lvl="2"/>
            <a:endParaRPr lang="en-US" sz="2000" dirty="0"/>
          </a:p>
          <a:p>
            <a:r>
              <a:rPr lang="en-US" sz="2400" dirty="0"/>
              <a:t>What is your comfort level with being an OVT Chair?</a:t>
            </a:r>
          </a:p>
          <a:p>
            <a:r>
              <a:rPr lang="en-US" sz="2400" dirty="0"/>
              <a:t>What is your comfort level with Improvement Process Evaluation?</a:t>
            </a:r>
          </a:p>
          <a:p>
            <a:r>
              <a:rPr lang="en-US" sz="2400" dirty="0"/>
              <a:t>What is your comfort level with facilitation and coaching?</a:t>
            </a:r>
          </a:p>
          <a:p>
            <a:r>
              <a:rPr lang="en-US" sz="2400" dirty="0"/>
              <a:t>What do you hope to gain from this training?</a:t>
            </a:r>
          </a:p>
          <a:p>
            <a:endParaRPr lang="en-US" dirty="0"/>
          </a:p>
        </p:txBody>
      </p:sp>
      <p:sp>
        <p:nvSpPr>
          <p:cNvPr id="9" name="Content Placeholder 8">
            <a:extLst>
              <a:ext uri="{FF2B5EF4-FFF2-40B4-BE49-F238E27FC236}">
                <a16:creationId xmlns:a16="http://schemas.microsoft.com/office/drawing/2014/main" id="{DCCB9ABC-E163-4F96-B488-C7AAB9E6DE0C}"/>
              </a:ext>
            </a:extLst>
          </p:cNvPr>
          <p:cNvSpPr>
            <a:spLocks noGrp="1"/>
          </p:cNvSpPr>
          <p:nvPr>
            <p:ph sz="half" idx="2"/>
          </p:nvPr>
        </p:nvSpPr>
        <p:spPr>
          <a:xfrm>
            <a:off x="6134100" y="2590799"/>
            <a:ext cx="5181600" cy="2430689"/>
          </a:xfrm>
        </p:spPr>
        <p:txBody>
          <a:bodyPr>
            <a:normAutofit/>
          </a:bodyPr>
          <a:lstStyle/>
          <a:p>
            <a:r>
              <a:rPr lang="en-US" sz="3200"/>
              <a:t>https://www.mentimeter.com/s/f5b13d0c1219f9570589792f457ae88e/82ccae4cb752/edit</a:t>
            </a:r>
            <a:endParaRPr lang="en-US" sz="3200" dirty="0"/>
          </a:p>
        </p:txBody>
      </p:sp>
      <p:sp>
        <p:nvSpPr>
          <p:cNvPr id="4" name="Title 3">
            <a:extLst>
              <a:ext uri="{FF2B5EF4-FFF2-40B4-BE49-F238E27FC236}">
                <a16:creationId xmlns:a16="http://schemas.microsoft.com/office/drawing/2014/main" id="{57E78A2E-1F11-4638-8918-34A31604F56F}"/>
              </a:ext>
            </a:extLst>
          </p:cNvPr>
          <p:cNvSpPr>
            <a:spLocks noGrp="1"/>
          </p:cNvSpPr>
          <p:nvPr>
            <p:ph type="title"/>
          </p:nvPr>
        </p:nvSpPr>
        <p:spPr>
          <a:xfrm>
            <a:off x="762000" y="370114"/>
            <a:ext cx="10515600" cy="2220685"/>
          </a:xfrm>
        </p:spPr>
        <p:txBody>
          <a:bodyPr>
            <a:noAutofit/>
          </a:bodyPr>
          <a:lstStyle/>
          <a:p>
            <a:r>
              <a:rPr lang="en-US" dirty="0"/>
              <a:t>For these next questions please go to Menti.com and use Code # 33 39 43</a:t>
            </a:r>
            <a:br>
              <a:rPr lang="en-US" dirty="0"/>
            </a:br>
            <a:endParaRPr lang="en-US" dirty="0"/>
          </a:p>
        </p:txBody>
      </p:sp>
    </p:spTree>
    <p:extLst>
      <p:ext uri="{BB962C8B-B14F-4D97-AF65-F5344CB8AC3E}">
        <p14:creationId xmlns:p14="http://schemas.microsoft.com/office/powerpoint/2010/main" val="3570632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idx="1"/>
          </p:nvPr>
        </p:nvSpPr>
        <p:spPr/>
        <p:txBody>
          <a:bodyPr/>
          <a:lstStyle/>
          <a:p>
            <a:pPr marL="0" indent="0">
              <a:buNone/>
            </a:pPr>
            <a:r>
              <a:rPr lang="en-US" dirty="0">
                <a:solidFill>
                  <a:srgbClr val="15284B"/>
                </a:solidFill>
              </a:rPr>
              <a:t>Review, understand, and gain knowledge of:</a:t>
            </a:r>
          </a:p>
          <a:p>
            <a:pPr marL="457200" indent="-457200"/>
            <a:r>
              <a:rPr lang="en-US" dirty="0">
                <a:solidFill>
                  <a:srgbClr val="15284B"/>
                </a:solidFill>
              </a:rPr>
              <a:t>Process and Role of OVT Chair</a:t>
            </a:r>
          </a:p>
          <a:p>
            <a:pPr marL="457200" indent="-457200"/>
            <a:r>
              <a:rPr lang="en-US" dirty="0">
                <a:solidFill>
                  <a:srgbClr val="15284B"/>
                </a:solidFill>
              </a:rPr>
              <a:t>Importance of Facilitation and Coaching </a:t>
            </a:r>
          </a:p>
          <a:p>
            <a:pPr marL="457200" indent="-457200"/>
            <a:r>
              <a:rPr lang="en-US" dirty="0">
                <a:solidFill>
                  <a:srgbClr val="15284B"/>
                </a:solidFill>
              </a:rPr>
              <a:t>Purpose of Evaluation in an Improvement Process</a:t>
            </a:r>
          </a:p>
          <a:p>
            <a:pPr marL="457200" indent="-457200"/>
            <a:r>
              <a:rPr lang="en-US" dirty="0">
                <a:solidFill>
                  <a:srgbClr val="15284B"/>
                </a:solidFill>
              </a:rPr>
              <a:t>Function of a Decision-Making Matrix</a:t>
            </a:r>
          </a:p>
          <a:p>
            <a:pPr marL="457200" indent="-457200"/>
            <a:r>
              <a:rPr lang="en-US" dirty="0">
                <a:solidFill>
                  <a:srgbClr val="15284B"/>
                </a:solidFill>
              </a:rPr>
              <a:t>Guiding the System to Deeper Understanding of their Improvement Process</a:t>
            </a:r>
          </a:p>
          <a:p>
            <a:pPr marL="457200" indent="-457200"/>
            <a:r>
              <a:rPr lang="en-US" dirty="0">
                <a:solidFill>
                  <a:srgbClr val="15284B"/>
                </a:solidFill>
              </a:rPr>
              <a:t>Evidence-Based Report Writing</a:t>
            </a:r>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p:txBody>
          <a:bodyPr/>
          <a:lstStyle/>
          <a:p>
            <a:r>
              <a:rPr lang="en-US" dirty="0"/>
              <a:t>Today’s Outcomes</a:t>
            </a:r>
          </a:p>
        </p:txBody>
      </p:sp>
    </p:spTree>
    <p:extLst>
      <p:ext uri="{BB962C8B-B14F-4D97-AF65-F5344CB8AC3E}">
        <p14:creationId xmlns:p14="http://schemas.microsoft.com/office/powerpoint/2010/main" val="3166407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A487B2-3644-469A-98A5-DAA17797FD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5539" y="1063256"/>
            <a:ext cx="7758554" cy="4161033"/>
          </a:xfrm>
          <a:prstGeom prst="rect">
            <a:avLst/>
          </a:prstGeom>
        </p:spPr>
      </p:pic>
    </p:spTree>
    <p:extLst>
      <p:ext uri="{BB962C8B-B14F-4D97-AF65-F5344CB8AC3E}">
        <p14:creationId xmlns:p14="http://schemas.microsoft.com/office/powerpoint/2010/main" val="1144503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43D496-DD4F-4C3D-A41A-A67DF45F9BFD}"/>
              </a:ext>
            </a:extLst>
          </p:cNvPr>
          <p:cNvSpPr>
            <a:spLocks noGrp="1"/>
          </p:cNvSpPr>
          <p:nvPr>
            <p:ph idx="1"/>
          </p:nvPr>
        </p:nvSpPr>
        <p:spPr/>
        <p:txBody>
          <a:bodyPr/>
          <a:lstStyle/>
          <a:p>
            <a:pPr marL="0" indent="0">
              <a:buNone/>
            </a:pPr>
            <a:endParaRPr lang="en-US" sz="3600" dirty="0"/>
          </a:p>
          <a:p>
            <a:pPr marL="0" indent="0" algn="ctr">
              <a:buNone/>
            </a:pPr>
            <a:r>
              <a:rPr lang="en-US" sz="3600" dirty="0"/>
              <a:t>Table Group Activity </a:t>
            </a:r>
          </a:p>
          <a:p>
            <a:pPr marL="0" indent="0">
              <a:buNone/>
            </a:pPr>
            <a:endParaRPr lang="en-US" sz="3600" dirty="0"/>
          </a:p>
          <a:p>
            <a:pPr marL="0" indent="0">
              <a:buNone/>
            </a:pPr>
            <a:r>
              <a:rPr lang="en-US" sz="3600" dirty="0"/>
              <a:t>Review of KESA Roles, Expectations, and Processes </a:t>
            </a:r>
          </a:p>
        </p:txBody>
      </p:sp>
      <p:sp>
        <p:nvSpPr>
          <p:cNvPr id="3" name="Title 2">
            <a:extLst>
              <a:ext uri="{FF2B5EF4-FFF2-40B4-BE49-F238E27FC236}">
                <a16:creationId xmlns:a16="http://schemas.microsoft.com/office/drawing/2014/main" id="{570612DE-A8D5-43BA-A49F-7C80CD6272A2}"/>
              </a:ext>
            </a:extLst>
          </p:cNvPr>
          <p:cNvSpPr>
            <a:spLocks noGrp="1"/>
          </p:cNvSpPr>
          <p:nvPr>
            <p:ph type="title"/>
          </p:nvPr>
        </p:nvSpPr>
        <p:spPr/>
        <p:txBody>
          <a:bodyPr/>
          <a:lstStyle/>
          <a:p>
            <a:r>
              <a:rPr lang="en-US" dirty="0"/>
              <a:t>Process and Role of OVT - Review</a:t>
            </a:r>
          </a:p>
        </p:txBody>
      </p:sp>
    </p:spTree>
    <p:extLst>
      <p:ext uri="{BB962C8B-B14F-4D97-AF65-F5344CB8AC3E}">
        <p14:creationId xmlns:p14="http://schemas.microsoft.com/office/powerpoint/2010/main" val="910206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136B9F4-BC4B-4E63-BD22-29BD5A0FDA48}"/>
              </a:ext>
            </a:extLst>
          </p:cNvPr>
          <p:cNvSpPr>
            <a:spLocks noGrp="1"/>
          </p:cNvSpPr>
          <p:nvPr>
            <p:ph sz="quarter" idx="13"/>
          </p:nvPr>
        </p:nvSpPr>
        <p:spPr>
          <a:xfrm>
            <a:off x="800322" y="1193100"/>
            <a:ext cx="10393363" cy="4059422"/>
          </a:xfrm>
        </p:spPr>
        <p:txBody>
          <a:bodyPr>
            <a:noAutofit/>
          </a:bodyPr>
          <a:lstStyle/>
          <a:p>
            <a:pPr>
              <a:lnSpc>
                <a:spcPct val="170000"/>
              </a:lnSpc>
            </a:pPr>
            <a:r>
              <a:rPr lang="en-US" sz="2800" dirty="0"/>
              <a:t>“To tell denies or negates another’s intelligence.  To ask honors it.”</a:t>
            </a:r>
          </a:p>
        </p:txBody>
      </p:sp>
      <p:sp>
        <p:nvSpPr>
          <p:cNvPr id="7" name="Text Placeholder 6">
            <a:extLst>
              <a:ext uri="{FF2B5EF4-FFF2-40B4-BE49-F238E27FC236}">
                <a16:creationId xmlns:a16="http://schemas.microsoft.com/office/drawing/2014/main" id="{96F0B645-3B4A-4C8B-9777-C60C60E5285C}"/>
              </a:ext>
            </a:extLst>
          </p:cNvPr>
          <p:cNvSpPr>
            <a:spLocks noGrp="1"/>
          </p:cNvSpPr>
          <p:nvPr>
            <p:ph type="body" sz="quarter" idx="14"/>
          </p:nvPr>
        </p:nvSpPr>
        <p:spPr/>
        <p:txBody>
          <a:bodyPr/>
          <a:lstStyle/>
          <a:p>
            <a:r>
              <a:rPr lang="en-US" dirty="0"/>
              <a:t>- Sir John Whitmore</a:t>
            </a:r>
          </a:p>
        </p:txBody>
      </p:sp>
    </p:spTree>
    <p:extLst>
      <p:ext uri="{BB962C8B-B14F-4D97-AF65-F5344CB8AC3E}">
        <p14:creationId xmlns:p14="http://schemas.microsoft.com/office/powerpoint/2010/main" val="3558719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0770A38-3427-46B9-99C7-16CD0DDCCDD7}"/>
              </a:ext>
            </a:extLst>
          </p:cNvPr>
          <p:cNvSpPr>
            <a:spLocks noGrp="1"/>
          </p:cNvSpPr>
          <p:nvPr>
            <p:ph idx="1"/>
          </p:nvPr>
        </p:nvSpPr>
        <p:spPr/>
        <p:txBody>
          <a:bodyPr/>
          <a:lstStyle/>
          <a:p>
            <a:r>
              <a:rPr lang="en-US" dirty="0"/>
              <a:t>Guide system through accreditation cycle</a:t>
            </a:r>
          </a:p>
          <a:p>
            <a:r>
              <a:rPr lang="en-US" dirty="0"/>
              <a:t>Continuous improvement is a messy process</a:t>
            </a:r>
          </a:p>
          <a:p>
            <a:r>
              <a:rPr lang="en-US" dirty="0"/>
              <a:t>Build positive relationship </a:t>
            </a:r>
          </a:p>
          <a:p>
            <a:r>
              <a:rPr lang="en-US" dirty="0"/>
              <a:t>Provoke thought and challenge thinking </a:t>
            </a:r>
          </a:p>
          <a:p>
            <a:r>
              <a:rPr lang="en-US" dirty="0"/>
              <a:t>Question and actively listen</a:t>
            </a:r>
          </a:p>
          <a:p>
            <a:r>
              <a:rPr lang="en-US" dirty="0"/>
              <a:t>Growth Mindset vs Fixed Mindset</a:t>
            </a:r>
          </a:p>
          <a:p>
            <a:r>
              <a:rPr lang="en-US" dirty="0"/>
              <a:t>Allow for own connections</a:t>
            </a:r>
          </a:p>
        </p:txBody>
      </p:sp>
      <p:sp>
        <p:nvSpPr>
          <p:cNvPr id="4" name="Title 3">
            <a:extLst>
              <a:ext uri="{FF2B5EF4-FFF2-40B4-BE49-F238E27FC236}">
                <a16:creationId xmlns:a16="http://schemas.microsoft.com/office/drawing/2014/main" id="{124090CE-F704-4A24-A3F1-990A78328EFD}"/>
              </a:ext>
            </a:extLst>
          </p:cNvPr>
          <p:cNvSpPr>
            <a:spLocks noGrp="1"/>
          </p:cNvSpPr>
          <p:nvPr>
            <p:ph type="title"/>
          </p:nvPr>
        </p:nvSpPr>
        <p:spPr/>
        <p:txBody>
          <a:bodyPr>
            <a:normAutofit/>
          </a:bodyPr>
          <a:lstStyle/>
          <a:p>
            <a:r>
              <a:rPr lang="en-US" dirty="0">
                <a:solidFill>
                  <a:srgbClr val="15284B"/>
                </a:solidFill>
              </a:rPr>
              <a:t>Facilitation and Coaching </a:t>
            </a:r>
            <a:br>
              <a:rPr lang="en-US" dirty="0">
                <a:solidFill>
                  <a:srgbClr val="15284B"/>
                </a:solidFill>
              </a:rPr>
            </a:br>
            <a:endParaRPr lang="en-US" dirty="0"/>
          </a:p>
        </p:txBody>
      </p:sp>
    </p:spTree>
    <p:extLst>
      <p:ext uri="{BB962C8B-B14F-4D97-AF65-F5344CB8AC3E}">
        <p14:creationId xmlns:p14="http://schemas.microsoft.com/office/powerpoint/2010/main" val="4110816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18F642-31D1-4E47-8000-2AC0A27C59C3}"/>
              </a:ext>
            </a:extLst>
          </p:cNvPr>
          <p:cNvSpPr>
            <a:spLocks noGrp="1"/>
          </p:cNvSpPr>
          <p:nvPr>
            <p:ph idx="1"/>
          </p:nvPr>
        </p:nvSpPr>
        <p:spPr/>
        <p:txBody>
          <a:bodyPr/>
          <a:lstStyle/>
          <a:p>
            <a:r>
              <a:rPr lang="en-US" dirty="0">
                <a:solidFill>
                  <a:srgbClr val="15284B"/>
                </a:solidFill>
              </a:rPr>
              <a:t>Questioning, Listening, Paraphrasing and Pausing</a:t>
            </a:r>
            <a:endParaRPr lang="en-US" dirty="0"/>
          </a:p>
          <a:p>
            <a:pPr lvl="1"/>
            <a:r>
              <a:rPr lang="en-US" dirty="0"/>
              <a:t>Positive Presupposition</a:t>
            </a:r>
          </a:p>
          <a:p>
            <a:pPr lvl="1"/>
            <a:r>
              <a:rPr lang="en-US" dirty="0"/>
              <a:t>Open Ended</a:t>
            </a:r>
          </a:p>
          <a:p>
            <a:pPr lvl="1"/>
            <a:r>
              <a:rPr lang="en-US" dirty="0"/>
              <a:t>Intentional Listening</a:t>
            </a:r>
          </a:p>
          <a:p>
            <a:pPr lvl="1"/>
            <a:r>
              <a:rPr lang="en-US" dirty="0"/>
              <a:t>Reword thought or meaning expressed</a:t>
            </a:r>
          </a:p>
          <a:p>
            <a:pPr lvl="1"/>
            <a:r>
              <a:rPr lang="en-US" dirty="0"/>
              <a:t>Dig Deeper…Probe</a:t>
            </a:r>
          </a:p>
          <a:p>
            <a:pPr lvl="1"/>
            <a:r>
              <a:rPr lang="en-US" dirty="0"/>
              <a:t>Listen</a:t>
            </a:r>
          </a:p>
          <a:p>
            <a:pPr lvl="1"/>
            <a:r>
              <a:rPr lang="en-US" dirty="0"/>
              <a:t>Pause</a:t>
            </a:r>
          </a:p>
        </p:txBody>
      </p:sp>
      <p:sp>
        <p:nvSpPr>
          <p:cNvPr id="3" name="Title 2">
            <a:extLst>
              <a:ext uri="{FF2B5EF4-FFF2-40B4-BE49-F238E27FC236}">
                <a16:creationId xmlns:a16="http://schemas.microsoft.com/office/drawing/2014/main" id="{4B319F1B-34F1-42DD-B029-FFFEF6D00C95}"/>
              </a:ext>
            </a:extLst>
          </p:cNvPr>
          <p:cNvSpPr>
            <a:spLocks noGrp="1"/>
          </p:cNvSpPr>
          <p:nvPr>
            <p:ph type="title"/>
          </p:nvPr>
        </p:nvSpPr>
        <p:spPr/>
        <p:txBody>
          <a:bodyPr/>
          <a:lstStyle/>
          <a:p>
            <a:r>
              <a:rPr lang="en-US" dirty="0"/>
              <a:t>Facilitation and Coaching</a:t>
            </a:r>
          </a:p>
        </p:txBody>
      </p:sp>
    </p:spTree>
    <p:extLst>
      <p:ext uri="{BB962C8B-B14F-4D97-AF65-F5344CB8AC3E}">
        <p14:creationId xmlns:p14="http://schemas.microsoft.com/office/powerpoint/2010/main" val="3116688872"/>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ite Template" id="{3F6FE892-DA12-4C81-AA5A-446CD67FAB0A}" vid="{65E85907-513D-47EC-BC1E-D81300383C2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3.xml><?xml version="1.0" encoding="utf-8"?>
<ds:datastoreItem xmlns:ds="http://schemas.openxmlformats.org/officeDocument/2006/customXml" ds:itemID="{41989B36-3905-4D71-9AD1-EDCFAD04EC31}">
  <ds:schemaRefs>
    <ds:schemaRef ds:uri="http://schemas.microsoft.com/office/2006/documentManagement/types"/>
    <ds:schemaRef ds:uri="http://www.w3.org/XML/1998/namespace"/>
    <ds:schemaRef ds:uri="http://schemas.microsoft.com/office/2006/metadata/properties"/>
    <ds:schemaRef ds:uri="d5501a87-0b31-43b9-bb13-8dd2b743a206"/>
    <ds:schemaRef ds:uri="http://schemas.microsoft.com/office/infopath/2007/PartnerControls"/>
    <ds:schemaRef ds:uri="http://purl.org/dc/dcmitype/"/>
    <ds:schemaRef ds:uri="http://schemas.openxmlformats.org/package/2006/metadata/core-properties"/>
    <ds:schemaRef ds:uri="6c663d95-8238-4b2d-b922-a74f82e5df6f"/>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2579</TotalTime>
  <Words>1727</Words>
  <Application>Microsoft Office PowerPoint</Application>
  <PresentationFormat>Widescreen</PresentationFormat>
  <Paragraphs>248</Paragraphs>
  <Slides>23</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Open Sans Light</vt:lpstr>
      <vt:lpstr>Open Sans Semibold</vt:lpstr>
      <vt:lpstr>Arial</vt:lpstr>
      <vt:lpstr>Times New Roman</vt:lpstr>
      <vt:lpstr>Calibri</vt:lpstr>
      <vt:lpstr>Century Gothic</vt:lpstr>
      <vt:lpstr>Custom Design</vt:lpstr>
      <vt:lpstr>1_Custom Design</vt:lpstr>
      <vt:lpstr>KESA Chair Training</vt:lpstr>
      <vt:lpstr>Who is here today? </vt:lpstr>
      <vt:lpstr>For these next questions please go to Menti.com and use Code # 33 39 43 </vt:lpstr>
      <vt:lpstr>Today’s Outcomes</vt:lpstr>
      <vt:lpstr>PowerPoint Presentation</vt:lpstr>
      <vt:lpstr>Process and Role of OVT - Review</vt:lpstr>
      <vt:lpstr>PowerPoint Presentation</vt:lpstr>
      <vt:lpstr>Facilitation and Coaching  </vt:lpstr>
      <vt:lpstr>Facilitation and Coaching</vt:lpstr>
      <vt:lpstr>PowerPoint Presentation</vt:lpstr>
      <vt:lpstr>Evaluating the Improvement Process</vt:lpstr>
      <vt:lpstr>Evaluating the Improvement Process</vt:lpstr>
      <vt:lpstr>Evaluating the Improvement Process</vt:lpstr>
      <vt:lpstr>Evaluating the Improvement Process</vt:lpstr>
      <vt:lpstr>Decision-Making Matrix</vt:lpstr>
      <vt:lpstr>PowerPoint Presentation</vt:lpstr>
      <vt:lpstr>Improvement Evaluation Model</vt:lpstr>
      <vt:lpstr>Improvement Evaluation Model</vt:lpstr>
      <vt:lpstr>Table Group Practice Activity</vt:lpstr>
      <vt:lpstr>Evidence-Based Report Writing </vt:lpstr>
      <vt:lpstr>PowerPoint Presentation</vt:lpstr>
      <vt:lpstr>Evaluation Survey</vt:lpstr>
      <vt:lpstr>Contacts</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Jeannette Nobo</cp:lastModifiedBy>
  <cp:revision>87</cp:revision>
  <cp:lastPrinted>2019-11-18T03:57:21Z</cp:lastPrinted>
  <dcterms:created xsi:type="dcterms:W3CDTF">2017-11-21T21:33:09Z</dcterms:created>
  <dcterms:modified xsi:type="dcterms:W3CDTF">2020-02-10T21:58:32Z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