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9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114" d="100"/>
          <a:sy n="114" d="100"/>
        </p:scale>
        <p:origin x="414" y="12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A472E92-9911-496B-AA26-9A10BBE56662}"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B79683-B22E-427F-B629-CD6E05EFA7BF}" type="slidenum">
              <a:rPr lang="en-US" smtClean="0"/>
              <a:t>‹#›</a:t>
            </a:fld>
            <a:endParaRPr lang="en-US"/>
          </a:p>
        </p:txBody>
      </p:sp>
    </p:spTree>
    <p:extLst>
      <p:ext uri="{BB962C8B-B14F-4D97-AF65-F5344CB8AC3E}">
        <p14:creationId xmlns:p14="http://schemas.microsoft.com/office/powerpoint/2010/main" val="2472109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A472E92-9911-496B-AA26-9A10BBE56662}"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B79683-B22E-427F-B629-CD6E05EFA7BF}" type="slidenum">
              <a:rPr lang="en-US" smtClean="0"/>
              <a:t>‹#›</a:t>
            </a:fld>
            <a:endParaRPr lang="en-US"/>
          </a:p>
        </p:txBody>
      </p:sp>
    </p:spTree>
    <p:extLst>
      <p:ext uri="{BB962C8B-B14F-4D97-AF65-F5344CB8AC3E}">
        <p14:creationId xmlns:p14="http://schemas.microsoft.com/office/powerpoint/2010/main" val="1992570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FA472E92-9911-496B-AA26-9A10BBE56662}"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B79683-B22E-427F-B629-CD6E05EFA7BF}" type="slidenum">
              <a:rPr lang="en-US" smtClean="0"/>
              <a:t>‹#›</a:t>
            </a:fld>
            <a:endParaRPr lang="en-US"/>
          </a:p>
        </p:txBody>
      </p:sp>
    </p:spTree>
    <p:extLst>
      <p:ext uri="{BB962C8B-B14F-4D97-AF65-F5344CB8AC3E}">
        <p14:creationId xmlns:p14="http://schemas.microsoft.com/office/powerpoint/2010/main" val="31235658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A472E92-9911-496B-AA26-9A10BBE56662}" type="datetimeFigureOut">
              <a:rPr lang="en-US" smtClean="0"/>
              <a:t>5/3/2021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B79683-B22E-427F-B629-CD6E05EFA7BF}" type="slidenum">
              <a:rPr lang="en-US" smtClean="0"/>
              <a:t>‹#›</a:t>
            </a:fld>
            <a:endParaRPr lang="en-US"/>
          </a:p>
        </p:txBody>
      </p:sp>
    </p:spTree>
    <p:extLst>
      <p:ext uri="{BB962C8B-B14F-4D97-AF65-F5344CB8AC3E}">
        <p14:creationId xmlns:p14="http://schemas.microsoft.com/office/powerpoint/2010/main" val="3410133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472E92-9911-496B-AA26-9A10BBE56662}"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B79683-B22E-427F-B629-CD6E05EFA7BF}" type="slidenum">
              <a:rPr lang="en-US" smtClean="0"/>
              <a:t>‹#›</a:t>
            </a:fld>
            <a:endParaRPr lang="en-US"/>
          </a:p>
        </p:txBody>
      </p:sp>
    </p:spTree>
    <p:extLst>
      <p:ext uri="{BB962C8B-B14F-4D97-AF65-F5344CB8AC3E}">
        <p14:creationId xmlns:p14="http://schemas.microsoft.com/office/powerpoint/2010/main" val="35568028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472E92-9911-496B-AA26-9A10BBE56662}"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B79683-B22E-427F-B629-CD6E05EFA7BF}" type="slidenum">
              <a:rPr lang="en-US" smtClean="0"/>
              <a:t>‹#›</a:t>
            </a:fld>
            <a:endParaRPr lang="en-US"/>
          </a:p>
        </p:txBody>
      </p:sp>
    </p:spTree>
    <p:extLst>
      <p:ext uri="{BB962C8B-B14F-4D97-AF65-F5344CB8AC3E}">
        <p14:creationId xmlns:p14="http://schemas.microsoft.com/office/powerpoint/2010/main" val="1812431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472E92-9911-496B-AA26-9A10BBE56662}"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B79683-B22E-427F-B629-CD6E05EFA7BF}" type="slidenum">
              <a:rPr lang="en-US" smtClean="0"/>
              <a:t>‹#›</a:t>
            </a:fld>
            <a:endParaRPr lang="en-US"/>
          </a:p>
        </p:txBody>
      </p:sp>
    </p:spTree>
    <p:extLst>
      <p:ext uri="{BB962C8B-B14F-4D97-AF65-F5344CB8AC3E}">
        <p14:creationId xmlns:p14="http://schemas.microsoft.com/office/powerpoint/2010/main" val="2090667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A472E92-9911-496B-AA26-9A10BBE56662}"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B79683-B22E-427F-B629-CD6E05EFA7BF}" type="slidenum">
              <a:rPr lang="en-US" smtClean="0"/>
              <a:t>‹#›</a:t>
            </a:fld>
            <a:endParaRPr lang="en-US"/>
          </a:p>
        </p:txBody>
      </p:sp>
    </p:spTree>
    <p:extLst>
      <p:ext uri="{BB962C8B-B14F-4D97-AF65-F5344CB8AC3E}">
        <p14:creationId xmlns:p14="http://schemas.microsoft.com/office/powerpoint/2010/main" val="897736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472E92-9911-496B-AA26-9A10BBE56662}"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B79683-B22E-427F-B629-CD6E05EFA7BF}" type="slidenum">
              <a:rPr lang="en-US" smtClean="0"/>
              <a:t>‹#›</a:t>
            </a:fld>
            <a:endParaRPr lang="en-US"/>
          </a:p>
        </p:txBody>
      </p:sp>
    </p:spTree>
    <p:extLst>
      <p:ext uri="{BB962C8B-B14F-4D97-AF65-F5344CB8AC3E}">
        <p14:creationId xmlns:p14="http://schemas.microsoft.com/office/powerpoint/2010/main" val="4244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472E92-9911-496B-AA26-9A10BBE56662}" type="datetimeFigureOut">
              <a:rPr lang="en-US" smtClean="0"/>
              <a:t>5/3/2021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B79683-B22E-427F-B629-CD6E05EFA7BF}" type="slidenum">
              <a:rPr lang="en-US" smtClean="0"/>
              <a:t>‹#›</a:t>
            </a:fld>
            <a:endParaRPr lang="en-US"/>
          </a:p>
        </p:txBody>
      </p:sp>
    </p:spTree>
    <p:extLst>
      <p:ext uri="{BB962C8B-B14F-4D97-AF65-F5344CB8AC3E}">
        <p14:creationId xmlns:p14="http://schemas.microsoft.com/office/powerpoint/2010/main" val="743917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472E92-9911-496B-AA26-9A10BBE56662}" type="datetimeFigureOut">
              <a:rPr lang="en-US" smtClean="0"/>
              <a:t>5/3/2021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B79683-B22E-427F-B629-CD6E05EFA7BF}" type="slidenum">
              <a:rPr lang="en-US" smtClean="0"/>
              <a:t>‹#›</a:t>
            </a:fld>
            <a:endParaRPr lang="en-US"/>
          </a:p>
        </p:txBody>
      </p:sp>
    </p:spTree>
    <p:extLst>
      <p:ext uri="{BB962C8B-B14F-4D97-AF65-F5344CB8AC3E}">
        <p14:creationId xmlns:p14="http://schemas.microsoft.com/office/powerpoint/2010/main" val="4111368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72E92-9911-496B-AA26-9A10BBE56662}" type="datetimeFigureOut">
              <a:rPr lang="en-US" smtClean="0"/>
              <a:t>5/3/2021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B79683-B22E-427F-B629-CD6E05EFA7BF}" type="slidenum">
              <a:rPr lang="en-US" smtClean="0"/>
              <a:t>‹#›</a:t>
            </a:fld>
            <a:endParaRPr lang="en-US"/>
          </a:p>
        </p:txBody>
      </p:sp>
    </p:spTree>
    <p:extLst>
      <p:ext uri="{BB962C8B-B14F-4D97-AF65-F5344CB8AC3E}">
        <p14:creationId xmlns:p14="http://schemas.microsoft.com/office/powerpoint/2010/main" val="353611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A472E92-9911-496B-AA26-9A10BBE56662}"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B79683-B22E-427F-B629-CD6E05EFA7BF}" type="slidenum">
              <a:rPr lang="en-US" smtClean="0"/>
              <a:t>‹#›</a:t>
            </a:fld>
            <a:endParaRPr lang="en-US"/>
          </a:p>
        </p:txBody>
      </p:sp>
    </p:spTree>
    <p:extLst>
      <p:ext uri="{BB962C8B-B14F-4D97-AF65-F5344CB8AC3E}">
        <p14:creationId xmlns:p14="http://schemas.microsoft.com/office/powerpoint/2010/main" val="3415994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FA472E92-9911-496B-AA26-9A10BBE56662}" type="datetimeFigureOut">
              <a:rPr lang="en-US" smtClean="0"/>
              <a:t>5/3/2021</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1DB79683-B22E-427F-B629-CD6E05EFA7BF}" type="slidenum">
              <a:rPr lang="en-US" smtClean="0"/>
              <a:t>‹#›</a:t>
            </a:fld>
            <a:endParaRPr lang="en-US"/>
          </a:p>
        </p:txBody>
      </p:sp>
    </p:spTree>
    <p:extLst>
      <p:ext uri="{BB962C8B-B14F-4D97-AF65-F5344CB8AC3E}">
        <p14:creationId xmlns:p14="http://schemas.microsoft.com/office/powerpoint/2010/main" val="3322931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FA472E92-9911-496B-AA26-9A10BBE56662}" type="datetimeFigureOut">
              <a:rPr lang="en-US" smtClean="0"/>
              <a:t>5/3/2021</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1DB79683-B22E-427F-B629-CD6E05EFA7BF}" type="slidenum">
              <a:rPr lang="en-US" smtClean="0"/>
              <a:t>‹#›</a:t>
            </a:fld>
            <a:endParaRPr lang="en-US"/>
          </a:p>
        </p:txBody>
      </p:sp>
    </p:spTree>
    <p:extLst>
      <p:ext uri="{BB962C8B-B14F-4D97-AF65-F5344CB8AC3E}">
        <p14:creationId xmlns:p14="http://schemas.microsoft.com/office/powerpoint/2010/main" val="1920713549"/>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jgreen@ksde.org" TargetMode="External"/><Relationship Id="rId2" Type="http://schemas.openxmlformats.org/officeDocument/2006/relationships/hyperlink" Target="mailto:jcalvert@ksde.org" TargetMode="External"/><Relationship Id="rId1" Type="http://schemas.openxmlformats.org/officeDocument/2006/relationships/slideLayout" Target="../slideLayouts/slideLayout5.xml"/><Relationship Id="rId6" Type="http://schemas.openxmlformats.org/officeDocument/2006/relationships/image" Target="../media/image3.png"/><Relationship Id="rId5" Type="http://schemas.openxmlformats.org/officeDocument/2006/relationships/image" Target="../media/image4.jpg"/><Relationship Id="rId4" Type="http://schemas.openxmlformats.org/officeDocument/2006/relationships/hyperlink" Target="https://www.ksd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EE511-0126-4330-B800-EC267B203711}"/>
              </a:ext>
            </a:extLst>
          </p:cNvPr>
          <p:cNvSpPr>
            <a:spLocks noGrp="1"/>
          </p:cNvSpPr>
          <p:nvPr>
            <p:ph type="ctrTitle"/>
          </p:nvPr>
        </p:nvSpPr>
        <p:spPr>
          <a:xfrm>
            <a:off x="810000" y="803195"/>
            <a:ext cx="10572000" cy="2971051"/>
          </a:xfrm>
        </p:spPr>
        <p:txBody>
          <a:bodyPr/>
          <a:lstStyle/>
          <a:p>
            <a:r>
              <a:rPr lang="fr-FR" dirty="0"/>
              <a:t>Tabletop Exercise : Suicidal Student </a:t>
            </a:r>
            <a:br>
              <a:rPr lang="fr-FR" dirty="0"/>
            </a:br>
            <a:r>
              <a:rPr lang="fr-FR" sz="3600" b="0" dirty="0"/>
              <a:t>(</a:t>
            </a:r>
            <a:r>
              <a:rPr lang="en-US" sz="3600" b="0" dirty="0"/>
              <a:t>Technology Considerations)</a:t>
            </a:r>
            <a:r>
              <a:rPr lang="en-US" sz="4800" b="0" dirty="0"/>
              <a:t> </a:t>
            </a:r>
          </a:p>
        </p:txBody>
      </p:sp>
      <p:sp>
        <p:nvSpPr>
          <p:cNvPr id="3" name="Subtitle 2">
            <a:extLst>
              <a:ext uri="{FF2B5EF4-FFF2-40B4-BE49-F238E27FC236}">
                <a16:creationId xmlns:a16="http://schemas.microsoft.com/office/drawing/2014/main" id="{A2AAEA03-6499-43BE-AC41-DAE0D2A4E38B}"/>
              </a:ext>
            </a:extLst>
          </p:cNvPr>
          <p:cNvSpPr>
            <a:spLocks noGrp="1"/>
          </p:cNvSpPr>
          <p:nvPr>
            <p:ph type="subTitle" idx="1"/>
          </p:nvPr>
        </p:nvSpPr>
        <p:spPr>
          <a:xfrm>
            <a:off x="2695485" y="5452850"/>
            <a:ext cx="3289420" cy="434974"/>
          </a:xfrm>
        </p:spPr>
        <p:txBody>
          <a:bodyPr>
            <a:noAutofit/>
          </a:bodyPr>
          <a:lstStyle/>
          <a:p>
            <a:r>
              <a:rPr lang="en-US" sz="2400" dirty="0"/>
              <a:t>Safe and Secure School Unit</a:t>
            </a:r>
          </a:p>
        </p:txBody>
      </p:sp>
      <p:pic>
        <p:nvPicPr>
          <p:cNvPr id="4" name="Picture 4" descr="See the source image">
            <a:extLst>
              <a:ext uri="{FF2B5EF4-FFF2-40B4-BE49-F238E27FC236}">
                <a16:creationId xmlns:a16="http://schemas.microsoft.com/office/drawing/2014/main" id="{A0D04EAB-27F0-482F-93E9-E65DD9F89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707" y="5452850"/>
            <a:ext cx="2121387" cy="120391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B1B684E0-95E1-4F20-B251-C6377F3C40CB}"/>
              </a:ext>
            </a:extLst>
          </p:cNvPr>
          <p:cNvPicPr/>
          <p:nvPr/>
        </p:nvPicPr>
        <p:blipFill rotWithShape="1">
          <a:blip r:embed="rId3"/>
          <a:srcRect l="28479" t="11792" r="30104" b="72504"/>
          <a:stretch/>
        </p:blipFill>
        <p:spPr bwMode="auto">
          <a:xfrm>
            <a:off x="8242135" y="5452850"/>
            <a:ext cx="2508759" cy="76802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84262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1E01F-AACA-4F9C-8990-49D7F267E81D}"/>
              </a:ext>
            </a:extLst>
          </p:cNvPr>
          <p:cNvSpPr>
            <a:spLocks noGrp="1"/>
          </p:cNvSpPr>
          <p:nvPr>
            <p:ph type="title"/>
          </p:nvPr>
        </p:nvSpPr>
        <p:spPr/>
        <p:txBody>
          <a:bodyPr/>
          <a:lstStyle/>
          <a:p>
            <a:r>
              <a:rPr lang="en-US" dirty="0"/>
              <a:t>Initial impact:</a:t>
            </a:r>
          </a:p>
        </p:txBody>
      </p:sp>
      <p:sp>
        <p:nvSpPr>
          <p:cNvPr id="3" name="Content Placeholder 2">
            <a:extLst>
              <a:ext uri="{FF2B5EF4-FFF2-40B4-BE49-F238E27FC236}">
                <a16:creationId xmlns:a16="http://schemas.microsoft.com/office/drawing/2014/main" id="{E675285F-071A-4074-AA2C-F94499BE7E4B}"/>
              </a:ext>
            </a:extLst>
          </p:cNvPr>
          <p:cNvSpPr>
            <a:spLocks noGrp="1"/>
          </p:cNvSpPr>
          <p:nvPr>
            <p:ph idx="1"/>
          </p:nvPr>
        </p:nvSpPr>
        <p:spPr>
          <a:xfrm>
            <a:off x="1061367" y="2321365"/>
            <a:ext cx="8946541" cy="4195481"/>
          </a:xfrm>
        </p:spPr>
        <p:txBody>
          <a:bodyPr/>
          <a:lstStyle/>
          <a:p>
            <a:r>
              <a:rPr lang="en-US" dirty="0"/>
              <a:t>Two students walk into the principal’s office and share that they think one of their friends is suicidal. The student of concern posted “FML” on a social networking website, which is computer slang for “F___ my life.” Since this expression could be an indication of suicidal ideation, the principal requested that school mental health staff locate the student and conduct an initial safety assessment. A call to the student’s mother at work revealed that the student stayed home sick from school that day.</a:t>
            </a:r>
          </a:p>
          <a:p>
            <a:endParaRPr lang="en-US" dirty="0"/>
          </a:p>
          <a:p>
            <a:pPr marL="0" indent="0">
              <a:buNone/>
            </a:pPr>
            <a:r>
              <a:rPr lang="en-US" sz="2400" dirty="0"/>
              <a:t>Question……</a:t>
            </a:r>
            <a:endParaRPr lang="en-US" dirty="0"/>
          </a:p>
          <a:p>
            <a:r>
              <a:rPr lang="en-US" dirty="0"/>
              <a:t>What should be done to ensure the safety of this student?</a:t>
            </a:r>
          </a:p>
        </p:txBody>
      </p:sp>
      <p:pic>
        <p:nvPicPr>
          <p:cNvPr id="4" name="Picture 4" descr="See the source image">
            <a:extLst>
              <a:ext uri="{FF2B5EF4-FFF2-40B4-BE49-F238E27FC236}">
                <a16:creationId xmlns:a16="http://schemas.microsoft.com/office/drawing/2014/main" id="{C1BB7393-4975-4678-9169-FC19760CAF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60612" y="5521356"/>
            <a:ext cx="1754134" cy="995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8526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77700-E1FE-4A7C-AB49-F6091E6A5E4E}"/>
              </a:ext>
            </a:extLst>
          </p:cNvPr>
          <p:cNvSpPr>
            <a:spLocks noGrp="1"/>
          </p:cNvSpPr>
          <p:nvPr>
            <p:ph type="title"/>
          </p:nvPr>
        </p:nvSpPr>
        <p:spPr/>
        <p:txBody>
          <a:bodyPr/>
          <a:lstStyle/>
          <a:p>
            <a:r>
              <a:rPr lang="en-US" dirty="0"/>
              <a:t>First 30 minutes:</a:t>
            </a:r>
          </a:p>
        </p:txBody>
      </p:sp>
      <p:sp>
        <p:nvSpPr>
          <p:cNvPr id="3" name="Content Placeholder 2">
            <a:extLst>
              <a:ext uri="{FF2B5EF4-FFF2-40B4-BE49-F238E27FC236}">
                <a16:creationId xmlns:a16="http://schemas.microsoft.com/office/drawing/2014/main" id="{2D2579A4-5DCC-41D5-AA7A-AFB1A7410688}"/>
              </a:ext>
            </a:extLst>
          </p:cNvPr>
          <p:cNvSpPr>
            <a:spLocks noGrp="1"/>
          </p:cNvSpPr>
          <p:nvPr>
            <p:ph idx="1"/>
          </p:nvPr>
        </p:nvSpPr>
        <p:spPr>
          <a:xfrm>
            <a:off x="1112327" y="2197120"/>
            <a:ext cx="8929296" cy="3636511"/>
          </a:xfrm>
        </p:spPr>
        <p:txBody>
          <a:bodyPr/>
          <a:lstStyle/>
          <a:p>
            <a:r>
              <a:rPr lang="en-US" dirty="0"/>
              <a:t>A call to the student’s home went unanswered, and staff are beginning to feel uneasy. A decision is made  to contact the SRO or local law enforcement. Law enforcement conducts a well-being check. Upon arrival,   officer discovers that the male student has died by a self-inflicted gunshot wound. </a:t>
            </a:r>
          </a:p>
          <a:p>
            <a:endParaRPr lang="en-US" dirty="0"/>
          </a:p>
          <a:p>
            <a:pPr marL="0" indent="0">
              <a:buNone/>
            </a:pPr>
            <a:r>
              <a:rPr lang="en-US" sz="2400" dirty="0"/>
              <a:t>Question …………..</a:t>
            </a:r>
          </a:p>
          <a:p>
            <a:r>
              <a:rPr lang="en-US" dirty="0"/>
              <a:t>What should you do next?</a:t>
            </a:r>
          </a:p>
        </p:txBody>
      </p:sp>
      <p:pic>
        <p:nvPicPr>
          <p:cNvPr id="4" name="Picture 4" descr="See the source image">
            <a:extLst>
              <a:ext uri="{FF2B5EF4-FFF2-40B4-BE49-F238E27FC236}">
                <a16:creationId xmlns:a16="http://schemas.microsoft.com/office/drawing/2014/main" id="{F8DF1730-A670-496A-80A4-68C2ADA7DD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3795" y="5444110"/>
            <a:ext cx="1850676" cy="10502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5699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8DA73-7A99-4871-9045-538B66F9E195}"/>
              </a:ext>
            </a:extLst>
          </p:cNvPr>
          <p:cNvSpPr>
            <a:spLocks noGrp="1"/>
          </p:cNvSpPr>
          <p:nvPr>
            <p:ph type="title"/>
          </p:nvPr>
        </p:nvSpPr>
        <p:spPr/>
        <p:txBody>
          <a:bodyPr/>
          <a:lstStyle/>
          <a:p>
            <a:r>
              <a:rPr lang="en-US" dirty="0"/>
              <a:t>Two hours later:</a:t>
            </a:r>
          </a:p>
        </p:txBody>
      </p:sp>
      <p:sp>
        <p:nvSpPr>
          <p:cNvPr id="3" name="Content Placeholder 2">
            <a:extLst>
              <a:ext uri="{FF2B5EF4-FFF2-40B4-BE49-F238E27FC236}">
                <a16:creationId xmlns:a16="http://schemas.microsoft.com/office/drawing/2014/main" id="{E07C0931-92F7-4347-A383-3187B236BB06}"/>
              </a:ext>
            </a:extLst>
          </p:cNvPr>
          <p:cNvSpPr>
            <a:spLocks noGrp="1"/>
          </p:cNvSpPr>
          <p:nvPr>
            <p:ph idx="1"/>
          </p:nvPr>
        </p:nvSpPr>
        <p:spPr>
          <a:xfrm>
            <a:off x="1204282" y="2364899"/>
            <a:ext cx="8434668" cy="3636511"/>
          </a:xfrm>
        </p:spPr>
        <p:txBody>
          <a:bodyPr>
            <a:normAutofit fontScale="92500" lnSpcReduction="20000"/>
          </a:bodyPr>
          <a:lstStyle/>
          <a:p>
            <a:r>
              <a:rPr lang="en-US" dirty="0"/>
              <a:t>A teenage neighbor saw the county medical examiner’s vehicle pull up to the house, and this information quickly spread around the school and community via student texting. </a:t>
            </a:r>
          </a:p>
          <a:p>
            <a:r>
              <a:rPr lang="en-US" dirty="0"/>
              <a:t>Rumors are running rampant as there are few known facts, and many people are drawing their own conclusions as to what actually happened. </a:t>
            </a:r>
          </a:p>
          <a:p>
            <a:endParaRPr lang="en-US" dirty="0"/>
          </a:p>
          <a:p>
            <a:pPr marL="0" indent="0">
              <a:buNone/>
            </a:pPr>
            <a:r>
              <a:rPr lang="en-US" sz="2800" dirty="0"/>
              <a:t>Questions …………..</a:t>
            </a:r>
          </a:p>
          <a:p>
            <a:pPr marL="0" indent="0">
              <a:buNone/>
            </a:pPr>
            <a:endParaRPr lang="en-US" dirty="0"/>
          </a:p>
          <a:p>
            <a:r>
              <a:rPr lang="en-US" dirty="0"/>
              <a:t>How will your crisis team respond?</a:t>
            </a:r>
          </a:p>
          <a:p>
            <a:r>
              <a:rPr lang="en-US" dirty="0"/>
              <a:t>Do you have crisis team, if not who handles this in regards to your plan?</a:t>
            </a:r>
          </a:p>
          <a:p>
            <a:r>
              <a:rPr lang="en-US" dirty="0"/>
              <a:t>How do you handle rumor control?</a:t>
            </a:r>
          </a:p>
        </p:txBody>
      </p:sp>
      <p:pic>
        <p:nvPicPr>
          <p:cNvPr id="4" name="Picture 4" descr="See the source image">
            <a:extLst>
              <a:ext uri="{FF2B5EF4-FFF2-40B4-BE49-F238E27FC236}">
                <a16:creationId xmlns:a16="http://schemas.microsoft.com/office/drawing/2014/main" id="{E458E48E-EB01-42C4-86B8-B14D1DFAD5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09631" y="5624277"/>
            <a:ext cx="1725231" cy="9790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8609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00C46-2174-4304-8F50-DBF3E06C2E8D}"/>
              </a:ext>
            </a:extLst>
          </p:cNvPr>
          <p:cNvSpPr>
            <a:spLocks noGrp="1"/>
          </p:cNvSpPr>
          <p:nvPr>
            <p:ph type="title"/>
          </p:nvPr>
        </p:nvSpPr>
        <p:spPr/>
        <p:txBody>
          <a:bodyPr/>
          <a:lstStyle/>
          <a:p>
            <a:r>
              <a:rPr lang="en-US" dirty="0"/>
              <a:t>The next day:</a:t>
            </a:r>
          </a:p>
        </p:txBody>
      </p:sp>
      <p:sp>
        <p:nvSpPr>
          <p:cNvPr id="3" name="Content Placeholder 2">
            <a:extLst>
              <a:ext uri="{FF2B5EF4-FFF2-40B4-BE49-F238E27FC236}">
                <a16:creationId xmlns:a16="http://schemas.microsoft.com/office/drawing/2014/main" id="{35E0A4A9-A765-4B4A-A491-78AA678C8F71}"/>
              </a:ext>
            </a:extLst>
          </p:cNvPr>
          <p:cNvSpPr>
            <a:spLocks noGrp="1"/>
          </p:cNvSpPr>
          <p:nvPr>
            <p:ph idx="1"/>
          </p:nvPr>
        </p:nvSpPr>
        <p:spPr>
          <a:xfrm>
            <a:off x="1296884" y="2197916"/>
            <a:ext cx="8618903" cy="4046775"/>
          </a:xfrm>
        </p:spPr>
        <p:txBody>
          <a:bodyPr>
            <a:normAutofit fontScale="92500" lnSpcReduction="20000"/>
          </a:bodyPr>
          <a:lstStyle/>
          <a:p>
            <a:r>
              <a:rPr lang="en-US" dirty="0"/>
              <a:t>The school crisis team decided the night before to allow students the opportunity to gather in the library the next morning to support each other and receive counseling, if needed. The next morning the staff found, to their surprise, that only a couple students came down to the library. The students shared that no one wanted to come to the library because electronic devices were not allowed. </a:t>
            </a:r>
          </a:p>
          <a:p>
            <a:r>
              <a:rPr lang="en-US" dirty="0"/>
              <a:t>Staff discovered that students were communicating with each other, but they were doing so primarily through texting on cell phones and posting online messages on social networking sites. </a:t>
            </a:r>
          </a:p>
          <a:p>
            <a:r>
              <a:rPr lang="en-US" dirty="0"/>
              <a:t>The staff realized that students were not attending the traditional “crisis room” because they spontaneously created a “virtual crisis room” the night before.</a:t>
            </a:r>
          </a:p>
          <a:p>
            <a:pPr marL="0" indent="0">
              <a:buNone/>
            </a:pPr>
            <a:endParaRPr lang="en-US" dirty="0"/>
          </a:p>
          <a:p>
            <a:pPr marL="0" indent="0">
              <a:buNone/>
            </a:pPr>
            <a:r>
              <a:rPr lang="en-US" sz="2600" dirty="0"/>
              <a:t>Question….</a:t>
            </a:r>
          </a:p>
          <a:p>
            <a:r>
              <a:rPr lang="en-US" dirty="0"/>
              <a:t>How will your team adapt to these circumstances?</a:t>
            </a:r>
          </a:p>
        </p:txBody>
      </p:sp>
      <p:pic>
        <p:nvPicPr>
          <p:cNvPr id="4" name="Picture 4" descr="See the source image">
            <a:extLst>
              <a:ext uri="{FF2B5EF4-FFF2-40B4-BE49-F238E27FC236}">
                <a16:creationId xmlns:a16="http://schemas.microsoft.com/office/drawing/2014/main" id="{C6C73E40-9206-483D-BE47-308F7409A9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50708" y="5492520"/>
            <a:ext cx="1765374" cy="10018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3696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791E9-7FE5-438B-90C1-5B7E1BCD2542}"/>
              </a:ext>
            </a:extLst>
          </p:cNvPr>
          <p:cNvSpPr>
            <a:spLocks noGrp="1"/>
          </p:cNvSpPr>
          <p:nvPr>
            <p:ph type="title"/>
          </p:nvPr>
        </p:nvSpPr>
        <p:spPr/>
        <p:txBody>
          <a:bodyPr/>
          <a:lstStyle/>
          <a:p>
            <a:r>
              <a:rPr lang="en-US" dirty="0"/>
              <a:t>Mid-day</a:t>
            </a:r>
          </a:p>
        </p:txBody>
      </p:sp>
      <p:sp>
        <p:nvSpPr>
          <p:cNvPr id="3" name="Content Placeholder 2">
            <a:extLst>
              <a:ext uri="{FF2B5EF4-FFF2-40B4-BE49-F238E27FC236}">
                <a16:creationId xmlns:a16="http://schemas.microsoft.com/office/drawing/2014/main" id="{B8F21E76-C2E3-42DE-BA49-72C4DBA5D974}"/>
              </a:ext>
            </a:extLst>
          </p:cNvPr>
          <p:cNvSpPr>
            <a:spLocks noGrp="1"/>
          </p:cNvSpPr>
          <p:nvPr>
            <p:ph idx="1"/>
          </p:nvPr>
        </p:nvSpPr>
        <p:spPr>
          <a:xfrm>
            <a:off x="1614583" y="2189528"/>
            <a:ext cx="9197743" cy="4118994"/>
          </a:xfrm>
        </p:spPr>
        <p:txBody>
          <a:bodyPr>
            <a:normAutofit fontScale="85000" lnSpcReduction="20000"/>
          </a:bodyPr>
          <a:lstStyle/>
          <a:p>
            <a:r>
              <a:rPr lang="en-US" sz="1900" dirty="0"/>
              <a:t>The crisis team reconvenes for a lunch meeting briefing to make sure everyone has the same information and to formulate plans for the afternoon and coming days. At the meeting, it is discovered that another male student was making similar depressive statements online. </a:t>
            </a:r>
          </a:p>
          <a:p>
            <a:r>
              <a:rPr lang="en-US" sz="1900" dirty="0"/>
              <a:t>Your school does not have established policies regarding online student communications. Some staff want to get online and communicate with students, but the school does not have a social networking account. The administration is expressing concern that online communication is outside the realm of the educational setting.</a:t>
            </a:r>
          </a:p>
          <a:p>
            <a:pPr marL="0" indent="0">
              <a:buNone/>
            </a:pPr>
            <a:endParaRPr lang="en-US" dirty="0"/>
          </a:p>
          <a:p>
            <a:pPr marL="0" indent="0">
              <a:buNone/>
            </a:pPr>
            <a:r>
              <a:rPr lang="en-US" sz="2800" dirty="0"/>
              <a:t>Questions…</a:t>
            </a:r>
          </a:p>
          <a:p>
            <a:pPr marL="0" indent="0">
              <a:buNone/>
            </a:pPr>
            <a:endParaRPr lang="en-US" dirty="0"/>
          </a:p>
          <a:p>
            <a:r>
              <a:rPr lang="en-US" dirty="0"/>
              <a:t>What decisions will your crisis team have to make in order to effectively deal with this dynamic   situation?</a:t>
            </a:r>
          </a:p>
          <a:p>
            <a:r>
              <a:rPr lang="en-US" dirty="0"/>
              <a:t>How will information be communicated and updates provided to parents and the community?</a:t>
            </a:r>
          </a:p>
          <a:p>
            <a:endParaRPr lang="en-US" dirty="0"/>
          </a:p>
        </p:txBody>
      </p:sp>
      <p:pic>
        <p:nvPicPr>
          <p:cNvPr id="4" name="Picture 4" descr="See the source image">
            <a:extLst>
              <a:ext uri="{FF2B5EF4-FFF2-40B4-BE49-F238E27FC236}">
                <a16:creationId xmlns:a16="http://schemas.microsoft.com/office/drawing/2014/main" id="{9D6BC531-9CAC-4C88-B5BE-1849905E7B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207" y="5853691"/>
            <a:ext cx="1383376" cy="7850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6781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0EE58-5EC9-4E3C-94AB-73451F7EA0CA}"/>
              </a:ext>
            </a:extLst>
          </p:cNvPr>
          <p:cNvSpPr>
            <a:spLocks noGrp="1"/>
          </p:cNvSpPr>
          <p:nvPr>
            <p:ph type="title"/>
          </p:nvPr>
        </p:nvSpPr>
        <p:spPr/>
        <p:txBody>
          <a:bodyPr/>
          <a:lstStyle/>
          <a:p>
            <a:r>
              <a:rPr lang="en-US" dirty="0"/>
              <a:t> After Actions to the Response</a:t>
            </a:r>
          </a:p>
        </p:txBody>
      </p:sp>
      <p:sp>
        <p:nvSpPr>
          <p:cNvPr id="3" name="Content Placeholder 2">
            <a:extLst>
              <a:ext uri="{FF2B5EF4-FFF2-40B4-BE49-F238E27FC236}">
                <a16:creationId xmlns:a16="http://schemas.microsoft.com/office/drawing/2014/main" id="{EAD33107-97BF-4D73-96EC-621D873600FD}"/>
              </a:ext>
            </a:extLst>
          </p:cNvPr>
          <p:cNvSpPr>
            <a:spLocks noGrp="1"/>
          </p:cNvSpPr>
          <p:nvPr>
            <p:ph idx="1"/>
          </p:nvPr>
        </p:nvSpPr>
        <p:spPr/>
        <p:txBody>
          <a:bodyPr/>
          <a:lstStyle/>
          <a:p>
            <a:r>
              <a:rPr lang="en-US" dirty="0"/>
              <a:t>What were your Initial reactions and feelings during this response? </a:t>
            </a:r>
          </a:p>
          <a:p>
            <a:r>
              <a:rPr lang="en-US" dirty="0"/>
              <a:t>What planning and preparation would need to be in place, prior to the incident, for this to be an exceptional crisis response? </a:t>
            </a:r>
          </a:p>
          <a:p>
            <a:r>
              <a:rPr lang="en-US" dirty="0"/>
              <a:t>What would need to be done for the long-term recovery and how will this incident affect future crisis planning for the building? </a:t>
            </a:r>
          </a:p>
          <a:p>
            <a:r>
              <a:rPr lang="en-US" dirty="0"/>
              <a:t>Are there any proactive measures that could be taken in the future?</a:t>
            </a:r>
          </a:p>
          <a:p>
            <a:r>
              <a:rPr lang="en-US" dirty="0"/>
              <a:t>How about a memorial? or do you for suicide?</a:t>
            </a:r>
          </a:p>
          <a:p>
            <a:r>
              <a:rPr lang="en-US" dirty="0"/>
              <a:t>Do you have guidelines for this type of death?</a:t>
            </a:r>
          </a:p>
          <a:p>
            <a:r>
              <a:rPr lang="en-US" dirty="0"/>
              <a:t>What do you with memorials afterwards? </a:t>
            </a:r>
          </a:p>
        </p:txBody>
      </p:sp>
      <p:pic>
        <p:nvPicPr>
          <p:cNvPr id="4" name="Picture 4" descr="See the source image">
            <a:extLst>
              <a:ext uri="{FF2B5EF4-FFF2-40B4-BE49-F238E27FC236}">
                <a16:creationId xmlns:a16="http://schemas.microsoft.com/office/drawing/2014/main" id="{9B0FD4EA-6F5C-41CF-83C8-17266CAF0B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84044" y="5603847"/>
            <a:ext cx="1589242" cy="901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6501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4FD56-A614-43F6-BF4B-0FFFA7FC448F}"/>
              </a:ext>
            </a:extLst>
          </p:cNvPr>
          <p:cNvSpPr>
            <a:spLocks noGrp="1"/>
          </p:cNvSpPr>
          <p:nvPr>
            <p:ph type="title"/>
          </p:nvPr>
        </p:nvSpPr>
        <p:spPr/>
        <p:txBody>
          <a:bodyPr/>
          <a:lstStyle/>
          <a:p>
            <a:r>
              <a:rPr lang="en-US" dirty="0"/>
              <a:t>Actual Events:</a:t>
            </a:r>
          </a:p>
        </p:txBody>
      </p:sp>
      <p:sp>
        <p:nvSpPr>
          <p:cNvPr id="3" name="Content Placeholder 2">
            <a:extLst>
              <a:ext uri="{FF2B5EF4-FFF2-40B4-BE49-F238E27FC236}">
                <a16:creationId xmlns:a16="http://schemas.microsoft.com/office/drawing/2014/main" id="{34D46CBB-3D89-4E5D-853C-3890144D7A67}"/>
              </a:ext>
            </a:extLst>
          </p:cNvPr>
          <p:cNvSpPr>
            <a:spLocks noGrp="1"/>
          </p:cNvSpPr>
          <p:nvPr>
            <p:ph idx="1"/>
          </p:nvPr>
        </p:nvSpPr>
        <p:spPr/>
        <p:txBody>
          <a:bodyPr/>
          <a:lstStyle/>
          <a:p>
            <a:r>
              <a:rPr lang="en-US" dirty="0"/>
              <a:t>This scenario was created by combining a couple of actual events. In one case, a student died by suicide and the school staff found that students had essentially been grieving amongst themselves online. This presented a new and challenging situation, because students had typically come to school to talk with staff and other students. A second scenario involved a student who clearly posted statements online that were assessed to be an indication of suicidal ideation. </a:t>
            </a:r>
          </a:p>
          <a:p>
            <a:r>
              <a:rPr lang="en-US" dirty="0"/>
              <a:t>The principal of the school went online to print out the comments that were posted and promptly called the parent of the student with the school psychologist. Both school staff and parents were able to call the student (at home sick that day) and verify that the student was safe. The mother of the student made arrangements for a family member to go over to the house to be with the student.</a:t>
            </a:r>
          </a:p>
        </p:txBody>
      </p:sp>
      <p:pic>
        <p:nvPicPr>
          <p:cNvPr id="4" name="Picture 4" descr="See the source image">
            <a:extLst>
              <a:ext uri="{FF2B5EF4-FFF2-40B4-BE49-F238E27FC236}">
                <a16:creationId xmlns:a16="http://schemas.microsoft.com/office/drawing/2014/main" id="{0A5A0447-14B8-4D95-9353-7E7D427E05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51374" y="5729681"/>
            <a:ext cx="1645371" cy="9337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5724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7F406-502F-42F7-B767-E38CD16817FC}"/>
              </a:ext>
            </a:extLst>
          </p:cNvPr>
          <p:cNvSpPr>
            <a:spLocks noGrp="1"/>
          </p:cNvSpPr>
          <p:nvPr>
            <p:ph type="title"/>
          </p:nvPr>
        </p:nvSpPr>
        <p:spPr>
          <a:xfrm>
            <a:off x="810047" y="0"/>
            <a:ext cx="8534400" cy="1507067"/>
          </a:xfrm>
        </p:spPr>
        <p:txBody>
          <a:bodyPr/>
          <a:lstStyle/>
          <a:p>
            <a:pPr algn="ctr"/>
            <a:r>
              <a:rPr lang="en-US" dirty="0"/>
              <a:t>CONTACT US</a:t>
            </a:r>
          </a:p>
        </p:txBody>
      </p:sp>
      <p:sp>
        <p:nvSpPr>
          <p:cNvPr id="3" name="Content Placeholder 2">
            <a:extLst>
              <a:ext uri="{FF2B5EF4-FFF2-40B4-BE49-F238E27FC236}">
                <a16:creationId xmlns:a16="http://schemas.microsoft.com/office/drawing/2014/main" id="{AB458FC4-B9B2-4693-96DD-2FDE5CBBCCF2}"/>
              </a:ext>
            </a:extLst>
          </p:cNvPr>
          <p:cNvSpPr>
            <a:spLocks noGrp="1"/>
          </p:cNvSpPr>
          <p:nvPr>
            <p:ph sz="half" idx="2"/>
          </p:nvPr>
        </p:nvSpPr>
        <p:spPr>
          <a:xfrm>
            <a:off x="583543" y="2211743"/>
            <a:ext cx="4937655" cy="3030538"/>
          </a:xfrm>
        </p:spPr>
        <p:txBody>
          <a:bodyPr>
            <a:normAutofit/>
          </a:bodyPr>
          <a:lstStyle/>
          <a:p>
            <a:pPr marL="0" indent="0" algn="ctr">
              <a:buNone/>
            </a:pPr>
            <a:endParaRPr lang="en-US" b="1" dirty="0"/>
          </a:p>
          <a:p>
            <a:pPr marL="0" indent="0" algn="ctr">
              <a:buNone/>
            </a:pPr>
            <a:r>
              <a:rPr lang="en-US" b="1" dirty="0"/>
              <a:t>John Calvert</a:t>
            </a:r>
          </a:p>
          <a:p>
            <a:pPr marL="0" indent="0" algn="ctr">
              <a:buNone/>
            </a:pPr>
            <a:r>
              <a:rPr lang="en-US" dirty="0"/>
              <a:t>Director</a:t>
            </a:r>
          </a:p>
          <a:p>
            <a:pPr marL="0" indent="0" algn="ctr">
              <a:buNone/>
            </a:pPr>
            <a:r>
              <a:rPr lang="en-US" dirty="0"/>
              <a:t>(785</a:t>
            </a:r>
            <a:r>
              <a:rPr lang="en-US"/>
              <a:t>) 296-7056</a:t>
            </a:r>
            <a:endParaRPr lang="en-US" dirty="0"/>
          </a:p>
          <a:p>
            <a:pPr marL="0" indent="0" algn="ctr">
              <a:buNone/>
            </a:pPr>
            <a:r>
              <a:rPr lang="en-US" dirty="0">
                <a:hlinkClick r:id="rId2"/>
              </a:rPr>
              <a:t>jcalvert@ksde.org</a:t>
            </a:r>
            <a:r>
              <a:rPr lang="en-US" dirty="0"/>
              <a:t> </a:t>
            </a:r>
          </a:p>
          <a:p>
            <a:pPr marL="0" indent="0">
              <a:buNone/>
            </a:pPr>
            <a:endParaRPr lang="en-US" sz="2600" b="1" dirty="0"/>
          </a:p>
          <a:p>
            <a:pPr marL="0" indent="0">
              <a:buNone/>
            </a:pPr>
            <a:endParaRPr lang="en-US" sz="2200" dirty="0"/>
          </a:p>
          <a:p>
            <a:pPr marL="0" indent="0">
              <a:buNone/>
            </a:pPr>
            <a:endParaRPr lang="en-US" dirty="0"/>
          </a:p>
        </p:txBody>
      </p:sp>
      <p:sp>
        <p:nvSpPr>
          <p:cNvPr id="7" name="Content Placeholder 6">
            <a:extLst>
              <a:ext uri="{FF2B5EF4-FFF2-40B4-BE49-F238E27FC236}">
                <a16:creationId xmlns:a16="http://schemas.microsoft.com/office/drawing/2014/main" id="{C8AD2715-EEA0-4FDD-9005-E36458512A43}"/>
              </a:ext>
            </a:extLst>
          </p:cNvPr>
          <p:cNvSpPr>
            <a:spLocks noGrp="1"/>
          </p:cNvSpPr>
          <p:nvPr>
            <p:ph sz="quarter" idx="4"/>
          </p:nvPr>
        </p:nvSpPr>
        <p:spPr>
          <a:xfrm>
            <a:off x="6242772" y="2211743"/>
            <a:ext cx="4929188" cy="3030538"/>
          </a:xfrm>
        </p:spPr>
        <p:txBody>
          <a:bodyPr>
            <a:normAutofit/>
          </a:bodyPr>
          <a:lstStyle/>
          <a:p>
            <a:pPr marL="0" indent="0">
              <a:buNone/>
            </a:pPr>
            <a:endParaRPr lang="en-US" b="1" dirty="0"/>
          </a:p>
          <a:p>
            <a:pPr marL="0" indent="0">
              <a:buNone/>
            </a:pPr>
            <a:r>
              <a:rPr lang="en-US" b="1" dirty="0"/>
              <a:t>Jim Green </a:t>
            </a:r>
            <a:r>
              <a:rPr lang="en-US" dirty="0"/>
              <a:t>KCEM</a:t>
            </a:r>
          </a:p>
          <a:p>
            <a:pPr marL="0" indent="0">
              <a:buNone/>
            </a:pPr>
            <a:r>
              <a:rPr lang="en-US" dirty="0"/>
              <a:t>School Safety Specialist</a:t>
            </a:r>
          </a:p>
          <a:p>
            <a:pPr marL="0" indent="0">
              <a:buNone/>
            </a:pPr>
            <a:r>
              <a:rPr lang="en-US" dirty="0"/>
              <a:t>(785) 296-4946</a:t>
            </a:r>
          </a:p>
          <a:p>
            <a:pPr marL="0" indent="0">
              <a:buNone/>
            </a:pPr>
            <a:r>
              <a:rPr lang="en-US" dirty="0">
                <a:hlinkClick r:id="rId3"/>
              </a:rPr>
              <a:t>jgreen@ksde.org</a:t>
            </a:r>
            <a:r>
              <a:rPr lang="en-US" dirty="0"/>
              <a:t> </a:t>
            </a:r>
          </a:p>
          <a:p>
            <a:endParaRPr lang="en-US" dirty="0"/>
          </a:p>
        </p:txBody>
      </p:sp>
      <p:pic>
        <p:nvPicPr>
          <p:cNvPr id="4" name="Picture 3" descr="Kansas State Department of Education logo and address&#10;900 S.W. Jackson Street, Suite 102&#10;Topeka, Kansas 66612-1212">
            <a:hlinkClick r:id="rId4"/>
            <a:extLst>
              <a:ext uri="{FF2B5EF4-FFF2-40B4-BE49-F238E27FC236}">
                <a16:creationId xmlns:a16="http://schemas.microsoft.com/office/drawing/2014/main" id="{4B371156-2C6A-4FDC-933B-94C380A468EE}"/>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10143" y="5595456"/>
            <a:ext cx="1586437" cy="1159205"/>
          </a:xfrm>
          <a:prstGeom prst="rect">
            <a:avLst/>
          </a:prstGeom>
          <a:noFill/>
          <a:ln>
            <a:noFill/>
          </a:ln>
        </p:spPr>
      </p:pic>
      <p:pic>
        <p:nvPicPr>
          <p:cNvPr id="6" name="Picture 5">
            <a:extLst>
              <a:ext uri="{FF2B5EF4-FFF2-40B4-BE49-F238E27FC236}">
                <a16:creationId xmlns:a16="http://schemas.microsoft.com/office/drawing/2014/main" id="{FB9C4294-9822-4853-9B43-F2F6C0934738}"/>
              </a:ext>
            </a:extLst>
          </p:cNvPr>
          <p:cNvPicPr/>
          <p:nvPr/>
        </p:nvPicPr>
        <p:blipFill rotWithShape="1">
          <a:blip r:embed="rId6"/>
          <a:srcRect l="28479" t="11792" r="30104" b="72504"/>
          <a:stretch/>
        </p:blipFill>
        <p:spPr bwMode="auto">
          <a:xfrm>
            <a:off x="8540161" y="5670958"/>
            <a:ext cx="2866737" cy="76713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149031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6000</TotalTime>
  <Words>857</Words>
  <Application>Microsoft Office PowerPoint</Application>
  <PresentationFormat>Widescreen</PresentationFormat>
  <Paragraphs>59</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Century Gothic</vt:lpstr>
      <vt:lpstr>Wingdings 2</vt:lpstr>
      <vt:lpstr>Quotable</vt:lpstr>
      <vt:lpstr>Tabletop Exercise : Suicidal Student  (Technology Considerations) </vt:lpstr>
      <vt:lpstr>Initial impact:</vt:lpstr>
      <vt:lpstr>First 30 minutes:</vt:lpstr>
      <vt:lpstr>Two hours later:</vt:lpstr>
      <vt:lpstr>The next day:</vt:lpstr>
      <vt:lpstr>Mid-day</vt:lpstr>
      <vt:lpstr> After Actions to the Response</vt:lpstr>
      <vt:lpstr>Actual Events:</vt:lpstr>
      <vt:lpstr>CONTACT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Tabletop Exercise : Suicidal Student</dc:title>
  <dc:creator>Jim Green</dc:creator>
  <cp:lastModifiedBy>Jim Green</cp:lastModifiedBy>
  <cp:revision>19</cp:revision>
  <dcterms:created xsi:type="dcterms:W3CDTF">2021-04-06T15:31:33Z</dcterms:created>
  <dcterms:modified xsi:type="dcterms:W3CDTF">2021-05-04T16:59:44Z</dcterms:modified>
</cp:coreProperties>
</file>