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7" r:id="rId3"/>
    <p:sldId id="258" r:id="rId4"/>
    <p:sldId id="265" r:id="rId5"/>
    <p:sldId id="267" r:id="rId6"/>
    <p:sldId id="268" r:id="rId7"/>
    <p:sldId id="269" r:id="rId8"/>
    <p:sldId id="270" r:id="rId9"/>
    <p:sldId id="271" r:id="rId10"/>
    <p:sldId id="272" r:id="rId11"/>
    <p:sldId id="273" r:id="rId12"/>
    <p:sldId id="275" r:id="rId13"/>
    <p:sldId id="276" r:id="rId14"/>
    <p:sldId id="277" r:id="rId15"/>
    <p:sldId id="278" r:id="rId16"/>
    <p:sldId id="279" r:id="rId17"/>
    <p:sldId id="280" r:id="rId18"/>
    <p:sldId id="281" r:id="rId19"/>
    <p:sldId id="282" r:id="rId20"/>
    <p:sldId id="28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84"/>
      </p:cViewPr>
      <p:guideLst/>
    </p:cSldViewPr>
  </p:slideViewPr>
  <p:notesTextViewPr>
    <p:cViewPr>
      <p:scale>
        <a:sx n="3" d="2"/>
        <a:sy n="3" d="2"/>
      </p:scale>
      <p:origin x="0" y="0"/>
    </p:cViewPr>
  </p:notesTextViewPr>
  <p:sorterViewPr>
    <p:cViewPr varScale="1">
      <p:scale>
        <a:sx n="100" d="100"/>
        <a:sy n="100" d="100"/>
      </p:scale>
      <p:origin x="0" y="-5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0B66DD-5514-4DE0-8D45-D6B66720DE43}"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2677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0B66DD-5514-4DE0-8D45-D6B66720DE43}" type="slidenum">
              <a:rPr lang="en-US" smtClean="0"/>
              <a:t>‹#›</a:t>
            </a:fld>
            <a:endParaRPr lang="en-US" dirty="0"/>
          </a:p>
        </p:txBody>
      </p:sp>
    </p:spTree>
    <p:extLst>
      <p:ext uri="{BB962C8B-B14F-4D97-AF65-F5344CB8AC3E}">
        <p14:creationId xmlns:p14="http://schemas.microsoft.com/office/powerpoint/2010/main" val="4040486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0B66DD-5514-4DE0-8D45-D6B66720DE43}" type="slidenum">
              <a:rPr lang="en-US" smtClean="0"/>
              <a:t>‹#›</a:t>
            </a:fld>
            <a:endParaRPr lang="en-US" dirty="0"/>
          </a:p>
        </p:txBody>
      </p:sp>
    </p:spTree>
    <p:extLst>
      <p:ext uri="{BB962C8B-B14F-4D97-AF65-F5344CB8AC3E}">
        <p14:creationId xmlns:p14="http://schemas.microsoft.com/office/powerpoint/2010/main" val="3468933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0B66DD-5514-4DE0-8D45-D6B66720DE43}"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94138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0B66DD-5514-4DE0-8D45-D6B66720DE43}" type="slidenum">
              <a:rPr lang="en-US" smtClean="0"/>
              <a:t>‹#›</a:t>
            </a:fld>
            <a:endParaRPr lang="en-US" dirty="0"/>
          </a:p>
        </p:txBody>
      </p:sp>
    </p:spTree>
    <p:extLst>
      <p:ext uri="{BB962C8B-B14F-4D97-AF65-F5344CB8AC3E}">
        <p14:creationId xmlns:p14="http://schemas.microsoft.com/office/powerpoint/2010/main" val="1765558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0B66DD-5514-4DE0-8D45-D6B66720DE43}"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59576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0B66DD-5514-4DE0-8D45-D6B66720DE43}" type="slidenum">
              <a:rPr lang="en-US" smtClean="0"/>
              <a:t>‹#›</a:t>
            </a:fld>
            <a:endParaRPr lang="en-US" dirty="0"/>
          </a:p>
        </p:txBody>
      </p:sp>
    </p:spTree>
    <p:extLst>
      <p:ext uri="{BB962C8B-B14F-4D97-AF65-F5344CB8AC3E}">
        <p14:creationId xmlns:p14="http://schemas.microsoft.com/office/powerpoint/2010/main" val="1098715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0B66DD-5514-4DE0-8D45-D6B66720DE43}" type="slidenum">
              <a:rPr lang="en-US" smtClean="0"/>
              <a:t>‹#›</a:t>
            </a:fld>
            <a:endParaRPr lang="en-US" dirty="0"/>
          </a:p>
        </p:txBody>
      </p:sp>
    </p:spTree>
    <p:extLst>
      <p:ext uri="{BB962C8B-B14F-4D97-AF65-F5344CB8AC3E}">
        <p14:creationId xmlns:p14="http://schemas.microsoft.com/office/powerpoint/2010/main" val="600634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0B66DD-5514-4DE0-8D45-D6B66720DE43}" type="slidenum">
              <a:rPr lang="en-US" smtClean="0"/>
              <a:t>‹#›</a:t>
            </a:fld>
            <a:endParaRPr lang="en-US" dirty="0"/>
          </a:p>
        </p:txBody>
      </p:sp>
    </p:spTree>
    <p:extLst>
      <p:ext uri="{BB962C8B-B14F-4D97-AF65-F5344CB8AC3E}">
        <p14:creationId xmlns:p14="http://schemas.microsoft.com/office/powerpoint/2010/main" val="4114024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0B66DD-5514-4DE0-8D45-D6B66720DE43}" type="slidenum">
              <a:rPr lang="en-US" smtClean="0"/>
              <a:t>‹#›</a:t>
            </a:fld>
            <a:endParaRPr lang="en-US" dirty="0"/>
          </a:p>
        </p:txBody>
      </p:sp>
    </p:spTree>
    <p:extLst>
      <p:ext uri="{BB962C8B-B14F-4D97-AF65-F5344CB8AC3E}">
        <p14:creationId xmlns:p14="http://schemas.microsoft.com/office/powerpoint/2010/main" val="1707050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0B66DD-5514-4DE0-8D45-D6B66720DE43}" type="slidenum">
              <a:rPr lang="en-US" smtClean="0"/>
              <a:t>‹#›</a:t>
            </a:fld>
            <a:endParaRPr lang="en-US" dirty="0"/>
          </a:p>
        </p:txBody>
      </p:sp>
    </p:spTree>
    <p:extLst>
      <p:ext uri="{BB962C8B-B14F-4D97-AF65-F5344CB8AC3E}">
        <p14:creationId xmlns:p14="http://schemas.microsoft.com/office/powerpoint/2010/main" val="958147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0B66DD-5514-4DE0-8D45-D6B66720DE43}" type="slidenum">
              <a:rPr lang="en-US" smtClean="0"/>
              <a:t>‹#›</a:t>
            </a:fld>
            <a:endParaRPr lang="en-US" dirty="0"/>
          </a:p>
        </p:txBody>
      </p:sp>
    </p:spTree>
    <p:extLst>
      <p:ext uri="{BB962C8B-B14F-4D97-AF65-F5344CB8AC3E}">
        <p14:creationId xmlns:p14="http://schemas.microsoft.com/office/powerpoint/2010/main" val="77894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0B66DD-5514-4DE0-8D45-D6B66720DE43}" type="slidenum">
              <a:rPr lang="en-US" smtClean="0"/>
              <a:t>‹#›</a:t>
            </a:fld>
            <a:endParaRPr lang="en-US" dirty="0"/>
          </a:p>
        </p:txBody>
      </p:sp>
    </p:spTree>
    <p:extLst>
      <p:ext uri="{BB962C8B-B14F-4D97-AF65-F5344CB8AC3E}">
        <p14:creationId xmlns:p14="http://schemas.microsoft.com/office/powerpoint/2010/main" val="915787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0B66DD-5514-4DE0-8D45-D6B66720DE43}" type="slidenum">
              <a:rPr lang="en-US" smtClean="0"/>
              <a:t>‹#›</a:t>
            </a:fld>
            <a:endParaRPr lang="en-US" dirty="0"/>
          </a:p>
        </p:txBody>
      </p:sp>
    </p:spTree>
    <p:extLst>
      <p:ext uri="{BB962C8B-B14F-4D97-AF65-F5344CB8AC3E}">
        <p14:creationId xmlns:p14="http://schemas.microsoft.com/office/powerpoint/2010/main" val="118482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0B66DD-5514-4DE0-8D45-D6B66720DE43}" type="slidenum">
              <a:rPr lang="en-US" smtClean="0"/>
              <a:t>‹#›</a:t>
            </a:fld>
            <a:endParaRPr lang="en-US" dirty="0"/>
          </a:p>
        </p:txBody>
      </p:sp>
    </p:spTree>
    <p:extLst>
      <p:ext uri="{BB962C8B-B14F-4D97-AF65-F5344CB8AC3E}">
        <p14:creationId xmlns:p14="http://schemas.microsoft.com/office/powerpoint/2010/main" val="2967251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0B66DD-5514-4DE0-8D45-D6B66720DE43}" type="slidenum">
              <a:rPr lang="en-US" smtClean="0"/>
              <a:t>‹#›</a:t>
            </a:fld>
            <a:endParaRPr lang="en-US" dirty="0"/>
          </a:p>
        </p:txBody>
      </p:sp>
    </p:spTree>
    <p:extLst>
      <p:ext uri="{BB962C8B-B14F-4D97-AF65-F5344CB8AC3E}">
        <p14:creationId xmlns:p14="http://schemas.microsoft.com/office/powerpoint/2010/main" val="3102007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E021ED3-0B16-4B07-87A1-E1FB62E50D4A}" type="datetimeFigureOut">
              <a:rPr lang="en-US" smtClean="0"/>
              <a:t>9/22/2020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0B66DD-5514-4DE0-8D45-D6B66720DE43}" type="slidenum">
              <a:rPr lang="en-US" smtClean="0"/>
              <a:t>‹#›</a:t>
            </a:fld>
            <a:endParaRPr lang="en-US" dirty="0"/>
          </a:p>
        </p:txBody>
      </p:sp>
    </p:spTree>
    <p:extLst>
      <p:ext uri="{BB962C8B-B14F-4D97-AF65-F5344CB8AC3E}">
        <p14:creationId xmlns:p14="http://schemas.microsoft.com/office/powerpoint/2010/main" val="1708716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E021ED3-0B16-4B07-87A1-E1FB62E50D4A}" type="datetimeFigureOut">
              <a:rPr lang="en-US" smtClean="0"/>
              <a:t>9/22/2020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E0B66DD-5514-4DE0-8D45-D6B66720DE43}" type="slidenum">
              <a:rPr lang="en-US" smtClean="0"/>
              <a:t>‹#›</a:t>
            </a:fld>
            <a:endParaRPr lang="en-US" dirty="0"/>
          </a:p>
        </p:txBody>
      </p:sp>
    </p:spTree>
    <p:extLst>
      <p:ext uri="{BB962C8B-B14F-4D97-AF65-F5344CB8AC3E}">
        <p14:creationId xmlns:p14="http://schemas.microsoft.com/office/powerpoint/2010/main" val="863495931"/>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ksde.org/" TargetMode="Externa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ksde.org/" TargetMode="Externa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ksde.org/"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s://www.ksde.org/"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hyperlink" Target="https://www.ksde.org/"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ksde.org/"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ksde.org/" TargetMode="Externa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ksde.org/" TargetMode="Externa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hyperlink" Target="https://www.ksde.org/"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ksde.org/" TargetMode="Externa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hyperlink" Target="https://www.ksde.org/"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ksde.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ksde.org/" TargetMode="Externa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ksde.org/"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ksde.org/"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www.ksde.org/"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gif"/><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ksde.or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ksde.org/"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ksde.org/" TargetMode="External"/><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4A49D-9C6B-498C-BE73-9DE68D221885}"/>
              </a:ext>
            </a:extLst>
          </p:cNvPr>
          <p:cNvSpPr>
            <a:spLocks noGrp="1"/>
          </p:cNvSpPr>
          <p:nvPr>
            <p:ph type="ctrTitle"/>
          </p:nvPr>
        </p:nvSpPr>
        <p:spPr>
          <a:xfrm>
            <a:off x="1414054" y="635465"/>
            <a:ext cx="8001000" cy="2971801"/>
          </a:xfrm>
        </p:spPr>
        <p:txBody>
          <a:bodyPr/>
          <a:lstStyle/>
          <a:p>
            <a:pPr algn="ctr"/>
            <a:r>
              <a:rPr lang="en-US" dirty="0"/>
              <a:t>Snow Storm</a:t>
            </a:r>
            <a:br>
              <a:rPr lang="en-US" dirty="0"/>
            </a:br>
            <a:r>
              <a:rPr lang="en-US" dirty="0"/>
              <a:t>Table Top Exercise</a:t>
            </a:r>
            <a:br>
              <a:rPr lang="en-US" dirty="0"/>
            </a:br>
            <a:r>
              <a:rPr lang="en-US" dirty="0"/>
              <a:t>for Schools</a:t>
            </a:r>
          </a:p>
        </p:txBody>
      </p:sp>
      <p:pic>
        <p:nvPicPr>
          <p:cNvPr id="4" name="Picture 3" descr="Kansas State Department of Education logo and address&#10;900 S.W. Jackson Street, Suite 102&#10;Topeka, Kansas 66612-1212">
            <a:hlinkClick r:id="rId2"/>
            <a:extLst>
              <a:ext uri="{FF2B5EF4-FFF2-40B4-BE49-F238E27FC236}">
                <a16:creationId xmlns:a16="http://schemas.microsoft.com/office/drawing/2014/main" id="{AB3D3DE8-8C10-44D9-90D9-3B702D8FDFF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2526" y="5554980"/>
            <a:ext cx="1454349" cy="1127216"/>
          </a:xfrm>
          <a:prstGeom prst="rect">
            <a:avLst/>
          </a:prstGeom>
          <a:noFill/>
          <a:ln>
            <a:noFill/>
          </a:ln>
        </p:spPr>
      </p:pic>
      <p:pic>
        <p:nvPicPr>
          <p:cNvPr id="6" name="Picture 5">
            <a:extLst>
              <a:ext uri="{FF2B5EF4-FFF2-40B4-BE49-F238E27FC236}">
                <a16:creationId xmlns:a16="http://schemas.microsoft.com/office/drawing/2014/main" id="{DAE6D3AD-BE35-441A-A0DB-03D481775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428" y="3607266"/>
            <a:ext cx="4798383" cy="3193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C22A35D3-7524-40C7-A61E-809CAEF5B058}"/>
              </a:ext>
            </a:extLst>
          </p:cNvPr>
          <p:cNvSpPr/>
          <p:nvPr/>
        </p:nvSpPr>
        <p:spPr>
          <a:xfrm>
            <a:off x="10354811" y="6051561"/>
            <a:ext cx="1454349" cy="784830"/>
          </a:xfrm>
          <a:prstGeom prst="rect">
            <a:avLst/>
          </a:prstGeom>
        </p:spPr>
        <p:txBody>
          <a:bodyPr wrap="square">
            <a:spAutoFit/>
          </a:bodyPr>
          <a:lstStyle/>
          <a:p>
            <a:r>
              <a:rPr lang="en-US" sz="900" dirty="0"/>
              <a:t>https://www.mtwp.net/wp-content/uploads/2016/09/Emergency-closing.jpg</a:t>
            </a:r>
          </a:p>
        </p:txBody>
      </p:sp>
    </p:spTree>
    <p:extLst>
      <p:ext uri="{BB962C8B-B14F-4D97-AF65-F5344CB8AC3E}">
        <p14:creationId xmlns:p14="http://schemas.microsoft.com/office/powerpoint/2010/main" val="439715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17BB-A694-4FD9-9FF1-23CCA85D5267}"/>
              </a:ext>
            </a:extLst>
          </p:cNvPr>
          <p:cNvSpPr>
            <a:spLocks noGrp="1"/>
          </p:cNvSpPr>
          <p:nvPr>
            <p:ph type="title"/>
          </p:nvPr>
        </p:nvSpPr>
        <p:spPr>
          <a:xfrm>
            <a:off x="910715" y="208947"/>
            <a:ext cx="8534400" cy="1507067"/>
          </a:xfrm>
        </p:spPr>
        <p:txBody>
          <a:bodyPr>
            <a:normAutofit fontScale="90000"/>
          </a:bodyPr>
          <a:lstStyle/>
          <a:p>
            <a:pPr algn="ctr"/>
            <a:r>
              <a:rPr lang="en-US" b="1" dirty="0"/>
              <a:t>Inject #1</a:t>
            </a:r>
            <a:br>
              <a:rPr lang="en-US" dirty="0"/>
            </a:br>
            <a:br>
              <a:rPr lang="en-US" dirty="0"/>
            </a:br>
            <a:r>
              <a:rPr lang="en-US" dirty="0"/>
              <a:t>1:00 p.m.</a:t>
            </a:r>
          </a:p>
        </p:txBody>
      </p:sp>
      <p:sp>
        <p:nvSpPr>
          <p:cNvPr id="3" name="Content Placeholder 2">
            <a:extLst>
              <a:ext uri="{FF2B5EF4-FFF2-40B4-BE49-F238E27FC236}">
                <a16:creationId xmlns:a16="http://schemas.microsoft.com/office/drawing/2014/main" id="{96E94E77-6EF1-496A-9176-9C6325D4E650}"/>
              </a:ext>
            </a:extLst>
          </p:cNvPr>
          <p:cNvSpPr>
            <a:spLocks noGrp="1"/>
          </p:cNvSpPr>
          <p:nvPr>
            <p:ph idx="1"/>
          </p:nvPr>
        </p:nvSpPr>
        <p:spPr>
          <a:xfrm>
            <a:off x="1117014" y="1716014"/>
            <a:ext cx="6396096" cy="4269996"/>
          </a:xfrm>
        </p:spPr>
        <p:txBody>
          <a:bodyPr>
            <a:normAutofit/>
          </a:bodyPr>
          <a:lstStyle/>
          <a:p>
            <a:pPr marL="342900" lvl="0" indent="-342900" defTabSz="914400" eaLnBrk="0" hangingPunct="0">
              <a:spcAft>
                <a:spcPts val="0"/>
              </a:spcAft>
              <a:buSzTx/>
              <a:buFont typeface="Arial" panose="020B0604020202020204" pitchFamily="34" charset="0"/>
              <a:buChar char="•"/>
            </a:pPr>
            <a:r>
              <a:rPr lang="en-US" sz="2200" dirty="0">
                <a:solidFill>
                  <a:schemeClr val="tx1"/>
                </a:solidFill>
                <a:cs typeface="Arial" pitchFamily="34" charset="0"/>
              </a:rPr>
              <a:t>By now, this has become a major wind and freezing rain storm.  </a:t>
            </a:r>
          </a:p>
          <a:p>
            <a:pPr marL="342900" lvl="0" indent="-342900" defTabSz="914400" eaLnBrk="0" hangingPunct="0">
              <a:spcAft>
                <a:spcPts val="0"/>
              </a:spcAft>
              <a:buSzTx/>
              <a:buFont typeface="Arial" panose="020B0604020202020204" pitchFamily="34" charset="0"/>
              <a:buChar char="•"/>
            </a:pPr>
            <a:r>
              <a:rPr lang="en-US" sz="2200" dirty="0">
                <a:solidFill>
                  <a:schemeClr val="tx1"/>
                </a:solidFill>
                <a:cs typeface="Arial" pitchFamily="34" charset="0"/>
              </a:rPr>
              <a:t>Winds are reaching 75-80mph.  </a:t>
            </a:r>
          </a:p>
          <a:p>
            <a:pPr marL="342900" lvl="0" indent="-342900" defTabSz="914400" eaLnBrk="0" hangingPunct="0">
              <a:spcAft>
                <a:spcPts val="0"/>
              </a:spcAft>
              <a:buSzTx/>
              <a:buFont typeface="Arial" panose="020B0604020202020204" pitchFamily="34" charset="0"/>
              <a:buChar char="•"/>
            </a:pPr>
            <a:r>
              <a:rPr lang="en-US" sz="2200" dirty="0">
                <a:solidFill>
                  <a:schemeClr val="tx1"/>
                </a:solidFill>
                <a:cs typeface="Arial" pitchFamily="34" charset="0"/>
              </a:rPr>
              <a:t>The snow continues to fall; temperatures drop to 20 degrees.  </a:t>
            </a:r>
          </a:p>
          <a:p>
            <a:pPr marL="342900" lvl="0" indent="-342900" defTabSz="914400" eaLnBrk="0" hangingPunct="0">
              <a:spcAft>
                <a:spcPts val="0"/>
              </a:spcAft>
              <a:buSzTx/>
              <a:buFont typeface="Arial" panose="020B0604020202020204" pitchFamily="34" charset="0"/>
              <a:buChar char="•"/>
            </a:pPr>
            <a:r>
              <a:rPr lang="en-US" sz="2200" dirty="0">
                <a:solidFill>
                  <a:schemeClr val="tx1"/>
                </a:solidFill>
                <a:cs typeface="Arial" pitchFamily="34" charset="0"/>
              </a:rPr>
              <a:t>The snow is turning into freezing rain and has made travel treacherous in most areas.  </a:t>
            </a:r>
          </a:p>
          <a:p>
            <a:pPr defTabSz="914400" eaLnBrk="0" hangingPunct="0">
              <a:spcAft>
                <a:spcPts val="0"/>
              </a:spcAft>
              <a:buSzTx/>
              <a:buFont typeface="Arial" panose="020B0604020202020204" pitchFamily="34" charset="0"/>
              <a:buChar char="•"/>
            </a:pPr>
            <a:r>
              <a:rPr lang="en-US" sz="2200" dirty="0">
                <a:solidFill>
                  <a:schemeClr val="tx1"/>
                </a:solidFill>
                <a:cs typeface="Arial" pitchFamily="34" charset="0"/>
              </a:rPr>
              <a:t>Your power fluctuates. You hear that there are already some places without power</a:t>
            </a:r>
            <a:r>
              <a:rPr lang="en-US" sz="2800" dirty="0">
                <a:solidFill>
                  <a:schemeClr val="tx1"/>
                </a:solidFill>
                <a:cs typeface="Arial" pitchFamily="34" charset="0"/>
              </a:rPr>
              <a:t>.  </a:t>
            </a:r>
          </a:p>
          <a:p>
            <a:endParaRPr lang="en-US" dirty="0"/>
          </a:p>
        </p:txBody>
      </p:sp>
      <p:pic>
        <p:nvPicPr>
          <p:cNvPr id="5" name="Picture 4" descr="Kansas State Department of Education logo and address&#10;900 S.W. Jackson Street, Suite 102&#10;Topeka, Kansas 66612-1212">
            <a:hlinkClick r:id="rId2"/>
            <a:extLst>
              <a:ext uri="{FF2B5EF4-FFF2-40B4-BE49-F238E27FC236}">
                <a16:creationId xmlns:a16="http://schemas.microsoft.com/office/drawing/2014/main" id="{2C3806C9-8FD3-4952-9DD3-46CDB5338D7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2527" y="5701004"/>
            <a:ext cx="1336356" cy="981192"/>
          </a:xfrm>
          <a:prstGeom prst="rect">
            <a:avLst/>
          </a:prstGeom>
          <a:noFill/>
          <a:ln>
            <a:noFill/>
          </a:ln>
        </p:spPr>
      </p:pic>
      <p:pic>
        <p:nvPicPr>
          <p:cNvPr id="8" name="Picture 7">
            <a:extLst>
              <a:ext uri="{FF2B5EF4-FFF2-40B4-BE49-F238E27FC236}">
                <a16:creationId xmlns:a16="http://schemas.microsoft.com/office/drawing/2014/main" id="{233B17B4-3518-4997-9F11-29BDBA937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604" y="1630721"/>
            <a:ext cx="3999001" cy="2269475"/>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67C964BA-6231-4462-B226-EFC70A7B9594}"/>
              </a:ext>
            </a:extLst>
          </p:cNvPr>
          <p:cNvSpPr/>
          <p:nvPr/>
        </p:nvSpPr>
        <p:spPr>
          <a:xfrm>
            <a:off x="10308249" y="4085970"/>
            <a:ext cx="1336356" cy="784830"/>
          </a:xfrm>
          <a:prstGeom prst="rect">
            <a:avLst/>
          </a:prstGeom>
        </p:spPr>
        <p:txBody>
          <a:bodyPr wrap="square">
            <a:spAutoFit/>
          </a:bodyPr>
          <a:lstStyle/>
          <a:p>
            <a:r>
              <a:rPr lang="en-US" sz="900" dirty="0"/>
              <a:t>https://th.bing.com/th/id/OIP.qqvVlODJO1MrPb-xOiBztwHaEN?pid=Api&amp;rs=1</a:t>
            </a:r>
          </a:p>
        </p:txBody>
      </p:sp>
    </p:spTree>
    <p:extLst>
      <p:ext uri="{BB962C8B-B14F-4D97-AF65-F5344CB8AC3E}">
        <p14:creationId xmlns:p14="http://schemas.microsoft.com/office/powerpoint/2010/main" val="4025060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03E7-DAF1-440D-9F34-1381E24D461D}"/>
              </a:ext>
            </a:extLst>
          </p:cNvPr>
          <p:cNvSpPr>
            <a:spLocks noGrp="1"/>
          </p:cNvSpPr>
          <p:nvPr>
            <p:ph type="title"/>
          </p:nvPr>
        </p:nvSpPr>
        <p:spPr>
          <a:xfrm>
            <a:off x="1385465" y="371677"/>
            <a:ext cx="8534400" cy="1507067"/>
          </a:xfrm>
        </p:spPr>
        <p:txBody>
          <a:bodyPr/>
          <a:lstStyle/>
          <a:p>
            <a:r>
              <a:rPr lang="en-US" b="1" dirty="0"/>
              <a:t>Questions</a:t>
            </a:r>
            <a:r>
              <a:rPr lang="en-US" dirty="0"/>
              <a:t>…………… </a:t>
            </a:r>
          </a:p>
        </p:txBody>
      </p:sp>
      <p:sp>
        <p:nvSpPr>
          <p:cNvPr id="3" name="Content Placeholder 2">
            <a:extLst>
              <a:ext uri="{FF2B5EF4-FFF2-40B4-BE49-F238E27FC236}">
                <a16:creationId xmlns:a16="http://schemas.microsoft.com/office/drawing/2014/main" id="{F2C48F9A-ADC7-4656-8D38-A3636079035B}"/>
              </a:ext>
            </a:extLst>
          </p:cNvPr>
          <p:cNvSpPr>
            <a:spLocks noGrp="1"/>
          </p:cNvSpPr>
          <p:nvPr>
            <p:ph idx="1"/>
          </p:nvPr>
        </p:nvSpPr>
        <p:spPr>
          <a:xfrm>
            <a:off x="1438333" y="1878744"/>
            <a:ext cx="6100802" cy="3272097"/>
          </a:xfrm>
        </p:spPr>
        <p:txBody>
          <a:bodyPr>
            <a:normAutofit/>
          </a:bodyPr>
          <a:lstStyle/>
          <a:p>
            <a:pPr lvl="0" defTabSz="914400">
              <a:spcAft>
                <a:spcPts val="0"/>
              </a:spcAft>
              <a:buSzTx/>
              <a:buFont typeface="Arial" panose="020B0604020202020204" pitchFamily="34" charset="0"/>
              <a:buChar char="•"/>
            </a:pPr>
            <a:r>
              <a:rPr lang="en-US" sz="2200" dirty="0">
                <a:solidFill>
                  <a:schemeClr val="tx1"/>
                </a:solidFill>
                <a:cs typeface="Arial" pitchFamily="34" charset="0"/>
              </a:rPr>
              <a:t>What does your EOP/Crisis Plan call for?</a:t>
            </a:r>
          </a:p>
          <a:p>
            <a:pPr defTabSz="914400">
              <a:spcAft>
                <a:spcPts val="0"/>
              </a:spcAft>
              <a:buSzTx/>
              <a:buFont typeface="Arial" panose="020B0604020202020204" pitchFamily="34" charset="0"/>
              <a:buChar char="•"/>
            </a:pPr>
            <a:r>
              <a:rPr lang="en-US" sz="2200" dirty="0">
                <a:solidFill>
                  <a:schemeClr val="tx1"/>
                </a:solidFill>
                <a:cs typeface="Arial" pitchFamily="34" charset="0"/>
              </a:rPr>
              <a:t>What are you going to do?</a:t>
            </a:r>
          </a:p>
          <a:p>
            <a:pPr defTabSz="914400">
              <a:spcAft>
                <a:spcPts val="0"/>
              </a:spcAft>
              <a:buSzTx/>
              <a:buFont typeface="Arial" panose="020B0604020202020204" pitchFamily="34" charset="0"/>
              <a:buChar char="•"/>
            </a:pPr>
            <a:r>
              <a:rPr lang="en-US" sz="2200" dirty="0">
                <a:solidFill>
                  <a:schemeClr val="tx1"/>
                </a:solidFill>
                <a:cs typeface="Arial" pitchFamily="34" charset="0"/>
              </a:rPr>
              <a:t>What actions will you take?</a:t>
            </a:r>
          </a:p>
          <a:p>
            <a:pPr defTabSz="914400">
              <a:spcAft>
                <a:spcPts val="0"/>
              </a:spcAft>
              <a:buSzTx/>
              <a:buFont typeface="Arial" panose="020B0604020202020204" pitchFamily="34" charset="0"/>
              <a:buChar char="•"/>
            </a:pPr>
            <a:r>
              <a:rPr lang="en-US" sz="2200" dirty="0">
                <a:solidFill>
                  <a:schemeClr val="tx1"/>
                </a:solidFill>
                <a:cs typeface="Arial" pitchFamily="34" charset="0"/>
              </a:rPr>
              <a:t>Do you need to activate your school incident command at this point? (Do you have one in place?)</a:t>
            </a:r>
          </a:p>
          <a:p>
            <a:endParaRPr lang="en-US" dirty="0"/>
          </a:p>
        </p:txBody>
      </p:sp>
      <p:pic>
        <p:nvPicPr>
          <p:cNvPr id="4" name="Picture 3" descr="Kansas State Department of Education logo and address&#10;900 S.W. Jackson Street, Suite 102&#10;Topeka, Kansas 66612-1212">
            <a:hlinkClick r:id="rId2"/>
            <a:extLst>
              <a:ext uri="{FF2B5EF4-FFF2-40B4-BE49-F238E27FC236}">
                <a16:creationId xmlns:a16="http://schemas.microsoft.com/office/drawing/2014/main" id="{C89590A7-38FE-4D19-BF95-5D31E66926A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2526" y="5554980"/>
            <a:ext cx="1454349" cy="1127216"/>
          </a:xfrm>
          <a:prstGeom prst="rect">
            <a:avLst/>
          </a:prstGeom>
          <a:noFill/>
          <a:ln>
            <a:noFill/>
          </a:ln>
        </p:spPr>
      </p:pic>
      <p:pic>
        <p:nvPicPr>
          <p:cNvPr id="6" name="Picture 5">
            <a:extLst>
              <a:ext uri="{FF2B5EF4-FFF2-40B4-BE49-F238E27FC236}">
                <a16:creationId xmlns:a16="http://schemas.microsoft.com/office/drawing/2014/main" id="{74A49E61-1F9E-4A13-8378-35364957F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967" y="2269800"/>
            <a:ext cx="3937841" cy="248998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74E1D20C-1C8A-4DBD-AFE6-1AD9F6471DE4}"/>
              </a:ext>
            </a:extLst>
          </p:cNvPr>
          <p:cNvSpPr/>
          <p:nvPr/>
        </p:nvSpPr>
        <p:spPr>
          <a:xfrm>
            <a:off x="10491346" y="4898913"/>
            <a:ext cx="1085462" cy="784830"/>
          </a:xfrm>
          <a:prstGeom prst="rect">
            <a:avLst/>
          </a:prstGeom>
        </p:spPr>
        <p:txBody>
          <a:bodyPr wrap="square">
            <a:spAutoFit/>
          </a:bodyPr>
          <a:lstStyle/>
          <a:p>
            <a:r>
              <a:rPr lang="en-US" sz="900" dirty="0"/>
              <a:t>https://aneskey.com/wp-content/uploads/2016/06/c28f002.gif</a:t>
            </a:r>
          </a:p>
        </p:txBody>
      </p:sp>
    </p:spTree>
    <p:extLst>
      <p:ext uri="{BB962C8B-B14F-4D97-AF65-F5344CB8AC3E}">
        <p14:creationId xmlns:p14="http://schemas.microsoft.com/office/powerpoint/2010/main" val="3032327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782B-CF16-4562-B3EA-262783B7334D}"/>
              </a:ext>
            </a:extLst>
          </p:cNvPr>
          <p:cNvSpPr>
            <a:spLocks noGrp="1"/>
          </p:cNvSpPr>
          <p:nvPr>
            <p:ph type="title"/>
          </p:nvPr>
        </p:nvSpPr>
        <p:spPr>
          <a:xfrm>
            <a:off x="1002994" y="98143"/>
            <a:ext cx="8534400" cy="1507067"/>
          </a:xfrm>
        </p:spPr>
        <p:txBody>
          <a:bodyPr>
            <a:normAutofit fontScale="90000"/>
          </a:bodyPr>
          <a:lstStyle/>
          <a:p>
            <a:pPr algn="ctr"/>
            <a:r>
              <a:rPr lang="en-US" b="1" dirty="0"/>
              <a:t>Inject #2</a:t>
            </a:r>
            <a:br>
              <a:rPr lang="en-US" dirty="0"/>
            </a:br>
            <a:br>
              <a:rPr lang="en-US" dirty="0"/>
            </a:br>
            <a:r>
              <a:rPr lang="en-US" dirty="0"/>
              <a:t>2:30 P.M.</a:t>
            </a:r>
          </a:p>
        </p:txBody>
      </p:sp>
      <p:sp>
        <p:nvSpPr>
          <p:cNvPr id="3" name="Content Placeholder 2">
            <a:extLst>
              <a:ext uri="{FF2B5EF4-FFF2-40B4-BE49-F238E27FC236}">
                <a16:creationId xmlns:a16="http://schemas.microsoft.com/office/drawing/2014/main" id="{EF6E82C0-0927-411C-9813-6675662551E0}"/>
              </a:ext>
            </a:extLst>
          </p:cNvPr>
          <p:cNvSpPr>
            <a:spLocks noGrp="1"/>
          </p:cNvSpPr>
          <p:nvPr>
            <p:ph idx="1"/>
          </p:nvPr>
        </p:nvSpPr>
        <p:spPr>
          <a:xfrm>
            <a:off x="735173" y="1876570"/>
            <a:ext cx="8149840" cy="4272094"/>
          </a:xfrm>
        </p:spPr>
        <p:txBody>
          <a:bodyPr>
            <a:normAutofit fontScale="55000" lnSpcReduction="20000"/>
          </a:bodyPr>
          <a:lstStyle/>
          <a:p>
            <a:pPr eaLnBrk="0" hangingPunct="0">
              <a:buFont typeface="Arial" panose="020B0604020202020204" pitchFamily="34" charset="0"/>
              <a:buChar char="•"/>
            </a:pPr>
            <a:r>
              <a:rPr lang="en-US" sz="3600" dirty="0">
                <a:solidFill>
                  <a:schemeClr val="tx1"/>
                </a:solidFill>
                <a:cs typeface="Calibri" panose="020F0502020204030204" pitchFamily="34" charset="0"/>
              </a:rPr>
              <a:t>By now, there are 3-4 inches of snow and ice in most places. </a:t>
            </a:r>
          </a:p>
          <a:p>
            <a:pPr eaLnBrk="0" hangingPunct="0">
              <a:buFont typeface="Arial" panose="020B0604020202020204" pitchFamily="34" charset="0"/>
              <a:buChar char="•"/>
            </a:pPr>
            <a:r>
              <a:rPr lang="en-US" sz="3600" dirty="0">
                <a:solidFill>
                  <a:schemeClr val="tx1"/>
                </a:solidFill>
                <a:cs typeface="Calibri" panose="020F0502020204030204" pitchFamily="34" charset="0"/>
              </a:rPr>
              <a:t>The snow and freezing rain continue. </a:t>
            </a:r>
          </a:p>
          <a:p>
            <a:pPr eaLnBrk="0" hangingPunct="0">
              <a:buFont typeface="Arial" panose="020B0604020202020204" pitchFamily="34" charset="0"/>
              <a:buChar char="•"/>
            </a:pPr>
            <a:r>
              <a:rPr lang="en-US" sz="3600" dirty="0">
                <a:solidFill>
                  <a:schemeClr val="tx1"/>
                </a:solidFill>
                <a:cs typeface="Calibri" panose="020F0502020204030204" pitchFamily="34" charset="0"/>
              </a:rPr>
              <a:t>With the weight of the snow and ice, trees and branches are already breaking and falling around campus. </a:t>
            </a:r>
          </a:p>
          <a:p>
            <a:pPr eaLnBrk="0" hangingPunct="0">
              <a:buFont typeface="Arial" panose="020B0604020202020204" pitchFamily="34" charset="0"/>
              <a:buChar char="•"/>
            </a:pPr>
            <a:r>
              <a:rPr lang="en-US" sz="3600" dirty="0">
                <a:solidFill>
                  <a:schemeClr val="tx1"/>
                </a:solidFill>
                <a:cs typeface="Calibri" panose="020F0502020204030204" pitchFamily="34" charset="0"/>
              </a:rPr>
              <a:t>You can see accumulation of Ice and snow across power lines and roads. You know that it is all but impossible for your buses to run.</a:t>
            </a:r>
          </a:p>
          <a:p>
            <a:pPr eaLnBrk="0" hangingPunct="0">
              <a:buFont typeface="Arial" panose="020B0604020202020204" pitchFamily="34" charset="0"/>
              <a:buChar char="•"/>
            </a:pPr>
            <a:r>
              <a:rPr lang="en-US" sz="3600" dirty="0">
                <a:solidFill>
                  <a:schemeClr val="tx1"/>
                </a:solidFill>
                <a:cs typeface="Calibri" panose="020F0502020204030204" pitchFamily="34" charset="0"/>
              </a:rPr>
              <a:t>The news reports that trees and limbs continue to break and damaging power lines, resulting in power outages. </a:t>
            </a:r>
          </a:p>
          <a:p>
            <a:pPr eaLnBrk="0" hangingPunct="0">
              <a:buFont typeface="Arial" panose="020B0604020202020204" pitchFamily="34" charset="0"/>
              <a:buChar char="•"/>
            </a:pPr>
            <a:r>
              <a:rPr lang="en-US" sz="3600" dirty="0">
                <a:solidFill>
                  <a:schemeClr val="tx1"/>
                </a:solidFill>
                <a:cs typeface="Calibri" panose="020F0502020204030204" pitchFamily="34" charset="0"/>
              </a:rPr>
              <a:t>You still have power, but you are not sure how much longer it will be on. </a:t>
            </a:r>
          </a:p>
          <a:p>
            <a:pPr eaLnBrk="0" hangingPunct="0">
              <a:buFont typeface="Arial" panose="020B0604020202020204" pitchFamily="34" charset="0"/>
              <a:buChar char="•"/>
            </a:pPr>
            <a:r>
              <a:rPr lang="en-US" sz="3600" dirty="0">
                <a:solidFill>
                  <a:schemeClr val="tx1"/>
                </a:solidFill>
                <a:cs typeface="Calibri" panose="020F0502020204030204" pitchFamily="34" charset="0"/>
              </a:rPr>
              <a:t>Due to power outages and downed cables, internet service is seriously degraded and intermittent at best. </a:t>
            </a:r>
          </a:p>
          <a:p>
            <a:endParaRPr lang="en-US" dirty="0"/>
          </a:p>
        </p:txBody>
      </p:sp>
      <p:pic>
        <p:nvPicPr>
          <p:cNvPr id="5" name="Picture 4">
            <a:extLst>
              <a:ext uri="{FF2B5EF4-FFF2-40B4-BE49-F238E27FC236}">
                <a16:creationId xmlns:a16="http://schemas.microsoft.com/office/drawing/2014/main" id="{94BD61E3-0C92-495B-B868-2081C8592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5013" y="1386411"/>
            <a:ext cx="2841072" cy="2203392"/>
          </a:xfrm>
          <a:prstGeom prst="rect">
            <a:avLst/>
          </a:prstGeom>
          <a:ln>
            <a:noFill/>
          </a:ln>
          <a:effectLst>
            <a:outerShdw blurRad="292100" dist="139700" dir="2700000" algn="tl" rotWithShape="0">
              <a:srgbClr val="333333">
                <a:alpha val="65000"/>
              </a:srgbClr>
            </a:outerShdw>
          </a:effectLst>
        </p:spPr>
      </p:pic>
      <p:pic>
        <p:nvPicPr>
          <p:cNvPr id="7" name="Picture 6" descr="Kansas State Department of Education logo and address&#10;900 S.W. Jackson Street, Suite 102&#10;Topeka, Kansas 66612-1212">
            <a:hlinkClick r:id="rId3"/>
            <a:extLst>
              <a:ext uri="{FF2B5EF4-FFF2-40B4-BE49-F238E27FC236}">
                <a16:creationId xmlns:a16="http://schemas.microsoft.com/office/drawing/2014/main" id="{719D2685-F15A-47F0-A1ED-3D0171A185B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02478" y="5392381"/>
            <a:ext cx="1454349" cy="1127216"/>
          </a:xfrm>
          <a:prstGeom prst="rect">
            <a:avLst/>
          </a:prstGeom>
          <a:noFill/>
          <a:ln>
            <a:noFill/>
          </a:ln>
        </p:spPr>
      </p:pic>
      <p:sp>
        <p:nvSpPr>
          <p:cNvPr id="8" name="Rectangle 7">
            <a:extLst>
              <a:ext uri="{FF2B5EF4-FFF2-40B4-BE49-F238E27FC236}">
                <a16:creationId xmlns:a16="http://schemas.microsoft.com/office/drawing/2014/main" id="{A91D944A-0665-4B66-873E-3A9D9031F97C}"/>
              </a:ext>
            </a:extLst>
          </p:cNvPr>
          <p:cNvSpPr/>
          <p:nvPr/>
        </p:nvSpPr>
        <p:spPr>
          <a:xfrm>
            <a:off x="10305549" y="3589803"/>
            <a:ext cx="1645298" cy="1323439"/>
          </a:xfrm>
          <a:prstGeom prst="rect">
            <a:avLst/>
          </a:prstGeom>
        </p:spPr>
        <p:txBody>
          <a:bodyPr wrap="square">
            <a:spAutoFit/>
          </a:bodyPr>
          <a:lstStyle/>
          <a:p>
            <a:r>
              <a:rPr lang="en-US" sz="800" dirty="0"/>
              <a:t>https://ewscripps.brightspotcdn.com/dims4/default/0aa581f/2147483647/strip/true/crop/2048x1152+0+237/resize/1280x720!/quality/90/?url=https%3A%2F%2Fewscripps.brightspotcdn.com%2F83%2F46%2Fbb8834ab42c798acbdcdb8f065e6%2Fdwtwj7quwaaugpu.jpg</a:t>
            </a:r>
          </a:p>
        </p:txBody>
      </p:sp>
    </p:spTree>
    <p:extLst>
      <p:ext uri="{BB962C8B-B14F-4D97-AF65-F5344CB8AC3E}">
        <p14:creationId xmlns:p14="http://schemas.microsoft.com/office/powerpoint/2010/main" val="3861516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2FA8-320E-4C6E-BFE3-2D153F424593}"/>
              </a:ext>
            </a:extLst>
          </p:cNvPr>
          <p:cNvSpPr>
            <a:spLocks noGrp="1"/>
          </p:cNvSpPr>
          <p:nvPr>
            <p:ph type="title"/>
          </p:nvPr>
        </p:nvSpPr>
        <p:spPr>
          <a:xfrm>
            <a:off x="1212719" y="298035"/>
            <a:ext cx="8534400" cy="1507067"/>
          </a:xfrm>
        </p:spPr>
        <p:txBody>
          <a:bodyPr/>
          <a:lstStyle/>
          <a:p>
            <a:r>
              <a:rPr lang="en-US" b="1" dirty="0"/>
              <a:t>Inject #2 </a:t>
            </a:r>
            <a:r>
              <a:rPr lang="en-US" dirty="0"/>
              <a:t>(Continued)</a:t>
            </a:r>
          </a:p>
        </p:txBody>
      </p:sp>
      <p:sp>
        <p:nvSpPr>
          <p:cNvPr id="3" name="Content Placeholder 2">
            <a:extLst>
              <a:ext uri="{FF2B5EF4-FFF2-40B4-BE49-F238E27FC236}">
                <a16:creationId xmlns:a16="http://schemas.microsoft.com/office/drawing/2014/main" id="{2042128B-092C-49C2-9DA4-CB8E6F9D341A}"/>
              </a:ext>
            </a:extLst>
          </p:cNvPr>
          <p:cNvSpPr>
            <a:spLocks noGrp="1"/>
          </p:cNvSpPr>
          <p:nvPr>
            <p:ph idx="1"/>
          </p:nvPr>
        </p:nvSpPr>
        <p:spPr>
          <a:xfrm>
            <a:off x="1048756" y="1805102"/>
            <a:ext cx="7344052" cy="3749878"/>
          </a:xfrm>
        </p:spPr>
        <p:txBody>
          <a:bodyPr>
            <a:normAutofit fontScale="92500" lnSpcReduction="10000"/>
          </a:bodyPr>
          <a:lstStyle/>
          <a:p>
            <a:pPr marL="342900" lvl="0" indent="-342900" defTabSz="914400" eaLnBrk="0" hangingPunct="0">
              <a:spcAft>
                <a:spcPts val="0"/>
              </a:spcAft>
              <a:buSzTx/>
              <a:buFont typeface="Arial" panose="020B0604020202020204" pitchFamily="34" charset="0"/>
              <a:buChar char="•"/>
            </a:pPr>
            <a:r>
              <a:rPr lang="en-US" sz="2600" dirty="0">
                <a:solidFill>
                  <a:schemeClr val="tx1"/>
                </a:solidFill>
                <a:cs typeface="Arial" pitchFamily="34" charset="0"/>
              </a:rPr>
              <a:t>Cell service is still functional but spotty. </a:t>
            </a:r>
          </a:p>
          <a:p>
            <a:pPr marL="342900" lvl="0" indent="-342900" defTabSz="914400" eaLnBrk="0" hangingPunct="0">
              <a:spcAft>
                <a:spcPts val="0"/>
              </a:spcAft>
              <a:buSzTx/>
              <a:buFont typeface="Arial" panose="020B0604020202020204" pitchFamily="34" charset="0"/>
              <a:buChar char="•"/>
            </a:pPr>
            <a:r>
              <a:rPr lang="en-US" sz="2600" dirty="0">
                <a:solidFill>
                  <a:schemeClr val="tx1"/>
                </a:solidFill>
                <a:cs typeface="Arial" pitchFamily="34" charset="0"/>
              </a:rPr>
              <a:t>You have gotten frantic calls from a few families which were able to get through. </a:t>
            </a:r>
          </a:p>
          <a:p>
            <a:pPr marL="342900" lvl="0" indent="-342900" defTabSz="914400" eaLnBrk="0" hangingPunct="0">
              <a:spcAft>
                <a:spcPts val="0"/>
              </a:spcAft>
              <a:buSzTx/>
              <a:buFont typeface="Arial" panose="020B0604020202020204" pitchFamily="34" charset="0"/>
              <a:buChar char="•"/>
            </a:pPr>
            <a:r>
              <a:rPr lang="en-US" sz="2600" dirty="0">
                <a:solidFill>
                  <a:schemeClr val="tx1"/>
                </a:solidFill>
                <a:cs typeface="Arial" pitchFamily="34" charset="0"/>
              </a:rPr>
              <a:t>Some parents have managed to get to school to pick up their children.</a:t>
            </a:r>
          </a:p>
          <a:p>
            <a:pPr marL="342900" lvl="0" indent="-342900" defTabSz="914400" eaLnBrk="0" hangingPunct="0">
              <a:spcAft>
                <a:spcPts val="0"/>
              </a:spcAft>
              <a:buSzTx/>
              <a:buFont typeface="Arial" panose="020B0604020202020204" pitchFamily="34" charset="0"/>
              <a:buChar char="•"/>
            </a:pPr>
            <a:r>
              <a:rPr lang="en-US" sz="2600" dirty="0">
                <a:solidFill>
                  <a:schemeClr val="tx1"/>
                </a:solidFill>
                <a:cs typeface="Arial" pitchFamily="34" charset="0"/>
              </a:rPr>
              <a:t>The only way that they can leave is to walk through the storm.</a:t>
            </a:r>
          </a:p>
          <a:p>
            <a:pPr lvl="0" defTabSz="914400" eaLnBrk="0" hangingPunct="0">
              <a:spcAft>
                <a:spcPts val="0"/>
              </a:spcAft>
              <a:buSzTx/>
              <a:buFont typeface="Arial" panose="020B0604020202020204" pitchFamily="34" charset="0"/>
              <a:buChar char="•"/>
            </a:pPr>
            <a:r>
              <a:rPr lang="en-US" sz="2600" dirty="0">
                <a:solidFill>
                  <a:schemeClr val="tx1"/>
                </a:solidFill>
                <a:cs typeface="Arial" pitchFamily="34" charset="0"/>
              </a:rPr>
              <a:t>You realize that your  remaining students and staff are very likely going to have to stay at school for the duration of the storm.</a:t>
            </a:r>
          </a:p>
          <a:p>
            <a:endParaRPr lang="en-US" dirty="0"/>
          </a:p>
        </p:txBody>
      </p:sp>
      <p:pic>
        <p:nvPicPr>
          <p:cNvPr id="5" name="Picture 4">
            <a:extLst>
              <a:ext uri="{FF2B5EF4-FFF2-40B4-BE49-F238E27FC236}">
                <a16:creationId xmlns:a16="http://schemas.microsoft.com/office/drawing/2014/main" id="{8A3F50A0-2871-4987-BCF6-B1A0A8D6C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4521" y="2071396"/>
            <a:ext cx="3268437" cy="2450269"/>
          </a:xfrm>
          <a:prstGeom prst="rect">
            <a:avLst/>
          </a:prstGeom>
          <a:ln>
            <a:noFill/>
          </a:ln>
          <a:effectLst>
            <a:outerShdw blurRad="292100" dist="139700" dir="2700000" algn="tl" rotWithShape="0">
              <a:srgbClr val="333333">
                <a:alpha val="65000"/>
              </a:srgbClr>
            </a:outerShdw>
          </a:effectLst>
        </p:spPr>
      </p:pic>
      <p:pic>
        <p:nvPicPr>
          <p:cNvPr id="6" name="Picture 5" descr="Kansas State Department of Education logo and address&#10;900 S.W. Jackson Street, Suite 102&#10;Topeka, Kansas 66612-1212">
            <a:hlinkClick r:id="rId3"/>
            <a:extLst>
              <a:ext uri="{FF2B5EF4-FFF2-40B4-BE49-F238E27FC236}">
                <a16:creationId xmlns:a16="http://schemas.microsoft.com/office/drawing/2014/main" id="{750E878D-3128-4BCE-AF51-683CEB9C89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2526" y="5554980"/>
            <a:ext cx="1454349" cy="1127216"/>
          </a:xfrm>
          <a:prstGeom prst="rect">
            <a:avLst/>
          </a:prstGeom>
          <a:noFill/>
          <a:ln>
            <a:noFill/>
          </a:ln>
        </p:spPr>
      </p:pic>
      <p:sp>
        <p:nvSpPr>
          <p:cNvPr id="7" name="Rectangle 6">
            <a:extLst>
              <a:ext uri="{FF2B5EF4-FFF2-40B4-BE49-F238E27FC236}">
                <a16:creationId xmlns:a16="http://schemas.microsoft.com/office/drawing/2014/main" id="{961360B6-344C-4F85-ADED-30B6631F8B0C}"/>
              </a:ext>
            </a:extLst>
          </p:cNvPr>
          <p:cNvSpPr/>
          <p:nvPr/>
        </p:nvSpPr>
        <p:spPr>
          <a:xfrm>
            <a:off x="10204580" y="4631650"/>
            <a:ext cx="1452465" cy="923330"/>
          </a:xfrm>
          <a:prstGeom prst="rect">
            <a:avLst/>
          </a:prstGeom>
        </p:spPr>
        <p:txBody>
          <a:bodyPr wrap="square">
            <a:spAutoFit/>
          </a:bodyPr>
          <a:lstStyle/>
          <a:p>
            <a:r>
              <a:rPr lang="en-US" sz="900" dirty="0"/>
              <a:t>https://i2-prod.mirror.co.uk/incoming/article7080978.ece/ALTERNATES/s1200/People-walking-in-the-snow-in-Stirling.jpg</a:t>
            </a:r>
          </a:p>
        </p:txBody>
      </p:sp>
    </p:spTree>
    <p:extLst>
      <p:ext uri="{BB962C8B-B14F-4D97-AF65-F5344CB8AC3E}">
        <p14:creationId xmlns:p14="http://schemas.microsoft.com/office/powerpoint/2010/main" val="887004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39F2E-0F22-4F5E-9D43-9A753DB8965B}"/>
              </a:ext>
            </a:extLst>
          </p:cNvPr>
          <p:cNvSpPr>
            <a:spLocks noGrp="1"/>
          </p:cNvSpPr>
          <p:nvPr>
            <p:ph type="title"/>
          </p:nvPr>
        </p:nvSpPr>
        <p:spPr>
          <a:xfrm>
            <a:off x="1204329" y="175804"/>
            <a:ext cx="8534400" cy="1507067"/>
          </a:xfrm>
        </p:spPr>
        <p:txBody>
          <a:bodyPr/>
          <a:lstStyle/>
          <a:p>
            <a:r>
              <a:rPr lang="en-US" b="1" dirty="0"/>
              <a:t>Questions</a:t>
            </a:r>
            <a:r>
              <a:rPr lang="en-US" dirty="0"/>
              <a:t>……………</a:t>
            </a:r>
          </a:p>
        </p:txBody>
      </p:sp>
      <p:sp>
        <p:nvSpPr>
          <p:cNvPr id="3" name="Content Placeholder 2">
            <a:extLst>
              <a:ext uri="{FF2B5EF4-FFF2-40B4-BE49-F238E27FC236}">
                <a16:creationId xmlns:a16="http://schemas.microsoft.com/office/drawing/2014/main" id="{A84CAEFF-5F9A-43D4-8C7E-FC66394D513A}"/>
              </a:ext>
            </a:extLst>
          </p:cNvPr>
          <p:cNvSpPr>
            <a:spLocks noGrp="1"/>
          </p:cNvSpPr>
          <p:nvPr>
            <p:ph idx="1"/>
          </p:nvPr>
        </p:nvSpPr>
        <p:spPr>
          <a:xfrm>
            <a:off x="1085994" y="1949077"/>
            <a:ext cx="8308786" cy="3271706"/>
          </a:xfrm>
        </p:spPr>
        <p:txBody>
          <a:bodyPr>
            <a:normAutofit lnSpcReduction="10000"/>
          </a:bodyPr>
          <a:lstStyle/>
          <a:p>
            <a:pPr lvl="0" defTabSz="914400">
              <a:spcAft>
                <a:spcPts val="0"/>
              </a:spcAft>
              <a:buSzTx/>
              <a:buFont typeface="Arial" panose="020B0604020202020204" pitchFamily="34" charset="0"/>
              <a:buChar char="•"/>
            </a:pPr>
            <a:r>
              <a:rPr lang="en-US" sz="2600" dirty="0">
                <a:solidFill>
                  <a:schemeClr val="tx1"/>
                </a:solidFill>
                <a:cs typeface="Arial" pitchFamily="34" charset="0"/>
              </a:rPr>
              <a:t>What actions should you take based on this realization?</a:t>
            </a:r>
          </a:p>
          <a:p>
            <a:pPr lvl="0" defTabSz="914400">
              <a:spcAft>
                <a:spcPts val="0"/>
              </a:spcAft>
              <a:buSzTx/>
              <a:buFont typeface="Arial" panose="020B0604020202020204" pitchFamily="34" charset="0"/>
              <a:buChar char="•"/>
            </a:pPr>
            <a:r>
              <a:rPr lang="en-US" sz="2600" dirty="0">
                <a:solidFill>
                  <a:schemeClr val="tx1"/>
                </a:solidFill>
                <a:cs typeface="Arial" pitchFamily="34" charset="0"/>
              </a:rPr>
              <a:t>How will you tell those parents who came to school? </a:t>
            </a:r>
          </a:p>
          <a:p>
            <a:pPr lvl="0" defTabSz="914400">
              <a:spcAft>
                <a:spcPts val="0"/>
              </a:spcAft>
              <a:buSzTx/>
              <a:buFont typeface="Arial" panose="020B0604020202020204" pitchFamily="34" charset="0"/>
              <a:buChar char="•"/>
            </a:pPr>
            <a:r>
              <a:rPr lang="en-US" sz="2600" dirty="0">
                <a:solidFill>
                  <a:schemeClr val="tx1"/>
                </a:solidFill>
                <a:cs typeface="Arial" pitchFamily="34" charset="0"/>
              </a:rPr>
              <a:t>How will you notify others?</a:t>
            </a:r>
          </a:p>
          <a:p>
            <a:pPr lvl="0" defTabSz="914400">
              <a:spcAft>
                <a:spcPts val="0"/>
              </a:spcAft>
              <a:buSzTx/>
              <a:buFont typeface="Arial" panose="020B0604020202020204" pitchFamily="34" charset="0"/>
              <a:buChar char="•"/>
            </a:pPr>
            <a:r>
              <a:rPr lang="en-US" sz="2600" dirty="0">
                <a:solidFill>
                  <a:schemeClr val="tx1"/>
                </a:solidFill>
                <a:cs typeface="Arial" pitchFamily="34" charset="0"/>
              </a:rPr>
              <a:t>What will you tell them?</a:t>
            </a:r>
          </a:p>
          <a:p>
            <a:pPr lvl="0" defTabSz="914400">
              <a:spcAft>
                <a:spcPts val="0"/>
              </a:spcAft>
              <a:buSzTx/>
              <a:buFont typeface="Arial" panose="020B0604020202020204" pitchFamily="34" charset="0"/>
              <a:buChar char="•"/>
            </a:pPr>
            <a:r>
              <a:rPr lang="en-US" sz="2600" dirty="0">
                <a:solidFill>
                  <a:schemeClr val="tx1"/>
                </a:solidFill>
                <a:cs typeface="Arial" pitchFamily="34" charset="0"/>
              </a:rPr>
              <a:t>Does your safety plan have contingencies for such a situation?</a:t>
            </a:r>
          </a:p>
        </p:txBody>
      </p:sp>
      <p:pic>
        <p:nvPicPr>
          <p:cNvPr id="4" name="Picture 3" descr="Kansas State Department of Education logo and address&#10;900 S.W. Jackson Street, Suite 102&#10;Topeka, Kansas 66612-1212">
            <a:hlinkClick r:id="rId2"/>
            <a:extLst>
              <a:ext uri="{FF2B5EF4-FFF2-40B4-BE49-F238E27FC236}">
                <a16:creationId xmlns:a16="http://schemas.microsoft.com/office/drawing/2014/main" id="{F06DF78D-F885-4A9B-943A-204727F2468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2526" y="5554980"/>
            <a:ext cx="1454349" cy="1127216"/>
          </a:xfrm>
          <a:prstGeom prst="rect">
            <a:avLst/>
          </a:prstGeom>
          <a:noFill/>
          <a:ln>
            <a:noFill/>
          </a:ln>
        </p:spPr>
      </p:pic>
      <p:pic>
        <p:nvPicPr>
          <p:cNvPr id="6" name="Picture 5">
            <a:extLst>
              <a:ext uri="{FF2B5EF4-FFF2-40B4-BE49-F238E27FC236}">
                <a16:creationId xmlns:a16="http://schemas.microsoft.com/office/drawing/2014/main" id="{0C80EB2D-3239-431B-9FCC-3804429EE72D}"/>
              </a:ext>
            </a:extLst>
          </p:cNvPr>
          <p:cNvPicPr>
            <a:picLocks noChangeAspect="1"/>
          </p:cNvPicPr>
          <p:nvPr/>
        </p:nvPicPr>
        <p:blipFill rotWithShape="1">
          <a:blip r:embed="rId4">
            <a:extLst>
              <a:ext uri="{28A0092B-C50C-407E-A947-70E740481C1C}">
                <a14:useLocalDpi xmlns:a14="http://schemas.microsoft.com/office/drawing/2010/main" val="0"/>
              </a:ext>
            </a:extLst>
          </a:blip>
          <a:srcRect b="7013"/>
          <a:stretch/>
        </p:blipFill>
        <p:spPr>
          <a:xfrm rot="967736">
            <a:off x="9310051" y="1901703"/>
            <a:ext cx="2221176" cy="2237531"/>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9F0C19A6-DE9E-425A-AEF8-884111FF8B88}"/>
              </a:ext>
            </a:extLst>
          </p:cNvPr>
          <p:cNvSpPr/>
          <p:nvPr/>
        </p:nvSpPr>
        <p:spPr>
          <a:xfrm>
            <a:off x="10756694" y="4489086"/>
            <a:ext cx="1149167" cy="646331"/>
          </a:xfrm>
          <a:prstGeom prst="rect">
            <a:avLst/>
          </a:prstGeom>
        </p:spPr>
        <p:txBody>
          <a:bodyPr wrap="square">
            <a:spAutoFit/>
          </a:bodyPr>
          <a:lstStyle/>
          <a:p>
            <a:r>
              <a:rPr lang="en-US" sz="900" dirty="0"/>
              <a:t>http://cdn.xl.thumbs.canstockphoto.com/canstock21611884.jpg</a:t>
            </a:r>
          </a:p>
        </p:txBody>
      </p:sp>
    </p:spTree>
    <p:extLst>
      <p:ext uri="{BB962C8B-B14F-4D97-AF65-F5344CB8AC3E}">
        <p14:creationId xmlns:p14="http://schemas.microsoft.com/office/powerpoint/2010/main" val="4116302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BD71-5952-4117-9E5B-7863D5F9A41A}"/>
              </a:ext>
            </a:extLst>
          </p:cNvPr>
          <p:cNvSpPr>
            <a:spLocks noGrp="1"/>
          </p:cNvSpPr>
          <p:nvPr>
            <p:ph type="title"/>
          </p:nvPr>
        </p:nvSpPr>
        <p:spPr>
          <a:xfrm>
            <a:off x="1145607" y="167002"/>
            <a:ext cx="8534400" cy="1507067"/>
          </a:xfrm>
        </p:spPr>
        <p:txBody>
          <a:bodyPr/>
          <a:lstStyle/>
          <a:p>
            <a:r>
              <a:rPr lang="en-US" b="1" dirty="0"/>
              <a:t>Questions</a:t>
            </a:r>
            <a:r>
              <a:rPr lang="en-US" dirty="0"/>
              <a:t>……</a:t>
            </a:r>
          </a:p>
        </p:txBody>
      </p:sp>
      <p:sp>
        <p:nvSpPr>
          <p:cNvPr id="3" name="Content Placeholder 2">
            <a:extLst>
              <a:ext uri="{FF2B5EF4-FFF2-40B4-BE49-F238E27FC236}">
                <a16:creationId xmlns:a16="http://schemas.microsoft.com/office/drawing/2014/main" id="{02B997DD-924D-4A64-8EDD-E4642660B3D2}"/>
              </a:ext>
            </a:extLst>
          </p:cNvPr>
          <p:cNvSpPr>
            <a:spLocks noGrp="1"/>
          </p:cNvSpPr>
          <p:nvPr>
            <p:ph idx="1"/>
          </p:nvPr>
        </p:nvSpPr>
        <p:spPr>
          <a:xfrm>
            <a:off x="1086884" y="1674069"/>
            <a:ext cx="6136037" cy="3615267"/>
          </a:xfrm>
        </p:spPr>
        <p:txBody>
          <a:bodyPr/>
          <a:lstStyle/>
          <a:p>
            <a:pPr>
              <a:buFont typeface="Arial" panose="020B0604020202020204" pitchFamily="34" charset="0"/>
              <a:buChar char="•"/>
            </a:pPr>
            <a:r>
              <a:rPr lang="en-US" dirty="0">
                <a:solidFill>
                  <a:schemeClr val="tx1"/>
                </a:solidFill>
              </a:rPr>
              <a:t>What actions should school personnel take based on the information from the NWS?</a:t>
            </a:r>
          </a:p>
          <a:p>
            <a:pPr marL="0" indent="0">
              <a:buNone/>
            </a:pPr>
            <a:endParaRPr lang="en-US" sz="800" dirty="0">
              <a:solidFill>
                <a:schemeClr val="tx1"/>
              </a:solidFill>
            </a:endParaRPr>
          </a:p>
          <a:p>
            <a:pPr>
              <a:buFont typeface="Arial" panose="020B0604020202020204" pitchFamily="34" charset="0"/>
              <a:buChar char="•"/>
            </a:pPr>
            <a:r>
              <a:rPr lang="en-US" dirty="0">
                <a:solidFill>
                  <a:schemeClr val="tx1"/>
                </a:solidFill>
              </a:rPr>
              <a:t>Knowing that you will have students, staff and potentially parents, what is your back-up plan?</a:t>
            </a:r>
          </a:p>
          <a:p>
            <a:pPr>
              <a:buFont typeface="Arial" panose="020B0604020202020204" pitchFamily="34" charset="0"/>
              <a:buChar char="•"/>
            </a:pPr>
            <a:endParaRPr lang="en-US" sz="800" dirty="0">
              <a:solidFill>
                <a:schemeClr val="tx1"/>
              </a:solidFill>
            </a:endParaRPr>
          </a:p>
          <a:p>
            <a:pPr>
              <a:buFont typeface="Arial" panose="020B0604020202020204" pitchFamily="34" charset="0"/>
              <a:buChar char="•"/>
            </a:pPr>
            <a:r>
              <a:rPr lang="en-US" dirty="0">
                <a:solidFill>
                  <a:schemeClr val="tx1"/>
                </a:solidFill>
              </a:rPr>
              <a:t>What do you do about staff who want to leave to be with their own families?</a:t>
            </a:r>
          </a:p>
          <a:p>
            <a:pPr marL="0" indent="0">
              <a:buNone/>
            </a:pPr>
            <a:endParaRPr lang="en-US" sz="800" dirty="0">
              <a:solidFill>
                <a:schemeClr val="tx1"/>
              </a:solidFill>
            </a:endParaRPr>
          </a:p>
          <a:p>
            <a:pPr marL="0" indent="0">
              <a:buNone/>
            </a:pPr>
            <a:endParaRPr lang="en-US" dirty="0"/>
          </a:p>
        </p:txBody>
      </p:sp>
      <p:pic>
        <p:nvPicPr>
          <p:cNvPr id="4" name="Picture 3" descr="Kansas State Department of Education logo and address&#10;900 S.W. Jackson Street, Suite 102&#10;Topeka, Kansas 66612-1212">
            <a:hlinkClick r:id="rId2"/>
            <a:extLst>
              <a:ext uri="{FF2B5EF4-FFF2-40B4-BE49-F238E27FC236}">
                <a16:creationId xmlns:a16="http://schemas.microsoft.com/office/drawing/2014/main" id="{4BB6DF6E-A0DB-4C11-AD49-1216E22ED68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2526" y="5554980"/>
            <a:ext cx="1454349" cy="1127216"/>
          </a:xfrm>
          <a:prstGeom prst="rect">
            <a:avLst/>
          </a:prstGeom>
          <a:noFill/>
          <a:ln>
            <a:noFill/>
          </a:ln>
        </p:spPr>
      </p:pic>
      <p:pic>
        <p:nvPicPr>
          <p:cNvPr id="6" name="Picture 5">
            <a:extLst>
              <a:ext uri="{FF2B5EF4-FFF2-40B4-BE49-F238E27FC236}">
                <a16:creationId xmlns:a16="http://schemas.microsoft.com/office/drawing/2014/main" id="{B3ED48DD-0F21-4B68-898A-2DD75EC45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4620">
            <a:off x="7952181" y="1424959"/>
            <a:ext cx="3238733" cy="2426395"/>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32D351BE-9B05-41A9-B40D-E35368BB213C}"/>
              </a:ext>
            </a:extLst>
          </p:cNvPr>
          <p:cNvSpPr/>
          <p:nvPr/>
        </p:nvSpPr>
        <p:spPr>
          <a:xfrm>
            <a:off x="8893219" y="4139878"/>
            <a:ext cx="2211897" cy="507831"/>
          </a:xfrm>
          <a:prstGeom prst="rect">
            <a:avLst/>
          </a:prstGeom>
        </p:spPr>
        <p:txBody>
          <a:bodyPr wrap="square">
            <a:spAutoFit/>
          </a:bodyPr>
          <a:lstStyle/>
          <a:p>
            <a:r>
              <a:rPr lang="en-US" sz="900" dirty="0"/>
              <a:t>https://i.pinimg.com/736x/56/0f/2c/560f2ca6496fa01ae2650a3fd059c29e--john-collins-snow-sculptures.jpg</a:t>
            </a:r>
          </a:p>
        </p:txBody>
      </p:sp>
    </p:spTree>
    <p:extLst>
      <p:ext uri="{BB962C8B-B14F-4D97-AF65-F5344CB8AC3E}">
        <p14:creationId xmlns:p14="http://schemas.microsoft.com/office/powerpoint/2010/main" val="735839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08FA8-20E7-4931-A5B5-885A8AD51992}"/>
              </a:ext>
            </a:extLst>
          </p:cNvPr>
          <p:cNvSpPr>
            <a:spLocks noGrp="1"/>
          </p:cNvSpPr>
          <p:nvPr>
            <p:ph type="title"/>
          </p:nvPr>
        </p:nvSpPr>
        <p:spPr>
          <a:xfrm>
            <a:off x="1036550" y="393505"/>
            <a:ext cx="8534400" cy="1507067"/>
          </a:xfrm>
        </p:spPr>
        <p:txBody>
          <a:bodyPr/>
          <a:lstStyle/>
          <a:p>
            <a:r>
              <a:rPr lang="en-US" b="1" dirty="0"/>
              <a:t>Questions</a:t>
            </a:r>
            <a:r>
              <a:rPr lang="en-US" dirty="0"/>
              <a:t>………………..</a:t>
            </a:r>
          </a:p>
        </p:txBody>
      </p:sp>
      <p:sp>
        <p:nvSpPr>
          <p:cNvPr id="3" name="Content Placeholder 2">
            <a:extLst>
              <a:ext uri="{FF2B5EF4-FFF2-40B4-BE49-F238E27FC236}">
                <a16:creationId xmlns:a16="http://schemas.microsoft.com/office/drawing/2014/main" id="{A48A56CD-5644-4680-A99C-04F87DB531F4}"/>
              </a:ext>
            </a:extLst>
          </p:cNvPr>
          <p:cNvSpPr>
            <a:spLocks noGrp="1"/>
          </p:cNvSpPr>
          <p:nvPr>
            <p:ph idx="1"/>
          </p:nvPr>
        </p:nvSpPr>
        <p:spPr>
          <a:xfrm>
            <a:off x="751324" y="1900572"/>
            <a:ext cx="7486665" cy="3615267"/>
          </a:xfrm>
        </p:spPr>
        <p:txBody>
          <a:bodyPr/>
          <a:lstStyle/>
          <a:p>
            <a:pPr>
              <a:buFont typeface="Arial" panose="020B0604020202020204" pitchFamily="34" charset="0"/>
              <a:buChar char="•"/>
            </a:pPr>
            <a:r>
              <a:rPr lang="en-US" dirty="0">
                <a:solidFill>
                  <a:schemeClr val="tx1"/>
                </a:solidFill>
              </a:rPr>
              <a:t>When possible, how will you ensure that everyone (including students, parents, and staff) is accounted for?</a:t>
            </a:r>
          </a:p>
          <a:p>
            <a:pPr>
              <a:buFont typeface="Arial" panose="020B0604020202020204" pitchFamily="34" charset="0"/>
              <a:buChar char="•"/>
            </a:pPr>
            <a:r>
              <a:rPr lang="en-US" dirty="0">
                <a:solidFill>
                  <a:schemeClr val="tx1"/>
                </a:solidFill>
              </a:rPr>
              <a:t>What is your reunification plan?</a:t>
            </a:r>
          </a:p>
          <a:p>
            <a:pPr>
              <a:buFont typeface="Arial" panose="020B0604020202020204" pitchFamily="34" charset="0"/>
              <a:buChar char="•"/>
            </a:pPr>
            <a:r>
              <a:rPr lang="en-US" dirty="0">
                <a:solidFill>
                  <a:schemeClr val="tx1"/>
                </a:solidFill>
              </a:rPr>
              <a:t>What further actions will you take?</a:t>
            </a:r>
          </a:p>
          <a:p>
            <a:pPr>
              <a:buFont typeface="Arial" panose="020B0604020202020204" pitchFamily="34" charset="0"/>
              <a:buChar char="•"/>
            </a:pPr>
            <a:r>
              <a:rPr lang="en-US" dirty="0">
                <a:solidFill>
                  <a:schemeClr val="tx1"/>
                </a:solidFill>
              </a:rPr>
              <a:t>What additional contingencies must you now prepare for?</a:t>
            </a:r>
          </a:p>
          <a:p>
            <a:pPr>
              <a:buFont typeface="Arial" panose="020B0604020202020204" pitchFamily="34" charset="0"/>
              <a:buChar char="•"/>
            </a:pPr>
            <a:r>
              <a:rPr lang="en-US" dirty="0">
                <a:solidFill>
                  <a:schemeClr val="tx1"/>
                </a:solidFill>
              </a:rPr>
              <a:t>Will you need to address long-term recovery?</a:t>
            </a:r>
          </a:p>
          <a:p>
            <a:endParaRPr lang="en-US" dirty="0"/>
          </a:p>
        </p:txBody>
      </p:sp>
      <p:pic>
        <p:nvPicPr>
          <p:cNvPr id="4" name="Picture 3" descr="Kansas State Department of Education logo and address&#10;900 S.W. Jackson Street, Suite 102&#10;Topeka, Kansas 66612-1212">
            <a:hlinkClick r:id="rId2"/>
            <a:extLst>
              <a:ext uri="{FF2B5EF4-FFF2-40B4-BE49-F238E27FC236}">
                <a16:creationId xmlns:a16="http://schemas.microsoft.com/office/drawing/2014/main" id="{350C94EE-F70D-4A90-9832-BB7F48E4CAD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2526" y="5554980"/>
            <a:ext cx="1454349" cy="1127216"/>
          </a:xfrm>
          <a:prstGeom prst="rect">
            <a:avLst/>
          </a:prstGeom>
          <a:noFill/>
          <a:ln>
            <a:noFill/>
          </a:ln>
        </p:spPr>
      </p:pic>
      <p:pic>
        <p:nvPicPr>
          <p:cNvPr id="6" name="Picture 5">
            <a:extLst>
              <a:ext uri="{FF2B5EF4-FFF2-40B4-BE49-F238E27FC236}">
                <a16:creationId xmlns:a16="http://schemas.microsoft.com/office/drawing/2014/main" id="{8934F296-3B3F-4F6A-9FF7-47DF25DE58F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8375021" y="2088034"/>
            <a:ext cx="3224955" cy="209554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4F313DCF-3BEB-45F4-90B7-FA57721B6F9C}"/>
              </a:ext>
            </a:extLst>
          </p:cNvPr>
          <p:cNvSpPr/>
          <p:nvPr/>
        </p:nvSpPr>
        <p:spPr>
          <a:xfrm>
            <a:off x="10430539" y="4371036"/>
            <a:ext cx="1169437" cy="784830"/>
          </a:xfrm>
          <a:prstGeom prst="rect">
            <a:avLst/>
          </a:prstGeom>
        </p:spPr>
        <p:txBody>
          <a:bodyPr wrap="square">
            <a:spAutoFit/>
          </a:bodyPr>
          <a:lstStyle/>
          <a:p>
            <a:r>
              <a:rPr lang="en-US" sz="900" dirty="0"/>
              <a:t>https://grid.gograph.com/family-silhouette-stock-illustration_gg55942698.jpg</a:t>
            </a:r>
          </a:p>
        </p:txBody>
      </p:sp>
    </p:spTree>
    <p:extLst>
      <p:ext uri="{BB962C8B-B14F-4D97-AF65-F5344CB8AC3E}">
        <p14:creationId xmlns:p14="http://schemas.microsoft.com/office/powerpoint/2010/main" val="4014285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EC6CE-0D1A-4CEF-9CDE-6B6D69187133}"/>
              </a:ext>
            </a:extLst>
          </p:cNvPr>
          <p:cNvSpPr>
            <a:spLocks noGrp="1"/>
          </p:cNvSpPr>
          <p:nvPr>
            <p:ph type="title"/>
          </p:nvPr>
        </p:nvSpPr>
        <p:spPr>
          <a:xfrm>
            <a:off x="1078494" y="285949"/>
            <a:ext cx="8534400" cy="1507067"/>
          </a:xfrm>
        </p:spPr>
        <p:txBody>
          <a:bodyPr/>
          <a:lstStyle/>
          <a:p>
            <a:r>
              <a:rPr lang="en-US" b="1" dirty="0"/>
              <a:t>Hot Wash</a:t>
            </a:r>
          </a:p>
        </p:txBody>
      </p:sp>
      <p:sp>
        <p:nvSpPr>
          <p:cNvPr id="3" name="Content Placeholder 2">
            <a:extLst>
              <a:ext uri="{FF2B5EF4-FFF2-40B4-BE49-F238E27FC236}">
                <a16:creationId xmlns:a16="http://schemas.microsoft.com/office/drawing/2014/main" id="{A7142452-1CA5-4122-8763-807C30BAEFC0}"/>
              </a:ext>
            </a:extLst>
          </p:cNvPr>
          <p:cNvSpPr>
            <a:spLocks noGrp="1"/>
          </p:cNvSpPr>
          <p:nvPr>
            <p:ph idx="1"/>
          </p:nvPr>
        </p:nvSpPr>
        <p:spPr>
          <a:xfrm>
            <a:off x="709379" y="2053206"/>
            <a:ext cx="7167883" cy="3615267"/>
          </a:xfrm>
        </p:spPr>
        <p:txBody>
          <a:bodyPr/>
          <a:lstStyle/>
          <a:p>
            <a:pPr>
              <a:buFont typeface="Arial" panose="020B0604020202020204" pitchFamily="34" charset="0"/>
              <a:buChar char="•"/>
            </a:pPr>
            <a:r>
              <a:rPr lang="en-US" dirty="0">
                <a:solidFill>
                  <a:schemeClr val="tx1"/>
                </a:solidFill>
              </a:rPr>
              <a:t>How well did your EOP/Crisis Plan operate and what actions will you take toward improvement?</a:t>
            </a:r>
          </a:p>
          <a:p>
            <a:pPr marL="0" indent="0">
              <a:buNone/>
            </a:pPr>
            <a:endParaRPr lang="en-US" sz="1200" dirty="0">
              <a:solidFill>
                <a:schemeClr val="tx1"/>
              </a:solidFill>
            </a:endParaRPr>
          </a:p>
          <a:p>
            <a:pPr>
              <a:buFont typeface="Arial" panose="020B0604020202020204" pitchFamily="34" charset="0"/>
              <a:buChar char="•"/>
            </a:pPr>
            <a:r>
              <a:rPr lang="en-US" dirty="0">
                <a:solidFill>
                  <a:schemeClr val="tx1"/>
                </a:solidFill>
              </a:rPr>
              <a:t>If you did have an Incident Command Team in place   what actions will you take toward improvement?</a:t>
            </a:r>
          </a:p>
          <a:p>
            <a:pPr>
              <a:buFont typeface="Arial" panose="020B0604020202020204" pitchFamily="34" charset="0"/>
              <a:buChar char="•"/>
            </a:pPr>
            <a:r>
              <a:rPr lang="en-US" dirty="0">
                <a:solidFill>
                  <a:schemeClr val="tx1"/>
                </a:solidFill>
              </a:rPr>
              <a:t>If  you have no IC Team, would you consider having one in place, and if yes how do we train them.</a:t>
            </a:r>
          </a:p>
          <a:p>
            <a:pPr marL="0" indent="0">
              <a:buNone/>
            </a:pPr>
            <a:endParaRPr lang="en-US" sz="1200" dirty="0">
              <a:solidFill>
                <a:schemeClr val="tx1"/>
              </a:solidFill>
            </a:endParaRPr>
          </a:p>
          <a:p>
            <a:pPr>
              <a:buFont typeface="Arial" panose="020B0604020202020204" pitchFamily="34" charset="0"/>
              <a:buChar char="•"/>
            </a:pPr>
            <a:r>
              <a:rPr lang="en-US" dirty="0">
                <a:solidFill>
                  <a:schemeClr val="tx1"/>
                </a:solidFill>
              </a:rPr>
              <a:t>How well did your Communications Plan operate and what actions will you take toward improvement?</a:t>
            </a:r>
          </a:p>
          <a:p>
            <a:endParaRPr lang="en-US" dirty="0"/>
          </a:p>
        </p:txBody>
      </p:sp>
      <p:pic>
        <p:nvPicPr>
          <p:cNvPr id="5" name="Picture 4">
            <a:extLst>
              <a:ext uri="{FF2B5EF4-FFF2-40B4-BE49-F238E27FC236}">
                <a16:creationId xmlns:a16="http://schemas.microsoft.com/office/drawing/2014/main" id="{1D415D28-3C15-4DEB-8492-4241B1AC3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81799">
            <a:off x="8616573" y="2438443"/>
            <a:ext cx="2866048" cy="2213251"/>
          </a:xfrm>
          <a:prstGeom prst="rect">
            <a:avLst/>
          </a:prstGeom>
          <a:ln>
            <a:noFill/>
          </a:ln>
          <a:effectLst>
            <a:outerShdw blurRad="292100" dist="139700" dir="2700000" algn="tl" rotWithShape="0">
              <a:srgbClr val="333333">
                <a:alpha val="65000"/>
              </a:srgbClr>
            </a:outerShdw>
          </a:effectLst>
        </p:spPr>
      </p:pic>
      <p:pic>
        <p:nvPicPr>
          <p:cNvPr id="6" name="Picture 5" descr="Kansas State Department of Education logo and address&#10;900 S.W. Jackson Street, Suite 102&#10;Topeka, Kansas 66612-1212">
            <a:hlinkClick r:id="rId3"/>
            <a:extLst>
              <a:ext uri="{FF2B5EF4-FFF2-40B4-BE49-F238E27FC236}">
                <a16:creationId xmlns:a16="http://schemas.microsoft.com/office/drawing/2014/main" id="{20A7DCDD-F71A-476A-ABB4-6005F8CCF37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2526" y="5554980"/>
            <a:ext cx="1454349" cy="1127216"/>
          </a:xfrm>
          <a:prstGeom prst="rect">
            <a:avLst/>
          </a:prstGeom>
          <a:noFill/>
          <a:ln>
            <a:noFill/>
          </a:ln>
        </p:spPr>
      </p:pic>
      <p:sp>
        <p:nvSpPr>
          <p:cNvPr id="7" name="Rectangle 6">
            <a:extLst>
              <a:ext uri="{FF2B5EF4-FFF2-40B4-BE49-F238E27FC236}">
                <a16:creationId xmlns:a16="http://schemas.microsoft.com/office/drawing/2014/main" id="{4309D659-782D-4B54-8682-14D1D02E3CC8}"/>
              </a:ext>
            </a:extLst>
          </p:cNvPr>
          <p:cNvSpPr/>
          <p:nvPr/>
        </p:nvSpPr>
        <p:spPr>
          <a:xfrm>
            <a:off x="10049597" y="5297123"/>
            <a:ext cx="1176404" cy="646331"/>
          </a:xfrm>
          <a:prstGeom prst="rect">
            <a:avLst/>
          </a:prstGeom>
        </p:spPr>
        <p:txBody>
          <a:bodyPr wrap="square">
            <a:spAutoFit/>
          </a:bodyPr>
          <a:lstStyle/>
          <a:p>
            <a:r>
              <a:rPr lang="en-US" sz="900" dirty="0"/>
              <a:t>http://keystosaferschools.net/images/products/759.png</a:t>
            </a:r>
          </a:p>
        </p:txBody>
      </p:sp>
    </p:spTree>
    <p:extLst>
      <p:ext uri="{BB962C8B-B14F-4D97-AF65-F5344CB8AC3E}">
        <p14:creationId xmlns:p14="http://schemas.microsoft.com/office/powerpoint/2010/main" val="2185784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69D0-C4D6-4613-A3B5-26047925A8CF}"/>
              </a:ext>
            </a:extLst>
          </p:cNvPr>
          <p:cNvSpPr>
            <a:spLocks noGrp="1"/>
          </p:cNvSpPr>
          <p:nvPr>
            <p:ph type="title"/>
          </p:nvPr>
        </p:nvSpPr>
        <p:spPr>
          <a:xfrm>
            <a:off x="986216" y="175547"/>
            <a:ext cx="8534400" cy="1507067"/>
          </a:xfrm>
        </p:spPr>
        <p:txBody>
          <a:bodyPr/>
          <a:lstStyle/>
          <a:p>
            <a:r>
              <a:rPr lang="en-US" dirty="0"/>
              <a:t>Hot Wash (Cont.)</a:t>
            </a:r>
          </a:p>
        </p:txBody>
      </p:sp>
      <p:sp>
        <p:nvSpPr>
          <p:cNvPr id="3" name="Content Placeholder 2">
            <a:extLst>
              <a:ext uri="{FF2B5EF4-FFF2-40B4-BE49-F238E27FC236}">
                <a16:creationId xmlns:a16="http://schemas.microsoft.com/office/drawing/2014/main" id="{FD6AF594-AEF7-4CC0-B782-99115D0CAB48}"/>
              </a:ext>
            </a:extLst>
          </p:cNvPr>
          <p:cNvSpPr>
            <a:spLocks noGrp="1"/>
          </p:cNvSpPr>
          <p:nvPr>
            <p:ph idx="1"/>
          </p:nvPr>
        </p:nvSpPr>
        <p:spPr>
          <a:xfrm>
            <a:off x="760502" y="1939713"/>
            <a:ext cx="7184661" cy="3615267"/>
          </a:xfrm>
        </p:spPr>
        <p:txBody>
          <a:bodyPr/>
          <a:lstStyle/>
          <a:p>
            <a:pPr>
              <a:buFont typeface="Arial" panose="020B0604020202020204" pitchFamily="34" charset="0"/>
              <a:buChar char="•"/>
            </a:pPr>
            <a:r>
              <a:rPr lang="en-US" dirty="0">
                <a:solidFill>
                  <a:schemeClr val="tx1"/>
                </a:solidFill>
              </a:rPr>
              <a:t>What can be done to improve school safety &amp; security operations?</a:t>
            </a:r>
          </a:p>
          <a:p>
            <a:pPr>
              <a:buFont typeface="Arial" panose="020B0604020202020204" pitchFamily="34" charset="0"/>
              <a:buChar char="•"/>
            </a:pPr>
            <a:r>
              <a:rPr lang="en-US" dirty="0">
                <a:solidFill>
                  <a:schemeClr val="tx1"/>
                </a:solidFill>
              </a:rPr>
              <a:t>What </a:t>
            </a:r>
            <a:r>
              <a:rPr lang="en-US" b="1" dirty="0">
                <a:solidFill>
                  <a:schemeClr val="tx1"/>
                </a:solidFill>
              </a:rPr>
              <a:t>internal</a:t>
            </a:r>
            <a:r>
              <a:rPr lang="en-US" dirty="0">
                <a:solidFill>
                  <a:schemeClr val="tx1"/>
                </a:solidFill>
              </a:rPr>
              <a:t> district-level offices were required to work together in this scenario?</a:t>
            </a:r>
          </a:p>
          <a:p>
            <a:pPr>
              <a:buFont typeface="Arial" panose="020B0604020202020204" pitchFamily="34" charset="0"/>
              <a:buChar char="•"/>
            </a:pPr>
            <a:r>
              <a:rPr lang="en-US" dirty="0">
                <a:solidFill>
                  <a:schemeClr val="tx1"/>
                </a:solidFill>
              </a:rPr>
              <a:t>What</a:t>
            </a:r>
            <a:r>
              <a:rPr lang="en-US" b="1" dirty="0">
                <a:solidFill>
                  <a:schemeClr val="tx1"/>
                </a:solidFill>
              </a:rPr>
              <a:t> external </a:t>
            </a:r>
            <a:r>
              <a:rPr lang="en-US" dirty="0">
                <a:solidFill>
                  <a:schemeClr val="tx1"/>
                </a:solidFill>
              </a:rPr>
              <a:t>agencies did  find out you needed to work with in this scenario?</a:t>
            </a:r>
          </a:p>
          <a:p>
            <a:pPr>
              <a:buFont typeface="Arial" panose="020B0604020202020204" pitchFamily="34" charset="0"/>
              <a:buChar char="•"/>
            </a:pPr>
            <a:r>
              <a:rPr lang="en-US" dirty="0">
                <a:solidFill>
                  <a:schemeClr val="tx1"/>
                </a:solidFill>
              </a:rPr>
              <a:t>Are all necessary agreements in place to facilitate cooperation among agencies?</a:t>
            </a:r>
          </a:p>
          <a:p>
            <a:endParaRPr lang="en-US" dirty="0"/>
          </a:p>
        </p:txBody>
      </p:sp>
      <p:pic>
        <p:nvPicPr>
          <p:cNvPr id="6" name="Picture 5" descr="Kansas State Department of Education logo and address&#10;900 S.W. Jackson Street, Suite 102&#10;Topeka, Kansas 66612-1212">
            <a:hlinkClick r:id="rId2"/>
            <a:extLst>
              <a:ext uri="{FF2B5EF4-FFF2-40B4-BE49-F238E27FC236}">
                <a16:creationId xmlns:a16="http://schemas.microsoft.com/office/drawing/2014/main" id="{04640873-7FA4-4AD3-BD76-A6480A5D139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2526" y="5554980"/>
            <a:ext cx="1454349" cy="1127216"/>
          </a:xfrm>
          <a:prstGeom prst="rect">
            <a:avLst/>
          </a:prstGeom>
          <a:noFill/>
          <a:ln>
            <a:noFill/>
          </a:ln>
        </p:spPr>
      </p:pic>
      <p:pic>
        <p:nvPicPr>
          <p:cNvPr id="8" name="Picture 7">
            <a:extLst>
              <a:ext uri="{FF2B5EF4-FFF2-40B4-BE49-F238E27FC236}">
                <a16:creationId xmlns:a16="http://schemas.microsoft.com/office/drawing/2014/main" id="{E48EEB70-F24B-4B4A-B383-C1B490E77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682" y="2160311"/>
            <a:ext cx="3616583" cy="2121118"/>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4085185-59AD-46C4-AB52-EE29CBD701BB}"/>
              </a:ext>
            </a:extLst>
          </p:cNvPr>
          <p:cNvSpPr/>
          <p:nvPr/>
        </p:nvSpPr>
        <p:spPr>
          <a:xfrm>
            <a:off x="10822246" y="4387970"/>
            <a:ext cx="841019" cy="1061829"/>
          </a:xfrm>
          <a:prstGeom prst="rect">
            <a:avLst/>
          </a:prstGeom>
        </p:spPr>
        <p:txBody>
          <a:bodyPr wrap="square">
            <a:spAutoFit/>
          </a:bodyPr>
          <a:lstStyle/>
          <a:p>
            <a:r>
              <a:rPr lang="en-US" sz="900" dirty="0"/>
              <a:t>https://th.bing.com/th/id/OIP.46TDLbN4AqM2LlfHBXD2HAHaEW?pid=Api&amp;rs=1</a:t>
            </a:r>
          </a:p>
        </p:txBody>
      </p:sp>
    </p:spTree>
    <p:extLst>
      <p:ext uri="{BB962C8B-B14F-4D97-AF65-F5344CB8AC3E}">
        <p14:creationId xmlns:p14="http://schemas.microsoft.com/office/powerpoint/2010/main" val="3390860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D085E-6D6B-4B1A-81A1-EA0D00DF530E}"/>
              </a:ext>
            </a:extLst>
          </p:cNvPr>
          <p:cNvSpPr>
            <a:spLocks noGrp="1"/>
          </p:cNvSpPr>
          <p:nvPr>
            <p:ph type="title"/>
          </p:nvPr>
        </p:nvSpPr>
        <p:spPr>
          <a:xfrm>
            <a:off x="1002994" y="522409"/>
            <a:ext cx="8534400" cy="1507067"/>
          </a:xfrm>
        </p:spPr>
        <p:txBody>
          <a:bodyPr/>
          <a:lstStyle/>
          <a:p>
            <a:r>
              <a:rPr lang="en-US" dirty="0"/>
              <a:t>After Action Plan</a:t>
            </a:r>
          </a:p>
        </p:txBody>
      </p:sp>
      <p:sp>
        <p:nvSpPr>
          <p:cNvPr id="3" name="Content Placeholder 2">
            <a:extLst>
              <a:ext uri="{FF2B5EF4-FFF2-40B4-BE49-F238E27FC236}">
                <a16:creationId xmlns:a16="http://schemas.microsoft.com/office/drawing/2014/main" id="{88CD8E22-217D-4470-B579-56664FF5CB0F}"/>
              </a:ext>
            </a:extLst>
          </p:cNvPr>
          <p:cNvSpPr>
            <a:spLocks noGrp="1"/>
          </p:cNvSpPr>
          <p:nvPr>
            <p:ph idx="1"/>
          </p:nvPr>
        </p:nvSpPr>
        <p:spPr>
          <a:xfrm>
            <a:off x="1256514" y="2031246"/>
            <a:ext cx="8534400" cy="4087342"/>
          </a:xfrm>
        </p:spPr>
        <p:txBody>
          <a:bodyPr/>
          <a:lstStyle/>
          <a:p>
            <a:pPr marL="0" indent="0">
              <a:buNone/>
            </a:pPr>
            <a:r>
              <a:rPr lang="en-US" sz="2400" dirty="0">
                <a:solidFill>
                  <a:schemeClr val="tx1"/>
                </a:solidFill>
              </a:rPr>
              <a:t>Lessons Learned:</a:t>
            </a:r>
          </a:p>
          <a:p>
            <a:pPr marL="0" indent="0">
              <a:buNone/>
            </a:pPr>
            <a:r>
              <a:rPr lang="en-US" sz="2400" dirty="0">
                <a:solidFill>
                  <a:schemeClr val="tx1"/>
                </a:solidFill>
              </a:rPr>
              <a:t>    For an improved action plan, consider what   </a:t>
            </a:r>
          </a:p>
          <a:p>
            <a:pPr marL="0" indent="0">
              <a:buNone/>
            </a:pPr>
            <a:r>
              <a:rPr lang="en-US" sz="2400" dirty="0">
                <a:solidFill>
                  <a:schemeClr val="tx1"/>
                </a:solidFill>
              </a:rPr>
              <a:t>    you will:</a:t>
            </a:r>
          </a:p>
          <a:p>
            <a:pPr lvl="1">
              <a:buFont typeface="Arial" panose="020B0604020202020204" pitchFamily="34" charset="0"/>
              <a:buChar char="•"/>
            </a:pPr>
            <a:r>
              <a:rPr lang="en-US" sz="2400" dirty="0">
                <a:solidFill>
                  <a:schemeClr val="tx1"/>
                </a:solidFill>
              </a:rPr>
              <a:t>Keep Doing ______</a:t>
            </a:r>
          </a:p>
          <a:p>
            <a:pPr lvl="1">
              <a:buFont typeface="Arial" panose="020B0604020202020204" pitchFamily="34" charset="0"/>
              <a:buChar char="•"/>
            </a:pPr>
            <a:r>
              <a:rPr lang="en-US" sz="2400" dirty="0">
                <a:solidFill>
                  <a:schemeClr val="tx1"/>
                </a:solidFill>
              </a:rPr>
              <a:t>Stop Doing ______ </a:t>
            </a:r>
          </a:p>
          <a:p>
            <a:pPr lvl="1">
              <a:buFont typeface="Arial" panose="020B0604020202020204" pitchFamily="34" charset="0"/>
              <a:buChar char="•"/>
            </a:pPr>
            <a:r>
              <a:rPr lang="en-US" sz="2400" dirty="0">
                <a:solidFill>
                  <a:schemeClr val="tx1"/>
                </a:solidFill>
              </a:rPr>
              <a:t>Do Differently _________</a:t>
            </a:r>
          </a:p>
          <a:p>
            <a:pPr lvl="1">
              <a:buFont typeface="Arial" panose="020B0604020202020204" pitchFamily="34" charset="0"/>
              <a:buChar char="•"/>
            </a:pPr>
            <a:r>
              <a:rPr lang="en-US" sz="2400" dirty="0">
                <a:solidFill>
                  <a:schemeClr val="tx1"/>
                </a:solidFill>
              </a:rPr>
              <a:t>Start Doing ______</a:t>
            </a:r>
          </a:p>
          <a:p>
            <a:endParaRPr lang="en-US" dirty="0"/>
          </a:p>
        </p:txBody>
      </p:sp>
      <p:pic>
        <p:nvPicPr>
          <p:cNvPr id="5" name="Picture 4">
            <a:extLst>
              <a:ext uri="{FF2B5EF4-FFF2-40B4-BE49-F238E27FC236}">
                <a16:creationId xmlns:a16="http://schemas.microsoft.com/office/drawing/2014/main" id="{C6828AA7-46CE-4886-BCDF-8596FAA4D5DC}"/>
              </a:ext>
            </a:extLst>
          </p:cNvPr>
          <p:cNvPicPr>
            <a:picLocks noChangeAspect="1"/>
          </p:cNvPicPr>
          <p:nvPr/>
        </p:nvPicPr>
        <p:blipFill rotWithShape="1">
          <a:blip r:embed="rId2">
            <a:extLst>
              <a:ext uri="{28A0092B-C50C-407E-A947-70E740481C1C}">
                <a14:useLocalDpi xmlns:a14="http://schemas.microsoft.com/office/drawing/2010/main" val="0"/>
              </a:ext>
            </a:extLst>
          </a:blip>
          <a:srcRect l="32443"/>
          <a:stretch/>
        </p:blipFill>
        <p:spPr>
          <a:xfrm>
            <a:off x="7524924" y="3429000"/>
            <a:ext cx="2989055" cy="2383348"/>
          </a:xfrm>
          <a:prstGeom prst="rect">
            <a:avLst/>
          </a:prstGeom>
          <a:ln>
            <a:noFill/>
          </a:ln>
          <a:effectLst>
            <a:outerShdw blurRad="292100" dist="139700" dir="2700000" algn="tl" rotWithShape="0">
              <a:srgbClr val="333333">
                <a:alpha val="65000"/>
              </a:srgbClr>
            </a:outerShdw>
          </a:effectLst>
        </p:spPr>
      </p:pic>
      <p:pic>
        <p:nvPicPr>
          <p:cNvPr id="6" name="Picture 5" descr="Kansas State Department of Education logo and address&#10;900 S.W. Jackson Street, Suite 102&#10;Topeka, Kansas 66612-1212">
            <a:hlinkClick r:id="rId3"/>
            <a:extLst>
              <a:ext uri="{FF2B5EF4-FFF2-40B4-BE49-F238E27FC236}">
                <a16:creationId xmlns:a16="http://schemas.microsoft.com/office/drawing/2014/main" id="{4677F0DD-8487-4D2D-A882-DEB23EB6B1C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2526" y="5554980"/>
            <a:ext cx="1454349" cy="1127216"/>
          </a:xfrm>
          <a:prstGeom prst="rect">
            <a:avLst/>
          </a:prstGeom>
          <a:noFill/>
          <a:ln>
            <a:noFill/>
          </a:ln>
        </p:spPr>
      </p:pic>
      <p:sp>
        <p:nvSpPr>
          <p:cNvPr id="7" name="Rectangle 6">
            <a:extLst>
              <a:ext uri="{FF2B5EF4-FFF2-40B4-BE49-F238E27FC236}">
                <a16:creationId xmlns:a16="http://schemas.microsoft.com/office/drawing/2014/main" id="{850F396F-64FB-4B2A-86F5-84C23FA48F75}"/>
              </a:ext>
            </a:extLst>
          </p:cNvPr>
          <p:cNvSpPr/>
          <p:nvPr/>
        </p:nvSpPr>
        <p:spPr>
          <a:xfrm>
            <a:off x="10565742" y="3919522"/>
            <a:ext cx="739488" cy="1892826"/>
          </a:xfrm>
          <a:prstGeom prst="rect">
            <a:avLst/>
          </a:prstGeom>
        </p:spPr>
        <p:txBody>
          <a:bodyPr wrap="square">
            <a:spAutoFit/>
          </a:bodyPr>
          <a:lstStyle/>
          <a:p>
            <a:r>
              <a:rPr lang="en-US" sz="900" dirty="0"/>
              <a:t>http://blog.cayenneapps.com/wp-content/uploads/2015/01/Lesson-learned-from-the-MVP-building.png</a:t>
            </a:r>
          </a:p>
        </p:txBody>
      </p:sp>
    </p:spTree>
    <p:extLst>
      <p:ext uri="{BB962C8B-B14F-4D97-AF65-F5344CB8AC3E}">
        <p14:creationId xmlns:p14="http://schemas.microsoft.com/office/powerpoint/2010/main" val="372175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5C9FF-845F-449C-806F-016FDFAE8D1E}"/>
              </a:ext>
            </a:extLst>
          </p:cNvPr>
          <p:cNvSpPr>
            <a:spLocks noGrp="1"/>
          </p:cNvSpPr>
          <p:nvPr>
            <p:ph type="title"/>
          </p:nvPr>
        </p:nvSpPr>
        <p:spPr>
          <a:xfrm>
            <a:off x="835214" y="-67734"/>
            <a:ext cx="8534400" cy="1507067"/>
          </a:xfrm>
        </p:spPr>
        <p:txBody>
          <a:bodyPr/>
          <a:lstStyle/>
          <a:p>
            <a:r>
              <a:rPr lang="en-US" dirty="0"/>
              <a:t>                          </a:t>
            </a:r>
            <a:r>
              <a:rPr lang="en-US" b="1" dirty="0"/>
              <a:t>Agenda</a:t>
            </a:r>
          </a:p>
        </p:txBody>
      </p:sp>
      <p:sp>
        <p:nvSpPr>
          <p:cNvPr id="3" name="Content Placeholder 2">
            <a:extLst>
              <a:ext uri="{FF2B5EF4-FFF2-40B4-BE49-F238E27FC236}">
                <a16:creationId xmlns:a16="http://schemas.microsoft.com/office/drawing/2014/main" id="{94D4A343-92BA-488A-8137-F399360148E2}"/>
              </a:ext>
            </a:extLst>
          </p:cNvPr>
          <p:cNvSpPr>
            <a:spLocks noGrp="1"/>
          </p:cNvSpPr>
          <p:nvPr>
            <p:ph idx="1"/>
          </p:nvPr>
        </p:nvSpPr>
        <p:spPr>
          <a:xfrm>
            <a:off x="835214" y="1439334"/>
            <a:ext cx="8534400" cy="4178806"/>
          </a:xfrm>
        </p:spPr>
        <p:txBody>
          <a:bodyPr>
            <a:normAutofit/>
          </a:bodyPr>
          <a:lstStyle/>
          <a:p>
            <a:pPr algn="ctr">
              <a:buFont typeface="Arial" panose="020B0604020202020204" pitchFamily="34" charset="0"/>
              <a:buChar char="•"/>
            </a:pPr>
            <a:r>
              <a:rPr lang="en-US" sz="2800" b="1" dirty="0">
                <a:solidFill>
                  <a:schemeClr val="tx1"/>
                </a:solidFill>
              </a:rPr>
              <a:t>Introductions</a:t>
            </a:r>
          </a:p>
          <a:p>
            <a:pPr algn="ctr">
              <a:buFont typeface="Arial" panose="020B0604020202020204" pitchFamily="34" charset="0"/>
              <a:buChar char="•"/>
            </a:pPr>
            <a:r>
              <a:rPr lang="en-US" sz="2800" b="1" dirty="0">
                <a:solidFill>
                  <a:schemeClr val="tx1"/>
                </a:solidFill>
              </a:rPr>
              <a:t>Today’s Tabletop Scenario</a:t>
            </a:r>
          </a:p>
          <a:p>
            <a:pPr algn="ctr">
              <a:buFont typeface="Arial" panose="020B0604020202020204" pitchFamily="34" charset="0"/>
              <a:buChar char="•"/>
            </a:pPr>
            <a:r>
              <a:rPr lang="en-US" sz="2800" b="1" dirty="0">
                <a:solidFill>
                  <a:schemeClr val="tx1"/>
                </a:solidFill>
              </a:rPr>
              <a:t>Discussions</a:t>
            </a:r>
          </a:p>
          <a:p>
            <a:pPr algn="ctr">
              <a:buFont typeface="Arial" panose="020B0604020202020204" pitchFamily="34" charset="0"/>
              <a:buChar char="•"/>
            </a:pPr>
            <a:r>
              <a:rPr lang="en-US" sz="2800" b="1" dirty="0">
                <a:solidFill>
                  <a:schemeClr val="tx1"/>
                </a:solidFill>
              </a:rPr>
              <a:t>Hot Wash (Debrief)</a:t>
            </a:r>
          </a:p>
          <a:p>
            <a:pPr algn="ctr">
              <a:buFont typeface="Arial" panose="020B0604020202020204" pitchFamily="34" charset="0"/>
              <a:buChar char="•"/>
            </a:pPr>
            <a:r>
              <a:rPr lang="en-US" sz="2800" b="1" dirty="0">
                <a:solidFill>
                  <a:schemeClr val="tx1"/>
                </a:solidFill>
              </a:rPr>
              <a:t>Action Planning</a:t>
            </a:r>
          </a:p>
          <a:p>
            <a:pPr algn="ctr">
              <a:buFont typeface="Arial" panose="020B0604020202020204" pitchFamily="34" charset="0"/>
              <a:buChar char="•"/>
            </a:pPr>
            <a:r>
              <a:rPr lang="en-US" sz="2800" b="1" dirty="0">
                <a:solidFill>
                  <a:schemeClr val="tx1"/>
                </a:solidFill>
              </a:rPr>
              <a:t>Closure</a:t>
            </a:r>
          </a:p>
          <a:p>
            <a:endParaRPr lang="en-US" dirty="0"/>
          </a:p>
        </p:txBody>
      </p:sp>
      <p:pic>
        <p:nvPicPr>
          <p:cNvPr id="4" name="Picture 3" descr="Kansas State Department of Education logo and address&#10;900 S.W. Jackson Street, Suite 102&#10;Topeka, Kansas 66612-1212">
            <a:hlinkClick r:id="rId2"/>
            <a:extLst>
              <a:ext uri="{FF2B5EF4-FFF2-40B4-BE49-F238E27FC236}">
                <a16:creationId xmlns:a16="http://schemas.microsoft.com/office/drawing/2014/main" id="{C689E0FB-82C5-45EF-A481-45086F6B4B7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2526" y="5554980"/>
            <a:ext cx="1454349" cy="1127216"/>
          </a:xfrm>
          <a:prstGeom prst="rect">
            <a:avLst/>
          </a:prstGeom>
          <a:noFill/>
          <a:ln>
            <a:noFill/>
          </a:ln>
        </p:spPr>
      </p:pic>
    </p:spTree>
    <p:extLst>
      <p:ext uri="{BB962C8B-B14F-4D97-AF65-F5344CB8AC3E}">
        <p14:creationId xmlns:p14="http://schemas.microsoft.com/office/powerpoint/2010/main" val="804551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552B-3262-4688-A37D-F9698EFAD930}"/>
              </a:ext>
            </a:extLst>
          </p:cNvPr>
          <p:cNvSpPr>
            <a:spLocks noGrp="1"/>
          </p:cNvSpPr>
          <p:nvPr>
            <p:ph type="title"/>
          </p:nvPr>
        </p:nvSpPr>
        <p:spPr>
          <a:xfrm>
            <a:off x="970876" y="41945"/>
            <a:ext cx="8534400" cy="1507067"/>
          </a:xfrm>
        </p:spPr>
        <p:txBody>
          <a:bodyPr/>
          <a:lstStyle/>
          <a:p>
            <a:pPr algn="ctr"/>
            <a:r>
              <a:rPr lang="en-US" b="1" dirty="0"/>
              <a:t>   Conclusion</a:t>
            </a:r>
          </a:p>
        </p:txBody>
      </p:sp>
      <p:sp>
        <p:nvSpPr>
          <p:cNvPr id="5" name="Rectangle 4">
            <a:extLst>
              <a:ext uri="{FF2B5EF4-FFF2-40B4-BE49-F238E27FC236}">
                <a16:creationId xmlns:a16="http://schemas.microsoft.com/office/drawing/2014/main" id="{2CCCC97D-2455-49BB-8CE2-8B498422E160}"/>
              </a:ext>
            </a:extLst>
          </p:cNvPr>
          <p:cNvSpPr/>
          <p:nvPr/>
        </p:nvSpPr>
        <p:spPr>
          <a:xfrm>
            <a:off x="2418553" y="1934165"/>
            <a:ext cx="6444393" cy="461665"/>
          </a:xfrm>
          <a:prstGeom prst="rect">
            <a:avLst/>
          </a:prstGeom>
        </p:spPr>
        <p:txBody>
          <a:bodyPr wrap="none">
            <a:spAutoFit/>
          </a:bodyPr>
          <a:lstStyle/>
          <a:p>
            <a:pPr marL="342900" indent="-342900" algn="ctr">
              <a:buFont typeface="Arial" panose="020B0604020202020204" pitchFamily="34" charset="0"/>
              <a:buChar char="•"/>
            </a:pPr>
            <a:r>
              <a:rPr lang="en-US" sz="2400" dirty="0"/>
              <a:t>What is your biggest take away today ?</a:t>
            </a:r>
          </a:p>
        </p:txBody>
      </p:sp>
      <p:pic>
        <p:nvPicPr>
          <p:cNvPr id="6" name="Picture 5" descr="Kansas State Department of Education logo and address&#10;900 S.W. Jackson Street, Suite 102&#10;Topeka, Kansas 66612-1212">
            <a:hlinkClick r:id="rId2"/>
            <a:extLst>
              <a:ext uri="{FF2B5EF4-FFF2-40B4-BE49-F238E27FC236}">
                <a16:creationId xmlns:a16="http://schemas.microsoft.com/office/drawing/2014/main" id="{F8DC08D9-F12B-429E-B02B-09D2A466096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2526" y="5554980"/>
            <a:ext cx="1454349" cy="1127216"/>
          </a:xfrm>
          <a:prstGeom prst="rect">
            <a:avLst/>
          </a:prstGeom>
          <a:noFill/>
          <a:ln>
            <a:noFill/>
          </a:ln>
        </p:spPr>
      </p:pic>
      <p:pic>
        <p:nvPicPr>
          <p:cNvPr id="10" name="Content Placeholder 9">
            <a:extLst>
              <a:ext uri="{FF2B5EF4-FFF2-40B4-BE49-F238E27FC236}">
                <a16:creationId xmlns:a16="http://schemas.microsoft.com/office/drawing/2014/main" id="{7F5219CE-A884-4425-976B-F45CD8954F6C}"/>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943649" y="2609091"/>
            <a:ext cx="5673592" cy="3404155"/>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C72ADEAF-910D-49F2-9C61-CF4020C4D7BD}"/>
              </a:ext>
            </a:extLst>
          </p:cNvPr>
          <p:cNvSpPr/>
          <p:nvPr/>
        </p:nvSpPr>
        <p:spPr>
          <a:xfrm>
            <a:off x="5353888" y="5656182"/>
            <a:ext cx="1043858" cy="954107"/>
          </a:xfrm>
          <a:prstGeom prst="rect">
            <a:avLst/>
          </a:prstGeom>
        </p:spPr>
        <p:txBody>
          <a:bodyPr wrap="square">
            <a:spAutoFit/>
          </a:bodyPr>
          <a:lstStyle/>
          <a:p>
            <a:r>
              <a:rPr lang="en-US" sz="800" dirty="0"/>
              <a:t>https://www.westernseminary.edu/transformedblog/wp-content/uploads/2012/04/bridging-the-gap.jpg</a:t>
            </a:r>
          </a:p>
        </p:txBody>
      </p:sp>
    </p:spTree>
    <p:extLst>
      <p:ext uri="{BB962C8B-B14F-4D97-AF65-F5344CB8AC3E}">
        <p14:creationId xmlns:p14="http://schemas.microsoft.com/office/powerpoint/2010/main" val="2347748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106E-5664-4D0E-A4B2-A2B55A5B822A}"/>
              </a:ext>
            </a:extLst>
          </p:cNvPr>
          <p:cNvSpPr>
            <a:spLocks noGrp="1"/>
          </p:cNvSpPr>
          <p:nvPr>
            <p:ph type="title"/>
          </p:nvPr>
        </p:nvSpPr>
        <p:spPr>
          <a:xfrm>
            <a:off x="1766392" y="251305"/>
            <a:ext cx="8534400" cy="1507067"/>
          </a:xfrm>
        </p:spPr>
        <p:txBody>
          <a:bodyPr/>
          <a:lstStyle/>
          <a:p>
            <a:r>
              <a:rPr lang="en-US" b="1" dirty="0"/>
              <a:t>Rules of the Road</a:t>
            </a:r>
          </a:p>
        </p:txBody>
      </p:sp>
      <p:sp>
        <p:nvSpPr>
          <p:cNvPr id="3" name="Content Placeholder 2">
            <a:extLst>
              <a:ext uri="{FF2B5EF4-FFF2-40B4-BE49-F238E27FC236}">
                <a16:creationId xmlns:a16="http://schemas.microsoft.com/office/drawing/2014/main" id="{C253A081-D87F-4272-A917-B28A04258AF2}"/>
              </a:ext>
            </a:extLst>
          </p:cNvPr>
          <p:cNvSpPr>
            <a:spLocks noGrp="1"/>
          </p:cNvSpPr>
          <p:nvPr>
            <p:ph idx="1"/>
          </p:nvPr>
        </p:nvSpPr>
        <p:spPr>
          <a:xfrm>
            <a:off x="1766392" y="1835729"/>
            <a:ext cx="6261872" cy="4145621"/>
          </a:xfrm>
        </p:spPr>
        <p:txBody>
          <a:bodyPr>
            <a:normAutofit lnSpcReduction="10000"/>
          </a:bodyPr>
          <a:lstStyle/>
          <a:p>
            <a:pPr>
              <a:buFont typeface="Arial" panose="020B0604020202020204" pitchFamily="34" charset="0"/>
              <a:buChar char="•"/>
            </a:pPr>
            <a:r>
              <a:rPr lang="en-US" sz="2400" dirty="0">
                <a:solidFill>
                  <a:schemeClr val="tx1"/>
                </a:solidFill>
              </a:rPr>
              <a:t>Creativity/Group Problem Solving</a:t>
            </a:r>
          </a:p>
          <a:p>
            <a:pPr>
              <a:buFont typeface="Arial" panose="020B0604020202020204" pitchFamily="34" charset="0"/>
              <a:buChar char="•"/>
            </a:pPr>
            <a:r>
              <a:rPr lang="en-US" sz="2400" dirty="0">
                <a:solidFill>
                  <a:schemeClr val="tx1"/>
                </a:solidFill>
              </a:rPr>
              <a:t>Use the knowledge and information available in the room.</a:t>
            </a:r>
          </a:p>
          <a:p>
            <a:pPr>
              <a:buFont typeface="Arial" panose="020B0604020202020204" pitchFamily="34" charset="0"/>
              <a:buChar char="•"/>
            </a:pPr>
            <a:r>
              <a:rPr lang="en-US" sz="2400" dirty="0">
                <a:solidFill>
                  <a:schemeClr val="tx1"/>
                </a:solidFill>
              </a:rPr>
              <a:t>Active Thinking</a:t>
            </a:r>
          </a:p>
          <a:p>
            <a:pPr>
              <a:buFont typeface="Arial" panose="020B0604020202020204" pitchFamily="34" charset="0"/>
              <a:buChar char="•"/>
            </a:pPr>
            <a:r>
              <a:rPr lang="en-US" sz="2400" dirty="0">
                <a:solidFill>
                  <a:schemeClr val="tx1"/>
                </a:solidFill>
              </a:rPr>
              <a:t>Active Listening </a:t>
            </a:r>
          </a:p>
          <a:p>
            <a:pPr>
              <a:buFont typeface="Arial" panose="020B0604020202020204" pitchFamily="34" charset="0"/>
              <a:buChar char="•"/>
            </a:pPr>
            <a:r>
              <a:rPr lang="en-US" sz="2400" dirty="0">
                <a:solidFill>
                  <a:schemeClr val="tx1"/>
                </a:solidFill>
              </a:rPr>
              <a:t>Active Participation</a:t>
            </a:r>
          </a:p>
          <a:p>
            <a:pPr>
              <a:buFont typeface="Arial" panose="020B0604020202020204" pitchFamily="34" charset="0"/>
              <a:buChar char="•"/>
            </a:pPr>
            <a:r>
              <a:rPr lang="en-US" sz="2400" b="1" dirty="0">
                <a:solidFill>
                  <a:schemeClr val="tx1"/>
                </a:solidFill>
              </a:rPr>
              <a:t>Respect – challenge ideas, not people</a:t>
            </a:r>
          </a:p>
          <a:p>
            <a:pPr>
              <a:buFont typeface="Arial" panose="020B0604020202020204" pitchFamily="34" charset="0"/>
              <a:buChar char="•"/>
            </a:pPr>
            <a:r>
              <a:rPr lang="en-US" sz="2400" dirty="0">
                <a:solidFill>
                  <a:schemeClr val="tx1"/>
                </a:solidFill>
              </a:rPr>
              <a:t>Reality Check – make the exercise real for you.</a:t>
            </a:r>
          </a:p>
          <a:p>
            <a:endParaRPr lang="en-US" dirty="0"/>
          </a:p>
        </p:txBody>
      </p:sp>
      <p:pic>
        <p:nvPicPr>
          <p:cNvPr id="4" name="Picture 3" descr="Kansas State Department of Education logo and address&#10;900 S.W. Jackson Street, Suite 102&#10;Topeka, Kansas 66612-1212">
            <a:hlinkClick r:id="rId2"/>
            <a:extLst>
              <a:ext uri="{FF2B5EF4-FFF2-40B4-BE49-F238E27FC236}">
                <a16:creationId xmlns:a16="http://schemas.microsoft.com/office/drawing/2014/main" id="{AA6AAAFB-7685-4007-B149-20A7DB634AB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2526" y="5554980"/>
            <a:ext cx="1454349" cy="1127216"/>
          </a:xfrm>
          <a:prstGeom prst="rect">
            <a:avLst/>
          </a:prstGeom>
          <a:noFill/>
          <a:ln>
            <a:noFill/>
          </a:ln>
        </p:spPr>
      </p:pic>
      <p:pic>
        <p:nvPicPr>
          <p:cNvPr id="6" name="Picture 5">
            <a:extLst>
              <a:ext uri="{FF2B5EF4-FFF2-40B4-BE49-F238E27FC236}">
                <a16:creationId xmlns:a16="http://schemas.microsoft.com/office/drawing/2014/main" id="{618FD9CE-3CEE-4BC3-9660-D389F5938BC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2970" b="11248"/>
          <a:stretch/>
        </p:blipFill>
        <p:spPr>
          <a:xfrm>
            <a:off x="7801762" y="1321088"/>
            <a:ext cx="3461007" cy="3353549"/>
          </a:xfrm>
          <a:prstGeom prst="rect">
            <a:avLst/>
          </a:prstGeom>
        </p:spPr>
      </p:pic>
      <p:sp>
        <p:nvSpPr>
          <p:cNvPr id="7" name="Rectangle 6">
            <a:extLst>
              <a:ext uri="{FF2B5EF4-FFF2-40B4-BE49-F238E27FC236}">
                <a16:creationId xmlns:a16="http://schemas.microsoft.com/office/drawing/2014/main" id="{B8762D86-FEAC-4C69-9EC8-BF39FAD22686}"/>
              </a:ext>
            </a:extLst>
          </p:cNvPr>
          <p:cNvSpPr/>
          <p:nvPr/>
        </p:nvSpPr>
        <p:spPr>
          <a:xfrm>
            <a:off x="9588447" y="4517667"/>
            <a:ext cx="1674322" cy="1338828"/>
          </a:xfrm>
          <a:prstGeom prst="rect">
            <a:avLst/>
          </a:prstGeom>
        </p:spPr>
        <p:txBody>
          <a:bodyPr wrap="square">
            <a:spAutoFit/>
          </a:bodyPr>
          <a:lstStyle/>
          <a:p>
            <a:r>
              <a:rPr lang="en-US" sz="900" dirty="0"/>
              <a:t>https://opimedia.azureedge.net/-/media/images/men/editorial/blogs/natural-health/new-years-revolution-throw-out-your-rule-book/fotolia42640553subscriptionxxl.jpg</a:t>
            </a:r>
          </a:p>
        </p:txBody>
      </p:sp>
    </p:spTree>
    <p:extLst>
      <p:ext uri="{BB962C8B-B14F-4D97-AF65-F5344CB8AC3E}">
        <p14:creationId xmlns:p14="http://schemas.microsoft.com/office/powerpoint/2010/main" val="226561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CF71-57A7-4933-AEB1-096FFF994F05}"/>
              </a:ext>
            </a:extLst>
          </p:cNvPr>
          <p:cNvSpPr>
            <a:spLocks noGrp="1"/>
          </p:cNvSpPr>
          <p:nvPr>
            <p:ph type="title"/>
          </p:nvPr>
        </p:nvSpPr>
        <p:spPr>
          <a:xfrm>
            <a:off x="1439221" y="0"/>
            <a:ext cx="8534400" cy="1507067"/>
          </a:xfrm>
        </p:spPr>
        <p:txBody>
          <a:bodyPr/>
          <a:lstStyle/>
          <a:p>
            <a:r>
              <a:rPr lang="en-US" b="1" dirty="0"/>
              <a:t>Guidelines</a:t>
            </a:r>
            <a:r>
              <a:rPr lang="en-US" dirty="0"/>
              <a:t> (continued)</a:t>
            </a:r>
          </a:p>
        </p:txBody>
      </p:sp>
      <p:sp>
        <p:nvSpPr>
          <p:cNvPr id="3" name="Content Placeholder 2">
            <a:extLst>
              <a:ext uri="{FF2B5EF4-FFF2-40B4-BE49-F238E27FC236}">
                <a16:creationId xmlns:a16="http://schemas.microsoft.com/office/drawing/2014/main" id="{47AA2866-246A-4E03-AB61-78E2DA649A11}"/>
              </a:ext>
            </a:extLst>
          </p:cNvPr>
          <p:cNvSpPr>
            <a:spLocks noGrp="1"/>
          </p:cNvSpPr>
          <p:nvPr>
            <p:ph idx="1"/>
          </p:nvPr>
        </p:nvSpPr>
        <p:spPr>
          <a:xfrm>
            <a:off x="734546" y="1621366"/>
            <a:ext cx="6983326" cy="3615267"/>
          </a:xfrm>
        </p:spPr>
        <p:txBody>
          <a:bodyPr/>
          <a:lstStyle/>
          <a:p>
            <a:pPr marL="0" indent="0">
              <a:buNone/>
            </a:pPr>
            <a:r>
              <a:rPr lang="en-US" sz="1100" dirty="0">
                <a:solidFill>
                  <a:schemeClr val="tx1"/>
                </a:solidFill>
              </a:rPr>
              <a:t> </a:t>
            </a:r>
          </a:p>
          <a:p>
            <a:pPr>
              <a:buFont typeface="Arial" panose="020B0604020202020204" pitchFamily="34" charset="0"/>
              <a:buChar char="•"/>
            </a:pPr>
            <a:r>
              <a:rPr lang="en-US" dirty="0">
                <a:solidFill>
                  <a:schemeClr val="tx1"/>
                </a:solidFill>
                <a:cs typeface="Calibri" panose="020F0502020204030204" pitchFamily="34" charset="0"/>
              </a:rPr>
              <a:t>The facilitator will serve as the exercise referee and provide any official interpretation of the exercise rules.</a:t>
            </a:r>
          </a:p>
          <a:p>
            <a:pPr>
              <a:buFont typeface="Arial" panose="020B0604020202020204" pitchFamily="34" charset="0"/>
              <a:buChar char="•"/>
            </a:pPr>
            <a:endParaRPr lang="en-US" sz="1100" dirty="0">
              <a:solidFill>
                <a:schemeClr val="tx1"/>
              </a:solidFill>
              <a:cs typeface="Calibri" panose="020F0502020204030204" pitchFamily="34" charset="0"/>
            </a:endParaRPr>
          </a:p>
          <a:p>
            <a:pPr>
              <a:buFont typeface="Arial" panose="020B0604020202020204" pitchFamily="34" charset="0"/>
              <a:buChar char="•"/>
            </a:pPr>
            <a:r>
              <a:rPr lang="en-US" dirty="0">
                <a:solidFill>
                  <a:schemeClr val="tx1"/>
                </a:solidFill>
                <a:cs typeface="Calibri" panose="020F0502020204030204" pitchFamily="34" charset="0"/>
              </a:rPr>
              <a:t>From time to time, there will be </a:t>
            </a:r>
            <a:r>
              <a:rPr lang="en-US" b="1" i="1" dirty="0">
                <a:solidFill>
                  <a:srgbClr val="FFFF00"/>
                </a:solidFill>
                <a:cs typeface="Calibri" panose="020F0502020204030204" pitchFamily="34" charset="0"/>
              </a:rPr>
              <a:t>injections</a:t>
            </a:r>
            <a:r>
              <a:rPr lang="en-US" dirty="0">
                <a:solidFill>
                  <a:schemeClr val="tx1"/>
                </a:solidFill>
                <a:cs typeface="Calibri" panose="020F0502020204030204" pitchFamily="34" charset="0"/>
              </a:rPr>
              <a:t> into the scenario. These are intended to further assess response to the exercise scenario.</a:t>
            </a:r>
          </a:p>
          <a:p>
            <a:pPr>
              <a:buFont typeface="Arial" panose="020B0604020202020204" pitchFamily="34" charset="0"/>
              <a:buChar char="•"/>
            </a:pPr>
            <a:endParaRPr lang="en-US" sz="1100" dirty="0">
              <a:solidFill>
                <a:schemeClr val="tx1"/>
              </a:solidFill>
              <a:cs typeface="Calibri" panose="020F0502020204030204" pitchFamily="34" charset="0"/>
            </a:endParaRPr>
          </a:p>
          <a:p>
            <a:pPr marL="0" indent="0" algn="ctr">
              <a:buNone/>
            </a:pPr>
            <a:r>
              <a:rPr lang="en-US" b="1" i="1" dirty="0">
                <a:solidFill>
                  <a:schemeClr val="tx1"/>
                </a:solidFill>
                <a:cs typeface="Calibri" panose="020F0502020204030204" pitchFamily="34" charset="0"/>
              </a:rPr>
              <a:t>This is designed to be a learning experience for all</a:t>
            </a:r>
            <a:r>
              <a:rPr lang="en-US" dirty="0">
                <a:solidFill>
                  <a:schemeClr val="tx1"/>
                </a:solidFill>
                <a:cs typeface="Calibri" panose="020F0502020204030204" pitchFamily="34" charset="0"/>
              </a:rPr>
              <a:t>.</a:t>
            </a:r>
          </a:p>
          <a:p>
            <a:endParaRPr lang="en-US" dirty="0"/>
          </a:p>
        </p:txBody>
      </p:sp>
      <p:pic>
        <p:nvPicPr>
          <p:cNvPr id="4" name="Picture 3" descr="Kansas State Department of Education logo and address&#10;900 S.W. Jackson Street, Suite 102&#10;Topeka, Kansas 66612-1212">
            <a:hlinkClick r:id="rId2"/>
            <a:extLst>
              <a:ext uri="{FF2B5EF4-FFF2-40B4-BE49-F238E27FC236}">
                <a16:creationId xmlns:a16="http://schemas.microsoft.com/office/drawing/2014/main" id="{109E07AC-1A5F-4941-85F6-22616134C84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2526" y="5563369"/>
            <a:ext cx="1454349" cy="1127216"/>
          </a:xfrm>
          <a:prstGeom prst="rect">
            <a:avLst/>
          </a:prstGeom>
          <a:noFill/>
          <a:ln>
            <a:noFill/>
          </a:ln>
        </p:spPr>
      </p:pic>
      <p:pic>
        <p:nvPicPr>
          <p:cNvPr id="6" name="Picture 5">
            <a:extLst>
              <a:ext uri="{FF2B5EF4-FFF2-40B4-BE49-F238E27FC236}">
                <a16:creationId xmlns:a16="http://schemas.microsoft.com/office/drawing/2014/main" id="{C9E9487D-699B-4DDA-AF53-11E0782AC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160672" flipV="1">
            <a:off x="8344381" y="1431585"/>
            <a:ext cx="2931428" cy="3199138"/>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A25ED429-67BD-4FD7-931A-7059A96355C0}"/>
              </a:ext>
            </a:extLst>
          </p:cNvPr>
          <p:cNvSpPr/>
          <p:nvPr/>
        </p:nvSpPr>
        <p:spPr>
          <a:xfrm>
            <a:off x="10191180" y="4844218"/>
            <a:ext cx="1244082" cy="784830"/>
          </a:xfrm>
          <a:prstGeom prst="rect">
            <a:avLst/>
          </a:prstGeom>
        </p:spPr>
        <p:txBody>
          <a:bodyPr wrap="square">
            <a:spAutoFit/>
          </a:bodyPr>
          <a:lstStyle/>
          <a:p>
            <a:r>
              <a:rPr lang="en-US" sz="900" dirty="0"/>
              <a:t>https://mgrush.com/blog/wp-content/uploads/2015/08/support-for-arguments.png</a:t>
            </a:r>
          </a:p>
        </p:txBody>
      </p:sp>
    </p:spTree>
    <p:extLst>
      <p:ext uri="{BB962C8B-B14F-4D97-AF65-F5344CB8AC3E}">
        <p14:creationId xmlns:p14="http://schemas.microsoft.com/office/powerpoint/2010/main" val="2271727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FD0F0-1431-49BF-912E-A89F48D5374D}"/>
              </a:ext>
            </a:extLst>
          </p:cNvPr>
          <p:cNvSpPr>
            <a:spLocks noGrp="1"/>
          </p:cNvSpPr>
          <p:nvPr>
            <p:ph type="title"/>
          </p:nvPr>
        </p:nvSpPr>
        <p:spPr>
          <a:xfrm>
            <a:off x="826825" y="0"/>
            <a:ext cx="8534400" cy="1507067"/>
          </a:xfrm>
        </p:spPr>
        <p:txBody>
          <a:bodyPr/>
          <a:lstStyle/>
          <a:p>
            <a:r>
              <a:rPr lang="en-US" b="1" dirty="0"/>
              <a:t>Objectives</a:t>
            </a:r>
          </a:p>
        </p:txBody>
      </p:sp>
      <p:sp>
        <p:nvSpPr>
          <p:cNvPr id="3" name="Content Placeholder 2">
            <a:extLst>
              <a:ext uri="{FF2B5EF4-FFF2-40B4-BE49-F238E27FC236}">
                <a16:creationId xmlns:a16="http://schemas.microsoft.com/office/drawing/2014/main" id="{5C22F423-7019-42CF-B724-25FAAF68B37C}"/>
              </a:ext>
            </a:extLst>
          </p:cNvPr>
          <p:cNvSpPr>
            <a:spLocks noGrp="1"/>
          </p:cNvSpPr>
          <p:nvPr>
            <p:ph idx="1"/>
          </p:nvPr>
        </p:nvSpPr>
        <p:spPr>
          <a:xfrm>
            <a:off x="700990" y="1507068"/>
            <a:ext cx="7129434" cy="4194962"/>
          </a:xfrm>
        </p:spPr>
        <p:txBody>
          <a:bodyPr/>
          <a:lstStyle/>
          <a:p>
            <a:pPr>
              <a:buFont typeface="Arial" panose="020B0604020202020204" pitchFamily="34" charset="0"/>
              <a:buChar char="•"/>
            </a:pPr>
            <a:r>
              <a:rPr lang="en-US" sz="2200" dirty="0">
                <a:solidFill>
                  <a:schemeClr val="tx1"/>
                </a:solidFill>
                <a:cs typeface="Calibri" panose="020F0502020204030204" pitchFamily="34" charset="0"/>
              </a:rPr>
              <a:t>To evaluate policies and procedures… your plan.</a:t>
            </a:r>
          </a:p>
          <a:p>
            <a:pPr>
              <a:buFont typeface="Arial" panose="020B0604020202020204" pitchFamily="34" charset="0"/>
              <a:buChar char="•"/>
            </a:pPr>
            <a:r>
              <a:rPr lang="en-US" sz="2200" dirty="0">
                <a:solidFill>
                  <a:schemeClr val="tx1"/>
                </a:solidFill>
                <a:cs typeface="Calibri" panose="020F0502020204030204" pitchFamily="34" charset="0"/>
              </a:rPr>
              <a:t>To evaluate command and control including communications procedures.</a:t>
            </a:r>
          </a:p>
          <a:p>
            <a:pPr>
              <a:buFont typeface="Arial" panose="020B0604020202020204" pitchFamily="34" charset="0"/>
              <a:buChar char="•"/>
            </a:pPr>
            <a:r>
              <a:rPr lang="en-US" sz="2200" dirty="0">
                <a:solidFill>
                  <a:schemeClr val="tx1"/>
                </a:solidFill>
                <a:cs typeface="Calibri" panose="020F0502020204030204" pitchFamily="34" charset="0"/>
              </a:rPr>
              <a:t>To identify resources needed vs. available.</a:t>
            </a:r>
          </a:p>
          <a:p>
            <a:pPr>
              <a:buFont typeface="Arial" panose="020B0604020202020204" pitchFamily="34" charset="0"/>
              <a:buChar char="•"/>
            </a:pPr>
            <a:r>
              <a:rPr lang="en-US" sz="2200" dirty="0">
                <a:solidFill>
                  <a:schemeClr val="tx1"/>
                </a:solidFill>
                <a:cs typeface="Calibri" panose="020F0502020204030204" pitchFamily="34" charset="0"/>
              </a:rPr>
              <a:t>To identify training needs.</a:t>
            </a:r>
          </a:p>
          <a:p>
            <a:pPr>
              <a:buFont typeface="Arial" panose="020B0604020202020204" pitchFamily="34" charset="0"/>
              <a:buChar char="•"/>
            </a:pPr>
            <a:r>
              <a:rPr lang="en-US" sz="2200" dirty="0">
                <a:solidFill>
                  <a:schemeClr val="tx1"/>
                </a:solidFill>
                <a:cs typeface="Calibri" panose="020F0502020204030204" pitchFamily="34" charset="0"/>
              </a:rPr>
              <a:t>To identify needed improvements and create an action plan to address those needs.</a:t>
            </a:r>
          </a:p>
          <a:p>
            <a:endParaRPr lang="en-US" dirty="0"/>
          </a:p>
        </p:txBody>
      </p:sp>
      <p:pic>
        <p:nvPicPr>
          <p:cNvPr id="5" name="Picture 4">
            <a:extLst>
              <a:ext uri="{FF2B5EF4-FFF2-40B4-BE49-F238E27FC236}">
                <a16:creationId xmlns:a16="http://schemas.microsoft.com/office/drawing/2014/main" id="{779A4A73-F8CE-4397-80AC-43125496D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8348" y="2441197"/>
            <a:ext cx="3302662" cy="2341818"/>
          </a:xfrm>
          <a:prstGeom prst="rect">
            <a:avLst/>
          </a:prstGeom>
          <a:ln>
            <a:noFill/>
          </a:ln>
          <a:effectLst>
            <a:outerShdw blurRad="292100" dist="139700" dir="2700000" algn="tl" rotWithShape="0">
              <a:srgbClr val="333333">
                <a:alpha val="65000"/>
              </a:srgbClr>
            </a:outerShdw>
          </a:effectLst>
        </p:spPr>
      </p:pic>
      <p:pic>
        <p:nvPicPr>
          <p:cNvPr id="6" name="Picture 5" descr="Kansas State Department of Education logo and address&#10;900 S.W. Jackson Street, Suite 102&#10;Topeka, Kansas 66612-1212">
            <a:hlinkClick r:id="rId3"/>
            <a:extLst>
              <a:ext uri="{FF2B5EF4-FFF2-40B4-BE49-F238E27FC236}">
                <a16:creationId xmlns:a16="http://schemas.microsoft.com/office/drawing/2014/main" id="{DE567308-44F2-4552-84DA-C9F8C3DF94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2526" y="5554980"/>
            <a:ext cx="1454349" cy="1127216"/>
          </a:xfrm>
          <a:prstGeom prst="rect">
            <a:avLst/>
          </a:prstGeom>
          <a:noFill/>
          <a:ln>
            <a:noFill/>
          </a:ln>
        </p:spPr>
      </p:pic>
      <p:sp>
        <p:nvSpPr>
          <p:cNvPr id="7" name="Rectangle 6">
            <a:extLst>
              <a:ext uri="{FF2B5EF4-FFF2-40B4-BE49-F238E27FC236}">
                <a16:creationId xmlns:a16="http://schemas.microsoft.com/office/drawing/2014/main" id="{D624C77E-C1E8-4B73-AE40-137E062017AD}"/>
              </a:ext>
            </a:extLst>
          </p:cNvPr>
          <p:cNvSpPr/>
          <p:nvPr/>
        </p:nvSpPr>
        <p:spPr>
          <a:xfrm>
            <a:off x="10162953" y="4885566"/>
            <a:ext cx="1328057" cy="1338828"/>
          </a:xfrm>
          <a:prstGeom prst="rect">
            <a:avLst/>
          </a:prstGeom>
        </p:spPr>
        <p:txBody>
          <a:bodyPr wrap="square">
            <a:spAutoFit/>
          </a:bodyPr>
          <a:lstStyle/>
          <a:p>
            <a:r>
              <a:rPr lang="en-US" sz="900" dirty="0"/>
              <a:t>https://www.smartsheet.com/sites/default/files/styles/media_thumbnail/public/ic-og-PoliciesandProcedures-FacebookLinkedIn.jpg</a:t>
            </a:r>
          </a:p>
        </p:txBody>
      </p:sp>
    </p:spTree>
    <p:extLst>
      <p:ext uri="{BB962C8B-B14F-4D97-AF65-F5344CB8AC3E}">
        <p14:creationId xmlns:p14="http://schemas.microsoft.com/office/powerpoint/2010/main" val="3003289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70B839B-E867-4C25-9B8F-8A4945FEB243}"/>
              </a:ext>
            </a:extLst>
          </p:cNvPr>
          <p:cNvSpPr txBox="1"/>
          <p:nvPr/>
        </p:nvSpPr>
        <p:spPr>
          <a:xfrm>
            <a:off x="3880083" y="6040073"/>
            <a:ext cx="6968574" cy="523220"/>
          </a:xfrm>
          <a:prstGeom prst="rect">
            <a:avLst/>
          </a:prstGeom>
          <a:noFill/>
        </p:spPr>
        <p:txBody>
          <a:bodyPr wrap="none" rtlCol="0">
            <a:spAutoFit/>
          </a:bodyPr>
          <a:lstStyle/>
          <a:p>
            <a:r>
              <a:rPr lang="en-US" sz="2800" dirty="0"/>
              <a:t>So lets get started………………………….</a:t>
            </a:r>
          </a:p>
        </p:txBody>
      </p:sp>
      <p:pic>
        <p:nvPicPr>
          <p:cNvPr id="6" name="Picture 5">
            <a:extLst>
              <a:ext uri="{FF2B5EF4-FFF2-40B4-BE49-F238E27FC236}">
                <a16:creationId xmlns:a16="http://schemas.microsoft.com/office/drawing/2014/main" id="{211030EA-58B6-43AE-9EE4-05ACBA155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551"/>
            <a:ext cx="12192000" cy="5718671"/>
          </a:xfrm>
          <a:prstGeom prst="rect">
            <a:avLst/>
          </a:prstGeom>
        </p:spPr>
      </p:pic>
      <p:pic>
        <p:nvPicPr>
          <p:cNvPr id="5" name="Content Placeholder 4">
            <a:extLst>
              <a:ext uri="{FF2B5EF4-FFF2-40B4-BE49-F238E27FC236}">
                <a16:creationId xmlns:a16="http://schemas.microsoft.com/office/drawing/2014/main" id="{970FAF8C-CB46-4E75-BB17-03639C990F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33985" y="2344760"/>
            <a:ext cx="6876467" cy="3366795"/>
          </a:xfrm>
          <a:prstGeom prst="rect">
            <a:avLst/>
          </a:prstGeom>
          <a:ln>
            <a:noFill/>
          </a:ln>
          <a:effectLst>
            <a:softEdge rad="112500"/>
          </a:effectLst>
        </p:spPr>
      </p:pic>
      <p:pic>
        <p:nvPicPr>
          <p:cNvPr id="12" name="Picture 11" descr="Kansas State Department of Education logo and address&#10;900 S.W. Jackson Street, Suite 102&#10;Topeka, Kansas 66612-1212">
            <a:hlinkClick r:id="rId4"/>
            <a:extLst>
              <a:ext uri="{FF2B5EF4-FFF2-40B4-BE49-F238E27FC236}">
                <a16:creationId xmlns:a16="http://schemas.microsoft.com/office/drawing/2014/main" id="{C4ABBB28-9F4E-432E-895A-BBE8119DB68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2364" y="5647259"/>
            <a:ext cx="1454349" cy="1127216"/>
          </a:xfrm>
          <a:prstGeom prst="rect">
            <a:avLst/>
          </a:prstGeom>
          <a:noFill/>
          <a:ln>
            <a:noFill/>
          </a:ln>
        </p:spPr>
      </p:pic>
      <p:sp>
        <p:nvSpPr>
          <p:cNvPr id="8" name="Rectangle 7">
            <a:extLst>
              <a:ext uri="{FF2B5EF4-FFF2-40B4-BE49-F238E27FC236}">
                <a16:creationId xmlns:a16="http://schemas.microsoft.com/office/drawing/2014/main" id="{AACB0563-5E6D-400C-9670-FEE49AFD5974}"/>
              </a:ext>
            </a:extLst>
          </p:cNvPr>
          <p:cNvSpPr/>
          <p:nvPr/>
        </p:nvSpPr>
        <p:spPr>
          <a:xfrm>
            <a:off x="10951796" y="5807991"/>
            <a:ext cx="790800" cy="830997"/>
          </a:xfrm>
          <a:prstGeom prst="rect">
            <a:avLst/>
          </a:prstGeom>
        </p:spPr>
        <p:txBody>
          <a:bodyPr wrap="square">
            <a:spAutoFit/>
          </a:bodyPr>
          <a:lstStyle/>
          <a:p>
            <a:r>
              <a:rPr lang="en-US" sz="800" dirty="0"/>
              <a:t>https://media.giphy.com/media/bhFMbDZpU1Cuc/giphy.gif</a:t>
            </a:r>
          </a:p>
        </p:txBody>
      </p:sp>
    </p:spTree>
    <p:extLst>
      <p:ext uri="{BB962C8B-B14F-4D97-AF65-F5344CB8AC3E}">
        <p14:creationId xmlns:p14="http://schemas.microsoft.com/office/powerpoint/2010/main" val="2593916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91FF-B390-442C-B70E-203F19741B7E}"/>
              </a:ext>
            </a:extLst>
          </p:cNvPr>
          <p:cNvSpPr>
            <a:spLocks noGrp="1"/>
          </p:cNvSpPr>
          <p:nvPr>
            <p:ph type="ctrTitle"/>
          </p:nvPr>
        </p:nvSpPr>
        <p:spPr>
          <a:xfrm>
            <a:off x="1294571" y="933275"/>
            <a:ext cx="8285657" cy="4991450"/>
          </a:xfrm>
        </p:spPr>
        <p:txBody>
          <a:bodyPr>
            <a:normAutofit/>
          </a:bodyPr>
          <a:lstStyle/>
          <a:p>
            <a:pPr lvl="0" defTabSz="914400" eaLnBrk="0" hangingPunct="0">
              <a:spcBef>
                <a:spcPct val="20000"/>
              </a:spcBef>
              <a:buClr>
                <a:srgbClr val="531E1D"/>
              </a:buClr>
            </a:pPr>
            <a:r>
              <a:rPr lang="en-US" sz="2600" cap="none" dirty="0">
                <a:ln>
                  <a:noFill/>
                </a:ln>
                <a:latin typeface="Calibri"/>
                <a:ea typeface="+mn-ea"/>
                <a:cs typeface="Arial" pitchFamily="34" charset="0"/>
              </a:rPr>
              <a:t>     Late Monday evening, the media issue this warning:</a:t>
            </a:r>
            <a:br>
              <a:rPr lang="en-US" sz="2600" cap="none" dirty="0">
                <a:ln>
                  <a:noFill/>
                </a:ln>
                <a:solidFill>
                  <a:prstClr val="black"/>
                </a:solidFill>
                <a:latin typeface="Calibri"/>
                <a:ea typeface="+mn-ea"/>
                <a:cs typeface="Arial" pitchFamily="34" charset="0"/>
              </a:rPr>
            </a:br>
            <a:br>
              <a:rPr lang="en-US" sz="1000" cap="none" dirty="0">
                <a:ln>
                  <a:noFill/>
                </a:ln>
                <a:solidFill>
                  <a:prstClr val="black"/>
                </a:solidFill>
                <a:latin typeface="Calibri"/>
                <a:ea typeface="+mn-ea"/>
                <a:cs typeface="Arial" pitchFamily="34" charset="0"/>
              </a:rPr>
            </a:br>
            <a:r>
              <a:rPr lang="en-US" sz="2600" cap="none" dirty="0">
                <a:ln>
                  <a:noFill/>
                </a:ln>
                <a:solidFill>
                  <a:prstClr val="black"/>
                </a:solidFill>
                <a:latin typeface="Calibri"/>
                <a:ea typeface="+mn-ea"/>
                <a:cs typeface="Arial" pitchFamily="34" charset="0"/>
              </a:rPr>
              <a:t>	</a:t>
            </a:r>
            <a:r>
              <a:rPr lang="en-US" sz="2600" i="1" cap="none" dirty="0">
                <a:ln>
                  <a:noFill/>
                </a:ln>
                <a:solidFill>
                  <a:prstClr val="black"/>
                </a:solidFill>
                <a:latin typeface="Calibri"/>
                <a:ea typeface="+mn-ea"/>
                <a:cs typeface="Arial" pitchFamily="34" charset="0"/>
              </a:rPr>
              <a:t>"An ice storm warning has been issued for your area  this means severe winter weather conditions are imminent or occurring. Significant amounts of ice accumulations will make travel dangerous or impossible.</a:t>
            </a:r>
            <a:br>
              <a:rPr lang="en-US" sz="2600" i="1" cap="none" dirty="0">
                <a:ln>
                  <a:noFill/>
                </a:ln>
                <a:solidFill>
                  <a:prstClr val="black"/>
                </a:solidFill>
                <a:latin typeface="Calibri"/>
                <a:ea typeface="+mn-ea"/>
                <a:cs typeface="Arial" pitchFamily="34" charset="0"/>
              </a:rPr>
            </a:br>
            <a:r>
              <a:rPr lang="en-US" sz="2600" i="1" cap="none" dirty="0">
                <a:ln>
                  <a:noFill/>
                </a:ln>
                <a:solidFill>
                  <a:prstClr val="black"/>
                </a:solidFill>
                <a:latin typeface="Calibri"/>
                <a:ea typeface="+mn-ea"/>
                <a:cs typeface="Arial" pitchFamily="34" charset="0"/>
              </a:rPr>
              <a:t> </a:t>
            </a:r>
            <a:br>
              <a:rPr lang="en-US" sz="2600" i="1" cap="none" dirty="0">
                <a:ln>
                  <a:noFill/>
                </a:ln>
                <a:solidFill>
                  <a:prstClr val="black"/>
                </a:solidFill>
                <a:latin typeface="Calibri"/>
                <a:ea typeface="+mn-ea"/>
                <a:cs typeface="Arial" pitchFamily="34" charset="0"/>
              </a:rPr>
            </a:br>
            <a:r>
              <a:rPr lang="en-US" sz="2600" i="1" cap="none" dirty="0">
                <a:ln>
                  <a:noFill/>
                </a:ln>
                <a:solidFill>
                  <a:prstClr val="black"/>
                </a:solidFill>
                <a:latin typeface="Calibri"/>
                <a:ea typeface="+mn-ea"/>
                <a:cs typeface="Arial" pitchFamily="34" charset="0"/>
              </a:rPr>
              <a:t>Travel is strongly discouraged. If you must travel keep an extra flashlight, food and water in your vehicle in case of an emergency. </a:t>
            </a:r>
            <a:br>
              <a:rPr lang="en-US" sz="2600" i="1" cap="none" dirty="0">
                <a:ln>
                  <a:noFill/>
                </a:ln>
                <a:solidFill>
                  <a:prstClr val="black"/>
                </a:solidFill>
                <a:latin typeface="Calibri"/>
                <a:ea typeface="+mn-ea"/>
                <a:cs typeface="Arial" pitchFamily="34" charset="0"/>
              </a:rPr>
            </a:br>
            <a:br>
              <a:rPr lang="en-US" sz="1000" i="1" cap="none" dirty="0">
                <a:ln>
                  <a:noFill/>
                </a:ln>
                <a:solidFill>
                  <a:prstClr val="black"/>
                </a:solidFill>
                <a:latin typeface="Calibri"/>
                <a:ea typeface="+mn-ea"/>
                <a:cs typeface="Arial" pitchFamily="34" charset="0"/>
              </a:rPr>
            </a:br>
            <a:r>
              <a:rPr lang="en-US" sz="2600" i="1" cap="none" dirty="0">
                <a:ln>
                  <a:noFill/>
                </a:ln>
                <a:solidFill>
                  <a:prstClr val="black"/>
                </a:solidFill>
                <a:latin typeface="Calibri"/>
                <a:ea typeface="+mn-ea"/>
                <a:cs typeface="Arial" pitchFamily="34" charset="0"/>
              </a:rPr>
              <a:t>Ice accumulations may lead to snapped power lines and falling tree branches that add to the danger."</a:t>
            </a:r>
          </a:p>
        </p:txBody>
      </p:sp>
      <p:sp>
        <p:nvSpPr>
          <p:cNvPr id="3" name="Subtitle 2">
            <a:extLst>
              <a:ext uri="{FF2B5EF4-FFF2-40B4-BE49-F238E27FC236}">
                <a16:creationId xmlns:a16="http://schemas.microsoft.com/office/drawing/2014/main" id="{B95E806A-338A-4374-8AB0-C5A7AE86D59B}"/>
              </a:ext>
            </a:extLst>
          </p:cNvPr>
          <p:cNvSpPr>
            <a:spLocks noGrp="1"/>
          </p:cNvSpPr>
          <p:nvPr>
            <p:ph type="subTitle" idx="1"/>
          </p:nvPr>
        </p:nvSpPr>
        <p:spPr>
          <a:xfrm>
            <a:off x="1377675" y="138417"/>
            <a:ext cx="6400800" cy="1947333"/>
          </a:xfrm>
        </p:spPr>
        <p:txBody>
          <a:bodyPr/>
          <a:lstStyle/>
          <a:p>
            <a:pPr algn="ctr"/>
            <a:r>
              <a:rPr lang="en-US" sz="4000" b="1" dirty="0">
                <a:solidFill>
                  <a:schemeClr val="tx1"/>
                </a:solidFill>
              </a:rPr>
              <a:t>Scenario</a:t>
            </a:r>
          </a:p>
          <a:p>
            <a:pPr algn="ctr"/>
            <a:r>
              <a:rPr lang="en-US" dirty="0">
                <a:solidFill>
                  <a:schemeClr val="tx1"/>
                </a:solidFill>
              </a:rPr>
              <a:t>The Day Before</a:t>
            </a:r>
          </a:p>
        </p:txBody>
      </p:sp>
      <p:pic>
        <p:nvPicPr>
          <p:cNvPr id="11" name="Picture 10">
            <a:extLst>
              <a:ext uri="{FF2B5EF4-FFF2-40B4-BE49-F238E27FC236}">
                <a16:creationId xmlns:a16="http://schemas.microsoft.com/office/drawing/2014/main" id="{CE8048FA-557B-4765-AE95-F82EF5AF4440}"/>
              </a:ext>
            </a:extLst>
          </p:cNvPr>
          <p:cNvPicPr>
            <a:picLocks noChangeAspect="1"/>
          </p:cNvPicPr>
          <p:nvPr/>
        </p:nvPicPr>
        <p:blipFill>
          <a:blip r:embed="rId2"/>
          <a:stretch>
            <a:fillRect/>
          </a:stretch>
        </p:blipFill>
        <p:spPr>
          <a:xfrm>
            <a:off x="9992847" y="5255934"/>
            <a:ext cx="1450974" cy="1127858"/>
          </a:xfrm>
          <a:prstGeom prst="rect">
            <a:avLst/>
          </a:prstGeom>
        </p:spPr>
      </p:pic>
    </p:spTree>
    <p:extLst>
      <p:ext uri="{BB962C8B-B14F-4D97-AF65-F5344CB8AC3E}">
        <p14:creationId xmlns:p14="http://schemas.microsoft.com/office/powerpoint/2010/main" val="4033644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320E-A5CD-42DD-8BC2-5C19375D47C0}"/>
              </a:ext>
            </a:extLst>
          </p:cNvPr>
          <p:cNvSpPr>
            <a:spLocks noGrp="1"/>
          </p:cNvSpPr>
          <p:nvPr>
            <p:ph type="title"/>
          </p:nvPr>
        </p:nvSpPr>
        <p:spPr>
          <a:xfrm>
            <a:off x="1187552" y="545284"/>
            <a:ext cx="8534400" cy="1507067"/>
          </a:xfrm>
        </p:spPr>
        <p:txBody>
          <a:bodyPr>
            <a:normAutofit fontScale="90000"/>
          </a:bodyPr>
          <a:lstStyle/>
          <a:p>
            <a:pPr algn="ctr"/>
            <a:r>
              <a:rPr lang="en-US" b="1" dirty="0"/>
              <a:t>Scenario</a:t>
            </a:r>
            <a:br>
              <a:rPr lang="en-US" b="1" dirty="0"/>
            </a:br>
            <a:br>
              <a:rPr lang="en-US" b="1" dirty="0"/>
            </a:br>
            <a:r>
              <a:rPr lang="en-US" i="1" dirty="0"/>
              <a:t>The Start</a:t>
            </a:r>
          </a:p>
        </p:txBody>
      </p:sp>
      <p:sp>
        <p:nvSpPr>
          <p:cNvPr id="3" name="Content Placeholder 2">
            <a:extLst>
              <a:ext uri="{FF2B5EF4-FFF2-40B4-BE49-F238E27FC236}">
                <a16:creationId xmlns:a16="http://schemas.microsoft.com/office/drawing/2014/main" id="{3B4D515D-74E0-4C32-97E1-74EF7B2F61A7}"/>
              </a:ext>
            </a:extLst>
          </p:cNvPr>
          <p:cNvSpPr>
            <a:spLocks noGrp="1"/>
          </p:cNvSpPr>
          <p:nvPr>
            <p:ph idx="1"/>
          </p:nvPr>
        </p:nvSpPr>
        <p:spPr>
          <a:xfrm>
            <a:off x="1510019" y="2233851"/>
            <a:ext cx="6031684" cy="3615267"/>
          </a:xfrm>
        </p:spPr>
        <p:txBody>
          <a:bodyPr>
            <a:normAutofit/>
          </a:bodyPr>
          <a:lstStyle/>
          <a:p>
            <a:pPr lvl="0" defTabSz="914400">
              <a:spcAft>
                <a:spcPts val="0"/>
              </a:spcAft>
              <a:buSzTx/>
              <a:buFont typeface="Arial" panose="020B0604020202020204" pitchFamily="34" charset="0"/>
              <a:buChar char="•"/>
            </a:pPr>
            <a:r>
              <a:rPr lang="en-US" sz="2200" dirty="0">
                <a:solidFill>
                  <a:schemeClr val="tx1"/>
                </a:solidFill>
                <a:cs typeface="Arial" pitchFamily="34" charset="0"/>
              </a:rPr>
              <a:t>The night and early morning are quiet, but cold. Your Tuesday school day begins normally. </a:t>
            </a:r>
          </a:p>
          <a:p>
            <a:pPr lvl="0" defTabSz="914400" eaLnBrk="0" hangingPunct="0">
              <a:spcAft>
                <a:spcPts val="0"/>
              </a:spcAft>
              <a:buSzTx/>
              <a:buFont typeface="Arial" panose="020B0604020202020204" pitchFamily="34" charset="0"/>
              <a:buChar char="•"/>
            </a:pPr>
            <a:r>
              <a:rPr lang="en-US" sz="2200" dirty="0">
                <a:solidFill>
                  <a:schemeClr val="tx1"/>
                </a:solidFill>
                <a:cs typeface="Arial" pitchFamily="34" charset="0"/>
              </a:rPr>
              <a:t>Around 9:30-9:45 a.m. on Tuesday morning, snow flurries begin. The students are excited! They love snow.</a:t>
            </a:r>
          </a:p>
          <a:p>
            <a:pPr lvl="0" defTabSz="914400" eaLnBrk="0" hangingPunct="0">
              <a:spcAft>
                <a:spcPts val="0"/>
              </a:spcAft>
              <a:buSzTx/>
              <a:buFont typeface="Arial" panose="020B0604020202020204" pitchFamily="34" charset="0"/>
              <a:buChar char="•"/>
            </a:pPr>
            <a:r>
              <a:rPr lang="en-US" sz="2200" dirty="0">
                <a:solidFill>
                  <a:schemeClr val="tx1"/>
                </a:solidFill>
                <a:cs typeface="Arial" pitchFamily="34" charset="0"/>
              </a:rPr>
              <a:t>You hear from the National Weather Service that this is a fast moving storm coming quickly down from the north.</a:t>
            </a:r>
          </a:p>
          <a:p>
            <a:endParaRPr lang="en-US" dirty="0"/>
          </a:p>
        </p:txBody>
      </p:sp>
      <p:pic>
        <p:nvPicPr>
          <p:cNvPr id="5" name="Picture 4">
            <a:extLst>
              <a:ext uri="{FF2B5EF4-FFF2-40B4-BE49-F238E27FC236}">
                <a16:creationId xmlns:a16="http://schemas.microsoft.com/office/drawing/2014/main" id="{ACDABC4E-F308-4126-B3C3-745427C70630}"/>
              </a:ext>
            </a:extLst>
          </p:cNvPr>
          <p:cNvPicPr>
            <a:picLocks noChangeAspect="1"/>
          </p:cNvPicPr>
          <p:nvPr/>
        </p:nvPicPr>
        <p:blipFill rotWithShape="1">
          <a:blip r:embed="rId2">
            <a:extLst>
              <a:ext uri="{28A0092B-C50C-407E-A947-70E740481C1C}">
                <a14:useLocalDpi xmlns:a14="http://schemas.microsoft.com/office/drawing/2010/main" val="0"/>
              </a:ext>
            </a:extLst>
          </a:blip>
          <a:srcRect t="14323"/>
          <a:stretch/>
        </p:blipFill>
        <p:spPr>
          <a:xfrm>
            <a:off x="7751427" y="2399252"/>
            <a:ext cx="3932425" cy="2852686"/>
          </a:xfrm>
          <a:prstGeom prst="rect">
            <a:avLst/>
          </a:prstGeom>
          <a:ln>
            <a:noFill/>
          </a:ln>
          <a:effectLst>
            <a:outerShdw blurRad="292100" dist="139700" dir="2700000" algn="tl" rotWithShape="0">
              <a:srgbClr val="333333">
                <a:alpha val="65000"/>
              </a:srgbClr>
            </a:outerShdw>
          </a:effectLst>
        </p:spPr>
      </p:pic>
      <p:pic>
        <p:nvPicPr>
          <p:cNvPr id="6" name="Picture 5" descr="Kansas State Department of Education logo and address&#10;900 S.W. Jackson Street, Suite 102&#10;Topeka, Kansas 66612-1212">
            <a:hlinkClick r:id="rId3"/>
            <a:extLst>
              <a:ext uri="{FF2B5EF4-FFF2-40B4-BE49-F238E27FC236}">
                <a16:creationId xmlns:a16="http://schemas.microsoft.com/office/drawing/2014/main" id="{DFDA18CD-AE40-4503-9597-26E8C3A41FA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2526" y="5554980"/>
            <a:ext cx="1454349" cy="1127216"/>
          </a:xfrm>
          <a:prstGeom prst="rect">
            <a:avLst/>
          </a:prstGeom>
          <a:noFill/>
          <a:ln>
            <a:noFill/>
          </a:ln>
        </p:spPr>
      </p:pic>
      <p:sp>
        <p:nvSpPr>
          <p:cNvPr id="7" name="Rectangle 6">
            <a:extLst>
              <a:ext uri="{FF2B5EF4-FFF2-40B4-BE49-F238E27FC236}">
                <a16:creationId xmlns:a16="http://schemas.microsoft.com/office/drawing/2014/main" id="{E67C18EA-49FD-4BEB-893F-B34BC86C3180}"/>
              </a:ext>
            </a:extLst>
          </p:cNvPr>
          <p:cNvSpPr/>
          <p:nvPr/>
        </p:nvSpPr>
        <p:spPr>
          <a:xfrm>
            <a:off x="10145662" y="5316076"/>
            <a:ext cx="1538190" cy="784830"/>
          </a:xfrm>
          <a:prstGeom prst="rect">
            <a:avLst/>
          </a:prstGeom>
        </p:spPr>
        <p:txBody>
          <a:bodyPr wrap="square">
            <a:spAutoFit/>
          </a:bodyPr>
          <a:lstStyle/>
          <a:p>
            <a:r>
              <a:rPr lang="en-US" sz="900" dirty="0"/>
              <a:t>https://th.bing.com/th/id/OIP.1V6k3kFSXyPhysfEw-NbKwHaEK?pid=Api&amp;rs=1</a:t>
            </a:r>
          </a:p>
        </p:txBody>
      </p:sp>
    </p:spTree>
    <p:extLst>
      <p:ext uri="{BB962C8B-B14F-4D97-AF65-F5344CB8AC3E}">
        <p14:creationId xmlns:p14="http://schemas.microsoft.com/office/powerpoint/2010/main" val="2305935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6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8E99-9979-47DE-B372-D52F08B0556D}"/>
              </a:ext>
            </a:extLst>
          </p:cNvPr>
          <p:cNvSpPr>
            <a:spLocks noGrp="1"/>
          </p:cNvSpPr>
          <p:nvPr>
            <p:ph type="title"/>
          </p:nvPr>
        </p:nvSpPr>
        <p:spPr>
          <a:xfrm>
            <a:off x="1526796" y="175804"/>
            <a:ext cx="8534400" cy="1507067"/>
          </a:xfrm>
        </p:spPr>
        <p:txBody>
          <a:bodyPr/>
          <a:lstStyle/>
          <a:p>
            <a:r>
              <a:rPr lang="en-US" b="1" dirty="0"/>
              <a:t>Questions………</a:t>
            </a:r>
          </a:p>
        </p:txBody>
      </p:sp>
      <p:sp>
        <p:nvSpPr>
          <p:cNvPr id="6" name="Content Placeholder 5">
            <a:extLst>
              <a:ext uri="{FF2B5EF4-FFF2-40B4-BE49-F238E27FC236}">
                <a16:creationId xmlns:a16="http://schemas.microsoft.com/office/drawing/2014/main" id="{E0373290-A0D8-4233-A2CE-61E7E5E82640}"/>
              </a:ext>
            </a:extLst>
          </p:cNvPr>
          <p:cNvSpPr>
            <a:spLocks noGrp="1"/>
          </p:cNvSpPr>
          <p:nvPr>
            <p:ph idx="1"/>
          </p:nvPr>
        </p:nvSpPr>
        <p:spPr>
          <a:xfrm>
            <a:off x="308995" y="1566644"/>
            <a:ext cx="6501468" cy="3861033"/>
          </a:xfrm>
        </p:spPr>
        <p:txBody>
          <a:bodyPr>
            <a:normAutofit lnSpcReduction="10000"/>
          </a:bodyPr>
          <a:lstStyle/>
          <a:p>
            <a:pPr marL="0" lvl="0" indent="0" defTabSz="914400">
              <a:spcAft>
                <a:spcPts val="0"/>
              </a:spcAft>
              <a:buClr>
                <a:srgbClr val="531E1D"/>
              </a:buClr>
              <a:buSzTx/>
              <a:buNone/>
            </a:pPr>
            <a:r>
              <a:rPr lang="en-US" sz="2600" dirty="0">
                <a:solidFill>
                  <a:schemeClr val="tx1"/>
                </a:solidFill>
                <a:cs typeface="Arial" pitchFamily="34" charset="0"/>
              </a:rPr>
              <a:t>Based on this much information,</a:t>
            </a:r>
          </a:p>
          <a:p>
            <a:pPr marL="0" lvl="0" indent="0" defTabSz="914400">
              <a:spcAft>
                <a:spcPts val="0"/>
              </a:spcAft>
              <a:buClr>
                <a:srgbClr val="531E1D"/>
              </a:buClr>
              <a:buSzTx/>
              <a:buNone/>
            </a:pPr>
            <a:endParaRPr lang="en-US" sz="2600" dirty="0">
              <a:solidFill>
                <a:schemeClr val="tx1"/>
              </a:solidFill>
              <a:cs typeface="Arial" pitchFamily="34" charset="0"/>
            </a:endParaRPr>
          </a:p>
          <a:p>
            <a:pPr lvl="1" defTabSz="914400">
              <a:spcAft>
                <a:spcPts val="0"/>
              </a:spcAft>
              <a:buSzTx/>
              <a:buFont typeface="Arial" panose="020B0604020202020204" pitchFamily="34" charset="0"/>
              <a:buChar char="•"/>
            </a:pPr>
            <a:r>
              <a:rPr lang="en-US" sz="2600" dirty="0">
                <a:solidFill>
                  <a:schemeClr val="tx1"/>
                </a:solidFill>
                <a:cs typeface="Arial" pitchFamily="34" charset="0"/>
              </a:rPr>
              <a:t>What are your immediate concerns?</a:t>
            </a:r>
          </a:p>
          <a:p>
            <a:pPr lvl="1" defTabSz="914400">
              <a:spcAft>
                <a:spcPts val="0"/>
              </a:spcAft>
              <a:buSzTx/>
              <a:buFont typeface="Arial" panose="020B0604020202020204" pitchFamily="34" charset="0"/>
              <a:buChar char="•"/>
            </a:pPr>
            <a:r>
              <a:rPr lang="en-US" sz="2600" dirty="0">
                <a:solidFill>
                  <a:schemeClr val="tx1"/>
                </a:solidFill>
                <a:cs typeface="Arial" pitchFamily="34" charset="0"/>
              </a:rPr>
              <a:t>What initial actions should you take?</a:t>
            </a:r>
          </a:p>
          <a:p>
            <a:pPr lvl="1" defTabSz="914400">
              <a:spcAft>
                <a:spcPts val="0"/>
              </a:spcAft>
              <a:buSzTx/>
              <a:buFont typeface="Arial" panose="020B0604020202020204" pitchFamily="34" charset="0"/>
              <a:buChar char="•"/>
            </a:pPr>
            <a:r>
              <a:rPr lang="en-US" sz="2600" dirty="0">
                <a:solidFill>
                  <a:schemeClr val="tx1"/>
                </a:solidFill>
                <a:cs typeface="Arial" pitchFamily="34" charset="0"/>
              </a:rPr>
              <a:t>What have you done to this point?</a:t>
            </a:r>
          </a:p>
          <a:p>
            <a:pPr lvl="1" defTabSz="914400">
              <a:spcAft>
                <a:spcPts val="0"/>
              </a:spcAft>
              <a:buSzTx/>
              <a:buFont typeface="Arial" panose="020B0604020202020204" pitchFamily="34" charset="0"/>
              <a:buChar char="•"/>
            </a:pPr>
            <a:r>
              <a:rPr lang="en-US" sz="2600" dirty="0">
                <a:solidFill>
                  <a:schemeClr val="tx1"/>
                </a:solidFill>
                <a:cs typeface="Arial" pitchFamily="34" charset="0"/>
              </a:rPr>
              <a:t>What should you do next?</a:t>
            </a:r>
          </a:p>
          <a:p>
            <a:pPr lvl="1" defTabSz="914400">
              <a:spcAft>
                <a:spcPts val="0"/>
              </a:spcAft>
              <a:buSzTx/>
              <a:buFont typeface="Arial" panose="020B0604020202020204" pitchFamily="34" charset="0"/>
              <a:buChar char="•"/>
            </a:pPr>
            <a:r>
              <a:rPr lang="en-US" sz="2600" dirty="0">
                <a:solidFill>
                  <a:schemeClr val="tx1"/>
                </a:solidFill>
                <a:cs typeface="Arial" pitchFamily="34" charset="0"/>
              </a:rPr>
              <a:t>Who do you contact?</a:t>
            </a:r>
          </a:p>
          <a:p>
            <a:endParaRPr lang="en-US" dirty="0"/>
          </a:p>
        </p:txBody>
      </p:sp>
      <p:pic>
        <p:nvPicPr>
          <p:cNvPr id="7" name="Picture 6" descr="Kansas State Department of Education logo and address&#10;900 S.W. Jackson Street, Suite 102&#10;Topeka, Kansas 66612-1212">
            <a:hlinkClick r:id="rId2"/>
            <a:extLst>
              <a:ext uri="{FF2B5EF4-FFF2-40B4-BE49-F238E27FC236}">
                <a16:creationId xmlns:a16="http://schemas.microsoft.com/office/drawing/2014/main" id="{FD63AA1A-8181-4811-93C5-6B92B450EED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2526" y="5554980"/>
            <a:ext cx="1454349" cy="1127216"/>
          </a:xfrm>
          <a:prstGeom prst="rect">
            <a:avLst/>
          </a:prstGeom>
          <a:noFill/>
          <a:ln>
            <a:noFill/>
          </a:ln>
        </p:spPr>
      </p:pic>
      <p:pic>
        <p:nvPicPr>
          <p:cNvPr id="4" name="Picture 3">
            <a:extLst>
              <a:ext uri="{FF2B5EF4-FFF2-40B4-BE49-F238E27FC236}">
                <a16:creationId xmlns:a16="http://schemas.microsoft.com/office/drawing/2014/main" id="{4D92D099-1719-4CAD-A11E-5614E1481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8306" y="1809925"/>
            <a:ext cx="4222998" cy="2951870"/>
          </a:xfrm>
          <a:prstGeom prst="rect">
            <a:avLst/>
          </a:prstGeom>
          <a:ln>
            <a:noFill/>
          </a:ln>
          <a:effectLst>
            <a:outerShdw blurRad="292100" dist="139700" dir="2700000" algn="tl" rotWithShape="0">
              <a:srgbClr val="333333">
                <a:alpha val="65000"/>
              </a:srgbClr>
            </a:outerShdw>
          </a:effectLst>
          <a:scene3d>
            <a:camera prst="obliqueTopLeft"/>
            <a:lightRig rig="threePt" dir="t"/>
          </a:scene3d>
        </p:spPr>
      </p:pic>
      <p:sp>
        <p:nvSpPr>
          <p:cNvPr id="5" name="Rectangle 4">
            <a:extLst>
              <a:ext uri="{FF2B5EF4-FFF2-40B4-BE49-F238E27FC236}">
                <a16:creationId xmlns:a16="http://schemas.microsoft.com/office/drawing/2014/main" id="{A30CE269-9467-4BBA-A6F4-4583AF9EB369}"/>
              </a:ext>
            </a:extLst>
          </p:cNvPr>
          <p:cNvSpPr/>
          <p:nvPr/>
        </p:nvSpPr>
        <p:spPr>
          <a:xfrm>
            <a:off x="11001303" y="3065392"/>
            <a:ext cx="808140" cy="1338828"/>
          </a:xfrm>
          <a:prstGeom prst="rect">
            <a:avLst/>
          </a:prstGeom>
        </p:spPr>
        <p:txBody>
          <a:bodyPr wrap="square">
            <a:spAutoFit/>
          </a:bodyPr>
          <a:lstStyle/>
          <a:p>
            <a:r>
              <a:rPr lang="en-US" sz="900" dirty="0"/>
              <a:t>http://il2.picdn.net/shutterstock/videos/1679167/thumb/1.jpg?i10c=img.resize(height:72)</a:t>
            </a:r>
          </a:p>
        </p:txBody>
      </p:sp>
    </p:spTree>
    <p:extLst>
      <p:ext uri="{BB962C8B-B14F-4D97-AF65-F5344CB8AC3E}">
        <p14:creationId xmlns:p14="http://schemas.microsoft.com/office/powerpoint/2010/main" val="3818821154"/>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TM02900771[[fn=Slice]]</Template>
  <TotalTime>1909</TotalTime>
  <Words>1429</Words>
  <Application>Microsoft Office PowerPoint</Application>
  <PresentationFormat>Widescreen</PresentationFormat>
  <Paragraphs>128</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Century Gothic</vt:lpstr>
      <vt:lpstr>Wingdings 3</vt:lpstr>
      <vt:lpstr>Slice</vt:lpstr>
      <vt:lpstr>Snow Storm Table Top Exercise for Schools</vt:lpstr>
      <vt:lpstr>                          Agenda</vt:lpstr>
      <vt:lpstr>Rules of the Road</vt:lpstr>
      <vt:lpstr>Guidelines (continued)</vt:lpstr>
      <vt:lpstr>Objectives</vt:lpstr>
      <vt:lpstr>PowerPoint Presentation</vt:lpstr>
      <vt:lpstr>     Late Monday evening, the media issue this warning:   "An ice storm warning has been issued for your area  this means severe winter weather conditions are imminent or occurring. Significant amounts of ice accumulations will make travel dangerous or impossible.   Travel is strongly discouraged. If you must travel keep an extra flashlight, food and water in your vehicle in case of an emergency.   Ice accumulations may lead to snapped power lines and falling tree branches that add to the danger."</vt:lpstr>
      <vt:lpstr>Scenario  The Start</vt:lpstr>
      <vt:lpstr>Questions………</vt:lpstr>
      <vt:lpstr>Inject #1  1:00 p.m.</vt:lpstr>
      <vt:lpstr>Questions…………… </vt:lpstr>
      <vt:lpstr>Inject #2  2:30 P.M.</vt:lpstr>
      <vt:lpstr>Inject #2 (Continued)</vt:lpstr>
      <vt:lpstr>Questions……………</vt:lpstr>
      <vt:lpstr>Questions……</vt:lpstr>
      <vt:lpstr>Questions………………..</vt:lpstr>
      <vt:lpstr>Hot Wash</vt:lpstr>
      <vt:lpstr>Hot Wash (Cont.)</vt:lpstr>
      <vt:lpstr>After Action Plan</vt:lpstr>
      <vt:lpstr>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Severe Winter Storm Table Top Exercise for Schools</dc:title>
  <dc:creator>Jim Green</dc:creator>
  <cp:lastModifiedBy>John M. Calvert</cp:lastModifiedBy>
  <cp:revision>69</cp:revision>
  <dcterms:created xsi:type="dcterms:W3CDTF">2020-08-25T14:04:10Z</dcterms:created>
  <dcterms:modified xsi:type="dcterms:W3CDTF">2020-09-22T15:43:57Z</dcterms:modified>
</cp:coreProperties>
</file>