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7" r:id="rId1"/>
  </p:sldMasterIdLst>
  <p:notesMasterIdLst>
    <p:notesMasterId r:id="rId18"/>
  </p:notesMasterIdLst>
  <p:sldIdLst>
    <p:sldId id="256" r:id="rId2"/>
    <p:sldId id="257" r:id="rId3"/>
    <p:sldId id="269" r:id="rId4"/>
    <p:sldId id="270" r:id="rId5"/>
    <p:sldId id="260" r:id="rId6"/>
    <p:sldId id="261" r:id="rId7"/>
    <p:sldId id="258" r:id="rId8"/>
    <p:sldId id="259" r:id="rId9"/>
    <p:sldId id="262" r:id="rId10"/>
    <p:sldId id="263" r:id="rId11"/>
    <p:sldId id="271" r:id="rId12"/>
    <p:sldId id="264" r:id="rId13"/>
    <p:sldId id="265" r:id="rId14"/>
    <p:sldId id="266" r:id="rId15"/>
    <p:sldId id="267" r:id="rId16"/>
    <p:sldId id="268"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7498BE-7219-4B25-A674-C97A4BD36108}" type="datetimeFigureOut">
              <a:rPr lang="en-US" smtClean="0"/>
              <a:t>8/10/2020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339657-6EB9-44C7-8048-826F5A55708B}" type="slidenum">
              <a:rPr lang="en-US" smtClean="0"/>
              <a:t>‹#›</a:t>
            </a:fld>
            <a:endParaRPr lang="en-US"/>
          </a:p>
        </p:txBody>
      </p:sp>
    </p:spTree>
    <p:extLst>
      <p:ext uri="{BB962C8B-B14F-4D97-AF65-F5344CB8AC3E}">
        <p14:creationId xmlns:p14="http://schemas.microsoft.com/office/powerpoint/2010/main" val="1262298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7322F8F-C545-4AD4-808E-A1898DDB6B59}" type="datetime1">
              <a:rPr lang="en-US" smtClean="0"/>
              <a:t>8/10/2020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F4EA93-A1E3-4B71-98D1-E0BF98E8958A}" type="slidenum">
              <a:rPr lang="en-US" smtClean="0"/>
              <a:t>‹#›</a:t>
            </a:fld>
            <a:endParaRPr lang="en-US"/>
          </a:p>
        </p:txBody>
      </p:sp>
    </p:spTree>
    <p:extLst>
      <p:ext uri="{BB962C8B-B14F-4D97-AF65-F5344CB8AC3E}">
        <p14:creationId xmlns:p14="http://schemas.microsoft.com/office/powerpoint/2010/main" val="618484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17C8945-FE26-4E2B-A6DB-B89E59517943}" type="datetime1">
              <a:rPr lang="en-US" smtClean="0"/>
              <a:t>8/10/2020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F4EA93-A1E3-4B71-98D1-E0BF98E8958A}" type="slidenum">
              <a:rPr lang="en-US" smtClean="0"/>
              <a:t>‹#›</a:t>
            </a:fld>
            <a:endParaRPr lang="en-US"/>
          </a:p>
        </p:txBody>
      </p:sp>
    </p:spTree>
    <p:extLst>
      <p:ext uri="{BB962C8B-B14F-4D97-AF65-F5344CB8AC3E}">
        <p14:creationId xmlns:p14="http://schemas.microsoft.com/office/powerpoint/2010/main" val="142834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C287523-BB3D-4396-9BDC-D37420AEDC47}" type="datetime1">
              <a:rPr lang="en-US" smtClean="0"/>
              <a:t>8/10/2020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F4EA93-A1E3-4B71-98D1-E0BF98E8958A}"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5178165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10ECAAD-9CBF-4231-9BAD-5D278C22E38B}" type="datetime1">
              <a:rPr lang="en-US" smtClean="0"/>
              <a:t>8/10/2020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F4EA93-A1E3-4B71-98D1-E0BF98E8958A}" type="slidenum">
              <a:rPr lang="en-US" smtClean="0"/>
              <a:t>‹#›</a:t>
            </a:fld>
            <a:endParaRPr lang="en-US"/>
          </a:p>
        </p:txBody>
      </p:sp>
    </p:spTree>
    <p:extLst>
      <p:ext uri="{BB962C8B-B14F-4D97-AF65-F5344CB8AC3E}">
        <p14:creationId xmlns:p14="http://schemas.microsoft.com/office/powerpoint/2010/main" val="33032322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E031201-E87A-4DC6-9C63-54790E232966}" type="datetime1">
              <a:rPr lang="en-US" smtClean="0"/>
              <a:t>8/10/2020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F4EA93-A1E3-4B71-98D1-E0BF98E8958A}"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1335723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23C9079-0C66-4550-8D17-84D8253173E6}" type="datetime1">
              <a:rPr lang="en-US" smtClean="0"/>
              <a:t>8/10/2020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F4EA93-A1E3-4B71-98D1-E0BF98E8958A}" type="slidenum">
              <a:rPr lang="en-US" smtClean="0"/>
              <a:t>‹#›</a:t>
            </a:fld>
            <a:endParaRPr lang="en-US"/>
          </a:p>
        </p:txBody>
      </p:sp>
    </p:spTree>
    <p:extLst>
      <p:ext uri="{BB962C8B-B14F-4D97-AF65-F5344CB8AC3E}">
        <p14:creationId xmlns:p14="http://schemas.microsoft.com/office/powerpoint/2010/main" val="22621553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45F4EC-DAA8-48BB-98E6-C215E3976CD1}" type="datetime1">
              <a:rPr lang="en-US" smtClean="0"/>
              <a:t>8/10/2020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F4EA93-A1E3-4B71-98D1-E0BF98E8958A}" type="slidenum">
              <a:rPr lang="en-US" smtClean="0"/>
              <a:t>‹#›</a:t>
            </a:fld>
            <a:endParaRPr lang="en-US"/>
          </a:p>
        </p:txBody>
      </p:sp>
    </p:spTree>
    <p:extLst>
      <p:ext uri="{BB962C8B-B14F-4D97-AF65-F5344CB8AC3E}">
        <p14:creationId xmlns:p14="http://schemas.microsoft.com/office/powerpoint/2010/main" val="27624631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66D9B24-06DE-4381-A4AA-800DC3E9F6AA}" type="datetime1">
              <a:rPr lang="en-US" smtClean="0"/>
              <a:t>8/10/2020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F4EA93-A1E3-4B71-98D1-E0BF98E8958A}" type="slidenum">
              <a:rPr lang="en-US" smtClean="0"/>
              <a:t>‹#›</a:t>
            </a:fld>
            <a:endParaRPr lang="en-US"/>
          </a:p>
        </p:txBody>
      </p:sp>
    </p:spTree>
    <p:extLst>
      <p:ext uri="{BB962C8B-B14F-4D97-AF65-F5344CB8AC3E}">
        <p14:creationId xmlns:p14="http://schemas.microsoft.com/office/powerpoint/2010/main" val="795390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45ACF7-FFAA-4BDE-8AA9-7198CD37D612}" type="datetime1">
              <a:rPr lang="en-US" smtClean="0"/>
              <a:t>8/10/2020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F4EA93-A1E3-4B71-98D1-E0BF98E8958A}" type="slidenum">
              <a:rPr lang="en-US" smtClean="0"/>
              <a:t>‹#›</a:t>
            </a:fld>
            <a:endParaRPr lang="en-US"/>
          </a:p>
        </p:txBody>
      </p:sp>
    </p:spTree>
    <p:extLst>
      <p:ext uri="{BB962C8B-B14F-4D97-AF65-F5344CB8AC3E}">
        <p14:creationId xmlns:p14="http://schemas.microsoft.com/office/powerpoint/2010/main" val="17011642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0735800-AB3A-4762-B3DB-2CC289B6C482}" type="datetime1">
              <a:rPr lang="en-US" smtClean="0"/>
              <a:t>8/10/2020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F4EA93-A1E3-4B71-98D1-E0BF98E8958A}" type="slidenum">
              <a:rPr lang="en-US" smtClean="0"/>
              <a:t>‹#›</a:t>
            </a:fld>
            <a:endParaRPr lang="en-US"/>
          </a:p>
        </p:txBody>
      </p:sp>
    </p:spTree>
    <p:extLst>
      <p:ext uri="{BB962C8B-B14F-4D97-AF65-F5344CB8AC3E}">
        <p14:creationId xmlns:p14="http://schemas.microsoft.com/office/powerpoint/2010/main" val="1093467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77FBA97-9DFB-4143-AA32-995F0047702F}" type="datetime1">
              <a:rPr lang="en-US" smtClean="0"/>
              <a:t>8/10/2020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F4EA93-A1E3-4B71-98D1-E0BF98E8958A}" type="slidenum">
              <a:rPr lang="en-US" smtClean="0"/>
              <a:t>‹#›</a:t>
            </a:fld>
            <a:endParaRPr lang="en-US"/>
          </a:p>
        </p:txBody>
      </p:sp>
    </p:spTree>
    <p:extLst>
      <p:ext uri="{BB962C8B-B14F-4D97-AF65-F5344CB8AC3E}">
        <p14:creationId xmlns:p14="http://schemas.microsoft.com/office/powerpoint/2010/main" val="1017011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B8EE0BB-DA42-4CED-904F-C4EADCCD300A}" type="datetime1">
              <a:rPr lang="en-US" smtClean="0"/>
              <a:t>8/10/2020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F4EA93-A1E3-4B71-98D1-E0BF98E8958A}" type="slidenum">
              <a:rPr lang="en-US" smtClean="0"/>
              <a:t>‹#›</a:t>
            </a:fld>
            <a:endParaRPr lang="en-US"/>
          </a:p>
        </p:txBody>
      </p:sp>
    </p:spTree>
    <p:extLst>
      <p:ext uri="{BB962C8B-B14F-4D97-AF65-F5344CB8AC3E}">
        <p14:creationId xmlns:p14="http://schemas.microsoft.com/office/powerpoint/2010/main" val="2812511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B2EE110-1A78-4283-B7AD-8DF88ED8A70C}" type="datetime1">
              <a:rPr lang="en-US" smtClean="0"/>
              <a:t>8/10/2020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F4EA93-A1E3-4B71-98D1-E0BF98E8958A}" type="slidenum">
              <a:rPr lang="en-US" smtClean="0"/>
              <a:t>‹#›</a:t>
            </a:fld>
            <a:endParaRPr lang="en-US"/>
          </a:p>
        </p:txBody>
      </p:sp>
    </p:spTree>
    <p:extLst>
      <p:ext uri="{BB962C8B-B14F-4D97-AF65-F5344CB8AC3E}">
        <p14:creationId xmlns:p14="http://schemas.microsoft.com/office/powerpoint/2010/main" val="31389647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3129F7-518F-4508-9F99-EE5F1EBA5F8D}" type="datetime1">
              <a:rPr lang="en-US" smtClean="0"/>
              <a:t>8/10/2020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6F4EA93-A1E3-4B71-98D1-E0BF98E8958A}" type="slidenum">
              <a:rPr lang="en-US" smtClean="0"/>
              <a:t>‹#›</a:t>
            </a:fld>
            <a:endParaRPr lang="en-US"/>
          </a:p>
        </p:txBody>
      </p:sp>
    </p:spTree>
    <p:extLst>
      <p:ext uri="{BB962C8B-B14F-4D97-AF65-F5344CB8AC3E}">
        <p14:creationId xmlns:p14="http://schemas.microsoft.com/office/powerpoint/2010/main" val="11759604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09F2B54-B5F4-41B1-BBE7-4AB10EF119CB}" type="datetime1">
              <a:rPr lang="en-US" smtClean="0"/>
              <a:t>8/10/2020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F4EA93-A1E3-4B71-98D1-E0BF98E8958A}" type="slidenum">
              <a:rPr lang="en-US" smtClean="0"/>
              <a:t>‹#›</a:t>
            </a:fld>
            <a:endParaRPr lang="en-US"/>
          </a:p>
        </p:txBody>
      </p:sp>
    </p:spTree>
    <p:extLst>
      <p:ext uri="{BB962C8B-B14F-4D97-AF65-F5344CB8AC3E}">
        <p14:creationId xmlns:p14="http://schemas.microsoft.com/office/powerpoint/2010/main" val="742489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98C2948-4880-4B93-9A33-CE03F586F726}" type="datetime1">
              <a:rPr lang="en-US" smtClean="0"/>
              <a:t>8/10/2020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F4EA93-A1E3-4B71-98D1-E0BF98E8958A}" type="slidenum">
              <a:rPr lang="en-US" smtClean="0"/>
              <a:t>‹#›</a:t>
            </a:fld>
            <a:endParaRPr lang="en-US"/>
          </a:p>
        </p:txBody>
      </p:sp>
    </p:spTree>
    <p:extLst>
      <p:ext uri="{BB962C8B-B14F-4D97-AF65-F5344CB8AC3E}">
        <p14:creationId xmlns:p14="http://schemas.microsoft.com/office/powerpoint/2010/main" val="2963672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C6AC767-627B-47DB-9281-E493E1B0086A}" type="datetime1">
              <a:rPr lang="en-US" smtClean="0"/>
              <a:t>8/10/2020</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06F4EA93-A1E3-4B71-98D1-E0BF98E8958A}" type="slidenum">
              <a:rPr lang="en-US" smtClean="0"/>
              <a:t>‹#›</a:t>
            </a:fld>
            <a:endParaRPr lang="en-US"/>
          </a:p>
        </p:txBody>
      </p:sp>
    </p:spTree>
    <p:extLst>
      <p:ext uri="{BB962C8B-B14F-4D97-AF65-F5344CB8AC3E}">
        <p14:creationId xmlns:p14="http://schemas.microsoft.com/office/powerpoint/2010/main" val="2038127462"/>
      </p:ext>
    </p:extLst>
  </p:cSld>
  <p:clrMap bg1="dk1" tx1="lt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ksde.org/" TargetMode="External"/><Relationship Id="rId2" Type="http://schemas.openxmlformats.org/officeDocument/2006/relationships/image" Target="../media/image1.emf"/><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s://www.ksde.org/" TargetMode="Externa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s://www.ksde.org/" TargetMode="Externa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s://www.ksde.org/" TargetMode="Externa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s://www.ksde.org/" TargetMode="Externa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s://www.ksde.org/" TargetMode="Externa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s://www.ksde.org/" TargetMode="Externa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s://www.ksde.org/" TargetMode="Externa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s://www.ksde.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s://www.ksde.or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s://www.ksde.or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s://www.ksde.org/" TargetMode="Externa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s://www.ksde.org/" TargetMode="Externa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s://www.ksde.org/" TargetMode="External"/><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s://www.ksde.org/" TargetMode="Externa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s://www.ksde.org/" TargetMode="External"/><Relationship Id="rId1" Type="http://schemas.openxmlformats.org/officeDocument/2006/relationships/slideLayout" Target="../slideLayouts/slideLayout2.xml"/><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5F5F1A5-3D20-48E7-9AA5-57294D1B8A87}"/>
              </a:ext>
            </a:extLst>
          </p:cNvPr>
          <p:cNvPicPr>
            <a:picLocks noChangeAspect="1"/>
          </p:cNvPicPr>
          <p:nvPr/>
        </p:nvPicPr>
        <p:blipFill>
          <a:blip r:embed="rId2"/>
          <a:stretch>
            <a:fillRect/>
          </a:stretch>
        </p:blipFill>
        <p:spPr>
          <a:xfrm>
            <a:off x="695525" y="881063"/>
            <a:ext cx="10452099" cy="4613274"/>
          </a:xfrm>
          <a:prstGeom prst="rect">
            <a:avLst/>
          </a:prstGeom>
          <a:ln>
            <a:noFill/>
          </a:ln>
          <a:effectLst>
            <a:softEdge rad="112500"/>
          </a:effectLst>
        </p:spPr>
      </p:pic>
      <p:sp>
        <p:nvSpPr>
          <p:cNvPr id="2" name="Title 1">
            <a:extLst>
              <a:ext uri="{FF2B5EF4-FFF2-40B4-BE49-F238E27FC236}">
                <a16:creationId xmlns:a16="http://schemas.microsoft.com/office/drawing/2014/main" id="{C7BC457B-6278-4A17-955A-4B0B10DD85B5}"/>
              </a:ext>
            </a:extLst>
          </p:cNvPr>
          <p:cNvSpPr>
            <a:spLocks noGrp="1"/>
          </p:cNvSpPr>
          <p:nvPr>
            <p:ph type="ctrTitle"/>
          </p:nvPr>
        </p:nvSpPr>
        <p:spPr>
          <a:xfrm>
            <a:off x="806848" y="2006600"/>
            <a:ext cx="9144000" cy="2387600"/>
          </a:xfrm>
        </p:spPr>
        <p:txBody>
          <a:bodyPr>
            <a:normAutofit fontScale="90000"/>
          </a:bodyPr>
          <a:lstStyle/>
          <a:p>
            <a:pPr algn="ctr"/>
            <a:r>
              <a:rPr lang="en-US" b="1" dirty="0">
                <a:solidFill>
                  <a:srgbClr val="FFC000"/>
                </a:solidFill>
              </a:rPr>
              <a:t>Severe Weather Tabletop Exercise For Schools</a:t>
            </a:r>
            <a:br>
              <a:rPr lang="en-US" dirty="0"/>
            </a:br>
            <a:endParaRPr lang="en-US" dirty="0"/>
          </a:p>
        </p:txBody>
      </p:sp>
      <p:pic>
        <p:nvPicPr>
          <p:cNvPr id="5" name="Picture 4" descr="Kansas State Department of Education logo and address&#10;900 S.W. Jackson Street, Suite 102&#10;Topeka, Kansas 66612-1212">
            <a:hlinkClick r:id="rId3"/>
            <a:extLst>
              <a:ext uri="{FF2B5EF4-FFF2-40B4-BE49-F238E27FC236}">
                <a16:creationId xmlns:a16="http://schemas.microsoft.com/office/drawing/2014/main" id="{A8D6A628-F9E5-41DA-A88F-471D5848A4E0}"/>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12526" y="5494337"/>
            <a:ext cx="1476574" cy="1187859"/>
          </a:xfrm>
          <a:prstGeom prst="rect">
            <a:avLst/>
          </a:prstGeom>
          <a:noFill/>
          <a:ln>
            <a:noFill/>
          </a:ln>
        </p:spPr>
      </p:pic>
      <p:pic>
        <p:nvPicPr>
          <p:cNvPr id="9" name="Picture 8">
            <a:extLst>
              <a:ext uri="{FF2B5EF4-FFF2-40B4-BE49-F238E27FC236}">
                <a16:creationId xmlns:a16="http://schemas.microsoft.com/office/drawing/2014/main" id="{128A5D88-F0FD-4253-9C66-9A22C758B6D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50848" y="4748212"/>
            <a:ext cx="2057400" cy="1543050"/>
          </a:xfrm>
          <a:prstGeom prst="rect">
            <a:avLst/>
          </a:prstGeom>
        </p:spPr>
      </p:pic>
      <p:sp>
        <p:nvSpPr>
          <p:cNvPr id="11" name="Rectangle 10">
            <a:extLst>
              <a:ext uri="{FF2B5EF4-FFF2-40B4-BE49-F238E27FC236}">
                <a16:creationId xmlns:a16="http://schemas.microsoft.com/office/drawing/2014/main" id="{9570D139-CB6A-4AF9-BFAF-D6E7413C1364}"/>
              </a:ext>
            </a:extLst>
          </p:cNvPr>
          <p:cNvSpPr/>
          <p:nvPr/>
        </p:nvSpPr>
        <p:spPr>
          <a:xfrm>
            <a:off x="10183181" y="6291262"/>
            <a:ext cx="1659429" cy="261610"/>
          </a:xfrm>
          <a:prstGeom prst="rect">
            <a:avLst/>
          </a:prstGeom>
        </p:spPr>
        <p:txBody>
          <a:bodyPr wrap="none">
            <a:spAutoFit/>
          </a:bodyPr>
          <a:lstStyle/>
          <a:p>
            <a:r>
              <a:rPr lang="en-US" sz="1100" dirty="0"/>
              <a:t>https://www.fema.gov</a:t>
            </a:r>
          </a:p>
        </p:txBody>
      </p:sp>
    </p:spTree>
    <p:extLst>
      <p:ext uri="{BB962C8B-B14F-4D97-AF65-F5344CB8AC3E}">
        <p14:creationId xmlns:p14="http://schemas.microsoft.com/office/powerpoint/2010/main" val="8676938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9020E-DF47-4A10-98DF-14AED7EF16E1}"/>
              </a:ext>
            </a:extLst>
          </p:cNvPr>
          <p:cNvSpPr>
            <a:spLocks noGrp="1"/>
          </p:cNvSpPr>
          <p:nvPr>
            <p:ph type="title"/>
          </p:nvPr>
        </p:nvSpPr>
        <p:spPr/>
        <p:txBody>
          <a:bodyPr/>
          <a:lstStyle/>
          <a:p>
            <a:r>
              <a:rPr lang="en-US" dirty="0"/>
              <a:t>Questions…….(Inject #2)</a:t>
            </a:r>
          </a:p>
        </p:txBody>
      </p:sp>
      <p:sp>
        <p:nvSpPr>
          <p:cNvPr id="3" name="Content Placeholder 2">
            <a:extLst>
              <a:ext uri="{FF2B5EF4-FFF2-40B4-BE49-F238E27FC236}">
                <a16:creationId xmlns:a16="http://schemas.microsoft.com/office/drawing/2014/main" id="{7D8F2F88-AE8E-460F-9B68-2CB0BB4BB203}"/>
              </a:ext>
            </a:extLst>
          </p:cNvPr>
          <p:cNvSpPr>
            <a:spLocks noGrp="1"/>
          </p:cNvSpPr>
          <p:nvPr>
            <p:ph idx="1"/>
          </p:nvPr>
        </p:nvSpPr>
        <p:spPr>
          <a:xfrm>
            <a:off x="677334" y="1488613"/>
            <a:ext cx="8596668" cy="4283013"/>
          </a:xfrm>
        </p:spPr>
        <p:txBody>
          <a:bodyPr>
            <a:normAutofit/>
          </a:bodyPr>
          <a:lstStyle/>
          <a:p>
            <a:pPr>
              <a:buFont typeface="+mj-lt"/>
              <a:buAutoNum type="arabicPeriod"/>
            </a:pPr>
            <a:r>
              <a:rPr lang="en-US" dirty="0"/>
              <a:t>What are your immediate actions and priorities in the first 10–15 minutes? </a:t>
            </a:r>
          </a:p>
          <a:p>
            <a:pPr>
              <a:buFont typeface="+mj-lt"/>
              <a:buAutoNum type="arabicPeriod"/>
            </a:pPr>
            <a:r>
              <a:rPr lang="en-US" dirty="0"/>
              <a:t>What information are you sharing with staff/parents/students/volunteers How are you communicating about the status of your operations? </a:t>
            </a:r>
          </a:p>
          <a:p>
            <a:pPr>
              <a:buFont typeface="+mj-lt"/>
              <a:buAutoNum type="arabicPeriod"/>
            </a:pPr>
            <a:r>
              <a:rPr lang="en-US" dirty="0"/>
              <a:t>Do you have an identified place to evacuate to in the immediate aftermath of a disaster like a tornado? How do you communicate this evacuation plan to your staff/students/volunteers</a:t>
            </a:r>
            <a:r>
              <a:rPr lang="en-US" b="1" dirty="0"/>
              <a:t>?</a:t>
            </a:r>
            <a:endParaRPr lang="en-US" dirty="0"/>
          </a:p>
        </p:txBody>
      </p:sp>
      <p:pic>
        <p:nvPicPr>
          <p:cNvPr id="4" name="Picture 3" descr="Kansas State Department of Education logo and address&#10;900 S.W. Jackson Street, Suite 102&#10;Topeka, Kansas 66612-1212">
            <a:hlinkClick r:id="rId2"/>
            <a:extLst>
              <a:ext uri="{FF2B5EF4-FFF2-40B4-BE49-F238E27FC236}">
                <a16:creationId xmlns:a16="http://schemas.microsoft.com/office/drawing/2014/main" id="{406E5DF0-260D-460F-AEAB-348EE1CECF0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12526" y="5494337"/>
            <a:ext cx="1476574" cy="1187859"/>
          </a:xfrm>
          <a:prstGeom prst="rect">
            <a:avLst/>
          </a:prstGeom>
          <a:noFill/>
          <a:ln>
            <a:noFill/>
          </a:ln>
        </p:spPr>
      </p:pic>
      <p:pic>
        <p:nvPicPr>
          <p:cNvPr id="9" name="Picture 8">
            <a:extLst>
              <a:ext uri="{FF2B5EF4-FFF2-40B4-BE49-F238E27FC236}">
                <a16:creationId xmlns:a16="http://schemas.microsoft.com/office/drawing/2014/main" id="{3B72AD9C-7D70-40C8-9A12-E987208198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96531" y="3937885"/>
            <a:ext cx="3464653" cy="19488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Rectangle 9">
            <a:extLst>
              <a:ext uri="{FF2B5EF4-FFF2-40B4-BE49-F238E27FC236}">
                <a16:creationId xmlns:a16="http://schemas.microsoft.com/office/drawing/2014/main" id="{D7BCDCA2-C62E-4DCE-9304-AFB5FB99EF89}"/>
              </a:ext>
            </a:extLst>
          </p:cNvPr>
          <p:cNvSpPr/>
          <p:nvPr/>
        </p:nvSpPr>
        <p:spPr>
          <a:xfrm>
            <a:off x="8876142" y="5101922"/>
            <a:ext cx="1490444" cy="784830"/>
          </a:xfrm>
          <a:prstGeom prst="rect">
            <a:avLst/>
          </a:prstGeom>
        </p:spPr>
        <p:txBody>
          <a:bodyPr wrap="square">
            <a:spAutoFit/>
          </a:bodyPr>
          <a:lstStyle/>
          <a:p>
            <a:r>
              <a:rPr lang="en-US" sz="900" dirty="0"/>
              <a:t>https://cdn.abcotvs.com/dip/images/2341070_082517-ktrk-ap-red-cross-shelter-generic-img.jpg?w=</a:t>
            </a:r>
          </a:p>
        </p:txBody>
      </p:sp>
      <p:sp>
        <p:nvSpPr>
          <p:cNvPr id="11" name="Slide Number Placeholder 10">
            <a:extLst>
              <a:ext uri="{FF2B5EF4-FFF2-40B4-BE49-F238E27FC236}">
                <a16:creationId xmlns:a16="http://schemas.microsoft.com/office/drawing/2014/main" id="{051B2ED4-58AE-4D96-AD7F-89FF81BE4AD3}"/>
              </a:ext>
            </a:extLst>
          </p:cNvPr>
          <p:cNvSpPr>
            <a:spLocks noGrp="1"/>
          </p:cNvSpPr>
          <p:nvPr>
            <p:ph type="sldNum" sz="quarter" idx="12"/>
          </p:nvPr>
        </p:nvSpPr>
        <p:spPr/>
        <p:txBody>
          <a:bodyPr/>
          <a:lstStyle/>
          <a:p>
            <a:fld id="{06F4EA93-A1E3-4B71-98D1-E0BF98E8958A}" type="slidenum">
              <a:rPr lang="en-US" smtClean="0"/>
              <a:t>10</a:t>
            </a:fld>
            <a:endParaRPr lang="en-US"/>
          </a:p>
        </p:txBody>
      </p:sp>
    </p:spTree>
    <p:extLst>
      <p:ext uri="{BB962C8B-B14F-4D97-AF65-F5344CB8AC3E}">
        <p14:creationId xmlns:p14="http://schemas.microsoft.com/office/powerpoint/2010/main" val="12108716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80448-C3E2-409E-BE97-C070479CBB05}"/>
              </a:ext>
            </a:extLst>
          </p:cNvPr>
          <p:cNvSpPr>
            <a:spLocks noGrp="1"/>
          </p:cNvSpPr>
          <p:nvPr>
            <p:ph type="title"/>
          </p:nvPr>
        </p:nvSpPr>
        <p:spPr/>
        <p:txBody>
          <a:bodyPr/>
          <a:lstStyle/>
          <a:p>
            <a:r>
              <a:rPr lang="en-US" dirty="0"/>
              <a:t>Questions Cont.……</a:t>
            </a:r>
          </a:p>
        </p:txBody>
      </p:sp>
      <p:sp>
        <p:nvSpPr>
          <p:cNvPr id="3" name="Content Placeholder 2">
            <a:extLst>
              <a:ext uri="{FF2B5EF4-FFF2-40B4-BE49-F238E27FC236}">
                <a16:creationId xmlns:a16="http://schemas.microsoft.com/office/drawing/2014/main" id="{F354CD71-DD1A-4D9C-AF50-4BDC0E4F4325}"/>
              </a:ext>
            </a:extLst>
          </p:cNvPr>
          <p:cNvSpPr>
            <a:spLocks noGrp="1"/>
          </p:cNvSpPr>
          <p:nvPr>
            <p:ph idx="1"/>
          </p:nvPr>
        </p:nvSpPr>
        <p:spPr>
          <a:xfrm>
            <a:off x="677334" y="1835215"/>
            <a:ext cx="6570754" cy="4416380"/>
          </a:xfrm>
        </p:spPr>
        <p:txBody>
          <a:bodyPr/>
          <a:lstStyle/>
          <a:p>
            <a:pPr>
              <a:buFont typeface="+mj-lt"/>
              <a:buAutoNum type="arabicPeriod" startAt="4"/>
            </a:pPr>
            <a:r>
              <a:rPr lang="en-US" dirty="0"/>
              <a:t>If safe to do so, what critical operations/functions must be shut down before you leave the facility? Who knows how to do this? </a:t>
            </a:r>
          </a:p>
          <a:p>
            <a:pPr>
              <a:buFont typeface="+mj-lt"/>
              <a:buAutoNum type="arabicPeriod" startAt="4"/>
            </a:pPr>
            <a:r>
              <a:rPr lang="en-US" dirty="0"/>
              <a:t>Is there adequate staff with first aid skills to help with injuries? Do you have medical supplies on hand? </a:t>
            </a:r>
          </a:p>
          <a:p>
            <a:pPr>
              <a:buFont typeface="+mj-lt"/>
              <a:buAutoNum type="arabicPeriod" startAt="4"/>
            </a:pPr>
            <a:r>
              <a:rPr lang="en-US" dirty="0"/>
              <a:t>Do you have a process in place to account for all your employees and visitors? If people cannot be located or contacted, what—if any—processes do you have to account for them? </a:t>
            </a:r>
          </a:p>
          <a:p>
            <a:endParaRPr lang="en-US" dirty="0"/>
          </a:p>
        </p:txBody>
      </p:sp>
      <p:pic>
        <p:nvPicPr>
          <p:cNvPr id="4" name="Picture 3" descr="Kansas State Department of Education logo and address&#10;900 S.W. Jackson Street, Suite 102&#10;Topeka, Kansas 66612-1212">
            <a:hlinkClick r:id="rId2"/>
            <a:extLst>
              <a:ext uri="{FF2B5EF4-FFF2-40B4-BE49-F238E27FC236}">
                <a16:creationId xmlns:a16="http://schemas.microsoft.com/office/drawing/2014/main" id="{9AC44852-244A-4D09-81E7-CF4F3EF14D2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12526" y="5494337"/>
            <a:ext cx="1476574" cy="1187859"/>
          </a:xfrm>
          <a:prstGeom prst="rect">
            <a:avLst/>
          </a:prstGeom>
          <a:noFill/>
          <a:ln>
            <a:noFill/>
          </a:ln>
        </p:spPr>
      </p:pic>
      <p:pic>
        <p:nvPicPr>
          <p:cNvPr id="9" name="Picture 8">
            <a:extLst>
              <a:ext uri="{FF2B5EF4-FFF2-40B4-BE49-F238E27FC236}">
                <a16:creationId xmlns:a16="http://schemas.microsoft.com/office/drawing/2014/main" id="{FF5FE0B6-E1A6-4A8B-BE1F-64EC4222D5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65426" y="2450300"/>
            <a:ext cx="1674191" cy="203920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Rectangle 9">
            <a:extLst>
              <a:ext uri="{FF2B5EF4-FFF2-40B4-BE49-F238E27FC236}">
                <a16:creationId xmlns:a16="http://schemas.microsoft.com/office/drawing/2014/main" id="{FFB6B980-FE48-49A0-99F6-7B8DA9C54749}"/>
              </a:ext>
            </a:extLst>
          </p:cNvPr>
          <p:cNvSpPr/>
          <p:nvPr/>
        </p:nvSpPr>
        <p:spPr>
          <a:xfrm>
            <a:off x="9339617" y="3969392"/>
            <a:ext cx="1183470" cy="646331"/>
          </a:xfrm>
          <a:prstGeom prst="rect">
            <a:avLst/>
          </a:prstGeom>
        </p:spPr>
        <p:txBody>
          <a:bodyPr wrap="square">
            <a:spAutoFit/>
          </a:bodyPr>
          <a:lstStyle/>
          <a:p>
            <a:r>
              <a:rPr lang="en-US" sz="900" dirty="0"/>
              <a:t>http://i.ebayimg.com/images/i/221375290502-0-1/s-l1000.jpg</a:t>
            </a:r>
          </a:p>
        </p:txBody>
      </p:sp>
      <p:sp>
        <p:nvSpPr>
          <p:cNvPr id="11" name="Slide Number Placeholder 10">
            <a:extLst>
              <a:ext uri="{FF2B5EF4-FFF2-40B4-BE49-F238E27FC236}">
                <a16:creationId xmlns:a16="http://schemas.microsoft.com/office/drawing/2014/main" id="{DB076746-1162-41DD-A59C-18EDB7CA4EFD}"/>
              </a:ext>
            </a:extLst>
          </p:cNvPr>
          <p:cNvSpPr>
            <a:spLocks noGrp="1"/>
          </p:cNvSpPr>
          <p:nvPr>
            <p:ph type="sldNum" sz="quarter" idx="12"/>
          </p:nvPr>
        </p:nvSpPr>
        <p:spPr/>
        <p:txBody>
          <a:bodyPr/>
          <a:lstStyle/>
          <a:p>
            <a:fld id="{06F4EA93-A1E3-4B71-98D1-E0BF98E8958A}" type="slidenum">
              <a:rPr lang="en-US" smtClean="0"/>
              <a:t>11</a:t>
            </a:fld>
            <a:endParaRPr lang="en-US"/>
          </a:p>
        </p:txBody>
      </p:sp>
    </p:spTree>
    <p:extLst>
      <p:ext uri="{BB962C8B-B14F-4D97-AF65-F5344CB8AC3E}">
        <p14:creationId xmlns:p14="http://schemas.microsoft.com/office/powerpoint/2010/main" val="8934530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8257F-F3EC-40C9-82D7-4FD1A3335F4B}"/>
              </a:ext>
            </a:extLst>
          </p:cNvPr>
          <p:cNvSpPr>
            <a:spLocks noGrp="1"/>
          </p:cNvSpPr>
          <p:nvPr>
            <p:ph type="title"/>
          </p:nvPr>
        </p:nvSpPr>
        <p:spPr/>
        <p:txBody>
          <a:bodyPr/>
          <a:lstStyle/>
          <a:p>
            <a:r>
              <a:rPr lang="en-US" dirty="0"/>
              <a:t>Tornado Exercise…….Inject #3</a:t>
            </a:r>
          </a:p>
        </p:txBody>
      </p:sp>
      <p:sp>
        <p:nvSpPr>
          <p:cNvPr id="3" name="Content Placeholder 2">
            <a:extLst>
              <a:ext uri="{FF2B5EF4-FFF2-40B4-BE49-F238E27FC236}">
                <a16:creationId xmlns:a16="http://schemas.microsoft.com/office/drawing/2014/main" id="{B3B74B56-85F1-40C3-B430-64326A1DE9AE}"/>
              </a:ext>
            </a:extLst>
          </p:cNvPr>
          <p:cNvSpPr>
            <a:spLocks noGrp="1"/>
          </p:cNvSpPr>
          <p:nvPr>
            <p:ph idx="1"/>
          </p:nvPr>
        </p:nvSpPr>
        <p:spPr>
          <a:xfrm>
            <a:off x="677334" y="1346857"/>
            <a:ext cx="6302306" cy="3880773"/>
          </a:xfrm>
        </p:spPr>
        <p:txBody>
          <a:bodyPr/>
          <a:lstStyle/>
          <a:p>
            <a:endParaRPr lang="en-US" dirty="0"/>
          </a:p>
          <a:p>
            <a:r>
              <a:rPr lang="en-US" dirty="0"/>
              <a:t>1:38 p.m.: The tornado, determined to be an EF3, has damaged approximately 300 homes and businesses in your community. At least 50 people have various injuries, and an unknown number of people are missing.</a:t>
            </a:r>
          </a:p>
          <a:p>
            <a:r>
              <a:rPr lang="en-US" dirty="0"/>
              <a:t>Your facility has suffered extensive damage and at least five employees are injured and two are missing. Search and rescue efforts are ongoing. The mayor and fire chief are asking people to leave the affected areas and not return until the area has been declared safe. </a:t>
            </a:r>
          </a:p>
        </p:txBody>
      </p:sp>
      <p:pic>
        <p:nvPicPr>
          <p:cNvPr id="4" name="Picture 3" descr="Kansas State Department of Education logo and address&#10;900 S.W. Jackson Street, Suite 102&#10;Topeka, Kansas 66612-1212">
            <a:hlinkClick r:id="rId2"/>
            <a:extLst>
              <a:ext uri="{FF2B5EF4-FFF2-40B4-BE49-F238E27FC236}">
                <a16:creationId xmlns:a16="http://schemas.microsoft.com/office/drawing/2014/main" id="{70AFA77E-B059-4D7B-A035-050881A8F82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12526" y="5494337"/>
            <a:ext cx="1476574" cy="1187859"/>
          </a:xfrm>
          <a:prstGeom prst="rect">
            <a:avLst/>
          </a:prstGeom>
          <a:noFill/>
          <a:ln>
            <a:noFill/>
          </a:ln>
        </p:spPr>
      </p:pic>
      <p:pic>
        <p:nvPicPr>
          <p:cNvPr id="6" name="Picture 5">
            <a:extLst>
              <a:ext uri="{FF2B5EF4-FFF2-40B4-BE49-F238E27FC236}">
                <a16:creationId xmlns:a16="http://schemas.microsoft.com/office/drawing/2014/main" id="{364EFA68-FA36-4FE1-88AC-766958C113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5102" y="1710576"/>
            <a:ext cx="4099564" cy="30543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Rectangle 6">
            <a:extLst>
              <a:ext uri="{FF2B5EF4-FFF2-40B4-BE49-F238E27FC236}">
                <a16:creationId xmlns:a16="http://schemas.microsoft.com/office/drawing/2014/main" id="{E90A8EF8-2332-4B30-9C99-65BC3463B129}"/>
              </a:ext>
            </a:extLst>
          </p:cNvPr>
          <p:cNvSpPr/>
          <p:nvPr/>
        </p:nvSpPr>
        <p:spPr>
          <a:xfrm>
            <a:off x="9965500" y="4764946"/>
            <a:ext cx="1549166" cy="1061829"/>
          </a:xfrm>
          <a:prstGeom prst="rect">
            <a:avLst/>
          </a:prstGeom>
        </p:spPr>
        <p:txBody>
          <a:bodyPr wrap="square">
            <a:spAutoFit/>
          </a:bodyPr>
          <a:lstStyle/>
          <a:p>
            <a:r>
              <a:rPr lang="en-US" sz="900" dirty="0"/>
              <a:t>http://cbsnews1.cbsistatic.com/hub/i/2017/05/17/23d9dbd3-3a2a-4caa-b400-ea5d6465215e/170516-wcco-tornado-damage-01.jpg</a:t>
            </a:r>
          </a:p>
        </p:txBody>
      </p:sp>
      <p:sp>
        <p:nvSpPr>
          <p:cNvPr id="8" name="Slide Number Placeholder 7">
            <a:extLst>
              <a:ext uri="{FF2B5EF4-FFF2-40B4-BE49-F238E27FC236}">
                <a16:creationId xmlns:a16="http://schemas.microsoft.com/office/drawing/2014/main" id="{22FF8CB5-B2E4-4291-9989-B3FD2A60E4E5}"/>
              </a:ext>
            </a:extLst>
          </p:cNvPr>
          <p:cNvSpPr>
            <a:spLocks noGrp="1"/>
          </p:cNvSpPr>
          <p:nvPr>
            <p:ph type="sldNum" sz="quarter" idx="12"/>
          </p:nvPr>
        </p:nvSpPr>
        <p:spPr/>
        <p:txBody>
          <a:bodyPr/>
          <a:lstStyle/>
          <a:p>
            <a:fld id="{06F4EA93-A1E3-4B71-98D1-E0BF98E8958A}" type="slidenum">
              <a:rPr lang="en-US" smtClean="0"/>
              <a:t>12</a:t>
            </a:fld>
            <a:endParaRPr lang="en-US"/>
          </a:p>
        </p:txBody>
      </p:sp>
    </p:spTree>
    <p:extLst>
      <p:ext uri="{BB962C8B-B14F-4D97-AF65-F5344CB8AC3E}">
        <p14:creationId xmlns:p14="http://schemas.microsoft.com/office/powerpoint/2010/main" val="2492760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3D0A9-2235-41C7-9D08-53582377548B}"/>
              </a:ext>
            </a:extLst>
          </p:cNvPr>
          <p:cNvSpPr>
            <a:spLocks noGrp="1"/>
          </p:cNvSpPr>
          <p:nvPr>
            <p:ph type="title"/>
          </p:nvPr>
        </p:nvSpPr>
        <p:spPr/>
        <p:txBody>
          <a:bodyPr/>
          <a:lstStyle/>
          <a:p>
            <a:r>
              <a:rPr lang="en-US" dirty="0"/>
              <a:t>Questions……………(Inject #3)</a:t>
            </a:r>
          </a:p>
        </p:txBody>
      </p:sp>
      <p:sp>
        <p:nvSpPr>
          <p:cNvPr id="3" name="Content Placeholder 2">
            <a:extLst>
              <a:ext uri="{FF2B5EF4-FFF2-40B4-BE49-F238E27FC236}">
                <a16:creationId xmlns:a16="http://schemas.microsoft.com/office/drawing/2014/main" id="{248FFCCB-B83C-42B6-90D0-EC596E1ED3B8}"/>
              </a:ext>
            </a:extLst>
          </p:cNvPr>
          <p:cNvSpPr>
            <a:spLocks noGrp="1"/>
          </p:cNvSpPr>
          <p:nvPr>
            <p:ph idx="1"/>
          </p:nvPr>
        </p:nvSpPr>
        <p:spPr>
          <a:xfrm>
            <a:off x="610222" y="1771982"/>
            <a:ext cx="8596668" cy="3880773"/>
          </a:xfrm>
        </p:spPr>
        <p:txBody>
          <a:bodyPr>
            <a:normAutofit/>
          </a:bodyPr>
          <a:lstStyle/>
          <a:p>
            <a:pPr>
              <a:buFont typeface="+mj-lt"/>
              <a:buAutoNum type="arabicPeriod"/>
            </a:pPr>
            <a:r>
              <a:rPr lang="en-US" dirty="0"/>
              <a:t>Now that you know the extent of the damage, do you have options that allow you to continue operations? </a:t>
            </a:r>
          </a:p>
          <a:p>
            <a:pPr>
              <a:buFont typeface="+mj-lt"/>
              <a:buAutoNum type="arabicPeriod"/>
            </a:pPr>
            <a:r>
              <a:rPr lang="en-US" dirty="0"/>
              <a:t>How long can you continue to operate without access to your primary facility? Are your </a:t>
            </a:r>
            <a:r>
              <a:rPr lang="en-US" b="1" dirty="0"/>
              <a:t>staff/volunteers </a:t>
            </a:r>
            <a:r>
              <a:rPr lang="en-US" dirty="0"/>
              <a:t>prepared to telework for an extended period of time?</a:t>
            </a:r>
          </a:p>
          <a:p>
            <a:pPr>
              <a:buFont typeface="+mj-lt"/>
              <a:buAutoNum type="arabicPeriod"/>
            </a:pPr>
            <a:r>
              <a:rPr lang="en-US" dirty="0"/>
              <a:t>What are the critical services your employees rely upon to be at work (e.g., power, transit, schools/day care)?</a:t>
            </a:r>
          </a:p>
          <a:p>
            <a:endParaRPr lang="en-US" dirty="0"/>
          </a:p>
          <a:p>
            <a:pPr marL="0" indent="0">
              <a:buNone/>
            </a:pPr>
            <a:r>
              <a:rPr lang="en-US" dirty="0"/>
              <a:t> </a:t>
            </a:r>
            <a:endParaRPr lang="en-US" b="1" dirty="0"/>
          </a:p>
          <a:p>
            <a:pPr marL="0" indent="0">
              <a:buNone/>
            </a:pPr>
            <a:endParaRPr lang="en-US" b="1" dirty="0"/>
          </a:p>
        </p:txBody>
      </p:sp>
      <p:pic>
        <p:nvPicPr>
          <p:cNvPr id="4" name="Picture 3" descr="Kansas State Department of Education logo and address&#10;900 S.W. Jackson Street, Suite 102&#10;Topeka, Kansas 66612-1212">
            <a:hlinkClick r:id="rId2"/>
            <a:extLst>
              <a:ext uri="{FF2B5EF4-FFF2-40B4-BE49-F238E27FC236}">
                <a16:creationId xmlns:a16="http://schemas.microsoft.com/office/drawing/2014/main" id="{4FCCF0DA-6D81-4E86-AF1A-76C9FAFFF4F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12526" y="5494337"/>
            <a:ext cx="1476574" cy="1187859"/>
          </a:xfrm>
          <a:prstGeom prst="rect">
            <a:avLst/>
          </a:prstGeom>
          <a:noFill/>
          <a:ln>
            <a:noFill/>
          </a:ln>
        </p:spPr>
      </p:pic>
      <p:pic>
        <p:nvPicPr>
          <p:cNvPr id="6" name="Picture 5">
            <a:extLst>
              <a:ext uri="{FF2B5EF4-FFF2-40B4-BE49-F238E27FC236}">
                <a16:creationId xmlns:a16="http://schemas.microsoft.com/office/drawing/2014/main" id="{DA1F0A6B-077E-4AD3-95FB-B230817BE2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49173" y="4091788"/>
            <a:ext cx="3121152" cy="20756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Rectangle 6">
            <a:extLst>
              <a:ext uri="{FF2B5EF4-FFF2-40B4-BE49-F238E27FC236}">
                <a16:creationId xmlns:a16="http://schemas.microsoft.com/office/drawing/2014/main" id="{F3AD7E0B-F5CC-4255-B094-D12023AC118E}"/>
              </a:ext>
            </a:extLst>
          </p:cNvPr>
          <p:cNvSpPr/>
          <p:nvPr/>
        </p:nvSpPr>
        <p:spPr>
          <a:xfrm>
            <a:off x="4908556" y="6335256"/>
            <a:ext cx="3802387" cy="230832"/>
          </a:xfrm>
          <a:prstGeom prst="rect">
            <a:avLst/>
          </a:prstGeom>
        </p:spPr>
        <p:txBody>
          <a:bodyPr wrap="square">
            <a:spAutoFit/>
          </a:bodyPr>
          <a:lstStyle/>
          <a:p>
            <a:r>
              <a:rPr lang="en-US" sz="900" dirty="0"/>
              <a:t>http://media2.govtech.com/images/EM_FEMA_Joplin+elementary.jpg</a:t>
            </a:r>
          </a:p>
        </p:txBody>
      </p:sp>
      <p:sp>
        <p:nvSpPr>
          <p:cNvPr id="8" name="Slide Number Placeholder 7">
            <a:extLst>
              <a:ext uri="{FF2B5EF4-FFF2-40B4-BE49-F238E27FC236}">
                <a16:creationId xmlns:a16="http://schemas.microsoft.com/office/drawing/2014/main" id="{3B0AA117-0B08-494F-A053-3E963BF30EDC}"/>
              </a:ext>
            </a:extLst>
          </p:cNvPr>
          <p:cNvSpPr>
            <a:spLocks noGrp="1"/>
          </p:cNvSpPr>
          <p:nvPr>
            <p:ph type="sldNum" sz="quarter" idx="12"/>
          </p:nvPr>
        </p:nvSpPr>
        <p:spPr/>
        <p:txBody>
          <a:bodyPr/>
          <a:lstStyle/>
          <a:p>
            <a:fld id="{06F4EA93-A1E3-4B71-98D1-E0BF98E8958A}" type="slidenum">
              <a:rPr lang="en-US" smtClean="0"/>
              <a:t>13</a:t>
            </a:fld>
            <a:endParaRPr lang="en-US"/>
          </a:p>
        </p:txBody>
      </p:sp>
    </p:spTree>
    <p:extLst>
      <p:ext uri="{BB962C8B-B14F-4D97-AF65-F5344CB8AC3E}">
        <p14:creationId xmlns:p14="http://schemas.microsoft.com/office/powerpoint/2010/main" val="36868021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C1B89-A871-47FA-9B3A-D421873F09AF}"/>
              </a:ext>
            </a:extLst>
          </p:cNvPr>
          <p:cNvSpPr>
            <a:spLocks noGrp="1"/>
          </p:cNvSpPr>
          <p:nvPr>
            <p:ph type="title"/>
          </p:nvPr>
        </p:nvSpPr>
        <p:spPr>
          <a:xfrm>
            <a:off x="677334" y="320127"/>
            <a:ext cx="8596668" cy="1320800"/>
          </a:xfrm>
        </p:spPr>
        <p:txBody>
          <a:bodyPr/>
          <a:lstStyle/>
          <a:p>
            <a:r>
              <a:rPr lang="en-US" dirty="0"/>
              <a:t>Questions cont.……..(Inject #3)</a:t>
            </a:r>
          </a:p>
        </p:txBody>
      </p:sp>
      <p:sp>
        <p:nvSpPr>
          <p:cNvPr id="3" name="Content Placeholder 2">
            <a:extLst>
              <a:ext uri="{FF2B5EF4-FFF2-40B4-BE49-F238E27FC236}">
                <a16:creationId xmlns:a16="http://schemas.microsoft.com/office/drawing/2014/main" id="{AA988CAF-39C2-4BA0-8407-05E6CEEE3F6C}"/>
              </a:ext>
            </a:extLst>
          </p:cNvPr>
          <p:cNvSpPr>
            <a:spLocks noGrp="1"/>
          </p:cNvSpPr>
          <p:nvPr>
            <p:ph idx="1"/>
          </p:nvPr>
        </p:nvSpPr>
        <p:spPr>
          <a:xfrm>
            <a:off x="677334" y="1313061"/>
            <a:ext cx="8596668" cy="3880773"/>
          </a:xfrm>
        </p:spPr>
        <p:txBody>
          <a:bodyPr/>
          <a:lstStyle/>
          <a:p>
            <a:pPr>
              <a:buFont typeface="+mj-lt"/>
              <a:buAutoNum type="arabicPeriod" startAt="4"/>
            </a:pPr>
            <a:r>
              <a:rPr lang="en-US" dirty="0"/>
              <a:t>Who is responsible for identifying and notifying family members about injured employees and potential fatalities? </a:t>
            </a:r>
          </a:p>
          <a:p>
            <a:pPr>
              <a:buFont typeface="+mj-lt"/>
              <a:buAutoNum type="arabicPeriod" startAt="4"/>
            </a:pPr>
            <a:r>
              <a:rPr lang="en-US" dirty="0"/>
              <a:t>Can you access copies of your vital documents such as insurance papers, financial information, and key business documents?</a:t>
            </a:r>
          </a:p>
          <a:p>
            <a:pPr>
              <a:buFont typeface="+mj-lt"/>
              <a:buAutoNum type="arabicPeriod" startAt="4"/>
            </a:pPr>
            <a:r>
              <a:rPr lang="en-US" dirty="0"/>
              <a:t>How are you communicating with staff/volunteers regarding their work status? What are your expectations for staff/volunteers who cannot work, either because your business is not operational or because they have suffered personal losses?</a:t>
            </a:r>
          </a:p>
          <a:p>
            <a:pPr>
              <a:buFont typeface="+mj-lt"/>
              <a:buAutoNum type="arabicPeriod" startAt="4"/>
            </a:pPr>
            <a:r>
              <a:rPr lang="en-US" dirty="0"/>
              <a:t>How are you communicating with parents and students regarding the status of classes? What are your expectations for students who cannot attend classes because your school(s) is/are closed?</a:t>
            </a:r>
          </a:p>
          <a:p>
            <a:pPr>
              <a:buFont typeface="+mj-lt"/>
              <a:buAutoNum type="arabicPeriod" startAt="4"/>
            </a:pPr>
            <a:endParaRPr lang="en-US" dirty="0"/>
          </a:p>
        </p:txBody>
      </p:sp>
      <p:pic>
        <p:nvPicPr>
          <p:cNvPr id="4" name="Picture 3" descr="Kansas State Department of Education logo and address&#10;900 S.W. Jackson Street, Suite 102&#10;Topeka, Kansas 66612-1212">
            <a:hlinkClick r:id="rId2"/>
            <a:extLst>
              <a:ext uri="{FF2B5EF4-FFF2-40B4-BE49-F238E27FC236}">
                <a16:creationId xmlns:a16="http://schemas.microsoft.com/office/drawing/2014/main" id="{C94D1D3C-B0D9-490D-9ABF-87C5021762B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12526" y="5494337"/>
            <a:ext cx="1476574" cy="1187859"/>
          </a:xfrm>
          <a:prstGeom prst="rect">
            <a:avLst/>
          </a:prstGeom>
          <a:noFill/>
          <a:ln>
            <a:noFill/>
          </a:ln>
        </p:spPr>
      </p:pic>
      <p:pic>
        <p:nvPicPr>
          <p:cNvPr id="6" name="Picture 5">
            <a:extLst>
              <a:ext uri="{FF2B5EF4-FFF2-40B4-BE49-F238E27FC236}">
                <a16:creationId xmlns:a16="http://schemas.microsoft.com/office/drawing/2014/main" id="{E42162E9-01D7-46EC-8952-A4D5A06371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81447" y="4838843"/>
            <a:ext cx="4192555" cy="16125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Rectangle 6">
            <a:extLst>
              <a:ext uri="{FF2B5EF4-FFF2-40B4-BE49-F238E27FC236}">
                <a16:creationId xmlns:a16="http://schemas.microsoft.com/office/drawing/2014/main" id="{FE7FA6A8-9D9D-4DEF-B584-5EB0365A3CE3}"/>
              </a:ext>
            </a:extLst>
          </p:cNvPr>
          <p:cNvSpPr/>
          <p:nvPr/>
        </p:nvSpPr>
        <p:spPr>
          <a:xfrm>
            <a:off x="5732445" y="6451364"/>
            <a:ext cx="2720617" cy="230832"/>
          </a:xfrm>
          <a:prstGeom prst="rect">
            <a:avLst/>
          </a:prstGeom>
        </p:spPr>
        <p:txBody>
          <a:bodyPr wrap="none">
            <a:spAutoFit/>
          </a:bodyPr>
          <a:lstStyle/>
          <a:p>
            <a:r>
              <a:rPr lang="en-US" sz="900" dirty="0"/>
              <a:t>http://clipart-library.com/images/kc8koz8ji.jpg</a:t>
            </a:r>
          </a:p>
        </p:txBody>
      </p:sp>
      <p:sp>
        <p:nvSpPr>
          <p:cNvPr id="8" name="Slide Number Placeholder 7">
            <a:extLst>
              <a:ext uri="{FF2B5EF4-FFF2-40B4-BE49-F238E27FC236}">
                <a16:creationId xmlns:a16="http://schemas.microsoft.com/office/drawing/2014/main" id="{B36703E6-5F67-4D7A-9D3C-339B23024D70}"/>
              </a:ext>
            </a:extLst>
          </p:cNvPr>
          <p:cNvSpPr>
            <a:spLocks noGrp="1"/>
          </p:cNvSpPr>
          <p:nvPr>
            <p:ph type="sldNum" sz="quarter" idx="12"/>
          </p:nvPr>
        </p:nvSpPr>
        <p:spPr/>
        <p:txBody>
          <a:bodyPr/>
          <a:lstStyle/>
          <a:p>
            <a:fld id="{06F4EA93-A1E3-4B71-98D1-E0BF98E8958A}" type="slidenum">
              <a:rPr lang="en-US" smtClean="0"/>
              <a:t>14</a:t>
            </a:fld>
            <a:endParaRPr lang="en-US"/>
          </a:p>
        </p:txBody>
      </p:sp>
    </p:spTree>
    <p:extLst>
      <p:ext uri="{BB962C8B-B14F-4D97-AF65-F5344CB8AC3E}">
        <p14:creationId xmlns:p14="http://schemas.microsoft.com/office/powerpoint/2010/main" val="6941355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1FAD4-41FD-4580-87A7-8E15C562A511}"/>
              </a:ext>
            </a:extLst>
          </p:cNvPr>
          <p:cNvSpPr>
            <a:spLocks noGrp="1"/>
          </p:cNvSpPr>
          <p:nvPr>
            <p:ph type="title"/>
          </p:nvPr>
        </p:nvSpPr>
        <p:spPr/>
        <p:txBody>
          <a:bodyPr/>
          <a:lstStyle/>
          <a:p>
            <a:r>
              <a:rPr lang="en-US" dirty="0"/>
              <a:t>More Questions……(Inject #3)</a:t>
            </a:r>
          </a:p>
        </p:txBody>
      </p:sp>
      <p:sp>
        <p:nvSpPr>
          <p:cNvPr id="3" name="Content Placeholder 2">
            <a:extLst>
              <a:ext uri="{FF2B5EF4-FFF2-40B4-BE49-F238E27FC236}">
                <a16:creationId xmlns:a16="http://schemas.microsoft.com/office/drawing/2014/main" id="{15AC11E3-29D9-4567-BC3A-24284344CA14}"/>
              </a:ext>
            </a:extLst>
          </p:cNvPr>
          <p:cNvSpPr>
            <a:spLocks noGrp="1"/>
          </p:cNvSpPr>
          <p:nvPr>
            <p:ph idx="1"/>
          </p:nvPr>
        </p:nvSpPr>
        <p:spPr>
          <a:xfrm>
            <a:off x="677334" y="2160589"/>
            <a:ext cx="6151305" cy="3880773"/>
          </a:xfrm>
        </p:spPr>
        <p:txBody>
          <a:bodyPr/>
          <a:lstStyle/>
          <a:p>
            <a:pPr>
              <a:buFont typeface="+mj-lt"/>
              <a:buAutoNum type="arabicPeriod" startAt="8"/>
            </a:pPr>
            <a:r>
              <a:rPr lang="en-US" dirty="0"/>
              <a:t>Experiencing disasters can be upsetting, so it is important to pay attention to the emotional reactions of your staff/volunteers/students. How is your organization prepared to support individuals who express anxiety or stress? </a:t>
            </a:r>
          </a:p>
          <a:p>
            <a:pPr>
              <a:buFont typeface="+mj-lt"/>
              <a:buAutoNum type="arabicPeriod" startAt="8"/>
            </a:pPr>
            <a:r>
              <a:rPr lang="en-US" dirty="0"/>
              <a:t>What can you do to support the community as it recovers? How can you improve your network and relationships to be better connected to the community to prepare for future events?</a:t>
            </a:r>
          </a:p>
        </p:txBody>
      </p:sp>
      <p:pic>
        <p:nvPicPr>
          <p:cNvPr id="4" name="Picture 3" descr="Kansas State Department of Education logo and address&#10;900 S.W. Jackson Street, Suite 102&#10;Topeka, Kansas 66612-1212">
            <a:hlinkClick r:id="rId2"/>
            <a:extLst>
              <a:ext uri="{FF2B5EF4-FFF2-40B4-BE49-F238E27FC236}">
                <a16:creationId xmlns:a16="http://schemas.microsoft.com/office/drawing/2014/main" id="{A09EB263-B8C6-47AC-9BBE-4EE6EE9744C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12526" y="5494337"/>
            <a:ext cx="1476574" cy="1187859"/>
          </a:xfrm>
          <a:prstGeom prst="rect">
            <a:avLst/>
          </a:prstGeom>
          <a:noFill/>
          <a:ln>
            <a:noFill/>
          </a:ln>
        </p:spPr>
      </p:pic>
      <p:pic>
        <p:nvPicPr>
          <p:cNvPr id="1026" name="Picture 2" descr="See the source image">
            <a:extLst>
              <a:ext uri="{FF2B5EF4-FFF2-40B4-BE49-F238E27FC236}">
                <a16:creationId xmlns:a16="http://schemas.microsoft.com/office/drawing/2014/main" id="{DB784B83-DFB1-4040-8434-0277F95CA3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59761" y="2649894"/>
            <a:ext cx="2994258" cy="27683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4A9A9886-540A-4E9E-A4F2-426E5E9388C6}"/>
              </a:ext>
            </a:extLst>
          </p:cNvPr>
          <p:cNvSpPr/>
          <p:nvPr/>
        </p:nvSpPr>
        <p:spPr>
          <a:xfrm>
            <a:off x="7536110" y="5418269"/>
            <a:ext cx="3235354" cy="369332"/>
          </a:xfrm>
          <a:prstGeom prst="rect">
            <a:avLst/>
          </a:prstGeom>
        </p:spPr>
        <p:txBody>
          <a:bodyPr wrap="square">
            <a:spAutoFit/>
          </a:bodyPr>
          <a:lstStyle/>
          <a:p>
            <a:r>
              <a:rPr lang="en-US" sz="900" dirty="0"/>
              <a:t>http://images.clipartpanda.com/grief-clipart-microsoft-free-clip-art-486898.jpg</a:t>
            </a:r>
          </a:p>
        </p:txBody>
      </p:sp>
      <p:sp>
        <p:nvSpPr>
          <p:cNvPr id="6" name="Slide Number Placeholder 5">
            <a:extLst>
              <a:ext uri="{FF2B5EF4-FFF2-40B4-BE49-F238E27FC236}">
                <a16:creationId xmlns:a16="http://schemas.microsoft.com/office/drawing/2014/main" id="{34F0D450-49E3-4AB2-B924-7BE15184B6AB}"/>
              </a:ext>
            </a:extLst>
          </p:cNvPr>
          <p:cNvSpPr>
            <a:spLocks noGrp="1"/>
          </p:cNvSpPr>
          <p:nvPr>
            <p:ph type="sldNum" sz="quarter" idx="12"/>
          </p:nvPr>
        </p:nvSpPr>
        <p:spPr/>
        <p:txBody>
          <a:bodyPr/>
          <a:lstStyle/>
          <a:p>
            <a:fld id="{06F4EA93-A1E3-4B71-98D1-E0BF98E8958A}" type="slidenum">
              <a:rPr lang="en-US" smtClean="0"/>
              <a:t>15</a:t>
            </a:fld>
            <a:endParaRPr lang="en-US"/>
          </a:p>
        </p:txBody>
      </p:sp>
    </p:spTree>
    <p:extLst>
      <p:ext uri="{BB962C8B-B14F-4D97-AF65-F5344CB8AC3E}">
        <p14:creationId xmlns:p14="http://schemas.microsoft.com/office/powerpoint/2010/main" val="27410070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51CDC-99E8-4A05-AA35-C514C6F7C5D2}"/>
              </a:ext>
            </a:extLst>
          </p:cNvPr>
          <p:cNvSpPr>
            <a:spLocks noGrp="1"/>
          </p:cNvSpPr>
          <p:nvPr>
            <p:ph type="title"/>
          </p:nvPr>
        </p:nvSpPr>
        <p:spPr/>
        <p:txBody>
          <a:bodyPr/>
          <a:lstStyle/>
          <a:p>
            <a:r>
              <a:rPr lang="en-US" dirty="0"/>
              <a:t>Tornado Exercise…..”Hot Wash”</a:t>
            </a:r>
          </a:p>
        </p:txBody>
      </p:sp>
      <p:sp>
        <p:nvSpPr>
          <p:cNvPr id="3" name="Content Placeholder 2">
            <a:extLst>
              <a:ext uri="{FF2B5EF4-FFF2-40B4-BE49-F238E27FC236}">
                <a16:creationId xmlns:a16="http://schemas.microsoft.com/office/drawing/2014/main" id="{D8FEDB97-E0E0-4644-8C75-D67429B2BE43}"/>
              </a:ext>
            </a:extLst>
          </p:cNvPr>
          <p:cNvSpPr>
            <a:spLocks noGrp="1"/>
          </p:cNvSpPr>
          <p:nvPr>
            <p:ph idx="1"/>
          </p:nvPr>
        </p:nvSpPr>
        <p:spPr>
          <a:xfrm>
            <a:off x="677334" y="1771982"/>
            <a:ext cx="8596668" cy="3880773"/>
          </a:xfrm>
        </p:spPr>
        <p:txBody>
          <a:bodyPr>
            <a:normAutofit/>
          </a:bodyPr>
          <a:lstStyle/>
          <a:p>
            <a:pPr>
              <a:buFont typeface="+mj-lt"/>
              <a:buAutoNum type="arabicPeriod"/>
            </a:pPr>
            <a:r>
              <a:rPr lang="en-US" sz="2000" dirty="0"/>
              <a:t>What weaknesses in your organization’s emergency plans did this exercise expose?</a:t>
            </a:r>
          </a:p>
          <a:p>
            <a:pPr>
              <a:buFont typeface="+mj-lt"/>
              <a:buAutoNum type="arabicPeriod"/>
            </a:pPr>
            <a:r>
              <a:rPr lang="en-US" sz="2000" dirty="0"/>
              <a:t>What unanticipated issues arose during the exercise?</a:t>
            </a:r>
          </a:p>
          <a:p>
            <a:pPr>
              <a:buFont typeface="+mj-lt"/>
              <a:buAutoNum type="arabicPeriod"/>
            </a:pPr>
            <a:r>
              <a:rPr lang="en-US" sz="2000" dirty="0"/>
              <a:t>What gaps were identified?</a:t>
            </a:r>
          </a:p>
          <a:p>
            <a:pPr>
              <a:buFont typeface="+mj-lt"/>
              <a:buAutoNum type="arabicPeriod"/>
            </a:pPr>
            <a:r>
              <a:rPr lang="en-US" sz="2000" dirty="0"/>
              <a:t>What are the high-priority issues that should be addressed?</a:t>
            </a:r>
          </a:p>
          <a:p>
            <a:pPr>
              <a:buFont typeface="+mj-lt"/>
              <a:buAutoNum type="arabicPeriod"/>
            </a:pPr>
            <a:r>
              <a:rPr lang="en-US" sz="2000" dirty="0"/>
              <a:t>What are new ideas and recommendations for improvement?</a:t>
            </a:r>
          </a:p>
          <a:p>
            <a:pPr>
              <a:buFont typeface="+mj-lt"/>
              <a:buAutoNum type="arabicPeriod"/>
            </a:pPr>
            <a:r>
              <a:rPr lang="en-US" sz="2000" dirty="0"/>
              <a:t>Were the exercise objectives met?</a:t>
            </a:r>
          </a:p>
        </p:txBody>
      </p:sp>
      <p:pic>
        <p:nvPicPr>
          <p:cNvPr id="4" name="Picture 3" descr="Kansas State Department of Education logo and address&#10;900 S.W. Jackson Street, Suite 102&#10;Topeka, Kansas 66612-1212">
            <a:hlinkClick r:id="rId2"/>
            <a:extLst>
              <a:ext uri="{FF2B5EF4-FFF2-40B4-BE49-F238E27FC236}">
                <a16:creationId xmlns:a16="http://schemas.microsoft.com/office/drawing/2014/main" id="{F0BCE8E4-6F47-4713-A9FA-FD9CE2901CE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12526" y="5494337"/>
            <a:ext cx="1476574" cy="1187859"/>
          </a:xfrm>
          <a:prstGeom prst="rect">
            <a:avLst/>
          </a:prstGeom>
          <a:noFill/>
          <a:ln>
            <a:noFill/>
          </a:ln>
        </p:spPr>
      </p:pic>
      <p:pic>
        <p:nvPicPr>
          <p:cNvPr id="5" name="Picture 4">
            <a:extLst>
              <a:ext uri="{FF2B5EF4-FFF2-40B4-BE49-F238E27FC236}">
                <a16:creationId xmlns:a16="http://schemas.microsoft.com/office/drawing/2014/main" id="{AC8C4C74-BF9F-4E13-B1C5-1B696C0E75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98511" y="4545216"/>
            <a:ext cx="2057400" cy="1543050"/>
          </a:xfrm>
          <a:prstGeom prst="rect">
            <a:avLst/>
          </a:prstGeom>
        </p:spPr>
      </p:pic>
      <p:sp>
        <p:nvSpPr>
          <p:cNvPr id="6" name="Rectangle 5">
            <a:extLst>
              <a:ext uri="{FF2B5EF4-FFF2-40B4-BE49-F238E27FC236}">
                <a16:creationId xmlns:a16="http://schemas.microsoft.com/office/drawing/2014/main" id="{EC77D6EF-DBB5-46BB-A3CC-70A2782811AC}"/>
              </a:ext>
            </a:extLst>
          </p:cNvPr>
          <p:cNvSpPr/>
          <p:nvPr/>
        </p:nvSpPr>
        <p:spPr>
          <a:xfrm>
            <a:off x="9613172" y="6069347"/>
            <a:ext cx="2042739" cy="307777"/>
          </a:xfrm>
          <a:prstGeom prst="rect">
            <a:avLst/>
          </a:prstGeom>
        </p:spPr>
        <p:txBody>
          <a:bodyPr wrap="none">
            <a:spAutoFit/>
          </a:bodyPr>
          <a:lstStyle/>
          <a:p>
            <a:r>
              <a:rPr lang="en-US" sz="1400" dirty="0"/>
              <a:t>https://www.fema.gov</a:t>
            </a:r>
            <a:endParaRPr lang="en-US" dirty="0"/>
          </a:p>
        </p:txBody>
      </p:sp>
      <p:sp>
        <p:nvSpPr>
          <p:cNvPr id="7" name="Slide Number Placeholder 6">
            <a:extLst>
              <a:ext uri="{FF2B5EF4-FFF2-40B4-BE49-F238E27FC236}">
                <a16:creationId xmlns:a16="http://schemas.microsoft.com/office/drawing/2014/main" id="{B0D17038-620B-4524-BEC6-6894BC20DFEF}"/>
              </a:ext>
            </a:extLst>
          </p:cNvPr>
          <p:cNvSpPr>
            <a:spLocks noGrp="1"/>
          </p:cNvSpPr>
          <p:nvPr>
            <p:ph type="sldNum" sz="quarter" idx="12"/>
          </p:nvPr>
        </p:nvSpPr>
        <p:spPr/>
        <p:txBody>
          <a:bodyPr/>
          <a:lstStyle/>
          <a:p>
            <a:fld id="{06F4EA93-A1E3-4B71-98D1-E0BF98E8958A}" type="slidenum">
              <a:rPr lang="en-US" smtClean="0"/>
              <a:t>16</a:t>
            </a:fld>
            <a:endParaRPr lang="en-US"/>
          </a:p>
        </p:txBody>
      </p:sp>
    </p:spTree>
    <p:extLst>
      <p:ext uri="{BB962C8B-B14F-4D97-AF65-F5344CB8AC3E}">
        <p14:creationId xmlns:p14="http://schemas.microsoft.com/office/powerpoint/2010/main" val="35143610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834FC-903F-42BE-BC8F-B754D33FADE0}"/>
              </a:ext>
            </a:extLst>
          </p:cNvPr>
          <p:cNvSpPr>
            <a:spLocks noGrp="1"/>
          </p:cNvSpPr>
          <p:nvPr>
            <p:ph type="title"/>
          </p:nvPr>
        </p:nvSpPr>
        <p:spPr/>
        <p:txBody>
          <a:bodyPr/>
          <a:lstStyle/>
          <a:p>
            <a:r>
              <a:rPr lang="en-US" dirty="0"/>
              <a:t>Severe Weather </a:t>
            </a:r>
          </a:p>
        </p:txBody>
      </p:sp>
      <p:sp>
        <p:nvSpPr>
          <p:cNvPr id="3" name="Content Placeholder 2">
            <a:extLst>
              <a:ext uri="{FF2B5EF4-FFF2-40B4-BE49-F238E27FC236}">
                <a16:creationId xmlns:a16="http://schemas.microsoft.com/office/drawing/2014/main" id="{D63C01F8-2F71-4CAE-8AB6-832C010E1537}"/>
              </a:ext>
            </a:extLst>
          </p:cNvPr>
          <p:cNvSpPr>
            <a:spLocks noGrp="1"/>
          </p:cNvSpPr>
          <p:nvPr>
            <p:ph idx="1"/>
          </p:nvPr>
        </p:nvSpPr>
        <p:spPr>
          <a:xfrm>
            <a:off x="677334" y="1601789"/>
            <a:ext cx="8596668" cy="3880773"/>
          </a:xfrm>
        </p:spPr>
        <p:txBody>
          <a:bodyPr>
            <a:normAutofit/>
          </a:bodyPr>
          <a:lstStyle/>
          <a:p>
            <a:r>
              <a:rPr lang="en-US" sz="2000" dirty="0"/>
              <a:t>Severe weather can happen anytime, in any part of the country. It can include hazardous conditions produced by thunderstorms, including damaging winds, tornadoes, large hail, flooding and flash flooding, and winter storms associated with freezing rain, sleet, snow and strong winds.</a:t>
            </a:r>
          </a:p>
          <a:p>
            <a:r>
              <a:rPr lang="en-US" sz="2000" dirty="0"/>
              <a:t>Understand the type of hazardous weather that affects you and your school based on where you live.</a:t>
            </a:r>
          </a:p>
          <a:p>
            <a:r>
              <a:rPr lang="en-US" sz="2000" dirty="0"/>
              <a:t>This tabletop exercise will help you and your school develop, review, and improve your safety/preparedness plan.</a:t>
            </a:r>
          </a:p>
          <a:p>
            <a:r>
              <a:rPr lang="en-US" sz="2000" dirty="0"/>
              <a:t> So lets get started!………..</a:t>
            </a:r>
          </a:p>
          <a:p>
            <a:pPr marL="0" indent="0">
              <a:buNone/>
            </a:pPr>
            <a:endParaRPr lang="en-US" sz="2000" dirty="0"/>
          </a:p>
        </p:txBody>
      </p:sp>
      <p:pic>
        <p:nvPicPr>
          <p:cNvPr id="4" name="Picture 3" descr="Kansas State Department of Education logo and address&#10;900 S.W. Jackson Street, Suite 102&#10;Topeka, Kansas 66612-1212">
            <a:hlinkClick r:id="rId2"/>
            <a:extLst>
              <a:ext uri="{FF2B5EF4-FFF2-40B4-BE49-F238E27FC236}">
                <a16:creationId xmlns:a16="http://schemas.microsoft.com/office/drawing/2014/main" id="{282EEE60-2305-497E-9E30-0882E65B82B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12526" y="5494337"/>
            <a:ext cx="1476574" cy="1187859"/>
          </a:xfrm>
          <a:prstGeom prst="rect">
            <a:avLst/>
          </a:prstGeom>
          <a:noFill/>
          <a:ln>
            <a:noFill/>
          </a:ln>
        </p:spPr>
      </p:pic>
      <p:sp>
        <p:nvSpPr>
          <p:cNvPr id="5" name="Slide Number Placeholder 4">
            <a:extLst>
              <a:ext uri="{FF2B5EF4-FFF2-40B4-BE49-F238E27FC236}">
                <a16:creationId xmlns:a16="http://schemas.microsoft.com/office/drawing/2014/main" id="{34343E87-1830-4552-86A9-C6FA006DDE84}"/>
              </a:ext>
            </a:extLst>
          </p:cNvPr>
          <p:cNvSpPr>
            <a:spLocks noGrp="1"/>
          </p:cNvSpPr>
          <p:nvPr>
            <p:ph type="sldNum" sz="quarter" idx="12"/>
          </p:nvPr>
        </p:nvSpPr>
        <p:spPr/>
        <p:txBody>
          <a:bodyPr/>
          <a:lstStyle/>
          <a:p>
            <a:fld id="{06F4EA93-A1E3-4B71-98D1-E0BF98E8958A}" type="slidenum">
              <a:rPr lang="en-US" smtClean="0"/>
              <a:t>2</a:t>
            </a:fld>
            <a:endParaRPr lang="en-US"/>
          </a:p>
        </p:txBody>
      </p:sp>
    </p:spTree>
    <p:extLst>
      <p:ext uri="{BB962C8B-B14F-4D97-AF65-F5344CB8AC3E}">
        <p14:creationId xmlns:p14="http://schemas.microsoft.com/office/powerpoint/2010/main" val="7028244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9FA51-0CAB-448C-BF93-B9A0307198F6}"/>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3F4FF128-BF35-40CF-9623-423F0077C565}"/>
              </a:ext>
            </a:extLst>
          </p:cNvPr>
          <p:cNvSpPr>
            <a:spLocks noGrp="1"/>
          </p:cNvSpPr>
          <p:nvPr>
            <p:ph idx="1"/>
          </p:nvPr>
        </p:nvSpPr>
        <p:spPr>
          <a:xfrm>
            <a:off x="677334" y="2673396"/>
            <a:ext cx="8596668" cy="2938839"/>
          </a:xfrm>
        </p:spPr>
        <p:txBody>
          <a:bodyPr>
            <a:normAutofit/>
          </a:bodyPr>
          <a:lstStyle/>
          <a:p>
            <a:r>
              <a:rPr lang="en-US" b="1" dirty="0">
                <a:solidFill>
                  <a:schemeClr val="accent1"/>
                </a:solidFill>
              </a:rPr>
              <a:t>FACILITIES: </a:t>
            </a:r>
            <a:r>
              <a:rPr lang="en-US" dirty="0"/>
              <a:t>Structural maintenance considerations; safe rooms/designated shelter areas; back-up power supplies; supplies for staying on-site; accessibility considerations; and emergency repairs.</a:t>
            </a:r>
          </a:p>
          <a:p>
            <a:r>
              <a:rPr lang="en-US" b="1" dirty="0">
                <a:solidFill>
                  <a:schemeClr val="accent1"/>
                </a:solidFill>
              </a:rPr>
              <a:t>HUMAN RESOURCES POLICIES: </a:t>
            </a:r>
            <a:r>
              <a:rPr lang="en-US" dirty="0"/>
              <a:t>Employee notification and alerts; early release/telework policies; flexible work schedules; payroll and insurance policies; employee insurance policies; employee/family reunification procedures; employees trained in first-aid with access to medical supplies; and capacity to ensure accessibility for individuals with disabilities or access and functional needs.</a:t>
            </a:r>
          </a:p>
          <a:p>
            <a:pPr marL="0" indent="0">
              <a:buNone/>
            </a:pPr>
            <a:endParaRPr lang="en-US" dirty="0"/>
          </a:p>
        </p:txBody>
      </p:sp>
      <p:pic>
        <p:nvPicPr>
          <p:cNvPr id="4" name="Picture 3" descr="Kansas State Department of Education logo and address&#10;900 S.W. Jackson Street, Suite 102&#10;Topeka, Kansas 66612-1212">
            <a:hlinkClick r:id="rId2"/>
            <a:extLst>
              <a:ext uri="{FF2B5EF4-FFF2-40B4-BE49-F238E27FC236}">
                <a16:creationId xmlns:a16="http://schemas.microsoft.com/office/drawing/2014/main" id="{CE09FF46-A9C4-4D9B-BE0C-0B353D90B9F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12526" y="5704514"/>
            <a:ext cx="1305881" cy="977682"/>
          </a:xfrm>
          <a:prstGeom prst="rect">
            <a:avLst/>
          </a:prstGeom>
          <a:noFill/>
          <a:ln>
            <a:noFill/>
          </a:ln>
        </p:spPr>
      </p:pic>
      <p:sp>
        <p:nvSpPr>
          <p:cNvPr id="5" name="Rectangle 4">
            <a:extLst>
              <a:ext uri="{FF2B5EF4-FFF2-40B4-BE49-F238E27FC236}">
                <a16:creationId xmlns:a16="http://schemas.microsoft.com/office/drawing/2014/main" id="{7115E0A9-55ED-4445-86D8-BEA05682B1F4}"/>
              </a:ext>
            </a:extLst>
          </p:cNvPr>
          <p:cNvSpPr/>
          <p:nvPr/>
        </p:nvSpPr>
        <p:spPr>
          <a:xfrm>
            <a:off x="865466" y="1607234"/>
            <a:ext cx="8485437" cy="646331"/>
          </a:xfrm>
          <a:prstGeom prst="rect">
            <a:avLst/>
          </a:prstGeom>
        </p:spPr>
        <p:txBody>
          <a:bodyPr wrap="square">
            <a:spAutoFit/>
          </a:bodyPr>
          <a:lstStyle/>
          <a:p>
            <a:r>
              <a:rPr lang="en-US" dirty="0">
                <a:latin typeface="Trebuchet MS" panose="020B0603020202020204" pitchFamily="34" charset="0"/>
              </a:rPr>
              <a:t>This tabletop exercise will help your organization also identify strengths and weaknesses in the following areas:</a:t>
            </a:r>
          </a:p>
        </p:txBody>
      </p:sp>
      <p:sp>
        <p:nvSpPr>
          <p:cNvPr id="6" name="Slide Number Placeholder 5">
            <a:extLst>
              <a:ext uri="{FF2B5EF4-FFF2-40B4-BE49-F238E27FC236}">
                <a16:creationId xmlns:a16="http://schemas.microsoft.com/office/drawing/2014/main" id="{ED8FD908-9DBB-4392-B9B9-BEF56B5261F0}"/>
              </a:ext>
            </a:extLst>
          </p:cNvPr>
          <p:cNvSpPr>
            <a:spLocks noGrp="1"/>
          </p:cNvSpPr>
          <p:nvPr>
            <p:ph type="sldNum" sz="quarter" idx="12"/>
          </p:nvPr>
        </p:nvSpPr>
        <p:spPr/>
        <p:txBody>
          <a:bodyPr/>
          <a:lstStyle/>
          <a:p>
            <a:fld id="{06F4EA93-A1E3-4B71-98D1-E0BF98E8958A}" type="slidenum">
              <a:rPr lang="en-US" smtClean="0"/>
              <a:t>3</a:t>
            </a:fld>
            <a:endParaRPr lang="en-US"/>
          </a:p>
        </p:txBody>
      </p:sp>
    </p:spTree>
    <p:extLst>
      <p:ext uri="{BB962C8B-B14F-4D97-AF65-F5344CB8AC3E}">
        <p14:creationId xmlns:p14="http://schemas.microsoft.com/office/powerpoint/2010/main" val="31052729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8AF47-0C75-4C39-8075-50D8A2448FC4}"/>
              </a:ext>
            </a:extLst>
          </p:cNvPr>
          <p:cNvSpPr>
            <a:spLocks noGrp="1"/>
          </p:cNvSpPr>
          <p:nvPr>
            <p:ph type="title"/>
          </p:nvPr>
        </p:nvSpPr>
        <p:spPr/>
        <p:txBody>
          <a:bodyPr/>
          <a:lstStyle/>
          <a:p>
            <a:r>
              <a:rPr lang="en-US" dirty="0"/>
              <a:t>Objectives cont.</a:t>
            </a:r>
          </a:p>
        </p:txBody>
      </p:sp>
      <p:sp>
        <p:nvSpPr>
          <p:cNvPr id="3" name="Content Placeholder 2">
            <a:extLst>
              <a:ext uri="{FF2B5EF4-FFF2-40B4-BE49-F238E27FC236}">
                <a16:creationId xmlns:a16="http://schemas.microsoft.com/office/drawing/2014/main" id="{CE399366-35A7-49F2-9892-74D755F0649D}"/>
              </a:ext>
            </a:extLst>
          </p:cNvPr>
          <p:cNvSpPr>
            <a:spLocks noGrp="1"/>
          </p:cNvSpPr>
          <p:nvPr>
            <p:ph idx="1"/>
          </p:nvPr>
        </p:nvSpPr>
        <p:spPr/>
        <p:txBody>
          <a:bodyPr/>
          <a:lstStyle/>
          <a:p>
            <a:r>
              <a:rPr lang="en-US" b="1" dirty="0">
                <a:solidFill>
                  <a:schemeClr val="accent1"/>
                </a:solidFill>
              </a:rPr>
              <a:t>CONTINUITY OF OPERATIONS PLANS: </a:t>
            </a:r>
            <a:r>
              <a:rPr lang="en-US" dirty="0"/>
              <a:t>Plans to operate at an alternate location; access to important data; roles and responsibilities; insurance policies; supplier and customer relationship management; and plans and processes to resume operations.</a:t>
            </a:r>
          </a:p>
          <a:p>
            <a:r>
              <a:rPr lang="en-US" b="1" dirty="0">
                <a:solidFill>
                  <a:schemeClr val="accent1"/>
                </a:solidFill>
              </a:rPr>
              <a:t>EMERGENCY OPERATIONS PLANS: </a:t>
            </a:r>
            <a:r>
              <a:rPr lang="en-US" dirty="0"/>
              <a:t>Ability to provide critical information and updates during the emergency through multiple notification systems; guidance on how to protect critical assets; plans to provide first aid; and protocols for communicating with local first responders and critical infrastructure providers.</a:t>
            </a:r>
          </a:p>
          <a:p>
            <a:pPr marL="0" indent="0">
              <a:buNone/>
            </a:pPr>
            <a:endParaRPr lang="en-US" dirty="0"/>
          </a:p>
        </p:txBody>
      </p:sp>
      <p:pic>
        <p:nvPicPr>
          <p:cNvPr id="4" name="Picture 3" descr="Kansas State Department of Education logo and address&#10;900 S.W. Jackson Street, Suite 102&#10;Topeka, Kansas 66612-1212">
            <a:hlinkClick r:id="rId2"/>
            <a:extLst>
              <a:ext uri="{FF2B5EF4-FFF2-40B4-BE49-F238E27FC236}">
                <a16:creationId xmlns:a16="http://schemas.microsoft.com/office/drawing/2014/main" id="{60549773-F683-48C0-9CDA-7D8C4B564B8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12526" y="5704514"/>
            <a:ext cx="1305881" cy="977682"/>
          </a:xfrm>
          <a:prstGeom prst="rect">
            <a:avLst/>
          </a:prstGeom>
          <a:noFill/>
          <a:ln>
            <a:noFill/>
          </a:ln>
        </p:spPr>
      </p:pic>
      <p:sp>
        <p:nvSpPr>
          <p:cNvPr id="5" name="Slide Number Placeholder 4">
            <a:extLst>
              <a:ext uri="{FF2B5EF4-FFF2-40B4-BE49-F238E27FC236}">
                <a16:creationId xmlns:a16="http://schemas.microsoft.com/office/drawing/2014/main" id="{B054C1EC-4699-481D-84C8-0DCBD7BE1A72}"/>
              </a:ext>
            </a:extLst>
          </p:cNvPr>
          <p:cNvSpPr>
            <a:spLocks noGrp="1"/>
          </p:cNvSpPr>
          <p:nvPr>
            <p:ph type="sldNum" sz="quarter" idx="12"/>
          </p:nvPr>
        </p:nvSpPr>
        <p:spPr/>
        <p:txBody>
          <a:bodyPr/>
          <a:lstStyle/>
          <a:p>
            <a:fld id="{06F4EA93-A1E3-4B71-98D1-E0BF98E8958A}" type="slidenum">
              <a:rPr lang="en-US" smtClean="0"/>
              <a:t>4</a:t>
            </a:fld>
            <a:endParaRPr lang="en-US"/>
          </a:p>
        </p:txBody>
      </p:sp>
    </p:spTree>
    <p:extLst>
      <p:ext uri="{BB962C8B-B14F-4D97-AF65-F5344CB8AC3E}">
        <p14:creationId xmlns:p14="http://schemas.microsoft.com/office/powerpoint/2010/main" val="1930745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83033-3368-4234-B871-85E945E84470}"/>
              </a:ext>
            </a:extLst>
          </p:cNvPr>
          <p:cNvSpPr>
            <a:spLocks noGrp="1"/>
          </p:cNvSpPr>
          <p:nvPr>
            <p:ph type="title"/>
          </p:nvPr>
        </p:nvSpPr>
        <p:spPr>
          <a:xfrm>
            <a:off x="979338" y="617989"/>
            <a:ext cx="8596668" cy="1320800"/>
          </a:xfrm>
        </p:spPr>
        <p:txBody>
          <a:bodyPr/>
          <a:lstStyle/>
          <a:p>
            <a:r>
              <a:rPr lang="en-US" dirty="0"/>
              <a:t>Tornado Exercise:  Scenario</a:t>
            </a:r>
          </a:p>
        </p:txBody>
      </p:sp>
      <p:sp>
        <p:nvSpPr>
          <p:cNvPr id="3" name="Content Placeholder 2">
            <a:extLst>
              <a:ext uri="{FF2B5EF4-FFF2-40B4-BE49-F238E27FC236}">
                <a16:creationId xmlns:a16="http://schemas.microsoft.com/office/drawing/2014/main" id="{E47E7431-B01B-419A-9291-BA8E7B6DD09F}"/>
              </a:ext>
            </a:extLst>
          </p:cNvPr>
          <p:cNvSpPr>
            <a:spLocks noGrp="1"/>
          </p:cNvSpPr>
          <p:nvPr>
            <p:ph idx="1"/>
          </p:nvPr>
        </p:nvSpPr>
        <p:spPr>
          <a:xfrm>
            <a:off x="979338" y="1615305"/>
            <a:ext cx="8596668" cy="1572512"/>
          </a:xfrm>
        </p:spPr>
        <p:txBody>
          <a:bodyPr>
            <a:noAutofit/>
          </a:bodyPr>
          <a:lstStyle/>
          <a:p>
            <a:r>
              <a:rPr lang="en-US" sz="2000" dirty="0">
                <a:latin typeface="Arial" panose="020B0604020202020204" pitchFamily="34" charset="0"/>
                <a:cs typeface="Arial" panose="020B0604020202020204" pitchFamily="34" charset="0"/>
              </a:rPr>
              <a:t>Monday, 12:23 p.m.: The National Weather Service (NWS) has issued a Tornado Watch for your area. A large line of powerful thunderstorms is approaching your area and conditions are favorable for tornadoes to develop. </a:t>
            </a:r>
          </a:p>
        </p:txBody>
      </p:sp>
      <p:pic>
        <p:nvPicPr>
          <p:cNvPr id="4" name="Picture 3" descr="Kansas State Department of Education logo and address&#10;900 S.W. Jackson Street, Suite 102&#10;Topeka, Kansas 66612-1212">
            <a:hlinkClick r:id="rId2"/>
            <a:extLst>
              <a:ext uri="{FF2B5EF4-FFF2-40B4-BE49-F238E27FC236}">
                <a16:creationId xmlns:a16="http://schemas.microsoft.com/office/drawing/2014/main" id="{F2818EFE-BF02-499C-9B60-3A3A3383BC2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12526" y="5704514"/>
            <a:ext cx="1305881" cy="977682"/>
          </a:xfrm>
          <a:prstGeom prst="rect">
            <a:avLst/>
          </a:prstGeom>
          <a:noFill/>
          <a:ln>
            <a:noFill/>
          </a:ln>
        </p:spPr>
      </p:pic>
      <p:pic>
        <p:nvPicPr>
          <p:cNvPr id="5" name="Picture 4">
            <a:extLst>
              <a:ext uri="{FF2B5EF4-FFF2-40B4-BE49-F238E27FC236}">
                <a16:creationId xmlns:a16="http://schemas.microsoft.com/office/drawing/2014/main" id="{1D6C8F5D-BEBA-4834-BFD2-BFEF97726D08}"/>
              </a:ext>
            </a:extLst>
          </p:cNvPr>
          <p:cNvPicPr>
            <a:picLocks noChangeAspect="1"/>
          </p:cNvPicPr>
          <p:nvPr/>
        </p:nvPicPr>
        <p:blipFill>
          <a:blip r:embed="rId4"/>
          <a:stretch>
            <a:fillRect/>
          </a:stretch>
        </p:blipFill>
        <p:spPr>
          <a:xfrm rot="10800000" flipV="1">
            <a:off x="1781378" y="3429000"/>
            <a:ext cx="6842503" cy="23836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Slide Number Placeholder 5">
            <a:extLst>
              <a:ext uri="{FF2B5EF4-FFF2-40B4-BE49-F238E27FC236}">
                <a16:creationId xmlns:a16="http://schemas.microsoft.com/office/drawing/2014/main" id="{986A2663-248B-4744-A9E9-E5FD79C4A83E}"/>
              </a:ext>
            </a:extLst>
          </p:cNvPr>
          <p:cNvSpPr>
            <a:spLocks noGrp="1"/>
          </p:cNvSpPr>
          <p:nvPr>
            <p:ph type="sldNum" sz="quarter" idx="12"/>
          </p:nvPr>
        </p:nvSpPr>
        <p:spPr/>
        <p:txBody>
          <a:bodyPr/>
          <a:lstStyle/>
          <a:p>
            <a:fld id="{06F4EA93-A1E3-4B71-98D1-E0BF98E8958A}" type="slidenum">
              <a:rPr lang="en-US" smtClean="0"/>
              <a:t>5</a:t>
            </a:fld>
            <a:endParaRPr lang="en-US"/>
          </a:p>
        </p:txBody>
      </p:sp>
    </p:spTree>
    <p:extLst>
      <p:ext uri="{BB962C8B-B14F-4D97-AF65-F5344CB8AC3E}">
        <p14:creationId xmlns:p14="http://schemas.microsoft.com/office/powerpoint/2010/main" val="75513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64EBB-B9F9-40E0-A855-5DF4A2724A49}"/>
              </a:ext>
            </a:extLst>
          </p:cNvPr>
          <p:cNvSpPr>
            <a:spLocks noGrp="1"/>
          </p:cNvSpPr>
          <p:nvPr>
            <p:ph type="title"/>
          </p:nvPr>
        </p:nvSpPr>
        <p:spPr/>
        <p:txBody>
          <a:bodyPr/>
          <a:lstStyle/>
          <a:p>
            <a:r>
              <a:rPr lang="en-US" dirty="0"/>
              <a:t>Questions…..(Scenario)</a:t>
            </a:r>
          </a:p>
        </p:txBody>
      </p:sp>
      <p:sp>
        <p:nvSpPr>
          <p:cNvPr id="3" name="Content Placeholder 2">
            <a:extLst>
              <a:ext uri="{FF2B5EF4-FFF2-40B4-BE49-F238E27FC236}">
                <a16:creationId xmlns:a16="http://schemas.microsoft.com/office/drawing/2014/main" id="{676F3003-12E3-47C5-9541-D8F555F396B3}"/>
              </a:ext>
            </a:extLst>
          </p:cNvPr>
          <p:cNvSpPr>
            <a:spLocks noGrp="1"/>
          </p:cNvSpPr>
          <p:nvPr>
            <p:ph idx="1"/>
          </p:nvPr>
        </p:nvSpPr>
        <p:spPr>
          <a:xfrm>
            <a:off x="677334" y="1640471"/>
            <a:ext cx="7476765" cy="3880773"/>
          </a:xfrm>
        </p:spPr>
        <p:txBody>
          <a:bodyPr>
            <a:normAutofit lnSpcReduction="10000"/>
          </a:bodyPr>
          <a:lstStyle/>
          <a:p>
            <a:pPr>
              <a:buFont typeface="+mj-lt"/>
              <a:buAutoNum type="arabicPeriod"/>
            </a:pPr>
            <a:r>
              <a:rPr lang="en-US" dirty="0"/>
              <a:t>Who in the school is responsible for monitoring or would likely hear or receive a bulletin or alert from the NWS or other alerting authority? How would they receive this information?</a:t>
            </a:r>
          </a:p>
          <a:p>
            <a:pPr>
              <a:buFont typeface="+mj-lt"/>
              <a:buAutoNum type="arabicPeriod"/>
            </a:pPr>
            <a:r>
              <a:rPr lang="en-US" dirty="0"/>
              <a:t>What information are you sharing with your staff/students/volunteers at this time? </a:t>
            </a:r>
          </a:p>
          <a:p>
            <a:pPr>
              <a:buFont typeface="+mj-lt"/>
              <a:buAutoNum type="arabicPeriod"/>
            </a:pPr>
            <a:r>
              <a:rPr lang="en-US" dirty="0"/>
              <a:t>What are the current process and communications platform(s) used to notify staff of potential threats or hazards, including those who are out of the building?</a:t>
            </a:r>
          </a:p>
          <a:p>
            <a:pPr>
              <a:buFont typeface="+mj-lt"/>
              <a:buAutoNum type="arabicPeriod"/>
            </a:pPr>
            <a:r>
              <a:rPr lang="en-US" dirty="0"/>
              <a:t>When you hear that a Tornado Watch has been issued, what are your immediate concerns? </a:t>
            </a:r>
          </a:p>
          <a:p>
            <a:pPr>
              <a:buFont typeface="+mj-lt"/>
              <a:buAutoNum type="arabicPeriod"/>
            </a:pPr>
            <a:r>
              <a:rPr lang="en-US" dirty="0"/>
              <a:t>What, if any, decisions should be made at this time? Who can make those decisions (name, position/role)? </a:t>
            </a:r>
          </a:p>
        </p:txBody>
      </p:sp>
      <p:pic>
        <p:nvPicPr>
          <p:cNvPr id="4" name="Picture 3" descr="Kansas State Department of Education logo and address&#10;900 S.W. Jackson Street, Suite 102&#10;Topeka, Kansas 66612-1212">
            <a:hlinkClick r:id="rId2"/>
            <a:extLst>
              <a:ext uri="{FF2B5EF4-FFF2-40B4-BE49-F238E27FC236}">
                <a16:creationId xmlns:a16="http://schemas.microsoft.com/office/drawing/2014/main" id="{5D6680C4-E0E5-4770-A09A-7C4900781E7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12526" y="5494337"/>
            <a:ext cx="1476574" cy="1187859"/>
          </a:xfrm>
          <a:prstGeom prst="rect">
            <a:avLst/>
          </a:prstGeom>
          <a:noFill/>
          <a:ln>
            <a:noFill/>
          </a:ln>
        </p:spPr>
      </p:pic>
      <p:pic>
        <p:nvPicPr>
          <p:cNvPr id="6" name="Picture 5">
            <a:extLst>
              <a:ext uri="{FF2B5EF4-FFF2-40B4-BE49-F238E27FC236}">
                <a16:creationId xmlns:a16="http://schemas.microsoft.com/office/drawing/2014/main" id="{A8AFE7F9-F11B-4435-8A03-0E17B3C468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89659" y="2110112"/>
            <a:ext cx="3473043" cy="230249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Rectangle 6">
            <a:extLst>
              <a:ext uri="{FF2B5EF4-FFF2-40B4-BE49-F238E27FC236}">
                <a16:creationId xmlns:a16="http://schemas.microsoft.com/office/drawing/2014/main" id="{ADA28AF0-8899-4545-A70C-1505411CF54F}"/>
              </a:ext>
            </a:extLst>
          </p:cNvPr>
          <p:cNvSpPr/>
          <p:nvPr/>
        </p:nvSpPr>
        <p:spPr>
          <a:xfrm>
            <a:off x="9274002" y="4531555"/>
            <a:ext cx="2338017" cy="830997"/>
          </a:xfrm>
          <a:prstGeom prst="rect">
            <a:avLst/>
          </a:prstGeom>
        </p:spPr>
        <p:txBody>
          <a:bodyPr wrap="square">
            <a:spAutoFit/>
          </a:bodyPr>
          <a:lstStyle/>
          <a:p>
            <a:r>
              <a:rPr lang="en-US" sz="800" dirty="0"/>
              <a:t>https://bloximages.chicago2.vip.townnews.com/jacksonvilleprogress.com/content/tncms/assets/v3/editorial/c/dc/cdcc1b48-098b-11e9-b7e7-e77e56ad1783/5c244e58b2733.image.jpg?resize=986%2C555</a:t>
            </a:r>
          </a:p>
        </p:txBody>
      </p:sp>
      <p:sp>
        <p:nvSpPr>
          <p:cNvPr id="8" name="Slide Number Placeholder 7">
            <a:extLst>
              <a:ext uri="{FF2B5EF4-FFF2-40B4-BE49-F238E27FC236}">
                <a16:creationId xmlns:a16="http://schemas.microsoft.com/office/drawing/2014/main" id="{C5AC302A-21BF-4B80-B95F-0A94D3759BA0}"/>
              </a:ext>
            </a:extLst>
          </p:cNvPr>
          <p:cNvSpPr>
            <a:spLocks noGrp="1"/>
          </p:cNvSpPr>
          <p:nvPr>
            <p:ph type="sldNum" sz="quarter" idx="12"/>
          </p:nvPr>
        </p:nvSpPr>
        <p:spPr/>
        <p:txBody>
          <a:bodyPr/>
          <a:lstStyle/>
          <a:p>
            <a:fld id="{06F4EA93-A1E3-4B71-98D1-E0BF98E8958A}" type="slidenum">
              <a:rPr lang="en-US" smtClean="0"/>
              <a:t>6</a:t>
            </a:fld>
            <a:endParaRPr lang="en-US"/>
          </a:p>
        </p:txBody>
      </p:sp>
    </p:spTree>
    <p:extLst>
      <p:ext uri="{BB962C8B-B14F-4D97-AF65-F5344CB8AC3E}">
        <p14:creationId xmlns:p14="http://schemas.microsoft.com/office/powerpoint/2010/main" val="501523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33030-71E4-4A8A-B09D-E080A9B986AE}"/>
              </a:ext>
            </a:extLst>
          </p:cNvPr>
          <p:cNvSpPr>
            <a:spLocks noGrp="1"/>
          </p:cNvSpPr>
          <p:nvPr>
            <p:ph type="title"/>
          </p:nvPr>
        </p:nvSpPr>
        <p:spPr/>
        <p:txBody>
          <a:bodyPr/>
          <a:lstStyle/>
          <a:p>
            <a:r>
              <a:rPr lang="en-US" dirty="0"/>
              <a:t>Tornado Exercise…..Inject #1</a:t>
            </a:r>
          </a:p>
        </p:txBody>
      </p:sp>
      <p:sp>
        <p:nvSpPr>
          <p:cNvPr id="3" name="Content Placeholder 2">
            <a:extLst>
              <a:ext uri="{FF2B5EF4-FFF2-40B4-BE49-F238E27FC236}">
                <a16:creationId xmlns:a16="http://schemas.microsoft.com/office/drawing/2014/main" id="{9DFD23F2-E929-4D73-AE47-F91AEAD4C89B}"/>
              </a:ext>
            </a:extLst>
          </p:cNvPr>
          <p:cNvSpPr>
            <a:spLocks noGrp="1"/>
          </p:cNvSpPr>
          <p:nvPr>
            <p:ph idx="1"/>
          </p:nvPr>
        </p:nvSpPr>
        <p:spPr>
          <a:xfrm>
            <a:off x="467609" y="1270000"/>
            <a:ext cx="6243583" cy="3880773"/>
          </a:xfrm>
        </p:spPr>
        <p:txBody>
          <a:bodyPr/>
          <a:lstStyle/>
          <a:p>
            <a:endParaRPr lang="en-US" dirty="0"/>
          </a:p>
          <a:p>
            <a:r>
              <a:rPr lang="en-US" sz="2000" dirty="0">
                <a:latin typeface="Arial" panose="020B0604020202020204" pitchFamily="34" charset="0"/>
                <a:cs typeface="Arial" panose="020B0604020202020204" pitchFamily="34" charset="0"/>
              </a:rPr>
              <a:t>1:05 p.m.: A large tornado, initially thought to be an Enhanced Fujita (EF) scale EF3, has touched down approximately 10 miles south of your community.</a:t>
            </a:r>
          </a:p>
          <a:p>
            <a:r>
              <a:rPr lang="en-US" sz="2000" dirty="0">
                <a:latin typeface="Arial" panose="020B0604020202020204" pitchFamily="34" charset="0"/>
                <a:cs typeface="Arial" panose="020B0604020202020204" pitchFamily="34" charset="0"/>
              </a:rPr>
              <a:t>The NWS reports that the storm system responsible for this tornado is headed directly toward your area and has issued an immediate Tornado Warning for your community and the surrounding area. </a:t>
            </a:r>
          </a:p>
        </p:txBody>
      </p:sp>
      <p:pic>
        <p:nvPicPr>
          <p:cNvPr id="4" name="Picture 3" descr="Kansas State Department of Education logo and address&#10;900 S.W. Jackson Street, Suite 102&#10;Topeka, Kansas 66612-1212">
            <a:hlinkClick r:id="rId2"/>
            <a:extLst>
              <a:ext uri="{FF2B5EF4-FFF2-40B4-BE49-F238E27FC236}">
                <a16:creationId xmlns:a16="http://schemas.microsoft.com/office/drawing/2014/main" id="{65E1B1B8-441A-44A6-94A9-E650C0959F7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12526" y="5494337"/>
            <a:ext cx="1476574" cy="1187859"/>
          </a:xfrm>
          <a:prstGeom prst="rect">
            <a:avLst/>
          </a:prstGeom>
          <a:noFill/>
          <a:ln>
            <a:noFill/>
          </a:ln>
        </p:spPr>
      </p:pic>
      <p:pic>
        <p:nvPicPr>
          <p:cNvPr id="6" name="Picture 5">
            <a:extLst>
              <a:ext uri="{FF2B5EF4-FFF2-40B4-BE49-F238E27FC236}">
                <a16:creationId xmlns:a16="http://schemas.microsoft.com/office/drawing/2014/main" id="{26DF68DE-E882-40EB-BE77-114E4B3DB4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11192" y="2422741"/>
            <a:ext cx="4572000" cy="25717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Slide Number Placeholder 6">
            <a:extLst>
              <a:ext uri="{FF2B5EF4-FFF2-40B4-BE49-F238E27FC236}">
                <a16:creationId xmlns:a16="http://schemas.microsoft.com/office/drawing/2014/main" id="{3303CB57-EEF4-4FA8-8A3C-BD2735AF241A}"/>
              </a:ext>
            </a:extLst>
          </p:cNvPr>
          <p:cNvSpPr>
            <a:spLocks noGrp="1"/>
          </p:cNvSpPr>
          <p:nvPr>
            <p:ph type="sldNum" sz="quarter" idx="12"/>
          </p:nvPr>
        </p:nvSpPr>
        <p:spPr/>
        <p:txBody>
          <a:bodyPr/>
          <a:lstStyle/>
          <a:p>
            <a:fld id="{06F4EA93-A1E3-4B71-98D1-E0BF98E8958A}" type="slidenum">
              <a:rPr lang="en-US" smtClean="0"/>
              <a:t>7</a:t>
            </a:fld>
            <a:endParaRPr lang="en-US"/>
          </a:p>
        </p:txBody>
      </p:sp>
    </p:spTree>
    <p:extLst>
      <p:ext uri="{BB962C8B-B14F-4D97-AF65-F5344CB8AC3E}">
        <p14:creationId xmlns:p14="http://schemas.microsoft.com/office/powerpoint/2010/main" val="21949802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A6D9E-BBEF-41C7-8047-1F8EE0C61B4C}"/>
              </a:ext>
            </a:extLst>
          </p:cNvPr>
          <p:cNvSpPr>
            <a:spLocks noGrp="1"/>
          </p:cNvSpPr>
          <p:nvPr>
            <p:ph type="title"/>
          </p:nvPr>
        </p:nvSpPr>
        <p:spPr>
          <a:xfrm>
            <a:off x="677334" y="425705"/>
            <a:ext cx="8596668" cy="1320800"/>
          </a:xfrm>
        </p:spPr>
        <p:txBody>
          <a:bodyPr/>
          <a:lstStyle/>
          <a:p>
            <a:r>
              <a:rPr lang="en-US" dirty="0"/>
              <a:t>Questions…..(Inject #1)</a:t>
            </a:r>
          </a:p>
        </p:txBody>
      </p:sp>
      <p:sp>
        <p:nvSpPr>
          <p:cNvPr id="3" name="Content Placeholder 2">
            <a:extLst>
              <a:ext uri="{FF2B5EF4-FFF2-40B4-BE49-F238E27FC236}">
                <a16:creationId xmlns:a16="http://schemas.microsoft.com/office/drawing/2014/main" id="{22BAF318-F536-4602-9DB0-BDC31CF23F5A}"/>
              </a:ext>
            </a:extLst>
          </p:cNvPr>
          <p:cNvSpPr>
            <a:spLocks noGrp="1"/>
          </p:cNvSpPr>
          <p:nvPr>
            <p:ph idx="1"/>
          </p:nvPr>
        </p:nvSpPr>
        <p:spPr>
          <a:xfrm>
            <a:off x="593445" y="1378673"/>
            <a:ext cx="8596668" cy="3880773"/>
          </a:xfrm>
        </p:spPr>
        <p:txBody>
          <a:bodyPr>
            <a:normAutofit/>
          </a:bodyPr>
          <a:lstStyle/>
          <a:p>
            <a:pPr marL="457200" indent="-457200">
              <a:buFont typeface="+mj-lt"/>
              <a:buAutoNum type="arabicPeriod"/>
            </a:pPr>
            <a:r>
              <a:rPr lang="en-US" sz="2000" dirty="0">
                <a:latin typeface="Arial" panose="020B0604020202020204" pitchFamily="34" charset="0"/>
                <a:cs typeface="Arial" panose="020B0604020202020204" pitchFamily="34" charset="0"/>
              </a:rPr>
              <a:t>Based on this updated information, how have your concerns changed? Do you have any new concerns?</a:t>
            </a:r>
          </a:p>
          <a:p>
            <a:pPr marL="457200" indent="-457200">
              <a:buFont typeface="+mj-lt"/>
              <a:buAutoNum type="arabicPeriod"/>
            </a:pPr>
            <a:r>
              <a:rPr lang="en-US" sz="2000" dirty="0">
                <a:latin typeface="Arial" panose="020B0604020202020204" pitchFamily="34" charset="0"/>
                <a:cs typeface="Arial" panose="020B0604020202020204" pitchFamily="34" charset="0"/>
              </a:rPr>
              <a:t>What and how is your school communicating about the Tornado Warning staff/parents/students/volunteers at this time?</a:t>
            </a:r>
          </a:p>
          <a:p>
            <a:pPr marL="457200" indent="-457200">
              <a:buFont typeface="+mj-lt"/>
              <a:buAutoNum type="arabicPeriod"/>
            </a:pPr>
            <a:r>
              <a:rPr lang="en-US" sz="2000" dirty="0">
                <a:latin typeface="Arial" panose="020B0604020202020204" pitchFamily="34" charset="0"/>
                <a:cs typeface="Arial" panose="020B0604020202020204" pitchFamily="34" charset="0"/>
              </a:rPr>
              <a:t>Are there identified locations where people should go in the event of a tornado? </a:t>
            </a:r>
          </a:p>
          <a:p>
            <a:pPr marL="457200" indent="-457200">
              <a:buFont typeface="+mj-lt"/>
              <a:buAutoNum type="arabicPeriod"/>
            </a:pPr>
            <a:r>
              <a:rPr lang="en-US" sz="2000" dirty="0">
                <a:latin typeface="Arial" panose="020B0604020202020204" pitchFamily="34" charset="0"/>
                <a:cs typeface="Arial" panose="020B0604020202020204" pitchFamily="34" charset="0"/>
              </a:rPr>
              <a:t>Does all staff/volunteers know where they are and what to do?</a:t>
            </a:r>
          </a:p>
        </p:txBody>
      </p:sp>
      <p:pic>
        <p:nvPicPr>
          <p:cNvPr id="4" name="Picture 3" descr="Kansas State Department of Education logo and address&#10;900 S.W. Jackson Street, Suite 102&#10;Topeka, Kansas 66612-1212">
            <a:hlinkClick r:id="rId2"/>
            <a:extLst>
              <a:ext uri="{FF2B5EF4-FFF2-40B4-BE49-F238E27FC236}">
                <a16:creationId xmlns:a16="http://schemas.microsoft.com/office/drawing/2014/main" id="{64512E47-CF12-49BC-B1B0-19AAD0356A6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12526" y="5494337"/>
            <a:ext cx="1476574" cy="1187859"/>
          </a:xfrm>
          <a:prstGeom prst="rect">
            <a:avLst/>
          </a:prstGeom>
          <a:noFill/>
          <a:ln>
            <a:noFill/>
          </a:ln>
        </p:spPr>
      </p:pic>
      <p:pic>
        <p:nvPicPr>
          <p:cNvPr id="6" name="Picture 5">
            <a:extLst>
              <a:ext uri="{FF2B5EF4-FFF2-40B4-BE49-F238E27FC236}">
                <a16:creationId xmlns:a16="http://schemas.microsoft.com/office/drawing/2014/main" id="{5846BE9A-6C12-44F9-A4E2-09139C4FA5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1536" y="4169170"/>
            <a:ext cx="3220592" cy="24154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Rectangle 6">
            <a:extLst>
              <a:ext uri="{FF2B5EF4-FFF2-40B4-BE49-F238E27FC236}">
                <a16:creationId xmlns:a16="http://schemas.microsoft.com/office/drawing/2014/main" id="{7D125AF5-8E24-48A1-811D-F36959DEB40E}"/>
              </a:ext>
            </a:extLst>
          </p:cNvPr>
          <p:cNvSpPr/>
          <p:nvPr/>
        </p:nvSpPr>
        <p:spPr>
          <a:xfrm>
            <a:off x="9190113" y="5479327"/>
            <a:ext cx="1121328" cy="1061829"/>
          </a:xfrm>
          <a:prstGeom prst="rect">
            <a:avLst/>
          </a:prstGeom>
        </p:spPr>
        <p:txBody>
          <a:bodyPr wrap="square">
            <a:spAutoFit/>
          </a:bodyPr>
          <a:lstStyle/>
          <a:p>
            <a:r>
              <a:rPr lang="en-US" sz="900" dirty="0"/>
              <a:t>https://statesboroherald.cdn-anvilcms.net/media/images/2018/09/18/images/Tornado_Drill_1.max-1200x675.jpg</a:t>
            </a:r>
          </a:p>
        </p:txBody>
      </p:sp>
      <p:sp>
        <p:nvSpPr>
          <p:cNvPr id="8" name="Slide Number Placeholder 7">
            <a:extLst>
              <a:ext uri="{FF2B5EF4-FFF2-40B4-BE49-F238E27FC236}">
                <a16:creationId xmlns:a16="http://schemas.microsoft.com/office/drawing/2014/main" id="{B545E9F1-AA72-47D8-ACF3-7FD309E2455C}"/>
              </a:ext>
            </a:extLst>
          </p:cNvPr>
          <p:cNvSpPr>
            <a:spLocks noGrp="1"/>
          </p:cNvSpPr>
          <p:nvPr>
            <p:ph type="sldNum" sz="quarter" idx="12"/>
          </p:nvPr>
        </p:nvSpPr>
        <p:spPr/>
        <p:txBody>
          <a:bodyPr/>
          <a:lstStyle/>
          <a:p>
            <a:fld id="{06F4EA93-A1E3-4B71-98D1-E0BF98E8958A}" type="slidenum">
              <a:rPr lang="en-US" smtClean="0"/>
              <a:t>8</a:t>
            </a:fld>
            <a:endParaRPr lang="en-US"/>
          </a:p>
        </p:txBody>
      </p:sp>
    </p:spTree>
    <p:extLst>
      <p:ext uri="{BB962C8B-B14F-4D97-AF65-F5344CB8AC3E}">
        <p14:creationId xmlns:p14="http://schemas.microsoft.com/office/powerpoint/2010/main" val="14542685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53109-43CC-4EC3-A0D0-B6E84CF5F6CB}"/>
              </a:ext>
            </a:extLst>
          </p:cNvPr>
          <p:cNvSpPr>
            <a:spLocks noGrp="1"/>
          </p:cNvSpPr>
          <p:nvPr>
            <p:ph type="title"/>
          </p:nvPr>
        </p:nvSpPr>
        <p:spPr/>
        <p:txBody>
          <a:bodyPr/>
          <a:lstStyle/>
          <a:p>
            <a:r>
              <a:rPr lang="en-US" dirty="0"/>
              <a:t>Tornado Exercise….Inject #2</a:t>
            </a:r>
          </a:p>
        </p:txBody>
      </p:sp>
      <p:sp>
        <p:nvSpPr>
          <p:cNvPr id="3" name="Content Placeholder 2">
            <a:extLst>
              <a:ext uri="{FF2B5EF4-FFF2-40B4-BE49-F238E27FC236}">
                <a16:creationId xmlns:a16="http://schemas.microsoft.com/office/drawing/2014/main" id="{8534E64D-FC66-40C6-9FA6-78C6BE0971CC}"/>
              </a:ext>
            </a:extLst>
          </p:cNvPr>
          <p:cNvSpPr>
            <a:spLocks noGrp="1"/>
          </p:cNvSpPr>
          <p:nvPr>
            <p:ph idx="1"/>
          </p:nvPr>
        </p:nvSpPr>
        <p:spPr>
          <a:xfrm>
            <a:off x="610222" y="1613564"/>
            <a:ext cx="8596668" cy="3880773"/>
          </a:xfrm>
        </p:spPr>
        <p:txBody>
          <a:bodyPr/>
          <a:lstStyle/>
          <a:p>
            <a:endParaRPr lang="en-US" dirty="0"/>
          </a:p>
          <a:p>
            <a:r>
              <a:rPr lang="en-US" sz="2000" dirty="0">
                <a:latin typeface="Arial" panose="020B0604020202020204" pitchFamily="34" charset="0"/>
                <a:cs typeface="Arial" panose="020B0604020202020204" pitchFamily="34" charset="0"/>
              </a:rPr>
              <a:t>1:18 p.m.: A large tornado touches down in the outskirts of your</a:t>
            </a:r>
            <a:r>
              <a:rPr lang="en-US" sz="2000" b="1"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community</a:t>
            </a:r>
            <a:r>
              <a:rPr lang="en-US" sz="2000" b="1"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near a highly populated neighborhood. You hear a loud rumbling noise, the power goes out, and the building begins to vibrate. You hear the sound of breaking glass and flying debris. The sound intensifies and then gradually fades</a:t>
            </a:r>
          </a:p>
          <a:p>
            <a:pPr marL="0" indent="0">
              <a:buNone/>
            </a:pPr>
            <a:endParaRPr lang="en-US" sz="2000" dirty="0">
              <a:latin typeface="Arial" panose="020B0604020202020204" pitchFamily="34" charset="0"/>
              <a:cs typeface="Arial" panose="020B0604020202020204" pitchFamily="34" charset="0"/>
            </a:endParaRPr>
          </a:p>
        </p:txBody>
      </p:sp>
      <p:pic>
        <p:nvPicPr>
          <p:cNvPr id="4" name="Picture 3" descr="Kansas State Department of Education logo and address&#10;900 S.W. Jackson Street, Suite 102&#10;Topeka, Kansas 66612-1212">
            <a:hlinkClick r:id="rId2"/>
            <a:extLst>
              <a:ext uri="{FF2B5EF4-FFF2-40B4-BE49-F238E27FC236}">
                <a16:creationId xmlns:a16="http://schemas.microsoft.com/office/drawing/2014/main" id="{EA46BD33-716E-46B1-9FC1-C5EC7DCDEE1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12526" y="5494337"/>
            <a:ext cx="1476574" cy="1187859"/>
          </a:xfrm>
          <a:prstGeom prst="rect">
            <a:avLst/>
          </a:prstGeom>
          <a:noFill/>
          <a:ln>
            <a:noFill/>
          </a:ln>
        </p:spPr>
      </p:pic>
      <p:pic>
        <p:nvPicPr>
          <p:cNvPr id="6" name="Picture 5">
            <a:extLst>
              <a:ext uri="{FF2B5EF4-FFF2-40B4-BE49-F238E27FC236}">
                <a16:creationId xmlns:a16="http://schemas.microsoft.com/office/drawing/2014/main" id="{680DD966-E44D-41C4-AF60-D417212F67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42582" y="3977611"/>
            <a:ext cx="4514850" cy="25336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Slide Number Placeholder 6">
            <a:extLst>
              <a:ext uri="{FF2B5EF4-FFF2-40B4-BE49-F238E27FC236}">
                <a16:creationId xmlns:a16="http://schemas.microsoft.com/office/drawing/2014/main" id="{E9052235-4D75-43A3-8D11-2DFE62732A7E}"/>
              </a:ext>
            </a:extLst>
          </p:cNvPr>
          <p:cNvSpPr>
            <a:spLocks noGrp="1"/>
          </p:cNvSpPr>
          <p:nvPr>
            <p:ph type="sldNum" sz="quarter" idx="12"/>
          </p:nvPr>
        </p:nvSpPr>
        <p:spPr/>
        <p:txBody>
          <a:bodyPr/>
          <a:lstStyle/>
          <a:p>
            <a:fld id="{06F4EA93-A1E3-4B71-98D1-E0BF98E8958A}" type="slidenum">
              <a:rPr lang="en-US" smtClean="0"/>
              <a:t>9</a:t>
            </a:fld>
            <a:endParaRPr lang="en-US"/>
          </a:p>
        </p:txBody>
      </p:sp>
    </p:spTree>
    <p:extLst>
      <p:ext uri="{BB962C8B-B14F-4D97-AF65-F5344CB8AC3E}">
        <p14:creationId xmlns:p14="http://schemas.microsoft.com/office/powerpoint/2010/main" val="2814824579"/>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4193</TotalTime>
  <Words>1472</Words>
  <Application>Microsoft Office PowerPoint</Application>
  <PresentationFormat>Widescreen</PresentationFormat>
  <Paragraphs>91</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Trebuchet MS</vt:lpstr>
      <vt:lpstr>Wingdings 3</vt:lpstr>
      <vt:lpstr>Facet</vt:lpstr>
      <vt:lpstr>Severe Weather Tabletop Exercise For Schools </vt:lpstr>
      <vt:lpstr>Severe Weather </vt:lpstr>
      <vt:lpstr>Objectives:</vt:lpstr>
      <vt:lpstr>Objectives cont.</vt:lpstr>
      <vt:lpstr>Tornado Exercise:  Scenario</vt:lpstr>
      <vt:lpstr>Questions…..(Scenario)</vt:lpstr>
      <vt:lpstr>Tornado Exercise…..Inject #1</vt:lpstr>
      <vt:lpstr>Questions…..(Inject #1)</vt:lpstr>
      <vt:lpstr>Tornado Exercise….Inject #2</vt:lpstr>
      <vt:lpstr>Questions…….(Inject #2)</vt:lpstr>
      <vt:lpstr>Questions Cont.……</vt:lpstr>
      <vt:lpstr>Tornado Exercise…….Inject #3</vt:lpstr>
      <vt:lpstr>Questions……………(Inject #3)</vt:lpstr>
      <vt:lpstr>Questions cont.……..(Inject #3)</vt:lpstr>
      <vt:lpstr>More Questions……(Inject #3)</vt:lpstr>
      <vt:lpstr>Tornado Exercise…..”Hot Wash”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Severe Weather Table</dc:title>
  <dc:creator>Jim Green</dc:creator>
  <cp:lastModifiedBy>John M. Calvert</cp:lastModifiedBy>
  <cp:revision>30</cp:revision>
  <dcterms:created xsi:type="dcterms:W3CDTF">2020-08-07T17:36:46Z</dcterms:created>
  <dcterms:modified xsi:type="dcterms:W3CDTF">2020-08-10T17:03:51Z</dcterms:modified>
</cp:coreProperties>
</file>