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9CAF9D-ED53-4DCF-9CEC-94314597CB99}" type="datetimeFigureOut">
              <a:rPr lang="en-US" smtClean="0"/>
              <a:t>7/31/2020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ADC7166-84B4-4047-A399-E563FDF0C59B}"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9269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9CAF9D-ED53-4DCF-9CEC-94314597CB99}" type="datetimeFigureOut">
              <a:rPr lang="en-US" smtClean="0"/>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DC7166-84B4-4047-A399-E563FDF0C59B}"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3774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9CAF9D-ED53-4DCF-9CEC-94314597CB99}" type="datetimeFigureOut">
              <a:rPr lang="en-US" smtClean="0"/>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DC7166-84B4-4047-A399-E563FDF0C59B}"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6862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9CAF9D-ED53-4DCF-9CEC-94314597CB99}" type="datetimeFigureOut">
              <a:rPr lang="en-US" smtClean="0"/>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DC7166-84B4-4047-A399-E563FDF0C59B}"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12590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9CAF9D-ED53-4DCF-9CEC-94314597CB99}" type="datetimeFigureOut">
              <a:rPr lang="en-US" smtClean="0"/>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DC7166-84B4-4047-A399-E563FDF0C59B}"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9368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9CAF9D-ED53-4DCF-9CEC-94314597CB99}" type="datetimeFigureOut">
              <a:rPr lang="en-US" smtClean="0"/>
              <a:t>7/31/2020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DC7166-84B4-4047-A399-E563FDF0C59B}"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990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9CAF9D-ED53-4DCF-9CEC-94314597CB99}" type="datetimeFigureOut">
              <a:rPr lang="en-US" smtClean="0"/>
              <a:t>7/31/2020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DC7166-84B4-4047-A399-E563FDF0C59B}"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304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9CAF9D-ED53-4DCF-9CEC-94314597CB99}" type="datetimeFigureOut">
              <a:rPr lang="en-US" smtClean="0"/>
              <a:t>7/31/2020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DC7166-84B4-4047-A399-E563FDF0C59B}"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2927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CAF9D-ED53-4DCF-9CEC-94314597CB99}" type="datetimeFigureOut">
              <a:rPr lang="en-US" smtClean="0"/>
              <a:t>7/31/2020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DC7166-84B4-4047-A399-E563FDF0C59B}" type="slidenum">
              <a:rPr lang="en-US" smtClean="0"/>
              <a:t>‹#›</a:t>
            </a:fld>
            <a:endParaRPr lang="en-US" dirty="0"/>
          </a:p>
        </p:txBody>
      </p:sp>
    </p:spTree>
    <p:extLst>
      <p:ext uri="{BB962C8B-B14F-4D97-AF65-F5344CB8AC3E}">
        <p14:creationId xmlns:p14="http://schemas.microsoft.com/office/powerpoint/2010/main" val="2421917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9CAF9D-ED53-4DCF-9CEC-94314597CB99}" type="datetimeFigureOut">
              <a:rPr lang="en-US" smtClean="0"/>
              <a:t>7/31/2020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DC7166-84B4-4047-A399-E563FDF0C59B}"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714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49CAF9D-ED53-4DCF-9CEC-94314597CB99}" type="datetimeFigureOut">
              <a:rPr lang="en-US" smtClean="0"/>
              <a:t>7/31/2020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ADC7166-84B4-4047-A399-E563FDF0C59B}"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9189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49CAF9D-ED53-4DCF-9CEC-94314597CB99}" type="datetimeFigureOut">
              <a:rPr lang="en-US" smtClean="0"/>
              <a:t>7/31/2020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ADC7166-84B4-4047-A399-E563FDF0C59B}"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201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hyperlink" Target="https://www.ksde.org/" TargetMode="Externa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s://www.ksde.org/" TargetMode="Externa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ksde.org/" TargetMode="Externa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hyperlink" Target="https://www.ksde.org/"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ksd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ksde.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ksde.or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hyperlink" Target="https://www.ksde.org/"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ksde.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ksde.org/"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ksde.org/"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2710C5-7A07-420E-A3F1-8AA942DACC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19041" y="281618"/>
            <a:ext cx="10953918" cy="54467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Rectangle 3">
            <a:extLst>
              <a:ext uri="{FF2B5EF4-FFF2-40B4-BE49-F238E27FC236}">
                <a16:creationId xmlns:a16="http://schemas.microsoft.com/office/drawing/2014/main" id="{05C7AD77-A31C-447E-9E92-437822151236}"/>
              </a:ext>
            </a:extLst>
          </p:cNvPr>
          <p:cNvSpPr/>
          <p:nvPr/>
        </p:nvSpPr>
        <p:spPr>
          <a:xfrm>
            <a:off x="778432" y="421710"/>
            <a:ext cx="1478207" cy="861774"/>
          </a:xfrm>
          <a:prstGeom prst="rect">
            <a:avLst/>
          </a:prstGeom>
        </p:spPr>
        <p:txBody>
          <a:bodyPr wrap="square">
            <a:spAutoFit/>
          </a:bodyPr>
          <a:lstStyle/>
          <a:p>
            <a:r>
              <a:rPr lang="en-US" sz="1000" dirty="0"/>
              <a:t>https://images.tmcnet.com/tmc/misc/articles/image/2018-may/power-utility-electicity-electric-outage-supersize.jpg</a:t>
            </a:r>
          </a:p>
        </p:txBody>
      </p:sp>
      <p:sp>
        <p:nvSpPr>
          <p:cNvPr id="6" name="TextBox 5">
            <a:extLst>
              <a:ext uri="{FF2B5EF4-FFF2-40B4-BE49-F238E27FC236}">
                <a16:creationId xmlns:a16="http://schemas.microsoft.com/office/drawing/2014/main" id="{6D0C0A2F-00DA-459C-88E4-3938C73F7631}"/>
              </a:ext>
            </a:extLst>
          </p:cNvPr>
          <p:cNvSpPr txBox="1"/>
          <p:nvPr/>
        </p:nvSpPr>
        <p:spPr>
          <a:xfrm>
            <a:off x="3784601" y="939566"/>
            <a:ext cx="4639082" cy="2123658"/>
          </a:xfrm>
          <a:prstGeom prst="rect">
            <a:avLst/>
          </a:prstGeom>
          <a:noFill/>
        </p:spPr>
        <p:txBody>
          <a:bodyPr wrap="square" rtlCol="0">
            <a:spAutoFit/>
          </a:bodyPr>
          <a:lstStyle/>
          <a:p>
            <a:r>
              <a:rPr lang="en-US" sz="4400" b="1" dirty="0"/>
              <a:t>Power Outage Tabletop Exercise for Schools</a:t>
            </a:r>
            <a:endParaRPr lang="en-US" sz="4400" dirty="0"/>
          </a:p>
        </p:txBody>
      </p:sp>
      <p:pic>
        <p:nvPicPr>
          <p:cNvPr id="7" name="Picture 6" descr="Power Outage Tabletop Exercise">
            <a:extLst>
              <a:ext uri="{FF2B5EF4-FFF2-40B4-BE49-F238E27FC236}">
                <a16:creationId xmlns:a16="http://schemas.microsoft.com/office/drawing/2014/main" id="{9799AA78-9974-440F-B06B-9982FC13CA77}"/>
              </a:ext>
            </a:extLst>
          </p:cNvPr>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5198834" y="5229361"/>
            <a:ext cx="6449695" cy="11474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descr="Kansas State Department of Education logo and address&#10;900 S.W. Jackson Street, Suite 102&#10;Topeka, Kansas 66612-1212">
            <a:hlinkClick r:id="rId4"/>
            <a:extLst>
              <a:ext uri="{FF2B5EF4-FFF2-40B4-BE49-F238E27FC236}">
                <a16:creationId xmlns:a16="http://schemas.microsoft.com/office/drawing/2014/main" id="{AF4A57C4-3783-48AA-8CCF-15F0B39DDE0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45851" y="5488260"/>
            <a:ext cx="2019441" cy="1296806"/>
          </a:xfrm>
          <a:prstGeom prst="rect">
            <a:avLst/>
          </a:prstGeom>
          <a:noFill/>
          <a:ln>
            <a:noFill/>
          </a:ln>
        </p:spPr>
      </p:pic>
    </p:spTree>
    <p:extLst>
      <p:ext uri="{BB962C8B-B14F-4D97-AF65-F5344CB8AC3E}">
        <p14:creationId xmlns:p14="http://schemas.microsoft.com/office/powerpoint/2010/main" val="799473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657E50-6F71-4F02-BD32-959118D00F3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854814" y="2359650"/>
            <a:ext cx="2801923" cy="19858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a:extLst>
              <a:ext uri="{FF2B5EF4-FFF2-40B4-BE49-F238E27FC236}">
                <a16:creationId xmlns:a16="http://schemas.microsoft.com/office/drawing/2014/main" id="{7DB0A53D-5C2F-4704-9238-7D39F19A3BDB}"/>
              </a:ext>
            </a:extLst>
          </p:cNvPr>
          <p:cNvSpPr>
            <a:spLocks noGrp="1"/>
          </p:cNvSpPr>
          <p:nvPr>
            <p:ph type="title"/>
          </p:nvPr>
        </p:nvSpPr>
        <p:spPr/>
        <p:txBody>
          <a:bodyPr/>
          <a:lstStyle/>
          <a:p>
            <a:r>
              <a:rPr lang="en-US" dirty="0"/>
              <a:t>Questions…………..</a:t>
            </a:r>
          </a:p>
        </p:txBody>
      </p:sp>
      <p:pic>
        <p:nvPicPr>
          <p:cNvPr id="6" name="Picture 5">
            <a:extLst>
              <a:ext uri="{FF2B5EF4-FFF2-40B4-BE49-F238E27FC236}">
                <a16:creationId xmlns:a16="http://schemas.microsoft.com/office/drawing/2014/main" id="{0F4A2A25-BAA9-4085-9795-85943E485E6B}"/>
              </a:ext>
            </a:extLst>
          </p:cNvPr>
          <p:cNvPicPr>
            <a:picLocks noChangeAspect="1"/>
          </p:cNvPicPr>
          <p:nvPr/>
        </p:nvPicPr>
        <p:blipFill>
          <a:blip r:embed="rId4"/>
          <a:stretch>
            <a:fillRect/>
          </a:stretch>
        </p:blipFill>
        <p:spPr>
          <a:xfrm>
            <a:off x="459480" y="2051310"/>
            <a:ext cx="8395334" cy="2612970"/>
          </a:xfrm>
          <a:prstGeom prst="rect">
            <a:avLst/>
          </a:prstGeom>
        </p:spPr>
      </p:pic>
      <p:pic>
        <p:nvPicPr>
          <p:cNvPr id="11" name="Content Placeholder 3" descr="Kansas State Department of Education logo and address&#10;900 S.W. Jackson Street, Suite 102&#10;Topeka, Kansas 66612-1212">
            <a:hlinkClick r:id="rId5"/>
            <a:extLst>
              <a:ext uri="{FF2B5EF4-FFF2-40B4-BE49-F238E27FC236}">
                <a16:creationId xmlns:a16="http://schemas.microsoft.com/office/drawing/2014/main" id="{8B7CE7BE-67D7-4669-B233-10A500013884}"/>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85737" y="5457428"/>
            <a:ext cx="1554163" cy="1325563"/>
          </a:xfrm>
          <a:prstGeom prst="rect">
            <a:avLst/>
          </a:prstGeom>
          <a:noFill/>
          <a:ln>
            <a:noFill/>
          </a:ln>
        </p:spPr>
      </p:pic>
    </p:spTree>
    <p:extLst>
      <p:ext uri="{BB962C8B-B14F-4D97-AF65-F5344CB8AC3E}">
        <p14:creationId xmlns:p14="http://schemas.microsoft.com/office/powerpoint/2010/main" val="815541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C974E-E033-4CBD-B932-67E4287830B8}"/>
              </a:ext>
            </a:extLst>
          </p:cNvPr>
          <p:cNvSpPr>
            <a:spLocks noGrp="1"/>
          </p:cNvSpPr>
          <p:nvPr>
            <p:ph type="title"/>
          </p:nvPr>
        </p:nvSpPr>
        <p:spPr/>
        <p:txBody>
          <a:bodyPr/>
          <a:lstStyle/>
          <a:p>
            <a:r>
              <a:rPr lang="en-US" b="1" dirty="0"/>
              <a:t>Exercise Conclusion / “ Hot Wash”</a:t>
            </a:r>
            <a:endParaRPr lang="en-US" dirty="0"/>
          </a:p>
        </p:txBody>
      </p:sp>
      <p:sp>
        <p:nvSpPr>
          <p:cNvPr id="4" name="Rectangle 3">
            <a:extLst>
              <a:ext uri="{FF2B5EF4-FFF2-40B4-BE49-F238E27FC236}">
                <a16:creationId xmlns:a16="http://schemas.microsoft.com/office/drawing/2014/main" id="{18C864B8-8F3B-405B-A3C6-D9643A2ABDB6}"/>
              </a:ext>
            </a:extLst>
          </p:cNvPr>
          <p:cNvSpPr/>
          <p:nvPr/>
        </p:nvSpPr>
        <p:spPr>
          <a:xfrm>
            <a:off x="436227" y="1997839"/>
            <a:ext cx="10108733" cy="3373359"/>
          </a:xfrm>
          <a:prstGeom prst="rect">
            <a:avLst/>
          </a:prstGeom>
        </p:spPr>
        <p:txBody>
          <a:bodyPr wrap="square">
            <a:spAutoFit/>
          </a:bodyPr>
          <a:lstStyle/>
          <a:p>
            <a:pPr marL="342900" indent="-342900">
              <a:lnSpc>
                <a:spcPct val="150000"/>
              </a:lnSpc>
              <a:buFont typeface="+mj-lt"/>
              <a:buAutoNum type="arabicPeriod"/>
            </a:pPr>
            <a:r>
              <a:rPr lang="en-US" dirty="0">
                <a:latin typeface="Calibri" panose="020F0502020204030204" pitchFamily="34" charset="0"/>
              </a:rPr>
              <a:t>What did the exercise demonstrate about how the school or school district would respond to</a:t>
            </a:r>
          </a:p>
          <a:p>
            <a:pPr>
              <a:lnSpc>
                <a:spcPct val="150000"/>
              </a:lnSpc>
            </a:pPr>
            <a:r>
              <a:rPr lang="en-US" dirty="0">
                <a:latin typeface="Calibri" panose="020F0502020204030204" pitchFamily="34" charset="0"/>
              </a:rPr>
              <a:t>       this type of emergency event?</a:t>
            </a:r>
          </a:p>
          <a:p>
            <a:pPr>
              <a:lnSpc>
                <a:spcPct val="150000"/>
              </a:lnSpc>
            </a:pPr>
            <a:r>
              <a:rPr lang="en-US" dirty="0">
                <a:latin typeface="Calibri" panose="020F0502020204030204" pitchFamily="34" charset="0"/>
              </a:rPr>
              <a:t>2.    What went well in the exercise?</a:t>
            </a:r>
          </a:p>
          <a:p>
            <a:pPr>
              <a:lnSpc>
                <a:spcPct val="150000"/>
              </a:lnSpc>
            </a:pPr>
            <a:r>
              <a:rPr lang="en-US" dirty="0">
                <a:latin typeface="Calibri" panose="020F0502020204030204" pitchFamily="34" charset="0"/>
              </a:rPr>
              <a:t>3.    What lessons were learned?</a:t>
            </a:r>
          </a:p>
          <a:p>
            <a:pPr>
              <a:lnSpc>
                <a:spcPct val="150000"/>
              </a:lnSpc>
            </a:pPr>
            <a:r>
              <a:rPr lang="en-US" dirty="0">
                <a:latin typeface="Calibri" panose="020F0502020204030204" pitchFamily="34" charset="0"/>
              </a:rPr>
              <a:t>4.    What gaps in the school’s or school district’s EOP, including annexes, were identified?</a:t>
            </a:r>
          </a:p>
          <a:p>
            <a:pPr>
              <a:lnSpc>
                <a:spcPct val="150000"/>
              </a:lnSpc>
            </a:pPr>
            <a:r>
              <a:rPr lang="en-US" dirty="0">
                <a:latin typeface="Calibri" panose="020F0502020204030204" pitchFamily="34" charset="0"/>
              </a:rPr>
              <a:t>5.    How will the EOP and annexes be revised, if needed?</a:t>
            </a:r>
          </a:p>
          <a:p>
            <a:pPr>
              <a:lnSpc>
                <a:spcPct val="150000"/>
              </a:lnSpc>
            </a:pPr>
            <a:r>
              <a:rPr lang="en-US" dirty="0">
                <a:latin typeface="Calibri" panose="020F0502020204030204" pitchFamily="34" charset="0"/>
              </a:rPr>
              <a:t>6.    Who will be responsible for making these revisions?</a:t>
            </a:r>
          </a:p>
          <a:p>
            <a:pPr>
              <a:lnSpc>
                <a:spcPct val="150000"/>
              </a:lnSpc>
            </a:pPr>
            <a:r>
              <a:rPr lang="en-US" dirty="0">
                <a:latin typeface="Calibri" panose="020F0502020204030204" pitchFamily="34" charset="0"/>
              </a:rPr>
              <a:t>7.    By when will these revisions be made?</a:t>
            </a:r>
          </a:p>
        </p:txBody>
      </p:sp>
      <p:pic>
        <p:nvPicPr>
          <p:cNvPr id="5" name="Content Placeholder 3" descr="Kansas State Department of Education logo and address&#10;900 S.W. Jackson Street, Suite 102&#10;Topeka, Kansas 66612-1212">
            <a:hlinkClick r:id="rId2"/>
            <a:extLst>
              <a:ext uri="{FF2B5EF4-FFF2-40B4-BE49-F238E27FC236}">
                <a16:creationId xmlns:a16="http://schemas.microsoft.com/office/drawing/2014/main" id="{DB474D9C-7C30-4F5E-B782-3E9055E264B7}"/>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85737" y="5457428"/>
            <a:ext cx="1554163" cy="1325563"/>
          </a:xfrm>
          <a:prstGeom prst="rect">
            <a:avLst/>
          </a:prstGeom>
          <a:noFill/>
          <a:ln>
            <a:noFill/>
          </a:ln>
        </p:spPr>
      </p:pic>
      <p:pic>
        <p:nvPicPr>
          <p:cNvPr id="6" name="Picture 5" descr="Power Outage Tabletop Exercise">
            <a:extLst>
              <a:ext uri="{FF2B5EF4-FFF2-40B4-BE49-F238E27FC236}">
                <a16:creationId xmlns:a16="http://schemas.microsoft.com/office/drawing/2014/main" id="{F30872DB-86D8-4153-838F-AED332825BFB}"/>
              </a:ext>
            </a:extLst>
          </p:cNvPr>
          <p:cNvPicPr/>
          <p:nvPr/>
        </p:nvPicPr>
        <p:blipFill>
          <a:blip r:embed="rId4">
            <a:lum bright="20000" contrast="-20000"/>
            <a:extLst>
              <a:ext uri="{28A0092B-C50C-407E-A947-70E740481C1C}">
                <a14:useLocalDpi xmlns:a14="http://schemas.microsoft.com/office/drawing/2010/main" val="0"/>
              </a:ext>
            </a:extLst>
          </a:blip>
          <a:srcRect/>
          <a:stretch>
            <a:fillRect/>
          </a:stretch>
        </p:blipFill>
        <p:spPr bwMode="auto">
          <a:xfrm>
            <a:off x="5490593" y="5273849"/>
            <a:ext cx="6449695" cy="11474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1821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EB31C-2933-4C43-BE84-D5484DF75E96}"/>
              </a:ext>
            </a:extLst>
          </p:cNvPr>
          <p:cNvSpPr>
            <a:spLocks noGrp="1"/>
          </p:cNvSpPr>
          <p:nvPr>
            <p:ph type="title"/>
          </p:nvPr>
        </p:nvSpPr>
        <p:spPr/>
        <p:txBody>
          <a:bodyPr/>
          <a:lstStyle/>
          <a:p>
            <a:r>
              <a:rPr lang="en-US" b="1" dirty="0"/>
              <a:t>Power Outages</a:t>
            </a:r>
            <a:endParaRPr lang="en-US" dirty="0"/>
          </a:p>
        </p:txBody>
      </p:sp>
      <p:sp>
        <p:nvSpPr>
          <p:cNvPr id="3" name="Content Placeholder 2">
            <a:extLst>
              <a:ext uri="{FF2B5EF4-FFF2-40B4-BE49-F238E27FC236}">
                <a16:creationId xmlns:a16="http://schemas.microsoft.com/office/drawing/2014/main" id="{CFEDE8CA-B689-4813-BC73-BF98A7D5C22D}"/>
              </a:ext>
            </a:extLst>
          </p:cNvPr>
          <p:cNvSpPr>
            <a:spLocks noGrp="1"/>
          </p:cNvSpPr>
          <p:nvPr>
            <p:ph idx="1"/>
          </p:nvPr>
        </p:nvSpPr>
        <p:spPr>
          <a:xfrm>
            <a:off x="838200" y="2028942"/>
            <a:ext cx="10515600" cy="4351338"/>
          </a:xfrm>
        </p:spPr>
        <p:txBody>
          <a:bodyPr/>
          <a:lstStyle/>
          <a:p>
            <a:r>
              <a:rPr lang="en-US" dirty="0"/>
              <a:t>Extended power outages may impact the whole community and the economy. </a:t>
            </a:r>
            <a:r>
              <a:rPr lang="en-US" b="1" dirty="0"/>
              <a:t>A power outage may:</a:t>
            </a:r>
          </a:p>
          <a:p>
            <a:r>
              <a:rPr lang="en-US" dirty="0"/>
              <a:t>Disrupt communications, water, and transportation.</a:t>
            </a:r>
          </a:p>
          <a:p>
            <a:r>
              <a:rPr lang="en-US" dirty="0"/>
              <a:t>Close retail businesses, grocery stores, gas stations, ATMs, banks, and other services.</a:t>
            </a:r>
          </a:p>
          <a:p>
            <a:r>
              <a:rPr lang="en-US" dirty="0"/>
              <a:t>Cause food spoilage and water contamination.</a:t>
            </a:r>
          </a:p>
          <a:p>
            <a:r>
              <a:rPr lang="en-US" dirty="0"/>
              <a:t>Prevent use of medical devices</a:t>
            </a:r>
          </a:p>
          <a:p>
            <a:r>
              <a:rPr lang="en-US" dirty="0"/>
              <a:t>And disrupt schools………</a:t>
            </a:r>
          </a:p>
          <a:p>
            <a:endParaRPr lang="en-US" dirty="0"/>
          </a:p>
        </p:txBody>
      </p:sp>
      <p:pic>
        <p:nvPicPr>
          <p:cNvPr id="5" name="Picture 4">
            <a:extLst>
              <a:ext uri="{FF2B5EF4-FFF2-40B4-BE49-F238E27FC236}">
                <a16:creationId xmlns:a16="http://schemas.microsoft.com/office/drawing/2014/main" id="{8A6CE532-B62D-411E-91C5-B219FDE3E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5965" y="4077050"/>
            <a:ext cx="3657600" cy="230323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descr="Kansas State Department of Education logo and address&#10;900 S.W. Jackson Street, Suite 102&#10;Topeka, Kansas 66612-1212">
            <a:hlinkClick r:id="rId3"/>
            <a:extLst>
              <a:ext uri="{FF2B5EF4-FFF2-40B4-BE49-F238E27FC236}">
                <a16:creationId xmlns:a16="http://schemas.microsoft.com/office/drawing/2014/main" id="{CAD4C65C-5BCD-4593-AC6C-0512C916F3E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4159" y="5500917"/>
            <a:ext cx="2019441" cy="1296806"/>
          </a:xfrm>
          <a:prstGeom prst="rect">
            <a:avLst/>
          </a:prstGeom>
          <a:noFill/>
          <a:ln>
            <a:noFill/>
          </a:ln>
        </p:spPr>
      </p:pic>
    </p:spTree>
    <p:extLst>
      <p:ext uri="{BB962C8B-B14F-4D97-AF65-F5344CB8AC3E}">
        <p14:creationId xmlns:p14="http://schemas.microsoft.com/office/powerpoint/2010/main" val="1193103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7CF0-421E-41E1-8F93-44356213068C}"/>
              </a:ext>
            </a:extLst>
          </p:cNvPr>
          <p:cNvSpPr>
            <a:spLocks noGrp="1"/>
          </p:cNvSpPr>
          <p:nvPr>
            <p:ph type="title"/>
          </p:nvPr>
        </p:nvSpPr>
        <p:spPr/>
        <p:txBody>
          <a:bodyPr>
            <a:normAutofit fontScale="90000"/>
          </a:bodyPr>
          <a:lstStyle/>
          <a:p>
            <a:r>
              <a:rPr lang="en-US" b="1" dirty="0"/>
              <a:t>Power Outage Tabletop Exercise for Schools</a:t>
            </a:r>
            <a:br>
              <a:rPr lang="en-US" dirty="0"/>
            </a:br>
            <a:endParaRPr lang="en-US" dirty="0"/>
          </a:p>
        </p:txBody>
      </p:sp>
      <p:sp>
        <p:nvSpPr>
          <p:cNvPr id="3" name="Content Placeholder 2">
            <a:extLst>
              <a:ext uri="{FF2B5EF4-FFF2-40B4-BE49-F238E27FC236}">
                <a16:creationId xmlns:a16="http://schemas.microsoft.com/office/drawing/2014/main" id="{B6F67289-3BC8-453B-AA7E-641311FF8C91}"/>
              </a:ext>
            </a:extLst>
          </p:cNvPr>
          <p:cNvSpPr>
            <a:spLocks noGrp="1"/>
          </p:cNvSpPr>
          <p:nvPr>
            <p:ph idx="1"/>
          </p:nvPr>
        </p:nvSpPr>
        <p:spPr/>
        <p:txBody>
          <a:bodyPr>
            <a:normAutofit/>
          </a:bodyPr>
          <a:lstStyle/>
          <a:p>
            <a:pPr marL="0" indent="0">
              <a:buNone/>
            </a:pPr>
            <a:r>
              <a:rPr lang="en-US" b="1" dirty="0"/>
              <a:t>Scenario </a:t>
            </a:r>
            <a:endParaRPr lang="en-US" dirty="0"/>
          </a:p>
          <a:p>
            <a:r>
              <a:rPr lang="en-US" sz="2200" dirty="0"/>
              <a:t>It is 9:30 a.m. in late March and your classes are in session. The weather is sunny with warm temperatures in the low 70s. Without warning, the power throughout the school goes out. </a:t>
            </a:r>
          </a:p>
          <a:p>
            <a:r>
              <a:rPr lang="en-US" sz="2200" dirty="0"/>
              <a:t>The power also appears out in the whole community. The school’s emergency generator, which powers critical building systems, turns on automatically.</a:t>
            </a:r>
          </a:p>
          <a:p>
            <a:pPr marL="0" indent="0">
              <a:buNone/>
            </a:pPr>
            <a:endParaRPr lang="en-US" dirty="0"/>
          </a:p>
        </p:txBody>
      </p:sp>
      <p:pic>
        <p:nvPicPr>
          <p:cNvPr id="4" name="Picture 3" descr="Kansas State Department of Education logo and address&#10;900 S.W. Jackson Street, Suite 102&#10;Topeka, Kansas 66612-1212">
            <a:hlinkClick r:id="rId2"/>
            <a:extLst>
              <a:ext uri="{FF2B5EF4-FFF2-40B4-BE49-F238E27FC236}">
                <a16:creationId xmlns:a16="http://schemas.microsoft.com/office/drawing/2014/main" id="{5E129B6D-3ABB-4BF7-B876-96C6D7218D7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8130" y="5466345"/>
            <a:ext cx="2019441" cy="1296806"/>
          </a:xfrm>
          <a:prstGeom prst="rect">
            <a:avLst/>
          </a:prstGeom>
          <a:noFill/>
          <a:ln>
            <a:noFill/>
          </a:ln>
        </p:spPr>
      </p:pic>
    </p:spTree>
    <p:extLst>
      <p:ext uri="{BB962C8B-B14F-4D97-AF65-F5344CB8AC3E}">
        <p14:creationId xmlns:p14="http://schemas.microsoft.com/office/powerpoint/2010/main" val="75271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515F8-08C8-41A9-B9D5-4042D1305DF1}"/>
              </a:ext>
            </a:extLst>
          </p:cNvPr>
          <p:cNvSpPr>
            <a:spLocks noGrp="1"/>
          </p:cNvSpPr>
          <p:nvPr>
            <p:ph type="title"/>
          </p:nvPr>
        </p:nvSpPr>
        <p:spPr/>
        <p:txBody>
          <a:bodyPr/>
          <a:lstStyle/>
          <a:p>
            <a:r>
              <a:rPr lang="en-US" b="1" dirty="0">
                <a:highlight>
                  <a:srgbClr val="FFFF00"/>
                </a:highlight>
              </a:rPr>
              <a:t>Inject #1.</a:t>
            </a:r>
          </a:p>
        </p:txBody>
      </p:sp>
      <p:pic>
        <p:nvPicPr>
          <p:cNvPr id="4" name="Content Placeholder 3" descr="Kansas State Department of Education logo and address&#10;900 S.W. Jackson Street, Suite 102&#10;Topeka, Kansas 66612-1212">
            <a:hlinkClick r:id="rId2"/>
            <a:extLst>
              <a:ext uri="{FF2B5EF4-FFF2-40B4-BE49-F238E27FC236}">
                <a16:creationId xmlns:a16="http://schemas.microsoft.com/office/drawing/2014/main" id="{AF8F6FFB-B575-47CB-BB7D-6CBCC328A05C}"/>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2737" y="5422900"/>
            <a:ext cx="1655763" cy="1069975"/>
          </a:xfrm>
          <a:prstGeom prst="rect">
            <a:avLst/>
          </a:prstGeom>
          <a:noFill/>
          <a:ln>
            <a:noFill/>
          </a:ln>
        </p:spPr>
      </p:pic>
      <p:sp>
        <p:nvSpPr>
          <p:cNvPr id="5" name="Rectangle 4">
            <a:extLst>
              <a:ext uri="{FF2B5EF4-FFF2-40B4-BE49-F238E27FC236}">
                <a16:creationId xmlns:a16="http://schemas.microsoft.com/office/drawing/2014/main" id="{C6A24572-FE27-49CA-95A9-FB34B48B6E7F}"/>
              </a:ext>
            </a:extLst>
          </p:cNvPr>
          <p:cNvSpPr/>
          <p:nvPr/>
        </p:nvSpPr>
        <p:spPr>
          <a:xfrm>
            <a:off x="1391873" y="2330857"/>
            <a:ext cx="8767194" cy="2050690"/>
          </a:xfrm>
          <a:prstGeom prst="rect">
            <a:avLst/>
          </a:prstGeom>
        </p:spPr>
        <p:txBody>
          <a:bodyPr wrap="square">
            <a:spAutoFit/>
          </a:bodyPr>
          <a:lstStyle/>
          <a:p>
            <a:pPr marL="342900" indent="-342900">
              <a:lnSpc>
                <a:spcPct val="107000"/>
              </a:lnSpc>
              <a:spcAft>
                <a:spcPts val="800"/>
              </a:spcAft>
              <a:buClr>
                <a:srgbClr val="C00000"/>
              </a:buClr>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The school’s administrator decides to convene your school’s response team, which you are a member of, to decide the next steps. As the weather is warm and there is enough daylight, the team decides to continue classes, with some adjustments to the schedule.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6918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22514B-652E-417F-B3C3-C65B37554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1562" y="1156367"/>
            <a:ext cx="2684027" cy="26840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a:extLst>
              <a:ext uri="{FF2B5EF4-FFF2-40B4-BE49-F238E27FC236}">
                <a16:creationId xmlns:a16="http://schemas.microsoft.com/office/drawing/2014/main" id="{D413200C-1960-44D2-B45C-80D9EFD74211}"/>
              </a:ext>
            </a:extLst>
          </p:cNvPr>
          <p:cNvSpPr>
            <a:spLocks noGrp="1"/>
          </p:cNvSpPr>
          <p:nvPr>
            <p:ph type="title"/>
          </p:nvPr>
        </p:nvSpPr>
        <p:spPr/>
        <p:txBody>
          <a:bodyPr/>
          <a:lstStyle/>
          <a:p>
            <a:r>
              <a:rPr lang="en-US" dirty="0"/>
              <a:t>Questions……</a:t>
            </a:r>
          </a:p>
        </p:txBody>
      </p:sp>
      <p:pic>
        <p:nvPicPr>
          <p:cNvPr id="4" name="Content Placeholder 3" descr="Kansas State Department of Education logo and address&#10;900 S.W. Jackson Street, Suite 102&#10;Topeka, Kansas 66612-1212">
            <a:hlinkClick r:id="rId3"/>
            <a:extLst>
              <a:ext uri="{FF2B5EF4-FFF2-40B4-BE49-F238E27FC236}">
                <a16:creationId xmlns:a16="http://schemas.microsoft.com/office/drawing/2014/main" id="{9A84ED7E-CD0D-4D6C-BF50-16C352923E9F}"/>
              </a:ext>
            </a:extLs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7348" y="5548269"/>
            <a:ext cx="1592263" cy="1224756"/>
          </a:xfrm>
          <a:prstGeom prst="rect">
            <a:avLst/>
          </a:prstGeom>
          <a:noFill/>
          <a:ln>
            <a:noFill/>
          </a:ln>
        </p:spPr>
      </p:pic>
      <p:sp>
        <p:nvSpPr>
          <p:cNvPr id="5" name="Rectangle 4">
            <a:extLst>
              <a:ext uri="{FF2B5EF4-FFF2-40B4-BE49-F238E27FC236}">
                <a16:creationId xmlns:a16="http://schemas.microsoft.com/office/drawing/2014/main" id="{77D60979-4F3E-416C-BE3A-8C515A193CDA}"/>
              </a:ext>
            </a:extLst>
          </p:cNvPr>
          <p:cNvSpPr/>
          <p:nvPr/>
        </p:nvSpPr>
        <p:spPr>
          <a:xfrm>
            <a:off x="368300" y="1907814"/>
            <a:ext cx="8991600" cy="3865161"/>
          </a:xfrm>
          <a:prstGeom prst="rect">
            <a:avLst/>
          </a:prstGeom>
        </p:spPr>
        <p:txBody>
          <a:bodyPr wrap="square">
            <a:spAutoFit/>
          </a:bodyPr>
          <a:lstStyle/>
          <a:p>
            <a:pPr marL="342900" marR="0" lvl="0" indent="-342900">
              <a:spcBef>
                <a:spcPts val="0"/>
              </a:spcBef>
              <a:spcAft>
                <a:spcPts val="80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What is the team’s first steps? Do you have existing protocols for what to do in this type of situation, such as in the Power Outage Annex to your school or school district emergency operations plan (EOP)?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305"/>
              </a:spcAft>
              <a:buFont typeface="+mj-lt"/>
              <a:buAutoNum type="arabicPeriod"/>
            </a:pPr>
            <a:r>
              <a:rPr lang="en-US" sz="2400" dirty="0">
                <a:solidFill>
                  <a:srgbClr val="000000"/>
                </a:solidFill>
                <a:latin typeface="Calibri" panose="020F0502020204030204" pitchFamily="34" charset="0"/>
                <a:ea typeface="Calibri" panose="020F0502020204030204" pitchFamily="34" charset="0"/>
              </a:rPr>
              <a:t>What steps do you need to take to help prevent any additional emergencies, damage, or injuries from occurring when the power is restored, such as turning off electrical or science equipment? How would your actions be different if you have, or do not have, a working emergency generator? </a:t>
            </a:r>
          </a:p>
          <a:p>
            <a:endParaRPr lang="en-US" sz="2000" dirty="0">
              <a:solidFill>
                <a:srgbClr val="000000"/>
              </a:solidFill>
              <a:effectLst/>
              <a:latin typeface="Calibri" panose="020F05020202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378B5074-3B10-4A78-84B4-6379F1FDA9DD}"/>
              </a:ext>
            </a:extLst>
          </p:cNvPr>
          <p:cNvSpPr/>
          <p:nvPr/>
        </p:nvSpPr>
        <p:spPr>
          <a:xfrm>
            <a:off x="9492129" y="3869076"/>
            <a:ext cx="2545898" cy="646331"/>
          </a:xfrm>
          <a:prstGeom prst="rect">
            <a:avLst/>
          </a:prstGeom>
        </p:spPr>
        <p:txBody>
          <a:bodyPr wrap="square">
            <a:spAutoFit/>
          </a:bodyPr>
          <a:lstStyle/>
          <a:p>
            <a:r>
              <a:rPr lang="en-US" dirty="0"/>
              <a:t>https://tothereal.files.wordpress.com</a:t>
            </a:r>
          </a:p>
        </p:txBody>
      </p:sp>
    </p:spTree>
    <p:extLst>
      <p:ext uri="{BB962C8B-B14F-4D97-AF65-F5344CB8AC3E}">
        <p14:creationId xmlns:p14="http://schemas.microsoft.com/office/powerpoint/2010/main" val="4106994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407D42-F413-4490-8EA5-2F29C8759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7180" y="1148660"/>
            <a:ext cx="3221796" cy="32722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a:extLst>
              <a:ext uri="{FF2B5EF4-FFF2-40B4-BE49-F238E27FC236}">
                <a16:creationId xmlns:a16="http://schemas.microsoft.com/office/drawing/2014/main" id="{47CAF003-F4F9-4045-98E0-1C460B41CD60}"/>
              </a:ext>
            </a:extLst>
          </p:cNvPr>
          <p:cNvSpPr>
            <a:spLocks noGrp="1"/>
          </p:cNvSpPr>
          <p:nvPr>
            <p:ph type="title"/>
          </p:nvPr>
        </p:nvSpPr>
        <p:spPr>
          <a:xfrm>
            <a:off x="1376078" y="777559"/>
            <a:ext cx="9603275" cy="1049235"/>
          </a:xfrm>
        </p:spPr>
        <p:txBody>
          <a:bodyPr/>
          <a:lstStyle/>
          <a:p>
            <a:r>
              <a:rPr lang="en-US" dirty="0"/>
              <a:t> More Questions…………..</a:t>
            </a:r>
          </a:p>
        </p:txBody>
      </p:sp>
      <p:pic>
        <p:nvPicPr>
          <p:cNvPr id="4" name="Content Placeholder 3" descr="Kansas State Department of Education logo and address&#10;900 S.W. Jackson Street, Suite 102&#10;Topeka, Kansas 66612-1212">
            <a:hlinkClick r:id="rId3"/>
            <a:extLst>
              <a:ext uri="{FF2B5EF4-FFF2-40B4-BE49-F238E27FC236}">
                <a16:creationId xmlns:a16="http://schemas.microsoft.com/office/drawing/2014/main" id="{6F593352-7EB9-4E1D-BA34-13F7859921D5}"/>
              </a:ext>
            </a:extLs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66481" y="5521609"/>
            <a:ext cx="1503363" cy="1212056"/>
          </a:xfrm>
          <a:prstGeom prst="rect">
            <a:avLst/>
          </a:prstGeom>
          <a:noFill/>
          <a:ln>
            <a:noFill/>
          </a:ln>
        </p:spPr>
      </p:pic>
      <p:sp>
        <p:nvSpPr>
          <p:cNvPr id="5" name="Rectangle 4">
            <a:extLst>
              <a:ext uri="{FF2B5EF4-FFF2-40B4-BE49-F238E27FC236}">
                <a16:creationId xmlns:a16="http://schemas.microsoft.com/office/drawing/2014/main" id="{5667F852-7037-40C4-9079-8F7670FD9FB8}"/>
              </a:ext>
            </a:extLst>
          </p:cNvPr>
          <p:cNvSpPr/>
          <p:nvPr/>
        </p:nvSpPr>
        <p:spPr>
          <a:xfrm>
            <a:off x="520700" y="1690688"/>
            <a:ext cx="8470900" cy="746358"/>
          </a:xfrm>
          <a:prstGeom prst="rect">
            <a:avLst/>
          </a:prstGeom>
        </p:spPr>
        <p:txBody>
          <a:bodyPr wrap="square">
            <a:spAutoFit/>
          </a:bodyPr>
          <a:lstStyle/>
          <a:p>
            <a:pPr marR="0" lvl="0">
              <a:spcBef>
                <a:spcPts val="0"/>
              </a:spcBef>
              <a:spcAft>
                <a:spcPts val="305"/>
              </a:spcAft>
            </a:pPr>
            <a:endParaRPr lang="en-US" sz="2000" dirty="0">
              <a:solidFill>
                <a:srgbClr val="000000"/>
              </a:solidFill>
              <a:effectLst/>
              <a:latin typeface="Calibri" panose="020F0502020204030204" pitchFamily="34" charset="0"/>
              <a:ea typeface="Calibri" panose="020F0502020204030204" pitchFamily="34" charset="0"/>
            </a:endParaRPr>
          </a:p>
          <a:p>
            <a:pPr marR="0" lvl="0">
              <a:spcBef>
                <a:spcPts val="0"/>
              </a:spcBef>
              <a:spcAft>
                <a:spcPts val="305"/>
              </a:spcAft>
            </a:pPr>
            <a:endParaRPr lang="en-US" sz="2000" dirty="0">
              <a:solidFill>
                <a:srgbClr val="000000"/>
              </a:solidFill>
              <a:effectLst/>
              <a:latin typeface="Calibri" panose="020F050202020403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2D0DFE95-D8E8-4B3C-84EF-19EFF1A392D7}"/>
              </a:ext>
            </a:extLst>
          </p:cNvPr>
          <p:cNvSpPr/>
          <p:nvPr/>
        </p:nvSpPr>
        <p:spPr>
          <a:xfrm>
            <a:off x="8503240" y="4593651"/>
            <a:ext cx="3733800" cy="369332"/>
          </a:xfrm>
          <a:prstGeom prst="rect">
            <a:avLst/>
          </a:prstGeom>
        </p:spPr>
        <p:txBody>
          <a:bodyPr wrap="square">
            <a:spAutoFit/>
          </a:bodyPr>
          <a:lstStyle/>
          <a:p>
            <a:r>
              <a:rPr lang="en-US" dirty="0"/>
              <a:t>https://www.quickanddirtytips.com</a:t>
            </a:r>
          </a:p>
        </p:txBody>
      </p:sp>
      <p:sp>
        <p:nvSpPr>
          <p:cNvPr id="10" name="Rectangle 9">
            <a:extLst>
              <a:ext uri="{FF2B5EF4-FFF2-40B4-BE49-F238E27FC236}">
                <a16:creationId xmlns:a16="http://schemas.microsoft.com/office/drawing/2014/main" id="{3AF45BDE-C270-4708-A8DD-EFAC941325C8}"/>
              </a:ext>
            </a:extLst>
          </p:cNvPr>
          <p:cNvSpPr/>
          <p:nvPr/>
        </p:nvSpPr>
        <p:spPr>
          <a:xfrm>
            <a:off x="654640" y="1966790"/>
            <a:ext cx="7848600" cy="3554819"/>
          </a:xfrm>
          <a:prstGeom prst="rect">
            <a:avLst/>
          </a:prstGeom>
        </p:spPr>
        <p:txBody>
          <a:bodyPr wrap="square">
            <a:spAutoFit/>
          </a:bodyPr>
          <a:lstStyle/>
          <a:p>
            <a:pPr marL="457200" marR="0" lvl="0" indent="-457200">
              <a:spcBef>
                <a:spcPts val="0"/>
              </a:spcBef>
              <a:spcAft>
                <a:spcPts val="305"/>
              </a:spcAft>
              <a:buAutoNum type="arabicPeriod" startAt="3"/>
            </a:pPr>
            <a:r>
              <a:rPr lang="en-US" sz="2000" dirty="0">
                <a:solidFill>
                  <a:srgbClr val="000000"/>
                </a:solidFill>
                <a:latin typeface="Calibri" panose="020F0502020204030204" pitchFamily="34" charset="0"/>
                <a:ea typeface="Calibri" panose="020F0502020204030204" pitchFamily="34" charset="0"/>
              </a:rPr>
              <a:t>With whom will you need to communicate, such as your district office or a liaison with the power company? How will you do that? Do you have established protocols in the Communications and Warning Annex? </a:t>
            </a:r>
          </a:p>
          <a:p>
            <a:pPr marL="457200" marR="0" lvl="0" indent="-457200">
              <a:spcBef>
                <a:spcPts val="0"/>
              </a:spcBef>
              <a:spcAft>
                <a:spcPts val="305"/>
              </a:spcAft>
              <a:buAutoNum type="arabicPeriod" startAt="3"/>
            </a:pPr>
            <a:endParaRPr lang="en-US" sz="2000" dirty="0">
              <a:solidFill>
                <a:srgbClr val="000000"/>
              </a:solidFill>
              <a:latin typeface="Calibri" panose="020F0502020204030204" pitchFamily="34" charset="0"/>
              <a:ea typeface="Calibri" panose="020F0502020204030204" pitchFamily="34" charset="0"/>
            </a:endParaRPr>
          </a:p>
          <a:p>
            <a:pPr marL="457200" marR="0" lvl="0" indent="-457200">
              <a:spcBef>
                <a:spcPts val="0"/>
              </a:spcBef>
              <a:spcAft>
                <a:spcPts val="305"/>
              </a:spcAft>
              <a:buAutoNum type="arabicPeriod" startAt="3"/>
            </a:pPr>
            <a:r>
              <a:rPr lang="en-US" sz="2000" dirty="0">
                <a:solidFill>
                  <a:srgbClr val="000000"/>
                </a:solidFill>
                <a:latin typeface="Calibri" panose="020F0502020204030204" pitchFamily="34" charset="0"/>
                <a:ea typeface="Calibri" panose="020F0502020204030204" pitchFamily="34" charset="0"/>
              </a:rPr>
              <a:t>How will instruction be adjusted for classes that require power (e.g.,  science classes, industrial arts)? Where would classes be held on the school’s grounds if existing classrooms do not have enough light to continue instruction? Will there be enough light to complete the entire school day? What about afternoon/extracurricular activities, such as sports? </a:t>
            </a:r>
            <a:endParaRPr lang="en-US" sz="20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65475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A3975-EE49-4DDE-80C2-6099B416BCCB}"/>
              </a:ext>
            </a:extLst>
          </p:cNvPr>
          <p:cNvSpPr>
            <a:spLocks noGrp="1"/>
          </p:cNvSpPr>
          <p:nvPr>
            <p:ph type="title"/>
          </p:nvPr>
        </p:nvSpPr>
        <p:spPr/>
        <p:txBody>
          <a:bodyPr/>
          <a:lstStyle/>
          <a:p>
            <a:r>
              <a:rPr lang="en-US" b="1" dirty="0">
                <a:highlight>
                  <a:srgbClr val="FFFF00"/>
                </a:highlight>
              </a:rPr>
              <a:t>Inject #2</a:t>
            </a:r>
          </a:p>
        </p:txBody>
      </p:sp>
      <p:sp>
        <p:nvSpPr>
          <p:cNvPr id="3" name="Content Placeholder 2">
            <a:extLst>
              <a:ext uri="{FF2B5EF4-FFF2-40B4-BE49-F238E27FC236}">
                <a16:creationId xmlns:a16="http://schemas.microsoft.com/office/drawing/2014/main" id="{D89D398C-FF7F-4DEF-A4DD-E5B730FA177C}"/>
              </a:ext>
            </a:extLst>
          </p:cNvPr>
          <p:cNvSpPr>
            <a:spLocks noGrp="1"/>
          </p:cNvSpPr>
          <p:nvPr>
            <p:ph idx="1"/>
          </p:nvPr>
        </p:nvSpPr>
        <p:spPr/>
        <p:txBody>
          <a:bodyPr/>
          <a:lstStyle/>
          <a:p>
            <a:r>
              <a:rPr lang="en-US" sz="2200" dirty="0"/>
              <a:t>About 30 minutes later, the power is still out. The students are calm and seem to be actually enjoying the novelty of being at school without power. The school administrator speaks to a liaison at the local power company who says they are still trying to identify why the power went out and the extent of the outage. The person says that at the moment they are not able to determine the extent of the outage or predict when power will be restored. The response team reconvenes. </a:t>
            </a:r>
          </a:p>
          <a:p>
            <a:endParaRPr lang="en-US" dirty="0"/>
          </a:p>
        </p:txBody>
      </p:sp>
      <p:pic>
        <p:nvPicPr>
          <p:cNvPr id="4" name="Content Placeholder 3" descr="Kansas State Department of Education logo and address&#10;900 S.W. Jackson Street, Suite 102&#10;Topeka, Kansas 66612-1212">
            <a:hlinkClick r:id="rId2"/>
            <a:extLst>
              <a:ext uri="{FF2B5EF4-FFF2-40B4-BE49-F238E27FC236}">
                <a16:creationId xmlns:a16="http://schemas.microsoft.com/office/drawing/2014/main" id="{B37D1D39-B547-47CA-A0E0-0429AD93CB4D}"/>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85737" y="5457428"/>
            <a:ext cx="1554163" cy="1325563"/>
          </a:xfrm>
          <a:prstGeom prst="rect">
            <a:avLst/>
          </a:prstGeom>
          <a:noFill/>
          <a:ln>
            <a:noFill/>
          </a:ln>
        </p:spPr>
      </p:pic>
    </p:spTree>
    <p:extLst>
      <p:ext uri="{BB962C8B-B14F-4D97-AF65-F5344CB8AC3E}">
        <p14:creationId xmlns:p14="http://schemas.microsoft.com/office/powerpoint/2010/main" val="273382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C4198B-4695-477E-A733-D94C62F0F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4225" cy="7223124"/>
          </a:xfrm>
          <a:prstGeom prst="rect">
            <a:avLst/>
          </a:prstGeom>
        </p:spPr>
      </p:pic>
      <p:sp>
        <p:nvSpPr>
          <p:cNvPr id="2" name="Title 1">
            <a:extLst>
              <a:ext uri="{FF2B5EF4-FFF2-40B4-BE49-F238E27FC236}">
                <a16:creationId xmlns:a16="http://schemas.microsoft.com/office/drawing/2014/main" id="{2D47CC98-E038-4F01-B185-3588CBA809CB}"/>
              </a:ext>
            </a:extLst>
          </p:cNvPr>
          <p:cNvSpPr>
            <a:spLocks noGrp="1"/>
          </p:cNvSpPr>
          <p:nvPr>
            <p:ph type="title"/>
          </p:nvPr>
        </p:nvSpPr>
        <p:spPr>
          <a:xfrm>
            <a:off x="185737" y="75009"/>
            <a:ext cx="10515600" cy="1325563"/>
          </a:xfrm>
        </p:spPr>
        <p:txBody>
          <a:bodyPr/>
          <a:lstStyle/>
          <a:p>
            <a:r>
              <a:rPr lang="en-US" dirty="0"/>
              <a:t>Questions……………</a:t>
            </a:r>
          </a:p>
        </p:txBody>
      </p:sp>
      <p:sp>
        <p:nvSpPr>
          <p:cNvPr id="3" name="Content Placeholder 2">
            <a:extLst>
              <a:ext uri="{FF2B5EF4-FFF2-40B4-BE49-F238E27FC236}">
                <a16:creationId xmlns:a16="http://schemas.microsoft.com/office/drawing/2014/main" id="{942D993C-E7BC-4409-B8C8-AC3D1A573341}"/>
              </a:ext>
            </a:extLst>
          </p:cNvPr>
          <p:cNvSpPr>
            <a:spLocks noGrp="1"/>
          </p:cNvSpPr>
          <p:nvPr>
            <p:ph idx="1"/>
          </p:nvPr>
        </p:nvSpPr>
        <p:spPr>
          <a:xfrm>
            <a:off x="4851399" y="1027906"/>
            <a:ext cx="7332825" cy="4712494"/>
          </a:xfrm>
        </p:spPr>
        <p:txBody>
          <a:bodyPr>
            <a:normAutofit fontScale="92500" lnSpcReduction="20000"/>
          </a:bodyPr>
          <a:lstStyle/>
          <a:p>
            <a:pPr marL="457200" lvl="0" indent="-457200">
              <a:buFont typeface="+mj-lt"/>
              <a:buAutoNum type="arabicPeriod"/>
            </a:pPr>
            <a:r>
              <a:rPr lang="en-US" sz="2400" dirty="0"/>
              <a:t>Would you need to update anyone about what is happening at the school? If so, to whom and how often? Again, are those actions described in the Communications and Warning Annex? </a:t>
            </a:r>
          </a:p>
          <a:p>
            <a:pPr marL="457200" lvl="0" indent="-457200">
              <a:buFont typeface="+mj-lt"/>
              <a:buAutoNum type="arabicPeriod"/>
            </a:pPr>
            <a:r>
              <a:rPr lang="en-US" sz="2400" dirty="0"/>
              <a:t>How will the outage impact services the school provides, such as food programs? Do you have established protocols for what to do in that situation? Where would you find them, such as in the Continuity of Operations (COOP) Annex? </a:t>
            </a:r>
          </a:p>
          <a:p>
            <a:pPr marL="457200" lvl="0" indent="-457200">
              <a:buFont typeface="+mj-lt"/>
              <a:buAutoNum type="arabicPeriod"/>
            </a:pPr>
            <a:r>
              <a:rPr lang="en-US" sz="2400" dirty="0"/>
              <a:t>How will the power outage impact specific populations, such as those with disabilities or access and functional needs or students who need medicine regularly? How will you identify and address their needs? </a:t>
            </a:r>
          </a:p>
          <a:p>
            <a:endParaRPr lang="en-US" dirty="0"/>
          </a:p>
        </p:txBody>
      </p:sp>
      <p:pic>
        <p:nvPicPr>
          <p:cNvPr id="4" name="Content Placeholder 3" descr="Kansas State Department of Education logo and address&#10;900 S.W. Jackson Street, Suite 102&#10;Topeka, Kansas 66612-1212">
            <a:hlinkClick r:id="rId3"/>
            <a:extLst>
              <a:ext uri="{FF2B5EF4-FFF2-40B4-BE49-F238E27FC236}">
                <a16:creationId xmlns:a16="http://schemas.microsoft.com/office/drawing/2014/main" id="{C31CB2E0-F8E1-4526-9F16-FA973E9BFD59}"/>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85737" y="5457428"/>
            <a:ext cx="1554163" cy="1325563"/>
          </a:xfrm>
          <a:prstGeom prst="rect">
            <a:avLst/>
          </a:prstGeom>
          <a:noFill/>
          <a:ln>
            <a:noFill/>
          </a:ln>
        </p:spPr>
      </p:pic>
    </p:spTree>
    <p:extLst>
      <p:ext uri="{BB962C8B-B14F-4D97-AF65-F5344CB8AC3E}">
        <p14:creationId xmlns:p14="http://schemas.microsoft.com/office/powerpoint/2010/main" val="1637055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86CA0-D45B-40EA-8A9C-E08C3A3582B9}"/>
              </a:ext>
            </a:extLst>
          </p:cNvPr>
          <p:cNvSpPr>
            <a:spLocks noGrp="1"/>
          </p:cNvSpPr>
          <p:nvPr>
            <p:ph type="title"/>
          </p:nvPr>
        </p:nvSpPr>
        <p:spPr>
          <a:xfrm>
            <a:off x="1407809" y="489795"/>
            <a:ext cx="9603275" cy="1049235"/>
          </a:xfrm>
        </p:spPr>
        <p:txBody>
          <a:bodyPr/>
          <a:lstStyle/>
          <a:p>
            <a:pPr marL="228600" marR="0" indent="-228600">
              <a:spcBef>
                <a:spcPts val="0"/>
              </a:spcBef>
              <a:spcAft>
                <a:spcPts val="0"/>
              </a:spcAft>
            </a:pPr>
            <a:r>
              <a:rPr lang="en-US" dirty="0">
                <a:solidFill>
                  <a:srgbClr val="000000"/>
                </a:solidFill>
                <a:highlight>
                  <a:srgbClr val="FFFF00"/>
                </a:highlight>
                <a:latin typeface="Calibri" panose="020F0502020204030204" pitchFamily="34" charset="0"/>
                <a:ea typeface="Calibri" panose="020F0502020204030204" pitchFamily="34" charset="0"/>
              </a:rPr>
              <a:t>Inject # 3</a:t>
            </a:r>
            <a:br>
              <a:rPr lang="en-US" sz="3600" dirty="0">
                <a:solidFill>
                  <a:srgbClr val="000000"/>
                </a:solidFill>
                <a:latin typeface="Calibri" panose="020F0502020204030204" pitchFamily="34"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B5A8CE09-AD3F-4400-915A-C82AAB8B1795}"/>
              </a:ext>
            </a:extLst>
          </p:cNvPr>
          <p:cNvSpPr>
            <a:spLocks noGrp="1"/>
          </p:cNvSpPr>
          <p:nvPr>
            <p:ph idx="1"/>
          </p:nvPr>
        </p:nvSpPr>
        <p:spPr>
          <a:xfrm>
            <a:off x="951647" y="2102247"/>
            <a:ext cx="10515600" cy="4351338"/>
          </a:xfrm>
        </p:spPr>
        <p:txBody>
          <a:bodyPr/>
          <a:lstStyle/>
          <a:p>
            <a:r>
              <a:rPr lang="en-US" dirty="0"/>
              <a:t>While you are still meeting with the team, you receive word from the power company liaison that the outage was caused by human error at a nearby facility. In addition to your school, the outage has affected approximately 5,000 homes and two other nearby schools. The power will likely be restored in the early evening.</a:t>
            </a:r>
          </a:p>
          <a:p>
            <a:endParaRPr lang="en-US" dirty="0"/>
          </a:p>
        </p:txBody>
      </p:sp>
      <p:pic>
        <p:nvPicPr>
          <p:cNvPr id="4" name="Content Placeholder 3" descr="Kansas State Department of Education logo and address&#10;900 S.W. Jackson Street, Suite 102&#10;Topeka, Kansas 66612-1212">
            <a:hlinkClick r:id="rId2"/>
            <a:extLst>
              <a:ext uri="{FF2B5EF4-FFF2-40B4-BE49-F238E27FC236}">
                <a16:creationId xmlns:a16="http://schemas.microsoft.com/office/drawing/2014/main" id="{1BBDA3AA-15AA-42E7-B606-A20B2E66747D}"/>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85737" y="5457428"/>
            <a:ext cx="1554163" cy="1325563"/>
          </a:xfrm>
          <a:prstGeom prst="rect">
            <a:avLst/>
          </a:prstGeom>
          <a:noFill/>
          <a:ln>
            <a:noFill/>
          </a:ln>
        </p:spPr>
      </p:pic>
      <p:pic>
        <p:nvPicPr>
          <p:cNvPr id="6" name="Picture 5">
            <a:extLst>
              <a:ext uri="{FF2B5EF4-FFF2-40B4-BE49-F238E27FC236}">
                <a16:creationId xmlns:a16="http://schemas.microsoft.com/office/drawing/2014/main" id="{EA84D65F-66A1-4B18-B5B8-E8F6D568A9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8261" y="4113213"/>
            <a:ext cx="6270625" cy="25050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7626736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7180</TotalTime>
  <Words>815</Words>
  <Application>Microsoft Office PowerPoint</Application>
  <PresentationFormat>Widescreen</PresentationFormat>
  <Paragraphs>42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Gill Sans MT</vt:lpstr>
      <vt:lpstr>Times New Roman</vt:lpstr>
      <vt:lpstr>Gallery</vt:lpstr>
      <vt:lpstr>PowerPoint Presentation</vt:lpstr>
      <vt:lpstr>Power Outages</vt:lpstr>
      <vt:lpstr>Power Outage Tabletop Exercise for Schools </vt:lpstr>
      <vt:lpstr>Inject #1.</vt:lpstr>
      <vt:lpstr>Questions……</vt:lpstr>
      <vt:lpstr> More Questions…………..</vt:lpstr>
      <vt:lpstr>Inject #2</vt:lpstr>
      <vt:lpstr>Questions……………</vt:lpstr>
      <vt:lpstr>Inject # 3 </vt:lpstr>
      <vt:lpstr>Questions…………..</vt:lpstr>
      <vt:lpstr>Exercise Conclusion / “ Hot Wash”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Green</dc:creator>
  <cp:lastModifiedBy>Jim Green</cp:lastModifiedBy>
  <cp:revision>24</cp:revision>
  <dcterms:created xsi:type="dcterms:W3CDTF">2020-07-31T19:24:28Z</dcterms:created>
  <dcterms:modified xsi:type="dcterms:W3CDTF">2020-08-05T19:04:58Z</dcterms:modified>
</cp:coreProperties>
</file>