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7" r:id="rId1"/>
  </p:sldMasterIdLst>
  <p:sldIdLst>
    <p:sldId id="256" r:id="rId2"/>
    <p:sldId id="270" r:id="rId3"/>
    <p:sldId id="268" r:id="rId4"/>
    <p:sldId id="257"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BD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D6A310-6BD1-4A2F-A565-7D8EEA3CBCAA}" type="datetimeFigureOut">
              <a:rPr lang="en-US" smtClean="0"/>
              <a:t>8/7/2020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AC6FEF08-D693-42AB-A5D1-73BC0316B681}" type="slidenum">
              <a:rPr lang="en-US" smtClean="0"/>
              <a:t>‹#›</a:t>
            </a:fld>
            <a:endParaRPr lang="en-US" dirty="0"/>
          </a:p>
        </p:txBody>
      </p:sp>
    </p:spTree>
    <p:extLst>
      <p:ext uri="{BB962C8B-B14F-4D97-AF65-F5344CB8AC3E}">
        <p14:creationId xmlns:p14="http://schemas.microsoft.com/office/powerpoint/2010/main" val="607049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D6A310-6BD1-4A2F-A565-7D8EEA3CBCAA}" type="datetimeFigureOut">
              <a:rPr lang="en-US" smtClean="0"/>
              <a:t>8/7/2020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6FEF08-D693-42AB-A5D1-73BC0316B681}" type="slidenum">
              <a:rPr lang="en-US" smtClean="0"/>
              <a:t>‹#›</a:t>
            </a:fld>
            <a:endParaRPr lang="en-US" dirty="0"/>
          </a:p>
        </p:txBody>
      </p:sp>
    </p:spTree>
    <p:extLst>
      <p:ext uri="{BB962C8B-B14F-4D97-AF65-F5344CB8AC3E}">
        <p14:creationId xmlns:p14="http://schemas.microsoft.com/office/powerpoint/2010/main" val="1841932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D6A310-6BD1-4A2F-A565-7D8EEA3CBCAA}" type="datetimeFigureOut">
              <a:rPr lang="en-US" smtClean="0"/>
              <a:t>8/7/2020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6FEF08-D693-42AB-A5D1-73BC0316B681}" type="slidenum">
              <a:rPr lang="en-US" smtClean="0"/>
              <a:t>‹#›</a:t>
            </a:fld>
            <a:endParaRPr lang="en-US" dirty="0"/>
          </a:p>
        </p:txBody>
      </p:sp>
    </p:spTree>
    <p:extLst>
      <p:ext uri="{BB962C8B-B14F-4D97-AF65-F5344CB8AC3E}">
        <p14:creationId xmlns:p14="http://schemas.microsoft.com/office/powerpoint/2010/main" val="4146898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D6A310-6BD1-4A2F-A565-7D8EEA3CBCAA}" type="datetimeFigureOut">
              <a:rPr lang="en-US" smtClean="0"/>
              <a:t>8/7/2020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6FEF08-D693-42AB-A5D1-73BC0316B681}" type="slidenum">
              <a:rPr lang="en-US" smtClean="0"/>
              <a:t>‹#›</a:t>
            </a:fld>
            <a:endParaRPr lang="en-US" dirty="0"/>
          </a:p>
        </p:txBody>
      </p:sp>
    </p:spTree>
    <p:extLst>
      <p:ext uri="{BB962C8B-B14F-4D97-AF65-F5344CB8AC3E}">
        <p14:creationId xmlns:p14="http://schemas.microsoft.com/office/powerpoint/2010/main" val="173636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58D6A310-6BD1-4A2F-A565-7D8EEA3CBCAA}" type="datetimeFigureOut">
              <a:rPr lang="en-US" smtClean="0"/>
              <a:t>8/7/2020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AC6FEF08-D693-42AB-A5D1-73BC0316B681}" type="slidenum">
              <a:rPr lang="en-US" smtClean="0"/>
              <a:t>‹#›</a:t>
            </a:fld>
            <a:endParaRPr lang="en-US" dirty="0"/>
          </a:p>
        </p:txBody>
      </p:sp>
    </p:spTree>
    <p:extLst>
      <p:ext uri="{BB962C8B-B14F-4D97-AF65-F5344CB8AC3E}">
        <p14:creationId xmlns:p14="http://schemas.microsoft.com/office/powerpoint/2010/main" val="4179012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D6A310-6BD1-4A2F-A565-7D8EEA3CBCAA}" type="datetimeFigureOut">
              <a:rPr lang="en-US" smtClean="0"/>
              <a:t>8/7/2020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6FEF08-D693-42AB-A5D1-73BC0316B681}" type="slidenum">
              <a:rPr lang="en-US" smtClean="0"/>
              <a:t>‹#›</a:t>
            </a:fld>
            <a:endParaRPr lang="en-US" dirty="0"/>
          </a:p>
        </p:txBody>
      </p:sp>
    </p:spTree>
    <p:extLst>
      <p:ext uri="{BB962C8B-B14F-4D97-AF65-F5344CB8AC3E}">
        <p14:creationId xmlns:p14="http://schemas.microsoft.com/office/powerpoint/2010/main" val="3803257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D6A310-6BD1-4A2F-A565-7D8EEA3CBCAA}" type="datetimeFigureOut">
              <a:rPr lang="en-US" smtClean="0"/>
              <a:t>8/7/2020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6FEF08-D693-42AB-A5D1-73BC0316B681}" type="slidenum">
              <a:rPr lang="en-US" smtClean="0"/>
              <a:t>‹#›</a:t>
            </a:fld>
            <a:endParaRPr lang="en-US" dirty="0"/>
          </a:p>
        </p:txBody>
      </p:sp>
    </p:spTree>
    <p:extLst>
      <p:ext uri="{BB962C8B-B14F-4D97-AF65-F5344CB8AC3E}">
        <p14:creationId xmlns:p14="http://schemas.microsoft.com/office/powerpoint/2010/main" val="2660527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D6A310-6BD1-4A2F-A565-7D8EEA3CBCAA}" type="datetimeFigureOut">
              <a:rPr lang="en-US" smtClean="0"/>
              <a:t>8/7/2020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6FEF08-D693-42AB-A5D1-73BC0316B681}" type="slidenum">
              <a:rPr lang="en-US" smtClean="0"/>
              <a:t>‹#›</a:t>
            </a:fld>
            <a:endParaRPr lang="en-US" dirty="0"/>
          </a:p>
        </p:txBody>
      </p:sp>
    </p:spTree>
    <p:extLst>
      <p:ext uri="{BB962C8B-B14F-4D97-AF65-F5344CB8AC3E}">
        <p14:creationId xmlns:p14="http://schemas.microsoft.com/office/powerpoint/2010/main" val="746469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6A310-6BD1-4A2F-A565-7D8EEA3CBCAA}" type="datetimeFigureOut">
              <a:rPr lang="en-US" smtClean="0"/>
              <a:t>8/7/2020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6FEF08-D693-42AB-A5D1-73BC0316B681}" type="slidenum">
              <a:rPr lang="en-US" smtClean="0"/>
              <a:t>‹#›</a:t>
            </a:fld>
            <a:endParaRPr lang="en-US" dirty="0"/>
          </a:p>
        </p:txBody>
      </p:sp>
    </p:spTree>
    <p:extLst>
      <p:ext uri="{BB962C8B-B14F-4D97-AF65-F5344CB8AC3E}">
        <p14:creationId xmlns:p14="http://schemas.microsoft.com/office/powerpoint/2010/main" val="199699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8D6A310-6BD1-4A2F-A565-7D8EEA3CBCAA}" type="datetimeFigureOut">
              <a:rPr lang="en-US" smtClean="0"/>
              <a:t>8/7/2020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AC6FEF08-D693-42AB-A5D1-73BC0316B681}" type="slidenum">
              <a:rPr lang="en-US" smtClean="0"/>
              <a:t>‹#›</a:t>
            </a:fld>
            <a:endParaRPr lang="en-US" dirty="0"/>
          </a:p>
        </p:txBody>
      </p:sp>
    </p:spTree>
    <p:extLst>
      <p:ext uri="{BB962C8B-B14F-4D97-AF65-F5344CB8AC3E}">
        <p14:creationId xmlns:p14="http://schemas.microsoft.com/office/powerpoint/2010/main" val="4212877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8D6A310-6BD1-4A2F-A565-7D8EEA3CBCAA}" type="datetimeFigureOut">
              <a:rPr lang="en-US" smtClean="0"/>
              <a:t>8/7/2020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AC6FEF08-D693-42AB-A5D1-73BC0316B681}" type="slidenum">
              <a:rPr lang="en-US" smtClean="0"/>
              <a:t>‹#›</a:t>
            </a:fld>
            <a:endParaRPr lang="en-US" dirty="0"/>
          </a:p>
        </p:txBody>
      </p:sp>
    </p:spTree>
    <p:extLst>
      <p:ext uri="{BB962C8B-B14F-4D97-AF65-F5344CB8AC3E}">
        <p14:creationId xmlns:p14="http://schemas.microsoft.com/office/powerpoint/2010/main" val="3732351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8D6A310-6BD1-4A2F-A565-7D8EEA3CBCAA}" type="datetimeFigureOut">
              <a:rPr lang="en-US" smtClean="0"/>
              <a:t>8/7/2020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AC6FEF08-D693-42AB-A5D1-73BC0316B681}" type="slidenum">
              <a:rPr lang="en-US" smtClean="0"/>
              <a:t>‹#›</a:t>
            </a:fld>
            <a:endParaRPr lang="en-US" dirty="0"/>
          </a:p>
        </p:txBody>
      </p:sp>
    </p:spTree>
    <p:extLst>
      <p:ext uri="{BB962C8B-B14F-4D97-AF65-F5344CB8AC3E}">
        <p14:creationId xmlns:p14="http://schemas.microsoft.com/office/powerpoint/2010/main" val="575034597"/>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ksde.org/" TargetMode="Externa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ksde.org/" TargetMode="Externa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ksde.org/" TargetMode="Externa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s://www.ksde.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ksde.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ksde.org/" TargetMode="Externa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hyperlink" Target="https://www.ksde.org/"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ksde.org/"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www.ksde.org/"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hyperlink" Target="https://www.ksde.org/"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ksde.org/" TargetMode="External"/><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F3509D-CD0D-4FAC-A14E-75E5AC2471A8}"/>
              </a:ext>
            </a:extLst>
          </p:cNvPr>
          <p:cNvPicPr>
            <a:picLocks noChangeAspect="1"/>
          </p:cNvPicPr>
          <p:nvPr/>
        </p:nvPicPr>
        <p:blipFill>
          <a:blip r:embed="rId2"/>
          <a:stretch>
            <a:fillRect/>
          </a:stretch>
        </p:blipFill>
        <p:spPr>
          <a:xfrm>
            <a:off x="3067051" y="1747835"/>
            <a:ext cx="5905500" cy="34004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a:extLst>
              <a:ext uri="{FF2B5EF4-FFF2-40B4-BE49-F238E27FC236}">
                <a16:creationId xmlns:a16="http://schemas.microsoft.com/office/drawing/2014/main" id="{550A5B8F-5B8D-4B20-A5B8-BF0EB56BA4F3}"/>
              </a:ext>
            </a:extLst>
          </p:cNvPr>
          <p:cNvSpPr txBox="1"/>
          <p:nvPr/>
        </p:nvSpPr>
        <p:spPr>
          <a:xfrm>
            <a:off x="4008912" y="698750"/>
            <a:ext cx="3791599" cy="830997"/>
          </a:xfrm>
          <a:prstGeom prst="rect">
            <a:avLst/>
          </a:prstGeom>
          <a:noFill/>
        </p:spPr>
        <p:txBody>
          <a:bodyPr wrap="none" rtlCol="0">
            <a:prstTxWarp prst="textFadeUp">
              <a:avLst>
                <a:gd name="adj" fmla="val 14748"/>
              </a:avLst>
            </a:prstTxWarp>
            <a:spAutoFit/>
          </a:bodyPr>
          <a:lstStyle/>
          <a:p>
            <a:r>
              <a:rPr lang="en-US" sz="4800" dirty="0"/>
              <a:t>Earthquake</a:t>
            </a:r>
            <a:r>
              <a:rPr lang="en-US" dirty="0"/>
              <a:t> </a:t>
            </a:r>
          </a:p>
        </p:txBody>
      </p:sp>
      <p:sp>
        <p:nvSpPr>
          <p:cNvPr id="7" name="TextBox 6">
            <a:extLst>
              <a:ext uri="{FF2B5EF4-FFF2-40B4-BE49-F238E27FC236}">
                <a16:creationId xmlns:a16="http://schemas.microsoft.com/office/drawing/2014/main" id="{74864FE7-63CB-46E7-A61E-01055939F388}"/>
              </a:ext>
            </a:extLst>
          </p:cNvPr>
          <p:cNvSpPr txBox="1"/>
          <p:nvPr/>
        </p:nvSpPr>
        <p:spPr>
          <a:xfrm>
            <a:off x="3410087" y="5667550"/>
            <a:ext cx="4989251" cy="584775"/>
          </a:xfrm>
          <a:prstGeom prst="rect">
            <a:avLst/>
          </a:prstGeom>
          <a:noFill/>
        </p:spPr>
        <p:txBody>
          <a:bodyPr wrap="none" rtlCol="0">
            <a:spAutoFit/>
          </a:bodyPr>
          <a:lstStyle/>
          <a:p>
            <a:pPr algn="ctr"/>
            <a:r>
              <a:rPr lang="en-US" sz="3200" dirty="0"/>
              <a:t>Tabletop Exercise for Schools</a:t>
            </a:r>
          </a:p>
        </p:txBody>
      </p:sp>
      <p:pic>
        <p:nvPicPr>
          <p:cNvPr id="8" name="Picture 7" descr="Kansas State Department of Education logo and address&#10;900 S.W. Jackson Street, Suite 102&#10;Topeka, Kansas 66612-1212">
            <a:hlinkClick r:id="rId3"/>
            <a:extLst>
              <a:ext uri="{FF2B5EF4-FFF2-40B4-BE49-F238E27FC236}">
                <a16:creationId xmlns:a16="http://schemas.microsoft.com/office/drawing/2014/main" id="{895E78AB-80FA-4642-8036-A4DEDD9773E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12526" y="5554980"/>
            <a:ext cx="1454349" cy="1127216"/>
          </a:xfrm>
          <a:prstGeom prst="rect">
            <a:avLst/>
          </a:prstGeom>
          <a:noFill/>
          <a:ln>
            <a:noFill/>
          </a:ln>
        </p:spPr>
      </p:pic>
      <p:sp>
        <p:nvSpPr>
          <p:cNvPr id="2" name="Rectangle 1">
            <a:extLst>
              <a:ext uri="{FF2B5EF4-FFF2-40B4-BE49-F238E27FC236}">
                <a16:creationId xmlns:a16="http://schemas.microsoft.com/office/drawing/2014/main" id="{2436BFD6-FFAF-4274-A3CE-CC9EEEA557FC}"/>
              </a:ext>
            </a:extLst>
          </p:cNvPr>
          <p:cNvSpPr/>
          <p:nvPr/>
        </p:nvSpPr>
        <p:spPr>
          <a:xfrm>
            <a:off x="9124950" y="3013500"/>
            <a:ext cx="1866900" cy="830997"/>
          </a:xfrm>
          <a:prstGeom prst="rect">
            <a:avLst/>
          </a:prstGeom>
        </p:spPr>
        <p:txBody>
          <a:bodyPr wrap="square">
            <a:spAutoFit/>
          </a:bodyPr>
          <a:lstStyle/>
          <a:p>
            <a:r>
              <a:rPr lang="en-US" sz="800" dirty="0"/>
              <a:t>https://bloximages.chicago2.vip.townnews.com/thesouthern.com/content/tncms/assets/v3/editorial/f/03/f031a7b6-3772-11e3-a254-001a4bcf887a/52605646ab4ee.image.jpg</a:t>
            </a:r>
          </a:p>
        </p:txBody>
      </p:sp>
    </p:spTree>
    <p:extLst>
      <p:ext uri="{BB962C8B-B14F-4D97-AF65-F5344CB8AC3E}">
        <p14:creationId xmlns:p14="http://schemas.microsoft.com/office/powerpoint/2010/main" val="1167364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5D77-B899-4EE7-A238-DB83D33B53DF}"/>
              </a:ext>
            </a:extLst>
          </p:cNvPr>
          <p:cNvSpPr>
            <a:spLocks noGrp="1"/>
          </p:cNvSpPr>
          <p:nvPr>
            <p:ph type="title"/>
          </p:nvPr>
        </p:nvSpPr>
        <p:spPr>
          <a:xfrm>
            <a:off x="1066800" y="157686"/>
            <a:ext cx="10058400" cy="1609344"/>
          </a:xfrm>
        </p:spPr>
        <p:txBody>
          <a:bodyPr/>
          <a:lstStyle/>
          <a:p>
            <a:r>
              <a:rPr lang="en-US" dirty="0"/>
              <a:t>Questions</a:t>
            </a:r>
            <a:r>
              <a:rPr lang="en-US" dirty="0">
                <a:solidFill>
                  <a:schemeClr val="tx1"/>
                </a:solidFill>
              </a:rPr>
              <a:t>....</a:t>
            </a:r>
            <a:r>
              <a:rPr lang="en-US" dirty="0">
                <a:solidFill>
                  <a:srgbClr val="C00000"/>
                </a:solidFill>
              </a:rPr>
              <a:t>(Inject #2)</a:t>
            </a:r>
          </a:p>
        </p:txBody>
      </p:sp>
      <p:sp>
        <p:nvSpPr>
          <p:cNvPr id="3" name="Content Placeholder 2">
            <a:extLst>
              <a:ext uri="{FF2B5EF4-FFF2-40B4-BE49-F238E27FC236}">
                <a16:creationId xmlns:a16="http://schemas.microsoft.com/office/drawing/2014/main" id="{51253ACB-456C-4CD4-B972-6274D4766218}"/>
              </a:ext>
            </a:extLst>
          </p:cNvPr>
          <p:cNvSpPr>
            <a:spLocks noGrp="1"/>
          </p:cNvSpPr>
          <p:nvPr>
            <p:ph idx="1"/>
          </p:nvPr>
        </p:nvSpPr>
        <p:spPr>
          <a:xfrm>
            <a:off x="1184148" y="1504188"/>
            <a:ext cx="9327054" cy="4050792"/>
          </a:xfrm>
        </p:spPr>
        <p:txBody>
          <a:bodyPr>
            <a:normAutofit/>
          </a:bodyPr>
          <a:lstStyle/>
          <a:p>
            <a:pPr marL="457200" indent="-457200">
              <a:buFont typeface="+mj-lt"/>
              <a:buAutoNum type="arabicPeriod"/>
            </a:pPr>
            <a:r>
              <a:rPr lang="en-US" dirty="0">
                <a:solidFill>
                  <a:srgbClr val="3F3F41"/>
                </a:solidFill>
                <a:latin typeface="Univers LT Std 45 Light"/>
              </a:rPr>
              <a:t>Now that you know the extent of the damage to your facility(ies), do you have options that allow you to continue operations? </a:t>
            </a:r>
          </a:p>
          <a:p>
            <a:pPr marL="457200" indent="-457200">
              <a:buFont typeface="+mj-lt"/>
              <a:buAutoNum type="arabicPeriod"/>
            </a:pPr>
            <a:r>
              <a:rPr lang="en-US" dirty="0">
                <a:solidFill>
                  <a:srgbClr val="3F3F41"/>
                </a:solidFill>
                <a:latin typeface="Univers LT Std 45 Light"/>
              </a:rPr>
              <a:t>Can you access copies of your vital documents, such as insurance papers, financial information, and key business documents and records? </a:t>
            </a:r>
          </a:p>
          <a:p>
            <a:pPr marL="457200" indent="-457200">
              <a:buFont typeface="+mj-lt"/>
              <a:buAutoNum type="arabicPeriod"/>
            </a:pPr>
            <a:r>
              <a:rPr lang="en-US" dirty="0">
                <a:solidFill>
                  <a:srgbClr val="3F3F41"/>
                </a:solidFill>
                <a:latin typeface="Univers LT Std 45 Light"/>
              </a:rPr>
              <a:t>How are you communicating with employees/volunteers regarding their work status? What are your expectations for employees/volunteers who cannot work, either because your organization is not operational or because they have suffered personal losses? </a:t>
            </a:r>
          </a:p>
          <a:p>
            <a:pPr marL="457200" indent="-457200">
              <a:buFont typeface="+mj-lt"/>
              <a:buAutoNum type="arabicPeriod"/>
            </a:pPr>
            <a:r>
              <a:rPr lang="en-US" dirty="0">
                <a:solidFill>
                  <a:srgbClr val="3F3F41"/>
                </a:solidFill>
                <a:latin typeface="Univers LT Std 45 Light"/>
              </a:rPr>
              <a:t>What critical services do your employees/volunteers rely upon to be at work (e.g., power, transit, schools/day care)? </a:t>
            </a:r>
            <a:endParaRPr lang="en-US" dirty="0"/>
          </a:p>
        </p:txBody>
      </p:sp>
      <p:pic>
        <p:nvPicPr>
          <p:cNvPr id="4" name="Picture 3" descr="Kansas State Department of Education logo and address&#10;900 S.W. Jackson Street, Suite 102&#10;Topeka, Kansas 66612-1212">
            <a:hlinkClick r:id="rId2"/>
            <a:extLst>
              <a:ext uri="{FF2B5EF4-FFF2-40B4-BE49-F238E27FC236}">
                <a16:creationId xmlns:a16="http://schemas.microsoft.com/office/drawing/2014/main" id="{70783097-A584-4C6D-8A7F-E22DA98FB03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2526" y="5554980"/>
            <a:ext cx="1454349" cy="1127216"/>
          </a:xfrm>
          <a:prstGeom prst="rect">
            <a:avLst/>
          </a:prstGeom>
          <a:noFill/>
          <a:ln>
            <a:noFill/>
          </a:ln>
        </p:spPr>
      </p:pic>
      <p:pic>
        <p:nvPicPr>
          <p:cNvPr id="8" name="Picture 7">
            <a:extLst>
              <a:ext uri="{FF2B5EF4-FFF2-40B4-BE49-F238E27FC236}">
                <a16:creationId xmlns:a16="http://schemas.microsoft.com/office/drawing/2014/main" id="{BBDE46C6-6136-46B3-99BD-452070FD78C5}"/>
              </a:ext>
            </a:extLst>
          </p:cNvPr>
          <p:cNvPicPr>
            <a:picLocks noChangeAspect="1"/>
          </p:cNvPicPr>
          <p:nvPr/>
        </p:nvPicPr>
        <p:blipFill rotWithShape="1">
          <a:blip r:embed="rId4">
            <a:extLst>
              <a:ext uri="{28A0092B-C50C-407E-A947-70E740481C1C}">
                <a14:useLocalDpi xmlns:a14="http://schemas.microsoft.com/office/drawing/2010/main" val="0"/>
              </a:ext>
            </a:extLst>
          </a:blip>
          <a:srcRect b="6655"/>
          <a:stretch/>
        </p:blipFill>
        <p:spPr>
          <a:xfrm>
            <a:off x="7629525" y="4457632"/>
            <a:ext cx="2466975" cy="2224564"/>
          </a:xfrm>
          <a:prstGeom prst="rect">
            <a:avLst/>
          </a:prstGeom>
        </p:spPr>
      </p:pic>
      <p:sp>
        <p:nvSpPr>
          <p:cNvPr id="9" name="Rectangle 8">
            <a:extLst>
              <a:ext uri="{FF2B5EF4-FFF2-40B4-BE49-F238E27FC236}">
                <a16:creationId xmlns:a16="http://schemas.microsoft.com/office/drawing/2014/main" id="{533CC296-ADDA-48B9-AD28-93E3D3530934}"/>
              </a:ext>
            </a:extLst>
          </p:cNvPr>
          <p:cNvSpPr/>
          <p:nvPr/>
        </p:nvSpPr>
        <p:spPr>
          <a:xfrm>
            <a:off x="9637950" y="5554980"/>
            <a:ext cx="1106250" cy="1200329"/>
          </a:xfrm>
          <a:prstGeom prst="rect">
            <a:avLst/>
          </a:prstGeom>
        </p:spPr>
        <p:txBody>
          <a:bodyPr wrap="square">
            <a:spAutoFit/>
          </a:bodyPr>
          <a:lstStyle/>
          <a:p>
            <a:r>
              <a:rPr lang="en-US" sz="800" dirty="0"/>
              <a:t>https://thumbs.dreamstime.com/z/d-man-standing-having-no-idea-red-question-marks-above-his-head-over-white-background-38751032.jpg</a:t>
            </a:r>
          </a:p>
        </p:txBody>
      </p:sp>
    </p:spTree>
    <p:extLst>
      <p:ext uri="{BB962C8B-B14F-4D97-AF65-F5344CB8AC3E}">
        <p14:creationId xmlns:p14="http://schemas.microsoft.com/office/powerpoint/2010/main" val="821852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9E36C-BC0F-43F3-87EF-8BF7E66583BD}"/>
              </a:ext>
            </a:extLst>
          </p:cNvPr>
          <p:cNvSpPr>
            <a:spLocks noGrp="1"/>
          </p:cNvSpPr>
          <p:nvPr>
            <p:ph type="title"/>
          </p:nvPr>
        </p:nvSpPr>
        <p:spPr>
          <a:xfrm>
            <a:off x="1069848" y="170144"/>
            <a:ext cx="10058400" cy="1609344"/>
          </a:xfrm>
        </p:spPr>
        <p:txBody>
          <a:bodyPr/>
          <a:lstStyle/>
          <a:p>
            <a:r>
              <a:rPr lang="en-US" dirty="0"/>
              <a:t>Questions Cont</a:t>
            </a:r>
            <a:r>
              <a:rPr lang="en-US" dirty="0">
                <a:solidFill>
                  <a:schemeClr val="tx1"/>
                </a:solidFill>
              </a:rPr>
              <a:t>...</a:t>
            </a:r>
            <a:r>
              <a:rPr lang="en-US" dirty="0">
                <a:solidFill>
                  <a:srgbClr val="C00000"/>
                </a:solidFill>
              </a:rPr>
              <a:t>(Inject #2)</a:t>
            </a:r>
          </a:p>
        </p:txBody>
      </p:sp>
      <p:sp>
        <p:nvSpPr>
          <p:cNvPr id="3" name="Content Placeholder 2">
            <a:extLst>
              <a:ext uri="{FF2B5EF4-FFF2-40B4-BE49-F238E27FC236}">
                <a16:creationId xmlns:a16="http://schemas.microsoft.com/office/drawing/2014/main" id="{CAE19C84-2929-4B84-9F23-C5C11E6CFCF0}"/>
              </a:ext>
            </a:extLst>
          </p:cNvPr>
          <p:cNvSpPr>
            <a:spLocks noGrp="1"/>
          </p:cNvSpPr>
          <p:nvPr>
            <p:ph idx="1"/>
          </p:nvPr>
        </p:nvSpPr>
        <p:spPr>
          <a:xfrm>
            <a:off x="1005649" y="1732407"/>
            <a:ext cx="7989629" cy="4050792"/>
          </a:xfrm>
        </p:spPr>
        <p:txBody>
          <a:bodyPr>
            <a:normAutofit/>
          </a:bodyPr>
          <a:lstStyle/>
          <a:p>
            <a:pPr marL="457200" indent="-457200">
              <a:buFont typeface="+mj-lt"/>
              <a:buAutoNum type="arabicPeriod" startAt="5"/>
            </a:pPr>
            <a:r>
              <a:rPr lang="en-US" dirty="0">
                <a:solidFill>
                  <a:srgbClr val="3F3F41"/>
                </a:solidFill>
                <a:latin typeface="Univers LT Std 45 Light"/>
              </a:rPr>
              <a:t>Experiencing disasters can be upsetting, so it is important to pay attention to the emotional reactions of your employees/volunteers/ students How is your organization prepared to support individuals who express anxiety or stress?</a:t>
            </a:r>
          </a:p>
          <a:p>
            <a:pPr marL="457200" indent="-457200">
              <a:buFont typeface="+mj-lt"/>
              <a:buAutoNum type="arabicPeriod" startAt="5"/>
            </a:pPr>
            <a:r>
              <a:rPr lang="en-US" dirty="0">
                <a:solidFill>
                  <a:srgbClr val="3F3F41"/>
                </a:solidFill>
                <a:latin typeface="Univers LT Std 45 Light"/>
              </a:rPr>
              <a:t>What is the long-term impact of this earthquake on your facility?</a:t>
            </a:r>
            <a:r>
              <a:rPr lang="en-US" b="1" dirty="0">
                <a:solidFill>
                  <a:srgbClr val="3F3F41"/>
                </a:solidFill>
                <a:latin typeface="Univers LT Std 45 Light"/>
              </a:rPr>
              <a:t> </a:t>
            </a:r>
            <a:r>
              <a:rPr lang="en-US" dirty="0">
                <a:solidFill>
                  <a:srgbClr val="3F3F41"/>
                </a:solidFill>
                <a:latin typeface="Univers LT Std 45 Light"/>
              </a:rPr>
              <a:t>Are there any steps you can take now that may lessen the impact of any event like this in the future?</a:t>
            </a:r>
          </a:p>
          <a:p>
            <a:pPr marL="457200" indent="-457200">
              <a:buFont typeface="+mj-lt"/>
              <a:buAutoNum type="arabicPeriod" startAt="5"/>
            </a:pPr>
            <a:r>
              <a:rPr lang="en-US" dirty="0">
                <a:solidFill>
                  <a:srgbClr val="3F3F41"/>
                </a:solidFill>
                <a:latin typeface="Univers LT Std 45 Light"/>
              </a:rPr>
              <a:t>What can you do to support the community as it recovers? How can you improve your network and relationships to be better connected to the community to prepare for future events? </a:t>
            </a:r>
            <a:endParaRPr lang="en-US" dirty="0"/>
          </a:p>
        </p:txBody>
      </p:sp>
      <p:pic>
        <p:nvPicPr>
          <p:cNvPr id="4" name="Picture 3" descr="Kansas State Department of Education logo and address&#10;900 S.W. Jackson Street, Suite 102&#10;Topeka, Kansas 66612-1212">
            <a:hlinkClick r:id="rId2"/>
            <a:extLst>
              <a:ext uri="{FF2B5EF4-FFF2-40B4-BE49-F238E27FC236}">
                <a16:creationId xmlns:a16="http://schemas.microsoft.com/office/drawing/2014/main" id="{C7EA4EC8-34C1-45AE-B027-A0EB4993EA4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2526" y="5554980"/>
            <a:ext cx="1454349" cy="1127216"/>
          </a:xfrm>
          <a:prstGeom prst="rect">
            <a:avLst/>
          </a:prstGeom>
          <a:noFill/>
          <a:ln>
            <a:noFill/>
          </a:ln>
        </p:spPr>
      </p:pic>
      <p:pic>
        <p:nvPicPr>
          <p:cNvPr id="7" name="Picture 6">
            <a:extLst>
              <a:ext uri="{FF2B5EF4-FFF2-40B4-BE49-F238E27FC236}">
                <a16:creationId xmlns:a16="http://schemas.microsoft.com/office/drawing/2014/main" id="{2D3598F4-33D1-4A5A-968A-C5E768C6AA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9384" y="380918"/>
            <a:ext cx="3198713" cy="3400425"/>
          </a:xfrm>
          <a:prstGeom prst="rect">
            <a:avLst/>
          </a:prstGeom>
        </p:spPr>
      </p:pic>
      <p:sp>
        <p:nvSpPr>
          <p:cNvPr id="8" name="Rectangle 7">
            <a:extLst>
              <a:ext uri="{FF2B5EF4-FFF2-40B4-BE49-F238E27FC236}">
                <a16:creationId xmlns:a16="http://schemas.microsoft.com/office/drawing/2014/main" id="{52E923D5-A14A-4F87-B401-102288B1160F}"/>
              </a:ext>
            </a:extLst>
          </p:cNvPr>
          <p:cNvSpPr/>
          <p:nvPr/>
        </p:nvSpPr>
        <p:spPr>
          <a:xfrm>
            <a:off x="10558741" y="3836888"/>
            <a:ext cx="814110" cy="584775"/>
          </a:xfrm>
          <a:prstGeom prst="rect">
            <a:avLst/>
          </a:prstGeom>
        </p:spPr>
        <p:txBody>
          <a:bodyPr wrap="square">
            <a:spAutoFit/>
          </a:bodyPr>
          <a:lstStyle/>
          <a:p>
            <a:r>
              <a:rPr lang="en-US" sz="800" dirty="0"/>
              <a:t>http://cliparts.co/cliparts/8c6/5B5/8c65B5bzi.jpg</a:t>
            </a:r>
          </a:p>
        </p:txBody>
      </p:sp>
    </p:spTree>
    <p:extLst>
      <p:ext uri="{BB962C8B-B14F-4D97-AF65-F5344CB8AC3E}">
        <p14:creationId xmlns:p14="http://schemas.microsoft.com/office/powerpoint/2010/main" val="1206390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48A16-C388-42DF-85AC-2E9416EAA007}"/>
              </a:ext>
            </a:extLst>
          </p:cNvPr>
          <p:cNvSpPr>
            <a:spLocks noGrp="1"/>
          </p:cNvSpPr>
          <p:nvPr>
            <p:ph type="title"/>
          </p:nvPr>
        </p:nvSpPr>
        <p:spPr/>
        <p:txBody>
          <a:bodyPr>
            <a:normAutofit/>
          </a:bodyPr>
          <a:lstStyle/>
          <a:p>
            <a:pPr algn="ctr"/>
            <a:r>
              <a:rPr lang="en-US" b="1" dirty="0"/>
              <a:t>Exercise Conclusion  </a:t>
            </a:r>
            <a:br>
              <a:rPr lang="en-US" b="1" dirty="0"/>
            </a:br>
            <a:r>
              <a:rPr lang="en-US" b="1" dirty="0">
                <a:solidFill>
                  <a:srgbClr val="C00000"/>
                </a:solidFill>
              </a:rPr>
              <a:t>“ Hot</a:t>
            </a:r>
            <a:r>
              <a:rPr lang="en-US" b="1" dirty="0"/>
              <a:t> </a:t>
            </a:r>
            <a:r>
              <a:rPr lang="en-US" b="1" dirty="0">
                <a:solidFill>
                  <a:srgbClr val="C00000"/>
                </a:solidFill>
              </a:rPr>
              <a:t>Wash”</a:t>
            </a:r>
            <a:endParaRPr lang="en-US" dirty="0">
              <a:solidFill>
                <a:srgbClr val="C00000"/>
              </a:solidFill>
            </a:endParaRPr>
          </a:p>
        </p:txBody>
      </p:sp>
      <p:sp>
        <p:nvSpPr>
          <p:cNvPr id="3" name="Content Placeholder 2">
            <a:extLst>
              <a:ext uri="{FF2B5EF4-FFF2-40B4-BE49-F238E27FC236}">
                <a16:creationId xmlns:a16="http://schemas.microsoft.com/office/drawing/2014/main" id="{B6DF1A74-4374-43DE-98B8-6D25DA2D0D09}"/>
              </a:ext>
            </a:extLst>
          </p:cNvPr>
          <p:cNvSpPr>
            <a:spLocks noGrp="1"/>
          </p:cNvSpPr>
          <p:nvPr>
            <p:ph idx="1"/>
          </p:nvPr>
        </p:nvSpPr>
        <p:spPr>
          <a:xfrm>
            <a:off x="993648" y="2435733"/>
            <a:ext cx="10058400" cy="4050792"/>
          </a:xfrm>
        </p:spPr>
        <p:txBody>
          <a:bodyPr/>
          <a:lstStyle/>
          <a:p>
            <a:pPr marL="457200" indent="-457200">
              <a:buFont typeface="+mj-lt"/>
              <a:buAutoNum type="arabicPeriod"/>
            </a:pPr>
            <a:r>
              <a:rPr lang="en-US" dirty="0">
                <a:solidFill>
                  <a:srgbClr val="3F3F41"/>
                </a:solidFill>
                <a:latin typeface="Univers LT Std 45 Light"/>
              </a:rPr>
              <a:t>What weaknesses in your organization’s emergency plans did this exercise expose?</a:t>
            </a:r>
          </a:p>
          <a:p>
            <a:pPr marL="457200" indent="-457200">
              <a:buFont typeface="+mj-lt"/>
              <a:buAutoNum type="arabicPeriod"/>
            </a:pPr>
            <a:r>
              <a:rPr lang="en-US" dirty="0">
                <a:solidFill>
                  <a:srgbClr val="3F3F41"/>
                </a:solidFill>
                <a:latin typeface="Univers LT Std 45 Light"/>
              </a:rPr>
              <a:t>What unanticipated issues arose during the exercise?</a:t>
            </a:r>
          </a:p>
          <a:p>
            <a:pPr marL="457200" indent="-457200">
              <a:buFont typeface="+mj-lt"/>
              <a:buAutoNum type="arabicPeriod"/>
            </a:pPr>
            <a:r>
              <a:rPr lang="en-US" dirty="0">
                <a:solidFill>
                  <a:srgbClr val="3F3F41"/>
                </a:solidFill>
                <a:latin typeface="Univers LT Std 45 Light"/>
              </a:rPr>
              <a:t>What gaps were identified?</a:t>
            </a:r>
          </a:p>
          <a:p>
            <a:pPr marL="457200" indent="-457200">
              <a:buFont typeface="+mj-lt"/>
              <a:buAutoNum type="arabicPeriod"/>
            </a:pPr>
            <a:r>
              <a:rPr lang="en-US" dirty="0">
                <a:solidFill>
                  <a:srgbClr val="3F3F41"/>
                </a:solidFill>
                <a:latin typeface="Univers LT Std 45 Light"/>
              </a:rPr>
              <a:t>What are the high-priority issues that should be addressed?</a:t>
            </a:r>
          </a:p>
          <a:p>
            <a:pPr marL="457200" indent="-457200">
              <a:buFont typeface="+mj-lt"/>
              <a:buAutoNum type="arabicPeriod"/>
            </a:pPr>
            <a:r>
              <a:rPr lang="en-US" dirty="0">
                <a:solidFill>
                  <a:srgbClr val="3F3F41"/>
                </a:solidFill>
                <a:latin typeface="Univers LT Std 45 Light"/>
              </a:rPr>
              <a:t>What are new ideas and recommendations for improvement?</a:t>
            </a:r>
          </a:p>
          <a:p>
            <a:pPr marL="457200" indent="-457200">
              <a:buFont typeface="+mj-lt"/>
              <a:buAutoNum type="arabicPeriod"/>
            </a:pPr>
            <a:r>
              <a:rPr lang="en-US" dirty="0">
                <a:solidFill>
                  <a:srgbClr val="3F3F41"/>
                </a:solidFill>
                <a:latin typeface="Univers LT Std 45 Light"/>
              </a:rPr>
              <a:t>Were the exercise objectives met?</a:t>
            </a:r>
            <a:endParaRPr lang="en-US" dirty="0"/>
          </a:p>
        </p:txBody>
      </p:sp>
      <p:pic>
        <p:nvPicPr>
          <p:cNvPr id="4" name="Picture 3">
            <a:extLst>
              <a:ext uri="{FF2B5EF4-FFF2-40B4-BE49-F238E27FC236}">
                <a16:creationId xmlns:a16="http://schemas.microsoft.com/office/drawing/2014/main" id="{BE6B00E2-BE7A-4B85-9C3C-DADED3D38C3C}"/>
              </a:ext>
            </a:extLst>
          </p:cNvPr>
          <p:cNvPicPr>
            <a:picLocks noChangeAspect="1"/>
          </p:cNvPicPr>
          <p:nvPr/>
        </p:nvPicPr>
        <p:blipFill>
          <a:blip r:embed="rId2"/>
          <a:stretch>
            <a:fillRect/>
          </a:stretch>
        </p:blipFill>
        <p:spPr>
          <a:xfrm>
            <a:off x="268161" y="5503496"/>
            <a:ext cx="1450974" cy="1127858"/>
          </a:xfrm>
          <a:prstGeom prst="rect">
            <a:avLst/>
          </a:prstGeom>
        </p:spPr>
      </p:pic>
    </p:spTree>
    <p:extLst>
      <p:ext uri="{BB962C8B-B14F-4D97-AF65-F5344CB8AC3E}">
        <p14:creationId xmlns:p14="http://schemas.microsoft.com/office/powerpoint/2010/main" val="3430346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20F8B61-8207-4961-B0FA-576D2EC9D4A4}"/>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982075" y="610446"/>
            <a:ext cx="3209925" cy="5152792"/>
          </a:xfrm>
          <a:prstGeom prst="rect">
            <a:avLst/>
          </a:prstGeom>
        </p:spPr>
      </p:pic>
      <p:sp>
        <p:nvSpPr>
          <p:cNvPr id="2" name="Title 1">
            <a:extLst>
              <a:ext uri="{FF2B5EF4-FFF2-40B4-BE49-F238E27FC236}">
                <a16:creationId xmlns:a16="http://schemas.microsoft.com/office/drawing/2014/main" id="{63A04F7E-7C1D-4F11-B68C-1DD6B006B036}"/>
              </a:ext>
            </a:extLst>
          </p:cNvPr>
          <p:cNvSpPr>
            <a:spLocks noGrp="1"/>
          </p:cNvSpPr>
          <p:nvPr>
            <p:ph type="title"/>
          </p:nvPr>
        </p:nvSpPr>
        <p:spPr>
          <a:xfrm>
            <a:off x="1063752" y="295062"/>
            <a:ext cx="10058400" cy="1609344"/>
          </a:xfrm>
        </p:spPr>
        <p:txBody>
          <a:bodyPr/>
          <a:lstStyle/>
          <a:p>
            <a:r>
              <a:rPr lang="en-US" dirty="0"/>
              <a:t>Earthquakes</a:t>
            </a:r>
          </a:p>
        </p:txBody>
      </p:sp>
      <p:sp>
        <p:nvSpPr>
          <p:cNvPr id="3" name="Content Placeholder 2">
            <a:extLst>
              <a:ext uri="{FF2B5EF4-FFF2-40B4-BE49-F238E27FC236}">
                <a16:creationId xmlns:a16="http://schemas.microsoft.com/office/drawing/2014/main" id="{2C19C02E-18C3-4058-9B18-86F8EB8B95F1}"/>
              </a:ext>
            </a:extLst>
          </p:cNvPr>
          <p:cNvSpPr>
            <a:spLocks noGrp="1"/>
          </p:cNvSpPr>
          <p:nvPr>
            <p:ph idx="1"/>
          </p:nvPr>
        </p:nvSpPr>
        <p:spPr>
          <a:xfrm>
            <a:off x="711326" y="1712446"/>
            <a:ext cx="9232774" cy="4050792"/>
          </a:xfrm>
        </p:spPr>
        <p:txBody>
          <a:bodyPr>
            <a:normAutofit lnSpcReduction="10000"/>
          </a:bodyPr>
          <a:lstStyle/>
          <a:p>
            <a:r>
              <a:rPr lang="en-US" dirty="0"/>
              <a:t>An earthquake is a sudden, rapid shaking of the ground caused by the shifting of rocks deep underneath the earth’s surface. Earthquakes can happen without warning and can result in injuries and damage to property and roads. Earthquakes can cause fires, tsunamis, landslides or avalanches. Earthquakes can happen any where even here in Kansas, they happen daily but most are to small to notice.</a:t>
            </a:r>
          </a:p>
          <a:p>
            <a:r>
              <a:rPr lang="en-US" dirty="0"/>
              <a:t>That is why it is important to have a plan when a strong one does occur, this tabletop exercise will help you prepare or improve that plan.</a:t>
            </a:r>
          </a:p>
          <a:p>
            <a:r>
              <a:rPr lang="en-US" dirty="0"/>
              <a:t>Keep an open mind while planning and don’t worry to step outside the box and be creative, because remember emergencies /disasters have no boundaries so neither should you while planning when it come to safety and preparedness.</a:t>
            </a:r>
          </a:p>
          <a:p>
            <a:pPr marL="0" indent="0">
              <a:buNone/>
            </a:pPr>
            <a:r>
              <a:rPr lang="en-US" dirty="0"/>
              <a:t>  So here we go : </a:t>
            </a:r>
            <a:r>
              <a:rPr lang="en-US" dirty="0">
                <a:solidFill>
                  <a:srgbClr val="C00000"/>
                </a:solidFill>
              </a:rPr>
              <a:t>“DROP, COVER, </a:t>
            </a:r>
            <a:r>
              <a:rPr lang="en-US">
                <a:solidFill>
                  <a:srgbClr val="C00000"/>
                </a:solidFill>
              </a:rPr>
              <a:t>and HOLD ON”……………….</a:t>
            </a:r>
            <a:endParaRPr lang="en-US" dirty="0">
              <a:solidFill>
                <a:srgbClr val="C00000"/>
              </a:solidFill>
            </a:endParaRPr>
          </a:p>
        </p:txBody>
      </p:sp>
      <p:pic>
        <p:nvPicPr>
          <p:cNvPr id="4" name="Picture 3" descr="Kansas State Department of Education logo and address&#10;900 S.W. Jackson Street, Suite 102&#10;Topeka, Kansas 66612-1212">
            <a:hlinkClick r:id="rId4"/>
            <a:extLst>
              <a:ext uri="{FF2B5EF4-FFF2-40B4-BE49-F238E27FC236}">
                <a16:creationId xmlns:a16="http://schemas.microsoft.com/office/drawing/2014/main" id="{AF260612-B3CD-4411-8045-5FBB9A9AC0F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77701" y="5763238"/>
            <a:ext cx="1273594" cy="994242"/>
          </a:xfrm>
          <a:prstGeom prst="rect">
            <a:avLst/>
          </a:prstGeom>
          <a:noFill/>
          <a:ln>
            <a:noFill/>
          </a:ln>
        </p:spPr>
      </p:pic>
      <p:sp>
        <p:nvSpPr>
          <p:cNvPr id="7" name="Rectangle 6">
            <a:extLst>
              <a:ext uri="{FF2B5EF4-FFF2-40B4-BE49-F238E27FC236}">
                <a16:creationId xmlns:a16="http://schemas.microsoft.com/office/drawing/2014/main" id="{1B75D030-09EB-4972-A19E-AC2E5C01FD48}"/>
              </a:ext>
            </a:extLst>
          </p:cNvPr>
          <p:cNvSpPr/>
          <p:nvPr/>
        </p:nvSpPr>
        <p:spPr>
          <a:xfrm>
            <a:off x="10397929" y="5466847"/>
            <a:ext cx="1794071" cy="369332"/>
          </a:xfrm>
          <a:prstGeom prst="rect">
            <a:avLst/>
          </a:prstGeom>
        </p:spPr>
        <p:txBody>
          <a:bodyPr wrap="square">
            <a:spAutoFit/>
          </a:bodyPr>
          <a:lstStyle/>
          <a:p>
            <a:r>
              <a:rPr lang="en-US" sz="900" dirty="0"/>
              <a:t>http://clipart-library.com/img1/890756.jpg</a:t>
            </a:r>
          </a:p>
        </p:txBody>
      </p:sp>
    </p:spTree>
    <p:extLst>
      <p:ext uri="{BB962C8B-B14F-4D97-AF65-F5344CB8AC3E}">
        <p14:creationId xmlns:p14="http://schemas.microsoft.com/office/powerpoint/2010/main" val="1710205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FFC21-1084-4ED4-A958-9467AF0612FB}"/>
              </a:ext>
            </a:extLst>
          </p:cNvPr>
          <p:cNvSpPr>
            <a:spLocks noGrp="1"/>
          </p:cNvSpPr>
          <p:nvPr>
            <p:ph type="title"/>
          </p:nvPr>
        </p:nvSpPr>
        <p:spPr/>
        <p:txBody>
          <a:bodyPr/>
          <a:lstStyle/>
          <a:p>
            <a:r>
              <a:rPr lang="en-US" b="1" dirty="0"/>
              <a:t>EXERCISE OBJECTIVES </a:t>
            </a:r>
            <a:endParaRPr lang="en-US" dirty="0"/>
          </a:p>
        </p:txBody>
      </p:sp>
      <p:sp>
        <p:nvSpPr>
          <p:cNvPr id="3" name="Content Placeholder 2">
            <a:extLst>
              <a:ext uri="{FF2B5EF4-FFF2-40B4-BE49-F238E27FC236}">
                <a16:creationId xmlns:a16="http://schemas.microsoft.com/office/drawing/2014/main" id="{D827F867-CF27-44AF-89B7-D1D0C245DD0B}"/>
              </a:ext>
            </a:extLst>
          </p:cNvPr>
          <p:cNvSpPr>
            <a:spLocks noGrp="1"/>
          </p:cNvSpPr>
          <p:nvPr>
            <p:ph idx="1"/>
          </p:nvPr>
        </p:nvSpPr>
        <p:spPr>
          <a:xfrm>
            <a:off x="1063752" y="1711832"/>
            <a:ext cx="10058400" cy="4661535"/>
          </a:xfrm>
        </p:spPr>
        <p:txBody>
          <a:bodyPr>
            <a:normAutofit/>
          </a:bodyPr>
          <a:lstStyle/>
          <a:p>
            <a:r>
              <a:rPr lang="en-US" sz="1700" b="1" dirty="0">
                <a:solidFill>
                  <a:srgbClr val="C00000"/>
                </a:solidFill>
                <a:latin typeface="Arial" panose="020B0604020202020204" pitchFamily="34" charset="0"/>
                <a:cs typeface="Arial" panose="020B0604020202020204" pitchFamily="34" charset="0"/>
              </a:rPr>
              <a:t>FACILITIES: </a:t>
            </a:r>
            <a:r>
              <a:rPr lang="en-US" sz="1700" dirty="0">
                <a:latin typeface="Arial" panose="020B0604020202020204" pitchFamily="34" charset="0"/>
                <a:cs typeface="Arial" panose="020B0604020202020204" pitchFamily="34" charset="0"/>
              </a:rPr>
              <a:t>Structural maintenance considerations; earthquake resistant construction; non-structural mitigation; back-up power supplies; supplies for staying on-site; accessibility considerations; and emergency repairs.</a:t>
            </a:r>
          </a:p>
          <a:p>
            <a:r>
              <a:rPr lang="en-US" sz="1700" b="1" dirty="0">
                <a:solidFill>
                  <a:srgbClr val="C00000"/>
                </a:solidFill>
                <a:latin typeface="Arial" panose="020B0604020202020204" pitchFamily="34" charset="0"/>
                <a:cs typeface="Arial" panose="020B0604020202020204" pitchFamily="34" charset="0"/>
              </a:rPr>
              <a:t>HUMAN RESOURCES POLICIES: </a:t>
            </a:r>
            <a:r>
              <a:rPr lang="en-US" sz="1700" dirty="0">
                <a:solidFill>
                  <a:srgbClr val="3F3F41"/>
                </a:solidFill>
                <a:latin typeface="Arial" panose="020B0604020202020204" pitchFamily="34" charset="0"/>
                <a:cs typeface="Arial" panose="020B0604020202020204" pitchFamily="34" charset="0"/>
              </a:rPr>
              <a:t>Employee notification and alerts; early release/telework </a:t>
            </a:r>
            <a:r>
              <a:rPr lang="en-US" sz="1800" dirty="0">
                <a:solidFill>
                  <a:srgbClr val="3F3F41"/>
                </a:solidFill>
                <a:latin typeface="Univers LT Std 45 Light"/>
              </a:rPr>
              <a:t>policies; flexible work schedules; payroll and insurance policies; employee insurance policies; employee/family reunification procedures; employees trained in first-aid with access to medical supplies; and capacity to ensure accessibility for individuals with disabilities or access and functional needs.</a:t>
            </a:r>
          </a:p>
          <a:p>
            <a:r>
              <a:rPr lang="en-US" sz="1800" b="1" dirty="0">
                <a:solidFill>
                  <a:srgbClr val="C00000"/>
                </a:solidFill>
                <a:latin typeface="Univers LT Std 47 Cn Lt"/>
              </a:rPr>
              <a:t>CONTINUITY OF OPERATIONS PLANS: </a:t>
            </a:r>
            <a:r>
              <a:rPr lang="en-US" sz="1800" dirty="0">
                <a:solidFill>
                  <a:srgbClr val="3F3F41"/>
                </a:solidFill>
                <a:latin typeface="Univers LT Std 45 Light"/>
              </a:rPr>
              <a:t>Plans to operate at an alternate location; access to important data; roles and responsibilities; insurance policies; supplier and customer relationship management; and plans and processes to resume operations.</a:t>
            </a:r>
          </a:p>
          <a:p>
            <a:r>
              <a:rPr lang="en-US" sz="1800" b="1" dirty="0">
                <a:solidFill>
                  <a:srgbClr val="C00000"/>
                </a:solidFill>
                <a:latin typeface="Univers LT Std 47 Cn Lt"/>
              </a:rPr>
              <a:t>EMERGENCY OPERATIONS PLANS: </a:t>
            </a:r>
            <a:r>
              <a:rPr lang="en-US" sz="1800" dirty="0">
                <a:solidFill>
                  <a:srgbClr val="3F3F41"/>
                </a:solidFill>
                <a:latin typeface="Univers LT Std 45 Light"/>
              </a:rPr>
              <a:t>Ability to provide critical information and updates during the emergency through multiple notification systems; guidance on how to protect critical assets; plans to provide first aid; and protocols for communicating with local first responders and critical infrastructure providers.</a:t>
            </a:r>
            <a:endParaRPr lang="en-US" sz="1700" dirty="0">
              <a:latin typeface="Arial" panose="020B0604020202020204" pitchFamily="34" charset="0"/>
              <a:cs typeface="Arial" panose="020B0604020202020204" pitchFamily="34" charset="0"/>
            </a:endParaRPr>
          </a:p>
        </p:txBody>
      </p:sp>
      <p:pic>
        <p:nvPicPr>
          <p:cNvPr id="5" name="Picture 4" descr="Kansas State Department of Education logo and address&#10;900 S.W. Jackson Street, Suite 102&#10;Topeka, Kansas 66612-1212">
            <a:hlinkClick r:id="rId2"/>
            <a:extLst>
              <a:ext uri="{FF2B5EF4-FFF2-40B4-BE49-F238E27FC236}">
                <a16:creationId xmlns:a16="http://schemas.microsoft.com/office/drawing/2014/main" id="{5B4CCADB-F971-4CB4-BB50-78FDBEBB868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4426" y="5631180"/>
            <a:ext cx="1454349" cy="1127216"/>
          </a:xfrm>
          <a:prstGeom prst="rect">
            <a:avLst/>
          </a:prstGeom>
          <a:noFill/>
          <a:ln>
            <a:noFill/>
          </a:ln>
        </p:spPr>
      </p:pic>
    </p:spTree>
    <p:extLst>
      <p:ext uri="{BB962C8B-B14F-4D97-AF65-F5344CB8AC3E}">
        <p14:creationId xmlns:p14="http://schemas.microsoft.com/office/powerpoint/2010/main" val="242622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183A99-298E-4B0B-AEC5-B197095092CA}"/>
              </a:ext>
            </a:extLst>
          </p:cNvPr>
          <p:cNvSpPr>
            <a:spLocks noGrp="1"/>
          </p:cNvSpPr>
          <p:nvPr>
            <p:ph idx="1"/>
          </p:nvPr>
        </p:nvSpPr>
        <p:spPr>
          <a:xfrm>
            <a:off x="812751" y="1042847"/>
            <a:ext cx="10090248" cy="3486834"/>
          </a:xfrm>
        </p:spPr>
        <p:txBody>
          <a:bodyPr>
            <a:normAutofit/>
          </a:bodyPr>
          <a:lstStyle/>
          <a:p>
            <a:pPr marL="0" indent="0">
              <a:buNone/>
            </a:pPr>
            <a:endParaRPr lang="en-US" dirty="0">
              <a:latin typeface="Univers LT Std 45 Light"/>
            </a:endParaRPr>
          </a:p>
          <a:p>
            <a:r>
              <a:rPr lang="en-US" sz="1700" dirty="0">
                <a:latin typeface="Arial" panose="020B0604020202020204" pitchFamily="34" charset="0"/>
                <a:cs typeface="Arial" panose="020B0604020202020204" pitchFamily="34" charset="0"/>
              </a:rPr>
              <a:t>Tuesday, 10:30 a.m.: Residents in our county and the surrounding area experience a magnitude 6.5 earthquake along a fault line that runs underneath our community. </a:t>
            </a:r>
          </a:p>
          <a:p>
            <a:r>
              <a:rPr lang="en-US" sz="1700" dirty="0">
                <a:latin typeface="Arial" panose="020B0604020202020204" pitchFamily="34" charset="0"/>
                <a:cs typeface="Arial" panose="020B0604020202020204" pitchFamily="34" charset="0"/>
              </a:rPr>
              <a:t>Initial reports estimate the quake to have been felt for a 60-mile radius around the epicenter. The quake causes several ruptures of major highways and numerous bridges, and overpasses suffer damage. </a:t>
            </a:r>
          </a:p>
          <a:p>
            <a:r>
              <a:rPr lang="en-US" sz="1700" dirty="0">
                <a:latin typeface="Arial" panose="020B0604020202020204" pitchFamily="34" charset="0"/>
                <a:cs typeface="Arial" panose="020B0604020202020204" pitchFamily="34" charset="0"/>
              </a:rPr>
              <a:t>The strong shaking also severely damages roads and highways stranding motorists. Upwards of 60 percent of local residents are without power, and a water main break near the center of town causes localized flooding. </a:t>
            </a:r>
          </a:p>
        </p:txBody>
      </p:sp>
      <p:sp>
        <p:nvSpPr>
          <p:cNvPr id="6" name="TextBox 5">
            <a:extLst>
              <a:ext uri="{FF2B5EF4-FFF2-40B4-BE49-F238E27FC236}">
                <a16:creationId xmlns:a16="http://schemas.microsoft.com/office/drawing/2014/main" id="{175AD496-A7E7-415E-8634-AB1DB60ADD11}"/>
              </a:ext>
            </a:extLst>
          </p:cNvPr>
          <p:cNvSpPr txBox="1"/>
          <p:nvPr/>
        </p:nvSpPr>
        <p:spPr>
          <a:xfrm>
            <a:off x="1019175" y="378400"/>
            <a:ext cx="4090735" cy="646331"/>
          </a:xfrm>
          <a:prstGeom prst="rect">
            <a:avLst/>
          </a:prstGeom>
          <a:noFill/>
        </p:spPr>
        <p:txBody>
          <a:bodyPr wrap="none" rtlCol="0">
            <a:spAutoFit/>
          </a:bodyPr>
          <a:lstStyle/>
          <a:p>
            <a:r>
              <a:rPr lang="en-US" sz="3600" dirty="0">
                <a:solidFill>
                  <a:srgbClr val="C00000"/>
                </a:solidFill>
              </a:rPr>
              <a:t>Exercise Scenario </a:t>
            </a:r>
          </a:p>
        </p:txBody>
      </p:sp>
      <p:sp>
        <p:nvSpPr>
          <p:cNvPr id="7" name="Rectangle 6">
            <a:extLst>
              <a:ext uri="{FF2B5EF4-FFF2-40B4-BE49-F238E27FC236}">
                <a16:creationId xmlns:a16="http://schemas.microsoft.com/office/drawing/2014/main" id="{0281BD64-34DD-4C5C-BB85-511FD04F8942}"/>
              </a:ext>
            </a:extLst>
          </p:cNvPr>
          <p:cNvSpPr/>
          <p:nvPr/>
        </p:nvSpPr>
        <p:spPr>
          <a:xfrm>
            <a:off x="704850" y="3715664"/>
            <a:ext cx="10477501" cy="2185214"/>
          </a:xfrm>
          <a:prstGeom prst="rect">
            <a:avLst/>
          </a:prstGeom>
        </p:spPr>
        <p:txBody>
          <a:bodyPr wrap="square">
            <a:spAutoFit/>
          </a:bodyPr>
          <a:lstStyle/>
          <a:p>
            <a:pPr marL="285750" indent="-285750">
              <a:buClr>
                <a:schemeClr val="accent2"/>
              </a:buClr>
              <a:buFont typeface="Wingdings" panose="05000000000000000000" pitchFamily="2" charset="2"/>
              <a:buChar char="§"/>
            </a:pPr>
            <a:r>
              <a:rPr lang="en-US" sz="1700" dirty="0">
                <a:latin typeface="Arial" panose="020B0604020202020204" pitchFamily="34" charset="0"/>
                <a:cs typeface="Arial" panose="020B0604020202020204" pitchFamily="34" charset="0"/>
              </a:rPr>
              <a:t>Several residents report serious injuries, mostly from car accidents, and crush or puncture wounds from falling debris. Homes, schools, hospitals, and other buildings sustain structural damage across the area with some people trapped in the debris. </a:t>
            </a:r>
          </a:p>
          <a:p>
            <a:pPr marL="285750" indent="-285750">
              <a:buClr>
                <a:schemeClr val="accent2"/>
              </a:buClr>
              <a:buFont typeface="Wingdings" panose="05000000000000000000" pitchFamily="2" charset="2"/>
              <a:buChar char="§"/>
            </a:pPr>
            <a:endParaRPr lang="en-US" sz="1700" dirty="0">
              <a:latin typeface="Arial" panose="020B0604020202020204" pitchFamily="34" charset="0"/>
              <a:cs typeface="Arial" panose="020B0604020202020204" pitchFamily="34" charset="0"/>
            </a:endParaRPr>
          </a:p>
          <a:p>
            <a:pPr marL="285750" indent="-285750">
              <a:buClr>
                <a:schemeClr val="accent2"/>
              </a:buClr>
              <a:buFont typeface="Wingdings" panose="05000000000000000000" pitchFamily="2" charset="2"/>
              <a:buChar char="§"/>
            </a:pPr>
            <a:r>
              <a:rPr lang="en-US" sz="1700" dirty="0">
                <a:latin typeface="Arial" panose="020B0604020202020204" pitchFamily="34" charset="0"/>
                <a:cs typeface="Arial" panose="020B0604020202020204" pitchFamily="34" charset="0"/>
              </a:rPr>
              <a:t>At 11:28 am, an aftershock occurs 7 miles north of the city limits causing additional transportation infrastructure damage and panic among residents. </a:t>
            </a:r>
          </a:p>
          <a:p>
            <a:pPr marL="285750" indent="-285750">
              <a:buClr>
                <a:schemeClr val="accent2"/>
              </a:buClr>
              <a:buFont typeface="Wingdings" panose="05000000000000000000" pitchFamily="2" charset="2"/>
              <a:buChar char="§"/>
            </a:pPr>
            <a:endParaRPr lang="en-US" sz="1700" dirty="0">
              <a:latin typeface="Arial" panose="020B0604020202020204" pitchFamily="34" charset="0"/>
              <a:cs typeface="Arial" panose="020B0604020202020204" pitchFamily="34" charset="0"/>
            </a:endParaRPr>
          </a:p>
          <a:p>
            <a:pPr marL="285750" indent="-285750">
              <a:buClr>
                <a:schemeClr val="accent2"/>
              </a:buClr>
              <a:buFont typeface="Wingdings" panose="05000000000000000000" pitchFamily="2" charset="2"/>
              <a:buChar char="§"/>
            </a:pPr>
            <a:r>
              <a:rPr lang="en-US" sz="1700" dirty="0">
                <a:latin typeface="Arial" panose="020B0604020202020204" pitchFamily="34" charset="0"/>
                <a:cs typeface="Arial" panose="020B0604020202020204" pitchFamily="34" charset="0"/>
              </a:rPr>
              <a:t>Your school appears to have suffered structural damage and at least five students are reported missing.</a:t>
            </a:r>
          </a:p>
        </p:txBody>
      </p:sp>
      <p:pic>
        <p:nvPicPr>
          <p:cNvPr id="9" name="Picture 8" descr="Kansas State Department of Education logo and address&#10;900 S.W. Jackson Street, Suite 102&#10;Topeka, Kansas 66612-1212">
            <a:hlinkClick r:id="rId2"/>
            <a:extLst>
              <a:ext uri="{FF2B5EF4-FFF2-40B4-BE49-F238E27FC236}">
                <a16:creationId xmlns:a16="http://schemas.microsoft.com/office/drawing/2014/main" id="{6B85DF6B-E029-43DC-8315-A3394D99B63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7701" y="5900878"/>
            <a:ext cx="1146274" cy="856601"/>
          </a:xfrm>
          <a:prstGeom prst="rect">
            <a:avLst/>
          </a:prstGeom>
          <a:noFill/>
          <a:ln>
            <a:noFill/>
          </a:ln>
        </p:spPr>
      </p:pic>
      <p:pic>
        <p:nvPicPr>
          <p:cNvPr id="11" name="Picture 10">
            <a:extLst>
              <a:ext uri="{FF2B5EF4-FFF2-40B4-BE49-F238E27FC236}">
                <a16:creationId xmlns:a16="http://schemas.microsoft.com/office/drawing/2014/main" id="{8EE1F4AE-03BD-4605-8BCB-322C48047A81}"/>
              </a:ext>
            </a:extLst>
          </p:cNvPr>
          <p:cNvPicPr>
            <a:picLocks noChangeAspect="1"/>
          </p:cNvPicPr>
          <p:nvPr/>
        </p:nvPicPr>
        <p:blipFill rotWithShape="1">
          <a:blip r:embed="rId4">
            <a:extLst>
              <a:ext uri="{28A0092B-C50C-407E-A947-70E740481C1C}">
                <a14:useLocalDpi xmlns:a14="http://schemas.microsoft.com/office/drawing/2010/main" val="0"/>
              </a:ext>
            </a:extLst>
          </a:blip>
          <a:srcRect b="16421"/>
          <a:stretch/>
        </p:blipFill>
        <p:spPr>
          <a:xfrm>
            <a:off x="4968924" y="89277"/>
            <a:ext cx="6410325" cy="1224576"/>
          </a:xfrm>
          <a:prstGeom prst="rect">
            <a:avLst/>
          </a:prstGeom>
        </p:spPr>
      </p:pic>
      <p:sp>
        <p:nvSpPr>
          <p:cNvPr id="12" name="Rectangle 11">
            <a:extLst>
              <a:ext uri="{FF2B5EF4-FFF2-40B4-BE49-F238E27FC236}">
                <a16:creationId xmlns:a16="http://schemas.microsoft.com/office/drawing/2014/main" id="{9FD47999-9FF7-4330-A16C-210EA5C38D2D}"/>
              </a:ext>
            </a:extLst>
          </p:cNvPr>
          <p:cNvSpPr/>
          <p:nvPr/>
        </p:nvSpPr>
        <p:spPr>
          <a:xfrm>
            <a:off x="11101388" y="30903"/>
            <a:ext cx="1090612" cy="1569660"/>
          </a:xfrm>
          <a:prstGeom prst="rect">
            <a:avLst/>
          </a:prstGeom>
        </p:spPr>
        <p:txBody>
          <a:bodyPr wrap="square">
            <a:spAutoFit/>
          </a:bodyPr>
          <a:lstStyle/>
          <a:p>
            <a:r>
              <a:rPr lang="en-US" sz="800" dirty="0"/>
              <a:t>https://thumbs.dreamstime.com/z/diagram-earthquakes-concept-seismic-activity-seismogram-graph-earthquake-paper-tape-vector-record-seismograph-shows-109914318.jpg</a:t>
            </a:r>
          </a:p>
        </p:txBody>
      </p:sp>
    </p:spTree>
    <p:extLst>
      <p:ext uri="{BB962C8B-B14F-4D97-AF65-F5344CB8AC3E}">
        <p14:creationId xmlns:p14="http://schemas.microsoft.com/office/powerpoint/2010/main" val="1926456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60B59-8662-4504-A0ED-E67758F44465}"/>
              </a:ext>
            </a:extLst>
          </p:cNvPr>
          <p:cNvSpPr>
            <a:spLocks noGrp="1"/>
          </p:cNvSpPr>
          <p:nvPr>
            <p:ph type="title"/>
          </p:nvPr>
        </p:nvSpPr>
        <p:spPr>
          <a:xfrm>
            <a:off x="1063752" y="257176"/>
            <a:ext cx="10058400" cy="1609344"/>
          </a:xfrm>
        </p:spPr>
        <p:txBody>
          <a:bodyPr/>
          <a:lstStyle/>
          <a:p>
            <a:r>
              <a:rPr lang="en-US" dirty="0"/>
              <a:t>Questions</a:t>
            </a:r>
            <a:r>
              <a:rPr lang="en-US" dirty="0">
                <a:solidFill>
                  <a:schemeClr val="tx1"/>
                </a:solidFill>
              </a:rPr>
              <a:t>.....</a:t>
            </a:r>
            <a:r>
              <a:rPr lang="en-US" dirty="0">
                <a:solidFill>
                  <a:srgbClr val="C00000"/>
                </a:solidFill>
              </a:rPr>
              <a:t>(Scenario)</a:t>
            </a:r>
          </a:p>
        </p:txBody>
      </p:sp>
      <p:sp>
        <p:nvSpPr>
          <p:cNvPr id="3" name="Content Placeholder 2">
            <a:extLst>
              <a:ext uri="{FF2B5EF4-FFF2-40B4-BE49-F238E27FC236}">
                <a16:creationId xmlns:a16="http://schemas.microsoft.com/office/drawing/2014/main" id="{570E3F21-114D-4843-B99F-C046C8FBE28E}"/>
              </a:ext>
            </a:extLst>
          </p:cNvPr>
          <p:cNvSpPr>
            <a:spLocks noGrp="1"/>
          </p:cNvSpPr>
          <p:nvPr>
            <p:ph idx="1"/>
          </p:nvPr>
        </p:nvSpPr>
        <p:spPr>
          <a:xfrm>
            <a:off x="1063752" y="1778508"/>
            <a:ext cx="10058400" cy="4050792"/>
          </a:xfrm>
        </p:spPr>
        <p:txBody>
          <a:bodyPr/>
          <a:lstStyle/>
          <a:p>
            <a:pPr marL="457200" indent="-457200">
              <a:buFont typeface="+mj-lt"/>
              <a:buAutoNum type="arabicPeriod"/>
            </a:pPr>
            <a:r>
              <a:rPr lang="en-US" dirty="0">
                <a:solidFill>
                  <a:srgbClr val="3F3F41"/>
                </a:solidFill>
                <a:latin typeface="Arial" panose="020B0604020202020204" pitchFamily="34" charset="0"/>
                <a:cs typeface="Arial" panose="020B0604020202020204" pitchFamily="34" charset="0"/>
              </a:rPr>
              <a:t>Who is responsible for identifying and notifying family members about injured students</a:t>
            </a:r>
            <a:r>
              <a:rPr lang="en-US" b="1" dirty="0">
                <a:solidFill>
                  <a:srgbClr val="3F3F41"/>
                </a:solidFill>
                <a:latin typeface="Arial" panose="020B0604020202020204" pitchFamily="34" charset="0"/>
                <a:cs typeface="Arial" panose="020B0604020202020204" pitchFamily="34" charset="0"/>
              </a:rPr>
              <a:t> </a:t>
            </a:r>
            <a:r>
              <a:rPr lang="en-US" dirty="0">
                <a:solidFill>
                  <a:srgbClr val="3F3F41"/>
                </a:solidFill>
                <a:latin typeface="Arial" panose="020B0604020202020204" pitchFamily="34" charset="0"/>
                <a:cs typeface="Arial" panose="020B0604020202020204" pitchFamily="34" charset="0"/>
              </a:rPr>
              <a:t>and potential fatalities? </a:t>
            </a:r>
          </a:p>
          <a:p>
            <a:pPr marL="457200" indent="-457200">
              <a:buFont typeface="+mj-lt"/>
              <a:buAutoNum type="arabicPeriod"/>
            </a:pPr>
            <a:r>
              <a:rPr lang="en-US" dirty="0">
                <a:solidFill>
                  <a:srgbClr val="3F3F41"/>
                </a:solidFill>
                <a:latin typeface="Arial" panose="020B0604020202020204" pitchFamily="34" charset="0"/>
                <a:cs typeface="Arial" panose="020B0604020202020204" pitchFamily="34" charset="0"/>
              </a:rPr>
              <a:t>What information are you sharing with students</a:t>
            </a:r>
            <a:r>
              <a:rPr lang="en-US" b="1" dirty="0">
                <a:solidFill>
                  <a:srgbClr val="3F3F41"/>
                </a:solidFill>
                <a:latin typeface="Arial" panose="020B0604020202020204" pitchFamily="34" charset="0"/>
                <a:cs typeface="Arial" panose="020B0604020202020204" pitchFamily="34" charset="0"/>
              </a:rPr>
              <a:t> </a:t>
            </a:r>
          </a:p>
          <a:p>
            <a:pPr marL="457200" indent="-457200">
              <a:buFont typeface="+mj-lt"/>
              <a:buAutoNum type="arabicPeriod"/>
            </a:pPr>
            <a:r>
              <a:rPr lang="en-US" dirty="0">
                <a:solidFill>
                  <a:srgbClr val="3F3F41"/>
                </a:solidFill>
                <a:latin typeface="Arial" panose="020B0604020202020204" pitchFamily="34" charset="0"/>
                <a:cs typeface="Arial" panose="020B0604020202020204" pitchFamily="34" charset="0"/>
              </a:rPr>
              <a:t>How are you communicating about the status of your operations? </a:t>
            </a:r>
          </a:p>
          <a:p>
            <a:pPr marL="457200" indent="-457200">
              <a:buFont typeface="+mj-lt"/>
              <a:buAutoNum type="arabicPeriod"/>
            </a:pPr>
            <a:r>
              <a:rPr lang="en-US" dirty="0">
                <a:solidFill>
                  <a:srgbClr val="3F3F41"/>
                </a:solidFill>
                <a:latin typeface="Arial" panose="020B0604020202020204" pitchFamily="34" charset="0"/>
                <a:cs typeface="Arial" panose="020B0604020202020204" pitchFamily="34" charset="0"/>
              </a:rPr>
              <a:t>If safe to do so, what critical operations/functions must be shut down before you leave the facility(ies)? Who knows how to do this?</a:t>
            </a:r>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C6A21D7-D115-4924-8DA3-9599225788B1}"/>
              </a:ext>
            </a:extLst>
          </p:cNvPr>
          <p:cNvPicPr>
            <a:picLocks noChangeAspect="1"/>
          </p:cNvPicPr>
          <p:nvPr/>
        </p:nvPicPr>
        <p:blipFill>
          <a:blip r:embed="rId2"/>
          <a:stretch>
            <a:fillRect/>
          </a:stretch>
        </p:blipFill>
        <p:spPr>
          <a:xfrm>
            <a:off x="7274052" y="3666851"/>
            <a:ext cx="3848100" cy="2480693"/>
          </a:xfrm>
          <a:prstGeom prst="rect">
            <a:avLst/>
          </a:prstGeom>
        </p:spPr>
      </p:pic>
      <p:pic>
        <p:nvPicPr>
          <p:cNvPr id="5" name="Picture 4" descr="Kansas State Department of Education logo and address&#10;900 S.W. Jackson Street, Suite 102&#10;Topeka, Kansas 66612-1212">
            <a:hlinkClick r:id="rId3"/>
            <a:extLst>
              <a:ext uri="{FF2B5EF4-FFF2-40B4-BE49-F238E27FC236}">
                <a16:creationId xmlns:a16="http://schemas.microsoft.com/office/drawing/2014/main" id="{432C50CE-2DE0-4E93-BC8C-9C316903475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12526" y="5554980"/>
            <a:ext cx="1454349" cy="1127216"/>
          </a:xfrm>
          <a:prstGeom prst="rect">
            <a:avLst/>
          </a:prstGeom>
          <a:noFill/>
          <a:ln>
            <a:noFill/>
          </a:ln>
        </p:spPr>
      </p:pic>
      <p:sp>
        <p:nvSpPr>
          <p:cNvPr id="6" name="Rectangle 5">
            <a:extLst>
              <a:ext uri="{FF2B5EF4-FFF2-40B4-BE49-F238E27FC236}">
                <a16:creationId xmlns:a16="http://schemas.microsoft.com/office/drawing/2014/main" id="{568F84AB-5706-4A4D-8377-E148D5405734}"/>
              </a:ext>
            </a:extLst>
          </p:cNvPr>
          <p:cNvSpPr/>
          <p:nvPr/>
        </p:nvSpPr>
        <p:spPr>
          <a:xfrm>
            <a:off x="7753349" y="6177560"/>
            <a:ext cx="3048001" cy="400110"/>
          </a:xfrm>
          <a:prstGeom prst="rect">
            <a:avLst/>
          </a:prstGeom>
        </p:spPr>
        <p:txBody>
          <a:bodyPr wrap="square">
            <a:spAutoFit/>
          </a:bodyPr>
          <a:lstStyle/>
          <a:p>
            <a:r>
              <a:rPr lang="en-US" sz="1000" dirty="0"/>
              <a:t>http://www.teacherfiles.com/clipart/clip_words/folder_parent_information.jpg</a:t>
            </a:r>
          </a:p>
        </p:txBody>
      </p:sp>
    </p:spTree>
    <p:extLst>
      <p:ext uri="{BB962C8B-B14F-4D97-AF65-F5344CB8AC3E}">
        <p14:creationId xmlns:p14="http://schemas.microsoft.com/office/powerpoint/2010/main" val="68420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0FBC6-716B-4ED7-811A-D23133EBFEF7}"/>
              </a:ext>
            </a:extLst>
          </p:cNvPr>
          <p:cNvSpPr>
            <a:spLocks noGrp="1"/>
          </p:cNvSpPr>
          <p:nvPr>
            <p:ph type="title"/>
          </p:nvPr>
        </p:nvSpPr>
        <p:spPr/>
        <p:txBody>
          <a:bodyPr/>
          <a:lstStyle/>
          <a:p>
            <a:r>
              <a:rPr lang="en-US" dirty="0"/>
              <a:t>Questions Cont.….</a:t>
            </a:r>
            <a:r>
              <a:rPr lang="en-US" dirty="0">
                <a:solidFill>
                  <a:srgbClr val="C00000"/>
                </a:solidFill>
              </a:rPr>
              <a:t>(Scenario)</a:t>
            </a:r>
          </a:p>
        </p:txBody>
      </p:sp>
      <p:sp>
        <p:nvSpPr>
          <p:cNvPr id="3" name="Content Placeholder 2">
            <a:extLst>
              <a:ext uri="{FF2B5EF4-FFF2-40B4-BE49-F238E27FC236}">
                <a16:creationId xmlns:a16="http://schemas.microsoft.com/office/drawing/2014/main" id="{E59B7A94-241F-4A81-9B67-06A55F831BC8}"/>
              </a:ext>
            </a:extLst>
          </p:cNvPr>
          <p:cNvSpPr>
            <a:spLocks noGrp="1"/>
          </p:cNvSpPr>
          <p:nvPr>
            <p:ph idx="1"/>
          </p:nvPr>
        </p:nvSpPr>
        <p:spPr/>
        <p:txBody>
          <a:bodyPr>
            <a:normAutofit/>
          </a:bodyPr>
          <a:lstStyle/>
          <a:p>
            <a:pPr marL="457200" indent="-457200">
              <a:buFont typeface="+mj-lt"/>
              <a:buAutoNum type="arabicPeriod" startAt="5"/>
            </a:pPr>
            <a:r>
              <a:rPr lang="en-US" dirty="0">
                <a:solidFill>
                  <a:srgbClr val="3F3F41"/>
                </a:solidFill>
                <a:latin typeface="Arial" panose="020B0604020202020204" pitchFamily="34" charset="0"/>
                <a:cs typeface="Arial" panose="020B0604020202020204" pitchFamily="34" charset="0"/>
              </a:rPr>
              <a:t>What are your immediate actions and priorities in the first 10-15 minutes? </a:t>
            </a:r>
          </a:p>
          <a:p>
            <a:pPr marL="457200" indent="-457200">
              <a:buFont typeface="+mj-lt"/>
              <a:buAutoNum type="arabicPeriod" startAt="5"/>
            </a:pPr>
            <a:r>
              <a:rPr lang="en-US" dirty="0">
                <a:solidFill>
                  <a:srgbClr val="3F3F41"/>
                </a:solidFill>
                <a:latin typeface="Arial" panose="020B0604020202020204" pitchFamily="34" charset="0"/>
                <a:cs typeface="Arial" panose="020B0604020202020204" pitchFamily="34" charset="0"/>
              </a:rPr>
              <a:t>Do you have an identified place to evacuate to in the immediate aftermath of a disaster like an earthquake? How do you communicate this evacuation plan to your students</a:t>
            </a:r>
          </a:p>
          <a:p>
            <a:pPr marL="457200" indent="-457200">
              <a:buFont typeface="+mj-lt"/>
              <a:buAutoNum type="arabicPeriod" startAt="5"/>
            </a:pPr>
            <a:r>
              <a:rPr lang="en-US" dirty="0">
                <a:solidFill>
                  <a:srgbClr val="3F3F41"/>
                </a:solidFill>
                <a:latin typeface="Arial" panose="020B0604020202020204" pitchFamily="34" charset="0"/>
                <a:cs typeface="Arial" panose="020B0604020202020204" pitchFamily="34" charset="0"/>
              </a:rPr>
              <a:t>Do you have a process in place to account for all of your students? </a:t>
            </a:r>
            <a:r>
              <a:rPr lang="en-US" b="1" dirty="0">
                <a:solidFill>
                  <a:srgbClr val="3F3F41"/>
                </a:solidFill>
                <a:latin typeface="Arial" panose="020B0604020202020204" pitchFamily="34" charset="0"/>
                <a:cs typeface="Arial" panose="020B0604020202020204" pitchFamily="34" charset="0"/>
              </a:rPr>
              <a:t> </a:t>
            </a:r>
            <a:r>
              <a:rPr lang="en-US" dirty="0">
                <a:solidFill>
                  <a:srgbClr val="3F3F41"/>
                </a:solidFill>
                <a:latin typeface="Arial" panose="020B0604020202020204" pitchFamily="34" charset="0"/>
                <a:cs typeface="Arial" panose="020B0604020202020204" pitchFamily="34" charset="0"/>
              </a:rPr>
              <a:t>If people cannot be located or contacted, what—if any—processes do you have to account for them?</a:t>
            </a:r>
            <a:endParaRPr lang="en-US" dirty="0">
              <a:latin typeface="Arial" panose="020B0604020202020204" pitchFamily="34" charset="0"/>
              <a:cs typeface="Arial" panose="020B0604020202020204" pitchFamily="34" charset="0"/>
            </a:endParaRPr>
          </a:p>
        </p:txBody>
      </p:sp>
      <p:pic>
        <p:nvPicPr>
          <p:cNvPr id="4" name="Picture 3" descr="Kansas State Department of Education logo and address&#10;900 S.W. Jackson Street, Suite 102&#10;Topeka, Kansas 66612-1212">
            <a:hlinkClick r:id="rId2"/>
            <a:extLst>
              <a:ext uri="{FF2B5EF4-FFF2-40B4-BE49-F238E27FC236}">
                <a16:creationId xmlns:a16="http://schemas.microsoft.com/office/drawing/2014/main" id="{831CD8B7-8C2B-4555-BAEC-06BEF5EA5B2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2526" y="5554980"/>
            <a:ext cx="1454349" cy="1127216"/>
          </a:xfrm>
          <a:prstGeom prst="rect">
            <a:avLst/>
          </a:prstGeom>
          <a:noFill/>
          <a:ln>
            <a:noFill/>
          </a:ln>
        </p:spPr>
      </p:pic>
      <p:pic>
        <p:nvPicPr>
          <p:cNvPr id="6" name="Picture 5">
            <a:extLst>
              <a:ext uri="{FF2B5EF4-FFF2-40B4-BE49-F238E27FC236}">
                <a16:creationId xmlns:a16="http://schemas.microsoft.com/office/drawing/2014/main" id="{C715C440-828B-47BF-B188-929FB68BCB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3162" y="4332486"/>
            <a:ext cx="2976563" cy="2065061"/>
          </a:xfrm>
          <a:prstGeom prst="rect">
            <a:avLst/>
          </a:prstGeom>
        </p:spPr>
      </p:pic>
      <p:sp>
        <p:nvSpPr>
          <p:cNvPr id="7" name="Rectangle 6">
            <a:extLst>
              <a:ext uri="{FF2B5EF4-FFF2-40B4-BE49-F238E27FC236}">
                <a16:creationId xmlns:a16="http://schemas.microsoft.com/office/drawing/2014/main" id="{17067A7D-AEDF-4536-A27D-9F3262BB3719}"/>
              </a:ext>
            </a:extLst>
          </p:cNvPr>
          <p:cNvSpPr/>
          <p:nvPr/>
        </p:nvSpPr>
        <p:spPr>
          <a:xfrm>
            <a:off x="9320099" y="5892459"/>
            <a:ext cx="1717775" cy="784830"/>
          </a:xfrm>
          <a:prstGeom prst="rect">
            <a:avLst/>
          </a:prstGeom>
        </p:spPr>
        <p:txBody>
          <a:bodyPr wrap="square">
            <a:spAutoFit/>
          </a:bodyPr>
          <a:lstStyle/>
          <a:p>
            <a:r>
              <a:rPr lang="en-US" sz="900" dirty="0"/>
              <a:t>http://1.bp.blogspot.com/-P_qNqaMDJIY/T_Uj51yoqgI/AAAAAAAAAN8/pvUK3NX63Ks/s1600/Evacuation+sign.png</a:t>
            </a:r>
          </a:p>
        </p:txBody>
      </p:sp>
    </p:spTree>
    <p:extLst>
      <p:ext uri="{BB962C8B-B14F-4D97-AF65-F5344CB8AC3E}">
        <p14:creationId xmlns:p14="http://schemas.microsoft.com/office/powerpoint/2010/main" val="2470769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2E3B8-7CE6-47E1-A9AA-C346CDA1A439}"/>
              </a:ext>
            </a:extLst>
          </p:cNvPr>
          <p:cNvSpPr>
            <a:spLocks noGrp="1"/>
          </p:cNvSpPr>
          <p:nvPr>
            <p:ph type="title"/>
          </p:nvPr>
        </p:nvSpPr>
        <p:spPr>
          <a:xfrm>
            <a:off x="939700" y="231542"/>
            <a:ext cx="10058400" cy="1089389"/>
          </a:xfrm>
        </p:spPr>
        <p:txBody>
          <a:bodyPr/>
          <a:lstStyle/>
          <a:p>
            <a:r>
              <a:rPr lang="en-US" dirty="0">
                <a:solidFill>
                  <a:srgbClr val="C00000"/>
                </a:solidFill>
              </a:rPr>
              <a:t>Inject #1</a:t>
            </a:r>
          </a:p>
        </p:txBody>
      </p:sp>
      <p:sp>
        <p:nvSpPr>
          <p:cNvPr id="3" name="Content Placeholder 2">
            <a:extLst>
              <a:ext uri="{FF2B5EF4-FFF2-40B4-BE49-F238E27FC236}">
                <a16:creationId xmlns:a16="http://schemas.microsoft.com/office/drawing/2014/main" id="{C34BF5B8-6512-4C4A-A30C-A28C62C8E7C5}"/>
              </a:ext>
            </a:extLst>
          </p:cNvPr>
          <p:cNvSpPr>
            <a:spLocks noGrp="1"/>
          </p:cNvSpPr>
          <p:nvPr>
            <p:ph idx="1"/>
          </p:nvPr>
        </p:nvSpPr>
        <p:spPr>
          <a:xfrm>
            <a:off x="790575" y="767281"/>
            <a:ext cx="10848975" cy="4251960"/>
          </a:xfrm>
        </p:spPr>
        <p:txBody>
          <a:bodyPr>
            <a:normAutofit/>
          </a:bodyPr>
          <a:lstStyle/>
          <a:p>
            <a:pPr marL="0" indent="0">
              <a:buNone/>
            </a:pPr>
            <a:endParaRPr lang="en-US" sz="3200" dirty="0">
              <a:latin typeface="Univers LT Std 45 Light"/>
            </a:endParaRPr>
          </a:p>
          <a:p>
            <a:r>
              <a:rPr lang="en-US" dirty="0">
                <a:solidFill>
                  <a:srgbClr val="3F3F41"/>
                </a:solidFill>
                <a:latin typeface="Univers LT Std 45 Light"/>
              </a:rPr>
              <a:t>Wednesday, 8:00 a.m.: Search and rescue efforts are ongoing as reports of people trapped in the debris continue. Utility companies are working around the clock to restore services, but most people lack electricity, natural gas, and water. American Red Cross shelters open at public schools and undamaged recreation centers, where food, water, and personal items are available. The Department of Public Works is clearing main roadways. </a:t>
            </a:r>
          </a:p>
          <a:p>
            <a:r>
              <a:rPr lang="en-US" dirty="0">
                <a:solidFill>
                  <a:srgbClr val="3F3F41"/>
                </a:solidFill>
                <a:latin typeface="Univers LT Std 45 Light"/>
              </a:rPr>
              <a:t>Law enforcement is managing checkpoints at the most heavily damaged areas. The fire chief is asking people to leave heavily affected areas and stay out of all buildings within a 5-mile radius of the epicenter until structural engineers can assess the damage and clear the buildings for occupancy. </a:t>
            </a:r>
            <a:r>
              <a:rPr lang="en-US" sz="4400" b="1" dirty="0">
                <a:solidFill>
                  <a:srgbClr val="FFFFFF"/>
                </a:solidFill>
                <a:latin typeface="Univers LT Std 45 Light"/>
              </a:rPr>
              <a:t>12 </a:t>
            </a:r>
            <a:endParaRPr lang="en-US" dirty="0"/>
          </a:p>
        </p:txBody>
      </p:sp>
      <p:pic>
        <p:nvPicPr>
          <p:cNvPr id="4" name="Picture 3">
            <a:extLst>
              <a:ext uri="{FF2B5EF4-FFF2-40B4-BE49-F238E27FC236}">
                <a16:creationId xmlns:a16="http://schemas.microsoft.com/office/drawing/2014/main" id="{CE179A96-1117-4262-A753-AC6226E065EF}"/>
              </a:ext>
            </a:extLst>
          </p:cNvPr>
          <p:cNvPicPr>
            <a:picLocks noChangeAspect="1"/>
          </p:cNvPicPr>
          <p:nvPr/>
        </p:nvPicPr>
        <p:blipFill>
          <a:blip r:embed="rId2"/>
          <a:stretch>
            <a:fillRect/>
          </a:stretch>
        </p:blipFill>
        <p:spPr>
          <a:xfrm>
            <a:off x="7305675" y="3942916"/>
            <a:ext cx="3429000" cy="2286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descr="Kansas State Department of Education logo and address&#10;900 S.W. Jackson Street, Suite 102&#10;Topeka, Kansas 66612-1212">
            <a:hlinkClick r:id="rId3"/>
            <a:extLst>
              <a:ext uri="{FF2B5EF4-FFF2-40B4-BE49-F238E27FC236}">
                <a16:creationId xmlns:a16="http://schemas.microsoft.com/office/drawing/2014/main" id="{566A67FF-D3CA-4EFD-93E0-4D3A072E0A7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12526" y="5554980"/>
            <a:ext cx="1454349" cy="1127216"/>
          </a:xfrm>
          <a:prstGeom prst="rect">
            <a:avLst/>
          </a:prstGeom>
          <a:noFill/>
          <a:ln>
            <a:noFill/>
          </a:ln>
        </p:spPr>
      </p:pic>
      <p:sp>
        <p:nvSpPr>
          <p:cNvPr id="7" name="Rectangle 6">
            <a:extLst>
              <a:ext uri="{FF2B5EF4-FFF2-40B4-BE49-F238E27FC236}">
                <a16:creationId xmlns:a16="http://schemas.microsoft.com/office/drawing/2014/main" id="{605BC856-E84E-4FC5-8514-45C21BC49AFE}"/>
              </a:ext>
            </a:extLst>
          </p:cNvPr>
          <p:cNvSpPr/>
          <p:nvPr/>
        </p:nvSpPr>
        <p:spPr>
          <a:xfrm>
            <a:off x="7419975" y="6312864"/>
            <a:ext cx="3314700" cy="369332"/>
          </a:xfrm>
          <a:prstGeom prst="rect">
            <a:avLst/>
          </a:prstGeom>
        </p:spPr>
        <p:txBody>
          <a:bodyPr wrap="square">
            <a:spAutoFit/>
          </a:bodyPr>
          <a:lstStyle/>
          <a:p>
            <a:r>
              <a:rPr lang="en-US" sz="900" dirty="0"/>
              <a:t>https://t4.ftcdn.net/jpg/00/87/66/13/240_F_87661318_RtKRLBsdZGaByxDlj2dysX0BTDoKBpWS.jpg</a:t>
            </a:r>
          </a:p>
        </p:txBody>
      </p:sp>
    </p:spTree>
    <p:extLst>
      <p:ext uri="{BB962C8B-B14F-4D97-AF65-F5344CB8AC3E}">
        <p14:creationId xmlns:p14="http://schemas.microsoft.com/office/powerpoint/2010/main" val="702006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635134-2007-4A1B-946D-30C2B7B95827}"/>
              </a:ext>
            </a:extLst>
          </p:cNvPr>
          <p:cNvPicPr>
            <a:picLocks noChangeAspect="1"/>
          </p:cNvPicPr>
          <p:nvPr/>
        </p:nvPicPr>
        <p:blipFill rotWithShape="1">
          <a:blip r:embed="rId2">
            <a:extLst>
              <a:ext uri="{28A0092B-C50C-407E-A947-70E740481C1C}">
                <a14:useLocalDpi xmlns:a14="http://schemas.microsoft.com/office/drawing/2010/main" val="0"/>
              </a:ext>
            </a:extLst>
          </a:blip>
          <a:srcRect b="10603"/>
          <a:stretch/>
        </p:blipFill>
        <p:spPr>
          <a:xfrm>
            <a:off x="8713608" y="1337321"/>
            <a:ext cx="2917292" cy="2788538"/>
          </a:xfrm>
          <a:prstGeom prst="rect">
            <a:avLst/>
          </a:prstGeom>
        </p:spPr>
      </p:pic>
      <p:sp>
        <p:nvSpPr>
          <p:cNvPr id="2" name="Title 1">
            <a:extLst>
              <a:ext uri="{FF2B5EF4-FFF2-40B4-BE49-F238E27FC236}">
                <a16:creationId xmlns:a16="http://schemas.microsoft.com/office/drawing/2014/main" id="{A16740BC-283B-490C-875D-8A3FF7B426A1}"/>
              </a:ext>
            </a:extLst>
          </p:cNvPr>
          <p:cNvSpPr>
            <a:spLocks noGrp="1"/>
          </p:cNvSpPr>
          <p:nvPr>
            <p:ph type="title"/>
          </p:nvPr>
        </p:nvSpPr>
        <p:spPr>
          <a:xfrm>
            <a:off x="1069848" y="789432"/>
            <a:ext cx="10058400" cy="1609344"/>
          </a:xfrm>
        </p:spPr>
        <p:txBody>
          <a:bodyPr/>
          <a:lstStyle/>
          <a:p>
            <a:r>
              <a:rPr lang="en-US" dirty="0"/>
              <a:t>Questions....</a:t>
            </a:r>
            <a:r>
              <a:rPr lang="en-US" dirty="0">
                <a:solidFill>
                  <a:srgbClr val="C00000"/>
                </a:solidFill>
              </a:rPr>
              <a:t>(Inject #1)</a:t>
            </a:r>
          </a:p>
        </p:txBody>
      </p:sp>
      <p:sp>
        <p:nvSpPr>
          <p:cNvPr id="3" name="Content Placeholder 2">
            <a:extLst>
              <a:ext uri="{FF2B5EF4-FFF2-40B4-BE49-F238E27FC236}">
                <a16:creationId xmlns:a16="http://schemas.microsoft.com/office/drawing/2014/main" id="{510B2E06-DC41-43BD-AD84-AF1C7601301F}"/>
              </a:ext>
            </a:extLst>
          </p:cNvPr>
          <p:cNvSpPr>
            <a:spLocks noGrp="1"/>
          </p:cNvSpPr>
          <p:nvPr>
            <p:ph idx="1"/>
          </p:nvPr>
        </p:nvSpPr>
        <p:spPr>
          <a:xfrm>
            <a:off x="939700" y="2464295"/>
            <a:ext cx="8280500" cy="2381250"/>
          </a:xfrm>
        </p:spPr>
        <p:txBody>
          <a:bodyPr>
            <a:normAutofit/>
          </a:bodyPr>
          <a:lstStyle/>
          <a:p>
            <a:pPr marL="457200" indent="-457200">
              <a:buFont typeface="+mj-lt"/>
              <a:buAutoNum type="arabicPeriod"/>
            </a:pPr>
            <a:r>
              <a:rPr lang="en-US" dirty="0">
                <a:solidFill>
                  <a:srgbClr val="3F3F41"/>
                </a:solidFill>
                <a:latin typeface="Arial" panose="020B0604020202020204" pitchFamily="34" charset="0"/>
                <a:cs typeface="Arial" panose="020B0604020202020204" pitchFamily="34" charset="0"/>
              </a:rPr>
              <a:t>What are your organization’s priorities over the next 12 to 24 hours? </a:t>
            </a:r>
          </a:p>
          <a:p>
            <a:pPr marL="457200" indent="-457200">
              <a:buFont typeface="+mj-lt"/>
              <a:buAutoNum type="arabicPeriod"/>
            </a:pPr>
            <a:r>
              <a:rPr lang="en-US" dirty="0">
                <a:solidFill>
                  <a:srgbClr val="3F3F41"/>
                </a:solidFill>
                <a:latin typeface="Arial" panose="020B0604020202020204" pitchFamily="34" charset="0"/>
                <a:cs typeface="Arial" panose="020B0604020202020204" pitchFamily="34" charset="0"/>
              </a:rPr>
              <a:t>Is your organization continuing to operate in any capacity?</a:t>
            </a:r>
          </a:p>
          <a:p>
            <a:pPr marL="457200" indent="-457200">
              <a:buFont typeface="+mj-lt"/>
              <a:buAutoNum type="arabicPeriod"/>
            </a:pPr>
            <a:r>
              <a:rPr lang="en-US" dirty="0">
                <a:solidFill>
                  <a:srgbClr val="3F3F41"/>
                </a:solidFill>
                <a:latin typeface="Arial" panose="020B0604020202020204" pitchFamily="34" charset="0"/>
                <a:cs typeface="Arial" panose="020B0604020202020204" pitchFamily="34" charset="0"/>
              </a:rPr>
              <a:t>Is your organization prepared to manage extensive earthquake damage? What steps would you take at this time to address the damage?</a:t>
            </a:r>
            <a:endParaRPr lang="en-US" dirty="0">
              <a:latin typeface="Arial" panose="020B0604020202020204" pitchFamily="34" charset="0"/>
              <a:cs typeface="Arial" panose="020B0604020202020204" pitchFamily="34" charset="0"/>
            </a:endParaRPr>
          </a:p>
        </p:txBody>
      </p:sp>
      <p:pic>
        <p:nvPicPr>
          <p:cNvPr id="4" name="Picture 3" descr="Kansas State Department of Education logo and address&#10;900 S.W. Jackson Street, Suite 102&#10;Topeka, Kansas 66612-1212">
            <a:hlinkClick r:id="rId3"/>
            <a:extLst>
              <a:ext uri="{FF2B5EF4-FFF2-40B4-BE49-F238E27FC236}">
                <a16:creationId xmlns:a16="http://schemas.microsoft.com/office/drawing/2014/main" id="{25010CED-F722-4377-BCB6-C42C28E8C44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12526" y="5467350"/>
            <a:ext cx="1625799" cy="1214846"/>
          </a:xfrm>
          <a:prstGeom prst="rect">
            <a:avLst/>
          </a:prstGeom>
          <a:noFill/>
          <a:ln>
            <a:noFill/>
          </a:ln>
        </p:spPr>
      </p:pic>
      <p:sp>
        <p:nvSpPr>
          <p:cNvPr id="8" name="Rectangle 7">
            <a:extLst>
              <a:ext uri="{FF2B5EF4-FFF2-40B4-BE49-F238E27FC236}">
                <a16:creationId xmlns:a16="http://schemas.microsoft.com/office/drawing/2014/main" id="{D3833331-5362-4551-9D65-B7F46AA5604D}"/>
              </a:ext>
            </a:extLst>
          </p:cNvPr>
          <p:cNvSpPr/>
          <p:nvPr/>
        </p:nvSpPr>
        <p:spPr>
          <a:xfrm>
            <a:off x="10334157" y="3100707"/>
            <a:ext cx="1296743" cy="923330"/>
          </a:xfrm>
          <a:prstGeom prst="rect">
            <a:avLst/>
          </a:prstGeom>
        </p:spPr>
        <p:txBody>
          <a:bodyPr wrap="square">
            <a:spAutoFit/>
          </a:bodyPr>
          <a:lstStyle/>
          <a:p>
            <a:r>
              <a:rPr lang="en-US" sz="900" dirty="0"/>
              <a:t>https://thumbs.dreamstime.com/z/d-man-thinking-question-marks-illustration-red-above-his-head</a:t>
            </a:r>
          </a:p>
        </p:txBody>
      </p:sp>
    </p:spTree>
    <p:extLst>
      <p:ext uri="{BB962C8B-B14F-4D97-AF65-F5344CB8AC3E}">
        <p14:creationId xmlns:p14="http://schemas.microsoft.com/office/powerpoint/2010/main" val="2662327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BE9E9-F74F-4986-BCDB-5A6672B7554C}"/>
              </a:ext>
            </a:extLst>
          </p:cNvPr>
          <p:cNvSpPr>
            <a:spLocks noGrp="1"/>
          </p:cNvSpPr>
          <p:nvPr>
            <p:ph type="title"/>
          </p:nvPr>
        </p:nvSpPr>
        <p:spPr/>
        <p:txBody>
          <a:bodyPr/>
          <a:lstStyle/>
          <a:p>
            <a:r>
              <a:rPr lang="en-US" dirty="0">
                <a:solidFill>
                  <a:srgbClr val="C00000"/>
                </a:solidFill>
              </a:rPr>
              <a:t>Inject #2</a:t>
            </a:r>
          </a:p>
        </p:txBody>
      </p:sp>
      <p:sp>
        <p:nvSpPr>
          <p:cNvPr id="5" name="Content Placeholder 4">
            <a:extLst>
              <a:ext uri="{FF2B5EF4-FFF2-40B4-BE49-F238E27FC236}">
                <a16:creationId xmlns:a16="http://schemas.microsoft.com/office/drawing/2014/main" id="{94E7F5D0-41FF-44AF-B006-4BE058952FA4}"/>
              </a:ext>
            </a:extLst>
          </p:cNvPr>
          <p:cNvSpPr>
            <a:spLocks noGrp="1"/>
          </p:cNvSpPr>
          <p:nvPr>
            <p:ph idx="1"/>
          </p:nvPr>
        </p:nvSpPr>
        <p:spPr>
          <a:xfrm>
            <a:off x="1066800" y="2547892"/>
            <a:ext cx="10058400" cy="4050792"/>
          </a:xfrm>
        </p:spPr>
        <p:txBody>
          <a:bodyPr/>
          <a:lstStyle/>
          <a:p>
            <a:endParaRPr lang="en-US" dirty="0"/>
          </a:p>
          <a:p>
            <a:r>
              <a:rPr lang="en-US" sz="1700" dirty="0">
                <a:latin typeface="Arial" panose="020B0604020202020204" pitchFamily="34" charset="0"/>
                <a:cs typeface="Arial" panose="020B0604020202020204" pitchFamily="34" charset="0"/>
              </a:rPr>
              <a:t>Monday, 8:00 a.m.: More than 6,500 homes and businesses suffered moderate to major damage. Parts of major highways and roadways, and dozens of bridges and overpasses require major repairs and debris removal. Many households are still without potable water and power. </a:t>
            </a:r>
          </a:p>
          <a:p>
            <a:r>
              <a:rPr lang="en-US" sz="1700" dirty="0">
                <a:latin typeface="Arial" panose="020B0604020202020204" pitchFamily="34" charset="0"/>
                <a:cs typeface="Arial" panose="020B0604020202020204" pitchFamily="34" charset="0"/>
              </a:rPr>
              <a:t>Approximately 5,000 families are displaced from households and shelter. Most schools and public buildings remain closed at this time. You are able to access your facility(ies) for an initial damage assessment. </a:t>
            </a:r>
          </a:p>
          <a:p>
            <a:r>
              <a:rPr lang="en-US" sz="1700" dirty="0">
                <a:latin typeface="Arial" panose="020B0604020202020204" pitchFamily="34" charset="0"/>
                <a:cs typeface="Arial" panose="020B0604020202020204" pitchFamily="34" charset="0"/>
              </a:rPr>
              <a:t>There is significant damage to the structure of the building(s) and based on the initial inspection, your facility will not be operational in any capacity for at least 3 months. </a:t>
            </a:r>
          </a:p>
        </p:txBody>
      </p:sp>
      <p:pic>
        <p:nvPicPr>
          <p:cNvPr id="6" name="Picture 5" descr="Kansas State Department of Education logo and address&#10;900 S.W. Jackson Street, Suite 102&#10;Topeka, Kansas 66612-1212">
            <a:hlinkClick r:id="rId2"/>
            <a:extLst>
              <a:ext uri="{FF2B5EF4-FFF2-40B4-BE49-F238E27FC236}">
                <a16:creationId xmlns:a16="http://schemas.microsoft.com/office/drawing/2014/main" id="{DA7B8F5B-4506-43D1-A32A-ACDA6747BAF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2526" y="5554980"/>
            <a:ext cx="1454349" cy="1127216"/>
          </a:xfrm>
          <a:prstGeom prst="rect">
            <a:avLst/>
          </a:prstGeom>
          <a:noFill/>
          <a:ln>
            <a:noFill/>
          </a:ln>
        </p:spPr>
      </p:pic>
      <p:pic>
        <p:nvPicPr>
          <p:cNvPr id="8" name="Picture 7">
            <a:extLst>
              <a:ext uri="{FF2B5EF4-FFF2-40B4-BE49-F238E27FC236}">
                <a16:creationId xmlns:a16="http://schemas.microsoft.com/office/drawing/2014/main" id="{D4D3EC48-6B60-4223-966D-5B8B20E6A6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00" y="599621"/>
            <a:ext cx="3152775" cy="207430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Rectangle 8">
            <a:extLst>
              <a:ext uri="{FF2B5EF4-FFF2-40B4-BE49-F238E27FC236}">
                <a16:creationId xmlns:a16="http://schemas.microsoft.com/office/drawing/2014/main" id="{A38E953D-5265-4A0A-8CD2-CEA40425F4AE}"/>
              </a:ext>
            </a:extLst>
          </p:cNvPr>
          <p:cNvSpPr/>
          <p:nvPr/>
        </p:nvSpPr>
        <p:spPr>
          <a:xfrm>
            <a:off x="10394977" y="2093976"/>
            <a:ext cx="1454349" cy="507831"/>
          </a:xfrm>
          <a:prstGeom prst="rect">
            <a:avLst/>
          </a:prstGeom>
        </p:spPr>
        <p:txBody>
          <a:bodyPr wrap="square">
            <a:spAutoFit/>
          </a:bodyPr>
          <a:lstStyle/>
          <a:p>
            <a:r>
              <a:rPr lang="en-US" sz="900" dirty="0"/>
              <a:t>https://seismo.berkeley.edu/~rallen/seishaz/prepare/classroom.jpg</a:t>
            </a:r>
          </a:p>
        </p:txBody>
      </p:sp>
    </p:spTree>
    <p:extLst>
      <p:ext uri="{BB962C8B-B14F-4D97-AF65-F5344CB8AC3E}">
        <p14:creationId xmlns:p14="http://schemas.microsoft.com/office/powerpoint/2010/main" val="19792832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1404</TotalTime>
  <Words>1460</Words>
  <Application>Microsoft Office PowerPoint</Application>
  <PresentationFormat>Widescreen</PresentationFormat>
  <Paragraphs>70</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Rockwell</vt:lpstr>
      <vt:lpstr>Rockwell Condensed</vt:lpstr>
      <vt:lpstr>Univers LT Std 45 Light</vt:lpstr>
      <vt:lpstr>Univers LT Std 47 Cn Lt</vt:lpstr>
      <vt:lpstr>Wingdings</vt:lpstr>
      <vt:lpstr>Wood Type</vt:lpstr>
      <vt:lpstr>PowerPoint Presentation</vt:lpstr>
      <vt:lpstr>Earthquakes</vt:lpstr>
      <vt:lpstr>EXERCISE OBJECTIVES </vt:lpstr>
      <vt:lpstr>PowerPoint Presentation</vt:lpstr>
      <vt:lpstr>Questions.....(Scenario)</vt:lpstr>
      <vt:lpstr>Questions Cont.….(Scenario)</vt:lpstr>
      <vt:lpstr>Inject #1</vt:lpstr>
      <vt:lpstr>Questions....(Inject #1)</vt:lpstr>
      <vt:lpstr>Inject #2</vt:lpstr>
      <vt:lpstr>Questions....(Inject #2)</vt:lpstr>
      <vt:lpstr>Questions Cont...(Inject #2)</vt:lpstr>
      <vt:lpstr>Exercise Conclusion   “ Hot Wash”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Green</dc:creator>
  <cp:lastModifiedBy>John M. Calvert</cp:lastModifiedBy>
  <cp:revision>41</cp:revision>
  <dcterms:created xsi:type="dcterms:W3CDTF">2020-08-05T20:14:35Z</dcterms:created>
  <dcterms:modified xsi:type="dcterms:W3CDTF">2020-08-07T15:44:42Z</dcterms:modified>
</cp:coreProperties>
</file>