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3"/>
  </p:notesMasterIdLst>
  <p:handoutMasterIdLst>
    <p:handoutMasterId r:id="rId24"/>
  </p:handoutMasterIdLst>
  <p:sldIdLst>
    <p:sldId id="383" r:id="rId2"/>
    <p:sldId id="462" r:id="rId3"/>
    <p:sldId id="463" r:id="rId4"/>
    <p:sldId id="464" r:id="rId5"/>
    <p:sldId id="465" r:id="rId6"/>
    <p:sldId id="466" r:id="rId7"/>
    <p:sldId id="467" r:id="rId8"/>
    <p:sldId id="468" r:id="rId9"/>
    <p:sldId id="469" r:id="rId10"/>
    <p:sldId id="475" r:id="rId11"/>
    <p:sldId id="476" r:id="rId12"/>
    <p:sldId id="477" r:id="rId13"/>
    <p:sldId id="478" r:id="rId14"/>
    <p:sldId id="479" r:id="rId15"/>
    <p:sldId id="480" r:id="rId16"/>
    <p:sldId id="481" r:id="rId17"/>
    <p:sldId id="482" r:id="rId18"/>
    <p:sldId id="483" r:id="rId19"/>
    <p:sldId id="484" r:id="rId20"/>
    <p:sldId id="485" r:id="rId21"/>
    <p:sldId id="486" r:id="rId2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82B"/>
    <a:srgbClr val="009999"/>
    <a:srgbClr val="FF0000"/>
    <a:srgbClr val="ED5121"/>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0" autoAdjust="0"/>
    <p:restoredTop sz="67018"/>
  </p:normalViewPr>
  <p:slideViewPr>
    <p:cSldViewPr>
      <p:cViewPr varScale="1">
        <p:scale>
          <a:sx n="51" d="100"/>
          <a:sy n="51" d="100"/>
        </p:scale>
        <p:origin x="1181" y="2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4BC3672-935B-4770-88FE-7032848E2B2C}" type="datetimeFigureOut">
              <a:rPr lang="en-US" smtClean="0"/>
              <a:t>9/30/2018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AF6C3BA-166F-47F4-B221-65F3EDBF67B4}" type="slidenum">
              <a:rPr lang="en-US" smtClean="0"/>
              <a:t>‹#›</a:t>
            </a:fld>
            <a:endParaRPr lang="en-US"/>
          </a:p>
        </p:txBody>
      </p:sp>
    </p:spTree>
    <p:extLst>
      <p:ext uri="{BB962C8B-B14F-4D97-AF65-F5344CB8AC3E}">
        <p14:creationId xmlns:p14="http://schemas.microsoft.com/office/powerpoint/2010/main" val="281821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4321FEC-EB83-433E-AA68-652025F7417D}" type="datetimeFigureOut">
              <a:rPr lang="en-US" smtClean="0"/>
              <a:t>9/30/2018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04D1A6F-3DEF-463C-B8D4-95A7E6ABC6DE}" type="slidenum">
              <a:rPr lang="en-US" smtClean="0"/>
              <a:t>‹#›</a:t>
            </a:fld>
            <a:endParaRPr lang="en-US"/>
          </a:p>
        </p:txBody>
      </p:sp>
    </p:spTree>
    <p:extLst>
      <p:ext uri="{BB962C8B-B14F-4D97-AF65-F5344CB8AC3E}">
        <p14:creationId xmlns:p14="http://schemas.microsoft.com/office/powerpoint/2010/main" val="12794816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1</a:t>
            </a:fld>
            <a:endParaRPr lang="en-US"/>
          </a:p>
        </p:txBody>
      </p:sp>
    </p:spTree>
    <p:extLst>
      <p:ext uri="{BB962C8B-B14F-4D97-AF65-F5344CB8AC3E}">
        <p14:creationId xmlns:p14="http://schemas.microsoft.com/office/powerpoint/2010/main" val="1217488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10</a:t>
            </a:fld>
            <a:endParaRPr lang="en-US"/>
          </a:p>
        </p:txBody>
      </p:sp>
    </p:spTree>
    <p:extLst>
      <p:ext uri="{BB962C8B-B14F-4D97-AF65-F5344CB8AC3E}">
        <p14:creationId xmlns:p14="http://schemas.microsoft.com/office/powerpoint/2010/main" val="1822685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11</a:t>
            </a:fld>
            <a:endParaRPr lang="en-US"/>
          </a:p>
        </p:txBody>
      </p:sp>
    </p:spTree>
    <p:extLst>
      <p:ext uri="{BB962C8B-B14F-4D97-AF65-F5344CB8AC3E}">
        <p14:creationId xmlns:p14="http://schemas.microsoft.com/office/powerpoint/2010/main" val="3859817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12</a:t>
            </a:fld>
            <a:endParaRPr lang="en-US"/>
          </a:p>
        </p:txBody>
      </p:sp>
    </p:spTree>
    <p:extLst>
      <p:ext uri="{BB962C8B-B14F-4D97-AF65-F5344CB8AC3E}">
        <p14:creationId xmlns:p14="http://schemas.microsoft.com/office/powerpoint/2010/main" val="878256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13</a:t>
            </a:fld>
            <a:endParaRPr lang="en-US"/>
          </a:p>
        </p:txBody>
      </p:sp>
    </p:spTree>
    <p:extLst>
      <p:ext uri="{BB962C8B-B14F-4D97-AF65-F5344CB8AC3E}">
        <p14:creationId xmlns:p14="http://schemas.microsoft.com/office/powerpoint/2010/main" val="2040125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14</a:t>
            </a:fld>
            <a:endParaRPr lang="en-US"/>
          </a:p>
        </p:txBody>
      </p:sp>
    </p:spTree>
    <p:extLst>
      <p:ext uri="{BB962C8B-B14F-4D97-AF65-F5344CB8AC3E}">
        <p14:creationId xmlns:p14="http://schemas.microsoft.com/office/powerpoint/2010/main" val="2668516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15</a:t>
            </a:fld>
            <a:endParaRPr lang="en-US"/>
          </a:p>
        </p:txBody>
      </p:sp>
    </p:spTree>
    <p:extLst>
      <p:ext uri="{BB962C8B-B14F-4D97-AF65-F5344CB8AC3E}">
        <p14:creationId xmlns:p14="http://schemas.microsoft.com/office/powerpoint/2010/main" val="3950020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16</a:t>
            </a:fld>
            <a:endParaRPr lang="en-US"/>
          </a:p>
        </p:txBody>
      </p:sp>
    </p:spTree>
    <p:extLst>
      <p:ext uri="{BB962C8B-B14F-4D97-AF65-F5344CB8AC3E}">
        <p14:creationId xmlns:p14="http://schemas.microsoft.com/office/powerpoint/2010/main" val="108176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17</a:t>
            </a:fld>
            <a:endParaRPr lang="en-US"/>
          </a:p>
        </p:txBody>
      </p:sp>
    </p:spTree>
    <p:extLst>
      <p:ext uri="{BB962C8B-B14F-4D97-AF65-F5344CB8AC3E}">
        <p14:creationId xmlns:p14="http://schemas.microsoft.com/office/powerpoint/2010/main" val="41761426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18</a:t>
            </a:fld>
            <a:endParaRPr lang="en-US"/>
          </a:p>
        </p:txBody>
      </p:sp>
    </p:spTree>
    <p:extLst>
      <p:ext uri="{BB962C8B-B14F-4D97-AF65-F5344CB8AC3E}">
        <p14:creationId xmlns:p14="http://schemas.microsoft.com/office/powerpoint/2010/main" val="3961891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19</a:t>
            </a:fld>
            <a:endParaRPr lang="en-US"/>
          </a:p>
        </p:txBody>
      </p:sp>
    </p:spTree>
    <p:extLst>
      <p:ext uri="{BB962C8B-B14F-4D97-AF65-F5344CB8AC3E}">
        <p14:creationId xmlns:p14="http://schemas.microsoft.com/office/powerpoint/2010/main" val="3005121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2</a:t>
            </a:fld>
            <a:endParaRPr lang="en-US"/>
          </a:p>
        </p:txBody>
      </p:sp>
    </p:spTree>
    <p:extLst>
      <p:ext uri="{BB962C8B-B14F-4D97-AF65-F5344CB8AC3E}">
        <p14:creationId xmlns:p14="http://schemas.microsoft.com/office/powerpoint/2010/main" val="2328049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20</a:t>
            </a:fld>
            <a:endParaRPr lang="en-US"/>
          </a:p>
        </p:txBody>
      </p:sp>
    </p:spTree>
    <p:extLst>
      <p:ext uri="{BB962C8B-B14F-4D97-AF65-F5344CB8AC3E}">
        <p14:creationId xmlns:p14="http://schemas.microsoft.com/office/powerpoint/2010/main" val="2995429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21</a:t>
            </a:fld>
            <a:endParaRPr lang="en-US"/>
          </a:p>
        </p:txBody>
      </p:sp>
    </p:spTree>
    <p:extLst>
      <p:ext uri="{BB962C8B-B14F-4D97-AF65-F5344CB8AC3E}">
        <p14:creationId xmlns:p14="http://schemas.microsoft.com/office/powerpoint/2010/main" val="1043555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3</a:t>
            </a:fld>
            <a:endParaRPr lang="en-US"/>
          </a:p>
        </p:txBody>
      </p:sp>
    </p:spTree>
    <p:extLst>
      <p:ext uri="{BB962C8B-B14F-4D97-AF65-F5344CB8AC3E}">
        <p14:creationId xmlns:p14="http://schemas.microsoft.com/office/powerpoint/2010/main" val="2943059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4</a:t>
            </a:fld>
            <a:endParaRPr lang="en-US"/>
          </a:p>
        </p:txBody>
      </p:sp>
    </p:spTree>
    <p:extLst>
      <p:ext uri="{BB962C8B-B14F-4D97-AF65-F5344CB8AC3E}">
        <p14:creationId xmlns:p14="http://schemas.microsoft.com/office/powerpoint/2010/main" val="877733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5</a:t>
            </a:fld>
            <a:endParaRPr lang="en-US"/>
          </a:p>
        </p:txBody>
      </p:sp>
    </p:spTree>
    <p:extLst>
      <p:ext uri="{BB962C8B-B14F-4D97-AF65-F5344CB8AC3E}">
        <p14:creationId xmlns:p14="http://schemas.microsoft.com/office/powerpoint/2010/main" val="3953502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6</a:t>
            </a:fld>
            <a:endParaRPr lang="en-US"/>
          </a:p>
        </p:txBody>
      </p:sp>
    </p:spTree>
    <p:extLst>
      <p:ext uri="{BB962C8B-B14F-4D97-AF65-F5344CB8AC3E}">
        <p14:creationId xmlns:p14="http://schemas.microsoft.com/office/powerpoint/2010/main" val="146813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7</a:t>
            </a:fld>
            <a:endParaRPr lang="en-US"/>
          </a:p>
        </p:txBody>
      </p:sp>
    </p:spTree>
    <p:extLst>
      <p:ext uri="{BB962C8B-B14F-4D97-AF65-F5344CB8AC3E}">
        <p14:creationId xmlns:p14="http://schemas.microsoft.com/office/powerpoint/2010/main" val="3148325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4D1A6F-3DEF-463C-B8D4-95A7E6ABC6DE}" type="slidenum">
              <a:rPr lang="en-US" smtClean="0"/>
              <a:t>8</a:t>
            </a:fld>
            <a:endParaRPr lang="en-US"/>
          </a:p>
        </p:txBody>
      </p:sp>
    </p:spTree>
    <p:extLst>
      <p:ext uri="{BB962C8B-B14F-4D97-AF65-F5344CB8AC3E}">
        <p14:creationId xmlns:p14="http://schemas.microsoft.com/office/powerpoint/2010/main" val="1943515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04D1A6F-3DEF-463C-B8D4-95A7E6ABC6DE}" type="slidenum">
              <a:rPr lang="en-US" smtClean="0"/>
              <a:t>9</a:t>
            </a:fld>
            <a:endParaRPr lang="en-US"/>
          </a:p>
        </p:txBody>
      </p:sp>
    </p:spTree>
    <p:extLst>
      <p:ext uri="{BB962C8B-B14F-4D97-AF65-F5344CB8AC3E}">
        <p14:creationId xmlns:p14="http://schemas.microsoft.com/office/powerpoint/2010/main" val="16446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44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799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34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219200" y="1600200"/>
            <a:ext cx="6705600" cy="609600"/>
          </a:xfrm>
          <a:prstGeom prst="rect">
            <a:avLst/>
          </a:prstGeom>
        </p:spPr>
        <p:txBody>
          <a:bodyPr/>
          <a:lstStyle>
            <a:lvl1pPr>
              <a:defRPr sz="1600">
                <a:solidFill>
                  <a:schemeClr val="tx1"/>
                </a:solidFill>
                <a:latin typeface="Arial" panose="020B0604020202020204" pitchFamily="34" charset="0"/>
                <a:cs typeface="Arial" panose="020B0604020202020204" pitchFamily="34" charset="0"/>
              </a:defRPr>
            </a:lvl1pPr>
            <a:lvl2pPr>
              <a:defRPr sz="1600">
                <a:solidFill>
                  <a:schemeClr val="tx1"/>
                </a:solidFill>
                <a:latin typeface="Arial" panose="020B0604020202020204" pitchFamily="34" charset="0"/>
                <a:cs typeface="Arial" panose="020B0604020202020204" pitchFamily="34" charset="0"/>
              </a:defRPr>
            </a:lvl2pPr>
            <a:lvl3pPr>
              <a:defRPr sz="1600">
                <a:solidFill>
                  <a:schemeClr val="tx1"/>
                </a:solidFill>
                <a:latin typeface="Arial" panose="020B0604020202020204" pitchFamily="34" charset="0"/>
                <a:cs typeface="Arial" panose="020B0604020202020204" pitchFamily="34" charset="0"/>
              </a:defRPr>
            </a:lvl3pPr>
            <a:lvl4pPr>
              <a:defRPr sz="1600">
                <a:solidFill>
                  <a:schemeClr val="tx1"/>
                </a:solidFill>
                <a:latin typeface="Arial" panose="020B0604020202020204" pitchFamily="34" charset="0"/>
                <a:cs typeface="Arial" panose="020B0604020202020204" pitchFamily="34" charset="0"/>
              </a:defRPr>
            </a:lvl4pPr>
            <a:lvl5pPr>
              <a:defRPr sz="1600">
                <a:solidFill>
                  <a:schemeClr val="tx1"/>
                </a:solidFill>
                <a:latin typeface="Arial" panose="020B0604020202020204" pitchFamily="34" charset="0"/>
                <a:cs typeface="Arial" panose="020B0604020202020204" pitchFamily="34" charset="0"/>
              </a:defRPr>
            </a:lvl5pPr>
          </a:lstStyle>
          <a:p>
            <a:pPr lvl="0"/>
            <a:r>
              <a:rPr lang="en-US"/>
              <a:t>Edit Master text styles</a:t>
            </a:r>
          </a:p>
        </p:txBody>
      </p:sp>
    </p:spTree>
    <p:extLst>
      <p:ext uri="{BB962C8B-B14F-4D97-AF65-F5344CB8AC3E}">
        <p14:creationId xmlns:p14="http://schemas.microsoft.com/office/powerpoint/2010/main" val="22942834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562600" y="152400"/>
            <a:ext cx="3354389" cy="659295"/>
          </a:xfrm>
          <a:prstGeom prst="rect">
            <a:avLst/>
          </a:prstGeom>
        </p:spPr>
      </p:pic>
      <p:sp>
        <p:nvSpPr>
          <p:cNvPr id="12" name="Rectangle 11"/>
          <p:cNvSpPr/>
          <p:nvPr userDrawn="1"/>
        </p:nvSpPr>
        <p:spPr>
          <a:xfrm>
            <a:off x="0" y="6405996"/>
            <a:ext cx="9171433" cy="457200"/>
          </a:xfrm>
          <a:prstGeom prst="rect">
            <a:avLst/>
          </a:prstGeom>
          <a:solidFill>
            <a:srgbClr val="008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userDrawn="1"/>
        </p:nvSpPr>
        <p:spPr>
          <a:xfrm>
            <a:off x="1600200" y="6396335"/>
            <a:ext cx="5867400" cy="461665"/>
          </a:xfrm>
          <a:prstGeom prst="rect">
            <a:avLst/>
          </a:prstGeom>
          <a:noFill/>
        </p:spPr>
        <p:txBody>
          <a:bodyPr wrap="square" rtlCol="0">
            <a:spAutoFit/>
          </a:bodyPr>
          <a:lstStyle/>
          <a:p>
            <a:pPr algn="ctr"/>
            <a:r>
              <a:rPr lang="en-US" sz="2400" dirty="0">
                <a:solidFill>
                  <a:schemeClr val="bg1"/>
                </a:solidFill>
                <a:latin typeface="Abril Text" pitchFamily="50" charset="0"/>
              </a:rPr>
              <a:t>“Successful Educational Transitions”</a:t>
            </a:r>
          </a:p>
        </p:txBody>
      </p:sp>
      <p:sp>
        <p:nvSpPr>
          <p:cNvPr id="8" name="Title Placeholder 7"/>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2663610"/>
      </p:ext>
    </p:extLst>
  </p:cSld>
  <p:clrMap bg1="lt1" tx1="dk1" bg2="lt2" tx2="dk2" accent1="accent1" accent2="accent2" accent3="accent3" accent4="accent4" accent5="accent5" accent6="accent6" hlink="hlink" folHlink="folHlink"/>
  <p:sldLayoutIdLst>
    <p:sldLayoutId id="2147483698" r:id="rId1"/>
    <p:sldLayoutId id="2147483700" r:id="rId2"/>
    <p:sldLayoutId id="2147483703" r:id="rId3"/>
    <p:sldLayoutId id="2147483707" r:id="rId4"/>
  </p:sldLayoutIdLst>
  <p:hf hdr="0" ftr="0" dt="0"/>
  <p:txStyles>
    <p:titleStyle>
      <a:lvl1pPr algn="ctr" defTabSz="914400" rtl="0" eaLnBrk="1" latinLnBrk="0" hangingPunct="1">
        <a:lnSpc>
          <a:spcPct val="85000"/>
        </a:lnSpc>
        <a:spcBef>
          <a:spcPct val="0"/>
        </a:spcBef>
        <a:buNone/>
        <a:defRPr sz="4000" kern="1200" spc="-50" baseline="0">
          <a:solidFill>
            <a:schemeClr val="tx1">
              <a:lumMod val="75000"/>
              <a:lumOff val="25000"/>
            </a:schemeClr>
          </a:solidFill>
          <a:latin typeface="Arial"/>
          <a:ea typeface="+mj-ea"/>
          <a:cs typeface="Arial"/>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2025" y="3044279"/>
            <a:ext cx="7219950" cy="769441"/>
          </a:xfrm>
          <a:prstGeom prst="rect">
            <a:avLst/>
          </a:prstGeom>
          <a:noFill/>
        </p:spPr>
        <p:txBody>
          <a:bodyPr wrap="square" rtlCol="0">
            <a:spAutoFit/>
          </a:bodyPr>
          <a:lstStyle/>
          <a:p>
            <a:pPr algn="ctr"/>
            <a:r>
              <a:rPr lang="en-US" sz="4400" b="1" dirty="0">
                <a:latin typeface="Arial"/>
                <a:cs typeface="Arial"/>
              </a:rPr>
              <a:t>Case Studies</a:t>
            </a:r>
          </a:p>
        </p:txBody>
      </p:sp>
    </p:spTree>
    <p:extLst>
      <p:ext uri="{BB962C8B-B14F-4D97-AF65-F5344CB8AC3E}">
        <p14:creationId xmlns:p14="http://schemas.microsoft.com/office/powerpoint/2010/main" val="422263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#5 </a:t>
            </a:r>
          </a:p>
        </p:txBody>
      </p:sp>
      <p:sp>
        <p:nvSpPr>
          <p:cNvPr id="21" name="Rounded Rectangle 4"/>
          <p:cNvSpPr txBox="1"/>
          <p:nvPr/>
        </p:nvSpPr>
        <p:spPr>
          <a:xfrm>
            <a:off x="609600" y="1828800"/>
            <a:ext cx="8240989" cy="18938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marL="342900" indent="-342900" defTabSz="2444750">
              <a:spcBef>
                <a:spcPct val="0"/>
              </a:spcBef>
              <a:spcAft>
                <a:spcPct val="35000"/>
              </a:spcAft>
              <a:buFont typeface="Arial" charset="0"/>
              <a:buChar char="•"/>
            </a:pPr>
            <a:endParaRPr lang="en-US" sz="2400" dirty="0">
              <a:solidFill>
                <a:schemeClr val="tx1"/>
              </a:solidFill>
              <a:latin typeface="Arial" panose="020B0604020202020204" pitchFamily="34" charset="0"/>
              <a:ea typeface="Arial" charset="0"/>
              <a:cs typeface="Arial" panose="020B0604020202020204" pitchFamily="34" charset="0"/>
            </a:endParaRPr>
          </a:p>
          <a:p>
            <a:pPr marL="342900" indent="-342900" defTabSz="2444750">
              <a:spcBef>
                <a:spcPct val="0"/>
              </a:spcBef>
              <a:spcAft>
                <a:spcPct val="35000"/>
              </a:spcAft>
              <a:buFont typeface="Arial" charset="0"/>
              <a:buChar char="•"/>
            </a:pPr>
            <a:endParaRPr lang="en-US" sz="2400" dirty="0">
              <a:solidFill>
                <a:schemeClr val="tx1"/>
              </a:solidFill>
              <a:latin typeface="Arial" panose="020B0604020202020204" pitchFamily="34" charset="0"/>
              <a:ea typeface="Arial" charset="0"/>
              <a:cs typeface="Arial" panose="020B0604020202020204" pitchFamily="34" charset="0"/>
            </a:endParaRPr>
          </a:p>
          <a:p>
            <a:pPr marL="342900" indent="-342900" defTabSz="2444750">
              <a:spcBef>
                <a:spcPct val="0"/>
              </a:spcBef>
              <a:spcAft>
                <a:spcPct val="35000"/>
              </a:spcAft>
              <a:buFont typeface="Arial" charset="0"/>
              <a:buChar char="•"/>
            </a:pPr>
            <a:endParaRPr lang="en-US" sz="2400" dirty="0">
              <a:solidFill>
                <a:schemeClr val="tx1"/>
              </a:solidFill>
              <a:latin typeface="Arial" panose="020B0604020202020204" pitchFamily="34" charset="0"/>
              <a:ea typeface="Arial" charset="0"/>
              <a:cs typeface="Arial" panose="020B0604020202020204" pitchFamily="34" charset="0"/>
            </a:endParaRPr>
          </a:p>
          <a:p>
            <a:pPr marL="342900" indent="-34290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A service member moved on a Permanent Change of Station (PCS) to a new state a few months ago.</a:t>
            </a:r>
          </a:p>
          <a:p>
            <a:pPr marL="342900" indent="-34290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The student was enrolled in American Sign Language (ASL) at the sending school as a “world language".  </a:t>
            </a:r>
          </a:p>
          <a:p>
            <a:pPr marL="342900" indent="-34290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An ASL course is not offered at the receiving high school in State B. </a:t>
            </a:r>
          </a:p>
          <a:p>
            <a:pPr marL="342900" indent="-342900">
              <a:buFont typeface="Arial" panose="020B0604020202020204" pitchFamily="34" charset="0"/>
              <a:buChar char="•"/>
            </a:pPr>
            <a:endParaRPr lang="en-US" sz="2400" dirty="0">
              <a:solidFill>
                <a:schemeClr val="tx1"/>
              </a:solidFill>
              <a:latin typeface="Arial" panose="020B0604020202020204" pitchFamily="34" charset="0"/>
              <a:cs typeface="Arial" panose="020B0604020202020204" pitchFamily="34" charset="0"/>
            </a:endParaRPr>
          </a:p>
          <a:p>
            <a:pPr algn="ctr"/>
            <a:r>
              <a:rPr lang="en-US" sz="2400" b="1" dirty="0">
                <a:solidFill>
                  <a:schemeClr val="tx1"/>
                </a:solidFill>
                <a:latin typeface="Arial" panose="020B0604020202020204" pitchFamily="34" charset="0"/>
                <a:cs typeface="Arial" panose="020B0604020202020204" pitchFamily="34" charset="0"/>
              </a:rPr>
              <a:t>What must the school do under the Compact?</a:t>
            </a:r>
          </a:p>
        </p:txBody>
      </p:sp>
    </p:spTree>
    <p:extLst>
      <p:ext uri="{BB962C8B-B14F-4D97-AF65-F5344CB8AC3E}">
        <p14:creationId xmlns:p14="http://schemas.microsoft.com/office/powerpoint/2010/main" val="2594741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96383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#5</a:t>
            </a:r>
          </a:p>
        </p:txBody>
      </p:sp>
      <p:sp>
        <p:nvSpPr>
          <p:cNvPr id="22" name="TextBox 21"/>
          <p:cNvSpPr txBox="1"/>
          <p:nvPr/>
        </p:nvSpPr>
        <p:spPr>
          <a:xfrm>
            <a:off x="723900" y="1616075"/>
            <a:ext cx="7696200" cy="5016758"/>
          </a:xfrm>
          <a:prstGeom prst="rect">
            <a:avLst/>
          </a:prstGeom>
          <a:noFill/>
        </p:spPr>
        <p:txBody>
          <a:bodyPr wrap="square" rtlCol="0">
            <a:spAutoFit/>
          </a:bodyPr>
          <a:lstStyle/>
          <a:p>
            <a:endParaRPr lang="en-US" sz="800" b="1" dirty="0">
              <a:latin typeface="Arial" charset="0"/>
              <a:ea typeface="Arial" charset="0"/>
              <a:cs typeface="Arial"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receiving school must place the student based on prior course and program enrollment.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However, if the receiving school does not have the same course/program they are not mandated to create a course for the student.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receiving school may start a new class/pay for the student to take it online, however the Compact does not obligate them to do this.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Some schools have made accommodations however it was on their own and based on their ability to do so (usually funding or availability of the course in that community).</a:t>
            </a:r>
          </a:p>
          <a:p>
            <a:pPr marL="457200" indent="-457200">
              <a:buFont typeface="+mj-lt"/>
              <a:buAutoNum type="arabicPeriod"/>
            </a:pP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3989271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#6 </a:t>
            </a:r>
          </a:p>
        </p:txBody>
      </p:sp>
      <p:sp>
        <p:nvSpPr>
          <p:cNvPr id="4" name="TextBox 3">
            <a:extLst>
              <a:ext uri="{FF2B5EF4-FFF2-40B4-BE49-F238E27FC236}">
                <a16:creationId xmlns:a16="http://schemas.microsoft.com/office/drawing/2014/main" id="{5F98CB8A-AA48-7F45-976E-EDAAE71755BD}"/>
              </a:ext>
            </a:extLst>
          </p:cNvPr>
          <p:cNvSpPr txBox="1"/>
          <p:nvPr/>
        </p:nvSpPr>
        <p:spPr>
          <a:xfrm>
            <a:off x="723900" y="1905000"/>
            <a:ext cx="7696200" cy="3416320"/>
          </a:xfrm>
          <a:prstGeom prst="rect">
            <a:avLst/>
          </a:prstGeom>
          <a:noFill/>
        </p:spPr>
        <p:txBody>
          <a:bodyPr wrap="square" rtlCol="0">
            <a:spAutoFit/>
          </a:bodyPr>
          <a:lstStyle/>
          <a:p>
            <a:endParaRPr lang="en-US" sz="2400" dirty="0">
              <a:latin typeface="Arial" panose="020B0604020202020204" pitchFamily="34" charset="0"/>
              <a:ea typeface="Arial"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 family recently moved between states to a new duty station.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parents said their son was on course to graduate from the sending high school at the end his junior year so he could enlist in the military.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receiving district was unsure if the student could meet the graduation requirements of either district.</a:t>
            </a:r>
          </a:p>
          <a:p>
            <a:pPr marL="457200" indent="-457200">
              <a:buFont typeface="+mj-lt"/>
              <a:buAutoNum type="arabicPeriod"/>
            </a:pPr>
            <a:endParaRPr lang="en-US" sz="2400" dirty="0">
              <a:latin typeface="Arial" charset="0"/>
              <a:ea typeface="Arial" charset="0"/>
              <a:cs typeface="Arial" charset="0"/>
            </a:endParaRPr>
          </a:p>
        </p:txBody>
      </p:sp>
    </p:spTree>
    <p:extLst>
      <p:ext uri="{BB962C8B-B14F-4D97-AF65-F5344CB8AC3E}">
        <p14:creationId xmlns:p14="http://schemas.microsoft.com/office/powerpoint/2010/main" val="3161755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#6</a:t>
            </a:r>
          </a:p>
        </p:txBody>
      </p:sp>
      <p:sp>
        <p:nvSpPr>
          <p:cNvPr id="22" name="TextBox 21"/>
          <p:cNvSpPr txBox="1"/>
          <p:nvPr/>
        </p:nvSpPr>
        <p:spPr>
          <a:xfrm>
            <a:off x="723900" y="1091761"/>
            <a:ext cx="7696200" cy="5262979"/>
          </a:xfrm>
          <a:prstGeom prst="rect">
            <a:avLst/>
          </a:prstGeom>
          <a:noFill/>
        </p:spPr>
        <p:txBody>
          <a:bodyPr wrap="square" rtlCol="0">
            <a:spAutoFit/>
          </a:bodyPr>
          <a:lstStyle/>
          <a:p>
            <a:endParaRPr lang="en-US" sz="2400" dirty="0">
              <a:latin typeface="Arial" panose="020B0604020202020204" pitchFamily="34" charset="0"/>
              <a:ea typeface="Arial"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receiving state was willing to allow the son to graduate from the sending state’s high school but wanted to make sure it was consistent with the Compact.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Compact refers to transfers during senior year, however could apply to a junior – if the student has met the graduation requirements of the sending or receiving district. This would also determine which district would award the diploma as well.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sending school provided info to assist the receiving school district to determine required coursework.  The student met the sending state requirements and received a reciprocal diploma.</a:t>
            </a: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3135442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#7 </a:t>
            </a:r>
          </a:p>
        </p:txBody>
      </p:sp>
      <p:sp>
        <p:nvSpPr>
          <p:cNvPr id="4" name="TextBox 3">
            <a:extLst>
              <a:ext uri="{FF2B5EF4-FFF2-40B4-BE49-F238E27FC236}">
                <a16:creationId xmlns:a16="http://schemas.microsoft.com/office/drawing/2014/main" id="{5F98CB8A-AA48-7F45-976E-EDAAE71755BD}"/>
              </a:ext>
            </a:extLst>
          </p:cNvPr>
          <p:cNvSpPr txBox="1"/>
          <p:nvPr/>
        </p:nvSpPr>
        <p:spPr>
          <a:xfrm>
            <a:off x="723900" y="1905000"/>
            <a:ext cx="769620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A retiring active duty member and his family is moving to his final home of record over the summer.  </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His son will be entering his Senior year and the family is worried about the transition to the new school. </a:t>
            </a:r>
          </a:p>
          <a:p>
            <a:endParaRPr lang="en-US" sz="2400" dirty="0">
              <a:latin typeface="Arial" panose="020B0604020202020204" pitchFamily="34" charset="0"/>
              <a:ea typeface="Arial" charset="0"/>
              <a:cs typeface="Arial" panose="020B0604020202020204" pitchFamily="34" charset="0"/>
            </a:endParaRPr>
          </a:p>
          <a:p>
            <a:endParaRPr lang="en-US" sz="2400" dirty="0">
              <a:latin typeface="Arial" panose="020B0604020202020204" pitchFamily="34" charset="0"/>
              <a:ea typeface="Arial" charset="0"/>
              <a:cs typeface="Arial" panose="020B0604020202020204" pitchFamily="34" charset="0"/>
            </a:endParaRPr>
          </a:p>
          <a:p>
            <a:pPr algn="ctr"/>
            <a:r>
              <a:rPr lang="en-US" sz="2400" b="1" dirty="0">
                <a:latin typeface="Arial" panose="020B0604020202020204" pitchFamily="34" charset="0"/>
                <a:ea typeface="Arial" charset="0"/>
                <a:cs typeface="Arial" panose="020B0604020202020204" pitchFamily="34" charset="0"/>
              </a:rPr>
              <a:t>Does the Compact cover this student?</a:t>
            </a:r>
            <a:endParaRPr lang="en-US" sz="2400" b="1" dirty="0">
              <a:latin typeface="Arial" charset="0"/>
              <a:ea typeface="Arial" charset="0"/>
              <a:cs typeface="Arial" charset="0"/>
            </a:endParaRPr>
          </a:p>
        </p:txBody>
      </p:sp>
    </p:spTree>
    <p:extLst>
      <p:ext uri="{BB962C8B-B14F-4D97-AF65-F5344CB8AC3E}">
        <p14:creationId xmlns:p14="http://schemas.microsoft.com/office/powerpoint/2010/main" val="2770123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#7</a:t>
            </a:r>
          </a:p>
        </p:txBody>
      </p:sp>
      <p:sp>
        <p:nvSpPr>
          <p:cNvPr id="22" name="TextBox 21"/>
          <p:cNvSpPr txBox="1"/>
          <p:nvPr/>
        </p:nvSpPr>
        <p:spPr>
          <a:xfrm>
            <a:off x="723900" y="1490445"/>
            <a:ext cx="7696200" cy="3416320"/>
          </a:xfrm>
          <a:prstGeom prst="rect">
            <a:avLst/>
          </a:prstGeom>
          <a:noFill/>
        </p:spPr>
        <p:txBody>
          <a:bodyPr wrap="square" rtlCol="0">
            <a:spAutoFit/>
          </a:bodyPr>
          <a:lstStyle/>
          <a:p>
            <a:endParaRPr lang="en-US" sz="2400" dirty="0">
              <a:latin typeface="Arial" panose="020B0604020202020204" pitchFamily="34" charset="0"/>
              <a:ea typeface="Arial" charset="0"/>
              <a:cs typeface="Arial" panose="020B0604020202020204" pitchFamily="34" charset="0"/>
            </a:endParaRPr>
          </a:p>
          <a:p>
            <a:r>
              <a:rPr lang="en-US" sz="2400" dirty="0">
                <a:latin typeface="Arial" panose="020B0604020202020204" pitchFamily="34" charset="0"/>
                <a:cs typeface="Arial" panose="020B0604020202020204" pitchFamily="34" charset="0"/>
              </a:rPr>
              <a:t>Yes, the Compact covers: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 Children of active duty members of the uniformed services, National Guard and Reserve on active duty orders,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and, for one year after leaving service, members or veterans who are medically discharged or retired</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Or families of members who perish for a period of one year. </a:t>
            </a: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2615476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#8 </a:t>
            </a:r>
          </a:p>
        </p:txBody>
      </p:sp>
      <p:sp>
        <p:nvSpPr>
          <p:cNvPr id="4" name="TextBox 3">
            <a:extLst>
              <a:ext uri="{FF2B5EF4-FFF2-40B4-BE49-F238E27FC236}">
                <a16:creationId xmlns:a16="http://schemas.microsoft.com/office/drawing/2014/main" id="{5F98CB8A-AA48-7F45-976E-EDAAE71755BD}"/>
              </a:ext>
            </a:extLst>
          </p:cNvPr>
          <p:cNvSpPr txBox="1"/>
          <p:nvPr/>
        </p:nvSpPr>
        <p:spPr>
          <a:xfrm>
            <a:off x="723900" y="1905000"/>
            <a:ext cx="7696200" cy="1938992"/>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In State A, some school districts have stated that the T-DAP immunization requirement is not covered under the Compact's 30-day immunization rule. </a:t>
            </a:r>
          </a:p>
          <a:p>
            <a:endParaRPr lang="en-US" sz="2400" dirty="0">
              <a:latin typeface="Arial" panose="020B0604020202020204" pitchFamily="34" charset="0"/>
              <a:ea typeface="Arial" charset="0"/>
              <a:cs typeface="Arial" panose="020B0604020202020204" pitchFamily="34" charset="0"/>
            </a:endParaRPr>
          </a:p>
          <a:p>
            <a:pPr algn="ctr"/>
            <a:r>
              <a:rPr lang="en-US" sz="2400" b="1" dirty="0">
                <a:latin typeface="Arial" panose="020B0604020202020204" pitchFamily="34" charset="0"/>
                <a:ea typeface="Arial" charset="0"/>
                <a:cs typeface="Arial" panose="020B0604020202020204" pitchFamily="34" charset="0"/>
              </a:rPr>
              <a:t>Does the Compact cover this student?</a:t>
            </a:r>
            <a:endParaRPr lang="en-US" sz="2400" b="1" dirty="0">
              <a:latin typeface="Arial" charset="0"/>
              <a:ea typeface="Arial" charset="0"/>
              <a:cs typeface="Arial" charset="0"/>
            </a:endParaRPr>
          </a:p>
        </p:txBody>
      </p:sp>
    </p:spTree>
    <p:extLst>
      <p:ext uri="{BB962C8B-B14F-4D97-AF65-F5344CB8AC3E}">
        <p14:creationId xmlns:p14="http://schemas.microsoft.com/office/powerpoint/2010/main" val="4032303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#8</a:t>
            </a:r>
          </a:p>
        </p:txBody>
      </p:sp>
      <p:sp>
        <p:nvSpPr>
          <p:cNvPr id="22" name="TextBox 21"/>
          <p:cNvSpPr txBox="1"/>
          <p:nvPr/>
        </p:nvSpPr>
        <p:spPr>
          <a:xfrm>
            <a:off x="723900" y="1490445"/>
            <a:ext cx="7696200" cy="3785652"/>
          </a:xfrm>
          <a:prstGeom prst="rect">
            <a:avLst/>
          </a:prstGeom>
          <a:noFill/>
        </p:spPr>
        <p:txBody>
          <a:bodyPr wrap="square" rtlCol="0">
            <a:spAutoFit/>
          </a:bodyPr>
          <a:lstStyle/>
          <a:p>
            <a:r>
              <a:rPr lang="en-US" sz="2400" dirty="0">
                <a:latin typeface="Arial" panose="020B0604020202020204" pitchFamily="34" charset="0"/>
                <a:ea typeface="Arial" charset="0"/>
                <a:cs typeface="Arial" panose="020B0604020202020204" pitchFamily="34" charset="0"/>
              </a:rPr>
              <a:t>Most required immunizations and vaccinations are regulated by the state departments of health. </a:t>
            </a:r>
          </a:p>
          <a:p>
            <a:endParaRPr lang="en-US" sz="2400" dirty="0">
              <a:latin typeface="Arial" panose="020B0604020202020204" pitchFamily="34" charset="0"/>
              <a:ea typeface="Arial" charset="0"/>
              <a:cs typeface="Arial" panose="020B0604020202020204" pitchFamily="34" charset="0"/>
            </a:endParaRPr>
          </a:p>
          <a:p>
            <a:r>
              <a:rPr lang="en-US" sz="2400" dirty="0">
                <a:latin typeface="Arial" panose="020B0604020202020204" pitchFamily="34" charset="0"/>
                <a:cs typeface="Arial" panose="020B0604020202020204" pitchFamily="34" charset="0"/>
              </a:rPr>
              <a:t>Yes, the Compact covers: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Immunizations – Compacting states shall give thirty (30) calendar days from the date of enrollment.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For a series of immunizations, initial vaccinations must be obtained within thirty (30) calendar days. </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student must be allowed to enroll and obtain the immunizations within the 30 day window. </a:t>
            </a: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157363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a:t>
            </a:r>
            <a:r>
              <a:rPr lang="en-US" dirty="0" smtClean="0"/>
              <a:t>#9 </a:t>
            </a:r>
            <a:endParaRPr lang="en-US" dirty="0"/>
          </a:p>
        </p:txBody>
      </p:sp>
      <p:sp>
        <p:nvSpPr>
          <p:cNvPr id="4" name="TextBox 3">
            <a:extLst>
              <a:ext uri="{FF2B5EF4-FFF2-40B4-BE49-F238E27FC236}">
                <a16:creationId xmlns:a16="http://schemas.microsoft.com/office/drawing/2014/main" id="{5F98CB8A-AA48-7F45-976E-EDAAE71755BD}"/>
              </a:ext>
            </a:extLst>
          </p:cNvPr>
          <p:cNvSpPr txBox="1"/>
          <p:nvPr/>
        </p:nvSpPr>
        <p:spPr>
          <a:xfrm>
            <a:off x="691896" y="1577843"/>
            <a:ext cx="7696200"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A new school has received a transfer student in their senior year.  The student will meet the school’s graduation requirements if the school waives the 2 credit PE requirement, which they are willing to do.  </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student has room in their schedule to take US History, a requirement for graduation. The student does not like history. </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parent does not want the student to take US History, and asked if the student can receive a reciprocal diploma from the sending school instead.</a:t>
            </a:r>
          </a:p>
          <a:p>
            <a:pPr marL="342900" indent="-342900">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algn="ctr"/>
            <a:r>
              <a:rPr lang="en-US" sz="2400" b="1" dirty="0">
                <a:latin typeface="Arial" panose="020B0604020202020204" pitchFamily="34" charset="0"/>
                <a:ea typeface="Arial" charset="0"/>
                <a:cs typeface="Arial" panose="020B0604020202020204" pitchFamily="34" charset="0"/>
              </a:rPr>
              <a:t>Does the Compact cover this student?</a:t>
            </a:r>
            <a:endParaRPr lang="en-US" sz="2400" b="1" dirty="0">
              <a:latin typeface="Arial" charset="0"/>
              <a:ea typeface="Arial" charset="0"/>
              <a:cs typeface="Arial" charset="0"/>
            </a:endParaRPr>
          </a:p>
        </p:txBody>
      </p:sp>
    </p:spTree>
    <p:extLst>
      <p:ext uri="{BB962C8B-B14F-4D97-AF65-F5344CB8AC3E}">
        <p14:creationId xmlns:p14="http://schemas.microsoft.com/office/powerpoint/2010/main" val="2054897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a:t>
            </a:r>
            <a:r>
              <a:rPr lang="en-US" dirty="0" smtClean="0"/>
              <a:t>#9</a:t>
            </a:r>
            <a:endParaRPr lang="en-US" dirty="0"/>
          </a:p>
        </p:txBody>
      </p:sp>
      <p:sp>
        <p:nvSpPr>
          <p:cNvPr id="22" name="TextBox 21"/>
          <p:cNvSpPr txBox="1"/>
          <p:nvPr/>
        </p:nvSpPr>
        <p:spPr>
          <a:xfrm>
            <a:off x="723900" y="1490445"/>
            <a:ext cx="7696200"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new school is making accommodations under the Compact by waiving the 2 credit PE requirement in order to graduate on time.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Under the Compact, it is reasonable for the school to require the student to take the US History course.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Commissioner and Administrator informed the parent of the requirement and that a reciprocal diploma was not an option.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Ultimately, the student took the course.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student received a diploma from the new school. </a:t>
            </a: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375520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81200" y="2286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#1 </a:t>
            </a:r>
          </a:p>
        </p:txBody>
      </p:sp>
      <p:sp>
        <p:nvSpPr>
          <p:cNvPr id="21" name="Rounded Rectangle 4"/>
          <p:cNvSpPr txBox="1"/>
          <p:nvPr/>
        </p:nvSpPr>
        <p:spPr>
          <a:xfrm>
            <a:off x="565805" y="2667000"/>
            <a:ext cx="8012389" cy="18938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A student who turned 5 years old on September 23, moved to a state where the Kindergarten (K) eligibility age is 5 years old by September 1.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sending state eligibility is age 5 by August 1.</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student did not attend Kindergarten in the sending state.</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parent states said had they remained in the sending state, the child would have been in Kindergarten, therefore the receiving school should enroll the child based where the child would have been placed in the sending state.</a:t>
            </a:r>
          </a:p>
        </p:txBody>
      </p:sp>
      <p:sp>
        <p:nvSpPr>
          <p:cNvPr id="12" name="TextBox 11"/>
          <p:cNvSpPr txBox="1"/>
          <p:nvPr/>
        </p:nvSpPr>
        <p:spPr>
          <a:xfrm>
            <a:off x="2667000" y="7391400"/>
            <a:ext cx="7162800" cy="923330"/>
          </a:xfrm>
          <a:prstGeom prst="rect">
            <a:avLst/>
          </a:prstGeom>
          <a:noFill/>
        </p:spPr>
        <p:txBody>
          <a:bodyPr wrap="square" rtlCol="0">
            <a:spAutoFit/>
          </a:bodyPr>
          <a:lstStyle/>
          <a:p>
            <a:pPr algn="ctr"/>
            <a:r>
              <a:rPr lang="en-US" b="1" u="sng" dirty="0">
                <a:solidFill>
                  <a:srgbClr val="F2682B"/>
                </a:solidFill>
                <a:latin typeface="Arial" charset="0"/>
                <a:ea typeface="Arial" charset="0"/>
                <a:cs typeface="Arial" charset="0"/>
              </a:rPr>
              <a:t>TIP: Each situation is unique – gather all the information before determining how the Compact applies.</a:t>
            </a:r>
          </a:p>
          <a:p>
            <a:pPr algn="ctr"/>
            <a:endParaRPr lang="en-US" dirty="0"/>
          </a:p>
        </p:txBody>
      </p:sp>
    </p:spTree>
    <p:extLst>
      <p:ext uri="{BB962C8B-B14F-4D97-AF65-F5344CB8AC3E}">
        <p14:creationId xmlns:p14="http://schemas.microsoft.com/office/powerpoint/2010/main" val="83875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a:t>
            </a:r>
            <a:r>
              <a:rPr lang="en-US" dirty="0" smtClean="0"/>
              <a:t>#10 </a:t>
            </a:r>
            <a:endParaRPr lang="en-US" dirty="0"/>
          </a:p>
        </p:txBody>
      </p:sp>
      <p:sp>
        <p:nvSpPr>
          <p:cNvPr id="4" name="TextBox 3">
            <a:extLst>
              <a:ext uri="{FF2B5EF4-FFF2-40B4-BE49-F238E27FC236}">
                <a16:creationId xmlns:a16="http://schemas.microsoft.com/office/drawing/2014/main" id="{5F98CB8A-AA48-7F45-976E-EDAAE71755BD}"/>
              </a:ext>
            </a:extLst>
          </p:cNvPr>
          <p:cNvSpPr txBox="1"/>
          <p:nvPr/>
        </p:nvSpPr>
        <p:spPr>
          <a:xfrm>
            <a:off x="691896" y="1577843"/>
            <a:ext cx="7696200"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 military family is moving to a new duty station and prefers their child attend a private high school versus the local public school.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private school will provide the student with a financial scholarship and the student will play sports, which under the Athletics Association (AA) rules, would require the student to sit out of the sport for one year.</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alternative was the student not accepting the scholarship and be eligible to play on the team immediately.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parent said because the child is military, under the Compact, the AA rule be waived and the child should be allowed to play this year. </a:t>
            </a:r>
          </a:p>
        </p:txBody>
      </p:sp>
    </p:spTree>
    <p:extLst>
      <p:ext uri="{BB962C8B-B14F-4D97-AF65-F5344CB8AC3E}">
        <p14:creationId xmlns:p14="http://schemas.microsoft.com/office/powerpoint/2010/main" val="3821121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8382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a:t>
            </a:r>
            <a:r>
              <a:rPr lang="en-US" dirty="0" smtClean="0"/>
              <a:t>#10</a:t>
            </a:r>
            <a:endParaRPr lang="en-US" dirty="0"/>
          </a:p>
        </p:txBody>
      </p:sp>
      <p:sp>
        <p:nvSpPr>
          <p:cNvPr id="22" name="TextBox 21"/>
          <p:cNvSpPr txBox="1"/>
          <p:nvPr/>
        </p:nvSpPr>
        <p:spPr>
          <a:xfrm>
            <a:off x="723900" y="1490445"/>
            <a:ext cx="7696200"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Athletics eligibility is governed by State Athletics Associations.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parent brought the case up to the Compact Commissioner, who although the case was not Compact related, tried to assist.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parent also contacted the State Athletics representative, and other military organizations for assistance.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State Athletics Association upheld the ruling, and provided that their rule applies to all transfers - both civilian and military students.</a:t>
            </a: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424976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09800" y="1524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a:t>Outcome #1</a:t>
            </a:r>
            <a:endParaRPr lang="en-US" dirty="0"/>
          </a:p>
        </p:txBody>
      </p:sp>
      <p:sp>
        <p:nvSpPr>
          <p:cNvPr id="22" name="TextBox 21"/>
          <p:cNvSpPr txBox="1"/>
          <p:nvPr/>
        </p:nvSpPr>
        <p:spPr>
          <a:xfrm>
            <a:off x="723900" y="671691"/>
            <a:ext cx="7696200" cy="6186309"/>
          </a:xfrm>
          <a:prstGeom prst="rect">
            <a:avLst/>
          </a:prstGeom>
          <a:noFill/>
        </p:spPr>
        <p:txBody>
          <a:bodyPr wrap="square" rtlCol="0">
            <a:spAutoFit/>
          </a:bodyPr>
          <a:lstStyle/>
          <a:p>
            <a:pPr algn="ct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receiving state is not obligated to enroll and allow the student to start Kindergarten.  </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If the student had </a:t>
            </a:r>
            <a:r>
              <a:rPr lang="en-US" sz="2400" u="sng" dirty="0">
                <a:latin typeface="Arial" panose="020B0604020202020204" pitchFamily="34" charset="0"/>
                <a:ea typeface="Arial" charset="0"/>
                <a:cs typeface="Arial" panose="020B0604020202020204" pitchFamily="34" charset="0"/>
              </a:rPr>
              <a:t>enrolled and attended </a:t>
            </a:r>
            <a:r>
              <a:rPr lang="en-US" sz="2400" dirty="0">
                <a:latin typeface="Arial" panose="020B0604020202020204" pitchFamily="34" charset="0"/>
                <a:ea typeface="Arial" charset="0"/>
                <a:cs typeface="Arial" panose="020B0604020202020204" pitchFamily="34" charset="0"/>
              </a:rPr>
              <a:t>Kindergarten in the sending state prior to the move, the receiving school is obligated under the Compact allow the student to continue in Kindergarten - regardless of the cut-off date.</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Note: The parent felt the child was ready for Kindergarten, and asked the school for an assessment. The child was tested and allowed to start early.  This accommodation is outside of the Compact.  </a:t>
            </a:r>
          </a:p>
          <a:p>
            <a:pPr marL="342900" indent="-342900">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States and schools vary in their ability to test for early enrollment. </a:t>
            </a:r>
          </a:p>
          <a:p>
            <a:pPr marL="342900" indent="-342900">
              <a:buFont typeface="Arial" panose="020B0604020202020204" pitchFamily="34" charset="0"/>
              <a:buChar char="•"/>
            </a:pPr>
            <a:endParaRPr lang="en-US" sz="2400" i="1" dirty="0">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131869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#2 </a:t>
            </a:r>
          </a:p>
        </p:txBody>
      </p:sp>
      <p:sp>
        <p:nvSpPr>
          <p:cNvPr id="21" name="Rounded Rectangle 4"/>
          <p:cNvSpPr txBox="1"/>
          <p:nvPr/>
        </p:nvSpPr>
        <p:spPr>
          <a:xfrm>
            <a:off x="609600" y="2895600"/>
            <a:ext cx="8240989" cy="18938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A family moved to a new duty assignment over the summer.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parent had unofficial transcripts from the sending school.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sending school office was closed during the summer.</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student tried to enroll in the new school, however was denied enrollment due to lack of official school transcripts.</a:t>
            </a:r>
          </a:p>
        </p:txBody>
      </p:sp>
      <p:sp>
        <p:nvSpPr>
          <p:cNvPr id="12" name="TextBox 11"/>
          <p:cNvSpPr txBox="1"/>
          <p:nvPr/>
        </p:nvSpPr>
        <p:spPr>
          <a:xfrm>
            <a:off x="2667000" y="7391400"/>
            <a:ext cx="7162800" cy="923330"/>
          </a:xfrm>
          <a:prstGeom prst="rect">
            <a:avLst/>
          </a:prstGeom>
          <a:noFill/>
        </p:spPr>
        <p:txBody>
          <a:bodyPr wrap="square" rtlCol="0">
            <a:spAutoFit/>
          </a:bodyPr>
          <a:lstStyle/>
          <a:p>
            <a:pPr algn="ctr"/>
            <a:r>
              <a:rPr lang="en-US" b="1" u="sng" dirty="0">
                <a:solidFill>
                  <a:srgbClr val="F2682B"/>
                </a:solidFill>
                <a:latin typeface="Arial" charset="0"/>
                <a:ea typeface="Arial" charset="0"/>
                <a:cs typeface="Arial" charset="0"/>
              </a:rPr>
              <a:t>TIP: Each situation is unique – gather all the information before determining how the Compact applies.</a:t>
            </a:r>
          </a:p>
          <a:p>
            <a:pPr algn="ctr"/>
            <a:endParaRPr lang="en-US" dirty="0"/>
          </a:p>
        </p:txBody>
      </p:sp>
    </p:spTree>
    <p:extLst>
      <p:ext uri="{BB962C8B-B14F-4D97-AF65-F5344CB8AC3E}">
        <p14:creationId xmlns:p14="http://schemas.microsoft.com/office/powerpoint/2010/main" val="272843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71500" y="1228976"/>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#2</a:t>
            </a:r>
          </a:p>
        </p:txBody>
      </p:sp>
      <p:sp>
        <p:nvSpPr>
          <p:cNvPr id="22" name="TextBox 21"/>
          <p:cNvSpPr txBox="1"/>
          <p:nvPr/>
        </p:nvSpPr>
        <p:spPr>
          <a:xfrm>
            <a:off x="838200" y="1555099"/>
            <a:ext cx="7696200" cy="5293757"/>
          </a:xfrm>
          <a:prstGeom prst="rect">
            <a:avLst/>
          </a:prstGeom>
          <a:noFill/>
        </p:spPr>
        <p:txBody>
          <a:bodyPr wrap="square" rtlCol="0">
            <a:spAutoFit/>
          </a:bodyPr>
          <a:lstStyle/>
          <a:p>
            <a:pPr algn="ctr"/>
            <a:endParaRPr lang="en-US" dirty="0"/>
          </a:p>
          <a:p>
            <a:pPr marL="342900" indent="-342900">
              <a:buFont typeface="Arial" panose="020B0604020202020204" pitchFamily="34" charset="0"/>
              <a:buChar char="•"/>
            </a:pPr>
            <a:r>
              <a:rPr lang="en-US" sz="2400" dirty="0">
                <a:latin typeface="Arial" charset="0"/>
                <a:ea typeface="Arial" charset="0"/>
                <a:cs typeface="Arial" charset="0"/>
              </a:rPr>
              <a:t>The receiving state is obligated to enroll the student and request official records from the sending school</a:t>
            </a:r>
          </a:p>
          <a:p>
            <a:pPr marL="342900" indent="-342900">
              <a:buFont typeface="Arial" panose="020B0604020202020204" pitchFamily="34" charset="0"/>
              <a:buChar char="•"/>
            </a:pPr>
            <a:r>
              <a:rPr lang="en-US" sz="2400" dirty="0">
                <a:latin typeface="Arial" charset="0"/>
                <a:ea typeface="Arial" charset="0"/>
                <a:cs typeface="Arial" charset="0"/>
              </a:rPr>
              <a:t>The sending state registrar shall provide unofficial records to the parent on request.</a:t>
            </a:r>
          </a:p>
          <a:p>
            <a:pPr marL="342900" indent="-342900">
              <a:buFont typeface="Arial" panose="020B0604020202020204" pitchFamily="34" charset="0"/>
              <a:buChar char="•"/>
            </a:pPr>
            <a:r>
              <a:rPr lang="en-US" sz="2400" dirty="0">
                <a:latin typeface="Arial" charset="0"/>
                <a:ea typeface="Arial" charset="0"/>
                <a:cs typeface="Arial" charset="0"/>
              </a:rPr>
              <a:t>The receiving state shall enroll and place the student based on the unofficial records, pending receipt of the official records.</a:t>
            </a:r>
          </a:p>
          <a:p>
            <a:pPr marL="342900" indent="-342900">
              <a:buFont typeface="Arial" panose="020B0604020202020204" pitchFamily="34" charset="0"/>
              <a:buChar char="•"/>
            </a:pPr>
            <a:r>
              <a:rPr lang="en-US" sz="2400" dirty="0">
                <a:latin typeface="Arial" charset="0"/>
                <a:ea typeface="Arial" charset="0"/>
                <a:cs typeface="Arial" charset="0"/>
              </a:rPr>
              <a:t>The school in the sending state will process official records within 10 business days. [Except school staff breaks (i.e. spring, summer, fall, or holidays)]</a:t>
            </a:r>
          </a:p>
          <a:p>
            <a:pPr marL="342900" indent="-342900">
              <a:buFont typeface="Arial" panose="020B0604020202020204" pitchFamily="34" charset="0"/>
              <a:buChar char="•"/>
            </a:pPr>
            <a:r>
              <a:rPr lang="en-US" sz="2400" dirty="0">
                <a:latin typeface="Arial" charset="0"/>
                <a:ea typeface="Arial" charset="0"/>
                <a:cs typeface="Arial" charset="0"/>
              </a:rPr>
              <a:t>Following return, time shall not exceed 10 business days.</a:t>
            </a:r>
          </a:p>
          <a:p>
            <a:pPr marL="457200" indent="-457200">
              <a:buFont typeface="+mj-lt"/>
              <a:buAutoNum type="arabicPeriod"/>
            </a:pP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237006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#3 </a:t>
            </a:r>
          </a:p>
        </p:txBody>
      </p:sp>
      <p:sp>
        <p:nvSpPr>
          <p:cNvPr id="21" name="Rounded Rectangle 4"/>
          <p:cNvSpPr txBox="1"/>
          <p:nvPr/>
        </p:nvSpPr>
        <p:spPr>
          <a:xfrm>
            <a:off x="565805" y="2971800"/>
            <a:ext cx="8012389" cy="18938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A high school junior withdrew from a sending school on 5/1, prior to school year end on 5/25.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After they moved to the new state, the parents contacted the school to “close out” the year so the student could be promoted to 12</a:t>
            </a:r>
            <a:r>
              <a:rPr lang="en-US" sz="2400" baseline="30000" dirty="0">
                <a:solidFill>
                  <a:schemeClr val="tx1"/>
                </a:solidFill>
                <a:latin typeface="Arial" charset="0"/>
                <a:ea typeface="Arial" charset="0"/>
                <a:cs typeface="Arial" charset="0"/>
              </a:rPr>
              <a:t>th</a:t>
            </a:r>
            <a:r>
              <a:rPr lang="en-US" sz="2400" dirty="0">
                <a:solidFill>
                  <a:schemeClr val="tx1"/>
                </a:solidFill>
                <a:latin typeface="Arial" charset="0"/>
                <a:ea typeface="Arial" charset="0"/>
                <a:cs typeface="Arial" charset="0"/>
              </a:rPr>
              <a:t> grade.</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sending school said they would not award credit because the student did not complete the school year, and they only award credit at the end of the year. The receiving school contacted the sending school, only to reconfirm the information. </a:t>
            </a:r>
          </a:p>
        </p:txBody>
      </p:sp>
      <p:sp>
        <p:nvSpPr>
          <p:cNvPr id="12" name="TextBox 11"/>
          <p:cNvSpPr txBox="1"/>
          <p:nvPr/>
        </p:nvSpPr>
        <p:spPr>
          <a:xfrm>
            <a:off x="2667000" y="7391400"/>
            <a:ext cx="7162800" cy="923330"/>
          </a:xfrm>
          <a:prstGeom prst="rect">
            <a:avLst/>
          </a:prstGeom>
          <a:noFill/>
        </p:spPr>
        <p:txBody>
          <a:bodyPr wrap="square" rtlCol="0">
            <a:spAutoFit/>
          </a:bodyPr>
          <a:lstStyle/>
          <a:p>
            <a:pPr algn="ctr"/>
            <a:r>
              <a:rPr lang="en-US" b="1" u="sng" dirty="0">
                <a:solidFill>
                  <a:srgbClr val="F2682B"/>
                </a:solidFill>
                <a:latin typeface="Arial" charset="0"/>
                <a:ea typeface="Arial" charset="0"/>
                <a:cs typeface="Arial" charset="0"/>
              </a:rPr>
              <a:t>TIP: Each situation is unique – gather all the information before determining how the Compact applies.</a:t>
            </a:r>
          </a:p>
          <a:p>
            <a:pPr algn="ctr"/>
            <a:endParaRPr lang="en-US" dirty="0"/>
          </a:p>
        </p:txBody>
      </p:sp>
    </p:spTree>
    <p:extLst>
      <p:ext uri="{BB962C8B-B14F-4D97-AF65-F5344CB8AC3E}">
        <p14:creationId xmlns:p14="http://schemas.microsoft.com/office/powerpoint/2010/main" val="427767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81200" y="22860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#3</a:t>
            </a:r>
          </a:p>
        </p:txBody>
      </p:sp>
      <p:sp>
        <p:nvSpPr>
          <p:cNvPr id="22" name="TextBox 21"/>
          <p:cNvSpPr txBox="1"/>
          <p:nvPr/>
        </p:nvSpPr>
        <p:spPr>
          <a:xfrm>
            <a:off x="647700" y="559586"/>
            <a:ext cx="7848600" cy="6032421"/>
          </a:xfrm>
          <a:prstGeom prst="rect">
            <a:avLst/>
          </a:prstGeom>
          <a:noFill/>
        </p:spPr>
        <p:txBody>
          <a:bodyPr wrap="square" rtlCol="0">
            <a:spAutoFit/>
          </a:bodyPr>
          <a:lstStyle/>
          <a:p>
            <a:pPr algn="ctr"/>
            <a:endParaRPr lang="en-US" dirty="0"/>
          </a:p>
          <a:p>
            <a:r>
              <a:rPr lang="en-US" sz="2400" dirty="0">
                <a:latin typeface="Arial" charset="0"/>
                <a:ea typeface="Arial" charset="0"/>
                <a:cs typeface="Arial" charset="0"/>
              </a:rPr>
              <a:t>In general, it is difficult for the receiving school to enroll the student without official records or confirmation of promotion to the next grade by the sending school.  </a:t>
            </a:r>
          </a:p>
          <a:p>
            <a:pPr marL="457200" indent="-457200">
              <a:buFont typeface="+mj-lt"/>
              <a:buAutoNum type="arabicPeriod"/>
            </a:pPr>
            <a:endParaRPr lang="en-US" sz="800" dirty="0">
              <a:latin typeface="Arial" charset="0"/>
              <a:ea typeface="Arial" charset="0"/>
              <a:cs typeface="Arial" charset="0"/>
            </a:endParaRPr>
          </a:p>
          <a:p>
            <a:pPr marL="457200" indent="-457200">
              <a:buFont typeface="+mj-lt"/>
              <a:buAutoNum type="arabicPeriod"/>
            </a:pPr>
            <a:r>
              <a:rPr lang="en-US" sz="2400" dirty="0">
                <a:latin typeface="Arial" charset="0"/>
                <a:ea typeface="Arial" charset="0"/>
                <a:cs typeface="Arial" charset="0"/>
              </a:rPr>
              <a:t>Both State Commissioners and two schools were involved in finding a resolution. </a:t>
            </a:r>
          </a:p>
          <a:p>
            <a:pPr marL="457200" indent="-457200">
              <a:buFont typeface="+mj-lt"/>
              <a:buAutoNum type="arabicPeriod"/>
            </a:pPr>
            <a:r>
              <a:rPr lang="en-US" sz="2400" dirty="0">
                <a:latin typeface="Arial" charset="0"/>
                <a:ea typeface="Arial" charset="0"/>
                <a:cs typeface="Arial" charset="0"/>
              </a:rPr>
              <a:t>Student records and coursework were examined, and it was concluded that final grades and credit for all classes would be given, except Honors Chemistry. </a:t>
            </a:r>
          </a:p>
          <a:p>
            <a:pPr marL="457200" indent="-457200">
              <a:buFont typeface="+mj-lt"/>
              <a:buAutoNum type="arabicPeriod"/>
            </a:pPr>
            <a:r>
              <a:rPr lang="en-US" sz="2400" dirty="0">
                <a:latin typeface="Arial" charset="0"/>
                <a:ea typeface="Arial" charset="0"/>
                <a:cs typeface="Arial" charset="0"/>
              </a:rPr>
              <a:t>Advise parents:</a:t>
            </a:r>
          </a:p>
          <a:p>
            <a:pPr marL="914400" lvl="1" indent="-457200">
              <a:buFont typeface="+mj-lt"/>
              <a:buAutoNum type="arabicPeriod"/>
            </a:pPr>
            <a:r>
              <a:rPr lang="en-US" sz="2400" dirty="0">
                <a:latin typeface="Arial" charset="0"/>
                <a:ea typeface="Arial" charset="0"/>
                <a:cs typeface="Arial" charset="0"/>
              </a:rPr>
              <a:t>Be aware of school year end dates.  Avoid moving or pulling student out from school in the 4</a:t>
            </a:r>
            <a:r>
              <a:rPr lang="en-US" sz="2400" baseline="30000" dirty="0">
                <a:latin typeface="Arial" charset="0"/>
                <a:ea typeface="Arial" charset="0"/>
                <a:cs typeface="Arial" charset="0"/>
              </a:rPr>
              <a:t>th</a:t>
            </a:r>
            <a:r>
              <a:rPr lang="en-US" sz="2400" dirty="0">
                <a:latin typeface="Arial" charset="0"/>
                <a:ea typeface="Arial" charset="0"/>
                <a:cs typeface="Arial" charset="0"/>
              </a:rPr>
              <a:t> quarter of school (if possible)</a:t>
            </a:r>
          </a:p>
          <a:p>
            <a:pPr marL="914400" lvl="1" indent="-457200">
              <a:buFont typeface="+mj-lt"/>
              <a:buAutoNum type="arabicPeriod"/>
            </a:pPr>
            <a:r>
              <a:rPr lang="en-US" sz="2400" dirty="0">
                <a:latin typeface="Arial" charset="0"/>
                <a:ea typeface="Arial" charset="0"/>
                <a:cs typeface="Arial" charset="0"/>
              </a:rPr>
              <a:t>Request a delayed move or extension from their command (contact your School Liaison)</a:t>
            </a:r>
          </a:p>
          <a:p>
            <a:pPr marL="457200" indent="-457200">
              <a:buFont typeface="+mj-lt"/>
              <a:buAutoNum type="arabicPeriod"/>
            </a:pP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51629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925598"/>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Case Study #4 </a:t>
            </a:r>
          </a:p>
        </p:txBody>
      </p:sp>
      <p:sp>
        <p:nvSpPr>
          <p:cNvPr id="21" name="Rounded Rectangle 4"/>
          <p:cNvSpPr txBox="1"/>
          <p:nvPr/>
        </p:nvSpPr>
        <p:spPr>
          <a:xfrm>
            <a:off x="451505" y="2286000"/>
            <a:ext cx="8240989" cy="18938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marL="342900" indent="-342900" defTabSz="2444750">
              <a:spcBef>
                <a:spcPct val="0"/>
              </a:spcBef>
              <a:spcAft>
                <a:spcPct val="35000"/>
              </a:spcAft>
              <a:buFont typeface="Arial" charset="0"/>
              <a:buChar char="•"/>
            </a:pPr>
            <a:endParaRPr lang="en-US" sz="2400" dirty="0">
              <a:solidFill>
                <a:schemeClr val="tx1"/>
              </a:solidFill>
              <a:latin typeface="Arial" charset="0"/>
              <a:ea typeface="Arial" charset="0"/>
              <a:cs typeface="Arial" charset="0"/>
            </a:endParaRPr>
          </a:p>
          <a:p>
            <a:pPr marL="342900" indent="-342900" defTabSz="2444750">
              <a:spcBef>
                <a:spcPct val="0"/>
              </a:spcBef>
              <a:spcAft>
                <a:spcPct val="35000"/>
              </a:spcAft>
              <a:buFont typeface="Arial" charset="0"/>
              <a:buChar char="•"/>
            </a:pPr>
            <a:endParaRPr lang="en-US" sz="2400" dirty="0">
              <a:solidFill>
                <a:schemeClr val="tx1"/>
              </a:solidFill>
              <a:latin typeface="Arial" charset="0"/>
              <a:ea typeface="Arial" charset="0"/>
              <a:cs typeface="Arial" charset="0"/>
            </a:endParaRPr>
          </a:p>
          <a:p>
            <a:pPr marL="342900" indent="-342900" defTabSz="2444750">
              <a:spcBef>
                <a:spcPct val="0"/>
              </a:spcBef>
              <a:spcAft>
                <a:spcPct val="35000"/>
              </a:spcAft>
              <a:buFont typeface="Arial" charset="0"/>
              <a:buChar char="•"/>
            </a:pPr>
            <a:endParaRPr lang="en-US" sz="2400" dirty="0">
              <a:solidFill>
                <a:schemeClr val="tx1"/>
              </a:solidFill>
              <a:latin typeface="Arial" charset="0"/>
              <a:ea typeface="Arial" charset="0"/>
              <a:cs typeface="Arial" charset="0"/>
            </a:endParaRP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Family moved due to hardship in early November.</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In the sending school, the student was in 10th grade honors English and is enrolled in the same course in the receiving school.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new teacher  is asking the student to complete class assignments from beginning of the year to November due to their class requirements.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Parent feels the student should not have to do any additional work for the class since they just moved. </a:t>
            </a:r>
          </a:p>
          <a:p>
            <a:pPr marL="342900" indent="-342900" defTabSz="2444750">
              <a:spcBef>
                <a:spcPct val="0"/>
              </a:spcBef>
              <a:spcAft>
                <a:spcPct val="35000"/>
              </a:spcAft>
              <a:buFont typeface="Arial" charset="0"/>
              <a:buChar char="•"/>
            </a:pPr>
            <a:r>
              <a:rPr lang="en-US" sz="2400" dirty="0">
                <a:solidFill>
                  <a:schemeClr val="tx1"/>
                </a:solidFill>
                <a:latin typeface="Arial" charset="0"/>
                <a:ea typeface="Arial" charset="0"/>
                <a:cs typeface="Arial" charset="0"/>
              </a:rPr>
              <a:t>The student’s transcript had a good transfer grade from the same course in the sending school.</a:t>
            </a:r>
          </a:p>
        </p:txBody>
      </p:sp>
    </p:spTree>
    <p:extLst>
      <p:ext uri="{BB962C8B-B14F-4D97-AF65-F5344CB8AC3E}">
        <p14:creationId xmlns:p14="http://schemas.microsoft.com/office/powerpoint/2010/main" val="3654868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963830"/>
            <a:ext cx="8229600" cy="652245"/>
          </a:xfrm>
          <a:prstGeom prst="rect">
            <a:avLst/>
          </a:prstGeom>
        </p:spPr>
        <p:txBody>
          <a:bodyPr/>
          <a:lstStyle>
            <a:lvl1pPr algn="ctr" defTabSz="914400" rtl="0" eaLnBrk="1" latinLnBrk="0" hangingPunct="1">
              <a:lnSpc>
                <a:spcPct val="85000"/>
              </a:lnSpc>
              <a:spcBef>
                <a:spcPct val="0"/>
              </a:spcBef>
              <a:buNone/>
              <a:defRPr sz="4000" kern="1200" spc="-50" baseline="0">
                <a:solidFill>
                  <a:schemeClr val="tx1"/>
                </a:solidFill>
                <a:latin typeface="Arial"/>
                <a:ea typeface="+mj-ea"/>
                <a:cs typeface="Arial"/>
              </a:defRPr>
            </a:lvl1pPr>
          </a:lstStyle>
          <a:p>
            <a:r>
              <a:rPr lang="en-US" dirty="0"/>
              <a:t>Outcome #4</a:t>
            </a:r>
          </a:p>
        </p:txBody>
      </p:sp>
      <p:sp>
        <p:nvSpPr>
          <p:cNvPr id="22" name="TextBox 21"/>
          <p:cNvSpPr txBox="1"/>
          <p:nvPr/>
        </p:nvSpPr>
        <p:spPr>
          <a:xfrm>
            <a:off x="723900" y="1616075"/>
            <a:ext cx="7696200" cy="5016758"/>
          </a:xfrm>
          <a:prstGeom prst="rect">
            <a:avLst/>
          </a:prstGeom>
          <a:noFill/>
        </p:spPr>
        <p:txBody>
          <a:bodyPr wrap="square" rtlCol="0">
            <a:spAutoFit/>
          </a:bodyPr>
          <a:lstStyle/>
          <a:p>
            <a:endParaRPr lang="en-US" sz="800" b="1" dirty="0">
              <a:latin typeface="Arial" charset="0"/>
              <a:ea typeface="Arial" charset="0"/>
              <a:cs typeface="Arial" charset="0"/>
            </a:endParaRPr>
          </a:p>
          <a:p>
            <a:pPr marL="457200" indent="-457200">
              <a:buFont typeface="Arial" panose="020B0604020202020204" pitchFamily="34" charset="0"/>
              <a:buChar char="•"/>
            </a:pPr>
            <a:r>
              <a:rPr lang="en-US" sz="2400" dirty="0">
                <a:latin typeface="Arial" charset="0"/>
                <a:ea typeface="Arial" charset="0"/>
                <a:cs typeface="Arial" charset="0"/>
              </a:rPr>
              <a:t>The receiving State Commissioner contacted the school administrator who met with the School Liaison Officer.  </a:t>
            </a:r>
          </a:p>
          <a:p>
            <a:pPr marL="457200" indent="-457200">
              <a:buFont typeface="Arial" panose="020B0604020202020204" pitchFamily="34" charset="0"/>
              <a:buChar char="•"/>
            </a:pPr>
            <a:r>
              <a:rPr lang="en-US" sz="2400" dirty="0">
                <a:latin typeface="Arial" charset="0"/>
                <a:ea typeface="Arial" charset="0"/>
                <a:cs typeface="Arial" charset="0"/>
              </a:rPr>
              <a:t>The school administrator adjusted their school requirements and that the student would be assigned classwork from their arrival date.</a:t>
            </a:r>
          </a:p>
          <a:p>
            <a:pPr marL="457200" indent="-457200">
              <a:buFont typeface="Arial" panose="020B0604020202020204" pitchFamily="34" charset="0"/>
              <a:buChar char="•"/>
            </a:pPr>
            <a:r>
              <a:rPr lang="en-US" sz="2400" dirty="0">
                <a:latin typeface="Arial" charset="0"/>
                <a:ea typeface="Arial" charset="0"/>
                <a:cs typeface="Arial" charset="0"/>
              </a:rPr>
              <a:t>The parents were happy with the outcome.  The case was resolved within 36 hours of the Commissioner notification. </a:t>
            </a:r>
          </a:p>
          <a:p>
            <a:pPr marL="457200" indent="-457200">
              <a:buFont typeface="Arial" panose="020B0604020202020204" pitchFamily="34" charset="0"/>
              <a:buChar char="•"/>
            </a:pPr>
            <a:r>
              <a:rPr lang="en-US" sz="2400" dirty="0">
                <a:latin typeface="Arial" charset="0"/>
                <a:ea typeface="Arial" charset="0"/>
                <a:cs typeface="Arial" charset="0"/>
              </a:rPr>
              <a:t>The parents didn’t realize how supportive the school and teachers were. The military leadership was also briefed on the outcome. </a:t>
            </a:r>
          </a:p>
          <a:p>
            <a:pPr marL="457200" indent="-457200">
              <a:buFont typeface="+mj-lt"/>
              <a:buAutoNum type="arabicPeriod"/>
            </a:pPr>
            <a:endParaRPr lang="en-US" sz="2400" dirty="0">
              <a:latin typeface="Arial" charset="0"/>
              <a:ea typeface="Arial" charset="0"/>
              <a:cs typeface="Arial" charset="0"/>
            </a:endParaRPr>
          </a:p>
        </p:txBody>
      </p:sp>
      <p:grpSp>
        <p:nvGrpSpPr>
          <p:cNvPr id="10" name="Group 9"/>
          <p:cNvGrpSpPr/>
          <p:nvPr/>
        </p:nvGrpSpPr>
        <p:grpSpPr>
          <a:xfrm>
            <a:off x="9601200" y="3050759"/>
            <a:ext cx="839661" cy="672492"/>
            <a:chOff x="4389120" y="924560"/>
            <a:chExt cx="792480" cy="792480"/>
          </a:xfrm>
          <a:solidFill>
            <a:srgbClr val="003300"/>
          </a:solidFill>
          <a:effectLst>
            <a:outerShdw blurRad="50800" dist="38100" dir="2700000" algn="tl" rotWithShape="0">
              <a:prstClr val="black">
                <a:alpha val="40000"/>
              </a:prstClr>
            </a:outerShdw>
          </a:effectLst>
        </p:grpSpPr>
        <p:sp>
          <p:nvSpPr>
            <p:cNvPr id="14" name="Down Arrow 13"/>
            <p:cNvSpPr/>
            <p:nvPr/>
          </p:nvSpPr>
          <p:spPr>
            <a:xfrm>
              <a:off x="4389120" y="924560"/>
              <a:ext cx="792480" cy="792480"/>
            </a:xfrm>
            <a:prstGeom prst="downArrow">
              <a:avLst>
                <a:gd name="adj1" fmla="val 55000"/>
                <a:gd name="adj2" fmla="val 45000"/>
              </a:avLst>
            </a:prstGeom>
            <a:grpFill/>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5" name="Down Arrow 10"/>
            <p:cNvSpPr txBox="1"/>
            <p:nvPr/>
          </p:nvSpPr>
          <p:spPr>
            <a:xfrm>
              <a:off x="4567428" y="924560"/>
              <a:ext cx="435864" cy="59634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Tree>
    <p:extLst>
      <p:ext uri="{BB962C8B-B14F-4D97-AF65-F5344CB8AC3E}">
        <p14:creationId xmlns:p14="http://schemas.microsoft.com/office/powerpoint/2010/main" val="302297545"/>
      </p:ext>
    </p:extLst>
  </p:cSld>
  <p:clrMapOvr>
    <a:masterClrMapping/>
  </p:clrMapOvr>
</p:sld>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14121</TotalTime>
  <Words>1790</Words>
  <Application>Microsoft Office PowerPoint</Application>
  <PresentationFormat>On-screen Show (4:3)</PresentationFormat>
  <Paragraphs>156</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Abril Text</vt:lpstr>
      <vt:lpstr>Arial</vt:lpstr>
      <vt:lpstr>Calibri</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COUNCILS  COORDINATION AND PROMOTION  OF THE  INTERSTATE COMPACT</dc:title>
  <dc:creator>jmatthews</dc:creator>
  <cp:lastModifiedBy>Craig Neuenswander</cp:lastModifiedBy>
  <cp:revision>374</cp:revision>
  <cp:lastPrinted>2018-02-05T18:34:56Z</cp:lastPrinted>
  <dcterms:created xsi:type="dcterms:W3CDTF">2012-06-22T12:10:36Z</dcterms:created>
  <dcterms:modified xsi:type="dcterms:W3CDTF">2018-10-01T00:06:10Z</dcterms:modified>
</cp:coreProperties>
</file>