
<file path=[Content_Types].xml><?xml version="1.0" encoding="utf-8"?>
<Types xmlns="http://schemas.openxmlformats.org/package/2006/content-types">
  <Default Extension="1" ContentType="image/jpeg"/>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03" r:id="rId5"/>
  </p:sldMasterIdLst>
  <p:notesMasterIdLst>
    <p:notesMasterId r:id="rId61"/>
  </p:notesMasterIdLst>
  <p:sldIdLst>
    <p:sldId id="399" r:id="rId6"/>
    <p:sldId id="398" r:id="rId7"/>
    <p:sldId id="261" r:id="rId8"/>
    <p:sldId id="280" r:id="rId9"/>
    <p:sldId id="295" r:id="rId10"/>
    <p:sldId id="2134806901" r:id="rId11"/>
    <p:sldId id="400" r:id="rId12"/>
    <p:sldId id="257" r:id="rId13"/>
    <p:sldId id="292" r:id="rId14"/>
    <p:sldId id="291" r:id="rId15"/>
    <p:sldId id="266" r:id="rId16"/>
    <p:sldId id="269" r:id="rId17"/>
    <p:sldId id="293" r:id="rId18"/>
    <p:sldId id="2134806911" r:id="rId19"/>
    <p:sldId id="2134806912" r:id="rId20"/>
    <p:sldId id="296" r:id="rId21"/>
    <p:sldId id="297" r:id="rId22"/>
    <p:sldId id="2134806913" r:id="rId23"/>
    <p:sldId id="298" r:id="rId24"/>
    <p:sldId id="299" r:id="rId25"/>
    <p:sldId id="301" r:id="rId26"/>
    <p:sldId id="2134806898" r:id="rId27"/>
    <p:sldId id="2134806853" r:id="rId28"/>
    <p:sldId id="2134806899" r:id="rId29"/>
    <p:sldId id="2134806887" r:id="rId30"/>
    <p:sldId id="2134806856" r:id="rId31"/>
    <p:sldId id="2134806914" r:id="rId32"/>
    <p:sldId id="2134806915" r:id="rId33"/>
    <p:sldId id="2134806916" r:id="rId34"/>
    <p:sldId id="2134806917" r:id="rId35"/>
    <p:sldId id="2134806918" r:id="rId36"/>
    <p:sldId id="2134806919" r:id="rId37"/>
    <p:sldId id="2134806920" r:id="rId38"/>
    <p:sldId id="2134806921" r:id="rId39"/>
    <p:sldId id="290" r:id="rId40"/>
    <p:sldId id="2134806922" r:id="rId41"/>
    <p:sldId id="2134806923" r:id="rId42"/>
    <p:sldId id="2134806924" r:id="rId43"/>
    <p:sldId id="302" r:id="rId44"/>
    <p:sldId id="303" r:id="rId45"/>
    <p:sldId id="2134806925" r:id="rId46"/>
    <p:sldId id="2134806926" r:id="rId47"/>
    <p:sldId id="2134806927" r:id="rId48"/>
    <p:sldId id="265" r:id="rId49"/>
    <p:sldId id="304" r:id="rId50"/>
    <p:sldId id="2134806928" r:id="rId51"/>
    <p:sldId id="2134806929" r:id="rId52"/>
    <p:sldId id="2134806861" r:id="rId53"/>
    <p:sldId id="638" r:id="rId54"/>
    <p:sldId id="256" r:id="rId55"/>
    <p:sldId id="2134806243" r:id="rId56"/>
    <p:sldId id="367" r:id="rId57"/>
    <p:sldId id="294" r:id="rId58"/>
    <p:sldId id="279" r:id="rId59"/>
    <p:sldId id="2134806231" r:id="rId60"/>
  </p:sldIdLst>
  <p:sldSz cx="12192000" cy="6858000"/>
  <p:notesSz cx="7010400" cy="9296400"/>
  <p:embeddedFontLst>
    <p:embeddedFont>
      <p:font typeface="Gill Sans MT" panose="020B0502020104020203" pitchFamily="34" charset="0"/>
      <p:regular r:id="rId62"/>
      <p:bold r:id="rId63"/>
      <p:italic r:id="rId64"/>
      <p:boldItalic r:id="rId65"/>
    </p:embeddedFont>
    <p:embeddedFont>
      <p:font typeface="Montserrat" panose="00000500000000000000" pitchFamily="2" charset="0"/>
      <p:regular r:id="rId66"/>
      <p:bold r:id="rId67"/>
      <p:italic r:id="rId68"/>
      <p:boldItalic r:id="rId69"/>
    </p:embeddedFont>
    <p:embeddedFont>
      <p:font typeface="Open Sans" panose="020B0606030504020204" pitchFamily="34" charset="0"/>
      <p:regular r:id="rId70"/>
      <p:bold r:id="rId71"/>
      <p:italic r:id="rId72"/>
      <p:boldItalic r:id="rId73"/>
    </p:embeddedFont>
    <p:embeddedFont>
      <p:font typeface="Open Sans Light" panose="020B0306030504020204" pitchFamily="34" charset="0"/>
      <p:regular r:id="rId74"/>
      <p:italic r:id="rId75"/>
    </p:embeddedFont>
    <p:embeddedFont>
      <p:font typeface="Open Sans Semibold" panose="020B0706030804020204" pitchFamily="34" charset="0"/>
      <p:bold r:id="rId76"/>
      <p:boldItalic r:id="rId77"/>
    </p:embeddedFont>
    <p:embeddedFont>
      <p:font typeface="Open Sans Semibold" panose="020B0706030804020204" pitchFamily="34" charset="0"/>
      <p:bold r:id="rId76"/>
      <p:boldItalic r:id="rId77"/>
    </p:embeddedFont>
    <p:embeddedFont>
      <p:font typeface="Trebuchet MS" panose="020B0603020202020204" pitchFamily="34" charset="0"/>
      <p:regular r:id="rId78"/>
      <p:bold r:id="rId79"/>
      <p:italic r:id="rId80"/>
      <p:boldItalic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Meeting Slides" id="{24F09CCF-4DCD-4718-A86F-8B8A6FF67672}">
          <p14:sldIdLst>
            <p14:sldId id="399"/>
            <p14:sldId id="398"/>
          </p14:sldIdLst>
        </p14:section>
        <p14:section name="Meeting" id="{A1CD6140-63A6-4120-B67C-7D996D1FE4E0}">
          <p14:sldIdLst>
            <p14:sldId id="261"/>
            <p14:sldId id="280"/>
            <p14:sldId id="295"/>
            <p14:sldId id="2134806901"/>
            <p14:sldId id="400"/>
            <p14:sldId id="257"/>
            <p14:sldId id="292"/>
            <p14:sldId id="291"/>
            <p14:sldId id="266"/>
            <p14:sldId id="269"/>
            <p14:sldId id="293"/>
            <p14:sldId id="2134806911"/>
            <p14:sldId id="2134806912"/>
            <p14:sldId id="296"/>
            <p14:sldId id="297"/>
            <p14:sldId id="2134806913"/>
            <p14:sldId id="298"/>
            <p14:sldId id="299"/>
            <p14:sldId id="301"/>
            <p14:sldId id="2134806898"/>
            <p14:sldId id="2134806853"/>
            <p14:sldId id="2134806899"/>
            <p14:sldId id="2134806887"/>
            <p14:sldId id="2134806856"/>
            <p14:sldId id="2134806914"/>
            <p14:sldId id="2134806915"/>
            <p14:sldId id="2134806916"/>
            <p14:sldId id="2134806917"/>
            <p14:sldId id="2134806918"/>
            <p14:sldId id="2134806919"/>
            <p14:sldId id="2134806920"/>
            <p14:sldId id="2134806921"/>
            <p14:sldId id="290"/>
            <p14:sldId id="2134806922"/>
            <p14:sldId id="2134806923"/>
            <p14:sldId id="2134806924"/>
            <p14:sldId id="302"/>
            <p14:sldId id="303"/>
            <p14:sldId id="2134806925"/>
            <p14:sldId id="2134806926"/>
            <p14:sldId id="2134806927"/>
            <p14:sldId id="265"/>
            <p14:sldId id="304"/>
            <p14:sldId id="2134806928"/>
            <p14:sldId id="2134806929"/>
            <p14:sldId id="2134806861"/>
            <p14:sldId id="638"/>
            <p14:sldId id="256"/>
            <p14:sldId id="2134806243"/>
            <p14:sldId id="367"/>
            <p14:sldId id="294"/>
            <p14:sldId id="279"/>
          </p14:sldIdLst>
        </p14:section>
        <p14:section name="Ending" id="{21FCED47-18B6-49A6-9AC1-615EE1202E7B}">
          <p14:sldIdLst>
            <p14:sldId id="21348062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6" autoAdjust="0"/>
    <p:restoredTop sz="86473" autoAdjust="0"/>
  </p:normalViewPr>
  <p:slideViewPr>
    <p:cSldViewPr snapToGrid="0">
      <p:cViewPr varScale="1">
        <p:scale>
          <a:sx n="74" d="100"/>
          <a:sy n="74" d="100"/>
        </p:scale>
        <p:origin x="78" y="372"/>
      </p:cViewPr>
      <p:guideLst/>
    </p:cSldViewPr>
  </p:slideViewPr>
  <p:outlineViewPr>
    <p:cViewPr>
      <p:scale>
        <a:sx n="33" d="100"/>
        <a:sy n="33" d="100"/>
      </p:scale>
      <p:origin x="0" y="-2460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1.fntdata"/><Relationship Id="rId80" Type="http://schemas.openxmlformats.org/officeDocument/2006/relationships/font" Target="fonts/font19.fnt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6.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5.fntdata"/><Relationship Id="rId7" Type="http://schemas.openxmlformats.org/officeDocument/2006/relationships/slide" Target="slides/slide2.xml"/><Relationship Id="rId71" Type="http://schemas.openxmlformats.org/officeDocument/2006/relationships/font" Target="fonts/font10.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font5.fntdata"/><Relationship Id="rId61" Type="http://schemas.openxmlformats.org/officeDocument/2006/relationships/notesMaster" Target="notesMasters/notesMaster1.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5/21/2025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164237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23</a:t>
            </a:fld>
            <a:endParaRPr lang="en-US"/>
          </a:p>
        </p:txBody>
      </p:sp>
    </p:spTree>
    <p:extLst>
      <p:ext uri="{BB962C8B-B14F-4D97-AF65-F5344CB8AC3E}">
        <p14:creationId xmlns:p14="http://schemas.microsoft.com/office/powerpoint/2010/main" val="192944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412CB-B9DF-FC9A-E066-F21188B48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10385-1F3C-AAE2-3740-D76DEE13C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975F3-92AA-6AD8-EEBC-D294E458E677}"/>
              </a:ext>
            </a:extLst>
          </p:cNvPr>
          <p:cNvSpPr>
            <a:spLocks noGrp="1"/>
          </p:cNvSpPr>
          <p:nvPr>
            <p:ph type="body" idx="1"/>
          </p:nvPr>
        </p:nvSpPr>
        <p:spPr/>
        <p:txBody>
          <a:bodyPr/>
          <a:lstStyle/>
          <a:p>
            <a:r>
              <a:rPr lang="en-US" dirty="0"/>
              <a:t>Laurie will share her screen</a:t>
            </a:r>
          </a:p>
        </p:txBody>
      </p:sp>
      <p:sp>
        <p:nvSpPr>
          <p:cNvPr id="4" name="Slide Number Placeholder 3">
            <a:extLst>
              <a:ext uri="{FF2B5EF4-FFF2-40B4-BE49-F238E27FC236}">
                <a16:creationId xmlns:a16="http://schemas.microsoft.com/office/drawing/2014/main" id="{EAE489A3-4D7A-AB78-F51C-856D0FA65A79}"/>
              </a:ext>
            </a:extLst>
          </p:cNvPr>
          <p:cNvSpPr>
            <a:spLocks noGrp="1"/>
          </p:cNvSpPr>
          <p:nvPr>
            <p:ph type="sldNum" sz="quarter" idx="5"/>
          </p:nvPr>
        </p:nvSpPr>
        <p:spPr/>
        <p:txBody>
          <a:bodyPr/>
          <a:lstStyle/>
          <a:p>
            <a:fld id="{B03B681A-0971-437A-97B1-44BF12E3167A}" type="slidenum">
              <a:rPr lang="en-US" smtClean="0"/>
              <a:t>24</a:t>
            </a:fld>
            <a:endParaRPr lang="en-US"/>
          </a:p>
        </p:txBody>
      </p:sp>
    </p:spTree>
    <p:extLst>
      <p:ext uri="{BB962C8B-B14F-4D97-AF65-F5344CB8AC3E}">
        <p14:creationId xmlns:p14="http://schemas.microsoft.com/office/powerpoint/2010/main" val="1493608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25</a:t>
            </a:fld>
            <a:endParaRPr lang="en-US"/>
          </a:p>
        </p:txBody>
      </p:sp>
    </p:spTree>
    <p:extLst>
      <p:ext uri="{BB962C8B-B14F-4D97-AF65-F5344CB8AC3E}">
        <p14:creationId xmlns:p14="http://schemas.microsoft.com/office/powerpoint/2010/main" val="193982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26</a:t>
            </a:fld>
            <a:endParaRPr lang="en-US"/>
          </a:p>
        </p:txBody>
      </p:sp>
    </p:spTree>
    <p:extLst>
      <p:ext uri="{BB962C8B-B14F-4D97-AF65-F5344CB8AC3E}">
        <p14:creationId xmlns:p14="http://schemas.microsoft.com/office/powerpoint/2010/main" val="142404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28</a:t>
            </a:fld>
            <a:endParaRPr lang="en-US"/>
          </a:p>
        </p:txBody>
      </p:sp>
    </p:spTree>
    <p:extLst>
      <p:ext uri="{BB962C8B-B14F-4D97-AF65-F5344CB8AC3E}">
        <p14:creationId xmlns:p14="http://schemas.microsoft.com/office/powerpoint/2010/main" val="1732052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29</a:t>
            </a:fld>
            <a:endParaRPr lang="en-US"/>
          </a:p>
        </p:txBody>
      </p:sp>
    </p:spTree>
    <p:extLst>
      <p:ext uri="{BB962C8B-B14F-4D97-AF65-F5344CB8AC3E}">
        <p14:creationId xmlns:p14="http://schemas.microsoft.com/office/powerpoint/2010/main" val="156722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10"/>
          </p:nvPr>
        </p:nvSpPr>
        <p:spPr/>
        <p:txBody>
          <a:bodyPr/>
          <a:lstStyle/>
          <a:p>
            <a:fld id="{B03B681A-0971-437A-97B1-44BF12E3167A}" type="slidenum">
              <a:rPr lang="en-US" smtClean="0"/>
              <a:t>30</a:t>
            </a:fld>
            <a:endParaRPr lang="en-US"/>
          </a:p>
        </p:txBody>
      </p:sp>
    </p:spTree>
    <p:extLst>
      <p:ext uri="{BB962C8B-B14F-4D97-AF65-F5344CB8AC3E}">
        <p14:creationId xmlns:p14="http://schemas.microsoft.com/office/powerpoint/2010/main" val="3351801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31</a:t>
            </a:fld>
            <a:endParaRPr lang="en-US"/>
          </a:p>
        </p:txBody>
      </p:sp>
    </p:spTree>
    <p:extLst>
      <p:ext uri="{BB962C8B-B14F-4D97-AF65-F5344CB8AC3E}">
        <p14:creationId xmlns:p14="http://schemas.microsoft.com/office/powerpoint/2010/main" val="1781944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0341F-2A97-2FE1-799D-62415BC6B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D875-35F4-8CFF-085D-BF48C77341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8D69A-C181-CFC8-54DD-36FB79C07695}"/>
              </a:ext>
            </a:extLst>
          </p:cNvPr>
          <p:cNvSpPr>
            <a:spLocks noGrp="1"/>
          </p:cNvSpPr>
          <p:nvPr>
            <p:ph type="body" idx="1"/>
          </p:nvPr>
        </p:nvSpPr>
        <p:spPr/>
        <p:txBody>
          <a:bodyPr/>
          <a:lstStyle/>
          <a:p>
            <a:r>
              <a:rPr lang="en-US"/>
              <a:t>PowerPoints</a:t>
            </a:r>
          </a:p>
        </p:txBody>
      </p:sp>
      <p:sp>
        <p:nvSpPr>
          <p:cNvPr id="4" name="Slide Number Placeholder 3">
            <a:extLst>
              <a:ext uri="{FF2B5EF4-FFF2-40B4-BE49-F238E27FC236}">
                <a16:creationId xmlns:a16="http://schemas.microsoft.com/office/drawing/2014/main" id="{04269771-171E-7727-DA6E-62269FA04EEF}"/>
              </a:ext>
            </a:extLst>
          </p:cNvPr>
          <p:cNvSpPr>
            <a:spLocks noGrp="1"/>
          </p:cNvSpPr>
          <p:nvPr>
            <p:ph type="sldNum" sz="quarter" idx="10"/>
          </p:nvPr>
        </p:nvSpPr>
        <p:spPr/>
        <p:txBody>
          <a:bodyPr/>
          <a:lstStyle/>
          <a:p>
            <a:fld id="{B03B681A-0971-437A-97B1-44BF12E3167A}" type="slidenum">
              <a:rPr lang="en-US" smtClean="0"/>
              <a:t>32</a:t>
            </a:fld>
            <a:endParaRPr lang="en-US"/>
          </a:p>
        </p:txBody>
      </p:sp>
    </p:spTree>
    <p:extLst>
      <p:ext uri="{BB962C8B-B14F-4D97-AF65-F5344CB8AC3E}">
        <p14:creationId xmlns:p14="http://schemas.microsoft.com/office/powerpoint/2010/main" val="3003698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EDE87-471E-84A0-1013-304F80C479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A0C06-596F-FA6B-77EE-21C91FDB2C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9497F-7F1C-1056-F28D-2FF8AFA8E986}"/>
              </a:ext>
            </a:extLst>
          </p:cNvPr>
          <p:cNvSpPr>
            <a:spLocks noGrp="1"/>
          </p:cNvSpPr>
          <p:nvPr>
            <p:ph type="body" idx="1"/>
          </p:nvPr>
        </p:nvSpPr>
        <p:spPr/>
        <p:txBody>
          <a:bodyPr/>
          <a:lstStyle/>
          <a:p>
            <a:r>
              <a:rPr lang="en-US"/>
              <a:t>Amanda</a:t>
            </a:r>
          </a:p>
        </p:txBody>
      </p:sp>
      <p:sp>
        <p:nvSpPr>
          <p:cNvPr id="4" name="Slide Number Placeholder 3">
            <a:extLst>
              <a:ext uri="{FF2B5EF4-FFF2-40B4-BE49-F238E27FC236}">
                <a16:creationId xmlns:a16="http://schemas.microsoft.com/office/drawing/2014/main" id="{E5476A61-FF24-F14B-3B5F-F753C7BE7A5D}"/>
              </a:ext>
            </a:extLst>
          </p:cNvPr>
          <p:cNvSpPr>
            <a:spLocks noGrp="1"/>
          </p:cNvSpPr>
          <p:nvPr>
            <p:ph type="sldNum" sz="quarter" idx="10"/>
          </p:nvPr>
        </p:nvSpPr>
        <p:spPr/>
        <p:txBody>
          <a:bodyPr/>
          <a:lstStyle/>
          <a:p>
            <a:fld id="{B03B681A-0971-437A-97B1-44BF12E3167A}" type="slidenum">
              <a:rPr lang="en-US" smtClean="0"/>
              <a:t>33</a:t>
            </a:fld>
            <a:endParaRPr lang="en-US"/>
          </a:p>
        </p:txBody>
      </p:sp>
    </p:spTree>
    <p:extLst>
      <p:ext uri="{BB962C8B-B14F-4D97-AF65-F5344CB8AC3E}">
        <p14:creationId xmlns:p14="http://schemas.microsoft.com/office/powerpoint/2010/main" val="340657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3392613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34</a:t>
            </a:fld>
            <a:endParaRPr lang="en-US"/>
          </a:p>
        </p:txBody>
      </p:sp>
    </p:spTree>
    <p:extLst>
      <p:ext uri="{BB962C8B-B14F-4D97-AF65-F5344CB8AC3E}">
        <p14:creationId xmlns:p14="http://schemas.microsoft.com/office/powerpoint/2010/main" val="2577506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35</a:t>
            </a:fld>
            <a:endParaRPr lang="en-US"/>
          </a:p>
        </p:txBody>
      </p:sp>
    </p:spTree>
    <p:extLst>
      <p:ext uri="{BB962C8B-B14F-4D97-AF65-F5344CB8AC3E}">
        <p14:creationId xmlns:p14="http://schemas.microsoft.com/office/powerpoint/2010/main" val="2464471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36</a:t>
            </a:fld>
            <a:endParaRPr lang="en-US"/>
          </a:p>
        </p:txBody>
      </p:sp>
    </p:spTree>
    <p:extLst>
      <p:ext uri="{BB962C8B-B14F-4D97-AF65-F5344CB8AC3E}">
        <p14:creationId xmlns:p14="http://schemas.microsoft.com/office/powerpoint/2010/main" val="2210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37</a:t>
            </a:fld>
            <a:endParaRPr lang="en-US"/>
          </a:p>
        </p:txBody>
      </p:sp>
    </p:spTree>
    <p:extLst>
      <p:ext uri="{BB962C8B-B14F-4D97-AF65-F5344CB8AC3E}">
        <p14:creationId xmlns:p14="http://schemas.microsoft.com/office/powerpoint/2010/main" val="2297873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38</a:t>
            </a:fld>
            <a:endParaRPr lang="en-US"/>
          </a:p>
        </p:txBody>
      </p:sp>
    </p:spTree>
    <p:extLst>
      <p:ext uri="{BB962C8B-B14F-4D97-AF65-F5344CB8AC3E}">
        <p14:creationId xmlns:p14="http://schemas.microsoft.com/office/powerpoint/2010/main" val="2228684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39</a:t>
            </a:fld>
            <a:endParaRPr lang="en-US"/>
          </a:p>
        </p:txBody>
      </p:sp>
    </p:spTree>
    <p:extLst>
      <p:ext uri="{BB962C8B-B14F-4D97-AF65-F5344CB8AC3E}">
        <p14:creationId xmlns:p14="http://schemas.microsoft.com/office/powerpoint/2010/main" val="2529042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40</a:t>
            </a:fld>
            <a:endParaRPr lang="en-US"/>
          </a:p>
        </p:txBody>
      </p:sp>
    </p:spTree>
    <p:extLst>
      <p:ext uri="{BB962C8B-B14F-4D97-AF65-F5344CB8AC3E}">
        <p14:creationId xmlns:p14="http://schemas.microsoft.com/office/powerpoint/2010/main" val="2662317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41</a:t>
            </a:fld>
            <a:endParaRPr lang="en-US"/>
          </a:p>
        </p:txBody>
      </p:sp>
    </p:spTree>
    <p:extLst>
      <p:ext uri="{BB962C8B-B14F-4D97-AF65-F5344CB8AC3E}">
        <p14:creationId xmlns:p14="http://schemas.microsoft.com/office/powerpoint/2010/main" val="1320030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67101-D244-489C-ADD8-10D9D583E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D6E156-5C1E-F113-7952-D71A8DA00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A118E-F9B4-F6E5-1C1F-7F77A9A09B62}"/>
              </a:ext>
            </a:extLst>
          </p:cNvPr>
          <p:cNvSpPr>
            <a:spLocks noGrp="1"/>
          </p:cNvSpPr>
          <p:nvPr>
            <p:ph type="body" idx="1"/>
          </p:nvPr>
        </p:nvSpPr>
        <p:spPr/>
        <p:txBody>
          <a:bodyPr/>
          <a:lstStyle/>
          <a:p>
            <a:r>
              <a:rPr lang="en-US"/>
              <a:t>Fact</a:t>
            </a:r>
            <a:r>
              <a:rPr lang="en-US" baseline="0"/>
              <a:t> Sheet</a:t>
            </a:r>
            <a:endParaRPr lang="en-US"/>
          </a:p>
        </p:txBody>
      </p:sp>
      <p:sp>
        <p:nvSpPr>
          <p:cNvPr id="4" name="Slide Number Placeholder 3">
            <a:extLst>
              <a:ext uri="{FF2B5EF4-FFF2-40B4-BE49-F238E27FC236}">
                <a16:creationId xmlns:a16="http://schemas.microsoft.com/office/drawing/2014/main" id="{3BB719ED-8BFC-1109-E168-174F6C08EF70}"/>
              </a:ext>
            </a:extLst>
          </p:cNvPr>
          <p:cNvSpPr>
            <a:spLocks noGrp="1"/>
          </p:cNvSpPr>
          <p:nvPr>
            <p:ph type="sldNum" sz="quarter" idx="10"/>
          </p:nvPr>
        </p:nvSpPr>
        <p:spPr/>
        <p:txBody>
          <a:bodyPr/>
          <a:lstStyle/>
          <a:p>
            <a:fld id="{B03B681A-0971-437A-97B1-44BF12E3167A}" type="slidenum">
              <a:rPr lang="en-US" smtClean="0"/>
              <a:t>42</a:t>
            </a:fld>
            <a:endParaRPr lang="en-US"/>
          </a:p>
        </p:txBody>
      </p:sp>
    </p:spTree>
    <p:extLst>
      <p:ext uri="{BB962C8B-B14F-4D97-AF65-F5344CB8AC3E}">
        <p14:creationId xmlns:p14="http://schemas.microsoft.com/office/powerpoint/2010/main" val="3370772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F5DCE-5190-7019-CB3A-F843C3B6C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C6896-02ED-54D3-864D-0B132B587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6986D-6F50-212A-8C70-CFEC73B8B6D3}"/>
              </a:ext>
            </a:extLst>
          </p:cNvPr>
          <p:cNvSpPr>
            <a:spLocks noGrp="1"/>
          </p:cNvSpPr>
          <p:nvPr>
            <p:ph type="body" idx="1"/>
          </p:nvPr>
        </p:nvSpPr>
        <p:spPr/>
        <p:txBody>
          <a:bodyPr/>
          <a:lstStyle/>
          <a:p>
            <a:r>
              <a:rPr lang="en-US"/>
              <a:t>Fact</a:t>
            </a:r>
            <a:r>
              <a:rPr lang="en-US" baseline="0"/>
              <a:t> Sheet</a:t>
            </a:r>
            <a:endParaRPr lang="en-US"/>
          </a:p>
        </p:txBody>
      </p:sp>
      <p:sp>
        <p:nvSpPr>
          <p:cNvPr id="4" name="Slide Number Placeholder 3">
            <a:extLst>
              <a:ext uri="{FF2B5EF4-FFF2-40B4-BE49-F238E27FC236}">
                <a16:creationId xmlns:a16="http://schemas.microsoft.com/office/drawing/2014/main" id="{21D134F5-9401-BA44-AE19-BD9C1A002C6D}"/>
              </a:ext>
            </a:extLst>
          </p:cNvPr>
          <p:cNvSpPr>
            <a:spLocks noGrp="1"/>
          </p:cNvSpPr>
          <p:nvPr>
            <p:ph type="sldNum" sz="quarter" idx="10"/>
          </p:nvPr>
        </p:nvSpPr>
        <p:spPr/>
        <p:txBody>
          <a:bodyPr/>
          <a:lstStyle/>
          <a:p>
            <a:fld id="{B03B681A-0971-437A-97B1-44BF12E3167A}" type="slidenum">
              <a:rPr lang="en-US" smtClean="0"/>
              <a:t>43</a:t>
            </a:fld>
            <a:endParaRPr lang="en-US"/>
          </a:p>
        </p:txBody>
      </p:sp>
    </p:spTree>
    <p:extLst>
      <p:ext uri="{BB962C8B-B14F-4D97-AF65-F5344CB8AC3E}">
        <p14:creationId xmlns:p14="http://schemas.microsoft.com/office/powerpoint/2010/main" val="381318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I and 2</a:t>
            </a:r>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4112013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44</a:t>
            </a:fld>
            <a:endParaRPr lang="en-US"/>
          </a:p>
        </p:txBody>
      </p:sp>
    </p:spTree>
    <p:extLst>
      <p:ext uri="{BB962C8B-B14F-4D97-AF65-F5344CB8AC3E}">
        <p14:creationId xmlns:p14="http://schemas.microsoft.com/office/powerpoint/2010/main" val="2412813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PowerPoints</a:t>
            </a:r>
          </a:p>
        </p:txBody>
      </p:sp>
      <p:sp>
        <p:nvSpPr>
          <p:cNvPr id="4" name="Slide Number Placeholder 3"/>
          <p:cNvSpPr>
            <a:spLocks noGrp="1"/>
          </p:cNvSpPr>
          <p:nvPr>
            <p:ph type="sldNum" sz="quarter" idx="10"/>
          </p:nvPr>
        </p:nvSpPr>
        <p:spPr/>
        <p:txBody>
          <a:bodyPr/>
          <a:lstStyle/>
          <a:p>
            <a:fld id="{B03B681A-0971-437A-97B1-44BF12E3167A}" type="slidenum">
              <a:rPr lang="en-US" smtClean="0"/>
              <a:t>46</a:t>
            </a:fld>
            <a:endParaRPr lang="en-US"/>
          </a:p>
        </p:txBody>
      </p:sp>
    </p:spTree>
    <p:extLst>
      <p:ext uri="{BB962C8B-B14F-4D97-AF65-F5344CB8AC3E}">
        <p14:creationId xmlns:p14="http://schemas.microsoft.com/office/powerpoint/2010/main" val="2228750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47</a:t>
            </a:fld>
            <a:endParaRPr lang="en-US"/>
          </a:p>
        </p:txBody>
      </p:sp>
    </p:spTree>
    <p:extLst>
      <p:ext uri="{BB962C8B-B14F-4D97-AF65-F5344CB8AC3E}">
        <p14:creationId xmlns:p14="http://schemas.microsoft.com/office/powerpoint/2010/main" val="836196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SEAC Orientation 2016</a:t>
            </a:r>
          </a:p>
        </p:txBody>
      </p:sp>
      <p:sp>
        <p:nvSpPr>
          <p:cNvPr id="5" name="Date Placeholder 4"/>
          <p:cNvSpPr>
            <a:spLocks noGrp="1"/>
          </p:cNvSpPr>
          <p:nvPr>
            <p:ph type="dt" idx="11"/>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BB7CB5A-C0B8-4C7C-9783-E3FB419FED25}"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5/21/2025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Kansas State Department of Education</a:t>
            </a:r>
          </a:p>
        </p:txBody>
      </p:sp>
      <p:sp>
        <p:nvSpPr>
          <p:cNvPr id="7" name="Slide Number Placeholder 6"/>
          <p:cNvSpPr>
            <a:spLocks noGrp="1"/>
          </p:cNvSpPr>
          <p:nvPr>
            <p:ph type="sldNum" sz="quarter" idx="13"/>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22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21750-506C-1099-F2D8-ACE141837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2B414-2924-83F8-395E-F0FDD4F42D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05496-1556-15A3-85C8-D5A234FC8EC5}"/>
              </a:ext>
            </a:extLst>
          </p:cNvPr>
          <p:cNvSpPr>
            <a:spLocks noGrp="1"/>
          </p:cNvSpPr>
          <p:nvPr>
            <p:ph type="body" idx="1"/>
          </p:nvPr>
        </p:nvSpPr>
        <p:spPr/>
        <p:txBody>
          <a:bodyPr/>
          <a:lstStyle/>
          <a:p>
            <a:r>
              <a:rPr lang="en-US" dirty="0"/>
              <a:t>Poll I and 2</a:t>
            </a:r>
          </a:p>
        </p:txBody>
      </p:sp>
      <p:sp>
        <p:nvSpPr>
          <p:cNvPr id="4" name="Slide Number Placeholder 3">
            <a:extLst>
              <a:ext uri="{FF2B5EF4-FFF2-40B4-BE49-F238E27FC236}">
                <a16:creationId xmlns:a16="http://schemas.microsoft.com/office/drawing/2014/main" id="{D1C9FE63-33A1-6453-68CF-483C919C8C06}"/>
              </a:ext>
            </a:extLst>
          </p:cNvPr>
          <p:cNvSpPr>
            <a:spLocks noGrp="1"/>
          </p:cNvSpPr>
          <p:nvPr>
            <p:ph type="sldNum" sz="quarter" idx="5"/>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60204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10"/>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335180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PowerPoints</a:t>
            </a:r>
          </a:p>
        </p:txBody>
      </p:sp>
      <p:sp>
        <p:nvSpPr>
          <p:cNvPr id="4" name="Slide Number Placeholder 3"/>
          <p:cNvSpPr>
            <a:spLocks noGrp="1"/>
          </p:cNvSpPr>
          <p:nvPr>
            <p:ph type="sldNum" sz="quarter" idx="10"/>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222875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Describe business rules for using each – what are the non-negotiables in terms of design, etc.?</a:t>
            </a:r>
          </a:p>
          <a:p>
            <a:pPr lvl="0"/>
            <a:r>
              <a:rPr lang="en-US" sz="1200" kern="1200">
                <a:solidFill>
                  <a:schemeClr val="tx1"/>
                </a:solidFill>
                <a:effectLst/>
                <a:latin typeface="+mn-lt"/>
                <a:ea typeface="+mn-ea"/>
                <a:cs typeface="+mn-cs"/>
              </a:rPr>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884065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18</a:t>
            </a:fld>
            <a:endParaRPr lang="en-US"/>
          </a:p>
        </p:txBody>
      </p:sp>
    </p:spTree>
    <p:extLst>
      <p:ext uri="{BB962C8B-B14F-4D97-AF65-F5344CB8AC3E}">
        <p14:creationId xmlns:p14="http://schemas.microsoft.com/office/powerpoint/2010/main" val="3379372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CC631-19F3-6775-6846-9AB63230D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C477-BC33-165F-E6FB-D064F4B3E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CDA87-7F7A-0438-A530-332DFB8F8582}"/>
              </a:ext>
            </a:extLst>
          </p:cNvPr>
          <p:cNvSpPr>
            <a:spLocks noGrp="1"/>
          </p:cNvSpPr>
          <p:nvPr>
            <p:ph type="body" idx="1"/>
          </p:nvPr>
        </p:nvSpPr>
        <p:spPr/>
        <p:txBody>
          <a:bodyPr/>
          <a:lstStyle/>
          <a:p>
            <a:r>
              <a:rPr lang="en-US" dirty="0"/>
              <a:t>Laurie will share her screen</a:t>
            </a:r>
          </a:p>
        </p:txBody>
      </p:sp>
      <p:sp>
        <p:nvSpPr>
          <p:cNvPr id="4" name="Slide Number Placeholder 3">
            <a:extLst>
              <a:ext uri="{FF2B5EF4-FFF2-40B4-BE49-F238E27FC236}">
                <a16:creationId xmlns:a16="http://schemas.microsoft.com/office/drawing/2014/main" id="{10388C85-5928-3F61-9C65-7B25A34A575A}"/>
              </a:ext>
            </a:extLst>
          </p:cNvPr>
          <p:cNvSpPr>
            <a:spLocks noGrp="1"/>
          </p:cNvSpPr>
          <p:nvPr>
            <p:ph type="sldNum" sz="quarter" idx="5"/>
          </p:nvPr>
        </p:nvSpPr>
        <p:spPr/>
        <p:txBody>
          <a:bodyPr/>
          <a:lstStyle/>
          <a:p>
            <a:fld id="{B03B681A-0971-437A-97B1-44BF12E3167A}" type="slidenum">
              <a:rPr lang="en-US" smtClean="0"/>
              <a:t>22</a:t>
            </a:fld>
            <a:endParaRPr lang="en-US"/>
          </a:p>
        </p:txBody>
      </p:sp>
    </p:spTree>
    <p:extLst>
      <p:ext uri="{BB962C8B-B14F-4D97-AF65-F5344CB8AC3E}">
        <p14:creationId xmlns:p14="http://schemas.microsoft.com/office/powerpoint/2010/main" val="839076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8.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43.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5.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6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6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6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3.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6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7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7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6.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73.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7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6.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3.bin"/></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81.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8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8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7.bin"/></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86.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7.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9.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AB42B-6AA8-1511-62B0-A13C95F6E7A4}"/>
              </a:ext>
            </a:extLst>
          </p:cNvPr>
          <p:cNvSpPr>
            <a:spLocks noGrp="1"/>
          </p:cNvSpPr>
          <p:nvPr>
            <p:ph type="dt" sz="half" idx="10"/>
          </p:nvPr>
        </p:nvSpPr>
        <p:spPr/>
        <p:txBody>
          <a:bodyPr/>
          <a:lstStyle/>
          <a:p>
            <a:fld id="{F61EAF05-D03A-4E85-95DB-735858DF57CD}" type="datetimeFigureOut">
              <a:rPr lang="en-US" smtClean="0"/>
              <a:t>5/21/2025</a:t>
            </a:fld>
            <a:endParaRPr lang="en-US"/>
          </a:p>
        </p:txBody>
      </p:sp>
      <p:sp>
        <p:nvSpPr>
          <p:cNvPr id="3" name="Footer Placeholder 2">
            <a:extLst>
              <a:ext uri="{FF2B5EF4-FFF2-40B4-BE49-F238E27FC236}">
                <a16:creationId xmlns:a16="http://schemas.microsoft.com/office/drawing/2014/main" id="{177BF287-8000-8972-B5D1-47F0BB856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84A2D-7F37-7099-C2F9-48ACBCB61BCF}"/>
              </a:ext>
            </a:extLst>
          </p:cNvPr>
          <p:cNvSpPr>
            <a:spLocks noGrp="1"/>
          </p:cNvSpPr>
          <p:nvPr>
            <p:ph type="sldNum" sz="quarter" idx="12"/>
          </p:nvPr>
        </p:nvSpPr>
        <p:spPr/>
        <p:txBody>
          <a:bodyPr/>
          <a:lstStyle/>
          <a:p>
            <a:fld id="{176DF214-887D-4911-A990-FF051FA4656A}" type="slidenum">
              <a:rPr lang="en-US" smtClean="0"/>
              <a:t>‹#›</a:t>
            </a:fld>
            <a:endParaRPr lang="en-US"/>
          </a:p>
        </p:txBody>
      </p:sp>
    </p:spTree>
    <p:extLst>
      <p:ext uri="{BB962C8B-B14F-4D97-AF65-F5344CB8AC3E}">
        <p14:creationId xmlns:p14="http://schemas.microsoft.com/office/powerpoint/2010/main" val="134128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11035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689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726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88718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26268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99662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28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67020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96004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769630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51289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2" name="Object 1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vl1pPr>
            <a:lvl2pPr marL="685800" indent="-228600">
              <a:lnSpc>
                <a:spcPct val="90000"/>
              </a:lnSpc>
              <a:spcBef>
                <a:spcPts val="500"/>
              </a:spcBef>
              <a:spcAft>
                <a:spcPts val="0"/>
              </a:spcAft>
              <a:buClr>
                <a:srgbClr val="FFA400"/>
              </a:buClr>
              <a:defRPr sz="2800"/>
            </a:lvl2pPr>
            <a:lvl3pPr marL="1143000" indent="-228600">
              <a:lnSpc>
                <a:spcPct val="90000"/>
              </a:lnSpc>
              <a:spcBef>
                <a:spcPts val="500"/>
              </a:spcBef>
              <a:spcAft>
                <a:spcPts val="0"/>
              </a:spcAft>
              <a:buClr>
                <a:srgbClr val="3570CF"/>
              </a:buClr>
              <a:buFont typeface="Arial" panose="020B0604020202020204" pitchFamily="34" charset="0"/>
              <a:buChar char="•"/>
              <a:defRPr sz="2400"/>
            </a:lvl3pPr>
            <a:lvl4pPr marL="1600200" indent="-228600">
              <a:lnSpc>
                <a:spcPct val="90000"/>
              </a:lnSpc>
              <a:spcBef>
                <a:spcPts val="500"/>
              </a:spcBef>
              <a:spcAft>
                <a:spcPts val="0"/>
              </a:spcAft>
              <a:buFont typeface="Arial" panose="020B0604020202020204" pitchFamily="34" charset="0"/>
              <a:buChar char="•"/>
              <a:defRPr sz="2000" b="0"/>
            </a:lvl4pPr>
            <a:lvl5pPr marL="2057400" indent="-228600">
              <a:lnSpc>
                <a:spcPct val="90000"/>
              </a:lnSpc>
              <a:spcBef>
                <a:spcPts val="500"/>
              </a:spcBef>
              <a:spcAft>
                <a:spcPts val="0"/>
              </a:spcAft>
              <a:buClr>
                <a:srgbClr val="888C91"/>
              </a:buClr>
              <a:buFont typeface="Arial" panose="020B0604020202020204"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2763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18454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38469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1794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3846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Light" panose="020B0306030504020204" pitchFamily="34" charset="0"/>
              <a:ea typeface="+mj-ea"/>
              <a:cs typeface="+mj-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19713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465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4211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7821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80580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1202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948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4027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9551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3377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5465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3013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0352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29670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377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39967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800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7733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2654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008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562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0959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9936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21631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831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204895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45449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7360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7066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9607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7508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0554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4420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13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584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2991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7527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1321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3689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811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056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5240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023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6313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7326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04450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2757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8095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82262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9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6257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7388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650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14143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Tree>
    <p:extLst>
      <p:ext uri="{BB962C8B-B14F-4D97-AF65-F5344CB8AC3E}">
        <p14:creationId xmlns:p14="http://schemas.microsoft.com/office/powerpoint/2010/main" val="166097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0528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4120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73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5460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17895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1537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5373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807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5977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083486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84" Type="http://schemas.openxmlformats.org/officeDocument/2006/relationships/oleObject" Target="../embeddings/oleObject1.bin"/><Relationship Id="rId16" Type="http://schemas.openxmlformats.org/officeDocument/2006/relationships/slideLayout" Target="../slideLayouts/slideLayout31.xml"/><Relationship Id="rId11" Type="http://schemas.openxmlformats.org/officeDocument/2006/relationships/slideLayout" Target="../slideLayouts/slideLayout26.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77" Type="http://schemas.openxmlformats.org/officeDocument/2006/relationships/slideLayout" Target="../slideLayouts/slideLayout92.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80" Type="http://schemas.openxmlformats.org/officeDocument/2006/relationships/slideLayout" Target="../slideLayouts/slideLayout95.xml"/><Relationship Id="rId85" Type="http://schemas.openxmlformats.org/officeDocument/2006/relationships/image" Target="../media/image11.emf"/><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83" Type="http://schemas.openxmlformats.org/officeDocument/2006/relationships/tags" Target="../tags/tag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81" Type="http://schemas.openxmlformats.org/officeDocument/2006/relationships/slideLayout" Target="../slideLayouts/slideLayout9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6" Type="http://schemas.openxmlformats.org/officeDocument/2006/relationships/slideLayout" Target="../slideLayouts/slideLayout91.xml"/><Relationship Id="rId7" Type="http://schemas.openxmlformats.org/officeDocument/2006/relationships/slideLayout" Target="../slideLayouts/slideLayout22.xml"/><Relationship Id="rId71" Type="http://schemas.openxmlformats.org/officeDocument/2006/relationships/slideLayout" Target="../slideLayouts/slideLayout86.xml"/><Relationship Id="rId2" Type="http://schemas.openxmlformats.org/officeDocument/2006/relationships/slideLayout" Target="../slideLayouts/slideLayout17.xml"/><Relationship Id="rId29" Type="http://schemas.openxmlformats.org/officeDocument/2006/relationships/slideLayout" Target="../slideLayouts/slideLayout44.xml"/><Relationship Id="rId24" Type="http://schemas.openxmlformats.org/officeDocument/2006/relationships/slideLayout" Target="../slideLayouts/slideLayout39.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66" Type="http://schemas.openxmlformats.org/officeDocument/2006/relationships/slideLayout" Target="../slideLayouts/slideLayout81.xml"/><Relationship Id="rId61" Type="http://schemas.openxmlformats.org/officeDocument/2006/relationships/slideLayout" Target="../slideLayouts/slideLayout76.xml"/><Relationship Id="rId8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5/21/2025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785"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1024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 id="2147483764" r:id="rId61"/>
    <p:sldLayoutId id="2147483765" r:id="rId62"/>
    <p:sldLayoutId id="2147483766" r:id="rId63"/>
    <p:sldLayoutId id="2147483767" r:id="rId64"/>
    <p:sldLayoutId id="2147483768" r:id="rId65"/>
    <p:sldLayoutId id="2147483769" r:id="rId66"/>
    <p:sldLayoutId id="2147483770" r:id="rId67"/>
    <p:sldLayoutId id="2147483771" r:id="rId68"/>
    <p:sldLayoutId id="2147483772" r:id="rId69"/>
    <p:sldLayoutId id="2147483773" r:id="rId70"/>
    <p:sldLayoutId id="2147483774" r:id="rId71"/>
    <p:sldLayoutId id="2147483775" r:id="rId72"/>
    <p:sldLayoutId id="2147483776" r:id="rId73"/>
    <p:sldLayoutId id="2147483777" r:id="rId74"/>
    <p:sldLayoutId id="2147483778" r:id="rId75"/>
    <p:sldLayoutId id="2147483779" r:id="rId76"/>
    <p:sldLayoutId id="2147483780" r:id="rId77"/>
    <p:sldLayoutId id="2147483781" r:id="rId78"/>
    <p:sldLayoutId id="2147483782" r:id="rId79"/>
    <p:sldLayoutId id="2147483783" r:id="rId80"/>
    <p:sldLayoutId id="2147483784"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ixabay.com/vectors/target-crosshair-bullet-openings-33502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sparcopen.github.io/opencon-dei-report/intro.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nUtR75sMBO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5.1"/><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www.rawpixel.com/search/together"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rawpixel.com/search/disability?sort=curated&amp;page=1"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pixabay.com/de/gruppe-team-feedback-r%C3%BCckmelden-1825510/"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casecec.org/paraprofessionals" TargetMode="External"/><Relationship Id="rId13" Type="http://schemas.openxmlformats.org/officeDocument/2006/relationships/hyperlink" Target="https://www.casecec.org/the-case-conference-2025" TargetMode="External"/><Relationship Id="rId3" Type="http://schemas.openxmlformats.org/officeDocument/2006/relationships/hyperlink" Target="https://docs.google.com/presentation/d/1miw4O4wXqFe5skbYETyj37X856I3mprf3CUIESlcZ_w/edit?usp=sharing" TargetMode="External"/><Relationship Id="rId7" Type="http://schemas.openxmlformats.org/officeDocument/2006/relationships/hyperlink" Target="https://docs.google.com/document/d/1qcKagmmTrVv8icRDS0O3A1wq-wZBK72Qv-RHv--OzfA/edit?usp=sharing" TargetMode="External"/><Relationship Id="rId12" Type="http://schemas.openxmlformats.org/officeDocument/2006/relationships/hyperlink" Target="https://reg.learningstream.com/reg/event_page.aspx?ek=0009-0020-084512a42c65463b8b5f7e3d69c66563" TargetMode="External"/><Relationship Id="rId2" Type="http://schemas.openxmlformats.org/officeDocument/2006/relationships/image" Target="../media/image38.jpeg"/><Relationship Id="rId1" Type="http://schemas.openxmlformats.org/officeDocument/2006/relationships/slideLayout" Target="../slideLayouts/slideLayout15.xml"/><Relationship Id="rId6" Type="http://schemas.openxmlformats.org/officeDocument/2006/relationships/hyperlink" Target="https://docs.google.com/forms/d/e/1FAIpQLSdLqKLcMfzCwpoEbs9h98ctlv3I01DKK0MNbJ4JTlEmF4IxqA/viewform?usp=header" TargetMode="External"/><Relationship Id="rId11" Type="http://schemas.openxmlformats.org/officeDocument/2006/relationships/hyperlink" Target="http://www.ksdetasn.org/" TargetMode="External"/><Relationship Id="rId5" Type="http://schemas.openxmlformats.org/officeDocument/2006/relationships/hyperlink" Target="https://www.k12dive.com/news/schools-students-with-disabilities-college-success-self-advocacy/741629/?utm_medium=email&amp;utm_content=yt4Jpy0_u7eWOxXOskQE71STTVJUZzOf-9fRI4abf6Mv7pDI7H0t5HKXQskBy1PB" TargetMode="External"/><Relationship Id="rId10" Type="http://schemas.openxmlformats.org/officeDocument/2006/relationships/hyperlink" Target="https://www.usakansas.org/page/2025-usa-kansas-conference" TargetMode="External"/><Relationship Id="rId4" Type="http://schemas.openxmlformats.org/officeDocument/2006/relationships/hyperlink" Target="https://www.ksde.gov/Portals/0/ECSETS/KIAS/FileReview-Fiscal-MonitoringAssistanceProtocol.pdf" TargetMode="External"/><Relationship Id="rId9" Type="http://schemas.openxmlformats.org/officeDocument/2006/relationships/hyperlink" Target="https://docs.google.com/document/d/15M4-xhHRgC1tjNvUv5GcioBE72Bi_ikbrA-WyKwAwsE/edit?usp=sharing" TargetMode="External"/><Relationship Id="rId14" Type="http://schemas.openxmlformats.org/officeDocument/2006/relationships/hyperlink" Target="https://ksdetasn.org/tasn/future-conference-date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joyce.broils@ksde.gov" TargetMode="External"/><Relationship Id="rId2" Type="http://schemas.openxmlformats.org/officeDocument/2006/relationships/hyperlink" Target="https://reg.learningstream.com/reg/event_page.aspx?ek=0009-0020-084512a42c65463b8b5f7e3d69c66563"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g"/><Relationship Id="rId18" Type="http://schemas.openxmlformats.org/officeDocument/2006/relationships/image" Target="../media/image54.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17" Type="http://schemas.openxmlformats.org/officeDocument/2006/relationships/image" Target="../media/image53.jpeg"/><Relationship Id="rId2" Type="http://schemas.openxmlformats.org/officeDocument/2006/relationships/notesSlide" Target="../notesSlides/notesSlide33.xml"/><Relationship Id="rId16"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5" Type="http://schemas.openxmlformats.org/officeDocument/2006/relationships/image" Target="../media/image5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klove@ksde.org" TargetMode="External"/><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klove@ksde.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A66958-1ECD-42BF-8C0D-916AE25E01EC}"/>
              </a:ext>
            </a:extLst>
          </p:cNvPr>
          <p:cNvSpPr>
            <a:spLocks noGrp="1"/>
          </p:cNvSpPr>
          <p:nvPr>
            <p:ph type="subTitle" idx="1"/>
          </p:nvPr>
        </p:nvSpPr>
        <p:spPr>
          <a:xfrm>
            <a:off x="3423821" y="4001166"/>
            <a:ext cx="7480151" cy="1923414"/>
          </a:xfrm>
        </p:spPr>
        <p:txBody>
          <a:bodyPr>
            <a:normAutofit/>
          </a:bodyPr>
          <a:lstStyle/>
          <a:p>
            <a:r>
              <a:rPr lang="en-US" dirty="0"/>
              <a:t>Please be sure your microphone is muted until you wish to participate in an open discussion with the council.</a:t>
            </a:r>
          </a:p>
          <a:p>
            <a:endParaRPr lang="en-US" sz="1100" dirty="0"/>
          </a:p>
          <a:p>
            <a:r>
              <a:rPr lang="en-US" dirty="0"/>
              <a:t>The meeting will start promptly at 9:00 a.m.</a:t>
            </a:r>
          </a:p>
        </p:txBody>
      </p:sp>
      <p:sp>
        <p:nvSpPr>
          <p:cNvPr id="3" name="Title 2">
            <a:extLst>
              <a:ext uri="{FF2B5EF4-FFF2-40B4-BE49-F238E27FC236}">
                <a16:creationId xmlns:a16="http://schemas.microsoft.com/office/drawing/2014/main" id="{64D37752-9948-4AAA-853B-2A3730EB37DE}"/>
              </a:ext>
            </a:extLst>
          </p:cNvPr>
          <p:cNvSpPr>
            <a:spLocks noGrp="1"/>
          </p:cNvSpPr>
          <p:nvPr>
            <p:ph type="title"/>
          </p:nvPr>
        </p:nvSpPr>
        <p:spPr>
          <a:xfrm>
            <a:off x="1486676" y="1523243"/>
            <a:ext cx="7480151" cy="2728576"/>
          </a:xfrm>
        </p:spPr>
        <p:txBody>
          <a:bodyPr/>
          <a:lstStyle/>
          <a:p>
            <a:r>
              <a:rPr lang="en-US" dirty="0"/>
              <a:t>Welcome to the Special Education Advisory Council Meeting</a:t>
            </a:r>
          </a:p>
        </p:txBody>
      </p:sp>
    </p:spTree>
    <p:extLst>
      <p:ext uri="{BB962C8B-B14F-4D97-AF65-F5344CB8AC3E}">
        <p14:creationId xmlns:p14="http://schemas.microsoft.com/office/powerpoint/2010/main" val="121879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163FD-CD1B-3007-A699-55230D0A562A}"/>
              </a:ext>
            </a:extLst>
          </p:cNvPr>
          <p:cNvSpPr>
            <a:spLocks noGrp="1"/>
          </p:cNvSpPr>
          <p:nvPr>
            <p:ph type="title"/>
          </p:nvPr>
        </p:nvSpPr>
        <p:spPr>
          <a:xfrm>
            <a:off x="838200" y="365126"/>
            <a:ext cx="10515600" cy="847448"/>
          </a:xfrm>
        </p:spPr>
        <p:txBody>
          <a:bodyPr>
            <a:normAutofit/>
          </a:bodyPr>
          <a:lstStyle/>
          <a:p>
            <a:r>
              <a:rPr lang="en-US" sz="4400" b="1" i="0" dirty="0">
                <a:solidFill>
                  <a:srgbClr val="212529"/>
                </a:solidFill>
                <a:effectLst/>
                <a:latin typeface="Montserrat" panose="00000500000000000000" pitchFamily="2" charset="0"/>
              </a:rPr>
              <a:t>91-42-1 (p). Definitions</a:t>
            </a:r>
            <a:endParaRPr lang="en-US" dirty="0"/>
          </a:p>
        </p:txBody>
      </p:sp>
      <p:sp>
        <p:nvSpPr>
          <p:cNvPr id="2" name="Content Placeholder 1">
            <a:extLst>
              <a:ext uri="{FF2B5EF4-FFF2-40B4-BE49-F238E27FC236}">
                <a16:creationId xmlns:a16="http://schemas.microsoft.com/office/drawing/2014/main" id="{D379A49C-BCD8-52DF-B11D-D658CD69345E}"/>
              </a:ext>
            </a:extLst>
          </p:cNvPr>
          <p:cNvSpPr>
            <a:spLocks noGrp="1"/>
          </p:cNvSpPr>
          <p:nvPr>
            <p:ph idx="1"/>
          </p:nvPr>
        </p:nvSpPr>
        <p:spPr>
          <a:xfrm>
            <a:off x="838200" y="1212574"/>
            <a:ext cx="10515600" cy="4964389"/>
          </a:xfrm>
        </p:spPr>
        <p:txBody>
          <a:bodyPr>
            <a:normAutofit/>
          </a:bodyPr>
          <a:lstStyle/>
          <a:p>
            <a:r>
              <a:rPr lang="en-US" b="0" i="0" dirty="0">
                <a:solidFill>
                  <a:srgbClr val="212529"/>
                </a:solidFill>
                <a:effectLst/>
                <a:latin typeface="Montserrat" panose="00000500000000000000" pitchFamily="2" charset="0"/>
              </a:rPr>
              <a:t>(p) "Purposefully isolate," when used regarding a student, means that school personnel are not meaningfully engaging with the student to provide instruction and any one of the following occurs:</a:t>
            </a:r>
            <a:br>
              <a:rPr lang="en-US" dirty="0"/>
            </a:br>
            <a:r>
              <a:rPr lang="en-US" b="0" i="0" dirty="0">
                <a:solidFill>
                  <a:srgbClr val="212529"/>
                </a:solidFill>
                <a:effectLst/>
                <a:latin typeface="Montserrat" panose="00000500000000000000" pitchFamily="2" charset="0"/>
              </a:rPr>
              <a:t>(1) Removal of the student from the learning environment by school personnel;</a:t>
            </a:r>
            <a:br>
              <a:rPr lang="en-US" dirty="0"/>
            </a:br>
            <a:r>
              <a:rPr lang="en-US" b="0" i="0" dirty="0">
                <a:solidFill>
                  <a:srgbClr val="212529"/>
                </a:solidFill>
                <a:effectLst/>
                <a:latin typeface="Montserrat" panose="00000500000000000000" pitchFamily="2" charset="0"/>
              </a:rPr>
              <a:t>(2) separation of the student from all or most peers and adults in the learning environment by school personnel; or</a:t>
            </a:r>
            <a:br>
              <a:rPr lang="en-US" dirty="0"/>
            </a:br>
            <a:r>
              <a:rPr lang="en-US" b="0" i="0" dirty="0">
                <a:solidFill>
                  <a:srgbClr val="212529"/>
                </a:solidFill>
                <a:effectLst/>
                <a:latin typeface="Montserrat" panose="00000500000000000000" pitchFamily="2" charset="0"/>
              </a:rPr>
              <a:t>(3) placement of the student within an area of purposeful isolation by school personnel.</a:t>
            </a:r>
            <a:endParaRPr lang="en-US" dirty="0"/>
          </a:p>
        </p:txBody>
      </p:sp>
    </p:spTree>
    <p:extLst>
      <p:ext uri="{BB962C8B-B14F-4D97-AF65-F5344CB8AC3E}">
        <p14:creationId xmlns:p14="http://schemas.microsoft.com/office/powerpoint/2010/main" val="352477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6E44C-367C-13B4-E028-1F76E492B7FD}"/>
              </a:ext>
            </a:extLst>
          </p:cNvPr>
          <p:cNvSpPr txBox="1">
            <a:spLocks noGrp="1"/>
          </p:cNvSpPr>
          <p:nvPr>
            <p:ph type="title" idx="4294967295"/>
          </p:nvPr>
        </p:nvSpPr>
        <p:spPr>
          <a:xfrm>
            <a:off x="636814" y="244929"/>
            <a:ext cx="59925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12529"/>
                </a:solidFill>
                <a:effectLst/>
                <a:uLnTx/>
                <a:uFillTx/>
                <a:latin typeface="Montserrat" panose="00000500000000000000" pitchFamily="2" charset="0"/>
                <a:ea typeface="+mn-ea"/>
                <a:cs typeface="+mn-cs"/>
              </a:rPr>
              <a:t>91-42-1(r). Definitions</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3">
            <a:extLst>
              <a:ext uri="{FF2B5EF4-FFF2-40B4-BE49-F238E27FC236}">
                <a16:creationId xmlns:a16="http://schemas.microsoft.com/office/drawing/2014/main" id="{0808C0C3-CE65-0A61-FF2B-B5AE7876B430}"/>
              </a:ext>
            </a:extLst>
          </p:cNvPr>
          <p:cNvSpPr>
            <a:spLocks noGrp="1"/>
          </p:cNvSpPr>
          <p:nvPr>
            <p:ph sz="quarter" idx="13"/>
          </p:nvPr>
        </p:nvSpPr>
        <p:spPr>
          <a:xfrm>
            <a:off x="518159" y="1458914"/>
            <a:ext cx="10424823" cy="4514504"/>
          </a:xfrm>
        </p:spPr>
        <p:txBody>
          <a:bodyPr lIns="457200" tIns="457200" rIns="457200" bIns="457200">
            <a:noAutofit/>
          </a:bodyPr>
          <a:lstStyle/>
          <a:p>
            <a:r>
              <a:rPr lang="en-US" sz="2800" b="0" i="0" dirty="0">
                <a:solidFill>
                  <a:srgbClr val="212529"/>
                </a:solidFill>
                <a:effectLst/>
                <a:latin typeface="+mj-lt"/>
              </a:rPr>
              <a:t>(r) "Seclusion" means placement of a student for any reason other than for in-school suspension or detention or any other appropriate disciplinary measure in a location </a:t>
            </a:r>
            <a:r>
              <a:rPr lang="en-US" sz="2800" b="0" i="0" dirty="0">
                <a:solidFill>
                  <a:srgbClr val="212529"/>
                </a:solidFill>
                <a:effectLst/>
                <a:highlight>
                  <a:srgbClr val="00FFFF"/>
                </a:highlight>
                <a:latin typeface="+mj-lt"/>
              </a:rPr>
              <a:t>where both of the following conditions are met:</a:t>
            </a:r>
            <a:br>
              <a:rPr lang="en-US" sz="2800" dirty="0">
                <a:latin typeface="+mj-lt"/>
              </a:rPr>
            </a:br>
            <a:r>
              <a:rPr lang="en-US" sz="2800" b="0" i="0" dirty="0">
                <a:solidFill>
                  <a:srgbClr val="212529"/>
                </a:solidFill>
                <a:effectLst/>
                <a:latin typeface="+mj-lt"/>
              </a:rPr>
              <a:t>(1) School personnel purposefully isolate the student.</a:t>
            </a:r>
            <a:br>
              <a:rPr lang="en-US" sz="2800" dirty="0">
                <a:latin typeface="+mj-lt"/>
              </a:rPr>
            </a:br>
            <a:r>
              <a:rPr lang="en-US" sz="2800" b="0" i="0" dirty="0">
                <a:solidFill>
                  <a:srgbClr val="212529"/>
                </a:solidFill>
                <a:effectLst/>
                <a:latin typeface="+mj-lt"/>
              </a:rPr>
              <a:t>(2) The student is prevented from leaving, or the student has reason to believe, that the student will be prevented from leaving, the area of purposeful isolation.</a:t>
            </a:r>
            <a:endParaRPr lang="en-US" sz="2800" dirty="0">
              <a:latin typeface="+mj-lt"/>
            </a:endParaRPr>
          </a:p>
        </p:txBody>
      </p:sp>
    </p:spTree>
    <p:extLst>
      <p:ext uri="{BB962C8B-B14F-4D97-AF65-F5344CB8AC3E}">
        <p14:creationId xmlns:p14="http://schemas.microsoft.com/office/powerpoint/2010/main" val="355871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B8C0A8-5AFA-49EB-8259-1F95991F3E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20587" y="1644073"/>
            <a:ext cx="9356270" cy="4532890"/>
          </a:xfrm>
          <a:prstGeom prst="rect">
            <a:avLst/>
          </a:prstGeom>
          <a:noFill/>
        </p:spPr>
      </p:pic>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a:xfrm>
            <a:off x="838200" y="365125"/>
            <a:ext cx="10515600" cy="1325563"/>
          </a:xfrm>
        </p:spPr>
        <p:txBody>
          <a:bodyPr anchor="ctr">
            <a:normAutofit/>
          </a:bodyPr>
          <a:lstStyle/>
          <a:p>
            <a:r>
              <a:rPr lang="en-US" dirty="0"/>
              <a:t>Year-to-Year totals</a:t>
            </a:r>
          </a:p>
        </p:txBody>
      </p:sp>
    </p:spTree>
    <p:extLst>
      <p:ext uri="{BB962C8B-B14F-4D97-AF65-F5344CB8AC3E}">
        <p14:creationId xmlns:p14="http://schemas.microsoft.com/office/powerpoint/2010/main" val="243648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4E4755-55D6-D107-F011-3E8BF77A6775}"/>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73529" y="1455397"/>
            <a:ext cx="6777098" cy="4831103"/>
          </a:xfrm>
        </p:spPr>
      </p:pic>
      <p:sp>
        <p:nvSpPr>
          <p:cNvPr id="3" name="Title 2">
            <a:extLst>
              <a:ext uri="{FF2B5EF4-FFF2-40B4-BE49-F238E27FC236}">
                <a16:creationId xmlns:a16="http://schemas.microsoft.com/office/drawing/2014/main" id="{E5985BDF-8ABC-BB58-6ECE-5BD2EB648359}"/>
              </a:ext>
            </a:extLst>
          </p:cNvPr>
          <p:cNvSpPr>
            <a:spLocks noGrp="1"/>
          </p:cNvSpPr>
          <p:nvPr>
            <p:ph type="title"/>
          </p:nvPr>
        </p:nvSpPr>
        <p:spPr/>
        <p:txBody>
          <a:bodyPr/>
          <a:lstStyle/>
          <a:p>
            <a:r>
              <a:rPr lang="en-US" dirty="0"/>
              <a:t>Restraints vs. Seclusion Y2Y</a:t>
            </a:r>
          </a:p>
        </p:txBody>
      </p:sp>
      <p:sp>
        <p:nvSpPr>
          <p:cNvPr id="6" name="TextBox 5">
            <a:extLst>
              <a:ext uri="{FF2B5EF4-FFF2-40B4-BE49-F238E27FC236}">
                <a16:creationId xmlns:a16="http://schemas.microsoft.com/office/drawing/2014/main" id="{C208A190-54D1-A53A-010C-D4071F76C71D}"/>
              </a:ext>
            </a:extLst>
          </p:cNvPr>
          <p:cNvSpPr txBox="1"/>
          <p:nvPr/>
        </p:nvSpPr>
        <p:spPr>
          <a:xfrm>
            <a:off x="7067747" y="1437621"/>
            <a:ext cx="3853543" cy="4893647"/>
          </a:xfrm>
          <a:prstGeom prst="rect">
            <a:avLst/>
          </a:prstGeom>
          <a:noFill/>
        </p:spPr>
        <p:txBody>
          <a:bodyPr wrap="square" rtlCol="0">
            <a:spAutoFit/>
          </a:bodyPr>
          <a:lstStyle/>
          <a:p>
            <a:pPr marL="342900" indent="-342900">
              <a:buFont typeface="+mj-lt"/>
              <a:buAutoNum type="arabicPeriod"/>
            </a:pPr>
            <a:r>
              <a:rPr lang="en-US" sz="2400" dirty="0"/>
              <a:t>20-21 data was during Covid lockdown</a:t>
            </a:r>
          </a:p>
          <a:p>
            <a:pPr marL="342900" indent="-342900">
              <a:buFont typeface="+mj-lt"/>
              <a:buAutoNum type="arabicPeriod"/>
            </a:pPr>
            <a:r>
              <a:rPr lang="en-US" sz="2400" dirty="0"/>
              <a:t>21-22 data some schools had not returned</a:t>
            </a:r>
          </a:p>
          <a:p>
            <a:pPr marL="342900" indent="-342900">
              <a:buFont typeface="+mj-lt"/>
              <a:buAutoNum type="arabicPeriod"/>
            </a:pPr>
            <a:r>
              <a:rPr lang="en-US" sz="2400" dirty="0"/>
              <a:t>22-23 buildings were given guidance that anytime a student is sent home due to behavior, it counts as 1 day OSS</a:t>
            </a:r>
          </a:p>
          <a:p>
            <a:pPr marL="342900" indent="-342900">
              <a:buFont typeface="+mj-lt"/>
              <a:buAutoNum type="arabicPeriod"/>
            </a:pPr>
            <a:r>
              <a:rPr lang="en-US" sz="2400" dirty="0"/>
              <a:t>23-24 baseline year with new definition</a:t>
            </a:r>
          </a:p>
        </p:txBody>
      </p:sp>
    </p:spTree>
    <p:extLst>
      <p:ext uri="{BB962C8B-B14F-4D97-AF65-F5344CB8AC3E}">
        <p14:creationId xmlns:p14="http://schemas.microsoft.com/office/powerpoint/2010/main" val="191677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5290-64C4-9770-AC22-2B451A0BA1D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ESI Incidents</a:t>
            </a:r>
          </a:p>
        </p:txBody>
      </p:sp>
      <p:pic>
        <p:nvPicPr>
          <p:cNvPr id="5" name="Content Placeholder 4">
            <a:extLst>
              <a:ext uri="{FF2B5EF4-FFF2-40B4-BE49-F238E27FC236}">
                <a16:creationId xmlns:a16="http://schemas.microsoft.com/office/drawing/2014/main" id="{37B40B53-A34F-9B41-CFB7-0DF8C85521A6}"/>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792466" y="146957"/>
            <a:ext cx="8272582" cy="6071281"/>
          </a:xfrm>
          <a:noFill/>
        </p:spPr>
      </p:pic>
      <p:sp>
        <p:nvSpPr>
          <p:cNvPr id="6" name="TextBox 5">
            <a:extLst>
              <a:ext uri="{FF2B5EF4-FFF2-40B4-BE49-F238E27FC236}">
                <a16:creationId xmlns:a16="http://schemas.microsoft.com/office/drawing/2014/main" id="{BB7D832B-4D78-94F9-37CC-313D2471EA01}"/>
              </a:ext>
            </a:extLst>
          </p:cNvPr>
          <p:cNvSpPr txBox="1"/>
          <p:nvPr/>
        </p:nvSpPr>
        <p:spPr>
          <a:xfrm>
            <a:off x="424542" y="1943100"/>
            <a:ext cx="2220686" cy="2677656"/>
          </a:xfrm>
          <a:prstGeom prst="rect">
            <a:avLst/>
          </a:prstGeom>
          <a:noFill/>
        </p:spPr>
        <p:txBody>
          <a:bodyPr wrap="square" rtlCol="0">
            <a:spAutoFit/>
          </a:bodyPr>
          <a:lstStyle/>
          <a:p>
            <a:r>
              <a:rPr lang="en-US" sz="2800" b="1" dirty="0"/>
              <a:t>Still need better reporting on non-identified students</a:t>
            </a:r>
          </a:p>
        </p:txBody>
      </p:sp>
    </p:spTree>
    <p:extLst>
      <p:ext uri="{BB962C8B-B14F-4D97-AF65-F5344CB8AC3E}">
        <p14:creationId xmlns:p14="http://schemas.microsoft.com/office/powerpoint/2010/main" val="2044537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3A5999B-6849-397A-0C64-7AA6E2464415}"/>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188166" y="68264"/>
            <a:ext cx="7815668" cy="6234566"/>
          </a:xfrm>
          <a:noFill/>
        </p:spPr>
      </p:pic>
      <p:sp>
        <p:nvSpPr>
          <p:cNvPr id="2" name="Title 1">
            <a:extLst>
              <a:ext uri="{FF2B5EF4-FFF2-40B4-BE49-F238E27FC236}">
                <a16:creationId xmlns:a16="http://schemas.microsoft.com/office/drawing/2014/main" id="{E6D5EB48-A816-D041-D33F-C1C33496D5A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Average Age</a:t>
            </a:r>
          </a:p>
        </p:txBody>
      </p:sp>
    </p:spTree>
    <p:extLst>
      <p:ext uri="{BB962C8B-B14F-4D97-AF65-F5344CB8AC3E}">
        <p14:creationId xmlns:p14="http://schemas.microsoft.com/office/powerpoint/2010/main" val="3231405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F88604-9D43-53BB-B782-08AC704D335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69754" y="68263"/>
            <a:ext cx="9052491" cy="6152923"/>
          </a:xfrm>
          <a:prstGeom prst="rect">
            <a:avLst/>
          </a:prstGeom>
          <a:noFill/>
        </p:spPr>
      </p:pic>
      <p:sp>
        <p:nvSpPr>
          <p:cNvPr id="2" name="Title 1">
            <a:extLst>
              <a:ext uri="{FF2B5EF4-FFF2-40B4-BE49-F238E27FC236}">
                <a16:creationId xmlns:a16="http://schemas.microsoft.com/office/drawing/2014/main" id="{150AA813-B8F7-5F74-B598-2287673B925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ESI by Ethnic Population</a:t>
            </a:r>
          </a:p>
        </p:txBody>
      </p:sp>
    </p:spTree>
    <p:extLst>
      <p:ext uri="{BB962C8B-B14F-4D97-AF65-F5344CB8AC3E}">
        <p14:creationId xmlns:p14="http://schemas.microsoft.com/office/powerpoint/2010/main" val="716859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2BDB456-26A5-A92A-DD8B-BC71D7CB9D74}"/>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855321" y="68263"/>
            <a:ext cx="8481357" cy="6169251"/>
          </a:xfrm>
          <a:noFill/>
        </p:spPr>
      </p:pic>
      <p:sp>
        <p:nvSpPr>
          <p:cNvPr id="2" name="Title 1">
            <a:extLst>
              <a:ext uri="{FF2B5EF4-FFF2-40B4-BE49-F238E27FC236}">
                <a16:creationId xmlns:a16="http://schemas.microsoft.com/office/drawing/2014/main" id="{74FD4D08-AD50-E47C-9CAE-1FCB6FA1E14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ESI by Gender</a:t>
            </a:r>
          </a:p>
        </p:txBody>
      </p:sp>
    </p:spTree>
    <p:extLst>
      <p:ext uri="{BB962C8B-B14F-4D97-AF65-F5344CB8AC3E}">
        <p14:creationId xmlns:p14="http://schemas.microsoft.com/office/powerpoint/2010/main" val="367948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3FA6-F574-EEC4-CC17-C5CC3C3EFD8E}"/>
              </a:ext>
            </a:extLst>
          </p:cNvPr>
          <p:cNvSpPr>
            <a:spLocks noGrp="1"/>
          </p:cNvSpPr>
          <p:nvPr>
            <p:ph type="title"/>
          </p:nvPr>
        </p:nvSpPr>
        <p:spPr/>
        <p:txBody>
          <a:bodyPr>
            <a:normAutofit/>
          </a:bodyPr>
          <a:lstStyle/>
          <a:p>
            <a:r>
              <a:rPr lang="en-US" sz="5400" dirty="0"/>
              <a:t>Fall 2024</a:t>
            </a:r>
          </a:p>
        </p:txBody>
      </p:sp>
      <p:sp>
        <p:nvSpPr>
          <p:cNvPr id="3" name="Picture Placeholder 2">
            <a:extLst>
              <a:ext uri="{FF2B5EF4-FFF2-40B4-BE49-F238E27FC236}">
                <a16:creationId xmlns:a16="http://schemas.microsoft.com/office/drawing/2014/main" id="{95C42196-1E77-3223-AEDD-D2EF4E9681B4}"/>
              </a:ext>
            </a:extLst>
          </p:cNvPr>
          <p:cNvSpPr>
            <a:spLocks noGrp="1"/>
          </p:cNvSpPr>
          <p:nvPr>
            <p:ph type="pic" sz="quarter" idx="13"/>
          </p:nvPr>
        </p:nvSpPr>
        <p:spPr/>
        <p:txBody>
          <a:bodyPr/>
          <a:lstStyle/>
          <a:p>
            <a:pPr algn="l"/>
            <a:r>
              <a:rPr lang="en-US" sz="3200" b="1" dirty="0">
                <a:highlight>
                  <a:srgbClr val="00FFFF"/>
                </a:highlight>
                <a:latin typeface="+mj-lt"/>
              </a:rPr>
              <a:t>Restraint Totals </a:t>
            </a:r>
            <a:r>
              <a:rPr lang="en-US" sz="3200" b="1" dirty="0">
                <a:latin typeface="+mj-lt"/>
              </a:rPr>
              <a:t>: 2808 </a:t>
            </a:r>
          </a:p>
          <a:p>
            <a:pPr algn="l"/>
            <a:endParaRPr lang="en-US" sz="3200" b="1" dirty="0">
              <a:latin typeface="+mj-lt"/>
            </a:endParaRPr>
          </a:p>
          <a:p>
            <a:pPr algn="l"/>
            <a:r>
              <a:rPr lang="en-US" sz="3200" b="1" dirty="0">
                <a:latin typeface="+mj-lt"/>
              </a:rPr>
              <a:t>Average </a:t>
            </a:r>
            <a:r>
              <a:rPr lang="en-US" sz="3200" b="1" dirty="0">
                <a:highlight>
                  <a:srgbClr val="00FFFF"/>
                </a:highlight>
                <a:latin typeface="+mj-lt"/>
              </a:rPr>
              <a:t>Duration</a:t>
            </a:r>
            <a:r>
              <a:rPr lang="en-US" sz="3200" b="1" dirty="0">
                <a:latin typeface="+mj-lt"/>
              </a:rPr>
              <a:t> of Restraint: 1.0 minutes</a:t>
            </a:r>
          </a:p>
          <a:p>
            <a:pPr algn="l"/>
            <a:endParaRPr lang="en-US" sz="3200" b="1" dirty="0">
              <a:latin typeface="+mj-lt"/>
            </a:endParaRPr>
          </a:p>
          <a:p>
            <a:pPr algn="l"/>
            <a:r>
              <a:rPr lang="en-US" sz="3200" b="1" dirty="0">
                <a:latin typeface="+mj-lt"/>
              </a:rPr>
              <a:t> Average </a:t>
            </a:r>
            <a:r>
              <a:rPr lang="en-US" sz="3200" b="1" dirty="0">
                <a:highlight>
                  <a:srgbClr val="00FFFF"/>
                </a:highlight>
                <a:latin typeface="+mj-lt"/>
              </a:rPr>
              <a:t>age </a:t>
            </a:r>
            <a:r>
              <a:rPr lang="en-US" sz="3200" b="1" dirty="0">
                <a:latin typeface="+mj-lt"/>
              </a:rPr>
              <a:t>of student receiving restraint: 8.0</a:t>
            </a:r>
          </a:p>
        </p:txBody>
      </p:sp>
    </p:spTree>
    <p:extLst>
      <p:ext uri="{BB962C8B-B14F-4D97-AF65-F5344CB8AC3E}">
        <p14:creationId xmlns:p14="http://schemas.microsoft.com/office/powerpoint/2010/main" val="654412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1771A5-8835-35ED-F736-5CFF6FB6FA5E}"/>
              </a:ext>
            </a:extLst>
          </p:cNvPr>
          <p:cNvSpPr>
            <a:spLocks noGrp="1"/>
          </p:cNvSpPr>
          <p:nvPr>
            <p:ph type="title"/>
          </p:nvPr>
        </p:nvSpPr>
        <p:spPr/>
        <p:txBody>
          <a:bodyPr>
            <a:normAutofit/>
          </a:bodyPr>
          <a:lstStyle/>
          <a:p>
            <a:r>
              <a:rPr lang="en-US" sz="5400" dirty="0"/>
              <a:t>Fall 2024 </a:t>
            </a:r>
          </a:p>
        </p:txBody>
      </p:sp>
      <p:sp>
        <p:nvSpPr>
          <p:cNvPr id="5" name="TextBox 4">
            <a:extLst>
              <a:ext uri="{FF2B5EF4-FFF2-40B4-BE49-F238E27FC236}">
                <a16:creationId xmlns:a16="http://schemas.microsoft.com/office/drawing/2014/main" id="{1F0DF02B-A693-9977-AB32-7678A7A4344B}"/>
              </a:ext>
            </a:extLst>
          </p:cNvPr>
          <p:cNvSpPr txBox="1"/>
          <p:nvPr/>
        </p:nvSpPr>
        <p:spPr>
          <a:xfrm>
            <a:off x="408215" y="408215"/>
            <a:ext cx="10850912" cy="3539430"/>
          </a:xfrm>
          <a:prstGeom prst="rect">
            <a:avLst/>
          </a:prstGeom>
          <a:noFill/>
        </p:spPr>
        <p:txBody>
          <a:bodyPr wrap="square">
            <a:spAutoFit/>
          </a:bodyPr>
          <a:lstStyle/>
          <a:p>
            <a:r>
              <a:rPr lang="en-US" sz="3200" dirty="0">
                <a:latin typeface="+mj-lt"/>
              </a:rPr>
              <a:t>Seclusion totals: 4910</a:t>
            </a:r>
          </a:p>
          <a:p>
            <a:endParaRPr lang="en-US" sz="3200" dirty="0">
              <a:latin typeface="+mj-lt"/>
            </a:endParaRPr>
          </a:p>
          <a:p>
            <a:r>
              <a:rPr lang="en-US" sz="3200" dirty="0">
                <a:latin typeface="+mj-lt"/>
              </a:rPr>
              <a:t> </a:t>
            </a:r>
          </a:p>
          <a:p>
            <a:r>
              <a:rPr lang="en-US" sz="3200" dirty="0">
                <a:latin typeface="+mj-lt"/>
              </a:rPr>
              <a:t>Average Duration of Seclusion: 4.0 minutes</a:t>
            </a:r>
          </a:p>
          <a:p>
            <a:endParaRPr lang="en-US" sz="3200" dirty="0">
              <a:latin typeface="+mj-lt"/>
            </a:endParaRPr>
          </a:p>
          <a:p>
            <a:r>
              <a:rPr lang="en-US" sz="3200" dirty="0">
                <a:latin typeface="+mj-lt"/>
              </a:rPr>
              <a:t> </a:t>
            </a:r>
          </a:p>
          <a:p>
            <a:r>
              <a:rPr lang="en-US" sz="3200" dirty="0">
                <a:latin typeface="+mj-lt"/>
              </a:rPr>
              <a:t>Average age of student receiving seclusion: 8.0</a:t>
            </a:r>
          </a:p>
        </p:txBody>
      </p:sp>
    </p:spTree>
    <p:extLst>
      <p:ext uri="{BB962C8B-B14F-4D97-AF65-F5344CB8AC3E}">
        <p14:creationId xmlns:p14="http://schemas.microsoft.com/office/powerpoint/2010/main" val="95437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EC3462-BFBC-4252-8588-0A85EB90DC5E}"/>
              </a:ext>
            </a:extLst>
          </p:cNvPr>
          <p:cNvSpPr>
            <a:spLocks noGrp="1"/>
          </p:cNvSpPr>
          <p:nvPr>
            <p:ph type="title"/>
          </p:nvPr>
        </p:nvSpPr>
        <p:spPr/>
        <p:txBody>
          <a:bodyPr/>
          <a:lstStyle/>
          <a:p>
            <a:r>
              <a:rPr lang="en-US" dirty="0"/>
              <a:t>How to pin the Interpreters Video</a:t>
            </a:r>
          </a:p>
        </p:txBody>
      </p:sp>
      <p:sp>
        <p:nvSpPr>
          <p:cNvPr id="7" name="Rectangle 6">
            <a:extLst>
              <a:ext uri="{FF2B5EF4-FFF2-40B4-BE49-F238E27FC236}">
                <a16:creationId xmlns:a16="http://schemas.microsoft.com/office/drawing/2014/main" id="{09B13E87-4871-461F-8AD2-2A6337B4558A}"/>
              </a:ext>
            </a:extLst>
          </p:cNvPr>
          <p:cNvSpPr/>
          <p:nvPr/>
        </p:nvSpPr>
        <p:spPr>
          <a:xfrm>
            <a:off x="1012054" y="1690688"/>
            <a:ext cx="9641150" cy="3785652"/>
          </a:xfrm>
          <a:prstGeom prst="rect">
            <a:avLst/>
          </a:prstGeom>
        </p:spPr>
        <p:txBody>
          <a:bodyPr wrap="square">
            <a:spAutoFit/>
          </a:bodyPr>
          <a:lstStyle/>
          <a:p>
            <a:r>
              <a:rPr lang="en-US" sz="2400" dirty="0"/>
              <a:t>At the top of your meeting window, hover over the video of the participant you want to pin and click ...</a:t>
            </a:r>
          </a:p>
          <a:p>
            <a:r>
              <a:rPr lang="en-US" sz="2400" dirty="0"/>
              <a:t>From the menu, click Pin.</a:t>
            </a:r>
          </a:p>
          <a:p>
            <a:endParaRPr lang="en-US" sz="2400" dirty="0"/>
          </a:p>
          <a:p>
            <a:r>
              <a:rPr lang="en-US" sz="2400" dirty="0"/>
              <a:t>Optional: If you want to pin additional videos (up to 9 total), follow steps 1 &amp; 2 again as needed. </a:t>
            </a:r>
          </a:p>
          <a:p>
            <a:endParaRPr lang="en-US" sz="2400" dirty="0"/>
          </a:p>
          <a:p>
            <a:r>
              <a:rPr lang="en-US" sz="2400" dirty="0"/>
              <a:t>Optional: If you have at least 3 participants in the meeting and dual monitor enabled, you will have the option to pin to your first screen or your second screen.</a:t>
            </a:r>
          </a:p>
        </p:txBody>
      </p:sp>
    </p:spTree>
    <p:extLst>
      <p:ext uri="{BB962C8B-B14F-4D97-AF65-F5344CB8AC3E}">
        <p14:creationId xmlns:p14="http://schemas.microsoft.com/office/powerpoint/2010/main" val="322275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8BC345-F46B-DE44-C2AC-310156D84B4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Seclusion and Restraint</a:t>
            </a:r>
          </a:p>
        </p:txBody>
      </p:sp>
      <p:pic>
        <p:nvPicPr>
          <p:cNvPr id="13" name="Picture 12">
            <a:extLst>
              <a:ext uri="{FF2B5EF4-FFF2-40B4-BE49-F238E27FC236}">
                <a16:creationId xmlns:a16="http://schemas.microsoft.com/office/drawing/2014/main" id="{6EEE8DBC-7BDB-B637-4CD1-241A12ED1B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1629" y="151624"/>
            <a:ext cx="9716856" cy="1343212"/>
          </a:xfrm>
          <a:prstGeom prst="rect">
            <a:avLst/>
          </a:prstGeom>
        </p:spPr>
      </p:pic>
      <p:pic>
        <p:nvPicPr>
          <p:cNvPr id="15" name="Picture 14">
            <a:extLst>
              <a:ext uri="{FF2B5EF4-FFF2-40B4-BE49-F238E27FC236}">
                <a16:creationId xmlns:a16="http://schemas.microsoft.com/office/drawing/2014/main" id="{7809FE82-3D65-FCC0-2346-6B958BED34C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3730" y="1537567"/>
            <a:ext cx="9735909" cy="1467055"/>
          </a:xfrm>
          <a:prstGeom prst="rect">
            <a:avLst/>
          </a:prstGeom>
        </p:spPr>
      </p:pic>
      <p:pic>
        <p:nvPicPr>
          <p:cNvPr id="17" name="Picture 16">
            <a:extLst>
              <a:ext uri="{FF2B5EF4-FFF2-40B4-BE49-F238E27FC236}">
                <a16:creationId xmlns:a16="http://schemas.microsoft.com/office/drawing/2014/main" id="{CC3C78EC-773E-373F-61CB-F222833E33F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7339" y="3090908"/>
            <a:ext cx="9745435" cy="1571844"/>
          </a:xfrm>
          <a:prstGeom prst="rect">
            <a:avLst/>
          </a:prstGeom>
        </p:spPr>
      </p:pic>
      <p:pic>
        <p:nvPicPr>
          <p:cNvPr id="19" name="Picture 18">
            <a:extLst>
              <a:ext uri="{FF2B5EF4-FFF2-40B4-BE49-F238E27FC236}">
                <a16:creationId xmlns:a16="http://schemas.microsoft.com/office/drawing/2014/main" id="{E00922E7-7736-C029-D95C-1E6D0F273FB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4885" y="4806190"/>
            <a:ext cx="9753600" cy="1400175"/>
          </a:xfrm>
          <a:prstGeom prst="rect">
            <a:avLst/>
          </a:prstGeom>
        </p:spPr>
      </p:pic>
    </p:spTree>
    <p:extLst>
      <p:ext uri="{BB962C8B-B14F-4D97-AF65-F5344CB8AC3E}">
        <p14:creationId xmlns:p14="http://schemas.microsoft.com/office/powerpoint/2010/main" val="236685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52EA8B-FF00-9E7C-A539-28B048E75F49}"/>
              </a:ext>
            </a:extLst>
          </p:cNvPr>
          <p:cNvSpPr txBox="1">
            <a:spLocks noGrp="1"/>
          </p:cNvSpPr>
          <p:nvPr>
            <p:ph type="title" idx="4294967295"/>
          </p:nvPr>
        </p:nvSpPr>
        <p:spPr>
          <a:xfrm>
            <a:off x="653143" y="311348"/>
            <a:ext cx="74295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j-lt"/>
                <a:ea typeface="+mn-ea"/>
                <a:cs typeface="+mn-cs"/>
              </a:rPr>
              <a:t>Fall 2024  </a:t>
            </a:r>
          </a:p>
        </p:txBody>
      </p:sp>
      <p:sp>
        <p:nvSpPr>
          <p:cNvPr id="7" name="TextBox 6">
            <a:extLst>
              <a:ext uri="{FF2B5EF4-FFF2-40B4-BE49-F238E27FC236}">
                <a16:creationId xmlns:a16="http://schemas.microsoft.com/office/drawing/2014/main" id="{8C428575-A609-36C2-AF37-E37FF7F120FB}"/>
              </a:ext>
            </a:extLst>
          </p:cNvPr>
          <p:cNvSpPr txBox="1"/>
          <p:nvPr/>
        </p:nvSpPr>
        <p:spPr>
          <a:xfrm>
            <a:off x="898071" y="1502230"/>
            <a:ext cx="8266338" cy="4524315"/>
          </a:xfrm>
          <a:prstGeom prst="rect">
            <a:avLst/>
          </a:prstGeom>
          <a:noFill/>
        </p:spPr>
        <p:txBody>
          <a:bodyPr wrap="square">
            <a:spAutoFit/>
          </a:bodyPr>
          <a:lstStyle/>
          <a:p>
            <a:r>
              <a:rPr lang="en-US" sz="4800" dirty="0">
                <a:latin typeface="+mj-lt"/>
              </a:rPr>
              <a:t>The number of students physically restrained= 863</a:t>
            </a:r>
          </a:p>
          <a:p>
            <a:endParaRPr lang="en-US" sz="4800" dirty="0">
              <a:latin typeface="+mj-lt"/>
            </a:endParaRPr>
          </a:p>
          <a:p>
            <a:r>
              <a:rPr lang="en-US" sz="4800" dirty="0">
                <a:latin typeface="+mj-lt"/>
              </a:rPr>
              <a:t> </a:t>
            </a:r>
          </a:p>
          <a:p>
            <a:r>
              <a:rPr lang="en-US" sz="4800" dirty="0">
                <a:latin typeface="+mj-lt"/>
              </a:rPr>
              <a:t>The number of students placed in seclusion= 793</a:t>
            </a:r>
          </a:p>
        </p:txBody>
      </p:sp>
    </p:spTree>
    <p:extLst>
      <p:ext uri="{BB962C8B-B14F-4D97-AF65-F5344CB8AC3E}">
        <p14:creationId xmlns:p14="http://schemas.microsoft.com/office/powerpoint/2010/main" val="3648617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308A6-772D-9E9B-643B-89B97D32F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DC34F-8C36-9E52-C90C-AE29FD55824B}"/>
              </a:ext>
            </a:extLst>
          </p:cNvPr>
          <p:cNvSpPr>
            <a:spLocks noGrp="1"/>
          </p:cNvSpPr>
          <p:nvPr>
            <p:ph type="title"/>
          </p:nvPr>
        </p:nvSpPr>
        <p:spPr>
          <a:xfrm>
            <a:off x="1893456" y="432665"/>
            <a:ext cx="9353048" cy="2713228"/>
          </a:xfrm>
        </p:spPr>
        <p:txBody>
          <a:bodyPr>
            <a:normAutofit/>
          </a:bodyPr>
          <a:lstStyle/>
          <a:p>
            <a:r>
              <a:rPr lang="en-US" dirty="0"/>
              <a:t>Legislative </a:t>
            </a:r>
            <a:br>
              <a:rPr lang="en-US" dirty="0"/>
            </a:br>
            <a:r>
              <a:rPr lang="en-US" dirty="0"/>
              <a:t>Discussion</a:t>
            </a:r>
          </a:p>
        </p:txBody>
      </p:sp>
      <p:sp>
        <p:nvSpPr>
          <p:cNvPr id="3" name="Text Placeholder 2">
            <a:extLst>
              <a:ext uri="{FF2B5EF4-FFF2-40B4-BE49-F238E27FC236}">
                <a16:creationId xmlns:a16="http://schemas.microsoft.com/office/drawing/2014/main" id="{D775AE4B-0083-AFAB-56D6-B1B14A559329}"/>
              </a:ext>
            </a:extLst>
          </p:cNvPr>
          <p:cNvSpPr>
            <a:spLocks noGrp="1"/>
          </p:cNvSpPr>
          <p:nvPr>
            <p:ph type="body" idx="1"/>
          </p:nvPr>
        </p:nvSpPr>
        <p:spPr/>
        <p:txBody>
          <a:bodyPr>
            <a:normAutofit/>
          </a:bodyPr>
          <a:lstStyle/>
          <a:p>
            <a:r>
              <a:rPr lang="en-US" dirty="0"/>
              <a:t>Frank Harwood</a:t>
            </a:r>
          </a:p>
        </p:txBody>
      </p:sp>
    </p:spTree>
    <p:extLst>
      <p:ext uri="{BB962C8B-B14F-4D97-AF65-F5344CB8AC3E}">
        <p14:creationId xmlns:p14="http://schemas.microsoft.com/office/powerpoint/2010/main" val="2867407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KSDE Director</a:t>
            </a:r>
            <a:br>
              <a:rPr lang="en-US" dirty="0"/>
            </a:br>
            <a:r>
              <a:rPr lang="en-US" dirty="0"/>
              <a:t>Updates</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Bert Moore</a:t>
            </a:r>
          </a:p>
        </p:txBody>
      </p:sp>
    </p:spTree>
    <p:extLst>
      <p:ext uri="{BB962C8B-B14F-4D97-AF65-F5344CB8AC3E}">
        <p14:creationId xmlns:p14="http://schemas.microsoft.com/office/powerpoint/2010/main" val="1577659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14E58-C8B5-1930-E6F7-FEEC61A2C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79D82-834B-AB94-57FE-E8FA041FCCE6}"/>
              </a:ext>
            </a:extLst>
          </p:cNvPr>
          <p:cNvSpPr>
            <a:spLocks noGrp="1"/>
          </p:cNvSpPr>
          <p:nvPr>
            <p:ph type="title"/>
          </p:nvPr>
        </p:nvSpPr>
        <p:spPr>
          <a:xfrm>
            <a:off x="1893456" y="432665"/>
            <a:ext cx="9353048" cy="2713228"/>
          </a:xfrm>
        </p:spPr>
        <p:txBody>
          <a:bodyPr>
            <a:normAutofit/>
          </a:bodyPr>
          <a:lstStyle/>
          <a:p>
            <a:r>
              <a:rPr lang="en-US" dirty="0"/>
              <a:t>Transition</a:t>
            </a:r>
          </a:p>
        </p:txBody>
      </p:sp>
      <p:sp>
        <p:nvSpPr>
          <p:cNvPr id="3" name="Text Placeholder 2">
            <a:extLst>
              <a:ext uri="{FF2B5EF4-FFF2-40B4-BE49-F238E27FC236}">
                <a16:creationId xmlns:a16="http://schemas.microsoft.com/office/drawing/2014/main" id="{F53AEDB2-7FC7-1D8F-769A-5DA49AE25FFC}"/>
              </a:ext>
            </a:extLst>
          </p:cNvPr>
          <p:cNvSpPr>
            <a:spLocks noGrp="1"/>
          </p:cNvSpPr>
          <p:nvPr>
            <p:ph type="body" idx="1"/>
          </p:nvPr>
        </p:nvSpPr>
        <p:spPr/>
        <p:txBody>
          <a:bodyPr>
            <a:normAutofit/>
          </a:bodyPr>
          <a:lstStyle/>
          <a:p>
            <a:r>
              <a:rPr lang="en-US" dirty="0"/>
              <a:t>Dean Zajic</a:t>
            </a:r>
          </a:p>
          <a:p>
            <a:r>
              <a:rPr lang="en-US" dirty="0"/>
              <a:t>Stacie Martin</a:t>
            </a:r>
          </a:p>
        </p:txBody>
      </p:sp>
    </p:spTree>
    <p:extLst>
      <p:ext uri="{BB962C8B-B14F-4D97-AF65-F5344CB8AC3E}">
        <p14:creationId xmlns:p14="http://schemas.microsoft.com/office/powerpoint/2010/main" val="3720987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sz="4800" dirty="0"/>
              <a:t>Youth Outcomes Driven</a:t>
            </a:r>
            <a:br>
              <a:rPr lang="en-US" sz="4800" dirty="0"/>
            </a:br>
            <a:r>
              <a:rPr lang="en-US" sz="4800" dirty="0"/>
              <a:t>Accountability - YODA</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a:xfrm>
            <a:off x="1998231" y="3145893"/>
            <a:ext cx="8340436" cy="1500187"/>
          </a:xfrm>
        </p:spPr>
        <p:txBody>
          <a:bodyPr>
            <a:normAutofit/>
          </a:bodyPr>
          <a:lstStyle/>
          <a:p>
            <a:r>
              <a:rPr lang="en-US" dirty="0"/>
              <a:t>Brian Dempsey</a:t>
            </a:r>
          </a:p>
        </p:txBody>
      </p:sp>
    </p:spTree>
    <p:extLst>
      <p:ext uri="{BB962C8B-B14F-4D97-AF65-F5344CB8AC3E}">
        <p14:creationId xmlns:p14="http://schemas.microsoft.com/office/powerpoint/2010/main" val="3122344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Lunch</a:t>
            </a:r>
          </a:p>
        </p:txBody>
      </p:sp>
    </p:spTree>
    <p:extLst>
      <p:ext uri="{BB962C8B-B14F-4D97-AF65-F5344CB8AC3E}">
        <p14:creationId xmlns:p14="http://schemas.microsoft.com/office/powerpoint/2010/main" val="2949274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F07D-BD29-EACC-764D-EB753B1CA357}"/>
              </a:ext>
            </a:extLst>
          </p:cNvPr>
          <p:cNvSpPr>
            <a:spLocks noGrp="1"/>
          </p:cNvSpPr>
          <p:nvPr>
            <p:ph type="title"/>
          </p:nvPr>
        </p:nvSpPr>
        <p:spPr/>
        <p:txBody>
          <a:bodyPr/>
          <a:lstStyle/>
          <a:p>
            <a:r>
              <a:rPr lang="en-US" dirty="0"/>
              <a:t>Virtual Schools</a:t>
            </a:r>
          </a:p>
        </p:txBody>
      </p:sp>
      <p:sp>
        <p:nvSpPr>
          <p:cNvPr id="3" name="Text Placeholder 2">
            <a:extLst>
              <a:ext uri="{FF2B5EF4-FFF2-40B4-BE49-F238E27FC236}">
                <a16:creationId xmlns:a16="http://schemas.microsoft.com/office/drawing/2014/main" id="{1E7A7410-AC57-D215-48C0-7BEA3067CBC1}"/>
              </a:ext>
            </a:extLst>
          </p:cNvPr>
          <p:cNvSpPr>
            <a:spLocks noGrp="1"/>
          </p:cNvSpPr>
          <p:nvPr>
            <p:ph type="body" idx="1"/>
          </p:nvPr>
        </p:nvSpPr>
        <p:spPr/>
        <p:txBody>
          <a:bodyPr/>
          <a:lstStyle/>
          <a:p>
            <a:r>
              <a:rPr lang="en-US" dirty="0"/>
              <a:t>Brian Dempsey</a:t>
            </a:r>
          </a:p>
          <a:p>
            <a:r>
              <a:rPr lang="en-US" dirty="0"/>
              <a:t>Crista Grimwood</a:t>
            </a:r>
          </a:p>
        </p:txBody>
      </p:sp>
    </p:spTree>
    <p:extLst>
      <p:ext uri="{BB962C8B-B14F-4D97-AF65-F5344CB8AC3E}">
        <p14:creationId xmlns:p14="http://schemas.microsoft.com/office/powerpoint/2010/main" val="355227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81400" y="4301813"/>
            <a:ext cx="7821168" cy="921224"/>
          </a:xfrm>
        </p:spPr>
        <p:txBody>
          <a:bodyPr>
            <a:normAutofit/>
          </a:bodyPr>
          <a:lstStyle/>
          <a:p>
            <a:r>
              <a:rPr lang="en-US" dirty="0"/>
              <a:t>FAPE in Virtual Settings</a:t>
            </a:r>
          </a:p>
        </p:txBody>
      </p:sp>
      <p:pic>
        <p:nvPicPr>
          <p:cNvPr id="14" name="Picture 13" descr="Crista Grimwood">
            <a:extLst>
              <a:ext uri="{FF2B5EF4-FFF2-40B4-BE49-F238E27FC236}">
                <a16:creationId xmlns:a16="http://schemas.microsoft.com/office/drawing/2014/main" id="{98C4CA68-372A-D581-841E-22C4C4698A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32" y="2819111"/>
            <a:ext cx="2181372" cy="2403926"/>
          </a:xfrm>
          <a:prstGeom prst="rect">
            <a:avLst/>
          </a:prstGeom>
        </p:spPr>
      </p:pic>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903805"/>
            <a:ext cx="7821168" cy="407368"/>
          </a:xfrm>
        </p:spPr>
        <p:txBody>
          <a:bodyPr>
            <a:normAutofit/>
          </a:bodyPr>
          <a:lstStyle/>
          <a:p>
            <a:r>
              <a:rPr lang="en-US" sz="1800" i="1" dirty="0"/>
              <a:t>Dr. Crista Grimwood, KSDE Dispute Resolution Coordinator</a:t>
            </a:r>
          </a:p>
        </p:txBody>
      </p:sp>
      <p:sp>
        <p:nvSpPr>
          <p:cNvPr id="3" name="Text Placeholder 1">
            <a:extLst>
              <a:ext uri="{FF2B5EF4-FFF2-40B4-BE49-F238E27FC236}">
                <a16:creationId xmlns:a16="http://schemas.microsoft.com/office/drawing/2014/main" id="{7E10DD84-8AEF-6878-A723-0C0C30B519C4}"/>
              </a:ext>
            </a:extLst>
          </p:cNvPr>
          <p:cNvSpPr txBox="1">
            <a:spLocks/>
          </p:cNvSpPr>
          <p:nvPr/>
        </p:nvSpPr>
        <p:spPr>
          <a:xfrm>
            <a:off x="3581400" y="5215706"/>
            <a:ext cx="7821168" cy="688099"/>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600"/>
              </a:spcBef>
              <a:spcAft>
                <a:spcPts val="600"/>
              </a:spcAft>
              <a:buClr>
                <a:schemeClr val="accent1"/>
              </a:buClr>
              <a:buFont typeface="Symbol" panose="05050102010706020507" pitchFamily="18" charset="2"/>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100000"/>
              </a:lnSpc>
              <a:spcBef>
                <a:spcPts val="600"/>
              </a:spcBef>
              <a:spcAft>
                <a:spcPts val="600"/>
              </a:spcAft>
              <a:buClr>
                <a:schemeClr val="accent4"/>
              </a:buClr>
              <a:buFont typeface="Symbol" panose="05050102010706020507" pitchFamily="18" charset="2"/>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100000"/>
              </a:lnSpc>
              <a:spcBef>
                <a:spcPts val="600"/>
              </a:spcBef>
              <a:spcAft>
                <a:spcPts val="600"/>
              </a:spcAft>
              <a:buClr>
                <a:schemeClr val="tx2"/>
              </a:buClr>
              <a:buFont typeface="Symbol" panose="05050102010706020507" pitchFamily="18" charset="2"/>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Meeting the Needs of Exceptional Students in Online Learning Environments</a:t>
            </a:r>
          </a:p>
        </p:txBody>
      </p:sp>
    </p:spTree>
    <p:extLst>
      <p:ext uri="{BB962C8B-B14F-4D97-AF65-F5344CB8AC3E}">
        <p14:creationId xmlns:p14="http://schemas.microsoft.com/office/powerpoint/2010/main" val="1868087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E3BBC-FEE2-2A3F-E44D-16307DC3872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C9275D-4753-F55C-8925-3238C2DD214B}"/>
              </a:ext>
            </a:extLst>
          </p:cNvPr>
          <p:cNvSpPr>
            <a:spLocks noGrp="1"/>
          </p:cNvSpPr>
          <p:nvPr>
            <p:ph idx="1"/>
          </p:nvPr>
        </p:nvSpPr>
        <p:spPr/>
        <p:txBody>
          <a:bodyPr>
            <a:normAutofit/>
          </a:bodyPr>
          <a:lstStyle/>
          <a:p>
            <a:pPr marL="0" indent="0">
              <a:buNone/>
            </a:pPr>
            <a:r>
              <a:rPr lang="en-US" sz="2000" b="1" u="sng" dirty="0"/>
              <a:t>At the end of the presentation, the learner will be able to: </a:t>
            </a:r>
          </a:p>
          <a:p>
            <a:pPr marL="0" indent="0">
              <a:buNone/>
            </a:pPr>
            <a:endParaRPr lang="en-US" sz="2000" b="1" dirty="0"/>
          </a:p>
          <a:p>
            <a:pPr>
              <a:buFont typeface="Wingdings" panose="05000000000000000000" pitchFamily="2" charset="2"/>
              <a:buChar char="§"/>
            </a:pPr>
            <a:r>
              <a:rPr lang="en-US" sz="2000" dirty="0"/>
              <a:t> Define and apply virtual learning terminology.</a:t>
            </a:r>
          </a:p>
          <a:p>
            <a:pPr>
              <a:buFont typeface="Wingdings" panose="05000000000000000000" pitchFamily="2" charset="2"/>
              <a:buChar char="§"/>
            </a:pPr>
            <a:r>
              <a:rPr lang="en-US" sz="2000" dirty="0"/>
              <a:t> Define a Free Appropriate Public Education within the context of a virtual setting.</a:t>
            </a:r>
          </a:p>
          <a:p>
            <a:pPr>
              <a:buFont typeface="Wingdings" panose="05000000000000000000" pitchFamily="2" charset="2"/>
              <a:buChar char="§"/>
            </a:pPr>
            <a:r>
              <a:rPr lang="en-US" sz="2000" dirty="0"/>
              <a:t>Identify potential “legally problematic” issues within the virtual setting placement as it relates to special education. </a:t>
            </a:r>
          </a:p>
          <a:p>
            <a:pPr>
              <a:buFont typeface="Wingdings" panose="05000000000000000000" pitchFamily="2" charset="2"/>
              <a:buChar char="§"/>
            </a:pPr>
            <a:r>
              <a:rPr lang="en-US" sz="2000" dirty="0"/>
              <a:t>Mitigation strategies and solution ideas when contemplating a virtual education placement for students with disabilities. </a:t>
            </a:r>
          </a:p>
        </p:txBody>
      </p:sp>
      <p:sp>
        <p:nvSpPr>
          <p:cNvPr id="3" name="Title 2">
            <a:extLst>
              <a:ext uri="{FF2B5EF4-FFF2-40B4-BE49-F238E27FC236}">
                <a16:creationId xmlns:a16="http://schemas.microsoft.com/office/drawing/2014/main" id="{59E2E874-99D0-DD93-F563-39329C45776F}"/>
              </a:ext>
            </a:extLst>
          </p:cNvPr>
          <p:cNvSpPr>
            <a:spLocks noGrp="1"/>
          </p:cNvSpPr>
          <p:nvPr>
            <p:ph type="title"/>
          </p:nvPr>
        </p:nvSpPr>
        <p:spPr/>
        <p:txBody>
          <a:bodyPr/>
          <a:lstStyle/>
          <a:p>
            <a:r>
              <a:rPr lang="en-US" dirty="0"/>
              <a:t>Learning Objectives</a:t>
            </a:r>
          </a:p>
        </p:txBody>
      </p:sp>
      <p:sp>
        <p:nvSpPr>
          <p:cNvPr id="4" name="Arrow: Right 3">
            <a:extLst>
              <a:ext uri="{FF2B5EF4-FFF2-40B4-BE49-F238E27FC236}">
                <a16:creationId xmlns:a16="http://schemas.microsoft.com/office/drawing/2014/main" id="{83B71BC0-9F2B-E422-587D-C814065A8B6A}"/>
              </a:ext>
              <a:ext uri="{C183D7F6-B498-43B3-948B-1728B52AA6E4}">
                <adec:decorative xmlns:adec="http://schemas.microsoft.com/office/drawing/2017/decorative" val="1"/>
              </a:ext>
            </a:extLst>
          </p:cNvPr>
          <p:cNvSpPr/>
          <p:nvPr/>
        </p:nvSpPr>
        <p:spPr>
          <a:xfrm>
            <a:off x="321366" y="1540564"/>
            <a:ext cx="516834"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and white target with a arrow">
            <a:extLst>
              <a:ext uri="{FF2B5EF4-FFF2-40B4-BE49-F238E27FC236}">
                <a16:creationId xmlns:a16="http://schemas.microsoft.com/office/drawing/2014/main" id="{A8FE3D66-CD30-4352-FC5B-2EE2E615D1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80154" y="4356677"/>
            <a:ext cx="1733550" cy="1714500"/>
          </a:xfrm>
          <a:prstGeom prst="rect">
            <a:avLst/>
          </a:prstGeom>
        </p:spPr>
      </p:pic>
    </p:spTree>
    <p:extLst>
      <p:ext uri="{BB962C8B-B14F-4D97-AF65-F5344CB8AC3E}">
        <p14:creationId xmlns:p14="http://schemas.microsoft.com/office/powerpoint/2010/main" val="36351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Special Education Advisory Council</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April 22, 2025</a:t>
            </a:r>
          </a:p>
        </p:txBody>
      </p:sp>
    </p:spTree>
    <p:extLst>
      <p:ext uri="{BB962C8B-B14F-4D97-AF65-F5344CB8AC3E}">
        <p14:creationId xmlns:p14="http://schemas.microsoft.com/office/powerpoint/2010/main" val="43027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ECE3C4-9DD5-47BD-BEA1-FE55E3319CA5}"/>
              </a:ext>
            </a:extLst>
          </p:cNvPr>
          <p:cNvSpPr>
            <a:spLocks noGrp="1"/>
          </p:cNvSpPr>
          <p:nvPr>
            <p:ph type="title"/>
          </p:nvPr>
        </p:nvSpPr>
        <p:spPr/>
        <p:txBody>
          <a:bodyPr/>
          <a:lstStyle/>
          <a:p>
            <a:r>
              <a:rPr lang="en-US" dirty="0"/>
              <a:t>Key Terms</a:t>
            </a:r>
          </a:p>
        </p:txBody>
      </p:sp>
    </p:spTree>
    <p:extLst>
      <p:ext uri="{BB962C8B-B14F-4D97-AF65-F5344CB8AC3E}">
        <p14:creationId xmlns:p14="http://schemas.microsoft.com/office/powerpoint/2010/main" val="1895826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6FC27-53AA-F05D-5E6A-117E42C036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DD7D8-C89E-A738-610E-13E0547FE958}"/>
              </a:ext>
            </a:extLst>
          </p:cNvPr>
          <p:cNvSpPr>
            <a:spLocks noGrp="1"/>
          </p:cNvSpPr>
          <p:nvPr>
            <p:ph type="title"/>
          </p:nvPr>
        </p:nvSpPr>
        <p:spPr/>
        <p:txBody>
          <a:bodyPr/>
          <a:lstStyle/>
          <a:p>
            <a:r>
              <a:rPr lang="en-US" dirty="0"/>
              <a:t>Key Terms </a:t>
            </a:r>
          </a:p>
        </p:txBody>
      </p:sp>
      <p:sp>
        <p:nvSpPr>
          <p:cNvPr id="2" name="Content Placeholder 1">
            <a:extLst>
              <a:ext uri="{FF2B5EF4-FFF2-40B4-BE49-F238E27FC236}">
                <a16:creationId xmlns:a16="http://schemas.microsoft.com/office/drawing/2014/main" id="{03A48920-1734-727B-FF6D-D68AC79A5304}"/>
              </a:ext>
            </a:extLst>
          </p:cNvPr>
          <p:cNvSpPr>
            <a:spLocks noGrp="1"/>
          </p:cNvSpPr>
          <p:nvPr>
            <p:ph idx="1"/>
          </p:nvPr>
        </p:nvSpPr>
        <p:spPr/>
        <p:txBody>
          <a:bodyPr numCol="2">
            <a:normAutofit fontScale="77500" lnSpcReduction="20000"/>
          </a:bodyPr>
          <a:lstStyle/>
          <a:p>
            <a:r>
              <a:rPr lang="en-US" b="1" dirty="0"/>
              <a:t>Virtual school: </a:t>
            </a:r>
          </a:p>
          <a:p>
            <a:pPr lvl="1"/>
            <a:r>
              <a:rPr lang="en-US" dirty="0"/>
              <a:t>A public school that offers only virtual classes.</a:t>
            </a:r>
          </a:p>
          <a:p>
            <a:r>
              <a:rPr lang="en-US" b="1" dirty="0"/>
              <a:t>Virtual classes: </a:t>
            </a:r>
          </a:p>
          <a:p>
            <a:pPr lvl="1"/>
            <a:r>
              <a:rPr lang="en-US" dirty="0"/>
              <a:t>A class wherein the student and teacher are separated by time zones and/or locations.</a:t>
            </a:r>
          </a:p>
          <a:p>
            <a:r>
              <a:rPr lang="en-US" b="1" dirty="0"/>
              <a:t>Virtual classrooms:</a:t>
            </a:r>
          </a:p>
          <a:p>
            <a:pPr lvl="1"/>
            <a:r>
              <a:rPr lang="en-US" dirty="0"/>
              <a:t>The online space wherein a student and teacher virtually interact.</a:t>
            </a:r>
          </a:p>
          <a:p>
            <a:r>
              <a:rPr lang="en-US" b="1" dirty="0"/>
              <a:t>Online learning:</a:t>
            </a:r>
          </a:p>
          <a:p>
            <a:pPr lvl="1"/>
            <a:r>
              <a:rPr lang="en-US" dirty="0"/>
              <a:t>Broad term for education wherein instruction, content, knowledge, and skill acquisition are conducted primarily over the internet.</a:t>
            </a:r>
          </a:p>
          <a:p>
            <a:r>
              <a:rPr lang="en-US" b="1" dirty="0"/>
              <a:t>Digital learning:</a:t>
            </a:r>
          </a:p>
          <a:p>
            <a:pPr lvl="1"/>
            <a:r>
              <a:rPr lang="en-US" dirty="0"/>
              <a:t>An instructional practice that leverages technology to enhance the student’s learning. Uses learning types as tools of practice.</a:t>
            </a:r>
          </a:p>
          <a:p>
            <a:r>
              <a:rPr lang="en-US" b="1" dirty="0"/>
              <a:t>Blended learning:</a:t>
            </a:r>
          </a:p>
          <a:p>
            <a:pPr lvl="1"/>
            <a:r>
              <a:rPr lang="en-US" dirty="0"/>
              <a:t>A formal educational program that leverages both technology and in-person instruction. It must have both (1) supervised learning time and (2) student-led learning time.</a:t>
            </a:r>
          </a:p>
          <a:p>
            <a:r>
              <a:rPr lang="en-US" b="1" dirty="0"/>
              <a:t>Remote learning:</a:t>
            </a:r>
          </a:p>
          <a:p>
            <a:pPr lvl="1"/>
            <a:r>
              <a:rPr lang="en-US" dirty="0"/>
              <a:t>Receiving FAPE outside of the physical school building. This may include online learning, blended learning, or non-technologically based learning.</a:t>
            </a:r>
          </a:p>
          <a:p>
            <a:r>
              <a:rPr lang="en-US" b="1" dirty="0"/>
              <a:t>Virtual learning environment:</a:t>
            </a:r>
          </a:p>
          <a:p>
            <a:pPr lvl="1"/>
            <a:r>
              <a:rPr lang="en-US" dirty="0"/>
              <a:t>The online learning interface providing virtual instruction, exams, assignments, and classes.</a:t>
            </a:r>
          </a:p>
        </p:txBody>
      </p:sp>
    </p:spTree>
    <p:extLst>
      <p:ext uri="{BB962C8B-B14F-4D97-AF65-F5344CB8AC3E}">
        <p14:creationId xmlns:p14="http://schemas.microsoft.com/office/powerpoint/2010/main" val="2224623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A4312-A592-E6F6-7123-97DFC870A36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4F39C92-73F7-76DB-C950-761F908EF9C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FAPE</a:t>
            </a:r>
          </a:p>
        </p:txBody>
      </p:sp>
      <p:sp>
        <p:nvSpPr>
          <p:cNvPr id="5" name="Content Placeholder 4">
            <a:extLst>
              <a:ext uri="{FF2B5EF4-FFF2-40B4-BE49-F238E27FC236}">
                <a16:creationId xmlns:a16="http://schemas.microsoft.com/office/drawing/2014/main" id="{C659613E-B4BF-7762-32F5-8AA208E7A287}"/>
              </a:ext>
            </a:extLst>
          </p:cNvPr>
          <p:cNvSpPr>
            <a:spLocks noGrp="1"/>
          </p:cNvSpPr>
          <p:nvPr>
            <p:ph sz="quarter" idx="13"/>
          </p:nvPr>
        </p:nvSpPr>
        <p:spPr>
          <a:xfrm>
            <a:off x="808798" y="765313"/>
            <a:ext cx="10402888" cy="5396948"/>
          </a:xfrm>
        </p:spPr>
        <p:txBody>
          <a:bodyPr>
            <a:noAutofit/>
          </a:bodyPr>
          <a:lstStyle/>
          <a:p>
            <a:pPr>
              <a:lnSpc>
                <a:spcPct val="100000"/>
              </a:lnSpc>
              <a:spcBef>
                <a:spcPts val="0"/>
              </a:spcBef>
            </a:pPr>
            <a:r>
              <a:rPr lang="en-US" b="1" dirty="0"/>
              <a:t>FAPE </a:t>
            </a:r>
            <a:r>
              <a:rPr lang="en-US" sz="2400" dirty="0"/>
              <a:t>means </a:t>
            </a:r>
            <a:r>
              <a:rPr lang="en-US" sz="2400" u="sng" dirty="0"/>
              <a:t>special education and related services </a:t>
            </a:r>
            <a:r>
              <a:rPr lang="en-US" sz="2400" dirty="0"/>
              <a:t>that are provided at </a:t>
            </a:r>
            <a:r>
              <a:rPr lang="en-US" sz="2400" u="sng" dirty="0"/>
              <a:t>public expense</a:t>
            </a:r>
            <a:r>
              <a:rPr lang="en-US" sz="2400" dirty="0"/>
              <a:t>, under public supervision and direction, and without charge; meet the standards of the SEA, including the requirements of this part; include an </a:t>
            </a:r>
            <a:r>
              <a:rPr lang="en-US" sz="2400" b="1" u="sng" dirty="0"/>
              <a:t>appropriate</a:t>
            </a:r>
            <a:r>
              <a:rPr lang="en-US" sz="2400" dirty="0"/>
              <a:t> preschool, elementary school, or secondary school education in the State involved; and are provided </a:t>
            </a:r>
            <a:r>
              <a:rPr lang="en-US" sz="2400" u="sng" dirty="0"/>
              <a:t>in conformity with an individualized education program (IEP) </a:t>
            </a:r>
            <a:r>
              <a:rPr lang="en-US" sz="2400" dirty="0"/>
              <a:t>that meets the requirements of §§ 300.320 through 300.324.</a:t>
            </a:r>
          </a:p>
        </p:txBody>
      </p:sp>
      <p:sp>
        <p:nvSpPr>
          <p:cNvPr id="7" name="Text Placeholder 6">
            <a:extLst>
              <a:ext uri="{FF2B5EF4-FFF2-40B4-BE49-F238E27FC236}">
                <a16:creationId xmlns:a16="http://schemas.microsoft.com/office/drawing/2014/main" id="{0F87B06B-D641-9D42-6E99-FB74FB67046D}"/>
              </a:ext>
            </a:extLst>
          </p:cNvPr>
          <p:cNvSpPr>
            <a:spLocks noGrp="1"/>
          </p:cNvSpPr>
          <p:nvPr>
            <p:ph type="body" sz="quarter" idx="14"/>
          </p:nvPr>
        </p:nvSpPr>
        <p:spPr>
          <a:xfrm>
            <a:off x="965835" y="4851591"/>
            <a:ext cx="10402888" cy="850900"/>
          </a:xfrm>
        </p:spPr>
        <p:txBody>
          <a:bodyPr/>
          <a:lstStyle/>
          <a:p>
            <a:r>
              <a:rPr lang="en-US" dirty="0"/>
              <a:t>34 C.F.R. § 300.17</a:t>
            </a:r>
          </a:p>
        </p:txBody>
      </p:sp>
      <p:pic>
        <p:nvPicPr>
          <p:cNvPr id="3" name="Picture 2" descr="Equality vs Equity">
            <a:extLst>
              <a:ext uri="{FF2B5EF4-FFF2-40B4-BE49-F238E27FC236}">
                <a16:creationId xmlns:a16="http://schemas.microsoft.com/office/drawing/2014/main" id="{2D2B66E6-089C-3CAC-EAD1-6D99ED1B769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7198" y="1861156"/>
            <a:ext cx="2040242" cy="2817524"/>
          </a:xfrm>
          <a:prstGeom prst="rect">
            <a:avLst/>
          </a:prstGeom>
        </p:spPr>
      </p:pic>
      <p:sp>
        <p:nvSpPr>
          <p:cNvPr id="4" name="TextBox 3">
            <a:extLst>
              <a:ext uri="{FF2B5EF4-FFF2-40B4-BE49-F238E27FC236}">
                <a16:creationId xmlns:a16="http://schemas.microsoft.com/office/drawing/2014/main" id="{BF7E57A7-E8BD-708F-CA2D-0E513F4FFAC9}"/>
              </a:ext>
            </a:extLst>
          </p:cNvPr>
          <p:cNvSpPr txBox="1"/>
          <p:nvPr/>
        </p:nvSpPr>
        <p:spPr>
          <a:xfrm>
            <a:off x="1519821" y="6858000"/>
            <a:ext cx="4846689" cy="230832"/>
          </a:xfrm>
          <a:prstGeom prst="rect">
            <a:avLst/>
          </a:prstGeom>
          <a:noFill/>
        </p:spPr>
        <p:txBody>
          <a:bodyPr wrap="square" rtlCol="0">
            <a:spAutoFit/>
          </a:bodyPr>
          <a:lstStyle/>
          <a:p>
            <a:r>
              <a:rPr lang="en-US" sz="900">
                <a:hlinkClick r:id="rId4" tooltip="https://sparcopen.github.io/opencon-dei-report/intro.html"/>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521831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12DF0-11E6-A753-46CC-73BD36319AC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B4ED949-DF89-F3AB-15DE-5D5F09572E72}"/>
              </a:ext>
            </a:extLst>
          </p:cNvPr>
          <p:cNvSpPr>
            <a:spLocks noGrp="1"/>
          </p:cNvSpPr>
          <p:nvPr>
            <p:ph type="title"/>
          </p:nvPr>
        </p:nvSpPr>
        <p:spPr/>
        <p:txBody>
          <a:bodyPr/>
          <a:lstStyle/>
          <a:p>
            <a:r>
              <a:rPr lang="en-US" dirty="0"/>
              <a:t>FAPE in Virtual Schools</a:t>
            </a:r>
          </a:p>
        </p:txBody>
      </p:sp>
    </p:spTree>
    <p:extLst>
      <p:ext uri="{BB962C8B-B14F-4D97-AF65-F5344CB8AC3E}">
        <p14:creationId xmlns:p14="http://schemas.microsoft.com/office/powerpoint/2010/main" val="1205197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89E5A-3B26-8EF3-47C3-ACD95A76582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5094E1-E8E8-D0F0-F24F-B94D5B8E8E4D}"/>
              </a:ext>
            </a:extLst>
          </p:cNvPr>
          <p:cNvSpPr>
            <a:spLocks noGrp="1"/>
          </p:cNvSpPr>
          <p:nvPr>
            <p:ph idx="1"/>
          </p:nvPr>
        </p:nvSpPr>
        <p:spPr/>
        <p:txBody>
          <a:bodyPr>
            <a:normAutofit fontScale="77500" lnSpcReduction="20000"/>
          </a:bodyPr>
          <a:lstStyle/>
          <a:p>
            <a:r>
              <a:rPr lang="en-US" dirty="0"/>
              <a:t>“The IDEA, including its provisions concerning child find, monitoring, and compliance, </a:t>
            </a:r>
            <a:r>
              <a:rPr lang="en-US" b="1" dirty="0"/>
              <a:t>applies with </a:t>
            </a:r>
            <a:r>
              <a:rPr lang="en-US" b="1" u="sng" dirty="0"/>
              <a:t>equal force</a:t>
            </a:r>
            <a:r>
              <a:rPr lang="en-US" b="1" dirty="0"/>
              <a:t> to virtual schools</a:t>
            </a:r>
            <a:r>
              <a:rPr lang="en-US" dirty="0"/>
              <a:t>.”</a:t>
            </a:r>
          </a:p>
          <a:p>
            <a:pPr lvl="1"/>
            <a:r>
              <a:rPr lang="en-US" dirty="0"/>
              <a:t>See Dear Colleague Letter, 68 IDELR 108 (OSERS/OSEP, August 5, 2016).</a:t>
            </a:r>
          </a:p>
          <a:p>
            <a:r>
              <a:rPr lang="en-US" b="1" dirty="0"/>
              <a:t>504 and Title II: </a:t>
            </a:r>
            <a:r>
              <a:rPr lang="en-US" dirty="0"/>
              <a:t>Schools may not directly, or through contractual (or other) arrangements, discriminate against students on the basis of their disability. 34 CFR § 104.4. </a:t>
            </a:r>
          </a:p>
          <a:p>
            <a:pPr lvl="1"/>
            <a:r>
              <a:rPr lang="en-US" dirty="0"/>
              <a:t>Enrollment and attendance policies must be </a:t>
            </a:r>
            <a:r>
              <a:rPr lang="en-US" u="sng" dirty="0"/>
              <a:t>nondiscriminatory</a:t>
            </a:r>
            <a:r>
              <a:rPr lang="en-US" dirty="0"/>
              <a:t>. </a:t>
            </a:r>
          </a:p>
          <a:p>
            <a:pPr lvl="1"/>
            <a:r>
              <a:rPr lang="en-US" dirty="0"/>
              <a:t>Restricting how special education services are provisioned will almost always be discriminatory unless the restriction is </a:t>
            </a:r>
            <a:r>
              <a:rPr lang="en-US" u="sng" dirty="0"/>
              <a:t>necessary</a:t>
            </a:r>
            <a:r>
              <a:rPr lang="en-US" dirty="0"/>
              <a:t> for the school to achieve its goals or mission.</a:t>
            </a:r>
          </a:p>
          <a:p>
            <a:pPr lvl="2"/>
            <a:r>
              <a:rPr lang="en-US" sz="2200" b="1" dirty="0"/>
              <a:t>Appropriate restriction example: </a:t>
            </a:r>
            <a:r>
              <a:rPr lang="en-US" sz="2200" dirty="0">
                <a:solidFill>
                  <a:srgbClr val="00B050"/>
                </a:solidFill>
              </a:rPr>
              <a:t>We will not provide a paraprofessional </a:t>
            </a:r>
            <a:r>
              <a:rPr lang="en-US" sz="2200" i="1" dirty="0">
                <a:solidFill>
                  <a:srgbClr val="00B050"/>
                </a:solidFill>
              </a:rPr>
              <a:t>because the evaluation data does not indicate your child needs access to a paraprofessional to benefit from his curriculum</a:t>
            </a:r>
            <a:r>
              <a:rPr lang="en-US" sz="2200" dirty="0">
                <a:solidFill>
                  <a:srgbClr val="00B050"/>
                </a:solidFill>
              </a:rPr>
              <a:t>.</a:t>
            </a:r>
          </a:p>
          <a:p>
            <a:pPr lvl="2"/>
            <a:r>
              <a:rPr lang="en-US" sz="2200" b="1" dirty="0"/>
              <a:t>Inappropriate restriction example: </a:t>
            </a:r>
            <a:r>
              <a:rPr lang="en-US" sz="2200" dirty="0">
                <a:solidFill>
                  <a:srgbClr val="FF0000"/>
                </a:solidFill>
              </a:rPr>
              <a:t>We will not provide a paraprofessional </a:t>
            </a:r>
            <a:r>
              <a:rPr lang="en-US" sz="2200" i="1" dirty="0">
                <a:solidFill>
                  <a:srgbClr val="FF0000"/>
                </a:solidFill>
              </a:rPr>
              <a:t>because our school cannot provide paraeducators to virtual students</a:t>
            </a:r>
            <a:r>
              <a:rPr lang="en-US" sz="2200" dirty="0">
                <a:solidFill>
                  <a:srgbClr val="FF0000"/>
                </a:solidFill>
              </a:rPr>
              <a:t>.</a:t>
            </a:r>
            <a:endParaRPr lang="en-US" dirty="0">
              <a:solidFill>
                <a:srgbClr val="FF0000"/>
              </a:solidFill>
            </a:endParaRPr>
          </a:p>
          <a:p>
            <a:r>
              <a:rPr lang="en-US" dirty="0"/>
              <a:t>There may be differences in service model or delivery, but the FAPE obligation remains the same!</a:t>
            </a:r>
          </a:p>
        </p:txBody>
      </p:sp>
      <p:sp>
        <p:nvSpPr>
          <p:cNvPr id="3" name="Title 2">
            <a:extLst>
              <a:ext uri="{FF2B5EF4-FFF2-40B4-BE49-F238E27FC236}">
                <a16:creationId xmlns:a16="http://schemas.microsoft.com/office/drawing/2014/main" id="{7E0C639D-3991-98D1-667C-DC973201B08D}"/>
              </a:ext>
            </a:extLst>
          </p:cNvPr>
          <p:cNvSpPr>
            <a:spLocks noGrp="1"/>
          </p:cNvSpPr>
          <p:nvPr>
            <p:ph type="title"/>
          </p:nvPr>
        </p:nvSpPr>
        <p:spPr/>
        <p:txBody>
          <a:bodyPr>
            <a:normAutofit/>
          </a:bodyPr>
          <a:lstStyle/>
          <a:p>
            <a:r>
              <a:rPr lang="en-US" dirty="0"/>
              <a:t>Application of the ADA, IDEA, &amp; Sec. 504</a:t>
            </a:r>
          </a:p>
        </p:txBody>
      </p:sp>
    </p:spTree>
    <p:extLst>
      <p:ext uri="{BB962C8B-B14F-4D97-AF65-F5344CB8AC3E}">
        <p14:creationId xmlns:p14="http://schemas.microsoft.com/office/powerpoint/2010/main" val="1489489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26AA00-A84A-FEC4-54CF-AF094BF1A3F8}"/>
              </a:ext>
            </a:extLst>
          </p:cNvPr>
          <p:cNvSpPr>
            <a:spLocks noGrp="1"/>
          </p:cNvSpPr>
          <p:nvPr>
            <p:ph idx="1"/>
          </p:nvPr>
        </p:nvSpPr>
        <p:spPr/>
        <p:txBody>
          <a:bodyPr>
            <a:normAutofit fontScale="92500" lnSpcReduction="10000"/>
          </a:bodyPr>
          <a:lstStyle/>
          <a:p>
            <a:r>
              <a:rPr lang="en-US" b="1" dirty="0"/>
              <a:t>Child Find</a:t>
            </a:r>
          </a:p>
          <a:p>
            <a:pPr lvl="1"/>
            <a:r>
              <a:rPr lang="en-US" i="1" dirty="0"/>
              <a:t>Is the virtual setting capable of identifying eligible children?</a:t>
            </a:r>
            <a:endParaRPr lang="en-US" b="1" dirty="0"/>
          </a:p>
          <a:p>
            <a:r>
              <a:rPr lang="en-US" b="1" dirty="0"/>
              <a:t>Appropriateness</a:t>
            </a:r>
          </a:p>
          <a:p>
            <a:pPr lvl="1"/>
            <a:r>
              <a:rPr lang="en-US" i="1" dirty="0"/>
              <a:t>Is a virtual setting appropriate for this child?</a:t>
            </a:r>
          </a:p>
          <a:p>
            <a:r>
              <a:rPr lang="en-US" b="1" dirty="0"/>
              <a:t>Accessibility</a:t>
            </a:r>
          </a:p>
          <a:p>
            <a:pPr lvl="1"/>
            <a:r>
              <a:rPr lang="en-US" i="1" dirty="0"/>
              <a:t>Is a virtual setting accessible to this child?</a:t>
            </a:r>
          </a:p>
          <a:p>
            <a:r>
              <a:rPr lang="en-US" b="1" dirty="0"/>
              <a:t>Least Restrictive Environment</a:t>
            </a:r>
          </a:p>
          <a:p>
            <a:pPr lvl="1"/>
            <a:r>
              <a:rPr lang="en-US" i="1" dirty="0"/>
              <a:t>Would a virtual setting integrate the child with their neurotypical peers to the maximum amount appropriate?</a:t>
            </a:r>
          </a:p>
          <a:p>
            <a:r>
              <a:rPr lang="en-US" b="1" dirty="0"/>
              <a:t>Adapting the IEP</a:t>
            </a:r>
          </a:p>
          <a:p>
            <a:pPr lvl="1"/>
            <a:r>
              <a:rPr lang="en-US" i="1" dirty="0"/>
              <a:t>Can this IEP be appropriately adapted to a virtual setting without materially impacting educational benefit?</a:t>
            </a:r>
          </a:p>
        </p:txBody>
      </p:sp>
      <p:sp>
        <p:nvSpPr>
          <p:cNvPr id="3" name="Title 2">
            <a:extLst>
              <a:ext uri="{FF2B5EF4-FFF2-40B4-BE49-F238E27FC236}">
                <a16:creationId xmlns:a16="http://schemas.microsoft.com/office/drawing/2014/main" id="{8A4BB733-6A24-9205-0EAE-235624EA43D3}"/>
              </a:ext>
            </a:extLst>
          </p:cNvPr>
          <p:cNvSpPr>
            <a:spLocks noGrp="1"/>
          </p:cNvSpPr>
          <p:nvPr>
            <p:ph type="title"/>
          </p:nvPr>
        </p:nvSpPr>
        <p:spPr/>
        <p:txBody>
          <a:bodyPr/>
          <a:lstStyle/>
          <a:p>
            <a:r>
              <a:rPr lang="en-US" dirty="0"/>
              <a:t>Special Considerations</a:t>
            </a:r>
          </a:p>
        </p:txBody>
      </p:sp>
    </p:spTree>
    <p:extLst>
      <p:ext uri="{BB962C8B-B14F-4D97-AF65-F5344CB8AC3E}">
        <p14:creationId xmlns:p14="http://schemas.microsoft.com/office/powerpoint/2010/main" val="1522295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BBEE6-3C52-0446-6B95-DC11FFE409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0ED5B4-D5A9-B055-7847-03A801D74A11}"/>
              </a:ext>
            </a:extLst>
          </p:cNvPr>
          <p:cNvSpPr>
            <a:spLocks noGrp="1"/>
          </p:cNvSpPr>
          <p:nvPr>
            <p:ph idx="1"/>
          </p:nvPr>
        </p:nvSpPr>
        <p:spPr/>
        <p:txBody>
          <a:bodyPr>
            <a:normAutofit fontScale="92500" lnSpcReduction="10000"/>
          </a:bodyPr>
          <a:lstStyle/>
          <a:p>
            <a:r>
              <a:rPr lang="en-US" dirty="0"/>
              <a:t>Above and beyond ordinary child find obligations, virtual settings present unique challenges as it relates to identifying IDEA eligible children.</a:t>
            </a:r>
          </a:p>
          <a:p>
            <a:r>
              <a:rPr lang="en-US" dirty="0"/>
              <a:t>Owing to this, in a 2016 joint Dear Colleague Letter, OSEP and OSERS recommended that districts containing virtual schools should empower their staff members to identify potentially IDEA eligible children through additional methods such as:</a:t>
            </a:r>
          </a:p>
          <a:p>
            <a:pPr lvl="1"/>
            <a:r>
              <a:rPr lang="en-US" b="1" dirty="0"/>
              <a:t>Additional screenings</a:t>
            </a:r>
          </a:p>
          <a:p>
            <a:pPr lvl="1"/>
            <a:r>
              <a:rPr lang="en-US" b="1" dirty="0"/>
              <a:t>Distributing questionnaires to staff</a:t>
            </a:r>
          </a:p>
          <a:p>
            <a:pPr lvl="1"/>
            <a:r>
              <a:rPr lang="en-US" b="1" dirty="0"/>
              <a:t>Distributing surveys to parents</a:t>
            </a:r>
          </a:p>
          <a:p>
            <a:r>
              <a:rPr lang="en-US" dirty="0"/>
              <a:t>Reliance upon parental referral should </a:t>
            </a:r>
            <a:r>
              <a:rPr lang="en-US" u="sng" dirty="0"/>
              <a:t>never</a:t>
            </a:r>
            <a:r>
              <a:rPr lang="en-US" dirty="0"/>
              <a:t> be the primary vehicle for satisfying the IDEA’s child find obligation.</a:t>
            </a:r>
          </a:p>
        </p:txBody>
      </p:sp>
      <p:sp>
        <p:nvSpPr>
          <p:cNvPr id="3" name="Title 2">
            <a:extLst>
              <a:ext uri="{FF2B5EF4-FFF2-40B4-BE49-F238E27FC236}">
                <a16:creationId xmlns:a16="http://schemas.microsoft.com/office/drawing/2014/main" id="{A9FD0186-DEB9-6D25-8F94-8ED93485E5BC}"/>
              </a:ext>
            </a:extLst>
          </p:cNvPr>
          <p:cNvSpPr>
            <a:spLocks noGrp="1"/>
          </p:cNvSpPr>
          <p:nvPr>
            <p:ph type="title"/>
          </p:nvPr>
        </p:nvSpPr>
        <p:spPr/>
        <p:txBody>
          <a:bodyPr/>
          <a:lstStyle/>
          <a:p>
            <a:r>
              <a:rPr lang="en-US" dirty="0"/>
              <a:t>Child Find</a:t>
            </a:r>
          </a:p>
        </p:txBody>
      </p:sp>
    </p:spTree>
    <p:extLst>
      <p:ext uri="{BB962C8B-B14F-4D97-AF65-F5344CB8AC3E}">
        <p14:creationId xmlns:p14="http://schemas.microsoft.com/office/powerpoint/2010/main" val="640488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EBFDE-062F-8FAC-3916-522014160C6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CC46B0-0143-7D35-5281-BA50C4DB9B6B}"/>
              </a:ext>
            </a:extLst>
          </p:cNvPr>
          <p:cNvSpPr>
            <a:spLocks noGrp="1"/>
          </p:cNvSpPr>
          <p:nvPr>
            <p:ph idx="1"/>
          </p:nvPr>
        </p:nvSpPr>
        <p:spPr/>
        <p:txBody>
          <a:bodyPr>
            <a:normAutofit fontScale="62500" lnSpcReduction="20000"/>
          </a:bodyPr>
          <a:lstStyle/>
          <a:p>
            <a:r>
              <a:rPr lang="en-US" dirty="0"/>
              <a:t>The IEP team must make an </a:t>
            </a:r>
            <a:r>
              <a:rPr lang="en-US" b="1" u="sng" dirty="0"/>
              <a:t>individualized determination</a:t>
            </a:r>
            <a:r>
              <a:rPr lang="en-US" b="1" dirty="0"/>
              <a:t> </a:t>
            </a:r>
            <a:r>
              <a:rPr lang="en-US" dirty="0"/>
              <a:t>of the virtual school setting’s appropriateness for the child.</a:t>
            </a:r>
          </a:p>
          <a:p>
            <a:pPr lvl="1"/>
            <a:r>
              <a:rPr lang="en-US" dirty="0"/>
              <a:t>Even if the family is unilaterally demanding virtual education, </a:t>
            </a:r>
            <a:r>
              <a:rPr lang="en-US" b="1" dirty="0"/>
              <a:t>the team must meet &amp; make </a:t>
            </a:r>
            <a:r>
              <a:rPr lang="en-US" b="1" u="sng" dirty="0"/>
              <a:t>its own</a:t>
            </a:r>
            <a:r>
              <a:rPr lang="en-US" b="1" dirty="0"/>
              <a:t> determination</a:t>
            </a:r>
            <a:r>
              <a:rPr lang="en-US" dirty="0"/>
              <a:t>. </a:t>
            </a:r>
          </a:p>
          <a:p>
            <a:r>
              <a:rPr lang="en-US" dirty="0"/>
              <a:t>In </a:t>
            </a:r>
            <a:r>
              <a:rPr lang="en-US" i="1" u="sng" dirty="0" err="1"/>
              <a:t>Downington</a:t>
            </a:r>
            <a:r>
              <a:rPr lang="en-US" i="1" u="sng" dirty="0"/>
              <a:t> Area School District v. K.D</a:t>
            </a:r>
            <a:r>
              <a:rPr lang="en-US" u="sng" dirty="0"/>
              <a:t>., 69 IDELR 162 (Pa. </a:t>
            </a:r>
            <a:r>
              <a:rPr lang="en-US" u="sng" dirty="0" err="1"/>
              <a:t>Commw</a:t>
            </a:r>
            <a:r>
              <a:rPr lang="en-US" u="sng" dirty="0"/>
              <a:t>. Ct. 2017, </a:t>
            </a:r>
            <a:r>
              <a:rPr lang="en-US" i="1" u="sng" dirty="0"/>
              <a:t>unpublished</a:t>
            </a:r>
            <a:r>
              <a:rPr lang="en-US" u="sng" dirty="0"/>
              <a:t>)</a:t>
            </a:r>
            <a:r>
              <a:rPr lang="en-US" dirty="0"/>
              <a:t>, an </a:t>
            </a:r>
            <a:r>
              <a:rPr lang="en-US" b="1" dirty="0"/>
              <a:t>ADHD</a:t>
            </a:r>
            <a:r>
              <a:rPr lang="en-US" dirty="0"/>
              <a:t> fifth grader’s IEP team violated the IDEA by proposing to place the child in an accelerated online math class. The online setting was inappropriate given the child’s known propensity to play games and seek out peers when presented with online instruction.</a:t>
            </a:r>
          </a:p>
          <a:p>
            <a:r>
              <a:rPr lang="en-US" dirty="0"/>
              <a:t>In </a:t>
            </a:r>
            <a:r>
              <a:rPr lang="en-US" i="1" u="sng" dirty="0"/>
              <a:t>J.D. v. Pennsylvania Virtual Charter School</a:t>
            </a:r>
            <a:r>
              <a:rPr lang="en-US" u="sng" dirty="0"/>
              <a:t>, 77 IDELR 287 (E.D. Pa. 2020)</a:t>
            </a:r>
            <a:r>
              <a:rPr lang="en-US" dirty="0"/>
              <a:t>, a virtual school proposed to place an </a:t>
            </a:r>
            <a:r>
              <a:rPr lang="en-US" b="1" dirty="0"/>
              <a:t>Autistic</a:t>
            </a:r>
            <a:r>
              <a:rPr lang="en-US" dirty="0"/>
              <a:t> student in a private special education school. The parent filed for due process, arguing the proposed placement was inappropriate and her child required their virtual placement. The Pennsylvania Department of Education determined that, because this child needed to learn in a classroom setting around same-aged peers to receive FAPE, the virtual school’s proposal to place the child in a private school was appropriate.</a:t>
            </a:r>
          </a:p>
          <a:p>
            <a:r>
              <a:rPr lang="en-US" dirty="0"/>
              <a:t>In </a:t>
            </a:r>
            <a:r>
              <a:rPr lang="en-US" i="1" u="sng" dirty="0"/>
              <a:t>S.P. v. Fairview School District</a:t>
            </a:r>
            <a:r>
              <a:rPr lang="en-US" u="sng" dirty="0"/>
              <a:t>, 64 IDELR 99 (W.D. Pa. 2014),</a:t>
            </a:r>
            <a:r>
              <a:rPr lang="en-US" dirty="0"/>
              <a:t> a Pennsylvania school district recommended a virtual placement to a student with refractory </a:t>
            </a:r>
            <a:r>
              <a:rPr lang="en-US" b="1" dirty="0"/>
              <a:t>migraine headaches</a:t>
            </a:r>
            <a:r>
              <a:rPr lang="en-US" dirty="0"/>
              <a:t>. The District Court held that the proposal was appropriate given the child’s frequent absences and documented need to remain in a dark, quiet room for 12-to-16-hour intervals.</a:t>
            </a:r>
          </a:p>
        </p:txBody>
      </p:sp>
      <p:sp>
        <p:nvSpPr>
          <p:cNvPr id="3" name="Title 2">
            <a:extLst>
              <a:ext uri="{FF2B5EF4-FFF2-40B4-BE49-F238E27FC236}">
                <a16:creationId xmlns:a16="http://schemas.microsoft.com/office/drawing/2014/main" id="{C12A88F7-5918-FB19-FF75-8CF818D6BF58}"/>
              </a:ext>
            </a:extLst>
          </p:cNvPr>
          <p:cNvSpPr>
            <a:spLocks noGrp="1"/>
          </p:cNvSpPr>
          <p:nvPr>
            <p:ph type="title"/>
          </p:nvPr>
        </p:nvSpPr>
        <p:spPr/>
        <p:txBody>
          <a:bodyPr/>
          <a:lstStyle/>
          <a:p>
            <a:r>
              <a:rPr lang="en-US" dirty="0"/>
              <a:t>Appropriateness</a:t>
            </a:r>
          </a:p>
        </p:txBody>
      </p:sp>
    </p:spTree>
    <p:extLst>
      <p:ext uri="{BB962C8B-B14F-4D97-AF65-F5344CB8AC3E}">
        <p14:creationId xmlns:p14="http://schemas.microsoft.com/office/powerpoint/2010/main" val="864255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6734B-B99C-1C19-2537-B0B65030521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CC92AC-4CFC-95E6-170E-CB34D8AFA1FC}"/>
              </a:ext>
            </a:extLst>
          </p:cNvPr>
          <p:cNvSpPr>
            <a:spLocks noGrp="1"/>
          </p:cNvSpPr>
          <p:nvPr>
            <p:ph idx="1"/>
          </p:nvPr>
        </p:nvSpPr>
        <p:spPr/>
        <p:txBody>
          <a:bodyPr>
            <a:normAutofit lnSpcReduction="10000"/>
          </a:bodyPr>
          <a:lstStyle/>
          <a:p>
            <a:r>
              <a:rPr lang="en-US" dirty="0"/>
              <a:t>Virtual schools must provide children with disabilities with an </a:t>
            </a:r>
            <a:r>
              <a:rPr lang="en-US" b="1" u="sng" dirty="0"/>
              <a:t>equal</a:t>
            </a:r>
            <a:r>
              <a:rPr lang="en-US" dirty="0"/>
              <a:t> opportunity to participate in and benefit from their virtual education. </a:t>
            </a:r>
            <a:r>
              <a:rPr lang="en-US" i="1" dirty="0"/>
              <a:t>See Dear Colleague Letter</a:t>
            </a:r>
            <a:r>
              <a:rPr lang="en-US" dirty="0"/>
              <a:t>, 43 NDLR 75 (OCR 2011).</a:t>
            </a:r>
          </a:p>
          <a:p>
            <a:r>
              <a:rPr lang="en-US" b="1" u="sng" dirty="0"/>
              <a:t>NEW REQUIREMENTS:</a:t>
            </a:r>
          </a:p>
          <a:p>
            <a:pPr lvl="1"/>
            <a:r>
              <a:rPr lang="en-US" dirty="0"/>
              <a:t>The Office for Civil Rights has recently released new accessibility rules amending Title II. </a:t>
            </a:r>
            <a:r>
              <a:rPr lang="en-US" b="1" u="sng" dirty="0"/>
              <a:t>The LEA </a:t>
            </a:r>
            <a:r>
              <a:rPr lang="en-US" dirty="0"/>
              <a:t>is responsible for ensuring the following are readily accessible to students with disabilities:</a:t>
            </a:r>
          </a:p>
          <a:p>
            <a:pPr lvl="2"/>
            <a:r>
              <a:rPr lang="en-US" b="1" dirty="0"/>
              <a:t>Web content and Mobile Apps:</a:t>
            </a:r>
          </a:p>
          <a:p>
            <a:pPr lvl="3"/>
            <a:r>
              <a:rPr lang="en-US" u="sng" dirty="0"/>
              <a:t>All</a:t>
            </a:r>
            <a:r>
              <a:rPr lang="en-US" dirty="0"/>
              <a:t> web content and mobile apps provided directly by you – </a:t>
            </a:r>
            <a:r>
              <a:rPr lang="en-US" u="sng" dirty="0"/>
              <a:t>whether or not you developed it or maintain it</a:t>
            </a:r>
            <a:r>
              <a:rPr lang="en-US" dirty="0"/>
              <a:t>.</a:t>
            </a:r>
          </a:p>
          <a:p>
            <a:pPr lvl="3"/>
            <a:r>
              <a:rPr lang="en-US" u="sng" dirty="0"/>
              <a:t>All</a:t>
            </a:r>
            <a:r>
              <a:rPr lang="en-US" dirty="0"/>
              <a:t> web content and mobile apps provided by a third party through contract, license, or another arrangement – </a:t>
            </a:r>
            <a:r>
              <a:rPr lang="en-US" u="sng" dirty="0"/>
              <a:t>whether or not you’re hosting it on your own server</a:t>
            </a:r>
            <a:r>
              <a:rPr lang="en-US" dirty="0"/>
              <a:t>.</a:t>
            </a:r>
          </a:p>
        </p:txBody>
      </p:sp>
      <p:sp>
        <p:nvSpPr>
          <p:cNvPr id="3" name="Title 2">
            <a:extLst>
              <a:ext uri="{FF2B5EF4-FFF2-40B4-BE49-F238E27FC236}">
                <a16:creationId xmlns:a16="http://schemas.microsoft.com/office/drawing/2014/main" id="{E7C8ACB9-1CD6-D42E-32D1-6D4C1626C96C}"/>
              </a:ext>
            </a:extLst>
          </p:cNvPr>
          <p:cNvSpPr>
            <a:spLocks noGrp="1"/>
          </p:cNvSpPr>
          <p:nvPr>
            <p:ph type="title"/>
          </p:nvPr>
        </p:nvSpPr>
        <p:spPr/>
        <p:txBody>
          <a:bodyPr/>
          <a:lstStyle/>
          <a:p>
            <a:r>
              <a:rPr lang="en-US" dirty="0"/>
              <a:t>Accessibility</a:t>
            </a:r>
          </a:p>
        </p:txBody>
      </p:sp>
    </p:spTree>
    <p:extLst>
      <p:ext uri="{BB962C8B-B14F-4D97-AF65-F5344CB8AC3E}">
        <p14:creationId xmlns:p14="http://schemas.microsoft.com/office/powerpoint/2010/main" val="2332917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D6039-5853-3431-475D-D95D4C647EC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B02ABB-76BE-CE99-5006-0E4ACAF69E53}"/>
              </a:ext>
            </a:extLst>
          </p:cNvPr>
          <p:cNvSpPr>
            <a:spLocks noGrp="1"/>
          </p:cNvSpPr>
          <p:nvPr>
            <p:ph idx="1"/>
          </p:nvPr>
        </p:nvSpPr>
        <p:spPr/>
        <p:txBody>
          <a:bodyPr>
            <a:normAutofit/>
          </a:bodyPr>
          <a:lstStyle/>
          <a:p>
            <a:r>
              <a:rPr lang="en-US" b="1" dirty="0"/>
              <a:t>Continuum of Placements: </a:t>
            </a:r>
            <a:r>
              <a:rPr lang="en-US" dirty="0"/>
              <a:t>Transferring a student from a traditional physical public-school building to an online learning environment is usually a </a:t>
            </a:r>
            <a:r>
              <a:rPr lang="en-US" u="sng" dirty="0"/>
              <a:t>change in placement</a:t>
            </a:r>
            <a:r>
              <a:rPr lang="en-US" dirty="0"/>
              <a:t>. </a:t>
            </a:r>
          </a:p>
          <a:p>
            <a:r>
              <a:rPr lang="en-US" dirty="0"/>
              <a:t>LRE Video: </a:t>
            </a:r>
            <a:r>
              <a:rPr lang="en-US" dirty="0">
                <a:hlinkClick r:id="rId3"/>
              </a:rPr>
              <a:t>https://youtu.be/nUtR75sMBOc</a:t>
            </a:r>
            <a:endParaRPr lang="en-US" dirty="0"/>
          </a:p>
          <a:p>
            <a:pPr lvl="1"/>
            <a:r>
              <a:rPr lang="en-US" dirty="0"/>
              <a:t>This is because online settings generally offer a substantially different education with substantially different opportunities for peer interaction.</a:t>
            </a:r>
          </a:p>
          <a:p>
            <a:r>
              <a:rPr lang="en-US" dirty="0"/>
              <a:t>Ensure students with disabilities attending virtual schools are given </a:t>
            </a:r>
            <a:r>
              <a:rPr lang="en-US" b="1" dirty="0"/>
              <a:t>the same or substantially similar opportunities to interact </a:t>
            </a:r>
            <a:r>
              <a:rPr lang="en-US" dirty="0"/>
              <a:t>with their general education peers within virtual settings.</a:t>
            </a:r>
          </a:p>
        </p:txBody>
      </p:sp>
      <p:sp>
        <p:nvSpPr>
          <p:cNvPr id="3" name="Title 2">
            <a:extLst>
              <a:ext uri="{FF2B5EF4-FFF2-40B4-BE49-F238E27FC236}">
                <a16:creationId xmlns:a16="http://schemas.microsoft.com/office/drawing/2014/main" id="{CBD028EB-20B9-B61D-01B6-9C51A48FFA5F}"/>
              </a:ext>
            </a:extLst>
          </p:cNvPr>
          <p:cNvSpPr>
            <a:spLocks noGrp="1"/>
          </p:cNvSpPr>
          <p:nvPr>
            <p:ph type="title"/>
          </p:nvPr>
        </p:nvSpPr>
        <p:spPr/>
        <p:txBody>
          <a:bodyPr/>
          <a:lstStyle/>
          <a:p>
            <a:r>
              <a:rPr lang="en-US" dirty="0"/>
              <a:t>Least Restrictive Environment</a:t>
            </a:r>
          </a:p>
        </p:txBody>
      </p:sp>
    </p:spTree>
    <p:extLst>
      <p:ext uri="{BB962C8B-B14F-4D97-AF65-F5344CB8AC3E}">
        <p14:creationId xmlns:p14="http://schemas.microsoft.com/office/powerpoint/2010/main" val="410604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53327A-9A8C-4693-B933-FE261E53C2C2}"/>
              </a:ext>
            </a:extLst>
          </p:cNvPr>
          <p:cNvSpPr>
            <a:spLocks noGrp="1"/>
          </p:cNvSpPr>
          <p:nvPr>
            <p:ph idx="1"/>
          </p:nvPr>
        </p:nvSpPr>
        <p:spPr>
          <a:xfrm>
            <a:off x="838200" y="1267001"/>
            <a:ext cx="10515600" cy="4532890"/>
          </a:xfrm>
        </p:spPr>
        <p:txBody>
          <a:bodyPr>
            <a:normAutofit/>
          </a:bodyPr>
          <a:lstStyle/>
          <a:p>
            <a:endParaRPr lang="en-US" dirty="0"/>
          </a:p>
          <a:p>
            <a:r>
              <a:rPr lang="en-US" dirty="0"/>
              <a:t>Call to Order                                               Lindsay Graf</a:t>
            </a:r>
          </a:p>
          <a:p>
            <a:pPr marL="0" indent="0">
              <a:buNone/>
            </a:pPr>
            <a:endParaRPr lang="en-US" dirty="0"/>
          </a:p>
          <a:p>
            <a:r>
              <a:rPr lang="en-US" dirty="0"/>
              <a:t>Roll Call                                                        Joyce Broils</a:t>
            </a:r>
          </a:p>
        </p:txBody>
      </p:sp>
      <p:sp>
        <p:nvSpPr>
          <p:cNvPr id="4" name="Title 3">
            <a:extLst>
              <a:ext uri="{FF2B5EF4-FFF2-40B4-BE49-F238E27FC236}">
                <a16:creationId xmlns:a16="http://schemas.microsoft.com/office/drawing/2014/main" id="{A651E6FF-8754-4A6F-B197-5FFC39FB5AF0}"/>
              </a:ext>
            </a:extLst>
          </p:cNvPr>
          <p:cNvSpPr>
            <a:spLocks noGrp="1"/>
          </p:cNvSpPr>
          <p:nvPr>
            <p:ph type="title"/>
          </p:nvPr>
        </p:nvSpPr>
        <p:spPr>
          <a:xfrm>
            <a:off x="838200" y="365126"/>
            <a:ext cx="10515600" cy="1001762"/>
          </a:xfrm>
        </p:spPr>
        <p:txBody>
          <a:bodyPr/>
          <a:lstStyle/>
          <a:p>
            <a:r>
              <a:rPr lang="en-US" dirty="0"/>
              <a:t>Call to Order</a:t>
            </a:r>
          </a:p>
        </p:txBody>
      </p:sp>
    </p:spTree>
    <p:extLst>
      <p:ext uri="{BB962C8B-B14F-4D97-AF65-F5344CB8AC3E}">
        <p14:creationId xmlns:p14="http://schemas.microsoft.com/office/powerpoint/2010/main" val="2011024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ADD55-3A79-1172-9CD3-90C44AD3F5C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FAEA24-BB57-F3B7-CD91-7C735DF534B4}"/>
              </a:ext>
            </a:extLst>
          </p:cNvPr>
          <p:cNvSpPr>
            <a:spLocks noGrp="1"/>
          </p:cNvSpPr>
          <p:nvPr>
            <p:ph idx="1"/>
          </p:nvPr>
        </p:nvSpPr>
        <p:spPr/>
        <p:txBody>
          <a:bodyPr>
            <a:normAutofit lnSpcReduction="10000"/>
          </a:bodyPr>
          <a:lstStyle/>
          <a:p>
            <a:r>
              <a:rPr lang="en-US" dirty="0"/>
              <a:t>Upon completed enrollment of an IDEA </a:t>
            </a:r>
            <a:r>
              <a:rPr lang="en-US" dirty="0" err="1"/>
              <a:t>ID’d</a:t>
            </a:r>
            <a:r>
              <a:rPr lang="en-US" dirty="0"/>
              <a:t> child, immediately convene an IEP team meeting. Use this meeting to engage the family, ensure the child has access to the internet and appropriate hardware, and adapt the IEP for an online curriculum.</a:t>
            </a:r>
          </a:p>
          <a:p>
            <a:r>
              <a:rPr lang="en-US" dirty="0"/>
              <a:t>Collaborate with the IEP team and the child’s district of residence to provide for services if necessary. Consider the use of telehealth and other online tools for remote service delivery.</a:t>
            </a:r>
          </a:p>
          <a:p>
            <a:r>
              <a:rPr lang="en-US" dirty="0"/>
              <a:t>Ensure, when appropriate, the child’s IEP articulates a path to eventual in-person reintegration with their general curriculum peers (or a reason why this would not be appropriate to include).</a:t>
            </a:r>
          </a:p>
        </p:txBody>
      </p:sp>
      <p:sp>
        <p:nvSpPr>
          <p:cNvPr id="3" name="Title 2">
            <a:extLst>
              <a:ext uri="{FF2B5EF4-FFF2-40B4-BE49-F238E27FC236}">
                <a16:creationId xmlns:a16="http://schemas.microsoft.com/office/drawing/2014/main" id="{5FD510F9-E1C2-A16B-C96F-43F6279D8B95}"/>
              </a:ext>
            </a:extLst>
          </p:cNvPr>
          <p:cNvSpPr>
            <a:spLocks noGrp="1"/>
          </p:cNvSpPr>
          <p:nvPr>
            <p:ph type="title"/>
          </p:nvPr>
        </p:nvSpPr>
        <p:spPr/>
        <p:txBody>
          <a:bodyPr>
            <a:normAutofit/>
          </a:bodyPr>
          <a:lstStyle/>
          <a:p>
            <a:r>
              <a:rPr lang="en-US" dirty="0"/>
              <a:t>Adapting the IEP</a:t>
            </a:r>
          </a:p>
        </p:txBody>
      </p:sp>
    </p:spTree>
    <p:extLst>
      <p:ext uri="{BB962C8B-B14F-4D97-AF65-F5344CB8AC3E}">
        <p14:creationId xmlns:p14="http://schemas.microsoft.com/office/powerpoint/2010/main" val="2717693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40FDF-FBD1-F129-6AD8-FC45D62160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65E956-9C11-5D07-BBFC-0802803B6FA0}"/>
              </a:ext>
            </a:extLst>
          </p:cNvPr>
          <p:cNvSpPr>
            <a:spLocks noGrp="1"/>
          </p:cNvSpPr>
          <p:nvPr>
            <p:ph idx="1"/>
          </p:nvPr>
        </p:nvSpPr>
        <p:spPr/>
        <p:txBody>
          <a:bodyPr>
            <a:normAutofit fontScale="92500" lnSpcReduction="20000"/>
          </a:bodyPr>
          <a:lstStyle/>
          <a:p>
            <a:r>
              <a:rPr lang="en-US" b="1" dirty="0"/>
              <a:t>Challenges:</a:t>
            </a:r>
          </a:p>
          <a:p>
            <a:pPr lvl="1"/>
            <a:r>
              <a:rPr lang="en-US" b="1" dirty="0"/>
              <a:t>Access to Technology: </a:t>
            </a:r>
            <a:r>
              <a:rPr lang="en-US" dirty="0"/>
              <a:t>Ensuring every student is provided equitable access to technology and internet connectivity.</a:t>
            </a:r>
          </a:p>
          <a:p>
            <a:pPr lvl="1"/>
            <a:r>
              <a:rPr lang="en-US" b="1" dirty="0"/>
              <a:t>Specializing the Instruction: </a:t>
            </a:r>
            <a:r>
              <a:rPr lang="en-US" dirty="0"/>
              <a:t>Adapting IEPs to an online format without degradation of service.</a:t>
            </a:r>
          </a:p>
          <a:p>
            <a:pPr lvl="1"/>
            <a:r>
              <a:rPr lang="en-US" b="1" dirty="0"/>
              <a:t>Maintaining Engagement: </a:t>
            </a:r>
            <a:r>
              <a:rPr lang="en-US" dirty="0"/>
              <a:t>Creating engaging, interactive environments for students with a range of disabilities who may struggle with attention and/or focus.</a:t>
            </a:r>
          </a:p>
          <a:p>
            <a:pPr lvl="1"/>
            <a:r>
              <a:rPr lang="en-US" b="1" dirty="0"/>
              <a:t>Social/Emotional Isolation: </a:t>
            </a:r>
            <a:r>
              <a:rPr lang="en-US" dirty="0"/>
              <a:t>Maintaining social/emotional health and individualized support without making physical contact.</a:t>
            </a:r>
          </a:p>
          <a:p>
            <a:r>
              <a:rPr lang="en-US" b="1" dirty="0"/>
              <a:t>Opportunities:</a:t>
            </a:r>
          </a:p>
          <a:p>
            <a:pPr lvl="1"/>
            <a:r>
              <a:rPr lang="en-US" b="1" dirty="0"/>
              <a:t>Flexibility: </a:t>
            </a:r>
            <a:r>
              <a:rPr lang="en-US" dirty="0"/>
              <a:t>Flexible learning environments can be tailored to the individual student.</a:t>
            </a:r>
          </a:p>
          <a:p>
            <a:pPr lvl="1"/>
            <a:r>
              <a:rPr lang="en-US" b="1" dirty="0"/>
              <a:t>Equity: </a:t>
            </a:r>
            <a:r>
              <a:rPr lang="en-US" dirty="0"/>
              <a:t>Enables children to continue attending school after events that would ordinarily remove them from the curriculum, e.g. expulsion, LEO removal, and acute health crises.</a:t>
            </a:r>
          </a:p>
        </p:txBody>
      </p:sp>
      <p:sp>
        <p:nvSpPr>
          <p:cNvPr id="3" name="Title 2">
            <a:extLst>
              <a:ext uri="{FF2B5EF4-FFF2-40B4-BE49-F238E27FC236}">
                <a16:creationId xmlns:a16="http://schemas.microsoft.com/office/drawing/2014/main" id="{D45B3BF1-CFAC-5BB3-1BD1-4431A56CF7BC}"/>
              </a:ext>
            </a:extLst>
          </p:cNvPr>
          <p:cNvSpPr>
            <a:spLocks noGrp="1"/>
          </p:cNvSpPr>
          <p:nvPr>
            <p:ph type="title"/>
          </p:nvPr>
        </p:nvSpPr>
        <p:spPr/>
        <p:txBody>
          <a:bodyPr>
            <a:normAutofit/>
          </a:bodyPr>
          <a:lstStyle/>
          <a:p>
            <a:r>
              <a:rPr lang="en-US" dirty="0"/>
              <a:t>Virtual FAPE: Challenges &amp; Opportunities</a:t>
            </a:r>
          </a:p>
        </p:txBody>
      </p:sp>
    </p:spTree>
    <p:extLst>
      <p:ext uri="{BB962C8B-B14F-4D97-AF65-F5344CB8AC3E}">
        <p14:creationId xmlns:p14="http://schemas.microsoft.com/office/powerpoint/2010/main" val="2099136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5793E-6411-BF15-05B4-1DCB5AF3AB9D}"/>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8936FCF8-643F-2D8E-6CFB-C7576D0F5D30}"/>
              </a:ext>
            </a:extLst>
          </p:cNvPr>
          <p:cNvSpPr>
            <a:spLocks noGrp="1"/>
          </p:cNvSpPr>
          <p:nvPr>
            <p:ph type="title"/>
          </p:nvPr>
        </p:nvSpPr>
        <p:spPr/>
        <p:txBody>
          <a:bodyPr>
            <a:normAutofit/>
          </a:bodyPr>
          <a:lstStyle/>
          <a:p>
            <a:r>
              <a:rPr lang="en-US" dirty="0"/>
              <a:t>Virtual Challenges &amp; Virtual Solutions</a:t>
            </a:r>
          </a:p>
        </p:txBody>
      </p:sp>
      <p:sp>
        <p:nvSpPr>
          <p:cNvPr id="15" name="Content Placeholder 14">
            <a:extLst>
              <a:ext uri="{FF2B5EF4-FFF2-40B4-BE49-F238E27FC236}">
                <a16:creationId xmlns:a16="http://schemas.microsoft.com/office/drawing/2014/main" id="{ECAFCE0F-C987-8E5A-6927-5AF96D39A8C0}"/>
              </a:ext>
            </a:extLst>
          </p:cNvPr>
          <p:cNvSpPr>
            <a:spLocks noGrp="1"/>
          </p:cNvSpPr>
          <p:nvPr>
            <p:ph sz="half" idx="1"/>
          </p:nvPr>
        </p:nvSpPr>
        <p:spPr/>
        <p:txBody>
          <a:bodyPr>
            <a:normAutofit fontScale="92500"/>
          </a:bodyPr>
          <a:lstStyle/>
          <a:p>
            <a:r>
              <a:rPr lang="en-US" b="1" u="sng" dirty="0"/>
              <a:t>ADHD</a:t>
            </a:r>
          </a:p>
          <a:p>
            <a:pPr lvl="1"/>
            <a:r>
              <a:rPr lang="en-US" b="1" dirty="0"/>
              <a:t>Possible Challenges:</a:t>
            </a:r>
          </a:p>
          <a:p>
            <a:pPr lvl="2"/>
            <a:r>
              <a:rPr lang="en-US" dirty="0"/>
              <a:t>Maintaining focus.</a:t>
            </a:r>
          </a:p>
          <a:p>
            <a:pPr lvl="2"/>
            <a:r>
              <a:rPr lang="en-US" dirty="0"/>
              <a:t>Managing time.</a:t>
            </a:r>
          </a:p>
          <a:p>
            <a:pPr lvl="2"/>
            <a:r>
              <a:rPr lang="en-US" dirty="0"/>
              <a:t>Minimizing distractions.</a:t>
            </a:r>
          </a:p>
          <a:p>
            <a:pPr lvl="1"/>
            <a:r>
              <a:rPr lang="en-US" b="1" dirty="0"/>
              <a:t>Potential Solutions:</a:t>
            </a:r>
          </a:p>
          <a:p>
            <a:pPr lvl="2"/>
            <a:r>
              <a:rPr lang="en-US" dirty="0"/>
              <a:t>Use of timers, reminders, visual aides, checklists, and/or check-ins.</a:t>
            </a:r>
          </a:p>
          <a:p>
            <a:pPr lvl="2"/>
            <a:r>
              <a:rPr lang="en-US" dirty="0"/>
              <a:t>Incorporation of movement breaks, gamified learning activities.</a:t>
            </a:r>
          </a:p>
          <a:p>
            <a:pPr lvl="2"/>
            <a:r>
              <a:rPr lang="en-US" dirty="0"/>
              <a:t>Clear, structured daily schedules and tasks.</a:t>
            </a:r>
          </a:p>
          <a:p>
            <a:pPr lvl="2"/>
            <a:r>
              <a:rPr lang="en-US" dirty="0"/>
              <a:t>Flexible deadlines.</a:t>
            </a:r>
          </a:p>
        </p:txBody>
      </p:sp>
      <p:sp>
        <p:nvSpPr>
          <p:cNvPr id="16" name="Content Placeholder 15">
            <a:extLst>
              <a:ext uri="{FF2B5EF4-FFF2-40B4-BE49-F238E27FC236}">
                <a16:creationId xmlns:a16="http://schemas.microsoft.com/office/drawing/2014/main" id="{59BD59EB-AA8B-7EBA-9108-A54E6B599317}"/>
              </a:ext>
            </a:extLst>
          </p:cNvPr>
          <p:cNvSpPr>
            <a:spLocks noGrp="1"/>
          </p:cNvSpPr>
          <p:nvPr>
            <p:ph sz="half" idx="2"/>
          </p:nvPr>
        </p:nvSpPr>
        <p:spPr/>
        <p:txBody>
          <a:bodyPr>
            <a:normAutofit lnSpcReduction="10000"/>
          </a:bodyPr>
          <a:lstStyle/>
          <a:p>
            <a:r>
              <a:rPr lang="en-US" b="1" u="sng" dirty="0"/>
              <a:t>Autism (ASD)</a:t>
            </a:r>
          </a:p>
          <a:p>
            <a:pPr lvl="1"/>
            <a:r>
              <a:rPr lang="en-US" b="1" dirty="0"/>
              <a:t>Possible Challenges:</a:t>
            </a:r>
          </a:p>
          <a:p>
            <a:pPr lvl="2"/>
            <a:r>
              <a:rPr lang="en-US" dirty="0"/>
              <a:t>Adapting to online interactions.</a:t>
            </a:r>
          </a:p>
          <a:p>
            <a:pPr lvl="2"/>
            <a:r>
              <a:rPr lang="en-US" dirty="0"/>
              <a:t>Managing sensory sensitivities.</a:t>
            </a:r>
          </a:p>
          <a:p>
            <a:pPr lvl="2"/>
            <a:r>
              <a:rPr lang="en-US" dirty="0"/>
              <a:t>Increasing social isolation.</a:t>
            </a:r>
          </a:p>
          <a:p>
            <a:pPr lvl="1"/>
            <a:r>
              <a:rPr lang="en-US" b="1" dirty="0"/>
              <a:t>Potential Solutions:</a:t>
            </a:r>
          </a:p>
          <a:p>
            <a:pPr lvl="2"/>
            <a:r>
              <a:rPr lang="en-US" dirty="0"/>
              <a:t>Predictable routines and visual supports.</a:t>
            </a:r>
          </a:p>
          <a:p>
            <a:pPr lvl="2"/>
            <a:r>
              <a:rPr lang="en-US" dirty="0"/>
              <a:t>Clear, structured communication with minimal distraction.</a:t>
            </a:r>
          </a:p>
          <a:p>
            <a:pPr lvl="2"/>
            <a:r>
              <a:rPr lang="en-US" dirty="0"/>
              <a:t>Virtual social groups, social skills training, and peer interaction opportunities.</a:t>
            </a:r>
          </a:p>
        </p:txBody>
      </p:sp>
    </p:spTree>
    <p:extLst>
      <p:ext uri="{BB962C8B-B14F-4D97-AF65-F5344CB8AC3E}">
        <p14:creationId xmlns:p14="http://schemas.microsoft.com/office/powerpoint/2010/main" val="3862718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35F04-2BDB-9170-EB41-3AB0F3E70284}"/>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03387AEE-217B-98C4-9135-4087011F654F}"/>
              </a:ext>
            </a:extLst>
          </p:cNvPr>
          <p:cNvSpPr>
            <a:spLocks noGrp="1"/>
          </p:cNvSpPr>
          <p:nvPr>
            <p:ph type="title"/>
          </p:nvPr>
        </p:nvSpPr>
        <p:spPr/>
        <p:txBody>
          <a:bodyPr>
            <a:normAutofit/>
          </a:bodyPr>
          <a:lstStyle/>
          <a:p>
            <a:r>
              <a:rPr lang="en-US" dirty="0"/>
              <a:t>Virtual Challenges &amp; Virtual Solutions </a:t>
            </a:r>
          </a:p>
        </p:txBody>
      </p:sp>
      <p:sp>
        <p:nvSpPr>
          <p:cNvPr id="15" name="Content Placeholder 14">
            <a:extLst>
              <a:ext uri="{FF2B5EF4-FFF2-40B4-BE49-F238E27FC236}">
                <a16:creationId xmlns:a16="http://schemas.microsoft.com/office/drawing/2014/main" id="{DB8E85EC-B0D4-934E-CBF4-A6720C539FD7}"/>
              </a:ext>
            </a:extLst>
          </p:cNvPr>
          <p:cNvSpPr>
            <a:spLocks noGrp="1"/>
          </p:cNvSpPr>
          <p:nvPr>
            <p:ph sz="half" idx="1"/>
          </p:nvPr>
        </p:nvSpPr>
        <p:spPr/>
        <p:txBody>
          <a:bodyPr>
            <a:normAutofit/>
          </a:bodyPr>
          <a:lstStyle/>
          <a:p>
            <a:r>
              <a:rPr lang="en-US" b="1" u="sng" dirty="0"/>
              <a:t>Visual Impairments</a:t>
            </a:r>
          </a:p>
          <a:p>
            <a:pPr lvl="1"/>
            <a:r>
              <a:rPr lang="en-US" b="1" dirty="0"/>
              <a:t>Possible Challenges:</a:t>
            </a:r>
          </a:p>
          <a:p>
            <a:pPr lvl="2"/>
            <a:r>
              <a:rPr lang="en-US" dirty="0"/>
              <a:t>Accessing digital content.</a:t>
            </a:r>
          </a:p>
          <a:p>
            <a:pPr lvl="2"/>
            <a:r>
              <a:rPr lang="en-US" dirty="0"/>
              <a:t>Navigating online platforms.</a:t>
            </a:r>
          </a:p>
          <a:p>
            <a:pPr lvl="1"/>
            <a:r>
              <a:rPr lang="en-US" b="1" dirty="0"/>
              <a:t>Potential Solutions:</a:t>
            </a:r>
          </a:p>
          <a:p>
            <a:pPr lvl="2"/>
            <a:r>
              <a:rPr lang="en-US" dirty="0"/>
              <a:t>Use of screen-readers, braille displays, and text-to-speech technology.</a:t>
            </a:r>
          </a:p>
          <a:p>
            <a:pPr lvl="2"/>
            <a:r>
              <a:rPr lang="en-US" dirty="0"/>
              <a:t>High-contrast visuals, large fonts, and audio descriptions.</a:t>
            </a:r>
          </a:p>
          <a:p>
            <a:pPr lvl="2"/>
            <a:r>
              <a:rPr lang="en-US" dirty="0"/>
              <a:t>Customizable learning tools that adjust for the reader’s vision.</a:t>
            </a:r>
          </a:p>
        </p:txBody>
      </p:sp>
      <p:sp>
        <p:nvSpPr>
          <p:cNvPr id="16" name="Content Placeholder 15">
            <a:extLst>
              <a:ext uri="{FF2B5EF4-FFF2-40B4-BE49-F238E27FC236}">
                <a16:creationId xmlns:a16="http://schemas.microsoft.com/office/drawing/2014/main" id="{B375EBFA-5310-C982-DB0D-87E5F753299F}"/>
              </a:ext>
            </a:extLst>
          </p:cNvPr>
          <p:cNvSpPr>
            <a:spLocks noGrp="1"/>
          </p:cNvSpPr>
          <p:nvPr>
            <p:ph sz="half" idx="2"/>
          </p:nvPr>
        </p:nvSpPr>
        <p:spPr/>
        <p:txBody>
          <a:bodyPr>
            <a:normAutofit/>
          </a:bodyPr>
          <a:lstStyle/>
          <a:p>
            <a:r>
              <a:rPr lang="en-US" b="1" u="sng" dirty="0"/>
              <a:t>Specific Learning Disabilities</a:t>
            </a:r>
          </a:p>
          <a:p>
            <a:pPr lvl="1"/>
            <a:r>
              <a:rPr lang="en-US" b="1" dirty="0"/>
              <a:t>Possible Challenges:</a:t>
            </a:r>
          </a:p>
          <a:p>
            <a:pPr lvl="2"/>
            <a:r>
              <a:rPr lang="en-US" dirty="0"/>
              <a:t>Difficult processing, organizing, or retaining information.</a:t>
            </a:r>
          </a:p>
          <a:p>
            <a:pPr lvl="1"/>
            <a:r>
              <a:rPr lang="en-US" b="1" dirty="0"/>
              <a:t>Potential Solutions:</a:t>
            </a:r>
          </a:p>
          <a:p>
            <a:pPr lvl="2"/>
            <a:r>
              <a:rPr lang="en-US" dirty="0"/>
              <a:t>Assistive technology such as speech-to-text software.</a:t>
            </a:r>
          </a:p>
          <a:p>
            <a:pPr lvl="2"/>
            <a:r>
              <a:rPr lang="en-US" dirty="0"/>
              <a:t>Chunked lessons, modified pacing, and/or frequent assessments.</a:t>
            </a:r>
          </a:p>
          <a:p>
            <a:pPr lvl="2"/>
            <a:r>
              <a:rPr lang="en-US" dirty="0"/>
              <a:t>Flexible assessment formatting.</a:t>
            </a:r>
            <a:endParaRPr lang="en-US" b="1" dirty="0"/>
          </a:p>
        </p:txBody>
      </p:sp>
    </p:spTree>
    <p:extLst>
      <p:ext uri="{BB962C8B-B14F-4D97-AF65-F5344CB8AC3E}">
        <p14:creationId xmlns:p14="http://schemas.microsoft.com/office/powerpoint/2010/main" val="2354809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838200" y="365125"/>
            <a:ext cx="10515600" cy="1325563"/>
          </a:xfrm>
        </p:spPr>
        <p:txBody>
          <a:bodyPr anchor="ctr">
            <a:normAutofit/>
          </a:bodyPr>
          <a:lstStyle/>
          <a:p>
            <a:r>
              <a:rPr lang="en-US" dirty="0"/>
              <a:t>Turn and Talk </a:t>
            </a:r>
          </a:p>
        </p:txBody>
      </p:sp>
      <p:pic>
        <p:nvPicPr>
          <p:cNvPr id="3" name="Content Placeholder 2">
            <a:extLst>
              <a:ext uri="{FF2B5EF4-FFF2-40B4-BE49-F238E27FC236}">
                <a16:creationId xmlns:a16="http://schemas.microsoft.com/office/drawing/2014/main" id="{26F00D8F-DB97-C95A-BFDD-4F72A626D670}"/>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2271935"/>
            <a:ext cx="5181600" cy="3458718"/>
          </a:xfrm>
          <a:noFill/>
        </p:spPr>
      </p:pic>
      <p:sp>
        <p:nvSpPr>
          <p:cNvPr id="20" name="Content Placeholder 2">
            <a:extLst>
              <a:ext uri="{FF2B5EF4-FFF2-40B4-BE49-F238E27FC236}">
                <a16:creationId xmlns:a16="http://schemas.microsoft.com/office/drawing/2014/main" id="{7A1FE7C5-71DB-BD44-CBB8-D99C0BF0438F}"/>
              </a:ext>
            </a:extLst>
          </p:cNvPr>
          <p:cNvSpPr>
            <a:spLocks noGrp="1"/>
          </p:cNvSpPr>
          <p:nvPr>
            <p:ph sz="half" idx="2"/>
          </p:nvPr>
        </p:nvSpPr>
        <p:spPr>
          <a:xfrm>
            <a:off x="6172200" y="1825625"/>
            <a:ext cx="5181600" cy="4351338"/>
          </a:xfrm>
        </p:spPr>
        <p:txBody>
          <a:bodyPr/>
          <a:lstStyle/>
          <a:p>
            <a:r>
              <a:rPr lang="en-US" dirty="0"/>
              <a:t>What do you see as challenges or opportunities within your own district’s virtual learning as it relates to special education?</a:t>
            </a:r>
          </a:p>
          <a:p>
            <a:r>
              <a:rPr lang="en-US" dirty="0"/>
              <a:t>2-Minutes</a:t>
            </a:r>
          </a:p>
          <a:p>
            <a:r>
              <a:rPr lang="en-US" dirty="0"/>
              <a:t>Share Out</a:t>
            </a:r>
          </a:p>
        </p:txBody>
      </p:sp>
    </p:spTree>
    <p:extLst>
      <p:ext uri="{BB962C8B-B14F-4D97-AF65-F5344CB8AC3E}">
        <p14:creationId xmlns:p14="http://schemas.microsoft.com/office/powerpoint/2010/main" val="3166407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and a child playing with blocks">
            <a:extLst>
              <a:ext uri="{FF2B5EF4-FFF2-40B4-BE49-F238E27FC236}">
                <a16:creationId xmlns:a16="http://schemas.microsoft.com/office/drawing/2014/main" id="{6EC2275E-1CB4-969B-A280-2D9B61969100}"/>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04903" y="365124"/>
            <a:ext cx="3048000" cy="2220759"/>
          </a:xfrm>
        </p:spPr>
      </p:pic>
      <p:sp>
        <p:nvSpPr>
          <p:cNvPr id="3" name="Title 2">
            <a:extLst>
              <a:ext uri="{FF2B5EF4-FFF2-40B4-BE49-F238E27FC236}">
                <a16:creationId xmlns:a16="http://schemas.microsoft.com/office/drawing/2014/main" id="{9CDB8D61-366D-0467-32C4-A4A7BDE94A6D}"/>
              </a:ext>
            </a:extLst>
          </p:cNvPr>
          <p:cNvSpPr>
            <a:spLocks noGrp="1"/>
          </p:cNvSpPr>
          <p:nvPr>
            <p:ph type="title"/>
          </p:nvPr>
        </p:nvSpPr>
        <p:spPr/>
        <p:txBody>
          <a:bodyPr>
            <a:normAutofit/>
          </a:bodyPr>
          <a:lstStyle/>
          <a:p>
            <a:r>
              <a:rPr lang="en-US" u="sng" dirty="0"/>
              <a:t>Bottom Line: </a:t>
            </a:r>
          </a:p>
        </p:txBody>
      </p:sp>
      <p:sp>
        <p:nvSpPr>
          <p:cNvPr id="7" name="TextBox 6">
            <a:extLst>
              <a:ext uri="{FF2B5EF4-FFF2-40B4-BE49-F238E27FC236}">
                <a16:creationId xmlns:a16="http://schemas.microsoft.com/office/drawing/2014/main" id="{7849B3A6-D47F-6E51-BCE7-1EA8B3819D00}"/>
              </a:ext>
            </a:extLst>
          </p:cNvPr>
          <p:cNvSpPr txBox="1"/>
          <p:nvPr/>
        </p:nvSpPr>
        <p:spPr>
          <a:xfrm>
            <a:off x="412956" y="2341435"/>
            <a:ext cx="9114502" cy="2585323"/>
          </a:xfrm>
          <a:prstGeom prst="rect">
            <a:avLst/>
          </a:prstGeom>
          <a:noFill/>
        </p:spPr>
        <p:txBody>
          <a:bodyPr wrap="square" rtlCol="0">
            <a:spAutoFit/>
          </a:bodyPr>
          <a:lstStyle/>
          <a:p>
            <a:r>
              <a:rPr lang="en-US" b="1" dirty="0"/>
              <a:t>What does the IEP team recommend so that this student can:</a:t>
            </a:r>
          </a:p>
          <a:p>
            <a:r>
              <a:rPr lang="en-US" dirty="0"/>
              <a:t> </a:t>
            </a:r>
          </a:p>
          <a:p>
            <a:r>
              <a:rPr lang="en-US" dirty="0"/>
              <a:t> 1. access the general education curriculum at their grade level</a:t>
            </a:r>
          </a:p>
          <a:p>
            <a:endParaRPr lang="en-US" dirty="0"/>
          </a:p>
          <a:p>
            <a:r>
              <a:rPr lang="en-US" dirty="0"/>
              <a:t> 2. participate with same aged peers in the least restrictive environment to the         maximum extent possible </a:t>
            </a:r>
          </a:p>
          <a:p>
            <a:endParaRPr lang="en-US" dirty="0"/>
          </a:p>
          <a:p>
            <a:r>
              <a:rPr lang="en-US" dirty="0"/>
              <a:t> 3. be provided FAPE as required by IDEA. (What would the district’s offer of FAPE be if the child were not in the virtual setting?)</a:t>
            </a:r>
          </a:p>
        </p:txBody>
      </p:sp>
    </p:spTree>
    <p:extLst>
      <p:ext uri="{BB962C8B-B14F-4D97-AF65-F5344CB8AC3E}">
        <p14:creationId xmlns:p14="http://schemas.microsoft.com/office/powerpoint/2010/main" val="2371449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F9CAF5-1A9F-3354-C157-1C40D41B10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00577" y="1644073"/>
            <a:ext cx="6790846" cy="4532890"/>
          </a:xfrm>
          <a:prstGeom prst="rect">
            <a:avLst/>
          </a:prstGeom>
          <a:noFill/>
        </p:spPr>
      </p:pic>
      <p:sp>
        <p:nvSpPr>
          <p:cNvPr id="7" name="Text Placeholder 6">
            <a:extLst>
              <a:ext uri="{FF2B5EF4-FFF2-40B4-BE49-F238E27FC236}">
                <a16:creationId xmlns:a16="http://schemas.microsoft.com/office/drawing/2014/main" id="{96F0B645-3B4A-4C8B-9777-C60C60E5285C}"/>
              </a:ext>
            </a:extLst>
          </p:cNvPr>
          <p:cNvSpPr>
            <a:spLocks noGrp="1"/>
          </p:cNvSpPr>
          <p:nvPr>
            <p:ph type="title"/>
          </p:nvPr>
        </p:nvSpPr>
        <p:spPr>
          <a:xfrm>
            <a:off x="838200" y="365125"/>
            <a:ext cx="10515600" cy="1325563"/>
          </a:xfrm>
        </p:spPr>
        <p:txBody>
          <a:bodyPr anchor="ctr">
            <a:normAutofit/>
          </a:bodyPr>
          <a:lstStyle/>
          <a:p>
            <a:pPr>
              <a:lnSpc>
                <a:spcPct val="90000"/>
              </a:lnSpc>
            </a:pPr>
            <a:r>
              <a:rPr lang="en-US" dirty="0"/>
              <a:t>Feedback &amp; Questions From the Field……..</a:t>
            </a:r>
          </a:p>
        </p:txBody>
      </p:sp>
    </p:spTree>
    <p:extLst>
      <p:ext uri="{BB962C8B-B14F-4D97-AF65-F5344CB8AC3E}">
        <p14:creationId xmlns:p14="http://schemas.microsoft.com/office/powerpoint/2010/main" val="1702938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2208213" y="3178175"/>
            <a:ext cx="7064375" cy="23542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457200" marR="0" lvl="1" indent="0" algn="ctr" defTabSz="914400" rtl="0" eaLnBrk="1" fontAlgn="auto" latinLnBrk="0" hangingPunct="1">
              <a:lnSpc>
                <a:spcPct val="90000"/>
              </a:lnSpc>
              <a:spcBef>
                <a:spcPts val="500"/>
              </a:spcBef>
              <a:spcAft>
                <a:spcPts val="0"/>
              </a:spcAft>
              <a:buClr>
                <a:schemeClr val="accent1"/>
              </a:buClr>
              <a:buSzTx/>
              <a:buFont typeface="Arial" panose="020B0604020202020204" pitchFamily="34" charset="0"/>
              <a:buNone/>
              <a:tabLst/>
              <a:defRPr/>
            </a:pPr>
            <a:r>
              <a:rPr kumimoji="0" lang="en-US" sz="2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Dr. Crista Grimwood</a:t>
            </a:r>
          </a:p>
          <a:p>
            <a:pPr marL="457200" marR="0" lvl="1" indent="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kumimoji="0" lang="en-US" sz="14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#SETS Dispute Resolution Coordinator</a:t>
            </a:r>
          </a:p>
          <a:p>
            <a:pPr marL="457200" marR="0" lvl="1" indent="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None/>
              <a:tabLst/>
              <a:defRPr/>
            </a:pPr>
            <a:endParaRPr kumimoji="0" lang="en-US" sz="14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None/>
              <a:tabLst/>
              <a:defRPr/>
            </a:pPr>
            <a:r>
              <a:rPr kumimoji="0" lang="en-US" sz="14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Crista.Grimwood@ksde.gov</a:t>
            </a:r>
          </a:p>
          <a:p>
            <a:pPr marL="457200" marR="0" lvl="1" indent="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None/>
              <a:tabLst/>
              <a:defRPr/>
            </a:pPr>
            <a:r>
              <a:rPr kumimoji="0" lang="en-US" sz="14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(785) 296- 7262</a:t>
            </a:r>
          </a:p>
        </p:txBody>
      </p:sp>
    </p:spTree>
    <p:extLst>
      <p:ext uri="{BB962C8B-B14F-4D97-AF65-F5344CB8AC3E}">
        <p14:creationId xmlns:p14="http://schemas.microsoft.com/office/powerpoint/2010/main" val="1009815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Ex-Officio Member Reports</a:t>
            </a:r>
          </a:p>
        </p:txBody>
      </p:sp>
    </p:spTree>
    <p:extLst>
      <p:ext uri="{BB962C8B-B14F-4D97-AF65-F5344CB8AC3E}">
        <p14:creationId xmlns:p14="http://schemas.microsoft.com/office/powerpoint/2010/main" val="2984600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D5565B-8482-44AA-80C9-4C4B1EF78EAF}"/>
              </a:ext>
            </a:extLst>
          </p:cNvPr>
          <p:cNvSpPr>
            <a:spLocks noGrp="1"/>
          </p:cNvSpPr>
          <p:nvPr>
            <p:ph idx="1"/>
          </p:nvPr>
        </p:nvSpPr>
        <p:spPr/>
        <p:txBody>
          <a:bodyPr/>
          <a:lstStyle/>
          <a:p>
            <a:r>
              <a:rPr lang="en-US" dirty="0"/>
              <a:t>Families Together</a:t>
            </a:r>
          </a:p>
          <a:p>
            <a:r>
              <a:rPr lang="en-US" dirty="0"/>
              <a:t>Kansas Association of Special Education Administrators (KASEA) – Ashley Enz</a:t>
            </a:r>
          </a:p>
          <a:p>
            <a:r>
              <a:rPr lang="en-US" dirty="0"/>
              <a:t>Disability Rights Center</a:t>
            </a:r>
          </a:p>
          <a:p>
            <a:r>
              <a:rPr lang="en-US" dirty="0"/>
              <a:t>Kansas State Board of Education</a:t>
            </a:r>
          </a:p>
          <a:p>
            <a:r>
              <a:rPr lang="en-US" dirty="0"/>
              <a:t>KSSB</a:t>
            </a:r>
          </a:p>
          <a:p>
            <a:r>
              <a:rPr lang="en-US" dirty="0"/>
              <a:t>KSSD</a:t>
            </a:r>
          </a:p>
          <a:p>
            <a:r>
              <a:rPr lang="en-US" dirty="0"/>
              <a:t>KNEA</a:t>
            </a:r>
          </a:p>
          <a:p>
            <a:r>
              <a:rPr lang="en-US" dirty="0"/>
              <a:t>Others</a:t>
            </a:r>
          </a:p>
        </p:txBody>
      </p:sp>
      <p:sp>
        <p:nvSpPr>
          <p:cNvPr id="4" name="Title 3">
            <a:extLst>
              <a:ext uri="{FF2B5EF4-FFF2-40B4-BE49-F238E27FC236}">
                <a16:creationId xmlns:a16="http://schemas.microsoft.com/office/drawing/2014/main" id="{54B36654-01B7-4D8A-BD85-0479420650C1}"/>
              </a:ext>
            </a:extLst>
          </p:cNvPr>
          <p:cNvSpPr>
            <a:spLocks noGrp="1"/>
          </p:cNvSpPr>
          <p:nvPr>
            <p:ph type="title"/>
          </p:nvPr>
        </p:nvSpPr>
        <p:spPr/>
        <p:txBody>
          <a:bodyPr/>
          <a:lstStyle/>
          <a:p>
            <a:r>
              <a:rPr lang="en-US" dirty="0"/>
              <a:t>Ex-Officio Member Reports </a:t>
            </a:r>
          </a:p>
        </p:txBody>
      </p:sp>
    </p:spTree>
    <p:extLst>
      <p:ext uri="{BB962C8B-B14F-4D97-AF65-F5344CB8AC3E}">
        <p14:creationId xmlns:p14="http://schemas.microsoft.com/office/powerpoint/2010/main" val="90563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D386A-F32E-4F2C-B4C5-8486DB77569B}"/>
              </a:ext>
            </a:extLst>
          </p:cNvPr>
          <p:cNvSpPr>
            <a:spLocks noGrp="1"/>
          </p:cNvSpPr>
          <p:nvPr>
            <p:ph idx="1"/>
          </p:nvPr>
        </p:nvSpPr>
        <p:spPr/>
        <p:txBody>
          <a:bodyPr/>
          <a:lstStyle/>
          <a:p>
            <a:r>
              <a:rPr lang="en-US" dirty="0"/>
              <a:t>Agenda for April 22, 2025.                         Lindsay Graf</a:t>
            </a:r>
          </a:p>
          <a:p>
            <a:endParaRPr lang="en-US" dirty="0"/>
          </a:p>
          <a:p>
            <a:r>
              <a:rPr lang="en-US" dirty="0"/>
              <a:t>Minutes (January 14 &amp; 15, 2025)</a:t>
            </a:r>
          </a:p>
        </p:txBody>
      </p:sp>
      <p:sp>
        <p:nvSpPr>
          <p:cNvPr id="3" name="Title 2">
            <a:extLst>
              <a:ext uri="{FF2B5EF4-FFF2-40B4-BE49-F238E27FC236}">
                <a16:creationId xmlns:a16="http://schemas.microsoft.com/office/drawing/2014/main" id="{ACFC1428-2984-414A-9177-ACE081AF0C1D}"/>
              </a:ext>
            </a:extLst>
          </p:cNvPr>
          <p:cNvSpPr>
            <a:spLocks noGrp="1"/>
          </p:cNvSpPr>
          <p:nvPr>
            <p:ph type="title"/>
          </p:nvPr>
        </p:nvSpPr>
        <p:spPr/>
        <p:txBody>
          <a:bodyPr/>
          <a:lstStyle/>
          <a:p>
            <a:r>
              <a:rPr lang="en-US" dirty="0"/>
              <a:t>Approvals	</a:t>
            </a:r>
          </a:p>
        </p:txBody>
      </p:sp>
    </p:spTree>
    <p:extLst>
      <p:ext uri="{BB962C8B-B14F-4D97-AF65-F5344CB8AC3E}">
        <p14:creationId xmlns:p14="http://schemas.microsoft.com/office/powerpoint/2010/main" val="1028060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175637E-07D4-5013-3ACD-EB4ADED2D93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KASEA</a:t>
            </a:r>
          </a:p>
        </p:txBody>
      </p:sp>
      <p:grpSp>
        <p:nvGrpSpPr>
          <p:cNvPr id="21" name="Group 20" descr="KASEA information">
            <a:extLst>
              <a:ext uri="{FF2B5EF4-FFF2-40B4-BE49-F238E27FC236}">
                <a16:creationId xmlns:a16="http://schemas.microsoft.com/office/drawing/2014/main" id="{89C2F43E-57E0-A721-0B60-8F856DC6C51F}"/>
              </a:ext>
            </a:extLst>
          </p:cNvPr>
          <p:cNvGrpSpPr/>
          <p:nvPr/>
        </p:nvGrpSpPr>
        <p:grpSpPr>
          <a:xfrm>
            <a:off x="-6350" y="-6349"/>
            <a:ext cx="11980375" cy="6190987"/>
            <a:chOff x="-6350" y="-6349"/>
            <a:chExt cx="11980375" cy="6190987"/>
          </a:xfrm>
        </p:grpSpPr>
        <p:pic>
          <p:nvPicPr>
            <p:cNvPr id="16" name="Picture 15" descr="KASEA logo">
              <a:extLst>
                <a:ext uri="{FF2B5EF4-FFF2-40B4-BE49-F238E27FC236}">
                  <a16:creationId xmlns:a16="http://schemas.microsoft.com/office/drawing/2014/main" id="{EA89E41C-B221-B1E2-375D-602FCB5E6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6332" y="43514"/>
              <a:ext cx="4732702" cy="1885354"/>
            </a:xfrm>
            <a:prstGeom prst="rect">
              <a:avLst/>
            </a:prstGeom>
          </p:spPr>
        </p:pic>
        <p:grpSp>
          <p:nvGrpSpPr>
            <p:cNvPr id="18" name="Group 17">
              <a:extLst>
                <a:ext uri="{FF2B5EF4-FFF2-40B4-BE49-F238E27FC236}">
                  <a16:creationId xmlns:a16="http://schemas.microsoft.com/office/drawing/2014/main" id="{45FA209B-4642-88B1-5ADC-8D9ABB350A2C}"/>
                </a:ext>
              </a:extLst>
            </p:cNvPr>
            <p:cNvGrpSpPr/>
            <p:nvPr/>
          </p:nvGrpSpPr>
          <p:grpSpPr>
            <a:xfrm>
              <a:off x="-6350" y="-6349"/>
              <a:ext cx="3615267" cy="2321705"/>
              <a:chOff x="-6350" y="-6349"/>
              <a:chExt cx="3615267" cy="2321705"/>
            </a:xfrm>
          </p:grpSpPr>
          <p:grpSp>
            <p:nvGrpSpPr>
              <p:cNvPr id="3" name="object 3">
                <a:extLst>
                  <a:ext uri="{C183D7F6-B498-43B3-948B-1728B52AA6E4}">
                    <adec:decorative xmlns:adec="http://schemas.microsoft.com/office/drawing/2017/decorative" val="1"/>
                  </a:ext>
                </a:extLst>
              </p:cNvPr>
              <p:cNvGrpSpPr/>
              <p:nvPr/>
            </p:nvGrpSpPr>
            <p:grpSpPr>
              <a:xfrm>
                <a:off x="-6350" y="-6349"/>
                <a:ext cx="3615267" cy="372533"/>
                <a:chOff x="-4762" y="-4762"/>
                <a:chExt cx="2711450" cy="279400"/>
              </a:xfrm>
            </p:grpSpPr>
            <p:sp>
              <p:nvSpPr>
                <p:cNvPr id="4" name="object 4"/>
                <p:cNvSpPr/>
                <p:nvPr/>
              </p:nvSpPr>
              <p:spPr>
                <a:xfrm>
                  <a:off x="0" y="0"/>
                  <a:ext cx="2701925" cy="269875"/>
                </a:xfrm>
                <a:custGeom>
                  <a:avLst/>
                  <a:gdLst/>
                  <a:ahLst/>
                  <a:cxnLst/>
                  <a:rect l="l" t="t" r="r" b="b"/>
                  <a:pathLst>
                    <a:path w="2701925" h="269875">
                      <a:moveTo>
                        <a:pt x="2701799" y="269399"/>
                      </a:moveTo>
                      <a:lnTo>
                        <a:pt x="0" y="269399"/>
                      </a:lnTo>
                      <a:lnTo>
                        <a:pt x="0" y="0"/>
                      </a:lnTo>
                      <a:lnTo>
                        <a:pt x="2701799" y="0"/>
                      </a:lnTo>
                      <a:lnTo>
                        <a:pt x="2701799" y="269399"/>
                      </a:lnTo>
                      <a:close/>
                    </a:path>
                  </a:pathLst>
                </a:custGeom>
                <a:solidFill>
                  <a:srgbClr val="045778"/>
                </a:solidFill>
              </p:spPr>
              <p:txBody>
                <a:bodyPr wrap="square" lIns="0" tIns="0" rIns="0" bIns="0" rtlCol="0"/>
                <a:lstStyle/>
                <a:p>
                  <a:endParaRPr sz="2400"/>
                </a:p>
              </p:txBody>
            </p:sp>
            <p:sp>
              <p:nvSpPr>
                <p:cNvPr id="5" name="object 5"/>
                <p:cNvSpPr/>
                <p:nvPr/>
              </p:nvSpPr>
              <p:spPr>
                <a:xfrm>
                  <a:off x="0" y="0"/>
                  <a:ext cx="2701925" cy="269875"/>
                </a:xfrm>
                <a:custGeom>
                  <a:avLst/>
                  <a:gdLst/>
                  <a:ahLst/>
                  <a:cxnLst/>
                  <a:rect l="l" t="t" r="r" b="b"/>
                  <a:pathLst>
                    <a:path w="2701925" h="269875">
                      <a:moveTo>
                        <a:pt x="0" y="0"/>
                      </a:moveTo>
                      <a:lnTo>
                        <a:pt x="2701799" y="0"/>
                      </a:lnTo>
                      <a:lnTo>
                        <a:pt x="2701799" y="269399"/>
                      </a:lnTo>
                      <a:lnTo>
                        <a:pt x="0" y="269399"/>
                      </a:lnTo>
                      <a:lnTo>
                        <a:pt x="0" y="0"/>
                      </a:lnTo>
                      <a:close/>
                    </a:path>
                  </a:pathLst>
                </a:custGeom>
                <a:ln w="9524">
                  <a:solidFill>
                    <a:srgbClr val="FFFFFF"/>
                  </a:solidFill>
                </a:ln>
              </p:spPr>
              <p:txBody>
                <a:bodyPr wrap="square" lIns="0" tIns="0" rIns="0" bIns="0" rtlCol="0"/>
                <a:lstStyle/>
                <a:p>
                  <a:endParaRPr sz="2400"/>
                </a:p>
              </p:txBody>
            </p:sp>
          </p:grpSp>
          <p:grpSp>
            <p:nvGrpSpPr>
              <p:cNvPr id="9" name="object 9">
                <a:extLst>
                  <a:ext uri="{C183D7F6-B498-43B3-948B-1728B52AA6E4}">
                    <adec:decorative xmlns:adec="http://schemas.microsoft.com/office/drawing/2017/decorative" val="1"/>
                  </a:ext>
                </a:extLst>
              </p:cNvPr>
              <p:cNvGrpSpPr/>
              <p:nvPr/>
            </p:nvGrpSpPr>
            <p:grpSpPr>
              <a:xfrm>
                <a:off x="-6350" y="352783"/>
                <a:ext cx="3615267" cy="1962573"/>
                <a:chOff x="-4762" y="264587"/>
                <a:chExt cx="2711450" cy="1471930"/>
              </a:xfrm>
            </p:grpSpPr>
            <p:sp>
              <p:nvSpPr>
                <p:cNvPr id="10" name="object 10"/>
                <p:cNvSpPr/>
                <p:nvPr/>
              </p:nvSpPr>
              <p:spPr>
                <a:xfrm>
                  <a:off x="0" y="269350"/>
                  <a:ext cx="2701925" cy="1462405"/>
                </a:xfrm>
                <a:custGeom>
                  <a:avLst/>
                  <a:gdLst/>
                  <a:ahLst/>
                  <a:cxnLst/>
                  <a:rect l="l" t="t" r="r" b="b"/>
                  <a:pathLst>
                    <a:path w="2701925" h="1462405">
                      <a:moveTo>
                        <a:pt x="2701799" y="1462199"/>
                      </a:moveTo>
                      <a:lnTo>
                        <a:pt x="0" y="1462199"/>
                      </a:lnTo>
                      <a:lnTo>
                        <a:pt x="0" y="0"/>
                      </a:lnTo>
                      <a:lnTo>
                        <a:pt x="2701799" y="0"/>
                      </a:lnTo>
                      <a:lnTo>
                        <a:pt x="2701799" y="1462199"/>
                      </a:lnTo>
                      <a:close/>
                    </a:path>
                  </a:pathLst>
                </a:custGeom>
                <a:solidFill>
                  <a:srgbClr val="045778"/>
                </a:solidFill>
              </p:spPr>
              <p:txBody>
                <a:bodyPr wrap="square" lIns="0" tIns="0" rIns="0" bIns="0" rtlCol="0"/>
                <a:lstStyle/>
                <a:p>
                  <a:endParaRPr sz="2400"/>
                </a:p>
              </p:txBody>
            </p:sp>
            <p:sp>
              <p:nvSpPr>
                <p:cNvPr id="11" name="object 11"/>
                <p:cNvSpPr/>
                <p:nvPr/>
              </p:nvSpPr>
              <p:spPr>
                <a:xfrm>
                  <a:off x="0" y="269350"/>
                  <a:ext cx="2701925" cy="1462405"/>
                </a:xfrm>
                <a:custGeom>
                  <a:avLst/>
                  <a:gdLst/>
                  <a:ahLst/>
                  <a:cxnLst/>
                  <a:rect l="l" t="t" r="r" b="b"/>
                  <a:pathLst>
                    <a:path w="2701925" h="1462405">
                      <a:moveTo>
                        <a:pt x="0" y="0"/>
                      </a:moveTo>
                      <a:lnTo>
                        <a:pt x="2701799" y="0"/>
                      </a:lnTo>
                      <a:lnTo>
                        <a:pt x="2701799" y="1462199"/>
                      </a:lnTo>
                      <a:lnTo>
                        <a:pt x="0" y="1462199"/>
                      </a:lnTo>
                      <a:lnTo>
                        <a:pt x="0" y="0"/>
                      </a:lnTo>
                      <a:close/>
                    </a:path>
                  </a:pathLst>
                </a:custGeom>
                <a:ln w="9524">
                  <a:solidFill>
                    <a:srgbClr val="FFFFFF"/>
                  </a:solidFill>
                </a:ln>
              </p:spPr>
              <p:txBody>
                <a:bodyPr wrap="square" lIns="0" tIns="0" rIns="0" bIns="0" rtlCol="0"/>
                <a:lstStyle/>
                <a:p>
                  <a:endParaRPr sz="2400"/>
                </a:p>
              </p:txBody>
            </p:sp>
          </p:grpSp>
          <p:sp>
            <p:nvSpPr>
              <p:cNvPr id="12" name="object 12"/>
              <p:cNvSpPr txBox="1"/>
              <p:nvPr/>
            </p:nvSpPr>
            <p:spPr>
              <a:xfrm>
                <a:off x="97367" y="32619"/>
                <a:ext cx="3340100" cy="2148451"/>
              </a:xfrm>
              <a:prstGeom prst="rect">
                <a:avLst/>
              </a:prstGeom>
            </p:spPr>
            <p:txBody>
              <a:bodyPr vert="horz" wrap="square" lIns="0" tIns="16933" rIns="0" bIns="0" rtlCol="0">
                <a:spAutoFit/>
              </a:bodyPr>
              <a:lstStyle/>
              <a:p>
                <a:pPr marL="65192" algn="ctr">
                  <a:spcBef>
                    <a:spcPts val="133"/>
                  </a:spcBef>
                </a:pPr>
                <a:r>
                  <a:rPr sz="1600" b="1" spc="-140" dirty="0">
                    <a:solidFill>
                      <a:srgbClr val="FFFFFF"/>
                    </a:solidFill>
                    <a:latin typeface="Gill Sans MT"/>
                    <a:cs typeface="Gill Sans MT"/>
                  </a:rPr>
                  <a:t>SEAC</a:t>
                </a:r>
                <a:r>
                  <a:rPr sz="1600" b="1" spc="-40" dirty="0">
                    <a:solidFill>
                      <a:srgbClr val="FFFFFF"/>
                    </a:solidFill>
                    <a:latin typeface="Gill Sans MT"/>
                    <a:cs typeface="Gill Sans MT"/>
                  </a:rPr>
                  <a:t> </a:t>
                </a:r>
                <a:r>
                  <a:rPr sz="1600" b="1" spc="-87" dirty="0">
                    <a:solidFill>
                      <a:srgbClr val="FFFFFF"/>
                    </a:solidFill>
                    <a:latin typeface="Gill Sans MT"/>
                    <a:cs typeface="Gill Sans MT"/>
                  </a:rPr>
                  <a:t>Update</a:t>
                </a:r>
                <a:r>
                  <a:rPr sz="1600" b="1" spc="-40" dirty="0">
                    <a:solidFill>
                      <a:srgbClr val="FFFFFF"/>
                    </a:solidFill>
                    <a:latin typeface="Gill Sans MT"/>
                    <a:cs typeface="Gill Sans MT"/>
                  </a:rPr>
                  <a:t> </a:t>
                </a:r>
                <a:r>
                  <a:rPr sz="1600" b="1" spc="93" dirty="0">
                    <a:solidFill>
                      <a:srgbClr val="FFFFFF"/>
                    </a:solidFill>
                    <a:latin typeface="Gill Sans MT"/>
                    <a:cs typeface="Gill Sans MT"/>
                  </a:rPr>
                  <a:t>-</a:t>
                </a:r>
                <a:r>
                  <a:rPr sz="1600" b="1" spc="-33" dirty="0">
                    <a:solidFill>
                      <a:srgbClr val="FFFFFF"/>
                    </a:solidFill>
                    <a:latin typeface="Gill Sans MT"/>
                    <a:cs typeface="Gill Sans MT"/>
                  </a:rPr>
                  <a:t> </a:t>
                </a:r>
                <a:r>
                  <a:rPr sz="1600" b="1" spc="-87" dirty="0">
                    <a:solidFill>
                      <a:srgbClr val="FFFFFF"/>
                    </a:solidFill>
                    <a:latin typeface="Gill Sans MT"/>
                    <a:cs typeface="Gill Sans MT"/>
                  </a:rPr>
                  <a:t>April</a:t>
                </a:r>
                <a:r>
                  <a:rPr sz="1600" b="1" spc="-40" dirty="0">
                    <a:solidFill>
                      <a:srgbClr val="FFFFFF"/>
                    </a:solidFill>
                    <a:latin typeface="Gill Sans MT"/>
                    <a:cs typeface="Gill Sans MT"/>
                  </a:rPr>
                  <a:t> </a:t>
                </a:r>
                <a:r>
                  <a:rPr sz="1600" b="1" spc="-27" dirty="0">
                    <a:solidFill>
                      <a:srgbClr val="FFFFFF"/>
                    </a:solidFill>
                    <a:latin typeface="Gill Sans MT"/>
                    <a:cs typeface="Gill Sans MT"/>
                  </a:rPr>
                  <a:t>2025</a:t>
                </a:r>
                <a:endParaRPr sz="1600" dirty="0">
                  <a:latin typeface="Gill Sans MT"/>
                  <a:cs typeface="Gill Sans MT"/>
                </a:endParaRPr>
              </a:p>
              <a:p>
                <a:pPr marL="66885" algn="ctr">
                  <a:lnSpc>
                    <a:spcPts val="1840"/>
                  </a:lnSpc>
                  <a:spcBef>
                    <a:spcPts val="1353"/>
                  </a:spcBef>
                </a:pPr>
                <a:r>
                  <a:rPr sz="1600" b="1" spc="-13" dirty="0">
                    <a:solidFill>
                      <a:srgbClr val="FFFFFF"/>
                    </a:solidFill>
                    <a:latin typeface="Arial"/>
                    <a:cs typeface="Arial"/>
                  </a:rPr>
                  <a:t>Resources</a:t>
                </a:r>
                <a:endParaRPr sz="1600" dirty="0">
                  <a:latin typeface="Arial"/>
                  <a:cs typeface="Arial"/>
                </a:endParaRPr>
              </a:p>
              <a:p>
                <a:pPr marL="16933" marR="287013">
                  <a:lnSpc>
                    <a:spcPts val="1733"/>
                  </a:lnSpc>
                  <a:spcBef>
                    <a:spcPts val="133"/>
                  </a:spcBef>
                </a:pPr>
                <a:r>
                  <a:rPr sz="1600" u="heavy" spc="-13" dirty="0">
                    <a:solidFill>
                      <a:schemeClr val="bg1"/>
                    </a:solidFill>
                    <a:uFill>
                      <a:solidFill>
                        <a:srgbClr val="FFFFFF"/>
                      </a:solidFill>
                    </a:uFill>
                    <a:latin typeface="Arial"/>
                    <a:cs typeface="Arial"/>
                    <a:hlinkClick r:id="rId3">
                      <a:extLst>
                        <a:ext uri="{A12FA001-AC4F-418D-AE19-62706E023703}">
                          <ahyp:hlinkClr xmlns:ahyp="http://schemas.microsoft.com/office/drawing/2018/hyperlinkcolor" val="tx"/>
                        </a:ext>
                      </a:extLst>
                    </a:hlinkClick>
                  </a:rPr>
                  <a:t>KASEA</a:t>
                </a:r>
                <a:r>
                  <a:rPr sz="1600" u="heavy" spc="-107" dirty="0">
                    <a:solidFill>
                      <a:schemeClr val="bg1"/>
                    </a:solidFill>
                    <a:uFill>
                      <a:solidFill>
                        <a:srgbClr val="FFFFFF"/>
                      </a:solidFill>
                    </a:uFill>
                    <a:latin typeface="Arial"/>
                    <a:cs typeface="Arial"/>
                    <a:hlinkClick r:id="rId3">
                      <a:extLst>
                        <a:ext uri="{A12FA001-AC4F-418D-AE19-62706E023703}">
                          <ahyp:hlinkClr xmlns:ahyp="http://schemas.microsoft.com/office/drawing/2018/hyperlinkcolor" val="tx"/>
                        </a:ext>
                      </a:extLst>
                    </a:hlinkClick>
                  </a:rPr>
                  <a:t> </a:t>
                </a:r>
                <a:r>
                  <a:rPr sz="1600" u="heavy" dirty="0">
                    <a:solidFill>
                      <a:schemeClr val="bg1"/>
                    </a:solidFill>
                    <a:uFill>
                      <a:solidFill>
                        <a:srgbClr val="FFFFFF"/>
                      </a:solidFill>
                    </a:uFill>
                    <a:latin typeface="Arial"/>
                    <a:cs typeface="Arial"/>
                    <a:hlinkClick r:id="rId3">
                      <a:extLst>
                        <a:ext uri="{A12FA001-AC4F-418D-AE19-62706E023703}">
                          <ahyp:hlinkClr xmlns:ahyp="http://schemas.microsoft.com/office/drawing/2018/hyperlinkcolor" val="tx"/>
                        </a:ext>
                      </a:extLst>
                    </a:hlinkClick>
                  </a:rPr>
                  <a:t>Monthly Updates from</a:t>
                </a:r>
                <a:r>
                  <a:rPr sz="1600" u="heavy" spc="7" dirty="0">
                    <a:solidFill>
                      <a:schemeClr val="bg1"/>
                    </a:solidFill>
                    <a:uFill>
                      <a:solidFill>
                        <a:srgbClr val="FFFFFF"/>
                      </a:solidFill>
                    </a:uFill>
                    <a:latin typeface="Arial"/>
                    <a:cs typeface="Arial"/>
                    <a:hlinkClick r:id="rId3">
                      <a:extLst>
                        <a:ext uri="{A12FA001-AC4F-418D-AE19-62706E023703}">
                          <ahyp:hlinkClr xmlns:ahyp="http://schemas.microsoft.com/office/drawing/2018/hyperlinkcolor" val="tx"/>
                        </a:ext>
                      </a:extLst>
                    </a:hlinkClick>
                  </a:rPr>
                  <a:t> </a:t>
                </a:r>
                <a:r>
                  <a:rPr sz="1600" u="heavy" spc="-33" dirty="0">
                    <a:solidFill>
                      <a:schemeClr val="bg1"/>
                    </a:solidFill>
                    <a:uFill>
                      <a:solidFill>
                        <a:srgbClr val="FFFFFF"/>
                      </a:solidFill>
                    </a:uFill>
                    <a:latin typeface="Arial"/>
                    <a:cs typeface="Arial"/>
                    <a:hlinkClick r:id="rId3">
                      <a:extLst>
                        <a:ext uri="{A12FA001-AC4F-418D-AE19-62706E023703}">
                          <ahyp:hlinkClr xmlns:ahyp="http://schemas.microsoft.com/office/drawing/2018/hyperlinkcolor" val="tx"/>
                        </a:ext>
                      </a:extLst>
                    </a:hlinkClick>
                  </a:rPr>
                  <a:t>Dr.</a:t>
                </a:r>
                <a:r>
                  <a:rPr sz="1600" spc="-33" dirty="0">
                    <a:solidFill>
                      <a:schemeClr val="bg1"/>
                    </a:solidFill>
                    <a:latin typeface="Arial"/>
                    <a:cs typeface="Arial"/>
                  </a:rPr>
                  <a:t> </a:t>
                </a:r>
                <a:r>
                  <a:rPr sz="1600" u="heavy" dirty="0">
                    <a:solidFill>
                      <a:schemeClr val="bg1"/>
                    </a:solidFill>
                    <a:uFill>
                      <a:solidFill>
                        <a:srgbClr val="FFFFFF"/>
                      </a:solidFill>
                    </a:uFill>
                    <a:latin typeface="Arial"/>
                    <a:cs typeface="Arial"/>
                    <a:hlinkClick r:id="rId3">
                      <a:extLst>
                        <a:ext uri="{A12FA001-AC4F-418D-AE19-62706E023703}">
                          <ahyp:hlinkClr xmlns:ahyp="http://schemas.microsoft.com/office/drawing/2018/hyperlinkcolor" val="tx"/>
                        </a:ext>
                      </a:extLst>
                    </a:hlinkClick>
                  </a:rPr>
                  <a:t>Lena</a:t>
                </a:r>
                <a:r>
                  <a:rPr sz="1600" u="heavy" spc="-27" dirty="0">
                    <a:solidFill>
                      <a:schemeClr val="bg1"/>
                    </a:solidFill>
                    <a:uFill>
                      <a:solidFill>
                        <a:srgbClr val="FFFFFF"/>
                      </a:solidFill>
                    </a:uFill>
                    <a:latin typeface="Arial"/>
                    <a:cs typeface="Arial"/>
                    <a:hlinkClick r:id="rId3">
                      <a:extLst>
                        <a:ext uri="{A12FA001-AC4F-418D-AE19-62706E023703}">
                          <ahyp:hlinkClr xmlns:ahyp="http://schemas.microsoft.com/office/drawing/2018/hyperlinkcolor" val="tx"/>
                        </a:ext>
                      </a:extLst>
                    </a:hlinkClick>
                  </a:rPr>
                  <a:t> </a:t>
                </a:r>
                <a:r>
                  <a:rPr sz="1600" u="heavy" spc="-13" dirty="0">
                    <a:solidFill>
                      <a:schemeClr val="bg1"/>
                    </a:solidFill>
                    <a:uFill>
                      <a:solidFill>
                        <a:srgbClr val="FFFFFF"/>
                      </a:solidFill>
                    </a:uFill>
                    <a:latin typeface="Arial"/>
                    <a:cs typeface="Arial"/>
                    <a:hlinkClick r:id="rId3">
                      <a:extLst>
                        <a:ext uri="{A12FA001-AC4F-418D-AE19-62706E023703}">
                          <ahyp:hlinkClr xmlns:ahyp="http://schemas.microsoft.com/office/drawing/2018/hyperlinkcolor" val="tx"/>
                        </a:ext>
                      </a:extLst>
                    </a:hlinkClick>
                  </a:rPr>
                  <a:t>Kisner</a:t>
                </a:r>
                <a:endParaRPr sz="1600" dirty="0">
                  <a:solidFill>
                    <a:schemeClr val="bg1"/>
                  </a:solidFill>
                  <a:latin typeface="Arial"/>
                  <a:cs typeface="Arial"/>
                </a:endParaRPr>
              </a:p>
              <a:p>
                <a:pPr marL="16933">
                  <a:lnSpc>
                    <a:spcPts val="1827"/>
                  </a:lnSpc>
                  <a:spcBef>
                    <a:spcPts val="353"/>
                  </a:spcBef>
                </a:pPr>
                <a:r>
                  <a:rPr sz="1600" u="heavy" dirty="0">
                    <a:solidFill>
                      <a:schemeClr val="bg1"/>
                    </a:solidFill>
                    <a:uFill>
                      <a:solidFill>
                        <a:srgbClr val="FFFFFF"/>
                      </a:solidFill>
                    </a:uFill>
                    <a:latin typeface="Gill Sans MT"/>
                    <a:cs typeface="Gill Sans MT"/>
                    <a:hlinkClick r:id="rId4">
                      <a:extLst>
                        <a:ext uri="{A12FA001-AC4F-418D-AE19-62706E023703}">
                          <ahyp:hlinkClr xmlns:ahyp="http://schemas.microsoft.com/office/drawing/2018/hyperlinkcolor" val="tx"/>
                        </a:ext>
                      </a:extLst>
                    </a:hlinkClick>
                  </a:rPr>
                  <a:t>KSDE</a:t>
                </a:r>
                <a:r>
                  <a:rPr sz="1600" u="heavy" spc="60" dirty="0">
                    <a:solidFill>
                      <a:schemeClr val="bg1"/>
                    </a:solidFill>
                    <a:uFill>
                      <a:solidFill>
                        <a:srgbClr val="FFFFFF"/>
                      </a:solidFill>
                    </a:uFill>
                    <a:latin typeface="Gill Sans MT"/>
                    <a:cs typeface="Gill Sans MT"/>
                    <a:hlinkClick r:id="rId4">
                      <a:extLst>
                        <a:ext uri="{A12FA001-AC4F-418D-AE19-62706E023703}">
                          <ahyp:hlinkClr xmlns:ahyp="http://schemas.microsoft.com/office/drawing/2018/hyperlinkcolor" val="tx"/>
                        </a:ext>
                      </a:extLst>
                    </a:hlinkClick>
                  </a:rPr>
                  <a:t> </a:t>
                </a:r>
                <a:r>
                  <a:rPr sz="1600" u="heavy" spc="113" dirty="0">
                    <a:solidFill>
                      <a:schemeClr val="bg1"/>
                    </a:solidFill>
                    <a:uFill>
                      <a:solidFill>
                        <a:srgbClr val="FFFFFF"/>
                      </a:solidFill>
                    </a:uFill>
                    <a:latin typeface="Gill Sans MT"/>
                    <a:cs typeface="Gill Sans MT"/>
                    <a:hlinkClick r:id="rId4">
                      <a:extLst>
                        <a:ext uri="{A12FA001-AC4F-418D-AE19-62706E023703}">
                          <ahyp:hlinkClr xmlns:ahyp="http://schemas.microsoft.com/office/drawing/2018/hyperlinkcolor" val="tx"/>
                        </a:ext>
                      </a:extLst>
                    </a:hlinkClick>
                  </a:rPr>
                  <a:t>Fiscal</a:t>
                </a:r>
                <a:r>
                  <a:rPr sz="1600" u="heavy" spc="67" dirty="0">
                    <a:solidFill>
                      <a:schemeClr val="bg1"/>
                    </a:solidFill>
                    <a:uFill>
                      <a:solidFill>
                        <a:srgbClr val="FFFFFF"/>
                      </a:solidFill>
                    </a:uFill>
                    <a:latin typeface="Gill Sans MT"/>
                    <a:cs typeface="Gill Sans MT"/>
                    <a:hlinkClick r:id="rId4">
                      <a:extLst>
                        <a:ext uri="{A12FA001-AC4F-418D-AE19-62706E023703}">
                          <ahyp:hlinkClr xmlns:ahyp="http://schemas.microsoft.com/office/drawing/2018/hyperlinkcolor" val="tx"/>
                        </a:ext>
                      </a:extLst>
                    </a:hlinkClick>
                  </a:rPr>
                  <a:t> </a:t>
                </a:r>
                <a:r>
                  <a:rPr sz="1600" u="heavy" dirty="0">
                    <a:solidFill>
                      <a:schemeClr val="bg1"/>
                    </a:solidFill>
                    <a:uFill>
                      <a:solidFill>
                        <a:srgbClr val="FFFFFF"/>
                      </a:solidFill>
                    </a:uFill>
                    <a:latin typeface="Gill Sans MT"/>
                    <a:cs typeface="Gill Sans MT"/>
                    <a:hlinkClick r:id="rId4">
                      <a:extLst>
                        <a:ext uri="{A12FA001-AC4F-418D-AE19-62706E023703}">
                          <ahyp:hlinkClr xmlns:ahyp="http://schemas.microsoft.com/office/drawing/2018/hyperlinkcolor" val="tx"/>
                        </a:ext>
                      </a:extLst>
                    </a:hlinkClick>
                  </a:rPr>
                  <a:t>File</a:t>
                </a:r>
                <a:r>
                  <a:rPr sz="1600" u="heavy" spc="60" dirty="0">
                    <a:solidFill>
                      <a:schemeClr val="bg1"/>
                    </a:solidFill>
                    <a:uFill>
                      <a:solidFill>
                        <a:srgbClr val="FFFFFF"/>
                      </a:solidFill>
                    </a:uFill>
                    <a:latin typeface="Gill Sans MT"/>
                    <a:cs typeface="Gill Sans MT"/>
                    <a:hlinkClick r:id="rId4">
                      <a:extLst>
                        <a:ext uri="{A12FA001-AC4F-418D-AE19-62706E023703}">
                          <ahyp:hlinkClr xmlns:ahyp="http://schemas.microsoft.com/office/drawing/2018/hyperlinkcolor" val="tx"/>
                        </a:ext>
                      </a:extLst>
                    </a:hlinkClick>
                  </a:rPr>
                  <a:t> </a:t>
                </a:r>
                <a:r>
                  <a:rPr sz="1600" u="heavy" spc="-13" dirty="0">
                    <a:solidFill>
                      <a:schemeClr val="bg1"/>
                    </a:solidFill>
                    <a:uFill>
                      <a:solidFill>
                        <a:srgbClr val="FFFFFF"/>
                      </a:solidFill>
                    </a:uFill>
                    <a:latin typeface="Gill Sans MT"/>
                    <a:cs typeface="Gill Sans MT"/>
                    <a:hlinkClick r:id="rId4">
                      <a:extLst>
                        <a:ext uri="{A12FA001-AC4F-418D-AE19-62706E023703}">
                          <ahyp:hlinkClr xmlns:ahyp="http://schemas.microsoft.com/office/drawing/2018/hyperlinkcolor" val="tx"/>
                        </a:ext>
                      </a:extLst>
                    </a:hlinkClick>
                  </a:rPr>
                  <a:t>Review</a:t>
                </a:r>
                <a:endParaRPr sz="1600" dirty="0">
                  <a:solidFill>
                    <a:schemeClr val="bg1"/>
                  </a:solidFill>
                  <a:latin typeface="Gill Sans MT"/>
                  <a:cs typeface="Gill Sans MT"/>
                </a:endParaRPr>
              </a:p>
              <a:p>
                <a:pPr marL="16933">
                  <a:lnSpc>
                    <a:spcPts val="1827"/>
                  </a:lnSpc>
                </a:pPr>
                <a:r>
                  <a:rPr sz="1600" u="heavy" spc="80" dirty="0">
                    <a:solidFill>
                      <a:schemeClr val="bg1"/>
                    </a:solidFill>
                    <a:uFill>
                      <a:solidFill>
                        <a:srgbClr val="FFFFFF"/>
                      </a:solidFill>
                    </a:uFill>
                    <a:latin typeface="Gill Sans MT"/>
                    <a:cs typeface="Gill Sans MT"/>
                    <a:hlinkClick r:id="rId4">
                      <a:extLst>
                        <a:ext uri="{A12FA001-AC4F-418D-AE19-62706E023703}">
                          <ahyp:hlinkClr xmlns:ahyp="http://schemas.microsoft.com/office/drawing/2018/hyperlinkcolor" val="tx"/>
                        </a:ext>
                      </a:extLst>
                    </a:hlinkClick>
                  </a:rPr>
                  <a:t>Self-</a:t>
                </a:r>
                <a:r>
                  <a:rPr sz="1600" u="heavy" spc="100" dirty="0">
                    <a:solidFill>
                      <a:schemeClr val="bg1"/>
                    </a:solidFill>
                    <a:uFill>
                      <a:solidFill>
                        <a:srgbClr val="FFFFFF"/>
                      </a:solidFill>
                    </a:uFill>
                    <a:latin typeface="Gill Sans MT"/>
                    <a:cs typeface="Gill Sans MT"/>
                    <a:hlinkClick r:id="rId4">
                      <a:extLst>
                        <a:ext uri="{A12FA001-AC4F-418D-AE19-62706E023703}">
                          <ahyp:hlinkClr xmlns:ahyp="http://schemas.microsoft.com/office/drawing/2018/hyperlinkcolor" val="tx"/>
                        </a:ext>
                      </a:extLst>
                    </a:hlinkClick>
                  </a:rPr>
                  <a:t>Assessment</a:t>
                </a:r>
                <a:r>
                  <a:rPr sz="1600" u="heavy" spc="20" dirty="0">
                    <a:solidFill>
                      <a:schemeClr val="bg1"/>
                    </a:solidFill>
                    <a:uFill>
                      <a:solidFill>
                        <a:srgbClr val="FFFFFF"/>
                      </a:solidFill>
                    </a:uFill>
                    <a:latin typeface="Gill Sans MT"/>
                    <a:cs typeface="Gill Sans MT"/>
                    <a:hlinkClick r:id="rId4">
                      <a:extLst>
                        <a:ext uri="{A12FA001-AC4F-418D-AE19-62706E023703}">
                          <ahyp:hlinkClr xmlns:ahyp="http://schemas.microsoft.com/office/drawing/2018/hyperlinkcolor" val="tx"/>
                        </a:ext>
                      </a:extLst>
                    </a:hlinkClick>
                  </a:rPr>
                  <a:t> </a:t>
                </a:r>
                <a:r>
                  <a:rPr sz="1600" u="heavy" spc="67" dirty="0">
                    <a:solidFill>
                      <a:schemeClr val="bg1"/>
                    </a:solidFill>
                    <a:uFill>
                      <a:solidFill>
                        <a:srgbClr val="FFFFFF"/>
                      </a:solidFill>
                    </a:uFill>
                    <a:latin typeface="Gill Sans MT"/>
                    <a:cs typeface="Gill Sans MT"/>
                    <a:hlinkClick r:id="rId4">
                      <a:extLst>
                        <a:ext uri="{A12FA001-AC4F-418D-AE19-62706E023703}">
                          <ahyp:hlinkClr xmlns:ahyp="http://schemas.microsoft.com/office/drawing/2018/hyperlinkcolor" val="tx"/>
                        </a:ext>
                      </a:extLst>
                    </a:hlinkClick>
                  </a:rPr>
                  <a:t>Supplement</a:t>
                </a:r>
                <a:endParaRPr sz="1600" dirty="0">
                  <a:solidFill>
                    <a:schemeClr val="bg1"/>
                  </a:solidFill>
                  <a:latin typeface="Gill Sans MT"/>
                  <a:cs typeface="Gill Sans MT"/>
                </a:endParaRPr>
              </a:p>
              <a:p>
                <a:pPr marL="16933" marR="6773">
                  <a:lnSpc>
                    <a:spcPts val="1733"/>
                  </a:lnSpc>
                  <a:spcBef>
                    <a:spcPts val="600"/>
                  </a:spcBef>
                </a:pPr>
                <a:r>
                  <a:rPr sz="1600" u="heavy"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What</a:t>
                </a:r>
                <a:r>
                  <a:rPr sz="1600" u="heavy" spc="-20"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 </a:t>
                </a:r>
                <a:r>
                  <a:rPr sz="1600" u="heavy" spc="93"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Schools</a:t>
                </a:r>
                <a:r>
                  <a:rPr sz="1600" u="heavy" spc="-20"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 </a:t>
                </a:r>
                <a:r>
                  <a:rPr sz="1600" u="heavy"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Can</a:t>
                </a:r>
                <a:r>
                  <a:rPr sz="1600" u="heavy" spc="-13"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 </a:t>
                </a:r>
                <a:r>
                  <a:rPr sz="1600" u="heavy" spc="-80"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Do</a:t>
                </a:r>
                <a:r>
                  <a:rPr sz="1600" u="heavy" spc="-20"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 </a:t>
                </a:r>
                <a:r>
                  <a:rPr sz="1600" u="heavy"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to</a:t>
                </a:r>
                <a:r>
                  <a:rPr sz="1600" u="heavy" spc="-20"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 </a:t>
                </a:r>
                <a:r>
                  <a:rPr sz="1600" u="heavy" spc="-13"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Prepare</a:t>
                </a:r>
                <a:r>
                  <a:rPr sz="1600" spc="-13" dirty="0">
                    <a:solidFill>
                      <a:schemeClr val="bg1"/>
                    </a:solidFill>
                    <a:latin typeface="Gill Sans MT"/>
                    <a:cs typeface="Gill Sans MT"/>
                  </a:rPr>
                  <a:t> </a:t>
                </a:r>
                <a:r>
                  <a:rPr sz="1600" u="heavy" spc="80"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Students</a:t>
                </a:r>
                <a:r>
                  <a:rPr sz="1600" u="heavy" spc="47"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 </a:t>
                </a:r>
                <a:r>
                  <a:rPr sz="1600" u="heavy" spc="27"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with</a:t>
                </a:r>
                <a:r>
                  <a:rPr sz="1600" u="heavy" spc="53"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 </a:t>
                </a:r>
                <a:r>
                  <a:rPr sz="1600" u="heavy" spc="27"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Disabilities</a:t>
                </a:r>
                <a:r>
                  <a:rPr sz="1600" u="heavy" spc="53"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 </a:t>
                </a:r>
                <a:r>
                  <a:rPr sz="1600" u="heavy" spc="27"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for</a:t>
                </a:r>
                <a:r>
                  <a:rPr sz="1600" u="heavy" spc="53"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 </a:t>
                </a:r>
                <a:r>
                  <a:rPr sz="1600" u="heavy" spc="-13" dirty="0">
                    <a:solidFill>
                      <a:schemeClr val="bg1"/>
                    </a:solidFill>
                    <a:uFill>
                      <a:solidFill>
                        <a:srgbClr val="FFFFFF"/>
                      </a:solidFill>
                    </a:uFill>
                    <a:latin typeface="Gill Sans MT"/>
                    <a:cs typeface="Gill Sans MT"/>
                    <a:hlinkClick r:id="rId5">
                      <a:extLst>
                        <a:ext uri="{A12FA001-AC4F-418D-AE19-62706E023703}">
                          <ahyp:hlinkClr xmlns:ahyp="http://schemas.microsoft.com/office/drawing/2018/hyperlinkcolor" val="tx"/>
                        </a:ext>
                      </a:extLst>
                    </a:hlinkClick>
                  </a:rPr>
                  <a:t>College</a:t>
                </a:r>
                <a:endParaRPr sz="1600" dirty="0">
                  <a:solidFill>
                    <a:schemeClr val="bg1"/>
                  </a:solidFill>
                  <a:latin typeface="Gill Sans MT"/>
                  <a:cs typeface="Gill Sans MT"/>
                </a:endParaRPr>
              </a:p>
            </p:txBody>
          </p:sp>
        </p:grpSp>
        <p:grpSp>
          <p:nvGrpSpPr>
            <p:cNvPr id="19" name="Group 18">
              <a:extLst>
                <a:ext uri="{FF2B5EF4-FFF2-40B4-BE49-F238E27FC236}">
                  <a16:creationId xmlns:a16="http://schemas.microsoft.com/office/drawing/2014/main" id="{493ECAEB-DF69-6E30-A06D-9CF1517BD4C9}"/>
                </a:ext>
              </a:extLst>
            </p:cNvPr>
            <p:cNvGrpSpPr/>
            <p:nvPr/>
          </p:nvGrpSpPr>
          <p:grpSpPr>
            <a:xfrm>
              <a:off x="97200" y="2295078"/>
              <a:ext cx="8238067" cy="1674424"/>
              <a:chOff x="97200" y="2295078"/>
              <a:chExt cx="8238067" cy="1674424"/>
            </a:xfrm>
          </p:grpSpPr>
          <p:sp>
            <p:nvSpPr>
              <p:cNvPr id="6" name="object 6"/>
              <p:cNvSpPr txBox="1"/>
              <p:nvPr/>
            </p:nvSpPr>
            <p:spPr>
              <a:xfrm>
                <a:off x="97200" y="2295078"/>
                <a:ext cx="8238067" cy="940621"/>
              </a:xfrm>
              <a:prstGeom prst="rect">
                <a:avLst/>
              </a:prstGeom>
            </p:spPr>
            <p:txBody>
              <a:bodyPr vert="horz" wrap="square" lIns="0" tIns="16933" rIns="0" bIns="0" rtlCol="0">
                <a:spAutoFit/>
              </a:bodyPr>
              <a:lstStyle/>
              <a:p>
                <a:pPr marL="16933" marR="6773">
                  <a:spcBef>
                    <a:spcPts val="133"/>
                  </a:spcBef>
                </a:pPr>
                <a:r>
                  <a:rPr sz="1600" b="1" u="heavy" spc="-13" dirty="0">
                    <a:uFill>
                      <a:solidFill>
                        <a:srgbClr val="000000"/>
                      </a:solidFill>
                    </a:uFill>
                    <a:latin typeface="Arial"/>
                    <a:cs typeface="Arial"/>
                  </a:rPr>
                  <a:t>Awards</a:t>
                </a:r>
                <a:r>
                  <a:rPr sz="1600" b="1" spc="-13" dirty="0">
                    <a:latin typeface="Arial"/>
                    <a:cs typeface="Arial"/>
                  </a:rPr>
                  <a:t>:</a:t>
                </a:r>
                <a:r>
                  <a:rPr sz="1600" b="1" spc="-100" dirty="0">
                    <a:latin typeface="Arial"/>
                    <a:cs typeface="Arial"/>
                  </a:rPr>
                  <a:t> </a:t>
                </a:r>
                <a:r>
                  <a:rPr sz="1467" dirty="0">
                    <a:latin typeface="Arial"/>
                    <a:cs typeface="Arial"/>
                  </a:rPr>
                  <a:t>The</a:t>
                </a:r>
                <a:r>
                  <a:rPr sz="1467" spc="-60" dirty="0">
                    <a:latin typeface="Arial"/>
                    <a:cs typeface="Arial"/>
                  </a:rPr>
                  <a:t> </a:t>
                </a:r>
                <a:r>
                  <a:rPr sz="1467" spc="-27" dirty="0">
                    <a:latin typeface="Arial"/>
                    <a:cs typeface="Arial"/>
                  </a:rPr>
                  <a:t>KASEA</a:t>
                </a:r>
                <a:r>
                  <a:rPr sz="1467" spc="-87" dirty="0">
                    <a:latin typeface="Arial"/>
                    <a:cs typeface="Arial"/>
                  </a:rPr>
                  <a:t> </a:t>
                </a:r>
                <a:r>
                  <a:rPr sz="1467" dirty="0">
                    <a:latin typeface="Arial"/>
                    <a:cs typeface="Arial"/>
                  </a:rPr>
                  <a:t>General</a:t>
                </a:r>
                <a:r>
                  <a:rPr sz="1467" spc="-33" dirty="0">
                    <a:latin typeface="Arial"/>
                    <a:cs typeface="Arial"/>
                  </a:rPr>
                  <a:t> </a:t>
                </a:r>
                <a:r>
                  <a:rPr sz="1467" spc="-13" dirty="0">
                    <a:latin typeface="Arial"/>
                    <a:cs typeface="Arial"/>
                  </a:rPr>
                  <a:t>Education</a:t>
                </a:r>
                <a:r>
                  <a:rPr sz="1467" spc="-87" dirty="0">
                    <a:latin typeface="Arial"/>
                    <a:cs typeface="Arial"/>
                  </a:rPr>
                  <a:t> </a:t>
                </a:r>
                <a:r>
                  <a:rPr sz="1467" dirty="0">
                    <a:latin typeface="Arial"/>
                    <a:cs typeface="Arial"/>
                  </a:rPr>
                  <a:t>Administrator</a:t>
                </a:r>
                <a:r>
                  <a:rPr sz="1467" spc="-100" dirty="0">
                    <a:latin typeface="Arial"/>
                    <a:cs typeface="Arial"/>
                  </a:rPr>
                  <a:t> </a:t>
                </a:r>
                <a:r>
                  <a:rPr sz="1467" spc="-13" dirty="0">
                    <a:latin typeface="Arial"/>
                    <a:cs typeface="Arial"/>
                  </a:rPr>
                  <a:t>Award</a:t>
                </a:r>
                <a:r>
                  <a:rPr sz="1467" spc="-27" dirty="0">
                    <a:latin typeface="Arial"/>
                    <a:cs typeface="Arial"/>
                  </a:rPr>
                  <a:t> </a:t>
                </a:r>
                <a:r>
                  <a:rPr sz="1467" dirty="0">
                    <a:latin typeface="Arial"/>
                    <a:cs typeface="Arial"/>
                  </a:rPr>
                  <a:t>acknowledges</a:t>
                </a:r>
                <a:r>
                  <a:rPr sz="1467" spc="-27" dirty="0">
                    <a:latin typeface="Arial"/>
                    <a:cs typeface="Arial"/>
                  </a:rPr>
                  <a:t> </a:t>
                </a:r>
                <a:r>
                  <a:rPr sz="1467" dirty="0">
                    <a:latin typeface="Arial"/>
                    <a:cs typeface="Arial"/>
                  </a:rPr>
                  <a:t>a</a:t>
                </a:r>
                <a:r>
                  <a:rPr sz="1467" spc="-33" dirty="0">
                    <a:latin typeface="Arial"/>
                    <a:cs typeface="Arial"/>
                  </a:rPr>
                  <a:t> </a:t>
                </a:r>
                <a:r>
                  <a:rPr sz="1467" dirty="0">
                    <a:latin typeface="Arial"/>
                    <a:cs typeface="Arial"/>
                  </a:rPr>
                  <a:t>general</a:t>
                </a:r>
                <a:r>
                  <a:rPr sz="1467" spc="-27" dirty="0">
                    <a:latin typeface="Arial"/>
                    <a:cs typeface="Arial"/>
                  </a:rPr>
                  <a:t> </a:t>
                </a:r>
                <a:r>
                  <a:rPr sz="1467" spc="-13" dirty="0">
                    <a:latin typeface="Arial"/>
                    <a:cs typeface="Arial"/>
                  </a:rPr>
                  <a:t>education colleague</a:t>
                </a:r>
                <a:r>
                  <a:rPr sz="1467" spc="-27" dirty="0">
                    <a:latin typeface="Arial"/>
                    <a:cs typeface="Arial"/>
                  </a:rPr>
                  <a:t> </a:t>
                </a:r>
                <a:r>
                  <a:rPr sz="1467" dirty="0">
                    <a:latin typeface="Arial"/>
                    <a:cs typeface="Arial"/>
                  </a:rPr>
                  <a:t>at</a:t>
                </a:r>
                <a:r>
                  <a:rPr sz="1467" spc="-27" dirty="0">
                    <a:latin typeface="Arial"/>
                    <a:cs typeface="Arial"/>
                  </a:rPr>
                  <a:t> </a:t>
                </a:r>
                <a:r>
                  <a:rPr sz="1467" dirty="0">
                    <a:latin typeface="Arial"/>
                    <a:cs typeface="Arial"/>
                  </a:rPr>
                  <a:t>the</a:t>
                </a:r>
                <a:r>
                  <a:rPr sz="1467" spc="-27" dirty="0">
                    <a:latin typeface="Arial"/>
                    <a:cs typeface="Arial"/>
                  </a:rPr>
                  <a:t> </a:t>
                </a:r>
                <a:r>
                  <a:rPr sz="1467" spc="-13" dirty="0">
                    <a:latin typeface="Arial"/>
                    <a:cs typeface="Arial"/>
                  </a:rPr>
                  <a:t>building,</a:t>
                </a:r>
                <a:r>
                  <a:rPr sz="1467" spc="-27" dirty="0">
                    <a:latin typeface="Arial"/>
                    <a:cs typeface="Arial"/>
                  </a:rPr>
                  <a:t> </a:t>
                </a:r>
                <a:r>
                  <a:rPr sz="1467" dirty="0">
                    <a:latin typeface="Arial"/>
                    <a:cs typeface="Arial"/>
                  </a:rPr>
                  <a:t>district,</a:t>
                </a:r>
                <a:r>
                  <a:rPr sz="1467" spc="-27" dirty="0">
                    <a:latin typeface="Arial"/>
                    <a:cs typeface="Arial"/>
                  </a:rPr>
                  <a:t> </a:t>
                </a:r>
                <a:r>
                  <a:rPr sz="1467" dirty="0">
                    <a:latin typeface="Arial"/>
                    <a:cs typeface="Arial"/>
                  </a:rPr>
                  <a:t>or</a:t>
                </a:r>
                <a:r>
                  <a:rPr sz="1467" spc="-27" dirty="0">
                    <a:latin typeface="Arial"/>
                    <a:cs typeface="Arial"/>
                  </a:rPr>
                  <a:t> </a:t>
                </a:r>
                <a:r>
                  <a:rPr sz="1467" spc="-13" dirty="0">
                    <a:latin typeface="Arial"/>
                    <a:cs typeface="Arial"/>
                  </a:rPr>
                  <a:t>organizational</a:t>
                </a:r>
                <a:r>
                  <a:rPr sz="1467" spc="-27" dirty="0">
                    <a:latin typeface="Arial"/>
                    <a:cs typeface="Arial"/>
                  </a:rPr>
                  <a:t> </a:t>
                </a:r>
                <a:r>
                  <a:rPr sz="1467" dirty="0">
                    <a:latin typeface="Arial"/>
                    <a:cs typeface="Arial"/>
                  </a:rPr>
                  <a:t>level</a:t>
                </a:r>
                <a:r>
                  <a:rPr sz="1467" spc="-27" dirty="0">
                    <a:latin typeface="Arial"/>
                    <a:cs typeface="Arial"/>
                  </a:rPr>
                  <a:t> </a:t>
                </a:r>
                <a:r>
                  <a:rPr sz="1467" dirty="0">
                    <a:latin typeface="Arial"/>
                    <a:cs typeface="Arial"/>
                  </a:rPr>
                  <a:t>who</a:t>
                </a:r>
                <a:r>
                  <a:rPr sz="1467" spc="-27" dirty="0">
                    <a:latin typeface="Arial"/>
                    <a:cs typeface="Arial"/>
                  </a:rPr>
                  <a:t> </a:t>
                </a:r>
                <a:r>
                  <a:rPr sz="1467" dirty="0">
                    <a:latin typeface="Arial"/>
                    <a:cs typeface="Arial"/>
                  </a:rPr>
                  <a:t>exemplifies</a:t>
                </a:r>
                <a:r>
                  <a:rPr sz="1467" spc="-20" dirty="0">
                    <a:latin typeface="Arial"/>
                    <a:cs typeface="Arial"/>
                  </a:rPr>
                  <a:t> </a:t>
                </a:r>
                <a:r>
                  <a:rPr sz="1467" spc="-13" dirty="0">
                    <a:latin typeface="Arial"/>
                    <a:cs typeface="Arial"/>
                  </a:rPr>
                  <a:t>leadership,</a:t>
                </a:r>
                <a:r>
                  <a:rPr sz="1467" spc="-27" dirty="0">
                    <a:latin typeface="Arial"/>
                    <a:cs typeface="Arial"/>
                  </a:rPr>
                  <a:t> </a:t>
                </a:r>
                <a:r>
                  <a:rPr sz="1467" spc="-13" dirty="0">
                    <a:latin typeface="Arial"/>
                    <a:cs typeface="Arial"/>
                  </a:rPr>
                  <a:t>continuous </a:t>
                </a:r>
                <a:r>
                  <a:rPr sz="1467" dirty="0">
                    <a:latin typeface="Arial"/>
                    <a:cs typeface="Arial"/>
                  </a:rPr>
                  <a:t>improvement,</a:t>
                </a:r>
                <a:r>
                  <a:rPr sz="1467" spc="-33" dirty="0">
                    <a:latin typeface="Arial"/>
                    <a:cs typeface="Arial"/>
                  </a:rPr>
                  <a:t> </a:t>
                </a:r>
                <a:r>
                  <a:rPr sz="1467" dirty="0">
                    <a:latin typeface="Arial"/>
                    <a:cs typeface="Arial"/>
                  </a:rPr>
                  <a:t>and</a:t>
                </a:r>
                <a:r>
                  <a:rPr sz="1467" spc="-33" dirty="0">
                    <a:latin typeface="Arial"/>
                    <a:cs typeface="Arial"/>
                  </a:rPr>
                  <a:t> </a:t>
                </a:r>
                <a:r>
                  <a:rPr sz="1467" dirty="0">
                    <a:latin typeface="Arial"/>
                    <a:cs typeface="Arial"/>
                  </a:rPr>
                  <a:t>advocacy</a:t>
                </a:r>
                <a:r>
                  <a:rPr sz="1467" spc="-33" dirty="0">
                    <a:latin typeface="Arial"/>
                    <a:cs typeface="Arial"/>
                  </a:rPr>
                  <a:t> </a:t>
                </a:r>
                <a:r>
                  <a:rPr sz="1467" dirty="0">
                    <a:latin typeface="Arial"/>
                    <a:cs typeface="Arial"/>
                  </a:rPr>
                  <a:t>in</a:t>
                </a:r>
                <a:r>
                  <a:rPr sz="1467" spc="-33" dirty="0">
                    <a:latin typeface="Arial"/>
                    <a:cs typeface="Arial"/>
                  </a:rPr>
                  <a:t> </a:t>
                </a:r>
                <a:r>
                  <a:rPr sz="1467" dirty="0">
                    <a:latin typeface="Arial"/>
                    <a:cs typeface="Arial"/>
                  </a:rPr>
                  <a:t>the</a:t>
                </a:r>
                <a:r>
                  <a:rPr sz="1467" spc="-33" dirty="0">
                    <a:latin typeface="Arial"/>
                    <a:cs typeface="Arial"/>
                  </a:rPr>
                  <a:t> </a:t>
                </a:r>
                <a:r>
                  <a:rPr sz="1467" spc="-13" dirty="0">
                    <a:latin typeface="Arial"/>
                    <a:cs typeface="Arial"/>
                  </a:rPr>
                  <a:t>provision</a:t>
                </a:r>
                <a:r>
                  <a:rPr sz="1467" spc="-33" dirty="0">
                    <a:latin typeface="Arial"/>
                    <a:cs typeface="Arial"/>
                  </a:rPr>
                  <a:t> </a:t>
                </a:r>
                <a:r>
                  <a:rPr sz="1467" dirty="0">
                    <a:latin typeface="Arial"/>
                    <a:cs typeface="Arial"/>
                  </a:rPr>
                  <a:t>of</a:t>
                </a:r>
                <a:r>
                  <a:rPr sz="1467" spc="-33" dirty="0">
                    <a:latin typeface="Arial"/>
                    <a:cs typeface="Arial"/>
                  </a:rPr>
                  <a:t> </a:t>
                </a:r>
                <a:r>
                  <a:rPr sz="1467" dirty="0">
                    <a:latin typeface="Arial"/>
                    <a:cs typeface="Arial"/>
                  </a:rPr>
                  <a:t>special</a:t>
                </a:r>
                <a:r>
                  <a:rPr sz="1467" spc="-33" dirty="0">
                    <a:latin typeface="Arial"/>
                    <a:cs typeface="Arial"/>
                  </a:rPr>
                  <a:t> </a:t>
                </a:r>
                <a:r>
                  <a:rPr sz="1467" spc="-13" dirty="0">
                    <a:latin typeface="Arial"/>
                    <a:cs typeface="Arial"/>
                  </a:rPr>
                  <a:t>education</a:t>
                </a:r>
                <a:r>
                  <a:rPr sz="1467" spc="-33" dirty="0">
                    <a:latin typeface="Arial"/>
                    <a:cs typeface="Arial"/>
                  </a:rPr>
                  <a:t> </a:t>
                </a:r>
                <a:r>
                  <a:rPr sz="1467" dirty="0">
                    <a:latin typeface="Arial"/>
                    <a:cs typeface="Arial"/>
                  </a:rPr>
                  <a:t>programs</a:t>
                </a:r>
                <a:r>
                  <a:rPr sz="1467" spc="-33" dirty="0">
                    <a:latin typeface="Arial"/>
                    <a:cs typeface="Arial"/>
                  </a:rPr>
                  <a:t> </a:t>
                </a:r>
                <a:r>
                  <a:rPr sz="1467" dirty="0">
                    <a:latin typeface="Arial"/>
                    <a:cs typeface="Arial"/>
                  </a:rPr>
                  <a:t>in</a:t>
                </a:r>
                <a:r>
                  <a:rPr sz="1467" spc="-27" dirty="0">
                    <a:latin typeface="Arial"/>
                    <a:cs typeface="Arial"/>
                  </a:rPr>
                  <a:t> </a:t>
                </a:r>
                <a:r>
                  <a:rPr sz="1467" dirty="0">
                    <a:latin typeface="Arial"/>
                    <a:cs typeface="Arial"/>
                  </a:rPr>
                  <a:t>the</a:t>
                </a:r>
                <a:r>
                  <a:rPr sz="1467" spc="-33" dirty="0">
                    <a:latin typeface="Arial"/>
                    <a:cs typeface="Arial"/>
                  </a:rPr>
                  <a:t> </a:t>
                </a:r>
                <a:r>
                  <a:rPr sz="1467" dirty="0">
                    <a:latin typeface="Arial"/>
                    <a:cs typeface="Arial"/>
                  </a:rPr>
                  <a:t>context</a:t>
                </a:r>
                <a:r>
                  <a:rPr sz="1467" spc="-33" dirty="0">
                    <a:latin typeface="Arial"/>
                    <a:cs typeface="Arial"/>
                  </a:rPr>
                  <a:t> </a:t>
                </a:r>
                <a:r>
                  <a:rPr sz="1467" dirty="0">
                    <a:latin typeface="Arial"/>
                    <a:cs typeface="Arial"/>
                  </a:rPr>
                  <a:t>of</a:t>
                </a:r>
                <a:r>
                  <a:rPr sz="1467" spc="-33" dirty="0">
                    <a:latin typeface="Arial"/>
                    <a:cs typeface="Arial"/>
                  </a:rPr>
                  <a:t> </a:t>
                </a:r>
                <a:r>
                  <a:rPr sz="1467" spc="-13" dirty="0">
                    <a:latin typeface="Arial"/>
                    <a:cs typeface="Arial"/>
                  </a:rPr>
                  <a:t>general education</a:t>
                </a:r>
                <a:r>
                  <a:rPr sz="1467" spc="-7" dirty="0">
                    <a:latin typeface="Arial"/>
                    <a:cs typeface="Arial"/>
                  </a:rPr>
                  <a:t> </a:t>
                </a:r>
                <a:r>
                  <a:rPr sz="1467" spc="-13" dirty="0">
                    <a:latin typeface="Arial"/>
                    <a:cs typeface="Arial"/>
                  </a:rPr>
                  <a:t>settings.</a:t>
                </a:r>
                <a:endParaRPr sz="1467" dirty="0">
                  <a:latin typeface="Arial"/>
                  <a:cs typeface="Arial"/>
                </a:endParaRPr>
              </a:p>
            </p:txBody>
          </p:sp>
          <p:sp>
            <p:nvSpPr>
              <p:cNvPr id="7" name="object 7"/>
              <p:cNvSpPr txBox="1"/>
              <p:nvPr/>
            </p:nvSpPr>
            <p:spPr>
              <a:xfrm>
                <a:off x="136570" y="3275102"/>
                <a:ext cx="7944273" cy="694400"/>
              </a:xfrm>
              <a:prstGeom prst="rect">
                <a:avLst/>
              </a:prstGeom>
            </p:spPr>
            <p:txBody>
              <a:bodyPr vert="horz" wrap="square" lIns="0" tIns="16933" rIns="0" bIns="0" rtlCol="0">
                <a:spAutoFit/>
              </a:bodyPr>
              <a:lstStyle/>
              <a:p>
                <a:pPr marL="16933" marR="6773">
                  <a:spcBef>
                    <a:spcPts val="133"/>
                  </a:spcBef>
                </a:pPr>
                <a:r>
                  <a:rPr sz="1467" u="sng" dirty="0">
                    <a:solidFill>
                      <a:srgbClr val="0097A7"/>
                    </a:solidFill>
                    <a:uFill>
                      <a:solidFill>
                        <a:srgbClr val="0097A7"/>
                      </a:solidFill>
                    </a:uFill>
                    <a:latin typeface="Arial"/>
                    <a:cs typeface="Arial"/>
                    <a:hlinkClick r:id="rId6"/>
                  </a:rPr>
                  <a:t>Nominations</a:t>
                </a:r>
                <a:r>
                  <a:rPr sz="1467" spc="-60" dirty="0">
                    <a:solidFill>
                      <a:srgbClr val="0097A7"/>
                    </a:solidFill>
                    <a:latin typeface="Arial"/>
                    <a:cs typeface="Arial"/>
                  </a:rPr>
                  <a:t> </a:t>
                </a:r>
                <a:r>
                  <a:rPr sz="1467" dirty="0">
                    <a:latin typeface="Arial"/>
                    <a:cs typeface="Arial"/>
                  </a:rPr>
                  <a:t>must</a:t>
                </a:r>
                <a:r>
                  <a:rPr sz="1467" spc="-27" dirty="0">
                    <a:latin typeface="Arial"/>
                    <a:cs typeface="Arial"/>
                  </a:rPr>
                  <a:t> </a:t>
                </a:r>
                <a:r>
                  <a:rPr sz="1467" dirty="0">
                    <a:latin typeface="Arial"/>
                    <a:cs typeface="Arial"/>
                  </a:rPr>
                  <a:t>come</a:t>
                </a:r>
                <a:r>
                  <a:rPr sz="1467" spc="-27" dirty="0">
                    <a:latin typeface="Arial"/>
                    <a:cs typeface="Arial"/>
                  </a:rPr>
                  <a:t> </a:t>
                </a:r>
                <a:r>
                  <a:rPr sz="1467" dirty="0">
                    <a:latin typeface="Arial"/>
                    <a:cs typeface="Arial"/>
                  </a:rPr>
                  <a:t>from</a:t>
                </a:r>
                <a:r>
                  <a:rPr sz="1467" spc="-27" dirty="0">
                    <a:latin typeface="Arial"/>
                    <a:cs typeface="Arial"/>
                  </a:rPr>
                  <a:t> </a:t>
                </a:r>
                <a:r>
                  <a:rPr sz="1467" dirty="0">
                    <a:latin typeface="Arial"/>
                    <a:cs typeface="Arial"/>
                  </a:rPr>
                  <a:t>a</a:t>
                </a:r>
                <a:r>
                  <a:rPr sz="1467" spc="-27" dirty="0">
                    <a:latin typeface="Arial"/>
                    <a:cs typeface="Arial"/>
                  </a:rPr>
                  <a:t> KASEA</a:t>
                </a:r>
                <a:r>
                  <a:rPr sz="1467" spc="-87" dirty="0">
                    <a:latin typeface="Arial"/>
                    <a:cs typeface="Arial"/>
                  </a:rPr>
                  <a:t> </a:t>
                </a:r>
                <a:r>
                  <a:rPr sz="1467" spc="-13" dirty="0">
                    <a:latin typeface="Arial"/>
                    <a:cs typeface="Arial"/>
                  </a:rPr>
                  <a:t>member.</a:t>
                </a:r>
                <a:r>
                  <a:rPr sz="1467" spc="-53" dirty="0">
                    <a:latin typeface="Arial"/>
                    <a:cs typeface="Arial"/>
                  </a:rPr>
                  <a:t> </a:t>
                </a:r>
                <a:r>
                  <a:rPr sz="1467" dirty="0">
                    <a:latin typeface="Arial"/>
                    <a:cs typeface="Arial"/>
                  </a:rPr>
                  <a:t>The</a:t>
                </a:r>
                <a:r>
                  <a:rPr sz="1467" spc="-27" dirty="0">
                    <a:latin typeface="Arial"/>
                    <a:cs typeface="Arial"/>
                  </a:rPr>
                  <a:t> </a:t>
                </a:r>
                <a:r>
                  <a:rPr sz="1467" spc="-13" dirty="0">
                    <a:latin typeface="Arial"/>
                    <a:cs typeface="Arial"/>
                  </a:rPr>
                  <a:t>deadline</a:t>
                </a:r>
                <a:r>
                  <a:rPr sz="1467" spc="-27" dirty="0">
                    <a:latin typeface="Arial"/>
                    <a:cs typeface="Arial"/>
                  </a:rPr>
                  <a:t> </a:t>
                </a:r>
                <a:r>
                  <a:rPr sz="1467" dirty="0">
                    <a:latin typeface="Arial"/>
                    <a:cs typeface="Arial"/>
                  </a:rPr>
                  <a:t>to</a:t>
                </a:r>
                <a:r>
                  <a:rPr sz="1467" spc="-27" dirty="0">
                    <a:latin typeface="Arial"/>
                    <a:cs typeface="Arial"/>
                  </a:rPr>
                  <a:t> </a:t>
                </a:r>
                <a:r>
                  <a:rPr sz="1467" dirty="0">
                    <a:latin typeface="Arial"/>
                    <a:cs typeface="Arial"/>
                  </a:rPr>
                  <a:t>submit</a:t>
                </a:r>
                <a:r>
                  <a:rPr sz="1467" spc="-33" dirty="0">
                    <a:latin typeface="Arial"/>
                    <a:cs typeface="Arial"/>
                  </a:rPr>
                  <a:t> </a:t>
                </a:r>
                <a:r>
                  <a:rPr sz="1467" dirty="0">
                    <a:latin typeface="Arial"/>
                    <a:cs typeface="Arial"/>
                  </a:rPr>
                  <a:t>nominations</a:t>
                </a:r>
                <a:r>
                  <a:rPr sz="1467" spc="-27" dirty="0">
                    <a:latin typeface="Arial"/>
                    <a:cs typeface="Arial"/>
                  </a:rPr>
                  <a:t> </a:t>
                </a:r>
                <a:r>
                  <a:rPr sz="1467" dirty="0">
                    <a:latin typeface="Arial"/>
                    <a:cs typeface="Arial"/>
                  </a:rPr>
                  <a:t>is</a:t>
                </a:r>
                <a:r>
                  <a:rPr sz="1467" spc="-100" dirty="0">
                    <a:latin typeface="Arial"/>
                    <a:cs typeface="Arial"/>
                  </a:rPr>
                  <a:t> </a:t>
                </a:r>
                <a:r>
                  <a:rPr sz="1467" dirty="0">
                    <a:latin typeface="Arial"/>
                    <a:cs typeface="Arial"/>
                  </a:rPr>
                  <a:t>April</a:t>
                </a:r>
                <a:r>
                  <a:rPr sz="1467" spc="-27" dirty="0">
                    <a:latin typeface="Arial"/>
                    <a:cs typeface="Arial"/>
                  </a:rPr>
                  <a:t> </a:t>
                </a:r>
                <a:r>
                  <a:rPr sz="1467" spc="-33" dirty="0">
                    <a:latin typeface="Arial"/>
                    <a:cs typeface="Arial"/>
                  </a:rPr>
                  <a:t>28, </a:t>
                </a:r>
                <a:r>
                  <a:rPr sz="1467" dirty="0">
                    <a:latin typeface="Arial"/>
                    <a:cs typeface="Arial"/>
                  </a:rPr>
                  <a:t>2025.</a:t>
                </a:r>
                <a:r>
                  <a:rPr sz="1467" spc="-93" dirty="0">
                    <a:latin typeface="Arial"/>
                    <a:cs typeface="Arial"/>
                  </a:rPr>
                  <a:t> </a:t>
                </a:r>
                <a:r>
                  <a:rPr sz="1467" dirty="0">
                    <a:latin typeface="Arial"/>
                    <a:cs typeface="Arial"/>
                  </a:rPr>
                  <a:t>The</a:t>
                </a:r>
                <a:r>
                  <a:rPr sz="1467" spc="-40" dirty="0">
                    <a:latin typeface="Arial"/>
                    <a:cs typeface="Arial"/>
                  </a:rPr>
                  <a:t> </a:t>
                </a:r>
                <a:r>
                  <a:rPr sz="1467" dirty="0">
                    <a:latin typeface="Arial"/>
                    <a:cs typeface="Arial"/>
                  </a:rPr>
                  <a:t>winner</a:t>
                </a:r>
                <a:r>
                  <a:rPr sz="1467" spc="-40" dirty="0">
                    <a:latin typeface="Arial"/>
                    <a:cs typeface="Arial"/>
                  </a:rPr>
                  <a:t> </a:t>
                </a:r>
                <a:r>
                  <a:rPr sz="1467" dirty="0">
                    <a:latin typeface="Arial"/>
                    <a:cs typeface="Arial"/>
                  </a:rPr>
                  <a:t>will</a:t>
                </a:r>
                <a:r>
                  <a:rPr sz="1467" spc="-40" dirty="0">
                    <a:latin typeface="Arial"/>
                    <a:cs typeface="Arial"/>
                  </a:rPr>
                  <a:t> </a:t>
                </a:r>
                <a:r>
                  <a:rPr sz="1467" dirty="0">
                    <a:latin typeface="Arial"/>
                    <a:cs typeface="Arial"/>
                  </a:rPr>
                  <a:t>be</a:t>
                </a:r>
                <a:r>
                  <a:rPr sz="1467" spc="-40" dirty="0">
                    <a:latin typeface="Arial"/>
                    <a:cs typeface="Arial"/>
                  </a:rPr>
                  <a:t> </a:t>
                </a:r>
                <a:r>
                  <a:rPr sz="1467" spc="-13" dirty="0">
                    <a:latin typeface="Arial"/>
                    <a:cs typeface="Arial"/>
                  </a:rPr>
                  <a:t>announced</a:t>
                </a:r>
                <a:r>
                  <a:rPr sz="1467" spc="-40" dirty="0">
                    <a:latin typeface="Arial"/>
                    <a:cs typeface="Arial"/>
                  </a:rPr>
                  <a:t> </a:t>
                </a:r>
                <a:r>
                  <a:rPr sz="1467" dirty="0">
                    <a:latin typeface="Arial"/>
                    <a:cs typeface="Arial"/>
                  </a:rPr>
                  <a:t>and</a:t>
                </a:r>
                <a:r>
                  <a:rPr sz="1467" spc="-33" dirty="0">
                    <a:latin typeface="Arial"/>
                    <a:cs typeface="Arial"/>
                  </a:rPr>
                  <a:t> </a:t>
                </a:r>
                <a:r>
                  <a:rPr sz="1467" spc="-13" dirty="0">
                    <a:latin typeface="Arial"/>
                    <a:cs typeface="Arial"/>
                  </a:rPr>
                  <a:t>celebrated</a:t>
                </a:r>
                <a:r>
                  <a:rPr sz="1467" spc="-40" dirty="0">
                    <a:latin typeface="Arial"/>
                    <a:cs typeface="Arial"/>
                  </a:rPr>
                  <a:t> </a:t>
                </a:r>
                <a:r>
                  <a:rPr sz="1467" dirty="0">
                    <a:latin typeface="Arial"/>
                    <a:cs typeface="Arial"/>
                  </a:rPr>
                  <a:t>during</a:t>
                </a:r>
                <a:r>
                  <a:rPr sz="1467" spc="-40" dirty="0">
                    <a:latin typeface="Arial"/>
                    <a:cs typeface="Arial"/>
                  </a:rPr>
                  <a:t> </a:t>
                </a:r>
                <a:r>
                  <a:rPr sz="1467" dirty="0">
                    <a:latin typeface="Arial"/>
                    <a:cs typeface="Arial"/>
                  </a:rPr>
                  <a:t>the</a:t>
                </a:r>
                <a:r>
                  <a:rPr sz="1467" spc="-40" dirty="0">
                    <a:latin typeface="Arial"/>
                    <a:cs typeface="Arial"/>
                  </a:rPr>
                  <a:t> </a:t>
                </a:r>
                <a:r>
                  <a:rPr sz="1467" spc="-27" dirty="0">
                    <a:latin typeface="Arial"/>
                    <a:cs typeface="Arial"/>
                  </a:rPr>
                  <a:t>USA</a:t>
                </a:r>
                <a:r>
                  <a:rPr sz="1467" spc="-87" dirty="0">
                    <a:latin typeface="Arial"/>
                    <a:cs typeface="Arial"/>
                  </a:rPr>
                  <a:t> </a:t>
                </a:r>
                <a:r>
                  <a:rPr sz="1467" dirty="0">
                    <a:latin typeface="Arial"/>
                    <a:cs typeface="Arial"/>
                  </a:rPr>
                  <a:t>conference</a:t>
                </a:r>
                <a:r>
                  <a:rPr sz="1467" spc="-40" dirty="0">
                    <a:latin typeface="Arial"/>
                    <a:cs typeface="Arial"/>
                  </a:rPr>
                  <a:t> </a:t>
                </a:r>
                <a:r>
                  <a:rPr sz="1467" dirty="0">
                    <a:latin typeface="Arial"/>
                    <a:cs typeface="Arial"/>
                  </a:rPr>
                  <a:t>in</a:t>
                </a:r>
                <a:r>
                  <a:rPr sz="1467" spc="-40" dirty="0">
                    <a:latin typeface="Arial"/>
                    <a:cs typeface="Arial"/>
                  </a:rPr>
                  <a:t> </a:t>
                </a:r>
                <a:r>
                  <a:rPr sz="1467" dirty="0">
                    <a:latin typeface="Arial"/>
                    <a:cs typeface="Arial"/>
                  </a:rPr>
                  <a:t>Wichita</a:t>
                </a:r>
                <a:r>
                  <a:rPr sz="1467" spc="-40" dirty="0">
                    <a:latin typeface="Arial"/>
                    <a:cs typeface="Arial"/>
                  </a:rPr>
                  <a:t> </a:t>
                </a:r>
                <a:r>
                  <a:rPr sz="1467" spc="-27" dirty="0">
                    <a:latin typeface="Arial"/>
                    <a:cs typeface="Arial"/>
                  </a:rPr>
                  <a:t>this </a:t>
                </a:r>
                <a:r>
                  <a:rPr sz="1467" dirty="0">
                    <a:latin typeface="Arial"/>
                    <a:cs typeface="Arial"/>
                  </a:rPr>
                  <a:t>summer (May</a:t>
                </a:r>
                <a:r>
                  <a:rPr sz="1467" spc="7" dirty="0">
                    <a:latin typeface="Arial"/>
                    <a:cs typeface="Arial"/>
                  </a:rPr>
                  <a:t> </a:t>
                </a:r>
                <a:r>
                  <a:rPr sz="1467" spc="-13" dirty="0">
                    <a:latin typeface="Arial"/>
                    <a:cs typeface="Arial"/>
                  </a:rPr>
                  <a:t>28-</a:t>
                </a:r>
                <a:r>
                  <a:rPr sz="1467" spc="-27" dirty="0">
                    <a:latin typeface="Arial"/>
                    <a:cs typeface="Arial"/>
                  </a:rPr>
                  <a:t>30).</a:t>
                </a:r>
                <a:endParaRPr sz="1467" dirty="0">
                  <a:latin typeface="Arial"/>
                  <a:cs typeface="Arial"/>
                </a:endParaRPr>
              </a:p>
            </p:txBody>
          </p:sp>
        </p:grpSp>
        <p:grpSp>
          <p:nvGrpSpPr>
            <p:cNvPr id="20" name="Group 19">
              <a:extLst>
                <a:ext uri="{FF2B5EF4-FFF2-40B4-BE49-F238E27FC236}">
                  <a16:creationId xmlns:a16="http://schemas.microsoft.com/office/drawing/2014/main" id="{AB5F5815-73D2-CD34-9814-F4E21CED0657}"/>
                </a:ext>
              </a:extLst>
            </p:cNvPr>
            <p:cNvGrpSpPr/>
            <p:nvPr/>
          </p:nvGrpSpPr>
          <p:grpSpPr>
            <a:xfrm>
              <a:off x="97200" y="3969502"/>
              <a:ext cx="6978715" cy="2215136"/>
              <a:chOff x="97200" y="3969502"/>
              <a:chExt cx="6978715" cy="2215136"/>
            </a:xfrm>
          </p:grpSpPr>
          <p:sp>
            <p:nvSpPr>
              <p:cNvPr id="8" name="object 8"/>
              <p:cNvSpPr txBox="1"/>
              <p:nvPr/>
            </p:nvSpPr>
            <p:spPr>
              <a:xfrm>
                <a:off x="97200" y="3969502"/>
                <a:ext cx="4011507" cy="2215136"/>
              </a:xfrm>
              <a:prstGeom prst="rect">
                <a:avLst/>
              </a:prstGeom>
            </p:spPr>
            <p:txBody>
              <a:bodyPr vert="horz" wrap="square" lIns="0" tIns="16933" rIns="0" bIns="0" rtlCol="0">
                <a:spAutoFit/>
              </a:bodyPr>
              <a:lstStyle/>
              <a:p>
                <a:pPr marL="16933">
                  <a:spcBef>
                    <a:spcPts val="133"/>
                  </a:spcBef>
                </a:pPr>
                <a:r>
                  <a:rPr sz="1400" b="1" u="heavy" dirty="0">
                    <a:uFill>
                      <a:solidFill>
                        <a:srgbClr val="000000"/>
                      </a:solidFill>
                    </a:uFill>
                    <a:latin typeface="Arial"/>
                    <a:cs typeface="Arial"/>
                  </a:rPr>
                  <a:t>KASEA</a:t>
                </a:r>
                <a:r>
                  <a:rPr sz="1400" b="1" u="heavy" spc="-107" dirty="0">
                    <a:uFill>
                      <a:solidFill>
                        <a:srgbClr val="000000"/>
                      </a:solidFill>
                    </a:uFill>
                    <a:latin typeface="Arial"/>
                    <a:cs typeface="Arial"/>
                  </a:rPr>
                  <a:t> </a:t>
                </a:r>
                <a:r>
                  <a:rPr sz="1400" b="1" u="heavy" dirty="0">
                    <a:uFill>
                      <a:solidFill>
                        <a:srgbClr val="000000"/>
                      </a:solidFill>
                    </a:uFill>
                    <a:latin typeface="Arial"/>
                    <a:cs typeface="Arial"/>
                  </a:rPr>
                  <a:t>&amp;</a:t>
                </a:r>
                <a:r>
                  <a:rPr sz="1400" b="1" u="heavy" spc="-47" dirty="0">
                    <a:uFill>
                      <a:solidFill>
                        <a:srgbClr val="000000"/>
                      </a:solidFill>
                    </a:uFill>
                    <a:latin typeface="Arial"/>
                    <a:cs typeface="Arial"/>
                  </a:rPr>
                  <a:t> </a:t>
                </a:r>
                <a:r>
                  <a:rPr sz="1400" b="1" u="heavy" dirty="0">
                    <a:uFill>
                      <a:solidFill>
                        <a:srgbClr val="000000"/>
                      </a:solidFill>
                    </a:uFill>
                    <a:latin typeface="Arial"/>
                    <a:cs typeface="Arial"/>
                  </a:rPr>
                  <a:t>Friends</a:t>
                </a:r>
                <a:r>
                  <a:rPr sz="1400" b="1" u="heavy" spc="-40" dirty="0">
                    <a:uFill>
                      <a:solidFill>
                        <a:srgbClr val="000000"/>
                      </a:solidFill>
                    </a:uFill>
                    <a:latin typeface="Arial"/>
                    <a:cs typeface="Arial"/>
                  </a:rPr>
                  <a:t> </a:t>
                </a:r>
                <a:r>
                  <a:rPr sz="1400" b="1" u="heavy" spc="-13" dirty="0">
                    <a:uFill>
                      <a:solidFill>
                        <a:srgbClr val="000000"/>
                      </a:solidFill>
                    </a:uFill>
                    <a:latin typeface="Gill Sans MT"/>
                    <a:cs typeface="Gill Sans MT"/>
                    <a:hlinkClick r:id="rId7"/>
                  </a:rPr>
                  <a:t>Calendar</a:t>
                </a:r>
                <a:r>
                  <a:rPr sz="1400" b="1" u="heavy" spc="-13" dirty="0">
                    <a:uFill>
                      <a:solidFill>
                        <a:srgbClr val="000000"/>
                      </a:solidFill>
                    </a:uFill>
                    <a:latin typeface="Gill Sans MT"/>
                    <a:cs typeface="Gill Sans MT"/>
                  </a:rPr>
                  <a:t>:</a:t>
                </a:r>
                <a:endParaRPr sz="1400" dirty="0">
                  <a:latin typeface="Gill Sans MT"/>
                  <a:cs typeface="Gill Sans MT"/>
                </a:endParaRPr>
              </a:p>
              <a:p>
                <a:pPr marL="16933" marR="6773">
                  <a:spcBef>
                    <a:spcPts val="967"/>
                  </a:spcBef>
                </a:pPr>
                <a:r>
                  <a:rPr sz="1200" b="1" u="sng" spc="-67" dirty="0">
                    <a:uFill>
                      <a:solidFill>
                        <a:srgbClr val="000000"/>
                      </a:solidFill>
                    </a:uFill>
                    <a:latin typeface="Gill Sans MT"/>
                    <a:cs typeface="Gill Sans MT"/>
                    <a:hlinkClick r:id="rId8"/>
                  </a:rPr>
                  <a:t>Promoting</a:t>
                </a:r>
                <a:r>
                  <a:rPr sz="1200" b="1" u="sng" spc="-7" dirty="0">
                    <a:uFill>
                      <a:solidFill>
                        <a:srgbClr val="000000"/>
                      </a:solidFill>
                    </a:uFill>
                    <a:latin typeface="Gill Sans MT"/>
                    <a:cs typeface="Gill Sans MT"/>
                    <a:hlinkClick r:id="rId8"/>
                  </a:rPr>
                  <a:t> </a:t>
                </a:r>
                <a:r>
                  <a:rPr sz="1200" b="1" u="sng" spc="-33" dirty="0">
                    <a:uFill>
                      <a:solidFill>
                        <a:srgbClr val="000000"/>
                      </a:solidFill>
                    </a:uFill>
                    <a:latin typeface="Gill Sans MT"/>
                    <a:cs typeface="Gill Sans MT"/>
                    <a:hlinkClick r:id="rId8"/>
                  </a:rPr>
                  <a:t>Independence</a:t>
                </a:r>
                <a:r>
                  <a:rPr sz="1200" b="1" u="sng" dirty="0">
                    <a:uFill>
                      <a:solidFill>
                        <a:srgbClr val="000000"/>
                      </a:solidFill>
                    </a:uFill>
                    <a:latin typeface="Gill Sans MT"/>
                    <a:cs typeface="Gill Sans MT"/>
                    <a:hlinkClick r:id="rId8"/>
                  </a:rPr>
                  <a:t> </a:t>
                </a:r>
                <a:r>
                  <a:rPr sz="1200" b="1" u="sng" spc="-27" dirty="0">
                    <a:uFill>
                      <a:solidFill>
                        <a:srgbClr val="000000"/>
                      </a:solidFill>
                    </a:uFill>
                    <a:latin typeface="Gill Sans MT"/>
                    <a:cs typeface="Gill Sans MT"/>
                    <a:hlinkClick r:id="rId8"/>
                  </a:rPr>
                  <a:t>and</a:t>
                </a:r>
                <a:r>
                  <a:rPr sz="1200" b="1" u="sng" spc="-7" dirty="0">
                    <a:uFill>
                      <a:solidFill>
                        <a:srgbClr val="000000"/>
                      </a:solidFill>
                    </a:uFill>
                    <a:latin typeface="Gill Sans MT"/>
                    <a:cs typeface="Gill Sans MT"/>
                    <a:hlinkClick r:id="rId8"/>
                  </a:rPr>
                  <a:t> </a:t>
                </a:r>
                <a:r>
                  <a:rPr sz="1200" b="1" u="sng" spc="-27" dirty="0">
                    <a:uFill>
                      <a:solidFill>
                        <a:srgbClr val="000000"/>
                      </a:solidFill>
                    </a:uFill>
                    <a:latin typeface="Gill Sans MT"/>
                    <a:cs typeface="Gill Sans MT"/>
                    <a:hlinkClick r:id="rId8"/>
                  </a:rPr>
                  <a:t>Reducing</a:t>
                </a:r>
                <a:r>
                  <a:rPr sz="1200" b="1" u="sng" spc="-7" dirty="0">
                    <a:uFill>
                      <a:solidFill>
                        <a:srgbClr val="000000"/>
                      </a:solidFill>
                    </a:uFill>
                    <a:latin typeface="Gill Sans MT"/>
                    <a:cs typeface="Gill Sans MT"/>
                    <a:hlinkClick r:id="rId8"/>
                  </a:rPr>
                  <a:t> </a:t>
                </a:r>
                <a:r>
                  <a:rPr sz="1200" b="1" u="sng" spc="-53" dirty="0">
                    <a:uFill>
                      <a:solidFill>
                        <a:srgbClr val="000000"/>
                      </a:solidFill>
                    </a:uFill>
                    <a:latin typeface="Gill Sans MT"/>
                    <a:cs typeface="Gill Sans MT"/>
                    <a:hlinkClick r:id="rId8"/>
                  </a:rPr>
                  <a:t>the</a:t>
                </a:r>
                <a:r>
                  <a:rPr sz="1200" b="1" u="sng" spc="7" dirty="0">
                    <a:uFill>
                      <a:solidFill>
                        <a:srgbClr val="000000"/>
                      </a:solidFill>
                    </a:uFill>
                    <a:latin typeface="Gill Sans MT"/>
                    <a:cs typeface="Gill Sans MT"/>
                    <a:hlinkClick r:id="rId8"/>
                  </a:rPr>
                  <a:t> </a:t>
                </a:r>
                <a:r>
                  <a:rPr sz="1200" b="1" u="sng" spc="-13" dirty="0">
                    <a:uFill>
                      <a:solidFill>
                        <a:srgbClr val="000000"/>
                      </a:solidFill>
                    </a:uFill>
                    <a:latin typeface="Gill Sans MT"/>
                    <a:cs typeface="Gill Sans MT"/>
                    <a:hlinkClick r:id="rId8"/>
                  </a:rPr>
                  <a:t>Reliance</a:t>
                </a:r>
                <a:r>
                  <a:rPr sz="1200" b="1" spc="-13" dirty="0">
                    <a:latin typeface="Gill Sans MT"/>
                    <a:cs typeface="Gill Sans MT"/>
                  </a:rPr>
                  <a:t> </a:t>
                </a:r>
                <a:r>
                  <a:rPr sz="1200" b="1" u="sng" spc="-60" dirty="0">
                    <a:uFill>
                      <a:solidFill>
                        <a:srgbClr val="000000"/>
                      </a:solidFill>
                    </a:uFill>
                    <a:latin typeface="Gill Sans MT"/>
                    <a:cs typeface="Gill Sans MT"/>
                    <a:hlinkClick r:id="rId8"/>
                  </a:rPr>
                  <a:t>on</a:t>
                </a:r>
                <a:r>
                  <a:rPr sz="1200" b="1" u="sng" spc="-13" dirty="0">
                    <a:uFill>
                      <a:solidFill>
                        <a:srgbClr val="000000"/>
                      </a:solidFill>
                    </a:uFill>
                    <a:latin typeface="Gill Sans MT"/>
                    <a:cs typeface="Gill Sans MT"/>
                    <a:hlinkClick r:id="rId8"/>
                  </a:rPr>
                  <a:t> </a:t>
                </a:r>
                <a:r>
                  <a:rPr sz="1200" b="1" u="sng" dirty="0">
                    <a:uFill>
                      <a:solidFill>
                        <a:srgbClr val="000000"/>
                      </a:solidFill>
                    </a:uFill>
                    <a:latin typeface="Gill Sans MT"/>
                    <a:cs typeface="Gill Sans MT"/>
                    <a:hlinkClick r:id="rId8"/>
                  </a:rPr>
                  <a:t>1:1</a:t>
                </a:r>
                <a:r>
                  <a:rPr sz="1200" b="1" u="sng" spc="-7" dirty="0">
                    <a:uFill>
                      <a:solidFill>
                        <a:srgbClr val="000000"/>
                      </a:solidFill>
                    </a:uFill>
                    <a:latin typeface="Gill Sans MT"/>
                    <a:cs typeface="Gill Sans MT"/>
                    <a:hlinkClick r:id="rId8"/>
                  </a:rPr>
                  <a:t> </a:t>
                </a:r>
                <a:r>
                  <a:rPr sz="1200" b="1" u="sng" spc="-13" dirty="0">
                    <a:uFill>
                      <a:solidFill>
                        <a:srgbClr val="000000"/>
                      </a:solidFill>
                    </a:uFill>
                    <a:latin typeface="Gill Sans MT"/>
                    <a:cs typeface="Gill Sans MT"/>
                    <a:hlinkClick r:id="rId8"/>
                  </a:rPr>
                  <a:t>Paraprofessionals</a:t>
                </a:r>
                <a:endParaRPr sz="1200" dirty="0">
                  <a:latin typeface="Gill Sans MT"/>
                  <a:cs typeface="Gill Sans MT"/>
                </a:endParaRPr>
              </a:p>
              <a:p>
                <a:pPr marL="16933"/>
                <a:r>
                  <a:rPr sz="1200" spc="113" dirty="0">
                    <a:latin typeface="Gill Sans MT"/>
                    <a:cs typeface="Gill Sans MT"/>
                  </a:rPr>
                  <a:t>4/9/25</a:t>
                </a:r>
                <a:r>
                  <a:rPr sz="1200" spc="152" dirty="0">
                    <a:latin typeface="Gill Sans MT"/>
                    <a:cs typeface="Gill Sans MT"/>
                  </a:rPr>
                  <a:t> </a:t>
                </a:r>
                <a:r>
                  <a:rPr sz="1200" dirty="0">
                    <a:latin typeface="Gill Sans MT"/>
                    <a:cs typeface="Gill Sans MT"/>
                  </a:rPr>
                  <a:t>12:00-11:00</a:t>
                </a:r>
                <a:r>
                  <a:rPr sz="1200" spc="152" dirty="0">
                    <a:latin typeface="Gill Sans MT"/>
                    <a:cs typeface="Gill Sans MT"/>
                  </a:rPr>
                  <a:t> </a:t>
                </a:r>
                <a:r>
                  <a:rPr sz="1050" dirty="0">
                    <a:latin typeface="Gill Sans MT"/>
                    <a:cs typeface="Gill Sans MT"/>
                  </a:rPr>
                  <a:t>(Free</a:t>
                </a:r>
                <a:r>
                  <a:rPr sz="1050" spc="127" dirty="0">
                    <a:latin typeface="Gill Sans MT"/>
                    <a:cs typeface="Gill Sans MT"/>
                  </a:rPr>
                  <a:t> </a:t>
                </a:r>
                <a:r>
                  <a:rPr sz="1050" dirty="0">
                    <a:latin typeface="Gill Sans MT"/>
                    <a:cs typeface="Gill Sans MT"/>
                  </a:rPr>
                  <a:t>for</a:t>
                </a:r>
                <a:r>
                  <a:rPr sz="1050" spc="127" dirty="0">
                    <a:latin typeface="Gill Sans MT"/>
                    <a:cs typeface="Gill Sans MT"/>
                  </a:rPr>
                  <a:t> </a:t>
                </a:r>
                <a:r>
                  <a:rPr sz="1050" dirty="0">
                    <a:latin typeface="Gill Sans MT"/>
                    <a:cs typeface="Gill Sans MT"/>
                  </a:rPr>
                  <a:t>CASE</a:t>
                </a:r>
                <a:r>
                  <a:rPr sz="1050" spc="133" dirty="0">
                    <a:latin typeface="Gill Sans MT"/>
                    <a:cs typeface="Gill Sans MT"/>
                  </a:rPr>
                  <a:t> </a:t>
                </a:r>
                <a:r>
                  <a:rPr sz="1050" spc="-13" dirty="0">
                    <a:latin typeface="Gill Sans MT"/>
                    <a:cs typeface="Gill Sans MT"/>
                  </a:rPr>
                  <a:t>members)</a:t>
                </a:r>
                <a:endParaRPr sz="1050" dirty="0">
                  <a:latin typeface="Gill Sans MT"/>
                  <a:cs typeface="Gill Sans MT"/>
                </a:endParaRPr>
              </a:p>
              <a:p>
                <a:pPr marL="16933">
                  <a:spcBef>
                    <a:spcPts val="480"/>
                  </a:spcBef>
                </a:pPr>
                <a:r>
                  <a:rPr sz="1200" b="1" u="sng" spc="-53" dirty="0">
                    <a:uFill>
                      <a:solidFill>
                        <a:srgbClr val="000000"/>
                      </a:solidFill>
                    </a:uFill>
                    <a:latin typeface="Gill Sans MT"/>
                    <a:cs typeface="Gill Sans MT"/>
                    <a:hlinkClick r:id="rId9"/>
                  </a:rPr>
                  <a:t>Connecting</a:t>
                </a:r>
                <a:r>
                  <a:rPr sz="1200" b="1" u="sng" spc="7" dirty="0">
                    <a:uFill>
                      <a:solidFill>
                        <a:srgbClr val="000000"/>
                      </a:solidFill>
                    </a:uFill>
                    <a:latin typeface="Gill Sans MT"/>
                    <a:cs typeface="Gill Sans MT"/>
                    <a:hlinkClick r:id="rId9"/>
                  </a:rPr>
                  <a:t> </a:t>
                </a:r>
                <a:r>
                  <a:rPr sz="1200" b="1" u="sng" spc="-67" dirty="0">
                    <a:uFill>
                      <a:solidFill>
                        <a:srgbClr val="000000"/>
                      </a:solidFill>
                    </a:uFill>
                    <a:latin typeface="Gill Sans MT"/>
                    <a:cs typeface="Gill Sans MT"/>
                    <a:hlinkClick r:id="rId9"/>
                  </a:rPr>
                  <a:t>with</a:t>
                </a:r>
                <a:r>
                  <a:rPr sz="1200" b="1" u="sng" spc="20" dirty="0">
                    <a:uFill>
                      <a:solidFill>
                        <a:srgbClr val="000000"/>
                      </a:solidFill>
                    </a:uFill>
                    <a:latin typeface="Gill Sans MT"/>
                    <a:cs typeface="Gill Sans MT"/>
                    <a:hlinkClick r:id="rId9"/>
                  </a:rPr>
                  <a:t> </a:t>
                </a:r>
                <a:r>
                  <a:rPr sz="1200" b="1" u="sng" spc="-13" dirty="0">
                    <a:uFill>
                      <a:solidFill>
                        <a:srgbClr val="000000"/>
                      </a:solidFill>
                    </a:uFill>
                    <a:latin typeface="Gill Sans MT"/>
                    <a:cs typeface="Gill Sans MT"/>
                    <a:hlinkClick r:id="rId9"/>
                  </a:rPr>
                  <a:t>KASEA</a:t>
                </a:r>
                <a:endParaRPr sz="1200" dirty="0">
                  <a:latin typeface="Gill Sans MT"/>
                  <a:cs typeface="Gill Sans MT"/>
                </a:endParaRPr>
              </a:p>
              <a:p>
                <a:pPr marL="16933"/>
                <a:r>
                  <a:rPr sz="1200" spc="107" dirty="0">
                    <a:latin typeface="Gill Sans MT"/>
                    <a:cs typeface="Gill Sans MT"/>
                  </a:rPr>
                  <a:t>4/16/25</a:t>
                </a:r>
                <a:r>
                  <a:rPr sz="1200" spc="287" dirty="0">
                    <a:latin typeface="Gill Sans MT"/>
                    <a:cs typeface="Gill Sans MT"/>
                  </a:rPr>
                  <a:t> </a:t>
                </a:r>
                <a:r>
                  <a:rPr sz="1200" dirty="0">
                    <a:latin typeface="Gill Sans MT"/>
                    <a:cs typeface="Gill Sans MT"/>
                  </a:rPr>
                  <a:t>12:00-</a:t>
                </a:r>
                <a:r>
                  <a:rPr sz="1200" spc="-27" dirty="0">
                    <a:latin typeface="Gill Sans MT"/>
                    <a:cs typeface="Gill Sans MT"/>
                  </a:rPr>
                  <a:t>1:00</a:t>
                </a:r>
                <a:endParaRPr sz="1200" dirty="0">
                  <a:latin typeface="Gill Sans MT"/>
                  <a:cs typeface="Gill Sans MT"/>
                </a:endParaRPr>
              </a:p>
              <a:p>
                <a:pPr marL="16933">
                  <a:spcBef>
                    <a:spcPts val="480"/>
                  </a:spcBef>
                </a:pPr>
                <a:r>
                  <a:rPr sz="1200" b="1" u="sng" spc="-93" dirty="0">
                    <a:uFill>
                      <a:solidFill>
                        <a:srgbClr val="000000"/>
                      </a:solidFill>
                    </a:uFill>
                    <a:latin typeface="Gill Sans MT"/>
                    <a:cs typeface="Gill Sans MT"/>
                    <a:hlinkClick r:id="rId10"/>
                  </a:rPr>
                  <a:t>USA-</a:t>
                </a:r>
                <a:r>
                  <a:rPr sz="1200" b="1" u="sng" dirty="0">
                    <a:uFill>
                      <a:solidFill>
                        <a:srgbClr val="000000"/>
                      </a:solidFill>
                    </a:uFill>
                    <a:latin typeface="Gill Sans MT"/>
                    <a:cs typeface="Gill Sans MT"/>
                    <a:hlinkClick r:id="rId10"/>
                  </a:rPr>
                  <a:t>KS</a:t>
                </a:r>
                <a:r>
                  <a:rPr sz="1200" b="1" u="sng" spc="73" dirty="0">
                    <a:uFill>
                      <a:solidFill>
                        <a:srgbClr val="000000"/>
                      </a:solidFill>
                    </a:uFill>
                    <a:latin typeface="Gill Sans MT"/>
                    <a:cs typeface="Gill Sans MT"/>
                    <a:hlinkClick r:id="rId10"/>
                  </a:rPr>
                  <a:t> </a:t>
                </a:r>
                <a:r>
                  <a:rPr sz="1200" b="1" u="sng" spc="-67" dirty="0">
                    <a:uFill>
                      <a:solidFill>
                        <a:srgbClr val="000000"/>
                      </a:solidFill>
                    </a:uFill>
                    <a:latin typeface="Gill Sans MT"/>
                    <a:cs typeface="Gill Sans MT"/>
                    <a:hlinkClick r:id="rId10"/>
                  </a:rPr>
                  <a:t>Uniting</a:t>
                </a:r>
                <a:r>
                  <a:rPr sz="1200" b="1" u="sng" spc="-33" dirty="0">
                    <a:uFill>
                      <a:solidFill>
                        <a:srgbClr val="000000"/>
                      </a:solidFill>
                    </a:uFill>
                    <a:latin typeface="Gill Sans MT"/>
                    <a:cs typeface="Gill Sans MT"/>
                    <a:hlinkClick r:id="rId10"/>
                  </a:rPr>
                  <a:t> Leaders </a:t>
                </a:r>
                <a:r>
                  <a:rPr sz="1200" b="1" u="sng" spc="-13" dirty="0">
                    <a:uFill>
                      <a:solidFill>
                        <a:srgbClr val="000000"/>
                      </a:solidFill>
                    </a:uFill>
                    <a:latin typeface="Gill Sans MT"/>
                    <a:cs typeface="Gill Sans MT"/>
                    <a:hlinkClick r:id="rId10"/>
                  </a:rPr>
                  <a:t>Conference</a:t>
                </a:r>
                <a:endParaRPr sz="1200" dirty="0">
                  <a:latin typeface="Gill Sans MT"/>
                  <a:cs typeface="Gill Sans MT"/>
                </a:endParaRPr>
              </a:p>
              <a:p>
                <a:pPr marL="16933"/>
                <a:r>
                  <a:rPr sz="1200" spc="80" dirty="0">
                    <a:latin typeface="Gill Sans MT"/>
                    <a:cs typeface="Gill Sans MT"/>
                  </a:rPr>
                  <a:t>5/28-</a:t>
                </a:r>
                <a:r>
                  <a:rPr sz="1200" spc="87" dirty="0">
                    <a:latin typeface="Gill Sans MT"/>
                    <a:cs typeface="Gill Sans MT"/>
                  </a:rPr>
                  <a:t>30/25</a:t>
                </a:r>
                <a:r>
                  <a:rPr sz="1200" dirty="0">
                    <a:latin typeface="Gill Sans MT"/>
                    <a:cs typeface="Gill Sans MT"/>
                  </a:rPr>
                  <a:t> </a:t>
                </a:r>
                <a:r>
                  <a:rPr sz="1200" spc="-13" dirty="0">
                    <a:latin typeface="Gill Sans MT"/>
                    <a:cs typeface="Gill Sans MT"/>
                  </a:rPr>
                  <a:t>Wichita</a:t>
                </a:r>
                <a:endParaRPr sz="1200" dirty="0">
                  <a:latin typeface="Gill Sans MT"/>
                  <a:cs typeface="Gill Sans MT"/>
                </a:endParaRPr>
              </a:p>
              <a:p>
                <a:pPr marL="16933">
                  <a:spcBef>
                    <a:spcPts val="480"/>
                  </a:spcBef>
                </a:pPr>
                <a:r>
                  <a:rPr sz="1200" b="1" u="sng" spc="-113" dirty="0">
                    <a:uFill>
                      <a:solidFill>
                        <a:srgbClr val="000000"/>
                      </a:solidFill>
                    </a:uFill>
                    <a:latin typeface="Gill Sans MT"/>
                    <a:cs typeface="Gill Sans MT"/>
                    <a:hlinkClick r:id="rId11"/>
                  </a:rPr>
                  <a:t>FY</a:t>
                </a:r>
                <a:r>
                  <a:rPr sz="1200" b="1" u="sng" spc="-7" dirty="0">
                    <a:uFill>
                      <a:solidFill>
                        <a:srgbClr val="000000"/>
                      </a:solidFill>
                    </a:uFill>
                    <a:latin typeface="Gill Sans MT"/>
                    <a:cs typeface="Gill Sans MT"/>
                    <a:hlinkClick r:id="rId11"/>
                  </a:rPr>
                  <a:t> </a:t>
                </a:r>
                <a:r>
                  <a:rPr sz="1200" b="1" u="sng" dirty="0">
                    <a:uFill>
                      <a:solidFill>
                        <a:srgbClr val="000000"/>
                      </a:solidFill>
                    </a:uFill>
                    <a:latin typeface="Gill Sans MT"/>
                    <a:cs typeface="Gill Sans MT"/>
                    <a:hlinkClick r:id="rId11"/>
                  </a:rPr>
                  <a:t>2026</a:t>
                </a:r>
                <a:r>
                  <a:rPr sz="1200" b="1" u="sng" spc="-7" dirty="0">
                    <a:uFill>
                      <a:solidFill>
                        <a:srgbClr val="000000"/>
                      </a:solidFill>
                    </a:uFill>
                    <a:latin typeface="Gill Sans MT"/>
                    <a:cs typeface="Gill Sans MT"/>
                    <a:hlinkClick r:id="rId11"/>
                  </a:rPr>
                  <a:t> </a:t>
                </a:r>
                <a:r>
                  <a:rPr sz="1200" b="1" u="sng" spc="-27" dirty="0">
                    <a:uFill>
                      <a:solidFill>
                        <a:srgbClr val="000000"/>
                      </a:solidFill>
                    </a:uFill>
                    <a:latin typeface="Gill Sans MT"/>
                    <a:cs typeface="Gill Sans MT"/>
                    <a:hlinkClick r:id="rId11"/>
                  </a:rPr>
                  <a:t>MIS</a:t>
                </a:r>
                <a:r>
                  <a:rPr sz="1200" b="1" u="sng" spc="-7" dirty="0">
                    <a:uFill>
                      <a:solidFill>
                        <a:srgbClr val="000000"/>
                      </a:solidFill>
                    </a:uFill>
                    <a:latin typeface="Gill Sans MT"/>
                    <a:cs typeface="Gill Sans MT"/>
                    <a:hlinkClick r:id="rId11"/>
                  </a:rPr>
                  <a:t> </a:t>
                </a:r>
                <a:r>
                  <a:rPr sz="1200" b="1" u="sng" spc="-13" dirty="0">
                    <a:uFill>
                      <a:solidFill>
                        <a:srgbClr val="000000"/>
                      </a:solidFill>
                    </a:uFill>
                    <a:latin typeface="Gill Sans MT"/>
                    <a:cs typeface="Gill Sans MT"/>
                    <a:hlinkClick r:id="rId11"/>
                  </a:rPr>
                  <a:t>Workshop</a:t>
                </a:r>
                <a:endParaRPr sz="1200" dirty="0">
                  <a:latin typeface="Gill Sans MT"/>
                  <a:cs typeface="Gill Sans MT"/>
                </a:endParaRPr>
              </a:p>
              <a:p>
                <a:pPr marL="16933"/>
                <a:r>
                  <a:rPr sz="1200" spc="107" dirty="0">
                    <a:latin typeface="Gill Sans MT"/>
                    <a:cs typeface="Gill Sans MT"/>
                  </a:rPr>
                  <a:t>6/24/25</a:t>
                </a:r>
                <a:r>
                  <a:rPr sz="1200" spc="193" dirty="0">
                    <a:latin typeface="Gill Sans MT"/>
                    <a:cs typeface="Gill Sans MT"/>
                  </a:rPr>
                  <a:t> </a:t>
                </a:r>
                <a:r>
                  <a:rPr sz="1200" dirty="0">
                    <a:latin typeface="Gill Sans MT"/>
                    <a:cs typeface="Gill Sans MT"/>
                  </a:rPr>
                  <a:t>1:00-4:00</a:t>
                </a:r>
                <a:r>
                  <a:rPr sz="1200" spc="200" dirty="0">
                    <a:latin typeface="Gill Sans MT"/>
                    <a:cs typeface="Gill Sans MT"/>
                  </a:rPr>
                  <a:t> </a:t>
                </a:r>
                <a:r>
                  <a:rPr sz="1200" spc="-13" dirty="0">
                    <a:latin typeface="Gill Sans MT"/>
                    <a:cs typeface="Gill Sans MT"/>
                  </a:rPr>
                  <a:t>Wichita</a:t>
                </a:r>
                <a:endParaRPr sz="1200" dirty="0">
                  <a:latin typeface="Gill Sans MT"/>
                  <a:cs typeface="Gill Sans MT"/>
                </a:endParaRPr>
              </a:p>
            </p:txBody>
          </p:sp>
          <p:sp>
            <p:nvSpPr>
              <p:cNvPr id="13" name="object 13"/>
              <p:cNvSpPr txBox="1"/>
              <p:nvPr/>
            </p:nvSpPr>
            <p:spPr>
              <a:xfrm>
                <a:off x="4749275" y="4078686"/>
                <a:ext cx="2247900" cy="427339"/>
              </a:xfrm>
              <a:prstGeom prst="rect">
                <a:avLst/>
              </a:prstGeom>
            </p:spPr>
            <p:txBody>
              <a:bodyPr vert="horz" wrap="square" lIns="0" tIns="16933" rIns="0" bIns="0" rtlCol="0">
                <a:spAutoFit/>
              </a:bodyPr>
              <a:lstStyle/>
              <a:p>
                <a:pPr marL="16933">
                  <a:spcBef>
                    <a:spcPts val="133"/>
                  </a:spcBef>
                </a:pPr>
                <a:r>
                  <a:rPr sz="1333" b="1" u="sng" spc="-67" dirty="0">
                    <a:uFill>
                      <a:solidFill>
                        <a:srgbClr val="000000"/>
                      </a:solidFill>
                    </a:uFill>
                    <a:latin typeface="Gill Sans MT"/>
                    <a:cs typeface="Gill Sans MT"/>
                    <a:hlinkClick r:id="rId12"/>
                  </a:rPr>
                  <a:t>SETS</a:t>
                </a:r>
                <a:r>
                  <a:rPr sz="1333" b="1" u="sng" dirty="0">
                    <a:uFill>
                      <a:solidFill>
                        <a:srgbClr val="000000"/>
                      </a:solidFill>
                    </a:uFill>
                    <a:latin typeface="Gill Sans MT"/>
                    <a:cs typeface="Gill Sans MT"/>
                    <a:hlinkClick r:id="rId12"/>
                  </a:rPr>
                  <a:t> </a:t>
                </a:r>
                <a:r>
                  <a:rPr sz="1333" b="1" u="sng" spc="-40" dirty="0">
                    <a:uFill>
                      <a:solidFill>
                        <a:srgbClr val="000000"/>
                      </a:solidFill>
                    </a:uFill>
                    <a:latin typeface="Gill Sans MT"/>
                    <a:cs typeface="Gill Sans MT"/>
                    <a:hlinkClick r:id="rId12"/>
                  </a:rPr>
                  <a:t>Leadership</a:t>
                </a:r>
                <a:r>
                  <a:rPr sz="1333" b="1" u="sng" dirty="0">
                    <a:uFill>
                      <a:solidFill>
                        <a:srgbClr val="000000"/>
                      </a:solidFill>
                    </a:uFill>
                    <a:latin typeface="Gill Sans MT"/>
                    <a:cs typeface="Gill Sans MT"/>
                    <a:hlinkClick r:id="rId12"/>
                  </a:rPr>
                  <a:t> </a:t>
                </a:r>
                <a:r>
                  <a:rPr sz="1333" b="1" u="sng" spc="-13" dirty="0">
                    <a:uFill>
                      <a:solidFill>
                        <a:srgbClr val="000000"/>
                      </a:solidFill>
                    </a:uFill>
                    <a:latin typeface="Gill Sans MT"/>
                    <a:cs typeface="Gill Sans MT"/>
                    <a:hlinkClick r:id="rId12"/>
                  </a:rPr>
                  <a:t>Conference</a:t>
                </a:r>
                <a:endParaRPr sz="1333">
                  <a:latin typeface="Gill Sans MT"/>
                  <a:cs typeface="Gill Sans MT"/>
                </a:endParaRPr>
              </a:p>
              <a:p>
                <a:pPr marL="16933"/>
                <a:r>
                  <a:rPr sz="1333" spc="80" dirty="0">
                    <a:latin typeface="Gill Sans MT"/>
                    <a:cs typeface="Gill Sans MT"/>
                  </a:rPr>
                  <a:t>6/25-</a:t>
                </a:r>
                <a:r>
                  <a:rPr sz="1333" spc="87" dirty="0">
                    <a:latin typeface="Gill Sans MT"/>
                    <a:cs typeface="Gill Sans MT"/>
                  </a:rPr>
                  <a:t>26/25</a:t>
                </a:r>
                <a:r>
                  <a:rPr sz="1333" dirty="0">
                    <a:latin typeface="Gill Sans MT"/>
                    <a:cs typeface="Gill Sans MT"/>
                  </a:rPr>
                  <a:t> </a:t>
                </a:r>
                <a:r>
                  <a:rPr sz="1333" spc="-13" dirty="0">
                    <a:latin typeface="Gill Sans MT"/>
                    <a:cs typeface="Gill Sans MT"/>
                  </a:rPr>
                  <a:t>Wichita</a:t>
                </a:r>
                <a:endParaRPr sz="1333">
                  <a:latin typeface="Gill Sans MT"/>
                  <a:cs typeface="Gill Sans MT"/>
                </a:endParaRPr>
              </a:p>
            </p:txBody>
          </p:sp>
          <p:sp>
            <p:nvSpPr>
              <p:cNvPr id="14" name="object 14"/>
              <p:cNvSpPr txBox="1"/>
              <p:nvPr/>
            </p:nvSpPr>
            <p:spPr>
              <a:xfrm>
                <a:off x="4670535" y="4635410"/>
                <a:ext cx="2405380" cy="1311940"/>
              </a:xfrm>
              <a:prstGeom prst="rect">
                <a:avLst/>
              </a:prstGeom>
            </p:spPr>
            <p:txBody>
              <a:bodyPr vert="horz" wrap="square" lIns="0" tIns="16933" rIns="0" bIns="0" rtlCol="0">
                <a:spAutoFit/>
              </a:bodyPr>
              <a:lstStyle/>
              <a:p>
                <a:pPr marL="16933" marR="604505">
                  <a:spcBef>
                    <a:spcPts val="133"/>
                  </a:spcBef>
                </a:pPr>
                <a:r>
                  <a:rPr sz="1333" b="1" u="sng" spc="-113" dirty="0">
                    <a:uFill>
                      <a:solidFill>
                        <a:srgbClr val="000000"/>
                      </a:solidFill>
                    </a:uFill>
                    <a:latin typeface="Gill Sans MT"/>
                    <a:cs typeface="Gill Sans MT"/>
                    <a:hlinkClick r:id="rId13"/>
                  </a:rPr>
                  <a:t>CASE</a:t>
                </a:r>
                <a:r>
                  <a:rPr sz="1333" b="1" u="sng" dirty="0">
                    <a:uFill>
                      <a:solidFill>
                        <a:srgbClr val="000000"/>
                      </a:solidFill>
                    </a:uFill>
                    <a:latin typeface="Gill Sans MT"/>
                    <a:cs typeface="Gill Sans MT"/>
                    <a:hlinkClick r:id="rId13"/>
                  </a:rPr>
                  <a:t> </a:t>
                </a:r>
                <a:r>
                  <a:rPr sz="1333" b="1" u="sng" spc="-47" dirty="0">
                    <a:uFill>
                      <a:solidFill>
                        <a:srgbClr val="000000"/>
                      </a:solidFill>
                    </a:uFill>
                    <a:latin typeface="Gill Sans MT"/>
                    <a:cs typeface="Gill Sans MT"/>
                    <a:hlinkClick r:id="rId13"/>
                  </a:rPr>
                  <a:t>Conference</a:t>
                </a:r>
                <a:r>
                  <a:rPr sz="1333" b="1" u="sng" spc="13" dirty="0">
                    <a:uFill>
                      <a:solidFill>
                        <a:srgbClr val="000000"/>
                      </a:solidFill>
                    </a:uFill>
                    <a:latin typeface="Gill Sans MT"/>
                    <a:cs typeface="Gill Sans MT"/>
                    <a:hlinkClick r:id="rId13"/>
                  </a:rPr>
                  <a:t> </a:t>
                </a:r>
                <a:r>
                  <a:rPr sz="1333" b="1" u="sng" spc="-27" dirty="0">
                    <a:uFill>
                      <a:solidFill>
                        <a:srgbClr val="000000"/>
                      </a:solidFill>
                    </a:uFill>
                    <a:latin typeface="Gill Sans MT"/>
                    <a:cs typeface="Gill Sans MT"/>
                    <a:hlinkClick r:id="rId13"/>
                  </a:rPr>
                  <a:t>2025</a:t>
                </a:r>
                <a:r>
                  <a:rPr sz="1333" b="1" spc="-27" dirty="0">
                    <a:latin typeface="Gill Sans MT"/>
                    <a:cs typeface="Gill Sans MT"/>
                  </a:rPr>
                  <a:t> </a:t>
                </a:r>
                <a:r>
                  <a:rPr sz="1333" dirty="0">
                    <a:latin typeface="Gill Sans MT"/>
                    <a:cs typeface="Gill Sans MT"/>
                  </a:rPr>
                  <a:t>November</a:t>
                </a:r>
                <a:r>
                  <a:rPr sz="1333" spc="73" dirty="0">
                    <a:latin typeface="Gill Sans MT"/>
                    <a:cs typeface="Gill Sans MT"/>
                  </a:rPr>
                  <a:t> </a:t>
                </a:r>
                <a:r>
                  <a:rPr sz="1333" dirty="0">
                    <a:latin typeface="Gill Sans MT"/>
                    <a:cs typeface="Gill Sans MT"/>
                  </a:rPr>
                  <a:t>5-7,</a:t>
                </a:r>
                <a:r>
                  <a:rPr sz="1333" spc="80" dirty="0">
                    <a:latin typeface="Gill Sans MT"/>
                    <a:cs typeface="Gill Sans MT"/>
                  </a:rPr>
                  <a:t> </a:t>
                </a:r>
                <a:r>
                  <a:rPr sz="1333" spc="53" dirty="0">
                    <a:latin typeface="Gill Sans MT"/>
                    <a:cs typeface="Gill Sans MT"/>
                  </a:rPr>
                  <a:t>2025 </a:t>
                </a:r>
                <a:r>
                  <a:rPr sz="1333" dirty="0">
                    <a:latin typeface="Gill Sans MT"/>
                    <a:cs typeface="Gill Sans MT"/>
                  </a:rPr>
                  <a:t>Oklahoma</a:t>
                </a:r>
                <a:r>
                  <a:rPr sz="1333" spc="133" dirty="0">
                    <a:latin typeface="Gill Sans MT"/>
                    <a:cs typeface="Gill Sans MT"/>
                  </a:rPr>
                  <a:t> </a:t>
                </a:r>
                <a:r>
                  <a:rPr sz="1333" spc="-40" dirty="0">
                    <a:latin typeface="Gill Sans MT"/>
                    <a:cs typeface="Gill Sans MT"/>
                  </a:rPr>
                  <a:t>City,</a:t>
                </a:r>
                <a:r>
                  <a:rPr sz="1333" spc="140" dirty="0">
                    <a:latin typeface="Gill Sans MT"/>
                    <a:cs typeface="Gill Sans MT"/>
                  </a:rPr>
                  <a:t> </a:t>
                </a:r>
                <a:r>
                  <a:rPr sz="1333" spc="-33" dirty="0">
                    <a:latin typeface="Gill Sans MT"/>
                    <a:cs typeface="Gill Sans MT"/>
                  </a:rPr>
                  <a:t>OK</a:t>
                </a:r>
                <a:endParaRPr sz="1333" dirty="0">
                  <a:latin typeface="Gill Sans MT"/>
                  <a:cs typeface="Gill Sans MT"/>
                </a:endParaRPr>
              </a:p>
              <a:p>
                <a:pPr marL="16933">
                  <a:spcBef>
                    <a:spcPts val="479"/>
                  </a:spcBef>
                </a:pPr>
                <a:r>
                  <a:rPr sz="1333" b="1" u="sng" spc="-73" dirty="0">
                    <a:uFill>
                      <a:solidFill>
                        <a:srgbClr val="000000"/>
                      </a:solidFill>
                    </a:uFill>
                    <a:latin typeface="Gill Sans MT"/>
                    <a:cs typeface="Gill Sans MT"/>
                    <a:hlinkClick r:id="rId14"/>
                  </a:rPr>
                  <a:t>Tri-</a:t>
                </a:r>
                <a:r>
                  <a:rPr sz="1333" b="1" u="sng" spc="-27" dirty="0">
                    <a:uFill>
                      <a:solidFill>
                        <a:srgbClr val="000000"/>
                      </a:solidFill>
                    </a:uFill>
                    <a:latin typeface="Gill Sans MT"/>
                    <a:cs typeface="Gill Sans MT"/>
                    <a:hlinkClick r:id="rId14"/>
                  </a:rPr>
                  <a:t>State</a:t>
                </a:r>
                <a:r>
                  <a:rPr sz="1333" b="1" u="sng" spc="-7" dirty="0">
                    <a:uFill>
                      <a:solidFill>
                        <a:srgbClr val="000000"/>
                      </a:solidFill>
                    </a:uFill>
                    <a:latin typeface="Gill Sans MT"/>
                    <a:cs typeface="Gill Sans MT"/>
                    <a:hlinkClick r:id="rId14"/>
                  </a:rPr>
                  <a:t> </a:t>
                </a:r>
                <a:r>
                  <a:rPr sz="1333" b="1" u="sng" spc="-67" dirty="0">
                    <a:uFill>
                      <a:solidFill>
                        <a:srgbClr val="000000"/>
                      </a:solidFill>
                    </a:uFill>
                    <a:latin typeface="Gill Sans MT"/>
                    <a:cs typeface="Gill Sans MT"/>
                    <a:hlinkClick r:id="rId14"/>
                  </a:rPr>
                  <a:t>Law</a:t>
                </a:r>
                <a:r>
                  <a:rPr sz="1333" b="1" u="sng" spc="-7" dirty="0">
                    <a:uFill>
                      <a:solidFill>
                        <a:srgbClr val="000000"/>
                      </a:solidFill>
                    </a:uFill>
                    <a:latin typeface="Gill Sans MT"/>
                    <a:cs typeface="Gill Sans MT"/>
                    <a:hlinkClick r:id="rId14"/>
                  </a:rPr>
                  <a:t> </a:t>
                </a:r>
                <a:r>
                  <a:rPr sz="1333" b="1" u="sng" spc="-47" dirty="0">
                    <a:uFill>
                      <a:solidFill>
                        <a:srgbClr val="000000"/>
                      </a:solidFill>
                    </a:uFill>
                    <a:latin typeface="Gill Sans MT"/>
                    <a:cs typeface="Gill Sans MT"/>
                    <a:hlinkClick r:id="rId14"/>
                  </a:rPr>
                  <a:t>Conference</a:t>
                </a:r>
                <a:r>
                  <a:rPr sz="1333" b="1" u="sng" spc="-7" dirty="0">
                    <a:uFill>
                      <a:solidFill>
                        <a:srgbClr val="000000"/>
                      </a:solidFill>
                    </a:uFill>
                    <a:latin typeface="Gill Sans MT"/>
                    <a:cs typeface="Gill Sans MT"/>
                    <a:hlinkClick r:id="rId14"/>
                  </a:rPr>
                  <a:t> </a:t>
                </a:r>
                <a:r>
                  <a:rPr sz="1333" b="1" u="sng" spc="-27" dirty="0">
                    <a:uFill>
                      <a:solidFill>
                        <a:srgbClr val="000000"/>
                      </a:solidFill>
                    </a:uFill>
                    <a:latin typeface="Gill Sans MT"/>
                    <a:cs typeface="Gill Sans MT"/>
                    <a:hlinkClick r:id="rId14"/>
                  </a:rPr>
                  <a:t>2025</a:t>
                </a:r>
                <a:endParaRPr sz="1333" dirty="0">
                  <a:latin typeface="Gill Sans MT"/>
                  <a:cs typeface="Gill Sans MT"/>
                </a:endParaRPr>
              </a:p>
              <a:p>
                <a:pPr marL="16933" marR="676470"/>
                <a:r>
                  <a:rPr sz="1333" dirty="0">
                    <a:latin typeface="Gill Sans MT"/>
                    <a:cs typeface="Gill Sans MT"/>
                  </a:rPr>
                  <a:t>November</a:t>
                </a:r>
                <a:r>
                  <a:rPr sz="1333" spc="140" dirty="0">
                    <a:latin typeface="Gill Sans MT"/>
                    <a:cs typeface="Gill Sans MT"/>
                  </a:rPr>
                  <a:t> </a:t>
                </a:r>
                <a:r>
                  <a:rPr sz="1333" dirty="0">
                    <a:latin typeface="Gill Sans MT"/>
                    <a:cs typeface="Gill Sans MT"/>
                  </a:rPr>
                  <a:t>13-14,</a:t>
                </a:r>
                <a:r>
                  <a:rPr sz="1333" spc="140" dirty="0">
                    <a:latin typeface="Gill Sans MT"/>
                    <a:cs typeface="Gill Sans MT"/>
                  </a:rPr>
                  <a:t> </a:t>
                </a:r>
                <a:r>
                  <a:rPr sz="1333" spc="53" dirty="0">
                    <a:latin typeface="Gill Sans MT"/>
                    <a:cs typeface="Gill Sans MT"/>
                  </a:rPr>
                  <a:t>2025 </a:t>
                </a:r>
                <a:r>
                  <a:rPr sz="1333" dirty="0">
                    <a:latin typeface="Gill Sans MT"/>
                    <a:cs typeface="Gill Sans MT"/>
                  </a:rPr>
                  <a:t>Omaha,</a:t>
                </a:r>
                <a:r>
                  <a:rPr sz="1333" spc="213" dirty="0">
                    <a:latin typeface="Gill Sans MT"/>
                    <a:cs typeface="Gill Sans MT"/>
                  </a:rPr>
                  <a:t> </a:t>
                </a:r>
                <a:r>
                  <a:rPr sz="1333" spc="-33" dirty="0">
                    <a:latin typeface="Gill Sans MT"/>
                    <a:cs typeface="Gill Sans MT"/>
                  </a:rPr>
                  <a:t>NE</a:t>
                </a:r>
                <a:endParaRPr sz="1333" dirty="0">
                  <a:latin typeface="Gill Sans MT"/>
                  <a:cs typeface="Gill Sans MT"/>
                </a:endParaRPr>
              </a:p>
            </p:txBody>
          </p:sp>
        </p:grpSp>
        <p:sp>
          <p:nvSpPr>
            <p:cNvPr id="2" name="object 2"/>
            <p:cNvSpPr txBox="1"/>
            <p:nvPr/>
          </p:nvSpPr>
          <p:spPr>
            <a:xfrm>
              <a:off x="8594132" y="1238712"/>
              <a:ext cx="3379893" cy="4131965"/>
            </a:xfrm>
            <a:prstGeom prst="rect">
              <a:avLst/>
            </a:prstGeom>
          </p:spPr>
          <p:txBody>
            <a:bodyPr vert="horz" wrap="square" lIns="0" tIns="203200" rIns="0" bIns="0" rtlCol="0">
              <a:spAutoFit/>
            </a:bodyPr>
            <a:lstStyle/>
            <a:p>
              <a:pPr marL="1237794">
                <a:spcBef>
                  <a:spcPts val="1600"/>
                </a:spcBef>
              </a:pPr>
              <a:r>
                <a:rPr sz="2267" b="1" spc="-13" dirty="0">
                  <a:solidFill>
                    <a:srgbClr val="045778"/>
                  </a:solidFill>
                  <a:latin typeface="Gill Sans MT"/>
                  <a:cs typeface="Gill Sans MT"/>
                </a:rPr>
                <a:t>Mission</a:t>
              </a:r>
              <a:endParaRPr sz="2267" dirty="0">
                <a:latin typeface="Gill Sans MT"/>
                <a:cs typeface="Gill Sans MT"/>
              </a:endParaRPr>
            </a:p>
            <a:p>
              <a:pPr marL="16933" marR="220128">
                <a:lnSpc>
                  <a:spcPts val="2160"/>
                </a:lnSpc>
                <a:spcBef>
                  <a:spcPts val="1567"/>
                </a:spcBef>
              </a:pPr>
              <a:r>
                <a:rPr sz="2000" spc="133" dirty="0">
                  <a:solidFill>
                    <a:srgbClr val="045778"/>
                  </a:solidFill>
                  <a:latin typeface="Gill Sans MT"/>
                  <a:cs typeface="Gill Sans MT"/>
                </a:rPr>
                <a:t>Special</a:t>
              </a:r>
              <a:r>
                <a:rPr sz="2000" spc="-33" dirty="0">
                  <a:solidFill>
                    <a:srgbClr val="045778"/>
                  </a:solidFill>
                  <a:latin typeface="Gill Sans MT"/>
                  <a:cs typeface="Gill Sans MT"/>
                </a:rPr>
                <a:t> </a:t>
              </a:r>
              <a:r>
                <a:rPr sz="2000" spc="87" dirty="0">
                  <a:solidFill>
                    <a:srgbClr val="045778"/>
                  </a:solidFill>
                  <a:latin typeface="Gill Sans MT"/>
                  <a:cs typeface="Gill Sans MT"/>
                </a:rPr>
                <a:t>Education</a:t>
              </a:r>
              <a:r>
                <a:rPr sz="2000" spc="-40" dirty="0">
                  <a:solidFill>
                    <a:srgbClr val="045778"/>
                  </a:solidFill>
                  <a:latin typeface="Gill Sans MT"/>
                  <a:cs typeface="Gill Sans MT"/>
                </a:rPr>
                <a:t> </a:t>
              </a:r>
              <a:r>
                <a:rPr sz="2000" spc="87" dirty="0">
                  <a:solidFill>
                    <a:srgbClr val="045778"/>
                  </a:solidFill>
                  <a:latin typeface="Gill Sans MT"/>
                  <a:cs typeface="Gill Sans MT"/>
                </a:rPr>
                <a:t>Leaders </a:t>
              </a:r>
              <a:r>
                <a:rPr sz="2000" spc="67" dirty="0">
                  <a:solidFill>
                    <a:srgbClr val="045778"/>
                  </a:solidFill>
                  <a:latin typeface="Gill Sans MT"/>
                  <a:cs typeface="Gill Sans MT"/>
                </a:rPr>
                <a:t>united</a:t>
              </a:r>
              <a:r>
                <a:rPr sz="2000" spc="-47" dirty="0">
                  <a:solidFill>
                    <a:srgbClr val="045778"/>
                  </a:solidFill>
                  <a:latin typeface="Gill Sans MT"/>
                  <a:cs typeface="Gill Sans MT"/>
                </a:rPr>
                <a:t> </a:t>
              </a:r>
              <a:r>
                <a:rPr sz="2000" spc="67" dirty="0">
                  <a:solidFill>
                    <a:srgbClr val="045778"/>
                  </a:solidFill>
                  <a:latin typeface="Gill Sans MT"/>
                  <a:cs typeface="Gill Sans MT"/>
                </a:rPr>
                <a:t>in</a:t>
              </a:r>
              <a:r>
                <a:rPr sz="2000" spc="-47" dirty="0">
                  <a:solidFill>
                    <a:srgbClr val="045778"/>
                  </a:solidFill>
                  <a:latin typeface="Gill Sans MT"/>
                  <a:cs typeface="Gill Sans MT"/>
                </a:rPr>
                <a:t> </a:t>
              </a:r>
              <a:r>
                <a:rPr sz="2000" spc="120" dirty="0">
                  <a:solidFill>
                    <a:srgbClr val="045778"/>
                  </a:solidFill>
                  <a:latin typeface="Gill Sans MT"/>
                  <a:cs typeface="Gill Sans MT"/>
                </a:rPr>
                <a:t>advocacy</a:t>
              </a:r>
              <a:r>
                <a:rPr sz="2000" spc="-40" dirty="0">
                  <a:solidFill>
                    <a:srgbClr val="045778"/>
                  </a:solidFill>
                  <a:latin typeface="Gill Sans MT"/>
                  <a:cs typeface="Gill Sans MT"/>
                </a:rPr>
                <a:t> </a:t>
              </a:r>
              <a:r>
                <a:rPr sz="2000" spc="100" dirty="0">
                  <a:solidFill>
                    <a:srgbClr val="045778"/>
                  </a:solidFill>
                  <a:latin typeface="Gill Sans MT"/>
                  <a:cs typeface="Gill Sans MT"/>
                </a:rPr>
                <a:t>and </a:t>
              </a:r>
              <a:r>
                <a:rPr sz="2000" spc="80" dirty="0">
                  <a:solidFill>
                    <a:srgbClr val="045778"/>
                  </a:solidFill>
                  <a:latin typeface="Gill Sans MT"/>
                  <a:cs typeface="Gill Sans MT"/>
                </a:rPr>
                <a:t>committed</a:t>
              </a:r>
              <a:r>
                <a:rPr sz="2000" spc="-60" dirty="0">
                  <a:solidFill>
                    <a:srgbClr val="045778"/>
                  </a:solidFill>
                  <a:latin typeface="Gill Sans MT"/>
                  <a:cs typeface="Gill Sans MT"/>
                </a:rPr>
                <a:t> </a:t>
              </a:r>
              <a:r>
                <a:rPr sz="2000" dirty="0">
                  <a:solidFill>
                    <a:srgbClr val="045778"/>
                  </a:solidFill>
                  <a:latin typeface="Gill Sans MT"/>
                  <a:cs typeface="Gill Sans MT"/>
                </a:rPr>
                <a:t>to</a:t>
              </a:r>
              <a:r>
                <a:rPr sz="2000" spc="-53" dirty="0">
                  <a:solidFill>
                    <a:srgbClr val="045778"/>
                  </a:solidFill>
                  <a:latin typeface="Gill Sans MT"/>
                  <a:cs typeface="Gill Sans MT"/>
                </a:rPr>
                <a:t> </a:t>
              </a:r>
              <a:r>
                <a:rPr sz="2000" spc="180" dirty="0">
                  <a:solidFill>
                    <a:srgbClr val="045778"/>
                  </a:solidFill>
                  <a:latin typeface="Gill Sans MT"/>
                  <a:cs typeface="Gill Sans MT"/>
                </a:rPr>
                <a:t>success</a:t>
              </a:r>
              <a:r>
                <a:rPr sz="2000" spc="-47" dirty="0">
                  <a:solidFill>
                    <a:srgbClr val="045778"/>
                  </a:solidFill>
                  <a:latin typeface="Gill Sans MT"/>
                  <a:cs typeface="Gill Sans MT"/>
                </a:rPr>
                <a:t> </a:t>
              </a:r>
              <a:r>
                <a:rPr sz="2000" spc="107" dirty="0">
                  <a:solidFill>
                    <a:srgbClr val="045778"/>
                  </a:solidFill>
                  <a:latin typeface="Gill Sans MT"/>
                  <a:cs typeface="Gill Sans MT"/>
                </a:rPr>
                <a:t>of</a:t>
              </a:r>
              <a:r>
                <a:rPr sz="2000" spc="-53" dirty="0">
                  <a:solidFill>
                    <a:srgbClr val="045778"/>
                  </a:solidFill>
                  <a:latin typeface="Gill Sans MT"/>
                  <a:cs typeface="Gill Sans MT"/>
                </a:rPr>
                <a:t> </a:t>
              </a:r>
              <a:r>
                <a:rPr sz="2000" spc="73" dirty="0">
                  <a:solidFill>
                    <a:srgbClr val="045778"/>
                  </a:solidFill>
                  <a:latin typeface="Gill Sans MT"/>
                  <a:cs typeface="Gill Sans MT"/>
                </a:rPr>
                <a:t>all </a:t>
              </a:r>
              <a:r>
                <a:rPr sz="2000" spc="-13" dirty="0">
                  <a:solidFill>
                    <a:srgbClr val="045778"/>
                  </a:solidFill>
                  <a:latin typeface="Gill Sans MT"/>
                  <a:cs typeface="Gill Sans MT"/>
                </a:rPr>
                <a:t>children.</a:t>
              </a:r>
              <a:endParaRPr sz="2000" dirty="0">
                <a:latin typeface="Gill Sans MT"/>
                <a:cs typeface="Gill Sans MT"/>
              </a:endParaRPr>
            </a:p>
            <a:p>
              <a:pPr marL="1343625">
                <a:lnSpc>
                  <a:spcPts val="2573"/>
                </a:lnSpc>
                <a:spcBef>
                  <a:spcPts val="1633"/>
                </a:spcBef>
              </a:pPr>
              <a:r>
                <a:rPr sz="2267" b="1" spc="-13" dirty="0">
                  <a:solidFill>
                    <a:srgbClr val="045778"/>
                  </a:solidFill>
                  <a:latin typeface="Gill Sans MT"/>
                  <a:cs typeface="Gill Sans MT"/>
                </a:rPr>
                <a:t>Vision</a:t>
              </a:r>
              <a:endParaRPr sz="2267" dirty="0">
                <a:latin typeface="Gill Sans MT"/>
                <a:cs typeface="Gill Sans MT"/>
              </a:endParaRPr>
            </a:p>
            <a:p>
              <a:pPr marL="16933" marR="6773">
                <a:lnSpc>
                  <a:spcPts val="2160"/>
                </a:lnSpc>
                <a:spcBef>
                  <a:spcPts val="127"/>
                </a:spcBef>
              </a:pPr>
              <a:r>
                <a:rPr sz="2000" spc="-13" dirty="0">
                  <a:solidFill>
                    <a:srgbClr val="045778"/>
                  </a:solidFill>
                  <a:latin typeface="Gill Sans MT"/>
                  <a:cs typeface="Gill Sans MT"/>
                </a:rPr>
                <a:t>To</a:t>
              </a:r>
              <a:r>
                <a:rPr sz="2000" spc="-40" dirty="0">
                  <a:solidFill>
                    <a:srgbClr val="045778"/>
                  </a:solidFill>
                  <a:latin typeface="Gill Sans MT"/>
                  <a:cs typeface="Gill Sans MT"/>
                </a:rPr>
                <a:t> </a:t>
              </a:r>
              <a:r>
                <a:rPr sz="2000" spc="100" dirty="0">
                  <a:solidFill>
                    <a:srgbClr val="045778"/>
                  </a:solidFill>
                  <a:latin typeface="Gill Sans MT"/>
                  <a:cs typeface="Gill Sans MT"/>
                </a:rPr>
                <a:t>be</a:t>
              </a:r>
              <a:r>
                <a:rPr sz="2000" spc="-40" dirty="0">
                  <a:solidFill>
                    <a:srgbClr val="045778"/>
                  </a:solidFill>
                  <a:latin typeface="Gill Sans MT"/>
                  <a:cs typeface="Gill Sans MT"/>
                </a:rPr>
                <a:t> </a:t>
              </a:r>
              <a:r>
                <a:rPr sz="2000" dirty="0">
                  <a:solidFill>
                    <a:srgbClr val="045778"/>
                  </a:solidFill>
                  <a:latin typeface="Gill Sans MT"/>
                  <a:cs typeface="Gill Sans MT"/>
                </a:rPr>
                <a:t>the</a:t>
              </a:r>
              <a:r>
                <a:rPr sz="2000" spc="-40" dirty="0">
                  <a:solidFill>
                    <a:srgbClr val="045778"/>
                  </a:solidFill>
                  <a:latin typeface="Gill Sans MT"/>
                  <a:cs typeface="Gill Sans MT"/>
                </a:rPr>
                <a:t> </a:t>
              </a:r>
              <a:r>
                <a:rPr sz="2000" spc="73" dirty="0">
                  <a:solidFill>
                    <a:srgbClr val="045778"/>
                  </a:solidFill>
                  <a:latin typeface="Gill Sans MT"/>
                  <a:cs typeface="Gill Sans MT"/>
                </a:rPr>
                <a:t>voice</a:t>
              </a:r>
              <a:r>
                <a:rPr sz="2000" spc="-40" dirty="0">
                  <a:solidFill>
                    <a:srgbClr val="045778"/>
                  </a:solidFill>
                  <a:latin typeface="Gill Sans MT"/>
                  <a:cs typeface="Gill Sans MT"/>
                </a:rPr>
                <a:t> </a:t>
              </a:r>
              <a:r>
                <a:rPr sz="2000" spc="107" dirty="0">
                  <a:solidFill>
                    <a:srgbClr val="045778"/>
                  </a:solidFill>
                  <a:latin typeface="Gill Sans MT"/>
                  <a:cs typeface="Gill Sans MT"/>
                </a:rPr>
                <a:t>of</a:t>
              </a:r>
              <a:r>
                <a:rPr sz="2000" spc="-40" dirty="0">
                  <a:solidFill>
                    <a:srgbClr val="045778"/>
                  </a:solidFill>
                  <a:latin typeface="Gill Sans MT"/>
                  <a:cs typeface="Gill Sans MT"/>
                </a:rPr>
                <a:t> </a:t>
              </a:r>
              <a:r>
                <a:rPr sz="2000" spc="113" dirty="0">
                  <a:solidFill>
                    <a:srgbClr val="045778"/>
                  </a:solidFill>
                  <a:latin typeface="Gill Sans MT"/>
                  <a:cs typeface="Gill Sans MT"/>
                </a:rPr>
                <a:t>special </a:t>
              </a:r>
              <a:r>
                <a:rPr sz="2000" spc="73" dirty="0">
                  <a:solidFill>
                    <a:srgbClr val="045778"/>
                  </a:solidFill>
                  <a:latin typeface="Gill Sans MT"/>
                  <a:cs typeface="Gill Sans MT"/>
                </a:rPr>
                <a:t>education,</a:t>
              </a:r>
              <a:r>
                <a:rPr sz="2000" spc="-47" dirty="0">
                  <a:solidFill>
                    <a:srgbClr val="045778"/>
                  </a:solidFill>
                  <a:latin typeface="Gill Sans MT"/>
                  <a:cs typeface="Gill Sans MT"/>
                </a:rPr>
                <a:t> </a:t>
              </a:r>
              <a:r>
                <a:rPr sz="2000" dirty="0">
                  <a:solidFill>
                    <a:srgbClr val="045778"/>
                  </a:solidFill>
                  <a:latin typeface="Gill Sans MT"/>
                  <a:cs typeface="Gill Sans MT"/>
                </a:rPr>
                <a:t>to</a:t>
              </a:r>
              <a:r>
                <a:rPr sz="2000" spc="-40" dirty="0">
                  <a:solidFill>
                    <a:srgbClr val="045778"/>
                  </a:solidFill>
                  <a:latin typeface="Gill Sans MT"/>
                  <a:cs typeface="Gill Sans MT"/>
                </a:rPr>
                <a:t> </a:t>
              </a:r>
              <a:r>
                <a:rPr sz="2000" spc="80" dirty="0">
                  <a:solidFill>
                    <a:srgbClr val="045778"/>
                  </a:solidFill>
                  <a:latin typeface="Gill Sans MT"/>
                  <a:cs typeface="Gill Sans MT"/>
                </a:rPr>
                <a:t>actively</a:t>
              </a:r>
              <a:r>
                <a:rPr sz="2000" spc="-40" dirty="0">
                  <a:solidFill>
                    <a:srgbClr val="045778"/>
                  </a:solidFill>
                  <a:latin typeface="Gill Sans MT"/>
                  <a:cs typeface="Gill Sans MT"/>
                </a:rPr>
                <a:t> </a:t>
              </a:r>
              <a:r>
                <a:rPr sz="2000" spc="-13" dirty="0">
                  <a:solidFill>
                    <a:srgbClr val="045778"/>
                  </a:solidFill>
                  <a:latin typeface="Gill Sans MT"/>
                  <a:cs typeface="Gill Sans MT"/>
                </a:rPr>
                <a:t>provide </a:t>
              </a:r>
              <a:r>
                <a:rPr sz="2000" spc="67" dirty="0">
                  <a:solidFill>
                    <a:srgbClr val="045778"/>
                  </a:solidFill>
                  <a:latin typeface="Gill Sans MT"/>
                  <a:cs typeface="Gill Sans MT"/>
                </a:rPr>
                <a:t>mentoring</a:t>
              </a:r>
              <a:r>
                <a:rPr sz="2000" spc="-40" dirty="0">
                  <a:solidFill>
                    <a:srgbClr val="045778"/>
                  </a:solidFill>
                  <a:latin typeface="Gill Sans MT"/>
                  <a:cs typeface="Gill Sans MT"/>
                </a:rPr>
                <a:t> </a:t>
              </a:r>
              <a:r>
                <a:rPr sz="2000" spc="133" dirty="0">
                  <a:solidFill>
                    <a:srgbClr val="045778"/>
                  </a:solidFill>
                  <a:latin typeface="Gill Sans MT"/>
                  <a:cs typeface="Gill Sans MT"/>
                </a:rPr>
                <a:t>and</a:t>
              </a:r>
              <a:r>
                <a:rPr sz="2000" spc="-33" dirty="0">
                  <a:solidFill>
                    <a:srgbClr val="045778"/>
                  </a:solidFill>
                  <a:latin typeface="Gill Sans MT"/>
                  <a:cs typeface="Gill Sans MT"/>
                </a:rPr>
                <a:t> </a:t>
              </a:r>
              <a:r>
                <a:rPr sz="2000" spc="67" dirty="0">
                  <a:solidFill>
                    <a:srgbClr val="045778"/>
                  </a:solidFill>
                  <a:latin typeface="Gill Sans MT"/>
                  <a:cs typeface="Gill Sans MT"/>
                </a:rPr>
                <a:t>support</a:t>
              </a:r>
              <a:r>
                <a:rPr sz="2000" spc="-27" dirty="0">
                  <a:solidFill>
                    <a:srgbClr val="045778"/>
                  </a:solidFill>
                  <a:latin typeface="Gill Sans MT"/>
                  <a:cs typeface="Gill Sans MT"/>
                </a:rPr>
                <a:t> </a:t>
              </a:r>
              <a:r>
                <a:rPr sz="2000" spc="-33" dirty="0">
                  <a:solidFill>
                    <a:srgbClr val="045778"/>
                  </a:solidFill>
                  <a:latin typeface="Gill Sans MT"/>
                  <a:cs typeface="Gill Sans MT"/>
                </a:rPr>
                <a:t>for </a:t>
              </a:r>
              <a:r>
                <a:rPr sz="2000" spc="73" dirty="0">
                  <a:solidFill>
                    <a:srgbClr val="045778"/>
                  </a:solidFill>
                  <a:latin typeface="Gill Sans MT"/>
                  <a:cs typeface="Gill Sans MT"/>
                </a:rPr>
                <a:t>leaders,</a:t>
              </a:r>
              <a:r>
                <a:rPr sz="2000" spc="-47" dirty="0">
                  <a:solidFill>
                    <a:srgbClr val="045778"/>
                  </a:solidFill>
                  <a:latin typeface="Gill Sans MT"/>
                  <a:cs typeface="Gill Sans MT"/>
                </a:rPr>
                <a:t> </a:t>
              </a:r>
              <a:r>
                <a:rPr sz="2000" spc="133" dirty="0">
                  <a:solidFill>
                    <a:srgbClr val="045778"/>
                  </a:solidFill>
                  <a:latin typeface="Gill Sans MT"/>
                  <a:cs typeface="Gill Sans MT"/>
                </a:rPr>
                <a:t>and</a:t>
              </a:r>
              <a:r>
                <a:rPr sz="2000" spc="-47" dirty="0">
                  <a:solidFill>
                    <a:srgbClr val="045778"/>
                  </a:solidFill>
                  <a:latin typeface="Gill Sans MT"/>
                  <a:cs typeface="Gill Sans MT"/>
                </a:rPr>
                <a:t> </a:t>
              </a:r>
              <a:r>
                <a:rPr sz="2000" dirty="0">
                  <a:solidFill>
                    <a:srgbClr val="045778"/>
                  </a:solidFill>
                  <a:latin typeface="Gill Sans MT"/>
                  <a:cs typeface="Gill Sans MT"/>
                </a:rPr>
                <a:t>to</a:t>
              </a:r>
              <a:r>
                <a:rPr sz="2000" spc="-47" dirty="0">
                  <a:solidFill>
                    <a:srgbClr val="045778"/>
                  </a:solidFill>
                  <a:latin typeface="Gill Sans MT"/>
                  <a:cs typeface="Gill Sans MT"/>
                </a:rPr>
                <a:t> </a:t>
              </a:r>
              <a:r>
                <a:rPr sz="2000" spc="133" dirty="0">
                  <a:solidFill>
                    <a:srgbClr val="045778"/>
                  </a:solidFill>
                  <a:latin typeface="Gill Sans MT"/>
                  <a:cs typeface="Gill Sans MT"/>
                </a:rPr>
                <a:t>advance</a:t>
              </a:r>
              <a:r>
                <a:rPr sz="2000" spc="-47" dirty="0">
                  <a:solidFill>
                    <a:srgbClr val="045778"/>
                  </a:solidFill>
                  <a:latin typeface="Gill Sans MT"/>
                  <a:cs typeface="Gill Sans MT"/>
                </a:rPr>
                <a:t> </a:t>
              </a:r>
              <a:r>
                <a:rPr sz="2000" spc="-33" dirty="0">
                  <a:solidFill>
                    <a:srgbClr val="045778"/>
                  </a:solidFill>
                  <a:latin typeface="Gill Sans MT"/>
                  <a:cs typeface="Gill Sans MT"/>
                </a:rPr>
                <a:t>the </a:t>
              </a:r>
              <a:r>
                <a:rPr sz="2000" spc="93" dirty="0">
                  <a:solidFill>
                    <a:srgbClr val="045778"/>
                  </a:solidFill>
                  <a:latin typeface="Gill Sans MT"/>
                  <a:cs typeface="Gill Sans MT"/>
                </a:rPr>
                <a:t>profession</a:t>
              </a:r>
              <a:r>
                <a:rPr sz="2000" spc="67" dirty="0">
                  <a:solidFill>
                    <a:srgbClr val="045778"/>
                  </a:solidFill>
                  <a:latin typeface="Gill Sans MT"/>
                  <a:cs typeface="Gill Sans MT"/>
                </a:rPr>
                <a:t> </a:t>
              </a:r>
              <a:r>
                <a:rPr sz="2000" dirty="0">
                  <a:solidFill>
                    <a:srgbClr val="045778"/>
                  </a:solidFill>
                  <a:latin typeface="Gill Sans MT"/>
                  <a:cs typeface="Gill Sans MT"/>
                </a:rPr>
                <a:t>through</a:t>
              </a:r>
              <a:r>
                <a:rPr sz="2000" spc="67" dirty="0">
                  <a:solidFill>
                    <a:srgbClr val="045778"/>
                  </a:solidFill>
                  <a:latin typeface="Gill Sans MT"/>
                  <a:cs typeface="Gill Sans MT"/>
                </a:rPr>
                <a:t> </a:t>
              </a:r>
              <a:r>
                <a:rPr sz="2000" spc="73" dirty="0">
                  <a:solidFill>
                    <a:srgbClr val="045778"/>
                  </a:solidFill>
                  <a:latin typeface="Gill Sans MT"/>
                  <a:cs typeface="Gill Sans MT"/>
                </a:rPr>
                <a:t>policy</a:t>
              </a:r>
              <a:r>
                <a:rPr sz="2000" spc="80" dirty="0">
                  <a:solidFill>
                    <a:srgbClr val="045778"/>
                  </a:solidFill>
                  <a:latin typeface="Gill Sans MT"/>
                  <a:cs typeface="Gill Sans MT"/>
                </a:rPr>
                <a:t> </a:t>
              </a:r>
              <a:r>
                <a:rPr sz="2000" spc="100" dirty="0">
                  <a:solidFill>
                    <a:srgbClr val="045778"/>
                  </a:solidFill>
                  <a:latin typeface="Gill Sans MT"/>
                  <a:cs typeface="Gill Sans MT"/>
                </a:rPr>
                <a:t>and </a:t>
              </a:r>
              <a:r>
                <a:rPr sz="2000" spc="60" dirty="0">
                  <a:solidFill>
                    <a:srgbClr val="045778"/>
                  </a:solidFill>
                  <a:latin typeface="Gill Sans MT"/>
                  <a:cs typeface="Gill Sans MT"/>
                </a:rPr>
                <a:t>practice.</a:t>
              </a:r>
              <a:endParaRPr sz="2000" dirty="0">
                <a:latin typeface="Gill Sans MT"/>
                <a:cs typeface="Gill Sans MT"/>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29E0DD-2B72-AB10-01B4-99032E296AEF}"/>
              </a:ext>
            </a:extLst>
          </p:cNvPr>
          <p:cNvSpPr>
            <a:spLocks noGrp="1"/>
          </p:cNvSpPr>
          <p:nvPr>
            <p:ph idx="1"/>
          </p:nvPr>
        </p:nvSpPr>
        <p:spPr/>
        <p:txBody>
          <a:bodyPr numCol="1">
            <a:normAutofit/>
          </a:bodyPr>
          <a:lstStyle/>
          <a:p>
            <a:pPr>
              <a:lnSpc>
                <a:spcPct val="100000"/>
              </a:lnSpc>
            </a:pPr>
            <a:r>
              <a:rPr lang="en-US" sz="2400" dirty="0"/>
              <a:t>June 24, 2025 – 9:00 a.m. to 12:00 p.m.      </a:t>
            </a:r>
          </a:p>
          <a:p>
            <a:pPr marL="0" indent="0">
              <a:lnSpc>
                <a:spcPct val="100000"/>
              </a:lnSpc>
              <a:buNone/>
            </a:pPr>
            <a:r>
              <a:rPr lang="en-US" sz="2400" dirty="0"/>
              <a:t>                        Wichita Hyatt Regency</a:t>
            </a:r>
          </a:p>
          <a:p>
            <a:pPr marL="0" indent="0">
              <a:lnSpc>
                <a:spcPct val="100000"/>
              </a:lnSpc>
              <a:buNone/>
            </a:pPr>
            <a:r>
              <a:rPr lang="en-US" sz="2400" dirty="0"/>
              <a:t>                        400 W Waterman Street</a:t>
            </a:r>
          </a:p>
          <a:p>
            <a:pPr marL="0" indent="0">
              <a:lnSpc>
                <a:spcPct val="100000"/>
              </a:lnSpc>
              <a:buNone/>
            </a:pPr>
            <a:r>
              <a:rPr lang="en-US" sz="2400" dirty="0"/>
              <a:t>                        Wichita, KS </a:t>
            </a:r>
          </a:p>
          <a:p>
            <a:pPr>
              <a:lnSpc>
                <a:spcPct val="100000"/>
              </a:lnSpc>
            </a:pPr>
            <a:r>
              <a:rPr lang="en-US" sz="1400" dirty="0"/>
              <a:t>At the </a:t>
            </a:r>
            <a:r>
              <a:rPr lang="en-US" sz="1400" b="1" dirty="0"/>
              <a:t>June Leadership Conference</a:t>
            </a:r>
            <a:r>
              <a:rPr lang="en-US" sz="1400" dirty="0"/>
              <a:t>. If you wish to attend the </a:t>
            </a:r>
            <a:r>
              <a:rPr lang="en-US" sz="1400" b="1" dirty="0"/>
              <a:t>SEAC meeting only, no need to register</a:t>
            </a:r>
            <a:r>
              <a:rPr lang="en-US" sz="1400" dirty="0"/>
              <a:t>.  If you plan on attending the MIS at 1:00 pm on the 24</a:t>
            </a:r>
            <a:r>
              <a:rPr lang="en-US" sz="1400" baseline="30000" dirty="0"/>
              <a:t>th</a:t>
            </a:r>
            <a:r>
              <a:rPr lang="en-US" sz="1400" dirty="0"/>
              <a:t> or </a:t>
            </a:r>
            <a:r>
              <a:rPr lang="en-US" sz="1400" b="1" dirty="0"/>
              <a:t>any of the conference you must register</a:t>
            </a:r>
            <a:r>
              <a:rPr lang="en-US" sz="1400" dirty="0"/>
              <a:t>.  Please go to this website to register, </a:t>
            </a:r>
            <a:r>
              <a:rPr lang="en-US" sz="1400" b="1"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2025 KSDE SETS Leadership Conference Webpage.</a:t>
            </a:r>
            <a:endParaRPr lang="en-US" sz="1400" dirty="0"/>
          </a:p>
          <a:p>
            <a:pPr marL="0" indent="0">
              <a:lnSpc>
                <a:spcPct val="100000"/>
              </a:lnSpc>
              <a:buNone/>
            </a:pPr>
            <a:r>
              <a:rPr lang="en-US" sz="1400" dirty="0"/>
              <a:t>I can reimburse hotel up to $137.50 plus tax for hotel expense.  I can reimburse the cost of registration and mileage from your home address to the conference location round trip per google maps and for per diem I need the time you leave home, arrive at the conference, and the same for your return trip home.  You are not reimbursed per diem if meals and provided and you choose not to partake.  If you have any questions, please reach out to Joyce Broils at </a:t>
            </a:r>
            <a:r>
              <a:rPr lang="en-US" sz="1400" dirty="0">
                <a:hlinkClick r:id="rId3"/>
              </a:rPr>
              <a:t>joyce.broils@ksde.gov</a:t>
            </a:r>
            <a:r>
              <a:rPr lang="en-US" sz="1400" dirty="0"/>
              <a:t> or 785-291-3097.</a:t>
            </a:r>
          </a:p>
        </p:txBody>
      </p:sp>
      <p:sp>
        <p:nvSpPr>
          <p:cNvPr id="4" name="Title 3">
            <a:extLst>
              <a:ext uri="{FF2B5EF4-FFF2-40B4-BE49-F238E27FC236}">
                <a16:creationId xmlns:a16="http://schemas.microsoft.com/office/drawing/2014/main" id="{67A0315A-C26F-0E12-8FEA-0F55AB7D4E96}"/>
              </a:ext>
            </a:extLst>
          </p:cNvPr>
          <p:cNvSpPr>
            <a:spLocks noGrp="1"/>
          </p:cNvSpPr>
          <p:nvPr>
            <p:ph type="title"/>
          </p:nvPr>
        </p:nvSpPr>
        <p:spPr/>
        <p:txBody>
          <a:bodyPr/>
          <a:lstStyle/>
          <a:p>
            <a:r>
              <a:rPr lang="en-US" dirty="0"/>
              <a:t>Next Meeting Date</a:t>
            </a:r>
          </a:p>
        </p:txBody>
      </p:sp>
    </p:spTree>
    <p:extLst>
      <p:ext uri="{BB962C8B-B14F-4D97-AF65-F5344CB8AC3E}">
        <p14:creationId xmlns:p14="http://schemas.microsoft.com/office/powerpoint/2010/main" val="3630692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43544"/>
            <a:ext cx="10515600" cy="772247"/>
          </a:xfrm>
        </p:spPr>
        <p:txBody>
          <a:bodyPr>
            <a:normAutofit/>
          </a:bodyPr>
          <a:lstStyle/>
          <a:p>
            <a:r>
              <a:rPr lang="en-US" dirty="0"/>
              <a:t>Keep The Main Thing The Main Thing</a:t>
            </a:r>
          </a:p>
        </p:txBody>
      </p:sp>
      <p:sp>
        <p:nvSpPr>
          <p:cNvPr id="5" name="Date Placeholder 4"/>
          <p:cNvSpPr>
            <a:spLocks noGrp="1"/>
          </p:cNvSpPr>
          <p:nvPr>
            <p:ph type="dt" sz="half" idx="10"/>
          </p:nvPr>
        </p:nvSpPr>
        <p:spPr>
          <a:xfrm>
            <a:off x="331537" y="6249950"/>
            <a:ext cx="2844800" cy="36512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FB37A9A-7C30-4EB5-86B4-FF5048FAAB1B}" type="datetime1">
              <a:rPr kumimoji="0" lang="en-US" sz="16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7FAABD64-0518-4EC3-A647-0CA185A59F55}"/>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899327"/>
            <a:ext cx="1679506" cy="2384450"/>
          </a:xfrm>
        </p:spPr>
      </p:pic>
      <p:pic>
        <p:nvPicPr>
          <p:cNvPr id="12" name="Picture 11">
            <a:extLst>
              <a:ext uri="{FF2B5EF4-FFF2-40B4-BE49-F238E27FC236}">
                <a16:creationId xmlns:a16="http://schemas.microsoft.com/office/drawing/2014/main" id="{4B9055BF-D569-401B-9F8B-D3D42BAA8A3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769" y="929251"/>
            <a:ext cx="2173972" cy="2839943"/>
          </a:xfrm>
          <a:prstGeom prst="rect">
            <a:avLst/>
          </a:prstGeom>
        </p:spPr>
      </p:pic>
      <p:pic>
        <p:nvPicPr>
          <p:cNvPr id="14" name="Picture 13">
            <a:extLst>
              <a:ext uri="{FF2B5EF4-FFF2-40B4-BE49-F238E27FC236}">
                <a16:creationId xmlns:a16="http://schemas.microsoft.com/office/drawing/2014/main" id="{A062429B-F083-4FAE-9B8F-BC89A213243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255" y="3525483"/>
            <a:ext cx="2437445" cy="2764753"/>
          </a:xfrm>
          <a:prstGeom prst="rect">
            <a:avLst/>
          </a:prstGeom>
        </p:spPr>
      </p:pic>
      <p:pic>
        <p:nvPicPr>
          <p:cNvPr id="16" name="Picture 15">
            <a:extLst>
              <a:ext uri="{FF2B5EF4-FFF2-40B4-BE49-F238E27FC236}">
                <a16:creationId xmlns:a16="http://schemas.microsoft.com/office/drawing/2014/main" id="{59E824EF-A27E-49C4-B530-2942D3DB7C8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546242" y="3906434"/>
            <a:ext cx="2764755" cy="2034380"/>
          </a:xfrm>
          <a:prstGeom prst="rect">
            <a:avLst/>
          </a:prstGeom>
        </p:spPr>
      </p:pic>
      <p:pic>
        <p:nvPicPr>
          <p:cNvPr id="18" name="Picture 17">
            <a:extLst>
              <a:ext uri="{FF2B5EF4-FFF2-40B4-BE49-F238E27FC236}">
                <a16:creationId xmlns:a16="http://schemas.microsoft.com/office/drawing/2014/main" id="{717CA3D5-52B3-4244-B743-6E3057205F11}"/>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103463" y="4348064"/>
            <a:ext cx="2418935" cy="1465412"/>
          </a:xfrm>
          <a:prstGeom prst="rect">
            <a:avLst/>
          </a:prstGeom>
        </p:spPr>
      </p:pic>
      <p:pic>
        <p:nvPicPr>
          <p:cNvPr id="20" name="Picture 19">
            <a:extLst>
              <a:ext uri="{FF2B5EF4-FFF2-40B4-BE49-F238E27FC236}">
                <a16:creationId xmlns:a16="http://schemas.microsoft.com/office/drawing/2014/main" id="{9B79EA0D-1FDA-44B4-BF33-4BA36C3B2D1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3408340"/>
            <a:ext cx="2156579" cy="2875437"/>
          </a:xfrm>
          <a:prstGeom prst="rect">
            <a:avLst/>
          </a:prstGeom>
        </p:spPr>
      </p:pic>
      <p:pic>
        <p:nvPicPr>
          <p:cNvPr id="11" name="Picture 10">
            <a:extLst>
              <a:ext uri="{FF2B5EF4-FFF2-40B4-BE49-F238E27FC236}">
                <a16:creationId xmlns:a16="http://schemas.microsoft.com/office/drawing/2014/main" id="{D156920D-8B53-432E-A159-E4D92B98784E}"/>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02048" y="3852858"/>
            <a:ext cx="3096110" cy="1765732"/>
          </a:xfrm>
          <a:prstGeom prst="rect">
            <a:avLst/>
          </a:prstGeom>
        </p:spPr>
      </p:pic>
      <p:pic>
        <p:nvPicPr>
          <p:cNvPr id="13" name="Picture 12">
            <a:extLst>
              <a:ext uri="{FF2B5EF4-FFF2-40B4-BE49-F238E27FC236}">
                <a16:creationId xmlns:a16="http://schemas.microsoft.com/office/drawing/2014/main" id="{85D81741-C0A9-421B-8007-DEE0BE0B7DE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59" y="910818"/>
            <a:ext cx="1730840" cy="1298130"/>
          </a:xfrm>
          <a:prstGeom prst="rect">
            <a:avLst/>
          </a:prstGeom>
        </p:spPr>
      </p:pic>
      <p:pic>
        <p:nvPicPr>
          <p:cNvPr id="17" name="Picture 16">
            <a:extLst>
              <a:ext uri="{FF2B5EF4-FFF2-40B4-BE49-F238E27FC236}">
                <a16:creationId xmlns:a16="http://schemas.microsoft.com/office/drawing/2014/main" id="{04D8E1CF-5741-4EF9-A740-A02B9128D474}"/>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13" y="2208948"/>
            <a:ext cx="1753132" cy="1676247"/>
          </a:xfrm>
          <a:prstGeom prst="rect">
            <a:avLst/>
          </a:prstGeom>
        </p:spPr>
      </p:pic>
      <p:pic>
        <p:nvPicPr>
          <p:cNvPr id="21" name="Picture 20">
            <a:extLst>
              <a:ext uri="{FF2B5EF4-FFF2-40B4-BE49-F238E27FC236}">
                <a16:creationId xmlns:a16="http://schemas.microsoft.com/office/drawing/2014/main" id="{CC4F3085-EB87-4E2E-AC01-8EBE263F5804}"/>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6001315" y="1204861"/>
            <a:ext cx="2457420" cy="1990862"/>
          </a:xfrm>
          <a:prstGeom prst="rect">
            <a:avLst/>
          </a:prstGeom>
        </p:spPr>
      </p:pic>
      <p:pic>
        <p:nvPicPr>
          <p:cNvPr id="24" name="Picture 23">
            <a:extLst>
              <a:ext uri="{FF2B5EF4-FFF2-40B4-BE49-F238E27FC236}">
                <a16:creationId xmlns:a16="http://schemas.microsoft.com/office/drawing/2014/main" id="{4EFAA1B2-7E08-4F2B-BF8D-CF744D9D377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4870" y="967853"/>
            <a:ext cx="1915899" cy="2795088"/>
          </a:xfrm>
          <a:prstGeom prst="rect">
            <a:avLst/>
          </a:prstGeom>
        </p:spPr>
      </p:pic>
      <p:pic>
        <p:nvPicPr>
          <p:cNvPr id="7" name="Picture 6">
            <a:extLst>
              <a:ext uri="{FF2B5EF4-FFF2-40B4-BE49-F238E27FC236}">
                <a16:creationId xmlns:a16="http://schemas.microsoft.com/office/drawing/2014/main" id="{6215F3A6-C0B4-4B57-A373-EFD2E85C2BB8}"/>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770208" y="2417221"/>
            <a:ext cx="1130982" cy="1455281"/>
          </a:xfrm>
          <a:prstGeom prst="rect">
            <a:avLst/>
          </a:prstGeom>
        </p:spPr>
      </p:pic>
      <p:pic>
        <p:nvPicPr>
          <p:cNvPr id="10" name="Picture 9">
            <a:extLst>
              <a:ext uri="{FF2B5EF4-FFF2-40B4-BE49-F238E27FC236}">
                <a16:creationId xmlns:a16="http://schemas.microsoft.com/office/drawing/2014/main" id="{EAAE692D-4562-43F8-B551-C219A1ADCD83}"/>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86358" y="921078"/>
            <a:ext cx="1123007" cy="1497342"/>
          </a:xfrm>
          <a:prstGeom prst="rect">
            <a:avLst/>
          </a:prstGeom>
        </p:spPr>
      </p:pic>
      <p:pic>
        <p:nvPicPr>
          <p:cNvPr id="15" name="Picture 14">
            <a:extLst>
              <a:ext uri="{FF2B5EF4-FFF2-40B4-BE49-F238E27FC236}">
                <a16:creationId xmlns:a16="http://schemas.microsoft.com/office/drawing/2014/main" id="{9728E2CF-AED5-4C11-B2CF-57690DAE2A88}"/>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89099" y="3277523"/>
            <a:ext cx="2127960" cy="3006254"/>
          </a:xfrm>
          <a:prstGeom prst="rect">
            <a:avLst/>
          </a:prstGeom>
        </p:spPr>
      </p:pic>
      <p:pic>
        <p:nvPicPr>
          <p:cNvPr id="22" name="Picture 21">
            <a:extLst>
              <a:ext uri="{FF2B5EF4-FFF2-40B4-BE49-F238E27FC236}">
                <a16:creationId xmlns:a16="http://schemas.microsoft.com/office/drawing/2014/main" id="{160B9295-81C9-4DBD-B0CF-C8327B713A33}"/>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7555" y="957961"/>
            <a:ext cx="1753602" cy="2338135"/>
          </a:xfrm>
          <a:prstGeom prst="rect">
            <a:avLst/>
          </a:prstGeom>
        </p:spPr>
      </p:pic>
      <p:pic>
        <p:nvPicPr>
          <p:cNvPr id="25" name="Picture 24">
            <a:extLst>
              <a:ext uri="{FF2B5EF4-FFF2-40B4-BE49-F238E27FC236}">
                <a16:creationId xmlns:a16="http://schemas.microsoft.com/office/drawing/2014/main" id="{E9DC2375-3C6C-4F2C-844B-CB67611F96D9}"/>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09365" y="929251"/>
            <a:ext cx="1800288" cy="2303262"/>
          </a:xfrm>
          <a:prstGeom prst="rect">
            <a:avLst/>
          </a:prstGeom>
        </p:spPr>
      </p:pic>
    </p:spTree>
    <p:extLst>
      <p:ext uri="{BB962C8B-B14F-4D97-AF65-F5344CB8AC3E}">
        <p14:creationId xmlns:p14="http://schemas.microsoft.com/office/powerpoint/2010/main" val="710005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234B1-07F2-478A-9F2C-BC069B909AA4}"/>
              </a:ext>
            </a:extLst>
          </p:cNvPr>
          <p:cNvSpPr>
            <a:spLocks noGrp="1"/>
          </p:cNvSpPr>
          <p:nvPr>
            <p:ph idx="1"/>
          </p:nvPr>
        </p:nvSpPr>
        <p:spPr/>
        <p:txBody>
          <a:bodyPr/>
          <a:lstStyle/>
          <a:p>
            <a:pPr marL="0" indent="0">
              <a:buNone/>
            </a:pPr>
            <a:endParaRPr lang="en-US" dirty="0"/>
          </a:p>
          <a:p>
            <a:r>
              <a:rPr lang="en-US" dirty="0"/>
              <a:t>Motion to adjourn</a:t>
            </a:r>
          </a:p>
        </p:txBody>
      </p:sp>
      <p:sp>
        <p:nvSpPr>
          <p:cNvPr id="3" name="Title 2">
            <a:extLst>
              <a:ext uri="{FF2B5EF4-FFF2-40B4-BE49-F238E27FC236}">
                <a16:creationId xmlns:a16="http://schemas.microsoft.com/office/drawing/2014/main" id="{2431D9E5-CD9B-441E-8F2F-B770BD2731DC}"/>
              </a:ext>
            </a:extLst>
          </p:cNvPr>
          <p:cNvSpPr>
            <a:spLocks noGrp="1"/>
          </p:cNvSpPr>
          <p:nvPr>
            <p:ph type="title"/>
          </p:nvPr>
        </p:nvSpPr>
        <p:spPr/>
        <p:txBody>
          <a:bodyPr/>
          <a:lstStyle/>
          <a:p>
            <a:r>
              <a:rPr lang="en-US" dirty="0"/>
              <a:t>Closing Comments/Adjournment</a:t>
            </a:r>
          </a:p>
        </p:txBody>
      </p:sp>
    </p:spTree>
    <p:extLst>
      <p:ext uri="{BB962C8B-B14F-4D97-AF65-F5344CB8AC3E}">
        <p14:creationId xmlns:p14="http://schemas.microsoft.com/office/powerpoint/2010/main" val="4228739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21610-BB81-8360-7770-A8F32AEC14B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SETS Contacts</a:t>
            </a:r>
          </a:p>
        </p:txBody>
      </p:sp>
      <p:sp>
        <p:nvSpPr>
          <p:cNvPr id="3" name="Content Placeholder 2"/>
          <p:cNvSpPr>
            <a:spLocks noGrp="1"/>
          </p:cNvSpPr>
          <p:nvPr>
            <p:ph sz="quarter" idx="13"/>
          </p:nvPr>
        </p:nvSpPr>
        <p:spPr>
          <a:xfrm>
            <a:off x="1324788" y="3168073"/>
            <a:ext cx="4592495" cy="2354046"/>
          </a:xfrm>
          <a:ln>
            <a:noFill/>
          </a:ln>
        </p:spPr>
        <p:txBody>
          <a:bodyPr/>
          <a:lstStyle/>
          <a:p>
            <a:pPr lvl="1"/>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592495" cy="2354046"/>
          </a:xfrm>
          <a:ln>
            <a:noFill/>
          </a:ln>
        </p:spPr>
        <p:txBody>
          <a:bodyPr/>
          <a:lstStyle/>
          <a:p>
            <a:r>
              <a:rPr lang="en-US" dirty="0"/>
              <a:t>Joyce Broils</a:t>
            </a:r>
            <a:br>
              <a:rPr lang="en-US" dirty="0"/>
            </a:br>
            <a:r>
              <a:rPr lang="en-US" dirty="0"/>
              <a:t>Administrative Specialist</a:t>
            </a:r>
            <a:br>
              <a:rPr lang="en-US" dirty="0"/>
            </a:br>
            <a:r>
              <a:rPr lang="en-US" dirty="0"/>
              <a:t>Special Education &amp; Title Services</a:t>
            </a:r>
            <a:br>
              <a:rPr lang="en-US" dirty="0"/>
            </a:br>
            <a:r>
              <a:rPr lang="en-US" dirty="0"/>
              <a:t>(785) 291-3097</a:t>
            </a:r>
            <a:br>
              <a:rPr lang="en-US" dirty="0"/>
            </a:br>
            <a:r>
              <a:rPr lang="en-US" u="sng" dirty="0"/>
              <a:t>jbroils</a:t>
            </a:r>
            <a:r>
              <a:rPr lang="en-US" u="sng" dirty="0">
                <a:hlinkClick r:id="rId3"/>
              </a:rPr>
              <a:t>@ksde.org</a:t>
            </a:r>
            <a:r>
              <a:rPr lang="en-US" u="sng" dirty="0"/>
              <a:t> </a:t>
            </a:r>
          </a:p>
        </p:txBody>
      </p:sp>
    </p:spTree>
    <p:extLst>
      <p:ext uri="{BB962C8B-B14F-4D97-AF65-F5344CB8AC3E}">
        <p14:creationId xmlns:p14="http://schemas.microsoft.com/office/powerpoint/2010/main" val="1334721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8443C1-5B41-2263-F7A3-055E8E5161A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4898" cy="6858000"/>
          </a:xfrm>
          <a:prstGeom prst="rect">
            <a:avLst/>
          </a:prstGeom>
        </p:spPr>
      </p:pic>
      <p:sp>
        <p:nvSpPr>
          <p:cNvPr id="2" name="Title 1">
            <a:extLst>
              <a:ext uri="{FF2B5EF4-FFF2-40B4-BE49-F238E27FC236}">
                <a16:creationId xmlns:a16="http://schemas.microsoft.com/office/drawing/2014/main" id="{2B4EFDAE-FF56-0356-9A05-643D7ED0416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KSDE Address</a:t>
            </a:r>
          </a:p>
        </p:txBody>
      </p:sp>
    </p:spTree>
    <p:extLst>
      <p:ext uri="{BB962C8B-B14F-4D97-AF65-F5344CB8AC3E}">
        <p14:creationId xmlns:p14="http://schemas.microsoft.com/office/powerpoint/2010/main" val="375607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2A2A2-7DA4-3EFC-929A-0647A975E8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D241A2-2041-AD26-8E32-DE04DF1BC52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Discussion topic</a:t>
            </a:r>
          </a:p>
        </p:txBody>
      </p:sp>
      <p:sp>
        <p:nvSpPr>
          <p:cNvPr id="2" name="Content Placeholder 1">
            <a:extLst>
              <a:ext uri="{FF2B5EF4-FFF2-40B4-BE49-F238E27FC236}">
                <a16:creationId xmlns:a16="http://schemas.microsoft.com/office/drawing/2014/main" id="{839EEFFD-A5D8-6141-A7DD-DC6F75E4AA8B}"/>
              </a:ext>
            </a:extLst>
          </p:cNvPr>
          <p:cNvSpPr>
            <a:spLocks noGrp="1"/>
          </p:cNvSpPr>
          <p:nvPr>
            <p:ph idx="1"/>
          </p:nvPr>
        </p:nvSpPr>
        <p:spPr>
          <a:xfrm>
            <a:off x="838200" y="602428"/>
            <a:ext cx="10515600" cy="4532890"/>
          </a:xfrm>
        </p:spPr>
        <p:txBody>
          <a:bodyPr/>
          <a:lstStyle/>
          <a:p>
            <a:endParaRPr lang="en-US" dirty="0"/>
          </a:p>
          <a:p>
            <a:pPr marL="0" indent="0">
              <a:buNone/>
            </a:pPr>
            <a:r>
              <a:rPr lang="en-US" dirty="0"/>
              <a:t>Discussion to add a position of Virtual Schools to the SEAC Council.                        </a:t>
            </a:r>
          </a:p>
          <a:p>
            <a:pPr marL="0" indent="0">
              <a:buNone/>
            </a:pPr>
            <a:r>
              <a:rPr lang="en-US" dirty="0"/>
              <a:t>                                                                                      Bert  Moore</a:t>
            </a:r>
          </a:p>
        </p:txBody>
      </p:sp>
    </p:spTree>
    <p:extLst>
      <p:ext uri="{BB962C8B-B14F-4D97-AF65-F5344CB8AC3E}">
        <p14:creationId xmlns:p14="http://schemas.microsoft.com/office/powerpoint/2010/main" val="170701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2FFB16-F794-475A-BDE2-F5DF34B01AD2}"/>
              </a:ext>
            </a:extLst>
          </p:cNvPr>
          <p:cNvSpPr>
            <a:spLocks noGrp="1"/>
          </p:cNvSpPr>
          <p:nvPr>
            <p:ph type="title"/>
          </p:nvPr>
        </p:nvSpPr>
        <p:spPr>
          <a:xfrm>
            <a:off x="838200" y="365126"/>
            <a:ext cx="10515600" cy="1089206"/>
          </a:xfrm>
        </p:spPr>
        <p:txBody>
          <a:bodyPr/>
          <a:lstStyle/>
          <a:p>
            <a:r>
              <a:rPr lang="en-US" dirty="0"/>
              <a:t>Public Comment</a:t>
            </a:r>
          </a:p>
        </p:txBody>
      </p:sp>
      <p:sp>
        <p:nvSpPr>
          <p:cNvPr id="2" name="Content Placeholder 1">
            <a:extLst>
              <a:ext uri="{FF2B5EF4-FFF2-40B4-BE49-F238E27FC236}">
                <a16:creationId xmlns:a16="http://schemas.microsoft.com/office/drawing/2014/main" id="{AB6FC32E-2E39-4025-BD08-F8548768D215}"/>
              </a:ext>
            </a:extLst>
          </p:cNvPr>
          <p:cNvSpPr>
            <a:spLocks noGrp="1"/>
          </p:cNvSpPr>
          <p:nvPr>
            <p:ph idx="1"/>
          </p:nvPr>
        </p:nvSpPr>
        <p:spPr>
          <a:xfrm>
            <a:off x="838200" y="1558834"/>
            <a:ext cx="10515599" cy="4618129"/>
          </a:xfrm>
        </p:spPr>
        <p:txBody>
          <a:bodyPr lIns="91440">
            <a:normAutofit fontScale="92500" lnSpcReduction="10000"/>
          </a:bodyPr>
          <a:lstStyle/>
          <a:p>
            <a:pPr lvl="0"/>
            <a:r>
              <a:rPr lang="en-US"/>
              <a:t>Guidelines for Testimony</a:t>
            </a:r>
            <a:endParaRPr lang="en-US" sz="1400"/>
          </a:p>
          <a:p>
            <a:pPr lvl="1"/>
            <a:r>
              <a:rPr lang="en-US"/>
              <a:t>Prior to start of the SEAC meeting, be sure to email Joyce Broils, </a:t>
            </a:r>
            <a:r>
              <a:rPr lang="en-US" u="sng">
                <a:solidFill>
                  <a:srgbClr val="12284C"/>
                </a:solidFill>
              </a:rPr>
              <a:t>jbroils</a:t>
            </a:r>
            <a:r>
              <a:rPr lang="en-US">
                <a:solidFill>
                  <a:srgbClr val="12284C"/>
                </a:solidFill>
                <a:hlinkClick r:id="rId2">
                  <a:extLst>
                    <a:ext uri="{A12FA001-AC4F-418D-AE19-62706E023703}">
                      <ahyp:hlinkClr xmlns:ahyp="http://schemas.microsoft.com/office/drawing/2018/hyperlinkcolor" val="tx"/>
                    </a:ext>
                  </a:extLst>
                </a:hlinkClick>
              </a:rPr>
              <a:t>@ksde.org</a:t>
            </a:r>
            <a:r>
              <a:rPr lang="en-US">
                <a:solidFill>
                  <a:srgbClr val="12284C"/>
                </a:solidFill>
              </a:rPr>
              <a:t> </a:t>
            </a:r>
            <a:r>
              <a:rPr lang="en-US"/>
              <a:t>expressing desire to speak during public comment.</a:t>
            </a:r>
            <a:endParaRPr lang="en-US" sz="1400"/>
          </a:p>
          <a:p>
            <a:pPr lvl="1"/>
            <a:r>
              <a:rPr lang="en-US"/>
              <a:t>All comments will be taken under advisement by the council.</a:t>
            </a:r>
            <a:endParaRPr lang="en-US" sz="1400"/>
          </a:p>
          <a:p>
            <a:pPr lvl="1"/>
            <a:r>
              <a:rPr lang="en-US"/>
              <a:t>Any response from the Council to public comments will come at a later date.</a:t>
            </a:r>
            <a:endParaRPr lang="en-US" sz="1400"/>
          </a:p>
          <a:p>
            <a:pPr lvl="0"/>
            <a:r>
              <a:rPr lang="en-US"/>
              <a:t>Verbal Public Comment </a:t>
            </a:r>
            <a:endParaRPr lang="en-US" sz="1400"/>
          </a:p>
          <a:p>
            <a:pPr lvl="1"/>
            <a:r>
              <a:rPr lang="en-US"/>
              <a:t>Verbal comments are limited to three minutes.</a:t>
            </a:r>
            <a:endParaRPr lang="en-US" sz="1400"/>
          </a:p>
          <a:p>
            <a:pPr lvl="1"/>
            <a:r>
              <a:rPr lang="en-US"/>
              <a:t>Cue will be given one minute before time expires.</a:t>
            </a:r>
            <a:endParaRPr lang="en-US" sz="1400"/>
          </a:p>
          <a:p>
            <a:pPr lvl="0"/>
            <a:r>
              <a:rPr lang="en-US"/>
              <a:t>Written Testimony</a:t>
            </a:r>
            <a:endParaRPr lang="en-US" sz="1400"/>
          </a:p>
          <a:p>
            <a:pPr lvl="1"/>
            <a:r>
              <a:rPr lang="en-US"/>
              <a:t>Written input must include the name, address and county of residence of the person submitting comment.</a:t>
            </a:r>
            <a:endParaRPr lang="en-US" sz="1400"/>
          </a:p>
          <a:p>
            <a:pPr lvl="1"/>
            <a:r>
              <a:rPr lang="en-US"/>
              <a:t>Written comments can be submitted via email, mail, or fax to the secretary of the SEAC.</a:t>
            </a:r>
            <a:endParaRPr lang="en-US" sz="1400" dirty="0"/>
          </a:p>
        </p:txBody>
      </p:sp>
    </p:spTree>
    <p:extLst>
      <p:ext uri="{BB962C8B-B14F-4D97-AF65-F5344CB8AC3E}">
        <p14:creationId xmlns:p14="http://schemas.microsoft.com/office/powerpoint/2010/main" val="170418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ECE3C4-9DD5-47BD-BEA1-FE55E3319CA5}"/>
              </a:ext>
            </a:extLst>
          </p:cNvPr>
          <p:cNvSpPr>
            <a:spLocks noGrp="1"/>
          </p:cNvSpPr>
          <p:nvPr>
            <p:ph type="title"/>
          </p:nvPr>
        </p:nvSpPr>
        <p:spPr/>
        <p:txBody>
          <a:bodyPr/>
          <a:lstStyle/>
          <a:p>
            <a:r>
              <a:rPr lang="en-US" dirty="0"/>
              <a:t>ESI follow up</a:t>
            </a:r>
          </a:p>
        </p:txBody>
      </p:sp>
      <p:sp>
        <p:nvSpPr>
          <p:cNvPr id="10" name="Text Placeholder 9">
            <a:extLst>
              <a:ext uri="{FF2B5EF4-FFF2-40B4-BE49-F238E27FC236}">
                <a16:creationId xmlns:a16="http://schemas.microsoft.com/office/drawing/2014/main" id="{A1150F44-92A6-49EF-B572-ACDA07616B34}"/>
              </a:ext>
            </a:extLst>
          </p:cNvPr>
          <p:cNvSpPr>
            <a:spLocks noGrp="1"/>
          </p:cNvSpPr>
          <p:nvPr>
            <p:ph type="body" idx="1"/>
          </p:nvPr>
        </p:nvSpPr>
        <p:spPr/>
        <p:txBody>
          <a:bodyPr/>
          <a:lstStyle/>
          <a:p>
            <a:r>
              <a:rPr lang="en-US" dirty="0"/>
              <a:t>Trish Backman</a:t>
            </a:r>
          </a:p>
          <a:p>
            <a:r>
              <a:rPr lang="en-US" dirty="0"/>
              <a:t>School Mental Health Coordinator</a:t>
            </a:r>
          </a:p>
        </p:txBody>
      </p:sp>
    </p:spTree>
    <p:extLst>
      <p:ext uri="{BB962C8B-B14F-4D97-AF65-F5344CB8AC3E}">
        <p14:creationId xmlns:p14="http://schemas.microsoft.com/office/powerpoint/2010/main" val="102838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CFFB7C-73EF-DA8F-B6DC-A7A25016E6C3}"/>
              </a:ext>
            </a:extLst>
          </p:cNvPr>
          <p:cNvSpPr>
            <a:spLocks noGrp="1"/>
          </p:cNvSpPr>
          <p:nvPr>
            <p:ph idx="1"/>
          </p:nvPr>
        </p:nvSpPr>
        <p:spPr/>
        <p:txBody>
          <a:bodyPr/>
          <a:lstStyle/>
          <a:p>
            <a:r>
              <a:rPr lang="en-US" b="0" i="0" dirty="0">
                <a:solidFill>
                  <a:srgbClr val="212529"/>
                </a:solidFill>
                <a:effectLst/>
                <a:latin typeface="Montserrat" panose="00000500000000000000" pitchFamily="2" charset="0"/>
              </a:rPr>
              <a:t>(b) "Area of purposeful isolation" means any separate space, regardless of any other use of that space, other than an open hallway or similarly open environment.</a:t>
            </a:r>
            <a:endParaRPr lang="en-US" dirty="0"/>
          </a:p>
        </p:txBody>
      </p:sp>
      <p:sp>
        <p:nvSpPr>
          <p:cNvPr id="3" name="Title 2">
            <a:extLst>
              <a:ext uri="{FF2B5EF4-FFF2-40B4-BE49-F238E27FC236}">
                <a16:creationId xmlns:a16="http://schemas.microsoft.com/office/drawing/2014/main" id="{5F9DADEC-B33E-D7AF-F272-9385EE93FF50}"/>
              </a:ext>
            </a:extLst>
          </p:cNvPr>
          <p:cNvSpPr>
            <a:spLocks noGrp="1"/>
          </p:cNvSpPr>
          <p:nvPr>
            <p:ph type="title"/>
          </p:nvPr>
        </p:nvSpPr>
        <p:spPr/>
        <p:txBody>
          <a:bodyPr/>
          <a:lstStyle/>
          <a:p>
            <a:r>
              <a:rPr lang="en-US" sz="4400" b="1" i="0" dirty="0">
                <a:solidFill>
                  <a:srgbClr val="212529"/>
                </a:solidFill>
                <a:effectLst/>
                <a:latin typeface="Montserrat" panose="00000500000000000000" pitchFamily="2" charset="0"/>
              </a:rPr>
              <a:t>91-42-1 (b). Definitions</a:t>
            </a:r>
            <a:endParaRPr lang="en-US" dirty="0"/>
          </a:p>
        </p:txBody>
      </p:sp>
    </p:spTree>
    <p:extLst>
      <p:ext uri="{BB962C8B-B14F-4D97-AF65-F5344CB8AC3E}">
        <p14:creationId xmlns:p14="http://schemas.microsoft.com/office/powerpoint/2010/main" val="36416842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Custom 3">
      <a:majorFont>
        <a:latin typeface="Open Sans"/>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http://schemas.microsoft.com/office/2006/documentManagement/types"/>
    <ds:schemaRef ds:uri="http://purl.org/dc/dcmitype/"/>
    <ds:schemaRef ds:uri="http://schemas.openxmlformats.org/package/2006/metadata/core-properties"/>
    <ds:schemaRef ds:uri="6c663d95-8238-4b2d-b922-a74f82e5df6f"/>
    <ds:schemaRef ds:uri="http://purl.org/dc/terms/"/>
    <ds:schemaRef ds:uri="http://www.w3.org/XML/1998/namespace"/>
    <ds:schemaRef ds:uri="d5501a87-0b31-43b9-bb13-8dd2b743a206"/>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8163</TotalTime>
  <Words>3143</Words>
  <Application>Microsoft Office PowerPoint</Application>
  <PresentationFormat>Widescreen</PresentationFormat>
  <Paragraphs>342</Paragraphs>
  <Slides>55</Slides>
  <Notes>33</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9" baseType="lpstr">
      <vt:lpstr>Gill Sans MT</vt:lpstr>
      <vt:lpstr>Wingdings</vt:lpstr>
      <vt:lpstr>Open Sans Semibold</vt:lpstr>
      <vt:lpstr>Arial</vt:lpstr>
      <vt:lpstr>Open Sans Light</vt:lpstr>
      <vt:lpstr>Calibri</vt:lpstr>
      <vt:lpstr>Montserrat</vt:lpstr>
      <vt:lpstr>Open Sans Semibold</vt:lpstr>
      <vt:lpstr>Aptos</vt:lpstr>
      <vt:lpstr>Trebuchet MS</vt:lpstr>
      <vt:lpstr>Open Sans</vt:lpstr>
      <vt:lpstr>Custom Design</vt:lpstr>
      <vt:lpstr>New - Kansas Education Case Template Grid 16:9 - 13720</vt:lpstr>
      <vt:lpstr>think-cell Slide</vt:lpstr>
      <vt:lpstr>Welcome to the Special Education Advisory Council Meeting</vt:lpstr>
      <vt:lpstr>How to pin the Interpreters Video</vt:lpstr>
      <vt:lpstr>Special Education Advisory Council</vt:lpstr>
      <vt:lpstr>Call to Order</vt:lpstr>
      <vt:lpstr>Approvals </vt:lpstr>
      <vt:lpstr>Discussion topic</vt:lpstr>
      <vt:lpstr>Public Comment</vt:lpstr>
      <vt:lpstr>ESI follow up</vt:lpstr>
      <vt:lpstr>91-42-1 (b). Definitions</vt:lpstr>
      <vt:lpstr>91-42-1 (p). Definitions</vt:lpstr>
      <vt:lpstr>91-42-1(r). Definitions</vt:lpstr>
      <vt:lpstr>Year-to-Year totals</vt:lpstr>
      <vt:lpstr>Restraints vs. Seclusion Y2Y</vt:lpstr>
      <vt:lpstr>ESI Incidents</vt:lpstr>
      <vt:lpstr>Average Age</vt:lpstr>
      <vt:lpstr>ESI by Ethnic Population</vt:lpstr>
      <vt:lpstr>ESI by Gender</vt:lpstr>
      <vt:lpstr>Fall 2024</vt:lpstr>
      <vt:lpstr>Fall 2024 </vt:lpstr>
      <vt:lpstr>Seclusion and Restraint</vt:lpstr>
      <vt:lpstr>Fall 2024  </vt:lpstr>
      <vt:lpstr>Legislative  Discussion</vt:lpstr>
      <vt:lpstr>KSDE Director Updates</vt:lpstr>
      <vt:lpstr>Transition</vt:lpstr>
      <vt:lpstr>Youth Outcomes Driven Accountability - YODA</vt:lpstr>
      <vt:lpstr>Lunch</vt:lpstr>
      <vt:lpstr>Virtual Schools</vt:lpstr>
      <vt:lpstr>FAPE in Virtual Settings</vt:lpstr>
      <vt:lpstr>Learning Objectives</vt:lpstr>
      <vt:lpstr>Key Terms</vt:lpstr>
      <vt:lpstr>Key Terms </vt:lpstr>
      <vt:lpstr>FAPE</vt:lpstr>
      <vt:lpstr>FAPE in Virtual Schools</vt:lpstr>
      <vt:lpstr>Application of the ADA, IDEA, &amp; Sec. 504</vt:lpstr>
      <vt:lpstr>Special Considerations</vt:lpstr>
      <vt:lpstr>Child Find</vt:lpstr>
      <vt:lpstr>Appropriateness</vt:lpstr>
      <vt:lpstr>Accessibility</vt:lpstr>
      <vt:lpstr>Least Restrictive Environment</vt:lpstr>
      <vt:lpstr>Adapting the IEP</vt:lpstr>
      <vt:lpstr>Virtual FAPE: Challenges &amp; Opportunities</vt:lpstr>
      <vt:lpstr>Virtual Challenges &amp; Virtual Solutions</vt:lpstr>
      <vt:lpstr>Virtual Challenges &amp; Virtual Solutions </vt:lpstr>
      <vt:lpstr>Turn and Talk </vt:lpstr>
      <vt:lpstr>Bottom Line: </vt:lpstr>
      <vt:lpstr>Feedback &amp; Questions From the Field……..</vt:lpstr>
      <vt:lpstr>Dr. Crista Grimwood                    #SETS Dispute Resolution Coordinator                                               Crista.Grimwood@ksde.gov                       (785) 296- 7262</vt:lpstr>
      <vt:lpstr>Ex-Officio Member Reports</vt:lpstr>
      <vt:lpstr>Ex-Officio Member Reports </vt:lpstr>
      <vt:lpstr>KASEA</vt:lpstr>
      <vt:lpstr>Next Meeting Date</vt:lpstr>
      <vt:lpstr>Keep The Main Thing The Main Thing</vt:lpstr>
      <vt:lpstr>Closing Comments/Adjournment</vt:lpstr>
      <vt:lpstr>SETS Contacts</vt:lpstr>
      <vt:lpstr>KSDE Address</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Evelyn Alden</cp:lastModifiedBy>
  <cp:revision>277</cp:revision>
  <cp:lastPrinted>2020-01-09T15:38:24Z</cp:lastPrinted>
  <dcterms:created xsi:type="dcterms:W3CDTF">2017-11-21T21:33:09Z</dcterms:created>
  <dcterms:modified xsi:type="dcterms:W3CDTF">2025-05-21T21:10:20Z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