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32"/>
  </p:notesMasterIdLst>
  <p:sldIdLst>
    <p:sldId id="399" r:id="rId6"/>
    <p:sldId id="398" r:id="rId7"/>
    <p:sldId id="261" r:id="rId8"/>
    <p:sldId id="280" r:id="rId9"/>
    <p:sldId id="295" r:id="rId10"/>
    <p:sldId id="400" r:id="rId11"/>
    <p:sldId id="2134806848" r:id="rId12"/>
    <p:sldId id="2134806889" r:id="rId13"/>
    <p:sldId id="2134806849" r:id="rId14"/>
    <p:sldId id="2134806898" r:id="rId15"/>
    <p:sldId id="2134806853" r:id="rId16"/>
    <p:sldId id="2134806900" r:id="rId17"/>
    <p:sldId id="2134806899" r:id="rId18"/>
    <p:sldId id="2134806867" r:id="rId19"/>
    <p:sldId id="2134806856" r:id="rId20"/>
    <p:sldId id="2134806887" r:id="rId21"/>
    <p:sldId id="2134806193" r:id="rId22"/>
    <p:sldId id="2134806194" r:id="rId23"/>
    <p:sldId id="2134806184" r:id="rId24"/>
    <p:sldId id="2134806861" r:id="rId25"/>
    <p:sldId id="638" r:id="rId26"/>
    <p:sldId id="2134806243" r:id="rId27"/>
    <p:sldId id="367" r:id="rId28"/>
    <p:sldId id="294" r:id="rId29"/>
    <p:sldId id="279" r:id="rId30"/>
    <p:sldId id="2134806231" r:id="rId31"/>
  </p:sldIdLst>
  <p:sldSz cx="12192000" cy="6858000"/>
  <p:notesSz cx="7010400" cy="9296400"/>
  <p:embeddedFontLst>
    <p:embeddedFont>
      <p:font typeface="Open Sans" panose="020B0606030504020204" pitchFamily="34" charset="0"/>
      <p:regular r:id="rId33"/>
      <p:bold r:id="rId34"/>
      <p:italic r:id="rId35"/>
      <p:boldItalic r:id="rId36"/>
    </p:embeddedFont>
    <p:embeddedFont>
      <p:font typeface="Open Sans Light" panose="020B0306030504020204" pitchFamily="34" charset="0"/>
      <p:regular r:id="rId37"/>
      <p:italic r:id="rId38"/>
    </p:embeddedFont>
    <p:embeddedFont>
      <p:font typeface="Open Sans Semibold" panose="020B0706030804020204" pitchFamily="34" charset="0"/>
      <p:bold r:id="rId39"/>
      <p:boldItalic r:id="rId40"/>
    </p:embeddedFont>
    <p:embeddedFont>
      <p:font typeface="Open Sans Semibold" panose="020B0706030804020204" pitchFamily="34" charset="0"/>
      <p:bold r:id="rId39"/>
      <p:boldItalic r:id="rId40"/>
    </p:embeddedFont>
    <p:embeddedFont>
      <p:font typeface="Trebuchet MS" panose="020B0603020202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48"/>
            <p14:sldId id="2134806889"/>
            <p14:sldId id="2134806849"/>
            <p14:sldId id="2134806898"/>
            <p14:sldId id="2134806853"/>
            <p14:sldId id="2134806900"/>
            <p14:sldId id="2134806899"/>
            <p14:sldId id="2134806867"/>
            <p14:sldId id="2134806856"/>
            <p14:sldId id="2134806887"/>
            <p14:sldId id="2134806193"/>
            <p14:sldId id="2134806194"/>
            <p14:sldId id="2134806184"/>
            <p14:sldId id="2134806861"/>
            <p14:sldId id="638"/>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1" autoAdjust="0"/>
    <p:restoredTop sz="94620" autoAdjust="0"/>
  </p:normalViewPr>
  <p:slideViewPr>
    <p:cSldViewPr snapToGrid="0">
      <p:cViewPr varScale="1">
        <p:scale>
          <a:sx n="96" d="100"/>
          <a:sy n="96" d="100"/>
        </p:scale>
        <p:origin x="39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5/21/2025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193982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5/21/2025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39261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CC631-19F3-6775-6846-9AB63230D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C477-BC33-165F-E6FB-D064F4B3E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CDA87-7F7A-0438-A530-332DFB8F8582}"/>
              </a:ext>
            </a:extLst>
          </p:cNvPr>
          <p:cNvSpPr>
            <a:spLocks noGrp="1"/>
          </p:cNvSpPr>
          <p:nvPr>
            <p:ph type="body" idx="1"/>
          </p:nvPr>
        </p:nvSpPr>
        <p:spPr/>
        <p:txBody>
          <a:bodyPr/>
          <a:lstStyle/>
          <a:p>
            <a:r>
              <a:rPr lang="en-US" dirty="0"/>
              <a:t>Laurie will share her screen</a:t>
            </a:r>
          </a:p>
        </p:txBody>
      </p:sp>
      <p:sp>
        <p:nvSpPr>
          <p:cNvPr id="4" name="Slide Number Placeholder 3">
            <a:extLst>
              <a:ext uri="{FF2B5EF4-FFF2-40B4-BE49-F238E27FC236}">
                <a16:creationId xmlns:a16="http://schemas.microsoft.com/office/drawing/2014/main" id="{10388C85-5928-3F61-9C65-7B25A34A575A}"/>
              </a:ext>
            </a:extLst>
          </p:cNvPr>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83907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19294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412CB-B9DF-FC9A-E066-F21188B48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10385-1F3C-AAE2-3740-D76DEE13C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975F3-92AA-6AD8-EEBC-D294E458E677}"/>
              </a:ext>
            </a:extLst>
          </p:cNvPr>
          <p:cNvSpPr>
            <a:spLocks noGrp="1"/>
          </p:cNvSpPr>
          <p:nvPr>
            <p:ph type="body" idx="1"/>
          </p:nvPr>
        </p:nvSpPr>
        <p:spPr/>
        <p:txBody>
          <a:bodyPr/>
          <a:lstStyle/>
          <a:p>
            <a:r>
              <a:rPr lang="en-US" dirty="0"/>
              <a:t>Laurie will share her screen</a:t>
            </a:r>
          </a:p>
        </p:txBody>
      </p:sp>
      <p:sp>
        <p:nvSpPr>
          <p:cNvPr id="4" name="Slide Number Placeholder 3">
            <a:extLst>
              <a:ext uri="{FF2B5EF4-FFF2-40B4-BE49-F238E27FC236}">
                <a16:creationId xmlns:a16="http://schemas.microsoft.com/office/drawing/2014/main" id="{EAE489A3-4D7A-AB78-F51C-856D0FA65A79}"/>
              </a:ext>
            </a:extLst>
          </p:cNvPr>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49360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15</a:t>
            </a:fld>
            <a:endParaRPr lang="en-US"/>
          </a:p>
        </p:txBody>
      </p:sp>
    </p:spTree>
    <p:extLst>
      <p:ext uri="{BB962C8B-B14F-4D97-AF65-F5344CB8AC3E}">
        <p14:creationId xmlns:p14="http://schemas.microsoft.com/office/powerpoint/2010/main" val="1424045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5/21/2025</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notesSlide" Target="../notesSlides/notesSlide11.xm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308A6-772D-9E9B-643B-89B97D32F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DC34F-8C36-9E52-C90C-AE29FD55824B}"/>
              </a:ext>
            </a:extLst>
          </p:cNvPr>
          <p:cNvSpPr>
            <a:spLocks noGrp="1"/>
          </p:cNvSpPr>
          <p:nvPr>
            <p:ph type="title"/>
          </p:nvPr>
        </p:nvSpPr>
        <p:spPr>
          <a:xfrm>
            <a:off x="1893456" y="432665"/>
            <a:ext cx="9353048" cy="2713228"/>
          </a:xfrm>
        </p:spPr>
        <p:txBody>
          <a:bodyPr>
            <a:normAutofit/>
          </a:bodyPr>
          <a:lstStyle/>
          <a:p>
            <a:r>
              <a:rPr lang="en-US" dirty="0"/>
              <a:t>Fiscal Forum Information</a:t>
            </a:r>
          </a:p>
        </p:txBody>
      </p:sp>
      <p:sp>
        <p:nvSpPr>
          <p:cNvPr id="3" name="Text Placeholder 2">
            <a:extLst>
              <a:ext uri="{FF2B5EF4-FFF2-40B4-BE49-F238E27FC236}">
                <a16:creationId xmlns:a16="http://schemas.microsoft.com/office/drawing/2014/main" id="{D775AE4B-0083-AFAB-56D6-B1B14A559329}"/>
              </a:ext>
            </a:extLst>
          </p:cNvPr>
          <p:cNvSpPr>
            <a:spLocks noGrp="1"/>
          </p:cNvSpPr>
          <p:nvPr>
            <p:ph type="body" idx="1"/>
          </p:nvPr>
        </p:nvSpPr>
        <p:spPr/>
        <p:txBody>
          <a:bodyPr>
            <a:normAutofit/>
          </a:bodyPr>
          <a:lstStyle/>
          <a:p>
            <a:r>
              <a:rPr lang="en-US" dirty="0"/>
              <a:t>Dean Zajic</a:t>
            </a:r>
          </a:p>
        </p:txBody>
      </p:sp>
    </p:spTree>
    <p:extLst>
      <p:ext uri="{BB962C8B-B14F-4D97-AF65-F5344CB8AC3E}">
        <p14:creationId xmlns:p14="http://schemas.microsoft.com/office/powerpoint/2010/main" val="286740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Virtual Graduation</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a:p>
            <a:r>
              <a:rPr lang="en-US" dirty="0"/>
              <a:t>Bert Moore</a:t>
            </a:r>
          </a:p>
        </p:txBody>
      </p:sp>
    </p:spTree>
    <p:extLst>
      <p:ext uri="{BB962C8B-B14F-4D97-AF65-F5344CB8AC3E}">
        <p14:creationId xmlns:p14="http://schemas.microsoft.com/office/powerpoint/2010/main" val="157765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3547-95AF-DFAC-A346-37B7AD048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350C1-AD36-E14A-99F1-EF9A9A693C7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Inclusion in subgroup</a:t>
            </a:r>
          </a:p>
        </p:txBody>
      </p:sp>
      <p:pic>
        <p:nvPicPr>
          <p:cNvPr id="3" name="Picture 2">
            <a:extLst>
              <a:ext uri="{FF2B5EF4-FFF2-40B4-BE49-F238E27FC236}">
                <a16:creationId xmlns:a16="http://schemas.microsoft.com/office/drawing/2014/main" id="{7B4FF921-56CA-BF58-C5D0-2D0C7314A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57681" y="0"/>
            <a:ext cx="9152389" cy="6038690"/>
          </a:xfrm>
          <a:prstGeom prst="rect">
            <a:avLst/>
          </a:prstGeom>
        </p:spPr>
      </p:pic>
    </p:spTree>
    <p:extLst>
      <p:ext uri="{BB962C8B-B14F-4D97-AF65-F5344CB8AC3E}">
        <p14:creationId xmlns:p14="http://schemas.microsoft.com/office/powerpoint/2010/main" val="416256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4E58-C8B5-1930-E6F7-FEEC61A2C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79D82-834B-AB94-57FE-E8FA041FCCE6}"/>
              </a:ext>
            </a:extLst>
          </p:cNvPr>
          <p:cNvSpPr>
            <a:spLocks noGrp="1"/>
          </p:cNvSpPr>
          <p:nvPr>
            <p:ph type="title"/>
          </p:nvPr>
        </p:nvSpPr>
        <p:spPr>
          <a:xfrm>
            <a:off x="1893456" y="432665"/>
            <a:ext cx="9353048" cy="2713228"/>
          </a:xfrm>
        </p:spPr>
        <p:txBody>
          <a:bodyPr>
            <a:normAutofit/>
          </a:bodyPr>
          <a:lstStyle/>
          <a:p>
            <a:r>
              <a:rPr lang="en-US" dirty="0"/>
              <a:t>Dyslexia Data</a:t>
            </a:r>
          </a:p>
        </p:txBody>
      </p:sp>
      <p:sp>
        <p:nvSpPr>
          <p:cNvPr id="3" name="Text Placeholder 2">
            <a:extLst>
              <a:ext uri="{FF2B5EF4-FFF2-40B4-BE49-F238E27FC236}">
                <a16:creationId xmlns:a16="http://schemas.microsoft.com/office/drawing/2014/main" id="{F53AEDB2-7FC7-1D8F-769A-5DA49AE25FFC}"/>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372098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normAutofit/>
          </a:bodyPr>
          <a:lstStyle/>
          <a:p>
            <a:r>
              <a:rPr lang="en-US" sz="4800" dirty="0"/>
              <a:t>ESI </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Trish Backman</a:t>
            </a:r>
          </a:p>
        </p:txBody>
      </p:sp>
    </p:spTree>
    <p:extLst>
      <p:ext uri="{BB962C8B-B14F-4D97-AF65-F5344CB8AC3E}">
        <p14:creationId xmlns:p14="http://schemas.microsoft.com/office/powerpoint/2010/main" val="53290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Indicator 8</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a:xfrm>
            <a:off x="1998231" y="3145893"/>
            <a:ext cx="8340436" cy="1500187"/>
          </a:xfrm>
        </p:spPr>
        <p:txBody>
          <a:bodyPr>
            <a:normAutofit/>
          </a:bodyPr>
          <a:lstStyle/>
          <a:p>
            <a:r>
              <a:rPr lang="en-US" dirty="0"/>
              <a:t>Josie McClendon</a:t>
            </a:r>
          </a:p>
          <a:p>
            <a:r>
              <a:rPr lang="en-US" dirty="0"/>
              <a:t>Brian Dempsey</a:t>
            </a:r>
          </a:p>
        </p:txBody>
      </p:sp>
    </p:spTree>
    <p:extLst>
      <p:ext uri="{BB962C8B-B14F-4D97-AF65-F5344CB8AC3E}">
        <p14:creationId xmlns:p14="http://schemas.microsoft.com/office/powerpoint/2010/main" val="312234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49C376-AEE6-C138-37E8-1F6F14DA5812}"/>
              </a:ext>
            </a:extLst>
          </p:cNvPr>
          <p:cNvSpPr>
            <a:spLocks noGrp="1"/>
          </p:cNvSpPr>
          <p:nvPr>
            <p:ph type="title"/>
          </p:nvPr>
        </p:nvSpPr>
        <p:spPr/>
        <p:txBody>
          <a:bodyPr/>
          <a:lstStyle/>
          <a:p>
            <a:r>
              <a:rPr lang="en-US" dirty="0"/>
              <a:t>Indicator 8 Current Survey Question</a:t>
            </a:r>
          </a:p>
        </p:txBody>
      </p:sp>
      <p:sp>
        <p:nvSpPr>
          <p:cNvPr id="2" name="Content Placeholder 1">
            <a:extLst>
              <a:ext uri="{FF2B5EF4-FFF2-40B4-BE49-F238E27FC236}">
                <a16:creationId xmlns:a16="http://schemas.microsoft.com/office/drawing/2014/main" id="{461CA540-1B84-979D-7FDA-FA8D07EF2306}"/>
              </a:ext>
            </a:extLst>
          </p:cNvPr>
          <p:cNvSpPr>
            <a:spLocks noGrp="1"/>
          </p:cNvSpPr>
          <p:nvPr>
            <p:ph idx="1"/>
          </p:nvPr>
        </p:nvSpPr>
        <p:spPr>
          <a:xfrm>
            <a:off x="838200" y="2325110"/>
            <a:ext cx="10515600" cy="3086645"/>
          </a:xfrm>
        </p:spPr>
        <p:txBody>
          <a:bodyPr/>
          <a:lstStyle/>
          <a:p>
            <a:r>
              <a:rPr lang="en-US" dirty="0"/>
              <a:t>“Did the school district facilitate involvement as a means for improving services and results for your child?”</a:t>
            </a:r>
          </a:p>
        </p:txBody>
      </p:sp>
    </p:spTree>
    <p:extLst>
      <p:ext uri="{BB962C8B-B14F-4D97-AF65-F5344CB8AC3E}">
        <p14:creationId xmlns:p14="http://schemas.microsoft.com/office/powerpoint/2010/main" val="152388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12A9D0-4492-795D-12F0-A6584156CF51}"/>
              </a:ext>
            </a:extLst>
          </p:cNvPr>
          <p:cNvSpPr>
            <a:spLocks noGrp="1"/>
          </p:cNvSpPr>
          <p:nvPr>
            <p:ph type="title"/>
          </p:nvPr>
        </p:nvSpPr>
        <p:spPr/>
        <p:txBody>
          <a:bodyPr/>
          <a:lstStyle/>
          <a:p>
            <a:r>
              <a:rPr lang="en-US" dirty="0"/>
              <a:t>Possible Additional Questions</a:t>
            </a:r>
          </a:p>
        </p:txBody>
      </p:sp>
      <p:sp>
        <p:nvSpPr>
          <p:cNvPr id="2" name="Content Placeholder 1">
            <a:extLst>
              <a:ext uri="{FF2B5EF4-FFF2-40B4-BE49-F238E27FC236}">
                <a16:creationId xmlns:a16="http://schemas.microsoft.com/office/drawing/2014/main" id="{E3CD79BA-71E8-91F6-A6F4-7524B5B6EDE9}"/>
              </a:ext>
            </a:extLst>
          </p:cNvPr>
          <p:cNvSpPr>
            <a:spLocks noGrp="1"/>
          </p:cNvSpPr>
          <p:nvPr>
            <p:ph idx="1"/>
          </p:nvPr>
        </p:nvSpPr>
        <p:spPr>
          <a:xfrm>
            <a:off x="838200" y="2058342"/>
            <a:ext cx="10515600" cy="3987895"/>
          </a:xfrm>
        </p:spPr>
        <p:txBody>
          <a:bodyPr>
            <a:normAutofit/>
          </a:bodyPr>
          <a:lstStyle/>
          <a:p>
            <a:pPr marL="342900" marR="0" lvl="0" indent="-342900">
              <a:buFont typeface="Symbol" panose="05050102010706020507" pitchFamily="18" charset="2"/>
              <a:buChar char=""/>
            </a:pPr>
            <a:r>
              <a:rPr lang="en-US" dirty="0">
                <a:effectLst/>
                <a:latin typeface="Aptos" panose="020B0004020202020204" pitchFamily="34" charset="0"/>
                <a:ea typeface="Times New Roman" panose="02020603050405020304" pitchFamily="18" charset="0"/>
                <a:cs typeface="Aptos" panose="020B0004020202020204" pitchFamily="34" charset="0"/>
              </a:rPr>
              <a:t>Communication- How well did the district communicate with the parents? Was feedback on communication styles/methods taken into consideration?</a:t>
            </a:r>
            <a:endParaRPr lang="en-US"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dirty="0">
                <a:effectLst/>
                <a:latin typeface="Aptos" panose="020B0004020202020204" pitchFamily="34" charset="0"/>
                <a:ea typeface="Times New Roman" panose="02020603050405020304" pitchFamily="18" charset="0"/>
                <a:cs typeface="Aptos" panose="020B0004020202020204" pitchFamily="34" charset="0"/>
              </a:rPr>
              <a:t>Collaboration- How well did the district facilitate a collaborative environment? What was the application of parental feedback/information like during IEP meetings?</a:t>
            </a:r>
            <a:endParaRPr lang="en-US"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dirty="0">
                <a:effectLst/>
                <a:latin typeface="Aptos" panose="020B0004020202020204" pitchFamily="34" charset="0"/>
                <a:ea typeface="Times New Roman" panose="02020603050405020304" pitchFamily="18" charset="0"/>
                <a:cs typeface="Aptos" panose="020B0004020202020204" pitchFamily="34" charset="0"/>
              </a:rPr>
              <a:t>Feedback- How well did the district take feedback? Did parents notice changes based on the feedback they provided?</a:t>
            </a:r>
            <a:endParaRPr lang="en-US"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98402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054EAC-7D54-ACC3-31BF-83E80A6A191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SETS contacts</a:t>
            </a:r>
          </a:p>
        </p:txBody>
      </p:sp>
      <p:sp>
        <p:nvSpPr>
          <p:cNvPr id="2" name="Content Placeholder 1">
            <a:extLst>
              <a:ext uri="{FF2B5EF4-FFF2-40B4-BE49-F238E27FC236}">
                <a16:creationId xmlns:a16="http://schemas.microsoft.com/office/drawing/2014/main" id="{A5A8631A-C9A5-45FB-9CB0-FFF9876F0B5A}"/>
              </a:ext>
            </a:extLst>
          </p:cNvPr>
          <p:cNvSpPr>
            <a:spLocks noGrp="1"/>
          </p:cNvSpPr>
          <p:nvPr>
            <p:ph sz="quarter" idx="13"/>
          </p:nvPr>
        </p:nvSpPr>
        <p:spPr/>
        <p:txBody>
          <a:bodyPr/>
          <a:lstStyle/>
          <a:p>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endParaRPr lang="en-US" dirty="0"/>
          </a:p>
        </p:txBody>
      </p:sp>
      <p:sp>
        <p:nvSpPr>
          <p:cNvPr id="3" name="Content Placeholder 2">
            <a:extLst>
              <a:ext uri="{FF2B5EF4-FFF2-40B4-BE49-F238E27FC236}">
                <a16:creationId xmlns:a16="http://schemas.microsoft.com/office/drawing/2014/main" id="{A7458F64-1849-4CE5-822F-43B59125110E}"/>
              </a:ext>
            </a:extLst>
          </p:cNvPr>
          <p:cNvSpPr>
            <a:spLocks noGrp="1"/>
          </p:cNvSpPr>
          <p:nvPr>
            <p:ph sz="quarter" idx="14"/>
          </p:nvPr>
        </p:nvSpPr>
        <p:spPr/>
        <p:txBody>
          <a:bodyPr/>
          <a:lstStyle/>
          <a:p>
            <a:r>
              <a:rPr lang="en-US" dirty="0"/>
              <a:t>Brian Dempsey</a:t>
            </a:r>
            <a:br>
              <a:rPr lang="en-US" dirty="0"/>
            </a:br>
            <a:r>
              <a:rPr lang="en-US" dirty="0"/>
              <a:t>Assistant Director</a:t>
            </a:r>
            <a:br>
              <a:rPr lang="en-US" dirty="0"/>
            </a:br>
            <a:r>
              <a:rPr lang="en-US" dirty="0"/>
              <a:t>Special Education &amp; Title Services</a:t>
            </a:r>
            <a:br>
              <a:rPr lang="en-US" dirty="0"/>
            </a:br>
            <a:r>
              <a:rPr lang="en-US" dirty="0"/>
              <a:t>(785) 296-5522</a:t>
            </a:r>
            <a:br>
              <a:rPr lang="en-US" dirty="0"/>
            </a:br>
            <a:r>
              <a:rPr lang="en-US" dirty="0">
                <a:hlinkClick r:id="rId2"/>
              </a:rPr>
              <a:t>bmoore@ksde.org</a:t>
            </a:r>
            <a:endParaRPr lang="en-US" dirty="0"/>
          </a:p>
        </p:txBody>
      </p:sp>
    </p:spTree>
    <p:extLst>
      <p:ext uri="{BB962C8B-B14F-4D97-AF65-F5344CB8AC3E}">
        <p14:creationId xmlns:p14="http://schemas.microsoft.com/office/powerpoint/2010/main" val="339586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 </a:t>
            </a:r>
          </a:p>
        </p:txBody>
      </p:sp>
    </p:spTree>
    <p:extLst>
      <p:ext uri="{BB962C8B-B14F-4D97-AF65-F5344CB8AC3E}">
        <p14:creationId xmlns:p14="http://schemas.microsoft.com/office/powerpoint/2010/main" val="90563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numCol="1">
            <a:normAutofit/>
          </a:bodyPr>
          <a:lstStyle/>
          <a:p>
            <a:pPr marL="0" indent="0">
              <a:lnSpc>
                <a:spcPct val="150000"/>
              </a:lnSpc>
              <a:buNone/>
            </a:pPr>
            <a:endParaRPr lang="en-US" sz="2400" dirty="0"/>
          </a:p>
          <a:p>
            <a:pPr>
              <a:lnSpc>
                <a:spcPct val="100000"/>
              </a:lnSpc>
            </a:pPr>
            <a:r>
              <a:rPr lang="en-US" sz="2400" dirty="0"/>
              <a:t>April 22, 2025 – 9:00 a.m. to 3:30 p.m.      </a:t>
            </a:r>
          </a:p>
          <a:p>
            <a:pPr marL="0" indent="0">
              <a:lnSpc>
                <a:spcPct val="100000"/>
              </a:lnSpc>
              <a:buNone/>
            </a:pPr>
            <a:r>
              <a:rPr lang="en-US" sz="2400" dirty="0"/>
              <a:t>  </a:t>
            </a:r>
          </a:p>
          <a:p>
            <a:pPr marL="0" indent="0">
              <a:lnSpc>
                <a:spcPct val="100000"/>
              </a:lnSpc>
              <a:buNone/>
            </a:pPr>
            <a:r>
              <a:rPr lang="en-US" sz="2400" dirty="0"/>
              <a:t>                        Landon State Office Building</a:t>
            </a:r>
          </a:p>
          <a:p>
            <a:pPr marL="0" indent="0">
              <a:lnSpc>
                <a:spcPct val="100000"/>
              </a:lnSpc>
              <a:buNone/>
            </a:pPr>
            <a:r>
              <a:rPr lang="en-US" sz="2400" dirty="0"/>
              <a:t>                        900 SE Jackson, Room 509</a:t>
            </a:r>
          </a:p>
          <a:p>
            <a:pPr marL="0" indent="0">
              <a:lnSpc>
                <a:spcPct val="100000"/>
              </a:lnSpc>
              <a:buNone/>
            </a:pPr>
            <a:r>
              <a:rPr lang="en-US" sz="2400" dirty="0"/>
              <a:t>                        Topeka, KS 66612</a:t>
            </a:r>
          </a:p>
          <a:p>
            <a:pPr>
              <a:lnSpc>
                <a:spcPct val="100000"/>
              </a:lnSpc>
            </a:pPr>
            <a:endParaRPr lang="en-US" sz="2400" dirty="0"/>
          </a:p>
          <a:p>
            <a:pPr marL="0" indent="0">
              <a:lnSpc>
                <a:spcPct val="100000"/>
              </a:lnSpc>
              <a:buNone/>
            </a:pPr>
            <a:r>
              <a:rPr lang="en-US" sz="2400" dirty="0"/>
              <a:t>                        </a:t>
            </a:r>
            <a:endParaRPr lang="en-US" dirty="0"/>
          </a:p>
        </p:txBody>
      </p:sp>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Next Meeting Date</a:t>
            </a:r>
          </a:p>
        </p:txBody>
      </p:sp>
    </p:spTree>
    <p:extLst>
      <p:ext uri="{BB962C8B-B14F-4D97-AF65-F5344CB8AC3E}">
        <p14:creationId xmlns:p14="http://schemas.microsoft.com/office/powerpoint/2010/main" val="363069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r>
              <a:rPr lang="en-US" dirty="0"/>
              <a:t>Motion to adjourn</a:t>
            </a:r>
          </a:p>
        </p:txBody>
      </p:sp>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Tree>
    <p:extLst>
      <p:ext uri="{BB962C8B-B14F-4D97-AF65-F5344CB8AC3E}">
        <p14:creationId xmlns:p14="http://schemas.microsoft.com/office/powerpoint/2010/main" val="4228739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933D-4563-4E9F-C743-5E7F259FF13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SETS contact</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44CA-947D-BAFD-E2ED-BCD7D39A805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Contact-black</a:t>
            </a:r>
          </a:p>
        </p:txBody>
      </p:sp>
      <p:pic>
        <p:nvPicPr>
          <p:cNvPr id="7" name="Picture 6">
            <a:extLst>
              <a:ext uri="{FF2B5EF4-FFF2-40B4-BE49-F238E27FC236}">
                <a16:creationId xmlns:a16="http://schemas.microsoft.com/office/drawing/2014/main" id="{5A8443C1-5B41-2263-F7A3-055E8E5161A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January 15, 2025</a:t>
            </a:r>
          </a:p>
        </p:txBody>
      </p:sp>
    </p:spTree>
    <p:extLst>
      <p:ext uri="{BB962C8B-B14F-4D97-AF65-F5344CB8AC3E}">
        <p14:creationId xmlns:p14="http://schemas.microsoft.com/office/powerpoint/2010/main" val="43027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a:xfrm>
            <a:off x="838200" y="1267001"/>
            <a:ext cx="10515600" cy="4532890"/>
          </a:xfrm>
        </p:spPr>
        <p:txBody>
          <a:bodyPr>
            <a:normAutofit/>
          </a:bodyPr>
          <a:lstStyle/>
          <a:p>
            <a:endParaRPr lang="en-US" dirty="0"/>
          </a:p>
          <a:p>
            <a:r>
              <a:rPr lang="en-US" dirty="0"/>
              <a:t>Call to Order                                               Lindsay Graf</a:t>
            </a:r>
          </a:p>
          <a:p>
            <a:pPr marL="0" indent="0">
              <a:buNone/>
            </a:pPr>
            <a:endParaRPr lang="en-US" dirty="0"/>
          </a:p>
          <a:p>
            <a:pPr marL="0" indent="0">
              <a:buNone/>
            </a:pPr>
            <a:endParaRPr lang="en-US" dirty="0"/>
          </a:p>
          <a:p>
            <a:r>
              <a:rPr lang="en-US" dirty="0"/>
              <a:t>Roll Call                                                        Joyce Broils</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a:xfrm>
            <a:off x="838200" y="365126"/>
            <a:ext cx="10515600" cy="1001762"/>
          </a:xfrm>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endParaRPr lang="en-US" dirty="0"/>
          </a:p>
          <a:p>
            <a:endParaRPr lang="en-US" dirty="0"/>
          </a:p>
          <a:p>
            <a:r>
              <a:rPr lang="en-US" dirty="0"/>
              <a:t>Agenda for January 15, 2025.                         Lindsay Graf</a:t>
            </a:r>
          </a:p>
          <a:p>
            <a:endParaRPr lang="en-US" dirty="0"/>
          </a:p>
          <a:p>
            <a:endParaRPr lang="en-US" dirty="0"/>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Joyce Broils, </a:t>
            </a:r>
            <a:r>
              <a:rPr lang="en-US" u="sng" dirty="0">
                <a:solidFill>
                  <a:srgbClr val="12284C"/>
                </a:solidFill>
              </a:rPr>
              <a:t>jbroils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Tree>
    <p:extLst>
      <p:ext uri="{BB962C8B-B14F-4D97-AF65-F5344CB8AC3E}">
        <p14:creationId xmlns:p14="http://schemas.microsoft.com/office/powerpoint/2010/main" val="17041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Stronger Connections Grant</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Bonnie Houk</a:t>
            </a:r>
          </a:p>
          <a:p>
            <a:r>
              <a:rPr lang="en-US" dirty="0"/>
              <a:t>Kristin Heuer</a:t>
            </a:r>
          </a:p>
        </p:txBody>
      </p:sp>
    </p:spTree>
    <p:extLst>
      <p:ext uri="{BB962C8B-B14F-4D97-AF65-F5344CB8AC3E}">
        <p14:creationId xmlns:p14="http://schemas.microsoft.com/office/powerpoint/2010/main" val="33434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a:xfrm>
            <a:off x="719116" y="1636374"/>
            <a:ext cx="8927606" cy="1419729"/>
          </a:xfrm>
        </p:spPr>
        <p:txBody>
          <a:bodyPr/>
          <a:lstStyle/>
          <a:p>
            <a:r>
              <a:rPr lang="en-US" dirty="0"/>
              <a:t>Transitions Grant</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Dean Zajic</a:t>
            </a:r>
          </a:p>
        </p:txBody>
      </p:sp>
    </p:spTree>
    <p:extLst>
      <p:ext uri="{BB962C8B-B14F-4D97-AF65-F5344CB8AC3E}">
        <p14:creationId xmlns:p14="http://schemas.microsoft.com/office/powerpoint/2010/main" val="195979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1585998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7916</TotalTime>
  <Words>650</Words>
  <Application>Microsoft Office PowerPoint</Application>
  <PresentationFormat>Widescreen</PresentationFormat>
  <Paragraphs>115</Paragraphs>
  <Slides>26</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8" baseType="lpstr">
      <vt:lpstr>Open Sans Light</vt:lpstr>
      <vt:lpstr>Open Sans Semibold</vt:lpstr>
      <vt:lpstr>Arial</vt:lpstr>
      <vt:lpstr>Symbol</vt:lpstr>
      <vt:lpstr>Calibri</vt:lpstr>
      <vt:lpstr>Open Sans</vt:lpstr>
      <vt:lpstr>Aptos</vt:lpstr>
      <vt:lpstr>Trebuchet MS</vt:lpstr>
      <vt:lpstr>Open Sans Semibold</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Stronger Connections Grant</vt:lpstr>
      <vt:lpstr>Transitions Grant</vt:lpstr>
      <vt:lpstr>Break</vt:lpstr>
      <vt:lpstr>Fiscal Forum Information</vt:lpstr>
      <vt:lpstr>Virtual Graduation</vt:lpstr>
      <vt:lpstr>Inclusion in subgroup</vt:lpstr>
      <vt:lpstr>Dyslexia Data</vt:lpstr>
      <vt:lpstr>ESI </vt:lpstr>
      <vt:lpstr>Lunch</vt:lpstr>
      <vt:lpstr>Indicator 8</vt:lpstr>
      <vt:lpstr>Indicator 8 Current Survey Question</vt:lpstr>
      <vt:lpstr>Possible Additional Questions</vt:lpstr>
      <vt:lpstr>SETS contacts</vt:lpstr>
      <vt:lpstr>Ex-Officio Member Reports</vt:lpstr>
      <vt:lpstr>Ex-Officio Member Reports </vt:lpstr>
      <vt:lpstr>Next Meeting Date</vt:lpstr>
      <vt:lpstr>Keep The Main Thing The Main Thing</vt:lpstr>
      <vt:lpstr>Closing Comments/Adjournment</vt:lpstr>
      <vt:lpstr>SETS contact</vt:lpstr>
      <vt:lpstr>Contact-black</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259</cp:revision>
  <cp:lastPrinted>2020-01-09T15:38:24Z</cp:lastPrinted>
  <dcterms:created xsi:type="dcterms:W3CDTF">2017-11-21T21:33:09Z</dcterms:created>
  <dcterms:modified xsi:type="dcterms:W3CDTF">2025-05-21T21:13:47Z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