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ags/tag1.xml" ContentType="application/vnd.openxmlformats-officedocument.presentationml.tags+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heme/themeOverride1.xml" ContentType="application/vnd.openxmlformats-officedocument.themeOverride+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703" r:id="rId5"/>
  </p:sldMasterIdLst>
  <p:notesMasterIdLst>
    <p:notesMasterId r:id="rId59"/>
  </p:notesMasterIdLst>
  <p:sldIdLst>
    <p:sldId id="399" r:id="rId6"/>
    <p:sldId id="398" r:id="rId7"/>
    <p:sldId id="261" r:id="rId8"/>
    <p:sldId id="280" r:id="rId9"/>
    <p:sldId id="295" r:id="rId10"/>
    <p:sldId id="400" r:id="rId11"/>
    <p:sldId id="2134806848" r:id="rId12"/>
    <p:sldId id="256" r:id="rId13"/>
    <p:sldId id="642" r:id="rId14"/>
    <p:sldId id="605" r:id="rId15"/>
    <p:sldId id="646" r:id="rId16"/>
    <p:sldId id="645" r:id="rId17"/>
    <p:sldId id="628" r:id="rId18"/>
    <p:sldId id="629" r:id="rId19"/>
    <p:sldId id="2134806900" r:id="rId20"/>
    <p:sldId id="632" r:id="rId21"/>
    <p:sldId id="633" r:id="rId22"/>
    <p:sldId id="647" r:id="rId23"/>
    <p:sldId id="635" r:id="rId24"/>
    <p:sldId id="634" r:id="rId25"/>
    <p:sldId id="636" r:id="rId26"/>
    <p:sldId id="637" r:id="rId27"/>
    <p:sldId id="639" r:id="rId28"/>
    <p:sldId id="2134806901" r:id="rId29"/>
    <p:sldId id="643" r:id="rId30"/>
    <p:sldId id="644" r:id="rId31"/>
    <p:sldId id="640" r:id="rId32"/>
    <p:sldId id="641" r:id="rId33"/>
    <p:sldId id="648" r:id="rId34"/>
    <p:sldId id="649" r:id="rId35"/>
    <p:sldId id="2134806902" r:id="rId36"/>
    <p:sldId id="2134806849" r:id="rId37"/>
    <p:sldId id="2134806898" r:id="rId38"/>
    <p:sldId id="2134806853" r:id="rId39"/>
    <p:sldId id="2134806448" r:id="rId40"/>
    <p:sldId id="2134806756" r:id="rId41"/>
    <p:sldId id="2134806759" r:id="rId42"/>
    <p:sldId id="2134806758" r:id="rId43"/>
    <p:sldId id="2134806765" r:id="rId44"/>
    <p:sldId id="2134806757" r:id="rId45"/>
    <p:sldId id="2134806764" r:id="rId46"/>
    <p:sldId id="2134806899" r:id="rId47"/>
    <p:sldId id="2134806856" r:id="rId48"/>
    <p:sldId id="2134806867" r:id="rId49"/>
    <p:sldId id="2134806887" r:id="rId50"/>
    <p:sldId id="2134806861" r:id="rId51"/>
    <p:sldId id="638" r:id="rId52"/>
    <p:sldId id="631" r:id="rId53"/>
    <p:sldId id="2134806243" r:id="rId54"/>
    <p:sldId id="367" r:id="rId55"/>
    <p:sldId id="294" r:id="rId56"/>
    <p:sldId id="279" r:id="rId57"/>
    <p:sldId id="2134806231" r:id="rId58"/>
  </p:sldIdLst>
  <p:sldSz cx="12192000" cy="6858000"/>
  <p:notesSz cx="7010400" cy="9296400"/>
  <p:embeddedFontLst>
    <p:embeddedFont>
      <p:font typeface="Open Sans" panose="020B0606030504020204" pitchFamily="34" charset="0"/>
      <p:regular r:id="rId60"/>
      <p:bold r:id="rId61"/>
      <p:italic r:id="rId62"/>
      <p:boldItalic r:id="rId63"/>
    </p:embeddedFont>
    <p:embeddedFont>
      <p:font typeface="Open Sans Light" panose="020B0306030504020204" pitchFamily="34" charset="0"/>
      <p:regular r:id="rId64"/>
      <p:italic r:id="rId65"/>
    </p:embeddedFont>
    <p:embeddedFont>
      <p:font typeface="Open Sans Semibold" panose="020B0706030804020204" pitchFamily="34" charset="0"/>
      <p:bold r:id="rId66"/>
      <p:boldItalic r:id="rId67"/>
    </p:embeddedFont>
    <p:embeddedFont>
      <p:font typeface="Open Sans Semibold" panose="020B0706030804020204" pitchFamily="34" charset="0"/>
      <p:bold r:id="rId66"/>
      <p:boldItalic r:id="rId67"/>
    </p:embeddedFont>
    <p:embeddedFont>
      <p:font typeface="Trebuchet MS" panose="020B0603020202020204" pitchFamily="34" charset="0"/>
      <p:regular r:id="rId68"/>
      <p:bold r:id="rId69"/>
      <p:italic r:id="rId70"/>
      <p:boldItalic r:id="rId7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Meeting Slides" id="{24F09CCF-4DCD-4718-A86F-8B8A6FF67672}">
          <p14:sldIdLst>
            <p14:sldId id="399"/>
            <p14:sldId id="398"/>
          </p14:sldIdLst>
        </p14:section>
        <p14:section name="Meeting" id="{A1CD6140-63A6-4120-B67C-7D996D1FE4E0}">
          <p14:sldIdLst>
            <p14:sldId id="261"/>
            <p14:sldId id="280"/>
            <p14:sldId id="295"/>
            <p14:sldId id="400"/>
            <p14:sldId id="2134806848"/>
            <p14:sldId id="256"/>
            <p14:sldId id="642"/>
            <p14:sldId id="605"/>
            <p14:sldId id="646"/>
            <p14:sldId id="645"/>
            <p14:sldId id="628"/>
            <p14:sldId id="629"/>
            <p14:sldId id="2134806900"/>
            <p14:sldId id="632"/>
            <p14:sldId id="633"/>
            <p14:sldId id="647"/>
            <p14:sldId id="635"/>
            <p14:sldId id="634"/>
            <p14:sldId id="636"/>
            <p14:sldId id="637"/>
            <p14:sldId id="639"/>
            <p14:sldId id="2134806901"/>
            <p14:sldId id="643"/>
            <p14:sldId id="644"/>
            <p14:sldId id="640"/>
            <p14:sldId id="641"/>
            <p14:sldId id="648"/>
            <p14:sldId id="649"/>
            <p14:sldId id="2134806902"/>
            <p14:sldId id="2134806849"/>
            <p14:sldId id="2134806898"/>
            <p14:sldId id="2134806853"/>
            <p14:sldId id="2134806448"/>
            <p14:sldId id="2134806756"/>
            <p14:sldId id="2134806759"/>
            <p14:sldId id="2134806758"/>
            <p14:sldId id="2134806765"/>
            <p14:sldId id="2134806757"/>
            <p14:sldId id="2134806764"/>
            <p14:sldId id="2134806899"/>
            <p14:sldId id="2134806856"/>
            <p14:sldId id="2134806867"/>
            <p14:sldId id="2134806887"/>
            <p14:sldId id="2134806861"/>
            <p14:sldId id="638"/>
            <p14:sldId id="631"/>
            <p14:sldId id="2134806243"/>
            <p14:sldId id="367"/>
            <p14:sldId id="294"/>
            <p14:sldId id="279"/>
          </p14:sldIdLst>
        </p14:section>
        <p14:section name="Ending" id="{21FCED47-18B6-49A6-9AC1-615EE1202E7B}">
          <p14:sldIdLst>
            <p14:sldId id="213480623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284A"/>
    <a:srgbClr val="1228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71" autoAdjust="0"/>
    <p:restoredTop sz="94620" autoAdjust="0"/>
  </p:normalViewPr>
  <p:slideViewPr>
    <p:cSldViewPr snapToGrid="0">
      <p:cViewPr varScale="1">
        <p:scale>
          <a:sx n="96" d="100"/>
          <a:sy n="96" d="100"/>
        </p:scale>
        <p:origin x="396" y="114"/>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4.fntdata"/><Relationship Id="rId68"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7.fntdata"/><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font" Target="fonts/font2.fntdata"/><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5.fntdata"/><Relationship Id="rId69" Type="http://schemas.openxmlformats.org/officeDocument/2006/relationships/font" Target="fonts/font10.fntdata"/><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7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D19CFE-017B-4E71-A0BA-7E11B45B0199}" type="datetimeFigureOut">
              <a:rPr lang="en-US" smtClean="0"/>
              <a:t>5/21/2025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3B681A-0971-437A-97B1-44BF12E3167A}" type="slidenum">
              <a:rPr lang="en-US" smtClean="0"/>
              <a:t>‹#›</a:t>
            </a:fld>
            <a:endParaRPr lang="en-US"/>
          </a:p>
        </p:txBody>
      </p:sp>
    </p:spTree>
    <p:extLst>
      <p:ext uri="{BB962C8B-B14F-4D97-AF65-F5344CB8AC3E}">
        <p14:creationId xmlns:p14="http://schemas.microsoft.com/office/powerpoint/2010/main" val="5794677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1</a:t>
            </a:fld>
            <a:endParaRPr lang="en-US"/>
          </a:p>
        </p:txBody>
      </p:sp>
    </p:spTree>
    <p:extLst>
      <p:ext uri="{BB962C8B-B14F-4D97-AF65-F5344CB8AC3E}">
        <p14:creationId xmlns:p14="http://schemas.microsoft.com/office/powerpoint/2010/main" val="1642374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a:extLst>
              <a:ext uri="{FF2B5EF4-FFF2-40B4-BE49-F238E27FC236}">
                <a16:creationId xmlns:a16="http://schemas.microsoft.com/office/drawing/2014/main" id="{32BDB27F-9B9C-17F2-EFDA-3B5ADA9CEB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a:extLst>
              <a:ext uri="{FF2B5EF4-FFF2-40B4-BE49-F238E27FC236}">
                <a16:creationId xmlns:a16="http://schemas.microsoft.com/office/drawing/2014/main" id="{9B80FA82-2EC1-5C18-442B-E78D95F6C87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6388" name="Slide Number Placeholder 3">
            <a:extLst>
              <a:ext uri="{FF2B5EF4-FFF2-40B4-BE49-F238E27FC236}">
                <a16:creationId xmlns:a16="http://schemas.microsoft.com/office/drawing/2014/main" id="{0898DA98-5597-DF10-DC0A-EE011BC115A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FE76C96-FB26-4327-9533-BFEFB4E71E64}" type="slidenum">
              <a:rPr lang="en-US" altLang="en-US">
                <a:solidFill>
                  <a:srgbClr val="000000"/>
                </a:solidFill>
                <a:latin typeface="Calibri" panose="020F0502020204030204" pitchFamily="34" charset="0"/>
              </a:rPr>
              <a:pPr/>
              <a:t>14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a:extLst>
              <a:ext uri="{FF2B5EF4-FFF2-40B4-BE49-F238E27FC236}">
                <a16:creationId xmlns:a16="http://schemas.microsoft.com/office/drawing/2014/main" id="{A3E84C78-563F-9796-D206-A5AFA66787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a:extLst>
              <a:ext uri="{FF2B5EF4-FFF2-40B4-BE49-F238E27FC236}">
                <a16:creationId xmlns:a16="http://schemas.microsoft.com/office/drawing/2014/main" id="{F164CED0-C7C5-A25D-9A39-4FC06D3BB81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8436" name="Slide Number Placeholder 3">
            <a:extLst>
              <a:ext uri="{FF2B5EF4-FFF2-40B4-BE49-F238E27FC236}">
                <a16:creationId xmlns:a16="http://schemas.microsoft.com/office/drawing/2014/main" id="{8EF9B7B5-C1EE-22E5-CCB9-68FDEF4CD66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A6A1C8D-E8C5-441E-BC6D-EB361294027F}" type="slidenum">
              <a:rPr lang="en-US" altLang="en-US">
                <a:solidFill>
                  <a:srgbClr val="000000"/>
                </a:solidFill>
                <a:latin typeface="Calibri" panose="020F0502020204030204" pitchFamily="34" charset="0"/>
              </a:rPr>
              <a:pPr/>
              <a:t>15</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a16="http://schemas.microsoft.com/office/drawing/2014/main" id="{1282B648-2210-4F57-674A-7AD80EA0B5E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a:extLst>
              <a:ext uri="{FF2B5EF4-FFF2-40B4-BE49-F238E27FC236}">
                <a16:creationId xmlns:a16="http://schemas.microsoft.com/office/drawing/2014/main" id="{7140358D-7E90-E415-1554-9876D2EBB2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0484" name="Slide Number Placeholder 3">
            <a:extLst>
              <a:ext uri="{FF2B5EF4-FFF2-40B4-BE49-F238E27FC236}">
                <a16:creationId xmlns:a16="http://schemas.microsoft.com/office/drawing/2014/main" id="{7BCE4AE4-C56A-7902-906D-AC611862629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CE60DC5-5AC5-4F4A-9184-ED764888309C}" type="slidenum">
              <a:rPr lang="en-US" altLang="en-US">
                <a:solidFill>
                  <a:srgbClr val="000000"/>
                </a:solidFill>
                <a:latin typeface="Calibri" panose="020F0502020204030204" pitchFamily="34" charset="0"/>
              </a:rPr>
              <a:pPr/>
              <a:t>16</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D54B8E4F-815D-9B23-6B19-AD22C063757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DCB00F67-3434-5AAC-F943-4E69714E54E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2532" name="Slide Number Placeholder 3">
            <a:extLst>
              <a:ext uri="{FF2B5EF4-FFF2-40B4-BE49-F238E27FC236}">
                <a16:creationId xmlns:a16="http://schemas.microsoft.com/office/drawing/2014/main" id="{70727C0B-DEDC-9623-D024-2E1F437C115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B323901-757D-40CE-8C97-E3FEEDCE96C2}" type="slidenum">
              <a:rPr lang="en-US" altLang="en-US">
                <a:solidFill>
                  <a:srgbClr val="000000"/>
                </a:solidFill>
                <a:latin typeface="Calibri" panose="020F0502020204030204" pitchFamily="34" charset="0"/>
              </a:rPr>
              <a:pPr/>
              <a:t>17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AD07FF5-A1ED-6C80-F93F-5D339CC0C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F362B6F-B5AC-6E41-CEE3-9BAB4E347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9E79372F-C1AF-E3F8-5D56-1D14882E5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D6AFE0-BC0C-4D55-B4B1-9ABEC644872F}" type="slidenum">
              <a:rPr lang="en-US" altLang="en-US">
                <a:latin typeface="Calibri" panose="020F0502020204030204" pitchFamily="34" charset="0"/>
              </a:rPr>
              <a:pPr/>
              <a:t>18</a:t>
            </a:fld>
            <a:endParaRPr lang="en-US" altLang="en-US">
              <a:latin typeface="Calibri" panose="020F0502020204030204" pitchFamily="34" charset="0"/>
            </a:endParaRPr>
          </a:p>
        </p:txBody>
      </p:sp>
    </p:spTree>
    <p:extLst>
      <p:ext uri="{BB962C8B-B14F-4D97-AF65-F5344CB8AC3E}">
        <p14:creationId xmlns:p14="http://schemas.microsoft.com/office/powerpoint/2010/main" val="3200718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5D97A0A5-76F4-598D-6146-7061BCC58A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05119766-CBCF-9690-6271-54F2A90D289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6628" name="Slide Number Placeholder 3">
            <a:extLst>
              <a:ext uri="{FF2B5EF4-FFF2-40B4-BE49-F238E27FC236}">
                <a16:creationId xmlns:a16="http://schemas.microsoft.com/office/drawing/2014/main" id="{6CCC1380-7C5A-C73C-B942-D146901D2C4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D7E3AFB-7488-44B3-86D7-FB0862F4ED8C}" type="slidenum">
              <a:rPr lang="en-US" altLang="en-US">
                <a:solidFill>
                  <a:srgbClr val="000000"/>
                </a:solidFill>
                <a:latin typeface="Calibri" panose="020F0502020204030204" pitchFamily="34" charset="0"/>
              </a:rPr>
              <a:pPr/>
              <a:t>19</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a16="http://schemas.microsoft.com/office/drawing/2014/main" id="{4A673ADE-8701-F1F1-7FAD-F0290C88CF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a:extLst>
              <a:ext uri="{FF2B5EF4-FFF2-40B4-BE49-F238E27FC236}">
                <a16:creationId xmlns:a16="http://schemas.microsoft.com/office/drawing/2014/main" id="{0B03A498-FDEA-C034-EAD9-327840D3E3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4580" name="Slide Number Placeholder 3">
            <a:extLst>
              <a:ext uri="{FF2B5EF4-FFF2-40B4-BE49-F238E27FC236}">
                <a16:creationId xmlns:a16="http://schemas.microsoft.com/office/drawing/2014/main" id="{A9F8FFBC-40D3-FD6D-24C0-C00CD9295D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BB40F9-8942-464A-9024-F1F320FBF646}" type="slidenum">
              <a:rPr lang="en-US" altLang="en-US">
                <a:solidFill>
                  <a:srgbClr val="000000"/>
                </a:solidFill>
                <a:latin typeface="Calibri" panose="020F0502020204030204" pitchFamily="34" charset="0"/>
              </a:rPr>
              <a:pPr/>
              <a:t>20</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id="{09FAD98A-A736-7DDE-213D-24558A08F8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id="{139EFB6D-C842-9174-3A35-983C17D6A3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8676" name="Slide Number Placeholder 3">
            <a:extLst>
              <a:ext uri="{FF2B5EF4-FFF2-40B4-BE49-F238E27FC236}">
                <a16:creationId xmlns:a16="http://schemas.microsoft.com/office/drawing/2014/main" id="{3B4C5720-8109-696A-6D7F-555A4325B7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CD3A2A6-917D-4364-A0A9-FADB69873D88}" type="slidenum">
              <a:rPr lang="en-US" altLang="en-US">
                <a:solidFill>
                  <a:srgbClr val="000000"/>
                </a:solidFill>
                <a:latin typeface="Calibri" panose="020F0502020204030204" pitchFamily="34" charset="0"/>
              </a:rPr>
              <a:pPr/>
              <a:t>21</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4715A0DD-FC56-FCBB-5C16-076A954E233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04173126-570C-E29C-B316-04703243C61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0724" name="Slide Number Placeholder 3">
            <a:extLst>
              <a:ext uri="{FF2B5EF4-FFF2-40B4-BE49-F238E27FC236}">
                <a16:creationId xmlns:a16="http://schemas.microsoft.com/office/drawing/2014/main" id="{C1173F8D-D5E9-6C76-604F-B3DF89D868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07F78B2-F6C2-49B4-8572-241E4613B405}" type="slidenum">
              <a:rPr lang="en-US" altLang="en-US">
                <a:solidFill>
                  <a:srgbClr val="000000"/>
                </a:solidFill>
                <a:latin typeface="Calibri" panose="020F0502020204030204" pitchFamily="34" charset="0"/>
              </a:rPr>
              <a:pPr/>
              <a:t>22</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076DD670-A570-CA01-8D9D-5A3BFF83D2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DB4AA99C-523C-AA21-5838-F8524D766D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2772" name="Slide Number Placeholder 3">
            <a:extLst>
              <a:ext uri="{FF2B5EF4-FFF2-40B4-BE49-F238E27FC236}">
                <a16:creationId xmlns:a16="http://schemas.microsoft.com/office/drawing/2014/main" id="{E05A2B46-23E3-D4D5-1A3D-AAED07BBA78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0CF3F7C-F01F-423F-BF7A-59AC9842CF52}" type="slidenum">
              <a:rPr lang="en-US" altLang="en-US">
                <a:solidFill>
                  <a:srgbClr val="000000"/>
                </a:solidFill>
                <a:latin typeface="Calibri" panose="020F0502020204030204" pitchFamily="34" charset="0"/>
              </a:rPr>
              <a:pPr/>
              <a:t>23</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3</a:t>
            </a:fld>
            <a:endParaRPr lang="en-US"/>
          </a:p>
        </p:txBody>
      </p:sp>
    </p:spTree>
    <p:extLst>
      <p:ext uri="{BB962C8B-B14F-4D97-AF65-F5344CB8AC3E}">
        <p14:creationId xmlns:p14="http://schemas.microsoft.com/office/powerpoint/2010/main" val="3392613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490134-F30C-F11F-F627-E4B093BA49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B5EEE58-1099-A98F-2434-8E91742B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E7BB38E5-2181-BF50-F9B0-F6C3AE41CE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5B3CC-4A82-445A-A40E-99DB9252FE40}" type="slidenum">
              <a:rPr lang="en-US" altLang="en-US">
                <a:solidFill>
                  <a:srgbClr val="000000"/>
                </a:solidFill>
                <a:latin typeface="Calibri" panose="020F0502020204030204" pitchFamily="34" charset="0"/>
              </a:rPr>
              <a:pPr/>
              <a:t>24</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490134-F30C-F11F-F627-E4B093BA49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B5EEE58-1099-A98F-2434-8E91742B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E7BB38E5-2181-BF50-F9B0-F6C3AE41CE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5B3CC-4A82-445A-A40E-99DB9252FE40}" type="slidenum">
              <a:rPr lang="en-US" altLang="en-US">
                <a:solidFill>
                  <a:srgbClr val="000000"/>
                </a:solidFill>
                <a:latin typeface="Calibri" panose="020F0502020204030204" pitchFamily="34" charset="0"/>
              </a:rPr>
              <a:pPr/>
              <a:t>25</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4493565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490134-F30C-F11F-F627-E4B093BA49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B5EEE58-1099-A98F-2434-8E91742B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E7BB38E5-2181-BF50-F9B0-F6C3AE41CE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5B3CC-4A82-445A-A40E-99DB9252FE40}" type="slidenum">
              <a:rPr lang="en-US" altLang="en-US">
                <a:solidFill>
                  <a:srgbClr val="000000"/>
                </a:solidFill>
                <a:latin typeface="Calibri" panose="020F0502020204030204" pitchFamily="34" charset="0"/>
              </a:rPr>
              <a:pPr/>
              <a:t>26</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553850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6A40FDA9-C164-46C5-1887-F67BBE5C927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BC443A02-2380-1F9A-EE4F-ABA14A58238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6868" name="Slide Number Placeholder 3">
            <a:extLst>
              <a:ext uri="{FF2B5EF4-FFF2-40B4-BE49-F238E27FC236}">
                <a16:creationId xmlns:a16="http://schemas.microsoft.com/office/drawing/2014/main" id="{0A9A2E28-3C5E-FFAA-41BD-9A7442D4D35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2F0BD91-66BC-4225-97E7-E5411A8FE507}" type="slidenum">
              <a:rPr lang="en-US" altLang="en-US">
                <a:solidFill>
                  <a:srgbClr val="000000"/>
                </a:solidFill>
                <a:latin typeface="Calibri" panose="020F0502020204030204" pitchFamily="34" charset="0"/>
              </a:rPr>
              <a:pPr/>
              <a:t>27</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a:extLst>
              <a:ext uri="{FF2B5EF4-FFF2-40B4-BE49-F238E27FC236}">
                <a16:creationId xmlns:a16="http://schemas.microsoft.com/office/drawing/2014/main" id="{03B24425-8A93-99A1-60BD-91FD130DBB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FC0165A0-D56B-3D17-2643-F5D33C828A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8916" name="Slide Number Placeholder 3">
            <a:extLst>
              <a:ext uri="{FF2B5EF4-FFF2-40B4-BE49-F238E27FC236}">
                <a16:creationId xmlns:a16="http://schemas.microsoft.com/office/drawing/2014/main" id="{4B7196BF-7F1B-1B63-EB65-B0A1B15556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A1FC626-4772-4027-BE88-4B7E162F5337}" type="slidenum">
              <a:rPr lang="en-US" altLang="en-US">
                <a:solidFill>
                  <a:srgbClr val="000000"/>
                </a:solidFill>
                <a:latin typeface="Calibri" panose="020F0502020204030204" pitchFamily="34" charset="0"/>
              </a:rPr>
              <a:pPr/>
              <a:t>28</a:t>
            </a:fld>
            <a:endParaRPr lang="en-US" altLang="en-US">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AD07FF5-A1ED-6C80-F93F-5D339CC0C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F362B6F-B5AC-6E41-CEE3-9BAB4E347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9E79372F-C1AF-E3F8-5D56-1D14882E5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D6AFE0-BC0C-4D55-B4B1-9ABEC644872F}" type="slidenum">
              <a:rPr lang="en-US" altLang="en-US">
                <a:latin typeface="Calibri" panose="020F0502020204030204" pitchFamily="34" charset="0"/>
              </a:rPr>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968320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A2490134-F30C-F11F-F627-E4B093BA49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B5EEE58-1099-A98F-2434-8E91742B7C0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34820" name="Slide Number Placeholder 3">
            <a:extLst>
              <a:ext uri="{FF2B5EF4-FFF2-40B4-BE49-F238E27FC236}">
                <a16:creationId xmlns:a16="http://schemas.microsoft.com/office/drawing/2014/main" id="{E7BB38E5-2181-BF50-F9B0-F6C3AE41CE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855B3CC-4A82-445A-A40E-99DB9252FE40}" type="slidenum">
              <a:rPr lang="en-US" altLang="en-US">
                <a:solidFill>
                  <a:srgbClr val="000000"/>
                </a:solidFill>
                <a:latin typeface="Calibri" panose="020F0502020204030204" pitchFamily="34" charset="0"/>
              </a:rPr>
              <a:pPr/>
              <a:t>30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2880583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32</a:t>
            </a:fld>
            <a:endParaRPr lang="en-US"/>
          </a:p>
        </p:txBody>
      </p:sp>
    </p:spTree>
    <p:extLst>
      <p:ext uri="{BB962C8B-B14F-4D97-AF65-F5344CB8AC3E}">
        <p14:creationId xmlns:p14="http://schemas.microsoft.com/office/powerpoint/2010/main" val="11809394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CC631-19F3-6775-6846-9AB63230DE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1C477-BC33-165F-E6FB-D064F4B3E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ECDA87-7F7A-0438-A530-332DFB8F8582}"/>
              </a:ext>
            </a:extLst>
          </p:cNvPr>
          <p:cNvSpPr>
            <a:spLocks noGrp="1"/>
          </p:cNvSpPr>
          <p:nvPr>
            <p:ph type="body" idx="1"/>
          </p:nvPr>
        </p:nvSpPr>
        <p:spPr/>
        <p:txBody>
          <a:bodyPr/>
          <a:lstStyle/>
          <a:p>
            <a:r>
              <a:rPr lang="en-US" dirty="0"/>
              <a:t>Laurie will share her screen</a:t>
            </a:r>
          </a:p>
        </p:txBody>
      </p:sp>
      <p:sp>
        <p:nvSpPr>
          <p:cNvPr id="4" name="Slide Number Placeholder 3">
            <a:extLst>
              <a:ext uri="{FF2B5EF4-FFF2-40B4-BE49-F238E27FC236}">
                <a16:creationId xmlns:a16="http://schemas.microsoft.com/office/drawing/2014/main" id="{10388C85-5928-3F61-9C65-7B25A34A575A}"/>
              </a:ext>
            </a:extLst>
          </p:cNvPr>
          <p:cNvSpPr>
            <a:spLocks noGrp="1"/>
          </p:cNvSpPr>
          <p:nvPr>
            <p:ph type="sldNum" sz="quarter" idx="5"/>
          </p:nvPr>
        </p:nvSpPr>
        <p:spPr/>
        <p:txBody>
          <a:bodyPr/>
          <a:lstStyle/>
          <a:p>
            <a:fld id="{B03B681A-0971-437A-97B1-44BF12E3167A}" type="slidenum">
              <a:rPr lang="en-US" smtClean="0"/>
              <a:t>33</a:t>
            </a:fld>
            <a:endParaRPr lang="en-US"/>
          </a:p>
        </p:txBody>
      </p:sp>
    </p:spTree>
    <p:extLst>
      <p:ext uri="{BB962C8B-B14F-4D97-AF65-F5344CB8AC3E}">
        <p14:creationId xmlns:p14="http://schemas.microsoft.com/office/powerpoint/2010/main" val="839076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34</a:t>
            </a:fld>
            <a:endParaRPr lang="en-US"/>
          </a:p>
        </p:txBody>
      </p:sp>
    </p:spTree>
    <p:extLst>
      <p:ext uri="{BB962C8B-B14F-4D97-AF65-F5344CB8AC3E}">
        <p14:creationId xmlns:p14="http://schemas.microsoft.com/office/powerpoint/2010/main" val="192944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I and 2</a:t>
            </a:r>
          </a:p>
        </p:txBody>
      </p:sp>
      <p:sp>
        <p:nvSpPr>
          <p:cNvPr id="4" name="Slide Number Placeholder 3"/>
          <p:cNvSpPr>
            <a:spLocks noGrp="1"/>
          </p:cNvSpPr>
          <p:nvPr>
            <p:ph type="sldNum" sz="quarter" idx="5"/>
          </p:nvPr>
        </p:nvSpPr>
        <p:spPr/>
        <p:txBody>
          <a:bodyPr/>
          <a:lstStyle/>
          <a:p>
            <a:fld id="{B03B681A-0971-437A-97B1-44BF12E3167A}" type="slidenum">
              <a:rPr lang="en-US" smtClean="0"/>
              <a:t>5</a:t>
            </a:fld>
            <a:endParaRPr lang="en-US"/>
          </a:p>
        </p:txBody>
      </p:sp>
    </p:spTree>
    <p:extLst>
      <p:ext uri="{BB962C8B-B14F-4D97-AF65-F5344CB8AC3E}">
        <p14:creationId xmlns:p14="http://schemas.microsoft.com/office/powerpoint/2010/main" val="41120139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3" y="577850"/>
            <a:ext cx="6665912" cy="37496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FED875-7CA7-4683-B586-34E1A4A09D12}" type="slidenum">
              <a:rPr lang="en-US" smtClean="0"/>
              <a:t>35</a:t>
            </a:fld>
            <a:endParaRPr lang="en-US" dirty="0"/>
          </a:p>
        </p:txBody>
      </p:sp>
    </p:spTree>
    <p:extLst>
      <p:ext uri="{BB962C8B-B14F-4D97-AF65-F5344CB8AC3E}">
        <p14:creationId xmlns:p14="http://schemas.microsoft.com/office/powerpoint/2010/main" val="39534584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412CB-B9DF-FC9A-E066-F21188B486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010385-1F3C-AAE2-3740-D76DEE13C5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0975F3-92AA-6AD8-EEBC-D294E458E677}"/>
              </a:ext>
            </a:extLst>
          </p:cNvPr>
          <p:cNvSpPr>
            <a:spLocks noGrp="1"/>
          </p:cNvSpPr>
          <p:nvPr>
            <p:ph type="body" idx="1"/>
          </p:nvPr>
        </p:nvSpPr>
        <p:spPr/>
        <p:txBody>
          <a:bodyPr/>
          <a:lstStyle/>
          <a:p>
            <a:r>
              <a:rPr lang="en-US" dirty="0"/>
              <a:t>Laurie will share her screen</a:t>
            </a:r>
          </a:p>
        </p:txBody>
      </p:sp>
      <p:sp>
        <p:nvSpPr>
          <p:cNvPr id="4" name="Slide Number Placeholder 3">
            <a:extLst>
              <a:ext uri="{FF2B5EF4-FFF2-40B4-BE49-F238E27FC236}">
                <a16:creationId xmlns:a16="http://schemas.microsoft.com/office/drawing/2014/main" id="{EAE489A3-4D7A-AB78-F51C-856D0FA65A79}"/>
              </a:ext>
            </a:extLst>
          </p:cNvPr>
          <p:cNvSpPr>
            <a:spLocks noGrp="1"/>
          </p:cNvSpPr>
          <p:nvPr>
            <p:ph type="sldNum" sz="quarter" idx="5"/>
          </p:nvPr>
        </p:nvSpPr>
        <p:spPr/>
        <p:txBody>
          <a:bodyPr/>
          <a:lstStyle/>
          <a:p>
            <a:fld id="{B03B681A-0971-437A-97B1-44BF12E3167A}" type="slidenum">
              <a:rPr lang="en-US" smtClean="0"/>
              <a:t>42</a:t>
            </a:fld>
            <a:endParaRPr lang="en-US"/>
          </a:p>
        </p:txBody>
      </p:sp>
    </p:spTree>
    <p:extLst>
      <p:ext uri="{BB962C8B-B14F-4D97-AF65-F5344CB8AC3E}">
        <p14:creationId xmlns:p14="http://schemas.microsoft.com/office/powerpoint/2010/main" val="14936081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43</a:t>
            </a:fld>
            <a:endParaRPr lang="en-US"/>
          </a:p>
        </p:txBody>
      </p:sp>
    </p:spTree>
    <p:extLst>
      <p:ext uri="{BB962C8B-B14F-4D97-AF65-F5344CB8AC3E}">
        <p14:creationId xmlns:p14="http://schemas.microsoft.com/office/powerpoint/2010/main" val="14240453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45</a:t>
            </a:fld>
            <a:endParaRPr lang="en-US"/>
          </a:p>
        </p:txBody>
      </p:sp>
    </p:spTree>
    <p:extLst>
      <p:ext uri="{BB962C8B-B14F-4D97-AF65-F5344CB8AC3E}">
        <p14:creationId xmlns:p14="http://schemas.microsoft.com/office/powerpoint/2010/main" val="19398223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3B681A-0971-437A-97B1-44BF12E3167A}" type="slidenum">
              <a:rPr lang="en-US" smtClean="0"/>
              <a:t>48</a:t>
            </a:fld>
            <a:endParaRPr lang="en-US"/>
          </a:p>
        </p:txBody>
      </p:sp>
    </p:spTree>
    <p:extLst>
      <p:ext uri="{BB962C8B-B14F-4D97-AF65-F5344CB8AC3E}">
        <p14:creationId xmlns:p14="http://schemas.microsoft.com/office/powerpoint/2010/main" val="32547116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 y="533400"/>
            <a:ext cx="6788150" cy="3819525"/>
          </a:xfrm>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SEAC Orientation 2016</a:t>
            </a:r>
          </a:p>
        </p:txBody>
      </p:sp>
      <p:sp>
        <p:nvSpPr>
          <p:cNvPr id="5" name="Date Placeholder 4"/>
          <p:cNvSpPr>
            <a:spLocks noGrp="1"/>
          </p:cNvSpPr>
          <p:nvPr>
            <p:ph type="dt" idx="11"/>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BB7CB5A-C0B8-4C7C-9783-E3FB419FED25}" type="datetime1">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5/21/2025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Footer Placeholder 5"/>
          <p:cNvSpPr>
            <a:spLocks noGrp="1"/>
          </p:cNvSpPr>
          <p:nvPr>
            <p:ph type="ftr" sz="quarter" idx="12"/>
          </p:nvPr>
        </p:nvSpPr>
        <p:spPr/>
        <p:txBody>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Kansas State Department of Education</a:t>
            </a:r>
          </a:p>
        </p:txBody>
      </p:sp>
      <p:sp>
        <p:nvSpPr>
          <p:cNvPr id="7" name="Slide Number Placeholder 6"/>
          <p:cNvSpPr>
            <a:spLocks noGrp="1"/>
          </p:cNvSpPr>
          <p:nvPr>
            <p:ph type="sldNum" sz="quarter" idx="13"/>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31BC64E8-45BE-4474-B3AA-B6DEBEC91A50}"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6225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Laurie will share her screen</a:t>
            </a:r>
          </a:p>
        </p:txBody>
      </p:sp>
      <p:sp>
        <p:nvSpPr>
          <p:cNvPr id="4" name="Slide Number Placeholder 3"/>
          <p:cNvSpPr>
            <a:spLocks noGrp="1"/>
          </p:cNvSpPr>
          <p:nvPr>
            <p:ph type="sldNum" sz="quarter" idx="5"/>
          </p:nvPr>
        </p:nvSpPr>
        <p:spPr/>
        <p:txBody>
          <a:bodyPr/>
          <a:lstStyle/>
          <a:p>
            <a:fld id="{B03B681A-0971-437A-97B1-44BF12E3167A}" type="slidenum">
              <a:rPr lang="en-US" smtClean="0"/>
              <a:t>7</a:t>
            </a:fld>
            <a:endParaRPr lang="en-US"/>
          </a:p>
        </p:txBody>
      </p:sp>
    </p:spTree>
    <p:extLst>
      <p:ext uri="{BB962C8B-B14F-4D97-AF65-F5344CB8AC3E}">
        <p14:creationId xmlns:p14="http://schemas.microsoft.com/office/powerpoint/2010/main" val="1830905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F435748B-35BD-C729-79F0-DCAEBDD112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97D20AA-6B39-084F-BA6B-11AB6D9B10C4}"/>
              </a:ext>
            </a:extLst>
          </p:cNvPr>
          <p:cNvSpPr>
            <a:spLocks noGrp="1"/>
          </p:cNvSpPr>
          <p:nvPr>
            <p:ph type="body" idx="1"/>
          </p:nvPr>
        </p:nvSpPr>
        <p:spPr/>
        <p:txBody>
          <a:bodyPr/>
          <a:lstStyle/>
          <a:p>
            <a:pPr>
              <a:defRPr/>
            </a:pPr>
            <a:endParaRPr lang="en-US" b="1" dirty="0"/>
          </a:p>
        </p:txBody>
      </p:sp>
      <p:sp>
        <p:nvSpPr>
          <p:cNvPr id="10244" name="Slide Number Placeholder 3">
            <a:extLst>
              <a:ext uri="{FF2B5EF4-FFF2-40B4-BE49-F238E27FC236}">
                <a16:creationId xmlns:a16="http://schemas.microsoft.com/office/drawing/2014/main" id="{6170EE95-9EF6-6A7D-1882-16ED9229327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0633123-4344-4FF7-9302-024898445391}"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AD07FF5-A1ED-6C80-F93F-5D339CC0C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F362B6F-B5AC-6E41-CEE3-9BAB4E347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9E79372F-C1AF-E3F8-5D56-1D14882E5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D6AFE0-BC0C-4D55-B4B1-9ABEC644872F}" type="slidenum">
              <a:rPr lang="en-US" altLang="en-US">
                <a:latin typeface="Calibri" panose="020F0502020204030204" pitchFamily="34" charset="0"/>
              </a:rPr>
              <a:pPr/>
              <a:t>10</a:t>
            </a:fld>
            <a:endParaRPr lang="en-US" altLang="en-US">
              <a:latin typeface="Calibri" panose="020F050202020403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AD07FF5-A1ED-6C80-F93F-5D339CC0C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F362B6F-B5AC-6E41-CEE3-9BAB4E347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2292" name="Slide Number Placeholder 3">
            <a:extLst>
              <a:ext uri="{FF2B5EF4-FFF2-40B4-BE49-F238E27FC236}">
                <a16:creationId xmlns:a16="http://schemas.microsoft.com/office/drawing/2014/main" id="{9E79372F-C1AF-E3F8-5D56-1D14882E5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D6AFE0-BC0C-4D55-B4B1-9ABEC644872F}" type="slidenum">
              <a:rPr lang="en-US" altLang="en-US">
                <a:latin typeface="Calibri" panose="020F0502020204030204" pitchFamily="34" charset="0"/>
              </a:rPr>
              <a:pPr/>
              <a:t>11</a:t>
            </a:fld>
            <a:endParaRPr lang="en-US" altLang="en-US">
              <a:latin typeface="Calibri" panose="020F0502020204030204" pitchFamily="34" charset="0"/>
            </a:endParaRPr>
          </a:p>
        </p:txBody>
      </p:sp>
    </p:spTree>
    <p:extLst>
      <p:ext uri="{BB962C8B-B14F-4D97-AF65-F5344CB8AC3E}">
        <p14:creationId xmlns:p14="http://schemas.microsoft.com/office/powerpoint/2010/main" val="24878070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5AD07FF5-A1ED-6C80-F93F-5D339CC0C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a:extLst>
              <a:ext uri="{FF2B5EF4-FFF2-40B4-BE49-F238E27FC236}">
                <a16:creationId xmlns:a16="http://schemas.microsoft.com/office/drawing/2014/main" id="{FF362B6F-B5AC-6E41-CEE3-9BAB4E347CC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2292" name="Slide Number Placeholder 3">
            <a:extLst>
              <a:ext uri="{FF2B5EF4-FFF2-40B4-BE49-F238E27FC236}">
                <a16:creationId xmlns:a16="http://schemas.microsoft.com/office/drawing/2014/main" id="{9E79372F-C1AF-E3F8-5D56-1D14882E509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FD6AFE0-BC0C-4D55-B4B1-9ABEC644872F}" type="slidenum">
              <a:rPr lang="en-US" altLang="en-US">
                <a:latin typeface="Calibri" panose="020F0502020204030204" pitchFamily="34" charset="0"/>
              </a:rPr>
              <a:pPr/>
              <a:t>12</a:t>
            </a:fld>
            <a:endParaRPr lang="en-US" altLang="en-US">
              <a:latin typeface="Calibri" panose="020F0502020204030204" pitchFamily="34" charset="0"/>
            </a:endParaRPr>
          </a:p>
        </p:txBody>
      </p:sp>
    </p:spTree>
    <p:extLst>
      <p:ext uri="{BB962C8B-B14F-4D97-AF65-F5344CB8AC3E}">
        <p14:creationId xmlns:p14="http://schemas.microsoft.com/office/powerpoint/2010/main" val="1153120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84F1D119-F9CF-F77C-26AF-56D4995C3B5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a:extLst>
              <a:ext uri="{FF2B5EF4-FFF2-40B4-BE49-F238E27FC236}">
                <a16:creationId xmlns:a16="http://schemas.microsoft.com/office/drawing/2014/main" id="{647F07BE-073D-AF81-2BA7-1284AB303C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4340" name="Slide Number Placeholder 3">
            <a:extLst>
              <a:ext uri="{FF2B5EF4-FFF2-40B4-BE49-F238E27FC236}">
                <a16:creationId xmlns:a16="http://schemas.microsoft.com/office/drawing/2014/main" id="{6849C83A-3AEE-1053-69EB-7A012E3C4B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18004C5-BC8D-47A7-A58F-95B5EBD0F1CD}" type="slidenum">
              <a:rPr lang="en-US" altLang="en-US">
                <a:solidFill>
                  <a:srgbClr val="000000"/>
                </a:solidFill>
                <a:latin typeface="Calibri" panose="020F0502020204030204" pitchFamily="34" charset="0"/>
              </a:rPr>
              <a:pPr/>
              <a:t>13</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4.png"/><Relationship Id="rId5" Type="http://schemas.openxmlformats.org/officeDocument/2006/relationships/image" Target="../media/image16.emf"/><Relationship Id="rId4" Type="http://schemas.openxmlformats.org/officeDocument/2006/relationships/oleObject" Target="../embeddings/oleObject3.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2.png"/><Relationship Id="rId5" Type="http://schemas.openxmlformats.org/officeDocument/2006/relationships/image" Target="../media/image16.emf"/><Relationship Id="rId4" Type="http://schemas.openxmlformats.org/officeDocument/2006/relationships/oleObject" Target="../embeddings/oleObject4.bin"/></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png"/><Relationship Id="rId5" Type="http://schemas.openxmlformats.org/officeDocument/2006/relationships/image" Target="../media/image16.emf"/><Relationship Id="rId4" Type="http://schemas.openxmlformats.org/officeDocument/2006/relationships/oleObject" Target="../embeddings/oleObject5.bin"/></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7.png"/><Relationship Id="rId5" Type="http://schemas.openxmlformats.org/officeDocument/2006/relationships/image" Target="../media/image16.emf"/><Relationship Id="rId4" Type="http://schemas.openxmlformats.org/officeDocument/2006/relationships/oleObject" Target="../embeddings/oleObject6.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8.png"/><Relationship Id="rId5" Type="http://schemas.openxmlformats.org/officeDocument/2006/relationships/image" Target="../media/image16.emf"/><Relationship Id="rId4" Type="http://schemas.openxmlformats.org/officeDocument/2006/relationships/oleObject" Target="../embeddings/oleObject7.bin"/></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13.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14.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5.xml"/><Relationship Id="rId5" Type="http://schemas.openxmlformats.org/officeDocument/2006/relationships/image" Target="../media/image5.png"/><Relationship Id="rId4" Type="http://schemas.openxmlformats.org/officeDocument/2006/relationships/image" Target="../media/image1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6.xml"/><Relationship Id="rId5" Type="http://schemas.openxmlformats.org/officeDocument/2006/relationships/image" Target="../media/image5.png"/><Relationship Id="rId4" Type="http://schemas.openxmlformats.org/officeDocument/2006/relationships/image" Target="../media/image1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2.xml"/><Relationship Id="rId1" Type="http://schemas.openxmlformats.org/officeDocument/2006/relationships/tags" Target="../tags/tag17.xml"/><Relationship Id="rId5" Type="http://schemas.openxmlformats.org/officeDocument/2006/relationships/image" Target="../media/image9.png"/><Relationship Id="rId4" Type="http://schemas.openxmlformats.org/officeDocument/2006/relationships/image" Target="../media/image11.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2.xml"/><Relationship Id="rId1" Type="http://schemas.openxmlformats.org/officeDocument/2006/relationships/tags" Target="../tags/tag20.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2.xml"/><Relationship Id="rId1" Type="http://schemas.openxmlformats.org/officeDocument/2006/relationships/tags" Target="../tags/tag21.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2.xml"/><Relationship Id="rId1" Type="http://schemas.openxmlformats.org/officeDocument/2006/relationships/tags" Target="../tags/tag23.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24.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2.xml"/><Relationship Id="rId1" Type="http://schemas.openxmlformats.org/officeDocument/2006/relationships/tags" Target="../tags/tag25.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2.xml"/><Relationship Id="rId1" Type="http://schemas.openxmlformats.org/officeDocument/2006/relationships/tags" Target="../tags/tag26.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Master" Target="../slideMasters/slideMaster2.xml"/><Relationship Id="rId1" Type="http://schemas.openxmlformats.org/officeDocument/2006/relationships/tags" Target="../tags/tag2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2.xml"/><Relationship Id="rId1" Type="http://schemas.openxmlformats.org/officeDocument/2006/relationships/tags" Target="../tags/tag28.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2.xml"/><Relationship Id="rId1" Type="http://schemas.openxmlformats.org/officeDocument/2006/relationships/tags" Target="../tags/tag29.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2.xml"/><Relationship Id="rId1" Type="http://schemas.openxmlformats.org/officeDocument/2006/relationships/tags" Target="../tags/tag30.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2.xml"/><Relationship Id="rId1" Type="http://schemas.openxmlformats.org/officeDocument/2006/relationships/tags" Target="../tags/tag3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2.xml"/><Relationship Id="rId1" Type="http://schemas.openxmlformats.org/officeDocument/2006/relationships/tags" Target="../tags/tag3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1.emf"/></Relationships>
</file>

<file path=ppt/slideLayouts/_rels/slideLayout45.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2.xml"/><Relationship Id="rId1" Type="http://schemas.openxmlformats.org/officeDocument/2006/relationships/tags" Target="../tags/tag33.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2.xml"/><Relationship Id="rId1" Type="http://schemas.openxmlformats.org/officeDocument/2006/relationships/tags" Target="../tags/tag34.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20.emf"/></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2.xml"/><Relationship Id="rId1" Type="http://schemas.openxmlformats.org/officeDocument/2006/relationships/tags" Target="../tags/tag35.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4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2.xml"/><Relationship Id="rId1" Type="http://schemas.openxmlformats.org/officeDocument/2006/relationships/tags" Target="../tags/tag36.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1.emf"/></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2.xml"/><Relationship Id="rId1" Type="http://schemas.openxmlformats.org/officeDocument/2006/relationships/tags" Target="../tags/tag37.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Master" Target="../slideMasters/slideMaster2.xml"/><Relationship Id="rId1" Type="http://schemas.openxmlformats.org/officeDocument/2006/relationships/tags" Target="../tags/tag38.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1.emf"/></Relationships>
</file>

<file path=ppt/slideLayouts/_rels/slideLayout51.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Master" Target="../slideMasters/slideMaster2.xml"/><Relationship Id="rId1" Type="http://schemas.openxmlformats.org/officeDocument/2006/relationships/tags" Target="../tags/tag39.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5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Master" Target="../slideMasters/slideMaster2.xml"/><Relationship Id="rId1" Type="http://schemas.openxmlformats.org/officeDocument/2006/relationships/tags" Target="../tags/tag40.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Master" Target="../slideMasters/slideMaster2.xml"/><Relationship Id="rId1" Type="http://schemas.openxmlformats.org/officeDocument/2006/relationships/tags" Target="../tags/tag4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2.xml"/><Relationship Id="rId1" Type="http://schemas.openxmlformats.org/officeDocument/2006/relationships/tags" Target="../tags/tag42.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20.emf"/></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2.xml"/><Relationship Id="rId1" Type="http://schemas.openxmlformats.org/officeDocument/2006/relationships/tags" Target="../tags/tag43.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2.xml"/><Relationship Id="rId1" Type="http://schemas.openxmlformats.org/officeDocument/2006/relationships/tags" Target="../tags/tag44.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2.xml"/><Relationship Id="rId1" Type="http://schemas.openxmlformats.org/officeDocument/2006/relationships/tags" Target="../tags/tag45.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2.xml"/><Relationship Id="rId1" Type="http://schemas.openxmlformats.org/officeDocument/2006/relationships/tags" Target="../tags/tag46.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59.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2.xml"/><Relationship Id="rId1" Type="http://schemas.openxmlformats.org/officeDocument/2006/relationships/tags" Target="../tags/tag47.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2.xml"/><Relationship Id="rId1" Type="http://schemas.openxmlformats.org/officeDocument/2006/relationships/tags" Target="../tags/tag48.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image" Target="../media/image4.png"/><Relationship Id="rId5" Type="http://schemas.openxmlformats.org/officeDocument/2006/relationships/image" Target="../media/image16.emf"/><Relationship Id="rId4" Type="http://schemas.openxmlformats.org/officeDocument/2006/relationships/oleObject" Target="../embeddings/oleObject44.bin"/></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2.xml"/><Relationship Id="rId1" Type="http://schemas.openxmlformats.org/officeDocument/2006/relationships/tags" Target="../tags/tag5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2.xml"/><Relationship Id="rId1" Type="http://schemas.openxmlformats.org/officeDocument/2006/relationships/tags" Target="../tags/tag52.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Master" Target="../slideMasters/slideMaster2.xml"/><Relationship Id="rId1" Type="http://schemas.openxmlformats.org/officeDocument/2006/relationships/tags" Target="../tags/tag53.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5.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Master" Target="../slideMasters/slideMaster2.xml"/><Relationship Id="rId1" Type="http://schemas.openxmlformats.org/officeDocument/2006/relationships/tags" Target="../tags/tag54.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6.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Master" Target="../slideMasters/slideMaster2.xml"/><Relationship Id="rId1" Type="http://schemas.openxmlformats.org/officeDocument/2006/relationships/tags" Target="../tags/tag55.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67.xml.rels><?xml version="1.0" encoding="UTF-8" standalone="yes"?>
<Relationships xmlns="http://schemas.openxmlformats.org/package/2006/relationships"><Relationship Id="rId3" Type="http://schemas.openxmlformats.org/officeDocument/2006/relationships/oleObject" Target="../embeddings/oleObject50.bin"/><Relationship Id="rId2" Type="http://schemas.openxmlformats.org/officeDocument/2006/relationships/slideMaster" Target="../slideMasters/slideMaster2.xml"/><Relationship Id="rId1" Type="http://schemas.openxmlformats.org/officeDocument/2006/relationships/tags" Target="../tags/tag56.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68.xml.rels><?xml version="1.0" encoding="UTF-8" standalone="yes"?>
<Relationships xmlns="http://schemas.openxmlformats.org/package/2006/relationships"><Relationship Id="rId3" Type="http://schemas.openxmlformats.org/officeDocument/2006/relationships/oleObject" Target="../embeddings/oleObject51.bin"/><Relationship Id="rId2" Type="http://schemas.openxmlformats.org/officeDocument/2006/relationships/slideMaster" Target="../slideMasters/slideMaster2.xml"/><Relationship Id="rId1" Type="http://schemas.openxmlformats.org/officeDocument/2006/relationships/tags" Target="../tags/tag57.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69.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Master" Target="../slideMasters/slideMaster2.xml"/><Relationship Id="rId1" Type="http://schemas.openxmlformats.org/officeDocument/2006/relationships/tags" Target="../tags/tag58.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Master" Target="../slideMasters/slideMaster2.xml"/><Relationship Id="rId1" Type="http://schemas.openxmlformats.org/officeDocument/2006/relationships/tags" Target="../tags/tag59.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Master" Target="../slideMasters/slideMaster2.xml"/><Relationship Id="rId1" Type="http://schemas.openxmlformats.org/officeDocument/2006/relationships/tags" Target="../tags/tag60.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7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Master" Target="../slideMasters/slideMaster2.xml"/><Relationship Id="rId1" Type="http://schemas.openxmlformats.org/officeDocument/2006/relationships/tags" Target="../tags/tag61.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1.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Master" Target="../slideMasters/slideMaster2.xml"/><Relationship Id="rId1" Type="http://schemas.openxmlformats.org/officeDocument/2006/relationships/tags" Target="../tags/tag62.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20.emf"/></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57.bin"/><Relationship Id="rId2" Type="http://schemas.openxmlformats.org/officeDocument/2006/relationships/slideMaster" Target="../slideMasters/slideMaster2.xml"/><Relationship Id="rId1" Type="http://schemas.openxmlformats.org/officeDocument/2006/relationships/tags" Target="../tags/tag63.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75.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Master" Target="../slideMasters/slideMaster2.xml"/><Relationship Id="rId1" Type="http://schemas.openxmlformats.org/officeDocument/2006/relationships/tags" Target="../tags/tag64.xml"/><Relationship Id="rId6" Type="http://schemas.openxmlformats.org/officeDocument/2006/relationships/image" Target="../media/image12.png"/><Relationship Id="rId5" Type="http://schemas.openxmlformats.org/officeDocument/2006/relationships/image" Target="../media/image21.png"/><Relationship Id="rId4" Type="http://schemas.openxmlformats.org/officeDocument/2006/relationships/image" Target="../media/image11.emf"/></Relationships>
</file>

<file path=ppt/slideLayouts/_rels/slideLayout76.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Master" Target="../slideMasters/slideMaster2.xml"/><Relationship Id="rId1" Type="http://schemas.openxmlformats.org/officeDocument/2006/relationships/tags" Target="../tags/tag65.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77.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Master" Target="../slideMasters/slideMaster2.xml"/><Relationship Id="rId1" Type="http://schemas.openxmlformats.org/officeDocument/2006/relationships/tags" Target="../tags/tag66.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1.emf"/></Relationships>
</file>

<file path=ppt/slideLayouts/_rels/slideLayout78.xml.rels><?xml version="1.0" encoding="UTF-8" standalone="yes"?>
<Relationships xmlns="http://schemas.openxmlformats.org/package/2006/relationships"><Relationship Id="rId3" Type="http://schemas.openxmlformats.org/officeDocument/2006/relationships/oleObject" Target="../embeddings/oleObject61.bin"/><Relationship Id="rId2" Type="http://schemas.openxmlformats.org/officeDocument/2006/relationships/slideMaster" Target="../slideMasters/slideMaster2.xml"/><Relationship Id="rId1" Type="http://schemas.openxmlformats.org/officeDocument/2006/relationships/tags" Target="../tags/tag67.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79.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Master" Target="../slideMasters/slideMaster2.xml"/><Relationship Id="rId1" Type="http://schemas.openxmlformats.org/officeDocument/2006/relationships/tags" Target="../tags/tag68.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1.emf"/></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Master" Target="../slideMasters/slideMaster2.xml"/><Relationship Id="rId1" Type="http://schemas.openxmlformats.org/officeDocument/2006/relationships/tags" Target="../tags/tag69.xml"/><Relationship Id="rId6" Type="http://schemas.openxmlformats.org/officeDocument/2006/relationships/image" Target="../media/image12.png"/><Relationship Id="rId5" Type="http://schemas.openxmlformats.org/officeDocument/2006/relationships/image" Target="../media/image19.png"/><Relationship Id="rId4" Type="http://schemas.openxmlformats.org/officeDocument/2006/relationships/image" Target="../media/image11.emf"/></Relationships>
</file>

<file path=ppt/slideLayouts/_rels/slideLayout81.xml.rels><?xml version="1.0" encoding="UTF-8" standalone="yes"?>
<Relationships xmlns="http://schemas.openxmlformats.org/package/2006/relationships"><Relationship Id="rId3" Type="http://schemas.openxmlformats.org/officeDocument/2006/relationships/oleObject" Target="../embeddings/oleObject64.bin"/><Relationship Id="rId2" Type="http://schemas.openxmlformats.org/officeDocument/2006/relationships/slideMaster" Target="../slideMasters/slideMaster2.xml"/><Relationship Id="rId1" Type="http://schemas.openxmlformats.org/officeDocument/2006/relationships/tags" Target="../tags/tag70.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82.xml.rels><?xml version="1.0" encoding="UTF-8" standalone="yes"?>
<Relationships xmlns="http://schemas.openxmlformats.org/package/2006/relationships"><Relationship Id="rId3" Type="http://schemas.openxmlformats.org/officeDocument/2006/relationships/oleObject" Target="../embeddings/oleObject65.bin"/><Relationship Id="rId2" Type="http://schemas.openxmlformats.org/officeDocument/2006/relationships/slideMaster" Target="../slideMasters/slideMaster2.xml"/><Relationship Id="rId1" Type="http://schemas.openxmlformats.org/officeDocument/2006/relationships/tags" Target="../tags/tag71.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83.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2.xml"/><Relationship Id="rId1" Type="http://schemas.openxmlformats.org/officeDocument/2006/relationships/tags" Target="../tags/tag72.xml"/><Relationship Id="rId6" Type="http://schemas.openxmlformats.org/officeDocument/2006/relationships/image" Target="../media/image12.png"/><Relationship Id="rId5" Type="http://schemas.openxmlformats.org/officeDocument/2006/relationships/image" Target="../media/image22.png"/><Relationship Id="rId4" Type="http://schemas.openxmlformats.org/officeDocument/2006/relationships/image" Target="../media/image16.emf"/></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3.xml"/><Relationship Id="rId1" Type="http://schemas.openxmlformats.org/officeDocument/2006/relationships/themeOverride" Target="../theme/themeOverride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67.bin"/></Relationships>
</file>

<file path=ppt/slideLayouts/_rels/slideLayout85.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2.xml"/><Relationship Id="rId1" Type="http://schemas.openxmlformats.org/officeDocument/2006/relationships/tags" Target="../tags/tag74.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1.emf"/></Relationships>
</file>

<file path=ppt/slideLayouts/_rels/slideLayout86.xml.rels><?xml version="1.0" encoding="UTF-8" standalone="yes"?>
<Relationships xmlns="http://schemas.openxmlformats.org/package/2006/relationships"><Relationship Id="rId3" Type="http://schemas.openxmlformats.org/officeDocument/2006/relationships/oleObject" Target="../embeddings/oleObject69.bin"/><Relationship Id="rId2" Type="http://schemas.openxmlformats.org/officeDocument/2006/relationships/slideMaster" Target="../slideMasters/slideMaster2.xml"/><Relationship Id="rId1" Type="http://schemas.openxmlformats.org/officeDocument/2006/relationships/tags" Target="../tags/tag75.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87.xml.rels><?xml version="1.0" encoding="UTF-8" standalone="yes"?>
<Relationships xmlns="http://schemas.openxmlformats.org/package/2006/relationships"><Relationship Id="rId3" Type="http://schemas.openxmlformats.org/officeDocument/2006/relationships/oleObject" Target="../embeddings/oleObject70.bin"/><Relationship Id="rId2" Type="http://schemas.openxmlformats.org/officeDocument/2006/relationships/slideMaster" Target="../slideMasters/slideMaster2.xml"/><Relationship Id="rId1" Type="http://schemas.openxmlformats.org/officeDocument/2006/relationships/tags" Target="../tags/tag76.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88.xml.rels><?xml version="1.0" encoding="UTF-8" standalone="yes"?>
<Relationships xmlns="http://schemas.openxmlformats.org/package/2006/relationships"><Relationship Id="rId3" Type="http://schemas.openxmlformats.org/officeDocument/2006/relationships/oleObject" Target="../embeddings/oleObject71.bin"/><Relationship Id="rId2" Type="http://schemas.openxmlformats.org/officeDocument/2006/relationships/slideMaster" Target="../slideMasters/slideMaster2.xml"/><Relationship Id="rId1" Type="http://schemas.openxmlformats.org/officeDocument/2006/relationships/tags" Target="../tags/tag77.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89.xml.rels><?xml version="1.0" encoding="UTF-8" standalone="yes"?>
<Relationships xmlns="http://schemas.openxmlformats.org/package/2006/relationships"><Relationship Id="rId3" Type="http://schemas.openxmlformats.org/officeDocument/2006/relationships/oleObject" Target="../embeddings/oleObject72.bin"/><Relationship Id="rId2" Type="http://schemas.openxmlformats.org/officeDocument/2006/relationships/slideMaster" Target="../slideMasters/slideMaster2.xml"/><Relationship Id="rId1" Type="http://schemas.openxmlformats.org/officeDocument/2006/relationships/tags" Target="../tags/tag78.xml"/><Relationship Id="rId5" Type="http://schemas.openxmlformats.org/officeDocument/2006/relationships/image" Target="../media/image2.png"/><Relationship Id="rId4" Type="http://schemas.openxmlformats.org/officeDocument/2006/relationships/image" Target="../media/image16.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73.bin"/><Relationship Id="rId2" Type="http://schemas.openxmlformats.org/officeDocument/2006/relationships/slideMaster" Target="../slideMasters/slideMaster2.xml"/><Relationship Id="rId1" Type="http://schemas.openxmlformats.org/officeDocument/2006/relationships/tags" Target="../tags/tag79.xml"/><Relationship Id="rId5" Type="http://schemas.openxmlformats.org/officeDocument/2006/relationships/image" Target="../media/image12.png"/><Relationship Id="rId4" Type="http://schemas.openxmlformats.org/officeDocument/2006/relationships/image" Target="../media/image11.emf"/></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2.png"/><Relationship Id="rId5" Type="http://schemas.openxmlformats.org/officeDocument/2006/relationships/image" Target="../media/image15.emf"/><Relationship Id="rId4" Type="http://schemas.openxmlformats.org/officeDocument/2006/relationships/oleObject" Target="../embeddings/oleObject74.bin"/></Relationships>
</file>

<file path=ppt/slideLayouts/_rels/slideLayout92.xml.rels><?xml version="1.0" encoding="UTF-8" standalone="yes"?>
<Relationships xmlns="http://schemas.openxmlformats.org/package/2006/relationships"><Relationship Id="rId3" Type="http://schemas.openxmlformats.org/officeDocument/2006/relationships/oleObject" Target="../embeddings/oleObject75.bin"/><Relationship Id="rId2" Type="http://schemas.openxmlformats.org/officeDocument/2006/relationships/slideMaster" Target="../slideMasters/slideMaster2.xml"/><Relationship Id="rId1" Type="http://schemas.openxmlformats.org/officeDocument/2006/relationships/tags" Target="../tags/tag82.xml"/><Relationship Id="rId5" Type="http://schemas.openxmlformats.org/officeDocument/2006/relationships/image" Target="../media/image12.png"/><Relationship Id="rId4" Type="http://schemas.openxmlformats.org/officeDocument/2006/relationships/image" Target="../media/image15.emf"/></Relationships>
</file>

<file path=ppt/slideLayouts/_rels/slideLayout93.xml.rels><?xml version="1.0" encoding="UTF-8" standalone="yes"?>
<Relationships xmlns="http://schemas.openxmlformats.org/package/2006/relationships"><Relationship Id="rId3" Type="http://schemas.openxmlformats.org/officeDocument/2006/relationships/oleObject" Target="../embeddings/oleObject76.bin"/><Relationship Id="rId2" Type="http://schemas.openxmlformats.org/officeDocument/2006/relationships/slideMaster" Target="../slideMasters/slideMaster2.xml"/><Relationship Id="rId1" Type="http://schemas.openxmlformats.org/officeDocument/2006/relationships/tags" Target="../tags/tag83.xml"/><Relationship Id="rId5" Type="http://schemas.openxmlformats.org/officeDocument/2006/relationships/image" Target="../media/image12.png"/><Relationship Id="rId4" Type="http://schemas.openxmlformats.org/officeDocument/2006/relationships/image" Target="../media/image15.emf"/></Relationships>
</file>

<file path=ppt/slideLayouts/_rels/slideLayout94.xml.rels><?xml version="1.0" encoding="UTF-8" standalone="yes"?>
<Relationships xmlns="http://schemas.openxmlformats.org/package/2006/relationships"><Relationship Id="rId3" Type="http://schemas.openxmlformats.org/officeDocument/2006/relationships/oleObject" Target="../embeddings/oleObject77.bin"/><Relationship Id="rId2" Type="http://schemas.openxmlformats.org/officeDocument/2006/relationships/slideMaster" Target="../slideMasters/slideMaster2.xml"/><Relationship Id="rId1" Type="http://schemas.openxmlformats.org/officeDocument/2006/relationships/tags" Target="../tags/tag84.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5.emf"/></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2.png"/><Relationship Id="rId5" Type="http://schemas.openxmlformats.org/officeDocument/2006/relationships/image" Target="../media/image15.emf"/><Relationship Id="rId4" Type="http://schemas.openxmlformats.org/officeDocument/2006/relationships/oleObject" Target="../embeddings/oleObject78.bin"/></Relationships>
</file>

<file path=ppt/slideLayouts/_rels/slideLayout96.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Master" Target="../slideMasters/slideMaster2.xml"/><Relationship Id="rId1" Type="http://schemas.openxmlformats.org/officeDocument/2006/relationships/tags" Target="../tags/tag87.xml"/><Relationship Id="rId5" Type="http://schemas.openxmlformats.org/officeDocument/2006/relationships/image" Target="../media/image12.png"/><Relationship Id="rId4" Type="http://schemas.openxmlformats.org/officeDocument/2006/relationships/image" Target="../media/image15.emf"/></Relationships>
</file>

<file path=ppt/slideLayouts/_rels/slideLayout97.xml.rels><?xml version="1.0" encoding="UTF-8" standalone="yes"?>
<Relationships xmlns="http://schemas.openxmlformats.org/package/2006/relationships"><Relationship Id="rId3" Type="http://schemas.openxmlformats.org/officeDocument/2006/relationships/oleObject" Target="../embeddings/oleObject80.bin"/><Relationship Id="rId2" Type="http://schemas.openxmlformats.org/officeDocument/2006/relationships/slideMaster" Target="../slideMasters/slideMaster2.xml"/><Relationship Id="rId1" Type="http://schemas.openxmlformats.org/officeDocument/2006/relationships/tags" Target="../tags/tag88.xml"/><Relationship Id="rId5" Type="http://schemas.openxmlformats.org/officeDocument/2006/relationships/image" Target="../media/image12.png"/><Relationship Id="rId4" Type="http://schemas.openxmlformats.org/officeDocument/2006/relationships/image" Target="../media/image15.emf"/></Relationships>
</file>

<file path=ppt/slideLayouts/_rels/slideLayout98.xml.rels><?xml version="1.0" encoding="UTF-8" standalone="yes"?>
<Relationships xmlns="http://schemas.openxmlformats.org/package/2006/relationships"><Relationship Id="rId3" Type="http://schemas.openxmlformats.org/officeDocument/2006/relationships/oleObject" Target="../embeddings/oleObject81.bin"/><Relationship Id="rId2" Type="http://schemas.openxmlformats.org/officeDocument/2006/relationships/slideMaster" Target="../slideMasters/slideMaster2.xml"/><Relationship Id="rId1" Type="http://schemas.openxmlformats.org/officeDocument/2006/relationships/tags" Target="../tags/tag89.xml"/><Relationship Id="rId6" Type="http://schemas.openxmlformats.org/officeDocument/2006/relationships/image" Target="../media/image12.png"/><Relationship Id="rId5" Type="http://schemas.openxmlformats.org/officeDocument/2006/relationships/image" Target="../media/image17.png"/><Relationship Id="rId4" Type="http://schemas.openxmlformats.org/officeDocument/2006/relationships/image" Target="../media/image15.emf"/></Relationships>
</file>

<file path=ppt/slideLayouts/_rels/slideLayout99.xml.rels><?xml version="1.0" encoding="UTF-8" standalone="yes"?>
<Relationships xmlns="http://schemas.openxmlformats.org/package/2006/relationships"><Relationship Id="rId3" Type="http://schemas.openxmlformats.org/officeDocument/2006/relationships/oleObject" Target="../embeddings/oleObject82.bin"/><Relationship Id="rId2" Type="http://schemas.openxmlformats.org/officeDocument/2006/relationships/slideMaster" Target="../slideMasters/slideMaster2.xml"/><Relationship Id="rId1" Type="http://schemas.openxmlformats.org/officeDocument/2006/relationships/tags" Target="../tags/tag90.xml"/><Relationship Id="rId6" Type="http://schemas.openxmlformats.org/officeDocument/2006/relationships/image" Target="../media/image12.png"/><Relationship Id="rId5" Type="http://schemas.openxmlformats.org/officeDocument/2006/relationships/image" Target="../media/image18.png"/><Relationship Id="rId4" Type="http://schemas.openxmlformats.org/officeDocument/2006/relationships/image" Target="../media/image15.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5" y="666"/>
            <a:ext cx="12189630" cy="6856666"/>
          </a:xfrm>
          <a:prstGeom prst="rect">
            <a:avLst/>
          </a:prstGeom>
        </p:spPr>
      </p:pic>
      <p:sp>
        <p:nvSpPr>
          <p:cNvPr id="3" name="Subtitle 2"/>
          <p:cNvSpPr>
            <a:spLocks noGrp="1"/>
          </p:cNvSpPr>
          <p:nvPr>
            <p:ph type="subTitle" idx="1"/>
          </p:nvPr>
        </p:nvSpPr>
        <p:spPr>
          <a:xfrm>
            <a:off x="1524000" y="4326467"/>
            <a:ext cx="7480151" cy="1037658"/>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7">
            <a:extLst>
              <a:ext uri="{FF2B5EF4-FFF2-40B4-BE49-F238E27FC236}">
                <a16:creationId xmlns:a16="http://schemas.microsoft.com/office/drawing/2014/main" id="{D549B9DA-B246-4EEB-B88F-6E64659851AD}"/>
              </a:ext>
            </a:extLst>
          </p:cNvPr>
          <p:cNvSpPr>
            <a:spLocks noGrp="1"/>
          </p:cNvSpPr>
          <p:nvPr>
            <p:ph type="title"/>
          </p:nvPr>
        </p:nvSpPr>
        <p:spPr>
          <a:xfrm>
            <a:off x="1524000" y="1597891"/>
            <a:ext cx="7480151" cy="2728576"/>
          </a:xfrm>
        </p:spPr>
        <p:txBody>
          <a:bodyPr/>
          <a:lstStyle>
            <a:lvl1pPr>
              <a:defRPr>
                <a:solidFill>
                  <a:schemeClr val="bg1"/>
                </a:solidFill>
              </a:defRPr>
            </a:lvl1pPr>
          </a:lstStyle>
          <a:p>
            <a:r>
              <a:rPr lang="en-US"/>
              <a:t>Click to edit Master title style</a:t>
            </a:r>
          </a:p>
        </p:txBody>
      </p:sp>
      <p:sp>
        <p:nvSpPr>
          <p:cNvPr id="9" name="Date Placeholder 8">
            <a:extLst>
              <a:ext uri="{FF2B5EF4-FFF2-40B4-BE49-F238E27FC236}">
                <a16:creationId xmlns:a16="http://schemas.microsoft.com/office/drawing/2014/main" id="{0B8430E5-56DC-4D4E-8E0C-064A4EBB9CEF}"/>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4D4CF198-164A-403B-80C4-44E0196DF56C}"/>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393C20EE-24EE-4FCE-8C00-CBB4F6AEFA3E}"/>
              </a:ext>
            </a:extLst>
          </p:cNvPr>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3976997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2571"/>
            <a:ext cx="12188952" cy="6852858"/>
          </a:xfrm>
          <a:prstGeom prst="rect">
            <a:avLst/>
          </a:prstGeom>
        </p:spPr>
      </p:pic>
      <p:sp>
        <p:nvSpPr>
          <p:cNvPr id="2" name="Date Placeholder 1"/>
          <p:cNvSpPr>
            <a:spLocks noGrp="1"/>
          </p:cNvSpPr>
          <p:nvPr>
            <p:ph type="dt" sz="half" idx="10"/>
          </p:nvPr>
        </p:nvSpPr>
        <p:spPr/>
        <p:txBody>
          <a:bodyPr/>
          <a:lstStyle/>
          <a:p>
            <a:fld id="{4A706AEE-E4B8-4315-A38A-5DBF50C52D73}"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0"/>
            <a:ext cx="12188952" cy="5116945"/>
          </a:xfrm>
        </p:spPr>
        <p:txBody>
          <a:bodyPr anchor="ctr" anchorCtr="0">
            <a:noAutofit/>
          </a:bodyPr>
          <a:lstStyle>
            <a:lvl1pPr marL="0" indent="0" algn="ctr">
              <a:buNone/>
              <a:defRPr/>
            </a:lvl1pPr>
          </a:lstStyle>
          <a:p>
            <a:endParaRPr lang="en-US" dirty="0"/>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0" y="5218545"/>
            <a:ext cx="10420927" cy="1003851"/>
          </a:xfrm>
        </p:spPr>
        <p:txBody>
          <a:bodyPr anchor="t">
            <a:normAutofit/>
          </a:bodyPr>
          <a:lstStyle>
            <a:lvl1pPr>
              <a:defRPr sz="3200">
                <a:solidFill>
                  <a:schemeClr val="bg1"/>
                </a:solidFill>
              </a:defRPr>
            </a:lvl1pPr>
          </a:lstStyle>
          <a:p>
            <a:r>
              <a:rPr lang="en-US"/>
              <a:t>Click to edit Master title style</a:t>
            </a:r>
          </a:p>
        </p:txBody>
      </p:sp>
    </p:spTree>
    <p:extLst>
      <p:ext uri="{BB962C8B-B14F-4D97-AF65-F5344CB8AC3E}">
        <p14:creationId xmlns:p14="http://schemas.microsoft.com/office/powerpoint/2010/main" val="30746661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userDrawn="1">
  <p:cSld name="4_Custom Layout">
    <p:bg>
      <p:bgPr>
        <a:solidFill>
          <a:schemeClr val="tx1"/>
        </a:solidFill>
        <a:effectLst/>
      </p:bgPr>
    </p:bg>
    <p:spTree>
      <p:nvGrpSpPr>
        <p:cNvPr id="1" name=""/>
        <p:cNvGrpSpPr/>
        <p:nvPr/>
      </p:nvGrpSpPr>
      <p:grpSpPr>
        <a:xfrm>
          <a:off x="0" y="0"/>
          <a:ext cx="0" cy="0"/>
          <a:chOff x="0" y="0"/>
          <a:chExt cx="0" cy="0"/>
        </a:xfrm>
      </p:grpSpPr>
      <p:sp>
        <p:nvSpPr>
          <p:cNvPr id="7" name="Text Placeholder 6"/>
          <p:cNvSpPr>
            <a:spLocks noGrp="1"/>
          </p:cNvSpPr>
          <p:nvPr>
            <p:ph type="body" sz="quarter" idx="13" hasCustomPrompt="1"/>
          </p:nvPr>
        </p:nvSpPr>
        <p:spPr>
          <a:xfrm>
            <a:off x="1016000" y="1193800"/>
            <a:ext cx="5994400" cy="4267200"/>
          </a:xfrm>
          <a:prstGeom prst="rect">
            <a:avLst/>
          </a:prstGeom>
          <a:noFill/>
        </p:spPr>
        <p:txBody>
          <a:bodyPr anchor="ctr"/>
          <a:lstStyle>
            <a:lvl1pPr marL="0" indent="0" algn="ctr">
              <a:buNone/>
              <a:defRPr i="1">
                <a:solidFill>
                  <a:schemeClr val="bg1"/>
                </a:solidFill>
              </a:defRPr>
            </a:lvl1pPr>
            <a:lvl2pPr marL="609570" indent="0" algn="r">
              <a:buNone/>
              <a:defRPr i="1">
                <a:solidFill>
                  <a:schemeClr val="bg1"/>
                </a:solidFill>
              </a:defRPr>
            </a:lvl2pPr>
            <a:lvl3pPr marL="1219140" indent="0" algn="ctr">
              <a:buNone/>
              <a:defRPr i="1">
                <a:solidFill>
                  <a:schemeClr val="bg1"/>
                </a:solidFill>
              </a:defRPr>
            </a:lvl3pPr>
            <a:lvl4pPr marL="1828709" indent="0" algn="ctr">
              <a:buNone/>
              <a:defRPr i="1">
                <a:solidFill>
                  <a:schemeClr val="bg1"/>
                </a:solidFill>
              </a:defRPr>
            </a:lvl4pPr>
            <a:lvl5pPr marL="2438278" indent="0" algn="ctr">
              <a:buNone/>
              <a:defRPr i="1">
                <a:solidFill>
                  <a:schemeClr val="bg1"/>
                </a:solidFill>
              </a:defRPr>
            </a:lvl5pPr>
          </a:lstStyle>
          <a:p>
            <a:pPr lvl="0"/>
            <a:r>
              <a:rPr lang="en-US" dirty="0"/>
              <a:t>“Click to edit Master text styles”</a:t>
            </a:r>
          </a:p>
          <a:p>
            <a:pPr lvl="1"/>
            <a:r>
              <a:rPr lang="en-US" dirty="0"/>
              <a:t>-- author</a:t>
            </a:r>
          </a:p>
        </p:txBody>
      </p:sp>
      <p:sp>
        <p:nvSpPr>
          <p:cNvPr id="15" name="TextBox 14"/>
          <p:cNvSpPr txBox="1"/>
          <p:nvPr userDrawn="1"/>
        </p:nvSpPr>
        <p:spPr>
          <a:xfrm>
            <a:off x="280485" y="6545902"/>
            <a:ext cx="3748142" cy="235898"/>
          </a:xfrm>
          <a:prstGeom prst="rect">
            <a:avLst/>
          </a:prstGeom>
          <a:noFill/>
        </p:spPr>
        <p:txBody>
          <a:bodyPr wrap="none" rtlCol="0" anchor="b">
            <a:spAutoFit/>
          </a:bodyPr>
          <a:lstStyle/>
          <a:p>
            <a:r>
              <a:rPr lang="en-US" sz="933" dirty="0">
                <a:solidFill>
                  <a:srgbClr val="FFFFFF">
                    <a:lumMod val="65000"/>
                  </a:srgbClr>
                </a:solidFill>
                <a:latin typeface="Arial"/>
              </a:rPr>
              <a:t>KANSAS STATE DEPARTMENT OF EDUCATION </a:t>
            </a:r>
            <a:r>
              <a:rPr lang="en-US" sz="933" i="1" dirty="0">
                <a:solidFill>
                  <a:srgbClr val="FFFFFF">
                    <a:lumMod val="65000"/>
                  </a:srgbClr>
                </a:solidFill>
                <a:latin typeface="Arial"/>
              </a:rPr>
              <a:t>| www.ksde.org</a:t>
            </a: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44217" y="6427621"/>
            <a:ext cx="1421603" cy="243840"/>
          </a:xfrm>
          <a:prstGeom prst="rect">
            <a:avLst/>
          </a:prstGeom>
        </p:spPr>
      </p:pic>
    </p:spTree>
    <p:extLst>
      <p:ext uri="{BB962C8B-B14F-4D97-AF65-F5344CB8AC3E}">
        <p14:creationId xmlns:p14="http://schemas.microsoft.com/office/powerpoint/2010/main" val="20834867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xmlns:p14="http://schemas.microsoft.com/office/powerpoint/2010/mai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8" y="803563"/>
            <a:ext cx="9922164" cy="4932218"/>
          </a:xfrm>
        </p:spPr>
        <p:txBody>
          <a:bodyPr anchor="ctr" anchorCtr="0"/>
          <a:lstStyle>
            <a:lvl1pPr marL="0" indent="0" algn="ctr">
              <a:buNone/>
              <a:defRPr>
                <a:noFill/>
              </a:defRPr>
            </a:lvl1pPr>
          </a:lstStyle>
          <a:p>
            <a:endParaRPr lang="en-US"/>
          </a:p>
        </p:txBody>
      </p:sp>
      <p:sp>
        <p:nvSpPr>
          <p:cNvPr id="2" name="Date Placeholder 1"/>
          <p:cNvSpPr>
            <a:spLocks noGrp="1"/>
          </p:cNvSpPr>
          <p:nvPr>
            <p:ph type="dt" sz="half" idx="10"/>
          </p:nvPr>
        </p:nvSpPr>
        <p:spPr/>
        <p:txBody>
          <a:bodyPr/>
          <a:lstStyle/>
          <a:p>
            <a:fld id="{4A706AEE-E4B8-4315-A38A-5DBF50C52D73}" type="datetimeFigureOut">
              <a:rPr lang="en-US" smtClean="0"/>
              <a:t>5/21/2025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645465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57201"/>
            <a:ext cx="6172200" cy="5403850"/>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9662433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dirty="0"/>
              <a:t>Click to edit Master title style</a:t>
            </a:r>
          </a:p>
        </p:txBody>
      </p:sp>
      <p:sp>
        <p:nvSpPr>
          <p:cNvPr id="3" name="Picture Placeholder 2"/>
          <p:cNvSpPr>
            <a:spLocks noGrp="1"/>
          </p:cNvSpPr>
          <p:nvPr>
            <p:ph type="pic" idx="1"/>
          </p:nvPr>
        </p:nvSpPr>
        <p:spPr>
          <a:xfrm>
            <a:off x="5183188" y="457201"/>
            <a:ext cx="6172200" cy="5403850"/>
          </a:xfrm>
          <a:prstGeom prst="rect">
            <a:avLst/>
          </a:prstGeom>
          <a:noFill/>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4324243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pic>
        <p:nvPicPr>
          <p:cNvPr id="7" name="Picture 6"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3" name="Date Placeholder 2">
            <a:extLst>
              <a:ext uri="{FF2B5EF4-FFF2-40B4-BE49-F238E27FC236}">
                <a16:creationId xmlns:a16="http://schemas.microsoft.com/office/drawing/2014/main" id="{E5289218-7CB7-4181-8221-C0440523BEC9}"/>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4" name="Footer Placeholder 3">
            <a:extLst>
              <a:ext uri="{FF2B5EF4-FFF2-40B4-BE49-F238E27FC236}">
                <a16:creationId xmlns:a16="http://schemas.microsoft.com/office/drawing/2014/main" id="{C0DB162A-3F38-40BA-82D2-7C72C64118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B03C34-34B1-4B5B-AEED-AE92CCC42FD7}"/>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9" name="Content Placeholder 8">
            <a:extLst>
              <a:ext uri="{FF2B5EF4-FFF2-40B4-BE49-F238E27FC236}">
                <a16:creationId xmlns:a16="http://schemas.microsoft.com/office/drawing/2014/main" id="{019EEF34-BD1D-4AD5-89F7-C78D3A3B74B9}"/>
              </a:ext>
            </a:extLst>
          </p:cNvPr>
          <p:cNvSpPr>
            <a:spLocks noGrp="1"/>
          </p:cNvSpPr>
          <p:nvPr>
            <p:ph sz="quarter" idx="13"/>
          </p:nvPr>
        </p:nvSpPr>
        <p:spPr>
          <a:xfrm>
            <a:off x="1244889"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3" name="Content Placeholder 8">
            <a:extLst>
              <a:ext uri="{FF2B5EF4-FFF2-40B4-BE49-F238E27FC236}">
                <a16:creationId xmlns:a16="http://schemas.microsoft.com/office/drawing/2014/main" id="{D0AFE5B4-1938-41A0-B0F4-D9FA324FA7EF}"/>
              </a:ext>
            </a:extLst>
          </p:cNvPr>
          <p:cNvSpPr>
            <a:spLocks noGrp="1"/>
          </p:cNvSpPr>
          <p:nvPr>
            <p:ph sz="quarter" idx="14"/>
          </p:nvPr>
        </p:nvSpPr>
        <p:spPr>
          <a:xfrm>
            <a:off x="6338743" y="3168073"/>
            <a:ext cx="4592495" cy="2354046"/>
          </a:xfrm>
        </p:spPr>
        <p:txBody>
          <a:bodyPr anchor="ctr">
            <a:normAutofit/>
          </a:bodyPr>
          <a:lstStyle>
            <a:lvl1pPr marL="0" indent="0">
              <a:buNone/>
              <a:defRPr sz="2000" b="0"/>
            </a:lvl1pPr>
            <a:lvl2pPr marL="457200" indent="0">
              <a:buNone/>
              <a:defRPr sz="2000"/>
            </a:lvl2pPr>
            <a:lvl3pPr marL="914400" indent="0">
              <a:buNone/>
              <a:defRPr/>
            </a:lvl3pPr>
            <a:lvl4pPr marL="1371600" indent="0">
              <a:buNone/>
              <a:defRPr/>
            </a:lvl4pPr>
            <a:lvl5pPr marL="1828800" indent="0">
              <a:buNone/>
              <a:defRPr/>
            </a:lvl5pPr>
          </a:lstStyle>
          <a:p>
            <a:pPr lvl="0"/>
            <a:r>
              <a:rPr lang="en-US" dirty="0"/>
              <a:t>Edit Master text styles</a:t>
            </a:r>
          </a:p>
          <a:p>
            <a:pPr lvl="0"/>
            <a:endParaRPr lang="en-US" dirty="0"/>
          </a:p>
          <a:p>
            <a:pPr lvl="1"/>
            <a:endParaRPr lang="en-US" dirty="0"/>
          </a:p>
        </p:txBody>
      </p:sp>
      <p:sp>
        <p:nvSpPr>
          <p:cNvPr id="14" name="TextBox 13"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89" y="5661891"/>
            <a:ext cx="9686349" cy="507831"/>
          </a:xfrm>
          <a:prstGeom prst="rect">
            <a:avLst/>
          </a:prstGeom>
          <a:noFill/>
        </p:spPr>
        <p:txBody>
          <a:bodyPr wrap="square" rtlCol="0">
            <a:spAutoFit/>
          </a:bodyPr>
          <a:lstStyle/>
          <a:p>
            <a:r>
              <a:rPr lang="en-US" sz="900" dirty="0"/>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spTree>
    <p:extLst>
      <p:ext uri="{BB962C8B-B14F-4D97-AF65-F5344CB8AC3E}">
        <p14:creationId xmlns:p14="http://schemas.microsoft.com/office/powerpoint/2010/main" val="31798740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9AB42B-6AA8-1511-62B0-A13C95F6E7A4}"/>
              </a:ext>
            </a:extLst>
          </p:cNvPr>
          <p:cNvSpPr>
            <a:spLocks noGrp="1"/>
          </p:cNvSpPr>
          <p:nvPr>
            <p:ph type="dt" sz="half" idx="10"/>
          </p:nvPr>
        </p:nvSpPr>
        <p:spPr/>
        <p:txBody>
          <a:bodyPr/>
          <a:lstStyle/>
          <a:p>
            <a:fld id="{F61EAF05-D03A-4E85-95DB-735858DF57CD}" type="datetimeFigureOut">
              <a:rPr lang="en-US" smtClean="0"/>
              <a:t>5/21/2025</a:t>
            </a:fld>
            <a:endParaRPr lang="en-US"/>
          </a:p>
        </p:txBody>
      </p:sp>
      <p:sp>
        <p:nvSpPr>
          <p:cNvPr id="3" name="Footer Placeholder 2">
            <a:extLst>
              <a:ext uri="{FF2B5EF4-FFF2-40B4-BE49-F238E27FC236}">
                <a16:creationId xmlns:a16="http://schemas.microsoft.com/office/drawing/2014/main" id="{177BF287-8000-8972-B5D1-47F0BB8560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3884A2D-7F37-7099-C2F9-48ACBCB61BCF}"/>
              </a:ext>
            </a:extLst>
          </p:cNvPr>
          <p:cNvSpPr>
            <a:spLocks noGrp="1"/>
          </p:cNvSpPr>
          <p:nvPr>
            <p:ph type="sldNum" sz="quarter" idx="12"/>
          </p:nvPr>
        </p:nvSpPr>
        <p:spPr/>
        <p:txBody>
          <a:bodyPr/>
          <a:lstStyle/>
          <a:p>
            <a:fld id="{176DF214-887D-4911-A990-FF051FA4656A}" type="slidenum">
              <a:rPr lang="en-US" smtClean="0"/>
              <a:t>‹#›</a:t>
            </a:fld>
            <a:endParaRPr lang="en-US"/>
          </a:p>
        </p:txBody>
      </p:sp>
    </p:spTree>
    <p:extLst>
      <p:ext uri="{BB962C8B-B14F-4D97-AF65-F5344CB8AC3E}">
        <p14:creationId xmlns:p14="http://schemas.microsoft.com/office/powerpoint/2010/main" val="1341284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extLst>
              <p:ext uri="{D42A27DB-BD31-4B8C-83A1-F6EECF244321}">
                <p14:modId xmlns:p14="http://schemas.microsoft.com/office/powerpoint/2010/main" val="13088359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latin typeface="+mn-lt"/>
                <a:ea typeface="+mn-ea"/>
                <a:cs typeface="+mn-cs"/>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mj-lt"/>
                <a:ea typeface="+mj-ea"/>
                <a:cs typeface="+mj-cs"/>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atin typeface="+mn-lt"/>
                <a:ea typeface="+mn-ea"/>
                <a:cs typeface="+mn-cs"/>
              </a:defRPr>
            </a:lvl1pPr>
            <a:lvl2pPr marL="685800" indent="-228600">
              <a:lnSpc>
                <a:spcPct val="90000"/>
              </a:lnSpc>
              <a:spcBef>
                <a:spcPts val="500"/>
              </a:spcBef>
              <a:spcAft>
                <a:spcPts val="0"/>
              </a:spcAft>
              <a:buClr>
                <a:srgbClr val="FFA400"/>
              </a:buClr>
              <a:defRPr sz="2400">
                <a:latin typeface="+mn-lt"/>
                <a:ea typeface="+mn-ea"/>
                <a:cs typeface="+mn-cs"/>
              </a:defRPr>
            </a:lvl2pPr>
            <a:lvl3pPr marL="1143000" indent="-228600">
              <a:lnSpc>
                <a:spcPct val="90000"/>
              </a:lnSpc>
              <a:spcBef>
                <a:spcPts val="500"/>
              </a:spcBef>
              <a:spcAft>
                <a:spcPts val="0"/>
              </a:spcAft>
              <a:buClr>
                <a:srgbClr val="3570CF"/>
              </a:buClr>
              <a:buFont typeface="Arial" panose="020B0604020202020204" pitchFamily="34" charset="0"/>
              <a:buChar char="•"/>
              <a:defRPr sz="2000">
                <a:latin typeface="+mn-lt"/>
                <a:ea typeface="+mn-ea"/>
                <a:cs typeface="+mn-cs"/>
              </a:defRPr>
            </a:lvl3pPr>
            <a:lvl4pPr marL="1600200" indent="-228600">
              <a:lnSpc>
                <a:spcPct val="90000"/>
              </a:lnSpc>
              <a:spcBef>
                <a:spcPts val="500"/>
              </a:spcBef>
              <a:spcAft>
                <a:spcPts val="0"/>
              </a:spcAft>
              <a:buFont typeface="Arial" panose="020B0604020202020204" pitchFamily="34" charset="0"/>
              <a:buChar char="•"/>
              <a:defRPr sz="1800">
                <a:latin typeface="+mn-lt"/>
                <a:ea typeface="+mn-ea"/>
                <a:cs typeface="+mn-cs"/>
              </a:defRPr>
            </a:lvl4pPr>
            <a:lvl5pPr marL="2057400" indent="-228600">
              <a:lnSpc>
                <a:spcPct val="90000"/>
              </a:lnSpc>
              <a:spcBef>
                <a:spcPts val="500"/>
              </a:spcBef>
              <a:spcAft>
                <a:spcPts val="0"/>
              </a:spcAft>
              <a:buClr>
                <a:srgbClr val="888C91"/>
              </a:buClr>
              <a:buFont typeface="Arial" panose="020B0604020202020204" pitchFamily="34" charset="0"/>
              <a:buChar char="•"/>
              <a:defRPr sz="1800" b="0">
                <a:latin typeface="+mn-lt"/>
                <a:ea typeface="+mn-ea"/>
                <a:cs typeface="+mn-cs"/>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475821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E39D122-F4FB-51D6-F0E4-C7800C59C171}"/>
              </a:ext>
            </a:extLst>
          </p:cNvPr>
          <p:cNvSpPr/>
          <p:nvPr userDrawn="1"/>
        </p:nvSpPr>
        <p:spPr>
          <a:xfrm rot="5400000">
            <a:off x="-2476500" y="2476500"/>
            <a:ext cx="6858000" cy="1905000"/>
          </a:xfrm>
          <a:prstGeom prst="rect">
            <a:avLst/>
          </a:prstGeom>
          <a:solidFill>
            <a:srgbClr val="2F559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 name="Picture 4">
            <a:extLst>
              <a:ext uri="{FF2B5EF4-FFF2-40B4-BE49-F238E27FC236}">
                <a16:creationId xmlns:a16="http://schemas.microsoft.com/office/drawing/2014/main" id="{AF5B7C4B-35A3-D137-D870-89A22A61EF8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0"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a:extLst>
              <a:ext uri="{FF2B5EF4-FFF2-40B4-BE49-F238E27FC236}">
                <a16:creationId xmlns:a16="http://schemas.microsoft.com/office/drawing/2014/main" id="{6818F470-4D1C-746B-4FDB-C59225AAA58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3513" y="5111750"/>
            <a:ext cx="1577975" cy="115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FE073EA6-FC5D-6C97-242D-AF0DF59EF855}"/>
              </a:ext>
            </a:extLst>
          </p:cNvPr>
          <p:cNvSpPr/>
          <p:nvPr userDrawn="1"/>
        </p:nvSpPr>
        <p:spPr>
          <a:xfrm flipV="1">
            <a:off x="1900238" y="5029200"/>
            <a:ext cx="10291762" cy="1401763"/>
          </a:xfrm>
          <a:prstGeom prst="rect">
            <a:avLst/>
          </a:prstGeom>
          <a:solidFill>
            <a:srgbClr val="BCA493">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Text Placeholder 8"/>
          <p:cNvSpPr>
            <a:spLocks noGrp="1"/>
          </p:cNvSpPr>
          <p:nvPr>
            <p:ph type="body" sz="quarter" idx="13"/>
          </p:nvPr>
        </p:nvSpPr>
        <p:spPr>
          <a:xfrm>
            <a:off x="1905000" y="5192446"/>
            <a:ext cx="10287002" cy="990600"/>
          </a:xfrm>
          <a:prstGeom prst="rect">
            <a:avLst/>
          </a:prstGeom>
        </p:spPr>
        <p:txBody>
          <a:bodyPr>
            <a:normAutofit/>
          </a:bodyPr>
          <a:lstStyle>
            <a:lvl1pPr marL="0" indent="0" algn="ctr">
              <a:buNone/>
              <a:defRPr sz="4000">
                <a:solidFill>
                  <a:schemeClr val="bg1"/>
                </a:solidFill>
                <a:latin typeface="Arial" panose="020B0604020202020204" pitchFamily="34" charset="0"/>
                <a:cs typeface="Arial" panose="020B0604020202020204" pitchFamily="34" charset="0"/>
              </a:defRPr>
            </a:lvl1pPr>
            <a:lvl2pPr marL="342900" indent="0" algn="ctr">
              <a:buNone/>
              <a:defRPr sz="2900">
                <a:solidFill>
                  <a:schemeClr val="bg1"/>
                </a:solidFill>
                <a:latin typeface="Arial" panose="020B0604020202020204" pitchFamily="34" charset="0"/>
                <a:cs typeface="Arial" panose="020B0604020202020204" pitchFamily="34" charset="0"/>
              </a:defRPr>
            </a:lvl2pPr>
            <a:lvl3pPr algn="ctr">
              <a:defRPr>
                <a:solidFill>
                  <a:schemeClr val="bg1"/>
                </a:solidFill>
              </a:defRPr>
            </a:lvl3pPr>
            <a:lvl4pPr algn="ctr">
              <a:defRPr>
                <a:solidFill>
                  <a:schemeClr val="bg1"/>
                </a:solidFill>
              </a:defRPr>
            </a:lvl4pPr>
            <a:lvl5pPr algn="ctr">
              <a:defRPr>
                <a:solidFill>
                  <a:schemeClr val="bg1"/>
                </a:solidFill>
              </a:defRPr>
            </a:lvl5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5459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068AFA8-878E-69A7-D66A-8EB78E2BA4D9}"/>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A3046607-3147-1974-18A5-5FAC55FD5692}"/>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F69049D5-33CC-6B36-9A86-E4BAF72425B0}"/>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3AED6A3A-1E72-7198-3CFA-B0658BF170CD}"/>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0"/>
          <p:cNvSpPr>
            <a:spLocks noGrp="1"/>
          </p:cNvSpPr>
          <p:nvPr>
            <p:ph type="body" sz="quarter" idx="10"/>
          </p:nvPr>
        </p:nvSpPr>
        <p:spPr>
          <a:xfrm>
            <a:off x="266701" y="1066800"/>
            <a:ext cx="11620500" cy="5257800"/>
          </a:xfrm>
          <a:prstGeom prst="rect">
            <a:avLst/>
          </a:prstGeom>
        </p:spPr>
        <p:txBody>
          <a:bodyPr/>
          <a:lstStyle>
            <a:lvl1pPr marL="0" indent="0">
              <a:buNone/>
              <a:defRPr sz="3600">
                <a:solidFill>
                  <a:srgbClr val="E37735"/>
                </a:solidFill>
                <a:latin typeface="Arial" panose="020B0604020202020204" pitchFamily="34" charset="0"/>
                <a:cs typeface="Arial" panose="020B0604020202020204" pitchFamily="34" charset="0"/>
              </a:defRPr>
            </a:lvl1pPr>
            <a:lvl2pPr>
              <a:defRPr sz="28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1800">
                <a:latin typeface="Arial" panose="020B0604020202020204" pitchFamily="34" charset="0"/>
                <a:cs typeface="Arial" panose="020B0604020202020204" pitchFamily="34" charset="0"/>
              </a:defRPr>
            </a:lvl4pPr>
            <a:lvl5pPr>
              <a:defRPr sz="18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934401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End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9112BC-BF23-5199-6CF7-C2997FD00AA6}"/>
              </a:ext>
            </a:extLst>
          </p:cNvPr>
          <p:cNvSpPr/>
          <p:nvPr userDrawn="1"/>
        </p:nvSpPr>
        <p:spPr>
          <a:xfrm>
            <a:off x="0" y="-9525"/>
            <a:ext cx="12192000" cy="941388"/>
          </a:xfrm>
          <a:prstGeom prst="rect">
            <a:avLst/>
          </a:prstGeom>
          <a:solidFill>
            <a:srgbClr val="2F559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Rectangle 2">
            <a:extLst>
              <a:ext uri="{FF2B5EF4-FFF2-40B4-BE49-F238E27FC236}">
                <a16:creationId xmlns:a16="http://schemas.microsoft.com/office/drawing/2014/main" id="{51D7030F-9512-DDE5-069A-A58B07E64242}"/>
              </a:ext>
            </a:extLst>
          </p:cNvPr>
          <p:cNvSpPr/>
          <p:nvPr userDrawn="1"/>
        </p:nvSpPr>
        <p:spPr>
          <a:xfrm>
            <a:off x="0" y="6529388"/>
            <a:ext cx="12192000" cy="334962"/>
          </a:xfrm>
          <a:prstGeom prst="rect">
            <a:avLst/>
          </a:prstGeom>
          <a:solidFill>
            <a:srgbClr val="2F559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4" name="TextBox 3">
            <a:extLst>
              <a:ext uri="{FF2B5EF4-FFF2-40B4-BE49-F238E27FC236}">
                <a16:creationId xmlns:a16="http://schemas.microsoft.com/office/drawing/2014/main" id="{58B47792-849C-1082-FCD0-E8924511C193}"/>
              </a:ext>
            </a:extLst>
          </p:cNvPr>
          <p:cNvSpPr txBox="1">
            <a:spLocks noChangeArrowheads="1"/>
          </p:cNvSpPr>
          <p:nvPr userDrawn="1"/>
        </p:nvSpPr>
        <p:spPr bwMode="auto">
          <a:xfrm>
            <a:off x="2857500" y="6472238"/>
            <a:ext cx="6465888" cy="369887"/>
          </a:xfrm>
          <a:prstGeom prst="rect">
            <a:avLst/>
          </a:prstGeom>
          <a:noFill/>
          <a:ln>
            <a:noFill/>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i="1">
                <a:solidFill>
                  <a:srgbClr val="FBE5D6"/>
                </a:solidFill>
                <a:latin typeface="Times New Roman" panose="02020603050405020304" pitchFamily="18" charset="0"/>
                <a:cs typeface="Times New Roman" panose="02020603050405020304" pitchFamily="18" charset="0"/>
              </a:rPr>
              <a:t>To protect and improve the health and environment of all Kansans</a:t>
            </a:r>
          </a:p>
        </p:txBody>
      </p:sp>
      <p:pic>
        <p:nvPicPr>
          <p:cNvPr id="5" name="Picture 6">
            <a:extLst>
              <a:ext uri="{FF2B5EF4-FFF2-40B4-BE49-F238E27FC236}">
                <a16:creationId xmlns:a16="http://schemas.microsoft.com/office/drawing/2014/main" id="{757CD9F5-67BD-C47D-9442-DF690F34C57B}"/>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69863" y="98425"/>
            <a:ext cx="1020762"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Placeholder 19"/>
          <p:cNvSpPr>
            <a:spLocks noGrp="1"/>
          </p:cNvSpPr>
          <p:nvPr>
            <p:ph type="body" sz="quarter" idx="10"/>
          </p:nvPr>
        </p:nvSpPr>
        <p:spPr>
          <a:xfrm>
            <a:off x="-152400" y="1258889"/>
            <a:ext cx="12192000" cy="1143000"/>
          </a:xfrm>
        </p:spPr>
        <p:txBody>
          <a:bodyPr anchor="ctr"/>
          <a:lstStyle>
            <a:lvl1pPr marL="0" indent="0" algn="ctr">
              <a:lnSpc>
                <a:spcPct val="100000"/>
              </a:lnSpc>
              <a:spcBef>
                <a:spcPts val="0"/>
              </a:spcBef>
              <a:buNone/>
              <a:defRPr sz="4400">
                <a:solidFill>
                  <a:srgbClr val="E37735"/>
                </a:solidFill>
                <a:latin typeface="Arial" panose="020B0604020202020204" pitchFamily="34" charset="0"/>
                <a:cs typeface="Arial" panose="020B0604020202020204" pitchFamily="34" charset="0"/>
              </a:defRPr>
            </a:lvl1pPr>
          </a:lstStyle>
          <a:p>
            <a:pPr lvl="0"/>
            <a:r>
              <a:rPr lang="en-US" dirty="0"/>
              <a:t>Edit Master text styles</a:t>
            </a:r>
          </a:p>
        </p:txBody>
      </p:sp>
      <p:sp>
        <p:nvSpPr>
          <p:cNvPr id="16" name="Title 7"/>
          <p:cNvSpPr>
            <a:spLocks noGrp="1"/>
          </p:cNvSpPr>
          <p:nvPr>
            <p:ph type="title"/>
          </p:nvPr>
        </p:nvSpPr>
        <p:spPr>
          <a:xfrm>
            <a:off x="1393179" y="210897"/>
            <a:ext cx="9753600" cy="548640"/>
          </a:xfrm>
          <a:prstGeom prst="rect">
            <a:avLst/>
          </a:prstGeom>
        </p:spPr>
        <p:txBody>
          <a:bodyPr>
            <a:no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4270176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44073"/>
            <a:ext cx="10515600" cy="4532890"/>
          </a:xfrm>
          <a:prstGeom prst="rect">
            <a:avLst/>
          </a:prstGeom>
        </p:spPr>
        <p:txBody>
          <a:bodyPr ancho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4A706AEE-E4B8-4315-A38A-5DBF50C52D73}"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
        <p:nvSpPr>
          <p:cNvPr id="7" name="Title 6">
            <a:extLst>
              <a:ext uri="{FF2B5EF4-FFF2-40B4-BE49-F238E27FC236}">
                <a16:creationId xmlns:a16="http://schemas.microsoft.com/office/drawing/2014/main" id="{F4E87B5A-4C30-4ABE-B2BE-71FBF9F2A8BD}"/>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843937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6"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2110350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6" y="665"/>
            <a:ext cx="12190819" cy="6857335"/>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524002" y="1597891"/>
            <a:ext cx="7480151" cy="2728576"/>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524002" y="4326467"/>
            <a:ext cx="7480151" cy="1037659"/>
          </a:xfrm>
          <a:prstGeom prst="rect">
            <a:avLst/>
          </a:prstGeom>
        </p:spPr>
        <p:txBody>
          <a:bodyPr lIns="91440" tIns="45720" rIns="91440" bIns="4572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568920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667"/>
            <a:ext cx="12192000" cy="6857999"/>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1893457" y="423335"/>
            <a:ext cx="8340437" cy="2713228"/>
          </a:xfrm>
          <a:prstGeom prst="rect">
            <a:avLst/>
          </a:prstGeom>
        </p:spPr>
        <p:txBody>
          <a:bodyPr vert="horz" lIns="91440" tIns="45720" rIns="457200" bIns="45720" anchor="b">
            <a:normAutofit/>
          </a:bodyPr>
          <a:lstStyle>
            <a:lvl1pPr algn="l">
              <a:lnSpc>
                <a:spcPct val="93000"/>
              </a:lnSpc>
              <a:defRPr sz="60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
        <p:nvSpPr>
          <p:cNvPr id="26" name="Subtitle 2"/>
          <p:cNvSpPr>
            <a:spLocks noGrp="1"/>
          </p:cNvSpPr>
          <p:nvPr>
            <p:ph type="subTitle" idx="1"/>
          </p:nvPr>
        </p:nvSpPr>
        <p:spPr bwMode="white">
          <a:xfrm>
            <a:off x="1893457" y="3246269"/>
            <a:ext cx="8340437" cy="1500187"/>
          </a:xfrm>
          <a:prstGeom prst="rect">
            <a:avLst/>
          </a:prstGeom>
        </p:spPr>
        <p:txBody>
          <a:bodyPr lIns="91440" tIns="182880" rIns="457200" bIns="182880" anchor="t"/>
          <a:lstStyle>
            <a:lvl1pPr marL="0" indent="0" algn="l">
              <a:lnSpc>
                <a:spcPct val="110000"/>
              </a:lnSpc>
              <a:buNone/>
              <a:defRPr sz="2400" baseline="0">
                <a:solidFill>
                  <a:schemeClr val="bg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872640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rcRect r="50"/>
          <a:stretch>
            <a:fillRect/>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a:ln>
            <a:noFill/>
          </a:ln>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388718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520A275-CDAF-4332-977F-98FD1C240F7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0"/>
            <a:ext cx="12192001" cy="6858000"/>
          </a:xfrm>
          <a:prstGeom prst="rect">
            <a:avLst/>
          </a:prstGeom>
        </p:spPr>
      </p:pic>
      <p:sp>
        <p:nvSpPr>
          <p:cNvPr id="3" name="Rectangle 2"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sp>
        <p:nvSpPr>
          <p:cNvPr id="27" name="Title 1"/>
          <p:cNvSpPr>
            <a:spLocks noGrp="1"/>
          </p:cNvSpPr>
          <p:nvPr>
            <p:ph type="ctrTitle"/>
          </p:nvPr>
        </p:nvSpPr>
        <p:spPr bwMode="ltGray">
          <a:xfrm>
            <a:off x="838200" y="2766220"/>
            <a:ext cx="10515600" cy="1325563"/>
          </a:xfrm>
          <a:prstGeom prst="rect">
            <a:avLst/>
          </a:prstGeom>
        </p:spPr>
        <p:txBody>
          <a:bodyPr vert="horz" lIns="91440" tIns="45720" rIns="91440" bIns="45720" anchor="ctr">
            <a:normAutofit/>
          </a:bodyPr>
          <a:lstStyle>
            <a:lvl1pPr algn="l">
              <a:lnSpc>
                <a:spcPct val="93000"/>
              </a:lnSpc>
              <a:defRPr sz="4400" b="0" baseline="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Click to edit Master title style</a:t>
            </a:r>
          </a:p>
        </p:txBody>
      </p:sp>
    </p:spTree>
    <p:extLst>
      <p:ext uri="{BB962C8B-B14F-4D97-AF65-F5344CB8AC3E}">
        <p14:creationId xmlns:p14="http://schemas.microsoft.com/office/powerpoint/2010/main" val="26268103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3" name="Content Placeholder 2"/>
          <p:cNvSpPr>
            <a:spLocks noGrp="1"/>
          </p:cNvSpPr>
          <p:nvPr>
            <p:ph idx="1"/>
          </p:nvPr>
        </p:nvSpPr>
        <p:spPr>
          <a:xfrm>
            <a:off x="628650" y="1644073"/>
            <a:ext cx="10934700" cy="4532891"/>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Tree>
    <p:extLst>
      <p:ext uri="{BB962C8B-B14F-4D97-AF65-F5344CB8AC3E}">
        <p14:creationId xmlns:p14="http://schemas.microsoft.com/office/powerpoint/2010/main" val="9966223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7" name="TextBox 1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8" name="Content Placeholder 2"/>
          <p:cNvSpPr>
            <a:spLocks noGrp="1"/>
          </p:cNvSpPr>
          <p:nvPr>
            <p:ph idx="1"/>
          </p:nvPr>
        </p:nvSpPr>
        <p:spPr>
          <a:xfrm>
            <a:off x="628650"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20" name="Title 10"/>
          <p:cNvSpPr>
            <a:spLocks noGrp="1"/>
          </p:cNvSpPr>
          <p:nvPr>
            <p:ph type="title"/>
          </p:nvPr>
        </p:nvSpPr>
        <p:spPr>
          <a:xfrm>
            <a:off x="630000" y="365125"/>
            <a:ext cx="10933350" cy="1325563"/>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1" name="Content Placeholder 2"/>
          <p:cNvSpPr>
            <a:spLocks noGrp="1"/>
          </p:cNvSpPr>
          <p:nvPr>
            <p:ph idx="12"/>
          </p:nvPr>
        </p:nvSpPr>
        <p:spPr>
          <a:xfrm>
            <a:off x="6175237" y="1825625"/>
            <a:ext cx="5388113" cy="4351339"/>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82853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0" name="Object 9"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3" name="Text Placeholder 2"/>
          <p:cNvSpPr>
            <a:spLocks noGrp="1"/>
          </p:cNvSpPr>
          <p:nvPr>
            <p:ph type="body" idx="1"/>
          </p:nvPr>
        </p:nvSpPr>
        <p:spPr>
          <a:xfrm>
            <a:off x="62865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18" name="Content Placeholder 2"/>
          <p:cNvSpPr>
            <a:spLocks noGrp="1"/>
          </p:cNvSpPr>
          <p:nvPr>
            <p:ph idx="13"/>
          </p:nvPr>
        </p:nvSpPr>
        <p:spPr>
          <a:xfrm>
            <a:off x="62865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itle 10"/>
          <p:cNvSpPr>
            <a:spLocks noGrp="1"/>
          </p:cNvSpPr>
          <p:nvPr>
            <p:ph type="title"/>
          </p:nvPr>
        </p:nvSpPr>
        <p:spPr>
          <a:xfrm>
            <a:off x="630000" y="365126"/>
            <a:ext cx="10933350" cy="1149351"/>
          </a:xfrm>
        </p:spPr>
        <p:txBody>
          <a:bodyPr vert="horz" anchor="ctr">
            <a:noAutofit/>
          </a:bodyPr>
          <a:lstStyle>
            <a:lvl1pPr>
              <a:defRPr sz="44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23" name="Text Placeholder 2"/>
          <p:cNvSpPr>
            <a:spLocks noGrp="1"/>
          </p:cNvSpPr>
          <p:nvPr>
            <p:ph type="body" idx="14"/>
          </p:nvPr>
        </p:nvSpPr>
        <p:spPr>
          <a:xfrm>
            <a:off x="6200000" y="1681163"/>
            <a:ext cx="5363350"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24" name="Content Placeholder 2"/>
          <p:cNvSpPr>
            <a:spLocks noGrp="1"/>
          </p:cNvSpPr>
          <p:nvPr>
            <p:ph idx="15"/>
          </p:nvPr>
        </p:nvSpPr>
        <p:spPr>
          <a:xfrm>
            <a:off x="6200000" y="2671761"/>
            <a:ext cx="5363350" cy="2980893"/>
          </a:xfrm>
          <a:prstGeom prst="rect">
            <a:avLst/>
          </a:prstGeom>
        </p:spPr>
        <p:txBody>
          <a:bodyPr lIns="0" tIns="45720" rIns="0" bIns="45720" anchor="t"/>
          <a:lstStyle>
            <a:lvl1pPr marL="228600" indent="-228600">
              <a:lnSpc>
                <a:spcPct val="90000"/>
              </a:lnSpc>
              <a:spcBef>
                <a:spcPts val="1000"/>
              </a:spcBef>
              <a:spcAft>
                <a:spcPts val="0"/>
              </a:spcAft>
              <a:buFont typeface="Arial" panose="020B0604020202020204" pitchFamily="34" charset="0"/>
              <a:buChar char="•"/>
              <a:defRPr sz="2800"/>
            </a:lvl1pPr>
            <a:lvl2pPr marL="685800" indent="-228600">
              <a:lnSpc>
                <a:spcPct val="90000"/>
              </a:lnSpc>
              <a:spcBef>
                <a:spcPts val="500"/>
              </a:spcBef>
              <a:spcAft>
                <a:spcPts val="0"/>
              </a:spcAft>
              <a:buClr>
                <a:srgbClr val="FFA400"/>
              </a:buClr>
              <a:defRPr sz="2400"/>
            </a:lvl2pPr>
            <a:lvl3pPr marL="1143000" indent="-228600">
              <a:lnSpc>
                <a:spcPct val="90000"/>
              </a:lnSpc>
              <a:spcBef>
                <a:spcPts val="500"/>
              </a:spcBef>
              <a:spcAft>
                <a:spcPts val="0"/>
              </a:spcAft>
              <a:buClr>
                <a:srgbClr val="3570CF"/>
              </a:buClr>
              <a:buFont typeface="Arial" panose="020B0604020202020204" pitchFamily="34" charset="0"/>
              <a:buChar char="•"/>
              <a:defRPr sz="2000"/>
            </a:lvl3pPr>
            <a:lvl4pPr marL="1600200" indent="-228600">
              <a:lnSpc>
                <a:spcPct val="90000"/>
              </a:lnSpc>
              <a:spcBef>
                <a:spcPts val="500"/>
              </a:spcBef>
              <a:spcAft>
                <a:spcPts val="0"/>
              </a:spcAft>
              <a:buFont typeface="Arial" panose="020B0604020202020204" pitchFamily="34" charset="0"/>
              <a:buChar char="•"/>
              <a:defRPr sz="1800"/>
            </a:lvl4pPr>
            <a:lvl5pPr marL="2057400" indent="-228600">
              <a:lnSpc>
                <a:spcPct val="90000"/>
              </a:lnSpc>
              <a:spcBef>
                <a:spcPts val="500"/>
              </a:spcBef>
              <a:spcAft>
                <a:spcPts val="0"/>
              </a:spcAft>
              <a:buClr>
                <a:srgbClr val="888C91"/>
              </a:buClr>
              <a:buFont typeface="Arial" panose="020B0604020202020204" pitchFamily="34" charset="0"/>
              <a:buChar char="•"/>
              <a:defRPr sz="18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TextBox 2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26"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67020100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lient quote">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9" name="Object 8"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CD786F29-BF4F-4B2A-B4D2-37C78A859BB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3427"/>
            <a:ext cx="12192000" cy="6854573"/>
          </a:xfrm>
          <a:prstGeom prst="rect">
            <a:avLst/>
          </a:prstGeom>
        </p:spPr>
      </p:pic>
      <p:sp>
        <p:nvSpPr>
          <p:cNvPr id="5"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1" y="1458913"/>
            <a:ext cx="10393363" cy="2817523"/>
          </a:xfrm>
        </p:spPr>
        <p:txBody>
          <a:bodyPr lIns="1645920" tIns="914400" rIns="1645920" bIns="914400" anchor="t" anchorCtr="0">
            <a:normAutofit/>
          </a:bodyPr>
          <a:lstStyle>
            <a:lvl1pPr marL="0" indent="0">
              <a:buNone/>
              <a:defRPr sz="3600" i="1"/>
            </a:lvl1pPr>
            <a:lvl2pPr marL="457189" indent="0">
              <a:buNone/>
              <a:defRPr/>
            </a:lvl2pPr>
            <a:lvl3pPr marL="914377" indent="0">
              <a:buNone/>
              <a:defRPr/>
            </a:lvl3pPr>
            <a:lvl4pPr marL="1371566" indent="0">
              <a:buNone/>
              <a:defRPr/>
            </a:lvl4pPr>
            <a:lvl5pPr marL="1828754" indent="0">
              <a:buNone/>
              <a:defRPr/>
            </a:lvl5pPr>
          </a:lstStyle>
          <a:p>
            <a:pPr lvl="0"/>
            <a:r>
              <a:rPr lang="en-US" dirty="0"/>
              <a:t>Click to edit Master text styles</a:t>
            </a:r>
          </a:p>
        </p:txBody>
      </p:sp>
      <p:sp>
        <p:nvSpPr>
          <p:cNvPr id="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lIns="91440" tIns="45720" rIns="91440" bIns="45720" anchor="b" anchorCtr="0">
            <a:normAutofit/>
          </a:bodyPr>
          <a:lstStyle>
            <a:lvl1pPr marL="0" indent="0" algn="r">
              <a:buNone/>
              <a:defRPr sz="1800"/>
            </a:lvl1pPr>
            <a:lvl2pPr marL="457189" indent="0" algn="r">
              <a:buNone/>
              <a:defRPr/>
            </a:lvl2pPr>
            <a:lvl3pPr marL="914377" indent="0" algn="r">
              <a:buNone/>
              <a:defRPr/>
            </a:lvl3pPr>
            <a:lvl4pPr marL="1371566" indent="0" algn="r">
              <a:buNone/>
              <a:defRPr/>
            </a:lvl4pPr>
            <a:lvl5pPr marL="1828754" indent="0" algn="r">
              <a:buNone/>
              <a:defRPr/>
            </a:lvl5pPr>
          </a:lstStyle>
          <a:p>
            <a:pPr lvl="0"/>
            <a:r>
              <a:rPr lang="en-US" dirty="0"/>
              <a:t>Click to edit Master text styles</a:t>
            </a:r>
          </a:p>
        </p:txBody>
      </p:sp>
      <p:sp>
        <p:nvSpPr>
          <p:cNvPr id="7" name="TextBox 6"/>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8"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9600475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7" name="Object 6"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24" y="5141"/>
            <a:ext cx="12188952" cy="6852859"/>
          </a:xfrm>
          <a:prstGeom prst="rect">
            <a:avLst/>
          </a:prstGeom>
        </p:spPr>
      </p:pic>
      <p:sp>
        <p:nvSpPr>
          <p:cNvPr id="10" name="Picture Placeholder 9">
            <a:extLst>
              <a:ext uri="{FF2B5EF4-FFF2-40B4-BE49-F238E27FC236}">
                <a16:creationId xmlns:a16="http://schemas.microsoft.com/office/drawing/2014/main" id="{1D4316CC-A48F-4BBE-B42A-217912B9343F}"/>
              </a:ext>
            </a:extLst>
          </p:cNvPr>
          <p:cNvSpPr>
            <a:spLocks noGrp="1" noChangeAspect="1"/>
          </p:cNvSpPr>
          <p:nvPr>
            <p:ph type="pic" sz="quarter" idx="13"/>
          </p:nvPr>
        </p:nvSpPr>
        <p:spPr>
          <a:xfrm>
            <a:off x="0" y="1"/>
            <a:ext cx="12188952" cy="5116945"/>
          </a:xfrm>
        </p:spPr>
        <p:txBody>
          <a:bodyPr anchor="ctr" anchorCtr="0">
            <a:noAutofit/>
          </a:bodyPr>
          <a:lstStyle>
            <a:lvl1pPr marL="0" indent="0" algn="ctr">
              <a:buNone/>
              <a:defRPr sz="2800"/>
            </a:lvl1pPr>
          </a:lstStyle>
          <a:p>
            <a:r>
              <a:rPr lang="en-US" dirty="0"/>
              <a:t>Click icon to add picture</a:t>
            </a:r>
          </a:p>
        </p:txBody>
      </p:sp>
      <p:sp>
        <p:nvSpPr>
          <p:cNvPr id="11" name="Title 10">
            <a:extLst>
              <a:ext uri="{FF2B5EF4-FFF2-40B4-BE49-F238E27FC236}">
                <a16:creationId xmlns:a16="http://schemas.microsoft.com/office/drawing/2014/main" id="{18FF99EB-A947-4D83-8F9E-CA5EF676B147}"/>
              </a:ext>
            </a:extLst>
          </p:cNvPr>
          <p:cNvSpPr>
            <a:spLocks noGrp="1"/>
          </p:cNvSpPr>
          <p:nvPr>
            <p:ph type="title"/>
          </p:nvPr>
        </p:nvSpPr>
        <p:spPr>
          <a:xfrm>
            <a:off x="838202" y="5218545"/>
            <a:ext cx="10420927" cy="1003851"/>
          </a:xfrm>
        </p:spPr>
        <p:txBody>
          <a:bodyPr vert="horz" anchor="t">
            <a:normAutofit/>
          </a:bodyPr>
          <a:lstStyle>
            <a:lvl1pPr>
              <a:defRPr sz="32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3"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7696300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7" y="668"/>
            <a:ext cx="12189626" cy="6856664"/>
          </a:xfrm>
          <a:prstGeom prst="rect">
            <a:avLst/>
          </a:prstGeom>
        </p:spPr>
      </p:pic>
      <p:sp>
        <p:nvSpPr>
          <p:cNvPr id="2" name="Title 1"/>
          <p:cNvSpPr>
            <a:spLocks noGrp="1"/>
          </p:cNvSpPr>
          <p:nvPr>
            <p:ph type="title"/>
          </p:nvPr>
        </p:nvSpPr>
        <p:spPr>
          <a:xfrm>
            <a:off x="1893456" y="423334"/>
            <a:ext cx="8340436" cy="2713228"/>
          </a:xfrm>
          <a:prstGeom prst="rect">
            <a:avLst/>
          </a:prstGeom>
        </p:spPr>
        <p:txBody>
          <a:bodyPr rIns="457200"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893456" y="3246268"/>
            <a:ext cx="8340436" cy="1500187"/>
          </a:xfrm>
          <a:prstGeom prst="rect">
            <a:avLst/>
          </a:prstGeom>
        </p:spPr>
        <p:txBody>
          <a:bodyPr tIns="182880" rIns="457200" bIns="182880" anchor="t" anchorCtr="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4A706AEE-E4B8-4315-A38A-5DBF50C52D73}" type="datetimeFigureOut">
              <a:rPr lang="en-US" smtClean="0"/>
              <a:t>5/21/2025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8821458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7" name="Media Placeholder 6">
            <a:extLst>
              <a:ext uri="{FF2B5EF4-FFF2-40B4-BE49-F238E27FC236}">
                <a16:creationId xmlns:a16="http://schemas.microsoft.com/office/drawing/2014/main" id="{D9F3DECE-3D90-46B8-AA48-F29BB31281AC}"/>
              </a:ext>
            </a:extLst>
          </p:cNvPr>
          <p:cNvSpPr>
            <a:spLocks noGrp="1"/>
          </p:cNvSpPr>
          <p:nvPr>
            <p:ph type="media" sz="quarter" idx="14"/>
          </p:nvPr>
        </p:nvSpPr>
        <p:spPr>
          <a:xfrm>
            <a:off x="1134919" y="803563"/>
            <a:ext cx="9922164" cy="4932219"/>
          </a:xfrm>
        </p:spPr>
        <p:txBody>
          <a:bodyPr anchor="ctr" anchorCtr="0"/>
          <a:lstStyle>
            <a:lvl1pPr marL="0" indent="0" algn="ctr">
              <a:buNone/>
              <a:defRPr>
                <a:noFill/>
              </a:defRPr>
            </a:lvl1pPr>
          </a:lstStyle>
          <a:p>
            <a:r>
              <a:rPr lang="en-US" dirty="0"/>
              <a:t>Click icon to add media</a:t>
            </a:r>
          </a:p>
        </p:txBody>
      </p:sp>
      <p:sp>
        <p:nvSpPr>
          <p:cNvPr id="9"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15128995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12" name="Object 1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8" name="Content Placeholder 2"/>
          <p:cNvSpPr>
            <a:spLocks noGrp="1"/>
          </p:cNvSpPr>
          <p:nvPr>
            <p:ph idx="12"/>
          </p:nvPr>
        </p:nvSpPr>
        <p:spPr>
          <a:xfrm>
            <a:off x="5145157" y="609601"/>
            <a:ext cx="6418193" cy="5411789"/>
          </a:xfrm>
          <a:prstGeom prst="rect">
            <a:avLst/>
          </a:prstGeom>
        </p:spPr>
        <p:txBody>
          <a:bodyPr lIns="0" tIns="45720" rIns="0" bIns="45720" anchor="ctr"/>
          <a:lstStyle>
            <a:lvl1pPr marL="228600" indent="-228600">
              <a:lnSpc>
                <a:spcPct val="90000"/>
              </a:lnSpc>
              <a:spcBef>
                <a:spcPts val="1000"/>
              </a:spcBef>
              <a:spcAft>
                <a:spcPts val="0"/>
              </a:spcAft>
              <a:buFont typeface="Arial" panose="020B0604020202020204" pitchFamily="34" charset="0"/>
              <a:buChar char="•"/>
              <a:defRPr sz="3200"/>
            </a:lvl1pPr>
            <a:lvl2pPr marL="685800" indent="-228600">
              <a:lnSpc>
                <a:spcPct val="90000"/>
              </a:lnSpc>
              <a:spcBef>
                <a:spcPts val="500"/>
              </a:spcBef>
              <a:spcAft>
                <a:spcPts val="0"/>
              </a:spcAft>
              <a:buClr>
                <a:srgbClr val="FFA400"/>
              </a:buClr>
              <a:defRPr sz="2800"/>
            </a:lvl2pPr>
            <a:lvl3pPr marL="1143000" indent="-228600">
              <a:lnSpc>
                <a:spcPct val="90000"/>
              </a:lnSpc>
              <a:spcBef>
                <a:spcPts val="500"/>
              </a:spcBef>
              <a:spcAft>
                <a:spcPts val="0"/>
              </a:spcAft>
              <a:buClr>
                <a:srgbClr val="3570CF"/>
              </a:buClr>
              <a:buFont typeface="Arial" panose="020B0604020202020204" pitchFamily="34" charset="0"/>
              <a:buChar char="•"/>
              <a:defRPr sz="2400"/>
            </a:lvl3pPr>
            <a:lvl4pPr marL="1600200" indent="-228600">
              <a:lnSpc>
                <a:spcPct val="90000"/>
              </a:lnSpc>
              <a:spcBef>
                <a:spcPts val="500"/>
              </a:spcBef>
              <a:spcAft>
                <a:spcPts val="0"/>
              </a:spcAft>
              <a:buFont typeface="Arial" panose="020B0604020202020204" pitchFamily="34" charset="0"/>
              <a:buChar char="•"/>
              <a:defRPr sz="2000" b="0"/>
            </a:lvl4pPr>
            <a:lvl5pPr marL="2057400" indent="-228600">
              <a:lnSpc>
                <a:spcPct val="90000"/>
              </a:lnSpc>
              <a:spcBef>
                <a:spcPts val="500"/>
              </a:spcBef>
              <a:spcAft>
                <a:spcPts val="0"/>
              </a:spcAft>
              <a:buClr>
                <a:srgbClr val="888C91"/>
              </a:buClr>
              <a:buFont typeface="Arial" panose="020B0604020202020204" pitchFamily="34" charset="0"/>
              <a:buChar char="•"/>
              <a:defRPr sz="2000" b="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0"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276361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8" name="Object 7"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Picture Placeholder 2"/>
          <p:cNvSpPr>
            <a:spLocks noGrp="1"/>
          </p:cNvSpPr>
          <p:nvPr>
            <p:ph type="pic" idx="1"/>
          </p:nvPr>
        </p:nvSpPr>
        <p:spPr>
          <a:xfrm>
            <a:off x="5145157" y="609601"/>
            <a:ext cx="6418193" cy="5411789"/>
          </a:xfrm>
          <a:prstGeom prst="rect">
            <a:avLst/>
          </a:prstGeom>
          <a:noFill/>
        </p:spPr>
        <p:txBody>
          <a:bodyPr anchor="ct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11" name="Title 1"/>
          <p:cNvSpPr>
            <a:spLocks noGrp="1"/>
          </p:cNvSpPr>
          <p:nvPr>
            <p:ph type="title"/>
          </p:nvPr>
        </p:nvSpPr>
        <p:spPr>
          <a:xfrm>
            <a:off x="628650" y="609600"/>
            <a:ext cx="4088957" cy="1600200"/>
          </a:xfrm>
          <a:prstGeom prst="rect">
            <a:avLst/>
          </a:prstGeom>
        </p:spPr>
        <p:txBody>
          <a:bodyPr vert="horz" anchor="b">
            <a:noAutofit/>
          </a:bodyPr>
          <a:lstStyle>
            <a:lvl1pPr>
              <a:defRPr sz="3200">
                <a:latin typeface="Open Sans Semibold" panose="020B0706030804020204" pitchFamily="34" charset="0"/>
                <a:ea typeface="Open Sans Semibold" panose="020B0706030804020204" pitchFamily="34" charset="0"/>
                <a:cs typeface="Open Sans Semibold" panose="020B0706030804020204" pitchFamily="34" charset="0"/>
              </a:defRPr>
            </a:lvl1pPr>
          </a:lstStyle>
          <a:p>
            <a:r>
              <a:rPr lang="en-US" dirty="0"/>
              <a:t>Click to edit Master title style</a:t>
            </a:r>
          </a:p>
        </p:txBody>
      </p:sp>
      <p:sp>
        <p:nvSpPr>
          <p:cNvPr id="12" name="Text Placeholder 3"/>
          <p:cNvSpPr>
            <a:spLocks noGrp="1"/>
          </p:cNvSpPr>
          <p:nvPr>
            <p:ph type="body" sz="half" idx="2"/>
          </p:nvPr>
        </p:nvSpPr>
        <p:spPr>
          <a:xfrm>
            <a:off x="628650" y="2209802"/>
            <a:ext cx="4088957" cy="3811588"/>
          </a:xfrm>
          <a:prstGeom prst="rect">
            <a:avLst/>
          </a:prstGeo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4"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Tree>
    <p:extLst>
      <p:ext uri="{BB962C8B-B14F-4D97-AF65-F5344CB8AC3E}">
        <p14:creationId xmlns:p14="http://schemas.microsoft.com/office/powerpoint/2010/main" val="31184541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2 consultant information">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
        <p:nvSpPr>
          <p:cNvPr id="17" name="Footer Placeholder 4"/>
          <p:cNvSpPr>
            <a:spLocks noGrp="1"/>
          </p:cNvSpPr>
          <p:nvPr>
            <p:ph type="ftr" sz="quarter" idx="11"/>
          </p:nvPr>
        </p:nvSpPr>
        <p:spPr>
          <a:xfrm>
            <a:off x="4038600" y="6356351"/>
            <a:ext cx="4114800" cy="365125"/>
          </a:xfrm>
          <a:prstGeom prst="rect">
            <a:avLst/>
          </a:prstGeom>
        </p:spPr>
        <p:txBody>
          <a:bodyPr anchor="ctr"/>
          <a:lstStyle>
            <a:lvl1pPr algn="ctr">
              <a:defRPr sz="1200">
                <a:solidFill>
                  <a:srgbClr val="8A8D96"/>
                </a:solidFill>
              </a:defRPr>
            </a:lvl1pPr>
          </a:lstStyle>
          <a:p>
            <a:endParaRPr lang="en-US" dirty="0"/>
          </a:p>
        </p:txBody>
      </p:sp>
      <p:sp>
        <p:nvSpPr>
          <p:cNvPr id="11" name="Content Placeholder 2"/>
          <p:cNvSpPr>
            <a:spLocks noGrp="1"/>
          </p:cNvSpPr>
          <p:nvPr>
            <p:ph idx="12"/>
          </p:nvPr>
        </p:nvSpPr>
        <p:spPr>
          <a:xfrm>
            <a:off x="1244890"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p:cNvSpPr>
            <a:spLocks noGrp="1"/>
          </p:cNvSpPr>
          <p:nvPr>
            <p:ph idx="15"/>
          </p:nvPr>
        </p:nvSpPr>
        <p:spPr>
          <a:xfrm>
            <a:off x="6338745" y="3168074"/>
            <a:ext cx="4592495" cy="2354047"/>
          </a:xfrm>
          <a:prstGeom prst="rect">
            <a:avLst/>
          </a:prstGeom>
        </p:spPr>
        <p:txBody>
          <a:bodyPr lIns="0" tIns="45720" rIns="0" bIns="45720" anchor="ctr"/>
          <a:lstStyle>
            <a:lvl1pPr marL="0" indent="0">
              <a:lnSpc>
                <a:spcPct val="90000"/>
              </a:lnSpc>
              <a:spcBef>
                <a:spcPts val="1000"/>
              </a:spcBef>
              <a:spcAft>
                <a:spcPts val="0"/>
              </a:spcAft>
              <a:buFont typeface="Arial" panose="020B0604020202020204" pitchFamily="34" charset="0"/>
              <a:buNone/>
              <a:defRPr sz="2000"/>
            </a:lvl1pPr>
            <a:lvl2pPr marL="457200" indent="0">
              <a:lnSpc>
                <a:spcPct val="90000"/>
              </a:lnSpc>
              <a:spcBef>
                <a:spcPts val="500"/>
              </a:spcBef>
              <a:spcAft>
                <a:spcPts val="0"/>
              </a:spcAft>
              <a:buClr>
                <a:srgbClr val="FFA400"/>
              </a:buClr>
              <a:buNone/>
              <a:defRPr sz="2000"/>
            </a:lvl2pPr>
            <a:lvl3pPr marL="914400" indent="0">
              <a:lnSpc>
                <a:spcPct val="90000"/>
              </a:lnSpc>
              <a:spcBef>
                <a:spcPts val="500"/>
              </a:spcBef>
              <a:spcAft>
                <a:spcPts val="0"/>
              </a:spcAft>
              <a:buClr>
                <a:srgbClr val="3570CF"/>
              </a:buClr>
              <a:buFont typeface="Arial" panose="020B0604020202020204" pitchFamily="34" charset="0"/>
              <a:buNone/>
              <a:defRPr sz="2000"/>
            </a:lvl3pPr>
            <a:lvl4pPr marL="1371600" indent="0">
              <a:lnSpc>
                <a:spcPct val="90000"/>
              </a:lnSpc>
              <a:spcBef>
                <a:spcPts val="500"/>
              </a:spcBef>
              <a:spcAft>
                <a:spcPts val="0"/>
              </a:spcAft>
              <a:buFont typeface="Arial" panose="020B0604020202020204" pitchFamily="34" charset="0"/>
              <a:buNone/>
              <a:defRPr sz="2000" b="0"/>
            </a:lvl4pPr>
            <a:lvl5pPr marL="1828800" indent="0">
              <a:lnSpc>
                <a:spcPct val="90000"/>
              </a:lnSpc>
              <a:spcBef>
                <a:spcPts val="500"/>
              </a:spcBef>
              <a:spcAft>
                <a:spcPts val="0"/>
              </a:spcAft>
              <a:buClr>
                <a:srgbClr val="888C91"/>
              </a:buClr>
              <a:buFont typeface="Arial" panose="020B0604020202020204" pitchFamily="34" charset="0"/>
              <a:buNone/>
              <a:defRPr sz="2000" b="0"/>
            </a:lvl5pPr>
          </a:lstStyle>
          <a:p>
            <a:pPr lvl="0"/>
            <a:r>
              <a:rPr lang="en-US" dirty="0"/>
              <a:t>Click to edit Master text styles</a:t>
            </a:r>
          </a:p>
          <a:p>
            <a:pPr lvl="1"/>
            <a:r>
              <a:rPr lang="en-US" dirty="0"/>
              <a:t>Second level</a:t>
            </a:r>
          </a:p>
          <a:p>
            <a:pPr lvl="2"/>
            <a:r>
              <a:rPr lang="en-US" dirty="0"/>
              <a:t>Third level</a:t>
            </a:r>
          </a:p>
        </p:txBody>
      </p:sp>
      <p:sp>
        <p:nvSpPr>
          <p:cNvPr id="19" name="TextBox 18" descr="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
            <a:extLst>
              <a:ext uri="{FF2B5EF4-FFF2-40B4-BE49-F238E27FC236}">
                <a16:creationId xmlns:a16="http://schemas.microsoft.com/office/drawing/2014/main" id="{1A8F5A1F-1699-4EF1-82AF-7354D891452F}"/>
              </a:ext>
            </a:extLst>
          </p:cNvPr>
          <p:cNvSpPr txBox="1"/>
          <p:nvPr userDrawn="1"/>
        </p:nvSpPr>
        <p:spPr>
          <a:xfrm>
            <a:off x="1244890" y="5661893"/>
            <a:ext cx="9686349" cy="5078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12284C"/>
                </a:solidFill>
                <a:effectLst/>
                <a:uLnTx/>
                <a:uFillTx/>
              </a:rPr>
              <a:t>The Kansas State Department of Education does not discriminate on the basis of race, color, national origin, sex, disability or age in its programs and activities and provides equal access to the Boy Scouts and other designated youth groups. The following person has been designated to handle inquiries regarding the nondiscrimination policies:  KSDE General Counsel, Office of General Counsel, KSDE, Landon State Office Building, 900 S.W. Jackson, Suite 102, Topeka, KS 66612, (785) 296-3201.</a:t>
            </a:r>
          </a:p>
        </p:txBody>
      </p:sp>
      <p:pic>
        <p:nvPicPr>
          <p:cNvPr id="20" name="Picture 19" descr="Kansans Can contact page&#10;Kansas State Department of Education&#10;www.ksde.org&#10;#KansansCan&#10;Kansas leads the world in the success of each student.">
            <a:extLst>
              <a:ext uri="{FF2B5EF4-FFF2-40B4-BE49-F238E27FC236}">
                <a16:creationId xmlns:a16="http://schemas.microsoft.com/office/drawing/2014/main" id="{B85CF677-628B-43A7-AA88-9DD0BBB3A016}"/>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44376" t="9444" r="44792" b="55373"/>
          <a:stretch/>
        </p:blipFill>
        <p:spPr>
          <a:xfrm>
            <a:off x="5410200" y="647700"/>
            <a:ext cx="1320800" cy="2413000"/>
          </a:xfrm>
          <a:prstGeom prst="rect">
            <a:avLst/>
          </a:prstGeom>
        </p:spPr>
      </p:pic>
    </p:spTree>
    <p:extLst>
      <p:ext uri="{BB962C8B-B14F-4D97-AF65-F5344CB8AC3E}">
        <p14:creationId xmlns:p14="http://schemas.microsoft.com/office/powerpoint/2010/main" val="2384699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Date Placeholder 2"/>
          <p:cNvSpPr>
            <a:spLocks noGrp="1"/>
          </p:cNvSpPr>
          <p:nvPr>
            <p:ph type="dt" sz="half" idx="10"/>
          </p:nvPr>
        </p:nvSpPr>
        <p:spPr>
          <a:xfrm>
            <a:off x="9677400" y="6405036"/>
            <a:ext cx="1482051" cy="153888"/>
          </a:xfrm>
          <a:prstGeom prst="rect">
            <a:avLst/>
          </a:prstGeom>
        </p:spPr>
        <p:txBody>
          <a:bodyPr/>
          <a:lstStyle>
            <a:lvl1pPr>
              <a:defRPr>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 name="Title 4"/>
          <p:cNvSpPr>
            <a:spLocks noGrp="1"/>
          </p:cNvSpPr>
          <p:nvPr>
            <p:ph type="title" hasCustomPrompt="1"/>
          </p:nvPr>
        </p:nvSpPr>
        <p:spPr>
          <a:xfrm>
            <a:off x="630000" y="622800"/>
            <a:ext cx="109332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1794542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630000" y="622800"/>
            <a:ext cx="10933350" cy="470898"/>
          </a:xfrm>
        </p:spPr>
        <p:txBody>
          <a:bodyPr vert="horz"/>
          <a:lstStyle>
            <a:lvl1pPr>
              <a:defRPr sz="3400">
                <a:solidFill>
                  <a:srgbClr val="12284C"/>
                </a:solidFill>
                <a:latin typeface="+mj-lt"/>
                <a:ea typeface="+mj-ea"/>
                <a:cs typeface="+mj-cs"/>
              </a:defRPr>
            </a:lvl1pPr>
          </a:lstStyle>
          <a:p>
            <a:r>
              <a:rPr lang="en-US" dirty="0"/>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629399" y="2085628"/>
            <a:ext cx="10933801" cy="4089131"/>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513846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Light" panose="020B0306030504020204" pitchFamily="34" charset="0"/>
              <a:ea typeface="+mj-ea"/>
              <a:cs typeface="+mj-cs"/>
            </a:endParaRPr>
          </a:p>
        </p:txBody>
      </p:sp>
      <p:sp>
        <p:nvSpPr>
          <p:cNvPr id="9" name="Title 1"/>
          <p:cNvSpPr>
            <a:spLocks noGrp="1"/>
          </p:cNvSpPr>
          <p:nvPr>
            <p:ph type="title" hasCustomPrompt="1"/>
          </p:nvPr>
        </p:nvSpPr>
        <p:spPr bwMode="ltGray">
          <a:xfrm>
            <a:off x="630000" y="1544274"/>
            <a:ext cx="3452400" cy="1495794"/>
          </a:xfrm>
          <a:noFill/>
        </p:spPr>
        <p:txBody>
          <a:bodyPr vert="horz" wrap="square" lIns="0" tIns="0" rIns="320040" bIns="0" anchor="b">
            <a:noAutofit/>
          </a:bodyPr>
          <a:lstStyle>
            <a:lvl1pPr>
              <a:defRPr sz="3400">
                <a:solidFill>
                  <a:srgbClr val="12284C"/>
                </a:solidFill>
                <a:latin typeface="+mj-lt"/>
                <a:ea typeface="+mj-ea"/>
                <a:cs typeface="+mj-cs"/>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3" name="Rectangle 2"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619713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546519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421123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17" name="Date Placeholder 1"/>
          <p:cNvSpPr>
            <a:spLocks noGrp="1"/>
          </p:cNvSpPr>
          <p:nvPr>
            <p:ph type="dt" sz="half" idx="31"/>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6" name="Rectangle 25"/>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7821234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7F37E57-90EB-4392-A853-E6C177DBF2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3" name="Date Placeholder 2">
            <a:extLst>
              <a:ext uri="{FF2B5EF4-FFF2-40B4-BE49-F238E27FC236}">
                <a16:creationId xmlns:a16="http://schemas.microsoft.com/office/drawing/2014/main" id="{EB0C64CA-01BD-460D-89C9-0C2043D580EB}"/>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4" name="Footer Placeholder 3">
            <a:extLst>
              <a:ext uri="{FF2B5EF4-FFF2-40B4-BE49-F238E27FC236}">
                <a16:creationId xmlns:a16="http://schemas.microsoft.com/office/drawing/2014/main" id="{1583761E-B5D3-45B1-B910-9807F7E125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D9092A-2CD1-40F9-B4AA-7D5FC15F2ADE}"/>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E1829E2D-5DC0-4E9F-B678-9019679156F8}"/>
              </a:ext>
            </a:extLst>
          </p:cNvPr>
          <p:cNvSpPr>
            <a:spLocks noGrp="1"/>
          </p:cNvSpPr>
          <p:nvPr>
            <p:ph type="title"/>
          </p:nvPr>
        </p:nvSpPr>
        <p:spPr>
          <a:xfrm>
            <a:off x="838200" y="4290581"/>
            <a:ext cx="11353800" cy="891019"/>
          </a:xfrm>
          <a:prstGeom prst="rect">
            <a:avLst/>
          </a:prstGeom>
        </p:spPr>
        <p:txBody>
          <a:bodyPr anchor="t"/>
          <a:lstStyle/>
          <a:p>
            <a:r>
              <a:rPr lang="en-US"/>
              <a:t>Click to edit Master title style</a:t>
            </a:r>
          </a:p>
        </p:txBody>
      </p:sp>
      <p:sp>
        <p:nvSpPr>
          <p:cNvPr id="9" name="Text Placeholder 2">
            <a:extLst>
              <a:ext uri="{FF2B5EF4-FFF2-40B4-BE49-F238E27FC236}">
                <a16:creationId xmlns:a16="http://schemas.microsoft.com/office/drawing/2014/main" id="{4389D740-357F-4BFD-B6E8-D6C74B9D819B}"/>
              </a:ext>
            </a:extLst>
          </p:cNvPr>
          <p:cNvSpPr>
            <a:spLocks noGrp="1"/>
          </p:cNvSpPr>
          <p:nvPr>
            <p:ph type="body" idx="1"/>
          </p:nvPr>
        </p:nvSpPr>
        <p:spPr>
          <a:xfrm>
            <a:off x="3581400" y="5331272"/>
            <a:ext cx="8610600" cy="688099"/>
          </a:xfrm>
          <a:prstGeom prst="rect">
            <a:avLst/>
          </a:prstGeom>
        </p:spPr>
        <p:txBody>
          <a:bodyPr>
            <a:normAutofit/>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20737861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Date Placeholder 2"/>
          <p:cNvSpPr>
            <a:spLocks noGrp="1"/>
          </p:cNvSpPr>
          <p:nvPr>
            <p:ph type="dt" sz="half" idx="10"/>
          </p:nvPr>
        </p:nvSpPr>
        <p:spPr>
          <a:xfrm>
            <a:off x="9677400" y="6405036"/>
            <a:ext cx="1482051" cy="153888"/>
          </a:xfrm>
          <a:prstGeom prst="rect">
            <a:avLst/>
          </a:prstGeom>
        </p:spPr>
        <p:txBody>
          <a:bodyPr/>
          <a:lstStyle>
            <a:lvl1pPr>
              <a:defRPr>
                <a:solidFill>
                  <a:schemeClr val="bg1"/>
                </a:solidFill>
                <a:latin typeface="+mn-lt"/>
                <a:ea typeface="+mn-ea"/>
                <a:cs typeface="+mn-cs"/>
                <a:sym typeface="Trebuchet MS" panose="020B0603020202020204" pitchFamily="34" charset="0"/>
              </a:defRPr>
            </a:lvl1pPr>
          </a:lstStyle>
          <a:p>
            <a:endParaRPr lang="en-US" dirty="0"/>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3"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Rectangle 1" hidden="1"/>
          <p:cNvSpPr/>
          <p:nvPr userDrawn="1"/>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endParaRPr kumimoji="0" lang="en-US" sz="3400" b="0" i="0" u="none" cap="none" baseline="0" dirty="0">
              <a:solidFill>
                <a:srgbClr val="FFFFFF"/>
              </a:solidFill>
              <a:latin typeface="Open Sans Semibold" panose="020B0706030804020204" pitchFamily="34" charset="0"/>
              <a:ea typeface="+mj-ea"/>
              <a:cs typeface="+mj-cs"/>
            </a:endParaRPr>
          </a:p>
        </p:txBody>
      </p:sp>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805809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012025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4" name="Title 1"/>
          <p:cNvSpPr>
            <a:spLocks noGrp="1"/>
          </p:cNvSpPr>
          <p:nvPr>
            <p:ph type="title" hasCustomPrompt="1"/>
          </p:nvPr>
        </p:nvSpPr>
        <p:spPr bwMode="black">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9480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4" name="Title 1"/>
          <p:cNvSpPr>
            <a:spLocks noGrp="1"/>
          </p:cNvSpPr>
          <p:nvPr>
            <p:ph type="title" hasCustomPrompt="1"/>
          </p:nvPr>
        </p:nvSpPr>
        <p:spPr bwMode="blackWhite">
          <a:xfrm>
            <a:off x="630000" y="180465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edit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40275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7"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3400" baseline="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955173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2764203"/>
            <a:ext cx="2478638" cy="1314311"/>
          </a:xfrm>
        </p:spPr>
        <p:txBody>
          <a:bodyPr vert="horz" anchor="ctr" anchorCtr="0">
            <a:noAutofit/>
          </a:bodyPr>
          <a:lstStyle>
            <a:lvl1pPr>
              <a:defRPr sz="3400" baseline="0">
                <a:solidFill>
                  <a:srgbClr val="FFFFFF"/>
                </a:solidFill>
                <a:latin typeface="+mj-lt"/>
                <a:ea typeface="+mj-ea"/>
                <a:cs typeface="+mj-cs"/>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337763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5" name="Picture 14"/>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54652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330135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103523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630000" y="622800"/>
            <a:ext cx="4673646"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29670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A706AEE-E4B8-4315-A38A-5DBF50C52D73}" type="datetimeFigureOut">
              <a:rPr lang="en-US" smtClean="0"/>
              <a:t>5/21/2025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D1F73E-0BBA-472D-89D7-AA97411977D3}" type="slidenum">
              <a:rPr lang="en-US" smtClean="0"/>
              <a:t>‹#›</a:t>
            </a:fld>
            <a:endParaRPr lang="en-US"/>
          </a:p>
        </p:txBody>
      </p:sp>
      <p:sp>
        <p:nvSpPr>
          <p:cNvPr id="8" name="Title 7">
            <a:extLst>
              <a:ext uri="{FF2B5EF4-FFF2-40B4-BE49-F238E27FC236}">
                <a16:creationId xmlns:a16="http://schemas.microsoft.com/office/drawing/2014/main" id="{CD0CFDC3-B650-4CCE-8A51-79C6018F060B}"/>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504472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12284C"/>
                </a:solidFill>
                <a:latin typeface="+mj-lt"/>
                <a:ea typeface="+mj-ea"/>
                <a:cs typeface="+mj-cs"/>
                <a:sym typeface="Trebuchet MS" panose="020B0603020202020204" pitchFamily="34" charset="0"/>
              </a:defRPr>
            </a:lvl1pPr>
          </a:lstStyle>
          <a:p>
            <a:pPr lvl="0"/>
            <a:r>
              <a:rPr lang="en-US" dirty="0"/>
              <a:t>Click to add title</a:t>
            </a:r>
          </a:p>
        </p:txBody>
      </p:sp>
      <p:pic>
        <p:nvPicPr>
          <p:cNvPr id="16" name="Picture 15"/>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377074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630000" y="622800"/>
            <a:ext cx="6256800" cy="470898"/>
          </a:xfrm>
          <a:prstGeom prst="rect">
            <a:avLst/>
          </a:prstGeom>
        </p:spPr>
        <p:txBody>
          <a:bodyPr vert="horz" wrap="square" lIns="0" tIns="0" rIns="0" bIns="0" anchor="t" anchorCtr="0">
            <a:spAutoFit/>
          </a:bodyPr>
          <a:lstStyle>
            <a:lvl1pPr marL="0" indent="0" algn="l">
              <a:lnSpc>
                <a:spcPct val="90000"/>
              </a:lnSpc>
              <a:spcBef>
                <a:spcPct val="0"/>
              </a:spcBef>
              <a:spcAft>
                <a:spcPts val="0"/>
              </a:spcAft>
              <a:defRPr sz="3400" b="0" i="0" u="none" kern="1200" spc="0">
                <a:solidFill>
                  <a:srgbClr val="FFFFFF"/>
                </a:solidFill>
                <a:latin typeface="+mj-lt"/>
                <a:ea typeface="+mj-ea"/>
                <a:cs typeface="+mj-cs"/>
                <a:sym typeface="Trebuchet MS" panose="020B0603020202020204" pitchFamily="34" charset="0"/>
              </a:defRPr>
            </a:lvl1pPr>
          </a:lstStyle>
          <a:p>
            <a:pPr lvl="0"/>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399679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980050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7773335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7111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6526545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6" name="Object 5"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4" name="Title 3"/>
          <p:cNvSpPr>
            <a:spLocks noGrp="1"/>
          </p:cNvSpPr>
          <p:nvPr>
            <p:ph type="title" hasCustomPrompt="1"/>
          </p:nvPr>
        </p:nvSpPr>
        <p:spPr>
          <a:xfrm>
            <a:off x="630000" y="622800"/>
            <a:ext cx="10933200" cy="470898"/>
          </a:xfrm>
        </p:spPr>
        <p:txBody>
          <a:bodyPr vert="horz"/>
          <a:lstStyle>
            <a:lvl1pPr>
              <a:defRPr sz="3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200821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95627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17095978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Disclaimer">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6" name="TextBox 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3993636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221631578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D786F29-BF4F-4B2A-B4D2-37C78A859B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2" name="Title 1"/>
          <p:cNvSpPr>
            <a:spLocks noGrp="1"/>
          </p:cNvSpPr>
          <p:nvPr>
            <p:ph type="title"/>
          </p:nvPr>
        </p:nvSpPr>
        <p:spPr>
          <a:xfrm>
            <a:off x="839788" y="365126"/>
            <a:ext cx="10515600" cy="11493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2"/>
            <a:ext cx="5157787"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8" y="2671761"/>
            <a:ext cx="5157787" cy="2980893"/>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2"/>
            <a:ext cx="5183188" cy="914255"/>
          </a:xfrm>
          <a:prstGeom prst="rect">
            <a:avLst/>
          </a:prstGeom>
        </p:spPr>
        <p:txBody>
          <a:bodyPr anchor="b">
            <a:normAutofit/>
          </a:bodyPr>
          <a:lstStyle>
            <a:lvl1pPr marL="0" indent="0">
              <a:buNone/>
              <a:defRPr sz="2800" b="1">
                <a:latin typeface="Open Sans Semibold" panose="020B0706030804020204" pitchFamily="34" charset="0"/>
                <a:ea typeface="Open Sans Semibold" panose="020B0706030804020204" pitchFamily="34" charset="0"/>
                <a:cs typeface="Open Sans Semibold" panose="020B07060308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671761"/>
            <a:ext cx="5183188" cy="2980894"/>
          </a:xfrm>
          <a:prstGeom prst="rect">
            <a:avLst/>
          </a:prstGeom>
        </p:spPr>
        <p:txBody>
          <a:bodyPr/>
          <a:lstStyle>
            <a:lvl1pPr>
              <a:defRPr sz="2400"/>
            </a:lvl1pPr>
            <a:lvl2pPr>
              <a:defRPr sz="2000"/>
            </a:lvl2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A706AEE-E4B8-4315-A38A-5DBF50C52D73}" type="datetimeFigureOut">
              <a:rPr lang="en-US" smtClean="0"/>
              <a:t>5/21/2025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D1F73E-0BBA-472D-89D7-AA97411977D3}" type="slidenum">
              <a:rPr lang="en-US" smtClean="0"/>
              <a:t>‹#›</a:t>
            </a:fld>
            <a:endParaRPr lang="en-US"/>
          </a:p>
        </p:txBody>
      </p:sp>
    </p:spTree>
    <p:extLst>
      <p:ext uri="{BB962C8B-B14F-4D97-AF65-F5344CB8AC3E}">
        <p14:creationId xmlns:p14="http://schemas.microsoft.com/office/powerpoint/2010/main" val="144928629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grpSp>
        <p:nvGrpSpPr>
          <p:cNvPr id="94" name="Group 93"/>
          <p:cNvGrpSpPr/>
          <p:nvPr userDrawn="1"/>
        </p:nvGrpSpPr>
        <p:grpSpPr>
          <a:xfrm>
            <a:off x="0" y="0"/>
            <a:ext cx="12193200" cy="6858000"/>
            <a:chOff x="-600" y="0"/>
            <a:chExt cx="12193200" cy="6858000"/>
          </a:xfrm>
        </p:grpSpPr>
        <p:sp>
          <p:nvSpPr>
            <p:cNvPr id="95" name="Freeform 94"/>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96"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97" name="Straight Connector 9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116" name="Rectangle 11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7" name="Rectangle 11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8" name="Rectangle 11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19" name="Rectangle 11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0" name="Rectangle 11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1" name="Rectangle 12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2" name="Rectangle 12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3" name="Rectangle 12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4" name="Rectangle 12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5" name="Rectangle 12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6" name="Rectangle 12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8" name="Rectangle 12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29" name="Rectangle 12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0" name="Rectangle 12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1" name="Rectangle 13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2" name="Rectangle 13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3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138"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
        <p:nvSpPr>
          <p:cNvPr id="93" name="TextBox 9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70831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p:cNvSpPr/>
          <p:nvPr userDrawn="1">
            <p:custDataLst>
              <p:tags r:id="rId2"/>
            </p:custDataLst>
          </p:nvPr>
        </p:nvSpPr>
        <p:spPr>
          <a:xfrm>
            <a:off x="0" y="0"/>
            <a:ext cx="158750" cy="158750"/>
          </a:xfrm>
          <a:prstGeom prst="rect">
            <a:avLst/>
          </a:prstGeom>
          <a:solidFill>
            <a:srgbClr val="29BA74"/>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dirty="0">
              <a:solidFill>
                <a:srgbClr val="FFFFFF"/>
              </a:solidFill>
              <a:latin typeface="+mn-lt"/>
              <a:ea typeface="+mn-ea"/>
              <a:cs typeface="+mn-cs"/>
              <a:sym typeface="Trebuchet MS" panose="020B0603020202020204" pitchFamily="34" charset="0"/>
            </a:endParaRPr>
          </a:p>
        </p:txBody>
      </p:sp>
      <p:pic>
        <p:nvPicPr>
          <p:cNvPr id="23" name="Picture 22">
            <a:extLst>
              <a:ext uri="{FF2B5EF4-FFF2-40B4-BE49-F238E27FC236}">
                <a16:creationId xmlns:a16="http://schemas.microsoft.com/office/drawing/2014/main" id="{F7F37E57-90EB-4392-A853-E6C177DBF2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0" y="1"/>
            <a:ext cx="12192000" cy="6854573"/>
          </a:xfrm>
          <a:prstGeom prst="rect">
            <a:avLst/>
          </a:prstGeom>
        </p:spPr>
      </p:pic>
      <p:sp>
        <p:nvSpPr>
          <p:cNvPr id="24" name="Title 1"/>
          <p:cNvSpPr>
            <a:spLocks noGrp="1"/>
          </p:cNvSpPr>
          <p:nvPr>
            <p:ph type="ctrTitle" hasCustomPrompt="1"/>
          </p:nvPr>
        </p:nvSpPr>
        <p:spPr bwMode="ltGray">
          <a:xfrm>
            <a:off x="838200" y="4290582"/>
            <a:ext cx="11315700" cy="891019"/>
          </a:xfrm>
          <a:prstGeom prst="rect">
            <a:avLst/>
          </a:prstGeom>
        </p:spPr>
        <p:txBody>
          <a:bodyPr vert="horz" lIns="91440" tIns="45720" rIns="91440" bIns="45720" anchor="t">
            <a:normAutofit/>
          </a:bodyPr>
          <a:lstStyle>
            <a:lvl1pPr algn="l">
              <a:lnSpc>
                <a:spcPct val="93000"/>
              </a:lnSpc>
              <a:defRPr sz="4400" b="0" baseline="0">
                <a:solidFill>
                  <a:srgbClr val="12284C"/>
                </a:solidFill>
                <a:latin typeface="Open Sans Semibold" panose="020B0706030804020204" pitchFamily="34" charset="0"/>
                <a:ea typeface="Open Sans Semibold" panose="020B0706030804020204" pitchFamily="34" charset="0"/>
                <a:cs typeface="Open Sans Semibold" panose="020B0706030804020204" pitchFamily="34" charset="0"/>
                <a:sym typeface="Trebuchet MS" panose="020B0603020202020204" pitchFamily="34" charset="0"/>
              </a:defRPr>
            </a:lvl1pPr>
          </a:lstStyle>
          <a:p>
            <a:r>
              <a:rPr lang="en-US" dirty="0"/>
              <a:t>Title in Title Case</a:t>
            </a:r>
          </a:p>
        </p:txBody>
      </p:sp>
      <p:sp>
        <p:nvSpPr>
          <p:cNvPr id="25" name="Subtitle 2"/>
          <p:cNvSpPr>
            <a:spLocks noGrp="1"/>
          </p:cNvSpPr>
          <p:nvPr>
            <p:ph type="subTitle" idx="1" hasCustomPrompt="1"/>
          </p:nvPr>
        </p:nvSpPr>
        <p:spPr bwMode="white">
          <a:xfrm>
            <a:off x="3581400" y="5331273"/>
            <a:ext cx="8572500" cy="688099"/>
          </a:xfrm>
          <a:prstGeom prst="rect">
            <a:avLst/>
          </a:prstGeom>
        </p:spPr>
        <p:txBody>
          <a:bodyPr lIns="91440" tIns="45720" rIns="91440" bIns="45720" anchor="t"/>
          <a:lstStyle>
            <a:lvl1pPr marL="0" indent="0" algn="l">
              <a:lnSpc>
                <a:spcPct val="110000"/>
              </a:lnSpc>
              <a:buNone/>
              <a:defRPr sz="2400" baseline="0">
                <a:solidFill>
                  <a:schemeClr val="tx2"/>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in sentence case</a:t>
            </a:r>
          </a:p>
        </p:txBody>
      </p:sp>
    </p:spTree>
    <p:extLst>
      <p:ext uri="{BB962C8B-B14F-4D97-AF65-F5344CB8AC3E}">
        <p14:creationId xmlns:p14="http://schemas.microsoft.com/office/powerpoint/2010/main" val="1204895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57" name="Date Placeholder 56"/>
          <p:cNvSpPr>
            <a:spLocks noGrp="1"/>
          </p:cNvSpPr>
          <p:nvPr>
            <p:ph type="dt" sz="half" idx="14"/>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7"/>
          <p:cNvSpPr>
            <a:spLocks noGrp="1"/>
          </p:cNvSpPr>
          <p:nvPr>
            <p:ph type="title" hasCustomPrompt="1"/>
          </p:nvPr>
        </p:nvSpPr>
        <p:spPr>
          <a:xfrm>
            <a:off x="630000" y="622800"/>
            <a:ext cx="10933350" cy="332399"/>
          </a:xfr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454492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5" name="Object 4"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12284C"/>
                </a:solidFill>
                <a:latin typeface="+mj-lt"/>
                <a:ea typeface="+mj-ea"/>
                <a:cs typeface="+mj-cs"/>
              </a:defRPr>
            </a:lvl1pPr>
          </a:lstStyle>
          <a:p>
            <a:r>
              <a:rPr lang="en-US" dirty="0"/>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629400" y="2085628"/>
            <a:ext cx="10933950"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1773602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8" name="Subtitle 2"/>
          <p:cNvSpPr>
            <a:spLocks noGrp="1"/>
          </p:cNvSpPr>
          <p:nvPr>
            <p:ph type="subTitle" idx="13" hasCustomPrompt="1"/>
          </p:nvPr>
        </p:nvSpPr>
        <p:spPr>
          <a:xfrm>
            <a:off x="630000" y="2158987"/>
            <a:ext cx="3744000" cy="541687"/>
          </a:xfrm>
          <a:prstGeom prst="rect">
            <a:avLst/>
          </a:prstGeom>
        </p:spPr>
        <p:txBody>
          <a:bodyPr>
            <a:noAutofit/>
          </a:bodyPr>
          <a:lstStyle>
            <a:lvl1pPr marL="0" indent="0" algn="l">
              <a:buNone/>
              <a:defRPr sz="1600">
                <a:solidFill>
                  <a:srgbClr val="12284C"/>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9" name="Title 4"/>
          <p:cNvSpPr>
            <a:spLocks noGrp="1"/>
          </p:cNvSpPr>
          <p:nvPr>
            <p:ph type="title" hasCustomPrompt="1"/>
          </p:nvPr>
        </p:nvSpPr>
        <p:spPr>
          <a:xfrm>
            <a:off x="630000" y="1227048"/>
            <a:ext cx="3744000" cy="664797"/>
          </a:xfrm>
        </p:spPr>
        <p:txBody>
          <a:bodyPr vert="horz" anchor="t">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470668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12284C"/>
                </a:solidFill>
                <a:latin typeface="+mj-lt"/>
                <a:ea typeface="+mj-ea"/>
                <a:cs typeface="+mj-cs"/>
                <a:sym typeface="Trebuchet MS" panose="020B0603020202020204" pitchFamily="34" charset="0"/>
              </a:defRPr>
            </a:lvl1pPr>
          </a:lstStyle>
          <a:p>
            <a:r>
              <a:rPr lang="en-US" dirty="0"/>
              <a:t>Click to add section title</a:t>
            </a:r>
          </a:p>
        </p:txBody>
      </p:sp>
      <p:sp>
        <p:nvSpPr>
          <p:cNvPr id="11" name="Rectangle 10"/>
          <p:cNvSpPr/>
          <p:nvPr userDrawn="1"/>
        </p:nvSpPr>
        <p:spPr bwMode="white">
          <a:xfrm>
            <a:off x="1280693" y="1424081"/>
            <a:ext cx="951721" cy="951721"/>
          </a:xfrm>
          <a:prstGeom prst="rect">
            <a:avLst/>
          </a:prstGeom>
          <a:noFill/>
          <a:ln>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5596077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12284C"/>
                </a:solidFill>
                <a:latin typeface="+mj-lt"/>
                <a:ea typeface="+mj-ea"/>
                <a:cs typeface="+mj-cs"/>
                <a:sym typeface="Trebuchet MS" panose="020B0603020202020204" pitchFamily="34" charset="0"/>
              </a:defRPr>
            </a:lvl1pPr>
          </a:lstStyle>
          <a:p>
            <a:r>
              <a:rPr lang="en-US" dirty="0"/>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3750861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9055415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76529"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442002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8101584"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561367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13" name="Content Placeholder 12">
            <a:extLst>
              <a:ext uri="{FF2B5EF4-FFF2-40B4-BE49-F238E27FC236}">
                <a16:creationId xmlns:a16="http://schemas.microsoft.com/office/drawing/2014/main" id="{8527C91C-D68F-46DB-9618-F4AE37D5AFEF}"/>
              </a:ext>
            </a:extLst>
          </p:cNvPr>
          <p:cNvSpPr>
            <a:spLocks noGrp="1"/>
          </p:cNvSpPr>
          <p:nvPr>
            <p:ph sz="quarter" idx="13"/>
          </p:nvPr>
        </p:nvSpPr>
        <p:spPr>
          <a:xfrm>
            <a:off x="838200" y="1458913"/>
            <a:ext cx="10393363" cy="2817523"/>
          </a:xfrm>
        </p:spPr>
        <p:txBody>
          <a:bodyPr lIns="1645920" tIns="914400" rIns="1645920" bIns="914400" anchor="t" anchorCtr="0">
            <a:normAutofit/>
          </a:bodyPr>
          <a:lstStyle>
            <a:lvl1pPr marL="0" indent="0">
              <a:buNone/>
              <a:defRPr sz="3600" i="1"/>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6" name="Text Placeholder 15">
            <a:extLst>
              <a:ext uri="{FF2B5EF4-FFF2-40B4-BE49-F238E27FC236}">
                <a16:creationId xmlns:a16="http://schemas.microsoft.com/office/drawing/2014/main" id="{40D0A9EE-76F6-42DC-BF8D-A7F378AFACB4}"/>
              </a:ext>
            </a:extLst>
          </p:cNvPr>
          <p:cNvSpPr>
            <a:spLocks noGrp="1"/>
          </p:cNvSpPr>
          <p:nvPr>
            <p:ph type="body" sz="quarter" idx="14"/>
          </p:nvPr>
        </p:nvSpPr>
        <p:spPr>
          <a:xfrm>
            <a:off x="828675" y="4284663"/>
            <a:ext cx="10402888" cy="850900"/>
          </a:xfrm>
        </p:spPr>
        <p:txBody>
          <a:bodyPr anchor="b" anchorCtr="0">
            <a:normAutofit/>
          </a:bodyPr>
          <a:lstStyle>
            <a:lvl1pPr marL="0" indent="0" algn="r">
              <a:buNone/>
              <a:defRPr sz="1800"/>
            </a:lvl1pPr>
            <a:lvl2pPr marL="457200" indent="0" algn="r">
              <a:buNone/>
              <a:defRPr/>
            </a:lvl2pPr>
            <a:lvl3pPr marL="914400" indent="0" algn="r">
              <a:buNone/>
              <a:defRPr/>
            </a:lvl3pPr>
            <a:lvl4pPr marL="1371600" indent="0" algn="r">
              <a:buNone/>
              <a:defRPr/>
            </a:lvl4pPr>
            <a:lvl5pPr marL="1828800" indent="0" algn="r">
              <a:buNone/>
              <a:defRPr/>
            </a:lvl5pPr>
          </a:lstStyle>
          <a:p>
            <a:pPr lvl="0"/>
            <a:endParaRPr lang="en-US" dirty="0"/>
          </a:p>
        </p:txBody>
      </p:sp>
    </p:spTree>
    <p:extLst>
      <p:ext uri="{BB962C8B-B14F-4D97-AF65-F5344CB8AC3E}">
        <p14:creationId xmlns:p14="http://schemas.microsoft.com/office/powerpoint/2010/main" val="243890695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630000" y="2681103"/>
            <a:ext cx="3127881" cy="1495794"/>
          </a:xfrm>
          <a:prstGeom prst="rect">
            <a:avLst/>
          </a:prstGeom>
        </p:spPr>
        <p:txBody>
          <a:bodyPr vert="horz" anchor="ctr">
            <a:noAutofit/>
          </a:bodyPr>
          <a:lstStyle>
            <a:lvl1pPr>
              <a:defRPr sz="2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5858405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13" name="Title 1"/>
          <p:cNvSpPr>
            <a:spLocks noGrp="1"/>
          </p:cNvSpPr>
          <p:nvPr>
            <p:ph type="title" hasCustomPrompt="1"/>
          </p:nvPr>
        </p:nvSpPr>
        <p:spPr bwMode="blackWhite">
          <a:xfrm>
            <a:off x="630000" y="1785600"/>
            <a:ext cx="4388400"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8" name="TextBox 1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29914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dirty="0"/>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5" name="Title 1"/>
          <p:cNvSpPr>
            <a:spLocks noGrp="1"/>
          </p:cNvSpPr>
          <p:nvPr>
            <p:ph type="title" hasCustomPrompt="1"/>
          </p:nvPr>
        </p:nvSpPr>
        <p:spPr bwMode="black">
          <a:xfrm>
            <a:off x="630936" y="1785600"/>
            <a:ext cx="624755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6" name="TextBox 15"/>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575275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24" imgH="324" progId="TCLayout.ActiveDocument.1">
                  <p:embed/>
                </p:oleObj>
              </mc:Choice>
              <mc:Fallback>
                <p:oleObj name="think-cell Slide" r:id="rId3" imgW="324" imgH="32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12284C"/>
                </a:solidFill>
                <a:latin typeface="+mj-lt"/>
                <a:ea typeface="+mj-ea"/>
                <a:cs typeface="+mj-cs"/>
                <a:sym typeface="Trebuchet MS" panose="020B0603020202020204" pitchFamily="34" charset="0"/>
              </a:defRPr>
            </a:lvl1pPr>
          </a:lstStyle>
          <a:p>
            <a:r>
              <a:rPr lang="en-US" dirty="0">
                <a:solidFill>
                  <a:schemeClr val="tx2"/>
                </a:solidFill>
              </a:rPr>
              <a:t>Click to add title</a:t>
            </a:r>
          </a:p>
        </p:txBody>
      </p:sp>
      <p:pic>
        <p:nvPicPr>
          <p:cNvPr id="12" name="Picture 11"/>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132118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630000" y="2764203"/>
            <a:ext cx="2478638" cy="1314311"/>
          </a:xfrm>
        </p:spPr>
        <p:txBody>
          <a:bodyPr vert="horz" anchor="ctr" anchorCtr="0">
            <a:noAutofit/>
          </a:bodyPr>
          <a:lstStyle>
            <a:lvl1pPr>
              <a:defRPr>
                <a:solidFill>
                  <a:srgbClr val="FFFFFF"/>
                </a:solidFill>
                <a:latin typeface="+mj-lt"/>
                <a:ea typeface="+mj-ea"/>
                <a:cs typeface="+mj-cs"/>
              </a:defRPr>
            </a:lvl1pPr>
          </a:lstStyle>
          <a:p>
            <a:r>
              <a:rPr lang="en-US" dirty="0"/>
              <a:t>Click to 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6216" b="7716"/>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368986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838116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630000" y="1785600"/>
            <a:ext cx="4062235"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7562" b="6867"/>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005600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52404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12284C"/>
              </a:gs>
              <a:gs pos="100000">
                <a:srgbClr val="0E213E"/>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630000" y="622800"/>
            <a:ext cx="4747822"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96023441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12284C"/>
                </a:solidFill>
                <a:latin typeface="+mj-lt"/>
                <a:ea typeface="+mj-ea"/>
                <a:cs typeface="+mj-cs"/>
                <a:sym typeface="Trebuchet MS" panose="020B0603020202020204" pitchFamily="34" charset="0"/>
              </a:defRPr>
            </a:lvl1pPr>
          </a:lstStyle>
          <a:p>
            <a:r>
              <a:rPr lang="en-US" dirty="0"/>
              <a:t>Click to add title</a:t>
            </a:r>
          </a:p>
        </p:txBody>
      </p:sp>
      <p:pic>
        <p:nvPicPr>
          <p:cNvPr id="11" name="Picture 10"/>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5" name="TextBox 14"/>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2663132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sta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714"/>
            <a:ext cx="12192000"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5368046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4" name="Object 3"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12284C"/>
              </a:gs>
              <a:gs pos="100000">
                <a:srgbClr val="0E213E"/>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dirty="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630000" y="622800"/>
            <a:ext cx="6254496" cy="332399"/>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dirty="0"/>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p:cNvPicPr>
          <p:nvPr userDrawn="1"/>
        </p:nvPicPr>
        <p:blipFill rotWithShape="1">
          <a:blip r:embed="rId5">
            <a:extLst>
              <a:ext uri="{28A0092B-C50C-407E-A947-70E740481C1C}">
                <a14:useLocalDpi xmlns:a14="http://schemas.microsoft.com/office/drawing/2010/main" val="0"/>
              </a:ext>
            </a:extLst>
          </a:blip>
          <a:srcRect t="9052" b="6867"/>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3732607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dirty="0"/>
              <a:t>Click to add big statement text</a:t>
            </a:r>
          </a:p>
        </p:txBody>
      </p:sp>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4044501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2A5DB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2A5DB0"/>
                </a:solidFill>
                <a:latin typeface="+mj-lt"/>
                <a:ea typeface="+mj-ea"/>
                <a:cs typeface="+mj-cs"/>
                <a:sym typeface="Trebuchet MS" panose="020B0603020202020204" pitchFamily="34" charset="0"/>
              </a:defRPr>
            </a:lvl1pPr>
          </a:lstStyle>
          <a:p>
            <a:r>
              <a:rPr lang="en-US" dirty="0"/>
              <a:t>Click to add big statement text</a:t>
            </a:r>
          </a:p>
        </p:txBody>
      </p:sp>
      <p:pic>
        <p:nvPicPr>
          <p:cNvPr id="8" name="Picture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2" name="TextBox 1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22757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7111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5">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12284C"/>
          </a:solidFill>
          <a:ln>
            <a:noFill/>
          </a:ln>
          <a:effectLst/>
        </p:spPr>
        <p:txBody>
          <a:bodyPr vert="horz" wrap="square" lIns="91440" tIns="45720" rIns="91440" bIns="45720" numCol="1" anchor="t" anchorCtr="0" compatLnSpc="1">
            <a:prstTxWarp prst="textNoShape">
              <a:avLst/>
            </a:prstTxWarp>
            <a:noAutofit/>
          </a:bodyPr>
          <a:lstStyle/>
          <a:p>
            <a:endParaRPr lang="en-US" dirty="0">
              <a:latin typeface="+mn-lt"/>
              <a:ea typeface="+mn-ea"/>
              <a:cs typeface="+mn-cs"/>
              <a:sym typeface="Trebuchet MS" panose="020B0603020202020204" pitchFamily="34" charset="0"/>
            </a:endParaRPr>
          </a:p>
        </p:txBody>
      </p:sp>
      <p:pic>
        <p:nvPicPr>
          <p:cNvPr id="8" name="Picture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0809587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4D4D4D"/>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2" name="Title 1"/>
          <p:cNvSpPr>
            <a:spLocks noGrp="1"/>
          </p:cNvSpPr>
          <p:nvPr>
            <p:ph type="title" hasCustomPrompt="1"/>
          </p:nvPr>
        </p:nvSpPr>
        <p:spPr>
          <a:xfrm>
            <a:off x="630000" y="622800"/>
            <a:ext cx="10933200" cy="332399"/>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dirty="0"/>
              <a:t>Click to add title</a:t>
            </a:r>
          </a:p>
        </p:txBody>
      </p:sp>
      <p:pic>
        <p:nvPicPr>
          <p:cNvPr id="9" name="Picture 8"/>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9822624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12284C"/>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4" name="TextBox 13"/>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219419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246625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Date Placeholder 6"/>
          <p:cNvSpPr>
            <a:spLocks noGrp="1"/>
          </p:cNvSpPr>
          <p:nvPr>
            <p:ph type="dt" sz="half" idx="10"/>
          </p:nvPr>
        </p:nvSpPr>
        <p:spPr/>
        <p:txBody>
          <a:bodyPr/>
          <a:lstStyle>
            <a:lvl1pPr>
              <a:defRPr>
                <a:latin typeface="+mn-lt"/>
                <a:ea typeface="+mn-ea"/>
                <a:cs typeface="+mn-cs"/>
                <a:sym typeface="Trebuchet MS" panose="020B0603020202020204" pitchFamily="34" charset="0"/>
              </a:defRPr>
            </a:lvl1pPr>
          </a:lstStyle>
          <a:p>
            <a:endParaRPr lang="en-US" dirty="0"/>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738806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2" name="Object 1"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1" name="TextBox 10"/>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0865086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4" imgH="384" progId="TCLayout.ActiveDocument.1">
                  <p:embed/>
                </p:oleObj>
              </mc:Choice>
              <mc:Fallback>
                <p:oleObj name="think-cell Slide" r:id="rId3" imgW="384" imgH="384"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itle 1"/>
          <p:cNvSpPr txBox="1">
            <a:spLocks/>
          </p:cNvSpPr>
          <p:nvPr userDrawn="1"/>
        </p:nvSpPr>
        <p:spPr bwMode="ltGray">
          <a:xfrm>
            <a:off x="1524002" y="1597891"/>
            <a:ext cx="7480151" cy="2728576"/>
          </a:xfrm>
          <a:prstGeom prst="rect">
            <a:avLst/>
          </a:prstGeom>
        </p:spPr>
        <p:txBody>
          <a:bodyPr vert="horz" wrap="square" lIns="91440" tIns="45720" rIns="91440" bIns="45720" rtlCol="0" anchor="ctr">
            <a:normAutofit/>
          </a:bodyPr>
          <a:lstStyle>
            <a:lvl1pPr marL="0" marR="0" indent="0" algn="l" defTabSz="914377" rtl="0" eaLnBrk="1" fontAlgn="auto" latinLnBrk="0" hangingPunct="1">
              <a:lnSpc>
                <a:spcPct val="90000"/>
              </a:lnSpc>
              <a:spcBef>
                <a:spcPct val="0"/>
              </a:spcBef>
              <a:spcAft>
                <a:spcPts val="0"/>
              </a:spcAft>
              <a:buClrTx/>
              <a:buSzTx/>
              <a:buFontTx/>
              <a:buNone/>
              <a:tabLst/>
              <a:defRPr sz="5400" kern="1200" baseline="0">
                <a:solidFill>
                  <a:schemeClr val="bg1"/>
                </a:solidFill>
                <a:latin typeface="+mj-lt"/>
                <a:ea typeface="+mj-ea"/>
                <a:cs typeface="+mj-cs"/>
                <a:sym typeface="Trebuchet MS" panose="020B0603020202020204" pitchFamily="34" charset="0"/>
              </a:defRPr>
            </a:lvl1pPr>
          </a:lstStyle>
          <a:p>
            <a:pPr marL="0" marR="0" lvl="0" indent="0" algn="l" defTabSz="914377"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ysClr val="window" lastClr="FFFFFF"/>
                </a:solidFill>
                <a:effectLst/>
                <a:uLnTx/>
                <a:uFillTx/>
                <a:latin typeface="+mn-lt"/>
                <a:ea typeface="+mn-ea"/>
                <a:cs typeface="+mn-cs"/>
                <a:sym typeface="Trebuchet MS" panose="020B0603020202020204" pitchFamily="34" charset="0"/>
              </a:rPr>
              <a:t>Thank You</a:t>
            </a:r>
          </a:p>
        </p:txBody>
      </p:sp>
    </p:spTree>
    <p:extLst>
      <p:ext uri="{BB962C8B-B14F-4D97-AF65-F5344CB8AC3E}">
        <p14:creationId xmlns:p14="http://schemas.microsoft.com/office/powerpoint/2010/main" val="31414346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only log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20A275-CDAF-4332-977F-98FD1C240F7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7" y="1714"/>
            <a:ext cx="12185906" cy="6854572"/>
          </a:xfrm>
          <a:prstGeom prst="rect">
            <a:avLst/>
          </a:prstGeom>
        </p:spPr>
      </p:pic>
      <p:sp>
        <p:nvSpPr>
          <p:cNvPr id="9" name="Date Placeholder 8">
            <a:extLst>
              <a:ext uri="{FF2B5EF4-FFF2-40B4-BE49-F238E27FC236}">
                <a16:creationId xmlns:a16="http://schemas.microsoft.com/office/drawing/2014/main" id="{08FD5089-5B03-4359-ADCD-5DE5647F6457}"/>
              </a:ext>
            </a:extLst>
          </p:cNvPr>
          <p:cNvSpPr>
            <a:spLocks noGrp="1"/>
          </p:cNvSpPr>
          <p:nvPr>
            <p:ph type="dt" sz="half" idx="10"/>
          </p:nvPr>
        </p:nvSpPr>
        <p:spPr/>
        <p:txBody>
          <a:bodyPr/>
          <a:lstStyle/>
          <a:p>
            <a:fld id="{4A706AEE-E4B8-4315-A38A-5DBF50C52D73}" type="datetimeFigureOut">
              <a:rPr lang="en-US" smtClean="0"/>
              <a:t>5/21/2025</a:t>
            </a:fld>
            <a:endParaRPr lang="en-US"/>
          </a:p>
        </p:txBody>
      </p:sp>
      <p:sp>
        <p:nvSpPr>
          <p:cNvPr id="10" name="Footer Placeholder 9">
            <a:extLst>
              <a:ext uri="{FF2B5EF4-FFF2-40B4-BE49-F238E27FC236}">
                <a16:creationId xmlns:a16="http://schemas.microsoft.com/office/drawing/2014/main" id="{5D117427-AF77-45D9-8A97-E955BF543D4E}"/>
              </a:ext>
            </a:extLst>
          </p:cNvPr>
          <p:cNvSpPr>
            <a:spLocks noGrp="1"/>
          </p:cNvSpPr>
          <p:nvPr>
            <p:ph type="ftr" sz="quarter" idx="11"/>
          </p:nvPr>
        </p:nvSpPr>
        <p:spPr/>
        <p:txBody>
          <a:bodyPr/>
          <a:lstStyle/>
          <a:p>
            <a:endParaRPr lang="en-US"/>
          </a:p>
        </p:txBody>
      </p:sp>
      <p:sp>
        <p:nvSpPr>
          <p:cNvPr id="11" name="Slide Number Placeholder 10">
            <a:extLst>
              <a:ext uri="{FF2B5EF4-FFF2-40B4-BE49-F238E27FC236}">
                <a16:creationId xmlns:a16="http://schemas.microsoft.com/office/drawing/2014/main" id="{C98F76AE-15EC-4227-952F-9AF33AA56BF2}"/>
              </a:ext>
            </a:extLst>
          </p:cNvPr>
          <p:cNvSpPr>
            <a:spLocks noGrp="1"/>
          </p:cNvSpPr>
          <p:nvPr>
            <p:ph type="sldNum" sz="quarter" idx="12"/>
          </p:nvPr>
        </p:nvSpPr>
        <p:spPr/>
        <p:txBody>
          <a:bodyPr/>
          <a:lstStyle/>
          <a:p>
            <a:fld id="{7FD1F73E-0BBA-472D-89D7-AA97411977D3}" type="slidenum">
              <a:rPr lang="en-US" smtClean="0"/>
              <a:t>‹#›</a:t>
            </a:fld>
            <a:endParaRPr lang="en-US"/>
          </a:p>
        </p:txBody>
      </p:sp>
      <p:sp>
        <p:nvSpPr>
          <p:cNvPr id="2" name="Title 1">
            <a:extLst>
              <a:ext uri="{FF2B5EF4-FFF2-40B4-BE49-F238E27FC236}">
                <a16:creationId xmlns:a16="http://schemas.microsoft.com/office/drawing/2014/main" id="{F24B4279-F9B4-4F4D-8122-8EAE90CBA59C}"/>
              </a:ext>
            </a:extLst>
          </p:cNvPr>
          <p:cNvSpPr>
            <a:spLocks noGrp="1"/>
          </p:cNvSpPr>
          <p:nvPr>
            <p:ph type="title"/>
          </p:nvPr>
        </p:nvSpPr>
        <p:spPr>
          <a:xfrm>
            <a:off x="838200" y="2766219"/>
            <a:ext cx="10515600" cy="1325563"/>
          </a:xfrm>
        </p:spPr>
        <p:txBody>
          <a:bodyPr/>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19636678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286" imgH="286" progId="TCLayout.ActiveDocument.1">
                  <p:embed/>
                </p:oleObj>
              </mc:Choice>
              <mc:Fallback>
                <p:oleObj name="think-cell Slide" r:id="rId3" imgW="286" imgH="286" progId="TCLayout.ActiveDocument.1">
                  <p:embed/>
                  <p:pic>
                    <p:nvPicPr>
                      <p:cNvPr id="3" name="Object 2" hidden="1"/>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48" name="Picture 4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2" name="Date Placeholder 1"/>
          <p:cNvSpPr>
            <a:spLocks noGrp="1"/>
          </p:cNvSpPr>
          <p:nvPr>
            <p:ph type="dt" sz="half" idx="10"/>
          </p:nvPr>
        </p:nvSpPr>
        <p:spPr/>
        <p:txBody>
          <a:bodyPr/>
          <a:lstStyle>
            <a:lvl1pPr>
              <a:defRPr>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52" name="TextBox 51"/>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grpSp>
        <p:nvGrpSpPr>
          <p:cNvPr id="53" name="Group 52"/>
          <p:cNvGrpSpPr/>
          <p:nvPr userDrawn="1"/>
        </p:nvGrpSpPr>
        <p:grpSpPr>
          <a:xfrm>
            <a:off x="-600" y="0"/>
            <a:ext cx="12193200" cy="6858000"/>
            <a:chOff x="-600" y="0"/>
            <a:chExt cx="12193200" cy="6858000"/>
          </a:xfrm>
        </p:grpSpPr>
        <p:sp>
          <p:nvSpPr>
            <p:cNvPr id="54" name="Freeform 53"/>
            <p:cNvSpPr/>
            <p:nvPr userDrawn="1"/>
          </p:nvSpPr>
          <p:spPr>
            <a:xfrm>
              <a:off x="-600" y="0"/>
              <a:ext cx="12193200" cy="6858000"/>
            </a:xfrm>
            <a:custGeom>
              <a:avLst/>
              <a:gdLst>
                <a:gd name="connsiteX0" fmla="*/ 630600 w 12193200"/>
                <a:gd name="connsiteY0" fmla="*/ 623503 h 6858000"/>
                <a:gd name="connsiteX1" fmla="*/ 630600 w 12193200"/>
                <a:gd name="connsiteY1" fmla="*/ 5814668 h 6858000"/>
                <a:gd name="connsiteX2" fmla="*/ 11563950 w 12193200"/>
                <a:gd name="connsiteY2" fmla="*/ 5814668 h 6858000"/>
                <a:gd name="connsiteX3" fmla="*/ 11563950 w 12193200"/>
                <a:gd name="connsiteY3" fmla="*/ 623503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630600" y="623503"/>
                  </a:moveTo>
                  <a:lnTo>
                    <a:pt x="630600" y="5814668"/>
                  </a:lnTo>
                  <a:lnTo>
                    <a:pt x="11563950" y="5814668"/>
                  </a:lnTo>
                  <a:lnTo>
                    <a:pt x="11563950" y="623503"/>
                  </a:lnTo>
                  <a:close/>
                  <a:moveTo>
                    <a:pt x="0" y="0"/>
                  </a:moveTo>
                  <a:lnTo>
                    <a:pt x="12193200" y="0"/>
                  </a:lnTo>
                  <a:lnTo>
                    <a:pt x="12193200" y="6858000"/>
                  </a:lnTo>
                  <a:lnTo>
                    <a:pt x="0" y="68580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55" name="Footnote measure"/>
            <p:cNvSpPr>
              <a:spLocks noChangeArrowheads="1"/>
            </p:cNvSpPr>
            <p:nvPr userDrawn="1"/>
          </p:nvSpPr>
          <p:spPr bwMode="auto">
            <a:xfrm>
              <a:off x="629400" y="5814668"/>
              <a:ext cx="10933200" cy="415498"/>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cxnSp>
          <p:nvCxnSpPr>
            <p:cNvPr id="57" name="Straight Connector 56"/>
            <p:cNvCxnSpPr/>
            <p:nvPr userDrawn="1"/>
          </p:nvCxnSpPr>
          <p:spPr>
            <a:xfrm>
              <a:off x="-600" y="62280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userDrawn="1"/>
          </p:nvCxnSpPr>
          <p:spPr>
            <a:xfrm>
              <a:off x="-600" y="91543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a:off x="-600" y="120807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userDrawn="1"/>
          </p:nvCxnSpPr>
          <p:spPr>
            <a:xfrm>
              <a:off x="-600" y="150070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userDrawn="1"/>
          </p:nvCxnSpPr>
          <p:spPr>
            <a:xfrm>
              <a:off x="-600" y="179334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userDrawn="1"/>
          </p:nvCxnSpPr>
          <p:spPr>
            <a:xfrm>
              <a:off x="-600" y="208597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a:off x="-600" y="237279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userDrawn="1"/>
          </p:nvCxnSpPr>
          <p:spPr>
            <a:xfrm>
              <a:off x="-600" y="265962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userDrawn="1"/>
          </p:nvCxnSpPr>
          <p:spPr>
            <a:xfrm>
              <a:off x="-600" y="2946445"/>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userDrawn="1"/>
          </p:nvCxnSpPr>
          <p:spPr>
            <a:xfrm>
              <a:off x="-600" y="3233268"/>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userDrawn="1"/>
          </p:nvCxnSpPr>
          <p:spPr>
            <a:xfrm>
              <a:off x="-600" y="3520091"/>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userDrawn="1"/>
          </p:nvCxnSpPr>
          <p:spPr>
            <a:xfrm>
              <a:off x="-600" y="3806914"/>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userDrawn="1"/>
          </p:nvCxnSpPr>
          <p:spPr>
            <a:xfrm>
              <a:off x="-600" y="4093737"/>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userDrawn="1"/>
          </p:nvCxnSpPr>
          <p:spPr>
            <a:xfrm>
              <a:off x="-600" y="4380560"/>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userDrawn="1"/>
          </p:nvCxnSpPr>
          <p:spPr>
            <a:xfrm>
              <a:off x="-600" y="4667383"/>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userDrawn="1"/>
          </p:nvCxnSpPr>
          <p:spPr>
            <a:xfrm>
              <a:off x="-600" y="4954206"/>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userDrawn="1"/>
          </p:nvCxnSpPr>
          <p:spPr>
            <a:xfrm>
              <a:off x="-600" y="524102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userDrawn="1"/>
          </p:nvCxnSpPr>
          <p:spPr>
            <a:xfrm>
              <a:off x="-600" y="5527852"/>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userDrawn="1"/>
          </p:nvCxnSpPr>
          <p:spPr>
            <a:xfrm>
              <a:off x="-600" y="5814669"/>
              <a:ext cx="121932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sp>
          <p:nvSpPr>
            <p:cNvPr id="76" name="Rectangle 75"/>
            <p:cNvSpPr>
              <a:spLocks noChangeArrowheads="1"/>
            </p:cNvSpPr>
            <p:nvPr userDrawn="1"/>
          </p:nvSpPr>
          <p:spPr bwMode="auto">
            <a:xfrm>
              <a:off x="688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7" name="Rectangle 76"/>
            <p:cNvSpPr>
              <a:spLocks noChangeArrowheads="1"/>
            </p:cNvSpPr>
            <p:nvPr userDrawn="1"/>
          </p:nvSpPr>
          <p:spPr bwMode="auto">
            <a:xfrm>
              <a:off x="875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8" name="Rectangle 77"/>
            <p:cNvSpPr>
              <a:spLocks noChangeArrowheads="1"/>
            </p:cNvSpPr>
            <p:nvPr userDrawn="1"/>
          </p:nvSpPr>
          <p:spPr bwMode="auto">
            <a:xfrm>
              <a:off x="782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79" name="Rectangle 78"/>
            <p:cNvSpPr>
              <a:spLocks noChangeArrowheads="1"/>
            </p:cNvSpPr>
            <p:nvPr userDrawn="1"/>
          </p:nvSpPr>
          <p:spPr bwMode="auto">
            <a:xfrm>
              <a:off x="969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Rectangle 79"/>
            <p:cNvSpPr>
              <a:spLocks noChangeArrowheads="1"/>
            </p:cNvSpPr>
            <p:nvPr userDrawn="1"/>
          </p:nvSpPr>
          <p:spPr bwMode="auto">
            <a:xfrm>
              <a:off x="1062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1" name="Rectangle 80"/>
            <p:cNvSpPr>
              <a:spLocks noChangeArrowheads="1"/>
            </p:cNvSpPr>
            <p:nvPr userDrawn="1"/>
          </p:nvSpPr>
          <p:spPr bwMode="auto">
            <a:xfrm>
              <a:off x="595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2" name="Rectangle 81"/>
            <p:cNvSpPr>
              <a:spLocks noChangeArrowheads="1"/>
            </p:cNvSpPr>
            <p:nvPr userDrawn="1"/>
          </p:nvSpPr>
          <p:spPr bwMode="auto">
            <a:xfrm>
              <a:off x="127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3" name="Rectangle 82"/>
            <p:cNvSpPr>
              <a:spLocks noChangeArrowheads="1"/>
            </p:cNvSpPr>
            <p:nvPr userDrawn="1"/>
          </p:nvSpPr>
          <p:spPr bwMode="auto">
            <a:xfrm>
              <a:off x="221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4" name="Rectangle 83"/>
            <p:cNvSpPr>
              <a:spLocks noChangeArrowheads="1"/>
            </p:cNvSpPr>
            <p:nvPr userDrawn="1"/>
          </p:nvSpPr>
          <p:spPr bwMode="auto">
            <a:xfrm>
              <a:off x="314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5" name="Rectangle 84"/>
            <p:cNvSpPr>
              <a:spLocks noChangeArrowheads="1"/>
            </p:cNvSpPr>
            <p:nvPr userDrawn="1"/>
          </p:nvSpPr>
          <p:spPr bwMode="auto">
            <a:xfrm>
              <a:off x="4082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6" name="Rectangle 85"/>
            <p:cNvSpPr>
              <a:spLocks noChangeArrowheads="1"/>
            </p:cNvSpPr>
            <p:nvPr userDrawn="1"/>
          </p:nvSpPr>
          <p:spPr bwMode="auto">
            <a:xfrm>
              <a:off x="5017000" y="623503"/>
              <a:ext cx="288000" cy="5191165"/>
            </a:xfrm>
            <a:prstGeom prst="rect">
              <a:avLst/>
            </a:prstGeom>
            <a:solidFill>
              <a:srgbClr val="9A9A9A">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7" name="Whitespace measure"/>
            <p:cNvSpPr>
              <a:spLocks noChangeArrowheads="1"/>
            </p:cNvSpPr>
            <p:nvPr userDrawn="1"/>
          </p:nvSpPr>
          <p:spPr bwMode="auto">
            <a:xfrm>
              <a:off x="629400" y="1500705"/>
              <a:ext cx="10932229" cy="585271"/>
            </a:xfrm>
            <a:prstGeom prst="rect">
              <a:avLst/>
            </a:prstGeom>
            <a:solidFill>
              <a:srgbClr val="F9A11B">
                <a:alpha val="1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8" name="Rectangle 87"/>
            <p:cNvSpPr>
              <a:spLocks noChangeArrowheads="1"/>
            </p:cNvSpPr>
            <p:nvPr userDrawn="1"/>
          </p:nvSpPr>
          <p:spPr bwMode="auto">
            <a:xfrm>
              <a:off x="2880128" y="5640779"/>
              <a:ext cx="1930288"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9" name="Rectangle 88"/>
            <p:cNvSpPr>
              <a:spLocks noChangeArrowheads="1"/>
            </p:cNvSpPr>
            <p:nvPr userDrawn="1"/>
          </p:nvSpPr>
          <p:spPr bwMode="auto">
            <a:xfrm>
              <a:off x="9626194"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0" name="Rectangle 89"/>
            <p:cNvSpPr>
              <a:spLocks noChangeArrowheads="1"/>
            </p:cNvSpPr>
            <p:nvPr userDrawn="1"/>
          </p:nvSpPr>
          <p:spPr bwMode="auto">
            <a:xfrm>
              <a:off x="7372407" y="5640779"/>
              <a:ext cx="1936406"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1" name="Rectangle 90"/>
            <p:cNvSpPr>
              <a:spLocks noChangeArrowheads="1"/>
            </p:cNvSpPr>
            <p:nvPr userDrawn="1"/>
          </p:nvSpPr>
          <p:spPr bwMode="auto">
            <a:xfrm>
              <a:off x="5127797" y="5640779"/>
              <a:ext cx="1927229"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2" name="Rectangle 91"/>
            <p:cNvSpPr>
              <a:spLocks noChangeArrowheads="1"/>
            </p:cNvSpPr>
            <p:nvPr userDrawn="1"/>
          </p:nvSpPr>
          <p:spPr bwMode="auto">
            <a:xfrm>
              <a:off x="629400" y="5640779"/>
              <a:ext cx="1933347" cy="74568"/>
            </a:xfrm>
            <a:prstGeom prst="rect">
              <a:avLst/>
            </a:prstGeom>
            <a:solidFill>
              <a:srgbClr val="9A9A9A">
                <a:alpha val="1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93" name="Live area"/>
            <p:cNvSpPr/>
            <p:nvPr userDrawn="1"/>
          </p:nvSpPr>
          <p:spPr>
            <a:xfrm>
              <a:off x="629400" y="2085977"/>
              <a:ext cx="10933200" cy="3728692"/>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DD1E36">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90000"/>
                </a:lnSpc>
                <a:spcAft>
                  <a:spcPts val="1000"/>
                </a:spcAft>
              </a:pPr>
              <a:endParaRPr lang="en-US" sz="1200" dirty="0">
                <a:solidFill>
                  <a:schemeClr val="bg1"/>
                </a:solidFill>
              </a:endParaRPr>
            </a:p>
          </p:txBody>
        </p:sp>
        <p:sp>
          <p:nvSpPr>
            <p:cNvPr id="94" name="Footnote example"/>
            <p:cNvSpPr txBox="1"/>
            <p:nvPr userDrawn="1"/>
          </p:nvSpPr>
          <p:spPr>
            <a:xfrm>
              <a:off x="630000" y="5814667"/>
              <a:ext cx="9030914" cy="415498"/>
            </a:xfrm>
            <a:prstGeom prst="rect">
              <a:avLst/>
            </a:prstGeom>
            <a:noFill/>
          </p:spPr>
          <p:txBody>
            <a:bodyPr wrap="square" lIns="0" tIns="0" rIns="0" b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nSpc>
                  <a:spcPct val="90000"/>
                </a:lnSpc>
                <a:defRPr/>
              </a:pPr>
              <a:r>
                <a:rPr lang="en-US" sz="1000" dirty="0">
                  <a:solidFill>
                    <a:prstClr val="white">
                      <a:lumMod val="65000"/>
                    </a:prstClr>
                  </a:solidFill>
                  <a:sym typeface="Trebuchet MS" panose="020B0603020202020204" pitchFamily="34" charset="0"/>
                </a:rPr>
                <a:t>1. xxxx  2. xxxx  3. xxxx</a:t>
              </a:r>
            </a:p>
            <a:p>
              <a:pPr lvl="0">
                <a:lnSpc>
                  <a:spcPct val="90000"/>
                </a:lnSpc>
                <a:defRPr/>
              </a:pPr>
              <a:r>
                <a:rPr lang="en-US" sz="1000" dirty="0">
                  <a:solidFill>
                    <a:prstClr val="white">
                      <a:lumMod val="65000"/>
                    </a:prstClr>
                  </a:solidFill>
                  <a:sym typeface="Trebuchet MS" panose="020B0603020202020204" pitchFamily="34" charset="0"/>
                </a:rPr>
                <a:t>Note: List footnotes in numerical order. Footnote numbers are not bracketed. Use 10pt font. Do not put a period at the end of the note or the source</a:t>
              </a:r>
            </a:p>
            <a:p>
              <a:pPr lvl="0">
                <a:lnSpc>
                  <a:spcPct val="90000"/>
                </a:lnSpc>
                <a:defRPr/>
              </a:pPr>
              <a:r>
                <a:rPr lang="en-US" sz="1000" dirty="0">
                  <a:solidFill>
                    <a:prstClr val="white">
                      <a:lumMod val="65000"/>
                    </a:prstClr>
                  </a:solidFill>
                  <a:sym typeface="Trebuchet MS" panose="020B0603020202020204" pitchFamily="34" charset="0"/>
                </a:rPr>
                <a:t>Source: Include a source for every chart that you use. Separate sources with a semicolon; BCG-related sources go at the end</a:t>
              </a:r>
              <a:endParaRPr kumimoji="0" lang="en-US" sz="1000" b="0" i="0" u="none" strike="noStrike" kern="1200" cap="none" spc="0" normalizeH="0" baseline="0" noProof="0" dirty="0">
                <a:ln>
                  <a:noFill/>
                </a:ln>
                <a:solidFill>
                  <a:prstClr val="white">
                    <a:lumMod val="65000"/>
                  </a:prstClr>
                </a:solidFill>
                <a:effectLst/>
                <a:uLnTx/>
                <a:uFillTx/>
                <a:sym typeface="Trebuchet MS" panose="020B0603020202020204" pitchFamily="34" charset="0"/>
              </a:endParaRPr>
            </a:p>
          </p:txBody>
        </p:sp>
      </p:grpSp>
    </p:spTree>
    <p:extLst>
      <p:ext uri="{BB962C8B-B14F-4D97-AF65-F5344CB8AC3E}">
        <p14:creationId xmlns:p14="http://schemas.microsoft.com/office/powerpoint/2010/main" val="16609744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5" name="Picture 14"/>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2" name="TextBox 1"/>
          <p:cNvSpPr txBox="1"/>
          <p:nvPr userDrawn="1"/>
        </p:nvSpPr>
        <p:spPr>
          <a:xfrm>
            <a:off x="630000" y="907198"/>
            <a:ext cx="3448800" cy="3493008"/>
          </a:xfrm>
          <a:prstGeom prst="rect">
            <a:avLst/>
          </a:prstGeom>
          <a:noFill/>
          <a:ln>
            <a:solidFill>
              <a:schemeClr val="bg1"/>
            </a:solidFill>
          </a:ln>
        </p:spPr>
        <p:txBody>
          <a:bodyPr wrap="square" lIns="612000" tIns="468000" rIns="0" bIns="0" rtlCol="0" anchor="t">
            <a:spAutoFit/>
          </a:bodyPr>
          <a:lstStyle/>
          <a:p>
            <a:pPr>
              <a:lnSpc>
                <a:spcPct val="90000"/>
              </a:lnSpc>
              <a:spcAft>
                <a:spcPts val="600"/>
              </a:spcAft>
            </a:pPr>
            <a:endParaRPr lang="en-US" sz="5400" dirty="0">
              <a:solidFill>
                <a:schemeClr val="bg1"/>
              </a:solidFill>
              <a:latin typeface="+mn-lt"/>
              <a:ea typeface="+mn-ea"/>
              <a:cs typeface="+mn-cs"/>
            </a:endParaRPr>
          </a:p>
        </p:txBody>
      </p:sp>
      <p:sp>
        <p:nvSpPr>
          <p:cNvPr id="10" name="TextBox 1"/>
          <p:cNvSpPr txBox="1"/>
          <p:nvPr userDrawn="1"/>
        </p:nvSpPr>
        <p:spPr>
          <a:xfrm>
            <a:off x="1041822" y="1115416"/>
            <a:ext cx="2624437" cy="881780"/>
          </a:xfrm>
          <a:prstGeom prst="rect">
            <a:avLst/>
          </a:prstGeom>
          <a:noFill/>
        </p:spPr>
        <p:txBody>
          <a:bodyPr wrap="none" rtlCol="0">
            <a:spAutoFit/>
          </a:bodyPr>
          <a:lstStyle/>
          <a:p>
            <a:pPr algn="ctr" fontAlgn="auto">
              <a:lnSpc>
                <a:spcPct val="95000"/>
              </a:lnSpc>
              <a:spcBef>
                <a:spcPts val="0"/>
              </a:spcBef>
              <a:spcAft>
                <a:spcPts val="0"/>
              </a:spcAft>
            </a:pPr>
            <a:r>
              <a:rPr lang="en-US" sz="5400" dirty="0">
                <a:solidFill>
                  <a:schemeClr val="bg1"/>
                </a:solidFill>
                <a:latin typeface="+mn-lt"/>
                <a:ea typeface="+mn-ea"/>
                <a:cs typeface="+mn-cs"/>
              </a:rPr>
              <a:t>Agenda</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22052813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7041208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3" name="Object 2"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0173368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7" name="TextBox 16"/>
          <p:cNvSpPr txBox="1"/>
          <p:nvPr userDrawn="1"/>
        </p:nvSpPr>
        <p:spPr>
          <a:xfrm>
            <a:off x="630000" y="3193551"/>
            <a:ext cx="1547143" cy="470898"/>
          </a:xfrm>
          <a:prstGeom prst="rect">
            <a:avLst/>
          </a:prstGeom>
          <a:noFill/>
        </p:spPr>
        <p:txBody>
          <a:bodyPr wrap="square" lIns="0" tIns="0" rIns="0" bIns="0" rtlCol="0" anchor="t">
            <a:spAutoFit/>
          </a:bodyPr>
          <a:lstStyle/>
          <a:p>
            <a:pPr>
              <a:lnSpc>
                <a:spcPct val="90000"/>
              </a:lnSpc>
              <a:spcAft>
                <a:spcPts val="600"/>
              </a:spcAft>
            </a:pPr>
            <a:r>
              <a:rPr lang="en-US" sz="3400" dirty="0">
                <a:solidFill>
                  <a:schemeClr val="bg1"/>
                </a:solidFill>
                <a:latin typeface="+mn-lt"/>
                <a:ea typeface="+mn-ea"/>
                <a:cs typeface="+mn-cs"/>
              </a:rPr>
              <a:t>Agenda</a:t>
            </a:r>
          </a:p>
        </p:txBody>
      </p:sp>
      <p:pic>
        <p:nvPicPr>
          <p:cNvPr id="11" name="Picture 1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854602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dirty="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2A5DB0"/>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dirty="0">
              <a:solidFill>
                <a:srgbClr val="FFFFFF"/>
              </a:solidFill>
              <a:latin typeface="+mn-lt"/>
              <a:ea typeface="+mn-ea"/>
              <a:cs typeface="+mn-cs"/>
            </a:endParaRPr>
          </a:p>
        </p:txBody>
      </p:sp>
      <p:sp>
        <p:nvSpPr>
          <p:cNvPr id="11" name="TextBox 10"/>
          <p:cNvSpPr txBox="1"/>
          <p:nvPr userDrawn="1"/>
        </p:nvSpPr>
        <p:spPr>
          <a:xfrm>
            <a:off x="630000" y="907197"/>
            <a:ext cx="3448800" cy="3493008"/>
          </a:xfrm>
          <a:prstGeom prst="rect">
            <a:avLst/>
          </a:prstGeom>
          <a:noFill/>
          <a:ln>
            <a:solidFill>
              <a:srgbClr val="2A5DB0"/>
            </a:solidFill>
          </a:ln>
        </p:spPr>
        <p:txBody>
          <a:bodyPr wrap="square" lIns="612000" tIns="468000" rIns="0" bIns="0" rtlCol="0" anchor="t">
            <a:spAutoFit/>
          </a:bodyPr>
          <a:lstStyle/>
          <a:p>
            <a:pPr>
              <a:lnSpc>
                <a:spcPct val="90000"/>
              </a:lnSpc>
              <a:spcAft>
                <a:spcPts val="600"/>
              </a:spcAft>
            </a:pPr>
            <a:endParaRPr lang="en-US" sz="5400" dirty="0">
              <a:solidFill>
                <a:schemeClr val="accent4"/>
              </a:solidFill>
              <a:latin typeface="+mn-lt"/>
              <a:ea typeface="+mn-ea"/>
              <a:cs typeface="+mn-cs"/>
            </a:endParaRPr>
          </a:p>
        </p:txBody>
      </p:sp>
      <p:sp>
        <p:nvSpPr>
          <p:cNvPr id="9" name="TextBox 1"/>
          <p:cNvSpPr txBox="1"/>
          <p:nvPr userDrawn="1"/>
        </p:nvSpPr>
        <p:spPr>
          <a:xfrm>
            <a:off x="1041822" y="1115416"/>
            <a:ext cx="2624437"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dirty="0">
                <a:solidFill>
                  <a:srgbClr val="2A5DB0"/>
                </a:solidFill>
                <a:latin typeface="+mn-lt"/>
                <a:ea typeface="+mn-ea"/>
                <a:cs typeface="+mn-cs"/>
              </a:rPr>
              <a:t>Agenda</a:t>
            </a:r>
          </a:p>
        </p:txBody>
      </p:sp>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9178952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dirty="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2A5DB0"/>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dirty="0">
              <a:solidFill>
                <a:prstClr val="white"/>
              </a:solidFill>
              <a:latin typeface="+mn-lt"/>
              <a:ea typeface="+mn-ea"/>
              <a:cs typeface="+mn-cs"/>
            </a:endParaRPr>
          </a:p>
        </p:txBody>
      </p:sp>
      <p:pic>
        <p:nvPicPr>
          <p:cNvPr id="11" name="Picture 10"/>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9" name="TextBox 8"/>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37115371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dirty="0">
                <a:solidFill>
                  <a:srgbClr val="2A5DB0"/>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2A5DB0"/>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453739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5">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dirty="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lumMod val="50000"/>
                  </a:schemeClr>
                </a:solidFill>
                <a:latin typeface="+mn-lt"/>
                <a:ea typeface="+mn-ea"/>
                <a:cs typeface="+mn-cs"/>
                <a:sym typeface="Trebuchet MS" panose="020B0603020202020204" pitchFamily="34" charset="0"/>
              </a:rPr>
              <a:t>Copyright © 2021 by Boston Consulting Group. All rights reserved.</a:t>
            </a:r>
          </a:p>
        </p:txBody>
      </p:sp>
      <p:sp>
        <p:nvSpPr>
          <p:cNvPr id="10" name="TextBox 9"/>
          <p:cNvSpPr txBox="1"/>
          <p:nvPr userDrawn="1"/>
        </p:nvSpPr>
        <p:spPr>
          <a:xfrm>
            <a:off x="630000" y="3262801"/>
            <a:ext cx="1161047" cy="332399"/>
          </a:xfrm>
          <a:prstGeom prst="rect">
            <a:avLst/>
          </a:prstGeom>
          <a:noFill/>
        </p:spPr>
        <p:txBody>
          <a:bodyPr wrap="square" lIns="0" tIns="0" rIns="0" bIns="0" rtlCol="0" anchor="t">
            <a:spAutoFit/>
          </a:bodyPr>
          <a:lstStyle/>
          <a:p>
            <a:pPr>
              <a:lnSpc>
                <a:spcPct val="90000"/>
              </a:lnSpc>
              <a:spcAft>
                <a:spcPts val="600"/>
              </a:spcAft>
            </a:pPr>
            <a:r>
              <a:rPr lang="en-US" sz="2400" dirty="0">
                <a:solidFill>
                  <a:schemeClr val="bg1"/>
                </a:solidFill>
                <a:latin typeface="+mn-lt"/>
                <a:ea typeface="+mn-ea"/>
                <a:cs typeface="+mn-cs"/>
              </a:rPr>
              <a:t>Agenda</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8" name="TextBox 7"/>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2980724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12284C"/>
            </a:gs>
            <a:gs pos="100000">
              <a:srgbClr val="0E213E"/>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270" imgH="270" progId="TCLayout.ActiveDocument.1">
                  <p:embed/>
                </p:oleObj>
              </mc:Choice>
              <mc:Fallback>
                <p:oleObj name="think-cell Slide" r:id="rId3" imgW="270" imgH="270"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dirty="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630000" y="2577934"/>
            <a:ext cx="2819400" cy="176176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5400" dirty="0">
                <a:solidFill>
                  <a:srgbClr val="2A5DB0"/>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dirty="0">
                <a:solidFill>
                  <a:schemeClr val="bg1"/>
                </a:solidFill>
                <a:latin typeface="+mn-lt"/>
                <a:ea typeface="+mn-ea"/>
                <a:cs typeface="+mn-cs"/>
                <a:sym typeface="Trebuchet MS" panose="020B0603020202020204" pitchFamily="34" charset="0"/>
              </a:rPr>
              <a:t>Copyright © 2021 by Boston Consulting Group. All rights reserved.</a:t>
            </a:r>
          </a:p>
        </p:txBody>
      </p:sp>
      <p:pic>
        <p:nvPicPr>
          <p:cNvPr id="9" name="Picture 8"/>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04" y="5931485"/>
            <a:ext cx="12190992" cy="926515"/>
          </a:xfrm>
          <a:prstGeom prst="rect">
            <a:avLst/>
          </a:prstGeom>
        </p:spPr>
      </p:pic>
      <p:sp>
        <p:nvSpPr>
          <p:cNvPr id="10" name="TextBox 9"/>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8559772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5.xml"/><Relationship Id="rId21" Type="http://schemas.openxmlformats.org/officeDocument/2006/relationships/slideLayout" Target="../slideLayouts/slideLayout40.xml"/><Relationship Id="rId42" Type="http://schemas.openxmlformats.org/officeDocument/2006/relationships/slideLayout" Target="../slideLayouts/slideLayout61.xml"/><Relationship Id="rId47" Type="http://schemas.openxmlformats.org/officeDocument/2006/relationships/slideLayout" Target="../slideLayouts/slideLayout66.xml"/><Relationship Id="rId63" Type="http://schemas.openxmlformats.org/officeDocument/2006/relationships/slideLayout" Target="../slideLayouts/slideLayout82.xml"/><Relationship Id="rId68" Type="http://schemas.openxmlformats.org/officeDocument/2006/relationships/slideLayout" Target="../slideLayouts/slideLayout87.xml"/><Relationship Id="rId84" Type="http://schemas.openxmlformats.org/officeDocument/2006/relationships/oleObject" Target="../embeddings/oleObject2.bin"/><Relationship Id="rId16" Type="http://schemas.openxmlformats.org/officeDocument/2006/relationships/slideLayout" Target="../slideLayouts/slideLayout35.xml"/><Relationship Id="rId11" Type="http://schemas.openxmlformats.org/officeDocument/2006/relationships/slideLayout" Target="../slideLayouts/slideLayout30.xml"/><Relationship Id="rId32" Type="http://schemas.openxmlformats.org/officeDocument/2006/relationships/slideLayout" Target="../slideLayouts/slideLayout51.xml"/><Relationship Id="rId37" Type="http://schemas.openxmlformats.org/officeDocument/2006/relationships/slideLayout" Target="../slideLayouts/slideLayout56.xml"/><Relationship Id="rId53" Type="http://schemas.openxmlformats.org/officeDocument/2006/relationships/slideLayout" Target="../slideLayouts/slideLayout72.xml"/><Relationship Id="rId58" Type="http://schemas.openxmlformats.org/officeDocument/2006/relationships/slideLayout" Target="../slideLayouts/slideLayout77.xml"/><Relationship Id="rId74" Type="http://schemas.openxmlformats.org/officeDocument/2006/relationships/slideLayout" Target="../slideLayouts/slideLayout93.xml"/><Relationship Id="rId79" Type="http://schemas.openxmlformats.org/officeDocument/2006/relationships/slideLayout" Target="../slideLayouts/slideLayout98.xml"/><Relationship Id="rId5" Type="http://schemas.openxmlformats.org/officeDocument/2006/relationships/slideLayout" Target="../slideLayouts/slideLayout24.xml"/><Relationship Id="rId19" Type="http://schemas.openxmlformats.org/officeDocument/2006/relationships/slideLayout" Target="../slideLayouts/slideLayout3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slideLayout" Target="../slideLayouts/slideLayout46.xml"/><Relationship Id="rId30" Type="http://schemas.openxmlformats.org/officeDocument/2006/relationships/slideLayout" Target="../slideLayouts/slideLayout49.xml"/><Relationship Id="rId35" Type="http://schemas.openxmlformats.org/officeDocument/2006/relationships/slideLayout" Target="../slideLayouts/slideLayout54.xml"/><Relationship Id="rId43" Type="http://schemas.openxmlformats.org/officeDocument/2006/relationships/slideLayout" Target="../slideLayouts/slideLayout62.xml"/><Relationship Id="rId48" Type="http://schemas.openxmlformats.org/officeDocument/2006/relationships/slideLayout" Target="../slideLayouts/slideLayout67.xml"/><Relationship Id="rId56" Type="http://schemas.openxmlformats.org/officeDocument/2006/relationships/slideLayout" Target="../slideLayouts/slideLayout75.xml"/><Relationship Id="rId64" Type="http://schemas.openxmlformats.org/officeDocument/2006/relationships/slideLayout" Target="../slideLayouts/slideLayout83.xml"/><Relationship Id="rId69" Type="http://schemas.openxmlformats.org/officeDocument/2006/relationships/slideLayout" Target="../slideLayouts/slideLayout88.xml"/><Relationship Id="rId77" Type="http://schemas.openxmlformats.org/officeDocument/2006/relationships/slideLayout" Target="../slideLayouts/slideLayout96.xml"/><Relationship Id="rId8" Type="http://schemas.openxmlformats.org/officeDocument/2006/relationships/slideLayout" Target="../slideLayouts/slideLayout27.xml"/><Relationship Id="rId51" Type="http://schemas.openxmlformats.org/officeDocument/2006/relationships/slideLayout" Target="../slideLayouts/slideLayout70.xml"/><Relationship Id="rId72" Type="http://schemas.openxmlformats.org/officeDocument/2006/relationships/slideLayout" Target="../slideLayouts/slideLayout91.xml"/><Relationship Id="rId80" Type="http://schemas.openxmlformats.org/officeDocument/2006/relationships/slideLayout" Target="../slideLayouts/slideLayout99.xml"/><Relationship Id="rId85" Type="http://schemas.openxmlformats.org/officeDocument/2006/relationships/image" Target="../media/image15.emf"/><Relationship Id="rId3" Type="http://schemas.openxmlformats.org/officeDocument/2006/relationships/slideLayout" Target="../slideLayouts/slideLayout22.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33" Type="http://schemas.openxmlformats.org/officeDocument/2006/relationships/slideLayout" Target="../slideLayouts/slideLayout52.xml"/><Relationship Id="rId38" Type="http://schemas.openxmlformats.org/officeDocument/2006/relationships/slideLayout" Target="../slideLayouts/slideLayout57.xml"/><Relationship Id="rId46" Type="http://schemas.openxmlformats.org/officeDocument/2006/relationships/slideLayout" Target="../slideLayouts/slideLayout65.xml"/><Relationship Id="rId59" Type="http://schemas.openxmlformats.org/officeDocument/2006/relationships/slideLayout" Target="../slideLayouts/slideLayout78.xml"/><Relationship Id="rId67" Type="http://schemas.openxmlformats.org/officeDocument/2006/relationships/slideLayout" Target="../slideLayouts/slideLayout86.xml"/><Relationship Id="rId20" Type="http://schemas.openxmlformats.org/officeDocument/2006/relationships/slideLayout" Target="../slideLayouts/slideLayout39.xml"/><Relationship Id="rId41" Type="http://schemas.openxmlformats.org/officeDocument/2006/relationships/slideLayout" Target="../slideLayouts/slideLayout60.xml"/><Relationship Id="rId54" Type="http://schemas.openxmlformats.org/officeDocument/2006/relationships/slideLayout" Target="../slideLayouts/slideLayout73.xml"/><Relationship Id="rId62" Type="http://schemas.openxmlformats.org/officeDocument/2006/relationships/slideLayout" Target="../slideLayouts/slideLayout81.xml"/><Relationship Id="rId70" Type="http://schemas.openxmlformats.org/officeDocument/2006/relationships/slideLayout" Target="../slideLayouts/slideLayout89.xml"/><Relationship Id="rId75" Type="http://schemas.openxmlformats.org/officeDocument/2006/relationships/slideLayout" Target="../slideLayouts/slideLayout94.xml"/><Relationship Id="rId83" Type="http://schemas.openxmlformats.org/officeDocument/2006/relationships/tags" Target="../tags/tag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28" Type="http://schemas.openxmlformats.org/officeDocument/2006/relationships/slideLayout" Target="../slideLayouts/slideLayout47.xml"/><Relationship Id="rId36" Type="http://schemas.openxmlformats.org/officeDocument/2006/relationships/slideLayout" Target="../slideLayouts/slideLayout55.xml"/><Relationship Id="rId49" Type="http://schemas.openxmlformats.org/officeDocument/2006/relationships/slideLayout" Target="../slideLayouts/slideLayout68.xml"/><Relationship Id="rId57" Type="http://schemas.openxmlformats.org/officeDocument/2006/relationships/slideLayout" Target="../slideLayouts/slideLayout76.xml"/><Relationship Id="rId10" Type="http://schemas.openxmlformats.org/officeDocument/2006/relationships/slideLayout" Target="../slideLayouts/slideLayout29.xml"/><Relationship Id="rId31" Type="http://schemas.openxmlformats.org/officeDocument/2006/relationships/slideLayout" Target="../slideLayouts/slideLayout50.xml"/><Relationship Id="rId44" Type="http://schemas.openxmlformats.org/officeDocument/2006/relationships/slideLayout" Target="../slideLayouts/slideLayout63.xml"/><Relationship Id="rId52" Type="http://schemas.openxmlformats.org/officeDocument/2006/relationships/slideLayout" Target="../slideLayouts/slideLayout71.xml"/><Relationship Id="rId60" Type="http://schemas.openxmlformats.org/officeDocument/2006/relationships/slideLayout" Target="../slideLayouts/slideLayout79.xml"/><Relationship Id="rId65" Type="http://schemas.openxmlformats.org/officeDocument/2006/relationships/slideLayout" Target="../slideLayouts/slideLayout84.xml"/><Relationship Id="rId73" Type="http://schemas.openxmlformats.org/officeDocument/2006/relationships/slideLayout" Target="../slideLayouts/slideLayout92.xml"/><Relationship Id="rId78" Type="http://schemas.openxmlformats.org/officeDocument/2006/relationships/slideLayout" Target="../slideLayouts/slideLayout97.xml"/><Relationship Id="rId81" Type="http://schemas.openxmlformats.org/officeDocument/2006/relationships/slideLayout" Target="../slideLayouts/slideLayout100.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9" Type="http://schemas.openxmlformats.org/officeDocument/2006/relationships/slideLayout" Target="../slideLayouts/slideLayout58.xml"/><Relationship Id="rId34" Type="http://schemas.openxmlformats.org/officeDocument/2006/relationships/slideLayout" Target="../slideLayouts/slideLayout53.xml"/><Relationship Id="rId50" Type="http://schemas.openxmlformats.org/officeDocument/2006/relationships/slideLayout" Target="../slideLayouts/slideLayout69.xml"/><Relationship Id="rId55" Type="http://schemas.openxmlformats.org/officeDocument/2006/relationships/slideLayout" Target="../slideLayouts/slideLayout74.xml"/><Relationship Id="rId76" Type="http://schemas.openxmlformats.org/officeDocument/2006/relationships/slideLayout" Target="../slideLayouts/slideLayout95.xml"/><Relationship Id="rId7" Type="http://schemas.openxmlformats.org/officeDocument/2006/relationships/slideLayout" Target="../slideLayouts/slideLayout26.xml"/><Relationship Id="rId71" Type="http://schemas.openxmlformats.org/officeDocument/2006/relationships/slideLayout" Target="../slideLayouts/slideLayout90.xml"/><Relationship Id="rId2" Type="http://schemas.openxmlformats.org/officeDocument/2006/relationships/slideLayout" Target="../slideLayouts/slideLayout21.xml"/><Relationship Id="rId29" Type="http://schemas.openxmlformats.org/officeDocument/2006/relationships/slideLayout" Target="../slideLayouts/slideLayout48.xml"/><Relationship Id="rId24" Type="http://schemas.openxmlformats.org/officeDocument/2006/relationships/slideLayout" Target="../slideLayouts/slideLayout43.xml"/><Relationship Id="rId40" Type="http://schemas.openxmlformats.org/officeDocument/2006/relationships/slideLayout" Target="../slideLayouts/slideLayout59.xml"/><Relationship Id="rId45" Type="http://schemas.openxmlformats.org/officeDocument/2006/relationships/slideLayout" Target="../slideLayouts/slideLayout64.xml"/><Relationship Id="rId66" Type="http://schemas.openxmlformats.org/officeDocument/2006/relationships/slideLayout" Target="../slideLayouts/slideLayout85.xml"/><Relationship Id="rId61" Type="http://schemas.openxmlformats.org/officeDocument/2006/relationships/slideLayout" Target="../slideLayouts/slideLayout80.xml"/><Relationship Id="rId8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FF858C-D621-4E06-B0BD-3504A86EE01C}"/>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0" y="1714"/>
            <a:ext cx="12191999" cy="6854572"/>
          </a:xfrm>
          <a:prstGeom prst="rect">
            <a:avLst/>
          </a:prstGeom>
        </p:spPr>
      </p:pic>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706AEE-E4B8-4315-A38A-5DBF50C52D73}" type="datetimeFigureOut">
              <a:rPr lang="en-US" smtClean="0"/>
              <a:t>5/21/2025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1F73E-0BBA-472D-89D7-AA97411977D3}" type="slidenum">
              <a:rPr lang="en-US" smtClean="0"/>
              <a:t>‹#›</a:t>
            </a:fld>
            <a:endParaRPr lang="en-US"/>
          </a:p>
        </p:txBody>
      </p:sp>
      <p:sp>
        <p:nvSpPr>
          <p:cNvPr id="15" name="Title Placeholder 14">
            <a:extLst>
              <a:ext uri="{FF2B5EF4-FFF2-40B4-BE49-F238E27FC236}">
                <a16:creationId xmlns:a16="http://schemas.microsoft.com/office/drawing/2014/main" id="{C4FFDAAB-CF54-4977-9D64-1D8CF2A8B5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6" name="Text Placeholder 15">
            <a:extLst>
              <a:ext uri="{FF2B5EF4-FFF2-40B4-BE49-F238E27FC236}">
                <a16:creationId xmlns:a16="http://schemas.microsoft.com/office/drawing/2014/main" id="{33C8E99D-C13E-4496-9E45-888ED9E9E8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78608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2" r:id="rId4"/>
    <p:sldLayoutId id="2147483664" r:id="rId5"/>
    <p:sldLayoutId id="2147483665" r:id="rId6"/>
    <p:sldLayoutId id="2147483666" r:id="rId7"/>
    <p:sldLayoutId id="2147483675" r:id="rId8"/>
    <p:sldLayoutId id="2147483676" r:id="rId9"/>
    <p:sldLayoutId id="2147483667" r:id="rId10"/>
    <p:sldLayoutId id="2147483673" r:id="rId11"/>
    <p:sldLayoutId id="2147483668" r:id="rId12"/>
    <p:sldLayoutId id="2147483669" r:id="rId13"/>
    <p:sldLayoutId id="2147483674" r:id="rId14"/>
    <p:sldLayoutId id="2147483785" r:id="rId15"/>
    <p:sldLayoutId id="2147483786" r:id="rId16"/>
    <p:sldLayoutId id="2147483787" r:id="rId17"/>
    <p:sldLayoutId id="2147483788" r:id="rId18"/>
    <p:sldLayoutId id="2147483789" r:id="rId19"/>
  </p:sldLayoutIdLst>
  <p:txStyles>
    <p:titleStyle>
      <a:lvl1pPr algn="l" defTabSz="914400" rtl="0" eaLnBrk="1" latinLnBrk="0" hangingPunct="1">
        <a:lnSpc>
          <a:spcPct val="90000"/>
        </a:lnSpc>
        <a:spcBef>
          <a:spcPct val="0"/>
        </a:spcBef>
        <a:buNone/>
        <a:defRPr sz="4400" kern="1200">
          <a:solidFill>
            <a:schemeClr val="tx1"/>
          </a:solidFill>
          <a:latin typeface="Open Sans Semibold" panose="020B0706030804020204" pitchFamily="34" charset="0"/>
          <a:ea typeface="Open Sans Semibold" panose="020B0706030804020204" pitchFamily="34" charset="0"/>
          <a:cs typeface="Open Sans Semibold" panose="020B0706030804020204" pitchFamily="34" charset="0"/>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Clr>
          <a:schemeClr val="tx2">
            <a:lumMod val="60000"/>
            <a:lumOff val="40000"/>
          </a:schemeClr>
        </a:buClr>
        <a:buFont typeface="Arial" panose="020B0604020202020204" pitchFamily="34" charset="0"/>
        <a:buChar char="•"/>
        <a:defRPr sz="20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Clr>
          <a:schemeClr val="accent6">
            <a:lumMod val="60000"/>
            <a:lumOff val="40000"/>
          </a:schemeClr>
        </a:buClr>
        <a:buFont typeface="Arial" panose="020B0604020202020204" pitchFamily="34" charset="0"/>
        <a:buChar char="•"/>
        <a:defRPr sz="18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4" imgW="270" imgH="270" progId="TCLayout.ActiveDocument.1">
                  <p:embed/>
                </p:oleObj>
              </mc:Choice>
              <mc:Fallback>
                <p:oleObj name="think-cell Slide" r:id="rId84" imgW="270" imgH="270" progId="TCLayout.ActiveDocument.1">
                  <p:embed/>
                  <p:pic>
                    <p:nvPicPr>
                      <p:cNvPr id="2" name="Object 1" hidden="1"/>
                      <p:cNvPicPr/>
                      <p:nvPr/>
                    </p:nvPicPr>
                    <p:blipFill>
                      <a:blip r:embed="rId85"/>
                      <a:stretch>
                        <a:fillRect/>
                      </a:stretch>
                    </p:blipFill>
                    <p:spPr>
                      <a:xfrm>
                        <a:off x="1588" y="1588"/>
                        <a:ext cx="1587" cy="1587"/>
                      </a:xfrm>
                      <a:prstGeom prst="rect">
                        <a:avLst/>
                      </a:prstGeom>
                    </p:spPr>
                  </p:pic>
                </p:oleObj>
              </mc:Fallback>
            </mc:AlternateContent>
          </a:graphicData>
        </a:graphic>
      </p:graphicFrame>
      <p:sp>
        <p:nvSpPr>
          <p:cNvPr id="11" name="Date Placeholder 3"/>
          <p:cNvSpPr>
            <a:spLocks noGrp="1"/>
          </p:cNvSpPr>
          <p:nvPr>
            <p:ph type="dt" sz="half" idx="2"/>
          </p:nvPr>
        </p:nvSpPr>
        <p:spPr>
          <a:xfrm>
            <a:off x="9677400" y="6405036"/>
            <a:ext cx="1482051" cy="153888"/>
          </a:xfrm>
          <a:prstGeom prst="rect">
            <a:avLst/>
          </a:prstGeom>
        </p:spPr>
        <p:txBody>
          <a:bodyPr vert="horz" wrap="square" lIns="0" tIns="0" rIns="0" bIns="0" rtlCol="0" anchor="b">
            <a:spAutoFit/>
          </a:bodyPr>
          <a:lstStyle>
            <a:lvl1pPr algn="r">
              <a:defRPr sz="1000">
                <a:solidFill>
                  <a:schemeClr val="bg1">
                    <a:lumMod val="50000"/>
                  </a:schemeClr>
                </a:solidFill>
                <a:latin typeface="+mn-lt"/>
                <a:ea typeface="+mn-ea"/>
                <a:cs typeface="+mn-cs"/>
                <a:sym typeface="Trebuchet MS" panose="020B0603020202020204" pitchFamily="34" charset="0"/>
              </a:defRPr>
            </a:lvl1pPr>
          </a:lstStyle>
          <a:p>
            <a:endParaRPr lang="en-US" dirty="0"/>
          </a:p>
        </p:txBody>
      </p:sp>
      <p:sp>
        <p:nvSpPr>
          <p:cNvPr id="9" name="Title Placeholder 1"/>
          <p:cNvSpPr>
            <a:spLocks noGrp="1"/>
          </p:cNvSpPr>
          <p:nvPr>
            <p:ph type="title"/>
          </p:nvPr>
        </p:nvSpPr>
        <p:spPr>
          <a:xfrm>
            <a:off x="630000" y="622800"/>
            <a:ext cx="10933350" cy="332399"/>
          </a:xfrm>
          <a:prstGeom prst="rect">
            <a:avLst/>
          </a:prstGeom>
        </p:spPr>
        <p:txBody>
          <a:bodyPr vert="horz" wrap="square" lIns="0" tIns="0" rIns="0" bIns="0" rtlCol="0" anchor="t">
            <a:spAutoFit/>
          </a:bodyPr>
          <a:lstStyle/>
          <a:p>
            <a:r>
              <a:rPr lang="en-US" dirty="0"/>
              <a:t>Click to add title</a:t>
            </a:r>
          </a:p>
        </p:txBody>
      </p:sp>
      <p:sp>
        <p:nvSpPr>
          <p:cNvPr id="4" name="Text Placeholder 3"/>
          <p:cNvSpPr>
            <a:spLocks noGrp="1"/>
          </p:cNvSpPr>
          <p:nvPr>
            <p:ph type="body" idx="1"/>
          </p:nvPr>
        </p:nvSpPr>
        <p:spPr>
          <a:xfrm>
            <a:off x="630000" y="1825625"/>
            <a:ext cx="10933350" cy="4351338"/>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Level six</a:t>
            </a:r>
          </a:p>
          <a:p>
            <a:pPr lvl="6"/>
            <a:r>
              <a:rPr lang="en-US" dirty="0"/>
              <a:t>Level seven</a:t>
            </a:r>
          </a:p>
          <a:p>
            <a:pPr lvl="7"/>
            <a:r>
              <a:rPr lang="en-US" dirty="0"/>
              <a:t>Level eight</a:t>
            </a:r>
          </a:p>
          <a:p>
            <a:pPr lvl="8"/>
            <a:r>
              <a:rPr lang="en-US" dirty="0"/>
              <a:t>Level nine</a:t>
            </a:r>
          </a:p>
        </p:txBody>
      </p:sp>
      <p:sp>
        <p:nvSpPr>
          <p:cNvPr id="13" name="TextBox 12"/>
          <p:cNvSpPr txBox="1"/>
          <p:nvPr userDrawn="1"/>
        </p:nvSpPr>
        <p:spPr>
          <a:xfrm>
            <a:off x="11679312" y="6601592"/>
            <a:ext cx="381000" cy="153888"/>
          </a:xfrm>
          <a:prstGeom prst="rect">
            <a:avLst/>
          </a:prstGeom>
          <a:noFill/>
        </p:spPr>
        <p:txBody>
          <a:bodyPr wrap="square" lIns="0" tIns="0" rIns="0" bIns="0" rtlCol="0" anchor="ctr">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lumMod val="50000"/>
                  </a:schemeClr>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dirty="0">
              <a:solidFill>
                <a:schemeClr val="bg1">
                  <a:lumMod val="50000"/>
                </a:schemeClr>
              </a:solidFill>
              <a:latin typeface="+mn-lt"/>
              <a:ea typeface="+mn-ea"/>
              <a:cs typeface="+mn-cs"/>
              <a:sym typeface="Trebuchet MS" panose="020B0603020202020204" pitchFamily="34" charset="0"/>
            </a:endParaRPr>
          </a:p>
        </p:txBody>
      </p:sp>
    </p:spTree>
    <p:extLst>
      <p:ext uri="{BB962C8B-B14F-4D97-AF65-F5344CB8AC3E}">
        <p14:creationId xmlns:p14="http://schemas.microsoft.com/office/powerpoint/2010/main" val="1361024326"/>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 id="2147483720" r:id="rId17"/>
    <p:sldLayoutId id="2147483721" r:id="rId18"/>
    <p:sldLayoutId id="2147483722" r:id="rId19"/>
    <p:sldLayoutId id="2147483723" r:id="rId20"/>
    <p:sldLayoutId id="2147483724" r:id="rId21"/>
    <p:sldLayoutId id="2147483725" r:id="rId22"/>
    <p:sldLayoutId id="2147483726" r:id="rId23"/>
    <p:sldLayoutId id="2147483727" r:id="rId24"/>
    <p:sldLayoutId id="2147483728" r:id="rId25"/>
    <p:sldLayoutId id="2147483729" r:id="rId26"/>
    <p:sldLayoutId id="2147483730" r:id="rId27"/>
    <p:sldLayoutId id="2147483731" r:id="rId28"/>
    <p:sldLayoutId id="2147483732" r:id="rId29"/>
    <p:sldLayoutId id="2147483733" r:id="rId30"/>
    <p:sldLayoutId id="2147483734" r:id="rId31"/>
    <p:sldLayoutId id="2147483735" r:id="rId32"/>
    <p:sldLayoutId id="2147483736" r:id="rId33"/>
    <p:sldLayoutId id="2147483737" r:id="rId34"/>
    <p:sldLayoutId id="2147483738" r:id="rId35"/>
    <p:sldLayoutId id="2147483739" r:id="rId36"/>
    <p:sldLayoutId id="2147483740" r:id="rId37"/>
    <p:sldLayoutId id="2147483741" r:id="rId38"/>
    <p:sldLayoutId id="2147483742" r:id="rId39"/>
    <p:sldLayoutId id="2147483743" r:id="rId40"/>
    <p:sldLayoutId id="2147483744" r:id="rId41"/>
    <p:sldLayoutId id="2147483745" r:id="rId42"/>
    <p:sldLayoutId id="2147483746" r:id="rId43"/>
    <p:sldLayoutId id="2147483747" r:id="rId44"/>
    <p:sldLayoutId id="2147483748" r:id="rId45"/>
    <p:sldLayoutId id="2147483749" r:id="rId46"/>
    <p:sldLayoutId id="2147483750" r:id="rId47"/>
    <p:sldLayoutId id="2147483751" r:id="rId48"/>
    <p:sldLayoutId id="2147483752" r:id="rId49"/>
    <p:sldLayoutId id="2147483753" r:id="rId50"/>
    <p:sldLayoutId id="2147483754" r:id="rId51"/>
    <p:sldLayoutId id="2147483755" r:id="rId52"/>
    <p:sldLayoutId id="2147483756" r:id="rId53"/>
    <p:sldLayoutId id="2147483757" r:id="rId54"/>
    <p:sldLayoutId id="2147483758" r:id="rId55"/>
    <p:sldLayoutId id="2147483759" r:id="rId56"/>
    <p:sldLayoutId id="2147483760" r:id="rId57"/>
    <p:sldLayoutId id="2147483761" r:id="rId58"/>
    <p:sldLayoutId id="2147483762" r:id="rId59"/>
    <p:sldLayoutId id="2147483763" r:id="rId60"/>
    <p:sldLayoutId id="2147483764" r:id="rId61"/>
    <p:sldLayoutId id="2147483765" r:id="rId62"/>
    <p:sldLayoutId id="2147483766" r:id="rId63"/>
    <p:sldLayoutId id="2147483767" r:id="rId64"/>
    <p:sldLayoutId id="2147483768" r:id="rId65"/>
    <p:sldLayoutId id="2147483769" r:id="rId66"/>
    <p:sldLayoutId id="2147483770" r:id="rId67"/>
    <p:sldLayoutId id="2147483771" r:id="rId68"/>
    <p:sldLayoutId id="2147483772" r:id="rId69"/>
    <p:sldLayoutId id="2147483773" r:id="rId70"/>
    <p:sldLayoutId id="2147483774" r:id="rId71"/>
    <p:sldLayoutId id="2147483775" r:id="rId72"/>
    <p:sldLayoutId id="2147483776" r:id="rId73"/>
    <p:sldLayoutId id="2147483777" r:id="rId74"/>
    <p:sldLayoutId id="2147483778" r:id="rId75"/>
    <p:sldLayoutId id="2147483779" r:id="rId76"/>
    <p:sldLayoutId id="2147483780" r:id="rId77"/>
    <p:sldLayoutId id="2147483781" r:id="rId78"/>
    <p:sldLayoutId id="2147483782" r:id="rId79"/>
    <p:sldLayoutId id="2147483783" r:id="rId80"/>
    <p:sldLayoutId id="2147483784" r:id="rId81"/>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2400" kern="1200">
          <a:solidFill>
            <a:srgbClr val="12284C"/>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12284C"/>
        </a:buClr>
        <a:buFont typeface="Arial" panose="020B0604020202020204" pitchFamily="34" charset="0"/>
        <a:buChar char="•"/>
        <a:defRPr lang="en-US" sz="1200" kern="1200">
          <a:solidFill>
            <a:srgbClr val="12284C"/>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12284C"/>
        </a:buClr>
        <a:buFont typeface="Trebuchet MS" panose="020B0603020202020204" pitchFamily="34" charset="0"/>
        <a:buChar char="–"/>
        <a:defRPr lang="en-US" sz="1200" kern="1200">
          <a:solidFill>
            <a:srgbClr val="12284C"/>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12284C"/>
        </a:buClr>
        <a:buFont typeface="Arial" panose="020B0604020202020204" pitchFamily="34" charset="0"/>
        <a:buChar char="​"/>
        <a:defRPr lang="en-US" sz="1600" kern="1200">
          <a:solidFill>
            <a:srgbClr val="12284C"/>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12284C"/>
        </a:buClr>
        <a:buFont typeface="Arial" panose="020B0604020202020204" pitchFamily="34" charset="0"/>
        <a:buChar char="​"/>
        <a:defRPr lang="en-US" sz="1600" b="1" kern="1200" smtClean="0">
          <a:solidFill>
            <a:srgbClr val="12284C"/>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12284C"/>
        </a:buClr>
        <a:buFont typeface="Arial" panose="020B0604020202020204" pitchFamily="34" charset="0"/>
        <a:buChar char="•"/>
        <a:defRPr lang="en-US" sz="1600" kern="1200" smtClean="0">
          <a:solidFill>
            <a:srgbClr val="12284C"/>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12284C"/>
        </a:buClr>
        <a:buFont typeface="Arial" panose="020B0604020202020204" pitchFamily="34" charset="0"/>
        <a:buChar char="​"/>
        <a:defRPr lang="en-US" sz="4400" kern="1200" baseline="0" smtClean="0">
          <a:solidFill>
            <a:srgbClr val="12284C"/>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12284C"/>
        </a:buClr>
        <a:buFont typeface="Arial" panose="020B0604020202020204" pitchFamily="34" charset="0"/>
        <a:buChar char="​"/>
        <a:defRPr lang="en-US" sz="5400" kern="1200" baseline="0" smtClean="0">
          <a:solidFill>
            <a:srgbClr val="12284C"/>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12284C"/>
        </a:buClr>
        <a:buFont typeface="Arial" panose="020B0604020202020204" pitchFamily="34" charset="0"/>
        <a:buChar char="​"/>
        <a:defRPr lang="en-US" sz="2400" kern="1200" baseline="0" dirty="0">
          <a:solidFill>
            <a:srgbClr val="12284C"/>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1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1.emf"/><Relationship Id="rId5" Type="http://schemas.openxmlformats.org/officeDocument/2006/relationships/oleObject" Target="../embeddings/oleObject83.bin"/><Relationship Id="rId4"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mailto:mjordan@ksde.org" TargetMode="External"/><Relationship Id="rId2" Type="http://schemas.openxmlformats.org/officeDocument/2006/relationships/hyperlink" Target="mailto:klord@ksde.org" TargetMode="External"/><Relationship Id="rId1" Type="http://schemas.openxmlformats.org/officeDocument/2006/relationships/slideLayout" Target="../slideLayouts/slideLayout16.xml"/><Relationship Id="rId5" Type="http://schemas.openxmlformats.org/officeDocument/2006/relationships/hyperlink" Target="mailto:edehner@ksde.org" TargetMode="External"/><Relationship Id="rId4" Type="http://schemas.openxmlformats.org/officeDocument/2006/relationships/hyperlink" Target="mailto:tblaess@ksde.org"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33.jpeg"/><Relationship Id="rId13" Type="http://schemas.openxmlformats.org/officeDocument/2006/relationships/image" Target="../media/image38.jpg"/><Relationship Id="rId18" Type="http://schemas.openxmlformats.org/officeDocument/2006/relationships/image" Target="../media/image43.jpeg"/><Relationship Id="rId3" Type="http://schemas.openxmlformats.org/officeDocument/2006/relationships/image" Target="../media/image28.jpeg"/><Relationship Id="rId7" Type="http://schemas.openxmlformats.org/officeDocument/2006/relationships/image" Target="../media/image32.jpeg"/><Relationship Id="rId12" Type="http://schemas.openxmlformats.org/officeDocument/2006/relationships/image" Target="../media/image37.jpeg"/><Relationship Id="rId17" Type="http://schemas.openxmlformats.org/officeDocument/2006/relationships/image" Target="../media/image42.jpeg"/><Relationship Id="rId2" Type="http://schemas.openxmlformats.org/officeDocument/2006/relationships/notesSlide" Target="../notesSlides/notesSlide35.xml"/><Relationship Id="rId16" Type="http://schemas.openxmlformats.org/officeDocument/2006/relationships/image" Target="../media/image41.jpeg"/><Relationship Id="rId1" Type="http://schemas.openxmlformats.org/officeDocument/2006/relationships/slideLayout" Target="../slideLayouts/slideLayout2.xml"/><Relationship Id="rId6" Type="http://schemas.openxmlformats.org/officeDocument/2006/relationships/image" Target="../media/image31.jpeg"/><Relationship Id="rId11" Type="http://schemas.openxmlformats.org/officeDocument/2006/relationships/image" Target="../media/image36.jpeg"/><Relationship Id="rId5" Type="http://schemas.openxmlformats.org/officeDocument/2006/relationships/image" Target="../media/image30.jpeg"/><Relationship Id="rId15" Type="http://schemas.openxmlformats.org/officeDocument/2006/relationships/image" Target="../media/image40.jpeg"/><Relationship Id="rId10" Type="http://schemas.openxmlformats.org/officeDocument/2006/relationships/image" Target="../media/image35.jpeg"/><Relationship Id="rId4" Type="http://schemas.openxmlformats.org/officeDocument/2006/relationships/image" Target="../media/image29.jpeg"/><Relationship Id="rId9" Type="http://schemas.openxmlformats.org/officeDocument/2006/relationships/image" Target="../media/image34.jpeg"/><Relationship Id="rId14" Type="http://schemas.openxmlformats.org/officeDocument/2006/relationships/image" Target="../media/image39.jpe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klove@ksde.org" TargetMode="External"/><Relationship Id="rId2" Type="http://schemas.openxmlformats.org/officeDocument/2006/relationships/hyperlink" Target="mailto:bmoore@ksde.org" TargetMode="Externa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hyperlink" Target="mailto:klove@ksde.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AA66958-1ECD-42BF-8C0D-916AE25E01EC}"/>
              </a:ext>
            </a:extLst>
          </p:cNvPr>
          <p:cNvSpPr>
            <a:spLocks noGrp="1"/>
          </p:cNvSpPr>
          <p:nvPr>
            <p:ph type="subTitle" idx="1"/>
          </p:nvPr>
        </p:nvSpPr>
        <p:spPr>
          <a:xfrm>
            <a:off x="3423821" y="4001166"/>
            <a:ext cx="7480151" cy="1923414"/>
          </a:xfrm>
        </p:spPr>
        <p:txBody>
          <a:bodyPr>
            <a:normAutofit/>
          </a:bodyPr>
          <a:lstStyle/>
          <a:p>
            <a:r>
              <a:rPr lang="en-US" dirty="0"/>
              <a:t>Please be sure your microphone is muted until you wish to participate in an open discussion with the council.</a:t>
            </a:r>
          </a:p>
          <a:p>
            <a:endParaRPr lang="en-US" sz="1100" dirty="0"/>
          </a:p>
          <a:p>
            <a:r>
              <a:rPr lang="en-US" dirty="0"/>
              <a:t>The meeting will start promptly at 9:00 a.m.</a:t>
            </a:r>
          </a:p>
        </p:txBody>
      </p:sp>
      <p:sp>
        <p:nvSpPr>
          <p:cNvPr id="3" name="Title 2">
            <a:extLst>
              <a:ext uri="{FF2B5EF4-FFF2-40B4-BE49-F238E27FC236}">
                <a16:creationId xmlns:a16="http://schemas.microsoft.com/office/drawing/2014/main" id="{64D37752-9948-4AAA-853B-2A3730EB37DE}"/>
              </a:ext>
            </a:extLst>
          </p:cNvPr>
          <p:cNvSpPr>
            <a:spLocks noGrp="1"/>
          </p:cNvSpPr>
          <p:nvPr>
            <p:ph type="title"/>
          </p:nvPr>
        </p:nvSpPr>
        <p:spPr>
          <a:xfrm>
            <a:off x="1486676" y="1523243"/>
            <a:ext cx="7480151" cy="2728576"/>
          </a:xfrm>
        </p:spPr>
        <p:txBody>
          <a:bodyPr/>
          <a:lstStyle/>
          <a:p>
            <a:r>
              <a:rPr lang="en-US" dirty="0"/>
              <a:t>Welcome to the Special Education Advisory Council Meeting</a:t>
            </a:r>
          </a:p>
        </p:txBody>
      </p:sp>
    </p:spTree>
    <p:extLst>
      <p:ext uri="{BB962C8B-B14F-4D97-AF65-F5344CB8AC3E}">
        <p14:creationId xmlns:p14="http://schemas.microsoft.com/office/powerpoint/2010/main" val="1218794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45536C2F-B39E-26FC-4032-4A5D76CCB460}"/>
              </a:ext>
            </a:extLst>
          </p:cNvPr>
          <p:cNvSpPr>
            <a:spLocks noGrp="1"/>
          </p:cNvSpPr>
          <p:nvPr>
            <p:ph type="title"/>
          </p:nvPr>
        </p:nvSpPr>
        <p:spPr>
          <a:xfrm>
            <a:off x="1393825" y="211138"/>
            <a:ext cx="9753600" cy="547687"/>
          </a:xfrm>
        </p:spPr>
        <p:txBody>
          <a:bodyPr/>
          <a:lstStyle/>
          <a:p>
            <a:r>
              <a:rPr lang="en-US" altLang="en-US" sz="3600" b="1" dirty="0"/>
              <a:t>INTRODUCTION</a:t>
            </a:r>
          </a:p>
        </p:txBody>
      </p:sp>
      <p:sp>
        <p:nvSpPr>
          <p:cNvPr id="11266" name="Text Placeholder 4">
            <a:extLst>
              <a:ext uri="{FF2B5EF4-FFF2-40B4-BE49-F238E27FC236}">
                <a16:creationId xmlns:a16="http://schemas.microsoft.com/office/drawing/2014/main" id="{B6E3957B-C697-04F8-333A-71232D20F492}"/>
              </a:ext>
            </a:extLst>
          </p:cNvPr>
          <p:cNvSpPr>
            <a:spLocks noGrp="1"/>
          </p:cNvSpPr>
          <p:nvPr>
            <p:ph type="body" sz="quarter" idx="10"/>
          </p:nvPr>
        </p:nvSpPr>
        <p:spPr>
          <a:xfrm>
            <a:off x="285750" y="1143000"/>
            <a:ext cx="11620500" cy="5181600"/>
          </a:xfrm>
        </p:spPr>
        <p:txBody>
          <a:bodyPr/>
          <a:lstStyle/>
          <a:p>
            <a:r>
              <a:rPr lang="en-US" altLang="en-US" sz="2400" b="1" dirty="0">
                <a:solidFill>
                  <a:schemeClr val="tx1">
                    <a:lumMod val="75000"/>
                    <a:lumOff val="25000"/>
                  </a:schemeClr>
                </a:solidFill>
              </a:rPr>
              <a:t>Kansas Early Childhood Developmental Services (KECDS) Served 11,610 Children in the reporting period (July 1, 2023-June 30, 2024). </a:t>
            </a:r>
          </a:p>
          <a:p>
            <a:endParaRPr lang="en-US" altLang="en-US" sz="800" b="1" dirty="0">
              <a:solidFill>
                <a:schemeClr val="tx1">
                  <a:lumMod val="75000"/>
                  <a:lumOff val="25000"/>
                </a:schemeClr>
              </a:solidFill>
            </a:endParaRPr>
          </a:p>
          <a:p>
            <a:r>
              <a:rPr lang="en-US" altLang="en-US" sz="2400" b="1" dirty="0">
                <a:solidFill>
                  <a:schemeClr val="tx1">
                    <a:lumMod val="75000"/>
                    <a:lumOff val="25000"/>
                  </a:schemeClr>
                </a:solidFill>
              </a:rPr>
              <a:t>KECDS Updated its baseline year to FFY 2021, new targets are in effect for FFY2023 (July 1, 2023-June 30, 2024). This is the first year reporting with these new targets. </a:t>
            </a:r>
          </a:p>
          <a:p>
            <a:endParaRPr lang="en-US" altLang="en-US" sz="800" b="1" dirty="0">
              <a:solidFill>
                <a:schemeClr val="tx1">
                  <a:lumMod val="75000"/>
                  <a:lumOff val="25000"/>
                </a:schemeClr>
              </a:solidFill>
            </a:endParaRPr>
          </a:p>
          <a:p>
            <a:r>
              <a:rPr lang="en-US" altLang="en-US" sz="2400" b="1" dirty="0">
                <a:solidFill>
                  <a:schemeClr val="tx1">
                    <a:lumMod val="75000"/>
                    <a:lumOff val="25000"/>
                  </a:schemeClr>
                </a:solidFill>
              </a:rPr>
              <a:t>KECDS’ General Supervision System includes Determinations, Semi-Annual Reports, Random IFSP Reviews, and Fiscal Audit Reviews</a:t>
            </a:r>
          </a:p>
          <a:p>
            <a:endParaRPr lang="en-US" altLang="en-US" sz="800" b="1" dirty="0">
              <a:solidFill>
                <a:schemeClr val="tx1">
                  <a:lumMod val="75000"/>
                  <a:lumOff val="25000"/>
                </a:schemeClr>
              </a:solidFill>
            </a:endParaRPr>
          </a:p>
          <a:p>
            <a:r>
              <a:rPr lang="en-US" altLang="en-US" sz="2400" b="1" dirty="0">
                <a:solidFill>
                  <a:schemeClr val="tx1">
                    <a:lumMod val="75000"/>
                    <a:lumOff val="25000"/>
                  </a:schemeClr>
                </a:solidFill>
              </a:rPr>
              <a:t>The Kansas Inservice Training System provides Technical Assistance to KECDS.</a:t>
            </a:r>
            <a:endParaRPr lang="en-US" altLang="en-US" sz="2400" dirty="0">
              <a:solidFill>
                <a:schemeClr val="tx1">
                  <a:lumMod val="75000"/>
                  <a:lumOff val="25000"/>
                </a:schemeClr>
              </a:solidFill>
            </a:endParaRPr>
          </a:p>
          <a:p>
            <a:endParaRPr lang="en-US" altLang="en-US" sz="800" dirty="0">
              <a:solidFill>
                <a:schemeClr val="tx1">
                  <a:lumMod val="75000"/>
                  <a:lumOff val="25000"/>
                </a:schemeClr>
              </a:solidFill>
            </a:endParaRPr>
          </a:p>
          <a:p>
            <a:r>
              <a:rPr lang="en-US" altLang="en-US" sz="2400" b="1" dirty="0">
                <a:solidFill>
                  <a:schemeClr val="tx1">
                    <a:lumMod val="75000"/>
                    <a:lumOff val="25000"/>
                  </a:schemeClr>
                </a:solidFill>
              </a:rPr>
              <a:t>KECDS makes information available to the public on its website: https://www.kdhe.ks.gov/677</a:t>
            </a: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45536C2F-B39E-26FC-4032-4A5D76CCB460}"/>
              </a:ext>
            </a:extLst>
          </p:cNvPr>
          <p:cNvSpPr>
            <a:spLocks noGrp="1"/>
          </p:cNvSpPr>
          <p:nvPr>
            <p:ph type="title"/>
          </p:nvPr>
        </p:nvSpPr>
        <p:spPr>
          <a:xfrm>
            <a:off x="1393825" y="211138"/>
            <a:ext cx="9753600" cy="547687"/>
          </a:xfrm>
        </p:spPr>
        <p:txBody>
          <a:bodyPr/>
          <a:lstStyle/>
          <a:p>
            <a:r>
              <a:rPr lang="en-US" altLang="en-US" sz="3600" b="1" dirty="0"/>
              <a:t>INDICATOR 1</a:t>
            </a:r>
          </a:p>
        </p:txBody>
      </p:sp>
      <p:sp>
        <p:nvSpPr>
          <p:cNvPr id="11266" name="Text Placeholder 4">
            <a:extLst>
              <a:ext uri="{FF2B5EF4-FFF2-40B4-BE49-F238E27FC236}">
                <a16:creationId xmlns:a16="http://schemas.microsoft.com/office/drawing/2014/main" id="{B6E3957B-C697-04F8-333A-71232D20F492}"/>
              </a:ext>
            </a:extLst>
          </p:cNvPr>
          <p:cNvSpPr>
            <a:spLocks noGrp="1"/>
          </p:cNvSpPr>
          <p:nvPr>
            <p:ph type="body" sz="quarter" idx="10"/>
          </p:nvPr>
        </p:nvSpPr>
        <p:spPr>
          <a:xfrm>
            <a:off x="285750" y="1143000"/>
            <a:ext cx="11620500" cy="4953000"/>
          </a:xfrm>
        </p:spPr>
        <p:txBody>
          <a:bodyPr>
            <a:normAutofit lnSpcReduction="10000"/>
          </a:bodyPr>
          <a:lstStyle/>
          <a:p>
            <a:r>
              <a:rPr lang="en-US" altLang="en-US" b="1" dirty="0">
                <a:solidFill>
                  <a:schemeClr val="tx1">
                    <a:lumMod val="75000"/>
                    <a:lumOff val="25000"/>
                  </a:schemeClr>
                </a:solidFill>
              </a:rPr>
              <a:t>Indicator 1: Timely Provision of Services</a:t>
            </a:r>
          </a:p>
          <a:p>
            <a:endParaRPr lang="en-US" altLang="en-US" sz="2400" b="1" dirty="0">
              <a:solidFill>
                <a:schemeClr val="tx1">
                  <a:lumMod val="75000"/>
                  <a:lumOff val="25000"/>
                </a:schemeClr>
              </a:solidFill>
            </a:endParaRP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Early Intervention Services In Natural Environments</a:t>
            </a:r>
          </a:p>
          <a:p>
            <a:endParaRPr lang="en-US" altLang="en-US" sz="2400" b="1" dirty="0">
              <a:solidFill>
                <a:schemeClr val="tx1">
                  <a:lumMod val="75000"/>
                  <a:lumOff val="25000"/>
                </a:schemeClr>
              </a:solidFill>
            </a:endParaRPr>
          </a:p>
          <a:p>
            <a:r>
              <a:rPr lang="en-US" altLang="en-US" sz="2400" b="1" dirty="0">
                <a:solidFill>
                  <a:schemeClr val="tx1">
                    <a:lumMod val="75000"/>
                    <a:lumOff val="25000"/>
                  </a:schemeClr>
                </a:solidFill>
              </a:rPr>
              <a:t>Compliance indicator: </a:t>
            </a:r>
            <a:r>
              <a:rPr lang="en-US" altLang="en-US" sz="2400" dirty="0">
                <a:solidFill>
                  <a:schemeClr val="tx1">
                    <a:lumMod val="75000"/>
                    <a:lumOff val="25000"/>
                  </a:schemeClr>
                </a:solidFill>
              </a:rPr>
              <a:t>Percent of infants and toddlers with Individual Family Service Plans (IFSPs) who receive the early intervention services on their IFSPs in a timely manner. (20 U.S.C. 1416(a)(3)(A) and 1442)</a:t>
            </a:r>
          </a:p>
          <a:p>
            <a:endParaRPr lang="en-US" altLang="en-US" sz="2400" dirty="0">
              <a:solidFill>
                <a:schemeClr val="tx1">
                  <a:lumMod val="75000"/>
                  <a:lumOff val="25000"/>
                </a:schemeClr>
              </a:solidFill>
            </a:endParaRPr>
          </a:p>
          <a:p>
            <a:r>
              <a:rPr lang="en-US" altLang="en-US" sz="2400" b="1" dirty="0">
                <a:solidFill>
                  <a:schemeClr val="tx1">
                    <a:lumMod val="75000"/>
                    <a:lumOff val="25000"/>
                  </a:schemeClr>
                </a:solidFill>
              </a:rPr>
              <a:t>Compliance Indicators are required to be set at 100%</a:t>
            </a:r>
          </a:p>
          <a:p>
            <a:endParaRPr lang="en-US" altLang="en-US" sz="2400" b="1" dirty="0">
              <a:solidFill>
                <a:schemeClr val="tx1">
                  <a:lumMod val="75000"/>
                  <a:lumOff val="25000"/>
                </a:schemeClr>
              </a:solidFill>
            </a:endParaRPr>
          </a:p>
          <a:p>
            <a:r>
              <a:rPr lang="en-US" altLang="en-US" sz="2400" b="1" dirty="0">
                <a:solidFill>
                  <a:schemeClr val="tx1">
                    <a:lumMod val="75000"/>
                    <a:lumOff val="25000"/>
                  </a:schemeClr>
                </a:solidFill>
              </a:rPr>
              <a:t>The Kansas’ definition of timely receipt of services is that services will be provided within 30 days from the parent consent to IFSP services.</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spTree>
    <p:extLst>
      <p:ext uri="{BB962C8B-B14F-4D97-AF65-F5344CB8AC3E}">
        <p14:creationId xmlns:p14="http://schemas.microsoft.com/office/powerpoint/2010/main" val="45213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45536C2F-B39E-26FC-4032-4A5D76CCB460}"/>
              </a:ext>
            </a:extLst>
          </p:cNvPr>
          <p:cNvSpPr>
            <a:spLocks noGrp="1"/>
          </p:cNvSpPr>
          <p:nvPr>
            <p:ph type="title"/>
          </p:nvPr>
        </p:nvSpPr>
        <p:spPr>
          <a:xfrm>
            <a:off x="1393825" y="211138"/>
            <a:ext cx="9753600" cy="547687"/>
          </a:xfrm>
        </p:spPr>
        <p:txBody>
          <a:bodyPr/>
          <a:lstStyle/>
          <a:p>
            <a:r>
              <a:rPr lang="en-US" altLang="en-US" b="1" dirty="0"/>
              <a:t>INDICATOR 1 </a:t>
            </a:r>
          </a:p>
        </p:txBody>
      </p:sp>
      <p:sp>
        <p:nvSpPr>
          <p:cNvPr id="11266" name="Text Placeholder 4">
            <a:extLst>
              <a:ext uri="{FF2B5EF4-FFF2-40B4-BE49-F238E27FC236}">
                <a16:creationId xmlns:a16="http://schemas.microsoft.com/office/drawing/2014/main" id="{B6E3957B-C697-04F8-333A-71232D20F492}"/>
              </a:ext>
            </a:extLst>
          </p:cNvPr>
          <p:cNvSpPr>
            <a:spLocks noGrp="1"/>
          </p:cNvSpPr>
          <p:nvPr>
            <p:ph type="body" sz="quarter" idx="10"/>
          </p:nvPr>
        </p:nvSpPr>
        <p:spPr>
          <a:xfrm>
            <a:off x="285750" y="990600"/>
            <a:ext cx="11620500" cy="5410200"/>
          </a:xfrm>
        </p:spPr>
        <p:txBody>
          <a:bodyPr/>
          <a:lstStyle/>
          <a:p>
            <a:r>
              <a:rPr lang="en-US" altLang="en-US" sz="2400" b="1" dirty="0">
                <a:solidFill>
                  <a:schemeClr val="tx1">
                    <a:lumMod val="75000"/>
                    <a:lumOff val="25000"/>
                  </a:schemeClr>
                </a:solidFill>
              </a:rPr>
              <a:t>Indicator 1: Timely Provision of Services</a:t>
            </a:r>
          </a:p>
          <a:p>
            <a:pPr>
              <a:lnSpc>
                <a:spcPct val="100000"/>
              </a:lnSpc>
              <a:spcBef>
                <a:spcPts val="600"/>
              </a:spcBef>
            </a:pPr>
            <a:r>
              <a:rPr lang="en-US" altLang="en-US" sz="2400" dirty="0">
                <a:solidFill>
                  <a:schemeClr val="tx1">
                    <a:lumMod val="75000"/>
                    <a:lumOff val="25000"/>
                  </a:schemeClr>
                </a:solidFill>
              </a:rPr>
              <a:t>	5583 Children with IFSPs all with timely Provision of Services</a:t>
            </a: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2000" b="1" dirty="0">
              <a:solidFill>
                <a:schemeClr val="tx1">
                  <a:lumMod val="75000"/>
                  <a:lumOff val="25000"/>
                </a:schemeClr>
              </a:solidFill>
            </a:endParaRPr>
          </a:p>
          <a:p>
            <a:pPr>
              <a:lnSpc>
                <a:spcPct val="100000"/>
              </a:lnSpc>
              <a:spcBef>
                <a:spcPts val="600"/>
              </a:spcBef>
            </a:pPr>
            <a:r>
              <a:rPr lang="en-US" altLang="en-US" sz="2000" b="1" dirty="0">
                <a:solidFill>
                  <a:schemeClr val="tx1">
                    <a:lumMod val="75000"/>
                    <a:lumOff val="25000"/>
                  </a:schemeClr>
                </a:solidFill>
              </a:rPr>
              <a:t>The definition of slippage is a worsening from the previous data AND a failure to meet the target. The worsening also needs to meet certain thresholds to be considered slippage: </a:t>
            </a:r>
          </a:p>
          <a:p>
            <a:pPr marL="285750" indent="-285750">
              <a:lnSpc>
                <a:spcPct val="100000"/>
              </a:lnSpc>
              <a:spcBef>
                <a:spcPts val="600"/>
              </a:spcBef>
              <a:buFont typeface="Arial" panose="020B0604020202020204" pitchFamily="34" charset="0"/>
              <a:buChar char="•"/>
            </a:pPr>
            <a:r>
              <a:rPr lang="en-US" altLang="en-US" sz="1700" dirty="0">
                <a:solidFill>
                  <a:schemeClr val="tx1">
                    <a:lumMod val="75000"/>
                    <a:lumOff val="25000"/>
                  </a:schemeClr>
                </a:solidFill>
              </a:rPr>
              <a:t>For "large" percentages (10% or above), it is considered slippage if the worsening is more than 1.0 percentage point. For example: It is not slippage if the FFY2023 data for Indicator X are 32% and the FFY2022 data were 32.9% (32% is below target). It is slippage if the FFY2023 data for Indicator X are 32% and the FFY2022 data were 33.1%.</a:t>
            </a:r>
          </a:p>
          <a:p>
            <a:pPr marL="285750" indent="-285750">
              <a:lnSpc>
                <a:spcPct val="100000"/>
              </a:lnSpc>
              <a:spcBef>
                <a:spcPts val="600"/>
              </a:spcBef>
              <a:buFont typeface="Arial" panose="020B0604020202020204" pitchFamily="34" charset="0"/>
              <a:buChar char="•"/>
            </a:pPr>
            <a:r>
              <a:rPr lang="en-US" altLang="en-US" sz="1700" dirty="0">
                <a:solidFill>
                  <a:schemeClr val="tx1">
                    <a:lumMod val="75000"/>
                    <a:lumOff val="25000"/>
                  </a:schemeClr>
                </a:solidFill>
              </a:rPr>
              <a:t>For "small" percentages (less than 10%), it is considered slippage if the worsening is more than 0.1 percentage point. For example: It is not slippage if the FFY2023 data for Indicator Y are 5% and the FFY2022 data were 5.1% (5% is below target). It is slippage if the FFY2023 data for Indicator Y are 4.9% and the FFY2022 data were 5.1%.</a:t>
            </a: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01B86713-575B-02D1-DD58-DB76CBC910DC}"/>
              </a:ext>
            </a:extLst>
          </p:cNvPr>
          <p:cNvGraphicFramePr>
            <a:graphicFrameLocks noGrp="1"/>
          </p:cNvGraphicFramePr>
          <p:nvPr>
            <p:extLst>
              <p:ext uri="{D42A27DB-BD31-4B8C-83A1-F6EECF244321}">
                <p14:modId xmlns:p14="http://schemas.microsoft.com/office/powerpoint/2010/main" val="3236262564"/>
              </p:ext>
            </p:extLst>
          </p:nvPr>
        </p:nvGraphicFramePr>
        <p:xfrm>
          <a:off x="1638300" y="19050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chemeClr val="tx1"/>
                          </a:solidFill>
                        </a:rPr>
                        <a:t>FFY2023</a:t>
                      </a:r>
                      <a:r>
                        <a:rPr lang="en-US" sz="2400" b="1" baseline="0" dirty="0">
                          <a:solidFill>
                            <a:schemeClr val="tx1"/>
                          </a:solidFill>
                        </a:rPr>
                        <a:t> TARGET</a:t>
                      </a:r>
                      <a:endParaRPr lang="en-US" sz="2400" b="1" dirty="0">
                        <a:solidFill>
                          <a:schemeClr val="tx1"/>
                        </a:solidFill>
                      </a:endParaRPr>
                    </a:p>
                  </a:txBody>
                  <a:tcPr marT="45702" marB="45702" anchor="ctr"/>
                </a:tc>
                <a:tc>
                  <a:txBody>
                    <a:bodyPr/>
                    <a:lstStyle/>
                    <a:p>
                      <a:pPr algn="ctr"/>
                      <a:r>
                        <a:rPr lang="en-US" sz="2400" b="1" dirty="0">
                          <a:solidFill>
                            <a:schemeClr val="tx1"/>
                          </a:solidFill>
                        </a:rPr>
                        <a:t>FFY2023 DATA</a:t>
                      </a:r>
                    </a:p>
                  </a:txBody>
                  <a:tcPr marT="45702" marB="45702" anchor="ctr"/>
                </a:tc>
                <a:tc>
                  <a:txBody>
                    <a:bodyPr/>
                    <a:lstStyle/>
                    <a:p>
                      <a:pPr algn="ctr"/>
                      <a:r>
                        <a:rPr lang="en-US" sz="2400" b="1" dirty="0">
                          <a:solidFill>
                            <a:schemeClr val="tx1"/>
                          </a:solidFill>
                        </a:rPr>
                        <a:t>STATUS</a:t>
                      </a:r>
                    </a:p>
                  </a:txBody>
                  <a:tcPr marT="45702" marB="45702" anchor="ctr"/>
                </a:tc>
                <a:tc>
                  <a:txBody>
                    <a:bodyPr/>
                    <a:lstStyle/>
                    <a:p>
                      <a:pPr algn="ctr"/>
                      <a:r>
                        <a:rPr lang="en-US" sz="2400" b="1" dirty="0">
                          <a:solidFill>
                            <a:schemeClr val="tx1"/>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chemeClr val="tx1"/>
                          </a:solidFill>
                        </a:rPr>
                        <a:t>100%</a:t>
                      </a:r>
                    </a:p>
                  </a:txBody>
                  <a:tcPr marT="45702" marB="45702" anchor="ctr"/>
                </a:tc>
                <a:tc>
                  <a:txBody>
                    <a:bodyPr/>
                    <a:lstStyle/>
                    <a:p>
                      <a:pPr algn="ctr"/>
                      <a:r>
                        <a:rPr lang="en-US" sz="2400" b="1" dirty="0">
                          <a:solidFill>
                            <a:schemeClr val="tx1"/>
                          </a:solidFill>
                        </a:rPr>
                        <a:t>100%</a:t>
                      </a:r>
                    </a:p>
                  </a:txBody>
                  <a:tcPr marT="45702" marB="45702" anchor="ctr"/>
                </a:tc>
                <a:tc>
                  <a:txBody>
                    <a:bodyPr/>
                    <a:lstStyle/>
                    <a:p>
                      <a:pPr algn="ctr"/>
                      <a:r>
                        <a:rPr lang="en-US" sz="2400" b="1" dirty="0">
                          <a:solidFill>
                            <a:schemeClr val="tx1"/>
                          </a:solidFill>
                        </a:rPr>
                        <a:t>MET TARGET</a:t>
                      </a:r>
                    </a:p>
                  </a:txBody>
                  <a:tcPr marT="45702" marB="45702" anchor="ctr"/>
                </a:tc>
                <a:tc>
                  <a:txBody>
                    <a:bodyPr/>
                    <a:lstStyle/>
                    <a:p>
                      <a:pPr algn="ctr"/>
                      <a:r>
                        <a:rPr lang="en-US" sz="2400" b="1" dirty="0">
                          <a:solidFill>
                            <a:schemeClr val="tx1"/>
                          </a:solidFill>
                        </a:rPr>
                        <a:t>NO SLIPPAGE</a:t>
                      </a:r>
                    </a:p>
                  </a:txBody>
                  <a:tcPr marT="45702" marB="4570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39501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itle 2">
            <a:extLst>
              <a:ext uri="{FF2B5EF4-FFF2-40B4-BE49-F238E27FC236}">
                <a16:creationId xmlns:a16="http://schemas.microsoft.com/office/drawing/2014/main" id="{C0A418F6-9693-D213-569A-2E00B87172E8}"/>
              </a:ext>
            </a:extLst>
          </p:cNvPr>
          <p:cNvSpPr>
            <a:spLocks noGrp="1"/>
          </p:cNvSpPr>
          <p:nvPr>
            <p:ph type="title"/>
          </p:nvPr>
        </p:nvSpPr>
        <p:spPr>
          <a:xfrm>
            <a:off x="1393825" y="211138"/>
            <a:ext cx="9753600" cy="547687"/>
          </a:xfrm>
        </p:spPr>
        <p:txBody>
          <a:bodyPr/>
          <a:lstStyle/>
          <a:p>
            <a:r>
              <a:rPr lang="en-US" altLang="en-US" sz="3600" b="1" dirty="0"/>
              <a:t>INDICATOR 2</a:t>
            </a:r>
          </a:p>
        </p:txBody>
      </p:sp>
      <p:sp>
        <p:nvSpPr>
          <p:cNvPr id="13314" name="Text Placeholder 4">
            <a:extLst>
              <a:ext uri="{FF2B5EF4-FFF2-40B4-BE49-F238E27FC236}">
                <a16:creationId xmlns:a16="http://schemas.microsoft.com/office/drawing/2014/main" id="{6E35ED68-E32A-8357-D5E4-03B55C62960A}"/>
              </a:ext>
            </a:extLst>
          </p:cNvPr>
          <p:cNvSpPr>
            <a:spLocks noGrp="1"/>
          </p:cNvSpPr>
          <p:nvPr>
            <p:ph type="body" sz="quarter" idx="10"/>
          </p:nvPr>
        </p:nvSpPr>
        <p:spPr>
          <a:xfrm>
            <a:off x="285750" y="990600"/>
            <a:ext cx="11620500" cy="5257800"/>
          </a:xfrm>
        </p:spPr>
        <p:txBody>
          <a:bodyPr/>
          <a:lstStyle/>
          <a:p>
            <a:r>
              <a:rPr lang="en-US" altLang="en-US" b="1" dirty="0">
                <a:solidFill>
                  <a:schemeClr val="tx1">
                    <a:lumMod val="75000"/>
                    <a:lumOff val="25000"/>
                  </a:schemeClr>
                </a:solidFill>
              </a:rPr>
              <a:t>Indicator 2: Services in Natural Environments</a:t>
            </a:r>
            <a:endParaRPr lang="en-US" altLang="en-US" dirty="0">
              <a:solidFill>
                <a:schemeClr val="tx1">
                  <a:lumMod val="75000"/>
                  <a:lumOff val="25000"/>
                </a:schemeClr>
              </a:solidFill>
            </a:endParaRP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Early Intervention Services In Natural Environments</a:t>
            </a:r>
          </a:p>
          <a:p>
            <a:r>
              <a:rPr lang="en-US" altLang="en-US" sz="2400" b="1" dirty="0">
                <a:solidFill>
                  <a:schemeClr val="tx1">
                    <a:lumMod val="75000"/>
                    <a:lumOff val="25000"/>
                  </a:schemeClr>
                </a:solidFill>
              </a:rPr>
              <a:t>Results indicator: </a:t>
            </a:r>
            <a:r>
              <a:rPr lang="en-US" altLang="en-US" sz="2400" dirty="0">
                <a:solidFill>
                  <a:schemeClr val="tx1">
                    <a:lumMod val="75000"/>
                    <a:lumOff val="25000"/>
                  </a:schemeClr>
                </a:solidFill>
              </a:rPr>
              <a:t>Percent of infants and toddlers with IFSPs who primarily receive early intervention services in the home or community-based settings. (20 U.S.C. 1416(a)(3)(A) and 1442)</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5C7A82A5-FB91-5C85-9D43-01A49173BD91}"/>
              </a:ext>
            </a:extLst>
          </p:cNvPr>
          <p:cNvGraphicFramePr>
            <a:graphicFrameLocks noGrp="1"/>
          </p:cNvGraphicFramePr>
          <p:nvPr>
            <p:extLst>
              <p:ext uri="{D42A27DB-BD31-4B8C-83A1-F6EECF244321}">
                <p14:modId xmlns:p14="http://schemas.microsoft.com/office/powerpoint/2010/main" val="2308936452"/>
              </p:ext>
            </p:extLst>
          </p:nvPr>
        </p:nvGraphicFramePr>
        <p:xfrm>
          <a:off x="1638300" y="40386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1284A"/>
                          </a:solidFill>
                        </a:rPr>
                        <a:t>FFY2023</a:t>
                      </a:r>
                      <a:r>
                        <a:rPr lang="en-US" sz="2400" b="1" baseline="0" dirty="0">
                          <a:solidFill>
                            <a:srgbClr val="11284A"/>
                          </a:solidFill>
                        </a:rPr>
                        <a:t> TARGET</a:t>
                      </a:r>
                      <a:endParaRPr lang="en-US" sz="2400" b="1" dirty="0">
                        <a:solidFill>
                          <a:srgbClr val="11284A"/>
                        </a:solidFill>
                      </a:endParaRPr>
                    </a:p>
                  </a:txBody>
                  <a:tcPr marT="45702" marB="45702" anchor="ctr"/>
                </a:tc>
                <a:tc>
                  <a:txBody>
                    <a:bodyPr/>
                    <a:lstStyle/>
                    <a:p>
                      <a:pPr algn="ctr"/>
                      <a:r>
                        <a:rPr lang="en-US" sz="2400" b="1" dirty="0">
                          <a:solidFill>
                            <a:srgbClr val="11284A"/>
                          </a:solidFill>
                        </a:rPr>
                        <a:t>FFY2023 DATA</a:t>
                      </a:r>
                    </a:p>
                  </a:txBody>
                  <a:tcPr marT="45702" marB="45702" anchor="ctr"/>
                </a:tc>
                <a:tc>
                  <a:txBody>
                    <a:bodyPr/>
                    <a:lstStyle/>
                    <a:p>
                      <a:pPr algn="ctr"/>
                      <a:r>
                        <a:rPr lang="en-US" sz="2400" b="1" dirty="0">
                          <a:solidFill>
                            <a:srgbClr val="11284A"/>
                          </a:solidFill>
                        </a:rPr>
                        <a:t>STATUS</a:t>
                      </a:r>
                    </a:p>
                  </a:txBody>
                  <a:tcPr marT="45702" marB="45702" anchor="ctr"/>
                </a:tc>
                <a:tc>
                  <a:txBody>
                    <a:bodyPr/>
                    <a:lstStyle/>
                    <a:p>
                      <a:pPr algn="ctr"/>
                      <a:r>
                        <a:rPr lang="en-US" sz="2400" b="1" dirty="0">
                          <a:solidFill>
                            <a:srgbClr val="11284A"/>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1284A"/>
                          </a:solidFill>
                        </a:rPr>
                        <a:t>95.00%</a:t>
                      </a:r>
                    </a:p>
                  </a:txBody>
                  <a:tcPr marT="45702" marB="45702" anchor="ctr"/>
                </a:tc>
                <a:tc>
                  <a:txBody>
                    <a:bodyPr/>
                    <a:lstStyle/>
                    <a:p>
                      <a:pPr algn="ctr"/>
                      <a:r>
                        <a:rPr lang="en-US" sz="2400" b="1" dirty="0">
                          <a:solidFill>
                            <a:srgbClr val="11284A"/>
                          </a:solidFill>
                        </a:rPr>
                        <a:t>99.86%</a:t>
                      </a:r>
                    </a:p>
                  </a:txBody>
                  <a:tcPr marT="45702" marB="45702" anchor="ctr"/>
                </a:tc>
                <a:tc>
                  <a:txBody>
                    <a:bodyPr/>
                    <a:lstStyle/>
                    <a:p>
                      <a:pPr algn="ctr"/>
                      <a:r>
                        <a:rPr lang="en-US" sz="2400" b="1" dirty="0">
                          <a:solidFill>
                            <a:srgbClr val="11284A"/>
                          </a:solidFill>
                        </a:rPr>
                        <a:t>MET TARGET</a:t>
                      </a:r>
                    </a:p>
                  </a:txBody>
                  <a:tcPr marT="45702" marB="45702" anchor="ctr"/>
                </a:tc>
                <a:tc>
                  <a:txBody>
                    <a:bodyPr/>
                    <a:lstStyle/>
                    <a:p>
                      <a:pPr algn="ctr"/>
                      <a:r>
                        <a:rPr lang="en-US" sz="2400" b="1" dirty="0">
                          <a:solidFill>
                            <a:srgbClr val="11284A"/>
                          </a:solidFill>
                        </a:rPr>
                        <a:t>NO SLIPPAGE</a:t>
                      </a:r>
                    </a:p>
                  </a:txBody>
                  <a:tcPr marT="45702" marB="45702"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2">
            <a:extLst>
              <a:ext uri="{FF2B5EF4-FFF2-40B4-BE49-F238E27FC236}">
                <a16:creationId xmlns:a16="http://schemas.microsoft.com/office/drawing/2014/main" id="{D879CAB3-663E-F315-6D6D-67AB175934FB}"/>
              </a:ext>
            </a:extLst>
          </p:cNvPr>
          <p:cNvSpPr>
            <a:spLocks noGrp="1"/>
          </p:cNvSpPr>
          <p:nvPr>
            <p:ph type="title"/>
          </p:nvPr>
        </p:nvSpPr>
        <p:spPr>
          <a:xfrm>
            <a:off x="1393825" y="211138"/>
            <a:ext cx="9753600" cy="547687"/>
          </a:xfrm>
        </p:spPr>
        <p:txBody>
          <a:bodyPr/>
          <a:lstStyle/>
          <a:p>
            <a:r>
              <a:rPr lang="en-US" altLang="en-US" sz="3600" b="1" dirty="0"/>
              <a:t>INDICATOR 3</a:t>
            </a:r>
          </a:p>
        </p:txBody>
      </p:sp>
      <p:sp>
        <p:nvSpPr>
          <p:cNvPr id="15362" name="Text Placeholder 4">
            <a:extLst>
              <a:ext uri="{FF2B5EF4-FFF2-40B4-BE49-F238E27FC236}">
                <a16:creationId xmlns:a16="http://schemas.microsoft.com/office/drawing/2014/main" id="{994F4298-3874-F723-CA9A-6C6EADA19F19}"/>
              </a:ext>
            </a:extLst>
          </p:cNvPr>
          <p:cNvSpPr>
            <a:spLocks noGrp="1"/>
          </p:cNvSpPr>
          <p:nvPr>
            <p:ph type="body" sz="quarter" idx="10"/>
          </p:nvPr>
        </p:nvSpPr>
        <p:spPr>
          <a:xfrm>
            <a:off x="285750" y="990600"/>
            <a:ext cx="11620500" cy="5257800"/>
          </a:xfrm>
        </p:spPr>
        <p:txBody>
          <a:bodyPr>
            <a:normAutofit lnSpcReduction="10000"/>
          </a:bodyPr>
          <a:lstStyle/>
          <a:p>
            <a:r>
              <a:rPr lang="en-US" altLang="en-US" b="1" dirty="0">
                <a:solidFill>
                  <a:schemeClr val="tx1">
                    <a:lumMod val="75000"/>
                    <a:lumOff val="25000"/>
                  </a:schemeClr>
                </a:solidFill>
              </a:rPr>
              <a:t>Indicator 3: Early Childhood Outcomes</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Early Intervention Services In Natural Environments</a:t>
            </a:r>
          </a:p>
          <a:p>
            <a:r>
              <a:rPr lang="en-US" altLang="en-US" sz="2400" b="1" dirty="0">
                <a:solidFill>
                  <a:schemeClr val="tx1">
                    <a:lumMod val="75000"/>
                    <a:lumOff val="25000"/>
                  </a:schemeClr>
                </a:solidFill>
              </a:rPr>
              <a:t>Results indicator: </a:t>
            </a:r>
            <a:r>
              <a:rPr lang="en-US" altLang="en-US" sz="2400" dirty="0">
                <a:solidFill>
                  <a:schemeClr val="tx1">
                    <a:lumMod val="75000"/>
                    <a:lumOff val="25000"/>
                  </a:schemeClr>
                </a:solidFill>
              </a:rPr>
              <a:t>Percent of infants and toddlers with IFSPs who demonstrate improved:</a:t>
            </a:r>
          </a:p>
          <a:p>
            <a:pPr lvl="1" indent="0">
              <a:buNone/>
            </a:pPr>
            <a:endParaRPr lang="en-US" altLang="en-US" sz="2400" dirty="0">
              <a:solidFill>
                <a:schemeClr val="tx1">
                  <a:lumMod val="75000"/>
                  <a:lumOff val="25000"/>
                </a:schemeClr>
              </a:solidFill>
            </a:endParaRPr>
          </a:p>
          <a:p>
            <a:pPr marL="1143000" lvl="1" indent="-457200">
              <a:buFont typeface="+mj-lt"/>
              <a:buAutoNum type="alphaUcPeriod"/>
            </a:pPr>
            <a:r>
              <a:rPr lang="en-US" altLang="en-US" dirty="0">
                <a:solidFill>
                  <a:schemeClr val="tx1">
                    <a:lumMod val="75000"/>
                    <a:lumOff val="25000"/>
                  </a:schemeClr>
                </a:solidFill>
              </a:rPr>
              <a:t>Positive social-emotional skills (including social relationships); </a:t>
            </a:r>
          </a:p>
          <a:p>
            <a:pPr marL="1143000" lvl="1" indent="-457200">
              <a:buFont typeface="+mj-lt"/>
              <a:buAutoNum type="alphaUcPeriod"/>
            </a:pPr>
            <a:r>
              <a:rPr lang="en-US" altLang="en-US" dirty="0">
                <a:solidFill>
                  <a:schemeClr val="tx1">
                    <a:lumMod val="75000"/>
                    <a:lumOff val="25000"/>
                  </a:schemeClr>
                </a:solidFill>
              </a:rPr>
              <a:t>Acquisition and use of knowledge and skills (including early language/ communication); and </a:t>
            </a:r>
          </a:p>
          <a:p>
            <a:pPr marL="1143000" lvl="1" indent="-457200">
              <a:buFont typeface="+mj-lt"/>
              <a:buAutoNum type="alphaUcPeriod"/>
            </a:pPr>
            <a:r>
              <a:rPr lang="en-US" altLang="en-US" dirty="0">
                <a:solidFill>
                  <a:schemeClr val="tx1">
                    <a:lumMod val="75000"/>
                    <a:lumOff val="25000"/>
                  </a:schemeClr>
                </a:solidFill>
              </a:rPr>
              <a:t>Use of appropriate behaviors to meet their needs.</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gn="r"/>
            <a:r>
              <a:rPr lang="en-US" altLang="en-US" sz="2400" dirty="0">
                <a:solidFill>
                  <a:schemeClr val="tx1">
                    <a:lumMod val="75000"/>
                    <a:lumOff val="25000"/>
                  </a:schemeClr>
                </a:solidFill>
              </a:rPr>
              <a:t>(20 U.S.C. 1416(a)(3)(A) and 1442)</a:t>
            </a: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itle 2">
            <a:extLst>
              <a:ext uri="{FF2B5EF4-FFF2-40B4-BE49-F238E27FC236}">
                <a16:creationId xmlns:a16="http://schemas.microsoft.com/office/drawing/2014/main" id="{655AD83B-5588-5899-1AEE-EEAE2B355D6B}"/>
              </a:ext>
            </a:extLst>
          </p:cNvPr>
          <p:cNvSpPr>
            <a:spLocks noGrp="1"/>
          </p:cNvSpPr>
          <p:nvPr>
            <p:ph type="title"/>
          </p:nvPr>
        </p:nvSpPr>
        <p:spPr>
          <a:xfrm>
            <a:off x="1393825" y="211138"/>
            <a:ext cx="9753600" cy="547687"/>
          </a:xfrm>
        </p:spPr>
        <p:txBody>
          <a:bodyPr/>
          <a:lstStyle/>
          <a:p>
            <a:r>
              <a:rPr lang="en-US" altLang="en-US" sz="3600" b="1" dirty="0"/>
              <a:t>INDICATOR 3A</a:t>
            </a:r>
          </a:p>
        </p:txBody>
      </p:sp>
      <p:sp>
        <p:nvSpPr>
          <p:cNvPr id="17410" name="Text Placeholder 4">
            <a:extLst>
              <a:ext uri="{FF2B5EF4-FFF2-40B4-BE49-F238E27FC236}">
                <a16:creationId xmlns:a16="http://schemas.microsoft.com/office/drawing/2014/main" id="{1E17776C-75FD-3395-3946-5364732B02A0}"/>
              </a:ext>
            </a:extLst>
          </p:cNvPr>
          <p:cNvSpPr>
            <a:spLocks noGrp="1"/>
          </p:cNvSpPr>
          <p:nvPr>
            <p:ph type="body" sz="quarter" idx="10"/>
          </p:nvPr>
        </p:nvSpPr>
        <p:spPr>
          <a:xfrm>
            <a:off x="268288" y="971550"/>
            <a:ext cx="11620500" cy="5257800"/>
          </a:xfrm>
        </p:spPr>
        <p:txBody>
          <a:bodyPr/>
          <a:lstStyle/>
          <a:p>
            <a:r>
              <a:rPr lang="en-US" altLang="en-US" sz="2400" b="1" dirty="0">
                <a:solidFill>
                  <a:schemeClr val="tx1">
                    <a:lumMod val="75000"/>
                    <a:lumOff val="25000"/>
                  </a:schemeClr>
                </a:solidFill>
              </a:rPr>
              <a:t>Indicator 3A. </a:t>
            </a:r>
            <a:r>
              <a:rPr lang="en-US" altLang="en-US" sz="2400" dirty="0">
                <a:solidFill>
                  <a:schemeClr val="tx1">
                    <a:lumMod val="75000"/>
                    <a:lumOff val="25000"/>
                  </a:schemeClr>
                </a:solidFill>
              </a:rPr>
              <a:t>Percent of infants and toddlers with IFSPs who demonstrate improved positive social-emotional skills (including social relationships)</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01F257AA-EAD7-E391-2B63-6CBB3042DDBE}"/>
              </a:ext>
            </a:extLst>
          </p:cNvPr>
          <p:cNvGraphicFramePr>
            <a:graphicFrameLocks noGrp="1"/>
          </p:cNvGraphicFramePr>
          <p:nvPr>
            <p:extLst>
              <p:ext uri="{D42A27DB-BD31-4B8C-83A1-F6EECF244321}">
                <p14:modId xmlns:p14="http://schemas.microsoft.com/office/powerpoint/2010/main" val="2582897228"/>
              </p:ext>
            </p:extLst>
          </p:nvPr>
        </p:nvGraphicFramePr>
        <p:xfrm>
          <a:off x="268288" y="1858963"/>
          <a:ext cx="11620500" cy="4579057"/>
        </p:xfrm>
        <a:graphic>
          <a:graphicData uri="http://schemas.openxmlformats.org/drawingml/2006/table">
            <a:tbl>
              <a:tblPr firstRow="1" bandRow="1">
                <a:tableStyleId>{5C22544A-7EE6-4342-B048-85BDC9FD1C3A}</a:tableStyleId>
              </a:tblPr>
              <a:tblGrid>
                <a:gridCol w="4379912">
                  <a:extLst>
                    <a:ext uri="{9D8B030D-6E8A-4147-A177-3AD203B41FA5}">
                      <a16:colId xmlns:a16="http://schemas.microsoft.com/office/drawing/2014/main" val="20000"/>
                    </a:ext>
                  </a:extLst>
                </a:gridCol>
                <a:gridCol w="1963738">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636839">
                <a:tc>
                  <a:txBody>
                    <a:bodyPr/>
                    <a:lstStyle/>
                    <a:p>
                      <a:pPr algn="ctr"/>
                      <a:endParaRPr lang="en-US" sz="2000" b="1" dirty="0">
                        <a:solidFill>
                          <a:srgbClr val="12284C"/>
                        </a:solidFill>
                      </a:endParaRPr>
                    </a:p>
                  </a:txBody>
                  <a:tcPr marT="45723" marB="45723" anchor="ctr"/>
                </a:tc>
                <a:tc>
                  <a:txBody>
                    <a:bodyPr/>
                    <a:lstStyle/>
                    <a:p>
                      <a:pPr algn="ctr"/>
                      <a:r>
                        <a:rPr lang="en-US" sz="2000" b="1" dirty="0">
                          <a:solidFill>
                            <a:srgbClr val="12284C"/>
                          </a:solidFill>
                        </a:rPr>
                        <a:t>FFY2023</a:t>
                      </a:r>
                      <a:r>
                        <a:rPr lang="en-US" sz="2000" b="1" baseline="0" dirty="0">
                          <a:solidFill>
                            <a:srgbClr val="12284C"/>
                          </a:solidFill>
                        </a:rPr>
                        <a:t> TARGET</a:t>
                      </a:r>
                      <a:endParaRPr lang="en-US" sz="2000" b="1" dirty="0">
                        <a:solidFill>
                          <a:srgbClr val="12284C"/>
                        </a:solidFill>
                      </a:endParaRPr>
                    </a:p>
                  </a:txBody>
                  <a:tcPr marT="45723" marB="45723" anchor="ctr"/>
                </a:tc>
                <a:tc>
                  <a:txBody>
                    <a:bodyPr/>
                    <a:lstStyle/>
                    <a:p>
                      <a:pPr algn="ctr"/>
                      <a:r>
                        <a:rPr lang="en-US" sz="2000" b="1" dirty="0">
                          <a:solidFill>
                            <a:srgbClr val="12284C"/>
                          </a:solidFill>
                        </a:rPr>
                        <a:t>FFY2023 DATA</a:t>
                      </a:r>
                    </a:p>
                  </a:txBody>
                  <a:tcPr marT="45723" marB="45723" anchor="ctr"/>
                </a:tc>
                <a:tc>
                  <a:txBody>
                    <a:bodyPr/>
                    <a:lstStyle/>
                    <a:p>
                      <a:pPr algn="ctr"/>
                      <a:r>
                        <a:rPr lang="en-US" sz="2000" b="1" dirty="0">
                          <a:solidFill>
                            <a:srgbClr val="12284C"/>
                          </a:solidFill>
                        </a:rPr>
                        <a:t>STATUS</a:t>
                      </a:r>
                    </a:p>
                  </a:txBody>
                  <a:tcPr marT="45723" marB="45723" anchor="ctr"/>
                </a:tc>
                <a:tc>
                  <a:txBody>
                    <a:bodyPr/>
                    <a:lstStyle/>
                    <a:p>
                      <a:pPr algn="ctr"/>
                      <a:r>
                        <a:rPr lang="en-US" sz="2000" b="1" dirty="0">
                          <a:solidFill>
                            <a:srgbClr val="12284C"/>
                          </a:solidFill>
                        </a:rPr>
                        <a:t>SLIPPAGE</a:t>
                      </a:r>
                    </a:p>
                  </a:txBody>
                  <a:tcPr marT="45723" marB="45723" anchor="ctr"/>
                </a:tc>
                <a:extLst>
                  <a:ext uri="{0D108BD9-81ED-4DB2-BD59-A6C34878D82A}">
                    <a16:rowId xmlns:a16="http://schemas.microsoft.com/office/drawing/2014/main" val="10000"/>
                  </a:ext>
                </a:extLst>
              </a:tr>
              <a:tr h="2262452">
                <a:tc>
                  <a:txBody>
                    <a:bodyPr/>
                    <a:lstStyle/>
                    <a:p>
                      <a:pPr algn="l"/>
                      <a:r>
                        <a:rPr lang="en-US" sz="2000" kern="1200" dirty="0">
                          <a:solidFill>
                            <a:srgbClr val="12284C"/>
                          </a:solidFill>
                          <a:effectLst/>
                          <a:latin typeface="+mn-lt"/>
                          <a:ea typeface="+mn-ea"/>
                          <a:cs typeface="+mn-cs"/>
                        </a:rPr>
                        <a:t>A1. Of those children who entered or exited the program below age expectations in Outcome A, the percent who substantially increased their rate of growth by the time they turned 3 years of age or exited the program</a:t>
                      </a:r>
                      <a:endParaRPr lang="en-US" sz="2000" b="1" dirty="0">
                        <a:solidFill>
                          <a:srgbClr val="12284C"/>
                        </a:solidFill>
                      </a:endParaRPr>
                    </a:p>
                  </a:txBody>
                  <a:tcPr marT="45723" marB="45723" anchor="ctr"/>
                </a:tc>
                <a:tc>
                  <a:txBody>
                    <a:bodyPr/>
                    <a:lstStyle/>
                    <a:p>
                      <a:pPr algn="ctr"/>
                      <a:r>
                        <a:rPr lang="en-US" sz="2000" b="1" dirty="0">
                          <a:solidFill>
                            <a:srgbClr val="12284C"/>
                          </a:solidFill>
                        </a:rPr>
                        <a:t>64.63%</a:t>
                      </a:r>
                    </a:p>
                  </a:txBody>
                  <a:tcPr marT="45723" marB="45723" anchor="ctr"/>
                </a:tc>
                <a:tc>
                  <a:txBody>
                    <a:bodyPr/>
                    <a:lstStyle/>
                    <a:p>
                      <a:pPr algn="ctr"/>
                      <a:r>
                        <a:rPr lang="en-US" sz="2000" b="1" dirty="0">
                          <a:solidFill>
                            <a:srgbClr val="12284C"/>
                          </a:solidFill>
                        </a:rPr>
                        <a:t>68.28%</a:t>
                      </a:r>
                    </a:p>
                  </a:txBody>
                  <a:tcPr marT="45723" marB="45723" anchor="ctr"/>
                </a:tc>
                <a:tc>
                  <a:txBody>
                    <a:bodyPr/>
                    <a:lstStyle/>
                    <a:p>
                      <a:pPr algn="ctr"/>
                      <a:r>
                        <a:rPr lang="en-US" sz="2000" b="1" dirty="0">
                          <a:solidFill>
                            <a:srgbClr val="12284C"/>
                          </a:solidFill>
                        </a:rPr>
                        <a:t>MET TARGET</a:t>
                      </a:r>
                    </a:p>
                  </a:txBody>
                  <a:tcPr marT="45723" marB="45723" anchor="ctr"/>
                </a:tc>
                <a:tc>
                  <a:txBody>
                    <a:bodyPr/>
                    <a:lstStyle/>
                    <a:p>
                      <a:pPr algn="ctr"/>
                      <a:r>
                        <a:rPr lang="en-US" sz="2000" b="1" dirty="0">
                          <a:solidFill>
                            <a:srgbClr val="12284C"/>
                          </a:solidFill>
                        </a:rPr>
                        <a:t>NO SLIPPAGE</a:t>
                      </a:r>
                    </a:p>
                  </a:txBody>
                  <a:tcPr marT="45723" marB="45723" anchor="ctr"/>
                </a:tc>
                <a:extLst>
                  <a:ext uri="{0D108BD9-81ED-4DB2-BD59-A6C34878D82A}">
                    <a16:rowId xmlns:a16="http://schemas.microsoft.com/office/drawing/2014/main" val="10001"/>
                  </a:ext>
                </a:extLst>
              </a:tr>
              <a:tr h="1615559">
                <a:tc>
                  <a:txBody>
                    <a:bodyPr/>
                    <a:lstStyle/>
                    <a:p>
                      <a:pPr algn="l"/>
                      <a:r>
                        <a:rPr lang="en-US" sz="2000" kern="1200" dirty="0">
                          <a:solidFill>
                            <a:srgbClr val="12284C"/>
                          </a:solidFill>
                          <a:effectLst/>
                          <a:latin typeface="+mn-lt"/>
                          <a:ea typeface="+mn-ea"/>
                          <a:cs typeface="+mn-cs"/>
                        </a:rPr>
                        <a:t>A2. The percent of infants and toddlers who were functioning within age expectations in Outcome A by the time they turned 3 years of age or exited the program</a:t>
                      </a:r>
                      <a:endParaRPr lang="en-US" sz="2000" b="1" dirty="0">
                        <a:solidFill>
                          <a:srgbClr val="12284C"/>
                        </a:solidFill>
                      </a:endParaRPr>
                    </a:p>
                  </a:txBody>
                  <a:tcPr marT="45723" marB="45723" anchor="ctr"/>
                </a:tc>
                <a:tc>
                  <a:txBody>
                    <a:bodyPr/>
                    <a:lstStyle/>
                    <a:p>
                      <a:pPr algn="ctr"/>
                      <a:r>
                        <a:rPr lang="en-US" sz="2000" b="1" dirty="0">
                          <a:solidFill>
                            <a:srgbClr val="12284C"/>
                          </a:solidFill>
                        </a:rPr>
                        <a:t>54.97%</a:t>
                      </a:r>
                    </a:p>
                  </a:txBody>
                  <a:tcPr marT="45723" marB="45723" anchor="ctr"/>
                </a:tc>
                <a:tc>
                  <a:txBody>
                    <a:bodyPr/>
                    <a:lstStyle/>
                    <a:p>
                      <a:pPr algn="ctr"/>
                      <a:r>
                        <a:rPr lang="en-US" sz="2000" b="1" dirty="0">
                          <a:solidFill>
                            <a:srgbClr val="12284C"/>
                          </a:solidFill>
                        </a:rPr>
                        <a:t>56.09%</a:t>
                      </a:r>
                    </a:p>
                  </a:txBody>
                  <a:tcPr marT="45723" marB="45723" anchor="ctr"/>
                </a:tc>
                <a:tc>
                  <a:txBody>
                    <a:bodyPr/>
                    <a:lstStyle/>
                    <a:p>
                      <a:pPr algn="ctr"/>
                      <a:r>
                        <a:rPr lang="en-US" sz="2000" b="1" dirty="0">
                          <a:solidFill>
                            <a:srgbClr val="12284C"/>
                          </a:solidFill>
                        </a:rPr>
                        <a:t>MET</a:t>
                      </a:r>
                      <a:r>
                        <a:rPr lang="en-US" sz="2000" b="1" baseline="0" dirty="0">
                          <a:solidFill>
                            <a:srgbClr val="12284C"/>
                          </a:solidFill>
                        </a:rPr>
                        <a:t> TARGET</a:t>
                      </a:r>
                      <a:endParaRPr lang="en-US" sz="2000" b="1" dirty="0">
                        <a:solidFill>
                          <a:srgbClr val="12284C"/>
                        </a:solidFill>
                      </a:endParaRPr>
                    </a:p>
                  </a:txBody>
                  <a:tcPr marT="45723" marB="45723" anchor="ctr"/>
                </a:tc>
                <a:tc>
                  <a:txBody>
                    <a:bodyPr/>
                    <a:lstStyle/>
                    <a:p>
                      <a:pPr algn="ctr"/>
                      <a:r>
                        <a:rPr lang="en-US" sz="2000" b="1" dirty="0">
                          <a:solidFill>
                            <a:srgbClr val="12284C"/>
                          </a:solidFill>
                        </a:rPr>
                        <a:t>NO SLIPPAGE</a:t>
                      </a:r>
                    </a:p>
                  </a:txBody>
                  <a:tcPr marT="45723" marB="45723"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2">
            <a:extLst>
              <a:ext uri="{FF2B5EF4-FFF2-40B4-BE49-F238E27FC236}">
                <a16:creationId xmlns:a16="http://schemas.microsoft.com/office/drawing/2014/main" id="{BA2496A1-BF42-45A1-981F-6B8CE3D970EB}"/>
              </a:ext>
            </a:extLst>
          </p:cNvPr>
          <p:cNvSpPr>
            <a:spLocks noGrp="1"/>
          </p:cNvSpPr>
          <p:nvPr>
            <p:ph type="title"/>
          </p:nvPr>
        </p:nvSpPr>
        <p:spPr>
          <a:xfrm>
            <a:off x="1393825" y="211138"/>
            <a:ext cx="9753600" cy="547687"/>
          </a:xfrm>
        </p:spPr>
        <p:txBody>
          <a:bodyPr/>
          <a:lstStyle/>
          <a:p>
            <a:r>
              <a:rPr lang="en-US" altLang="en-US" sz="3600" b="1" dirty="0"/>
              <a:t>INDICATOR 3B</a:t>
            </a:r>
          </a:p>
        </p:txBody>
      </p:sp>
      <p:sp>
        <p:nvSpPr>
          <p:cNvPr id="19458" name="Text Placeholder 4">
            <a:extLst>
              <a:ext uri="{FF2B5EF4-FFF2-40B4-BE49-F238E27FC236}">
                <a16:creationId xmlns:a16="http://schemas.microsoft.com/office/drawing/2014/main" id="{82D84743-3BE8-157F-752B-5EADD4794575}"/>
              </a:ext>
            </a:extLst>
          </p:cNvPr>
          <p:cNvSpPr>
            <a:spLocks noGrp="1"/>
          </p:cNvSpPr>
          <p:nvPr>
            <p:ph type="body" sz="quarter" idx="10"/>
          </p:nvPr>
        </p:nvSpPr>
        <p:spPr>
          <a:xfrm>
            <a:off x="268288" y="971550"/>
            <a:ext cx="11620500" cy="5257800"/>
          </a:xfrm>
        </p:spPr>
        <p:txBody>
          <a:bodyPr/>
          <a:lstStyle/>
          <a:p>
            <a:r>
              <a:rPr lang="en-US" altLang="en-US" sz="2400" b="1" dirty="0">
                <a:solidFill>
                  <a:schemeClr val="tx1">
                    <a:lumMod val="75000"/>
                    <a:lumOff val="25000"/>
                  </a:schemeClr>
                </a:solidFill>
              </a:rPr>
              <a:t>Indicator 3B. </a:t>
            </a:r>
            <a:r>
              <a:rPr lang="en-US" altLang="en-US" sz="2400" dirty="0">
                <a:solidFill>
                  <a:schemeClr val="tx1">
                    <a:lumMod val="75000"/>
                    <a:lumOff val="25000"/>
                  </a:schemeClr>
                </a:solidFill>
              </a:rPr>
              <a:t>Acquisition and use of knowledge and skills (including early language/ communication); and </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095B982F-6EE2-0814-3C4E-61F4576D1C54}"/>
              </a:ext>
            </a:extLst>
          </p:cNvPr>
          <p:cNvGraphicFramePr>
            <a:graphicFrameLocks noGrp="1"/>
          </p:cNvGraphicFramePr>
          <p:nvPr>
            <p:extLst>
              <p:ext uri="{D42A27DB-BD31-4B8C-83A1-F6EECF244321}">
                <p14:modId xmlns:p14="http://schemas.microsoft.com/office/powerpoint/2010/main" val="3768008905"/>
              </p:ext>
            </p:extLst>
          </p:nvPr>
        </p:nvGraphicFramePr>
        <p:xfrm>
          <a:off x="268288" y="1858963"/>
          <a:ext cx="11620500" cy="4579057"/>
        </p:xfrm>
        <a:graphic>
          <a:graphicData uri="http://schemas.openxmlformats.org/drawingml/2006/table">
            <a:tbl>
              <a:tblPr firstRow="1" bandRow="1">
                <a:tableStyleId>{5C22544A-7EE6-4342-B048-85BDC9FD1C3A}</a:tableStyleId>
              </a:tblPr>
              <a:tblGrid>
                <a:gridCol w="4303712">
                  <a:extLst>
                    <a:ext uri="{9D8B030D-6E8A-4147-A177-3AD203B41FA5}">
                      <a16:colId xmlns:a16="http://schemas.microsoft.com/office/drawing/2014/main" val="20000"/>
                    </a:ext>
                  </a:extLst>
                </a:gridCol>
                <a:gridCol w="2039938">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636839">
                <a:tc>
                  <a:txBody>
                    <a:bodyPr/>
                    <a:lstStyle/>
                    <a:p>
                      <a:pPr algn="ctr"/>
                      <a:endParaRPr lang="en-US" sz="2000" b="1" dirty="0">
                        <a:solidFill>
                          <a:srgbClr val="11284A"/>
                        </a:solidFill>
                      </a:endParaRPr>
                    </a:p>
                  </a:txBody>
                  <a:tcPr marT="45723" marB="45723" anchor="ctr"/>
                </a:tc>
                <a:tc>
                  <a:txBody>
                    <a:bodyPr/>
                    <a:lstStyle/>
                    <a:p>
                      <a:pPr algn="ctr"/>
                      <a:r>
                        <a:rPr lang="en-US" sz="2000" b="1" dirty="0">
                          <a:solidFill>
                            <a:srgbClr val="11284A"/>
                          </a:solidFill>
                        </a:rPr>
                        <a:t>FFY2023</a:t>
                      </a:r>
                      <a:r>
                        <a:rPr lang="en-US" sz="2000" b="1" baseline="0" dirty="0">
                          <a:solidFill>
                            <a:srgbClr val="11284A"/>
                          </a:solidFill>
                        </a:rPr>
                        <a:t> TARGET</a:t>
                      </a:r>
                      <a:endParaRPr lang="en-US" sz="2000" b="1" dirty="0">
                        <a:solidFill>
                          <a:srgbClr val="11284A"/>
                        </a:solidFill>
                      </a:endParaRPr>
                    </a:p>
                  </a:txBody>
                  <a:tcPr marT="45723" marB="45723" anchor="ctr"/>
                </a:tc>
                <a:tc>
                  <a:txBody>
                    <a:bodyPr/>
                    <a:lstStyle/>
                    <a:p>
                      <a:pPr algn="ctr"/>
                      <a:r>
                        <a:rPr lang="en-US" sz="2000" b="1" dirty="0">
                          <a:solidFill>
                            <a:srgbClr val="11284A"/>
                          </a:solidFill>
                        </a:rPr>
                        <a:t>FFY2023 DATA</a:t>
                      </a:r>
                    </a:p>
                  </a:txBody>
                  <a:tcPr marT="45723" marB="45723" anchor="ctr"/>
                </a:tc>
                <a:tc>
                  <a:txBody>
                    <a:bodyPr/>
                    <a:lstStyle/>
                    <a:p>
                      <a:pPr algn="ctr"/>
                      <a:r>
                        <a:rPr lang="en-US" sz="2000" b="1" dirty="0">
                          <a:solidFill>
                            <a:srgbClr val="11284A"/>
                          </a:solidFill>
                        </a:rPr>
                        <a:t>STATUS</a:t>
                      </a:r>
                    </a:p>
                  </a:txBody>
                  <a:tcPr marT="45723" marB="45723" anchor="ctr"/>
                </a:tc>
                <a:tc>
                  <a:txBody>
                    <a:bodyPr/>
                    <a:lstStyle/>
                    <a:p>
                      <a:pPr algn="ctr"/>
                      <a:r>
                        <a:rPr lang="en-US" sz="2000" b="1" dirty="0">
                          <a:solidFill>
                            <a:srgbClr val="11284A"/>
                          </a:solidFill>
                        </a:rPr>
                        <a:t>SLIPPAGE</a:t>
                      </a:r>
                    </a:p>
                  </a:txBody>
                  <a:tcPr marT="45723" marB="45723" anchor="ctr"/>
                </a:tc>
                <a:extLst>
                  <a:ext uri="{0D108BD9-81ED-4DB2-BD59-A6C34878D82A}">
                    <a16:rowId xmlns:a16="http://schemas.microsoft.com/office/drawing/2014/main" val="10000"/>
                  </a:ext>
                </a:extLst>
              </a:tr>
              <a:tr h="2262452">
                <a:tc>
                  <a:txBody>
                    <a:bodyPr/>
                    <a:lstStyle/>
                    <a:p>
                      <a:pPr algn="l"/>
                      <a:r>
                        <a:rPr lang="en-US" sz="2000" kern="1200" dirty="0">
                          <a:solidFill>
                            <a:srgbClr val="11284A"/>
                          </a:solidFill>
                          <a:effectLst/>
                          <a:latin typeface="+mn-lt"/>
                          <a:ea typeface="+mn-ea"/>
                          <a:cs typeface="+mn-cs"/>
                        </a:rPr>
                        <a:t>B1. Of those children who entered or exited the program below age expectations in Outcome B, the percent who substantially increased their rate of growth by the time they turned 3 years of age or exited the program</a:t>
                      </a:r>
                      <a:endParaRPr lang="en-US" sz="2000" b="1" dirty="0">
                        <a:solidFill>
                          <a:srgbClr val="11284A"/>
                        </a:solidFill>
                      </a:endParaRPr>
                    </a:p>
                  </a:txBody>
                  <a:tcPr marT="45723" marB="45723" anchor="ctr"/>
                </a:tc>
                <a:tc>
                  <a:txBody>
                    <a:bodyPr/>
                    <a:lstStyle/>
                    <a:p>
                      <a:pPr algn="ctr"/>
                      <a:r>
                        <a:rPr lang="en-US" sz="2000" b="1" dirty="0">
                          <a:solidFill>
                            <a:srgbClr val="11284A"/>
                          </a:solidFill>
                        </a:rPr>
                        <a:t>69.19%</a:t>
                      </a:r>
                    </a:p>
                  </a:txBody>
                  <a:tcPr marT="45723" marB="45723" anchor="ctr"/>
                </a:tc>
                <a:tc>
                  <a:txBody>
                    <a:bodyPr/>
                    <a:lstStyle/>
                    <a:p>
                      <a:pPr algn="ctr"/>
                      <a:r>
                        <a:rPr lang="en-US" sz="2000" b="1" dirty="0">
                          <a:solidFill>
                            <a:srgbClr val="11284A"/>
                          </a:solidFill>
                        </a:rPr>
                        <a:t>69.82%</a:t>
                      </a:r>
                    </a:p>
                  </a:txBody>
                  <a:tcPr marT="45723" marB="45723" anchor="ctr"/>
                </a:tc>
                <a:tc>
                  <a:txBody>
                    <a:bodyPr/>
                    <a:lstStyle/>
                    <a:p>
                      <a:pPr algn="ctr"/>
                      <a:r>
                        <a:rPr lang="en-US" sz="2000" b="1" dirty="0">
                          <a:solidFill>
                            <a:srgbClr val="11284A"/>
                          </a:solidFill>
                        </a:rPr>
                        <a:t>MET TARGET</a:t>
                      </a:r>
                    </a:p>
                  </a:txBody>
                  <a:tcPr marT="45723" marB="45723" anchor="ctr"/>
                </a:tc>
                <a:tc>
                  <a:txBody>
                    <a:bodyPr/>
                    <a:lstStyle/>
                    <a:p>
                      <a:pPr algn="ctr"/>
                      <a:r>
                        <a:rPr lang="en-US" sz="2000" b="1" dirty="0">
                          <a:solidFill>
                            <a:srgbClr val="11284A"/>
                          </a:solidFill>
                        </a:rPr>
                        <a:t>NO SLIPPAGE</a:t>
                      </a:r>
                    </a:p>
                  </a:txBody>
                  <a:tcPr marT="45723" marB="45723" anchor="ctr"/>
                </a:tc>
                <a:extLst>
                  <a:ext uri="{0D108BD9-81ED-4DB2-BD59-A6C34878D82A}">
                    <a16:rowId xmlns:a16="http://schemas.microsoft.com/office/drawing/2014/main" val="10001"/>
                  </a:ext>
                </a:extLst>
              </a:tr>
              <a:tr h="1615559">
                <a:tc>
                  <a:txBody>
                    <a:bodyPr/>
                    <a:lstStyle/>
                    <a:p>
                      <a:pPr algn="l"/>
                      <a:r>
                        <a:rPr lang="en-US" sz="2000" kern="1200" dirty="0">
                          <a:solidFill>
                            <a:srgbClr val="11284A"/>
                          </a:solidFill>
                          <a:effectLst/>
                          <a:latin typeface="+mn-lt"/>
                          <a:ea typeface="+mn-ea"/>
                          <a:cs typeface="+mn-cs"/>
                        </a:rPr>
                        <a:t>B2. The percent of infants and toddlers who were functioning within age expectations in Outcome B by the time they turned 3 years of age or exited the program</a:t>
                      </a:r>
                      <a:endParaRPr lang="en-US" sz="2000" b="1" dirty="0">
                        <a:solidFill>
                          <a:srgbClr val="11284A"/>
                        </a:solidFill>
                      </a:endParaRPr>
                    </a:p>
                  </a:txBody>
                  <a:tcPr marT="45723" marB="45723" anchor="ctr"/>
                </a:tc>
                <a:tc>
                  <a:txBody>
                    <a:bodyPr/>
                    <a:lstStyle/>
                    <a:p>
                      <a:pPr algn="ctr"/>
                      <a:r>
                        <a:rPr lang="en-US" sz="2000" b="1" dirty="0">
                          <a:solidFill>
                            <a:srgbClr val="11284A"/>
                          </a:solidFill>
                        </a:rPr>
                        <a:t>53.50%</a:t>
                      </a:r>
                    </a:p>
                  </a:txBody>
                  <a:tcPr marT="45723" marB="45723" anchor="ctr"/>
                </a:tc>
                <a:tc>
                  <a:txBody>
                    <a:bodyPr/>
                    <a:lstStyle/>
                    <a:p>
                      <a:pPr algn="ctr"/>
                      <a:r>
                        <a:rPr lang="en-US" sz="2000" b="1" dirty="0">
                          <a:solidFill>
                            <a:srgbClr val="11284A"/>
                          </a:solidFill>
                        </a:rPr>
                        <a:t>53.56%</a:t>
                      </a:r>
                    </a:p>
                  </a:txBody>
                  <a:tcPr marT="45723" marB="45723" anchor="ctr"/>
                </a:tc>
                <a:tc>
                  <a:txBody>
                    <a:bodyPr/>
                    <a:lstStyle/>
                    <a:p>
                      <a:pPr algn="ctr"/>
                      <a:r>
                        <a:rPr lang="en-US" sz="2000" b="1" dirty="0">
                          <a:solidFill>
                            <a:srgbClr val="11284A"/>
                          </a:solidFill>
                        </a:rPr>
                        <a:t>MET</a:t>
                      </a:r>
                      <a:r>
                        <a:rPr lang="en-US" sz="2000" b="1" baseline="0" dirty="0">
                          <a:solidFill>
                            <a:srgbClr val="11284A"/>
                          </a:solidFill>
                        </a:rPr>
                        <a:t> TARGET</a:t>
                      </a:r>
                      <a:endParaRPr lang="en-US" sz="2000" b="1" dirty="0">
                        <a:solidFill>
                          <a:srgbClr val="11284A"/>
                        </a:solidFill>
                      </a:endParaRPr>
                    </a:p>
                  </a:txBody>
                  <a:tcPr marT="45723" marB="45723" anchor="ctr"/>
                </a:tc>
                <a:tc>
                  <a:txBody>
                    <a:bodyPr/>
                    <a:lstStyle/>
                    <a:p>
                      <a:pPr algn="ctr"/>
                      <a:r>
                        <a:rPr lang="en-US" sz="2000" b="1" dirty="0">
                          <a:solidFill>
                            <a:srgbClr val="11284A"/>
                          </a:solidFill>
                        </a:rPr>
                        <a:t>NO SLIPPAGE</a:t>
                      </a:r>
                    </a:p>
                  </a:txBody>
                  <a:tcPr marT="45723" marB="45723"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itle 2">
            <a:extLst>
              <a:ext uri="{FF2B5EF4-FFF2-40B4-BE49-F238E27FC236}">
                <a16:creationId xmlns:a16="http://schemas.microsoft.com/office/drawing/2014/main" id="{C7C42D28-46ED-795F-A057-A3351564FDFE}"/>
              </a:ext>
            </a:extLst>
          </p:cNvPr>
          <p:cNvSpPr>
            <a:spLocks noGrp="1"/>
          </p:cNvSpPr>
          <p:nvPr>
            <p:ph type="title"/>
          </p:nvPr>
        </p:nvSpPr>
        <p:spPr>
          <a:xfrm>
            <a:off x="1393825" y="211138"/>
            <a:ext cx="9753600" cy="547687"/>
          </a:xfrm>
        </p:spPr>
        <p:txBody>
          <a:bodyPr/>
          <a:lstStyle/>
          <a:p>
            <a:r>
              <a:rPr lang="en-US" altLang="en-US" sz="3600" b="1" dirty="0"/>
              <a:t>INDICATOR 3C</a:t>
            </a:r>
          </a:p>
        </p:txBody>
      </p:sp>
      <p:sp>
        <p:nvSpPr>
          <p:cNvPr id="21506" name="Text Placeholder 4">
            <a:extLst>
              <a:ext uri="{FF2B5EF4-FFF2-40B4-BE49-F238E27FC236}">
                <a16:creationId xmlns:a16="http://schemas.microsoft.com/office/drawing/2014/main" id="{6004C822-22AA-D9D7-1DC4-BD6B9AA6D5CB}"/>
              </a:ext>
            </a:extLst>
          </p:cNvPr>
          <p:cNvSpPr>
            <a:spLocks noGrp="1"/>
          </p:cNvSpPr>
          <p:nvPr>
            <p:ph type="body" sz="quarter" idx="10"/>
          </p:nvPr>
        </p:nvSpPr>
        <p:spPr>
          <a:xfrm>
            <a:off x="268288" y="971550"/>
            <a:ext cx="11620500" cy="5257800"/>
          </a:xfrm>
        </p:spPr>
        <p:txBody>
          <a:bodyPr/>
          <a:lstStyle/>
          <a:p>
            <a:r>
              <a:rPr lang="en-US" altLang="en-US" sz="2400" b="1" dirty="0">
                <a:solidFill>
                  <a:schemeClr val="tx1">
                    <a:lumMod val="75000"/>
                    <a:lumOff val="25000"/>
                  </a:schemeClr>
                </a:solidFill>
              </a:rPr>
              <a:t>Indicator 3C. </a:t>
            </a:r>
            <a:r>
              <a:rPr lang="en-US" altLang="en-US" sz="2400" dirty="0">
                <a:solidFill>
                  <a:schemeClr val="tx1">
                    <a:lumMod val="75000"/>
                    <a:lumOff val="25000"/>
                  </a:schemeClr>
                </a:solidFill>
              </a:rPr>
              <a:t>Percent of infants and toddlers with IFSPs who demonstrate se of appropriate behaviors to meet their needs</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E2992ACF-7598-F757-0469-52784DB7E388}"/>
              </a:ext>
            </a:extLst>
          </p:cNvPr>
          <p:cNvGraphicFramePr>
            <a:graphicFrameLocks noGrp="1"/>
          </p:cNvGraphicFramePr>
          <p:nvPr>
            <p:extLst>
              <p:ext uri="{D42A27DB-BD31-4B8C-83A1-F6EECF244321}">
                <p14:modId xmlns:p14="http://schemas.microsoft.com/office/powerpoint/2010/main" val="1298584350"/>
              </p:ext>
            </p:extLst>
          </p:nvPr>
        </p:nvGraphicFramePr>
        <p:xfrm>
          <a:off x="268288" y="1858963"/>
          <a:ext cx="11620500" cy="4579057"/>
        </p:xfrm>
        <a:graphic>
          <a:graphicData uri="http://schemas.openxmlformats.org/drawingml/2006/table">
            <a:tbl>
              <a:tblPr firstRow="1" bandRow="1">
                <a:tableStyleId>{5C22544A-7EE6-4342-B048-85BDC9FD1C3A}</a:tableStyleId>
              </a:tblPr>
              <a:tblGrid>
                <a:gridCol w="4379912">
                  <a:extLst>
                    <a:ext uri="{9D8B030D-6E8A-4147-A177-3AD203B41FA5}">
                      <a16:colId xmlns:a16="http://schemas.microsoft.com/office/drawing/2014/main" val="20000"/>
                    </a:ext>
                  </a:extLst>
                </a:gridCol>
                <a:gridCol w="1963738">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636839">
                <a:tc>
                  <a:txBody>
                    <a:bodyPr/>
                    <a:lstStyle/>
                    <a:p>
                      <a:pPr algn="ctr"/>
                      <a:endParaRPr lang="en-US" sz="2000" b="1" dirty="0">
                        <a:solidFill>
                          <a:srgbClr val="12284C"/>
                        </a:solidFill>
                      </a:endParaRPr>
                    </a:p>
                  </a:txBody>
                  <a:tcPr marT="45723" marB="45723" anchor="ctr"/>
                </a:tc>
                <a:tc>
                  <a:txBody>
                    <a:bodyPr/>
                    <a:lstStyle/>
                    <a:p>
                      <a:pPr algn="ctr"/>
                      <a:r>
                        <a:rPr lang="en-US" sz="2000" b="1" dirty="0">
                          <a:solidFill>
                            <a:srgbClr val="12284C"/>
                          </a:solidFill>
                        </a:rPr>
                        <a:t>FFY2023</a:t>
                      </a:r>
                      <a:r>
                        <a:rPr lang="en-US" sz="2000" b="1" baseline="0" dirty="0">
                          <a:solidFill>
                            <a:srgbClr val="12284C"/>
                          </a:solidFill>
                        </a:rPr>
                        <a:t> TARGET</a:t>
                      </a:r>
                      <a:endParaRPr lang="en-US" sz="2000" b="1" dirty="0">
                        <a:solidFill>
                          <a:srgbClr val="12284C"/>
                        </a:solidFill>
                      </a:endParaRPr>
                    </a:p>
                  </a:txBody>
                  <a:tcPr marT="45723" marB="45723" anchor="ctr"/>
                </a:tc>
                <a:tc>
                  <a:txBody>
                    <a:bodyPr/>
                    <a:lstStyle/>
                    <a:p>
                      <a:pPr algn="ctr"/>
                      <a:r>
                        <a:rPr lang="en-US" sz="2000" b="1" dirty="0">
                          <a:solidFill>
                            <a:srgbClr val="12284C"/>
                          </a:solidFill>
                        </a:rPr>
                        <a:t>FFY2023 DATA</a:t>
                      </a:r>
                    </a:p>
                  </a:txBody>
                  <a:tcPr marT="45723" marB="45723" anchor="ctr"/>
                </a:tc>
                <a:tc>
                  <a:txBody>
                    <a:bodyPr/>
                    <a:lstStyle/>
                    <a:p>
                      <a:pPr algn="ctr"/>
                      <a:r>
                        <a:rPr lang="en-US" sz="2000" b="1" dirty="0">
                          <a:solidFill>
                            <a:srgbClr val="12284C"/>
                          </a:solidFill>
                        </a:rPr>
                        <a:t>STATUS</a:t>
                      </a:r>
                    </a:p>
                  </a:txBody>
                  <a:tcPr marT="45723" marB="45723" anchor="ctr"/>
                </a:tc>
                <a:tc>
                  <a:txBody>
                    <a:bodyPr/>
                    <a:lstStyle/>
                    <a:p>
                      <a:pPr algn="ctr"/>
                      <a:r>
                        <a:rPr lang="en-US" sz="2000" b="1" dirty="0">
                          <a:solidFill>
                            <a:srgbClr val="12284C"/>
                          </a:solidFill>
                        </a:rPr>
                        <a:t>SLIPPAGE</a:t>
                      </a:r>
                    </a:p>
                  </a:txBody>
                  <a:tcPr marT="45723" marB="45723" anchor="ctr"/>
                </a:tc>
                <a:extLst>
                  <a:ext uri="{0D108BD9-81ED-4DB2-BD59-A6C34878D82A}">
                    <a16:rowId xmlns:a16="http://schemas.microsoft.com/office/drawing/2014/main" val="10000"/>
                  </a:ext>
                </a:extLst>
              </a:tr>
              <a:tr h="2262452">
                <a:tc>
                  <a:txBody>
                    <a:bodyPr/>
                    <a:lstStyle/>
                    <a:p>
                      <a:pPr algn="l"/>
                      <a:r>
                        <a:rPr lang="en-US" sz="2000" kern="1200" dirty="0">
                          <a:solidFill>
                            <a:srgbClr val="12284C"/>
                          </a:solidFill>
                          <a:effectLst/>
                          <a:latin typeface="+mn-lt"/>
                          <a:ea typeface="+mn-ea"/>
                          <a:cs typeface="+mn-cs"/>
                        </a:rPr>
                        <a:t>C1. Of those children who entered or exited the program below age expectations in Outcome C, the percent who substantially increased their rate of growth by the time they turned 3 years of age or exited the program</a:t>
                      </a:r>
                      <a:endParaRPr lang="en-US" sz="2000" b="1" dirty="0">
                        <a:solidFill>
                          <a:srgbClr val="12284C"/>
                        </a:solidFill>
                      </a:endParaRPr>
                    </a:p>
                  </a:txBody>
                  <a:tcPr marT="45723" marB="45723" anchor="ctr"/>
                </a:tc>
                <a:tc>
                  <a:txBody>
                    <a:bodyPr/>
                    <a:lstStyle/>
                    <a:p>
                      <a:pPr algn="ctr"/>
                      <a:r>
                        <a:rPr lang="en-US" sz="2000" b="1" dirty="0">
                          <a:solidFill>
                            <a:srgbClr val="12284C"/>
                          </a:solidFill>
                        </a:rPr>
                        <a:t>72.21%</a:t>
                      </a:r>
                    </a:p>
                  </a:txBody>
                  <a:tcPr marT="45723" marB="45723" anchor="ctr"/>
                </a:tc>
                <a:tc>
                  <a:txBody>
                    <a:bodyPr/>
                    <a:lstStyle/>
                    <a:p>
                      <a:pPr algn="ctr"/>
                      <a:r>
                        <a:rPr lang="en-US" sz="2000" b="1" dirty="0">
                          <a:solidFill>
                            <a:srgbClr val="12284C"/>
                          </a:solidFill>
                        </a:rPr>
                        <a:t>74.60%</a:t>
                      </a:r>
                    </a:p>
                  </a:txBody>
                  <a:tcPr marT="45723" marB="45723" anchor="ctr"/>
                </a:tc>
                <a:tc>
                  <a:txBody>
                    <a:bodyPr/>
                    <a:lstStyle/>
                    <a:p>
                      <a:pPr algn="ctr"/>
                      <a:r>
                        <a:rPr lang="en-US" sz="2000" b="1" dirty="0">
                          <a:solidFill>
                            <a:srgbClr val="12284C"/>
                          </a:solidFill>
                        </a:rPr>
                        <a:t>MET TARGET</a:t>
                      </a:r>
                    </a:p>
                  </a:txBody>
                  <a:tcPr marT="45723" marB="45723" anchor="ctr"/>
                </a:tc>
                <a:tc>
                  <a:txBody>
                    <a:bodyPr/>
                    <a:lstStyle/>
                    <a:p>
                      <a:pPr algn="ctr"/>
                      <a:r>
                        <a:rPr lang="en-US" sz="2000" b="1" dirty="0">
                          <a:solidFill>
                            <a:srgbClr val="12284C"/>
                          </a:solidFill>
                        </a:rPr>
                        <a:t>NO SLIPPAGE</a:t>
                      </a:r>
                    </a:p>
                  </a:txBody>
                  <a:tcPr marT="45723" marB="45723" anchor="ctr"/>
                </a:tc>
                <a:extLst>
                  <a:ext uri="{0D108BD9-81ED-4DB2-BD59-A6C34878D82A}">
                    <a16:rowId xmlns:a16="http://schemas.microsoft.com/office/drawing/2014/main" val="10001"/>
                  </a:ext>
                </a:extLst>
              </a:tr>
              <a:tr h="1615559">
                <a:tc>
                  <a:txBody>
                    <a:bodyPr/>
                    <a:lstStyle/>
                    <a:p>
                      <a:pPr algn="l"/>
                      <a:r>
                        <a:rPr lang="en-US" sz="2000" kern="1200" dirty="0">
                          <a:solidFill>
                            <a:srgbClr val="12284C"/>
                          </a:solidFill>
                          <a:effectLst/>
                          <a:latin typeface="+mn-lt"/>
                          <a:ea typeface="+mn-ea"/>
                          <a:cs typeface="+mn-cs"/>
                        </a:rPr>
                        <a:t>C2. The percent of infants and toddlers who were functioning within age expectations in Outcome C by the time they turned 3 years of age or exited the program</a:t>
                      </a:r>
                      <a:endParaRPr lang="en-US" sz="2000" b="1" dirty="0">
                        <a:solidFill>
                          <a:srgbClr val="12284C"/>
                        </a:solidFill>
                      </a:endParaRPr>
                    </a:p>
                  </a:txBody>
                  <a:tcPr marT="45723" marB="45723" anchor="ctr"/>
                </a:tc>
                <a:tc>
                  <a:txBody>
                    <a:bodyPr/>
                    <a:lstStyle/>
                    <a:p>
                      <a:pPr algn="ctr"/>
                      <a:r>
                        <a:rPr lang="en-US" sz="2000" b="1" dirty="0">
                          <a:solidFill>
                            <a:srgbClr val="12284C"/>
                          </a:solidFill>
                        </a:rPr>
                        <a:t>58.12%</a:t>
                      </a:r>
                    </a:p>
                  </a:txBody>
                  <a:tcPr marT="45723" marB="45723" anchor="ctr"/>
                </a:tc>
                <a:tc>
                  <a:txBody>
                    <a:bodyPr/>
                    <a:lstStyle/>
                    <a:p>
                      <a:pPr algn="ctr"/>
                      <a:r>
                        <a:rPr lang="en-US" sz="2000" b="1" dirty="0">
                          <a:solidFill>
                            <a:srgbClr val="12284C"/>
                          </a:solidFill>
                        </a:rPr>
                        <a:t>57.41%</a:t>
                      </a:r>
                    </a:p>
                  </a:txBody>
                  <a:tcPr marT="45723" marB="45723" anchor="ctr"/>
                </a:tc>
                <a:tc>
                  <a:txBody>
                    <a:bodyPr/>
                    <a:lstStyle/>
                    <a:p>
                      <a:pPr algn="ctr"/>
                      <a:r>
                        <a:rPr lang="en-US" sz="2000" b="1" dirty="0">
                          <a:solidFill>
                            <a:srgbClr val="12284C"/>
                          </a:solidFill>
                        </a:rPr>
                        <a:t>DID NOT MEET</a:t>
                      </a:r>
                      <a:r>
                        <a:rPr lang="en-US" sz="2000" b="1" baseline="0" dirty="0">
                          <a:solidFill>
                            <a:srgbClr val="12284C"/>
                          </a:solidFill>
                        </a:rPr>
                        <a:t> TARGET</a:t>
                      </a:r>
                      <a:endParaRPr lang="en-US" sz="2000" b="1" dirty="0">
                        <a:solidFill>
                          <a:srgbClr val="12284C"/>
                        </a:solidFill>
                      </a:endParaRPr>
                    </a:p>
                  </a:txBody>
                  <a:tcPr marT="45723" marB="45723" anchor="ctr"/>
                </a:tc>
                <a:tc>
                  <a:txBody>
                    <a:bodyPr/>
                    <a:lstStyle/>
                    <a:p>
                      <a:pPr algn="ctr"/>
                      <a:r>
                        <a:rPr lang="en-US" sz="2000" b="1" dirty="0">
                          <a:solidFill>
                            <a:srgbClr val="12284C"/>
                          </a:solidFill>
                        </a:rPr>
                        <a:t>NO SLIPPAGE</a:t>
                      </a:r>
                    </a:p>
                  </a:txBody>
                  <a:tcPr marT="45723" marB="45723"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45536C2F-B39E-26FC-4032-4A5D76CCB460}"/>
              </a:ext>
            </a:extLst>
          </p:cNvPr>
          <p:cNvSpPr>
            <a:spLocks noGrp="1"/>
          </p:cNvSpPr>
          <p:nvPr>
            <p:ph type="title"/>
          </p:nvPr>
        </p:nvSpPr>
        <p:spPr>
          <a:xfrm>
            <a:off x="1393825" y="211138"/>
            <a:ext cx="9753600" cy="547687"/>
          </a:xfrm>
        </p:spPr>
        <p:txBody>
          <a:bodyPr/>
          <a:lstStyle/>
          <a:p>
            <a:r>
              <a:rPr lang="en-US" altLang="en-US" sz="3600" b="1" dirty="0"/>
              <a:t>INDICATOR 3C2</a:t>
            </a:r>
          </a:p>
        </p:txBody>
      </p:sp>
      <p:sp>
        <p:nvSpPr>
          <p:cNvPr id="11266" name="Text Placeholder 4">
            <a:extLst>
              <a:ext uri="{FF2B5EF4-FFF2-40B4-BE49-F238E27FC236}">
                <a16:creationId xmlns:a16="http://schemas.microsoft.com/office/drawing/2014/main" id="{B6E3957B-C697-04F8-333A-71232D20F492}"/>
              </a:ext>
            </a:extLst>
          </p:cNvPr>
          <p:cNvSpPr>
            <a:spLocks noGrp="1"/>
          </p:cNvSpPr>
          <p:nvPr>
            <p:ph type="body" sz="quarter" idx="10"/>
          </p:nvPr>
        </p:nvSpPr>
        <p:spPr>
          <a:xfrm>
            <a:off x="285750" y="990600"/>
            <a:ext cx="11620500" cy="5410200"/>
          </a:xfrm>
        </p:spPr>
        <p:txBody>
          <a:bodyPr/>
          <a:lstStyle/>
          <a:p>
            <a:r>
              <a:rPr lang="en-US" altLang="en-US" sz="2400" b="1" dirty="0">
                <a:solidFill>
                  <a:schemeClr val="tx1">
                    <a:lumMod val="75000"/>
                    <a:lumOff val="25000"/>
                  </a:schemeClr>
                </a:solidFill>
              </a:rPr>
              <a:t>Indicator 3C2. Percent of infants and toddlers with IFSPs who demonstrate use of appropriate behaviors to meet their needs within age expectations</a:t>
            </a: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2000" b="1" dirty="0">
              <a:solidFill>
                <a:schemeClr val="tx1">
                  <a:lumMod val="75000"/>
                  <a:lumOff val="25000"/>
                </a:schemeClr>
              </a:solidFill>
            </a:endParaRPr>
          </a:p>
          <a:p>
            <a:pPr>
              <a:lnSpc>
                <a:spcPct val="100000"/>
              </a:lnSpc>
              <a:spcBef>
                <a:spcPts val="600"/>
              </a:spcBef>
            </a:pPr>
            <a:endParaRPr lang="en-US" altLang="en-US" sz="2000" b="1" dirty="0">
              <a:solidFill>
                <a:schemeClr val="tx1">
                  <a:lumMod val="75000"/>
                  <a:lumOff val="25000"/>
                </a:schemeClr>
              </a:solidFill>
            </a:endParaRPr>
          </a:p>
          <a:p>
            <a:pPr>
              <a:lnSpc>
                <a:spcPct val="100000"/>
              </a:lnSpc>
              <a:spcBef>
                <a:spcPts val="600"/>
              </a:spcBef>
            </a:pPr>
            <a:r>
              <a:rPr lang="en-US" altLang="en-US" sz="2000" b="1" dirty="0">
                <a:solidFill>
                  <a:schemeClr val="tx1">
                    <a:lumMod val="75000"/>
                    <a:lumOff val="25000"/>
                  </a:schemeClr>
                </a:solidFill>
              </a:rPr>
              <a:t>The definition of slippage is a worsening from the previous data AND a failure to meet the target. The worsening also needs to meet certain thresholds to be considered slippage: </a:t>
            </a:r>
          </a:p>
          <a:p>
            <a:pPr marL="285750" indent="-285750">
              <a:lnSpc>
                <a:spcPct val="100000"/>
              </a:lnSpc>
              <a:spcBef>
                <a:spcPts val="600"/>
              </a:spcBef>
              <a:buFont typeface="Arial" panose="020B0604020202020204" pitchFamily="34" charset="0"/>
              <a:buChar char="•"/>
            </a:pPr>
            <a:r>
              <a:rPr lang="en-US" altLang="en-US" sz="1700" dirty="0">
                <a:solidFill>
                  <a:schemeClr val="tx1">
                    <a:lumMod val="75000"/>
                    <a:lumOff val="25000"/>
                  </a:schemeClr>
                </a:solidFill>
              </a:rPr>
              <a:t>For "large" percentages (10% or above), it is considered slippage if the worsening is more than 1.0 percentage point. For example: It is not slippage if the FFY2023 data for Indicator X are 32% and the FFY2022 data were 32.9% (32% is below target). It is slippage if the FFY2023 data for Indicator X are 32% and the FFY2022 data were 33.1%.</a:t>
            </a:r>
          </a:p>
          <a:p>
            <a:pPr marL="285750" indent="-285750">
              <a:lnSpc>
                <a:spcPct val="100000"/>
              </a:lnSpc>
              <a:spcBef>
                <a:spcPts val="600"/>
              </a:spcBef>
              <a:buFont typeface="Arial" panose="020B0604020202020204" pitchFamily="34" charset="0"/>
              <a:buChar char="•"/>
            </a:pPr>
            <a:r>
              <a:rPr lang="en-US" altLang="en-US" sz="1700" dirty="0">
                <a:solidFill>
                  <a:schemeClr val="tx1">
                    <a:lumMod val="75000"/>
                    <a:lumOff val="25000"/>
                  </a:schemeClr>
                </a:solidFill>
              </a:rPr>
              <a:t>For "small" percentages (less than 10%), it is considered slippage if the worsening is more than 0.1 percentage point. For example: It is not slippage if the FFY2023 data for Indicator Y are 5% and the FFY2022 data were 5.1% (5% is below target). It is slippage if the FFY2023 data for Indicator Y are 4.9% and the FFY2022 data were 5.1%.</a:t>
            </a: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01B86713-575B-02D1-DD58-DB76CBC910DC}"/>
              </a:ext>
            </a:extLst>
          </p:cNvPr>
          <p:cNvGraphicFramePr>
            <a:graphicFrameLocks noGrp="1"/>
          </p:cNvGraphicFramePr>
          <p:nvPr>
            <p:extLst>
              <p:ext uri="{D42A27DB-BD31-4B8C-83A1-F6EECF244321}">
                <p14:modId xmlns:p14="http://schemas.microsoft.com/office/powerpoint/2010/main" val="1931703689"/>
              </p:ext>
            </p:extLst>
          </p:nvPr>
        </p:nvGraphicFramePr>
        <p:xfrm>
          <a:off x="1638300" y="19050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1284A"/>
                          </a:solidFill>
                        </a:rPr>
                        <a:t>FFY2022 DATA</a:t>
                      </a:r>
                    </a:p>
                  </a:txBody>
                  <a:tcPr marT="45702" marB="45702" anchor="ctr"/>
                </a:tc>
                <a:tc>
                  <a:txBody>
                    <a:bodyPr/>
                    <a:lstStyle/>
                    <a:p>
                      <a:pPr algn="ctr"/>
                      <a:r>
                        <a:rPr lang="en-US" sz="2400" b="1" dirty="0">
                          <a:solidFill>
                            <a:srgbClr val="11284A"/>
                          </a:solidFill>
                        </a:rPr>
                        <a:t>FFY2023 DATA</a:t>
                      </a:r>
                    </a:p>
                  </a:txBody>
                  <a:tcPr marT="45702" marB="45702" anchor="ctr"/>
                </a:tc>
                <a:tc>
                  <a:txBody>
                    <a:bodyPr/>
                    <a:lstStyle/>
                    <a:p>
                      <a:pPr algn="ctr"/>
                      <a:r>
                        <a:rPr lang="en-US" sz="2400" b="1" dirty="0">
                          <a:solidFill>
                            <a:srgbClr val="11284A"/>
                          </a:solidFill>
                        </a:rPr>
                        <a:t>STATUS</a:t>
                      </a:r>
                    </a:p>
                  </a:txBody>
                  <a:tcPr marT="45702" marB="45702" anchor="ctr"/>
                </a:tc>
                <a:tc>
                  <a:txBody>
                    <a:bodyPr/>
                    <a:lstStyle/>
                    <a:p>
                      <a:pPr algn="ctr"/>
                      <a:r>
                        <a:rPr lang="en-US" sz="2400" b="1" dirty="0">
                          <a:solidFill>
                            <a:srgbClr val="11284A"/>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1284A"/>
                          </a:solidFill>
                        </a:rPr>
                        <a:t>56.79%</a:t>
                      </a:r>
                    </a:p>
                  </a:txBody>
                  <a:tcPr marT="45702" marB="45702" anchor="ctr"/>
                </a:tc>
                <a:tc>
                  <a:txBody>
                    <a:bodyPr/>
                    <a:lstStyle/>
                    <a:p>
                      <a:pPr algn="ctr"/>
                      <a:r>
                        <a:rPr lang="en-US" sz="2400" b="1" dirty="0">
                          <a:solidFill>
                            <a:srgbClr val="11284A"/>
                          </a:solidFill>
                        </a:rPr>
                        <a:t>57.41%</a:t>
                      </a:r>
                    </a:p>
                  </a:txBody>
                  <a:tcPr marT="45702" marB="45702" anchor="ctr"/>
                </a:tc>
                <a:tc>
                  <a:txBody>
                    <a:bodyPr/>
                    <a:lstStyle/>
                    <a:p>
                      <a:pPr algn="ctr"/>
                      <a:r>
                        <a:rPr lang="en-US" sz="2400" b="1" dirty="0">
                          <a:solidFill>
                            <a:srgbClr val="11284A"/>
                          </a:solidFill>
                        </a:rPr>
                        <a:t>DID NOT MEET TARGET</a:t>
                      </a:r>
                    </a:p>
                  </a:txBody>
                  <a:tcPr marT="45702" marB="45702" anchor="ctr"/>
                </a:tc>
                <a:tc>
                  <a:txBody>
                    <a:bodyPr/>
                    <a:lstStyle/>
                    <a:p>
                      <a:pPr algn="ctr"/>
                      <a:r>
                        <a:rPr lang="en-US" sz="2400" b="1" dirty="0">
                          <a:solidFill>
                            <a:srgbClr val="11284A"/>
                          </a:solidFill>
                        </a:rPr>
                        <a:t>NO SLIPPAGE</a:t>
                      </a:r>
                    </a:p>
                  </a:txBody>
                  <a:tcPr marT="45702" marB="4570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1581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itle 2">
            <a:extLst>
              <a:ext uri="{FF2B5EF4-FFF2-40B4-BE49-F238E27FC236}">
                <a16:creationId xmlns:a16="http://schemas.microsoft.com/office/drawing/2014/main" id="{42484DA8-AE1A-B3A6-93B6-35298AEC3352}"/>
              </a:ext>
            </a:extLst>
          </p:cNvPr>
          <p:cNvSpPr>
            <a:spLocks noGrp="1"/>
          </p:cNvSpPr>
          <p:nvPr>
            <p:ph type="title"/>
          </p:nvPr>
        </p:nvSpPr>
        <p:spPr>
          <a:xfrm>
            <a:off x="1393825" y="211138"/>
            <a:ext cx="9753600" cy="547687"/>
          </a:xfrm>
        </p:spPr>
        <p:txBody>
          <a:bodyPr/>
          <a:lstStyle/>
          <a:p>
            <a:r>
              <a:rPr lang="en-US" altLang="en-US" sz="3600" b="1" dirty="0"/>
              <a:t>INDICATOR 4</a:t>
            </a:r>
          </a:p>
        </p:txBody>
      </p:sp>
      <p:sp>
        <p:nvSpPr>
          <p:cNvPr id="25602" name="Text Placeholder 4">
            <a:extLst>
              <a:ext uri="{FF2B5EF4-FFF2-40B4-BE49-F238E27FC236}">
                <a16:creationId xmlns:a16="http://schemas.microsoft.com/office/drawing/2014/main" id="{701F187D-E668-CCE8-1333-87DA77546996}"/>
              </a:ext>
              <a:ext uri="{C183D7F6-B498-43B3-948B-1728B52AA6E4}">
                <adec:decorative xmlns:adec="http://schemas.microsoft.com/office/drawing/2017/decorative" val="1"/>
              </a:ext>
            </a:extLst>
          </p:cNvPr>
          <p:cNvSpPr>
            <a:spLocks noGrp="1"/>
          </p:cNvSpPr>
          <p:nvPr>
            <p:ph type="body" sz="quarter" idx="10"/>
          </p:nvPr>
        </p:nvSpPr>
        <p:spPr>
          <a:xfrm>
            <a:off x="268288" y="971550"/>
            <a:ext cx="11620500" cy="5257800"/>
          </a:xfrm>
        </p:spPr>
        <p:txBody>
          <a:bodyPr/>
          <a:lstStyle/>
          <a:p>
            <a:endParaRPr lang="en-US" altLang="en-US" sz="2400">
              <a:solidFill>
                <a:schemeClr val="tx1"/>
              </a:solidFill>
            </a:endParaRPr>
          </a:p>
          <a:p>
            <a:pPr>
              <a:lnSpc>
                <a:spcPct val="100000"/>
              </a:lnSpc>
              <a:spcBef>
                <a:spcPts val="600"/>
              </a:spcBef>
            </a:pPr>
            <a:endParaRPr lang="en-US" altLang="en-US" sz="2400"/>
          </a:p>
          <a:p>
            <a:pPr>
              <a:lnSpc>
                <a:spcPct val="100000"/>
              </a:lnSpc>
              <a:spcBef>
                <a:spcPts val="600"/>
              </a:spcBef>
            </a:pPr>
            <a:endParaRPr lang="en-US" altLang="en-US" sz="2400"/>
          </a:p>
        </p:txBody>
      </p:sp>
      <p:graphicFrame>
        <p:nvGraphicFramePr>
          <p:cNvPr id="3" name="Table 2">
            <a:extLst>
              <a:ext uri="{FF2B5EF4-FFF2-40B4-BE49-F238E27FC236}">
                <a16:creationId xmlns:a16="http://schemas.microsoft.com/office/drawing/2014/main" id="{6C01FEBA-881F-5998-73FF-2ED68B222CE4}"/>
              </a:ext>
            </a:extLst>
          </p:cNvPr>
          <p:cNvGraphicFramePr>
            <a:graphicFrameLocks noGrp="1"/>
          </p:cNvGraphicFramePr>
          <p:nvPr>
            <p:extLst>
              <p:ext uri="{D42A27DB-BD31-4B8C-83A1-F6EECF244321}">
                <p14:modId xmlns:p14="http://schemas.microsoft.com/office/powerpoint/2010/main" val="2102086490"/>
              </p:ext>
            </p:extLst>
          </p:nvPr>
        </p:nvGraphicFramePr>
        <p:xfrm>
          <a:off x="231775" y="974725"/>
          <a:ext cx="11620500" cy="5597210"/>
        </p:xfrm>
        <a:graphic>
          <a:graphicData uri="http://schemas.openxmlformats.org/drawingml/2006/table">
            <a:tbl>
              <a:tblPr firstRow="1" bandRow="1">
                <a:tableStyleId>{5C22544A-7EE6-4342-B048-85BDC9FD1C3A}</a:tableStyleId>
              </a:tblPr>
              <a:tblGrid>
                <a:gridCol w="4340225">
                  <a:extLst>
                    <a:ext uri="{9D8B030D-6E8A-4147-A177-3AD203B41FA5}">
                      <a16:colId xmlns:a16="http://schemas.microsoft.com/office/drawing/2014/main" val="20000"/>
                    </a:ext>
                  </a:extLst>
                </a:gridCol>
                <a:gridCol w="2003425">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636719">
                <a:tc>
                  <a:txBody>
                    <a:bodyPr/>
                    <a:lstStyle/>
                    <a:p>
                      <a:pPr algn="ctr"/>
                      <a:endParaRPr lang="en-US" sz="2000" b="1" dirty="0">
                        <a:solidFill>
                          <a:srgbClr val="12284C"/>
                        </a:solidFill>
                      </a:endParaRPr>
                    </a:p>
                  </a:txBody>
                  <a:tcPr marT="45715" marB="45715" anchor="ctr"/>
                </a:tc>
                <a:tc>
                  <a:txBody>
                    <a:bodyPr/>
                    <a:lstStyle/>
                    <a:p>
                      <a:pPr algn="ctr"/>
                      <a:r>
                        <a:rPr lang="en-US" sz="2000" b="1" dirty="0">
                          <a:solidFill>
                            <a:srgbClr val="12284C"/>
                          </a:solidFill>
                        </a:rPr>
                        <a:t>FFY2023</a:t>
                      </a:r>
                      <a:r>
                        <a:rPr lang="en-US" sz="2000" b="1" baseline="0" dirty="0">
                          <a:solidFill>
                            <a:srgbClr val="12284C"/>
                          </a:solidFill>
                        </a:rPr>
                        <a:t> TARGET</a:t>
                      </a:r>
                      <a:endParaRPr lang="en-US" sz="2000" b="1" dirty="0">
                        <a:solidFill>
                          <a:srgbClr val="12284C"/>
                        </a:solidFill>
                      </a:endParaRPr>
                    </a:p>
                  </a:txBody>
                  <a:tcPr marT="45715" marB="45715" anchor="ctr"/>
                </a:tc>
                <a:tc>
                  <a:txBody>
                    <a:bodyPr/>
                    <a:lstStyle/>
                    <a:p>
                      <a:pPr algn="ctr"/>
                      <a:r>
                        <a:rPr lang="en-US" sz="2000" b="1" dirty="0">
                          <a:solidFill>
                            <a:srgbClr val="12284C"/>
                          </a:solidFill>
                        </a:rPr>
                        <a:t>FFY2023 DATA</a:t>
                      </a:r>
                    </a:p>
                  </a:txBody>
                  <a:tcPr marT="45715" marB="45715" anchor="ctr"/>
                </a:tc>
                <a:tc>
                  <a:txBody>
                    <a:bodyPr/>
                    <a:lstStyle/>
                    <a:p>
                      <a:pPr algn="ctr"/>
                      <a:r>
                        <a:rPr lang="en-US" sz="2000" b="1" dirty="0">
                          <a:solidFill>
                            <a:srgbClr val="12284C"/>
                          </a:solidFill>
                        </a:rPr>
                        <a:t>STATUS</a:t>
                      </a:r>
                    </a:p>
                  </a:txBody>
                  <a:tcPr marT="45715" marB="45715" anchor="ctr"/>
                </a:tc>
                <a:tc>
                  <a:txBody>
                    <a:bodyPr/>
                    <a:lstStyle/>
                    <a:p>
                      <a:pPr algn="ctr"/>
                      <a:r>
                        <a:rPr lang="en-US" sz="2000" b="1" dirty="0">
                          <a:solidFill>
                            <a:srgbClr val="12284C"/>
                          </a:solidFill>
                        </a:rPr>
                        <a:t>SLIPPAGE</a:t>
                      </a:r>
                    </a:p>
                  </a:txBody>
                  <a:tcPr marT="45715" marB="45715" anchor="ctr"/>
                </a:tc>
                <a:extLst>
                  <a:ext uri="{0D108BD9-81ED-4DB2-BD59-A6C34878D82A}">
                    <a16:rowId xmlns:a16="http://schemas.microsoft.com/office/drawing/2014/main" val="10000"/>
                  </a:ext>
                </a:extLst>
              </a:tr>
              <a:tr h="1665320">
                <a:tc>
                  <a:txBody>
                    <a:bodyPr/>
                    <a:lstStyle/>
                    <a:p>
                      <a:pPr algn="l"/>
                      <a:r>
                        <a:rPr lang="en-US" sz="2000" kern="1200" dirty="0">
                          <a:solidFill>
                            <a:srgbClr val="12284C"/>
                          </a:solidFill>
                          <a:effectLst/>
                          <a:latin typeface="+mn-lt"/>
                          <a:ea typeface="+mn-ea"/>
                          <a:cs typeface="+mn-cs"/>
                        </a:rPr>
                        <a:t>A. Percent of families participating in Part C who report that early intervention services have helped the family know their rights </a:t>
                      </a:r>
                      <a:endParaRPr lang="en-US" sz="2000" b="1" dirty="0">
                        <a:solidFill>
                          <a:srgbClr val="12284C"/>
                        </a:solidFill>
                      </a:endParaRPr>
                    </a:p>
                  </a:txBody>
                  <a:tcPr marT="45715" marB="45715" anchor="ctr"/>
                </a:tc>
                <a:tc>
                  <a:txBody>
                    <a:bodyPr/>
                    <a:lstStyle/>
                    <a:p>
                      <a:pPr algn="ctr"/>
                      <a:r>
                        <a:rPr lang="en-US" sz="2000" b="1" dirty="0">
                          <a:solidFill>
                            <a:srgbClr val="12284C"/>
                          </a:solidFill>
                        </a:rPr>
                        <a:t>93.74%</a:t>
                      </a:r>
                    </a:p>
                  </a:txBody>
                  <a:tcPr marT="45715" marB="45715" anchor="ctr"/>
                </a:tc>
                <a:tc>
                  <a:txBody>
                    <a:bodyPr/>
                    <a:lstStyle/>
                    <a:p>
                      <a:pPr algn="ctr"/>
                      <a:r>
                        <a:rPr lang="en-US" sz="2000" b="1" dirty="0">
                          <a:solidFill>
                            <a:srgbClr val="12284C"/>
                          </a:solidFill>
                        </a:rPr>
                        <a:t>94.54%</a:t>
                      </a:r>
                    </a:p>
                  </a:txBody>
                  <a:tcPr marT="45715" marB="45715" anchor="ctr"/>
                </a:tc>
                <a:tc>
                  <a:txBody>
                    <a:bodyPr/>
                    <a:lstStyle/>
                    <a:p>
                      <a:pPr algn="ctr"/>
                      <a:r>
                        <a:rPr lang="en-US" sz="2000" b="1" dirty="0">
                          <a:solidFill>
                            <a:srgbClr val="12284C"/>
                          </a:solidFill>
                        </a:rPr>
                        <a:t>MET TARGET</a:t>
                      </a:r>
                    </a:p>
                  </a:txBody>
                  <a:tcPr marT="45715" marB="45715" anchor="ctr"/>
                </a:tc>
                <a:tc>
                  <a:txBody>
                    <a:bodyPr/>
                    <a:lstStyle/>
                    <a:p>
                      <a:pPr algn="ctr"/>
                      <a:r>
                        <a:rPr lang="en-US" sz="2000" b="1" dirty="0">
                          <a:solidFill>
                            <a:srgbClr val="12284C"/>
                          </a:solidFill>
                        </a:rPr>
                        <a:t>NO SLIPPAGE</a:t>
                      </a:r>
                    </a:p>
                  </a:txBody>
                  <a:tcPr marT="45715" marB="45715" anchor="ctr"/>
                </a:tc>
                <a:extLst>
                  <a:ext uri="{0D108BD9-81ED-4DB2-BD59-A6C34878D82A}">
                    <a16:rowId xmlns:a16="http://schemas.microsoft.com/office/drawing/2014/main" val="10001"/>
                  </a:ext>
                </a:extLst>
              </a:tr>
              <a:tr h="1615419">
                <a:tc>
                  <a:txBody>
                    <a:bodyPr/>
                    <a:lstStyle/>
                    <a:p>
                      <a:pPr algn="l"/>
                      <a:r>
                        <a:rPr lang="en-US" sz="2000" kern="1200" dirty="0">
                          <a:solidFill>
                            <a:srgbClr val="12284C"/>
                          </a:solidFill>
                          <a:effectLst/>
                          <a:latin typeface="+mn-lt"/>
                          <a:ea typeface="+mn-ea"/>
                          <a:cs typeface="+mn-cs"/>
                        </a:rPr>
                        <a:t>B. Percent of families participating in Part C who report that early intervention services have helped the family effectively communicate their children's needs </a:t>
                      </a:r>
                      <a:endParaRPr lang="en-US" sz="2000" b="1" dirty="0">
                        <a:solidFill>
                          <a:srgbClr val="12284C"/>
                        </a:solidFill>
                      </a:endParaRPr>
                    </a:p>
                  </a:txBody>
                  <a:tcPr marT="45715" marB="45715" anchor="ctr"/>
                </a:tc>
                <a:tc>
                  <a:txBody>
                    <a:bodyPr/>
                    <a:lstStyle/>
                    <a:p>
                      <a:pPr algn="ctr"/>
                      <a:r>
                        <a:rPr lang="en-US" sz="2000" b="1" dirty="0">
                          <a:solidFill>
                            <a:srgbClr val="12284C"/>
                          </a:solidFill>
                        </a:rPr>
                        <a:t>95.00%</a:t>
                      </a:r>
                    </a:p>
                  </a:txBody>
                  <a:tcPr marT="45715" marB="45715" anchor="ctr"/>
                </a:tc>
                <a:tc>
                  <a:txBody>
                    <a:bodyPr/>
                    <a:lstStyle/>
                    <a:p>
                      <a:pPr algn="ctr"/>
                      <a:r>
                        <a:rPr lang="en-US" sz="2000" b="1" dirty="0">
                          <a:solidFill>
                            <a:srgbClr val="12284C"/>
                          </a:solidFill>
                        </a:rPr>
                        <a:t>96.06%</a:t>
                      </a:r>
                    </a:p>
                  </a:txBody>
                  <a:tcPr marT="45715" marB="45715" anchor="ctr"/>
                </a:tc>
                <a:tc>
                  <a:txBody>
                    <a:bodyPr/>
                    <a:lstStyle/>
                    <a:p>
                      <a:pPr algn="ctr"/>
                      <a:r>
                        <a:rPr lang="en-US" sz="2000" b="1" dirty="0">
                          <a:solidFill>
                            <a:srgbClr val="12284C"/>
                          </a:solidFill>
                        </a:rPr>
                        <a:t>MET</a:t>
                      </a:r>
                      <a:r>
                        <a:rPr lang="en-US" sz="2000" b="1" baseline="0" dirty="0">
                          <a:solidFill>
                            <a:srgbClr val="12284C"/>
                          </a:solidFill>
                        </a:rPr>
                        <a:t> TARGET</a:t>
                      </a:r>
                      <a:endParaRPr lang="en-US" sz="2000" b="1" dirty="0">
                        <a:solidFill>
                          <a:srgbClr val="12284C"/>
                        </a:solidFill>
                      </a:endParaRPr>
                    </a:p>
                  </a:txBody>
                  <a:tcPr marT="45715" marB="45715" anchor="ctr"/>
                </a:tc>
                <a:tc>
                  <a:txBody>
                    <a:bodyPr/>
                    <a:lstStyle/>
                    <a:p>
                      <a:pPr algn="ctr"/>
                      <a:r>
                        <a:rPr lang="en-US" sz="2000" b="1" dirty="0">
                          <a:solidFill>
                            <a:srgbClr val="12284C"/>
                          </a:solidFill>
                        </a:rPr>
                        <a:t>NO SLIPPAGE</a:t>
                      </a:r>
                    </a:p>
                  </a:txBody>
                  <a:tcPr marT="45715" marB="45715" anchor="ctr"/>
                </a:tc>
                <a:extLst>
                  <a:ext uri="{0D108BD9-81ED-4DB2-BD59-A6C34878D82A}">
                    <a16:rowId xmlns:a16="http://schemas.microsoft.com/office/drawing/2014/main" val="10002"/>
                  </a:ext>
                </a:extLst>
              </a:tr>
              <a:tr h="1470518">
                <a:tc>
                  <a:txBody>
                    <a:bodyPr/>
                    <a:lstStyle/>
                    <a:p>
                      <a:pPr algn="l"/>
                      <a:r>
                        <a:rPr lang="en-US" sz="2000" kern="1200" dirty="0">
                          <a:solidFill>
                            <a:srgbClr val="12284C"/>
                          </a:solidFill>
                          <a:effectLst/>
                          <a:latin typeface="+mn-lt"/>
                          <a:ea typeface="+mn-ea"/>
                          <a:cs typeface="+mn-cs"/>
                        </a:rPr>
                        <a:t>C. Percent of families participating in Part C who report that early intervention services have helped the family help their children develop and learn </a:t>
                      </a:r>
                      <a:endParaRPr lang="en-US" sz="2000" b="1" dirty="0">
                        <a:solidFill>
                          <a:srgbClr val="12284C"/>
                        </a:solidFill>
                      </a:endParaRPr>
                    </a:p>
                  </a:txBody>
                  <a:tcPr marT="45715" marB="45715" anchor="ctr"/>
                </a:tc>
                <a:tc>
                  <a:txBody>
                    <a:bodyPr/>
                    <a:lstStyle/>
                    <a:p>
                      <a:pPr algn="ctr"/>
                      <a:r>
                        <a:rPr lang="en-US" sz="2000" b="1" dirty="0">
                          <a:solidFill>
                            <a:srgbClr val="12284C"/>
                          </a:solidFill>
                        </a:rPr>
                        <a:t>94.25%</a:t>
                      </a:r>
                    </a:p>
                  </a:txBody>
                  <a:tcPr marT="45715" marB="45715" anchor="ctr"/>
                </a:tc>
                <a:tc>
                  <a:txBody>
                    <a:bodyPr/>
                    <a:lstStyle/>
                    <a:p>
                      <a:pPr algn="ctr"/>
                      <a:r>
                        <a:rPr lang="en-US" sz="2000" b="1" dirty="0">
                          <a:solidFill>
                            <a:srgbClr val="12284C"/>
                          </a:solidFill>
                        </a:rPr>
                        <a:t>95.30%</a:t>
                      </a:r>
                    </a:p>
                  </a:txBody>
                  <a:tcPr marT="45715" marB="45715" anchor="ctr"/>
                </a:tc>
                <a:tc>
                  <a:txBody>
                    <a:bodyPr/>
                    <a:lstStyle/>
                    <a:p>
                      <a:pPr algn="ctr"/>
                      <a:r>
                        <a:rPr lang="en-US" sz="2000" b="1" dirty="0">
                          <a:solidFill>
                            <a:srgbClr val="12284C"/>
                          </a:solidFill>
                        </a:rPr>
                        <a:t>MET TARGET</a:t>
                      </a:r>
                    </a:p>
                  </a:txBody>
                  <a:tcPr marT="45715" marB="45715" anchor="ctr"/>
                </a:tc>
                <a:tc>
                  <a:txBody>
                    <a:bodyPr/>
                    <a:lstStyle/>
                    <a:p>
                      <a:pPr algn="ctr"/>
                      <a:r>
                        <a:rPr lang="en-US" sz="2000" b="1" dirty="0">
                          <a:solidFill>
                            <a:srgbClr val="12284C"/>
                          </a:solidFill>
                        </a:rPr>
                        <a:t>NO</a:t>
                      </a:r>
                      <a:r>
                        <a:rPr lang="en-US" sz="2000" b="1" baseline="0" dirty="0">
                          <a:solidFill>
                            <a:srgbClr val="12284C"/>
                          </a:solidFill>
                        </a:rPr>
                        <a:t> SLIPPAGE</a:t>
                      </a:r>
                      <a:endParaRPr lang="en-US" sz="2000" b="1" dirty="0">
                        <a:solidFill>
                          <a:srgbClr val="12284C"/>
                        </a:solidFill>
                      </a:endParaRPr>
                    </a:p>
                  </a:txBody>
                  <a:tcPr marT="45715" marB="45715"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0EC3462-BFBC-4252-8588-0A85EB90DC5E}"/>
              </a:ext>
            </a:extLst>
          </p:cNvPr>
          <p:cNvSpPr>
            <a:spLocks noGrp="1"/>
          </p:cNvSpPr>
          <p:nvPr>
            <p:ph type="title"/>
          </p:nvPr>
        </p:nvSpPr>
        <p:spPr/>
        <p:txBody>
          <a:bodyPr/>
          <a:lstStyle/>
          <a:p>
            <a:r>
              <a:rPr lang="en-US" dirty="0"/>
              <a:t>How to pin the Interpreters Video</a:t>
            </a:r>
          </a:p>
        </p:txBody>
      </p:sp>
      <p:sp>
        <p:nvSpPr>
          <p:cNvPr id="7" name="Rectangle 6">
            <a:extLst>
              <a:ext uri="{FF2B5EF4-FFF2-40B4-BE49-F238E27FC236}">
                <a16:creationId xmlns:a16="http://schemas.microsoft.com/office/drawing/2014/main" id="{09B13E87-4871-461F-8AD2-2A6337B4558A}"/>
              </a:ext>
            </a:extLst>
          </p:cNvPr>
          <p:cNvSpPr/>
          <p:nvPr/>
        </p:nvSpPr>
        <p:spPr>
          <a:xfrm>
            <a:off x="1012054" y="1690688"/>
            <a:ext cx="9641150" cy="3785652"/>
          </a:xfrm>
          <a:prstGeom prst="rect">
            <a:avLst/>
          </a:prstGeom>
        </p:spPr>
        <p:txBody>
          <a:bodyPr wrap="square">
            <a:spAutoFit/>
          </a:bodyPr>
          <a:lstStyle/>
          <a:p>
            <a:r>
              <a:rPr lang="en-US" sz="2400" dirty="0"/>
              <a:t>At the top of your meeting window, hover over the video of the participant you want to pin and click ...</a:t>
            </a:r>
          </a:p>
          <a:p>
            <a:r>
              <a:rPr lang="en-US" sz="2400" dirty="0"/>
              <a:t>From the menu, click Pin.</a:t>
            </a:r>
          </a:p>
          <a:p>
            <a:endParaRPr lang="en-US" sz="2400" dirty="0"/>
          </a:p>
          <a:p>
            <a:r>
              <a:rPr lang="en-US" sz="2400" dirty="0"/>
              <a:t>Optional: If you want to pin additional videos (up to 9 total), follow steps 1 &amp; 2 again as needed. </a:t>
            </a:r>
          </a:p>
          <a:p>
            <a:endParaRPr lang="en-US" sz="2400" dirty="0"/>
          </a:p>
          <a:p>
            <a:r>
              <a:rPr lang="en-US" sz="2400" dirty="0"/>
              <a:t>Optional: If you have at least 3 participants in the meeting and dual monitor enabled, you will have the option to pin to your first screen or your second screen.</a:t>
            </a:r>
          </a:p>
        </p:txBody>
      </p:sp>
    </p:spTree>
    <p:extLst>
      <p:ext uri="{BB962C8B-B14F-4D97-AF65-F5344CB8AC3E}">
        <p14:creationId xmlns:p14="http://schemas.microsoft.com/office/powerpoint/2010/main" val="3222759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Title 2">
            <a:extLst>
              <a:ext uri="{FF2B5EF4-FFF2-40B4-BE49-F238E27FC236}">
                <a16:creationId xmlns:a16="http://schemas.microsoft.com/office/drawing/2014/main" id="{8142F232-2F4D-AF3A-B070-0E70941335F4}"/>
              </a:ext>
            </a:extLst>
          </p:cNvPr>
          <p:cNvSpPr>
            <a:spLocks noGrp="1"/>
          </p:cNvSpPr>
          <p:nvPr>
            <p:ph type="title"/>
          </p:nvPr>
        </p:nvSpPr>
        <p:spPr>
          <a:xfrm>
            <a:off x="1393825" y="211138"/>
            <a:ext cx="9753600" cy="547687"/>
          </a:xfrm>
        </p:spPr>
        <p:txBody>
          <a:bodyPr/>
          <a:lstStyle/>
          <a:p>
            <a:r>
              <a:rPr lang="en-US" altLang="en-US" sz="3600" b="1" dirty="0"/>
              <a:t>INDICATOR 4 </a:t>
            </a:r>
          </a:p>
        </p:txBody>
      </p:sp>
      <p:sp>
        <p:nvSpPr>
          <p:cNvPr id="23554" name="Text Placeholder 4">
            <a:extLst>
              <a:ext uri="{FF2B5EF4-FFF2-40B4-BE49-F238E27FC236}">
                <a16:creationId xmlns:a16="http://schemas.microsoft.com/office/drawing/2014/main" id="{315EE301-AB55-14CD-3EDA-C440E1C4A0E8}"/>
              </a:ext>
            </a:extLst>
          </p:cNvPr>
          <p:cNvSpPr>
            <a:spLocks noGrp="1"/>
          </p:cNvSpPr>
          <p:nvPr>
            <p:ph type="body" sz="quarter" idx="10"/>
          </p:nvPr>
        </p:nvSpPr>
        <p:spPr>
          <a:xfrm>
            <a:off x="285750" y="990600"/>
            <a:ext cx="11620500" cy="5257800"/>
          </a:xfrm>
        </p:spPr>
        <p:txBody>
          <a:bodyPr/>
          <a:lstStyle/>
          <a:p>
            <a:r>
              <a:rPr lang="en-US" altLang="en-US" b="1" dirty="0">
                <a:solidFill>
                  <a:schemeClr val="tx1">
                    <a:lumMod val="75000"/>
                    <a:lumOff val="25000"/>
                  </a:schemeClr>
                </a:solidFill>
              </a:rPr>
              <a:t>Indicator 4: Family Involvement</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Early Intervention Services In Natural Environments</a:t>
            </a:r>
          </a:p>
          <a:p>
            <a:r>
              <a:rPr lang="en-US" altLang="en-US" sz="2400" b="1" dirty="0">
                <a:solidFill>
                  <a:schemeClr val="tx1">
                    <a:lumMod val="75000"/>
                    <a:lumOff val="25000"/>
                  </a:schemeClr>
                </a:solidFill>
              </a:rPr>
              <a:t>Results indicator: </a:t>
            </a:r>
            <a:r>
              <a:rPr lang="en-US" altLang="en-US" sz="2400" dirty="0">
                <a:solidFill>
                  <a:schemeClr val="tx1">
                    <a:lumMod val="75000"/>
                    <a:lumOff val="25000"/>
                  </a:schemeClr>
                </a:solidFill>
              </a:rPr>
              <a:t>Percent of families participating in Part C who report that early intervention services have helped the family:</a:t>
            </a:r>
          </a:p>
          <a:p>
            <a:r>
              <a:rPr lang="en-US" altLang="en-US" sz="2400" dirty="0">
                <a:solidFill>
                  <a:schemeClr val="tx1">
                    <a:lumMod val="75000"/>
                    <a:lumOff val="25000"/>
                  </a:schemeClr>
                </a:solidFill>
              </a:rPr>
              <a:t>A. Know their rights;</a:t>
            </a:r>
          </a:p>
          <a:p>
            <a:r>
              <a:rPr lang="en-US" altLang="en-US" sz="2400" dirty="0">
                <a:solidFill>
                  <a:schemeClr val="tx1">
                    <a:lumMod val="75000"/>
                    <a:lumOff val="25000"/>
                  </a:schemeClr>
                </a:solidFill>
              </a:rPr>
              <a:t>B. Effectively communicate their children's needs; and</a:t>
            </a:r>
          </a:p>
          <a:p>
            <a:r>
              <a:rPr lang="en-US" altLang="en-US" sz="2400" dirty="0">
                <a:solidFill>
                  <a:schemeClr val="tx1">
                    <a:lumMod val="75000"/>
                    <a:lumOff val="25000"/>
                  </a:schemeClr>
                </a:solidFill>
              </a:rPr>
              <a:t>C. Help their children develop and learn.</a:t>
            </a:r>
          </a:p>
          <a:p>
            <a:r>
              <a:rPr lang="en-US" altLang="en-US" sz="2400" dirty="0">
                <a:solidFill>
                  <a:schemeClr val="tx1">
                    <a:lumMod val="75000"/>
                    <a:lumOff val="25000"/>
                  </a:schemeClr>
                </a:solidFill>
              </a:rPr>
              <a:t>(20 U.S.C. 1416(a)(3)(A) and 1442)</a:t>
            </a:r>
          </a:p>
          <a:p>
            <a:endParaRPr lang="en-US" altLang="en-US" sz="2400" dirty="0">
              <a:solidFill>
                <a:schemeClr val="tx1">
                  <a:lumMod val="75000"/>
                  <a:lumOff val="25000"/>
                </a:schemeClr>
              </a:solidFill>
            </a:endParaRPr>
          </a:p>
          <a:p>
            <a:r>
              <a:rPr lang="en-US" altLang="en-US" sz="2400" b="1" dirty="0">
                <a:solidFill>
                  <a:schemeClr val="tx1">
                    <a:lumMod val="75000"/>
                    <a:lumOff val="25000"/>
                  </a:schemeClr>
                </a:solidFill>
              </a:rPr>
              <a:t>Based on Family Outcome Survey. KECDS increased survey returns from 11.01% in FFY2021 to 19.80% in FFY2023.</a:t>
            </a:r>
          </a:p>
          <a:p>
            <a:endParaRPr lang="en-US" altLang="en-US" sz="2400" b="1"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itle 2">
            <a:extLst>
              <a:ext uri="{FF2B5EF4-FFF2-40B4-BE49-F238E27FC236}">
                <a16:creationId xmlns:a16="http://schemas.microsoft.com/office/drawing/2014/main" id="{4C3F8E52-2371-4B47-6094-C468F37E1B1F}"/>
              </a:ext>
            </a:extLst>
          </p:cNvPr>
          <p:cNvSpPr>
            <a:spLocks noGrp="1"/>
          </p:cNvSpPr>
          <p:nvPr>
            <p:ph type="title"/>
          </p:nvPr>
        </p:nvSpPr>
        <p:spPr>
          <a:xfrm>
            <a:off x="1393825" y="211138"/>
            <a:ext cx="9753600" cy="547687"/>
          </a:xfrm>
        </p:spPr>
        <p:txBody>
          <a:bodyPr/>
          <a:lstStyle/>
          <a:p>
            <a:r>
              <a:rPr lang="en-US" altLang="en-US" sz="3600" b="1" dirty="0"/>
              <a:t>INDICATOR 5</a:t>
            </a:r>
          </a:p>
        </p:txBody>
      </p:sp>
      <p:sp>
        <p:nvSpPr>
          <p:cNvPr id="27650" name="Text Placeholder 4">
            <a:extLst>
              <a:ext uri="{FF2B5EF4-FFF2-40B4-BE49-F238E27FC236}">
                <a16:creationId xmlns:a16="http://schemas.microsoft.com/office/drawing/2014/main" id="{074FA01A-F0D5-F979-F88B-63E5BA3E8483}"/>
              </a:ext>
            </a:extLst>
          </p:cNvPr>
          <p:cNvSpPr>
            <a:spLocks noGrp="1"/>
          </p:cNvSpPr>
          <p:nvPr>
            <p:ph type="body" sz="quarter" idx="10"/>
          </p:nvPr>
        </p:nvSpPr>
        <p:spPr>
          <a:xfrm>
            <a:off x="285750" y="990600"/>
            <a:ext cx="11620500" cy="5257800"/>
          </a:xfrm>
        </p:spPr>
        <p:txBody>
          <a:bodyPr/>
          <a:lstStyle/>
          <a:p>
            <a:r>
              <a:rPr lang="en-US" altLang="en-US" b="1" dirty="0">
                <a:solidFill>
                  <a:schemeClr val="tx1">
                    <a:lumMod val="75000"/>
                    <a:lumOff val="25000"/>
                  </a:schemeClr>
                </a:solidFill>
              </a:rPr>
              <a:t>Indicator 5: Child Find (Birth to One)</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Effective General Supervision Part C / Child Find</a:t>
            </a:r>
          </a:p>
          <a:p>
            <a:r>
              <a:rPr lang="en-US" altLang="en-US" sz="2400" b="1" dirty="0">
                <a:solidFill>
                  <a:schemeClr val="tx1">
                    <a:lumMod val="75000"/>
                    <a:lumOff val="25000"/>
                  </a:schemeClr>
                </a:solidFill>
              </a:rPr>
              <a:t>Results indicator:</a:t>
            </a:r>
            <a:r>
              <a:rPr lang="en-US" altLang="en-US" sz="2400" dirty="0">
                <a:solidFill>
                  <a:schemeClr val="tx1">
                    <a:lumMod val="75000"/>
                    <a:lumOff val="25000"/>
                  </a:schemeClr>
                </a:solidFill>
              </a:rPr>
              <a:t> Percent of infants and toddlers, birth to 1 with IFSPs. (20 U.S.C. 1416(a)(3)(B) and 1442)</a:t>
            </a:r>
          </a:p>
          <a:p>
            <a:br>
              <a:rPr lang="en-US" altLang="en-US" sz="2400" dirty="0">
                <a:solidFill>
                  <a:schemeClr val="tx1">
                    <a:lumMod val="75000"/>
                    <a:lumOff val="25000"/>
                  </a:schemeClr>
                </a:solidFill>
              </a:rPr>
            </a:br>
            <a:r>
              <a:rPr lang="en-US" altLang="en-US" sz="3200" b="1" dirty="0">
                <a:solidFill>
                  <a:schemeClr val="tx1">
                    <a:lumMod val="75000"/>
                    <a:lumOff val="25000"/>
                  </a:schemeClr>
                </a:solidFill>
              </a:rPr>
              <a:t>Kansas consistently ranks above average in the nation on our Child Find Indicators (Indicators 5 and 6). </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4" name="Table 3">
            <a:extLst>
              <a:ext uri="{FF2B5EF4-FFF2-40B4-BE49-F238E27FC236}">
                <a16:creationId xmlns:a16="http://schemas.microsoft.com/office/drawing/2014/main" id="{0C26E2B3-F457-81B7-A7F7-2F0109A2007C}"/>
              </a:ext>
            </a:extLst>
          </p:cNvPr>
          <p:cNvGraphicFramePr>
            <a:graphicFrameLocks noGrp="1"/>
          </p:cNvGraphicFramePr>
          <p:nvPr>
            <p:extLst>
              <p:ext uri="{D42A27DB-BD31-4B8C-83A1-F6EECF244321}">
                <p14:modId xmlns:p14="http://schemas.microsoft.com/office/powerpoint/2010/main" val="3569588317"/>
              </p:ext>
            </p:extLst>
          </p:nvPr>
        </p:nvGraphicFramePr>
        <p:xfrm>
          <a:off x="1638300" y="456565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1284A"/>
                          </a:solidFill>
                        </a:rPr>
                        <a:t>FFY203 TARGET</a:t>
                      </a:r>
                    </a:p>
                  </a:txBody>
                  <a:tcPr marT="45702" marB="45702" anchor="ctr"/>
                </a:tc>
                <a:tc>
                  <a:txBody>
                    <a:bodyPr/>
                    <a:lstStyle/>
                    <a:p>
                      <a:pPr algn="ctr"/>
                      <a:r>
                        <a:rPr lang="en-US" sz="2400" b="1" dirty="0">
                          <a:solidFill>
                            <a:srgbClr val="11284A"/>
                          </a:solidFill>
                        </a:rPr>
                        <a:t>FFY2023 DATA</a:t>
                      </a:r>
                    </a:p>
                  </a:txBody>
                  <a:tcPr marT="45702" marB="45702" anchor="ctr"/>
                </a:tc>
                <a:tc>
                  <a:txBody>
                    <a:bodyPr/>
                    <a:lstStyle/>
                    <a:p>
                      <a:pPr algn="ctr"/>
                      <a:r>
                        <a:rPr lang="en-US" sz="2400" b="1" dirty="0">
                          <a:solidFill>
                            <a:srgbClr val="11284A"/>
                          </a:solidFill>
                        </a:rPr>
                        <a:t>STATUS</a:t>
                      </a:r>
                    </a:p>
                  </a:txBody>
                  <a:tcPr marT="45702" marB="45702" anchor="ctr"/>
                </a:tc>
                <a:tc>
                  <a:txBody>
                    <a:bodyPr/>
                    <a:lstStyle/>
                    <a:p>
                      <a:pPr algn="ctr"/>
                      <a:r>
                        <a:rPr lang="en-US" sz="2400" b="1" dirty="0">
                          <a:solidFill>
                            <a:srgbClr val="11284A"/>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1284A"/>
                          </a:solidFill>
                        </a:rPr>
                        <a:t>2.20%</a:t>
                      </a:r>
                    </a:p>
                  </a:txBody>
                  <a:tcPr marT="45702" marB="45702" anchor="ctr"/>
                </a:tc>
                <a:tc>
                  <a:txBody>
                    <a:bodyPr/>
                    <a:lstStyle/>
                    <a:p>
                      <a:pPr algn="ctr"/>
                      <a:r>
                        <a:rPr lang="en-US" sz="2400" b="1" dirty="0">
                          <a:solidFill>
                            <a:srgbClr val="11284A"/>
                          </a:solidFill>
                        </a:rPr>
                        <a:t>2.02%</a:t>
                      </a:r>
                    </a:p>
                  </a:txBody>
                  <a:tcPr marT="45702" marB="45702" anchor="ctr"/>
                </a:tc>
                <a:tc>
                  <a:txBody>
                    <a:bodyPr/>
                    <a:lstStyle/>
                    <a:p>
                      <a:pPr algn="ctr"/>
                      <a:r>
                        <a:rPr lang="en-US" sz="2400" b="1" dirty="0">
                          <a:solidFill>
                            <a:srgbClr val="11284A"/>
                          </a:solidFill>
                        </a:rPr>
                        <a:t>DID NOT MEET TARGET</a:t>
                      </a:r>
                    </a:p>
                  </a:txBody>
                  <a:tcPr marT="45702" marB="45702" anchor="ctr"/>
                </a:tc>
                <a:tc>
                  <a:txBody>
                    <a:bodyPr/>
                    <a:lstStyle/>
                    <a:p>
                      <a:pPr algn="ctr"/>
                      <a:r>
                        <a:rPr lang="en-US" sz="2400" b="1" dirty="0">
                          <a:solidFill>
                            <a:srgbClr val="11284A"/>
                          </a:solidFill>
                        </a:rPr>
                        <a:t>NO SLIPPAGE</a:t>
                      </a:r>
                    </a:p>
                  </a:txBody>
                  <a:tcPr marT="45702" marB="45702"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itle 2">
            <a:extLst>
              <a:ext uri="{FF2B5EF4-FFF2-40B4-BE49-F238E27FC236}">
                <a16:creationId xmlns:a16="http://schemas.microsoft.com/office/drawing/2014/main" id="{674FE8B0-D702-88C0-B8DC-8F4BACF81215}"/>
              </a:ext>
            </a:extLst>
          </p:cNvPr>
          <p:cNvSpPr>
            <a:spLocks noGrp="1"/>
          </p:cNvSpPr>
          <p:nvPr>
            <p:ph type="title"/>
          </p:nvPr>
        </p:nvSpPr>
        <p:spPr>
          <a:xfrm>
            <a:off x="1393825" y="211138"/>
            <a:ext cx="9753600" cy="547687"/>
          </a:xfrm>
        </p:spPr>
        <p:txBody>
          <a:bodyPr/>
          <a:lstStyle/>
          <a:p>
            <a:r>
              <a:rPr lang="en-US" altLang="en-US" sz="3600" b="1" dirty="0"/>
              <a:t>INDICATOR 6</a:t>
            </a:r>
          </a:p>
        </p:txBody>
      </p:sp>
      <p:sp>
        <p:nvSpPr>
          <p:cNvPr id="29698" name="Text Placeholder 4">
            <a:extLst>
              <a:ext uri="{FF2B5EF4-FFF2-40B4-BE49-F238E27FC236}">
                <a16:creationId xmlns:a16="http://schemas.microsoft.com/office/drawing/2014/main" id="{E0486EFB-1DEF-FAB5-FB5D-D929C4E617CA}"/>
              </a:ext>
            </a:extLst>
          </p:cNvPr>
          <p:cNvSpPr>
            <a:spLocks noGrp="1"/>
          </p:cNvSpPr>
          <p:nvPr>
            <p:ph type="body" sz="quarter" idx="10"/>
          </p:nvPr>
        </p:nvSpPr>
        <p:spPr>
          <a:xfrm>
            <a:off x="285750" y="990600"/>
            <a:ext cx="11620500" cy="5257800"/>
          </a:xfrm>
        </p:spPr>
        <p:txBody>
          <a:bodyPr/>
          <a:lstStyle/>
          <a:p>
            <a:r>
              <a:rPr lang="en-US" altLang="en-US" b="1" dirty="0">
                <a:solidFill>
                  <a:schemeClr val="tx1">
                    <a:lumMod val="75000"/>
                    <a:lumOff val="25000"/>
                  </a:schemeClr>
                </a:solidFill>
              </a:rPr>
              <a:t>Indicator 6: Child Find (Birth to Three)</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Effective General Supervision Part C / Child Find</a:t>
            </a:r>
          </a:p>
          <a:p>
            <a:r>
              <a:rPr lang="en-US" altLang="en-US" sz="2400" b="1" dirty="0">
                <a:solidFill>
                  <a:schemeClr val="tx1">
                    <a:lumMod val="75000"/>
                    <a:lumOff val="25000"/>
                  </a:schemeClr>
                </a:solidFill>
              </a:rPr>
              <a:t>Results indicator:</a:t>
            </a:r>
            <a:r>
              <a:rPr lang="en-US" altLang="en-US" sz="2400" dirty="0">
                <a:solidFill>
                  <a:schemeClr val="tx1">
                    <a:lumMod val="75000"/>
                    <a:lumOff val="25000"/>
                  </a:schemeClr>
                </a:solidFill>
              </a:rPr>
              <a:t> Percent of infants and toddlers, birth to 3 with IFSPs. (20 U.S.C. 1416(a)(3)(B) and 1442)</a:t>
            </a:r>
          </a:p>
          <a:p>
            <a:br>
              <a:rPr lang="en-US" altLang="en-US" sz="2400" dirty="0">
                <a:solidFill>
                  <a:schemeClr val="tx1">
                    <a:lumMod val="75000"/>
                    <a:lumOff val="25000"/>
                  </a:schemeClr>
                </a:solidFill>
              </a:rPr>
            </a:br>
            <a:r>
              <a:rPr lang="en-US" altLang="en-US" sz="3200" b="1" dirty="0">
                <a:solidFill>
                  <a:schemeClr val="tx1">
                    <a:lumMod val="75000"/>
                    <a:lumOff val="25000"/>
                  </a:schemeClr>
                </a:solidFill>
              </a:rPr>
              <a:t>Kansas consistently ranks above average in the nation on our Child Find Indicators (Indicators 5 and 6). </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74E76F6D-3586-4AEF-3648-DF25B8A28B86}"/>
              </a:ext>
            </a:extLst>
          </p:cNvPr>
          <p:cNvGraphicFramePr>
            <a:graphicFrameLocks noGrp="1"/>
          </p:cNvGraphicFramePr>
          <p:nvPr>
            <p:extLst>
              <p:ext uri="{D42A27DB-BD31-4B8C-83A1-F6EECF244321}">
                <p14:modId xmlns:p14="http://schemas.microsoft.com/office/powerpoint/2010/main" val="139766271"/>
              </p:ext>
            </p:extLst>
          </p:nvPr>
        </p:nvGraphicFramePr>
        <p:xfrm>
          <a:off x="1638300" y="456565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2284C"/>
                          </a:solidFill>
                        </a:rPr>
                        <a:t>FFY2022 TARGET</a:t>
                      </a:r>
                    </a:p>
                  </a:txBody>
                  <a:tcPr marT="45702" marB="45702" anchor="ctr"/>
                </a:tc>
                <a:tc>
                  <a:txBody>
                    <a:bodyPr/>
                    <a:lstStyle/>
                    <a:p>
                      <a:pPr algn="ctr"/>
                      <a:r>
                        <a:rPr lang="en-US" sz="2400" b="1" dirty="0">
                          <a:solidFill>
                            <a:srgbClr val="12284C"/>
                          </a:solidFill>
                        </a:rPr>
                        <a:t>FFY2022 DATA</a:t>
                      </a:r>
                    </a:p>
                  </a:txBody>
                  <a:tcPr marT="45702" marB="45702" anchor="ctr"/>
                </a:tc>
                <a:tc>
                  <a:txBody>
                    <a:bodyPr/>
                    <a:lstStyle/>
                    <a:p>
                      <a:pPr algn="ctr"/>
                      <a:r>
                        <a:rPr lang="en-US" sz="2400" b="1" dirty="0">
                          <a:solidFill>
                            <a:srgbClr val="12284C"/>
                          </a:solidFill>
                        </a:rPr>
                        <a:t>STATUS</a:t>
                      </a:r>
                    </a:p>
                  </a:txBody>
                  <a:tcPr marT="45702" marB="45702" anchor="ctr"/>
                </a:tc>
                <a:tc>
                  <a:txBody>
                    <a:bodyPr/>
                    <a:lstStyle/>
                    <a:p>
                      <a:pPr algn="ctr"/>
                      <a:r>
                        <a:rPr lang="en-US" sz="2400" b="1" dirty="0">
                          <a:solidFill>
                            <a:srgbClr val="12284C"/>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2284C"/>
                          </a:solidFill>
                        </a:rPr>
                        <a:t>5.18%</a:t>
                      </a:r>
                    </a:p>
                  </a:txBody>
                  <a:tcPr marT="45702" marB="45702" anchor="ctr"/>
                </a:tc>
                <a:tc>
                  <a:txBody>
                    <a:bodyPr/>
                    <a:lstStyle/>
                    <a:p>
                      <a:pPr algn="ctr"/>
                      <a:r>
                        <a:rPr lang="en-US" sz="2400" b="1" dirty="0">
                          <a:solidFill>
                            <a:srgbClr val="12284C"/>
                          </a:solidFill>
                        </a:rPr>
                        <a:t>5.38%</a:t>
                      </a:r>
                    </a:p>
                  </a:txBody>
                  <a:tcPr marT="45702" marB="45702" anchor="ctr"/>
                </a:tc>
                <a:tc>
                  <a:txBody>
                    <a:bodyPr/>
                    <a:lstStyle/>
                    <a:p>
                      <a:pPr algn="ctr"/>
                      <a:r>
                        <a:rPr lang="en-US" sz="2400" b="1" dirty="0">
                          <a:solidFill>
                            <a:srgbClr val="12284C"/>
                          </a:solidFill>
                        </a:rPr>
                        <a:t>MET TARGET</a:t>
                      </a:r>
                    </a:p>
                  </a:txBody>
                  <a:tcPr marT="45702" marB="45702" anchor="ctr"/>
                </a:tc>
                <a:tc>
                  <a:txBody>
                    <a:bodyPr/>
                    <a:lstStyle/>
                    <a:p>
                      <a:pPr algn="ctr"/>
                      <a:r>
                        <a:rPr lang="en-US" sz="2400" b="1" dirty="0">
                          <a:solidFill>
                            <a:srgbClr val="12284C"/>
                          </a:solidFill>
                        </a:rPr>
                        <a:t>NO SLIPPAGE</a:t>
                      </a:r>
                    </a:p>
                  </a:txBody>
                  <a:tcPr marT="45702" marB="45702"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Title 2">
            <a:extLst>
              <a:ext uri="{FF2B5EF4-FFF2-40B4-BE49-F238E27FC236}">
                <a16:creationId xmlns:a16="http://schemas.microsoft.com/office/drawing/2014/main" id="{632F0876-8172-7BFE-E697-432503FD531E}"/>
              </a:ext>
            </a:extLst>
          </p:cNvPr>
          <p:cNvSpPr>
            <a:spLocks noGrp="1"/>
          </p:cNvSpPr>
          <p:nvPr>
            <p:ph type="title"/>
          </p:nvPr>
        </p:nvSpPr>
        <p:spPr>
          <a:xfrm>
            <a:off x="1393825" y="211138"/>
            <a:ext cx="9753600" cy="547687"/>
          </a:xfrm>
        </p:spPr>
        <p:txBody>
          <a:bodyPr/>
          <a:lstStyle/>
          <a:p>
            <a:r>
              <a:rPr lang="en-US" altLang="en-US" sz="3600" b="1" dirty="0"/>
              <a:t>INDICATOR 7</a:t>
            </a:r>
          </a:p>
        </p:txBody>
      </p:sp>
      <p:sp>
        <p:nvSpPr>
          <p:cNvPr id="31746" name="Text Placeholder 4">
            <a:extLst>
              <a:ext uri="{FF2B5EF4-FFF2-40B4-BE49-F238E27FC236}">
                <a16:creationId xmlns:a16="http://schemas.microsoft.com/office/drawing/2014/main" id="{B1C50369-A5B0-2709-E663-698CB2246D8D}"/>
              </a:ext>
            </a:extLst>
          </p:cNvPr>
          <p:cNvSpPr>
            <a:spLocks noGrp="1"/>
          </p:cNvSpPr>
          <p:nvPr>
            <p:ph type="body" sz="quarter" idx="10"/>
          </p:nvPr>
        </p:nvSpPr>
        <p:spPr>
          <a:xfrm>
            <a:off x="285750" y="990600"/>
            <a:ext cx="11620500" cy="5257800"/>
          </a:xfrm>
        </p:spPr>
        <p:txBody>
          <a:bodyPr>
            <a:normAutofit lnSpcReduction="10000"/>
          </a:bodyPr>
          <a:lstStyle/>
          <a:p>
            <a:r>
              <a:rPr lang="en-US" altLang="en-US" b="1" dirty="0">
                <a:solidFill>
                  <a:schemeClr val="tx1">
                    <a:lumMod val="75000"/>
                    <a:lumOff val="25000"/>
                  </a:schemeClr>
                </a:solidFill>
              </a:rPr>
              <a:t>Indicator 7: 45-Day Timeline</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Effective General Supervision Part C / Child Find</a:t>
            </a:r>
          </a:p>
          <a:p>
            <a:r>
              <a:rPr lang="en-US" altLang="en-US" sz="2400" b="1" dirty="0">
                <a:solidFill>
                  <a:schemeClr val="tx1">
                    <a:lumMod val="75000"/>
                    <a:lumOff val="25000"/>
                  </a:schemeClr>
                </a:solidFill>
              </a:rPr>
              <a:t>Compliance indicator:</a:t>
            </a:r>
            <a:r>
              <a:rPr lang="en-US" altLang="en-US" sz="2400" dirty="0">
                <a:solidFill>
                  <a:schemeClr val="tx1">
                    <a:lumMod val="75000"/>
                    <a:lumOff val="25000"/>
                  </a:schemeClr>
                </a:solidFill>
              </a:rPr>
              <a:t> Percent of eligible infants and toddlers with IFSPs for whom an initial evaluation and initial assessment and an initial IFSP meeting were conducted within Part C’s 45-day timeline. (20 U.S.C. 1416(a)(3)(B) and 1442)</a:t>
            </a: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lang="en-US" altLang="en-US" sz="2400" b="1" dirty="0">
              <a:solidFill>
                <a:schemeClr val="tx1">
                  <a:lumMod val="75000"/>
                  <a:lumOff val="25000"/>
                </a:schemeClr>
              </a:solidFill>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lang="en-US" altLang="en-US" sz="2400" b="1" dirty="0">
              <a:solidFill>
                <a:schemeClr val="tx1">
                  <a:lumMod val="75000"/>
                  <a:lumOff val="25000"/>
                </a:schemeClr>
              </a:solidFill>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endParaRPr lang="en-US" altLang="en-US" sz="2400" b="1" dirty="0">
              <a:solidFill>
                <a:schemeClr val="tx1">
                  <a:lumMod val="75000"/>
                  <a:lumOff val="25000"/>
                </a:schemeClr>
              </a:solidFill>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Compliance Indicators are required to be set at 100%</a:t>
            </a: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F44BF2AA-51C2-B44A-2B1F-8D4B5EC6A7D9}"/>
              </a:ext>
            </a:extLst>
          </p:cNvPr>
          <p:cNvGraphicFramePr>
            <a:graphicFrameLocks noGrp="1"/>
          </p:cNvGraphicFramePr>
          <p:nvPr>
            <p:extLst>
              <p:ext uri="{D42A27DB-BD31-4B8C-83A1-F6EECF244321}">
                <p14:modId xmlns:p14="http://schemas.microsoft.com/office/powerpoint/2010/main" val="283129746"/>
              </p:ext>
            </p:extLst>
          </p:nvPr>
        </p:nvGraphicFramePr>
        <p:xfrm>
          <a:off x="1638300" y="38862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1284A"/>
                          </a:solidFill>
                        </a:rPr>
                        <a:t>FFY2023</a:t>
                      </a:r>
                      <a:r>
                        <a:rPr lang="en-US" sz="2400" b="1" baseline="0" dirty="0">
                          <a:solidFill>
                            <a:srgbClr val="11284A"/>
                          </a:solidFill>
                        </a:rPr>
                        <a:t> TARGET</a:t>
                      </a:r>
                      <a:endParaRPr lang="en-US" sz="2400" b="1" dirty="0">
                        <a:solidFill>
                          <a:srgbClr val="11284A"/>
                        </a:solidFill>
                      </a:endParaRPr>
                    </a:p>
                  </a:txBody>
                  <a:tcPr marT="45702" marB="45702" anchor="ctr"/>
                </a:tc>
                <a:tc>
                  <a:txBody>
                    <a:bodyPr/>
                    <a:lstStyle/>
                    <a:p>
                      <a:pPr algn="ctr"/>
                      <a:r>
                        <a:rPr lang="en-US" sz="2400" b="1" dirty="0">
                          <a:solidFill>
                            <a:srgbClr val="11284A"/>
                          </a:solidFill>
                        </a:rPr>
                        <a:t>FFY 2023 DATA</a:t>
                      </a:r>
                    </a:p>
                  </a:txBody>
                  <a:tcPr marT="45702" marB="45702" anchor="ctr"/>
                </a:tc>
                <a:tc>
                  <a:txBody>
                    <a:bodyPr/>
                    <a:lstStyle/>
                    <a:p>
                      <a:pPr algn="ctr"/>
                      <a:r>
                        <a:rPr lang="en-US" sz="2400" b="1" dirty="0">
                          <a:solidFill>
                            <a:srgbClr val="11284A"/>
                          </a:solidFill>
                        </a:rPr>
                        <a:t>STATUS</a:t>
                      </a:r>
                    </a:p>
                  </a:txBody>
                  <a:tcPr marT="45702" marB="45702" anchor="ctr"/>
                </a:tc>
                <a:tc>
                  <a:txBody>
                    <a:bodyPr/>
                    <a:lstStyle/>
                    <a:p>
                      <a:pPr algn="ctr"/>
                      <a:r>
                        <a:rPr lang="en-US" sz="2400" b="1" dirty="0">
                          <a:solidFill>
                            <a:srgbClr val="11284A"/>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1284A"/>
                          </a:solidFill>
                        </a:rPr>
                        <a:t>100%</a:t>
                      </a:r>
                    </a:p>
                  </a:txBody>
                  <a:tcPr marT="45702" marB="45702" anchor="ctr"/>
                </a:tc>
                <a:tc>
                  <a:txBody>
                    <a:bodyPr/>
                    <a:lstStyle/>
                    <a:p>
                      <a:pPr algn="ctr"/>
                      <a:r>
                        <a:rPr lang="en-US" sz="2400" b="1" dirty="0">
                          <a:solidFill>
                            <a:srgbClr val="11284A"/>
                          </a:solidFill>
                        </a:rPr>
                        <a:t>99.82%</a:t>
                      </a:r>
                    </a:p>
                  </a:txBody>
                  <a:tcPr marT="45702" marB="45702" anchor="ctr"/>
                </a:tc>
                <a:tc>
                  <a:txBody>
                    <a:bodyPr/>
                    <a:lstStyle/>
                    <a:p>
                      <a:pPr algn="ctr"/>
                      <a:r>
                        <a:rPr lang="en-US" sz="2400" b="1" dirty="0">
                          <a:solidFill>
                            <a:srgbClr val="11284A"/>
                          </a:solidFill>
                        </a:rPr>
                        <a:t>DID NOT MEET TARGET</a:t>
                      </a:r>
                    </a:p>
                  </a:txBody>
                  <a:tcPr marT="45702" marB="45702" anchor="ctr"/>
                </a:tc>
                <a:tc>
                  <a:txBody>
                    <a:bodyPr/>
                    <a:lstStyle/>
                    <a:p>
                      <a:pPr algn="ctr"/>
                      <a:r>
                        <a:rPr lang="en-US" sz="2400" b="1" dirty="0">
                          <a:solidFill>
                            <a:srgbClr val="11284A"/>
                          </a:solidFill>
                        </a:rPr>
                        <a:t>NO SLIPPAGE</a:t>
                      </a:r>
                    </a:p>
                  </a:txBody>
                  <a:tcPr marT="45702" marB="45702"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a:extLst>
              <a:ext uri="{FF2B5EF4-FFF2-40B4-BE49-F238E27FC236}">
                <a16:creationId xmlns:a16="http://schemas.microsoft.com/office/drawing/2014/main" id="{CDC470FB-BE96-9022-B32A-A8F1E7686B9D}"/>
              </a:ext>
            </a:extLst>
          </p:cNvPr>
          <p:cNvSpPr>
            <a:spLocks noGrp="1"/>
          </p:cNvSpPr>
          <p:nvPr>
            <p:ph type="title"/>
          </p:nvPr>
        </p:nvSpPr>
        <p:spPr>
          <a:xfrm>
            <a:off x="1393825" y="211138"/>
            <a:ext cx="9753600" cy="547687"/>
          </a:xfrm>
        </p:spPr>
        <p:txBody>
          <a:bodyPr/>
          <a:lstStyle/>
          <a:p>
            <a:r>
              <a:rPr lang="en-US" altLang="en-US" sz="3600" b="1" dirty="0"/>
              <a:t>INDICATOR 8A</a:t>
            </a:r>
          </a:p>
        </p:txBody>
      </p:sp>
      <p:sp>
        <p:nvSpPr>
          <p:cNvPr id="33794" name="Text Placeholder 4">
            <a:extLst>
              <a:ext uri="{FF2B5EF4-FFF2-40B4-BE49-F238E27FC236}">
                <a16:creationId xmlns:a16="http://schemas.microsoft.com/office/drawing/2014/main" id="{BCE75557-7A9D-EF34-7524-3B8443CA6B3E}"/>
              </a:ext>
            </a:extLst>
          </p:cNvPr>
          <p:cNvSpPr>
            <a:spLocks noGrp="1"/>
          </p:cNvSpPr>
          <p:nvPr>
            <p:ph type="body" sz="quarter" idx="10"/>
          </p:nvPr>
        </p:nvSpPr>
        <p:spPr>
          <a:xfrm>
            <a:off x="285750" y="990600"/>
            <a:ext cx="11620500" cy="5257800"/>
          </a:xfrm>
        </p:spPr>
        <p:txBody>
          <a:bodyPr/>
          <a:lstStyle/>
          <a:p>
            <a:r>
              <a:rPr lang="en-US" altLang="en-US" b="1" dirty="0">
                <a:solidFill>
                  <a:schemeClr val="tx1">
                    <a:lumMod val="75000"/>
                    <a:lumOff val="25000"/>
                  </a:schemeClr>
                </a:solidFill>
              </a:rPr>
              <a:t>Indicator 8A: Early Childhood Transition</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Effective General Supervision Part C / Effective Transition</a:t>
            </a:r>
          </a:p>
          <a:p>
            <a:r>
              <a:rPr lang="en-US" altLang="en-US" sz="2400" b="1" dirty="0">
                <a:solidFill>
                  <a:schemeClr val="tx1">
                    <a:lumMod val="75000"/>
                    <a:lumOff val="25000"/>
                  </a:schemeClr>
                </a:solidFill>
              </a:rPr>
              <a:t>Compliance indicator: </a:t>
            </a:r>
            <a:r>
              <a:rPr lang="en-US" altLang="en-US" sz="2400" dirty="0">
                <a:solidFill>
                  <a:schemeClr val="tx1">
                    <a:lumMod val="75000"/>
                    <a:lumOff val="25000"/>
                  </a:schemeClr>
                </a:solidFill>
              </a:rPr>
              <a:t>The percentage of toddlers with disabilities exiting Part C with timely transition planning for whom the Lead Agency has:</a:t>
            </a:r>
          </a:p>
          <a:p>
            <a:pPr marL="457200" indent="-457200">
              <a:buAutoNum type="alphaUcPeriod"/>
            </a:pPr>
            <a:r>
              <a:rPr lang="en-US" altLang="en-US" sz="2400" dirty="0">
                <a:solidFill>
                  <a:schemeClr val="tx1">
                    <a:lumMod val="75000"/>
                    <a:lumOff val="25000"/>
                  </a:schemeClr>
                </a:solidFill>
              </a:rPr>
              <a:t>Developed an IFSP with transition steps and services at least 90 days, and at the discretion of all parties, not more than nine months, prior to the toddler’s third birthday;</a:t>
            </a:r>
          </a:p>
          <a:p>
            <a:pPr marL="457200" indent="-457200">
              <a:buAutoNum type="alphaUcPeriod"/>
            </a:pPr>
            <a:endParaRPr lang="en-US" altLang="en-US" sz="2400" dirty="0">
              <a:solidFill>
                <a:schemeClr val="tx1">
                  <a:lumMod val="75000"/>
                  <a:lumOff val="25000"/>
                </a:schemeClr>
              </a:solidFill>
            </a:endParaRPr>
          </a:p>
          <a:p>
            <a:pPr marL="457200" indent="-457200">
              <a:buAutoNum type="alphaUcPeriod"/>
            </a:pPr>
            <a:endParaRPr lang="en-US" altLang="en-US" sz="2400" dirty="0">
              <a:solidFill>
                <a:schemeClr val="tx1">
                  <a:lumMod val="75000"/>
                  <a:lumOff val="25000"/>
                </a:schemeClr>
              </a:solidFill>
            </a:endParaRPr>
          </a:p>
          <a:p>
            <a:pPr marL="457200" indent="-457200">
              <a:buAutoNum type="alphaUcPeriod"/>
            </a:pPr>
            <a:endParaRPr lang="en-US" altLang="en-US" sz="2400" dirty="0">
              <a:solidFill>
                <a:schemeClr val="tx1">
                  <a:lumMod val="75000"/>
                  <a:lumOff val="25000"/>
                </a:schemeClr>
              </a:solidFill>
            </a:endParaRPr>
          </a:p>
          <a:p>
            <a:pPr marL="457200" indent="-457200">
              <a:buAutoNum type="alphaUcPeriod"/>
            </a:pPr>
            <a:endParaRPr lang="en-US" altLang="en-US" sz="2400" dirty="0">
              <a:solidFill>
                <a:schemeClr val="tx1">
                  <a:lumMod val="75000"/>
                  <a:lumOff val="25000"/>
                </a:schemeClr>
              </a:solidFill>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Compliance Indicators are required to be set at 100%</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F5730802-793C-62D8-EF3A-16DDECCD4631}"/>
              </a:ext>
            </a:extLst>
          </p:cNvPr>
          <p:cNvGraphicFramePr>
            <a:graphicFrameLocks noGrp="1"/>
          </p:cNvGraphicFramePr>
          <p:nvPr>
            <p:extLst>
              <p:ext uri="{D42A27DB-BD31-4B8C-83A1-F6EECF244321}">
                <p14:modId xmlns:p14="http://schemas.microsoft.com/office/powerpoint/2010/main" val="34345206"/>
              </p:ext>
            </p:extLst>
          </p:nvPr>
        </p:nvGraphicFramePr>
        <p:xfrm>
          <a:off x="1636776" y="38862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2284C"/>
                          </a:solidFill>
                        </a:rPr>
                        <a:t>FFY2023</a:t>
                      </a:r>
                      <a:r>
                        <a:rPr lang="en-US" sz="2400" b="1" baseline="0" dirty="0">
                          <a:solidFill>
                            <a:srgbClr val="12284C"/>
                          </a:solidFill>
                        </a:rPr>
                        <a:t> TARGET</a:t>
                      </a:r>
                      <a:endParaRPr lang="en-US" sz="2400" b="1" dirty="0">
                        <a:solidFill>
                          <a:srgbClr val="12284C"/>
                        </a:solidFill>
                      </a:endParaRPr>
                    </a:p>
                  </a:txBody>
                  <a:tcPr marT="45702" marB="45702" anchor="ctr"/>
                </a:tc>
                <a:tc>
                  <a:txBody>
                    <a:bodyPr/>
                    <a:lstStyle/>
                    <a:p>
                      <a:pPr algn="ctr"/>
                      <a:r>
                        <a:rPr lang="en-US" sz="2400" b="1" dirty="0">
                          <a:solidFill>
                            <a:srgbClr val="12284C"/>
                          </a:solidFill>
                        </a:rPr>
                        <a:t>FFY 2023 DATA</a:t>
                      </a:r>
                    </a:p>
                  </a:txBody>
                  <a:tcPr marT="45702" marB="45702" anchor="ctr"/>
                </a:tc>
                <a:tc>
                  <a:txBody>
                    <a:bodyPr/>
                    <a:lstStyle/>
                    <a:p>
                      <a:pPr algn="ctr"/>
                      <a:r>
                        <a:rPr lang="en-US" sz="2400" b="1" dirty="0">
                          <a:solidFill>
                            <a:srgbClr val="12284C"/>
                          </a:solidFill>
                        </a:rPr>
                        <a:t>STATUS</a:t>
                      </a:r>
                    </a:p>
                  </a:txBody>
                  <a:tcPr marT="45702" marB="45702" anchor="ctr"/>
                </a:tc>
                <a:tc>
                  <a:txBody>
                    <a:bodyPr/>
                    <a:lstStyle/>
                    <a:p>
                      <a:pPr algn="ctr"/>
                      <a:r>
                        <a:rPr lang="en-US" sz="2400" b="1" dirty="0">
                          <a:solidFill>
                            <a:srgbClr val="12284C"/>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2284C"/>
                          </a:solidFill>
                        </a:rPr>
                        <a:t>100%</a:t>
                      </a:r>
                    </a:p>
                  </a:txBody>
                  <a:tcPr marT="45702" marB="45702" anchor="ctr"/>
                </a:tc>
                <a:tc>
                  <a:txBody>
                    <a:bodyPr/>
                    <a:lstStyle/>
                    <a:p>
                      <a:pPr algn="ctr"/>
                      <a:r>
                        <a:rPr lang="en-US" sz="2400" b="1" dirty="0">
                          <a:solidFill>
                            <a:srgbClr val="12284C"/>
                          </a:solidFill>
                        </a:rPr>
                        <a:t>99.87%</a:t>
                      </a:r>
                    </a:p>
                  </a:txBody>
                  <a:tcPr marT="45702" marB="45702" anchor="ctr"/>
                </a:tc>
                <a:tc>
                  <a:txBody>
                    <a:bodyPr/>
                    <a:lstStyle/>
                    <a:p>
                      <a:pPr algn="ctr"/>
                      <a:r>
                        <a:rPr lang="en-US" sz="2400" b="1" dirty="0">
                          <a:solidFill>
                            <a:srgbClr val="12284C"/>
                          </a:solidFill>
                        </a:rPr>
                        <a:t>DID NOT MEET TARGET</a:t>
                      </a:r>
                    </a:p>
                  </a:txBody>
                  <a:tcPr marT="45702" marB="45702" anchor="ctr"/>
                </a:tc>
                <a:tc>
                  <a:txBody>
                    <a:bodyPr/>
                    <a:lstStyle/>
                    <a:p>
                      <a:pPr algn="ctr"/>
                      <a:r>
                        <a:rPr lang="en-US" sz="2400" b="1" dirty="0">
                          <a:solidFill>
                            <a:srgbClr val="12284C"/>
                          </a:solidFill>
                        </a:rPr>
                        <a:t>NO SLIPPAGE</a:t>
                      </a:r>
                    </a:p>
                  </a:txBody>
                  <a:tcPr marT="45702" marB="45702" anchor="ctr"/>
                </a:tc>
                <a:extLst>
                  <a:ext uri="{0D108BD9-81ED-4DB2-BD59-A6C34878D82A}">
                    <a16:rowId xmlns:a16="http://schemas.microsoft.com/office/drawing/2014/main" val="10001"/>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a:extLst>
              <a:ext uri="{FF2B5EF4-FFF2-40B4-BE49-F238E27FC236}">
                <a16:creationId xmlns:a16="http://schemas.microsoft.com/office/drawing/2014/main" id="{CDC470FB-BE96-9022-B32A-A8F1E7686B9D}"/>
              </a:ext>
            </a:extLst>
          </p:cNvPr>
          <p:cNvSpPr>
            <a:spLocks noGrp="1"/>
          </p:cNvSpPr>
          <p:nvPr>
            <p:ph type="title"/>
          </p:nvPr>
        </p:nvSpPr>
        <p:spPr>
          <a:xfrm>
            <a:off x="1393825" y="211138"/>
            <a:ext cx="9753600" cy="547687"/>
          </a:xfrm>
        </p:spPr>
        <p:txBody>
          <a:bodyPr/>
          <a:lstStyle/>
          <a:p>
            <a:r>
              <a:rPr lang="en-US" altLang="en-US" sz="3600" b="1" dirty="0"/>
              <a:t>INDICATOR 8B</a:t>
            </a:r>
          </a:p>
        </p:txBody>
      </p:sp>
      <p:sp>
        <p:nvSpPr>
          <p:cNvPr id="33794" name="Text Placeholder 4">
            <a:extLst>
              <a:ext uri="{FF2B5EF4-FFF2-40B4-BE49-F238E27FC236}">
                <a16:creationId xmlns:a16="http://schemas.microsoft.com/office/drawing/2014/main" id="{BCE75557-7A9D-EF34-7524-3B8443CA6B3E}"/>
              </a:ext>
            </a:extLst>
          </p:cNvPr>
          <p:cNvSpPr>
            <a:spLocks noGrp="1"/>
          </p:cNvSpPr>
          <p:nvPr>
            <p:ph type="body" sz="quarter" idx="10"/>
          </p:nvPr>
        </p:nvSpPr>
        <p:spPr>
          <a:xfrm>
            <a:off x="285750" y="990600"/>
            <a:ext cx="11620500" cy="5410200"/>
          </a:xfrm>
        </p:spPr>
        <p:txBody>
          <a:bodyPr/>
          <a:lstStyle/>
          <a:p>
            <a:r>
              <a:rPr lang="en-US" altLang="en-US" b="1" dirty="0">
                <a:solidFill>
                  <a:schemeClr val="tx1">
                    <a:lumMod val="75000"/>
                    <a:lumOff val="25000"/>
                  </a:schemeClr>
                </a:solidFill>
              </a:rPr>
              <a:t>Indicator 8B: Early Childhood Transition</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Effective General Supervision Part C / Effective Transition</a:t>
            </a:r>
          </a:p>
          <a:p>
            <a:r>
              <a:rPr lang="en-US" altLang="en-US" sz="2400" b="1" dirty="0">
                <a:solidFill>
                  <a:schemeClr val="tx1">
                    <a:lumMod val="75000"/>
                    <a:lumOff val="25000"/>
                  </a:schemeClr>
                </a:solidFill>
              </a:rPr>
              <a:t>Compliance indicator: </a:t>
            </a:r>
            <a:r>
              <a:rPr lang="en-US" altLang="en-US" sz="2400" dirty="0">
                <a:solidFill>
                  <a:schemeClr val="tx1">
                    <a:lumMod val="75000"/>
                    <a:lumOff val="25000"/>
                  </a:schemeClr>
                </a:solidFill>
              </a:rPr>
              <a:t>The percentage of toddlers with disabilities exiting Part C with timely transition planning for whom the Lead Agency has:</a:t>
            </a:r>
          </a:p>
          <a:p>
            <a:r>
              <a:rPr lang="en-US" altLang="en-US" sz="2400" dirty="0">
                <a:solidFill>
                  <a:schemeClr val="tx1">
                    <a:lumMod val="75000"/>
                    <a:lumOff val="25000"/>
                  </a:schemeClr>
                </a:solidFill>
              </a:rPr>
              <a:t>B. Notified (consistent with any opt-out policy adopted by the State) the SEA and the LEA where the toddler resides at least 90 days prior to the toddler’s third birthday for toddlers potentially eligible for Part B preschool services; </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Compliance Indicators are required to be set at 100%</a:t>
            </a: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564CE58F-E0B6-6532-522D-7D6F67C0450A}"/>
              </a:ext>
            </a:extLst>
          </p:cNvPr>
          <p:cNvGraphicFramePr>
            <a:graphicFrameLocks noGrp="1"/>
          </p:cNvGraphicFramePr>
          <p:nvPr>
            <p:extLst>
              <p:ext uri="{D42A27DB-BD31-4B8C-83A1-F6EECF244321}">
                <p14:modId xmlns:p14="http://schemas.microsoft.com/office/powerpoint/2010/main" val="3781022538"/>
              </p:ext>
            </p:extLst>
          </p:nvPr>
        </p:nvGraphicFramePr>
        <p:xfrm>
          <a:off x="1638300" y="38862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1284A"/>
                          </a:solidFill>
                        </a:rPr>
                        <a:t>FFY2023</a:t>
                      </a:r>
                      <a:r>
                        <a:rPr lang="en-US" sz="2400" b="1" baseline="0" dirty="0">
                          <a:solidFill>
                            <a:srgbClr val="11284A"/>
                          </a:solidFill>
                        </a:rPr>
                        <a:t> TARGET</a:t>
                      </a:r>
                      <a:endParaRPr lang="en-US" sz="2400" b="1" dirty="0">
                        <a:solidFill>
                          <a:srgbClr val="11284A"/>
                        </a:solidFill>
                      </a:endParaRPr>
                    </a:p>
                  </a:txBody>
                  <a:tcPr marT="45702" marB="45702" anchor="ctr"/>
                </a:tc>
                <a:tc>
                  <a:txBody>
                    <a:bodyPr/>
                    <a:lstStyle/>
                    <a:p>
                      <a:pPr algn="ctr"/>
                      <a:r>
                        <a:rPr lang="en-US" sz="2400" b="1" dirty="0">
                          <a:solidFill>
                            <a:srgbClr val="11284A"/>
                          </a:solidFill>
                        </a:rPr>
                        <a:t>FFY 2023 DATA</a:t>
                      </a:r>
                    </a:p>
                  </a:txBody>
                  <a:tcPr marT="45702" marB="45702" anchor="ctr"/>
                </a:tc>
                <a:tc>
                  <a:txBody>
                    <a:bodyPr/>
                    <a:lstStyle/>
                    <a:p>
                      <a:pPr algn="ctr"/>
                      <a:r>
                        <a:rPr lang="en-US" sz="2400" b="1" dirty="0">
                          <a:solidFill>
                            <a:srgbClr val="11284A"/>
                          </a:solidFill>
                        </a:rPr>
                        <a:t>STATUS</a:t>
                      </a:r>
                    </a:p>
                  </a:txBody>
                  <a:tcPr marT="45702" marB="45702" anchor="ctr"/>
                </a:tc>
                <a:tc>
                  <a:txBody>
                    <a:bodyPr/>
                    <a:lstStyle/>
                    <a:p>
                      <a:pPr algn="ctr"/>
                      <a:r>
                        <a:rPr lang="en-US" sz="2400" b="1" dirty="0">
                          <a:solidFill>
                            <a:srgbClr val="11284A"/>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1284A"/>
                          </a:solidFill>
                        </a:rPr>
                        <a:t>100%</a:t>
                      </a:r>
                    </a:p>
                  </a:txBody>
                  <a:tcPr marT="45702" marB="45702" anchor="ctr"/>
                </a:tc>
                <a:tc>
                  <a:txBody>
                    <a:bodyPr/>
                    <a:lstStyle/>
                    <a:p>
                      <a:pPr algn="ctr"/>
                      <a:r>
                        <a:rPr lang="en-US" sz="2400" b="1" dirty="0">
                          <a:solidFill>
                            <a:srgbClr val="11284A"/>
                          </a:solidFill>
                        </a:rPr>
                        <a:t>99.31%</a:t>
                      </a:r>
                    </a:p>
                  </a:txBody>
                  <a:tcPr marT="45702" marB="45702" anchor="ctr"/>
                </a:tc>
                <a:tc>
                  <a:txBody>
                    <a:bodyPr/>
                    <a:lstStyle/>
                    <a:p>
                      <a:pPr algn="ctr"/>
                      <a:r>
                        <a:rPr lang="en-US" sz="2400" b="1" dirty="0">
                          <a:solidFill>
                            <a:srgbClr val="11284A"/>
                          </a:solidFill>
                        </a:rPr>
                        <a:t>DID NOT MEET TARGET</a:t>
                      </a:r>
                    </a:p>
                  </a:txBody>
                  <a:tcPr marT="45702" marB="45702" anchor="ctr"/>
                </a:tc>
                <a:tc>
                  <a:txBody>
                    <a:bodyPr/>
                    <a:lstStyle/>
                    <a:p>
                      <a:pPr algn="ctr"/>
                      <a:r>
                        <a:rPr lang="en-US" sz="2400" b="1" dirty="0">
                          <a:solidFill>
                            <a:srgbClr val="11284A"/>
                          </a:solidFill>
                        </a:rPr>
                        <a:t>NO SLIPPAGE</a:t>
                      </a:r>
                    </a:p>
                  </a:txBody>
                  <a:tcPr marT="45702" marB="4570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7483870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a:extLst>
              <a:ext uri="{FF2B5EF4-FFF2-40B4-BE49-F238E27FC236}">
                <a16:creationId xmlns:a16="http://schemas.microsoft.com/office/drawing/2014/main" id="{CDC470FB-BE96-9022-B32A-A8F1E7686B9D}"/>
              </a:ext>
            </a:extLst>
          </p:cNvPr>
          <p:cNvSpPr>
            <a:spLocks noGrp="1"/>
          </p:cNvSpPr>
          <p:nvPr>
            <p:ph type="title"/>
          </p:nvPr>
        </p:nvSpPr>
        <p:spPr>
          <a:xfrm>
            <a:off x="1393825" y="211138"/>
            <a:ext cx="9753600" cy="547687"/>
          </a:xfrm>
        </p:spPr>
        <p:txBody>
          <a:bodyPr/>
          <a:lstStyle/>
          <a:p>
            <a:r>
              <a:rPr lang="en-US" altLang="en-US" sz="3600" b="1" dirty="0"/>
              <a:t>INDICATOR 8C</a:t>
            </a:r>
          </a:p>
        </p:txBody>
      </p:sp>
      <p:sp>
        <p:nvSpPr>
          <p:cNvPr id="33794" name="Text Placeholder 4">
            <a:extLst>
              <a:ext uri="{FF2B5EF4-FFF2-40B4-BE49-F238E27FC236}">
                <a16:creationId xmlns:a16="http://schemas.microsoft.com/office/drawing/2014/main" id="{BCE75557-7A9D-EF34-7524-3B8443CA6B3E}"/>
              </a:ext>
            </a:extLst>
          </p:cNvPr>
          <p:cNvSpPr>
            <a:spLocks noGrp="1"/>
          </p:cNvSpPr>
          <p:nvPr>
            <p:ph type="body" sz="quarter" idx="10"/>
          </p:nvPr>
        </p:nvSpPr>
        <p:spPr>
          <a:xfrm>
            <a:off x="285750" y="990600"/>
            <a:ext cx="11620500" cy="5257800"/>
          </a:xfrm>
        </p:spPr>
        <p:txBody>
          <a:bodyPr/>
          <a:lstStyle/>
          <a:p>
            <a:r>
              <a:rPr lang="en-US" altLang="en-US" b="1" dirty="0">
                <a:solidFill>
                  <a:schemeClr val="tx1">
                    <a:lumMod val="75000"/>
                    <a:lumOff val="25000"/>
                  </a:schemeClr>
                </a:solidFill>
              </a:rPr>
              <a:t>Indicator 8C: Early Childhood Transition</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Effective General Supervision Part C / Effective Transition</a:t>
            </a:r>
          </a:p>
          <a:p>
            <a:r>
              <a:rPr lang="en-US" altLang="en-US" sz="2400" b="1" dirty="0">
                <a:solidFill>
                  <a:schemeClr val="tx1">
                    <a:lumMod val="75000"/>
                    <a:lumOff val="25000"/>
                  </a:schemeClr>
                </a:solidFill>
              </a:rPr>
              <a:t>Compliance indicator: </a:t>
            </a:r>
            <a:r>
              <a:rPr lang="en-US" altLang="en-US" sz="2400" dirty="0">
                <a:solidFill>
                  <a:schemeClr val="tx1">
                    <a:lumMod val="75000"/>
                    <a:lumOff val="25000"/>
                  </a:schemeClr>
                </a:solidFill>
              </a:rPr>
              <a:t>The percentage of toddlers with disabilities exiting Part C with timely transition planning for whom the Lead Agency has:</a:t>
            </a:r>
          </a:p>
          <a:p>
            <a:r>
              <a:rPr lang="en-US" altLang="en-US" sz="2400" dirty="0">
                <a:solidFill>
                  <a:schemeClr val="tx1">
                    <a:lumMod val="75000"/>
                    <a:lumOff val="25000"/>
                  </a:schemeClr>
                </a:solidFill>
              </a:rPr>
              <a:t>C. Conducted the transition conference held with the approval of the family at least 90 days, and at the discretion of all parties, not more than nine months, prior to the toddler’s third birthday for toddlers potentially eligible for Part B preschool services.</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Compliance Indicators are required to be set at 100%</a:t>
            </a: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3592C331-C400-EFDE-340B-D7CC375A60A4}"/>
              </a:ext>
            </a:extLst>
          </p:cNvPr>
          <p:cNvGraphicFramePr>
            <a:graphicFrameLocks noGrp="1"/>
          </p:cNvGraphicFramePr>
          <p:nvPr>
            <p:extLst>
              <p:ext uri="{D42A27DB-BD31-4B8C-83A1-F6EECF244321}">
                <p14:modId xmlns:p14="http://schemas.microsoft.com/office/powerpoint/2010/main" val="346085427"/>
              </p:ext>
            </p:extLst>
          </p:nvPr>
        </p:nvGraphicFramePr>
        <p:xfrm>
          <a:off x="1638300" y="38862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2284C"/>
                          </a:solidFill>
                        </a:rPr>
                        <a:t>FFY2023</a:t>
                      </a:r>
                      <a:r>
                        <a:rPr lang="en-US" sz="2400" b="1" baseline="0" dirty="0">
                          <a:solidFill>
                            <a:srgbClr val="12284C"/>
                          </a:solidFill>
                        </a:rPr>
                        <a:t> TARGET</a:t>
                      </a:r>
                      <a:endParaRPr lang="en-US" sz="2400" b="1" dirty="0">
                        <a:solidFill>
                          <a:srgbClr val="12284C"/>
                        </a:solidFill>
                      </a:endParaRPr>
                    </a:p>
                  </a:txBody>
                  <a:tcPr marT="45702" marB="45702" anchor="ctr"/>
                </a:tc>
                <a:tc>
                  <a:txBody>
                    <a:bodyPr/>
                    <a:lstStyle/>
                    <a:p>
                      <a:pPr algn="ctr"/>
                      <a:r>
                        <a:rPr lang="en-US" sz="2400" b="1" dirty="0">
                          <a:solidFill>
                            <a:srgbClr val="12284C"/>
                          </a:solidFill>
                        </a:rPr>
                        <a:t>FFY 2023 DATA</a:t>
                      </a:r>
                    </a:p>
                  </a:txBody>
                  <a:tcPr marT="45702" marB="45702" anchor="ctr"/>
                </a:tc>
                <a:tc>
                  <a:txBody>
                    <a:bodyPr/>
                    <a:lstStyle/>
                    <a:p>
                      <a:pPr algn="ctr"/>
                      <a:r>
                        <a:rPr lang="en-US" sz="2400" b="1" dirty="0">
                          <a:solidFill>
                            <a:srgbClr val="12284C"/>
                          </a:solidFill>
                        </a:rPr>
                        <a:t>STATUS</a:t>
                      </a:r>
                    </a:p>
                  </a:txBody>
                  <a:tcPr marT="45702" marB="45702" anchor="ctr"/>
                </a:tc>
                <a:tc>
                  <a:txBody>
                    <a:bodyPr/>
                    <a:lstStyle/>
                    <a:p>
                      <a:pPr algn="ctr"/>
                      <a:r>
                        <a:rPr lang="en-US" sz="2400" b="1" dirty="0">
                          <a:solidFill>
                            <a:srgbClr val="12284C"/>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2284C"/>
                          </a:solidFill>
                        </a:rPr>
                        <a:t>100%</a:t>
                      </a:r>
                    </a:p>
                  </a:txBody>
                  <a:tcPr marT="45702" marB="45702" anchor="ctr"/>
                </a:tc>
                <a:tc>
                  <a:txBody>
                    <a:bodyPr/>
                    <a:lstStyle/>
                    <a:p>
                      <a:pPr algn="ctr"/>
                      <a:r>
                        <a:rPr lang="en-US" sz="2400" b="1" dirty="0">
                          <a:solidFill>
                            <a:srgbClr val="12284C"/>
                          </a:solidFill>
                        </a:rPr>
                        <a:t>99.80%</a:t>
                      </a:r>
                    </a:p>
                  </a:txBody>
                  <a:tcPr marT="45702" marB="45702" anchor="ctr"/>
                </a:tc>
                <a:tc>
                  <a:txBody>
                    <a:bodyPr/>
                    <a:lstStyle/>
                    <a:p>
                      <a:pPr algn="ctr"/>
                      <a:r>
                        <a:rPr lang="en-US" sz="2400" b="1" dirty="0">
                          <a:solidFill>
                            <a:srgbClr val="12284C"/>
                          </a:solidFill>
                        </a:rPr>
                        <a:t>DID NOT MEET TARGET</a:t>
                      </a:r>
                    </a:p>
                  </a:txBody>
                  <a:tcPr marT="45702" marB="45702" anchor="ctr"/>
                </a:tc>
                <a:tc>
                  <a:txBody>
                    <a:bodyPr/>
                    <a:lstStyle/>
                    <a:p>
                      <a:pPr algn="ctr"/>
                      <a:r>
                        <a:rPr lang="en-US" sz="2400" b="1" dirty="0">
                          <a:solidFill>
                            <a:srgbClr val="12284C"/>
                          </a:solidFill>
                        </a:rPr>
                        <a:t>NO SLIPPAGE</a:t>
                      </a:r>
                    </a:p>
                  </a:txBody>
                  <a:tcPr marT="45702" marB="4570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5100402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Title 2">
            <a:extLst>
              <a:ext uri="{FF2B5EF4-FFF2-40B4-BE49-F238E27FC236}">
                <a16:creationId xmlns:a16="http://schemas.microsoft.com/office/drawing/2014/main" id="{F44079C5-5C00-67F9-DB61-9388D2B822FF}"/>
              </a:ext>
            </a:extLst>
          </p:cNvPr>
          <p:cNvSpPr>
            <a:spLocks noGrp="1"/>
          </p:cNvSpPr>
          <p:nvPr>
            <p:ph type="title"/>
          </p:nvPr>
        </p:nvSpPr>
        <p:spPr>
          <a:xfrm>
            <a:off x="1393825" y="211138"/>
            <a:ext cx="9753600" cy="547687"/>
          </a:xfrm>
        </p:spPr>
        <p:txBody>
          <a:bodyPr/>
          <a:lstStyle/>
          <a:p>
            <a:r>
              <a:rPr lang="en-US" altLang="en-US" sz="3600" b="1" dirty="0"/>
              <a:t>INDICATOR 8</a:t>
            </a:r>
          </a:p>
        </p:txBody>
      </p:sp>
      <p:sp>
        <p:nvSpPr>
          <p:cNvPr id="35842" name="Text Placeholder 4">
            <a:extLst>
              <a:ext uri="{FF2B5EF4-FFF2-40B4-BE49-F238E27FC236}">
                <a16:creationId xmlns:a16="http://schemas.microsoft.com/office/drawing/2014/main" id="{6B067E93-A123-E1DB-4CB9-B0741216C5B7}"/>
              </a:ext>
              <a:ext uri="{C183D7F6-B498-43B3-948B-1728B52AA6E4}">
                <adec:decorative xmlns:adec="http://schemas.microsoft.com/office/drawing/2017/decorative" val="1"/>
              </a:ext>
            </a:extLst>
          </p:cNvPr>
          <p:cNvSpPr>
            <a:spLocks noGrp="1"/>
          </p:cNvSpPr>
          <p:nvPr>
            <p:ph type="body" sz="quarter" idx="10"/>
          </p:nvPr>
        </p:nvSpPr>
        <p:spPr>
          <a:xfrm>
            <a:off x="268288" y="971550"/>
            <a:ext cx="11620500" cy="5257800"/>
          </a:xfrm>
        </p:spPr>
        <p:txBody>
          <a:bodyPr/>
          <a:lstStyle/>
          <a:p>
            <a:endParaRPr lang="en-US" altLang="en-US" sz="2400">
              <a:solidFill>
                <a:schemeClr val="tx1"/>
              </a:solidFill>
            </a:endParaRPr>
          </a:p>
          <a:p>
            <a:pPr>
              <a:lnSpc>
                <a:spcPct val="100000"/>
              </a:lnSpc>
              <a:spcBef>
                <a:spcPts val="600"/>
              </a:spcBef>
            </a:pPr>
            <a:endParaRPr lang="en-US" altLang="en-US" sz="2400"/>
          </a:p>
          <a:p>
            <a:pPr>
              <a:lnSpc>
                <a:spcPct val="100000"/>
              </a:lnSpc>
              <a:spcBef>
                <a:spcPts val="600"/>
              </a:spcBef>
            </a:pPr>
            <a:endParaRPr lang="en-US" altLang="en-US" sz="2400"/>
          </a:p>
        </p:txBody>
      </p:sp>
      <p:graphicFrame>
        <p:nvGraphicFramePr>
          <p:cNvPr id="3" name="Table 2">
            <a:extLst>
              <a:ext uri="{FF2B5EF4-FFF2-40B4-BE49-F238E27FC236}">
                <a16:creationId xmlns:a16="http://schemas.microsoft.com/office/drawing/2014/main" id="{61F13E05-AFA1-750F-C46E-53AB35140FF7}"/>
              </a:ext>
            </a:extLst>
          </p:cNvPr>
          <p:cNvGraphicFramePr>
            <a:graphicFrameLocks noGrp="1"/>
          </p:cNvGraphicFramePr>
          <p:nvPr>
            <p:extLst>
              <p:ext uri="{D42A27DB-BD31-4B8C-83A1-F6EECF244321}">
                <p14:modId xmlns:p14="http://schemas.microsoft.com/office/powerpoint/2010/main" val="3894068877"/>
              </p:ext>
            </p:extLst>
          </p:nvPr>
        </p:nvGraphicFramePr>
        <p:xfrm>
          <a:off x="228600" y="974725"/>
          <a:ext cx="11623675" cy="5316280"/>
        </p:xfrm>
        <a:graphic>
          <a:graphicData uri="http://schemas.openxmlformats.org/drawingml/2006/table">
            <a:tbl>
              <a:tblPr firstRow="1" bandRow="1">
                <a:tableStyleId>{5C22544A-7EE6-4342-B048-85BDC9FD1C3A}</a:tableStyleId>
              </a:tblPr>
              <a:tblGrid>
                <a:gridCol w="41910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1851025">
                  <a:extLst>
                    <a:ext uri="{9D8B030D-6E8A-4147-A177-3AD203B41FA5}">
                      <a16:colId xmlns:a16="http://schemas.microsoft.com/office/drawing/2014/main" val="20002"/>
                    </a:ext>
                  </a:extLst>
                </a:gridCol>
                <a:gridCol w="1752600">
                  <a:extLst>
                    <a:ext uri="{9D8B030D-6E8A-4147-A177-3AD203B41FA5}">
                      <a16:colId xmlns:a16="http://schemas.microsoft.com/office/drawing/2014/main" val="20003"/>
                    </a:ext>
                  </a:extLst>
                </a:gridCol>
                <a:gridCol w="1771650">
                  <a:extLst>
                    <a:ext uri="{9D8B030D-6E8A-4147-A177-3AD203B41FA5}">
                      <a16:colId xmlns:a16="http://schemas.microsoft.com/office/drawing/2014/main" val="20004"/>
                    </a:ext>
                  </a:extLst>
                </a:gridCol>
              </a:tblGrid>
              <a:tr h="639359">
                <a:tc>
                  <a:txBody>
                    <a:bodyPr/>
                    <a:lstStyle/>
                    <a:p>
                      <a:pPr algn="ctr"/>
                      <a:r>
                        <a:rPr lang="en-US" sz="2000" b="1" dirty="0">
                          <a:solidFill>
                            <a:srgbClr val="11284A"/>
                          </a:solidFill>
                        </a:rPr>
                        <a:t>INDICATOR 8</a:t>
                      </a:r>
                    </a:p>
                  </a:txBody>
                  <a:tcPr marT="45707" marB="45707" anchor="ctr"/>
                </a:tc>
                <a:tc>
                  <a:txBody>
                    <a:bodyPr/>
                    <a:lstStyle/>
                    <a:p>
                      <a:pPr algn="ctr"/>
                      <a:r>
                        <a:rPr lang="en-US" sz="2000" b="1" dirty="0">
                          <a:solidFill>
                            <a:srgbClr val="11284A"/>
                          </a:solidFill>
                        </a:rPr>
                        <a:t>FFY2020 DATA</a:t>
                      </a:r>
                    </a:p>
                  </a:txBody>
                  <a:tcPr marT="45707" marB="45707" anchor="ctr"/>
                </a:tc>
                <a:tc>
                  <a:txBody>
                    <a:bodyPr/>
                    <a:lstStyle/>
                    <a:p>
                      <a:pPr algn="ctr"/>
                      <a:r>
                        <a:rPr lang="en-US" sz="2000" b="1" dirty="0">
                          <a:solidFill>
                            <a:srgbClr val="11284A"/>
                          </a:solidFill>
                        </a:rPr>
                        <a:t>FFY2021 DATA</a:t>
                      </a:r>
                    </a:p>
                  </a:txBody>
                  <a:tcPr marT="45707" marB="45707" anchor="ctr"/>
                </a:tc>
                <a:tc>
                  <a:txBody>
                    <a:bodyPr/>
                    <a:lstStyle/>
                    <a:p>
                      <a:pPr algn="ctr"/>
                      <a:r>
                        <a:rPr lang="en-US" sz="2000" b="1" dirty="0">
                          <a:solidFill>
                            <a:srgbClr val="11284A"/>
                          </a:solidFill>
                        </a:rPr>
                        <a:t>FFY2022 DATA</a:t>
                      </a:r>
                    </a:p>
                  </a:txBody>
                  <a:tcPr marT="45707" marB="45707" anchor="ctr"/>
                </a:tc>
                <a:tc>
                  <a:txBody>
                    <a:bodyPr/>
                    <a:lstStyle/>
                    <a:p>
                      <a:pPr algn="ctr"/>
                      <a:r>
                        <a:rPr lang="en-US" sz="2000" b="1" dirty="0">
                          <a:solidFill>
                            <a:srgbClr val="11284A"/>
                          </a:solidFill>
                        </a:rPr>
                        <a:t>FFY2023 DATA</a:t>
                      </a:r>
                    </a:p>
                  </a:txBody>
                  <a:tcPr marT="45707" marB="45707" anchor="ctr"/>
                </a:tc>
                <a:extLst>
                  <a:ext uri="{0D108BD9-81ED-4DB2-BD59-A6C34878D82A}">
                    <a16:rowId xmlns:a16="http://schemas.microsoft.com/office/drawing/2014/main" val="10000"/>
                  </a:ext>
                </a:extLst>
              </a:tr>
              <a:tr h="13906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11284A"/>
                          </a:solidFill>
                          <a:effectLst/>
                          <a:latin typeface="+mn-lt"/>
                          <a:ea typeface="+mn-ea"/>
                          <a:cs typeface="+mn-cs"/>
                        </a:rPr>
                        <a:t>A. Developed an IFSP with transition steps and services </a:t>
                      </a:r>
                    </a:p>
                  </a:txBody>
                  <a:tcPr marT="45707" marB="45707" anchor="ctr"/>
                </a:tc>
                <a:tc>
                  <a:txBody>
                    <a:bodyPr/>
                    <a:lstStyle/>
                    <a:p>
                      <a:pPr algn="ctr"/>
                      <a:r>
                        <a:rPr lang="en-US" sz="2000" b="1" dirty="0">
                          <a:solidFill>
                            <a:srgbClr val="11284A"/>
                          </a:solidFill>
                        </a:rPr>
                        <a:t>98.27%</a:t>
                      </a:r>
                    </a:p>
                  </a:txBody>
                  <a:tcPr marT="45707" marB="45707" anchor="ctr"/>
                </a:tc>
                <a:tc>
                  <a:txBody>
                    <a:bodyPr/>
                    <a:lstStyle/>
                    <a:p>
                      <a:pPr algn="ctr"/>
                      <a:r>
                        <a:rPr lang="en-US" sz="2000" b="1" dirty="0">
                          <a:solidFill>
                            <a:srgbClr val="11284A"/>
                          </a:solidFill>
                        </a:rPr>
                        <a:t>99.76%</a:t>
                      </a:r>
                    </a:p>
                  </a:txBody>
                  <a:tcPr marT="45707" marB="45707" anchor="ctr"/>
                </a:tc>
                <a:tc>
                  <a:txBody>
                    <a:bodyPr/>
                    <a:lstStyle/>
                    <a:p>
                      <a:pPr algn="ctr"/>
                      <a:r>
                        <a:rPr lang="en-US" sz="2000" b="1" dirty="0">
                          <a:solidFill>
                            <a:srgbClr val="11284A"/>
                          </a:solidFill>
                        </a:rPr>
                        <a:t>99.85%</a:t>
                      </a:r>
                    </a:p>
                  </a:txBody>
                  <a:tcPr marT="45707" marB="45707" anchor="ctr"/>
                </a:tc>
                <a:tc>
                  <a:txBody>
                    <a:bodyPr/>
                    <a:lstStyle/>
                    <a:p>
                      <a:pPr algn="ctr"/>
                      <a:r>
                        <a:rPr lang="en-US" sz="2000" b="1" dirty="0">
                          <a:solidFill>
                            <a:srgbClr val="11284A"/>
                          </a:solidFill>
                        </a:rPr>
                        <a:t>99.87%</a:t>
                      </a:r>
                    </a:p>
                  </a:txBody>
                  <a:tcPr marT="45707" marB="45707" anchor="ctr"/>
                </a:tc>
                <a:extLst>
                  <a:ext uri="{0D108BD9-81ED-4DB2-BD59-A6C34878D82A}">
                    <a16:rowId xmlns:a16="http://schemas.microsoft.com/office/drawing/2014/main" val="10001"/>
                  </a:ext>
                </a:extLst>
              </a:tr>
              <a:tr h="1473329">
                <a:tc>
                  <a:txBody>
                    <a:bodyPr/>
                    <a:lstStyle/>
                    <a:p>
                      <a:r>
                        <a:rPr lang="en-US" sz="2000" b="1" kern="1200" dirty="0">
                          <a:solidFill>
                            <a:srgbClr val="11284A"/>
                          </a:solidFill>
                          <a:effectLst/>
                          <a:latin typeface="+mn-lt"/>
                          <a:ea typeface="+mn-ea"/>
                          <a:cs typeface="+mn-cs"/>
                        </a:rPr>
                        <a:t>B. Notified the SEA and the LEA </a:t>
                      </a:r>
                    </a:p>
                  </a:txBody>
                  <a:tcPr marT="45707" marB="45707" anchor="ctr"/>
                </a:tc>
                <a:tc>
                  <a:txBody>
                    <a:bodyPr/>
                    <a:lstStyle/>
                    <a:p>
                      <a:pPr algn="ctr"/>
                      <a:r>
                        <a:rPr lang="en-US" sz="2000" b="1" dirty="0">
                          <a:solidFill>
                            <a:srgbClr val="11284A"/>
                          </a:solidFill>
                        </a:rPr>
                        <a:t>98.73%</a:t>
                      </a:r>
                    </a:p>
                  </a:txBody>
                  <a:tcPr marT="45707" marB="45707" anchor="ctr"/>
                </a:tc>
                <a:tc>
                  <a:txBody>
                    <a:bodyPr/>
                    <a:lstStyle/>
                    <a:p>
                      <a:pPr algn="ctr"/>
                      <a:r>
                        <a:rPr lang="en-US" sz="2000" b="1" dirty="0">
                          <a:solidFill>
                            <a:srgbClr val="11284A"/>
                          </a:solidFill>
                        </a:rPr>
                        <a:t>99.18%</a:t>
                      </a:r>
                    </a:p>
                  </a:txBody>
                  <a:tcPr marT="45707" marB="4570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11284A"/>
                          </a:solidFill>
                        </a:rPr>
                        <a:t>99.31%</a:t>
                      </a:r>
                    </a:p>
                  </a:txBody>
                  <a:tcPr marT="45707" marB="45707"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b="1" dirty="0">
                        <a:solidFill>
                          <a:srgbClr val="11284A"/>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11284A"/>
                          </a:solidFill>
                        </a:rPr>
                        <a:t>99.31%</a:t>
                      </a:r>
                    </a:p>
                    <a:p>
                      <a:pPr algn="ctr"/>
                      <a:endParaRPr lang="en-US" sz="2000" b="1" dirty="0">
                        <a:solidFill>
                          <a:srgbClr val="11284A"/>
                        </a:solidFill>
                      </a:endParaRPr>
                    </a:p>
                  </a:txBody>
                  <a:tcPr marT="45707" marB="45707" anchor="ctr"/>
                </a:tc>
                <a:extLst>
                  <a:ext uri="{0D108BD9-81ED-4DB2-BD59-A6C34878D82A}">
                    <a16:rowId xmlns:a16="http://schemas.microsoft.com/office/drawing/2014/main" val="10002"/>
                  </a:ext>
                </a:extLst>
              </a:tr>
              <a:tr h="1751319">
                <a:tc>
                  <a:txBody>
                    <a:bodyPr/>
                    <a:lstStyle/>
                    <a:p>
                      <a:r>
                        <a:rPr lang="en-US" sz="2000" b="1" kern="1200" dirty="0">
                          <a:solidFill>
                            <a:srgbClr val="11284A"/>
                          </a:solidFill>
                          <a:effectLst/>
                          <a:latin typeface="+mn-lt"/>
                          <a:ea typeface="+mn-ea"/>
                          <a:cs typeface="+mn-cs"/>
                        </a:rPr>
                        <a:t>C. Conducted the transition conference </a:t>
                      </a:r>
                    </a:p>
                  </a:txBody>
                  <a:tcPr marT="45707" marB="45707" anchor="ctr"/>
                </a:tc>
                <a:tc>
                  <a:txBody>
                    <a:bodyPr/>
                    <a:lstStyle/>
                    <a:p>
                      <a:pPr algn="ctr"/>
                      <a:r>
                        <a:rPr lang="en-US" sz="2000" b="1" dirty="0">
                          <a:solidFill>
                            <a:srgbClr val="11284A"/>
                          </a:solidFill>
                        </a:rPr>
                        <a:t>99.24%</a:t>
                      </a:r>
                    </a:p>
                  </a:txBody>
                  <a:tcPr marT="45707" marB="45707" anchor="ctr"/>
                </a:tc>
                <a:tc>
                  <a:txBody>
                    <a:bodyPr/>
                    <a:lstStyle/>
                    <a:p>
                      <a:pPr algn="ctr"/>
                      <a:r>
                        <a:rPr lang="en-US" sz="2000" b="1" dirty="0">
                          <a:solidFill>
                            <a:srgbClr val="11284A"/>
                          </a:solidFill>
                        </a:rPr>
                        <a:t>99.32%</a:t>
                      </a:r>
                    </a:p>
                  </a:txBody>
                  <a:tcPr marT="45707" marB="45707" anchor="ctr"/>
                </a:tc>
                <a:tc>
                  <a:txBody>
                    <a:bodyPr/>
                    <a:lstStyle/>
                    <a:p>
                      <a:pPr algn="ctr"/>
                      <a:r>
                        <a:rPr lang="en-US" sz="2000" b="1" dirty="0">
                          <a:solidFill>
                            <a:srgbClr val="11284A"/>
                          </a:solidFill>
                        </a:rPr>
                        <a:t>99.62%</a:t>
                      </a:r>
                    </a:p>
                  </a:txBody>
                  <a:tcPr marT="45707" marB="45707" anchor="ctr"/>
                </a:tc>
                <a:tc>
                  <a:txBody>
                    <a:bodyPr/>
                    <a:lstStyle/>
                    <a:p>
                      <a:pPr algn="ctr"/>
                      <a:r>
                        <a:rPr lang="en-US" sz="2000" b="1" dirty="0">
                          <a:solidFill>
                            <a:srgbClr val="11284A"/>
                          </a:solidFill>
                        </a:rPr>
                        <a:t>99.80%</a:t>
                      </a:r>
                    </a:p>
                  </a:txBody>
                  <a:tcPr marT="45707" marB="45707" anchor="ctr"/>
                </a:tc>
                <a:extLst>
                  <a:ext uri="{0D108BD9-81ED-4DB2-BD59-A6C34878D82A}">
                    <a16:rowId xmlns:a16="http://schemas.microsoft.com/office/drawing/2014/main" val="10003"/>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a:extLst>
              <a:ext uri="{FF2B5EF4-FFF2-40B4-BE49-F238E27FC236}">
                <a16:creationId xmlns:a16="http://schemas.microsoft.com/office/drawing/2014/main" id="{D2A6C30C-8368-6710-FF43-588F5AD0E405}"/>
              </a:ext>
            </a:extLst>
          </p:cNvPr>
          <p:cNvSpPr>
            <a:spLocks noGrp="1"/>
          </p:cNvSpPr>
          <p:nvPr>
            <p:ph type="title"/>
          </p:nvPr>
        </p:nvSpPr>
        <p:spPr>
          <a:xfrm>
            <a:off x="1393825" y="211138"/>
            <a:ext cx="9753600" cy="547687"/>
          </a:xfrm>
        </p:spPr>
        <p:txBody>
          <a:bodyPr/>
          <a:lstStyle/>
          <a:p>
            <a:r>
              <a:rPr lang="en-US" altLang="en-US" sz="3600" b="1" dirty="0"/>
              <a:t>INDICATOR 9 &amp; 10</a:t>
            </a:r>
          </a:p>
        </p:txBody>
      </p:sp>
      <p:sp>
        <p:nvSpPr>
          <p:cNvPr id="37890" name="Text Placeholder 4">
            <a:extLst>
              <a:ext uri="{FF2B5EF4-FFF2-40B4-BE49-F238E27FC236}">
                <a16:creationId xmlns:a16="http://schemas.microsoft.com/office/drawing/2014/main" id="{47C5D9E1-ACF1-340C-992B-6CC166C78D6E}"/>
              </a:ext>
            </a:extLst>
          </p:cNvPr>
          <p:cNvSpPr>
            <a:spLocks noGrp="1"/>
          </p:cNvSpPr>
          <p:nvPr>
            <p:ph type="body" sz="quarter" idx="10"/>
          </p:nvPr>
        </p:nvSpPr>
        <p:spPr>
          <a:xfrm>
            <a:off x="285750" y="990600"/>
            <a:ext cx="11620500" cy="5257800"/>
          </a:xfrm>
        </p:spPr>
        <p:txBody>
          <a:bodyPr>
            <a:normAutofit lnSpcReduction="10000"/>
          </a:bodyPr>
          <a:lstStyle/>
          <a:p>
            <a:r>
              <a:rPr lang="en-US" altLang="en-US" b="1" dirty="0">
                <a:solidFill>
                  <a:schemeClr val="tx1">
                    <a:lumMod val="75000"/>
                    <a:lumOff val="25000"/>
                  </a:schemeClr>
                </a:solidFill>
              </a:rPr>
              <a:t>Indicator 9: Resolution Sessions</a:t>
            </a:r>
          </a:p>
          <a:p>
            <a:r>
              <a:rPr lang="en-US" altLang="en-US" sz="2000" b="1" dirty="0">
                <a:solidFill>
                  <a:schemeClr val="tx1">
                    <a:lumMod val="75000"/>
                    <a:lumOff val="25000"/>
                  </a:schemeClr>
                </a:solidFill>
              </a:rPr>
              <a:t>Monitoring Priority: </a:t>
            </a:r>
            <a:r>
              <a:rPr lang="en-US" altLang="en-US" sz="2000" dirty="0">
                <a:solidFill>
                  <a:schemeClr val="tx1">
                    <a:lumMod val="75000"/>
                    <a:lumOff val="25000"/>
                  </a:schemeClr>
                </a:solidFill>
              </a:rPr>
              <a:t>Effective General Supervision Part C / General Supervision</a:t>
            </a:r>
          </a:p>
          <a:p>
            <a:r>
              <a:rPr lang="en-US" altLang="en-US" sz="2000" b="1" dirty="0">
                <a:solidFill>
                  <a:schemeClr val="tx1">
                    <a:lumMod val="75000"/>
                    <a:lumOff val="25000"/>
                  </a:schemeClr>
                </a:solidFill>
              </a:rPr>
              <a:t>Results indicator: </a:t>
            </a:r>
            <a:r>
              <a:rPr lang="en-US" altLang="en-US" sz="2000" dirty="0">
                <a:solidFill>
                  <a:schemeClr val="tx1">
                    <a:lumMod val="75000"/>
                    <a:lumOff val="25000"/>
                  </a:schemeClr>
                </a:solidFill>
              </a:rPr>
              <a:t>Percent of hearing requests that went to resolution sessions that were resolved through resolution session settlement agreements (applicable if Part B due process procedures are adopted). (20 U.S.C. 1416(a)(3)(B) and 1442)</a:t>
            </a:r>
          </a:p>
          <a:p>
            <a:r>
              <a:rPr lang="en-US" altLang="en-US" sz="2000" dirty="0">
                <a:solidFill>
                  <a:schemeClr val="tx1">
                    <a:lumMod val="75000"/>
                    <a:lumOff val="25000"/>
                  </a:schemeClr>
                </a:solidFill>
              </a:rPr>
              <a:t>This indicator is not applicable to a State that has adopted Part C due process procedures under section 639 of the IDEA</a:t>
            </a:r>
          </a:p>
          <a:p>
            <a:r>
              <a:rPr lang="en-US" altLang="en-US" b="1" dirty="0">
                <a:solidFill>
                  <a:schemeClr val="tx1">
                    <a:lumMod val="75000"/>
                    <a:lumOff val="25000"/>
                  </a:schemeClr>
                </a:solidFill>
              </a:rPr>
              <a:t>Indicator 10: Mediation</a:t>
            </a:r>
          </a:p>
          <a:p>
            <a:r>
              <a:rPr lang="en-US" altLang="en-US" sz="2000" b="1" dirty="0">
                <a:solidFill>
                  <a:schemeClr val="tx1">
                    <a:lumMod val="75000"/>
                    <a:lumOff val="25000"/>
                  </a:schemeClr>
                </a:solidFill>
              </a:rPr>
              <a:t>Monitoring Priority: </a:t>
            </a:r>
            <a:r>
              <a:rPr lang="en-US" altLang="en-US" sz="2000" dirty="0">
                <a:solidFill>
                  <a:schemeClr val="tx1">
                    <a:lumMod val="75000"/>
                    <a:lumOff val="25000"/>
                  </a:schemeClr>
                </a:solidFill>
              </a:rPr>
              <a:t>Effective General Supervision Part C / General Supervision</a:t>
            </a:r>
          </a:p>
          <a:p>
            <a:r>
              <a:rPr lang="en-US" altLang="en-US" sz="2000" b="1" dirty="0">
                <a:solidFill>
                  <a:schemeClr val="tx1">
                    <a:lumMod val="75000"/>
                    <a:lumOff val="25000"/>
                  </a:schemeClr>
                </a:solidFill>
              </a:rPr>
              <a:t>Results indicator: </a:t>
            </a:r>
            <a:r>
              <a:rPr lang="en-US" altLang="en-US" sz="2000" dirty="0">
                <a:solidFill>
                  <a:schemeClr val="tx1">
                    <a:lumMod val="75000"/>
                    <a:lumOff val="25000"/>
                  </a:schemeClr>
                </a:solidFill>
              </a:rPr>
              <a:t>Percent of mediations held that resulted in mediation agreements. (20 U.S.C. 1416(a)(3)(B) and 1442)</a:t>
            </a:r>
          </a:p>
          <a:p>
            <a:r>
              <a:rPr lang="en-US" altLang="en-US" sz="2000" dirty="0">
                <a:solidFill>
                  <a:schemeClr val="tx1">
                    <a:lumMod val="75000"/>
                    <a:lumOff val="25000"/>
                  </a:schemeClr>
                </a:solidFill>
              </a:rPr>
              <a:t>States are not required to establish baseline or targets if the number of mediations is less than 10. In a reporting period when the number of mediations reaches 10 or greater, the State must develop baseline and targets and report them in the corresponding SPP/APR.</a:t>
            </a:r>
          </a:p>
          <a:p>
            <a:endParaRPr lang="en-US" altLang="en-US" sz="2400" dirty="0">
              <a:solidFill>
                <a:schemeClr val="tx1">
                  <a:lumMod val="75000"/>
                  <a:lumOff val="25000"/>
                </a:schemeClr>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itle 2">
            <a:extLst>
              <a:ext uri="{FF2B5EF4-FFF2-40B4-BE49-F238E27FC236}">
                <a16:creationId xmlns:a16="http://schemas.microsoft.com/office/drawing/2014/main" id="{45536C2F-B39E-26FC-4032-4A5D76CCB460}"/>
              </a:ext>
            </a:extLst>
          </p:cNvPr>
          <p:cNvSpPr>
            <a:spLocks noGrp="1"/>
          </p:cNvSpPr>
          <p:nvPr>
            <p:ph type="title"/>
          </p:nvPr>
        </p:nvSpPr>
        <p:spPr>
          <a:xfrm>
            <a:off x="1393825" y="211138"/>
            <a:ext cx="9753600" cy="547687"/>
          </a:xfrm>
        </p:spPr>
        <p:txBody>
          <a:bodyPr/>
          <a:lstStyle/>
          <a:p>
            <a:r>
              <a:rPr lang="en-US" altLang="en-US" sz="3600" b="1" dirty="0"/>
              <a:t>INDICATOR 11</a:t>
            </a:r>
          </a:p>
        </p:txBody>
      </p:sp>
      <p:sp>
        <p:nvSpPr>
          <p:cNvPr id="11266" name="Text Placeholder 4">
            <a:extLst>
              <a:ext uri="{FF2B5EF4-FFF2-40B4-BE49-F238E27FC236}">
                <a16:creationId xmlns:a16="http://schemas.microsoft.com/office/drawing/2014/main" id="{B6E3957B-C697-04F8-333A-71232D20F492}"/>
              </a:ext>
            </a:extLst>
          </p:cNvPr>
          <p:cNvSpPr>
            <a:spLocks noGrp="1"/>
          </p:cNvSpPr>
          <p:nvPr>
            <p:ph type="body" sz="quarter" idx="10"/>
          </p:nvPr>
        </p:nvSpPr>
        <p:spPr>
          <a:xfrm>
            <a:off x="285750" y="990600"/>
            <a:ext cx="11620500" cy="5410200"/>
          </a:xfrm>
        </p:spPr>
        <p:txBody>
          <a:bodyPr/>
          <a:lstStyle/>
          <a:p>
            <a:r>
              <a:rPr lang="en-US" altLang="en-US" sz="2400" b="1" dirty="0">
                <a:solidFill>
                  <a:schemeClr val="tx1">
                    <a:lumMod val="75000"/>
                    <a:lumOff val="25000"/>
                  </a:schemeClr>
                </a:solidFill>
              </a:rPr>
              <a:t>Indicator 11. Percent of Medicaid eligible infants and toddlers with IFSPs who demonstrate positive social emotional skills within age expectations</a:t>
            </a: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1400" dirty="0">
              <a:solidFill>
                <a:schemeClr val="tx1">
                  <a:lumMod val="75000"/>
                  <a:lumOff val="25000"/>
                </a:schemeClr>
              </a:solidFill>
            </a:endParaRPr>
          </a:p>
          <a:p>
            <a:pPr>
              <a:lnSpc>
                <a:spcPct val="100000"/>
              </a:lnSpc>
              <a:spcBef>
                <a:spcPts val="600"/>
              </a:spcBef>
            </a:pPr>
            <a:endParaRPr lang="en-US" altLang="en-US" sz="2000" b="1" dirty="0">
              <a:solidFill>
                <a:schemeClr val="tx1">
                  <a:lumMod val="75000"/>
                  <a:lumOff val="25000"/>
                </a:schemeClr>
              </a:solidFill>
            </a:endParaRPr>
          </a:p>
          <a:p>
            <a:pPr>
              <a:lnSpc>
                <a:spcPct val="100000"/>
              </a:lnSpc>
              <a:spcBef>
                <a:spcPts val="600"/>
              </a:spcBef>
            </a:pPr>
            <a:endParaRPr lang="en-US" altLang="en-US" sz="2000" b="1" dirty="0">
              <a:solidFill>
                <a:schemeClr val="tx1">
                  <a:lumMod val="75000"/>
                  <a:lumOff val="25000"/>
                </a:schemeClr>
              </a:solidFill>
            </a:endParaRPr>
          </a:p>
          <a:p>
            <a:pPr>
              <a:lnSpc>
                <a:spcPct val="100000"/>
              </a:lnSpc>
              <a:spcBef>
                <a:spcPts val="600"/>
              </a:spcBef>
            </a:pPr>
            <a:r>
              <a:rPr lang="en-US" altLang="en-US" sz="2000" b="1" dirty="0">
                <a:solidFill>
                  <a:schemeClr val="tx1">
                    <a:lumMod val="75000"/>
                    <a:lumOff val="25000"/>
                  </a:schemeClr>
                </a:solidFill>
              </a:rPr>
              <a:t>The definition of slippage is a worsening from the previous data AND a failure to meet the target. The worsening also needs to meet certain thresholds to be considered slippage: </a:t>
            </a:r>
          </a:p>
          <a:p>
            <a:pPr marL="285750" indent="-285750">
              <a:lnSpc>
                <a:spcPct val="100000"/>
              </a:lnSpc>
              <a:spcBef>
                <a:spcPts val="600"/>
              </a:spcBef>
              <a:buFont typeface="Arial" panose="020B0604020202020204" pitchFamily="34" charset="0"/>
              <a:buChar char="•"/>
            </a:pPr>
            <a:r>
              <a:rPr lang="en-US" altLang="en-US" sz="1700" dirty="0">
                <a:solidFill>
                  <a:schemeClr val="tx1">
                    <a:lumMod val="75000"/>
                    <a:lumOff val="25000"/>
                  </a:schemeClr>
                </a:solidFill>
              </a:rPr>
              <a:t>For "large" percentages (10% or above), it is considered slippage if the worsening is more than 1.0 percentage point. For example: It is not slippage if the FFY2023 data for Indicator X are 32% and the FFY2022 data were 32.9% (32% is below target). It is slippage if the FFY2023 data for Indicator X are 32% and the FFY2022 data were 33.1%.</a:t>
            </a:r>
          </a:p>
          <a:p>
            <a:pPr marL="285750" indent="-285750">
              <a:lnSpc>
                <a:spcPct val="100000"/>
              </a:lnSpc>
              <a:spcBef>
                <a:spcPts val="600"/>
              </a:spcBef>
              <a:buFont typeface="Arial" panose="020B0604020202020204" pitchFamily="34" charset="0"/>
              <a:buChar char="•"/>
            </a:pPr>
            <a:r>
              <a:rPr lang="en-US" altLang="en-US" sz="1700" dirty="0">
                <a:solidFill>
                  <a:schemeClr val="tx1">
                    <a:lumMod val="75000"/>
                    <a:lumOff val="25000"/>
                  </a:schemeClr>
                </a:solidFill>
              </a:rPr>
              <a:t>For "small" percentages (less than 10%), it is considered slippage if the worsening is more than 0.1 percentage point. For example: It is not slippage if the FFY2023 data for Indicator Y are 5% and the FFY2022 data were 5.1% (5% is below target). It is slippage if the FFY2023 data for Indicator Y are 4.9% and the FFY2022 data were 5.1%.</a:t>
            </a: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3" name="Table 2">
            <a:extLst>
              <a:ext uri="{FF2B5EF4-FFF2-40B4-BE49-F238E27FC236}">
                <a16:creationId xmlns:a16="http://schemas.microsoft.com/office/drawing/2014/main" id="{01B86713-575B-02D1-DD58-DB76CBC910DC}"/>
              </a:ext>
            </a:extLst>
          </p:cNvPr>
          <p:cNvGraphicFramePr>
            <a:graphicFrameLocks noGrp="1"/>
          </p:cNvGraphicFramePr>
          <p:nvPr>
            <p:extLst>
              <p:ext uri="{D42A27DB-BD31-4B8C-83A1-F6EECF244321}">
                <p14:modId xmlns:p14="http://schemas.microsoft.com/office/powerpoint/2010/main" val="467353848"/>
              </p:ext>
            </p:extLst>
          </p:nvPr>
        </p:nvGraphicFramePr>
        <p:xfrm>
          <a:off x="1638300" y="19050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2284C"/>
                          </a:solidFill>
                        </a:rPr>
                        <a:t>FFY2023 TARGET</a:t>
                      </a:r>
                    </a:p>
                  </a:txBody>
                  <a:tcPr marT="45702" marB="45702" anchor="ctr"/>
                </a:tc>
                <a:tc>
                  <a:txBody>
                    <a:bodyPr/>
                    <a:lstStyle/>
                    <a:p>
                      <a:pPr algn="ctr"/>
                      <a:r>
                        <a:rPr lang="en-US" sz="2400" b="1" dirty="0">
                          <a:solidFill>
                            <a:srgbClr val="12284C"/>
                          </a:solidFill>
                        </a:rPr>
                        <a:t>FFY2023 DATA</a:t>
                      </a:r>
                    </a:p>
                  </a:txBody>
                  <a:tcPr marT="45702" marB="45702" anchor="ctr"/>
                </a:tc>
                <a:tc>
                  <a:txBody>
                    <a:bodyPr/>
                    <a:lstStyle/>
                    <a:p>
                      <a:pPr algn="ctr"/>
                      <a:r>
                        <a:rPr lang="en-US" sz="2400" b="1" dirty="0">
                          <a:solidFill>
                            <a:srgbClr val="12284C"/>
                          </a:solidFill>
                        </a:rPr>
                        <a:t>STATUS</a:t>
                      </a:r>
                    </a:p>
                  </a:txBody>
                  <a:tcPr marT="45702" marB="45702" anchor="ctr"/>
                </a:tc>
                <a:tc>
                  <a:txBody>
                    <a:bodyPr/>
                    <a:lstStyle/>
                    <a:p>
                      <a:pPr algn="ctr"/>
                      <a:r>
                        <a:rPr lang="en-US" sz="2400" b="1" dirty="0">
                          <a:solidFill>
                            <a:srgbClr val="12284C"/>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2284C"/>
                          </a:solidFill>
                        </a:rPr>
                        <a:t>45.20%</a:t>
                      </a:r>
                    </a:p>
                  </a:txBody>
                  <a:tcPr marT="45702" marB="45702" anchor="ctr"/>
                </a:tc>
                <a:tc>
                  <a:txBody>
                    <a:bodyPr/>
                    <a:lstStyle/>
                    <a:p>
                      <a:pPr algn="ctr"/>
                      <a:r>
                        <a:rPr lang="en-US" sz="2400" b="1" dirty="0">
                          <a:solidFill>
                            <a:srgbClr val="12284C"/>
                          </a:solidFill>
                        </a:rPr>
                        <a:t>45.80%</a:t>
                      </a:r>
                    </a:p>
                  </a:txBody>
                  <a:tcPr marT="45702" marB="45702" anchor="ctr"/>
                </a:tc>
                <a:tc>
                  <a:txBody>
                    <a:bodyPr/>
                    <a:lstStyle/>
                    <a:p>
                      <a:pPr algn="ctr"/>
                      <a:r>
                        <a:rPr lang="en-US" sz="2400" b="1" dirty="0">
                          <a:solidFill>
                            <a:srgbClr val="12284C"/>
                          </a:solidFill>
                        </a:rPr>
                        <a:t>MET TARGET</a:t>
                      </a:r>
                    </a:p>
                  </a:txBody>
                  <a:tcPr marT="45702" marB="45702" anchor="ctr"/>
                </a:tc>
                <a:tc>
                  <a:txBody>
                    <a:bodyPr/>
                    <a:lstStyle/>
                    <a:p>
                      <a:pPr algn="ctr"/>
                      <a:r>
                        <a:rPr lang="en-US" sz="2400" b="1" dirty="0">
                          <a:solidFill>
                            <a:srgbClr val="12284C"/>
                          </a:solidFill>
                        </a:rPr>
                        <a:t>NO SLIPPAGE</a:t>
                      </a:r>
                    </a:p>
                  </a:txBody>
                  <a:tcPr marT="45702" marB="4570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68587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Special Education Advisory Council</a:t>
            </a:r>
          </a:p>
        </p:txBody>
      </p:sp>
      <p:sp>
        <p:nvSpPr>
          <p:cNvPr id="2" name="Text Placeholder 1">
            <a:extLst>
              <a:ext uri="{FF2B5EF4-FFF2-40B4-BE49-F238E27FC236}">
                <a16:creationId xmlns:a16="http://schemas.microsoft.com/office/drawing/2014/main" id="{A5B98CB7-F58E-48B4-BCA9-0210A8428D8F}"/>
              </a:ext>
            </a:extLst>
          </p:cNvPr>
          <p:cNvSpPr>
            <a:spLocks noGrp="1"/>
          </p:cNvSpPr>
          <p:nvPr>
            <p:ph type="body" idx="1"/>
          </p:nvPr>
        </p:nvSpPr>
        <p:spPr/>
        <p:txBody>
          <a:bodyPr/>
          <a:lstStyle/>
          <a:p>
            <a:r>
              <a:rPr lang="en-US" dirty="0"/>
              <a:t>January 14, 2025</a:t>
            </a:r>
          </a:p>
        </p:txBody>
      </p:sp>
    </p:spTree>
    <p:extLst>
      <p:ext uri="{BB962C8B-B14F-4D97-AF65-F5344CB8AC3E}">
        <p14:creationId xmlns:p14="http://schemas.microsoft.com/office/powerpoint/2010/main" val="4302709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2">
            <a:extLst>
              <a:ext uri="{FF2B5EF4-FFF2-40B4-BE49-F238E27FC236}">
                <a16:creationId xmlns:a16="http://schemas.microsoft.com/office/drawing/2014/main" id="{CDC470FB-BE96-9022-B32A-A8F1E7686B9D}"/>
              </a:ext>
            </a:extLst>
          </p:cNvPr>
          <p:cNvSpPr>
            <a:spLocks noGrp="1"/>
          </p:cNvSpPr>
          <p:nvPr>
            <p:ph type="title"/>
          </p:nvPr>
        </p:nvSpPr>
        <p:spPr>
          <a:xfrm>
            <a:off x="1393825" y="211138"/>
            <a:ext cx="9753600" cy="547687"/>
          </a:xfrm>
        </p:spPr>
        <p:txBody>
          <a:bodyPr/>
          <a:lstStyle/>
          <a:p>
            <a:r>
              <a:rPr lang="en-US" altLang="en-US" sz="3600" b="1" dirty="0"/>
              <a:t>INDICATOR 12</a:t>
            </a:r>
          </a:p>
        </p:txBody>
      </p:sp>
      <p:sp>
        <p:nvSpPr>
          <p:cNvPr id="33794" name="Text Placeholder 4">
            <a:extLst>
              <a:ext uri="{FF2B5EF4-FFF2-40B4-BE49-F238E27FC236}">
                <a16:creationId xmlns:a16="http://schemas.microsoft.com/office/drawing/2014/main" id="{BCE75557-7A9D-EF34-7524-3B8443CA6B3E}"/>
              </a:ext>
            </a:extLst>
          </p:cNvPr>
          <p:cNvSpPr>
            <a:spLocks noGrp="1"/>
          </p:cNvSpPr>
          <p:nvPr>
            <p:ph type="body" sz="quarter" idx="10"/>
          </p:nvPr>
        </p:nvSpPr>
        <p:spPr>
          <a:xfrm>
            <a:off x="285750" y="990600"/>
            <a:ext cx="11620500" cy="5257800"/>
          </a:xfrm>
        </p:spPr>
        <p:txBody>
          <a:bodyPr>
            <a:normAutofit lnSpcReduction="10000"/>
          </a:bodyPr>
          <a:lstStyle/>
          <a:p>
            <a:r>
              <a:rPr lang="en-US" altLang="en-US" b="1" dirty="0">
                <a:solidFill>
                  <a:schemeClr val="tx1">
                    <a:lumMod val="75000"/>
                    <a:lumOff val="25000"/>
                  </a:schemeClr>
                </a:solidFill>
              </a:rPr>
              <a:t>Indicator 12: General Supervision</a:t>
            </a:r>
          </a:p>
          <a:p>
            <a:r>
              <a:rPr lang="en-US" altLang="en-US" sz="2400" b="1" dirty="0">
                <a:solidFill>
                  <a:schemeClr val="tx1">
                    <a:lumMod val="75000"/>
                    <a:lumOff val="25000"/>
                  </a:schemeClr>
                </a:solidFill>
              </a:rPr>
              <a:t>Monitoring Priority: </a:t>
            </a:r>
            <a:r>
              <a:rPr lang="en-US" altLang="en-US" sz="2400" dirty="0">
                <a:solidFill>
                  <a:schemeClr val="tx1">
                    <a:lumMod val="75000"/>
                    <a:lumOff val="25000"/>
                  </a:schemeClr>
                </a:solidFill>
              </a:rPr>
              <a:t>Effective General Supervision Part C</a:t>
            </a:r>
          </a:p>
          <a:p>
            <a:r>
              <a:rPr lang="en-US" altLang="en-US" sz="2400" b="1" dirty="0">
                <a:solidFill>
                  <a:schemeClr val="tx1">
                    <a:lumMod val="75000"/>
                    <a:lumOff val="25000"/>
                  </a:schemeClr>
                </a:solidFill>
              </a:rPr>
              <a:t>Compliance indicator: </a:t>
            </a:r>
            <a:r>
              <a:rPr lang="en-US" altLang="en-US" sz="2400" dirty="0">
                <a:solidFill>
                  <a:schemeClr val="tx1">
                    <a:lumMod val="75000"/>
                    <a:lumOff val="25000"/>
                  </a:schemeClr>
                </a:solidFill>
              </a:rPr>
              <a:t>This SPP/APR indicator focuses on the State lead agency’s exercise of its general supervision responsibility to monitor its Early Intervention Service (EIS) Providers and EIS Programs for requirements under Part C of the Individuals with Disabilities Act (IDEA) through the State’s reporting on timely correction of noncompliance.</a:t>
            </a: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tabLst/>
              <a:defRPr/>
            </a:pPr>
            <a:r>
              <a:rPr kumimoji="0" lang="en-US" altLang="en-US" sz="2400" b="1" i="0" u="none" strike="noStrike" kern="1200" cap="none" spc="0" normalizeH="0" baseline="0" noProof="0" dirty="0">
                <a:ln>
                  <a:noFill/>
                </a:ln>
                <a:solidFill>
                  <a:schemeClr val="tx1">
                    <a:lumMod val="75000"/>
                    <a:lumOff val="25000"/>
                  </a:schemeClr>
                </a:solidFill>
                <a:effectLst/>
                <a:uLnTx/>
                <a:uFillTx/>
                <a:latin typeface="Arial" panose="020B0604020202020204" pitchFamily="34" charset="0"/>
                <a:ea typeface="+mn-ea"/>
                <a:cs typeface="Arial" panose="020B0604020202020204" pitchFamily="34" charset="0"/>
              </a:rPr>
              <a:t>Compliance Indicators are required to be set at 100%</a:t>
            </a:r>
          </a:p>
          <a:p>
            <a:pPr>
              <a:lnSpc>
                <a:spcPct val="100000"/>
              </a:lnSpc>
              <a:spcBef>
                <a:spcPts val="600"/>
              </a:spcBef>
            </a:pPr>
            <a:endParaRPr lang="en-US" altLang="en-US" sz="2400" dirty="0">
              <a:solidFill>
                <a:schemeClr val="tx1">
                  <a:lumMod val="75000"/>
                  <a:lumOff val="25000"/>
                </a:schemeClr>
              </a:solidFill>
            </a:endParaRPr>
          </a:p>
          <a:p>
            <a:pPr>
              <a:lnSpc>
                <a:spcPct val="100000"/>
              </a:lnSpc>
              <a:spcBef>
                <a:spcPts val="600"/>
              </a:spcBef>
            </a:pPr>
            <a:endParaRPr lang="en-US" altLang="en-US" sz="2400" dirty="0">
              <a:solidFill>
                <a:schemeClr val="tx1">
                  <a:lumMod val="75000"/>
                  <a:lumOff val="25000"/>
                </a:schemeClr>
              </a:solidFill>
            </a:endParaRPr>
          </a:p>
        </p:txBody>
      </p:sp>
      <p:graphicFrame>
        <p:nvGraphicFramePr>
          <p:cNvPr id="2" name="Table 1">
            <a:extLst>
              <a:ext uri="{FF2B5EF4-FFF2-40B4-BE49-F238E27FC236}">
                <a16:creationId xmlns:a16="http://schemas.microsoft.com/office/drawing/2014/main" id="{3592C331-C400-EFDE-340B-D7CC375A60A4}"/>
              </a:ext>
            </a:extLst>
          </p:cNvPr>
          <p:cNvGraphicFramePr>
            <a:graphicFrameLocks noGrp="1"/>
          </p:cNvGraphicFramePr>
          <p:nvPr>
            <p:extLst>
              <p:ext uri="{D42A27DB-BD31-4B8C-83A1-F6EECF244321}">
                <p14:modId xmlns:p14="http://schemas.microsoft.com/office/powerpoint/2010/main" val="3803884259"/>
              </p:ext>
            </p:extLst>
          </p:nvPr>
        </p:nvGraphicFramePr>
        <p:xfrm>
          <a:off x="1638300" y="3886200"/>
          <a:ext cx="8915400" cy="1743974"/>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gridCol w="2228850">
                  <a:extLst>
                    <a:ext uri="{9D8B030D-6E8A-4147-A177-3AD203B41FA5}">
                      <a16:colId xmlns:a16="http://schemas.microsoft.com/office/drawing/2014/main" val="20002"/>
                    </a:ext>
                  </a:extLst>
                </a:gridCol>
                <a:gridCol w="2228850">
                  <a:extLst>
                    <a:ext uri="{9D8B030D-6E8A-4147-A177-3AD203B41FA5}">
                      <a16:colId xmlns:a16="http://schemas.microsoft.com/office/drawing/2014/main" val="20003"/>
                    </a:ext>
                  </a:extLst>
                </a:gridCol>
              </a:tblGrid>
              <a:tr h="761700">
                <a:tc>
                  <a:txBody>
                    <a:bodyPr/>
                    <a:lstStyle/>
                    <a:p>
                      <a:pPr algn="ctr"/>
                      <a:r>
                        <a:rPr lang="en-US" sz="2400" b="1" dirty="0">
                          <a:solidFill>
                            <a:srgbClr val="11284A"/>
                          </a:solidFill>
                        </a:rPr>
                        <a:t>FFY2023</a:t>
                      </a:r>
                      <a:r>
                        <a:rPr lang="en-US" sz="2400" b="1" baseline="0" dirty="0">
                          <a:solidFill>
                            <a:srgbClr val="11284A"/>
                          </a:solidFill>
                        </a:rPr>
                        <a:t> TARGET</a:t>
                      </a:r>
                      <a:endParaRPr lang="en-US" sz="2400" b="1" dirty="0">
                        <a:solidFill>
                          <a:srgbClr val="11284A"/>
                        </a:solidFill>
                      </a:endParaRPr>
                    </a:p>
                  </a:txBody>
                  <a:tcPr marT="45702" marB="45702" anchor="ctr"/>
                </a:tc>
                <a:tc>
                  <a:txBody>
                    <a:bodyPr/>
                    <a:lstStyle/>
                    <a:p>
                      <a:pPr algn="ctr"/>
                      <a:r>
                        <a:rPr lang="en-US" sz="2400" b="1" dirty="0">
                          <a:solidFill>
                            <a:srgbClr val="11284A"/>
                          </a:solidFill>
                        </a:rPr>
                        <a:t>FFY 2023 DATA</a:t>
                      </a:r>
                    </a:p>
                  </a:txBody>
                  <a:tcPr marT="45702" marB="45702" anchor="ctr"/>
                </a:tc>
                <a:tc>
                  <a:txBody>
                    <a:bodyPr/>
                    <a:lstStyle/>
                    <a:p>
                      <a:pPr algn="ctr"/>
                      <a:r>
                        <a:rPr lang="en-US" sz="2400" b="1" dirty="0">
                          <a:solidFill>
                            <a:srgbClr val="11284A"/>
                          </a:solidFill>
                        </a:rPr>
                        <a:t>STATUS</a:t>
                      </a:r>
                    </a:p>
                  </a:txBody>
                  <a:tcPr marT="45702" marB="45702" anchor="ctr"/>
                </a:tc>
                <a:tc>
                  <a:txBody>
                    <a:bodyPr/>
                    <a:lstStyle/>
                    <a:p>
                      <a:pPr algn="ctr"/>
                      <a:r>
                        <a:rPr lang="en-US" sz="2400" b="1" dirty="0">
                          <a:solidFill>
                            <a:srgbClr val="11284A"/>
                          </a:solidFill>
                        </a:rPr>
                        <a:t>SLIPPAGE</a:t>
                      </a:r>
                    </a:p>
                  </a:txBody>
                  <a:tcPr marT="45702" marB="45702" anchor="ctr"/>
                </a:tc>
                <a:extLst>
                  <a:ext uri="{0D108BD9-81ED-4DB2-BD59-A6C34878D82A}">
                    <a16:rowId xmlns:a16="http://schemas.microsoft.com/office/drawing/2014/main" val="10000"/>
                  </a:ext>
                </a:extLst>
              </a:tr>
              <a:tr h="921050">
                <a:tc>
                  <a:txBody>
                    <a:bodyPr/>
                    <a:lstStyle/>
                    <a:p>
                      <a:pPr algn="ctr"/>
                      <a:r>
                        <a:rPr lang="en-US" sz="2400" b="1" dirty="0">
                          <a:solidFill>
                            <a:srgbClr val="11284A"/>
                          </a:solidFill>
                        </a:rPr>
                        <a:t>100%</a:t>
                      </a:r>
                    </a:p>
                  </a:txBody>
                  <a:tcPr marT="45702" marB="45702" anchor="ctr"/>
                </a:tc>
                <a:tc>
                  <a:txBody>
                    <a:bodyPr/>
                    <a:lstStyle/>
                    <a:p>
                      <a:pPr algn="ctr"/>
                      <a:r>
                        <a:rPr lang="en-US" sz="2400" b="1" dirty="0">
                          <a:solidFill>
                            <a:srgbClr val="11284A"/>
                          </a:solidFill>
                        </a:rPr>
                        <a:t>100%</a:t>
                      </a:r>
                    </a:p>
                  </a:txBody>
                  <a:tcPr marT="45702" marB="45702" anchor="ctr"/>
                </a:tc>
                <a:tc>
                  <a:txBody>
                    <a:bodyPr/>
                    <a:lstStyle/>
                    <a:p>
                      <a:pPr algn="ctr"/>
                      <a:r>
                        <a:rPr lang="en-US" sz="2400" b="1" dirty="0">
                          <a:solidFill>
                            <a:srgbClr val="11284A"/>
                          </a:solidFill>
                        </a:rPr>
                        <a:t>MET TARGET</a:t>
                      </a:r>
                    </a:p>
                  </a:txBody>
                  <a:tcPr marT="45702" marB="45702" anchor="ctr"/>
                </a:tc>
                <a:tc>
                  <a:txBody>
                    <a:bodyPr/>
                    <a:lstStyle/>
                    <a:p>
                      <a:pPr algn="ctr"/>
                      <a:r>
                        <a:rPr lang="en-US" sz="2400" b="1" dirty="0">
                          <a:solidFill>
                            <a:srgbClr val="11284A"/>
                          </a:solidFill>
                        </a:rPr>
                        <a:t>NO SLIPPAGE</a:t>
                      </a:r>
                    </a:p>
                  </a:txBody>
                  <a:tcPr marT="45702" marB="45702"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849309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1">
            <a:extLst>
              <a:ext uri="{FF2B5EF4-FFF2-40B4-BE49-F238E27FC236}">
                <a16:creationId xmlns:a16="http://schemas.microsoft.com/office/drawing/2014/main" id="{9D599E03-B235-4085-7E6F-A8D9AB4897D0}"/>
              </a:ext>
            </a:extLst>
          </p:cNvPr>
          <p:cNvSpPr>
            <a:spLocks noGrp="1"/>
          </p:cNvSpPr>
          <p:nvPr>
            <p:ph type="title" idx="4294967295"/>
          </p:nvPr>
        </p:nvSpPr>
        <p:spPr>
          <a:xfrm>
            <a:off x="198782" y="1258888"/>
            <a:ext cx="11840817" cy="1143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100000"/>
              </a:lnSpc>
              <a:spcBef>
                <a:spcPct val="0"/>
              </a:spcBef>
              <a:spcAft>
                <a:spcPts val="0"/>
              </a:spcAft>
              <a:buClr>
                <a:schemeClr val="accent2"/>
              </a:buClr>
              <a:buSzTx/>
              <a:buFont typeface="Arial" panose="020B0604020202020204" pitchFamily="34" charset="0"/>
              <a:buNone/>
              <a:tabLst/>
              <a:defRPr/>
            </a:pPr>
            <a:r>
              <a:rPr kumimoji="0" lang="en-US" altLang="en-US" sz="3600" b="1" i="0" u="none" strike="noStrike" kern="1200" cap="none" spc="0" normalizeH="0" baseline="0" noProof="0" dirty="0">
                <a:ln>
                  <a:noFill/>
                </a:ln>
                <a:solidFill>
                  <a:srgbClr val="2F5597"/>
                </a:solidFill>
                <a:effectLst/>
                <a:uLnTx/>
                <a:uFillTx/>
                <a:latin typeface="Arial" panose="020B0604020202020204" pitchFamily="34" charset="0"/>
                <a:ea typeface="Open Sans Light" panose="020B0306030504020204" pitchFamily="34" charset="0"/>
                <a:cs typeface="Arial" panose="020B0604020202020204" pitchFamily="34" charset="0"/>
              </a:rPr>
              <a:t>Thank you/Questions</a:t>
            </a:r>
          </a:p>
        </p:txBody>
      </p:sp>
      <p:sp>
        <p:nvSpPr>
          <p:cNvPr id="4" name="Title 1">
            <a:extLst>
              <a:ext uri="{FF2B5EF4-FFF2-40B4-BE49-F238E27FC236}">
                <a16:creationId xmlns:a16="http://schemas.microsoft.com/office/drawing/2014/main" id="{C8083591-92AA-1B00-14BE-3C566B8CEBE5}"/>
              </a:ext>
            </a:extLst>
          </p:cNvPr>
          <p:cNvSpPr txBox="1">
            <a:spLocks/>
          </p:cNvSpPr>
          <p:nvPr/>
        </p:nvSpPr>
        <p:spPr>
          <a:xfrm>
            <a:off x="1409700" y="17463"/>
            <a:ext cx="9144000" cy="954087"/>
          </a:xfrm>
          <a:prstGeom prst="rect">
            <a:avLst/>
          </a:prstGeom>
        </p:spPr>
        <p:txBody>
          <a:bodyPr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US" sz="32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j-ea"/>
                <a:cs typeface="Arial" panose="020B0604020202020204" pitchFamily="34" charset="0"/>
              </a:rPr>
              <a:t>SPP/APR FFY2023</a:t>
            </a:r>
          </a:p>
        </p:txBody>
      </p:sp>
      <p:grpSp>
        <p:nvGrpSpPr>
          <p:cNvPr id="2" name="Group 1">
            <a:extLst>
              <a:ext uri="{FF2B5EF4-FFF2-40B4-BE49-F238E27FC236}">
                <a16:creationId xmlns:a16="http://schemas.microsoft.com/office/drawing/2014/main" id="{1A42534D-5981-FE3B-D066-81558B8AFA7B}"/>
              </a:ext>
              <a:ext uri="{C183D7F6-B498-43B3-948B-1728B52AA6E4}">
                <adec:decorative xmlns:adec="http://schemas.microsoft.com/office/drawing/2017/decorative" val="1"/>
              </a:ext>
            </a:extLst>
          </p:cNvPr>
          <p:cNvGrpSpPr/>
          <p:nvPr/>
        </p:nvGrpSpPr>
        <p:grpSpPr>
          <a:xfrm>
            <a:off x="417462" y="2401888"/>
            <a:ext cx="8399513" cy="3926025"/>
            <a:chOff x="168344" y="2401888"/>
            <a:chExt cx="8648631" cy="3926025"/>
          </a:xfrm>
        </p:grpSpPr>
        <p:pic>
          <p:nvPicPr>
            <p:cNvPr id="16389" name="Picture 3">
              <a:extLst>
                <a:ext uri="{FF2B5EF4-FFF2-40B4-BE49-F238E27FC236}">
                  <a16:creationId xmlns:a16="http://schemas.microsoft.com/office/drawing/2014/main" id="{0EAB3F54-11D0-39D5-E416-777B78386D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344" y="5413513"/>
              <a:ext cx="26606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35EB4D69-2F62-CC65-A103-8ED0901D92D5}"/>
                </a:ext>
              </a:extLst>
            </p:cNvPr>
            <p:cNvPicPr>
              <a:picLocks noChangeAspect="1" noChangeArrowheads="1"/>
            </p:cNvPicPr>
            <p:nvPr/>
          </p:nvPicPr>
          <p:blipFill>
            <a:blip r:embed="rId3"/>
            <a:srcRect/>
            <a:stretch>
              <a:fillRect/>
            </a:stretch>
          </p:blipFill>
          <p:spPr bwMode="auto">
            <a:xfrm>
              <a:off x="3070225" y="2401888"/>
              <a:ext cx="5746750" cy="3587750"/>
            </a:xfrm>
            <a:prstGeom prst="rect">
              <a:avLst/>
            </a:prstGeom>
            <a:ln>
              <a:noFill/>
            </a:ln>
            <a:effectLst>
              <a:outerShdw blurRad="292100" dist="139700" dir="2700000" algn="tl" rotWithShape="0">
                <a:srgbClr val="333333">
                  <a:alpha val="65000"/>
                </a:srgbClr>
              </a:outerShdw>
            </a:effectLst>
          </p:spPr>
        </p:pic>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Break</a:t>
            </a:r>
          </a:p>
        </p:txBody>
      </p:sp>
    </p:spTree>
    <p:extLst>
      <p:ext uri="{BB962C8B-B14F-4D97-AF65-F5344CB8AC3E}">
        <p14:creationId xmlns:p14="http://schemas.microsoft.com/office/powerpoint/2010/main" val="15859980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A308A6-772D-9E9B-643B-89B97D32FF0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A6DC34F-8C36-9E52-C90C-AE29FD55824B}"/>
              </a:ext>
            </a:extLst>
          </p:cNvPr>
          <p:cNvSpPr>
            <a:spLocks noGrp="1"/>
          </p:cNvSpPr>
          <p:nvPr>
            <p:ph type="title"/>
          </p:nvPr>
        </p:nvSpPr>
        <p:spPr>
          <a:xfrm>
            <a:off x="1893456" y="432665"/>
            <a:ext cx="9353048" cy="2713228"/>
          </a:xfrm>
        </p:spPr>
        <p:txBody>
          <a:bodyPr>
            <a:normAutofit/>
          </a:bodyPr>
          <a:lstStyle/>
          <a:p>
            <a:r>
              <a:rPr lang="en-US" dirty="0"/>
              <a:t>SEAC SPP/APR</a:t>
            </a:r>
          </a:p>
        </p:txBody>
      </p:sp>
      <p:sp>
        <p:nvSpPr>
          <p:cNvPr id="3" name="Text Placeholder 2">
            <a:extLst>
              <a:ext uri="{FF2B5EF4-FFF2-40B4-BE49-F238E27FC236}">
                <a16:creationId xmlns:a16="http://schemas.microsoft.com/office/drawing/2014/main" id="{D775AE4B-0083-AFAB-56D6-B1B14A559329}"/>
              </a:ext>
            </a:extLst>
          </p:cNvPr>
          <p:cNvSpPr>
            <a:spLocks noGrp="1"/>
          </p:cNvSpPr>
          <p:nvPr>
            <p:ph type="body" idx="1"/>
          </p:nvPr>
        </p:nvSpPr>
        <p:spPr/>
        <p:txBody>
          <a:bodyPr>
            <a:normAutofit/>
          </a:bodyPr>
          <a:lstStyle/>
          <a:p>
            <a:r>
              <a:rPr lang="en-US" dirty="0"/>
              <a:t>Brian Dempsey</a:t>
            </a:r>
          </a:p>
        </p:txBody>
      </p:sp>
    </p:spTree>
    <p:extLst>
      <p:ext uri="{BB962C8B-B14F-4D97-AF65-F5344CB8AC3E}">
        <p14:creationId xmlns:p14="http://schemas.microsoft.com/office/powerpoint/2010/main" val="28674070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SICC ESIDS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Trevor Huffman</a:t>
            </a:r>
          </a:p>
          <a:p>
            <a:endParaRPr lang="en-US" dirty="0"/>
          </a:p>
        </p:txBody>
      </p:sp>
    </p:spTree>
    <p:extLst>
      <p:ext uri="{BB962C8B-B14F-4D97-AF65-F5344CB8AC3E}">
        <p14:creationId xmlns:p14="http://schemas.microsoft.com/office/powerpoint/2010/main" val="15776595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vert="horz">
            <a:noAutofit/>
          </a:bodyPr>
          <a:lstStyle/>
          <a:p>
            <a:pPr algn="ctr"/>
            <a:r>
              <a:rPr lang="en-US" sz="3200" dirty="0"/>
              <a:t>FY23 SLDS Grant</a:t>
            </a:r>
            <a:br>
              <a:rPr lang="en-US" sz="3200" dirty="0"/>
            </a:br>
            <a:r>
              <a:rPr lang="en-US" sz="3200" dirty="0"/>
              <a:t>Early Childhood Integrated Data System</a:t>
            </a:r>
          </a:p>
        </p:txBody>
      </p:sp>
      <p:graphicFrame>
        <p:nvGraphicFramePr>
          <p:cNvPr id="2" name="Object 1" hidden="1">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372058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D85AECE6-392E-4700-B852-822D705713D0}"/>
              </a:ext>
              <a:ext uri="{C183D7F6-B498-43B3-948B-1728B52AA6E4}">
                <adec:decorative xmlns:adec="http://schemas.microsoft.com/office/drawing/2017/decorative" val="1"/>
              </a:ext>
            </a:extLst>
          </p:cNvPr>
          <p:cNvSpPr/>
          <p:nvPr>
            <p:custDataLst>
              <p:tags r:id="rId2"/>
            </p:custDataLst>
          </p:nvPr>
        </p:nvSpPr>
        <p:spPr>
          <a:xfrm>
            <a:off x="0" y="0"/>
            <a:ext cx="158750" cy="158750"/>
          </a:xfrm>
          <a:prstGeom prst="rect">
            <a:avLst/>
          </a:prstGeom>
          <a:solidFill>
            <a:srgbClr val="12284C"/>
          </a:solidFill>
          <a:ln w="9525" cap="rnd" cmpd="sng" algn="ctr">
            <a:solidFill>
              <a:srgbClr val="12284C"/>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algn="ctr"/>
            <a:endParaRPr lang="en-US" sz="4000" dirty="0">
              <a:solidFill>
                <a:srgbClr val="FFFFFF"/>
              </a:solidFill>
              <a:sym typeface="Open Sans" panose="020B0606030504020204" pitchFamily="34" charset="0"/>
            </a:endParaRPr>
          </a:p>
        </p:txBody>
      </p:sp>
    </p:spTree>
    <p:extLst>
      <p:ext uri="{BB962C8B-B14F-4D97-AF65-F5344CB8AC3E}">
        <p14:creationId xmlns:p14="http://schemas.microsoft.com/office/powerpoint/2010/main" val="134470046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F14AB-6265-2D57-AFA7-09BA270554C5}"/>
              </a:ext>
            </a:extLst>
          </p:cNvPr>
          <p:cNvSpPr>
            <a:spLocks noGrp="1"/>
          </p:cNvSpPr>
          <p:nvPr>
            <p:ph type="title"/>
          </p:nvPr>
        </p:nvSpPr>
        <p:spPr/>
        <p:txBody>
          <a:bodyPr/>
          <a:lstStyle/>
          <a:p>
            <a:r>
              <a:rPr lang="en-US" sz="4400" dirty="0"/>
              <a:t>What is an SLDS?</a:t>
            </a:r>
            <a:endParaRPr lang="en-US" dirty="0"/>
          </a:p>
        </p:txBody>
      </p:sp>
      <p:sp>
        <p:nvSpPr>
          <p:cNvPr id="4" name="Content Placeholder 3">
            <a:extLst>
              <a:ext uri="{FF2B5EF4-FFF2-40B4-BE49-F238E27FC236}">
                <a16:creationId xmlns:a16="http://schemas.microsoft.com/office/drawing/2014/main" id="{F5018682-26D7-74E3-B39E-7A86C26E072B}"/>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sz="2400" dirty="0">
                <a:solidFill>
                  <a:srgbClr val="000000"/>
                </a:solidFill>
              </a:rPr>
              <a:t>Statewide Longitudinal Data System</a:t>
            </a:r>
          </a:p>
          <a:p>
            <a:pPr marL="742950" lvl="1" indent="-285750">
              <a:lnSpc>
                <a:spcPct val="100000"/>
              </a:lnSpc>
              <a:buFont typeface="Arial" panose="020B0604020202020204" pitchFamily="34" charset="0"/>
              <a:buChar char="•"/>
            </a:pPr>
            <a:r>
              <a:rPr lang="en-US" dirty="0">
                <a:solidFill>
                  <a:srgbClr val="000000"/>
                </a:solidFill>
              </a:rPr>
              <a:t>A data system that combines data from multiple agencies to help answer questions about student learning and outcomes. SLDS can include data from early childhood education, K-12 schools, community colleges, four-year colleges and universities, workforce programs, and services.</a:t>
            </a:r>
          </a:p>
          <a:p>
            <a:pPr marL="742950" lvl="1" indent="-285750">
              <a:lnSpc>
                <a:spcPct val="100000"/>
              </a:lnSpc>
              <a:buFont typeface="Arial" panose="020B0604020202020204" pitchFamily="34" charset="0"/>
              <a:buChar char="•"/>
            </a:pPr>
            <a:r>
              <a:rPr lang="en-US" dirty="0">
                <a:solidFill>
                  <a:srgbClr val="000000"/>
                </a:solidFill>
              </a:rPr>
              <a:t>An SLDS can: </a:t>
            </a:r>
          </a:p>
          <a:p>
            <a:pPr marL="1200150" lvl="2" indent="-285750">
              <a:lnSpc>
                <a:spcPct val="100000"/>
              </a:lnSpc>
              <a:buFont typeface="Arial" panose="020B0604020202020204" pitchFamily="34" charset="0"/>
              <a:buChar char="•"/>
            </a:pPr>
            <a:r>
              <a:rPr lang="en-US" sz="1600" dirty="0">
                <a:solidFill>
                  <a:srgbClr val="000000"/>
                </a:solidFill>
              </a:rPr>
              <a:t>Help educators identify students' academic strengths and weaknesses</a:t>
            </a:r>
          </a:p>
          <a:p>
            <a:pPr marL="1200150" lvl="2" indent="-285750">
              <a:lnSpc>
                <a:spcPct val="100000"/>
              </a:lnSpc>
              <a:buFont typeface="Arial" panose="020B0604020202020204" pitchFamily="34" charset="0"/>
              <a:buChar char="•"/>
            </a:pPr>
            <a:r>
              <a:rPr lang="en-US" sz="1600" dirty="0">
                <a:solidFill>
                  <a:srgbClr val="000000"/>
                </a:solidFill>
              </a:rPr>
              <a:t>Increase student achievement</a:t>
            </a:r>
          </a:p>
          <a:p>
            <a:pPr marL="1200150" lvl="2" indent="-285750">
              <a:lnSpc>
                <a:spcPct val="100000"/>
              </a:lnSpc>
              <a:buFont typeface="Arial" panose="020B0604020202020204" pitchFamily="34" charset="0"/>
              <a:buChar char="•"/>
            </a:pPr>
            <a:r>
              <a:rPr lang="en-US" sz="1600" dirty="0">
                <a:solidFill>
                  <a:srgbClr val="000000"/>
                </a:solidFill>
              </a:rPr>
              <a:t>Close achievement gaps </a:t>
            </a:r>
          </a:p>
          <a:p>
            <a:pPr marL="1200150" lvl="2" indent="-285750">
              <a:lnSpc>
                <a:spcPct val="100000"/>
              </a:lnSpc>
              <a:buFont typeface="Arial" panose="020B0604020202020204" pitchFamily="34" charset="0"/>
              <a:buChar char="•"/>
            </a:pPr>
            <a:r>
              <a:rPr lang="en-US" sz="1600" dirty="0">
                <a:solidFill>
                  <a:srgbClr val="000000"/>
                </a:solidFill>
              </a:rPr>
              <a:t>Identify and address potential recurring impediments to student learning</a:t>
            </a:r>
          </a:p>
          <a:p>
            <a:endParaRPr lang="en-US" dirty="0"/>
          </a:p>
        </p:txBody>
      </p:sp>
    </p:spTree>
    <p:extLst>
      <p:ext uri="{BB962C8B-B14F-4D97-AF65-F5344CB8AC3E}">
        <p14:creationId xmlns:p14="http://schemas.microsoft.com/office/powerpoint/2010/main" val="382446540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F14AB-6265-2D57-AFA7-09BA270554C5}"/>
              </a:ext>
            </a:extLst>
          </p:cNvPr>
          <p:cNvSpPr>
            <a:spLocks noGrp="1"/>
          </p:cNvSpPr>
          <p:nvPr>
            <p:ph type="title"/>
          </p:nvPr>
        </p:nvSpPr>
        <p:spPr/>
        <p:txBody>
          <a:bodyPr/>
          <a:lstStyle/>
          <a:p>
            <a:r>
              <a:rPr lang="en-US" sz="4400" dirty="0"/>
              <a:t>What is an Early Childhood Integrated Data System?</a:t>
            </a:r>
            <a:endParaRPr lang="en-US" dirty="0"/>
          </a:p>
        </p:txBody>
      </p:sp>
      <p:sp>
        <p:nvSpPr>
          <p:cNvPr id="4" name="Content Placeholder 3">
            <a:extLst>
              <a:ext uri="{FF2B5EF4-FFF2-40B4-BE49-F238E27FC236}">
                <a16:creationId xmlns:a16="http://schemas.microsoft.com/office/drawing/2014/main" id="{F5018682-26D7-74E3-B39E-7A86C26E072B}"/>
              </a:ext>
            </a:extLst>
          </p:cNvPr>
          <p:cNvSpPr>
            <a:spLocks noGrp="1"/>
          </p:cNvSpPr>
          <p:nvPr>
            <p:ph idx="1"/>
          </p:nvPr>
        </p:nvSpPr>
        <p:spPr/>
        <p:txBody>
          <a:bodyPr/>
          <a:lstStyle/>
          <a:p>
            <a:pPr marL="285750" indent="-285750">
              <a:lnSpc>
                <a:spcPct val="150000"/>
              </a:lnSpc>
              <a:buFont typeface="Arial" panose="020B0604020202020204" pitchFamily="34" charset="0"/>
              <a:buChar char="•"/>
            </a:pPr>
            <a:r>
              <a:rPr lang="en-US" dirty="0">
                <a:solidFill>
                  <a:srgbClr val="000000"/>
                </a:solidFill>
              </a:rPr>
              <a:t>An Early Childhood Integrated Data System (ECIDS): </a:t>
            </a:r>
          </a:p>
          <a:p>
            <a:pPr marL="742950" lvl="1" indent="-285750">
              <a:lnSpc>
                <a:spcPct val="150000"/>
              </a:lnSpc>
              <a:buFont typeface="Arial" panose="020B0604020202020204" pitchFamily="34" charset="0"/>
              <a:buChar char="•"/>
            </a:pPr>
            <a:r>
              <a:rPr lang="en-US" dirty="0">
                <a:solidFill>
                  <a:srgbClr val="000000"/>
                </a:solidFill>
              </a:rPr>
              <a:t>Collects, integrates, maintains, stores, and reports information from early childhood programs across multiple agencies within a state that serve children and families from birth to age eight</a:t>
            </a:r>
          </a:p>
          <a:p>
            <a:endParaRPr lang="en-US" dirty="0"/>
          </a:p>
        </p:txBody>
      </p:sp>
    </p:spTree>
    <p:extLst>
      <p:ext uri="{BB962C8B-B14F-4D97-AF65-F5344CB8AC3E}">
        <p14:creationId xmlns:p14="http://schemas.microsoft.com/office/powerpoint/2010/main" val="24329056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F14AB-6265-2D57-AFA7-09BA270554C5}"/>
              </a:ext>
            </a:extLst>
          </p:cNvPr>
          <p:cNvSpPr>
            <a:spLocks noGrp="1"/>
          </p:cNvSpPr>
          <p:nvPr>
            <p:ph type="title"/>
          </p:nvPr>
        </p:nvSpPr>
        <p:spPr/>
        <p:txBody>
          <a:bodyPr/>
          <a:lstStyle/>
          <a:p>
            <a:r>
              <a:rPr lang="en-US" dirty="0"/>
              <a:t>Why ECIDS?</a:t>
            </a:r>
          </a:p>
        </p:txBody>
      </p:sp>
      <p:sp>
        <p:nvSpPr>
          <p:cNvPr id="4" name="Content Placeholder 3">
            <a:extLst>
              <a:ext uri="{FF2B5EF4-FFF2-40B4-BE49-F238E27FC236}">
                <a16:creationId xmlns:a16="http://schemas.microsoft.com/office/drawing/2014/main" id="{F5018682-26D7-74E3-B39E-7A86C26E072B}"/>
              </a:ext>
            </a:extLst>
          </p:cNvPr>
          <p:cNvSpPr>
            <a:spLocks noGrp="1"/>
          </p:cNvSpPr>
          <p:nvPr>
            <p:ph idx="1"/>
          </p:nvPr>
        </p:nvSpPr>
        <p:spPr/>
        <p:txBody>
          <a:bodyPr/>
          <a:lstStyle/>
          <a:p>
            <a:pPr marL="285750" indent="-285750">
              <a:lnSpc>
                <a:spcPct val="100000"/>
              </a:lnSpc>
              <a:buFont typeface="Arial" panose="020B0604020202020204" pitchFamily="34" charset="0"/>
              <a:buChar char="•"/>
            </a:pPr>
            <a:r>
              <a:rPr lang="en-US" dirty="0">
                <a:solidFill>
                  <a:srgbClr val="000000"/>
                </a:solidFill>
              </a:rPr>
              <a:t>Data Integration is a high priority for those seeking to make data-informed decisions</a:t>
            </a:r>
          </a:p>
          <a:p>
            <a:pPr marL="742950" lvl="1" indent="-285750">
              <a:lnSpc>
                <a:spcPct val="100000"/>
              </a:lnSpc>
              <a:buFont typeface="Arial" panose="020B0604020202020204" pitchFamily="34" charset="0"/>
              <a:buChar char="•"/>
            </a:pPr>
            <a:r>
              <a:rPr lang="en-US" sz="1600" dirty="0">
                <a:solidFill>
                  <a:srgbClr val="000000"/>
                </a:solidFill>
              </a:rPr>
              <a:t>Facilitates the technical and organizational collaboration that leads to data-informed cross-program planning and decision-making</a:t>
            </a:r>
            <a:endParaRPr lang="en-US" sz="1400" dirty="0">
              <a:solidFill>
                <a:srgbClr val="000000"/>
              </a:solidFill>
            </a:endParaRPr>
          </a:p>
          <a:p>
            <a:pPr marL="285750" indent="-285750">
              <a:lnSpc>
                <a:spcPct val="100000"/>
              </a:lnSpc>
              <a:buFont typeface="Arial" panose="020B0604020202020204" pitchFamily="34" charset="0"/>
              <a:buChar char="•"/>
            </a:pPr>
            <a:r>
              <a:rPr lang="en-US" dirty="0">
                <a:solidFill>
                  <a:srgbClr val="000000"/>
                </a:solidFill>
              </a:rPr>
              <a:t>Integrating data supports both child and family outcomes</a:t>
            </a:r>
          </a:p>
          <a:p>
            <a:pPr marL="742950" lvl="1" indent="-285750">
              <a:lnSpc>
                <a:spcPct val="100000"/>
              </a:lnSpc>
              <a:buFont typeface="Arial" panose="020B0604020202020204" pitchFamily="34" charset="0"/>
              <a:buChar char="•"/>
            </a:pPr>
            <a:r>
              <a:rPr lang="en-US" sz="1600" dirty="0">
                <a:solidFill>
                  <a:srgbClr val="000000"/>
                </a:solidFill>
              </a:rPr>
              <a:t>Allows decisions to be made to improve services</a:t>
            </a:r>
            <a:endParaRPr lang="en-US" dirty="0">
              <a:solidFill>
                <a:srgbClr val="000000"/>
              </a:solidFill>
            </a:endParaRPr>
          </a:p>
          <a:p>
            <a:pPr marL="285750" indent="-285750">
              <a:lnSpc>
                <a:spcPct val="100000"/>
              </a:lnSpc>
              <a:buFont typeface="Arial" panose="020B0604020202020204" pitchFamily="34" charset="0"/>
              <a:buChar char="•"/>
            </a:pPr>
            <a:r>
              <a:rPr lang="en-US" dirty="0">
                <a:solidFill>
                  <a:srgbClr val="000000"/>
                </a:solidFill>
              </a:rPr>
              <a:t>Public Health Issues span multiple sectors</a:t>
            </a:r>
          </a:p>
          <a:p>
            <a:pPr marL="742950" lvl="1" indent="-285750">
              <a:lnSpc>
                <a:spcPct val="100000"/>
              </a:lnSpc>
              <a:buFont typeface="Arial" panose="020B0604020202020204" pitchFamily="34" charset="0"/>
              <a:buChar char="•"/>
            </a:pPr>
            <a:r>
              <a:rPr lang="en-US" sz="1600" dirty="0">
                <a:solidFill>
                  <a:srgbClr val="000000"/>
                </a:solidFill>
              </a:rPr>
              <a:t>Childhood illness not only falls on healthcare providers, but it also falls on educators, schools, families, and communities</a:t>
            </a:r>
          </a:p>
          <a:p>
            <a:endParaRPr lang="en-US" dirty="0"/>
          </a:p>
        </p:txBody>
      </p:sp>
    </p:spTree>
    <p:extLst>
      <p:ext uri="{BB962C8B-B14F-4D97-AF65-F5344CB8AC3E}">
        <p14:creationId xmlns:p14="http://schemas.microsoft.com/office/powerpoint/2010/main" val="26561046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F14AB-6265-2D57-AFA7-09BA270554C5}"/>
              </a:ext>
            </a:extLst>
          </p:cNvPr>
          <p:cNvSpPr>
            <a:spLocks noGrp="1"/>
          </p:cNvSpPr>
          <p:nvPr>
            <p:ph type="title"/>
          </p:nvPr>
        </p:nvSpPr>
        <p:spPr/>
        <p:txBody>
          <a:bodyPr/>
          <a:lstStyle/>
          <a:p>
            <a:r>
              <a:rPr lang="en-US" dirty="0"/>
              <a:t>Expected Outcomes of the Grant</a:t>
            </a:r>
          </a:p>
        </p:txBody>
      </p:sp>
      <p:sp>
        <p:nvSpPr>
          <p:cNvPr id="4" name="Content Placeholder 3">
            <a:extLst>
              <a:ext uri="{FF2B5EF4-FFF2-40B4-BE49-F238E27FC236}">
                <a16:creationId xmlns:a16="http://schemas.microsoft.com/office/drawing/2014/main" id="{F5018682-26D7-74E3-B39E-7A86C26E072B}"/>
              </a:ext>
            </a:extLst>
          </p:cNvPr>
          <p:cNvSpPr>
            <a:spLocks noGrp="1"/>
          </p:cNvSpPr>
          <p:nvPr>
            <p:ph idx="1"/>
          </p:nvPr>
        </p:nvSpPr>
        <p:spPr>
          <a:xfrm>
            <a:off x="628650" y="1842481"/>
            <a:ext cx="10934700" cy="4532891"/>
          </a:xfrm>
        </p:spPr>
        <p:txBody>
          <a:bodyPr/>
          <a:lstStyle/>
          <a:p>
            <a:pPr marL="285750" indent="-285750">
              <a:buFont typeface="Arial" panose="020B0604020202020204" pitchFamily="34" charset="0"/>
              <a:buChar char="•"/>
            </a:pPr>
            <a:r>
              <a:rPr lang="en-US" dirty="0">
                <a:solidFill>
                  <a:srgbClr val="000000"/>
                </a:solidFill>
              </a:rPr>
              <a:t>Connecting early childhood data from multiple systems, programs, and state agencies to affect positive outcomes and policy for children to thrive.</a:t>
            </a:r>
          </a:p>
          <a:p>
            <a:pPr marL="285750" indent="-285750">
              <a:buFont typeface="Arial" panose="020B0604020202020204" pitchFamily="34" charset="0"/>
              <a:buChar char="•"/>
            </a:pPr>
            <a:r>
              <a:rPr lang="en-US" dirty="0">
                <a:solidFill>
                  <a:srgbClr val="000000"/>
                </a:solidFill>
              </a:rPr>
              <a:t>A robust data governance system that ensures the ECIDS provides data that is secure, valid, reliable, actionable and provides useful insights for informed decision-making.</a:t>
            </a:r>
          </a:p>
          <a:p>
            <a:pPr marL="285750" indent="-285750">
              <a:buFont typeface="Arial" panose="020B0604020202020204" pitchFamily="34" charset="0"/>
              <a:buChar char="•"/>
            </a:pPr>
            <a:r>
              <a:rPr lang="en-US" dirty="0">
                <a:solidFill>
                  <a:srgbClr val="000000"/>
                </a:solidFill>
              </a:rPr>
              <a:t>The ability to calculate a distinct count by assigning every child participating in early childhood programs a unique identifier that is consistent across early childhood platforms and remains constant throughout PK-12. </a:t>
            </a:r>
          </a:p>
          <a:p>
            <a:pPr marL="0" indent="0">
              <a:buNone/>
            </a:pPr>
            <a:endParaRPr lang="en-US" dirty="0"/>
          </a:p>
        </p:txBody>
      </p:sp>
    </p:spTree>
    <p:extLst>
      <p:ext uri="{BB962C8B-B14F-4D97-AF65-F5344CB8AC3E}">
        <p14:creationId xmlns:p14="http://schemas.microsoft.com/office/powerpoint/2010/main" val="417327984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6653327A-9A8C-4693-B933-FE261E53C2C2}"/>
              </a:ext>
            </a:extLst>
          </p:cNvPr>
          <p:cNvSpPr>
            <a:spLocks noGrp="1"/>
          </p:cNvSpPr>
          <p:nvPr>
            <p:ph idx="1"/>
          </p:nvPr>
        </p:nvSpPr>
        <p:spPr>
          <a:xfrm>
            <a:off x="838200" y="1267001"/>
            <a:ext cx="10515600" cy="4532890"/>
          </a:xfrm>
        </p:spPr>
        <p:txBody>
          <a:bodyPr>
            <a:normAutofit/>
          </a:bodyPr>
          <a:lstStyle/>
          <a:p>
            <a:endParaRPr lang="en-US" dirty="0"/>
          </a:p>
          <a:p>
            <a:r>
              <a:rPr lang="en-US" dirty="0"/>
              <a:t>Call to Order                                               Lindsay Graf</a:t>
            </a:r>
          </a:p>
          <a:p>
            <a:pPr marL="0" indent="0">
              <a:buNone/>
            </a:pPr>
            <a:endParaRPr lang="en-US" dirty="0"/>
          </a:p>
          <a:p>
            <a:pPr marL="0" indent="0">
              <a:buNone/>
            </a:pPr>
            <a:endParaRPr lang="en-US" dirty="0"/>
          </a:p>
          <a:p>
            <a:r>
              <a:rPr lang="en-US" dirty="0"/>
              <a:t>Roll Call                                                        Joyce Broils</a:t>
            </a:r>
          </a:p>
        </p:txBody>
      </p:sp>
      <p:sp>
        <p:nvSpPr>
          <p:cNvPr id="4" name="Title 3">
            <a:extLst>
              <a:ext uri="{FF2B5EF4-FFF2-40B4-BE49-F238E27FC236}">
                <a16:creationId xmlns:a16="http://schemas.microsoft.com/office/drawing/2014/main" id="{A651E6FF-8754-4A6F-B197-5FFC39FB5AF0}"/>
              </a:ext>
            </a:extLst>
          </p:cNvPr>
          <p:cNvSpPr>
            <a:spLocks noGrp="1"/>
          </p:cNvSpPr>
          <p:nvPr>
            <p:ph type="title"/>
          </p:nvPr>
        </p:nvSpPr>
        <p:spPr>
          <a:xfrm>
            <a:off x="838200" y="365126"/>
            <a:ext cx="10515600" cy="1001762"/>
          </a:xfrm>
        </p:spPr>
        <p:txBody>
          <a:bodyPr/>
          <a:lstStyle/>
          <a:p>
            <a:r>
              <a:rPr lang="en-US" dirty="0"/>
              <a:t>Call to Order</a:t>
            </a:r>
          </a:p>
        </p:txBody>
      </p:sp>
    </p:spTree>
    <p:extLst>
      <p:ext uri="{BB962C8B-B14F-4D97-AF65-F5344CB8AC3E}">
        <p14:creationId xmlns:p14="http://schemas.microsoft.com/office/powerpoint/2010/main" val="20110245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18F14AB-6265-2D57-AFA7-09BA270554C5}"/>
              </a:ext>
            </a:extLst>
          </p:cNvPr>
          <p:cNvSpPr>
            <a:spLocks noGrp="1"/>
          </p:cNvSpPr>
          <p:nvPr>
            <p:ph type="title"/>
          </p:nvPr>
        </p:nvSpPr>
        <p:spPr/>
        <p:txBody>
          <a:bodyPr/>
          <a:lstStyle/>
          <a:p>
            <a:r>
              <a:rPr lang="en-US" dirty="0"/>
              <a:t>Expected Outcomes of the Grant </a:t>
            </a:r>
          </a:p>
        </p:txBody>
      </p:sp>
      <p:sp>
        <p:nvSpPr>
          <p:cNvPr id="4" name="Content Placeholder 3">
            <a:extLst>
              <a:ext uri="{FF2B5EF4-FFF2-40B4-BE49-F238E27FC236}">
                <a16:creationId xmlns:a16="http://schemas.microsoft.com/office/drawing/2014/main" id="{F5018682-26D7-74E3-B39E-7A86C26E072B}"/>
              </a:ext>
            </a:extLst>
          </p:cNvPr>
          <p:cNvSpPr>
            <a:spLocks noGrp="1"/>
          </p:cNvSpPr>
          <p:nvPr>
            <p:ph idx="1"/>
          </p:nvPr>
        </p:nvSpPr>
        <p:spPr>
          <a:xfrm>
            <a:off x="628650" y="1868360"/>
            <a:ext cx="10934700" cy="4532891"/>
          </a:xfrm>
        </p:spPr>
        <p:txBody>
          <a:bodyPr/>
          <a:lstStyle/>
          <a:p>
            <a:pPr marL="285750" indent="-285750">
              <a:buFont typeface="Arial" panose="020B0604020202020204" pitchFamily="34" charset="0"/>
              <a:buChar char="•"/>
            </a:pPr>
            <a:r>
              <a:rPr lang="en-US" dirty="0">
                <a:solidFill>
                  <a:srgbClr val="000000"/>
                </a:solidFill>
              </a:rPr>
              <a:t>Architect a centralized ECIDS infrastructure that is flexible enough to stand alone, is scalable, and integrates with the P20W SLDS. </a:t>
            </a:r>
          </a:p>
          <a:p>
            <a:pPr marL="285750" indent="-285750">
              <a:buFont typeface="Arial" panose="020B0604020202020204" pitchFamily="34" charset="0"/>
              <a:buChar char="•"/>
            </a:pPr>
            <a:r>
              <a:rPr lang="en-US" dirty="0">
                <a:solidFill>
                  <a:srgbClr val="000000"/>
                </a:solidFill>
              </a:rPr>
              <a:t>Produce customizable data analytics dashboards to provide reliable, high-quality, actionable data to early childhood and education stakeholders.</a:t>
            </a:r>
          </a:p>
          <a:p>
            <a:endParaRPr lang="en-US" dirty="0"/>
          </a:p>
        </p:txBody>
      </p:sp>
    </p:spTree>
    <p:extLst>
      <p:ext uri="{BB962C8B-B14F-4D97-AF65-F5344CB8AC3E}">
        <p14:creationId xmlns:p14="http://schemas.microsoft.com/office/powerpoint/2010/main" val="2343692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7D4AA6-4639-A60C-A6A3-5D3661E8CCEF}"/>
              </a:ext>
            </a:extLst>
          </p:cNvPr>
          <p:cNvSpPr>
            <a:spLocks noGrp="1"/>
          </p:cNvSpPr>
          <p:nvPr>
            <p:ph type="title"/>
          </p:nvPr>
        </p:nvSpPr>
        <p:spPr/>
        <p:txBody>
          <a:bodyPr/>
          <a:lstStyle/>
          <a:p>
            <a:r>
              <a:rPr lang="en-US" dirty="0"/>
              <a:t>Contact Us</a:t>
            </a:r>
          </a:p>
        </p:txBody>
      </p:sp>
      <p:sp>
        <p:nvSpPr>
          <p:cNvPr id="2" name="Content Placeholder 1">
            <a:extLst>
              <a:ext uri="{FF2B5EF4-FFF2-40B4-BE49-F238E27FC236}">
                <a16:creationId xmlns:a16="http://schemas.microsoft.com/office/drawing/2014/main" id="{9C146225-CF79-F239-8972-2B7B57A87436}"/>
              </a:ext>
            </a:extLst>
          </p:cNvPr>
          <p:cNvSpPr>
            <a:spLocks noGrp="1"/>
          </p:cNvSpPr>
          <p:nvPr>
            <p:ph idx="1"/>
          </p:nvPr>
        </p:nvSpPr>
        <p:spPr/>
        <p:txBody>
          <a:bodyPr/>
          <a:lstStyle/>
          <a:p>
            <a:r>
              <a:rPr lang="fr-FR" sz="2000" b="1" dirty="0"/>
              <a:t>Kyle Lord </a:t>
            </a:r>
          </a:p>
          <a:p>
            <a:pPr lvl="1"/>
            <a:r>
              <a:rPr lang="fr-FR" sz="2000" dirty="0"/>
              <a:t>Assistant </a:t>
            </a:r>
            <a:r>
              <a:rPr lang="fr-FR" sz="2000" dirty="0" err="1"/>
              <a:t>Director</a:t>
            </a:r>
            <a:r>
              <a:rPr lang="fr-FR" sz="2000" dirty="0"/>
              <a:t> </a:t>
            </a:r>
          </a:p>
          <a:p>
            <a:pPr lvl="1"/>
            <a:r>
              <a:rPr lang="fr-FR" sz="2000" dirty="0"/>
              <a:t>Information </a:t>
            </a:r>
            <a:r>
              <a:rPr lang="fr-FR" sz="2000" dirty="0" err="1"/>
              <a:t>Technology</a:t>
            </a:r>
            <a:endParaRPr lang="fr-FR" sz="2000" dirty="0"/>
          </a:p>
          <a:p>
            <a:pPr lvl="1"/>
            <a:r>
              <a:rPr lang="fr-FR" sz="2000" dirty="0">
                <a:hlinkClick r:id="rId2"/>
              </a:rPr>
              <a:t>klord@ksde.org</a:t>
            </a:r>
            <a:endParaRPr lang="fr-FR" sz="2000" dirty="0"/>
          </a:p>
          <a:p>
            <a:r>
              <a:rPr lang="fr-FR" sz="2000" b="1" dirty="0"/>
              <a:t>Trevor Huffman</a:t>
            </a:r>
          </a:p>
          <a:p>
            <a:pPr lvl="1"/>
            <a:r>
              <a:rPr lang="fr-FR" sz="2000" dirty="0"/>
              <a:t>Data </a:t>
            </a:r>
            <a:r>
              <a:rPr lang="fr-FR" sz="2000" dirty="0" err="1"/>
              <a:t>Coordinator</a:t>
            </a:r>
            <a:endParaRPr lang="fr-FR" sz="2000" dirty="0"/>
          </a:p>
          <a:p>
            <a:pPr lvl="1"/>
            <a:r>
              <a:rPr lang="fr-FR" sz="2000" dirty="0" err="1"/>
              <a:t>Early</a:t>
            </a:r>
            <a:r>
              <a:rPr lang="fr-FR" sz="2000" dirty="0"/>
              <a:t> </a:t>
            </a:r>
            <a:r>
              <a:rPr lang="fr-FR" sz="2000" dirty="0" err="1"/>
              <a:t>Childhood</a:t>
            </a:r>
            <a:endParaRPr lang="fr-FR" sz="2000" dirty="0"/>
          </a:p>
          <a:p>
            <a:pPr lvl="1"/>
            <a:r>
              <a:rPr lang="fr-FR" sz="2000" dirty="0">
                <a:hlinkClick r:id="rId3"/>
              </a:rPr>
              <a:t>thuffman@ksde.org</a:t>
            </a:r>
            <a:endParaRPr lang="fr-FR" sz="2000" dirty="0"/>
          </a:p>
          <a:p>
            <a:pPr lvl="1"/>
            <a:endParaRPr lang="fr-FR" dirty="0"/>
          </a:p>
        </p:txBody>
      </p:sp>
      <p:sp>
        <p:nvSpPr>
          <p:cNvPr id="4" name="Content Placeholder 3">
            <a:extLst>
              <a:ext uri="{FF2B5EF4-FFF2-40B4-BE49-F238E27FC236}">
                <a16:creationId xmlns:a16="http://schemas.microsoft.com/office/drawing/2014/main" id="{2D7E8E9D-5D9A-EDAC-64C6-41615C4AB0FA}"/>
              </a:ext>
            </a:extLst>
          </p:cNvPr>
          <p:cNvSpPr>
            <a:spLocks noGrp="1"/>
          </p:cNvSpPr>
          <p:nvPr>
            <p:ph idx="12"/>
          </p:nvPr>
        </p:nvSpPr>
        <p:spPr/>
        <p:txBody>
          <a:bodyPr/>
          <a:lstStyle/>
          <a:p>
            <a:pPr>
              <a:defRPr/>
            </a:pPr>
            <a:r>
              <a:rPr kumimoji="0" lang="fr-FR" sz="2000" b="1"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rPr>
              <a:t>Mike Jordan</a:t>
            </a:r>
          </a:p>
          <a:p>
            <a:pPr marL="685800" marR="0" lvl="1" indent="-22860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Char char="•"/>
              <a:tabLst/>
              <a:defRPr/>
            </a:pPr>
            <a:r>
              <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rPr>
              <a:t>Information </a:t>
            </a:r>
            <a:r>
              <a:rPr kumimoji="0" lang="fr-FR" sz="2000" b="0" i="0" u="none" strike="noStrike" kern="1200" cap="none" spc="0" normalizeH="0" baseline="0" noProof="0" dirty="0" err="1">
                <a:ln>
                  <a:noFill/>
                </a:ln>
                <a:solidFill>
                  <a:srgbClr val="12284C"/>
                </a:solidFill>
                <a:effectLst/>
                <a:uLnTx/>
                <a:uFillTx/>
                <a:latin typeface="Open Sans"/>
                <a:ea typeface="+mn-ea"/>
                <a:cs typeface="+mn-cs"/>
                <a:sym typeface="Trebuchet MS" panose="020B0603020202020204" pitchFamily="34" charset="0"/>
              </a:rPr>
              <a:t>Systems</a:t>
            </a:r>
            <a:r>
              <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rPr>
              <a:t> Manager</a:t>
            </a:r>
          </a:p>
          <a:p>
            <a:pPr marL="685800" marR="0" lvl="1" indent="-22860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Char char="•"/>
              <a:tabLst/>
              <a:defRPr/>
            </a:pPr>
            <a:r>
              <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rPr>
              <a:t>Information </a:t>
            </a:r>
            <a:r>
              <a:rPr kumimoji="0" lang="fr-FR" sz="2000" b="0" i="0" u="none" strike="noStrike" kern="1200" cap="none" spc="0" normalizeH="0" baseline="0" noProof="0" dirty="0" err="1">
                <a:ln>
                  <a:noFill/>
                </a:ln>
                <a:solidFill>
                  <a:srgbClr val="12284C"/>
                </a:solidFill>
                <a:effectLst/>
                <a:uLnTx/>
                <a:uFillTx/>
                <a:latin typeface="Open Sans"/>
                <a:ea typeface="+mn-ea"/>
                <a:cs typeface="+mn-cs"/>
                <a:sym typeface="Trebuchet MS" panose="020B0603020202020204" pitchFamily="34" charset="0"/>
              </a:rPr>
              <a:t>Technology</a:t>
            </a:r>
            <a:endPar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endParaRPr>
          </a:p>
          <a:p>
            <a:pPr marL="685800" marR="0" lvl="1" indent="-228600" algn="l" defTabSz="914400" rtl="0" eaLnBrk="1" fontAlgn="auto" latinLnBrk="0" hangingPunct="1">
              <a:lnSpc>
                <a:spcPct val="90000"/>
              </a:lnSpc>
              <a:spcBef>
                <a:spcPts val="500"/>
              </a:spcBef>
              <a:spcAft>
                <a:spcPts val="0"/>
              </a:spcAft>
              <a:buClr>
                <a:srgbClr val="FFA400"/>
              </a:buClr>
              <a:buSzTx/>
              <a:buFont typeface="Arial" panose="020B0604020202020204" pitchFamily="34" charset="0"/>
              <a:buChar char="•"/>
              <a:tabLst/>
              <a:defRPr/>
            </a:pPr>
            <a:r>
              <a:rPr lang="fr-FR" sz="2000" dirty="0" err="1">
                <a:latin typeface="Open Sans"/>
                <a:hlinkClick r:id="rId3"/>
              </a:rPr>
              <a:t>mjordan</a:t>
            </a:r>
            <a:r>
              <a:rPr kumimoji="0" lang="fr-FR" sz="2000" b="0" i="0" u="none" strike="noStrike" kern="1200" cap="none" spc="0" normalizeH="0" baseline="0" noProof="0" dirty="0">
                <a:ln>
                  <a:noFill/>
                </a:ln>
                <a:solidFill>
                  <a:srgbClr val="12284C"/>
                </a:solidFill>
                <a:effectLst/>
                <a:uLnTx/>
                <a:uFillTx/>
                <a:latin typeface="Open Sans"/>
                <a:sym typeface="Trebuchet MS" panose="020B0603020202020204" pitchFamily="34" charset="0"/>
                <a:hlinkClick r:id="rId3"/>
              </a:rPr>
              <a:t>@ksde.org</a:t>
            </a:r>
            <a:endPar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endParaRPr>
          </a:p>
          <a:p>
            <a:pPr>
              <a:spcBef>
                <a:spcPts val="500"/>
              </a:spcBef>
              <a:defRPr/>
            </a:pPr>
            <a:r>
              <a:rPr kumimoji="0" lang="fr-FR" sz="2000" b="1"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rPr>
              <a:t>Tammy </a:t>
            </a:r>
            <a:r>
              <a:rPr kumimoji="0" lang="fr-FR" sz="2000" b="1" i="0" u="none" strike="noStrike" kern="1200" cap="none" spc="0" normalizeH="0" baseline="0" noProof="0" dirty="0" err="1">
                <a:ln>
                  <a:noFill/>
                </a:ln>
                <a:solidFill>
                  <a:srgbClr val="12284C"/>
                </a:solidFill>
                <a:effectLst/>
                <a:uLnTx/>
                <a:uFillTx/>
                <a:latin typeface="Open Sans"/>
                <a:ea typeface="+mn-ea"/>
                <a:cs typeface="+mn-cs"/>
                <a:sym typeface="Trebuchet MS" panose="020B0603020202020204" pitchFamily="34" charset="0"/>
              </a:rPr>
              <a:t>Blaess</a:t>
            </a:r>
            <a:endParaRPr kumimoji="0" lang="fr-FR" sz="2000" b="1"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endParaRPr>
          </a:p>
          <a:p>
            <a:pPr lvl="1">
              <a:defRPr/>
            </a:pPr>
            <a:r>
              <a:rPr lang="fr-FR" sz="2000" dirty="0" err="1">
                <a:latin typeface="Open Sans"/>
              </a:rPr>
              <a:t>Developer</a:t>
            </a:r>
            <a:endParaRPr lang="fr-FR" sz="2000" dirty="0">
              <a:latin typeface="Open Sans"/>
            </a:endParaRPr>
          </a:p>
          <a:p>
            <a:pPr lvl="1">
              <a:defRPr/>
            </a:pPr>
            <a:r>
              <a:rPr lang="fr-FR" sz="2000" dirty="0">
                <a:latin typeface="Open Sans"/>
              </a:rPr>
              <a:t>Information </a:t>
            </a:r>
            <a:r>
              <a:rPr lang="fr-FR" sz="2000" dirty="0" err="1">
                <a:latin typeface="Open Sans"/>
              </a:rPr>
              <a:t>Technology</a:t>
            </a:r>
            <a:endParaRPr lang="fr-FR" sz="2000" dirty="0">
              <a:latin typeface="Open Sans"/>
            </a:endParaRPr>
          </a:p>
          <a:p>
            <a:pPr lvl="1">
              <a:defRPr/>
            </a:pPr>
            <a:r>
              <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hlinkClick r:id="rId4"/>
              </a:rPr>
              <a:t>tblaess@ksde.org</a:t>
            </a:r>
            <a:endPar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endParaRPr>
          </a:p>
          <a:p>
            <a:pPr>
              <a:defRPr/>
            </a:pPr>
            <a:r>
              <a:rPr lang="fr-FR" sz="2000" b="1" dirty="0" err="1">
                <a:latin typeface="Open Sans"/>
              </a:rPr>
              <a:t>Eric</a:t>
            </a:r>
            <a:r>
              <a:rPr lang="fr-FR" sz="2000" b="1" dirty="0">
                <a:latin typeface="Open Sans"/>
              </a:rPr>
              <a:t> </a:t>
            </a:r>
            <a:r>
              <a:rPr lang="fr-FR" sz="2000" b="1" dirty="0" err="1">
                <a:latin typeface="Open Sans"/>
              </a:rPr>
              <a:t>Dehner</a:t>
            </a:r>
            <a:endParaRPr lang="fr-FR" sz="2000" b="1" dirty="0">
              <a:latin typeface="Open Sans"/>
            </a:endParaRPr>
          </a:p>
          <a:p>
            <a:pPr lvl="1">
              <a:defRPr/>
            </a:pPr>
            <a:r>
              <a:rPr lang="fr-FR" sz="2000" dirty="0" err="1">
                <a:latin typeface="Open Sans"/>
              </a:rPr>
              <a:t>Requirements</a:t>
            </a:r>
            <a:r>
              <a:rPr lang="fr-FR" sz="2000" dirty="0">
                <a:latin typeface="Open Sans"/>
              </a:rPr>
              <a:t> </a:t>
            </a:r>
            <a:r>
              <a:rPr lang="fr-FR" sz="2000" dirty="0" err="1">
                <a:latin typeface="Open Sans"/>
              </a:rPr>
              <a:t>Analyst</a:t>
            </a:r>
            <a:endParaRPr lang="fr-FR" sz="2000" dirty="0">
              <a:latin typeface="Open Sans"/>
            </a:endParaRPr>
          </a:p>
          <a:p>
            <a:pPr lvl="1">
              <a:defRPr/>
            </a:pPr>
            <a:r>
              <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rPr>
              <a:t>Information </a:t>
            </a:r>
            <a:r>
              <a:rPr kumimoji="0" lang="fr-FR" sz="2000" b="0" i="0" u="none" strike="noStrike" kern="1200" cap="none" spc="0" normalizeH="0" baseline="0" noProof="0" dirty="0" err="1">
                <a:ln>
                  <a:noFill/>
                </a:ln>
                <a:solidFill>
                  <a:srgbClr val="12284C"/>
                </a:solidFill>
                <a:effectLst/>
                <a:uLnTx/>
                <a:uFillTx/>
                <a:latin typeface="Open Sans"/>
                <a:ea typeface="+mn-ea"/>
                <a:cs typeface="+mn-cs"/>
                <a:sym typeface="Trebuchet MS" panose="020B0603020202020204" pitchFamily="34" charset="0"/>
              </a:rPr>
              <a:t>Technology</a:t>
            </a:r>
            <a:endPar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endParaRPr>
          </a:p>
          <a:p>
            <a:pPr lvl="1">
              <a:defRPr/>
            </a:pPr>
            <a:r>
              <a:rPr lang="fr-FR" sz="2000" dirty="0">
                <a:latin typeface="Open Sans"/>
                <a:hlinkClick r:id="rId5"/>
              </a:rPr>
              <a:t>edehner@ksde.org</a:t>
            </a:r>
            <a:endParaRPr kumimoji="0" lang="fr-FR" sz="2000" b="0" i="0" u="none" strike="noStrike" kern="1200" cap="none" spc="0" normalizeH="0" baseline="0" noProof="0" dirty="0">
              <a:ln>
                <a:noFill/>
              </a:ln>
              <a:solidFill>
                <a:srgbClr val="12284C"/>
              </a:solidFill>
              <a:effectLst/>
              <a:uLnTx/>
              <a:uFillTx/>
              <a:latin typeface="Open Sans"/>
              <a:ea typeface="+mn-ea"/>
              <a:cs typeface="+mn-cs"/>
              <a:sym typeface="Trebuchet MS" panose="020B0603020202020204" pitchFamily="34" charset="0"/>
            </a:endParaRPr>
          </a:p>
          <a:p>
            <a:endParaRPr lang="en-US" dirty="0"/>
          </a:p>
        </p:txBody>
      </p:sp>
    </p:spTree>
    <p:extLst>
      <p:ext uri="{BB962C8B-B14F-4D97-AF65-F5344CB8AC3E}">
        <p14:creationId xmlns:p14="http://schemas.microsoft.com/office/powerpoint/2010/main" val="30235561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714E58-C8B5-1930-E6F7-FEEC61A2CE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779D82-834B-AB94-57FE-E8FA041FCCE6}"/>
              </a:ext>
            </a:extLst>
          </p:cNvPr>
          <p:cNvSpPr>
            <a:spLocks noGrp="1"/>
          </p:cNvSpPr>
          <p:nvPr>
            <p:ph type="title"/>
          </p:nvPr>
        </p:nvSpPr>
        <p:spPr>
          <a:xfrm>
            <a:off x="1893456" y="432665"/>
            <a:ext cx="9353048" cy="2713228"/>
          </a:xfrm>
        </p:spPr>
        <p:txBody>
          <a:bodyPr>
            <a:normAutofit/>
          </a:bodyPr>
          <a:lstStyle/>
          <a:p>
            <a:r>
              <a:rPr lang="en-US" dirty="0"/>
              <a:t>SICC &amp; SEAC C to B</a:t>
            </a:r>
          </a:p>
        </p:txBody>
      </p:sp>
      <p:sp>
        <p:nvSpPr>
          <p:cNvPr id="3" name="Text Placeholder 2">
            <a:extLst>
              <a:ext uri="{FF2B5EF4-FFF2-40B4-BE49-F238E27FC236}">
                <a16:creationId xmlns:a16="http://schemas.microsoft.com/office/drawing/2014/main" id="{F53AEDB2-7FC7-1D8F-769A-5DA49AE25FFC}"/>
              </a:ext>
            </a:extLst>
          </p:cNvPr>
          <p:cNvSpPr>
            <a:spLocks noGrp="1"/>
          </p:cNvSpPr>
          <p:nvPr>
            <p:ph type="body" idx="1"/>
          </p:nvPr>
        </p:nvSpPr>
        <p:spPr/>
        <p:txBody>
          <a:bodyPr>
            <a:normAutofit/>
          </a:bodyPr>
          <a:lstStyle/>
          <a:p>
            <a:r>
              <a:rPr lang="en-US" dirty="0"/>
              <a:t>Brian Dempsey</a:t>
            </a:r>
          </a:p>
          <a:p>
            <a:r>
              <a:rPr lang="en-US" dirty="0"/>
              <a:t>Stacy Clarke</a:t>
            </a:r>
          </a:p>
        </p:txBody>
      </p:sp>
    </p:spTree>
    <p:extLst>
      <p:ext uri="{BB962C8B-B14F-4D97-AF65-F5344CB8AC3E}">
        <p14:creationId xmlns:p14="http://schemas.microsoft.com/office/powerpoint/2010/main" val="37209877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Lunch</a:t>
            </a:r>
          </a:p>
        </p:txBody>
      </p:sp>
    </p:spTree>
    <p:extLst>
      <p:ext uri="{BB962C8B-B14F-4D97-AF65-F5344CB8AC3E}">
        <p14:creationId xmlns:p14="http://schemas.microsoft.com/office/powerpoint/2010/main" val="2949274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normAutofit/>
          </a:bodyPr>
          <a:lstStyle/>
          <a:p>
            <a:r>
              <a:rPr lang="en-US" sz="4800" dirty="0"/>
              <a:t>Medicaid Billing </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Heather Gould</a:t>
            </a:r>
          </a:p>
        </p:txBody>
      </p:sp>
    </p:spTree>
    <p:extLst>
      <p:ext uri="{BB962C8B-B14F-4D97-AF65-F5344CB8AC3E}">
        <p14:creationId xmlns:p14="http://schemas.microsoft.com/office/powerpoint/2010/main" val="28084218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sz="4800" dirty="0"/>
              <a:t>Legislative Discussion</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a:xfrm>
            <a:off x="1998231" y="3145893"/>
            <a:ext cx="8340436" cy="1500187"/>
          </a:xfrm>
        </p:spPr>
        <p:txBody>
          <a:bodyPr>
            <a:normAutofit/>
          </a:bodyPr>
          <a:lstStyle/>
          <a:p>
            <a:r>
              <a:rPr lang="en-US" dirty="0"/>
              <a:t>Frank Harwood</a:t>
            </a:r>
          </a:p>
        </p:txBody>
      </p:sp>
    </p:spTree>
    <p:extLst>
      <p:ext uri="{BB962C8B-B14F-4D97-AF65-F5344CB8AC3E}">
        <p14:creationId xmlns:p14="http://schemas.microsoft.com/office/powerpoint/2010/main" val="31223441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Ex-Officio Member Reports</a:t>
            </a:r>
          </a:p>
        </p:txBody>
      </p:sp>
    </p:spTree>
    <p:extLst>
      <p:ext uri="{BB962C8B-B14F-4D97-AF65-F5344CB8AC3E}">
        <p14:creationId xmlns:p14="http://schemas.microsoft.com/office/powerpoint/2010/main" val="2984600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B36654-01B7-4D8A-BD85-0479420650C1}"/>
              </a:ext>
            </a:extLst>
          </p:cNvPr>
          <p:cNvSpPr>
            <a:spLocks noGrp="1"/>
          </p:cNvSpPr>
          <p:nvPr>
            <p:ph type="title"/>
          </p:nvPr>
        </p:nvSpPr>
        <p:spPr/>
        <p:txBody>
          <a:bodyPr/>
          <a:lstStyle/>
          <a:p>
            <a:r>
              <a:rPr lang="en-US" dirty="0"/>
              <a:t>Ex-Officio Member Reports </a:t>
            </a:r>
          </a:p>
        </p:txBody>
      </p:sp>
      <p:sp>
        <p:nvSpPr>
          <p:cNvPr id="5" name="Content Placeholder 4">
            <a:extLst>
              <a:ext uri="{FF2B5EF4-FFF2-40B4-BE49-F238E27FC236}">
                <a16:creationId xmlns:a16="http://schemas.microsoft.com/office/drawing/2014/main" id="{B2D5565B-8482-44AA-80C9-4C4B1EF78EAF}"/>
              </a:ext>
            </a:extLst>
          </p:cNvPr>
          <p:cNvSpPr>
            <a:spLocks noGrp="1"/>
          </p:cNvSpPr>
          <p:nvPr>
            <p:ph idx="1"/>
          </p:nvPr>
        </p:nvSpPr>
        <p:spPr/>
        <p:txBody>
          <a:bodyPr/>
          <a:lstStyle/>
          <a:p>
            <a:r>
              <a:rPr lang="en-US" dirty="0"/>
              <a:t>Families Together</a:t>
            </a:r>
          </a:p>
          <a:p>
            <a:r>
              <a:rPr lang="en-US" dirty="0"/>
              <a:t>Kansas Association of Special Education Administrators (KASEA) – Ashley Enz</a:t>
            </a:r>
          </a:p>
          <a:p>
            <a:r>
              <a:rPr lang="en-US" dirty="0"/>
              <a:t>Disability Rights Center</a:t>
            </a:r>
          </a:p>
          <a:p>
            <a:r>
              <a:rPr lang="en-US" dirty="0"/>
              <a:t>Kansas State Board of Education</a:t>
            </a:r>
          </a:p>
          <a:p>
            <a:r>
              <a:rPr lang="en-US" dirty="0"/>
              <a:t>KSSB</a:t>
            </a:r>
          </a:p>
          <a:p>
            <a:r>
              <a:rPr lang="en-US" dirty="0"/>
              <a:t>KSSD</a:t>
            </a:r>
          </a:p>
          <a:p>
            <a:r>
              <a:rPr lang="en-US" dirty="0"/>
              <a:t>KNEA</a:t>
            </a:r>
          </a:p>
          <a:p>
            <a:r>
              <a:rPr lang="en-US" dirty="0"/>
              <a:t>Others</a:t>
            </a:r>
          </a:p>
        </p:txBody>
      </p:sp>
    </p:spTree>
    <p:extLst>
      <p:ext uri="{BB962C8B-B14F-4D97-AF65-F5344CB8AC3E}">
        <p14:creationId xmlns:p14="http://schemas.microsoft.com/office/powerpoint/2010/main" val="905635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7F0C3-C19C-430B-900D-8F6AE7984B00}"/>
              </a:ext>
            </a:extLst>
          </p:cNvPr>
          <p:cNvSpPr>
            <a:spLocks noGrp="1"/>
          </p:cNvSpPr>
          <p:nvPr>
            <p:ph type="title"/>
          </p:nvPr>
        </p:nvSpPr>
        <p:spPr/>
        <p:txBody>
          <a:bodyPr/>
          <a:lstStyle/>
          <a:p>
            <a:r>
              <a:rPr lang="en-US" dirty="0"/>
              <a:t>Items for April SEAC Agenda</a:t>
            </a:r>
          </a:p>
        </p:txBody>
      </p:sp>
      <p:sp>
        <p:nvSpPr>
          <p:cNvPr id="3" name="Text Placeholder 2">
            <a:extLst>
              <a:ext uri="{FF2B5EF4-FFF2-40B4-BE49-F238E27FC236}">
                <a16:creationId xmlns:a16="http://schemas.microsoft.com/office/drawing/2014/main" id="{0161BB39-4C6F-4E12-AB62-104D75033B33}"/>
              </a:ext>
            </a:extLst>
          </p:cNvPr>
          <p:cNvSpPr>
            <a:spLocks noGrp="1"/>
          </p:cNvSpPr>
          <p:nvPr>
            <p:ph type="body" idx="1"/>
          </p:nvPr>
        </p:nvSpPr>
        <p:spPr/>
        <p:txBody>
          <a:bodyPr/>
          <a:lstStyle/>
          <a:p>
            <a:r>
              <a:rPr lang="en-US" dirty="0"/>
              <a:t>SEAC Members</a:t>
            </a:r>
          </a:p>
        </p:txBody>
      </p:sp>
    </p:spTree>
    <p:extLst>
      <p:ext uri="{BB962C8B-B14F-4D97-AF65-F5344CB8AC3E}">
        <p14:creationId xmlns:p14="http://schemas.microsoft.com/office/powerpoint/2010/main" val="414877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A0315A-C26F-0E12-8FEA-0F55AB7D4E96}"/>
              </a:ext>
            </a:extLst>
          </p:cNvPr>
          <p:cNvSpPr>
            <a:spLocks noGrp="1"/>
          </p:cNvSpPr>
          <p:nvPr>
            <p:ph type="title"/>
          </p:nvPr>
        </p:nvSpPr>
        <p:spPr/>
        <p:txBody>
          <a:bodyPr/>
          <a:lstStyle/>
          <a:p>
            <a:r>
              <a:rPr lang="en-US" dirty="0"/>
              <a:t>Next Meeting Date</a:t>
            </a:r>
          </a:p>
        </p:txBody>
      </p:sp>
      <p:sp>
        <p:nvSpPr>
          <p:cNvPr id="5" name="Content Placeholder 4">
            <a:extLst>
              <a:ext uri="{FF2B5EF4-FFF2-40B4-BE49-F238E27FC236}">
                <a16:creationId xmlns:a16="http://schemas.microsoft.com/office/drawing/2014/main" id="{CD29E0DD-2B72-AB10-01B4-99032E296AEF}"/>
              </a:ext>
            </a:extLst>
          </p:cNvPr>
          <p:cNvSpPr>
            <a:spLocks noGrp="1"/>
          </p:cNvSpPr>
          <p:nvPr>
            <p:ph idx="1"/>
          </p:nvPr>
        </p:nvSpPr>
        <p:spPr/>
        <p:txBody>
          <a:bodyPr numCol="1">
            <a:normAutofit/>
          </a:bodyPr>
          <a:lstStyle/>
          <a:p>
            <a:pPr marL="0" indent="0">
              <a:lnSpc>
                <a:spcPct val="150000"/>
              </a:lnSpc>
              <a:buNone/>
            </a:pPr>
            <a:endParaRPr lang="en-US" sz="2400" dirty="0"/>
          </a:p>
          <a:p>
            <a:pPr>
              <a:lnSpc>
                <a:spcPct val="100000"/>
              </a:lnSpc>
            </a:pPr>
            <a:r>
              <a:rPr lang="en-US" sz="2400" dirty="0"/>
              <a:t>January 15, 2025 – 8:00 a.m. to 9:00 a.m. Breakfast with the Board and 9:00 a.m. to 1:15 p.m.      </a:t>
            </a:r>
          </a:p>
          <a:p>
            <a:pPr marL="0" indent="0">
              <a:lnSpc>
                <a:spcPct val="100000"/>
              </a:lnSpc>
              <a:buNone/>
            </a:pPr>
            <a:r>
              <a:rPr lang="en-US" sz="2400" dirty="0"/>
              <a:t>    Meeting.</a:t>
            </a:r>
          </a:p>
          <a:p>
            <a:pPr marL="0" indent="0">
              <a:lnSpc>
                <a:spcPct val="100000"/>
              </a:lnSpc>
              <a:buNone/>
            </a:pPr>
            <a:r>
              <a:rPr lang="en-US" sz="2400" dirty="0"/>
              <a:t>                        Breakfast with the Board</a:t>
            </a:r>
          </a:p>
          <a:p>
            <a:pPr marL="0" indent="0">
              <a:lnSpc>
                <a:spcPct val="100000"/>
              </a:lnSpc>
              <a:buNone/>
            </a:pPr>
            <a:r>
              <a:rPr lang="en-US" sz="2400" dirty="0"/>
              <a:t>                        900 SE Jackson, Room 509</a:t>
            </a:r>
          </a:p>
          <a:p>
            <a:pPr marL="0" indent="0">
              <a:lnSpc>
                <a:spcPct val="100000"/>
              </a:lnSpc>
              <a:buNone/>
            </a:pPr>
            <a:r>
              <a:rPr lang="en-US" sz="2400" dirty="0"/>
              <a:t>                        Topeka, KS 66612</a:t>
            </a:r>
          </a:p>
          <a:p>
            <a:pPr>
              <a:lnSpc>
                <a:spcPct val="100000"/>
              </a:lnSpc>
            </a:pPr>
            <a:endParaRPr lang="en-US" sz="2400" dirty="0"/>
          </a:p>
          <a:p>
            <a:pPr marL="0" indent="0">
              <a:lnSpc>
                <a:spcPct val="100000"/>
              </a:lnSpc>
              <a:buNone/>
            </a:pPr>
            <a:r>
              <a:rPr lang="en-US" sz="2400" dirty="0"/>
              <a:t>                        </a:t>
            </a:r>
            <a:endParaRPr lang="en-US" dirty="0"/>
          </a:p>
        </p:txBody>
      </p:sp>
    </p:spTree>
    <p:extLst>
      <p:ext uri="{BB962C8B-B14F-4D97-AF65-F5344CB8AC3E}">
        <p14:creationId xmlns:p14="http://schemas.microsoft.com/office/powerpoint/2010/main" val="3630692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4D386A-F32E-4F2C-B4C5-8486DB77569B}"/>
              </a:ext>
            </a:extLst>
          </p:cNvPr>
          <p:cNvSpPr>
            <a:spLocks noGrp="1"/>
          </p:cNvSpPr>
          <p:nvPr>
            <p:ph idx="1"/>
          </p:nvPr>
        </p:nvSpPr>
        <p:spPr/>
        <p:txBody>
          <a:bodyPr/>
          <a:lstStyle/>
          <a:p>
            <a:endParaRPr lang="en-US" dirty="0"/>
          </a:p>
          <a:p>
            <a:endParaRPr lang="en-US" dirty="0"/>
          </a:p>
          <a:p>
            <a:r>
              <a:rPr lang="en-US" dirty="0"/>
              <a:t>Agenda for January 14, 2025.                         Lindsay Graf</a:t>
            </a:r>
          </a:p>
          <a:p>
            <a:r>
              <a:rPr lang="en-US" dirty="0"/>
              <a:t>Minutes (November 20, 2024.)</a:t>
            </a:r>
          </a:p>
          <a:p>
            <a:endParaRPr lang="en-US" dirty="0"/>
          </a:p>
          <a:p>
            <a:endParaRPr lang="en-US" dirty="0"/>
          </a:p>
        </p:txBody>
      </p:sp>
      <p:sp>
        <p:nvSpPr>
          <p:cNvPr id="3" name="Title 2">
            <a:extLst>
              <a:ext uri="{FF2B5EF4-FFF2-40B4-BE49-F238E27FC236}">
                <a16:creationId xmlns:a16="http://schemas.microsoft.com/office/drawing/2014/main" id="{ACFC1428-2984-414A-9177-ACE081AF0C1D}"/>
              </a:ext>
            </a:extLst>
          </p:cNvPr>
          <p:cNvSpPr>
            <a:spLocks noGrp="1"/>
          </p:cNvSpPr>
          <p:nvPr>
            <p:ph type="title"/>
          </p:nvPr>
        </p:nvSpPr>
        <p:spPr/>
        <p:txBody>
          <a:bodyPr/>
          <a:lstStyle/>
          <a:p>
            <a:r>
              <a:rPr lang="en-US" dirty="0"/>
              <a:t>Approvals	</a:t>
            </a:r>
          </a:p>
        </p:txBody>
      </p:sp>
    </p:spTree>
    <p:extLst>
      <p:ext uri="{BB962C8B-B14F-4D97-AF65-F5344CB8AC3E}">
        <p14:creationId xmlns:p14="http://schemas.microsoft.com/office/powerpoint/2010/main" val="10280602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43544"/>
            <a:ext cx="10515600" cy="772247"/>
          </a:xfrm>
        </p:spPr>
        <p:txBody>
          <a:bodyPr>
            <a:normAutofit/>
          </a:bodyPr>
          <a:lstStyle/>
          <a:p>
            <a:r>
              <a:rPr lang="en-US" dirty="0"/>
              <a:t>Keep The Main Thing The Main Thing</a:t>
            </a:r>
          </a:p>
        </p:txBody>
      </p:sp>
      <p:sp>
        <p:nvSpPr>
          <p:cNvPr id="5" name="Date Placeholder 4"/>
          <p:cNvSpPr>
            <a:spLocks noGrp="1"/>
          </p:cNvSpPr>
          <p:nvPr>
            <p:ph type="dt" sz="half" idx="10"/>
          </p:nvPr>
        </p:nvSpPr>
        <p:spPr>
          <a:xfrm>
            <a:off x="331537" y="6249950"/>
            <a:ext cx="2844800" cy="365125"/>
          </a:xfrm>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fld id="{7FB37A9A-7C30-4EB5-86B4-FF5048FAAB1B}" type="datetime1">
              <a:rPr kumimoji="0" lang="en-US" sz="1600" b="0" i="0" u="none" strike="noStrike" kern="1200" cap="none" spc="0" normalizeH="0" baseline="0" noProof="0">
                <a:ln>
                  <a:noFill/>
                </a:ln>
                <a:solidFill>
                  <a:prstClr val="black">
                    <a:tint val="75000"/>
                  </a:prstClr>
                </a:solidFill>
                <a:effectLst/>
                <a:uLnTx/>
                <a:uFillTx/>
                <a:latin typeface="Arial"/>
                <a:ea typeface="+mn-ea"/>
                <a:cs typeface="+mn-cs"/>
              </a:rPr>
              <a:pPr marL="0" marR="0" lvl="0" indent="0" algn="l" defTabSz="1219170" rtl="0" eaLnBrk="1" fontAlgn="auto" latinLnBrk="0" hangingPunct="1">
                <a:lnSpc>
                  <a:spcPct val="100000"/>
                </a:lnSpc>
                <a:spcBef>
                  <a:spcPts val="0"/>
                </a:spcBef>
                <a:spcAft>
                  <a:spcPts val="0"/>
                </a:spcAft>
                <a:buClrTx/>
                <a:buSzTx/>
                <a:buFontTx/>
                <a:buNone/>
                <a:tabLst/>
                <a:defRPr/>
              </a:pPr>
              <a:t>5/21/2025</a:t>
            </a:fld>
            <a:endParaRPr kumimoji="0" lang="en-US" sz="1600" b="0" i="0" u="none" strike="noStrike" kern="1200" cap="none" spc="0" normalizeH="0" baseline="0" noProof="0" dirty="0">
              <a:ln>
                <a:noFill/>
              </a:ln>
              <a:solidFill>
                <a:prstClr val="black">
                  <a:tint val="75000"/>
                </a:prstClr>
              </a:solidFill>
              <a:effectLst/>
              <a:uLnTx/>
              <a:uFillTx/>
              <a:latin typeface="Arial"/>
              <a:ea typeface="+mn-ea"/>
              <a:cs typeface="+mn-cs"/>
            </a:endParaRPr>
          </a:p>
        </p:txBody>
      </p:sp>
      <p:pic>
        <p:nvPicPr>
          <p:cNvPr id="8" name="Content Placeholder 7">
            <a:extLst>
              <a:ext uri="{FF2B5EF4-FFF2-40B4-BE49-F238E27FC236}">
                <a16:creationId xmlns:a16="http://schemas.microsoft.com/office/drawing/2014/main" id="{7FAABD64-0518-4EC3-A647-0CA185A59F55}"/>
              </a:ext>
              <a:ext uri="{C183D7F6-B498-43B3-948B-1728B52AA6E4}">
                <adec:decorative xmlns:adec="http://schemas.microsoft.com/office/drawing/2017/decorative" val="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3899327"/>
            <a:ext cx="1679506" cy="2384450"/>
          </a:xfrm>
        </p:spPr>
      </p:pic>
      <p:pic>
        <p:nvPicPr>
          <p:cNvPr id="12" name="Picture 11">
            <a:extLst>
              <a:ext uri="{FF2B5EF4-FFF2-40B4-BE49-F238E27FC236}">
                <a16:creationId xmlns:a16="http://schemas.microsoft.com/office/drawing/2014/main" id="{4B9055BF-D569-401B-9F8B-D3D42BAA8A3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90769" y="929251"/>
            <a:ext cx="2173972" cy="2839943"/>
          </a:xfrm>
          <a:prstGeom prst="rect">
            <a:avLst/>
          </a:prstGeom>
        </p:spPr>
      </p:pic>
      <p:pic>
        <p:nvPicPr>
          <p:cNvPr id="14" name="Picture 13">
            <a:extLst>
              <a:ext uri="{FF2B5EF4-FFF2-40B4-BE49-F238E27FC236}">
                <a16:creationId xmlns:a16="http://schemas.microsoft.com/office/drawing/2014/main" id="{A062429B-F083-4FAE-9B8F-BC89A213243B}"/>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72255" y="3525483"/>
            <a:ext cx="2437445" cy="2764753"/>
          </a:xfrm>
          <a:prstGeom prst="rect">
            <a:avLst/>
          </a:prstGeom>
        </p:spPr>
      </p:pic>
      <p:pic>
        <p:nvPicPr>
          <p:cNvPr id="16" name="Picture 15">
            <a:extLst>
              <a:ext uri="{FF2B5EF4-FFF2-40B4-BE49-F238E27FC236}">
                <a16:creationId xmlns:a16="http://schemas.microsoft.com/office/drawing/2014/main" id="{59E824EF-A27E-49C4-B530-2942D3DB7C89}"/>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7546242" y="3906434"/>
            <a:ext cx="2764755" cy="2034380"/>
          </a:xfrm>
          <a:prstGeom prst="rect">
            <a:avLst/>
          </a:prstGeom>
        </p:spPr>
      </p:pic>
      <p:pic>
        <p:nvPicPr>
          <p:cNvPr id="18" name="Picture 17">
            <a:extLst>
              <a:ext uri="{FF2B5EF4-FFF2-40B4-BE49-F238E27FC236}">
                <a16:creationId xmlns:a16="http://schemas.microsoft.com/office/drawing/2014/main" id="{717CA3D5-52B3-4244-B743-6E3057205F11}"/>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5400000">
            <a:off x="1103463" y="4348064"/>
            <a:ext cx="2418935" cy="1465412"/>
          </a:xfrm>
          <a:prstGeom prst="rect">
            <a:avLst/>
          </a:prstGeom>
        </p:spPr>
      </p:pic>
      <p:pic>
        <p:nvPicPr>
          <p:cNvPr id="20" name="Picture 19">
            <a:extLst>
              <a:ext uri="{FF2B5EF4-FFF2-40B4-BE49-F238E27FC236}">
                <a16:creationId xmlns:a16="http://schemas.microsoft.com/office/drawing/2014/main" id="{9B79EA0D-1FDA-44B4-BF33-4BA36C3B2D17}"/>
              </a:ext>
              <a:ext uri="{C183D7F6-B498-43B3-948B-1728B52AA6E4}">
                <adec:decorative xmlns:adec="http://schemas.microsoft.com/office/drawing/2017/decorative" val="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6000" y="3408340"/>
            <a:ext cx="2156579" cy="2875437"/>
          </a:xfrm>
          <a:prstGeom prst="rect">
            <a:avLst/>
          </a:prstGeom>
        </p:spPr>
      </p:pic>
      <p:pic>
        <p:nvPicPr>
          <p:cNvPr id="11" name="Picture 10">
            <a:extLst>
              <a:ext uri="{FF2B5EF4-FFF2-40B4-BE49-F238E27FC236}">
                <a16:creationId xmlns:a16="http://schemas.microsoft.com/office/drawing/2014/main" id="{D156920D-8B53-432E-A159-E4D92B98784E}"/>
              </a:ext>
              <a:ext uri="{C183D7F6-B498-43B3-948B-1728B52AA6E4}">
                <adec:decorative xmlns:adec="http://schemas.microsoft.com/office/drawing/2017/decorative" val="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5400000">
            <a:off x="2302048" y="3852858"/>
            <a:ext cx="3096110" cy="1765732"/>
          </a:xfrm>
          <a:prstGeom prst="rect">
            <a:avLst/>
          </a:prstGeom>
        </p:spPr>
      </p:pic>
      <p:pic>
        <p:nvPicPr>
          <p:cNvPr id="13" name="Picture 12">
            <a:extLst>
              <a:ext uri="{FF2B5EF4-FFF2-40B4-BE49-F238E27FC236}">
                <a16:creationId xmlns:a16="http://schemas.microsoft.com/office/drawing/2014/main" id="{85D81741-C0A9-421B-8007-DEE0BE0B7DEA}"/>
              </a:ext>
              <a:ext uri="{C183D7F6-B498-43B3-948B-1728B52AA6E4}">
                <adec:decorative xmlns:adec="http://schemas.microsoft.com/office/drawing/2017/decorative" val="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259" y="910818"/>
            <a:ext cx="1730840" cy="1298130"/>
          </a:xfrm>
          <a:prstGeom prst="rect">
            <a:avLst/>
          </a:prstGeom>
        </p:spPr>
      </p:pic>
      <p:pic>
        <p:nvPicPr>
          <p:cNvPr id="17" name="Picture 16">
            <a:extLst>
              <a:ext uri="{FF2B5EF4-FFF2-40B4-BE49-F238E27FC236}">
                <a16:creationId xmlns:a16="http://schemas.microsoft.com/office/drawing/2014/main" id="{04D8E1CF-5741-4EF9-A740-A02B9128D474}"/>
              </a:ext>
              <a:ext uri="{C183D7F6-B498-43B3-948B-1728B52AA6E4}">
                <adec:decorative xmlns:adec="http://schemas.microsoft.com/office/drawing/2017/decorative" val="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6113" y="2208948"/>
            <a:ext cx="1753132" cy="1676247"/>
          </a:xfrm>
          <a:prstGeom prst="rect">
            <a:avLst/>
          </a:prstGeom>
        </p:spPr>
      </p:pic>
      <p:pic>
        <p:nvPicPr>
          <p:cNvPr id="21" name="Picture 20">
            <a:extLst>
              <a:ext uri="{FF2B5EF4-FFF2-40B4-BE49-F238E27FC236}">
                <a16:creationId xmlns:a16="http://schemas.microsoft.com/office/drawing/2014/main" id="{CC4F3085-EB87-4E2E-AC01-8EBE263F5804}"/>
              </a:ext>
              <a:ext uri="{C183D7F6-B498-43B3-948B-1728B52AA6E4}">
                <adec:decorative xmlns:adec="http://schemas.microsoft.com/office/drawing/2017/decorative" val="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rot="5400000">
            <a:off x="6001315" y="1204861"/>
            <a:ext cx="2457420" cy="1990862"/>
          </a:xfrm>
          <a:prstGeom prst="rect">
            <a:avLst/>
          </a:prstGeom>
        </p:spPr>
      </p:pic>
      <p:pic>
        <p:nvPicPr>
          <p:cNvPr id="24" name="Picture 23">
            <a:extLst>
              <a:ext uri="{FF2B5EF4-FFF2-40B4-BE49-F238E27FC236}">
                <a16:creationId xmlns:a16="http://schemas.microsoft.com/office/drawing/2014/main" id="{4EFAA1B2-7E08-4F2B-BF8D-CF744D9D3770}"/>
              </a:ext>
              <a:ext uri="{C183D7F6-B498-43B3-948B-1728B52AA6E4}">
                <adec:decorative xmlns:adec="http://schemas.microsoft.com/office/drawing/2017/decorative" val="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74870" y="967853"/>
            <a:ext cx="1915899" cy="2795088"/>
          </a:xfrm>
          <a:prstGeom prst="rect">
            <a:avLst/>
          </a:prstGeom>
        </p:spPr>
      </p:pic>
      <p:pic>
        <p:nvPicPr>
          <p:cNvPr id="7" name="Picture 6">
            <a:extLst>
              <a:ext uri="{FF2B5EF4-FFF2-40B4-BE49-F238E27FC236}">
                <a16:creationId xmlns:a16="http://schemas.microsoft.com/office/drawing/2014/main" id="{6215F3A6-C0B4-4B57-A373-EFD2E85C2BB8}"/>
              </a:ext>
              <a:ext uri="{C183D7F6-B498-43B3-948B-1728B52AA6E4}">
                <adec:decorative xmlns:adec="http://schemas.microsoft.com/office/drawing/2017/decorative" val="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flipH="1">
            <a:off x="1770208" y="2417221"/>
            <a:ext cx="1130982" cy="1455281"/>
          </a:xfrm>
          <a:prstGeom prst="rect">
            <a:avLst/>
          </a:prstGeom>
        </p:spPr>
      </p:pic>
      <p:pic>
        <p:nvPicPr>
          <p:cNvPr id="10" name="Picture 9">
            <a:extLst>
              <a:ext uri="{FF2B5EF4-FFF2-40B4-BE49-F238E27FC236}">
                <a16:creationId xmlns:a16="http://schemas.microsoft.com/office/drawing/2014/main" id="{EAAE692D-4562-43F8-B551-C219A1ADCD83}"/>
              </a:ext>
              <a:ext uri="{C183D7F6-B498-43B3-948B-1728B52AA6E4}">
                <adec:decorative xmlns:adec="http://schemas.microsoft.com/office/drawing/2017/decorative" val="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786358" y="921078"/>
            <a:ext cx="1123007" cy="1497342"/>
          </a:xfrm>
          <a:prstGeom prst="rect">
            <a:avLst/>
          </a:prstGeom>
        </p:spPr>
      </p:pic>
      <p:pic>
        <p:nvPicPr>
          <p:cNvPr id="15" name="Picture 14">
            <a:extLst>
              <a:ext uri="{FF2B5EF4-FFF2-40B4-BE49-F238E27FC236}">
                <a16:creationId xmlns:a16="http://schemas.microsoft.com/office/drawing/2014/main" id="{9728E2CF-AED5-4C11-B2CF-57690DAE2A88}"/>
              </a:ext>
              <a:ext uri="{C183D7F6-B498-43B3-948B-1728B52AA6E4}">
                <adec:decorative xmlns:adec="http://schemas.microsoft.com/office/drawing/2017/decorative" val="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489099" y="3277523"/>
            <a:ext cx="2127960" cy="3006254"/>
          </a:xfrm>
          <a:prstGeom prst="rect">
            <a:avLst/>
          </a:prstGeom>
        </p:spPr>
      </p:pic>
      <p:pic>
        <p:nvPicPr>
          <p:cNvPr id="22" name="Picture 21">
            <a:extLst>
              <a:ext uri="{FF2B5EF4-FFF2-40B4-BE49-F238E27FC236}">
                <a16:creationId xmlns:a16="http://schemas.microsoft.com/office/drawing/2014/main" id="{160B9295-81C9-4DBD-B0CF-C8327B713A33}"/>
              </a:ext>
              <a:ext uri="{C183D7F6-B498-43B3-948B-1728B52AA6E4}">
                <adec:decorative xmlns:adec="http://schemas.microsoft.com/office/drawing/2017/decorative" val="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4647555" y="957961"/>
            <a:ext cx="1753602" cy="2338135"/>
          </a:xfrm>
          <a:prstGeom prst="rect">
            <a:avLst/>
          </a:prstGeom>
        </p:spPr>
      </p:pic>
      <p:pic>
        <p:nvPicPr>
          <p:cNvPr id="25" name="Picture 24">
            <a:extLst>
              <a:ext uri="{FF2B5EF4-FFF2-40B4-BE49-F238E27FC236}">
                <a16:creationId xmlns:a16="http://schemas.microsoft.com/office/drawing/2014/main" id="{E9DC2375-3C6C-4F2C-844B-CB67611F96D9}"/>
              </a:ext>
              <a:ext uri="{C183D7F6-B498-43B3-948B-1728B52AA6E4}">
                <adec:decorative xmlns:adec="http://schemas.microsoft.com/office/drawing/2017/decorative" val="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909365" y="929251"/>
            <a:ext cx="1800288" cy="2303262"/>
          </a:xfrm>
          <a:prstGeom prst="rect">
            <a:avLst/>
          </a:prstGeom>
        </p:spPr>
      </p:pic>
    </p:spTree>
    <p:extLst>
      <p:ext uri="{BB962C8B-B14F-4D97-AF65-F5344CB8AC3E}">
        <p14:creationId xmlns:p14="http://schemas.microsoft.com/office/powerpoint/2010/main" val="71000593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31D9E5-CD9B-441E-8F2F-B770BD2731DC}"/>
              </a:ext>
            </a:extLst>
          </p:cNvPr>
          <p:cNvSpPr>
            <a:spLocks noGrp="1"/>
          </p:cNvSpPr>
          <p:nvPr>
            <p:ph type="title"/>
          </p:nvPr>
        </p:nvSpPr>
        <p:spPr/>
        <p:txBody>
          <a:bodyPr/>
          <a:lstStyle/>
          <a:p>
            <a:r>
              <a:rPr lang="en-US" dirty="0"/>
              <a:t>Closing Comments/Adjournment</a:t>
            </a:r>
          </a:p>
        </p:txBody>
      </p:sp>
      <p:sp>
        <p:nvSpPr>
          <p:cNvPr id="2" name="Content Placeholder 1">
            <a:extLst>
              <a:ext uri="{FF2B5EF4-FFF2-40B4-BE49-F238E27FC236}">
                <a16:creationId xmlns:a16="http://schemas.microsoft.com/office/drawing/2014/main" id="{D31234B1-07F2-478A-9F2C-BC069B909AA4}"/>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r>
              <a:rPr lang="en-US" dirty="0"/>
              <a:t>Motion to adjourn</a:t>
            </a:r>
          </a:p>
        </p:txBody>
      </p:sp>
    </p:spTree>
    <p:extLst>
      <p:ext uri="{BB962C8B-B14F-4D97-AF65-F5344CB8AC3E}">
        <p14:creationId xmlns:p14="http://schemas.microsoft.com/office/powerpoint/2010/main" val="42287397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9EF7-E2DE-6429-F73D-20C75240ED52}"/>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SETS contact</a:t>
            </a:r>
          </a:p>
        </p:txBody>
      </p:sp>
      <p:sp>
        <p:nvSpPr>
          <p:cNvPr id="3" name="Content Placeholder 2"/>
          <p:cNvSpPr>
            <a:spLocks noGrp="1"/>
          </p:cNvSpPr>
          <p:nvPr>
            <p:ph sz="quarter" idx="13"/>
          </p:nvPr>
        </p:nvSpPr>
        <p:spPr>
          <a:xfrm>
            <a:off x="1324788" y="3168073"/>
            <a:ext cx="4592495" cy="2354046"/>
          </a:xfrm>
          <a:ln>
            <a:noFill/>
          </a:ln>
        </p:spPr>
        <p:txBody>
          <a:bodyPr/>
          <a:lstStyle/>
          <a:p>
            <a:pPr lvl="1"/>
            <a:r>
              <a:rPr lang="en-US" dirty="0"/>
              <a:t>Bert Moore</a:t>
            </a:r>
            <a:br>
              <a:rPr lang="en-US" dirty="0"/>
            </a:br>
            <a:r>
              <a:rPr lang="en-US" dirty="0"/>
              <a:t>Director</a:t>
            </a:r>
            <a:br>
              <a:rPr lang="en-US" dirty="0"/>
            </a:br>
            <a:r>
              <a:rPr lang="en-US" dirty="0"/>
              <a:t>Special Education &amp; Title Services</a:t>
            </a:r>
            <a:br>
              <a:rPr lang="en-US" dirty="0"/>
            </a:br>
            <a:r>
              <a:rPr lang="en-US" dirty="0"/>
              <a:t>(785) 291-3097</a:t>
            </a:r>
            <a:br>
              <a:rPr lang="en-US" dirty="0"/>
            </a:br>
            <a:r>
              <a:rPr lang="en-US" dirty="0">
                <a:hlinkClick r:id="rId2"/>
              </a:rPr>
              <a:t>bmoore@ksde.org</a:t>
            </a:r>
            <a:r>
              <a:rPr lang="en-US" dirty="0"/>
              <a:t> </a:t>
            </a:r>
          </a:p>
        </p:txBody>
      </p:sp>
      <p:sp>
        <p:nvSpPr>
          <p:cNvPr id="6" name="Content Placeholder 5">
            <a:extLst>
              <a:ext uri="{FF2B5EF4-FFF2-40B4-BE49-F238E27FC236}">
                <a16:creationId xmlns:a16="http://schemas.microsoft.com/office/drawing/2014/main" id="{137B127F-6BA1-48F7-9B2B-4391E65C6A12}"/>
              </a:ext>
            </a:extLst>
          </p:cNvPr>
          <p:cNvSpPr>
            <a:spLocks noGrp="1"/>
          </p:cNvSpPr>
          <p:nvPr>
            <p:ph sz="quarter" idx="14"/>
          </p:nvPr>
        </p:nvSpPr>
        <p:spPr>
          <a:xfrm>
            <a:off x="6369710" y="3168073"/>
            <a:ext cx="4592495" cy="2354046"/>
          </a:xfrm>
          <a:ln>
            <a:noFill/>
          </a:ln>
        </p:spPr>
        <p:txBody>
          <a:bodyPr/>
          <a:lstStyle/>
          <a:p>
            <a:r>
              <a:rPr lang="en-US" dirty="0"/>
              <a:t>Joyce Broils</a:t>
            </a:r>
            <a:br>
              <a:rPr lang="en-US" dirty="0"/>
            </a:br>
            <a:r>
              <a:rPr lang="en-US" dirty="0"/>
              <a:t>Administrative Specialist</a:t>
            </a:r>
            <a:br>
              <a:rPr lang="en-US" dirty="0"/>
            </a:br>
            <a:r>
              <a:rPr lang="en-US" dirty="0"/>
              <a:t>Special Education &amp; Title Services</a:t>
            </a:r>
            <a:br>
              <a:rPr lang="en-US" dirty="0"/>
            </a:br>
            <a:r>
              <a:rPr lang="en-US" dirty="0"/>
              <a:t>(785) 291-3097</a:t>
            </a:r>
            <a:br>
              <a:rPr lang="en-US" dirty="0"/>
            </a:br>
            <a:r>
              <a:rPr lang="en-US" u="sng" dirty="0"/>
              <a:t>jbroils</a:t>
            </a:r>
            <a:r>
              <a:rPr lang="en-US" u="sng" dirty="0">
                <a:hlinkClick r:id="rId3"/>
              </a:rPr>
              <a:t>@ksde.org</a:t>
            </a:r>
            <a:r>
              <a:rPr lang="en-US" u="sng" dirty="0"/>
              <a:t> </a:t>
            </a:r>
          </a:p>
        </p:txBody>
      </p:sp>
    </p:spTree>
    <p:extLst>
      <p:ext uri="{BB962C8B-B14F-4D97-AF65-F5344CB8AC3E}">
        <p14:creationId xmlns:p14="http://schemas.microsoft.com/office/powerpoint/2010/main" val="13347217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C9043-6CBC-4887-6DE1-EFFB78C14D4B}"/>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US" dirty="0"/>
              <a:t>KSDE address</a:t>
            </a:r>
          </a:p>
        </p:txBody>
      </p:sp>
      <p:pic>
        <p:nvPicPr>
          <p:cNvPr id="7" name="Picture 6">
            <a:extLst>
              <a:ext uri="{FF2B5EF4-FFF2-40B4-BE49-F238E27FC236}">
                <a16:creationId xmlns:a16="http://schemas.microsoft.com/office/drawing/2014/main" id="{5A8443C1-5B41-2263-F7A3-055E8E5161A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51" y="0"/>
            <a:ext cx="12184898" cy="6858000"/>
          </a:xfrm>
          <a:prstGeom prst="rect">
            <a:avLst/>
          </a:prstGeom>
        </p:spPr>
      </p:pic>
    </p:spTree>
    <p:extLst>
      <p:ext uri="{BB962C8B-B14F-4D97-AF65-F5344CB8AC3E}">
        <p14:creationId xmlns:p14="http://schemas.microsoft.com/office/powerpoint/2010/main" val="3756074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A2FFB16-F794-475A-BDE2-F5DF34B01AD2}"/>
              </a:ext>
            </a:extLst>
          </p:cNvPr>
          <p:cNvSpPr>
            <a:spLocks noGrp="1"/>
          </p:cNvSpPr>
          <p:nvPr>
            <p:ph type="title"/>
          </p:nvPr>
        </p:nvSpPr>
        <p:spPr>
          <a:xfrm>
            <a:off x="838200" y="365126"/>
            <a:ext cx="10515600" cy="1089206"/>
          </a:xfrm>
        </p:spPr>
        <p:txBody>
          <a:bodyPr/>
          <a:lstStyle/>
          <a:p>
            <a:r>
              <a:rPr lang="en-US" dirty="0"/>
              <a:t>Public Comment</a:t>
            </a:r>
          </a:p>
        </p:txBody>
      </p:sp>
      <p:sp>
        <p:nvSpPr>
          <p:cNvPr id="2" name="Content Placeholder 1">
            <a:extLst>
              <a:ext uri="{FF2B5EF4-FFF2-40B4-BE49-F238E27FC236}">
                <a16:creationId xmlns:a16="http://schemas.microsoft.com/office/drawing/2014/main" id="{AB6FC32E-2E39-4025-BD08-F8548768D215}"/>
              </a:ext>
            </a:extLst>
          </p:cNvPr>
          <p:cNvSpPr>
            <a:spLocks noGrp="1"/>
          </p:cNvSpPr>
          <p:nvPr>
            <p:ph idx="1"/>
          </p:nvPr>
        </p:nvSpPr>
        <p:spPr>
          <a:xfrm>
            <a:off x="838200" y="1558834"/>
            <a:ext cx="10515599" cy="4618129"/>
          </a:xfrm>
        </p:spPr>
        <p:txBody>
          <a:bodyPr lIns="91440">
            <a:normAutofit fontScale="92500" lnSpcReduction="10000"/>
          </a:bodyPr>
          <a:lstStyle/>
          <a:p>
            <a:pPr lvl="0"/>
            <a:r>
              <a:rPr lang="en-US" dirty="0"/>
              <a:t>Guidelines for Testimony</a:t>
            </a:r>
            <a:endParaRPr lang="en-US" sz="1400" dirty="0"/>
          </a:p>
          <a:p>
            <a:pPr lvl="1"/>
            <a:r>
              <a:rPr lang="en-US" dirty="0"/>
              <a:t>Prior to start of the SEAC meeting, be sure to email Joyce Broils, </a:t>
            </a:r>
            <a:r>
              <a:rPr lang="en-US" u="sng" dirty="0">
                <a:solidFill>
                  <a:srgbClr val="12284C"/>
                </a:solidFill>
              </a:rPr>
              <a:t>jbroils</a:t>
            </a:r>
            <a:r>
              <a:rPr lang="en-US" dirty="0">
                <a:solidFill>
                  <a:srgbClr val="12284C"/>
                </a:solidFill>
                <a:hlinkClick r:id="rId2">
                  <a:extLst>
                    <a:ext uri="{A12FA001-AC4F-418D-AE19-62706E023703}">
                      <ahyp:hlinkClr xmlns:ahyp="http://schemas.microsoft.com/office/drawing/2018/hyperlinkcolor" val="tx"/>
                    </a:ext>
                  </a:extLst>
                </a:hlinkClick>
              </a:rPr>
              <a:t>@ksde.org</a:t>
            </a:r>
            <a:r>
              <a:rPr lang="en-US" dirty="0">
                <a:solidFill>
                  <a:srgbClr val="12284C"/>
                </a:solidFill>
              </a:rPr>
              <a:t> </a:t>
            </a:r>
            <a:r>
              <a:rPr lang="en-US" dirty="0"/>
              <a:t>expressing desire to speak during public comment.</a:t>
            </a:r>
            <a:endParaRPr lang="en-US" sz="1400" dirty="0"/>
          </a:p>
          <a:p>
            <a:pPr lvl="1"/>
            <a:r>
              <a:rPr lang="en-US" dirty="0"/>
              <a:t>All comments will be taken under advisement by the council.</a:t>
            </a:r>
            <a:endParaRPr lang="en-US" sz="1400" dirty="0"/>
          </a:p>
          <a:p>
            <a:pPr lvl="1"/>
            <a:r>
              <a:rPr lang="en-US" dirty="0"/>
              <a:t>Any response from the Council to public comments will come at a later date.</a:t>
            </a:r>
            <a:endParaRPr lang="en-US" sz="1400" dirty="0"/>
          </a:p>
          <a:p>
            <a:pPr lvl="0"/>
            <a:r>
              <a:rPr lang="en-US" dirty="0"/>
              <a:t>Verbal Public Comment </a:t>
            </a:r>
            <a:endParaRPr lang="en-US" sz="1400" dirty="0"/>
          </a:p>
          <a:p>
            <a:pPr lvl="1"/>
            <a:r>
              <a:rPr lang="en-US" dirty="0"/>
              <a:t>Verbal comments are limited to three minutes.</a:t>
            </a:r>
            <a:endParaRPr lang="en-US" sz="1400" dirty="0"/>
          </a:p>
          <a:p>
            <a:pPr lvl="1"/>
            <a:r>
              <a:rPr lang="en-US" dirty="0"/>
              <a:t>Cue will be given one minute before time expires.</a:t>
            </a:r>
            <a:endParaRPr lang="en-US" sz="1400" dirty="0"/>
          </a:p>
          <a:p>
            <a:pPr lvl="0"/>
            <a:r>
              <a:rPr lang="en-US" dirty="0"/>
              <a:t>Written Testimony</a:t>
            </a:r>
            <a:endParaRPr lang="en-US" sz="1400" dirty="0"/>
          </a:p>
          <a:p>
            <a:pPr lvl="1"/>
            <a:r>
              <a:rPr lang="en-US" dirty="0"/>
              <a:t>Written input must include the name, address and county of residence of the person submitting comment.</a:t>
            </a:r>
            <a:endParaRPr lang="en-US" sz="1400" dirty="0"/>
          </a:p>
          <a:p>
            <a:pPr lvl="1"/>
            <a:r>
              <a:rPr lang="en-US" dirty="0"/>
              <a:t>Written comments can be submitted via email, mail, or fax to the secretary of the SEAC.</a:t>
            </a:r>
            <a:endParaRPr lang="en-US" sz="1400" dirty="0"/>
          </a:p>
        </p:txBody>
      </p:sp>
    </p:spTree>
    <p:extLst>
      <p:ext uri="{BB962C8B-B14F-4D97-AF65-F5344CB8AC3E}">
        <p14:creationId xmlns:p14="http://schemas.microsoft.com/office/powerpoint/2010/main" val="1704187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32793F-C6DB-48A6-BB71-DD8BDBBE01E5}"/>
              </a:ext>
            </a:extLst>
          </p:cNvPr>
          <p:cNvSpPr>
            <a:spLocks noGrp="1"/>
          </p:cNvSpPr>
          <p:nvPr>
            <p:ph type="title"/>
          </p:nvPr>
        </p:nvSpPr>
        <p:spPr>
          <a:xfrm>
            <a:off x="1893456" y="432665"/>
            <a:ext cx="9353048" cy="2713228"/>
          </a:xfrm>
        </p:spPr>
        <p:txBody>
          <a:bodyPr>
            <a:normAutofit/>
          </a:bodyPr>
          <a:lstStyle/>
          <a:p>
            <a:r>
              <a:rPr lang="en-US" dirty="0"/>
              <a:t>Introductions of all</a:t>
            </a:r>
            <a:br>
              <a:rPr lang="en-US" dirty="0"/>
            </a:br>
            <a:r>
              <a:rPr lang="en-US" dirty="0"/>
              <a:t>SICC and SEAC Members</a:t>
            </a:r>
          </a:p>
        </p:txBody>
      </p:sp>
      <p:sp>
        <p:nvSpPr>
          <p:cNvPr id="3" name="Text Placeholder 2">
            <a:extLst>
              <a:ext uri="{FF2B5EF4-FFF2-40B4-BE49-F238E27FC236}">
                <a16:creationId xmlns:a16="http://schemas.microsoft.com/office/drawing/2014/main" id="{03266BFB-55E9-4E85-ADB5-56AC058643B7}"/>
              </a:ext>
            </a:extLst>
          </p:cNvPr>
          <p:cNvSpPr>
            <a:spLocks noGrp="1"/>
          </p:cNvSpPr>
          <p:nvPr>
            <p:ph type="body" idx="1"/>
          </p:nvPr>
        </p:nvSpPr>
        <p:spPr/>
        <p:txBody>
          <a:bodyPr>
            <a:normAutofit/>
          </a:bodyPr>
          <a:lstStyle/>
          <a:p>
            <a:r>
              <a:rPr lang="en-US" dirty="0"/>
              <a:t>SICC and SEAC Membership</a:t>
            </a:r>
          </a:p>
        </p:txBody>
      </p:sp>
    </p:spTree>
    <p:extLst>
      <p:ext uri="{BB962C8B-B14F-4D97-AF65-F5344CB8AC3E}">
        <p14:creationId xmlns:p14="http://schemas.microsoft.com/office/powerpoint/2010/main" val="3343442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Placeholder 1">
            <a:extLst>
              <a:ext uri="{FF2B5EF4-FFF2-40B4-BE49-F238E27FC236}">
                <a16:creationId xmlns:a16="http://schemas.microsoft.com/office/drawing/2014/main" id="{B27654BA-D48C-522B-3399-E2273653718E}"/>
              </a:ext>
            </a:extLst>
          </p:cNvPr>
          <p:cNvSpPr>
            <a:spLocks noGrp="1"/>
          </p:cNvSpPr>
          <p:nvPr>
            <p:ph type="title" idx="4294967295"/>
          </p:nvPr>
        </p:nvSpPr>
        <p:spPr>
          <a:xfrm>
            <a:off x="1905000" y="5105400"/>
            <a:ext cx="7612063" cy="9906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kumimoji="0" lang="en-US" sz="40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Open Sans Light" panose="020B0306030504020204" pitchFamily="34" charset="0"/>
                <a:cs typeface="Arial" panose="020B0604020202020204" pitchFamily="34" charset="0"/>
              </a:rPr>
              <a:t>SPP/APR FFY2023</a:t>
            </a:r>
          </a:p>
          <a:p>
            <a:pPr marL="0" marR="0" lvl="0" indent="0" algn="ctr" defTabSz="914400" rtl="0" eaLnBrk="1" fontAlgn="auto" latinLnBrk="0" hangingPunct="1">
              <a:lnSpc>
                <a:spcPct val="90000"/>
              </a:lnSpc>
              <a:spcBef>
                <a:spcPts val="1000"/>
              </a:spcBef>
              <a:spcAft>
                <a:spcPts val="0"/>
              </a:spcAft>
              <a:buClr>
                <a:schemeClr val="accent2"/>
              </a:buClr>
              <a:buSzTx/>
              <a:buFont typeface="Arial" panose="020B0604020202020204" pitchFamily="34" charset="0"/>
              <a:buNone/>
              <a:tabLst/>
              <a:defRPr/>
            </a:pPr>
            <a:r>
              <a:rPr kumimoji="0" lang="en-US" sz="32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Arial" panose="020B0604020202020204" pitchFamily="34" charset="0"/>
                <a:ea typeface="Open Sans Light" panose="020B0306030504020204" pitchFamily="34" charset="0"/>
                <a:cs typeface="Arial" panose="020B0604020202020204" pitchFamily="34" charset="0"/>
              </a:rPr>
              <a:t>Tricia Waggoner | 1/14/25</a:t>
            </a:r>
          </a:p>
        </p:txBody>
      </p:sp>
      <p:grpSp>
        <p:nvGrpSpPr>
          <p:cNvPr id="9219" name="Group 4">
            <a:extLst>
              <a:ext uri="{FF2B5EF4-FFF2-40B4-BE49-F238E27FC236}">
                <a16:creationId xmlns:a16="http://schemas.microsoft.com/office/drawing/2014/main" id="{F0F16C8E-48CF-466C-8A90-010A36D4AB34}"/>
              </a:ext>
              <a:ext uri="{C183D7F6-B498-43B3-948B-1728B52AA6E4}">
                <adec:decorative xmlns:adec="http://schemas.microsoft.com/office/drawing/2017/decorative" val="1"/>
              </a:ext>
            </a:extLst>
          </p:cNvPr>
          <p:cNvGrpSpPr>
            <a:grpSpLocks/>
          </p:cNvGrpSpPr>
          <p:nvPr/>
        </p:nvGrpSpPr>
        <p:grpSpPr bwMode="auto">
          <a:xfrm>
            <a:off x="9525000" y="4171950"/>
            <a:ext cx="2598738" cy="2667000"/>
            <a:chOff x="9525000" y="3886200"/>
            <a:chExt cx="2598420" cy="2667000"/>
          </a:xfrm>
        </p:grpSpPr>
        <p:sp>
          <p:nvSpPr>
            <p:cNvPr id="4" name="Rectangle 3">
              <a:extLst>
                <a:ext uri="{FF2B5EF4-FFF2-40B4-BE49-F238E27FC236}">
                  <a16:creationId xmlns:a16="http://schemas.microsoft.com/office/drawing/2014/main" id="{CD4EA5FD-073F-4D26-B280-292F1011414A}"/>
                </a:ext>
              </a:extLst>
            </p:cNvPr>
            <p:cNvSpPr/>
            <p:nvPr/>
          </p:nvSpPr>
          <p:spPr>
            <a:xfrm>
              <a:off x="9525000" y="3886200"/>
              <a:ext cx="2590483" cy="2590800"/>
            </a:xfrm>
            <a:prstGeom prst="rect">
              <a:avLst/>
            </a:prstGeom>
            <a:solidFill>
              <a:schemeClr val="bg1">
                <a:alpha val="88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221" name="Picture 2" descr="Logo&#10;&#10;Description automatically generated">
              <a:extLst>
                <a:ext uri="{FF2B5EF4-FFF2-40B4-BE49-F238E27FC236}">
                  <a16:creationId xmlns:a16="http://schemas.microsoft.com/office/drawing/2014/main" id="{2BFCA919-9795-A0F8-52FD-D14630DAB35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32620" y="3962400"/>
              <a:ext cx="25908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565B13-9D6E-7599-59B1-90B4BD712A5D}"/>
              </a:ext>
            </a:extLst>
          </p:cNvPr>
          <p:cNvSpPr txBox="1">
            <a:spLocks noGrp="1"/>
          </p:cNvSpPr>
          <p:nvPr>
            <p:ph type="title" idx="4294967295"/>
          </p:nvPr>
        </p:nvSpPr>
        <p:spPr>
          <a:xfrm>
            <a:off x="8363519" y="2926138"/>
            <a:ext cx="1133644" cy="369332"/>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FFY2023</a:t>
            </a:r>
          </a:p>
        </p:txBody>
      </p:sp>
      <p:sp>
        <p:nvSpPr>
          <p:cNvPr id="5" name="TextBox 4">
            <a:extLst>
              <a:ext uri="{FF2B5EF4-FFF2-40B4-BE49-F238E27FC236}">
                <a16:creationId xmlns:a16="http://schemas.microsoft.com/office/drawing/2014/main" id="{BE852034-4B0C-D6E7-7CE3-CCFE00267BC6}"/>
              </a:ext>
            </a:extLst>
          </p:cNvPr>
          <p:cNvSpPr txBox="1"/>
          <p:nvPr/>
        </p:nvSpPr>
        <p:spPr>
          <a:xfrm>
            <a:off x="914400" y="1873250"/>
            <a:ext cx="4800600" cy="3323987"/>
          </a:xfrm>
          <a:prstGeom prst="rect">
            <a:avLst/>
          </a:prstGeom>
          <a:solidFill>
            <a:schemeClr val="bg1"/>
          </a:solidFill>
          <a:ln w="19050">
            <a:noFill/>
          </a:ln>
        </p:spPr>
        <p:txBody>
          <a:bodyPr>
            <a:spAutoFit/>
          </a:bodyPr>
          <a:lstStyle/>
          <a:p>
            <a:pPr algn="ctr">
              <a:defRPr/>
            </a:pPr>
            <a:r>
              <a:rPr lang="en-US" sz="3600" dirty="0">
                <a:solidFill>
                  <a:schemeClr val="tx1">
                    <a:lumMod val="75000"/>
                    <a:lumOff val="25000"/>
                  </a:schemeClr>
                </a:solidFill>
                <a:cs typeface="Arial" panose="020B0604020202020204" pitchFamily="34" charset="0"/>
              </a:rPr>
              <a:t>FFY 2023</a:t>
            </a:r>
          </a:p>
          <a:p>
            <a:pPr algn="ctr">
              <a:defRPr/>
            </a:pPr>
            <a:r>
              <a:rPr lang="en-US" sz="3600" dirty="0">
                <a:solidFill>
                  <a:schemeClr val="tx1">
                    <a:lumMod val="75000"/>
                    <a:lumOff val="25000"/>
                  </a:schemeClr>
                </a:solidFill>
                <a:cs typeface="Arial" panose="020B0604020202020204" pitchFamily="34" charset="0"/>
              </a:rPr>
              <a:t>State Performance Plan/Annual Performance Report</a:t>
            </a:r>
          </a:p>
          <a:p>
            <a:pPr algn="ctr">
              <a:defRPr/>
            </a:pPr>
            <a:endParaRPr lang="en-US" sz="2400" dirty="0">
              <a:solidFill>
                <a:schemeClr val="tx1">
                  <a:lumMod val="75000"/>
                  <a:lumOff val="25000"/>
                </a:schemeClr>
              </a:solidFill>
              <a:cs typeface="Arial" panose="020B0604020202020204" pitchFamily="34" charset="0"/>
            </a:endParaRPr>
          </a:p>
          <a:p>
            <a:pPr algn="ctr">
              <a:defRPr/>
            </a:pPr>
            <a:r>
              <a:rPr lang="en-US" sz="2400" dirty="0">
                <a:solidFill>
                  <a:schemeClr val="tx1">
                    <a:lumMod val="75000"/>
                    <a:lumOff val="25000"/>
                  </a:schemeClr>
                </a:solidFill>
                <a:cs typeface="Arial" panose="020B0604020202020204" pitchFamily="34" charset="0"/>
              </a:rPr>
              <a:t>July 1, 2023 – June 30, 2024</a:t>
            </a:r>
          </a:p>
          <a:p>
            <a:pPr>
              <a:defRPr/>
            </a:pPr>
            <a:endParaRPr lang="en-US" dirty="0"/>
          </a:p>
        </p:txBody>
      </p:sp>
      <p:grpSp>
        <p:nvGrpSpPr>
          <p:cNvPr id="10" name="Group 9">
            <a:extLst>
              <a:ext uri="{FF2B5EF4-FFF2-40B4-BE49-F238E27FC236}">
                <a16:creationId xmlns:a16="http://schemas.microsoft.com/office/drawing/2014/main" id="{A5BE44A0-88C8-900C-3F91-B08348D81F54}"/>
              </a:ext>
              <a:ext uri="{C183D7F6-B498-43B3-948B-1728B52AA6E4}">
                <adec:decorative xmlns:adec="http://schemas.microsoft.com/office/drawing/2017/decorative" val="1"/>
              </a:ext>
            </a:extLst>
          </p:cNvPr>
          <p:cNvGrpSpPr/>
          <p:nvPr/>
        </p:nvGrpSpPr>
        <p:grpSpPr>
          <a:xfrm>
            <a:off x="6477000" y="380999"/>
            <a:ext cx="4906682" cy="5753462"/>
            <a:chOff x="6477000" y="380999"/>
            <a:chExt cx="4906682" cy="5753462"/>
          </a:xfrm>
        </p:grpSpPr>
        <p:pic>
          <p:nvPicPr>
            <p:cNvPr id="4" name="Picture 3">
              <a:extLst>
                <a:ext uri="{FF2B5EF4-FFF2-40B4-BE49-F238E27FC236}">
                  <a16:creationId xmlns:a16="http://schemas.microsoft.com/office/drawing/2014/main" id="{5540AFD7-C8DB-6977-4583-FE0F87706956}"/>
                </a:ext>
              </a:extLst>
            </p:cNvPr>
            <p:cNvPicPr>
              <a:picLocks noChangeAspect="1"/>
            </p:cNvPicPr>
            <p:nvPr/>
          </p:nvPicPr>
          <p:blipFill>
            <a:blip r:embed="rId2"/>
            <a:stretch>
              <a:fillRect/>
            </a:stretch>
          </p:blipFill>
          <p:spPr>
            <a:xfrm>
              <a:off x="6477000" y="380999"/>
              <a:ext cx="4906682" cy="5753462"/>
            </a:xfrm>
            <a:prstGeom prst="rect">
              <a:avLst/>
            </a:prstGeom>
            <a:ln w="88900" cap="sq" cmpd="thickThin">
              <a:noFill/>
              <a:prstDash val="solid"/>
              <a:miter lim="800000"/>
            </a:ln>
            <a:effectLst>
              <a:innerShdw>
                <a:srgbClr val="000000"/>
              </a:innerShdw>
            </a:effectLst>
          </p:spPr>
        </p:pic>
        <p:sp>
          <p:nvSpPr>
            <p:cNvPr id="2" name="Rectangle 1">
              <a:extLst>
                <a:ext uri="{FF2B5EF4-FFF2-40B4-BE49-F238E27FC236}">
                  <a16:creationId xmlns:a16="http://schemas.microsoft.com/office/drawing/2014/main" id="{0F239729-CAF8-8FC9-CC71-88C8629BF096}"/>
                </a:ext>
                <a:ext uri="{C183D7F6-B498-43B3-948B-1728B52AA6E4}">
                  <adec:decorative xmlns:adec="http://schemas.microsoft.com/office/drawing/2017/decorative" val="0"/>
                </a:ext>
              </a:extLst>
            </p:cNvPr>
            <p:cNvSpPr/>
            <p:nvPr/>
          </p:nvSpPr>
          <p:spPr>
            <a:xfrm>
              <a:off x="8534400" y="2895600"/>
              <a:ext cx="7620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091D781-D7DF-C539-010D-BFDE41582574}"/>
                </a:ext>
              </a:extLst>
            </p:cNvPr>
            <p:cNvSpPr txBox="1"/>
            <p:nvPr/>
          </p:nvSpPr>
          <p:spPr>
            <a:xfrm>
              <a:off x="8363518" y="2956676"/>
              <a:ext cx="1280783" cy="369332"/>
            </a:xfrm>
            <a:prstGeom prst="rect">
              <a:avLst/>
            </a:prstGeom>
            <a:noFill/>
          </p:spPr>
          <p:txBody>
            <a:bodyPr wrap="square" rtlCol="0">
              <a:spAutoFit/>
            </a:bodyPr>
            <a:lstStyle/>
            <a:p>
              <a:r>
                <a:rPr lang="en-US" dirty="0"/>
                <a:t>FFY2023</a:t>
              </a:r>
            </a:p>
          </p:txBody>
        </p:sp>
      </p:gr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GAOaB2ba2x6CVUokETjXMQ"/>
</p:tagLst>
</file>

<file path=ppt/theme/theme1.xml><?xml version="1.0" encoding="utf-8"?>
<a:theme xmlns:a="http://schemas.openxmlformats.org/drawingml/2006/main" name="Custom Design">
  <a:themeElements>
    <a:clrScheme name="KSDE">
      <a:dk1>
        <a:srgbClr val="12284C"/>
      </a:dk1>
      <a:lt1>
        <a:sysClr val="window" lastClr="FFFFFF"/>
      </a:lt1>
      <a:dk2>
        <a:srgbClr val="12284C"/>
      </a:dk2>
      <a:lt2>
        <a:srgbClr val="E7E6E6"/>
      </a:lt2>
      <a:accent1>
        <a:srgbClr val="FFA400"/>
      </a:accent1>
      <a:accent2>
        <a:srgbClr val="12284C"/>
      </a:accent2>
      <a:accent3>
        <a:srgbClr val="00B796"/>
      </a:accent3>
      <a:accent4>
        <a:srgbClr val="005587"/>
      </a:accent4>
      <a:accent5>
        <a:srgbClr val="D50032"/>
      </a:accent5>
      <a:accent6>
        <a:srgbClr val="3E4043"/>
      </a:accent6>
      <a:hlink>
        <a:srgbClr val="12284C"/>
      </a:hlink>
      <a:folHlink>
        <a:srgbClr val="53565A"/>
      </a:folHlink>
    </a:clrScheme>
    <a:fontScheme name="KSDE Open Sans">
      <a:majorFont>
        <a:latin typeface="Open Sans"/>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ew - Kansas Education Case Template Grid 16:9 - 13720">
  <a:themeElements>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fontScheme name="Custom 3">
      <a:majorFont>
        <a:latin typeface="Open Sans"/>
        <a:ea typeface=""/>
        <a:cs typeface=""/>
      </a:majorFont>
      <a:minorFont>
        <a:latin typeface="Open Sans"/>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2284C"/>
        </a:solidFill>
        <a:ln w="9525" cap="rnd" cmpd="sng" algn="ctr">
          <a:solidFill>
            <a:srgbClr val="12284C"/>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12284C"/>
    </a:dk1>
    <a:lt1>
      <a:srgbClr val="FFFFFF"/>
    </a:lt1>
    <a:dk2>
      <a:srgbClr val="12284C"/>
    </a:dk2>
    <a:lt2>
      <a:srgbClr val="F2F2F2"/>
    </a:lt2>
    <a:accent1>
      <a:srgbClr val="07111F"/>
    </a:accent1>
    <a:accent2>
      <a:srgbClr val="0E213E"/>
    </a:accent2>
    <a:accent3>
      <a:srgbClr val="F9A11B"/>
    </a:accent3>
    <a:accent4>
      <a:srgbClr val="2A5DB0"/>
    </a:accent4>
    <a:accent5>
      <a:srgbClr val="9A9A9A"/>
    </a:accent5>
    <a:accent6>
      <a:srgbClr val="01B096"/>
    </a:accent6>
    <a:hlink>
      <a:srgbClr val="3E9C88"/>
    </a:hlink>
    <a:folHlink>
      <a:srgbClr val="8FD2C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809B7AE0769C40BC7FC10221A5AC4C" ma:contentTypeVersion="13" ma:contentTypeDescription="Create a new document." ma:contentTypeScope="" ma:versionID="03782e99ea337d9c03786a540780c58d">
  <xsd:schema xmlns:xsd="http://www.w3.org/2001/XMLSchema" xmlns:xs="http://www.w3.org/2001/XMLSchema" xmlns:p="http://schemas.microsoft.com/office/2006/metadata/properties" xmlns:ns3="6c663d95-8238-4b2d-b922-a74f82e5df6f" xmlns:ns4="d5501a87-0b31-43b9-bb13-8dd2b743a206" targetNamespace="http://schemas.microsoft.com/office/2006/metadata/properties" ma:root="true" ma:fieldsID="b35b21a765e947f079320b3ea7b9868f" ns3:_="" ns4:_="">
    <xsd:import namespace="6c663d95-8238-4b2d-b922-a74f82e5df6f"/>
    <xsd:import namespace="d5501a87-0b31-43b9-bb13-8dd2b743a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63d95-8238-4b2d-b922-a74f82e5df6f"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5501a87-0b31-43b9-bb13-8dd2b743a206"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989B36-3905-4D71-9AD1-EDCFAD04EC31}">
  <ds:schemaRefs>
    <ds:schemaRef ds:uri="http://schemas.microsoft.com/office/2006/documentManagement/types"/>
    <ds:schemaRef ds:uri="http://purl.org/dc/dcmitype/"/>
    <ds:schemaRef ds:uri="http://schemas.openxmlformats.org/package/2006/metadata/core-properties"/>
    <ds:schemaRef ds:uri="6c663d95-8238-4b2d-b922-a74f82e5df6f"/>
    <ds:schemaRef ds:uri="http://purl.org/dc/terms/"/>
    <ds:schemaRef ds:uri="http://www.w3.org/XML/1998/namespace"/>
    <ds:schemaRef ds:uri="d5501a87-0b31-43b9-bb13-8dd2b743a206"/>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445BADF-2F2F-4D81-ACB9-DB6A1A4D4889}">
  <ds:schemaRefs>
    <ds:schemaRef ds:uri="http://schemas.microsoft.com/sharepoint/v3/contenttype/forms"/>
  </ds:schemaRefs>
</ds:datastoreItem>
</file>

<file path=customXml/itemProps3.xml><?xml version="1.0" encoding="utf-8"?>
<ds:datastoreItem xmlns:ds="http://schemas.openxmlformats.org/officeDocument/2006/customXml" ds:itemID="{41F5BFCA-A647-4DE5-B38D-51814DA7F1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663d95-8238-4b2d-b922-a74f82e5df6f"/>
    <ds:schemaRef ds:uri="d5501a87-0b31-43b9-bb13-8dd2b743a2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7587</TotalTime>
  <Words>3552</Words>
  <Application>Microsoft Office PowerPoint</Application>
  <PresentationFormat>Widescreen</PresentationFormat>
  <Paragraphs>538</Paragraphs>
  <Slides>53</Slides>
  <Notes>35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4" baseType="lpstr">
      <vt:lpstr>Open Sans</vt:lpstr>
      <vt:lpstr>Arial</vt:lpstr>
      <vt:lpstr>Calibri</vt:lpstr>
      <vt:lpstr>Open Sans Semibold</vt:lpstr>
      <vt:lpstr>Times New Roman</vt:lpstr>
      <vt:lpstr>Open Sans Semibold</vt:lpstr>
      <vt:lpstr>Trebuchet MS</vt:lpstr>
      <vt:lpstr>Open Sans Light</vt:lpstr>
      <vt:lpstr>Custom Design</vt:lpstr>
      <vt:lpstr>New - Kansas Education Case Template Grid 16:9 - 13720</vt:lpstr>
      <vt:lpstr>think-cell Slide</vt:lpstr>
      <vt:lpstr>Welcome to the Special Education Advisory Council Meeting</vt:lpstr>
      <vt:lpstr>How to pin the Interpreters Video</vt:lpstr>
      <vt:lpstr>Special Education Advisory Council</vt:lpstr>
      <vt:lpstr>Call to Order</vt:lpstr>
      <vt:lpstr>Approvals </vt:lpstr>
      <vt:lpstr>Public Comment</vt:lpstr>
      <vt:lpstr>Introductions of all SICC and SEAC Members</vt:lpstr>
      <vt:lpstr>SPP/APR FFY2023 Tricia Waggoner | 1/14/25</vt:lpstr>
      <vt:lpstr>FFY2023</vt:lpstr>
      <vt:lpstr>INTRODUCTION</vt:lpstr>
      <vt:lpstr>INDICATOR 1</vt:lpstr>
      <vt:lpstr>INDICATOR 1 </vt:lpstr>
      <vt:lpstr>INDICATOR 2</vt:lpstr>
      <vt:lpstr>INDICATOR 3</vt:lpstr>
      <vt:lpstr>INDICATOR 3A</vt:lpstr>
      <vt:lpstr>INDICATOR 3B</vt:lpstr>
      <vt:lpstr>INDICATOR 3C</vt:lpstr>
      <vt:lpstr>INDICATOR 3C2</vt:lpstr>
      <vt:lpstr>INDICATOR 4</vt:lpstr>
      <vt:lpstr>INDICATOR 4 </vt:lpstr>
      <vt:lpstr>INDICATOR 5</vt:lpstr>
      <vt:lpstr>INDICATOR 6</vt:lpstr>
      <vt:lpstr>INDICATOR 7</vt:lpstr>
      <vt:lpstr>INDICATOR 8A</vt:lpstr>
      <vt:lpstr>INDICATOR 8B</vt:lpstr>
      <vt:lpstr>INDICATOR 8C</vt:lpstr>
      <vt:lpstr>INDICATOR 8</vt:lpstr>
      <vt:lpstr>INDICATOR 9 &amp; 10</vt:lpstr>
      <vt:lpstr>INDICATOR 11</vt:lpstr>
      <vt:lpstr>INDICATOR 12</vt:lpstr>
      <vt:lpstr>Thank you/Questions</vt:lpstr>
      <vt:lpstr>Break</vt:lpstr>
      <vt:lpstr>SEAC SPP/APR</vt:lpstr>
      <vt:lpstr>SICC ESIDS</vt:lpstr>
      <vt:lpstr>FY23 SLDS Grant Early Childhood Integrated Data System</vt:lpstr>
      <vt:lpstr>What is an SLDS?</vt:lpstr>
      <vt:lpstr>What is an Early Childhood Integrated Data System?</vt:lpstr>
      <vt:lpstr>Why ECIDS?</vt:lpstr>
      <vt:lpstr>Expected Outcomes of the Grant</vt:lpstr>
      <vt:lpstr>Expected Outcomes of the Grant </vt:lpstr>
      <vt:lpstr>Contact Us</vt:lpstr>
      <vt:lpstr>SICC &amp; SEAC C to B</vt:lpstr>
      <vt:lpstr>Lunch</vt:lpstr>
      <vt:lpstr>Medicaid Billing </vt:lpstr>
      <vt:lpstr>Legislative Discussion</vt:lpstr>
      <vt:lpstr>Ex-Officio Member Reports</vt:lpstr>
      <vt:lpstr>Ex-Officio Member Reports </vt:lpstr>
      <vt:lpstr>Items for April SEAC Agenda</vt:lpstr>
      <vt:lpstr>Next Meeting Date</vt:lpstr>
      <vt:lpstr>Keep The Main Thing The Main Thing</vt:lpstr>
      <vt:lpstr>Closing Comments/Adjournment</vt:lpstr>
      <vt:lpstr>SETS contact</vt:lpstr>
      <vt:lpstr>KSDE address</vt:lpstr>
    </vt:vector>
  </TitlesOfParts>
  <Company>KSDE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Amanda M. Manville</dc:creator>
  <cp:lastModifiedBy>Evelyn Alden</cp:lastModifiedBy>
  <cp:revision>258</cp:revision>
  <cp:lastPrinted>2020-01-09T15:38:24Z</cp:lastPrinted>
  <dcterms:created xsi:type="dcterms:W3CDTF">2017-11-21T21:33:09Z</dcterms:created>
  <dcterms:modified xsi:type="dcterms:W3CDTF">2025-05-21T21:25:10Z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0x01010063809B7AE0769C40BC7FC10221A5AC4C</vt:lpwstr>
  </property>
</Properties>
</file>