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66"/>
  </p:notesMasterIdLst>
  <p:sldIdLst>
    <p:sldId id="399" r:id="rId6"/>
    <p:sldId id="398" r:id="rId7"/>
    <p:sldId id="261" r:id="rId8"/>
    <p:sldId id="280" r:id="rId9"/>
    <p:sldId id="295" r:id="rId10"/>
    <p:sldId id="400" r:id="rId11"/>
    <p:sldId id="2134806848" r:id="rId12"/>
    <p:sldId id="2134806889" r:id="rId13"/>
    <p:sldId id="2134806192" r:id="rId14"/>
    <p:sldId id="2134806184" r:id="rId15"/>
    <p:sldId id="2134806183" r:id="rId16"/>
    <p:sldId id="2134806892" r:id="rId17"/>
    <p:sldId id="2134806893" r:id="rId18"/>
    <p:sldId id="2134806894" r:id="rId19"/>
    <p:sldId id="2134806197" r:id="rId20"/>
    <p:sldId id="2134806198" r:id="rId21"/>
    <p:sldId id="2134806895" r:id="rId22"/>
    <p:sldId id="2134806849" r:id="rId23"/>
    <p:sldId id="2134806853" r:id="rId24"/>
    <p:sldId id="2134806856" r:id="rId25"/>
    <p:sldId id="2134806867" r:id="rId26"/>
    <p:sldId id="257" r:id="rId27"/>
    <p:sldId id="258" r:id="rId28"/>
    <p:sldId id="2134806887" r:id="rId29"/>
    <p:sldId id="2134806890" r:id="rId30"/>
    <p:sldId id="287" r:id="rId31"/>
    <p:sldId id="288" r:id="rId32"/>
    <p:sldId id="289" r:id="rId33"/>
    <p:sldId id="2134806181" r:id="rId34"/>
    <p:sldId id="2134806182" r:id="rId35"/>
    <p:sldId id="2134806185" r:id="rId36"/>
    <p:sldId id="2134806195" r:id="rId37"/>
    <p:sldId id="2134806194" r:id="rId38"/>
    <p:sldId id="2134806196" r:id="rId39"/>
    <p:sldId id="2134806891" r:id="rId40"/>
    <p:sldId id="2134806888" r:id="rId41"/>
    <p:sldId id="371" r:id="rId42"/>
    <p:sldId id="310" r:id="rId43"/>
    <p:sldId id="465" r:id="rId44"/>
    <p:sldId id="291" r:id="rId45"/>
    <p:sldId id="467" r:id="rId46"/>
    <p:sldId id="468" r:id="rId47"/>
    <p:sldId id="472" r:id="rId48"/>
    <p:sldId id="469" r:id="rId49"/>
    <p:sldId id="471" r:id="rId50"/>
    <p:sldId id="470" r:id="rId51"/>
    <p:sldId id="532" r:id="rId52"/>
    <p:sldId id="2134806862" r:id="rId53"/>
    <p:sldId id="2134806193" r:id="rId54"/>
    <p:sldId id="2134806896" r:id="rId55"/>
    <p:sldId id="2134806897" r:id="rId56"/>
    <p:sldId id="2134806863" r:id="rId57"/>
    <p:sldId id="2134806861" r:id="rId58"/>
    <p:sldId id="638" r:id="rId59"/>
    <p:sldId id="631" r:id="rId60"/>
    <p:sldId id="2134806243" r:id="rId61"/>
    <p:sldId id="367" r:id="rId62"/>
    <p:sldId id="294" r:id="rId63"/>
    <p:sldId id="279" r:id="rId64"/>
    <p:sldId id="2134806231" r:id="rId65"/>
  </p:sldIdLst>
  <p:sldSz cx="12192000" cy="6858000"/>
  <p:notesSz cx="7010400" cy="9296400"/>
  <p:embeddedFontLst>
    <p:embeddedFont>
      <p:font typeface="Open Sans" panose="020B0606030504020204" pitchFamily="34" charset="0"/>
      <p:regular r:id="rId67"/>
      <p:bold r:id="rId68"/>
      <p:italic r:id="rId69"/>
      <p:boldItalic r:id="rId70"/>
    </p:embeddedFont>
    <p:embeddedFont>
      <p:font typeface="Open Sans Light" panose="020B0306030504020204" pitchFamily="34" charset="0"/>
      <p:regular r:id="rId71"/>
      <p:italic r:id="rId72"/>
    </p:embeddedFont>
    <p:embeddedFont>
      <p:font typeface="Open Sans Semibold" panose="020B0706030804020204" pitchFamily="34" charset="0"/>
      <p:bold r:id="rId73"/>
      <p:boldItalic r:id="rId74"/>
    </p:embeddedFont>
    <p:embeddedFont>
      <p:font typeface="Open Sans Semibold" panose="020B0706030804020204" pitchFamily="34" charset="0"/>
      <p:bold r:id="rId73"/>
      <p:boldItalic r:id="rId74"/>
    </p:embeddedFont>
    <p:embeddedFont>
      <p:font typeface="Trebuchet MS" panose="020B0603020202020204" pitchFamily="34"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48"/>
            <p14:sldId id="2134806889"/>
            <p14:sldId id="2134806192"/>
            <p14:sldId id="2134806184"/>
            <p14:sldId id="2134806183"/>
            <p14:sldId id="2134806892"/>
            <p14:sldId id="2134806893"/>
            <p14:sldId id="2134806894"/>
            <p14:sldId id="2134806197"/>
            <p14:sldId id="2134806198"/>
            <p14:sldId id="2134806895"/>
            <p14:sldId id="2134806849"/>
            <p14:sldId id="2134806853"/>
            <p14:sldId id="2134806856"/>
            <p14:sldId id="2134806867"/>
            <p14:sldId id="257"/>
            <p14:sldId id="258"/>
            <p14:sldId id="2134806887"/>
            <p14:sldId id="2134806890"/>
            <p14:sldId id="287"/>
            <p14:sldId id="288"/>
            <p14:sldId id="289"/>
            <p14:sldId id="2134806181"/>
            <p14:sldId id="2134806182"/>
            <p14:sldId id="2134806185"/>
            <p14:sldId id="2134806195"/>
            <p14:sldId id="2134806194"/>
            <p14:sldId id="2134806196"/>
            <p14:sldId id="2134806891"/>
            <p14:sldId id="2134806888"/>
            <p14:sldId id="371"/>
            <p14:sldId id="310"/>
            <p14:sldId id="465"/>
            <p14:sldId id="291"/>
            <p14:sldId id="467"/>
            <p14:sldId id="468"/>
            <p14:sldId id="472"/>
            <p14:sldId id="469"/>
            <p14:sldId id="471"/>
            <p14:sldId id="470"/>
            <p14:sldId id="532"/>
            <p14:sldId id="2134806862"/>
            <p14:sldId id="2134806193"/>
            <p14:sldId id="2134806896"/>
            <p14:sldId id="2134806897"/>
            <p14:sldId id="2134806863"/>
            <p14:sldId id="2134806861"/>
            <p14:sldId id="638"/>
            <p14:sldId id="631"/>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73" autoAdjust="0"/>
  </p:normalViewPr>
  <p:slideViewPr>
    <p:cSldViewPr snapToGrid="0">
      <p:cViewPr varScale="1">
        <p:scale>
          <a:sx n="78" d="100"/>
          <a:sy n="78" d="100"/>
        </p:scale>
        <p:origin x="96" y="30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font" Target="fonts/font2.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8.fntdata"/><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6.fntdata"/><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0.fntdata"/><Relationship Id="rId7" Type="http://schemas.openxmlformats.org/officeDocument/2006/relationships/slide" Target="slides/slide2.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12/31/2024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272629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39</a:t>
            </a:fld>
            <a:endParaRPr lang="en-US"/>
          </a:p>
        </p:txBody>
      </p:sp>
    </p:spTree>
    <p:extLst>
      <p:ext uri="{BB962C8B-B14F-4D97-AF65-F5344CB8AC3E}">
        <p14:creationId xmlns:p14="http://schemas.microsoft.com/office/powerpoint/2010/main" val="62053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a:t>
            </a:r>
            <a:r>
              <a:rPr lang="en-US" baseline="0"/>
              <a:t> Sheet</a:t>
            </a:r>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365040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55</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12/31/2024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39261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110185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19398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36</a:t>
            </a:fld>
            <a:endParaRPr lang="en-US"/>
          </a:p>
        </p:txBody>
      </p:sp>
    </p:spTree>
    <p:extLst>
      <p:ext uri="{BB962C8B-B14F-4D97-AF65-F5344CB8AC3E}">
        <p14:creationId xmlns:p14="http://schemas.microsoft.com/office/powerpoint/2010/main" val="2309160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12/31/2024</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12/31/2024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mailto:jewing@ksde.org" TargetMode="Externa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g"/><Relationship Id="rId18" Type="http://schemas.openxmlformats.org/officeDocument/2006/relationships/image" Target="../media/image4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14.xml"/><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562C90-3D0F-DC42-16DA-F7EA0364BC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 part c to b</a:t>
            </a:r>
          </a:p>
        </p:txBody>
      </p:sp>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33958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31AC-2D57-44BC-AFF6-1E83D92DF3B8}"/>
              </a:ext>
            </a:extLst>
          </p:cNvPr>
          <p:cNvSpPr>
            <a:spLocks noGrp="1"/>
          </p:cNvSpPr>
          <p:nvPr>
            <p:ph type="title"/>
          </p:nvPr>
        </p:nvSpPr>
        <p:spPr/>
        <p:txBody>
          <a:bodyPr/>
          <a:lstStyle/>
          <a:p>
            <a:r>
              <a:rPr lang="en-US" dirty="0"/>
              <a:t>OSEP Items of</a:t>
            </a:r>
            <a:br>
              <a:rPr lang="en-US" dirty="0"/>
            </a:br>
            <a:r>
              <a:rPr lang="en-US" dirty="0"/>
              <a:t>Concern</a:t>
            </a:r>
          </a:p>
        </p:txBody>
      </p:sp>
      <p:sp>
        <p:nvSpPr>
          <p:cNvPr id="4" name="TextBox 3">
            <a:extLst>
              <a:ext uri="{FF2B5EF4-FFF2-40B4-BE49-F238E27FC236}">
                <a16:creationId xmlns:a16="http://schemas.microsoft.com/office/drawing/2014/main" id="{C78C406B-49AF-B680-1E93-2A3DFF81DEB8}"/>
              </a:ext>
            </a:extLst>
          </p:cNvPr>
          <p:cNvSpPr txBox="1"/>
          <p:nvPr/>
        </p:nvSpPr>
        <p:spPr>
          <a:xfrm>
            <a:off x="2238375" y="3876675"/>
            <a:ext cx="4895850" cy="646331"/>
          </a:xfrm>
          <a:prstGeom prst="rect">
            <a:avLst/>
          </a:prstGeom>
          <a:noFill/>
        </p:spPr>
        <p:txBody>
          <a:bodyPr wrap="square" rtlCol="0">
            <a:spAutoFit/>
          </a:bodyPr>
          <a:lstStyle/>
          <a:p>
            <a:r>
              <a:rPr lang="en-US" dirty="0">
                <a:solidFill>
                  <a:schemeClr val="bg1"/>
                </a:solidFill>
              </a:rPr>
              <a:t>Brian Dempsey</a:t>
            </a:r>
          </a:p>
          <a:p>
            <a:r>
              <a:rPr lang="en-US" dirty="0">
                <a:solidFill>
                  <a:schemeClr val="bg1"/>
                </a:solidFill>
              </a:rPr>
              <a:t>Bert Moore</a:t>
            </a:r>
          </a:p>
        </p:txBody>
      </p:sp>
    </p:spTree>
    <p:extLst>
      <p:ext uri="{BB962C8B-B14F-4D97-AF65-F5344CB8AC3E}">
        <p14:creationId xmlns:p14="http://schemas.microsoft.com/office/powerpoint/2010/main" val="321076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BDBE3-B0B4-4426-42B5-E31FC93F45E1}"/>
              </a:ext>
            </a:extLst>
          </p:cNvPr>
          <p:cNvSpPr>
            <a:spLocks noGrp="1"/>
          </p:cNvSpPr>
          <p:nvPr>
            <p:ph type="title"/>
          </p:nvPr>
        </p:nvSpPr>
        <p:spPr/>
        <p:txBody>
          <a:bodyPr/>
          <a:lstStyle/>
          <a:p>
            <a:r>
              <a:rPr lang="en-US" dirty="0"/>
              <a:t>Identification and Correction of </a:t>
            </a:r>
            <a:r>
              <a:rPr lang="en-US" dirty="0" err="1"/>
              <a:t>NonCompliance</a:t>
            </a:r>
            <a:endParaRPr lang="en-US" dirty="0"/>
          </a:p>
        </p:txBody>
      </p:sp>
      <p:sp>
        <p:nvSpPr>
          <p:cNvPr id="2" name="Content Placeholder 1">
            <a:extLst>
              <a:ext uri="{FF2B5EF4-FFF2-40B4-BE49-F238E27FC236}">
                <a16:creationId xmlns:a16="http://schemas.microsoft.com/office/drawing/2014/main" id="{66457C02-D20D-CAC7-BBA1-23BC01FBAB35}"/>
              </a:ext>
            </a:extLst>
          </p:cNvPr>
          <p:cNvSpPr>
            <a:spLocks noGrp="1"/>
          </p:cNvSpPr>
          <p:nvPr>
            <p:ph idx="1"/>
          </p:nvPr>
        </p:nvSpPr>
        <p:spPr/>
        <p:txBody>
          <a:bodyPr/>
          <a:lstStyle/>
          <a:p>
            <a:r>
              <a:rPr lang="en-US" dirty="0"/>
              <a:t>Data Collection</a:t>
            </a:r>
          </a:p>
          <a:p>
            <a:pPr lvl="1"/>
            <a:r>
              <a:rPr lang="en-US" dirty="0"/>
              <a:t>Representativeness</a:t>
            </a:r>
          </a:p>
          <a:p>
            <a:pPr lvl="1"/>
            <a:r>
              <a:rPr lang="en-US" dirty="0"/>
              <a:t>Self-Assessment File Reviews</a:t>
            </a:r>
          </a:p>
          <a:p>
            <a:pPr lvl="1"/>
            <a:r>
              <a:rPr lang="en-US" dirty="0"/>
              <a:t>Ensuring Correction-sufficiency of data review</a:t>
            </a:r>
          </a:p>
          <a:p>
            <a:pPr lvl="1"/>
            <a:r>
              <a:rPr lang="en-US" dirty="0"/>
              <a:t>Part 619 Monitoring-beyond Indicator 12</a:t>
            </a:r>
          </a:p>
          <a:p>
            <a:pPr lvl="1"/>
            <a:r>
              <a:rPr lang="en-US" dirty="0"/>
              <a:t>Monitoring of LEAs-KSDE monitors all districts through cyclical monitoring</a:t>
            </a:r>
          </a:p>
        </p:txBody>
      </p:sp>
    </p:spTree>
    <p:extLst>
      <p:ext uri="{BB962C8B-B14F-4D97-AF65-F5344CB8AC3E}">
        <p14:creationId xmlns:p14="http://schemas.microsoft.com/office/powerpoint/2010/main" val="425684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A64DF-F02F-D5FC-56ED-54C1CDD969B3}"/>
              </a:ext>
            </a:extLst>
          </p:cNvPr>
          <p:cNvSpPr>
            <a:spLocks noGrp="1"/>
          </p:cNvSpPr>
          <p:nvPr>
            <p:ph type="title"/>
          </p:nvPr>
        </p:nvSpPr>
        <p:spPr/>
        <p:txBody>
          <a:bodyPr/>
          <a:lstStyle/>
          <a:p>
            <a:r>
              <a:rPr lang="en-US" dirty="0"/>
              <a:t>Data</a:t>
            </a:r>
          </a:p>
        </p:txBody>
      </p:sp>
      <p:sp>
        <p:nvSpPr>
          <p:cNvPr id="2" name="Content Placeholder 1">
            <a:extLst>
              <a:ext uri="{FF2B5EF4-FFF2-40B4-BE49-F238E27FC236}">
                <a16:creationId xmlns:a16="http://schemas.microsoft.com/office/drawing/2014/main" id="{E1CB2174-83B8-38C0-104D-A9A092786947}"/>
              </a:ext>
            </a:extLst>
          </p:cNvPr>
          <p:cNvSpPr>
            <a:spLocks noGrp="1"/>
          </p:cNvSpPr>
          <p:nvPr>
            <p:ph idx="1"/>
          </p:nvPr>
        </p:nvSpPr>
        <p:spPr/>
        <p:txBody>
          <a:bodyPr/>
          <a:lstStyle/>
          <a:p>
            <a:r>
              <a:rPr lang="en-US" dirty="0"/>
              <a:t>Ensure public reporting at LEA level, when required, i.e. Indicator 4</a:t>
            </a:r>
          </a:p>
          <a:p>
            <a:r>
              <a:rPr lang="en-US" dirty="0"/>
              <a:t>Include Levels of Determination at LEA level</a:t>
            </a:r>
          </a:p>
        </p:txBody>
      </p:sp>
    </p:spTree>
    <p:extLst>
      <p:ext uri="{BB962C8B-B14F-4D97-AF65-F5344CB8AC3E}">
        <p14:creationId xmlns:p14="http://schemas.microsoft.com/office/powerpoint/2010/main" val="174575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5E05E-24D8-C146-2FC3-81CA80CA369B}"/>
              </a:ext>
            </a:extLst>
          </p:cNvPr>
          <p:cNvSpPr>
            <a:spLocks noGrp="1"/>
          </p:cNvSpPr>
          <p:nvPr>
            <p:ph type="title"/>
          </p:nvPr>
        </p:nvSpPr>
        <p:spPr/>
        <p:txBody>
          <a:bodyPr/>
          <a:lstStyle/>
          <a:p>
            <a:r>
              <a:rPr lang="en-US" dirty="0"/>
              <a:t>Dispute Resolution</a:t>
            </a:r>
          </a:p>
        </p:txBody>
      </p:sp>
      <p:sp>
        <p:nvSpPr>
          <p:cNvPr id="2" name="Content Placeholder 1">
            <a:extLst>
              <a:ext uri="{FF2B5EF4-FFF2-40B4-BE49-F238E27FC236}">
                <a16:creationId xmlns:a16="http://schemas.microsoft.com/office/drawing/2014/main" id="{1443FF34-835E-6A2F-0205-6FC027F405CE}"/>
              </a:ext>
            </a:extLst>
          </p:cNvPr>
          <p:cNvSpPr>
            <a:spLocks noGrp="1"/>
          </p:cNvSpPr>
          <p:nvPr>
            <p:ph idx="1"/>
          </p:nvPr>
        </p:nvSpPr>
        <p:spPr/>
        <p:txBody>
          <a:bodyPr/>
          <a:lstStyle/>
          <a:p>
            <a:r>
              <a:rPr lang="en-US" dirty="0"/>
              <a:t>Mediation Agreement-Confidentiality and Staying of a Formal Complaint</a:t>
            </a:r>
          </a:p>
          <a:p>
            <a:r>
              <a:rPr lang="en-US" dirty="0"/>
              <a:t>Tracking-Due Process</a:t>
            </a:r>
          </a:p>
          <a:p>
            <a:r>
              <a:rPr lang="en-US" dirty="0"/>
              <a:t>Hearing Officer and Complaint Investigator Training</a:t>
            </a:r>
          </a:p>
          <a:p>
            <a:r>
              <a:rPr lang="en-US" dirty="0"/>
              <a:t>Procedure/Process Documents</a:t>
            </a:r>
          </a:p>
          <a:p>
            <a:r>
              <a:rPr lang="en-US" dirty="0"/>
              <a:t>Expedited Due Process-Resolution Session and extension of timeline.</a:t>
            </a:r>
          </a:p>
        </p:txBody>
      </p:sp>
    </p:spTree>
    <p:extLst>
      <p:ext uri="{BB962C8B-B14F-4D97-AF65-F5344CB8AC3E}">
        <p14:creationId xmlns:p14="http://schemas.microsoft.com/office/powerpoint/2010/main" val="281938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F9383-F04A-BC7E-CE04-D8F47949D65E}"/>
              </a:ext>
            </a:extLst>
          </p:cNvPr>
          <p:cNvSpPr>
            <a:spLocks noGrp="1"/>
          </p:cNvSpPr>
          <p:nvPr>
            <p:ph type="title"/>
          </p:nvPr>
        </p:nvSpPr>
        <p:spPr/>
        <p:txBody>
          <a:bodyPr/>
          <a:lstStyle/>
          <a:p>
            <a:r>
              <a:rPr lang="en-US" dirty="0"/>
              <a:t>Child Find</a:t>
            </a:r>
          </a:p>
        </p:txBody>
      </p:sp>
      <p:sp>
        <p:nvSpPr>
          <p:cNvPr id="2" name="Content Placeholder 1">
            <a:extLst>
              <a:ext uri="{FF2B5EF4-FFF2-40B4-BE49-F238E27FC236}">
                <a16:creationId xmlns:a16="http://schemas.microsoft.com/office/drawing/2014/main" id="{6B6C8BC7-5C4E-DDB8-1072-57FC758D5921}"/>
              </a:ext>
            </a:extLst>
          </p:cNvPr>
          <p:cNvSpPr>
            <a:spLocks noGrp="1"/>
          </p:cNvSpPr>
          <p:nvPr>
            <p:ph idx="1"/>
          </p:nvPr>
        </p:nvSpPr>
        <p:spPr/>
        <p:txBody>
          <a:bodyPr/>
          <a:lstStyle/>
          <a:p>
            <a:r>
              <a:rPr lang="en-US" dirty="0"/>
              <a:t>Discussion regarding ensuring GEI, MTSS or RTI do not delay child find obligations.</a:t>
            </a:r>
          </a:p>
        </p:txBody>
      </p:sp>
    </p:spTree>
    <p:extLst>
      <p:ext uri="{BB962C8B-B14F-4D97-AF65-F5344CB8AC3E}">
        <p14:creationId xmlns:p14="http://schemas.microsoft.com/office/powerpoint/2010/main" val="254601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1035A2-6E74-B90A-FD84-72295AB5F36A}"/>
              </a:ext>
            </a:extLst>
          </p:cNvPr>
          <p:cNvSpPr>
            <a:spLocks noGrp="1"/>
          </p:cNvSpPr>
          <p:nvPr>
            <p:ph type="title"/>
          </p:nvPr>
        </p:nvSpPr>
        <p:spPr/>
        <p:txBody>
          <a:bodyPr/>
          <a:lstStyle/>
          <a:p>
            <a:r>
              <a:rPr lang="en-US" dirty="0"/>
              <a:t>Next Steps</a:t>
            </a:r>
          </a:p>
        </p:txBody>
      </p:sp>
      <p:sp>
        <p:nvSpPr>
          <p:cNvPr id="2" name="Content Placeholder 1">
            <a:extLst>
              <a:ext uri="{FF2B5EF4-FFF2-40B4-BE49-F238E27FC236}">
                <a16:creationId xmlns:a16="http://schemas.microsoft.com/office/drawing/2014/main" id="{3EAF68BD-9021-F8F9-C1BA-B12027EA25C1}"/>
              </a:ext>
            </a:extLst>
          </p:cNvPr>
          <p:cNvSpPr>
            <a:spLocks noGrp="1"/>
          </p:cNvSpPr>
          <p:nvPr>
            <p:ph idx="1"/>
          </p:nvPr>
        </p:nvSpPr>
        <p:spPr/>
        <p:txBody>
          <a:bodyPr/>
          <a:lstStyle/>
          <a:p>
            <a:r>
              <a:rPr lang="en-US" dirty="0"/>
              <a:t>KSDE will continue working with TA Centers</a:t>
            </a:r>
          </a:p>
          <a:p>
            <a:r>
              <a:rPr lang="en-US" dirty="0"/>
              <a:t>OSEP DMS Monitoring Report:  Due 120 days from closure of onsite.</a:t>
            </a:r>
          </a:p>
        </p:txBody>
      </p:sp>
    </p:spTree>
    <p:extLst>
      <p:ext uri="{BB962C8B-B14F-4D97-AF65-F5344CB8AC3E}">
        <p14:creationId xmlns:p14="http://schemas.microsoft.com/office/powerpoint/2010/main" val="188705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D45DC-0EC0-EEEA-422C-59F9A6FE4B2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contacts</a:t>
            </a:r>
          </a:p>
        </p:txBody>
      </p:sp>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92028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158599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Answer Questions on Virtual Programs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fontScale="92500" lnSpcReduction="10000"/>
          </a:bodyPr>
          <a:lstStyle/>
          <a:p>
            <a:r>
              <a:rPr lang="en-US" dirty="0"/>
              <a:t>Brian Dempsey</a:t>
            </a:r>
          </a:p>
          <a:p>
            <a:r>
              <a:rPr lang="en-US" dirty="0"/>
              <a:t>Melissa Valenza</a:t>
            </a:r>
          </a:p>
          <a:p>
            <a:r>
              <a:rPr lang="en-US" dirty="0"/>
              <a:t>Kelly Steele</a:t>
            </a:r>
          </a:p>
        </p:txBody>
      </p:sp>
    </p:spTree>
    <p:extLst>
      <p:ext uri="{BB962C8B-B14F-4D97-AF65-F5344CB8AC3E}">
        <p14:creationId xmlns:p14="http://schemas.microsoft.com/office/powerpoint/2010/main" val="109278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a:xfrm>
            <a:off x="1893456" y="423334"/>
            <a:ext cx="4989258" cy="2713228"/>
          </a:xfrm>
        </p:spPr>
        <p:txBody>
          <a:bodyPr>
            <a:normAutofit/>
          </a:bodyPr>
          <a:lstStyle/>
          <a:p>
            <a:r>
              <a:rPr lang="en-US" sz="4800" dirty="0"/>
              <a:t>KIAS Stakeholders </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Lindsay Graf</a:t>
            </a:r>
          </a:p>
        </p:txBody>
      </p:sp>
    </p:spTree>
    <p:extLst>
      <p:ext uri="{BB962C8B-B14F-4D97-AF65-F5344CB8AC3E}">
        <p14:creationId xmlns:p14="http://schemas.microsoft.com/office/powerpoint/2010/main" val="2808421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6185-55D7-6238-4586-E0394AB07F6E}"/>
              </a:ext>
            </a:extLst>
          </p:cNvPr>
          <p:cNvSpPr>
            <a:spLocks noGrp="1"/>
          </p:cNvSpPr>
          <p:nvPr>
            <p:ph type="title"/>
          </p:nvPr>
        </p:nvSpPr>
        <p:spPr/>
        <p:txBody>
          <a:bodyPr/>
          <a:lstStyle/>
          <a:p>
            <a:r>
              <a:rPr lang="en-US" dirty="0"/>
              <a:t>KIAS Stakeholder Meeting Review</a:t>
            </a:r>
          </a:p>
        </p:txBody>
      </p:sp>
      <p:sp>
        <p:nvSpPr>
          <p:cNvPr id="3" name="Content Placeholder 2">
            <a:extLst>
              <a:ext uri="{FF2B5EF4-FFF2-40B4-BE49-F238E27FC236}">
                <a16:creationId xmlns:a16="http://schemas.microsoft.com/office/drawing/2014/main" id="{039D3E30-D077-C086-C1CB-455748CACF03}"/>
              </a:ext>
            </a:extLst>
          </p:cNvPr>
          <p:cNvSpPr>
            <a:spLocks noGrp="1"/>
          </p:cNvSpPr>
          <p:nvPr>
            <p:ph idx="1"/>
          </p:nvPr>
        </p:nvSpPr>
        <p:spPr/>
        <p:txBody>
          <a:bodyPr>
            <a:normAutofit fontScale="85000" lnSpcReduction="20000"/>
          </a:bodyPr>
          <a:lstStyle/>
          <a:p>
            <a:r>
              <a:rPr lang="en-US" dirty="0"/>
              <a:t>Indicator 18</a:t>
            </a:r>
          </a:p>
          <a:p>
            <a:pPr lvl="1"/>
            <a:r>
              <a:rPr lang="en-US" dirty="0"/>
              <a:t>Brian will review today (next agenda item)</a:t>
            </a:r>
          </a:p>
          <a:p>
            <a:r>
              <a:rPr lang="en-US" dirty="0"/>
              <a:t>Statewide IEP Update</a:t>
            </a:r>
          </a:p>
          <a:p>
            <a:pPr lvl="1"/>
            <a:r>
              <a:rPr lang="en-US" dirty="0"/>
              <a:t>IT says they can do it</a:t>
            </a:r>
          </a:p>
          <a:p>
            <a:pPr lvl="1"/>
            <a:r>
              <a:rPr lang="en-US" dirty="0"/>
              <a:t>Next Step is sending out for RFI’s </a:t>
            </a:r>
          </a:p>
          <a:p>
            <a:pPr lvl="2"/>
            <a:r>
              <a:rPr lang="en-US" b="0" i="0" dirty="0">
                <a:solidFill>
                  <a:srgbClr val="001D35"/>
                </a:solidFill>
                <a:effectLst/>
              </a:rPr>
              <a:t>RFI stands for Request for Information, </a:t>
            </a:r>
            <a:r>
              <a:rPr lang="en-US" dirty="0"/>
              <a:t>a formal document that companies use to gather information from vendors or suppliers</a:t>
            </a:r>
          </a:p>
          <a:p>
            <a:r>
              <a:rPr lang="en-US" dirty="0"/>
              <a:t>District Level of Determination</a:t>
            </a:r>
          </a:p>
          <a:p>
            <a:pPr lvl="1"/>
            <a:r>
              <a:rPr lang="en-US" dirty="0"/>
              <a:t>Reviewing the rewards and sanctions to see if still working to incentivize</a:t>
            </a:r>
          </a:p>
          <a:p>
            <a:pPr lvl="1"/>
            <a:r>
              <a:rPr lang="en-US" dirty="0"/>
              <a:t>APR guide being updated</a:t>
            </a:r>
          </a:p>
          <a:p>
            <a:r>
              <a:rPr lang="en-US" dirty="0"/>
              <a:t>Monitoring</a:t>
            </a:r>
          </a:p>
          <a:p>
            <a:pPr lvl="1"/>
            <a:r>
              <a:rPr lang="en-US" dirty="0"/>
              <a:t>Virtual Schools are being monitored, specifically ensuring that files are pulled that are students enrolled in the virtual school</a:t>
            </a:r>
          </a:p>
          <a:p>
            <a:pPr lvl="1"/>
            <a:r>
              <a:rPr lang="en-US" dirty="0"/>
              <a:t>Discussed IDEA and Gifted File review process and procedures</a:t>
            </a:r>
          </a:p>
          <a:p>
            <a:pPr lvl="1"/>
            <a:r>
              <a:rPr lang="en-US" dirty="0"/>
              <a:t>Discussed the Adult Jails Monitoring</a:t>
            </a:r>
          </a:p>
        </p:txBody>
      </p:sp>
    </p:spTree>
    <p:extLst>
      <p:ext uri="{BB962C8B-B14F-4D97-AF65-F5344CB8AC3E}">
        <p14:creationId xmlns:p14="http://schemas.microsoft.com/office/powerpoint/2010/main" val="340813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ED1C-4A6F-AFF6-2C06-5290049E689C}"/>
              </a:ext>
            </a:extLst>
          </p:cNvPr>
          <p:cNvSpPr>
            <a:spLocks noGrp="1"/>
          </p:cNvSpPr>
          <p:nvPr>
            <p:ph type="title"/>
          </p:nvPr>
        </p:nvSpPr>
        <p:spPr/>
        <p:txBody>
          <a:bodyPr/>
          <a:lstStyle/>
          <a:p>
            <a:r>
              <a:rPr lang="en-US" dirty="0"/>
              <a:t>KIAS Stakeholder Meeting Review </a:t>
            </a:r>
          </a:p>
        </p:txBody>
      </p:sp>
      <p:sp>
        <p:nvSpPr>
          <p:cNvPr id="3" name="Content Placeholder 2">
            <a:extLst>
              <a:ext uri="{FF2B5EF4-FFF2-40B4-BE49-F238E27FC236}">
                <a16:creationId xmlns:a16="http://schemas.microsoft.com/office/drawing/2014/main" id="{0A199794-8FD3-0DC5-4E87-FF3318A2C5C3}"/>
              </a:ext>
            </a:extLst>
          </p:cNvPr>
          <p:cNvSpPr>
            <a:spLocks noGrp="1"/>
          </p:cNvSpPr>
          <p:nvPr>
            <p:ph idx="1"/>
          </p:nvPr>
        </p:nvSpPr>
        <p:spPr/>
        <p:txBody>
          <a:bodyPr/>
          <a:lstStyle/>
          <a:p>
            <a:r>
              <a:rPr lang="en-US" dirty="0"/>
              <a:t>Transition</a:t>
            </a:r>
          </a:p>
          <a:p>
            <a:pPr lvl="1"/>
            <a:r>
              <a:rPr lang="en-US" dirty="0"/>
              <a:t>Discussed various transition initiatives and programs throughout the state</a:t>
            </a:r>
          </a:p>
          <a:p>
            <a:pPr lvl="1"/>
            <a:r>
              <a:rPr lang="en-US" dirty="0"/>
              <a:t>Some pilot programs are starting transition at age 12 (not a requirement)</a:t>
            </a:r>
          </a:p>
          <a:p>
            <a:r>
              <a:rPr lang="en-US" dirty="0"/>
              <a:t>Professional Development</a:t>
            </a:r>
          </a:p>
          <a:p>
            <a:pPr lvl="1"/>
            <a:r>
              <a:rPr lang="en-US" dirty="0"/>
              <a:t>Overview of PD opportunities for directors and staff</a:t>
            </a:r>
          </a:p>
          <a:p>
            <a:pPr lvl="1"/>
            <a:r>
              <a:rPr lang="en-US" dirty="0"/>
              <a:t>Discussed PD opportunities for GEN. Ed administrators especially at the building level</a:t>
            </a:r>
          </a:p>
          <a:p>
            <a:r>
              <a:rPr lang="en-US" dirty="0"/>
              <a:t>Next Meeting</a:t>
            </a:r>
          </a:p>
          <a:p>
            <a:pPr lvl="1"/>
            <a:r>
              <a:rPr lang="en-US" dirty="0"/>
              <a:t>April 24th</a:t>
            </a:r>
          </a:p>
        </p:txBody>
      </p:sp>
    </p:spTree>
    <p:extLst>
      <p:ext uri="{BB962C8B-B14F-4D97-AF65-F5344CB8AC3E}">
        <p14:creationId xmlns:p14="http://schemas.microsoft.com/office/powerpoint/2010/main" val="2534743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SPP/APR 2023,</a:t>
            </a:r>
            <a:br>
              <a:rPr lang="en-US" sz="4800" dirty="0"/>
            </a:br>
            <a:r>
              <a:rPr lang="en-US" sz="4800" dirty="0"/>
              <a:t>Ind 1-17 &amp; Ind 18</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a:xfrm>
            <a:off x="1998231" y="3145893"/>
            <a:ext cx="8340436" cy="1500187"/>
          </a:xfrm>
        </p:spPr>
        <p:txBody>
          <a:bodyPr>
            <a:normAutofit/>
          </a:bodyPr>
          <a:lstStyle/>
          <a:p>
            <a:r>
              <a:rPr lang="en-US" dirty="0"/>
              <a:t>Brian Dempsey</a:t>
            </a:r>
          </a:p>
        </p:txBody>
      </p:sp>
    </p:spTree>
    <p:extLst>
      <p:ext uri="{BB962C8B-B14F-4D97-AF65-F5344CB8AC3E}">
        <p14:creationId xmlns:p14="http://schemas.microsoft.com/office/powerpoint/2010/main" val="312234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SPP/APR </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Bert Moore</a:t>
            </a:r>
          </a:p>
          <a:p>
            <a:r>
              <a:rPr lang="en-US" dirty="0"/>
              <a:t>Brian Dempsey</a:t>
            </a:r>
          </a:p>
        </p:txBody>
      </p:sp>
    </p:spTree>
    <p:extLst>
      <p:ext uri="{BB962C8B-B14F-4D97-AF65-F5344CB8AC3E}">
        <p14:creationId xmlns:p14="http://schemas.microsoft.com/office/powerpoint/2010/main" val="151810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lstStyle/>
          <a:p>
            <a:r>
              <a:rPr lang="en-US" dirty="0"/>
              <a:t>FFY 2023 SPP/APR</a:t>
            </a:r>
          </a:p>
        </p:txBody>
      </p:sp>
    </p:spTree>
    <p:extLst>
      <p:ext uri="{BB962C8B-B14F-4D97-AF65-F5344CB8AC3E}">
        <p14:creationId xmlns:p14="http://schemas.microsoft.com/office/powerpoint/2010/main" val="218164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4D70C-00DB-4E86-8351-8670D342CE38}"/>
              </a:ext>
            </a:extLst>
          </p:cNvPr>
          <p:cNvSpPr>
            <a:spLocks noGrp="1"/>
          </p:cNvSpPr>
          <p:nvPr>
            <p:ph type="title"/>
          </p:nvPr>
        </p:nvSpPr>
        <p:spPr/>
        <p:txBody>
          <a:bodyPr/>
          <a:lstStyle/>
          <a:p>
            <a:r>
              <a:rPr lang="en-US" dirty="0"/>
              <a:t>SPP/APR Indicators</a:t>
            </a:r>
          </a:p>
        </p:txBody>
      </p:sp>
      <p:sp>
        <p:nvSpPr>
          <p:cNvPr id="3" name="Content Placeholder 2">
            <a:extLst>
              <a:ext uri="{FF2B5EF4-FFF2-40B4-BE49-F238E27FC236}">
                <a16:creationId xmlns:a16="http://schemas.microsoft.com/office/drawing/2014/main" id="{6DF87E1A-C7F3-4B43-88B8-7956FC5D66A9}"/>
              </a:ext>
            </a:extLst>
          </p:cNvPr>
          <p:cNvSpPr>
            <a:spLocks noGrp="1"/>
          </p:cNvSpPr>
          <p:nvPr>
            <p:ph sz="half" idx="1"/>
          </p:nvPr>
        </p:nvSpPr>
        <p:spPr/>
        <p:txBody>
          <a:bodyPr>
            <a:normAutofit fontScale="55000" lnSpcReduction="20000"/>
          </a:bodyPr>
          <a:lstStyle/>
          <a:p>
            <a:r>
              <a:rPr lang="en-US" sz="2900" dirty="0"/>
              <a:t>Indicator 1: Graduation</a:t>
            </a:r>
          </a:p>
          <a:p>
            <a:r>
              <a:rPr lang="en-US" sz="2900" dirty="0"/>
              <a:t>Indicator 2: Drop Out</a:t>
            </a:r>
          </a:p>
          <a:p>
            <a:r>
              <a:rPr lang="en-US" sz="2900" dirty="0"/>
              <a:t>Indicator 3A:  Participation for Students with IEPS</a:t>
            </a:r>
          </a:p>
          <a:p>
            <a:r>
              <a:rPr lang="en-US" sz="2900" dirty="0"/>
              <a:t>Indicator 3B: Proficiency for Students with IEPs (Grade Level Academic Achievement Standards)</a:t>
            </a:r>
          </a:p>
          <a:p>
            <a:r>
              <a:rPr lang="en-US" sz="2900" dirty="0"/>
              <a:t>Indicator 3C: Proficiency for Students with IEPs (Alternate Academic Achievement Standards)</a:t>
            </a:r>
          </a:p>
          <a:p>
            <a:r>
              <a:rPr lang="en-US" sz="2900" dirty="0"/>
              <a:t>Indicator 3D:  Gap in Proficiency Rates (Grade Level Academic Achievement Standards)</a:t>
            </a:r>
          </a:p>
          <a:p>
            <a:r>
              <a:rPr lang="en-US" sz="2900" dirty="0"/>
              <a:t>Indicator 4A: Suspension/Expulsion</a:t>
            </a:r>
          </a:p>
          <a:p>
            <a:r>
              <a:rPr lang="en-US" sz="2900" dirty="0"/>
              <a:t>Indicator 4B: Suspension/Expulsion by Race/Ethnicity</a:t>
            </a:r>
          </a:p>
          <a:p>
            <a:r>
              <a:rPr lang="en-US" sz="2900" dirty="0"/>
              <a:t>Indicator 5: Education Environments (5-year-old kindergarteners–21)</a:t>
            </a:r>
          </a:p>
          <a:p>
            <a:r>
              <a:rPr lang="en-US" sz="2900" dirty="0"/>
              <a:t>Indicator 6: Preschool Environments</a:t>
            </a:r>
          </a:p>
          <a:p>
            <a:r>
              <a:rPr lang="en-US" sz="2900" dirty="0"/>
              <a:t>Indicator 7: Preschool Outcomes</a:t>
            </a:r>
            <a:endParaRPr lang="en-US" dirty="0"/>
          </a:p>
        </p:txBody>
      </p:sp>
      <p:sp>
        <p:nvSpPr>
          <p:cNvPr id="4" name="Content Placeholder 3">
            <a:extLst>
              <a:ext uri="{FF2B5EF4-FFF2-40B4-BE49-F238E27FC236}">
                <a16:creationId xmlns:a16="http://schemas.microsoft.com/office/drawing/2014/main" id="{E290A230-000F-46F2-984C-BF9EEB0C9FC4}"/>
              </a:ext>
            </a:extLst>
          </p:cNvPr>
          <p:cNvSpPr>
            <a:spLocks noGrp="1"/>
          </p:cNvSpPr>
          <p:nvPr>
            <p:ph sz="half" idx="2"/>
          </p:nvPr>
        </p:nvSpPr>
        <p:spPr/>
        <p:txBody>
          <a:bodyPr>
            <a:normAutofit fontScale="70000" lnSpcReduction="20000"/>
          </a:bodyPr>
          <a:lstStyle/>
          <a:p>
            <a:r>
              <a:rPr lang="en-US" sz="2400" dirty="0"/>
              <a:t>Indicator 8: Parent Involvement</a:t>
            </a:r>
          </a:p>
          <a:p>
            <a:r>
              <a:rPr lang="en-US" sz="2400" dirty="0"/>
              <a:t>Indicator 9: Disproportionate Representation</a:t>
            </a:r>
          </a:p>
          <a:p>
            <a:r>
              <a:rPr lang="en-US" sz="2400" dirty="0"/>
              <a:t>Indicator 10: Disproportionate Representation in Specific Disability Categories</a:t>
            </a:r>
          </a:p>
          <a:p>
            <a:r>
              <a:rPr lang="en-US" sz="2400" dirty="0"/>
              <a:t>Indicator 11: Child Find</a:t>
            </a:r>
          </a:p>
          <a:p>
            <a:r>
              <a:rPr lang="en-US" sz="2400" dirty="0"/>
              <a:t>Indicator 12: Early Childhood Transition</a:t>
            </a:r>
          </a:p>
          <a:p>
            <a:r>
              <a:rPr lang="en-US" sz="2400" dirty="0"/>
              <a:t>Indicator 13: Secondary Transition</a:t>
            </a:r>
          </a:p>
          <a:p>
            <a:r>
              <a:rPr lang="en-US" sz="2400" dirty="0"/>
              <a:t>Indicator 14: Post-School Outcomes</a:t>
            </a:r>
          </a:p>
          <a:p>
            <a:r>
              <a:rPr lang="en-US" sz="2400" dirty="0"/>
              <a:t>Indicator 15: Resolution Sessions</a:t>
            </a:r>
          </a:p>
          <a:p>
            <a:r>
              <a:rPr lang="en-US" sz="2400" dirty="0"/>
              <a:t>Indicator 16: Mediation</a:t>
            </a:r>
          </a:p>
          <a:p>
            <a:r>
              <a:rPr lang="en-US" sz="2400" dirty="0"/>
              <a:t>Indicator 17: State Systemic Improvement Plan</a:t>
            </a:r>
          </a:p>
          <a:p>
            <a:r>
              <a:rPr lang="en-US" sz="2400" dirty="0"/>
              <a:t>Indicator 18: General Supervision</a:t>
            </a:r>
          </a:p>
        </p:txBody>
      </p:sp>
    </p:spTree>
    <p:extLst>
      <p:ext uri="{BB962C8B-B14F-4D97-AF65-F5344CB8AC3E}">
        <p14:creationId xmlns:p14="http://schemas.microsoft.com/office/powerpoint/2010/main" val="2937289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CE06-510F-47B2-898B-EFF3C17C7808}"/>
              </a:ext>
            </a:extLst>
          </p:cNvPr>
          <p:cNvSpPr>
            <a:spLocks noGrp="1"/>
          </p:cNvSpPr>
          <p:nvPr>
            <p:ph type="title"/>
          </p:nvPr>
        </p:nvSpPr>
        <p:spPr/>
        <p:txBody>
          <a:bodyPr/>
          <a:lstStyle/>
          <a:p>
            <a:r>
              <a:rPr lang="en-US" dirty="0"/>
              <a:t>Kansas Performance on the FFY 2023 SPP/APR</a:t>
            </a:r>
          </a:p>
        </p:txBody>
      </p:sp>
      <p:graphicFrame>
        <p:nvGraphicFramePr>
          <p:cNvPr id="4" name="Content Placeholder 3">
            <a:extLst>
              <a:ext uri="{FF2B5EF4-FFF2-40B4-BE49-F238E27FC236}">
                <a16:creationId xmlns:a16="http://schemas.microsoft.com/office/drawing/2014/main" id="{7181624B-2B5B-4380-BA3C-ECECEBACEAF2}"/>
              </a:ext>
            </a:extLst>
          </p:cNvPr>
          <p:cNvGraphicFramePr>
            <a:graphicFrameLocks noGrp="1"/>
          </p:cNvGraphicFramePr>
          <p:nvPr>
            <p:ph idx="1"/>
          </p:nvPr>
        </p:nvGraphicFramePr>
        <p:xfrm>
          <a:off x="838200" y="1644650"/>
          <a:ext cx="10515600" cy="4531013"/>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741308363"/>
                    </a:ext>
                  </a:extLst>
                </a:gridCol>
                <a:gridCol w="3505200">
                  <a:extLst>
                    <a:ext uri="{9D8B030D-6E8A-4147-A177-3AD203B41FA5}">
                      <a16:colId xmlns:a16="http://schemas.microsoft.com/office/drawing/2014/main" val="3361064052"/>
                    </a:ext>
                  </a:extLst>
                </a:gridCol>
                <a:gridCol w="3505200">
                  <a:extLst>
                    <a:ext uri="{9D8B030D-6E8A-4147-A177-3AD203B41FA5}">
                      <a16:colId xmlns:a16="http://schemas.microsoft.com/office/drawing/2014/main" val="539512270"/>
                    </a:ext>
                  </a:extLst>
                </a:gridCol>
              </a:tblGrid>
              <a:tr h="267699">
                <a:tc>
                  <a:txBody>
                    <a:bodyPr/>
                    <a:lstStyle/>
                    <a:p>
                      <a:pPr algn="ctr"/>
                      <a:r>
                        <a:rPr lang="en-US" sz="1200" dirty="0"/>
                        <a:t>Indicator</a:t>
                      </a:r>
                    </a:p>
                  </a:txBody>
                  <a:tcPr/>
                </a:tc>
                <a:tc>
                  <a:txBody>
                    <a:bodyPr/>
                    <a:lstStyle/>
                    <a:p>
                      <a:pPr algn="ctr"/>
                      <a:r>
                        <a:rPr lang="en-US" sz="1200" dirty="0"/>
                        <a:t>Did Kansas Meet the Target?</a:t>
                      </a:r>
                    </a:p>
                  </a:txBody>
                  <a:tcPr/>
                </a:tc>
                <a:tc>
                  <a:txBody>
                    <a:bodyPr/>
                    <a:lstStyle/>
                    <a:p>
                      <a:pPr algn="ctr"/>
                      <a:r>
                        <a:rPr lang="en-US" sz="1200" dirty="0"/>
                        <a:t>Did Kansas have Slippage?</a:t>
                      </a:r>
                    </a:p>
                  </a:txBody>
                  <a:tcPr/>
                </a:tc>
                <a:extLst>
                  <a:ext uri="{0D108BD9-81ED-4DB2-BD59-A6C34878D82A}">
                    <a16:rowId xmlns:a16="http://schemas.microsoft.com/office/drawing/2014/main" val="3095695273"/>
                  </a:ext>
                </a:extLst>
              </a:tr>
              <a:tr h="446164">
                <a:tc>
                  <a:txBody>
                    <a:bodyPr/>
                    <a:lstStyle/>
                    <a:p>
                      <a:r>
                        <a:rPr lang="en-US" sz="1200" dirty="0"/>
                        <a:t>1: Graduation</a:t>
                      </a:r>
                    </a:p>
                  </a:txBody>
                  <a:tcPr/>
                </a:tc>
                <a:tc>
                  <a:txBody>
                    <a:bodyPr/>
                    <a:lstStyle/>
                    <a:p>
                      <a:pPr algn="ctr"/>
                      <a:r>
                        <a:rPr lang="en-US" sz="1200" dirty="0"/>
                        <a:t>Baseline Year:  FFY 20</a:t>
                      </a:r>
                    </a:p>
                    <a:p>
                      <a:pPr algn="ctr"/>
                      <a:r>
                        <a:rPr lang="en-US" sz="1200" dirty="0"/>
                        <a:t>Met Target</a:t>
                      </a:r>
                    </a:p>
                  </a:txBody>
                  <a:tcPr/>
                </a:tc>
                <a:tc>
                  <a:txBody>
                    <a:bodyPr/>
                    <a:lstStyle/>
                    <a:p>
                      <a:pPr algn="ctr"/>
                      <a:r>
                        <a:rPr lang="en-US" sz="1200" dirty="0"/>
                        <a:t>No Slippage</a:t>
                      </a:r>
                    </a:p>
                  </a:txBody>
                  <a:tcPr/>
                </a:tc>
                <a:extLst>
                  <a:ext uri="{0D108BD9-81ED-4DB2-BD59-A6C34878D82A}">
                    <a16:rowId xmlns:a16="http://schemas.microsoft.com/office/drawing/2014/main" val="768595471"/>
                  </a:ext>
                </a:extLst>
              </a:tr>
              <a:tr h="446164">
                <a:tc>
                  <a:txBody>
                    <a:bodyPr/>
                    <a:lstStyle/>
                    <a:p>
                      <a:r>
                        <a:rPr lang="en-US" sz="1200" dirty="0"/>
                        <a:t>2: Drop Out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Met Target</a:t>
                      </a:r>
                    </a:p>
                  </a:txBody>
                  <a:tcPr/>
                </a:tc>
                <a:tc>
                  <a:txBody>
                    <a:bodyPr/>
                    <a:lstStyle/>
                    <a:p>
                      <a:pPr algn="ctr"/>
                      <a:r>
                        <a:rPr lang="en-US" sz="1200" dirty="0"/>
                        <a:t>No Slippage</a:t>
                      </a:r>
                    </a:p>
                  </a:txBody>
                  <a:tcPr/>
                </a:tc>
                <a:extLst>
                  <a:ext uri="{0D108BD9-81ED-4DB2-BD59-A6C34878D82A}">
                    <a16:rowId xmlns:a16="http://schemas.microsoft.com/office/drawing/2014/main" val="2894198688"/>
                  </a:ext>
                </a:extLst>
              </a:tr>
              <a:tr h="267699">
                <a:tc>
                  <a:txBody>
                    <a:bodyPr/>
                    <a:lstStyle/>
                    <a:p>
                      <a:r>
                        <a:rPr lang="en-US" sz="1200" dirty="0"/>
                        <a:t>3A: Participation for Students with IEPs</a:t>
                      </a:r>
                    </a:p>
                  </a:txBody>
                  <a:tcPr/>
                </a:tc>
                <a:tc>
                  <a:txBody>
                    <a:bodyPr/>
                    <a:lstStyle/>
                    <a:p>
                      <a:pPr algn="ctr"/>
                      <a:r>
                        <a:rPr lang="en-US" sz="1200" dirty="0"/>
                        <a:t>Baseline Year:  FFY 20</a:t>
                      </a:r>
                    </a:p>
                  </a:txBody>
                  <a:tcPr/>
                </a:tc>
                <a:tc>
                  <a:txBody>
                    <a:bodyPr/>
                    <a:lstStyle/>
                    <a:p>
                      <a:pPr algn="ctr"/>
                      <a:r>
                        <a:rPr lang="en-US" sz="1200" dirty="0"/>
                        <a:t>Data Upload January 2025</a:t>
                      </a:r>
                    </a:p>
                  </a:txBody>
                  <a:tcPr/>
                </a:tc>
                <a:extLst>
                  <a:ext uri="{0D108BD9-81ED-4DB2-BD59-A6C34878D82A}">
                    <a16:rowId xmlns:a16="http://schemas.microsoft.com/office/drawing/2014/main" val="2896302837"/>
                  </a:ext>
                </a:extLst>
              </a:tr>
              <a:tr h="446164">
                <a:tc>
                  <a:txBody>
                    <a:bodyPr/>
                    <a:lstStyle/>
                    <a:p>
                      <a:r>
                        <a:rPr lang="en-US" sz="1200" dirty="0"/>
                        <a:t>3B: Proficiency for Students with IEPs (Grade Level Academic Achievement Standards)</a:t>
                      </a:r>
                    </a:p>
                  </a:txBody>
                  <a:tcPr/>
                </a:tc>
                <a:tc>
                  <a:txBody>
                    <a:bodyPr/>
                    <a:lstStyle/>
                    <a:p>
                      <a:pPr algn="ctr"/>
                      <a:r>
                        <a:rPr lang="en-US" sz="1200" dirty="0"/>
                        <a:t>Baseline Year:  FFY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Data Upload January 2025</a:t>
                      </a:r>
                    </a:p>
                    <a:p>
                      <a:pPr algn="ctr"/>
                      <a:endParaRPr lang="en-US" sz="1200" dirty="0"/>
                    </a:p>
                  </a:txBody>
                  <a:tcPr/>
                </a:tc>
                <a:extLst>
                  <a:ext uri="{0D108BD9-81ED-4DB2-BD59-A6C34878D82A}">
                    <a16:rowId xmlns:a16="http://schemas.microsoft.com/office/drawing/2014/main" val="3431244749"/>
                  </a:ext>
                </a:extLst>
              </a:tr>
              <a:tr h="446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3C: Proficiency for Students with IEPs (Alternate Academic Achievement Standards)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20</a:t>
                      </a:r>
                    </a:p>
                    <a:p>
                      <a:pPr algn="ct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Data Upload January 2025</a:t>
                      </a:r>
                    </a:p>
                    <a:p>
                      <a:pPr algn="ctr"/>
                      <a:endParaRPr lang="en-US" sz="1200" dirty="0"/>
                    </a:p>
                  </a:txBody>
                  <a:tcPr/>
                </a:tc>
                <a:extLst>
                  <a:ext uri="{0D108BD9-81ED-4DB2-BD59-A6C34878D82A}">
                    <a16:rowId xmlns:a16="http://schemas.microsoft.com/office/drawing/2014/main" val="1174680404"/>
                  </a:ext>
                </a:extLst>
              </a:tr>
              <a:tr h="446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3D:  Gap in Proficiency Rates (Grade Level Academic Achievement Standards)</a:t>
                      </a:r>
                    </a:p>
                  </a:txBody>
                  <a:tcPr/>
                </a:tc>
                <a:tc>
                  <a:txBody>
                    <a:bodyPr/>
                    <a:lstStyle/>
                    <a:p>
                      <a:pPr algn="ctr"/>
                      <a:r>
                        <a:rPr lang="en-US" sz="1200" dirty="0"/>
                        <a:t>Baseline Year:  FFY 20</a:t>
                      </a:r>
                    </a:p>
                  </a:txBody>
                  <a:tcPr/>
                </a:tc>
                <a:tc>
                  <a:txBody>
                    <a:bodyPr/>
                    <a:lstStyle/>
                    <a:p>
                      <a:pPr algn="ctr"/>
                      <a:r>
                        <a:rPr lang="en-US" sz="1200" dirty="0"/>
                        <a:t>Data Upload January 2025</a:t>
                      </a:r>
                    </a:p>
                  </a:txBody>
                  <a:tcPr/>
                </a:tc>
                <a:extLst>
                  <a:ext uri="{0D108BD9-81ED-4DB2-BD59-A6C34878D82A}">
                    <a16:rowId xmlns:a16="http://schemas.microsoft.com/office/drawing/2014/main" val="1172655109"/>
                  </a:ext>
                </a:extLst>
              </a:tr>
              <a:tr h="267699">
                <a:tc>
                  <a:txBody>
                    <a:bodyPr/>
                    <a:lstStyle/>
                    <a:p>
                      <a:r>
                        <a:rPr lang="en-US" sz="1200" dirty="0"/>
                        <a:t>4A: Suspension/Expulsion</a:t>
                      </a:r>
                    </a:p>
                  </a:txBody>
                  <a:tcPr/>
                </a:tc>
                <a:tc>
                  <a:txBody>
                    <a:bodyPr/>
                    <a:lstStyle/>
                    <a:p>
                      <a:pPr algn="ctr"/>
                      <a:r>
                        <a:rPr lang="en-US" sz="1200" dirty="0"/>
                        <a:t>Baseline Year:  FFY 22</a:t>
                      </a:r>
                    </a:p>
                  </a:txBody>
                  <a:tcPr/>
                </a:tc>
                <a:tc>
                  <a:txBody>
                    <a:bodyPr/>
                    <a:lstStyle/>
                    <a:p>
                      <a:pPr algn="ctr"/>
                      <a:r>
                        <a:rPr lang="en-US" sz="1200" dirty="0"/>
                        <a:t>Data Finalized January</a:t>
                      </a:r>
                    </a:p>
                  </a:txBody>
                  <a:tcPr/>
                </a:tc>
                <a:extLst>
                  <a:ext uri="{0D108BD9-81ED-4DB2-BD59-A6C34878D82A}">
                    <a16:rowId xmlns:a16="http://schemas.microsoft.com/office/drawing/2014/main" val="1636289354"/>
                  </a:ext>
                </a:extLst>
              </a:tr>
              <a:tr h="446164">
                <a:tc>
                  <a:txBody>
                    <a:bodyPr/>
                    <a:lstStyle/>
                    <a:p>
                      <a:r>
                        <a:rPr lang="en-US" sz="1200" dirty="0"/>
                        <a:t>4B: Suspension/Expulsion by Race/Ethnicity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22</a:t>
                      </a:r>
                    </a:p>
                    <a:p>
                      <a:pPr algn="ctr"/>
                      <a:r>
                        <a:rPr lang="en-US" sz="1200" dirty="0"/>
                        <a:t>Compliance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Data Finalized January</a:t>
                      </a:r>
                    </a:p>
                    <a:p>
                      <a:pPr algn="ctr"/>
                      <a:endParaRPr lang="en-US" sz="1200" dirty="0"/>
                    </a:p>
                  </a:txBody>
                  <a:tcPr/>
                </a:tc>
                <a:extLst>
                  <a:ext uri="{0D108BD9-81ED-4DB2-BD59-A6C34878D82A}">
                    <a16:rowId xmlns:a16="http://schemas.microsoft.com/office/drawing/2014/main" val="3814332030"/>
                  </a:ext>
                </a:extLst>
              </a:tr>
              <a:tr h="964853">
                <a:tc>
                  <a:txBody>
                    <a:bodyPr/>
                    <a:lstStyle/>
                    <a:p>
                      <a:r>
                        <a:rPr lang="en-US" sz="1200" dirty="0"/>
                        <a:t>5: Education Environments (5-year-old kindergarteners-21)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Baseline Year:  FFY 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Met Target for 5A, 5B, and 5C</a:t>
                      </a:r>
                    </a:p>
                    <a:p>
                      <a:pPr algn="ct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 Slippage for 5A, 5B, and 5C</a:t>
                      </a:r>
                    </a:p>
                    <a:p>
                      <a:pPr algn="ctr"/>
                      <a:endParaRPr lang="en-US" sz="1200" dirty="0"/>
                    </a:p>
                  </a:txBody>
                  <a:tcPr/>
                </a:tc>
                <a:extLst>
                  <a:ext uri="{0D108BD9-81ED-4DB2-BD59-A6C34878D82A}">
                    <a16:rowId xmlns:a16="http://schemas.microsoft.com/office/drawing/2014/main" val="1851641996"/>
                  </a:ext>
                </a:extLst>
              </a:tr>
            </a:tbl>
          </a:graphicData>
        </a:graphic>
      </p:graphicFrame>
    </p:spTree>
    <p:extLst>
      <p:ext uri="{BB962C8B-B14F-4D97-AF65-F5344CB8AC3E}">
        <p14:creationId xmlns:p14="http://schemas.microsoft.com/office/powerpoint/2010/main" val="2992880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CE06-510F-47B2-898B-EFF3C17C7808}"/>
              </a:ext>
            </a:extLst>
          </p:cNvPr>
          <p:cNvSpPr>
            <a:spLocks noGrp="1"/>
          </p:cNvSpPr>
          <p:nvPr>
            <p:ph type="title"/>
          </p:nvPr>
        </p:nvSpPr>
        <p:spPr/>
        <p:txBody>
          <a:bodyPr/>
          <a:lstStyle/>
          <a:p>
            <a:r>
              <a:rPr lang="en-US" dirty="0"/>
              <a:t>Kansas Performance on the FFY 2023 SPP/APR </a:t>
            </a:r>
          </a:p>
        </p:txBody>
      </p:sp>
      <p:graphicFrame>
        <p:nvGraphicFramePr>
          <p:cNvPr id="4" name="Content Placeholder 3">
            <a:extLst>
              <a:ext uri="{FF2B5EF4-FFF2-40B4-BE49-F238E27FC236}">
                <a16:creationId xmlns:a16="http://schemas.microsoft.com/office/drawing/2014/main" id="{7181624B-2B5B-4380-BA3C-ECECEBACEAF2}"/>
              </a:ext>
            </a:extLst>
          </p:cNvPr>
          <p:cNvGraphicFramePr>
            <a:graphicFrameLocks noGrp="1"/>
          </p:cNvGraphicFramePr>
          <p:nvPr>
            <p:ph idx="1"/>
          </p:nvPr>
        </p:nvGraphicFramePr>
        <p:xfrm>
          <a:off x="838200" y="1653981"/>
          <a:ext cx="10515600" cy="457708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741308363"/>
                    </a:ext>
                  </a:extLst>
                </a:gridCol>
                <a:gridCol w="3505200">
                  <a:extLst>
                    <a:ext uri="{9D8B030D-6E8A-4147-A177-3AD203B41FA5}">
                      <a16:colId xmlns:a16="http://schemas.microsoft.com/office/drawing/2014/main" val="3361064052"/>
                    </a:ext>
                  </a:extLst>
                </a:gridCol>
                <a:gridCol w="3505200">
                  <a:extLst>
                    <a:ext uri="{9D8B030D-6E8A-4147-A177-3AD203B41FA5}">
                      <a16:colId xmlns:a16="http://schemas.microsoft.com/office/drawing/2014/main" val="539512270"/>
                    </a:ext>
                  </a:extLst>
                </a:gridCol>
              </a:tblGrid>
              <a:tr h="370840">
                <a:tc>
                  <a:txBody>
                    <a:bodyPr/>
                    <a:lstStyle/>
                    <a:p>
                      <a:pPr algn="ctr"/>
                      <a:r>
                        <a:rPr lang="en-US" sz="1600" dirty="0"/>
                        <a:t>Indicator</a:t>
                      </a:r>
                    </a:p>
                  </a:txBody>
                  <a:tcPr/>
                </a:tc>
                <a:tc>
                  <a:txBody>
                    <a:bodyPr/>
                    <a:lstStyle/>
                    <a:p>
                      <a:pPr algn="ctr"/>
                      <a:r>
                        <a:rPr lang="en-US" sz="1600" dirty="0"/>
                        <a:t>Did Kansas Meet the Target?</a:t>
                      </a:r>
                    </a:p>
                  </a:txBody>
                  <a:tcPr/>
                </a:tc>
                <a:tc>
                  <a:txBody>
                    <a:bodyPr/>
                    <a:lstStyle/>
                    <a:p>
                      <a:pPr algn="ctr"/>
                      <a:r>
                        <a:rPr lang="en-US" sz="1600" dirty="0"/>
                        <a:t>Did Kansas have Slippage?</a:t>
                      </a:r>
                    </a:p>
                  </a:txBody>
                  <a:tcPr/>
                </a:tc>
                <a:extLst>
                  <a:ext uri="{0D108BD9-81ED-4DB2-BD59-A6C34878D82A}">
                    <a16:rowId xmlns:a16="http://schemas.microsoft.com/office/drawing/2014/main" val="3095695273"/>
                  </a:ext>
                </a:extLst>
              </a:tr>
              <a:tr h="370840">
                <a:tc>
                  <a:txBody>
                    <a:bodyPr/>
                    <a:lstStyle/>
                    <a:p>
                      <a:r>
                        <a:rPr lang="en-US" sz="1600" dirty="0"/>
                        <a:t>6:  Preschool Environments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19 for 6A and 6B, and FFY 20 for 6C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Met all targets</a:t>
                      </a:r>
                    </a:p>
                  </a:txBody>
                  <a:tcPr/>
                </a:tc>
                <a:tc>
                  <a:txBody>
                    <a:bodyPr/>
                    <a:lstStyle/>
                    <a:p>
                      <a:pPr algn="ctr"/>
                      <a:r>
                        <a:rPr lang="en-US" sz="1600" dirty="0"/>
                        <a:t>No Slippage</a:t>
                      </a:r>
                    </a:p>
                  </a:txBody>
                  <a:tcPr/>
                </a:tc>
                <a:extLst>
                  <a:ext uri="{0D108BD9-81ED-4DB2-BD59-A6C34878D82A}">
                    <a16:rowId xmlns:a16="http://schemas.microsoft.com/office/drawing/2014/main" val="692753834"/>
                  </a:ext>
                </a:extLst>
              </a:tr>
              <a:tr h="370840">
                <a:tc>
                  <a:txBody>
                    <a:bodyPr/>
                    <a:lstStyle/>
                    <a:p>
                      <a:r>
                        <a:rPr lang="en-US" sz="1600" dirty="0"/>
                        <a:t>7: Preschool Outcomes</a:t>
                      </a:r>
                    </a:p>
                  </a:txBody>
                  <a:tcPr/>
                </a:tc>
                <a:tc>
                  <a:txBody>
                    <a:bodyPr/>
                    <a:lstStyle/>
                    <a:p>
                      <a:pPr algn="ctr"/>
                      <a:r>
                        <a:rPr lang="en-US" sz="1600" dirty="0"/>
                        <a:t>Baseline Year:  FFY 08</a:t>
                      </a:r>
                    </a:p>
                    <a:p>
                      <a:pPr algn="ctr"/>
                      <a:r>
                        <a:rPr lang="en-US" sz="1600" dirty="0"/>
                        <a:t>Met Target for 7B2 and Did Not Meet Target for 7A, 7B1, and 7C</a:t>
                      </a:r>
                    </a:p>
                  </a:txBody>
                  <a:tcPr/>
                </a:tc>
                <a:tc>
                  <a:txBody>
                    <a:bodyPr/>
                    <a:lstStyle/>
                    <a:p>
                      <a:pPr algn="ctr"/>
                      <a:r>
                        <a:rPr lang="en-US" sz="1600" dirty="0"/>
                        <a:t>Slippage for 7A, 7B1 and 7C</a:t>
                      </a:r>
                    </a:p>
                  </a:txBody>
                  <a:tcPr/>
                </a:tc>
                <a:extLst>
                  <a:ext uri="{0D108BD9-81ED-4DB2-BD59-A6C34878D82A}">
                    <a16:rowId xmlns:a16="http://schemas.microsoft.com/office/drawing/2014/main" val="768595471"/>
                  </a:ext>
                </a:extLst>
              </a:tr>
              <a:tr h="370840">
                <a:tc>
                  <a:txBody>
                    <a:bodyPr/>
                    <a:lstStyle/>
                    <a:p>
                      <a:r>
                        <a:rPr lang="en-US" sz="1600" dirty="0"/>
                        <a:t>8: Parent Involvement</a:t>
                      </a:r>
                    </a:p>
                  </a:txBody>
                  <a:tcPr/>
                </a:tc>
                <a:tc>
                  <a:txBody>
                    <a:bodyPr/>
                    <a:lstStyle/>
                    <a:p>
                      <a:pPr algn="ctr"/>
                      <a:r>
                        <a:rPr lang="en-US" sz="1600" dirty="0"/>
                        <a:t>Baseline Year:  FFY 21</a:t>
                      </a:r>
                    </a:p>
                    <a:p>
                      <a:pPr algn="ctr"/>
                      <a:endParaRPr lang="en-US" sz="1600" dirty="0"/>
                    </a:p>
                  </a:txBody>
                  <a:tcPr/>
                </a:tc>
                <a:tc>
                  <a:txBody>
                    <a:bodyPr/>
                    <a:lstStyle/>
                    <a:p>
                      <a:pPr algn="ctr"/>
                      <a:r>
                        <a:rPr lang="en-US" sz="1600" dirty="0"/>
                        <a:t>Data Finalized December</a:t>
                      </a:r>
                    </a:p>
                  </a:txBody>
                  <a:tcPr/>
                </a:tc>
                <a:extLst>
                  <a:ext uri="{0D108BD9-81ED-4DB2-BD59-A6C34878D82A}">
                    <a16:rowId xmlns:a16="http://schemas.microsoft.com/office/drawing/2014/main" val="2894198688"/>
                  </a:ext>
                </a:extLst>
              </a:tr>
              <a:tr h="370840">
                <a:tc>
                  <a:txBody>
                    <a:bodyPr/>
                    <a:lstStyle/>
                    <a:p>
                      <a:r>
                        <a:rPr lang="en-US" sz="1600" dirty="0"/>
                        <a:t>9: Disproportionate Representation</a:t>
                      </a:r>
                    </a:p>
                  </a:txBody>
                  <a:tcPr/>
                </a:tc>
                <a:tc>
                  <a:txBody>
                    <a:bodyPr/>
                    <a:lstStyle/>
                    <a:p>
                      <a:pPr algn="ctr"/>
                      <a:r>
                        <a:rPr lang="en-US" sz="1600" dirty="0"/>
                        <a:t>Baseline Year:  FFY 20</a:t>
                      </a:r>
                    </a:p>
                    <a:p>
                      <a:pPr algn="ctr"/>
                      <a:r>
                        <a:rPr lang="en-US" sz="1600" dirty="0"/>
                        <a:t>(Compliance)</a:t>
                      </a:r>
                    </a:p>
                  </a:txBody>
                  <a:tcPr/>
                </a:tc>
                <a:tc>
                  <a:txBody>
                    <a:bodyPr/>
                    <a:lstStyle/>
                    <a:p>
                      <a:pPr algn="ctr"/>
                      <a:r>
                        <a:rPr lang="en-US" sz="1600" dirty="0"/>
                        <a:t>Data Finalized December</a:t>
                      </a:r>
                    </a:p>
                  </a:txBody>
                  <a:tcPr/>
                </a:tc>
                <a:extLst>
                  <a:ext uri="{0D108BD9-81ED-4DB2-BD59-A6C34878D82A}">
                    <a16:rowId xmlns:a16="http://schemas.microsoft.com/office/drawing/2014/main" val="34312447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10: Disproportionate Representation in Specific Disability Categories</a:t>
                      </a:r>
                    </a:p>
                  </a:txBody>
                  <a:tcPr/>
                </a:tc>
                <a:tc>
                  <a:txBody>
                    <a:bodyPr/>
                    <a:lstStyle/>
                    <a:p>
                      <a:pPr algn="ctr"/>
                      <a:r>
                        <a:rPr lang="en-US" sz="1600" dirty="0"/>
                        <a:t>Baseline Year:  FFY 20</a:t>
                      </a:r>
                    </a:p>
                    <a:p>
                      <a:pPr algn="ctr"/>
                      <a:r>
                        <a:rPr lang="en-US" sz="1600" dirty="0"/>
                        <a:t>(Compliance)</a:t>
                      </a:r>
                    </a:p>
                  </a:txBody>
                  <a:tcPr/>
                </a:tc>
                <a:tc>
                  <a:txBody>
                    <a:bodyPr/>
                    <a:lstStyle/>
                    <a:p>
                      <a:pPr algn="ctr"/>
                      <a:r>
                        <a:rPr lang="en-US" sz="1600" dirty="0"/>
                        <a:t>Data Finalized December</a:t>
                      </a:r>
                    </a:p>
                  </a:txBody>
                  <a:tcPr/>
                </a:tc>
                <a:extLst>
                  <a:ext uri="{0D108BD9-81ED-4DB2-BD59-A6C34878D82A}">
                    <a16:rowId xmlns:a16="http://schemas.microsoft.com/office/drawing/2014/main" val="1174680404"/>
                  </a:ext>
                </a:extLst>
              </a:tr>
              <a:tr h="370840">
                <a:tc>
                  <a:txBody>
                    <a:bodyPr/>
                    <a:lstStyle/>
                    <a:p>
                      <a:r>
                        <a:rPr lang="en-US" sz="1600" dirty="0"/>
                        <a:t>11: Child Find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Did Not Meet Target (Compliance)</a:t>
                      </a:r>
                    </a:p>
                  </a:txBody>
                  <a:tcPr/>
                </a:tc>
                <a:tc>
                  <a:txBody>
                    <a:bodyPr/>
                    <a:lstStyle/>
                    <a:p>
                      <a:pPr algn="ctr"/>
                      <a:r>
                        <a:rPr lang="en-US" sz="1600" dirty="0"/>
                        <a:t>No Slippage</a:t>
                      </a:r>
                    </a:p>
                  </a:txBody>
                  <a:tcPr/>
                </a:tc>
                <a:extLst>
                  <a:ext uri="{0D108BD9-81ED-4DB2-BD59-A6C34878D82A}">
                    <a16:rowId xmlns:a16="http://schemas.microsoft.com/office/drawing/2014/main" val="1636289354"/>
                  </a:ext>
                </a:extLst>
              </a:tr>
            </a:tbl>
          </a:graphicData>
        </a:graphic>
      </p:graphicFrame>
    </p:spTree>
    <p:extLst>
      <p:ext uri="{BB962C8B-B14F-4D97-AF65-F5344CB8AC3E}">
        <p14:creationId xmlns:p14="http://schemas.microsoft.com/office/powerpoint/2010/main" val="174576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November 20, 2024</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CE06-510F-47B2-898B-EFF3C17C7808}"/>
              </a:ext>
            </a:extLst>
          </p:cNvPr>
          <p:cNvSpPr>
            <a:spLocks noGrp="1"/>
          </p:cNvSpPr>
          <p:nvPr>
            <p:ph type="title"/>
          </p:nvPr>
        </p:nvSpPr>
        <p:spPr/>
        <p:txBody>
          <a:bodyPr/>
          <a:lstStyle/>
          <a:p>
            <a:r>
              <a:rPr lang="en-US" dirty="0"/>
              <a:t>Kansas Performance on the FFY 2022 SPP/APR</a:t>
            </a:r>
          </a:p>
        </p:txBody>
      </p:sp>
      <p:graphicFrame>
        <p:nvGraphicFramePr>
          <p:cNvPr id="4" name="Content Placeholder 3">
            <a:extLst>
              <a:ext uri="{FF2B5EF4-FFF2-40B4-BE49-F238E27FC236}">
                <a16:creationId xmlns:a16="http://schemas.microsoft.com/office/drawing/2014/main" id="{7181624B-2B5B-4380-BA3C-ECECEBACEAF2}"/>
              </a:ext>
            </a:extLst>
          </p:cNvPr>
          <p:cNvGraphicFramePr>
            <a:graphicFrameLocks noGrp="1"/>
          </p:cNvGraphicFramePr>
          <p:nvPr>
            <p:ph idx="1"/>
          </p:nvPr>
        </p:nvGraphicFramePr>
        <p:xfrm>
          <a:off x="838200" y="1355400"/>
          <a:ext cx="10515600" cy="490728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741308363"/>
                    </a:ext>
                  </a:extLst>
                </a:gridCol>
                <a:gridCol w="3505200">
                  <a:extLst>
                    <a:ext uri="{9D8B030D-6E8A-4147-A177-3AD203B41FA5}">
                      <a16:colId xmlns:a16="http://schemas.microsoft.com/office/drawing/2014/main" val="3361064052"/>
                    </a:ext>
                  </a:extLst>
                </a:gridCol>
                <a:gridCol w="3505200">
                  <a:extLst>
                    <a:ext uri="{9D8B030D-6E8A-4147-A177-3AD203B41FA5}">
                      <a16:colId xmlns:a16="http://schemas.microsoft.com/office/drawing/2014/main" val="539512270"/>
                    </a:ext>
                  </a:extLst>
                </a:gridCol>
              </a:tblGrid>
              <a:tr h="340770">
                <a:tc>
                  <a:txBody>
                    <a:bodyPr/>
                    <a:lstStyle/>
                    <a:p>
                      <a:pPr algn="ctr"/>
                      <a:r>
                        <a:rPr lang="en-US" dirty="0"/>
                        <a:t>Indicator</a:t>
                      </a:r>
                    </a:p>
                  </a:txBody>
                  <a:tcPr/>
                </a:tc>
                <a:tc>
                  <a:txBody>
                    <a:bodyPr/>
                    <a:lstStyle/>
                    <a:p>
                      <a:pPr algn="ctr"/>
                      <a:r>
                        <a:rPr lang="en-US" dirty="0"/>
                        <a:t>Did Kansas Meet the Target?</a:t>
                      </a:r>
                    </a:p>
                  </a:txBody>
                  <a:tcPr/>
                </a:tc>
                <a:tc>
                  <a:txBody>
                    <a:bodyPr/>
                    <a:lstStyle/>
                    <a:p>
                      <a:pPr algn="ctr"/>
                      <a:r>
                        <a:rPr lang="en-US" dirty="0"/>
                        <a:t>Did Kansas have Slippage?</a:t>
                      </a:r>
                    </a:p>
                  </a:txBody>
                  <a:tcPr/>
                </a:tc>
                <a:extLst>
                  <a:ext uri="{0D108BD9-81ED-4DB2-BD59-A6C34878D82A}">
                    <a16:rowId xmlns:a16="http://schemas.microsoft.com/office/drawing/2014/main" val="3095695273"/>
                  </a:ext>
                </a:extLst>
              </a:tr>
              <a:tr h="539552">
                <a:tc>
                  <a:txBody>
                    <a:bodyPr/>
                    <a:lstStyle/>
                    <a:p>
                      <a:r>
                        <a:rPr lang="en-US" sz="1600" dirty="0"/>
                        <a:t>12: Early Childhood Transition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(Compliance)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Data Finalized December</a:t>
                      </a:r>
                    </a:p>
                  </a:txBody>
                  <a:tcPr/>
                </a:tc>
                <a:extLst>
                  <a:ext uri="{0D108BD9-81ED-4DB2-BD59-A6C34878D82A}">
                    <a16:rowId xmlns:a16="http://schemas.microsoft.com/office/drawing/2014/main" val="3914946770"/>
                  </a:ext>
                </a:extLst>
              </a:tr>
              <a:tr h="539552">
                <a:tc>
                  <a:txBody>
                    <a:bodyPr/>
                    <a:lstStyle/>
                    <a:p>
                      <a:r>
                        <a:rPr lang="en-US" sz="1600" dirty="0"/>
                        <a:t>13: Secondary Transition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Did Not Meet Target (Compliance)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 Slippage</a:t>
                      </a:r>
                    </a:p>
                  </a:txBody>
                  <a:tcPr/>
                </a:tc>
                <a:extLst>
                  <a:ext uri="{0D108BD9-81ED-4DB2-BD59-A6C34878D82A}">
                    <a16:rowId xmlns:a16="http://schemas.microsoft.com/office/drawing/2014/main" val="3512734352"/>
                  </a:ext>
                </a:extLst>
              </a:tr>
              <a:tr h="766732">
                <a:tc>
                  <a:txBody>
                    <a:bodyPr/>
                    <a:lstStyle/>
                    <a:p>
                      <a:r>
                        <a:rPr lang="en-US" sz="1600" dirty="0"/>
                        <a:t>14: Post-School Outcomes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Baseline Year:  FFY  09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Met Target for 14A and 14B and Did Not Meet Target for 14C</a:t>
                      </a:r>
                    </a:p>
                  </a:txBody>
                  <a:tcPr/>
                </a:tc>
                <a:tc>
                  <a:txBody>
                    <a:bodyPr/>
                    <a:lstStyle/>
                    <a:p>
                      <a:pPr algn="ctr"/>
                      <a:r>
                        <a:rPr lang="en-US" sz="1600" dirty="0"/>
                        <a:t>No Slippage</a:t>
                      </a:r>
                    </a:p>
                  </a:txBody>
                  <a:tcPr/>
                </a:tc>
                <a:extLst>
                  <a:ext uri="{0D108BD9-81ED-4DB2-BD59-A6C34878D82A}">
                    <a16:rowId xmlns:a16="http://schemas.microsoft.com/office/drawing/2014/main" val="3001357971"/>
                  </a:ext>
                </a:extLst>
              </a:tr>
              <a:tr h="596347">
                <a:tc>
                  <a:txBody>
                    <a:bodyPr/>
                    <a:lstStyle/>
                    <a:p>
                      <a:r>
                        <a:rPr lang="en-US" dirty="0"/>
                        <a:t>15: Resolution Sessions</a:t>
                      </a:r>
                    </a:p>
                    <a:p>
                      <a:endParaRPr lang="en-US" dirty="0"/>
                    </a:p>
                  </a:txBody>
                  <a:tcPr/>
                </a:tc>
                <a:tc>
                  <a:txBody>
                    <a:bodyPr/>
                    <a:lstStyle/>
                    <a:p>
                      <a:pPr algn="ctr"/>
                      <a:r>
                        <a:rPr lang="en-US" sz="1800" dirty="0"/>
                        <a:t>Baseline Year:  FFY 05</a:t>
                      </a:r>
                    </a:p>
                    <a:p>
                      <a:pPr algn="ctr"/>
                      <a:endParaRPr lang="en-US" dirty="0"/>
                    </a:p>
                  </a:txBody>
                  <a:tcPr/>
                </a:tc>
                <a:tc>
                  <a:txBody>
                    <a:bodyPr/>
                    <a:lstStyle/>
                    <a:p>
                      <a:pPr algn="ctr"/>
                      <a:r>
                        <a:rPr lang="en-US" sz="1800" dirty="0"/>
                        <a:t>Data Finalized December</a:t>
                      </a:r>
                      <a:endParaRPr lang="en-US" dirty="0"/>
                    </a:p>
                  </a:txBody>
                  <a:tcPr/>
                </a:tc>
                <a:extLst>
                  <a:ext uri="{0D108BD9-81ED-4DB2-BD59-A6C34878D82A}">
                    <a16:rowId xmlns:a16="http://schemas.microsoft.com/office/drawing/2014/main" val="768595471"/>
                  </a:ext>
                </a:extLst>
              </a:tr>
              <a:tr h="596347">
                <a:tc>
                  <a:txBody>
                    <a:bodyPr/>
                    <a:lstStyle/>
                    <a:p>
                      <a:r>
                        <a:rPr lang="en-US" dirty="0"/>
                        <a:t>16: Mediation</a:t>
                      </a:r>
                    </a:p>
                    <a:p>
                      <a:endParaRPr lang="en-US" dirty="0"/>
                    </a:p>
                  </a:txBody>
                  <a:tcPr/>
                </a:tc>
                <a:tc>
                  <a:txBody>
                    <a:bodyPr/>
                    <a:lstStyle/>
                    <a:p>
                      <a:pPr algn="ctr"/>
                      <a:r>
                        <a:rPr lang="en-US" sz="1800" dirty="0"/>
                        <a:t>Baseline Year:  FFY 13</a:t>
                      </a:r>
                    </a:p>
                  </a:txBody>
                  <a:tcPr/>
                </a:tc>
                <a:tc>
                  <a:txBody>
                    <a:bodyPr/>
                    <a:lstStyle/>
                    <a:p>
                      <a:pPr algn="ctr"/>
                      <a:r>
                        <a:rPr lang="en-US" sz="1800" dirty="0"/>
                        <a:t>Data Finalized December</a:t>
                      </a:r>
                      <a:endParaRPr lang="en-US" dirty="0"/>
                    </a:p>
                  </a:txBody>
                  <a:tcPr/>
                </a:tc>
                <a:extLst>
                  <a:ext uri="{0D108BD9-81ED-4DB2-BD59-A6C34878D82A}">
                    <a16:rowId xmlns:a16="http://schemas.microsoft.com/office/drawing/2014/main" val="2894198688"/>
                  </a:ext>
                </a:extLst>
              </a:tr>
              <a:tr h="851924">
                <a:tc>
                  <a:txBody>
                    <a:bodyPr/>
                    <a:lstStyle/>
                    <a:p>
                      <a:r>
                        <a:rPr lang="en-US" dirty="0"/>
                        <a:t>17: State Systemic Improvement Plan</a:t>
                      </a:r>
                    </a:p>
                    <a:p>
                      <a:endParaRPr lang="en-US" dirty="0"/>
                    </a:p>
                  </a:txBody>
                  <a:tcPr/>
                </a:tc>
                <a:tc>
                  <a:txBody>
                    <a:bodyPr/>
                    <a:lstStyle/>
                    <a:p>
                      <a:pPr algn="ctr"/>
                      <a:r>
                        <a:rPr lang="en-US" sz="1800" dirty="0"/>
                        <a:t>Baseline Year:  FFY 21</a:t>
                      </a:r>
                    </a:p>
                    <a:p>
                      <a:pPr algn="ctr"/>
                      <a:r>
                        <a:rPr lang="en-US" dirty="0"/>
                        <a:t>Did Not Meet Target</a:t>
                      </a:r>
                    </a:p>
                  </a:txBody>
                  <a:tcPr/>
                </a:tc>
                <a:tc>
                  <a:txBody>
                    <a:bodyPr/>
                    <a:lstStyle/>
                    <a:p>
                      <a:pPr algn="ctr"/>
                      <a:r>
                        <a:rPr lang="en-US" sz="1800" dirty="0"/>
                        <a:t>Data Finalized December</a:t>
                      </a:r>
                      <a:endParaRPr lang="en-US" dirty="0"/>
                    </a:p>
                  </a:txBody>
                  <a:tcPr/>
                </a:tc>
                <a:extLst>
                  <a:ext uri="{0D108BD9-81ED-4DB2-BD59-A6C34878D82A}">
                    <a16:rowId xmlns:a16="http://schemas.microsoft.com/office/drawing/2014/main" val="3431244749"/>
                  </a:ext>
                </a:extLst>
              </a:tr>
              <a:tr h="340770">
                <a:tc>
                  <a:txBody>
                    <a:bodyPr/>
                    <a:lstStyle/>
                    <a:p>
                      <a:r>
                        <a:rPr lang="en-US" dirty="0"/>
                        <a:t>18: General Supervision</a:t>
                      </a:r>
                    </a:p>
                  </a:txBody>
                  <a:tcPr/>
                </a:tc>
                <a:tc>
                  <a:txBody>
                    <a:bodyPr/>
                    <a:lstStyle/>
                    <a:p>
                      <a:pPr algn="ctr"/>
                      <a:r>
                        <a:rPr lang="en-US" dirty="0"/>
                        <a:t>Baseline Year:  FFY 23</a:t>
                      </a:r>
                    </a:p>
                  </a:txBody>
                  <a:tcPr/>
                </a:tc>
                <a:tc>
                  <a:txBody>
                    <a:bodyPr/>
                    <a:lstStyle/>
                    <a:p>
                      <a:pPr algn="ctr"/>
                      <a:r>
                        <a:rPr lang="en-US" dirty="0"/>
                        <a:t>Data Finalized December</a:t>
                      </a:r>
                    </a:p>
                  </a:txBody>
                  <a:tcPr/>
                </a:tc>
                <a:extLst>
                  <a:ext uri="{0D108BD9-81ED-4DB2-BD59-A6C34878D82A}">
                    <a16:rowId xmlns:a16="http://schemas.microsoft.com/office/drawing/2014/main" val="874344418"/>
                  </a:ext>
                </a:extLst>
              </a:tr>
            </a:tbl>
          </a:graphicData>
        </a:graphic>
      </p:graphicFrame>
    </p:spTree>
    <p:extLst>
      <p:ext uri="{BB962C8B-B14F-4D97-AF65-F5344CB8AC3E}">
        <p14:creationId xmlns:p14="http://schemas.microsoft.com/office/powerpoint/2010/main" val="123265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8E97-CB70-4626-4ED2-2A8F6BBA9CF9}"/>
              </a:ext>
            </a:extLst>
          </p:cNvPr>
          <p:cNvSpPr>
            <a:spLocks noGrp="1"/>
          </p:cNvSpPr>
          <p:nvPr>
            <p:ph type="title"/>
          </p:nvPr>
        </p:nvSpPr>
        <p:spPr/>
        <p:txBody>
          <a:bodyPr/>
          <a:lstStyle/>
          <a:p>
            <a:r>
              <a:rPr lang="en-US" dirty="0"/>
              <a:t>OSEP Required Actions:  Compliance Indicators</a:t>
            </a:r>
          </a:p>
        </p:txBody>
      </p:sp>
      <p:sp>
        <p:nvSpPr>
          <p:cNvPr id="3" name="Content Placeholder 2">
            <a:extLst>
              <a:ext uri="{FF2B5EF4-FFF2-40B4-BE49-F238E27FC236}">
                <a16:creationId xmlns:a16="http://schemas.microsoft.com/office/drawing/2014/main" id="{6D34F60E-5C9D-36A6-9708-22BD0B12A69C}"/>
              </a:ext>
            </a:extLst>
          </p:cNvPr>
          <p:cNvSpPr>
            <a:spLocks noGrp="1"/>
          </p:cNvSpPr>
          <p:nvPr>
            <p:ph idx="1"/>
          </p:nvPr>
        </p:nvSpPr>
        <p:spPr>
          <a:xfrm>
            <a:off x="838200" y="1970643"/>
            <a:ext cx="10515600" cy="3982287"/>
          </a:xfrm>
        </p:spPr>
        <p:txBody>
          <a:bodyPr>
            <a:noAutofit/>
          </a:bodyPr>
          <a:lstStyle/>
          <a:p>
            <a:pPr marL="0" indent="0">
              <a:buNone/>
            </a:pPr>
            <a:r>
              <a:rPr lang="en-US" sz="2000" b="0" i="0" dirty="0">
                <a:solidFill>
                  <a:srgbClr val="000000"/>
                </a:solidFill>
                <a:effectLst/>
                <a:latin typeface="Times New Roman" panose="02020603050405020304" pitchFamily="18" charset="0"/>
              </a:rPr>
              <a:t>Because the State reported less than 100% compliance (greater than 0% actual target data for this indicator) for FFY 2022, the State must report on the status of correction of noncompliance identified in FFY 2022 for this indicator. The State must demonstrate, in the FFY 2023 SPP/APR, that the districts identified with noncompliance in FFY 2022 have corrected the noncompliance, including that the State verified that each district with noncompliance: (1) is correctly implementing the specific regulatory requirement(s) (i.e., achieved 100% compliance) based on a review of updated data, such as data subsequently collected through on-site monitoring or a State data system; and (2) has corrected each individual case of noncompliance, unless the child is no longer within the jurisdiction of the district, consistent with OSEP QA 23-01. </a:t>
            </a:r>
          </a:p>
          <a:p>
            <a:pPr marL="0" indent="0">
              <a:buNone/>
            </a:pPr>
            <a:r>
              <a:rPr lang="en-US" sz="2000" b="0" i="0" dirty="0">
                <a:solidFill>
                  <a:srgbClr val="000000"/>
                </a:solidFill>
                <a:effectLst/>
                <a:latin typeface="Times New Roman" panose="02020603050405020304" pitchFamily="18" charset="0"/>
              </a:rPr>
              <a:t>In the FFY 2023 SPP/APR, the State must describe the specific actions that were taken to verify the correction. If the State did not identify any findings of noncompliance in FFY 2022, although its FFY 2022 data reflect less than 100% compliance (greater than 0% actual target data for this indicator), provide an explanation of why the State did not identify any findings of noncompliance in FFY 2022.</a:t>
            </a:r>
            <a:endParaRPr lang="en-US" sz="2000" dirty="0">
              <a:latin typeface="+mn-lt"/>
            </a:endParaRPr>
          </a:p>
        </p:txBody>
      </p:sp>
    </p:spTree>
    <p:extLst>
      <p:ext uri="{BB962C8B-B14F-4D97-AF65-F5344CB8AC3E}">
        <p14:creationId xmlns:p14="http://schemas.microsoft.com/office/powerpoint/2010/main" val="88424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B0C4-1DBC-AD8F-3E68-C61574F853DE}"/>
              </a:ext>
            </a:extLst>
          </p:cNvPr>
          <p:cNvSpPr>
            <a:spLocks noGrp="1"/>
          </p:cNvSpPr>
          <p:nvPr>
            <p:ph type="title"/>
          </p:nvPr>
        </p:nvSpPr>
        <p:spPr/>
        <p:txBody>
          <a:bodyPr/>
          <a:lstStyle/>
          <a:p>
            <a:r>
              <a:rPr lang="en-US" dirty="0"/>
              <a:t>OSEP Required Actions:  Indicator 10</a:t>
            </a:r>
          </a:p>
        </p:txBody>
      </p:sp>
      <p:sp>
        <p:nvSpPr>
          <p:cNvPr id="3" name="Content Placeholder 2">
            <a:extLst>
              <a:ext uri="{FF2B5EF4-FFF2-40B4-BE49-F238E27FC236}">
                <a16:creationId xmlns:a16="http://schemas.microsoft.com/office/drawing/2014/main" id="{00A73099-7F41-EDE1-CB42-8964CC641C02}"/>
              </a:ext>
            </a:extLst>
          </p:cNvPr>
          <p:cNvSpPr>
            <a:spLocks noGrp="1"/>
          </p:cNvSpPr>
          <p:nvPr>
            <p:ph idx="1"/>
          </p:nvPr>
        </p:nvSpPr>
        <p:spPr/>
        <p:txBody>
          <a:bodyPr>
            <a:normAutofit fontScale="62500" lnSpcReduction="20000"/>
          </a:bodyPr>
          <a:lstStyle/>
          <a:p>
            <a:pPr marL="0" indent="0">
              <a:buNone/>
            </a:pPr>
            <a:r>
              <a:rPr lang="en-US" b="0" i="0" dirty="0">
                <a:solidFill>
                  <a:srgbClr val="000000"/>
                </a:solidFill>
                <a:effectLst/>
                <a:latin typeface="Times New Roman" panose="02020603050405020304" pitchFamily="18" charset="0"/>
              </a:rPr>
              <a:t>Because the State reported less than 100% compliance for FFY 2022 (greater than 0% actual target data for this indicator), the State must report on the status of correction of noncompliance identified in FFY 2022 for this indicator. The State must demonstrate, in the FFY 2023 SPP/APR, that the two districts identified in FFY 2022 with disproportionate representation of racial and ethnic groups in specific disability categories that was the result of inappropriate identification are in compliance with the requirements in 34 C.F.R. §§ 300.111, 300.201, and 300.301 through 300.311. </a:t>
            </a:r>
          </a:p>
          <a:p>
            <a:pPr marL="0" indent="0">
              <a:buNone/>
            </a:pPr>
            <a:r>
              <a:rPr lang="en-US" b="0" i="0" dirty="0">
                <a:solidFill>
                  <a:srgbClr val="000000"/>
                </a:solidFill>
                <a:effectLst/>
                <a:latin typeface="Times New Roman" panose="02020603050405020304" pitchFamily="18" charset="0"/>
              </a:rPr>
              <a:t>If the State did not identify any findings of noncompliance in FFY 2022, although its FFY 2022 data reflect less than 100% compliance (greater than 0% actual target data for this indicator), provide an explanation of why the State did not identify any findings of noncompliance in FFY 2022. </a:t>
            </a:r>
          </a:p>
          <a:p>
            <a:pPr marL="0" indent="0">
              <a:buNone/>
            </a:pPr>
            <a:r>
              <a:rPr lang="en-US" b="0" i="0" dirty="0">
                <a:solidFill>
                  <a:srgbClr val="000000"/>
                </a:solidFill>
                <a:effectLst/>
                <a:latin typeface="Times New Roman" panose="02020603050405020304" pitchFamily="18" charset="0"/>
              </a:rPr>
              <a:t>Further, the State must demonstrate, in the FFY 2023 SPP/APR, that the remaining district identified in FFY 2021 with disproportionate representation of racial and ethnic groups in specific disability categories that was the result of inappropriate identification, are in compliance with the requirements in 34 C.F.R. §§ 300.111, 300.201, and 300.301 through 300.311. In demonstrating the correction of the noncompliance identified in FFY 2021, the State must report, in the FFY 2023 SPP/APR, that the State verified that each district with noncompliance identified in FFY 2022 and the one district with remaining noncompliance identified in FFY 2021: (1) is correctly implementing the specific regulatory requirement(s) (i.e., achieved 100% compliance) based on a review of updated data such as data subsequently collected through on-site monitoring or a State data system; and (2) has corrected each individual case of noncompliance, unless the child is no longer within the jurisdiction of the district, consistent with OSEP QA 23-01. In the FFY 2023 SPP/APR, the State must describe the specific actions that were taken to verify the correction.</a:t>
            </a:r>
            <a:endParaRPr lang="en-US" dirty="0"/>
          </a:p>
        </p:txBody>
      </p:sp>
    </p:spTree>
    <p:extLst>
      <p:ext uri="{BB962C8B-B14F-4D97-AF65-F5344CB8AC3E}">
        <p14:creationId xmlns:p14="http://schemas.microsoft.com/office/powerpoint/2010/main" val="1325952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9FEA-2305-AA41-3F34-8ECA454914C7}"/>
              </a:ext>
            </a:extLst>
          </p:cNvPr>
          <p:cNvSpPr>
            <a:spLocks noGrp="1"/>
          </p:cNvSpPr>
          <p:nvPr>
            <p:ph type="title"/>
          </p:nvPr>
        </p:nvSpPr>
        <p:spPr/>
        <p:txBody>
          <a:bodyPr/>
          <a:lstStyle/>
          <a:p>
            <a:r>
              <a:rPr lang="en-US" dirty="0"/>
              <a:t>OSEP Required Actions:  Indicator 8</a:t>
            </a:r>
          </a:p>
        </p:txBody>
      </p:sp>
      <p:sp>
        <p:nvSpPr>
          <p:cNvPr id="3" name="Content Placeholder 2">
            <a:extLst>
              <a:ext uri="{FF2B5EF4-FFF2-40B4-BE49-F238E27FC236}">
                <a16:creationId xmlns:a16="http://schemas.microsoft.com/office/drawing/2014/main" id="{BA605E3D-2847-5933-D2CC-B89DB008C322}"/>
              </a:ext>
            </a:extLst>
          </p:cNvPr>
          <p:cNvSpPr>
            <a:spLocks noGrp="1"/>
          </p:cNvSpPr>
          <p:nvPr>
            <p:ph idx="1"/>
          </p:nvPr>
        </p:nvSpPr>
        <p:spPr/>
        <p:txBody>
          <a:bodyPr>
            <a:normAutofit/>
          </a:bodyPr>
          <a:lstStyle/>
          <a:p>
            <a:pPr marL="0" indent="0">
              <a:buNone/>
            </a:pPr>
            <a:r>
              <a:rPr lang="en-US" sz="3200" b="0" i="0" dirty="0">
                <a:solidFill>
                  <a:srgbClr val="000000"/>
                </a:solidFill>
                <a:effectLst/>
                <a:latin typeface="Times New Roman" panose="02020603050405020304" pitchFamily="18" charset="0"/>
              </a:rPr>
              <a:t>In the FFY 2023 SPP/APR, the State must report whether the FFY 2023 data are from a response group that is representative of the demographics of children receiving special education services, and, if not, the actions the State is taking to address this issue. The State must also include its analysis of the extent to which the response data are representative of the demographics of children receiving special education services.</a:t>
            </a:r>
            <a:endParaRPr lang="en-US" sz="3200" dirty="0"/>
          </a:p>
        </p:txBody>
      </p:sp>
    </p:spTree>
    <p:extLst>
      <p:ext uri="{BB962C8B-B14F-4D97-AF65-F5344CB8AC3E}">
        <p14:creationId xmlns:p14="http://schemas.microsoft.com/office/powerpoint/2010/main" val="1196711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C7A6-85A6-F466-F11A-7D6D94985F27}"/>
              </a:ext>
            </a:extLst>
          </p:cNvPr>
          <p:cNvSpPr>
            <a:spLocks noGrp="1"/>
          </p:cNvSpPr>
          <p:nvPr>
            <p:ph type="title"/>
          </p:nvPr>
        </p:nvSpPr>
        <p:spPr/>
        <p:txBody>
          <a:bodyPr/>
          <a:lstStyle/>
          <a:p>
            <a:r>
              <a:rPr lang="en-US" dirty="0"/>
              <a:t>OSEP Required Actions: Indicator 14</a:t>
            </a:r>
          </a:p>
        </p:txBody>
      </p:sp>
      <p:sp>
        <p:nvSpPr>
          <p:cNvPr id="3" name="Content Placeholder 2">
            <a:extLst>
              <a:ext uri="{FF2B5EF4-FFF2-40B4-BE49-F238E27FC236}">
                <a16:creationId xmlns:a16="http://schemas.microsoft.com/office/drawing/2014/main" id="{C92F5672-79FD-9894-F8C4-9A07DCB60918}"/>
              </a:ext>
            </a:extLst>
          </p:cNvPr>
          <p:cNvSpPr>
            <a:spLocks noGrp="1"/>
          </p:cNvSpPr>
          <p:nvPr>
            <p:ph idx="1"/>
          </p:nvPr>
        </p:nvSpPr>
        <p:spPr/>
        <p:txBody>
          <a:bodyPr>
            <a:normAutofit/>
          </a:bodyPr>
          <a:lstStyle/>
          <a:p>
            <a:pPr marL="0" indent="0">
              <a:buNone/>
            </a:pPr>
            <a:r>
              <a:rPr lang="en-US" sz="3200" b="0" i="0" dirty="0">
                <a:solidFill>
                  <a:srgbClr val="000000"/>
                </a:solidFill>
                <a:effectLst/>
                <a:latin typeface="Times New Roman" panose="02020603050405020304" pitchFamily="18" charset="0"/>
              </a:rPr>
              <a:t>In the FFY 2023 SPP/APR, the State must report whether the FFY 2023 data are representative of the demographics of youth who are no longer in secondary school and had IEPs in effect at the time they left school, and, if not, the actions the State is taking to address this issue. The State must also include its analysis of the extent to which the response data are representative of the demographics of youth who are no longer in secondary school and had IEPs in effect at the time they left school.</a:t>
            </a:r>
            <a:endParaRPr lang="en-US" sz="3200" dirty="0"/>
          </a:p>
        </p:txBody>
      </p:sp>
    </p:spTree>
    <p:extLst>
      <p:ext uri="{BB962C8B-B14F-4D97-AF65-F5344CB8AC3E}">
        <p14:creationId xmlns:p14="http://schemas.microsoft.com/office/powerpoint/2010/main" val="2131229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40069C-E172-C429-69FF-5F4DA258553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Contacts 2</a:t>
            </a:r>
          </a:p>
        </p:txBody>
      </p:sp>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1229183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 </a:t>
            </a:r>
          </a:p>
        </p:txBody>
      </p:sp>
    </p:spTree>
    <p:extLst>
      <p:ext uri="{BB962C8B-B14F-4D97-AF65-F5344CB8AC3E}">
        <p14:creationId xmlns:p14="http://schemas.microsoft.com/office/powerpoint/2010/main" val="1655227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0352" y="3108960"/>
            <a:ext cx="10999856" cy="2222312"/>
          </a:xfrm>
        </p:spPr>
        <p:txBody>
          <a:bodyPr>
            <a:normAutofit/>
          </a:bodyPr>
          <a:lstStyle/>
          <a:p>
            <a:r>
              <a:rPr lang="en-US" dirty="0">
                <a:solidFill>
                  <a:schemeClr val="bg1"/>
                </a:solidFill>
              </a:rPr>
              <a:t>Kansas State Assessments Results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SY 2023-2024</a:t>
            </a:r>
          </a:p>
          <a:p>
            <a:r>
              <a:rPr lang="en-US" dirty="0"/>
              <a:t>SEAC Presentation November 2024</a:t>
            </a:r>
          </a:p>
        </p:txBody>
      </p:sp>
    </p:spTree>
    <p:extLst>
      <p:ext uri="{BB962C8B-B14F-4D97-AF65-F5344CB8AC3E}">
        <p14:creationId xmlns:p14="http://schemas.microsoft.com/office/powerpoint/2010/main" val="2721685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13D134-E110-2A16-3710-8C6AA60CF814}"/>
              </a:ext>
            </a:extLst>
          </p:cNvPr>
          <p:cNvSpPr>
            <a:spLocks noGrp="1"/>
          </p:cNvSpPr>
          <p:nvPr>
            <p:ph type="title"/>
          </p:nvPr>
        </p:nvSpPr>
        <p:spPr/>
        <p:txBody>
          <a:bodyPr/>
          <a:lstStyle/>
          <a:p>
            <a:r>
              <a:rPr lang="en-US" dirty="0"/>
              <a:t>Testing Window 2023-2024</a:t>
            </a:r>
          </a:p>
        </p:txBody>
      </p:sp>
      <p:sp>
        <p:nvSpPr>
          <p:cNvPr id="2" name="Content Placeholder 1">
            <a:extLst>
              <a:ext uri="{FF2B5EF4-FFF2-40B4-BE49-F238E27FC236}">
                <a16:creationId xmlns:a16="http://schemas.microsoft.com/office/drawing/2014/main" id="{4F51B6C2-0D9D-EB7E-5B3C-A6005AB8633C}"/>
              </a:ext>
            </a:extLst>
          </p:cNvPr>
          <p:cNvSpPr>
            <a:spLocks noGrp="1"/>
          </p:cNvSpPr>
          <p:nvPr>
            <p:ph idx="1"/>
          </p:nvPr>
        </p:nvSpPr>
        <p:spPr/>
        <p:txBody>
          <a:bodyPr>
            <a:normAutofit/>
          </a:bodyPr>
          <a:lstStyle/>
          <a:p>
            <a:r>
              <a:rPr lang="en-US" sz="3200" dirty="0">
                <a:latin typeface="+mn-lt"/>
                <a:ea typeface="Open Sans Light"/>
                <a:cs typeface="Open Sans Light"/>
              </a:rPr>
              <a:t>General Assessments: ELA, Math, &amp; Science</a:t>
            </a:r>
            <a:endParaRPr lang="en-US" dirty="0">
              <a:ea typeface="Open Sans Light"/>
              <a:cs typeface="Open Sans Light"/>
            </a:endParaRPr>
          </a:p>
          <a:p>
            <a:pPr lvl="1"/>
            <a:r>
              <a:rPr lang="en-US" sz="2800" dirty="0">
                <a:effectLst/>
                <a:latin typeface="+mn-lt"/>
                <a:ea typeface="Raleway" pitchFamily="2" charset="0"/>
                <a:cs typeface="Open Sans Light"/>
              </a:rPr>
              <a:t>March 18 - April 19 (In-person Testing)</a:t>
            </a:r>
          </a:p>
          <a:p>
            <a:pPr lvl="1"/>
            <a:r>
              <a:rPr lang="en-US" sz="2800" dirty="0">
                <a:latin typeface="+mn-lt"/>
                <a:ea typeface="Raleway" pitchFamily="2" charset="0"/>
                <a:cs typeface="Open Sans Light"/>
              </a:rPr>
              <a:t>April 22- May 3 (Remote testing for virtual students)</a:t>
            </a:r>
          </a:p>
          <a:p>
            <a:r>
              <a:rPr lang="en-US" sz="3200" dirty="0">
                <a:latin typeface="+mn-lt"/>
                <a:ea typeface="Raleway" pitchFamily="2" charset="0"/>
                <a:cs typeface="Open Sans Light"/>
              </a:rPr>
              <a:t>Dynamic Learning Maps (DLM): ELA, Math, &amp; Science* </a:t>
            </a:r>
          </a:p>
          <a:p>
            <a:pPr lvl="1"/>
            <a:r>
              <a:rPr lang="en-US" sz="2800" dirty="0">
                <a:latin typeface="+mn-lt"/>
                <a:ea typeface="Raleway" pitchFamily="2" charset="0"/>
                <a:cs typeface="Open Sans Light"/>
              </a:rPr>
              <a:t>Fall Window- 9/11/2023 to 12/26/2023 </a:t>
            </a:r>
          </a:p>
          <a:p>
            <a:pPr lvl="1"/>
            <a:r>
              <a:rPr lang="en-US" sz="2800" dirty="0">
                <a:latin typeface="+mn-lt"/>
                <a:ea typeface="Raleway" pitchFamily="2" charset="0"/>
                <a:cs typeface="Open Sans Light"/>
              </a:rPr>
              <a:t>Spring Window*- 2/05/2024 to 4/26/2024 </a:t>
            </a:r>
            <a:endParaRPr lang="en-US" sz="2200" baseline="30000" dirty="0">
              <a:effectLst/>
              <a:latin typeface="+mn-lt"/>
              <a:ea typeface="Raleway" pitchFamily="2" charset="0"/>
            </a:endParaRPr>
          </a:p>
        </p:txBody>
      </p:sp>
    </p:spTree>
    <p:extLst>
      <p:ext uri="{BB962C8B-B14F-4D97-AF65-F5344CB8AC3E}">
        <p14:creationId xmlns:p14="http://schemas.microsoft.com/office/powerpoint/2010/main" val="1260466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DDC0-1D88-234A-FE2E-DCD35B9099F5}"/>
              </a:ext>
            </a:extLst>
          </p:cNvPr>
          <p:cNvSpPr>
            <a:spLocks noGrp="1"/>
          </p:cNvSpPr>
          <p:nvPr>
            <p:ph type="title"/>
          </p:nvPr>
        </p:nvSpPr>
        <p:spPr>
          <a:xfrm>
            <a:off x="751703" y="587548"/>
            <a:ext cx="10515600" cy="416540"/>
          </a:xfrm>
        </p:spPr>
        <p:txBody>
          <a:bodyPr anchor="ctr">
            <a:normAutofit fontScale="90000"/>
          </a:bodyPr>
          <a:lstStyle/>
          <a:p>
            <a:pPr>
              <a:lnSpc>
                <a:spcPct val="90000"/>
              </a:lnSpc>
            </a:pPr>
            <a:r>
              <a:rPr lang="en-US" dirty="0"/>
              <a:t>General Summative Assessments</a:t>
            </a:r>
            <a:br>
              <a:rPr lang="en-US" sz="1400" dirty="0"/>
            </a:br>
            <a:endParaRPr lang="en-US" sz="1400" dirty="0"/>
          </a:p>
        </p:txBody>
      </p:sp>
      <p:graphicFrame>
        <p:nvGraphicFramePr>
          <p:cNvPr id="13" name="Table 10">
            <a:extLst>
              <a:ext uri="{FF2B5EF4-FFF2-40B4-BE49-F238E27FC236}">
                <a16:creationId xmlns:a16="http://schemas.microsoft.com/office/drawing/2014/main" id="{8DB0C254-3967-43E4-CB93-6DB48B0224FD}"/>
              </a:ext>
            </a:extLst>
          </p:cNvPr>
          <p:cNvGraphicFramePr>
            <a:graphicFrameLocks/>
          </p:cNvGraphicFramePr>
          <p:nvPr/>
        </p:nvGraphicFramePr>
        <p:xfrm>
          <a:off x="838200" y="2011680"/>
          <a:ext cx="10515601" cy="2986612"/>
        </p:xfrm>
        <a:graphic>
          <a:graphicData uri="http://schemas.openxmlformats.org/drawingml/2006/table">
            <a:tbl>
              <a:tblPr firstRow="1" bandRow="1">
                <a:solidFill>
                  <a:schemeClr val="bg1"/>
                </a:solidFill>
                <a:tableStyleId>{BDBED569-4797-4DF1-A0F4-6AAB3CD982D8}</a:tableStyleId>
              </a:tblPr>
              <a:tblGrid>
                <a:gridCol w="2576793">
                  <a:extLst>
                    <a:ext uri="{9D8B030D-6E8A-4147-A177-3AD203B41FA5}">
                      <a16:colId xmlns:a16="http://schemas.microsoft.com/office/drawing/2014/main" val="1496894804"/>
                    </a:ext>
                  </a:extLst>
                </a:gridCol>
                <a:gridCol w="2358793">
                  <a:extLst>
                    <a:ext uri="{9D8B030D-6E8A-4147-A177-3AD203B41FA5}">
                      <a16:colId xmlns:a16="http://schemas.microsoft.com/office/drawing/2014/main" val="1607794404"/>
                    </a:ext>
                  </a:extLst>
                </a:gridCol>
                <a:gridCol w="5580015">
                  <a:extLst>
                    <a:ext uri="{9D8B030D-6E8A-4147-A177-3AD203B41FA5}">
                      <a16:colId xmlns:a16="http://schemas.microsoft.com/office/drawing/2014/main" val="3456468117"/>
                    </a:ext>
                  </a:extLst>
                </a:gridCol>
              </a:tblGrid>
              <a:tr h="746653">
                <a:tc>
                  <a:txBody>
                    <a:bodyPr/>
                    <a:lstStyle/>
                    <a:p>
                      <a:pPr algn="ctr"/>
                      <a:r>
                        <a:rPr lang="en-US" sz="2400" b="0" cap="none" spc="0">
                          <a:solidFill>
                            <a:schemeClr val="bg1"/>
                          </a:solidFill>
                        </a:rPr>
                        <a:t>Subject</a:t>
                      </a:r>
                    </a:p>
                  </a:txBody>
                  <a:tcPr marL="201528" marR="35621" marT="155022" marB="155022"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a:r>
                        <a:rPr lang="en-US" sz="2400" b="0" cap="none" spc="0">
                          <a:solidFill>
                            <a:schemeClr val="bg1"/>
                          </a:solidFill>
                        </a:rPr>
                        <a:t>Grades</a:t>
                      </a:r>
                    </a:p>
                  </a:txBody>
                  <a:tcPr marL="201528" marR="35621" marT="155022" marB="155022"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a:r>
                        <a:rPr lang="en-US" sz="2400" b="0" cap="none" spc="0">
                          <a:solidFill>
                            <a:schemeClr val="bg1"/>
                          </a:solidFill>
                        </a:rPr>
                        <a:t>Estimated Time to Complete (untimed)</a:t>
                      </a:r>
                    </a:p>
                  </a:txBody>
                  <a:tcPr marL="201528" marR="35621" marT="155022" marB="155022"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extLst>
                  <a:ext uri="{0D108BD9-81ED-4DB2-BD59-A6C34878D82A}">
                    <a16:rowId xmlns:a16="http://schemas.microsoft.com/office/drawing/2014/main" val="2436317866"/>
                  </a:ext>
                </a:extLst>
              </a:tr>
              <a:tr h="746653">
                <a:tc>
                  <a:txBody>
                    <a:bodyPr/>
                    <a:lstStyle/>
                    <a:p>
                      <a:r>
                        <a:rPr lang="en-US" sz="2400" b="1" cap="none" spc="0">
                          <a:solidFill>
                            <a:schemeClr val="tx1"/>
                          </a:solidFill>
                        </a:rPr>
                        <a:t>Mathematics</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2400" cap="none" spc="0" dirty="0">
                          <a:solidFill>
                            <a:schemeClr val="tx1"/>
                          </a:solidFill>
                        </a:rPr>
                        <a:t>3 - 8, and 10</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2400" cap="none" spc="0">
                          <a:solidFill>
                            <a:schemeClr val="tx1"/>
                          </a:solidFill>
                        </a:rPr>
                        <a:t>Two Sessions, 45-60 minutes each</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35260817"/>
                  </a:ext>
                </a:extLst>
              </a:tr>
              <a:tr h="746653">
                <a:tc>
                  <a:txBody>
                    <a:bodyPr/>
                    <a:lstStyle/>
                    <a:p>
                      <a:r>
                        <a:rPr lang="en-US" sz="2400" b="1" cap="none" spc="0">
                          <a:solidFill>
                            <a:schemeClr val="tx1"/>
                          </a:solidFill>
                        </a:rPr>
                        <a:t>ELA</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a:r>
                        <a:rPr lang="en-US" sz="2400" cap="none" spc="0" dirty="0">
                          <a:solidFill>
                            <a:schemeClr val="tx1"/>
                          </a:solidFill>
                        </a:rPr>
                        <a:t>3 - 8, and 10</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400" cap="none" spc="0" dirty="0">
                          <a:solidFill>
                            <a:schemeClr val="tx1"/>
                          </a:solidFill>
                        </a:rPr>
                        <a:t>Two Sessions, 45-60 minutes each</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3574629996"/>
                  </a:ext>
                </a:extLst>
              </a:tr>
              <a:tr h="746653">
                <a:tc>
                  <a:txBody>
                    <a:bodyPr/>
                    <a:lstStyle/>
                    <a:p>
                      <a:r>
                        <a:rPr lang="en-US" sz="2400" b="1" cap="none" spc="0">
                          <a:solidFill>
                            <a:schemeClr val="tx1"/>
                          </a:solidFill>
                        </a:rPr>
                        <a:t>Science</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a:r>
                        <a:rPr lang="en-US" sz="2400" cap="none" spc="0">
                          <a:solidFill>
                            <a:schemeClr val="tx1"/>
                          </a:solidFill>
                        </a:rPr>
                        <a:t>5, 8, and 11</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r>
                        <a:rPr lang="en-US" sz="2400" cap="none" spc="0" dirty="0">
                          <a:solidFill>
                            <a:schemeClr val="tx1"/>
                          </a:solidFill>
                        </a:rPr>
                        <a:t>Two Sessions, 45-60 minutes each</a:t>
                      </a:r>
                    </a:p>
                  </a:txBody>
                  <a:tcPr marL="201528" marR="356214" marT="155022" marB="155022"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659984586"/>
                  </a:ext>
                </a:extLst>
              </a:tr>
            </a:tbl>
          </a:graphicData>
        </a:graphic>
      </p:graphicFrame>
    </p:spTree>
    <p:extLst>
      <p:ext uri="{BB962C8B-B14F-4D97-AF65-F5344CB8AC3E}">
        <p14:creationId xmlns:p14="http://schemas.microsoft.com/office/powerpoint/2010/main" val="25067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a:xfrm>
            <a:off x="838200" y="365126"/>
            <a:ext cx="10515600" cy="1001762"/>
          </a:xfrm>
        </p:spPr>
        <p:txBody>
          <a:bodyPr/>
          <a:lstStyle/>
          <a:p>
            <a:r>
              <a:rPr lang="en-US" dirty="0"/>
              <a:t>Call to Order</a:t>
            </a:r>
          </a:p>
        </p:txBody>
      </p:sp>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a:xfrm>
            <a:off x="838200" y="1267001"/>
            <a:ext cx="10515600" cy="4532890"/>
          </a:xfrm>
        </p:spPr>
        <p:txBody>
          <a:bodyPr>
            <a:normAutofit/>
          </a:bodyPr>
          <a:lstStyle/>
          <a:p>
            <a:r>
              <a:rPr lang="en-US" dirty="0"/>
              <a:t>Call to Order                                               Lindsay Graf</a:t>
            </a:r>
          </a:p>
          <a:p>
            <a:r>
              <a:rPr lang="en-US" dirty="0"/>
              <a:t>Roll Call                                                        Joyce Broils</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838200" y="365125"/>
            <a:ext cx="10515600" cy="1099881"/>
          </a:xfrm>
        </p:spPr>
        <p:txBody>
          <a:bodyPr>
            <a:normAutofit fontScale="90000"/>
          </a:bodyPr>
          <a:lstStyle/>
          <a:p>
            <a:r>
              <a:rPr lang="en-US" dirty="0"/>
              <a:t>Current Performance Level Descriptors</a:t>
            </a:r>
          </a:p>
        </p:txBody>
      </p:sp>
      <p:sp>
        <p:nvSpPr>
          <p:cNvPr id="15" name="Content Placeholder 14">
            <a:extLst>
              <a:ext uri="{FF2B5EF4-FFF2-40B4-BE49-F238E27FC236}">
                <a16:creationId xmlns:a16="http://schemas.microsoft.com/office/drawing/2014/main" id="{58CBED15-3ABD-4F26-987F-72D25653F1C4}"/>
              </a:ext>
            </a:extLst>
          </p:cNvPr>
          <p:cNvSpPr>
            <a:spLocks noGrp="1"/>
          </p:cNvSpPr>
          <p:nvPr>
            <p:ph sz="half" idx="1"/>
          </p:nvPr>
        </p:nvSpPr>
        <p:spPr>
          <a:xfrm>
            <a:off x="838199" y="1465006"/>
            <a:ext cx="10515599" cy="4711957"/>
          </a:xfrm>
        </p:spPr>
        <p:txBody>
          <a:bodyPr>
            <a:normAutofit/>
          </a:bodyPr>
          <a:lstStyle/>
          <a:p>
            <a:pPr marL="0" marR="0">
              <a:lnSpc>
                <a:spcPct val="107000"/>
              </a:lnSpc>
              <a:spcBef>
                <a:spcPts val="0"/>
              </a:spcBef>
              <a:spcAft>
                <a:spcPts val="800"/>
              </a:spcAft>
            </a:pPr>
            <a:r>
              <a:rPr lang="en-US" sz="2400" dirty="0">
                <a:effectLst/>
              </a:rPr>
              <a:t>Level 1: A student at Level 1 shows a </a:t>
            </a:r>
            <a:r>
              <a:rPr lang="en-US" sz="2400" b="1" dirty="0">
                <a:effectLst/>
              </a:rPr>
              <a:t>limited</a:t>
            </a:r>
            <a:r>
              <a:rPr lang="en-US" sz="2400" dirty="0">
                <a:effectLst/>
              </a:rPr>
              <a:t> ability to understand and use the skills and knowledge needed for postsecondary readiness. </a:t>
            </a:r>
          </a:p>
          <a:p>
            <a:pPr marL="0" marR="0" indent="0">
              <a:lnSpc>
                <a:spcPct val="107000"/>
              </a:lnSpc>
              <a:spcBef>
                <a:spcPts val="0"/>
              </a:spcBef>
              <a:spcAft>
                <a:spcPts val="800"/>
              </a:spcAft>
              <a:buNone/>
            </a:pPr>
            <a:endParaRPr lang="en-US" sz="1400" dirty="0">
              <a:effectLst/>
            </a:endParaRPr>
          </a:p>
          <a:p>
            <a:pPr marL="0" marR="0">
              <a:lnSpc>
                <a:spcPct val="107000"/>
              </a:lnSpc>
              <a:spcBef>
                <a:spcPts val="0"/>
              </a:spcBef>
              <a:spcAft>
                <a:spcPts val="800"/>
              </a:spcAft>
            </a:pPr>
            <a:r>
              <a:rPr lang="en-US" sz="2400" dirty="0">
                <a:effectLst/>
              </a:rPr>
              <a:t>Level 2: A student at Level 2 shows a </a:t>
            </a:r>
            <a:r>
              <a:rPr lang="en-US" sz="2400" b="1" dirty="0">
                <a:effectLst/>
              </a:rPr>
              <a:t>basic</a:t>
            </a:r>
            <a:r>
              <a:rPr lang="en-US" sz="2400" dirty="0">
                <a:effectLst/>
              </a:rPr>
              <a:t> ability to understand and use the skills and knowledge needed for postsecondary readiness.</a:t>
            </a:r>
          </a:p>
          <a:p>
            <a:pPr marL="0" marR="0">
              <a:lnSpc>
                <a:spcPct val="107000"/>
              </a:lnSpc>
              <a:spcBef>
                <a:spcPts val="0"/>
              </a:spcBef>
              <a:spcAft>
                <a:spcPts val="800"/>
              </a:spcAft>
            </a:pPr>
            <a:endParaRPr lang="en-US" sz="1400" dirty="0">
              <a:effectLst/>
            </a:endParaRPr>
          </a:p>
          <a:p>
            <a:pPr marL="0" marR="0">
              <a:lnSpc>
                <a:spcPct val="107000"/>
              </a:lnSpc>
              <a:spcBef>
                <a:spcPts val="0"/>
              </a:spcBef>
              <a:spcAft>
                <a:spcPts val="800"/>
              </a:spcAft>
            </a:pPr>
            <a:r>
              <a:rPr lang="en-US" sz="2400" dirty="0">
                <a:effectLst/>
              </a:rPr>
              <a:t>Level 3: A student at Level 3 shows an </a:t>
            </a:r>
            <a:r>
              <a:rPr lang="en-US" sz="2400" b="1" dirty="0">
                <a:effectLst/>
              </a:rPr>
              <a:t>effective</a:t>
            </a:r>
            <a:r>
              <a:rPr lang="en-US" sz="2400" dirty="0">
                <a:effectLst/>
              </a:rPr>
              <a:t> ability to understand and use the skills and knowledge needed for postsecondary readiness. </a:t>
            </a:r>
          </a:p>
          <a:p>
            <a:pPr marL="0" marR="0">
              <a:lnSpc>
                <a:spcPct val="107000"/>
              </a:lnSpc>
              <a:spcBef>
                <a:spcPts val="0"/>
              </a:spcBef>
              <a:spcAft>
                <a:spcPts val="800"/>
              </a:spcAft>
            </a:pPr>
            <a:endParaRPr lang="en-US" sz="1400" dirty="0">
              <a:effectLst/>
            </a:endParaRPr>
          </a:p>
          <a:p>
            <a:pPr marL="0" marR="0">
              <a:lnSpc>
                <a:spcPct val="107000"/>
              </a:lnSpc>
              <a:spcBef>
                <a:spcPts val="0"/>
              </a:spcBef>
              <a:spcAft>
                <a:spcPts val="800"/>
              </a:spcAft>
            </a:pPr>
            <a:r>
              <a:rPr lang="en-US" sz="2400" dirty="0">
                <a:effectLst/>
              </a:rPr>
              <a:t>Level 4: A student at Level 4 shows an </a:t>
            </a:r>
            <a:r>
              <a:rPr lang="en-US" sz="2400" b="1" dirty="0">
                <a:effectLst/>
              </a:rPr>
              <a:t>excellent</a:t>
            </a:r>
            <a:r>
              <a:rPr lang="en-US" sz="2400" dirty="0">
                <a:effectLst/>
              </a:rPr>
              <a:t> ability to understand and use the skills and knowledge needed for postsecondary readiness.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82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A92B-107A-31CE-B9BB-077CB943B7C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Math</a:t>
            </a:r>
          </a:p>
        </p:txBody>
      </p:sp>
      <p:pic>
        <p:nvPicPr>
          <p:cNvPr id="6" name="Picture 5">
            <a:extLst>
              <a:ext uri="{FF2B5EF4-FFF2-40B4-BE49-F238E27FC236}">
                <a16:creationId xmlns:a16="http://schemas.microsoft.com/office/drawing/2014/main" id="{44AABF90-7F85-231E-1948-5A653DDEE2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60206" y="698091"/>
            <a:ext cx="9448800" cy="5083278"/>
          </a:xfrm>
          <a:prstGeom prst="rect">
            <a:avLst/>
          </a:prstGeom>
        </p:spPr>
      </p:pic>
    </p:spTree>
    <p:extLst>
      <p:ext uri="{BB962C8B-B14F-4D97-AF65-F5344CB8AC3E}">
        <p14:creationId xmlns:p14="http://schemas.microsoft.com/office/powerpoint/2010/main" val="585230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F37F-3A86-6FAD-EDD6-904BAB6D3E3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Math students w/</a:t>
            </a:r>
            <a:r>
              <a:rPr lang="en-US" dirty="0" err="1"/>
              <a:t>disabilites</a:t>
            </a:r>
            <a:endParaRPr lang="en-US" dirty="0"/>
          </a:p>
        </p:txBody>
      </p:sp>
      <p:pic>
        <p:nvPicPr>
          <p:cNvPr id="10" name="Picture 9">
            <a:extLst>
              <a:ext uri="{FF2B5EF4-FFF2-40B4-BE49-F238E27FC236}">
                <a16:creationId xmlns:a16="http://schemas.microsoft.com/office/drawing/2014/main" id="{394CAE0E-92F8-250C-9C87-4100C567B5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35510" y="683417"/>
            <a:ext cx="9035845" cy="5186441"/>
          </a:xfrm>
          <a:prstGeom prst="rect">
            <a:avLst/>
          </a:prstGeom>
        </p:spPr>
      </p:pic>
    </p:spTree>
    <p:extLst>
      <p:ext uri="{BB962C8B-B14F-4D97-AF65-F5344CB8AC3E}">
        <p14:creationId xmlns:p14="http://schemas.microsoft.com/office/powerpoint/2010/main" val="104245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DDEF-6C80-93B7-B53A-AD052EABA83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ELA all vs</a:t>
            </a:r>
          </a:p>
        </p:txBody>
      </p:sp>
      <p:pic>
        <p:nvPicPr>
          <p:cNvPr id="3" name="Picture 2">
            <a:extLst>
              <a:ext uri="{FF2B5EF4-FFF2-40B4-BE49-F238E27FC236}">
                <a16:creationId xmlns:a16="http://schemas.microsoft.com/office/drawing/2014/main" id="{CFC0ED5B-8913-A880-0035-7B774BE3BD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89703" y="746319"/>
            <a:ext cx="9458632" cy="4917062"/>
          </a:xfrm>
          <a:prstGeom prst="rect">
            <a:avLst/>
          </a:prstGeom>
        </p:spPr>
      </p:pic>
    </p:spTree>
    <p:extLst>
      <p:ext uri="{BB962C8B-B14F-4D97-AF65-F5344CB8AC3E}">
        <p14:creationId xmlns:p14="http://schemas.microsoft.com/office/powerpoint/2010/main" val="166561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3625-6B3C-FB88-626B-EFF3D2362F2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ELA students with disabilities</a:t>
            </a:r>
          </a:p>
        </p:txBody>
      </p:sp>
      <p:pic>
        <p:nvPicPr>
          <p:cNvPr id="7" name="Picture 6">
            <a:extLst>
              <a:ext uri="{FF2B5EF4-FFF2-40B4-BE49-F238E27FC236}">
                <a16:creationId xmlns:a16="http://schemas.microsoft.com/office/drawing/2014/main" id="{F84D9473-F048-BA2B-892A-C4BA8AC539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38865" y="536905"/>
            <a:ext cx="9301316" cy="5087147"/>
          </a:xfrm>
          <a:prstGeom prst="rect">
            <a:avLst/>
          </a:prstGeom>
        </p:spPr>
      </p:pic>
    </p:spTree>
    <p:extLst>
      <p:ext uri="{BB962C8B-B14F-4D97-AF65-F5344CB8AC3E}">
        <p14:creationId xmlns:p14="http://schemas.microsoft.com/office/powerpoint/2010/main" val="3099683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4A6D-8F35-6295-2D37-6ED5E406C9B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Science all vs</a:t>
            </a:r>
          </a:p>
        </p:txBody>
      </p:sp>
      <p:pic>
        <p:nvPicPr>
          <p:cNvPr id="3" name="Picture 2">
            <a:extLst>
              <a:ext uri="{FF2B5EF4-FFF2-40B4-BE49-F238E27FC236}">
                <a16:creationId xmlns:a16="http://schemas.microsoft.com/office/drawing/2014/main" id="{5A9D391F-BBE8-5CC7-FF16-53B3F1EB60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70039" y="1011635"/>
            <a:ext cx="9340645" cy="4573087"/>
          </a:xfrm>
          <a:prstGeom prst="rect">
            <a:avLst/>
          </a:prstGeom>
        </p:spPr>
      </p:pic>
    </p:spTree>
    <p:extLst>
      <p:ext uri="{BB962C8B-B14F-4D97-AF65-F5344CB8AC3E}">
        <p14:creationId xmlns:p14="http://schemas.microsoft.com/office/powerpoint/2010/main" val="1226825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0524-49BB-3F9A-4E41-21D18EEEAFB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Science students w</a:t>
            </a:r>
          </a:p>
        </p:txBody>
      </p:sp>
      <p:pic>
        <p:nvPicPr>
          <p:cNvPr id="5" name="Picture 4">
            <a:extLst>
              <a:ext uri="{FF2B5EF4-FFF2-40B4-BE49-F238E27FC236}">
                <a16:creationId xmlns:a16="http://schemas.microsoft.com/office/drawing/2014/main" id="{7D11A6F1-BE7C-BC0C-81D0-D5F693317F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4820" y="810291"/>
            <a:ext cx="9606535" cy="4803928"/>
          </a:xfrm>
          <a:prstGeom prst="rect">
            <a:avLst/>
          </a:prstGeom>
        </p:spPr>
      </p:pic>
    </p:spTree>
    <p:extLst>
      <p:ext uri="{BB962C8B-B14F-4D97-AF65-F5344CB8AC3E}">
        <p14:creationId xmlns:p14="http://schemas.microsoft.com/office/powerpoint/2010/main" val="10105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74ED5-9391-8683-1049-4D48294B9C5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 testing</a:t>
            </a:r>
          </a:p>
        </p:txBody>
      </p:sp>
      <p:sp>
        <p:nvSpPr>
          <p:cNvPr id="2" name="Content Placeholder 1">
            <a:extLst>
              <a:ext uri="{FF2B5EF4-FFF2-40B4-BE49-F238E27FC236}">
                <a16:creationId xmlns:a16="http://schemas.microsoft.com/office/drawing/2014/main" id="{0CE9F1C3-45F7-A7D2-1B93-7DDB1933DA9E}"/>
              </a:ext>
            </a:extLst>
          </p:cNvPr>
          <p:cNvSpPr>
            <a:spLocks noGrp="1"/>
          </p:cNvSpPr>
          <p:nvPr>
            <p:ph sz="quarter" idx="13"/>
          </p:nvPr>
        </p:nvSpPr>
        <p:spPr>
          <a:xfrm>
            <a:off x="1244889" y="3216428"/>
            <a:ext cx="4592495" cy="2354046"/>
          </a:xfrm>
        </p:spPr>
        <p:txBody>
          <a:bodyPr>
            <a:normAutofit fontScale="92500"/>
          </a:bodyPr>
          <a:lstStyle/>
          <a:p>
            <a:r>
              <a:rPr lang="en-US" b="1" dirty="0"/>
              <a:t>Julie Ewing</a:t>
            </a:r>
          </a:p>
          <a:p>
            <a:r>
              <a:rPr lang="en-US" sz="1800" dirty="0"/>
              <a:t>Assistant Director</a:t>
            </a:r>
          </a:p>
          <a:p>
            <a:r>
              <a:rPr lang="en-US" sz="1800" dirty="0"/>
              <a:t>Career, Standards and Assessment Services</a:t>
            </a:r>
          </a:p>
          <a:p>
            <a:r>
              <a:rPr lang="en-US" dirty="0"/>
              <a:t>785-296-2325</a:t>
            </a:r>
          </a:p>
          <a:p>
            <a:r>
              <a:rPr lang="en-US" dirty="0">
                <a:hlinkClick r:id="rId2"/>
              </a:rPr>
              <a:t>jewing@ksde.org</a:t>
            </a:r>
            <a:endParaRPr lang="en-US" dirty="0"/>
          </a:p>
          <a:p>
            <a:r>
              <a:rPr lang="en-US" dirty="0"/>
              <a:t>www.ksde.org</a:t>
            </a:r>
          </a:p>
        </p:txBody>
      </p:sp>
    </p:spTree>
    <p:extLst>
      <p:ext uri="{BB962C8B-B14F-4D97-AF65-F5344CB8AC3E}">
        <p14:creationId xmlns:p14="http://schemas.microsoft.com/office/powerpoint/2010/main" val="942354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1D6B6-197B-B3F6-2B86-886EE44688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99BC7B-D831-21CE-19A4-C748880D0120}"/>
              </a:ext>
            </a:extLst>
          </p:cNvPr>
          <p:cNvSpPr>
            <a:spLocks noGrp="1"/>
          </p:cNvSpPr>
          <p:nvPr>
            <p:ph type="title"/>
          </p:nvPr>
        </p:nvSpPr>
        <p:spPr/>
        <p:txBody>
          <a:bodyPr/>
          <a:lstStyle/>
          <a:p>
            <a:r>
              <a:rPr lang="en-US" dirty="0"/>
              <a:t>Indicator 8 – Get parents more involved. Stakeholders Feedback</a:t>
            </a:r>
          </a:p>
        </p:txBody>
      </p:sp>
      <p:sp>
        <p:nvSpPr>
          <p:cNvPr id="2" name="Subtitle 1">
            <a:extLst>
              <a:ext uri="{FF2B5EF4-FFF2-40B4-BE49-F238E27FC236}">
                <a16:creationId xmlns:a16="http://schemas.microsoft.com/office/drawing/2014/main" id="{32269B85-3430-1D4D-5B58-640C631F9B70}"/>
              </a:ext>
            </a:extLst>
          </p:cNvPr>
          <p:cNvSpPr>
            <a:spLocks noGrp="1"/>
          </p:cNvSpPr>
          <p:nvPr>
            <p:ph type="subTitle" idx="1"/>
          </p:nvPr>
        </p:nvSpPr>
        <p:spPr/>
        <p:txBody>
          <a:bodyPr/>
          <a:lstStyle/>
          <a:p>
            <a:r>
              <a:rPr lang="en-US" dirty="0"/>
              <a:t>Brian Dempsey</a:t>
            </a:r>
          </a:p>
        </p:txBody>
      </p:sp>
    </p:spTree>
    <p:extLst>
      <p:ext uri="{BB962C8B-B14F-4D97-AF65-F5344CB8AC3E}">
        <p14:creationId xmlns:p14="http://schemas.microsoft.com/office/powerpoint/2010/main" val="515538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9C376-AEE6-C138-37E8-1F6F14DA5812}"/>
              </a:ext>
            </a:extLst>
          </p:cNvPr>
          <p:cNvSpPr>
            <a:spLocks noGrp="1"/>
          </p:cNvSpPr>
          <p:nvPr>
            <p:ph type="title"/>
          </p:nvPr>
        </p:nvSpPr>
        <p:spPr/>
        <p:txBody>
          <a:bodyPr/>
          <a:lstStyle/>
          <a:p>
            <a:r>
              <a:rPr lang="en-US" dirty="0"/>
              <a:t>Indicator 8 Current Survey Question</a:t>
            </a:r>
          </a:p>
        </p:txBody>
      </p:sp>
      <p:sp>
        <p:nvSpPr>
          <p:cNvPr id="2" name="Content Placeholder 1">
            <a:extLst>
              <a:ext uri="{FF2B5EF4-FFF2-40B4-BE49-F238E27FC236}">
                <a16:creationId xmlns:a16="http://schemas.microsoft.com/office/drawing/2014/main" id="{461CA540-1B84-979D-7FDA-FA8D07EF2306}"/>
              </a:ext>
            </a:extLst>
          </p:cNvPr>
          <p:cNvSpPr>
            <a:spLocks noGrp="1"/>
          </p:cNvSpPr>
          <p:nvPr>
            <p:ph idx="1"/>
          </p:nvPr>
        </p:nvSpPr>
        <p:spPr>
          <a:xfrm>
            <a:off x="838200" y="2325110"/>
            <a:ext cx="10515600" cy="3086645"/>
          </a:xfrm>
        </p:spPr>
        <p:txBody>
          <a:bodyPr/>
          <a:lstStyle/>
          <a:p>
            <a:r>
              <a:rPr lang="en-US" dirty="0"/>
              <a:t>“Did the school district facilitate involvement as a means for improving services and results for your child?”</a:t>
            </a:r>
          </a:p>
        </p:txBody>
      </p:sp>
    </p:spTree>
    <p:extLst>
      <p:ext uri="{BB962C8B-B14F-4D97-AF65-F5344CB8AC3E}">
        <p14:creationId xmlns:p14="http://schemas.microsoft.com/office/powerpoint/2010/main" val="152388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r>
              <a:rPr lang="en-US" dirty="0"/>
              <a:t>Agenda for September 24, 2024                         Lindsay Graf</a:t>
            </a:r>
          </a:p>
          <a:p>
            <a:r>
              <a:rPr lang="en-US" dirty="0"/>
              <a:t>Minutes (July 24, 2024, and September 25, 2024.)</a:t>
            </a:r>
          </a:p>
        </p:txBody>
      </p:sp>
    </p:spTree>
    <p:extLst>
      <p:ext uri="{BB962C8B-B14F-4D97-AF65-F5344CB8AC3E}">
        <p14:creationId xmlns:p14="http://schemas.microsoft.com/office/powerpoint/2010/main" val="102806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12A9D0-4492-795D-12F0-A6584156CF51}"/>
              </a:ext>
            </a:extLst>
          </p:cNvPr>
          <p:cNvSpPr>
            <a:spLocks noGrp="1"/>
          </p:cNvSpPr>
          <p:nvPr>
            <p:ph type="title"/>
          </p:nvPr>
        </p:nvSpPr>
        <p:spPr/>
        <p:txBody>
          <a:bodyPr/>
          <a:lstStyle/>
          <a:p>
            <a:r>
              <a:rPr lang="en-US" dirty="0"/>
              <a:t>Possible Topic Areas</a:t>
            </a:r>
          </a:p>
        </p:txBody>
      </p:sp>
      <p:sp>
        <p:nvSpPr>
          <p:cNvPr id="2" name="Content Placeholder 1">
            <a:extLst>
              <a:ext uri="{FF2B5EF4-FFF2-40B4-BE49-F238E27FC236}">
                <a16:creationId xmlns:a16="http://schemas.microsoft.com/office/drawing/2014/main" id="{E3CD79BA-71E8-91F6-A6F4-7524B5B6EDE9}"/>
              </a:ext>
            </a:extLst>
          </p:cNvPr>
          <p:cNvSpPr>
            <a:spLocks noGrp="1"/>
          </p:cNvSpPr>
          <p:nvPr>
            <p:ph idx="1"/>
          </p:nvPr>
        </p:nvSpPr>
        <p:spPr>
          <a:xfrm>
            <a:off x="838200" y="2058342"/>
            <a:ext cx="10515600" cy="2741315"/>
          </a:xfrm>
        </p:spPr>
        <p:txBody>
          <a:bodyPr>
            <a:normAutofit/>
          </a:bodyPr>
          <a:lstStyle/>
          <a:p>
            <a:r>
              <a:rPr lang="en-US" sz="3600" dirty="0"/>
              <a:t>Parent Rights/Procedural Safeguards</a:t>
            </a:r>
          </a:p>
          <a:p>
            <a:r>
              <a:rPr lang="en-US" sz="3600" dirty="0"/>
              <a:t>Parent Involvement and Participation</a:t>
            </a:r>
          </a:p>
          <a:p>
            <a:r>
              <a:rPr lang="en-US" sz="3600" dirty="0"/>
              <a:t>Training and Information</a:t>
            </a:r>
          </a:p>
          <a:p>
            <a:r>
              <a:rPr lang="en-US" sz="3600" dirty="0"/>
              <a:t>Communication</a:t>
            </a:r>
          </a:p>
        </p:txBody>
      </p:sp>
    </p:spTree>
    <p:extLst>
      <p:ext uri="{BB962C8B-B14F-4D97-AF65-F5344CB8AC3E}">
        <p14:creationId xmlns:p14="http://schemas.microsoft.com/office/powerpoint/2010/main" val="98402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CFB09A-16B6-74B1-DAF5-ABB86D26F15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Contacts 3</a:t>
            </a:r>
          </a:p>
        </p:txBody>
      </p:sp>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259143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92F71-80ED-0952-860C-A072654B24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1A0C29-7C81-1981-2F58-FB89591D56EC}"/>
              </a:ext>
            </a:extLst>
          </p:cNvPr>
          <p:cNvSpPr>
            <a:spLocks noGrp="1"/>
          </p:cNvSpPr>
          <p:nvPr>
            <p:ph type="title"/>
          </p:nvPr>
        </p:nvSpPr>
        <p:spPr/>
        <p:txBody>
          <a:bodyPr/>
          <a:lstStyle/>
          <a:p>
            <a:r>
              <a:rPr lang="en-US" dirty="0"/>
              <a:t>Discuss September Site Visit to KSD and KSSB</a:t>
            </a:r>
          </a:p>
        </p:txBody>
      </p:sp>
      <p:sp>
        <p:nvSpPr>
          <p:cNvPr id="2" name="Subtitle 1">
            <a:extLst>
              <a:ext uri="{FF2B5EF4-FFF2-40B4-BE49-F238E27FC236}">
                <a16:creationId xmlns:a16="http://schemas.microsoft.com/office/drawing/2014/main" id="{AEC4E6A9-16EC-71A6-EF3D-15ADC332A10E}"/>
              </a:ext>
            </a:extLst>
          </p:cNvPr>
          <p:cNvSpPr>
            <a:spLocks noGrp="1"/>
          </p:cNvSpPr>
          <p:nvPr>
            <p:ph type="subTitle" idx="1"/>
          </p:nvPr>
        </p:nvSpPr>
        <p:spPr/>
        <p:txBody>
          <a:bodyPr/>
          <a:lstStyle/>
          <a:p>
            <a:r>
              <a:rPr lang="en-US" dirty="0"/>
              <a:t>Membership</a:t>
            </a:r>
          </a:p>
        </p:txBody>
      </p:sp>
    </p:spTree>
    <p:extLst>
      <p:ext uri="{BB962C8B-B14F-4D97-AF65-F5344CB8AC3E}">
        <p14:creationId xmlns:p14="http://schemas.microsoft.com/office/powerpoint/2010/main" val="1104565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 </a:t>
            </a:r>
          </a:p>
        </p:txBody>
      </p:sp>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Tree>
    <p:extLst>
      <p:ext uri="{BB962C8B-B14F-4D97-AF65-F5344CB8AC3E}">
        <p14:creationId xmlns:p14="http://schemas.microsoft.com/office/powerpoint/2010/main" val="905635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Items for January SEAC Agenda</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SEAC Members</a:t>
            </a:r>
          </a:p>
        </p:txBody>
      </p:sp>
    </p:spTree>
    <p:extLst>
      <p:ext uri="{BB962C8B-B14F-4D97-AF65-F5344CB8AC3E}">
        <p14:creationId xmlns:p14="http://schemas.microsoft.com/office/powerpoint/2010/main" val="41487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Next Meeting Date</a:t>
            </a:r>
          </a:p>
        </p:txBody>
      </p:sp>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numCol="1">
            <a:normAutofit fontScale="92500" lnSpcReduction="10000"/>
          </a:bodyPr>
          <a:lstStyle/>
          <a:p>
            <a:pPr>
              <a:lnSpc>
                <a:spcPct val="150000"/>
              </a:lnSpc>
            </a:pPr>
            <a:r>
              <a:rPr lang="en-US" sz="2400" dirty="0"/>
              <a:t>January 14, 2025 – 9:00 a.m. to 3:30 p.m. </a:t>
            </a:r>
          </a:p>
          <a:p>
            <a:pPr marL="0" indent="0">
              <a:lnSpc>
                <a:spcPct val="100000"/>
              </a:lnSpc>
              <a:buNone/>
            </a:pPr>
            <a:r>
              <a:rPr lang="en-US" sz="2400" dirty="0"/>
              <a:t>                        Bishop Professional Development Center</a:t>
            </a:r>
          </a:p>
          <a:p>
            <a:pPr marL="0" indent="0">
              <a:lnSpc>
                <a:spcPct val="100000"/>
              </a:lnSpc>
              <a:buNone/>
            </a:pPr>
            <a:r>
              <a:rPr lang="en-US" sz="2400" dirty="0"/>
              <a:t>                        3601 SW 31</a:t>
            </a:r>
            <a:r>
              <a:rPr lang="en-US" sz="2400" baseline="30000" dirty="0"/>
              <a:t>st</a:t>
            </a:r>
            <a:r>
              <a:rPr lang="en-US" sz="2400" dirty="0"/>
              <a:t> St</a:t>
            </a:r>
          </a:p>
          <a:p>
            <a:pPr marL="0" indent="0">
              <a:lnSpc>
                <a:spcPct val="100000"/>
              </a:lnSpc>
              <a:buNone/>
            </a:pPr>
            <a:r>
              <a:rPr lang="en-US" sz="2400" dirty="0"/>
              <a:t>                        Topeka, KS 66614</a:t>
            </a:r>
          </a:p>
          <a:p>
            <a:pPr>
              <a:lnSpc>
                <a:spcPct val="100000"/>
              </a:lnSpc>
            </a:pPr>
            <a:r>
              <a:rPr lang="en-US" sz="2400" dirty="0"/>
              <a:t>January 15, 2025 – 8:00 a.m. to 9:00 a.m. Breakfast with the Board and 9:00 a.m. to 3:30 p.m.      </a:t>
            </a:r>
          </a:p>
          <a:p>
            <a:pPr marL="0" indent="0">
              <a:lnSpc>
                <a:spcPct val="100000"/>
              </a:lnSpc>
              <a:buNone/>
            </a:pPr>
            <a:r>
              <a:rPr lang="en-US" sz="2400" dirty="0"/>
              <a:t>    Meeting.</a:t>
            </a:r>
          </a:p>
          <a:p>
            <a:pPr marL="0" indent="0">
              <a:lnSpc>
                <a:spcPct val="100000"/>
              </a:lnSpc>
              <a:buNone/>
            </a:pPr>
            <a:r>
              <a:rPr lang="en-US" sz="2400" dirty="0"/>
              <a:t>                        Breakfast with the Board</a:t>
            </a:r>
          </a:p>
          <a:p>
            <a:pPr marL="0" indent="0">
              <a:lnSpc>
                <a:spcPct val="100000"/>
              </a:lnSpc>
              <a:buNone/>
            </a:pPr>
            <a:r>
              <a:rPr lang="en-US" sz="2400" dirty="0"/>
              <a:t>                        900 SE Jackson, Room 509</a:t>
            </a:r>
          </a:p>
          <a:p>
            <a:pPr marL="0" indent="0">
              <a:lnSpc>
                <a:spcPct val="100000"/>
              </a:lnSpc>
              <a:buNone/>
            </a:pPr>
            <a:r>
              <a:rPr lang="en-US" sz="2400" dirty="0"/>
              <a:t>                        Topeka, KS 66612                       </a:t>
            </a:r>
            <a:endParaRPr lang="en-US" dirty="0"/>
          </a:p>
        </p:txBody>
      </p:sp>
    </p:spTree>
    <p:extLst>
      <p:ext uri="{BB962C8B-B14F-4D97-AF65-F5344CB8AC3E}">
        <p14:creationId xmlns:p14="http://schemas.microsoft.com/office/powerpoint/2010/main" val="3630692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12/31/2024</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r>
              <a:rPr lang="en-US" dirty="0"/>
              <a:t>Motion to adjourn</a:t>
            </a:r>
          </a:p>
        </p:txBody>
      </p:sp>
    </p:spTree>
    <p:extLst>
      <p:ext uri="{BB962C8B-B14F-4D97-AF65-F5344CB8AC3E}">
        <p14:creationId xmlns:p14="http://schemas.microsoft.com/office/powerpoint/2010/main" val="4228739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4779-8B3D-F114-4D73-E1232DFBFBB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Contacts overall</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Joyce Broils, </a:t>
            </a:r>
            <a:r>
              <a:rPr lang="en-US" u="sng" dirty="0">
                <a:solidFill>
                  <a:srgbClr val="12284C"/>
                </a:solidFill>
              </a:rPr>
              <a:t>jbroils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Tree>
    <p:extLst>
      <p:ext uri="{BB962C8B-B14F-4D97-AF65-F5344CB8AC3E}">
        <p14:creationId xmlns:p14="http://schemas.microsoft.com/office/powerpoint/2010/main" val="1704187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4FFC-5EBD-975D-B4B1-6DD3517E8F5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err="1"/>
              <a:t>eeoc</a:t>
            </a:r>
            <a:endParaRPr lang="en-US" dirty="0"/>
          </a:p>
        </p:txBody>
      </p:sp>
      <p:pic>
        <p:nvPicPr>
          <p:cNvPr id="7" name="Picture 6">
            <a:extLst>
              <a:ext uri="{FF2B5EF4-FFF2-40B4-BE49-F238E27FC236}">
                <a16:creationId xmlns:a16="http://schemas.microsoft.com/office/drawing/2014/main" id="{5A8443C1-5B41-2263-F7A3-055E8E5161A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Part C to B </a:t>
            </a:r>
            <a:br>
              <a:rPr lang="en-US" dirty="0"/>
            </a:br>
            <a:r>
              <a:rPr lang="en-US" dirty="0"/>
              <a:t>Transitions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a:p>
            <a:r>
              <a:rPr lang="en-US" dirty="0"/>
              <a:t>Bert Moore</a:t>
            </a:r>
          </a:p>
        </p:txBody>
      </p:sp>
    </p:spTree>
    <p:extLst>
      <p:ext uri="{BB962C8B-B14F-4D97-AF65-F5344CB8AC3E}">
        <p14:creationId xmlns:p14="http://schemas.microsoft.com/office/powerpoint/2010/main" val="33434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a:xfrm>
            <a:off x="719116" y="1636374"/>
            <a:ext cx="8927606" cy="1419729"/>
          </a:xfrm>
        </p:spPr>
        <p:txBody>
          <a:bodyPr/>
          <a:lstStyle/>
          <a:p>
            <a:r>
              <a:rPr lang="en-US" dirty="0"/>
              <a:t>Part C to B Transitions </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Bert Moore</a:t>
            </a:r>
          </a:p>
          <a:p>
            <a:r>
              <a:rPr lang="en-US" dirty="0"/>
              <a:t>Brian Dempsey</a:t>
            </a:r>
          </a:p>
        </p:txBody>
      </p:sp>
    </p:spTree>
    <p:extLst>
      <p:ext uri="{BB962C8B-B14F-4D97-AF65-F5344CB8AC3E}">
        <p14:creationId xmlns:p14="http://schemas.microsoft.com/office/powerpoint/2010/main" val="195979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2D1B61-CF9B-C887-1F07-77951504EE4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Part C to B Transitions  </a:t>
            </a:r>
          </a:p>
        </p:txBody>
      </p:sp>
      <p:sp>
        <p:nvSpPr>
          <p:cNvPr id="2" name="Content Placeholder 1">
            <a:extLst>
              <a:ext uri="{FF2B5EF4-FFF2-40B4-BE49-F238E27FC236}">
                <a16:creationId xmlns:a16="http://schemas.microsoft.com/office/drawing/2014/main" id="{76C9FA7B-459B-99E3-F28F-214FA1DC6058}"/>
              </a:ext>
            </a:extLst>
          </p:cNvPr>
          <p:cNvSpPr>
            <a:spLocks noGrp="1"/>
          </p:cNvSpPr>
          <p:nvPr>
            <p:ph idx="1"/>
          </p:nvPr>
        </p:nvSpPr>
        <p:spPr>
          <a:xfrm>
            <a:off x="838200" y="1162555"/>
            <a:ext cx="10515600" cy="4532890"/>
          </a:xfrm>
        </p:spPr>
        <p:txBody>
          <a:bodyPr/>
          <a:lstStyle/>
          <a:p>
            <a:r>
              <a:rPr lang="en-US" dirty="0"/>
              <a:t>Refers to the coordination of public awareness, child find, screening, referral, evaluation to ensure the smooth and effective transition of children as they move from early intervention services under Part C into Part B early childhood special education programs and services for the benefit of children and families.</a:t>
            </a:r>
          </a:p>
          <a:p>
            <a:r>
              <a:rPr lang="en-US" dirty="0"/>
              <a:t>Part C lead agency:  KDHE</a:t>
            </a:r>
          </a:p>
          <a:p>
            <a:r>
              <a:rPr lang="en-US" dirty="0"/>
              <a:t>Part B lead agency:  KSDE</a:t>
            </a:r>
          </a:p>
        </p:txBody>
      </p:sp>
    </p:spTree>
    <p:extLst>
      <p:ext uri="{BB962C8B-B14F-4D97-AF65-F5344CB8AC3E}">
        <p14:creationId xmlns:p14="http://schemas.microsoft.com/office/powerpoint/2010/main" val="2562231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7528</TotalTime>
  <Words>2912</Words>
  <Application>Microsoft Office PowerPoint</Application>
  <PresentationFormat>Widescreen</PresentationFormat>
  <Paragraphs>349</Paragraphs>
  <Slides>60</Slides>
  <Notes>14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1" baseType="lpstr">
      <vt:lpstr>Open Sans</vt:lpstr>
      <vt:lpstr>Open Sans Semibold</vt:lpstr>
      <vt:lpstr>Open Sans Light</vt:lpstr>
      <vt:lpstr>Times New Roman</vt:lpstr>
      <vt:lpstr>Trebuchet MS</vt:lpstr>
      <vt:lpstr>Calibri</vt:lpstr>
      <vt:lpstr>Open Sans Semibold</vt:lpstr>
      <vt:lpstr>Arial</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Part C to B  Transitions</vt:lpstr>
      <vt:lpstr>Part C to B Transitions </vt:lpstr>
      <vt:lpstr>Part C to B Transitions  </vt:lpstr>
      <vt:lpstr>Contact part c to b</vt:lpstr>
      <vt:lpstr>OSEP Items of Concern</vt:lpstr>
      <vt:lpstr>Identification and Correction of NonCompliance</vt:lpstr>
      <vt:lpstr>Data</vt:lpstr>
      <vt:lpstr>Dispute Resolution</vt:lpstr>
      <vt:lpstr>Child Find</vt:lpstr>
      <vt:lpstr>Next Steps</vt:lpstr>
      <vt:lpstr>contacts</vt:lpstr>
      <vt:lpstr>Break</vt:lpstr>
      <vt:lpstr>Answer Questions on Virtual Programs</vt:lpstr>
      <vt:lpstr>Lunch</vt:lpstr>
      <vt:lpstr>KIAS Stakeholders </vt:lpstr>
      <vt:lpstr>KIAS Stakeholder Meeting Review</vt:lpstr>
      <vt:lpstr>KIAS Stakeholder Meeting Review </vt:lpstr>
      <vt:lpstr>SPP/APR 2023, Ind 1-17 &amp; Ind 18</vt:lpstr>
      <vt:lpstr>SPP/APR </vt:lpstr>
      <vt:lpstr>FFY 2023 SPP/APR</vt:lpstr>
      <vt:lpstr>SPP/APR Indicators</vt:lpstr>
      <vt:lpstr>Kansas Performance on the FFY 2023 SPP/APR</vt:lpstr>
      <vt:lpstr>Kansas Performance on the FFY 2023 SPP/APR </vt:lpstr>
      <vt:lpstr>Kansas Performance on the FFY 2022 SPP/APR</vt:lpstr>
      <vt:lpstr>OSEP Required Actions:  Compliance Indicators</vt:lpstr>
      <vt:lpstr>OSEP Required Actions:  Indicator 10</vt:lpstr>
      <vt:lpstr>OSEP Required Actions:  Indicator 8</vt:lpstr>
      <vt:lpstr>OSEP Required Actions: Indicator 14</vt:lpstr>
      <vt:lpstr>Contacts 2</vt:lpstr>
      <vt:lpstr>Break </vt:lpstr>
      <vt:lpstr>Kansas State Assessments Results</vt:lpstr>
      <vt:lpstr>Testing Window 2023-2024</vt:lpstr>
      <vt:lpstr>General Summative Assessments </vt:lpstr>
      <vt:lpstr>Current Performance Level Descriptors</vt:lpstr>
      <vt:lpstr>Math</vt:lpstr>
      <vt:lpstr>Math students w/disabilites</vt:lpstr>
      <vt:lpstr>ELA all vs</vt:lpstr>
      <vt:lpstr>ELA students with disabilities</vt:lpstr>
      <vt:lpstr>Science all vs</vt:lpstr>
      <vt:lpstr>Science students w</vt:lpstr>
      <vt:lpstr>Contact testing</vt:lpstr>
      <vt:lpstr>Indicator 8 – Get parents more involved. Stakeholders Feedback</vt:lpstr>
      <vt:lpstr>Indicator 8 Current Survey Question</vt:lpstr>
      <vt:lpstr>Possible Topic Areas</vt:lpstr>
      <vt:lpstr>Contacts 3</vt:lpstr>
      <vt:lpstr>Discuss September Site Visit to KSD and KSSB</vt:lpstr>
      <vt:lpstr>Ex-Officio Member Reports</vt:lpstr>
      <vt:lpstr>Ex-Officio Member Reports </vt:lpstr>
      <vt:lpstr>Items for January SEAC Agenda</vt:lpstr>
      <vt:lpstr>Next Meeting Date</vt:lpstr>
      <vt:lpstr>Keep The Main Thing The Main Thing</vt:lpstr>
      <vt:lpstr>Closing Comments/Adjournment</vt:lpstr>
      <vt:lpstr>Contacts overall</vt:lpstr>
      <vt:lpstr>eeoc</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255</cp:revision>
  <cp:lastPrinted>2020-01-09T15:38:24Z</cp:lastPrinted>
  <dcterms:created xsi:type="dcterms:W3CDTF">2017-11-21T21:33:09Z</dcterms:created>
  <dcterms:modified xsi:type="dcterms:W3CDTF">2024-12-31T20:49:39Z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