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70"/>
  </p:notesMasterIdLst>
  <p:sldIdLst>
    <p:sldId id="399" r:id="rId6"/>
    <p:sldId id="398" r:id="rId7"/>
    <p:sldId id="261" r:id="rId8"/>
    <p:sldId id="280" r:id="rId9"/>
    <p:sldId id="295" r:id="rId10"/>
    <p:sldId id="400" r:id="rId11"/>
    <p:sldId id="2134806848" r:id="rId12"/>
    <p:sldId id="288" r:id="rId13"/>
    <p:sldId id="2134806183" r:id="rId14"/>
    <p:sldId id="2134806849" r:id="rId15"/>
    <p:sldId id="2134806856" r:id="rId16"/>
    <p:sldId id="2134806853" r:id="rId17"/>
    <p:sldId id="2134806880" r:id="rId18"/>
    <p:sldId id="344" r:id="rId19"/>
    <p:sldId id="345" r:id="rId20"/>
    <p:sldId id="36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2134806881" r:id="rId36"/>
    <p:sldId id="360" r:id="rId37"/>
    <p:sldId id="2134806867" r:id="rId38"/>
    <p:sldId id="2134806185" r:id="rId39"/>
    <p:sldId id="2134806186" r:id="rId40"/>
    <p:sldId id="2134806187" r:id="rId41"/>
    <p:sldId id="2134806188" r:id="rId42"/>
    <p:sldId id="2134806189" r:id="rId43"/>
    <p:sldId id="2134806190" r:id="rId44"/>
    <p:sldId id="2134806191" r:id="rId45"/>
    <p:sldId id="2134806184" r:id="rId46"/>
    <p:sldId id="2134806854" r:id="rId47"/>
    <p:sldId id="2134806876" r:id="rId48"/>
    <p:sldId id="291" r:id="rId49"/>
    <p:sldId id="292" r:id="rId50"/>
    <p:sldId id="293" r:id="rId51"/>
    <p:sldId id="2134806877" r:id="rId52"/>
    <p:sldId id="2134806878" r:id="rId53"/>
    <p:sldId id="296" r:id="rId54"/>
    <p:sldId id="2134806879" r:id="rId55"/>
    <p:sldId id="2134806862" r:id="rId56"/>
    <p:sldId id="2134806863" r:id="rId57"/>
    <p:sldId id="2134806864" r:id="rId58"/>
    <p:sldId id="2134806865" r:id="rId59"/>
    <p:sldId id="2134806866" r:id="rId60"/>
    <p:sldId id="264" r:id="rId61"/>
    <p:sldId id="2134806861" r:id="rId62"/>
    <p:sldId id="638" r:id="rId63"/>
    <p:sldId id="631" r:id="rId64"/>
    <p:sldId id="2134806243" r:id="rId65"/>
    <p:sldId id="367" r:id="rId66"/>
    <p:sldId id="294" r:id="rId67"/>
    <p:sldId id="279" r:id="rId68"/>
    <p:sldId id="2134806231" r:id="rId69"/>
  </p:sldIdLst>
  <p:sldSz cx="12192000" cy="6858000"/>
  <p:notesSz cx="7010400" cy="9296400"/>
  <p:embeddedFontLst>
    <p:embeddedFont>
      <p:font typeface="Arial Black" panose="020B0A04020102020204" pitchFamily="34" charset="0"/>
      <p:bold r:id="rId71"/>
    </p:embeddedFont>
    <p:embeddedFont>
      <p:font typeface="Open Sans" panose="020B0606030504020204" pitchFamily="34" charset="0"/>
      <p:regular r:id="rId72"/>
      <p:bold r:id="rId73"/>
      <p:italic r:id="rId74"/>
      <p:boldItalic r:id="rId75"/>
    </p:embeddedFont>
    <p:embeddedFont>
      <p:font typeface="Open Sans Light" panose="020B0306030504020204" pitchFamily="34" charset="0"/>
      <p:regular r:id="rId76"/>
      <p:italic r:id="rId77"/>
    </p:embeddedFont>
    <p:embeddedFont>
      <p:font typeface="Open Sans Semibold" panose="020B0706030804020204" pitchFamily="34" charset="0"/>
      <p:bold r:id="rId78"/>
      <p:boldItalic r:id="rId79"/>
    </p:embeddedFont>
    <p:embeddedFont>
      <p:font typeface="Open Sans Semibold" panose="020B0706030804020204" pitchFamily="34" charset="0"/>
      <p:bold r:id="rId78"/>
      <p:boldItalic r:id="rId79"/>
    </p:embeddedFont>
    <p:embeddedFont>
      <p:font typeface="Roboto" panose="02000000000000000000" pitchFamily="2" charset="0"/>
      <p:regular r:id="rId80"/>
      <p:bold r:id="rId81"/>
      <p:italic r:id="rId82"/>
      <p:boldItalic r:id="rId83"/>
    </p:embeddedFont>
    <p:embeddedFont>
      <p:font typeface="Rockwell" panose="02060603020205020403" pitchFamily="18" charset="0"/>
      <p:regular r:id="rId84"/>
      <p:bold r:id="rId85"/>
      <p:italic r:id="rId86"/>
      <p:boldItalic r:id="rId87"/>
    </p:embeddedFont>
    <p:embeddedFont>
      <p:font typeface="Trebuchet MS" panose="020B0603020202020204" pitchFamily="34" charset="0"/>
      <p:regular r:id="rId88"/>
      <p:bold r:id="rId89"/>
      <p:italic r:id="rId90"/>
      <p:boldItalic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48"/>
            <p14:sldId id="288"/>
            <p14:sldId id="2134806183"/>
            <p14:sldId id="2134806849"/>
            <p14:sldId id="2134806856"/>
            <p14:sldId id="2134806853"/>
            <p14:sldId id="2134806880"/>
            <p14:sldId id="344"/>
            <p14:sldId id="345"/>
            <p14:sldId id="365"/>
            <p14:sldId id="346"/>
            <p14:sldId id="347"/>
            <p14:sldId id="348"/>
            <p14:sldId id="349"/>
            <p14:sldId id="350"/>
            <p14:sldId id="351"/>
            <p14:sldId id="352"/>
            <p14:sldId id="353"/>
            <p14:sldId id="354"/>
            <p14:sldId id="355"/>
            <p14:sldId id="356"/>
            <p14:sldId id="357"/>
            <p14:sldId id="358"/>
            <p14:sldId id="359"/>
            <p14:sldId id="2134806881"/>
            <p14:sldId id="360"/>
            <p14:sldId id="2134806867"/>
            <p14:sldId id="2134806185"/>
            <p14:sldId id="2134806186"/>
            <p14:sldId id="2134806187"/>
            <p14:sldId id="2134806188"/>
            <p14:sldId id="2134806189"/>
            <p14:sldId id="2134806190"/>
            <p14:sldId id="2134806191"/>
            <p14:sldId id="2134806184"/>
            <p14:sldId id="2134806854"/>
            <p14:sldId id="2134806876"/>
            <p14:sldId id="291"/>
            <p14:sldId id="292"/>
            <p14:sldId id="293"/>
            <p14:sldId id="2134806877"/>
            <p14:sldId id="2134806878"/>
            <p14:sldId id="296"/>
            <p14:sldId id="2134806879"/>
            <p14:sldId id="2134806862"/>
            <p14:sldId id="2134806863"/>
            <p14:sldId id="2134806864"/>
            <p14:sldId id="2134806865"/>
            <p14:sldId id="2134806866"/>
            <p14:sldId id="264"/>
            <p14:sldId id="2134806861"/>
            <p14:sldId id="638"/>
            <p14:sldId id="631"/>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73" autoAdjust="0"/>
  </p:normalViewPr>
  <p:slideViewPr>
    <p:cSldViewPr snapToGrid="0">
      <p:cViewPr varScale="1">
        <p:scale>
          <a:sx n="74" d="100"/>
          <a:sy n="74" d="100"/>
        </p:scale>
        <p:origin x="78" y="372"/>
      </p:cViewPr>
      <p:guideLst/>
    </p:cSldViewPr>
  </p:slideViewPr>
  <p:outlineViewPr>
    <p:cViewPr>
      <p:scale>
        <a:sx n="33" d="100"/>
        <a:sy n="33" d="100"/>
      </p:scale>
      <p:origin x="0" y="-1054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Master" Target="slideMasters/slideMaster2.xml"/><Relationship Id="rId90" Type="http://schemas.openxmlformats.org/officeDocument/2006/relationships/font" Target="fonts/font20.fntdata"/><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6.fntdata"/><Relationship Id="rId7" Type="http://schemas.openxmlformats.org/officeDocument/2006/relationships/slide" Target="slides/slide2.xml"/><Relationship Id="rId71" Type="http://schemas.openxmlformats.org/officeDocument/2006/relationships/font" Target="fonts/font1.fntdata"/><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7.fntdata"/><Relationship Id="rId61" Type="http://schemas.openxmlformats.org/officeDocument/2006/relationships/slide" Target="slides/slide56.xml"/><Relationship Id="rId82" Type="http://schemas.openxmlformats.org/officeDocument/2006/relationships/font" Target="fonts/font12.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12/31/2024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BDE572CC-472A-4C5E-84BE-6FFFCABB203A}"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18</a:t>
            </a:fld>
            <a:endParaRPr lang="en-US">
              <a:solidFill>
                <a:prstClr val="black"/>
              </a:solidFill>
              <a:latin typeface="Calibri"/>
            </a:endParaRPr>
          </a:p>
        </p:txBody>
      </p:sp>
    </p:spTree>
    <p:extLst>
      <p:ext uri="{BB962C8B-B14F-4D97-AF65-F5344CB8AC3E}">
        <p14:creationId xmlns:p14="http://schemas.microsoft.com/office/powerpoint/2010/main" val="155265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C3CAD999-7FF8-4ADB-A157-08FFB8E3D0B4}"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19</a:t>
            </a:fld>
            <a:endParaRPr lang="en-US">
              <a:solidFill>
                <a:prstClr val="black"/>
              </a:solidFill>
              <a:latin typeface="Calibri"/>
            </a:endParaRPr>
          </a:p>
        </p:txBody>
      </p:sp>
    </p:spTree>
    <p:extLst>
      <p:ext uri="{BB962C8B-B14F-4D97-AF65-F5344CB8AC3E}">
        <p14:creationId xmlns:p14="http://schemas.microsoft.com/office/powerpoint/2010/main" val="34035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7B58EED2-EBD5-4E1C-A4DB-90AEDC59A5AA}"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20</a:t>
            </a:fld>
            <a:endParaRPr lang="en-US">
              <a:solidFill>
                <a:prstClr val="black"/>
              </a:solidFill>
              <a:latin typeface="Calibri"/>
            </a:endParaRPr>
          </a:p>
        </p:txBody>
      </p:sp>
    </p:spTree>
    <p:extLst>
      <p:ext uri="{BB962C8B-B14F-4D97-AF65-F5344CB8AC3E}">
        <p14:creationId xmlns:p14="http://schemas.microsoft.com/office/powerpoint/2010/main" val="1062216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B7BD0382-FD5E-4334-84AC-C95CCB5DC16E}"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21</a:t>
            </a:fld>
            <a:endParaRPr lang="en-US">
              <a:solidFill>
                <a:prstClr val="black"/>
              </a:solidFill>
              <a:latin typeface="Calibri"/>
            </a:endParaRPr>
          </a:p>
        </p:txBody>
      </p:sp>
    </p:spTree>
    <p:extLst>
      <p:ext uri="{BB962C8B-B14F-4D97-AF65-F5344CB8AC3E}">
        <p14:creationId xmlns:p14="http://schemas.microsoft.com/office/powerpoint/2010/main" val="3609776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3A6CEDD2-AF2C-495F-A064-ABF60D0127BC}"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22</a:t>
            </a:fld>
            <a:endParaRPr lang="en-US">
              <a:solidFill>
                <a:prstClr val="black"/>
              </a:solidFill>
              <a:latin typeface="Calibri"/>
            </a:endParaRPr>
          </a:p>
        </p:txBody>
      </p:sp>
    </p:spTree>
    <p:extLst>
      <p:ext uri="{BB962C8B-B14F-4D97-AF65-F5344CB8AC3E}">
        <p14:creationId xmlns:p14="http://schemas.microsoft.com/office/powerpoint/2010/main" val="50754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CF58317C-4568-4452-A2A3-788337861EE7}"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23</a:t>
            </a:fld>
            <a:endParaRPr lang="en-US">
              <a:solidFill>
                <a:prstClr val="black"/>
              </a:solidFill>
              <a:latin typeface="Calibri"/>
            </a:endParaRPr>
          </a:p>
        </p:txBody>
      </p:sp>
    </p:spTree>
    <p:extLst>
      <p:ext uri="{BB962C8B-B14F-4D97-AF65-F5344CB8AC3E}">
        <p14:creationId xmlns:p14="http://schemas.microsoft.com/office/powerpoint/2010/main" val="108210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5E6E899B-0C22-4CA8-BBDB-865891478B82}"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24</a:t>
            </a:fld>
            <a:endParaRPr lang="en-US">
              <a:solidFill>
                <a:prstClr val="black"/>
              </a:solidFill>
              <a:latin typeface="Calibri"/>
            </a:endParaRPr>
          </a:p>
        </p:txBody>
      </p:sp>
    </p:spTree>
    <p:extLst>
      <p:ext uri="{BB962C8B-B14F-4D97-AF65-F5344CB8AC3E}">
        <p14:creationId xmlns:p14="http://schemas.microsoft.com/office/powerpoint/2010/main" val="197902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11923FB6-8317-482C-9151-B61AC5A301E6}"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25</a:t>
            </a:fld>
            <a:endParaRPr lang="en-US">
              <a:solidFill>
                <a:prstClr val="black"/>
              </a:solidFill>
              <a:latin typeface="Calibri"/>
            </a:endParaRPr>
          </a:p>
        </p:txBody>
      </p:sp>
    </p:spTree>
    <p:extLst>
      <p:ext uri="{BB962C8B-B14F-4D97-AF65-F5344CB8AC3E}">
        <p14:creationId xmlns:p14="http://schemas.microsoft.com/office/powerpoint/2010/main" val="216933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BB563A91-D2A4-4AA4-9E96-CC2D0919B8A5}"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26</a:t>
            </a:fld>
            <a:endParaRPr lang="en-US">
              <a:solidFill>
                <a:prstClr val="black"/>
              </a:solidFill>
              <a:latin typeface="Calibri"/>
            </a:endParaRPr>
          </a:p>
        </p:txBody>
      </p:sp>
    </p:spTree>
    <p:extLst>
      <p:ext uri="{BB962C8B-B14F-4D97-AF65-F5344CB8AC3E}">
        <p14:creationId xmlns:p14="http://schemas.microsoft.com/office/powerpoint/2010/main" val="413432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43E50E55-AD90-496A-972A-5841F59D5D0C}"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27</a:t>
            </a:fld>
            <a:endParaRPr lang="en-US">
              <a:solidFill>
                <a:prstClr val="black"/>
              </a:solidFill>
              <a:latin typeface="Calibri"/>
            </a:endParaRPr>
          </a:p>
        </p:txBody>
      </p:sp>
    </p:spTree>
    <p:extLst>
      <p:ext uri="{BB962C8B-B14F-4D97-AF65-F5344CB8AC3E}">
        <p14:creationId xmlns:p14="http://schemas.microsoft.com/office/powerpoint/2010/main" val="248836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F7C16E4C-E9F9-4E9D-ABBF-0D732F7041A3}"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28</a:t>
            </a:fld>
            <a:endParaRPr lang="en-US">
              <a:solidFill>
                <a:prstClr val="black"/>
              </a:solidFill>
              <a:latin typeface="Calibri"/>
            </a:endParaRPr>
          </a:p>
        </p:txBody>
      </p:sp>
    </p:spTree>
    <p:extLst>
      <p:ext uri="{BB962C8B-B14F-4D97-AF65-F5344CB8AC3E}">
        <p14:creationId xmlns:p14="http://schemas.microsoft.com/office/powerpoint/2010/main" val="203328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3D91B300-7F89-4A84-9FAD-DF8AF824728A}"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29</a:t>
            </a:fld>
            <a:endParaRPr lang="en-US">
              <a:solidFill>
                <a:prstClr val="black"/>
              </a:solidFill>
              <a:latin typeface="Calibri"/>
            </a:endParaRPr>
          </a:p>
        </p:txBody>
      </p:sp>
    </p:spTree>
    <p:extLst>
      <p:ext uri="{BB962C8B-B14F-4D97-AF65-F5344CB8AC3E}">
        <p14:creationId xmlns:p14="http://schemas.microsoft.com/office/powerpoint/2010/main" val="3943464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C324B4C0-1B3B-4DF7-B6A1-0AA47F752BA5}"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30</a:t>
            </a:fld>
            <a:endParaRPr lang="en-US">
              <a:solidFill>
                <a:prstClr val="black"/>
              </a:solidFill>
              <a:latin typeface="Calibri"/>
            </a:endParaRPr>
          </a:p>
        </p:txBody>
      </p:sp>
    </p:spTree>
    <p:extLst>
      <p:ext uri="{BB962C8B-B14F-4D97-AF65-F5344CB8AC3E}">
        <p14:creationId xmlns:p14="http://schemas.microsoft.com/office/powerpoint/2010/main" val="244785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94B03547-4C28-461C-AD0D-EC3D2107A558}"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32</a:t>
            </a:fld>
            <a:endParaRPr lang="en-US">
              <a:solidFill>
                <a:prstClr val="black"/>
              </a:solidFill>
              <a:latin typeface="Calibri"/>
            </a:endParaRPr>
          </a:p>
        </p:txBody>
      </p:sp>
    </p:spTree>
    <p:extLst>
      <p:ext uri="{BB962C8B-B14F-4D97-AF65-F5344CB8AC3E}">
        <p14:creationId xmlns:p14="http://schemas.microsoft.com/office/powerpoint/2010/main" val="299059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42</a:t>
            </a:fld>
            <a:endParaRPr lang="en-US"/>
          </a:p>
        </p:txBody>
      </p:sp>
    </p:spTree>
    <p:extLst>
      <p:ext uri="{BB962C8B-B14F-4D97-AF65-F5344CB8AC3E}">
        <p14:creationId xmlns:p14="http://schemas.microsoft.com/office/powerpoint/2010/main" val="1061431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59</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12/31/2024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10185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C9F795AB-8213-4D84-8AE9-8859B6E209E2}"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14</a:t>
            </a:fld>
            <a:endParaRPr lang="en-US">
              <a:solidFill>
                <a:prstClr val="black"/>
              </a:solidFill>
              <a:latin typeface="Calibri"/>
            </a:endParaRPr>
          </a:p>
        </p:txBody>
      </p:sp>
    </p:spTree>
    <p:extLst>
      <p:ext uri="{BB962C8B-B14F-4D97-AF65-F5344CB8AC3E}">
        <p14:creationId xmlns:p14="http://schemas.microsoft.com/office/powerpoint/2010/main" val="278052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6E6DDE5C-FF8F-444E-BC1A-1C8D29537D05}"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15</a:t>
            </a:fld>
            <a:endParaRPr lang="en-US">
              <a:solidFill>
                <a:prstClr val="black"/>
              </a:solidFill>
              <a:latin typeface="Calibri"/>
            </a:endParaRPr>
          </a:p>
        </p:txBody>
      </p:sp>
    </p:spTree>
    <p:extLst>
      <p:ext uri="{BB962C8B-B14F-4D97-AF65-F5344CB8AC3E}">
        <p14:creationId xmlns:p14="http://schemas.microsoft.com/office/powerpoint/2010/main" val="15971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defTabSz="881390">
              <a:defRPr/>
            </a:pPr>
            <a:r>
              <a:rPr lang="en-US">
                <a:solidFill>
                  <a:prstClr val="black"/>
                </a:solidFill>
                <a:latin typeface="Calibri"/>
              </a:rPr>
              <a:t>SEAC Orientation 2016</a:t>
            </a:r>
          </a:p>
        </p:txBody>
      </p:sp>
      <p:sp>
        <p:nvSpPr>
          <p:cNvPr id="5" name="Date Placeholder 4"/>
          <p:cNvSpPr>
            <a:spLocks noGrp="1"/>
          </p:cNvSpPr>
          <p:nvPr>
            <p:ph type="dt" idx="11"/>
          </p:nvPr>
        </p:nvSpPr>
        <p:spPr/>
        <p:txBody>
          <a:bodyPr/>
          <a:lstStyle/>
          <a:p>
            <a:pPr defTabSz="881390">
              <a:defRPr/>
            </a:pPr>
            <a:fld id="{E2FB2963-B10A-43ED-8BA3-E254472B6F4D}" type="datetime1">
              <a:rPr lang="en-US">
                <a:solidFill>
                  <a:prstClr val="black"/>
                </a:solidFill>
                <a:latin typeface="Calibri"/>
              </a:rPr>
              <a:pPr defTabSz="881390">
                <a:defRPr/>
              </a:pPr>
              <a:t>12/31/2024</a:t>
            </a:fld>
            <a:endParaRPr lang="en-US">
              <a:solidFill>
                <a:prstClr val="black"/>
              </a:solidFill>
              <a:latin typeface="Calibri"/>
            </a:endParaRPr>
          </a:p>
        </p:txBody>
      </p:sp>
      <p:sp>
        <p:nvSpPr>
          <p:cNvPr id="6" name="Footer Placeholder 5"/>
          <p:cNvSpPr>
            <a:spLocks noGrp="1"/>
          </p:cNvSpPr>
          <p:nvPr>
            <p:ph type="ftr" sz="quarter" idx="12"/>
          </p:nvPr>
        </p:nvSpPr>
        <p:spPr/>
        <p:txBody>
          <a:bodyPr/>
          <a:lstStyle/>
          <a:p>
            <a:pPr defTabSz="881390">
              <a:defRPr/>
            </a:pPr>
            <a:r>
              <a:rPr lang="en-US">
                <a:solidFill>
                  <a:prstClr val="black"/>
                </a:solidFill>
                <a:latin typeface="Calibri"/>
              </a:rPr>
              <a:t>Kansas State Department of Education</a:t>
            </a:r>
          </a:p>
        </p:txBody>
      </p:sp>
      <p:sp>
        <p:nvSpPr>
          <p:cNvPr id="7" name="Slide Number Placeholder 6"/>
          <p:cNvSpPr>
            <a:spLocks noGrp="1"/>
          </p:cNvSpPr>
          <p:nvPr>
            <p:ph type="sldNum" sz="quarter" idx="13"/>
          </p:nvPr>
        </p:nvSpPr>
        <p:spPr/>
        <p:txBody>
          <a:bodyPr/>
          <a:lstStyle/>
          <a:p>
            <a:pPr defTabSz="881390">
              <a:defRPr/>
            </a:pPr>
            <a:fld id="{31BC64E8-45BE-4474-B3AA-B6DEBEC91A50}" type="slidenum">
              <a:rPr lang="en-US">
                <a:solidFill>
                  <a:prstClr val="black"/>
                </a:solidFill>
                <a:latin typeface="Calibri"/>
              </a:rPr>
              <a:pPr defTabSz="881390">
                <a:defRPr/>
              </a:pPr>
              <a:t>17</a:t>
            </a:fld>
            <a:endParaRPr lang="en-US">
              <a:solidFill>
                <a:prstClr val="black"/>
              </a:solidFill>
              <a:latin typeface="Calibri"/>
            </a:endParaRPr>
          </a:p>
        </p:txBody>
      </p:sp>
    </p:spTree>
    <p:extLst>
      <p:ext uri="{BB962C8B-B14F-4D97-AF65-F5344CB8AC3E}">
        <p14:creationId xmlns:p14="http://schemas.microsoft.com/office/powerpoint/2010/main" val="1781803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12/31/2024</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osepideasthatwork.org/resources-grantees/sap-sic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g"/><Relationship Id="rId18" Type="http://schemas.openxmlformats.org/officeDocument/2006/relationships/image" Target="../media/image4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notesSlide" Target="../notesSlides/notesSlide26.xml"/><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pPr>
              <a:spcAft>
                <a:spcPts val="1200"/>
              </a:spcAft>
            </a:pPr>
            <a:r>
              <a:rPr lang="en-US" dirty="0"/>
              <a:t>Please be sure your microphone is muted until you wish to participate in an open discussion with the council.</a:t>
            </a:r>
          </a:p>
          <a:p>
            <a:pPr>
              <a:spcAft>
                <a:spcPts val="1200"/>
              </a:spcAft>
            </a:pPr>
            <a:r>
              <a:rPr lang="en-US" dirty="0"/>
              <a:t>The meeting will start promptly at 9:00 a.m.</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158599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Orientation</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Wayne Ball</a:t>
            </a:r>
          </a:p>
        </p:txBody>
      </p:sp>
    </p:spTree>
    <p:extLst>
      <p:ext uri="{BB962C8B-B14F-4D97-AF65-F5344CB8AC3E}">
        <p14:creationId xmlns:p14="http://schemas.microsoft.com/office/powerpoint/2010/main" val="109278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SEAC Orientation – </a:t>
            </a:r>
          </a:p>
        </p:txBody>
      </p:sp>
      <p:pic>
        <p:nvPicPr>
          <p:cNvPr id="8" name="Content Placeholder 7">
            <a:extLst>
              <a:ext uri="{FF2B5EF4-FFF2-40B4-BE49-F238E27FC236}">
                <a16:creationId xmlns:a16="http://schemas.microsoft.com/office/drawing/2014/main" id="{7D3E3AB6-8B9B-433C-A94F-FB76990184F1}"/>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7235" y="1193801"/>
            <a:ext cx="5539131" cy="4830233"/>
          </a:xfrm>
        </p:spPr>
      </p:pic>
      <p:sp>
        <p:nvSpPr>
          <p:cNvPr id="4" name="Date Placeholder 3"/>
          <p:cNvSpPr>
            <a:spLocks noGrp="1"/>
          </p:cNvSpPr>
          <p:nvPr>
            <p:ph type="dt" sz="half" idx="10"/>
          </p:nvPr>
        </p:nvSpPr>
        <p:spPr>
          <a:xfrm>
            <a:off x="711200" y="5841471"/>
            <a:ext cx="2844800" cy="365125"/>
          </a:xfrm>
        </p:spPr>
        <p:txBody>
          <a:bodyPr/>
          <a:lstStyle/>
          <a:p>
            <a:endParaRPr lang="en-US" dirty="0"/>
          </a:p>
          <a:p>
            <a:r>
              <a:rPr lang="en-US" dirty="0"/>
              <a:t>7/24/2024</a:t>
            </a:r>
          </a:p>
        </p:txBody>
      </p:sp>
    </p:spTree>
    <p:extLst>
      <p:ext uri="{BB962C8B-B14F-4D97-AF65-F5344CB8AC3E}">
        <p14:creationId xmlns:p14="http://schemas.microsoft.com/office/powerpoint/2010/main" val="327045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Council Membership Demographics</a:t>
            </a:r>
          </a:p>
        </p:txBody>
      </p:sp>
      <p:sp>
        <p:nvSpPr>
          <p:cNvPr id="2" name="Content Placeholder 1"/>
          <p:cNvSpPr>
            <a:spLocks noGrp="1"/>
          </p:cNvSpPr>
          <p:nvPr>
            <p:ph idx="1"/>
          </p:nvPr>
        </p:nvSpPr>
        <p:spPr/>
        <p:txBody>
          <a:bodyPr>
            <a:normAutofit/>
          </a:bodyPr>
          <a:lstStyle/>
          <a:p>
            <a:pPr>
              <a:lnSpc>
                <a:spcPct val="150000"/>
              </a:lnSpc>
              <a:spcBef>
                <a:spcPct val="0"/>
              </a:spcBef>
            </a:pPr>
            <a:r>
              <a:rPr lang="en-US" altLang="en-US" dirty="0">
                <a:latin typeface="Arial" charset="0"/>
              </a:rPr>
              <a:t>Members are representatives of the State population demographics and composed of individuals involved in, or concerned with, the education of children and youth with disabilities.</a:t>
            </a:r>
          </a:p>
          <a:p>
            <a:pPr>
              <a:lnSpc>
                <a:spcPct val="150000"/>
              </a:lnSpc>
              <a:spcBef>
                <a:spcPct val="0"/>
              </a:spcBef>
            </a:pPr>
            <a:r>
              <a:rPr lang="en-US" altLang="en-US" dirty="0">
                <a:solidFill>
                  <a:srgbClr val="FF0000"/>
                </a:solidFill>
                <a:latin typeface="Arial" charset="0"/>
              </a:rPr>
              <a:t>NOTE:  Kansas includes Giftedness</a:t>
            </a:r>
          </a:p>
          <a:p>
            <a:pPr>
              <a:spcBef>
                <a:spcPct val="0"/>
              </a:spcBef>
            </a:pPr>
            <a:r>
              <a:rPr lang="en-US" altLang="en-US" dirty="0">
                <a:solidFill>
                  <a:srgbClr val="FF0000"/>
                </a:solidFill>
                <a:latin typeface="Arial" charset="0"/>
              </a:rPr>
              <a:t>SEAC membership reflects this.</a:t>
            </a:r>
          </a:p>
        </p:txBody>
      </p:sp>
      <p:pic>
        <p:nvPicPr>
          <p:cNvPr id="4" name="Picture 4" descr="j02312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3" y="3593367"/>
            <a:ext cx="31474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a:xfrm>
            <a:off x="406400" y="6336567"/>
            <a:ext cx="2844800" cy="365125"/>
          </a:xfrm>
        </p:spPr>
        <p:txBody>
          <a:bodyPr/>
          <a:lstStyle/>
          <a:p>
            <a:pPr defTabSz="1219170">
              <a:defRPr/>
            </a:pPr>
            <a:fld id="{D915EDEF-E00C-4CC0-8842-2371A53A2856}"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213311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Kansas SEAC Membership</a:t>
            </a:r>
          </a:p>
        </p:txBody>
      </p:sp>
      <p:sp>
        <p:nvSpPr>
          <p:cNvPr id="4" name="Content Placeholder 3"/>
          <p:cNvSpPr>
            <a:spLocks noGrp="1"/>
          </p:cNvSpPr>
          <p:nvPr>
            <p:ph sz="half" idx="1"/>
          </p:nvPr>
        </p:nvSpPr>
        <p:spPr>
          <a:xfrm>
            <a:off x="406400" y="1295400"/>
            <a:ext cx="5588000" cy="4876800"/>
          </a:xfrm>
        </p:spPr>
        <p:txBody>
          <a:bodyPr>
            <a:normAutofit lnSpcReduction="10000"/>
          </a:bodyPr>
          <a:lstStyle/>
          <a:p>
            <a:r>
              <a:rPr lang="en-US" dirty="0"/>
              <a:t>Related Services</a:t>
            </a:r>
          </a:p>
          <a:p>
            <a:r>
              <a:rPr lang="en-US" dirty="0"/>
              <a:t>Private Schools</a:t>
            </a:r>
          </a:p>
          <a:p>
            <a:r>
              <a:rPr lang="en-US" dirty="0"/>
              <a:t>Local Education Officials</a:t>
            </a:r>
          </a:p>
          <a:p>
            <a:r>
              <a:rPr lang="en-US" dirty="0"/>
              <a:t>Homeless</a:t>
            </a:r>
          </a:p>
          <a:p>
            <a:r>
              <a:rPr lang="en-US" dirty="0"/>
              <a:t>Corrections- Juvenile</a:t>
            </a:r>
          </a:p>
          <a:p>
            <a:r>
              <a:rPr lang="en-US" dirty="0"/>
              <a:t>Corrections- Adult</a:t>
            </a:r>
          </a:p>
          <a:p>
            <a:r>
              <a:rPr lang="en-US" dirty="0"/>
              <a:t>Parents</a:t>
            </a:r>
          </a:p>
          <a:p>
            <a:r>
              <a:rPr lang="en-US" dirty="0"/>
              <a:t>General Education</a:t>
            </a:r>
          </a:p>
          <a:p>
            <a:r>
              <a:rPr lang="en-US" dirty="0"/>
              <a:t>Students</a:t>
            </a:r>
          </a:p>
          <a:p>
            <a:r>
              <a:rPr lang="en-US" dirty="0"/>
              <a:t>Other agencies </a:t>
            </a:r>
          </a:p>
        </p:txBody>
      </p:sp>
      <p:sp>
        <p:nvSpPr>
          <p:cNvPr id="5" name="Content Placeholder 4"/>
          <p:cNvSpPr>
            <a:spLocks noGrp="1"/>
          </p:cNvSpPr>
          <p:nvPr>
            <p:ph sz="half" idx="2"/>
          </p:nvPr>
        </p:nvSpPr>
        <p:spPr>
          <a:xfrm>
            <a:off x="6197600" y="1295400"/>
            <a:ext cx="5588000" cy="4876800"/>
          </a:xfrm>
        </p:spPr>
        <p:txBody>
          <a:bodyPr>
            <a:normAutofit/>
          </a:bodyPr>
          <a:lstStyle/>
          <a:p>
            <a:r>
              <a:rPr lang="en-US" dirty="0"/>
              <a:t>Vocational, Community or business</a:t>
            </a:r>
          </a:p>
          <a:p>
            <a:r>
              <a:rPr lang="en-US" dirty="0"/>
              <a:t>State Official</a:t>
            </a:r>
          </a:p>
          <a:p>
            <a:r>
              <a:rPr lang="en-US" dirty="0"/>
              <a:t>Foster Care</a:t>
            </a:r>
          </a:p>
          <a:p>
            <a:r>
              <a:rPr lang="en-US" dirty="0"/>
              <a:t>Institutions of Higher Education </a:t>
            </a:r>
          </a:p>
          <a:p>
            <a:r>
              <a:rPr lang="en-US" dirty="0"/>
              <a:t>Gifted*</a:t>
            </a:r>
          </a:p>
          <a:p>
            <a:r>
              <a:rPr lang="en-US" dirty="0"/>
              <a:t>Administrator of Exceptional Programs</a:t>
            </a:r>
          </a:p>
          <a:p>
            <a:r>
              <a:rPr lang="en-US" dirty="0"/>
              <a:t>Charter Schools</a:t>
            </a:r>
          </a:p>
        </p:txBody>
      </p:sp>
      <p:sp>
        <p:nvSpPr>
          <p:cNvPr id="6" name="Date Placeholder 5"/>
          <p:cNvSpPr>
            <a:spLocks noGrp="1"/>
          </p:cNvSpPr>
          <p:nvPr>
            <p:ph type="dt" sz="half" idx="10"/>
          </p:nvPr>
        </p:nvSpPr>
        <p:spPr>
          <a:xfrm>
            <a:off x="329627" y="6204094"/>
            <a:ext cx="2844800" cy="365125"/>
          </a:xfrm>
        </p:spPr>
        <p:txBody>
          <a:bodyPr/>
          <a:lstStyle/>
          <a:p>
            <a:pPr defTabSz="1219170">
              <a:defRPr/>
            </a:pPr>
            <a:fld id="{47A4E9F4-5024-4CA4-A259-03942F1508EF}"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137690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Kansas SEAC Ex-Officio Members</a:t>
            </a:r>
          </a:p>
        </p:txBody>
      </p:sp>
      <p:sp>
        <p:nvSpPr>
          <p:cNvPr id="3" name="Content Placeholder 2"/>
          <p:cNvSpPr>
            <a:spLocks noGrp="1"/>
          </p:cNvSpPr>
          <p:nvPr>
            <p:ph sz="half" idx="1"/>
          </p:nvPr>
        </p:nvSpPr>
        <p:spPr>
          <a:xfrm>
            <a:off x="838200" y="1825625"/>
            <a:ext cx="10097530" cy="4351338"/>
          </a:xfrm>
        </p:spPr>
        <p:txBody>
          <a:bodyPr/>
          <a:lstStyle/>
          <a:p>
            <a:r>
              <a:rPr lang="en-US" sz="3200" dirty="0"/>
              <a:t>Parent Training and Information Center</a:t>
            </a:r>
          </a:p>
          <a:p>
            <a:r>
              <a:rPr lang="en-US" sz="3200" dirty="0"/>
              <a:t>Disability Rights Center</a:t>
            </a:r>
          </a:p>
          <a:p>
            <a:r>
              <a:rPr lang="en-US" sz="3200" dirty="0"/>
              <a:t>Kansas Senate Education Committee – Designee</a:t>
            </a:r>
          </a:p>
          <a:p>
            <a:r>
              <a:rPr lang="en-US" sz="3200" dirty="0"/>
              <a:t>Kansas House Education Committee Designee</a:t>
            </a:r>
            <a:endParaRPr lang="en-US" dirty="0"/>
          </a:p>
        </p:txBody>
      </p:sp>
      <p:sp>
        <p:nvSpPr>
          <p:cNvPr id="5" name="Date Placeholder 4"/>
          <p:cNvSpPr>
            <a:spLocks noGrp="1"/>
          </p:cNvSpPr>
          <p:nvPr>
            <p:ph type="dt" sz="half" idx="10"/>
          </p:nvPr>
        </p:nvSpPr>
        <p:spPr/>
        <p:txBody>
          <a:bodyPr/>
          <a:lstStyle/>
          <a:p>
            <a:fld id="{A908FD03-3670-4745-9202-5A7DEB3C5234}" type="datetime1">
              <a:rPr lang="en-US" smtClean="0"/>
              <a:t>12/31/2024</a:t>
            </a:fld>
            <a:endParaRPr lang="en-US"/>
          </a:p>
        </p:txBody>
      </p:sp>
    </p:spTree>
    <p:extLst>
      <p:ext uri="{BB962C8B-B14F-4D97-AF65-F5344CB8AC3E}">
        <p14:creationId xmlns:p14="http://schemas.microsoft.com/office/powerpoint/2010/main" val="330797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Special Rule  51%</a:t>
            </a:r>
          </a:p>
        </p:txBody>
      </p:sp>
      <p:grpSp>
        <p:nvGrpSpPr>
          <p:cNvPr id="4" name="Group 3">
            <a:extLst>
              <a:ext uri="{C183D7F6-B498-43B3-948B-1728B52AA6E4}">
                <adec:decorative xmlns:adec="http://schemas.microsoft.com/office/drawing/2017/decorative" val="1"/>
              </a:ext>
            </a:extLst>
          </p:cNvPr>
          <p:cNvGrpSpPr/>
          <p:nvPr/>
        </p:nvGrpSpPr>
        <p:grpSpPr>
          <a:xfrm>
            <a:off x="3048000" y="1274770"/>
            <a:ext cx="5384800" cy="2154239"/>
            <a:chOff x="2562225" y="1752600"/>
            <a:chExt cx="4267200" cy="175260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5056">
              <a:off x="5381625" y="1981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1752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9834">
              <a:off x="2562225" y="2057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ontent Placeholder 1"/>
          <p:cNvSpPr>
            <a:spLocks noGrp="1"/>
          </p:cNvSpPr>
          <p:nvPr>
            <p:ph idx="1"/>
          </p:nvPr>
        </p:nvSpPr>
        <p:spPr/>
        <p:txBody>
          <a:bodyPr anchor="b" anchorCtr="0">
            <a:normAutofit/>
          </a:bodyPr>
          <a:lstStyle/>
          <a:p>
            <a:pPr>
              <a:lnSpc>
                <a:spcPct val="150000"/>
              </a:lnSpc>
              <a:spcBef>
                <a:spcPct val="0"/>
              </a:spcBef>
            </a:pPr>
            <a:r>
              <a:rPr lang="en-US" altLang="en-US" dirty="0">
                <a:latin typeface="Arial" charset="0"/>
              </a:rPr>
              <a:t>The </a:t>
            </a:r>
            <a:r>
              <a:rPr lang="en-US" altLang="en-US" b="1" dirty="0">
                <a:latin typeface="Arial" charset="0"/>
              </a:rPr>
              <a:t>majority</a:t>
            </a:r>
            <a:r>
              <a:rPr lang="en-US" altLang="en-US" dirty="0">
                <a:latin typeface="Arial" charset="0"/>
              </a:rPr>
              <a:t> of the members of the panel must be individuals with disabilities and/or parents/guardians of children with disabilities. </a:t>
            </a:r>
          </a:p>
          <a:p>
            <a:pPr>
              <a:lnSpc>
                <a:spcPct val="150000"/>
              </a:lnSpc>
              <a:spcBef>
                <a:spcPct val="0"/>
              </a:spcBef>
            </a:pPr>
            <a:r>
              <a:rPr lang="en-US" altLang="en-US" i="1" dirty="0">
                <a:latin typeface="Arial" charset="0"/>
              </a:rPr>
              <a:t>34 CFR 300.168 (b)   </a:t>
            </a:r>
          </a:p>
        </p:txBody>
      </p:sp>
      <p:sp>
        <p:nvSpPr>
          <p:cNvPr id="8" name="Date Placeholder 7"/>
          <p:cNvSpPr>
            <a:spLocks noGrp="1"/>
          </p:cNvSpPr>
          <p:nvPr>
            <p:ph type="dt" sz="half" idx="10"/>
          </p:nvPr>
        </p:nvSpPr>
        <p:spPr>
          <a:xfrm>
            <a:off x="406400" y="6263686"/>
            <a:ext cx="2844800" cy="365125"/>
          </a:xfrm>
        </p:spPr>
        <p:txBody>
          <a:bodyPr/>
          <a:lstStyle/>
          <a:p>
            <a:pPr defTabSz="1219170">
              <a:defRPr/>
            </a:pPr>
            <a:fld id="{507B95CC-3F5A-4C98-9D4B-80B9EEF56625}"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2693042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ts val="5333"/>
              </a:lnSpc>
            </a:pPr>
            <a:r>
              <a:rPr lang="en-US" altLang="en-US" dirty="0">
                <a:latin typeface="Arial" charset="0"/>
                <a:cs typeface="Arial" charset="0"/>
              </a:rPr>
              <a:t>One of the most significant contributions each council member makes is that of </a:t>
            </a:r>
            <a:r>
              <a:rPr lang="en-US" altLang="en-US" b="1" dirty="0">
                <a:latin typeface="Arial" charset="0"/>
                <a:cs typeface="Arial" charset="0"/>
              </a:rPr>
              <a:t>representing their stakeholder group</a:t>
            </a:r>
            <a:r>
              <a:rPr lang="en-US" altLang="en-US" dirty="0">
                <a:latin typeface="Arial" charset="0"/>
                <a:cs typeface="Arial" charset="0"/>
              </a:rPr>
              <a:t>. The federal regulations require that the specific stakeholders be represented by membership on the State Special Education Advisory Council. This requires that the council consider methods that can facilitate ongoing communication between council members and their stakeholder group.</a:t>
            </a:r>
          </a:p>
        </p:txBody>
      </p:sp>
      <p:sp>
        <p:nvSpPr>
          <p:cNvPr id="3" name="Title 2"/>
          <p:cNvSpPr>
            <a:spLocks noGrp="1"/>
          </p:cNvSpPr>
          <p:nvPr>
            <p:ph type="title"/>
          </p:nvPr>
        </p:nvSpPr>
        <p:spPr/>
        <p:txBody>
          <a:bodyPr/>
          <a:lstStyle/>
          <a:p>
            <a:r>
              <a:rPr lang="en-US" dirty="0"/>
              <a:t>Representation</a:t>
            </a:r>
          </a:p>
        </p:txBody>
      </p:sp>
      <p:sp>
        <p:nvSpPr>
          <p:cNvPr id="4" name="Date Placeholder 3"/>
          <p:cNvSpPr>
            <a:spLocks noGrp="1"/>
          </p:cNvSpPr>
          <p:nvPr>
            <p:ph type="dt" sz="half" idx="10"/>
          </p:nvPr>
        </p:nvSpPr>
        <p:spPr>
          <a:xfrm>
            <a:off x="350635" y="6273800"/>
            <a:ext cx="2844800" cy="365125"/>
          </a:xfrm>
        </p:spPr>
        <p:txBody>
          <a:bodyPr/>
          <a:lstStyle/>
          <a:p>
            <a:pPr defTabSz="1219170">
              <a:defRPr/>
            </a:pPr>
            <a:fld id="{AFA39CD9-23BE-4B13-898F-E91256205F7F}"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384001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Guests</a:t>
            </a:r>
          </a:p>
        </p:txBody>
      </p:sp>
      <p:pic>
        <p:nvPicPr>
          <p:cNvPr id="9"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4" y="1414547"/>
            <a:ext cx="3060700" cy="454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half" idx="2"/>
          </p:nvPr>
        </p:nvSpPr>
        <p:spPr/>
        <p:txBody>
          <a:bodyPr/>
          <a:lstStyle/>
          <a:p>
            <a:pPr marL="0" indent="0">
              <a:buNone/>
            </a:pPr>
            <a:r>
              <a:rPr lang="en-US" altLang="en-US" dirty="0">
                <a:latin typeface="Arial" charset="0"/>
                <a:cs typeface="Arial" charset="0"/>
              </a:rPr>
              <a:t>It is important to have a separate seating section for guests and non-council individuals.</a:t>
            </a:r>
          </a:p>
          <a:p>
            <a:endParaRPr lang="en-US" dirty="0"/>
          </a:p>
        </p:txBody>
      </p:sp>
      <p:sp>
        <p:nvSpPr>
          <p:cNvPr id="10" name="Date Placeholder 9"/>
          <p:cNvSpPr>
            <a:spLocks noGrp="1"/>
          </p:cNvSpPr>
          <p:nvPr>
            <p:ph type="dt" sz="half" idx="10"/>
          </p:nvPr>
        </p:nvSpPr>
        <p:spPr>
          <a:xfrm>
            <a:off x="387303" y="6273800"/>
            <a:ext cx="2844800" cy="365125"/>
          </a:xfrm>
        </p:spPr>
        <p:txBody>
          <a:bodyPr/>
          <a:lstStyle/>
          <a:p>
            <a:pPr defTabSz="1219170">
              <a:defRPr/>
            </a:pPr>
            <a:fld id="{953AAE38-23F6-4147-978A-7FF9C152166A}"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396893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Advisory Council – Primary Role</a:t>
            </a:r>
          </a:p>
        </p:txBody>
      </p:sp>
      <p:sp>
        <p:nvSpPr>
          <p:cNvPr id="7" name="AutoShape 4"/>
          <p:cNvSpPr>
            <a:spLocks noChangeArrowheads="1"/>
          </p:cNvSpPr>
          <p:nvPr/>
        </p:nvSpPr>
        <p:spPr bwMode="auto">
          <a:xfrm>
            <a:off x="2336800" y="1579561"/>
            <a:ext cx="7416800" cy="4064000"/>
          </a:xfrm>
          <a:prstGeom prst="foldedCorner">
            <a:avLst>
              <a:gd name="adj" fmla="val 12500"/>
            </a:avLst>
          </a:prstGeom>
          <a:solidFill>
            <a:srgbClr val="B36DAD"/>
          </a:solidFill>
          <a:ln w="9525">
            <a:noFill/>
            <a:round/>
            <a:headEnd/>
            <a:tailEnd/>
          </a:ln>
          <a:effectLst>
            <a:outerShdw blurRad="50800" dist="38100" dir="2700000" algn="tl" rotWithShape="0">
              <a:prstClr val="black">
                <a:alpha val="40000"/>
              </a:prstClr>
            </a:outerShdw>
          </a:effectLst>
        </p:spPr>
        <p:txBody>
          <a:bodyPr wrap="square" lIns="731520" tIns="60960" rIns="731520" anchor="ctr">
            <a:noAutofit/>
          </a:bodyPr>
          <a:lstStyle/>
          <a:p>
            <a:pPr defTabSz="1219170">
              <a:defRPr/>
            </a:pPr>
            <a:r>
              <a:rPr lang="en-US" altLang="en-US" sz="3200" dirty="0">
                <a:solidFill>
                  <a:srgbClr val="FFFFFF"/>
                </a:solidFill>
                <a:latin typeface="Arial" charset="0"/>
                <a:cs typeface="Arial" charset="0"/>
              </a:rPr>
              <a:t>Serves as </a:t>
            </a:r>
            <a:r>
              <a:rPr lang="en-US" altLang="en-US" sz="3200" b="1" i="1" dirty="0">
                <a:solidFill>
                  <a:prstClr val="black"/>
                </a:solidFill>
                <a:latin typeface="Arial" charset="0"/>
                <a:cs typeface="Arial" charset="0"/>
              </a:rPr>
              <a:t>advisory</a:t>
            </a:r>
            <a:r>
              <a:rPr lang="en-US" altLang="en-US" sz="3200" dirty="0">
                <a:solidFill>
                  <a:srgbClr val="FFFFFF"/>
                </a:solidFill>
                <a:latin typeface="Arial" charset="0"/>
                <a:cs typeface="Arial" charset="0"/>
              </a:rPr>
              <a:t> to the State Office of Education, Special Education Unit and/or directly to the State Commissioner or State Board of Education.</a:t>
            </a:r>
          </a:p>
        </p:txBody>
      </p:sp>
      <p:sp>
        <p:nvSpPr>
          <p:cNvPr id="8" name="Date Placeholder 7"/>
          <p:cNvSpPr>
            <a:spLocks noGrp="1"/>
          </p:cNvSpPr>
          <p:nvPr>
            <p:ph type="dt" sz="half" idx="10"/>
          </p:nvPr>
        </p:nvSpPr>
        <p:spPr/>
        <p:txBody>
          <a:bodyPr/>
          <a:lstStyle/>
          <a:p>
            <a:pPr defTabSz="1219170">
              <a:defRPr/>
            </a:pPr>
            <a:fld id="{0B3982FE-11CA-423A-B510-255E461DDF70}"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2120220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Advisory</a:t>
            </a:r>
          </a:p>
        </p:txBody>
      </p:sp>
      <p:pic>
        <p:nvPicPr>
          <p:cNvPr id="8" name="Picture 7">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435155" y="1701800"/>
            <a:ext cx="5594799" cy="3048000"/>
          </a:xfrm>
          <a:prstGeom prst="rect">
            <a:avLst/>
          </a:prstGeom>
          <a:ln>
            <a:noFill/>
          </a:ln>
          <a:effectLst/>
        </p:spPr>
      </p:pic>
      <p:sp>
        <p:nvSpPr>
          <p:cNvPr id="6" name="Content Placeholder 5"/>
          <p:cNvSpPr>
            <a:spLocks noGrp="1"/>
          </p:cNvSpPr>
          <p:nvPr>
            <p:ph sz="half" idx="1"/>
          </p:nvPr>
        </p:nvSpPr>
        <p:spPr/>
        <p:txBody>
          <a:bodyPr anchor="b" anchorCtr="0"/>
          <a:lstStyle/>
          <a:p>
            <a:pPr marL="0" indent="0">
              <a:buNone/>
            </a:pPr>
            <a:r>
              <a:rPr lang="en-US" kern="10" dirty="0">
                <a:latin typeface="Arial Black"/>
              </a:rPr>
              <a:t>A COUNCIL ROLE</a:t>
            </a:r>
          </a:p>
          <a:p>
            <a:pPr marL="0" indent="0">
              <a:buNone/>
            </a:pPr>
            <a:endParaRPr lang="en-US" dirty="0"/>
          </a:p>
        </p:txBody>
      </p:sp>
      <p:sp>
        <p:nvSpPr>
          <p:cNvPr id="7" name="Content Placeholder 6"/>
          <p:cNvSpPr>
            <a:spLocks noGrp="1"/>
          </p:cNvSpPr>
          <p:nvPr>
            <p:ph sz="half" idx="2"/>
          </p:nvPr>
        </p:nvSpPr>
        <p:spPr/>
        <p:txBody>
          <a:bodyPr/>
          <a:lstStyle/>
          <a:p>
            <a:pPr marL="311135" indent="-311135">
              <a:spcBef>
                <a:spcPts val="1600"/>
              </a:spcBef>
              <a:buFont typeface="Arial" charset="0"/>
              <a:buChar char="•"/>
            </a:pPr>
            <a:r>
              <a:rPr lang="en-US" altLang="en-US" dirty="0">
                <a:latin typeface="Arial" charset="0"/>
                <a:cs typeface="Arial" charset="0"/>
              </a:rPr>
              <a:t>To give advice</a:t>
            </a:r>
          </a:p>
          <a:p>
            <a:pPr marL="311135" indent="-311135">
              <a:spcBef>
                <a:spcPts val="1600"/>
              </a:spcBef>
              <a:buFont typeface="Arial" charset="0"/>
              <a:buChar char="•"/>
            </a:pPr>
            <a:r>
              <a:rPr lang="en-US" altLang="en-US" dirty="0">
                <a:latin typeface="Arial" charset="0"/>
                <a:cs typeface="Arial" charset="0"/>
              </a:rPr>
              <a:t>To inform</a:t>
            </a:r>
          </a:p>
          <a:p>
            <a:pPr marL="311135" indent="-311135">
              <a:spcBef>
                <a:spcPts val="1600"/>
              </a:spcBef>
              <a:buFont typeface="Arial" charset="0"/>
              <a:buChar char="•"/>
            </a:pPr>
            <a:r>
              <a:rPr lang="en-US" altLang="en-US" dirty="0">
                <a:latin typeface="Arial" charset="0"/>
                <a:cs typeface="Arial" charset="0"/>
              </a:rPr>
              <a:t>To counsel</a:t>
            </a:r>
          </a:p>
          <a:p>
            <a:pPr marL="311135" indent="-311135">
              <a:spcBef>
                <a:spcPts val="1600"/>
              </a:spcBef>
              <a:buFont typeface="Arial" charset="0"/>
              <a:buChar char="•"/>
            </a:pPr>
            <a:r>
              <a:rPr lang="en-US" altLang="en-US" dirty="0">
                <a:latin typeface="Arial" charset="0"/>
                <a:cs typeface="Arial" charset="0"/>
              </a:rPr>
              <a:t>To recommend</a:t>
            </a:r>
          </a:p>
          <a:p>
            <a:pPr marL="311135" indent="-311135">
              <a:spcBef>
                <a:spcPts val="1600"/>
              </a:spcBef>
              <a:buFont typeface="Arial" charset="0"/>
              <a:buChar char="•"/>
            </a:pPr>
            <a:r>
              <a:rPr lang="en-US" altLang="en-US" dirty="0">
                <a:latin typeface="Arial" charset="0"/>
                <a:cs typeface="Arial" charset="0"/>
              </a:rPr>
              <a:t>To suggest</a:t>
            </a:r>
          </a:p>
          <a:p>
            <a:pPr marL="311135" indent="-311135">
              <a:spcBef>
                <a:spcPts val="1600"/>
              </a:spcBef>
              <a:buFont typeface="Arial" charset="0"/>
              <a:buChar char="•"/>
            </a:pPr>
            <a:r>
              <a:rPr lang="en-US" altLang="en-US" dirty="0">
                <a:latin typeface="Arial" charset="0"/>
                <a:cs typeface="Arial" charset="0"/>
              </a:rPr>
              <a:t>To guide</a:t>
            </a:r>
            <a:endParaRPr lang="en-US" dirty="0"/>
          </a:p>
        </p:txBody>
      </p:sp>
      <p:sp>
        <p:nvSpPr>
          <p:cNvPr id="9" name="Date Placeholder 8"/>
          <p:cNvSpPr>
            <a:spLocks noGrp="1"/>
          </p:cNvSpPr>
          <p:nvPr>
            <p:ph type="dt" sz="half" idx="10"/>
          </p:nvPr>
        </p:nvSpPr>
        <p:spPr>
          <a:xfrm>
            <a:off x="406400" y="6286442"/>
            <a:ext cx="2844800" cy="365125"/>
          </a:xfrm>
        </p:spPr>
        <p:txBody>
          <a:bodyPr/>
          <a:lstStyle/>
          <a:p>
            <a:pPr defTabSz="1219170">
              <a:defRPr/>
            </a:pPr>
            <a:fld id="{1F7BE340-75EB-4BAD-89A1-363CE5585EE6}" type="datetime1">
              <a:rPr lang="en-US" sz="1600">
                <a:solidFill>
                  <a:prstClr val="black">
                    <a:tint val="75000"/>
                  </a:prstClr>
                </a:solidFill>
                <a:latin typeface="Arial"/>
              </a:rPr>
              <a:pPr defTabSz="1219170">
                <a:defRPr/>
              </a:pPr>
              <a:t>12/31/2024</a:t>
            </a:fld>
            <a:endParaRPr lang="en-US" sz="1600">
              <a:solidFill>
                <a:prstClr val="black">
                  <a:tint val="75000"/>
                </a:prstClr>
              </a:solidFill>
              <a:latin typeface="Arial"/>
            </a:endParaRPr>
          </a:p>
        </p:txBody>
      </p:sp>
    </p:spTree>
    <p:extLst>
      <p:ext uri="{BB962C8B-B14F-4D97-AF65-F5344CB8AC3E}">
        <p14:creationId xmlns:p14="http://schemas.microsoft.com/office/powerpoint/2010/main" val="418778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Exercising Advisory Responsibilities</a:t>
            </a:r>
          </a:p>
        </p:txBody>
      </p:sp>
      <p:sp>
        <p:nvSpPr>
          <p:cNvPr id="2" name="Content Placeholder 1"/>
          <p:cNvSpPr>
            <a:spLocks noGrp="1"/>
          </p:cNvSpPr>
          <p:nvPr>
            <p:ph idx="1"/>
          </p:nvPr>
        </p:nvSpPr>
        <p:spPr>
          <a:xfrm>
            <a:off x="406400" y="1198565"/>
            <a:ext cx="11582400" cy="4826001"/>
          </a:xfrm>
        </p:spPr>
        <p:txBody>
          <a:bodyPr/>
          <a:lstStyle/>
          <a:p>
            <a:endParaRPr lang="en-US" dirty="0"/>
          </a:p>
        </p:txBody>
      </p:sp>
      <p:grpSp>
        <p:nvGrpSpPr>
          <p:cNvPr id="4" name="Group 3">
            <a:extLst>
              <a:ext uri="{C183D7F6-B498-43B3-948B-1728B52AA6E4}">
                <adec:decorative xmlns:adec="http://schemas.microsoft.com/office/drawing/2017/decorative" val="1"/>
              </a:ext>
            </a:extLst>
          </p:cNvPr>
          <p:cNvGrpSpPr/>
          <p:nvPr/>
        </p:nvGrpSpPr>
        <p:grpSpPr>
          <a:xfrm>
            <a:off x="406400" y="1295409"/>
            <a:ext cx="11582400" cy="4876801"/>
            <a:chOff x="903288" y="1471613"/>
            <a:chExt cx="7783512" cy="4548187"/>
          </a:xfrm>
        </p:grpSpPr>
        <p:sp>
          <p:nvSpPr>
            <p:cNvPr id="5" name="Rectangle 16"/>
            <p:cNvSpPr>
              <a:spLocks noChangeArrowheads="1"/>
            </p:cNvSpPr>
            <p:nvPr/>
          </p:nvSpPr>
          <p:spPr bwMode="auto">
            <a:xfrm>
              <a:off x="903288" y="1471613"/>
              <a:ext cx="7783512" cy="4548187"/>
            </a:xfrm>
            <a:prstGeom prst="rect">
              <a:avLst/>
            </a:prstGeom>
            <a:solidFill>
              <a:srgbClr val="FFCCCC"/>
            </a:solidFill>
            <a:ln>
              <a:noFill/>
            </a:ln>
            <a:effectLst>
              <a:prstShdw prst="shdw17" dist="17961" dir="13500000">
                <a:srgbClr val="997A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t" anchorCtr="0"/>
            <a:lstStyle>
              <a:lvl1pPr algn="r" eaLnBrk="0" hangingPunct="0">
                <a:spcBef>
                  <a:spcPct val="20000"/>
                </a:spcBef>
                <a:buFont typeface="Arial" charset="0"/>
                <a:defRPr sz="2700">
                  <a:solidFill>
                    <a:srgbClr val="FAF9F8"/>
                  </a:solidFill>
                  <a:latin typeface="Arial Black" pitchFamily="34" charset="0"/>
                  <a:ea typeface="ＭＳ Ｐゴシック" charset="-128"/>
                  <a:cs typeface="Arial Black" pitchFamily="34" charset="0"/>
                </a:defRPr>
              </a:lvl1pPr>
              <a:lvl2pPr marL="742950" indent="-285750" eaLnBrk="0" hangingPunct="0">
                <a:spcBef>
                  <a:spcPct val="20000"/>
                </a:spcBef>
                <a:buFont typeface="Arial" charset="0"/>
                <a:buChar char="–"/>
                <a:defRPr sz="2800" b="1">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l" defTabSz="1219170" eaLnBrk="1" hangingPunct="1">
                <a:spcBef>
                  <a:spcPct val="0"/>
                </a:spcBef>
                <a:defRPr/>
              </a:pPr>
              <a:r>
                <a:rPr lang="en-US" altLang="en-US" sz="3200" dirty="0">
                  <a:solidFill>
                    <a:prstClr val="black"/>
                  </a:solidFill>
                  <a:latin typeface="Arial" charset="0"/>
                  <a:cs typeface="Arial" charset="0"/>
                </a:rPr>
                <a:t>Issue/Priority</a:t>
              </a:r>
            </a:p>
          </p:txBody>
        </p:sp>
        <p:sp>
          <p:nvSpPr>
            <p:cNvPr id="6" name="Rectangle 17"/>
            <p:cNvSpPr>
              <a:spLocks noChangeArrowheads="1"/>
            </p:cNvSpPr>
            <p:nvPr/>
          </p:nvSpPr>
          <p:spPr bwMode="auto">
            <a:xfrm>
              <a:off x="1403351" y="1973263"/>
              <a:ext cx="7283449" cy="4046537"/>
            </a:xfrm>
            <a:prstGeom prst="rect">
              <a:avLst/>
            </a:prstGeom>
            <a:solidFill>
              <a:srgbClr val="CCCCFF"/>
            </a:solidFill>
            <a:ln>
              <a:noFill/>
            </a:ln>
            <a:effectLst>
              <a:prstShdw prst="shdw17" dist="17961" dir="13500000">
                <a:srgbClr val="7A7A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t" anchorCtr="0"/>
            <a:lstStyle>
              <a:lvl1pPr algn="r" eaLnBrk="0" hangingPunct="0">
                <a:spcBef>
                  <a:spcPct val="20000"/>
                </a:spcBef>
                <a:buFont typeface="Arial" charset="0"/>
                <a:defRPr sz="2700">
                  <a:solidFill>
                    <a:srgbClr val="FAF9F8"/>
                  </a:solidFill>
                  <a:latin typeface="Arial Black" pitchFamily="34" charset="0"/>
                  <a:ea typeface="ＭＳ Ｐゴシック" charset="-128"/>
                  <a:cs typeface="Arial Black" pitchFamily="34" charset="0"/>
                </a:defRPr>
              </a:lvl1pPr>
              <a:lvl2pPr marL="742950" indent="-285750" eaLnBrk="0" hangingPunct="0">
                <a:spcBef>
                  <a:spcPct val="20000"/>
                </a:spcBef>
                <a:buFont typeface="Arial" charset="0"/>
                <a:buChar char="–"/>
                <a:defRPr sz="2800" b="1">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l" defTabSz="1219170" eaLnBrk="1" hangingPunct="1">
                <a:spcBef>
                  <a:spcPct val="0"/>
                </a:spcBef>
                <a:defRPr/>
              </a:pPr>
              <a:r>
                <a:rPr lang="en-US" altLang="en-US" sz="3200" dirty="0">
                  <a:solidFill>
                    <a:prstClr val="black"/>
                  </a:solidFill>
                  <a:latin typeface="Arial" charset="0"/>
                  <a:cs typeface="Arial" charset="0"/>
                </a:rPr>
                <a:t>Member Perspective/Experience</a:t>
              </a:r>
            </a:p>
          </p:txBody>
        </p:sp>
        <p:sp>
          <p:nvSpPr>
            <p:cNvPr id="7" name="Rectangle 18"/>
            <p:cNvSpPr>
              <a:spLocks noChangeArrowheads="1"/>
            </p:cNvSpPr>
            <p:nvPr/>
          </p:nvSpPr>
          <p:spPr bwMode="auto">
            <a:xfrm>
              <a:off x="1839913" y="2614613"/>
              <a:ext cx="6846887" cy="3405187"/>
            </a:xfrm>
            <a:prstGeom prst="rect">
              <a:avLst/>
            </a:prstGeom>
            <a:solidFill>
              <a:srgbClr val="CCECFF"/>
            </a:solidFill>
            <a:ln>
              <a:noFill/>
            </a:ln>
            <a:effectLst>
              <a:prstShdw prst="shdw17" dist="17961" dir="135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t" anchorCtr="0"/>
            <a:lstStyle>
              <a:lvl1pPr algn="r" eaLnBrk="0" hangingPunct="0">
                <a:spcBef>
                  <a:spcPct val="20000"/>
                </a:spcBef>
                <a:buFont typeface="Arial" charset="0"/>
                <a:defRPr sz="2700">
                  <a:solidFill>
                    <a:srgbClr val="FAF9F8"/>
                  </a:solidFill>
                  <a:latin typeface="Arial Black" pitchFamily="34" charset="0"/>
                  <a:ea typeface="ＭＳ Ｐゴシック" charset="-128"/>
                  <a:cs typeface="Arial Black" pitchFamily="34" charset="0"/>
                </a:defRPr>
              </a:lvl1pPr>
              <a:lvl2pPr marL="742950" indent="-285750" eaLnBrk="0" hangingPunct="0">
                <a:spcBef>
                  <a:spcPct val="20000"/>
                </a:spcBef>
                <a:buFont typeface="Arial" charset="0"/>
                <a:buChar char="–"/>
                <a:defRPr sz="2800" b="1">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l" defTabSz="1219170" eaLnBrk="1" hangingPunct="1">
                <a:spcBef>
                  <a:spcPct val="0"/>
                </a:spcBef>
                <a:defRPr/>
              </a:pPr>
              <a:r>
                <a:rPr lang="en-US" altLang="en-US" sz="3200" dirty="0">
                  <a:solidFill>
                    <a:prstClr val="black"/>
                  </a:solidFill>
                  <a:latin typeface="Arial" charset="0"/>
                  <a:cs typeface="Arial" charset="0"/>
                </a:rPr>
                <a:t>Stakeholder Input</a:t>
              </a:r>
              <a:endParaRPr lang="en-US" altLang="en-US" sz="2400" dirty="0">
                <a:solidFill>
                  <a:prstClr val="black"/>
                </a:solidFill>
                <a:latin typeface="Arial" charset="0"/>
                <a:cs typeface="Arial" charset="0"/>
              </a:endParaRPr>
            </a:p>
          </p:txBody>
        </p:sp>
        <p:sp>
          <p:nvSpPr>
            <p:cNvPr id="8" name="Rectangle 19"/>
            <p:cNvSpPr>
              <a:spLocks noChangeArrowheads="1"/>
            </p:cNvSpPr>
            <p:nvPr/>
          </p:nvSpPr>
          <p:spPr bwMode="auto">
            <a:xfrm>
              <a:off x="2309813" y="3200401"/>
              <a:ext cx="6376987" cy="2819399"/>
            </a:xfrm>
            <a:prstGeom prst="rect">
              <a:avLst/>
            </a:prstGeom>
            <a:solidFill>
              <a:srgbClr val="BFE7DD"/>
            </a:solidFill>
            <a:ln>
              <a:noFill/>
            </a:ln>
            <a:effectLst>
              <a:prstShdw prst="shdw17" dist="17961" dir="13500000">
                <a:srgbClr val="738B85"/>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t" anchorCtr="0"/>
            <a:lstStyle>
              <a:lvl1pPr algn="r" eaLnBrk="0" hangingPunct="0">
                <a:spcBef>
                  <a:spcPct val="20000"/>
                </a:spcBef>
                <a:buFont typeface="Arial" charset="0"/>
                <a:defRPr sz="2700">
                  <a:solidFill>
                    <a:srgbClr val="FAF9F8"/>
                  </a:solidFill>
                  <a:latin typeface="Arial Black" pitchFamily="34" charset="0"/>
                  <a:ea typeface="ＭＳ Ｐゴシック" charset="-128"/>
                  <a:cs typeface="Arial Black" pitchFamily="34" charset="0"/>
                </a:defRPr>
              </a:lvl1pPr>
              <a:lvl2pPr marL="742950" indent="-285750" eaLnBrk="0" hangingPunct="0">
                <a:spcBef>
                  <a:spcPct val="20000"/>
                </a:spcBef>
                <a:buFont typeface="Arial" charset="0"/>
                <a:buChar char="–"/>
                <a:defRPr sz="2800" b="1">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l" defTabSz="1219170" eaLnBrk="1" hangingPunct="1">
                <a:spcBef>
                  <a:spcPct val="0"/>
                </a:spcBef>
                <a:defRPr/>
              </a:pPr>
              <a:r>
                <a:rPr lang="en-US" altLang="en-US" sz="3200" dirty="0">
                  <a:solidFill>
                    <a:prstClr val="black"/>
                  </a:solidFill>
                  <a:latin typeface="Arial" charset="0"/>
                  <a:cs typeface="Arial" charset="0"/>
                </a:rPr>
                <a:t>Member Discussion</a:t>
              </a:r>
            </a:p>
          </p:txBody>
        </p:sp>
        <p:sp>
          <p:nvSpPr>
            <p:cNvPr id="9" name="Rectangle 20"/>
            <p:cNvSpPr>
              <a:spLocks noChangeArrowheads="1"/>
            </p:cNvSpPr>
            <p:nvPr/>
          </p:nvSpPr>
          <p:spPr bwMode="auto">
            <a:xfrm>
              <a:off x="2741613" y="3721101"/>
              <a:ext cx="5945187" cy="2298699"/>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t" anchorCtr="0"/>
            <a:lstStyle>
              <a:lvl1pPr algn="r" eaLnBrk="0" hangingPunct="0">
                <a:spcBef>
                  <a:spcPct val="20000"/>
                </a:spcBef>
                <a:buFont typeface="Arial" charset="0"/>
                <a:defRPr sz="2700">
                  <a:solidFill>
                    <a:srgbClr val="FAF9F8"/>
                  </a:solidFill>
                  <a:latin typeface="Arial Black" pitchFamily="34" charset="0"/>
                  <a:ea typeface="ＭＳ Ｐゴシック" charset="-128"/>
                  <a:cs typeface="Arial Black" pitchFamily="34" charset="0"/>
                </a:defRPr>
              </a:lvl1pPr>
              <a:lvl2pPr marL="742950" indent="-285750" eaLnBrk="0" hangingPunct="0">
                <a:spcBef>
                  <a:spcPct val="20000"/>
                </a:spcBef>
                <a:buFont typeface="Arial" charset="0"/>
                <a:buChar char="–"/>
                <a:defRPr sz="2800" b="1">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l" defTabSz="1219170" eaLnBrk="1" hangingPunct="1">
                <a:spcBef>
                  <a:spcPct val="0"/>
                </a:spcBef>
                <a:defRPr/>
              </a:pPr>
              <a:r>
                <a:rPr lang="en-US" altLang="en-US" sz="3200" dirty="0">
                  <a:solidFill>
                    <a:prstClr val="black"/>
                  </a:solidFill>
                  <a:latin typeface="Arial" charset="0"/>
                  <a:cs typeface="Arial" charset="0"/>
                </a:rPr>
                <a:t>Resource/Information</a:t>
              </a:r>
            </a:p>
          </p:txBody>
        </p:sp>
        <p:sp>
          <p:nvSpPr>
            <p:cNvPr id="10" name="Rectangle 15"/>
            <p:cNvSpPr>
              <a:spLocks noChangeArrowheads="1"/>
            </p:cNvSpPr>
            <p:nvPr/>
          </p:nvSpPr>
          <p:spPr bwMode="auto">
            <a:xfrm>
              <a:off x="3192463" y="4291013"/>
              <a:ext cx="5494337" cy="1728787"/>
            </a:xfrm>
            <a:prstGeom prst="rect">
              <a:avLst/>
            </a:prstGeom>
            <a:solidFill>
              <a:srgbClr val="FFD6C1"/>
            </a:solidFill>
            <a:ln>
              <a:noFill/>
            </a:ln>
            <a:effectLst>
              <a:prstShdw prst="shdw17" dist="17961" dir="13500000">
                <a:srgbClr val="998074"/>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t" anchorCtr="0"/>
            <a:lstStyle>
              <a:lvl1pPr algn="r" eaLnBrk="0" hangingPunct="0">
                <a:spcBef>
                  <a:spcPct val="20000"/>
                </a:spcBef>
                <a:buFont typeface="Arial" charset="0"/>
                <a:defRPr sz="2700">
                  <a:solidFill>
                    <a:srgbClr val="FAF9F8"/>
                  </a:solidFill>
                  <a:latin typeface="Arial Black" pitchFamily="34" charset="0"/>
                  <a:ea typeface="ＭＳ Ｐゴシック" charset="-128"/>
                  <a:cs typeface="Arial Black" pitchFamily="34" charset="0"/>
                </a:defRPr>
              </a:lvl1pPr>
              <a:lvl2pPr marL="742950" indent="-285750" eaLnBrk="0" hangingPunct="0">
                <a:spcBef>
                  <a:spcPct val="20000"/>
                </a:spcBef>
                <a:buFont typeface="Arial" charset="0"/>
                <a:buChar char="–"/>
                <a:defRPr sz="2800" b="1">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l" defTabSz="1219170" eaLnBrk="1" hangingPunct="1">
                <a:spcBef>
                  <a:spcPct val="0"/>
                </a:spcBef>
                <a:defRPr/>
              </a:pPr>
              <a:r>
                <a:rPr lang="en-US" altLang="en-US" sz="3200" dirty="0">
                  <a:solidFill>
                    <a:prstClr val="black"/>
                  </a:solidFill>
                  <a:latin typeface="Arial" charset="0"/>
                  <a:cs typeface="Arial" charset="0"/>
                </a:rPr>
                <a:t>Objective Advice</a:t>
              </a:r>
              <a:endParaRPr lang="en-US" altLang="en-US" sz="2400" dirty="0">
                <a:solidFill>
                  <a:prstClr val="black"/>
                </a:solidFill>
                <a:latin typeface="Arial" charset="0"/>
                <a:cs typeface="Arial" charset="0"/>
              </a:endParaRPr>
            </a:p>
          </p:txBody>
        </p:sp>
        <p:sp>
          <p:nvSpPr>
            <p:cNvPr id="11" name="Rectangle 15"/>
            <p:cNvSpPr>
              <a:spLocks noChangeArrowheads="1"/>
            </p:cNvSpPr>
            <p:nvPr/>
          </p:nvSpPr>
          <p:spPr bwMode="auto">
            <a:xfrm>
              <a:off x="3649663" y="4824413"/>
              <a:ext cx="4884737" cy="1195387"/>
            </a:xfrm>
            <a:prstGeom prst="rect">
              <a:avLst/>
            </a:prstGeom>
            <a:solidFill>
              <a:srgbClr val="E4EBF0"/>
            </a:solidFill>
            <a:ln>
              <a:noFill/>
            </a:ln>
            <a:effectLst>
              <a:prstShdw prst="shdw17" dist="17961" dir="13500000">
                <a:srgbClr val="998074"/>
              </a:prstShdw>
            </a:effectLst>
            <a:extLst>
              <a:ext uri="{91240B29-F687-4F45-9708-019B960494DF}">
                <a14:hiddenLine xmlns:a14="http://schemas.microsoft.com/office/drawing/2010/main" w="9525">
                  <a:solidFill>
                    <a:srgbClr val="000000"/>
                  </a:solidFill>
                  <a:miter lim="800000"/>
                  <a:headEnd/>
                  <a:tailEnd/>
                </a14:hiddenLine>
              </a:ext>
            </a:extLst>
          </p:spPr>
          <p:txBody>
            <a:bodyPr wrap="none" tIns="121920" anchor="t" anchorCtr="0"/>
            <a:lstStyle>
              <a:lvl1pPr algn="r" eaLnBrk="0" hangingPunct="0">
                <a:spcBef>
                  <a:spcPct val="20000"/>
                </a:spcBef>
                <a:buFont typeface="Arial" charset="0"/>
                <a:defRPr sz="2700">
                  <a:solidFill>
                    <a:srgbClr val="FAF9F8"/>
                  </a:solidFill>
                  <a:latin typeface="Arial Black" pitchFamily="34" charset="0"/>
                  <a:ea typeface="ＭＳ Ｐゴシック" charset="-128"/>
                  <a:cs typeface="Arial Black" pitchFamily="34" charset="0"/>
                </a:defRPr>
              </a:lvl1pPr>
              <a:lvl2pPr marL="742950" indent="-285750" eaLnBrk="0" hangingPunct="0">
                <a:spcBef>
                  <a:spcPct val="20000"/>
                </a:spcBef>
                <a:buFont typeface="Arial" charset="0"/>
                <a:buChar char="–"/>
                <a:defRPr sz="2800" b="1">
                  <a:solidFill>
                    <a:schemeClr val="tx1"/>
                  </a:solidFill>
                  <a:latin typeface="Arial" charset="0"/>
                  <a:ea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9pPr>
            </a:lstStyle>
            <a:p>
              <a:pPr algn="l" defTabSz="1219170">
                <a:lnSpc>
                  <a:spcPct val="65000"/>
                </a:lnSpc>
                <a:buClr>
                  <a:srgbClr val="A8007C"/>
                </a:buClr>
                <a:buSzPct val="90000"/>
                <a:defRPr/>
              </a:pPr>
              <a:r>
                <a:rPr lang="en-US" sz="3200" dirty="0">
                  <a:solidFill>
                    <a:prstClr val="black"/>
                  </a:solidFill>
                  <a:latin typeface="Arial" panose="020B0604020202020204" pitchFamily="34" charset="0"/>
                  <a:cs typeface="Arial" panose="020B0604020202020204" pitchFamily="34" charset="0"/>
                </a:rPr>
                <a:t>Change</a:t>
              </a:r>
              <a:endParaRPr lang="en-US" sz="3733" dirty="0">
                <a:solidFill>
                  <a:prstClr val="black"/>
                </a:solidFill>
                <a:latin typeface="Arial" panose="020B0604020202020204" pitchFamily="34" charset="0"/>
                <a:cs typeface="Arial" panose="020B0604020202020204" pitchFamily="34" charset="0"/>
              </a:endParaRPr>
            </a:p>
            <a:p>
              <a:pPr marL="620154" algn="l" defTabSz="1219170">
                <a:lnSpc>
                  <a:spcPct val="65000"/>
                </a:lnSpc>
                <a:buClr>
                  <a:srgbClr val="A8007C"/>
                </a:buClr>
                <a:buSzPct val="90000"/>
                <a:defRPr/>
              </a:pPr>
              <a:r>
                <a:rPr lang="en-US" sz="2667" dirty="0">
                  <a:solidFill>
                    <a:prstClr val="black"/>
                  </a:solidFill>
                  <a:latin typeface="Arial" panose="020B0604020202020204" pitchFamily="34" charset="0"/>
                  <a:cs typeface="Arial" panose="020B0604020202020204" pitchFamily="34" charset="0"/>
                </a:rPr>
                <a:t>Improved services for </a:t>
              </a:r>
            </a:p>
            <a:p>
              <a:pPr marL="620154" algn="l" defTabSz="1219170">
                <a:lnSpc>
                  <a:spcPct val="65000"/>
                </a:lnSpc>
                <a:buClr>
                  <a:srgbClr val="A8007C"/>
                </a:buClr>
                <a:buSzPct val="90000"/>
                <a:defRPr/>
              </a:pPr>
              <a:r>
                <a:rPr lang="en-US" sz="2667" dirty="0">
                  <a:solidFill>
                    <a:prstClr val="black"/>
                  </a:solidFill>
                  <a:latin typeface="Arial" panose="020B0604020202020204" pitchFamily="34" charset="0"/>
                  <a:cs typeface="Arial" panose="020B0604020202020204" pitchFamily="34" charset="0"/>
                </a:rPr>
                <a:t>children and youth with disabilities</a:t>
              </a:r>
            </a:p>
            <a:p>
              <a:pPr algn="l" defTabSz="1219170" eaLnBrk="1" hangingPunct="1">
                <a:spcBef>
                  <a:spcPct val="0"/>
                </a:spcBef>
                <a:defRPr/>
              </a:pPr>
              <a:endParaRPr lang="en-US" altLang="en-US" sz="2400" dirty="0">
                <a:solidFill>
                  <a:prstClr val="black"/>
                </a:solidFill>
                <a:latin typeface="Rockwell" pitchFamily="18" charset="0"/>
              </a:endParaRPr>
            </a:p>
          </p:txBody>
        </p:sp>
      </p:grpSp>
      <p:sp>
        <p:nvSpPr>
          <p:cNvPr id="12" name="Date Placeholder 11"/>
          <p:cNvSpPr>
            <a:spLocks noGrp="1"/>
          </p:cNvSpPr>
          <p:nvPr>
            <p:ph type="dt" sz="half" idx="10"/>
          </p:nvPr>
        </p:nvSpPr>
        <p:spPr>
          <a:xfrm>
            <a:off x="377763" y="6287552"/>
            <a:ext cx="2844800" cy="365125"/>
          </a:xfrm>
        </p:spPr>
        <p:txBody>
          <a:bodyPr/>
          <a:lstStyle/>
          <a:p>
            <a:pPr defTabSz="1219170">
              <a:defRPr/>
            </a:pPr>
            <a:fld id="{E2F26723-C5F3-4E79-9746-7B77BFC8FF32}"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318283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Advocacy</a:t>
            </a:r>
          </a:p>
        </p:txBody>
      </p:sp>
      <p:sp>
        <p:nvSpPr>
          <p:cNvPr id="2" name="Content Placeholder 1"/>
          <p:cNvSpPr>
            <a:spLocks noGrp="1"/>
          </p:cNvSpPr>
          <p:nvPr>
            <p:ph idx="1"/>
          </p:nvPr>
        </p:nvSpPr>
        <p:spPr/>
        <p:txBody>
          <a:bodyPr/>
          <a:lstStyle/>
          <a:p>
            <a:r>
              <a:rPr lang="en-US" altLang="en-US" dirty="0">
                <a:latin typeface="Arial" charset="0"/>
                <a:cs typeface="Arial" charset="0"/>
              </a:rPr>
              <a:t>There is a place for advocacy at council meetings. During discussions you might take sides, favor a position or support a position. However, in the final analysis, hopefully the council can come to consensus and provide meaningful </a:t>
            </a:r>
            <a:r>
              <a:rPr lang="en-US" altLang="en-US" b="1" dirty="0">
                <a:solidFill>
                  <a:srgbClr val="FF0000"/>
                </a:solidFill>
                <a:latin typeface="Arial" charset="0"/>
                <a:cs typeface="Arial" charset="0"/>
              </a:rPr>
              <a:t>advice </a:t>
            </a:r>
            <a:r>
              <a:rPr lang="en-US" altLang="en-US" dirty="0">
                <a:latin typeface="Arial" charset="0"/>
                <a:cs typeface="Arial" charset="0"/>
              </a:rPr>
              <a:t>that leads to change for children and youth with disabilities.</a:t>
            </a:r>
          </a:p>
        </p:txBody>
      </p:sp>
      <p:sp>
        <p:nvSpPr>
          <p:cNvPr id="4" name="Date Placeholder 3"/>
          <p:cNvSpPr>
            <a:spLocks noGrp="1"/>
          </p:cNvSpPr>
          <p:nvPr>
            <p:ph type="dt" sz="half" idx="10"/>
          </p:nvPr>
        </p:nvSpPr>
        <p:spPr>
          <a:xfrm>
            <a:off x="304800" y="6273800"/>
            <a:ext cx="2844800" cy="365125"/>
          </a:xfrm>
        </p:spPr>
        <p:txBody>
          <a:bodyPr/>
          <a:lstStyle/>
          <a:p>
            <a:pPr defTabSz="1219170">
              <a:defRPr/>
            </a:pPr>
            <a:fld id="{EFD76486-C454-4859-B7A5-0C4F61D639D0}"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142938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Interest Advocacy</a:t>
            </a:r>
          </a:p>
        </p:txBody>
      </p:sp>
      <p:sp>
        <p:nvSpPr>
          <p:cNvPr id="2" name="Content Placeholder 1"/>
          <p:cNvSpPr>
            <a:spLocks noGrp="1"/>
          </p:cNvSpPr>
          <p:nvPr>
            <p:ph idx="1"/>
          </p:nvPr>
        </p:nvSpPr>
        <p:spPr/>
        <p:txBody>
          <a:bodyPr/>
          <a:lstStyle/>
          <a:p>
            <a:r>
              <a:rPr lang="en-US" dirty="0"/>
              <a:t>There are special groups in the State that are advocacy in nature</a:t>
            </a:r>
          </a:p>
          <a:p>
            <a:pPr marL="1828709" indent="-609570">
              <a:buFont typeface="+mj-lt"/>
              <a:buAutoNum type="arabicPeriod"/>
            </a:pPr>
            <a:r>
              <a:rPr lang="en-US" dirty="0"/>
              <a:t>Protection and Advocacy</a:t>
            </a:r>
          </a:p>
          <a:p>
            <a:pPr marL="1828709" indent="-609570">
              <a:buFont typeface="+mj-lt"/>
              <a:buAutoNum type="arabicPeriod"/>
            </a:pPr>
            <a:r>
              <a:rPr lang="en-US" dirty="0"/>
              <a:t>Disability Organizations</a:t>
            </a:r>
          </a:p>
          <a:p>
            <a:pPr marL="1828709" indent="-609570">
              <a:buFont typeface="+mj-lt"/>
              <a:buAutoNum type="arabicPeriod"/>
            </a:pPr>
            <a:r>
              <a:rPr lang="en-US" dirty="0"/>
              <a:t>Professional Organizations</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4" y="4038607"/>
            <a:ext cx="2728400" cy="211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a:xfrm>
            <a:off x="406400" y="6273800"/>
            <a:ext cx="2844800" cy="365125"/>
          </a:xfrm>
        </p:spPr>
        <p:txBody>
          <a:bodyPr/>
          <a:lstStyle/>
          <a:p>
            <a:pPr defTabSz="1219170">
              <a:defRPr/>
            </a:pPr>
            <a:fld id="{D983462C-13C0-4A4D-84D6-05D0CC7D648A}"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3774975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Advisory Council Procedures</a:t>
            </a:r>
          </a:p>
        </p:txBody>
      </p:sp>
      <p:sp>
        <p:nvSpPr>
          <p:cNvPr id="2" name="Content Placeholder 1"/>
          <p:cNvSpPr>
            <a:spLocks noGrp="1"/>
          </p:cNvSpPr>
          <p:nvPr>
            <p:ph idx="1"/>
          </p:nvPr>
        </p:nvSpPr>
        <p:spPr/>
        <p:txBody>
          <a:bodyPr/>
          <a:lstStyle/>
          <a:p>
            <a:pPr>
              <a:buClr>
                <a:schemeClr val="tx1"/>
              </a:buClr>
            </a:pPr>
            <a:r>
              <a:rPr lang="en-US" altLang="en-US" dirty="0">
                <a:latin typeface="Arial" charset="0"/>
                <a:cs typeface="Arial" charset="0"/>
              </a:rPr>
              <a:t>Adhere to State Open Meeting laws. All advisory council meetings and agenda items must be announced far enough in advance of the meeting to afford interested parties a reasonable opportunity to attend. Meetings must be open to the public.</a:t>
            </a:r>
          </a:p>
          <a:p>
            <a:pPr>
              <a:lnSpc>
                <a:spcPct val="90000"/>
              </a:lnSpc>
              <a:spcBef>
                <a:spcPts val="2400"/>
              </a:spcBef>
              <a:buClr>
                <a:schemeClr val="tx1"/>
              </a:buClr>
            </a:pPr>
            <a:r>
              <a:rPr lang="en-US" altLang="en-US" dirty="0">
                <a:latin typeface="Arial" charset="0"/>
                <a:cs typeface="Arial" charset="0"/>
              </a:rPr>
              <a:t>  If possible, provide meals or refreshments </a:t>
            </a:r>
            <a:br>
              <a:rPr lang="en-US" altLang="en-US" dirty="0">
                <a:latin typeface="Arial" charset="0"/>
                <a:cs typeface="Arial" charset="0"/>
              </a:rPr>
            </a:br>
            <a:r>
              <a:rPr lang="en-US" altLang="en-US" dirty="0">
                <a:latin typeface="Arial" charset="0"/>
                <a:cs typeface="Arial" charset="0"/>
              </a:rPr>
              <a:t>  at council meetings.</a:t>
            </a:r>
            <a:endParaRPr lang="en-US" dirty="0"/>
          </a:p>
        </p:txBody>
      </p:sp>
      <p:pic>
        <p:nvPicPr>
          <p:cNvPr id="4" name="Picture 4" descr="j02120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0" y="3566529"/>
            <a:ext cx="2641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a:xfrm>
            <a:off x="406400" y="6273800"/>
            <a:ext cx="2844800" cy="365125"/>
          </a:xfrm>
        </p:spPr>
        <p:txBody>
          <a:bodyPr/>
          <a:lstStyle/>
          <a:p>
            <a:pPr defTabSz="1219170">
              <a:defRPr/>
            </a:pPr>
            <a:fld id="{25302E04-0D4C-4987-8A95-987486994E49}"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1322742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 for Advisory Council</a:t>
            </a:r>
          </a:p>
        </p:txBody>
      </p:sp>
      <p:sp>
        <p:nvSpPr>
          <p:cNvPr id="2" name="Content Placeholder 1"/>
          <p:cNvSpPr>
            <a:spLocks noGrp="1"/>
          </p:cNvSpPr>
          <p:nvPr>
            <p:ph idx="1"/>
          </p:nvPr>
        </p:nvSpPr>
        <p:spPr/>
        <p:txBody>
          <a:bodyPr/>
          <a:lstStyle/>
          <a:p>
            <a:pPr marL="457177" indent="-457177"/>
            <a:r>
              <a:rPr lang="en-US" altLang="en-US" dirty="0">
                <a:latin typeface="Arial" charset="0"/>
                <a:cs typeface="Arial" charset="0"/>
              </a:rPr>
              <a:t>Close working relationship with the State Director</a:t>
            </a:r>
          </a:p>
          <a:p>
            <a:pPr marL="457177" indent="-457177"/>
            <a:r>
              <a:rPr lang="en-US" altLang="en-US" dirty="0">
                <a:latin typeface="Arial" charset="0"/>
                <a:cs typeface="Arial" charset="0"/>
              </a:rPr>
              <a:t>Membership orientation</a:t>
            </a:r>
          </a:p>
          <a:p>
            <a:pPr marL="457177" indent="-457177"/>
            <a:r>
              <a:rPr lang="en-US" altLang="en-US" dirty="0">
                <a:latin typeface="Arial" charset="0"/>
                <a:cs typeface="Arial" charset="0"/>
              </a:rPr>
              <a:t>Understand council functions</a:t>
            </a:r>
          </a:p>
          <a:p>
            <a:pPr marL="457177" indent="-457177"/>
            <a:r>
              <a:rPr lang="en-US" altLang="en-US" dirty="0">
                <a:latin typeface="Arial" charset="0"/>
                <a:cs typeface="Arial" charset="0"/>
              </a:rPr>
              <a:t>Advisory, not advocacy in nature</a:t>
            </a:r>
          </a:p>
          <a:p>
            <a:pPr marL="457177" indent="-457177"/>
            <a:r>
              <a:rPr lang="en-US" altLang="en-US" dirty="0">
                <a:latin typeface="Arial" charset="0"/>
                <a:cs typeface="Arial" charset="0"/>
              </a:rPr>
              <a:t>Discuss current issues and trends in the field of special education</a:t>
            </a:r>
          </a:p>
        </p:txBody>
      </p:sp>
      <p:sp>
        <p:nvSpPr>
          <p:cNvPr id="4" name="Date Placeholder 3"/>
          <p:cNvSpPr>
            <a:spLocks noGrp="1"/>
          </p:cNvSpPr>
          <p:nvPr>
            <p:ph type="dt" sz="half" idx="10"/>
          </p:nvPr>
        </p:nvSpPr>
        <p:spPr>
          <a:xfrm>
            <a:off x="406400" y="6273800"/>
            <a:ext cx="2844800" cy="365125"/>
          </a:xfrm>
        </p:spPr>
        <p:txBody>
          <a:bodyPr/>
          <a:lstStyle/>
          <a:p>
            <a:pPr defTabSz="1219170">
              <a:defRPr/>
            </a:pPr>
            <a:fld id="{7BDC6B6C-E471-4DF8-B851-DECFEB926199}"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316905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 for Advisory Council </a:t>
            </a:r>
          </a:p>
        </p:txBody>
      </p:sp>
      <p:sp>
        <p:nvSpPr>
          <p:cNvPr id="2" name="Content Placeholder 1"/>
          <p:cNvSpPr>
            <a:spLocks noGrp="1"/>
          </p:cNvSpPr>
          <p:nvPr>
            <p:ph idx="1"/>
          </p:nvPr>
        </p:nvSpPr>
        <p:spPr/>
        <p:txBody>
          <a:bodyPr>
            <a:normAutofit/>
          </a:bodyPr>
          <a:lstStyle/>
          <a:p>
            <a:pPr marL="457177" indent="-457177"/>
            <a:r>
              <a:rPr lang="en-US" altLang="en-US" dirty="0">
                <a:latin typeface="Arial" charset="0"/>
                <a:cs typeface="Arial" charset="0"/>
              </a:rPr>
              <a:t>Priorities determined by data from State Performance Plan/Annual Performance Reports as well as,</a:t>
            </a:r>
          </a:p>
          <a:p>
            <a:pPr marL="457177" indent="-457177"/>
            <a:r>
              <a:rPr lang="en-US" altLang="en-US" dirty="0">
                <a:latin typeface="Arial" charset="0"/>
                <a:cs typeface="Arial" charset="0"/>
              </a:rPr>
              <a:t>State Level of Determination or Technical Assistance as determined by OSEP</a:t>
            </a:r>
          </a:p>
          <a:p>
            <a:pPr marL="457177" indent="-457177"/>
            <a:r>
              <a:rPr lang="en-US" altLang="en-US" dirty="0">
                <a:latin typeface="Arial" charset="0"/>
                <a:cs typeface="Arial" charset="0"/>
              </a:rPr>
              <a:t>Part C connection</a:t>
            </a:r>
          </a:p>
          <a:p>
            <a:pPr marL="457177" indent="-457177"/>
            <a:r>
              <a:rPr lang="en-US" altLang="en-US" dirty="0">
                <a:latin typeface="Arial" charset="0"/>
                <a:cs typeface="Arial" charset="0"/>
              </a:rPr>
              <a:t>Support SEA’s Improvement efforts</a:t>
            </a:r>
          </a:p>
          <a:p>
            <a:pPr marL="457177" indent="-457177"/>
            <a:r>
              <a:rPr lang="en-US" altLang="en-US" dirty="0">
                <a:latin typeface="Arial" charset="0"/>
                <a:cs typeface="Arial" charset="0"/>
              </a:rPr>
              <a:t>Use the established by-laws for the council operation and update as needed</a:t>
            </a:r>
          </a:p>
        </p:txBody>
      </p:sp>
      <p:sp>
        <p:nvSpPr>
          <p:cNvPr id="4" name="Date Placeholder 3"/>
          <p:cNvSpPr>
            <a:spLocks noGrp="1"/>
          </p:cNvSpPr>
          <p:nvPr>
            <p:ph type="dt" sz="half" idx="10"/>
          </p:nvPr>
        </p:nvSpPr>
        <p:spPr>
          <a:xfrm>
            <a:off x="304800" y="6273800"/>
            <a:ext cx="2844800" cy="365125"/>
          </a:xfrm>
        </p:spPr>
        <p:txBody>
          <a:bodyPr/>
          <a:lstStyle/>
          <a:p>
            <a:pPr defTabSz="1219170">
              <a:defRPr/>
            </a:pPr>
            <a:fld id="{8B581017-77F6-4F43-B7ED-E1D425DB5E81}"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223846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Big Picture</a:t>
            </a:r>
          </a:p>
        </p:txBody>
      </p:sp>
      <p:sp>
        <p:nvSpPr>
          <p:cNvPr id="6" name="Content Placeholder 5">
            <a:extLst>
              <a:ext uri="{C183D7F6-B498-43B3-948B-1728B52AA6E4}">
                <adec:decorative xmlns:adec="http://schemas.microsoft.com/office/drawing/2017/decorative" val="1"/>
              </a:ext>
            </a:extLst>
          </p:cNvPr>
          <p:cNvSpPr>
            <a:spLocks noGrp="1"/>
          </p:cNvSpPr>
          <p:nvPr>
            <p:ph idx="1"/>
          </p:nvPr>
        </p:nvSpPr>
        <p:spPr/>
        <p:txBody>
          <a:bodyPr/>
          <a:lstStyle/>
          <a:p>
            <a:endParaRPr lang="en-US" dirty="0"/>
          </a:p>
          <a:p>
            <a:endParaRPr lang="en-US" dirty="0"/>
          </a:p>
        </p:txBody>
      </p:sp>
      <p:grpSp>
        <p:nvGrpSpPr>
          <p:cNvPr id="42" name="Group 41">
            <a:extLst>
              <a:ext uri="{C183D7F6-B498-43B3-948B-1728B52AA6E4}">
                <adec:decorative xmlns:adec="http://schemas.microsoft.com/office/drawing/2017/decorative" val="1"/>
              </a:ext>
            </a:extLst>
          </p:cNvPr>
          <p:cNvGrpSpPr/>
          <p:nvPr/>
        </p:nvGrpSpPr>
        <p:grpSpPr>
          <a:xfrm>
            <a:off x="812800" y="1219203"/>
            <a:ext cx="10459649" cy="4929308"/>
            <a:chOff x="609600" y="914401"/>
            <a:chExt cx="7844736" cy="3696982"/>
          </a:xfrm>
        </p:grpSpPr>
        <p:grpSp>
          <p:nvGrpSpPr>
            <p:cNvPr id="41" name="Group 40"/>
            <p:cNvGrpSpPr/>
            <p:nvPr/>
          </p:nvGrpSpPr>
          <p:grpSpPr>
            <a:xfrm>
              <a:off x="609600" y="914401"/>
              <a:ext cx="7844736" cy="3696982"/>
              <a:chOff x="609600" y="914401"/>
              <a:chExt cx="7844736" cy="3696982"/>
            </a:xfrm>
          </p:grpSpPr>
          <p:grpSp>
            <p:nvGrpSpPr>
              <p:cNvPr id="39" name="Group 38"/>
              <p:cNvGrpSpPr/>
              <p:nvPr/>
            </p:nvGrpSpPr>
            <p:grpSpPr>
              <a:xfrm>
                <a:off x="609600" y="914401"/>
                <a:ext cx="7844736" cy="3696982"/>
                <a:chOff x="609600" y="914401"/>
                <a:chExt cx="7844736" cy="3696982"/>
              </a:xfrm>
            </p:grpSpPr>
            <p:sp>
              <p:nvSpPr>
                <p:cNvPr id="8" name="Bent-Up Arrow 7"/>
                <p:cNvSpPr/>
                <p:nvPr/>
              </p:nvSpPr>
              <p:spPr>
                <a:xfrm flipV="1">
                  <a:off x="6844635" y="1991698"/>
                  <a:ext cx="715717" cy="544716"/>
                </a:xfrm>
                <a:prstGeom prst="bentUpArrow">
                  <a:avLst>
                    <a:gd name="adj1" fmla="val 25000"/>
                    <a:gd name="adj2" fmla="val 25000"/>
                    <a:gd name="adj3" fmla="val 2214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9" name="TextBox 8"/>
                <p:cNvSpPr txBox="1"/>
                <p:nvPr/>
              </p:nvSpPr>
              <p:spPr>
                <a:xfrm>
                  <a:off x="3220193" y="914401"/>
                  <a:ext cx="2860399" cy="315423"/>
                </a:xfrm>
                <a:prstGeom prst="rect">
                  <a:avLst/>
                </a:prstGeom>
                <a:solidFill>
                  <a:schemeClr val="accent2">
                    <a:lumMod val="60000"/>
                    <a:lumOff val="40000"/>
                  </a:schemeClr>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wrap="non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U.S. Department of Education</a:t>
                  </a:r>
                </a:p>
              </p:txBody>
            </p:sp>
            <p:sp>
              <p:nvSpPr>
                <p:cNvPr id="11" name="TextBox 10"/>
                <p:cNvSpPr txBox="1"/>
                <p:nvPr/>
              </p:nvSpPr>
              <p:spPr>
                <a:xfrm>
                  <a:off x="1608558" y="1347386"/>
                  <a:ext cx="6106383" cy="315423"/>
                </a:xfrm>
                <a:prstGeom prst="rect">
                  <a:avLst/>
                </a:prstGeom>
                <a:solidFill>
                  <a:srgbClr val="D8E3F4"/>
                </a:solidFill>
                <a:ln>
                  <a:solidFill>
                    <a:srgbClr val="96B6C6"/>
                  </a:solidFill>
                </a:ln>
              </p:spPr>
              <p:style>
                <a:lnRef idx="2">
                  <a:schemeClr val="accent3"/>
                </a:lnRef>
                <a:fillRef idx="1">
                  <a:schemeClr val="lt1"/>
                </a:fillRef>
                <a:effectRef idx="0">
                  <a:schemeClr val="accent3"/>
                </a:effectRef>
                <a:fontRef idx="minor">
                  <a:schemeClr val="dk1"/>
                </a:fontRef>
              </p:style>
              <p:txBody>
                <a:bodyPr wrap="non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Office of Special Education and  Rehabilitation Services (OSERS)</a:t>
                  </a:r>
                </a:p>
              </p:txBody>
            </p:sp>
            <p:sp>
              <p:nvSpPr>
                <p:cNvPr id="10" name="Down Arrow 9"/>
                <p:cNvSpPr/>
                <p:nvPr/>
              </p:nvSpPr>
              <p:spPr>
                <a:xfrm>
                  <a:off x="4543735" y="1230538"/>
                  <a:ext cx="223125" cy="17790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12" name="TextBox 11"/>
                <p:cNvSpPr txBox="1"/>
                <p:nvPr/>
              </p:nvSpPr>
              <p:spPr>
                <a:xfrm>
                  <a:off x="2502511" y="1779798"/>
                  <a:ext cx="4306611" cy="315423"/>
                </a:xfrm>
                <a:prstGeom prst="rect">
                  <a:avLst/>
                </a:prstGeom>
                <a:solidFill>
                  <a:srgbClr val="D8F4D8"/>
                </a:solidFill>
                <a:ln>
                  <a:solidFill>
                    <a:srgbClr val="00B050"/>
                  </a:solidFill>
                </a:ln>
                <a:effectLst/>
              </p:spPr>
              <p:style>
                <a:lnRef idx="1">
                  <a:schemeClr val="accent1"/>
                </a:lnRef>
                <a:fillRef idx="2">
                  <a:schemeClr val="accent1"/>
                </a:fillRef>
                <a:effectRef idx="1">
                  <a:schemeClr val="accent1"/>
                </a:effectRef>
                <a:fontRef idx="minor">
                  <a:schemeClr val="dk1"/>
                </a:fontRef>
              </p:style>
              <p:txBody>
                <a:bodyPr wrap="non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Office of Special Education Programs (OSEP)</a:t>
                  </a:r>
                </a:p>
              </p:txBody>
            </p:sp>
            <p:sp>
              <p:nvSpPr>
                <p:cNvPr id="13" name="Bent-Up Arrow 12"/>
                <p:cNvSpPr/>
                <p:nvPr/>
              </p:nvSpPr>
              <p:spPr>
                <a:xfrm flipH="1" flipV="1">
                  <a:off x="1841436" y="1952235"/>
                  <a:ext cx="625556" cy="587733"/>
                </a:xfrm>
                <a:prstGeom prst="bentUpArrow">
                  <a:avLst>
                    <a:gd name="adj1" fmla="val 25000"/>
                    <a:gd name="adj2" fmla="val 25000"/>
                    <a:gd name="adj3" fmla="val 2214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14" name="TextBox 13"/>
                <p:cNvSpPr txBox="1"/>
                <p:nvPr/>
              </p:nvSpPr>
              <p:spPr>
                <a:xfrm>
                  <a:off x="3214387" y="2166090"/>
                  <a:ext cx="2882856" cy="315423"/>
                </a:xfrm>
                <a:prstGeom prst="rect">
                  <a:avLst/>
                </a:prstGeom>
                <a:solidFill>
                  <a:srgbClr val="CCFFFF"/>
                </a:solidFill>
                <a:ln>
                  <a:solidFill>
                    <a:srgbClr val="006699"/>
                  </a:solidFill>
                </a:ln>
                <a:effectLst/>
              </p:spPr>
              <p:style>
                <a:lnRef idx="1">
                  <a:schemeClr val="accent4"/>
                </a:lnRef>
                <a:fillRef idx="2">
                  <a:schemeClr val="accent4"/>
                </a:fillRef>
                <a:effectRef idx="1">
                  <a:schemeClr val="accent4"/>
                </a:effectRef>
                <a:fontRef idx="minor">
                  <a:schemeClr val="dk1"/>
                </a:fontRef>
              </p:style>
              <p:txBody>
                <a:bodyPr wrap="non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Technical Assistance Projects </a:t>
                  </a:r>
                </a:p>
              </p:txBody>
            </p:sp>
            <p:sp>
              <p:nvSpPr>
                <p:cNvPr id="15" name="TextBox 14"/>
                <p:cNvSpPr txBox="1"/>
                <p:nvPr/>
              </p:nvSpPr>
              <p:spPr>
                <a:xfrm>
                  <a:off x="767245" y="2549212"/>
                  <a:ext cx="2920031" cy="315423"/>
                </a:xfrm>
                <a:prstGeom prst="rect">
                  <a:avLst/>
                </a:prstGeom>
                <a:solidFill>
                  <a:schemeClr val="accent3">
                    <a:lumMod val="40000"/>
                    <a:lumOff val="60000"/>
                  </a:schemeClr>
                </a:solidFill>
                <a:ln>
                  <a:solidFill>
                    <a:schemeClr val="accent6">
                      <a:lumMod val="75000"/>
                    </a:schemeClr>
                  </a:solid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State Education Agency (SEA)</a:t>
                  </a:r>
                </a:p>
              </p:txBody>
            </p:sp>
            <p:sp>
              <p:nvSpPr>
                <p:cNvPr id="16" name="TextBox 15"/>
                <p:cNvSpPr txBox="1"/>
                <p:nvPr/>
              </p:nvSpPr>
              <p:spPr>
                <a:xfrm>
                  <a:off x="5680777" y="2549212"/>
                  <a:ext cx="2738490" cy="315423"/>
                </a:xfrm>
                <a:prstGeom prst="rect">
                  <a:avLst/>
                </a:prstGeom>
                <a:solidFill>
                  <a:schemeClr val="accent5">
                    <a:lumMod val="20000"/>
                    <a:lumOff val="80000"/>
                  </a:schemeClr>
                </a:solidFill>
                <a:ln>
                  <a:solidFill>
                    <a:schemeClr val="accent5">
                      <a:lumMod val="60000"/>
                      <a:lumOff val="40000"/>
                    </a:schemeClr>
                  </a:solidFill>
                </a:ln>
                <a:effectLst/>
              </p:spPr>
              <p:style>
                <a:lnRef idx="1">
                  <a:schemeClr val="accent5"/>
                </a:lnRef>
                <a:fillRef idx="2">
                  <a:schemeClr val="accent5"/>
                </a:fillRef>
                <a:effectRef idx="1">
                  <a:schemeClr val="accent5"/>
                </a:effectRef>
                <a:fontRef idx="minor">
                  <a:schemeClr val="dk1"/>
                </a:fontRef>
              </p:style>
              <p:txBody>
                <a:bodyPr wrap="non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Lead Education Agency (LA)</a:t>
                  </a:r>
                </a:p>
              </p:txBody>
            </p:sp>
            <p:sp>
              <p:nvSpPr>
                <p:cNvPr id="17" name="Down Arrow 16"/>
                <p:cNvSpPr/>
                <p:nvPr/>
              </p:nvSpPr>
              <p:spPr>
                <a:xfrm>
                  <a:off x="3254565" y="2861437"/>
                  <a:ext cx="223125" cy="31900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Arial"/>
                  </a:endParaRPr>
                </a:p>
              </p:txBody>
            </p:sp>
            <p:sp>
              <p:nvSpPr>
                <p:cNvPr id="18" name="Down Arrow 17"/>
                <p:cNvSpPr/>
                <p:nvPr/>
              </p:nvSpPr>
              <p:spPr>
                <a:xfrm>
                  <a:off x="5783319" y="2861437"/>
                  <a:ext cx="223125" cy="31900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Arial"/>
                  </a:endParaRPr>
                </a:p>
              </p:txBody>
            </p:sp>
            <p:sp>
              <p:nvSpPr>
                <p:cNvPr id="19" name="Left-Right Arrow 18"/>
                <p:cNvSpPr/>
                <p:nvPr/>
              </p:nvSpPr>
              <p:spPr>
                <a:xfrm>
                  <a:off x="2684357" y="3151113"/>
                  <a:ext cx="4081834" cy="182637"/>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20" name="TextBox 19"/>
                <p:cNvSpPr txBox="1"/>
                <p:nvPr/>
              </p:nvSpPr>
              <p:spPr>
                <a:xfrm>
                  <a:off x="609600" y="2953840"/>
                  <a:ext cx="2049964" cy="1053942"/>
                </a:xfrm>
                <a:prstGeom prst="rect">
                  <a:avLst/>
                </a:prstGeom>
                <a:solidFill>
                  <a:srgbClr val="FFFFCC"/>
                </a:solidFill>
                <a:ln>
                  <a:solidFill>
                    <a:schemeClr val="bg2">
                      <a:lumMod val="50000"/>
                    </a:schemeClr>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Special Education</a:t>
                  </a:r>
                </a:p>
                <a:p>
                  <a:pPr algn="ctr" defTabSz="1219170">
                    <a:defRPr/>
                  </a:pPr>
                  <a:r>
                    <a:rPr lang="en-US" sz="2133" dirty="0">
                      <a:solidFill>
                        <a:prstClr val="black"/>
                      </a:solidFill>
                      <a:latin typeface="Arial" panose="020B0604020202020204" pitchFamily="34" charset="0"/>
                      <a:cs typeface="Arial" panose="020B0604020202020204" pitchFamily="34" charset="0"/>
                    </a:rPr>
                    <a:t>Advisory Panel </a:t>
                  </a:r>
                  <a:br>
                    <a:rPr lang="en-US" sz="2133" dirty="0">
                      <a:solidFill>
                        <a:prstClr val="black"/>
                      </a:solidFill>
                      <a:latin typeface="Arial" panose="020B0604020202020204" pitchFamily="34" charset="0"/>
                      <a:cs typeface="Arial" panose="020B0604020202020204" pitchFamily="34" charset="0"/>
                    </a:rPr>
                  </a:br>
                  <a:r>
                    <a:rPr lang="en-US" sz="2133" dirty="0">
                      <a:solidFill>
                        <a:prstClr val="black"/>
                      </a:solidFill>
                      <a:latin typeface="Arial" panose="020B0604020202020204" pitchFamily="34" charset="0"/>
                      <a:cs typeface="Arial" panose="020B0604020202020204" pitchFamily="34" charset="0"/>
                    </a:rPr>
                    <a:t>(SEAP)</a:t>
                  </a:r>
                </a:p>
                <a:p>
                  <a:pPr marL="304784" indent="-304784" defTabSz="1219170">
                    <a:buFont typeface="Arial" pitchFamily="34" charset="0"/>
                    <a:buChar char="•"/>
                    <a:defRPr/>
                  </a:pPr>
                  <a:r>
                    <a:rPr lang="en-US" sz="2133" dirty="0">
                      <a:solidFill>
                        <a:prstClr val="black"/>
                      </a:solidFill>
                      <a:latin typeface="Arial" panose="020B0604020202020204" pitchFamily="34" charset="0"/>
                      <a:cs typeface="Arial" panose="020B0604020202020204" pitchFamily="34" charset="0"/>
                    </a:rPr>
                    <a:t>Advice to SEA</a:t>
                  </a:r>
                </a:p>
              </p:txBody>
            </p:sp>
            <p:sp>
              <p:nvSpPr>
                <p:cNvPr id="21" name="TextBox 20"/>
                <p:cNvSpPr txBox="1"/>
                <p:nvPr/>
              </p:nvSpPr>
              <p:spPr>
                <a:xfrm>
                  <a:off x="6699433" y="2959368"/>
                  <a:ext cx="1754903" cy="1053942"/>
                </a:xfrm>
                <a:prstGeom prst="rect">
                  <a:avLst/>
                </a:prstGeom>
                <a:solidFill>
                  <a:schemeClr val="accent4">
                    <a:lumMod val="40000"/>
                    <a:lumOff val="60000"/>
                  </a:schemeClr>
                </a:solidFill>
                <a:ln>
                  <a:solidFill>
                    <a:schemeClr val="accent5">
                      <a:lumMod val="75000"/>
                    </a:schemeClr>
                  </a:solidFill>
                </a:ln>
                <a:effectLst/>
              </p:spPr>
              <p:style>
                <a:lnRef idx="1">
                  <a:schemeClr val="accent2"/>
                </a:lnRef>
                <a:fillRef idx="2">
                  <a:schemeClr val="accent2"/>
                </a:fillRef>
                <a:effectRef idx="1">
                  <a:schemeClr val="accent2"/>
                </a:effectRef>
                <a:fontRef idx="minor">
                  <a:schemeClr val="dk1"/>
                </a:fontRef>
              </p:style>
              <p:txBody>
                <a:bodyPr wrap="non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Interagency </a:t>
                  </a:r>
                </a:p>
                <a:p>
                  <a:pPr algn="ctr" defTabSz="1219170">
                    <a:defRPr/>
                  </a:pPr>
                  <a:r>
                    <a:rPr lang="en-US" sz="2133" dirty="0">
                      <a:solidFill>
                        <a:prstClr val="black"/>
                      </a:solidFill>
                      <a:latin typeface="Arial" panose="020B0604020202020204" pitchFamily="34" charset="0"/>
                      <a:cs typeface="Arial" panose="020B0604020202020204" pitchFamily="34" charset="0"/>
                    </a:rPr>
                    <a:t>Coordinating </a:t>
                  </a:r>
                  <a:br>
                    <a:rPr lang="en-US" sz="2133" dirty="0">
                      <a:solidFill>
                        <a:prstClr val="black"/>
                      </a:solidFill>
                      <a:latin typeface="Arial" panose="020B0604020202020204" pitchFamily="34" charset="0"/>
                      <a:cs typeface="Arial" panose="020B0604020202020204" pitchFamily="34" charset="0"/>
                    </a:rPr>
                  </a:br>
                  <a:r>
                    <a:rPr lang="en-US" sz="2133" dirty="0">
                      <a:solidFill>
                        <a:prstClr val="black"/>
                      </a:solidFill>
                      <a:latin typeface="Arial" panose="020B0604020202020204" pitchFamily="34" charset="0"/>
                      <a:cs typeface="Arial" panose="020B0604020202020204" pitchFamily="34" charset="0"/>
                    </a:rPr>
                    <a:t>Council (ICC)</a:t>
                  </a:r>
                </a:p>
                <a:p>
                  <a:pPr marL="304784" indent="-304784" defTabSz="1219170">
                    <a:buFont typeface="Arial" pitchFamily="34" charset="0"/>
                    <a:buChar char="•"/>
                    <a:defRPr/>
                  </a:pPr>
                  <a:r>
                    <a:rPr lang="en-US" sz="2133" dirty="0">
                      <a:solidFill>
                        <a:prstClr val="black"/>
                      </a:solidFill>
                      <a:latin typeface="Arial" panose="020B0604020202020204" pitchFamily="34" charset="0"/>
                      <a:cs typeface="Arial" panose="020B0604020202020204" pitchFamily="34" charset="0"/>
                    </a:rPr>
                    <a:t>Advice to LA</a:t>
                  </a:r>
                </a:p>
              </p:txBody>
            </p:sp>
            <p:sp>
              <p:nvSpPr>
                <p:cNvPr id="22" name="Left-Right Arrow 21"/>
                <p:cNvSpPr/>
                <p:nvPr/>
              </p:nvSpPr>
              <p:spPr>
                <a:xfrm>
                  <a:off x="2684357" y="3513212"/>
                  <a:ext cx="305761" cy="204959"/>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23" name="Left-Right Arrow 22"/>
                <p:cNvSpPr/>
                <p:nvPr/>
              </p:nvSpPr>
              <p:spPr>
                <a:xfrm>
                  <a:off x="6418855" y="3513212"/>
                  <a:ext cx="347336" cy="204959"/>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25" name="TextBox 24"/>
                <p:cNvSpPr txBox="1"/>
                <p:nvPr/>
              </p:nvSpPr>
              <p:spPr>
                <a:xfrm>
                  <a:off x="2973586" y="3338576"/>
                  <a:ext cx="1389959" cy="530915"/>
                </a:xfrm>
                <a:prstGeom prst="rect">
                  <a:avLst/>
                </a:prstGeom>
                <a:solidFill>
                  <a:schemeClr val="accent2">
                    <a:lumMod val="40000"/>
                    <a:lumOff val="60000"/>
                  </a:schemeClr>
                </a:solidFill>
                <a:ln>
                  <a:solidFill>
                    <a:schemeClr val="accent2">
                      <a:lumMod val="75000"/>
                    </a:schemeClr>
                  </a:solidFill>
                </a:ln>
                <a:effectLst/>
              </p:spPr>
              <p:txBody>
                <a:bodyPr wrap="squar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Part B</a:t>
                  </a:r>
                </a:p>
                <a:p>
                  <a:pPr algn="ctr" defTabSz="1219170">
                    <a:defRPr/>
                  </a:pPr>
                  <a:r>
                    <a:rPr lang="en-US" sz="1867" dirty="0">
                      <a:solidFill>
                        <a:prstClr val="black"/>
                      </a:solidFill>
                      <a:latin typeface="Arial" panose="020B0604020202020204" pitchFamily="34" charset="0"/>
                      <a:cs typeface="Arial" panose="020B0604020202020204" pitchFamily="34" charset="0"/>
                    </a:rPr>
                    <a:t>(3–21 years)</a:t>
                  </a:r>
                </a:p>
              </p:txBody>
            </p:sp>
            <p:sp>
              <p:nvSpPr>
                <p:cNvPr id="26" name="TextBox 25"/>
                <p:cNvSpPr txBox="1"/>
                <p:nvPr/>
              </p:nvSpPr>
              <p:spPr>
                <a:xfrm>
                  <a:off x="5087691" y="3347404"/>
                  <a:ext cx="1313111" cy="530915"/>
                </a:xfrm>
                <a:prstGeom prst="rect">
                  <a:avLst/>
                </a:prstGeom>
                <a:solidFill>
                  <a:schemeClr val="accent1">
                    <a:lumMod val="40000"/>
                    <a:lumOff val="60000"/>
                  </a:schemeClr>
                </a:solidFill>
                <a:ln>
                  <a:solidFill>
                    <a:schemeClr val="accent1">
                      <a:lumMod val="75000"/>
                    </a:schemeClr>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Part C </a:t>
                  </a:r>
                </a:p>
                <a:p>
                  <a:pPr algn="ctr" defTabSz="1219170">
                    <a:defRPr/>
                  </a:pPr>
                  <a:r>
                    <a:rPr lang="en-US" sz="1867" dirty="0">
                      <a:solidFill>
                        <a:prstClr val="black"/>
                      </a:solidFill>
                      <a:latin typeface="Arial" panose="020B0604020202020204" pitchFamily="34" charset="0"/>
                      <a:cs typeface="Arial" panose="020B0604020202020204" pitchFamily="34" charset="0"/>
                    </a:rPr>
                    <a:t>(Birth–2 years) </a:t>
                  </a:r>
                </a:p>
              </p:txBody>
            </p:sp>
            <p:sp>
              <p:nvSpPr>
                <p:cNvPr id="27" name="TextBox 26"/>
                <p:cNvSpPr txBox="1"/>
                <p:nvPr/>
              </p:nvSpPr>
              <p:spPr>
                <a:xfrm>
                  <a:off x="1717480" y="4049787"/>
                  <a:ext cx="5875635" cy="561596"/>
                </a:xfrm>
                <a:prstGeom prst="rect">
                  <a:avLst/>
                </a:prstGeom>
                <a:solidFill>
                  <a:srgbClr val="EEE5E2"/>
                </a:solidFill>
                <a:ln>
                  <a:solidFill>
                    <a:schemeClr val="bg1">
                      <a:lumMod val="65000"/>
                    </a:schemeClr>
                  </a:solidFill>
                </a:ln>
                <a:effectLst/>
              </p:spPr>
              <p:style>
                <a:lnRef idx="1">
                  <a:schemeClr val="accent2"/>
                </a:lnRef>
                <a:fillRef idx="2">
                  <a:schemeClr val="accent2"/>
                </a:fillRef>
                <a:effectRef idx="1">
                  <a:schemeClr val="accent2"/>
                </a:effectRef>
                <a:fontRef idx="minor">
                  <a:schemeClr val="dk1"/>
                </a:fontRef>
              </p:style>
              <p:txBody>
                <a:bodyPr>
                  <a:spAutoFit/>
                </a:bodyPr>
                <a:lstStyle/>
                <a:p>
                  <a:pPr algn="ctr" defTabSz="1219170">
                    <a:defRPr/>
                  </a:pPr>
                  <a:r>
                    <a:rPr lang="en-US" sz="2133" dirty="0">
                      <a:solidFill>
                        <a:prstClr val="black"/>
                      </a:solidFill>
                      <a:latin typeface="Arial" panose="020B0604020202020204" pitchFamily="34" charset="0"/>
                      <a:cs typeface="Arial" panose="020B0604020202020204" pitchFamily="34" charset="0"/>
                    </a:rPr>
                    <a:t>Keep the Main Thing the Main Thing.</a:t>
                  </a:r>
                </a:p>
                <a:p>
                  <a:pPr algn="ctr" defTabSz="1219170">
                    <a:defRPr/>
                  </a:pPr>
                  <a:r>
                    <a:rPr lang="en-US" sz="2133" dirty="0">
                      <a:solidFill>
                        <a:prstClr val="black"/>
                      </a:solidFill>
                      <a:latin typeface="Arial" panose="020B0604020202020204" pitchFamily="34" charset="0"/>
                      <a:cs typeface="Arial" panose="020B0604020202020204" pitchFamily="34" charset="0"/>
                    </a:rPr>
                    <a:t>Infants, Toddlers, Children, and Youth with Disabilities</a:t>
                  </a:r>
                </a:p>
              </p:txBody>
            </p:sp>
            <p:sp>
              <p:nvSpPr>
                <p:cNvPr id="28" name="Down Arrow 27"/>
                <p:cNvSpPr/>
                <p:nvPr/>
              </p:nvSpPr>
              <p:spPr>
                <a:xfrm>
                  <a:off x="4543735" y="1679003"/>
                  <a:ext cx="223125" cy="174978"/>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24" name="Down Arrow 23"/>
                <p:cNvSpPr/>
                <p:nvPr/>
              </p:nvSpPr>
              <p:spPr>
                <a:xfrm>
                  <a:off x="1841437" y="3986510"/>
                  <a:ext cx="223125" cy="199499"/>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Arial"/>
                  </a:endParaRPr>
                </a:p>
              </p:txBody>
            </p:sp>
            <p:sp>
              <p:nvSpPr>
                <p:cNvPr id="29" name="Down Arrow 28"/>
                <p:cNvSpPr/>
                <p:nvPr/>
              </p:nvSpPr>
              <p:spPr>
                <a:xfrm>
                  <a:off x="4538633" y="2075058"/>
                  <a:ext cx="223125" cy="19168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32" name="Down Arrow 31"/>
                <p:cNvSpPr/>
                <p:nvPr/>
              </p:nvSpPr>
              <p:spPr>
                <a:xfrm>
                  <a:off x="1841437" y="2861437"/>
                  <a:ext cx="223125" cy="174714"/>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grpSp>
          <p:sp>
            <p:nvSpPr>
              <p:cNvPr id="35" name="Down Arrow 34"/>
              <p:cNvSpPr/>
              <p:nvPr/>
            </p:nvSpPr>
            <p:spPr>
              <a:xfrm>
                <a:off x="3279687" y="2432957"/>
                <a:ext cx="223125" cy="19168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grpSp>
        <p:sp>
          <p:nvSpPr>
            <p:cNvPr id="36" name="Down Arrow 35"/>
            <p:cNvSpPr/>
            <p:nvPr/>
          </p:nvSpPr>
          <p:spPr>
            <a:xfrm>
              <a:off x="5814989" y="2453901"/>
              <a:ext cx="223125" cy="19168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37" name="Down Arrow 36"/>
            <p:cNvSpPr/>
            <p:nvPr/>
          </p:nvSpPr>
          <p:spPr>
            <a:xfrm>
              <a:off x="7351585" y="2849996"/>
              <a:ext cx="223125" cy="19168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sp>
          <p:nvSpPr>
            <p:cNvPr id="38" name="Down Arrow 37"/>
            <p:cNvSpPr/>
            <p:nvPr/>
          </p:nvSpPr>
          <p:spPr>
            <a:xfrm>
              <a:off x="7360144" y="3965996"/>
              <a:ext cx="223125" cy="191680"/>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133" dirty="0">
                <a:solidFill>
                  <a:srgbClr val="FFFFFF"/>
                </a:solidFill>
                <a:latin typeface="Calibri" pitchFamily="34" charset="0"/>
              </a:endParaRPr>
            </a:p>
          </p:txBody>
        </p:sp>
      </p:grpSp>
      <p:sp>
        <p:nvSpPr>
          <p:cNvPr id="43" name="Date Placeholder 42"/>
          <p:cNvSpPr>
            <a:spLocks noGrp="1"/>
          </p:cNvSpPr>
          <p:nvPr>
            <p:ph type="dt" sz="half" idx="10"/>
          </p:nvPr>
        </p:nvSpPr>
        <p:spPr>
          <a:xfrm>
            <a:off x="333064" y="6275342"/>
            <a:ext cx="2844800" cy="365125"/>
          </a:xfrm>
        </p:spPr>
        <p:txBody>
          <a:bodyPr/>
          <a:lstStyle/>
          <a:p>
            <a:pPr defTabSz="1219170">
              <a:defRPr/>
            </a:pPr>
            <a:fld id="{E1745213-AA0D-48CC-883F-1F89A4770DCA}"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166008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Supervision – SEA Oversight</a:t>
            </a:r>
          </a:p>
        </p:txBody>
      </p:sp>
      <p:sp>
        <p:nvSpPr>
          <p:cNvPr id="2" name="Content Placeholder 1"/>
          <p:cNvSpPr>
            <a:spLocks noGrp="1"/>
          </p:cNvSpPr>
          <p:nvPr>
            <p:ph idx="1"/>
          </p:nvPr>
        </p:nvSpPr>
        <p:spPr>
          <a:xfrm>
            <a:off x="406400" y="1193800"/>
            <a:ext cx="11582400" cy="4830763"/>
          </a:xfrm>
        </p:spPr>
        <p:txBody>
          <a:bodyPr/>
          <a:lstStyle/>
          <a:p>
            <a:pPr>
              <a:spcBef>
                <a:spcPct val="50000"/>
              </a:spcBef>
            </a:pPr>
            <a:r>
              <a:rPr lang="en-US" altLang="en-US" sz="3733" b="1" dirty="0">
                <a:latin typeface="Arial" panose="020B0604020202020204" pitchFamily="34" charset="0"/>
                <a:cs typeface="Arial" panose="020B0604020202020204" pitchFamily="34" charset="0"/>
              </a:rPr>
              <a:t>Components</a:t>
            </a:r>
            <a:r>
              <a:rPr lang="en-US" altLang="en-US" sz="3733" b="1" dirty="0">
                <a:solidFill>
                  <a:schemeClr val="bg1"/>
                </a:solidFill>
                <a:latin typeface="Arial" panose="020B0604020202020204" pitchFamily="34" charset="0"/>
                <a:cs typeface="Arial" panose="020B0604020202020204" pitchFamily="34" charset="0"/>
              </a:rPr>
              <a:t> </a:t>
            </a:r>
            <a:r>
              <a:rPr lang="en-US" altLang="en-US" sz="3733" b="1" dirty="0">
                <a:latin typeface="Arial" panose="020B0604020202020204" pitchFamily="34" charset="0"/>
                <a:cs typeface="Arial" panose="020B0604020202020204" pitchFamily="34" charset="0"/>
              </a:rPr>
              <a:t>of  </a:t>
            </a:r>
            <a:br>
              <a:rPr lang="en-US" altLang="en-US" sz="3733" b="1" dirty="0">
                <a:latin typeface="Arial" panose="020B0604020202020204" pitchFamily="34" charset="0"/>
                <a:cs typeface="Arial" panose="020B0604020202020204" pitchFamily="34" charset="0"/>
              </a:rPr>
            </a:br>
            <a:r>
              <a:rPr lang="en-US" altLang="en-US" sz="3733" b="1" dirty="0">
                <a:latin typeface="Arial" panose="020B0604020202020204" pitchFamily="34" charset="0"/>
                <a:cs typeface="Arial" panose="020B0604020202020204" pitchFamily="34" charset="0"/>
              </a:rPr>
              <a:t>General Supervision:</a:t>
            </a:r>
          </a:p>
          <a:p>
            <a:pPr>
              <a:spcBef>
                <a:spcPct val="50000"/>
              </a:spcBef>
            </a:pPr>
            <a:r>
              <a:rPr lang="en-US" altLang="en-US" b="1" dirty="0">
                <a:latin typeface="Arial" panose="020B0604020202020204" pitchFamily="34" charset="0"/>
                <a:cs typeface="Arial" panose="020B0604020202020204" pitchFamily="34" charset="0"/>
              </a:rPr>
              <a:t>Kansas Integrated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Accountability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System</a:t>
            </a:r>
          </a:p>
          <a:p>
            <a:pPr>
              <a:spcBef>
                <a:spcPct val="50000"/>
              </a:spcBef>
            </a:pPr>
            <a:r>
              <a:rPr lang="en-US" altLang="en-US" b="1" dirty="0">
                <a:latin typeface="Arial" panose="020B0604020202020204" pitchFamily="34" charset="0"/>
                <a:cs typeface="Arial" panose="020B0604020202020204" pitchFamily="34" charset="0"/>
              </a:rPr>
              <a:t>(KIAS)</a:t>
            </a:r>
          </a:p>
        </p:txBody>
      </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68809" y="1193807"/>
            <a:ext cx="5775713" cy="5092980"/>
          </a:xfrm>
          <a:prstGeom prst="rect">
            <a:avLst/>
          </a:prstGeom>
        </p:spPr>
      </p:pic>
      <p:sp>
        <p:nvSpPr>
          <p:cNvPr id="22" name="Date Placeholder 21"/>
          <p:cNvSpPr>
            <a:spLocks noGrp="1"/>
          </p:cNvSpPr>
          <p:nvPr>
            <p:ph type="dt" sz="half" idx="10"/>
          </p:nvPr>
        </p:nvSpPr>
        <p:spPr>
          <a:xfrm>
            <a:off x="406400" y="6286787"/>
            <a:ext cx="2844800" cy="365125"/>
          </a:xfrm>
        </p:spPr>
        <p:txBody>
          <a:bodyPr/>
          <a:lstStyle/>
          <a:p>
            <a:pPr defTabSz="1219170">
              <a:defRPr/>
            </a:pPr>
            <a:fld id="{EE6C6585-A2D7-4991-8704-2D573AB2AB34}"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17508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July 24, 2024</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SPP Indicators:</a:t>
            </a:r>
          </a:p>
        </p:txBody>
      </p:sp>
      <p:sp>
        <p:nvSpPr>
          <p:cNvPr id="5" name="Content Placeholder 4"/>
          <p:cNvSpPr>
            <a:spLocks noGrp="1"/>
          </p:cNvSpPr>
          <p:nvPr>
            <p:ph sz="half" idx="1"/>
          </p:nvPr>
        </p:nvSpPr>
        <p:spPr/>
        <p:txBody>
          <a:bodyPr>
            <a:normAutofit fontScale="55000" lnSpcReduction="20000"/>
          </a:bodyPr>
          <a:lstStyle/>
          <a:p>
            <a:pPr marL="609570" indent="-609570">
              <a:lnSpc>
                <a:spcPct val="134000"/>
              </a:lnSpc>
              <a:spcBef>
                <a:spcPts val="0"/>
              </a:spcBef>
              <a:spcAft>
                <a:spcPts val="800"/>
              </a:spcAft>
              <a:buClrTx/>
              <a:buSzPct val="110000"/>
              <a:buFont typeface="+mj-lt"/>
              <a:buAutoNum type="arabicPeriod"/>
            </a:pPr>
            <a:r>
              <a:rPr lang="en-US" dirty="0"/>
              <a:t>Graduation</a:t>
            </a:r>
          </a:p>
          <a:p>
            <a:pPr marL="609570" indent="-609570">
              <a:lnSpc>
                <a:spcPct val="134000"/>
              </a:lnSpc>
              <a:spcBef>
                <a:spcPts val="0"/>
              </a:spcBef>
              <a:spcAft>
                <a:spcPts val="800"/>
              </a:spcAft>
              <a:buClrTx/>
              <a:buSzPct val="110000"/>
              <a:buFont typeface="+mj-lt"/>
              <a:buAutoNum type="arabicPeriod"/>
            </a:pPr>
            <a:r>
              <a:rPr lang="en-US" dirty="0"/>
              <a:t>Dropout</a:t>
            </a:r>
          </a:p>
          <a:p>
            <a:pPr marL="609570" indent="-609570">
              <a:lnSpc>
                <a:spcPct val="134000"/>
              </a:lnSpc>
              <a:spcBef>
                <a:spcPts val="0"/>
              </a:spcBef>
              <a:spcAft>
                <a:spcPts val="800"/>
              </a:spcAft>
              <a:buClrTx/>
              <a:buSzPct val="110000"/>
              <a:buFont typeface="+mj-lt"/>
              <a:buAutoNum type="arabicPeriod"/>
            </a:pPr>
            <a:r>
              <a:rPr lang="en-US" dirty="0"/>
              <a:t>Assessments</a:t>
            </a:r>
          </a:p>
          <a:p>
            <a:pPr marL="609570" indent="-609570">
              <a:lnSpc>
                <a:spcPct val="134000"/>
              </a:lnSpc>
              <a:spcBef>
                <a:spcPts val="0"/>
              </a:spcBef>
              <a:spcAft>
                <a:spcPts val="800"/>
              </a:spcAft>
              <a:buClrTx/>
              <a:buSzPct val="110000"/>
              <a:buFont typeface="+mj-lt"/>
              <a:buAutoNum type="arabicPeriod"/>
            </a:pPr>
            <a:r>
              <a:rPr lang="en-US" dirty="0"/>
              <a:t>Suspension/Expulsion</a:t>
            </a:r>
          </a:p>
          <a:p>
            <a:pPr marL="609570" indent="-609570">
              <a:lnSpc>
                <a:spcPct val="134000"/>
              </a:lnSpc>
              <a:spcBef>
                <a:spcPts val="0"/>
              </a:spcBef>
              <a:spcAft>
                <a:spcPts val="800"/>
              </a:spcAft>
              <a:buClrTx/>
              <a:buSzPct val="110000"/>
              <a:buFont typeface="+mj-lt"/>
              <a:buAutoNum type="arabicPeriod"/>
            </a:pPr>
            <a:r>
              <a:rPr lang="en-US" dirty="0"/>
              <a:t>LRE</a:t>
            </a:r>
          </a:p>
          <a:p>
            <a:pPr marL="609570" indent="-609570">
              <a:lnSpc>
                <a:spcPct val="134000"/>
              </a:lnSpc>
              <a:spcBef>
                <a:spcPts val="0"/>
              </a:spcBef>
              <a:spcAft>
                <a:spcPts val="800"/>
              </a:spcAft>
              <a:buClrTx/>
              <a:buSzPct val="110000"/>
              <a:buFont typeface="+mj-lt"/>
              <a:buAutoNum type="arabicPeriod"/>
            </a:pPr>
            <a:r>
              <a:rPr lang="en-US" dirty="0"/>
              <a:t>Preschool LRE</a:t>
            </a:r>
          </a:p>
          <a:p>
            <a:pPr marL="609570" indent="-609570">
              <a:lnSpc>
                <a:spcPct val="134000"/>
              </a:lnSpc>
              <a:spcBef>
                <a:spcPts val="0"/>
              </a:spcBef>
              <a:spcAft>
                <a:spcPts val="800"/>
              </a:spcAft>
              <a:buClrTx/>
              <a:buSzPct val="110000"/>
              <a:buFont typeface="+mj-lt"/>
              <a:buAutoNum type="arabicPeriod"/>
            </a:pPr>
            <a:r>
              <a:rPr lang="en-US" dirty="0"/>
              <a:t>Preschool Outcomes</a:t>
            </a:r>
          </a:p>
          <a:p>
            <a:pPr marL="609570" indent="-609570">
              <a:lnSpc>
                <a:spcPct val="134000"/>
              </a:lnSpc>
              <a:spcBef>
                <a:spcPts val="0"/>
              </a:spcBef>
              <a:spcAft>
                <a:spcPts val="800"/>
              </a:spcAft>
              <a:buClrTx/>
              <a:buSzPct val="110000"/>
              <a:buFont typeface="+mj-lt"/>
              <a:buAutoNum type="arabicPeriod"/>
            </a:pPr>
            <a:r>
              <a:rPr lang="en-US" dirty="0"/>
              <a:t>Parent Involvement</a:t>
            </a:r>
          </a:p>
          <a:p>
            <a:pPr marL="609570" indent="-609570">
              <a:lnSpc>
                <a:spcPct val="134000"/>
              </a:lnSpc>
              <a:spcBef>
                <a:spcPts val="0"/>
              </a:spcBef>
              <a:spcAft>
                <a:spcPts val="800"/>
              </a:spcAft>
              <a:buClrTx/>
              <a:buSzPct val="110000"/>
              <a:buFont typeface="+mj-lt"/>
              <a:buAutoNum type="arabicPeriod"/>
            </a:pPr>
            <a:r>
              <a:rPr lang="en-US" dirty="0"/>
              <a:t>Disproportionate Representation	</a:t>
            </a:r>
          </a:p>
          <a:p>
            <a:pPr marL="609570" indent="-609570">
              <a:lnSpc>
                <a:spcPct val="134000"/>
              </a:lnSpc>
              <a:spcBef>
                <a:spcPts val="0"/>
              </a:spcBef>
              <a:spcAft>
                <a:spcPts val="800"/>
              </a:spcAft>
              <a:buClrTx/>
              <a:buSzPct val="110000"/>
              <a:buFont typeface="+mj-lt"/>
              <a:buAutoNum type="arabicPeriod"/>
            </a:pPr>
            <a:r>
              <a:rPr lang="en-US" dirty="0"/>
              <a:t>Disproportionate Representation – disability category</a:t>
            </a:r>
          </a:p>
        </p:txBody>
      </p:sp>
      <p:sp>
        <p:nvSpPr>
          <p:cNvPr id="6" name="Content Placeholder 5"/>
          <p:cNvSpPr>
            <a:spLocks noGrp="1"/>
          </p:cNvSpPr>
          <p:nvPr>
            <p:ph sz="half" idx="2"/>
          </p:nvPr>
        </p:nvSpPr>
        <p:spPr/>
        <p:txBody>
          <a:bodyPr>
            <a:normAutofit fontScale="77500" lnSpcReduction="20000"/>
          </a:bodyPr>
          <a:lstStyle/>
          <a:p>
            <a:pPr marL="609570" indent="-609570">
              <a:lnSpc>
                <a:spcPct val="134000"/>
              </a:lnSpc>
              <a:spcBef>
                <a:spcPts val="0"/>
              </a:spcBef>
              <a:spcAft>
                <a:spcPts val="800"/>
              </a:spcAft>
              <a:buClrTx/>
              <a:buSzPct val="110000"/>
              <a:buFont typeface="+mj-lt"/>
              <a:buAutoNum type="arabicPeriod" startAt="11"/>
            </a:pPr>
            <a:r>
              <a:rPr lang="en-US" dirty="0"/>
              <a:t>Evaluation Timelines</a:t>
            </a:r>
          </a:p>
          <a:p>
            <a:pPr marL="609570" indent="-609570">
              <a:lnSpc>
                <a:spcPct val="134000"/>
              </a:lnSpc>
              <a:spcBef>
                <a:spcPts val="0"/>
              </a:spcBef>
              <a:spcAft>
                <a:spcPts val="800"/>
              </a:spcAft>
              <a:buClrTx/>
              <a:buSzPct val="110000"/>
              <a:buFont typeface="+mj-lt"/>
              <a:buAutoNum type="arabicPeriod" startAt="11"/>
            </a:pPr>
            <a:r>
              <a:rPr lang="en-US" dirty="0"/>
              <a:t>Preschool Transition</a:t>
            </a:r>
          </a:p>
          <a:p>
            <a:pPr marL="609570" indent="-609570">
              <a:lnSpc>
                <a:spcPct val="134000"/>
              </a:lnSpc>
              <a:spcBef>
                <a:spcPts val="0"/>
              </a:spcBef>
              <a:spcAft>
                <a:spcPts val="800"/>
              </a:spcAft>
              <a:buClrTx/>
              <a:buSzPct val="110000"/>
              <a:buFont typeface="+mj-lt"/>
              <a:buAutoNum type="arabicPeriod" startAt="11"/>
            </a:pPr>
            <a:r>
              <a:rPr lang="en-US" dirty="0"/>
              <a:t>Secondary Transition</a:t>
            </a:r>
          </a:p>
          <a:p>
            <a:pPr marL="609570" indent="-609570">
              <a:lnSpc>
                <a:spcPct val="134000"/>
              </a:lnSpc>
              <a:spcBef>
                <a:spcPts val="0"/>
              </a:spcBef>
              <a:spcAft>
                <a:spcPts val="800"/>
              </a:spcAft>
              <a:buClrTx/>
              <a:buSzPct val="110000"/>
              <a:buFont typeface="+mj-lt"/>
              <a:buAutoNum type="arabicPeriod" startAt="11"/>
            </a:pPr>
            <a:r>
              <a:rPr lang="en-US" dirty="0"/>
              <a:t>Post-school Outcomes</a:t>
            </a:r>
          </a:p>
          <a:p>
            <a:pPr marL="609570" indent="-609570">
              <a:lnSpc>
                <a:spcPct val="134000"/>
              </a:lnSpc>
              <a:spcBef>
                <a:spcPts val="0"/>
              </a:spcBef>
              <a:spcAft>
                <a:spcPts val="800"/>
              </a:spcAft>
              <a:buClrTx/>
              <a:buSzPct val="110000"/>
              <a:buFont typeface="+mj-lt"/>
              <a:buAutoNum type="arabicPeriod" startAt="11"/>
            </a:pPr>
            <a:r>
              <a:rPr lang="en-US" dirty="0"/>
              <a:t>Resolution Sessions </a:t>
            </a:r>
          </a:p>
          <a:p>
            <a:pPr marL="609570" indent="-609570">
              <a:lnSpc>
                <a:spcPct val="134000"/>
              </a:lnSpc>
              <a:spcBef>
                <a:spcPts val="0"/>
              </a:spcBef>
              <a:spcAft>
                <a:spcPts val="800"/>
              </a:spcAft>
              <a:buClrTx/>
              <a:buSzPct val="110000"/>
              <a:buFont typeface="+mj-lt"/>
              <a:buAutoNum type="arabicPeriod" startAt="11"/>
            </a:pPr>
            <a:r>
              <a:rPr lang="en-US" dirty="0"/>
              <a:t>Mediation </a:t>
            </a:r>
          </a:p>
          <a:p>
            <a:pPr marL="609570" indent="-609570">
              <a:lnSpc>
                <a:spcPct val="134000"/>
              </a:lnSpc>
              <a:spcBef>
                <a:spcPts val="0"/>
              </a:spcBef>
              <a:spcAft>
                <a:spcPts val="800"/>
              </a:spcAft>
              <a:buClrTx/>
              <a:buSzPct val="110000"/>
              <a:buFont typeface="+mj-lt"/>
              <a:buAutoNum type="arabicPeriod" startAt="11"/>
            </a:pPr>
            <a:r>
              <a:rPr lang="en-US" dirty="0"/>
              <a:t>State Systemic Improvement Plan (SSIP)</a:t>
            </a:r>
          </a:p>
          <a:p>
            <a:pPr marL="609570" indent="-609570">
              <a:lnSpc>
                <a:spcPct val="134000"/>
              </a:lnSpc>
              <a:spcBef>
                <a:spcPts val="0"/>
              </a:spcBef>
              <a:spcAft>
                <a:spcPts val="800"/>
              </a:spcAft>
              <a:buClrTx/>
              <a:buSzPct val="110000"/>
              <a:buFont typeface="+mj-lt"/>
              <a:buAutoNum type="arabicPeriod" startAt="11"/>
            </a:pPr>
            <a:r>
              <a:rPr lang="en-US" dirty="0"/>
              <a:t>General Supervision</a:t>
            </a:r>
          </a:p>
          <a:p>
            <a:endParaRPr lang="en-US" dirty="0"/>
          </a:p>
        </p:txBody>
      </p:sp>
      <p:sp>
        <p:nvSpPr>
          <p:cNvPr id="7" name="Date Placeholder 6"/>
          <p:cNvSpPr>
            <a:spLocks noGrp="1"/>
          </p:cNvSpPr>
          <p:nvPr>
            <p:ph type="dt" sz="half" idx="10"/>
          </p:nvPr>
        </p:nvSpPr>
        <p:spPr>
          <a:xfrm>
            <a:off x="406400" y="6222427"/>
            <a:ext cx="2844800" cy="365125"/>
          </a:xfrm>
        </p:spPr>
        <p:txBody>
          <a:bodyPr/>
          <a:lstStyle/>
          <a:p>
            <a:pPr defTabSz="1219170">
              <a:defRPr/>
            </a:pPr>
            <a:fld id="{1F85A7FE-1A96-457A-AEC0-9624F43B260C}"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77194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4C31B3-7BA3-DEA0-E6D1-70D2CB20A328}"/>
              </a:ext>
            </a:extLst>
          </p:cNvPr>
          <p:cNvSpPr>
            <a:spLocks noGrp="1"/>
          </p:cNvSpPr>
          <p:nvPr>
            <p:ph type="title"/>
          </p:nvPr>
        </p:nvSpPr>
        <p:spPr/>
        <p:txBody>
          <a:bodyPr/>
          <a:lstStyle/>
          <a:p>
            <a:r>
              <a:rPr lang="en-US" dirty="0"/>
              <a:t>State Advisory Panels     SAP &amp; SICC</a:t>
            </a:r>
          </a:p>
        </p:txBody>
      </p:sp>
      <p:sp>
        <p:nvSpPr>
          <p:cNvPr id="4" name="Date Placeholder 3">
            <a:extLst>
              <a:ext uri="{FF2B5EF4-FFF2-40B4-BE49-F238E27FC236}">
                <a16:creationId xmlns:a16="http://schemas.microsoft.com/office/drawing/2014/main" id="{EA6FAFCE-2B96-23D8-4C3F-DB4F875FCA99}"/>
              </a:ext>
            </a:extLst>
          </p:cNvPr>
          <p:cNvSpPr>
            <a:spLocks noGrp="1"/>
          </p:cNvSpPr>
          <p:nvPr>
            <p:ph type="dt" sz="half" idx="10"/>
          </p:nvPr>
        </p:nvSpPr>
        <p:spPr/>
        <p:txBody>
          <a:bodyPr/>
          <a:lstStyle/>
          <a:p>
            <a:fld id="{BEF68196-3E35-47BC-AAB7-F6F309328D1C}" type="datetime1">
              <a:rPr lang="en-US" smtClean="0"/>
              <a:t>12/31/2024</a:t>
            </a:fld>
            <a:endParaRPr lang="en-US" dirty="0"/>
          </a:p>
        </p:txBody>
      </p:sp>
      <p:sp>
        <p:nvSpPr>
          <p:cNvPr id="5" name="Content Placeholder 4">
            <a:extLst>
              <a:ext uri="{FF2B5EF4-FFF2-40B4-BE49-F238E27FC236}">
                <a16:creationId xmlns:a16="http://schemas.microsoft.com/office/drawing/2014/main" id="{EBF6D60D-D527-F62E-1EB8-E91313A987C2}"/>
              </a:ext>
            </a:extLst>
          </p:cNvPr>
          <p:cNvSpPr>
            <a:spLocks noGrp="1"/>
          </p:cNvSpPr>
          <p:nvPr>
            <p:ph idx="1"/>
          </p:nvPr>
        </p:nvSpPr>
        <p:spPr/>
        <p:txBody>
          <a:bodyPr>
            <a:normAutofit lnSpcReduction="10000"/>
          </a:bodyPr>
          <a:lstStyle/>
          <a:p>
            <a:pPr algn="l"/>
            <a:r>
              <a:rPr lang="en-US" sz="2667" dirty="0">
                <a:solidFill>
                  <a:srgbClr val="000000"/>
                </a:solidFill>
                <a:highlight>
                  <a:srgbClr val="FFFFFF"/>
                </a:highlight>
                <a:latin typeface="Roboto" panose="02000000000000000000" pitchFamily="2" charset="0"/>
              </a:rPr>
              <a:t>The IDEA State Advisory Panels (SAP) and State Interagency Coordinating Councils (SICC) address the needs of students with disabilities in K-12 special education programs, early intervention programs, and preschool.</a:t>
            </a:r>
          </a:p>
          <a:p>
            <a:pPr algn="l"/>
            <a:r>
              <a:rPr lang="en-US" b="1" i="0" dirty="0">
                <a:solidFill>
                  <a:srgbClr val="000000"/>
                </a:solidFill>
                <a:effectLst/>
                <a:highlight>
                  <a:srgbClr val="FFFFFF"/>
                </a:highlight>
                <a:latin typeface="Roboto" panose="02000000000000000000" pitchFamily="2" charset="0"/>
              </a:rPr>
              <a:t>This website is intended to address the information and </a:t>
            </a:r>
            <a:r>
              <a:rPr lang="en-US" sz="2667" b="1" dirty="0">
                <a:solidFill>
                  <a:srgbClr val="000000"/>
                </a:solidFill>
                <a:highlight>
                  <a:srgbClr val="FFFFFF"/>
                </a:highlight>
                <a:latin typeface="Roboto" panose="02000000000000000000" pitchFamily="2" charset="0"/>
              </a:rPr>
              <a:t>communication</a:t>
            </a:r>
            <a:r>
              <a:rPr lang="en-US" b="1" i="0" dirty="0">
                <a:solidFill>
                  <a:srgbClr val="000000"/>
                </a:solidFill>
                <a:effectLst/>
                <a:highlight>
                  <a:srgbClr val="FFFFFF"/>
                </a:highlight>
                <a:latin typeface="Roboto" panose="02000000000000000000" pitchFamily="2" charset="0"/>
              </a:rPr>
              <a:t> needs of:</a:t>
            </a:r>
          </a:p>
          <a:p>
            <a:pPr algn="l">
              <a:buFont typeface="Arial" panose="020B0604020202020204" pitchFamily="34" charset="0"/>
              <a:buChar char="•"/>
            </a:pPr>
            <a:r>
              <a:rPr lang="en-US" sz="2533" dirty="0">
                <a:solidFill>
                  <a:srgbClr val="000000"/>
                </a:solidFill>
                <a:highlight>
                  <a:srgbClr val="FFFFFF"/>
                </a:highlight>
                <a:latin typeface="Roboto" panose="02000000000000000000" pitchFamily="2" charset="0"/>
              </a:rPr>
              <a:t>SAP members and State Education Agency (SEA) staff </a:t>
            </a:r>
          </a:p>
          <a:p>
            <a:pPr algn="l">
              <a:buFont typeface="Arial" panose="020B0604020202020204" pitchFamily="34" charset="0"/>
              <a:buChar char="•"/>
            </a:pPr>
            <a:r>
              <a:rPr lang="en-US" sz="2533" dirty="0">
                <a:solidFill>
                  <a:srgbClr val="000000"/>
                </a:solidFill>
                <a:highlight>
                  <a:srgbClr val="FFFFFF"/>
                </a:highlight>
                <a:latin typeface="Roboto" panose="02000000000000000000" pitchFamily="2" charset="0"/>
              </a:rPr>
              <a:t>SICC members and Lead Agency (LA) staff  </a:t>
            </a:r>
          </a:p>
          <a:p>
            <a:pPr algn="l">
              <a:buFont typeface="Arial" panose="020B0604020202020204" pitchFamily="34" charset="0"/>
              <a:buChar char="•"/>
            </a:pPr>
            <a:r>
              <a:rPr lang="en-US" sz="2533" dirty="0">
                <a:solidFill>
                  <a:srgbClr val="000000"/>
                </a:solidFill>
                <a:highlight>
                  <a:srgbClr val="FFFFFF"/>
                </a:highlight>
                <a:latin typeface="Roboto" panose="02000000000000000000" pitchFamily="2" charset="0"/>
              </a:rPr>
              <a:t>Individuals interested in learning about the functions of the SAPs and SICCs</a:t>
            </a:r>
          </a:p>
          <a:p>
            <a:r>
              <a:rPr lang="en-US" dirty="0">
                <a:hlinkClick r:id="rId2"/>
              </a:rPr>
              <a:t>https://osepideasthatwork.org/resources-grantees/sap-sicc</a:t>
            </a:r>
            <a:endParaRPr lang="en-US" dirty="0"/>
          </a:p>
        </p:txBody>
      </p:sp>
    </p:spTree>
    <p:extLst>
      <p:ext uri="{BB962C8B-B14F-4D97-AF65-F5344CB8AC3E}">
        <p14:creationId xmlns:p14="http://schemas.microsoft.com/office/powerpoint/2010/main" val="886276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SEAC/ICC Website</a:t>
            </a:r>
          </a:p>
        </p:txBody>
      </p:sp>
      <p:sp>
        <p:nvSpPr>
          <p:cNvPr id="2" name="Content Placeholder 1"/>
          <p:cNvSpPr>
            <a:spLocks noGrp="1"/>
          </p:cNvSpPr>
          <p:nvPr>
            <p:ph idx="1"/>
          </p:nvPr>
        </p:nvSpPr>
        <p:spPr/>
        <p:txBody>
          <a:bodyPr/>
          <a:lstStyle/>
          <a:p>
            <a:pPr algn="ctr"/>
            <a:r>
              <a:rPr lang="en-US" altLang="en-US" u="sng" dirty="0">
                <a:solidFill>
                  <a:srgbClr val="B36DAD"/>
                </a:solidFill>
                <a:latin typeface="Arial" charset="0"/>
              </a:rPr>
              <a:t>https://osepideasthatwork.org/resources-grantees/sap-sicc</a:t>
            </a:r>
            <a:endParaRPr lang="en-US" dirty="0"/>
          </a:p>
          <a:p>
            <a:pPr marL="609570" indent="-609570">
              <a:lnSpc>
                <a:spcPct val="150000"/>
              </a:lnSpc>
              <a:spcBef>
                <a:spcPct val="0"/>
              </a:spcBef>
              <a:buFont typeface="Arial" charset="0"/>
              <a:buChar char="•"/>
            </a:pPr>
            <a:r>
              <a:rPr lang="en-US" altLang="en-US" dirty="0">
                <a:latin typeface="Arial" charset="0"/>
              </a:rPr>
              <a:t>Access to State SEAP and ICC websites</a:t>
            </a:r>
          </a:p>
          <a:p>
            <a:pPr marL="609570" indent="-609570">
              <a:lnSpc>
                <a:spcPct val="150000"/>
              </a:lnSpc>
              <a:spcBef>
                <a:spcPct val="0"/>
              </a:spcBef>
              <a:buFont typeface="Arial" charset="0"/>
              <a:buChar char="•"/>
            </a:pPr>
            <a:r>
              <a:rPr lang="en-US" altLang="en-US" dirty="0">
                <a:latin typeface="Arial" charset="0"/>
              </a:rPr>
              <a:t>Information/Resources</a:t>
            </a:r>
          </a:p>
          <a:p>
            <a:pPr marL="609570" indent="-609570">
              <a:lnSpc>
                <a:spcPct val="150000"/>
              </a:lnSpc>
              <a:spcBef>
                <a:spcPct val="0"/>
              </a:spcBef>
              <a:buFont typeface="Arial" charset="0"/>
              <a:buChar char="•"/>
            </a:pPr>
            <a:r>
              <a:rPr lang="en-US" altLang="en-US" dirty="0">
                <a:latin typeface="Arial" charset="0"/>
              </a:rPr>
              <a:t>Announcements</a:t>
            </a:r>
          </a:p>
          <a:p>
            <a:pPr marL="609570" indent="-609570">
              <a:lnSpc>
                <a:spcPct val="150000"/>
              </a:lnSpc>
              <a:spcBef>
                <a:spcPct val="0"/>
              </a:spcBef>
              <a:buFont typeface="Arial" charset="0"/>
              <a:buChar char="•"/>
            </a:pPr>
            <a:r>
              <a:rPr lang="en-US" altLang="en-US" dirty="0">
                <a:latin typeface="Arial" charset="0"/>
              </a:rPr>
              <a:t>National Quarterly Webinars</a:t>
            </a:r>
          </a:p>
          <a:p>
            <a:pPr>
              <a:lnSpc>
                <a:spcPct val="150000"/>
              </a:lnSpc>
              <a:spcBef>
                <a:spcPct val="0"/>
              </a:spcBef>
            </a:pPr>
            <a:r>
              <a:rPr lang="en-US" altLang="en-US" sz="3200" u="sng" dirty="0">
                <a:solidFill>
                  <a:srgbClr val="B36DAD"/>
                </a:solidFill>
                <a:latin typeface="Arial" charset="0"/>
                <a:ea typeface="+mn-ea"/>
                <a:cs typeface="+mn-cs"/>
              </a:rPr>
              <a:t> osepideasthatwork.org</a:t>
            </a:r>
            <a:endParaRPr lang="en-US" dirty="0"/>
          </a:p>
        </p:txBody>
      </p:sp>
      <p:pic>
        <p:nvPicPr>
          <p:cNvPr id="8" name="Picture 7">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620" t="26814" r="61855" b="29337"/>
          <a:stretch>
            <a:fillRect/>
          </a:stretch>
        </p:blipFill>
        <p:spPr bwMode="auto">
          <a:xfrm>
            <a:off x="6502407" y="3225810"/>
            <a:ext cx="1532468" cy="188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10"/>
          </p:nvPr>
        </p:nvSpPr>
        <p:spPr>
          <a:xfrm>
            <a:off x="406400" y="6273800"/>
            <a:ext cx="2844800" cy="365125"/>
          </a:xfrm>
        </p:spPr>
        <p:txBody>
          <a:bodyPr/>
          <a:lstStyle/>
          <a:p>
            <a:pPr defTabSz="1219170">
              <a:defRPr/>
            </a:pPr>
            <a:fld id="{2A5140FB-17EC-4729-9801-7573E62297FF}" type="datetime1">
              <a:rPr lang="en-US" sz="1600">
                <a:solidFill>
                  <a:prstClr val="black">
                    <a:tint val="75000"/>
                  </a:prstClr>
                </a:solidFill>
                <a:latin typeface="Arial"/>
              </a:rPr>
              <a:pPr defTabSz="1219170">
                <a:defRPr/>
              </a:pPr>
              <a:t>12/31/2024</a:t>
            </a:fld>
            <a:endParaRPr lang="en-US" sz="1600" dirty="0">
              <a:solidFill>
                <a:prstClr val="black">
                  <a:tint val="75000"/>
                </a:prstClr>
              </a:solidFill>
              <a:latin typeface="Arial"/>
            </a:endParaRPr>
          </a:p>
        </p:txBody>
      </p:sp>
    </p:spTree>
    <p:extLst>
      <p:ext uri="{BB962C8B-B14F-4D97-AF65-F5344CB8AC3E}">
        <p14:creationId xmlns:p14="http://schemas.microsoft.com/office/powerpoint/2010/main" val="157452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SPP/APR AND</a:t>
            </a:r>
            <a:br>
              <a:rPr lang="en-US" dirty="0"/>
            </a:br>
            <a:r>
              <a:rPr lang="en-US" dirty="0"/>
              <a:t>DMS UPDATE </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Brian Dempsey</a:t>
            </a:r>
          </a:p>
        </p:txBody>
      </p:sp>
    </p:spTree>
    <p:extLst>
      <p:ext uri="{BB962C8B-B14F-4D97-AF65-F5344CB8AC3E}">
        <p14:creationId xmlns:p14="http://schemas.microsoft.com/office/powerpoint/2010/main" val="2808421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56CBB-6890-4A39-C2DA-334FD9F56A6E}"/>
              </a:ext>
            </a:extLst>
          </p:cNvPr>
          <p:cNvSpPr>
            <a:spLocks noGrp="1"/>
          </p:cNvSpPr>
          <p:nvPr>
            <p:ph type="title"/>
          </p:nvPr>
        </p:nvSpPr>
        <p:spPr/>
        <p:txBody>
          <a:bodyPr/>
          <a:lstStyle/>
          <a:p>
            <a:r>
              <a:rPr lang="en-US" dirty="0"/>
              <a:t>Data Source and Measurement</a:t>
            </a:r>
          </a:p>
        </p:txBody>
      </p:sp>
      <p:sp>
        <p:nvSpPr>
          <p:cNvPr id="2" name="Content Placeholder 1">
            <a:extLst>
              <a:ext uri="{FF2B5EF4-FFF2-40B4-BE49-F238E27FC236}">
                <a16:creationId xmlns:a16="http://schemas.microsoft.com/office/drawing/2014/main" id="{D6F4ECCB-288C-A6E4-3C65-F55DC047EECC}"/>
              </a:ext>
            </a:extLst>
          </p:cNvPr>
          <p:cNvSpPr>
            <a:spLocks noGrp="1"/>
          </p:cNvSpPr>
          <p:nvPr>
            <p:ph idx="1"/>
          </p:nvPr>
        </p:nvSpPr>
        <p:spPr/>
        <p:txBody>
          <a:bodyPr>
            <a:normAutofit/>
          </a:bodyPr>
          <a:lstStyle/>
          <a:p>
            <a:pPr marL="0" indent="0">
              <a:buNone/>
            </a:pPr>
            <a:r>
              <a:rPr lang="en-US" dirty="0"/>
              <a:t>Data Source: The State must include findings from data collected through all components of the State’s general supervision system that are used to identify noncompliance. This includes, but is not limited to, information collected through State monitoring, State database/data system, dispute resolution, and fiscal management systems as well as other mechanisms through which noncompliance is identified by the State. Provide the actual numbers used in the calculation. Include all findings of noncompliance regardless of the specific type and extent of noncompliance.</a:t>
            </a:r>
          </a:p>
        </p:txBody>
      </p:sp>
    </p:spTree>
    <p:extLst>
      <p:ext uri="{BB962C8B-B14F-4D97-AF65-F5344CB8AC3E}">
        <p14:creationId xmlns:p14="http://schemas.microsoft.com/office/powerpoint/2010/main" val="315153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F8AF6F-6288-D978-0C78-6C3CD958DD22}"/>
              </a:ext>
            </a:extLst>
          </p:cNvPr>
          <p:cNvSpPr>
            <a:spLocks noGrp="1"/>
          </p:cNvSpPr>
          <p:nvPr>
            <p:ph type="title"/>
          </p:nvPr>
        </p:nvSpPr>
        <p:spPr/>
        <p:txBody>
          <a:bodyPr/>
          <a:lstStyle/>
          <a:p>
            <a:r>
              <a:rPr lang="en-US" dirty="0"/>
              <a:t>Data Source and Measurement </a:t>
            </a:r>
          </a:p>
        </p:txBody>
      </p:sp>
      <p:sp>
        <p:nvSpPr>
          <p:cNvPr id="2" name="Content Placeholder 1">
            <a:extLst>
              <a:ext uri="{FF2B5EF4-FFF2-40B4-BE49-F238E27FC236}">
                <a16:creationId xmlns:a16="http://schemas.microsoft.com/office/drawing/2014/main" id="{93B18E6D-DD5B-1E12-7C56-5FE98A13D5E5}"/>
              </a:ext>
            </a:extLst>
          </p:cNvPr>
          <p:cNvSpPr>
            <a:spLocks noGrp="1"/>
          </p:cNvSpPr>
          <p:nvPr>
            <p:ph idx="1"/>
          </p:nvPr>
        </p:nvSpPr>
        <p:spPr/>
        <p:txBody>
          <a:bodyPr/>
          <a:lstStyle/>
          <a:p>
            <a:pPr marL="0" indent="0">
              <a:buNone/>
            </a:pPr>
            <a:r>
              <a:rPr lang="en-US" dirty="0"/>
              <a:t>Measurement: This SPP/APR indicator requires the reporting on the percent of findings of noncompliance corrected within one year of identification:  a. # of findings of noncompliance issued the prior Federal fiscal year (FFY) (e.g., for the FFY 2023 submission, use FFY 2022, July 1, 2022 – June 30, 2023) b. # of findings of noncompliance the State verified were corrected no later than one year after the State’s written notification of findings of noncompliance Percent = [(b) divided by (a)] times 100</a:t>
            </a:r>
          </a:p>
        </p:txBody>
      </p:sp>
    </p:spTree>
    <p:extLst>
      <p:ext uri="{BB962C8B-B14F-4D97-AF65-F5344CB8AC3E}">
        <p14:creationId xmlns:p14="http://schemas.microsoft.com/office/powerpoint/2010/main" val="4073933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CD405-0570-CE8C-F5F6-7FF1B8024706}"/>
              </a:ext>
            </a:extLst>
          </p:cNvPr>
          <p:cNvSpPr>
            <a:spLocks noGrp="1"/>
          </p:cNvSpPr>
          <p:nvPr>
            <p:ph type="title"/>
          </p:nvPr>
        </p:nvSpPr>
        <p:spPr/>
        <p:txBody>
          <a:bodyPr/>
          <a:lstStyle/>
          <a:p>
            <a:r>
              <a:rPr lang="en-US" dirty="0"/>
              <a:t>Instructions for Indicator Measurement</a:t>
            </a:r>
          </a:p>
        </p:txBody>
      </p:sp>
      <p:sp>
        <p:nvSpPr>
          <p:cNvPr id="2" name="Content Placeholder 1">
            <a:extLst>
              <a:ext uri="{FF2B5EF4-FFF2-40B4-BE49-F238E27FC236}">
                <a16:creationId xmlns:a16="http://schemas.microsoft.com/office/drawing/2014/main" id="{7A2A2969-9806-06B4-4F4F-6B9FFCDB4854}"/>
              </a:ext>
            </a:extLst>
          </p:cNvPr>
          <p:cNvSpPr>
            <a:spLocks noGrp="1"/>
          </p:cNvSpPr>
          <p:nvPr>
            <p:ph idx="1"/>
          </p:nvPr>
        </p:nvSpPr>
        <p:spPr/>
        <p:txBody>
          <a:bodyPr/>
          <a:lstStyle/>
          <a:p>
            <a:pPr marL="0" indent="0">
              <a:buNone/>
            </a:pPr>
            <a:r>
              <a:rPr lang="en-US" dirty="0"/>
              <a:t>This SPP/APR indicator focuses on the State’s exercise of its general supervision responsibility to monitor its local educational agencies (LEAs) for requirements under Part B of the Individuals with Disabilities Education Act (IDEA) through the State’s reporting on timely correction of noncompliance (20 U.S.C. 1412(a)(11) and 1416(a); and 34 C.F.R. §§ 300.149, 300.600).  The State must provide baseline data expressed as a percentage. OSEP assumes that the State’s FFY 2023 data for this indicator is the State’s baseline data unless the State provides an explanation for using other baseline data.</a:t>
            </a:r>
          </a:p>
          <a:p>
            <a:pPr marL="0" indent="0">
              <a:buNone/>
            </a:pPr>
            <a:r>
              <a:rPr lang="en-US" b="1" i="1" dirty="0"/>
              <a:t>Targets must be 100%.</a:t>
            </a:r>
          </a:p>
        </p:txBody>
      </p:sp>
    </p:spTree>
    <p:extLst>
      <p:ext uri="{BB962C8B-B14F-4D97-AF65-F5344CB8AC3E}">
        <p14:creationId xmlns:p14="http://schemas.microsoft.com/office/powerpoint/2010/main" val="2882365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E6F02B-4B75-2A54-C3DB-32C776E52885}"/>
              </a:ext>
            </a:extLst>
          </p:cNvPr>
          <p:cNvSpPr>
            <a:spLocks noGrp="1"/>
          </p:cNvSpPr>
          <p:nvPr>
            <p:ph type="title"/>
          </p:nvPr>
        </p:nvSpPr>
        <p:spPr/>
        <p:txBody>
          <a:bodyPr/>
          <a:lstStyle/>
          <a:p>
            <a:r>
              <a:rPr lang="en-US" dirty="0"/>
              <a:t>Instructions for Indicator Measurement </a:t>
            </a:r>
          </a:p>
        </p:txBody>
      </p:sp>
      <p:sp>
        <p:nvSpPr>
          <p:cNvPr id="2" name="Content Placeholder 1">
            <a:extLst>
              <a:ext uri="{FF2B5EF4-FFF2-40B4-BE49-F238E27FC236}">
                <a16:creationId xmlns:a16="http://schemas.microsoft.com/office/drawing/2014/main" id="{A3505BD3-BB3F-B56E-2D72-C4B25D5032BB}"/>
              </a:ext>
            </a:extLst>
          </p:cNvPr>
          <p:cNvSpPr>
            <a:spLocks noGrp="1"/>
          </p:cNvSpPr>
          <p:nvPr>
            <p:ph idx="1"/>
          </p:nvPr>
        </p:nvSpPr>
        <p:spPr/>
        <p:txBody>
          <a:bodyPr/>
          <a:lstStyle/>
          <a:p>
            <a:pPr marL="0" indent="0">
              <a:buNone/>
            </a:pPr>
            <a:r>
              <a:rPr lang="en-US" dirty="0"/>
              <a:t>Report in Column A the total number of findings of noncompliance made in FFY 2022 (July 1, 2022 – June 30, 2023) and report in Column B the number of those findings which were timely corrected, as soon as possible and in no case later than one year after the State’s written notification of noncompliance.</a:t>
            </a:r>
          </a:p>
        </p:txBody>
      </p:sp>
    </p:spTree>
    <p:extLst>
      <p:ext uri="{BB962C8B-B14F-4D97-AF65-F5344CB8AC3E}">
        <p14:creationId xmlns:p14="http://schemas.microsoft.com/office/powerpoint/2010/main" val="2171873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07479-688F-AE8B-20ED-C441779FC4A2}"/>
              </a:ext>
            </a:extLst>
          </p:cNvPr>
          <p:cNvSpPr>
            <a:spLocks noGrp="1"/>
          </p:cNvSpPr>
          <p:nvPr>
            <p:ph type="title"/>
          </p:nvPr>
        </p:nvSpPr>
        <p:spPr/>
        <p:txBody>
          <a:bodyPr/>
          <a:lstStyle/>
          <a:p>
            <a:r>
              <a:rPr lang="en-US" dirty="0"/>
              <a:t>Instructions for Indicator Measurement  </a:t>
            </a:r>
          </a:p>
        </p:txBody>
      </p:sp>
      <p:sp>
        <p:nvSpPr>
          <p:cNvPr id="2" name="Content Placeholder 1">
            <a:extLst>
              <a:ext uri="{FF2B5EF4-FFF2-40B4-BE49-F238E27FC236}">
                <a16:creationId xmlns:a16="http://schemas.microsoft.com/office/drawing/2014/main" id="{1E343390-567A-A342-DD67-A47F53200A80}"/>
              </a:ext>
            </a:extLst>
          </p:cNvPr>
          <p:cNvSpPr>
            <a:spLocks noGrp="1"/>
          </p:cNvSpPr>
          <p:nvPr>
            <p:ph idx="1"/>
          </p:nvPr>
        </p:nvSpPr>
        <p:spPr/>
        <p:txBody>
          <a:bodyPr/>
          <a:lstStyle/>
          <a:p>
            <a:pPr marL="0" indent="0">
              <a:buNone/>
            </a:pPr>
            <a:r>
              <a:rPr lang="en-US" dirty="0"/>
              <a:t>Starting with the </a:t>
            </a:r>
            <a:r>
              <a:rPr lang="en-US" b="1" i="1" dirty="0"/>
              <a:t>FFY 2023 SPP/APR</a:t>
            </a:r>
            <a:r>
              <a:rPr lang="en-US" dirty="0"/>
              <a:t>, States will be required to report on the correction of noncompliance related to </a:t>
            </a:r>
            <a:r>
              <a:rPr lang="en-US" b="1" i="1" dirty="0"/>
              <a:t>compliance indicators</a:t>
            </a:r>
            <a:r>
              <a:rPr lang="en-US" dirty="0"/>
              <a:t> 4B, 9, 10, 11, 12, and 13 based on findings issued in FFY 2022. Under each compliance indicator, States report on the correction of noncompliance for that specific indicator. However, in this general supervision Indicator 18, States report on both those findings as well as any additional findings that the State issued related to that compliance indicator.</a:t>
            </a:r>
          </a:p>
        </p:txBody>
      </p:sp>
    </p:spTree>
    <p:extLst>
      <p:ext uri="{BB962C8B-B14F-4D97-AF65-F5344CB8AC3E}">
        <p14:creationId xmlns:p14="http://schemas.microsoft.com/office/powerpoint/2010/main" val="119418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7BAD1-0F08-6D48-565E-98C8A13E781B}"/>
              </a:ext>
            </a:extLst>
          </p:cNvPr>
          <p:cNvSpPr>
            <a:spLocks noGrp="1"/>
          </p:cNvSpPr>
          <p:nvPr>
            <p:ph type="title"/>
          </p:nvPr>
        </p:nvSpPr>
        <p:spPr/>
        <p:txBody>
          <a:bodyPr/>
          <a:lstStyle/>
          <a:p>
            <a:r>
              <a:rPr lang="en-US" dirty="0"/>
              <a:t>Instructions for Indicator Measurement   </a:t>
            </a:r>
          </a:p>
        </p:txBody>
      </p:sp>
      <p:sp>
        <p:nvSpPr>
          <p:cNvPr id="2" name="Content Placeholder 1">
            <a:extLst>
              <a:ext uri="{FF2B5EF4-FFF2-40B4-BE49-F238E27FC236}">
                <a16:creationId xmlns:a16="http://schemas.microsoft.com/office/drawing/2014/main" id="{71ADD7B0-DEC7-ED4A-5823-DDFED338A81F}"/>
              </a:ext>
            </a:extLst>
          </p:cNvPr>
          <p:cNvSpPr>
            <a:spLocks noGrp="1"/>
          </p:cNvSpPr>
          <p:nvPr>
            <p:ph idx="1"/>
          </p:nvPr>
        </p:nvSpPr>
        <p:spPr/>
        <p:txBody>
          <a:bodyPr/>
          <a:lstStyle/>
          <a:p>
            <a:pPr marL="0" indent="0">
              <a:buNone/>
            </a:pPr>
            <a:r>
              <a:rPr lang="en-US" dirty="0"/>
              <a:t>In the last row of this General Supervision Data Table, States </a:t>
            </a:r>
            <a:r>
              <a:rPr lang="en-US" b="1" i="1" dirty="0"/>
              <a:t>may </a:t>
            </a:r>
            <a:r>
              <a:rPr lang="en-US" dirty="0"/>
              <a:t>also provide additional information related to other findings of noncompliance that are </a:t>
            </a:r>
            <a:r>
              <a:rPr lang="en-US" b="1" i="1" dirty="0"/>
              <a:t>not specific to the compliance indicators</a:t>
            </a:r>
            <a:r>
              <a:rPr lang="en-US" dirty="0"/>
              <a:t>. This row would include reporting on all other findings of noncompliance that were not reported by the State under the compliance indicators (e.g., Results indicators, including related requirements, Fiscal, Dispute Resolution, etc.). </a:t>
            </a:r>
            <a:r>
              <a:rPr lang="en-US" b="1" i="1" dirty="0"/>
              <a:t>In future years </a:t>
            </a:r>
            <a:r>
              <a:rPr lang="en-US" dirty="0"/>
              <a:t>(e.g., with the FFY 2026 SPP/APR), States may be required to further disaggregate findings by </a:t>
            </a:r>
            <a:r>
              <a:rPr lang="en-US" b="1" i="1" dirty="0"/>
              <a:t>results indicators</a:t>
            </a:r>
            <a:r>
              <a:rPr lang="en-US" dirty="0"/>
              <a:t> (1, 2, 3, 4A, 5, 6, 7, 8, 14, 15, 16, and 17), fiscal and other areas. </a:t>
            </a:r>
          </a:p>
        </p:txBody>
      </p:sp>
    </p:spTree>
    <p:extLst>
      <p:ext uri="{BB962C8B-B14F-4D97-AF65-F5344CB8AC3E}">
        <p14:creationId xmlns:p14="http://schemas.microsoft.com/office/powerpoint/2010/main" val="263346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a:xfrm>
            <a:off x="838200" y="365126"/>
            <a:ext cx="10515600" cy="1001762"/>
          </a:xfrm>
        </p:spPr>
        <p:txBody>
          <a:bodyPr/>
          <a:lstStyle/>
          <a:p>
            <a:r>
              <a:rPr lang="en-US" dirty="0"/>
              <a:t>Call to Order</a:t>
            </a:r>
          </a:p>
        </p:txBody>
      </p:sp>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a:xfrm>
            <a:off x="838200" y="1267001"/>
            <a:ext cx="10515600" cy="4532890"/>
          </a:xfrm>
        </p:spPr>
        <p:txBody>
          <a:bodyPr anchor="ctr" anchorCtr="0">
            <a:normAutofit/>
          </a:bodyPr>
          <a:lstStyle/>
          <a:p>
            <a:r>
              <a:rPr lang="en-US" dirty="0"/>
              <a:t>Welcome – Introductions: </a:t>
            </a:r>
          </a:p>
          <a:p>
            <a:r>
              <a:rPr lang="en-US" dirty="0"/>
              <a:t>Autumn Biltz - individual with disability, </a:t>
            </a:r>
          </a:p>
          <a:p>
            <a:r>
              <a:rPr lang="en-US" dirty="0"/>
              <a:t>Jennifer Florez – Teacher Special Education, </a:t>
            </a:r>
          </a:p>
          <a:p>
            <a:r>
              <a:rPr lang="en-US" dirty="0"/>
              <a:t>Bradley Miller – Representative from the State Juvenile Corrections agency, Effective 7/1/2024.</a:t>
            </a:r>
          </a:p>
          <a:p>
            <a:r>
              <a:rPr lang="en-US" dirty="0"/>
              <a:t>Sydney Dringman – Representative from State Agency Responsible for Foster Care of Children</a:t>
            </a:r>
          </a:p>
          <a:p>
            <a:r>
              <a:rPr lang="en-US" dirty="0"/>
              <a:t>Roll Call</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3911B-F598-54FA-6948-046929E29F1B}"/>
              </a:ext>
            </a:extLst>
          </p:cNvPr>
          <p:cNvSpPr>
            <a:spLocks noGrp="1"/>
          </p:cNvSpPr>
          <p:nvPr>
            <p:ph type="title"/>
          </p:nvPr>
        </p:nvSpPr>
        <p:spPr/>
        <p:txBody>
          <a:bodyPr/>
          <a:lstStyle/>
          <a:p>
            <a:r>
              <a:rPr lang="en-US" dirty="0"/>
              <a:t>Instructions for Indicator Measurement     </a:t>
            </a:r>
          </a:p>
        </p:txBody>
      </p:sp>
      <p:sp>
        <p:nvSpPr>
          <p:cNvPr id="2" name="Content Placeholder 1">
            <a:extLst>
              <a:ext uri="{FF2B5EF4-FFF2-40B4-BE49-F238E27FC236}">
                <a16:creationId xmlns:a16="http://schemas.microsoft.com/office/drawing/2014/main" id="{2ECB6C35-03F0-1368-DF03-EE9667CC3E07}"/>
              </a:ext>
            </a:extLst>
          </p:cNvPr>
          <p:cNvSpPr>
            <a:spLocks noGrp="1"/>
          </p:cNvSpPr>
          <p:nvPr>
            <p:ph idx="1"/>
          </p:nvPr>
        </p:nvSpPr>
        <p:spPr/>
        <p:txBody>
          <a:bodyPr/>
          <a:lstStyle/>
          <a:p>
            <a:pPr marL="0" indent="0">
              <a:buNone/>
            </a:pPr>
            <a:r>
              <a:rPr lang="en-US" dirty="0"/>
              <a:t>If the State did not ensure timely correction of previous findings of noncompliance, provide information on the nature of any continuing noncompliance and the actions that have been taken, or will be taken, to ensure the subsequent correction of the outstanding noncompliance, to address areas in need of improvement, and any sanctions or enforcement actions used, as necessary and consistent with IDEA’s enforcement provisions, the OMB Uniform Administrative Requirements, Cost Principles, and Audit Requirements for Federal Awards (Uniform Guidance), and State rules.</a:t>
            </a:r>
          </a:p>
        </p:txBody>
      </p:sp>
    </p:spTree>
    <p:extLst>
      <p:ext uri="{BB962C8B-B14F-4D97-AF65-F5344CB8AC3E}">
        <p14:creationId xmlns:p14="http://schemas.microsoft.com/office/powerpoint/2010/main" val="2140822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BC7635-E50A-6E62-5C93-F0E49F13A02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contacts</a:t>
            </a:r>
          </a:p>
        </p:txBody>
      </p:sp>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3395869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SEAC Licensure Request</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Marvin Miller</a:t>
            </a:r>
          </a:p>
          <a:p>
            <a:r>
              <a:rPr lang="en-US" dirty="0"/>
              <a:t>Shane Carter</a:t>
            </a:r>
          </a:p>
        </p:txBody>
      </p:sp>
    </p:spTree>
    <p:extLst>
      <p:ext uri="{BB962C8B-B14F-4D97-AF65-F5344CB8AC3E}">
        <p14:creationId xmlns:p14="http://schemas.microsoft.com/office/powerpoint/2010/main" val="187578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Indicator 4:  Suspension/Expulsion</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Methodology for Determining Significant Discrepancy</a:t>
            </a:r>
          </a:p>
        </p:txBody>
      </p:sp>
    </p:spTree>
    <p:extLst>
      <p:ext uri="{BB962C8B-B14F-4D97-AF65-F5344CB8AC3E}">
        <p14:creationId xmlns:p14="http://schemas.microsoft.com/office/powerpoint/2010/main" val="95800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FD7586-D4C7-80C2-C75E-CE89FF2B7706}"/>
              </a:ext>
            </a:extLst>
          </p:cNvPr>
          <p:cNvSpPr>
            <a:spLocks noGrp="1"/>
          </p:cNvSpPr>
          <p:nvPr>
            <p:ph idx="1"/>
          </p:nvPr>
        </p:nvSpPr>
        <p:spPr/>
        <p:txBody>
          <a:bodyPr/>
          <a:lstStyle/>
          <a:p>
            <a:pPr marL="0" marR="0">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Rates of suspension and expulsion:</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Percent of </a:t>
            </a:r>
            <a:r>
              <a:rPr lang="en-US" sz="2200" dirty="0">
                <a:effectLst/>
                <a:latin typeface="Arial" panose="020B0604020202020204" pitchFamily="34" charset="0"/>
                <a:ea typeface="Calibri" panose="020F0502020204030204" pitchFamily="34" charset="0"/>
                <a:cs typeface="Arial" panose="020B0604020202020204" pitchFamily="34" charset="0"/>
              </a:rPr>
              <a:t>local educational agencies (LEA)</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that have a significant discrepancy</a:t>
            </a:r>
            <a:r>
              <a:rPr lang="en-US" sz="2200" dirty="0">
                <a:effectLst/>
                <a:latin typeface="Arial" panose="020B0604020202020204" pitchFamily="34" charset="0"/>
                <a:ea typeface="Calibri" panose="020F0502020204030204" pitchFamily="34" charset="0"/>
                <a:cs typeface="Arial" panose="020B0604020202020204" pitchFamily="34" charset="0"/>
              </a:rPr>
              <a:t>, as defined by the State,</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the rate of suspensions and expulsions of greater than 10 days in a school </a:t>
            </a:r>
            <a:r>
              <a:rPr lang="en-U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year for children with IEPs; and</a:t>
            </a:r>
            <a:endParaRPr lang="en-US" sz="2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US" sz="2200" dirty="0">
                <a:effectLst/>
                <a:latin typeface="Arial" panose="020B0604020202020204" pitchFamily="34" charset="0"/>
                <a:ea typeface="Calibri" panose="020F0502020204030204" pitchFamily="34" charset="0"/>
                <a:cs typeface="Arial" panose="020B0604020202020204" pitchFamily="34" charset="0"/>
              </a:rPr>
              <a:t>Percent of LEAs that have: (a) a significant discrepancy, as defined by the State, by race or ethnicity, in the rate of suspensions and expulsions of greater than 10 days in a school year for children with IEPs; and (b) policies, procedures or practices that contribute to the significant discrepancy, as defined by the State, and do not comply with requirements relating to the development and implementation of IEPs, the use of positive behavioral interventions and supports, and procedural safeguards.</a:t>
            </a:r>
            <a:endParaRPr lang="en-US" dirty="0"/>
          </a:p>
        </p:txBody>
      </p:sp>
      <p:sp>
        <p:nvSpPr>
          <p:cNvPr id="3" name="Title 2">
            <a:extLst>
              <a:ext uri="{FF2B5EF4-FFF2-40B4-BE49-F238E27FC236}">
                <a16:creationId xmlns:a16="http://schemas.microsoft.com/office/drawing/2014/main" id="{C3C68FE0-5D38-8F10-7329-DCDBC612DD16}"/>
              </a:ext>
            </a:extLst>
          </p:cNvPr>
          <p:cNvSpPr>
            <a:spLocks noGrp="1"/>
          </p:cNvSpPr>
          <p:nvPr>
            <p:ph type="title"/>
          </p:nvPr>
        </p:nvSpPr>
        <p:spPr/>
        <p:txBody>
          <a:bodyPr/>
          <a:lstStyle/>
          <a:p>
            <a:r>
              <a:rPr lang="en-US" dirty="0"/>
              <a:t>Indicator 4A and 4B</a:t>
            </a:r>
          </a:p>
        </p:txBody>
      </p:sp>
    </p:spTree>
    <p:extLst>
      <p:ext uri="{BB962C8B-B14F-4D97-AF65-F5344CB8AC3E}">
        <p14:creationId xmlns:p14="http://schemas.microsoft.com/office/powerpoint/2010/main" val="2078879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95AF2-93C6-817C-1F1C-76E27DD11037}"/>
              </a:ext>
            </a:extLst>
          </p:cNvPr>
          <p:cNvSpPr>
            <a:spLocks noGrp="1"/>
          </p:cNvSpPr>
          <p:nvPr>
            <p:ph idx="1"/>
          </p:nvPr>
        </p:nvSpPr>
        <p:spPr/>
        <p:txBody>
          <a:bodyPr>
            <a:normAutofit/>
          </a:bodyPr>
          <a:lstStyle/>
          <a:p>
            <a:r>
              <a:rPr lang="en-US" sz="3200" dirty="0">
                <a:effectLst/>
                <a:latin typeface="Arial" panose="020B0604020202020204" pitchFamily="34" charset="0"/>
                <a:ea typeface="Open Sans" panose="020B0606030504020204" pitchFamily="34" charset="0"/>
              </a:rPr>
              <a:t>KSDE performs an analysis of aggregated data to determine if significant discrepancies are occurring in the rate of long-term suspensions and expulsions of all children with disabilities among Local Education Agencies (LEAs) in the state.</a:t>
            </a:r>
            <a:endParaRPr lang="en-US" sz="3200" dirty="0"/>
          </a:p>
        </p:txBody>
      </p:sp>
      <p:sp>
        <p:nvSpPr>
          <p:cNvPr id="3" name="Title 2">
            <a:extLst>
              <a:ext uri="{FF2B5EF4-FFF2-40B4-BE49-F238E27FC236}">
                <a16:creationId xmlns:a16="http://schemas.microsoft.com/office/drawing/2014/main" id="{6D5C9FBD-0B0E-9839-39B1-1C6B08F808C9}"/>
              </a:ext>
            </a:extLst>
          </p:cNvPr>
          <p:cNvSpPr>
            <a:spLocks noGrp="1"/>
          </p:cNvSpPr>
          <p:nvPr>
            <p:ph type="title"/>
          </p:nvPr>
        </p:nvSpPr>
        <p:spPr/>
        <p:txBody>
          <a:bodyPr>
            <a:normAutofit/>
          </a:bodyPr>
          <a:lstStyle/>
          <a:p>
            <a:r>
              <a:rPr lang="en-US" sz="2800" b="1" kern="1200" dirty="0">
                <a:solidFill>
                  <a:srgbClr val="000000"/>
                </a:solidFill>
                <a:effectLst/>
                <a:latin typeface="Arial" panose="020B0604020202020204" pitchFamily="34" charset="0"/>
                <a:ea typeface="Open Sans" panose="020B0606030504020204" pitchFamily="34" charset="0"/>
              </a:rPr>
              <a:t>Methodology for Determining Significant Discrepancy</a:t>
            </a:r>
            <a:endParaRPr lang="en-US" sz="2800" dirty="0"/>
          </a:p>
        </p:txBody>
      </p:sp>
    </p:spTree>
    <p:extLst>
      <p:ext uri="{BB962C8B-B14F-4D97-AF65-F5344CB8AC3E}">
        <p14:creationId xmlns:p14="http://schemas.microsoft.com/office/powerpoint/2010/main" val="4248503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A338B4-AFB6-5336-3EDC-D27C9DDECE0C}"/>
              </a:ext>
            </a:extLst>
          </p:cNvPr>
          <p:cNvSpPr>
            <a:spLocks noGrp="1"/>
          </p:cNvSpPr>
          <p:nvPr>
            <p:ph idx="1"/>
          </p:nvPr>
        </p:nvSpPr>
        <p:spPr/>
        <p:txBody>
          <a:bodyPr>
            <a:normAutofit/>
          </a:bodyPr>
          <a:lstStyle/>
          <a:p>
            <a:r>
              <a:rPr lang="en-US" dirty="0">
                <a:solidFill>
                  <a:srgbClr val="000000"/>
                </a:solidFill>
                <a:effectLst/>
                <a:latin typeface="Arial" panose="020B0604020202020204" pitchFamily="34" charset="0"/>
                <a:ea typeface="Open Sans" panose="020B0606030504020204" pitchFamily="34" charset="0"/>
              </a:rPr>
              <a:t>For each LEA that meets the minimum n-size and cell size thresholds, the KSDE compares the long-term suspension and expulsion of students with disabilities of the LEA to the mean of the state’s rate of long-term suspensions and expulsions  for children with disabilities to set the suspension/expulsion-rate bar.</a:t>
            </a:r>
          </a:p>
          <a:p>
            <a:pPr marL="457200" lvl="1">
              <a:spcBef>
                <a:spcPts val="2400"/>
              </a:spcBef>
              <a:spcAft>
                <a:spcPts val="0"/>
              </a:spcAft>
            </a:pPr>
            <a:r>
              <a:rPr lang="en-US" b="1" dirty="0">
                <a:solidFill>
                  <a:srgbClr val="000000"/>
                </a:solidFill>
                <a:effectLst/>
                <a:latin typeface="Arial" panose="020B0604020202020204" pitchFamily="34" charset="0"/>
                <a:ea typeface="Open Sans" panose="020B0606030504020204" pitchFamily="34" charset="0"/>
              </a:rPr>
              <a:t>Minimum Cell Size:</a:t>
            </a:r>
            <a:r>
              <a:rPr lang="en-US" dirty="0">
                <a:solidFill>
                  <a:srgbClr val="000000"/>
                </a:solidFill>
                <a:effectLst/>
                <a:latin typeface="Arial" panose="020B0604020202020204" pitchFamily="34" charset="0"/>
                <a:ea typeface="Open Sans" panose="020B0606030504020204" pitchFamily="34" charset="0"/>
              </a:rPr>
              <a:t> 0</a:t>
            </a:r>
            <a:endParaRPr lang="en-US" dirty="0">
              <a:solidFill>
                <a:srgbClr val="000000"/>
              </a:solidFill>
              <a:effectLst/>
              <a:latin typeface="Courier New" panose="02070309020205020404" pitchFamily="49" charset="0"/>
              <a:ea typeface="Calibri" panose="020F0502020204030204" pitchFamily="34" charset="0"/>
            </a:endParaRPr>
          </a:p>
          <a:p>
            <a:pPr marL="457200" lvl="1">
              <a:spcBef>
                <a:spcPts val="0"/>
              </a:spcBef>
              <a:spcAft>
                <a:spcPts val="0"/>
              </a:spcAft>
            </a:pPr>
            <a:r>
              <a:rPr lang="en-US" b="1" dirty="0">
                <a:solidFill>
                  <a:srgbClr val="000000"/>
                </a:solidFill>
                <a:effectLst/>
                <a:latin typeface="Arial" panose="020B0604020202020204" pitchFamily="34" charset="0"/>
                <a:ea typeface="Open Sans" panose="020B0606030504020204" pitchFamily="34" charset="0"/>
              </a:rPr>
              <a:t>Minimum N-Size:</a:t>
            </a:r>
            <a:r>
              <a:rPr lang="en-US" dirty="0">
                <a:solidFill>
                  <a:srgbClr val="000000"/>
                </a:solidFill>
                <a:effectLst/>
                <a:latin typeface="Arial" panose="020B0604020202020204" pitchFamily="34" charset="0"/>
                <a:ea typeface="Open Sans" panose="020B0606030504020204" pitchFamily="34" charset="0"/>
              </a:rPr>
              <a:t> 30</a:t>
            </a:r>
            <a:endParaRPr lang="en-US" dirty="0">
              <a:solidFill>
                <a:srgbClr val="000000"/>
              </a:solidFill>
              <a:effectLst/>
              <a:latin typeface="Courier New" panose="02070309020205020404" pitchFamily="49" charset="0"/>
              <a:ea typeface="Calibri" panose="020F0502020204030204" pitchFamily="34" charset="0"/>
            </a:endParaRPr>
          </a:p>
        </p:txBody>
      </p:sp>
      <p:sp>
        <p:nvSpPr>
          <p:cNvPr id="3" name="Title 2">
            <a:extLst>
              <a:ext uri="{FF2B5EF4-FFF2-40B4-BE49-F238E27FC236}">
                <a16:creationId xmlns:a16="http://schemas.microsoft.com/office/drawing/2014/main" id="{1827CCFA-7463-DBE9-10ED-8F4CF70470E2}"/>
              </a:ext>
            </a:extLst>
          </p:cNvPr>
          <p:cNvSpPr>
            <a:spLocks noGrp="1"/>
          </p:cNvSpPr>
          <p:nvPr>
            <p:ph type="title"/>
          </p:nvPr>
        </p:nvSpPr>
        <p:spPr/>
        <p:txBody>
          <a:bodyPr>
            <a:normAutofit/>
          </a:bodyPr>
          <a:lstStyle/>
          <a:p>
            <a:r>
              <a:rPr lang="en-US" sz="2800" b="1" kern="1200" dirty="0">
                <a:solidFill>
                  <a:srgbClr val="000000"/>
                </a:solidFill>
                <a:effectLst/>
                <a:latin typeface="Arial" panose="020B0604020202020204" pitchFamily="34" charset="0"/>
                <a:ea typeface="Open Sans" panose="020B0606030504020204" pitchFamily="34" charset="0"/>
              </a:rPr>
              <a:t>Methodology for Determining Significant Discrepancy </a:t>
            </a:r>
            <a:endParaRPr lang="en-US" sz="2800" dirty="0"/>
          </a:p>
        </p:txBody>
      </p:sp>
    </p:spTree>
    <p:extLst>
      <p:ext uri="{BB962C8B-B14F-4D97-AF65-F5344CB8AC3E}">
        <p14:creationId xmlns:p14="http://schemas.microsoft.com/office/powerpoint/2010/main" val="2918728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3BC52F-6331-5863-E941-ADB666E9800D}"/>
              </a:ext>
            </a:extLst>
          </p:cNvPr>
          <p:cNvSpPr>
            <a:spLocks noGrp="1"/>
          </p:cNvSpPr>
          <p:nvPr>
            <p:ph idx="1"/>
          </p:nvPr>
        </p:nvSpPr>
        <p:spPr/>
        <p:txBody>
          <a:bodyPr>
            <a:normAutofit/>
          </a:bodyPr>
          <a:lstStyle/>
          <a:p>
            <a:r>
              <a:rPr lang="en-US" sz="3600" dirty="0">
                <a:effectLst/>
                <a:latin typeface="Arial" panose="020B0604020202020204" pitchFamily="34" charset="0"/>
                <a:ea typeface="Open Sans" panose="020B0606030504020204" pitchFamily="34" charset="0"/>
              </a:rPr>
              <a:t>Annually, the KSDE shall determine a significant discrepancy threshold by multiplying the average of the state’s rate of long-term suspensions and expulsions for children with disabilities by 3.0.  Any LEA that exceeds the annually calculated threshold shall be identified as significantly discrepant.</a:t>
            </a:r>
            <a:endParaRPr lang="en-US" sz="3600" dirty="0"/>
          </a:p>
        </p:txBody>
      </p:sp>
      <p:sp>
        <p:nvSpPr>
          <p:cNvPr id="3" name="Title 2">
            <a:extLst>
              <a:ext uri="{FF2B5EF4-FFF2-40B4-BE49-F238E27FC236}">
                <a16:creationId xmlns:a16="http://schemas.microsoft.com/office/drawing/2014/main" id="{F5E2FF5F-97D7-EF31-1BA6-E965F53CD364}"/>
              </a:ext>
            </a:extLst>
          </p:cNvPr>
          <p:cNvSpPr>
            <a:spLocks noGrp="1"/>
          </p:cNvSpPr>
          <p:nvPr>
            <p:ph type="title"/>
          </p:nvPr>
        </p:nvSpPr>
        <p:spPr/>
        <p:txBody>
          <a:bodyPr>
            <a:normAutofit/>
          </a:bodyPr>
          <a:lstStyle/>
          <a:p>
            <a:r>
              <a:rPr lang="en-US" sz="2800" b="1" kern="1200" dirty="0">
                <a:solidFill>
                  <a:srgbClr val="000000"/>
                </a:solidFill>
                <a:effectLst/>
                <a:latin typeface="Arial" panose="020B0604020202020204" pitchFamily="34" charset="0"/>
                <a:ea typeface="Open Sans" panose="020B0606030504020204" pitchFamily="34" charset="0"/>
              </a:rPr>
              <a:t>Methodology for Determining Significant Discrepancy  </a:t>
            </a:r>
            <a:endParaRPr lang="en-US" sz="2800" dirty="0"/>
          </a:p>
        </p:txBody>
      </p:sp>
    </p:spTree>
    <p:extLst>
      <p:ext uri="{BB962C8B-B14F-4D97-AF65-F5344CB8AC3E}">
        <p14:creationId xmlns:p14="http://schemas.microsoft.com/office/powerpoint/2010/main" val="1304678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D48C3-3C95-6C32-8B5E-F1242A62E430}"/>
              </a:ext>
            </a:extLst>
          </p:cNvPr>
          <p:cNvSpPr>
            <a:spLocks noGrp="1"/>
          </p:cNvSpPr>
          <p:nvPr>
            <p:ph type="title"/>
          </p:nvPr>
        </p:nvSpPr>
        <p:spPr/>
        <p:txBody>
          <a:bodyPr/>
          <a:lstStyle/>
          <a:p>
            <a:r>
              <a:rPr lang="en-US" dirty="0"/>
              <a:t>SY22-23 Update - Timeline</a:t>
            </a:r>
          </a:p>
        </p:txBody>
      </p:sp>
      <p:graphicFrame>
        <p:nvGraphicFramePr>
          <p:cNvPr id="4" name="Content Placeholder 3">
            <a:extLst>
              <a:ext uri="{FF2B5EF4-FFF2-40B4-BE49-F238E27FC236}">
                <a16:creationId xmlns:a16="http://schemas.microsoft.com/office/drawing/2014/main" id="{6F8EF436-5DA5-D10F-01E0-8E3C1672ABCB}"/>
              </a:ext>
            </a:extLst>
          </p:cNvPr>
          <p:cNvGraphicFramePr>
            <a:graphicFrameLocks noGrp="1"/>
          </p:cNvGraphicFramePr>
          <p:nvPr>
            <p:ph idx="1"/>
            <p:extLst>
              <p:ext uri="{D42A27DB-BD31-4B8C-83A1-F6EECF244321}">
                <p14:modId xmlns:p14="http://schemas.microsoft.com/office/powerpoint/2010/main" val="899125517"/>
              </p:ext>
            </p:extLst>
          </p:nvPr>
        </p:nvGraphicFramePr>
        <p:xfrm>
          <a:off x="838200" y="1690688"/>
          <a:ext cx="10515600" cy="4257827"/>
        </p:xfrm>
        <a:graphic>
          <a:graphicData uri="http://schemas.openxmlformats.org/drawingml/2006/table">
            <a:tbl>
              <a:tblPr firstRow="1" firstCol="1" bandRow="1">
                <a:tableStyleId>{5C22544A-7EE6-4342-B048-85BDC9FD1C3A}</a:tableStyleId>
              </a:tblPr>
              <a:tblGrid>
                <a:gridCol w="2324064">
                  <a:extLst>
                    <a:ext uri="{9D8B030D-6E8A-4147-A177-3AD203B41FA5}">
                      <a16:colId xmlns:a16="http://schemas.microsoft.com/office/drawing/2014/main" val="841823315"/>
                    </a:ext>
                  </a:extLst>
                </a:gridCol>
                <a:gridCol w="8191536">
                  <a:extLst>
                    <a:ext uri="{9D8B030D-6E8A-4147-A177-3AD203B41FA5}">
                      <a16:colId xmlns:a16="http://schemas.microsoft.com/office/drawing/2014/main" val="1378928512"/>
                    </a:ext>
                  </a:extLst>
                </a:gridCol>
              </a:tblGrid>
              <a:tr h="1182804">
                <a:tc>
                  <a:txBody>
                    <a:bodyPr/>
                    <a:lstStyle/>
                    <a:p>
                      <a:pPr marL="0" marR="0">
                        <a:spcBef>
                          <a:spcPts val="0"/>
                        </a:spcBef>
                        <a:spcAft>
                          <a:spcPts val="600"/>
                        </a:spcAft>
                      </a:pPr>
                      <a:r>
                        <a:rPr lang="en-US" sz="1100">
                          <a:solidFill>
                            <a:schemeClr val="tx1"/>
                          </a:solidFill>
                          <a:effectLst/>
                        </a:rPr>
                        <a:t>February 16,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SzPts val="1100"/>
                        <a:buFont typeface="Symbol" panose="05050102010706020507" pitchFamily="18" charset="2"/>
                        <a:buChar char=""/>
                      </a:pPr>
                      <a:r>
                        <a:rPr lang="en-US" sz="1100">
                          <a:solidFill>
                            <a:schemeClr val="tx1"/>
                          </a:solidFill>
                          <a:effectLst/>
                          <a:uFill>
                            <a:solidFill>
                              <a:srgbClr val="7F7F7F"/>
                            </a:solidFill>
                          </a:uFill>
                        </a:rPr>
                        <a:t>Indicator 4 Notices for districts to conduct a Policy, Procedure and Practice (PPP) self-assessment for SY22-23 PPPs</a:t>
                      </a:r>
                    </a:p>
                    <a:p>
                      <a:pPr marL="342900" marR="0" lvl="0" indent="-342900">
                        <a:spcBef>
                          <a:spcPts val="0"/>
                        </a:spcBef>
                        <a:spcAft>
                          <a:spcPts val="0"/>
                        </a:spcAft>
                        <a:buSzPts val="1100"/>
                        <a:buFont typeface="Symbol" panose="05050102010706020507" pitchFamily="18" charset="2"/>
                        <a:buChar char=""/>
                      </a:pPr>
                      <a:r>
                        <a:rPr lang="en-US" sz="1100">
                          <a:solidFill>
                            <a:schemeClr val="tx1"/>
                          </a:solidFill>
                          <a:effectLst/>
                          <a:uFill>
                            <a:solidFill>
                              <a:srgbClr val="7F7F7F"/>
                            </a:solidFill>
                          </a:uFill>
                        </a:rPr>
                        <a:t>Provide selected student documentation to KSDE if indicated in the notification letter.</a:t>
                      </a:r>
                      <a:endParaRPr lang="en-US" sz="1100">
                        <a:solidFill>
                          <a:schemeClr val="tx1"/>
                        </a:solidFill>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073554908"/>
                  </a:ext>
                </a:extLst>
              </a:tr>
              <a:tr h="894271">
                <a:tc>
                  <a:txBody>
                    <a:bodyPr/>
                    <a:lstStyle/>
                    <a:p>
                      <a:pPr marL="0" marR="0">
                        <a:spcBef>
                          <a:spcPts val="0"/>
                        </a:spcBef>
                        <a:spcAft>
                          <a:spcPts val="0"/>
                        </a:spcAft>
                      </a:pPr>
                      <a:r>
                        <a:rPr lang="en-US" sz="1000">
                          <a:solidFill>
                            <a:schemeClr val="tx1"/>
                          </a:solidFill>
                          <a:effectLst/>
                        </a:rPr>
                        <a:t>Data Collection, self-assessment, and </a:t>
                      </a:r>
                      <a:endParaRPr lang="en-US" sz="1100">
                        <a:solidFill>
                          <a:schemeClr val="tx1"/>
                        </a:solidFill>
                        <a:effectLst/>
                      </a:endParaRPr>
                    </a:p>
                    <a:p>
                      <a:pPr marL="0" marR="0">
                        <a:lnSpc>
                          <a:spcPct val="107000"/>
                        </a:lnSpc>
                        <a:spcBef>
                          <a:spcPts val="0"/>
                        </a:spcBef>
                        <a:spcAft>
                          <a:spcPts val="0"/>
                        </a:spcAft>
                      </a:pPr>
                      <a:r>
                        <a:rPr lang="en-US" sz="1000">
                          <a:solidFill>
                            <a:schemeClr val="tx1"/>
                          </a:solidFill>
                          <a:effectLst/>
                        </a:rPr>
                        <a:t>May 17,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SzPts val="1100"/>
                        <a:buFont typeface="Symbol" panose="05050102010706020507" pitchFamily="18" charset="2"/>
                        <a:buChar char=""/>
                      </a:pPr>
                      <a:r>
                        <a:rPr lang="en-US" sz="1100">
                          <a:solidFill>
                            <a:schemeClr val="tx1"/>
                          </a:solidFill>
                          <a:effectLst/>
                          <a:uFill>
                            <a:solidFill>
                              <a:srgbClr val="7F7F7F"/>
                            </a:solidFill>
                          </a:uFill>
                        </a:rPr>
                        <a:t>District PPP Self-Assessment due to KSDE</a:t>
                      </a:r>
                      <a:endParaRPr lang="en-US" sz="1100">
                        <a:solidFill>
                          <a:schemeClr val="tx1"/>
                        </a:solidFill>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101194726"/>
                  </a:ext>
                </a:extLst>
              </a:tr>
              <a:tr h="1337824">
                <a:tc>
                  <a:txBody>
                    <a:bodyPr/>
                    <a:lstStyle/>
                    <a:p>
                      <a:pPr marL="0" marR="0">
                        <a:spcBef>
                          <a:spcPts val="0"/>
                        </a:spcBef>
                        <a:spcAft>
                          <a:spcPts val="0"/>
                        </a:spcAft>
                      </a:pPr>
                      <a:r>
                        <a:rPr lang="en-US" sz="1100">
                          <a:solidFill>
                            <a:schemeClr val="tx1"/>
                          </a:solidFill>
                          <a:effectLst/>
                        </a:rPr>
                        <a:t>Data Verification</a:t>
                      </a:r>
                    </a:p>
                    <a:p>
                      <a:pPr marL="0" marR="0">
                        <a:lnSpc>
                          <a:spcPct val="107000"/>
                        </a:lnSpc>
                        <a:spcBef>
                          <a:spcPts val="0"/>
                        </a:spcBef>
                        <a:spcAft>
                          <a:spcPts val="0"/>
                        </a:spcAft>
                      </a:pPr>
                      <a:r>
                        <a:rPr lang="en-US" sz="1100">
                          <a:solidFill>
                            <a:schemeClr val="tx1"/>
                          </a:solidFill>
                          <a:effectLst/>
                        </a:rPr>
                        <a:t>June 28,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SzPts val="1100"/>
                        <a:buFont typeface="Symbol" panose="05050102010706020507" pitchFamily="18" charset="2"/>
                        <a:buChar char=""/>
                      </a:pPr>
                      <a:r>
                        <a:rPr lang="en-US" sz="1100">
                          <a:solidFill>
                            <a:schemeClr val="tx1"/>
                          </a:solidFill>
                          <a:effectLst/>
                          <a:uFill>
                            <a:solidFill>
                              <a:srgbClr val="7F7F7F"/>
                            </a:solidFill>
                          </a:uFill>
                        </a:rPr>
                        <a:t>KSDE will review district submitted documentation, which may include additional documentation requested by KSDE from the district.</a:t>
                      </a:r>
                      <a:endParaRPr lang="en-US" sz="1100">
                        <a:solidFill>
                          <a:schemeClr val="tx1"/>
                        </a:solidFill>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336556022"/>
                  </a:ext>
                </a:extLst>
              </a:tr>
              <a:tr h="842928">
                <a:tc>
                  <a:txBody>
                    <a:bodyPr/>
                    <a:lstStyle/>
                    <a:p>
                      <a:pPr marL="0" marR="0">
                        <a:spcBef>
                          <a:spcPts val="0"/>
                        </a:spcBef>
                        <a:spcAft>
                          <a:spcPts val="0"/>
                        </a:spcAft>
                      </a:pPr>
                      <a:r>
                        <a:rPr lang="en-US" sz="1100">
                          <a:solidFill>
                            <a:schemeClr val="tx1"/>
                          </a:solidFill>
                          <a:effectLst/>
                        </a:rPr>
                        <a:t>Compliance Notification</a:t>
                      </a:r>
                    </a:p>
                    <a:p>
                      <a:pPr marL="0" marR="0">
                        <a:lnSpc>
                          <a:spcPct val="107000"/>
                        </a:lnSpc>
                        <a:spcBef>
                          <a:spcPts val="0"/>
                        </a:spcBef>
                        <a:spcAft>
                          <a:spcPts val="0"/>
                        </a:spcAft>
                      </a:pPr>
                      <a:r>
                        <a:rPr lang="en-US" sz="1100">
                          <a:solidFill>
                            <a:schemeClr val="tx1"/>
                          </a:solidFill>
                          <a:effectLst/>
                        </a:rPr>
                        <a:t>July 5,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SzPts val="1100"/>
                        <a:buFont typeface="Symbol" panose="05050102010706020507" pitchFamily="18" charset="2"/>
                        <a:buChar char=""/>
                      </a:pPr>
                      <a:r>
                        <a:rPr lang="en-US" sz="1100" dirty="0">
                          <a:solidFill>
                            <a:schemeClr val="tx1"/>
                          </a:solidFill>
                          <a:effectLst/>
                          <a:uFill>
                            <a:solidFill>
                              <a:srgbClr val="7F7F7F"/>
                            </a:solidFill>
                          </a:uFill>
                        </a:rPr>
                        <a:t>KSDE notifies districts of compliance or non-compliance</a:t>
                      </a:r>
                      <a:endParaRPr lang="en-US" sz="1100" dirty="0">
                        <a:solidFill>
                          <a:schemeClr val="tx1"/>
                        </a:solidFill>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923770008"/>
                  </a:ext>
                </a:extLst>
              </a:tr>
            </a:tbl>
          </a:graphicData>
        </a:graphic>
      </p:graphicFrame>
    </p:spTree>
    <p:extLst>
      <p:ext uri="{BB962C8B-B14F-4D97-AF65-F5344CB8AC3E}">
        <p14:creationId xmlns:p14="http://schemas.microsoft.com/office/powerpoint/2010/main" val="2875780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F0C49-9364-6819-A530-500B795F864C}"/>
              </a:ext>
            </a:extLst>
          </p:cNvPr>
          <p:cNvSpPr>
            <a:spLocks noGrp="1"/>
          </p:cNvSpPr>
          <p:nvPr>
            <p:ph type="title"/>
          </p:nvPr>
        </p:nvSpPr>
        <p:spPr/>
        <p:txBody>
          <a:bodyPr/>
          <a:lstStyle/>
          <a:p>
            <a:r>
              <a:rPr lang="en-US" dirty="0"/>
              <a:t>SY22-23 Update – Timeline </a:t>
            </a:r>
          </a:p>
        </p:txBody>
      </p:sp>
      <p:graphicFrame>
        <p:nvGraphicFramePr>
          <p:cNvPr id="4" name="Content Placeholder 3">
            <a:extLst>
              <a:ext uri="{FF2B5EF4-FFF2-40B4-BE49-F238E27FC236}">
                <a16:creationId xmlns:a16="http://schemas.microsoft.com/office/drawing/2014/main" id="{801BC4B9-1E66-8A72-070E-CC970CE4A1F8}"/>
              </a:ext>
            </a:extLst>
          </p:cNvPr>
          <p:cNvGraphicFramePr>
            <a:graphicFrameLocks noGrp="1"/>
          </p:cNvGraphicFramePr>
          <p:nvPr>
            <p:ph idx="1"/>
            <p:extLst>
              <p:ext uri="{D42A27DB-BD31-4B8C-83A1-F6EECF244321}">
                <p14:modId xmlns:p14="http://schemas.microsoft.com/office/powerpoint/2010/main" val="20229101"/>
              </p:ext>
            </p:extLst>
          </p:nvPr>
        </p:nvGraphicFramePr>
        <p:xfrm>
          <a:off x="838200" y="1690688"/>
          <a:ext cx="10515600" cy="4454470"/>
        </p:xfrm>
        <a:graphic>
          <a:graphicData uri="http://schemas.openxmlformats.org/drawingml/2006/table">
            <a:tbl>
              <a:tblPr firstRow="1" firstCol="1" bandRow="1">
                <a:tableStyleId>{5C22544A-7EE6-4342-B048-85BDC9FD1C3A}</a:tableStyleId>
              </a:tblPr>
              <a:tblGrid>
                <a:gridCol w="2324064">
                  <a:extLst>
                    <a:ext uri="{9D8B030D-6E8A-4147-A177-3AD203B41FA5}">
                      <a16:colId xmlns:a16="http://schemas.microsoft.com/office/drawing/2014/main" val="1720198073"/>
                    </a:ext>
                  </a:extLst>
                </a:gridCol>
                <a:gridCol w="8191536">
                  <a:extLst>
                    <a:ext uri="{9D8B030D-6E8A-4147-A177-3AD203B41FA5}">
                      <a16:colId xmlns:a16="http://schemas.microsoft.com/office/drawing/2014/main" val="994844127"/>
                    </a:ext>
                  </a:extLst>
                </a:gridCol>
              </a:tblGrid>
              <a:tr h="746857">
                <a:tc>
                  <a:txBody>
                    <a:bodyPr/>
                    <a:lstStyle/>
                    <a:p>
                      <a:pPr marL="0" marR="0">
                        <a:spcBef>
                          <a:spcPts val="0"/>
                        </a:spcBef>
                        <a:spcAft>
                          <a:spcPts val="0"/>
                        </a:spcAft>
                      </a:pPr>
                      <a:r>
                        <a:rPr lang="en-US" sz="1100">
                          <a:solidFill>
                            <a:schemeClr val="tx1"/>
                          </a:solidFill>
                          <a:effectLst/>
                        </a:rPr>
                        <a:t>DCAP </a:t>
                      </a:r>
                    </a:p>
                    <a:p>
                      <a:pPr marL="0" marR="0">
                        <a:spcBef>
                          <a:spcPts val="0"/>
                        </a:spcBef>
                        <a:spcAft>
                          <a:spcPts val="0"/>
                        </a:spcAft>
                      </a:pPr>
                      <a:r>
                        <a:rPr lang="en-US" sz="1100">
                          <a:solidFill>
                            <a:schemeClr val="tx1"/>
                          </a:solidFill>
                          <a:effectLst/>
                        </a:rPr>
                        <a:t>August 30,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SzPts val="1100"/>
                        <a:buFont typeface="Symbol" panose="05050102010706020507" pitchFamily="18" charset="2"/>
                        <a:buChar char=""/>
                      </a:pPr>
                      <a:r>
                        <a:rPr lang="en-US" sz="1100">
                          <a:solidFill>
                            <a:schemeClr val="tx1"/>
                          </a:solidFill>
                          <a:effectLst/>
                          <a:uFill>
                            <a:solidFill>
                              <a:srgbClr val="7F7F7F"/>
                            </a:solidFill>
                          </a:uFill>
                        </a:rPr>
                        <a:t>KSDE approve District Corrective Action Plan (DCAP) for districts identified as noncompliant </a:t>
                      </a:r>
                      <a:endParaRPr lang="en-US" sz="1100">
                        <a:solidFill>
                          <a:schemeClr val="tx1"/>
                        </a:solidFill>
                        <a:effectLst/>
                        <a:uFill>
                          <a:solidFill>
                            <a:srgbClr val="7F7F7F"/>
                          </a:solidFill>
                        </a:uFill>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3069671518"/>
                  </a:ext>
                </a:extLst>
              </a:tr>
              <a:tr h="1040265">
                <a:tc>
                  <a:txBody>
                    <a:bodyPr/>
                    <a:lstStyle/>
                    <a:p>
                      <a:pPr marL="0" marR="0">
                        <a:spcBef>
                          <a:spcPts val="0"/>
                        </a:spcBef>
                        <a:spcAft>
                          <a:spcPts val="0"/>
                        </a:spcAft>
                      </a:pPr>
                      <a:r>
                        <a:rPr lang="en-US" sz="1100">
                          <a:solidFill>
                            <a:schemeClr val="tx1"/>
                          </a:solidFill>
                          <a:effectLst/>
                        </a:rPr>
                        <a:t>ICA due</a:t>
                      </a:r>
                    </a:p>
                    <a:p>
                      <a:pPr marL="0" marR="0">
                        <a:spcBef>
                          <a:spcPts val="0"/>
                        </a:spcBef>
                        <a:spcAft>
                          <a:spcPts val="0"/>
                        </a:spcAft>
                      </a:pPr>
                      <a:r>
                        <a:rPr lang="en-US" sz="1100">
                          <a:solidFill>
                            <a:schemeClr val="tx1"/>
                          </a:solidFill>
                          <a:effectLst/>
                        </a:rPr>
                        <a:t>September 16,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0"/>
                        </a:spcAft>
                        <a:buFont typeface="Symbol" panose="05050102010706020507" pitchFamily="18" charset="2"/>
                        <a:buChar char=""/>
                      </a:pPr>
                      <a:r>
                        <a:rPr lang="en-US" sz="1100">
                          <a:solidFill>
                            <a:schemeClr val="tx1"/>
                          </a:solidFill>
                          <a:effectLst/>
                        </a:rPr>
                        <a:t>KSDE approve Individual Corrective Action (ICA) for district student files identified as noncompliant </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2243548232"/>
                  </a:ext>
                </a:extLst>
              </a:tr>
              <a:tr h="1040265">
                <a:tc>
                  <a:txBody>
                    <a:bodyPr/>
                    <a:lstStyle/>
                    <a:p>
                      <a:pPr marL="0" marR="0">
                        <a:spcBef>
                          <a:spcPts val="0"/>
                        </a:spcBef>
                        <a:spcAft>
                          <a:spcPts val="600"/>
                        </a:spcAft>
                      </a:pPr>
                      <a:r>
                        <a:rPr lang="en-US" sz="1100">
                          <a:solidFill>
                            <a:schemeClr val="tx1"/>
                          </a:solidFill>
                          <a:effectLst/>
                        </a:rPr>
                        <a:t>Updated Data December 20,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Font typeface="Symbol" panose="05050102010706020507" pitchFamily="18" charset="2"/>
                        <a:buChar char=""/>
                      </a:pPr>
                      <a:r>
                        <a:rPr lang="en-US" sz="1100">
                          <a:solidFill>
                            <a:schemeClr val="tx1"/>
                          </a:solidFill>
                          <a:effectLst/>
                        </a:rPr>
                        <a:t>KSDE will review updated data </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298290039"/>
                  </a:ext>
                </a:extLst>
              </a:tr>
              <a:tr h="1627083">
                <a:tc>
                  <a:txBody>
                    <a:bodyPr/>
                    <a:lstStyle/>
                    <a:p>
                      <a:pPr marL="0" marR="0">
                        <a:spcBef>
                          <a:spcPts val="0"/>
                        </a:spcBef>
                        <a:spcAft>
                          <a:spcPts val="600"/>
                        </a:spcAft>
                      </a:pPr>
                      <a:r>
                        <a:rPr lang="en-US" sz="900">
                          <a:solidFill>
                            <a:schemeClr val="tx1"/>
                          </a:solidFill>
                          <a:effectLst/>
                        </a:rPr>
                        <a:t>Determination</a:t>
                      </a:r>
                      <a:r>
                        <a:rPr lang="en-US" sz="1000">
                          <a:solidFill>
                            <a:schemeClr val="tx1"/>
                          </a:solidFill>
                          <a:effectLst/>
                        </a:rPr>
                        <a:t> of compliance or continued non-compliance</a:t>
                      </a:r>
                      <a:endParaRPr lang="en-US" sz="1100">
                        <a:solidFill>
                          <a:schemeClr val="tx1"/>
                        </a:solidFill>
                        <a:effectLst/>
                      </a:endParaRPr>
                    </a:p>
                    <a:p>
                      <a:pPr marL="0" marR="0">
                        <a:spcBef>
                          <a:spcPts val="0"/>
                        </a:spcBef>
                        <a:spcAft>
                          <a:spcPts val="600"/>
                        </a:spcAft>
                      </a:pPr>
                      <a:r>
                        <a:rPr lang="en-US" sz="1000">
                          <a:solidFill>
                            <a:schemeClr val="tx1"/>
                          </a:solidFill>
                          <a:effectLst/>
                        </a:rPr>
                        <a:t>December 31, 2024</a:t>
                      </a:r>
                      <a:endParaRPr lang="en-US" sz="110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tc>
                  <a:txBody>
                    <a:bodyPr/>
                    <a:lstStyle/>
                    <a:p>
                      <a:pPr marL="342900" marR="0" lvl="0" indent="-342900">
                        <a:spcBef>
                          <a:spcPts val="0"/>
                        </a:spcBef>
                        <a:spcAft>
                          <a:spcPts val="600"/>
                        </a:spcAft>
                        <a:buFont typeface="Symbol" panose="05050102010706020507" pitchFamily="18" charset="2"/>
                        <a:buChar char=""/>
                      </a:pPr>
                      <a:r>
                        <a:rPr lang="en-US" sz="1100" dirty="0">
                          <a:solidFill>
                            <a:schemeClr val="tx1"/>
                          </a:solidFill>
                          <a:effectLst/>
                        </a:rPr>
                        <a:t>District notified of compliance or continued non-compliance. </a:t>
                      </a:r>
                      <a:endParaRPr lang="en-US" sz="1100" dirty="0">
                        <a:solidFill>
                          <a:schemeClr val="tx1"/>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73025" marR="73025"/>
                </a:tc>
                <a:extLst>
                  <a:ext uri="{0D108BD9-81ED-4DB2-BD59-A6C34878D82A}">
                    <a16:rowId xmlns:a16="http://schemas.microsoft.com/office/drawing/2014/main" val="1119289704"/>
                  </a:ext>
                </a:extLst>
              </a:tr>
            </a:tbl>
          </a:graphicData>
        </a:graphic>
      </p:graphicFrame>
    </p:spTree>
    <p:extLst>
      <p:ext uri="{BB962C8B-B14F-4D97-AF65-F5344CB8AC3E}">
        <p14:creationId xmlns:p14="http://schemas.microsoft.com/office/powerpoint/2010/main" val="280524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nchor="ctr" anchorCtr="0"/>
          <a:lstStyle/>
          <a:p>
            <a:r>
              <a:rPr lang="en-US" dirty="0"/>
              <a:t>Agenda for today, July 24, 2024</a:t>
            </a:r>
          </a:p>
          <a:p>
            <a:r>
              <a:rPr lang="en-US" dirty="0"/>
              <a:t>Minutes (April 11, 2024)</a:t>
            </a:r>
          </a:p>
        </p:txBody>
      </p:sp>
    </p:spTree>
    <p:extLst>
      <p:ext uri="{BB962C8B-B14F-4D97-AF65-F5344CB8AC3E}">
        <p14:creationId xmlns:p14="http://schemas.microsoft.com/office/powerpoint/2010/main" val="102806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B829-8A38-323E-473D-4E0AE4EBECC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Sig dis contact</a:t>
            </a:r>
          </a:p>
        </p:txBody>
      </p:sp>
      <p:sp>
        <p:nvSpPr>
          <p:cNvPr id="3" name="Content Placeholder 2"/>
          <p:cNvSpPr>
            <a:spLocks noGrp="1"/>
          </p:cNvSpPr>
          <p:nvPr>
            <p:ph sz="quarter" idx="13"/>
          </p:nvPr>
        </p:nvSpPr>
        <p:spPr/>
        <p:txBody>
          <a:bodyPr/>
          <a:lstStyle/>
          <a:p>
            <a:pPr lvl="1"/>
            <a:r>
              <a:rPr lang="en-US" dirty="0"/>
              <a:t>Brian Dempsey</a:t>
            </a:r>
            <a:br>
              <a:rPr lang="en-US" dirty="0"/>
            </a:br>
            <a:r>
              <a:rPr lang="en-US" dirty="0"/>
              <a:t>Assistant Director</a:t>
            </a:r>
            <a:br>
              <a:rPr lang="en-US" dirty="0"/>
            </a:br>
            <a:r>
              <a:rPr lang="en-US" dirty="0"/>
              <a:t>Special Education and Title Services</a:t>
            </a:r>
            <a:br>
              <a:rPr lang="en-US" dirty="0"/>
            </a:br>
            <a:r>
              <a:rPr lang="en-US" dirty="0"/>
              <a:t>(785) 296-5522</a:t>
            </a:r>
            <a:br>
              <a:rPr lang="en-US" dirty="0"/>
            </a:br>
            <a:r>
              <a:rPr lang="en-US" dirty="0">
                <a:hlinkClick r:id="rId2"/>
              </a:rPr>
              <a:t>bdempsey@ksde.org</a:t>
            </a:r>
            <a:r>
              <a:rPr lang="en-US" dirty="0"/>
              <a:t> </a:t>
            </a:r>
          </a:p>
        </p:txBody>
      </p:sp>
    </p:spTree>
    <p:extLst>
      <p:ext uri="{BB962C8B-B14F-4D97-AF65-F5344CB8AC3E}">
        <p14:creationId xmlns:p14="http://schemas.microsoft.com/office/powerpoint/2010/main" val="4127013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1D6B6-197B-B3F6-2B86-886EE44688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99BC7B-D831-21CE-19A4-C748880D0120}"/>
              </a:ext>
            </a:extLst>
          </p:cNvPr>
          <p:cNvSpPr>
            <a:spLocks noGrp="1"/>
          </p:cNvSpPr>
          <p:nvPr>
            <p:ph type="title"/>
          </p:nvPr>
        </p:nvSpPr>
        <p:spPr/>
        <p:txBody>
          <a:bodyPr/>
          <a:lstStyle/>
          <a:p>
            <a:r>
              <a:rPr lang="en-US" dirty="0"/>
              <a:t>Open Borders/Enrollment</a:t>
            </a:r>
          </a:p>
        </p:txBody>
      </p:sp>
      <p:sp>
        <p:nvSpPr>
          <p:cNvPr id="2" name="Subtitle 1">
            <a:extLst>
              <a:ext uri="{FF2B5EF4-FFF2-40B4-BE49-F238E27FC236}">
                <a16:creationId xmlns:a16="http://schemas.microsoft.com/office/drawing/2014/main" id="{32269B85-3430-1D4D-5B58-640C631F9B70}"/>
              </a:ext>
            </a:extLst>
          </p:cNvPr>
          <p:cNvSpPr>
            <a:spLocks noGrp="1"/>
          </p:cNvSpPr>
          <p:nvPr>
            <p:ph type="subTitle" idx="1"/>
          </p:nvPr>
        </p:nvSpPr>
        <p:spPr/>
        <p:txBody>
          <a:bodyPr/>
          <a:lstStyle/>
          <a:p>
            <a:r>
              <a:rPr lang="en-US" dirty="0"/>
              <a:t>Bert Moore</a:t>
            </a:r>
          </a:p>
        </p:txBody>
      </p:sp>
    </p:spTree>
    <p:extLst>
      <p:ext uri="{BB962C8B-B14F-4D97-AF65-F5344CB8AC3E}">
        <p14:creationId xmlns:p14="http://schemas.microsoft.com/office/powerpoint/2010/main" val="515538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92F71-80ED-0952-860C-A072654B24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1A0C29-7C81-1981-2F58-FB89591D56EC}"/>
              </a:ext>
            </a:extLst>
          </p:cNvPr>
          <p:cNvSpPr>
            <a:spLocks noGrp="1"/>
          </p:cNvSpPr>
          <p:nvPr>
            <p:ph type="title"/>
          </p:nvPr>
        </p:nvSpPr>
        <p:spPr/>
        <p:txBody>
          <a:bodyPr/>
          <a:lstStyle/>
          <a:p>
            <a:r>
              <a:rPr lang="en-US" dirty="0"/>
              <a:t>Legislative Summary</a:t>
            </a:r>
          </a:p>
        </p:txBody>
      </p:sp>
      <p:sp>
        <p:nvSpPr>
          <p:cNvPr id="2" name="Subtitle 1">
            <a:extLst>
              <a:ext uri="{FF2B5EF4-FFF2-40B4-BE49-F238E27FC236}">
                <a16:creationId xmlns:a16="http://schemas.microsoft.com/office/drawing/2014/main" id="{AEC4E6A9-16EC-71A6-EF3D-15ADC332A10E}"/>
              </a:ext>
            </a:extLst>
          </p:cNvPr>
          <p:cNvSpPr>
            <a:spLocks noGrp="1"/>
          </p:cNvSpPr>
          <p:nvPr>
            <p:ph type="subTitle" idx="1"/>
          </p:nvPr>
        </p:nvSpPr>
        <p:spPr/>
        <p:txBody>
          <a:bodyPr/>
          <a:lstStyle/>
          <a:p>
            <a:r>
              <a:rPr lang="en-US" dirty="0"/>
              <a:t>Frank Harwood (if available)</a:t>
            </a:r>
          </a:p>
        </p:txBody>
      </p:sp>
    </p:spTree>
    <p:extLst>
      <p:ext uri="{BB962C8B-B14F-4D97-AF65-F5344CB8AC3E}">
        <p14:creationId xmlns:p14="http://schemas.microsoft.com/office/powerpoint/2010/main" val="1104565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4AF1-6446-1539-F9D4-69DC9A0DB9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85ABBC-5A33-17CF-9070-EFC335B71757}"/>
              </a:ext>
            </a:extLst>
          </p:cNvPr>
          <p:cNvSpPr>
            <a:spLocks noGrp="1"/>
          </p:cNvSpPr>
          <p:nvPr>
            <p:ph type="title"/>
          </p:nvPr>
        </p:nvSpPr>
        <p:spPr/>
        <p:txBody>
          <a:bodyPr/>
          <a:lstStyle/>
          <a:p>
            <a:r>
              <a:rPr lang="en-US" dirty="0"/>
              <a:t>Virtual Programs and SWD’s</a:t>
            </a:r>
          </a:p>
        </p:txBody>
      </p:sp>
      <p:sp>
        <p:nvSpPr>
          <p:cNvPr id="2" name="Subtitle 1">
            <a:extLst>
              <a:ext uri="{FF2B5EF4-FFF2-40B4-BE49-F238E27FC236}">
                <a16:creationId xmlns:a16="http://schemas.microsoft.com/office/drawing/2014/main" id="{E3D1BB26-B190-F34A-04D8-901254052079}"/>
              </a:ext>
            </a:extLst>
          </p:cNvPr>
          <p:cNvSpPr>
            <a:spLocks noGrp="1"/>
          </p:cNvSpPr>
          <p:nvPr>
            <p:ph type="subTitle" idx="1"/>
          </p:nvPr>
        </p:nvSpPr>
        <p:spPr>
          <a:xfrm>
            <a:off x="1592781" y="3878411"/>
            <a:ext cx="7480151" cy="1037658"/>
          </a:xfrm>
        </p:spPr>
        <p:txBody>
          <a:bodyPr/>
          <a:lstStyle/>
          <a:p>
            <a:r>
              <a:rPr lang="en-US" dirty="0"/>
              <a:t>Lena </a:t>
            </a:r>
            <a:r>
              <a:rPr lang="en-US" dirty="0" err="1"/>
              <a:t>Kisner</a:t>
            </a:r>
            <a:endParaRPr lang="en-US" dirty="0"/>
          </a:p>
          <a:p>
            <a:r>
              <a:rPr lang="en-US" dirty="0"/>
              <a:t>Brian Dempsey</a:t>
            </a:r>
          </a:p>
        </p:txBody>
      </p:sp>
    </p:spTree>
    <p:extLst>
      <p:ext uri="{BB962C8B-B14F-4D97-AF65-F5344CB8AC3E}">
        <p14:creationId xmlns:p14="http://schemas.microsoft.com/office/powerpoint/2010/main" val="3139246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69CA-4F1E-D16D-D635-125A94031E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F50222-C723-215F-EDF1-FEDEF3C2EFF6}"/>
              </a:ext>
            </a:extLst>
          </p:cNvPr>
          <p:cNvSpPr>
            <a:spLocks noGrp="1"/>
          </p:cNvSpPr>
          <p:nvPr>
            <p:ph type="title"/>
          </p:nvPr>
        </p:nvSpPr>
        <p:spPr>
          <a:xfrm>
            <a:off x="1523999" y="2192251"/>
            <a:ext cx="7480151" cy="2728576"/>
          </a:xfrm>
        </p:spPr>
        <p:txBody>
          <a:bodyPr/>
          <a:lstStyle/>
          <a:p>
            <a:r>
              <a:rPr lang="en-US" dirty="0"/>
              <a:t>SEAC 2</a:t>
            </a:r>
            <a:r>
              <a:rPr lang="en-US" baseline="30000" dirty="0"/>
              <a:t>nd</a:t>
            </a:r>
            <a:r>
              <a:rPr lang="en-US" dirty="0"/>
              <a:t> Terms (Whitney George, Lena Kisner, Rebecca Schultz) motion and vote.</a:t>
            </a:r>
          </a:p>
        </p:txBody>
      </p:sp>
    </p:spTree>
    <p:extLst>
      <p:ext uri="{BB962C8B-B14F-4D97-AF65-F5344CB8AC3E}">
        <p14:creationId xmlns:p14="http://schemas.microsoft.com/office/powerpoint/2010/main" val="3507191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7617-F5C8-7493-AB97-B335C0C33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84201-AF3C-7B06-8465-2101C530801D}"/>
              </a:ext>
            </a:extLst>
          </p:cNvPr>
          <p:cNvSpPr>
            <a:spLocks noGrp="1"/>
          </p:cNvSpPr>
          <p:nvPr>
            <p:ph type="title"/>
          </p:nvPr>
        </p:nvSpPr>
        <p:spPr>
          <a:xfrm>
            <a:off x="942480" y="1968670"/>
            <a:ext cx="8340436" cy="2713228"/>
          </a:xfrm>
        </p:spPr>
        <p:txBody>
          <a:bodyPr>
            <a:normAutofit fontScale="90000"/>
          </a:bodyPr>
          <a:lstStyle/>
          <a:p>
            <a:r>
              <a:rPr lang="en-US" dirty="0"/>
              <a:t>Chair-Elect: Need motion and vote (earlier discussion to nominate Lena </a:t>
            </a:r>
            <a:r>
              <a:rPr lang="en-US" dirty="0" err="1"/>
              <a:t>Kisner</a:t>
            </a:r>
            <a:r>
              <a:rPr lang="en-US" dirty="0"/>
              <a:t>).</a:t>
            </a:r>
          </a:p>
        </p:txBody>
      </p:sp>
    </p:spTree>
    <p:extLst>
      <p:ext uri="{BB962C8B-B14F-4D97-AF65-F5344CB8AC3E}">
        <p14:creationId xmlns:p14="http://schemas.microsoft.com/office/powerpoint/2010/main" val="3431989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SEAC Member Reports</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normAutofit/>
          </a:bodyPr>
          <a:lstStyle/>
          <a:p>
            <a:r>
              <a:rPr lang="en-US" dirty="0"/>
              <a:t>SEAC Members</a:t>
            </a:r>
          </a:p>
        </p:txBody>
      </p:sp>
    </p:spTree>
    <p:extLst>
      <p:ext uri="{BB962C8B-B14F-4D97-AF65-F5344CB8AC3E}">
        <p14:creationId xmlns:p14="http://schemas.microsoft.com/office/powerpoint/2010/main" val="171327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 </a:t>
            </a:r>
          </a:p>
        </p:txBody>
      </p:sp>
    </p:spTree>
    <p:extLst>
      <p:ext uri="{BB962C8B-B14F-4D97-AF65-F5344CB8AC3E}">
        <p14:creationId xmlns:p14="http://schemas.microsoft.com/office/powerpoint/2010/main" val="905635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Items for July SEAC Agenda</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SEAC Members</a:t>
            </a:r>
          </a:p>
        </p:txBody>
      </p:sp>
    </p:spTree>
    <p:extLst>
      <p:ext uri="{BB962C8B-B14F-4D97-AF65-F5344CB8AC3E}">
        <p14:creationId xmlns:p14="http://schemas.microsoft.com/office/powerpoint/2010/main" val="4148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Joyce Broils, </a:t>
            </a:r>
            <a:r>
              <a:rPr lang="en-US" u="sng" dirty="0">
                <a:solidFill>
                  <a:srgbClr val="12284C"/>
                </a:solidFill>
              </a:rPr>
              <a:t>jbroils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Tree>
    <p:extLst>
      <p:ext uri="{BB962C8B-B14F-4D97-AF65-F5344CB8AC3E}">
        <p14:creationId xmlns:p14="http://schemas.microsoft.com/office/powerpoint/2010/main" val="1704187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a:normAutofit/>
          </a:bodyPr>
          <a:lstStyle/>
          <a:p>
            <a:pPr>
              <a:lnSpc>
                <a:spcPct val="150000"/>
              </a:lnSpc>
            </a:pPr>
            <a:r>
              <a:rPr lang="en-US" dirty="0"/>
              <a:t>July 24, 2024</a:t>
            </a:r>
          </a:p>
        </p:txBody>
      </p:sp>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Next Meeting Date</a:t>
            </a:r>
          </a:p>
        </p:txBody>
      </p:sp>
    </p:spTree>
    <p:extLst>
      <p:ext uri="{BB962C8B-B14F-4D97-AF65-F5344CB8AC3E}">
        <p14:creationId xmlns:p14="http://schemas.microsoft.com/office/powerpoint/2010/main" val="3630692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12/31/2024</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nchor="ctr" anchorCtr="0"/>
          <a:lstStyle/>
          <a:p>
            <a:r>
              <a:rPr lang="en-US" dirty="0"/>
              <a:t>Motion to adjourn</a:t>
            </a:r>
          </a:p>
        </p:txBody>
      </p:sp>
    </p:spTree>
    <p:extLst>
      <p:ext uri="{BB962C8B-B14F-4D97-AF65-F5344CB8AC3E}">
        <p14:creationId xmlns:p14="http://schemas.microsoft.com/office/powerpoint/2010/main" val="4228739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9ADF-1975-A22F-B303-F9F0DD7CB56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Overall contact</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61F2-84E6-F57F-E7BF-8E0C081F7DA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eeoc</a:t>
            </a:r>
            <a:endParaRPr lang="en-US" dirty="0"/>
          </a:p>
        </p:txBody>
      </p:sp>
      <p:pic>
        <p:nvPicPr>
          <p:cNvPr id="7" name="Picture 6">
            <a:extLst>
              <a:ext uri="{FF2B5EF4-FFF2-40B4-BE49-F238E27FC236}">
                <a16:creationId xmlns:a16="http://schemas.microsoft.com/office/drawing/2014/main" id="{5A8443C1-5B41-2263-F7A3-055E8E5161A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5594739" cy="2713228"/>
          </a:xfrm>
        </p:spPr>
        <p:txBody>
          <a:bodyPr>
            <a:normAutofit/>
          </a:bodyPr>
          <a:lstStyle/>
          <a:p>
            <a:r>
              <a:rPr lang="en-US" dirty="0"/>
              <a:t>Discuss OSEP Questions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Membership</a:t>
            </a:r>
          </a:p>
        </p:txBody>
      </p:sp>
    </p:spTree>
    <p:extLst>
      <p:ext uri="{BB962C8B-B14F-4D97-AF65-F5344CB8AC3E}">
        <p14:creationId xmlns:p14="http://schemas.microsoft.com/office/powerpoint/2010/main" val="33434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D70C-00DB-4E86-8351-8670D342CE38}"/>
              </a:ext>
            </a:extLst>
          </p:cNvPr>
          <p:cNvSpPr>
            <a:spLocks noGrp="1"/>
          </p:cNvSpPr>
          <p:nvPr>
            <p:ph type="title"/>
          </p:nvPr>
        </p:nvSpPr>
        <p:spPr/>
        <p:txBody>
          <a:bodyPr/>
          <a:lstStyle/>
          <a:p>
            <a:r>
              <a:rPr lang="en-US" dirty="0"/>
              <a:t>OSEP Questions</a:t>
            </a:r>
          </a:p>
        </p:txBody>
      </p:sp>
      <p:sp>
        <p:nvSpPr>
          <p:cNvPr id="3" name="Content Placeholder 2">
            <a:extLst>
              <a:ext uri="{FF2B5EF4-FFF2-40B4-BE49-F238E27FC236}">
                <a16:creationId xmlns:a16="http://schemas.microsoft.com/office/drawing/2014/main" id="{6DF87E1A-C7F3-4B43-88B8-7956FC5D66A9}"/>
              </a:ext>
            </a:extLst>
          </p:cNvPr>
          <p:cNvSpPr>
            <a:spLocks noGrp="1"/>
          </p:cNvSpPr>
          <p:nvPr>
            <p:ph sz="half" idx="1"/>
          </p:nvPr>
        </p:nvSpPr>
        <p:spPr>
          <a:xfrm>
            <a:off x="838200" y="1448553"/>
            <a:ext cx="10766196" cy="4518614"/>
          </a:xfrm>
        </p:spPr>
        <p:txBody>
          <a:bodyPr>
            <a:normAutofit lnSpcReduction="10000"/>
          </a:bodyPr>
          <a:lstStyle/>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State Advisory Panel (SAP) role in advising the State on unmet needs of infants, toddlers, children, and you with disabilities?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SAP role in advising the state on rules or regulations related to the Individual with Disabilities Education Act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SAP role in the development of evaluations and reporting data?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State’s process on developing and implementing policies related to the coordination of services for children with disabilities?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SAP involvement in assisting the State Educational Agency (SEA) in achieving the full participation, coordination, and cooperation of all appropriate public agencies in the State?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SAP involvement in assisting the SEA in effective implementation of the State’s Systemic Improvement Plan?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SAP role to the extent appropriate in developing dispute resolution policies and procedures?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frequency and method of meeting with the SEA?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SAP role in advising the State on its general supervision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biggest challenges facing the State in meeting the needs of infants, toddlers, children and youth with disabilities, and their families?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effectLst/>
                <a:latin typeface="Open Sans Light" panose="020B0306030504020204" pitchFamily="34" charset="0"/>
                <a:ea typeface="Aptos" panose="020B0004020202020204" pitchFamily="34" charset="0"/>
                <a:cs typeface="Times New Roman" panose="02020603050405020304" pitchFamily="18" charset="0"/>
              </a:rPr>
              <a:t>Describe the most important accomplishments of the State in meeting the needs of infants, toddlers, children and youth with disabilities, and their families? </a:t>
            </a:r>
            <a:endParaRPr lang="en-US" dirty="0"/>
          </a:p>
        </p:txBody>
      </p:sp>
    </p:spTree>
    <p:extLst>
      <p:ext uri="{BB962C8B-B14F-4D97-AF65-F5344CB8AC3E}">
        <p14:creationId xmlns:p14="http://schemas.microsoft.com/office/powerpoint/2010/main" val="293728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31AC-2D57-44BC-AFF6-1E83D92DF3B8}"/>
              </a:ext>
            </a:extLst>
          </p:cNvPr>
          <p:cNvSpPr>
            <a:spLocks noGrp="1"/>
          </p:cNvSpPr>
          <p:nvPr>
            <p:ph type="title"/>
          </p:nvPr>
        </p:nvSpPr>
        <p:spPr/>
        <p:txBody>
          <a:bodyPr/>
          <a:lstStyle/>
          <a:p>
            <a:r>
              <a:rPr lang="en-US" dirty="0"/>
              <a:t>Executive Session</a:t>
            </a:r>
          </a:p>
        </p:txBody>
      </p:sp>
    </p:spTree>
    <p:extLst>
      <p:ext uri="{BB962C8B-B14F-4D97-AF65-F5344CB8AC3E}">
        <p14:creationId xmlns:p14="http://schemas.microsoft.com/office/powerpoint/2010/main" val="3210762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6900</TotalTime>
  <Words>3069</Words>
  <Application>Microsoft Office PowerPoint</Application>
  <PresentationFormat>Widescreen</PresentationFormat>
  <Paragraphs>389</Paragraphs>
  <Slides>64</Slides>
  <Notes>26</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80" baseType="lpstr">
      <vt:lpstr>Calibri</vt:lpstr>
      <vt:lpstr>Rockwell</vt:lpstr>
      <vt:lpstr>Roboto</vt:lpstr>
      <vt:lpstr>Open Sans Semibold</vt:lpstr>
      <vt:lpstr>Open Sans Semibold</vt:lpstr>
      <vt:lpstr>Aptos</vt:lpstr>
      <vt:lpstr>Arial Black</vt:lpstr>
      <vt:lpstr>Courier New</vt:lpstr>
      <vt:lpstr>Arial</vt:lpstr>
      <vt:lpstr>Trebuchet MS</vt:lpstr>
      <vt:lpstr>Open Sans</vt:lpstr>
      <vt:lpstr>Symbol</vt:lpstr>
      <vt:lpstr>Open Sans Light</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Discuss OSEP Questions</vt:lpstr>
      <vt:lpstr>OSEP Questions</vt:lpstr>
      <vt:lpstr>Executive Session</vt:lpstr>
      <vt:lpstr>Break</vt:lpstr>
      <vt:lpstr>Lunch</vt:lpstr>
      <vt:lpstr>Orientation</vt:lpstr>
      <vt:lpstr>SEAC Orientation – </vt:lpstr>
      <vt:lpstr>Council Membership Demographics</vt:lpstr>
      <vt:lpstr>Kansas SEAC Membership</vt:lpstr>
      <vt:lpstr>Kansas SEAC Ex-Officio Members</vt:lpstr>
      <vt:lpstr>Special Rule  51%</vt:lpstr>
      <vt:lpstr>Representation</vt:lpstr>
      <vt:lpstr>Guests</vt:lpstr>
      <vt:lpstr>Advisory Council – Primary Role</vt:lpstr>
      <vt:lpstr>Advisory</vt:lpstr>
      <vt:lpstr>Exercising Advisory Responsibilities</vt:lpstr>
      <vt:lpstr>Advocacy</vt:lpstr>
      <vt:lpstr>Special Interest Advocacy</vt:lpstr>
      <vt:lpstr>Advisory Council Procedures</vt:lpstr>
      <vt:lpstr>Recommendations for Advisory Council</vt:lpstr>
      <vt:lpstr>Recommendations for Advisory Council </vt:lpstr>
      <vt:lpstr>The Big Picture</vt:lpstr>
      <vt:lpstr>General Supervision – SEA Oversight</vt:lpstr>
      <vt:lpstr>SPP Indicators:</vt:lpstr>
      <vt:lpstr>State Advisory Panels     SAP &amp; SICC</vt:lpstr>
      <vt:lpstr>National SEAC/ICC Website</vt:lpstr>
      <vt:lpstr>SPP/APR AND DMS UPDATE </vt:lpstr>
      <vt:lpstr>Data Source and Measurement</vt:lpstr>
      <vt:lpstr>Data Source and Measurement </vt:lpstr>
      <vt:lpstr>Instructions for Indicator Measurement</vt:lpstr>
      <vt:lpstr>Instructions for Indicator Measurement </vt:lpstr>
      <vt:lpstr>Instructions for Indicator Measurement  </vt:lpstr>
      <vt:lpstr>Instructions for Indicator Measurement   </vt:lpstr>
      <vt:lpstr>Instructions for Indicator Measurement     </vt:lpstr>
      <vt:lpstr>contacts</vt:lpstr>
      <vt:lpstr>SEAC Licensure Request</vt:lpstr>
      <vt:lpstr>Indicator 4:  Suspension/Expulsion</vt:lpstr>
      <vt:lpstr>Indicator 4A and 4B</vt:lpstr>
      <vt:lpstr>Methodology for Determining Significant Discrepancy</vt:lpstr>
      <vt:lpstr>Methodology for Determining Significant Discrepancy </vt:lpstr>
      <vt:lpstr>Methodology for Determining Significant Discrepancy  </vt:lpstr>
      <vt:lpstr>SY22-23 Update - Timeline</vt:lpstr>
      <vt:lpstr>SY22-23 Update – Timeline </vt:lpstr>
      <vt:lpstr>Sig dis contact</vt:lpstr>
      <vt:lpstr>Open Borders/Enrollment</vt:lpstr>
      <vt:lpstr>Legislative Summary</vt:lpstr>
      <vt:lpstr>Virtual Programs and SWD’s</vt:lpstr>
      <vt:lpstr>SEAC 2nd Terms (Whitney George, Lena Kisner, Rebecca Schultz) motion and vote.</vt:lpstr>
      <vt:lpstr>Chair-Elect: Need motion and vote (earlier discussion to nominate Lena Kisner).</vt:lpstr>
      <vt:lpstr>SEAC Member Reports</vt:lpstr>
      <vt:lpstr>Ex-Officio Member Reports</vt:lpstr>
      <vt:lpstr>Ex-Officio Member Reports </vt:lpstr>
      <vt:lpstr>Items for July SEAC Agenda</vt:lpstr>
      <vt:lpstr>Next Meeting Date</vt:lpstr>
      <vt:lpstr>Keep The Main Thing The Main Thing</vt:lpstr>
      <vt:lpstr>Closing Comments/Adjournment</vt:lpstr>
      <vt:lpstr>Overall contact</vt:lpstr>
      <vt:lpstr>eeoc</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238</cp:revision>
  <cp:lastPrinted>2020-01-09T15:38:24Z</cp:lastPrinted>
  <dcterms:created xsi:type="dcterms:W3CDTF">2017-11-21T21:33:09Z</dcterms:created>
  <dcterms:modified xsi:type="dcterms:W3CDTF">2024-12-31T20:08:59Z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