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 id="2147483786" r:id="rId6"/>
  </p:sldMasterIdLst>
  <p:notesMasterIdLst>
    <p:notesMasterId r:id="rId50"/>
  </p:notesMasterIdLst>
  <p:sldIdLst>
    <p:sldId id="399" r:id="rId7"/>
    <p:sldId id="398" r:id="rId8"/>
    <p:sldId id="261" r:id="rId9"/>
    <p:sldId id="280" r:id="rId10"/>
    <p:sldId id="295" r:id="rId11"/>
    <p:sldId id="400" r:id="rId12"/>
    <p:sldId id="2134806848" r:id="rId13"/>
    <p:sldId id="288" r:id="rId14"/>
    <p:sldId id="2134806868" r:id="rId15"/>
    <p:sldId id="2134806849" r:id="rId16"/>
    <p:sldId id="2134806183" r:id="rId17"/>
    <p:sldId id="2134806856" r:id="rId18"/>
    <p:sldId id="2134806853" r:id="rId19"/>
    <p:sldId id="2134806867" r:id="rId20"/>
    <p:sldId id="2134806185" r:id="rId21"/>
    <p:sldId id="2134806186" r:id="rId22"/>
    <p:sldId id="2134806187" r:id="rId23"/>
    <p:sldId id="2134806188" r:id="rId24"/>
    <p:sldId id="2134806189" r:id="rId25"/>
    <p:sldId id="2134806190" r:id="rId26"/>
    <p:sldId id="2134806191" r:id="rId27"/>
    <p:sldId id="2134806184" r:id="rId28"/>
    <p:sldId id="2134806854" r:id="rId29"/>
    <p:sldId id="2134806876" r:id="rId30"/>
    <p:sldId id="291" r:id="rId31"/>
    <p:sldId id="292" r:id="rId32"/>
    <p:sldId id="293" r:id="rId33"/>
    <p:sldId id="2134806877" r:id="rId34"/>
    <p:sldId id="2134806878" r:id="rId35"/>
    <p:sldId id="296" r:id="rId36"/>
    <p:sldId id="2134806879" r:id="rId37"/>
    <p:sldId id="2134806862" r:id="rId38"/>
    <p:sldId id="2134806863" r:id="rId39"/>
    <p:sldId id="2134806864" r:id="rId40"/>
    <p:sldId id="264" r:id="rId41"/>
    <p:sldId id="2134806861" r:id="rId42"/>
    <p:sldId id="638" r:id="rId43"/>
    <p:sldId id="631" r:id="rId44"/>
    <p:sldId id="271" r:id="rId45"/>
    <p:sldId id="367" r:id="rId46"/>
    <p:sldId id="294" r:id="rId47"/>
    <p:sldId id="279" r:id="rId48"/>
    <p:sldId id="2134806231" r:id="rId49"/>
  </p:sldIdLst>
  <p:sldSz cx="12192000" cy="6858000"/>
  <p:notesSz cx="7010400" cy="9296400"/>
  <p:embeddedFontLst>
    <p:embeddedFont>
      <p:font typeface="Open Sans" panose="020B0606030504020204" pitchFamily="34" charset="0"/>
      <p:regular r:id="rId51"/>
      <p:bold r:id="rId52"/>
      <p:italic r:id="rId53"/>
      <p:boldItalic r:id="rId54"/>
    </p:embeddedFont>
    <p:embeddedFont>
      <p:font typeface="Open Sans Light" panose="020B0306030504020204" pitchFamily="34" charset="0"/>
      <p:regular r:id="rId55"/>
      <p:italic r:id="rId56"/>
    </p:embeddedFont>
    <p:embeddedFont>
      <p:font typeface="Open Sans Semibold" panose="020B0706030804020204" pitchFamily="34" charset="0"/>
      <p:bold r:id="rId57"/>
      <p:boldItalic r:id="rId58"/>
    </p:embeddedFont>
    <p:embeddedFont>
      <p:font typeface="Open Sans Semibold" panose="020B0706030804020204" pitchFamily="34" charset="0"/>
      <p:bold r:id="rId57"/>
      <p:boldItalic r:id="rId58"/>
    </p:embeddedFont>
    <p:embeddedFont>
      <p:font typeface="Trebuchet MS" panose="020B060302020202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2134806848"/>
            <p14:sldId id="288"/>
            <p14:sldId id="2134806868"/>
            <p14:sldId id="2134806849"/>
            <p14:sldId id="2134806183"/>
            <p14:sldId id="2134806856"/>
            <p14:sldId id="2134806853"/>
            <p14:sldId id="2134806867"/>
            <p14:sldId id="2134806185"/>
            <p14:sldId id="2134806186"/>
            <p14:sldId id="2134806187"/>
            <p14:sldId id="2134806188"/>
            <p14:sldId id="2134806189"/>
            <p14:sldId id="2134806190"/>
            <p14:sldId id="2134806191"/>
            <p14:sldId id="2134806184"/>
            <p14:sldId id="2134806854"/>
            <p14:sldId id="2134806876"/>
            <p14:sldId id="291"/>
            <p14:sldId id="292"/>
            <p14:sldId id="293"/>
            <p14:sldId id="2134806877"/>
            <p14:sldId id="2134806878"/>
            <p14:sldId id="296"/>
            <p14:sldId id="2134806879"/>
            <p14:sldId id="2134806862"/>
            <p14:sldId id="2134806863"/>
            <p14:sldId id="2134806864"/>
            <p14:sldId id="264"/>
            <p14:sldId id="2134806861"/>
            <p14:sldId id="638"/>
            <p14:sldId id="631"/>
            <p14:sldId id="271"/>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20" autoAdjust="0"/>
  </p:normalViewPr>
  <p:slideViewPr>
    <p:cSldViewPr snapToGrid="0">
      <p:cViewPr varScale="1">
        <p:scale>
          <a:sx n="81" d="100"/>
          <a:sy n="81" d="100"/>
        </p:scale>
        <p:origin x="571"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1.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7.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4/19/2024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118093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42404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10185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106143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325471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4/19/2024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4/19/2024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8" y="668"/>
            <a:ext cx="12189625" cy="6856663"/>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883481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71749"/>
            <a:ext cx="10692008" cy="921224"/>
          </a:xfrm>
          <a:prstGeom prst="rect">
            <a:avLst/>
          </a:prstGeom>
        </p:spPr>
        <p:txBody>
          <a:bodyPr anchor="b"/>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13669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405743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831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6898295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452898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8" y="1714"/>
            <a:ext cx="12185904"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4/19/2024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969969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2571"/>
            <a:ext cx="12188950" cy="6852857"/>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72596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440570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16539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080172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8"/>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420386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4/19/2024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4/19/2024</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4/19/2024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4/19/2024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4/19/2024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4/19/2024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666"/>
            <a:ext cx="12189629" cy="6856665"/>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992201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817569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C5F5-C622-0D7C-A80F-8A93245F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2380"/>
            <a:ext cx="12189629" cy="6853239"/>
          </a:xfrm>
          <a:prstGeom prst="rect">
            <a:avLst/>
          </a:prstGeom>
        </p:spPr>
      </p:pic>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1292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1.png"/><Relationship Id="rId2" Type="http://schemas.openxmlformats.org/officeDocument/2006/relationships/slideLayout" Target="../slideLayouts/slideLayout98.xml"/><Relationship Id="rId16" Type="http://schemas.openxmlformats.org/officeDocument/2006/relationships/theme" Target="../theme/theme3.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1714"/>
            <a:ext cx="12191997"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629764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lissarrice@gmail.com"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mailto:lissarrice@gmail.co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9.xml"/><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158599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31AC-2D57-44BC-AFF6-1E83D92DF3B8}"/>
              </a:ext>
            </a:extLst>
          </p:cNvPr>
          <p:cNvSpPr>
            <a:spLocks noGrp="1"/>
          </p:cNvSpPr>
          <p:nvPr>
            <p:ph type="title"/>
          </p:nvPr>
        </p:nvSpPr>
        <p:spPr/>
        <p:txBody>
          <a:bodyPr/>
          <a:lstStyle/>
          <a:p>
            <a:r>
              <a:rPr lang="en-US" dirty="0"/>
              <a:t>Differentiated Monitoring and Support (DMS 2.0)</a:t>
            </a:r>
          </a:p>
        </p:txBody>
      </p:sp>
    </p:spTree>
    <p:extLst>
      <p:ext uri="{BB962C8B-B14F-4D97-AF65-F5344CB8AC3E}">
        <p14:creationId xmlns:p14="http://schemas.microsoft.com/office/powerpoint/2010/main" val="321076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Indicator 18</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p:txBody>
      </p:sp>
    </p:spTree>
    <p:extLst>
      <p:ext uri="{BB962C8B-B14F-4D97-AF65-F5344CB8AC3E}">
        <p14:creationId xmlns:p14="http://schemas.microsoft.com/office/powerpoint/2010/main" val="109278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Indicator 18 – General Supervision </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Bert Moore</a:t>
            </a:r>
          </a:p>
          <a:p>
            <a:r>
              <a:rPr lang="en-US" dirty="0"/>
              <a:t>Brian Dempsey</a:t>
            </a:r>
          </a:p>
        </p:txBody>
      </p:sp>
    </p:spTree>
    <p:extLst>
      <p:ext uri="{BB962C8B-B14F-4D97-AF65-F5344CB8AC3E}">
        <p14:creationId xmlns:p14="http://schemas.microsoft.com/office/powerpoint/2010/main" val="280842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4ECCB-288C-A6E4-3C65-F55DC047EECC}"/>
              </a:ext>
            </a:extLst>
          </p:cNvPr>
          <p:cNvSpPr>
            <a:spLocks noGrp="1"/>
          </p:cNvSpPr>
          <p:nvPr>
            <p:ph idx="1"/>
          </p:nvPr>
        </p:nvSpPr>
        <p:spPr/>
        <p:txBody>
          <a:bodyPr>
            <a:normAutofit/>
          </a:bodyPr>
          <a:lstStyle/>
          <a:p>
            <a:pPr marL="0" indent="0">
              <a:buNone/>
            </a:pPr>
            <a:r>
              <a:rPr lang="en-US" dirty="0"/>
              <a:t>Data Source: The State must include findings from data collected through all components of the State’s general supervision system that are used to identify noncompliance. This includes, but is not limited to, information collected through State monitoring, State database/data system, dispute resolution, and fiscal management systems as well as other mechanisms through which noncompliance is identified by the State. Provide the actual numbers used in the calculation. Include all findings of noncompliance regardless of the specific type and extent of noncompliance.</a:t>
            </a:r>
          </a:p>
        </p:txBody>
      </p:sp>
      <p:sp>
        <p:nvSpPr>
          <p:cNvPr id="3" name="Title 2">
            <a:extLst>
              <a:ext uri="{FF2B5EF4-FFF2-40B4-BE49-F238E27FC236}">
                <a16:creationId xmlns:a16="http://schemas.microsoft.com/office/drawing/2014/main" id="{24D56CBB-6890-4A39-C2DA-334FD9F56A6E}"/>
              </a:ext>
            </a:extLst>
          </p:cNvPr>
          <p:cNvSpPr>
            <a:spLocks noGrp="1"/>
          </p:cNvSpPr>
          <p:nvPr>
            <p:ph type="title"/>
          </p:nvPr>
        </p:nvSpPr>
        <p:spPr/>
        <p:txBody>
          <a:bodyPr/>
          <a:lstStyle/>
          <a:p>
            <a:r>
              <a:rPr lang="en-US" dirty="0"/>
              <a:t>Data Source and Measurement</a:t>
            </a:r>
          </a:p>
        </p:txBody>
      </p:sp>
    </p:spTree>
    <p:extLst>
      <p:ext uri="{BB962C8B-B14F-4D97-AF65-F5344CB8AC3E}">
        <p14:creationId xmlns:p14="http://schemas.microsoft.com/office/powerpoint/2010/main" val="31515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18E6D-DD5B-1E12-7C56-5FE98A13D5E5}"/>
              </a:ext>
            </a:extLst>
          </p:cNvPr>
          <p:cNvSpPr>
            <a:spLocks noGrp="1"/>
          </p:cNvSpPr>
          <p:nvPr>
            <p:ph idx="1"/>
          </p:nvPr>
        </p:nvSpPr>
        <p:spPr/>
        <p:txBody>
          <a:bodyPr/>
          <a:lstStyle/>
          <a:p>
            <a:pPr marL="0" indent="0">
              <a:buNone/>
            </a:pPr>
            <a:r>
              <a:rPr lang="en-US" dirty="0"/>
              <a:t>Measurement: This SPP/APR indicator requires the reporting on the percent of findings of noncompliance corrected within one year of identification:  a. # of findings of noncompliance issued the prior Federal fiscal year (FFY) (e.g., for the FFY 2023 submission, use FFY 2022, July 1, 2022 – June 30, 2023) b. # of findings of noncompliance the State verified were corrected no later than one year after the State’s written notification of findings of noncompliance Percent = [(b) divided by (a)] times 100</a:t>
            </a:r>
          </a:p>
        </p:txBody>
      </p:sp>
      <p:sp>
        <p:nvSpPr>
          <p:cNvPr id="3" name="Title 2">
            <a:extLst>
              <a:ext uri="{FF2B5EF4-FFF2-40B4-BE49-F238E27FC236}">
                <a16:creationId xmlns:a16="http://schemas.microsoft.com/office/drawing/2014/main" id="{FBF8AF6F-6288-D978-0C78-6C3CD958DD22}"/>
              </a:ext>
            </a:extLst>
          </p:cNvPr>
          <p:cNvSpPr>
            <a:spLocks noGrp="1"/>
          </p:cNvSpPr>
          <p:nvPr>
            <p:ph type="title"/>
          </p:nvPr>
        </p:nvSpPr>
        <p:spPr/>
        <p:txBody>
          <a:bodyPr/>
          <a:lstStyle/>
          <a:p>
            <a:r>
              <a:rPr lang="en-US" dirty="0"/>
              <a:t>Data Source and Measurement</a:t>
            </a:r>
          </a:p>
        </p:txBody>
      </p:sp>
    </p:spTree>
    <p:extLst>
      <p:ext uri="{BB962C8B-B14F-4D97-AF65-F5344CB8AC3E}">
        <p14:creationId xmlns:p14="http://schemas.microsoft.com/office/powerpoint/2010/main" val="407393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2A2969-9806-06B4-4F4F-6B9FFCDB4854}"/>
              </a:ext>
            </a:extLst>
          </p:cNvPr>
          <p:cNvSpPr>
            <a:spLocks noGrp="1"/>
          </p:cNvSpPr>
          <p:nvPr>
            <p:ph idx="1"/>
          </p:nvPr>
        </p:nvSpPr>
        <p:spPr/>
        <p:txBody>
          <a:bodyPr/>
          <a:lstStyle/>
          <a:p>
            <a:pPr marL="0" indent="0">
              <a:buNone/>
            </a:pPr>
            <a:r>
              <a:rPr lang="en-US" dirty="0"/>
              <a:t>This SPP/APR indicator focuses on the State’s exercise of its general supervision responsibility to monitor its local educational agencies (LEAs) for requirements under Part B of the Individuals with Disabilities Education Act (IDEA) through the State’s reporting on timely correction of noncompliance (20 U.S.C. 1412(a)(11) and 1416(a); and 34 C.F.R. §§ 300.149, 300.600).  The State must provide baseline data expressed as a percentage. OSEP assumes that the State’s FFY 2023 data for this indicator is the State’s baseline data unless the State provides an explanation for using other baseline data.</a:t>
            </a:r>
          </a:p>
          <a:p>
            <a:pPr marL="0" indent="0">
              <a:buNone/>
            </a:pPr>
            <a:r>
              <a:rPr lang="en-US" b="1" i="1" dirty="0"/>
              <a:t>Targets must be 100%.</a:t>
            </a:r>
          </a:p>
        </p:txBody>
      </p:sp>
      <p:sp>
        <p:nvSpPr>
          <p:cNvPr id="3" name="Title 2">
            <a:extLst>
              <a:ext uri="{FF2B5EF4-FFF2-40B4-BE49-F238E27FC236}">
                <a16:creationId xmlns:a16="http://schemas.microsoft.com/office/drawing/2014/main" id="{ACECD405-0570-CE8C-F5F6-7FF1B8024706}"/>
              </a:ext>
            </a:extLst>
          </p:cNvPr>
          <p:cNvSpPr>
            <a:spLocks noGrp="1"/>
          </p:cNvSpPr>
          <p:nvPr>
            <p:ph type="title"/>
          </p:nvPr>
        </p:nvSpPr>
        <p:spPr/>
        <p:txBody>
          <a:bodyPr/>
          <a:lstStyle/>
          <a:p>
            <a:r>
              <a:rPr lang="en-US" dirty="0"/>
              <a:t>Instructions for Indicator Measurement</a:t>
            </a:r>
          </a:p>
        </p:txBody>
      </p:sp>
    </p:spTree>
    <p:extLst>
      <p:ext uri="{BB962C8B-B14F-4D97-AF65-F5344CB8AC3E}">
        <p14:creationId xmlns:p14="http://schemas.microsoft.com/office/powerpoint/2010/main" val="288236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05BD3-BB3F-B56E-2D72-C4B25D5032BB}"/>
              </a:ext>
            </a:extLst>
          </p:cNvPr>
          <p:cNvSpPr>
            <a:spLocks noGrp="1"/>
          </p:cNvSpPr>
          <p:nvPr>
            <p:ph idx="1"/>
          </p:nvPr>
        </p:nvSpPr>
        <p:spPr/>
        <p:txBody>
          <a:bodyPr/>
          <a:lstStyle/>
          <a:p>
            <a:pPr marL="0" indent="0">
              <a:buNone/>
            </a:pPr>
            <a:r>
              <a:rPr lang="en-US" dirty="0"/>
              <a:t>Report in Column A the total number of findings of noncompliance made in FFY 2022 (July 1, 2022 – June 30, 2023) and report in Column B the number of those findings which were timely corrected, as soon as possible and in no case later than one year after the State’s written notification of noncompliance.</a:t>
            </a:r>
          </a:p>
        </p:txBody>
      </p:sp>
      <p:sp>
        <p:nvSpPr>
          <p:cNvPr id="3" name="Title 2">
            <a:extLst>
              <a:ext uri="{FF2B5EF4-FFF2-40B4-BE49-F238E27FC236}">
                <a16:creationId xmlns:a16="http://schemas.microsoft.com/office/drawing/2014/main" id="{39E6F02B-4B75-2A54-C3DB-32C776E52885}"/>
              </a:ext>
            </a:extLst>
          </p:cNvPr>
          <p:cNvSpPr>
            <a:spLocks noGrp="1"/>
          </p:cNvSpPr>
          <p:nvPr>
            <p:ph type="title"/>
          </p:nvPr>
        </p:nvSpPr>
        <p:spPr/>
        <p:txBody>
          <a:bodyPr/>
          <a:lstStyle/>
          <a:p>
            <a:r>
              <a:rPr lang="en-US" dirty="0"/>
              <a:t>Instructions for Indicator Measurement</a:t>
            </a:r>
          </a:p>
        </p:txBody>
      </p:sp>
    </p:spTree>
    <p:extLst>
      <p:ext uri="{BB962C8B-B14F-4D97-AF65-F5344CB8AC3E}">
        <p14:creationId xmlns:p14="http://schemas.microsoft.com/office/powerpoint/2010/main" val="217187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43390-567A-A342-DD67-A47F53200A80}"/>
              </a:ext>
            </a:extLst>
          </p:cNvPr>
          <p:cNvSpPr>
            <a:spLocks noGrp="1"/>
          </p:cNvSpPr>
          <p:nvPr>
            <p:ph idx="1"/>
          </p:nvPr>
        </p:nvSpPr>
        <p:spPr/>
        <p:txBody>
          <a:bodyPr/>
          <a:lstStyle/>
          <a:p>
            <a:pPr marL="0" indent="0">
              <a:buNone/>
            </a:pPr>
            <a:r>
              <a:rPr lang="en-US" dirty="0"/>
              <a:t>Starting with the </a:t>
            </a:r>
            <a:r>
              <a:rPr lang="en-US" b="1" i="1" dirty="0"/>
              <a:t>FFY 2023 SPP/APR</a:t>
            </a:r>
            <a:r>
              <a:rPr lang="en-US" dirty="0"/>
              <a:t>, States will be required to report on the correction of noncompliance related to </a:t>
            </a:r>
            <a:r>
              <a:rPr lang="en-US" b="1" i="1" dirty="0"/>
              <a:t>compliance indicators</a:t>
            </a:r>
            <a:r>
              <a:rPr lang="en-US" dirty="0"/>
              <a:t> 4B, 9, 10, 11, 12, and 13 based on findings issued in FFY 2022. Under each compliance indicator, States report on the correction of noncompliance for that specific indicator. However, in this general supervision Indicator 18, States report on both those findings as well as any additional findings that the State issued related to that compliance indicator.</a:t>
            </a:r>
          </a:p>
        </p:txBody>
      </p:sp>
      <p:sp>
        <p:nvSpPr>
          <p:cNvPr id="3" name="Title 2">
            <a:extLst>
              <a:ext uri="{FF2B5EF4-FFF2-40B4-BE49-F238E27FC236}">
                <a16:creationId xmlns:a16="http://schemas.microsoft.com/office/drawing/2014/main" id="{2B907479-688F-AE8B-20ED-C441779FC4A2}"/>
              </a:ext>
            </a:extLst>
          </p:cNvPr>
          <p:cNvSpPr>
            <a:spLocks noGrp="1"/>
          </p:cNvSpPr>
          <p:nvPr>
            <p:ph type="title"/>
          </p:nvPr>
        </p:nvSpPr>
        <p:spPr/>
        <p:txBody>
          <a:bodyPr/>
          <a:lstStyle/>
          <a:p>
            <a:r>
              <a:rPr lang="en-US" dirty="0"/>
              <a:t>Instructions for Indicator Measurement</a:t>
            </a:r>
          </a:p>
        </p:txBody>
      </p:sp>
    </p:spTree>
    <p:extLst>
      <p:ext uri="{BB962C8B-B14F-4D97-AF65-F5344CB8AC3E}">
        <p14:creationId xmlns:p14="http://schemas.microsoft.com/office/powerpoint/2010/main" val="119418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ADD7B0-DEC7-ED4A-5823-DDFED338A81F}"/>
              </a:ext>
            </a:extLst>
          </p:cNvPr>
          <p:cNvSpPr>
            <a:spLocks noGrp="1"/>
          </p:cNvSpPr>
          <p:nvPr>
            <p:ph idx="1"/>
          </p:nvPr>
        </p:nvSpPr>
        <p:spPr/>
        <p:txBody>
          <a:bodyPr/>
          <a:lstStyle/>
          <a:p>
            <a:pPr marL="0" indent="0">
              <a:buNone/>
            </a:pPr>
            <a:r>
              <a:rPr lang="en-US" dirty="0"/>
              <a:t>In the last row of this General Supervision Data Table, States </a:t>
            </a:r>
            <a:r>
              <a:rPr lang="en-US" b="1" i="1" dirty="0"/>
              <a:t>may </a:t>
            </a:r>
            <a:r>
              <a:rPr lang="en-US" dirty="0"/>
              <a:t>also provide additional information related to other findings of noncompliance that are </a:t>
            </a:r>
            <a:r>
              <a:rPr lang="en-US" b="1" i="1" dirty="0"/>
              <a:t>not specific to the compliance indicators</a:t>
            </a:r>
            <a:r>
              <a:rPr lang="en-US" dirty="0"/>
              <a:t>. This row would include reporting on all other findings of noncompliance that were not reported by the State under the compliance indicators (e.g., Results indicators, including related requirements, Fiscal, Dispute Resolution, etc.). </a:t>
            </a:r>
            <a:r>
              <a:rPr lang="en-US" b="1" i="1" dirty="0"/>
              <a:t>In future years </a:t>
            </a:r>
            <a:r>
              <a:rPr lang="en-US" dirty="0"/>
              <a:t>(e.g., with the FFY 2026 SPP/APR), States may be required to further disaggregate findings by </a:t>
            </a:r>
            <a:r>
              <a:rPr lang="en-US" b="1" i="1" dirty="0"/>
              <a:t>results indicators</a:t>
            </a:r>
            <a:r>
              <a:rPr lang="en-US" dirty="0"/>
              <a:t> (1, 2, 3, 4A, 5, 6, 7, 8, 14, 15, 16, and 17), fiscal and other areas. </a:t>
            </a:r>
          </a:p>
        </p:txBody>
      </p:sp>
      <p:sp>
        <p:nvSpPr>
          <p:cNvPr id="3" name="Title 2">
            <a:extLst>
              <a:ext uri="{FF2B5EF4-FFF2-40B4-BE49-F238E27FC236}">
                <a16:creationId xmlns:a16="http://schemas.microsoft.com/office/drawing/2014/main" id="{A987BAD1-0F08-6D48-565E-98C8A13E781B}"/>
              </a:ext>
            </a:extLst>
          </p:cNvPr>
          <p:cNvSpPr>
            <a:spLocks noGrp="1"/>
          </p:cNvSpPr>
          <p:nvPr>
            <p:ph type="title"/>
          </p:nvPr>
        </p:nvSpPr>
        <p:spPr/>
        <p:txBody>
          <a:bodyPr/>
          <a:lstStyle/>
          <a:p>
            <a:r>
              <a:rPr lang="en-US" dirty="0"/>
              <a:t>Instructions for Indicator Measurement</a:t>
            </a:r>
          </a:p>
        </p:txBody>
      </p:sp>
    </p:spTree>
    <p:extLst>
      <p:ext uri="{BB962C8B-B14F-4D97-AF65-F5344CB8AC3E}">
        <p14:creationId xmlns:p14="http://schemas.microsoft.com/office/powerpoint/2010/main" val="263346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CB6C35-03F0-1368-DF03-EE9667CC3E07}"/>
              </a:ext>
            </a:extLst>
          </p:cNvPr>
          <p:cNvSpPr>
            <a:spLocks noGrp="1"/>
          </p:cNvSpPr>
          <p:nvPr>
            <p:ph idx="1"/>
          </p:nvPr>
        </p:nvSpPr>
        <p:spPr/>
        <p:txBody>
          <a:bodyPr/>
          <a:lstStyle/>
          <a:p>
            <a:pPr marL="0" indent="0">
              <a:buNone/>
            </a:pPr>
            <a:r>
              <a:rPr lang="en-US" dirty="0"/>
              <a:t>If the State did not ensure timely correction of previous findings of noncompliance, provide information on the nature of any continuing noncompliance and the actions that have been taken, or will be taken, to ensure the subsequent correction of the outstanding noncompliance, to address areas in need of improvement, and any sanctions or enforcement actions used, as necessary and consistent with IDEA’s enforcement provisions, the OMB Uniform Administrative Requirements, Cost Principles, and Audit Requirements for Federal Awards (Uniform Guidance), and State rules.</a:t>
            </a:r>
          </a:p>
        </p:txBody>
      </p:sp>
      <p:sp>
        <p:nvSpPr>
          <p:cNvPr id="3" name="Title 2">
            <a:extLst>
              <a:ext uri="{FF2B5EF4-FFF2-40B4-BE49-F238E27FC236}">
                <a16:creationId xmlns:a16="http://schemas.microsoft.com/office/drawing/2014/main" id="{B5E3911B-F598-54FA-6948-046929E29F1B}"/>
              </a:ext>
            </a:extLst>
          </p:cNvPr>
          <p:cNvSpPr>
            <a:spLocks noGrp="1"/>
          </p:cNvSpPr>
          <p:nvPr>
            <p:ph type="title"/>
          </p:nvPr>
        </p:nvSpPr>
        <p:spPr/>
        <p:txBody>
          <a:bodyPr/>
          <a:lstStyle/>
          <a:p>
            <a:r>
              <a:rPr lang="en-US" dirty="0"/>
              <a:t>Instructions for Indicator Measurement</a:t>
            </a:r>
          </a:p>
        </p:txBody>
      </p:sp>
    </p:spTree>
    <p:extLst>
      <p:ext uri="{BB962C8B-B14F-4D97-AF65-F5344CB8AC3E}">
        <p14:creationId xmlns:p14="http://schemas.microsoft.com/office/powerpoint/2010/main" val="214082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8631A-C9A5-45FB-9CB0-FFF9876F0B5A}"/>
              </a:ext>
            </a:extLst>
          </p:cNvPr>
          <p:cNvSpPr>
            <a:spLocks noGrp="1"/>
          </p:cNvSpPr>
          <p:nvPr>
            <p:ph sz="quarter" idx="13"/>
          </p:nvPr>
        </p:nvSpPr>
        <p:spPr/>
        <p:txBody>
          <a:bodyPr/>
          <a:lstStyle/>
          <a:p>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endParaRPr lang="en-US" dirty="0"/>
          </a:p>
        </p:txBody>
      </p:sp>
      <p:sp>
        <p:nvSpPr>
          <p:cNvPr id="3" name="Content Placeholder 2">
            <a:extLst>
              <a:ext uri="{FF2B5EF4-FFF2-40B4-BE49-F238E27FC236}">
                <a16:creationId xmlns:a16="http://schemas.microsoft.com/office/drawing/2014/main" id="{A7458F64-1849-4CE5-822F-43B59125110E}"/>
              </a:ext>
            </a:extLst>
          </p:cNvPr>
          <p:cNvSpPr>
            <a:spLocks noGrp="1"/>
          </p:cNvSpPr>
          <p:nvPr>
            <p:ph sz="quarter" idx="14"/>
          </p:nvPr>
        </p:nvSpPr>
        <p:spPr/>
        <p:txBody>
          <a:bodyPr/>
          <a:lstStyle/>
          <a:p>
            <a:r>
              <a:rPr lang="en-US" dirty="0"/>
              <a:t>Brian Dempsey</a:t>
            </a:r>
            <a:br>
              <a:rPr lang="en-US" dirty="0"/>
            </a:br>
            <a:r>
              <a:rPr lang="en-US" dirty="0"/>
              <a:t>Assistant Director</a:t>
            </a:r>
            <a:br>
              <a:rPr lang="en-US" dirty="0"/>
            </a:br>
            <a:r>
              <a:rPr lang="en-US" dirty="0"/>
              <a:t>Special Education &amp; Title Services</a:t>
            </a:r>
            <a:br>
              <a:rPr lang="en-US" dirty="0"/>
            </a:br>
            <a:r>
              <a:rPr lang="en-US" dirty="0"/>
              <a:t>(785) 296-5522</a:t>
            </a:r>
            <a:br>
              <a:rPr lang="en-US" dirty="0"/>
            </a:br>
            <a:r>
              <a:rPr lang="en-US" dirty="0">
                <a:hlinkClick r:id="rId2"/>
              </a:rPr>
              <a:t>bmoore@ksde.org</a:t>
            </a:r>
            <a:endParaRPr lang="en-US" dirty="0"/>
          </a:p>
        </p:txBody>
      </p:sp>
    </p:spTree>
    <p:extLst>
      <p:ext uri="{BB962C8B-B14F-4D97-AF65-F5344CB8AC3E}">
        <p14:creationId xmlns:p14="http://schemas.microsoft.com/office/powerpoint/2010/main" val="339586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SEAC Licensure Request</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Marvin Miller</a:t>
            </a:r>
          </a:p>
          <a:p>
            <a:r>
              <a:rPr lang="en-US" dirty="0"/>
              <a:t>Shane Carter</a:t>
            </a:r>
          </a:p>
        </p:txBody>
      </p:sp>
    </p:spTree>
    <p:extLst>
      <p:ext uri="{BB962C8B-B14F-4D97-AF65-F5344CB8AC3E}">
        <p14:creationId xmlns:p14="http://schemas.microsoft.com/office/powerpoint/2010/main" val="18757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Indicator 4:  Suspension/Expulsion</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Methodology for Determining Significant Discrepancy</a:t>
            </a:r>
          </a:p>
        </p:txBody>
      </p:sp>
    </p:spTree>
    <p:extLst>
      <p:ext uri="{BB962C8B-B14F-4D97-AF65-F5344CB8AC3E}">
        <p14:creationId xmlns:p14="http://schemas.microsoft.com/office/powerpoint/2010/main" val="95800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D7586-D4C7-80C2-C75E-CE89FF2B7706}"/>
              </a:ext>
            </a:extLst>
          </p:cNvPr>
          <p:cNvSpPr>
            <a:spLocks noGrp="1"/>
          </p:cNvSpPr>
          <p:nvPr>
            <p:ph idx="1"/>
          </p:nvPr>
        </p:nvSpPr>
        <p:spPr/>
        <p:txBody>
          <a:bodyPr/>
          <a:lstStyle/>
          <a:p>
            <a:pPr marL="0" marR="0">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Rates of suspension and expulsion:</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Percent of </a:t>
            </a:r>
            <a:r>
              <a:rPr lang="en-US" sz="2200" dirty="0">
                <a:effectLst/>
                <a:latin typeface="Arial" panose="020B0604020202020204" pitchFamily="34" charset="0"/>
                <a:ea typeface="Calibri" panose="020F0502020204030204" pitchFamily="34" charset="0"/>
                <a:cs typeface="Arial" panose="020B0604020202020204" pitchFamily="34" charset="0"/>
              </a:rPr>
              <a:t>local educational agencies (LEA)</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that have a significant discrepancy</a:t>
            </a:r>
            <a:r>
              <a:rPr lang="en-US" sz="2200" dirty="0">
                <a:effectLst/>
                <a:latin typeface="Arial" panose="020B0604020202020204" pitchFamily="34" charset="0"/>
                <a:ea typeface="Calibri" panose="020F0502020204030204" pitchFamily="34" charset="0"/>
                <a:cs typeface="Arial" panose="020B0604020202020204" pitchFamily="34" charset="0"/>
              </a:rPr>
              <a:t>, as defined by the State,</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the rate of suspensions and expulsions of greater than 10 days in a school </a:t>
            </a:r>
            <a:r>
              <a:rPr lang="en-U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year for children with IEPs; and</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US" sz="2200" dirty="0">
                <a:effectLst/>
                <a:latin typeface="Arial" panose="020B0604020202020204" pitchFamily="34" charset="0"/>
                <a:ea typeface="Calibri" panose="020F0502020204030204" pitchFamily="34" charset="0"/>
                <a:cs typeface="Arial" panose="020B0604020202020204" pitchFamily="34" charset="0"/>
              </a:rPr>
              <a:t>Percent of LEAs that have: (a) a significant discrepancy, as defined by the State, by race or ethnicity, in the rate of suspensions and expulsions of greater than 10 days in a school year for children with IEPs; and (b) policies, procedures or practices that contribute to the significant discrepancy, as defined by the State, and do not comply with requirements relating to the development and implementation of IEPs, the use of positive behavioral interventions and supports, and procedural safeguards.</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C3C68FE0-5D38-8F10-7329-DCDBC612DD16}"/>
              </a:ext>
            </a:extLst>
          </p:cNvPr>
          <p:cNvSpPr>
            <a:spLocks noGrp="1"/>
          </p:cNvSpPr>
          <p:nvPr>
            <p:ph type="title"/>
          </p:nvPr>
        </p:nvSpPr>
        <p:spPr/>
        <p:txBody>
          <a:bodyPr/>
          <a:lstStyle/>
          <a:p>
            <a:r>
              <a:rPr lang="en-US" dirty="0"/>
              <a:t>Indicator 4A and 4B</a:t>
            </a:r>
          </a:p>
        </p:txBody>
      </p:sp>
    </p:spTree>
    <p:extLst>
      <p:ext uri="{BB962C8B-B14F-4D97-AF65-F5344CB8AC3E}">
        <p14:creationId xmlns:p14="http://schemas.microsoft.com/office/powerpoint/2010/main" val="2078879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995AF2-93C6-817C-1F1C-76E27DD11037}"/>
              </a:ext>
            </a:extLst>
          </p:cNvPr>
          <p:cNvSpPr>
            <a:spLocks noGrp="1"/>
          </p:cNvSpPr>
          <p:nvPr>
            <p:ph idx="1"/>
          </p:nvPr>
        </p:nvSpPr>
        <p:spPr/>
        <p:txBody>
          <a:bodyPr>
            <a:normAutofit/>
          </a:bodyPr>
          <a:lstStyle/>
          <a:p>
            <a:r>
              <a:rPr lang="en-US" sz="3200" dirty="0">
                <a:effectLst/>
                <a:latin typeface="Arial" panose="020B0604020202020204" pitchFamily="34" charset="0"/>
                <a:ea typeface="Open Sans" panose="020B0606030504020204" pitchFamily="34" charset="0"/>
              </a:rPr>
              <a:t>KSDE performs an analysis of aggregated data to determine if significant discrepancies are occurring in the rate of long-term suspensions and expulsions of all children with disabilities among Local Education Agencies (LEAs) in the state.</a:t>
            </a:r>
            <a:endParaRPr lang="en-US" sz="3200" dirty="0"/>
          </a:p>
        </p:txBody>
      </p:sp>
      <p:sp>
        <p:nvSpPr>
          <p:cNvPr id="3" name="Title 2">
            <a:extLst>
              <a:ext uri="{FF2B5EF4-FFF2-40B4-BE49-F238E27FC236}">
                <a16:creationId xmlns:a16="http://schemas.microsoft.com/office/drawing/2014/main" id="{6D5C9FBD-0B0E-9839-39B1-1C6B08F808C9}"/>
              </a:ext>
            </a:extLst>
          </p:cNvPr>
          <p:cNvSpPr>
            <a:spLocks noGrp="1"/>
          </p:cNvSpPr>
          <p:nvPr>
            <p:ph type="title"/>
          </p:nvPr>
        </p:nvSpPr>
        <p:spPr/>
        <p:txBody>
          <a:bodyPr>
            <a:normAutofit/>
          </a:bodyPr>
          <a:lstStyle/>
          <a:p>
            <a:r>
              <a:rPr lang="en-US" sz="2800" b="1" kern="1200" dirty="0">
                <a:solidFill>
                  <a:srgbClr val="000000"/>
                </a:solidFill>
                <a:effectLst/>
                <a:latin typeface="Arial" panose="020B0604020202020204" pitchFamily="34" charset="0"/>
                <a:ea typeface="Open Sans" panose="020B0606030504020204" pitchFamily="34" charset="0"/>
              </a:rPr>
              <a:t>Methodology for Determining Significant Discrepancy</a:t>
            </a:r>
            <a:endParaRPr lang="en-US" sz="2800" dirty="0"/>
          </a:p>
        </p:txBody>
      </p:sp>
    </p:spTree>
    <p:extLst>
      <p:ext uri="{BB962C8B-B14F-4D97-AF65-F5344CB8AC3E}">
        <p14:creationId xmlns:p14="http://schemas.microsoft.com/office/powerpoint/2010/main" val="424850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A338B4-AFB6-5336-3EDC-D27C9DDECE0C}"/>
              </a:ext>
            </a:extLst>
          </p:cNvPr>
          <p:cNvSpPr>
            <a:spLocks noGrp="1"/>
          </p:cNvSpPr>
          <p:nvPr>
            <p:ph idx="1"/>
          </p:nvPr>
        </p:nvSpPr>
        <p:spPr/>
        <p:txBody>
          <a:bodyPr>
            <a:normAutofit/>
          </a:bodyPr>
          <a:lstStyle/>
          <a:p>
            <a:r>
              <a:rPr lang="en-US" dirty="0">
                <a:solidFill>
                  <a:srgbClr val="000000"/>
                </a:solidFill>
                <a:effectLst/>
                <a:latin typeface="Arial" panose="020B0604020202020204" pitchFamily="34" charset="0"/>
                <a:ea typeface="Open Sans" panose="020B0606030504020204" pitchFamily="34" charset="0"/>
              </a:rPr>
              <a:t>For each LEA that meets the minimum n-size and cell size thresholds, the KSDE compares the long-term suspension and expulsion of students with disabilities of the LEA to the mean of the state’s rate of long-term suspensions and expulsions  for children with disabilities to set the suspension/expulsion-rate bar.</a:t>
            </a:r>
          </a:p>
          <a:p>
            <a:pPr marL="0" indent="0">
              <a:buNone/>
            </a:pPr>
            <a:endParaRPr lang="en-US" dirty="0">
              <a:solidFill>
                <a:srgbClr val="000000"/>
              </a:solidFill>
              <a:effectLst/>
              <a:latin typeface="Arial" panose="020B0604020202020204" pitchFamily="34" charset="0"/>
              <a:ea typeface="Open Sans" panose="020B0606030504020204" pitchFamily="34" charset="0"/>
            </a:endParaRPr>
          </a:p>
          <a:p>
            <a:pPr marL="457200" lvl="1">
              <a:spcBef>
                <a:spcPts val="0"/>
              </a:spcBef>
              <a:spcAft>
                <a:spcPts val="0"/>
              </a:spcAft>
            </a:pPr>
            <a:r>
              <a:rPr lang="en-US" b="1" dirty="0">
                <a:solidFill>
                  <a:srgbClr val="000000"/>
                </a:solidFill>
                <a:effectLst/>
                <a:latin typeface="Arial" panose="020B0604020202020204" pitchFamily="34" charset="0"/>
                <a:ea typeface="Open Sans" panose="020B0606030504020204" pitchFamily="34" charset="0"/>
              </a:rPr>
              <a:t>Minimum Cell Size:</a:t>
            </a:r>
            <a:r>
              <a:rPr lang="en-US" dirty="0">
                <a:solidFill>
                  <a:srgbClr val="000000"/>
                </a:solidFill>
                <a:effectLst/>
                <a:latin typeface="Arial" panose="020B0604020202020204" pitchFamily="34" charset="0"/>
                <a:ea typeface="Open Sans" panose="020B0606030504020204" pitchFamily="34" charset="0"/>
              </a:rPr>
              <a:t> 0</a:t>
            </a:r>
            <a:endParaRPr lang="en-US" dirty="0">
              <a:solidFill>
                <a:srgbClr val="000000"/>
              </a:solidFill>
              <a:effectLst/>
              <a:latin typeface="Courier New" panose="02070309020205020404" pitchFamily="49" charset="0"/>
              <a:ea typeface="Calibri" panose="020F0502020204030204" pitchFamily="34" charset="0"/>
            </a:endParaRPr>
          </a:p>
          <a:p>
            <a:pPr marL="457200" lvl="1">
              <a:spcBef>
                <a:spcPts val="0"/>
              </a:spcBef>
              <a:spcAft>
                <a:spcPts val="0"/>
              </a:spcAft>
            </a:pPr>
            <a:r>
              <a:rPr lang="en-US" b="1" dirty="0">
                <a:solidFill>
                  <a:srgbClr val="000000"/>
                </a:solidFill>
                <a:effectLst/>
                <a:latin typeface="Arial" panose="020B0604020202020204" pitchFamily="34" charset="0"/>
                <a:ea typeface="Open Sans" panose="020B0606030504020204" pitchFamily="34" charset="0"/>
              </a:rPr>
              <a:t>Minimum N-Size:</a:t>
            </a:r>
            <a:r>
              <a:rPr lang="en-US" dirty="0">
                <a:solidFill>
                  <a:srgbClr val="000000"/>
                </a:solidFill>
                <a:effectLst/>
                <a:latin typeface="Arial" panose="020B0604020202020204" pitchFamily="34" charset="0"/>
                <a:ea typeface="Open Sans" panose="020B0606030504020204" pitchFamily="34" charset="0"/>
              </a:rPr>
              <a:t> 30</a:t>
            </a:r>
            <a:endParaRPr lang="en-US" dirty="0">
              <a:solidFill>
                <a:srgbClr val="000000"/>
              </a:solidFill>
              <a:effectLst/>
              <a:latin typeface="Courier New" panose="02070309020205020404" pitchFamily="49" charset="0"/>
              <a:ea typeface="Calibri" panose="020F0502020204030204" pitchFamily="34" charset="0"/>
            </a:endParaRPr>
          </a:p>
          <a:p>
            <a:pPr lvl="1"/>
            <a:endParaRPr lang="en-US" dirty="0">
              <a:solidFill>
                <a:srgbClr val="000000"/>
              </a:solidFill>
              <a:effectLst/>
              <a:latin typeface="Courier New" panose="02070309020205020404" pitchFamily="49" charset="0"/>
              <a:ea typeface="Calibri" panose="020F0502020204030204" pitchFamily="34" charset="0"/>
            </a:endParaRPr>
          </a:p>
        </p:txBody>
      </p:sp>
      <p:sp>
        <p:nvSpPr>
          <p:cNvPr id="3" name="Title 2">
            <a:extLst>
              <a:ext uri="{FF2B5EF4-FFF2-40B4-BE49-F238E27FC236}">
                <a16:creationId xmlns:a16="http://schemas.microsoft.com/office/drawing/2014/main" id="{1827CCFA-7463-DBE9-10ED-8F4CF70470E2}"/>
              </a:ext>
            </a:extLst>
          </p:cNvPr>
          <p:cNvSpPr>
            <a:spLocks noGrp="1"/>
          </p:cNvSpPr>
          <p:nvPr>
            <p:ph type="title"/>
          </p:nvPr>
        </p:nvSpPr>
        <p:spPr/>
        <p:txBody>
          <a:bodyPr>
            <a:normAutofit/>
          </a:bodyPr>
          <a:lstStyle/>
          <a:p>
            <a:r>
              <a:rPr lang="en-US" sz="2800" b="1" kern="1200" dirty="0">
                <a:solidFill>
                  <a:srgbClr val="000000"/>
                </a:solidFill>
                <a:effectLst/>
                <a:latin typeface="Arial" panose="020B0604020202020204" pitchFamily="34" charset="0"/>
                <a:ea typeface="Open Sans" panose="020B0606030504020204" pitchFamily="34" charset="0"/>
              </a:rPr>
              <a:t>Methodology for Determining Significant Discrepancy</a:t>
            </a:r>
            <a:endParaRPr lang="en-US" sz="2800" dirty="0"/>
          </a:p>
        </p:txBody>
      </p:sp>
    </p:spTree>
    <p:extLst>
      <p:ext uri="{BB962C8B-B14F-4D97-AF65-F5344CB8AC3E}">
        <p14:creationId xmlns:p14="http://schemas.microsoft.com/office/powerpoint/2010/main" val="291872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3BC52F-6331-5863-E941-ADB666E9800D}"/>
              </a:ext>
            </a:extLst>
          </p:cNvPr>
          <p:cNvSpPr>
            <a:spLocks noGrp="1"/>
          </p:cNvSpPr>
          <p:nvPr>
            <p:ph idx="1"/>
          </p:nvPr>
        </p:nvSpPr>
        <p:spPr/>
        <p:txBody>
          <a:bodyPr>
            <a:normAutofit/>
          </a:bodyPr>
          <a:lstStyle/>
          <a:p>
            <a:r>
              <a:rPr lang="en-US" sz="3600" dirty="0">
                <a:effectLst/>
                <a:latin typeface="Arial" panose="020B0604020202020204" pitchFamily="34" charset="0"/>
                <a:ea typeface="Open Sans" panose="020B0606030504020204" pitchFamily="34" charset="0"/>
              </a:rPr>
              <a:t>Annually, the KSDE shall determine a significant discrepancy threshold by multiplying the average of the state’s rate of long-term suspensions and expulsions for children with disabilities by 3.0.  Any LEA that exceeds the annually calculated threshold shall be identified as significantly discrepant.</a:t>
            </a:r>
            <a:endParaRPr lang="en-US" sz="3600" dirty="0"/>
          </a:p>
        </p:txBody>
      </p:sp>
      <p:sp>
        <p:nvSpPr>
          <p:cNvPr id="3" name="Title 2">
            <a:extLst>
              <a:ext uri="{FF2B5EF4-FFF2-40B4-BE49-F238E27FC236}">
                <a16:creationId xmlns:a16="http://schemas.microsoft.com/office/drawing/2014/main" id="{F5E2FF5F-97D7-EF31-1BA6-E965F53CD364}"/>
              </a:ext>
            </a:extLst>
          </p:cNvPr>
          <p:cNvSpPr>
            <a:spLocks noGrp="1"/>
          </p:cNvSpPr>
          <p:nvPr>
            <p:ph type="title"/>
          </p:nvPr>
        </p:nvSpPr>
        <p:spPr/>
        <p:txBody>
          <a:bodyPr>
            <a:normAutofit/>
          </a:bodyPr>
          <a:lstStyle/>
          <a:p>
            <a:r>
              <a:rPr lang="en-US" sz="2800" b="1" kern="1200" dirty="0">
                <a:solidFill>
                  <a:srgbClr val="000000"/>
                </a:solidFill>
                <a:effectLst/>
                <a:latin typeface="Arial" panose="020B0604020202020204" pitchFamily="34" charset="0"/>
                <a:ea typeface="Open Sans" panose="020B0606030504020204" pitchFamily="34" charset="0"/>
              </a:rPr>
              <a:t>Methodology for Determining Significant Discrepancy</a:t>
            </a:r>
            <a:endParaRPr lang="en-US" sz="2800" dirty="0"/>
          </a:p>
        </p:txBody>
      </p:sp>
    </p:spTree>
    <p:extLst>
      <p:ext uri="{BB962C8B-B14F-4D97-AF65-F5344CB8AC3E}">
        <p14:creationId xmlns:p14="http://schemas.microsoft.com/office/powerpoint/2010/main" val="1304678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F8EF436-5DA5-D10F-01E0-8E3C1672ABCB}"/>
              </a:ext>
            </a:extLst>
          </p:cNvPr>
          <p:cNvGraphicFramePr>
            <a:graphicFrameLocks noGrp="1"/>
          </p:cNvGraphicFramePr>
          <p:nvPr>
            <p:ph idx="1"/>
          </p:nvPr>
        </p:nvGraphicFramePr>
        <p:xfrm>
          <a:off x="838200" y="1690688"/>
          <a:ext cx="10515600" cy="4257827"/>
        </p:xfrm>
        <a:graphic>
          <a:graphicData uri="http://schemas.openxmlformats.org/drawingml/2006/table">
            <a:tbl>
              <a:tblPr firstRow="1" firstCol="1" bandRow="1">
                <a:tableStyleId>{5C22544A-7EE6-4342-B048-85BDC9FD1C3A}</a:tableStyleId>
              </a:tblPr>
              <a:tblGrid>
                <a:gridCol w="2324064">
                  <a:extLst>
                    <a:ext uri="{9D8B030D-6E8A-4147-A177-3AD203B41FA5}">
                      <a16:colId xmlns:a16="http://schemas.microsoft.com/office/drawing/2014/main" val="841823315"/>
                    </a:ext>
                  </a:extLst>
                </a:gridCol>
                <a:gridCol w="8191536">
                  <a:extLst>
                    <a:ext uri="{9D8B030D-6E8A-4147-A177-3AD203B41FA5}">
                      <a16:colId xmlns:a16="http://schemas.microsoft.com/office/drawing/2014/main" val="1378928512"/>
                    </a:ext>
                  </a:extLst>
                </a:gridCol>
              </a:tblGrid>
              <a:tr h="1182804">
                <a:tc>
                  <a:txBody>
                    <a:bodyPr/>
                    <a:lstStyle/>
                    <a:p>
                      <a:pPr marL="0" marR="0">
                        <a:spcBef>
                          <a:spcPts val="0"/>
                        </a:spcBef>
                        <a:spcAft>
                          <a:spcPts val="600"/>
                        </a:spcAft>
                      </a:pPr>
                      <a:r>
                        <a:rPr lang="en-US" sz="1100">
                          <a:effectLst/>
                        </a:rPr>
                        <a:t>February 16, 2024</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600"/>
                        </a:spcAft>
                        <a:buSzPts val="1100"/>
                        <a:buFont typeface="Symbol" panose="05050102010706020507" pitchFamily="18" charset="2"/>
                        <a:buChar char=""/>
                      </a:pPr>
                      <a:r>
                        <a:rPr lang="en-US" sz="1100">
                          <a:effectLst/>
                          <a:uFill>
                            <a:solidFill>
                              <a:srgbClr val="7F7F7F"/>
                            </a:solidFill>
                          </a:uFill>
                        </a:rPr>
                        <a:t>Indicator 4 Notices for districts to conduct a Policy, Procedure and Practice (PPP) self-assessment for SY22-23 PPPs</a:t>
                      </a:r>
                    </a:p>
                    <a:p>
                      <a:pPr marL="342900" marR="0" lvl="0" indent="-342900">
                        <a:spcBef>
                          <a:spcPts val="0"/>
                        </a:spcBef>
                        <a:spcAft>
                          <a:spcPts val="0"/>
                        </a:spcAft>
                        <a:buSzPts val="1100"/>
                        <a:buFont typeface="Symbol" panose="05050102010706020507" pitchFamily="18" charset="2"/>
                        <a:buChar char=""/>
                      </a:pPr>
                      <a:r>
                        <a:rPr lang="en-US" sz="1100">
                          <a:effectLst/>
                          <a:uFill>
                            <a:solidFill>
                              <a:srgbClr val="7F7F7F"/>
                            </a:solidFill>
                          </a:uFill>
                        </a:rPr>
                        <a:t>Provide selected student documentation to KSDE if indicated in the notification letter.</a:t>
                      </a:r>
                      <a:endParaRPr lang="en-US" sz="1100">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073554908"/>
                  </a:ext>
                </a:extLst>
              </a:tr>
              <a:tr h="894271">
                <a:tc>
                  <a:txBody>
                    <a:bodyPr/>
                    <a:lstStyle/>
                    <a:p>
                      <a:pPr marL="0" marR="0">
                        <a:spcBef>
                          <a:spcPts val="0"/>
                        </a:spcBef>
                        <a:spcAft>
                          <a:spcPts val="0"/>
                        </a:spcAft>
                      </a:pPr>
                      <a:r>
                        <a:rPr lang="en-US" sz="1000">
                          <a:effectLst/>
                        </a:rPr>
                        <a:t>Data Collection, self-assessment, and </a:t>
                      </a:r>
                      <a:endParaRPr lang="en-US" sz="1100">
                        <a:effectLst/>
                      </a:endParaRPr>
                    </a:p>
                    <a:p>
                      <a:pPr marL="0" marR="0">
                        <a:lnSpc>
                          <a:spcPct val="107000"/>
                        </a:lnSpc>
                        <a:spcBef>
                          <a:spcPts val="0"/>
                        </a:spcBef>
                        <a:spcAft>
                          <a:spcPts val="0"/>
                        </a:spcAft>
                      </a:pPr>
                      <a:r>
                        <a:rPr lang="en-US" sz="1000">
                          <a:effectLst/>
                        </a:rPr>
                        <a:t>May 17, 2024</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0"/>
                        </a:spcAft>
                        <a:buSzPts val="1100"/>
                        <a:buFont typeface="Symbol" panose="05050102010706020507" pitchFamily="18" charset="2"/>
                        <a:buChar char=""/>
                      </a:pPr>
                      <a:r>
                        <a:rPr lang="en-US" sz="1100">
                          <a:effectLst/>
                          <a:uFill>
                            <a:solidFill>
                              <a:srgbClr val="7F7F7F"/>
                            </a:solidFill>
                          </a:uFill>
                        </a:rPr>
                        <a:t>District PPP Self-Assessment due to KSDE</a:t>
                      </a:r>
                      <a:endParaRPr lang="en-US" sz="1100">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101194726"/>
                  </a:ext>
                </a:extLst>
              </a:tr>
              <a:tr h="1337824">
                <a:tc>
                  <a:txBody>
                    <a:bodyPr/>
                    <a:lstStyle/>
                    <a:p>
                      <a:pPr marL="0" marR="0">
                        <a:spcBef>
                          <a:spcPts val="0"/>
                        </a:spcBef>
                        <a:spcAft>
                          <a:spcPts val="0"/>
                        </a:spcAft>
                      </a:pPr>
                      <a:r>
                        <a:rPr lang="en-US" sz="1100">
                          <a:effectLst/>
                        </a:rPr>
                        <a:t>Data Verification</a:t>
                      </a:r>
                    </a:p>
                    <a:p>
                      <a:pPr marL="0" marR="0">
                        <a:lnSpc>
                          <a:spcPct val="107000"/>
                        </a:lnSpc>
                        <a:spcBef>
                          <a:spcPts val="0"/>
                        </a:spcBef>
                        <a:spcAft>
                          <a:spcPts val="0"/>
                        </a:spcAft>
                      </a:pPr>
                      <a:r>
                        <a:rPr lang="en-US" sz="1100">
                          <a:effectLst/>
                        </a:rPr>
                        <a:t>June 28, 2024</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0"/>
                        </a:spcAft>
                        <a:buSzPts val="1100"/>
                        <a:buFont typeface="Symbol" panose="05050102010706020507" pitchFamily="18" charset="2"/>
                        <a:buChar char=""/>
                      </a:pPr>
                      <a:r>
                        <a:rPr lang="en-US" sz="1100">
                          <a:effectLst/>
                          <a:uFill>
                            <a:solidFill>
                              <a:srgbClr val="7F7F7F"/>
                            </a:solidFill>
                          </a:uFill>
                        </a:rPr>
                        <a:t>KSDE will review district submitted documentation, which may include additional documentation requested by KSDE from the district.</a:t>
                      </a:r>
                      <a:endParaRPr lang="en-US" sz="1100">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336556022"/>
                  </a:ext>
                </a:extLst>
              </a:tr>
              <a:tr h="842928">
                <a:tc>
                  <a:txBody>
                    <a:bodyPr/>
                    <a:lstStyle/>
                    <a:p>
                      <a:pPr marL="0" marR="0">
                        <a:spcBef>
                          <a:spcPts val="0"/>
                        </a:spcBef>
                        <a:spcAft>
                          <a:spcPts val="0"/>
                        </a:spcAft>
                      </a:pPr>
                      <a:r>
                        <a:rPr lang="en-US" sz="1100">
                          <a:effectLst/>
                        </a:rPr>
                        <a:t>Compliance Notification</a:t>
                      </a:r>
                    </a:p>
                    <a:p>
                      <a:pPr marL="0" marR="0">
                        <a:lnSpc>
                          <a:spcPct val="107000"/>
                        </a:lnSpc>
                        <a:spcBef>
                          <a:spcPts val="0"/>
                        </a:spcBef>
                        <a:spcAft>
                          <a:spcPts val="0"/>
                        </a:spcAft>
                      </a:pPr>
                      <a:r>
                        <a:rPr lang="en-US" sz="1100">
                          <a:effectLst/>
                        </a:rPr>
                        <a:t>July 5, 2024</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600"/>
                        </a:spcAft>
                        <a:buSzPts val="1100"/>
                        <a:buFont typeface="Symbol" panose="05050102010706020507" pitchFamily="18" charset="2"/>
                        <a:buChar char=""/>
                      </a:pPr>
                      <a:r>
                        <a:rPr lang="en-US" sz="1100" dirty="0">
                          <a:effectLst/>
                          <a:uFill>
                            <a:solidFill>
                              <a:srgbClr val="7F7F7F"/>
                            </a:solidFill>
                          </a:uFill>
                        </a:rPr>
                        <a:t>KSDE notifies districts of compliance or non-compliance</a:t>
                      </a:r>
                      <a:endParaRPr lang="en-US" sz="1100" dirty="0">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923770008"/>
                  </a:ext>
                </a:extLst>
              </a:tr>
            </a:tbl>
          </a:graphicData>
        </a:graphic>
      </p:graphicFrame>
      <p:sp>
        <p:nvSpPr>
          <p:cNvPr id="3" name="Title 2">
            <a:extLst>
              <a:ext uri="{FF2B5EF4-FFF2-40B4-BE49-F238E27FC236}">
                <a16:creationId xmlns:a16="http://schemas.microsoft.com/office/drawing/2014/main" id="{AC3D48C3-3C95-6C32-8B5E-F1242A62E430}"/>
              </a:ext>
            </a:extLst>
          </p:cNvPr>
          <p:cNvSpPr>
            <a:spLocks noGrp="1"/>
          </p:cNvSpPr>
          <p:nvPr>
            <p:ph type="title"/>
          </p:nvPr>
        </p:nvSpPr>
        <p:spPr/>
        <p:txBody>
          <a:bodyPr/>
          <a:lstStyle/>
          <a:p>
            <a:r>
              <a:rPr lang="en-US" dirty="0"/>
              <a:t>SY22-23 Update - Timeline</a:t>
            </a:r>
          </a:p>
        </p:txBody>
      </p:sp>
    </p:spTree>
    <p:extLst>
      <p:ext uri="{BB962C8B-B14F-4D97-AF65-F5344CB8AC3E}">
        <p14:creationId xmlns:p14="http://schemas.microsoft.com/office/powerpoint/2010/main" val="287578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July 24, 2024</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1BC4B9-1E66-8A72-070E-CC970CE4A1F8}"/>
              </a:ext>
            </a:extLst>
          </p:cNvPr>
          <p:cNvGraphicFramePr>
            <a:graphicFrameLocks noGrp="1"/>
          </p:cNvGraphicFramePr>
          <p:nvPr>
            <p:ph idx="1"/>
          </p:nvPr>
        </p:nvGraphicFramePr>
        <p:xfrm>
          <a:off x="838200" y="1690688"/>
          <a:ext cx="10515600" cy="4454470"/>
        </p:xfrm>
        <a:graphic>
          <a:graphicData uri="http://schemas.openxmlformats.org/drawingml/2006/table">
            <a:tbl>
              <a:tblPr firstRow="1" firstCol="1" bandRow="1">
                <a:tableStyleId>{5C22544A-7EE6-4342-B048-85BDC9FD1C3A}</a:tableStyleId>
              </a:tblPr>
              <a:tblGrid>
                <a:gridCol w="2324064">
                  <a:extLst>
                    <a:ext uri="{9D8B030D-6E8A-4147-A177-3AD203B41FA5}">
                      <a16:colId xmlns:a16="http://schemas.microsoft.com/office/drawing/2014/main" val="1720198073"/>
                    </a:ext>
                  </a:extLst>
                </a:gridCol>
                <a:gridCol w="8191536">
                  <a:extLst>
                    <a:ext uri="{9D8B030D-6E8A-4147-A177-3AD203B41FA5}">
                      <a16:colId xmlns:a16="http://schemas.microsoft.com/office/drawing/2014/main" val="994844127"/>
                    </a:ext>
                  </a:extLst>
                </a:gridCol>
              </a:tblGrid>
              <a:tr h="746857">
                <a:tc>
                  <a:txBody>
                    <a:bodyPr/>
                    <a:lstStyle/>
                    <a:p>
                      <a:pPr marL="0" marR="0">
                        <a:spcBef>
                          <a:spcPts val="0"/>
                        </a:spcBef>
                        <a:spcAft>
                          <a:spcPts val="0"/>
                        </a:spcAft>
                      </a:pPr>
                      <a:r>
                        <a:rPr lang="en-US" sz="1100">
                          <a:effectLst/>
                        </a:rPr>
                        <a:t>DCAP </a:t>
                      </a:r>
                    </a:p>
                    <a:p>
                      <a:pPr marL="0" marR="0">
                        <a:spcBef>
                          <a:spcPts val="0"/>
                        </a:spcBef>
                        <a:spcAft>
                          <a:spcPts val="0"/>
                        </a:spcAft>
                      </a:pPr>
                      <a:r>
                        <a:rPr lang="en-US" sz="1100">
                          <a:effectLst/>
                        </a:rPr>
                        <a:t>August 30,  2024</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0"/>
                        </a:spcAft>
                        <a:buSzPts val="1100"/>
                        <a:buFont typeface="Symbol" panose="05050102010706020507" pitchFamily="18" charset="2"/>
                        <a:buChar char=""/>
                      </a:pPr>
                      <a:r>
                        <a:rPr lang="en-US" sz="1100">
                          <a:effectLst/>
                          <a:uFill>
                            <a:solidFill>
                              <a:srgbClr val="7F7F7F"/>
                            </a:solidFill>
                          </a:uFill>
                        </a:rPr>
                        <a:t>KSDE approve District Corrective Action Plan (DCAP) for districts identified as noncompliant </a:t>
                      </a:r>
                      <a:endParaRPr lang="en-US" sz="1100">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3069671518"/>
                  </a:ext>
                </a:extLst>
              </a:tr>
              <a:tr h="1040265">
                <a:tc>
                  <a:txBody>
                    <a:bodyPr/>
                    <a:lstStyle/>
                    <a:p>
                      <a:pPr marL="0" marR="0">
                        <a:spcBef>
                          <a:spcPts val="0"/>
                        </a:spcBef>
                        <a:spcAft>
                          <a:spcPts val="0"/>
                        </a:spcAft>
                      </a:pPr>
                      <a:r>
                        <a:rPr lang="en-US" sz="1100">
                          <a:effectLst/>
                        </a:rPr>
                        <a:t>ICA due</a:t>
                      </a:r>
                    </a:p>
                    <a:p>
                      <a:pPr marL="0" marR="0">
                        <a:spcBef>
                          <a:spcPts val="0"/>
                        </a:spcBef>
                        <a:spcAft>
                          <a:spcPts val="0"/>
                        </a:spcAft>
                      </a:pPr>
                      <a:r>
                        <a:rPr lang="en-US" sz="1100">
                          <a:effectLst/>
                        </a:rPr>
                        <a:t>September 16, 2024</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0"/>
                        </a:spcAft>
                        <a:buFont typeface="Symbol" panose="05050102010706020507" pitchFamily="18" charset="2"/>
                        <a:buChar char=""/>
                      </a:pPr>
                      <a:r>
                        <a:rPr lang="en-US" sz="1100">
                          <a:effectLst/>
                        </a:rPr>
                        <a:t>KSDE approve Individual Corrective Action (ICA) for district student files identified as noncompliant </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2243548232"/>
                  </a:ext>
                </a:extLst>
              </a:tr>
              <a:tr h="1040265">
                <a:tc>
                  <a:txBody>
                    <a:bodyPr/>
                    <a:lstStyle/>
                    <a:p>
                      <a:pPr marL="0" marR="0">
                        <a:spcBef>
                          <a:spcPts val="0"/>
                        </a:spcBef>
                        <a:spcAft>
                          <a:spcPts val="600"/>
                        </a:spcAft>
                      </a:pPr>
                      <a:r>
                        <a:rPr lang="en-US" sz="1100">
                          <a:effectLst/>
                        </a:rPr>
                        <a:t>Updated Data December 20, 2024</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600"/>
                        </a:spcAft>
                        <a:buFont typeface="Symbol" panose="05050102010706020507" pitchFamily="18" charset="2"/>
                        <a:buChar char=""/>
                      </a:pPr>
                      <a:r>
                        <a:rPr lang="en-US" sz="1100">
                          <a:effectLst/>
                        </a:rPr>
                        <a:t>KSDE will review updated data </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298290039"/>
                  </a:ext>
                </a:extLst>
              </a:tr>
              <a:tr h="1627083">
                <a:tc>
                  <a:txBody>
                    <a:bodyPr/>
                    <a:lstStyle/>
                    <a:p>
                      <a:pPr marL="0" marR="0">
                        <a:spcBef>
                          <a:spcPts val="0"/>
                        </a:spcBef>
                        <a:spcAft>
                          <a:spcPts val="600"/>
                        </a:spcAft>
                      </a:pPr>
                      <a:r>
                        <a:rPr lang="en-US" sz="900">
                          <a:effectLst/>
                        </a:rPr>
                        <a:t>Determination</a:t>
                      </a:r>
                      <a:r>
                        <a:rPr lang="en-US" sz="1000">
                          <a:effectLst/>
                        </a:rPr>
                        <a:t> of compliance or continued non-compliance</a:t>
                      </a:r>
                      <a:endParaRPr lang="en-US" sz="1100">
                        <a:effectLst/>
                      </a:endParaRPr>
                    </a:p>
                    <a:p>
                      <a:pPr marL="0" marR="0">
                        <a:spcBef>
                          <a:spcPts val="0"/>
                        </a:spcBef>
                        <a:spcAft>
                          <a:spcPts val="600"/>
                        </a:spcAft>
                      </a:pPr>
                      <a:r>
                        <a:rPr lang="en-US" sz="1000">
                          <a:effectLst/>
                        </a:rPr>
                        <a:t>December 31, 2024</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600"/>
                        </a:spcAft>
                        <a:buFont typeface="Symbol" panose="05050102010706020507" pitchFamily="18" charset="2"/>
                        <a:buChar char=""/>
                      </a:pPr>
                      <a:r>
                        <a:rPr lang="en-US" sz="1100" dirty="0">
                          <a:effectLst/>
                        </a:rPr>
                        <a:t>District notified of compliance or continued non-compliance. </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119289704"/>
                  </a:ext>
                </a:extLst>
              </a:tr>
            </a:tbl>
          </a:graphicData>
        </a:graphic>
      </p:graphicFrame>
      <p:sp>
        <p:nvSpPr>
          <p:cNvPr id="3" name="Title 2">
            <a:extLst>
              <a:ext uri="{FF2B5EF4-FFF2-40B4-BE49-F238E27FC236}">
                <a16:creationId xmlns:a16="http://schemas.microsoft.com/office/drawing/2014/main" id="{197F0C49-9364-6819-A530-500B795F864C}"/>
              </a:ext>
            </a:extLst>
          </p:cNvPr>
          <p:cNvSpPr>
            <a:spLocks noGrp="1"/>
          </p:cNvSpPr>
          <p:nvPr>
            <p:ph type="title"/>
          </p:nvPr>
        </p:nvSpPr>
        <p:spPr/>
        <p:txBody>
          <a:bodyPr/>
          <a:lstStyle/>
          <a:p>
            <a:r>
              <a:rPr lang="en-US" dirty="0"/>
              <a:t>SY22-23 Update - Timeline</a:t>
            </a:r>
          </a:p>
        </p:txBody>
      </p:sp>
    </p:spTree>
    <p:extLst>
      <p:ext uri="{BB962C8B-B14F-4D97-AF65-F5344CB8AC3E}">
        <p14:creationId xmlns:p14="http://schemas.microsoft.com/office/powerpoint/2010/main" val="280524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lvl="1"/>
            <a:r>
              <a:rPr lang="en-US" dirty="0"/>
              <a:t>Brian Dempsey</a:t>
            </a:r>
            <a:br>
              <a:rPr lang="en-US" dirty="0"/>
            </a:br>
            <a:r>
              <a:rPr lang="en-US" dirty="0"/>
              <a:t>Assistant Director</a:t>
            </a:r>
            <a:br>
              <a:rPr lang="en-US" dirty="0"/>
            </a:br>
            <a:r>
              <a:rPr lang="en-US" dirty="0"/>
              <a:t>Special Education and Title Services</a:t>
            </a:r>
            <a:br>
              <a:rPr lang="en-US" dirty="0"/>
            </a:br>
            <a:r>
              <a:rPr lang="en-US" dirty="0"/>
              <a:t>(785) 296-5522</a:t>
            </a:r>
            <a:br>
              <a:rPr lang="en-US" dirty="0"/>
            </a:br>
            <a:r>
              <a:rPr lang="en-US" dirty="0">
                <a:hlinkClick r:id="rId2"/>
              </a:rPr>
              <a:t>bdempsey@ksde.org</a:t>
            </a:r>
            <a:r>
              <a:rPr lang="en-US" dirty="0"/>
              <a:t> </a:t>
            </a:r>
          </a:p>
        </p:txBody>
      </p:sp>
    </p:spTree>
    <p:extLst>
      <p:ext uri="{BB962C8B-B14F-4D97-AF65-F5344CB8AC3E}">
        <p14:creationId xmlns:p14="http://schemas.microsoft.com/office/powerpoint/2010/main" val="4127013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1D6B6-197B-B3F6-2B86-886EE446883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32269B85-3430-1D4D-5B58-640C631F9B70}"/>
              </a:ext>
            </a:extLst>
          </p:cNvPr>
          <p:cNvSpPr>
            <a:spLocks noGrp="1"/>
          </p:cNvSpPr>
          <p:nvPr>
            <p:ph type="subTitle" idx="1"/>
          </p:nvPr>
        </p:nvSpPr>
        <p:spPr/>
        <p:txBody>
          <a:bodyPr/>
          <a:lstStyle/>
          <a:p>
            <a:r>
              <a:rPr lang="en-US" dirty="0"/>
              <a:t>Bert Moore</a:t>
            </a:r>
          </a:p>
        </p:txBody>
      </p:sp>
      <p:sp>
        <p:nvSpPr>
          <p:cNvPr id="3" name="Title 2">
            <a:extLst>
              <a:ext uri="{FF2B5EF4-FFF2-40B4-BE49-F238E27FC236}">
                <a16:creationId xmlns:a16="http://schemas.microsoft.com/office/drawing/2014/main" id="{4599BC7B-D831-21CE-19A4-C748880D0120}"/>
              </a:ext>
            </a:extLst>
          </p:cNvPr>
          <p:cNvSpPr>
            <a:spLocks noGrp="1"/>
          </p:cNvSpPr>
          <p:nvPr>
            <p:ph type="title"/>
          </p:nvPr>
        </p:nvSpPr>
        <p:spPr/>
        <p:txBody>
          <a:bodyPr/>
          <a:lstStyle/>
          <a:p>
            <a:r>
              <a:rPr lang="en-US" dirty="0"/>
              <a:t>Open Borders/Enrollment</a:t>
            </a:r>
          </a:p>
        </p:txBody>
      </p:sp>
    </p:spTree>
    <p:extLst>
      <p:ext uri="{BB962C8B-B14F-4D97-AF65-F5344CB8AC3E}">
        <p14:creationId xmlns:p14="http://schemas.microsoft.com/office/powerpoint/2010/main" val="515538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92F71-80ED-0952-860C-A072654B241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AEC4E6A9-16EC-71A6-EF3D-15ADC332A10E}"/>
              </a:ext>
            </a:extLst>
          </p:cNvPr>
          <p:cNvSpPr>
            <a:spLocks noGrp="1"/>
          </p:cNvSpPr>
          <p:nvPr>
            <p:ph type="subTitle" idx="1"/>
          </p:nvPr>
        </p:nvSpPr>
        <p:spPr/>
        <p:txBody>
          <a:bodyPr/>
          <a:lstStyle/>
          <a:p>
            <a:r>
              <a:rPr lang="en-US" dirty="0"/>
              <a:t>Frank Harwood (if available)</a:t>
            </a:r>
          </a:p>
        </p:txBody>
      </p:sp>
      <p:sp>
        <p:nvSpPr>
          <p:cNvPr id="3" name="Title 2">
            <a:extLst>
              <a:ext uri="{FF2B5EF4-FFF2-40B4-BE49-F238E27FC236}">
                <a16:creationId xmlns:a16="http://schemas.microsoft.com/office/drawing/2014/main" id="{3C1A0C29-7C81-1981-2F58-FB89591D56EC}"/>
              </a:ext>
            </a:extLst>
          </p:cNvPr>
          <p:cNvSpPr>
            <a:spLocks noGrp="1"/>
          </p:cNvSpPr>
          <p:nvPr>
            <p:ph type="title"/>
          </p:nvPr>
        </p:nvSpPr>
        <p:spPr/>
        <p:txBody>
          <a:bodyPr/>
          <a:lstStyle/>
          <a:p>
            <a:r>
              <a:rPr lang="en-US" dirty="0"/>
              <a:t>Legislative Summary</a:t>
            </a:r>
          </a:p>
        </p:txBody>
      </p:sp>
      <p:sp>
        <p:nvSpPr>
          <p:cNvPr id="5" name="TextBox 4">
            <a:extLst>
              <a:ext uri="{FF2B5EF4-FFF2-40B4-BE49-F238E27FC236}">
                <a16:creationId xmlns:a16="http://schemas.microsoft.com/office/drawing/2014/main" id="{25EE29F0-BD5C-90D6-F29C-88A66482FF94}"/>
              </a:ext>
            </a:extLst>
          </p:cNvPr>
          <p:cNvSpPr txBox="1"/>
          <p:nvPr/>
        </p:nvSpPr>
        <p:spPr>
          <a:xfrm>
            <a:off x="3047238" y="3244334"/>
            <a:ext cx="6094476" cy="369332"/>
          </a:xfrm>
          <a:prstGeom prst="rect">
            <a:avLst/>
          </a:prstGeom>
          <a:noFill/>
        </p:spPr>
        <p:txBody>
          <a:bodyPr wrap="square">
            <a:spAutoFit/>
          </a:bodyPr>
          <a:lstStyle/>
          <a:p>
            <a:r>
              <a:rPr lang="en-US" sz="1800" u="sng" dirty="0">
                <a:solidFill>
                  <a:srgbClr val="0563C1"/>
                </a:solidFill>
                <a:effectLst/>
                <a:latin typeface="Times New Roman" panose="02020603050405020304" pitchFamily="18" charset="0"/>
                <a:ea typeface="Calibri" panose="020F0502020204030204" pitchFamily="34" charset="0"/>
                <a:hlinkClick r:id="rId2"/>
              </a:rPr>
              <a:t>lissarrice@gmail.com</a:t>
            </a:r>
            <a:r>
              <a:rPr lang="en-US" sz="1800" dirty="0">
                <a:effectLst/>
                <a:latin typeface="Times New Roman" panose="02020603050405020304" pitchFamily="18" charset="0"/>
                <a:ea typeface="Calibri" panose="020F0502020204030204" pitchFamily="34" charset="0"/>
              </a:rPr>
              <a:t>, </a:t>
            </a:r>
            <a:endParaRPr lang="en-US" dirty="0"/>
          </a:p>
        </p:txBody>
      </p:sp>
      <p:sp>
        <p:nvSpPr>
          <p:cNvPr id="7" name="TextBox 6">
            <a:extLst>
              <a:ext uri="{FF2B5EF4-FFF2-40B4-BE49-F238E27FC236}">
                <a16:creationId xmlns:a16="http://schemas.microsoft.com/office/drawing/2014/main" id="{8333AA27-BC3D-1310-6EDF-27072815726E}"/>
              </a:ext>
            </a:extLst>
          </p:cNvPr>
          <p:cNvSpPr txBox="1"/>
          <p:nvPr/>
        </p:nvSpPr>
        <p:spPr>
          <a:xfrm>
            <a:off x="3047238" y="3244334"/>
            <a:ext cx="6094476" cy="369332"/>
          </a:xfrm>
          <a:prstGeom prst="rect">
            <a:avLst/>
          </a:prstGeom>
          <a:noFill/>
        </p:spPr>
        <p:txBody>
          <a:bodyPr wrap="square">
            <a:spAutoFit/>
          </a:bodyPr>
          <a:lstStyle/>
          <a:p>
            <a:r>
              <a:rPr lang="en-US" sz="1800" u="sng" dirty="0">
                <a:solidFill>
                  <a:srgbClr val="0563C1"/>
                </a:solidFill>
                <a:effectLst/>
                <a:latin typeface="Times New Roman" panose="02020603050405020304" pitchFamily="18" charset="0"/>
                <a:ea typeface="Calibri" panose="020F0502020204030204" pitchFamily="34" charset="0"/>
                <a:hlinkClick r:id="rId2"/>
              </a:rPr>
              <a:t>lissarrice@gmail.com</a:t>
            </a:r>
            <a:r>
              <a:rPr lang="en-US" sz="1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1104565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44AF1-6446-1539-F9D4-69DC9A0DB9C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3D1BB26-B190-F34A-04D8-901254052079}"/>
              </a:ext>
            </a:extLst>
          </p:cNvPr>
          <p:cNvSpPr>
            <a:spLocks noGrp="1"/>
          </p:cNvSpPr>
          <p:nvPr>
            <p:ph type="subTitle" idx="1"/>
          </p:nvPr>
        </p:nvSpPr>
        <p:spPr>
          <a:xfrm>
            <a:off x="1592781" y="3878411"/>
            <a:ext cx="7480151" cy="1037658"/>
          </a:xfrm>
        </p:spPr>
        <p:txBody>
          <a:bodyPr/>
          <a:lstStyle/>
          <a:p>
            <a:r>
              <a:rPr lang="en-US" dirty="0"/>
              <a:t>Lena </a:t>
            </a:r>
            <a:r>
              <a:rPr lang="en-US" dirty="0" err="1"/>
              <a:t>Kisner</a:t>
            </a:r>
            <a:endParaRPr lang="en-US" dirty="0"/>
          </a:p>
          <a:p>
            <a:r>
              <a:rPr lang="en-US" dirty="0"/>
              <a:t>Brian Dempsey</a:t>
            </a:r>
          </a:p>
        </p:txBody>
      </p:sp>
      <p:sp>
        <p:nvSpPr>
          <p:cNvPr id="3" name="Title 2">
            <a:extLst>
              <a:ext uri="{FF2B5EF4-FFF2-40B4-BE49-F238E27FC236}">
                <a16:creationId xmlns:a16="http://schemas.microsoft.com/office/drawing/2014/main" id="{C885ABBC-5A33-17CF-9070-EFC335B71757}"/>
              </a:ext>
            </a:extLst>
          </p:cNvPr>
          <p:cNvSpPr>
            <a:spLocks noGrp="1"/>
          </p:cNvSpPr>
          <p:nvPr>
            <p:ph type="title"/>
          </p:nvPr>
        </p:nvSpPr>
        <p:spPr/>
        <p:txBody>
          <a:bodyPr/>
          <a:lstStyle/>
          <a:p>
            <a:r>
              <a:rPr lang="en-US" dirty="0"/>
              <a:t>Virtual Programs and SWD’s</a:t>
            </a:r>
          </a:p>
        </p:txBody>
      </p:sp>
      <p:sp>
        <p:nvSpPr>
          <p:cNvPr id="5" name="TextBox 4">
            <a:extLst>
              <a:ext uri="{FF2B5EF4-FFF2-40B4-BE49-F238E27FC236}">
                <a16:creationId xmlns:a16="http://schemas.microsoft.com/office/drawing/2014/main" id="{C7F7E1AC-570F-616E-FE89-6C39BA401AC6}"/>
              </a:ext>
            </a:extLst>
          </p:cNvPr>
          <p:cNvSpPr txBox="1"/>
          <p:nvPr/>
        </p:nvSpPr>
        <p:spPr>
          <a:xfrm>
            <a:off x="3047238" y="3244334"/>
            <a:ext cx="6094476" cy="369332"/>
          </a:xfrm>
          <a:prstGeom prst="rect">
            <a:avLst/>
          </a:prstGeom>
          <a:noFill/>
        </p:spPr>
        <p:txBody>
          <a:bodyPr wrap="square">
            <a:spAutoFit/>
          </a:bodyPr>
          <a:lstStyle/>
          <a:p>
            <a:r>
              <a:rPr lang="en-US" sz="1800" u="sng" dirty="0">
                <a:solidFill>
                  <a:srgbClr val="0563C1"/>
                </a:solidFill>
                <a:effectLst/>
                <a:latin typeface="Times New Roman" panose="02020603050405020304" pitchFamily="18" charset="0"/>
                <a:ea typeface="Calibri" panose="020F0502020204030204" pitchFamily="34" charset="0"/>
                <a:hlinkClick r:id="rId2"/>
              </a:rPr>
              <a:t>lissarrice@gmail.com</a:t>
            </a:r>
            <a:r>
              <a:rPr lang="en-US" sz="1800" dirty="0">
                <a:effectLst/>
                <a:latin typeface="Times New Roman" panose="02020603050405020304" pitchFamily="18" charset="0"/>
                <a:ea typeface="Calibri" panose="020F0502020204030204" pitchFamily="34" charset="0"/>
              </a:rPr>
              <a:t>, </a:t>
            </a:r>
            <a:endParaRPr lang="en-US" dirty="0"/>
          </a:p>
        </p:txBody>
      </p:sp>
      <p:sp>
        <p:nvSpPr>
          <p:cNvPr id="7" name="TextBox 6">
            <a:extLst>
              <a:ext uri="{FF2B5EF4-FFF2-40B4-BE49-F238E27FC236}">
                <a16:creationId xmlns:a16="http://schemas.microsoft.com/office/drawing/2014/main" id="{E6761292-3F9F-08EF-499D-29594A2E8737}"/>
              </a:ext>
            </a:extLst>
          </p:cNvPr>
          <p:cNvSpPr txBox="1"/>
          <p:nvPr/>
        </p:nvSpPr>
        <p:spPr>
          <a:xfrm>
            <a:off x="3047238" y="3244334"/>
            <a:ext cx="6094476" cy="369332"/>
          </a:xfrm>
          <a:prstGeom prst="rect">
            <a:avLst/>
          </a:prstGeom>
          <a:noFill/>
        </p:spPr>
        <p:txBody>
          <a:bodyPr wrap="square">
            <a:spAutoFit/>
          </a:bodyPr>
          <a:lstStyle/>
          <a:p>
            <a:r>
              <a:rPr lang="en-US" sz="1800" u="sng" dirty="0">
                <a:solidFill>
                  <a:srgbClr val="0563C1"/>
                </a:solidFill>
                <a:effectLst/>
                <a:latin typeface="Times New Roman" panose="02020603050405020304" pitchFamily="18" charset="0"/>
                <a:ea typeface="Calibri" panose="020F0502020204030204" pitchFamily="34" charset="0"/>
                <a:hlinkClick r:id="rId2"/>
              </a:rPr>
              <a:t>lissarrice@gmail.com</a:t>
            </a:r>
            <a:r>
              <a:rPr lang="en-US" sz="1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3139246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SEAC Member Reports</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normAutofit/>
          </a:bodyPr>
          <a:lstStyle/>
          <a:p>
            <a:r>
              <a:rPr lang="en-US" dirty="0"/>
              <a:t>SEAC Members</a:t>
            </a:r>
          </a:p>
        </p:txBody>
      </p:sp>
    </p:spTree>
    <p:extLst>
      <p:ext uri="{BB962C8B-B14F-4D97-AF65-F5344CB8AC3E}">
        <p14:creationId xmlns:p14="http://schemas.microsoft.com/office/powerpoint/2010/main" val="17132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
        <p:nvSpPr>
          <p:cNvPr id="4" name="TextBox 3">
            <a:extLst>
              <a:ext uri="{FF2B5EF4-FFF2-40B4-BE49-F238E27FC236}">
                <a16:creationId xmlns:a16="http://schemas.microsoft.com/office/drawing/2014/main" id="{9CABD21F-D935-8F9E-6B2F-1BD0AA2C3386}"/>
              </a:ext>
            </a:extLst>
          </p:cNvPr>
          <p:cNvSpPr txBox="1"/>
          <p:nvPr/>
        </p:nvSpPr>
        <p:spPr>
          <a:xfrm>
            <a:off x="3047215" y="3246690"/>
            <a:ext cx="6094428" cy="369332"/>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D7A1DCA5-62EC-B55E-CE2D-989B5F493D9A}"/>
              </a:ext>
            </a:extLst>
          </p:cNvPr>
          <p:cNvSpPr txBox="1"/>
          <p:nvPr/>
        </p:nvSpPr>
        <p:spPr>
          <a:xfrm>
            <a:off x="3047215" y="3246690"/>
            <a:ext cx="6094428" cy="369332"/>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27B475B9-6351-4875-BE1C-EE6410A454AC}"/>
              </a:ext>
            </a:extLst>
          </p:cNvPr>
          <p:cNvSpPr txBox="1"/>
          <p:nvPr/>
        </p:nvSpPr>
        <p:spPr>
          <a:xfrm>
            <a:off x="3047215" y="3246690"/>
            <a:ext cx="6094428"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98460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905635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Items for September SEAC Agenda</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SEAC Members</a:t>
            </a:r>
          </a:p>
        </p:txBody>
      </p:sp>
    </p:spTree>
    <p:extLst>
      <p:ext uri="{BB962C8B-B14F-4D97-AF65-F5344CB8AC3E}">
        <p14:creationId xmlns:p14="http://schemas.microsoft.com/office/powerpoint/2010/main" val="41487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218545"/>
            <a:ext cx="10420927" cy="1003851"/>
          </a:xfrm>
        </p:spPr>
        <p:txBody>
          <a:bodyPr anchor="t">
            <a:normAutofit/>
          </a:bodyPr>
          <a:lstStyle/>
          <a:p>
            <a:r>
              <a:rPr lang="en-US" dirty="0"/>
              <a:t>Upcoming Meeting Dates</a:t>
            </a:r>
          </a:p>
        </p:txBody>
      </p:sp>
      <p:graphicFrame>
        <p:nvGraphicFramePr>
          <p:cNvPr id="5" name="Table 4">
            <a:extLst>
              <a:ext uri="{FF2B5EF4-FFF2-40B4-BE49-F238E27FC236}">
                <a16:creationId xmlns:a16="http://schemas.microsoft.com/office/drawing/2014/main" id="{41B7C119-C389-BDFF-86CF-6D97A053E014}"/>
              </a:ext>
            </a:extLst>
          </p:cNvPr>
          <p:cNvGraphicFramePr>
            <a:graphicFrameLocks noGrp="1"/>
          </p:cNvGraphicFramePr>
          <p:nvPr>
            <p:extLst>
              <p:ext uri="{D42A27DB-BD31-4B8C-83A1-F6EECF244321}">
                <p14:modId xmlns:p14="http://schemas.microsoft.com/office/powerpoint/2010/main" val="779442088"/>
              </p:ext>
            </p:extLst>
          </p:nvPr>
        </p:nvGraphicFramePr>
        <p:xfrm>
          <a:off x="2032000" y="719666"/>
          <a:ext cx="6563360" cy="3235960"/>
        </p:xfrm>
        <a:graphic>
          <a:graphicData uri="http://schemas.openxmlformats.org/drawingml/2006/table">
            <a:tbl>
              <a:tblPr firstRow="1" bandRow="1">
                <a:tableStyleId>{5C22544A-7EE6-4342-B048-85BDC9FD1C3A}</a:tableStyleId>
              </a:tblPr>
              <a:tblGrid>
                <a:gridCol w="6563360">
                  <a:extLst>
                    <a:ext uri="{9D8B030D-6E8A-4147-A177-3AD203B41FA5}">
                      <a16:colId xmlns:a16="http://schemas.microsoft.com/office/drawing/2014/main" val="1014677417"/>
                    </a:ext>
                  </a:extLst>
                </a:gridCol>
              </a:tblGrid>
              <a:tr h="370840">
                <a:tc>
                  <a:txBody>
                    <a:bodyPr/>
                    <a:lstStyle/>
                    <a:p>
                      <a:endParaRPr lang="en-US"/>
                    </a:p>
                  </a:txBody>
                  <a:tcPr/>
                </a:tc>
                <a:extLst>
                  <a:ext uri="{0D108BD9-81ED-4DB2-BD59-A6C34878D82A}">
                    <a16:rowId xmlns:a16="http://schemas.microsoft.com/office/drawing/2014/main" val="2336124676"/>
                  </a:ext>
                </a:extLst>
              </a:tr>
              <a:tr h="370840">
                <a:tc>
                  <a:txBody>
                    <a:bodyPr/>
                    <a:lstStyle/>
                    <a:p>
                      <a:r>
                        <a:rPr lang="en-US" dirty="0"/>
                        <a:t>All meetings will be held in the Landon State Office Building (LSOB), 900 SW Jackson, Topeka, KS. In Room 509.</a:t>
                      </a:r>
                    </a:p>
                  </a:txBody>
                  <a:tcPr/>
                </a:tc>
                <a:extLst>
                  <a:ext uri="{0D108BD9-81ED-4DB2-BD59-A6C34878D82A}">
                    <a16:rowId xmlns:a16="http://schemas.microsoft.com/office/drawing/2014/main" val="328654008"/>
                  </a:ext>
                </a:extLst>
              </a:tr>
              <a:tr h="370840">
                <a:tc>
                  <a:txBody>
                    <a:bodyPr/>
                    <a:lstStyle/>
                    <a:p>
                      <a:r>
                        <a:rPr lang="en-US" dirty="0"/>
                        <a:t> </a:t>
                      </a:r>
                    </a:p>
                  </a:txBody>
                  <a:tcPr/>
                </a:tc>
                <a:extLst>
                  <a:ext uri="{0D108BD9-81ED-4DB2-BD59-A6C34878D82A}">
                    <a16:rowId xmlns:a16="http://schemas.microsoft.com/office/drawing/2014/main" val="2553415941"/>
                  </a:ext>
                </a:extLst>
              </a:tr>
              <a:tr h="370840">
                <a:tc>
                  <a:txBody>
                    <a:bodyPr/>
                    <a:lstStyle/>
                    <a:p>
                      <a:r>
                        <a:rPr lang="en-US" dirty="0"/>
                        <a:t>Wednesday, Sept. 25, 2024</a:t>
                      </a:r>
                    </a:p>
                  </a:txBody>
                  <a:tcPr/>
                </a:tc>
                <a:extLst>
                  <a:ext uri="{0D108BD9-81ED-4DB2-BD59-A6C34878D82A}">
                    <a16:rowId xmlns:a16="http://schemas.microsoft.com/office/drawing/2014/main" val="3752126247"/>
                  </a:ext>
                </a:extLst>
              </a:tr>
              <a:tr h="370840">
                <a:tc>
                  <a:txBody>
                    <a:bodyPr/>
                    <a:lstStyle/>
                    <a:p>
                      <a:r>
                        <a:rPr lang="en-US" dirty="0"/>
                        <a:t>Thursday, Nov. 20, 2024</a:t>
                      </a:r>
                    </a:p>
                  </a:txBody>
                  <a:tcPr/>
                </a:tc>
                <a:extLst>
                  <a:ext uri="{0D108BD9-81ED-4DB2-BD59-A6C34878D82A}">
                    <a16:rowId xmlns:a16="http://schemas.microsoft.com/office/drawing/2014/main" val="2001232743"/>
                  </a:ext>
                </a:extLst>
              </a:tr>
              <a:tr h="370840">
                <a:tc>
                  <a:txBody>
                    <a:bodyPr/>
                    <a:lstStyle/>
                    <a:p>
                      <a:r>
                        <a:rPr lang="en-US" dirty="0"/>
                        <a:t>Tuesday, Jan. 14, 2025</a:t>
                      </a:r>
                    </a:p>
                  </a:txBody>
                  <a:tcPr/>
                </a:tc>
                <a:extLst>
                  <a:ext uri="{0D108BD9-81ED-4DB2-BD59-A6C34878D82A}">
                    <a16:rowId xmlns:a16="http://schemas.microsoft.com/office/drawing/2014/main" val="333147718"/>
                  </a:ext>
                </a:extLst>
              </a:tr>
              <a:tr h="370840">
                <a:tc>
                  <a:txBody>
                    <a:bodyPr/>
                    <a:lstStyle/>
                    <a:p>
                      <a:r>
                        <a:rPr lang="en-US" dirty="0"/>
                        <a:t>Wednesday, Jan. 15, 2025</a:t>
                      </a:r>
                    </a:p>
                  </a:txBody>
                  <a:tcPr/>
                </a:tc>
                <a:extLst>
                  <a:ext uri="{0D108BD9-81ED-4DB2-BD59-A6C34878D82A}">
                    <a16:rowId xmlns:a16="http://schemas.microsoft.com/office/drawing/2014/main" val="3031660626"/>
                  </a:ext>
                </a:extLst>
              </a:tr>
              <a:tr h="370840">
                <a:tc>
                  <a:txBody>
                    <a:bodyPr/>
                    <a:lstStyle/>
                    <a:p>
                      <a:r>
                        <a:rPr lang="en-US" dirty="0"/>
                        <a:t>Wednesday, April 9, 2025</a:t>
                      </a:r>
                    </a:p>
                  </a:txBody>
                  <a:tcPr/>
                </a:tc>
                <a:extLst>
                  <a:ext uri="{0D108BD9-81ED-4DB2-BD59-A6C34878D82A}">
                    <a16:rowId xmlns:a16="http://schemas.microsoft.com/office/drawing/2014/main" val="408582989"/>
                  </a:ext>
                </a:extLst>
              </a:tr>
            </a:tbl>
          </a:graphicData>
        </a:graphic>
      </p:graphicFrame>
    </p:spTree>
    <p:extLst>
      <p:ext uri="{BB962C8B-B14F-4D97-AF65-F5344CB8AC3E}">
        <p14:creationId xmlns:p14="http://schemas.microsoft.com/office/powerpoint/2010/main" val="418320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p:txBody>
          <a:bodyPr/>
          <a:lstStyle/>
          <a:p>
            <a:endParaRPr lang="en-US" dirty="0"/>
          </a:p>
          <a:p>
            <a:r>
              <a:rPr lang="en-US" dirty="0"/>
              <a:t>Welcome </a:t>
            </a:r>
          </a:p>
          <a:p>
            <a:pPr marL="0" indent="0">
              <a:buNone/>
            </a:pPr>
            <a:endParaRPr lang="en-US" dirty="0"/>
          </a:p>
          <a:p>
            <a:r>
              <a:rPr lang="en-US" dirty="0"/>
              <a:t>Roll Call</a:t>
            </a:r>
          </a:p>
        </p:txBody>
      </p:sp>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p:txBody>
          <a:bodyPr/>
          <a:lstStyle/>
          <a:p>
            <a:r>
              <a:rPr lang="en-US" dirty="0"/>
              <a:t>Call to Order</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4/19/2024</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r>
              <a:rPr lang="en-US" dirty="0"/>
              <a:t>Motion to adjourn</a:t>
            </a:r>
          </a:p>
        </p:txBody>
      </p:sp>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Tree>
    <p:extLst>
      <p:ext uri="{BB962C8B-B14F-4D97-AF65-F5344CB8AC3E}">
        <p14:creationId xmlns:p14="http://schemas.microsoft.com/office/powerpoint/2010/main" val="4228739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291-3097</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5A8443C1-5B41-2263-F7A3-055E8E516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endParaRPr lang="en-US" dirty="0"/>
          </a:p>
          <a:p>
            <a:endParaRPr lang="en-US" dirty="0"/>
          </a:p>
          <a:p>
            <a:r>
              <a:rPr lang="en-US" dirty="0"/>
              <a:t>Agenda for today, July 24, 2024</a:t>
            </a:r>
          </a:p>
          <a:p>
            <a:r>
              <a:rPr lang="en-US" dirty="0"/>
              <a:t>Minutes (April 11, 2024)</a:t>
            </a:r>
          </a:p>
          <a:p>
            <a:pPr marL="0" indent="0">
              <a:buNone/>
            </a:pPr>
            <a:endParaRPr lang="en-US"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Tree>
    <p:extLst>
      <p:ext uri="{BB962C8B-B14F-4D97-AF65-F5344CB8AC3E}">
        <p14:creationId xmlns:p14="http://schemas.microsoft.com/office/powerpoint/2010/main" val="102806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Joyce Broils, </a:t>
            </a:r>
            <a:r>
              <a:rPr lang="en-US" u="sng" dirty="0">
                <a:solidFill>
                  <a:srgbClr val="12284C"/>
                </a:solidFill>
              </a:rPr>
              <a:t>jbroils</a:t>
            </a:r>
            <a:r>
              <a:rPr lang="en-US" dirty="0">
                <a:solidFill>
                  <a:srgbClr val="12284C"/>
                </a:solidFill>
                <a:hlinkClick r:id="rId2">
                  <a:extLst>
                    <a:ext uri="{A12FA001-AC4F-418D-AE19-62706E023703}">
                      <ahyp:hlinkClr xmlns:ahyp="http://schemas.microsoft.com/office/drawing/2018/hyperlinkcolor" val="tx"/>
                    </a:ext>
                  </a:extLst>
                </a:hlinkClick>
              </a:rPr>
              <a:t>@ksde.org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Tree>
    <p:extLst>
      <p:ext uri="{BB962C8B-B14F-4D97-AF65-F5344CB8AC3E}">
        <p14:creationId xmlns:p14="http://schemas.microsoft.com/office/powerpoint/2010/main" val="170418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FFY 2022</a:t>
            </a:r>
            <a:br>
              <a:rPr lang="en-US" dirty="0"/>
            </a:br>
            <a:r>
              <a:rPr lang="en-US" dirty="0"/>
              <a:t>SPP/APR</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a:p>
            <a:r>
              <a:rPr lang="en-US" dirty="0"/>
              <a:t>Brian Dempsey</a:t>
            </a:r>
          </a:p>
        </p:txBody>
      </p:sp>
    </p:spTree>
    <p:extLst>
      <p:ext uri="{BB962C8B-B14F-4D97-AF65-F5344CB8AC3E}">
        <p14:creationId xmlns:p14="http://schemas.microsoft.com/office/powerpoint/2010/main" val="334344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D70C-00DB-4E86-8351-8670D342CE38}"/>
              </a:ext>
            </a:extLst>
          </p:cNvPr>
          <p:cNvSpPr>
            <a:spLocks noGrp="1"/>
          </p:cNvSpPr>
          <p:nvPr>
            <p:ph type="title"/>
          </p:nvPr>
        </p:nvSpPr>
        <p:spPr/>
        <p:txBody>
          <a:bodyPr/>
          <a:lstStyle/>
          <a:p>
            <a:r>
              <a:rPr lang="en-US" dirty="0"/>
              <a:t>SPP/APR Indicators</a:t>
            </a:r>
          </a:p>
        </p:txBody>
      </p:sp>
      <p:sp>
        <p:nvSpPr>
          <p:cNvPr id="3" name="Content Placeholder 2">
            <a:extLst>
              <a:ext uri="{FF2B5EF4-FFF2-40B4-BE49-F238E27FC236}">
                <a16:creationId xmlns:a16="http://schemas.microsoft.com/office/drawing/2014/main" id="{6DF87E1A-C7F3-4B43-88B8-7956FC5D66A9}"/>
              </a:ext>
            </a:extLst>
          </p:cNvPr>
          <p:cNvSpPr>
            <a:spLocks noGrp="1"/>
          </p:cNvSpPr>
          <p:nvPr>
            <p:ph sz="half" idx="1"/>
          </p:nvPr>
        </p:nvSpPr>
        <p:spPr/>
        <p:txBody>
          <a:bodyPr>
            <a:normAutofit fontScale="55000" lnSpcReduction="20000"/>
          </a:bodyPr>
          <a:lstStyle/>
          <a:p>
            <a:r>
              <a:rPr lang="en-US" sz="2900" dirty="0"/>
              <a:t>Indicator 1: Graduation</a:t>
            </a:r>
          </a:p>
          <a:p>
            <a:r>
              <a:rPr lang="en-US" sz="2900" dirty="0"/>
              <a:t>Indicator 2: Drop Out</a:t>
            </a:r>
          </a:p>
          <a:p>
            <a:r>
              <a:rPr lang="en-US" sz="2900" dirty="0"/>
              <a:t>Indicator 3A:  Participation for Students with IEPS</a:t>
            </a:r>
          </a:p>
          <a:p>
            <a:r>
              <a:rPr lang="en-US" sz="2900" dirty="0"/>
              <a:t>Indicator 3B: Proficiency for Students with IEPs (Grade Level Academic Achievement Standards)</a:t>
            </a:r>
          </a:p>
          <a:p>
            <a:r>
              <a:rPr lang="en-US" sz="2900" dirty="0"/>
              <a:t>Indicator 3C: Proficiency for Students with IEPs (Alternate Academic Achievement Standards)</a:t>
            </a:r>
          </a:p>
          <a:p>
            <a:r>
              <a:rPr lang="en-US" sz="2900" dirty="0"/>
              <a:t>Indicator 3D:  Gap in Proficiency Rates (Grade Level Academic Achievement Standards)</a:t>
            </a:r>
          </a:p>
          <a:p>
            <a:r>
              <a:rPr lang="en-US" sz="2900" dirty="0"/>
              <a:t>Indicator 4A: Suspension/Expulsion</a:t>
            </a:r>
          </a:p>
          <a:p>
            <a:r>
              <a:rPr lang="en-US" sz="2900" dirty="0"/>
              <a:t>Indicator 4B: Suspension/Expulsion by Race/Ethnicity</a:t>
            </a:r>
          </a:p>
          <a:p>
            <a:r>
              <a:rPr lang="en-US" sz="2900" dirty="0"/>
              <a:t>Indicator 5: Education Environments (5-year-old kindergarteners–21)</a:t>
            </a:r>
          </a:p>
          <a:p>
            <a:r>
              <a:rPr lang="en-US" sz="2900" dirty="0"/>
              <a:t>Indicator 6: Preschool Environments</a:t>
            </a:r>
          </a:p>
          <a:p>
            <a:r>
              <a:rPr lang="en-US" sz="2900" dirty="0"/>
              <a:t>Indicator 7: Preschool Outcomes</a:t>
            </a:r>
          </a:p>
          <a:p>
            <a:pPr marL="0" indent="0">
              <a:buNone/>
            </a:pPr>
            <a:endParaRPr lang="en-US" dirty="0"/>
          </a:p>
        </p:txBody>
      </p:sp>
      <p:sp>
        <p:nvSpPr>
          <p:cNvPr id="4" name="Content Placeholder 3">
            <a:extLst>
              <a:ext uri="{FF2B5EF4-FFF2-40B4-BE49-F238E27FC236}">
                <a16:creationId xmlns:a16="http://schemas.microsoft.com/office/drawing/2014/main" id="{E290A230-000F-46F2-984C-BF9EEB0C9FC4}"/>
              </a:ext>
            </a:extLst>
          </p:cNvPr>
          <p:cNvSpPr>
            <a:spLocks noGrp="1"/>
          </p:cNvSpPr>
          <p:nvPr>
            <p:ph sz="half" idx="2"/>
          </p:nvPr>
        </p:nvSpPr>
        <p:spPr/>
        <p:txBody>
          <a:bodyPr>
            <a:normAutofit fontScale="85000" lnSpcReduction="20000"/>
          </a:bodyPr>
          <a:lstStyle/>
          <a:p>
            <a:r>
              <a:rPr lang="en-US" sz="2400" dirty="0"/>
              <a:t>Indicator 8: Parent Involvement</a:t>
            </a:r>
          </a:p>
          <a:p>
            <a:r>
              <a:rPr lang="en-US" sz="2400" dirty="0"/>
              <a:t>Indicator 9: Disproportionate Representation</a:t>
            </a:r>
          </a:p>
          <a:p>
            <a:r>
              <a:rPr lang="en-US" sz="2400" dirty="0"/>
              <a:t>Indicator 10: Disproportionate Representation in Specific Disability Categories</a:t>
            </a:r>
          </a:p>
          <a:p>
            <a:r>
              <a:rPr lang="en-US" sz="2400" dirty="0"/>
              <a:t>Indicator 11: Child Find</a:t>
            </a:r>
          </a:p>
          <a:p>
            <a:r>
              <a:rPr lang="en-US" sz="2400" dirty="0"/>
              <a:t>Indicator 12: Early Childhood Transition</a:t>
            </a:r>
          </a:p>
          <a:p>
            <a:r>
              <a:rPr lang="en-US" sz="2400" dirty="0"/>
              <a:t>Indicator 13: Secondary Transition</a:t>
            </a:r>
          </a:p>
          <a:p>
            <a:r>
              <a:rPr lang="en-US" sz="2400" dirty="0"/>
              <a:t>Indicator 14: Post-School Outcomes</a:t>
            </a:r>
          </a:p>
          <a:p>
            <a:r>
              <a:rPr lang="en-US" sz="2400" dirty="0"/>
              <a:t>Indicator 15: Resolution Sessions</a:t>
            </a:r>
          </a:p>
          <a:p>
            <a:r>
              <a:rPr lang="en-US" sz="2400" dirty="0"/>
              <a:t>Indicator 16: Mediation</a:t>
            </a:r>
          </a:p>
          <a:p>
            <a:r>
              <a:rPr lang="en-US" sz="2400" dirty="0"/>
              <a:t>Indicator 17: State Systemic Improvement Plan</a:t>
            </a:r>
          </a:p>
        </p:txBody>
      </p:sp>
    </p:spTree>
    <p:extLst>
      <p:ext uri="{BB962C8B-B14F-4D97-AF65-F5344CB8AC3E}">
        <p14:creationId xmlns:p14="http://schemas.microsoft.com/office/powerpoint/2010/main" val="293728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8631A-C9A5-45FB-9CB0-FFF9876F0B5A}"/>
              </a:ext>
            </a:extLst>
          </p:cNvPr>
          <p:cNvSpPr>
            <a:spLocks noGrp="1"/>
          </p:cNvSpPr>
          <p:nvPr>
            <p:ph sz="quarter" idx="13"/>
          </p:nvPr>
        </p:nvSpPr>
        <p:spPr/>
        <p:txBody>
          <a:bodyPr/>
          <a:lstStyle/>
          <a:p>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endParaRPr lang="en-US" dirty="0"/>
          </a:p>
        </p:txBody>
      </p:sp>
      <p:sp>
        <p:nvSpPr>
          <p:cNvPr id="3" name="Content Placeholder 2">
            <a:extLst>
              <a:ext uri="{FF2B5EF4-FFF2-40B4-BE49-F238E27FC236}">
                <a16:creationId xmlns:a16="http://schemas.microsoft.com/office/drawing/2014/main" id="{A7458F64-1849-4CE5-822F-43B59125110E}"/>
              </a:ext>
            </a:extLst>
          </p:cNvPr>
          <p:cNvSpPr>
            <a:spLocks noGrp="1"/>
          </p:cNvSpPr>
          <p:nvPr>
            <p:ph sz="quarter" idx="14"/>
          </p:nvPr>
        </p:nvSpPr>
        <p:spPr/>
        <p:txBody>
          <a:bodyPr/>
          <a:lstStyle/>
          <a:p>
            <a:r>
              <a:rPr lang="en-US" dirty="0"/>
              <a:t>Brian Dempsey</a:t>
            </a:r>
            <a:br>
              <a:rPr lang="en-US" dirty="0"/>
            </a:br>
            <a:r>
              <a:rPr lang="en-US" dirty="0"/>
              <a:t>Assistant Director</a:t>
            </a:r>
            <a:br>
              <a:rPr lang="en-US" dirty="0"/>
            </a:br>
            <a:r>
              <a:rPr lang="en-US" dirty="0"/>
              <a:t>Special Education &amp; Title Services</a:t>
            </a:r>
            <a:br>
              <a:rPr lang="en-US" dirty="0"/>
            </a:br>
            <a:r>
              <a:rPr lang="en-US" dirty="0"/>
              <a:t>(785) 296-5522</a:t>
            </a:r>
            <a:br>
              <a:rPr lang="en-US" dirty="0"/>
            </a:br>
            <a:r>
              <a:rPr lang="en-US" dirty="0">
                <a:hlinkClick r:id="rId2"/>
              </a:rPr>
              <a:t>bmoore@ksde.org</a:t>
            </a:r>
            <a:endParaRPr lang="en-US" dirty="0"/>
          </a:p>
        </p:txBody>
      </p:sp>
    </p:spTree>
    <p:extLst>
      <p:ext uri="{BB962C8B-B14F-4D97-AF65-F5344CB8AC3E}">
        <p14:creationId xmlns:p14="http://schemas.microsoft.com/office/powerpoint/2010/main" val="2325595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6840</TotalTime>
  <Words>2063</Words>
  <Application>Microsoft Office PowerPoint</Application>
  <PresentationFormat>Widescreen</PresentationFormat>
  <Paragraphs>195</Paragraphs>
  <Slides>43</Slides>
  <Notes>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57" baseType="lpstr">
      <vt:lpstr>Arial</vt:lpstr>
      <vt:lpstr>Open Sans Semibold</vt:lpstr>
      <vt:lpstr>Symbol</vt:lpstr>
      <vt:lpstr>Open Sans Light</vt:lpstr>
      <vt:lpstr>Courier New</vt:lpstr>
      <vt:lpstr>Open Sans</vt:lpstr>
      <vt:lpstr>Open Sans Semibold</vt:lpstr>
      <vt:lpstr>Trebuchet MS</vt:lpstr>
      <vt:lpstr>Calibri</vt:lpstr>
      <vt:lpstr>Times New Roman</vt:lpstr>
      <vt:lpstr>Custom Design</vt:lpstr>
      <vt:lpstr>New - Kansas Education Case Template Grid 16:9 - 13720</vt:lpstr>
      <vt:lpstr>1_Custom Design</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FFY 2022 SPP/APR</vt:lpstr>
      <vt:lpstr>SPP/APR Indicators</vt:lpstr>
      <vt:lpstr>PowerPoint Presentation</vt:lpstr>
      <vt:lpstr>Break</vt:lpstr>
      <vt:lpstr>Differentiated Monitoring and Support (DMS 2.0)</vt:lpstr>
      <vt:lpstr>Lunch</vt:lpstr>
      <vt:lpstr>Indicator 18</vt:lpstr>
      <vt:lpstr>Indicator 18 – General Supervision </vt:lpstr>
      <vt:lpstr>Data Source and Measurement</vt:lpstr>
      <vt:lpstr>Data Source and Measurement</vt:lpstr>
      <vt:lpstr>Instructions for Indicator Measurement</vt:lpstr>
      <vt:lpstr>Instructions for Indicator Measurement</vt:lpstr>
      <vt:lpstr>Instructions for Indicator Measurement</vt:lpstr>
      <vt:lpstr>Instructions for Indicator Measurement</vt:lpstr>
      <vt:lpstr>Instructions for Indicator Measurement</vt:lpstr>
      <vt:lpstr>PowerPoint Presentation</vt:lpstr>
      <vt:lpstr>SEAC Licensure Request</vt:lpstr>
      <vt:lpstr>Indicator 4:  Suspension/Expulsion</vt:lpstr>
      <vt:lpstr>Indicator 4A and 4B</vt:lpstr>
      <vt:lpstr>Methodology for Determining Significant Discrepancy</vt:lpstr>
      <vt:lpstr>Methodology for Determining Significant Discrepancy</vt:lpstr>
      <vt:lpstr>Methodology for Determining Significant Discrepancy</vt:lpstr>
      <vt:lpstr>SY22-23 Update - Timeline</vt:lpstr>
      <vt:lpstr>SY22-23 Update - Timeline</vt:lpstr>
      <vt:lpstr>PowerPoint Presentation</vt:lpstr>
      <vt:lpstr>Open Borders/Enrollment</vt:lpstr>
      <vt:lpstr>Legislative Summary</vt:lpstr>
      <vt:lpstr>Virtual Programs and SWD’s</vt:lpstr>
      <vt:lpstr>SEAC Member Reports</vt:lpstr>
      <vt:lpstr>Ex-Officio Member Reports</vt:lpstr>
      <vt:lpstr>Ex-Officio Member Reports</vt:lpstr>
      <vt:lpstr>Items for September SEAC Agenda</vt:lpstr>
      <vt:lpstr>Upcoming Meeting Dates</vt:lpstr>
      <vt:lpstr>Keep The Main Thing The Main Thing</vt:lpstr>
      <vt:lpstr>Closing Comments/Adjournment</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Joyce Broils</cp:lastModifiedBy>
  <cp:revision>238</cp:revision>
  <cp:lastPrinted>2020-01-09T15:38:24Z</cp:lastPrinted>
  <dcterms:created xsi:type="dcterms:W3CDTF">2017-11-21T21:33:09Z</dcterms:created>
  <dcterms:modified xsi:type="dcterms:W3CDTF">2024-04-19T23:30:13Z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