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sldIdLst>
    <p:sldId id="261" r:id="rId5"/>
    <p:sldId id="269" r:id="rId6"/>
    <p:sldId id="2134806795" r:id="rId7"/>
    <p:sldId id="2134806789" r:id="rId8"/>
    <p:sldId id="2134806796" r:id="rId9"/>
    <p:sldId id="2134806797" r:id="rId10"/>
    <p:sldId id="2134806798" r:id="rId11"/>
    <p:sldId id="2134806799" r:id="rId12"/>
    <p:sldId id="2134806794" r:id="rId13"/>
    <p:sldId id="2134806800" r:id="rId14"/>
    <p:sldId id="594" r:id="rId15"/>
  </p:sldIdLst>
  <p:sldSz cx="12192000" cy="6858000"/>
  <p:notesSz cx="7010400" cy="9296400"/>
  <p:embeddedFontLst>
    <p:embeddedFont>
      <p:font typeface="Open Sans" panose="020B0606030504020204" pitchFamily="34" charset="0"/>
      <p:regular r:id="rId17"/>
      <p:bold r:id="rId18"/>
      <p:italic r:id="rId19"/>
      <p:boldItalic r:id="rId20"/>
    </p:embeddedFont>
    <p:embeddedFont>
      <p:font typeface="Open Sans Light" panose="020B0306030504020204" pitchFamily="34" charset="0"/>
      <p:regular r:id="rId21"/>
      <p:italic r:id="rId22"/>
    </p:embeddedFont>
    <p:embeddedFont>
      <p:font typeface="Open Sans Semibold" panose="020B0706030804020204" pitchFamily="34" charset="0"/>
      <p:bold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08" autoAdjust="0"/>
    <p:restoredTop sz="94660"/>
  </p:normalViewPr>
  <p:slideViewPr>
    <p:cSldViewPr snapToGrid="0">
      <p:cViewPr varScale="1">
        <p:scale>
          <a:sx n="96" d="100"/>
          <a:sy n="96" d="100"/>
        </p:scale>
        <p:origin x="438" y="84"/>
      </p:cViewPr>
      <p:guideLst/>
    </p:cSldViewPr>
  </p:slideViewPr>
  <p:notesTextViewPr>
    <p:cViewPr>
      <p:scale>
        <a:sx n="1" d="1"/>
        <a:sy n="1" d="1"/>
      </p:scale>
      <p:origin x="0" y="0"/>
    </p:cViewPr>
  </p:notesTextViewPr>
  <p:sorterViewPr>
    <p:cViewPr>
      <p:scale>
        <a:sx n="120" d="100"/>
        <a:sy n="120" d="100"/>
      </p:scale>
      <p:origin x="0" y="-9571"/>
    </p:cViewPr>
  </p:sorterViewPr>
  <p:notesViewPr>
    <p:cSldViewPr snapToGrid="0">
      <p:cViewPr varScale="1">
        <p:scale>
          <a:sx n="61" d="100"/>
          <a:sy n="61" d="100"/>
        </p:scale>
        <p:origin x="321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4/11/2024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dirty="0"/>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dirty="0"/>
          </a:p>
        </p:txBody>
      </p:sp>
    </p:spTree>
    <p:extLst>
      <p:ext uri="{BB962C8B-B14F-4D97-AF65-F5344CB8AC3E}">
        <p14:creationId xmlns:p14="http://schemas.microsoft.com/office/powerpoint/2010/main" val="2165701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hesitate</a:t>
            </a:r>
            <a:r>
              <a:rPr lang="en-US" baseline="0" dirty="0"/>
              <a:t> to call.</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255821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a:t>
            </a:fld>
            <a:endParaRPr lang="en-US" dirty="0"/>
          </a:p>
        </p:txBody>
      </p:sp>
    </p:spTree>
    <p:extLst>
      <p:ext uri="{BB962C8B-B14F-4D97-AF65-F5344CB8AC3E}">
        <p14:creationId xmlns:p14="http://schemas.microsoft.com/office/powerpoint/2010/main" val="88406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EE701-C97D-8139-DEC2-4609C8537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AD511-1E95-2F0D-47D3-8177D4915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0D5C-9022-D41D-6B25-F14A2F555442}"/>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E4B94438-3032-1916-7C86-916BFF8E4825}"/>
              </a:ext>
            </a:extLst>
          </p:cNvPr>
          <p:cNvSpPr>
            <a:spLocks noGrp="1"/>
          </p:cNvSpPr>
          <p:nvPr>
            <p:ph type="sldNum" sz="quarter" idx="10"/>
          </p:nvPr>
        </p:nvSpPr>
        <p:spPr/>
        <p:txBody>
          <a:bodyPr/>
          <a:lstStyle/>
          <a:p>
            <a:fld id="{B03B681A-0971-437A-97B1-44BF12E3167A}" type="slidenum">
              <a:rPr lang="en-US" smtClean="0"/>
              <a:t>3</a:t>
            </a:fld>
            <a:endParaRPr lang="en-US" dirty="0"/>
          </a:p>
        </p:txBody>
      </p:sp>
    </p:spTree>
    <p:extLst>
      <p:ext uri="{BB962C8B-B14F-4D97-AF65-F5344CB8AC3E}">
        <p14:creationId xmlns:p14="http://schemas.microsoft.com/office/powerpoint/2010/main" val="405893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AF7A1-1622-F857-3AFF-F50C667F0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30FF0-8897-4FE3-7D32-94E199DF9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AA5457-EDB6-B32B-6CB2-AD46260752B4}"/>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7B4BCA74-63CD-6565-EF63-9FCBF2BFAE33}"/>
              </a:ext>
            </a:extLst>
          </p:cNvPr>
          <p:cNvSpPr>
            <a:spLocks noGrp="1"/>
          </p:cNvSpPr>
          <p:nvPr>
            <p:ph type="sldNum" sz="quarter" idx="10"/>
          </p:nvPr>
        </p:nvSpPr>
        <p:spPr/>
        <p:txBody>
          <a:bodyPr/>
          <a:lstStyle/>
          <a:p>
            <a:fld id="{B03B681A-0971-437A-97B1-44BF12E3167A}" type="slidenum">
              <a:rPr lang="en-US" smtClean="0"/>
              <a:t>4</a:t>
            </a:fld>
            <a:endParaRPr lang="en-US" dirty="0"/>
          </a:p>
        </p:txBody>
      </p:sp>
    </p:spTree>
    <p:extLst>
      <p:ext uri="{BB962C8B-B14F-4D97-AF65-F5344CB8AC3E}">
        <p14:creationId xmlns:p14="http://schemas.microsoft.com/office/powerpoint/2010/main" val="322349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EB595-EF17-87F8-013A-15E13E0EF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249CA-5E55-FDD6-90E3-2DF54224C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E30632-4F87-E8DF-4843-F558F5C1F575}"/>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9C8C610F-3AA9-1BBA-5BDC-FEE193CD94A3}"/>
              </a:ext>
            </a:extLst>
          </p:cNvPr>
          <p:cNvSpPr>
            <a:spLocks noGrp="1"/>
          </p:cNvSpPr>
          <p:nvPr>
            <p:ph type="sldNum" sz="quarter" idx="10"/>
          </p:nvPr>
        </p:nvSpPr>
        <p:spPr/>
        <p:txBody>
          <a:bodyPr/>
          <a:lstStyle/>
          <a:p>
            <a:fld id="{B03B681A-0971-437A-97B1-44BF12E3167A}" type="slidenum">
              <a:rPr lang="en-US" smtClean="0"/>
              <a:t>5</a:t>
            </a:fld>
            <a:endParaRPr lang="en-US" dirty="0"/>
          </a:p>
        </p:txBody>
      </p:sp>
    </p:spTree>
    <p:extLst>
      <p:ext uri="{BB962C8B-B14F-4D97-AF65-F5344CB8AC3E}">
        <p14:creationId xmlns:p14="http://schemas.microsoft.com/office/powerpoint/2010/main" val="426297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32F01-4E77-D03F-A77F-D917C0715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34F8D-9360-88F6-6C17-E7C638473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AAD31-8A08-ED08-306A-88AD7F256E07}"/>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72E6568B-AD87-D3F1-CFD6-053B775E30C2}"/>
              </a:ext>
            </a:extLst>
          </p:cNvPr>
          <p:cNvSpPr>
            <a:spLocks noGrp="1"/>
          </p:cNvSpPr>
          <p:nvPr>
            <p:ph type="sldNum" sz="quarter" idx="10"/>
          </p:nvPr>
        </p:nvSpPr>
        <p:spPr/>
        <p:txBody>
          <a:bodyPr/>
          <a:lstStyle/>
          <a:p>
            <a:fld id="{B03B681A-0971-437A-97B1-44BF12E3167A}" type="slidenum">
              <a:rPr lang="en-US" smtClean="0"/>
              <a:t>6</a:t>
            </a:fld>
            <a:endParaRPr lang="en-US" dirty="0"/>
          </a:p>
        </p:txBody>
      </p:sp>
    </p:spTree>
    <p:extLst>
      <p:ext uri="{BB962C8B-B14F-4D97-AF65-F5344CB8AC3E}">
        <p14:creationId xmlns:p14="http://schemas.microsoft.com/office/powerpoint/2010/main" val="295129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1F577-FE51-1F25-3FC6-AB590B8C3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58693-5AEA-531B-BE7A-802B4240F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D02A4-5B31-DF56-80B6-D86A6D6146A7}"/>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836CB338-7553-337E-9535-0F6CD006E3C3}"/>
              </a:ext>
            </a:extLst>
          </p:cNvPr>
          <p:cNvSpPr>
            <a:spLocks noGrp="1"/>
          </p:cNvSpPr>
          <p:nvPr>
            <p:ph type="sldNum" sz="quarter" idx="10"/>
          </p:nvPr>
        </p:nvSpPr>
        <p:spPr/>
        <p:txBody>
          <a:bodyPr/>
          <a:lstStyle/>
          <a:p>
            <a:fld id="{B03B681A-0971-437A-97B1-44BF12E3167A}" type="slidenum">
              <a:rPr lang="en-US" smtClean="0"/>
              <a:t>7</a:t>
            </a:fld>
            <a:endParaRPr lang="en-US" dirty="0"/>
          </a:p>
        </p:txBody>
      </p:sp>
    </p:spTree>
    <p:extLst>
      <p:ext uri="{BB962C8B-B14F-4D97-AF65-F5344CB8AC3E}">
        <p14:creationId xmlns:p14="http://schemas.microsoft.com/office/powerpoint/2010/main" val="285292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24709-D17B-8B71-8AA3-B1337511D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3752D-70A6-FF19-FDE3-A58CD91A4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F29FF-E9B8-5535-0BC4-5545764F2ABE}"/>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4796B3C9-DADF-113C-4461-A89671C71E77}"/>
              </a:ext>
            </a:extLst>
          </p:cNvPr>
          <p:cNvSpPr>
            <a:spLocks noGrp="1"/>
          </p:cNvSpPr>
          <p:nvPr>
            <p:ph type="sldNum" sz="quarter" idx="10"/>
          </p:nvPr>
        </p:nvSpPr>
        <p:spPr/>
        <p:txBody>
          <a:bodyPr/>
          <a:lstStyle/>
          <a:p>
            <a:fld id="{B03B681A-0971-437A-97B1-44BF12E3167A}" type="slidenum">
              <a:rPr lang="en-US" smtClean="0"/>
              <a:t>8</a:t>
            </a:fld>
            <a:endParaRPr lang="en-US" dirty="0"/>
          </a:p>
        </p:txBody>
      </p:sp>
    </p:spTree>
    <p:extLst>
      <p:ext uri="{BB962C8B-B14F-4D97-AF65-F5344CB8AC3E}">
        <p14:creationId xmlns:p14="http://schemas.microsoft.com/office/powerpoint/2010/main" val="390457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D0568-4875-BAC8-DBAA-570DE3FEC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7CFA2-6040-3D0C-D04E-0FD1E51DC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34750-E926-A256-4846-8FF6993C8C83}"/>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47E556CE-6FD7-5409-5D1E-FC798B268F89}"/>
              </a:ext>
            </a:extLst>
          </p:cNvPr>
          <p:cNvSpPr>
            <a:spLocks noGrp="1"/>
          </p:cNvSpPr>
          <p:nvPr>
            <p:ph type="sldNum" sz="quarter" idx="10"/>
          </p:nvPr>
        </p:nvSpPr>
        <p:spPr/>
        <p:txBody>
          <a:bodyPr/>
          <a:lstStyle/>
          <a:p>
            <a:fld id="{B03B681A-0971-437A-97B1-44BF12E3167A}" type="slidenum">
              <a:rPr lang="en-US" smtClean="0"/>
              <a:t>10</a:t>
            </a:fld>
            <a:endParaRPr lang="en-US" dirty="0"/>
          </a:p>
        </p:txBody>
      </p:sp>
    </p:spTree>
    <p:extLst>
      <p:ext uri="{BB962C8B-B14F-4D97-AF65-F5344CB8AC3E}">
        <p14:creationId xmlns:p14="http://schemas.microsoft.com/office/powerpoint/2010/main" val="399254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p:nvPr>
        </p:nvSpPr>
        <p:spPr>
          <a:xfrm>
            <a:off x="2824618" y="4326467"/>
            <a:ext cx="8529181" cy="1037658"/>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EDEF72E-400C-FE56-6018-ACA73C68A6DD}"/>
              </a:ext>
            </a:extLst>
          </p:cNvPr>
          <p:cNvSpPr>
            <a:spLocks noGrp="1"/>
          </p:cNvSpPr>
          <p:nvPr>
            <p:ph type="title"/>
          </p:nvPr>
        </p:nvSpPr>
        <p:spPr>
          <a:xfrm>
            <a:off x="838200" y="1797485"/>
            <a:ext cx="10515600" cy="2528982"/>
          </a:xfrm>
        </p:spPr>
        <p:txBody>
          <a:bodyPr/>
          <a:lstStyle/>
          <a:p>
            <a:r>
              <a:rPr lang="en-US" dirty="0"/>
              <a:t>Click to edit Master title style</a:t>
            </a:r>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4/11/2024</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dirty="0"/>
          </a:p>
        </p:txBody>
      </p:sp>
    </p:spTree>
    <p:extLst>
      <p:ext uri="{BB962C8B-B14F-4D97-AF65-F5344CB8AC3E}">
        <p14:creationId xmlns:p14="http://schemas.microsoft.com/office/powerpoint/2010/main" val="164546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lnSpc>
                <a:spcPct val="100000"/>
              </a:lnSpc>
              <a:defRPr sz="32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96624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3242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8BC5F5-C622-0D7C-A80F-8A93245F14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6" y="2380"/>
            <a:ext cx="12189629" cy="6853239"/>
          </a:xfrm>
          <a:prstGeom prst="rect">
            <a:avLst/>
          </a:prstGeom>
        </p:spPr>
      </p:pic>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7258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5"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8214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2336104"/>
            <a:ext cx="10692008" cy="2442575"/>
          </a:xfrm>
          <a:prstGeom prst="rect">
            <a:avLst/>
          </a:prstGeom>
        </p:spPr>
        <p:txBody>
          <a:bodyPr anchor="b"/>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7948808"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marL="228600" indent="-228600">
              <a:lnSpc>
                <a:spcPct val="100000"/>
              </a:lnSpc>
              <a:buClr>
                <a:schemeClr val="accent1"/>
              </a:buClr>
              <a:buFont typeface="Symbol" panose="05050102010706020507" pitchFamily="18" charset="2"/>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928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lnSpc>
                <a:spcPct val="100000"/>
              </a:lnSpc>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4/11/2024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63" r:id="rId4"/>
    <p:sldLayoutId id="2147483672" r:id="rId5"/>
    <p:sldLayoutId id="2147483664" r:id="rId6"/>
    <p:sldLayoutId id="2147483665" r:id="rId7"/>
    <p:sldLayoutId id="2147483666" r:id="rId8"/>
    <p:sldLayoutId id="2147483675" r:id="rId9"/>
    <p:sldLayoutId id="2147483676" r:id="rId10"/>
    <p:sldLayoutId id="2147483667" r:id="rId11"/>
    <p:sldLayoutId id="2147483673" r:id="rId12"/>
    <p:sldLayoutId id="2147483668" r:id="rId13"/>
    <p:sldLayoutId id="2147483669" r:id="rId14"/>
    <p:sldLayoutId id="2147483674" r:id="rId15"/>
  </p:sldLayoutIdLst>
  <p:txStyles>
    <p:title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fharwood@ksde.org"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ksde.org/Agency/Fiscal-and-Administrative-Services/School-Finance/Whats-New"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0992" y="2130362"/>
            <a:ext cx="10692008" cy="2428296"/>
          </a:xfrm>
        </p:spPr>
        <p:txBody>
          <a:bodyPr>
            <a:normAutofit/>
          </a:bodyPr>
          <a:lstStyle/>
          <a:p>
            <a:r>
              <a:rPr kumimoji="0" lang="en-US" sz="36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Legislative Update: </a:t>
            </a:r>
            <a:br>
              <a:rPr kumimoji="0" lang="en-US" sz="48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48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Statewide Zoom</a:t>
            </a:r>
            <a:endParaRPr lang="en-US" sz="4800" b="1" dirty="0"/>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108562" y="4692008"/>
            <a:ext cx="7948808" cy="688099"/>
          </a:xfrm>
        </p:spPr>
        <p:txBody>
          <a:bodyPr/>
          <a:lstStyle/>
          <a:p>
            <a:r>
              <a:rPr lang="en-US" dirty="0"/>
              <a:t>April 11, 2024</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0A3CA-0B13-0C2E-F0A9-0D45CC51B1E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9E1BC21-EF55-F8E1-C083-23688AEA34C0}"/>
              </a:ext>
            </a:extLst>
          </p:cNvPr>
          <p:cNvSpPr>
            <a:spLocks noGrp="1"/>
          </p:cNvSpPr>
          <p:nvPr>
            <p:ph type="title"/>
          </p:nvPr>
        </p:nvSpPr>
        <p:spPr>
          <a:xfrm>
            <a:off x="838200" y="242033"/>
            <a:ext cx="10515600" cy="1149350"/>
          </a:xfrm>
        </p:spPr>
        <p:txBody>
          <a:bodyPr>
            <a:normAutofit/>
          </a:bodyPr>
          <a:lstStyle/>
          <a:p>
            <a:r>
              <a:rPr lang="en-US" dirty="0"/>
              <a:t>Other topics of interest</a:t>
            </a:r>
          </a:p>
        </p:txBody>
      </p:sp>
      <p:sp>
        <p:nvSpPr>
          <p:cNvPr id="2" name="Text Placeholder 7">
            <a:extLst>
              <a:ext uri="{FF2B5EF4-FFF2-40B4-BE49-F238E27FC236}">
                <a16:creationId xmlns:a16="http://schemas.microsoft.com/office/drawing/2014/main" id="{37FBE766-8BDE-1597-6A74-38583D90E434}"/>
              </a:ext>
            </a:extLst>
          </p:cNvPr>
          <p:cNvSpPr txBox="1">
            <a:spLocks/>
          </p:cNvSpPr>
          <p:nvPr/>
        </p:nvSpPr>
        <p:spPr>
          <a:xfrm>
            <a:off x="171745" y="1514475"/>
            <a:ext cx="11522024" cy="4147771"/>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600"/>
              </a:spcBef>
              <a:spcAft>
                <a:spcPts val="600"/>
              </a:spcAft>
              <a:buClr>
                <a:schemeClr val="accent1"/>
              </a:buClr>
              <a:buFont typeface="Symbol" panose="05050102010706020507" pitchFamily="18" charset="2"/>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100000"/>
              </a:lnSpc>
              <a:spcBef>
                <a:spcPts val="600"/>
              </a:spcBef>
              <a:spcAft>
                <a:spcPts val="600"/>
              </a:spcAft>
              <a:buClr>
                <a:schemeClr val="accent4"/>
              </a:buClr>
              <a:buFont typeface="Symbol" panose="05050102010706020507" pitchFamily="18" charset="2"/>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100000"/>
              </a:lnSpc>
              <a:spcBef>
                <a:spcPts val="600"/>
              </a:spcBef>
              <a:spcAft>
                <a:spcPts val="600"/>
              </a:spcAft>
              <a:buClr>
                <a:schemeClr val="tx2"/>
              </a:buClr>
              <a:buFont typeface="Symbol" panose="05050102010706020507" pitchFamily="18" charset="2"/>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57300" indent="-342900">
              <a:lnSpc>
                <a:spcPct val="107000"/>
              </a:lnSpc>
              <a:spcBef>
                <a:spcPts val="0"/>
              </a:spcBef>
              <a:spcAft>
                <a:spcPts val="0"/>
              </a:spcAft>
              <a:buFont typeface="Arial" panose="020B0604020202020204" pitchFamily="34" charset="0"/>
              <a:buChar char="•"/>
            </a:pPr>
            <a: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SB 96 </a:t>
            </a:r>
            <a:r>
              <a:rPr lang="en-US" sz="2400" b="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Office of Early Childhood</a:t>
            </a:r>
            <a:endParaRPr lang="en-US" sz="24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Moves portions of several agencies into a new agency.</a:t>
            </a:r>
            <a:endPar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1714500" lvl="1" indent="-342900">
              <a:lnSpc>
                <a:spcPct val="107000"/>
              </a:lnSpc>
              <a:spcBef>
                <a:spcPts val="0"/>
              </a:spcBef>
              <a:spcAft>
                <a:spcPts val="0"/>
              </a:spcAft>
              <a:buFont typeface="Arial" panose="020B0604020202020204" pitchFamily="34" charset="0"/>
              <a:buChar char="•"/>
            </a:pPr>
            <a:r>
              <a:rPr lang="en-US" sz="2000"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Parents as teacher will move from KSDE if enacted.</a:t>
            </a:r>
          </a:p>
          <a:p>
            <a:pPr marL="1714500" lvl="1" indent="-342900">
              <a:lnSpc>
                <a:spcPct val="107000"/>
              </a:lnSpc>
              <a:spcBef>
                <a:spcPts val="0"/>
              </a:spcBef>
              <a:spcAft>
                <a:spcPts val="0"/>
              </a:spcAft>
              <a:buFont typeface="Arial" panose="020B0604020202020204" pitchFamily="34" charset="0"/>
              <a:buChar char="•"/>
            </a:pPr>
            <a:r>
              <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KSDE will continue administration of 3–4-year-old at risk and early childhood special education.</a:t>
            </a:r>
          </a:p>
          <a:p>
            <a:pPr marL="1371600" lvl="1">
              <a:lnSpc>
                <a:spcPct val="107000"/>
              </a:lnSpc>
              <a:spcBef>
                <a:spcPts val="0"/>
              </a:spcBef>
              <a:spcAft>
                <a:spcPts val="0"/>
              </a:spcAft>
            </a:pPr>
            <a:endPar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1257300" indent="-342900">
              <a:lnSpc>
                <a:spcPct val="107000"/>
              </a:lnSpc>
              <a:spcBef>
                <a:spcPts val="0"/>
              </a:spcBef>
              <a:spcAft>
                <a:spcPts val="0"/>
              </a:spcAft>
              <a:buFont typeface="Arial" panose="020B0604020202020204" pitchFamily="34" charset="0"/>
              <a:buChar char="•"/>
            </a:pPr>
            <a:r>
              <a:rPr lang="en-US" sz="240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MHIT </a:t>
            </a:r>
            <a:r>
              <a:rPr lang="en-US" sz="24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 The appropriation and administration for MHIT moves to KDADS.</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There is not an increase in funding.</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District share of liaison costs reduced to 50%.</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Accredited non-public schools become eligible.</a:t>
            </a:r>
          </a:p>
        </p:txBody>
      </p:sp>
    </p:spTree>
    <p:extLst>
      <p:ext uri="{BB962C8B-B14F-4D97-AF65-F5344CB8AC3E}">
        <p14:creationId xmlns:p14="http://schemas.microsoft.com/office/powerpoint/2010/main" val="130502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5533C60-7943-8E24-5DEC-5BCB1484BE02}"/>
              </a:ext>
            </a:extLst>
          </p:cNvPr>
          <p:cNvSpPr txBox="1">
            <a:spLocks/>
          </p:cNvSpPr>
          <p:nvPr/>
        </p:nvSpPr>
        <p:spPr>
          <a:xfrm>
            <a:off x="3183802" y="3343275"/>
            <a:ext cx="5824395" cy="2354046"/>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Open Sans" panose="020B0606030504020204" pitchFamily="34" charset="0"/>
                <a:ea typeface="Open Sans" panose="020B0606030504020204" pitchFamily="34" charset="0"/>
                <a:cs typeface="Open Sans" panose="020B0606030504020204" pitchFamily="34" charset="0"/>
              </a:rPr>
              <a:t>Name:	Dr. Frank Harwood</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Title: 	Deputy Commissioner</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Team:  	Fiscal &amp; Administrative Services</a:t>
            </a:r>
          </a:p>
          <a:p>
            <a:pPr lvl="1"/>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hlinkClick r:id="rId3"/>
              </a:rPr>
              <a:t>fharwood@ksde.org</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r>
              <a:rPr lang="en-US" dirty="0">
                <a:latin typeface="Open Sans" panose="020B0606030504020204" pitchFamily="34" charset="0"/>
                <a:ea typeface="Open Sans" panose="020B0606030504020204" pitchFamily="34" charset="0"/>
                <a:cs typeface="Open Sans" panose="020B0606030504020204" pitchFamily="34" charset="0"/>
              </a:rPr>
              <a:t>		(785) 296-3871</a:t>
            </a:r>
          </a:p>
        </p:txBody>
      </p:sp>
    </p:spTree>
    <p:extLst>
      <p:ext uri="{BB962C8B-B14F-4D97-AF65-F5344CB8AC3E}">
        <p14:creationId xmlns:p14="http://schemas.microsoft.com/office/powerpoint/2010/main" val="358563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Legislative Update</a:t>
            </a:r>
          </a:p>
        </p:txBody>
      </p:sp>
      <p:sp>
        <p:nvSpPr>
          <p:cNvPr id="3" name="Text Placeholder 2">
            <a:extLst>
              <a:ext uri="{FF2B5EF4-FFF2-40B4-BE49-F238E27FC236}">
                <a16:creationId xmlns:a16="http://schemas.microsoft.com/office/drawing/2014/main" id="{E717712D-31AC-1880-639D-01FEB65378D7}"/>
              </a:ext>
            </a:extLst>
          </p:cNvPr>
          <p:cNvSpPr>
            <a:spLocks noGrp="1"/>
          </p:cNvSpPr>
          <p:nvPr>
            <p:ph type="body" idx="1"/>
          </p:nvPr>
        </p:nvSpPr>
        <p:spPr>
          <a:xfrm>
            <a:off x="773113" y="2047875"/>
            <a:ext cx="9637712" cy="3499486"/>
          </a:xfrm>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The legislature is on a three-week break. The 2024 Regular Session ended about 2:30 AM on Saturday April 6</a:t>
            </a:r>
            <a:r>
              <a:rPr lang="en-US" baseline="30000" dirty="0">
                <a:latin typeface="Open Sans" panose="020B0606030504020204" pitchFamily="34" charset="0"/>
                <a:ea typeface="Open Sans" panose="020B0606030504020204" pitchFamily="34" charset="0"/>
                <a:cs typeface="Open Sans" panose="020B0606030504020204" pitchFamily="34" charset="0"/>
              </a:rPr>
              <a:t>th</a:t>
            </a:r>
            <a:r>
              <a:rPr lang="en-US" dirty="0">
                <a:latin typeface="Open Sans" panose="020B0606030504020204" pitchFamily="34" charset="0"/>
                <a:ea typeface="Open Sans" panose="020B0606030504020204" pitchFamily="34" charset="0"/>
                <a:cs typeface="Open Sans" panose="020B0606030504020204" pitchFamily="34" charset="0"/>
              </a:rPr>
              <a:t> and the Veto Session will begin on April 25</a:t>
            </a:r>
            <a:r>
              <a:rPr lang="en-US" baseline="30000" dirty="0">
                <a:latin typeface="Open Sans" panose="020B0606030504020204" pitchFamily="34" charset="0"/>
                <a:ea typeface="Open Sans" panose="020B0606030504020204" pitchFamily="34" charset="0"/>
                <a:cs typeface="Open Sans" panose="020B0606030504020204" pitchFamily="34" charset="0"/>
              </a:rPr>
              <a:t>th</a:t>
            </a:r>
            <a:r>
              <a:rPr lang="en-US" dirty="0">
                <a:latin typeface="Open Sans" panose="020B0606030504020204" pitchFamily="34" charset="0"/>
                <a:ea typeface="Open Sans" panose="020B0606030504020204" pitchFamily="34" charset="0"/>
                <a:cs typeface="Open Sans" panose="020B0606030504020204" pitchFamily="34" charset="0"/>
              </a:rPr>
              <a:t>.</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Although there has been no legislative action this week, there was a lot of action packed into Thursday and Friday of last week. </a:t>
            </a:r>
          </a:p>
        </p:txBody>
      </p:sp>
    </p:spTree>
    <p:extLst>
      <p:ext uri="{BB962C8B-B14F-4D97-AF65-F5344CB8AC3E}">
        <p14:creationId xmlns:p14="http://schemas.microsoft.com/office/powerpoint/2010/main" val="243648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E6491-0027-CB69-287D-2E5AA7C59ED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9747348-52D0-540A-FA0D-05263282FC0B}"/>
              </a:ext>
            </a:extLst>
          </p:cNvPr>
          <p:cNvSpPr>
            <a:spLocks noGrp="1"/>
          </p:cNvSpPr>
          <p:nvPr>
            <p:ph type="title"/>
          </p:nvPr>
        </p:nvSpPr>
        <p:spPr>
          <a:xfrm>
            <a:off x="838200" y="242033"/>
            <a:ext cx="10515600" cy="1149350"/>
          </a:xfrm>
        </p:spPr>
        <p:txBody>
          <a:bodyPr>
            <a:normAutofit/>
          </a:bodyPr>
          <a:lstStyle/>
          <a:p>
            <a:r>
              <a:rPr lang="en-US" dirty="0"/>
              <a:t>Bills that have passed both Chambers</a:t>
            </a:r>
          </a:p>
        </p:txBody>
      </p:sp>
      <p:sp>
        <p:nvSpPr>
          <p:cNvPr id="2" name="Text Placeholder 7">
            <a:extLst>
              <a:ext uri="{FF2B5EF4-FFF2-40B4-BE49-F238E27FC236}">
                <a16:creationId xmlns:a16="http://schemas.microsoft.com/office/drawing/2014/main" id="{E7BFED98-4595-C14C-39CE-6629945B6A91}"/>
              </a:ext>
            </a:extLst>
          </p:cNvPr>
          <p:cNvSpPr txBox="1">
            <a:spLocks/>
          </p:cNvSpPr>
          <p:nvPr/>
        </p:nvSpPr>
        <p:spPr>
          <a:xfrm>
            <a:off x="171745" y="1514475"/>
            <a:ext cx="11522024" cy="312709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600"/>
              </a:spcBef>
              <a:spcAft>
                <a:spcPts val="600"/>
              </a:spcAft>
              <a:buClr>
                <a:schemeClr val="accent1"/>
              </a:buClr>
              <a:buFont typeface="Symbol" panose="05050102010706020507" pitchFamily="18" charset="2"/>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100000"/>
              </a:lnSpc>
              <a:spcBef>
                <a:spcPts val="600"/>
              </a:spcBef>
              <a:spcAft>
                <a:spcPts val="600"/>
              </a:spcAft>
              <a:buClr>
                <a:schemeClr val="accent4"/>
              </a:buClr>
              <a:buFont typeface="Symbol" panose="05050102010706020507" pitchFamily="18" charset="2"/>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100000"/>
              </a:lnSpc>
              <a:spcBef>
                <a:spcPts val="600"/>
              </a:spcBef>
              <a:spcAft>
                <a:spcPts val="600"/>
              </a:spcAft>
              <a:buClr>
                <a:schemeClr val="tx2"/>
              </a:buClr>
              <a:buFont typeface="Symbol" panose="05050102010706020507" pitchFamily="18" charset="2"/>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57300" indent="-342900">
              <a:lnSpc>
                <a:spcPct val="107000"/>
              </a:lnSpc>
              <a:spcBef>
                <a:spcPts val="0"/>
              </a:spcBef>
              <a:spcAft>
                <a:spcPts val="0"/>
              </a:spcAft>
              <a:buFont typeface="Arial" panose="020B0604020202020204" pitchFamily="34" charset="0"/>
              <a:buChar char="•"/>
            </a:pPr>
            <a:r>
              <a:rPr lang="en-US" sz="240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SB 19 </a:t>
            </a:r>
            <a:r>
              <a:rPr lang="en-US" sz="2400"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 EMERGE Program and Cardiac Plans</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HB 2567 - The EMERGE Program is a Master’s Degree scholarship program for Kansas National Guard members. </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HB 2494 - Requires KDHE to develop model emergency cardiac plans for schools and for local school board to adopt an emergency cardiac plan. </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Passed the House 119-3 and the Senate 26-2</a:t>
            </a:r>
          </a:p>
          <a:p>
            <a:pPr marL="1257300" indent="-342900">
              <a:lnSpc>
                <a:spcPct val="107000"/>
              </a:lnSpc>
              <a:spcBef>
                <a:spcPts val="0"/>
              </a:spcBef>
              <a:spcAft>
                <a:spcPts val="0"/>
              </a:spcAft>
              <a:buFont typeface="Arial" panose="020B0604020202020204" pitchFamily="34" charset="0"/>
              <a:buChar char="•"/>
            </a:pPr>
            <a:r>
              <a:rPr lang="en-US" sz="240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Next Step – the Governor</a:t>
            </a:r>
          </a:p>
        </p:txBody>
      </p:sp>
    </p:spTree>
    <p:extLst>
      <p:ext uri="{BB962C8B-B14F-4D97-AF65-F5344CB8AC3E}">
        <p14:creationId xmlns:p14="http://schemas.microsoft.com/office/powerpoint/2010/main" val="378665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BE9B1-3B47-5A1C-D5F0-A930132253B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F982DC8-09B2-6FAD-C78D-D10BBBC7F5C5}"/>
              </a:ext>
            </a:extLst>
          </p:cNvPr>
          <p:cNvSpPr>
            <a:spLocks noGrp="1"/>
          </p:cNvSpPr>
          <p:nvPr>
            <p:ph type="title"/>
          </p:nvPr>
        </p:nvSpPr>
        <p:spPr>
          <a:xfrm>
            <a:off x="838200" y="242033"/>
            <a:ext cx="10515600" cy="1149350"/>
          </a:xfrm>
        </p:spPr>
        <p:txBody>
          <a:bodyPr>
            <a:normAutofit/>
          </a:bodyPr>
          <a:lstStyle/>
          <a:p>
            <a:r>
              <a:rPr lang="en-US" dirty="0"/>
              <a:t>Bills that have passed both Chambers</a:t>
            </a:r>
          </a:p>
        </p:txBody>
      </p:sp>
      <p:sp>
        <p:nvSpPr>
          <p:cNvPr id="2" name="Text Placeholder 7">
            <a:extLst>
              <a:ext uri="{FF2B5EF4-FFF2-40B4-BE49-F238E27FC236}">
                <a16:creationId xmlns:a16="http://schemas.microsoft.com/office/drawing/2014/main" id="{9901EC7F-E070-76F3-4ED4-607FE8E46DE6}"/>
              </a:ext>
            </a:extLst>
          </p:cNvPr>
          <p:cNvSpPr txBox="1">
            <a:spLocks/>
          </p:cNvSpPr>
          <p:nvPr/>
        </p:nvSpPr>
        <p:spPr>
          <a:xfrm>
            <a:off x="171745" y="1514475"/>
            <a:ext cx="11522024" cy="4111073"/>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600"/>
              </a:spcBef>
              <a:spcAft>
                <a:spcPts val="600"/>
              </a:spcAft>
              <a:buClr>
                <a:schemeClr val="accent1"/>
              </a:buClr>
              <a:buFont typeface="Symbol" panose="05050102010706020507" pitchFamily="18" charset="2"/>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100000"/>
              </a:lnSpc>
              <a:spcBef>
                <a:spcPts val="600"/>
              </a:spcBef>
              <a:spcAft>
                <a:spcPts val="600"/>
              </a:spcAft>
              <a:buClr>
                <a:schemeClr val="accent4"/>
              </a:buClr>
              <a:buFont typeface="Symbol" panose="05050102010706020507" pitchFamily="18" charset="2"/>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100000"/>
              </a:lnSpc>
              <a:spcBef>
                <a:spcPts val="600"/>
              </a:spcBef>
              <a:spcAft>
                <a:spcPts val="600"/>
              </a:spcAft>
              <a:buClr>
                <a:schemeClr val="tx2"/>
              </a:buClr>
              <a:buFont typeface="Symbol" panose="05050102010706020507" pitchFamily="18" charset="2"/>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57300" indent="-342900">
              <a:lnSpc>
                <a:spcPct val="107000"/>
              </a:lnSpc>
              <a:spcBef>
                <a:spcPts val="0"/>
              </a:spcBef>
              <a:spcAft>
                <a:spcPts val="0"/>
              </a:spcAft>
              <a:buFont typeface="Arial" panose="020B0604020202020204" pitchFamily="34" charset="0"/>
              <a:buChar char="•"/>
            </a:pPr>
            <a:r>
              <a:rPr lang="en-US" sz="240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SB 73 </a:t>
            </a:r>
            <a:r>
              <a:rPr lang="en-US" sz="2400"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 Current Year Enrollment</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The contents of SB 73 were stripped from the bill and the contents of </a:t>
            </a:r>
            <a:r>
              <a:rPr lang="en-US"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SB 386 </a:t>
            </a: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as passed by the Senate were inserted.</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Starting in 2024-25, enrollment for funding will be based on the highest of current or prior year enrollment. </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For 2024-25, the highest of current, prior or average of prior and second proceeding year can be used.</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Passed the House 120-3 and the Senate 35-4</a:t>
            </a:r>
          </a:p>
          <a:p>
            <a:pPr marL="1257300" indent="-342900">
              <a:lnSpc>
                <a:spcPct val="107000"/>
              </a:lnSpc>
              <a:spcBef>
                <a:spcPts val="0"/>
              </a:spcBef>
              <a:spcAft>
                <a:spcPts val="0"/>
              </a:spcAft>
              <a:buFont typeface="Arial" panose="020B0604020202020204" pitchFamily="34" charset="0"/>
              <a:buChar char="•"/>
            </a:pPr>
            <a:r>
              <a:rPr lang="en-US" sz="240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Next Step – the Governor</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A printout intended to help district plan for 2024-2025 is available on the </a:t>
            </a: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hlinkClick r:id="rId3"/>
              </a:rPr>
              <a:t>What's New </a:t>
            </a: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page of the School Finance website.</a:t>
            </a:r>
          </a:p>
        </p:txBody>
      </p:sp>
    </p:spTree>
    <p:extLst>
      <p:ext uri="{BB962C8B-B14F-4D97-AF65-F5344CB8AC3E}">
        <p14:creationId xmlns:p14="http://schemas.microsoft.com/office/powerpoint/2010/main" val="122759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DB1B7-97B7-DD2A-0E73-910683B6FD3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0822A90-377D-D76E-F674-5E9956008CF2}"/>
              </a:ext>
            </a:extLst>
          </p:cNvPr>
          <p:cNvSpPr>
            <a:spLocks noGrp="1"/>
          </p:cNvSpPr>
          <p:nvPr>
            <p:ph type="title"/>
          </p:nvPr>
        </p:nvSpPr>
        <p:spPr>
          <a:xfrm>
            <a:off x="838200" y="242033"/>
            <a:ext cx="10515600" cy="1149350"/>
          </a:xfrm>
        </p:spPr>
        <p:txBody>
          <a:bodyPr>
            <a:normAutofit/>
          </a:bodyPr>
          <a:lstStyle/>
          <a:p>
            <a:r>
              <a:rPr lang="en-US" dirty="0"/>
              <a:t>Bills that have passed both Chambers</a:t>
            </a:r>
          </a:p>
        </p:txBody>
      </p:sp>
      <p:sp>
        <p:nvSpPr>
          <p:cNvPr id="2" name="Text Placeholder 7">
            <a:extLst>
              <a:ext uri="{FF2B5EF4-FFF2-40B4-BE49-F238E27FC236}">
                <a16:creationId xmlns:a16="http://schemas.microsoft.com/office/drawing/2014/main" id="{CC12AB27-D99E-F618-69B6-145DAE2C48D1}"/>
              </a:ext>
            </a:extLst>
          </p:cNvPr>
          <p:cNvSpPr txBox="1">
            <a:spLocks/>
          </p:cNvSpPr>
          <p:nvPr/>
        </p:nvSpPr>
        <p:spPr>
          <a:xfrm>
            <a:off x="171745" y="1514474"/>
            <a:ext cx="11635942" cy="4140891"/>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600"/>
              </a:spcBef>
              <a:spcAft>
                <a:spcPts val="600"/>
              </a:spcAft>
              <a:buClr>
                <a:schemeClr val="accent1"/>
              </a:buClr>
              <a:buFont typeface="Symbol" panose="05050102010706020507" pitchFamily="18" charset="2"/>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100000"/>
              </a:lnSpc>
              <a:spcBef>
                <a:spcPts val="600"/>
              </a:spcBef>
              <a:spcAft>
                <a:spcPts val="600"/>
              </a:spcAft>
              <a:buClr>
                <a:schemeClr val="accent4"/>
              </a:buClr>
              <a:buFont typeface="Symbol" panose="05050102010706020507" pitchFamily="18" charset="2"/>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100000"/>
              </a:lnSpc>
              <a:spcBef>
                <a:spcPts val="600"/>
              </a:spcBef>
              <a:spcAft>
                <a:spcPts val="600"/>
              </a:spcAft>
              <a:buClr>
                <a:schemeClr val="tx2"/>
              </a:buClr>
              <a:buFont typeface="Symbol" panose="05050102010706020507" pitchFamily="18" charset="2"/>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57300" indent="-342900">
              <a:lnSpc>
                <a:spcPct val="107000"/>
              </a:lnSpc>
              <a:spcBef>
                <a:spcPts val="0"/>
              </a:spcBef>
              <a:spcAft>
                <a:spcPts val="0"/>
              </a:spcAft>
              <a:buFont typeface="Arial" panose="020B0604020202020204" pitchFamily="34" charset="0"/>
              <a:buChar char="•"/>
            </a:pPr>
            <a: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SB 438 </a:t>
            </a:r>
            <a:r>
              <a:rPr lang="en-US" sz="2400" b="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AO-K Scholarship</a:t>
            </a:r>
            <a:endParaRPr lang="en-US" sz="24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Added SB 544 – Establishes the Kansas Academic Excellence Scholarship to replace the Ethnic Minority Scholarship</a:t>
            </a:r>
          </a:p>
          <a:p>
            <a:pPr marL="2171700" lvl="2" indent="-342900">
              <a:lnSpc>
                <a:spcPct val="107000"/>
              </a:lnSpc>
              <a:spcBef>
                <a:spcPts val="0"/>
              </a:spcBef>
              <a:spcAft>
                <a:spcPts val="0"/>
              </a:spcAft>
              <a:buFont typeface="Arial" panose="020B0604020202020204" pitchFamily="34" charset="0"/>
              <a:buChar char="•"/>
            </a:pPr>
            <a:r>
              <a:rPr lang="en-US" sz="2000"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The new scholarship is open to first generation college students or students whose parent is employed as a teacher or paraeducator in any grades preK-12</a:t>
            </a:r>
            <a:endPar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Added HB 2645 - Nursing Service scholarship</a:t>
            </a:r>
          </a:p>
          <a:p>
            <a:pPr marL="2171700" lvl="2" indent="-342900">
              <a:lnSpc>
                <a:spcPct val="107000"/>
              </a:lnSpc>
              <a:spcBef>
                <a:spcPts val="0"/>
              </a:spcBef>
              <a:spcAft>
                <a:spcPts val="0"/>
              </a:spcAft>
              <a:buFont typeface="Arial" panose="020B0604020202020204" pitchFamily="34" charset="0"/>
              <a:buChar char="•"/>
            </a:pPr>
            <a:r>
              <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HB 2646 – Hero Scholarshi</a:t>
            </a:r>
            <a:r>
              <a:rPr lang="en-US" sz="2000"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p was included in 2645 by Senate Ed</a:t>
            </a:r>
            <a:endPar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Added SB 532 – Blueprint for Literacy</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Added HB 2731 – Reporting requirements for the State Board</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Passed the House 98-22 and the Senate 34-3.</a:t>
            </a:r>
          </a:p>
          <a:p>
            <a:pPr marL="1257300" indent="-342900">
              <a:lnSpc>
                <a:spcPct val="107000"/>
              </a:lnSpc>
              <a:spcBef>
                <a:spcPts val="0"/>
              </a:spcBef>
              <a:spcAft>
                <a:spcPts val="0"/>
              </a:spcAft>
              <a:buFont typeface="Arial" panose="020B0604020202020204" pitchFamily="34" charset="0"/>
              <a:buChar char="•"/>
            </a:pPr>
            <a:r>
              <a:rPr lang="en-US" sz="240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Next Step – the Governor</a:t>
            </a:r>
          </a:p>
        </p:txBody>
      </p:sp>
    </p:spTree>
    <p:extLst>
      <p:ext uri="{BB962C8B-B14F-4D97-AF65-F5344CB8AC3E}">
        <p14:creationId xmlns:p14="http://schemas.microsoft.com/office/powerpoint/2010/main" val="3475434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EC41A-9F78-3B10-C495-2F1E8AA4DF0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1BD39C-1BC3-D2E6-C872-3249C3125BAD}"/>
              </a:ext>
            </a:extLst>
          </p:cNvPr>
          <p:cNvSpPr>
            <a:spLocks noGrp="1"/>
          </p:cNvSpPr>
          <p:nvPr>
            <p:ph type="title"/>
          </p:nvPr>
        </p:nvSpPr>
        <p:spPr>
          <a:xfrm>
            <a:off x="838200" y="242033"/>
            <a:ext cx="10515600" cy="1149350"/>
          </a:xfrm>
        </p:spPr>
        <p:txBody>
          <a:bodyPr>
            <a:normAutofit/>
          </a:bodyPr>
          <a:lstStyle/>
          <a:p>
            <a:r>
              <a:rPr lang="en-US" dirty="0"/>
              <a:t>Bills that have not passed a Chamber</a:t>
            </a:r>
          </a:p>
        </p:txBody>
      </p:sp>
      <p:sp>
        <p:nvSpPr>
          <p:cNvPr id="2" name="Text Placeholder 7">
            <a:extLst>
              <a:ext uri="{FF2B5EF4-FFF2-40B4-BE49-F238E27FC236}">
                <a16:creationId xmlns:a16="http://schemas.microsoft.com/office/drawing/2014/main" id="{736C5440-7043-B187-51BA-BA07FCBA2C32}"/>
              </a:ext>
            </a:extLst>
          </p:cNvPr>
          <p:cNvSpPr txBox="1">
            <a:spLocks/>
          </p:cNvSpPr>
          <p:nvPr/>
        </p:nvSpPr>
        <p:spPr>
          <a:xfrm>
            <a:off x="171745" y="1514474"/>
            <a:ext cx="11522024" cy="4975777"/>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600"/>
              </a:spcBef>
              <a:spcAft>
                <a:spcPts val="600"/>
              </a:spcAft>
              <a:buClr>
                <a:schemeClr val="accent1"/>
              </a:buClr>
              <a:buFont typeface="Symbol" panose="05050102010706020507" pitchFamily="18" charset="2"/>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100000"/>
              </a:lnSpc>
              <a:spcBef>
                <a:spcPts val="600"/>
              </a:spcBef>
              <a:spcAft>
                <a:spcPts val="600"/>
              </a:spcAft>
              <a:buClr>
                <a:schemeClr val="accent4"/>
              </a:buClr>
              <a:buFont typeface="Symbol" panose="05050102010706020507" pitchFamily="18" charset="2"/>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100000"/>
              </a:lnSpc>
              <a:spcBef>
                <a:spcPts val="600"/>
              </a:spcBef>
              <a:spcAft>
                <a:spcPts val="600"/>
              </a:spcAft>
              <a:buClr>
                <a:schemeClr val="tx2"/>
              </a:buClr>
              <a:buFont typeface="Symbol" panose="05050102010706020507" pitchFamily="18" charset="2"/>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57300" indent="-342900">
              <a:lnSpc>
                <a:spcPct val="107000"/>
              </a:lnSpc>
              <a:spcBef>
                <a:spcPts val="0"/>
              </a:spcBef>
              <a:spcAft>
                <a:spcPts val="0"/>
              </a:spcAft>
              <a:buFont typeface="Arial" panose="020B0604020202020204" pitchFamily="34" charset="0"/>
              <a:buChar char="•"/>
            </a:pPr>
            <a: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House sub for SB 387 </a:t>
            </a:r>
            <a:r>
              <a:rPr lang="en-US" sz="2400" b="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Changes in Conference Committee</a:t>
            </a:r>
            <a:endParaRPr lang="en-US" sz="24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1257300" indent="-342900">
              <a:lnSpc>
                <a:spcPct val="107000"/>
              </a:lnSpc>
              <a:spcBef>
                <a:spcPts val="0"/>
              </a:spcBef>
              <a:spcAft>
                <a:spcPts val="0"/>
              </a:spcAft>
              <a:buFont typeface="Arial" panose="020B0604020202020204" pitchFamily="34" charset="0"/>
              <a:buChar char="•"/>
            </a:pPr>
            <a:r>
              <a:rPr lang="en-US" sz="200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HB 2738 </a:t>
            </a:r>
            <a:r>
              <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 Special Education</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Removed counting LOB as state SPED aid.</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Retained mandatory transfer from LOB to SPED.</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Reduced SPED aid increase from $77.5 million to $67.5 million</a:t>
            </a:r>
            <a:endParaRPr lang="en-US"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Retained district level excess cost calculation and reporting.</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Retained requiring the KSBE to develop a method to distribute new SPED aid based on district level SPED excess costs.</a:t>
            </a:r>
          </a:p>
          <a:p>
            <a:pPr marL="1257300" indent="-342900">
              <a:lnSpc>
                <a:spcPct val="107000"/>
              </a:lnSpc>
              <a:spcBef>
                <a:spcPts val="0"/>
              </a:spcBef>
              <a:spcAft>
                <a:spcPts val="0"/>
              </a:spcAft>
              <a:buFont typeface="Arial" panose="020B0604020202020204" pitchFamily="34" charset="0"/>
              <a:buChar char="•"/>
            </a:pPr>
            <a:r>
              <a:rPr lang="en-US" sz="200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HB 2650 </a:t>
            </a:r>
            <a:r>
              <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 At-Risk.</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Removed the peer revi</a:t>
            </a: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ew requirement from provisionally approved at-risk programs and services.</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Added an appeal process for items removed from the at-risk services and programs list.</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Delayed the at-risk reporting and accountability provisions </a:t>
            </a: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for two years.</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Require the KSBE to do a two-year pilot with ten districts.</a:t>
            </a:r>
          </a:p>
        </p:txBody>
      </p:sp>
    </p:spTree>
    <p:extLst>
      <p:ext uri="{BB962C8B-B14F-4D97-AF65-F5344CB8AC3E}">
        <p14:creationId xmlns:p14="http://schemas.microsoft.com/office/powerpoint/2010/main" val="539436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5AF9F-D4CC-108E-D6BC-326AF4D5760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4132EF9-46B7-8314-26BF-CF4C3878F250}"/>
              </a:ext>
            </a:extLst>
          </p:cNvPr>
          <p:cNvSpPr>
            <a:spLocks noGrp="1"/>
          </p:cNvSpPr>
          <p:nvPr>
            <p:ph type="title"/>
          </p:nvPr>
        </p:nvSpPr>
        <p:spPr>
          <a:xfrm>
            <a:off x="838200" y="242033"/>
            <a:ext cx="10515600" cy="1149350"/>
          </a:xfrm>
        </p:spPr>
        <p:txBody>
          <a:bodyPr>
            <a:normAutofit/>
          </a:bodyPr>
          <a:lstStyle/>
          <a:p>
            <a:r>
              <a:rPr lang="en-US" dirty="0"/>
              <a:t>Bills that have not passed a Chamber</a:t>
            </a:r>
          </a:p>
        </p:txBody>
      </p:sp>
      <p:sp>
        <p:nvSpPr>
          <p:cNvPr id="2" name="Text Placeholder 7">
            <a:extLst>
              <a:ext uri="{FF2B5EF4-FFF2-40B4-BE49-F238E27FC236}">
                <a16:creationId xmlns:a16="http://schemas.microsoft.com/office/drawing/2014/main" id="{F66E4936-D6BA-2B37-283F-B3BC80EF4BA5}"/>
              </a:ext>
            </a:extLst>
          </p:cNvPr>
          <p:cNvSpPr txBox="1">
            <a:spLocks/>
          </p:cNvSpPr>
          <p:nvPr/>
        </p:nvSpPr>
        <p:spPr>
          <a:xfrm>
            <a:off x="171745" y="1514474"/>
            <a:ext cx="11522024" cy="409119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600"/>
              </a:spcBef>
              <a:spcAft>
                <a:spcPts val="600"/>
              </a:spcAft>
              <a:buClr>
                <a:schemeClr val="accent1"/>
              </a:buClr>
              <a:buFont typeface="Symbol" panose="05050102010706020507" pitchFamily="18" charset="2"/>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100000"/>
              </a:lnSpc>
              <a:spcBef>
                <a:spcPts val="600"/>
              </a:spcBef>
              <a:spcAft>
                <a:spcPts val="600"/>
              </a:spcAft>
              <a:buClr>
                <a:schemeClr val="accent4"/>
              </a:buClr>
              <a:buFont typeface="Symbol" panose="05050102010706020507" pitchFamily="18" charset="2"/>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100000"/>
              </a:lnSpc>
              <a:spcBef>
                <a:spcPts val="600"/>
              </a:spcBef>
              <a:spcAft>
                <a:spcPts val="600"/>
              </a:spcAft>
              <a:buClr>
                <a:schemeClr val="tx2"/>
              </a:buClr>
              <a:buFont typeface="Symbol" panose="05050102010706020507" pitchFamily="18" charset="2"/>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57300" indent="-342900">
              <a:lnSpc>
                <a:spcPct val="107000"/>
              </a:lnSpc>
              <a:spcBef>
                <a:spcPts val="0"/>
              </a:spcBef>
              <a:spcAft>
                <a:spcPts val="0"/>
              </a:spcAft>
              <a:buFont typeface="Arial" panose="020B0604020202020204" pitchFamily="34" charset="0"/>
              <a:buChar char="•"/>
            </a:pPr>
            <a: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House sub for SB 387 </a:t>
            </a:r>
            <a:r>
              <a:rPr lang="en-US" sz="2400" b="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Changes in Conference Committee</a:t>
            </a:r>
            <a:endParaRPr lang="en-US" sz="24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1257300" indent="-342900">
              <a:lnSpc>
                <a:spcPct val="107000"/>
              </a:lnSpc>
              <a:spcBef>
                <a:spcPts val="0"/>
              </a:spcBef>
              <a:spcAft>
                <a:spcPts val="0"/>
              </a:spcAft>
              <a:buFont typeface="Arial" panose="020B0604020202020204" pitchFamily="34" charset="0"/>
              <a:buChar char="•"/>
            </a:pPr>
            <a:r>
              <a:rPr lang="en-US" sz="200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HB 2489 </a:t>
            </a:r>
            <a:r>
              <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 Disposing of district property</a:t>
            </a:r>
          </a:p>
          <a:p>
            <a:pPr marL="1714500" lvl="1" indent="-342900">
              <a:lnSpc>
                <a:spcPct val="107000"/>
              </a:lnSpc>
              <a:spcBef>
                <a:spcPts val="0"/>
              </a:spcBef>
              <a:spcAft>
                <a:spcPts val="0"/>
              </a:spcAft>
              <a:buFont typeface="Arial" panose="020B0604020202020204" pitchFamily="34" charset="0"/>
              <a:buChar char="•"/>
            </a:pPr>
            <a:r>
              <a:rPr lang="en-US"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Removed the exemption for buildings that did not receive capital improvement state aid.</a:t>
            </a:r>
            <a:endParaRPr lang="en-US"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1257300" indent="-342900">
              <a:lnSpc>
                <a:spcPct val="107000"/>
              </a:lnSpc>
              <a:spcBef>
                <a:spcPts val="0"/>
              </a:spcBef>
              <a:spcAft>
                <a:spcPts val="0"/>
              </a:spcAft>
              <a:buFont typeface="Arial" panose="020B0604020202020204" pitchFamily="34" charset="0"/>
              <a:buChar char="•"/>
            </a:pPr>
            <a:r>
              <a:rPr lang="en-US" sz="2000" b="1"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HB 2802 </a:t>
            </a:r>
            <a:r>
              <a:rPr lang="en-US" sz="200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 Governor's KSDE budget recommendations.</a:t>
            </a:r>
          </a:p>
          <a:p>
            <a:pPr marL="1714500" lvl="1" indent="-342900">
              <a:lnSpc>
                <a:spcPct val="107000"/>
              </a:lnSpc>
              <a:spcBef>
                <a:spcPts val="0"/>
              </a:spcBef>
              <a:spcAft>
                <a:spcPts val="0"/>
              </a:spcAft>
              <a:buFont typeface="Arial" panose="020B0604020202020204" pitchFamily="34" charset="0"/>
              <a:buChar char="•"/>
            </a:pPr>
            <a:r>
              <a:rPr lang="en-US" b="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Stipulate the $5 million Public-Private Partnership Grant is for one year from KEY Funds</a:t>
            </a:r>
            <a:endParaRPr lang="en-US" b="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1714500" lvl="1" indent="-342900">
              <a:lnSpc>
                <a:spcPct val="107000"/>
              </a:lnSpc>
              <a:spcBef>
                <a:spcPts val="0"/>
              </a:spcBef>
              <a:spcAft>
                <a:spcPts val="0"/>
              </a:spcAft>
              <a:buFont typeface="Arial" panose="020B0604020202020204" pitchFamily="34" charset="0"/>
              <a:buChar char="•"/>
            </a:pPr>
            <a:r>
              <a:rPr lang="en-US" b="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Removed $1.9 million enhancement for professional development state aid </a:t>
            </a:r>
          </a:p>
          <a:p>
            <a:pPr marL="1714500" lvl="1" indent="-342900">
              <a:lnSpc>
                <a:spcPct val="107000"/>
              </a:lnSpc>
              <a:spcBef>
                <a:spcPts val="0"/>
              </a:spcBef>
              <a:spcAft>
                <a:spcPts val="0"/>
              </a:spcAft>
              <a:buFont typeface="Arial" panose="020B0604020202020204" pitchFamily="34" charset="0"/>
              <a:buChar char="•"/>
            </a:pPr>
            <a:r>
              <a:rPr lang="en-US" b="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Removed $1 million enhancement for teacher mentors.</a:t>
            </a:r>
          </a:p>
          <a:p>
            <a:pPr marL="1714500" lvl="1" indent="-342900">
              <a:lnSpc>
                <a:spcPct val="107000"/>
              </a:lnSpc>
              <a:spcBef>
                <a:spcPts val="0"/>
              </a:spcBef>
              <a:spcAft>
                <a:spcPts val="0"/>
              </a:spcAft>
              <a:buFont typeface="Arial" panose="020B0604020202020204" pitchFamily="34" charset="0"/>
              <a:buChar char="•"/>
            </a:pPr>
            <a:r>
              <a:rPr lang="en-US" b="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Restricts $5 million in Safe and Secure Schools grant funds to AEDs, Cameras and AI gun detection software, reinstates the dollar-for-dollar district match.</a:t>
            </a:r>
          </a:p>
        </p:txBody>
      </p:sp>
    </p:spTree>
    <p:extLst>
      <p:ext uri="{BB962C8B-B14F-4D97-AF65-F5344CB8AC3E}">
        <p14:creationId xmlns:p14="http://schemas.microsoft.com/office/powerpoint/2010/main" val="11276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B3A6D-3A5F-11EA-DC57-C73B21A51AF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17DA861-74F6-8048-4811-67C5765ADD38}"/>
              </a:ext>
            </a:extLst>
          </p:cNvPr>
          <p:cNvSpPr>
            <a:spLocks noGrp="1"/>
          </p:cNvSpPr>
          <p:nvPr>
            <p:ph type="title"/>
          </p:nvPr>
        </p:nvSpPr>
        <p:spPr>
          <a:xfrm>
            <a:off x="838200" y="242033"/>
            <a:ext cx="10515600" cy="1149350"/>
          </a:xfrm>
        </p:spPr>
        <p:txBody>
          <a:bodyPr>
            <a:normAutofit/>
          </a:bodyPr>
          <a:lstStyle/>
          <a:p>
            <a:r>
              <a:rPr lang="en-US" dirty="0"/>
              <a:t>Bills that have not passed a Chamber</a:t>
            </a:r>
          </a:p>
        </p:txBody>
      </p:sp>
      <p:sp>
        <p:nvSpPr>
          <p:cNvPr id="2" name="Text Placeholder 7">
            <a:extLst>
              <a:ext uri="{FF2B5EF4-FFF2-40B4-BE49-F238E27FC236}">
                <a16:creationId xmlns:a16="http://schemas.microsoft.com/office/drawing/2014/main" id="{5D00CF6A-141F-B4C5-35D9-111C46FB2A66}"/>
              </a:ext>
            </a:extLst>
          </p:cNvPr>
          <p:cNvSpPr txBox="1">
            <a:spLocks/>
          </p:cNvSpPr>
          <p:nvPr/>
        </p:nvSpPr>
        <p:spPr>
          <a:xfrm>
            <a:off x="171745" y="1514475"/>
            <a:ext cx="11522024" cy="4147771"/>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600"/>
              </a:spcBef>
              <a:spcAft>
                <a:spcPts val="600"/>
              </a:spcAft>
              <a:buClr>
                <a:schemeClr val="accent1"/>
              </a:buClr>
              <a:buFont typeface="Symbol" panose="05050102010706020507" pitchFamily="18" charset="2"/>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100000"/>
              </a:lnSpc>
              <a:spcBef>
                <a:spcPts val="600"/>
              </a:spcBef>
              <a:spcAft>
                <a:spcPts val="600"/>
              </a:spcAft>
              <a:buClr>
                <a:schemeClr val="accent4"/>
              </a:buClr>
              <a:buFont typeface="Symbol" panose="05050102010706020507" pitchFamily="18" charset="2"/>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100000"/>
              </a:lnSpc>
              <a:spcBef>
                <a:spcPts val="600"/>
              </a:spcBef>
              <a:spcAft>
                <a:spcPts val="600"/>
              </a:spcAft>
              <a:buClr>
                <a:schemeClr val="tx2"/>
              </a:buClr>
              <a:buFont typeface="Symbol" panose="05050102010706020507" pitchFamily="18" charset="2"/>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57300" indent="-342900">
              <a:lnSpc>
                <a:spcPct val="107000"/>
              </a:lnSpc>
              <a:spcBef>
                <a:spcPts val="0"/>
              </a:spcBef>
              <a:spcAft>
                <a:spcPts val="0"/>
              </a:spcAft>
              <a:buFont typeface="Arial" panose="020B0604020202020204" pitchFamily="34" charset="0"/>
              <a:buChar char="•"/>
            </a:pPr>
            <a: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House sub for SB 387 </a:t>
            </a:r>
            <a:r>
              <a:rPr lang="en-US" sz="2400" b="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Not changed in Conference Committee</a:t>
            </a:r>
            <a:endParaRPr lang="en-US" sz="24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1714500" lvl="1" indent="-342900">
              <a:lnSpc>
                <a:spcPct val="107000"/>
              </a:lnSpc>
              <a:spcBef>
                <a:spcPts val="0"/>
              </a:spcBef>
              <a:spcAft>
                <a:spcPts val="0"/>
              </a:spcAft>
              <a:buFont typeface="Arial" panose="020B0604020202020204" pitchFamily="34" charset="0"/>
              <a:buChar char="•"/>
            </a:pPr>
            <a:r>
              <a:rPr lang="en-US" sz="2000" b="1"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HB 2506 – </a:t>
            </a:r>
            <a:r>
              <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Virtual student </a:t>
            </a:r>
            <a:r>
              <a:rPr lang="en-US" sz="2000"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participation</a:t>
            </a:r>
            <a:r>
              <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 in district of residence and virtual student funding</a:t>
            </a:r>
          </a:p>
          <a:p>
            <a:pPr marL="1714500" lvl="1" indent="-342900">
              <a:lnSpc>
                <a:spcPct val="107000"/>
              </a:lnSpc>
              <a:spcBef>
                <a:spcPts val="0"/>
              </a:spcBef>
              <a:spcAft>
                <a:spcPts val="0"/>
              </a:spcAft>
              <a:buFont typeface="Arial" panose="020B0604020202020204" pitchFamily="34" charset="0"/>
              <a:buChar char="•"/>
            </a:pPr>
            <a:r>
              <a:rPr lang="en-US" sz="200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HB 2514 – </a:t>
            </a:r>
            <a:r>
              <a:rPr lang="en-US" sz="2000"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Open Enrollment</a:t>
            </a:r>
          </a:p>
          <a:p>
            <a:pPr marL="1714500" lvl="1" indent="-342900">
              <a:lnSpc>
                <a:spcPct val="107000"/>
              </a:lnSpc>
              <a:spcBef>
                <a:spcPts val="0"/>
              </a:spcBef>
              <a:spcAft>
                <a:spcPts val="0"/>
              </a:spcAft>
              <a:buFont typeface="Arial" panose="020B0604020202020204" pitchFamily="34" charset="0"/>
              <a:buChar char="•"/>
            </a:pPr>
            <a:r>
              <a:rPr lang="en-US" sz="2000" b="1"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HB 2594 – </a:t>
            </a:r>
            <a:r>
              <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School Funding Taskforce and abolishing Special Education Funding Taskforce</a:t>
            </a:r>
          </a:p>
          <a:p>
            <a:pPr marL="1714500" lvl="1" indent="-342900">
              <a:lnSpc>
                <a:spcPct val="107000"/>
              </a:lnSpc>
              <a:spcBef>
                <a:spcPts val="0"/>
              </a:spcBef>
              <a:spcAft>
                <a:spcPts val="0"/>
              </a:spcAft>
              <a:buFont typeface="Arial" panose="020B0604020202020204" pitchFamily="34" charset="0"/>
              <a:buChar char="•"/>
            </a:pPr>
            <a:r>
              <a:rPr lang="en-US" sz="2000" b="1"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HB 2717 – </a:t>
            </a:r>
            <a:r>
              <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Adult virtual student f</a:t>
            </a:r>
            <a:r>
              <a:rPr lang="en-US" sz="2000"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unding</a:t>
            </a:r>
            <a:r>
              <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a</a:t>
            </a:r>
            <a:r>
              <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udits</a:t>
            </a:r>
          </a:p>
          <a:p>
            <a:pPr marL="1257300" indent="-342900">
              <a:lnSpc>
                <a:spcPct val="107000"/>
              </a:lnSpc>
              <a:spcBef>
                <a:spcPts val="0"/>
              </a:spcBef>
              <a:spcAft>
                <a:spcPts val="0"/>
              </a:spcAft>
              <a:buFont typeface="Arial" panose="020B0604020202020204" pitchFamily="34" charset="0"/>
              <a:buChar char="•"/>
            </a:pPr>
            <a:r>
              <a:rPr lang="en-US" sz="2000" b="0" kern="100" dirty="0">
                <a:solidFill>
                  <a:schemeClr val="tx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Although the conference committee came to agreement, the bill was not considered in either chamber before First Adjournment.</a:t>
            </a:r>
          </a:p>
          <a:p>
            <a:pPr marL="1257300" indent="-342900">
              <a:lnSpc>
                <a:spcPct val="107000"/>
              </a:lnSpc>
              <a:spcBef>
                <a:spcPts val="0"/>
              </a:spcBef>
              <a:spcAft>
                <a:spcPts val="0"/>
              </a:spcAft>
              <a:buFont typeface="Arial" panose="020B0604020202020204" pitchFamily="34" charset="0"/>
              <a:buChar char="•"/>
            </a:pPr>
            <a:r>
              <a:rPr lang="en-US" sz="2400" kern="1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Next Step – House and Senate floors or more work in Conference Committee </a:t>
            </a:r>
          </a:p>
        </p:txBody>
      </p:sp>
    </p:spTree>
    <p:extLst>
      <p:ext uri="{BB962C8B-B14F-4D97-AF65-F5344CB8AC3E}">
        <p14:creationId xmlns:p14="http://schemas.microsoft.com/office/powerpoint/2010/main" val="164315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007F-00E7-D996-A393-1934E7B6DB89}"/>
              </a:ext>
            </a:extLst>
          </p:cNvPr>
          <p:cNvSpPr>
            <a:spLocks noGrp="1"/>
          </p:cNvSpPr>
          <p:nvPr>
            <p:ph type="title"/>
          </p:nvPr>
        </p:nvSpPr>
        <p:spPr/>
        <p:txBody>
          <a:bodyPr/>
          <a:lstStyle/>
          <a:p>
            <a:r>
              <a:rPr lang="en-US" dirty="0"/>
              <a:t>Points of Clarification</a:t>
            </a:r>
          </a:p>
        </p:txBody>
      </p:sp>
      <p:sp>
        <p:nvSpPr>
          <p:cNvPr id="3" name="Text Placeholder 2">
            <a:extLst>
              <a:ext uri="{FF2B5EF4-FFF2-40B4-BE49-F238E27FC236}">
                <a16:creationId xmlns:a16="http://schemas.microsoft.com/office/drawing/2014/main" id="{27BEC543-35FF-97FD-426A-75B3DC1ACB3A}"/>
              </a:ext>
            </a:extLst>
          </p:cNvPr>
          <p:cNvSpPr>
            <a:spLocks noGrp="1"/>
          </p:cNvSpPr>
          <p:nvPr>
            <p:ph type="body" idx="1"/>
          </p:nvPr>
        </p:nvSpPr>
        <p:spPr/>
        <p:txBody>
          <a:bodyPr>
            <a:normAutofit lnSpcReduction="10000"/>
          </a:bodyPr>
          <a:lstStyle/>
          <a:p>
            <a:r>
              <a:rPr lang="en-US" dirty="0"/>
              <a:t>Mandatory transfer from LOB to SPED</a:t>
            </a:r>
          </a:p>
        </p:txBody>
      </p:sp>
      <p:sp>
        <p:nvSpPr>
          <p:cNvPr id="4" name="Content Placeholder 3">
            <a:extLst>
              <a:ext uri="{FF2B5EF4-FFF2-40B4-BE49-F238E27FC236}">
                <a16:creationId xmlns:a16="http://schemas.microsoft.com/office/drawing/2014/main" id="{059540BA-02F9-7EBD-303B-0FDECB9A8FA9}"/>
              </a:ext>
            </a:extLst>
          </p:cNvPr>
          <p:cNvSpPr>
            <a:spLocks noGrp="1"/>
          </p:cNvSpPr>
          <p:nvPr>
            <p:ph sz="half" idx="2"/>
          </p:nvPr>
        </p:nvSpPr>
        <p:spPr/>
        <p:txBody>
          <a:bodyPr>
            <a:normAutofit lnSpcReduction="10000"/>
          </a:bodyPr>
          <a:lstStyle/>
          <a:p>
            <a:r>
              <a:rPr lang="en-US" dirty="0"/>
              <a:t>If SPED State Aid is $1,000,000,</a:t>
            </a:r>
          </a:p>
          <a:p>
            <a:r>
              <a:rPr lang="en-US" dirty="0"/>
              <a:t>and the LOB% is 33%,</a:t>
            </a:r>
          </a:p>
          <a:p>
            <a:r>
              <a:rPr lang="en-US" dirty="0"/>
              <a:t>the mandatory transfer to from LOB to SPED will be about $330,000.</a:t>
            </a:r>
          </a:p>
          <a:p>
            <a:r>
              <a:rPr lang="en-US" dirty="0"/>
              <a:t>This does not count as a state contribution.</a:t>
            </a:r>
          </a:p>
        </p:txBody>
      </p:sp>
      <p:sp>
        <p:nvSpPr>
          <p:cNvPr id="5" name="Text Placeholder 4">
            <a:extLst>
              <a:ext uri="{FF2B5EF4-FFF2-40B4-BE49-F238E27FC236}">
                <a16:creationId xmlns:a16="http://schemas.microsoft.com/office/drawing/2014/main" id="{EAB774B9-F54D-33E1-C52B-96D0DB62DA06}"/>
              </a:ext>
            </a:extLst>
          </p:cNvPr>
          <p:cNvSpPr>
            <a:spLocks noGrp="1"/>
          </p:cNvSpPr>
          <p:nvPr>
            <p:ph type="body" sz="quarter" idx="3"/>
          </p:nvPr>
        </p:nvSpPr>
        <p:spPr/>
        <p:txBody>
          <a:bodyPr>
            <a:normAutofit lnSpcReduction="10000"/>
          </a:bodyPr>
          <a:lstStyle/>
          <a:p>
            <a:r>
              <a:rPr lang="en-US" dirty="0"/>
              <a:t>State Excess Cost for SPED</a:t>
            </a:r>
          </a:p>
        </p:txBody>
      </p:sp>
      <p:sp>
        <p:nvSpPr>
          <p:cNvPr id="6" name="Content Placeholder 5">
            <a:extLst>
              <a:ext uri="{FF2B5EF4-FFF2-40B4-BE49-F238E27FC236}">
                <a16:creationId xmlns:a16="http://schemas.microsoft.com/office/drawing/2014/main" id="{9D68EC0E-EAEF-87A9-F187-95DC9E6A356E}"/>
              </a:ext>
            </a:extLst>
          </p:cNvPr>
          <p:cNvSpPr>
            <a:spLocks noGrp="1"/>
          </p:cNvSpPr>
          <p:nvPr>
            <p:ph sz="quarter" idx="4"/>
          </p:nvPr>
        </p:nvSpPr>
        <p:spPr>
          <a:xfrm>
            <a:off x="6172200" y="2671761"/>
            <a:ext cx="5183188" cy="3122370"/>
          </a:xfrm>
        </p:spPr>
        <p:txBody>
          <a:bodyPr>
            <a:normAutofit lnSpcReduction="10000"/>
          </a:bodyPr>
          <a:lstStyle/>
          <a:p>
            <a:r>
              <a:rPr lang="en-US" dirty="0"/>
              <a:t>The Consensus estimate for SPED excess cost for 2024-25 is $803,920,542.</a:t>
            </a:r>
          </a:p>
          <a:p>
            <a:r>
              <a:rPr lang="en-US" dirty="0"/>
              <a:t>92% of that is $739,606,898.</a:t>
            </a:r>
          </a:p>
          <a:p>
            <a:r>
              <a:rPr lang="en-US" dirty="0"/>
              <a:t>The proposed SPED appropriation of $603,018,818 equals 75% of excess costs ($137 million short).</a:t>
            </a:r>
          </a:p>
        </p:txBody>
      </p:sp>
    </p:spTree>
    <p:extLst>
      <p:ext uri="{BB962C8B-B14F-4D97-AF65-F5344CB8AC3E}">
        <p14:creationId xmlns:p14="http://schemas.microsoft.com/office/powerpoint/2010/main" val="262493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P spid="5" grpId="0" build="p"/>
      <p:bldP spid="6" grpId="0" build="allAtOnce"/>
    </p:bldLst>
  </p:timing>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B5EF065A9D544A8CEA5FBCAE178BC3" ma:contentTypeVersion="7" ma:contentTypeDescription="Create a new document." ma:contentTypeScope="" ma:versionID="9af9ee5a3d3d1cd240a3e7a76daa0ef7">
  <xsd:schema xmlns:xsd="http://www.w3.org/2001/XMLSchema" xmlns:xs="http://www.w3.org/2001/XMLSchema" xmlns:p="http://schemas.microsoft.com/office/2006/metadata/properties" xmlns:ns3="b7854a37-ec23-4c8c-a8ae-d7760ae12e0d" xmlns:ns4="eaffc38f-8e75-44a7-a159-f08862caa536" targetNamespace="http://schemas.microsoft.com/office/2006/metadata/properties" ma:root="true" ma:fieldsID="91b9fe389886fa4eeaf829b028614a4b" ns3:_="" ns4:_="">
    <xsd:import namespace="b7854a37-ec23-4c8c-a8ae-d7760ae12e0d"/>
    <xsd:import namespace="eaffc38f-8e75-44a7-a159-f08862caa536"/>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54a37-ec23-4c8c-a8ae-d7760ae12e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ffc38f-8e75-44a7-a159-f08862caa53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0C44E4-73AA-48F3-BAE8-F417B33CA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854a37-ec23-4c8c-a8ae-d7760ae12e0d"/>
    <ds:schemaRef ds:uri="eaffc38f-8e75-44a7-a159-f08862caa5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http://schemas.microsoft.com/office/2006/documentManagement/types"/>
    <ds:schemaRef ds:uri="http://purl.org/dc/elements/1.1/"/>
    <ds:schemaRef ds:uri="http://schemas.microsoft.com/office/2006/metadata/properties"/>
    <ds:schemaRef ds:uri="eaffc38f-8e75-44a7-a159-f08862caa536"/>
    <ds:schemaRef ds:uri="http://purl.org/dc/terms/"/>
    <ds:schemaRef ds:uri="http://www.w3.org/XML/1998/namespace"/>
    <ds:schemaRef ds:uri="http://purl.org/dc/dcmitype/"/>
    <ds:schemaRef ds:uri="http://schemas.openxmlformats.org/package/2006/metadata/core-properties"/>
    <ds:schemaRef ds:uri="http://schemas.microsoft.com/office/infopath/2007/PartnerControls"/>
    <ds:schemaRef ds:uri="b7854a37-ec23-4c8c-a8ae-d7760ae12e0d"/>
  </ds:schemaRefs>
</ds:datastoreItem>
</file>

<file path=docProps/app.xml><?xml version="1.0" encoding="utf-8"?>
<Properties xmlns="http://schemas.openxmlformats.org/officeDocument/2006/extended-properties" xmlns:vt="http://schemas.openxmlformats.org/officeDocument/2006/docPropsVTypes">
  <Template/>
  <TotalTime>29271</TotalTime>
  <Words>904</Words>
  <Application>Microsoft Office PowerPoint</Application>
  <PresentationFormat>Widescreen</PresentationFormat>
  <Paragraphs>94</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Open Sans</vt:lpstr>
      <vt:lpstr>Calibri</vt:lpstr>
      <vt:lpstr>Open Sans Light</vt:lpstr>
      <vt:lpstr>Arial</vt:lpstr>
      <vt:lpstr>Open Sans Semibold</vt:lpstr>
      <vt:lpstr>Symbol</vt:lpstr>
      <vt:lpstr>Custom Design</vt:lpstr>
      <vt:lpstr>Legislative Update:  Statewide Zoom</vt:lpstr>
      <vt:lpstr>Legislative Update</vt:lpstr>
      <vt:lpstr>Bills that have passed both Chambers</vt:lpstr>
      <vt:lpstr>Bills that have passed both Chambers</vt:lpstr>
      <vt:lpstr>Bills that have passed both Chambers</vt:lpstr>
      <vt:lpstr>Bills that have not passed a Chamber</vt:lpstr>
      <vt:lpstr>Bills that have not passed a Chamber</vt:lpstr>
      <vt:lpstr>Bills that have not passed a Chamber</vt:lpstr>
      <vt:lpstr>Points of Clarification</vt:lpstr>
      <vt:lpstr>Other topics of interest</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dc:title>
  <dc:creator>Cheryl Franklin</dc:creator>
  <cp:lastModifiedBy>Frank Harwood</cp:lastModifiedBy>
  <cp:revision>124</cp:revision>
  <cp:lastPrinted>2024-03-28T15:06:55Z</cp:lastPrinted>
  <dcterms:created xsi:type="dcterms:W3CDTF">2017-11-21T21:33:09Z</dcterms:created>
  <dcterms:modified xsi:type="dcterms:W3CDTF">2024-04-11T16:36:58Z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0x01010087B5EF065A9D544A8CEA5FBCAE178BC3</vt:lpwstr>
  </property>
</Properties>
</file>