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03" r:id="rId5"/>
    <p:sldMasterId id="2147483786" r:id="rId6"/>
  </p:sldMasterIdLst>
  <p:notesMasterIdLst>
    <p:notesMasterId r:id="rId71"/>
  </p:notesMasterIdLst>
  <p:sldIdLst>
    <p:sldId id="399" r:id="rId7"/>
    <p:sldId id="398" r:id="rId8"/>
    <p:sldId id="261" r:id="rId9"/>
    <p:sldId id="280" r:id="rId10"/>
    <p:sldId id="295" r:id="rId11"/>
    <p:sldId id="400" r:id="rId12"/>
    <p:sldId id="2134806822" r:id="rId13"/>
    <p:sldId id="2134806848" r:id="rId14"/>
    <p:sldId id="288" r:id="rId15"/>
    <p:sldId id="289" r:id="rId16"/>
    <p:sldId id="2134806181" r:id="rId17"/>
    <p:sldId id="2134806182" r:id="rId18"/>
    <p:sldId id="2134806189" r:id="rId19"/>
    <p:sldId id="2134806190" r:id="rId20"/>
    <p:sldId id="2134806191" r:id="rId21"/>
    <p:sldId id="2134806192" r:id="rId22"/>
    <p:sldId id="2134806185" r:id="rId23"/>
    <p:sldId id="2134806186" r:id="rId24"/>
    <p:sldId id="2134806187" r:id="rId25"/>
    <p:sldId id="2134806188" r:id="rId26"/>
    <p:sldId id="2134806193" r:id="rId27"/>
    <p:sldId id="2134806849" r:id="rId28"/>
    <p:sldId id="2134806856" r:id="rId29"/>
    <p:sldId id="2134806850" r:id="rId30"/>
    <p:sldId id="2134806853" r:id="rId31"/>
    <p:sldId id="2134806864" r:id="rId32"/>
    <p:sldId id="2134806865" r:id="rId33"/>
    <p:sldId id="2134806854" r:id="rId34"/>
    <p:sldId id="440" r:id="rId35"/>
    <p:sldId id="2134806862" r:id="rId36"/>
    <p:sldId id="266" r:id="rId37"/>
    <p:sldId id="292" r:id="rId38"/>
    <p:sldId id="271" r:id="rId39"/>
    <p:sldId id="291" r:id="rId40"/>
    <p:sldId id="300" r:id="rId41"/>
    <p:sldId id="2134806863"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299" r:id="rId58"/>
    <p:sldId id="296" r:id="rId59"/>
    <p:sldId id="297" r:id="rId60"/>
    <p:sldId id="2134806851" r:id="rId61"/>
    <p:sldId id="264" r:id="rId62"/>
    <p:sldId id="2134806861" r:id="rId63"/>
    <p:sldId id="638" r:id="rId64"/>
    <p:sldId id="631" r:id="rId65"/>
    <p:sldId id="2134806243" r:id="rId66"/>
    <p:sldId id="367" r:id="rId67"/>
    <p:sldId id="294" r:id="rId68"/>
    <p:sldId id="279" r:id="rId69"/>
    <p:sldId id="2134806231" r:id="rId70"/>
  </p:sldIdLst>
  <p:sldSz cx="12192000" cy="6858000"/>
  <p:notesSz cx="7010400" cy="9296400"/>
  <p:embeddedFontLst>
    <p:embeddedFont>
      <p:font typeface="Calibri" panose="020F0502020204030204" pitchFamily="34" charset="0"/>
      <p:regular r:id="rId72"/>
      <p:bold r:id="rId73"/>
      <p:italic r:id="rId74"/>
      <p:boldItalic r:id="rId75"/>
    </p:embeddedFont>
    <p:embeddedFont>
      <p:font typeface="Open Sans" panose="020B0606030504020204" pitchFamily="34" charset="0"/>
      <p:regular r:id="rId76"/>
      <p:bold r:id="rId77"/>
      <p:italic r:id="rId78"/>
      <p:boldItalic r:id="rId79"/>
    </p:embeddedFont>
    <p:embeddedFont>
      <p:font typeface="Open Sans Light" panose="020B0306030504020204" pitchFamily="34" charset="0"/>
      <p:regular r:id="rId80"/>
      <p:italic r:id="rId81"/>
    </p:embeddedFont>
    <p:embeddedFont>
      <p:font typeface="Open Sans Semibold" panose="020B0706030804020204" pitchFamily="34" charset="0"/>
      <p:bold r:id="rId82"/>
      <p:boldItalic r:id="rId83"/>
    </p:embeddedFont>
    <p:embeddedFont>
      <p:font typeface="Open Sans Semibold" panose="020B0706030804020204" pitchFamily="34" charset="0"/>
      <p:bold r:id="rId82"/>
      <p:boldItalic r:id="rId83"/>
    </p:embeddedFont>
    <p:embeddedFont>
      <p:font typeface="Trebuchet MS" panose="020B0603020202020204" pitchFamily="34" charset="0"/>
      <p:regular r:id="rId84"/>
      <p:bold r:id="rId85"/>
      <p:italic r:id="rId86"/>
      <p:boldItalic r:id="rId8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Meeting Slides" id="{24F09CCF-4DCD-4718-A86F-8B8A6FF67672}">
          <p14:sldIdLst>
            <p14:sldId id="399"/>
            <p14:sldId id="398"/>
          </p14:sldIdLst>
        </p14:section>
        <p14:section name="Meeting" id="{A1CD6140-63A6-4120-B67C-7D996D1FE4E0}">
          <p14:sldIdLst>
            <p14:sldId id="261"/>
            <p14:sldId id="280"/>
            <p14:sldId id="295"/>
            <p14:sldId id="400"/>
            <p14:sldId id="2134806822"/>
            <p14:sldId id="2134806848"/>
            <p14:sldId id="288"/>
            <p14:sldId id="289"/>
            <p14:sldId id="2134806181"/>
            <p14:sldId id="2134806182"/>
            <p14:sldId id="2134806189"/>
            <p14:sldId id="2134806190"/>
            <p14:sldId id="2134806191"/>
            <p14:sldId id="2134806192"/>
            <p14:sldId id="2134806185"/>
            <p14:sldId id="2134806186"/>
            <p14:sldId id="2134806187"/>
            <p14:sldId id="2134806188"/>
            <p14:sldId id="2134806193"/>
            <p14:sldId id="2134806849"/>
            <p14:sldId id="2134806856"/>
            <p14:sldId id="2134806850"/>
            <p14:sldId id="2134806853"/>
            <p14:sldId id="2134806864"/>
            <p14:sldId id="2134806865"/>
            <p14:sldId id="2134806854"/>
            <p14:sldId id="440"/>
            <p14:sldId id="2134806862"/>
            <p14:sldId id="266"/>
            <p14:sldId id="292"/>
            <p14:sldId id="271"/>
            <p14:sldId id="291"/>
            <p14:sldId id="300"/>
            <p14:sldId id="2134806863"/>
            <p14:sldId id="302"/>
            <p14:sldId id="303"/>
            <p14:sldId id="304"/>
            <p14:sldId id="305"/>
            <p14:sldId id="306"/>
            <p14:sldId id="307"/>
            <p14:sldId id="308"/>
            <p14:sldId id="309"/>
            <p14:sldId id="310"/>
            <p14:sldId id="311"/>
            <p14:sldId id="312"/>
            <p14:sldId id="313"/>
            <p14:sldId id="314"/>
            <p14:sldId id="315"/>
            <p14:sldId id="316"/>
            <p14:sldId id="299"/>
            <p14:sldId id="296"/>
            <p14:sldId id="297"/>
            <p14:sldId id="2134806851"/>
            <p14:sldId id="264"/>
            <p14:sldId id="2134806861"/>
            <p14:sldId id="638"/>
            <p14:sldId id="631"/>
            <p14:sldId id="2134806243"/>
            <p14:sldId id="367"/>
            <p14:sldId id="294"/>
            <p14:sldId id="279"/>
          </p14:sldIdLst>
        </p14:section>
        <p14:section name="Ending" id="{21FCED47-18B6-49A6-9AC1-615EE1202E7B}">
          <p14:sldIdLst>
            <p14:sldId id="21348062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20" autoAdjust="0"/>
  </p:normalViewPr>
  <p:slideViewPr>
    <p:cSldViewPr snapToGrid="0">
      <p:cViewPr varScale="1">
        <p:scale>
          <a:sx n="81" d="100"/>
          <a:sy n="81" d="100"/>
        </p:scale>
        <p:origin x="47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13.fntdata"/><Relationship Id="rId89"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font" Target="fonts/font6.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5.fntdata"/><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16.fntdata"/><Relationship Id="rId61" Type="http://schemas.openxmlformats.org/officeDocument/2006/relationships/slide" Target="slides/slide55.xml"/><Relationship Id="rId82" Type="http://schemas.openxmlformats.org/officeDocument/2006/relationships/font" Target="fonts/font11.fntdata"/><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1/24/2024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164237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PowerPoints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75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801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55</a:t>
            </a:fld>
            <a:endParaRPr lang="en-US"/>
          </a:p>
        </p:txBody>
      </p:sp>
    </p:spTree>
    <p:extLst>
      <p:ext uri="{BB962C8B-B14F-4D97-AF65-F5344CB8AC3E}">
        <p14:creationId xmlns:p14="http://schemas.microsoft.com/office/powerpoint/2010/main" val="2173598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59</a:t>
            </a:fld>
            <a:endParaRPr lang="en-US"/>
          </a:p>
        </p:txBody>
      </p:sp>
    </p:spTree>
    <p:extLst>
      <p:ext uri="{BB962C8B-B14F-4D97-AF65-F5344CB8AC3E}">
        <p14:creationId xmlns:p14="http://schemas.microsoft.com/office/powerpoint/2010/main" val="3254711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SEAC Orientation 2016</a:t>
            </a:r>
          </a:p>
        </p:txBody>
      </p:sp>
      <p:sp>
        <p:nvSpPr>
          <p:cNvPr id="5" name="Date Placeholder 4"/>
          <p:cNvSpPr>
            <a:spLocks noGrp="1"/>
          </p:cNvSpPr>
          <p:nvPr>
            <p:ph type="dt" idx="11"/>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BB7CB5A-C0B8-4C7C-9783-E3FB419FED25}"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1/24/2024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Kansas State Department of Education</a:t>
            </a:r>
          </a:p>
        </p:txBody>
      </p:sp>
      <p:sp>
        <p:nvSpPr>
          <p:cNvPr id="7" name="Slide Number Placeholder 6"/>
          <p:cNvSpPr>
            <a:spLocks noGrp="1"/>
          </p:cNvSpPr>
          <p:nvPr>
            <p:ph type="sldNum" sz="quarter" idx="13"/>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22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I and 2</a:t>
            </a:r>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411201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309132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183090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22</a:t>
            </a:fld>
            <a:endParaRPr lang="en-US"/>
          </a:p>
        </p:txBody>
      </p:sp>
    </p:spTree>
    <p:extLst>
      <p:ext uri="{BB962C8B-B14F-4D97-AF65-F5344CB8AC3E}">
        <p14:creationId xmlns:p14="http://schemas.microsoft.com/office/powerpoint/2010/main" val="118093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23</a:t>
            </a:fld>
            <a:endParaRPr lang="en-US"/>
          </a:p>
        </p:txBody>
      </p:sp>
    </p:spTree>
    <p:extLst>
      <p:ext uri="{BB962C8B-B14F-4D97-AF65-F5344CB8AC3E}">
        <p14:creationId xmlns:p14="http://schemas.microsoft.com/office/powerpoint/2010/main" val="142404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24</a:t>
            </a:fld>
            <a:endParaRPr lang="en-US"/>
          </a:p>
        </p:txBody>
      </p:sp>
    </p:spTree>
    <p:extLst>
      <p:ext uri="{BB962C8B-B14F-4D97-AF65-F5344CB8AC3E}">
        <p14:creationId xmlns:p14="http://schemas.microsoft.com/office/powerpoint/2010/main" val="327076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25</a:t>
            </a:fld>
            <a:endParaRPr lang="en-US"/>
          </a:p>
        </p:txBody>
      </p:sp>
    </p:spTree>
    <p:extLst>
      <p:ext uri="{BB962C8B-B14F-4D97-AF65-F5344CB8AC3E}">
        <p14:creationId xmlns:p14="http://schemas.microsoft.com/office/powerpoint/2010/main" val="110185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28</a:t>
            </a:fld>
            <a:endParaRPr lang="en-US"/>
          </a:p>
        </p:txBody>
      </p:sp>
    </p:spTree>
    <p:extLst>
      <p:ext uri="{BB962C8B-B14F-4D97-AF65-F5344CB8AC3E}">
        <p14:creationId xmlns:p14="http://schemas.microsoft.com/office/powerpoint/2010/main" val="1061431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8.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43.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5.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6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6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6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3.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6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7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7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6.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73.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7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6.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3.bin"/></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81.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8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8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7.bin"/></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86.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7.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9.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1/24/2024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8" y="668"/>
            <a:ext cx="12189625" cy="6856663"/>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9883481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71749"/>
            <a:ext cx="10692008" cy="921224"/>
          </a:xfrm>
          <a:prstGeom prst="rect">
            <a:avLst/>
          </a:prstGeom>
        </p:spPr>
        <p:txBody>
          <a:bodyPr anchor="b"/>
          <a:lstStyle/>
          <a:p>
            <a:r>
              <a:rPr lang="en-US" dirty="0"/>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7948808"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136696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marL="228600" indent="-228600">
              <a:lnSpc>
                <a:spcPct val="100000"/>
              </a:lnSpc>
              <a:buClr>
                <a:schemeClr val="accent1"/>
              </a:buClr>
              <a:buFont typeface="Symbol" panose="05050102010706020507" pitchFamily="18" charset="2"/>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405743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8310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lnSpc>
                <a:spcPct val="100000"/>
              </a:lnSpc>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36898295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714"/>
            <a:ext cx="12191999" cy="6854571"/>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452898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48" y="1714"/>
            <a:ext cx="12185904"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1/24/2024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969969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5" y="2571"/>
            <a:ext cx="12188950" cy="6852857"/>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972596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Tree>
    <p:extLst>
      <p:ext uri="{BB962C8B-B14F-4D97-AF65-F5344CB8AC3E}">
        <p14:creationId xmlns:p14="http://schemas.microsoft.com/office/powerpoint/2010/main" val="4405705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lnSpc>
                <a:spcPct val="100000"/>
              </a:lnSpc>
              <a:defRPr sz="32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165398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2080172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8"/>
          </a:xfrm>
          <a:prstGeom prst="rect">
            <a:avLst/>
          </a:prstGeom>
        </p:spPr>
      </p:pic>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420386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1/24/2024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AB42B-6AA8-1511-62B0-A13C95F6E7A4}"/>
              </a:ext>
            </a:extLst>
          </p:cNvPr>
          <p:cNvSpPr>
            <a:spLocks noGrp="1"/>
          </p:cNvSpPr>
          <p:nvPr>
            <p:ph type="dt" sz="half" idx="10"/>
          </p:nvPr>
        </p:nvSpPr>
        <p:spPr/>
        <p:txBody>
          <a:bodyPr/>
          <a:lstStyle/>
          <a:p>
            <a:fld id="{F61EAF05-D03A-4E85-95DB-735858DF57CD}" type="datetimeFigureOut">
              <a:rPr lang="en-US" smtClean="0"/>
              <a:t>1/24/2024</a:t>
            </a:fld>
            <a:endParaRPr lang="en-US"/>
          </a:p>
        </p:txBody>
      </p:sp>
      <p:sp>
        <p:nvSpPr>
          <p:cNvPr id="3" name="Footer Placeholder 2">
            <a:extLst>
              <a:ext uri="{FF2B5EF4-FFF2-40B4-BE49-F238E27FC236}">
                <a16:creationId xmlns:a16="http://schemas.microsoft.com/office/drawing/2014/main" id="{177BF287-8000-8972-B5D1-47F0BB856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84A2D-7F37-7099-C2F9-48ACBCB61BCF}"/>
              </a:ext>
            </a:extLst>
          </p:cNvPr>
          <p:cNvSpPr>
            <a:spLocks noGrp="1"/>
          </p:cNvSpPr>
          <p:nvPr>
            <p:ph type="sldNum" sz="quarter" idx="12"/>
          </p:nvPr>
        </p:nvSpPr>
        <p:spPr/>
        <p:txBody>
          <a:bodyPr/>
          <a:lstStyle/>
          <a:p>
            <a:fld id="{176DF214-887D-4911-A990-FF051FA4656A}" type="slidenum">
              <a:rPr lang="en-US" smtClean="0"/>
              <a:t>‹#›</a:t>
            </a:fld>
            <a:endParaRPr lang="en-US"/>
          </a:p>
        </p:txBody>
      </p:sp>
    </p:spTree>
    <p:extLst>
      <p:ext uri="{BB962C8B-B14F-4D97-AF65-F5344CB8AC3E}">
        <p14:creationId xmlns:p14="http://schemas.microsoft.com/office/powerpoint/2010/main" val="134128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11035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689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726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88718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26268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99662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28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67020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96004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769630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51289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2" name="Object 1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vl1pPr>
            <a:lvl2pPr marL="685800" indent="-228600">
              <a:lnSpc>
                <a:spcPct val="90000"/>
              </a:lnSpc>
              <a:spcBef>
                <a:spcPts val="500"/>
              </a:spcBef>
              <a:spcAft>
                <a:spcPts val="0"/>
              </a:spcAft>
              <a:buClr>
                <a:srgbClr val="FFA400"/>
              </a:buClr>
              <a:defRPr sz="2800"/>
            </a:lvl2pPr>
            <a:lvl3pPr marL="1143000" indent="-228600">
              <a:lnSpc>
                <a:spcPct val="90000"/>
              </a:lnSpc>
              <a:spcBef>
                <a:spcPts val="500"/>
              </a:spcBef>
              <a:spcAft>
                <a:spcPts val="0"/>
              </a:spcAft>
              <a:buClr>
                <a:srgbClr val="3570CF"/>
              </a:buClr>
              <a:buFont typeface="Arial" panose="020B0604020202020204" pitchFamily="34" charset="0"/>
              <a:buChar char="•"/>
              <a:defRPr sz="2400"/>
            </a:lvl3pPr>
            <a:lvl4pPr marL="1600200" indent="-228600">
              <a:lnSpc>
                <a:spcPct val="90000"/>
              </a:lnSpc>
              <a:spcBef>
                <a:spcPts val="500"/>
              </a:spcBef>
              <a:spcAft>
                <a:spcPts val="0"/>
              </a:spcAft>
              <a:buFont typeface="Arial" panose="020B0604020202020204" pitchFamily="34" charset="0"/>
              <a:buChar char="•"/>
              <a:defRPr sz="2000" b="0"/>
            </a:lvl4pPr>
            <a:lvl5pPr marL="2057400" indent="-228600">
              <a:lnSpc>
                <a:spcPct val="90000"/>
              </a:lnSpc>
              <a:spcBef>
                <a:spcPts val="500"/>
              </a:spcBef>
              <a:spcAft>
                <a:spcPts val="0"/>
              </a:spcAft>
              <a:buClr>
                <a:srgbClr val="888C91"/>
              </a:buClr>
              <a:buFont typeface="Arial" panose="020B0604020202020204"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2763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18454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38469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1794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3846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Light" panose="020B0306030504020204" pitchFamily="34" charset="0"/>
              <a:ea typeface="+mj-ea"/>
              <a:cs typeface="+mj-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19713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465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4211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7821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80580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1202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948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4027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1/24/2024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9551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3377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5465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3013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0352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29670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377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39967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800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7733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2654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008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562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0959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9936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21631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831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204895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45449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7360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7066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9607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7508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0554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4420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13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584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2991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7527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1321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1/24/2024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3689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811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056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5240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023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6313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7326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04450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2757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8095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1/24/2024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82262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9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6257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7388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650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14143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Tree>
    <p:extLst>
      <p:ext uri="{BB962C8B-B14F-4D97-AF65-F5344CB8AC3E}">
        <p14:creationId xmlns:p14="http://schemas.microsoft.com/office/powerpoint/2010/main" val="166097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0528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4120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73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1/24/2024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5460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17895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1537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5373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807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5977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083486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5" y="666"/>
            <a:ext cx="12189629" cy="6856665"/>
          </a:xfrm>
          <a:prstGeom prst="rect">
            <a:avLst/>
          </a:prstGeom>
        </p:spPr>
      </p:pic>
      <p:sp>
        <p:nvSpPr>
          <p:cNvPr id="3" name="Subtitle 2"/>
          <p:cNvSpPr>
            <a:spLocks noGrp="1"/>
          </p:cNvSpPr>
          <p:nvPr>
            <p:ph type="subTitle" idx="1"/>
          </p:nvPr>
        </p:nvSpPr>
        <p:spPr>
          <a:xfrm>
            <a:off x="2824618" y="4326467"/>
            <a:ext cx="852918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EDEF72E-400C-FE56-6018-ACA73C68A6DD}"/>
              </a:ext>
            </a:extLst>
          </p:cNvPr>
          <p:cNvSpPr>
            <a:spLocks noGrp="1"/>
          </p:cNvSpPr>
          <p:nvPr>
            <p:ph type="title"/>
          </p:nvPr>
        </p:nvSpPr>
        <p:spPr>
          <a:xfrm>
            <a:off x="838200" y="1797485"/>
            <a:ext cx="10515600" cy="252898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992201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817569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8BC5F5-C622-0D7C-A80F-8A93245F14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6" y="2380"/>
            <a:ext cx="12189629" cy="6853239"/>
          </a:xfrm>
          <a:prstGeom prst="rect">
            <a:avLst/>
          </a:prstGeom>
        </p:spPr>
      </p:pic>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1292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84" Type="http://schemas.openxmlformats.org/officeDocument/2006/relationships/oleObject" Target="../embeddings/oleObject1.bin"/><Relationship Id="rId16" Type="http://schemas.openxmlformats.org/officeDocument/2006/relationships/slideLayout" Target="../slideLayouts/slideLayout31.xml"/><Relationship Id="rId11" Type="http://schemas.openxmlformats.org/officeDocument/2006/relationships/slideLayout" Target="../slideLayouts/slideLayout26.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77" Type="http://schemas.openxmlformats.org/officeDocument/2006/relationships/slideLayout" Target="../slideLayouts/slideLayout92.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80" Type="http://schemas.openxmlformats.org/officeDocument/2006/relationships/slideLayout" Target="../slideLayouts/slideLayout95.xml"/><Relationship Id="rId85" Type="http://schemas.openxmlformats.org/officeDocument/2006/relationships/image" Target="../media/image11.emf"/><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83" Type="http://schemas.openxmlformats.org/officeDocument/2006/relationships/tags" Target="../tags/tag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81" Type="http://schemas.openxmlformats.org/officeDocument/2006/relationships/slideLayout" Target="../slideLayouts/slideLayout9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6" Type="http://schemas.openxmlformats.org/officeDocument/2006/relationships/slideLayout" Target="../slideLayouts/slideLayout91.xml"/><Relationship Id="rId7" Type="http://schemas.openxmlformats.org/officeDocument/2006/relationships/slideLayout" Target="../slideLayouts/slideLayout22.xml"/><Relationship Id="rId71" Type="http://schemas.openxmlformats.org/officeDocument/2006/relationships/slideLayout" Target="../slideLayouts/slideLayout86.xml"/><Relationship Id="rId2" Type="http://schemas.openxmlformats.org/officeDocument/2006/relationships/slideLayout" Target="../slideLayouts/slideLayout17.xml"/><Relationship Id="rId29" Type="http://schemas.openxmlformats.org/officeDocument/2006/relationships/slideLayout" Target="../slideLayouts/slideLayout44.xml"/><Relationship Id="rId24" Type="http://schemas.openxmlformats.org/officeDocument/2006/relationships/slideLayout" Target="../slideLayouts/slideLayout39.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66" Type="http://schemas.openxmlformats.org/officeDocument/2006/relationships/slideLayout" Target="../slideLayouts/slideLayout81.xml"/><Relationship Id="rId61" Type="http://schemas.openxmlformats.org/officeDocument/2006/relationships/slideLayout" Target="../slideLayouts/slideLayout76.xml"/><Relationship Id="rId8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image" Target="../media/image1.png"/><Relationship Id="rId2" Type="http://schemas.openxmlformats.org/officeDocument/2006/relationships/slideLayout" Target="../slideLayouts/slideLayout98.xml"/><Relationship Id="rId16" Type="http://schemas.openxmlformats.org/officeDocument/2006/relationships/theme" Target="../theme/theme3.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785"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1024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 id="2147483764" r:id="rId61"/>
    <p:sldLayoutId id="2147483765" r:id="rId62"/>
    <p:sldLayoutId id="2147483766" r:id="rId63"/>
    <p:sldLayoutId id="2147483767" r:id="rId64"/>
    <p:sldLayoutId id="2147483768" r:id="rId65"/>
    <p:sldLayoutId id="2147483769" r:id="rId66"/>
    <p:sldLayoutId id="2147483770" r:id="rId67"/>
    <p:sldLayoutId id="2147483771" r:id="rId68"/>
    <p:sldLayoutId id="2147483772" r:id="rId69"/>
    <p:sldLayoutId id="2147483773" r:id="rId70"/>
    <p:sldLayoutId id="2147483774" r:id="rId71"/>
    <p:sldLayoutId id="2147483775" r:id="rId72"/>
    <p:sldLayoutId id="2147483776" r:id="rId73"/>
    <p:sldLayoutId id="2147483777" r:id="rId74"/>
    <p:sldLayoutId id="2147483778" r:id="rId75"/>
    <p:sldLayoutId id="2147483779" r:id="rId76"/>
    <p:sldLayoutId id="2147483780" r:id="rId77"/>
    <p:sldLayoutId id="2147483781" r:id="rId78"/>
    <p:sldLayoutId id="2147483782" r:id="rId79"/>
    <p:sldLayoutId id="2147483783" r:id="rId80"/>
    <p:sldLayoutId id="2147483784"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1714"/>
            <a:ext cx="12191997"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629764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txStyles>
    <p:title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8.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9.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9.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9.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9.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9.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9.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9.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8.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8.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8.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8.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8.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8.xml"/></Relationships>
</file>

<file path=ppt/slides/_rels/slide52.xml.rels><?xml version="1.0" encoding="UTF-8" standalone="yes"?>
<Relationships xmlns="http://schemas.openxmlformats.org/package/2006/relationships"><Relationship Id="rId2" Type="http://schemas.openxmlformats.org/officeDocument/2006/relationships/hyperlink" Target="https://www.ksde.org/Agency/Division-of-Learning-Services/Special-Education-and-Title-Services/KIAS-Kansas-Integrated-Accountability-System/Emergency-Safety-Interventions-ESI" TargetMode="External"/><Relationship Id="rId1" Type="http://schemas.openxmlformats.org/officeDocument/2006/relationships/slideLayout" Target="../slideLayouts/slideLayout10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4.xml.rels><?xml version="1.0" encoding="UTF-8" standalone="yes"?>
<Relationships xmlns="http://schemas.openxmlformats.org/package/2006/relationships"><Relationship Id="rId2" Type="http://schemas.openxmlformats.org/officeDocument/2006/relationships/hyperlink" Target="mailto:name@ksde.org" TargetMode="External"/><Relationship Id="rId1" Type="http://schemas.openxmlformats.org/officeDocument/2006/relationships/slideLayout" Target="../slideLayouts/slideLayout1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klove@ksde.or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g"/><Relationship Id="rId18" Type="http://schemas.openxmlformats.org/officeDocument/2006/relationships/image" Target="../media/image60.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17" Type="http://schemas.openxmlformats.org/officeDocument/2006/relationships/image" Target="../media/image59.jpeg"/><Relationship Id="rId2" Type="http://schemas.openxmlformats.org/officeDocument/2006/relationships/notesSlide" Target="../notesSlides/notesSlide14.xml"/><Relationship Id="rId16"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5" Type="http://schemas.openxmlformats.org/officeDocument/2006/relationships/image" Target="../media/image5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klove@ksde.org" TargetMode="External"/><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A66958-1ECD-42BF-8C0D-916AE25E01EC}"/>
              </a:ext>
            </a:extLst>
          </p:cNvPr>
          <p:cNvSpPr>
            <a:spLocks noGrp="1"/>
          </p:cNvSpPr>
          <p:nvPr>
            <p:ph type="subTitle" idx="1"/>
          </p:nvPr>
        </p:nvSpPr>
        <p:spPr>
          <a:xfrm>
            <a:off x="3423821" y="4001166"/>
            <a:ext cx="7480151" cy="1923414"/>
          </a:xfrm>
        </p:spPr>
        <p:txBody>
          <a:bodyPr>
            <a:normAutofit/>
          </a:bodyPr>
          <a:lstStyle/>
          <a:p>
            <a:r>
              <a:rPr lang="en-US" dirty="0"/>
              <a:t>Please be sure your microphone is muted until you wish to participate in an open discussion with the council.</a:t>
            </a:r>
          </a:p>
          <a:p>
            <a:endParaRPr lang="en-US" sz="1100" dirty="0"/>
          </a:p>
          <a:p>
            <a:r>
              <a:rPr lang="en-US" dirty="0"/>
              <a:t>The meeting will start promptly at 9:00 a.m.</a:t>
            </a:r>
          </a:p>
        </p:txBody>
      </p:sp>
      <p:sp>
        <p:nvSpPr>
          <p:cNvPr id="3" name="Title 2">
            <a:extLst>
              <a:ext uri="{FF2B5EF4-FFF2-40B4-BE49-F238E27FC236}">
                <a16:creationId xmlns:a16="http://schemas.microsoft.com/office/drawing/2014/main" id="{64D37752-9948-4AAA-853B-2A3730EB37DE}"/>
              </a:ext>
            </a:extLst>
          </p:cNvPr>
          <p:cNvSpPr>
            <a:spLocks noGrp="1"/>
          </p:cNvSpPr>
          <p:nvPr>
            <p:ph type="title"/>
          </p:nvPr>
        </p:nvSpPr>
        <p:spPr>
          <a:xfrm>
            <a:off x="1486676" y="1523243"/>
            <a:ext cx="7480151" cy="2728576"/>
          </a:xfrm>
        </p:spPr>
        <p:txBody>
          <a:bodyPr/>
          <a:lstStyle/>
          <a:p>
            <a:r>
              <a:rPr lang="en-US" dirty="0"/>
              <a:t>Welcome to the Special Education Advisory Council Meeting</a:t>
            </a:r>
          </a:p>
        </p:txBody>
      </p:sp>
    </p:spTree>
    <p:extLst>
      <p:ext uri="{BB962C8B-B14F-4D97-AF65-F5344CB8AC3E}">
        <p14:creationId xmlns:p14="http://schemas.microsoft.com/office/powerpoint/2010/main" val="121879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CE06-510F-47B2-898B-EFF3C17C7808}"/>
              </a:ext>
            </a:extLst>
          </p:cNvPr>
          <p:cNvSpPr>
            <a:spLocks noGrp="1"/>
          </p:cNvSpPr>
          <p:nvPr>
            <p:ph type="title"/>
          </p:nvPr>
        </p:nvSpPr>
        <p:spPr/>
        <p:txBody>
          <a:bodyPr/>
          <a:lstStyle/>
          <a:p>
            <a:r>
              <a:rPr lang="en-US" dirty="0"/>
              <a:t>Kansas Performance on the FFY 2022 SPP/APR</a:t>
            </a:r>
          </a:p>
        </p:txBody>
      </p:sp>
      <p:graphicFrame>
        <p:nvGraphicFramePr>
          <p:cNvPr id="4" name="Content Placeholder 3">
            <a:extLst>
              <a:ext uri="{FF2B5EF4-FFF2-40B4-BE49-F238E27FC236}">
                <a16:creationId xmlns:a16="http://schemas.microsoft.com/office/drawing/2014/main" id="{7181624B-2B5B-4380-BA3C-ECECEBACEAF2}"/>
              </a:ext>
            </a:extLst>
          </p:cNvPr>
          <p:cNvGraphicFramePr>
            <a:graphicFrameLocks noGrp="1"/>
          </p:cNvGraphicFramePr>
          <p:nvPr>
            <p:ph idx="1"/>
          </p:nvPr>
        </p:nvGraphicFramePr>
        <p:xfrm>
          <a:off x="838200" y="1644650"/>
          <a:ext cx="10515600" cy="4531013"/>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1741308363"/>
                    </a:ext>
                  </a:extLst>
                </a:gridCol>
                <a:gridCol w="3505200">
                  <a:extLst>
                    <a:ext uri="{9D8B030D-6E8A-4147-A177-3AD203B41FA5}">
                      <a16:colId xmlns:a16="http://schemas.microsoft.com/office/drawing/2014/main" val="3361064052"/>
                    </a:ext>
                  </a:extLst>
                </a:gridCol>
                <a:gridCol w="3505200">
                  <a:extLst>
                    <a:ext uri="{9D8B030D-6E8A-4147-A177-3AD203B41FA5}">
                      <a16:colId xmlns:a16="http://schemas.microsoft.com/office/drawing/2014/main" val="539512270"/>
                    </a:ext>
                  </a:extLst>
                </a:gridCol>
              </a:tblGrid>
              <a:tr h="267699">
                <a:tc>
                  <a:txBody>
                    <a:bodyPr/>
                    <a:lstStyle/>
                    <a:p>
                      <a:pPr algn="ctr"/>
                      <a:r>
                        <a:rPr lang="en-US" sz="1200" dirty="0"/>
                        <a:t>Indicator</a:t>
                      </a:r>
                    </a:p>
                  </a:txBody>
                  <a:tcPr/>
                </a:tc>
                <a:tc>
                  <a:txBody>
                    <a:bodyPr/>
                    <a:lstStyle/>
                    <a:p>
                      <a:pPr algn="ctr"/>
                      <a:r>
                        <a:rPr lang="en-US" sz="1200" dirty="0"/>
                        <a:t>Did Kansas Meet the Target?</a:t>
                      </a:r>
                    </a:p>
                  </a:txBody>
                  <a:tcPr/>
                </a:tc>
                <a:tc>
                  <a:txBody>
                    <a:bodyPr/>
                    <a:lstStyle/>
                    <a:p>
                      <a:pPr algn="ctr"/>
                      <a:r>
                        <a:rPr lang="en-US" sz="1200" dirty="0"/>
                        <a:t>Did Kansas have Slippage?</a:t>
                      </a:r>
                    </a:p>
                  </a:txBody>
                  <a:tcPr/>
                </a:tc>
                <a:extLst>
                  <a:ext uri="{0D108BD9-81ED-4DB2-BD59-A6C34878D82A}">
                    <a16:rowId xmlns:a16="http://schemas.microsoft.com/office/drawing/2014/main" val="3095695273"/>
                  </a:ext>
                </a:extLst>
              </a:tr>
              <a:tr h="446164">
                <a:tc>
                  <a:txBody>
                    <a:bodyPr/>
                    <a:lstStyle/>
                    <a:p>
                      <a:r>
                        <a:rPr lang="en-US" sz="1200" dirty="0"/>
                        <a:t>1: Graduation</a:t>
                      </a:r>
                    </a:p>
                  </a:txBody>
                  <a:tcPr/>
                </a:tc>
                <a:tc>
                  <a:txBody>
                    <a:bodyPr/>
                    <a:lstStyle/>
                    <a:p>
                      <a:pPr algn="ctr"/>
                      <a:r>
                        <a:rPr lang="en-US" sz="1200" dirty="0"/>
                        <a:t>Baseline Year:  FFY 20</a:t>
                      </a:r>
                    </a:p>
                    <a:p>
                      <a:pPr algn="ctr"/>
                      <a:r>
                        <a:rPr lang="en-US" sz="1200" dirty="0"/>
                        <a:t>Met Target</a:t>
                      </a:r>
                    </a:p>
                  </a:txBody>
                  <a:tcPr/>
                </a:tc>
                <a:tc>
                  <a:txBody>
                    <a:bodyPr/>
                    <a:lstStyle/>
                    <a:p>
                      <a:pPr algn="ctr"/>
                      <a:r>
                        <a:rPr lang="en-US" sz="1200" dirty="0"/>
                        <a:t>No Slippage</a:t>
                      </a:r>
                    </a:p>
                  </a:txBody>
                  <a:tcPr/>
                </a:tc>
                <a:extLst>
                  <a:ext uri="{0D108BD9-81ED-4DB2-BD59-A6C34878D82A}">
                    <a16:rowId xmlns:a16="http://schemas.microsoft.com/office/drawing/2014/main" val="768595471"/>
                  </a:ext>
                </a:extLst>
              </a:tr>
              <a:tr h="446164">
                <a:tc>
                  <a:txBody>
                    <a:bodyPr/>
                    <a:lstStyle/>
                    <a:p>
                      <a:r>
                        <a:rPr lang="en-US" sz="1200" dirty="0"/>
                        <a:t>2: Drop Out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Baseline Year:  FFY 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Met Target</a:t>
                      </a:r>
                    </a:p>
                  </a:txBody>
                  <a:tcPr/>
                </a:tc>
                <a:tc>
                  <a:txBody>
                    <a:bodyPr/>
                    <a:lstStyle/>
                    <a:p>
                      <a:pPr algn="ctr"/>
                      <a:r>
                        <a:rPr lang="en-US" sz="1200" dirty="0"/>
                        <a:t>No Slippage</a:t>
                      </a:r>
                    </a:p>
                  </a:txBody>
                  <a:tcPr/>
                </a:tc>
                <a:extLst>
                  <a:ext uri="{0D108BD9-81ED-4DB2-BD59-A6C34878D82A}">
                    <a16:rowId xmlns:a16="http://schemas.microsoft.com/office/drawing/2014/main" val="2894198688"/>
                  </a:ext>
                </a:extLst>
              </a:tr>
              <a:tr h="267699">
                <a:tc>
                  <a:txBody>
                    <a:bodyPr/>
                    <a:lstStyle/>
                    <a:p>
                      <a:r>
                        <a:rPr lang="en-US" sz="1200" dirty="0"/>
                        <a:t>3A: Participation for Students with IEPs</a:t>
                      </a:r>
                    </a:p>
                  </a:txBody>
                  <a:tcPr/>
                </a:tc>
                <a:tc>
                  <a:txBody>
                    <a:bodyPr/>
                    <a:lstStyle/>
                    <a:p>
                      <a:pPr algn="ctr"/>
                      <a:r>
                        <a:rPr lang="en-US" sz="1200" dirty="0"/>
                        <a:t>Baseline Year:  FFY 20</a:t>
                      </a:r>
                    </a:p>
                  </a:txBody>
                  <a:tcPr/>
                </a:tc>
                <a:tc>
                  <a:txBody>
                    <a:bodyPr/>
                    <a:lstStyle/>
                    <a:p>
                      <a:pPr algn="ctr"/>
                      <a:r>
                        <a:rPr lang="en-US" sz="1200" dirty="0"/>
                        <a:t>Data Upload January 25, 2024</a:t>
                      </a:r>
                    </a:p>
                  </a:txBody>
                  <a:tcPr/>
                </a:tc>
                <a:extLst>
                  <a:ext uri="{0D108BD9-81ED-4DB2-BD59-A6C34878D82A}">
                    <a16:rowId xmlns:a16="http://schemas.microsoft.com/office/drawing/2014/main" val="2896302837"/>
                  </a:ext>
                </a:extLst>
              </a:tr>
              <a:tr h="446164">
                <a:tc>
                  <a:txBody>
                    <a:bodyPr/>
                    <a:lstStyle/>
                    <a:p>
                      <a:r>
                        <a:rPr lang="en-US" sz="1200" dirty="0"/>
                        <a:t>3B: Proficiency for Students with IEPs (Grade Level Academic Achievement Standards)</a:t>
                      </a:r>
                    </a:p>
                  </a:txBody>
                  <a:tcPr/>
                </a:tc>
                <a:tc>
                  <a:txBody>
                    <a:bodyPr/>
                    <a:lstStyle/>
                    <a:p>
                      <a:pPr algn="ctr"/>
                      <a:r>
                        <a:rPr lang="en-US" sz="1200" dirty="0"/>
                        <a:t>Baseline Year:  FFY 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Data Upload January 25, 2024</a:t>
                      </a:r>
                    </a:p>
                    <a:p>
                      <a:pPr algn="ctr"/>
                      <a:endParaRPr lang="en-US" sz="1200" dirty="0"/>
                    </a:p>
                  </a:txBody>
                  <a:tcPr/>
                </a:tc>
                <a:extLst>
                  <a:ext uri="{0D108BD9-81ED-4DB2-BD59-A6C34878D82A}">
                    <a16:rowId xmlns:a16="http://schemas.microsoft.com/office/drawing/2014/main" val="3431244749"/>
                  </a:ext>
                </a:extLst>
              </a:tr>
              <a:tr h="446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3C: Proficiency for Students with IEPs (Alternate Academic Achievement Standards)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Baseline Year:  FFY 20</a:t>
                      </a:r>
                    </a:p>
                    <a:p>
                      <a:pPr algn="ct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Data Upload January 25, 2024</a:t>
                      </a:r>
                    </a:p>
                    <a:p>
                      <a:pPr algn="ctr"/>
                      <a:endParaRPr lang="en-US" sz="1200" dirty="0"/>
                    </a:p>
                  </a:txBody>
                  <a:tcPr/>
                </a:tc>
                <a:extLst>
                  <a:ext uri="{0D108BD9-81ED-4DB2-BD59-A6C34878D82A}">
                    <a16:rowId xmlns:a16="http://schemas.microsoft.com/office/drawing/2014/main" val="1174680404"/>
                  </a:ext>
                </a:extLst>
              </a:tr>
              <a:tr h="446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3D:  Gap in Proficiency Rates (Grade Level Academic Achievement Standards)</a:t>
                      </a:r>
                    </a:p>
                  </a:txBody>
                  <a:tcPr/>
                </a:tc>
                <a:tc>
                  <a:txBody>
                    <a:bodyPr/>
                    <a:lstStyle/>
                    <a:p>
                      <a:pPr algn="ctr"/>
                      <a:r>
                        <a:rPr lang="en-US" sz="1200" dirty="0"/>
                        <a:t>Baseline Year:  FFY 20</a:t>
                      </a:r>
                    </a:p>
                  </a:txBody>
                  <a:tcPr/>
                </a:tc>
                <a:tc>
                  <a:txBody>
                    <a:bodyPr/>
                    <a:lstStyle/>
                    <a:p>
                      <a:pPr algn="ctr"/>
                      <a:r>
                        <a:rPr lang="en-US" sz="1200" dirty="0"/>
                        <a:t>Data Upload January 25, 2024</a:t>
                      </a:r>
                    </a:p>
                  </a:txBody>
                  <a:tcPr/>
                </a:tc>
                <a:extLst>
                  <a:ext uri="{0D108BD9-81ED-4DB2-BD59-A6C34878D82A}">
                    <a16:rowId xmlns:a16="http://schemas.microsoft.com/office/drawing/2014/main" val="1172655109"/>
                  </a:ext>
                </a:extLst>
              </a:tr>
              <a:tr h="267699">
                <a:tc>
                  <a:txBody>
                    <a:bodyPr/>
                    <a:lstStyle/>
                    <a:p>
                      <a:r>
                        <a:rPr lang="en-US" sz="1200" dirty="0"/>
                        <a:t>4A: Suspension/Expulsion</a:t>
                      </a:r>
                    </a:p>
                  </a:txBody>
                  <a:tcPr/>
                </a:tc>
                <a:tc>
                  <a:txBody>
                    <a:bodyPr/>
                    <a:lstStyle/>
                    <a:p>
                      <a:pPr algn="ctr"/>
                      <a:r>
                        <a:rPr lang="en-US" sz="1200" dirty="0"/>
                        <a:t>Baseline Year:  FFY 22</a:t>
                      </a:r>
                    </a:p>
                  </a:txBody>
                  <a:tcPr/>
                </a:tc>
                <a:tc>
                  <a:txBody>
                    <a:bodyPr/>
                    <a:lstStyle/>
                    <a:p>
                      <a:pPr algn="ctr"/>
                      <a:r>
                        <a:rPr lang="en-US" sz="1200" dirty="0"/>
                        <a:t>NA</a:t>
                      </a:r>
                    </a:p>
                  </a:txBody>
                  <a:tcPr/>
                </a:tc>
                <a:extLst>
                  <a:ext uri="{0D108BD9-81ED-4DB2-BD59-A6C34878D82A}">
                    <a16:rowId xmlns:a16="http://schemas.microsoft.com/office/drawing/2014/main" val="1636289354"/>
                  </a:ext>
                </a:extLst>
              </a:tr>
              <a:tr h="446164">
                <a:tc>
                  <a:txBody>
                    <a:bodyPr/>
                    <a:lstStyle/>
                    <a:p>
                      <a:r>
                        <a:rPr lang="en-US" sz="1200" dirty="0"/>
                        <a:t>4B: Suspension/Expulsion by Race/Ethnicity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Baseline Year:  FFY 22</a:t>
                      </a:r>
                    </a:p>
                    <a:p>
                      <a:pPr algn="ctr"/>
                      <a:r>
                        <a:rPr lang="en-US" sz="1200" dirty="0"/>
                        <a:t>Compliance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NA</a:t>
                      </a:r>
                    </a:p>
                    <a:p>
                      <a:pPr algn="ctr"/>
                      <a:endParaRPr lang="en-US" sz="1200" dirty="0"/>
                    </a:p>
                  </a:txBody>
                  <a:tcPr/>
                </a:tc>
                <a:extLst>
                  <a:ext uri="{0D108BD9-81ED-4DB2-BD59-A6C34878D82A}">
                    <a16:rowId xmlns:a16="http://schemas.microsoft.com/office/drawing/2014/main" val="3814332030"/>
                  </a:ext>
                </a:extLst>
              </a:tr>
              <a:tr h="964853">
                <a:tc>
                  <a:txBody>
                    <a:bodyPr/>
                    <a:lstStyle/>
                    <a:p>
                      <a:r>
                        <a:rPr lang="en-US" sz="1200" dirty="0"/>
                        <a:t>5: Education Environments (5-year-old kindergarteners-21)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Baseline Year:  FFY 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Met Target for 5A and 5B, and did not meet target for 5C</a:t>
                      </a:r>
                    </a:p>
                    <a:p>
                      <a:pPr algn="ct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 Slippage for 5A and 5B, and slippage for 5C</a:t>
                      </a:r>
                    </a:p>
                    <a:p>
                      <a:pPr algn="ctr"/>
                      <a:endParaRPr lang="en-US" sz="1200" dirty="0"/>
                    </a:p>
                  </a:txBody>
                  <a:tcPr/>
                </a:tc>
                <a:extLst>
                  <a:ext uri="{0D108BD9-81ED-4DB2-BD59-A6C34878D82A}">
                    <a16:rowId xmlns:a16="http://schemas.microsoft.com/office/drawing/2014/main" val="1851641996"/>
                  </a:ext>
                </a:extLst>
              </a:tr>
            </a:tbl>
          </a:graphicData>
        </a:graphic>
      </p:graphicFrame>
    </p:spTree>
    <p:extLst>
      <p:ext uri="{BB962C8B-B14F-4D97-AF65-F5344CB8AC3E}">
        <p14:creationId xmlns:p14="http://schemas.microsoft.com/office/powerpoint/2010/main" val="299288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CE06-510F-47B2-898B-EFF3C17C7808}"/>
              </a:ext>
            </a:extLst>
          </p:cNvPr>
          <p:cNvSpPr>
            <a:spLocks noGrp="1"/>
          </p:cNvSpPr>
          <p:nvPr>
            <p:ph type="title"/>
          </p:nvPr>
        </p:nvSpPr>
        <p:spPr/>
        <p:txBody>
          <a:bodyPr/>
          <a:lstStyle/>
          <a:p>
            <a:r>
              <a:rPr lang="en-US" dirty="0"/>
              <a:t>Kansas Performance on the FFY 2022 SPP/APR</a:t>
            </a:r>
          </a:p>
        </p:txBody>
      </p:sp>
      <p:graphicFrame>
        <p:nvGraphicFramePr>
          <p:cNvPr id="4" name="Content Placeholder 3">
            <a:extLst>
              <a:ext uri="{FF2B5EF4-FFF2-40B4-BE49-F238E27FC236}">
                <a16:creationId xmlns:a16="http://schemas.microsoft.com/office/drawing/2014/main" id="{7181624B-2B5B-4380-BA3C-ECECEBACEAF2}"/>
              </a:ext>
            </a:extLst>
          </p:cNvPr>
          <p:cNvGraphicFramePr>
            <a:graphicFrameLocks noGrp="1"/>
          </p:cNvGraphicFramePr>
          <p:nvPr>
            <p:ph idx="1"/>
          </p:nvPr>
        </p:nvGraphicFramePr>
        <p:xfrm>
          <a:off x="838200" y="1653981"/>
          <a:ext cx="10515600" cy="457708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1741308363"/>
                    </a:ext>
                  </a:extLst>
                </a:gridCol>
                <a:gridCol w="3505200">
                  <a:extLst>
                    <a:ext uri="{9D8B030D-6E8A-4147-A177-3AD203B41FA5}">
                      <a16:colId xmlns:a16="http://schemas.microsoft.com/office/drawing/2014/main" val="3361064052"/>
                    </a:ext>
                  </a:extLst>
                </a:gridCol>
                <a:gridCol w="3505200">
                  <a:extLst>
                    <a:ext uri="{9D8B030D-6E8A-4147-A177-3AD203B41FA5}">
                      <a16:colId xmlns:a16="http://schemas.microsoft.com/office/drawing/2014/main" val="539512270"/>
                    </a:ext>
                  </a:extLst>
                </a:gridCol>
              </a:tblGrid>
              <a:tr h="370840">
                <a:tc>
                  <a:txBody>
                    <a:bodyPr/>
                    <a:lstStyle/>
                    <a:p>
                      <a:pPr algn="ctr"/>
                      <a:r>
                        <a:rPr lang="en-US" sz="1600" dirty="0"/>
                        <a:t>Indicator</a:t>
                      </a:r>
                    </a:p>
                  </a:txBody>
                  <a:tcPr/>
                </a:tc>
                <a:tc>
                  <a:txBody>
                    <a:bodyPr/>
                    <a:lstStyle/>
                    <a:p>
                      <a:pPr algn="ctr"/>
                      <a:r>
                        <a:rPr lang="en-US" sz="1600" dirty="0"/>
                        <a:t>Did Kansas Meet the Target?</a:t>
                      </a:r>
                    </a:p>
                  </a:txBody>
                  <a:tcPr/>
                </a:tc>
                <a:tc>
                  <a:txBody>
                    <a:bodyPr/>
                    <a:lstStyle/>
                    <a:p>
                      <a:pPr algn="ctr"/>
                      <a:r>
                        <a:rPr lang="en-US" sz="1600" dirty="0"/>
                        <a:t>Did Kansas have Slippage?</a:t>
                      </a:r>
                    </a:p>
                  </a:txBody>
                  <a:tcPr/>
                </a:tc>
                <a:extLst>
                  <a:ext uri="{0D108BD9-81ED-4DB2-BD59-A6C34878D82A}">
                    <a16:rowId xmlns:a16="http://schemas.microsoft.com/office/drawing/2014/main" val="3095695273"/>
                  </a:ext>
                </a:extLst>
              </a:tr>
              <a:tr h="370840">
                <a:tc>
                  <a:txBody>
                    <a:bodyPr/>
                    <a:lstStyle/>
                    <a:p>
                      <a:r>
                        <a:rPr lang="en-US" sz="1600" dirty="0"/>
                        <a:t>6:  Preschool Environments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Baseline Year:  FFY 19 for 6A and 6B, and FFY 20 for 6C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Met all targets</a:t>
                      </a:r>
                    </a:p>
                  </a:txBody>
                  <a:tcPr/>
                </a:tc>
                <a:tc>
                  <a:txBody>
                    <a:bodyPr/>
                    <a:lstStyle/>
                    <a:p>
                      <a:pPr algn="ctr"/>
                      <a:r>
                        <a:rPr lang="en-US" sz="1600" dirty="0"/>
                        <a:t>No Slippage</a:t>
                      </a:r>
                    </a:p>
                  </a:txBody>
                  <a:tcPr/>
                </a:tc>
                <a:extLst>
                  <a:ext uri="{0D108BD9-81ED-4DB2-BD59-A6C34878D82A}">
                    <a16:rowId xmlns:a16="http://schemas.microsoft.com/office/drawing/2014/main" val="692753834"/>
                  </a:ext>
                </a:extLst>
              </a:tr>
              <a:tr h="370840">
                <a:tc>
                  <a:txBody>
                    <a:bodyPr/>
                    <a:lstStyle/>
                    <a:p>
                      <a:r>
                        <a:rPr lang="en-US" sz="1600" dirty="0"/>
                        <a:t>7: Preschool Outcomes</a:t>
                      </a:r>
                    </a:p>
                  </a:txBody>
                  <a:tcPr/>
                </a:tc>
                <a:tc>
                  <a:txBody>
                    <a:bodyPr/>
                    <a:lstStyle/>
                    <a:p>
                      <a:pPr algn="ctr"/>
                      <a:r>
                        <a:rPr lang="en-US" sz="1600" dirty="0"/>
                        <a:t>Baseline Year:  FFY 08</a:t>
                      </a:r>
                    </a:p>
                    <a:p>
                      <a:pPr algn="ctr"/>
                      <a:r>
                        <a:rPr lang="en-US" sz="1600" dirty="0"/>
                        <a:t>Met Target for 7B1 and Did Not Meet Target for 7A, 7B2, and 7C</a:t>
                      </a:r>
                    </a:p>
                  </a:txBody>
                  <a:tcPr/>
                </a:tc>
                <a:tc>
                  <a:txBody>
                    <a:bodyPr/>
                    <a:lstStyle/>
                    <a:p>
                      <a:pPr algn="ctr"/>
                      <a:r>
                        <a:rPr lang="en-US" sz="1600" dirty="0"/>
                        <a:t>No Slippage</a:t>
                      </a:r>
                    </a:p>
                  </a:txBody>
                  <a:tcPr/>
                </a:tc>
                <a:extLst>
                  <a:ext uri="{0D108BD9-81ED-4DB2-BD59-A6C34878D82A}">
                    <a16:rowId xmlns:a16="http://schemas.microsoft.com/office/drawing/2014/main" val="768595471"/>
                  </a:ext>
                </a:extLst>
              </a:tr>
              <a:tr h="370840">
                <a:tc>
                  <a:txBody>
                    <a:bodyPr/>
                    <a:lstStyle/>
                    <a:p>
                      <a:r>
                        <a:rPr lang="en-US" sz="1600" dirty="0"/>
                        <a:t>8: Parent Involvement</a:t>
                      </a:r>
                    </a:p>
                  </a:txBody>
                  <a:tcPr/>
                </a:tc>
                <a:tc>
                  <a:txBody>
                    <a:bodyPr/>
                    <a:lstStyle/>
                    <a:p>
                      <a:pPr algn="ctr"/>
                      <a:r>
                        <a:rPr lang="en-US" sz="1600" dirty="0"/>
                        <a:t>Baseline Year:  FFY 21</a:t>
                      </a:r>
                    </a:p>
                    <a:p>
                      <a:pPr algn="ctr"/>
                      <a:r>
                        <a:rPr lang="en-US" sz="1600" dirty="0"/>
                        <a:t>Met Target</a:t>
                      </a:r>
                    </a:p>
                  </a:txBody>
                  <a:tcPr/>
                </a:tc>
                <a:tc>
                  <a:txBody>
                    <a:bodyPr/>
                    <a:lstStyle/>
                    <a:p>
                      <a:pPr algn="ctr"/>
                      <a:r>
                        <a:rPr lang="en-US" sz="1600" dirty="0"/>
                        <a:t>No Slippage</a:t>
                      </a:r>
                    </a:p>
                  </a:txBody>
                  <a:tcPr/>
                </a:tc>
                <a:extLst>
                  <a:ext uri="{0D108BD9-81ED-4DB2-BD59-A6C34878D82A}">
                    <a16:rowId xmlns:a16="http://schemas.microsoft.com/office/drawing/2014/main" val="2894198688"/>
                  </a:ext>
                </a:extLst>
              </a:tr>
              <a:tr h="370840">
                <a:tc>
                  <a:txBody>
                    <a:bodyPr/>
                    <a:lstStyle/>
                    <a:p>
                      <a:r>
                        <a:rPr lang="en-US" sz="1600" dirty="0"/>
                        <a:t>9: Disproportionate Representation</a:t>
                      </a:r>
                    </a:p>
                  </a:txBody>
                  <a:tcPr/>
                </a:tc>
                <a:tc>
                  <a:txBody>
                    <a:bodyPr/>
                    <a:lstStyle/>
                    <a:p>
                      <a:pPr algn="ctr"/>
                      <a:r>
                        <a:rPr lang="en-US" sz="1600" dirty="0"/>
                        <a:t>Baseline Year:  FFY 20</a:t>
                      </a:r>
                    </a:p>
                    <a:p>
                      <a:pPr algn="ctr"/>
                      <a:r>
                        <a:rPr lang="en-US" sz="1600" dirty="0"/>
                        <a:t>Met Target (Compliance)</a:t>
                      </a:r>
                    </a:p>
                  </a:txBody>
                  <a:tcPr/>
                </a:tc>
                <a:tc>
                  <a:txBody>
                    <a:bodyPr/>
                    <a:lstStyle/>
                    <a:p>
                      <a:pPr algn="ctr"/>
                      <a:r>
                        <a:rPr lang="en-US" sz="1600" dirty="0"/>
                        <a:t>No Slippage</a:t>
                      </a:r>
                    </a:p>
                  </a:txBody>
                  <a:tcPr/>
                </a:tc>
                <a:extLst>
                  <a:ext uri="{0D108BD9-81ED-4DB2-BD59-A6C34878D82A}">
                    <a16:rowId xmlns:a16="http://schemas.microsoft.com/office/drawing/2014/main" val="34312447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10: Disproportionate Representation in Specific Disability Categories</a:t>
                      </a:r>
                    </a:p>
                  </a:txBody>
                  <a:tcPr/>
                </a:tc>
                <a:tc>
                  <a:txBody>
                    <a:bodyPr/>
                    <a:lstStyle/>
                    <a:p>
                      <a:pPr algn="ctr"/>
                      <a:r>
                        <a:rPr lang="en-US" sz="1600" dirty="0"/>
                        <a:t>Baseline Year:  FFY 20</a:t>
                      </a:r>
                    </a:p>
                    <a:p>
                      <a:pPr algn="ctr"/>
                      <a:r>
                        <a:rPr lang="en-US" sz="1600" dirty="0"/>
                        <a:t>Did Not Meet Target (Compliance)</a:t>
                      </a:r>
                    </a:p>
                  </a:txBody>
                  <a:tcPr/>
                </a:tc>
                <a:tc>
                  <a:txBody>
                    <a:bodyPr/>
                    <a:lstStyle/>
                    <a:p>
                      <a:pPr algn="ctr"/>
                      <a:r>
                        <a:rPr lang="en-US" sz="1600" dirty="0"/>
                        <a:t>No Slippage</a:t>
                      </a:r>
                    </a:p>
                  </a:txBody>
                  <a:tcPr/>
                </a:tc>
                <a:extLst>
                  <a:ext uri="{0D108BD9-81ED-4DB2-BD59-A6C34878D82A}">
                    <a16:rowId xmlns:a16="http://schemas.microsoft.com/office/drawing/2014/main" val="1174680404"/>
                  </a:ext>
                </a:extLst>
              </a:tr>
              <a:tr h="370840">
                <a:tc>
                  <a:txBody>
                    <a:bodyPr/>
                    <a:lstStyle/>
                    <a:p>
                      <a:r>
                        <a:rPr lang="en-US" sz="1600" dirty="0"/>
                        <a:t>11: Child Find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Baseline Year:  FFY 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Did Not Meet Target (Compliance)</a:t>
                      </a:r>
                    </a:p>
                  </a:txBody>
                  <a:tcPr/>
                </a:tc>
                <a:tc>
                  <a:txBody>
                    <a:bodyPr/>
                    <a:lstStyle/>
                    <a:p>
                      <a:pPr algn="ctr"/>
                      <a:r>
                        <a:rPr lang="en-US" sz="1600" dirty="0"/>
                        <a:t>No Slippage</a:t>
                      </a:r>
                    </a:p>
                  </a:txBody>
                  <a:tcPr/>
                </a:tc>
                <a:extLst>
                  <a:ext uri="{0D108BD9-81ED-4DB2-BD59-A6C34878D82A}">
                    <a16:rowId xmlns:a16="http://schemas.microsoft.com/office/drawing/2014/main" val="1636289354"/>
                  </a:ext>
                </a:extLst>
              </a:tr>
            </a:tbl>
          </a:graphicData>
        </a:graphic>
      </p:graphicFrame>
    </p:spTree>
    <p:extLst>
      <p:ext uri="{BB962C8B-B14F-4D97-AF65-F5344CB8AC3E}">
        <p14:creationId xmlns:p14="http://schemas.microsoft.com/office/powerpoint/2010/main" val="1745763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CE06-510F-47B2-898B-EFF3C17C7808}"/>
              </a:ext>
            </a:extLst>
          </p:cNvPr>
          <p:cNvSpPr>
            <a:spLocks noGrp="1"/>
          </p:cNvSpPr>
          <p:nvPr>
            <p:ph type="title"/>
          </p:nvPr>
        </p:nvSpPr>
        <p:spPr/>
        <p:txBody>
          <a:bodyPr/>
          <a:lstStyle/>
          <a:p>
            <a:r>
              <a:rPr lang="en-US" dirty="0"/>
              <a:t>Kansas Performance on the FFY 2022 SPP/APR</a:t>
            </a:r>
          </a:p>
        </p:txBody>
      </p:sp>
      <p:graphicFrame>
        <p:nvGraphicFramePr>
          <p:cNvPr id="4" name="Content Placeholder 3">
            <a:extLst>
              <a:ext uri="{FF2B5EF4-FFF2-40B4-BE49-F238E27FC236}">
                <a16:creationId xmlns:a16="http://schemas.microsoft.com/office/drawing/2014/main" id="{7181624B-2B5B-4380-BA3C-ECECEBACEAF2}"/>
              </a:ext>
            </a:extLst>
          </p:cNvPr>
          <p:cNvGraphicFramePr>
            <a:graphicFrameLocks noGrp="1"/>
          </p:cNvGraphicFramePr>
          <p:nvPr>
            <p:ph idx="1"/>
          </p:nvPr>
        </p:nvGraphicFramePr>
        <p:xfrm>
          <a:off x="838200" y="1644650"/>
          <a:ext cx="10515600" cy="430276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1741308363"/>
                    </a:ext>
                  </a:extLst>
                </a:gridCol>
                <a:gridCol w="3505200">
                  <a:extLst>
                    <a:ext uri="{9D8B030D-6E8A-4147-A177-3AD203B41FA5}">
                      <a16:colId xmlns:a16="http://schemas.microsoft.com/office/drawing/2014/main" val="3361064052"/>
                    </a:ext>
                  </a:extLst>
                </a:gridCol>
                <a:gridCol w="3505200">
                  <a:extLst>
                    <a:ext uri="{9D8B030D-6E8A-4147-A177-3AD203B41FA5}">
                      <a16:colId xmlns:a16="http://schemas.microsoft.com/office/drawing/2014/main" val="539512270"/>
                    </a:ext>
                  </a:extLst>
                </a:gridCol>
              </a:tblGrid>
              <a:tr h="370840">
                <a:tc>
                  <a:txBody>
                    <a:bodyPr/>
                    <a:lstStyle/>
                    <a:p>
                      <a:pPr algn="ctr"/>
                      <a:r>
                        <a:rPr lang="en-US" dirty="0"/>
                        <a:t>Indicator</a:t>
                      </a:r>
                    </a:p>
                  </a:txBody>
                  <a:tcPr/>
                </a:tc>
                <a:tc>
                  <a:txBody>
                    <a:bodyPr/>
                    <a:lstStyle/>
                    <a:p>
                      <a:pPr algn="ctr"/>
                      <a:r>
                        <a:rPr lang="en-US" dirty="0"/>
                        <a:t>Did Kansas Meet the Target?</a:t>
                      </a:r>
                    </a:p>
                  </a:txBody>
                  <a:tcPr/>
                </a:tc>
                <a:tc>
                  <a:txBody>
                    <a:bodyPr/>
                    <a:lstStyle/>
                    <a:p>
                      <a:pPr algn="ctr"/>
                      <a:r>
                        <a:rPr lang="en-US" dirty="0"/>
                        <a:t>Did Kansas have Slippage?</a:t>
                      </a:r>
                    </a:p>
                  </a:txBody>
                  <a:tcPr/>
                </a:tc>
                <a:extLst>
                  <a:ext uri="{0D108BD9-81ED-4DB2-BD59-A6C34878D82A}">
                    <a16:rowId xmlns:a16="http://schemas.microsoft.com/office/drawing/2014/main" val="3095695273"/>
                  </a:ext>
                </a:extLst>
              </a:tr>
              <a:tr h="370840">
                <a:tc>
                  <a:txBody>
                    <a:bodyPr/>
                    <a:lstStyle/>
                    <a:p>
                      <a:r>
                        <a:rPr lang="en-US" sz="1600" dirty="0"/>
                        <a:t>12: Early Childhood Transition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Baseline Year:  FFY 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Did Not Meet Target (Compliance)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No Slippage</a:t>
                      </a:r>
                    </a:p>
                  </a:txBody>
                  <a:tcPr/>
                </a:tc>
                <a:extLst>
                  <a:ext uri="{0D108BD9-81ED-4DB2-BD59-A6C34878D82A}">
                    <a16:rowId xmlns:a16="http://schemas.microsoft.com/office/drawing/2014/main" val="3914946770"/>
                  </a:ext>
                </a:extLst>
              </a:tr>
              <a:tr h="370840">
                <a:tc>
                  <a:txBody>
                    <a:bodyPr/>
                    <a:lstStyle/>
                    <a:p>
                      <a:r>
                        <a:rPr lang="en-US" sz="1600" dirty="0"/>
                        <a:t>13: Secondary Transition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Baseline Year:  FFY 09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Did Not Meet Target (Compliance)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No Slippage</a:t>
                      </a:r>
                    </a:p>
                  </a:txBody>
                  <a:tcPr/>
                </a:tc>
                <a:extLst>
                  <a:ext uri="{0D108BD9-81ED-4DB2-BD59-A6C34878D82A}">
                    <a16:rowId xmlns:a16="http://schemas.microsoft.com/office/drawing/2014/main" val="3512734352"/>
                  </a:ext>
                </a:extLst>
              </a:tr>
              <a:tr h="370840">
                <a:tc>
                  <a:txBody>
                    <a:bodyPr/>
                    <a:lstStyle/>
                    <a:p>
                      <a:r>
                        <a:rPr lang="en-US" sz="1600" dirty="0"/>
                        <a:t>14: Post-School Outcomes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Baseline Year:  FFY  09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Did Not Meet Target</a:t>
                      </a:r>
                    </a:p>
                  </a:txBody>
                  <a:tcPr/>
                </a:tc>
                <a:tc>
                  <a:txBody>
                    <a:bodyPr/>
                    <a:lstStyle/>
                    <a:p>
                      <a:pPr algn="ctr"/>
                      <a:r>
                        <a:rPr lang="en-US" sz="1600" dirty="0"/>
                        <a:t>No Slippage for 14B, and Slippage for 14A and 14C</a:t>
                      </a:r>
                    </a:p>
                  </a:txBody>
                  <a:tcPr/>
                </a:tc>
                <a:extLst>
                  <a:ext uri="{0D108BD9-81ED-4DB2-BD59-A6C34878D82A}">
                    <a16:rowId xmlns:a16="http://schemas.microsoft.com/office/drawing/2014/main" val="3001357971"/>
                  </a:ext>
                </a:extLst>
              </a:tr>
              <a:tr h="370840">
                <a:tc>
                  <a:txBody>
                    <a:bodyPr/>
                    <a:lstStyle/>
                    <a:p>
                      <a:r>
                        <a:rPr lang="en-US" dirty="0"/>
                        <a:t>15: Resolution Sessions</a:t>
                      </a:r>
                    </a:p>
                    <a:p>
                      <a:endParaRPr lang="en-US" dirty="0"/>
                    </a:p>
                  </a:txBody>
                  <a:tcPr/>
                </a:tc>
                <a:tc>
                  <a:txBody>
                    <a:bodyPr/>
                    <a:lstStyle/>
                    <a:p>
                      <a:pPr algn="ctr"/>
                      <a:r>
                        <a:rPr lang="en-US" sz="1800" dirty="0"/>
                        <a:t>Baseline Year:  FFY 05</a:t>
                      </a:r>
                    </a:p>
                    <a:p>
                      <a:pPr algn="ctr"/>
                      <a:r>
                        <a:rPr lang="en-US" dirty="0"/>
                        <a:t>Did Not Meet Target</a:t>
                      </a:r>
                    </a:p>
                  </a:txBody>
                  <a:tcPr/>
                </a:tc>
                <a:tc>
                  <a:txBody>
                    <a:bodyPr/>
                    <a:lstStyle/>
                    <a:p>
                      <a:pPr algn="ctr"/>
                      <a:r>
                        <a:rPr lang="en-US" dirty="0"/>
                        <a:t>No Slippage</a:t>
                      </a:r>
                    </a:p>
                  </a:txBody>
                  <a:tcPr/>
                </a:tc>
                <a:extLst>
                  <a:ext uri="{0D108BD9-81ED-4DB2-BD59-A6C34878D82A}">
                    <a16:rowId xmlns:a16="http://schemas.microsoft.com/office/drawing/2014/main" val="768595471"/>
                  </a:ext>
                </a:extLst>
              </a:tr>
              <a:tr h="370840">
                <a:tc>
                  <a:txBody>
                    <a:bodyPr/>
                    <a:lstStyle/>
                    <a:p>
                      <a:r>
                        <a:rPr lang="en-US" dirty="0"/>
                        <a:t>16: Mediation</a:t>
                      </a:r>
                    </a:p>
                    <a:p>
                      <a:endParaRPr lang="en-US" dirty="0"/>
                    </a:p>
                  </a:txBody>
                  <a:tcPr/>
                </a:tc>
                <a:tc>
                  <a:txBody>
                    <a:bodyPr/>
                    <a:lstStyle/>
                    <a:p>
                      <a:pPr algn="ctr"/>
                      <a:r>
                        <a:rPr lang="en-US" sz="1800" dirty="0"/>
                        <a:t>Baseline Year:  FFY 13</a:t>
                      </a:r>
                    </a:p>
                    <a:p>
                      <a:pPr algn="ctr"/>
                      <a:r>
                        <a:rPr lang="en-US" dirty="0"/>
                        <a:t>Did Not Meet Target</a:t>
                      </a:r>
                    </a:p>
                  </a:txBody>
                  <a:tcPr/>
                </a:tc>
                <a:tc>
                  <a:txBody>
                    <a:bodyPr/>
                    <a:lstStyle/>
                    <a:p>
                      <a:pPr algn="ctr"/>
                      <a:r>
                        <a:rPr lang="en-US" dirty="0"/>
                        <a:t>Slippage</a:t>
                      </a:r>
                    </a:p>
                  </a:txBody>
                  <a:tcPr/>
                </a:tc>
                <a:extLst>
                  <a:ext uri="{0D108BD9-81ED-4DB2-BD59-A6C34878D82A}">
                    <a16:rowId xmlns:a16="http://schemas.microsoft.com/office/drawing/2014/main" val="2894198688"/>
                  </a:ext>
                </a:extLst>
              </a:tr>
              <a:tr h="370840">
                <a:tc>
                  <a:txBody>
                    <a:bodyPr/>
                    <a:lstStyle/>
                    <a:p>
                      <a:r>
                        <a:rPr lang="en-US" dirty="0"/>
                        <a:t>17: State Systemic Improvement Plan</a:t>
                      </a:r>
                    </a:p>
                    <a:p>
                      <a:endParaRPr lang="en-US" dirty="0"/>
                    </a:p>
                  </a:txBody>
                  <a:tcPr/>
                </a:tc>
                <a:tc>
                  <a:txBody>
                    <a:bodyPr/>
                    <a:lstStyle/>
                    <a:p>
                      <a:pPr algn="ctr"/>
                      <a:r>
                        <a:rPr lang="en-US" sz="1800" dirty="0"/>
                        <a:t>Baseline Year:  FFY 21</a:t>
                      </a:r>
                    </a:p>
                    <a:p>
                      <a:pPr algn="ctr"/>
                      <a:r>
                        <a:rPr lang="en-US" dirty="0"/>
                        <a:t>Did Not Meet Target</a:t>
                      </a:r>
                    </a:p>
                  </a:txBody>
                  <a:tcPr/>
                </a:tc>
                <a:tc>
                  <a:txBody>
                    <a:bodyPr/>
                    <a:lstStyle/>
                    <a:p>
                      <a:pPr algn="ctr"/>
                      <a:r>
                        <a:rPr lang="en-US" dirty="0"/>
                        <a:t>No Slippage</a:t>
                      </a:r>
                    </a:p>
                  </a:txBody>
                  <a:tcPr/>
                </a:tc>
                <a:extLst>
                  <a:ext uri="{0D108BD9-81ED-4DB2-BD59-A6C34878D82A}">
                    <a16:rowId xmlns:a16="http://schemas.microsoft.com/office/drawing/2014/main" val="3431244749"/>
                  </a:ext>
                </a:extLst>
              </a:tr>
            </a:tbl>
          </a:graphicData>
        </a:graphic>
      </p:graphicFrame>
    </p:spTree>
    <p:extLst>
      <p:ext uri="{BB962C8B-B14F-4D97-AF65-F5344CB8AC3E}">
        <p14:creationId xmlns:p14="http://schemas.microsoft.com/office/powerpoint/2010/main" val="1232656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EAE7-0458-F12D-E293-E0087C121C26}"/>
              </a:ext>
            </a:extLst>
          </p:cNvPr>
          <p:cNvSpPr>
            <a:spLocks noGrp="1"/>
          </p:cNvSpPr>
          <p:nvPr>
            <p:ph type="title"/>
          </p:nvPr>
        </p:nvSpPr>
        <p:spPr/>
        <p:txBody>
          <a:bodyPr/>
          <a:lstStyle/>
          <a:p>
            <a:r>
              <a:rPr lang="en-US" dirty="0"/>
              <a:t>Slippage Statements</a:t>
            </a:r>
          </a:p>
        </p:txBody>
      </p:sp>
      <p:sp>
        <p:nvSpPr>
          <p:cNvPr id="3" name="Content Placeholder 2">
            <a:extLst>
              <a:ext uri="{FF2B5EF4-FFF2-40B4-BE49-F238E27FC236}">
                <a16:creationId xmlns:a16="http://schemas.microsoft.com/office/drawing/2014/main" id="{7FBF91E2-493E-718C-ACF7-B4CEAB5B1E13}"/>
              </a:ext>
            </a:extLst>
          </p:cNvPr>
          <p:cNvSpPr>
            <a:spLocks noGrp="1"/>
          </p:cNvSpPr>
          <p:nvPr>
            <p:ph idx="1"/>
          </p:nvPr>
        </p:nvSpPr>
        <p:spPr/>
        <p:txBody>
          <a:bodyPr>
            <a:noAutofit/>
          </a:bodyPr>
          <a:lstStyle/>
          <a:p>
            <a:pPr marL="0" indent="0">
              <a:buNone/>
            </a:pPr>
            <a:r>
              <a:rPr lang="en-US" sz="1800" dirty="0">
                <a:latin typeface="+mn-lt"/>
              </a:rPr>
              <a:t>Indicator 5C:  Education Environments (</a:t>
            </a:r>
            <a:r>
              <a:rPr lang="en-US" sz="1800" dirty="0">
                <a:solidFill>
                  <a:srgbClr val="000000"/>
                </a:solidFill>
                <a:effectLst/>
                <a:latin typeface="+mn-lt"/>
                <a:ea typeface="Calibri" panose="020F0502020204030204" pitchFamily="34" charset="0"/>
              </a:rPr>
              <a:t>In separate schools, residential facilities, or homebound/hospital placements)</a:t>
            </a:r>
          </a:p>
          <a:p>
            <a:pPr marL="0" indent="0">
              <a:buNone/>
            </a:pPr>
            <a:endParaRPr lang="en-US" sz="1800" dirty="0">
              <a:solidFill>
                <a:srgbClr val="000000"/>
              </a:solidFill>
              <a:latin typeface="+mn-lt"/>
            </a:endParaRPr>
          </a:p>
          <a:p>
            <a:pPr marL="0" indent="0">
              <a:buNone/>
            </a:pPr>
            <a:r>
              <a:rPr lang="en-US" sz="1800" dirty="0">
                <a:solidFill>
                  <a:srgbClr val="000000"/>
                </a:solidFill>
                <a:latin typeface="+mn-lt"/>
              </a:rPr>
              <a:t>FFY 21 Data:  2.10%</a:t>
            </a:r>
          </a:p>
          <a:p>
            <a:pPr marL="0" indent="0">
              <a:buNone/>
            </a:pPr>
            <a:r>
              <a:rPr lang="en-US" sz="1800" dirty="0">
                <a:solidFill>
                  <a:srgbClr val="000000"/>
                </a:solidFill>
                <a:latin typeface="+mn-lt"/>
              </a:rPr>
              <a:t>FFY 22 Target:  2.18%</a:t>
            </a:r>
          </a:p>
          <a:p>
            <a:pPr marL="0" indent="0">
              <a:buNone/>
            </a:pPr>
            <a:r>
              <a:rPr lang="en-US" sz="1800" dirty="0">
                <a:solidFill>
                  <a:srgbClr val="000000"/>
                </a:solidFill>
                <a:latin typeface="+mn-lt"/>
              </a:rPr>
              <a:t>FFY 22 Data:  2.21%</a:t>
            </a:r>
          </a:p>
          <a:p>
            <a:pPr marL="0" indent="0">
              <a:buNone/>
            </a:pPr>
            <a:endParaRPr lang="en-US" sz="1800" dirty="0">
              <a:solidFill>
                <a:srgbClr val="000000"/>
              </a:solidFill>
              <a:latin typeface="+mn-lt"/>
            </a:endParaRPr>
          </a:p>
          <a:p>
            <a:pPr marL="0" indent="0">
              <a:buNone/>
            </a:pPr>
            <a:r>
              <a:rPr lang="en-US" sz="1800" dirty="0">
                <a:solidFill>
                  <a:srgbClr val="000000"/>
                </a:solidFill>
                <a:latin typeface="+mn-lt"/>
              </a:rPr>
              <a:t>Slippage statement:  </a:t>
            </a:r>
            <a:r>
              <a:rPr lang="en-US" sz="1800" dirty="0">
                <a:solidFill>
                  <a:srgbClr val="000000"/>
                </a:solidFill>
                <a:effectLst/>
                <a:latin typeface="+mn-lt"/>
                <a:ea typeface="Calibri" panose="020F0502020204030204" pitchFamily="34" charset="0"/>
              </a:rPr>
              <a:t>An examination of state-level data for Indicator 5C identified 1,603 students served in separate schools, residential facilities, or homebound hospital placements. This is an increase of 121 students, or 0.11%, above the FFY 2021 data and 0.03% above the state’s FFY 2022 target. </a:t>
            </a:r>
            <a:br>
              <a:rPr lang="en-US" sz="1800" dirty="0">
                <a:solidFill>
                  <a:srgbClr val="000000"/>
                </a:solidFill>
                <a:effectLst/>
                <a:latin typeface="+mn-lt"/>
                <a:ea typeface="Calibri" panose="020F0502020204030204" pitchFamily="34" charset="0"/>
              </a:rPr>
            </a:br>
            <a:br>
              <a:rPr lang="en-US" sz="1800" dirty="0">
                <a:solidFill>
                  <a:srgbClr val="000000"/>
                </a:solidFill>
                <a:effectLst/>
                <a:latin typeface="+mn-lt"/>
                <a:ea typeface="Calibri" panose="020F0502020204030204" pitchFamily="34" charset="0"/>
              </a:rPr>
            </a:br>
            <a:r>
              <a:rPr lang="en-US" sz="1800" dirty="0">
                <a:solidFill>
                  <a:srgbClr val="000000"/>
                </a:solidFill>
                <a:effectLst/>
                <a:latin typeface="+mn-lt"/>
                <a:ea typeface="Calibri" panose="020F0502020204030204" pitchFamily="34" charset="0"/>
              </a:rPr>
              <a:t>Slippage is attributable to an increase of 156 students being served in separate schools. One district, the largest LEA in the state, accounts for 98 of the net increase of 156 students in this category. The remainder of the net increase is spread across all other LEA’s.</a:t>
            </a:r>
            <a:endParaRPr lang="en-US" sz="1800" dirty="0">
              <a:latin typeface="+mn-lt"/>
            </a:endParaRPr>
          </a:p>
        </p:txBody>
      </p:sp>
    </p:spTree>
    <p:extLst>
      <p:ext uri="{BB962C8B-B14F-4D97-AF65-F5344CB8AC3E}">
        <p14:creationId xmlns:p14="http://schemas.microsoft.com/office/powerpoint/2010/main" val="105064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8ED4-7606-6DA8-3369-A66461227A92}"/>
              </a:ext>
            </a:extLst>
          </p:cNvPr>
          <p:cNvSpPr>
            <a:spLocks noGrp="1"/>
          </p:cNvSpPr>
          <p:nvPr>
            <p:ph type="title"/>
          </p:nvPr>
        </p:nvSpPr>
        <p:spPr/>
        <p:txBody>
          <a:bodyPr/>
          <a:lstStyle/>
          <a:p>
            <a:r>
              <a:rPr lang="en-US" dirty="0"/>
              <a:t>Slippage Statements</a:t>
            </a:r>
          </a:p>
        </p:txBody>
      </p:sp>
      <p:sp>
        <p:nvSpPr>
          <p:cNvPr id="3" name="Content Placeholder 2">
            <a:extLst>
              <a:ext uri="{FF2B5EF4-FFF2-40B4-BE49-F238E27FC236}">
                <a16:creationId xmlns:a16="http://schemas.microsoft.com/office/drawing/2014/main" id="{603CE4AD-90BB-CA3B-DB1C-9DFD9FA2BB8D}"/>
              </a:ext>
            </a:extLst>
          </p:cNvPr>
          <p:cNvSpPr>
            <a:spLocks noGrp="1"/>
          </p:cNvSpPr>
          <p:nvPr>
            <p:ph idx="1"/>
          </p:nvPr>
        </p:nvSpPr>
        <p:spPr/>
        <p:txBody>
          <a:bodyPr>
            <a:normAutofit/>
          </a:bodyPr>
          <a:lstStyle/>
          <a:p>
            <a:pPr marL="0" indent="0">
              <a:buNone/>
            </a:pPr>
            <a:r>
              <a:rPr lang="en-US" sz="2000" dirty="0">
                <a:latin typeface="+mn-lt"/>
              </a:rPr>
              <a:t>Indicator 14A:  Postschool Outcomes (</a:t>
            </a:r>
            <a:r>
              <a:rPr lang="en-US" sz="2000" dirty="0">
                <a:effectLst/>
                <a:latin typeface="+mn-lt"/>
                <a:ea typeface="Calibri" panose="020F0502020204030204" pitchFamily="34" charset="0"/>
              </a:rPr>
              <a:t>Enrolled in higher education within one year of leaving high school)</a:t>
            </a:r>
          </a:p>
          <a:p>
            <a:pPr marL="0" indent="0">
              <a:buNone/>
            </a:pPr>
            <a:endParaRPr lang="en-US" sz="2000" dirty="0">
              <a:latin typeface="+mn-lt"/>
            </a:endParaRPr>
          </a:p>
          <a:p>
            <a:pPr marL="0" indent="0">
              <a:buNone/>
            </a:pPr>
            <a:r>
              <a:rPr lang="en-US" sz="2000" dirty="0">
                <a:latin typeface="+mn-lt"/>
              </a:rPr>
              <a:t>FFY21 Data:  26.84%</a:t>
            </a:r>
          </a:p>
          <a:p>
            <a:pPr marL="0" indent="0">
              <a:buNone/>
            </a:pPr>
            <a:r>
              <a:rPr lang="en-US" sz="2000" dirty="0">
                <a:latin typeface="+mn-lt"/>
              </a:rPr>
              <a:t>FFY22 Target:  45.00%</a:t>
            </a:r>
          </a:p>
          <a:p>
            <a:pPr marL="0" indent="0">
              <a:buNone/>
            </a:pPr>
            <a:r>
              <a:rPr lang="en-US" sz="2000" dirty="0">
                <a:latin typeface="+mn-lt"/>
              </a:rPr>
              <a:t>FFY22 Data:  22.71%</a:t>
            </a:r>
          </a:p>
          <a:p>
            <a:pPr marL="0" indent="0">
              <a:buNone/>
            </a:pPr>
            <a:endParaRPr lang="en-US" sz="2000" dirty="0">
              <a:latin typeface="+mn-lt"/>
            </a:endParaRPr>
          </a:p>
          <a:p>
            <a:pPr marL="0" indent="0">
              <a:buNone/>
            </a:pPr>
            <a:r>
              <a:rPr lang="en-US" sz="2000" dirty="0">
                <a:latin typeface="+mn-lt"/>
              </a:rPr>
              <a:t>Slippage Statement:  </a:t>
            </a:r>
            <a:r>
              <a:rPr lang="en-US" sz="2000" dirty="0">
                <a:solidFill>
                  <a:srgbClr val="000000"/>
                </a:solidFill>
                <a:effectLst/>
                <a:latin typeface="+mn-lt"/>
                <a:ea typeface="Calibri" panose="020F0502020204030204" pitchFamily="34" charset="0"/>
              </a:rPr>
              <a:t>An examination of state-level data suggests that slippage may be attributed to an increase of nearly 5% in response rate and an increase of more than 252% in the targeted universe due to a change in methodology from a sample to a census. Additionally, based on National Clearinghouse data for all students in Kansas, all cohorts are demonstrating declining participation rates in postsecondary education. </a:t>
            </a:r>
            <a:endParaRPr lang="en-US" sz="2000" dirty="0">
              <a:latin typeface="+mn-lt"/>
            </a:endParaRPr>
          </a:p>
        </p:txBody>
      </p:sp>
    </p:spTree>
    <p:extLst>
      <p:ext uri="{BB962C8B-B14F-4D97-AF65-F5344CB8AC3E}">
        <p14:creationId xmlns:p14="http://schemas.microsoft.com/office/powerpoint/2010/main" val="270971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AD9-8F1F-3FB8-3F77-0AF8115E6396}"/>
              </a:ext>
            </a:extLst>
          </p:cNvPr>
          <p:cNvSpPr>
            <a:spLocks noGrp="1"/>
          </p:cNvSpPr>
          <p:nvPr>
            <p:ph type="title"/>
          </p:nvPr>
        </p:nvSpPr>
        <p:spPr/>
        <p:txBody>
          <a:bodyPr/>
          <a:lstStyle/>
          <a:p>
            <a:r>
              <a:rPr lang="en-US" dirty="0"/>
              <a:t>Slippage Statements</a:t>
            </a:r>
          </a:p>
        </p:txBody>
      </p:sp>
      <p:sp>
        <p:nvSpPr>
          <p:cNvPr id="3" name="Content Placeholder 2">
            <a:extLst>
              <a:ext uri="{FF2B5EF4-FFF2-40B4-BE49-F238E27FC236}">
                <a16:creationId xmlns:a16="http://schemas.microsoft.com/office/drawing/2014/main" id="{193DAE2E-6215-ABAF-2427-1BA7EFDE50CB}"/>
              </a:ext>
            </a:extLst>
          </p:cNvPr>
          <p:cNvSpPr>
            <a:spLocks noGrp="1"/>
          </p:cNvSpPr>
          <p:nvPr>
            <p:ph idx="1"/>
          </p:nvPr>
        </p:nvSpPr>
        <p:spPr/>
        <p:txBody>
          <a:bodyPr>
            <a:noAutofit/>
          </a:bodyPr>
          <a:lstStyle/>
          <a:p>
            <a:pPr marL="0" indent="0">
              <a:buNone/>
            </a:pPr>
            <a:r>
              <a:rPr lang="en-US" sz="2000" dirty="0">
                <a:latin typeface="+mn-lt"/>
              </a:rPr>
              <a:t>Indicator 14C:  Postschool Outcomes (</a:t>
            </a:r>
            <a:r>
              <a:rPr lang="en-US" sz="2000" dirty="0">
                <a:effectLst/>
                <a:latin typeface="+mn-lt"/>
                <a:ea typeface="Calibri" panose="020F0502020204030204" pitchFamily="34" charset="0"/>
              </a:rPr>
              <a:t>Enrolled in higher education or in some other postsecondary education or training program; or competitively employed or in some other employment within one year of leaving high school.</a:t>
            </a:r>
            <a:r>
              <a:rPr lang="en-US" sz="2000" dirty="0">
                <a:latin typeface="+mn-lt"/>
              </a:rPr>
              <a:t>)</a:t>
            </a:r>
          </a:p>
          <a:p>
            <a:pPr marL="0" indent="0">
              <a:buNone/>
            </a:pPr>
            <a:endParaRPr lang="en-US" sz="2000" dirty="0">
              <a:latin typeface="+mn-lt"/>
            </a:endParaRPr>
          </a:p>
          <a:p>
            <a:pPr marL="0" indent="0">
              <a:buNone/>
            </a:pPr>
            <a:r>
              <a:rPr lang="en-US" sz="2000" dirty="0">
                <a:latin typeface="+mn-lt"/>
              </a:rPr>
              <a:t>FFY21 Data:  69.62%</a:t>
            </a:r>
          </a:p>
          <a:p>
            <a:pPr marL="0" indent="0">
              <a:buNone/>
            </a:pPr>
            <a:r>
              <a:rPr lang="en-US" sz="2000" dirty="0">
                <a:latin typeface="+mn-lt"/>
              </a:rPr>
              <a:t>FFY22 Target:  81.09%</a:t>
            </a:r>
          </a:p>
          <a:p>
            <a:pPr marL="0" indent="0">
              <a:buNone/>
            </a:pPr>
            <a:r>
              <a:rPr lang="en-US" sz="2000" dirty="0">
                <a:latin typeface="+mn-lt"/>
              </a:rPr>
              <a:t>FFY22 Data:  67.75%</a:t>
            </a:r>
          </a:p>
          <a:p>
            <a:pPr marL="0" indent="0">
              <a:buNone/>
            </a:pPr>
            <a:endParaRPr lang="en-US" sz="2000" dirty="0">
              <a:latin typeface="+mn-lt"/>
            </a:endParaRPr>
          </a:p>
          <a:p>
            <a:pPr marL="0" indent="0">
              <a:buNone/>
            </a:pPr>
            <a:r>
              <a:rPr lang="en-US" sz="2000" dirty="0">
                <a:latin typeface="+mn-lt"/>
              </a:rPr>
              <a:t>Slippage statement:  </a:t>
            </a:r>
            <a:r>
              <a:rPr lang="en-US" sz="2000" dirty="0">
                <a:solidFill>
                  <a:srgbClr val="000000"/>
                </a:solidFill>
                <a:effectLst/>
                <a:latin typeface="+mn-lt"/>
                <a:ea typeface="Calibri" panose="020F0502020204030204" pitchFamily="34" charset="0"/>
              </a:rPr>
              <a:t>An examination of state-level data suggests that slippage may be attributed to an increase of nearly 5% in response rate and an increase of more than 252% in the targeted universe due to a change in methodology from a sample to a census. Additionally, based on National Clearinghouse data for all students in Kansas, all cohorts are demonstrating declining participation rates in postsecondary education. </a:t>
            </a:r>
            <a:endParaRPr lang="en-US" sz="2000" dirty="0">
              <a:latin typeface="+mn-lt"/>
            </a:endParaRPr>
          </a:p>
        </p:txBody>
      </p:sp>
    </p:spTree>
    <p:extLst>
      <p:ext uri="{BB962C8B-B14F-4D97-AF65-F5344CB8AC3E}">
        <p14:creationId xmlns:p14="http://schemas.microsoft.com/office/powerpoint/2010/main" val="1637805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A7DD-B4D6-D170-F8C5-D821FBC53000}"/>
              </a:ext>
            </a:extLst>
          </p:cNvPr>
          <p:cNvSpPr>
            <a:spLocks noGrp="1"/>
          </p:cNvSpPr>
          <p:nvPr>
            <p:ph type="title"/>
          </p:nvPr>
        </p:nvSpPr>
        <p:spPr/>
        <p:txBody>
          <a:bodyPr/>
          <a:lstStyle/>
          <a:p>
            <a:r>
              <a:rPr lang="en-US" dirty="0"/>
              <a:t>Slippage Statements</a:t>
            </a:r>
          </a:p>
        </p:txBody>
      </p:sp>
      <p:sp>
        <p:nvSpPr>
          <p:cNvPr id="3" name="Content Placeholder 2">
            <a:extLst>
              <a:ext uri="{FF2B5EF4-FFF2-40B4-BE49-F238E27FC236}">
                <a16:creationId xmlns:a16="http://schemas.microsoft.com/office/drawing/2014/main" id="{ECD0C2C5-8B3E-52FE-6453-221301E877BA}"/>
              </a:ext>
            </a:extLst>
          </p:cNvPr>
          <p:cNvSpPr>
            <a:spLocks noGrp="1"/>
          </p:cNvSpPr>
          <p:nvPr>
            <p:ph idx="1"/>
          </p:nvPr>
        </p:nvSpPr>
        <p:spPr>
          <a:xfrm>
            <a:off x="838200" y="1999155"/>
            <a:ext cx="10515600" cy="3888461"/>
          </a:xfrm>
        </p:spPr>
        <p:txBody>
          <a:bodyPr>
            <a:normAutofit/>
          </a:bodyPr>
          <a:lstStyle/>
          <a:p>
            <a:pPr marL="0" indent="0">
              <a:buNone/>
            </a:pPr>
            <a:r>
              <a:rPr lang="en-US" sz="2400" dirty="0">
                <a:latin typeface="+mn-lt"/>
              </a:rPr>
              <a:t>Indicator 16:  Mediation</a:t>
            </a:r>
          </a:p>
          <a:p>
            <a:pPr marL="0" indent="0">
              <a:buNone/>
            </a:pPr>
            <a:endParaRPr lang="en-US" sz="2400" dirty="0">
              <a:latin typeface="+mn-lt"/>
            </a:endParaRPr>
          </a:p>
          <a:p>
            <a:pPr marL="0" indent="0">
              <a:buNone/>
            </a:pPr>
            <a:r>
              <a:rPr lang="en-US" sz="2400" dirty="0">
                <a:latin typeface="+mn-lt"/>
              </a:rPr>
              <a:t>FFY21 Data:  57.14%</a:t>
            </a:r>
          </a:p>
          <a:p>
            <a:pPr marL="0" indent="0">
              <a:buNone/>
            </a:pPr>
            <a:r>
              <a:rPr lang="en-US" sz="2400" dirty="0">
                <a:latin typeface="+mn-lt"/>
              </a:rPr>
              <a:t>FFY22 Target:  77.00-80.00%</a:t>
            </a:r>
          </a:p>
          <a:p>
            <a:pPr marL="0" indent="0">
              <a:buNone/>
            </a:pPr>
            <a:r>
              <a:rPr lang="en-US" sz="2400" dirty="0">
                <a:latin typeface="+mn-lt"/>
              </a:rPr>
              <a:t>FFY22 Data:  54.55% (6 mediation agreements from 11 mediations held)</a:t>
            </a:r>
          </a:p>
          <a:p>
            <a:pPr marL="0" indent="0">
              <a:buNone/>
            </a:pPr>
            <a:endParaRPr lang="en-US" sz="2400" dirty="0">
              <a:latin typeface="+mn-lt"/>
            </a:endParaRPr>
          </a:p>
          <a:p>
            <a:pPr marL="0" indent="0">
              <a:buNone/>
            </a:pPr>
            <a:r>
              <a:rPr lang="en-US" sz="2400" dirty="0">
                <a:latin typeface="+mn-lt"/>
              </a:rPr>
              <a:t>Slippage Statement:  </a:t>
            </a:r>
            <a:r>
              <a:rPr lang="en-US" sz="2400" dirty="0">
                <a:solidFill>
                  <a:srgbClr val="000000"/>
                </a:solidFill>
                <a:effectLst/>
                <a:latin typeface="+mn-lt"/>
                <a:ea typeface="Calibri" panose="020F0502020204030204" pitchFamily="34" charset="0"/>
                <a:cs typeface="Arial" panose="020B0604020202020204" pitchFamily="34" charset="0"/>
              </a:rPr>
              <a:t>The state attributes slippage to annual changes in mediations held.</a:t>
            </a:r>
            <a:endParaRPr lang="en-US"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564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8E97-CB70-4626-4ED2-2A8F6BBA9CF9}"/>
              </a:ext>
            </a:extLst>
          </p:cNvPr>
          <p:cNvSpPr>
            <a:spLocks noGrp="1"/>
          </p:cNvSpPr>
          <p:nvPr>
            <p:ph type="title"/>
          </p:nvPr>
        </p:nvSpPr>
        <p:spPr/>
        <p:txBody>
          <a:bodyPr/>
          <a:lstStyle/>
          <a:p>
            <a:r>
              <a:rPr lang="en-US" dirty="0"/>
              <a:t>OSEP Required Actions:  Compliance Indicators</a:t>
            </a:r>
          </a:p>
        </p:txBody>
      </p:sp>
      <p:sp>
        <p:nvSpPr>
          <p:cNvPr id="3" name="Content Placeholder 2">
            <a:extLst>
              <a:ext uri="{FF2B5EF4-FFF2-40B4-BE49-F238E27FC236}">
                <a16:creationId xmlns:a16="http://schemas.microsoft.com/office/drawing/2014/main" id="{6D34F60E-5C9D-36A6-9708-22BD0B12A69C}"/>
              </a:ext>
            </a:extLst>
          </p:cNvPr>
          <p:cNvSpPr>
            <a:spLocks noGrp="1"/>
          </p:cNvSpPr>
          <p:nvPr>
            <p:ph idx="1"/>
          </p:nvPr>
        </p:nvSpPr>
        <p:spPr>
          <a:xfrm>
            <a:off x="838200" y="1970643"/>
            <a:ext cx="10515600" cy="3982287"/>
          </a:xfrm>
        </p:spPr>
        <p:txBody>
          <a:bodyPr>
            <a:noAutofit/>
          </a:bodyPr>
          <a:lstStyle/>
          <a:p>
            <a:pPr marL="0" indent="0">
              <a:buNone/>
            </a:pPr>
            <a:r>
              <a:rPr lang="en-US" sz="2000" dirty="0">
                <a:solidFill>
                  <a:srgbClr val="000000"/>
                </a:solidFill>
                <a:effectLst/>
                <a:latin typeface="+mn-lt"/>
                <a:ea typeface="Calibri" panose="020F0502020204030204" pitchFamily="34" charset="0"/>
              </a:rPr>
              <a:t>Because the State reported less than 100% compliance for FFY 2021, the State must report on the status of correction of noncompliance identified in FFY 2021 for this indicator. When reporting on the correction of noncompliance, the State must report, in the FFY 2022 SPP/APR, that it has verified that each LEA with noncompliance identified in FFY 2021 for this indicator:  (1) is correctly implementing the specific regulatory requirements (i.e., achieved 100% compliance) based on a review of updated data such as data subsequently collected through on-site monitoring or a State data system; and (2) has corrected each individual case of noncompliance, unless the child is no longer within the jurisdiction of the LEA, consistent with OSEP Memo 09-02.  In the FFY 2022 SPP/APR, the State must describe the specific actions that were taken to verify the correction.</a:t>
            </a:r>
            <a:br>
              <a:rPr lang="en-US" sz="2000" dirty="0">
                <a:solidFill>
                  <a:srgbClr val="000000"/>
                </a:solidFill>
                <a:effectLst/>
                <a:latin typeface="+mn-lt"/>
                <a:ea typeface="Calibri" panose="020F0502020204030204" pitchFamily="34" charset="0"/>
              </a:rPr>
            </a:br>
            <a:br>
              <a:rPr lang="en-US" sz="2000" dirty="0">
                <a:solidFill>
                  <a:srgbClr val="000000"/>
                </a:solidFill>
                <a:effectLst/>
                <a:latin typeface="+mn-lt"/>
                <a:ea typeface="Calibri" panose="020F0502020204030204" pitchFamily="34" charset="0"/>
              </a:rPr>
            </a:br>
            <a:r>
              <a:rPr lang="en-US" sz="2000" dirty="0">
                <a:solidFill>
                  <a:srgbClr val="000000"/>
                </a:solidFill>
                <a:effectLst/>
                <a:latin typeface="+mn-lt"/>
                <a:ea typeface="Calibri" panose="020F0502020204030204" pitchFamily="34" charset="0"/>
              </a:rPr>
              <a:t>If the State did not identify any findings of noncompliance in FFY 2021, although its FFY 2021 data reflect less than 100% compliance, provide an explanation of why the State did not identify any findings of noncompliance in FFY 2021.</a:t>
            </a:r>
            <a:endParaRPr lang="en-US" sz="2000" dirty="0">
              <a:latin typeface="+mn-lt"/>
            </a:endParaRPr>
          </a:p>
        </p:txBody>
      </p:sp>
    </p:spTree>
    <p:extLst>
      <p:ext uri="{BB962C8B-B14F-4D97-AF65-F5344CB8AC3E}">
        <p14:creationId xmlns:p14="http://schemas.microsoft.com/office/powerpoint/2010/main" val="884243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E829-9C19-7E82-3FFB-D6DD58DF0EA7}"/>
              </a:ext>
            </a:extLst>
          </p:cNvPr>
          <p:cNvSpPr>
            <a:spLocks noGrp="1"/>
          </p:cNvSpPr>
          <p:nvPr>
            <p:ph type="title"/>
          </p:nvPr>
        </p:nvSpPr>
        <p:spPr/>
        <p:txBody>
          <a:bodyPr/>
          <a:lstStyle/>
          <a:p>
            <a:r>
              <a:rPr lang="en-US" dirty="0"/>
              <a:t>KSDE Response to Required Actions:  Compliance Indicators</a:t>
            </a:r>
          </a:p>
        </p:txBody>
      </p:sp>
      <p:sp>
        <p:nvSpPr>
          <p:cNvPr id="3" name="Content Placeholder 2">
            <a:extLst>
              <a:ext uri="{FF2B5EF4-FFF2-40B4-BE49-F238E27FC236}">
                <a16:creationId xmlns:a16="http://schemas.microsoft.com/office/drawing/2014/main" id="{394B14BC-ABA6-BCC2-4C36-47DE3EED49DF}"/>
              </a:ext>
            </a:extLst>
          </p:cNvPr>
          <p:cNvSpPr>
            <a:spLocks noGrp="1"/>
          </p:cNvSpPr>
          <p:nvPr>
            <p:ph idx="1"/>
          </p:nvPr>
        </p:nvSpPr>
        <p:spPr>
          <a:xfrm>
            <a:off x="838200" y="2185248"/>
            <a:ext cx="10515600" cy="2638678"/>
          </a:xfrm>
        </p:spPr>
        <p:txBody>
          <a:bodyPr>
            <a:normAutofit/>
          </a:bodyPr>
          <a:lstStyle/>
          <a:p>
            <a:pPr marL="0" indent="0">
              <a:buNone/>
            </a:pPr>
            <a:r>
              <a:rPr lang="en-US" sz="2400" dirty="0">
                <a:solidFill>
                  <a:srgbClr val="000000"/>
                </a:solidFill>
                <a:effectLst/>
                <a:latin typeface="+mn-lt"/>
                <a:ea typeface="Calibri" panose="020F0502020204030204" pitchFamily="34" charset="0"/>
                <a:cs typeface="Arial" panose="020B0604020202020204" pitchFamily="34" charset="0"/>
              </a:rPr>
              <a:t>KSDE has verified that each district with noncompliance identified in FFY 2021 is correctly implementing the regulatory requirements through the correction of noncompliance process of conducting a root cause analysis, correction of each individual case of identified noncompliance and subsequent review of updated student file data. Data are collected through the State data system and each district has achieved 100% compliance as per OSEP QA 23-01.</a:t>
            </a:r>
            <a:endParaRPr lang="en-US" sz="2400" dirty="0">
              <a:effectLst/>
              <a:latin typeface="+mn-lt"/>
              <a:ea typeface="Calibri" panose="020F0502020204030204" pitchFamily="34" charset="0"/>
              <a:cs typeface="Times New Roman" panose="02020603050405020304" pitchFamily="18" charset="0"/>
            </a:endParaRPr>
          </a:p>
          <a:p>
            <a:pPr marL="0" indent="0">
              <a:buNone/>
            </a:pPr>
            <a:endParaRPr lang="en-US" sz="2400" dirty="0">
              <a:latin typeface="+mn-lt"/>
            </a:endParaRPr>
          </a:p>
        </p:txBody>
      </p:sp>
    </p:spTree>
    <p:extLst>
      <p:ext uri="{BB962C8B-B14F-4D97-AF65-F5344CB8AC3E}">
        <p14:creationId xmlns:p14="http://schemas.microsoft.com/office/powerpoint/2010/main" val="405798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A67B-4E5A-11B9-74F7-C1A15F5E83B5}"/>
              </a:ext>
            </a:extLst>
          </p:cNvPr>
          <p:cNvSpPr>
            <a:spLocks noGrp="1"/>
          </p:cNvSpPr>
          <p:nvPr>
            <p:ph type="title"/>
          </p:nvPr>
        </p:nvSpPr>
        <p:spPr/>
        <p:txBody>
          <a:bodyPr/>
          <a:lstStyle/>
          <a:p>
            <a:r>
              <a:rPr lang="en-US" dirty="0"/>
              <a:t>OSEP Required Action:  Indicator 4</a:t>
            </a:r>
          </a:p>
        </p:txBody>
      </p:sp>
      <p:sp>
        <p:nvSpPr>
          <p:cNvPr id="3" name="Content Placeholder 2">
            <a:extLst>
              <a:ext uri="{FF2B5EF4-FFF2-40B4-BE49-F238E27FC236}">
                <a16:creationId xmlns:a16="http://schemas.microsoft.com/office/drawing/2014/main" id="{28C794C9-A63C-1E1C-79FA-664B5D246099}"/>
              </a:ext>
            </a:extLst>
          </p:cNvPr>
          <p:cNvSpPr>
            <a:spLocks noGrp="1"/>
          </p:cNvSpPr>
          <p:nvPr>
            <p:ph idx="1"/>
          </p:nvPr>
        </p:nvSpPr>
        <p:spPr>
          <a:xfrm>
            <a:off x="838200" y="1959985"/>
            <a:ext cx="10515600" cy="3787672"/>
          </a:xfrm>
        </p:spPr>
        <p:txBody>
          <a:bodyPr>
            <a:normAutofit/>
          </a:bodyPr>
          <a:lstStyle/>
          <a:p>
            <a:pPr marL="0" indent="0">
              <a:buNone/>
            </a:pPr>
            <a:r>
              <a:rPr lang="en-US" sz="2400" b="1" dirty="0">
                <a:latin typeface="+mn-lt"/>
              </a:rPr>
              <a:t>Indicator 4A</a:t>
            </a:r>
            <a:r>
              <a:rPr lang="en-US" sz="2400" dirty="0">
                <a:latin typeface="+mn-lt"/>
              </a:rPr>
              <a:t>:  </a:t>
            </a:r>
            <a:r>
              <a:rPr lang="en-US" sz="2400" dirty="0">
                <a:solidFill>
                  <a:srgbClr val="000000"/>
                </a:solidFill>
                <a:effectLst/>
                <a:latin typeface="+mn-lt"/>
                <a:ea typeface="Calibri" panose="020F0502020204030204" pitchFamily="34" charset="0"/>
              </a:rPr>
              <a:t>The State did not provide valid and reliable data for FFY 2021. The State must provide valid and reliable data for FFY 2022 in the FFY 2022 SPP/APR using a methodology that meets one of the two comparison methods as required by 34 C.F.R. § 300.170(a) and the Measurement Table.</a:t>
            </a:r>
          </a:p>
          <a:p>
            <a:pPr marL="0" indent="0">
              <a:buNone/>
            </a:pPr>
            <a:endParaRPr lang="en-US" sz="2400" dirty="0">
              <a:solidFill>
                <a:srgbClr val="000000"/>
              </a:solidFill>
              <a:latin typeface="+mn-lt"/>
            </a:endParaRPr>
          </a:p>
          <a:p>
            <a:pPr marL="0" indent="0">
              <a:buNone/>
            </a:pPr>
            <a:r>
              <a:rPr lang="en-US" sz="2400" b="1" dirty="0">
                <a:solidFill>
                  <a:srgbClr val="000000"/>
                </a:solidFill>
                <a:latin typeface="+mn-lt"/>
              </a:rPr>
              <a:t>Indicator 4B</a:t>
            </a:r>
            <a:r>
              <a:rPr lang="en-US" sz="2400" dirty="0">
                <a:solidFill>
                  <a:srgbClr val="000000"/>
                </a:solidFill>
                <a:latin typeface="+mn-lt"/>
              </a:rPr>
              <a:t>:  </a:t>
            </a:r>
            <a:r>
              <a:rPr lang="en-US" sz="2400" dirty="0">
                <a:solidFill>
                  <a:srgbClr val="000000"/>
                </a:solidFill>
                <a:effectLst/>
                <a:latin typeface="+mn-lt"/>
                <a:ea typeface="Calibri" panose="020F0502020204030204" pitchFamily="34" charset="0"/>
                <a:cs typeface="Arial" panose="020B0604020202020204" pitchFamily="34" charset="0"/>
              </a:rPr>
              <a:t>In the FFY 2022 SPP/APR, the State must provide data for this indicator for FFY 2022 using a methodology that meets one of the two comparison methods as required by 34 C.F.R. § 300.170(a) and the Measurement Table.</a:t>
            </a:r>
            <a:endParaRPr lang="en-US"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831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EC3462-BFBC-4252-8588-0A85EB90DC5E}"/>
              </a:ext>
            </a:extLst>
          </p:cNvPr>
          <p:cNvSpPr>
            <a:spLocks noGrp="1"/>
          </p:cNvSpPr>
          <p:nvPr>
            <p:ph type="title"/>
          </p:nvPr>
        </p:nvSpPr>
        <p:spPr/>
        <p:txBody>
          <a:bodyPr/>
          <a:lstStyle/>
          <a:p>
            <a:r>
              <a:rPr lang="en-US" dirty="0"/>
              <a:t>How to pin the Interpreters Video</a:t>
            </a:r>
          </a:p>
        </p:txBody>
      </p:sp>
      <p:sp>
        <p:nvSpPr>
          <p:cNvPr id="7" name="Rectangle 6">
            <a:extLst>
              <a:ext uri="{FF2B5EF4-FFF2-40B4-BE49-F238E27FC236}">
                <a16:creationId xmlns:a16="http://schemas.microsoft.com/office/drawing/2014/main" id="{09B13E87-4871-461F-8AD2-2A6337B4558A}"/>
              </a:ext>
            </a:extLst>
          </p:cNvPr>
          <p:cNvSpPr/>
          <p:nvPr/>
        </p:nvSpPr>
        <p:spPr>
          <a:xfrm>
            <a:off x="1012054" y="1690688"/>
            <a:ext cx="9641150" cy="3785652"/>
          </a:xfrm>
          <a:prstGeom prst="rect">
            <a:avLst/>
          </a:prstGeom>
        </p:spPr>
        <p:txBody>
          <a:bodyPr wrap="square">
            <a:spAutoFit/>
          </a:bodyPr>
          <a:lstStyle/>
          <a:p>
            <a:r>
              <a:rPr lang="en-US" sz="2400" dirty="0"/>
              <a:t>At the top of your meeting window, hover over the video of the participant you want to pin and click ...</a:t>
            </a:r>
          </a:p>
          <a:p>
            <a:r>
              <a:rPr lang="en-US" sz="2400" dirty="0"/>
              <a:t>From the menu, click Pin.</a:t>
            </a:r>
          </a:p>
          <a:p>
            <a:endParaRPr lang="en-US" sz="2400" dirty="0"/>
          </a:p>
          <a:p>
            <a:r>
              <a:rPr lang="en-US" sz="2400" dirty="0"/>
              <a:t>Optional: If you want to pin additional videos (up to 9 total), follow steps 1 &amp; 2 again as needed. </a:t>
            </a:r>
          </a:p>
          <a:p>
            <a:endParaRPr lang="en-US" sz="2400" dirty="0"/>
          </a:p>
          <a:p>
            <a:r>
              <a:rPr lang="en-US" sz="2400" dirty="0"/>
              <a:t>Optional: If you have at least 3 participants in the meeting and dual monitor enabled, you will have the option to pin to your first screen or your second screen.</a:t>
            </a:r>
          </a:p>
        </p:txBody>
      </p:sp>
    </p:spTree>
    <p:extLst>
      <p:ext uri="{BB962C8B-B14F-4D97-AF65-F5344CB8AC3E}">
        <p14:creationId xmlns:p14="http://schemas.microsoft.com/office/powerpoint/2010/main" val="322275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7F251-E427-5A55-A147-6D644ACAA1BC}"/>
              </a:ext>
            </a:extLst>
          </p:cNvPr>
          <p:cNvSpPr>
            <a:spLocks noGrp="1"/>
          </p:cNvSpPr>
          <p:nvPr>
            <p:ph type="title"/>
          </p:nvPr>
        </p:nvSpPr>
        <p:spPr/>
        <p:txBody>
          <a:bodyPr/>
          <a:lstStyle/>
          <a:p>
            <a:r>
              <a:rPr lang="en-US" dirty="0"/>
              <a:t>KSDE Response to OSEP Required Action:  Indicator 4</a:t>
            </a:r>
          </a:p>
        </p:txBody>
      </p:sp>
      <p:sp>
        <p:nvSpPr>
          <p:cNvPr id="3" name="Content Placeholder 2">
            <a:extLst>
              <a:ext uri="{FF2B5EF4-FFF2-40B4-BE49-F238E27FC236}">
                <a16:creationId xmlns:a16="http://schemas.microsoft.com/office/drawing/2014/main" id="{089A95C8-5F23-DE86-2CFD-E74E4FF734F1}"/>
              </a:ext>
            </a:extLst>
          </p:cNvPr>
          <p:cNvSpPr>
            <a:spLocks noGrp="1"/>
          </p:cNvSpPr>
          <p:nvPr>
            <p:ph idx="1"/>
          </p:nvPr>
        </p:nvSpPr>
        <p:spPr>
          <a:xfrm>
            <a:off x="838200" y="1914661"/>
            <a:ext cx="10515600" cy="4262204"/>
          </a:xfrm>
        </p:spPr>
        <p:txBody>
          <a:bodyPr>
            <a:noAutofit/>
          </a:bodyPr>
          <a:lstStyle/>
          <a:p>
            <a:pPr marL="0" indent="0">
              <a:buNone/>
            </a:pPr>
            <a:r>
              <a:rPr lang="en-US" sz="2000" b="1" dirty="0">
                <a:solidFill>
                  <a:srgbClr val="000000"/>
                </a:solidFill>
                <a:effectLst/>
                <a:latin typeface="+mn-lt"/>
                <a:ea typeface="Calibri" panose="020F0502020204030204" pitchFamily="34" charset="0"/>
              </a:rPr>
              <a:t>Indicator 4A:  </a:t>
            </a:r>
            <a:r>
              <a:rPr lang="en-US" sz="2000" dirty="0">
                <a:solidFill>
                  <a:srgbClr val="000000"/>
                </a:solidFill>
                <a:effectLst/>
                <a:latin typeface="+mn-lt"/>
                <a:ea typeface="Calibri" panose="020F0502020204030204" pitchFamily="34" charset="0"/>
              </a:rPr>
              <a:t>OSEP could not determine if the state’s FFY2021 indicator 4a data were valid and reliable. In response, the KSDE has provided valid and reliable data in this FFY 2022 SPP/APR using a methodology that meets one of the two comparison methods as required by 34 C.F.R. § 300.170(a) and the Measurement Table. Specifically, the chosen methodology is calculated using the rates of suspensions and expulsions for children with IEPs among LEAs within the State.</a:t>
            </a:r>
          </a:p>
          <a:p>
            <a:pPr marL="0" indent="0">
              <a:buNone/>
            </a:pPr>
            <a:endParaRPr lang="en-US" sz="2000" b="1" dirty="0">
              <a:solidFill>
                <a:srgbClr val="000000"/>
              </a:solidFill>
              <a:latin typeface="+mn-lt"/>
              <a:ea typeface="Calibri" panose="020F0502020204030204" pitchFamily="34" charset="0"/>
            </a:endParaRPr>
          </a:p>
          <a:p>
            <a:pPr marL="0" indent="0">
              <a:buNone/>
            </a:pPr>
            <a:r>
              <a:rPr lang="en-US" sz="2000" b="1" dirty="0">
                <a:solidFill>
                  <a:srgbClr val="000000"/>
                </a:solidFill>
                <a:effectLst/>
                <a:latin typeface="+mn-lt"/>
                <a:ea typeface="Calibri" panose="020F0502020204030204" pitchFamily="34" charset="0"/>
              </a:rPr>
              <a:t>Indicator 4B:  </a:t>
            </a:r>
            <a:r>
              <a:rPr lang="en-US" sz="2000" dirty="0">
                <a:solidFill>
                  <a:srgbClr val="000000"/>
                </a:solidFill>
                <a:effectLst/>
                <a:latin typeface="+mn-lt"/>
                <a:ea typeface="Calibri" panose="020F0502020204030204" pitchFamily="34" charset="0"/>
              </a:rPr>
              <a:t>In FFY2021 OSEP determined the state’s  chosen methodology for indicator 4b calculation was unclear . In response, the KSDE has provided valid and reliable data in this FFY 2022 SPP/APR using a methodology that meets one of the two comparison methods as required by 34 C.F.R. § 300.170(a) and the Measurement Table. Specifically, the chosen 4a methodology is calculated using the rates of suspensions and expulsions for children with IEPs among LEAs within the State.  As such, the data reported under Indicator 4b are valid and reliable.</a:t>
            </a:r>
            <a:endParaRPr lang="en-US" sz="2000" dirty="0">
              <a:latin typeface="+mn-lt"/>
            </a:endParaRPr>
          </a:p>
        </p:txBody>
      </p:sp>
    </p:spTree>
    <p:extLst>
      <p:ext uri="{BB962C8B-B14F-4D97-AF65-F5344CB8AC3E}">
        <p14:creationId xmlns:p14="http://schemas.microsoft.com/office/powerpoint/2010/main" val="3667956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56AB-9AC6-2D97-F49F-5C381CBC58E0}"/>
              </a:ext>
            </a:extLst>
          </p:cNvPr>
          <p:cNvSpPr>
            <a:spLocks noGrp="1"/>
          </p:cNvSpPr>
          <p:nvPr>
            <p:ph type="title"/>
          </p:nvPr>
        </p:nvSpPr>
        <p:spPr/>
        <p:txBody>
          <a:bodyPr/>
          <a:lstStyle/>
          <a:p>
            <a:r>
              <a:rPr lang="en-US" dirty="0"/>
              <a:t>Indicator 4A Proposed Targets</a:t>
            </a:r>
          </a:p>
        </p:txBody>
      </p:sp>
      <p:sp>
        <p:nvSpPr>
          <p:cNvPr id="3" name="Content Placeholder 2">
            <a:extLst>
              <a:ext uri="{FF2B5EF4-FFF2-40B4-BE49-F238E27FC236}">
                <a16:creationId xmlns:a16="http://schemas.microsoft.com/office/drawing/2014/main" id="{F9E67506-115D-FE99-2079-1DC2B10EC6A2}"/>
              </a:ext>
            </a:extLst>
          </p:cNvPr>
          <p:cNvSpPr>
            <a:spLocks noGrp="1"/>
          </p:cNvSpPr>
          <p:nvPr>
            <p:ph idx="1"/>
          </p:nvPr>
        </p:nvSpPr>
        <p:spPr>
          <a:xfrm>
            <a:off x="838200" y="1644073"/>
            <a:ext cx="10515600" cy="4532890"/>
          </a:xfrm>
        </p:spPr>
        <p:txBody>
          <a:bodyPr/>
          <a:lstStyle/>
          <a:p>
            <a:r>
              <a:rPr lang="en-US" dirty="0"/>
              <a:t>As a result of the change of methodology, the state may set a new baseline and targets.</a:t>
            </a:r>
          </a:p>
          <a:p>
            <a:r>
              <a:rPr lang="en-US" dirty="0"/>
              <a:t>Baseline year is FFY 22, and baseline data is 4.51%</a:t>
            </a:r>
          </a:p>
          <a:p>
            <a:r>
              <a:rPr lang="en-US" dirty="0"/>
              <a:t>Ensure FFY 25 target is an improvement over the baseline.</a:t>
            </a:r>
          </a:p>
          <a:p>
            <a:r>
              <a:rPr lang="en-US" dirty="0"/>
              <a:t>Proposed Targets for the remainder of the FFY 20-25 package:</a:t>
            </a:r>
          </a:p>
          <a:p>
            <a:pPr marL="0" indent="0">
              <a:buNone/>
            </a:pPr>
            <a:endParaRPr lang="en-US" dirty="0"/>
          </a:p>
        </p:txBody>
      </p:sp>
      <p:graphicFrame>
        <p:nvGraphicFramePr>
          <p:cNvPr id="4" name="Table 3">
            <a:extLst>
              <a:ext uri="{FF2B5EF4-FFF2-40B4-BE49-F238E27FC236}">
                <a16:creationId xmlns:a16="http://schemas.microsoft.com/office/drawing/2014/main" id="{1A430565-407E-D981-3FD2-8CD1168942A0}"/>
              </a:ext>
            </a:extLst>
          </p:cNvPr>
          <p:cNvGraphicFramePr>
            <a:graphicFrameLocks noGrp="1"/>
          </p:cNvGraphicFramePr>
          <p:nvPr/>
        </p:nvGraphicFramePr>
        <p:xfrm>
          <a:off x="1266826" y="4145541"/>
          <a:ext cx="9124949" cy="1521834"/>
        </p:xfrm>
        <a:graphic>
          <a:graphicData uri="http://schemas.openxmlformats.org/drawingml/2006/table">
            <a:tbl>
              <a:tblPr>
                <a:tableStyleId>{5C22544A-7EE6-4342-B048-85BDC9FD1C3A}</a:tableStyleId>
              </a:tblPr>
              <a:tblGrid>
                <a:gridCol w="841892">
                  <a:extLst>
                    <a:ext uri="{9D8B030D-6E8A-4147-A177-3AD203B41FA5}">
                      <a16:colId xmlns:a16="http://schemas.microsoft.com/office/drawing/2014/main" val="1980850654"/>
                    </a:ext>
                  </a:extLst>
                </a:gridCol>
                <a:gridCol w="1769670">
                  <a:extLst>
                    <a:ext uri="{9D8B030D-6E8A-4147-A177-3AD203B41FA5}">
                      <a16:colId xmlns:a16="http://schemas.microsoft.com/office/drawing/2014/main" val="3203145590"/>
                    </a:ext>
                  </a:extLst>
                </a:gridCol>
                <a:gridCol w="2171737">
                  <a:extLst>
                    <a:ext uri="{9D8B030D-6E8A-4147-A177-3AD203B41FA5}">
                      <a16:colId xmlns:a16="http://schemas.microsoft.com/office/drawing/2014/main" val="522379733"/>
                    </a:ext>
                  </a:extLst>
                </a:gridCol>
                <a:gridCol w="2171737">
                  <a:extLst>
                    <a:ext uri="{9D8B030D-6E8A-4147-A177-3AD203B41FA5}">
                      <a16:colId xmlns:a16="http://schemas.microsoft.com/office/drawing/2014/main" val="2032294445"/>
                    </a:ext>
                  </a:extLst>
                </a:gridCol>
                <a:gridCol w="2169913">
                  <a:extLst>
                    <a:ext uri="{9D8B030D-6E8A-4147-A177-3AD203B41FA5}">
                      <a16:colId xmlns:a16="http://schemas.microsoft.com/office/drawing/2014/main" val="1636492043"/>
                    </a:ext>
                  </a:extLst>
                </a:gridCol>
              </a:tblGrid>
              <a:tr h="685775">
                <a:tc>
                  <a:txBody>
                    <a:bodyPr/>
                    <a:lstStyle/>
                    <a:p>
                      <a:pPr marL="0" marR="0" algn="ctr">
                        <a:lnSpc>
                          <a:spcPct val="115000"/>
                        </a:lnSpc>
                        <a:spcBef>
                          <a:spcPts val="300"/>
                        </a:spcBef>
                        <a:spcAft>
                          <a:spcPts val="300"/>
                        </a:spcAft>
                      </a:pPr>
                      <a:r>
                        <a:rPr lang="en-US" sz="1800" dirty="0">
                          <a:effectLst/>
                          <a:latin typeface="+mn-lt"/>
                        </a:rPr>
                        <a:t>FFY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800" dirty="0">
                          <a:effectLst/>
                          <a:latin typeface="+mn-lt"/>
                        </a:rPr>
                        <a:t>2022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800">
                          <a:effectLst/>
                          <a:latin typeface="+mn-lt"/>
                        </a:rPr>
                        <a:t>2023</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800">
                          <a:effectLst/>
                          <a:latin typeface="+mn-lt"/>
                        </a:rPr>
                        <a:t>2024</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800" dirty="0">
                          <a:effectLst/>
                          <a:latin typeface="+mn-lt"/>
                        </a:rPr>
                        <a:t>2025</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990821"/>
                  </a:ext>
                </a:extLst>
              </a:tr>
              <a:tr h="836059">
                <a:tc>
                  <a:txBody>
                    <a:bodyPr/>
                    <a:lstStyle/>
                    <a:p>
                      <a:pPr marL="0" marR="0">
                        <a:lnSpc>
                          <a:spcPct val="115000"/>
                        </a:lnSpc>
                        <a:spcBef>
                          <a:spcPts val="300"/>
                        </a:spcBef>
                        <a:spcAft>
                          <a:spcPts val="300"/>
                        </a:spcAft>
                      </a:pPr>
                      <a:r>
                        <a:rPr lang="en-US" sz="1800" dirty="0">
                          <a:effectLst/>
                          <a:latin typeface="+mn-lt"/>
                        </a:rPr>
                        <a:t>Target &lt;=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800" dirty="0">
                          <a:effectLst/>
                          <a:latin typeface="+mn-lt"/>
                        </a:rPr>
                        <a:t>4.51%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800" dirty="0">
                          <a:effectLst/>
                          <a:latin typeface="+mn-lt"/>
                        </a:rPr>
                        <a:t>4.51%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800" dirty="0">
                          <a:effectLst/>
                          <a:latin typeface="+mn-lt"/>
                        </a:rPr>
                        <a:t>4.51%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300"/>
                        </a:spcBef>
                        <a:spcAft>
                          <a:spcPts val="300"/>
                        </a:spcAft>
                      </a:pPr>
                      <a:r>
                        <a:rPr lang="en-US" sz="1800" dirty="0">
                          <a:effectLst/>
                          <a:latin typeface="+mn-lt"/>
                        </a:rPr>
                        <a:t>4.14%</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7268367"/>
                  </a:ext>
                </a:extLst>
              </a:tr>
            </a:tbl>
          </a:graphicData>
        </a:graphic>
      </p:graphicFrame>
    </p:spTree>
    <p:extLst>
      <p:ext uri="{BB962C8B-B14F-4D97-AF65-F5344CB8AC3E}">
        <p14:creationId xmlns:p14="http://schemas.microsoft.com/office/powerpoint/2010/main" val="81659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Open Borders</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Brian Dempsey</a:t>
            </a:r>
          </a:p>
          <a:p>
            <a:r>
              <a:rPr lang="en-US" dirty="0"/>
              <a:t>Bert Moore</a:t>
            </a:r>
          </a:p>
        </p:txBody>
      </p:sp>
    </p:spTree>
    <p:extLst>
      <p:ext uri="{BB962C8B-B14F-4D97-AF65-F5344CB8AC3E}">
        <p14:creationId xmlns:p14="http://schemas.microsoft.com/office/powerpoint/2010/main" val="1585998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Lunch</a:t>
            </a:r>
          </a:p>
        </p:txBody>
      </p:sp>
    </p:spTree>
    <p:extLst>
      <p:ext uri="{BB962C8B-B14F-4D97-AF65-F5344CB8AC3E}">
        <p14:creationId xmlns:p14="http://schemas.microsoft.com/office/powerpoint/2010/main" val="294927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Special Education and Virtual Schools</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Lena Kisner</a:t>
            </a:r>
          </a:p>
          <a:p>
            <a:r>
              <a:rPr lang="en-US" dirty="0"/>
              <a:t>Marvin Miller</a:t>
            </a:r>
          </a:p>
        </p:txBody>
      </p:sp>
    </p:spTree>
    <p:extLst>
      <p:ext uri="{BB962C8B-B14F-4D97-AF65-F5344CB8AC3E}">
        <p14:creationId xmlns:p14="http://schemas.microsoft.com/office/powerpoint/2010/main" val="3039251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Statewide IEP</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Dean Zajic</a:t>
            </a:r>
          </a:p>
          <a:p>
            <a:r>
              <a:rPr lang="en-US" dirty="0"/>
              <a:t>Brian Dempsey</a:t>
            </a:r>
          </a:p>
        </p:txBody>
      </p:sp>
    </p:spTree>
    <p:extLst>
      <p:ext uri="{BB962C8B-B14F-4D97-AF65-F5344CB8AC3E}">
        <p14:creationId xmlns:p14="http://schemas.microsoft.com/office/powerpoint/2010/main" val="1092782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CC386-936F-AD08-8AC7-268279366F2F}"/>
              </a:ext>
            </a:extLst>
          </p:cNvPr>
          <p:cNvSpPr>
            <a:spLocks noGrp="1"/>
          </p:cNvSpPr>
          <p:nvPr>
            <p:ph type="title"/>
          </p:nvPr>
        </p:nvSpPr>
        <p:spPr/>
        <p:txBody>
          <a:bodyPr/>
          <a:lstStyle/>
          <a:p>
            <a:r>
              <a:rPr lang="en-US" dirty="0"/>
              <a:t>Survey Results</a:t>
            </a:r>
          </a:p>
        </p:txBody>
      </p:sp>
      <p:pic>
        <p:nvPicPr>
          <p:cNvPr id="4" name="Content Placeholder 3" descr="Forms response chart. Question title: How would you identify yourself?. Number of responses: 113 responses.">
            <a:extLst>
              <a:ext uri="{FF2B5EF4-FFF2-40B4-BE49-F238E27FC236}">
                <a16:creationId xmlns:a16="http://schemas.microsoft.com/office/drawing/2014/main" id="{792F7089-613D-E186-6AD3-764C000868D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6014" y="1455174"/>
            <a:ext cx="9576618" cy="4188541"/>
          </a:xfrm>
          <a:prstGeom prst="rect">
            <a:avLst/>
          </a:prstGeom>
          <a:noFill/>
          <a:ln>
            <a:noFill/>
          </a:ln>
        </p:spPr>
      </p:pic>
    </p:spTree>
    <p:extLst>
      <p:ext uri="{BB962C8B-B14F-4D97-AF65-F5344CB8AC3E}">
        <p14:creationId xmlns:p14="http://schemas.microsoft.com/office/powerpoint/2010/main" val="1633351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26BE49-6381-7EA0-8CDC-CBD7F202E22F}"/>
              </a:ext>
            </a:extLst>
          </p:cNvPr>
          <p:cNvSpPr>
            <a:spLocks noGrp="1"/>
          </p:cNvSpPr>
          <p:nvPr>
            <p:ph type="title"/>
          </p:nvPr>
        </p:nvSpPr>
        <p:spPr/>
        <p:txBody>
          <a:bodyPr/>
          <a:lstStyle/>
          <a:p>
            <a:r>
              <a:rPr lang="en-US" dirty="0"/>
              <a:t>Survey Results</a:t>
            </a:r>
          </a:p>
        </p:txBody>
      </p:sp>
      <p:pic>
        <p:nvPicPr>
          <p:cNvPr id="4" name="Content Placeholder 3" descr="Forms response chart. Question title: How likely are you to support a statewide IEP?. Number of responses: 113 responses.">
            <a:extLst>
              <a:ext uri="{FF2B5EF4-FFF2-40B4-BE49-F238E27FC236}">
                <a16:creationId xmlns:a16="http://schemas.microsoft.com/office/drawing/2014/main" id="{34CAC573-DBC3-4A33-2E8A-78965E429B6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690688"/>
            <a:ext cx="9340645" cy="4297157"/>
          </a:xfrm>
          <a:prstGeom prst="rect">
            <a:avLst/>
          </a:prstGeom>
          <a:noFill/>
          <a:ln>
            <a:noFill/>
          </a:ln>
        </p:spPr>
      </p:pic>
    </p:spTree>
    <p:extLst>
      <p:ext uri="{BB962C8B-B14F-4D97-AF65-F5344CB8AC3E}">
        <p14:creationId xmlns:p14="http://schemas.microsoft.com/office/powerpoint/2010/main" val="2543454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sz="4800" dirty="0"/>
              <a:t>SEAC Annual Report for 2022-2023</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Bert Moore</a:t>
            </a:r>
          </a:p>
        </p:txBody>
      </p:sp>
    </p:spTree>
    <p:extLst>
      <p:ext uri="{BB962C8B-B14F-4D97-AF65-F5344CB8AC3E}">
        <p14:creationId xmlns:p14="http://schemas.microsoft.com/office/powerpoint/2010/main" val="187578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305FAC-F6CD-D10C-9D6F-E0AD6A65BB40}"/>
              </a:ext>
            </a:extLst>
          </p:cNvPr>
          <p:cNvSpPr>
            <a:spLocks noGrp="1"/>
          </p:cNvSpPr>
          <p:nvPr>
            <p:ph type="subTitle" idx="1"/>
          </p:nvPr>
        </p:nvSpPr>
        <p:spPr/>
        <p:txBody>
          <a:bodyPr/>
          <a:lstStyle/>
          <a:p>
            <a:r>
              <a:rPr lang="en-US" dirty="0"/>
              <a:t>Trish Backman</a:t>
            </a:r>
          </a:p>
        </p:txBody>
      </p:sp>
      <p:sp>
        <p:nvSpPr>
          <p:cNvPr id="3" name="Title 2">
            <a:extLst>
              <a:ext uri="{FF2B5EF4-FFF2-40B4-BE49-F238E27FC236}">
                <a16:creationId xmlns:a16="http://schemas.microsoft.com/office/drawing/2014/main" id="{6C1D1AFB-6783-214B-D5A2-3D2C99AA8F05}"/>
              </a:ext>
            </a:extLst>
          </p:cNvPr>
          <p:cNvSpPr>
            <a:spLocks noGrp="1"/>
          </p:cNvSpPr>
          <p:nvPr>
            <p:ph type="title"/>
          </p:nvPr>
        </p:nvSpPr>
        <p:spPr/>
        <p:txBody>
          <a:bodyPr/>
          <a:lstStyle/>
          <a:p>
            <a:r>
              <a:rPr lang="en-US" dirty="0"/>
              <a:t>Emergency Safety Interventions Report</a:t>
            </a:r>
          </a:p>
        </p:txBody>
      </p:sp>
    </p:spTree>
    <p:extLst>
      <p:ext uri="{BB962C8B-B14F-4D97-AF65-F5344CB8AC3E}">
        <p14:creationId xmlns:p14="http://schemas.microsoft.com/office/powerpoint/2010/main" val="161473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Special Education Advisory Council</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January 24, 2024</a:t>
            </a:r>
          </a:p>
        </p:txBody>
      </p:sp>
    </p:spTree>
    <p:extLst>
      <p:ext uri="{BB962C8B-B14F-4D97-AF65-F5344CB8AC3E}">
        <p14:creationId xmlns:p14="http://schemas.microsoft.com/office/powerpoint/2010/main" val="43027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32619" y="4271749"/>
            <a:ext cx="11097589" cy="921224"/>
          </a:xfrm>
        </p:spPr>
        <p:txBody>
          <a:bodyPr/>
          <a:lstStyle/>
          <a:p>
            <a:r>
              <a:rPr lang="en-US" dirty="0"/>
              <a:t>SEAC School Year 2022-23 ESI Data</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192974"/>
            <a:ext cx="7948808" cy="1198862"/>
          </a:xfrm>
        </p:spPr>
        <p:txBody>
          <a:bodyPr>
            <a:normAutofit fontScale="85000" lnSpcReduction="20000"/>
          </a:bodyPr>
          <a:lstStyle/>
          <a:p>
            <a:r>
              <a:rPr lang="en-US" dirty="0"/>
              <a:t>Trish Backman</a:t>
            </a:r>
          </a:p>
          <a:p>
            <a:r>
              <a:rPr lang="en-US" dirty="0"/>
              <a:t>KSDE School Mental Health Coordinator</a:t>
            </a:r>
          </a:p>
          <a:p>
            <a:r>
              <a:rPr lang="en-US" dirty="0"/>
              <a:t>SETS team</a:t>
            </a:r>
          </a:p>
        </p:txBody>
      </p:sp>
    </p:spTree>
    <p:extLst>
      <p:ext uri="{BB962C8B-B14F-4D97-AF65-F5344CB8AC3E}">
        <p14:creationId xmlns:p14="http://schemas.microsoft.com/office/powerpoint/2010/main" val="4166540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453313FC-6736-2D93-D842-BD5FD64804B3}"/>
              </a:ext>
            </a:extLst>
          </p:cNvPr>
          <p:cNvPicPr>
            <a:picLocks noGrp="1" noChangeAspect="1"/>
          </p:cNvPicPr>
          <p:nvPr>
            <p:ph idx="1"/>
          </p:nvPr>
        </p:nvPicPr>
        <p:blipFill>
          <a:blip r:embed="rId3"/>
          <a:stretch>
            <a:fillRect/>
          </a:stretch>
        </p:blipFill>
        <p:spPr>
          <a:xfrm>
            <a:off x="1540331" y="1644073"/>
            <a:ext cx="9111338" cy="4532890"/>
          </a:xfrm>
          <a:noFill/>
        </p:spPr>
      </p:pic>
      <p:sp>
        <p:nvSpPr>
          <p:cNvPr id="7" name="Text Placeholder 6">
            <a:extLst>
              <a:ext uri="{FF2B5EF4-FFF2-40B4-BE49-F238E27FC236}">
                <a16:creationId xmlns:a16="http://schemas.microsoft.com/office/drawing/2014/main" id="{96F0B645-3B4A-4C8B-9777-C60C60E5285C}"/>
              </a:ext>
            </a:extLst>
          </p:cNvPr>
          <p:cNvSpPr>
            <a:spLocks noGrp="1"/>
          </p:cNvSpPr>
          <p:nvPr>
            <p:ph type="title"/>
          </p:nvPr>
        </p:nvSpPr>
        <p:spPr>
          <a:xfrm>
            <a:off x="838200" y="365125"/>
            <a:ext cx="10515600" cy="1325563"/>
          </a:xfrm>
        </p:spPr>
        <p:txBody>
          <a:bodyPr anchor="ctr">
            <a:normAutofit/>
          </a:bodyPr>
          <a:lstStyle/>
          <a:p>
            <a:r>
              <a:rPr lang="en-US" dirty="0"/>
              <a:t>Most recent update- May 2023</a:t>
            </a:r>
          </a:p>
        </p:txBody>
      </p:sp>
    </p:spTree>
    <p:extLst>
      <p:ext uri="{BB962C8B-B14F-4D97-AF65-F5344CB8AC3E}">
        <p14:creationId xmlns:p14="http://schemas.microsoft.com/office/powerpoint/2010/main" val="3558719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9DCD37B-1097-B3CB-63FA-7E6EC0A6F064}"/>
              </a:ext>
            </a:extLst>
          </p:cNvPr>
          <p:cNvPicPr>
            <a:picLocks noGrp="1" noChangeAspect="1"/>
          </p:cNvPicPr>
          <p:nvPr>
            <p:ph type="media" sz="quarter" idx="14"/>
          </p:nvPr>
        </p:nvPicPr>
        <p:blipFill rotWithShape="1">
          <a:blip r:embed="rId2"/>
          <a:stretch/>
        </p:blipFill>
        <p:spPr>
          <a:xfrm>
            <a:off x="311972" y="301215"/>
            <a:ext cx="11489167" cy="4916898"/>
          </a:xfrm>
        </p:spPr>
      </p:pic>
      <p:sp>
        <p:nvSpPr>
          <p:cNvPr id="4" name="Title 3">
            <a:extLst>
              <a:ext uri="{FF2B5EF4-FFF2-40B4-BE49-F238E27FC236}">
                <a16:creationId xmlns:a16="http://schemas.microsoft.com/office/drawing/2014/main" id="{1855DD5F-D8C7-433E-8FE4-92B364AE6796}"/>
              </a:ext>
            </a:extLst>
          </p:cNvPr>
          <p:cNvSpPr>
            <a:spLocks noGrp="1"/>
          </p:cNvSpPr>
          <p:nvPr>
            <p:ph type="title" idx="4294967295"/>
          </p:nvPr>
        </p:nvSpPr>
        <p:spPr>
          <a:xfrm>
            <a:off x="0" y="5218113"/>
            <a:ext cx="11650532" cy="1004887"/>
          </a:xfrm>
        </p:spPr>
        <p:txBody>
          <a:bodyPr/>
          <a:lstStyle/>
          <a:p>
            <a:pPr algn="ctr"/>
            <a:r>
              <a:rPr lang="en-US" dirty="0"/>
              <a:t>Define ESI</a:t>
            </a:r>
          </a:p>
        </p:txBody>
      </p:sp>
    </p:spTree>
    <p:extLst>
      <p:ext uri="{BB962C8B-B14F-4D97-AF65-F5344CB8AC3E}">
        <p14:creationId xmlns:p14="http://schemas.microsoft.com/office/powerpoint/2010/main" val="2237485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282E5F-385E-DD96-C354-541750AD5996}"/>
              </a:ext>
            </a:extLst>
          </p:cNvPr>
          <p:cNvPicPr>
            <a:picLocks noChangeAspect="1"/>
          </p:cNvPicPr>
          <p:nvPr/>
        </p:nvPicPr>
        <p:blipFill rotWithShape="1">
          <a:blip r:embed="rId2"/>
          <a:srcRect t="13559" r="-1" b="3311"/>
          <a:stretch/>
        </p:blipFill>
        <p:spPr>
          <a:xfrm>
            <a:off x="20" y="10"/>
            <a:ext cx="12188932" cy="5116935"/>
          </a:xfrm>
          <a:prstGeom prst="rect">
            <a:avLst/>
          </a:prstGeom>
          <a:noFill/>
        </p:spPr>
      </p:pic>
      <p:sp>
        <p:nvSpPr>
          <p:cNvPr id="4" name="Title 3"/>
          <p:cNvSpPr>
            <a:spLocks noGrp="1"/>
          </p:cNvSpPr>
          <p:nvPr>
            <p:ph type="title"/>
          </p:nvPr>
        </p:nvSpPr>
        <p:spPr>
          <a:xfrm>
            <a:off x="838200" y="5218545"/>
            <a:ext cx="10420927" cy="1003851"/>
          </a:xfrm>
        </p:spPr>
        <p:txBody>
          <a:bodyPr anchor="t">
            <a:normAutofit/>
          </a:bodyPr>
          <a:lstStyle/>
          <a:p>
            <a:r>
              <a:rPr lang="en-US" dirty="0"/>
              <a:t>Restraint data</a:t>
            </a:r>
          </a:p>
        </p:txBody>
      </p:sp>
    </p:spTree>
    <p:extLst>
      <p:ext uri="{BB962C8B-B14F-4D97-AF65-F5344CB8AC3E}">
        <p14:creationId xmlns:p14="http://schemas.microsoft.com/office/powerpoint/2010/main" val="4183201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49F7EF-15FB-5E9E-88E1-E4331ECD4B8C}"/>
              </a:ext>
            </a:extLst>
          </p:cNvPr>
          <p:cNvPicPr>
            <a:picLocks noChangeAspect="1"/>
          </p:cNvPicPr>
          <p:nvPr/>
        </p:nvPicPr>
        <p:blipFill>
          <a:blip r:embed="rId3"/>
          <a:stretch>
            <a:fillRect/>
          </a:stretch>
        </p:blipFill>
        <p:spPr>
          <a:xfrm>
            <a:off x="408980" y="1"/>
            <a:ext cx="11370991" cy="4708478"/>
          </a:xfrm>
          <a:prstGeom prst="rect">
            <a:avLst/>
          </a:prstGeom>
          <a:noFill/>
        </p:spPr>
      </p:pic>
      <p:sp>
        <p:nvSpPr>
          <p:cNvPr id="11" name="Title 2">
            <a:extLst>
              <a:ext uri="{FF2B5EF4-FFF2-40B4-BE49-F238E27FC236}">
                <a16:creationId xmlns:a16="http://schemas.microsoft.com/office/drawing/2014/main" id="{48CB7613-12F8-A6F3-C6D0-4B2C4056EE6D}"/>
              </a:ext>
            </a:extLst>
          </p:cNvPr>
          <p:cNvSpPr>
            <a:spLocks noGrp="1"/>
          </p:cNvSpPr>
          <p:nvPr>
            <p:ph type="title"/>
          </p:nvPr>
        </p:nvSpPr>
        <p:spPr>
          <a:xfrm>
            <a:off x="838200" y="5218545"/>
            <a:ext cx="10420927" cy="1003851"/>
          </a:xfrm>
        </p:spPr>
        <p:txBody>
          <a:bodyPr/>
          <a:lstStyle/>
          <a:p>
            <a:r>
              <a:rPr lang="en-US" dirty="0"/>
              <a:t>Seclusion Data</a:t>
            </a:r>
          </a:p>
        </p:txBody>
      </p:sp>
    </p:spTree>
    <p:extLst>
      <p:ext uri="{BB962C8B-B14F-4D97-AF65-F5344CB8AC3E}">
        <p14:creationId xmlns:p14="http://schemas.microsoft.com/office/powerpoint/2010/main" val="1040125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54BFB44-775E-51D5-C24C-B6E08217CA63}"/>
              </a:ext>
            </a:extLst>
          </p:cNvPr>
          <p:cNvPicPr>
            <a:picLocks noGrp="1" noChangeAspect="1"/>
          </p:cNvPicPr>
          <p:nvPr>
            <p:ph idx="1"/>
          </p:nvPr>
        </p:nvPicPr>
        <p:blipFill>
          <a:blip r:embed="rId2"/>
          <a:stretch/>
        </p:blipFill>
        <p:spPr>
          <a:xfrm>
            <a:off x="545911" y="1320401"/>
            <a:ext cx="10385946" cy="4897506"/>
          </a:xfrm>
          <a:noFill/>
        </p:spPr>
      </p:pic>
      <p:sp>
        <p:nvSpPr>
          <p:cNvPr id="10" name="Title 2">
            <a:extLst>
              <a:ext uri="{FF2B5EF4-FFF2-40B4-BE49-F238E27FC236}">
                <a16:creationId xmlns:a16="http://schemas.microsoft.com/office/drawing/2014/main" id="{40BA5EDC-9291-9ECE-90BB-B1CCF157DB2E}"/>
              </a:ext>
            </a:extLst>
          </p:cNvPr>
          <p:cNvSpPr>
            <a:spLocks noGrp="1"/>
          </p:cNvSpPr>
          <p:nvPr>
            <p:ph type="title"/>
          </p:nvPr>
        </p:nvSpPr>
        <p:spPr>
          <a:xfrm>
            <a:off x="838200" y="136479"/>
            <a:ext cx="10515600" cy="1554210"/>
          </a:xfrm>
        </p:spPr>
        <p:txBody>
          <a:bodyPr>
            <a:normAutofit/>
          </a:bodyPr>
          <a:lstStyle/>
          <a:p>
            <a:r>
              <a:rPr lang="en-US" dirty="0"/>
              <a:t>Seclusion and Restraint Reports-</a:t>
            </a:r>
            <a:br>
              <a:rPr lang="en-US" dirty="0"/>
            </a:br>
            <a:r>
              <a:rPr lang="en-US" dirty="0"/>
              <a:t>with an IEP or 504</a:t>
            </a:r>
          </a:p>
        </p:txBody>
      </p:sp>
    </p:spTree>
    <p:extLst>
      <p:ext uri="{BB962C8B-B14F-4D97-AF65-F5344CB8AC3E}">
        <p14:creationId xmlns:p14="http://schemas.microsoft.com/office/powerpoint/2010/main" val="3151339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82FD89-51CD-5E94-A0BB-ABA05AB0E7E9}"/>
              </a:ext>
            </a:extLst>
          </p:cNvPr>
          <p:cNvPicPr>
            <a:picLocks noGrp="1" noChangeAspect="1"/>
          </p:cNvPicPr>
          <p:nvPr>
            <p:ph idx="1"/>
          </p:nvPr>
        </p:nvPicPr>
        <p:blipFill>
          <a:blip r:embed="rId2"/>
          <a:stretch>
            <a:fillRect/>
          </a:stretch>
        </p:blipFill>
        <p:spPr>
          <a:xfrm>
            <a:off x="901890" y="1565956"/>
            <a:ext cx="9532616" cy="4548241"/>
          </a:xfrm>
        </p:spPr>
      </p:pic>
      <p:sp>
        <p:nvSpPr>
          <p:cNvPr id="3" name="Title 2">
            <a:extLst>
              <a:ext uri="{FF2B5EF4-FFF2-40B4-BE49-F238E27FC236}">
                <a16:creationId xmlns:a16="http://schemas.microsoft.com/office/drawing/2014/main" id="{B21CE541-7096-F001-2B68-97C318340DD2}"/>
              </a:ext>
            </a:extLst>
          </p:cNvPr>
          <p:cNvSpPr>
            <a:spLocks noGrp="1"/>
          </p:cNvSpPr>
          <p:nvPr>
            <p:ph type="title"/>
          </p:nvPr>
        </p:nvSpPr>
        <p:spPr>
          <a:xfrm>
            <a:off x="838200" y="1"/>
            <a:ext cx="10515600" cy="1690688"/>
          </a:xfrm>
        </p:spPr>
        <p:txBody>
          <a:bodyPr>
            <a:normAutofit/>
          </a:bodyPr>
          <a:lstStyle/>
          <a:p>
            <a:r>
              <a:rPr lang="en-US" dirty="0"/>
              <a:t>Seclusion and Restraints-</a:t>
            </a:r>
            <a:br>
              <a:rPr lang="en-US" dirty="0"/>
            </a:br>
            <a:r>
              <a:rPr lang="en-US" dirty="0"/>
              <a:t> Non-Identified and total overall</a:t>
            </a:r>
          </a:p>
        </p:txBody>
      </p:sp>
    </p:spTree>
    <p:extLst>
      <p:ext uri="{BB962C8B-B14F-4D97-AF65-F5344CB8AC3E}">
        <p14:creationId xmlns:p14="http://schemas.microsoft.com/office/powerpoint/2010/main" val="3830318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CA8A81-790A-8548-6A1B-783A9D03DFD0}"/>
              </a:ext>
            </a:extLst>
          </p:cNvPr>
          <p:cNvPicPr>
            <a:picLocks noGrp="1" noChangeAspect="1"/>
          </p:cNvPicPr>
          <p:nvPr>
            <p:ph idx="1"/>
          </p:nvPr>
        </p:nvPicPr>
        <p:blipFill>
          <a:blip r:embed="rId2"/>
          <a:stretch>
            <a:fillRect/>
          </a:stretch>
        </p:blipFill>
        <p:spPr>
          <a:xfrm>
            <a:off x="633484" y="1472324"/>
            <a:ext cx="9643281" cy="2049165"/>
          </a:xfrm>
        </p:spPr>
      </p:pic>
      <p:sp>
        <p:nvSpPr>
          <p:cNvPr id="3" name="Title 2">
            <a:extLst>
              <a:ext uri="{FF2B5EF4-FFF2-40B4-BE49-F238E27FC236}">
                <a16:creationId xmlns:a16="http://schemas.microsoft.com/office/drawing/2014/main" id="{ACDCDCA2-1580-85D7-58EA-229680387DC9}"/>
              </a:ext>
            </a:extLst>
          </p:cNvPr>
          <p:cNvSpPr>
            <a:spLocks noGrp="1"/>
          </p:cNvSpPr>
          <p:nvPr>
            <p:ph type="title"/>
          </p:nvPr>
        </p:nvSpPr>
        <p:spPr>
          <a:xfrm>
            <a:off x="838200" y="146761"/>
            <a:ext cx="10515600" cy="1325563"/>
          </a:xfrm>
        </p:spPr>
        <p:txBody>
          <a:bodyPr>
            <a:normAutofit fontScale="90000"/>
          </a:bodyPr>
          <a:lstStyle/>
          <a:p>
            <a:r>
              <a:rPr lang="en-US" dirty="0"/>
              <a:t>Students who had a Behavior </a:t>
            </a:r>
            <a:br>
              <a:rPr lang="en-US" dirty="0"/>
            </a:br>
            <a:r>
              <a:rPr lang="en-US" dirty="0"/>
              <a:t>Intervention Plan</a:t>
            </a:r>
          </a:p>
        </p:txBody>
      </p:sp>
      <p:sp>
        <p:nvSpPr>
          <p:cNvPr id="7" name="TextBox 6">
            <a:extLst>
              <a:ext uri="{FF2B5EF4-FFF2-40B4-BE49-F238E27FC236}">
                <a16:creationId xmlns:a16="http://schemas.microsoft.com/office/drawing/2014/main" id="{207F48D4-F289-DD59-F46D-1EB4B2380A80}"/>
              </a:ext>
            </a:extLst>
          </p:cNvPr>
          <p:cNvSpPr txBox="1"/>
          <p:nvPr/>
        </p:nvSpPr>
        <p:spPr>
          <a:xfrm>
            <a:off x="838200" y="3814887"/>
            <a:ext cx="6093724"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The number of students physically restrained= 1673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The number of students placed in seclusion= 1189 </a:t>
            </a:r>
          </a:p>
        </p:txBody>
      </p:sp>
    </p:spTree>
    <p:extLst>
      <p:ext uri="{BB962C8B-B14F-4D97-AF65-F5344CB8AC3E}">
        <p14:creationId xmlns:p14="http://schemas.microsoft.com/office/powerpoint/2010/main" val="1284707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12D20F-546C-E318-7090-01E362C2F321}"/>
              </a:ext>
            </a:extLst>
          </p:cNvPr>
          <p:cNvSpPr>
            <a:spLocks noGrp="1"/>
          </p:cNvSpPr>
          <p:nvPr>
            <p:ph idx="1"/>
          </p:nvPr>
        </p:nvSpPr>
        <p:spPr/>
        <p:txBody>
          <a:bodyPr/>
          <a:lstStyle/>
          <a:p>
            <a:r>
              <a:rPr lang="en-US" dirty="0"/>
              <a:t>Maximum Number of Physical Restraint Incidents with a Student= 186</a:t>
            </a:r>
          </a:p>
          <a:p>
            <a:endParaRPr lang="en-US" dirty="0"/>
          </a:p>
          <a:p>
            <a:r>
              <a:rPr lang="en-US" dirty="0"/>
              <a:t>Maximum Number of Seclusion Incidents with a Student= 225</a:t>
            </a:r>
          </a:p>
          <a:p>
            <a:endParaRPr lang="en-US" dirty="0"/>
          </a:p>
          <a:p>
            <a:r>
              <a:rPr lang="en-US" dirty="0"/>
              <a:t>Maximum Number of Emergency Safety Intervention Incidents with a Student= 225</a:t>
            </a:r>
          </a:p>
        </p:txBody>
      </p:sp>
      <p:sp>
        <p:nvSpPr>
          <p:cNvPr id="3" name="Title 2">
            <a:extLst>
              <a:ext uri="{FF2B5EF4-FFF2-40B4-BE49-F238E27FC236}">
                <a16:creationId xmlns:a16="http://schemas.microsoft.com/office/drawing/2014/main" id="{015E79E4-8A82-E22B-7BED-22C13EBAAB63}"/>
              </a:ext>
            </a:extLst>
          </p:cNvPr>
          <p:cNvSpPr>
            <a:spLocks noGrp="1"/>
          </p:cNvSpPr>
          <p:nvPr>
            <p:ph type="title"/>
          </p:nvPr>
        </p:nvSpPr>
        <p:spPr/>
        <p:txBody>
          <a:bodyPr>
            <a:normAutofit/>
          </a:bodyPr>
          <a:lstStyle/>
          <a:p>
            <a:r>
              <a:rPr lang="en-US" dirty="0"/>
              <a:t>Maximums</a:t>
            </a:r>
          </a:p>
        </p:txBody>
      </p:sp>
    </p:spTree>
    <p:extLst>
      <p:ext uri="{BB962C8B-B14F-4D97-AF65-F5344CB8AC3E}">
        <p14:creationId xmlns:p14="http://schemas.microsoft.com/office/powerpoint/2010/main" val="4038257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44EA89-D90C-8D39-EE0C-4D88C8D94F99}"/>
              </a:ext>
            </a:extLst>
          </p:cNvPr>
          <p:cNvPicPr>
            <a:picLocks noGrp="1" noChangeAspect="1"/>
          </p:cNvPicPr>
          <p:nvPr>
            <p:ph idx="1"/>
          </p:nvPr>
        </p:nvPicPr>
        <p:blipFill>
          <a:blip r:embed="rId2"/>
          <a:stretch>
            <a:fillRect/>
          </a:stretch>
        </p:blipFill>
        <p:spPr>
          <a:xfrm>
            <a:off x="696036" y="1560262"/>
            <a:ext cx="10304060" cy="4676765"/>
          </a:xfrm>
        </p:spPr>
      </p:pic>
      <p:sp>
        <p:nvSpPr>
          <p:cNvPr id="3" name="Title 2">
            <a:extLst>
              <a:ext uri="{FF2B5EF4-FFF2-40B4-BE49-F238E27FC236}">
                <a16:creationId xmlns:a16="http://schemas.microsoft.com/office/drawing/2014/main" id="{B629DD20-BA02-6402-5F95-8FE4A85B7EEC}"/>
              </a:ext>
            </a:extLst>
          </p:cNvPr>
          <p:cNvSpPr>
            <a:spLocks noGrp="1"/>
          </p:cNvSpPr>
          <p:nvPr>
            <p:ph type="title"/>
          </p:nvPr>
        </p:nvSpPr>
        <p:spPr/>
        <p:txBody>
          <a:bodyPr/>
          <a:lstStyle/>
          <a:p>
            <a:r>
              <a:rPr lang="en-US" dirty="0"/>
              <a:t>By Ethnicity</a:t>
            </a:r>
          </a:p>
        </p:txBody>
      </p:sp>
    </p:spTree>
    <p:extLst>
      <p:ext uri="{BB962C8B-B14F-4D97-AF65-F5344CB8AC3E}">
        <p14:creationId xmlns:p14="http://schemas.microsoft.com/office/powerpoint/2010/main" val="369749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53327A-9A8C-4693-B933-FE261E53C2C2}"/>
              </a:ext>
            </a:extLst>
          </p:cNvPr>
          <p:cNvSpPr>
            <a:spLocks noGrp="1"/>
          </p:cNvSpPr>
          <p:nvPr>
            <p:ph idx="1"/>
          </p:nvPr>
        </p:nvSpPr>
        <p:spPr/>
        <p:txBody>
          <a:bodyPr/>
          <a:lstStyle/>
          <a:p>
            <a:endParaRPr lang="en-US" dirty="0"/>
          </a:p>
          <a:p>
            <a:r>
              <a:rPr lang="en-US" dirty="0"/>
              <a:t>Welcome </a:t>
            </a:r>
          </a:p>
          <a:p>
            <a:pPr marL="0" indent="0">
              <a:buNone/>
            </a:pPr>
            <a:endParaRPr lang="en-US" dirty="0"/>
          </a:p>
          <a:p>
            <a:r>
              <a:rPr lang="en-US" dirty="0"/>
              <a:t>Roll Call</a:t>
            </a:r>
          </a:p>
        </p:txBody>
      </p:sp>
      <p:sp>
        <p:nvSpPr>
          <p:cNvPr id="4" name="Title 3">
            <a:extLst>
              <a:ext uri="{FF2B5EF4-FFF2-40B4-BE49-F238E27FC236}">
                <a16:creationId xmlns:a16="http://schemas.microsoft.com/office/drawing/2014/main" id="{A651E6FF-8754-4A6F-B197-5FFC39FB5AF0}"/>
              </a:ext>
            </a:extLst>
          </p:cNvPr>
          <p:cNvSpPr>
            <a:spLocks noGrp="1"/>
          </p:cNvSpPr>
          <p:nvPr>
            <p:ph type="title"/>
          </p:nvPr>
        </p:nvSpPr>
        <p:spPr/>
        <p:txBody>
          <a:bodyPr/>
          <a:lstStyle/>
          <a:p>
            <a:r>
              <a:rPr lang="en-US" dirty="0"/>
              <a:t>Call to Order</a:t>
            </a:r>
          </a:p>
        </p:txBody>
      </p:sp>
    </p:spTree>
    <p:extLst>
      <p:ext uri="{BB962C8B-B14F-4D97-AF65-F5344CB8AC3E}">
        <p14:creationId xmlns:p14="http://schemas.microsoft.com/office/powerpoint/2010/main" val="2011024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2A0A12-2782-5136-4FC5-25D612B1AE1E}"/>
              </a:ext>
            </a:extLst>
          </p:cNvPr>
          <p:cNvPicPr>
            <a:picLocks noGrp="1" noChangeAspect="1"/>
          </p:cNvPicPr>
          <p:nvPr>
            <p:ph idx="1"/>
          </p:nvPr>
        </p:nvPicPr>
        <p:blipFill>
          <a:blip r:embed="rId2"/>
          <a:stretch>
            <a:fillRect/>
          </a:stretch>
        </p:blipFill>
        <p:spPr>
          <a:xfrm>
            <a:off x="838200" y="1468602"/>
            <a:ext cx="10339316" cy="4713834"/>
          </a:xfrm>
        </p:spPr>
      </p:pic>
      <p:sp>
        <p:nvSpPr>
          <p:cNvPr id="3" name="Title 2">
            <a:extLst>
              <a:ext uri="{FF2B5EF4-FFF2-40B4-BE49-F238E27FC236}">
                <a16:creationId xmlns:a16="http://schemas.microsoft.com/office/drawing/2014/main" id="{64AABD83-088F-74DA-9E0A-710E5909DAF3}"/>
              </a:ext>
            </a:extLst>
          </p:cNvPr>
          <p:cNvSpPr>
            <a:spLocks noGrp="1"/>
          </p:cNvSpPr>
          <p:nvPr>
            <p:ph type="title"/>
          </p:nvPr>
        </p:nvSpPr>
        <p:spPr/>
        <p:txBody>
          <a:bodyPr/>
          <a:lstStyle/>
          <a:p>
            <a:r>
              <a:rPr lang="en-US" dirty="0"/>
              <a:t>By Ethnicity</a:t>
            </a:r>
          </a:p>
        </p:txBody>
      </p:sp>
    </p:spTree>
    <p:extLst>
      <p:ext uri="{BB962C8B-B14F-4D97-AF65-F5344CB8AC3E}">
        <p14:creationId xmlns:p14="http://schemas.microsoft.com/office/powerpoint/2010/main" val="1737215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642343-3FAC-1CF6-FF56-D547D4D733AC}"/>
              </a:ext>
            </a:extLst>
          </p:cNvPr>
          <p:cNvPicPr>
            <a:picLocks noGrp="1" noChangeAspect="1"/>
          </p:cNvPicPr>
          <p:nvPr>
            <p:ph idx="1"/>
          </p:nvPr>
        </p:nvPicPr>
        <p:blipFill>
          <a:blip r:embed="rId2"/>
          <a:stretch>
            <a:fillRect/>
          </a:stretch>
        </p:blipFill>
        <p:spPr>
          <a:xfrm>
            <a:off x="668741" y="1527560"/>
            <a:ext cx="10515599" cy="4488465"/>
          </a:xfrm>
        </p:spPr>
      </p:pic>
      <p:sp>
        <p:nvSpPr>
          <p:cNvPr id="3" name="Title 2">
            <a:extLst>
              <a:ext uri="{FF2B5EF4-FFF2-40B4-BE49-F238E27FC236}">
                <a16:creationId xmlns:a16="http://schemas.microsoft.com/office/drawing/2014/main" id="{9735CE80-8C1C-DC55-223F-5C0BD0EF4E90}"/>
              </a:ext>
            </a:extLst>
          </p:cNvPr>
          <p:cNvSpPr>
            <a:spLocks noGrp="1"/>
          </p:cNvSpPr>
          <p:nvPr>
            <p:ph type="title"/>
          </p:nvPr>
        </p:nvSpPr>
        <p:spPr/>
        <p:txBody>
          <a:bodyPr/>
          <a:lstStyle/>
          <a:p>
            <a:r>
              <a:rPr lang="en-US" dirty="0"/>
              <a:t>By Ethnicity</a:t>
            </a:r>
          </a:p>
        </p:txBody>
      </p:sp>
    </p:spTree>
    <p:extLst>
      <p:ext uri="{BB962C8B-B14F-4D97-AF65-F5344CB8AC3E}">
        <p14:creationId xmlns:p14="http://schemas.microsoft.com/office/powerpoint/2010/main" val="1227356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4DED9-A25B-B5E9-423D-D85ED3C6DA76}"/>
              </a:ext>
            </a:extLst>
          </p:cNvPr>
          <p:cNvSpPr>
            <a:spLocks noGrp="1"/>
          </p:cNvSpPr>
          <p:nvPr>
            <p:ph type="title"/>
          </p:nvPr>
        </p:nvSpPr>
        <p:spPr/>
        <p:txBody>
          <a:bodyPr/>
          <a:lstStyle/>
          <a:p>
            <a:r>
              <a:rPr lang="en-US" dirty="0"/>
              <a:t>By Ethnicity</a:t>
            </a:r>
          </a:p>
        </p:txBody>
      </p:sp>
      <p:pic>
        <p:nvPicPr>
          <p:cNvPr id="5" name="Picture 4">
            <a:extLst>
              <a:ext uri="{FF2B5EF4-FFF2-40B4-BE49-F238E27FC236}">
                <a16:creationId xmlns:a16="http://schemas.microsoft.com/office/drawing/2014/main" id="{F8A77D76-A1E5-8104-085E-3073F3EE14A9}"/>
              </a:ext>
            </a:extLst>
          </p:cNvPr>
          <p:cNvPicPr>
            <a:picLocks noChangeAspect="1"/>
          </p:cNvPicPr>
          <p:nvPr/>
        </p:nvPicPr>
        <p:blipFill>
          <a:blip r:embed="rId2"/>
          <a:stretch>
            <a:fillRect/>
          </a:stretch>
        </p:blipFill>
        <p:spPr>
          <a:xfrm>
            <a:off x="838201" y="1555669"/>
            <a:ext cx="9998122" cy="4667709"/>
          </a:xfrm>
          <a:prstGeom prst="rect">
            <a:avLst/>
          </a:prstGeom>
        </p:spPr>
      </p:pic>
    </p:spTree>
    <p:extLst>
      <p:ext uri="{BB962C8B-B14F-4D97-AF65-F5344CB8AC3E}">
        <p14:creationId xmlns:p14="http://schemas.microsoft.com/office/powerpoint/2010/main" val="2166550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056D0D-1355-1856-9E88-23F61B5D7D60}"/>
              </a:ext>
            </a:extLst>
          </p:cNvPr>
          <p:cNvPicPr>
            <a:picLocks noGrp="1" noChangeAspect="1"/>
          </p:cNvPicPr>
          <p:nvPr>
            <p:ph idx="1"/>
          </p:nvPr>
        </p:nvPicPr>
        <p:blipFill>
          <a:blip r:embed="rId2"/>
          <a:stretch>
            <a:fillRect/>
          </a:stretch>
        </p:blipFill>
        <p:spPr>
          <a:xfrm>
            <a:off x="372057" y="1690688"/>
            <a:ext cx="9645400" cy="4041371"/>
          </a:xfrm>
        </p:spPr>
      </p:pic>
      <p:sp>
        <p:nvSpPr>
          <p:cNvPr id="3" name="Title 2">
            <a:extLst>
              <a:ext uri="{FF2B5EF4-FFF2-40B4-BE49-F238E27FC236}">
                <a16:creationId xmlns:a16="http://schemas.microsoft.com/office/drawing/2014/main" id="{F5E3A27E-4314-B1AB-0FAC-63FDE9D394E9}"/>
              </a:ext>
            </a:extLst>
          </p:cNvPr>
          <p:cNvSpPr>
            <a:spLocks noGrp="1"/>
          </p:cNvSpPr>
          <p:nvPr>
            <p:ph type="title"/>
          </p:nvPr>
        </p:nvSpPr>
        <p:spPr/>
        <p:txBody>
          <a:bodyPr/>
          <a:lstStyle/>
          <a:p>
            <a:r>
              <a:rPr lang="en-US" dirty="0"/>
              <a:t>By Gender with an IEP</a:t>
            </a:r>
          </a:p>
        </p:txBody>
      </p:sp>
    </p:spTree>
    <p:extLst>
      <p:ext uri="{BB962C8B-B14F-4D97-AF65-F5344CB8AC3E}">
        <p14:creationId xmlns:p14="http://schemas.microsoft.com/office/powerpoint/2010/main" val="493220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58B77AA-61B2-F043-28AC-50F363185FD3}"/>
              </a:ext>
            </a:extLst>
          </p:cNvPr>
          <p:cNvPicPr>
            <a:picLocks noGrp="1" noChangeAspect="1"/>
          </p:cNvPicPr>
          <p:nvPr>
            <p:ph idx="1"/>
          </p:nvPr>
        </p:nvPicPr>
        <p:blipFill>
          <a:blip r:embed="rId2"/>
          <a:stretch>
            <a:fillRect/>
          </a:stretch>
        </p:blipFill>
        <p:spPr>
          <a:xfrm>
            <a:off x="395785" y="2303662"/>
            <a:ext cx="11336933" cy="3196385"/>
          </a:xfrm>
        </p:spPr>
      </p:pic>
      <p:sp>
        <p:nvSpPr>
          <p:cNvPr id="3" name="Title 2">
            <a:extLst>
              <a:ext uri="{FF2B5EF4-FFF2-40B4-BE49-F238E27FC236}">
                <a16:creationId xmlns:a16="http://schemas.microsoft.com/office/drawing/2014/main" id="{46B5076A-15E2-D6D5-9569-CF230AE390DA}"/>
              </a:ext>
            </a:extLst>
          </p:cNvPr>
          <p:cNvSpPr>
            <a:spLocks noGrp="1"/>
          </p:cNvSpPr>
          <p:nvPr>
            <p:ph type="title"/>
          </p:nvPr>
        </p:nvSpPr>
        <p:spPr/>
        <p:txBody>
          <a:bodyPr/>
          <a:lstStyle/>
          <a:p>
            <a:r>
              <a:rPr lang="en-US" dirty="0"/>
              <a:t>By Gender with 504</a:t>
            </a:r>
          </a:p>
        </p:txBody>
      </p:sp>
    </p:spTree>
    <p:extLst>
      <p:ext uri="{BB962C8B-B14F-4D97-AF65-F5344CB8AC3E}">
        <p14:creationId xmlns:p14="http://schemas.microsoft.com/office/powerpoint/2010/main" val="1604205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B08A1C-587D-4463-101A-2D625D65FFB3}"/>
              </a:ext>
            </a:extLst>
          </p:cNvPr>
          <p:cNvPicPr>
            <a:picLocks noGrp="1" noChangeAspect="1"/>
          </p:cNvPicPr>
          <p:nvPr>
            <p:ph idx="1"/>
          </p:nvPr>
        </p:nvPicPr>
        <p:blipFill>
          <a:blip r:embed="rId2"/>
          <a:stretch>
            <a:fillRect/>
          </a:stretch>
        </p:blipFill>
        <p:spPr>
          <a:xfrm>
            <a:off x="259206" y="1422032"/>
            <a:ext cx="10931958" cy="4501096"/>
          </a:xfrm>
        </p:spPr>
      </p:pic>
      <p:sp>
        <p:nvSpPr>
          <p:cNvPr id="3" name="Title 2">
            <a:extLst>
              <a:ext uri="{FF2B5EF4-FFF2-40B4-BE49-F238E27FC236}">
                <a16:creationId xmlns:a16="http://schemas.microsoft.com/office/drawing/2014/main" id="{A6B8AEF6-5624-99AC-8222-47DE6E2A5EDA}"/>
              </a:ext>
            </a:extLst>
          </p:cNvPr>
          <p:cNvSpPr>
            <a:spLocks noGrp="1"/>
          </p:cNvSpPr>
          <p:nvPr>
            <p:ph type="title"/>
          </p:nvPr>
        </p:nvSpPr>
        <p:spPr/>
        <p:txBody>
          <a:bodyPr/>
          <a:lstStyle/>
          <a:p>
            <a:r>
              <a:rPr lang="en-US" dirty="0"/>
              <a:t>Gender with out IEP or 504</a:t>
            </a:r>
          </a:p>
        </p:txBody>
      </p:sp>
    </p:spTree>
    <p:extLst>
      <p:ext uri="{BB962C8B-B14F-4D97-AF65-F5344CB8AC3E}">
        <p14:creationId xmlns:p14="http://schemas.microsoft.com/office/powerpoint/2010/main" val="2668698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84741D-65F6-06B3-D76D-344449B692D0}"/>
              </a:ext>
            </a:extLst>
          </p:cNvPr>
          <p:cNvPicPr>
            <a:picLocks noGrp="1" noChangeAspect="1"/>
          </p:cNvPicPr>
          <p:nvPr>
            <p:ph idx="1"/>
          </p:nvPr>
        </p:nvPicPr>
        <p:blipFill>
          <a:blip r:embed="rId2"/>
          <a:stretch>
            <a:fillRect/>
          </a:stretch>
        </p:blipFill>
        <p:spPr>
          <a:xfrm>
            <a:off x="316996" y="1743645"/>
            <a:ext cx="11558008" cy="3297669"/>
          </a:xfrm>
        </p:spPr>
      </p:pic>
      <p:sp>
        <p:nvSpPr>
          <p:cNvPr id="3" name="Title 2">
            <a:extLst>
              <a:ext uri="{FF2B5EF4-FFF2-40B4-BE49-F238E27FC236}">
                <a16:creationId xmlns:a16="http://schemas.microsoft.com/office/drawing/2014/main" id="{A4047500-A46E-D763-60B0-09A50C1B380F}"/>
              </a:ext>
            </a:extLst>
          </p:cNvPr>
          <p:cNvSpPr>
            <a:spLocks noGrp="1"/>
          </p:cNvSpPr>
          <p:nvPr>
            <p:ph type="title"/>
          </p:nvPr>
        </p:nvSpPr>
        <p:spPr/>
        <p:txBody>
          <a:bodyPr/>
          <a:lstStyle/>
          <a:p>
            <a:r>
              <a:rPr lang="en-US" dirty="0"/>
              <a:t>Totals Overall by Gender</a:t>
            </a:r>
          </a:p>
        </p:txBody>
      </p:sp>
    </p:spTree>
    <p:extLst>
      <p:ext uri="{BB962C8B-B14F-4D97-AF65-F5344CB8AC3E}">
        <p14:creationId xmlns:p14="http://schemas.microsoft.com/office/powerpoint/2010/main" val="3494325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A482D5-71C8-7EBC-0C34-36D8C3EB0E92}"/>
              </a:ext>
            </a:extLst>
          </p:cNvPr>
          <p:cNvPicPr>
            <a:picLocks noGrp="1" noChangeAspect="1"/>
          </p:cNvPicPr>
          <p:nvPr>
            <p:ph idx="1"/>
          </p:nvPr>
        </p:nvPicPr>
        <p:blipFill>
          <a:blip r:embed="rId2"/>
          <a:stretch>
            <a:fillRect/>
          </a:stretch>
        </p:blipFill>
        <p:spPr>
          <a:xfrm>
            <a:off x="115169" y="2197290"/>
            <a:ext cx="11623163" cy="3330053"/>
          </a:xfrm>
        </p:spPr>
      </p:pic>
      <p:sp>
        <p:nvSpPr>
          <p:cNvPr id="3" name="Title 2">
            <a:extLst>
              <a:ext uri="{FF2B5EF4-FFF2-40B4-BE49-F238E27FC236}">
                <a16:creationId xmlns:a16="http://schemas.microsoft.com/office/drawing/2014/main" id="{40D65590-CBA5-2074-6792-BB9D88313D2D}"/>
              </a:ext>
            </a:extLst>
          </p:cNvPr>
          <p:cNvSpPr>
            <a:spLocks noGrp="1"/>
          </p:cNvSpPr>
          <p:nvPr>
            <p:ph type="title"/>
          </p:nvPr>
        </p:nvSpPr>
        <p:spPr/>
        <p:txBody>
          <a:bodyPr/>
          <a:lstStyle/>
          <a:p>
            <a:r>
              <a:rPr lang="en-US" dirty="0"/>
              <a:t>Based on Free/Reduced lunch and IEP</a:t>
            </a:r>
          </a:p>
        </p:txBody>
      </p:sp>
    </p:spTree>
    <p:extLst>
      <p:ext uri="{BB962C8B-B14F-4D97-AF65-F5344CB8AC3E}">
        <p14:creationId xmlns:p14="http://schemas.microsoft.com/office/powerpoint/2010/main" val="2676188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3FB105-700A-D51C-C2CD-720A444B335A}"/>
              </a:ext>
            </a:extLst>
          </p:cNvPr>
          <p:cNvPicPr>
            <a:picLocks noGrp="1" noChangeAspect="1"/>
          </p:cNvPicPr>
          <p:nvPr>
            <p:ph idx="1"/>
          </p:nvPr>
        </p:nvPicPr>
        <p:blipFill>
          <a:blip r:embed="rId2"/>
          <a:stretch>
            <a:fillRect/>
          </a:stretch>
        </p:blipFill>
        <p:spPr>
          <a:xfrm>
            <a:off x="269869" y="1459186"/>
            <a:ext cx="11494501" cy="3461412"/>
          </a:xfrm>
        </p:spPr>
      </p:pic>
      <p:sp>
        <p:nvSpPr>
          <p:cNvPr id="3" name="Title 2">
            <a:extLst>
              <a:ext uri="{FF2B5EF4-FFF2-40B4-BE49-F238E27FC236}">
                <a16:creationId xmlns:a16="http://schemas.microsoft.com/office/drawing/2014/main" id="{D269D005-7F5A-ABAE-0A5C-462E39664156}"/>
              </a:ext>
            </a:extLst>
          </p:cNvPr>
          <p:cNvSpPr>
            <a:spLocks noGrp="1"/>
          </p:cNvSpPr>
          <p:nvPr>
            <p:ph type="title"/>
          </p:nvPr>
        </p:nvSpPr>
        <p:spPr/>
        <p:txBody>
          <a:bodyPr/>
          <a:lstStyle/>
          <a:p>
            <a:r>
              <a:rPr lang="en-US" dirty="0"/>
              <a:t>Free/Reduced lunch and 504</a:t>
            </a:r>
          </a:p>
        </p:txBody>
      </p:sp>
    </p:spTree>
    <p:extLst>
      <p:ext uri="{BB962C8B-B14F-4D97-AF65-F5344CB8AC3E}">
        <p14:creationId xmlns:p14="http://schemas.microsoft.com/office/powerpoint/2010/main" val="3405715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CD866F6-3CA7-A36E-9087-357285D70D9A}"/>
              </a:ext>
            </a:extLst>
          </p:cNvPr>
          <p:cNvPicPr>
            <a:picLocks noGrp="1" noChangeAspect="1"/>
          </p:cNvPicPr>
          <p:nvPr>
            <p:ph idx="1"/>
          </p:nvPr>
        </p:nvPicPr>
        <p:blipFill>
          <a:blip r:embed="rId2"/>
          <a:stretch>
            <a:fillRect/>
          </a:stretch>
        </p:blipFill>
        <p:spPr>
          <a:xfrm>
            <a:off x="152234" y="1937982"/>
            <a:ext cx="11513111" cy="3821373"/>
          </a:xfrm>
        </p:spPr>
      </p:pic>
      <p:sp>
        <p:nvSpPr>
          <p:cNvPr id="3" name="Title 2">
            <a:extLst>
              <a:ext uri="{FF2B5EF4-FFF2-40B4-BE49-F238E27FC236}">
                <a16:creationId xmlns:a16="http://schemas.microsoft.com/office/drawing/2014/main" id="{6E962861-784C-4667-7F84-C1B6DE3BBB47}"/>
              </a:ext>
            </a:extLst>
          </p:cNvPr>
          <p:cNvSpPr>
            <a:spLocks noGrp="1"/>
          </p:cNvSpPr>
          <p:nvPr>
            <p:ph type="title"/>
          </p:nvPr>
        </p:nvSpPr>
        <p:spPr/>
        <p:txBody>
          <a:bodyPr>
            <a:normAutofit fontScale="90000"/>
          </a:bodyPr>
          <a:lstStyle/>
          <a:p>
            <a:r>
              <a:rPr lang="en-US" dirty="0"/>
              <a:t>Free/Reduced lunch without</a:t>
            </a:r>
            <a:br>
              <a:rPr lang="en-US" dirty="0"/>
            </a:br>
            <a:r>
              <a:rPr lang="en-US" dirty="0"/>
              <a:t>IEP or 504</a:t>
            </a:r>
          </a:p>
        </p:txBody>
      </p:sp>
    </p:spTree>
    <p:extLst>
      <p:ext uri="{BB962C8B-B14F-4D97-AF65-F5344CB8AC3E}">
        <p14:creationId xmlns:p14="http://schemas.microsoft.com/office/powerpoint/2010/main" val="371392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D386A-F32E-4F2C-B4C5-8486DB77569B}"/>
              </a:ext>
            </a:extLst>
          </p:cNvPr>
          <p:cNvSpPr>
            <a:spLocks noGrp="1"/>
          </p:cNvSpPr>
          <p:nvPr>
            <p:ph idx="1"/>
          </p:nvPr>
        </p:nvSpPr>
        <p:spPr/>
        <p:txBody>
          <a:bodyPr/>
          <a:lstStyle/>
          <a:p>
            <a:endParaRPr lang="en-US" dirty="0"/>
          </a:p>
          <a:p>
            <a:endParaRPr lang="en-US" dirty="0"/>
          </a:p>
          <a:p>
            <a:r>
              <a:rPr lang="en-US" dirty="0"/>
              <a:t>Agenda for today, January 24, 2024</a:t>
            </a:r>
          </a:p>
          <a:p>
            <a:r>
              <a:rPr lang="en-US" dirty="0"/>
              <a:t>Minutes (November 30, 2023)</a:t>
            </a:r>
          </a:p>
          <a:p>
            <a:pPr marL="0" indent="0">
              <a:buNone/>
            </a:pPr>
            <a:endParaRPr lang="en-US" dirty="0"/>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ACFC1428-2984-414A-9177-ACE081AF0C1D}"/>
              </a:ext>
            </a:extLst>
          </p:cNvPr>
          <p:cNvSpPr>
            <a:spLocks noGrp="1"/>
          </p:cNvSpPr>
          <p:nvPr>
            <p:ph type="title"/>
          </p:nvPr>
        </p:nvSpPr>
        <p:spPr/>
        <p:txBody>
          <a:bodyPr/>
          <a:lstStyle/>
          <a:p>
            <a:r>
              <a:rPr lang="en-US" dirty="0"/>
              <a:t>Approvals	</a:t>
            </a:r>
          </a:p>
        </p:txBody>
      </p:sp>
    </p:spTree>
    <p:extLst>
      <p:ext uri="{BB962C8B-B14F-4D97-AF65-F5344CB8AC3E}">
        <p14:creationId xmlns:p14="http://schemas.microsoft.com/office/powerpoint/2010/main" val="1028060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BC37C-C167-2609-CF7A-9BAA1AD0C31A}"/>
              </a:ext>
            </a:extLst>
          </p:cNvPr>
          <p:cNvSpPr>
            <a:spLocks noGrp="1"/>
          </p:cNvSpPr>
          <p:nvPr>
            <p:ph type="title"/>
          </p:nvPr>
        </p:nvSpPr>
        <p:spPr/>
        <p:txBody>
          <a:bodyPr/>
          <a:lstStyle/>
          <a:p>
            <a:r>
              <a:rPr lang="en-US" dirty="0"/>
              <a:t>Totals for Free/Reduced</a:t>
            </a:r>
          </a:p>
        </p:txBody>
      </p:sp>
      <p:pic>
        <p:nvPicPr>
          <p:cNvPr id="5" name="Picture 4">
            <a:extLst>
              <a:ext uri="{FF2B5EF4-FFF2-40B4-BE49-F238E27FC236}">
                <a16:creationId xmlns:a16="http://schemas.microsoft.com/office/drawing/2014/main" id="{8AFB1B70-94C0-FD2C-2830-59FAB9B338CC}"/>
              </a:ext>
            </a:extLst>
          </p:cNvPr>
          <p:cNvPicPr>
            <a:picLocks noChangeAspect="1"/>
          </p:cNvPicPr>
          <p:nvPr/>
        </p:nvPicPr>
        <p:blipFill>
          <a:blip r:embed="rId2"/>
          <a:stretch>
            <a:fillRect/>
          </a:stretch>
        </p:blipFill>
        <p:spPr>
          <a:xfrm>
            <a:off x="327547" y="1891824"/>
            <a:ext cx="11082012" cy="2953131"/>
          </a:xfrm>
          <a:prstGeom prst="rect">
            <a:avLst/>
          </a:prstGeom>
        </p:spPr>
      </p:pic>
    </p:spTree>
    <p:extLst>
      <p:ext uri="{BB962C8B-B14F-4D97-AF65-F5344CB8AC3E}">
        <p14:creationId xmlns:p14="http://schemas.microsoft.com/office/powerpoint/2010/main" val="130908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EDAC3B-57C1-7783-CC43-94FA0D189D09}"/>
              </a:ext>
            </a:extLst>
          </p:cNvPr>
          <p:cNvPicPr>
            <a:picLocks noGrp="1" noChangeAspect="1"/>
          </p:cNvPicPr>
          <p:nvPr>
            <p:ph idx="1"/>
          </p:nvPr>
        </p:nvPicPr>
        <p:blipFill>
          <a:blip r:embed="rId2"/>
          <a:stretch>
            <a:fillRect/>
          </a:stretch>
        </p:blipFill>
        <p:spPr>
          <a:xfrm>
            <a:off x="1861699" y="501850"/>
            <a:ext cx="8988271" cy="5675114"/>
          </a:xfrm>
        </p:spPr>
      </p:pic>
      <p:sp>
        <p:nvSpPr>
          <p:cNvPr id="3" name="Title 2">
            <a:extLst>
              <a:ext uri="{FF2B5EF4-FFF2-40B4-BE49-F238E27FC236}">
                <a16:creationId xmlns:a16="http://schemas.microsoft.com/office/drawing/2014/main" id="{66581247-51E9-6066-9A75-BB866DFF68DF}"/>
              </a:ext>
            </a:extLst>
          </p:cNvPr>
          <p:cNvSpPr>
            <a:spLocks noGrp="1"/>
          </p:cNvSpPr>
          <p:nvPr>
            <p:ph type="title"/>
          </p:nvPr>
        </p:nvSpPr>
        <p:spPr>
          <a:xfrm>
            <a:off x="524302" y="187705"/>
            <a:ext cx="2259842" cy="314144"/>
          </a:xfrm>
        </p:spPr>
        <p:txBody>
          <a:bodyPr>
            <a:normAutofit fontScale="90000"/>
          </a:bodyPr>
          <a:lstStyle/>
          <a:p>
            <a:r>
              <a:rPr lang="en-US" dirty="0"/>
              <a:t>By Age</a:t>
            </a:r>
          </a:p>
        </p:txBody>
      </p:sp>
    </p:spTree>
    <p:extLst>
      <p:ext uri="{BB962C8B-B14F-4D97-AF65-F5344CB8AC3E}">
        <p14:creationId xmlns:p14="http://schemas.microsoft.com/office/powerpoint/2010/main" val="790783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A6D0-5423-AC68-60F0-C8F5B2BDBEAD}"/>
              </a:ext>
            </a:extLst>
          </p:cNvPr>
          <p:cNvSpPr>
            <a:spLocks noGrp="1"/>
          </p:cNvSpPr>
          <p:nvPr>
            <p:ph type="title"/>
          </p:nvPr>
        </p:nvSpPr>
        <p:spPr>
          <a:xfrm>
            <a:off x="838200" y="3534770"/>
            <a:ext cx="10515600" cy="557012"/>
          </a:xfrm>
        </p:spPr>
        <p:txBody>
          <a:bodyPr>
            <a:normAutofit fontScale="90000"/>
          </a:bodyPr>
          <a:lstStyle/>
          <a:p>
            <a:r>
              <a:rPr lang="en-US" dirty="0"/>
              <a:t>Let’s explore the updated documents</a:t>
            </a:r>
            <a:br>
              <a:rPr lang="en-US" dirty="0"/>
            </a:br>
            <a:br>
              <a:rPr lang="en-US" dirty="0"/>
            </a:br>
            <a:r>
              <a:rPr lang="en-US" sz="3300" dirty="0">
                <a:hlinkClick r:id="rId2"/>
              </a:rPr>
              <a:t>https://www.ksde.org/Agency/Division-of-Learning-Services/Special-Education-and-Title-Services/KIAS-Kansas-Integrated-Accountability-System/Emergency-Safety-Interventions-ESI</a:t>
            </a:r>
            <a:br>
              <a:rPr lang="en-US" sz="3300" dirty="0"/>
            </a:br>
            <a:endParaRPr lang="en-US" sz="3300" dirty="0"/>
          </a:p>
        </p:txBody>
      </p:sp>
    </p:spTree>
    <p:extLst>
      <p:ext uri="{BB962C8B-B14F-4D97-AF65-F5344CB8AC3E}">
        <p14:creationId xmlns:p14="http://schemas.microsoft.com/office/powerpoint/2010/main" val="1827713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2C009-A8E9-5D60-2F1C-53FC79256804}"/>
              </a:ext>
            </a:extLst>
          </p:cNvPr>
          <p:cNvSpPr>
            <a:spLocks noGrp="1"/>
          </p:cNvSpPr>
          <p:nvPr>
            <p:ph type="title"/>
          </p:nvPr>
        </p:nvSpPr>
        <p:spPr>
          <a:xfrm>
            <a:off x="279699" y="2314398"/>
            <a:ext cx="11224708" cy="1325563"/>
          </a:xfrm>
        </p:spPr>
        <p:txBody>
          <a:bodyPr>
            <a:normAutofit fontScale="90000"/>
          </a:bodyPr>
          <a:lstStyle/>
          <a:p>
            <a:pPr algn="ctr"/>
            <a:r>
              <a:rPr lang="en-US" dirty="0"/>
              <a:t>Additional Resources</a:t>
            </a:r>
            <a:br>
              <a:rPr lang="en-US" dirty="0"/>
            </a:br>
            <a:br>
              <a:rPr lang="en-US" dirty="0"/>
            </a:br>
            <a:r>
              <a:rPr lang="en-US" sz="3300" dirty="0"/>
              <a:t>https://www.ksde.org/Agency/Division-of-Learning-Services/Special-Education-and-Title-Services</a:t>
            </a:r>
            <a:r>
              <a:rPr lang="en-US" dirty="0"/>
              <a:t>/</a:t>
            </a:r>
            <a:r>
              <a:rPr lang="en-US" sz="3300" dirty="0"/>
              <a:t>KIAS-Kansas-Integrated-Accountability-System/Emergency-Safety-Interventions-ESI</a:t>
            </a:r>
          </a:p>
        </p:txBody>
      </p:sp>
      <p:sp>
        <p:nvSpPr>
          <p:cNvPr id="6" name="TextBox 5">
            <a:extLst>
              <a:ext uri="{FF2B5EF4-FFF2-40B4-BE49-F238E27FC236}">
                <a16:creationId xmlns:a16="http://schemas.microsoft.com/office/drawing/2014/main" id="{102BF0AB-173D-8892-CD75-1CA314FB67EC}"/>
              </a:ext>
            </a:extLst>
          </p:cNvPr>
          <p:cNvSpPr txBox="1"/>
          <p:nvPr/>
        </p:nvSpPr>
        <p:spPr>
          <a:xfrm>
            <a:off x="677732" y="5368066"/>
            <a:ext cx="1277380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Open Sans Light"/>
                <a:ea typeface="+mn-ea"/>
                <a:cs typeface="+mn-cs"/>
              </a:rPr>
              <a:t>https://</a:t>
            </a:r>
            <a:r>
              <a:rPr kumimoji="0" lang="en-US" sz="3000" b="0" i="0" u="none" strike="noStrike" kern="120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ksdetasn</a:t>
            </a:r>
            <a:r>
              <a:rPr kumimoji="0" lang="en-US" sz="3000" b="0" i="0" u="none" strike="noStrike" kern="1200" cap="none" spc="0" normalizeH="0" baseline="0" noProof="0" dirty="0">
                <a:ln>
                  <a:noFill/>
                </a:ln>
                <a:solidFill>
                  <a:prstClr val="white"/>
                </a:solidFill>
                <a:effectLst/>
                <a:uLnTx/>
                <a:uFillTx/>
                <a:latin typeface="Open Sans Light"/>
                <a:ea typeface="+mn-ea"/>
                <a:cs typeface="+mn-cs"/>
              </a:rPr>
              <a:t>.org/universal_search?search_term=esi</a:t>
            </a:r>
          </a:p>
        </p:txBody>
      </p:sp>
    </p:spTree>
    <p:extLst>
      <p:ext uri="{BB962C8B-B14F-4D97-AF65-F5344CB8AC3E}">
        <p14:creationId xmlns:p14="http://schemas.microsoft.com/office/powerpoint/2010/main" val="3980570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lvl="1"/>
            <a:r>
              <a:rPr lang="en-US" dirty="0"/>
              <a:t>Trish Backman</a:t>
            </a:r>
            <a:br>
              <a:rPr lang="en-US" dirty="0"/>
            </a:br>
            <a:r>
              <a:rPr lang="en-US" dirty="0"/>
              <a:t>School Mental Health Coordinator</a:t>
            </a:r>
            <a:br>
              <a:rPr lang="en-US" dirty="0"/>
            </a:br>
            <a:r>
              <a:rPr lang="en-US" dirty="0"/>
              <a:t>SETS Team</a:t>
            </a:r>
            <a:br>
              <a:rPr lang="en-US" dirty="0"/>
            </a:br>
            <a:r>
              <a:rPr lang="en-US" dirty="0"/>
              <a:t>(785) 296-6937</a:t>
            </a:r>
            <a:br>
              <a:rPr lang="en-US" dirty="0"/>
            </a:br>
            <a:r>
              <a:rPr lang="en-US" dirty="0"/>
              <a:t>tbackman</a:t>
            </a:r>
            <a:r>
              <a:rPr lang="en-US" dirty="0">
                <a:hlinkClick r:id="rId2"/>
              </a:rPr>
              <a:t>@ksde.org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p:txBody>
          <a:bodyPr/>
          <a:lstStyle/>
          <a:p>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359113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Break</a:t>
            </a:r>
          </a:p>
        </p:txBody>
      </p:sp>
    </p:spTree>
    <p:extLst>
      <p:ext uri="{BB962C8B-B14F-4D97-AF65-F5344CB8AC3E}">
        <p14:creationId xmlns:p14="http://schemas.microsoft.com/office/powerpoint/2010/main" val="5761410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SEAC Member Reports</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normAutofit/>
          </a:bodyPr>
          <a:lstStyle/>
          <a:p>
            <a:r>
              <a:rPr lang="en-US" dirty="0"/>
              <a:t>SEAC Members</a:t>
            </a:r>
          </a:p>
        </p:txBody>
      </p:sp>
    </p:spTree>
    <p:extLst>
      <p:ext uri="{BB962C8B-B14F-4D97-AF65-F5344CB8AC3E}">
        <p14:creationId xmlns:p14="http://schemas.microsoft.com/office/powerpoint/2010/main" val="171327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Ex-Officio Member Reports</a:t>
            </a:r>
          </a:p>
        </p:txBody>
      </p:sp>
    </p:spTree>
    <p:extLst>
      <p:ext uri="{BB962C8B-B14F-4D97-AF65-F5344CB8AC3E}">
        <p14:creationId xmlns:p14="http://schemas.microsoft.com/office/powerpoint/2010/main" val="2984600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D5565B-8482-44AA-80C9-4C4B1EF78EAF}"/>
              </a:ext>
            </a:extLst>
          </p:cNvPr>
          <p:cNvSpPr>
            <a:spLocks noGrp="1"/>
          </p:cNvSpPr>
          <p:nvPr>
            <p:ph idx="1"/>
          </p:nvPr>
        </p:nvSpPr>
        <p:spPr/>
        <p:txBody>
          <a:bodyPr/>
          <a:lstStyle/>
          <a:p>
            <a:r>
              <a:rPr lang="en-US" dirty="0"/>
              <a:t>Families Together</a:t>
            </a:r>
          </a:p>
          <a:p>
            <a:r>
              <a:rPr lang="en-US" dirty="0"/>
              <a:t>Kansas Association of Special Education Administrators (KASEA) – Ashley Enz</a:t>
            </a:r>
          </a:p>
          <a:p>
            <a:r>
              <a:rPr lang="en-US" dirty="0"/>
              <a:t>Disability Rights Center</a:t>
            </a:r>
          </a:p>
          <a:p>
            <a:r>
              <a:rPr lang="en-US" dirty="0"/>
              <a:t>Kansas State Board of Education</a:t>
            </a:r>
          </a:p>
          <a:p>
            <a:r>
              <a:rPr lang="en-US" dirty="0"/>
              <a:t>KSSB</a:t>
            </a:r>
          </a:p>
          <a:p>
            <a:r>
              <a:rPr lang="en-US" dirty="0"/>
              <a:t>KSSD</a:t>
            </a:r>
          </a:p>
          <a:p>
            <a:r>
              <a:rPr lang="en-US" dirty="0"/>
              <a:t>KNEA</a:t>
            </a:r>
          </a:p>
          <a:p>
            <a:r>
              <a:rPr lang="en-US" dirty="0"/>
              <a:t>Others</a:t>
            </a:r>
          </a:p>
        </p:txBody>
      </p:sp>
      <p:sp>
        <p:nvSpPr>
          <p:cNvPr id="4" name="Title 3">
            <a:extLst>
              <a:ext uri="{FF2B5EF4-FFF2-40B4-BE49-F238E27FC236}">
                <a16:creationId xmlns:a16="http://schemas.microsoft.com/office/drawing/2014/main" id="{54B36654-01B7-4D8A-BD85-0479420650C1}"/>
              </a:ext>
            </a:extLst>
          </p:cNvPr>
          <p:cNvSpPr>
            <a:spLocks noGrp="1"/>
          </p:cNvSpPr>
          <p:nvPr>
            <p:ph type="title"/>
          </p:nvPr>
        </p:nvSpPr>
        <p:spPr/>
        <p:txBody>
          <a:bodyPr/>
          <a:lstStyle/>
          <a:p>
            <a:r>
              <a:rPr lang="en-US" dirty="0"/>
              <a:t>Ex-Officio Member Reports</a:t>
            </a:r>
          </a:p>
        </p:txBody>
      </p:sp>
    </p:spTree>
    <p:extLst>
      <p:ext uri="{BB962C8B-B14F-4D97-AF65-F5344CB8AC3E}">
        <p14:creationId xmlns:p14="http://schemas.microsoft.com/office/powerpoint/2010/main" val="905635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Items for April SEAC Agenda</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SEAC Members</a:t>
            </a:r>
          </a:p>
        </p:txBody>
      </p:sp>
    </p:spTree>
    <p:extLst>
      <p:ext uri="{BB962C8B-B14F-4D97-AF65-F5344CB8AC3E}">
        <p14:creationId xmlns:p14="http://schemas.microsoft.com/office/powerpoint/2010/main" val="4148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6FC32E-2E39-4025-BD08-F8548768D215}"/>
              </a:ext>
            </a:extLst>
          </p:cNvPr>
          <p:cNvSpPr>
            <a:spLocks noGrp="1"/>
          </p:cNvSpPr>
          <p:nvPr>
            <p:ph idx="1"/>
          </p:nvPr>
        </p:nvSpPr>
        <p:spPr>
          <a:xfrm>
            <a:off x="838200" y="1558834"/>
            <a:ext cx="10515599" cy="4618129"/>
          </a:xfrm>
        </p:spPr>
        <p:txBody>
          <a:bodyPr lIns="91440">
            <a:normAutofit fontScale="92500" lnSpcReduction="10000"/>
          </a:bodyPr>
          <a:lstStyle/>
          <a:p>
            <a:pPr lvl="0"/>
            <a:r>
              <a:rPr lang="en-US" dirty="0"/>
              <a:t>Guidelines for Testimony</a:t>
            </a:r>
            <a:endParaRPr lang="en-US" sz="1400" dirty="0"/>
          </a:p>
          <a:p>
            <a:pPr lvl="1"/>
            <a:r>
              <a:rPr lang="en-US" dirty="0"/>
              <a:t>Prior to start of the SEAC meeting, be sure to email Joyce Broils, </a:t>
            </a:r>
            <a:r>
              <a:rPr lang="en-US" u="sng" dirty="0">
                <a:solidFill>
                  <a:srgbClr val="12284C"/>
                </a:solidFill>
              </a:rPr>
              <a:t>jbroils</a:t>
            </a:r>
            <a:r>
              <a:rPr lang="en-US" dirty="0">
                <a:solidFill>
                  <a:srgbClr val="12284C"/>
                </a:solidFill>
                <a:hlinkClick r:id="rId2">
                  <a:extLst>
                    <a:ext uri="{A12FA001-AC4F-418D-AE19-62706E023703}">
                      <ahyp:hlinkClr xmlns:ahyp="http://schemas.microsoft.com/office/drawing/2018/hyperlinkcolor" val="tx"/>
                    </a:ext>
                  </a:extLst>
                </a:hlinkClick>
              </a:rPr>
              <a:t>@ksde.org</a:t>
            </a:r>
            <a:r>
              <a:rPr lang="en-US" dirty="0">
                <a:solidFill>
                  <a:srgbClr val="12284C"/>
                </a:solidFill>
              </a:rPr>
              <a:t> </a:t>
            </a:r>
            <a:r>
              <a:rPr lang="en-US" dirty="0"/>
              <a:t>expressing desire to speak during public comment.</a:t>
            </a:r>
            <a:endParaRPr lang="en-US" sz="1400" dirty="0"/>
          </a:p>
          <a:p>
            <a:pPr lvl="1"/>
            <a:r>
              <a:rPr lang="en-US" dirty="0"/>
              <a:t>All comments will be taken under advisement by the council.</a:t>
            </a:r>
            <a:endParaRPr lang="en-US" sz="1400" dirty="0"/>
          </a:p>
          <a:p>
            <a:pPr lvl="1"/>
            <a:r>
              <a:rPr lang="en-US" dirty="0"/>
              <a:t>Any response from the Council to public comments will come at a later date.</a:t>
            </a:r>
            <a:endParaRPr lang="en-US" sz="1400" dirty="0"/>
          </a:p>
          <a:p>
            <a:pPr lvl="0"/>
            <a:r>
              <a:rPr lang="en-US" dirty="0"/>
              <a:t>Verbal Public Comment </a:t>
            </a:r>
            <a:endParaRPr lang="en-US" sz="1400" dirty="0"/>
          </a:p>
          <a:p>
            <a:pPr lvl="1"/>
            <a:r>
              <a:rPr lang="en-US" dirty="0"/>
              <a:t>Verbal comments are limited to three minutes.</a:t>
            </a:r>
            <a:endParaRPr lang="en-US" sz="1400" dirty="0"/>
          </a:p>
          <a:p>
            <a:pPr lvl="1"/>
            <a:r>
              <a:rPr lang="en-US" dirty="0"/>
              <a:t>Cue will be given one minute before time expires.</a:t>
            </a:r>
            <a:endParaRPr lang="en-US" sz="1400" dirty="0"/>
          </a:p>
          <a:p>
            <a:pPr lvl="0"/>
            <a:r>
              <a:rPr lang="en-US" dirty="0"/>
              <a:t>Written Testimony</a:t>
            </a:r>
            <a:endParaRPr lang="en-US" sz="1400" dirty="0"/>
          </a:p>
          <a:p>
            <a:pPr lvl="1"/>
            <a:r>
              <a:rPr lang="en-US" dirty="0"/>
              <a:t>Written input must include the name, address and county of residence of the person submitting comment.</a:t>
            </a:r>
            <a:endParaRPr lang="en-US" sz="1400" dirty="0"/>
          </a:p>
          <a:p>
            <a:pPr lvl="1"/>
            <a:r>
              <a:rPr lang="en-US" dirty="0"/>
              <a:t>Written comments can be submitted via email, mail, or fax to the secretary of the SEAC.</a:t>
            </a:r>
            <a:endParaRPr lang="en-US" sz="1400" dirty="0"/>
          </a:p>
        </p:txBody>
      </p:sp>
      <p:sp>
        <p:nvSpPr>
          <p:cNvPr id="3" name="Title 2">
            <a:extLst>
              <a:ext uri="{FF2B5EF4-FFF2-40B4-BE49-F238E27FC236}">
                <a16:creationId xmlns:a16="http://schemas.microsoft.com/office/drawing/2014/main" id="{8A2FFB16-F794-475A-BDE2-F5DF34B01AD2}"/>
              </a:ext>
            </a:extLst>
          </p:cNvPr>
          <p:cNvSpPr>
            <a:spLocks noGrp="1"/>
          </p:cNvSpPr>
          <p:nvPr>
            <p:ph type="title"/>
          </p:nvPr>
        </p:nvSpPr>
        <p:spPr>
          <a:xfrm>
            <a:off x="838200" y="365126"/>
            <a:ext cx="10515600" cy="1089206"/>
          </a:xfrm>
        </p:spPr>
        <p:txBody>
          <a:bodyPr/>
          <a:lstStyle/>
          <a:p>
            <a:r>
              <a:rPr lang="en-US" dirty="0"/>
              <a:t>Public Comment</a:t>
            </a:r>
          </a:p>
        </p:txBody>
      </p:sp>
    </p:spTree>
    <p:extLst>
      <p:ext uri="{BB962C8B-B14F-4D97-AF65-F5344CB8AC3E}">
        <p14:creationId xmlns:p14="http://schemas.microsoft.com/office/powerpoint/2010/main" val="1704187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29E0DD-2B72-AB10-01B4-99032E296AEF}"/>
              </a:ext>
            </a:extLst>
          </p:cNvPr>
          <p:cNvSpPr>
            <a:spLocks noGrp="1"/>
          </p:cNvSpPr>
          <p:nvPr>
            <p:ph idx="1"/>
          </p:nvPr>
        </p:nvSpPr>
        <p:spPr/>
        <p:txBody>
          <a:bodyPr>
            <a:normAutofit/>
          </a:bodyPr>
          <a:lstStyle/>
          <a:p>
            <a:pPr>
              <a:lnSpc>
                <a:spcPct val="150000"/>
              </a:lnSpc>
            </a:pPr>
            <a:r>
              <a:rPr lang="en-US" dirty="0"/>
              <a:t>April </a:t>
            </a:r>
          </a:p>
        </p:txBody>
      </p:sp>
      <p:sp>
        <p:nvSpPr>
          <p:cNvPr id="4" name="Title 3">
            <a:extLst>
              <a:ext uri="{FF2B5EF4-FFF2-40B4-BE49-F238E27FC236}">
                <a16:creationId xmlns:a16="http://schemas.microsoft.com/office/drawing/2014/main" id="{67A0315A-C26F-0E12-8FEA-0F55AB7D4E96}"/>
              </a:ext>
            </a:extLst>
          </p:cNvPr>
          <p:cNvSpPr>
            <a:spLocks noGrp="1"/>
          </p:cNvSpPr>
          <p:nvPr>
            <p:ph type="title"/>
          </p:nvPr>
        </p:nvSpPr>
        <p:spPr/>
        <p:txBody>
          <a:bodyPr/>
          <a:lstStyle/>
          <a:p>
            <a:r>
              <a:rPr lang="en-US" dirty="0"/>
              <a:t>Last Meeting of 2023-2024</a:t>
            </a:r>
          </a:p>
        </p:txBody>
      </p:sp>
    </p:spTree>
    <p:extLst>
      <p:ext uri="{BB962C8B-B14F-4D97-AF65-F5344CB8AC3E}">
        <p14:creationId xmlns:p14="http://schemas.microsoft.com/office/powerpoint/2010/main" val="3630692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43544"/>
            <a:ext cx="10515600" cy="772247"/>
          </a:xfrm>
        </p:spPr>
        <p:txBody>
          <a:bodyPr>
            <a:normAutofit/>
          </a:bodyPr>
          <a:lstStyle/>
          <a:p>
            <a:r>
              <a:rPr lang="en-US" dirty="0"/>
              <a:t>Keep The Main Thing The Main Thing</a:t>
            </a:r>
          </a:p>
        </p:txBody>
      </p:sp>
      <p:sp>
        <p:nvSpPr>
          <p:cNvPr id="5" name="Date Placeholder 4"/>
          <p:cNvSpPr>
            <a:spLocks noGrp="1"/>
          </p:cNvSpPr>
          <p:nvPr>
            <p:ph type="dt" sz="half" idx="10"/>
          </p:nvPr>
        </p:nvSpPr>
        <p:spPr>
          <a:xfrm>
            <a:off x="331537" y="6249950"/>
            <a:ext cx="2844800" cy="36512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FB37A9A-7C30-4EB5-86B4-FF5048FAAB1B}" type="datetime1">
              <a:rPr kumimoji="0" lang="en-US" sz="16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1/24/2024</a:t>
            </a:fld>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7FAABD64-0518-4EC3-A647-0CA185A59F55}"/>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899327"/>
            <a:ext cx="1679506" cy="2384450"/>
          </a:xfrm>
        </p:spPr>
      </p:pic>
      <p:pic>
        <p:nvPicPr>
          <p:cNvPr id="12" name="Picture 11">
            <a:extLst>
              <a:ext uri="{FF2B5EF4-FFF2-40B4-BE49-F238E27FC236}">
                <a16:creationId xmlns:a16="http://schemas.microsoft.com/office/drawing/2014/main" id="{4B9055BF-D569-401B-9F8B-D3D42BAA8A3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769" y="929251"/>
            <a:ext cx="2173972" cy="2839943"/>
          </a:xfrm>
          <a:prstGeom prst="rect">
            <a:avLst/>
          </a:prstGeom>
        </p:spPr>
      </p:pic>
      <p:pic>
        <p:nvPicPr>
          <p:cNvPr id="14" name="Picture 13">
            <a:extLst>
              <a:ext uri="{FF2B5EF4-FFF2-40B4-BE49-F238E27FC236}">
                <a16:creationId xmlns:a16="http://schemas.microsoft.com/office/drawing/2014/main" id="{A062429B-F083-4FAE-9B8F-BC89A213243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255" y="3525483"/>
            <a:ext cx="2437445" cy="2764753"/>
          </a:xfrm>
          <a:prstGeom prst="rect">
            <a:avLst/>
          </a:prstGeom>
        </p:spPr>
      </p:pic>
      <p:pic>
        <p:nvPicPr>
          <p:cNvPr id="16" name="Picture 15">
            <a:extLst>
              <a:ext uri="{FF2B5EF4-FFF2-40B4-BE49-F238E27FC236}">
                <a16:creationId xmlns:a16="http://schemas.microsoft.com/office/drawing/2014/main" id="{59E824EF-A27E-49C4-B530-2942D3DB7C8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546242" y="3906434"/>
            <a:ext cx="2764755" cy="2034380"/>
          </a:xfrm>
          <a:prstGeom prst="rect">
            <a:avLst/>
          </a:prstGeom>
        </p:spPr>
      </p:pic>
      <p:pic>
        <p:nvPicPr>
          <p:cNvPr id="18" name="Picture 17">
            <a:extLst>
              <a:ext uri="{FF2B5EF4-FFF2-40B4-BE49-F238E27FC236}">
                <a16:creationId xmlns:a16="http://schemas.microsoft.com/office/drawing/2014/main" id="{717CA3D5-52B3-4244-B743-6E3057205F11}"/>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103463" y="4348064"/>
            <a:ext cx="2418935" cy="1465412"/>
          </a:xfrm>
          <a:prstGeom prst="rect">
            <a:avLst/>
          </a:prstGeom>
        </p:spPr>
      </p:pic>
      <p:pic>
        <p:nvPicPr>
          <p:cNvPr id="20" name="Picture 19">
            <a:extLst>
              <a:ext uri="{FF2B5EF4-FFF2-40B4-BE49-F238E27FC236}">
                <a16:creationId xmlns:a16="http://schemas.microsoft.com/office/drawing/2014/main" id="{9B79EA0D-1FDA-44B4-BF33-4BA36C3B2D1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3408340"/>
            <a:ext cx="2156579" cy="2875437"/>
          </a:xfrm>
          <a:prstGeom prst="rect">
            <a:avLst/>
          </a:prstGeom>
        </p:spPr>
      </p:pic>
      <p:pic>
        <p:nvPicPr>
          <p:cNvPr id="11" name="Picture 10">
            <a:extLst>
              <a:ext uri="{FF2B5EF4-FFF2-40B4-BE49-F238E27FC236}">
                <a16:creationId xmlns:a16="http://schemas.microsoft.com/office/drawing/2014/main" id="{D156920D-8B53-432E-A159-E4D92B98784E}"/>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02048" y="3852858"/>
            <a:ext cx="3096110" cy="1765732"/>
          </a:xfrm>
          <a:prstGeom prst="rect">
            <a:avLst/>
          </a:prstGeom>
        </p:spPr>
      </p:pic>
      <p:pic>
        <p:nvPicPr>
          <p:cNvPr id="13" name="Picture 12">
            <a:extLst>
              <a:ext uri="{FF2B5EF4-FFF2-40B4-BE49-F238E27FC236}">
                <a16:creationId xmlns:a16="http://schemas.microsoft.com/office/drawing/2014/main" id="{85D81741-C0A9-421B-8007-DEE0BE0B7DE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59" y="910818"/>
            <a:ext cx="1730840" cy="1298130"/>
          </a:xfrm>
          <a:prstGeom prst="rect">
            <a:avLst/>
          </a:prstGeom>
        </p:spPr>
      </p:pic>
      <p:pic>
        <p:nvPicPr>
          <p:cNvPr id="17" name="Picture 16">
            <a:extLst>
              <a:ext uri="{FF2B5EF4-FFF2-40B4-BE49-F238E27FC236}">
                <a16:creationId xmlns:a16="http://schemas.microsoft.com/office/drawing/2014/main" id="{04D8E1CF-5741-4EF9-A740-A02B9128D474}"/>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13" y="2208948"/>
            <a:ext cx="1753132" cy="1676247"/>
          </a:xfrm>
          <a:prstGeom prst="rect">
            <a:avLst/>
          </a:prstGeom>
        </p:spPr>
      </p:pic>
      <p:pic>
        <p:nvPicPr>
          <p:cNvPr id="21" name="Picture 20">
            <a:extLst>
              <a:ext uri="{FF2B5EF4-FFF2-40B4-BE49-F238E27FC236}">
                <a16:creationId xmlns:a16="http://schemas.microsoft.com/office/drawing/2014/main" id="{CC4F3085-EB87-4E2E-AC01-8EBE263F5804}"/>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6001315" y="1204861"/>
            <a:ext cx="2457420" cy="1990862"/>
          </a:xfrm>
          <a:prstGeom prst="rect">
            <a:avLst/>
          </a:prstGeom>
        </p:spPr>
      </p:pic>
      <p:pic>
        <p:nvPicPr>
          <p:cNvPr id="24" name="Picture 23">
            <a:extLst>
              <a:ext uri="{FF2B5EF4-FFF2-40B4-BE49-F238E27FC236}">
                <a16:creationId xmlns:a16="http://schemas.microsoft.com/office/drawing/2014/main" id="{4EFAA1B2-7E08-4F2B-BF8D-CF744D9D377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4870" y="967853"/>
            <a:ext cx="1915899" cy="2795088"/>
          </a:xfrm>
          <a:prstGeom prst="rect">
            <a:avLst/>
          </a:prstGeom>
        </p:spPr>
      </p:pic>
      <p:pic>
        <p:nvPicPr>
          <p:cNvPr id="7" name="Picture 6">
            <a:extLst>
              <a:ext uri="{FF2B5EF4-FFF2-40B4-BE49-F238E27FC236}">
                <a16:creationId xmlns:a16="http://schemas.microsoft.com/office/drawing/2014/main" id="{6215F3A6-C0B4-4B57-A373-EFD2E85C2BB8}"/>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770208" y="2417221"/>
            <a:ext cx="1130982" cy="1455281"/>
          </a:xfrm>
          <a:prstGeom prst="rect">
            <a:avLst/>
          </a:prstGeom>
        </p:spPr>
      </p:pic>
      <p:pic>
        <p:nvPicPr>
          <p:cNvPr id="10" name="Picture 9">
            <a:extLst>
              <a:ext uri="{FF2B5EF4-FFF2-40B4-BE49-F238E27FC236}">
                <a16:creationId xmlns:a16="http://schemas.microsoft.com/office/drawing/2014/main" id="{EAAE692D-4562-43F8-B551-C219A1ADCD83}"/>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86358" y="921078"/>
            <a:ext cx="1123007" cy="1497342"/>
          </a:xfrm>
          <a:prstGeom prst="rect">
            <a:avLst/>
          </a:prstGeom>
        </p:spPr>
      </p:pic>
      <p:pic>
        <p:nvPicPr>
          <p:cNvPr id="15" name="Picture 14">
            <a:extLst>
              <a:ext uri="{FF2B5EF4-FFF2-40B4-BE49-F238E27FC236}">
                <a16:creationId xmlns:a16="http://schemas.microsoft.com/office/drawing/2014/main" id="{9728E2CF-AED5-4C11-B2CF-57690DAE2A88}"/>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89099" y="3277523"/>
            <a:ext cx="2127960" cy="3006254"/>
          </a:xfrm>
          <a:prstGeom prst="rect">
            <a:avLst/>
          </a:prstGeom>
        </p:spPr>
      </p:pic>
      <p:pic>
        <p:nvPicPr>
          <p:cNvPr id="22" name="Picture 21">
            <a:extLst>
              <a:ext uri="{FF2B5EF4-FFF2-40B4-BE49-F238E27FC236}">
                <a16:creationId xmlns:a16="http://schemas.microsoft.com/office/drawing/2014/main" id="{160B9295-81C9-4DBD-B0CF-C8327B713A33}"/>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7555" y="957961"/>
            <a:ext cx="1753602" cy="2338135"/>
          </a:xfrm>
          <a:prstGeom prst="rect">
            <a:avLst/>
          </a:prstGeom>
        </p:spPr>
      </p:pic>
      <p:pic>
        <p:nvPicPr>
          <p:cNvPr id="25" name="Picture 24">
            <a:extLst>
              <a:ext uri="{FF2B5EF4-FFF2-40B4-BE49-F238E27FC236}">
                <a16:creationId xmlns:a16="http://schemas.microsoft.com/office/drawing/2014/main" id="{E9DC2375-3C6C-4F2C-844B-CB67611F96D9}"/>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09365" y="929251"/>
            <a:ext cx="1800288" cy="2303262"/>
          </a:xfrm>
          <a:prstGeom prst="rect">
            <a:avLst/>
          </a:prstGeom>
        </p:spPr>
      </p:pic>
    </p:spTree>
    <p:extLst>
      <p:ext uri="{BB962C8B-B14F-4D97-AF65-F5344CB8AC3E}">
        <p14:creationId xmlns:p14="http://schemas.microsoft.com/office/powerpoint/2010/main" val="7100059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234B1-07F2-478A-9F2C-BC069B909AA4}"/>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r>
              <a:rPr lang="en-US" dirty="0"/>
              <a:t>Motion to adjourn</a:t>
            </a:r>
          </a:p>
        </p:txBody>
      </p:sp>
      <p:sp>
        <p:nvSpPr>
          <p:cNvPr id="3" name="Title 2">
            <a:extLst>
              <a:ext uri="{FF2B5EF4-FFF2-40B4-BE49-F238E27FC236}">
                <a16:creationId xmlns:a16="http://schemas.microsoft.com/office/drawing/2014/main" id="{2431D9E5-CD9B-441E-8F2F-B770BD2731DC}"/>
              </a:ext>
            </a:extLst>
          </p:cNvPr>
          <p:cNvSpPr>
            <a:spLocks noGrp="1"/>
          </p:cNvSpPr>
          <p:nvPr>
            <p:ph type="title"/>
          </p:nvPr>
        </p:nvSpPr>
        <p:spPr/>
        <p:txBody>
          <a:bodyPr/>
          <a:lstStyle/>
          <a:p>
            <a:r>
              <a:rPr lang="en-US" dirty="0"/>
              <a:t>Closing Comments/Adjournment</a:t>
            </a:r>
          </a:p>
        </p:txBody>
      </p:sp>
    </p:spTree>
    <p:extLst>
      <p:ext uri="{BB962C8B-B14F-4D97-AF65-F5344CB8AC3E}">
        <p14:creationId xmlns:p14="http://schemas.microsoft.com/office/powerpoint/2010/main" val="4228739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592495" cy="2354046"/>
          </a:xfrm>
          <a:ln>
            <a:noFill/>
          </a:ln>
        </p:spPr>
        <p:txBody>
          <a:bodyPr/>
          <a:lstStyle/>
          <a:p>
            <a:r>
              <a:rPr lang="en-US" dirty="0"/>
              <a:t>Joyce Broils</a:t>
            </a:r>
            <a:br>
              <a:rPr lang="en-US" dirty="0"/>
            </a:br>
            <a:r>
              <a:rPr lang="en-US" dirty="0"/>
              <a:t>Administrative Specialist</a:t>
            </a:r>
            <a:br>
              <a:rPr lang="en-US" dirty="0"/>
            </a:br>
            <a:r>
              <a:rPr lang="en-US" dirty="0"/>
              <a:t>Special Education &amp; Title Services</a:t>
            </a:r>
            <a:br>
              <a:rPr lang="en-US" dirty="0"/>
            </a:br>
            <a:r>
              <a:rPr lang="en-US" dirty="0"/>
              <a:t>(785) 29</a:t>
            </a:r>
            <a:br>
              <a:rPr lang="en-US" dirty="0"/>
            </a:br>
            <a:r>
              <a:rPr lang="en-US" u="sng" dirty="0"/>
              <a:t>jbroils</a:t>
            </a:r>
            <a:r>
              <a:rPr lang="en-US" u="sng" dirty="0">
                <a:hlinkClick r:id="rId3"/>
              </a:rPr>
              <a:t>@ksde.org</a:t>
            </a:r>
            <a:r>
              <a:rPr lang="en-US" u="sng" dirty="0"/>
              <a:t> </a:t>
            </a:r>
          </a:p>
        </p:txBody>
      </p:sp>
    </p:spTree>
    <p:extLst>
      <p:ext uri="{BB962C8B-B14F-4D97-AF65-F5344CB8AC3E}">
        <p14:creationId xmlns:p14="http://schemas.microsoft.com/office/powerpoint/2010/main" val="1334721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5A8443C1-5B41-2263-F7A3-055E8E516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 y="0"/>
            <a:ext cx="12184898" cy="6858000"/>
          </a:xfrm>
          <a:prstGeom prst="rect">
            <a:avLst/>
          </a:prstGeom>
        </p:spPr>
      </p:pic>
    </p:spTree>
    <p:extLst>
      <p:ext uri="{BB962C8B-B14F-4D97-AF65-F5344CB8AC3E}">
        <p14:creationId xmlns:p14="http://schemas.microsoft.com/office/powerpoint/2010/main" val="375607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SICC/SEAC Collaboration Recap</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Marvin Miller</a:t>
            </a:r>
          </a:p>
          <a:p>
            <a:r>
              <a:rPr lang="en-US" dirty="0"/>
              <a:t>Bert Moore</a:t>
            </a:r>
          </a:p>
        </p:txBody>
      </p:sp>
    </p:spTree>
    <p:extLst>
      <p:ext uri="{BB962C8B-B14F-4D97-AF65-F5344CB8AC3E}">
        <p14:creationId xmlns:p14="http://schemas.microsoft.com/office/powerpoint/2010/main" val="194235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SPP/APR</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Brian Dempsey</a:t>
            </a:r>
          </a:p>
        </p:txBody>
      </p:sp>
    </p:spTree>
    <p:extLst>
      <p:ext uri="{BB962C8B-B14F-4D97-AF65-F5344CB8AC3E}">
        <p14:creationId xmlns:p14="http://schemas.microsoft.com/office/powerpoint/2010/main" val="334344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4D70C-00DB-4E86-8351-8670D342CE38}"/>
              </a:ext>
            </a:extLst>
          </p:cNvPr>
          <p:cNvSpPr>
            <a:spLocks noGrp="1"/>
          </p:cNvSpPr>
          <p:nvPr>
            <p:ph type="title"/>
          </p:nvPr>
        </p:nvSpPr>
        <p:spPr/>
        <p:txBody>
          <a:bodyPr/>
          <a:lstStyle/>
          <a:p>
            <a:r>
              <a:rPr lang="en-US" dirty="0"/>
              <a:t>SPP/APR Indicators</a:t>
            </a:r>
          </a:p>
        </p:txBody>
      </p:sp>
      <p:sp>
        <p:nvSpPr>
          <p:cNvPr id="3" name="Content Placeholder 2">
            <a:extLst>
              <a:ext uri="{FF2B5EF4-FFF2-40B4-BE49-F238E27FC236}">
                <a16:creationId xmlns:a16="http://schemas.microsoft.com/office/drawing/2014/main" id="{6DF87E1A-C7F3-4B43-88B8-7956FC5D66A9}"/>
              </a:ext>
            </a:extLst>
          </p:cNvPr>
          <p:cNvSpPr>
            <a:spLocks noGrp="1"/>
          </p:cNvSpPr>
          <p:nvPr>
            <p:ph sz="half" idx="1"/>
          </p:nvPr>
        </p:nvSpPr>
        <p:spPr/>
        <p:txBody>
          <a:bodyPr>
            <a:normAutofit fontScale="55000" lnSpcReduction="20000"/>
          </a:bodyPr>
          <a:lstStyle/>
          <a:p>
            <a:r>
              <a:rPr lang="en-US" sz="2900" dirty="0"/>
              <a:t>Indicator 1: Graduation</a:t>
            </a:r>
          </a:p>
          <a:p>
            <a:r>
              <a:rPr lang="en-US" sz="2900" dirty="0"/>
              <a:t>Indicator 2: Drop Out</a:t>
            </a:r>
          </a:p>
          <a:p>
            <a:r>
              <a:rPr lang="en-US" sz="2900" dirty="0"/>
              <a:t>Indicator 3A:  Participation for Students with IEPS</a:t>
            </a:r>
          </a:p>
          <a:p>
            <a:r>
              <a:rPr lang="en-US" sz="2900" dirty="0"/>
              <a:t>Indicator 3B: Proficiency for Students with IEPs (Grade Level Academic Achievement Standards)</a:t>
            </a:r>
          </a:p>
          <a:p>
            <a:r>
              <a:rPr lang="en-US" sz="2900" dirty="0"/>
              <a:t>Indicator 3C: Proficiency for Students with IEPs (Alternate Academic Achievement Standards)</a:t>
            </a:r>
          </a:p>
          <a:p>
            <a:r>
              <a:rPr lang="en-US" sz="2900" dirty="0"/>
              <a:t>Indicator 3D:  Gap in Proficiency Rates (Grade Level Academic Achievement Standards)</a:t>
            </a:r>
          </a:p>
          <a:p>
            <a:r>
              <a:rPr lang="en-US" sz="2900" dirty="0"/>
              <a:t>Indicator 4A: Suspension/Expulsion</a:t>
            </a:r>
          </a:p>
          <a:p>
            <a:r>
              <a:rPr lang="en-US" sz="2900" dirty="0"/>
              <a:t>Indicator 4B: Suspension/Expulsion by Race/Ethnicity</a:t>
            </a:r>
          </a:p>
          <a:p>
            <a:r>
              <a:rPr lang="en-US" sz="2900" dirty="0"/>
              <a:t>Indicator 5: Education Environments (5-year-old kindergarteners–21)</a:t>
            </a:r>
          </a:p>
          <a:p>
            <a:r>
              <a:rPr lang="en-US" sz="2900" dirty="0"/>
              <a:t>Indicator 6: Preschool Environments</a:t>
            </a:r>
          </a:p>
          <a:p>
            <a:r>
              <a:rPr lang="en-US" sz="2900" dirty="0"/>
              <a:t>Indicator 7: Preschool Outcomes</a:t>
            </a:r>
          </a:p>
          <a:p>
            <a:pPr marL="0" indent="0">
              <a:buNone/>
            </a:pPr>
            <a:endParaRPr lang="en-US" dirty="0"/>
          </a:p>
        </p:txBody>
      </p:sp>
      <p:sp>
        <p:nvSpPr>
          <p:cNvPr id="4" name="Content Placeholder 3">
            <a:extLst>
              <a:ext uri="{FF2B5EF4-FFF2-40B4-BE49-F238E27FC236}">
                <a16:creationId xmlns:a16="http://schemas.microsoft.com/office/drawing/2014/main" id="{E290A230-000F-46F2-984C-BF9EEB0C9FC4}"/>
              </a:ext>
            </a:extLst>
          </p:cNvPr>
          <p:cNvSpPr>
            <a:spLocks noGrp="1"/>
          </p:cNvSpPr>
          <p:nvPr>
            <p:ph sz="half" idx="2"/>
          </p:nvPr>
        </p:nvSpPr>
        <p:spPr/>
        <p:txBody>
          <a:bodyPr>
            <a:normAutofit fontScale="85000" lnSpcReduction="20000"/>
          </a:bodyPr>
          <a:lstStyle/>
          <a:p>
            <a:r>
              <a:rPr lang="en-US" sz="2400" dirty="0"/>
              <a:t>Indicator 8: Parent Involvement</a:t>
            </a:r>
          </a:p>
          <a:p>
            <a:r>
              <a:rPr lang="en-US" sz="2400" dirty="0"/>
              <a:t>Indicator 9: Disproportionate Representation</a:t>
            </a:r>
          </a:p>
          <a:p>
            <a:r>
              <a:rPr lang="en-US" sz="2400" dirty="0"/>
              <a:t>Indicator 10: Disproportionate Representation in Specific Disability Categories</a:t>
            </a:r>
          </a:p>
          <a:p>
            <a:r>
              <a:rPr lang="en-US" sz="2400" dirty="0"/>
              <a:t>Indicator 11: Child Find</a:t>
            </a:r>
          </a:p>
          <a:p>
            <a:r>
              <a:rPr lang="en-US" sz="2400" dirty="0"/>
              <a:t>Indicator 12: Early Childhood Transition</a:t>
            </a:r>
          </a:p>
          <a:p>
            <a:r>
              <a:rPr lang="en-US" sz="2400" dirty="0"/>
              <a:t>Indicator 13: Secondary Transition</a:t>
            </a:r>
          </a:p>
          <a:p>
            <a:r>
              <a:rPr lang="en-US" sz="2400" dirty="0"/>
              <a:t>Indicator 14: Post-School Outcomes</a:t>
            </a:r>
          </a:p>
          <a:p>
            <a:r>
              <a:rPr lang="en-US" sz="2400" dirty="0"/>
              <a:t>Indicator 15: Resolution Sessions</a:t>
            </a:r>
          </a:p>
          <a:p>
            <a:r>
              <a:rPr lang="en-US" sz="2400" dirty="0"/>
              <a:t>Indicator 16: Mediation</a:t>
            </a:r>
          </a:p>
          <a:p>
            <a:r>
              <a:rPr lang="en-US" sz="2400" dirty="0"/>
              <a:t>Indicator 17: State Systemic Improvement Plan</a:t>
            </a:r>
          </a:p>
        </p:txBody>
      </p:sp>
    </p:spTree>
    <p:extLst>
      <p:ext uri="{BB962C8B-B14F-4D97-AF65-F5344CB8AC3E}">
        <p14:creationId xmlns:p14="http://schemas.microsoft.com/office/powerpoint/2010/main" val="2937289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Custom 3">
      <a:majorFont>
        <a:latin typeface="Open Sans"/>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1_Custom Design">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http://schemas.microsoft.com/office/2006/documentManagement/types"/>
    <ds:schemaRef ds:uri="http://purl.org/dc/dcmitype/"/>
    <ds:schemaRef ds:uri="http://schemas.openxmlformats.org/package/2006/metadata/core-properties"/>
    <ds:schemaRef ds:uri="6c663d95-8238-4b2d-b922-a74f82e5df6f"/>
    <ds:schemaRef ds:uri="http://purl.org/dc/terms/"/>
    <ds:schemaRef ds:uri="http://www.w3.org/XML/1998/namespace"/>
    <ds:schemaRef ds:uri="d5501a87-0b31-43b9-bb13-8dd2b743a206"/>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6610</TotalTime>
  <Words>2508</Words>
  <Application>Microsoft Office PowerPoint</Application>
  <PresentationFormat>Widescreen</PresentationFormat>
  <Paragraphs>321</Paragraphs>
  <Slides>64</Slides>
  <Notes>14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64</vt:i4>
      </vt:variant>
    </vt:vector>
  </HeadingPairs>
  <TitlesOfParts>
    <vt:vector size="76" baseType="lpstr">
      <vt:lpstr>Open Sans Semibold</vt:lpstr>
      <vt:lpstr>Arial</vt:lpstr>
      <vt:lpstr>Open Sans Semibold</vt:lpstr>
      <vt:lpstr>Calibri</vt:lpstr>
      <vt:lpstr>Open Sans</vt:lpstr>
      <vt:lpstr>Open Sans Light</vt:lpstr>
      <vt:lpstr>Trebuchet MS</vt:lpstr>
      <vt:lpstr>Symbol</vt:lpstr>
      <vt:lpstr>Custom Design</vt:lpstr>
      <vt:lpstr>New - Kansas Education Case Template Grid 16:9 - 13720</vt:lpstr>
      <vt:lpstr>1_Custom Design</vt:lpstr>
      <vt:lpstr>think-cell Slide</vt:lpstr>
      <vt:lpstr>Welcome to the Special Education Advisory Council Meeting</vt:lpstr>
      <vt:lpstr>How to pin the Interpreters Video</vt:lpstr>
      <vt:lpstr>Special Education Advisory Council</vt:lpstr>
      <vt:lpstr>Call to Order</vt:lpstr>
      <vt:lpstr>Approvals </vt:lpstr>
      <vt:lpstr>Public Comment</vt:lpstr>
      <vt:lpstr>SICC/SEAC Collaboration Recap</vt:lpstr>
      <vt:lpstr>SPP/APR</vt:lpstr>
      <vt:lpstr>SPP/APR Indicators</vt:lpstr>
      <vt:lpstr>Kansas Performance on the FFY 2022 SPP/APR</vt:lpstr>
      <vt:lpstr>Kansas Performance on the FFY 2022 SPP/APR</vt:lpstr>
      <vt:lpstr>Kansas Performance on the FFY 2022 SPP/APR</vt:lpstr>
      <vt:lpstr>Slippage Statements</vt:lpstr>
      <vt:lpstr>Slippage Statements</vt:lpstr>
      <vt:lpstr>Slippage Statements</vt:lpstr>
      <vt:lpstr>Slippage Statements</vt:lpstr>
      <vt:lpstr>OSEP Required Actions:  Compliance Indicators</vt:lpstr>
      <vt:lpstr>KSDE Response to Required Actions:  Compliance Indicators</vt:lpstr>
      <vt:lpstr>OSEP Required Action:  Indicator 4</vt:lpstr>
      <vt:lpstr>KSDE Response to OSEP Required Action:  Indicator 4</vt:lpstr>
      <vt:lpstr>Indicator 4A Proposed Targets</vt:lpstr>
      <vt:lpstr>Open Borders</vt:lpstr>
      <vt:lpstr>Lunch</vt:lpstr>
      <vt:lpstr>Special Education and Virtual Schools</vt:lpstr>
      <vt:lpstr>Statewide IEP</vt:lpstr>
      <vt:lpstr>Survey Results</vt:lpstr>
      <vt:lpstr>Survey Results</vt:lpstr>
      <vt:lpstr>SEAC Annual Report for 2022-2023</vt:lpstr>
      <vt:lpstr>Emergency Safety Interventions Report</vt:lpstr>
      <vt:lpstr>SEAC School Year 2022-23 ESI Data</vt:lpstr>
      <vt:lpstr>Most recent update- May 2023</vt:lpstr>
      <vt:lpstr>Define ESI</vt:lpstr>
      <vt:lpstr>Restraint data</vt:lpstr>
      <vt:lpstr>Seclusion Data</vt:lpstr>
      <vt:lpstr>Seclusion and Restraint Reports- with an IEP or 504</vt:lpstr>
      <vt:lpstr>Seclusion and Restraints-  Non-Identified and total overall</vt:lpstr>
      <vt:lpstr>Students who had a Behavior  Intervention Plan</vt:lpstr>
      <vt:lpstr>Maximums</vt:lpstr>
      <vt:lpstr>By Ethnicity</vt:lpstr>
      <vt:lpstr>By Ethnicity</vt:lpstr>
      <vt:lpstr>By Ethnicity</vt:lpstr>
      <vt:lpstr>By Ethnicity</vt:lpstr>
      <vt:lpstr>By Gender with an IEP</vt:lpstr>
      <vt:lpstr>By Gender with 504</vt:lpstr>
      <vt:lpstr>Gender with out IEP or 504</vt:lpstr>
      <vt:lpstr>Totals Overall by Gender</vt:lpstr>
      <vt:lpstr>Based on Free/Reduced lunch and IEP</vt:lpstr>
      <vt:lpstr>Free/Reduced lunch and 504</vt:lpstr>
      <vt:lpstr>Free/Reduced lunch without IEP or 504</vt:lpstr>
      <vt:lpstr>Totals for Free/Reduced</vt:lpstr>
      <vt:lpstr>By Age</vt:lpstr>
      <vt:lpstr>Let’s explore the updated documents  https://www.ksde.org/Agency/Division-of-Learning-Services/Special-Education-and-Title-Services/KIAS-Kansas-Integrated-Accountability-System/Emergency-Safety-Interventions-ESI </vt:lpstr>
      <vt:lpstr>Additional Resources  https://www.ksde.org/Agency/Division-of-Learning-Services/Special-Education-and-Title-Services/KIAS-Kansas-Integrated-Accountability-System/Emergency-Safety-Interventions-ESI</vt:lpstr>
      <vt:lpstr>PowerPoint Presentation</vt:lpstr>
      <vt:lpstr>Break</vt:lpstr>
      <vt:lpstr>SEAC Member Reports</vt:lpstr>
      <vt:lpstr>Ex-Officio Member Reports</vt:lpstr>
      <vt:lpstr>Ex-Officio Member Reports</vt:lpstr>
      <vt:lpstr>Items for April SEAC Agenda</vt:lpstr>
      <vt:lpstr>Last Meeting of 2023-2024</vt:lpstr>
      <vt:lpstr>Keep The Main Thing The Main Thing</vt:lpstr>
      <vt:lpstr>Closing Comments/Adjournment</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Joyce Broils</cp:lastModifiedBy>
  <cp:revision>225</cp:revision>
  <cp:lastPrinted>2020-01-09T15:38:24Z</cp:lastPrinted>
  <dcterms:created xsi:type="dcterms:W3CDTF">2017-11-21T21:33:09Z</dcterms:created>
  <dcterms:modified xsi:type="dcterms:W3CDTF">2024-01-24T14:21:03Z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