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261" r:id="rId5"/>
    <p:sldId id="266" r:id="rId6"/>
    <p:sldId id="292" r:id="rId7"/>
    <p:sldId id="271" r:id="rId8"/>
    <p:sldId id="291"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21" r:id="rId27"/>
    <p:sldId id="319" r:id="rId28"/>
    <p:sldId id="322" r:id="rId29"/>
    <p:sldId id="323" r:id="rId30"/>
    <p:sldId id="297" r:id="rId31"/>
  </p:sldIdLst>
  <p:sldSz cx="12192000" cy="6858000"/>
  <p:notesSz cx="6858000" cy="9144000"/>
  <p:embeddedFontLst>
    <p:embeddedFont>
      <p:font typeface="Open Sans Light" panose="020B0306030504020204" pitchFamily="34" charset="0"/>
      <p:regular r:id="rId33"/>
      <p:italic r:id="rId34"/>
    </p:embeddedFont>
    <p:embeddedFont>
      <p:font typeface="Open Sans Semibold" panose="020B0706030804020204" pitchFamily="34" charset="0"/>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222875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Total Number of restraints 7,291</a:t>
            </a:r>
          </a:p>
          <a:p>
            <a:endParaRPr lang="en-US" dirty="0">
              <a:cs typeface="Calibri"/>
            </a:endParaRPr>
          </a:p>
          <a:p>
            <a:r>
              <a:rPr lang="en-US" dirty="0">
                <a:cs typeface="Calibri"/>
              </a:rPr>
              <a:t>Average duration 1.0 min.</a:t>
            </a:r>
          </a:p>
          <a:p>
            <a:endParaRPr lang="en-US" dirty="0">
              <a:cs typeface="Calibri"/>
            </a:endParaRPr>
          </a:p>
          <a:p>
            <a:r>
              <a:rPr lang="en-US" dirty="0">
                <a:cs typeface="Calibri"/>
              </a:rPr>
              <a:t>Average age of restraints is 9 </a:t>
            </a:r>
            <a:r>
              <a:rPr lang="en-US" dirty="0" err="1">
                <a:cs typeface="Calibri"/>
              </a:rPr>
              <a:t>y.o.</a:t>
            </a:r>
          </a:p>
        </p:txBody>
      </p:sp>
      <p:sp>
        <p:nvSpPr>
          <p:cNvPr id="4" name="Slide Number Placeholder 3"/>
          <p:cNvSpPr>
            <a:spLocks noGrp="1"/>
          </p:cNvSpPr>
          <p:nvPr>
            <p:ph type="sldNum" sz="quarter" idx="5"/>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278760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Total number of seclusions 8,283</a:t>
            </a:r>
          </a:p>
          <a:p>
            <a:endParaRPr lang="en-US" dirty="0">
              <a:cs typeface="Calibri"/>
            </a:endParaRPr>
          </a:p>
          <a:p>
            <a:r>
              <a:rPr lang="en-US" dirty="0">
                <a:cs typeface="Calibri"/>
              </a:rPr>
              <a:t>Avg Duration 5.0 minutes</a:t>
            </a:r>
          </a:p>
          <a:p>
            <a:endParaRPr lang="en-US" dirty="0">
              <a:cs typeface="Calibri"/>
            </a:endParaRPr>
          </a:p>
          <a:p>
            <a:r>
              <a:rPr lang="en-US" dirty="0">
                <a:cs typeface="Calibri"/>
              </a:rPr>
              <a:t>Avg age 8 </a:t>
            </a:r>
            <a:r>
              <a:rPr lang="en-US" dirty="0" err="1">
                <a:cs typeface="Calibri"/>
              </a:rPr>
              <a:t>y.o.</a:t>
            </a:r>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335180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Total Number of restraints 7,291                                  Total number of seclusions 8,283   total= 15,574</a:t>
            </a:r>
            <a:endParaRPr lang="en-US" dirty="0"/>
          </a:p>
          <a:p>
            <a:endParaRPr lang="en-US" dirty="0">
              <a:cs typeface="Calibri"/>
            </a:endParaRPr>
          </a:p>
          <a:p>
            <a:r>
              <a:rPr lang="en-US">
                <a:cs typeface="Calibri"/>
              </a:rPr>
              <a:t>Kiddos with IEP  7143                                                                                        w/ IEP 7883</a:t>
            </a:r>
            <a:endParaRPr lang="en-US" dirty="0">
              <a:cs typeface="Calibri"/>
            </a:endParaRPr>
          </a:p>
          <a:p>
            <a:r>
              <a:rPr lang="en-US">
                <a:cs typeface="Calibri"/>
              </a:rPr>
              <a:t>W/ 504                    61                                                                                         w/504    100</a:t>
            </a:r>
            <a:endParaRPr lang="en-US" dirty="0">
              <a:cs typeface="Calibri"/>
            </a:endParaRPr>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1453509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666"/>
            <a:ext cx="12189629" cy="6856665"/>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8" y="1714"/>
            <a:ext cx="12185904"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2571"/>
            <a:ext cx="12188950" cy="6852857"/>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8"/>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2380"/>
            <a:ext cx="12189629" cy="6853239"/>
          </a:xfrm>
          <a:prstGeom prst="rect">
            <a:avLst/>
          </a:prstGeom>
        </p:spPr>
      </p:pic>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7258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8" y="668"/>
            <a:ext cx="12189625" cy="6856663"/>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2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71749"/>
            <a:ext cx="10692008"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28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1714"/>
            <a:ext cx="12191997"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72" r:id="rId5"/>
    <p:sldLayoutId id="2147483664" r:id="rId6"/>
    <p:sldLayoutId id="2147483665"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2619" y="4271749"/>
            <a:ext cx="11097589" cy="921224"/>
          </a:xfrm>
        </p:spPr>
        <p:txBody>
          <a:bodyPr>
            <a:normAutofit fontScale="90000"/>
          </a:bodyPr>
          <a:lstStyle/>
          <a:p>
            <a:r>
              <a:rPr lang="en-US" dirty="0"/>
              <a:t>School Year 2022-23 ESI and Discipline Data</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5663820" y="5192974"/>
            <a:ext cx="5866387" cy="1198862"/>
          </a:xfrm>
        </p:spPr>
        <p:txBody>
          <a:bodyPr>
            <a:normAutofit fontScale="85000" lnSpcReduction="20000"/>
          </a:bodyPr>
          <a:lstStyle/>
          <a:p>
            <a:r>
              <a:rPr lang="en-US" dirty="0"/>
              <a:t>Trish Backman</a:t>
            </a:r>
          </a:p>
          <a:p>
            <a:r>
              <a:rPr lang="en-US" dirty="0"/>
              <a:t>KSDE School Mental Health Coordinator</a:t>
            </a:r>
          </a:p>
          <a:p>
            <a:r>
              <a:rPr lang="en-US" dirty="0"/>
              <a:t>SETS team</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4EA89-D90C-8D39-EE0C-4D88C8D94F99}"/>
              </a:ext>
            </a:extLst>
          </p:cNvPr>
          <p:cNvPicPr>
            <a:picLocks noGrp="1" noChangeAspect="1"/>
          </p:cNvPicPr>
          <p:nvPr>
            <p:ph idx="1"/>
          </p:nvPr>
        </p:nvPicPr>
        <p:blipFill>
          <a:blip r:embed="rId2"/>
          <a:stretch>
            <a:fillRect/>
          </a:stretch>
        </p:blipFill>
        <p:spPr>
          <a:xfrm>
            <a:off x="696036" y="1560262"/>
            <a:ext cx="10304060" cy="4676765"/>
          </a:xfrm>
        </p:spPr>
      </p:pic>
      <p:sp>
        <p:nvSpPr>
          <p:cNvPr id="3" name="Title 2">
            <a:extLst>
              <a:ext uri="{FF2B5EF4-FFF2-40B4-BE49-F238E27FC236}">
                <a16:creationId xmlns:a16="http://schemas.microsoft.com/office/drawing/2014/main" id="{B629DD20-BA02-6402-5F95-8FE4A85B7EEC}"/>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369749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2A0A12-2782-5136-4FC5-25D612B1AE1E}"/>
              </a:ext>
            </a:extLst>
          </p:cNvPr>
          <p:cNvPicPr>
            <a:picLocks noGrp="1" noChangeAspect="1"/>
          </p:cNvPicPr>
          <p:nvPr>
            <p:ph idx="1"/>
          </p:nvPr>
        </p:nvPicPr>
        <p:blipFill>
          <a:blip r:embed="rId2"/>
          <a:stretch>
            <a:fillRect/>
          </a:stretch>
        </p:blipFill>
        <p:spPr>
          <a:xfrm>
            <a:off x="838200" y="1468602"/>
            <a:ext cx="10339316" cy="4713834"/>
          </a:xfrm>
        </p:spPr>
      </p:pic>
      <p:sp>
        <p:nvSpPr>
          <p:cNvPr id="3" name="Title 2">
            <a:extLst>
              <a:ext uri="{FF2B5EF4-FFF2-40B4-BE49-F238E27FC236}">
                <a16:creationId xmlns:a16="http://schemas.microsoft.com/office/drawing/2014/main" id="{64AABD83-088F-74DA-9E0A-710E5909DAF3}"/>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173721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642343-3FAC-1CF6-FF56-D547D4D733AC}"/>
              </a:ext>
            </a:extLst>
          </p:cNvPr>
          <p:cNvPicPr>
            <a:picLocks noGrp="1" noChangeAspect="1"/>
          </p:cNvPicPr>
          <p:nvPr>
            <p:ph idx="1"/>
          </p:nvPr>
        </p:nvPicPr>
        <p:blipFill>
          <a:blip r:embed="rId2"/>
          <a:stretch>
            <a:fillRect/>
          </a:stretch>
        </p:blipFill>
        <p:spPr>
          <a:xfrm>
            <a:off x="668741" y="1527560"/>
            <a:ext cx="10515599" cy="4488465"/>
          </a:xfrm>
        </p:spPr>
      </p:pic>
      <p:sp>
        <p:nvSpPr>
          <p:cNvPr id="3" name="Title 2">
            <a:extLst>
              <a:ext uri="{FF2B5EF4-FFF2-40B4-BE49-F238E27FC236}">
                <a16:creationId xmlns:a16="http://schemas.microsoft.com/office/drawing/2014/main" id="{9735CE80-8C1C-DC55-223F-5C0BD0EF4E90}"/>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122735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4DED9-A25B-B5E9-423D-D85ED3C6DA76}"/>
              </a:ext>
            </a:extLst>
          </p:cNvPr>
          <p:cNvSpPr>
            <a:spLocks noGrp="1"/>
          </p:cNvSpPr>
          <p:nvPr>
            <p:ph type="title"/>
          </p:nvPr>
        </p:nvSpPr>
        <p:spPr/>
        <p:txBody>
          <a:bodyPr/>
          <a:lstStyle/>
          <a:p>
            <a:r>
              <a:rPr lang="en-US" dirty="0"/>
              <a:t>By Ethnicity</a:t>
            </a:r>
          </a:p>
        </p:txBody>
      </p:sp>
      <p:pic>
        <p:nvPicPr>
          <p:cNvPr id="5" name="Picture 4">
            <a:extLst>
              <a:ext uri="{FF2B5EF4-FFF2-40B4-BE49-F238E27FC236}">
                <a16:creationId xmlns:a16="http://schemas.microsoft.com/office/drawing/2014/main" id="{F8A77D76-A1E5-8104-085E-3073F3EE14A9}"/>
              </a:ext>
            </a:extLst>
          </p:cNvPr>
          <p:cNvPicPr>
            <a:picLocks noChangeAspect="1"/>
          </p:cNvPicPr>
          <p:nvPr/>
        </p:nvPicPr>
        <p:blipFill>
          <a:blip r:embed="rId2"/>
          <a:stretch>
            <a:fillRect/>
          </a:stretch>
        </p:blipFill>
        <p:spPr>
          <a:xfrm>
            <a:off x="838201" y="1555669"/>
            <a:ext cx="9998122" cy="4667709"/>
          </a:xfrm>
          <a:prstGeom prst="rect">
            <a:avLst/>
          </a:prstGeom>
        </p:spPr>
      </p:pic>
    </p:spTree>
    <p:extLst>
      <p:ext uri="{BB962C8B-B14F-4D97-AF65-F5344CB8AC3E}">
        <p14:creationId xmlns:p14="http://schemas.microsoft.com/office/powerpoint/2010/main" val="216655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056D0D-1355-1856-9E88-23F61B5D7D60}"/>
              </a:ext>
            </a:extLst>
          </p:cNvPr>
          <p:cNvPicPr>
            <a:picLocks noGrp="1" noChangeAspect="1"/>
          </p:cNvPicPr>
          <p:nvPr>
            <p:ph idx="1"/>
          </p:nvPr>
        </p:nvPicPr>
        <p:blipFill>
          <a:blip r:embed="rId2"/>
          <a:stretch>
            <a:fillRect/>
          </a:stretch>
        </p:blipFill>
        <p:spPr>
          <a:xfrm>
            <a:off x="372057" y="1690688"/>
            <a:ext cx="9645400" cy="4041371"/>
          </a:xfrm>
        </p:spPr>
      </p:pic>
      <p:sp>
        <p:nvSpPr>
          <p:cNvPr id="3" name="Title 2">
            <a:extLst>
              <a:ext uri="{FF2B5EF4-FFF2-40B4-BE49-F238E27FC236}">
                <a16:creationId xmlns:a16="http://schemas.microsoft.com/office/drawing/2014/main" id="{F5E3A27E-4314-B1AB-0FAC-63FDE9D394E9}"/>
              </a:ext>
            </a:extLst>
          </p:cNvPr>
          <p:cNvSpPr>
            <a:spLocks noGrp="1"/>
          </p:cNvSpPr>
          <p:nvPr>
            <p:ph type="title"/>
          </p:nvPr>
        </p:nvSpPr>
        <p:spPr/>
        <p:txBody>
          <a:bodyPr/>
          <a:lstStyle/>
          <a:p>
            <a:r>
              <a:rPr lang="en-US" dirty="0"/>
              <a:t>By Gender with an IEP</a:t>
            </a:r>
          </a:p>
        </p:txBody>
      </p:sp>
    </p:spTree>
    <p:extLst>
      <p:ext uri="{BB962C8B-B14F-4D97-AF65-F5344CB8AC3E}">
        <p14:creationId xmlns:p14="http://schemas.microsoft.com/office/powerpoint/2010/main" val="49322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8B77AA-61B2-F043-28AC-50F363185FD3}"/>
              </a:ext>
            </a:extLst>
          </p:cNvPr>
          <p:cNvPicPr>
            <a:picLocks noGrp="1" noChangeAspect="1"/>
          </p:cNvPicPr>
          <p:nvPr>
            <p:ph idx="1"/>
          </p:nvPr>
        </p:nvPicPr>
        <p:blipFill>
          <a:blip r:embed="rId2"/>
          <a:stretch>
            <a:fillRect/>
          </a:stretch>
        </p:blipFill>
        <p:spPr>
          <a:xfrm>
            <a:off x="395785" y="2303662"/>
            <a:ext cx="11336933" cy="3196385"/>
          </a:xfrm>
        </p:spPr>
      </p:pic>
      <p:sp>
        <p:nvSpPr>
          <p:cNvPr id="3" name="Title 2">
            <a:extLst>
              <a:ext uri="{FF2B5EF4-FFF2-40B4-BE49-F238E27FC236}">
                <a16:creationId xmlns:a16="http://schemas.microsoft.com/office/drawing/2014/main" id="{46B5076A-15E2-D6D5-9569-CF230AE390DA}"/>
              </a:ext>
            </a:extLst>
          </p:cNvPr>
          <p:cNvSpPr>
            <a:spLocks noGrp="1"/>
          </p:cNvSpPr>
          <p:nvPr>
            <p:ph type="title"/>
          </p:nvPr>
        </p:nvSpPr>
        <p:spPr/>
        <p:txBody>
          <a:bodyPr/>
          <a:lstStyle/>
          <a:p>
            <a:r>
              <a:rPr lang="en-US" dirty="0"/>
              <a:t>By Gender with 504</a:t>
            </a:r>
          </a:p>
        </p:txBody>
      </p:sp>
    </p:spTree>
    <p:extLst>
      <p:ext uri="{BB962C8B-B14F-4D97-AF65-F5344CB8AC3E}">
        <p14:creationId xmlns:p14="http://schemas.microsoft.com/office/powerpoint/2010/main" val="160420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B08A1C-587D-4463-101A-2D625D65FFB3}"/>
              </a:ext>
            </a:extLst>
          </p:cNvPr>
          <p:cNvPicPr>
            <a:picLocks noGrp="1" noChangeAspect="1"/>
          </p:cNvPicPr>
          <p:nvPr>
            <p:ph idx="1"/>
          </p:nvPr>
        </p:nvPicPr>
        <p:blipFill>
          <a:blip r:embed="rId2"/>
          <a:stretch>
            <a:fillRect/>
          </a:stretch>
        </p:blipFill>
        <p:spPr>
          <a:xfrm>
            <a:off x="259206" y="1422032"/>
            <a:ext cx="10931958" cy="4501096"/>
          </a:xfrm>
        </p:spPr>
      </p:pic>
      <p:sp>
        <p:nvSpPr>
          <p:cNvPr id="3" name="Title 2">
            <a:extLst>
              <a:ext uri="{FF2B5EF4-FFF2-40B4-BE49-F238E27FC236}">
                <a16:creationId xmlns:a16="http://schemas.microsoft.com/office/drawing/2014/main" id="{A6B8AEF6-5624-99AC-8222-47DE6E2A5EDA}"/>
              </a:ext>
            </a:extLst>
          </p:cNvPr>
          <p:cNvSpPr>
            <a:spLocks noGrp="1"/>
          </p:cNvSpPr>
          <p:nvPr>
            <p:ph type="title"/>
          </p:nvPr>
        </p:nvSpPr>
        <p:spPr/>
        <p:txBody>
          <a:bodyPr/>
          <a:lstStyle/>
          <a:p>
            <a:r>
              <a:rPr lang="en-US" dirty="0"/>
              <a:t>Gender with out IEP or 504</a:t>
            </a:r>
          </a:p>
        </p:txBody>
      </p:sp>
    </p:spTree>
    <p:extLst>
      <p:ext uri="{BB962C8B-B14F-4D97-AF65-F5344CB8AC3E}">
        <p14:creationId xmlns:p14="http://schemas.microsoft.com/office/powerpoint/2010/main" val="266869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4741D-65F6-06B3-D76D-344449B692D0}"/>
              </a:ext>
            </a:extLst>
          </p:cNvPr>
          <p:cNvPicPr>
            <a:picLocks noGrp="1" noChangeAspect="1"/>
          </p:cNvPicPr>
          <p:nvPr>
            <p:ph idx="1"/>
          </p:nvPr>
        </p:nvPicPr>
        <p:blipFill>
          <a:blip r:embed="rId2"/>
          <a:stretch>
            <a:fillRect/>
          </a:stretch>
        </p:blipFill>
        <p:spPr>
          <a:xfrm>
            <a:off x="316996" y="1743645"/>
            <a:ext cx="11558008" cy="3297669"/>
          </a:xfrm>
        </p:spPr>
      </p:pic>
      <p:sp>
        <p:nvSpPr>
          <p:cNvPr id="3" name="Title 2">
            <a:extLst>
              <a:ext uri="{FF2B5EF4-FFF2-40B4-BE49-F238E27FC236}">
                <a16:creationId xmlns:a16="http://schemas.microsoft.com/office/drawing/2014/main" id="{A4047500-A46E-D763-60B0-09A50C1B380F}"/>
              </a:ext>
            </a:extLst>
          </p:cNvPr>
          <p:cNvSpPr>
            <a:spLocks noGrp="1"/>
          </p:cNvSpPr>
          <p:nvPr>
            <p:ph type="title"/>
          </p:nvPr>
        </p:nvSpPr>
        <p:spPr/>
        <p:txBody>
          <a:bodyPr/>
          <a:lstStyle/>
          <a:p>
            <a:r>
              <a:rPr lang="en-US" dirty="0"/>
              <a:t>Totals Overall by Gender</a:t>
            </a:r>
          </a:p>
        </p:txBody>
      </p:sp>
    </p:spTree>
    <p:extLst>
      <p:ext uri="{BB962C8B-B14F-4D97-AF65-F5344CB8AC3E}">
        <p14:creationId xmlns:p14="http://schemas.microsoft.com/office/powerpoint/2010/main" val="349432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A482D5-71C8-7EBC-0C34-36D8C3EB0E92}"/>
              </a:ext>
            </a:extLst>
          </p:cNvPr>
          <p:cNvPicPr>
            <a:picLocks noGrp="1" noChangeAspect="1"/>
          </p:cNvPicPr>
          <p:nvPr>
            <p:ph idx="1"/>
          </p:nvPr>
        </p:nvPicPr>
        <p:blipFill>
          <a:blip r:embed="rId2"/>
          <a:stretch>
            <a:fillRect/>
          </a:stretch>
        </p:blipFill>
        <p:spPr>
          <a:xfrm>
            <a:off x="115169" y="2197290"/>
            <a:ext cx="11623163" cy="3330053"/>
          </a:xfrm>
        </p:spPr>
      </p:pic>
      <p:sp>
        <p:nvSpPr>
          <p:cNvPr id="3" name="Title 2">
            <a:extLst>
              <a:ext uri="{FF2B5EF4-FFF2-40B4-BE49-F238E27FC236}">
                <a16:creationId xmlns:a16="http://schemas.microsoft.com/office/drawing/2014/main" id="{40D65590-CBA5-2074-6792-BB9D88313D2D}"/>
              </a:ext>
            </a:extLst>
          </p:cNvPr>
          <p:cNvSpPr>
            <a:spLocks noGrp="1"/>
          </p:cNvSpPr>
          <p:nvPr>
            <p:ph type="title"/>
          </p:nvPr>
        </p:nvSpPr>
        <p:spPr/>
        <p:txBody>
          <a:bodyPr/>
          <a:lstStyle/>
          <a:p>
            <a:r>
              <a:rPr lang="en-US" dirty="0"/>
              <a:t>Based on Free/Reduced lunch and IEP</a:t>
            </a:r>
          </a:p>
        </p:txBody>
      </p:sp>
    </p:spTree>
    <p:extLst>
      <p:ext uri="{BB962C8B-B14F-4D97-AF65-F5344CB8AC3E}">
        <p14:creationId xmlns:p14="http://schemas.microsoft.com/office/powerpoint/2010/main" val="267618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3FB105-700A-D51C-C2CD-720A444B335A}"/>
              </a:ext>
            </a:extLst>
          </p:cNvPr>
          <p:cNvPicPr>
            <a:picLocks noGrp="1" noChangeAspect="1"/>
          </p:cNvPicPr>
          <p:nvPr>
            <p:ph idx="1"/>
          </p:nvPr>
        </p:nvPicPr>
        <p:blipFill>
          <a:blip r:embed="rId2"/>
          <a:stretch>
            <a:fillRect/>
          </a:stretch>
        </p:blipFill>
        <p:spPr>
          <a:xfrm>
            <a:off x="269869" y="1459186"/>
            <a:ext cx="11494501" cy="3461412"/>
          </a:xfrm>
        </p:spPr>
      </p:pic>
      <p:sp>
        <p:nvSpPr>
          <p:cNvPr id="3" name="Title 2">
            <a:extLst>
              <a:ext uri="{FF2B5EF4-FFF2-40B4-BE49-F238E27FC236}">
                <a16:creationId xmlns:a16="http://schemas.microsoft.com/office/drawing/2014/main" id="{D269D005-7F5A-ABAE-0A5C-462E39664156}"/>
              </a:ext>
            </a:extLst>
          </p:cNvPr>
          <p:cNvSpPr>
            <a:spLocks noGrp="1"/>
          </p:cNvSpPr>
          <p:nvPr>
            <p:ph type="title"/>
          </p:nvPr>
        </p:nvSpPr>
        <p:spPr/>
        <p:txBody>
          <a:bodyPr/>
          <a:lstStyle/>
          <a:p>
            <a:r>
              <a:rPr lang="en-US" dirty="0"/>
              <a:t>Free/Reduced lunch and 504</a:t>
            </a:r>
          </a:p>
        </p:txBody>
      </p:sp>
    </p:spTree>
    <p:extLst>
      <p:ext uri="{BB962C8B-B14F-4D97-AF65-F5344CB8AC3E}">
        <p14:creationId xmlns:p14="http://schemas.microsoft.com/office/powerpoint/2010/main" val="340571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53313FC-6736-2D93-D842-BD5FD64804B3}"/>
              </a:ext>
            </a:extLst>
          </p:cNvPr>
          <p:cNvPicPr>
            <a:picLocks noGrp="1" noChangeAspect="1"/>
          </p:cNvPicPr>
          <p:nvPr>
            <p:ph idx="1"/>
          </p:nvPr>
        </p:nvPicPr>
        <p:blipFill>
          <a:blip r:embed="rId3"/>
          <a:stretch>
            <a:fillRect/>
          </a:stretch>
        </p:blipFill>
        <p:spPr>
          <a:xfrm>
            <a:off x="1540331" y="1644073"/>
            <a:ext cx="9111338" cy="4532890"/>
          </a:xfrm>
          <a:noFill/>
        </p:spPr>
      </p:pic>
      <p:sp>
        <p:nvSpPr>
          <p:cNvPr id="7" name="Text Placeholder 6">
            <a:extLst>
              <a:ext uri="{FF2B5EF4-FFF2-40B4-BE49-F238E27FC236}">
                <a16:creationId xmlns:a16="http://schemas.microsoft.com/office/drawing/2014/main" id="{96F0B645-3B4A-4C8B-9777-C60C60E5285C}"/>
              </a:ext>
            </a:extLst>
          </p:cNvPr>
          <p:cNvSpPr>
            <a:spLocks noGrp="1"/>
          </p:cNvSpPr>
          <p:nvPr>
            <p:ph type="title"/>
          </p:nvPr>
        </p:nvSpPr>
        <p:spPr>
          <a:xfrm>
            <a:off x="838200" y="365125"/>
            <a:ext cx="10515600" cy="1325563"/>
          </a:xfrm>
        </p:spPr>
        <p:txBody>
          <a:bodyPr anchor="ctr">
            <a:normAutofit/>
          </a:bodyPr>
          <a:lstStyle/>
          <a:p>
            <a:r>
              <a:rPr lang="en-US" dirty="0"/>
              <a:t>Most recent update- May 2023</a:t>
            </a:r>
          </a:p>
        </p:txBody>
      </p:sp>
    </p:spTree>
    <p:extLst>
      <p:ext uri="{BB962C8B-B14F-4D97-AF65-F5344CB8AC3E}">
        <p14:creationId xmlns:p14="http://schemas.microsoft.com/office/powerpoint/2010/main" val="355871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D866F6-3CA7-A36E-9087-357285D70D9A}"/>
              </a:ext>
            </a:extLst>
          </p:cNvPr>
          <p:cNvPicPr>
            <a:picLocks noGrp="1" noChangeAspect="1"/>
          </p:cNvPicPr>
          <p:nvPr>
            <p:ph idx="1"/>
          </p:nvPr>
        </p:nvPicPr>
        <p:blipFill>
          <a:blip r:embed="rId2"/>
          <a:stretch>
            <a:fillRect/>
          </a:stretch>
        </p:blipFill>
        <p:spPr>
          <a:xfrm>
            <a:off x="152234" y="1937982"/>
            <a:ext cx="11513111" cy="3821373"/>
          </a:xfrm>
        </p:spPr>
      </p:pic>
      <p:sp>
        <p:nvSpPr>
          <p:cNvPr id="3" name="Title 2">
            <a:extLst>
              <a:ext uri="{FF2B5EF4-FFF2-40B4-BE49-F238E27FC236}">
                <a16:creationId xmlns:a16="http://schemas.microsoft.com/office/drawing/2014/main" id="{6E962861-784C-4667-7F84-C1B6DE3BBB47}"/>
              </a:ext>
            </a:extLst>
          </p:cNvPr>
          <p:cNvSpPr>
            <a:spLocks noGrp="1"/>
          </p:cNvSpPr>
          <p:nvPr>
            <p:ph type="title"/>
          </p:nvPr>
        </p:nvSpPr>
        <p:spPr/>
        <p:txBody>
          <a:bodyPr>
            <a:normAutofit fontScale="90000"/>
          </a:bodyPr>
          <a:lstStyle/>
          <a:p>
            <a:r>
              <a:rPr lang="en-US" dirty="0"/>
              <a:t>Free/Reduced lunch without</a:t>
            </a:r>
            <a:br>
              <a:rPr lang="en-US" dirty="0"/>
            </a:br>
            <a:r>
              <a:rPr lang="en-US" dirty="0"/>
              <a:t>IEP or 504</a:t>
            </a:r>
          </a:p>
        </p:txBody>
      </p:sp>
    </p:spTree>
    <p:extLst>
      <p:ext uri="{BB962C8B-B14F-4D97-AF65-F5344CB8AC3E}">
        <p14:creationId xmlns:p14="http://schemas.microsoft.com/office/powerpoint/2010/main" val="371392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BC37C-C167-2609-CF7A-9BAA1AD0C31A}"/>
              </a:ext>
            </a:extLst>
          </p:cNvPr>
          <p:cNvSpPr>
            <a:spLocks noGrp="1"/>
          </p:cNvSpPr>
          <p:nvPr>
            <p:ph type="title"/>
          </p:nvPr>
        </p:nvSpPr>
        <p:spPr/>
        <p:txBody>
          <a:bodyPr/>
          <a:lstStyle/>
          <a:p>
            <a:r>
              <a:rPr lang="en-US" dirty="0"/>
              <a:t>Totals for Free/Reduced</a:t>
            </a:r>
          </a:p>
        </p:txBody>
      </p:sp>
      <p:pic>
        <p:nvPicPr>
          <p:cNvPr id="5" name="Picture 4">
            <a:extLst>
              <a:ext uri="{FF2B5EF4-FFF2-40B4-BE49-F238E27FC236}">
                <a16:creationId xmlns:a16="http://schemas.microsoft.com/office/drawing/2014/main" id="{8AFB1B70-94C0-FD2C-2830-59FAB9B338CC}"/>
              </a:ext>
            </a:extLst>
          </p:cNvPr>
          <p:cNvPicPr>
            <a:picLocks noChangeAspect="1"/>
          </p:cNvPicPr>
          <p:nvPr/>
        </p:nvPicPr>
        <p:blipFill>
          <a:blip r:embed="rId2"/>
          <a:stretch>
            <a:fillRect/>
          </a:stretch>
        </p:blipFill>
        <p:spPr>
          <a:xfrm>
            <a:off x="327547" y="1891824"/>
            <a:ext cx="11082012" cy="2953131"/>
          </a:xfrm>
          <a:prstGeom prst="rect">
            <a:avLst/>
          </a:prstGeom>
        </p:spPr>
      </p:pic>
    </p:spTree>
    <p:extLst>
      <p:ext uri="{BB962C8B-B14F-4D97-AF65-F5344CB8AC3E}">
        <p14:creationId xmlns:p14="http://schemas.microsoft.com/office/powerpoint/2010/main" val="13090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EDAC3B-57C1-7783-CC43-94FA0D189D09}"/>
              </a:ext>
            </a:extLst>
          </p:cNvPr>
          <p:cNvPicPr>
            <a:picLocks noGrp="1" noChangeAspect="1"/>
          </p:cNvPicPr>
          <p:nvPr>
            <p:ph idx="1"/>
          </p:nvPr>
        </p:nvPicPr>
        <p:blipFill>
          <a:blip r:embed="rId2"/>
          <a:stretch>
            <a:fillRect/>
          </a:stretch>
        </p:blipFill>
        <p:spPr>
          <a:xfrm>
            <a:off x="1861699" y="501850"/>
            <a:ext cx="8988271" cy="5675114"/>
          </a:xfrm>
        </p:spPr>
      </p:pic>
      <p:sp>
        <p:nvSpPr>
          <p:cNvPr id="3" name="Title 2">
            <a:extLst>
              <a:ext uri="{FF2B5EF4-FFF2-40B4-BE49-F238E27FC236}">
                <a16:creationId xmlns:a16="http://schemas.microsoft.com/office/drawing/2014/main" id="{66581247-51E9-6066-9A75-BB866DFF68DF}"/>
              </a:ext>
            </a:extLst>
          </p:cNvPr>
          <p:cNvSpPr>
            <a:spLocks noGrp="1"/>
          </p:cNvSpPr>
          <p:nvPr>
            <p:ph type="title"/>
          </p:nvPr>
        </p:nvSpPr>
        <p:spPr>
          <a:xfrm>
            <a:off x="524302" y="187705"/>
            <a:ext cx="2259842" cy="314144"/>
          </a:xfrm>
        </p:spPr>
        <p:txBody>
          <a:bodyPr>
            <a:normAutofit fontScale="90000"/>
          </a:bodyPr>
          <a:lstStyle/>
          <a:p>
            <a:r>
              <a:rPr lang="en-US" dirty="0"/>
              <a:t>By Age</a:t>
            </a:r>
          </a:p>
        </p:txBody>
      </p:sp>
    </p:spTree>
    <p:extLst>
      <p:ext uri="{BB962C8B-B14F-4D97-AF65-F5344CB8AC3E}">
        <p14:creationId xmlns:p14="http://schemas.microsoft.com/office/powerpoint/2010/main" val="79078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E727D-9B4C-8643-26E3-76473640B0D3}"/>
              </a:ext>
            </a:extLst>
          </p:cNvPr>
          <p:cNvSpPr>
            <a:spLocks noGrp="1"/>
          </p:cNvSpPr>
          <p:nvPr>
            <p:ph idx="1"/>
          </p:nvPr>
        </p:nvSpPr>
        <p:spPr/>
        <p:txBody>
          <a:bodyPr>
            <a:normAutofit lnSpcReduction="10000"/>
          </a:bodyPr>
          <a:lstStyle/>
          <a:p>
            <a:r>
              <a:rPr lang="en-US" dirty="0">
                <a:solidFill>
                  <a:srgbClr val="000000"/>
                </a:solidFill>
                <a:latin typeface="Times New Roman" panose="02020603050405020304" pitchFamily="18" charset="0"/>
              </a:rPr>
              <a:t>Local </a:t>
            </a:r>
            <a:r>
              <a:rPr lang="en-US" b="0" i="0" dirty="0">
                <a:solidFill>
                  <a:srgbClr val="000000"/>
                </a:solidFill>
                <a:effectLst/>
                <a:latin typeface="Times New Roman" panose="02020603050405020304" pitchFamily="18" charset="0"/>
              </a:rPr>
              <a:t>boards of education must </a:t>
            </a:r>
            <a:r>
              <a:rPr lang="en-US" b="1" i="0" dirty="0">
                <a:solidFill>
                  <a:srgbClr val="000000"/>
                </a:solidFill>
                <a:effectLst/>
                <a:latin typeface="Times New Roman" panose="02020603050405020304" pitchFamily="18" charset="0"/>
              </a:rPr>
              <a:t>annually</a:t>
            </a:r>
            <a:r>
              <a:rPr lang="en-US" b="0" i="0" dirty="0">
                <a:solidFill>
                  <a:srgbClr val="000000"/>
                </a:solidFill>
                <a:effectLst/>
                <a:latin typeface="Times New Roman" panose="02020603050405020304" pitchFamily="18" charset="0"/>
              </a:rPr>
              <a:t> compile and report to the Kansas State Board of Education certain information related to school safety and security. This includes the types and frequency of acts that involve conduct that constitutes the commission of a felony or misdemeanor. This </a:t>
            </a:r>
            <a:r>
              <a:rPr lang="en-US" b="1" i="0" dirty="0">
                <a:solidFill>
                  <a:srgbClr val="000000"/>
                </a:solidFill>
                <a:effectLst/>
                <a:latin typeface="Times New Roman" panose="02020603050405020304" pitchFamily="18" charset="0"/>
              </a:rPr>
              <a:t>information must be disaggregated </a:t>
            </a:r>
            <a:r>
              <a:rPr lang="en-US" b="0" i="0" dirty="0">
                <a:solidFill>
                  <a:srgbClr val="000000"/>
                </a:solidFill>
                <a:effectLst/>
                <a:latin typeface="Times New Roman" panose="02020603050405020304" pitchFamily="18" charset="0"/>
              </a:rPr>
              <a:t>by occurrences at school, on school property, and at school-supervised activities</a:t>
            </a:r>
            <a:r>
              <a:rPr lang="en-US" b="1" i="0" dirty="0">
                <a:solidFill>
                  <a:srgbClr val="000000"/>
                </a:solidFill>
                <a:effectLst/>
                <a:latin typeface="Times New Roman" panose="02020603050405020304" pitchFamily="18" charset="0"/>
              </a:rPr>
              <a:t>. </a:t>
            </a:r>
          </a:p>
          <a:p>
            <a:r>
              <a:rPr lang="en-US" b="1" i="0" dirty="0">
                <a:solidFill>
                  <a:srgbClr val="000000"/>
                </a:solidFill>
                <a:effectLst/>
                <a:latin typeface="Times New Roman" panose="02020603050405020304" pitchFamily="18" charset="0"/>
              </a:rPr>
              <a:t>K.S.A. § 72-6143(g) </a:t>
            </a:r>
            <a:r>
              <a:rPr lang="en-US" b="0" i="0" dirty="0">
                <a:solidFill>
                  <a:srgbClr val="000000"/>
                </a:solidFill>
                <a:effectLst/>
                <a:latin typeface="Times New Roman" panose="02020603050405020304" pitchFamily="18" charset="0"/>
              </a:rPr>
              <a:t>requires the Kansas State Board of Education to transmit this information to the Kansas Governor, Kansas Senate, Kansas House of Representatives, Attorney General, and Secretaries of KDHE, KDCF, and DOC</a:t>
            </a:r>
            <a:endParaRPr lang="en-US" dirty="0"/>
          </a:p>
        </p:txBody>
      </p:sp>
      <p:sp>
        <p:nvSpPr>
          <p:cNvPr id="3" name="Title 2">
            <a:extLst>
              <a:ext uri="{FF2B5EF4-FFF2-40B4-BE49-F238E27FC236}">
                <a16:creationId xmlns:a16="http://schemas.microsoft.com/office/drawing/2014/main" id="{AC18B272-9066-9EB6-906F-8330B35A18FB}"/>
              </a:ext>
            </a:extLst>
          </p:cNvPr>
          <p:cNvSpPr>
            <a:spLocks noGrp="1"/>
          </p:cNvSpPr>
          <p:nvPr>
            <p:ph type="title"/>
          </p:nvPr>
        </p:nvSpPr>
        <p:spPr/>
        <p:txBody>
          <a:bodyPr>
            <a:normAutofit fontScale="90000"/>
          </a:bodyPr>
          <a:lstStyle/>
          <a:p>
            <a:r>
              <a:rPr lang="en-US" b="0" i="0" dirty="0">
                <a:solidFill>
                  <a:srgbClr val="000000"/>
                </a:solidFill>
                <a:effectLst/>
                <a:latin typeface="Times New Roman" panose="02020603050405020304" pitchFamily="18" charset="0"/>
              </a:rPr>
              <a:t>Kansas School Safety and Security Act, K.S.A. §§ 72-6141 to -6145</a:t>
            </a:r>
            <a:endParaRPr lang="en-US" dirty="0"/>
          </a:p>
        </p:txBody>
      </p:sp>
    </p:spTree>
    <p:extLst>
      <p:ext uri="{BB962C8B-B14F-4D97-AF65-F5344CB8AC3E}">
        <p14:creationId xmlns:p14="http://schemas.microsoft.com/office/powerpoint/2010/main" val="251478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204DF2-5C57-4EBE-3E94-62396B4B6558}"/>
              </a:ext>
            </a:extLst>
          </p:cNvPr>
          <p:cNvPicPr>
            <a:picLocks noGrp="1" noChangeAspect="1"/>
          </p:cNvPicPr>
          <p:nvPr>
            <p:ph idx="1"/>
          </p:nvPr>
        </p:nvPicPr>
        <p:blipFill>
          <a:blip r:embed="rId2"/>
          <a:stretch>
            <a:fillRect/>
          </a:stretch>
        </p:blipFill>
        <p:spPr>
          <a:xfrm>
            <a:off x="1349518" y="1644073"/>
            <a:ext cx="9492963" cy="4532890"/>
          </a:xfrm>
          <a:noFill/>
        </p:spPr>
      </p:pic>
      <p:sp>
        <p:nvSpPr>
          <p:cNvPr id="10" name="Title 2">
            <a:extLst>
              <a:ext uri="{FF2B5EF4-FFF2-40B4-BE49-F238E27FC236}">
                <a16:creationId xmlns:a16="http://schemas.microsoft.com/office/drawing/2014/main" id="{78F6745A-7DB3-0FF3-6CFC-D894E645B58B}"/>
              </a:ext>
            </a:extLst>
          </p:cNvPr>
          <p:cNvSpPr>
            <a:spLocks noGrp="1"/>
          </p:cNvSpPr>
          <p:nvPr>
            <p:ph type="title"/>
          </p:nvPr>
        </p:nvSpPr>
        <p:spPr>
          <a:xfrm>
            <a:off x="838200" y="365125"/>
            <a:ext cx="10515600" cy="1325563"/>
          </a:xfrm>
        </p:spPr>
        <p:txBody>
          <a:bodyPr/>
          <a:lstStyle/>
          <a:p>
            <a:r>
              <a:rPr lang="en-US" dirty="0"/>
              <a:t>Aggregated by level</a:t>
            </a:r>
          </a:p>
        </p:txBody>
      </p:sp>
    </p:spTree>
    <p:extLst>
      <p:ext uri="{BB962C8B-B14F-4D97-AF65-F5344CB8AC3E}">
        <p14:creationId xmlns:p14="http://schemas.microsoft.com/office/powerpoint/2010/main" val="212650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11AB62-C335-F63B-F342-B43218981A15}"/>
              </a:ext>
            </a:extLst>
          </p:cNvPr>
          <p:cNvPicPr>
            <a:picLocks noGrp="1" noChangeAspect="1"/>
          </p:cNvPicPr>
          <p:nvPr>
            <p:ph idx="1"/>
          </p:nvPr>
        </p:nvPicPr>
        <p:blipFill>
          <a:blip r:embed="rId2"/>
          <a:stretch>
            <a:fillRect/>
          </a:stretch>
        </p:blipFill>
        <p:spPr>
          <a:xfrm>
            <a:off x="2395682" y="1644073"/>
            <a:ext cx="7400636" cy="4532890"/>
          </a:xfrm>
          <a:noFill/>
        </p:spPr>
      </p:pic>
      <p:sp>
        <p:nvSpPr>
          <p:cNvPr id="3" name="Title 2">
            <a:extLst>
              <a:ext uri="{FF2B5EF4-FFF2-40B4-BE49-F238E27FC236}">
                <a16:creationId xmlns:a16="http://schemas.microsoft.com/office/drawing/2014/main" id="{99EED18F-48EE-7CE4-5674-B9CBEC0E077D}"/>
              </a:ext>
            </a:extLst>
          </p:cNvPr>
          <p:cNvSpPr>
            <a:spLocks noGrp="1"/>
          </p:cNvSpPr>
          <p:nvPr>
            <p:ph type="title"/>
          </p:nvPr>
        </p:nvSpPr>
        <p:spPr>
          <a:xfrm>
            <a:off x="838200" y="365125"/>
            <a:ext cx="10515600" cy="1325563"/>
          </a:xfrm>
        </p:spPr>
        <p:txBody>
          <a:bodyPr anchor="ctr">
            <a:normAutofit/>
          </a:bodyPr>
          <a:lstStyle/>
          <a:p>
            <a:r>
              <a:rPr lang="en-US" dirty="0"/>
              <a:t>By Ethnicity</a:t>
            </a:r>
          </a:p>
        </p:txBody>
      </p:sp>
    </p:spTree>
    <p:extLst>
      <p:ext uri="{BB962C8B-B14F-4D97-AF65-F5344CB8AC3E}">
        <p14:creationId xmlns:p14="http://schemas.microsoft.com/office/powerpoint/2010/main" val="23203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5FBD62-9832-DABE-1A9E-FFFDB1483DAE}"/>
              </a:ext>
            </a:extLst>
          </p:cNvPr>
          <p:cNvPicPr>
            <a:picLocks noGrp="1" noChangeAspect="1"/>
          </p:cNvPicPr>
          <p:nvPr>
            <p:ph idx="1"/>
          </p:nvPr>
        </p:nvPicPr>
        <p:blipFill>
          <a:blip r:embed="rId2"/>
          <a:stretch>
            <a:fillRect/>
          </a:stretch>
        </p:blipFill>
        <p:spPr>
          <a:xfrm>
            <a:off x="838200" y="2451478"/>
            <a:ext cx="10515600" cy="2918080"/>
          </a:xfrm>
          <a:noFill/>
        </p:spPr>
      </p:pic>
      <p:sp>
        <p:nvSpPr>
          <p:cNvPr id="3" name="Title 2">
            <a:extLst>
              <a:ext uri="{FF2B5EF4-FFF2-40B4-BE49-F238E27FC236}">
                <a16:creationId xmlns:a16="http://schemas.microsoft.com/office/drawing/2014/main" id="{A33709C9-96EA-04D9-1133-094B90ACF2FD}"/>
              </a:ext>
            </a:extLst>
          </p:cNvPr>
          <p:cNvSpPr>
            <a:spLocks noGrp="1"/>
          </p:cNvSpPr>
          <p:nvPr>
            <p:ph type="title"/>
          </p:nvPr>
        </p:nvSpPr>
        <p:spPr>
          <a:xfrm>
            <a:off x="838200" y="365125"/>
            <a:ext cx="10515600" cy="1325563"/>
          </a:xfrm>
        </p:spPr>
        <p:txBody>
          <a:bodyPr anchor="ctr">
            <a:normAutofit/>
          </a:bodyPr>
          <a:lstStyle/>
          <a:p>
            <a:r>
              <a:rPr lang="en-US" dirty="0"/>
              <a:t>By Gender</a:t>
            </a:r>
          </a:p>
        </p:txBody>
      </p:sp>
    </p:spTree>
    <p:extLst>
      <p:ext uri="{BB962C8B-B14F-4D97-AF65-F5344CB8AC3E}">
        <p14:creationId xmlns:p14="http://schemas.microsoft.com/office/powerpoint/2010/main" val="373843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lvl="1"/>
            <a:r>
              <a:rPr lang="en-US" dirty="0"/>
              <a:t>Trish Backman</a:t>
            </a:r>
            <a:br>
              <a:rPr lang="en-US" dirty="0"/>
            </a:br>
            <a:r>
              <a:rPr lang="en-US" dirty="0"/>
              <a:t>School Mental Health Coordinator</a:t>
            </a:r>
            <a:br>
              <a:rPr lang="en-US" dirty="0"/>
            </a:br>
            <a:r>
              <a:rPr lang="en-US" dirty="0"/>
              <a:t>SETS Team</a:t>
            </a:r>
            <a:br>
              <a:rPr lang="en-US" dirty="0"/>
            </a:br>
            <a:r>
              <a:rPr lang="en-US" dirty="0"/>
              <a:t>(785) 296-6937</a:t>
            </a:r>
            <a:br>
              <a:rPr lang="en-US" dirty="0"/>
            </a:br>
            <a:r>
              <a:rPr lang="en-US" dirty="0"/>
              <a:t>tbackman</a:t>
            </a:r>
            <a:r>
              <a:rPr lang="en-US" dirty="0">
                <a:hlinkClick r:id="rId2"/>
              </a:rPr>
              <a:t>@ksde.org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p:txBody>
          <a:bodyPr/>
          <a:lstStyle/>
          <a:p>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591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9DCD37B-1097-B3CB-63FA-7E6EC0A6F064}"/>
              </a:ext>
            </a:extLst>
          </p:cNvPr>
          <p:cNvPicPr>
            <a:picLocks noGrp="1" noChangeAspect="1"/>
          </p:cNvPicPr>
          <p:nvPr>
            <p:ph type="media" sz="quarter" idx="14"/>
          </p:nvPr>
        </p:nvPicPr>
        <p:blipFill rotWithShape="1">
          <a:blip r:embed="rId2"/>
          <a:stretch/>
        </p:blipFill>
        <p:spPr>
          <a:xfrm>
            <a:off x="311972" y="301215"/>
            <a:ext cx="11489167" cy="4916898"/>
          </a:xfrm>
        </p:spPr>
      </p:pic>
      <p:sp>
        <p:nvSpPr>
          <p:cNvPr id="4" name="Title 3">
            <a:extLst>
              <a:ext uri="{FF2B5EF4-FFF2-40B4-BE49-F238E27FC236}">
                <a16:creationId xmlns:a16="http://schemas.microsoft.com/office/drawing/2014/main" id="{1855DD5F-D8C7-433E-8FE4-92B364AE6796}"/>
              </a:ext>
            </a:extLst>
          </p:cNvPr>
          <p:cNvSpPr>
            <a:spLocks noGrp="1"/>
          </p:cNvSpPr>
          <p:nvPr>
            <p:ph type="title" idx="4294967295"/>
          </p:nvPr>
        </p:nvSpPr>
        <p:spPr>
          <a:xfrm>
            <a:off x="0" y="5218113"/>
            <a:ext cx="11650532" cy="1004887"/>
          </a:xfrm>
        </p:spPr>
        <p:txBody>
          <a:bodyPr/>
          <a:lstStyle/>
          <a:p>
            <a:pPr algn="ctr"/>
            <a:r>
              <a:rPr lang="en-US" dirty="0"/>
              <a:t>Define ESI</a:t>
            </a:r>
          </a:p>
        </p:txBody>
      </p:sp>
    </p:spTree>
    <p:extLst>
      <p:ext uri="{BB962C8B-B14F-4D97-AF65-F5344CB8AC3E}">
        <p14:creationId xmlns:p14="http://schemas.microsoft.com/office/powerpoint/2010/main" val="223748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282E5F-385E-DD96-C354-541750AD5996}"/>
              </a:ext>
            </a:extLst>
          </p:cNvPr>
          <p:cNvPicPr>
            <a:picLocks noChangeAspect="1"/>
          </p:cNvPicPr>
          <p:nvPr/>
        </p:nvPicPr>
        <p:blipFill rotWithShape="1">
          <a:blip r:embed="rId3"/>
          <a:srcRect t="13559" r="-1" b="3311"/>
          <a:stretch/>
        </p:blipFill>
        <p:spPr>
          <a:xfrm>
            <a:off x="20" y="10"/>
            <a:ext cx="12188932" cy="5116935"/>
          </a:xfrm>
          <a:prstGeom prst="rect">
            <a:avLst/>
          </a:prstGeom>
          <a:noFill/>
        </p:spPr>
      </p:pic>
      <p:sp>
        <p:nvSpPr>
          <p:cNvPr id="4" name="Title 3"/>
          <p:cNvSpPr>
            <a:spLocks noGrp="1"/>
          </p:cNvSpPr>
          <p:nvPr>
            <p:ph type="title"/>
          </p:nvPr>
        </p:nvSpPr>
        <p:spPr>
          <a:xfrm>
            <a:off x="838200" y="5218545"/>
            <a:ext cx="10420927" cy="1003851"/>
          </a:xfrm>
        </p:spPr>
        <p:txBody>
          <a:bodyPr anchor="t">
            <a:normAutofit/>
          </a:bodyPr>
          <a:lstStyle/>
          <a:p>
            <a:r>
              <a:rPr lang="en-US" dirty="0"/>
              <a:t>Restraint data</a:t>
            </a:r>
          </a:p>
        </p:txBody>
      </p:sp>
    </p:spTree>
    <p:extLst>
      <p:ext uri="{BB962C8B-B14F-4D97-AF65-F5344CB8AC3E}">
        <p14:creationId xmlns:p14="http://schemas.microsoft.com/office/powerpoint/2010/main" val="418320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49F7EF-15FB-5E9E-88E1-E4331ECD4B8C}"/>
              </a:ext>
            </a:extLst>
          </p:cNvPr>
          <p:cNvPicPr>
            <a:picLocks noChangeAspect="1"/>
          </p:cNvPicPr>
          <p:nvPr/>
        </p:nvPicPr>
        <p:blipFill>
          <a:blip r:embed="rId3"/>
          <a:stretch>
            <a:fillRect/>
          </a:stretch>
        </p:blipFill>
        <p:spPr>
          <a:xfrm>
            <a:off x="408980" y="1"/>
            <a:ext cx="11370991" cy="4708478"/>
          </a:xfrm>
          <a:prstGeom prst="rect">
            <a:avLst/>
          </a:prstGeom>
          <a:noFill/>
        </p:spPr>
      </p:pic>
      <p:sp>
        <p:nvSpPr>
          <p:cNvPr id="11" name="Title 2">
            <a:extLst>
              <a:ext uri="{FF2B5EF4-FFF2-40B4-BE49-F238E27FC236}">
                <a16:creationId xmlns:a16="http://schemas.microsoft.com/office/drawing/2014/main" id="{48CB7613-12F8-A6F3-C6D0-4B2C4056EE6D}"/>
              </a:ext>
            </a:extLst>
          </p:cNvPr>
          <p:cNvSpPr>
            <a:spLocks noGrp="1"/>
          </p:cNvSpPr>
          <p:nvPr>
            <p:ph type="title"/>
          </p:nvPr>
        </p:nvSpPr>
        <p:spPr>
          <a:xfrm>
            <a:off x="838200" y="5218545"/>
            <a:ext cx="10420927" cy="1003851"/>
          </a:xfrm>
        </p:spPr>
        <p:txBody>
          <a:bodyPr/>
          <a:lstStyle/>
          <a:p>
            <a:r>
              <a:rPr lang="en-US" dirty="0"/>
              <a:t>Seclusion Data</a:t>
            </a:r>
          </a:p>
        </p:txBody>
      </p:sp>
    </p:spTree>
    <p:extLst>
      <p:ext uri="{BB962C8B-B14F-4D97-AF65-F5344CB8AC3E}">
        <p14:creationId xmlns:p14="http://schemas.microsoft.com/office/powerpoint/2010/main" val="104012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54BFB44-775E-51D5-C24C-B6E08217CA63}"/>
              </a:ext>
            </a:extLst>
          </p:cNvPr>
          <p:cNvPicPr>
            <a:picLocks noGrp="1" noChangeAspect="1"/>
          </p:cNvPicPr>
          <p:nvPr>
            <p:ph idx="1"/>
          </p:nvPr>
        </p:nvPicPr>
        <p:blipFill>
          <a:blip r:embed="rId3"/>
          <a:stretch/>
        </p:blipFill>
        <p:spPr>
          <a:xfrm>
            <a:off x="545911" y="1320401"/>
            <a:ext cx="10385946" cy="4897506"/>
          </a:xfrm>
          <a:noFill/>
        </p:spPr>
      </p:pic>
      <p:sp>
        <p:nvSpPr>
          <p:cNvPr id="10" name="Title 2">
            <a:extLst>
              <a:ext uri="{FF2B5EF4-FFF2-40B4-BE49-F238E27FC236}">
                <a16:creationId xmlns:a16="http://schemas.microsoft.com/office/drawing/2014/main" id="{40BA5EDC-9291-9ECE-90BB-B1CCF157DB2E}"/>
              </a:ext>
            </a:extLst>
          </p:cNvPr>
          <p:cNvSpPr>
            <a:spLocks noGrp="1"/>
          </p:cNvSpPr>
          <p:nvPr>
            <p:ph type="title"/>
          </p:nvPr>
        </p:nvSpPr>
        <p:spPr>
          <a:xfrm>
            <a:off x="838200" y="136479"/>
            <a:ext cx="10515600" cy="1554210"/>
          </a:xfrm>
        </p:spPr>
        <p:txBody>
          <a:bodyPr>
            <a:normAutofit/>
          </a:bodyPr>
          <a:lstStyle/>
          <a:p>
            <a:r>
              <a:rPr lang="en-US" dirty="0"/>
              <a:t>Seclusion and Restraint Reports-</a:t>
            </a:r>
            <a:br>
              <a:rPr lang="en-US" dirty="0"/>
            </a:br>
            <a:r>
              <a:rPr lang="en-US" dirty="0"/>
              <a:t>with an IEP or 504</a:t>
            </a:r>
          </a:p>
        </p:txBody>
      </p:sp>
    </p:spTree>
    <p:extLst>
      <p:ext uri="{BB962C8B-B14F-4D97-AF65-F5344CB8AC3E}">
        <p14:creationId xmlns:p14="http://schemas.microsoft.com/office/powerpoint/2010/main" val="315133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82FD89-51CD-5E94-A0BB-ABA05AB0E7E9}"/>
              </a:ext>
            </a:extLst>
          </p:cNvPr>
          <p:cNvPicPr>
            <a:picLocks noGrp="1" noChangeAspect="1"/>
          </p:cNvPicPr>
          <p:nvPr>
            <p:ph idx="1"/>
          </p:nvPr>
        </p:nvPicPr>
        <p:blipFill>
          <a:blip r:embed="rId2"/>
          <a:stretch>
            <a:fillRect/>
          </a:stretch>
        </p:blipFill>
        <p:spPr>
          <a:xfrm>
            <a:off x="901890" y="1565956"/>
            <a:ext cx="9532616" cy="4548241"/>
          </a:xfrm>
        </p:spPr>
      </p:pic>
      <p:sp>
        <p:nvSpPr>
          <p:cNvPr id="3" name="Title 2">
            <a:extLst>
              <a:ext uri="{FF2B5EF4-FFF2-40B4-BE49-F238E27FC236}">
                <a16:creationId xmlns:a16="http://schemas.microsoft.com/office/drawing/2014/main" id="{B21CE541-7096-F001-2B68-97C318340DD2}"/>
              </a:ext>
            </a:extLst>
          </p:cNvPr>
          <p:cNvSpPr>
            <a:spLocks noGrp="1"/>
          </p:cNvSpPr>
          <p:nvPr>
            <p:ph type="title"/>
          </p:nvPr>
        </p:nvSpPr>
        <p:spPr>
          <a:xfrm>
            <a:off x="838200" y="1"/>
            <a:ext cx="10515600" cy="1690688"/>
          </a:xfrm>
        </p:spPr>
        <p:txBody>
          <a:bodyPr>
            <a:normAutofit/>
          </a:bodyPr>
          <a:lstStyle/>
          <a:p>
            <a:r>
              <a:rPr lang="en-US" dirty="0"/>
              <a:t>Seclusion and Restraints-</a:t>
            </a:r>
            <a:br>
              <a:rPr lang="en-US" dirty="0"/>
            </a:br>
            <a:r>
              <a:rPr lang="en-US" dirty="0"/>
              <a:t> Non-Identified and total overall</a:t>
            </a:r>
          </a:p>
        </p:txBody>
      </p:sp>
    </p:spTree>
    <p:extLst>
      <p:ext uri="{BB962C8B-B14F-4D97-AF65-F5344CB8AC3E}">
        <p14:creationId xmlns:p14="http://schemas.microsoft.com/office/powerpoint/2010/main" val="383031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CA8A81-790A-8548-6A1B-783A9D03DFD0}"/>
              </a:ext>
            </a:extLst>
          </p:cNvPr>
          <p:cNvPicPr>
            <a:picLocks noGrp="1" noChangeAspect="1"/>
          </p:cNvPicPr>
          <p:nvPr>
            <p:ph idx="1"/>
          </p:nvPr>
        </p:nvPicPr>
        <p:blipFill>
          <a:blip r:embed="rId2"/>
          <a:stretch>
            <a:fillRect/>
          </a:stretch>
        </p:blipFill>
        <p:spPr>
          <a:xfrm>
            <a:off x="633484" y="1472324"/>
            <a:ext cx="9643281" cy="2049165"/>
          </a:xfrm>
        </p:spPr>
      </p:pic>
      <p:sp>
        <p:nvSpPr>
          <p:cNvPr id="3" name="Title 2">
            <a:extLst>
              <a:ext uri="{FF2B5EF4-FFF2-40B4-BE49-F238E27FC236}">
                <a16:creationId xmlns:a16="http://schemas.microsoft.com/office/drawing/2014/main" id="{ACDCDCA2-1580-85D7-58EA-229680387DC9}"/>
              </a:ext>
            </a:extLst>
          </p:cNvPr>
          <p:cNvSpPr>
            <a:spLocks noGrp="1"/>
          </p:cNvSpPr>
          <p:nvPr>
            <p:ph type="title"/>
          </p:nvPr>
        </p:nvSpPr>
        <p:spPr>
          <a:xfrm>
            <a:off x="838200" y="146761"/>
            <a:ext cx="10515600" cy="1325563"/>
          </a:xfrm>
        </p:spPr>
        <p:txBody>
          <a:bodyPr>
            <a:normAutofit fontScale="90000"/>
          </a:bodyPr>
          <a:lstStyle/>
          <a:p>
            <a:r>
              <a:rPr lang="en-US" dirty="0"/>
              <a:t>Students who had a Behavior </a:t>
            </a:r>
            <a:br>
              <a:rPr lang="en-US" dirty="0"/>
            </a:br>
            <a:r>
              <a:rPr lang="en-US" dirty="0"/>
              <a:t>Intervention Plan</a:t>
            </a:r>
          </a:p>
        </p:txBody>
      </p:sp>
      <p:sp>
        <p:nvSpPr>
          <p:cNvPr id="7" name="TextBox 6">
            <a:extLst>
              <a:ext uri="{FF2B5EF4-FFF2-40B4-BE49-F238E27FC236}">
                <a16:creationId xmlns:a16="http://schemas.microsoft.com/office/drawing/2014/main" id="{207F48D4-F289-DD59-F46D-1EB4B2380A80}"/>
              </a:ext>
            </a:extLst>
          </p:cNvPr>
          <p:cNvSpPr txBox="1"/>
          <p:nvPr/>
        </p:nvSpPr>
        <p:spPr>
          <a:xfrm>
            <a:off x="838200" y="3814887"/>
            <a:ext cx="6093724" cy="2246769"/>
          </a:xfrm>
          <a:prstGeom prst="rect">
            <a:avLst/>
          </a:prstGeom>
          <a:noFill/>
        </p:spPr>
        <p:txBody>
          <a:bodyPr wrap="square">
            <a:spAutoFit/>
          </a:bodyPr>
          <a:lstStyle/>
          <a:p>
            <a:r>
              <a:rPr lang="en-US" sz="2800" dirty="0"/>
              <a:t>The number of students physically restrained= 1673</a:t>
            </a:r>
          </a:p>
          <a:p>
            <a:r>
              <a:rPr lang="en-US" sz="2800" dirty="0"/>
              <a:t> </a:t>
            </a:r>
          </a:p>
          <a:p>
            <a:r>
              <a:rPr lang="en-US" sz="2800" dirty="0"/>
              <a:t>The number of students placed in seclusion= 1189 </a:t>
            </a:r>
          </a:p>
        </p:txBody>
      </p:sp>
    </p:spTree>
    <p:extLst>
      <p:ext uri="{BB962C8B-B14F-4D97-AF65-F5344CB8AC3E}">
        <p14:creationId xmlns:p14="http://schemas.microsoft.com/office/powerpoint/2010/main" val="128470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2D20F-546C-E318-7090-01E362C2F321}"/>
              </a:ext>
            </a:extLst>
          </p:cNvPr>
          <p:cNvSpPr>
            <a:spLocks noGrp="1"/>
          </p:cNvSpPr>
          <p:nvPr>
            <p:ph idx="1"/>
          </p:nvPr>
        </p:nvSpPr>
        <p:spPr/>
        <p:txBody>
          <a:bodyPr/>
          <a:lstStyle/>
          <a:p>
            <a:r>
              <a:rPr lang="en-US" dirty="0"/>
              <a:t>Maximum Number of Physical Restraint Incidents with a Student= 186</a:t>
            </a:r>
          </a:p>
          <a:p>
            <a:endParaRPr lang="en-US" dirty="0"/>
          </a:p>
          <a:p>
            <a:r>
              <a:rPr lang="en-US" dirty="0"/>
              <a:t>Maximum Number of Seclusion Incidents with a Student= 225</a:t>
            </a:r>
          </a:p>
          <a:p>
            <a:endParaRPr lang="en-US" dirty="0"/>
          </a:p>
          <a:p>
            <a:r>
              <a:rPr lang="en-US" dirty="0"/>
              <a:t>Maximum Number of Emergency Safety Intervention Incidents with a Student= 225</a:t>
            </a:r>
          </a:p>
        </p:txBody>
      </p:sp>
      <p:sp>
        <p:nvSpPr>
          <p:cNvPr id="3" name="Title 2">
            <a:extLst>
              <a:ext uri="{FF2B5EF4-FFF2-40B4-BE49-F238E27FC236}">
                <a16:creationId xmlns:a16="http://schemas.microsoft.com/office/drawing/2014/main" id="{015E79E4-8A82-E22B-7BED-22C13EBAAB63}"/>
              </a:ext>
            </a:extLst>
          </p:cNvPr>
          <p:cNvSpPr>
            <a:spLocks noGrp="1"/>
          </p:cNvSpPr>
          <p:nvPr>
            <p:ph type="title"/>
          </p:nvPr>
        </p:nvSpPr>
        <p:spPr/>
        <p:txBody>
          <a:bodyPr>
            <a:normAutofit/>
          </a:bodyPr>
          <a:lstStyle/>
          <a:p>
            <a:r>
              <a:rPr lang="en-US" dirty="0"/>
              <a:t>Maximums</a:t>
            </a:r>
          </a:p>
        </p:txBody>
      </p:sp>
    </p:spTree>
    <p:extLst>
      <p:ext uri="{BB962C8B-B14F-4D97-AF65-F5344CB8AC3E}">
        <p14:creationId xmlns:p14="http://schemas.microsoft.com/office/powerpoint/2010/main" val="4038257588"/>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8f68c0-90a4-4692-83dd-527c74a4a9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71E09C6793E2468A1B177F3BF29DCE" ma:contentTypeVersion="15" ma:contentTypeDescription="Create a new document." ma:contentTypeScope="" ma:versionID="783163dbecfec37df8fe2da840656fb0">
  <xsd:schema xmlns:xsd="http://www.w3.org/2001/XMLSchema" xmlns:xs="http://www.w3.org/2001/XMLSchema" xmlns:p="http://schemas.microsoft.com/office/2006/metadata/properties" xmlns:ns3="5e8f68c0-90a4-4692-83dd-527c74a4a9c4" xmlns:ns4="ca303439-eeb2-4b58-a44c-24f2e880030b" targetNamespace="http://schemas.microsoft.com/office/2006/metadata/properties" ma:root="true" ma:fieldsID="444c0d4bece5fe5716626511188dc03f" ns3:_="" ns4:_="">
    <xsd:import namespace="5e8f68c0-90a4-4692-83dd-527c74a4a9c4"/>
    <xsd:import namespace="ca303439-eeb2-4b58-a44c-24f2e880030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68c0-90a4-4692-83dd-527c74a4a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303439-eeb2-4b58-a44c-24f2e88003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purl.org/dc/dcmitype/"/>
    <ds:schemaRef ds:uri="http://purl.org/dc/elements/1.1/"/>
    <ds:schemaRef ds:uri="http://schemas.microsoft.com/office/2006/metadata/properties"/>
    <ds:schemaRef ds:uri="http://purl.org/dc/terms/"/>
    <ds:schemaRef ds:uri="ca303439-eeb2-4b58-a44c-24f2e880030b"/>
    <ds:schemaRef ds:uri="5e8f68c0-90a4-4692-83dd-527c74a4a9c4"/>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7C82662D-1212-44B8-9EF1-1B454C0CD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f68c0-90a4-4692-83dd-527c74a4a9c4"/>
    <ds:schemaRef ds:uri="ca303439-eeb2-4b58-a44c-24f2e88003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1409</TotalTime>
  <Words>395</Words>
  <Application>Microsoft Office PowerPoint</Application>
  <PresentationFormat>Widescreen</PresentationFormat>
  <Paragraphs>60</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Custom Design</vt:lpstr>
      <vt:lpstr>School Year 2022-23 ESI and Discipline Data</vt:lpstr>
      <vt:lpstr>Most recent update- May 2023</vt:lpstr>
      <vt:lpstr>Define ESI</vt:lpstr>
      <vt:lpstr>Restraint data</vt:lpstr>
      <vt:lpstr>Seclusion Data</vt:lpstr>
      <vt:lpstr>Seclusion and Restraint Reports- with an IEP or 504</vt:lpstr>
      <vt:lpstr>Seclusion and Restraints-  Non-Identified and total overall</vt:lpstr>
      <vt:lpstr>Students who had a Behavior  Intervention Plan</vt:lpstr>
      <vt:lpstr>Maximums</vt:lpstr>
      <vt:lpstr>By Ethnicity</vt:lpstr>
      <vt:lpstr>By Ethnicity</vt:lpstr>
      <vt:lpstr>By Ethnicity</vt:lpstr>
      <vt:lpstr>By Ethnicity</vt:lpstr>
      <vt:lpstr>By Gender with an IEP</vt:lpstr>
      <vt:lpstr>By Gender with 504</vt:lpstr>
      <vt:lpstr>Gender with out IEP or 504</vt:lpstr>
      <vt:lpstr>Totals Overall by Gender</vt:lpstr>
      <vt:lpstr>Based on Free/Reduced lunch and IEP</vt:lpstr>
      <vt:lpstr>Free/Reduced lunch and 504</vt:lpstr>
      <vt:lpstr>Free/Reduced lunch without IEP or 504</vt:lpstr>
      <vt:lpstr>Totals for Free/Reduced</vt:lpstr>
      <vt:lpstr>By Age</vt:lpstr>
      <vt:lpstr>Kansas School Safety and Security Act, K.S.A. §§ 72-6141 to -6145</vt:lpstr>
      <vt:lpstr>Aggregated by level</vt:lpstr>
      <vt:lpstr>By Ethnicity</vt:lpstr>
      <vt:lpstr>By Gender</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Trish Backman</cp:lastModifiedBy>
  <cp:revision>39</cp:revision>
  <dcterms:created xsi:type="dcterms:W3CDTF">2017-11-21T21:33:09Z</dcterms:created>
  <dcterms:modified xsi:type="dcterms:W3CDTF">2024-01-23T16:17:00Z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0x0101000371E09C6793E2468A1B177F3BF29DCE</vt:lpwstr>
  </property>
</Properties>
</file>