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1.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03" r:id="rId5"/>
  </p:sldMasterIdLst>
  <p:notesMasterIdLst>
    <p:notesMasterId r:id="rId53"/>
  </p:notesMasterIdLst>
  <p:sldIdLst>
    <p:sldId id="399" r:id="rId6"/>
    <p:sldId id="398" r:id="rId7"/>
    <p:sldId id="261" r:id="rId8"/>
    <p:sldId id="280" r:id="rId9"/>
    <p:sldId id="295" r:id="rId10"/>
    <p:sldId id="400" r:id="rId11"/>
    <p:sldId id="2134806822" r:id="rId12"/>
    <p:sldId id="2134806848" r:id="rId13"/>
    <p:sldId id="2134806849" r:id="rId14"/>
    <p:sldId id="2134806850" r:id="rId15"/>
    <p:sldId id="2134806851" r:id="rId16"/>
    <p:sldId id="2134806853" r:id="rId17"/>
    <p:sldId id="2134806854" r:id="rId18"/>
    <p:sldId id="2134806210" r:id="rId19"/>
    <p:sldId id="2134806831" r:id="rId20"/>
    <p:sldId id="2134806856" r:id="rId21"/>
    <p:sldId id="440" r:id="rId22"/>
    <p:sldId id="284" r:id="rId23"/>
    <p:sldId id="2134806862" r:id="rId24"/>
    <p:sldId id="2134806863" r:id="rId25"/>
    <p:sldId id="2134806368" r:id="rId26"/>
    <p:sldId id="2134806367" r:id="rId27"/>
    <p:sldId id="441" r:id="rId28"/>
    <p:sldId id="2134806369" r:id="rId29"/>
    <p:sldId id="2134806365" r:id="rId30"/>
    <p:sldId id="2134806864" r:id="rId31"/>
    <p:sldId id="433" r:id="rId32"/>
    <p:sldId id="2134806865" r:id="rId33"/>
    <p:sldId id="285" r:id="rId34"/>
    <p:sldId id="2134806866" r:id="rId35"/>
    <p:sldId id="299" r:id="rId36"/>
    <p:sldId id="2134806366" r:id="rId37"/>
    <p:sldId id="304" r:id="rId38"/>
    <p:sldId id="439" r:id="rId39"/>
    <p:sldId id="2134806857" r:id="rId40"/>
    <p:sldId id="301" r:id="rId41"/>
    <p:sldId id="2134806858" r:id="rId42"/>
    <p:sldId id="2134806859" r:id="rId43"/>
    <p:sldId id="264" r:id="rId44"/>
    <p:sldId id="2134806861" r:id="rId45"/>
    <p:sldId id="638" r:id="rId46"/>
    <p:sldId id="631" r:id="rId47"/>
    <p:sldId id="2134806243" r:id="rId48"/>
    <p:sldId id="367" r:id="rId49"/>
    <p:sldId id="294" r:id="rId50"/>
    <p:sldId id="279" r:id="rId51"/>
    <p:sldId id="2134806231" r:id="rId52"/>
  </p:sldIdLst>
  <p:sldSz cx="12192000" cy="6858000"/>
  <p:notesSz cx="7010400" cy="9296400"/>
  <p:embeddedFontLst>
    <p:embeddedFont>
      <p:font typeface="Calibri" panose="020F0502020204030204" pitchFamily="34" charset="0"/>
      <p:regular r:id="rId54"/>
      <p:bold r:id="rId55"/>
      <p:italic r:id="rId56"/>
      <p:boldItalic r:id="rId57"/>
    </p:embeddedFont>
    <p:embeddedFont>
      <p:font typeface="Open Sans" panose="020B0606030504020204" pitchFamily="34" charset="0"/>
      <p:regular r:id="rId58"/>
      <p:bold r:id="rId59"/>
      <p:italic r:id="rId60"/>
      <p:boldItalic r:id="rId61"/>
    </p:embeddedFont>
    <p:embeddedFont>
      <p:font typeface="Open Sans Extrabold" panose="020B0906030804020204" pitchFamily="34" charset="0"/>
      <p:bold r:id="rId62"/>
      <p:boldItalic r:id="rId63"/>
    </p:embeddedFont>
    <p:embeddedFont>
      <p:font typeface="Open Sans Light" panose="020B0306030504020204" pitchFamily="34" charset="0"/>
      <p:regular r:id="rId64"/>
      <p:italic r:id="rId65"/>
    </p:embeddedFont>
    <p:embeddedFont>
      <p:font typeface="Open Sans Semibold" panose="020B0706030804020204" pitchFamily="34" charset="0"/>
      <p:bold r:id="rId66"/>
      <p:boldItalic r:id="rId67"/>
    </p:embeddedFont>
    <p:embeddedFont>
      <p:font typeface="Open Sans Semibold" panose="020B0706030804020204" pitchFamily="34" charset="0"/>
      <p:bold r:id="rId66"/>
      <p:boldItalic r:id="rId67"/>
    </p:embeddedFont>
    <p:embeddedFont>
      <p:font typeface="Trebuchet MS" panose="020B0603020202020204" pitchFamily="34" charset="0"/>
      <p:regular r:id="rId68"/>
      <p:bold r:id="rId69"/>
      <p:italic r:id="rId70"/>
      <p:boldItalic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Meeting Slides" id="{24F09CCF-4DCD-4718-A86F-8B8A6FF67672}">
          <p14:sldIdLst>
            <p14:sldId id="399"/>
            <p14:sldId id="398"/>
          </p14:sldIdLst>
        </p14:section>
        <p14:section name="Meeting" id="{A1CD6140-63A6-4120-B67C-7D996D1FE4E0}">
          <p14:sldIdLst>
            <p14:sldId id="261"/>
            <p14:sldId id="280"/>
            <p14:sldId id="295"/>
            <p14:sldId id="400"/>
            <p14:sldId id="2134806822"/>
            <p14:sldId id="2134806848"/>
            <p14:sldId id="2134806849"/>
            <p14:sldId id="2134806850"/>
            <p14:sldId id="2134806851"/>
            <p14:sldId id="2134806853"/>
            <p14:sldId id="2134806854"/>
            <p14:sldId id="2134806210"/>
            <p14:sldId id="2134806831"/>
            <p14:sldId id="2134806856"/>
            <p14:sldId id="440"/>
            <p14:sldId id="284"/>
            <p14:sldId id="2134806862"/>
            <p14:sldId id="2134806863"/>
            <p14:sldId id="2134806368"/>
            <p14:sldId id="2134806367"/>
            <p14:sldId id="441"/>
            <p14:sldId id="2134806369"/>
            <p14:sldId id="2134806365"/>
            <p14:sldId id="2134806864"/>
            <p14:sldId id="433"/>
            <p14:sldId id="2134806865"/>
            <p14:sldId id="285"/>
            <p14:sldId id="2134806866"/>
            <p14:sldId id="299"/>
            <p14:sldId id="2134806366"/>
            <p14:sldId id="304"/>
            <p14:sldId id="439"/>
            <p14:sldId id="2134806857"/>
            <p14:sldId id="301"/>
            <p14:sldId id="2134806858"/>
            <p14:sldId id="2134806859"/>
            <p14:sldId id="264"/>
            <p14:sldId id="2134806861"/>
            <p14:sldId id="638"/>
            <p14:sldId id="631"/>
            <p14:sldId id="2134806243"/>
            <p14:sldId id="367"/>
            <p14:sldId id="294"/>
            <p14:sldId id="279"/>
          </p14:sldIdLst>
        </p14:section>
        <p14:section name="Ending" id="{21FCED47-18B6-49A6-9AC1-615EE1202E7B}">
          <p14:sldIdLst>
            <p14:sldId id="21348062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20" autoAdjust="0"/>
  </p:normalViewPr>
  <p:slideViewPr>
    <p:cSldViewPr snapToGrid="0">
      <p:cViewPr varScale="1">
        <p:scale>
          <a:sx n="78" d="100"/>
          <a:sy n="78" d="100"/>
        </p:scale>
        <p:origin x="1008"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0.fntdata"/><Relationship Id="rId68"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8.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2.fntdata"/><Relationship Id="rId7" Type="http://schemas.openxmlformats.org/officeDocument/2006/relationships/slide" Target="slides/slide2.xml"/><Relationship Id="rId7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11/30/2023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164237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14</a:t>
            </a:fld>
            <a:endParaRPr lang="en-US"/>
          </a:p>
        </p:txBody>
      </p:sp>
    </p:spTree>
    <p:extLst>
      <p:ext uri="{BB962C8B-B14F-4D97-AF65-F5344CB8AC3E}">
        <p14:creationId xmlns:p14="http://schemas.microsoft.com/office/powerpoint/2010/main" val="1092803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16</a:t>
            </a:fld>
            <a:endParaRPr lang="en-US"/>
          </a:p>
        </p:txBody>
      </p:sp>
    </p:spTree>
    <p:extLst>
      <p:ext uri="{BB962C8B-B14F-4D97-AF65-F5344CB8AC3E}">
        <p14:creationId xmlns:p14="http://schemas.microsoft.com/office/powerpoint/2010/main" val="1424045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681683"/>
          </a:xfrm>
        </p:spPr>
        <p:txBody>
          <a:bodyPr/>
          <a:lstStyle/>
          <a:p>
            <a:pPr marL="0" marR="0">
              <a:spcBef>
                <a:spcPts val="0"/>
              </a:spcBef>
              <a:spcAft>
                <a:spcPts val="0"/>
              </a:spcAft>
            </a:pPr>
            <a:r>
              <a:rPr lang="en-US" sz="1800" dirty="0">
                <a:effectLst/>
                <a:latin typeface="Open Sans Light" panose="020B0306030504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dirty="0">
                <a:effectLst/>
                <a:latin typeface="Open Sans Light" panose="020B0306030504020204" pitchFamily="34" charset="0"/>
                <a:ea typeface="Calibri" panose="020F0502020204030204" pitchFamily="34" charset="0"/>
              </a:rPr>
              <a:t>LAL: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Friends</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FHSU</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WSU</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PSU</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Baker</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Washburn</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dirty="0">
                <a:effectLst/>
                <a:latin typeface="Open Sans Light" panose="020B0306030504020204" pitchFamily="34" charset="0"/>
                <a:ea typeface="Calibri" panose="020F0502020204030204" pitchFamily="34" charset="0"/>
              </a:rPr>
              <a:t>LEAP:</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FHSU</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K-State</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Newman</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Benedictine</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dirty="0">
                <a:effectLst/>
                <a:latin typeface="Open Sans Light" panose="020B0306030504020204" pitchFamily="34" charset="0"/>
                <a:ea typeface="Calibri" panose="020F0502020204030204" pitchFamily="34" charset="0"/>
              </a:rPr>
              <a:t>LTAP:</a:t>
            </a:r>
            <a:br>
              <a:rPr lang="en-US" sz="1100" dirty="0">
                <a:effectLst/>
                <a:latin typeface="Open Sans Light" panose="020B0306030504020204" pitchFamily="34" charset="0"/>
                <a:ea typeface="Calibri" panose="020F0502020204030204" pitchFamily="34" charset="0"/>
              </a:rPr>
            </a:br>
            <a:r>
              <a:rPr lang="en-US" sz="1100" dirty="0">
                <a:effectLst/>
                <a:latin typeface="Open Sans Light" panose="020B0306030504020204" pitchFamily="34" charset="0"/>
                <a:ea typeface="Calibri" panose="020F0502020204030204" pitchFamily="34" charset="0"/>
              </a:rPr>
              <a:t>WSU</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b="1" dirty="0">
                <a:effectLst/>
                <a:latin typeface="Open Sans Light" panose="020B0306030504020204" pitchFamily="34" charset="0"/>
                <a:ea typeface="Calibri" panose="020F0502020204030204" pitchFamily="34" charset="0"/>
              </a:rPr>
              <a:t>Restricted: </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Benedictine</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ESU</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FHSU</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K-State</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MNU</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Pitt St</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Open Sans Light" panose="020B0306030504020204" pitchFamily="34" charset="0"/>
                <a:ea typeface="Calibri" panose="020F0502020204030204" pitchFamily="34" charset="0"/>
              </a:rPr>
              <a:t>WSU</a:t>
            </a:r>
            <a:endParaRPr lang="en-US" sz="11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3AFA935-6041-43A0-BE52-1D862E62BC98}" type="slidenum">
              <a:rPr lang="en-US" smtClean="0"/>
              <a:t>18</a:t>
            </a:fld>
            <a:endParaRPr lang="en-US" dirty="0"/>
          </a:p>
        </p:txBody>
      </p:sp>
    </p:spTree>
    <p:extLst>
      <p:ext uri="{BB962C8B-B14F-4D97-AF65-F5344CB8AC3E}">
        <p14:creationId xmlns:p14="http://schemas.microsoft.com/office/powerpoint/2010/main" val="2139772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29</a:t>
            </a:fld>
            <a:endParaRPr lang="en-US"/>
          </a:p>
        </p:txBody>
      </p:sp>
    </p:spTree>
    <p:extLst>
      <p:ext uri="{BB962C8B-B14F-4D97-AF65-F5344CB8AC3E}">
        <p14:creationId xmlns:p14="http://schemas.microsoft.com/office/powerpoint/2010/main" val="2467269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30</a:t>
            </a:fld>
            <a:endParaRPr lang="en-US" dirty="0"/>
          </a:p>
        </p:txBody>
      </p:sp>
    </p:spTree>
    <p:extLst>
      <p:ext uri="{BB962C8B-B14F-4D97-AF65-F5344CB8AC3E}">
        <p14:creationId xmlns:p14="http://schemas.microsoft.com/office/powerpoint/2010/main" val="3529968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35</a:t>
            </a:fld>
            <a:endParaRPr lang="en-US"/>
          </a:p>
        </p:txBody>
      </p:sp>
    </p:spTree>
    <p:extLst>
      <p:ext uri="{BB962C8B-B14F-4D97-AF65-F5344CB8AC3E}">
        <p14:creationId xmlns:p14="http://schemas.microsoft.com/office/powerpoint/2010/main" val="404218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37</a:t>
            </a:fld>
            <a:endParaRPr lang="en-US"/>
          </a:p>
        </p:txBody>
      </p:sp>
    </p:spTree>
    <p:extLst>
      <p:ext uri="{BB962C8B-B14F-4D97-AF65-F5344CB8AC3E}">
        <p14:creationId xmlns:p14="http://schemas.microsoft.com/office/powerpoint/2010/main" val="656993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38</a:t>
            </a:fld>
            <a:endParaRPr lang="en-US"/>
          </a:p>
        </p:txBody>
      </p:sp>
    </p:spTree>
    <p:extLst>
      <p:ext uri="{BB962C8B-B14F-4D97-AF65-F5344CB8AC3E}">
        <p14:creationId xmlns:p14="http://schemas.microsoft.com/office/powerpoint/2010/main" val="272661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42</a:t>
            </a:fld>
            <a:endParaRPr lang="en-US"/>
          </a:p>
        </p:txBody>
      </p:sp>
    </p:spTree>
    <p:extLst>
      <p:ext uri="{BB962C8B-B14F-4D97-AF65-F5344CB8AC3E}">
        <p14:creationId xmlns:p14="http://schemas.microsoft.com/office/powerpoint/2010/main" val="3254711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SEAC Orientation 2016</a:t>
            </a:r>
          </a:p>
        </p:txBody>
      </p:sp>
      <p:sp>
        <p:nvSpPr>
          <p:cNvPr id="5" name="Date Placeholder 4"/>
          <p:cNvSpPr>
            <a:spLocks noGrp="1"/>
          </p:cNvSpPr>
          <p:nvPr>
            <p:ph type="dt" idx="11"/>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BB7CB5A-C0B8-4C7C-9783-E3FB419FED25}"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11/30/2023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Kansas State Department of Education</a:t>
            </a:r>
          </a:p>
        </p:txBody>
      </p:sp>
      <p:sp>
        <p:nvSpPr>
          <p:cNvPr id="7" name="Slide Number Placeholder 6"/>
          <p:cNvSpPr>
            <a:spLocks noGrp="1"/>
          </p:cNvSpPr>
          <p:nvPr>
            <p:ph type="sldNum" sz="quarter" idx="13"/>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22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I and 2</a:t>
            </a:r>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411201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3091327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183090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118093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327076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3718419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110185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1061431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9.png"/><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8.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oleObject" Target="../embeddings/oleObject43.bin"/></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5.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9.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60.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6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63.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3.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6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5.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7.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8.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9.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7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71.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2.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hemeOverride" Target="../theme/themeOverride1.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66.bin"/></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73.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74.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5.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6.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8.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3.bin"/></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81.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82.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8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oleObject" Target="../embeddings/oleObject77.bin"/></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86.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7.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1.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9.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1.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11/30/2023</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11/30/2023</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AB42B-6AA8-1511-62B0-A13C95F6E7A4}"/>
              </a:ext>
            </a:extLst>
          </p:cNvPr>
          <p:cNvSpPr>
            <a:spLocks noGrp="1"/>
          </p:cNvSpPr>
          <p:nvPr>
            <p:ph type="dt" sz="half" idx="10"/>
          </p:nvPr>
        </p:nvSpPr>
        <p:spPr/>
        <p:txBody>
          <a:bodyPr/>
          <a:lstStyle/>
          <a:p>
            <a:fld id="{F61EAF05-D03A-4E85-95DB-735858DF57CD}" type="datetimeFigureOut">
              <a:rPr lang="en-US" smtClean="0"/>
              <a:t>11/30/2023</a:t>
            </a:fld>
            <a:endParaRPr lang="en-US"/>
          </a:p>
        </p:txBody>
      </p:sp>
      <p:sp>
        <p:nvSpPr>
          <p:cNvPr id="3" name="Footer Placeholder 2">
            <a:extLst>
              <a:ext uri="{FF2B5EF4-FFF2-40B4-BE49-F238E27FC236}">
                <a16:creationId xmlns:a16="http://schemas.microsoft.com/office/drawing/2014/main" id="{177BF287-8000-8972-B5D1-47F0BB856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84A2D-7F37-7099-C2F9-48ACBCB61BCF}"/>
              </a:ext>
            </a:extLst>
          </p:cNvPr>
          <p:cNvSpPr>
            <a:spLocks noGrp="1"/>
          </p:cNvSpPr>
          <p:nvPr>
            <p:ph type="sldNum" sz="quarter" idx="12"/>
          </p:nvPr>
        </p:nvSpPr>
        <p:spPr/>
        <p:txBody>
          <a:bodyPr/>
          <a:lstStyle/>
          <a:p>
            <a:fld id="{176DF214-887D-4911-A990-FF051FA4656A}" type="slidenum">
              <a:rPr lang="en-US" smtClean="0"/>
              <a:t>‹#›</a:t>
            </a:fld>
            <a:endParaRPr lang="en-US"/>
          </a:p>
        </p:txBody>
      </p:sp>
    </p:spTree>
    <p:extLst>
      <p:ext uri="{BB962C8B-B14F-4D97-AF65-F5344CB8AC3E}">
        <p14:creationId xmlns:p14="http://schemas.microsoft.com/office/powerpoint/2010/main" val="134128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110350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689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8726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88718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26268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99662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285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67020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96004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769630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151289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2" name="Object 1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vl1pPr>
            <a:lvl2pPr marL="685800" indent="-228600">
              <a:lnSpc>
                <a:spcPct val="90000"/>
              </a:lnSpc>
              <a:spcBef>
                <a:spcPts val="500"/>
              </a:spcBef>
              <a:spcAft>
                <a:spcPts val="0"/>
              </a:spcAft>
              <a:buClr>
                <a:srgbClr val="FFA400"/>
              </a:buClr>
              <a:defRPr sz="2800"/>
            </a:lvl2pPr>
            <a:lvl3pPr marL="1143000" indent="-228600">
              <a:lnSpc>
                <a:spcPct val="90000"/>
              </a:lnSpc>
              <a:spcBef>
                <a:spcPts val="500"/>
              </a:spcBef>
              <a:spcAft>
                <a:spcPts val="0"/>
              </a:spcAft>
              <a:buClr>
                <a:srgbClr val="3570CF"/>
              </a:buClr>
              <a:buFont typeface="Arial" panose="020B0604020202020204" pitchFamily="34" charset="0"/>
              <a:buChar char="•"/>
              <a:defRPr sz="2400"/>
            </a:lvl3pPr>
            <a:lvl4pPr marL="1600200" indent="-228600">
              <a:lnSpc>
                <a:spcPct val="90000"/>
              </a:lnSpc>
              <a:spcBef>
                <a:spcPts val="500"/>
              </a:spcBef>
              <a:spcAft>
                <a:spcPts val="0"/>
              </a:spcAft>
              <a:buFont typeface="Arial" panose="020B0604020202020204" pitchFamily="34" charset="0"/>
              <a:buChar char="•"/>
              <a:defRPr sz="2000" b="0"/>
            </a:lvl4pPr>
            <a:lvl5pPr marL="2057400" indent="-228600">
              <a:lnSpc>
                <a:spcPct val="90000"/>
              </a:lnSpc>
              <a:spcBef>
                <a:spcPts val="500"/>
              </a:spcBef>
              <a:spcAft>
                <a:spcPts val="0"/>
              </a:spcAft>
              <a:buClr>
                <a:srgbClr val="888C91"/>
              </a:buClr>
              <a:buFont typeface="Arial" panose="020B0604020202020204"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2763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18454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238469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1794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13846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Light" panose="020B0306030504020204" pitchFamily="34" charset="0"/>
              <a:ea typeface="+mj-ea"/>
              <a:cs typeface="+mj-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19713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4651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4211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7821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80580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1202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948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40275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11/30/2023</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95517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3377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5465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3013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10352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29670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3770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39967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8005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7733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52654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008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95627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0959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9936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21631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0831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204895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45449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77360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70668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9607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7508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0554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44200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6136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584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2991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57527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1321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11/30/2023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3689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38116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056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5240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023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6313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73260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04450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22757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80958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11/30/2023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82262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194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6257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7388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650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14143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Tree>
    <p:extLst>
      <p:ext uri="{BB962C8B-B14F-4D97-AF65-F5344CB8AC3E}">
        <p14:creationId xmlns:p14="http://schemas.microsoft.com/office/powerpoint/2010/main" val="1660974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0528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04120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73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11/30/2023</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5460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17895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1537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5373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98072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5977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083486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63" Type="http://schemas.openxmlformats.org/officeDocument/2006/relationships/slideLayout" Target="../slideLayouts/slideLayout78.xml"/><Relationship Id="rId68" Type="http://schemas.openxmlformats.org/officeDocument/2006/relationships/slideLayout" Target="../slideLayouts/slideLayout83.xml"/><Relationship Id="rId84" Type="http://schemas.openxmlformats.org/officeDocument/2006/relationships/oleObject" Target="../embeddings/oleObject1.bin"/><Relationship Id="rId16" Type="http://schemas.openxmlformats.org/officeDocument/2006/relationships/slideLayout" Target="../slideLayouts/slideLayout31.xml"/><Relationship Id="rId11" Type="http://schemas.openxmlformats.org/officeDocument/2006/relationships/slideLayout" Target="../slideLayouts/slideLayout26.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74" Type="http://schemas.openxmlformats.org/officeDocument/2006/relationships/slideLayout" Target="../slideLayouts/slideLayout89.xml"/><Relationship Id="rId79" Type="http://schemas.openxmlformats.org/officeDocument/2006/relationships/slideLayout" Target="../slideLayouts/slideLayout94.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64" Type="http://schemas.openxmlformats.org/officeDocument/2006/relationships/slideLayout" Target="../slideLayouts/slideLayout79.xml"/><Relationship Id="rId69" Type="http://schemas.openxmlformats.org/officeDocument/2006/relationships/slideLayout" Target="../slideLayouts/slideLayout84.xml"/><Relationship Id="rId77" Type="http://schemas.openxmlformats.org/officeDocument/2006/relationships/slideLayout" Target="../slideLayouts/slideLayout92.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72" Type="http://schemas.openxmlformats.org/officeDocument/2006/relationships/slideLayout" Target="../slideLayouts/slideLayout87.xml"/><Relationship Id="rId80" Type="http://schemas.openxmlformats.org/officeDocument/2006/relationships/slideLayout" Target="../slideLayouts/slideLayout95.xml"/><Relationship Id="rId85" Type="http://schemas.openxmlformats.org/officeDocument/2006/relationships/image" Target="../media/image11.emf"/><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67" Type="http://schemas.openxmlformats.org/officeDocument/2006/relationships/slideLayout" Target="../slideLayouts/slideLayout82.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70" Type="http://schemas.openxmlformats.org/officeDocument/2006/relationships/slideLayout" Target="../slideLayouts/slideLayout85.xml"/><Relationship Id="rId75" Type="http://schemas.openxmlformats.org/officeDocument/2006/relationships/slideLayout" Target="../slideLayouts/slideLayout90.xml"/><Relationship Id="rId83" Type="http://schemas.openxmlformats.org/officeDocument/2006/relationships/tags" Target="../tags/tag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slideLayout" Target="../slideLayouts/slideLayout80.xml"/><Relationship Id="rId73" Type="http://schemas.openxmlformats.org/officeDocument/2006/relationships/slideLayout" Target="../slideLayouts/slideLayout88.xml"/><Relationship Id="rId78" Type="http://schemas.openxmlformats.org/officeDocument/2006/relationships/slideLayout" Target="../slideLayouts/slideLayout93.xml"/><Relationship Id="rId81" Type="http://schemas.openxmlformats.org/officeDocument/2006/relationships/slideLayout" Target="../slideLayouts/slideLayout9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 Id="rId34" Type="http://schemas.openxmlformats.org/officeDocument/2006/relationships/slideLayout" Target="../slideLayouts/slideLayout49.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6" Type="http://schemas.openxmlformats.org/officeDocument/2006/relationships/slideLayout" Target="../slideLayouts/slideLayout91.xml"/><Relationship Id="rId7" Type="http://schemas.openxmlformats.org/officeDocument/2006/relationships/slideLayout" Target="../slideLayouts/slideLayout22.xml"/><Relationship Id="rId71" Type="http://schemas.openxmlformats.org/officeDocument/2006/relationships/slideLayout" Target="../slideLayouts/slideLayout86.xml"/><Relationship Id="rId2" Type="http://schemas.openxmlformats.org/officeDocument/2006/relationships/slideLayout" Target="../slideLayouts/slideLayout17.xml"/><Relationship Id="rId29" Type="http://schemas.openxmlformats.org/officeDocument/2006/relationships/slideLayout" Target="../slideLayouts/slideLayout44.xml"/><Relationship Id="rId24" Type="http://schemas.openxmlformats.org/officeDocument/2006/relationships/slideLayout" Target="../slideLayouts/slideLayout39.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66" Type="http://schemas.openxmlformats.org/officeDocument/2006/relationships/slideLayout" Target="../slideLayouts/slideLayout81.xml"/><Relationship Id="rId61" Type="http://schemas.openxmlformats.org/officeDocument/2006/relationships/slideLayout" Target="../slideLayouts/slideLayout76.xml"/><Relationship Id="rId8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785"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61024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 id="2147483760" r:id="rId57"/>
    <p:sldLayoutId id="2147483761" r:id="rId58"/>
    <p:sldLayoutId id="2147483762" r:id="rId59"/>
    <p:sldLayoutId id="2147483763" r:id="rId60"/>
    <p:sldLayoutId id="2147483764" r:id="rId61"/>
    <p:sldLayoutId id="2147483765" r:id="rId62"/>
    <p:sldLayoutId id="2147483766" r:id="rId63"/>
    <p:sldLayoutId id="2147483767" r:id="rId64"/>
    <p:sldLayoutId id="2147483768" r:id="rId65"/>
    <p:sldLayoutId id="2147483769" r:id="rId66"/>
    <p:sldLayoutId id="2147483770" r:id="rId67"/>
    <p:sldLayoutId id="2147483771" r:id="rId68"/>
    <p:sldLayoutId id="2147483772" r:id="rId69"/>
    <p:sldLayoutId id="2147483773" r:id="rId70"/>
    <p:sldLayoutId id="2147483774" r:id="rId71"/>
    <p:sldLayoutId id="2147483775" r:id="rId72"/>
    <p:sldLayoutId id="2147483776" r:id="rId73"/>
    <p:sldLayoutId id="2147483777" r:id="rId74"/>
    <p:sldLayoutId id="2147483778" r:id="rId75"/>
    <p:sldLayoutId id="2147483779" r:id="rId76"/>
    <p:sldLayoutId id="2147483780" r:id="rId77"/>
    <p:sldLayoutId id="2147483781" r:id="rId78"/>
    <p:sldLayoutId id="2147483782" r:id="rId79"/>
    <p:sldLayoutId id="2147483783" r:id="rId80"/>
    <p:sldLayoutId id="2147483784"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forms.gle/ThFovGLUB9Rci1rPA"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os.ks.gov/publications/Register/Volume-40/Issues/Issue%2038/09-23-21-49460.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g"/><Relationship Id="rId18" Type="http://schemas.openxmlformats.org/officeDocument/2006/relationships/image" Target="../media/image4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17" Type="http://schemas.openxmlformats.org/officeDocument/2006/relationships/image" Target="../media/image41.jpeg"/><Relationship Id="rId2" Type="http://schemas.openxmlformats.org/officeDocument/2006/relationships/notesSlide" Target="../notesSlides/notesSlide19.xml"/><Relationship Id="rId16"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klove@ksde.org" TargetMode="External"/><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klove@ksd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A66958-1ECD-42BF-8C0D-916AE25E01EC}"/>
              </a:ext>
            </a:extLst>
          </p:cNvPr>
          <p:cNvSpPr>
            <a:spLocks noGrp="1"/>
          </p:cNvSpPr>
          <p:nvPr>
            <p:ph type="subTitle" idx="1"/>
          </p:nvPr>
        </p:nvSpPr>
        <p:spPr>
          <a:xfrm>
            <a:off x="3423821" y="4001166"/>
            <a:ext cx="7480151" cy="1923414"/>
          </a:xfrm>
        </p:spPr>
        <p:txBody>
          <a:bodyPr>
            <a:normAutofit/>
          </a:bodyPr>
          <a:lstStyle/>
          <a:p>
            <a:r>
              <a:rPr lang="en-US" dirty="0"/>
              <a:t>Please be sure your microphone is muted until you wish to participate in an open discussion with the council.</a:t>
            </a:r>
          </a:p>
          <a:p>
            <a:endParaRPr lang="en-US" sz="1100" dirty="0"/>
          </a:p>
          <a:p>
            <a:r>
              <a:rPr lang="en-US" dirty="0"/>
              <a:t>The meeting will start promptly at 9:00 a.m.</a:t>
            </a:r>
          </a:p>
        </p:txBody>
      </p:sp>
      <p:sp>
        <p:nvSpPr>
          <p:cNvPr id="3" name="Title 2">
            <a:extLst>
              <a:ext uri="{FF2B5EF4-FFF2-40B4-BE49-F238E27FC236}">
                <a16:creationId xmlns:a16="http://schemas.microsoft.com/office/drawing/2014/main" id="{64D37752-9948-4AAA-853B-2A3730EB37DE}"/>
              </a:ext>
            </a:extLst>
          </p:cNvPr>
          <p:cNvSpPr>
            <a:spLocks noGrp="1"/>
          </p:cNvSpPr>
          <p:nvPr>
            <p:ph type="title"/>
          </p:nvPr>
        </p:nvSpPr>
        <p:spPr>
          <a:xfrm>
            <a:off x="1486676" y="1523243"/>
            <a:ext cx="7480151" cy="2728576"/>
          </a:xfrm>
        </p:spPr>
        <p:txBody>
          <a:bodyPr/>
          <a:lstStyle/>
          <a:p>
            <a:r>
              <a:rPr lang="en-US" dirty="0"/>
              <a:t>Welcome to the Special Education Advisory Council Meeting</a:t>
            </a:r>
          </a:p>
        </p:txBody>
      </p:sp>
    </p:spTree>
    <p:extLst>
      <p:ext uri="{BB962C8B-B14F-4D97-AF65-F5344CB8AC3E}">
        <p14:creationId xmlns:p14="http://schemas.microsoft.com/office/powerpoint/2010/main" val="121879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err="1"/>
              <a:t>TriState</a:t>
            </a:r>
            <a:r>
              <a:rPr lang="en-US" dirty="0"/>
              <a:t> Update</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Bert Moore</a:t>
            </a:r>
          </a:p>
          <a:p>
            <a:r>
              <a:rPr lang="en-US" dirty="0"/>
              <a:t>Brian Dempsey</a:t>
            </a:r>
          </a:p>
        </p:txBody>
      </p:sp>
    </p:spTree>
    <p:extLst>
      <p:ext uri="{BB962C8B-B14F-4D97-AF65-F5344CB8AC3E}">
        <p14:creationId xmlns:p14="http://schemas.microsoft.com/office/powerpoint/2010/main" val="3039251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Break</a:t>
            </a:r>
          </a:p>
        </p:txBody>
      </p:sp>
    </p:spTree>
    <p:extLst>
      <p:ext uri="{BB962C8B-B14F-4D97-AF65-F5344CB8AC3E}">
        <p14:creationId xmlns:p14="http://schemas.microsoft.com/office/powerpoint/2010/main" val="97604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Virtual Schools	</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Lena Kisner</a:t>
            </a:r>
          </a:p>
        </p:txBody>
      </p:sp>
    </p:spTree>
    <p:extLst>
      <p:ext uri="{BB962C8B-B14F-4D97-AF65-F5344CB8AC3E}">
        <p14:creationId xmlns:p14="http://schemas.microsoft.com/office/powerpoint/2010/main" val="1092782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sz="4800" dirty="0"/>
              <a:t>Special Education    Legislative Committee</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Bert Moore</a:t>
            </a:r>
          </a:p>
        </p:txBody>
      </p:sp>
    </p:spTree>
    <p:extLst>
      <p:ext uri="{BB962C8B-B14F-4D97-AF65-F5344CB8AC3E}">
        <p14:creationId xmlns:p14="http://schemas.microsoft.com/office/powerpoint/2010/main" val="18757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Open SEAC </a:t>
            </a:r>
            <a:br>
              <a:rPr lang="en-US" dirty="0"/>
            </a:br>
            <a:r>
              <a:rPr lang="en-US" dirty="0"/>
              <a:t>positions</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Bert Moore</a:t>
            </a:r>
          </a:p>
        </p:txBody>
      </p:sp>
    </p:spTree>
    <p:extLst>
      <p:ext uri="{BB962C8B-B14F-4D97-AF65-F5344CB8AC3E}">
        <p14:creationId xmlns:p14="http://schemas.microsoft.com/office/powerpoint/2010/main" val="40546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2DF428B-3BF0-7327-7280-6C40D90C7448}"/>
              </a:ext>
            </a:extLst>
          </p:cNvPr>
          <p:cNvSpPr>
            <a:spLocks noGrp="1"/>
          </p:cNvSpPr>
          <p:nvPr>
            <p:ph sz="half" idx="1"/>
          </p:nvPr>
        </p:nvSpPr>
        <p:spPr/>
        <p:txBody>
          <a:bodyPr/>
          <a:lstStyle/>
          <a:p>
            <a:r>
              <a:rPr lang="en-US" dirty="0"/>
              <a:t>Representative from the state juvenile corrections agency</a:t>
            </a:r>
          </a:p>
          <a:p>
            <a:r>
              <a:rPr lang="en-US" dirty="0"/>
              <a:t>Representative from the state agency responsible for foster care of children</a:t>
            </a:r>
          </a:p>
          <a:p>
            <a:r>
              <a:rPr lang="en-US" dirty="0"/>
              <a:t>Parent of a child with a disability, ages birth through 26 years</a:t>
            </a:r>
          </a:p>
          <a:p>
            <a:r>
              <a:rPr lang="en-US" dirty="0"/>
              <a:t>Individual with a disability</a:t>
            </a:r>
          </a:p>
        </p:txBody>
      </p:sp>
      <p:sp>
        <p:nvSpPr>
          <p:cNvPr id="6" name="Content Placeholder 5">
            <a:extLst>
              <a:ext uri="{FF2B5EF4-FFF2-40B4-BE49-F238E27FC236}">
                <a16:creationId xmlns:a16="http://schemas.microsoft.com/office/drawing/2014/main" id="{8C2E5113-B718-03D7-52DF-02EBE9839F81}"/>
              </a:ext>
            </a:extLst>
          </p:cNvPr>
          <p:cNvSpPr>
            <a:spLocks noGrp="1"/>
          </p:cNvSpPr>
          <p:nvPr>
            <p:ph sz="half" idx="2"/>
          </p:nvPr>
        </p:nvSpPr>
        <p:spPr/>
        <p:txBody>
          <a:bodyPr/>
          <a:lstStyle/>
          <a:p>
            <a:r>
              <a:rPr lang="en-US" dirty="0"/>
              <a:t>Can apply through this link: </a:t>
            </a:r>
            <a:r>
              <a:rPr lang="en-US" dirty="0">
                <a:hlinkClick r:id="rId2"/>
              </a:rPr>
              <a:t>https://forms.gle/ThFovGLUB9Rci1rPA</a:t>
            </a:r>
            <a:endParaRPr lang="en-US" dirty="0"/>
          </a:p>
          <a:p>
            <a:endParaRPr lang="en-US" dirty="0"/>
          </a:p>
          <a:p>
            <a:endParaRPr lang="en-US" dirty="0"/>
          </a:p>
          <a:p>
            <a:endParaRPr lang="en-US" dirty="0"/>
          </a:p>
        </p:txBody>
      </p:sp>
      <p:sp>
        <p:nvSpPr>
          <p:cNvPr id="4" name="Title 3">
            <a:extLst>
              <a:ext uri="{FF2B5EF4-FFF2-40B4-BE49-F238E27FC236}">
                <a16:creationId xmlns:a16="http://schemas.microsoft.com/office/drawing/2014/main" id="{783CFA4D-0733-1E56-4D89-E54AB0E2FA09}"/>
              </a:ext>
            </a:extLst>
          </p:cNvPr>
          <p:cNvSpPr>
            <a:spLocks noGrp="1"/>
          </p:cNvSpPr>
          <p:nvPr>
            <p:ph type="title"/>
          </p:nvPr>
        </p:nvSpPr>
        <p:spPr/>
        <p:txBody>
          <a:bodyPr/>
          <a:lstStyle/>
          <a:p>
            <a:r>
              <a:rPr lang="en-US" dirty="0"/>
              <a:t>Positions to be filled</a:t>
            </a:r>
          </a:p>
        </p:txBody>
      </p:sp>
      <p:pic>
        <p:nvPicPr>
          <p:cNvPr id="8" name="Picture 7" descr="A QR code with the SEAC logo in it taking you to the application for open positions on SEAC.">
            <a:extLst>
              <a:ext uri="{FF2B5EF4-FFF2-40B4-BE49-F238E27FC236}">
                <a16:creationId xmlns:a16="http://schemas.microsoft.com/office/drawing/2014/main" id="{1A48BB02-CF33-2F53-F597-7D781BE8D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5304" y="3142488"/>
            <a:ext cx="2773680" cy="2773680"/>
          </a:xfrm>
          <a:prstGeom prst="rect">
            <a:avLst/>
          </a:prstGeom>
        </p:spPr>
      </p:pic>
    </p:spTree>
    <p:extLst>
      <p:ext uri="{BB962C8B-B14F-4D97-AF65-F5344CB8AC3E}">
        <p14:creationId xmlns:p14="http://schemas.microsoft.com/office/powerpoint/2010/main" val="13741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Lunch</a:t>
            </a:r>
          </a:p>
        </p:txBody>
      </p:sp>
    </p:spTree>
    <p:extLst>
      <p:ext uri="{BB962C8B-B14F-4D97-AF65-F5344CB8AC3E}">
        <p14:creationId xmlns:p14="http://schemas.microsoft.com/office/powerpoint/2010/main" val="2949274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305FAC-F6CD-D10C-9D6F-E0AD6A65BB40}"/>
              </a:ext>
            </a:extLst>
          </p:cNvPr>
          <p:cNvSpPr>
            <a:spLocks noGrp="1"/>
          </p:cNvSpPr>
          <p:nvPr>
            <p:ph type="subTitle" idx="1"/>
          </p:nvPr>
        </p:nvSpPr>
        <p:spPr/>
        <p:txBody>
          <a:bodyPr/>
          <a:lstStyle/>
          <a:p>
            <a:r>
              <a:rPr lang="en-US" dirty="0"/>
              <a:t>November 30, 2023</a:t>
            </a:r>
          </a:p>
        </p:txBody>
      </p:sp>
      <p:sp>
        <p:nvSpPr>
          <p:cNvPr id="3" name="Title 2">
            <a:extLst>
              <a:ext uri="{FF2B5EF4-FFF2-40B4-BE49-F238E27FC236}">
                <a16:creationId xmlns:a16="http://schemas.microsoft.com/office/drawing/2014/main" id="{6C1D1AFB-6783-214B-D5A2-3D2C99AA8F05}"/>
              </a:ext>
            </a:extLst>
          </p:cNvPr>
          <p:cNvSpPr>
            <a:spLocks noGrp="1"/>
          </p:cNvSpPr>
          <p:nvPr>
            <p:ph type="title"/>
          </p:nvPr>
        </p:nvSpPr>
        <p:spPr/>
        <p:txBody>
          <a:bodyPr/>
          <a:lstStyle/>
          <a:p>
            <a:r>
              <a:rPr lang="en-US" dirty="0"/>
              <a:t>Licensure Update</a:t>
            </a:r>
          </a:p>
        </p:txBody>
      </p:sp>
    </p:spTree>
    <p:extLst>
      <p:ext uri="{BB962C8B-B14F-4D97-AF65-F5344CB8AC3E}">
        <p14:creationId xmlns:p14="http://schemas.microsoft.com/office/powerpoint/2010/main" val="1614734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EE45CA-4144-4F66-85DF-32F6570A20A3}"/>
              </a:ext>
            </a:extLst>
          </p:cNvPr>
          <p:cNvSpPr>
            <a:spLocks noGrp="1"/>
          </p:cNvSpPr>
          <p:nvPr>
            <p:ph idx="1"/>
          </p:nvPr>
        </p:nvSpPr>
        <p:spPr/>
        <p:txBody>
          <a:bodyPr>
            <a:normAutofit fontScale="85000" lnSpcReduction="20000"/>
          </a:bodyPr>
          <a:lstStyle/>
          <a:p>
            <a:r>
              <a:rPr lang="en-US" dirty="0"/>
              <a:t>Limited Residency License (LRL).</a:t>
            </a:r>
          </a:p>
          <a:p>
            <a:pPr lvl="1"/>
            <a:r>
              <a:rPr lang="en-US" dirty="0"/>
              <a:t>For high incidence and low incidence.</a:t>
            </a:r>
          </a:p>
          <a:p>
            <a:pPr lvl="1"/>
            <a:r>
              <a:rPr lang="en-US" dirty="0"/>
              <a:t>Must hold bachelor's degree.</a:t>
            </a:r>
          </a:p>
          <a:p>
            <a:pPr lvl="1"/>
            <a:r>
              <a:rPr lang="en-US" dirty="0"/>
              <a:t>Must serve as a special education para for one-year at a minimum.</a:t>
            </a:r>
          </a:p>
          <a:p>
            <a:pPr lvl="1"/>
            <a:r>
              <a:rPr lang="en-US" dirty="0"/>
              <a:t>High Incidence program offered: Baker, FHSU, Friends, PSU, Washburn, and WSU.</a:t>
            </a:r>
          </a:p>
          <a:p>
            <a:pPr lvl="1"/>
            <a:r>
              <a:rPr lang="en-US" dirty="0"/>
              <a:t>Low Incidence program offered: FHSU (approved November 2023; cohort will start August 2024).</a:t>
            </a:r>
          </a:p>
          <a:p>
            <a:r>
              <a:rPr lang="en-US" dirty="0"/>
              <a:t>Teacher Apprentice License (TAP).</a:t>
            </a:r>
          </a:p>
          <a:p>
            <a:pPr lvl="1"/>
            <a:r>
              <a:rPr lang="en-US" dirty="0"/>
              <a:t>Only at WSU.</a:t>
            </a:r>
          </a:p>
          <a:p>
            <a:pPr lvl="1"/>
            <a:r>
              <a:rPr lang="en-US" dirty="0"/>
              <a:t>Early childhood Unified, Birth to grade 3.</a:t>
            </a:r>
          </a:p>
          <a:p>
            <a:pPr lvl="1"/>
            <a:r>
              <a:rPr lang="en-US" dirty="0"/>
              <a:t>Elementary.</a:t>
            </a:r>
          </a:p>
          <a:p>
            <a:r>
              <a:rPr lang="en-US" dirty="0"/>
              <a:t>Limited Elementary Residency License (LERP).</a:t>
            </a:r>
          </a:p>
          <a:p>
            <a:pPr lvl="1"/>
            <a:r>
              <a:rPr lang="en-US" dirty="0"/>
              <a:t>Elementary. </a:t>
            </a:r>
          </a:p>
          <a:p>
            <a:pPr lvl="1"/>
            <a:r>
              <a:rPr lang="en-US" dirty="0"/>
              <a:t>Must hold bachelor’s degree.</a:t>
            </a:r>
          </a:p>
          <a:p>
            <a:pPr lvl="1"/>
            <a:r>
              <a:rPr lang="en-US" dirty="0"/>
              <a:t>Benedictine, FHSU, KSU, and Newman.</a:t>
            </a:r>
          </a:p>
        </p:txBody>
      </p:sp>
      <p:sp>
        <p:nvSpPr>
          <p:cNvPr id="3" name="Title 2">
            <a:extLst>
              <a:ext uri="{FF2B5EF4-FFF2-40B4-BE49-F238E27FC236}">
                <a16:creationId xmlns:a16="http://schemas.microsoft.com/office/drawing/2014/main" id="{A08F8B75-4338-4270-B317-A3C4A2ABBF78}"/>
              </a:ext>
            </a:extLst>
          </p:cNvPr>
          <p:cNvSpPr>
            <a:spLocks noGrp="1"/>
          </p:cNvSpPr>
          <p:nvPr>
            <p:ph type="title"/>
          </p:nvPr>
        </p:nvSpPr>
        <p:spPr/>
        <p:txBody>
          <a:bodyPr>
            <a:normAutofit/>
          </a:bodyPr>
          <a:lstStyle/>
          <a:p>
            <a:r>
              <a:rPr lang="en-US" dirty="0"/>
              <a:t>Nontraditional Routes to the Classroom</a:t>
            </a:r>
          </a:p>
        </p:txBody>
      </p:sp>
    </p:spTree>
    <p:extLst>
      <p:ext uri="{BB962C8B-B14F-4D97-AF65-F5344CB8AC3E}">
        <p14:creationId xmlns:p14="http://schemas.microsoft.com/office/powerpoint/2010/main" val="4034567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E025E9-A1AB-91F1-9CB8-8C8C2E62C102}"/>
              </a:ext>
            </a:extLst>
          </p:cNvPr>
          <p:cNvSpPr>
            <a:spLocks noGrp="1"/>
          </p:cNvSpPr>
          <p:nvPr>
            <p:ph idx="1"/>
          </p:nvPr>
        </p:nvSpPr>
        <p:spPr/>
        <p:txBody>
          <a:bodyPr/>
          <a:lstStyle/>
          <a:p>
            <a:r>
              <a:rPr lang="en-US" dirty="0"/>
              <a:t>Contingent on enrollment in an approved program appropriate to the special education teaching assignment, the school district can apply for a waiver. </a:t>
            </a:r>
          </a:p>
          <a:p>
            <a:r>
              <a:rPr lang="en-US" dirty="0"/>
              <a:t>An educator can receive up to three waivers for three school years. </a:t>
            </a:r>
          </a:p>
          <a:p>
            <a:r>
              <a:rPr lang="en-US" dirty="0"/>
              <a:t>It is HIGHLY RECOMMENDED that an educator not spend three years on a waiver and instead apply for a provisional license once eligible.</a:t>
            </a:r>
          </a:p>
          <a:p>
            <a:pPr marL="0" indent="0">
              <a:buNone/>
            </a:pPr>
            <a:endParaRPr lang="en-US" dirty="0"/>
          </a:p>
        </p:txBody>
      </p:sp>
      <p:sp>
        <p:nvSpPr>
          <p:cNvPr id="3" name="Title 2">
            <a:extLst>
              <a:ext uri="{FF2B5EF4-FFF2-40B4-BE49-F238E27FC236}">
                <a16:creationId xmlns:a16="http://schemas.microsoft.com/office/drawing/2014/main" id="{E07173F7-6617-E1E2-BF81-42474EF694E0}"/>
              </a:ext>
            </a:extLst>
          </p:cNvPr>
          <p:cNvSpPr>
            <a:spLocks noGrp="1"/>
          </p:cNvSpPr>
          <p:nvPr>
            <p:ph type="title"/>
          </p:nvPr>
        </p:nvSpPr>
        <p:spPr/>
        <p:txBody>
          <a:bodyPr>
            <a:normAutofit/>
          </a:bodyPr>
          <a:lstStyle/>
          <a:p>
            <a:pPr algn="ctr"/>
            <a:r>
              <a:rPr lang="en-US" dirty="0"/>
              <a:t>Special Education </a:t>
            </a:r>
            <a:br>
              <a:rPr lang="en-US" dirty="0"/>
            </a:br>
            <a:r>
              <a:rPr lang="en-US" dirty="0"/>
              <a:t>Waivers and Provisional Licenses</a:t>
            </a:r>
          </a:p>
        </p:txBody>
      </p:sp>
    </p:spTree>
    <p:extLst>
      <p:ext uri="{BB962C8B-B14F-4D97-AF65-F5344CB8AC3E}">
        <p14:creationId xmlns:p14="http://schemas.microsoft.com/office/powerpoint/2010/main" val="140115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EC3462-BFBC-4252-8588-0A85EB90DC5E}"/>
              </a:ext>
            </a:extLst>
          </p:cNvPr>
          <p:cNvSpPr>
            <a:spLocks noGrp="1"/>
          </p:cNvSpPr>
          <p:nvPr>
            <p:ph type="title"/>
          </p:nvPr>
        </p:nvSpPr>
        <p:spPr/>
        <p:txBody>
          <a:bodyPr/>
          <a:lstStyle/>
          <a:p>
            <a:r>
              <a:rPr lang="en-US" dirty="0"/>
              <a:t>How to pin the Interpreters Video</a:t>
            </a:r>
          </a:p>
        </p:txBody>
      </p:sp>
      <p:sp>
        <p:nvSpPr>
          <p:cNvPr id="7" name="Rectangle 6">
            <a:extLst>
              <a:ext uri="{FF2B5EF4-FFF2-40B4-BE49-F238E27FC236}">
                <a16:creationId xmlns:a16="http://schemas.microsoft.com/office/drawing/2014/main" id="{09B13E87-4871-461F-8AD2-2A6337B4558A}"/>
              </a:ext>
            </a:extLst>
          </p:cNvPr>
          <p:cNvSpPr/>
          <p:nvPr/>
        </p:nvSpPr>
        <p:spPr>
          <a:xfrm>
            <a:off x="1012054" y="1690688"/>
            <a:ext cx="9641150" cy="3785652"/>
          </a:xfrm>
          <a:prstGeom prst="rect">
            <a:avLst/>
          </a:prstGeom>
        </p:spPr>
        <p:txBody>
          <a:bodyPr wrap="square">
            <a:spAutoFit/>
          </a:bodyPr>
          <a:lstStyle/>
          <a:p>
            <a:r>
              <a:rPr lang="en-US" sz="2400" dirty="0"/>
              <a:t>At the top of your meeting window, hover over the video of the participant you want to pin and click ...</a:t>
            </a:r>
          </a:p>
          <a:p>
            <a:r>
              <a:rPr lang="en-US" sz="2400" dirty="0"/>
              <a:t>From the menu, click Pin.</a:t>
            </a:r>
          </a:p>
          <a:p>
            <a:endParaRPr lang="en-US" sz="2400" dirty="0"/>
          </a:p>
          <a:p>
            <a:r>
              <a:rPr lang="en-US" sz="2400" dirty="0"/>
              <a:t>Optional: If you want to pin additional videos (up to 9 total), follow steps 1 &amp; 2 again as needed. </a:t>
            </a:r>
          </a:p>
          <a:p>
            <a:endParaRPr lang="en-US" sz="2400" dirty="0"/>
          </a:p>
          <a:p>
            <a:r>
              <a:rPr lang="en-US" sz="2400" dirty="0"/>
              <a:t>Optional: If you have at least 3 participants in the meeting and dual monitor enabled, you will have the option to pin to your first screen or your second screen.</a:t>
            </a:r>
          </a:p>
        </p:txBody>
      </p:sp>
    </p:spTree>
    <p:extLst>
      <p:ext uri="{BB962C8B-B14F-4D97-AF65-F5344CB8AC3E}">
        <p14:creationId xmlns:p14="http://schemas.microsoft.com/office/powerpoint/2010/main" val="322275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E025E9-A1AB-91F1-9CB8-8C8C2E62C102}"/>
              </a:ext>
            </a:extLst>
          </p:cNvPr>
          <p:cNvSpPr>
            <a:spLocks noGrp="1"/>
          </p:cNvSpPr>
          <p:nvPr>
            <p:ph idx="1"/>
          </p:nvPr>
        </p:nvSpPr>
        <p:spPr/>
        <p:txBody>
          <a:bodyPr/>
          <a:lstStyle/>
          <a:p>
            <a:r>
              <a:rPr lang="en-US" dirty="0"/>
              <a:t>Provisional licenses are available up to four years. </a:t>
            </a:r>
          </a:p>
          <a:p>
            <a:r>
              <a:rPr lang="en-US" dirty="0"/>
              <a:t>First provisional license requires completion of 50% of the approved program (exception high/low incidence). </a:t>
            </a:r>
          </a:p>
          <a:p>
            <a:r>
              <a:rPr lang="en-US" dirty="0"/>
              <a:t>Renewing a provisional license requires completion of 50% of the remaining plan of study. </a:t>
            </a:r>
          </a:p>
          <a:p>
            <a:r>
              <a:rPr lang="en-US" dirty="0"/>
              <a:t>Neither a waiver or a provisional license is available if all an educator has left is the PRAXIS content exam. </a:t>
            </a:r>
          </a:p>
          <a:p>
            <a:r>
              <a:rPr lang="en-US" dirty="0"/>
              <a:t>A lot of educators make the mistake of staying on a waiver for three years, complete the coursework, and never apply for a provisional license—this can affect upgrade of an initial license.</a:t>
            </a:r>
          </a:p>
          <a:p>
            <a:pPr marL="0" indent="0">
              <a:buNone/>
            </a:pPr>
            <a:endParaRPr lang="en-US" dirty="0"/>
          </a:p>
        </p:txBody>
      </p:sp>
      <p:sp>
        <p:nvSpPr>
          <p:cNvPr id="3" name="Title 2">
            <a:extLst>
              <a:ext uri="{FF2B5EF4-FFF2-40B4-BE49-F238E27FC236}">
                <a16:creationId xmlns:a16="http://schemas.microsoft.com/office/drawing/2014/main" id="{E07173F7-6617-E1E2-BF81-42474EF694E0}"/>
              </a:ext>
            </a:extLst>
          </p:cNvPr>
          <p:cNvSpPr>
            <a:spLocks noGrp="1"/>
          </p:cNvSpPr>
          <p:nvPr>
            <p:ph type="title"/>
          </p:nvPr>
        </p:nvSpPr>
        <p:spPr/>
        <p:txBody>
          <a:bodyPr>
            <a:normAutofit/>
          </a:bodyPr>
          <a:lstStyle/>
          <a:p>
            <a:pPr algn="ctr"/>
            <a:r>
              <a:rPr lang="en-US" dirty="0"/>
              <a:t>Special Education </a:t>
            </a:r>
            <a:br>
              <a:rPr lang="en-US" dirty="0"/>
            </a:br>
            <a:r>
              <a:rPr lang="en-US" dirty="0"/>
              <a:t>Waivers and Provisional Licenses</a:t>
            </a:r>
          </a:p>
        </p:txBody>
      </p:sp>
    </p:spTree>
    <p:extLst>
      <p:ext uri="{BB962C8B-B14F-4D97-AF65-F5344CB8AC3E}">
        <p14:creationId xmlns:p14="http://schemas.microsoft.com/office/powerpoint/2010/main" val="133097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9CD452-0A54-4A2A-D2FD-6812822CDE0C}"/>
              </a:ext>
            </a:extLst>
          </p:cNvPr>
          <p:cNvSpPr>
            <a:spLocks noGrp="1"/>
          </p:cNvSpPr>
          <p:nvPr>
            <p:ph idx="1"/>
          </p:nvPr>
        </p:nvSpPr>
        <p:spPr/>
        <p:txBody>
          <a:bodyPr/>
          <a:lstStyle/>
          <a:p>
            <a:r>
              <a:rPr lang="en-US" dirty="0"/>
              <a:t>Limited Licenses do not require waivers.</a:t>
            </a:r>
          </a:p>
          <a:p>
            <a:r>
              <a:rPr lang="en-US" dirty="0"/>
              <a:t>Limited Licenses are pre-standard licenses that authorize the individual to serve in a position for which she/he is endorsed.</a:t>
            </a:r>
          </a:p>
        </p:txBody>
      </p:sp>
      <p:sp>
        <p:nvSpPr>
          <p:cNvPr id="3" name="Title 2">
            <a:extLst>
              <a:ext uri="{FF2B5EF4-FFF2-40B4-BE49-F238E27FC236}">
                <a16:creationId xmlns:a16="http://schemas.microsoft.com/office/drawing/2014/main" id="{C1AD4CC6-3F38-D742-5BD0-EE1BBC5ECF62}"/>
              </a:ext>
            </a:extLst>
          </p:cNvPr>
          <p:cNvSpPr>
            <a:spLocks noGrp="1"/>
          </p:cNvSpPr>
          <p:nvPr>
            <p:ph type="title"/>
          </p:nvPr>
        </p:nvSpPr>
        <p:spPr/>
        <p:txBody>
          <a:bodyPr/>
          <a:lstStyle/>
          <a:p>
            <a:r>
              <a:rPr lang="en-US" dirty="0"/>
              <a:t>Limited License Waivers</a:t>
            </a:r>
          </a:p>
        </p:txBody>
      </p:sp>
    </p:spTree>
    <p:extLst>
      <p:ext uri="{BB962C8B-B14F-4D97-AF65-F5344CB8AC3E}">
        <p14:creationId xmlns:p14="http://schemas.microsoft.com/office/powerpoint/2010/main" val="2677011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651DB7-77E1-3AA2-821D-482564FE43B1}"/>
              </a:ext>
            </a:extLst>
          </p:cNvPr>
          <p:cNvSpPr>
            <a:spLocks noGrp="1"/>
          </p:cNvSpPr>
          <p:nvPr>
            <p:ph idx="1"/>
          </p:nvPr>
        </p:nvSpPr>
        <p:spPr/>
        <p:txBody>
          <a:bodyPr>
            <a:normAutofit fontScale="85000" lnSpcReduction="10000"/>
          </a:bodyPr>
          <a:lstStyle/>
          <a:p>
            <a:r>
              <a:rPr lang="en-US" dirty="0"/>
              <a:t>KESA regulations 91-31-34 Governing Body Requirements</a:t>
            </a:r>
          </a:p>
          <a:p>
            <a:pPr lvl="1"/>
            <a:r>
              <a:rPr lang="en-US" dirty="0"/>
              <a:t>Specifies limitation to substitute licenses.</a:t>
            </a:r>
          </a:p>
          <a:p>
            <a:pPr lvl="1"/>
            <a:r>
              <a:rPr lang="en-US" dirty="0">
                <a:hlinkClick r:id="rId2"/>
              </a:rPr>
              <a:t>Issue 38 - 09-23-2021 | Department of Education | Permanent Administrative Regulations - 49460 (ks.gov)</a:t>
            </a:r>
            <a:r>
              <a:rPr lang="en-US" dirty="0"/>
              <a:t> </a:t>
            </a:r>
          </a:p>
          <a:p>
            <a:r>
              <a:rPr lang="en-US" dirty="0"/>
              <a:t>Limitation for licenses</a:t>
            </a:r>
          </a:p>
          <a:p>
            <a:pPr lvl="1"/>
            <a:r>
              <a:rPr lang="en-US" dirty="0"/>
              <a:t>Standard Substitute License</a:t>
            </a:r>
          </a:p>
          <a:p>
            <a:pPr lvl="2"/>
            <a:r>
              <a:rPr lang="en-US" dirty="0"/>
              <a:t>90 days in same assignment</a:t>
            </a:r>
          </a:p>
          <a:p>
            <a:pPr lvl="1"/>
            <a:r>
              <a:rPr lang="en-US" dirty="0"/>
              <a:t>Emergency Substitute w/Bachelor’s Degree</a:t>
            </a:r>
          </a:p>
          <a:p>
            <a:pPr lvl="2"/>
            <a:r>
              <a:rPr lang="en-US" dirty="0"/>
              <a:t>45 days in same assignment</a:t>
            </a:r>
          </a:p>
          <a:p>
            <a:pPr lvl="1"/>
            <a:r>
              <a:rPr lang="en-US" dirty="0"/>
              <a:t>Emergency Substitute w at least (60) college credit hours no Bachelor’s degree</a:t>
            </a:r>
          </a:p>
          <a:p>
            <a:pPr lvl="2"/>
            <a:r>
              <a:rPr lang="en-US" dirty="0"/>
              <a:t>25 days in same assignment, no more than 75 in a semester.</a:t>
            </a:r>
          </a:p>
          <a:p>
            <a:pPr lvl="1"/>
            <a:r>
              <a:rPr lang="en-US"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Modified Emergency Substitute License (formerly known as TEAL).</a:t>
            </a:r>
          </a:p>
          <a:p>
            <a:pPr lvl="2"/>
            <a:r>
              <a:rPr lang="en-US"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25 days in the same assignment, no more than 75 days in the same assignment.</a:t>
            </a:r>
          </a:p>
          <a:p>
            <a:pPr lvl="2"/>
            <a:r>
              <a:rPr lang="en-US"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License will specify it is valid for a specific district.</a:t>
            </a:r>
          </a:p>
          <a:p>
            <a:pPr lvl="2"/>
            <a:r>
              <a:rPr lang="en-US"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rPr>
              <a:t>NOT ELIGIBLE FOR A WAIVER.</a:t>
            </a:r>
          </a:p>
          <a:p>
            <a:pPr marL="914400" lvl="2" indent="0">
              <a:buNone/>
            </a:pPr>
            <a:endParaRPr lang="en-US" b="1" dirty="0">
              <a:solidFill>
                <a:srgbClr val="FF000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itle 2">
            <a:extLst>
              <a:ext uri="{FF2B5EF4-FFF2-40B4-BE49-F238E27FC236}">
                <a16:creationId xmlns:a16="http://schemas.microsoft.com/office/drawing/2014/main" id="{08776716-1D56-9DFC-B16A-1220CEEDE7E8}"/>
              </a:ext>
            </a:extLst>
          </p:cNvPr>
          <p:cNvSpPr>
            <a:spLocks noGrp="1"/>
          </p:cNvSpPr>
          <p:nvPr>
            <p:ph type="title"/>
          </p:nvPr>
        </p:nvSpPr>
        <p:spPr/>
        <p:txBody>
          <a:bodyPr/>
          <a:lstStyle/>
          <a:p>
            <a:r>
              <a:rPr lang="en-US" dirty="0"/>
              <a:t>Accreditation Waivers</a:t>
            </a:r>
          </a:p>
        </p:txBody>
      </p:sp>
    </p:spTree>
    <p:extLst>
      <p:ext uri="{BB962C8B-B14F-4D97-AF65-F5344CB8AC3E}">
        <p14:creationId xmlns:p14="http://schemas.microsoft.com/office/powerpoint/2010/main" val="2678853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2DECA8-3065-C733-A9EB-18F6C37C200A}"/>
              </a:ext>
            </a:extLst>
          </p:cNvPr>
          <p:cNvSpPr>
            <a:spLocks noGrp="1"/>
          </p:cNvSpPr>
          <p:nvPr>
            <p:ph idx="1"/>
          </p:nvPr>
        </p:nvSpPr>
        <p:spPr/>
        <p:txBody>
          <a:bodyPr>
            <a:normAutofit/>
          </a:bodyPr>
          <a:lstStyle/>
          <a:p>
            <a:pPr marL="0" indent="0">
              <a:buNone/>
            </a:pPr>
            <a:endParaRPr lang="en-US" dirty="0"/>
          </a:p>
          <a:p>
            <a:pPr marL="457200" indent="-457200">
              <a:buFont typeface="+mj-lt"/>
              <a:buAutoNum type="arabicPeriod"/>
            </a:pPr>
            <a:r>
              <a:rPr lang="en-US" sz="2400" dirty="0"/>
              <a:t>Remove the Principles of Learning and Teaching pedagogy exam as a requirement for licensure.</a:t>
            </a:r>
          </a:p>
          <a:p>
            <a:pPr marL="457200" indent="-457200">
              <a:buFont typeface="+mj-lt"/>
              <a:buAutoNum type="arabicPeriod"/>
            </a:pPr>
            <a:r>
              <a:rPr lang="en-US" sz="2400" dirty="0"/>
              <a:t>Establish a process through the Licensure Review Committee to address educators who completed Kansas approved teacher preparation programs but have not passed the required content exam after two attempts to qualify for a standard Kansas teaching license.</a:t>
            </a:r>
          </a:p>
          <a:p>
            <a:pPr marL="914400" lvl="1" indent="-457200">
              <a:buFont typeface="+mj-lt"/>
              <a:buAutoNum type="arabicPeriod"/>
            </a:pPr>
            <a:r>
              <a:rPr lang="en-US" sz="2000" dirty="0"/>
              <a:t>The instructions and form should be completed NLT December 1, 2023.</a:t>
            </a:r>
          </a:p>
          <a:p>
            <a:pPr marL="914400" lvl="1" indent="-457200">
              <a:buFont typeface="+mj-lt"/>
              <a:buAutoNum type="arabicPeriod"/>
            </a:pPr>
            <a:r>
              <a:rPr lang="en-US" sz="2000" dirty="0"/>
              <a:t>Instructions and forms will be submitted via KSDE Weekly updates.</a:t>
            </a:r>
          </a:p>
        </p:txBody>
      </p:sp>
      <p:sp>
        <p:nvSpPr>
          <p:cNvPr id="3" name="Title 2">
            <a:extLst>
              <a:ext uri="{FF2B5EF4-FFF2-40B4-BE49-F238E27FC236}">
                <a16:creationId xmlns:a16="http://schemas.microsoft.com/office/drawing/2014/main" id="{2A90798D-1965-60D3-4F51-536EA5B24E17}"/>
              </a:ext>
            </a:extLst>
          </p:cNvPr>
          <p:cNvSpPr>
            <a:spLocks noGrp="1"/>
          </p:cNvSpPr>
          <p:nvPr>
            <p:ph type="title"/>
          </p:nvPr>
        </p:nvSpPr>
        <p:spPr/>
        <p:txBody>
          <a:bodyPr/>
          <a:lstStyle/>
          <a:p>
            <a:r>
              <a:rPr lang="en-US" dirty="0"/>
              <a:t>Approved Test Changes by the SBOE</a:t>
            </a:r>
          </a:p>
        </p:txBody>
      </p:sp>
    </p:spTree>
    <p:extLst>
      <p:ext uri="{BB962C8B-B14F-4D97-AF65-F5344CB8AC3E}">
        <p14:creationId xmlns:p14="http://schemas.microsoft.com/office/powerpoint/2010/main" val="2312177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700B5D-A694-507F-44BA-B15DA14918A9}"/>
              </a:ext>
            </a:extLst>
          </p:cNvPr>
          <p:cNvPicPr>
            <a:picLocks noGrp="1" noChangeAspect="1"/>
          </p:cNvPicPr>
          <p:nvPr>
            <p:ph idx="1"/>
          </p:nvPr>
        </p:nvPicPr>
        <p:blipFill>
          <a:blip r:embed="rId2"/>
          <a:stretch>
            <a:fillRect/>
          </a:stretch>
        </p:blipFill>
        <p:spPr>
          <a:xfrm>
            <a:off x="734424" y="1444227"/>
            <a:ext cx="9516000" cy="4890257"/>
          </a:xfrm>
        </p:spPr>
      </p:pic>
      <p:sp>
        <p:nvSpPr>
          <p:cNvPr id="3" name="Title 2">
            <a:extLst>
              <a:ext uri="{FF2B5EF4-FFF2-40B4-BE49-F238E27FC236}">
                <a16:creationId xmlns:a16="http://schemas.microsoft.com/office/drawing/2014/main" id="{1A1DC6B7-9EB2-44D6-67AC-7D2D16851D6A}"/>
              </a:ext>
            </a:extLst>
          </p:cNvPr>
          <p:cNvSpPr>
            <a:spLocks noGrp="1"/>
          </p:cNvSpPr>
          <p:nvPr>
            <p:ph type="title"/>
          </p:nvPr>
        </p:nvSpPr>
        <p:spPr/>
        <p:txBody>
          <a:bodyPr/>
          <a:lstStyle/>
          <a:p>
            <a:r>
              <a:rPr lang="en-US" dirty="0"/>
              <a:t>Content Test Rubric</a:t>
            </a:r>
          </a:p>
        </p:txBody>
      </p:sp>
    </p:spTree>
    <p:extLst>
      <p:ext uri="{BB962C8B-B14F-4D97-AF65-F5344CB8AC3E}">
        <p14:creationId xmlns:p14="http://schemas.microsoft.com/office/powerpoint/2010/main" val="4238130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3AEE82-3431-8BAA-A76A-678427AABB1B}"/>
              </a:ext>
            </a:extLst>
          </p:cNvPr>
          <p:cNvSpPr>
            <a:spLocks noGrp="1"/>
          </p:cNvSpPr>
          <p:nvPr>
            <p:ph idx="1"/>
          </p:nvPr>
        </p:nvSpPr>
        <p:spPr/>
        <p:txBody>
          <a:bodyPr>
            <a:normAutofit lnSpcReduction="10000"/>
          </a:bodyPr>
          <a:lstStyle/>
          <a:p>
            <a:r>
              <a:rPr lang="en-US" dirty="0"/>
              <a:t>Statute 48-3406.</a:t>
            </a:r>
          </a:p>
          <a:p>
            <a:pPr lvl="1"/>
            <a:r>
              <a:rPr lang="en-US" dirty="0"/>
              <a:t>Valid out of state license.</a:t>
            </a:r>
          </a:p>
          <a:p>
            <a:pPr lvl="1"/>
            <a:r>
              <a:rPr lang="en-US" dirty="0"/>
              <a:t>Experience within the last year.</a:t>
            </a:r>
          </a:p>
          <a:p>
            <a:pPr lvl="1"/>
            <a:r>
              <a:rPr lang="en-US" dirty="0"/>
              <a:t>Complete application.</a:t>
            </a:r>
          </a:p>
          <a:p>
            <a:pPr lvl="1"/>
            <a:r>
              <a:rPr lang="en-US" dirty="0"/>
              <a:t>Complete background check.</a:t>
            </a:r>
          </a:p>
          <a:p>
            <a:pPr lvl="1"/>
            <a:r>
              <a:rPr lang="en-US" dirty="0"/>
              <a:t>Will receive an equivalent Kansas license.</a:t>
            </a:r>
          </a:p>
          <a:p>
            <a:r>
              <a:rPr lang="en-US" dirty="0"/>
              <a:t>Teacher Mobility Compact.</a:t>
            </a:r>
          </a:p>
          <a:p>
            <a:pPr lvl="1"/>
            <a:r>
              <a:rPr lang="en-US" dirty="0"/>
              <a:t>Bachelor’s degree.</a:t>
            </a:r>
          </a:p>
          <a:p>
            <a:pPr lvl="1"/>
            <a:r>
              <a:rPr lang="en-US" dirty="0"/>
              <a:t>Valid </a:t>
            </a:r>
            <a:r>
              <a:rPr lang="en-US" b="1" u="sng" dirty="0"/>
              <a:t>unencumbered</a:t>
            </a:r>
            <a:r>
              <a:rPr lang="en-US" dirty="0"/>
              <a:t> out of state license.</a:t>
            </a:r>
          </a:p>
          <a:p>
            <a:pPr lvl="1"/>
            <a:r>
              <a:rPr lang="en-US" dirty="0"/>
              <a:t>Application and fee.</a:t>
            </a:r>
          </a:p>
          <a:p>
            <a:pPr lvl="1"/>
            <a:r>
              <a:rPr lang="en-US" dirty="0"/>
              <a:t>Pass background check.</a:t>
            </a:r>
          </a:p>
          <a:p>
            <a:pPr lvl="1"/>
            <a:r>
              <a:rPr lang="en-US" dirty="0"/>
              <a:t>Will receive equivalent Kansas license.</a:t>
            </a:r>
          </a:p>
          <a:p>
            <a:pPr lvl="1"/>
            <a:endParaRPr lang="en-US" dirty="0"/>
          </a:p>
        </p:txBody>
      </p:sp>
      <p:sp>
        <p:nvSpPr>
          <p:cNvPr id="3" name="Title 2">
            <a:extLst>
              <a:ext uri="{FF2B5EF4-FFF2-40B4-BE49-F238E27FC236}">
                <a16:creationId xmlns:a16="http://schemas.microsoft.com/office/drawing/2014/main" id="{354084FD-8975-9BA5-FB19-286F9465B7DB}"/>
              </a:ext>
            </a:extLst>
          </p:cNvPr>
          <p:cNvSpPr>
            <a:spLocks noGrp="1"/>
          </p:cNvSpPr>
          <p:nvPr>
            <p:ph type="title"/>
          </p:nvPr>
        </p:nvSpPr>
        <p:spPr/>
        <p:txBody>
          <a:bodyPr/>
          <a:lstStyle/>
          <a:p>
            <a:r>
              <a:rPr lang="en-US" dirty="0"/>
              <a:t>Out of State Licensure</a:t>
            </a:r>
          </a:p>
        </p:txBody>
      </p:sp>
    </p:spTree>
    <p:extLst>
      <p:ext uri="{BB962C8B-B14F-4D97-AF65-F5344CB8AC3E}">
        <p14:creationId xmlns:p14="http://schemas.microsoft.com/office/powerpoint/2010/main" val="3072738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the united states&#10;&#10;Description automatically generated">
            <a:extLst>
              <a:ext uri="{FF2B5EF4-FFF2-40B4-BE49-F238E27FC236}">
                <a16:creationId xmlns:a16="http://schemas.microsoft.com/office/drawing/2014/main" id="{8112F994-5584-E901-1EF9-BE7D4CB16A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0400" y="1128486"/>
            <a:ext cx="9144000" cy="5007429"/>
          </a:xfrm>
        </p:spPr>
      </p:pic>
      <p:sp>
        <p:nvSpPr>
          <p:cNvPr id="3" name="Title 2">
            <a:extLst>
              <a:ext uri="{FF2B5EF4-FFF2-40B4-BE49-F238E27FC236}">
                <a16:creationId xmlns:a16="http://schemas.microsoft.com/office/drawing/2014/main" id="{805F963B-1FC7-476B-9559-5F7935A5F744}"/>
              </a:ext>
            </a:extLst>
          </p:cNvPr>
          <p:cNvSpPr>
            <a:spLocks noGrp="1"/>
          </p:cNvSpPr>
          <p:nvPr>
            <p:ph type="title"/>
          </p:nvPr>
        </p:nvSpPr>
        <p:spPr>
          <a:xfrm>
            <a:off x="609600" y="365125"/>
            <a:ext cx="10744200" cy="930275"/>
          </a:xfrm>
        </p:spPr>
        <p:txBody>
          <a:bodyPr>
            <a:normAutofit/>
          </a:bodyPr>
          <a:lstStyle/>
          <a:p>
            <a:pPr algn="ctr"/>
            <a:r>
              <a:rPr lang="en-US" dirty="0"/>
              <a:t>Teacher Mobility Compact</a:t>
            </a:r>
          </a:p>
        </p:txBody>
      </p:sp>
    </p:spTree>
    <p:extLst>
      <p:ext uri="{BB962C8B-B14F-4D97-AF65-F5344CB8AC3E}">
        <p14:creationId xmlns:p14="http://schemas.microsoft.com/office/powerpoint/2010/main" val="1312829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33313-8DA6-C871-1984-A98B62C30EBE}"/>
              </a:ext>
            </a:extLst>
          </p:cNvPr>
          <p:cNvSpPr>
            <a:spLocks noGrp="1"/>
          </p:cNvSpPr>
          <p:nvPr>
            <p:ph type="title"/>
          </p:nvPr>
        </p:nvSpPr>
        <p:spPr/>
        <p:txBody>
          <a:bodyPr/>
          <a:lstStyle/>
          <a:p>
            <a:r>
              <a:rPr lang="en-US" dirty="0"/>
              <a:t>Teacher Mobility Compact</a:t>
            </a:r>
          </a:p>
        </p:txBody>
      </p:sp>
      <p:sp>
        <p:nvSpPr>
          <p:cNvPr id="4" name="Text Placeholder 3">
            <a:extLst>
              <a:ext uri="{FF2B5EF4-FFF2-40B4-BE49-F238E27FC236}">
                <a16:creationId xmlns:a16="http://schemas.microsoft.com/office/drawing/2014/main" id="{B8A0F193-0992-5F5A-3865-E354A3F94328}"/>
              </a:ext>
            </a:extLst>
          </p:cNvPr>
          <p:cNvSpPr>
            <a:spLocks noGrp="1"/>
          </p:cNvSpPr>
          <p:nvPr>
            <p:ph type="body" idx="1"/>
          </p:nvPr>
        </p:nvSpPr>
        <p:spPr/>
        <p:txBody>
          <a:bodyPr/>
          <a:lstStyle/>
          <a:p>
            <a:r>
              <a:rPr lang="en-US" dirty="0"/>
              <a:t>Member States</a:t>
            </a:r>
          </a:p>
        </p:txBody>
      </p:sp>
      <p:sp>
        <p:nvSpPr>
          <p:cNvPr id="5" name="Content Placeholder 4">
            <a:extLst>
              <a:ext uri="{FF2B5EF4-FFF2-40B4-BE49-F238E27FC236}">
                <a16:creationId xmlns:a16="http://schemas.microsoft.com/office/drawing/2014/main" id="{4571AB49-6B10-1905-100F-EBD48A9757FA}"/>
              </a:ext>
            </a:extLst>
          </p:cNvPr>
          <p:cNvSpPr>
            <a:spLocks noGrp="1"/>
          </p:cNvSpPr>
          <p:nvPr>
            <p:ph sz="half" idx="2"/>
          </p:nvPr>
        </p:nvSpPr>
        <p:spPr/>
        <p:txBody>
          <a:bodyPr/>
          <a:lstStyle/>
          <a:p>
            <a:r>
              <a:rPr lang="en-US" dirty="0"/>
              <a:t>Alabama</a:t>
            </a:r>
          </a:p>
          <a:p>
            <a:r>
              <a:rPr lang="en-US" dirty="0"/>
              <a:t>Colorado</a:t>
            </a:r>
          </a:p>
          <a:p>
            <a:r>
              <a:rPr lang="en-US" dirty="0"/>
              <a:t>Florida</a:t>
            </a:r>
          </a:p>
          <a:p>
            <a:r>
              <a:rPr lang="en-US" dirty="0"/>
              <a:t>Kentucky</a:t>
            </a:r>
          </a:p>
          <a:p>
            <a:r>
              <a:rPr lang="en-US" dirty="0"/>
              <a:t>Kansas</a:t>
            </a:r>
          </a:p>
        </p:txBody>
      </p:sp>
      <p:sp>
        <p:nvSpPr>
          <p:cNvPr id="6" name="Text Placeholder 5">
            <a:extLst>
              <a:ext uri="{FF2B5EF4-FFF2-40B4-BE49-F238E27FC236}">
                <a16:creationId xmlns:a16="http://schemas.microsoft.com/office/drawing/2014/main" id="{0CBFE35B-7834-EF54-227A-79E9471544FE}"/>
              </a:ext>
            </a:extLst>
          </p:cNvPr>
          <p:cNvSpPr>
            <a:spLocks noGrp="1"/>
          </p:cNvSpPr>
          <p:nvPr>
            <p:ph type="body" sz="quarter" idx="3"/>
          </p:nvPr>
        </p:nvSpPr>
        <p:spPr/>
        <p:txBody>
          <a:bodyPr/>
          <a:lstStyle/>
          <a:p>
            <a:r>
              <a:rPr lang="en-US" dirty="0"/>
              <a:t>Member States</a:t>
            </a:r>
          </a:p>
        </p:txBody>
      </p:sp>
      <p:sp>
        <p:nvSpPr>
          <p:cNvPr id="7" name="Content Placeholder 6">
            <a:extLst>
              <a:ext uri="{FF2B5EF4-FFF2-40B4-BE49-F238E27FC236}">
                <a16:creationId xmlns:a16="http://schemas.microsoft.com/office/drawing/2014/main" id="{D6B6F123-D6A9-AF0A-6226-8B49C0085E7E}"/>
              </a:ext>
            </a:extLst>
          </p:cNvPr>
          <p:cNvSpPr>
            <a:spLocks noGrp="1"/>
          </p:cNvSpPr>
          <p:nvPr>
            <p:ph sz="quarter" idx="4"/>
          </p:nvPr>
        </p:nvSpPr>
        <p:spPr/>
        <p:txBody>
          <a:bodyPr/>
          <a:lstStyle/>
          <a:p>
            <a:r>
              <a:rPr lang="en-US" dirty="0"/>
              <a:t>Nebraska</a:t>
            </a:r>
          </a:p>
          <a:p>
            <a:r>
              <a:rPr lang="en-US" dirty="0"/>
              <a:t>Nevada</a:t>
            </a:r>
          </a:p>
          <a:p>
            <a:r>
              <a:rPr lang="en-US" dirty="0"/>
              <a:t>Oklahoma</a:t>
            </a:r>
          </a:p>
          <a:p>
            <a:r>
              <a:rPr lang="en-US" dirty="0"/>
              <a:t>Oregon</a:t>
            </a:r>
          </a:p>
          <a:p>
            <a:r>
              <a:rPr lang="en-US" dirty="0"/>
              <a:t>Utah</a:t>
            </a:r>
          </a:p>
        </p:txBody>
      </p:sp>
    </p:spTree>
    <p:extLst>
      <p:ext uri="{BB962C8B-B14F-4D97-AF65-F5344CB8AC3E}">
        <p14:creationId xmlns:p14="http://schemas.microsoft.com/office/powerpoint/2010/main" val="4167651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3289" y="4343670"/>
            <a:ext cx="11948845" cy="921224"/>
          </a:xfrm>
        </p:spPr>
        <p:txBody>
          <a:bodyPr>
            <a:normAutofit/>
          </a:bodyPr>
          <a:lstStyle/>
          <a:p>
            <a:pPr algn="ctr"/>
            <a:r>
              <a:rPr lang="en-US" dirty="0"/>
              <a:t>Registered Teacher Apprenticeship</a:t>
            </a:r>
          </a:p>
        </p:txBody>
      </p:sp>
    </p:spTree>
    <p:extLst>
      <p:ext uri="{BB962C8B-B14F-4D97-AF65-F5344CB8AC3E}">
        <p14:creationId xmlns:p14="http://schemas.microsoft.com/office/powerpoint/2010/main" val="4264446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2439-3E02-98FD-1F34-5D6D4EC1B5E1}"/>
              </a:ext>
            </a:extLst>
          </p:cNvPr>
          <p:cNvSpPr>
            <a:spLocks noGrp="1"/>
          </p:cNvSpPr>
          <p:nvPr>
            <p:ph type="title"/>
          </p:nvPr>
        </p:nvSpPr>
        <p:spPr>
          <a:xfrm>
            <a:off x="459181" y="221291"/>
            <a:ext cx="11099245" cy="1149350"/>
          </a:xfrm>
        </p:spPr>
        <p:txBody>
          <a:bodyPr>
            <a:normAutofit fontScale="90000"/>
          </a:bodyPr>
          <a:lstStyle/>
          <a:p>
            <a:pPr algn="ctr"/>
            <a:r>
              <a:rPr lang="en-US" dirty="0"/>
              <a:t>What is a Registered Teacher</a:t>
            </a:r>
            <a:br>
              <a:rPr lang="en-US" dirty="0"/>
            </a:br>
            <a:r>
              <a:rPr lang="en-US" dirty="0"/>
              <a:t>Apprenticeship</a:t>
            </a:r>
          </a:p>
        </p:txBody>
      </p:sp>
      <p:sp>
        <p:nvSpPr>
          <p:cNvPr id="7" name="Content Placeholder 19">
            <a:extLst>
              <a:ext uri="{FF2B5EF4-FFF2-40B4-BE49-F238E27FC236}">
                <a16:creationId xmlns:a16="http://schemas.microsoft.com/office/drawing/2014/main" id="{9E12ABC9-5145-87D0-3534-9413709DDF52}"/>
              </a:ext>
            </a:extLst>
          </p:cNvPr>
          <p:cNvSpPr txBox="1">
            <a:spLocks/>
          </p:cNvSpPr>
          <p:nvPr/>
        </p:nvSpPr>
        <p:spPr>
          <a:xfrm>
            <a:off x="459182" y="1690687"/>
            <a:ext cx="8765781" cy="4471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cs typeface="Times New Roman" panose="02020603050405020304" pitchFamily="18" charset="0"/>
              </a:rPr>
              <a:t>Apprentice On-The-Job Learning (OJL):</a:t>
            </a:r>
          </a:p>
          <a:p>
            <a:pPr lvl="1"/>
            <a:r>
              <a:rPr lang="en-US" dirty="0">
                <a:latin typeface="+mn-lt"/>
                <a:cs typeface="Times New Roman" panose="02020603050405020304" pitchFamily="18" charset="0"/>
              </a:rPr>
              <a:t>Full-time employment in a preK-6 classroom (assisting a teacher of record).</a:t>
            </a:r>
          </a:p>
          <a:p>
            <a:pPr lvl="2"/>
            <a:r>
              <a:rPr lang="en-US" dirty="0">
                <a:latin typeface="+mn-lt"/>
                <a:cs typeface="Times New Roman" panose="02020603050405020304" pitchFamily="18" charset="0"/>
              </a:rPr>
              <a:t>Is not the teacher of record during the apprenticeship.</a:t>
            </a:r>
          </a:p>
          <a:p>
            <a:pPr lvl="1"/>
            <a:r>
              <a:rPr lang="en-US" dirty="0">
                <a:latin typeface="+mn-lt"/>
                <a:cs typeface="Times New Roman" panose="02020603050405020304" pitchFamily="18" charset="0"/>
              </a:rPr>
              <a:t>Learning and mastering teaching competencies.</a:t>
            </a:r>
          </a:p>
          <a:p>
            <a:pPr lvl="1"/>
            <a:r>
              <a:rPr lang="en-US" dirty="0">
                <a:latin typeface="+mn-lt"/>
                <a:cs typeface="Times New Roman" panose="02020603050405020304" pitchFamily="18" charset="0"/>
              </a:rPr>
              <a:t>Receives wage progression as progress is made in the program.</a:t>
            </a:r>
          </a:p>
          <a:p>
            <a:pPr lvl="1"/>
            <a:r>
              <a:rPr lang="en-US" dirty="0">
                <a:latin typeface="+mn-lt"/>
                <a:cs typeface="Times New Roman" panose="02020603050405020304" pitchFamily="18" charset="0"/>
              </a:rPr>
              <a:t>Receives National Recognized Apprenticeship Certificate on completion.</a:t>
            </a:r>
          </a:p>
          <a:p>
            <a:r>
              <a:rPr lang="en-US" dirty="0">
                <a:latin typeface="+mn-lt"/>
                <a:cs typeface="Times New Roman" panose="02020603050405020304" pitchFamily="18" charset="0"/>
              </a:rPr>
              <a:t>Apprentice Related Technical Instruction (RTI):</a:t>
            </a:r>
          </a:p>
          <a:p>
            <a:pPr lvl="1">
              <a:lnSpc>
                <a:spcPct val="100000"/>
              </a:lnSpc>
            </a:pPr>
            <a:r>
              <a:rPr lang="en-US" dirty="0">
                <a:latin typeface="+mn-lt"/>
                <a:cs typeface="Times New Roman" panose="02020603050405020304" pitchFamily="18" charset="0"/>
              </a:rPr>
              <a:t>Pursuing a bachelor’s degree at an accredited college/university within teacher preparation program.</a:t>
            </a:r>
          </a:p>
          <a:p>
            <a:pPr lvl="1">
              <a:lnSpc>
                <a:spcPct val="100000"/>
              </a:lnSpc>
            </a:pPr>
            <a:r>
              <a:rPr lang="en-US" dirty="0">
                <a:latin typeface="+mn-lt"/>
                <a:cs typeface="Times New Roman" panose="02020603050405020304" pitchFamily="18" charset="0"/>
              </a:rPr>
              <a:t>Qualifies for Kansas Initial Teaching License.</a:t>
            </a:r>
          </a:p>
          <a:p>
            <a:pPr marL="0" indent="0">
              <a:buNone/>
            </a:pPr>
            <a:endParaRPr lang="en-US" dirty="0"/>
          </a:p>
        </p:txBody>
      </p:sp>
      <p:sp>
        <p:nvSpPr>
          <p:cNvPr id="8" name="Content Placeholder 19">
            <a:extLst>
              <a:ext uri="{FF2B5EF4-FFF2-40B4-BE49-F238E27FC236}">
                <a16:creationId xmlns:a16="http://schemas.microsoft.com/office/drawing/2014/main" id="{C93740E9-6968-8A4C-E81B-EE18716F1EF1}"/>
              </a:ext>
            </a:extLst>
          </p:cNvPr>
          <p:cNvSpPr txBox="1">
            <a:spLocks/>
          </p:cNvSpPr>
          <p:nvPr/>
        </p:nvSpPr>
        <p:spPr>
          <a:xfrm>
            <a:off x="6322144" y="2343474"/>
            <a:ext cx="5033244" cy="2937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87177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Special Education Advisory Council</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a:t>November 30, </a:t>
            </a:r>
            <a:r>
              <a:rPr lang="en-US" dirty="0"/>
              <a:t>2023</a:t>
            </a:r>
          </a:p>
        </p:txBody>
      </p:sp>
    </p:spTree>
    <p:extLst>
      <p:ext uri="{BB962C8B-B14F-4D97-AF65-F5344CB8AC3E}">
        <p14:creationId xmlns:p14="http://schemas.microsoft.com/office/powerpoint/2010/main" val="430270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32AC-A837-C449-3BCD-85D8DD172E7D}"/>
              </a:ext>
            </a:extLst>
          </p:cNvPr>
          <p:cNvSpPr>
            <a:spLocks noGrp="1"/>
          </p:cNvSpPr>
          <p:nvPr>
            <p:ph type="title"/>
          </p:nvPr>
        </p:nvSpPr>
        <p:spPr/>
        <p:txBody>
          <a:bodyPr/>
          <a:lstStyle/>
          <a:p>
            <a:r>
              <a:rPr lang="en-US" dirty="0"/>
              <a:t>Roles</a:t>
            </a:r>
          </a:p>
        </p:txBody>
      </p:sp>
      <p:sp>
        <p:nvSpPr>
          <p:cNvPr id="4" name="Content Placeholder 3">
            <a:extLst>
              <a:ext uri="{FF2B5EF4-FFF2-40B4-BE49-F238E27FC236}">
                <a16:creationId xmlns:a16="http://schemas.microsoft.com/office/drawing/2014/main" id="{9F6EB4E3-3920-85A3-2E56-15487FC60F2A}"/>
              </a:ext>
            </a:extLst>
          </p:cNvPr>
          <p:cNvSpPr>
            <a:spLocks noGrp="1"/>
          </p:cNvSpPr>
          <p:nvPr>
            <p:ph sz="half" idx="2"/>
          </p:nvPr>
        </p:nvSpPr>
        <p:spPr>
          <a:xfrm>
            <a:off x="411664" y="1957234"/>
            <a:ext cx="3757327" cy="3771080"/>
          </a:xfrm>
        </p:spPr>
        <p:txBody>
          <a:bodyPr>
            <a:normAutofit fontScale="25000" lnSpcReduction="20000"/>
          </a:bodyPr>
          <a:lstStyle/>
          <a:p>
            <a:pPr>
              <a:lnSpc>
                <a:spcPct val="120000"/>
              </a:lnSpc>
              <a:spcBef>
                <a:spcPts val="0"/>
              </a:spcBef>
              <a:spcAft>
                <a:spcPts val="0"/>
              </a:spcAft>
            </a:pPr>
            <a:r>
              <a:rPr lang="en-US" sz="8000" b="1" dirty="0">
                <a:latin typeface="+mn-lt"/>
                <a:ea typeface="Open Sans Semibold" panose="020B0706030804020204" pitchFamily="34" charset="0"/>
                <a:cs typeface="Open Sans Semibold" panose="020B0706030804020204" pitchFamily="34" charset="0"/>
              </a:rPr>
              <a:t>Role of KSDE</a:t>
            </a:r>
          </a:p>
          <a:p>
            <a:pPr lvl="1">
              <a:lnSpc>
                <a:spcPct val="120000"/>
              </a:lnSpc>
              <a:spcBef>
                <a:spcPts val="0"/>
              </a:spcBef>
              <a:spcAft>
                <a:spcPts val="0"/>
              </a:spcAft>
            </a:pPr>
            <a:r>
              <a:rPr lang="en-US" sz="7200" b="1" dirty="0">
                <a:latin typeface="+mn-lt"/>
                <a:cs typeface="Times New Roman" panose="02020603050405020304" pitchFamily="18" charset="0"/>
              </a:rPr>
              <a:t>Apprenticeship Intermediary </a:t>
            </a:r>
            <a:r>
              <a:rPr lang="en-US" sz="7200" dirty="0">
                <a:latin typeface="+mn-lt"/>
                <a:cs typeface="Times New Roman" panose="02020603050405020304" pitchFamily="18" charset="0"/>
              </a:rPr>
              <a:t>(not the W-2 employer).</a:t>
            </a:r>
          </a:p>
          <a:p>
            <a:pPr lvl="1">
              <a:lnSpc>
                <a:spcPct val="120000"/>
              </a:lnSpc>
              <a:spcBef>
                <a:spcPts val="0"/>
              </a:spcBef>
              <a:spcAft>
                <a:spcPts val="0"/>
              </a:spcAft>
            </a:pPr>
            <a:r>
              <a:rPr lang="en-US" sz="7200" dirty="0">
                <a:latin typeface="+mn-lt"/>
                <a:cs typeface="Times New Roman" panose="02020603050405020304" pitchFamily="18" charset="0"/>
              </a:rPr>
              <a:t>Track and report apprentice progress to Kansas Office of  Apprenticeship.</a:t>
            </a:r>
          </a:p>
          <a:p>
            <a:pPr lvl="1">
              <a:lnSpc>
                <a:spcPct val="120000"/>
              </a:lnSpc>
              <a:spcBef>
                <a:spcPts val="0"/>
              </a:spcBef>
              <a:spcAft>
                <a:spcPts val="0"/>
              </a:spcAft>
            </a:pPr>
            <a:r>
              <a:rPr lang="en-US" sz="7200" dirty="0">
                <a:latin typeface="+mn-lt"/>
                <a:cs typeface="Times New Roman" panose="02020603050405020304" pitchFamily="18" charset="0"/>
              </a:rPr>
              <a:t>Manage program funding.</a:t>
            </a:r>
          </a:p>
          <a:p>
            <a:pPr lvl="1">
              <a:lnSpc>
                <a:spcPct val="120000"/>
              </a:lnSpc>
              <a:spcBef>
                <a:spcPts val="0"/>
              </a:spcBef>
              <a:spcAft>
                <a:spcPts val="0"/>
              </a:spcAft>
            </a:pPr>
            <a:r>
              <a:rPr lang="en-US" sz="7200" dirty="0">
                <a:latin typeface="+mn-lt"/>
                <a:cs typeface="Times New Roman" panose="02020603050405020304" pitchFamily="18" charset="0"/>
              </a:rPr>
              <a:t>Maintain apprenticeship reporting records and enter it into RAPIDS (USDOL tracking system).</a:t>
            </a:r>
          </a:p>
          <a:p>
            <a:pPr lvl="1">
              <a:lnSpc>
                <a:spcPct val="120000"/>
              </a:lnSpc>
              <a:spcBef>
                <a:spcPts val="0"/>
              </a:spcBef>
              <a:spcAft>
                <a:spcPts val="0"/>
              </a:spcAft>
            </a:pPr>
            <a:r>
              <a:rPr lang="en-US" sz="7200" dirty="0">
                <a:latin typeface="+mn-lt"/>
                <a:cs typeface="Times New Roman" panose="02020603050405020304" pitchFamily="18" charset="0"/>
              </a:rPr>
              <a:t>Issue initial teaching license.</a:t>
            </a:r>
          </a:p>
          <a:p>
            <a:pPr lvl="1">
              <a:spcBef>
                <a:spcPts val="0"/>
              </a:spcBef>
              <a:spcAft>
                <a:spcPts val="0"/>
              </a:spcAft>
            </a:pPr>
            <a:endParaRPr lang="en-US" dirty="0">
              <a:latin typeface="+mn-lt"/>
            </a:endParaRPr>
          </a:p>
        </p:txBody>
      </p:sp>
      <p:sp>
        <p:nvSpPr>
          <p:cNvPr id="6" name="Content Placeholder 5">
            <a:extLst>
              <a:ext uri="{FF2B5EF4-FFF2-40B4-BE49-F238E27FC236}">
                <a16:creationId xmlns:a16="http://schemas.microsoft.com/office/drawing/2014/main" id="{38FD4B68-2380-4EBF-66B5-DA936385D2B2}"/>
              </a:ext>
            </a:extLst>
          </p:cNvPr>
          <p:cNvSpPr>
            <a:spLocks noGrp="1"/>
          </p:cNvSpPr>
          <p:nvPr>
            <p:ph sz="quarter" idx="4"/>
          </p:nvPr>
        </p:nvSpPr>
        <p:spPr>
          <a:xfrm>
            <a:off x="4055977" y="1972652"/>
            <a:ext cx="4146205" cy="3771080"/>
          </a:xfrm>
        </p:spPr>
        <p:txBody>
          <a:bodyPr>
            <a:normAutofit fontScale="25000" lnSpcReduction="20000"/>
          </a:bodyPr>
          <a:lstStyle/>
          <a:p>
            <a:pPr>
              <a:lnSpc>
                <a:spcPct val="120000"/>
              </a:lnSpc>
              <a:spcBef>
                <a:spcPts val="0"/>
              </a:spcBef>
              <a:spcAft>
                <a:spcPts val="0"/>
              </a:spcAft>
            </a:pPr>
            <a:r>
              <a:rPr lang="en-US" sz="8000" b="1" dirty="0">
                <a:latin typeface="+mn-lt"/>
                <a:ea typeface="Open Sans Semibold" panose="020B0706030804020204" pitchFamily="34" charset="0"/>
                <a:cs typeface="Open Sans Semibold" panose="020B0706030804020204" pitchFamily="34" charset="0"/>
              </a:rPr>
              <a:t>Role of districts</a:t>
            </a:r>
          </a:p>
          <a:p>
            <a:pPr lvl="1">
              <a:lnSpc>
                <a:spcPct val="120000"/>
              </a:lnSpc>
              <a:spcBef>
                <a:spcPts val="0"/>
              </a:spcBef>
              <a:spcAft>
                <a:spcPts val="0"/>
              </a:spcAft>
            </a:pPr>
            <a:r>
              <a:rPr lang="en-US" sz="7200" b="1" dirty="0">
                <a:latin typeface="+mn-lt"/>
                <a:cs typeface="Times New Roman" panose="02020603050405020304" pitchFamily="18" charset="0"/>
              </a:rPr>
              <a:t>Apprenticeship Sponsor </a:t>
            </a:r>
            <a:r>
              <a:rPr lang="en-US" sz="7200" dirty="0">
                <a:latin typeface="+mn-lt"/>
                <a:cs typeface="Times New Roman" panose="02020603050405020304" pitchFamily="18" charset="0"/>
              </a:rPr>
              <a:t>(W-2 employer).</a:t>
            </a:r>
          </a:p>
          <a:p>
            <a:pPr lvl="1">
              <a:lnSpc>
                <a:spcPct val="120000"/>
              </a:lnSpc>
              <a:spcBef>
                <a:spcPts val="0"/>
              </a:spcBef>
              <a:spcAft>
                <a:spcPts val="0"/>
              </a:spcAft>
            </a:pPr>
            <a:r>
              <a:rPr lang="en-US" sz="7200" dirty="0">
                <a:latin typeface="+mn-lt"/>
                <a:cs typeface="Times New Roman" panose="02020603050405020304" pitchFamily="18" charset="0"/>
              </a:rPr>
              <a:t>On-the-Job Learning Provider (OJL).</a:t>
            </a:r>
          </a:p>
          <a:p>
            <a:pPr lvl="1">
              <a:lnSpc>
                <a:spcPct val="120000"/>
              </a:lnSpc>
              <a:spcBef>
                <a:spcPts val="0"/>
              </a:spcBef>
              <a:spcAft>
                <a:spcPts val="0"/>
              </a:spcAft>
            </a:pPr>
            <a:r>
              <a:rPr lang="en-US" sz="7200" dirty="0">
                <a:latin typeface="+mn-lt"/>
                <a:cs typeface="Times New Roman" panose="02020603050405020304" pitchFamily="18" charset="0"/>
              </a:rPr>
              <a:t>Recruiting/identifying apprentice candidates.</a:t>
            </a:r>
          </a:p>
          <a:p>
            <a:pPr lvl="1">
              <a:lnSpc>
                <a:spcPct val="120000"/>
              </a:lnSpc>
              <a:spcBef>
                <a:spcPts val="0"/>
              </a:spcBef>
              <a:spcAft>
                <a:spcPts val="0"/>
              </a:spcAft>
            </a:pPr>
            <a:r>
              <a:rPr lang="en-US" sz="7200" dirty="0">
                <a:latin typeface="+mn-lt"/>
                <a:cs typeface="Times New Roman" panose="02020603050405020304" pitchFamily="18" charset="0"/>
              </a:rPr>
              <a:t>Hire and train apprentice using competency-based learning.</a:t>
            </a:r>
          </a:p>
          <a:p>
            <a:pPr lvl="1">
              <a:lnSpc>
                <a:spcPct val="120000"/>
              </a:lnSpc>
              <a:spcBef>
                <a:spcPts val="0"/>
              </a:spcBef>
              <a:spcAft>
                <a:spcPts val="0"/>
              </a:spcAft>
            </a:pPr>
            <a:r>
              <a:rPr lang="en-US" sz="7200" dirty="0">
                <a:latin typeface="+mn-lt"/>
                <a:cs typeface="Times New Roman" panose="02020603050405020304" pitchFamily="18" charset="0"/>
              </a:rPr>
              <a:t>Track and report apprenticeship progress to KSDE.</a:t>
            </a:r>
          </a:p>
          <a:p>
            <a:pPr lvl="1">
              <a:lnSpc>
                <a:spcPct val="120000"/>
              </a:lnSpc>
              <a:spcBef>
                <a:spcPts val="0"/>
              </a:spcBef>
              <a:spcAft>
                <a:spcPts val="0"/>
              </a:spcAft>
            </a:pPr>
            <a:r>
              <a:rPr lang="en-US" sz="7200" dirty="0">
                <a:latin typeface="+mn-lt"/>
                <a:cs typeface="Times New Roman" panose="02020603050405020304" pitchFamily="18" charset="0"/>
              </a:rPr>
              <a:t>Maintain apprenticeship progress records.</a:t>
            </a:r>
          </a:p>
        </p:txBody>
      </p:sp>
      <p:sp>
        <p:nvSpPr>
          <p:cNvPr id="8" name="Content Placeholder 5">
            <a:extLst>
              <a:ext uri="{FF2B5EF4-FFF2-40B4-BE49-F238E27FC236}">
                <a16:creationId xmlns:a16="http://schemas.microsoft.com/office/drawing/2014/main" id="{9C193F25-1A79-E31E-1B99-8BEC83D56790}"/>
              </a:ext>
            </a:extLst>
          </p:cNvPr>
          <p:cNvSpPr txBox="1">
            <a:spLocks/>
          </p:cNvSpPr>
          <p:nvPr/>
        </p:nvSpPr>
        <p:spPr>
          <a:xfrm>
            <a:off x="7926318" y="1957234"/>
            <a:ext cx="4146205" cy="37710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chemeClr val="accent1"/>
              </a:buClr>
              <a:buFont typeface="Symbol" panose="05050102010706020507" pitchFamily="18" charset="2"/>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bg1">
                  <a:lumMod val="50000"/>
                </a:schemeClr>
              </a:buClr>
              <a:buFont typeface="Symbol" panose="05050102010706020507" pitchFamily="18" charset="2"/>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4">
                  <a:lumMod val="75000"/>
                </a:schemeClr>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tx2"/>
              </a:buClr>
              <a:buFont typeface="Symbol" panose="05050102010706020507" pitchFamily="18" charset="2"/>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2000" b="1" dirty="0">
                <a:latin typeface="+mn-lt"/>
                <a:ea typeface="Open Sans Semibold" panose="020B0706030804020204" pitchFamily="34" charset="0"/>
                <a:cs typeface="Open Sans Semibold" panose="020B0706030804020204" pitchFamily="34" charset="0"/>
              </a:rPr>
              <a:t>Role of universities/community colleges</a:t>
            </a:r>
          </a:p>
          <a:p>
            <a:pPr lvl="1">
              <a:lnSpc>
                <a:spcPct val="100000"/>
              </a:lnSpc>
              <a:spcBef>
                <a:spcPts val="0"/>
              </a:spcBef>
              <a:spcAft>
                <a:spcPts val="0"/>
              </a:spcAft>
            </a:pPr>
            <a:r>
              <a:rPr lang="en-US" sz="1800" dirty="0">
                <a:latin typeface="+mn-lt"/>
                <a:cs typeface="Times New Roman" panose="02020603050405020304" pitchFamily="18" charset="0"/>
              </a:rPr>
              <a:t>Related Technical Instruction Provider (RTI).</a:t>
            </a:r>
          </a:p>
          <a:p>
            <a:pPr lvl="1">
              <a:lnSpc>
                <a:spcPct val="100000"/>
              </a:lnSpc>
              <a:spcBef>
                <a:spcPts val="0"/>
              </a:spcBef>
              <a:spcAft>
                <a:spcPts val="0"/>
              </a:spcAft>
            </a:pPr>
            <a:r>
              <a:rPr lang="en-US" sz="1800" dirty="0">
                <a:latin typeface="+mn-lt"/>
                <a:cs typeface="Times New Roman" panose="02020603050405020304" pitchFamily="18" charset="0"/>
              </a:rPr>
              <a:t>Deliver online instruction that is conducive to a full-time work schedule.</a:t>
            </a:r>
          </a:p>
          <a:p>
            <a:pPr lvl="1">
              <a:lnSpc>
                <a:spcPct val="100000"/>
              </a:lnSpc>
              <a:spcBef>
                <a:spcPts val="0"/>
              </a:spcBef>
              <a:spcAft>
                <a:spcPts val="0"/>
              </a:spcAft>
            </a:pPr>
            <a:r>
              <a:rPr lang="en-US" sz="1800" dirty="0">
                <a:latin typeface="+mn-lt"/>
                <a:cs typeface="Times New Roman" panose="02020603050405020304" pitchFamily="18" charset="0"/>
              </a:rPr>
              <a:t>Confer bachelor’s degree within a teacher preparation program.  </a:t>
            </a:r>
          </a:p>
        </p:txBody>
      </p:sp>
    </p:spTree>
    <p:extLst>
      <p:ext uri="{BB962C8B-B14F-4D97-AF65-F5344CB8AC3E}">
        <p14:creationId xmlns:p14="http://schemas.microsoft.com/office/powerpoint/2010/main" val="3341548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E1CBAC-C38F-3360-33A9-4C6489B217AB}"/>
              </a:ext>
            </a:extLst>
          </p:cNvPr>
          <p:cNvSpPr>
            <a:spLocks noGrp="1"/>
          </p:cNvSpPr>
          <p:nvPr>
            <p:ph idx="1"/>
          </p:nvPr>
        </p:nvSpPr>
        <p:spPr/>
        <p:txBody>
          <a:bodyPr>
            <a:normAutofit fontScale="92500" lnSpcReduction="10000"/>
          </a:bodyPr>
          <a:lstStyle/>
          <a:p>
            <a:pPr>
              <a:lnSpc>
                <a:spcPct val="100000"/>
              </a:lnSpc>
            </a:pPr>
            <a:r>
              <a:rPr lang="en-US" sz="2800" dirty="0">
                <a:latin typeface="+mn-lt"/>
                <a:cs typeface="Times New Roman" panose="02020603050405020304" pitchFamily="18" charset="0"/>
              </a:rPr>
              <a:t>Funding:</a:t>
            </a:r>
          </a:p>
          <a:p>
            <a:pPr lvl="1"/>
            <a:r>
              <a:rPr lang="en-US" dirty="0">
                <a:latin typeface="+mn-lt"/>
                <a:cs typeface="Times New Roman" panose="02020603050405020304" pitchFamily="18" charset="0"/>
              </a:rPr>
              <a:t>Up to $2,500 a year for tuition from KSDE (</a:t>
            </a:r>
            <a:r>
              <a:rPr lang="en-US" dirty="0" err="1">
                <a:latin typeface="+mn-lt"/>
                <a:cs typeface="Times New Roman" panose="02020603050405020304" pitchFamily="18" charset="0"/>
              </a:rPr>
              <a:t>MeadowLARK</a:t>
            </a:r>
            <a:r>
              <a:rPr lang="en-US" dirty="0">
                <a:latin typeface="+mn-lt"/>
                <a:cs typeface="Times New Roman" panose="02020603050405020304" pitchFamily="18" charset="0"/>
              </a:rPr>
              <a:t> Grant).</a:t>
            </a:r>
          </a:p>
          <a:p>
            <a:pPr lvl="1"/>
            <a:r>
              <a:rPr lang="en-US" dirty="0">
                <a:latin typeface="+mn-lt"/>
                <a:cs typeface="Times New Roman" panose="02020603050405020304" pitchFamily="18" charset="0"/>
              </a:rPr>
              <a:t>$2,750 a year for tuition from the Kansas Department of Commerce (HB 2292).</a:t>
            </a:r>
          </a:p>
          <a:p>
            <a:pPr lvl="1"/>
            <a:r>
              <a:rPr lang="en-US" dirty="0">
                <a:latin typeface="+mn-lt"/>
                <a:cs typeface="Times New Roman" panose="02020603050405020304" pitchFamily="18" charset="0"/>
              </a:rPr>
              <a:t>KBOR and university/community college scholarships.</a:t>
            </a:r>
          </a:p>
          <a:p>
            <a:pPr lvl="1"/>
            <a:r>
              <a:rPr lang="en-US" dirty="0">
                <a:latin typeface="+mn-lt"/>
                <a:cs typeface="Times New Roman" panose="02020603050405020304" pitchFamily="18" charset="0"/>
              </a:rPr>
              <a:t>District pays wages. Minimum hourly wage $14 per hour.</a:t>
            </a:r>
          </a:p>
          <a:p>
            <a:pPr lvl="1"/>
            <a:r>
              <a:rPr lang="en-US" dirty="0">
                <a:latin typeface="+mn-lt"/>
                <a:cs typeface="Times New Roman" panose="02020603050405020304" pitchFamily="18" charset="0"/>
              </a:rPr>
              <a:t>$1,500 for mentor teachers from KSDE (</a:t>
            </a:r>
            <a:r>
              <a:rPr lang="en-US" dirty="0" err="1">
                <a:latin typeface="+mn-lt"/>
                <a:cs typeface="Times New Roman" panose="02020603050405020304" pitchFamily="18" charset="0"/>
              </a:rPr>
              <a:t>MeadowLARK</a:t>
            </a:r>
            <a:r>
              <a:rPr lang="en-US" dirty="0">
                <a:latin typeface="+mn-lt"/>
                <a:cs typeface="Times New Roman" panose="02020603050405020304" pitchFamily="18" charset="0"/>
              </a:rPr>
              <a:t> Grant / KNEA Grant).</a:t>
            </a:r>
          </a:p>
          <a:p>
            <a:pPr lvl="1"/>
            <a:r>
              <a:rPr lang="en-US" dirty="0">
                <a:latin typeface="+mn-lt"/>
                <a:cs typeface="Times New Roman" panose="02020603050405020304" pitchFamily="18" charset="0"/>
              </a:rPr>
              <a:t>KSDE will cover Praxis and PLT Tests (</a:t>
            </a:r>
            <a:r>
              <a:rPr lang="en-US" dirty="0" err="1">
                <a:latin typeface="+mn-lt"/>
                <a:cs typeface="Times New Roman" panose="02020603050405020304" pitchFamily="18" charset="0"/>
              </a:rPr>
              <a:t>MeadowLARK</a:t>
            </a:r>
            <a:r>
              <a:rPr lang="en-US" dirty="0">
                <a:latin typeface="+mn-lt"/>
                <a:cs typeface="Times New Roman" panose="02020603050405020304" pitchFamily="18" charset="0"/>
              </a:rPr>
              <a:t> Grant).</a:t>
            </a:r>
          </a:p>
          <a:p>
            <a:pPr lvl="1"/>
            <a:r>
              <a:rPr lang="en-US" dirty="0">
                <a:latin typeface="+mn-lt"/>
                <a:cs typeface="Times New Roman" panose="02020603050405020304" pitchFamily="18" charset="0"/>
              </a:rPr>
              <a:t>KSDE will cover initial teaching license fee (</a:t>
            </a:r>
            <a:r>
              <a:rPr lang="en-US" dirty="0" err="1">
                <a:latin typeface="+mn-lt"/>
                <a:cs typeface="Times New Roman" panose="02020603050405020304" pitchFamily="18" charset="0"/>
              </a:rPr>
              <a:t>MeadowLARK</a:t>
            </a:r>
            <a:r>
              <a:rPr lang="en-US" dirty="0">
                <a:latin typeface="+mn-lt"/>
                <a:cs typeface="Times New Roman" panose="02020603050405020304" pitchFamily="18" charset="0"/>
              </a:rPr>
              <a:t> Grant)</a:t>
            </a:r>
          </a:p>
          <a:p>
            <a:pPr lvl="1"/>
            <a:r>
              <a:rPr lang="en-US" b="1" u="sng" dirty="0">
                <a:latin typeface="+mn-lt"/>
                <a:cs typeface="Times New Roman" panose="02020603050405020304" pitchFamily="18" charset="0"/>
              </a:rPr>
              <a:t>All money will be reimbursed to districts.</a:t>
            </a:r>
          </a:p>
          <a:p>
            <a:pPr>
              <a:lnSpc>
                <a:spcPct val="100000"/>
              </a:lnSpc>
            </a:pPr>
            <a:r>
              <a:rPr lang="en-US" dirty="0">
                <a:latin typeface="+mn-lt"/>
                <a:cs typeface="Times New Roman" panose="02020603050405020304" pitchFamily="18" charset="0"/>
              </a:rPr>
              <a:t>Summer Apprenticeship Conference with Kansas Teachers of the Year</a:t>
            </a:r>
          </a:p>
          <a:p>
            <a:endParaRPr lang="en-US" dirty="0"/>
          </a:p>
        </p:txBody>
      </p:sp>
      <p:sp>
        <p:nvSpPr>
          <p:cNvPr id="3" name="Title 2">
            <a:extLst>
              <a:ext uri="{FF2B5EF4-FFF2-40B4-BE49-F238E27FC236}">
                <a16:creationId xmlns:a16="http://schemas.microsoft.com/office/drawing/2014/main" id="{4B6A5967-3544-9BFD-2D5F-E2D480C85E28}"/>
              </a:ext>
            </a:extLst>
          </p:cNvPr>
          <p:cNvSpPr>
            <a:spLocks noGrp="1"/>
          </p:cNvSpPr>
          <p:nvPr>
            <p:ph type="title"/>
          </p:nvPr>
        </p:nvSpPr>
        <p:spPr/>
        <p:txBody>
          <a:bodyPr/>
          <a:lstStyle/>
          <a:p>
            <a:r>
              <a:rPr lang="en-US" dirty="0"/>
              <a:t>Funding and Reporting</a:t>
            </a:r>
          </a:p>
        </p:txBody>
      </p:sp>
    </p:spTree>
    <p:extLst>
      <p:ext uri="{BB962C8B-B14F-4D97-AF65-F5344CB8AC3E}">
        <p14:creationId xmlns:p14="http://schemas.microsoft.com/office/powerpoint/2010/main" val="21468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12A768-1F53-A41C-E0E9-624536FD9C3D}"/>
              </a:ext>
            </a:extLst>
          </p:cNvPr>
          <p:cNvSpPr>
            <a:spLocks noGrp="1"/>
          </p:cNvSpPr>
          <p:nvPr>
            <p:ph idx="1"/>
          </p:nvPr>
        </p:nvSpPr>
        <p:spPr/>
        <p:txBody>
          <a:bodyPr/>
          <a:lstStyle/>
          <a:p>
            <a:r>
              <a:rPr lang="en-US" dirty="0"/>
              <a:t>O/A January 15, 2024 -Instructions and Application submitted to districts.</a:t>
            </a:r>
          </a:p>
          <a:p>
            <a:r>
              <a:rPr lang="en-US" dirty="0"/>
              <a:t>April 1, 2024 – Application deadline to participate in Fall 2024 cohort.</a:t>
            </a:r>
          </a:p>
          <a:p>
            <a:r>
              <a:rPr lang="en-US" dirty="0"/>
              <a:t>O/A May 1, 2024 – Fall 2024 Cohort established.</a:t>
            </a:r>
          </a:p>
          <a:p>
            <a:r>
              <a:rPr lang="en-US" dirty="0"/>
              <a:t>May – July 2024 – Apprentices enroll in courses.</a:t>
            </a:r>
          </a:p>
        </p:txBody>
      </p:sp>
      <p:sp>
        <p:nvSpPr>
          <p:cNvPr id="3" name="Title 2">
            <a:extLst>
              <a:ext uri="{FF2B5EF4-FFF2-40B4-BE49-F238E27FC236}">
                <a16:creationId xmlns:a16="http://schemas.microsoft.com/office/drawing/2014/main" id="{2852D603-DE20-FC9A-7842-EE6F477C368A}"/>
              </a:ext>
            </a:extLst>
          </p:cNvPr>
          <p:cNvSpPr>
            <a:spLocks noGrp="1"/>
          </p:cNvSpPr>
          <p:nvPr>
            <p:ph type="title"/>
          </p:nvPr>
        </p:nvSpPr>
        <p:spPr/>
        <p:txBody>
          <a:bodyPr/>
          <a:lstStyle/>
          <a:p>
            <a:r>
              <a:rPr lang="en-US" dirty="0"/>
              <a:t>Timeline</a:t>
            </a:r>
          </a:p>
        </p:txBody>
      </p:sp>
    </p:spTree>
    <p:extLst>
      <p:ext uri="{BB962C8B-B14F-4D97-AF65-F5344CB8AC3E}">
        <p14:creationId xmlns:p14="http://schemas.microsoft.com/office/powerpoint/2010/main" val="423388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692767-9E35-2689-11AA-052BF4277023}"/>
              </a:ext>
            </a:extLst>
          </p:cNvPr>
          <p:cNvSpPr>
            <a:spLocks noGrp="1"/>
          </p:cNvSpPr>
          <p:nvPr>
            <p:ph type="title"/>
          </p:nvPr>
        </p:nvSpPr>
        <p:spPr>
          <a:xfrm>
            <a:off x="839788" y="365126"/>
            <a:ext cx="10515600" cy="1149350"/>
          </a:xfrm>
        </p:spPr>
        <p:txBody>
          <a:bodyPr anchor="ctr">
            <a:normAutofit/>
          </a:bodyPr>
          <a:lstStyle/>
          <a:p>
            <a:pPr algn="ctr"/>
            <a:r>
              <a:rPr lang="en-US" dirty="0"/>
              <a:t>Survey for districts</a:t>
            </a:r>
            <a:endParaRPr lang="en-US"/>
          </a:p>
        </p:txBody>
      </p:sp>
      <p:sp>
        <p:nvSpPr>
          <p:cNvPr id="1040" name="Text Placeholder 4">
            <a:extLst>
              <a:ext uri="{FF2B5EF4-FFF2-40B4-BE49-F238E27FC236}">
                <a16:creationId xmlns:a16="http://schemas.microsoft.com/office/drawing/2014/main" id="{CA785562-AC9E-539C-9140-2A17DF8F43B6}"/>
              </a:ext>
            </a:extLst>
          </p:cNvPr>
          <p:cNvSpPr>
            <a:spLocks noGrp="1"/>
          </p:cNvSpPr>
          <p:nvPr>
            <p:ph type="body" sz="quarter" idx="3"/>
          </p:nvPr>
        </p:nvSpPr>
        <p:spPr>
          <a:xfrm>
            <a:off x="1137863" y="2393877"/>
            <a:ext cx="5786163" cy="1756881"/>
          </a:xfrm>
        </p:spPr>
        <p:txBody>
          <a:bodyPr>
            <a:normAutofit/>
          </a:bodyPr>
          <a:lstStyle/>
          <a:p>
            <a:r>
              <a:rPr lang="en-US" dirty="0"/>
              <a:t>If your district is interested in participating, please scan the QR code and complete the survey</a:t>
            </a:r>
          </a:p>
        </p:txBody>
      </p:sp>
      <p:pic>
        <p:nvPicPr>
          <p:cNvPr id="1026" name="Picture 5">
            <a:extLst>
              <a:ext uri="{FF2B5EF4-FFF2-40B4-BE49-F238E27FC236}">
                <a16:creationId xmlns:a16="http://schemas.microsoft.com/office/drawing/2014/main" id="{6A1C1A61-B531-6B09-89C6-093F054A83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24026" y="1927742"/>
            <a:ext cx="3997404" cy="399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779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80A18B-CB44-ECEA-1F5B-848DF87E0D4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107551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Statewide IEP</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Brian Dempsey</a:t>
            </a:r>
          </a:p>
          <a:p>
            <a:r>
              <a:rPr lang="en-US" dirty="0"/>
              <a:t>Dean Zajic</a:t>
            </a:r>
          </a:p>
        </p:txBody>
      </p:sp>
    </p:spTree>
    <p:extLst>
      <p:ext uri="{BB962C8B-B14F-4D97-AF65-F5344CB8AC3E}">
        <p14:creationId xmlns:p14="http://schemas.microsoft.com/office/powerpoint/2010/main" val="3945453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1CE8C0-AF48-38E8-9905-C0BFB200215E}"/>
              </a:ext>
            </a:extLst>
          </p:cNvPr>
          <p:cNvSpPr>
            <a:spLocks noGrp="1"/>
          </p:cNvSpPr>
          <p:nvPr>
            <p:ph idx="1"/>
          </p:nvPr>
        </p:nvSpPr>
        <p:spPr>
          <a:xfrm>
            <a:off x="838200" y="5188833"/>
            <a:ext cx="10371268" cy="899996"/>
          </a:xfrm>
        </p:spPr>
        <p:txBody>
          <a:bodyPr>
            <a:normAutofit fontScale="92500" lnSpcReduction="10000"/>
          </a:bodyPr>
          <a:lstStyle/>
          <a:p>
            <a:pPr marL="0" indent="0" algn="ctr">
              <a:buNone/>
            </a:pPr>
            <a:r>
              <a:rPr lang="en-US" dirty="0"/>
              <a:t>Scan the QR code or visit the link below to complete a short survey.</a:t>
            </a:r>
          </a:p>
          <a:p>
            <a:pPr marL="0" indent="0" algn="ctr">
              <a:buNone/>
            </a:pPr>
            <a:r>
              <a:rPr lang="en-US" dirty="0"/>
              <a:t>https://forms.gle/9kzrWY7a43A23v7QA</a:t>
            </a:r>
          </a:p>
        </p:txBody>
      </p:sp>
      <p:sp>
        <p:nvSpPr>
          <p:cNvPr id="3" name="Title 2">
            <a:extLst>
              <a:ext uri="{FF2B5EF4-FFF2-40B4-BE49-F238E27FC236}">
                <a16:creationId xmlns:a16="http://schemas.microsoft.com/office/drawing/2014/main" id="{2897325F-2E43-E660-5E90-17B7EE014F0B}"/>
              </a:ext>
            </a:extLst>
          </p:cNvPr>
          <p:cNvSpPr>
            <a:spLocks noGrp="1"/>
          </p:cNvSpPr>
          <p:nvPr>
            <p:ph type="title"/>
          </p:nvPr>
        </p:nvSpPr>
        <p:spPr/>
        <p:txBody>
          <a:bodyPr/>
          <a:lstStyle/>
          <a:p>
            <a:r>
              <a:rPr lang="en-US" dirty="0"/>
              <a:t>We want to hear from you</a:t>
            </a:r>
          </a:p>
        </p:txBody>
      </p:sp>
      <p:pic>
        <p:nvPicPr>
          <p:cNvPr id="5" name="Picture 4">
            <a:extLst>
              <a:ext uri="{FF2B5EF4-FFF2-40B4-BE49-F238E27FC236}">
                <a16:creationId xmlns:a16="http://schemas.microsoft.com/office/drawing/2014/main" id="{4A106373-D64C-AD57-CC60-0BB7735C801A}"/>
              </a:ext>
            </a:extLst>
          </p:cNvPr>
          <p:cNvPicPr>
            <a:picLocks noChangeAspect="1"/>
          </p:cNvPicPr>
          <p:nvPr/>
        </p:nvPicPr>
        <p:blipFill>
          <a:blip r:embed="rId2"/>
          <a:stretch>
            <a:fillRect/>
          </a:stretch>
        </p:blipFill>
        <p:spPr>
          <a:xfrm>
            <a:off x="3969571" y="1469477"/>
            <a:ext cx="3699571" cy="3719356"/>
          </a:xfrm>
          <a:prstGeom prst="rect">
            <a:avLst/>
          </a:prstGeom>
        </p:spPr>
      </p:pic>
    </p:spTree>
    <p:extLst>
      <p:ext uri="{BB962C8B-B14F-4D97-AF65-F5344CB8AC3E}">
        <p14:creationId xmlns:p14="http://schemas.microsoft.com/office/powerpoint/2010/main" val="2079068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Due Process Reports</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Brian Dempsey</a:t>
            </a:r>
          </a:p>
        </p:txBody>
      </p:sp>
    </p:spTree>
    <p:extLst>
      <p:ext uri="{BB962C8B-B14F-4D97-AF65-F5344CB8AC3E}">
        <p14:creationId xmlns:p14="http://schemas.microsoft.com/office/powerpoint/2010/main" val="2654213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Break</a:t>
            </a:r>
          </a:p>
        </p:txBody>
      </p:sp>
    </p:spTree>
    <p:extLst>
      <p:ext uri="{BB962C8B-B14F-4D97-AF65-F5344CB8AC3E}">
        <p14:creationId xmlns:p14="http://schemas.microsoft.com/office/powerpoint/2010/main" val="3609238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SEAC Member Reports</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normAutofit/>
          </a:bodyPr>
          <a:lstStyle/>
          <a:p>
            <a:r>
              <a:rPr lang="en-US" dirty="0"/>
              <a:t>SEAC Members</a:t>
            </a:r>
          </a:p>
        </p:txBody>
      </p:sp>
    </p:spTree>
    <p:extLst>
      <p:ext uri="{BB962C8B-B14F-4D97-AF65-F5344CB8AC3E}">
        <p14:creationId xmlns:p14="http://schemas.microsoft.com/office/powerpoint/2010/main" val="17132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53327A-9A8C-4693-B933-FE261E53C2C2}"/>
              </a:ext>
            </a:extLst>
          </p:cNvPr>
          <p:cNvSpPr>
            <a:spLocks noGrp="1"/>
          </p:cNvSpPr>
          <p:nvPr>
            <p:ph idx="1"/>
          </p:nvPr>
        </p:nvSpPr>
        <p:spPr/>
        <p:txBody>
          <a:bodyPr/>
          <a:lstStyle/>
          <a:p>
            <a:endParaRPr lang="en-US" dirty="0"/>
          </a:p>
          <a:p>
            <a:r>
              <a:rPr lang="en-US" dirty="0"/>
              <a:t>Welcome </a:t>
            </a:r>
          </a:p>
          <a:p>
            <a:pPr marL="0" indent="0">
              <a:buNone/>
            </a:pPr>
            <a:endParaRPr lang="en-US" dirty="0"/>
          </a:p>
          <a:p>
            <a:r>
              <a:rPr lang="en-US" dirty="0"/>
              <a:t>Roll Call</a:t>
            </a:r>
          </a:p>
        </p:txBody>
      </p:sp>
      <p:sp>
        <p:nvSpPr>
          <p:cNvPr id="4" name="Title 3">
            <a:extLst>
              <a:ext uri="{FF2B5EF4-FFF2-40B4-BE49-F238E27FC236}">
                <a16:creationId xmlns:a16="http://schemas.microsoft.com/office/drawing/2014/main" id="{A651E6FF-8754-4A6F-B197-5FFC39FB5AF0}"/>
              </a:ext>
            </a:extLst>
          </p:cNvPr>
          <p:cNvSpPr>
            <a:spLocks noGrp="1"/>
          </p:cNvSpPr>
          <p:nvPr>
            <p:ph type="title"/>
          </p:nvPr>
        </p:nvSpPr>
        <p:spPr/>
        <p:txBody>
          <a:bodyPr/>
          <a:lstStyle/>
          <a:p>
            <a:r>
              <a:rPr lang="en-US" dirty="0"/>
              <a:t>Call to Order</a:t>
            </a:r>
          </a:p>
        </p:txBody>
      </p:sp>
    </p:spTree>
    <p:extLst>
      <p:ext uri="{BB962C8B-B14F-4D97-AF65-F5344CB8AC3E}">
        <p14:creationId xmlns:p14="http://schemas.microsoft.com/office/powerpoint/2010/main" val="2011024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Ex-Officio Member Reports</a:t>
            </a:r>
          </a:p>
        </p:txBody>
      </p:sp>
    </p:spTree>
    <p:extLst>
      <p:ext uri="{BB962C8B-B14F-4D97-AF65-F5344CB8AC3E}">
        <p14:creationId xmlns:p14="http://schemas.microsoft.com/office/powerpoint/2010/main" val="2984600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D5565B-8482-44AA-80C9-4C4B1EF78EAF}"/>
              </a:ext>
            </a:extLst>
          </p:cNvPr>
          <p:cNvSpPr>
            <a:spLocks noGrp="1"/>
          </p:cNvSpPr>
          <p:nvPr>
            <p:ph idx="1"/>
          </p:nvPr>
        </p:nvSpPr>
        <p:spPr/>
        <p:txBody>
          <a:bodyPr/>
          <a:lstStyle/>
          <a:p>
            <a:r>
              <a:rPr lang="en-US" dirty="0"/>
              <a:t>Families Together</a:t>
            </a:r>
          </a:p>
          <a:p>
            <a:r>
              <a:rPr lang="en-US" dirty="0"/>
              <a:t>Kansas Association of Special Education Administrators (KASEA) – Ashley Enz</a:t>
            </a:r>
          </a:p>
          <a:p>
            <a:r>
              <a:rPr lang="en-US" dirty="0"/>
              <a:t>Disability Rights Center</a:t>
            </a:r>
          </a:p>
          <a:p>
            <a:r>
              <a:rPr lang="en-US" dirty="0"/>
              <a:t>Kansas State Board of Education</a:t>
            </a:r>
          </a:p>
          <a:p>
            <a:r>
              <a:rPr lang="en-US" dirty="0"/>
              <a:t>KSSB</a:t>
            </a:r>
          </a:p>
          <a:p>
            <a:r>
              <a:rPr lang="en-US" dirty="0"/>
              <a:t>KSSD</a:t>
            </a:r>
          </a:p>
          <a:p>
            <a:r>
              <a:rPr lang="en-US" dirty="0"/>
              <a:t>KNEA</a:t>
            </a:r>
          </a:p>
          <a:p>
            <a:r>
              <a:rPr lang="en-US" dirty="0"/>
              <a:t>Others</a:t>
            </a:r>
          </a:p>
        </p:txBody>
      </p:sp>
      <p:sp>
        <p:nvSpPr>
          <p:cNvPr id="4" name="Title 3">
            <a:extLst>
              <a:ext uri="{FF2B5EF4-FFF2-40B4-BE49-F238E27FC236}">
                <a16:creationId xmlns:a16="http://schemas.microsoft.com/office/drawing/2014/main" id="{54B36654-01B7-4D8A-BD85-0479420650C1}"/>
              </a:ext>
            </a:extLst>
          </p:cNvPr>
          <p:cNvSpPr>
            <a:spLocks noGrp="1"/>
          </p:cNvSpPr>
          <p:nvPr>
            <p:ph type="title"/>
          </p:nvPr>
        </p:nvSpPr>
        <p:spPr/>
        <p:txBody>
          <a:bodyPr/>
          <a:lstStyle/>
          <a:p>
            <a:r>
              <a:rPr lang="en-US" dirty="0"/>
              <a:t>Ex-Officio Member Reports</a:t>
            </a:r>
          </a:p>
        </p:txBody>
      </p:sp>
    </p:spTree>
    <p:extLst>
      <p:ext uri="{BB962C8B-B14F-4D97-AF65-F5344CB8AC3E}">
        <p14:creationId xmlns:p14="http://schemas.microsoft.com/office/powerpoint/2010/main" val="905635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Items for January SEAC Agenda</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SEAC Members</a:t>
            </a:r>
          </a:p>
        </p:txBody>
      </p:sp>
    </p:spTree>
    <p:extLst>
      <p:ext uri="{BB962C8B-B14F-4D97-AF65-F5344CB8AC3E}">
        <p14:creationId xmlns:p14="http://schemas.microsoft.com/office/powerpoint/2010/main" val="41487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29E0DD-2B72-AB10-01B4-99032E296AEF}"/>
              </a:ext>
            </a:extLst>
          </p:cNvPr>
          <p:cNvSpPr>
            <a:spLocks noGrp="1"/>
          </p:cNvSpPr>
          <p:nvPr>
            <p:ph idx="1"/>
          </p:nvPr>
        </p:nvSpPr>
        <p:spPr/>
        <p:txBody>
          <a:bodyPr>
            <a:normAutofit/>
          </a:bodyPr>
          <a:lstStyle/>
          <a:p>
            <a:pPr>
              <a:lnSpc>
                <a:spcPct val="150000"/>
              </a:lnSpc>
            </a:pPr>
            <a:r>
              <a:rPr lang="en-US" dirty="0"/>
              <a:t>January 9, 2024 – Landon State Office Building or Zoom</a:t>
            </a:r>
          </a:p>
          <a:p>
            <a:pPr lvl="1">
              <a:lnSpc>
                <a:spcPct val="150000"/>
              </a:lnSpc>
            </a:pPr>
            <a:r>
              <a:rPr lang="en-US" dirty="0"/>
              <a:t>Meet from 1pm to 3pm with the State Interagency Coordinating Council</a:t>
            </a:r>
          </a:p>
          <a:p>
            <a:pPr>
              <a:lnSpc>
                <a:spcPct val="150000"/>
              </a:lnSpc>
            </a:pPr>
            <a:r>
              <a:rPr lang="en-US" dirty="0"/>
              <a:t>January 10, 2024- Landon State Office Building or Zoom</a:t>
            </a:r>
          </a:p>
          <a:p>
            <a:pPr lvl="1">
              <a:lnSpc>
                <a:spcPct val="150000"/>
              </a:lnSpc>
            </a:pPr>
            <a:r>
              <a:rPr lang="en-US" dirty="0"/>
              <a:t>Breakfast with the State Board of Education starts at 7:30am</a:t>
            </a:r>
          </a:p>
          <a:p>
            <a:pPr lvl="1">
              <a:lnSpc>
                <a:spcPct val="150000"/>
              </a:lnSpc>
            </a:pPr>
            <a:r>
              <a:rPr lang="en-US" dirty="0"/>
              <a:t>Meeting is from 7:30am – 3 pm</a:t>
            </a:r>
          </a:p>
        </p:txBody>
      </p:sp>
      <p:sp>
        <p:nvSpPr>
          <p:cNvPr id="4" name="Title 3">
            <a:extLst>
              <a:ext uri="{FF2B5EF4-FFF2-40B4-BE49-F238E27FC236}">
                <a16:creationId xmlns:a16="http://schemas.microsoft.com/office/drawing/2014/main" id="{67A0315A-C26F-0E12-8FEA-0F55AB7D4E96}"/>
              </a:ext>
            </a:extLst>
          </p:cNvPr>
          <p:cNvSpPr>
            <a:spLocks noGrp="1"/>
          </p:cNvSpPr>
          <p:nvPr>
            <p:ph type="title"/>
          </p:nvPr>
        </p:nvSpPr>
        <p:spPr/>
        <p:txBody>
          <a:bodyPr/>
          <a:lstStyle/>
          <a:p>
            <a:r>
              <a:rPr lang="en-US" dirty="0"/>
              <a:t>January 9</a:t>
            </a:r>
            <a:r>
              <a:rPr lang="en-US" baseline="30000" dirty="0"/>
              <a:t>th</a:t>
            </a:r>
            <a:r>
              <a:rPr lang="en-US" dirty="0"/>
              <a:t> and 10</a:t>
            </a:r>
            <a:r>
              <a:rPr lang="en-US" baseline="30000" dirty="0"/>
              <a:t>th</a:t>
            </a:r>
            <a:endParaRPr lang="en-US" dirty="0"/>
          </a:p>
        </p:txBody>
      </p:sp>
    </p:spTree>
    <p:extLst>
      <p:ext uri="{BB962C8B-B14F-4D97-AF65-F5344CB8AC3E}">
        <p14:creationId xmlns:p14="http://schemas.microsoft.com/office/powerpoint/2010/main" val="3630692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43544"/>
            <a:ext cx="10515600" cy="772247"/>
          </a:xfrm>
        </p:spPr>
        <p:txBody>
          <a:bodyPr>
            <a:normAutofit/>
          </a:bodyPr>
          <a:lstStyle/>
          <a:p>
            <a:r>
              <a:rPr lang="en-US" dirty="0"/>
              <a:t>Keep The Main Thing The Main Thing</a:t>
            </a:r>
          </a:p>
        </p:txBody>
      </p:sp>
      <p:sp>
        <p:nvSpPr>
          <p:cNvPr id="5" name="Date Placeholder 4"/>
          <p:cNvSpPr>
            <a:spLocks noGrp="1"/>
          </p:cNvSpPr>
          <p:nvPr>
            <p:ph type="dt" sz="half" idx="10"/>
          </p:nvPr>
        </p:nvSpPr>
        <p:spPr>
          <a:xfrm>
            <a:off x="331537" y="6249950"/>
            <a:ext cx="2844800" cy="36512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7FB37A9A-7C30-4EB5-86B4-FF5048FAAB1B}" type="datetime1">
              <a:rPr kumimoji="0" lang="en-US" sz="16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11/30/2023</a:t>
            </a:fld>
            <a:endParaRPr kumimoji="0" lang="en-US" sz="16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7FAABD64-0518-4EC3-A647-0CA185A59F55}"/>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899327"/>
            <a:ext cx="1679506" cy="2384450"/>
          </a:xfrm>
        </p:spPr>
      </p:pic>
      <p:pic>
        <p:nvPicPr>
          <p:cNvPr id="12" name="Picture 11">
            <a:extLst>
              <a:ext uri="{FF2B5EF4-FFF2-40B4-BE49-F238E27FC236}">
                <a16:creationId xmlns:a16="http://schemas.microsoft.com/office/drawing/2014/main" id="{4B9055BF-D569-401B-9F8B-D3D42BAA8A3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769" y="929251"/>
            <a:ext cx="2173972" cy="2839943"/>
          </a:xfrm>
          <a:prstGeom prst="rect">
            <a:avLst/>
          </a:prstGeom>
        </p:spPr>
      </p:pic>
      <p:pic>
        <p:nvPicPr>
          <p:cNvPr id="14" name="Picture 13">
            <a:extLst>
              <a:ext uri="{FF2B5EF4-FFF2-40B4-BE49-F238E27FC236}">
                <a16:creationId xmlns:a16="http://schemas.microsoft.com/office/drawing/2014/main" id="{A062429B-F083-4FAE-9B8F-BC89A213243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255" y="3525483"/>
            <a:ext cx="2437445" cy="2764753"/>
          </a:xfrm>
          <a:prstGeom prst="rect">
            <a:avLst/>
          </a:prstGeom>
        </p:spPr>
      </p:pic>
      <p:pic>
        <p:nvPicPr>
          <p:cNvPr id="16" name="Picture 15">
            <a:extLst>
              <a:ext uri="{FF2B5EF4-FFF2-40B4-BE49-F238E27FC236}">
                <a16:creationId xmlns:a16="http://schemas.microsoft.com/office/drawing/2014/main" id="{59E824EF-A27E-49C4-B530-2942D3DB7C8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546242" y="3906434"/>
            <a:ext cx="2764755" cy="2034380"/>
          </a:xfrm>
          <a:prstGeom prst="rect">
            <a:avLst/>
          </a:prstGeom>
        </p:spPr>
      </p:pic>
      <p:pic>
        <p:nvPicPr>
          <p:cNvPr id="18" name="Picture 17">
            <a:extLst>
              <a:ext uri="{FF2B5EF4-FFF2-40B4-BE49-F238E27FC236}">
                <a16:creationId xmlns:a16="http://schemas.microsoft.com/office/drawing/2014/main" id="{717CA3D5-52B3-4244-B743-6E3057205F11}"/>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103463" y="4348064"/>
            <a:ext cx="2418935" cy="1465412"/>
          </a:xfrm>
          <a:prstGeom prst="rect">
            <a:avLst/>
          </a:prstGeom>
        </p:spPr>
      </p:pic>
      <p:pic>
        <p:nvPicPr>
          <p:cNvPr id="20" name="Picture 19">
            <a:extLst>
              <a:ext uri="{FF2B5EF4-FFF2-40B4-BE49-F238E27FC236}">
                <a16:creationId xmlns:a16="http://schemas.microsoft.com/office/drawing/2014/main" id="{9B79EA0D-1FDA-44B4-BF33-4BA36C3B2D17}"/>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3408340"/>
            <a:ext cx="2156579" cy="2875437"/>
          </a:xfrm>
          <a:prstGeom prst="rect">
            <a:avLst/>
          </a:prstGeom>
        </p:spPr>
      </p:pic>
      <p:pic>
        <p:nvPicPr>
          <p:cNvPr id="11" name="Picture 10">
            <a:extLst>
              <a:ext uri="{FF2B5EF4-FFF2-40B4-BE49-F238E27FC236}">
                <a16:creationId xmlns:a16="http://schemas.microsoft.com/office/drawing/2014/main" id="{D156920D-8B53-432E-A159-E4D92B98784E}"/>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02048" y="3852858"/>
            <a:ext cx="3096110" cy="1765732"/>
          </a:xfrm>
          <a:prstGeom prst="rect">
            <a:avLst/>
          </a:prstGeom>
        </p:spPr>
      </p:pic>
      <p:pic>
        <p:nvPicPr>
          <p:cNvPr id="13" name="Picture 12">
            <a:extLst>
              <a:ext uri="{FF2B5EF4-FFF2-40B4-BE49-F238E27FC236}">
                <a16:creationId xmlns:a16="http://schemas.microsoft.com/office/drawing/2014/main" id="{85D81741-C0A9-421B-8007-DEE0BE0B7DE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259" y="910818"/>
            <a:ext cx="1730840" cy="1298130"/>
          </a:xfrm>
          <a:prstGeom prst="rect">
            <a:avLst/>
          </a:prstGeom>
        </p:spPr>
      </p:pic>
      <p:pic>
        <p:nvPicPr>
          <p:cNvPr id="17" name="Picture 16">
            <a:extLst>
              <a:ext uri="{FF2B5EF4-FFF2-40B4-BE49-F238E27FC236}">
                <a16:creationId xmlns:a16="http://schemas.microsoft.com/office/drawing/2014/main" id="{04D8E1CF-5741-4EF9-A740-A02B9128D474}"/>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13" y="2208948"/>
            <a:ext cx="1753132" cy="1676247"/>
          </a:xfrm>
          <a:prstGeom prst="rect">
            <a:avLst/>
          </a:prstGeom>
        </p:spPr>
      </p:pic>
      <p:pic>
        <p:nvPicPr>
          <p:cNvPr id="21" name="Picture 20">
            <a:extLst>
              <a:ext uri="{FF2B5EF4-FFF2-40B4-BE49-F238E27FC236}">
                <a16:creationId xmlns:a16="http://schemas.microsoft.com/office/drawing/2014/main" id="{CC4F3085-EB87-4E2E-AC01-8EBE263F5804}"/>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6001315" y="1204861"/>
            <a:ext cx="2457420" cy="1990862"/>
          </a:xfrm>
          <a:prstGeom prst="rect">
            <a:avLst/>
          </a:prstGeom>
        </p:spPr>
      </p:pic>
      <p:pic>
        <p:nvPicPr>
          <p:cNvPr id="24" name="Picture 23">
            <a:extLst>
              <a:ext uri="{FF2B5EF4-FFF2-40B4-BE49-F238E27FC236}">
                <a16:creationId xmlns:a16="http://schemas.microsoft.com/office/drawing/2014/main" id="{4EFAA1B2-7E08-4F2B-BF8D-CF744D9D377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4870" y="967853"/>
            <a:ext cx="1915899" cy="2795088"/>
          </a:xfrm>
          <a:prstGeom prst="rect">
            <a:avLst/>
          </a:prstGeom>
        </p:spPr>
      </p:pic>
      <p:pic>
        <p:nvPicPr>
          <p:cNvPr id="7" name="Picture 6">
            <a:extLst>
              <a:ext uri="{FF2B5EF4-FFF2-40B4-BE49-F238E27FC236}">
                <a16:creationId xmlns:a16="http://schemas.microsoft.com/office/drawing/2014/main" id="{6215F3A6-C0B4-4B57-A373-EFD2E85C2BB8}"/>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770208" y="2417221"/>
            <a:ext cx="1130982" cy="1455281"/>
          </a:xfrm>
          <a:prstGeom prst="rect">
            <a:avLst/>
          </a:prstGeom>
        </p:spPr>
      </p:pic>
      <p:pic>
        <p:nvPicPr>
          <p:cNvPr id="10" name="Picture 9">
            <a:extLst>
              <a:ext uri="{FF2B5EF4-FFF2-40B4-BE49-F238E27FC236}">
                <a16:creationId xmlns:a16="http://schemas.microsoft.com/office/drawing/2014/main" id="{EAAE692D-4562-43F8-B551-C219A1ADCD83}"/>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86358" y="921078"/>
            <a:ext cx="1123007" cy="1497342"/>
          </a:xfrm>
          <a:prstGeom prst="rect">
            <a:avLst/>
          </a:prstGeom>
        </p:spPr>
      </p:pic>
      <p:pic>
        <p:nvPicPr>
          <p:cNvPr id="15" name="Picture 14">
            <a:extLst>
              <a:ext uri="{FF2B5EF4-FFF2-40B4-BE49-F238E27FC236}">
                <a16:creationId xmlns:a16="http://schemas.microsoft.com/office/drawing/2014/main" id="{9728E2CF-AED5-4C11-B2CF-57690DAE2A88}"/>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89099" y="3277523"/>
            <a:ext cx="2127960" cy="3006254"/>
          </a:xfrm>
          <a:prstGeom prst="rect">
            <a:avLst/>
          </a:prstGeom>
        </p:spPr>
      </p:pic>
      <p:pic>
        <p:nvPicPr>
          <p:cNvPr id="22" name="Picture 21">
            <a:extLst>
              <a:ext uri="{FF2B5EF4-FFF2-40B4-BE49-F238E27FC236}">
                <a16:creationId xmlns:a16="http://schemas.microsoft.com/office/drawing/2014/main" id="{160B9295-81C9-4DBD-B0CF-C8327B713A33}"/>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7555" y="957961"/>
            <a:ext cx="1753602" cy="2338135"/>
          </a:xfrm>
          <a:prstGeom prst="rect">
            <a:avLst/>
          </a:prstGeom>
        </p:spPr>
      </p:pic>
      <p:pic>
        <p:nvPicPr>
          <p:cNvPr id="25" name="Picture 24">
            <a:extLst>
              <a:ext uri="{FF2B5EF4-FFF2-40B4-BE49-F238E27FC236}">
                <a16:creationId xmlns:a16="http://schemas.microsoft.com/office/drawing/2014/main" id="{E9DC2375-3C6C-4F2C-844B-CB67611F96D9}"/>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09365" y="929251"/>
            <a:ext cx="1800288" cy="2303262"/>
          </a:xfrm>
          <a:prstGeom prst="rect">
            <a:avLst/>
          </a:prstGeom>
        </p:spPr>
      </p:pic>
    </p:spTree>
    <p:extLst>
      <p:ext uri="{BB962C8B-B14F-4D97-AF65-F5344CB8AC3E}">
        <p14:creationId xmlns:p14="http://schemas.microsoft.com/office/powerpoint/2010/main" val="710005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1234B1-07F2-478A-9F2C-BC069B909AA4}"/>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r>
              <a:rPr lang="en-US" dirty="0"/>
              <a:t>Motion to adjourn</a:t>
            </a:r>
          </a:p>
        </p:txBody>
      </p:sp>
      <p:sp>
        <p:nvSpPr>
          <p:cNvPr id="3" name="Title 2">
            <a:extLst>
              <a:ext uri="{FF2B5EF4-FFF2-40B4-BE49-F238E27FC236}">
                <a16:creationId xmlns:a16="http://schemas.microsoft.com/office/drawing/2014/main" id="{2431D9E5-CD9B-441E-8F2F-B770BD2731DC}"/>
              </a:ext>
            </a:extLst>
          </p:cNvPr>
          <p:cNvSpPr>
            <a:spLocks noGrp="1"/>
          </p:cNvSpPr>
          <p:nvPr>
            <p:ph type="title"/>
          </p:nvPr>
        </p:nvSpPr>
        <p:spPr/>
        <p:txBody>
          <a:bodyPr/>
          <a:lstStyle/>
          <a:p>
            <a:r>
              <a:rPr lang="en-US" dirty="0"/>
              <a:t>Closing Comments/Adjournment</a:t>
            </a:r>
          </a:p>
        </p:txBody>
      </p:sp>
    </p:spTree>
    <p:extLst>
      <p:ext uri="{BB962C8B-B14F-4D97-AF65-F5344CB8AC3E}">
        <p14:creationId xmlns:p14="http://schemas.microsoft.com/office/powerpoint/2010/main" val="4228739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24788" y="3168073"/>
            <a:ext cx="4592495" cy="2354046"/>
          </a:xfrm>
          <a:ln>
            <a:noFill/>
          </a:ln>
        </p:spPr>
        <p:txBody>
          <a:bodyPr/>
          <a:lstStyle/>
          <a:p>
            <a:pPr lvl="1"/>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6369710" y="3168073"/>
            <a:ext cx="4592495" cy="2354046"/>
          </a:xfrm>
          <a:ln>
            <a:noFill/>
          </a:ln>
        </p:spPr>
        <p:txBody>
          <a:bodyPr/>
          <a:lstStyle/>
          <a:p>
            <a:r>
              <a:rPr lang="en-US" dirty="0"/>
              <a:t>Alysha Nichols</a:t>
            </a:r>
            <a:br>
              <a:rPr lang="en-US" dirty="0"/>
            </a:br>
            <a:r>
              <a:rPr lang="en-US" dirty="0"/>
              <a:t>Administrative Assistant</a:t>
            </a:r>
            <a:br>
              <a:rPr lang="en-US" dirty="0"/>
            </a:br>
            <a:r>
              <a:rPr lang="en-US" dirty="0"/>
              <a:t>Special Education &amp; Title Services</a:t>
            </a:r>
            <a:br>
              <a:rPr lang="en-US" dirty="0"/>
            </a:br>
            <a:r>
              <a:rPr lang="en-US" dirty="0"/>
              <a:t>(785) 296-6066</a:t>
            </a:r>
            <a:br>
              <a:rPr lang="en-US" dirty="0"/>
            </a:br>
            <a:r>
              <a:rPr lang="en-US" u="sng" dirty="0"/>
              <a:t>anichols</a:t>
            </a:r>
            <a:r>
              <a:rPr lang="en-US" u="sng" dirty="0">
                <a:hlinkClick r:id="rId3"/>
              </a:rPr>
              <a:t>@ksde.org</a:t>
            </a:r>
            <a:r>
              <a:rPr lang="en-US" u="sng" dirty="0"/>
              <a:t> </a:t>
            </a:r>
          </a:p>
        </p:txBody>
      </p:sp>
    </p:spTree>
    <p:extLst>
      <p:ext uri="{BB962C8B-B14F-4D97-AF65-F5344CB8AC3E}">
        <p14:creationId xmlns:p14="http://schemas.microsoft.com/office/powerpoint/2010/main" val="1334721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5A8443C1-5B41-2263-F7A3-055E8E516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 y="0"/>
            <a:ext cx="12184898" cy="6858000"/>
          </a:xfrm>
          <a:prstGeom prst="rect">
            <a:avLst/>
          </a:prstGeom>
        </p:spPr>
      </p:pic>
    </p:spTree>
    <p:extLst>
      <p:ext uri="{BB962C8B-B14F-4D97-AF65-F5344CB8AC3E}">
        <p14:creationId xmlns:p14="http://schemas.microsoft.com/office/powerpoint/2010/main" val="3756074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D386A-F32E-4F2C-B4C5-8486DB77569B}"/>
              </a:ext>
            </a:extLst>
          </p:cNvPr>
          <p:cNvSpPr>
            <a:spLocks noGrp="1"/>
          </p:cNvSpPr>
          <p:nvPr>
            <p:ph idx="1"/>
          </p:nvPr>
        </p:nvSpPr>
        <p:spPr/>
        <p:txBody>
          <a:bodyPr/>
          <a:lstStyle/>
          <a:p>
            <a:endParaRPr lang="en-US" dirty="0"/>
          </a:p>
          <a:p>
            <a:endParaRPr lang="en-US" dirty="0"/>
          </a:p>
          <a:p>
            <a:r>
              <a:rPr lang="en-US" dirty="0"/>
              <a:t>Agenda for today, November 30, 2023</a:t>
            </a:r>
          </a:p>
          <a:p>
            <a:endParaRPr lang="en-US" dirty="0"/>
          </a:p>
          <a:p>
            <a:r>
              <a:rPr lang="en-US" dirty="0"/>
              <a:t>Minutes for last meeting September 28, 2023</a:t>
            </a:r>
          </a:p>
          <a:p>
            <a:endParaRPr lang="en-US" dirty="0"/>
          </a:p>
        </p:txBody>
      </p:sp>
      <p:sp>
        <p:nvSpPr>
          <p:cNvPr id="3" name="Title 2">
            <a:extLst>
              <a:ext uri="{FF2B5EF4-FFF2-40B4-BE49-F238E27FC236}">
                <a16:creationId xmlns:a16="http://schemas.microsoft.com/office/drawing/2014/main" id="{ACFC1428-2984-414A-9177-ACE081AF0C1D}"/>
              </a:ext>
            </a:extLst>
          </p:cNvPr>
          <p:cNvSpPr>
            <a:spLocks noGrp="1"/>
          </p:cNvSpPr>
          <p:nvPr>
            <p:ph type="title"/>
          </p:nvPr>
        </p:nvSpPr>
        <p:spPr/>
        <p:txBody>
          <a:bodyPr/>
          <a:lstStyle/>
          <a:p>
            <a:r>
              <a:rPr lang="en-US" dirty="0"/>
              <a:t>Approvals	</a:t>
            </a:r>
          </a:p>
        </p:txBody>
      </p:sp>
    </p:spTree>
    <p:extLst>
      <p:ext uri="{BB962C8B-B14F-4D97-AF65-F5344CB8AC3E}">
        <p14:creationId xmlns:p14="http://schemas.microsoft.com/office/powerpoint/2010/main" val="102806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6FC32E-2E39-4025-BD08-F8548768D215}"/>
              </a:ext>
            </a:extLst>
          </p:cNvPr>
          <p:cNvSpPr>
            <a:spLocks noGrp="1"/>
          </p:cNvSpPr>
          <p:nvPr>
            <p:ph idx="1"/>
          </p:nvPr>
        </p:nvSpPr>
        <p:spPr>
          <a:xfrm>
            <a:off x="838200" y="1558834"/>
            <a:ext cx="10515599" cy="4618129"/>
          </a:xfrm>
        </p:spPr>
        <p:txBody>
          <a:bodyPr lIns="91440">
            <a:normAutofit fontScale="92500" lnSpcReduction="10000"/>
          </a:bodyPr>
          <a:lstStyle/>
          <a:p>
            <a:pPr lvl="0"/>
            <a:r>
              <a:rPr lang="en-US" dirty="0"/>
              <a:t>Guidelines for Testimony</a:t>
            </a:r>
            <a:endParaRPr lang="en-US" sz="1400" dirty="0"/>
          </a:p>
          <a:p>
            <a:pPr lvl="1"/>
            <a:r>
              <a:rPr lang="en-US" dirty="0"/>
              <a:t>Prior to start of the SEAC meeting, be sure to email Alysha Nichols, </a:t>
            </a:r>
            <a:r>
              <a:rPr lang="en-US" u="sng" dirty="0">
                <a:solidFill>
                  <a:srgbClr val="12284C"/>
                </a:solidFill>
              </a:rPr>
              <a:t>anichols</a:t>
            </a:r>
            <a:r>
              <a:rPr lang="en-US" dirty="0">
                <a:solidFill>
                  <a:srgbClr val="12284C"/>
                </a:solidFill>
                <a:hlinkClick r:id="rId2">
                  <a:extLst>
                    <a:ext uri="{A12FA001-AC4F-418D-AE19-62706E023703}">
                      <ahyp:hlinkClr xmlns:ahyp="http://schemas.microsoft.com/office/drawing/2018/hyperlinkcolor" val="tx"/>
                    </a:ext>
                  </a:extLst>
                </a:hlinkClick>
              </a:rPr>
              <a:t>@ksde.org</a:t>
            </a:r>
            <a:r>
              <a:rPr lang="en-US" dirty="0">
                <a:solidFill>
                  <a:srgbClr val="12284C"/>
                </a:solidFill>
              </a:rPr>
              <a:t> </a:t>
            </a:r>
            <a:r>
              <a:rPr lang="en-US" dirty="0"/>
              <a:t>expressing desire to speak during public comment.</a:t>
            </a:r>
            <a:endParaRPr lang="en-US" sz="1400" dirty="0"/>
          </a:p>
          <a:p>
            <a:pPr lvl="1"/>
            <a:r>
              <a:rPr lang="en-US" dirty="0"/>
              <a:t>All comments will be taken under advisement by the council.</a:t>
            </a:r>
            <a:endParaRPr lang="en-US" sz="1400" dirty="0"/>
          </a:p>
          <a:p>
            <a:pPr lvl="1"/>
            <a:r>
              <a:rPr lang="en-US" dirty="0"/>
              <a:t>Any response from the Council to public comments will come at a later date.</a:t>
            </a:r>
            <a:endParaRPr lang="en-US" sz="1400" dirty="0"/>
          </a:p>
          <a:p>
            <a:pPr lvl="0"/>
            <a:r>
              <a:rPr lang="en-US" dirty="0"/>
              <a:t>Verbal Public Comment </a:t>
            </a:r>
            <a:endParaRPr lang="en-US" sz="1400" dirty="0"/>
          </a:p>
          <a:p>
            <a:pPr lvl="1"/>
            <a:r>
              <a:rPr lang="en-US" dirty="0"/>
              <a:t>Verbal comments are limited to three minutes.</a:t>
            </a:r>
            <a:endParaRPr lang="en-US" sz="1400" dirty="0"/>
          </a:p>
          <a:p>
            <a:pPr lvl="1"/>
            <a:r>
              <a:rPr lang="en-US" dirty="0"/>
              <a:t>Cue will be given one minute before time expires.</a:t>
            </a:r>
            <a:endParaRPr lang="en-US" sz="1400" dirty="0"/>
          </a:p>
          <a:p>
            <a:pPr lvl="0"/>
            <a:r>
              <a:rPr lang="en-US" dirty="0"/>
              <a:t>Written Testimony</a:t>
            </a:r>
            <a:endParaRPr lang="en-US" sz="1400" dirty="0"/>
          </a:p>
          <a:p>
            <a:pPr lvl="1"/>
            <a:r>
              <a:rPr lang="en-US" dirty="0"/>
              <a:t>Written input must include the name, address and county of residence of the person submitting comment.</a:t>
            </a:r>
            <a:endParaRPr lang="en-US" sz="1400" dirty="0"/>
          </a:p>
          <a:p>
            <a:pPr lvl="1"/>
            <a:r>
              <a:rPr lang="en-US" dirty="0"/>
              <a:t>Written comments can be submitted via email, mail, or fax to the secretary of the SEAC.</a:t>
            </a:r>
            <a:endParaRPr lang="en-US" sz="1400" dirty="0"/>
          </a:p>
        </p:txBody>
      </p:sp>
      <p:sp>
        <p:nvSpPr>
          <p:cNvPr id="3" name="Title 2">
            <a:extLst>
              <a:ext uri="{FF2B5EF4-FFF2-40B4-BE49-F238E27FC236}">
                <a16:creationId xmlns:a16="http://schemas.microsoft.com/office/drawing/2014/main" id="{8A2FFB16-F794-475A-BDE2-F5DF34B01AD2}"/>
              </a:ext>
            </a:extLst>
          </p:cNvPr>
          <p:cNvSpPr>
            <a:spLocks noGrp="1"/>
          </p:cNvSpPr>
          <p:nvPr>
            <p:ph type="title"/>
          </p:nvPr>
        </p:nvSpPr>
        <p:spPr>
          <a:xfrm>
            <a:off x="838200" y="365126"/>
            <a:ext cx="10515600" cy="1089206"/>
          </a:xfrm>
        </p:spPr>
        <p:txBody>
          <a:bodyPr/>
          <a:lstStyle/>
          <a:p>
            <a:r>
              <a:rPr lang="en-US" dirty="0"/>
              <a:t>Public Comment</a:t>
            </a:r>
          </a:p>
        </p:txBody>
      </p:sp>
    </p:spTree>
    <p:extLst>
      <p:ext uri="{BB962C8B-B14F-4D97-AF65-F5344CB8AC3E}">
        <p14:creationId xmlns:p14="http://schemas.microsoft.com/office/powerpoint/2010/main" val="170418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Indicator 4B</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Brian Dempsey</a:t>
            </a:r>
          </a:p>
        </p:txBody>
      </p:sp>
    </p:spTree>
    <p:extLst>
      <p:ext uri="{BB962C8B-B14F-4D97-AF65-F5344CB8AC3E}">
        <p14:creationId xmlns:p14="http://schemas.microsoft.com/office/powerpoint/2010/main" val="194235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Transition Grant</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Dean Zajic</a:t>
            </a:r>
          </a:p>
        </p:txBody>
      </p:sp>
    </p:spTree>
    <p:extLst>
      <p:ext uri="{BB962C8B-B14F-4D97-AF65-F5344CB8AC3E}">
        <p14:creationId xmlns:p14="http://schemas.microsoft.com/office/powerpoint/2010/main" val="334344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DMS</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Brian Dempsey</a:t>
            </a:r>
          </a:p>
        </p:txBody>
      </p:sp>
    </p:spTree>
    <p:extLst>
      <p:ext uri="{BB962C8B-B14F-4D97-AF65-F5344CB8AC3E}">
        <p14:creationId xmlns:p14="http://schemas.microsoft.com/office/powerpoint/2010/main" val="1585998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Custom 3">
      <a:majorFont>
        <a:latin typeface="Open Sans"/>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http://schemas.microsoft.com/office/2006/documentManagement/types"/>
    <ds:schemaRef ds:uri="http://purl.org/dc/dcmitype/"/>
    <ds:schemaRef ds:uri="http://schemas.openxmlformats.org/package/2006/metadata/core-properties"/>
    <ds:schemaRef ds:uri="6c663d95-8238-4b2d-b922-a74f82e5df6f"/>
    <ds:schemaRef ds:uri="http://purl.org/dc/terms/"/>
    <ds:schemaRef ds:uri="http://www.w3.org/XML/1998/namespace"/>
    <ds:schemaRef ds:uri="d5501a87-0b31-43b9-bb13-8dd2b743a206"/>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6574</TotalTime>
  <Words>1710</Words>
  <Application>Microsoft Office PowerPoint</Application>
  <PresentationFormat>Widescreen</PresentationFormat>
  <Paragraphs>284</Paragraphs>
  <Slides>47</Slides>
  <Notes>19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9" baseType="lpstr">
      <vt:lpstr>Symbol</vt:lpstr>
      <vt:lpstr>Open Sans</vt:lpstr>
      <vt:lpstr>Open Sans Semibold</vt:lpstr>
      <vt:lpstr>Open Sans Light</vt:lpstr>
      <vt:lpstr>Open Sans Semibold</vt:lpstr>
      <vt:lpstr>Arial</vt:lpstr>
      <vt:lpstr>Calibri</vt:lpstr>
      <vt:lpstr>Open Sans Extrabold</vt:lpstr>
      <vt:lpstr>Trebuchet MS</vt:lpstr>
      <vt:lpstr>Custom Design</vt:lpstr>
      <vt:lpstr>New - Kansas Education Case Template Grid 16:9 - 13720</vt:lpstr>
      <vt:lpstr>think-cell Slide</vt:lpstr>
      <vt:lpstr>Welcome to the Special Education Advisory Council Meeting</vt:lpstr>
      <vt:lpstr>How to pin the Interpreters Video</vt:lpstr>
      <vt:lpstr>Special Education Advisory Council</vt:lpstr>
      <vt:lpstr>Call to Order</vt:lpstr>
      <vt:lpstr>Approvals </vt:lpstr>
      <vt:lpstr>Public Comment</vt:lpstr>
      <vt:lpstr>Indicator 4B</vt:lpstr>
      <vt:lpstr>Transition Grant</vt:lpstr>
      <vt:lpstr>DMS</vt:lpstr>
      <vt:lpstr>TriState Update</vt:lpstr>
      <vt:lpstr>Break</vt:lpstr>
      <vt:lpstr>Virtual Schools </vt:lpstr>
      <vt:lpstr>Special Education    Legislative Committee</vt:lpstr>
      <vt:lpstr>Open SEAC  positions</vt:lpstr>
      <vt:lpstr>Positions to be filled</vt:lpstr>
      <vt:lpstr>Lunch</vt:lpstr>
      <vt:lpstr>Licensure Update</vt:lpstr>
      <vt:lpstr>Nontraditional Routes to the Classroom</vt:lpstr>
      <vt:lpstr>Special Education  Waivers and Provisional Licenses</vt:lpstr>
      <vt:lpstr>Special Education  Waivers and Provisional Licenses</vt:lpstr>
      <vt:lpstr>Limited License Waivers</vt:lpstr>
      <vt:lpstr>Accreditation Waivers</vt:lpstr>
      <vt:lpstr>Approved Test Changes by the SBOE</vt:lpstr>
      <vt:lpstr>Content Test Rubric</vt:lpstr>
      <vt:lpstr>Out of State Licensure</vt:lpstr>
      <vt:lpstr>Teacher Mobility Compact</vt:lpstr>
      <vt:lpstr>Teacher Mobility Compact</vt:lpstr>
      <vt:lpstr>Registered Teacher Apprenticeship</vt:lpstr>
      <vt:lpstr>What is a Registered Teacher Apprenticeship</vt:lpstr>
      <vt:lpstr>Roles</vt:lpstr>
      <vt:lpstr>Funding and Reporting</vt:lpstr>
      <vt:lpstr>Timeline</vt:lpstr>
      <vt:lpstr>Survey for districts</vt:lpstr>
      <vt:lpstr>Questions</vt:lpstr>
      <vt:lpstr>Statewide IEP</vt:lpstr>
      <vt:lpstr>We want to hear from you</vt:lpstr>
      <vt:lpstr>Due Process Reports</vt:lpstr>
      <vt:lpstr>Break</vt:lpstr>
      <vt:lpstr>SEAC Member Reports</vt:lpstr>
      <vt:lpstr>Ex-Officio Member Reports</vt:lpstr>
      <vt:lpstr>Ex-Officio Member Reports</vt:lpstr>
      <vt:lpstr>Items for January SEAC Agenda</vt:lpstr>
      <vt:lpstr>January 9th and 10th</vt:lpstr>
      <vt:lpstr>Keep The Main Thing The Main Thing</vt:lpstr>
      <vt:lpstr>Closing Comments/Adjournment</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Alysha Nichols</cp:lastModifiedBy>
  <cp:revision>220</cp:revision>
  <cp:lastPrinted>2020-01-09T15:38:24Z</cp:lastPrinted>
  <dcterms:created xsi:type="dcterms:W3CDTF">2017-11-21T21:33:09Z</dcterms:created>
  <dcterms:modified xsi:type="dcterms:W3CDTF">2023-11-30T14:20:43Z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