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394" r:id="rId3"/>
    <p:sldId id="352" r:id="rId4"/>
    <p:sldId id="303" r:id="rId5"/>
    <p:sldId id="377" r:id="rId6"/>
    <p:sldId id="362" r:id="rId7"/>
    <p:sldId id="387" r:id="rId8"/>
    <p:sldId id="386" r:id="rId9"/>
    <p:sldId id="378" r:id="rId10"/>
    <p:sldId id="384" r:id="rId11"/>
    <p:sldId id="382" r:id="rId12"/>
    <p:sldId id="305" r:id="rId13"/>
    <p:sldId id="325" r:id="rId14"/>
    <p:sldId id="391" r:id="rId15"/>
    <p:sldId id="390" r:id="rId16"/>
    <p:sldId id="392" r:id="rId17"/>
    <p:sldId id="379" r:id="rId18"/>
    <p:sldId id="383" r:id="rId19"/>
    <p:sldId id="381" r:id="rId20"/>
    <p:sldId id="388" r:id="rId21"/>
    <p:sldId id="389" r:id="rId22"/>
    <p:sldId id="393" r:id="rId23"/>
  </p:sldIdLst>
  <p:sldSz cx="9144000" cy="6858000" type="screen4x3"/>
  <p:notesSz cx="6858000" cy="9144000"/>
  <p:embeddedFontLst>
    <p:embeddedFont>
      <p:font typeface="ＭＳ Ｐゴシック" panose="020B0600070205080204" pitchFamily="34" charset="-128"/>
      <p:regular r:id="rId26"/>
    </p:embeddedFont>
    <p:embeddedFont>
      <p:font typeface="Perpetua" panose="02020502060401020303" pitchFamily="18"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00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5" autoAdjust="0"/>
  </p:normalViewPr>
  <p:slideViewPr>
    <p:cSldViewPr>
      <p:cViewPr varScale="1">
        <p:scale>
          <a:sx n="79" d="100"/>
          <a:sy n="79" d="100"/>
        </p:scale>
        <p:origin x="152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BA361C-0FEA-481F-BD67-65D59AEE2BC6}" type="datetimeFigureOut">
              <a:rPr lang="en-US"/>
              <a:pPr>
                <a:defRPr/>
              </a:pPr>
              <a:t>8/13/2024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C6C47D4-09EE-468F-AD85-15A386EC3B6B}" type="slidenum">
              <a:rPr lang="en-US"/>
              <a:pPr>
                <a:defRPr/>
              </a:pPr>
              <a:t>‹#›</a:t>
            </a:fld>
            <a:endParaRPr lang="en-US" dirty="0"/>
          </a:p>
        </p:txBody>
      </p:sp>
    </p:spTree>
    <p:extLst>
      <p:ext uri="{BB962C8B-B14F-4D97-AF65-F5344CB8AC3E}">
        <p14:creationId xmlns:p14="http://schemas.microsoft.com/office/powerpoint/2010/main" val="191943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F713E9-B540-4851-9B4F-0EC092B92B7C}" type="datetimeFigureOut">
              <a:rPr lang="en-US"/>
              <a:pPr>
                <a:defRPr/>
              </a:pPr>
              <a:t>8/13/2024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95B588-79A1-4EC9-8B39-7CEA61E754AB}" type="slidenum">
              <a:rPr lang="en-US"/>
              <a:pPr>
                <a:defRPr/>
              </a:pPr>
              <a:t>‹#›</a:t>
            </a:fld>
            <a:endParaRPr lang="en-US" dirty="0"/>
          </a:p>
        </p:txBody>
      </p:sp>
    </p:spTree>
    <p:extLst>
      <p:ext uri="{BB962C8B-B14F-4D97-AF65-F5344CB8AC3E}">
        <p14:creationId xmlns:p14="http://schemas.microsoft.com/office/powerpoint/2010/main" val="33081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12</a:t>
            </a:fld>
            <a:endParaRPr lang="en-US">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110995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56864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74058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04426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17</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50299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18</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88243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03772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20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64359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21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63939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7441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4</a:t>
            </a:fld>
            <a:endParaRPr lang="en-US">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80593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7</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89586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8</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74993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18664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6987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898003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lstStyle>
            <a:lvl1pPr algn="l">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5224175A-CE4D-4B9D-AD57-AF31C7C582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F33AAD8-4371-4FA4-87AD-58367B1156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1B829E8E-E54D-464E-936D-BE27F17FA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144C189-BFC0-49A5-9DF9-9C2946EF23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78C5ADDE-EB17-42DD-A3B2-BA4C757291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0B1EFBD5-5164-48E5-B6BB-D3CCB77589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72C5A9F-0E28-4F10-9207-8A77F8DED7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90A54798-4B0B-450E-A35F-66AE564D15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8392106-8BD4-45F3-A9B1-B154192373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0F02B277-237A-4963-B836-2CA7DBC664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DC1CE7B9-B484-4ECF-8C32-4D63B1E20B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ACBFC8A5-FF3E-449D-9D32-3F61F9A720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3429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240463" y="6629400"/>
            <a:ext cx="2895600" cy="365125"/>
          </a:xfrm>
          <a:prstGeom prst="rect">
            <a:avLst/>
          </a:prstGeom>
        </p:spPr>
        <p:txBody>
          <a:bodyPr/>
          <a:lstStyle>
            <a:lvl1pPr algn="r" fontAlgn="auto">
              <a:spcBef>
                <a:spcPts val="0"/>
              </a:spcBef>
              <a:spcAft>
                <a:spcPts val="0"/>
              </a:spcAft>
              <a:defRPr sz="900" dirty="0">
                <a:solidFill>
                  <a:schemeClr val="bg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0" y="66008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bg2"/>
                </a:solidFill>
                <a:latin typeface="Segoe UI" pitchFamily="34" charset="0"/>
                <a:ea typeface="Segoe UI" pitchFamily="34" charset="0"/>
                <a:cs typeface="Segoe UI" pitchFamily="34" charset="0"/>
              </a:defRPr>
            </a:lvl1pPr>
          </a:lstStyle>
          <a:p>
            <a:fld id="{F7EBA41D-B18E-46E2-B913-A13E04654AE1}"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hdr="0" ftr="0" dt="0"/>
  <p:txStyles>
    <p:title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p:titleStyle>
    <p:body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ksd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57200" y="5334000"/>
            <a:ext cx="7772400" cy="860425"/>
          </a:xfrm>
        </p:spPr>
        <p:txBody>
          <a:bodyPr/>
          <a:lstStyle/>
          <a:p>
            <a:r>
              <a:rPr lang="en-US" dirty="0"/>
              <a:t>Pieces of the Puzzle</a:t>
            </a:r>
          </a:p>
        </p:txBody>
      </p:sp>
      <p:sp>
        <p:nvSpPr>
          <p:cNvPr id="17410" name="Subtitle 2"/>
          <p:cNvSpPr>
            <a:spLocks noGrp="1"/>
          </p:cNvSpPr>
          <p:nvPr>
            <p:ph type="subTitle" idx="1"/>
          </p:nvPr>
        </p:nvSpPr>
        <p:spPr>
          <a:xfrm>
            <a:off x="457200" y="5105400"/>
            <a:ext cx="7753350" cy="1485900"/>
          </a:xfrm>
        </p:spPr>
        <p:txBody>
          <a:bodyPr/>
          <a:lstStyle/>
          <a:p>
            <a:r>
              <a:rPr lang="en-US" dirty="0"/>
              <a:t>Introduction to Special Education data reporting - MIS</a:t>
            </a:r>
          </a:p>
        </p:txBody>
      </p:sp>
      <p:sp>
        <p:nvSpPr>
          <p:cNvPr id="5" name="TextBox 4"/>
          <p:cNvSpPr txBox="1"/>
          <p:nvPr/>
        </p:nvSpPr>
        <p:spPr>
          <a:xfrm>
            <a:off x="6324600" y="6477000"/>
            <a:ext cx="2362200" cy="228600"/>
          </a:xfrm>
          <a:prstGeom prst="rect">
            <a:avLst/>
          </a:prstGeom>
        </p:spPr>
        <p:txBody>
          <a:bodyPr anchor="ctr"/>
          <a:lstStyle/>
          <a:p>
            <a:pPr algn="r" fontAlgn="auto">
              <a:spcAft>
                <a:spcPts val="0"/>
              </a:spcAft>
              <a:defRPr/>
            </a:pPr>
            <a:r>
              <a:rPr lang="en-US" sz="1400" dirty="0">
                <a:solidFill>
                  <a:schemeClr val="bg1"/>
                </a:solidFill>
                <a:latin typeface="+mn-lt"/>
                <a:ea typeface="+mn-ea"/>
                <a:cs typeface="+mn-cs"/>
              </a:rPr>
              <a:t>By: Mason Vosburgh</a:t>
            </a:r>
            <a:endParaRPr lang="en-US" sz="1400" dirty="0">
              <a:latin typeface="Perpetua" pitchFamily="18" charset="0"/>
              <a:ea typeface="+mj-ea"/>
              <a:cs typeface="+mj-cs"/>
            </a:endParaRPr>
          </a:p>
        </p:txBody>
      </p:sp>
      <p:sp>
        <p:nvSpPr>
          <p:cNvPr id="17412" name="Rectangle 4"/>
          <p:cNvSpPr>
            <a:spLocks noChangeArrowheads="1"/>
          </p:cNvSpPr>
          <p:nvPr/>
        </p:nvSpPr>
        <p:spPr bwMode="auto">
          <a:xfrm>
            <a:off x="7594600" y="44688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10</a:t>
            </a:fld>
            <a:endParaRPr lang="en-US"/>
          </a:p>
        </p:txBody>
      </p:sp>
      <p:sp>
        <p:nvSpPr>
          <p:cNvPr id="16" name="Text Placeholder 9"/>
          <p:cNvSpPr txBox="1">
            <a:spLocks/>
          </p:cNvSpPr>
          <p:nvPr/>
        </p:nvSpPr>
        <p:spPr bwMode="auto">
          <a:xfrm>
            <a:off x="626812" y="1543180"/>
            <a:ext cx="7416824" cy="5199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Check for students age 21 without inactive status and exit date</a:t>
            </a:r>
            <a:endParaRPr lang="en-US" dirty="0"/>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12" name="Text Placeholder 1">
            <a:extLst>
              <a:ext uri="{FF2B5EF4-FFF2-40B4-BE49-F238E27FC236}">
                <a16:creationId xmlns:a16="http://schemas.microsoft.com/office/drawing/2014/main" id="{8C77915E-49F2-4299-9398-B8DECB070175}"/>
              </a:ext>
            </a:extLst>
          </p:cNvPr>
          <p:cNvSpPr>
            <a:spLocks noGrp="1"/>
          </p:cNvSpPr>
          <p:nvPr>
            <p:ph type="body" sz="half" idx="2"/>
          </p:nvPr>
        </p:nvSpPr>
        <p:spPr>
          <a:xfrm>
            <a:off x="4335224" y="247285"/>
            <a:ext cx="4340282" cy="738260"/>
          </a:xfrm>
          <a:ln>
            <a:solidFill>
              <a:schemeClr val="bg1"/>
            </a:solidFill>
          </a:ln>
        </p:spPr>
        <p:txBody>
          <a:bodyPr/>
          <a:lstStyle/>
          <a:p>
            <a:pPr algn="ctr">
              <a:lnSpc>
                <a:spcPct val="150000"/>
              </a:lnSpc>
            </a:pPr>
            <a:r>
              <a:rPr lang="en-US" sz="2800" dirty="0"/>
              <a:t>Projected End of Year Report</a:t>
            </a:r>
          </a:p>
        </p:txBody>
      </p:sp>
      <p:pic>
        <p:nvPicPr>
          <p:cNvPr id="13" name="Picture 12">
            <a:extLst>
              <a:ext uri="{FF2B5EF4-FFF2-40B4-BE49-F238E27FC236}">
                <a16:creationId xmlns:a16="http://schemas.microsoft.com/office/drawing/2014/main" id="{3AFA30D0-BF71-7612-8368-62A9C5460A4C}"/>
              </a:ext>
            </a:extLst>
          </p:cNvPr>
          <p:cNvPicPr>
            <a:picLocks noChangeAspect="1"/>
          </p:cNvPicPr>
          <p:nvPr/>
        </p:nvPicPr>
        <p:blipFill>
          <a:blip r:embed="rId3"/>
          <a:stretch>
            <a:fillRect/>
          </a:stretch>
        </p:blipFill>
        <p:spPr>
          <a:xfrm>
            <a:off x="251520" y="3364437"/>
            <a:ext cx="8759708" cy="1380606"/>
          </a:xfrm>
          <a:prstGeom prst="rect">
            <a:avLst/>
          </a:prstGeom>
        </p:spPr>
      </p:pic>
      <p:sp>
        <p:nvSpPr>
          <p:cNvPr id="8" name="Oval 7">
            <a:extLst>
              <a:ext uri="{FF2B5EF4-FFF2-40B4-BE49-F238E27FC236}">
                <a16:creationId xmlns:a16="http://schemas.microsoft.com/office/drawing/2014/main" id="{2C27B770-614D-4571-90EC-F62B63F7CE6F}"/>
              </a:ext>
            </a:extLst>
          </p:cNvPr>
          <p:cNvSpPr/>
          <p:nvPr/>
        </p:nvSpPr>
        <p:spPr>
          <a:xfrm>
            <a:off x="7596336" y="4293096"/>
            <a:ext cx="704130" cy="6465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0439583E-39C6-F423-1AC6-FB07E1426F15}"/>
              </a:ext>
            </a:extLst>
          </p:cNvPr>
          <p:cNvSpPr txBox="1">
            <a:spLocks/>
          </p:cNvSpPr>
          <p:nvPr/>
        </p:nvSpPr>
        <p:spPr>
          <a:xfrm>
            <a:off x="2315132" y="2093614"/>
            <a:ext cx="4200077" cy="921160"/>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500" dirty="0">
                <a:solidFill>
                  <a:schemeClr val="bg1"/>
                </a:solidFill>
              </a:rPr>
              <a:t>Age 21 is the last year of eligibility.</a:t>
            </a:r>
          </a:p>
          <a:p>
            <a:pPr algn="ctr"/>
            <a:r>
              <a:rPr lang="en-US" sz="1500" dirty="0">
                <a:solidFill>
                  <a:schemeClr val="bg1"/>
                </a:solidFill>
              </a:rPr>
              <a:t>Inactive status must be;</a:t>
            </a:r>
          </a:p>
          <a:p>
            <a:pPr algn="ctr"/>
            <a:r>
              <a:rPr lang="en-US" sz="1500" dirty="0">
                <a:solidFill>
                  <a:schemeClr val="bg1"/>
                </a:solidFill>
              </a:rPr>
              <a:t>Maximum Age or Graduate with Diploma</a:t>
            </a:r>
          </a:p>
          <a:p>
            <a:endParaRPr lang="en-US" sz="1500" dirty="0"/>
          </a:p>
        </p:txBody>
      </p:sp>
      <p:sp>
        <p:nvSpPr>
          <p:cNvPr id="19" name="Text Placeholder 9">
            <a:extLst>
              <a:ext uri="{FF2B5EF4-FFF2-40B4-BE49-F238E27FC236}">
                <a16:creationId xmlns:a16="http://schemas.microsoft.com/office/drawing/2014/main" id="{96451B7A-AB76-ECCD-671C-DA747B7C1EA0}"/>
              </a:ext>
            </a:extLst>
          </p:cNvPr>
          <p:cNvSpPr txBox="1">
            <a:spLocks/>
          </p:cNvSpPr>
          <p:nvPr/>
        </p:nvSpPr>
        <p:spPr>
          <a:xfrm>
            <a:off x="251520" y="5213544"/>
            <a:ext cx="8892480" cy="1095776"/>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500" u="sng" dirty="0">
                <a:solidFill>
                  <a:schemeClr val="bg1"/>
                </a:solidFill>
              </a:rPr>
              <a:t>Solution</a:t>
            </a:r>
          </a:p>
          <a:p>
            <a:r>
              <a:rPr lang="en-US" sz="1500" dirty="0">
                <a:solidFill>
                  <a:schemeClr val="bg1"/>
                </a:solidFill>
              </a:rPr>
              <a:t>If the student received a regular high school diploma, change current status to Graduation </a:t>
            </a:r>
          </a:p>
          <a:p>
            <a:r>
              <a:rPr lang="en-US" sz="1500" dirty="0">
                <a:solidFill>
                  <a:schemeClr val="bg1"/>
                </a:solidFill>
              </a:rPr>
              <a:t>If the student did not receive a regular high school diploma, change current status to Reach Maximum age</a:t>
            </a:r>
          </a:p>
          <a:p>
            <a:endParaRPr lang="en-US" sz="1500" dirty="0">
              <a:solidFill>
                <a:schemeClr val="bg1"/>
              </a:solidFill>
            </a:endParaRPr>
          </a:p>
          <a:p>
            <a:endParaRPr lang="en-US" sz="1500" dirty="0"/>
          </a:p>
        </p:txBody>
      </p:sp>
    </p:spTree>
    <p:extLst>
      <p:ext uri="{BB962C8B-B14F-4D97-AF65-F5344CB8AC3E}">
        <p14:creationId xmlns:p14="http://schemas.microsoft.com/office/powerpoint/2010/main" val="360125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11</a:t>
            </a:fld>
            <a:endParaRPr lang="en-US"/>
          </a:p>
        </p:txBody>
      </p:sp>
      <p:sp>
        <p:nvSpPr>
          <p:cNvPr id="2" name="Text Placeholder 1"/>
          <p:cNvSpPr>
            <a:spLocks noGrp="1"/>
          </p:cNvSpPr>
          <p:nvPr>
            <p:ph type="body" sz="half" idx="2"/>
          </p:nvPr>
        </p:nvSpPr>
        <p:spPr>
          <a:xfrm>
            <a:off x="4335224" y="247285"/>
            <a:ext cx="4340282" cy="738260"/>
          </a:xfrm>
          <a:ln>
            <a:solidFill>
              <a:schemeClr val="bg1"/>
            </a:solidFill>
          </a:ln>
        </p:spPr>
        <p:txBody>
          <a:bodyPr/>
          <a:lstStyle/>
          <a:p>
            <a:pPr algn="ctr">
              <a:lnSpc>
                <a:spcPct val="150000"/>
              </a:lnSpc>
            </a:pPr>
            <a:r>
              <a:rPr lang="en-US" sz="2800" dirty="0"/>
              <a:t>Projected End of Year Report</a:t>
            </a:r>
          </a:p>
        </p:txBody>
      </p:sp>
      <p:sp>
        <p:nvSpPr>
          <p:cNvPr id="18" name="Text Placeholder 9"/>
          <p:cNvSpPr txBox="1">
            <a:spLocks/>
          </p:cNvSpPr>
          <p:nvPr/>
        </p:nvSpPr>
        <p:spPr bwMode="auto">
          <a:xfrm>
            <a:off x="2267535" y="979564"/>
            <a:ext cx="4956112" cy="43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Check for Missing / incorrect values </a:t>
            </a:r>
          </a:p>
        </p:txBody>
      </p:sp>
      <p:sp>
        <p:nvSpPr>
          <p:cNvPr id="10" name="TextBox 9">
            <a:extLst>
              <a:ext uri="{FF2B5EF4-FFF2-40B4-BE49-F238E27FC236}">
                <a16:creationId xmlns:a16="http://schemas.microsoft.com/office/drawing/2014/main" id="{B45DEEBC-950E-1DAC-4D4A-729C92C74970}"/>
              </a:ext>
            </a:extLst>
          </p:cNvPr>
          <p:cNvSpPr txBox="1"/>
          <p:nvPr/>
        </p:nvSpPr>
        <p:spPr>
          <a:xfrm>
            <a:off x="4418295" y="3292862"/>
            <a:ext cx="214644" cy="369332"/>
          </a:xfrm>
          <a:prstGeom prst="rect">
            <a:avLst/>
          </a:prstGeom>
          <a:noFill/>
          <a:ln>
            <a:solidFill>
              <a:schemeClr val="tx1"/>
            </a:solidFill>
          </a:ln>
        </p:spPr>
        <p:txBody>
          <a:bodyPr wrap="square" rtlCol="0">
            <a:spAutoFit/>
          </a:bodyPr>
          <a:lstStyle/>
          <a:p>
            <a:r>
              <a:rPr lang="en-US" dirty="0"/>
              <a:t>A</a:t>
            </a: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4" name="Text Placeholder 3">
            <a:extLst>
              <a:ext uri="{FF2B5EF4-FFF2-40B4-BE49-F238E27FC236}">
                <a16:creationId xmlns:a16="http://schemas.microsoft.com/office/drawing/2014/main" id="{61F8161E-1D1F-BC8D-A31C-89BAA1BBFCAB}"/>
              </a:ext>
            </a:extLst>
          </p:cNvPr>
          <p:cNvSpPr txBox="1">
            <a:spLocks/>
          </p:cNvSpPr>
          <p:nvPr/>
        </p:nvSpPr>
        <p:spPr>
          <a:xfrm>
            <a:off x="6444208" y="4221088"/>
            <a:ext cx="2668247" cy="2160239"/>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5" name="Text Placeholder 3">
            <a:extLst>
              <a:ext uri="{FF2B5EF4-FFF2-40B4-BE49-F238E27FC236}">
                <a16:creationId xmlns:a16="http://schemas.microsoft.com/office/drawing/2014/main" id="{8CF2AA8A-6D03-8150-8CD7-6C25B43D993B}"/>
              </a:ext>
            </a:extLst>
          </p:cNvPr>
          <p:cNvSpPr txBox="1">
            <a:spLocks/>
          </p:cNvSpPr>
          <p:nvPr/>
        </p:nvSpPr>
        <p:spPr>
          <a:xfrm>
            <a:off x="712209" y="6039338"/>
            <a:ext cx="7535907" cy="509619"/>
          </a:xfrm>
          <a:prstGeom prst="rect">
            <a:avLst/>
          </a:prstGeom>
          <a:solidFill>
            <a:schemeClr val="tx1"/>
          </a:solidFill>
          <a:ln w="12700">
            <a:solidFill>
              <a:schemeClr val="bg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MIS Tip - A good practice is to run this same check throughout the school year.  </a:t>
            </a:r>
          </a:p>
        </p:txBody>
      </p:sp>
      <p:sp>
        <p:nvSpPr>
          <p:cNvPr id="6" name="Text Placeholder 9">
            <a:extLst>
              <a:ext uri="{FF2B5EF4-FFF2-40B4-BE49-F238E27FC236}">
                <a16:creationId xmlns:a16="http://schemas.microsoft.com/office/drawing/2014/main" id="{D94DA659-F576-61B9-C24F-B336CE1649FD}"/>
              </a:ext>
            </a:extLst>
          </p:cNvPr>
          <p:cNvSpPr txBox="1">
            <a:spLocks/>
          </p:cNvSpPr>
          <p:nvPr/>
        </p:nvSpPr>
        <p:spPr bwMode="auto">
          <a:xfrm>
            <a:off x="94895" y="1303027"/>
            <a:ext cx="9017560" cy="656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Use the filter tool to check each column for accuracy</a:t>
            </a:r>
          </a:p>
          <a:p>
            <a:pPr algn="ctr"/>
            <a:r>
              <a:rPr lang="en-US" u="sng" dirty="0"/>
              <a:t>Solution</a:t>
            </a:r>
            <a:r>
              <a:rPr lang="en-US" dirty="0"/>
              <a:t>: Change the value in the current student record and save. </a:t>
            </a:r>
          </a:p>
        </p:txBody>
      </p:sp>
      <p:pic>
        <p:nvPicPr>
          <p:cNvPr id="8" name="Picture 7">
            <a:extLst>
              <a:ext uri="{FF2B5EF4-FFF2-40B4-BE49-F238E27FC236}">
                <a16:creationId xmlns:a16="http://schemas.microsoft.com/office/drawing/2014/main" id="{1633158D-E24C-5EA6-2A06-5D57456372D5}"/>
              </a:ext>
            </a:extLst>
          </p:cNvPr>
          <p:cNvPicPr>
            <a:picLocks noChangeAspect="1"/>
          </p:cNvPicPr>
          <p:nvPr/>
        </p:nvPicPr>
        <p:blipFill>
          <a:blip r:embed="rId3"/>
          <a:stretch>
            <a:fillRect/>
          </a:stretch>
        </p:blipFill>
        <p:spPr>
          <a:xfrm>
            <a:off x="-3405" y="2034775"/>
            <a:ext cx="2140410" cy="3957185"/>
          </a:xfrm>
          <a:prstGeom prst="rect">
            <a:avLst/>
          </a:prstGeom>
        </p:spPr>
      </p:pic>
      <p:pic>
        <p:nvPicPr>
          <p:cNvPr id="13" name="Picture 12">
            <a:extLst>
              <a:ext uri="{FF2B5EF4-FFF2-40B4-BE49-F238E27FC236}">
                <a16:creationId xmlns:a16="http://schemas.microsoft.com/office/drawing/2014/main" id="{2DA3FD76-935B-DD90-E106-4A91E7FC0F2C}"/>
              </a:ext>
            </a:extLst>
          </p:cNvPr>
          <p:cNvPicPr>
            <a:picLocks noChangeAspect="1"/>
          </p:cNvPicPr>
          <p:nvPr/>
        </p:nvPicPr>
        <p:blipFill>
          <a:blip r:embed="rId4"/>
          <a:stretch>
            <a:fillRect/>
          </a:stretch>
        </p:blipFill>
        <p:spPr>
          <a:xfrm>
            <a:off x="2194813" y="2020912"/>
            <a:ext cx="2140411" cy="3957186"/>
          </a:xfrm>
          <a:prstGeom prst="rect">
            <a:avLst/>
          </a:prstGeom>
        </p:spPr>
      </p:pic>
      <p:pic>
        <p:nvPicPr>
          <p:cNvPr id="16" name="Picture 15">
            <a:extLst>
              <a:ext uri="{FF2B5EF4-FFF2-40B4-BE49-F238E27FC236}">
                <a16:creationId xmlns:a16="http://schemas.microsoft.com/office/drawing/2014/main" id="{A66DDC84-6922-5CBB-3EC5-4D51706A0E69}"/>
              </a:ext>
            </a:extLst>
          </p:cNvPr>
          <p:cNvPicPr>
            <a:picLocks noChangeAspect="1"/>
          </p:cNvPicPr>
          <p:nvPr/>
        </p:nvPicPr>
        <p:blipFill>
          <a:blip r:embed="rId5"/>
          <a:stretch>
            <a:fillRect/>
          </a:stretch>
        </p:blipFill>
        <p:spPr>
          <a:xfrm>
            <a:off x="4418295" y="2042184"/>
            <a:ext cx="2140410" cy="3966534"/>
          </a:xfrm>
          <a:prstGeom prst="rect">
            <a:avLst/>
          </a:prstGeom>
        </p:spPr>
      </p:pic>
      <p:pic>
        <p:nvPicPr>
          <p:cNvPr id="20" name="Picture 19">
            <a:extLst>
              <a:ext uri="{FF2B5EF4-FFF2-40B4-BE49-F238E27FC236}">
                <a16:creationId xmlns:a16="http://schemas.microsoft.com/office/drawing/2014/main" id="{44F9E969-4A60-A8C1-1198-C0AF671C9FA1}"/>
              </a:ext>
            </a:extLst>
          </p:cNvPr>
          <p:cNvPicPr>
            <a:picLocks noChangeAspect="1"/>
          </p:cNvPicPr>
          <p:nvPr/>
        </p:nvPicPr>
        <p:blipFill>
          <a:blip r:embed="rId6"/>
          <a:stretch>
            <a:fillRect/>
          </a:stretch>
        </p:blipFill>
        <p:spPr>
          <a:xfrm>
            <a:off x="6616590" y="2016872"/>
            <a:ext cx="2418762" cy="3989768"/>
          </a:xfrm>
          <a:prstGeom prst="rect">
            <a:avLst/>
          </a:prstGeom>
        </p:spPr>
      </p:pic>
    </p:spTree>
    <p:extLst>
      <p:ext uri="{BB962C8B-B14F-4D97-AF65-F5344CB8AC3E}">
        <p14:creationId xmlns:p14="http://schemas.microsoft.com/office/powerpoint/2010/main" val="402931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a:xfrm>
            <a:off x="179512" y="404664"/>
            <a:ext cx="4104457" cy="639763"/>
          </a:xfrm>
        </p:spPr>
        <p:txBody>
          <a:bodyPr/>
          <a:lstStyle/>
          <a:p>
            <a:r>
              <a:rPr lang="en-US" sz="3200" dirty="0"/>
              <a:t>Closing the school year</a:t>
            </a:r>
          </a:p>
        </p:txBody>
      </p:sp>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12</a:t>
            </a:fld>
            <a:endParaRPr lang="en-US"/>
          </a:p>
        </p:txBody>
      </p:sp>
      <p:sp>
        <p:nvSpPr>
          <p:cNvPr id="12" name="Text Placeholder 8"/>
          <p:cNvSpPr>
            <a:spLocks noGrp="1"/>
          </p:cNvSpPr>
          <p:nvPr>
            <p:ph type="body" sz="half" idx="2"/>
          </p:nvPr>
        </p:nvSpPr>
        <p:spPr>
          <a:xfrm>
            <a:off x="4637405" y="292923"/>
            <a:ext cx="4104456" cy="557265"/>
          </a:xfrm>
          <a:ln w="12700">
            <a:solidFill>
              <a:schemeClr val="bg1"/>
            </a:solidFill>
          </a:ln>
        </p:spPr>
        <p:txBody>
          <a:bodyPr/>
          <a:lstStyle/>
          <a:p>
            <a:pPr>
              <a:lnSpc>
                <a:spcPct val="100000"/>
              </a:lnSpc>
            </a:pPr>
            <a:r>
              <a:rPr lang="en-US" sz="2800" dirty="0"/>
              <a:t>Unclaimed Student Report</a:t>
            </a:r>
          </a:p>
          <a:p>
            <a:pPr>
              <a:lnSpc>
                <a:spcPct val="100000"/>
              </a:lnSpc>
            </a:pPr>
            <a:endParaRPr lang="en-US" sz="2000" dirty="0"/>
          </a:p>
          <a:p>
            <a:pPr>
              <a:lnSpc>
                <a:spcPct val="100000"/>
              </a:lnSpc>
            </a:pPr>
            <a:endParaRPr lang="en-US" sz="2000" dirty="0"/>
          </a:p>
          <a:p>
            <a:pPr>
              <a:lnSpc>
                <a:spcPct val="100000"/>
              </a:lnSpc>
            </a:pPr>
            <a:endParaRPr lang="en-US" sz="2000" dirty="0"/>
          </a:p>
        </p:txBody>
      </p:sp>
      <p:pic>
        <p:nvPicPr>
          <p:cNvPr id="2" name="Picture 1">
            <a:extLst>
              <a:ext uri="{FF2B5EF4-FFF2-40B4-BE49-F238E27FC236}">
                <a16:creationId xmlns:a16="http://schemas.microsoft.com/office/drawing/2014/main" id="{8B0192BF-6873-4090-B4BD-C5664AFF90EC}"/>
              </a:ext>
            </a:extLst>
          </p:cNvPr>
          <p:cNvPicPr>
            <a:picLocks noChangeAspect="1"/>
          </p:cNvPicPr>
          <p:nvPr/>
        </p:nvPicPr>
        <p:blipFill>
          <a:blip r:embed="rId3"/>
          <a:stretch>
            <a:fillRect/>
          </a:stretch>
        </p:blipFill>
        <p:spPr>
          <a:xfrm>
            <a:off x="261481" y="1863966"/>
            <a:ext cx="8751848" cy="1900343"/>
          </a:xfrm>
          <a:prstGeom prst="rect">
            <a:avLst/>
          </a:prstGeom>
        </p:spPr>
      </p:pic>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4499992" y="891812"/>
            <a:ext cx="5112568" cy="793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List of students to be excluded from federal reports and child counts</a:t>
            </a:r>
            <a:endParaRPr lang="en-US" sz="2000" dirty="0"/>
          </a:p>
          <a:p>
            <a:endParaRPr lang="en-US" sz="2000" dirty="0"/>
          </a:p>
        </p:txBody>
      </p:sp>
      <p:sp>
        <p:nvSpPr>
          <p:cNvPr id="21" name="Right Arrow 20"/>
          <p:cNvSpPr/>
          <p:nvPr/>
        </p:nvSpPr>
        <p:spPr>
          <a:xfrm rot="12769092" flipH="1" flipV="1">
            <a:off x="7379469" y="2681961"/>
            <a:ext cx="721767" cy="178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Text Placeholder 8">
            <a:extLst>
              <a:ext uri="{FF2B5EF4-FFF2-40B4-BE49-F238E27FC236}">
                <a16:creationId xmlns:a16="http://schemas.microsoft.com/office/drawing/2014/main" id="{4723EE37-CBC4-193E-E880-F26EE11F6F52}"/>
              </a:ext>
            </a:extLst>
          </p:cNvPr>
          <p:cNvSpPr txBox="1">
            <a:spLocks/>
          </p:cNvSpPr>
          <p:nvPr/>
        </p:nvSpPr>
        <p:spPr bwMode="auto">
          <a:xfrm>
            <a:off x="251520" y="3880943"/>
            <a:ext cx="4824536" cy="2356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Note:  High Priority report</a:t>
            </a:r>
          </a:p>
          <a:p>
            <a:pPr marL="0" marR="0" lvl="0" indent="0" algn="l" defTabSz="914400" rtl="0" eaLnBrk="1" fontAlgn="base" latinLnBrk="0" hangingPunct="1">
              <a:lnSpc>
                <a:spcPts val="2600"/>
              </a:lnSpc>
              <a:spcBef>
                <a:spcPct val="20000"/>
              </a:spcBef>
              <a:spcAft>
                <a:spcPct val="0"/>
              </a:spcAft>
              <a:buClr>
                <a:srgbClr val="EEECE1"/>
              </a:buClr>
              <a:buSzPct val="70000"/>
              <a:buFont typeface="Arial" pitchFamily="34" charset="0"/>
              <a:buNone/>
              <a:tabLst/>
              <a:defRPr/>
            </a:pPr>
            <a:r>
              <a:rPr lang="en-US" sz="2000" noProof="0" dirty="0"/>
              <a:t>Objective: To include all students who received IEP support during the school year. </a:t>
            </a:r>
            <a:endParaRPr lang="en-US" sz="800" noProof="0" dirty="0"/>
          </a:p>
          <a:p>
            <a:pPr marL="0" marR="0" lvl="0" indent="0" algn="l" defTabSz="914400" rtl="0" eaLnBrk="1" fontAlgn="base" latinLnBrk="0" hangingPunct="1">
              <a:lnSpc>
                <a:spcPts val="2600"/>
              </a:lnSpc>
              <a:spcBef>
                <a:spcPct val="20000"/>
              </a:spcBef>
              <a:spcAft>
                <a:spcPct val="0"/>
              </a:spcAft>
              <a:buClr>
                <a:srgbClr val="EEECE1"/>
              </a:buClr>
              <a:buSzPct val="70000"/>
              <a:buFont typeface="Arial" pitchFamily="34" charset="0"/>
              <a:buNone/>
              <a:tabLst/>
              <a:defRPr/>
            </a:pPr>
            <a:r>
              <a:rPr kumimoji="0" lang="en-US" sz="2000" b="0" i="0" u="none" strike="noStrike" kern="1200" cap="none" spc="0" normalizeH="0" baseline="0" noProof="0" dirty="0">
                <a:ln>
                  <a:noFill/>
                </a:ln>
                <a:solidFill>
                  <a:srgbClr val="EEECE1"/>
                </a:solidFill>
                <a:effectLst/>
                <a:uLnTx/>
                <a:uFillTx/>
                <a:latin typeface="Calibri"/>
                <a:ea typeface="ＭＳ Ｐゴシック" pitchFamily="-123" charset="-128"/>
              </a:rPr>
              <a:t>Confirm these students meet the condition for not claiming. </a:t>
            </a:r>
            <a:r>
              <a:rPr lang="en-US" sz="2000" dirty="0">
                <a:solidFill>
                  <a:srgbClr val="EEECE1"/>
                </a:solidFill>
                <a:latin typeface="Calibri"/>
              </a:rPr>
              <a:t>Data Dictionary, page 10</a:t>
            </a:r>
            <a:r>
              <a:rPr kumimoji="0" lang="en-US" sz="2000" b="0" i="0" u="none" strike="noStrike" kern="1200" cap="none" spc="0" normalizeH="0" baseline="0" noProof="0" dirty="0">
                <a:ln>
                  <a:noFill/>
                </a:ln>
                <a:solidFill>
                  <a:srgbClr val="EEECE1"/>
                </a:solidFill>
                <a:effectLst/>
                <a:uLnTx/>
                <a:uFillTx/>
                <a:latin typeface="Calibri"/>
                <a:ea typeface="ＭＳ Ｐゴシック" pitchFamily="-123" charset="-128"/>
              </a:rPr>
              <a:t>. </a:t>
            </a:r>
          </a:p>
          <a:p>
            <a:pPr>
              <a:spcBef>
                <a:spcPts val="1200"/>
              </a:spcBef>
              <a:spcAft>
                <a:spcPts val="600"/>
              </a:spcAft>
            </a:pPr>
            <a:r>
              <a:rPr lang="en-US" sz="2000" dirty="0"/>
              <a:t>Changes to the claiming value is made on the student profile. </a:t>
            </a:r>
          </a:p>
        </p:txBody>
      </p:sp>
      <p:pic>
        <p:nvPicPr>
          <p:cNvPr id="5" name="Picture 4">
            <a:extLst>
              <a:ext uri="{FF2B5EF4-FFF2-40B4-BE49-F238E27FC236}">
                <a16:creationId xmlns:a16="http://schemas.microsoft.com/office/drawing/2014/main" id="{4E0FFD38-A7C8-2C8F-F24E-9FD1CCD79D2C}"/>
              </a:ext>
            </a:extLst>
          </p:cNvPr>
          <p:cNvPicPr>
            <a:picLocks noChangeAspect="1"/>
          </p:cNvPicPr>
          <p:nvPr/>
        </p:nvPicPr>
        <p:blipFill>
          <a:blip r:embed="rId4"/>
          <a:stretch>
            <a:fillRect/>
          </a:stretch>
        </p:blipFill>
        <p:spPr>
          <a:xfrm>
            <a:off x="4959853" y="5321727"/>
            <a:ext cx="3932626" cy="1205822"/>
          </a:xfrm>
          <a:prstGeom prst="rect">
            <a:avLst/>
          </a:prstGeom>
        </p:spPr>
      </p:pic>
      <p:sp>
        <p:nvSpPr>
          <p:cNvPr id="6" name="Right Arrow 20">
            <a:extLst>
              <a:ext uri="{FF2B5EF4-FFF2-40B4-BE49-F238E27FC236}">
                <a16:creationId xmlns:a16="http://schemas.microsoft.com/office/drawing/2014/main" id="{390D193B-1950-0A76-38B8-6640C9E0B021}"/>
              </a:ext>
            </a:extLst>
          </p:cNvPr>
          <p:cNvSpPr/>
          <p:nvPr/>
        </p:nvSpPr>
        <p:spPr>
          <a:xfrm rot="9200975" flipH="1" flipV="1">
            <a:off x="4638919" y="5682453"/>
            <a:ext cx="779792" cy="1819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13</a:t>
            </a:fld>
            <a:endParaRPr lang="en-US"/>
          </a:p>
        </p:txBody>
      </p:sp>
      <p:sp>
        <p:nvSpPr>
          <p:cNvPr id="21" name="Right Arrow 20"/>
          <p:cNvSpPr/>
          <p:nvPr/>
        </p:nvSpPr>
        <p:spPr>
          <a:xfrm rot="5400000" flipH="1">
            <a:off x="377965" y="4625766"/>
            <a:ext cx="74090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1"/>
          <p:cNvSpPr>
            <a:spLocks noGrp="1"/>
          </p:cNvSpPr>
          <p:nvPr>
            <p:ph type="body" sz="half" idx="2"/>
          </p:nvPr>
        </p:nvSpPr>
        <p:spPr>
          <a:xfrm>
            <a:off x="5724128" y="385876"/>
            <a:ext cx="2592288" cy="472221"/>
          </a:xfrm>
          <a:ln>
            <a:solidFill>
              <a:schemeClr val="bg1"/>
            </a:solidFill>
          </a:ln>
        </p:spPr>
        <p:txBody>
          <a:bodyPr anchor="b"/>
          <a:lstStyle/>
          <a:p>
            <a:r>
              <a:rPr lang="en-US" sz="2800" dirty="0"/>
              <a:t>Overlap Report</a:t>
            </a:r>
          </a:p>
        </p:txBody>
      </p:sp>
      <p:pic>
        <p:nvPicPr>
          <p:cNvPr id="3" name="Picture 2"/>
          <p:cNvPicPr>
            <a:picLocks noChangeAspect="1"/>
          </p:cNvPicPr>
          <p:nvPr/>
        </p:nvPicPr>
        <p:blipFill>
          <a:blip r:embed="rId3"/>
          <a:stretch>
            <a:fillRect/>
          </a:stretch>
        </p:blipFill>
        <p:spPr>
          <a:xfrm>
            <a:off x="7938" y="2636912"/>
            <a:ext cx="9144000" cy="1479762"/>
          </a:xfrm>
          <a:prstGeom prst="rect">
            <a:avLst/>
          </a:prstGeom>
        </p:spPr>
      </p:pic>
      <p:sp>
        <p:nvSpPr>
          <p:cNvPr id="14" name="Text Placeholder 9"/>
          <p:cNvSpPr>
            <a:spLocks noGrp="1"/>
          </p:cNvSpPr>
          <p:nvPr>
            <p:ph type="body" sz="quarter" idx="13"/>
          </p:nvPr>
        </p:nvSpPr>
        <p:spPr>
          <a:xfrm>
            <a:off x="107504" y="5004970"/>
            <a:ext cx="6264696" cy="1353890"/>
          </a:xfrm>
        </p:spPr>
        <p:txBody>
          <a:bodyPr>
            <a:normAutofit fontScale="92500"/>
          </a:bodyPr>
          <a:lstStyle/>
          <a:p>
            <a:pPr algn="ctr"/>
            <a:r>
              <a:rPr lang="en-US" dirty="0"/>
              <a:t>Overlap of a single organization indicates the overlap is in your data alone. </a:t>
            </a:r>
          </a:p>
          <a:p>
            <a:r>
              <a:rPr lang="en-US" dirty="0"/>
              <a:t>Multiple profiles, same service dates on multiple IEPs</a:t>
            </a:r>
          </a:p>
        </p:txBody>
      </p:sp>
      <p:sp>
        <p:nvSpPr>
          <p:cNvPr id="18" name="Text Placeholder 9"/>
          <p:cNvSpPr txBox="1">
            <a:spLocks/>
          </p:cNvSpPr>
          <p:nvPr/>
        </p:nvSpPr>
        <p:spPr bwMode="auto">
          <a:xfrm>
            <a:off x="2155343" y="1214923"/>
            <a:ext cx="4680520" cy="1115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2 Organization listed Overlap is in your data and a different agency. Service line dates overlap</a:t>
            </a:r>
          </a:p>
        </p:txBody>
      </p:sp>
      <p:sp>
        <p:nvSpPr>
          <p:cNvPr id="17" name="Right Arrow 16"/>
          <p:cNvSpPr/>
          <p:nvPr/>
        </p:nvSpPr>
        <p:spPr>
          <a:xfrm rot="17750901" flipH="1" flipV="1">
            <a:off x="177499" y="2547493"/>
            <a:ext cx="1357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8593746" flipH="1" flipV="1">
            <a:off x="1177937" y="2940605"/>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1939966" flipH="1">
            <a:off x="5228140" y="2681970"/>
            <a:ext cx="253085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Oval 3">
            <a:extLst>
              <a:ext uri="{FF2B5EF4-FFF2-40B4-BE49-F238E27FC236}">
                <a16:creationId xmlns:a16="http://schemas.microsoft.com/office/drawing/2014/main" id="{60735441-F250-44FC-C081-6AD83E0C1C61}"/>
              </a:ext>
            </a:extLst>
          </p:cNvPr>
          <p:cNvSpPr/>
          <p:nvPr/>
        </p:nvSpPr>
        <p:spPr>
          <a:xfrm>
            <a:off x="467817" y="3739909"/>
            <a:ext cx="633209" cy="425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a:extLst>
              <a:ext uri="{FF2B5EF4-FFF2-40B4-BE49-F238E27FC236}">
                <a16:creationId xmlns:a16="http://schemas.microsoft.com/office/drawing/2014/main" id="{86AB3B2C-1D64-BFAB-03BB-3A37F00847E7}"/>
              </a:ext>
            </a:extLst>
          </p:cNvPr>
          <p:cNvSpPr txBox="1">
            <a:spLocks/>
          </p:cNvSpPr>
          <p:nvPr/>
        </p:nvSpPr>
        <p:spPr bwMode="auto">
          <a:xfrm>
            <a:off x="111069" y="326627"/>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Tree>
    <p:extLst>
      <p:ext uri="{BB962C8B-B14F-4D97-AF65-F5344CB8AC3E}">
        <p14:creationId xmlns:p14="http://schemas.microsoft.com/office/powerpoint/2010/main" val="381267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14</a:t>
            </a:fld>
            <a:endParaRPr lang="en-US"/>
          </a:p>
        </p:txBody>
      </p:sp>
      <p:sp>
        <p:nvSpPr>
          <p:cNvPr id="2" name="Text Placeholder 1"/>
          <p:cNvSpPr>
            <a:spLocks noGrp="1"/>
          </p:cNvSpPr>
          <p:nvPr>
            <p:ph type="body" sz="half" idx="2"/>
          </p:nvPr>
        </p:nvSpPr>
        <p:spPr>
          <a:xfrm>
            <a:off x="6084168" y="248924"/>
            <a:ext cx="2875439" cy="639763"/>
          </a:xfrm>
          <a:ln>
            <a:solidFill>
              <a:schemeClr val="bg1"/>
            </a:solidFill>
          </a:ln>
        </p:spPr>
        <p:txBody>
          <a:bodyPr/>
          <a:lstStyle/>
          <a:p>
            <a:pPr algn="ctr">
              <a:lnSpc>
                <a:spcPct val="150000"/>
              </a:lnSpc>
            </a:pPr>
            <a:r>
              <a:rPr lang="en-US" sz="2800" dirty="0"/>
              <a:t>Discipline Reports</a:t>
            </a:r>
          </a:p>
        </p:txBody>
      </p:sp>
      <p:sp>
        <p:nvSpPr>
          <p:cNvPr id="16" name="Text Placeholder 9"/>
          <p:cNvSpPr txBox="1">
            <a:spLocks/>
          </p:cNvSpPr>
          <p:nvPr/>
        </p:nvSpPr>
        <p:spPr bwMode="auto">
          <a:xfrm>
            <a:off x="434724" y="1527824"/>
            <a:ext cx="8130536" cy="985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Discipline data is reported in the Kansas Integrated Accountability System – KIAS. Some organizations enter the incidences by building, other do a batch submission for all buildings. Discover how your districts report discipline data.</a:t>
            </a: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8" name="Text Placeholder 9">
            <a:extLst>
              <a:ext uri="{FF2B5EF4-FFF2-40B4-BE49-F238E27FC236}">
                <a16:creationId xmlns:a16="http://schemas.microsoft.com/office/drawing/2014/main" id="{B64F0122-442D-E9C7-4B6A-8DEAF2A6F30B}"/>
              </a:ext>
            </a:extLst>
          </p:cNvPr>
          <p:cNvSpPr txBox="1">
            <a:spLocks/>
          </p:cNvSpPr>
          <p:nvPr/>
        </p:nvSpPr>
        <p:spPr bwMode="auto">
          <a:xfrm>
            <a:off x="408910" y="5732722"/>
            <a:ext cx="8446587" cy="87635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a:t>Note: – Discipline data would be investigated prior to the December 1 finalization to confirm students with 10 or more days of Out of school suspension, expulsion or removal to Interim Alternative setting intersecting the December 1 date, should have corresponding service lines with the “U” setting for the December 1 services. </a:t>
            </a:r>
          </a:p>
          <a:p>
            <a:pPr marL="342900" indent="-342900">
              <a:buFont typeface="Arial" panose="020B0604020202020204" pitchFamily="34" charset="0"/>
              <a:buChar char="•"/>
            </a:pPr>
            <a:endParaRPr lang="en-US" dirty="0"/>
          </a:p>
          <a:p>
            <a:pPr algn="ctr"/>
            <a:endParaRPr lang="en-US" dirty="0"/>
          </a:p>
        </p:txBody>
      </p:sp>
      <p:sp>
        <p:nvSpPr>
          <p:cNvPr id="4" name="Text Placeholder 9">
            <a:extLst>
              <a:ext uri="{FF2B5EF4-FFF2-40B4-BE49-F238E27FC236}">
                <a16:creationId xmlns:a16="http://schemas.microsoft.com/office/drawing/2014/main" id="{334D31AE-0611-7BA3-2147-0EA9987AECA3}"/>
              </a:ext>
            </a:extLst>
          </p:cNvPr>
          <p:cNvSpPr txBox="1">
            <a:spLocks/>
          </p:cNvSpPr>
          <p:nvPr/>
        </p:nvSpPr>
        <p:spPr bwMode="auto">
          <a:xfrm>
            <a:off x="459526" y="2590577"/>
            <a:ext cx="8130536" cy="1282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Discipline data review – in addition to the Discipline Incident and summery reports in SPEDPro, the basis of removal and total days removed can be confirmed using manifestation documents, notice of change of placement and in rare cases, IEP amendments.</a:t>
            </a:r>
            <a:endParaRPr lang="en-US" dirty="0"/>
          </a:p>
        </p:txBody>
      </p:sp>
      <p:sp>
        <p:nvSpPr>
          <p:cNvPr id="6" name="Text Placeholder 9">
            <a:extLst>
              <a:ext uri="{FF2B5EF4-FFF2-40B4-BE49-F238E27FC236}">
                <a16:creationId xmlns:a16="http://schemas.microsoft.com/office/drawing/2014/main" id="{75721AD4-BA18-C1B6-A118-7F8179954669}"/>
              </a:ext>
            </a:extLst>
          </p:cNvPr>
          <p:cNvSpPr txBox="1">
            <a:spLocks/>
          </p:cNvSpPr>
          <p:nvPr/>
        </p:nvSpPr>
        <p:spPr bwMode="auto">
          <a:xfrm>
            <a:off x="457627" y="3965726"/>
            <a:ext cx="8130536" cy="1410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Discipline data review – some students may be incorrectly identified as IEP students on the discipline incident date. These student would be listed on the Incident omitted report in SPEDPro. The Incident omitted report is used for measuring accurate data reporting. This report would be cleared by the EOY finalization.</a:t>
            </a:r>
            <a:endParaRPr lang="en-US" dirty="0"/>
          </a:p>
        </p:txBody>
      </p:sp>
    </p:spTree>
    <p:extLst>
      <p:ext uri="{BB962C8B-B14F-4D97-AF65-F5344CB8AC3E}">
        <p14:creationId xmlns:p14="http://schemas.microsoft.com/office/powerpoint/2010/main" val="254068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15</a:t>
            </a:fld>
            <a:endParaRPr lang="en-US"/>
          </a:p>
        </p:txBody>
      </p:sp>
      <p:sp>
        <p:nvSpPr>
          <p:cNvPr id="2" name="Text Placeholder 1"/>
          <p:cNvSpPr>
            <a:spLocks noGrp="1"/>
          </p:cNvSpPr>
          <p:nvPr>
            <p:ph type="body" sz="half" idx="2"/>
          </p:nvPr>
        </p:nvSpPr>
        <p:spPr>
          <a:xfrm>
            <a:off x="6084168" y="248924"/>
            <a:ext cx="2875439" cy="639763"/>
          </a:xfrm>
          <a:ln>
            <a:solidFill>
              <a:schemeClr val="bg1"/>
            </a:solidFill>
          </a:ln>
        </p:spPr>
        <p:txBody>
          <a:bodyPr/>
          <a:lstStyle/>
          <a:p>
            <a:pPr algn="ctr">
              <a:lnSpc>
                <a:spcPct val="150000"/>
              </a:lnSpc>
            </a:pPr>
            <a:r>
              <a:rPr lang="en-US" sz="2800" dirty="0"/>
              <a:t>Discipline Reports</a:t>
            </a:r>
          </a:p>
        </p:txBody>
      </p:sp>
      <p:sp>
        <p:nvSpPr>
          <p:cNvPr id="18" name="Text Placeholder 9"/>
          <p:cNvSpPr txBox="1">
            <a:spLocks/>
          </p:cNvSpPr>
          <p:nvPr/>
        </p:nvSpPr>
        <p:spPr bwMode="auto">
          <a:xfrm>
            <a:off x="3059832" y="936403"/>
            <a:ext cx="2880320" cy="519717"/>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Discipline Incident report</a:t>
            </a:r>
          </a:p>
        </p:txBody>
      </p:sp>
      <p:sp>
        <p:nvSpPr>
          <p:cNvPr id="16" name="Text Placeholder 9"/>
          <p:cNvSpPr txBox="1">
            <a:spLocks/>
          </p:cNvSpPr>
          <p:nvPr/>
        </p:nvSpPr>
        <p:spPr bwMode="auto">
          <a:xfrm>
            <a:off x="434724" y="1527824"/>
            <a:ext cx="8130536" cy="985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List of students subject to disciplinary removals by date, removal type and total days of removal.  Check for duplicate entries, inaccurate days of removal or incorrect students listed. Alert the KIAS user for corrections</a:t>
            </a:r>
            <a:endParaRPr lang="en-US" dirty="0"/>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5" name="Text Placeholder 9">
            <a:extLst>
              <a:ext uri="{FF2B5EF4-FFF2-40B4-BE49-F238E27FC236}">
                <a16:creationId xmlns:a16="http://schemas.microsoft.com/office/drawing/2014/main" id="{FF99EF72-C216-A877-FBE5-D4C20F5E8383}"/>
              </a:ext>
            </a:extLst>
          </p:cNvPr>
          <p:cNvSpPr txBox="1">
            <a:spLocks/>
          </p:cNvSpPr>
          <p:nvPr/>
        </p:nvSpPr>
        <p:spPr bwMode="auto">
          <a:xfrm>
            <a:off x="264546" y="4246017"/>
            <a:ext cx="8879454" cy="1282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sng" dirty="0"/>
              <a:t>Examples</a:t>
            </a:r>
          </a:p>
          <a:p>
            <a:pPr>
              <a:spcBef>
                <a:spcPts val="0"/>
              </a:spcBef>
            </a:pPr>
            <a:r>
              <a:rPr lang="en-US" sz="1800" dirty="0"/>
              <a:t>Student Klink has duplicate entries.</a:t>
            </a:r>
          </a:p>
          <a:p>
            <a:pPr marL="285750" indent="-285750">
              <a:spcBef>
                <a:spcPts val="0"/>
              </a:spcBef>
              <a:buFont typeface="Arial" panose="020B0604020202020204" pitchFamily="34" charset="0"/>
              <a:buChar char="•"/>
            </a:pPr>
            <a:r>
              <a:rPr lang="en-US" sz="1800" dirty="0"/>
              <a:t>Same incident (by date) listed twice</a:t>
            </a:r>
          </a:p>
          <a:p>
            <a:pPr marL="285750" indent="-285750">
              <a:spcBef>
                <a:spcPts val="0"/>
              </a:spcBef>
              <a:buFont typeface="Arial" panose="020B0604020202020204" pitchFamily="34" charset="0"/>
              <a:buChar char="•"/>
            </a:pPr>
            <a:r>
              <a:rPr lang="en-US" sz="1800" dirty="0"/>
              <a:t>OSS, Expulsion &amp; IAES all list the same number of days of removal. Unlikely scenario.  </a:t>
            </a:r>
          </a:p>
          <a:p>
            <a:endParaRPr lang="en-US" sz="2000" dirty="0"/>
          </a:p>
          <a:p>
            <a:endParaRPr lang="en-US" sz="2000" dirty="0"/>
          </a:p>
        </p:txBody>
      </p:sp>
      <p:sp>
        <p:nvSpPr>
          <p:cNvPr id="8" name="Text Placeholder 9">
            <a:extLst>
              <a:ext uri="{FF2B5EF4-FFF2-40B4-BE49-F238E27FC236}">
                <a16:creationId xmlns:a16="http://schemas.microsoft.com/office/drawing/2014/main" id="{B64F0122-442D-E9C7-4B6A-8DEAF2A6F30B}"/>
              </a:ext>
            </a:extLst>
          </p:cNvPr>
          <p:cNvSpPr txBox="1">
            <a:spLocks/>
          </p:cNvSpPr>
          <p:nvPr/>
        </p:nvSpPr>
        <p:spPr bwMode="auto">
          <a:xfrm>
            <a:off x="408910" y="5732722"/>
            <a:ext cx="8446587" cy="80798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Note: – Students with 10 or more days of Out of school suspension, expulsion or removal to Interim Alternative setting should have corresponding service lines with the “U” setting for the duration of the disciplinary removal. </a:t>
            </a:r>
            <a:endParaRPr lang="en-US" dirty="0"/>
          </a:p>
          <a:p>
            <a:pPr marL="342900" indent="-342900">
              <a:buFont typeface="Arial" panose="020B0604020202020204" pitchFamily="34" charset="0"/>
              <a:buChar char="•"/>
            </a:pPr>
            <a:endParaRPr lang="en-US" dirty="0"/>
          </a:p>
          <a:p>
            <a:pPr algn="ctr"/>
            <a:endParaRPr lang="en-US" dirty="0"/>
          </a:p>
        </p:txBody>
      </p:sp>
      <p:pic>
        <p:nvPicPr>
          <p:cNvPr id="7" name="Picture 6">
            <a:extLst>
              <a:ext uri="{FF2B5EF4-FFF2-40B4-BE49-F238E27FC236}">
                <a16:creationId xmlns:a16="http://schemas.microsoft.com/office/drawing/2014/main" id="{45F0CC86-C869-98DE-AF06-879080F4C287}"/>
              </a:ext>
            </a:extLst>
          </p:cNvPr>
          <p:cNvPicPr>
            <a:picLocks noChangeAspect="1"/>
          </p:cNvPicPr>
          <p:nvPr/>
        </p:nvPicPr>
        <p:blipFill>
          <a:blip r:embed="rId3"/>
          <a:stretch>
            <a:fillRect/>
          </a:stretch>
        </p:blipFill>
        <p:spPr>
          <a:xfrm>
            <a:off x="401904" y="2649367"/>
            <a:ext cx="8490576" cy="1350773"/>
          </a:xfrm>
          <a:prstGeom prst="rect">
            <a:avLst/>
          </a:prstGeom>
        </p:spPr>
      </p:pic>
    </p:spTree>
    <p:extLst>
      <p:ext uri="{BB962C8B-B14F-4D97-AF65-F5344CB8AC3E}">
        <p14:creationId xmlns:p14="http://schemas.microsoft.com/office/powerpoint/2010/main" val="371155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16</a:t>
            </a:fld>
            <a:endParaRPr lang="en-US"/>
          </a:p>
        </p:txBody>
      </p:sp>
      <p:sp>
        <p:nvSpPr>
          <p:cNvPr id="2" name="Text Placeholder 1"/>
          <p:cNvSpPr>
            <a:spLocks noGrp="1"/>
          </p:cNvSpPr>
          <p:nvPr>
            <p:ph type="body" sz="half" idx="2"/>
          </p:nvPr>
        </p:nvSpPr>
        <p:spPr>
          <a:xfrm>
            <a:off x="6084168" y="248924"/>
            <a:ext cx="2875439" cy="639763"/>
          </a:xfrm>
          <a:ln>
            <a:solidFill>
              <a:schemeClr val="bg1"/>
            </a:solidFill>
          </a:ln>
        </p:spPr>
        <p:txBody>
          <a:bodyPr/>
          <a:lstStyle/>
          <a:p>
            <a:pPr algn="ctr">
              <a:lnSpc>
                <a:spcPct val="150000"/>
              </a:lnSpc>
            </a:pPr>
            <a:r>
              <a:rPr lang="en-US" sz="2800" dirty="0"/>
              <a:t>Discipline Reports</a:t>
            </a:r>
          </a:p>
        </p:txBody>
      </p:sp>
      <p:sp>
        <p:nvSpPr>
          <p:cNvPr id="18" name="Text Placeholder 9"/>
          <p:cNvSpPr txBox="1">
            <a:spLocks/>
          </p:cNvSpPr>
          <p:nvPr/>
        </p:nvSpPr>
        <p:spPr bwMode="auto">
          <a:xfrm>
            <a:off x="2955323" y="656042"/>
            <a:ext cx="2880320" cy="519717"/>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Incident Omitted report</a:t>
            </a:r>
          </a:p>
        </p:txBody>
      </p:sp>
      <p:sp>
        <p:nvSpPr>
          <p:cNvPr id="16" name="Text Placeholder 9"/>
          <p:cNvSpPr txBox="1">
            <a:spLocks/>
          </p:cNvSpPr>
          <p:nvPr/>
        </p:nvSpPr>
        <p:spPr bwMode="auto">
          <a:xfrm>
            <a:off x="98093" y="1175759"/>
            <a:ext cx="8879454" cy="1124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List of students subject to disciplinary removals by date, removal type and total days of removal.  Check for duplicate entries, inaccurate days of removal or incorrect students listed. Notify the KIAS user for corrections and removal of the IDEA indicator in KIAS. </a:t>
            </a:r>
            <a:endParaRPr lang="en-US" dirty="0"/>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0" y="10989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8" name="Text Placeholder 9">
            <a:extLst>
              <a:ext uri="{FF2B5EF4-FFF2-40B4-BE49-F238E27FC236}">
                <a16:creationId xmlns:a16="http://schemas.microsoft.com/office/drawing/2014/main" id="{B64F0122-442D-E9C7-4B6A-8DEAF2A6F30B}"/>
              </a:ext>
            </a:extLst>
          </p:cNvPr>
          <p:cNvSpPr txBox="1">
            <a:spLocks/>
          </p:cNvSpPr>
          <p:nvPr/>
        </p:nvSpPr>
        <p:spPr bwMode="auto">
          <a:xfrm>
            <a:off x="348706" y="5791175"/>
            <a:ext cx="8446587" cy="80798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Note: – Students with 10 or more days of Out of school suspension, expulsion or removal to Interim Alternative setting should have corresponding service lines with the “U” setting for the duration of the disciplinary removal. </a:t>
            </a:r>
            <a:endParaRPr lang="en-US" dirty="0"/>
          </a:p>
          <a:p>
            <a:pPr marL="342900" indent="-342900">
              <a:buFont typeface="Arial" panose="020B0604020202020204" pitchFamily="34" charset="0"/>
              <a:buChar char="•"/>
            </a:pPr>
            <a:endParaRPr lang="en-US" dirty="0"/>
          </a:p>
          <a:p>
            <a:pPr algn="ctr"/>
            <a:endParaRPr lang="en-US" dirty="0"/>
          </a:p>
        </p:txBody>
      </p:sp>
      <p:graphicFrame>
        <p:nvGraphicFramePr>
          <p:cNvPr id="13" name="Table 12">
            <a:extLst>
              <a:ext uri="{FF2B5EF4-FFF2-40B4-BE49-F238E27FC236}">
                <a16:creationId xmlns:a16="http://schemas.microsoft.com/office/drawing/2014/main" id="{5E0B8559-8D8C-BDB1-49FA-F9FB5C2D73F7}"/>
              </a:ext>
            </a:extLst>
          </p:cNvPr>
          <p:cNvGraphicFramePr>
            <a:graphicFrameLocks noGrp="1"/>
          </p:cNvGraphicFramePr>
          <p:nvPr>
            <p:extLst>
              <p:ext uri="{D42A27DB-BD31-4B8C-83A1-F6EECF244321}">
                <p14:modId xmlns:p14="http://schemas.microsoft.com/office/powerpoint/2010/main" val="2779964391"/>
              </p:ext>
            </p:extLst>
          </p:nvPr>
        </p:nvGraphicFramePr>
        <p:xfrm>
          <a:off x="683568" y="3995896"/>
          <a:ext cx="7488832" cy="1737360"/>
        </p:xfrm>
        <a:graphic>
          <a:graphicData uri="http://schemas.openxmlformats.org/drawingml/2006/table">
            <a:tbl>
              <a:tblPr firstRow="1" bandRow="1">
                <a:tableStyleId>{5C22544A-7EE6-4342-B048-85BDC9FD1C3A}</a:tableStyleId>
              </a:tblPr>
              <a:tblGrid>
                <a:gridCol w="1123405">
                  <a:extLst>
                    <a:ext uri="{9D8B030D-6E8A-4147-A177-3AD203B41FA5}">
                      <a16:colId xmlns:a16="http://schemas.microsoft.com/office/drawing/2014/main" val="782895767"/>
                    </a:ext>
                  </a:extLst>
                </a:gridCol>
                <a:gridCol w="1540891">
                  <a:extLst>
                    <a:ext uri="{9D8B030D-6E8A-4147-A177-3AD203B41FA5}">
                      <a16:colId xmlns:a16="http://schemas.microsoft.com/office/drawing/2014/main" val="1769048709"/>
                    </a:ext>
                  </a:extLst>
                </a:gridCol>
                <a:gridCol w="4824536">
                  <a:extLst>
                    <a:ext uri="{9D8B030D-6E8A-4147-A177-3AD203B41FA5}">
                      <a16:colId xmlns:a16="http://schemas.microsoft.com/office/drawing/2014/main" val="395191994"/>
                    </a:ext>
                  </a:extLst>
                </a:gridCol>
              </a:tblGrid>
              <a:tr h="314135">
                <a:tc>
                  <a:txBody>
                    <a:bodyPr/>
                    <a:lstStyle/>
                    <a:p>
                      <a:r>
                        <a:rPr lang="en-US" sz="1600" dirty="0"/>
                        <a:t>Examples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69654455"/>
                  </a:ext>
                </a:extLst>
              </a:tr>
              <a:tr h="235601">
                <a:tc>
                  <a:txBody>
                    <a:bodyPr/>
                    <a:lstStyle/>
                    <a:p>
                      <a:r>
                        <a:rPr lang="en-US" sz="1200" dirty="0"/>
                        <a:t>Smith</a:t>
                      </a:r>
                    </a:p>
                  </a:txBody>
                  <a:tcPr/>
                </a:tc>
                <a:tc>
                  <a:txBody>
                    <a:bodyPr/>
                    <a:lstStyle/>
                    <a:p>
                      <a:r>
                        <a:rPr lang="en-US" sz="1200" dirty="0"/>
                        <a:t>No Disability match </a:t>
                      </a:r>
                    </a:p>
                  </a:txBody>
                  <a:tcPr/>
                </a:tc>
                <a:tc>
                  <a:txBody>
                    <a:bodyPr/>
                    <a:lstStyle/>
                    <a:p>
                      <a:r>
                        <a:rPr lang="en-US" sz="1200" dirty="0"/>
                        <a:t>Incident dates are before the student was on an IEP</a:t>
                      </a:r>
                    </a:p>
                  </a:txBody>
                  <a:tcPr/>
                </a:tc>
                <a:extLst>
                  <a:ext uri="{0D108BD9-81ED-4DB2-BD59-A6C34878D82A}">
                    <a16:rowId xmlns:a16="http://schemas.microsoft.com/office/drawing/2014/main" val="421417945"/>
                  </a:ext>
                </a:extLst>
              </a:tr>
              <a:tr h="235601">
                <a:tc>
                  <a:txBody>
                    <a:bodyPr/>
                    <a:lstStyle/>
                    <a:p>
                      <a:r>
                        <a:rPr lang="en-US" sz="1200" dirty="0"/>
                        <a:t>Aikman</a:t>
                      </a:r>
                    </a:p>
                  </a:txBody>
                  <a:tcPr/>
                </a:tc>
                <a:tc>
                  <a:txBody>
                    <a:bodyPr/>
                    <a:lstStyle/>
                    <a:p>
                      <a:r>
                        <a:rPr lang="en-US" sz="1200" dirty="0"/>
                        <a:t>No service line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SPEDPro record incomplete. Next IEP is missing</a:t>
                      </a:r>
                    </a:p>
                  </a:txBody>
                  <a:tcPr/>
                </a:tc>
                <a:extLst>
                  <a:ext uri="{0D108BD9-81ED-4DB2-BD59-A6C34878D82A}">
                    <a16:rowId xmlns:a16="http://schemas.microsoft.com/office/drawing/2014/main" val="32735718"/>
                  </a:ext>
                </a:extLst>
              </a:tr>
              <a:tr h="235601">
                <a:tc>
                  <a:txBody>
                    <a:bodyPr/>
                    <a:lstStyle/>
                    <a:p>
                      <a:r>
                        <a:rPr lang="en-US" sz="1200" dirty="0"/>
                        <a:t>Pugh</a:t>
                      </a:r>
                    </a:p>
                  </a:txBody>
                  <a:tcPr/>
                </a:tc>
                <a:tc>
                  <a:txBody>
                    <a:bodyPr/>
                    <a:lstStyle/>
                    <a:p>
                      <a:r>
                        <a:rPr lang="en-US" sz="1200" dirty="0"/>
                        <a:t>No Disability match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 is Gifted only</a:t>
                      </a:r>
                    </a:p>
                  </a:txBody>
                  <a:tcPr/>
                </a:tc>
                <a:extLst>
                  <a:ext uri="{0D108BD9-81ED-4DB2-BD59-A6C34878D82A}">
                    <a16:rowId xmlns:a16="http://schemas.microsoft.com/office/drawing/2014/main" val="362030991"/>
                  </a:ext>
                </a:extLst>
              </a:tr>
              <a:tr h="235601">
                <a:tc>
                  <a:txBody>
                    <a:bodyPr/>
                    <a:lstStyle/>
                    <a:p>
                      <a:r>
                        <a:rPr lang="en-US" sz="1200" dirty="0"/>
                        <a:t>Landry</a:t>
                      </a:r>
                    </a:p>
                  </a:txBody>
                  <a:tcPr/>
                </a:tc>
                <a:tc>
                  <a:txBody>
                    <a:bodyPr/>
                    <a:lstStyle/>
                    <a:p>
                      <a:r>
                        <a:rPr lang="en-US" sz="1200" dirty="0"/>
                        <a:t>No service line </a:t>
                      </a:r>
                    </a:p>
                  </a:txBody>
                  <a:tcPr/>
                </a:tc>
                <a:tc>
                  <a:txBody>
                    <a:bodyPr/>
                    <a:lstStyle/>
                    <a:p>
                      <a:r>
                        <a:rPr lang="en-US" sz="1200" dirty="0"/>
                        <a:t>wrong student entered in KIAS. Cousin Bob was suspended. </a:t>
                      </a:r>
                    </a:p>
                  </a:txBody>
                  <a:tcPr/>
                </a:tc>
                <a:extLst>
                  <a:ext uri="{0D108BD9-81ED-4DB2-BD59-A6C34878D82A}">
                    <a16:rowId xmlns:a16="http://schemas.microsoft.com/office/drawing/2014/main" val="3118522471"/>
                  </a:ext>
                </a:extLst>
              </a:tr>
              <a:tr h="235601">
                <a:tc>
                  <a:txBody>
                    <a:bodyPr/>
                    <a:lstStyle/>
                    <a:p>
                      <a:r>
                        <a:rPr lang="en-US" sz="1200" dirty="0"/>
                        <a:t>White</a:t>
                      </a:r>
                    </a:p>
                  </a:txBody>
                  <a:tcPr/>
                </a:tc>
                <a:tc>
                  <a:txBody>
                    <a:bodyPr/>
                    <a:lstStyle/>
                    <a:p>
                      <a:r>
                        <a:rPr lang="en-US" sz="1200" dirty="0"/>
                        <a:t>No Disability match </a:t>
                      </a:r>
                    </a:p>
                  </a:txBody>
                  <a:tcPr/>
                </a:tc>
                <a:tc>
                  <a:txBody>
                    <a:bodyPr/>
                    <a:lstStyle/>
                    <a:p>
                      <a:r>
                        <a:rPr lang="en-US" sz="1200" dirty="0"/>
                        <a:t>Incident date is after the student exited special ed</a:t>
                      </a:r>
                    </a:p>
                  </a:txBody>
                  <a:tcPr/>
                </a:tc>
                <a:extLst>
                  <a:ext uri="{0D108BD9-81ED-4DB2-BD59-A6C34878D82A}">
                    <a16:rowId xmlns:a16="http://schemas.microsoft.com/office/drawing/2014/main" val="538917839"/>
                  </a:ext>
                </a:extLst>
              </a:tr>
            </a:tbl>
          </a:graphicData>
        </a:graphic>
      </p:graphicFrame>
      <p:pic>
        <p:nvPicPr>
          <p:cNvPr id="4" name="Picture 3">
            <a:extLst>
              <a:ext uri="{FF2B5EF4-FFF2-40B4-BE49-F238E27FC236}">
                <a16:creationId xmlns:a16="http://schemas.microsoft.com/office/drawing/2014/main" id="{A58E2454-3F1A-DA9E-5D33-C6BDE69463E2}"/>
              </a:ext>
            </a:extLst>
          </p:cNvPr>
          <p:cNvPicPr>
            <a:picLocks noChangeAspect="1"/>
          </p:cNvPicPr>
          <p:nvPr/>
        </p:nvPicPr>
        <p:blipFill>
          <a:blip r:embed="rId3"/>
          <a:stretch>
            <a:fillRect/>
          </a:stretch>
        </p:blipFill>
        <p:spPr>
          <a:xfrm>
            <a:off x="519640" y="2096360"/>
            <a:ext cx="7751686" cy="1898703"/>
          </a:xfrm>
          <a:prstGeom prst="rect">
            <a:avLst/>
          </a:prstGeom>
        </p:spPr>
      </p:pic>
    </p:spTree>
    <p:extLst>
      <p:ext uri="{BB962C8B-B14F-4D97-AF65-F5344CB8AC3E}">
        <p14:creationId xmlns:p14="http://schemas.microsoft.com/office/powerpoint/2010/main" val="122884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17</a:t>
            </a:fld>
            <a:endParaRPr lang="en-US"/>
          </a:p>
        </p:txBody>
      </p:sp>
      <p:sp>
        <p:nvSpPr>
          <p:cNvPr id="2" name="Text Placeholder 1"/>
          <p:cNvSpPr>
            <a:spLocks noGrp="1"/>
          </p:cNvSpPr>
          <p:nvPr>
            <p:ph type="body" sz="half" idx="2"/>
          </p:nvPr>
        </p:nvSpPr>
        <p:spPr>
          <a:xfrm>
            <a:off x="5996549" y="370117"/>
            <a:ext cx="1955285" cy="639763"/>
          </a:xfrm>
          <a:ln>
            <a:solidFill>
              <a:schemeClr val="bg1"/>
            </a:solidFill>
          </a:ln>
        </p:spPr>
        <p:txBody>
          <a:bodyPr/>
          <a:lstStyle/>
          <a:p>
            <a:pPr algn="ctr">
              <a:lnSpc>
                <a:spcPct val="150000"/>
              </a:lnSpc>
            </a:pPr>
            <a:r>
              <a:rPr lang="en-US" sz="2800" dirty="0"/>
              <a:t>Exit Reports</a:t>
            </a:r>
          </a:p>
        </p:txBody>
      </p:sp>
      <p:sp>
        <p:nvSpPr>
          <p:cNvPr id="18" name="Text Placeholder 9"/>
          <p:cNvSpPr txBox="1">
            <a:spLocks/>
          </p:cNvSpPr>
          <p:nvPr/>
        </p:nvSpPr>
        <p:spPr bwMode="auto">
          <a:xfrm>
            <a:off x="476987" y="3602150"/>
            <a:ext cx="8436497" cy="791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The Exiting reports provide evidence that subsequent student activity has changed reported basis of exit to different OSEP exiting category.</a:t>
            </a:r>
          </a:p>
        </p:txBody>
      </p:sp>
      <p:sp>
        <p:nvSpPr>
          <p:cNvPr id="16" name="Text Placeholder 9"/>
          <p:cNvSpPr txBox="1">
            <a:spLocks/>
          </p:cNvSpPr>
          <p:nvPr/>
        </p:nvSpPr>
        <p:spPr bwMode="auto">
          <a:xfrm>
            <a:off x="591139" y="4363106"/>
            <a:ext cx="8280920" cy="1531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t>For example </a:t>
            </a:r>
          </a:p>
          <a:p>
            <a:pPr marL="342900" indent="-342900">
              <a:buFont typeface="Arial" panose="020B0604020202020204" pitchFamily="34" charset="0"/>
              <a:buChar char="•"/>
            </a:pPr>
            <a:r>
              <a:rPr lang="en-US" sz="2000" dirty="0"/>
              <a:t>A reported Dropout should be reported as a moved student</a:t>
            </a:r>
          </a:p>
          <a:p>
            <a:pPr marL="342900" indent="-342900">
              <a:buFont typeface="Arial" panose="020B0604020202020204" pitchFamily="34" charset="0"/>
              <a:buChar char="•"/>
            </a:pPr>
            <a:r>
              <a:rPr lang="en-US" sz="2000" dirty="0"/>
              <a:t>A reported in-state transfer should be reported as out of state transfer</a:t>
            </a:r>
          </a:p>
          <a:p>
            <a:pPr marL="342900" indent="-342900">
              <a:buFont typeface="Arial" panose="020B0604020202020204" pitchFamily="34" charset="0"/>
              <a:buChar char="•"/>
            </a:pPr>
            <a:r>
              <a:rPr lang="en-US" sz="2000" dirty="0"/>
              <a:t>An in-state transfer should be reported as an Action initiated withdrawal</a:t>
            </a:r>
          </a:p>
          <a:p>
            <a:pPr algn="ctr"/>
            <a:endParaRPr lang="en-US" dirty="0"/>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6" name="Text Placeholder 9">
            <a:extLst>
              <a:ext uri="{FF2B5EF4-FFF2-40B4-BE49-F238E27FC236}">
                <a16:creationId xmlns:a16="http://schemas.microsoft.com/office/drawing/2014/main" id="{DB7EAF19-572E-1766-946D-C0E95AF5DC48}"/>
              </a:ext>
            </a:extLst>
          </p:cNvPr>
          <p:cNvSpPr txBox="1">
            <a:spLocks/>
          </p:cNvSpPr>
          <p:nvPr/>
        </p:nvSpPr>
        <p:spPr bwMode="auto">
          <a:xfrm>
            <a:off x="1756872" y="5976245"/>
            <a:ext cx="5309133"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Exit reports are used to measure accurate reporting</a:t>
            </a:r>
          </a:p>
        </p:txBody>
      </p:sp>
      <p:sp>
        <p:nvSpPr>
          <p:cNvPr id="4" name="Text Placeholder 9">
            <a:extLst>
              <a:ext uri="{FF2B5EF4-FFF2-40B4-BE49-F238E27FC236}">
                <a16:creationId xmlns:a16="http://schemas.microsoft.com/office/drawing/2014/main" id="{54F1D3DE-2063-F026-932A-6F2367C9C4FD}"/>
              </a:ext>
            </a:extLst>
          </p:cNvPr>
          <p:cNvSpPr txBox="1">
            <a:spLocks/>
          </p:cNvSpPr>
          <p:nvPr/>
        </p:nvSpPr>
        <p:spPr bwMode="auto">
          <a:xfrm>
            <a:off x="270979" y="1218669"/>
            <a:ext cx="8280920" cy="1998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t>Table 4 Exit report</a:t>
            </a:r>
          </a:p>
          <a:p>
            <a:r>
              <a:rPr lang="en-US" sz="2000" dirty="0"/>
              <a:t>The official count of students ages 14-21 with OSEP qualified exit status.</a:t>
            </a:r>
          </a:p>
          <a:p>
            <a:pPr marL="398463" marR="0" lvl="3" indent="-1651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Special Education at the beginning of the school year (July 1)</a:t>
            </a:r>
          </a:p>
          <a:p>
            <a:pPr marL="398463" marR="0" lvl="3" indent="-1651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December 1 Age = 14 -21</a:t>
            </a:r>
          </a:p>
          <a:p>
            <a:pPr marL="398463" marR="0" lvl="3" indent="-1651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 exit of the school year (from the agency providing the last services</a:t>
            </a:r>
            <a:r>
              <a:rPr lang="en-US" sz="1800">
                <a:effectLst/>
                <a:latin typeface="Calibri" panose="020F0502020204030204" pitchFamily="34" charset="0"/>
                <a:ea typeface="Calibri" panose="020F0502020204030204" pitchFamily="34" charset="0"/>
                <a:cs typeface="Times New Roman" panose="02020603050405020304" pitchFamily="18" charset="0"/>
              </a:rPr>
              <a:t>)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t> Use the Projected Table 4 Exit to confirm the population of each exit category.</a:t>
            </a:r>
          </a:p>
        </p:txBody>
      </p:sp>
      <p:cxnSp>
        <p:nvCxnSpPr>
          <p:cNvPr id="7" name="Straight Connector 6">
            <a:extLst>
              <a:ext uri="{FF2B5EF4-FFF2-40B4-BE49-F238E27FC236}">
                <a16:creationId xmlns:a16="http://schemas.microsoft.com/office/drawing/2014/main" id="{A2B4D8AD-8949-C063-A0CF-B69D146DC145}"/>
              </a:ext>
            </a:extLst>
          </p:cNvPr>
          <p:cNvCxnSpPr>
            <a:cxnSpLocks/>
          </p:cNvCxnSpPr>
          <p:nvPr/>
        </p:nvCxnSpPr>
        <p:spPr>
          <a:xfrm>
            <a:off x="455983" y="3429000"/>
            <a:ext cx="80959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8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18</a:t>
            </a:fld>
            <a:endParaRPr lang="en-US"/>
          </a:p>
        </p:txBody>
      </p:sp>
      <p:sp>
        <p:nvSpPr>
          <p:cNvPr id="2" name="Text Placeholder 1"/>
          <p:cNvSpPr>
            <a:spLocks noGrp="1"/>
          </p:cNvSpPr>
          <p:nvPr>
            <p:ph type="body" sz="half" idx="2"/>
          </p:nvPr>
        </p:nvSpPr>
        <p:spPr>
          <a:xfrm>
            <a:off x="7004322" y="248924"/>
            <a:ext cx="1955285" cy="639763"/>
          </a:xfrm>
          <a:ln>
            <a:solidFill>
              <a:schemeClr val="bg1"/>
            </a:solidFill>
          </a:ln>
        </p:spPr>
        <p:txBody>
          <a:bodyPr/>
          <a:lstStyle/>
          <a:p>
            <a:pPr algn="ctr">
              <a:lnSpc>
                <a:spcPct val="150000"/>
              </a:lnSpc>
            </a:pPr>
            <a:r>
              <a:rPr lang="en-US" sz="2800" dirty="0"/>
              <a:t>Exit Reports</a:t>
            </a:r>
          </a:p>
        </p:txBody>
      </p:sp>
      <p:sp>
        <p:nvSpPr>
          <p:cNvPr id="18" name="Text Placeholder 9"/>
          <p:cNvSpPr txBox="1">
            <a:spLocks/>
          </p:cNvSpPr>
          <p:nvPr/>
        </p:nvSpPr>
        <p:spPr bwMode="auto">
          <a:xfrm>
            <a:off x="4117322" y="754325"/>
            <a:ext cx="2357395" cy="471616"/>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Exit status report</a:t>
            </a:r>
          </a:p>
        </p:txBody>
      </p:sp>
      <p:sp>
        <p:nvSpPr>
          <p:cNvPr id="16" name="Text Placeholder 9"/>
          <p:cNvSpPr txBox="1">
            <a:spLocks/>
          </p:cNvSpPr>
          <p:nvPr/>
        </p:nvSpPr>
        <p:spPr bwMode="auto">
          <a:xfrm>
            <a:off x="416705" y="1324872"/>
            <a:ext cx="7416824" cy="807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List of students with subsequent activity after exiting, that changes the reported basis of exit / OSEP exit category</a:t>
            </a:r>
            <a:r>
              <a:rPr lang="en-US" dirty="0"/>
              <a:t>. </a:t>
            </a:r>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5" name="Text Placeholder 9">
            <a:extLst>
              <a:ext uri="{FF2B5EF4-FFF2-40B4-BE49-F238E27FC236}">
                <a16:creationId xmlns:a16="http://schemas.microsoft.com/office/drawing/2014/main" id="{FF99EF72-C216-A877-FBE5-D4C20F5E8383}"/>
              </a:ext>
            </a:extLst>
          </p:cNvPr>
          <p:cNvSpPr txBox="1">
            <a:spLocks/>
          </p:cNvSpPr>
          <p:nvPr/>
        </p:nvSpPr>
        <p:spPr bwMode="auto">
          <a:xfrm>
            <a:off x="171925" y="3842698"/>
            <a:ext cx="8879454" cy="2610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sng" dirty="0"/>
              <a:t>Examples</a:t>
            </a:r>
          </a:p>
          <a:p>
            <a:pPr marL="0" indent="0"/>
            <a:r>
              <a:rPr lang="en-US" sz="2000" dirty="0"/>
              <a:t>Student reported as a dropout, but subsequently enrolled elsewhere</a:t>
            </a:r>
          </a:p>
          <a:p>
            <a:pPr marL="0" indent="0"/>
            <a:r>
              <a:rPr lang="en-US" sz="2000" dirty="0"/>
              <a:t>Student reported as left the state, but subsequently enrolled elsewhere in Kansas</a:t>
            </a:r>
          </a:p>
          <a:p>
            <a:pPr marL="0" indent="0"/>
            <a:r>
              <a:rPr lang="en-US" sz="2000" dirty="0"/>
              <a:t>Student reported as revoked services, but subsequently resumed special education </a:t>
            </a:r>
          </a:p>
          <a:p>
            <a:pPr marL="0" indent="0"/>
            <a:r>
              <a:rPr lang="en-US" sz="2000" u="sng" dirty="0"/>
              <a:t>Solution</a:t>
            </a:r>
          </a:p>
          <a:p>
            <a:pPr marL="0" indent="0"/>
            <a:r>
              <a:rPr lang="en-US" sz="2000" dirty="0"/>
              <a:t>Change the current status to moved, known to be continuing and the student is removed from the report. </a:t>
            </a:r>
          </a:p>
        </p:txBody>
      </p:sp>
      <p:pic>
        <p:nvPicPr>
          <p:cNvPr id="9" name="Picture 8">
            <a:extLst>
              <a:ext uri="{FF2B5EF4-FFF2-40B4-BE49-F238E27FC236}">
                <a16:creationId xmlns:a16="http://schemas.microsoft.com/office/drawing/2014/main" id="{E503A659-E726-C8CE-81AD-ED23FD667559}"/>
              </a:ext>
            </a:extLst>
          </p:cNvPr>
          <p:cNvPicPr>
            <a:picLocks noChangeAspect="1"/>
          </p:cNvPicPr>
          <p:nvPr/>
        </p:nvPicPr>
        <p:blipFill>
          <a:blip r:embed="rId3"/>
          <a:stretch>
            <a:fillRect/>
          </a:stretch>
        </p:blipFill>
        <p:spPr>
          <a:xfrm>
            <a:off x="277412" y="2250484"/>
            <a:ext cx="8780480" cy="1562045"/>
          </a:xfrm>
          <a:prstGeom prst="rect">
            <a:avLst/>
          </a:prstGeom>
        </p:spPr>
      </p:pic>
      <p:sp>
        <p:nvSpPr>
          <p:cNvPr id="4" name="Arrow: Right 3">
            <a:extLst>
              <a:ext uri="{FF2B5EF4-FFF2-40B4-BE49-F238E27FC236}">
                <a16:creationId xmlns:a16="http://schemas.microsoft.com/office/drawing/2014/main" id="{BEFBFF5D-9F99-B6E3-258B-CBBE340C4827}"/>
              </a:ext>
            </a:extLst>
          </p:cNvPr>
          <p:cNvSpPr/>
          <p:nvPr/>
        </p:nvSpPr>
        <p:spPr>
          <a:xfrm rot="5400000">
            <a:off x="4874985" y="2817259"/>
            <a:ext cx="497456" cy="208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C27B770-614D-4571-90EC-F62B63F7CE6F}"/>
              </a:ext>
            </a:extLst>
          </p:cNvPr>
          <p:cNvSpPr/>
          <p:nvPr/>
        </p:nvSpPr>
        <p:spPr>
          <a:xfrm>
            <a:off x="8353762" y="3192992"/>
            <a:ext cx="704130" cy="6465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31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19</a:t>
            </a:fld>
            <a:endParaRPr lang="en-US"/>
          </a:p>
        </p:txBody>
      </p:sp>
      <p:sp>
        <p:nvSpPr>
          <p:cNvPr id="2" name="Text Placeholder 1"/>
          <p:cNvSpPr>
            <a:spLocks noGrp="1"/>
          </p:cNvSpPr>
          <p:nvPr>
            <p:ph type="body" sz="half" idx="2"/>
          </p:nvPr>
        </p:nvSpPr>
        <p:spPr>
          <a:xfrm>
            <a:off x="7004322" y="248924"/>
            <a:ext cx="1955285" cy="639763"/>
          </a:xfrm>
          <a:ln>
            <a:solidFill>
              <a:schemeClr val="bg1"/>
            </a:solidFill>
          </a:ln>
        </p:spPr>
        <p:txBody>
          <a:bodyPr/>
          <a:lstStyle/>
          <a:p>
            <a:pPr algn="ctr">
              <a:lnSpc>
                <a:spcPct val="150000"/>
              </a:lnSpc>
            </a:pPr>
            <a:r>
              <a:rPr lang="en-US" sz="2800" dirty="0"/>
              <a:t>Exit Reports</a:t>
            </a:r>
          </a:p>
        </p:txBody>
      </p:sp>
      <p:sp>
        <p:nvSpPr>
          <p:cNvPr id="18" name="Text Placeholder 9"/>
          <p:cNvSpPr txBox="1">
            <a:spLocks/>
          </p:cNvSpPr>
          <p:nvPr/>
        </p:nvSpPr>
        <p:spPr bwMode="auto">
          <a:xfrm>
            <a:off x="3222717" y="853256"/>
            <a:ext cx="2824472" cy="471616"/>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Unknown Exit report</a:t>
            </a:r>
          </a:p>
        </p:txBody>
      </p:sp>
      <p:sp>
        <p:nvSpPr>
          <p:cNvPr id="16" name="Text Placeholder 9"/>
          <p:cNvSpPr txBox="1">
            <a:spLocks/>
          </p:cNvSpPr>
          <p:nvPr/>
        </p:nvSpPr>
        <p:spPr bwMode="auto">
          <a:xfrm>
            <a:off x="416705" y="1324872"/>
            <a:ext cx="7416824" cy="12877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List of students submitted as on-state transfers, but the student is not found in another Kansas USD or state school after the exit date</a:t>
            </a:r>
            <a:r>
              <a:rPr lang="en-US" dirty="0"/>
              <a:t>. </a:t>
            </a:r>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6" name="Text Placeholder 9">
            <a:extLst>
              <a:ext uri="{FF2B5EF4-FFF2-40B4-BE49-F238E27FC236}">
                <a16:creationId xmlns:a16="http://schemas.microsoft.com/office/drawing/2014/main" id="{DB7EAF19-572E-1766-946D-C0E95AF5DC48}"/>
              </a:ext>
            </a:extLst>
          </p:cNvPr>
          <p:cNvSpPr txBox="1">
            <a:spLocks/>
          </p:cNvSpPr>
          <p:nvPr/>
        </p:nvSpPr>
        <p:spPr bwMode="auto">
          <a:xfrm>
            <a:off x="416705" y="5990347"/>
            <a:ext cx="8436497" cy="375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Ask KSDE for assistance determining students listed if whereabouts are unknown. </a:t>
            </a:r>
          </a:p>
        </p:txBody>
      </p:sp>
      <p:sp>
        <p:nvSpPr>
          <p:cNvPr id="5" name="Text Placeholder 9">
            <a:extLst>
              <a:ext uri="{FF2B5EF4-FFF2-40B4-BE49-F238E27FC236}">
                <a16:creationId xmlns:a16="http://schemas.microsoft.com/office/drawing/2014/main" id="{FF99EF72-C216-A877-FBE5-D4C20F5E8383}"/>
              </a:ext>
            </a:extLst>
          </p:cNvPr>
          <p:cNvSpPr txBox="1">
            <a:spLocks/>
          </p:cNvSpPr>
          <p:nvPr/>
        </p:nvSpPr>
        <p:spPr bwMode="auto">
          <a:xfrm>
            <a:off x="251520" y="3637780"/>
            <a:ext cx="8568952" cy="2356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Possible solutions</a:t>
            </a:r>
          </a:p>
          <a:p>
            <a:pPr marL="342900" indent="-342900">
              <a:buFont typeface="Arial" panose="020B0604020202020204" pitchFamily="34" charset="0"/>
              <a:buChar char="•"/>
            </a:pPr>
            <a:r>
              <a:rPr lang="en-US" sz="2000" dirty="0"/>
              <a:t>Student moved out of state – change current status to “left state”</a:t>
            </a:r>
          </a:p>
          <a:p>
            <a:pPr marL="342900" indent="-342900">
              <a:buFont typeface="Arial" panose="020B0604020202020204" pitchFamily="34" charset="0"/>
              <a:buChar char="•"/>
            </a:pPr>
            <a:r>
              <a:rPr lang="en-US" sz="2000" dirty="0"/>
              <a:t>Student went to home school without revocation of services - change current status to “action-initiated withdrawal”</a:t>
            </a:r>
          </a:p>
          <a:p>
            <a:pPr marL="342900" indent="-342900">
              <a:buFont typeface="Arial" panose="020B0604020202020204" pitchFamily="34" charset="0"/>
              <a:buChar char="•"/>
            </a:pPr>
            <a:r>
              <a:rPr lang="en-US" sz="2000" dirty="0"/>
              <a:t>Student dropped out - change current status to “dropout”</a:t>
            </a:r>
          </a:p>
          <a:p>
            <a:pPr marL="342900" indent="-342900">
              <a:buFont typeface="Arial" panose="020B0604020202020204" pitchFamily="34" charset="0"/>
              <a:buChar char="•"/>
            </a:pPr>
            <a:r>
              <a:rPr lang="en-US" sz="2000" dirty="0"/>
              <a:t>Student went into GED program - change current status to “enrolled in GED”</a:t>
            </a:r>
          </a:p>
        </p:txBody>
      </p:sp>
      <p:pic>
        <p:nvPicPr>
          <p:cNvPr id="7" name="Picture 6">
            <a:extLst>
              <a:ext uri="{FF2B5EF4-FFF2-40B4-BE49-F238E27FC236}">
                <a16:creationId xmlns:a16="http://schemas.microsoft.com/office/drawing/2014/main" id="{353C3EFF-BEBE-6A05-9F31-B2715610AFC3}"/>
              </a:ext>
            </a:extLst>
          </p:cNvPr>
          <p:cNvPicPr>
            <a:picLocks noChangeAspect="1"/>
          </p:cNvPicPr>
          <p:nvPr/>
        </p:nvPicPr>
        <p:blipFill>
          <a:blip r:embed="rId3"/>
          <a:stretch>
            <a:fillRect/>
          </a:stretch>
        </p:blipFill>
        <p:spPr>
          <a:xfrm>
            <a:off x="431621" y="2143219"/>
            <a:ext cx="7525793" cy="1407149"/>
          </a:xfrm>
          <a:prstGeom prst="rect">
            <a:avLst/>
          </a:prstGeom>
        </p:spPr>
      </p:pic>
      <p:sp>
        <p:nvSpPr>
          <p:cNvPr id="8" name="Oval 7">
            <a:extLst>
              <a:ext uri="{FF2B5EF4-FFF2-40B4-BE49-F238E27FC236}">
                <a16:creationId xmlns:a16="http://schemas.microsoft.com/office/drawing/2014/main" id="{2C27B770-614D-4571-90EC-F62B63F7CE6F}"/>
              </a:ext>
            </a:extLst>
          </p:cNvPr>
          <p:cNvSpPr/>
          <p:nvPr/>
        </p:nvSpPr>
        <p:spPr>
          <a:xfrm>
            <a:off x="6300192" y="2782471"/>
            <a:ext cx="704130" cy="6465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22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442455" y="167879"/>
            <a:ext cx="8229600" cy="639763"/>
          </a:xfrm>
        </p:spPr>
        <p:txBody>
          <a:bodyPr/>
          <a:lstStyle/>
          <a:p>
            <a:pPr algn="ctr"/>
            <a:r>
              <a:rPr lang="en-US" dirty="0">
                <a:solidFill>
                  <a:srgbClr val="FFFFFF"/>
                </a:solidFill>
              </a:rPr>
              <a:t>Modules</a:t>
            </a:r>
          </a:p>
        </p:txBody>
      </p:sp>
      <p:sp>
        <p:nvSpPr>
          <p:cNvPr id="41" name="Text Placeholder 40"/>
          <p:cNvSpPr>
            <a:spLocks noGrp="1"/>
          </p:cNvSpPr>
          <p:nvPr>
            <p:ph type="body" sz="quarter" idx="16"/>
          </p:nvPr>
        </p:nvSpPr>
        <p:spPr>
          <a:xfrm>
            <a:off x="2262497" y="1713320"/>
            <a:ext cx="6324600" cy="778579"/>
          </a:xfrm>
        </p:spPr>
        <p:txBody>
          <a:bodyPr>
            <a:normAutofit fontScale="85000" lnSpcReduction="20000"/>
          </a:bodyPr>
          <a:lstStyle/>
          <a:p>
            <a:r>
              <a:rPr lang="en-US" sz="2100" dirty="0">
                <a:solidFill>
                  <a:srgbClr val="FFFFFF"/>
                </a:solidFill>
              </a:rPr>
              <a:t>Module Two – Getting started</a:t>
            </a:r>
          </a:p>
          <a:p>
            <a:r>
              <a:rPr lang="en-US" sz="1900" dirty="0">
                <a:solidFill>
                  <a:srgbClr val="FFFFFF"/>
                </a:solidFill>
              </a:rPr>
              <a:t>Navigation, Calendar, Building information, Directory - Building association, Class minutes, settings, Providers</a:t>
            </a:r>
          </a:p>
          <a:p>
            <a:endParaRPr lang="en-US" dirty="0">
              <a:solidFill>
                <a:srgbClr val="FFFFFF"/>
              </a:solidFill>
            </a:endParaRPr>
          </a:p>
        </p:txBody>
      </p:sp>
      <p:sp>
        <p:nvSpPr>
          <p:cNvPr id="42" name="Text Placeholder 41"/>
          <p:cNvSpPr>
            <a:spLocks noGrp="1"/>
          </p:cNvSpPr>
          <p:nvPr>
            <p:ph type="body" sz="quarter" idx="17"/>
          </p:nvPr>
        </p:nvSpPr>
        <p:spPr>
          <a:xfrm>
            <a:off x="2262497" y="2713191"/>
            <a:ext cx="6324600" cy="654590"/>
          </a:xfrm>
        </p:spPr>
        <p:txBody>
          <a:bodyPr/>
          <a:lstStyle/>
          <a:p>
            <a:pPr marL="0">
              <a:tabLst>
                <a:tab pos="233363" algn="l"/>
              </a:tabLst>
            </a:pPr>
            <a:r>
              <a:rPr lang="en-US" dirty="0">
                <a:solidFill>
                  <a:srgbClr val="FFFFFF"/>
                </a:solidFill>
              </a:rPr>
              <a:t>Module Three – Student data</a:t>
            </a:r>
            <a:br>
              <a:rPr lang="en-US" dirty="0">
                <a:solidFill>
                  <a:srgbClr val="FFFFFF"/>
                </a:solidFill>
              </a:rPr>
            </a:br>
            <a:r>
              <a:rPr lang="en-US" sz="1600" dirty="0">
                <a:solidFill>
                  <a:srgbClr val="FFFFFF"/>
                </a:solidFill>
              </a:rPr>
              <a:t>Entering and exiting student records</a:t>
            </a:r>
          </a:p>
          <a:p>
            <a:endParaRPr lang="en-US" dirty="0">
              <a:solidFill>
                <a:srgbClr val="FFFFFF"/>
              </a:solidFill>
            </a:endParaRPr>
          </a:p>
        </p:txBody>
      </p:sp>
      <p:sp>
        <p:nvSpPr>
          <p:cNvPr id="43" name="Text Placeholder 42"/>
          <p:cNvSpPr>
            <a:spLocks noGrp="1"/>
          </p:cNvSpPr>
          <p:nvPr>
            <p:ph type="body" sz="quarter" idx="18"/>
          </p:nvPr>
        </p:nvSpPr>
        <p:spPr>
          <a:xfrm>
            <a:off x="2262497" y="6020116"/>
            <a:ext cx="4271420" cy="475420"/>
          </a:xfrm>
        </p:spPr>
        <p:txBody>
          <a:bodyPr>
            <a:normAutofit/>
          </a:bodyPr>
          <a:lstStyle/>
          <a:p>
            <a:r>
              <a:rPr lang="en-US" dirty="0">
                <a:solidFill>
                  <a:srgbClr val="FFFFFF"/>
                </a:solidFill>
              </a:rPr>
              <a:t>Module Seven – Other related topics</a:t>
            </a:r>
          </a:p>
        </p:txBody>
      </p:sp>
      <p:sp>
        <p:nvSpPr>
          <p:cNvPr id="24" name="Trapezoid 23"/>
          <p:cNvSpPr/>
          <p:nvPr/>
        </p:nvSpPr>
        <p:spPr>
          <a:xfrm>
            <a:off x="450167" y="980728"/>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1</a:t>
            </a:r>
          </a:p>
        </p:txBody>
      </p:sp>
      <p:sp>
        <p:nvSpPr>
          <p:cNvPr id="46" name="Text Placeholder 45"/>
          <p:cNvSpPr>
            <a:spLocks noGrp="1"/>
          </p:cNvSpPr>
          <p:nvPr>
            <p:ph type="body" sz="quarter" idx="15"/>
          </p:nvPr>
        </p:nvSpPr>
        <p:spPr>
          <a:xfrm>
            <a:off x="2262497" y="3697687"/>
            <a:ext cx="6629400" cy="475420"/>
          </a:xfrm>
        </p:spPr>
        <p:txBody>
          <a:bodyPr/>
          <a:lstStyle/>
          <a:p>
            <a:r>
              <a:rPr lang="en-US" dirty="0">
                <a:solidFill>
                  <a:srgbClr val="FFFFFF"/>
                </a:solidFill>
              </a:rPr>
              <a:t>Module Four – Verifications and reports</a:t>
            </a:r>
          </a:p>
          <a:p>
            <a:endParaRPr lang="en-US" dirty="0">
              <a:solidFill>
                <a:srgbClr val="FFFFFF"/>
              </a:solidFill>
            </a:endParaRPr>
          </a:p>
        </p:txBody>
      </p:sp>
      <p:sp>
        <p:nvSpPr>
          <p:cNvPr id="25" name="Trapezoid 24"/>
          <p:cNvSpPr/>
          <p:nvPr/>
        </p:nvSpPr>
        <p:spPr>
          <a:xfrm>
            <a:off x="450167" y="2658566"/>
            <a:ext cx="1645038" cy="552132"/>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3</a:t>
            </a:r>
          </a:p>
        </p:txBody>
      </p:sp>
      <p:sp>
        <p:nvSpPr>
          <p:cNvPr id="31" name="Trapezoid 30"/>
          <p:cNvSpPr/>
          <p:nvPr/>
        </p:nvSpPr>
        <p:spPr>
          <a:xfrm>
            <a:off x="438937" y="3541659"/>
            <a:ext cx="1645038"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4</a:t>
            </a:r>
          </a:p>
        </p:txBody>
      </p:sp>
      <p:sp>
        <p:nvSpPr>
          <p:cNvPr id="32" name="Trapezoid 31"/>
          <p:cNvSpPr/>
          <p:nvPr/>
        </p:nvSpPr>
        <p:spPr>
          <a:xfrm>
            <a:off x="328840" y="5877272"/>
            <a:ext cx="169924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7</a:t>
            </a:r>
          </a:p>
        </p:txBody>
      </p:sp>
      <p:sp>
        <p:nvSpPr>
          <p:cNvPr id="18446" name="Slide Number Placeholder 2"/>
          <p:cNvSpPr>
            <a:spLocks noGrp="1"/>
          </p:cNvSpPr>
          <p:nvPr>
            <p:ph type="sldNum" sz="quarter" idx="22"/>
          </p:nvPr>
        </p:nvSpPr>
        <p:spPr bwMode="auto">
          <a:noFill/>
          <a:ln>
            <a:miter lim="800000"/>
            <a:headEnd/>
            <a:tailEnd/>
          </a:ln>
        </p:spPr>
        <p:txBody>
          <a:bodyPr/>
          <a:lstStyle/>
          <a:p>
            <a:fld id="{529A7A9E-4673-4423-9DDE-646F5E2C5C13}" type="slidenum">
              <a:rPr lang="en-US"/>
              <a:pPr/>
              <a:t>2</a:t>
            </a:fld>
            <a:endParaRPr lang="en-US"/>
          </a:p>
        </p:txBody>
      </p:sp>
      <p:sp>
        <p:nvSpPr>
          <p:cNvPr id="2" name="Trapezoid 1">
            <a:extLst>
              <a:ext uri="{FF2B5EF4-FFF2-40B4-BE49-F238E27FC236}">
                <a16:creationId xmlns:a16="http://schemas.microsoft.com/office/drawing/2014/main" id="{14DF16B2-6605-ADC0-4F70-0CCAB6810A96}"/>
              </a:ext>
            </a:extLst>
          </p:cNvPr>
          <p:cNvSpPr/>
          <p:nvPr/>
        </p:nvSpPr>
        <p:spPr>
          <a:xfrm>
            <a:off x="465138" y="1923646"/>
            <a:ext cx="1645038" cy="490464"/>
          </a:xfrm>
          <a:prstGeom prst="trapezoid">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2</a:t>
            </a:r>
          </a:p>
        </p:txBody>
      </p:sp>
      <p:sp>
        <p:nvSpPr>
          <p:cNvPr id="4" name="Text Placeholder 40">
            <a:extLst>
              <a:ext uri="{FF2B5EF4-FFF2-40B4-BE49-F238E27FC236}">
                <a16:creationId xmlns:a16="http://schemas.microsoft.com/office/drawing/2014/main" id="{872ADCAA-A3EB-B444-A1D2-775C5214E985}"/>
              </a:ext>
            </a:extLst>
          </p:cNvPr>
          <p:cNvSpPr txBox="1">
            <a:spLocks/>
          </p:cNvSpPr>
          <p:nvPr/>
        </p:nvSpPr>
        <p:spPr bwMode="auto">
          <a:xfrm>
            <a:off x="2262497" y="900003"/>
            <a:ext cx="4515783" cy="816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One – Introduction to MIS reporting</a:t>
            </a:r>
          </a:p>
          <a:p>
            <a:r>
              <a:rPr lang="en-US" dirty="0">
                <a:solidFill>
                  <a:srgbClr val="FFFFFF"/>
                </a:solidFill>
              </a:rPr>
              <a:t> </a:t>
            </a:r>
            <a:r>
              <a:rPr lang="en-US" sz="1600" dirty="0">
                <a:solidFill>
                  <a:srgbClr val="FFFFFF"/>
                </a:solidFill>
              </a:rPr>
              <a:t>log in, access</a:t>
            </a:r>
          </a:p>
          <a:p>
            <a:endParaRPr lang="en-US" dirty="0">
              <a:solidFill>
                <a:srgbClr val="FFFFFF"/>
              </a:solidFill>
            </a:endParaRPr>
          </a:p>
        </p:txBody>
      </p:sp>
      <p:sp>
        <p:nvSpPr>
          <p:cNvPr id="3" name="Star: 5 Points 2">
            <a:extLst>
              <a:ext uri="{FF2B5EF4-FFF2-40B4-BE49-F238E27FC236}">
                <a16:creationId xmlns:a16="http://schemas.microsoft.com/office/drawing/2014/main" id="{E3B7BDC8-0D40-B8B0-D111-3ADBDA0F7A37}"/>
              </a:ext>
            </a:extLst>
          </p:cNvPr>
          <p:cNvSpPr/>
          <p:nvPr/>
        </p:nvSpPr>
        <p:spPr>
          <a:xfrm>
            <a:off x="6017407" y="4990375"/>
            <a:ext cx="864096" cy="654590"/>
          </a:xfrm>
          <a:prstGeom prst="star5">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3">
            <a:extLst>
              <a:ext uri="{FF2B5EF4-FFF2-40B4-BE49-F238E27FC236}">
                <a16:creationId xmlns:a16="http://schemas.microsoft.com/office/drawing/2014/main" id="{9B070B8F-A36D-B56B-17C4-735CF6BF5B65}"/>
              </a:ext>
            </a:extLst>
          </p:cNvPr>
          <p:cNvSpPr txBox="1">
            <a:spLocks/>
          </p:cNvSpPr>
          <p:nvPr/>
        </p:nvSpPr>
        <p:spPr bwMode="auto">
          <a:xfrm>
            <a:off x="2262497" y="5242095"/>
            <a:ext cx="632460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Six – Closing the school year</a:t>
            </a:r>
          </a:p>
        </p:txBody>
      </p:sp>
      <p:sp>
        <p:nvSpPr>
          <p:cNvPr id="7" name="Trapezoid 6">
            <a:extLst>
              <a:ext uri="{FF2B5EF4-FFF2-40B4-BE49-F238E27FC236}">
                <a16:creationId xmlns:a16="http://schemas.microsoft.com/office/drawing/2014/main" id="{FAD7E40E-DAB2-C062-1D10-C3F006E9FF57}"/>
              </a:ext>
            </a:extLst>
          </p:cNvPr>
          <p:cNvSpPr/>
          <p:nvPr/>
        </p:nvSpPr>
        <p:spPr>
          <a:xfrm>
            <a:off x="390548" y="4292308"/>
            <a:ext cx="1699240" cy="533400"/>
          </a:xfrm>
          <a:prstGeom prst="trapezoid">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5</a:t>
            </a:r>
          </a:p>
        </p:txBody>
      </p:sp>
      <p:sp>
        <p:nvSpPr>
          <p:cNvPr id="5" name="Trapezoid 4">
            <a:extLst>
              <a:ext uri="{FF2B5EF4-FFF2-40B4-BE49-F238E27FC236}">
                <a16:creationId xmlns:a16="http://schemas.microsoft.com/office/drawing/2014/main" id="{D495402D-308A-0231-DF06-18174048BDAE}"/>
              </a:ext>
            </a:extLst>
          </p:cNvPr>
          <p:cNvSpPr/>
          <p:nvPr/>
        </p:nvSpPr>
        <p:spPr>
          <a:xfrm>
            <a:off x="390548" y="5042958"/>
            <a:ext cx="169924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6</a:t>
            </a:r>
          </a:p>
        </p:txBody>
      </p:sp>
      <p:sp>
        <p:nvSpPr>
          <p:cNvPr id="8" name="Text Placeholder 43">
            <a:extLst>
              <a:ext uri="{FF2B5EF4-FFF2-40B4-BE49-F238E27FC236}">
                <a16:creationId xmlns:a16="http://schemas.microsoft.com/office/drawing/2014/main" id="{FA78A52F-01C7-0885-8F94-16F3DE7C52E7}"/>
              </a:ext>
            </a:extLst>
          </p:cNvPr>
          <p:cNvSpPr txBox="1">
            <a:spLocks/>
          </p:cNvSpPr>
          <p:nvPr/>
        </p:nvSpPr>
        <p:spPr bwMode="auto">
          <a:xfrm>
            <a:off x="2262497" y="4503013"/>
            <a:ext cx="3162898"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Five – State Funding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20</a:t>
            </a:fld>
            <a:endParaRPr lang="en-US"/>
          </a:p>
        </p:txBody>
      </p:sp>
      <p:sp>
        <p:nvSpPr>
          <p:cNvPr id="2" name="Text Placeholder 1"/>
          <p:cNvSpPr>
            <a:spLocks noGrp="1"/>
          </p:cNvSpPr>
          <p:nvPr>
            <p:ph type="body" sz="half" idx="2"/>
          </p:nvPr>
        </p:nvSpPr>
        <p:spPr>
          <a:xfrm>
            <a:off x="7004322" y="248924"/>
            <a:ext cx="1955285" cy="639763"/>
          </a:xfrm>
          <a:ln>
            <a:solidFill>
              <a:schemeClr val="bg1"/>
            </a:solidFill>
          </a:ln>
        </p:spPr>
        <p:txBody>
          <a:bodyPr/>
          <a:lstStyle/>
          <a:p>
            <a:pPr algn="ctr">
              <a:lnSpc>
                <a:spcPct val="150000"/>
              </a:lnSpc>
            </a:pPr>
            <a:r>
              <a:rPr lang="en-US" sz="2800" dirty="0"/>
              <a:t>Exit Reports</a:t>
            </a:r>
          </a:p>
        </p:txBody>
      </p:sp>
      <p:sp>
        <p:nvSpPr>
          <p:cNvPr id="18" name="Text Placeholder 9"/>
          <p:cNvSpPr txBox="1">
            <a:spLocks/>
          </p:cNvSpPr>
          <p:nvPr/>
        </p:nvSpPr>
        <p:spPr bwMode="auto">
          <a:xfrm>
            <a:off x="3995936" y="820069"/>
            <a:ext cx="2520280" cy="519717"/>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Unresolved Exit report</a:t>
            </a:r>
          </a:p>
        </p:txBody>
      </p:sp>
      <p:sp>
        <p:nvSpPr>
          <p:cNvPr id="16" name="Text Placeholder 9"/>
          <p:cNvSpPr txBox="1">
            <a:spLocks/>
          </p:cNvSpPr>
          <p:nvPr/>
        </p:nvSpPr>
        <p:spPr bwMode="auto">
          <a:xfrm>
            <a:off x="408910" y="1527649"/>
            <a:ext cx="8195538" cy="807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The last data quality report of the prior school year. Current year school year data must be submitted to run the Unresolved exit report. </a:t>
            </a:r>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5" name="Text Placeholder 9">
            <a:extLst>
              <a:ext uri="{FF2B5EF4-FFF2-40B4-BE49-F238E27FC236}">
                <a16:creationId xmlns:a16="http://schemas.microsoft.com/office/drawing/2014/main" id="{FF99EF72-C216-A877-FBE5-D4C20F5E8383}"/>
              </a:ext>
            </a:extLst>
          </p:cNvPr>
          <p:cNvSpPr txBox="1">
            <a:spLocks/>
          </p:cNvSpPr>
          <p:nvPr/>
        </p:nvSpPr>
        <p:spPr bwMode="auto">
          <a:xfrm>
            <a:off x="144915" y="4096565"/>
            <a:ext cx="8879454" cy="1780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000" u="sng" dirty="0"/>
              <a:t>Solution</a:t>
            </a:r>
          </a:p>
          <a:p>
            <a:pPr marL="0" indent="0"/>
            <a:r>
              <a:rPr lang="en-US" sz="2000" dirty="0"/>
              <a:t>A. Determine if the exit information from the prior year is missing. If so, update the record with and exit date and inactive status. This will clear the student from the report. </a:t>
            </a:r>
          </a:p>
          <a:p>
            <a:pPr marL="0" indent="0"/>
            <a:r>
              <a:rPr lang="en-US" sz="2000" dirty="0"/>
              <a:t>B. If the student is active in the current school year, enter the active record in the current school year to clear the student from the report. </a:t>
            </a:r>
          </a:p>
        </p:txBody>
      </p:sp>
      <p:sp>
        <p:nvSpPr>
          <p:cNvPr id="10" name="Text Placeholder 9">
            <a:extLst>
              <a:ext uri="{FF2B5EF4-FFF2-40B4-BE49-F238E27FC236}">
                <a16:creationId xmlns:a16="http://schemas.microsoft.com/office/drawing/2014/main" id="{4E5EB4AC-21B3-FC66-E16D-54DB8A6DE6D0}"/>
              </a:ext>
            </a:extLst>
          </p:cNvPr>
          <p:cNvSpPr txBox="1">
            <a:spLocks/>
          </p:cNvSpPr>
          <p:nvPr/>
        </p:nvSpPr>
        <p:spPr bwMode="auto">
          <a:xfrm>
            <a:off x="386243" y="2456517"/>
            <a:ext cx="8371513" cy="82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The report logic selects all active students from the prior school year and looks for a current year record associated to the same organization. </a:t>
            </a:r>
            <a:endParaRPr lang="en-US" dirty="0"/>
          </a:p>
          <a:p>
            <a:pPr algn="ctr"/>
            <a:endParaRPr lang="en-US" dirty="0"/>
          </a:p>
        </p:txBody>
      </p:sp>
      <p:sp>
        <p:nvSpPr>
          <p:cNvPr id="11" name="Text Placeholder 9">
            <a:extLst>
              <a:ext uri="{FF2B5EF4-FFF2-40B4-BE49-F238E27FC236}">
                <a16:creationId xmlns:a16="http://schemas.microsoft.com/office/drawing/2014/main" id="{ECA7D3EB-C0C9-AF9B-A9BF-6C57D38786BF}"/>
              </a:ext>
            </a:extLst>
          </p:cNvPr>
          <p:cNvSpPr txBox="1">
            <a:spLocks/>
          </p:cNvSpPr>
          <p:nvPr/>
        </p:nvSpPr>
        <p:spPr bwMode="auto">
          <a:xfrm>
            <a:off x="386242" y="3310447"/>
            <a:ext cx="8371513" cy="82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Those active students not found in the current year are considered Unresolved Exits. </a:t>
            </a:r>
            <a:endParaRPr lang="en-US" dirty="0"/>
          </a:p>
          <a:p>
            <a:pPr algn="ctr"/>
            <a:endParaRPr lang="en-US" dirty="0"/>
          </a:p>
        </p:txBody>
      </p:sp>
      <p:sp>
        <p:nvSpPr>
          <p:cNvPr id="12" name="Text Placeholder 3">
            <a:extLst>
              <a:ext uri="{FF2B5EF4-FFF2-40B4-BE49-F238E27FC236}">
                <a16:creationId xmlns:a16="http://schemas.microsoft.com/office/drawing/2014/main" id="{B4ADE42A-7306-BC5F-8554-9759D61CEB85}"/>
              </a:ext>
            </a:extLst>
          </p:cNvPr>
          <p:cNvSpPr txBox="1">
            <a:spLocks/>
          </p:cNvSpPr>
          <p:nvPr/>
        </p:nvSpPr>
        <p:spPr>
          <a:xfrm>
            <a:off x="708501" y="5927851"/>
            <a:ext cx="7535907" cy="509619"/>
          </a:xfrm>
          <a:prstGeom prst="rect">
            <a:avLst/>
          </a:prstGeom>
          <a:solidFill>
            <a:schemeClr val="tx1"/>
          </a:solidFill>
          <a:ln w="12700">
            <a:solidFill>
              <a:schemeClr val="bg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The presence of Unresolved Exits will result in a point loss for accurate reporting. </a:t>
            </a:r>
          </a:p>
        </p:txBody>
      </p:sp>
    </p:spTree>
    <p:extLst>
      <p:ext uri="{BB962C8B-B14F-4D97-AF65-F5344CB8AC3E}">
        <p14:creationId xmlns:p14="http://schemas.microsoft.com/office/powerpoint/2010/main" val="1723840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21</a:t>
            </a:fld>
            <a:endParaRPr lang="en-US"/>
          </a:p>
        </p:txBody>
      </p:sp>
      <p:sp>
        <p:nvSpPr>
          <p:cNvPr id="2" name="Text Placeholder 1"/>
          <p:cNvSpPr>
            <a:spLocks noGrp="1"/>
          </p:cNvSpPr>
          <p:nvPr>
            <p:ph type="body" sz="half" idx="2"/>
          </p:nvPr>
        </p:nvSpPr>
        <p:spPr>
          <a:xfrm>
            <a:off x="7004322" y="248924"/>
            <a:ext cx="1955285" cy="639763"/>
          </a:xfrm>
          <a:ln>
            <a:solidFill>
              <a:schemeClr val="bg1"/>
            </a:solidFill>
          </a:ln>
        </p:spPr>
        <p:txBody>
          <a:bodyPr/>
          <a:lstStyle/>
          <a:p>
            <a:pPr algn="ctr">
              <a:lnSpc>
                <a:spcPct val="150000"/>
              </a:lnSpc>
            </a:pPr>
            <a:r>
              <a:rPr lang="en-US" sz="2800" dirty="0"/>
              <a:t>Exit Reports</a:t>
            </a:r>
          </a:p>
        </p:txBody>
      </p:sp>
      <p:sp>
        <p:nvSpPr>
          <p:cNvPr id="18" name="Text Placeholder 9"/>
          <p:cNvSpPr txBox="1">
            <a:spLocks/>
          </p:cNvSpPr>
          <p:nvPr/>
        </p:nvSpPr>
        <p:spPr bwMode="auto">
          <a:xfrm>
            <a:off x="3995936" y="820069"/>
            <a:ext cx="2520280" cy="519717"/>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Unresolved Exit report</a:t>
            </a:r>
          </a:p>
        </p:txBody>
      </p:sp>
      <p:sp>
        <p:nvSpPr>
          <p:cNvPr id="16" name="Text Placeholder 9"/>
          <p:cNvSpPr txBox="1">
            <a:spLocks/>
          </p:cNvSpPr>
          <p:nvPr/>
        </p:nvSpPr>
        <p:spPr bwMode="auto">
          <a:xfrm>
            <a:off x="408910" y="1527649"/>
            <a:ext cx="7416824" cy="807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List of students with active status (non-exit) in the prior school year, not found in the MIS for the subsequent school year</a:t>
            </a:r>
            <a:r>
              <a:rPr lang="en-US" dirty="0"/>
              <a:t>. </a:t>
            </a:r>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5" name="Text Placeholder 9">
            <a:extLst>
              <a:ext uri="{FF2B5EF4-FFF2-40B4-BE49-F238E27FC236}">
                <a16:creationId xmlns:a16="http://schemas.microsoft.com/office/drawing/2014/main" id="{FF99EF72-C216-A877-FBE5-D4C20F5E8383}"/>
              </a:ext>
            </a:extLst>
          </p:cNvPr>
          <p:cNvSpPr txBox="1">
            <a:spLocks/>
          </p:cNvSpPr>
          <p:nvPr/>
        </p:nvSpPr>
        <p:spPr bwMode="auto">
          <a:xfrm>
            <a:off x="132273" y="4015603"/>
            <a:ext cx="8879454" cy="17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sng" dirty="0"/>
              <a:t>Examples</a:t>
            </a:r>
          </a:p>
          <a:p>
            <a:r>
              <a:rPr lang="en-US" sz="2000" dirty="0"/>
              <a:t>D0001 – Student’s birthdate indicates the student reached Maximum age</a:t>
            </a:r>
          </a:p>
          <a:p>
            <a:r>
              <a:rPr lang="en-US" sz="2000" dirty="0"/>
              <a:t>D0002 – The service end date indicates services ended earlier in the year, an </a:t>
            </a:r>
            <a:r>
              <a:rPr lang="en-US" sz="2000" dirty="0" err="1"/>
              <a:t>Exiter</a:t>
            </a:r>
            <a:r>
              <a:rPr lang="en-US" sz="2000" dirty="0"/>
              <a:t>?</a:t>
            </a:r>
          </a:p>
          <a:p>
            <a:r>
              <a:rPr lang="en-US" sz="2000" dirty="0"/>
              <a:t>D0003 – No service end date. The MIS record may have been entered by mistake.</a:t>
            </a:r>
          </a:p>
          <a:p>
            <a:r>
              <a:rPr lang="en-US" sz="2000" dirty="0"/>
              <a:t>D0004 - Student’s birthdate indicates the student is of Graduation age</a:t>
            </a:r>
          </a:p>
          <a:p>
            <a:endParaRPr lang="en-US" sz="2000" dirty="0"/>
          </a:p>
        </p:txBody>
      </p:sp>
      <p:pic>
        <p:nvPicPr>
          <p:cNvPr id="6" name="Picture 5">
            <a:extLst>
              <a:ext uri="{FF2B5EF4-FFF2-40B4-BE49-F238E27FC236}">
                <a16:creationId xmlns:a16="http://schemas.microsoft.com/office/drawing/2014/main" id="{F51F8852-D927-E111-7E28-BE4903347EFC}"/>
              </a:ext>
            </a:extLst>
          </p:cNvPr>
          <p:cNvPicPr>
            <a:picLocks noChangeAspect="1"/>
          </p:cNvPicPr>
          <p:nvPr/>
        </p:nvPicPr>
        <p:blipFill>
          <a:blip r:embed="rId3"/>
          <a:stretch>
            <a:fillRect/>
          </a:stretch>
        </p:blipFill>
        <p:spPr>
          <a:xfrm>
            <a:off x="251520" y="2365882"/>
            <a:ext cx="8484729" cy="1591508"/>
          </a:xfrm>
          <a:prstGeom prst="rect">
            <a:avLst/>
          </a:prstGeom>
        </p:spPr>
      </p:pic>
      <p:sp>
        <p:nvSpPr>
          <p:cNvPr id="8" name="Text Placeholder 9">
            <a:extLst>
              <a:ext uri="{FF2B5EF4-FFF2-40B4-BE49-F238E27FC236}">
                <a16:creationId xmlns:a16="http://schemas.microsoft.com/office/drawing/2014/main" id="{B64F0122-442D-E9C7-4B6A-8DEAF2A6F30B}"/>
              </a:ext>
            </a:extLst>
          </p:cNvPr>
          <p:cNvSpPr txBox="1">
            <a:spLocks/>
          </p:cNvSpPr>
          <p:nvPr/>
        </p:nvSpPr>
        <p:spPr bwMode="auto">
          <a:xfrm>
            <a:off x="565140" y="5726313"/>
            <a:ext cx="7416824" cy="80798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Tip – Contact local KIDS administrators to see if the student has been reported as an exit in other student information systems</a:t>
            </a:r>
            <a:endParaRPr lang="en-US" dirty="0"/>
          </a:p>
          <a:p>
            <a:pPr marL="342900" indent="-342900">
              <a:buFont typeface="Arial" panose="020B0604020202020204" pitchFamily="34" charset="0"/>
              <a:buChar char="•"/>
            </a:pPr>
            <a:endParaRPr lang="en-US" dirty="0"/>
          </a:p>
          <a:p>
            <a:pPr algn="ctr"/>
            <a:endParaRPr lang="en-US" dirty="0"/>
          </a:p>
        </p:txBody>
      </p:sp>
    </p:spTree>
    <p:extLst>
      <p:ext uri="{BB962C8B-B14F-4D97-AF65-F5344CB8AC3E}">
        <p14:creationId xmlns:p14="http://schemas.microsoft.com/office/powerpoint/2010/main" val="354389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22</a:t>
            </a:fld>
            <a:endParaRPr lang="en-US"/>
          </a:p>
        </p:txBody>
      </p:sp>
      <p:sp>
        <p:nvSpPr>
          <p:cNvPr id="12" name="Content Placeholder 11"/>
          <p:cNvSpPr>
            <a:spLocks noGrp="1"/>
          </p:cNvSpPr>
          <p:nvPr>
            <p:ph sz="half" idx="2"/>
          </p:nvPr>
        </p:nvSpPr>
        <p:spPr>
          <a:xfrm>
            <a:off x="174552" y="1054604"/>
            <a:ext cx="3677368" cy="545082"/>
          </a:xfrm>
        </p:spPr>
        <p:txBody>
          <a:bodyPr rtlCol="0">
            <a:normAutofit/>
          </a:bodyPr>
          <a:lstStyle/>
          <a:p>
            <a:pPr fontAlgn="auto">
              <a:spcAft>
                <a:spcPts val="0"/>
              </a:spcAft>
              <a:buFont typeface="Arial" pitchFamily="34" charset="0"/>
              <a:buChar char="•"/>
              <a:defRPr/>
            </a:pPr>
            <a:r>
              <a:rPr lang="en-US" sz="2800" dirty="0">
                <a:ea typeface="+mn-ea"/>
                <a:cs typeface="Segoe UI" pitchFamily="34" charset="0"/>
              </a:rPr>
              <a:t>Dates and Deadlines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143354" y="1485662"/>
            <a:ext cx="7277768" cy="420371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November 15</a:t>
            </a:r>
          </a:p>
          <a:p>
            <a:pPr marL="0" indent="0" fontAlgn="auto">
              <a:spcAft>
                <a:spcPts val="0"/>
              </a:spcAft>
              <a:buNone/>
              <a:defRPr/>
            </a:pPr>
            <a:endParaRPr lang="en-US" sz="900" dirty="0">
              <a:solidFill>
                <a:schemeClr val="bg1"/>
              </a:solidFill>
            </a:endParaRPr>
          </a:p>
          <a:p>
            <a:pPr marL="0" indent="0" fontAlgn="auto">
              <a:spcAft>
                <a:spcPts val="0"/>
              </a:spcAft>
              <a:buNone/>
              <a:defRPr/>
            </a:pPr>
            <a:r>
              <a:rPr lang="en-US" dirty="0">
                <a:solidFill>
                  <a:schemeClr val="bg1"/>
                </a:solidFill>
              </a:rPr>
              <a:t>Prior year data finalization deadline</a:t>
            </a:r>
          </a:p>
          <a:p>
            <a:pPr marL="0" indent="0" fontAlgn="auto">
              <a:spcAft>
                <a:spcPts val="0"/>
              </a:spcAft>
              <a:buNone/>
              <a:defRPr/>
            </a:pPr>
            <a:r>
              <a:rPr lang="en-US" dirty="0">
                <a:solidFill>
                  <a:schemeClr val="bg1"/>
                </a:solidFill>
              </a:rPr>
              <a:t>The following data sets will be finalized on November 15. </a:t>
            </a:r>
          </a:p>
          <a:p>
            <a:pPr marL="0" indent="0" fontAlgn="auto">
              <a:spcAft>
                <a:spcPts val="0"/>
              </a:spcAft>
              <a:buNone/>
              <a:defRPr/>
            </a:pPr>
            <a:endParaRPr lang="en-US" dirty="0">
              <a:solidFill>
                <a:schemeClr val="bg1"/>
              </a:solidFill>
            </a:endParaRPr>
          </a:p>
          <a:p>
            <a:pPr fontAlgn="auto">
              <a:spcAft>
                <a:spcPts val="0"/>
              </a:spcAft>
              <a:defRPr/>
            </a:pPr>
            <a:r>
              <a:rPr lang="en-US" dirty="0">
                <a:solidFill>
                  <a:schemeClr val="bg1"/>
                </a:solidFill>
              </a:rPr>
              <a:t>Verifications and reports related Exiting and Discipline data.</a:t>
            </a:r>
          </a:p>
          <a:p>
            <a:pPr fontAlgn="auto">
              <a:spcAft>
                <a:spcPts val="0"/>
              </a:spcAft>
              <a:defRPr/>
            </a:pPr>
            <a:r>
              <a:rPr lang="en-US" dirty="0">
                <a:solidFill>
                  <a:schemeClr val="bg1"/>
                </a:solidFill>
              </a:rPr>
              <a:t>Data Quality reports related to Exiting and Discipline data.</a:t>
            </a:r>
          </a:p>
          <a:p>
            <a:pPr lvl="1" fontAlgn="auto">
              <a:spcAft>
                <a:spcPts val="0"/>
              </a:spcAft>
              <a:defRPr/>
            </a:pPr>
            <a:r>
              <a:rPr lang="en-US" dirty="0">
                <a:solidFill>
                  <a:schemeClr val="bg1"/>
                </a:solidFill>
              </a:rPr>
              <a:t>See verification section of the Data Dictionary for a list of verifications related to OSEP data categories</a:t>
            </a:r>
          </a:p>
          <a:p>
            <a:pPr fontAlgn="auto">
              <a:spcAft>
                <a:spcPts val="0"/>
              </a:spcAft>
              <a:defRPr/>
            </a:pPr>
            <a:endParaRPr lang="en-US" dirty="0">
              <a:solidFill>
                <a:schemeClr val="bg1"/>
              </a:solidFill>
            </a:endParaRPr>
          </a:p>
          <a:p>
            <a:pPr marL="0" indent="0" fontAlgn="auto">
              <a:spcAft>
                <a:spcPts val="0"/>
              </a:spcAft>
              <a:buNone/>
              <a:defRPr/>
            </a:pPr>
            <a:endParaRPr lang="en-US" sz="3200" dirty="0">
              <a:solidFill>
                <a:schemeClr val="bg1"/>
              </a:solidFill>
            </a:endParaRPr>
          </a:p>
        </p:txBody>
      </p:sp>
      <p:sp>
        <p:nvSpPr>
          <p:cNvPr id="4" name="Content Placeholder 11">
            <a:extLst>
              <a:ext uri="{FF2B5EF4-FFF2-40B4-BE49-F238E27FC236}">
                <a16:creationId xmlns:a16="http://schemas.microsoft.com/office/drawing/2014/main" id="{F5420571-0410-20BF-A8C6-505C477841E4}"/>
              </a:ext>
            </a:extLst>
          </p:cNvPr>
          <p:cNvSpPr txBox="1">
            <a:spLocks/>
          </p:cNvSpPr>
          <p:nvPr/>
        </p:nvSpPr>
        <p:spPr bwMode="auto">
          <a:xfrm>
            <a:off x="323528" y="5774452"/>
            <a:ext cx="4464496" cy="6919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KSDE will measure this deadline for determination of timely and accurate  reporting </a:t>
            </a:r>
          </a:p>
          <a:p>
            <a:pPr fontAlgn="auto">
              <a:spcAft>
                <a:spcPts val="0"/>
              </a:spcAft>
              <a:buFont typeface="Arial" pitchFamily="34" charset="0"/>
              <a:buChar char="•"/>
              <a:defRPr/>
            </a:pPr>
            <a:endParaRPr lang="en-US" dirty="0">
              <a:ea typeface="+mn-ea"/>
              <a:cs typeface="Segoe UI" pitchFamily="34" charset="0"/>
            </a:endParaRPr>
          </a:p>
        </p:txBody>
      </p:sp>
      <p:sp>
        <p:nvSpPr>
          <p:cNvPr id="6" name="Title 6">
            <a:extLst>
              <a:ext uri="{FF2B5EF4-FFF2-40B4-BE49-F238E27FC236}">
                <a16:creationId xmlns:a16="http://schemas.microsoft.com/office/drawing/2014/main" id="{C1A18ED1-4F3C-AC9A-2C9B-EE4022A7D26E}"/>
              </a:ext>
            </a:extLst>
          </p:cNvPr>
          <p:cNvSpPr>
            <a:spLocks noGrp="1"/>
          </p:cNvSpPr>
          <p:nvPr>
            <p:ph type="title"/>
          </p:nvPr>
        </p:nvSpPr>
        <p:spPr>
          <a:xfrm>
            <a:off x="400200" y="329062"/>
            <a:ext cx="5107904" cy="639763"/>
          </a:xfrm>
        </p:spPr>
        <p:txBody>
          <a:bodyPr/>
          <a:lstStyle/>
          <a:p>
            <a:r>
              <a:rPr lang="en-US" dirty="0"/>
              <a:t>Verifications and reports</a:t>
            </a:r>
          </a:p>
        </p:txBody>
      </p:sp>
    </p:spTree>
    <p:extLst>
      <p:ext uri="{BB962C8B-B14F-4D97-AF65-F5344CB8AC3E}">
        <p14:creationId xmlns:p14="http://schemas.microsoft.com/office/powerpoint/2010/main" val="220922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Closing the school year</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117348" y="1249974"/>
            <a:ext cx="6830916" cy="4195249"/>
          </a:xfrm>
        </p:spPr>
        <p:txBody>
          <a:bodyPr/>
          <a:lstStyle/>
          <a:p>
            <a:r>
              <a:rPr lang="en-US"/>
              <a:t>Module 6 </a:t>
            </a:r>
            <a:r>
              <a:rPr lang="en-US" dirty="0"/>
              <a:t>objective</a:t>
            </a:r>
          </a:p>
          <a:p>
            <a:endParaRPr lang="en-US" dirty="0"/>
          </a:p>
          <a:p>
            <a:r>
              <a:rPr lang="en-US" dirty="0"/>
              <a:t>How to use SPEDPro data quality reports to find unresolved issues prior to the finalization and closure of current year data collection.</a:t>
            </a:r>
          </a:p>
          <a:p>
            <a:endParaRPr lang="en-US" dirty="0"/>
          </a:p>
          <a:p>
            <a:pPr marL="0" indent="0">
              <a:buNone/>
            </a:pPr>
            <a:r>
              <a:rPr lang="en-US" dirty="0"/>
              <a:t>Module 5 corresponds with the “Closing the school year” webinar posted on the MIS and student data page at </a:t>
            </a:r>
            <a:r>
              <a:rPr lang="en-US" dirty="0">
                <a:solidFill>
                  <a:schemeClr val="bg1"/>
                </a:solidFill>
                <a:hlinkClick r:id="rId2">
                  <a:extLst>
                    <a:ext uri="{A12FA001-AC4F-418D-AE19-62706E023703}">
                      <ahyp:hlinkClr xmlns:ahyp="http://schemas.microsoft.com/office/drawing/2018/hyperlinkcolor" val="tx"/>
                    </a:ext>
                  </a:extLst>
                </a:hlinkClick>
              </a:rPr>
              <a:t>www.KSDE.org</a:t>
            </a:r>
            <a:endParaRPr lang="en-US" dirty="0">
              <a:solidFill>
                <a:schemeClr val="bg1"/>
              </a:solidFill>
            </a:endParaRPr>
          </a:p>
          <a:p>
            <a:pPr marL="0" indent="0">
              <a:buNone/>
            </a:pPr>
            <a:endParaRPr lang="en-US" dirty="0"/>
          </a:p>
          <a:p>
            <a:pPr marL="0" indent="0">
              <a:buNone/>
            </a:pPr>
            <a:r>
              <a:rPr lang="en-US" dirty="0"/>
              <a:t>Watch the “Closing the school year” webinar for more details. </a:t>
            </a:r>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3</a:t>
            </a:fld>
            <a:endParaRPr lang="en-US"/>
          </a:p>
        </p:txBody>
      </p:sp>
    </p:spTree>
    <p:extLst>
      <p:ext uri="{BB962C8B-B14F-4D97-AF65-F5344CB8AC3E}">
        <p14:creationId xmlns:p14="http://schemas.microsoft.com/office/powerpoint/2010/main" val="220802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9A6C4-2154-4533-7553-AED7972E9968}"/>
              </a:ext>
            </a:extLst>
          </p:cNvPr>
          <p:cNvPicPr>
            <a:picLocks noChangeAspect="1"/>
          </p:cNvPicPr>
          <p:nvPr/>
        </p:nvPicPr>
        <p:blipFill>
          <a:blip r:embed="rId3"/>
          <a:stretch>
            <a:fillRect/>
          </a:stretch>
        </p:blipFill>
        <p:spPr>
          <a:xfrm>
            <a:off x="5037136" y="276190"/>
            <a:ext cx="2808312" cy="1255371"/>
          </a:xfrm>
          <a:prstGeom prst="rect">
            <a:avLst/>
          </a:prstGeom>
        </p:spPr>
      </p:pic>
      <p:sp>
        <p:nvSpPr>
          <p:cNvPr id="51201" name="Title 6"/>
          <p:cNvSpPr>
            <a:spLocks noGrp="1"/>
          </p:cNvSpPr>
          <p:nvPr>
            <p:ph type="title"/>
          </p:nvPr>
        </p:nvSpPr>
        <p:spPr>
          <a:xfrm>
            <a:off x="465138" y="342900"/>
            <a:ext cx="4106862" cy="639763"/>
          </a:xfrm>
        </p:spPr>
        <p:txBody>
          <a:bodyPr/>
          <a:lstStyle/>
          <a:p>
            <a:r>
              <a:rPr lang="en-US" sz="3200" dirty="0"/>
              <a:t>Closing the school year</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4</a:t>
            </a:fld>
            <a:endParaRPr lang="en-US"/>
          </a:p>
        </p:txBody>
      </p:sp>
      <p:sp>
        <p:nvSpPr>
          <p:cNvPr id="15" name="Right Arrow 14"/>
          <p:cNvSpPr/>
          <p:nvPr/>
        </p:nvSpPr>
        <p:spPr>
          <a:xfrm flipH="1" flipV="1">
            <a:off x="5940152" y="959644"/>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1"/>
          <p:cNvSpPr>
            <a:spLocks noGrp="1"/>
          </p:cNvSpPr>
          <p:nvPr>
            <p:ph type="body" sz="half" idx="2"/>
          </p:nvPr>
        </p:nvSpPr>
        <p:spPr>
          <a:xfrm>
            <a:off x="254271" y="1907281"/>
            <a:ext cx="3168352" cy="4570229"/>
          </a:xfrm>
        </p:spPr>
        <p:txBody>
          <a:bodyPr/>
          <a:lstStyle/>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target school </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Organization</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report format</a:t>
            </a:r>
          </a:p>
          <a:p>
            <a:pPr fontAlgn="auto">
              <a:spcAft>
                <a:spcPts val="0"/>
              </a:spcAft>
              <a:defRPr/>
            </a:pPr>
            <a:r>
              <a:rPr lang="en-US" sz="2400" dirty="0">
                <a:cs typeface="Segoe UI" pitchFamily="34" charset="0"/>
              </a:rPr>
              <a:t>	</a:t>
            </a:r>
          </a:p>
          <a:p>
            <a:pPr fontAlgn="auto">
              <a:spcAft>
                <a:spcPts val="0"/>
              </a:spcAft>
              <a:defRPr/>
            </a:pPr>
            <a:r>
              <a:rPr lang="en-US" sz="2400" dirty="0">
                <a:cs typeface="Segoe UI" pitchFamily="34" charset="0"/>
              </a:rPr>
              <a:t>Select the report </a:t>
            </a:r>
          </a:p>
          <a:p>
            <a:pPr fontAlgn="auto">
              <a:spcAft>
                <a:spcPts val="0"/>
              </a:spcAft>
              <a:defRPr/>
            </a:pPr>
            <a:r>
              <a:rPr lang="en-US" sz="2400" dirty="0">
                <a:cs typeface="Segoe UI" pitchFamily="34" charset="0"/>
              </a:rPr>
              <a:t>needed from the drop </a:t>
            </a:r>
          </a:p>
          <a:p>
            <a:pPr fontAlgn="auto">
              <a:spcAft>
                <a:spcPts val="0"/>
              </a:spcAft>
              <a:defRPr/>
            </a:pPr>
            <a:r>
              <a:rPr lang="en-US" sz="2400" dirty="0">
                <a:cs typeface="Segoe UI" pitchFamily="34" charset="0"/>
              </a:rPr>
              <a:t>down menu and file </a:t>
            </a:r>
          </a:p>
          <a:p>
            <a:pPr fontAlgn="auto">
              <a:spcAft>
                <a:spcPts val="0"/>
              </a:spcAft>
              <a:defRPr/>
            </a:pPr>
            <a:r>
              <a:rPr lang="en-US" sz="2400" dirty="0">
                <a:cs typeface="Segoe UI" pitchFamily="34" charset="0"/>
              </a:rPr>
              <a:t>type.</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Click Go to generate the</a:t>
            </a:r>
          </a:p>
          <a:p>
            <a:pPr fontAlgn="auto">
              <a:spcAft>
                <a:spcPts val="0"/>
              </a:spcAft>
              <a:defRPr/>
            </a:pPr>
            <a:r>
              <a:rPr lang="en-US" sz="2400" dirty="0">
                <a:cs typeface="Segoe UI" pitchFamily="34" charset="0"/>
              </a:rPr>
              <a:t> report.</a:t>
            </a:r>
          </a:p>
          <a:p>
            <a:endParaRPr lang="en-US" dirty="0"/>
          </a:p>
        </p:txBody>
      </p:sp>
      <p:sp>
        <p:nvSpPr>
          <p:cNvPr id="3" name="Text Placeholder 1">
            <a:extLst>
              <a:ext uri="{FF2B5EF4-FFF2-40B4-BE49-F238E27FC236}">
                <a16:creationId xmlns:a16="http://schemas.microsoft.com/office/drawing/2014/main" id="{F268A4AC-D562-386F-CADA-6422DA12D228}"/>
              </a:ext>
            </a:extLst>
          </p:cNvPr>
          <p:cNvSpPr txBox="1">
            <a:spLocks/>
          </p:cNvSpPr>
          <p:nvPr/>
        </p:nvSpPr>
        <p:spPr bwMode="auto">
          <a:xfrm>
            <a:off x="186874" y="1087545"/>
            <a:ext cx="4462635"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fontAlgn="auto">
              <a:spcAft>
                <a:spcPts val="0"/>
              </a:spcAft>
              <a:defRPr/>
            </a:pPr>
            <a:r>
              <a:rPr lang="en-US" sz="2400" u="sng" dirty="0">
                <a:cs typeface="Segoe UI" pitchFamily="34" charset="0"/>
              </a:rPr>
              <a:t>How to choose and run a report</a:t>
            </a:r>
          </a:p>
          <a:p>
            <a:endParaRPr lang="en-US" dirty="0"/>
          </a:p>
        </p:txBody>
      </p:sp>
      <p:sp>
        <p:nvSpPr>
          <p:cNvPr id="4" name="Text Placeholder 1">
            <a:extLst>
              <a:ext uri="{FF2B5EF4-FFF2-40B4-BE49-F238E27FC236}">
                <a16:creationId xmlns:a16="http://schemas.microsoft.com/office/drawing/2014/main" id="{409B25FA-3E7A-9179-9541-A3744DE14F71}"/>
              </a:ext>
            </a:extLst>
          </p:cNvPr>
          <p:cNvSpPr txBox="1">
            <a:spLocks/>
          </p:cNvSpPr>
          <p:nvPr/>
        </p:nvSpPr>
        <p:spPr bwMode="auto">
          <a:xfrm>
            <a:off x="218925" y="1557558"/>
            <a:ext cx="4462635"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fontAlgn="auto">
              <a:spcAft>
                <a:spcPts val="0"/>
              </a:spcAft>
              <a:defRPr/>
            </a:pPr>
            <a:r>
              <a:rPr lang="en-US" sz="2400" dirty="0">
                <a:cs typeface="Segoe UI" pitchFamily="34" charset="0"/>
              </a:rPr>
              <a:t>Navigate to the reports page</a:t>
            </a:r>
          </a:p>
          <a:p>
            <a:endParaRPr lang="en-US" dirty="0"/>
          </a:p>
        </p:txBody>
      </p:sp>
      <p:pic>
        <p:nvPicPr>
          <p:cNvPr id="10" name="Picture 9">
            <a:extLst>
              <a:ext uri="{FF2B5EF4-FFF2-40B4-BE49-F238E27FC236}">
                <a16:creationId xmlns:a16="http://schemas.microsoft.com/office/drawing/2014/main" id="{DC02271D-02AB-8100-5593-2512F368D4AF}"/>
              </a:ext>
            </a:extLst>
          </p:cNvPr>
          <p:cNvPicPr>
            <a:picLocks noChangeAspect="1"/>
          </p:cNvPicPr>
          <p:nvPr/>
        </p:nvPicPr>
        <p:blipFill>
          <a:blip r:embed="rId4"/>
          <a:stretch>
            <a:fillRect/>
          </a:stretch>
        </p:blipFill>
        <p:spPr>
          <a:xfrm>
            <a:off x="3793112" y="1799949"/>
            <a:ext cx="5296359" cy="2187130"/>
          </a:xfrm>
          <a:prstGeom prst="rect">
            <a:avLst/>
          </a:prstGeom>
        </p:spPr>
      </p:pic>
      <p:pic>
        <p:nvPicPr>
          <p:cNvPr id="13" name="Picture 12">
            <a:extLst>
              <a:ext uri="{FF2B5EF4-FFF2-40B4-BE49-F238E27FC236}">
                <a16:creationId xmlns:a16="http://schemas.microsoft.com/office/drawing/2014/main" id="{0BDAC9DE-F816-4CAC-3FC3-C4E62B477DEF}"/>
              </a:ext>
            </a:extLst>
          </p:cNvPr>
          <p:cNvPicPr>
            <a:picLocks noChangeAspect="1"/>
          </p:cNvPicPr>
          <p:nvPr/>
        </p:nvPicPr>
        <p:blipFill>
          <a:blip r:embed="rId5"/>
          <a:stretch>
            <a:fillRect/>
          </a:stretch>
        </p:blipFill>
        <p:spPr>
          <a:xfrm>
            <a:off x="5202933" y="4167459"/>
            <a:ext cx="2476715" cy="2286198"/>
          </a:xfrm>
          <a:prstGeom prst="rect">
            <a:avLst/>
          </a:prstGeom>
        </p:spPr>
      </p:pic>
      <p:sp>
        <p:nvSpPr>
          <p:cNvPr id="21" name="Right Arrow 20"/>
          <p:cNvSpPr/>
          <p:nvPr/>
        </p:nvSpPr>
        <p:spPr>
          <a:xfrm flipH="1" flipV="1">
            <a:off x="5956159" y="6165304"/>
            <a:ext cx="533400"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C0A285-449E-2E21-9878-421C01F76B5A}"/>
              </a:ext>
            </a:extLst>
          </p:cNvPr>
          <p:cNvSpPr txBox="1"/>
          <p:nvPr/>
        </p:nvSpPr>
        <p:spPr>
          <a:xfrm>
            <a:off x="6372200" y="4221088"/>
            <a:ext cx="2448272" cy="2294012"/>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Closing the school year</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5508104" y="404665"/>
            <a:ext cx="2133600" cy="432048"/>
          </a:xfrm>
          <a:ln w="12700">
            <a:solidFill>
              <a:schemeClr val="bg1"/>
            </a:solidFill>
          </a:ln>
        </p:spPr>
        <p:txBody>
          <a:bodyPr/>
          <a:lstStyle/>
          <a:p>
            <a:pPr marL="0" indent="0">
              <a:buNone/>
            </a:pPr>
            <a:r>
              <a:rPr lang="en-US" dirty="0"/>
              <a:t>Overlap report</a:t>
            </a:r>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5</a:t>
            </a:fld>
            <a:endParaRPr lang="en-US"/>
          </a:p>
        </p:txBody>
      </p:sp>
      <p:sp>
        <p:nvSpPr>
          <p:cNvPr id="6" name="Text Placeholder 1">
            <a:extLst>
              <a:ext uri="{FF2B5EF4-FFF2-40B4-BE49-F238E27FC236}">
                <a16:creationId xmlns:a16="http://schemas.microsoft.com/office/drawing/2014/main" id="{B6B73991-8456-7647-2461-78A2F5D06C55}"/>
              </a:ext>
            </a:extLst>
          </p:cNvPr>
          <p:cNvSpPr txBox="1">
            <a:spLocks/>
          </p:cNvSpPr>
          <p:nvPr/>
        </p:nvSpPr>
        <p:spPr>
          <a:xfrm>
            <a:off x="323528" y="1044428"/>
            <a:ext cx="8496944" cy="5336900"/>
          </a:xfrm>
          <a:prstGeom prst="rect">
            <a:avLst/>
          </a:prstGeom>
        </p:spPr>
        <p:txBody>
          <a:bodyPr/>
          <a:lst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200" dirty="0">
                <a:cs typeface="Segoe UI" pitchFamily="34" charset="0"/>
              </a:rPr>
              <a:t>Overlaps are caused when service date ranges between the start and end are reported on different IEPs for the same student. </a:t>
            </a:r>
          </a:p>
          <a:p>
            <a:pPr marL="0" indent="0" fontAlgn="auto">
              <a:spcAft>
                <a:spcPts val="0"/>
              </a:spcAft>
              <a:buNone/>
              <a:defRPr/>
            </a:pPr>
            <a:endParaRPr lang="en-US" sz="1000" dirty="0">
              <a:cs typeface="Segoe UI" pitchFamily="34" charset="0"/>
            </a:endParaRPr>
          </a:p>
          <a:p>
            <a:pPr marL="0" indent="0" fontAlgn="auto">
              <a:spcAft>
                <a:spcPts val="0"/>
              </a:spcAft>
              <a:buNone/>
              <a:defRPr/>
            </a:pPr>
            <a:r>
              <a:rPr lang="en-US" sz="2200" dirty="0">
                <a:cs typeface="Segoe UI" pitchFamily="34" charset="0"/>
              </a:rPr>
              <a:t>An Overlap can occur on the same student record when more than 1 IEP lists the same service dates</a:t>
            </a:r>
          </a:p>
          <a:p>
            <a:pPr marL="0" indent="0" fontAlgn="auto">
              <a:spcAft>
                <a:spcPts val="0"/>
              </a:spcAft>
              <a:buNone/>
              <a:defRPr/>
            </a:pPr>
            <a:endParaRPr lang="en-US" sz="1000" dirty="0">
              <a:cs typeface="Segoe UI" pitchFamily="34" charset="0"/>
            </a:endParaRPr>
          </a:p>
          <a:p>
            <a:pPr marL="0" indent="0" fontAlgn="auto">
              <a:spcAft>
                <a:spcPts val="0"/>
              </a:spcAft>
              <a:buNone/>
              <a:defRPr/>
            </a:pPr>
            <a:r>
              <a:rPr lang="en-US" sz="2200" dirty="0">
                <a:cs typeface="Segoe UI" pitchFamily="34" charset="0"/>
              </a:rPr>
              <a:t> An Overlap can occur for the same student when the same service dates are reported by multiple agencies. </a:t>
            </a:r>
          </a:p>
          <a:p>
            <a:pPr marL="0" indent="0" fontAlgn="auto">
              <a:spcAft>
                <a:spcPts val="0"/>
              </a:spcAft>
              <a:buNone/>
              <a:defRPr/>
            </a:pPr>
            <a:endParaRPr lang="en-US" sz="1000" dirty="0">
              <a:cs typeface="Segoe UI" pitchFamily="34" charset="0"/>
            </a:endParaRPr>
          </a:p>
          <a:p>
            <a:pPr marL="0" indent="0" fontAlgn="auto">
              <a:spcAft>
                <a:spcPts val="0"/>
              </a:spcAft>
              <a:buNone/>
              <a:defRPr/>
            </a:pPr>
            <a:r>
              <a:rPr lang="en-US" sz="2200" dirty="0">
                <a:cs typeface="Segoe UI" pitchFamily="34" charset="0"/>
              </a:rPr>
              <a:t>The Overlap report will identify the Overlap source (ACC column), single agency or multiple agencies. </a:t>
            </a:r>
          </a:p>
          <a:p>
            <a:pPr marL="0" indent="0" fontAlgn="auto">
              <a:spcAft>
                <a:spcPts val="0"/>
              </a:spcAft>
              <a:buNone/>
              <a:defRPr/>
            </a:pPr>
            <a:endParaRPr lang="en-US" sz="1000" dirty="0">
              <a:cs typeface="Segoe UI" pitchFamily="34" charset="0"/>
            </a:endParaRPr>
          </a:p>
          <a:p>
            <a:pPr marL="0" indent="0" fontAlgn="auto">
              <a:spcAft>
                <a:spcPts val="0"/>
              </a:spcAft>
              <a:buNone/>
              <a:defRPr/>
            </a:pPr>
            <a:r>
              <a:rPr lang="en-US" sz="2400" dirty="0">
                <a:cs typeface="Segoe UI" pitchFamily="34" charset="0"/>
              </a:rPr>
              <a:t>Overlaps must be resolved prior to the finalization of current year collection and the final End of Year report. </a:t>
            </a:r>
          </a:p>
        </p:txBody>
      </p:sp>
      <p:sp>
        <p:nvSpPr>
          <p:cNvPr id="7" name="TextBox 6">
            <a:extLst>
              <a:ext uri="{FF2B5EF4-FFF2-40B4-BE49-F238E27FC236}">
                <a16:creationId xmlns:a16="http://schemas.microsoft.com/office/drawing/2014/main" id="{40F4784D-3658-D668-1570-DA35F32A81DB}"/>
              </a:ext>
            </a:extLst>
          </p:cNvPr>
          <p:cNvSpPr txBox="1"/>
          <p:nvPr/>
        </p:nvSpPr>
        <p:spPr>
          <a:xfrm>
            <a:off x="6372200" y="3933055"/>
            <a:ext cx="2664296" cy="252027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56588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6</a:t>
            </a:fld>
            <a:endParaRPr lang="en-US"/>
          </a:p>
        </p:txBody>
      </p:sp>
      <p:sp>
        <p:nvSpPr>
          <p:cNvPr id="2" name="Text Placeholder 1"/>
          <p:cNvSpPr>
            <a:spLocks noGrp="1"/>
          </p:cNvSpPr>
          <p:nvPr>
            <p:ph type="body" sz="half" idx="2"/>
          </p:nvPr>
        </p:nvSpPr>
        <p:spPr>
          <a:xfrm>
            <a:off x="4632939" y="217739"/>
            <a:ext cx="4343110" cy="738260"/>
          </a:xfrm>
          <a:ln>
            <a:solidFill>
              <a:schemeClr val="bg1"/>
            </a:solidFill>
          </a:ln>
        </p:spPr>
        <p:txBody>
          <a:bodyPr/>
          <a:lstStyle/>
          <a:p>
            <a:pPr algn="ctr">
              <a:lnSpc>
                <a:spcPct val="150000"/>
              </a:lnSpc>
            </a:pPr>
            <a:r>
              <a:rPr lang="en-US" sz="2800" dirty="0"/>
              <a:t>Projected End of Year Report</a:t>
            </a:r>
          </a:p>
        </p:txBody>
      </p:sp>
      <p:sp>
        <p:nvSpPr>
          <p:cNvPr id="18" name="Text Placeholder 9"/>
          <p:cNvSpPr txBox="1">
            <a:spLocks/>
          </p:cNvSpPr>
          <p:nvPr/>
        </p:nvSpPr>
        <p:spPr bwMode="auto">
          <a:xfrm>
            <a:off x="307368" y="1247087"/>
            <a:ext cx="8436497" cy="791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Projected End of Year report is very important for managing the quality of the data submitted throughout the school year. </a:t>
            </a:r>
          </a:p>
        </p:txBody>
      </p:sp>
      <p:sp>
        <p:nvSpPr>
          <p:cNvPr id="16" name="Text Placeholder 9"/>
          <p:cNvSpPr txBox="1">
            <a:spLocks/>
          </p:cNvSpPr>
          <p:nvPr/>
        </p:nvSpPr>
        <p:spPr bwMode="auto">
          <a:xfrm>
            <a:off x="1763688" y="2173931"/>
            <a:ext cx="5210504" cy="3005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EOY Report can find </a:t>
            </a:r>
          </a:p>
          <a:p>
            <a:pPr marL="342900" indent="-342900">
              <a:buFont typeface="Arial" panose="020B0604020202020204" pitchFamily="34" charset="0"/>
              <a:buChar char="•"/>
            </a:pPr>
            <a:r>
              <a:rPr lang="en-US" dirty="0"/>
              <a:t>Duplicate records</a:t>
            </a:r>
          </a:p>
          <a:p>
            <a:pPr marL="342900" indent="-342900">
              <a:buFont typeface="Arial" panose="020B0604020202020204" pitchFamily="34" charset="0"/>
              <a:buChar char="•"/>
            </a:pPr>
            <a:r>
              <a:rPr lang="en-US" dirty="0"/>
              <a:t>Incomplete data</a:t>
            </a:r>
          </a:p>
          <a:p>
            <a:pPr marL="342900" indent="-342900">
              <a:buFont typeface="Arial" panose="020B0604020202020204" pitchFamily="34" charset="0"/>
              <a:buChar char="•"/>
            </a:pPr>
            <a:r>
              <a:rPr lang="en-US" dirty="0"/>
              <a:t>Missing services, invalid “Z” settings</a:t>
            </a:r>
          </a:p>
          <a:p>
            <a:pPr marL="342900" indent="-342900">
              <a:buFont typeface="Arial" panose="020B0604020202020204" pitchFamily="34" charset="0"/>
              <a:buChar char="•"/>
            </a:pPr>
            <a:r>
              <a:rPr lang="en-US" dirty="0"/>
              <a:t>Grade level and age disparities</a:t>
            </a:r>
          </a:p>
          <a:p>
            <a:pPr marL="342900" indent="-342900">
              <a:buFont typeface="Arial" panose="020B0604020202020204" pitchFamily="34" charset="0"/>
              <a:buChar char="•"/>
            </a:pPr>
            <a:r>
              <a:rPr lang="en-US" dirty="0"/>
              <a:t>Inaccurate Assign child count organizations</a:t>
            </a:r>
          </a:p>
          <a:p>
            <a:pPr marL="342900" indent="-342900">
              <a:buFont typeface="Arial" panose="020B0604020202020204" pitchFamily="34" charset="0"/>
              <a:buChar char="•"/>
            </a:pPr>
            <a:r>
              <a:rPr lang="en-US" dirty="0"/>
              <a:t>DD Students older than age 9</a:t>
            </a:r>
          </a:p>
          <a:p>
            <a:pPr marL="342900" indent="-342900">
              <a:buFont typeface="Arial" panose="020B0604020202020204" pitchFamily="34" charset="0"/>
              <a:buChar char="•"/>
            </a:pPr>
            <a:r>
              <a:rPr lang="en-US" dirty="0"/>
              <a:t>Missing and inaccurate data values</a:t>
            </a:r>
          </a:p>
          <a:p>
            <a:pPr marL="342900" indent="-342900">
              <a:buFont typeface="Arial" panose="020B0604020202020204" pitchFamily="34" charset="0"/>
              <a:buChar char="•"/>
            </a:pPr>
            <a:r>
              <a:rPr lang="en-US" dirty="0"/>
              <a:t>Total student population</a:t>
            </a:r>
          </a:p>
          <a:p>
            <a:pPr marL="342900" indent="-342900">
              <a:buFont typeface="Arial" panose="020B0604020202020204" pitchFamily="34" charset="0"/>
              <a:buChar char="•"/>
            </a:pPr>
            <a:r>
              <a:rPr lang="en-US" dirty="0"/>
              <a:t>All exits</a:t>
            </a:r>
          </a:p>
          <a:p>
            <a:pPr marL="342900" indent="-342900">
              <a:buFont typeface="Arial" panose="020B0604020202020204" pitchFamily="34" charset="0"/>
              <a:buChar char="•"/>
            </a:pPr>
            <a:endParaRPr lang="en-US" dirty="0"/>
          </a:p>
          <a:p>
            <a:pPr algn="ctr"/>
            <a:endParaRPr lang="en-US" dirty="0"/>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6" name="Text Placeholder 9">
            <a:extLst>
              <a:ext uri="{FF2B5EF4-FFF2-40B4-BE49-F238E27FC236}">
                <a16:creationId xmlns:a16="http://schemas.microsoft.com/office/drawing/2014/main" id="{DB7EAF19-572E-1766-946D-C0E95AF5DC48}"/>
              </a:ext>
            </a:extLst>
          </p:cNvPr>
          <p:cNvSpPr txBox="1">
            <a:spLocks/>
          </p:cNvSpPr>
          <p:nvPr/>
        </p:nvSpPr>
        <p:spPr bwMode="auto">
          <a:xfrm>
            <a:off x="414690" y="5179292"/>
            <a:ext cx="8436497" cy="1130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Review in great detail the contents of the  Projected End of Year report. Make all corrections to all discrepancies found before the finalization of the End of Year report.</a:t>
            </a:r>
          </a:p>
        </p:txBody>
      </p:sp>
    </p:spTree>
    <p:extLst>
      <p:ext uri="{BB962C8B-B14F-4D97-AF65-F5344CB8AC3E}">
        <p14:creationId xmlns:p14="http://schemas.microsoft.com/office/powerpoint/2010/main" val="39024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6300192" y="4096564"/>
            <a:ext cx="2592288" cy="2356772"/>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7</a:t>
            </a:fld>
            <a:endParaRPr lang="en-US"/>
          </a:p>
        </p:txBody>
      </p:sp>
      <p:sp>
        <p:nvSpPr>
          <p:cNvPr id="2" name="Text Placeholder 1"/>
          <p:cNvSpPr>
            <a:spLocks noGrp="1"/>
          </p:cNvSpPr>
          <p:nvPr>
            <p:ph type="body" sz="half" idx="2"/>
          </p:nvPr>
        </p:nvSpPr>
        <p:spPr>
          <a:xfrm>
            <a:off x="4632939" y="217739"/>
            <a:ext cx="4343110" cy="738260"/>
          </a:xfrm>
          <a:ln>
            <a:solidFill>
              <a:schemeClr val="bg1"/>
            </a:solidFill>
          </a:ln>
        </p:spPr>
        <p:txBody>
          <a:bodyPr/>
          <a:lstStyle/>
          <a:p>
            <a:pPr algn="ctr">
              <a:lnSpc>
                <a:spcPct val="150000"/>
              </a:lnSpc>
            </a:pPr>
            <a:r>
              <a:rPr lang="en-US" sz="2800" dirty="0"/>
              <a:t>Projected End of Year Report</a:t>
            </a:r>
          </a:p>
        </p:txBody>
      </p:sp>
      <p:sp>
        <p:nvSpPr>
          <p:cNvPr id="18" name="Text Placeholder 9"/>
          <p:cNvSpPr txBox="1">
            <a:spLocks/>
          </p:cNvSpPr>
          <p:nvPr/>
        </p:nvSpPr>
        <p:spPr bwMode="auto">
          <a:xfrm>
            <a:off x="2962784" y="1206089"/>
            <a:ext cx="3184512" cy="676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Duplicates and Overlaps</a:t>
            </a:r>
          </a:p>
        </p:txBody>
      </p:sp>
      <p:sp>
        <p:nvSpPr>
          <p:cNvPr id="16" name="Text Placeholder 9"/>
          <p:cNvSpPr txBox="1">
            <a:spLocks/>
          </p:cNvSpPr>
          <p:nvPr/>
        </p:nvSpPr>
        <p:spPr bwMode="auto">
          <a:xfrm>
            <a:off x="251519" y="1882426"/>
            <a:ext cx="8599667" cy="3440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a:t>Federal reporting specifications require unduplicated counts of students in each categorical data set. </a:t>
            </a:r>
          </a:p>
          <a:p>
            <a:pPr marL="0" indent="0"/>
            <a:endParaRPr lang="en-US" dirty="0"/>
          </a:p>
          <a:p>
            <a:r>
              <a:rPr lang="en-US" dirty="0"/>
              <a:t>Duplicates are determined by the presence of multiple records for the same student from the same organization. Duplicates can be found in the projected End of Year report. </a:t>
            </a:r>
          </a:p>
          <a:p>
            <a:endParaRPr lang="en-US" dirty="0"/>
          </a:p>
          <a:p>
            <a:r>
              <a:rPr lang="en-US" dirty="0"/>
              <a:t>Overlaps are determined by the presence of services from multiple organizations or multiple IEPs within the same service line start and end dates. Overlaps can be found in the Overlap report. </a:t>
            </a:r>
          </a:p>
          <a:p>
            <a:r>
              <a:rPr lang="en-US" dirty="0"/>
              <a:t> </a:t>
            </a:r>
          </a:p>
          <a:p>
            <a:endParaRPr lang="en-US" dirty="0"/>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6" name="Text Placeholder 9">
            <a:extLst>
              <a:ext uri="{FF2B5EF4-FFF2-40B4-BE49-F238E27FC236}">
                <a16:creationId xmlns:a16="http://schemas.microsoft.com/office/drawing/2014/main" id="{DB7EAF19-572E-1766-946D-C0E95AF5DC48}"/>
              </a:ext>
            </a:extLst>
          </p:cNvPr>
          <p:cNvSpPr txBox="1">
            <a:spLocks/>
          </p:cNvSpPr>
          <p:nvPr/>
        </p:nvSpPr>
        <p:spPr bwMode="auto">
          <a:xfrm>
            <a:off x="292814" y="5274950"/>
            <a:ext cx="8436497" cy="1130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Tip – check for duplicates and overlaps throughout the school year. The December 1 final report requires and unduplicated count of students.  </a:t>
            </a:r>
          </a:p>
        </p:txBody>
      </p:sp>
    </p:spTree>
    <p:extLst>
      <p:ext uri="{BB962C8B-B14F-4D97-AF65-F5344CB8AC3E}">
        <p14:creationId xmlns:p14="http://schemas.microsoft.com/office/powerpoint/2010/main" val="260550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8</a:t>
            </a:fld>
            <a:endParaRPr lang="en-US"/>
          </a:p>
        </p:txBody>
      </p:sp>
      <p:sp>
        <p:nvSpPr>
          <p:cNvPr id="2" name="Text Placeholder 1"/>
          <p:cNvSpPr>
            <a:spLocks noGrp="1"/>
          </p:cNvSpPr>
          <p:nvPr>
            <p:ph type="body" sz="half" idx="2"/>
          </p:nvPr>
        </p:nvSpPr>
        <p:spPr>
          <a:xfrm>
            <a:off x="4335224" y="247285"/>
            <a:ext cx="4340282" cy="738260"/>
          </a:xfrm>
          <a:ln>
            <a:solidFill>
              <a:schemeClr val="bg1"/>
            </a:solidFill>
          </a:ln>
        </p:spPr>
        <p:txBody>
          <a:bodyPr/>
          <a:lstStyle/>
          <a:p>
            <a:pPr algn="ctr">
              <a:lnSpc>
                <a:spcPct val="150000"/>
              </a:lnSpc>
            </a:pPr>
            <a:r>
              <a:rPr lang="en-US" sz="2800" dirty="0"/>
              <a:t>Projected End of Year Report</a:t>
            </a:r>
          </a:p>
        </p:txBody>
      </p:sp>
      <p:sp>
        <p:nvSpPr>
          <p:cNvPr id="18" name="Text Placeholder 9"/>
          <p:cNvSpPr txBox="1">
            <a:spLocks/>
          </p:cNvSpPr>
          <p:nvPr/>
        </p:nvSpPr>
        <p:spPr bwMode="auto">
          <a:xfrm>
            <a:off x="2379243" y="1174908"/>
            <a:ext cx="3672408" cy="43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Check for Duplicate records</a:t>
            </a:r>
          </a:p>
        </p:txBody>
      </p:sp>
      <p:sp>
        <p:nvSpPr>
          <p:cNvPr id="10" name="TextBox 9">
            <a:extLst>
              <a:ext uri="{FF2B5EF4-FFF2-40B4-BE49-F238E27FC236}">
                <a16:creationId xmlns:a16="http://schemas.microsoft.com/office/drawing/2014/main" id="{B45DEEBC-950E-1DAC-4D4A-729C92C74970}"/>
              </a:ext>
            </a:extLst>
          </p:cNvPr>
          <p:cNvSpPr txBox="1"/>
          <p:nvPr/>
        </p:nvSpPr>
        <p:spPr>
          <a:xfrm>
            <a:off x="4418295" y="3292862"/>
            <a:ext cx="214644" cy="369332"/>
          </a:xfrm>
          <a:prstGeom prst="rect">
            <a:avLst/>
          </a:prstGeom>
          <a:noFill/>
          <a:ln>
            <a:solidFill>
              <a:schemeClr val="tx1"/>
            </a:solidFill>
          </a:ln>
        </p:spPr>
        <p:txBody>
          <a:bodyPr wrap="square" rtlCol="0">
            <a:spAutoFit/>
          </a:bodyPr>
          <a:lstStyle/>
          <a:p>
            <a:r>
              <a:rPr lang="en-US" dirty="0"/>
              <a:t>A</a:t>
            </a:r>
          </a:p>
        </p:txBody>
      </p:sp>
      <p:sp>
        <p:nvSpPr>
          <p:cNvPr id="11" name="TextBox 10">
            <a:extLst>
              <a:ext uri="{FF2B5EF4-FFF2-40B4-BE49-F238E27FC236}">
                <a16:creationId xmlns:a16="http://schemas.microsoft.com/office/drawing/2014/main" id="{418E6025-4DFC-2880-92BE-B37A6D449D4B}"/>
              </a:ext>
            </a:extLst>
          </p:cNvPr>
          <p:cNvSpPr txBox="1"/>
          <p:nvPr/>
        </p:nvSpPr>
        <p:spPr>
          <a:xfrm flipH="1">
            <a:off x="273956" y="1352535"/>
            <a:ext cx="382671" cy="369332"/>
          </a:xfrm>
          <a:prstGeom prst="rect">
            <a:avLst/>
          </a:prstGeom>
          <a:noFill/>
          <a:ln>
            <a:solidFill>
              <a:schemeClr val="accent2"/>
            </a:solidFill>
          </a:ln>
        </p:spPr>
        <p:txBody>
          <a:bodyPr wrap="square" rtlCol="0">
            <a:spAutoFit/>
          </a:bodyPr>
          <a:lstStyle/>
          <a:p>
            <a:r>
              <a:rPr lang="en-US" dirty="0">
                <a:solidFill>
                  <a:srgbClr val="FF0000"/>
                </a:solidFill>
              </a:rPr>
              <a:t>A</a:t>
            </a:r>
          </a:p>
        </p:txBody>
      </p:sp>
      <p:sp>
        <p:nvSpPr>
          <p:cNvPr id="19" name="TextBox 18">
            <a:extLst>
              <a:ext uri="{FF2B5EF4-FFF2-40B4-BE49-F238E27FC236}">
                <a16:creationId xmlns:a16="http://schemas.microsoft.com/office/drawing/2014/main" id="{F23E26C0-C7E2-8268-7EF0-31FB4A28D035}"/>
              </a:ext>
            </a:extLst>
          </p:cNvPr>
          <p:cNvSpPr txBox="1"/>
          <p:nvPr/>
        </p:nvSpPr>
        <p:spPr>
          <a:xfrm flipH="1">
            <a:off x="8487373" y="1397142"/>
            <a:ext cx="382671" cy="369332"/>
          </a:xfrm>
          <a:prstGeom prst="rect">
            <a:avLst/>
          </a:prstGeom>
          <a:noFill/>
          <a:ln>
            <a:solidFill>
              <a:schemeClr val="accent2"/>
            </a:solidFill>
          </a:ln>
        </p:spPr>
        <p:txBody>
          <a:bodyPr wrap="square" rtlCol="0">
            <a:spAutoFit/>
          </a:bodyPr>
          <a:lstStyle/>
          <a:p>
            <a:r>
              <a:rPr lang="en-US" dirty="0">
                <a:solidFill>
                  <a:srgbClr val="FF0000"/>
                </a:solidFill>
              </a:rPr>
              <a:t>C</a:t>
            </a:r>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150983" y="3529382"/>
            <a:ext cx="4006596" cy="2153709"/>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A - Use the Excel Conditional Formatting tool to find duplicate ID numbers</a:t>
            </a:r>
          </a:p>
          <a:p>
            <a:pPr marL="0" lvl="1">
              <a:buClr>
                <a:schemeClr val="tx2"/>
              </a:buClr>
            </a:pPr>
            <a:endParaRPr lang="en-US" sz="1600" b="1" dirty="0">
              <a:solidFill>
                <a:schemeClr val="bg1"/>
              </a:solidFill>
            </a:endParaRPr>
          </a:p>
          <a:p>
            <a:pPr marL="0" lvl="1">
              <a:buClr>
                <a:schemeClr val="tx2"/>
              </a:buClr>
            </a:pPr>
            <a:r>
              <a:rPr lang="en-US" sz="1600" b="1" dirty="0">
                <a:solidFill>
                  <a:schemeClr val="bg1"/>
                </a:solidFill>
              </a:rPr>
              <a:t>B – Duplicate records found from the same organization</a:t>
            </a:r>
          </a:p>
          <a:p>
            <a:pPr marL="0" lvl="1">
              <a:buClr>
                <a:schemeClr val="tx2"/>
              </a:buClr>
            </a:pPr>
            <a:endParaRPr lang="en-US" sz="1600" b="1" dirty="0">
              <a:solidFill>
                <a:schemeClr val="bg1"/>
              </a:solidFill>
            </a:endParaRPr>
          </a:p>
          <a:p>
            <a:pPr marL="0" lvl="1">
              <a:buClr>
                <a:schemeClr val="tx2"/>
              </a:buClr>
            </a:pPr>
            <a:r>
              <a:rPr lang="en-US" sz="1600" b="1" dirty="0">
                <a:solidFill>
                  <a:schemeClr val="bg1"/>
                </a:solidFill>
              </a:rPr>
              <a:t>C -  Multiple USD from the same organization</a:t>
            </a:r>
          </a:p>
        </p:txBody>
      </p:sp>
      <p:sp>
        <p:nvSpPr>
          <p:cNvPr id="12" name="TextBox 11">
            <a:extLst>
              <a:ext uri="{FF2B5EF4-FFF2-40B4-BE49-F238E27FC236}">
                <a16:creationId xmlns:a16="http://schemas.microsoft.com/office/drawing/2014/main" id="{C914AEF8-D011-A711-7FA0-45B7E45F748E}"/>
              </a:ext>
            </a:extLst>
          </p:cNvPr>
          <p:cNvSpPr txBox="1"/>
          <p:nvPr/>
        </p:nvSpPr>
        <p:spPr>
          <a:xfrm>
            <a:off x="7797124" y="1397142"/>
            <a:ext cx="351730" cy="369332"/>
          </a:xfrm>
          <a:prstGeom prst="rect">
            <a:avLst/>
          </a:prstGeom>
          <a:noFill/>
          <a:ln>
            <a:solidFill>
              <a:srgbClr val="FF0000"/>
            </a:solidFill>
          </a:ln>
        </p:spPr>
        <p:txBody>
          <a:bodyPr wrap="square" rtlCol="0">
            <a:spAutoFit/>
          </a:bodyPr>
          <a:lstStyle/>
          <a:p>
            <a:r>
              <a:rPr lang="en-US" dirty="0">
                <a:solidFill>
                  <a:srgbClr val="FF0000"/>
                </a:solidFill>
              </a:rPr>
              <a:t>B</a:t>
            </a: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4" name="Text Placeholder 3">
            <a:extLst>
              <a:ext uri="{FF2B5EF4-FFF2-40B4-BE49-F238E27FC236}">
                <a16:creationId xmlns:a16="http://schemas.microsoft.com/office/drawing/2014/main" id="{61F8161E-1D1F-BC8D-A31C-89BAA1BBFCAB}"/>
              </a:ext>
            </a:extLst>
          </p:cNvPr>
          <p:cNvSpPr txBox="1">
            <a:spLocks/>
          </p:cNvSpPr>
          <p:nvPr/>
        </p:nvSpPr>
        <p:spPr>
          <a:xfrm>
            <a:off x="4692262" y="3429000"/>
            <a:ext cx="4300755" cy="2498851"/>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u="sng" dirty="0">
                <a:solidFill>
                  <a:schemeClr val="bg1"/>
                </a:solidFill>
              </a:rPr>
              <a:t>Solution</a:t>
            </a:r>
          </a:p>
          <a:p>
            <a:pPr marL="0" lvl="1">
              <a:buClr>
                <a:schemeClr val="tx2"/>
              </a:buClr>
            </a:pPr>
            <a:endParaRPr lang="en-US" sz="800" b="1" dirty="0">
              <a:solidFill>
                <a:schemeClr val="bg1"/>
              </a:solidFill>
            </a:endParaRPr>
          </a:p>
          <a:p>
            <a:pPr marL="0" lvl="1">
              <a:buClr>
                <a:schemeClr val="tx2"/>
              </a:buClr>
            </a:pPr>
            <a:r>
              <a:rPr lang="en-US" sz="1600" b="1" dirty="0">
                <a:solidFill>
                  <a:schemeClr val="bg1"/>
                </a:solidFill>
              </a:rPr>
              <a:t>Exit record from D0397 is not valid. The student did not exit the Coop / Interlocal.</a:t>
            </a:r>
          </a:p>
          <a:p>
            <a:pPr marL="0" lvl="1">
              <a:buClr>
                <a:schemeClr val="tx2"/>
              </a:buClr>
            </a:pPr>
            <a:endParaRPr lang="en-US" sz="800" b="1" dirty="0">
              <a:solidFill>
                <a:schemeClr val="bg1"/>
              </a:solidFill>
            </a:endParaRPr>
          </a:p>
          <a:p>
            <a:pPr marL="0" lvl="1">
              <a:buClr>
                <a:schemeClr val="tx2"/>
              </a:buClr>
            </a:pPr>
            <a:r>
              <a:rPr lang="en-US" sz="1600" b="1" dirty="0">
                <a:solidFill>
                  <a:schemeClr val="bg1"/>
                </a:solidFill>
              </a:rPr>
              <a:t>Combine all services from both USD into a single record. Delete the record with the exit date and exit status. </a:t>
            </a:r>
          </a:p>
        </p:txBody>
      </p:sp>
      <p:sp>
        <p:nvSpPr>
          <p:cNvPr id="5" name="Text Placeholder 3">
            <a:extLst>
              <a:ext uri="{FF2B5EF4-FFF2-40B4-BE49-F238E27FC236}">
                <a16:creationId xmlns:a16="http://schemas.microsoft.com/office/drawing/2014/main" id="{8CF2AA8A-6D03-8150-8CD7-6C25B43D993B}"/>
              </a:ext>
            </a:extLst>
          </p:cNvPr>
          <p:cNvSpPr txBox="1">
            <a:spLocks/>
          </p:cNvSpPr>
          <p:nvPr/>
        </p:nvSpPr>
        <p:spPr>
          <a:xfrm>
            <a:off x="708501" y="5927851"/>
            <a:ext cx="7535907" cy="509619"/>
          </a:xfrm>
          <a:prstGeom prst="rect">
            <a:avLst/>
          </a:prstGeom>
          <a:solidFill>
            <a:schemeClr val="tx1"/>
          </a:solidFill>
          <a:ln w="12700">
            <a:solidFill>
              <a:schemeClr val="bg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The presence of duplicate data will result in a point loss for accurate reporting. </a:t>
            </a:r>
          </a:p>
        </p:txBody>
      </p:sp>
      <p:pic>
        <p:nvPicPr>
          <p:cNvPr id="14" name="Picture 13">
            <a:extLst>
              <a:ext uri="{FF2B5EF4-FFF2-40B4-BE49-F238E27FC236}">
                <a16:creationId xmlns:a16="http://schemas.microsoft.com/office/drawing/2014/main" id="{398491D1-4925-847C-C2DA-1E2CB6D3C988}"/>
              </a:ext>
            </a:extLst>
          </p:cNvPr>
          <p:cNvPicPr>
            <a:picLocks noChangeAspect="1"/>
          </p:cNvPicPr>
          <p:nvPr/>
        </p:nvPicPr>
        <p:blipFill>
          <a:blip r:embed="rId3"/>
          <a:stretch>
            <a:fillRect/>
          </a:stretch>
        </p:blipFill>
        <p:spPr>
          <a:xfrm>
            <a:off x="178617" y="1839048"/>
            <a:ext cx="8908644" cy="1428950"/>
          </a:xfrm>
          <a:prstGeom prst="rect">
            <a:avLst/>
          </a:prstGeom>
        </p:spPr>
      </p:pic>
    </p:spTree>
    <p:extLst>
      <p:ext uri="{BB962C8B-B14F-4D97-AF65-F5344CB8AC3E}">
        <p14:creationId xmlns:p14="http://schemas.microsoft.com/office/powerpoint/2010/main" val="10130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9</a:t>
            </a:fld>
            <a:endParaRPr lang="en-US"/>
          </a:p>
        </p:txBody>
      </p:sp>
      <p:sp>
        <p:nvSpPr>
          <p:cNvPr id="2" name="Text Placeholder 1"/>
          <p:cNvSpPr>
            <a:spLocks noGrp="1"/>
          </p:cNvSpPr>
          <p:nvPr>
            <p:ph type="body" sz="half" idx="2"/>
          </p:nvPr>
        </p:nvSpPr>
        <p:spPr>
          <a:xfrm>
            <a:off x="4335224" y="247285"/>
            <a:ext cx="4340282" cy="738260"/>
          </a:xfrm>
          <a:ln>
            <a:solidFill>
              <a:schemeClr val="bg1"/>
            </a:solidFill>
          </a:ln>
        </p:spPr>
        <p:txBody>
          <a:bodyPr/>
          <a:lstStyle/>
          <a:p>
            <a:pPr algn="ctr">
              <a:lnSpc>
                <a:spcPct val="150000"/>
              </a:lnSpc>
            </a:pPr>
            <a:r>
              <a:rPr lang="en-US" sz="2800" dirty="0"/>
              <a:t>Projected End of Year Report</a:t>
            </a:r>
          </a:p>
        </p:txBody>
      </p:sp>
      <p:sp>
        <p:nvSpPr>
          <p:cNvPr id="18" name="Text Placeholder 9"/>
          <p:cNvSpPr txBox="1">
            <a:spLocks/>
          </p:cNvSpPr>
          <p:nvPr/>
        </p:nvSpPr>
        <p:spPr bwMode="auto">
          <a:xfrm>
            <a:off x="2568216" y="1085907"/>
            <a:ext cx="3672408" cy="43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Check for Incomplete Data</a:t>
            </a:r>
          </a:p>
        </p:txBody>
      </p:sp>
      <p:sp>
        <p:nvSpPr>
          <p:cNvPr id="10" name="TextBox 9">
            <a:extLst>
              <a:ext uri="{FF2B5EF4-FFF2-40B4-BE49-F238E27FC236}">
                <a16:creationId xmlns:a16="http://schemas.microsoft.com/office/drawing/2014/main" id="{B45DEEBC-950E-1DAC-4D4A-729C92C74970}"/>
              </a:ext>
            </a:extLst>
          </p:cNvPr>
          <p:cNvSpPr txBox="1"/>
          <p:nvPr/>
        </p:nvSpPr>
        <p:spPr>
          <a:xfrm>
            <a:off x="4418295" y="3292862"/>
            <a:ext cx="214644" cy="369332"/>
          </a:xfrm>
          <a:prstGeom prst="rect">
            <a:avLst/>
          </a:prstGeom>
          <a:noFill/>
          <a:ln>
            <a:solidFill>
              <a:schemeClr val="tx1"/>
            </a:solidFill>
          </a:ln>
        </p:spPr>
        <p:txBody>
          <a:bodyPr wrap="square" rtlCol="0">
            <a:spAutoFit/>
          </a:bodyPr>
          <a:lstStyle/>
          <a:p>
            <a:r>
              <a:rPr lang="en-US" dirty="0"/>
              <a:t>A</a:t>
            </a:r>
          </a:p>
        </p:txBody>
      </p:sp>
      <p:pic>
        <p:nvPicPr>
          <p:cNvPr id="15" name="Picture 14">
            <a:extLst>
              <a:ext uri="{FF2B5EF4-FFF2-40B4-BE49-F238E27FC236}">
                <a16:creationId xmlns:a16="http://schemas.microsoft.com/office/drawing/2014/main" id="{5369E325-EF4E-C208-87B9-5F691CA989AC}"/>
              </a:ext>
            </a:extLst>
          </p:cNvPr>
          <p:cNvPicPr>
            <a:picLocks noChangeAspect="1"/>
          </p:cNvPicPr>
          <p:nvPr/>
        </p:nvPicPr>
        <p:blipFill>
          <a:blip r:embed="rId3"/>
          <a:stretch>
            <a:fillRect/>
          </a:stretch>
        </p:blipFill>
        <p:spPr>
          <a:xfrm>
            <a:off x="103850" y="1610461"/>
            <a:ext cx="9058177" cy="2127389"/>
          </a:xfrm>
          <a:prstGeom prst="rect">
            <a:avLst/>
          </a:prstGeom>
        </p:spPr>
      </p:pic>
      <p:sp>
        <p:nvSpPr>
          <p:cNvPr id="17" name="Oval 16">
            <a:extLst>
              <a:ext uri="{FF2B5EF4-FFF2-40B4-BE49-F238E27FC236}">
                <a16:creationId xmlns:a16="http://schemas.microsoft.com/office/drawing/2014/main" id="{723E4A6A-A7BC-3DC8-354D-9E4A88832EC8}"/>
              </a:ext>
            </a:extLst>
          </p:cNvPr>
          <p:cNvSpPr/>
          <p:nvPr/>
        </p:nvSpPr>
        <p:spPr>
          <a:xfrm>
            <a:off x="3509463" y="2883505"/>
            <a:ext cx="894957" cy="7990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8E6025-4DFC-2880-92BE-B37A6D449D4B}"/>
              </a:ext>
            </a:extLst>
          </p:cNvPr>
          <p:cNvSpPr txBox="1"/>
          <p:nvPr/>
        </p:nvSpPr>
        <p:spPr>
          <a:xfrm flipH="1">
            <a:off x="3779912" y="1864851"/>
            <a:ext cx="382671" cy="369332"/>
          </a:xfrm>
          <a:prstGeom prst="rect">
            <a:avLst/>
          </a:prstGeom>
          <a:noFill/>
          <a:ln>
            <a:solidFill>
              <a:schemeClr val="accent2"/>
            </a:solidFill>
          </a:ln>
        </p:spPr>
        <p:txBody>
          <a:bodyPr wrap="square" rtlCol="0">
            <a:spAutoFit/>
          </a:bodyPr>
          <a:lstStyle/>
          <a:p>
            <a:r>
              <a:rPr lang="en-US" dirty="0">
                <a:solidFill>
                  <a:srgbClr val="FF0000"/>
                </a:solidFill>
              </a:rPr>
              <a:t>A</a:t>
            </a:r>
          </a:p>
        </p:txBody>
      </p:sp>
      <p:sp>
        <p:nvSpPr>
          <p:cNvPr id="19" name="TextBox 18">
            <a:extLst>
              <a:ext uri="{FF2B5EF4-FFF2-40B4-BE49-F238E27FC236}">
                <a16:creationId xmlns:a16="http://schemas.microsoft.com/office/drawing/2014/main" id="{F23E26C0-C7E2-8268-7EF0-31FB4A28D035}"/>
              </a:ext>
            </a:extLst>
          </p:cNvPr>
          <p:cNvSpPr txBox="1"/>
          <p:nvPr/>
        </p:nvSpPr>
        <p:spPr>
          <a:xfrm flipH="1">
            <a:off x="8675506" y="1790352"/>
            <a:ext cx="382671" cy="369332"/>
          </a:xfrm>
          <a:prstGeom prst="rect">
            <a:avLst/>
          </a:prstGeom>
          <a:noFill/>
          <a:ln>
            <a:solidFill>
              <a:schemeClr val="accent2"/>
            </a:solidFill>
          </a:ln>
        </p:spPr>
        <p:txBody>
          <a:bodyPr wrap="square" rtlCol="0">
            <a:spAutoFit/>
          </a:bodyPr>
          <a:lstStyle/>
          <a:p>
            <a:r>
              <a:rPr lang="en-US" dirty="0">
                <a:solidFill>
                  <a:srgbClr val="FF0000"/>
                </a:solidFill>
              </a:rPr>
              <a:t>A</a:t>
            </a:r>
          </a:p>
        </p:txBody>
      </p:sp>
      <p:sp>
        <p:nvSpPr>
          <p:cNvPr id="9" name="Oval 8">
            <a:extLst>
              <a:ext uri="{FF2B5EF4-FFF2-40B4-BE49-F238E27FC236}">
                <a16:creationId xmlns:a16="http://schemas.microsoft.com/office/drawing/2014/main" id="{08D84AA1-E359-DAD4-BC11-30848E681BF8}"/>
              </a:ext>
            </a:extLst>
          </p:cNvPr>
          <p:cNvSpPr/>
          <p:nvPr/>
        </p:nvSpPr>
        <p:spPr>
          <a:xfrm>
            <a:off x="8361514" y="2849098"/>
            <a:ext cx="750941" cy="91873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174976" y="3992240"/>
            <a:ext cx="4006596" cy="1779853"/>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Example of Incomplete data</a:t>
            </a:r>
          </a:p>
          <a:p>
            <a:pPr marL="0" lvl="1">
              <a:buClr>
                <a:schemeClr val="tx2"/>
              </a:buClr>
            </a:pPr>
            <a:endParaRPr lang="en-US" sz="1600" b="1" dirty="0">
              <a:solidFill>
                <a:schemeClr val="bg1"/>
              </a:solidFill>
            </a:endParaRPr>
          </a:p>
          <a:p>
            <a:pPr marL="0" lvl="1">
              <a:buClr>
                <a:schemeClr val="tx2"/>
              </a:buClr>
            </a:pPr>
            <a:r>
              <a:rPr lang="en-US" sz="1600" b="1" dirty="0">
                <a:solidFill>
                  <a:schemeClr val="bg1"/>
                </a:solidFill>
              </a:rPr>
              <a:t>A. Active students</a:t>
            </a:r>
          </a:p>
          <a:p>
            <a:pPr marL="0" lvl="1">
              <a:buClr>
                <a:schemeClr val="tx2"/>
              </a:buClr>
            </a:pPr>
            <a:endParaRPr lang="en-US" sz="1600" b="1" dirty="0">
              <a:solidFill>
                <a:schemeClr val="bg1"/>
              </a:solidFill>
            </a:endParaRPr>
          </a:p>
          <a:p>
            <a:pPr marL="0" lvl="1">
              <a:buClr>
                <a:schemeClr val="tx2"/>
              </a:buClr>
            </a:pPr>
            <a:r>
              <a:rPr lang="en-US" sz="1600" b="1" dirty="0">
                <a:solidFill>
                  <a:schemeClr val="bg1"/>
                </a:solidFill>
              </a:rPr>
              <a:t>B. Services ceasing before the end of the school year</a:t>
            </a:r>
          </a:p>
        </p:txBody>
      </p:sp>
      <p:sp>
        <p:nvSpPr>
          <p:cNvPr id="7" name="Oval 6">
            <a:extLst>
              <a:ext uri="{FF2B5EF4-FFF2-40B4-BE49-F238E27FC236}">
                <a16:creationId xmlns:a16="http://schemas.microsoft.com/office/drawing/2014/main" id="{95D8A5B0-831E-39FE-1216-350E16844CE7}"/>
              </a:ext>
            </a:extLst>
          </p:cNvPr>
          <p:cNvSpPr/>
          <p:nvPr/>
        </p:nvSpPr>
        <p:spPr>
          <a:xfrm>
            <a:off x="6966995" y="2806342"/>
            <a:ext cx="894957" cy="8899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14AEF8-D011-A711-7FA0-45B7E45F748E}"/>
              </a:ext>
            </a:extLst>
          </p:cNvPr>
          <p:cNvSpPr txBox="1"/>
          <p:nvPr/>
        </p:nvSpPr>
        <p:spPr>
          <a:xfrm>
            <a:off x="7164288" y="1772816"/>
            <a:ext cx="351730" cy="369332"/>
          </a:xfrm>
          <a:prstGeom prst="rect">
            <a:avLst/>
          </a:prstGeom>
          <a:noFill/>
          <a:ln>
            <a:solidFill>
              <a:srgbClr val="FF0000"/>
            </a:solidFill>
          </a:ln>
        </p:spPr>
        <p:txBody>
          <a:bodyPr wrap="square" rtlCol="0">
            <a:spAutoFit/>
          </a:bodyPr>
          <a:lstStyle/>
          <a:p>
            <a:r>
              <a:rPr lang="en-US" dirty="0">
                <a:solidFill>
                  <a:srgbClr val="FF0000"/>
                </a:solidFill>
              </a:rPr>
              <a:t>B</a:t>
            </a:r>
          </a:p>
        </p:txBody>
      </p:sp>
      <p:sp>
        <p:nvSpPr>
          <p:cNvPr id="3" name="Title 6">
            <a:extLst>
              <a:ext uri="{FF2B5EF4-FFF2-40B4-BE49-F238E27FC236}">
                <a16:creationId xmlns:a16="http://schemas.microsoft.com/office/drawing/2014/main" id="{02CA94AC-729E-F0E9-C9A1-3EFA8163903A}"/>
              </a:ext>
            </a:extLst>
          </p:cNvPr>
          <p:cNvSpPr txBox="1">
            <a:spLocks/>
          </p:cNvSpPr>
          <p:nvPr/>
        </p:nvSpPr>
        <p:spPr bwMode="auto">
          <a:xfrm>
            <a:off x="12865" y="309043"/>
            <a:ext cx="410445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sz="3200" dirty="0"/>
              <a:t>Closing the school year</a:t>
            </a:r>
          </a:p>
        </p:txBody>
      </p:sp>
      <p:sp>
        <p:nvSpPr>
          <p:cNvPr id="4" name="Text Placeholder 3">
            <a:extLst>
              <a:ext uri="{FF2B5EF4-FFF2-40B4-BE49-F238E27FC236}">
                <a16:creationId xmlns:a16="http://schemas.microsoft.com/office/drawing/2014/main" id="{61F8161E-1D1F-BC8D-A31C-89BAA1BBFCAB}"/>
              </a:ext>
            </a:extLst>
          </p:cNvPr>
          <p:cNvSpPr txBox="1">
            <a:spLocks/>
          </p:cNvSpPr>
          <p:nvPr/>
        </p:nvSpPr>
        <p:spPr>
          <a:xfrm>
            <a:off x="4745592" y="3968554"/>
            <a:ext cx="4366863" cy="2412773"/>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u="sng" dirty="0">
                <a:solidFill>
                  <a:schemeClr val="bg1"/>
                </a:solidFill>
              </a:rPr>
              <a:t>Solution</a:t>
            </a:r>
          </a:p>
          <a:p>
            <a:pPr marL="0" lvl="1">
              <a:buClr>
                <a:schemeClr val="tx2"/>
              </a:buClr>
            </a:pPr>
            <a:endParaRPr lang="en-US" sz="800" b="1" dirty="0">
              <a:solidFill>
                <a:schemeClr val="bg1"/>
              </a:solidFill>
            </a:endParaRPr>
          </a:p>
          <a:p>
            <a:pPr marL="0" lvl="1">
              <a:buClr>
                <a:schemeClr val="tx2"/>
              </a:buClr>
            </a:pPr>
            <a:r>
              <a:rPr lang="en-US" sz="1600" b="1" dirty="0">
                <a:solidFill>
                  <a:schemeClr val="bg1"/>
                </a:solidFill>
              </a:rPr>
              <a:t>A. The current status is correct. Service dates to the end of the school year are missing</a:t>
            </a:r>
          </a:p>
          <a:p>
            <a:pPr marL="0" lvl="1">
              <a:buClr>
                <a:schemeClr val="tx2"/>
              </a:buClr>
            </a:pPr>
            <a:endParaRPr lang="en-US" sz="800" b="1" dirty="0">
              <a:solidFill>
                <a:schemeClr val="bg1"/>
              </a:solidFill>
            </a:endParaRPr>
          </a:p>
          <a:p>
            <a:pPr marL="0" lvl="1">
              <a:buClr>
                <a:schemeClr val="tx2"/>
              </a:buClr>
            </a:pPr>
            <a:r>
              <a:rPr lang="en-US" sz="1600" b="1" dirty="0">
                <a:solidFill>
                  <a:schemeClr val="bg1"/>
                </a:solidFill>
              </a:rPr>
              <a:t>B. The service end date is correct. An exit date and inactive status needs to be added</a:t>
            </a:r>
          </a:p>
        </p:txBody>
      </p:sp>
      <p:sp>
        <p:nvSpPr>
          <p:cNvPr id="5" name="Text Placeholder 3">
            <a:extLst>
              <a:ext uri="{FF2B5EF4-FFF2-40B4-BE49-F238E27FC236}">
                <a16:creationId xmlns:a16="http://schemas.microsoft.com/office/drawing/2014/main" id="{8CF2AA8A-6D03-8150-8CD7-6C25B43D993B}"/>
              </a:ext>
            </a:extLst>
          </p:cNvPr>
          <p:cNvSpPr txBox="1">
            <a:spLocks/>
          </p:cNvSpPr>
          <p:nvPr/>
        </p:nvSpPr>
        <p:spPr>
          <a:xfrm>
            <a:off x="708501" y="5927851"/>
            <a:ext cx="7535907" cy="509619"/>
          </a:xfrm>
          <a:prstGeom prst="rect">
            <a:avLst/>
          </a:prstGeom>
          <a:solidFill>
            <a:schemeClr val="tx1"/>
          </a:solidFill>
          <a:ln w="12700">
            <a:solidFill>
              <a:schemeClr val="bg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The presence of Incomplete data will result in a point loss for accurate reporting. </a:t>
            </a:r>
          </a:p>
        </p:txBody>
      </p:sp>
    </p:spTree>
    <p:extLst>
      <p:ext uri="{BB962C8B-B14F-4D97-AF65-F5344CB8AC3E}">
        <p14:creationId xmlns:p14="http://schemas.microsoft.com/office/powerpoint/2010/main" val="965738887"/>
      </p:ext>
    </p:extLst>
  </p:cSld>
  <p:clrMapOvr>
    <a:masterClrMapping/>
  </p:clrMapOvr>
</p:sld>
</file>

<file path=ppt/theme/theme1.xml><?xml version="1.0" encoding="utf-8"?>
<a:theme xmlns:a="http://schemas.openxmlformats.org/drawingml/2006/main" name="PM_piece_of_the_puzz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67138</TotalTime>
  <Words>2168</Words>
  <Application>Microsoft Office PowerPoint</Application>
  <PresentationFormat>On-screen Show (4:3)</PresentationFormat>
  <Paragraphs>284</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Perpetua</vt:lpstr>
      <vt:lpstr>ＭＳ Ｐゴシック</vt:lpstr>
      <vt:lpstr>Segoe UI</vt:lpstr>
      <vt:lpstr>Calibri</vt:lpstr>
      <vt:lpstr>Arial</vt:lpstr>
      <vt:lpstr>PM_piece_of_the_puzzle</vt:lpstr>
      <vt:lpstr>Pieces of the Puzzle</vt:lpstr>
      <vt:lpstr>Modules</vt:lpstr>
      <vt:lpstr>Closing the school year</vt:lpstr>
      <vt:lpstr>Closing the school year</vt:lpstr>
      <vt:lpstr>Closing the school year</vt:lpstr>
      <vt:lpstr>PowerPoint Presentation</vt:lpstr>
      <vt:lpstr>PowerPoint Presentation</vt:lpstr>
      <vt:lpstr>PowerPoint Presentation</vt:lpstr>
      <vt:lpstr>PowerPoint Presentation</vt:lpstr>
      <vt:lpstr>PowerPoint Presentation</vt:lpstr>
      <vt:lpstr>PowerPoint Presentation</vt:lpstr>
      <vt:lpstr>Closing the school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Verifications and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cp:lastModifiedBy>Mason Vosburgh</cp:lastModifiedBy>
  <cp:revision>395</cp:revision>
  <dcterms:modified xsi:type="dcterms:W3CDTF">2024-08-13T20:21:34Z</dcterms:modified>
</cp:coreProperties>
</file>