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83" r:id="rId3"/>
    <p:sldId id="371" r:id="rId4"/>
    <p:sldId id="373" r:id="rId5"/>
    <p:sldId id="352" r:id="rId6"/>
    <p:sldId id="374" r:id="rId7"/>
    <p:sldId id="375" r:id="rId8"/>
    <p:sldId id="376" r:id="rId9"/>
    <p:sldId id="384" r:id="rId10"/>
    <p:sldId id="377" r:id="rId11"/>
    <p:sldId id="378" r:id="rId12"/>
    <p:sldId id="379" r:id="rId13"/>
    <p:sldId id="380" r:id="rId14"/>
    <p:sldId id="385" r:id="rId15"/>
    <p:sldId id="381" r:id="rId16"/>
    <p:sldId id="382" r:id="rId17"/>
  </p:sldIdLst>
  <p:sldSz cx="9144000" cy="6858000" type="screen4x3"/>
  <p:notesSz cx="6858000" cy="9144000"/>
  <p:embeddedFontLst>
    <p:embeddedFont>
      <p:font typeface="Perpetua" panose="02020502060401020303" pitchFamily="18" charset="0"/>
      <p:regular r:id="rId20"/>
      <p:bold r:id="rId21"/>
      <p:italic r:id="rId22"/>
      <p:boldItalic r:id="rId23"/>
    </p:embeddedFont>
    <p:embeddedFont>
      <p:font typeface="Segoe UI" panose="020B0502040204020203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33CC"/>
    <a:srgbClr val="0066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3" autoAdjust="0"/>
    <p:restoredTop sz="94685" autoAdjust="0"/>
  </p:normalViewPr>
  <p:slideViewPr>
    <p:cSldViewPr>
      <p:cViewPr varScale="1">
        <p:scale>
          <a:sx n="79" d="100"/>
          <a:sy n="79" d="100"/>
        </p:scale>
        <p:origin x="1387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BA361C-0FEA-481F-BD67-65D59AEE2BC6}" type="datetimeFigureOut">
              <a:rPr lang="en-US"/>
              <a:pPr>
                <a:defRPr/>
              </a:pPr>
              <a:t>4/2/2024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C6C47D4-09EE-468F-AD85-15A386EC3B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432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1F713E9-B540-4851-9B4F-0EC092B92B7C}" type="datetimeFigureOut">
              <a:rPr lang="en-US"/>
              <a:pPr>
                <a:defRPr/>
              </a:pPr>
              <a:t>4/2/2024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495B588-79A1-4EC9-8B39-7CEA61E754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1018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ＭＳ Ｐゴシック" pitchFamily="-123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600" y="5072401"/>
            <a:ext cx="7772400" cy="860425"/>
          </a:xfrm>
        </p:spPr>
        <p:txBody>
          <a:bodyPr anchor="b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791200"/>
            <a:ext cx="7753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24175A-CE4D-4B9D-AD57-AF31C7C582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5334000" cy="4602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0" y="1523999"/>
            <a:ext cx="2855915" cy="4602165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EF33AAD8-4371-4FA4-87AD-58367B1156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524000"/>
            <a:ext cx="5111750" cy="4602163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48000" cy="42973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1B829E8E-E54D-464E-936D-BE27F17FAE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194800"/>
            <a:ext cx="3962400" cy="338139"/>
          </a:xfrm>
        </p:spPr>
        <p:txBody>
          <a:bodyPr anchor="b"/>
          <a:lstStyle>
            <a:lvl1pPr algn="l"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04800"/>
            <a:ext cx="9144000" cy="4724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" y="54996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44C189-BFC0-49A5-9DF9-9C2946EF23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" y="1447801"/>
            <a:ext cx="8305800" cy="4678364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78C5ADDE-EB17-42DD-A3B2-BA4C757291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38400" y="30540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438400" y="16356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438400" y="23448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438400" y="37632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38400" y="44724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438400" y="51816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0B1EFBD5-5164-48E5-B6BB-D3CCB77589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810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2C5A9F-0E28-4F10-9207-8A77F8DED7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0A54798-4B0B-450E-A35F-66AE564D15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2362200" cy="2057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524000"/>
            <a:ext cx="5715000" cy="20573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638070"/>
            <a:ext cx="2362200" cy="205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638070"/>
            <a:ext cx="3657600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88392106-8BD4-45F3-A9B1-B154192373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493837"/>
            <a:ext cx="2743200" cy="1477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76600" y="1493837"/>
            <a:ext cx="2667000" cy="1477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493837"/>
            <a:ext cx="2743200" cy="1477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0F02B277-237A-4963-B836-2CA7DBC664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304801"/>
          </a:xfrm>
          <a:solidFill>
            <a:schemeClr val="accent4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28800"/>
            <a:ext cx="4041775" cy="4068763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524001"/>
            <a:ext cx="4040188" cy="304801"/>
          </a:xfrm>
          <a:solidFill>
            <a:schemeClr val="accent4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DC1CE7B9-B484-4ECF-8C32-4D63B1E20B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ACBFC8A5-FF3E-449D-9D32-3F61F9A720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5138" y="34290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0463" y="6629400"/>
            <a:ext cx="2895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bg2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008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F7EBA41D-B18E-46E2-B913-A13E04654AE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z="2400" dirty="0"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z="2400" dirty="0"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chemeClr val="bg2"/>
          </a:solidFill>
          <a:latin typeface="+mj-lt"/>
          <a:ea typeface="ＭＳ Ｐゴシック" pitchFamily="-123" charset="-128"/>
          <a:cs typeface="ＭＳ Ｐゴシック" pitchFamily="-123" charset="-128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9pPr>
    </p:titleStyle>
    <p:bodyStyle>
      <a:lvl1pPr marL="173038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Arial" pitchFamily="-123" charset="0"/>
        <a:buChar char="•"/>
        <a:defRPr sz="3200" kern="1200">
          <a:solidFill>
            <a:schemeClr val="bg2"/>
          </a:solidFill>
          <a:latin typeface="+mn-lt"/>
          <a:ea typeface="ＭＳ Ｐゴシック" pitchFamily="-123" charset="-128"/>
          <a:cs typeface="ＭＳ Ｐゴシック" pitchFamily="-123" charset="-128"/>
        </a:defRPr>
      </a:lvl1pPr>
      <a:lvl2pPr marL="627063" indent="-169863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Arial" pitchFamily="-123" charset="0"/>
        <a:buChar char="•"/>
        <a:defRPr sz="2800" kern="1200">
          <a:solidFill>
            <a:schemeClr val="bg2"/>
          </a:solidFill>
          <a:latin typeface="+mn-lt"/>
          <a:ea typeface="ＭＳ Ｐゴシック" pitchFamily="-123" charset="-128"/>
          <a:cs typeface="ＭＳ Ｐゴシック" pitchFamily="-123" charset="-128"/>
        </a:defRPr>
      </a:lvl2pPr>
      <a:lvl3pPr marL="1030288" indent="-115888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Arial" pitchFamily="-123" charset="0"/>
        <a:buChar char="•"/>
        <a:defRPr sz="2400" kern="1200">
          <a:solidFill>
            <a:schemeClr val="bg2"/>
          </a:solidFill>
          <a:latin typeface="+mn-lt"/>
          <a:ea typeface="ＭＳ Ｐゴシック" pitchFamily="-123" charset="-128"/>
          <a:cs typeface="ＭＳ Ｐゴシック" pitchFamily="-123" charset="-128"/>
        </a:defRPr>
      </a:lvl3pPr>
      <a:lvl4pPr marL="1482725" indent="-111125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Arial" pitchFamily="-123" charset="0"/>
        <a:buChar char="•"/>
        <a:defRPr sz="2000" kern="1200">
          <a:solidFill>
            <a:schemeClr val="bg2"/>
          </a:solidFill>
          <a:latin typeface="+mn-lt"/>
          <a:ea typeface="ＭＳ Ｐゴシック" pitchFamily="-123" charset="-128"/>
          <a:cs typeface="ＭＳ Ｐゴシック" pitchFamily="-123" charset="-128"/>
        </a:defRPr>
      </a:lvl4pPr>
      <a:lvl5pPr marL="1944688" indent="-115888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Arial" pitchFamily="-123" charset="0"/>
        <a:buChar char="•"/>
        <a:defRPr sz="2000" kern="1200">
          <a:solidFill>
            <a:schemeClr val="bg2"/>
          </a:solidFill>
          <a:latin typeface="+mn-lt"/>
          <a:ea typeface="ＭＳ Ｐゴシック" pitchFamily="-123" charset="-128"/>
          <a:cs typeface="ＭＳ Ｐゴシック" pitchFamily="-123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ksde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457200" y="5334000"/>
            <a:ext cx="7772400" cy="860425"/>
          </a:xfrm>
        </p:spPr>
        <p:txBody>
          <a:bodyPr/>
          <a:lstStyle/>
          <a:p>
            <a:r>
              <a:rPr lang="en-US" dirty="0"/>
              <a:t>Pieces of the Puzzle</a:t>
            </a: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>
          <a:xfrm>
            <a:off x="457200" y="5105400"/>
            <a:ext cx="7753350" cy="1485900"/>
          </a:xfrm>
        </p:spPr>
        <p:txBody>
          <a:bodyPr/>
          <a:lstStyle/>
          <a:p>
            <a:r>
              <a:rPr lang="en-US" dirty="0"/>
              <a:t>Introduction to Special Education data reporting - MIS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4600" y="6477000"/>
            <a:ext cx="2362200" cy="2286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By: Mason Vosburgh</a:t>
            </a:r>
            <a:endParaRPr lang="en-US" sz="1400" dirty="0"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7594600" y="4468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3F8C43-9B6B-E74C-8707-4A8950382986}"/>
              </a:ext>
            </a:extLst>
          </p:cNvPr>
          <p:cNvSpPr/>
          <p:nvPr/>
        </p:nvSpPr>
        <p:spPr>
          <a:xfrm>
            <a:off x="5868144" y="4221088"/>
            <a:ext cx="2916456" cy="220951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6FE9E4-77CB-9BB5-E1D1-5B10B8B3A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40BE6-EE5D-F0A9-CFC1-494C6F9FC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15099"/>
            <a:ext cx="8856984" cy="48155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student qualifies for catastrophic aid reimbursement if the cost of providing special education services exceeds twice the per teacher entitlement for categorical aid from the prior school year. Typically, around $60,000.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226E7E-1F5B-75E7-DDF6-447949EA79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400" y="972777"/>
            <a:ext cx="8251200" cy="457200"/>
          </a:xfrm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algn="ctr"/>
            <a:r>
              <a:rPr lang="en-US" dirty="0"/>
              <a:t>Catestrophic Aid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81D8C-3AD6-1682-6AD0-67338DFCBBC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C5ADDE-EB17-42DD-A3B2-BA4C757291D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37186D-CFDF-8797-9337-D6F0F2644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309" y="3844502"/>
            <a:ext cx="4976291" cy="1714649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858D1FBC-563F-CD59-BCCD-8DB836083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4178663"/>
            <a:ext cx="3474024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Open Sans Light" panose="020B0306030504020204" pitchFamily="34" charset="0"/>
              </a:rPr>
              <a:t>The Catestrophic aid claim form can be accessed from the student’s IEP list page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6F458033-996C-25D2-50F8-EC078E495586}"/>
              </a:ext>
            </a:extLst>
          </p:cNvPr>
          <p:cNvSpPr/>
          <p:nvPr/>
        </p:nvSpPr>
        <p:spPr>
          <a:xfrm>
            <a:off x="7740352" y="3899523"/>
            <a:ext cx="288032" cy="55827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64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3F8C43-9B6B-E74C-8707-4A8950382986}"/>
              </a:ext>
            </a:extLst>
          </p:cNvPr>
          <p:cNvSpPr/>
          <p:nvPr/>
        </p:nvSpPr>
        <p:spPr>
          <a:xfrm>
            <a:off x="5868144" y="4221088"/>
            <a:ext cx="2916456" cy="220951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6FE9E4-77CB-9BB5-E1D1-5B10B8B3A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40BE6-EE5D-F0A9-CFC1-494C6F9FC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08" y="1429977"/>
            <a:ext cx="8856984" cy="48155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Catestrophic Aid claim form is designed to replicate the claim form posted at </a:t>
            </a:r>
            <a:r>
              <a:rPr 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www.KSDE.org</a:t>
            </a:r>
            <a:r>
              <a:rPr lang="en-US" dirty="0">
                <a:solidFill>
                  <a:schemeClr val="bg1"/>
                </a:solidFill>
              </a:rPr>
              <a:t>. Data from the hard copy must be typed into the form in SPEDPro.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226E7E-1F5B-75E7-DDF6-447949EA79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400" y="972777"/>
            <a:ext cx="8251200" cy="457200"/>
          </a:xfrm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algn="ctr"/>
            <a:r>
              <a:rPr lang="en-US" dirty="0"/>
              <a:t>Catestrophic Aid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81D8C-3AD6-1682-6AD0-67338DFCBBC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C5ADDE-EB17-42DD-A3B2-BA4C757291D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58D1FBC-563F-CD59-BCCD-8DB836083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400" y="6042909"/>
            <a:ext cx="84252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Open Sans Light" panose="020B0306030504020204" pitchFamily="34" charset="0"/>
              </a:rPr>
              <a:t>The first section are 3 questions justifying why the additional cost are needed.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9F28D7-6FF6-5869-7620-CA953401D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49" y="2586898"/>
            <a:ext cx="7838320" cy="3456011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D1289E4F-D6C1-3A5F-6CBA-917FD061BE9E}"/>
              </a:ext>
            </a:extLst>
          </p:cNvPr>
          <p:cNvSpPr/>
          <p:nvPr/>
        </p:nvSpPr>
        <p:spPr>
          <a:xfrm rot="10800000">
            <a:off x="6631475" y="3849850"/>
            <a:ext cx="504056" cy="1861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A423C86-4AB1-9869-4E2E-62A642937870}"/>
              </a:ext>
            </a:extLst>
          </p:cNvPr>
          <p:cNvSpPr/>
          <p:nvPr/>
        </p:nvSpPr>
        <p:spPr>
          <a:xfrm rot="10800000">
            <a:off x="6631475" y="4533965"/>
            <a:ext cx="504056" cy="1861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00391DF-A6AD-8E0A-2AE6-1F8672A47203}"/>
              </a:ext>
            </a:extLst>
          </p:cNvPr>
          <p:cNvSpPr/>
          <p:nvPr/>
        </p:nvSpPr>
        <p:spPr>
          <a:xfrm rot="10800000">
            <a:off x="6631475" y="5475312"/>
            <a:ext cx="504056" cy="1861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73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3F8C43-9B6B-E74C-8707-4A8950382986}"/>
              </a:ext>
            </a:extLst>
          </p:cNvPr>
          <p:cNvSpPr/>
          <p:nvPr/>
        </p:nvSpPr>
        <p:spPr>
          <a:xfrm>
            <a:off x="5898376" y="4158931"/>
            <a:ext cx="2916456" cy="220951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6FE9E4-77CB-9BB5-E1D1-5B10B8B3A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40BE6-EE5D-F0A9-CFC1-494C6F9FC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08" y="1429977"/>
            <a:ext cx="8856984" cy="48155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second section itemizes the total cost accrued over the school year by category. Round all cents up to the next highest dollar. 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226E7E-1F5B-75E7-DDF6-447949EA79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400" y="972777"/>
            <a:ext cx="8251200" cy="457200"/>
          </a:xfrm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algn="ctr"/>
            <a:r>
              <a:rPr lang="en-US" dirty="0"/>
              <a:t>Catestrophic Aid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81D8C-3AD6-1682-6AD0-67338DFCBBC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C5ADDE-EB17-42DD-A3B2-BA4C757291D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3AEBC6-A895-32C0-7CAD-1654A20A9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74" y="2367290"/>
            <a:ext cx="8900957" cy="3878188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700391DF-A6AD-8E0A-2AE6-1F8672A47203}"/>
              </a:ext>
            </a:extLst>
          </p:cNvPr>
          <p:cNvSpPr/>
          <p:nvPr/>
        </p:nvSpPr>
        <p:spPr>
          <a:xfrm flipV="1">
            <a:off x="7577971" y="2702296"/>
            <a:ext cx="504056" cy="1440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A423C86-4AB1-9869-4E2E-62A642937870}"/>
              </a:ext>
            </a:extLst>
          </p:cNvPr>
          <p:cNvSpPr/>
          <p:nvPr/>
        </p:nvSpPr>
        <p:spPr>
          <a:xfrm>
            <a:off x="7564528" y="4725144"/>
            <a:ext cx="504056" cy="1861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42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3F8C43-9B6B-E74C-8707-4A8950382986}"/>
              </a:ext>
            </a:extLst>
          </p:cNvPr>
          <p:cNvSpPr/>
          <p:nvPr/>
        </p:nvSpPr>
        <p:spPr>
          <a:xfrm>
            <a:off x="5898376" y="4158931"/>
            <a:ext cx="2916456" cy="220951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6FE9E4-77CB-9BB5-E1D1-5B10B8B3A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40BE6-EE5D-F0A9-CFC1-494C6F9FC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08" y="1429977"/>
            <a:ext cx="8856984" cy="48155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third section itemizes other funding sources the student generated during the school year.  These are reported as Deduction.  Round all cents up to the next highest dollar. 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226E7E-1F5B-75E7-DDF6-447949EA79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400" y="972777"/>
            <a:ext cx="8251200" cy="457200"/>
          </a:xfrm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algn="ctr"/>
            <a:r>
              <a:rPr lang="en-US" dirty="0"/>
              <a:t>Catestrophic Aid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81D8C-3AD6-1682-6AD0-67338DFCBBC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C5ADDE-EB17-42DD-A3B2-BA4C757291D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00975B-8CE9-CEE4-2AE6-64E575014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17" y="2740280"/>
            <a:ext cx="8704641" cy="2290383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700391DF-A6AD-8E0A-2AE6-1F8672A47203}"/>
              </a:ext>
            </a:extLst>
          </p:cNvPr>
          <p:cNvSpPr/>
          <p:nvPr/>
        </p:nvSpPr>
        <p:spPr>
          <a:xfrm flipV="1">
            <a:off x="7516874" y="4106882"/>
            <a:ext cx="504056" cy="1440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A423C86-4AB1-9869-4E2E-62A642937870}"/>
              </a:ext>
            </a:extLst>
          </p:cNvPr>
          <p:cNvSpPr/>
          <p:nvPr/>
        </p:nvSpPr>
        <p:spPr>
          <a:xfrm>
            <a:off x="7516874" y="3617469"/>
            <a:ext cx="504056" cy="1861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A748EB11-F5B4-4C35-B59A-4138CC855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2637" y="5263687"/>
            <a:ext cx="6678726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Open Sans Light" panose="020B0306030504020204" pitchFamily="34" charset="0"/>
              </a:rPr>
              <a:t>The net cost is the total amount claimed for reimbursement.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170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02708-F45C-DAFF-E063-CA342A98A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62F3225-0A89-163E-0840-803F616E2040}"/>
              </a:ext>
            </a:extLst>
          </p:cNvPr>
          <p:cNvSpPr/>
          <p:nvPr/>
        </p:nvSpPr>
        <p:spPr>
          <a:xfrm>
            <a:off x="5898376" y="4158931"/>
            <a:ext cx="2916456" cy="220951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BABE89-D23B-D69F-B28E-CB66586FC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67907-244B-E5A0-5C1E-9DC499C24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08" y="1429977"/>
            <a:ext cx="8856984" cy="48155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Are there any forms for data entry?</a:t>
            </a:r>
          </a:p>
          <a:p>
            <a:pPr marL="0" indent="0">
              <a:buNone/>
            </a:pPr>
            <a:r>
              <a:rPr lang="en-US" dirty="0"/>
              <a:t>Yes, Catestrophic Aid are posted on the special education fiscal resources &gt; Categorical aid page at KSDE.org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is the last step of the process after claims have been submitted?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KSDE reviews the Catastrophic Aid claims for approval.</a:t>
            </a:r>
          </a:p>
          <a:p>
            <a:pPr marL="0" indent="0">
              <a:buNone/>
            </a:pPr>
            <a:r>
              <a:rPr lang="en-US" dirty="0"/>
              <a:t>Invoices, NPE contracts and copies of provider’s license are kept locally in preparation for the KSDE fiscal auditors.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8DF1FF-1E5C-C4E7-2DB5-0EE879D4D1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400" y="972777"/>
            <a:ext cx="8251200" cy="457200"/>
          </a:xfrm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algn="ctr"/>
            <a:r>
              <a:rPr lang="en-US" dirty="0"/>
              <a:t>Catestrophic Aid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D4CC43-4B67-9C99-D862-5F7FFA02937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C5ADDE-EB17-42DD-A3B2-BA4C757291D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74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3F8C43-9B6B-E74C-8707-4A8950382986}"/>
              </a:ext>
            </a:extLst>
          </p:cNvPr>
          <p:cNvSpPr/>
          <p:nvPr/>
        </p:nvSpPr>
        <p:spPr>
          <a:xfrm>
            <a:off x="5898376" y="4158931"/>
            <a:ext cx="2916456" cy="220951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6FE9E4-77CB-9BB5-E1D1-5B10B8B3A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40BE6-EE5D-F0A9-CFC1-494C6F9FC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08" y="1429977"/>
            <a:ext cx="8856984" cy="481550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Dates and Deadlines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NPE and Catestrophic aid claims are submitted during the month of April. The collection closes on April 30.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early May, school finance processes each claim. Reimbursement is made on the final Categorical aid voucher in June.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226E7E-1F5B-75E7-DDF6-447949EA79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400" y="972777"/>
            <a:ext cx="8251200" cy="457200"/>
          </a:xfrm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algn="ctr"/>
            <a:r>
              <a:rPr lang="en-US" dirty="0"/>
              <a:t>NPE &amp; Catestrophic Aid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81D8C-3AD6-1682-6AD0-67338DFCBBC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C5ADDE-EB17-42DD-A3B2-BA4C757291D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70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3F8C43-9B6B-E74C-8707-4A8950382986}"/>
              </a:ext>
            </a:extLst>
          </p:cNvPr>
          <p:cNvSpPr/>
          <p:nvPr/>
        </p:nvSpPr>
        <p:spPr>
          <a:xfrm>
            <a:off x="5898376" y="4158931"/>
            <a:ext cx="2916456" cy="220951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6FE9E4-77CB-9BB5-E1D1-5B10B8B3A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40BE6-EE5D-F0A9-CFC1-494C6F9FC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08" y="1429977"/>
            <a:ext cx="8856984" cy="508512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Notes: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Many catastrophic students participate in a qualified NPE program. Claiming both NPE and Catestrophic aid will result in a higher reimbursement even with the NPE deduction.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KSDE will review all catastrophic claims. Those claims which do not match to the MIS data reported will not be approved until the catastrophic claims and MIS align.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Claims with a net cost less than the minimum will not be approved.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Contact the SPEDPro help desk with </a:t>
            </a:r>
            <a:r>
              <a:rPr lang="en-US"/>
              <a:t>any questions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226E7E-1F5B-75E7-DDF6-447949EA79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400" y="972777"/>
            <a:ext cx="8251200" cy="457200"/>
          </a:xfrm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algn="ctr"/>
            <a:r>
              <a:rPr lang="en-US" dirty="0"/>
              <a:t>NPE &amp; Catestrophic Aid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81D8C-3AD6-1682-6AD0-67338DFCBBC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C5ADDE-EB17-42DD-A3B2-BA4C757291D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99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6"/>
          <p:cNvSpPr>
            <a:spLocks noGrp="1"/>
          </p:cNvSpPr>
          <p:nvPr>
            <p:ph type="title"/>
          </p:nvPr>
        </p:nvSpPr>
        <p:spPr>
          <a:xfrm>
            <a:off x="442455" y="167879"/>
            <a:ext cx="8229600" cy="6397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Modules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/>
          </p:nvPr>
        </p:nvSpPr>
        <p:spPr>
          <a:xfrm>
            <a:off x="2262497" y="1713320"/>
            <a:ext cx="6324600" cy="778579"/>
          </a:xfrm>
        </p:spPr>
        <p:txBody>
          <a:bodyPr>
            <a:normAutofit fontScale="85000" lnSpcReduction="20000"/>
          </a:bodyPr>
          <a:lstStyle/>
          <a:p>
            <a:r>
              <a:rPr lang="en-US" sz="2100" dirty="0">
                <a:solidFill>
                  <a:srgbClr val="FFFFFF"/>
                </a:solidFill>
              </a:rPr>
              <a:t>Module Two – Getting started</a:t>
            </a:r>
          </a:p>
          <a:p>
            <a:r>
              <a:rPr lang="en-US" sz="1900" dirty="0">
                <a:solidFill>
                  <a:srgbClr val="FFFFFF"/>
                </a:solidFill>
              </a:rPr>
              <a:t>Navigation, Calendar, Building information, Directory - Building association, Class minutes, settings, Providers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7"/>
          </p:nvPr>
        </p:nvSpPr>
        <p:spPr>
          <a:xfrm>
            <a:off x="2262497" y="2713191"/>
            <a:ext cx="6324600" cy="654590"/>
          </a:xfrm>
        </p:spPr>
        <p:txBody>
          <a:bodyPr/>
          <a:lstStyle/>
          <a:p>
            <a:pPr marL="0">
              <a:tabLst>
                <a:tab pos="233363" algn="l"/>
              </a:tabLst>
            </a:pPr>
            <a:r>
              <a:rPr lang="en-US" dirty="0">
                <a:solidFill>
                  <a:srgbClr val="FFFFFF"/>
                </a:solidFill>
              </a:rPr>
              <a:t>Module Three – Student data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FFFFFF"/>
                </a:solidFill>
              </a:rPr>
              <a:t>Entering and exiting student records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8"/>
          </p:nvPr>
        </p:nvSpPr>
        <p:spPr>
          <a:xfrm>
            <a:off x="2262497" y="6020116"/>
            <a:ext cx="4271420" cy="4754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Module Seven – Other related topics</a:t>
            </a:r>
          </a:p>
        </p:txBody>
      </p:sp>
      <p:sp>
        <p:nvSpPr>
          <p:cNvPr id="24" name="Trapezoid 23"/>
          <p:cNvSpPr/>
          <p:nvPr/>
        </p:nvSpPr>
        <p:spPr>
          <a:xfrm>
            <a:off x="450167" y="980728"/>
            <a:ext cx="1600200" cy="533400"/>
          </a:xfrm>
          <a:prstGeom prst="trapezoid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5"/>
          </p:nvPr>
        </p:nvSpPr>
        <p:spPr>
          <a:xfrm>
            <a:off x="2262497" y="3697687"/>
            <a:ext cx="6629400" cy="47542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Module Four – Verifications and reports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Trapezoid 24"/>
          <p:cNvSpPr/>
          <p:nvPr/>
        </p:nvSpPr>
        <p:spPr>
          <a:xfrm>
            <a:off x="450167" y="2658566"/>
            <a:ext cx="1645038" cy="552132"/>
          </a:xfrm>
          <a:prstGeom prst="trapezoid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1" name="Trapezoid 30"/>
          <p:cNvSpPr/>
          <p:nvPr/>
        </p:nvSpPr>
        <p:spPr>
          <a:xfrm>
            <a:off x="438937" y="3541659"/>
            <a:ext cx="1645038" cy="533400"/>
          </a:xfrm>
          <a:prstGeom prst="trapezoid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2" name="Trapezoid 31"/>
          <p:cNvSpPr/>
          <p:nvPr/>
        </p:nvSpPr>
        <p:spPr>
          <a:xfrm>
            <a:off x="328840" y="5877272"/>
            <a:ext cx="1699240" cy="533400"/>
          </a:xfrm>
          <a:prstGeom prst="trapezoid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18446" name="Slide Number Placeholder 2"/>
          <p:cNvSpPr>
            <a:spLocks noGrp="1"/>
          </p:cNvSpPr>
          <p:nvPr>
            <p:ph type="sldNum" sz="quarter" idx="2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9A7A9E-4673-4423-9DDE-646F5E2C5C13}" type="slidenum">
              <a:rPr lang="en-US"/>
              <a:pPr/>
              <a:t>2</a:t>
            </a:fld>
            <a:endParaRPr lang="en-US"/>
          </a:p>
        </p:txBody>
      </p:sp>
      <p:sp>
        <p:nvSpPr>
          <p:cNvPr id="2" name="Trapezoid 1">
            <a:extLst>
              <a:ext uri="{FF2B5EF4-FFF2-40B4-BE49-F238E27FC236}">
                <a16:creationId xmlns:a16="http://schemas.microsoft.com/office/drawing/2014/main" id="{14DF16B2-6605-ADC0-4F70-0CCAB6810A96}"/>
              </a:ext>
            </a:extLst>
          </p:cNvPr>
          <p:cNvSpPr/>
          <p:nvPr/>
        </p:nvSpPr>
        <p:spPr>
          <a:xfrm>
            <a:off x="465138" y="1923646"/>
            <a:ext cx="1645038" cy="490464"/>
          </a:xfrm>
          <a:prstGeom prst="trapezoid">
            <a:avLst/>
          </a:prstGeom>
          <a:solidFill>
            <a:schemeClr val="accent5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" name="Text Placeholder 40">
            <a:extLst>
              <a:ext uri="{FF2B5EF4-FFF2-40B4-BE49-F238E27FC236}">
                <a16:creationId xmlns:a16="http://schemas.microsoft.com/office/drawing/2014/main" id="{872ADCAA-A3EB-B444-A1D2-775C5214E985}"/>
              </a:ext>
            </a:extLst>
          </p:cNvPr>
          <p:cNvSpPr txBox="1">
            <a:spLocks/>
          </p:cNvSpPr>
          <p:nvPr/>
        </p:nvSpPr>
        <p:spPr bwMode="auto">
          <a:xfrm>
            <a:off x="2262497" y="900003"/>
            <a:ext cx="4515783" cy="816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5715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Tx/>
              <a:buNone/>
              <a:defRPr sz="1800" kern="1200" baseline="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1pPr>
            <a:lvl2pPr marL="627063" indent="-16986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2pPr>
            <a:lvl3pPr marL="1030288" indent="-1158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3pPr>
            <a:lvl4pPr marL="1482725" indent="-11112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4pPr>
            <a:lvl5pPr marL="1944688" indent="-1158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Module One – Introduction to MIS reporting</a:t>
            </a:r>
          </a:p>
          <a:p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sz="1600" dirty="0">
                <a:solidFill>
                  <a:srgbClr val="FFFFFF"/>
                </a:solidFill>
              </a:rPr>
              <a:t>log in, access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E3B7BDC8-0D40-B8B0-D111-3ADBDA0F7A37}"/>
              </a:ext>
            </a:extLst>
          </p:cNvPr>
          <p:cNvSpPr/>
          <p:nvPr/>
        </p:nvSpPr>
        <p:spPr>
          <a:xfrm>
            <a:off x="5364088" y="4292308"/>
            <a:ext cx="864096" cy="654590"/>
          </a:xfrm>
          <a:prstGeom prst="star5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43">
            <a:extLst>
              <a:ext uri="{FF2B5EF4-FFF2-40B4-BE49-F238E27FC236}">
                <a16:creationId xmlns:a16="http://schemas.microsoft.com/office/drawing/2014/main" id="{9B070B8F-A36D-B56B-17C4-735CF6BF5B65}"/>
              </a:ext>
            </a:extLst>
          </p:cNvPr>
          <p:cNvSpPr txBox="1">
            <a:spLocks/>
          </p:cNvSpPr>
          <p:nvPr/>
        </p:nvSpPr>
        <p:spPr bwMode="auto">
          <a:xfrm>
            <a:off x="2262497" y="5242095"/>
            <a:ext cx="63246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5715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Tx/>
              <a:buNone/>
              <a:defRPr sz="1800" kern="1200" baseline="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1pPr>
            <a:lvl2pPr marL="627063" indent="-16986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2pPr>
            <a:lvl3pPr marL="1030288" indent="-1158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3pPr>
            <a:lvl4pPr marL="1482725" indent="-11112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4pPr>
            <a:lvl5pPr marL="1944688" indent="-1158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Module Six – Closing the school year</a:t>
            </a:r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FAD7E40E-DAB2-C062-1D10-C3F006E9FF57}"/>
              </a:ext>
            </a:extLst>
          </p:cNvPr>
          <p:cNvSpPr/>
          <p:nvPr/>
        </p:nvSpPr>
        <p:spPr>
          <a:xfrm>
            <a:off x="390548" y="4292308"/>
            <a:ext cx="1699240" cy="533400"/>
          </a:xfrm>
          <a:prstGeom prst="trapezoid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D495402D-308A-0231-DF06-18174048BDAE}"/>
              </a:ext>
            </a:extLst>
          </p:cNvPr>
          <p:cNvSpPr/>
          <p:nvPr/>
        </p:nvSpPr>
        <p:spPr>
          <a:xfrm>
            <a:off x="390548" y="5042958"/>
            <a:ext cx="1699240" cy="533400"/>
          </a:xfrm>
          <a:prstGeom prst="trapezoid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8" name="Text Placeholder 43">
            <a:extLst>
              <a:ext uri="{FF2B5EF4-FFF2-40B4-BE49-F238E27FC236}">
                <a16:creationId xmlns:a16="http://schemas.microsoft.com/office/drawing/2014/main" id="{FA78A52F-01C7-0885-8F94-16F3DE7C52E7}"/>
              </a:ext>
            </a:extLst>
          </p:cNvPr>
          <p:cNvSpPr txBox="1">
            <a:spLocks/>
          </p:cNvSpPr>
          <p:nvPr/>
        </p:nvSpPr>
        <p:spPr bwMode="auto">
          <a:xfrm>
            <a:off x="2262497" y="4503013"/>
            <a:ext cx="3162898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5715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Tx/>
              <a:buNone/>
              <a:defRPr sz="1800" kern="1200" baseline="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1pPr>
            <a:lvl2pPr marL="627063" indent="-16986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2pPr>
            <a:lvl3pPr marL="1030288" indent="-1158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3pPr>
            <a:lvl4pPr marL="1482725" indent="-11112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4pPr>
            <a:lvl5pPr marL="1944688" indent="-1158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Module Five – State Funding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390655-58FB-67E2-CE96-99EDB8448DB7}"/>
              </a:ext>
            </a:extLst>
          </p:cNvPr>
          <p:cNvSpPr txBox="1"/>
          <p:nvPr/>
        </p:nvSpPr>
        <p:spPr>
          <a:xfrm>
            <a:off x="5943228" y="4149079"/>
            <a:ext cx="2949252" cy="2274739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6FE9E4-77CB-9BB5-E1D1-5B10B8B3A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Five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40BE6-EE5D-F0A9-CFC1-494C6F9FC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24744"/>
            <a:ext cx="8642163" cy="53116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Module 5 Objective </a:t>
            </a:r>
          </a:p>
          <a:p>
            <a:endParaRPr lang="en-US" sz="800" dirty="0"/>
          </a:p>
          <a:p>
            <a:r>
              <a:rPr lang="en-US" dirty="0"/>
              <a:t>Introduce the how a student can qualify for additional state funding and how an organization can claim these funds through MIS data reporting. </a:t>
            </a:r>
          </a:p>
          <a:p>
            <a:endParaRPr lang="en-US" dirty="0"/>
          </a:p>
          <a:p>
            <a:pPr lvl="1"/>
            <a:r>
              <a:rPr lang="en-US" dirty="0"/>
              <a:t>Non-Public Equivalency (NPE) funding</a:t>
            </a:r>
          </a:p>
          <a:p>
            <a:pPr lvl="1"/>
            <a:r>
              <a:rPr lang="en-US" dirty="0"/>
              <a:t>Catestrophic Aid funding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Module five corresponds to Parts </a:t>
            </a:r>
            <a:r>
              <a:rPr lang="en-US" dirty="0"/>
              <a:t>XI</a:t>
            </a:r>
            <a:r>
              <a:rPr lang="en-US" sz="2400" dirty="0"/>
              <a:t> – XII in the SPEDPro User guide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See the NPE and Catestrophic Aid sections of the Data Dictionary for business rules and reporting requirements. </a:t>
            </a:r>
            <a:endParaRPr lang="en-US" sz="2400" dirty="0"/>
          </a:p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See the SPEDPro User guide for data entry instruction.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81D8C-3AD6-1682-6AD0-67338DFCBBC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C5ADDE-EB17-42DD-A3B2-BA4C757291D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0FB14B-DA1B-7218-B20E-97FCD8A1A3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5896" y="421606"/>
            <a:ext cx="2742456" cy="457200"/>
          </a:xfrm>
        </p:spPr>
        <p:txBody>
          <a:bodyPr>
            <a:noAutofit/>
          </a:bodyPr>
          <a:lstStyle/>
          <a:p>
            <a:r>
              <a:rPr lang="en-US" sz="2800" dirty="0"/>
              <a:t>State Funding</a:t>
            </a:r>
          </a:p>
        </p:txBody>
      </p:sp>
    </p:spTree>
    <p:extLst>
      <p:ext uri="{BB962C8B-B14F-4D97-AF65-F5344CB8AC3E}">
        <p14:creationId xmlns:p14="http://schemas.microsoft.com/office/powerpoint/2010/main" val="1701953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3F8C43-9B6B-E74C-8707-4A8950382986}"/>
              </a:ext>
            </a:extLst>
          </p:cNvPr>
          <p:cNvSpPr/>
          <p:nvPr/>
        </p:nvSpPr>
        <p:spPr>
          <a:xfrm>
            <a:off x="5868144" y="4221088"/>
            <a:ext cx="2916456" cy="220951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6FE9E4-77CB-9BB5-E1D1-5B10B8B3A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40BE6-EE5D-F0A9-CFC1-494C6F9FC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15099"/>
            <a:ext cx="8856984" cy="48155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student may qualify for NPE reimbursement under two conditions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The student receives IEP services under contract from a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private nonprofit corporation, public or private institution. Service providers at the NPE program </a:t>
            </a:r>
            <a:r>
              <a:rPr lang="en-US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receive categorial aid reimbursement.  </a:t>
            </a:r>
            <a:endParaRPr lang="en-US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Example – The student is placed in a program outside of any public school system. Qualified NPE programs include, but are not limited to: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Heartspring,	Summit Behavioral Services ,	 		</a:t>
            </a:r>
          </a:p>
          <a:p>
            <a:pPr marL="0" indent="0">
              <a:buNone/>
            </a:pPr>
            <a:r>
              <a:rPr lang="en-US" dirty="0"/>
              <a:t>Prairie View,	Cornerstone of Care – Ozanam, Gillis Center, Niles Prep</a:t>
            </a:r>
          </a:p>
          <a:p>
            <a:pPr marL="0" indent="0">
              <a:buNone/>
            </a:pPr>
            <a:r>
              <a:rPr lang="en-US" dirty="0"/>
              <a:t>Milestones Academy,	Children's Center For Visual Impairments (CCVI)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226E7E-1F5B-75E7-DDF6-447949EA79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400" y="972777"/>
            <a:ext cx="8251200" cy="457200"/>
          </a:xfrm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algn="ctr"/>
            <a:r>
              <a:rPr lang="en-US" dirty="0"/>
              <a:t>Non-Public Equivalency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81D8C-3AD6-1682-6AD0-67338DFCBBC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C5ADDE-EB17-42DD-A3B2-BA4C757291D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6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3F8C43-9B6B-E74C-8707-4A8950382986}"/>
              </a:ext>
            </a:extLst>
          </p:cNvPr>
          <p:cNvSpPr/>
          <p:nvPr/>
        </p:nvSpPr>
        <p:spPr>
          <a:xfrm>
            <a:off x="5868144" y="4221088"/>
            <a:ext cx="2916456" cy="220951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6FE9E4-77CB-9BB5-E1D1-5B10B8B3A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40BE6-EE5D-F0A9-CFC1-494C6F9FC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546408"/>
            <a:ext cx="8587234" cy="101495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A student may qualify for NPE reimbursement under two conditions</a:t>
            </a:r>
          </a:p>
          <a:p>
            <a:pPr marL="0" indent="0">
              <a:buNone/>
            </a:pPr>
            <a:r>
              <a:rPr lang="en-US" sz="1800" dirty="0"/>
              <a:t>2. The Kansas School for the Blind or Kansas School for the Deaf summer session only.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226E7E-1F5B-75E7-DDF6-447949EA79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400" y="972777"/>
            <a:ext cx="8251200" cy="457200"/>
          </a:xfrm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algn="ctr"/>
            <a:r>
              <a:rPr lang="en-US" dirty="0"/>
              <a:t>Non-Public Equivalency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81D8C-3AD6-1682-6AD0-67338DFCBBC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C5ADDE-EB17-42DD-A3B2-BA4C757291D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7A5BB21-E7CB-7C2E-2685-1B9BDA3CCE4E}"/>
              </a:ext>
            </a:extLst>
          </p:cNvPr>
          <p:cNvSpPr txBox="1">
            <a:spLocks/>
          </p:cNvSpPr>
          <p:nvPr/>
        </p:nvSpPr>
        <p:spPr bwMode="auto">
          <a:xfrm>
            <a:off x="120213" y="2719210"/>
            <a:ext cx="1768217" cy="275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3038" indent="-173038" algn="l" rtl="0" fontAlgn="base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34" charset="0"/>
              <a:buChar char="•"/>
              <a:defRPr sz="2400" b="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1pPr>
            <a:lvl2pPr marL="684213" indent="-227013" algn="l" rtl="0" fontAlgn="base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2pPr>
            <a:lvl3pPr marL="1087438" indent="-173038" algn="l" rtl="0" fontAlgn="base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3pPr>
            <a:lvl4pPr marL="1541463" indent="-169863" algn="l" rtl="0" fontAlgn="base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4pPr>
            <a:lvl5pPr marL="2001838" indent="-173038" algn="l" rtl="0" fontAlgn="base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14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/>
              <a:t>NPE data entry is accessed from the student record by clicking the NPE Contract link on the Navigation pane.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2B643F-4D5F-9486-6A6E-98C0C0065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189" y="2776157"/>
            <a:ext cx="6849477" cy="3747954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201489E3-E8BD-7879-3778-A99B739479DD}"/>
              </a:ext>
            </a:extLst>
          </p:cNvPr>
          <p:cNvSpPr/>
          <p:nvPr/>
        </p:nvSpPr>
        <p:spPr>
          <a:xfrm rot="10800000">
            <a:off x="3242526" y="4797152"/>
            <a:ext cx="732055" cy="129088"/>
          </a:xfrm>
          <a:prstGeom prst="rightArrow">
            <a:avLst>
              <a:gd name="adj1" fmla="val 78184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0A272F-3702-4BB0-FF5F-DE27FAFD20DA}"/>
              </a:ext>
            </a:extLst>
          </p:cNvPr>
          <p:cNvCxnSpPr/>
          <p:nvPr/>
        </p:nvCxnSpPr>
        <p:spPr>
          <a:xfrm>
            <a:off x="251520" y="2420888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029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3F8C43-9B6B-E74C-8707-4A8950382986}"/>
              </a:ext>
            </a:extLst>
          </p:cNvPr>
          <p:cNvSpPr/>
          <p:nvPr/>
        </p:nvSpPr>
        <p:spPr>
          <a:xfrm>
            <a:off x="5868144" y="4234904"/>
            <a:ext cx="2916456" cy="220951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05B4CE-C132-AA49-B400-FAEFD6CDA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7604" y="3086847"/>
            <a:ext cx="4808220" cy="3581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6FE9E4-77CB-9BB5-E1D1-5B10B8B3A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40BE6-EE5D-F0A9-CFC1-494C6F9FC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546408"/>
            <a:ext cx="8587234" cy="899573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Open Sans Light" panose="020B0306030504020204" pitchFamily="34" charset="0"/>
              </a:rPr>
              <a:t>Click the New button, the form appears on screen, click new for each contracted service and enter each contracted service individually and save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226E7E-1F5B-75E7-DDF6-447949EA79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400" y="972777"/>
            <a:ext cx="8251200" cy="457200"/>
          </a:xfrm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algn="ctr"/>
            <a:r>
              <a:rPr lang="en-US" dirty="0"/>
              <a:t>Non-Public Equivalency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81D8C-3AD6-1682-6AD0-67338DFCBBC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C5ADDE-EB17-42DD-A3B2-BA4C757291D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01489E3-E8BD-7879-3778-A99B739479DD}"/>
              </a:ext>
            </a:extLst>
          </p:cNvPr>
          <p:cNvSpPr/>
          <p:nvPr/>
        </p:nvSpPr>
        <p:spPr>
          <a:xfrm rot="10800000">
            <a:off x="7256909" y="2570644"/>
            <a:ext cx="912912" cy="28008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4F8916F7-098A-C315-FAA0-2DD2E0203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52" y="3644066"/>
            <a:ext cx="3474024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Open Sans Light" panose="020B0306030504020204" pitchFamily="34" charset="0"/>
              </a:rPr>
              <a:t>Enter the Payment LEA, contracted agency, provider &amp; license code, service code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Open Sans Light" panose="020B0306030504020204" pitchFamily="34" charset="0"/>
              </a:rPr>
              <a:t>Enter the hours of service for the school year and the service start and end dates. Repeat for each service provided.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bg1"/>
              </a:solidFill>
              <a:latin typeface="+mn-lt"/>
              <a:ea typeface="Times New Roman" panose="02020603050405020304" pitchFamily="18" charset="0"/>
              <a:cs typeface="Open Sans Light" panose="020B03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Open Sans Light" panose="020B0306030504020204" pitchFamily="34" charset="0"/>
              </a:rPr>
              <a:t>Save the completed form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C25729-CF9D-A737-9B90-E020134101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76" y="2187274"/>
            <a:ext cx="7010400" cy="1340573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3262E1-E139-3EDA-685A-4937914C7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8495" y="6206675"/>
            <a:ext cx="2346960" cy="39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54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3F8C43-9B6B-E74C-8707-4A8950382986}"/>
              </a:ext>
            </a:extLst>
          </p:cNvPr>
          <p:cNvSpPr/>
          <p:nvPr/>
        </p:nvSpPr>
        <p:spPr>
          <a:xfrm>
            <a:off x="5868144" y="4221088"/>
            <a:ext cx="2916456" cy="220951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6FE9E4-77CB-9BB5-E1D1-5B10B8B3A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40BE6-EE5D-F0A9-CFC1-494C6F9FC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15099"/>
            <a:ext cx="8856984" cy="48155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Additional guidance: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NPE services can be reported for the entire school year. July 1 – June 30. The service location and providers would be the same as the MIS service lines. The MIS service lines would only list regular term services.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Payment LEA is the special education organization paying the contracted services. Coops and Interlocals are typically billed rather than the “Home” district.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Contact KSDE for guidance for entering NPE providers into SPEDPro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226E7E-1F5B-75E7-DDF6-447949EA79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400" y="972777"/>
            <a:ext cx="8251200" cy="457200"/>
          </a:xfrm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algn="ctr"/>
            <a:r>
              <a:rPr lang="en-US" dirty="0"/>
              <a:t>Non-Public Equivalency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81D8C-3AD6-1682-6AD0-67338DFCBBC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C5ADDE-EB17-42DD-A3B2-BA4C757291D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77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3F8C43-9B6B-E74C-8707-4A8950382986}"/>
              </a:ext>
            </a:extLst>
          </p:cNvPr>
          <p:cNvSpPr/>
          <p:nvPr/>
        </p:nvSpPr>
        <p:spPr>
          <a:xfrm>
            <a:off x="5868144" y="4221088"/>
            <a:ext cx="2916456" cy="220951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6FE9E4-77CB-9BB5-E1D1-5B10B8B3A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40BE6-EE5D-F0A9-CFC1-494C6F9FC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15099"/>
            <a:ext cx="8856984" cy="48155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Special requirements for KSSB &amp; KSSD summer session.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KIDS record is required to create a student profile at the LEA level. Request a KIDS record from KSSB or KSSD listing a USD school or central office as the funding school.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Only report the KSSB &amp; KSSD summer session on the NPE form. Services provided during the regular term will not be accepted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 not enter an IEP or service lines in the MIS record. Create a student profile and NPE claim only.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226E7E-1F5B-75E7-DDF6-447949EA79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400" y="972777"/>
            <a:ext cx="8251200" cy="457200"/>
          </a:xfrm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algn="ctr"/>
            <a:r>
              <a:rPr lang="en-US" dirty="0"/>
              <a:t>Non-Public Equivalency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81D8C-3AD6-1682-6AD0-67338DFCBBC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C5ADDE-EB17-42DD-A3B2-BA4C757291D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39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855A7-8033-D8A9-D8D5-730C40F2D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9D7875A-C439-953E-885F-C3DA8CE498E9}"/>
              </a:ext>
            </a:extLst>
          </p:cNvPr>
          <p:cNvSpPr/>
          <p:nvPr/>
        </p:nvSpPr>
        <p:spPr>
          <a:xfrm>
            <a:off x="5868144" y="4221088"/>
            <a:ext cx="2916456" cy="220951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C4258B-5C15-86A0-95FD-C6AFE669F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A9D38-E596-1C32-D516-59450E950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15099"/>
            <a:ext cx="8856984" cy="48155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Are there forms that assist with data entry?.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Yes, Non-Public Equivalency contracts are posted on the special education fiscal resources &gt; Categorical aid page at KSDE.org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contracts are designed to align with the SPEDPro entry form.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Non-Public Equivalency claims are made in terms of Hours of service.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When converting minutes of service on an IEP to hours of service of NPE claims, round any fractional hours up to the next whole hour.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56641-3A9B-0663-B26E-4AA8E5EA5B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400" y="972777"/>
            <a:ext cx="8251200" cy="457200"/>
          </a:xfrm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algn="ctr"/>
            <a:r>
              <a:rPr lang="en-US" dirty="0"/>
              <a:t>Non-Public Equivalency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85824D-77A2-B77C-26A0-C1C6CAE6BEB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C5ADDE-EB17-42DD-A3B2-BA4C757291D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35123"/>
      </p:ext>
    </p:extLst>
  </p:cSld>
  <p:clrMapOvr>
    <a:masterClrMapping/>
  </p:clrMapOvr>
</p:sld>
</file>

<file path=ppt/theme/theme1.xml><?xml version="1.0" encoding="utf-8"?>
<a:theme xmlns:a="http://schemas.openxmlformats.org/drawingml/2006/main" name="PM_piece_of_the_puzz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32943</TotalTime>
  <Words>1093</Words>
  <Application>Microsoft Office PowerPoint</Application>
  <PresentationFormat>On-screen Show (4:3)</PresentationFormat>
  <Paragraphs>166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Perpetua</vt:lpstr>
      <vt:lpstr>Calibri</vt:lpstr>
      <vt:lpstr>Segoe UI</vt:lpstr>
      <vt:lpstr>Arial</vt:lpstr>
      <vt:lpstr>PM_piece_of_the_puzzle</vt:lpstr>
      <vt:lpstr>Pieces of the Puzzle</vt:lpstr>
      <vt:lpstr>Modules</vt:lpstr>
      <vt:lpstr>Module Five</vt:lpstr>
      <vt:lpstr>State Funding</vt:lpstr>
      <vt:lpstr>State Funding</vt:lpstr>
      <vt:lpstr>State Funding</vt:lpstr>
      <vt:lpstr>State Funding</vt:lpstr>
      <vt:lpstr>State Funding</vt:lpstr>
      <vt:lpstr>State Funding</vt:lpstr>
      <vt:lpstr>State Funding</vt:lpstr>
      <vt:lpstr>State Funding</vt:lpstr>
      <vt:lpstr>State Funding</vt:lpstr>
      <vt:lpstr>State Funding</vt:lpstr>
      <vt:lpstr>State Funding</vt:lpstr>
      <vt:lpstr>State Funding</vt:lpstr>
      <vt:lpstr>State Funding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Piece of the Puzzle</dc:title>
  <cp:lastModifiedBy>Mason Vosburgh</cp:lastModifiedBy>
  <cp:revision>362</cp:revision>
  <dcterms:modified xsi:type="dcterms:W3CDTF">2024-04-02T16:21:11Z</dcterms:modified>
</cp:coreProperties>
</file>