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382" r:id="rId3"/>
    <p:sldId id="298" r:id="rId4"/>
    <p:sldId id="376" r:id="rId5"/>
    <p:sldId id="377" r:id="rId6"/>
    <p:sldId id="357" r:id="rId7"/>
    <p:sldId id="389" r:id="rId8"/>
    <p:sldId id="336" r:id="rId9"/>
    <p:sldId id="366" r:id="rId10"/>
    <p:sldId id="303" r:id="rId11"/>
    <p:sldId id="334" r:id="rId12"/>
    <p:sldId id="388" r:id="rId13"/>
    <p:sldId id="320" r:id="rId14"/>
    <p:sldId id="379" r:id="rId15"/>
    <p:sldId id="362" r:id="rId16"/>
    <p:sldId id="335" r:id="rId17"/>
    <p:sldId id="363" r:id="rId18"/>
    <p:sldId id="305" r:id="rId19"/>
    <p:sldId id="325" r:id="rId20"/>
    <p:sldId id="385" r:id="rId21"/>
    <p:sldId id="383" r:id="rId22"/>
    <p:sldId id="386" r:id="rId23"/>
    <p:sldId id="384" r:id="rId24"/>
    <p:sldId id="312" r:id="rId25"/>
    <p:sldId id="341" r:id="rId26"/>
    <p:sldId id="343" r:id="rId27"/>
    <p:sldId id="342" r:id="rId28"/>
    <p:sldId id="387" r:id="rId29"/>
    <p:sldId id="380" r:id="rId30"/>
    <p:sldId id="381" r:id="rId31"/>
  </p:sldIdLst>
  <p:sldSz cx="9144000" cy="6858000" type="screen4x3"/>
  <p:notesSz cx="6858000" cy="9144000"/>
  <p:embeddedFontLst>
    <p:embeddedFont>
      <p:font typeface="MS PGothic" panose="020B0600070205080204" pitchFamily="34" charset="-128"/>
      <p:regular r:id="rId34"/>
    </p:embeddedFont>
    <p:embeddedFont>
      <p:font typeface="Perpetua" panose="02020502060401020303" pitchFamily="18"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Lst>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CC"/>
    <a:srgbClr val="00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5" autoAdjust="0"/>
  </p:normalViewPr>
  <p:slideViewPr>
    <p:cSldViewPr>
      <p:cViewPr varScale="1">
        <p:scale>
          <a:sx n="79" d="100"/>
          <a:sy n="79" d="100"/>
        </p:scale>
        <p:origin x="152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BA361C-0FEA-481F-BD67-65D59AEE2BC6}" type="datetimeFigureOut">
              <a:rPr lang="en-US"/>
              <a:pPr>
                <a:defRPr/>
              </a:pPr>
              <a:t>8/13/2024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C6C47D4-09EE-468F-AD85-15A386EC3B6B}" type="slidenum">
              <a:rPr lang="en-US"/>
              <a:pPr>
                <a:defRPr/>
              </a:pPr>
              <a:t>‹#›</a:t>
            </a:fld>
            <a:endParaRPr lang="en-US" dirty="0"/>
          </a:p>
        </p:txBody>
      </p:sp>
    </p:spTree>
    <p:extLst>
      <p:ext uri="{BB962C8B-B14F-4D97-AF65-F5344CB8AC3E}">
        <p14:creationId xmlns:p14="http://schemas.microsoft.com/office/powerpoint/2010/main" val="191943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1F713E9-B540-4851-9B4F-0EC092B92B7C}" type="datetimeFigureOut">
              <a:rPr lang="en-US"/>
              <a:pPr>
                <a:defRPr/>
              </a:pPr>
              <a:t>8/13/2024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495B588-79A1-4EC9-8B39-7CEA61E754AB}" type="slidenum">
              <a:rPr lang="en-US"/>
              <a:pPr>
                <a:defRPr/>
              </a:pPr>
              <a:t>‹#›</a:t>
            </a:fld>
            <a:endParaRPr lang="en-US" dirty="0"/>
          </a:p>
        </p:txBody>
      </p:sp>
    </p:spTree>
    <p:extLst>
      <p:ext uri="{BB962C8B-B14F-4D97-AF65-F5344CB8AC3E}">
        <p14:creationId xmlns:p14="http://schemas.microsoft.com/office/powerpoint/2010/main" val="3308101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ceholder 2"/>
          <p:cNvSpPr>
            <a:spLocks noGrp="1" noRot="1" noChangeAspect="1"/>
          </p:cNvSpPr>
          <p:nvPr>
            <p:ph type="sldImg"/>
          </p:nvPr>
        </p:nvSpPr>
        <p:spPr bwMode="auto">
          <a:noFill/>
          <a:ln>
            <a:solidFill>
              <a:srgbClr val="000000"/>
            </a:solidFill>
            <a:miter lim="800000"/>
            <a:headEnd/>
            <a:tailEnd/>
          </a:ln>
        </p:spPr>
      </p:sp>
      <p:sp>
        <p:nvSpPr>
          <p:cNvPr id="747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10</a:t>
            </a:fld>
            <a:endParaRPr lang="en-US">
              <a:ea typeface="ＭＳ Ｐゴシック" pitchFamily="-123" charset="-128"/>
              <a:cs typeface="ＭＳ Ｐゴシック" pitchFamily="-12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11</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76086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12</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929815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14</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87898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15</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80593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16</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89014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EA49A0-E7C5-4875-91D9-811BD1CF6F01}" type="slidenum">
              <a:rPr lang="en-US">
                <a:ea typeface="ＭＳ Ｐゴシック" pitchFamily="-123" charset="-128"/>
                <a:cs typeface="ＭＳ Ｐゴシック" pitchFamily="-123" charset="-128"/>
              </a:rPr>
              <a:pPr fontAlgn="base">
                <a:spcBef>
                  <a:spcPct val="0"/>
                </a:spcBef>
                <a:spcAft>
                  <a:spcPct val="0"/>
                </a:spcAft>
              </a:pPr>
              <a:t>18</a:t>
            </a:fld>
            <a:endParaRPr lang="en-US">
              <a:ea typeface="ＭＳ Ｐゴシック" pitchFamily="-123" charset="-128"/>
              <a:cs typeface="ＭＳ Ｐゴシック" pitchFamily="-12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2292B-5E58-48EE-9EBD-03B615282AB9}" type="slidenum">
              <a:rPr lang="en-US">
                <a:ea typeface="ＭＳ Ｐゴシック" pitchFamily="-123" charset="-128"/>
                <a:cs typeface="ＭＳ Ｐゴシック" pitchFamily="-123" charset="-128"/>
              </a:rPr>
              <a:pPr fontAlgn="base">
                <a:spcBef>
                  <a:spcPct val="0"/>
                </a:spcBef>
                <a:spcAft>
                  <a:spcPct val="0"/>
                </a:spcAft>
              </a:pPr>
              <a:t>19</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4110995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EA49A0-E7C5-4875-91D9-811BD1CF6F01}" type="slidenum">
              <a:rPr lang="en-US">
                <a:ea typeface="ＭＳ Ｐゴシック" pitchFamily="-123" charset="-128"/>
                <a:cs typeface="ＭＳ Ｐゴシック" pitchFamily="-123" charset="-128"/>
              </a:rPr>
              <a:pPr fontAlgn="base">
                <a:spcBef>
                  <a:spcPct val="0"/>
                </a:spcBef>
                <a:spcAft>
                  <a:spcPct val="0"/>
                </a:spcAft>
              </a:pPr>
              <a:t>20</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841604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EA49A0-E7C5-4875-91D9-811BD1CF6F01}" type="slidenum">
              <a:rPr lang="en-US">
                <a:ea typeface="ＭＳ Ｐゴシック" pitchFamily="-123" charset="-128"/>
                <a:cs typeface="ＭＳ Ｐゴシック" pitchFamily="-123" charset="-128"/>
              </a:rPr>
              <a:pPr fontAlgn="base">
                <a:spcBef>
                  <a:spcPct val="0"/>
                </a:spcBef>
                <a:spcAft>
                  <a:spcPct val="0"/>
                </a:spcAft>
              </a:pPr>
              <a:t>21</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52915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ceholder 2"/>
          <p:cNvSpPr>
            <a:spLocks noGrp="1" noRot="1" noChangeAspect="1"/>
          </p:cNvSpPr>
          <p:nvPr>
            <p:ph type="sldImg"/>
          </p:nvPr>
        </p:nvSpPr>
        <p:spPr bwMode="auto">
          <a:noFill/>
          <a:ln>
            <a:solidFill>
              <a:srgbClr val="000000"/>
            </a:solidFill>
            <a:miter lim="800000"/>
            <a:headEnd/>
            <a:tailEnd/>
          </a:ln>
        </p:spPr>
      </p:sp>
      <p:sp>
        <p:nvSpPr>
          <p:cNvPr id="757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EA49A0-E7C5-4875-91D9-811BD1CF6F01}" type="slidenum">
              <a:rPr lang="en-US">
                <a:ea typeface="ＭＳ Ｐゴシック" pitchFamily="-123" charset="-128"/>
                <a:cs typeface="ＭＳ Ｐゴシック" pitchFamily="-123" charset="-128"/>
              </a:rPr>
              <a:pPr fontAlgn="base">
                <a:spcBef>
                  <a:spcPct val="0"/>
                </a:spcBef>
                <a:spcAft>
                  <a:spcPct val="0"/>
                </a:spcAft>
              </a:pPr>
              <a:t>22</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89167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EA49A0-E7C5-4875-91D9-811BD1CF6F01}" type="slidenum">
              <a:rPr lang="en-US">
                <a:ea typeface="ＭＳ Ｐゴシック" pitchFamily="-123" charset="-128"/>
                <a:cs typeface="ＭＳ Ｐゴシック" pitchFamily="-123" charset="-128"/>
              </a:rPr>
              <a:pPr fontAlgn="base">
                <a:spcBef>
                  <a:spcPct val="0"/>
                </a:spcBef>
                <a:spcAft>
                  <a:spcPct val="0"/>
                </a:spcAft>
              </a:pPr>
              <a:t>23</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250868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laceholder 2"/>
          <p:cNvSpPr>
            <a:spLocks noGrp="1" noRot="1" noChangeAspect="1"/>
          </p:cNvSpPr>
          <p:nvPr>
            <p:ph type="sldImg"/>
          </p:nvPr>
        </p:nvSpPr>
        <p:spPr bwMode="auto">
          <a:noFill/>
          <a:ln>
            <a:solidFill>
              <a:srgbClr val="000000"/>
            </a:solidFill>
            <a:miter lim="800000"/>
            <a:headEnd/>
            <a:tailEnd/>
          </a:ln>
        </p:spPr>
      </p:sp>
      <p:sp>
        <p:nvSpPr>
          <p:cNvPr id="1075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laceholder 2"/>
          <p:cNvSpPr>
            <a:spLocks noGrp="1" noRot="1" noChangeAspect="1"/>
          </p:cNvSpPr>
          <p:nvPr>
            <p:ph type="sldImg"/>
          </p:nvPr>
        </p:nvSpPr>
        <p:spPr bwMode="auto">
          <a:noFill/>
          <a:ln>
            <a:solidFill>
              <a:srgbClr val="000000"/>
            </a:solidFill>
            <a:miter lim="800000"/>
            <a:headEnd/>
            <a:tailEnd/>
          </a:ln>
        </p:spPr>
      </p:sp>
      <p:sp>
        <p:nvSpPr>
          <p:cNvPr id="1075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741690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38464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laceholder 2"/>
          <p:cNvSpPr>
            <a:spLocks noGrp="1" noRot="1" noChangeAspect="1"/>
          </p:cNvSpPr>
          <p:nvPr>
            <p:ph type="sldImg"/>
          </p:nvPr>
        </p:nvSpPr>
        <p:spPr bwMode="auto">
          <a:noFill/>
          <a:ln>
            <a:solidFill>
              <a:srgbClr val="000000"/>
            </a:solidFill>
            <a:miter lim="800000"/>
            <a:headEnd/>
            <a:tailEnd/>
          </a:ln>
        </p:spPr>
      </p:sp>
      <p:sp>
        <p:nvSpPr>
          <p:cNvPr id="1075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221298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laceholder 2"/>
          <p:cNvSpPr>
            <a:spLocks noGrp="1" noRot="1" noChangeAspect="1"/>
          </p:cNvSpPr>
          <p:nvPr>
            <p:ph type="sldImg"/>
          </p:nvPr>
        </p:nvSpPr>
        <p:spPr bwMode="auto">
          <a:noFill/>
          <a:ln>
            <a:solidFill>
              <a:srgbClr val="000000"/>
            </a:solidFill>
            <a:miter lim="800000"/>
            <a:headEnd/>
            <a:tailEnd/>
          </a:ln>
        </p:spPr>
      </p:sp>
      <p:sp>
        <p:nvSpPr>
          <p:cNvPr id="1075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15014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56423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174413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laceholder 2"/>
          <p:cNvSpPr>
            <a:spLocks noGrp="1" noRot="1" noChangeAspect="1"/>
          </p:cNvSpPr>
          <p:nvPr>
            <p:ph type="sldImg"/>
          </p:nvPr>
        </p:nvSpPr>
        <p:spPr bwMode="auto">
          <a:noFill/>
          <a:ln>
            <a:solidFill>
              <a:srgbClr val="000000"/>
            </a:solidFill>
            <a:miter lim="800000"/>
            <a:headEnd/>
            <a:tailEnd/>
          </a:ln>
        </p:spPr>
      </p:sp>
      <p:sp>
        <p:nvSpPr>
          <p:cNvPr id="1013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laceholder 2"/>
          <p:cNvSpPr>
            <a:spLocks noGrp="1" noRot="1" noChangeAspect="1"/>
          </p:cNvSpPr>
          <p:nvPr>
            <p:ph type="sldImg"/>
          </p:nvPr>
        </p:nvSpPr>
        <p:spPr bwMode="auto">
          <a:noFill/>
          <a:ln>
            <a:solidFill>
              <a:srgbClr val="000000"/>
            </a:solidFill>
            <a:miter lim="800000"/>
            <a:headEnd/>
            <a:tailEnd/>
          </a:ln>
        </p:spPr>
      </p:sp>
      <p:sp>
        <p:nvSpPr>
          <p:cNvPr id="1013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08805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laceholder 2"/>
          <p:cNvSpPr>
            <a:spLocks noGrp="1" noRot="1" noChangeAspect="1"/>
          </p:cNvSpPr>
          <p:nvPr>
            <p:ph type="sldImg"/>
          </p:nvPr>
        </p:nvSpPr>
        <p:spPr bwMode="auto">
          <a:noFill/>
          <a:ln>
            <a:solidFill>
              <a:srgbClr val="000000"/>
            </a:solidFill>
            <a:miter lim="800000"/>
            <a:headEnd/>
            <a:tailEnd/>
          </a:ln>
        </p:spPr>
      </p:sp>
      <p:sp>
        <p:nvSpPr>
          <p:cNvPr id="1013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22259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laceholder 2"/>
          <p:cNvSpPr>
            <a:spLocks noGrp="1" noRot="1" noChangeAspect="1"/>
          </p:cNvSpPr>
          <p:nvPr>
            <p:ph type="sldImg"/>
          </p:nvPr>
        </p:nvSpPr>
        <p:spPr bwMode="auto">
          <a:noFill/>
          <a:ln>
            <a:solidFill>
              <a:srgbClr val="000000"/>
            </a:solidFill>
            <a:miter lim="800000"/>
            <a:headEnd/>
            <a:tailEnd/>
          </a:ln>
        </p:spPr>
      </p:sp>
      <p:sp>
        <p:nvSpPr>
          <p:cNvPr id="1013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7711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laceholder 2"/>
          <p:cNvSpPr>
            <a:spLocks noGrp="1" noRot="1" noChangeAspect="1"/>
          </p:cNvSpPr>
          <p:nvPr>
            <p:ph type="sldImg"/>
          </p:nvPr>
        </p:nvSpPr>
        <p:spPr bwMode="auto">
          <a:noFill/>
          <a:ln>
            <a:solidFill>
              <a:srgbClr val="000000"/>
            </a:solidFill>
            <a:miter lim="800000"/>
            <a:headEnd/>
            <a:tailEnd/>
          </a:ln>
        </p:spPr>
      </p:sp>
      <p:sp>
        <p:nvSpPr>
          <p:cNvPr id="1013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18627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CDE7B9-C14B-4B56-AA94-AA6BBC0410BC}" type="slidenum">
              <a:rPr lang="en-US">
                <a:ea typeface="ＭＳ Ｐゴシック" pitchFamily="-123" charset="-128"/>
                <a:cs typeface="ＭＳ Ｐゴシック" pitchFamily="-123" charset="-128"/>
              </a:rPr>
              <a:pPr fontAlgn="base">
                <a:spcBef>
                  <a:spcPct val="0"/>
                </a:spcBef>
                <a:spcAft>
                  <a:spcPct val="0"/>
                </a:spcAft>
              </a:pPr>
              <a:t>8</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15537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CDE7B9-C14B-4B56-AA94-AA6BBC0410BC}" type="slidenum">
              <a:rPr lang="en-US">
                <a:ea typeface="ＭＳ Ｐゴシック" pitchFamily="-123" charset="-128"/>
                <a:cs typeface="ＭＳ Ｐゴシック" pitchFamily="-123" charset="-128"/>
              </a:rPr>
              <a:pPr fontAlgn="base">
                <a:spcBef>
                  <a:spcPct val="0"/>
                </a:spcBef>
                <a:spcAft>
                  <a:spcPct val="0"/>
                </a:spcAft>
              </a:pPr>
              <a:t>9</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961236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8600" y="5072401"/>
            <a:ext cx="7772400" cy="860425"/>
          </a:xfrm>
        </p:spPr>
        <p:txBody>
          <a:bodyPr anchor="b"/>
          <a:lstStyle>
            <a:lvl1pPr algn="l">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5791200"/>
            <a:ext cx="7753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5224175A-CE4D-4B9D-AD57-AF31C7C582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p>
            <a:r>
              <a:rPr lang="en-US"/>
              <a:t>Click to edit Master title style</a:t>
            </a:r>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EF33AAD8-4371-4FA4-87AD-58367B1156C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524000"/>
            <a:ext cx="5111750" cy="4602163"/>
          </a:xfrm>
        </p:spPr>
        <p:txBody>
          <a:bodyPr/>
          <a:lstStyle>
            <a:lvl1pPr>
              <a:defRPr sz="2400">
                <a:solidFill>
                  <a:schemeClr val="bg2"/>
                </a:solidFill>
              </a:defRPr>
            </a:lvl1pPr>
            <a:lvl2pPr>
              <a:defRPr sz="2000">
                <a:solidFill>
                  <a:schemeClr val="bg2"/>
                </a:solidFill>
              </a:defRPr>
            </a:lvl2pPr>
            <a:lvl3pPr>
              <a:defRPr sz="20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48000" cy="4297363"/>
          </a:xfrm>
        </p:spPr>
        <p:txBody>
          <a:bodyPr/>
          <a:lstStyle>
            <a:lvl1pPr marL="0" indent="0">
              <a:lnSpc>
                <a:spcPts val="1600"/>
              </a:lnSpc>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solidFill>
                  <a:schemeClr val="bg2"/>
                </a:solidFill>
              </a:defRPr>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1B829E8E-E54D-464E-936D-BE27F17FAE5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5194800"/>
            <a:ext cx="3962400" cy="338139"/>
          </a:xfrm>
        </p:spPr>
        <p:txBody>
          <a:bodyPr anchor="b"/>
          <a:lstStyle>
            <a:lvl1pPr algn="l">
              <a:defRPr sz="18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3048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6200" y="54996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C144C189-BFC0-49A5-9DF9-9C2946EF23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fld id="{78C5ADDE-EB17-42DD-A3B2-BA4C757291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438400" y="30540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4" name="Text Placeholder 8"/>
          <p:cNvSpPr>
            <a:spLocks noGrp="1"/>
          </p:cNvSpPr>
          <p:nvPr>
            <p:ph type="body" sz="quarter" idx="17"/>
          </p:nvPr>
        </p:nvSpPr>
        <p:spPr>
          <a:xfrm>
            <a:off x="2438400" y="23448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5" name="Text Placeholder 8"/>
          <p:cNvSpPr>
            <a:spLocks noGrp="1"/>
          </p:cNvSpPr>
          <p:nvPr>
            <p:ph type="body" sz="quarter" idx="18"/>
          </p:nvPr>
        </p:nvSpPr>
        <p:spPr>
          <a:xfrm>
            <a:off x="2438400" y="37632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6" name="Text Placeholder 8"/>
          <p:cNvSpPr>
            <a:spLocks noGrp="1"/>
          </p:cNvSpPr>
          <p:nvPr>
            <p:ph type="body" sz="quarter" idx="19"/>
          </p:nvPr>
        </p:nvSpPr>
        <p:spPr>
          <a:xfrm>
            <a:off x="2438400" y="44724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7" name="Text Placeholder 8"/>
          <p:cNvSpPr>
            <a:spLocks noGrp="1"/>
          </p:cNvSpPr>
          <p:nvPr>
            <p:ph type="body" sz="quarter" idx="20"/>
          </p:nvPr>
        </p:nvSpPr>
        <p:spPr>
          <a:xfrm>
            <a:off x="2438400" y="5181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p>
        </p:txBody>
      </p:sp>
      <p:sp>
        <p:nvSpPr>
          <p:cNvPr id="11" name="Slide Number Placeholder 5"/>
          <p:cNvSpPr>
            <a:spLocks noGrp="1"/>
          </p:cNvSpPr>
          <p:nvPr>
            <p:ph type="sldNum" sz="quarter" idx="22"/>
          </p:nvPr>
        </p:nvSpPr>
        <p:spPr/>
        <p:txBody>
          <a:bodyPr/>
          <a:lstStyle>
            <a:lvl1pPr>
              <a:defRPr/>
            </a:lvl1pPr>
          </a:lstStyle>
          <a:p>
            <a:fld id="{0B1EFBD5-5164-48E5-B6BB-D3CCB77589A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362075"/>
          </a:xfrm>
        </p:spPr>
        <p:txBody>
          <a:bodyPr anchor="t"/>
          <a:lstStyle>
            <a:lvl1pPr algn="l">
              <a:defRPr sz="4000"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481013"/>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472C5A9F-0E28-4F10-9207-8A77F8DED71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90A54798-4B0B-450E-A35F-66AE564D15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524000"/>
            <a:ext cx="2362200" cy="2057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524000"/>
            <a:ext cx="5715000" cy="2057399"/>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457200" y="3638070"/>
            <a:ext cx="23622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638070"/>
            <a:ext cx="3657600" cy="2057400"/>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13" name="Slide Number Placeholder 5"/>
          <p:cNvSpPr>
            <a:spLocks noGrp="1"/>
          </p:cNvSpPr>
          <p:nvPr>
            <p:ph type="sldNum" sz="quarter" idx="17"/>
          </p:nvPr>
        </p:nvSpPr>
        <p:spPr/>
        <p:txBody>
          <a:bodyPr/>
          <a:lstStyle>
            <a:lvl1pPr>
              <a:defRPr/>
            </a:lvl1pPr>
          </a:lstStyle>
          <a:p>
            <a:fld id="{88392106-8BD4-45F3-A9B1-B154192373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457200" y="1493837"/>
            <a:ext cx="2743200" cy="1477963"/>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76600" y="1493837"/>
            <a:ext cx="26670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493837"/>
            <a:ext cx="27432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p>
        </p:txBody>
      </p:sp>
      <p:sp>
        <p:nvSpPr>
          <p:cNvPr id="13" name="Slide Number Placeholder 5"/>
          <p:cNvSpPr>
            <a:spLocks noGrp="1"/>
          </p:cNvSpPr>
          <p:nvPr>
            <p:ph type="sldNum" sz="quarter" idx="19"/>
          </p:nvPr>
        </p:nvSpPr>
        <p:spPr/>
        <p:txBody>
          <a:bodyPr/>
          <a:lstStyle>
            <a:lvl1pPr>
              <a:defRPr/>
            </a:lvl1pPr>
          </a:lstStyle>
          <a:p>
            <a:fld id="{0F02B277-237A-4963-B836-2CA7DBC664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1828800"/>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0" y="1524001"/>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fld id="{DC1CE7B9-B484-4ECF-8C32-4D63B1E20B4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p>
        </p:txBody>
      </p:sp>
      <p:sp>
        <p:nvSpPr>
          <p:cNvPr id="14"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fld id="{ACBFC8A5-FF3E-449D-9D32-3F61F9A720B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3429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6240463" y="6629400"/>
            <a:ext cx="2895600" cy="365125"/>
          </a:xfrm>
          <a:prstGeom prst="rect">
            <a:avLst/>
          </a:prstGeom>
        </p:spPr>
        <p:txBody>
          <a:bodyPr/>
          <a:lstStyle>
            <a:lvl1pPr algn="r" fontAlgn="auto">
              <a:spcBef>
                <a:spcPts val="0"/>
              </a:spcBef>
              <a:spcAft>
                <a:spcPts val="0"/>
              </a:spcAft>
              <a:defRPr sz="900" dirty="0">
                <a:solidFill>
                  <a:schemeClr val="bg2"/>
                </a:solidFill>
                <a:latin typeface="Segoe UI" pitchFamily="34" charset="0"/>
                <a:ea typeface="+mn-ea"/>
                <a:cs typeface="Segoe UI" pitchFamily="34" charset="0"/>
              </a:defRPr>
            </a:lvl1pPr>
          </a:lstStyle>
          <a:p>
            <a:pPr>
              <a:defRPr/>
            </a:pPr>
            <a:endParaRPr lang="en-US"/>
          </a:p>
        </p:txBody>
      </p:sp>
      <p:sp>
        <p:nvSpPr>
          <p:cNvPr id="11" name="Slide Number Placeholder 5"/>
          <p:cNvSpPr>
            <a:spLocks noGrp="1"/>
          </p:cNvSpPr>
          <p:nvPr>
            <p:ph type="sldNum" sz="quarter" idx="4"/>
          </p:nvPr>
        </p:nvSpPr>
        <p:spPr>
          <a:xfrm>
            <a:off x="0" y="6600825"/>
            <a:ext cx="2133600" cy="365125"/>
          </a:xfrm>
          <a:prstGeom prst="rect">
            <a:avLst/>
          </a:prstGeom>
        </p:spPr>
        <p:txBody>
          <a:bodyPr vert="horz" wrap="square" lIns="91440" tIns="45720" rIns="91440" bIns="45720" numCol="1" anchor="t" anchorCtr="0" compatLnSpc="1">
            <a:prstTxWarp prst="textNoShape">
              <a:avLst/>
            </a:prstTxWarp>
          </a:bodyPr>
          <a:lstStyle>
            <a:lvl1pPr>
              <a:defRPr sz="1200" b="1">
                <a:solidFill>
                  <a:schemeClr val="bg2"/>
                </a:solidFill>
                <a:latin typeface="Segoe UI" pitchFamily="34" charset="0"/>
                <a:ea typeface="Segoe UI" pitchFamily="34" charset="0"/>
                <a:cs typeface="Segoe UI" pitchFamily="34" charset="0"/>
              </a:defRPr>
            </a:lvl1pPr>
          </a:lstStyle>
          <a:p>
            <a:fld id="{F7EBA41D-B18E-46E2-B913-A13E04654AE1}" type="slidenum">
              <a:rPr lang="en-US"/>
              <a:pPr/>
              <a:t>‹#›</a:t>
            </a:fld>
            <a:endParaRPr lang="en-US"/>
          </a:p>
        </p:txBody>
      </p:sp>
      <p:sp>
        <p:nvSpPr>
          <p:cNvPr id="7" name="TextBox 6"/>
          <p:cNvSpPr txBox="1"/>
          <p:nvPr/>
        </p:nvSpPr>
        <p:spPr>
          <a:xfrm>
            <a:off x="5257800" y="2895600"/>
            <a:ext cx="1219200" cy="10668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hf hdr="0" ftr="0" dt="0"/>
  <p:txStyles>
    <p:title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p:titleStyle>
    <p:bodyStyle>
      <a:lvl1pPr marL="173038" indent="-173038" algn="l" rtl="0" fontAlgn="base">
        <a:spcBef>
          <a:spcPct val="20000"/>
        </a:spcBef>
        <a:spcAft>
          <a:spcPct val="0"/>
        </a:spcAft>
        <a:buClr>
          <a:schemeClr val="bg2"/>
        </a:buClr>
        <a:buSzPct val="70000"/>
        <a:buFont typeface="Arial" pitchFamily="-123" charset="0"/>
        <a:buChar char="•"/>
        <a:defRPr sz="32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457200" y="5334000"/>
            <a:ext cx="7772400" cy="860425"/>
          </a:xfrm>
        </p:spPr>
        <p:txBody>
          <a:bodyPr/>
          <a:lstStyle/>
          <a:p>
            <a:r>
              <a:rPr lang="en-US" dirty="0"/>
              <a:t>Pieces of the Puzzle</a:t>
            </a:r>
          </a:p>
        </p:txBody>
      </p:sp>
      <p:sp>
        <p:nvSpPr>
          <p:cNvPr id="17410" name="Subtitle 2"/>
          <p:cNvSpPr>
            <a:spLocks noGrp="1"/>
          </p:cNvSpPr>
          <p:nvPr>
            <p:ph type="subTitle" idx="1"/>
          </p:nvPr>
        </p:nvSpPr>
        <p:spPr>
          <a:xfrm>
            <a:off x="457200" y="5105400"/>
            <a:ext cx="7753350" cy="1485900"/>
          </a:xfrm>
        </p:spPr>
        <p:txBody>
          <a:bodyPr/>
          <a:lstStyle/>
          <a:p>
            <a:r>
              <a:rPr lang="en-US" dirty="0"/>
              <a:t>Introduction to Special Education data reporting - MIS</a:t>
            </a:r>
          </a:p>
        </p:txBody>
      </p:sp>
      <p:sp>
        <p:nvSpPr>
          <p:cNvPr id="5" name="TextBox 4"/>
          <p:cNvSpPr txBox="1"/>
          <p:nvPr/>
        </p:nvSpPr>
        <p:spPr>
          <a:xfrm>
            <a:off x="6324600" y="6477000"/>
            <a:ext cx="2362200" cy="228600"/>
          </a:xfrm>
          <a:prstGeom prst="rect">
            <a:avLst/>
          </a:prstGeom>
        </p:spPr>
        <p:txBody>
          <a:bodyPr anchor="ctr"/>
          <a:lstStyle/>
          <a:p>
            <a:pPr algn="r" fontAlgn="auto">
              <a:spcAft>
                <a:spcPts val="0"/>
              </a:spcAft>
              <a:defRPr/>
            </a:pPr>
            <a:r>
              <a:rPr lang="en-US" sz="1400" dirty="0">
                <a:solidFill>
                  <a:schemeClr val="bg1"/>
                </a:solidFill>
                <a:latin typeface="+mn-lt"/>
                <a:ea typeface="+mn-ea"/>
                <a:cs typeface="+mn-cs"/>
              </a:rPr>
              <a:t>By: Mason Vosburgh</a:t>
            </a:r>
            <a:endParaRPr lang="en-US" sz="1400" dirty="0">
              <a:latin typeface="Perpetua" pitchFamily="18" charset="0"/>
              <a:ea typeface="+mj-ea"/>
              <a:cs typeface="+mj-cs"/>
            </a:endParaRPr>
          </a:p>
        </p:txBody>
      </p:sp>
      <p:sp>
        <p:nvSpPr>
          <p:cNvPr id="17412" name="Rectangle 4"/>
          <p:cNvSpPr>
            <a:spLocks noChangeArrowheads="1"/>
          </p:cNvSpPr>
          <p:nvPr/>
        </p:nvSpPr>
        <p:spPr bwMode="auto">
          <a:xfrm>
            <a:off x="7594600" y="4468813"/>
            <a:ext cx="184150" cy="366712"/>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49A6C4-2154-4533-7553-AED7972E9968}"/>
              </a:ext>
            </a:extLst>
          </p:cNvPr>
          <p:cNvPicPr>
            <a:picLocks noChangeAspect="1"/>
          </p:cNvPicPr>
          <p:nvPr/>
        </p:nvPicPr>
        <p:blipFill>
          <a:blip r:embed="rId3"/>
          <a:stretch>
            <a:fillRect/>
          </a:stretch>
        </p:blipFill>
        <p:spPr>
          <a:xfrm>
            <a:off x="5037136" y="276190"/>
            <a:ext cx="2808312" cy="1255371"/>
          </a:xfrm>
          <a:prstGeom prst="rect">
            <a:avLst/>
          </a:prstGeom>
        </p:spPr>
      </p:pic>
      <p:sp>
        <p:nvSpPr>
          <p:cNvPr id="51201" name="Title 6"/>
          <p:cNvSpPr>
            <a:spLocks noGrp="1"/>
          </p:cNvSpPr>
          <p:nvPr>
            <p:ph type="title"/>
          </p:nvPr>
        </p:nvSpPr>
        <p:spPr/>
        <p:txBody>
          <a:bodyPr/>
          <a:lstStyle/>
          <a:p>
            <a:r>
              <a:rPr lang="en-US" dirty="0"/>
              <a:t>Reports</a:t>
            </a: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10</a:t>
            </a:fld>
            <a:endParaRPr lang="en-US"/>
          </a:p>
        </p:txBody>
      </p:sp>
      <p:sp>
        <p:nvSpPr>
          <p:cNvPr id="15" name="Right Arrow 14"/>
          <p:cNvSpPr/>
          <p:nvPr/>
        </p:nvSpPr>
        <p:spPr>
          <a:xfrm flipH="1" flipV="1">
            <a:off x="5940152" y="959644"/>
            <a:ext cx="13573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Text Placeholder 1"/>
          <p:cNvSpPr>
            <a:spLocks noGrp="1"/>
          </p:cNvSpPr>
          <p:nvPr>
            <p:ph type="body" sz="half" idx="2"/>
          </p:nvPr>
        </p:nvSpPr>
        <p:spPr>
          <a:xfrm>
            <a:off x="254271" y="1907281"/>
            <a:ext cx="3168352" cy="4570229"/>
          </a:xfrm>
        </p:spPr>
        <p:txBody>
          <a:bodyPr/>
          <a:lstStyle/>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Select the target school </a:t>
            </a:r>
          </a:p>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Select the Organization</a:t>
            </a:r>
          </a:p>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Select the report format</a:t>
            </a:r>
          </a:p>
          <a:p>
            <a:pPr fontAlgn="auto">
              <a:spcAft>
                <a:spcPts val="0"/>
              </a:spcAft>
              <a:defRPr/>
            </a:pPr>
            <a:r>
              <a:rPr lang="en-US" sz="2400" dirty="0">
                <a:cs typeface="Segoe UI" pitchFamily="34" charset="0"/>
              </a:rPr>
              <a:t>	</a:t>
            </a:r>
          </a:p>
          <a:p>
            <a:pPr fontAlgn="auto">
              <a:spcAft>
                <a:spcPts val="0"/>
              </a:spcAft>
              <a:defRPr/>
            </a:pPr>
            <a:r>
              <a:rPr lang="en-US" sz="2400" dirty="0">
                <a:cs typeface="Segoe UI" pitchFamily="34" charset="0"/>
              </a:rPr>
              <a:t>Select the report </a:t>
            </a:r>
          </a:p>
          <a:p>
            <a:pPr fontAlgn="auto">
              <a:spcAft>
                <a:spcPts val="0"/>
              </a:spcAft>
              <a:defRPr/>
            </a:pPr>
            <a:r>
              <a:rPr lang="en-US" sz="2400" dirty="0">
                <a:cs typeface="Segoe UI" pitchFamily="34" charset="0"/>
              </a:rPr>
              <a:t>needed from the drop </a:t>
            </a:r>
          </a:p>
          <a:p>
            <a:pPr fontAlgn="auto">
              <a:spcAft>
                <a:spcPts val="0"/>
              </a:spcAft>
              <a:defRPr/>
            </a:pPr>
            <a:r>
              <a:rPr lang="en-US" sz="2400" dirty="0">
                <a:cs typeface="Segoe UI" pitchFamily="34" charset="0"/>
              </a:rPr>
              <a:t>down menu and file </a:t>
            </a:r>
          </a:p>
          <a:p>
            <a:pPr fontAlgn="auto">
              <a:spcAft>
                <a:spcPts val="0"/>
              </a:spcAft>
              <a:defRPr/>
            </a:pPr>
            <a:r>
              <a:rPr lang="en-US" sz="2400" dirty="0">
                <a:cs typeface="Segoe UI" pitchFamily="34" charset="0"/>
              </a:rPr>
              <a:t>type.</a:t>
            </a:r>
          </a:p>
          <a:p>
            <a:pPr fontAlgn="auto">
              <a:spcAft>
                <a:spcPts val="0"/>
              </a:spcAft>
              <a:defRPr/>
            </a:pPr>
            <a:endParaRPr lang="en-US" sz="2400" dirty="0">
              <a:cs typeface="Segoe UI" pitchFamily="34" charset="0"/>
            </a:endParaRPr>
          </a:p>
          <a:p>
            <a:pPr fontAlgn="auto">
              <a:spcAft>
                <a:spcPts val="0"/>
              </a:spcAft>
              <a:defRPr/>
            </a:pPr>
            <a:r>
              <a:rPr lang="en-US" sz="2400" dirty="0">
                <a:cs typeface="Segoe UI" pitchFamily="34" charset="0"/>
              </a:rPr>
              <a:t>Click Go to generate the</a:t>
            </a:r>
          </a:p>
          <a:p>
            <a:pPr fontAlgn="auto">
              <a:spcAft>
                <a:spcPts val="0"/>
              </a:spcAft>
              <a:defRPr/>
            </a:pPr>
            <a:r>
              <a:rPr lang="en-US" sz="2400" dirty="0">
                <a:cs typeface="Segoe UI" pitchFamily="34" charset="0"/>
              </a:rPr>
              <a:t> report.</a:t>
            </a:r>
          </a:p>
          <a:p>
            <a:endParaRPr lang="en-US" dirty="0"/>
          </a:p>
        </p:txBody>
      </p:sp>
      <p:sp>
        <p:nvSpPr>
          <p:cNvPr id="3" name="Text Placeholder 1">
            <a:extLst>
              <a:ext uri="{FF2B5EF4-FFF2-40B4-BE49-F238E27FC236}">
                <a16:creationId xmlns:a16="http://schemas.microsoft.com/office/drawing/2014/main" id="{F268A4AC-D562-386F-CADA-6422DA12D228}"/>
              </a:ext>
            </a:extLst>
          </p:cNvPr>
          <p:cNvSpPr txBox="1">
            <a:spLocks/>
          </p:cNvSpPr>
          <p:nvPr/>
        </p:nvSpPr>
        <p:spPr bwMode="auto">
          <a:xfrm>
            <a:off x="186874" y="1087545"/>
            <a:ext cx="4462635"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fontAlgn="auto">
              <a:spcAft>
                <a:spcPts val="0"/>
              </a:spcAft>
              <a:defRPr/>
            </a:pPr>
            <a:r>
              <a:rPr lang="en-US" sz="2400" u="sng" dirty="0">
                <a:cs typeface="Segoe UI" pitchFamily="34" charset="0"/>
              </a:rPr>
              <a:t>How to choose and run a report</a:t>
            </a:r>
          </a:p>
          <a:p>
            <a:endParaRPr lang="en-US" dirty="0"/>
          </a:p>
        </p:txBody>
      </p:sp>
      <p:sp>
        <p:nvSpPr>
          <p:cNvPr id="4" name="Text Placeholder 1">
            <a:extLst>
              <a:ext uri="{FF2B5EF4-FFF2-40B4-BE49-F238E27FC236}">
                <a16:creationId xmlns:a16="http://schemas.microsoft.com/office/drawing/2014/main" id="{409B25FA-3E7A-9179-9541-A3744DE14F71}"/>
              </a:ext>
            </a:extLst>
          </p:cNvPr>
          <p:cNvSpPr txBox="1">
            <a:spLocks/>
          </p:cNvSpPr>
          <p:nvPr/>
        </p:nvSpPr>
        <p:spPr bwMode="auto">
          <a:xfrm>
            <a:off x="218925" y="1557558"/>
            <a:ext cx="4462635"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fontAlgn="auto">
              <a:spcAft>
                <a:spcPts val="0"/>
              </a:spcAft>
              <a:defRPr/>
            </a:pPr>
            <a:r>
              <a:rPr lang="en-US" sz="2400" dirty="0">
                <a:cs typeface="Segoe UI" pitchFamily="34" charset="0"/>
              </a:rPr>
              <a:t>Navigate to the reports page</a:t>
            </a:r>
          </a:p>
          <a:p>
            <a:endParaRPr lang="en-US" dirty="0"/>
          </a:p>
        </p:txBody>
      </p:sp>
      <p:pic>
        <p:nvPicPr>
          <p:cNvPr id="9" name="Picture 8">
            <a:extLst>
              <a:ext uri="{FF2B5EF4-FFF2-40B4-BE49-F238E27FC236}">
                <a16:creationId xmlns:a16="http://schemas.microsoft.com/office/drawing/2014/main" id="{73731CCB-79DA-9DCB-E04A-2662B14747B2}"/>
              </a:ext>
            </a:extLst>
          </p:cNvPr>
          <p:cNvPicPr>
            <a:picLocks noChangeAspect="1"/>
          </p:cNvPicPr>
          <p:nvPr/>
        </p:nvPicPr>
        <p:blipFill>
          <a:blip r:embed="rId4"/>
          <a:stretch>
            <a:fillRect/>
          </a:stretch>
        </p:blipFill>
        <p:spPr>
          <a:xfrm>
            <a:off x="5175443" y="4255467"/>
            <a:ext cx="2674852" cy="2072820"/>
          </a:xfrm>
          <a:prstGeom prst="rect">
            <a:avLst/>
          </a:prstGeom>
        </p:spPr>
      </p:pic>
      <p:pic>
        <p:nvPicPr>
          <p:cNvPr id="11" name="Picture 10">
            <a:extLst>
              <a:ext uri="{FF2B5EF4-FFF2-40B4-BE49-F238E27FC236}">
                <a16:creationId xmlns:a16="http://schemas.microsoft.com/office/drawing/2014/main" id="{D9C95F3B-735B-22E3-6FC8-32F0B2133877}"/>
              </a:ext>
            </a:extLst>
          </p:cNvPr>
          <p:cNvPicPr>
            <a:picLocks noChangeAspect="1"/>
          </p:cNvPicPr>
          <p:nvPr/>
        </p:nvPicPr>
        <p:blipFill>
          <a:blip r:embed="rId5"/>
          <a:stretch>
            <a:fillRect/>
          </a:stretch>
        </p:blipFill>
        <p:spPr>
          <a:xfrm>
            <a:off x="4264024" y="1566123"/>
            <a:ext cx="4709568" cy="2598645"/>
          </a:xfrm>
          <a:prstGeom prst="rect">
            <a:avLst/>
          </a:prstGeom>
        </p:spPr>
      </p:pic>
      <p:sp>
        <p:nvSpPr>
          <p:cNvPr id="21" name="Right Arrow 20"/>
          <p:cNvSpPr/>
          <p:nvPr/>
        </p:nvSpPr>
        <p:spPr>
          <a:xfrm flipH="1" flipV="1">
            <a:off x="5924006" y="6093296"/>
            <a:ext cx="533400"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6"/>
          <p:cNvSpPr>
            <a:spLocks noGrp="1"/>
          </p:cNvSpPr>
          <p:nvPr>
            <p:ph type="title"/>
          </p:nvPr>
        </p:nvSpPr>
        <p:spPr>
          <a:xfrm>
            <a:off x="433139" y="285016"/>
            <a:ext cx="1918048" cy="639763"/>
          </a:xfrm>
        </p:spPr>
        <p:txBody>
          <a:bodyPr/>
          <a:lstStyle/>
          <a:p>
            <a:r>
              <a:rPr lang="en-US" dirty="0"/>
              <a:t>Reports</a:t>
            </a: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11</a:t>
            </a:fld>
            <a:endParaRPr lang="en-US"/>
          </a:p>
        </p:txBody>
      </p:sp>
      <p:sp>
        <p:nvSpPr>
          <p:cNvPr id="2" name="Text Placeholder 1"/>
          <p:cNvSpPr>
            <a:spLocks noGrp="1"/>
          </p:cNvSpPr>
          <p:nvPr>
            <p:ph type="body" sz="half" idx="2"/>
          </p:nvPr>
        </p:nvSpPr>
        <p:spPr>
          <a:xfrm>
            <a:off x="2627784" y="174741"/>
            <a:ext cx="4824536" cy="860314"/>
          </a:xfrm>
          <a:ln>
            <a:solidFill>
              <a:schemeClr val="bg1"/>
            </a:solidFill>
          </a:ln>
        </p:spPr>
        <p:txBody>
          <a:bodyPr/>
          <a:lstStyle/>
          <a:p>
            <a:pPr algn="ctr">
              <a:lnSpc>
                <a:spcPct val="150000"/>
              </a:lnSpc>
            </a:pPr>
            <a:r>
              <a:rPr lang="en-US" sz="2800" dirty="0"/>
              <a:t>Projected Child Count Reports</a:t>
            </a:r>
          </a:p>
        </p:txBody>
      </p:sp>
      <p:sp>
        <p:nvSpPr>
          <p:cNvPr id="14" name="Text Placeholder 9"/>
          <p:cNvSpPr>
            <a:spLocks noGrp="1"/>
          </p:cNvSpPr>
          <p:nvPr>
            <p:ph type="body" sz="quarter" idx="13"/>
          </p:nvPr>
        </p:nvSpPr>
        <p:spPr>
          <a:xfrm>
            <a:off x="4283968" y="4821315"/>
            <a:ext cx="2016224" cy="1619347"/>
          </a:xfrm>
          <a:ln>
            <a:solidFill>
              <a:srgbClr val="FF0000"/>
            </a:solidFill>
          </a:ln>
        </p:spPr>
        <p:txBody>
          <a:bodyPr>
            <a:normAutofit fontScale="85000" lnSpcReduction="10000"/>
          </a:bodyPr>
          <a:lstStyle/>
          <a:p>
            <a:pPr algn="ctr"/>
            <a:r>
              <a:rPr lang="en-US" dirty="0">
                <a:solidFill>
                  <a:srgbClr val="FFFF00"/>
                </a:solidFill>
              </a:rPr>
              <a:t>Review these reports in detail to assure all information is accurate</a:t>
            </a:r>
          </a:p>
        </p:txBody>
      </p:sp>
      <p:sp>
        <p:nvSpPr>
          <p:cNvPr id="18" name="Text Placeholder 9"/>
          <p:cNvSpPr txBox="1">
            <a:spLocks/>
          </p:cNvSpPr>
          <p:nvPr/>
        </p:nvSpPr>
        <p:spPr bwMode="auto">
          <a:xfrm>
            <a:off x="92707" y="1227011"/>
            <a:ext cx="8912377" cy="653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Projected reports – the status of child count reports as of the time they are run. Used for quality checks before the Federal data is finalized. </a:t>
            </a:r>
          </a:p>
        </p:txBody>
      </p:sp>
      <p:pic>
        <p:nvPicPr>
          <p:cNvPr id="4" name="Picture 3"/>
          <p:cNvPicPr>
            <a:picLocks noChangeAspect="1"/>
          </p:cNvPicPr>
          <p:nvPr/>
        </p:nvPicPr>
        <p:blipFill>
          <a:blip r:embed="rId3"/>
          <a:stretch>
            <a:fillRect/>
          </a:stretch>
        </p:blipFill>
        <p:spPr>
          <a:xfrm>
            <a:off x="25646" y="2072172"/>
            <a:ext cx="9118354" cy="2302945"/>
          </a:xfrm>
          <a:prstGeom prst="rect">
            <a:avLst/>
          </a:prstGeom>
        </p:spPr>
      </p:pic>
      <p:sp>
        <p:nvSpPr>
          <p:cNvPr id="16" name="Text Placeholder 9"/>
          <p:cNvSpPr txBox="1">
            <a:spLocks/>
          </p:cNvSpPr>
          <p:nvPr/>
        </p:nvSpPr>
        <p:spPr bwMode="auto">
          <a:xfrm>
            <a:off x="0" y="4544212"/>
            <a:ext cx="4680520" cy="1981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Projected Reports </a:t>
            </a:r>
          </a:p>
          <a:p>
            <a:pPr marL="342900" indent="-342900">
              <a:buFont typeface="Arial" panose="020B0604020202020204" pitchFamily="34" charset="0"/>
              <a:buChar char="•"/>
            </a:pPr>
            <a:r>
              <a:rPr lang="en-US" dirty="0"/>
              <a:t>Projected December 1 report</a:t>
            </a:r>
          </a:p>
          <a:p>
            <a:pPr marL="342900" indent="-342900">
              <a:buFont typeface="Arial" panose="020B0604020202020204" pitchFamily="34" charset="0"/>
              <a:buChar char="•"/>
            </a:pPr>
            <a:r>
              <a:rPr lang="en-US" dirty="0"/>
              <a:t>Projected Gifted Summery report</a:t>
            </a:r>
          </a:p>
          <a:p>
            <a:pPr marL="342900" indent="-342900">
              <a:buFont typeface="Arial" panose="020B0604020202020204" pitchFamily="34" charset="0"/>
              <a:buChar char="•"/>
            </a:pPr>
            <a:r>
              <a:rPr lang="en-US" dirty="0"/>
              <a:t>Projected End of Year</a:t>
            </a:r>
          </a:p>
          <a:p>
            <a:pPr marL="342900" indent="-342900">
              <a:buFont typeface="Arial" panose="020B0604020202020204" pitchFamily="34" charset="0"/>
              <a:buChar char="•"/>
            </a:pPr>
            <a:r>
              <a:rPr lang="en-US" dirty="0"/>
              <a:t>Projected Table 5 Discipline report</a:t>
            </a:r>
          </a:p>
          <a:p>
            <a:pPr marL="342900" indent="-342900">
              <a:buFont typeface="Arial" panose="020B0604020202020204" pitchFamily="34" charset="0"/>
              <a:buChar char="•"/>
            </a:pPr>
            <a:r>
              <a:rPr lang="en-US" dirty="0"/>
              <a:t>Projected Table 4 Exit report.</a:t>
            </a:r>
          </a:p>
          <a:p>
            <a:pPr algn="ctr"/>
            <a:endParaRPr lang="en-US" dirty="0"/>
          </a:p>
        </p:txBody>
      </p:sp>
    </p:spTree>
    <p:extLst>
      <p:ext uri="{BB962C8B-B14F-4D97-AF65-F5344CB8AC3E}">
        <p14:creationId xmlns:p14="http://schemas.microsoft.com/office/powerpoint/2010/main" val="360943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6"/>
          <p:cNvSpPr>
            <a:spLocks noGrp="1"/>
          </p:cNvSpPr>
          <p:nvPr>
            <p:ph type="title"/>
          </p:nvPr>
        </p:nvSpPr>
        <p:spPr>
          <a:xfrm>
            <a:off x="433139" y="285016"/>
            <a:ext cx="1918048" cy="639763"/>
          </a:xfrm>
        </p:spPr>
        <p:txBody>
          <a:bodyPr/>
          <a:lstStyle/>
          <a:p>
            <a:r>
              <a:rPr lang="en-US" dirty="0"/>
              <a:t>Reports</a:t>
            </a: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12</a:t>
            </a:fld>
            <a:endParaRPr lang="en-US"/>
          </a:p>
        </p:txBody>
      </p:sp>
      <p:sp>
        <p:nvSpPr>
          <p:cNvPr id="2" name="Text Placeholder 1"/>
          <p:cNvSpPr>
            <a:spLocks noGrp="1"/>
          </p:cNvSpPr>
          <p:nvPr>
            <p:ph type="body" sz="half" idx="2"/>
          </p:nvPr>
        </p:nvSpPr>
        <p:spPr>
          <a:xfrm>
            <a:off x="2627784" y="174741"/>
            <a:ext cx="4824536" cy="860314"/>
          </a:xfrm>
          <a:ln>
            <a:solidFill>
              <a:schemeClr val="bg1"/>
            </a:solidFill>
          </a:ln>
        </p:spPr>
        <p:txBody>
          <a:bodyPr/>
          <a:lstStyle/>
          <a:p>
            <a:pPr algn="ctr">
              <a:lnSpc>
                <a:spcPct val="150000"/>
              </a:lnSpc>
            </a:pPr>
            <a:r>
              <a:rPr lang="en-US" sz="2800" dirty="0"/>
              <a:t>Final Child Count Reports</a:t>
            </a:r>
          </a:p>
        </p:txBody>
      </p:sp>
      <p:sp>
        <p:nvSpPr>
          <p:cNvPr id="14" name="Text Placeholder 9"/>
          <p:cNvSpPr>
            <a:spLocks noGrp="1"/>
          </p:cNvSpPr>
          <p:nvPr>
            <p:ph type="body" sz="quarter" idx="13"/>
          </p:nvPr>
        </p:nvSpPr>
        <p:spPr>
          <a:xfrm>
            <a:off x="4283968" y="4821315"/>
            <a:ext cx="2016224" cy="1619347"/>
          </a:xfrm>
          <a:ln>
            <a:solidFill>
              <a:srgbClr val="FF0000"/>
            </a:solidFill>
          </a:ln>
        </p:spPr>
        <p:txBody>
          <a:bodyPr>
            <a:normAutofit/>
          </a:bodyPr>
          <a:lstStyle/>
          <a:p>
            <a:pPr algn="ctr"/>
            <a:r>
              <a:rPr lang="en-US" dirty="0">
                <a:solidFill>
                  <a:srgbClr val="FFFF00"/>
                </a:solidFill>
              </a:rPr>
              <a:t>Save these reports as the official child counts</a:t>
            </a:r>
          </a:p>
        </p:txBody>
      </p:sp>
      <p:sp>
        <p:nvSpPr>
          <p:cNvPr id="18" name="Text Placeholder 9"/>
          <p:cNvSpPr txBox="1">
            <a:spLocks/>
          </p:cNvSpPr>
          <p:nvPr/>
        </p:nvSpPr>
        <p:spPr bwMode="auto">
          <a:xfrm>
            <a:off x="92707" y="1227011"/>
            <a:ext cx="8912377" cy="653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Final reports – the official child counts reported federally to OSEP. Finalized reports populate OSEP indicators and are used for year-to-year measurements.  </a:t>
            </a:r>
          </a:p>
        </p:txBody>
      </p:sp>
      <p:sp>
        <p:nvSpPr>
          <p:cNvPr id="16" name="Text Placeholder 9"/>
          <p:cNvSpPr txBox="1">
            <a:spLocks/>
          </p:cNvSpPr>
          <p:nvPr/>
        </p:nvSpPr>
        <p:spPr bwMode="auto">
          <a:xfrm>
            <a:off x="0" y="4544212"/>
            <a:ext cx="4680520" cy="1981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Final Reports </a:t>
            </a:r>
          </a:p>
          <a:p>
            <a:pPr marL="342900" indent="-342900">
              <a:buFont typeface="Arial" panose="020B0604020202020204" pitchFamily="34" charset="0"/>
              <a:buChar char="•"/>
            </a:pPr>
            <a:r>
              <a:rPr lang="en-US" dirty="0"/>
              <a:t>Final December 1 report</a:t>
            </a:r>
          </a:p>
          <a:p>
            <a:pPr marL="342900" indent="-342900">
              <a:buFont typeface="Arial" panose="020B0604020202020204" pitchFamily="34" charset="0"/>
              <a:buChar char="•"/>
            </a:pPr>
            <a:r>
              <a:rPr lang="en-US" dirty="0"/>
              <a:t>Final Gifted Summery report</a:t>
            </a:r>
          </a:p>
          <a:p>
            <a:pPr marL="342900" indent="-342900">
              <a:buFont typeface="Arial" panose="020B0604020202020204" pitchFamily="34" charset="0"/>
              <a:buChar char="•"/>
            </a:pPr>
            <a:r>
              <a:rPr lang="en-US" dirty="0"/>
              <a:t>Final End of Year</a:t>
            </a:r>
          </a:p>
          <a:p>
            <a:pPr marL="342900" indent="-342900">
              <a:buFont typeface="Arial" panose="020B0604020202020204" pitchFamily="34" charset="0"/>
              <a:buChar char="•"/>
            </a:pPr>
            <a:r>
              <a:rPr lang="en-US" dirty="0"/>
              <a:t>Final Table 5 Discipline report</a:t>
            </a:r>
          </a:p>
          <a:p>
            <a:pPr marL="342900" indent="-342900">
              <a:buFont typeface="Arial" panose="020B0604020202020204" pitchFamily="34" charset="0"/>
              <a:buChar char="•"/>
            </a:pPr>
            <a:r>
              <a:rPr lang="en-US" dirty="0"/>
              <a:t>Final Table 4 Exit report.</a:t>
            </a:r>
          </a:p>
          <a:p>
            <a:pPr algn="ctr"/>
            <a:endParaRPr lang="en-US" dirty="0"/>
          </a:p>
        </p:txBody>
      </p:sp>
      <p:pic>
        <p:nvPicPr>
          <p:cNvPr id="5" name="Picture 4">
            <a:extLst>
              <a:ext uri="{FF2B5EF4-FFF2-40B4-BE49-F238E27FC236}">
                <a16:creationId xmlns:a16="http://schemas.microsoft.com/office/drawing/2014/main" id="{2D61F529-5224-4B23-3F0F-7476608D87B5}"/>
              </a:ext>
            </a:extLst>
          </p:cNvPr>
          <p:cNvPicPr>
            <a:picLocks noChangeAspect="1"/>
          </p:cNvPicPr>
          <p:nvPr/>
        </p:nvPicPr>
        <p:blipFill>
          <a:blip r:embed="rId3"/>
          <a:stretch>
            <a:fillRect/>
          </a:stretch>
        </p:blipFill>
        <p:spPr>
          <a:xfrm>
            <a:off x="35274" y="2045619"/>
            <a:ext cx="9144000" cy="2370137"/>
          </a:xfrm>
          <a:prstGeom prst="rect">
            <a:avLst/>
          </a:prstGeom>
        </p:spPr>
      </p:pic>
    </p:spTree>
    <p:extLst>
      <p:ext uri="{BB962C8B-B14F-4D97-AF65-F5344CB8AC3E}">
        <p14:creationId xmlns:p14="http://schemas.microsoft.com/office/powerpoint/2010/main" val="300445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2ABC7A-B902-AC7A-84AE-6E8DFCC05482}"/>
              </a:ext>
            </a:extLst>
          </p:cNvPr>
          <p:cNvSpPr txBox="1"/>
          <p:nvPr/>
        </p:nvSpPr>
        <p:spPr>
          <a:xfrm>
            <a:off x="6372200" y="4221088"/>
            <a:ext cx="2592288" cy="2379737"/>
          </a:xfrm>
          <a:prstGeom prst="rect">
            <a:avLst/>
          </a:prstGeom>
          <a:solidFill>
            <a:schemeClr val="tx1"/>
          </a:solidFill>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 name="Text Placeholder 2"/>
          <p:cNvSpPr>
            <a:spLocks noGrp="1"/>
          </p:cNvSpPr>
          <p:nvPr>
            <p:ph type="body" sz="half" idx="2"/>
          </p:nvPr>
        </p:nvSpPr>
        <p:spPr>
          <a:xfrm>
            <a:off x="3995936" y="1371600"/>
            <a:ext cx="4443539" cy="4361655"/>
          </a:xfrm>
        </p:spPr>
        <p:txBody>
          <a:bodyPr/>
          <a:lstStyle/>
          <a:p>
            <a:r>
              <a:rPr lang="en-US" sz="1600" dirty="0"/>
              <a:t>Use the column filters to find missing or inaccurate information</a:t>
            </a:r>
          </a:p>
          <a:p>
            <a:endParaRPr lang="en-US" sz="1600" dirty="0"/>
          </a:p>
          <a:p>
            <a:r>
              <a:rPr lang="en-US" sz="1600" dirty="0"/>
              <a:t>Missing Neighborhood / responsible schools</a:t>
            </a:r>
          </a:p>
          <a:p>
            <a:endParaRPr lang="en-US" sz="1600" dirty="0"/>
          </a:p>
          <a:p>
            <a:r>
              <a:rPr lang="en-US" sz="1600" dirty="0"/>
              <a:t>Missing Demographics like race / ethnicity can mean no KIDS records </a:t>
            </a:r>
          </a:p>
          <a:p>
            <a:endParaRPr lang="en-US" sz="1600" dirty="0"/>
          </a:p>
          <a:p>
            <a:r>
              <a:rPr lang="en-US" sz="1600" dirty="0"/>
              <a:t>Exit dates and exit codes not aligning</a:t>
            </a:r>
          </a:p>
          <a:p>
            <a:endParaRPr lang="en-US" sz="1600" dirty="0"/>
          </a:p>
          <a:p>
            <a:r>
              <a:rPr lang="en-US" sz="1600" dirty="0"/>
              <a:t>Age and grade levels not representative. </a:t>
            </a:r>
          </a:p>
          <a:p>
            <a:endParaRPr lang="en-US" sz="1600" dirty="0"/>
          </a:p>
          <a:p>
            <a:r>
              <a:rPr lang="en-US" sz="1600" dirty="0"/>
              <a:t>Missing Grade levels</a:t>
            </a:r>
          </a:p>
          <a:p>
            <a:endParaRPr lang="en-US" sz="1600" dirty="0"/>
          </a:p>
          <a:p>
            <a:r>
              <a:rPr lang="en-US" sz="1600" dirty="0"/>
              <a:t>KG – 12 students with Preschool settings</a:t>
            </a:r>
          </a:p>
          <a:p>
            <a:endParaRPr lang="en-US" sz="1600" dirty="0"/>
          </a:p>
          <a:p>
            <a:r>
              <a:rPr lang="en-US" sz="1600" dirty="0"/>
              <a:t>Verify total number of students</a:t>
            </a:r>
          </a:p>
          <a:p>
            <a:endParaRPr lang="en-US" dirty="0"/>
          </a:p>
          <a:p>
            <a:endParaRPr lang="en-US" dirty="0"/>
          </a:p>
        </p:txBody>
      </p:sp>
      <p:sp>
        <p:nvSpPr>
          <p:cNvPr id="4" name="Title 3"/>
          <p:cNvSpPr>
            <a:spLocks noGrp="1"/>
          </p:cNvSpPr>
          <p:nvPr>
            <p:ph type="title"/>
          </p:nvPr>
        </p:nvSpPr>
        <p:spPr/>
        <p:txBody>
          <a:bodyPr/>
          <a:lstStyle/>
          <a:p>
            <a:r>
              <a:rPr lang="en-US" dirty="0"/>
              <a:t>Report Tools – Use to Verify Data</a:t>
            </a:r>
          </a:p>
        </p:txBody>
      </p:sp>
      <p:sp>
        <p:nvSpPr>
          <p:cNvPr id="5" name="Text Placeholder 4"/>
          <p:cNvSpPr>
            <a:spLocks noGrp="1"/>
          </p:cNvSpPr>
          <p:nvPr>
            <p:ph type="body" sz="quarter" idx="13"/>
          </p:nvPr>
        </p:nvSpPr>
        <p:spPr/>
        <p:txBody>
          <a:bodyPr/>
          <a:lstStyle/>
          <a:p>
            <a:r>
              <a:rPr lang="en-US" dirty="0"/>
              <a:t>Projected reports can be used to verify data during the collection</a:t>
            </a:r>
          </a:p>
        </p:txBody>
      </p:sp>
      <p:sp>
        <p:nvSpPr>
          <p:cNvPr id="6" name="Slide Number Placeholder 5"/>
          <p:cNvSpPr>
            <a:spLocks noGrp="1"/>
          </p:cNvSpPr>
          <p:nvPr>
            <p:ph type="sldNum" sz="quarter" idx="15"/>
          </p:nvPr>
        </p:nvSpPr>
        <p:spPr/>
        <p:txBody>
          <a:bodyPr/>
          <a:lstStyle/>
          <a:p>
            <a:fld id="{EF33AAD8-4371-4FA4-87AD-58367B1156CD}" type="slidenum">
              <a:rPr lang="en-US" smtClean="0"/>
              <a:pPr/>
              <a:t>13</a:t>
            </a:fld>
            <a:endParaRPr lang="en-US"/>
          </a:p>
        </p:txBody>
      </p:sp>
      <p:pic>
        <p:nvPicPr>
          <p:cNvPr id="7" name="Picture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524000"/>
            <a:ext cx="3274266"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rot="16200000">
            <a:off x="2483849" y="2060767"/>
            <a:ext cx="432048" cy="144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44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6"/>
          <p:cNvSpPr>
            <a:spLocks noGrp="1"/>
          </p:cNvSpPr>
          <p:nvPr>
            <p:ph type="title"/>
          </p:nvPr>
        </p:nvSpPr>
        <p:spPr>
          <a:xfrm>
            <a:off x="565720" y="174741"/>
            <a:ext cx="8229600" cy="639763"/>
          </a:xfrm>
        </p:spPr>
        <p:txBody>
          <a:bodyPr/>
          <a:lstStyle/>
          <a:p>
            <a:r>
              <a:rPr lang="en-US" dirty="0"/>
              <a:t>Reports</a:t>
            </a: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14</a:t>
            </a:fld>
            <a:endParaRPr lang="en-US"/>
          </a:p>
        </p:txBody>
      </p:sp>
      <p:sp>
        <p:nvSpPr>
          <p:cNvPr id="2" name="Text Placeholder 1"/>
          <p:cNvSpPr>
            <a:spLocks noGrp="1"/>
          </p:cNvSpPr>
          <p:nvPr>
            <p:ph type="body" sz="half" idx="2"/>
          </p:nvPr>
        </p:nvSpPr>
        <p:spPr>
          <a:xfrm>
            <a:off x="2627784" y="174741"/>
            <a:ext cx="3118991" cy="738260"/>
          </a:xfrm>
          <a:ln>
            <a:solidFill>
              <a:schemeClr val="bg1"/>
            </a:solidFill>
          </a:ln>
        </p:spPr>
        <p:txBody>
          <a:bodyPr/>
          <a:lstStyle/>
          <a:p>
            <a:pPr algn="ctr">
              <a:lnSpc>
                <a:spcPct val="150000"/>
              </a:lnSpc>
            </a:pPr>
            <a:r>
              <a:rPr lang="en-US" sz="2800" dirty="0"/>
              <a:t>Projected Reports</a:t>
            </a:r>
          </a:p>
        </p:txBody>
      </p:sp>
      <p:sp>
        <p:nvSpPr>
          <p:cNvPr id="14" name="Text Placeholder 9"/>
          <p:cNvSpPr>
            <a:spLocks noGrp="1"/>
          </p:cNvSpPr>
          <p:nvPr>
            <p:ph type="body" sz="quarter" idx="13"/>
          </p:nvPr>
        </p:nvSpPr>
        <p:spPr>
          <a:xfrm>
            <a:off x="4878913" y="1682641"/>
            <a:ext cx="3854350" cy="862012"/>
          </a:xfrm>
          <a:ln>
            <a:solidFill>
              <a:srgbClr val="FF0000"/>
            </a:solidFill>
          </a:ln>
        </p:spPr>
        <p:txBody>
          <a:bodyPr>
            <a:normAutofit fontScale="62500" lnSpcReduction="20000"/>
          </a:bodyPr>
          <a:lstStyle/>
          <a:p>
            <a:pPr marL="342900" indent="-342900">
              <a:buFont typeface="Arial" pitchFamily="-123" charset="0"/>
              <a:buAutoNum type="alphaUcPeriod"/>
            </a:pPr>
            <a:r>
              <a:rPr lang="en-US" sz="2400" dirty="0"/>
              <a:t>Earliest Start date equals first day of school</a:t>
            </a:r>
          </a:p>
          <a:p>
            <a:pPr marL="342900" indent="-342900">
              <a:buFont typeface="Arial" pitchFamily="-123" charset="0"/>
              <a:buAutoNum type="alphaUcPeriod"/>
            </a:pPr>
            <a:r>
              <a:rPr lang="en-US" sz="2400" dirty="0"/>
              <a:t>Current IEP equals first day of school</a:t>
            </a:r>
          </a:p>
          <a:p>
            <a:pPr marL="342900" indent="-342900">
              <a:buFont typeface="Arial" pitchFamily="-123" charset="0"/>
              <a:buAutoNum type="alphaUcPeriod"/>
            </a:pPr>
            <a:r>
              <a:rPr lang="en-US" sz="2400" dirty="0"/>
              <a:t>First IEP equal first day of school</a:t>
            </a:r>
          </a:p>
        </p:txBody>
      </p:sp>
      <p:sp>
        <p:nvSpPr>
          <p:cNvPr id="18" name="Text Placeholder 9"/>
          <p:cNvSpPr txBox="1">
            <a:spLocks/>
          </p:cNvSpPr>
          <p:nvPr/>
        </p:nvSpPr>
        <p:spPr bwMode="auto">
          <a:xfrm>
            <a:off x="1619672" y="1065453"/>
            <a:ext cx="6423509" cy="545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Cross check the data fields to look for data outliers</a:t>
            </a:r>
          </a:p>
        </p:txBody>
      </p:sp>
      <p:sp>
        <p:nvSpPr>
          <p:cNvPr id="16" name="Text Placeholder 9"/>
          <p:cNvSpPr txBox="1">
            <a:spLocks/>
          </p:cNvSpPr>
          <p:nvPr/>
        </p:nvSpPr>
        <p:spPr bwMode="auto">
          <a:xfrm>
            <a:off x="410737" y="1611258"/>
            <a:ext cx="3397169" cy="725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Look for erroneous dates</a:t>
            </a:r>
          </a:p>
        </p:txBody>
      </p:sp>
      <p:pic>
        <p:nvPicPr>
          <p:cNvPr id="3" name="Picture 2">
            <a:extLst>
              <a:ext uri="{FF2B5EF4-FFF2-40B4-BE49-F238E27FC236}">
                <a16:creationId xmlns:a16="http://schemas.microsoft.com/office/drawing/2014/main" id="{38EA9005-735B-5504-E3EB-9B36EFA4A733}"/>
              </a:ext>
            </a:extLst>
          </p:cNvPr>
          <p:cNvPicPr>
            <a:picLocks noChangeAspect="1"/>
          </p:cNvPicPr>
          <p:nvPr/>
        </p:nvPicPr>
        <p:blipFill>
          <a:blip r:embed="rId3"/>
          <a:stretch>
            <a:fillRect/>
          </a:stretch>
        </p:blipFill>
        <p:spPr>
          <a:xfrm>
            <a:off x="232966" y="2599353"/>
            <a:ext cx="4556607" cy="2369820"/>
          </a:xfrm>
          <a:prstGeom prst="rect">
            <a:avLst/>
          </a:prstGeom>
        </p:spPr>
      </p:pic>
      <p:sp>
        <p:nvSpPr>
          <p:cNvPr id="6" name="Text Placeholder 9">
            <a:extLst>
              <a:ext uri="{FF2B5EF4-FFF2-40B4-BE49-F238E27FC236}">
                <a16:creationId xmlns:a16="http://schemas.microsoft.com/office/drawing/2014/main" id="{C3F79860-B4F7-081D-2517-50268270DBE2}"/>
              </a:ext>
            </a:extLst>
          </p:cNvPr>
          <p:cNvSpPr txBox="1">
            <a:spLocks/>
          </p:cNvSpPr>
          <p:nvPr/>
        </p:nvSpPr>
        <p:spPr>
          <a:xfrm>
            <a:off x="232966" y="2205219"/>
            <a:ext cx="4201064" cy="339434"/>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tabLst>
                <a:tab pos="213122" algn="l"/>
              </a:tabLst>
            </a:pPr>
            <a:r>
              <a:rPr lang="en-US" sz="1500" dirty="0">
                <a:solidFill>
                  <a:schemeClr val="bg1"/>
                </a:solidFill>
              </a:rPr>
              <a:t>	A 		         B		 C</a:t>
            </a:r>
          </a:p>
        </p:txBody>
      </p:sp>
      <p:sp>
        <p:nvSpPr>
          <p:cNvPr id="7" name="Text Placeholder 9">
            <a:extLst>
              <a:ext uri="{FF2B5EF4-FFF2-40B4-BE49-F238E27FC236}">
                <a16:creationId xmlns:a16="http://schemas.microsoft.com/office/drawing/2014/main" id="{1D00D4DA-C584-A9B6-60A6-3A3A808464AD}"/>
              </a:ext>
            </a:extLst>
          </p:cNvPr>
          <p:cNvSpPr txBox="1">
            <a:spLocks/>
          </p:cNvSpPr>
          <p:nvPr/>
        </p:nvSpPr>
        <p:spPr bwMode="auto">
          <a:xfrm>
            <a:off x="332928" y="5327775"/>
            <a:ext cx="6183288" cy="1065062"/>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a:t>Continuing students should have an IEP from the prior school year </a:t>
            </a:r>
          </a:p>
          <a:p>
            <a:pPr marL="0" indent="0"/>
            <a:r>
              <a:rPr lang="en-US" dirty="0"/>
              <a:t>Entering students should have an IEP date from the prior organization</a:t>
            </a:r>
          </a:p>
          <a:p>
            <a:pPr marL="0" indent="0"/>
            <a:r>
              <a:rPr lang="en-US" dirty="0"/>
              <a:t>If the IEP date is the first day of school, this can be a red flag. </a:t>
            </a:r>
          </a:p>
        </p:txBody>
      </p:sp>
    </p:spTree>
    <p:extLst>
      <p:ext uri="{BB962C8B-B14F-4D97-AF65-F5344CB8AC3E}">
        <p14:creationId xmlns:p14="http://schemas.microsoft.com/office/powerpoint/2010/main" val="128924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6"/>
          <p:cNvSpPr>
            <a:spLocks noGrp="1"/>
          </p:cNvSpPr>
          <p:nvPr>
            <p:ph type="title"/>
          </p:nvPr>
        </p:nvSpPr>
        <p:spPr>
          <a:xfrm>
            <a:off x="565720" y="174741"/>
            <a:ext cx="8229600" cy="639763"/>
          </a:xfrm>
        </p:spPr>
        <p:txBody>
          <a:bodyPr/>
          <a:lstStyle/>
          <a:p>
            <a:r>
              <a:rPr lang="en-US" dirty="0"/>
              <a:t>Reports</a:t>
            </a: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15</a:t>
            </a:fld>
            <a:endParaRPr lang="en-US"/>
          </a:p>
        </p:txBody>
      </p:sp>
      <p:sp>
        <p:nvSpPr>
          <p:cNvPr id="2" name="Text Placeholder 1"/>
          <p:cNvSpPr>
            <a:spLocks noGrp="1"/>
          </p:cNvSpPr>
          <p:nvPr>
            <p:ph type="body" sz="half" idx="2"/>
          </p:nvPr>
        </p:nvSpPr>
        <p:spPr>
          <a:xfrm>
            <a:off x="2627784" y="174741"/>
            <a:ext cx="4968552" cy="738260"/>
          </a:xfrm>
          <a:ln>
            <a:solidFill>
              <a:schemeClr val="bg1"/>
            </a:solidFill>
          </a:ln>
        </p:spPr>
        <p:txBody>
          <a:bodyPr/>
          <a:lstStyle/>
          <a:p>
            <a:pPr algn="ctr">
              <a:lnSpc>
                <a:spcPct val="150000"/>
              </a:lnSpc>
            </a:pPr>
            <a:r>
              <a:rPr lang="en-US" sz="2800" dirty="0"/>
              <a:t>Projected End of Year Report</a:t>
            </a:r>
          </a:p>
        </p:txBody>
      </p:sp>
      <p:sp>
        <p:nvSpPr>
          <p:cNvPr id="18" name="Text Placeholder 9"/>
          <p:cNvSpPr txBox="1">
            <a:spLocks/>
          </p:cNvSpPr>
          <p:nvPr/>
        </p:nvSpPr>
        <p:spPr bwMode="auto">
          <a:xfrm>
            <a:off x="1547664" y="1096767"/>
            <a:ext cx="6328397" cy="791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Projected EOY has all students listed. </a:t>
            </a:r>
          </a:p>
          <a:p>
            <a:pPr algn="ctr"/>
            <a:r>
              <a:rPr lang="en-US" dirty="0"/>
              <a:t>Use Projected EOY for detailed data analysis</a:t>
            </a:r>
          </a:p>
        </p:txBody>
      </p:sp>
      <p:sp>
        <p:nvSpPr>
          <p:cNvPr id="16" name="Text Placeholder 9"/>
          <p:cNvSpPr txBox="1">
            <a:spLocks/>
          </p:cNvSpPr>
          <p:nvPr/>
        </p:nvSpPr>
        <p:spPr bwMode="auto">
          <a:xfrm>
            <a:off x="31545" y="4221305"/>
            <a:ext cx="5210504" cy="21273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Projected EOY Report can find </a:t>
            </a:r>
          </a:p>
          <a:p>
            <a:pPr marL="342900" indent="-342900">
              <a:buFont typeface="Arial" panose="020B0604020202020204" pitchFamily="34" charset="0"/>
              <a:buChar char="•"/>
            </a:pPr>
            <a:r>
              <a:rPr lang="en-US" dirty="0"/>
              <a:t>Duplicate records</a:t>
            </a:r>
          </a:p>
          <a:p>
            <a:pPr marL="342900" indent="-342900">
              <a:buFont typeface="Arial" panose="020B0604020202020204" pitchFamily="34" charset="0"/>
              <a:buChar char="•"/>
            </a:pPr>
            <a:r>
              <a:rPr lang="en-US" dirty="0"/>
              <a:t>Incomplete data</a:t>
            </a:r>
          </a:p>
          <a:p>
            <a:pPr marL="342900" indent="-342900">
              <a:buFont typeface="Arial" panose="020B0604020202020204" pitchFamily="34" charset="0"/>
              <a:buChar char="•"/>
            </a:pPr>
            <a:r>
              <a:rPr lang="en-US" dirty="0"/>
              <a:t>Missing services, invalid “Z” settings</a:t>
            </a:r>
          </a:p>
          <a:p>
            <a:pPr marL="342900" indent="-342900">
              <a:buFont typeface="Arial" panose="020B0604020202020204" pitchFamily="34" charset="0"/>
              <a:buChar char="•"/>
            </a:pPr>
            <a:r>
              <a:rPr lang="en-US" dirty="0"/>
              <a:t>Grade level to age disparities</a:t>
            </a:r>
          </a:p>
          <a:p>
            <a:pPr marL="342900" indent="-342900">
              <a:buFont typeface="Arial" panose="020B0604020202020204" pitchFamily="34" charset="0"/>
              <a:buChar char="•"/>
            </a:pPr>
            <a:r>
              <a:rPr lang="en-US" dirty="0"/>
              <a:t>Inaccurate Assign child count organizations</a:t>
            </a:r>
          </a:p>
          <a:p>
            <a:pPr marL="342900" indent="-342900">
              <a:buFont typeface="Arial" panose="020B0604020202020204" pitchFamily="34" charset="0"/>
              <a:buChar char="•"/>
            </a:pPr>
            <a:r>
              <a:rPr lang="en-US" dirty="0"/>
              <a:t>DD Students older than age 9</a:t>
            </a:r>
          </a:p>
          <a:p>
            <a:pPr algn="ctr"/>
            <a:endParaRPr lang="en-US" dirty="0"/>
          </a:p>
        </p:txBody>
      </p:sp>
      <p:sp>
        <p:nvSpPr>
          <p:cNvPr id="10" name="TextBox 9">
            <a:extLst>
              <a:ext uri="{FF2B5EF4-FFF2-40B4-BE49-F238E27FC236}">
                <a16:creationId xmlns:a16="http://schemas.microsoft.com/office/drawing/2014/main" id="{B45DEEBC-950E-1DAC-4D4A-729C92C74970}"/>
              </a:ext>
            </a:extLst>
          </p:cNvPr>
          <p:cNvSpPr txBox="1"/>
          <p:nvPr/>
        </p:nvSpPr>
        <p:spPr>
          <a:xfrm>
            <a:off x="4418295" y="3292862"/>
            <a:ext cx="214644" cy="369332"/>
          </a:xfrm>
          <a:prstGeom prst="rect">
            <a:avLst/>
          </a:prstGeom>
          <a:noFill/>
          <a:ln>
            <a:solidFill>
              <a:schemeClr val="tx1"/>
            </a:solidFill>
          </a:ln>
        </p:spPr>
        <p:txBody>
          <a:bodyPr wrap="square" rtlCol="0">
            <a:spAutoFit/>
          </a:bodyPr>
          <a:lstStyle/>
          <a:p>
            <a:r>
              <a:rPr lang="en-US" dirty="0"/>
              <a:t>A</a:t>
            </a:r>
          </a:p>
        </p:txBody>
      </p:sp>
      <p:pic>
        <p:nvPicPr>
          <p:cNvPr id="15" name="Picture 14">
            <a:extLst>
              <a:ext uri="{FF2B5EF4-FFF2-40B4-BE49-F238E27FC236}">
                <a16:creationId xmlns:a16="http://schemas.microsoft.com/office/drawing/2014/main" id="{5369E325-EF4E-C208-87B9-5F691CA989AC}"/>
              </a:ext>
            </a:extLst>
          </p:cNvPr>
          <p:cNvPicPr>
            <a:picLocks noChangeAspect="1"/>
          </p:cNvPicPr>
          <p:nvPr/>
        </p:nvPicPr>
        <p:blipFill>
          <a:blip r:embed="rId3"/>
          <a:stretch>
            <a:fillRect/>
          </a:stretch>
        </p:blipFill>
        <p:spPr>
          <a:xfrm>
            <a:off x="88751" y="2055449"/>
            <a:ext cx="9058177" cy="2127389"/>
          </a:xfrm>
          <a:prstGeom prst="rect">
            <a:avLst/>
          </a:prstGeom>
        </p:spPr>
      </p:pic>
      <p:sp>
        <p:nvSpPr>
          <p:cNvPr id="17" name="Oval 16">
            <a:extLst>
              <a:ext uri="{FF2B5EF4-FFF2-40B4-BE49-F238E27FC236}">
                <a16:creationId xmlns:a16="http://schemas.microsoft.com/office/drawing/2014/main" id="{723E4A6A-A7BC-3DC8-354D-9E4A88832EC8}"/>
              </a:ext>
            </a:extLst>
          </p:cNvPr>
          <p:cNvSpPr/>
          <p:nvPr/>
        </p:nvSpPr>
        <p:spPr>
          <a:xfrm>
            <a:off x="3509463" y="3370025"/>
            <a:ext cx="894957" cy="79900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8E6025-4DFC-2880-92BE-B37A6D449D4B}"/>
              </a:ext>
            </a:extLst>
          </p:cNvPr>
          <p:cNvSpPr txBox="1"/>
          <p:nvPr/>
        </p:nvSpPr>
        <p:spPr>
          <a:xfrm flipH="1">
            <a:off x="3779912" y="2351371"/>
            <a:ext cx="382671" cy="369332"/>
          </a:xfrm>
          <a:prstGeom prst="rect">
            <a:avLst/>
          </a:prstGeom>
          <a:noFill/>
          <a:ln>
            <a:solidFill>
              <a:schemeClr val="accent2"/>
            </a:solidFill>
          </a:ln>
        </p:spPr>
        <p:txBody>
          <a:bodyPr wrap="square" rtlCol="0">
            <a:spAutoFit/>
          </a:bodyPr>
          <a:lstStyle/>
          <a:p>
            <a:r>
              <a:rPr lang="en-US" dirty="0">
                <a:solidFill>
                  <a:srgbClr val="FF0000"/>
                </a:solidFill>
              </a:rPr>
              <a:t>A</a:t>
            </a:r>
          </a:p>
        </p:txBody>
      </p:sp>
      <p:sp>
        <p:nvSpPr>
          <p:cNvPr id="19" name="TextBox 18">
            <a:extLst>
              <a:ext uri="{FF2B5EF4-FFF2-40B4-BE49-F238E27FC236}">
                <a16:creationId xmlns:a16="http://schemas.microsoft.com/office/drawing/2014/main" id="{F23E26C0-C7E2-8268-7EF0-31FB4A28D035}"/>
              </a:ext>
            </a:extLst>
          </p:cNvPr>
          <p:cNvSpPr txBox="1"/>
          <p:nvPr/>
        </p:nvSpPr>
        <p:spPr>
          <a:xfrm flipH="1">
            <a:off x="8675506" y="2276872"/>
            <a:ext cx="382671" cy="369332"/>
          </a:xfrm>
          <a:prstGeom prst="rect">
            <a:avLst/>
          </a:prstGeom>
          <a:noFill/>
          <a:ln>
            <a:solidFill>
              <a:schemeClr val="accent2"/>
            </a:solidFill>
          </a:ln>
        </p:spPr>
        <p:txBody>
          <a:bodyPr wrap="square" rtlCol="0">
            <a:spAutoFit/>
          </a:bodyPr>
          <a:lstStyle/>
          <a:p>
            <a:r>
              <a:rPr lang="en-US" dirty="0">
                <a:solidFill>
                  <a:srgbClr val="FF0000"/>
                </a:solidFill>
              </a:rPr>
              <a:t>A</a:t>
            </a:r>
          </a:p>
        </p:txBody>
      </p:sp>
      <p:sp>
        <p:nvSpPr>
          <p:cNvPr id="9" name="Oval 8">
            <a:extLst>
              <a:ext uri="{FF2B5EF4-FFF2-40B4-BE49-F238E27FC236}">
                <a16:creationId xmlns:a16="http://schemas.microsoft.com/office/drawing/2014/main" id="{08D84AA1-E359-DAD4-BC11-30848E681BF8}"/>
              </a:ext>
            </a:extLst>
          </p:cNvPr>
          <p:cNvSpPr/>
          <p:nvPr/>
        </p:nvSpPr>
        <p:spPr>
          <a:xfrm>
            <a:off x="8361514" y="3335618"/>
            <a:ext cx="750941" cy="91873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3">
            <a:extLst>
              <a:ext uri="{FF2B5EF4-FFF2-40B4-BE49-F238E27FC236}">
                <a16:creationId xmlns:a16="http://schemas.microsoft.com/office/drawing/2014/main" id="{6FEEF90F-7BAB-12CB-DBD8-11D5D120EE33}"/>
              </a:ext>
            </a:extLst>
          </p:cNvPr>
          <p:cNvSpPr txBox="1">
            <a:spLocks/>
          </p:cNvSpPr>
          <p:nvPr/>
        </p:nvSpPr>
        <p:spPr>
          <a:xfrm>
            <a:off x="5004048" y="4287395"/>
            <a:ext cx="4006596" cy="1877909"/>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r>
              <a:rPr lang="en-US" sz="1600" b="1" dirty="0">
                <a:solidFill>
                  <a:schemeClr val="bg1"/>
                </a:solidFill>
              </a:rPr>
              <a:t>Example of Incomplete data</a:t>
            </a:r>
          </a:p>
          <a:p>
            <a:pPr marL="0" lvl="1">
              <a:buClr>
                <a:schemeClr val="tx2"/>
              </a:buClr>
            </a:pPr>
            <a:endParaRPr lang="en-US" sz="1600" b="1" dirty="0">
              <a:solidFill>
                <a:schemeClr val="bg1"/>
              </a:solidFill>
            </a:endParaRPr>
          </a:p>
          <a:p>
            <a:pPr marL="0" lvl="1">
              <a:buClr>
                <a:schemeClr val="tx2"/>
              </a:buClr>
            </a:pPr>
            <a:r>
              <a:rPr lang="en-US" sz="1600" b="1" dirty="0">
                <a:solidFill>
                  <a:schemeClr val="bg1"/>
                </a:solidFill>
              </a:rPr>
              <a:t>A. Active students</a:t>
            </a:r>
          </a:p>
          <a:p>
            <a:pPr marL="0" lvl="1">
              <a:buClr>
                <a:schemeClr val="tx2"/>
              </a:buClr>
            </a:pPr>
            <a:endParaRPr lang="en-US" sz="1600" b="1" dirty="0">
              <a:solidFill>
                <a:schemeClr val="bg1"/>
              </a:solidFill>
            </a:endParaRPr>
          </a:p>
          <a:p>
            <a:pPr marL="0" lvl="1">
              <a:buClr>
                <a:schemeClr val="tx2"/>
              </a:buClr>
            </a:pPr>
            <a:r>
              <a:rPr lang="en-US" sz="1600" b="1" dirty="0">
                <a:solidFill>
                  <a:schemeClr val="bg1"/>
                </a:solidFill>
              </a:rPr>
              <a:t>B. Services ceasing before the end of the school year</a:t>
            </a:r>
          </a:p>
        </p:txBody>
      </p:sp>
      <p:sp>
        <p:nvSpPr>
          <p:cNvPr id="7" name="Oval 6">
            <a:extLst>
              <a:ext uri="{FF2B5EF4-FFF2-40B4-BE49-F238E27FC236}">
                <a16:creationId xmlns:a16="http://schemas.microsoft.com/office/drawing/2014/main" id="{95D8A5B0-831E-39FE-1216-350E16844CE7}"/>
              </a:ext>
            </a:extLst>
          </p:cNvPr>
          <p:cNvSpPr/>
          <p:nvPr/>
        </p:nvSpPr>
        <p:spPr>
          <a:xfrm>
            <a:off x="6966995" y="3292862"/>
            <a:ext cx="894957" cy="88997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914AEF8-D011-A711-7FA0-45B7E45F748E}"/>
              </a:ext>
            </a:extLst>
          </p:cNvPr>
          <p:cNvSpPr txBox="1"/>
          <p:nvPr/>
        </p:nvSpPr>
        <p:spPr>
          <a:xfrm>
            <a:off x="7164288" y="2259336"/>
            <a:ext cx="351730" cy="369332"/>
          </a:xfrm>
          <a:prstGeom prst="rect">
            <a:avLst/>
          </a:prstGeom>
          <a:noFill/>
          <a:ln>
            <a:solidFill>
              <a:srgbClr val="FF0000"/>
            </a:solidFill>
          </a:ln>
        </p:spPr>
        <p:txBody>
          <a:bodyPr wrap="square" rtlCol="0">
            <a:spAutoFit/>
          </a:bodyPr>
          <a:lstStyle/>
          <a:p>
            <a:r>
              <a:rPr lang="en-US" dirty="0">
                <a:solidFill>
                  <a:srgbClr val="FF0000"/>
                </a:solidFill>
              </a:rPr>
              <a:t>B</a:t>
            </a:r>
          </a:p>
        </p:txBody>
      </p:sp>
    </p:spTree>
    <p:extLst>
      <p:ext uri="{BB962C8B-B14F-4D97-AF65-F5344CB8AC3E}">
        <p14:creationId xmlns:p14="http://schemas.microsoft.com/office/powerpoint/2010/main" val="39024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6"/>
          <p:cNvSpPr>
            <a:spLocks noGrp="1"/>
          </p:cNvSpPr>
          <p:nvPr>
            <p:ph type="title"/>
          </p:nvPr>
        </p:nvSpPr>
        <p:spPr>
          <a:xfrm>
            <a:off x="565720" y="174741"/>
            <a:ext cx="8229600" cy="639763"/>
          </a:xfrm>
        </p:spPr>
        <p:txBody>
          <a:bodyPr/>
          <a:lstStyle/>
          <a:p>
            <a:r>
              <a:rPr lang="en-US" dirty="0"/>
              <a:t>Reports</a:t>
            </a:r>
          </a:p>
        </p:txBody>
      </p:sp>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16</a:t>
            </a:fld>
            <a:endParaRPr lang="en-US"/>
          </a:p>
        </p:txBody>
      </p:sp>
      <p:sp>
        <p:nvSpPr>
          <p:cNvPr id="2" name="Text Placeholder 1"/>
          <p:cNvSpPr>
            <a:spLocks noGrp="1"/>
          </p:cNvSpPr>
          <p:nvPr>
            <p:ph type="body" sz="half" idx="2"/>
          </p:nvPr>
        </p:nvSpPr>
        <p:spPr>
          <a:xfrm>
            <a:off x="2627784" y="174741"/>
            <a:ext cx="3118991" cy="738260"/>
          </a:xfrm>
          <a:ln>
            <a:solidFill>
              <a:schemeClr val="bg1"/>
            </a:solidFill>
          </a:ln>
        </p:spPr>
        <p:txBody>
          <a:bodyPr/>
          <a:lstStyle/>
          <a:p>
            <a:pPr algn="ctr">
              <a:lnSpc>
                <a:spcPct val="150000"/>
              </a:lnSpc>
            </a:pPr>
            <a:r>
              <a:rPr lang="en-US" sz="2800" dirty="0"/>
              <a:t>Verification Reports</a:t>
            </a:r>
          </a:p>
        </p:txBody>
      </p:sp>
      <p:sp>
        <p:nvSpPr>
          <p:cNvPr id="14" name="Text Placeholder 9"/>
          <p:cNvSpPr>
            <a:spLocks noGrp="1"/>
          </p:cNvSpPr>
          <p:nvPr>
            <p:ph type="body" sz="quarter" idx="13"/>
          </p:nvPr>
        </p:nvSpPr>
        <p:spPr>
          <a:xfrm>
            <a:off x="4427984" y="4574706"/>
            <a:ext cx="2016224" cy="1950638"/>
          </a:xfrm>
          <a:ln>
            <a:solidFill>
              <a:srgbClr val="FF0000"/>
            </a:solidFill>
          </a:ln>
        </p:spPr>
        <p:txBody>
          <a:bodyPr>
            <a:normAutofit fontScale="85000" lnSpcReduction="20000"/>
          </a:bodyPr>
          <a:lstStyle/>
          <a:p>
            <a:pPr algn="ctr"/>
            <a:r>
              <a:rPr lang="en-US" dirty="0">
                <a:solidFill>
                  <a:srgbClr val="FFFF00"/>
                </a:solidFill>
              </a:rPr>
              <a:t>These reports provide evidence that current information needs to be corrected. </a:t>
            </a:r>
          </a:p>
        </p:txBody>
      </p:sp>
      <p:sp>
        <p:nvSpPr>
          <p:cNvPr id="18" name="Text Placeholder 9"/>
          <p:cNvSpPr txBox="1">
            <a:spLocks/>
          </p:cNvSpPr>
          <p:nvPr/>
        </p:nvSpPr>
        <p:spPr bwMode="auto">
          <a:xfrm>
            <a:off x="92707" y="1227011"/>
            <a:ext cx="8912377" cy="653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Several reports are for quality analysis, comparing student level data state wide. These reports flag inaccuracies in the current data that may need to be corrected locally. </a:t>
            </a:r>
          </a:p>
        </p:txBody>
      </p:sp>
      <p:sp>
        <p:nvSpPr>
          <p:cNvPr id="16" name="Text Placeholder 9"/>
          <p:cNvSpPr txBox="1">
            <a:spLocks/>
          </p:cNvSpPr>
          <p:nvPr/>
        </p:nvSpPr>
        <p:spPr bwMode="auto">
          <a:xfrm>
            <a:off x="0" y="4544212"/>
            <a:ext cx="4680520" cy="1981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Verification Reports </a:t>
            </a:r>
          </a:p>
          <a:p>
            <a:pPr marL="342900" indent="-342900">
              <a:buFont typeface="Arial" panose="020B0604020202020204" pitchFamily="34" charset="0"/>
              <a:buChar char="•"/>
            </a:pPr>
            <a:r>
              <a:rPr lang="en-US" dirty="0"/>
              <a:t>Overlap Report</a:t>
            </a:r>
          </a:p>
          <a:p>
            <a:pPr marL="342900" indent="-342900">
              <a:buFont typeface="Arial" panose="020B0604020202020204" pitchFamily="34" charset="0"/>
              <a:buChar char="•"/>
            </a:pPr>
            <a:r>
              <a:rPr lang="en-US" dirty="0"/>
              <a:t>Unresolved Exit Report</a:t>
            </a:r>
          </a:p>
          <a:p>
            <a:pPr marL="342900" indent="-342900">
              <a:buFont typeface="Arial" panose="020B0604020202020204" pitchFamily="34" charset="0"/>
              <a:buChar char="•"/>
            </a:pPr>
            <a:r>
              <a:rPr lang="en-US" dirty="0"/>
              <a:t>Exit Status Report</a:t>
            </a:r>
          </a:p>
          <a:p>
            <a:pPr marL="342900" indent="-342900">
              <a:buFont typeface="Arial" panose="020B0604020202020204" pitchFamily="34" charset="0"/>
              <a:buChar char="•"/>
            </a:pPr>
            <a:r>
              <a:rPr lang="en-US" dirty="0"/>
              <a:t>Unknown Exit report</a:t>
            </a:r>
          </a:p>
          <a:p>
            <a:pPr marL="342900" indent="-342900">
              <a:buFont typeface="Arial" panose="020B0604020202020204" pitchFamily="34" charset="0"/>
              <a:buChar char="•"/>
            </a:pPr>
            <a:r>
              <a:rPr lang="en-US" dirty="0"/>
              <a:t>Discipline Incident Report</a:t>
            </a:r>
          </a:p>
          <a:p>
            <a:pPr algn="ctr"/>
            <a:endParaRPr lang="en-US" dirty="0"/>
          </a:p>
        </p:txBody>
      </p:sp>
      <p:pic>
        <p:nvPicPr>
          <p:cNvPr id="3" name="Picture 2"/>
          <p:cNvPicPr>
            <a:picLocks noChangeAspect="1"/>
          </p:cNvPicPr>
          <p:nvPr/>
        </p:nvPicPr>
        <p:blipFill>
          <a:blip r:embed="rId3"/>
          <a:stretch>
            <a:fillRect/>
          </a:stretch>
        </p:blipFill>
        <p:spPr>
          <a:xfrm>
            <a:off x="86789" y="1798658"/>
            <a:ext cx="9144000" cy="2690113"/>
          </a:xfrm>
          <a:prstGeom prst="rect">
            <a:avLst/>
          </a:prstGeom>
        </p:spPr>
      </p:pic>
      <p:sp>
        <p:nvSpPr>
          <p:cNvPr id="4" name="Arrow: Down 3">
            <a:extLst>
              <a:ext uri="{FF2B5EF4-FFF2-40B4-BE49-F238E27FC236}">
                <a16:creationId xmlns:a16="http://schemas.microsoft.com/office/drawing/2014/main" id="{DA5C2410-E5A5-240F-8AB0-EE041A8021B1}"/>
              </a:ext>
            </a:extLst>
          </p:cNvPr>
          <p:cNvSpPr/>
          <p:nvPr/>
        </p:nvSpPr>
        <p:spPr>
          <a:xfrm rot="5400000">
            <a:off x="3399154" y="4938039"/>
            <a:ext cx="419224" cy="13859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73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2373A1-D71D-14E4-76F0-B5F4F60E58CF}"/>
              </a:ext>
            </a:extLst>
          </p:cNvPr>
          <p:cNvSpPr/>
          <p:nvPr/>
        </p:nvSpPr>
        <p:spPr>
          <a:xfrm>
            <a:off x="5652120" y="3645024"/>
            <a:ext cx="3491880" cy="287007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 Placeholder 2"/>
          <p:cNvSpPr>
            <a:spLocks noGrp="1"/>
          </p:cNvSpPr>
          <p:nvPr>
            <p:ph type="body" sz="half" idx="2"/>
          </p:nvPr>
        </p:nvSpPr>
        <p:spPr>
          <a:xfrm>
            <a:off x="251520" y="1738329"/>
            <a:ext cx="8533080" cy="4821368"/>
          </a:xfrm>
        </p:spPr>
        <p:txBody>
          <a:bodyPr/>
          <a:lstStyle/>
          <a:p>
            <a:r>
              <a:rPr lang="en-US" sz="1800" dirty="0"/>
              <a:t>Unclaimed student report</a:t>
            </a:r>
          </a:p>
          <a:p>
            <a:r>
              <a:rPr lang="en-US" sz="1800" dirty="0"/>
              <a:t>	List of students not counting on OSEP reports</a:t>
            </a:r>
          </a:p>
          <a:p>
            <a:endParaRPr lang="en-US" sz="1800" dirty="0"/>
          </a:p>
          <a:p>
            <a:r>
              <a:rPr lang="en-US" sz="1800" dirty="0"/>
              <a:t>Overlap report</a:t>
            </a:r>
          </a:p>
          <a:p>
            <a:r>
              <a:rPr lang="en-US" sz="1800" dirty="0"/>
              <a:t>	List of students with the same service dates in more than 1 IEP or organization</a:t>
            </a:r>
          </a:p>
          <a:p>
            <a:endParaRPr lang="en-US" sz="1800" dirty="0"/>
          </a:p>
          <a:p>
            <a:r>
              <a:rPr lang="en-US" sz="1800" dirty="0"/>
              <a:t>Unresolved exit report</a:t>
            </a:r>
          </a:p>
          <a:p>
            <a:r>
              <a:rPr lang="en-US" sz="1800" dirty="0"/>
              <a:t>	Exit data is not reported for students not active in current school year</a:t>
            </a:r>
          </a:p>
          <a:p>
            <a:endParaRPr lang="en-US" sz="1800" dirty="0"/>
          </a:p>
          <a:p>
            <a:r>
              <a:rPr lang="en-US" sz="1800" dirty="0"/>
              <a:t>Discipline IDEA Data Validation report</a:t>
            </a:r>
          </a:p>
          <a:p>
            <a:r>
              <a:rPr lang="en-US" sz="1800" dirty="0"/>
              <a:t>	KIAS Discipline data is in question</a:t>
            </a:r>
          </a:p>
          <a:p>
            <a:endParaRPr lang="en-US" sz="1800" dirty="0"/>
          </a:p>
          <a:p>
            <a:r>
              <a:rPr lang="en-US" sz="1800" dirty="0"/>
              <a:t>Exit status report</a:t>
            </a:r>
          </a:p>
          <a:p>
            <a:r>
              <a:rPr lang="en-US" sz="1800" dirty="0"/>
              <a:t>	Evidence that the reported basis of exit must be changed</a:t>
            </a:r>
          </a:p>
          <a:p>
            <a:endParaRPr lang="en-US" sz="1800" dirty="0"/>
          </a:p>
          <a:p>
            <a:r>
              <a:rPr lang="en-US" sz="1800" dirty="0"/>
              <a:t>Unknown Exit report</a:t>
            </a:r>
          </a:p>
          <a:p>
            <a:r>
              <a:rPr lang="en-US" sz="1800" dirty="0"/>
              <a:t>	Basis of exit reported is questionable, student not found elsewhere</a:t>
            </a:r>
          </a:p>
          <a:p>
            <a:endParaRPr lang="en-US" sz="1600" dirty="0"/>
          </a:p>
          <a:p>
            <a:endParaRPr lang="en-US" sz="1600" dirty="0"/>
          </a:p>
          <a:p>
            <a:endParaRPr lang="en-US" dirty="0"/>
          </a:p>
          <a:p>
            <a:endParaRPr lang="en-US" dirty="0"/>
          </a:p>
        </p:txBody>
      </p:sp>
      <p:sp>
        <p:nvSpPr>
          <p:cNvPr id="4" name="Title 3"/>
          <p:cNvSpPr>
            <a:spLocks noGrp="1"/>
          </p:cNvSpPr>
          <p:nvPr>
            <p:ph type="title"/>
          </p:nvPr>
        </p:nvSpPr>
        <p:spPr/>
        <p:txBody>
          <a:bodyPr/>
          <a:lstStyle/>
          <a:p>
            <a:r>
              <a:rPr lang="en-US" dirty="0"/>
              <a:t>Report Tips</a:t>
            </a:r>
          </a:p>
        </p:txBody>
      </p:sp>
      <p:sp>
        <p:nvSpPr>
          <p:cNvPr id="5" name="Text Placeholder 4"/>
          <p:cNvSpPr>
            <a:spLocks noGrp="1"/>
          </p:cNvSpPr>
          <p:nvPr>
            <p:ph type="body" sz="quarter" idx="13"/>
          </p:nvPr>
        </p:nvSpPr>
        <p:spPr>
          <a:xfrm>
            <a:off x="3419872" y="376014"/>
            <a:ext cx="5364728" cy="457200"/>
          </a:xfrm>
        </p:spPr>
        <p:txBody>
          <a:bodyPr/>
          <a:lstStyle/>
          <a:p>
            <a:r>
              <a:rPr lang="en-US" dirty="0"/>
              <a:t>Do not ignore data quality reports</a:t>
            </a:r>
          </a:p>
        </p:txBody>
      </p:sp>
      <p:sp>
        <p:nvSpPr>
          <p:cNvPr id="6" name="Slide Number Placeholder 5"/>
          <p:cNvSpPr>
            <a:spLocks noGrp="1"/>
          </p:cNvSpPr>
          <p:nvPr>
            <p:ph type="sldNum" sz="quarter" idx="15"/>
          </p:nvPr>
        </p:nvSpPr>
        <p:spPr/>
        <p:txBody>
          <a:bodyPr/>
          <a:lstStyle/>
          <a:p>
            <a:fld id="{EF33AAD8-4371-4FA4-87AD-58367B1156CD}" type="slidenum">
              <a:rPr lang="en-US" smtClean="0"/>
              <a:pPr/>
              <a:t>17</a:t>
            </a:fld>
            <a:endParaRPr lang="en-US"/>
          </a:p>
        </p:txBody>
      </p:sp>
      <p:sp>
        <p:nvSpPr>
          <p:cNvPr id="9" name="Text Placeholder 4">
            <a:extLst>
              <a:ext uri="{FF2B5EF4-FFF2-40B4-BE49-F238E27FC236}">
                <a16:creationId xmlns:a16="http://schemas.microsoft.com/office/drawing/2014/main" id="{039DDC15-391E-84C6-C264-01C981A44DE8}"/>
              </a:ext>
            </a:extLst>
          </p:cNvPr>
          <p:cNvSpPr txBox="1">
            <a:spLocks/>
          </p:cNvSpPr>
          <p:nvPr/>
        </p:nvSpPr>
        <p:spPr bwMode="auto">
          <a:xfrm>
            <a:off x="3563888" y="925900"/>
            <a:ext cx="5328592" cy="764910"/>
          </a:xfrm>
          <a:prstGeom prst="rect">
            <a:avLst/>
          </a:prstGeom>
          <a:noFill/>
          <a:ln w="12700">
            <a:solidFill>
              <a:schemeClr val="bg1"/>
            </a:solidFill>
            <a:miter lim="800000"/>
            <a:headEnd/>
            <a:tailEnd/>
          </a:ln>
        </p:spPr>
        <p:txBody>
          <a:bodyPr vert="horz" wrap="square" lIns="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 Data Quality reports are a High Priority and factor</a:t>
            </a:r>
          </a:p>
          <a:p>
            <a:r>
              <a:rPr lang="en-US" sz="2000" dirty="0"/>
              <a:t>  in Timely and Accurate measurements</a:t>
            </a:r>
          </a:p>
        </p:txBody>
      </p:sp>
    </p:spTree>
    <p:extLst>
      <p:ext uri="{BB962C8B-B14F-4D97-AF65-F5344CB8AC3E}">
        <p14:creationId xmlns:p14="http://schemas.microsoft.com/office/powerpoint/2010/main" val="340217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p:cNvSpPr>
            <a:spLocks noGrp="1"/>
          </p:cNvSpPr>
          <p:nvPr>
            <p:ph type="sldNum" sz="quarter" idx="15"/>
          </p:nvPr>
        </p:nvSpPr>
        <p:spPr bwMode="auto">
          <a:noFill/>
          <a:ln>
            <a:miter lim="800000"/>
            <a:headEnd/>
            <a:tailEnd/>
          </a:ln>
        </p:spPr>
        <p:txBody>
          <a:bodyPr/>
          <a:lstStyle/>
          <a:p>
            <a:fld id="{D6AD63D5-504A-45EB-81FD-1E26A656BA8B}" type="slidenum">
              <a:rPr lang="en-US"/>
              <a:pPr/>
              <a:t>18</a:t>
            </a:fld>
            <a:endParaRPr lang="en-US"/>
          </a:p>
        </p:txBody>
      </p:sp>
      <p:sp>
        <p:nvSpPr>
          <p:cNvPr id="12" name="Text Placeholder 8"/>
          <p:cNvSpPr>
            <a:spLocks noGrp="1"/>
          </p:cNvSpPr>
          <p:nvPr>
            <p:ph type="body" sz="half" idx="2"/>
          </p:nvPr>
        </p:nvSpPr>
        <p:spPr>
          <a:xfrm>
            <a:off x="4067944" y="244402"/>
            <a:ext cx="4392488" cy="557265"/>
          </a:xfrm>
        </p:spPr>
        <p:txBody>
          <a:bodyPr/>
          <a:lstStyle/>
          <a:p>
            <a:pPr>
              <a:lnSpc>
                <a:spcPct val="100000"/>
              </a:lnSpc>
            </a:pPr>
            <a:r>
              <a:rPr lang="en-US" sz="2800" dirty="0"/>
              <a:t>Unclaimed Student Report</a:t>
            </a:r>
          </a:p>
          <a:p>
            <a:pPr>
              <a:lnSpc>
                <a:spcPct val="100000"/>
              </a:lnSpc>
            </a:pPr>
            <a:endParaRPr lang="en-US" sz="2000" dirty="0"/>
          </a:p>
          <a:p>
            <a:pPr>
              <a:lnSpc>
                <a:spcPct val="100000"/>
              </a:lnSpc>
            </a:pPr>
            <a:endParaRPr lang="en-US" sz="2000" dirty="0"/>
          </a:p>
          <a:p>
            <a:pPr>
              <a:lnSpc>
                <a:spcPct val="100000"/>
              </a:lnSpc>
            </a:pPr>
            <a:endParaRPr lang="en-US" sz="2000" dirty="0"/>
          </a:p>
        </p:txBody>
      </p:sp>
      <p:pic>
        <p:nvPicPr>
          <p:cNvPr id="2" name="Picture 1">
            <a:extLst>
              <a:ext uri="{FF2B5EF4-FFF2-40B4-BE49-F238E27FC236}">
                <a16:creationId xmlns:a16="http://schemas.microsoft.com/office/drawing/2014/main" id="{8B0192BF-6873-4090-B4BD-C5664AFF90EC}"/>
              </a:ext>
            </a:extLst>
          </p:cNvPr>
          <p:cNvPicPr>
            <a:picLocks noChangeAspect="1"/>
          </p:cNvPicPr>
          <p:nvPr/>
        </p:nvPicPr>
        <p:blipFill>
          <a:blip r:embed="rId3"/>
          <a:stretch>
            <a:fillRect/>
          </a:stretch>
        </p:blipFill>
        <p:spPr>
          <a:xfrm>
            <a:off x="196076" y="1508565"/>
            <a:ext cx="8751848" cy="1900343"/>
          </a:xfrm>
          <a:prstGeom prst="rect">
            <a:avLst/>
          </a:prstGeom>
        </p:spPr>
      </p:pic>
      <p:sp>
        <p:nvSpPr>
          <p:cNvPr id="8" name="Text Placeholder 8">
            <a:extLst>
              <a:ext uri="{FF2B5EF4-FFF2-40B4-BE49-F238E27FC236}">
                <a16:creationId xmlns:a16="http://schemas.microsoft.com/office/drawing/2014/main" id="{442F8EF1-1EAA-42BE-9968-D5AE9093D80A}"/>
              </a:ext>
            </a:extLst>
          </p:cNvPr>
          <p:cNvSpPr txBox="1">
            <a:spLocks/>
          </p:cNvSpPr>
          <p:nvPr/>
        </p:nvSpPr>
        <p:spPr bwMode="auto">
          <a:xfrm>
            <a:off x="3919514" y="732559"/>
            <a:ext cx="5112568" cy="69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400" dirty="0"/>
              <a:t>List of students to be excluded from federal reports and child counts</a:t>
            </a:r>
            <a:endParaRPr lang="en-US" sz="2000" dirty="0"/>
          </a:p>
          <a:p>
            <a:endParaRPr lang="en-US" sz="2000" dirty="0"/>
          </a:p>
        </p:txBody>
      </p:sp>
      <p:sp>
        <p:nvSpPr>
          <p:cNvPr id="3" name="Text Placeholder 8">
            <a:extLst>
              <a:ext uri="{FF2B5EF4-FFF2-40B4-BE49-F238E27FC236}">
                <a16:creationId xmlns:a16="http://schemas.microsoft.com/office/drawing/2014/main" id="{4723EE37-CBC4-193E-E880-F26EE11F6F52}"/>
              </a:ext>
            </a:extLst>
          </p:cNvPr>
          <p:cNvSpPr txBox="1">
            <a:spLocks/>
          </p:cNvSpPr>
          <p:nvPr/>
        </p:nvSpPr>
        <p:spPr bwMode="auto">
          <a:xfrm>
            <a:off x="107504" y="3494634"/>
            <a:ext cx="5999856" cy="28966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400" dirty="0"/>
              <a:t>Note:  High Priority report</a:t>
            </a:r>
          </a:p>
          <a:p>
            <a:endParaRPr lang="en-US" sz="800" dirty="0"/>
          </a:p>
          <a:p>
            <a:r>
              <a:rPr lang="en-US" sz="2400" dirty="0"/>
              <a:t>Claiming means claiming in SPEDPro. </a:t>
            </a:r>
          </a:p>
          <a:p>
            <a:endParaRPr lang="en-US" sz="800" dirty="0"/>
          </a:p>
          <a:p>
            <a:r>
              <a:rPr lang="en-US" sz="2400" dirty="0"/>
              <a:t>SPEDPro claiming is unrelated to KIDS records.</a:t>
            </a:r>
          </a:p>
          <a:p>
            <a:endParaRPr lang="en-US" sz="800" dirty="0"/>
          </a:p>
          <a:p>
            <a:pPr>
              <a:lnSpc>
                <a:spcPct val="100000"/>
              </a:lnSpc>
            </a:pPr>
            <a:r>
              <a:rPr lang="en-US" sz="2400" dirty="0"/>
              <a:t>Not claiming a qualified IDEA student would impact Timely and  Accurate reporting</a:t>
            </a:r>
          </a:p>
          <a:p>
            <a:pPr>
              <a:lnSpc>
                <a:spcPct val="100000"/>
              </a:lnSpc>
            </a:pPr>
            <a:r>
              <a:rPr lang="en-US" sz="2400" dirty="0"/>
              <a:t>When to run the report – continually through the school year. </a:t>
            </a:r>
          </a:p>
        </p:txBody>
      </p:sp>
      <p:sp>
        <p:nvSpPr>
          <p:cNvPr id="6" name="Title 6">
            <a:extLst>
              <a:ext uri="{FF2B5EF4-FFF2-40B4-BE49-F238E27FC236}">
                <a16:creationId xmlns:a16="http://schemas.microsoft.com/office/drawing/2014/main" id="{762B54FD-A910-D7F1-9D04-28667B8BF9ED}"/>
              </a:ext>
            </a:extLst>
          </p:cNvPr>
          <p:cNvSpPr>
            <a:spLocks noGrp="1"/>
          </p:cNvSpPr>
          <p:nvPr>
            <p:ph type="title"/>
          </p:nvPr>
        </p:nvSpPr>
        <p:spPr>
          <a:xfrm>
            <a:off x="141801" y="322332"/>
            <a:ext cx="2666702" cy="976709"/>
          </a:xfrm>
        </p:spPr>
        <p:txBody>
          <a:bodyPr/>
          <a:lstStyle/>
          <a:p>
            <a:r>
              <a:rPr lang="en-US" dirty="0"/>
              <a:t>Data Quality Reports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5"/>
          </p:nvPr>
        </p:nvSpPr>
        <p:spPr bwMode="auto">
          <a:noFill/>
          <a:ln>
            <a:miter lim="800000"/>
            <a:headEnd/>
            <a:tailEnd/>
          </a:ln>
        </p:spPr>
        <p:txBody>
          <a:bodyPr/>
          <a:lstStyle/>
          <a:p>
            <a:fld id="{C6E6B648-F85A-4AD9-9138-54810335DA59}" type="slidenum">
              <a:rPr lang="en-US"/>
              <a:pPr/>
              <a:t>19</a:t>
            </a:fld>
            <a:endParaRPr lang="en-US"/>
          </a:p>
        </p:txBody>
      </p:sp>
      <p:sp>
        <p:nvSpPr>
          <p:cNvPr id="2" name="Text Placeholder 1"/>
          <p:cNvSpPr>
            <a:spLocks noGrp="1"/>
          </p:cNvSpPr>
          <p:nvPr>
            <p:ph type="body" sz="half" idx="2"/>
          </p:nvPr>
        </p:nvSpPr>
        <p:spPr>
          <a:xfrm>
            <a:off x="3901281" y="502704"/>
            <a:ext cx="2592288" cy="472221"/>
          </a:xfrm>
        </p:spPr>
        <p:txBody>
          <a:bodyPr/>
          <a:lstStyle/>
          <a:p>
            <a:r>
              <a:rPr lang="en-US" sz="2800" dirty="0"/>
              <a:t>Overlap Report</a:t>
            </a:r>
          </a:p>
        </p:txBody>
      </p:sp>
      <p:pic>
        <p:nvPicPr>
          <p:cNvPr id="3" name="Picture 2"/>
          <p:cNvPicPr>
            <a:picLocks noChangeAspect="1"/>
          </p:cNvPicPr>
          <p:nvPr/>
        </p:nvPicPr>
        <p:blipFill>
          <a:blip r:embed="rId3"/>
          <a:stretch>
            <a:fillRect/>
          </a:stretch>
        </p:blipFill>
        <p:spPr>
          <a:xfrm>
            <a:off x="0" y="2872312"/>
            <a:ext cx="9144000" cy="1479762"/>
          </a:xfrm>
          <a:prstGeom prst="rect">
            <a:avLst/>
          </a:prstGeom>
        </p:spPr>
      </p:pic>
      <p:sp>
        <p:nvSpPr>
          <p:cNvPr id="14" name="Text Placeholder 9"/>
          <p:cNvSpPr>
            <a:spLocks noGrp="1"/>
          </p:cNvSpPr>
          <p:nvPr>
            <p:ph type="body" sz="quarter" idx="13"/>
          </p:nvPr>
        </p:nvSpPr>
        <p:spPr>
          <a:xfrm>
            <a:off x="54045" y="4738294"/>
            <a:ext cx="6264696" cy="1805111"/>
          </a:xfrm>
        </p:spPr>
        <p:txBody>
          <a:bodyPr>
            <a:normAutofit fontScale="85000" lnSpcReduction="10000"/>
          </a:bodyPr>
          <a:lstStyle/>
          <a:p>
            <a:pPr algn="ctr"/>
            <a:r>
              <a:rPr lang="en-US" dirty="0"/>
              <a:t>Overlap of a single organization indicates the overlap is in your data alone. </a:t>
            </a:r>
          </a:p>
          <a:p>
            <a:r>
              <a:rPr lang="en-US" dirty="0"/>
              <a:t>Multiple profiles or same service dates on multiple IEPs</a:t>
            </a:r>
          </a:p>
          <a:p>
            <a:r>
              <a:rPr lang="en-US" dirty="0"/>
              <a:t>When to run the report - continually through the school year. </a:t>
            </a:r>
          </a:p>
        </p:txBody>
      </p:sp>
      <p:sp>
        <p:nvSpPr>
          <p:cNvPr id="18" name="Text Placeholder 9"/>
          <p:cNvSpPr txBox="1">
            <a:spLocks/>
          </p:cNvSpPr>
          <p:nvPr/>
        </p:nvSpPr>
        <p:spPr bwMode="auto">
          <a:xfrm>
            <a:off x="1575969" y="1708181"/>
            <a:ext cx="4680520" cy="1115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2 Organization listed Overlap is in your data and a different agency. Service line dates overlap</a:t>
            </a:r>
          </a:p>
        </p:txBody>
      </p:sp>
      <p:sp>
        <p:nvSpPr>
          <p:cNvPr id="17" name="Right Arrow 16"/>
          <p:cNvSpPr/>
          <p:nvPr/>
        </p:nvSpPr>
        <p:spPr>
          <a:xfrm rot="17750901" flipH="1" flipV="1">
            <a:off x="221153" y="3041961"/>
            <a:ext cx="852479" cy="1474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8593746" flipH="1" flipV="1">
            <a:off x="1127935" y="3286921"/>
            <a:ext cx="896068" cy="762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6629622" flipH="1" flipV="1">
            <a:off x="7854698" y="2739165"/>
            <a:ext cx="923435" cy="1742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4" name="Oval 3">
            <a:extLst>
              <a:ext uri="{FF2B5EF4-FFF2-40B4-BE49-F238E27FC236}">
                <a16:creationId xmlns:a16="http://schemas.microsoft.com/office/drawing/2014/main" id="{60735441-F250-44FC-C081-6AD83E0C1C61}"/>
              </a:ext>
            </a:extLst>
          </p:cNvPr>
          <p:cNvSpPr/>
          <p:nvPr/>
        </p:nvSpPr>
        <p:spPr>
          <a:xfrm>
            <a:off x="433591" y="3926179"/>
            <a:ext cx="633209" cy="425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a:extLst>
              <a:ext uri="{FF2B5EF4-FFF2-40B4-BE49-F238E27FC236}">
                <a16:creationId xmlns:a16="http://schemas.microsoft.com/office/drawing/2014/main" id="{C1308C7D-A73E-3FE6-C3CA-44D6AFB7B994}"/>
              </a:ext>
            </a:extLst>
          </p:cNvPr>
          <p:cNvSpPr txBox="1">
            <a:spLocks/>
          </p:cNvSpPr>
          <p:nvPr/>
        </p:nvSpPr>
        <p:spPr bwMode="auto">
          <a:xfrm>
            <a:off x="2316558" y="834099"/>
            <a:ext cx="6362303" cy="8249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400" dirty="0"/>
              <a:t>List of students – with service dates overlapping other SPEDPro records.  </a:t>
            </a:r>
            <a:endParaRPr lang="en-US" sz="2000" dirty="0"/>
          </a:p>
        </p:txBody>
      </p:sp>
      <p:sp>
        <p:nvSpPr>
          <p:cNvPr id="6" name="Title 6">
            <a:extLst>
              <a:ext uri="{FF2B5EF4-FFF2-40B4-BE49-F238E27FC236}">
                <a16:creationId xmlns:a16="http://schemas.microsoft.com/office/drawing/2014/main" id="{3BEE1109-9683-4B54-31E8-018245A50A5E}"/>
              </a:ext>
            </a:extLst>
          </p:cNvPr>
          <p:cNvSpPr txBox="1">
            <a:spLocks/>
          </p:cNvSpPr>
          <p:nvPr/>
        </p:nvSpPr>
        <p:spPr bwMode="auto">
          <a:xfrm>
            <a:off x="54045" y="282873"/>
            <a:ext cx="2666702" cy="9767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a:lstStyle>
          <a:p>
            <a:r>
              <a:rPr lang="en-US" dirty="0"/>
              <a:t>Data Quality Reports</a:t>
            </a:r>
          </a:p>
        </p:txBody>
      </p:sp>
    </p:spTree>
    <p:extLst>
      <p:ext uri="{BB962C8B-B14F-4D97-AF65-F5344CB8AC3E}">
        <p14:creationId xmlns:p14="http://schemas.microsoft.com/office/powerpoint/2010/main" val="381267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6"/>
          <p:cNvSpPr>
            <a:spLocks noGrp="1"/>
          </p:cNvSpPr>
          <p:nvPr>
            <p:ph type="title"/>
          </p:nvPr>
        </p:nvSpPr>
        <p:spPr>
          <a:xfrm>
            <a:off x="442455" y="167879"/>
            <a:ext cx="8229600" cy="639763"/>
          </a:xfrm>
        </p:spPr>
        <p:txBody>
          <a:bodyPr/>
          <a:lstStyle/>
          <a:p>
            <a:pPr algn="ctr"/>
            <a:r>
              <a:rPr lang="en-US" dirty="0">
                <a:solidFill>
                  <a:srgbClr val="FFFFFF"/>
                </a:solidFill>
              </a:rPr>
              <a:t>Modules</a:t>
            </a:r>
          </a:p>
        </p:txBody>
      </p:sp>
      <p:sp>
        <p:nvSpPr>
          <p:cNvPr id="41" name="Text Placeholder 40"/>
          <p:cNvSpPr>
            <a:spLocks noGrp="1"/>
          </p:cNvSpPr>
          <p:nvPr>
            <p:ph type="body" sz="quarter" idx="16"/>
          </p:nvPr>
        </p:nvSpPr>
        <p:spPr>
          <a:xfrm>
            <a:off x="2262497" y="1713320"/>
            <a:ext cx="6324600" cy="778579"/>
          </a:xfrm>
        </p:spPr>
        <p:txBody>
          <a:bodyPr>
            <a:normAutofit fontScale="85000" lnSpcReduction="20000"/>
          </a:bodyPr>
          <a:lstStyle/>
          <a:p>
            <a:r>
              <a:rPr lang="en-US" sz="2100" dirty="0">
                <a:solidFill>
                  <a:srgbClr val="FFFFFF"/>
                </a:solidFill>
              </a:rPr>
              <a:t>Module Two – Getting started</a:t>
            </a:r>
          </a:p>
          <a:p>
            <a:r>
              <a:rPr lang="en-US" sz="1900" dirty="0">
                <a:solidFill>
                  <a:srgbClr val="FFFFFF"/>
                </a:solidFill>
              </a:rPr>
              <a:t>Navigation, Calendar, Building information, Directory - Building association, Class minutes, settings, Providers</a:t>
            </a:r>
          </a:p>
          <a:p>
            <a:endParaRPr lang="en-US" dirty="0">
              <a:solidFill>
                <a:srgbClr val="FFFFFF"/>
              </a:solidFill>
            </a:endParaRPr>
          </a:p>
        </p:txBody>
      </p:sp>
      <p:sp>
        <p:nvSpPr>
          <p:cNvPr id="42" name="Text Placeholder 41"/>
          <p:cNvSpPr>
            <a:spLocks noGrp="1"/>
          </p:cNvSpPr>
          <p:nvPr>
            <p:ph type="body" sz="quarter" idx="17"/>
          </p:nvPr>
        </p:nvSpPr>
        <p:spPr>
          <a:xfrm>
            <a:off x="2262497" y="2713191"/>
            <a:ext cx="6324600" cy="654590"/>
          </a:xfrm>
        </p:spPr>
        <p:txBody>
          <a:bodyPr/>
          <a:lstStyle/>
          <a:p>
            <a:pPr marL="0">
              <a:tabLst>
                <a:tab pos="233363" algn="l"/>
              </a:tabLst>
            </a:pPr>
            <a:r>
              <a:rPr lang="en-US" dirty="0">
                <a:solidFill>
                  <a:srgbClr val="FFFFFF"/>
                </a:solidFill>
              </a:rPr>
              <a:t>Module Three – Student data</a:t>
            </a:r>
            <a:br>
              <a:rPr lang="en-US" dirty="0">
                <a:solidFill>
                  <a:srgbClr val="FFFFFF"/>
                </a:solidFill>
              </a:rPr>
            </a:br>
            <a:r>
              <a:rPr lang="en-US" sz="1600" dirty="0">
                <a:solidFill>
                  <a:srgbClr val="FFFFFF"/>
                </a:solidFill>
              </a:rPr>
              <a:t>Entering and exiting student records</a:t>
            </a:r>
          </a:p>
          <a:p>
            <a:endParaRPr lang="en-US" dirty="0">
              <a:solidFill>
                <a:srgbClr val="FFFFFF"/>
              </a:solidFill>
            </a:endParaRPr>
          </a:p>
        </p:txBody>
      </p:sp>
      <p:sp>
        <p:nvSpPr>
          <p:cNvPr id="43" name="Text Placeholder 42"/>
          <p:cNvSpPr>
            <a:spLocks noGrp="1"/>
          </p:cNvSpPr>
          <p:nvPr>
            <p:ph type="body" sz="quarter" idx="18"/>
          </p:nvPr>
        </p:nvSpPr>
        <p:spPr>
          <a:xfrm>
            <a:off x="2262497" y="6020116"/>
            <a:ext cx="4271420" cy="475420"/>
          </a:xfrm>
        </p:spPr>
        <p:txBody>
          <a:bodyPr>
            <a:normAutofit/>
          </a:bodyPr>
          <a:lstStyle/>
          <a:p>
            <a:r>
              <a:rPr lang="en-US" dirty="0">
                <a:solidFill>
                  <a:srgbClr val="FFFFFF"/>
                </a:solidFill>
              </a:rPr>
              <a:t>Module Seven – Other related topics</a:t>
            </a:r>
          </a:p>
        </p:txBody>
      </p:sp>
      <p:sp>
        <p:nvSpPr>
          <p:cNvPr id="24" name="Trapezoid 23"/>
          <p:cNvSpPr/>
          <p:nvPr/>
        </p:nvSpPr>
        <p:spPr>
          <a:xfrm>
            <a:off x="450167" y="980728"/>
            <a:ext cx="1600200" cy="533400"/>
          </a:xfrm>
          <a:prstGeom prst="trapezoid">
            <a:avLst/>
          </a:prstGeom>
          <a:solidFill>
            <a:schemeClr val="accent1"/>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1</a:t>
            </a:r>
          </a:p>
        </p:txBody>
      </p:sp>
      <p:sp>
        <p:nvSpPr>
          <p:cNvPr id="46" name="Text Placeholder 45"/>
          <p:cNvSpPr>
            <a:spLocks noGrp="1"/>
          </p:cNvSpPr>
          <p:nvPr>
            <p:ph type="body" sz="quarter" idx="15"/>
          </p:nvPr>
        </p:nvSpPr>
        <p:spPr>
          <a:xfrm>
            <a:off x="2262497" y="3697687"/>
            <a:ext cx="6629400" cy="475420"/>
          </a:xfrm>
        </p:spPr>
        <p:txBody>
          <a:bodyPr/>
          <a:lstStyle/>
          <a:p>
            <a:r>
              <a:rPr lang="en-US" dirty="0">
                <a:solidFill>
                  <a:srgbClr val="FFFFFF"/>
                </a:solidFill>
              </a:rPr>
              <a:t>Module Four – Verifications and reports</a:t>
            </a:r>
          </a:p>
          <a:p>
            <a:endParaRPr lang="en-US" dirty="0">
              <a:solidFill>
                <a:srgbClr val="FFFFFF"/>
              </a:solidFill>
            </a:endParaRPr>
          </a:p>
        </p:txBody>
      </p:sp>
      <p:sp>
        <p:nvSpPr>
          <p:cNvPr id="25" name="Trapezoid 24"/>
          <p:cNvSpPr/>
          <p:nvPr/>
        </p:nvSpPr>
        <p:spPr>
          <a:xfrm>
            <a:off x="450167" y="2658566"/>
            <a:ext cx="1645038" cy="552132"/>
          </a:xfrm>
          <a:prstGeom prst="trapezoid">
            <a:avLst/>
          </a:prstGeom>
          <a:solidFill>
            <a:schemeClr val="accent2"/>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3</a:t>
            </a:r>
          </a:p>
        </p:txBody>
      </p:sp>
      <p:sp>
        <p:nvSpPr>
          <p:cNvPr id="31" name="Trapezoid 30"/>
          <p:cNvSpPr/>
          <p:nvPr/>
        </p:nvSpPr>
        <p:spPr>
          <a:xfrm>
            <a:off x="438937" y="3541659"/>
            <a:ext cx="1645038" cy="533400"/>
          </a:xfrm>
          <a:prstGeom prst="trapezoid">
            <a:avLst/>
          </a:prstGeom>
          <a:solidFill>
            <a:schemeClr val="accent3"/>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4</a:t>
            </a:r>
          </a:p>
        </p:txBody>
      </p:sp>
      <p:sp>
        <p:nvSpPr>
          <p:cNvPr id="32" name="Trapezoid 31"/>
          <p:cNvSpPr/>
          <p:nvPr/>
        </p:nvSpPr>
        <p:spPr>
          <a:xfrm>
            <a:off x="328840" y="5877272"/>
            <a:ext cx="1699240" cy="533400"/>
          </a:xfrm>
          <a:prstGeom prst="trapezoid">
            <a:avLst/>
          </a:prstGeom>
          <a:solidFill>
            <a:schemeClr val="accent4"/>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7</a:t>
            </a:r>
          </a:p>
        </p:txBody>
      </p:sp>
      <p:sp>
        <p:nvSpPr>
          <p:cNvPr id="18446" name="Slide Number Placeholder 2"/>
          <p:cNvSpPr>
            <a:spLocks noGrp="1"/>
          </p:cNvSpPr>
          <p:nvPr>
            <p:ph type="sldNum" sz="quarter" idx="22"/>
          </p:nvPr>
        </p:nvSpPr>
        <p:spPr bwMode="auto">
          <a:noFill/>
          <a:ln>
            <a:miter lim="800000"/>
            <a:headEnd/>
            <a:tailEnd/>
          </a:ln>
        </p:spPr>
        <p:txBody>
          <a:bodyPr/>
          <a:lstStyle/>
          <a:p>
            <a:fld id="{529A7A9E-4673-4423-9DDE-646F5E2C5C13}" type="slidenum">
              <a:rPr lang="en-US"/>
              <a:pPr/>
              <a:t>2</a:t>
            </a:fld>
            <a:endParaRPr lang="en-US"/>
          </a:p>
        </p:txBody>
      </p:sp>
      <p:sp>
        <p:nvSpPr>
          <p:cNvPr id="2" name="Trapezoid 1">
            <a:extLst>
              <a:ext uri="{FF2B5EF4-FFF2-40B4-BE49-F238E27FC236}">
                <a16:creationId xmlns:a16="http://schemas.microsoft.com/office/drawing/2014/main" id="{14DF16B2-6605-ADC0-4F70-0CCAB6810A96}"/>
              </a:ext>
            </a:extLst>
          </p:cNvPr>
          <p:cNvSpPr/>
          <p:nvPr/>
        </p:nvSpPr>
        <p:spPr>
          <a:xfrm>
            <a:off x="465138" y="1923646"/>
            <a:ext cx="1645038" cy="490464"/>
          </a:xfrm>
          <a:prstGeom prst="trapezoid">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2</a:t>
            </a:r>
          </a:p>
        </p:txBody>
      </p:sp>
      <p:sp>
        <p:nvSpPr>
          <p:cNvPr id="4" name="Text Placeholder 40">
            <a:extLst>
              <a:ext uri="{FF2B5EF4-FFF2-40B4-BE49-F238E27FC236}">
                <a16:creationId xmlns:a16="http://schemas.microsoft.com/office/drawing/2014/main" id="{872ADCAA-A3EB-B444-A1D2-775C5214E985}"/>
              </a:ext>
            </a:extLst>
          </p:cNvPr>
          <p:cNvSpPr txBox="1">
            <a:spLocks/>
          </p:cNvSpPr>
          <p:nvPr/>
        </p:nvSpPr>
        <p:spPr bwMode="auto">
          <a:xfrm>
            <a:off x="2262497" y="900003"/>
            <a:ext cx="4515783" cy="816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One – Introduction to MIS reporting</a:t>
            </a:r>
          </a:p>
          <a:p>
            <a:r>
              <a:rPr lang="en-US" dirty="0">
                <a:solidFill>
                  <a:srgbClr val="FFFFFF"/>
                </a:solidFill>
              </a:rPr>
              <a:t> </a:t>
            </a:r>
            <a:r>
              <a:rPr lang="en-US" sz="1600" dirty="0">
                <a:solidFill>
                  <a:srgbClr val="FFFFFF"/>
                </a:solidFill>
              </a:rPr>
              <a:t>log in, access</a:t>
            </a:r>
          </a:p>
          <a:p>
            <a:endParaRPr lang="en-US" dirty="0">
              <a:solidFill>
                <a:srgbClr val="FFFFFF"/>
              </a:solidFill>
            </a:endParaRPr>
          </a:p>
        </p:txBody>
      </p:sp>
      <p:sp>
        <p:nvSpPr>
          <p:cNvPr id="3" name="Star: 5 Points 2">
            <a:extLst>
              <a:ext uri="{FF2B5EF4-FFF2-40B4-BE49-F238E27FC236}">
                <a16:creationId xmlns:a16="http://schemas.microsoft.com/office/drawing/2014/main" id="{E3B7BDC8-0D40-B8B0-D111-3ADBDA0F7A37}"/>
              </a:ext>
            </a:extLst>
          </p:cNvPr>
          <p:cNvSpPr/>
          <p:nvPr/>
        </p:nvSpPr>
        <p:spPr>
          <a:xfrm>
            <a:off x="6346232" y="3458895"/>
            <a:ext cx="864096" cy="654590"/>
          </a:xfrm>
          <a:prstGeom prst="star5">
            <a:avLst/>
          </a:prstGeom>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3">
            <a:extLst>
              <a:ext uri="{FF2B5EF4-FFF2-40B4-BE49-F238E27FC236}">
                <a16:creationId xmlns:a16="http://schemas.microsoft.com/office/drawing/2014/main" id="{9B070B8F-A36D-B56B-17C4-735CF6BF5B65}"/>
              </a:ext>
            </a:extLst>
          </p:cNvPr>
          <p:cNvSpPr txBox="1">
            <a:spLocks/>
          </p:cNvSpPr>
          <p:nvPr/>
        </p:nvSpPr>
        <p:spPr bwMode="auto">
          <a:xfrm>
            <a:off x="2262497" y="5242095"/>
            <a:ext cx="6324600"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Six – Closing the school year</a:t>
            </a:r>
          </a:p>
        </p:txBody>
      </p:sp>
      <p:sp>
        <p:nvSpPr>
          <p:cNvPr id="7" name="Trapezoid 6">
            <a:extLst>
              <a:ext uri="{FF2B5EF4-FFF2-40B4-BE49-F238E27FC236}">
                <a16:creationId xmlns:a16="http://schemas.microsoft.com/office/drawing/2014/main" id="{FAD7E40E-DAB2-C062-1D10-C3F006E9FF57}"/>
              </a:ext>
            </a:extLst>
          </p:cNvPr>
          <p:cNvSpPr/>
          <p:nvPr/>
        </p:nvSpPr>
        <p:spPr>
          <a:xfrm>
            <a:off x="390548" y="4292308"/>
            <a:ext cx="1699240" cy="533400"/>
          </a:xfrm>
          <a:prstGeom prst="trapezoid">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5</a:t>
            </a:r>
          </a:p>
        </p:txBody>
      </p:sp>
      <p:sp>
        <p:nvSpPr>
          <p:cNvPr id="5" name="Trapezoid 4">
            <a:extLst>
              <a:ext uri="{FF2B5EF4-FFF2-40B4-BE49-F238E27FC236}">
                <a16:creationId xmlns:a16="http://schemas.microsoft.com/office/drawing/2014/main" id="{D495402D-308A-0231-DF06-18174048BDAE}"/>
              </a:ext>
            </a:extLst>
          </p:cNvPr>
          <p:cNvSpPr/>
          <p:nvPr/>
        </p:nvSpPr>
        <p:spPr>
          <a:xfrm>
            <a:off x="390548" y="5042958"/>
            <a:ext cx="1699240" cy="533400"/>
          </a:xfrm>
          <a:prstGeom prst="trapezoid">
            <a:avLst/>
          </a:prstGeom>
          <a:solidFill>
            <a:schemeClr val="accent5"/>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6</a:t>
            </a:r>
          </a:p>
        </p:txBody>
      </p:sp>
      <p:sp>
        <p:nvSpPr>
          <p:cNvPr id="8" name="Text Placeholder 43">
            <a:extLst>
              <a:ext uri="{FF2B5EF4-FFF2-40B4-BE49-F238E27FC236}">
                <a16:creationId xmlns:a16="http://schemas.microsoft.com/office/drawing/2014/main" id="{FA78A52F-01C7-0885-8F94-16F3DE7C52E7}"/>
              </a:ext>
            </a:extLst>
          </p:cNvPr>
          <p:cNvSpPr txBox="1">
            <a:spLocks/>
          </p:cNvSpPr>
          <p:nvPr/>
        </p:nvSpPr>
        <p:spPr bwMode="auto">
          <a:xfrm>
            <a:off x="2262497" y="4503013"/>
            <a:ext cx="3162898"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Five – State Funding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6"/>
          <p:cNvSpPr>
            <a:spLocks noGrp="1"/>
          </p:cNvSpPr>
          <p:nvPr>
            <p:ph type="title"/>
          </p:nvPr>
        </p:nvSpPr>
        <p:spPr>
          <a:xfrm>
            <a:off x="85450" y="220696"/>
            <a:ext cx="2738710" cy="1120072"/>
          </a:xfrm>
        </p:spPr>
        <p:txBody>
          <a:bodyPr/>
          <a:lstStyle/>
          <a:p>
            <a:r>
              <a:rPr lang="en-US" dirty="0"/>
              <a:t>Data Quality Reports</a:t>
            </a:r>
          </a:p>
        </p:txBody>
      </p:sp>
      <p:sp>
        <p:nvSpPr>
          <p:cNvPr id="55298" name="Slide Number Placeholder 2"/>
          <p:cNvSpPr>
            <a:spLocks noGrp="1"/>
          </p:cNvSpPr>
          <p:nvPr>
            <p:ph type="sldNum" sz="quarter" idx="15"/>
          </p:nvPr>
        </p:nvSpPr>
        <p:spPr bwMode="auto">
          <a:noFill/>
          <a:ln>
            <a:miter lim="800000"/>
            <a:headEnd/>
            <a:tailEnd/>
          </a:ln>
        </p:spPr>
        <p:txBody>
          <a:bodyPr/>
          <a:lstStyle/>
          <a:p>
            <a:fld id="{D6AD63D5-504A-45EB-81FD-1E26A656BA8B}" type="slidenum">
              <a:rPr lang="en-US"/>
              <a:pPr/>
              <a:t>20</a:t>
            </a:fld>
            <a:endParaRPr lang="en-US"/>
          </a:p>
        </p:txBody>
      </p:sp>
      <p:sp>
        <p:nvSpPr>
          <p:cNvPr id="12" name="Text Placeholder 8"/>
          <p:cNvSpPr>
            <a:spLocks noGrp="1"/>
          </p:cNvSpPr>
          <p:nvPr>
            <p:ph type="body" sz="half" idx="2"/>
          </p:nvPr>
        </p:nvSpPr>
        <p:spPr>
          <a:xfrm>
            <a:off x="2771800" y="220696"/>
            <a:ext cx="4392488" cy="557265"/>
          </a:xfrm>
        </p:spPr>
        <p:txBody>
          <a:bodyPr/>
          <a:lstStyle/>
          <a:p>
            <a:pPr>
              <a:lnSpc>
                <a:spcPct val="100000"/>
              </a:lnSpc>
            </a:pPr>
            <a:r>
              <a:rPr lang="en-US" sz="2800" dirty="0"/>
              <a:t>Unresolved Exit report</a:t>
            </a:r>
          </a:p>
          <a:p>
            <a:pPr>
              <a:lnSpc>
                <a:spcPct val="100000"/>
              </a:lnSpc>
            </a:pPr>
            <a:endParaRPr lang="en-US" sz="2000" dirty="0"/>
          </a:p>
          <a:p>
            <a:pPr>
              <a:lnSpc>
                <a:spcPct val="100000"/>
              </a:lnSpc>
            </a:pPr>
            <a:endParaRPr lang="en-US" sz="2000" dirty="0"/>
          </a:p>
          <a:p>
            <a:pPr>
              <a:lnSpc>
                <a:spcPct val="100000"/>
              </a:lnSpc>
            </a:pPr>
            <a:endParaRPr lang="en-US" sz="2000" dirty="0"/>
          </a:p>
        </p:txBody>
      </p:sp>
      <p:sp>
        <p:nvSpPr>
          <p:cNvPr id="8" name="Text Placeholder 8">
            <a:extLst>
              <a:ext uri="{FF2B5EF4-FFF2-40B4-BE49-F238E27FC236}">
                <a16:creationId xmlns:a16="http://schemas.microsoft.com/office/drawing/2014/main" id="{442F8EF1-1EAA-42BE-9968-D5AE9093D80A}"/>
              </a:ext>
            </a:extLst>
          </p:cNvPr>
          <p:cNvSpPr txBox="1">
            <a:spLocks/>
          </p:cNvSpPr>
          <p:nvPr/>
        </p:nvSpPr>
        <p:spPr bwMode="auto">
          <a:xfrm>
            <a:off x="2679006" y="690064"/>
            <a:ext cx="5999856" cy="5409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400" dirty="0"/>
              <a:t>List of Active students from the prior school year not found in the current school year. </a:t>
            </a:r>
            <a:endParaRPr lang="en-US" sz="2000" dirty="0"/>
          </a:p>
        </p:txBody>
      </p:sp>
      <p:sp>
        <p:nvSpPr>
          <p:cNvPr id="3" name="Text Placeholder 8">
            <a:extLst>
              <a:ext uri="{FF2B5EF4-FFF2-40B4-BE49-F238E27FC236}">
                <a16:creationId xmlns:a16="http://schemas.microsoft.com/office/drawing/2014/main" id="{4723EE37-CBC4-193E-E880-F26EE11F6F52}"/>
              </a:ext>
            </a:extLst>
          </p:cNvPr>
          <p:cNvSpPr txBox="1">
            <a:spLocks/>
          </p:cNvSpPr>
          <p:nvPr/>
        </p:nvSpPr>
        <p:spPr bwMode="auto">
          <a:xfrm>
            <a:off x="107504" y="2939397"/>
            <a:ext cx="6192688" cy="36038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400" dirty="0"/>
              <a:t>Note:  High Priority report</a:t>
            </a:r>
          </a:p>
          <a:p>
            <a:endParaRPr lang="en-US" sz="2400" dirty="0"/>
          </a:p>
          <a:p>
            <a:r>
              <a:rPr lang="en-US" sz="2400" dirty="0"/>
              <a:t>When to run the report -</a:t>
            </a:r>
          </a:p>
          <a:p>
            <a:pPr>
              <a:lnSpc>
                <a:spcPct val="100000"/>
              </a:lnSpc>
              <a:spcAft>
                <a:spcPts val="600"/>
              </a:spcAft>
            </a:pPr>
            <a:r>
              <a:rPr lang="en-US" sz="2400" dirty="0"/>
              <a:t>August - September after initial population of current year students have been submitted. </a:t>
            </a:r>
          </a:p>
          <a:p>
            <a:endParaRPr lang="en-US" sz="800" dirty="0"/>
          </a:p>
          <a:p>
            <a:r>
              <a:rPr lang="en-US" sz="2400" dirty="0"/>
              <a:t>Why are these students listed? </a:t>
            </a:r>
          </a:p>
          <a:p>
            <a:endParaRPr lang="en-US" sz="800" dirty="0"/>
          </a:p>
          <a:p>
            <a:r>
              <a:rPr lang="en-US" sz="2400" dirty="0"/>
              <a:t>Did services end in the prior school year?</a:t>
            </a:r>
          </a:p>
          <a:p>
            <a:r>
              <a:rPr lang="en-US" sz="2400" dirty="0"/>
              <a:t>Was the student omitted from the current year?</a:t>
            </a:r>
          </a:p>
          <a:p>
            <a:endParaRPr lang="en-US" sz="800" dirty="0"/>
          </a:p>
          <a:p>
            <a:r>
              <a:rPr lang="en-US" sz="2400" dirty="0"/>
              <a:t>No students should be listed on this report.</a:t>
            </a:r>
          </a:p>
        </p:txBody>
      </p:sp>
      <p:pic>
        <p:nvPicPr>
          <p:cNvPr id="4" name="Picture 3">
            <a:extLst>
              <a:ext uri="{FF2B5EF4-FFF2-40B4-BE49-F238E27FC236}">
                <a16:creationId xmlns:a16="http://schemas.microsoft.com/office/drawing/2014/main" id="{0976F0C4-977F-0F58-F16E-FB5CDB36B559}"/>
              </a:ext>
            </a:extLst>
          </p:cNvPr>
          <p:cNvPicPr>
            <a:picLocks noChangeAspect="1"/>
          </p:cNvPicPr>
          <p:nvPr/>
        </p:nvPicPr>
        <p:blipFill>
          <a:blip r:embed="rId3"/>
          <a:stretch>
            <a:fillRect/>
          </a:stretch>
        </p:blipFill>
        <p:spPr>
          <a:xfrm>
            <a:off x="114250" y="1529819"/>
            <a:ext cx="8583570" cy="1352023"/>
          </a:xfrm>
          <a:prstGeom prst="rect">
            <a:avLst/>
          </a:prstGeom>
        </p:spPr>
      </p:pic>
    </p:spTree>
    <p:extLst>
      <p:ext uri="{BB962C8B-B14F-4D97-AF65-F5344CB8AC3E}">
        <p14:creationId xmlns:p14="http://schemas.microsoft.com/office/powerpoint/2010/main" val="42644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76C29E-676B-1363-C5D7-10C5C7E27CF7}"/>
              </a:ext>
            </a:extLst>
          </p:cNvPr>
          <p:cNvSpPr txBox="1"/>
          <p:nvPr/>
        </p:nvSpPr>
        <p:spPr>
          <a:xfrm>
            <a:off x="5989699" y="4002234"/>
            <a:ext cx="3118805" cy="2523110"/>
          </a:xfrm>
          <a:prstGeom prst="rect">
            <a:avLst/>
          </a:prstGeom>
          <a:solidFill>
            <a:schemeClr val="tx1"/>
          </a:solidFill>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55297" name="Title 6"/>
          <p:cNvSpPr>
            <a:spLocks noGrp="1"/>
          </p:cNvSpPr>
          <p:nvPr>
            <p:ph type="title"/>
          </p:nvPr>
        </p:nvSpPr>
        <p:spPr>
          <a:xfrm>
            <a:off x="105098" y="217210"/>
            <a:ext cx="2594694" cy="927614"/>
          </a:xfrm>
        </p:spPr>
        <p:txBody>
          <a:bodyPr/>
          <a:lstStyle/>
          <a:p>
            <a:r>
              <a:rPr lang="en-US" dirty="0"/>
              <a:t>Data Quality Reports</a:t>
            </a:r>
          </a:p>
        </p:txBody>
      </p:sp>
      <p:sp>
        <p:nvSpPr>
          <p:cNvPr id="55298" name="Slide Number Placeholder 2"/>
          <p:cNvSpPr>
            <a:spLocks noGrp="1"/>
          </p:cNvSpPr>
          <p:nvPr>
            <p:ph type="sldNum" sz="quarter" idx="15"/>
          </p:nvPr>
        </p:nvSpPr>
        <p:spPr bwMode="auto">
          <a:noFill/>
          <a:ln>
            <a:miter lim="800000"/>
            <a:headEnd/>
            <a:tailEnd/>
          </a:ln>
        </p:spPr>
        <p:txBody>
          <a:bodyPr/>
          <a:lstStyle/>
          <a:p>
            <a:fld id="{D6AD63D5-504A-45EB-81FD-1E26A656BA8B}" type="slidenum">
              <a:rPr lang="en-US"/>
              <a:pPr/>
              <a:t>21</a:t>
            </a:fld>
            <a:endParaRPr lang="en-US"/>
          </a:p>
        </p:txBody>
      </p:sp>
      <p:sp>
        <p:nvSpPr>
          <p:cNvPr id="12" name="Text Placeholder 8"/>
          <p:cNvSpPr>
            <a:spLocks noGrp="1"/>
          </p:cNvSpPr>
          <p:nvPr>
            <p:ph type="body" sz="half" idx="2"/>
          </p:nvPr>
        </p:nvSpPr>
        <p:spPr>
          <a:xfrm>
            <a:off x="3145383" y="245112"/>
            <a:ext cx="5688632" cy="557265"/>
          </a:xfrm>
        </p:spPr>
        <p:txBody>
          <a:bodyPr/>
          <a:lstStyle/>
          <a:p>
            <a:pPr>
              <a:lnSpc>
                <a:spcPct val="100000"/>
              </a:lnSpc>
            </a:pPr>
            <a:r>
              <a:rPr lang="en-US" sz="2800" dirty="0"/>
              <a:t>Discipline IDEA Data Validation report </a:t>
            </a:r>
          </a:p>
          <a:p>
            <a:pPr>
              <a:lnSpc>
                <a:spcPct val="100000"/>
              </a:lnSpc>
            </a:pPr>
            <a:endParaRPr lang="en-US" sz="2000" dirty="0"/>
          </a:p>
          <a:p>
            <a:pPr>
              <a:lnSpc>
                <a:spcPct val="100000"/>
              </a:lnSpc>
            </a:pPr>
            <a:endParaRPr lang="en-US" sz="2000" dirty="0"/>
          </a:p>
          <a:p>
            <a:pPr>
              <a:lnSpc>
                <a:spcPct val="100000"/>
              </a:lnSpc>
            </a:pPr>
            <a:endParaRPr lang="en-US" sz="2000" dirty="0"/>
          </a:p>
        </p:txBody>
      </p:sp>
      <p:sp>
        <p:nvSpPr>
          <p:cNvPr id="8" name="Text Placeholder 8">
            <a:extLst>
              <a:ext uri="{FF2B5EF4-FFF2-40B4-BE49-F238E27FC236}">
                <a16:creationId xmlns:a16="http://schemas.microsoft.com/office/drawing/2014/main" id="{442F8EF1-1EAA-42BE-9968-D5AE9093D80A}"/>
              </a:ext>
            </a:extLst>
          </p:cNvPr>
          <p:cNvSpPr txBox="1">
            <a:spLocks/>
          </p:cNvSpPr>
          <p:nvPr/>
        </p:nvSpPr>
        <p:spPr bwMode="auto">
          <a:xfrm>
            <a:off x="1940361" y="928068"/>
            <a:ext cx="7451704" cy="345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400" dirty="0"/>
              <a:t>List of Discipline students not aligning with SPEDPro data</a:t>
            </a:r>
            <a:endParaRPr lang="en-US" sz="2000" dirty="0"/>
          </a:p>
        </p:txBody>
      </p:sp>
      <p:sp>
        <p:nvSpPr>
          <p:cNvPr id="3" name="Text Placeholder 8">
            <a:extLst>
              <a:ext uri="{FF2B5EF4-FFF2-40B4-BE49-F238E27FC236}">
                <a16:creationId xmlns:a16="http://schemas.microsoft.com/office/drawing/2014/main" id="{4723EE37-CBC4-193E-E880-F26EE11F6F52}"/>
              </a:ext>
            </a:extLst>
          </p:cNvPr>
          <p:cNvSpPr txBox="1">
            <a:spLocks/>
          </p:cNvSpPr>
          <p:nvPr/>
        </p:nvSpPr>
        <p:spPr bwMode="auto">
          <a:xfrm>
            <a:off x="0" y="3573015"/>
            <a:ext cx="9144000" cy="30278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400" dirty="0"/>
              <a:t>Note:  High Priority report – report needs to be clear by EOY finalization.</a:t>
            </a:r>
          </a:p>
          <a:p>
            <a:endParaRPr lang="en-US" sz="2400" dirty="0"/>
          </a:p>
          <a:p>
            <a:pPr>
              <a:lnSpc>
                <a:spcPct val="100000"/>
              </a:lnSpc>
            </a:pPr>
            <a:r>
              <a:rPr lang="en-US" sz="2400" dirty="0"/>
              <a:t>Why is the student listed? - Student is marked as IDEA on the incident date. But there is no corresponding SPEDPro data</a:t>
            </a:r>
          </a:p>
          <a:p>
            <a:endParaRPr lang="en-US" sz="800" dirty="0"/>
          </a:p>
          <a:p>
            <a:pPr>
              <a:lnSpc>
                <a:spcPct val="100000"/>
              </a:lnSpc>
            </a:pPr>
            <a:r>
              <a:rPr lang="en-US" sz="2400" dirty="0"/>
              <a:t>Solution – Student not IDEA, contact local KIAS users to remove the IDEA from the Incident.</a:t>
            </a:r>
          </a:p>
          <a:p>
            <a:pPr>
              <a:lnSpc>
                <a:spcPct val="100000"/>
              </a:lnSpc>
            </a:pPr>
            <a:r>
              <a:rPr lang="en-US" sz="2400" dirty="0"/>
              <a:t>Solution – Student is IDEA, update SPEDPro service lines. </a:t>
            </a:r>
          </a:p>
        </p:txBody>
      </p:sp>
      <p:pic>
        <p:nvPicPr>
          <p:cNvPr id="4" name="Picture 3">
            <a:extLst>
              <a:ext uri="{FF2B5EF4-FFF2-40B4-BE49-F238E27FC236}">
                <a16:creationId xmlns:a16="http://schemas.microsoft.com/office/drawing/2014/main" id="{A58E2454-3F1A-DA9E-5D33-C6BDE69463E2}"/>
              </a:ext>
            </a:extLst>
          </p:cNvPr>
          <p:cNvPicPr>
            <a:picLocks noChangeAspect="1"/>
          </p:cNvPicPr>
          <p:nvPr/>
        </p:nvPicPr>
        <p:blipFill>
          <a:blip r:embed="rId3"/>
          <a:stretch>
            <a:fillRect/>
          </a:stretch>
        </p:blipFill>
        <p:spPr>
          <a:xfrm>
            <a:off x="25269" y="1270515"/>
            <a:ext cx="9144000" cy="2239738"/>
          </a:xfrm>
          <a:prstGeom prst="rect">
            <a:avLst/>
          </a:prstGeom>
        </p:spPr>
      </p:pic>
    </p:spTree>
    <p:extLst>
      <p:ext uri="{BB962C8B-B14F-4D97-AF65-F5344CB8AC3E}">
        <p14:creationId xmlns:p14="http://schemas.microsoft.com/office/powerpoint/2010/main" val="217032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6"/>
          <p:cNvSpPr>
            <a:spLocks noGrp="1"/>
          </p:cNvSpPr>
          <p:nvPr>
            <p:ph type="title"/>
          </p:nvPr>
        </p:nvSpPr>
        <p:spPr>
          <a:xfrm>
            <a:off x="159385" y="504737"/>
            <a:ext cx="2666702" cy="976709"/>
          </a:xfrm>
        </p:spPr>
        <p:txBody>
          <a:bodyPr/>
          <a:lstStyle/>
          <a:p>
            <a:r>
              <a:rPr lang="en-US" dirty="0"/>
              <a:t>Data Quality Reports</a:t>
            </a:r>
          </a:p>
        </p:txBody>
      </p:sp>
      <p:sp>
        <p:nvSpPr>
          <p:cNvPr id="55298" name="Slide Number Placeholder 2"/>
          <p:cNvSpPr>
            <a:spLocks noGrp="1"/>
          </p:cNvSpPr>
          <p:nvPr>
            <p:ph type="sldNum" sz="quarter" idx="15"/>
          </p:nvPr>
        </p:nvSpPr>
        <p:spPr bwMode="auto">
          <a:noFill/>
          <a:ln>
            <a:miter lim="800000"/>
            <a:headEnd/>
            <a:tailEnd/>
          </a:ln>
        </p:spPr>
        <p:txBody>
          <a:bodyPr/>
          <a:lstStyle/>
          <a:p>
            <a:fld id="{D6AD63D5-504A-45EB-81FD-1E26A656BA8B}" type="slidenum">
              <a:rPr lang="en-US"/>
              <a:pPr/>
              <a:t>22</a:t>
            </a:fld>
            <a:endParaRPr lang="en-US"/>
          </a:p>
        </p:txBody>
      </p:sp>
      <p:sp>
        <p:nvSpPr>
          <p:cNvPr id="12" name="Text Placeholder 8"/>
          <p:cNvSpPr>
            <a:spLocks noGrp="1"/>
          </p:cNvSpPr>
          <p:nvPr>
            <p:ph type="body" sz="half" idx="2"/>
          </p:nvPr>
        </p:nvSpPr>
        <p:spPr>
          <a:xfrm>
            <a:off x="3187766" y="281191"/>
            <a:ext cx="3240360" cy="557265"/>
          </a:xfrm>
        </p:spPr>
        <p:txBody>
          <a:bodyPr/>
          <a:lstStyle/>
          <a:p>
            <a:pPr>
              <a:lnSpc>
                <a:spcPct val="100000"/>
              </a:lnSpc>
            </a:pPr>
            <a:r>
              <a:rPr lang="en-US" sz="2800" dirty="0"/>
              <a:t>Unknow Exit report</a:t>
            </a:r>
          </a:p>
          <a:p>
            <a:pPr>
              <a:lnSpc>
                <a:spcPct val="100000"/>
              </a:lnSpc>
            </a:pPr>
            <a:endParaRPr lang="en-US" sz="2000" dirty="0"/>
          </a:p>
          <a:p>
            <a:pPr>
              <a:lnSpc>
                <a:spcPct val="100000"/>
              </a:lnSpc>
            </a:pPr>
            <a:endParaRPr lang="en-US" sz="2000" dirty="0"/>
          </a:p>
          <a:p>
            <a:pPr>
              <a:lnSpc>
                <a:spcPct val="100000"/>
              </a:lnSpc>
            </a:pPr>
            <a:endParaRPr lang="en-US" sz="2000" dirty="0"/>
          </a:p>
        </p:txBody>
      </p:sp>
      <p:sp>
        <p:nvSpPr>
          <p:cNvPr id="8" name="Text Placeholder 8">
            <a:extLst>
              <a:ext uri="{FF2B5EF4-FFF2-40B4-BE49-F238E27FC236}">
                <a16:creationId xmlns:a16="http://schemas.microsoft.com/office/drawing/2014/main" id="{442F8EF1-1EAA-42BE-9968-D5AE9093D80A}"/>
              </a:ext>
            </a:extLst>
          </p:cNvPr>
          <p:cNvSpPr txBox="1">
            <a:spLocks/>
          </p:cNvSpPr>
          <p:nvPr/>
        </p:nvSpPr>
        <p:spPr bwMode="auto">
          <a:xfrm>
            <a:off x="3228256" y="924181"/>
            <a:ext cx="5999856" cy="557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400" dirty="0"/>
              <a:t>List of students – reported as in-state transfer, not found elsewhere in Kansas</a:t>
            </a:r>
            <a:endParaRPr lang="en-US" sz="2000" dirty="0"/>
          </a:p>
        </p:txBody>
      </p:sp>
      <p:sp>
        <p:nvSpPr>
          <p:cNvPr id="3" name="Text Placeholder 8">
            <a:extLst>
              <a:ext uri="{FF2B5EF4-FFF2-40B4-BE49-F238E27FC236}">
                <a16:creationId xmlns:a16="http://schemas.microsoft.com/office/drawing/2014/main" id="{4723EE37-CBC4-193E-E880-F26EE11F6F52}"/>
              </a:ext>
            </a:extLst>
          </p:cNvPr>
          <p:cNvSpPr txBox="1">
            <a:spLocks/>
          </p:cNvSpPr>
          <p:nvPr/>
        </p:nvSpPr>
        <p:spPr bwMode="auto">
          <a:xfrm>
            <a:off x="107504" y="3180946"/>
            <a:ext cx="6120680" cy="3334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400" dirty="0"/>
              <a:t>Note:  High Priority report</a:t>
            </a:r>
          </a:p>
          <a:p>
            <a:endParaRPr lang="en-US" sz="800" dirty="0"/>
          </a:p>
          <a:p>
            <a:r>
              <a:rPr lang="en-US" sz="2400" dirty="0"/>
              <a:t>Why is the student listed? </a:t>
            </a:r>
          </a:p>
          <a:p>
            <a:endParaRPr lang="en-US" sz="800" dirty="0"/>
          </a:p>
          <a:p>
            <a:r>
              <a:rPr lang="en-US" sz="2400" dirty="0"/>
              <a:t>Basis of exit is in question. </a:t>
            </a:r>
          </a:p>
          <a:p>
            <a:endParaRPr lang="en-US" sz="800" dirty="0"/>
          </a:p>
          <a:p>
            <a:pPr>
              <a:lnSpc>
                <a:spcPct val="100000"/>
              </a:lnSpc>
            </a:pPr>
            <a:r>
              <a:rPr lang="en-US" sz="2400" dirty="0"/>
              <a:t>Is the student reported with a different basis of exit in the local Student information system?</a:t>
            </a:r>
          </a:p>
          <a:p>
            <a:pPr>
              <a:lnSpc>
                <a:spcPct val="100000"/>
              </a:lnSpc>
            </a:pPr>
            <a:r>
              <a:rPr lang="en-US" sz="2400" dirty="0"/>
              <a:t>Move out of state, drop out?? </a:t>
            </a:r>
          </a:p>
          <a:p>
            <a:pPr>
              <a:lnSpc>
                <a:spcPct val="100000"/>
              </a:lnSpc>
            </a:pPr>
            <a:r>
              <a:rPr lang="en-US" sz="2400" dirty="0"/>
              <a:t>When to run the report, May - August</a:t>
            </a:r>
          </a:p>
        </p:txBody>
      </p:sp>
      <p:pic>
        <p:nvPicPr>
          <p:cNvPr id="4" name="Picture 3">
            <a:extLst>
              <a:ext uri="{FF2B5EF4-FFF2-40B4-BE49-F238E27FC236}">
                <a16:creationId xmlns:a16="http://schemas.microsoft.com/office/drawing/2014/main" id="{8297FA75-5C7A-A925-C7BC-337139314DEC}"/>
              </a:ext>
            </a:extLst>
          </p:cNvPr>
          <p:cNvPicPr>
            <a:picLocks noChangeAspect="1"/>
          </p:cNvPicPr>
          <p:nvPr/>
        </p:nvPicPr>
        <p:blipFill>
          <a:blip r:embed="rId3"/>
          <a:stretch>
            <a:fillRect/>
          </a:stretch>
        </p:blipFill>
        <p:spPr>
          <a:xfrm>
            <a:off x="251520" y="1880852"/>
            <a:ext cx="8641355" cy="1219578"/>
          </a:xfrm>
          <a:prstGeom prst="rect">
            <a:avLst/>
          </a:prstGeom>
        </p:spPr>
      </p:pic>
      <p:sp>
        <p:nvSpPr>
          <p:cNvPr id="21" name="Right Arrow 20"/>
          <p:cNvSpPr/>
          <p:nvPr/>
        </p:nvSpPr>
        <p:spPr>
          <a:xfrm rot="17360845" flipH="1" flipV="1">
            <a:off x="7520898" y="2074304"/>
            <a:ext cx="721767" cy="1989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1522466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6"/>
          <p:cNvSpPr>
            <a:spLocks noGrp="1"/>
          </p:cNvSpPr>
          <p:nvPr>
            <p:ph type="title"/>
          </p:nvPr>
        </p:nvSpPr>
        <p:spPr>
          <a:xfrm>
            <a:off x="251520" y="397585"/>
            <a:ext cx="2808312" cy="781844"/>
          </a:xfrm>
        </p:spPr>
        <p:txBody>
          <a:bodyPr/>
          <a:lstStyle/>
          <a:p>
            <a:r>
              <a:rPr lang="en-US" dirty="0"/>
              <a:t>Data Quality Reports</a:t>
            </a:r>
          </a:p>
        </p:txBody>
      </p:sp>
      <p:sp>
        <p:nvSpPr>
          <p:cNvPr id="55298" name="Slide Number Placeholder 2"/>
          <p:cNvSpPr>
            <a:spLocks noGrp="1"/>
          </p:cNvSpPr>
          <p:nvPr>
            <p:ph type="sldNum" sz="quarter" idx="15"/>
          </p:nvPr>
        </p:nvSpPr>
        <p:spPr bwMode="auto">
          <a:noFill/>
          <a:ln>
            <a:miter lim="800000"/>
            <a:headEnd/>
            <a:tailEnd/>
          </a:ln>
        </p:spPr>
        <p:txBody>
          <a:bodyPr/>
          <a:lstStyle/>
          <a:p>
            <a:fld id="{D6AD63D5-504A-45EB-81FD-1E26A656BA8B}" type="slidenum">
              <a:rPr lang="en-US"/>
              <a:pPr/>
              <a:t>23</a:t>
            </a:fld>
            <a:endParaRPr lang="en-US"/>
          </a:p>
        </p:txBody>
      </p:sp>
      <p:sp>
        <p:nvSpPr>
          <p:cNvPr id="12" name="Text Placeholder 8"/>
          <p:cNvSpPr>
            <a:spLocks noGrp="1"/>
          </p:cNvSpPr>
          <p:nvPr>
            <p:ph type="body" sz="half" idx="2"/>
          </p:nvPr>
        </p:nvSpPr>
        <p:spPr>
          <a:xfrm>
            <a:off x="4932040" y="323614"/>
            <a:ext cx="4392488" cy="557265"/>
          </a:xfrm>
        </p:spPr>
        <p:txBody>
          <a:bodyPr/>
          <a:lstStyle/>
          <a:p>
            <a:pPr>
              <a:lnSpc>
                <a:spcPct val="100000"/>
              </a:lnSpc>
            </a:pPr>
            <a:r>
              <a:rPr lang="en-US" sz="2800" dirty="0"/>
              <a:t>Exit status report</a:t>
            </a:r>
          </a:p>
          <a:p>
            <a:pPr>
              <a:lnSpc>
                <a:spcPct val="100000"/>
              </a:lnSpc>
            </a:pPr>
            <a:endParaRPr lang="en-US" sz="2000" dirty="0"/>
          </a:p>
          <a:p>
            <a:pPr>
              <a:lnSpc>
                <a:spcPct val="100000"/>
              </a:lnSpc>
            </a:pPr>
            <a:endParaRPr lang="en-US" sz="2000" dirty="0"/>
          </a:p>
          <a:p>
            <a:pPr>
              <a:lnSpc>
                <a:spcPct val="100000"/>
              </a:lnSpc>
            </a:pPr>
            <a:endParaRPr lang="en-US" sz="2000" dirty="0"/>
          </a:p>
        </p:txBody>
      </p:sp>
      <p:sp>
        <p:nvSpPr>
          <p:cNvPr id="8" name="Text Placeholder 8">
            <a:extLst>
              <a:ext uri="{FF2B5EF4-FFF2-40B4-BE49-F238E27FC236}">
                <a16:creationId xmlns:a16="http://schemas.microsoft.com/office/drawing/2014/main" id="{442F8EF1-1EAA-42BE-9968-D5AE9093D80A}"/>
              </a:ext>
            </a:extLst>
          </p:cNvPr>
          <p:cNvSpPr txBox="1">
            <a:spLocks/>
          </p:cNvSpPr>
          <p:nvPr/>
        </p:nvSpPr>
        <p:spPr bwMode="auto">
          <a:xfrm>
            <a:off x="3059832" y="973634"/>
            <a:ext cx="5832648" cy="69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400" dirty="0"/>
              <a:t>List of students with activity after the exit date, with evidence of a different basis of exit</a:t>
            </a:r>
            <a:endParaRPr lang="en-US" sz="2000" dirty="0"/>
          </a:p>
        </p:txBody>
      </p:sp>
      <p:sp>
        <p:nvSpPr>
          <p:cNvPr id="3" name="Text Placeholder 8">
            <a:extLst>
              <a:ext uri="{FF2B5EF4-FFF2-40B4-BE49-F238E27FC236}">
                <a16:creationId xmlns:a16="http://schemas.microsoft.com/office/drawing/2014/main" id="{4723EE37-CBC4-193E-E880-F26EE11F6F52}"/>
              </a:ext>
            </a:extLst>
          </p:cNvPr>
          <p:cNvSpPr txBox="1">
            <a:spLocks/>
          </p:cNvSpPr>
          <p:nvPr/>
        </p:nvSpPr>
        <p:spPr bwMode="auto">
          <a:xfrm>
            <a:off x="59904" y="3577605"/>
            <a:ext cx="5999856" cy="30232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400" dirty="0"/>
              <a:t>Note:  High Priority report</a:t>
            </a:r>
          </a:p>
          <a:p>
            <a:endParaRPr lang="en-US" sz="2400" dirty="0"/>
          </a:p>
          <a:p>
            <a:r>
              <a:rPr lang="en-US" sz="2400" dirty="0"/>
              <a:t>The Exit status is SPEDPro needs to change. </a:t>
            </a:r>
          </a:p>
          <a:p>
            <a:endParaRPr lang="en-US" sz="2400" dirty="0"/>
          </a:p>
          <a:p>
            <a:pPr>
              <a:lnSpc>
                <a:spcPct val="100000"/>
              </a:lnSpc>
            </a:pPr>
            <a:r>
              <a:rPr lang="en-US" sz="2400" dirty="0"/>
              <a:t>Listing the student as an in-state transfer “T”, clears the student from the report.</a:t>
            </a:r>
          </a:p>
          <a:p>
            <a:endParaRPr lang="en-US" sz="2400" dirty="0"/>
          </a:p>
          <a:p>
            <a:pPr>
              <a:lnSpc>
                <a:spcPct val="100000"/>
              </a:lnSpc>
            </a:pPr>
            <a:r>
              <a:rPr lang="en-US" sz="2400" dirty="0"/>
              <a:t>This report should be clear when the End of Year report is finalized in November. </a:t>
            </a:r>
          </a:p>
        </p:txBody>
      </p:sp>
      <p:pic>
        <p:nvPicPr>
          <p:cNvPr id="4" name="Picture 3">
            <a:extLst>
              <a:ext uri="{FF2B5EF4-FFF2-40B4-BE49-F238E27FC236}">
                <a16:creationId xmlns:a16="http://schemas.microsoft.com/office/drawing/2014/main" id="{8DF63C5B-38FC-C4AD-92D5-B48B15D66AB5}"/>
              </a:ext>
            </a:extLst>
          </p:cNvPr>
          <p:cNvPicPr>
            <a:picLocks noChangeAspect="1"/>
          </p:cNvPicPr>
          <p:nvPr/>
        </p:nvPicPr>
        <p:blipFill>
          <a:blip r:embed="rId3"/>
          <a:stretch>
            <a:fillRect/>
          </a:stretch>
        </p:blipFill>
        <p:spPr>
          <a:xfrm>
            <a:off x="180528" y="1989633"/>
            <a:ext cx="9144000" cy="1262254"/>
          </a:xfrm>
          <a:prstGeom prst="rect">
            <a:avLst/>
          </a:prstGeom>
        </p:spPr>
      </p:pic>
      <p:sp>
        <p:nvSpPr>
          <p:cNvPr id="5" name="Oval 4">
            <a:extLst>
              <a:ext uri="{FF2B5EF4-FFF2-40B4-BE49-F238E27FC236}">
                <a16:creationId xmlns:a16="http://schemas.microsoft.com/office/drawing/2014/main" id="{32CF6E31-5D6A-D50C-5CAF-9026F42930CF}"/>
              </a:ext>
            </a:extLst>
          </p:cNvPr>
          <p:cNvSpPr/>
          <p:nvPr/>
        </p:nvSpPr>
        <p:spPr>
          <a:xfrm>
            <a:off x="5259332" y="2852935"/>
            <a:ext cx="504056" cy="5040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850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1"/>
          </p:nvPr>
        </p:nvSpPr>
        <p:spPr bwMode="auto">
          <a:noFill/>
          <a:ln>
            <a:miter lim="800000"/>
            <a:headEnd/>
            <a:tailEnd/>
          </a:ln>
        </p:spPr>
        <p:txBody>
          <a:bodyPr/>
          <a:lstStyle/>
          <a:p>
            <a:fld id="{DE6DDAF1-F25A-4339-85CF-2F16D74E2F72}" type="slidenum">
              <a:rPr lang="en-US"/>
              <a:pPr/>
              <a:t>24</a:t>
            </a:fld>
            <a:endParaRPr lang="en-US"/>
          </a:p>
        </p:txBody>
      </p:sp>
      <p:sp>
        <p:nvSpPr>
          <p:cNvPr id="66563" name="Rectangle 2"/>
          <p:cNvSpPr txBox="1">
            <a:spLocks noChangeArrowheads="1"/>
          </p:cNvSpPr>
          <p:nvPr/>
        </p:nvSpPr>
        <p:spPr bwMode="auto">
          <a:xfrm>
            <a:off x="76200" y="76200"/>
            <a:ext cx="6324600" cy="914400"/>
          </a:xfrm>
          <a:prstGeom prst="rect">
            <a:avLst/>
          </a:prstGeom>
          <a:noFill/>
          <a:ln w="9525">
            <a:noFill/>
            <a:miter lim="800000"/>
            <a:headEnd/>
            <a:tailEnd/>
          </a:ln>
        </p:spPr>
        <p:txBody>
          <a:bodyPr anchor="ctr">
            <a:prstTxWarp prst="textNoShape">
              <a:avLst/>
            </a:prstTxWarp>
          </a:bodyPr>
          <a:lstStyle/>
          <a:p>
            <a:r>
              <a:rPr lang="en-US" sz="3600" b="1">
                <a:solidFill>
                  <a:schemeClr val="bg2"/>
                </a:solidFill>
                <a:latin typeface="Calibri" pitchFamily="-123" charset="0"/>
                <a:ea typeface="Segoe UI" pitchFamily="34" charset="0"/>
                <a:cs typeface="Segoe UI" pitchFamily="34" charset="0"/>
              </a:rPr>
              <a:t>Discipline Data</a:t>
            </a:r>
          </a:p>
        </p:txBody>
      </p:sp>
      <p:sp>
        <p:nvSpPr>
          <p:cNvPr id="27" name="Rectangle 2"/>
          <p:cNvSpPr txBox="1">
            <a:spLocks noChangeArrowheads="1"/>
          </p:cNvSpPr>
          <p:nvPr/>
        </p:nvSpPr>
        <p:spPr bwMode="auto">
          <a:xfrm>
            <a:off x="114551" y="2864076"/>
            <a:ext cx="4017360" cy="852749"/>
          </a:xfrm>
          <a:prstGeom prst="rect">
            <a:avLst/>
          </a:prstGeom>
          <a:solidFill>
            <a:schemeClr val="bg1"/>
          </a:solidFill>
          <a:ln w="9525">
            <a:noFill/>
            <a:miter lim="800000"/>
            <a:headEnd/>
            <a:tailEnd/>
          </a:ln>
        </p:spPr>
        <p:txBody>
          <a:bodyPr anchor="ctr">
            <a:prstTxWarp prst="textNoShape">
              <a:avLst/>
            </a:prstTxWarp>
          </a:bodyPr>
          <a:lstStyle/>
          <a:p>
            <a:r>
              <a:rPr lang="en-US" dirty="0">
                <a:latin typeface="Calibri" pitchFamily="-123" charset="0"/>
              </a:rPr>
              <a:t>If discrepancies are found, alert your local KIAS administrator at the building or district level for corrections.</a:t>
            </a:r>
          </a:p>
        </p:txBody>
      </p:sp>
      <p:sp>
        <p:nvSpPr>
          <p:cNvPr id="20" name="Rectangle 2"/>
          <p:cNvSpPr txBox="1">
            <a:spLocks noChangeArrowheads="1"/>
          </p:cNvSpPr>
          <p:nvPr/>
        </p:nvSpPr>
        <p:spPr bwMode="auto">
          <a:xfrm>
            <a:off x="4437711" y="2888319"/>
            <a:ext cx="4464496" cy="865728"/>
          </a:xfrm>
          <a:prstGeom prst="rect">
            <a:avLst/>
          </a:prstGeom>
          <a:solidFill>
            <a:schemeClr val="bg1"/>
          </a:solidFill>
          <a:ln w="9525">
            <a:noFill/>
            <a:miter lim="800000"/>
            <a:headEnd/>
            <a:tailEnd/>
          </a:ln>
        </p:spPr>
        <p:txBody>
          <a:bodyPr anchor="ctr">
            <a:prstTxWarp prst="textNoShape">
              <a:avLst/>
            </a:prstTxWarp>
          </a:bodyPr>
          <a:lstStyle/>
          <a:p>
            <a:r>
              <a:rPr lang="en-US" dirty="0">
                <a:latin typeface="Calibri" pitchFamily="-123" charset="0"/>
              </a:rPr>
              <a:t>Revisit page for monthly updates to assure corrections have been made </a:t>
            </a:r>
            <a:r>
              <a:rPr lang="en-US">
                <a:latin typeface="Calibri" pitchFamily="-123" charset="0"/>
              </a:rPr>
              <a:t>in KIAS.</a:t>
            </a:r>
            <a:endParaRPr lang="en-US" dirty="0">
              <a:latin typeface="Calibri" pitchFamily="-123" charset="0"/>
            </a:endParaRPr>
          </a:p>
        </p:txBody>
      </p:sp>
      <p:pic>
        <p:nvPicPr>
          <p:cNvPr id="4" name="Picture 3">
            <a:extLst>
              <a:ext uri="{FF2B5EF4-FFF2-40B4-BE49-F238E27FC236}">
                <a16:creationId xmlns:a16="http://schemas.microsoft.com/office/drawing/2014/main" id="{06C743D9-38D8-B458-C8BB-3129BF2A45B8}"/>
              </a:ext>
            </a:extLst>
          </p:cNvPr>
          <p:cNvPicPr>
            <a:picLocks noChangeAspect="1"/>
          </p:cNvPicPr>
          <p:nvPr/>
        </p:nvPicPr>
        <p:blipFill>
          <a:blip r:embed="rId3"/>
          <a:stretch>
            <a:fillRect/>
          </a:stretch>
        </p:blipFill>
        <p:spPr>
          <a:xfrm>
            <a:off x="44069" y="4143379"/>
            <a:ext cx="8830388" cy="2362270"/>
          </a:xfrm>
          <a:prstGeom prst="rect">
            <a:avLst/>
          </a:prstGeom>
        </p:spPr>
      </p:pic>
      <p:sp>
        <p:nvSpPr>
          <p:cNvPr id="22" name="Left Arrow 21"/>
          <p:cNvSpPr/>
          <p:nvPr/>
        </p:nvSpPr>
        <p:spPr>
          <a:xfrm rot="10800000">
            <a:off x="4149702" y="6013768"/>
            <a:ext cx="844596" cy="264983"/>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fontAlgn="auto">
              <a:spcBef>
                <a:spcPts val="0"/>
              </a:spcBef>
              <a:spcAft>
                <a:spcPts val="0"/>
              </a:spcAft>
              <a:defRPr/>
            </a:pPr>
            <a:endParaRPr lang="en-US" dirty="0"/>
          </a:p>
        </p:txBody>
      </p:sp>
      <p:sp>
        <p:nvSpPr>
          <p:cNvPr id="15" name="Left Arrow 14"/>
          <p:cNvSpPr/>
          <p:nvPr/>
        </p:nvSpPr>
        <p:spPr>
          <a:xfrm rot="14263675">
            <a:off x="3936692" y="5102070"/>
            <a:ext cx="553590" cy="231771"/>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fontAlgn="auto">
              <a:spcBef>
                <a:spcPts val="0"/>
              </a:spcBef>
              <a:spcAft>
                <a:spcPts val="0"/>
              </a:spcAft>
              <a:defRPr/>
            </a:pPr>
            <a:endParaRPr lang="en-US" dirty="0"/>
          </a:p>
        </p:txBody>
      </p:sp>
      <p:sp>
        <p:nvSpPr>
          <p:cNvPr id="23" name="Left Arrow 22"/>
          <p:cNvSpPr/>
          <p:nvPr/>
        </p:nvSpPr>
        <p:spPr>
          <a:xfrm rot="19037723">
            <a:off x="8030608" y="4820758"/>
            <a:ext cx="914400" cy="202570"/>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fontAlgn="auto">
              <a:spcBef>
                <a:spcPts val="0"/>
              </a:spcBef>
              <a:spcAft>
                <a:spcPts val="0"/>
              </a:spcAft>
              <a:defRPr/>
            </a:pPr>
            <a:endParaRPr lang="en-US" dirty="0"/>
          </a:p>
        </p:txBody>
      </p:sp>
      <p:sp>
        <p:nvSpPr>
          <p:cNvPr id="2" name="Text Placeholder 4">
            <a:extLst>
              <a:ext uri="{FF2B5EF4-FFF2-40B4-BE49-F238E27FC236}">
                <a16:creationId xmlns:a16="http://schemas.microsoft.com/office/drawing/2014/main" id="{FF9F895D-2828-9F30-82AC-F0CB39BA90B2}"/>
              </a:ext>
            </a:extLst>
          </p:cNvPr>
          <p:cNvSpPr txBox="1">
            <a:spLocks/>
          </p:cNvSpPr>
          <p:nvPr/>
        </p:nvSpPr>
        <p:spPr bwMode="auto">
          <a:xfrm>
            <a:off x="395536" y="1191043"/>
            <a:ext cx="8650687" cy="1375946"/>
          </a:xfrm>
          <a:prstGeom prst="rect">
            <a:avLst/>
          </a:prstGeom>
          <a:noFill/>
          <a:ln w="9525">
            <a:noFill/>
            <a:miter lim="800000"/>
            <a:headEnd/>
            <a:tailEnd/>
          </a:ln>
        </p:spPr>
        <p:txBody>
          <a:bodyPr vert="horz" wrap="square" lIns="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Verify student, basis of removal, type of removal and length (days) of removal</a:t>
            </a:r>
          </a:p>
          <a:p>
            <a:pPr marL="457200" indent="-457200">
              <a:buAutoNum type="arabicPeriod"/>
            </a:pPr>
            <a:r>
              <a:rPr lang="en-US" sz="2000" dirty="0"/>
              <a:t>Go to Projected Discipline summery report</a:t>
            </a:r>
          </a:p>
          <a:p>
            <a:pPr marL="457200" indent="-457200">
              <a:buAutoNum type="arabicPeriod"/>
            </a:pPr>
            <a:r>
              <a:rPr lang="en-US" sz="2000" dirty="0"/>
              <a:t>Review the basis of removal, type of removal and days of removal </a:t>
            </a:r>
          </a:p>
          <a:p>
            <a:pPr marL="0" indent="0"/>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1"/>
          </p:nvPr>
        </p:nvSpPr>
        <p:spPr bwMode="auto">
          <a:noFill/>
          <a:ln>
            <a:miter lim="800000"/>
            <a:headEnd/>
            <a:tailEnd/>
          </a:ln>
        </p:spPr>
        <p:txBody>
          <a:bodyPr/>
          <a:lstStyle/>
          <a:p>
            <a:fld id="{DE6DDAF1-F25A-4339-85CF-2F16D74E2F72}" type="slidenum">
              <a:rPr lang="en-US"/>
              <a:pPr/>
              <a:t>25</a:t>
            </a:fld>
            <a:endParaRPr lang="en-US"/>
          </a:p>
        </p:txBody>
      </p:sp>
      <p:sp>
        <p:nvSpPr>
          <p:cNvPr id="66563" name="Rectangle 2"/>
          <p:cNvSpPr txBox="1">
            <a:spLocks noChangeArrowheads="1"/>
          </p:cNvSpPr>
          <p:nvPr/>
        </p:nvSpPr>
        <p:spPr bwMode="auto">
          <a:xfrm>
            <a:off x="76200" y="76200"/>
            <a:ext cx="6324600" cy="914400"/>
          </a:xfrm>
          <a:prstGeom prst="rect">
            <a:avLst/>
          </a:prstGeom>
          <a:noFill/>
          <a:ln w="9525">
            <a:noFill/>
            <a:miter lim="800000"/>
            <a:headEnd/>
            <a:tailEnd/>
          </a:ln>
        </p:spPr>
        <p:txBody>
          <a:bodyPr anchor="ctr">
            <a:prstTxWarp prst="textNoShape">
              <a:avLst/>
            </a:prstTxWarp>
          </a:bodyPr>
          <a:lstStyle/>
          <a:p>
            <a:r>
              <a:rPr lang="en-US" sz="3600" b="1">
                <a:solidFill>
                  <a:schemeClr val="bg2"/>
                </a:solidFill>
                <a:latin typeface="Calibri" pitchFamily="-123" charset="0"/>
                <a:ea typeface="Segoe UI" pitchFamily="34" charset="0"/>
                <a:cs typeface="Segoe UI" pitchFamily="34" charset="0"/>
              </a:rPr>
              <a:t>Discipline Data</a:t>
            </a:r>
          </a:p>
        </p:txBody>
      </p:sp>
      <p:pic>
        <p:nvPicPr>
          <p:cNvPr id="14" name="Picture 13">
            <a:extLst>
              <a:ext uri="{FF2B5EF4-FFF2-40B4-BE49-F238E27FC236}">
                <a16:creationId xmlns:a16="http://schemas.microsoft.com/office/drawing/2014/main" id="{245C04BE-5784-46A5-A662-2083D7CE2285}"/>
              </a:ext>
            </a:extLst>
          </p:cNvPr>
          <p:cNvPicPr>
            <a:picLocks noChangeAspect="1"/>
          </p:cNvPicPr>
          <p:nvPr/>
        </p:nvPicPr>
        <p:blipFill>
          <a:blip r:embed="rId3"/>
          <a:stretch>
            <a:fillRect/>
          </a:stretch>
        </p:blipFill>
        <p:spPr>
          <a:xfrm>
            <a:off x="76200" y="3955901"/>
            <a:ext cx="9096777" cy="2267020"/>
          </a:xfrm>
          <a:prstGeom prst="rect">
            <a:avLst/>
          </a:prstGeom>
        </p:spPr>
      </p:pic>
      <p:sp>
        <p:nvSpPr>
          <p:cNvPr id="16" name="Text Placeholder 4">
            <a:extLst>
              <a:ext uri="{FF2B5EF4-FFF2-40B4-BE49-F238E27FC236}">
                <a16:creationId xmlns:a16="http://schemas.microsoft.com/office/drawing/2014/main" id="{112DACC5-F664-4441-BEDD-D173AB89CF49}"/>
              </a:ext>
            </a:extLst>
          </p:cNvPr>
          <p:cNvSpPr txBox="1">
            <a:spLocks/>
          </p:cNvSpPr>
          <p:nvPr/>
        </p:nvSpPr>
        <p:spPr>
          <a:xfrm>
            <a:off x="323528" y="990600"/>
            <a:ext cx="8251200" cy="1657596"/>
          </a:xfrm>
          <a:prstGeom prst="rect">
            <a:avLst/>
          </a:prstGeom>
        </p:spPr>
        <p:txBody>
          <a:bodyPr/>
          <a:lstStyle>
            <a:lvl1pPr marL="173038" indent="-173038" algn="l" rtl="0" fontAlgn="base">
              <a:spcBef>
                <a:spcPct val="20000"/>
              </a:spcBef>
              <a:spcAft>
                <a:spcPct val="0"/>
              </a:spcAft>
              <a:buClr>
                <a:schemeClr val="bg2"/>
              </a:buClr>
              <a:buSzPct val="70000"/>
              <a:buFont typeface="Arial" pitchFamily="-123" charset="0"/>
              <a:buChar char="•"/>
              <a:defRPr sz="32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Cross check Incident date to total days of removal to find intersection with December 1 date for out of school suspension / expulsion</a:t>
            </a:r>
          </a:p>
        </p:txBody>
      </p:sp>
      <p:sp>
        <p:nvSpPr>
          <p:cNvPr id="22" name="Left Arrow 21"/>
          <p:cNvSpPr/>
          <p:nvPr/>
        </p:nvSpPr>
        <p:spPr>
          <a:xfrm rot="15155831">
            <a:off x="2816201" y="4514325"/>
            <a:ext cx="844596" cy="264983"/>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fontAlgn="auto">
              <a:spcBef>
                <a:spcPts val="0"/>
              </a:spcBef>
              <a:spcAft>
                <a:spcPts val="0"/>
              </a:spcAft>
              <a:defRPr/>
            </a:pPr>
            <a:endParaRPr lang="en-US" dirty="0"/>
          </a:p>
        </p:txBody>
      </p:sp>
      <p:sp>
        <p:nvSpPr>
          <p:cNvPr id="15" name="Left Arrow 14"/>
          <p:cNvSpPr/>
          <p:nvPr/>
        </p:nvSpPr>
        <p:spPr>
          <a:xfrm rot="10800000">
            <a:off x="5796136" y="5635629"/>
            <a:ext cx="553590" cy="231771"/>
          </a:xfrm>
          <a:prstGeom prst="lef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fontAlgn="auto">
              <a:spcBef>
                <a:spcPts val="0"/>
              </a:spcBef>
              <a:spcAft>
                <a:spcPts val="0"/>
              </a:spcAft>
              <a:defRPr/>
            </a:pPr>
            <a:endParaRPr lang="en-US" dirty="0"/>
          </a:p>
        </p:txBody>
      </p:sp>
      <p:sp>
        <p:nvSpPr>
          <p:cNvPr id="2" name="Text Placeholder 4">
            <a:extLst>
              <a:ext uri="{FF2B5EF4-FFF2-40B4-BE49-F238E27FC236}">
                <a16:creationId xmlns:a16="http://schemas.microsoft.com/office/drawing/2014/main" id="{3A59A332-1138-C0F2-8541-14E7FACBE9AB}"/>
              </a:ext>
            </a:extLst>
          </p:cNvPr>
          <p:cNvSpPr txBox="1">
            <a:spLocks/>
          </p:cNvSpPr>
          <p:nvPr/>
        </p:nvSpPr>
        <p:spPr>
          <a:xfrm>
            <a:off x="334338" y="2731416"/>
            <a:ext cx="8251200" cy="985616"/>
          </a:xfrm>
          <a:prstGeom prst="rect">
            <a:avLst/>
          </a:prstGeom>
        </p:spPr>
        <p:txBody>
          <a:bodyPr/>
          <a:lstStyle>
            <a:lvl1pPr marL="173038" indent="-173038" algn="l" rtl="0" fontAlgn="base">
              <a:spcBef>
                <a:spcPct val="20000"/>
              </a:spcBef>
              <a:spcAft>
                <a:spcPct val="0"/>
              </a:spcAft>
              <a:buClr>
                <a:schemeClr val="bg2"/>
              </a:buClr>
              <a:buSzPct val="70000"/>
              <a:buFont typeface="Arial" pitchFamily="-123" charset="0"/>
              <a:buChar char="•"/>
              <a:defRPr sz="32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Confirm service line setting = “U” for days served while under suspension / expulsion</a:t>
            </a:r>
          </a:p>
        </p:txBody>
      </p:sp>
    </p:spTree>
    <p:extLst>
      <p:ext uri="{BB962C8B-B14F-4D97-AF65-F5344CB8AC3E}">
        <p14:creationId xmlns:p14="http://schemas.microsoft.com/office/powerpoint/2010/main" val="1211242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26</a:t>
            </a:fld>
            <a:endParaRPr lang="en-US"/>
          </a:p>
        </p:txBody>
      </p:sp>
      <p:sp>
        <p:nvSpPr>
          <p:cNvPr id="18" name="Text Placeholder 6"/>
          <p:cNvSpPr txBox="1">
            <a:spLocks/>
          </p:cNvSpPr>
          <p:nvPr/>
        </p:nvSpPr>
        <p:spPr bwMode="auto">
          <a:xfrm>
            <a:off x="539552" y="1012968"/>
            <a:ext cx="6696744" cy="1166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000" dirty="0">
                <a:solidFill>
                  <a:schemeClr val="bg1"/>
                </a:solidFill>
                <a:cs typeface="Segoe UI" pitchFamily="34" charset="0"/>
              </a:rPr>
              <a:t>Do service lines align with Disciplinary removal? </a:t>
            </a:r>
          </a:p>
          <a:p>
            <a:pPr fontAlgn="auto">
              <a:spcAft>
                <a:spcPts val="0"/>
              </a:spcAft>
              <a:buFont typeface="Arial" pitchFamily="34" charset="0"/>
              <a:buChar char="•"/>
              <a:defRPr/>
            </a:pPr>
            <a:r>
              <a:rPr lang="en-US" sz="2000" dirty="0">
                <a:solidFill>
                  <a:schemeClr val="bg1"/>
                </a:solidFill>
                <a:cs typeface="Segoe UI" pitchFamily="34" charset="0"/>
              </a:rPr>
              <a:t>If no, then contact building staff who enter KIAS data</a:t>
            </a:r>
          </a:p>
          <a:p>
            <a:pPr fontAlgn="auto">
              <a:spcAft>
                <a:spcPts val="0"/>
              </a:spcAft>
              <a:buFont typeface="Arial" pitchFamily="34" charset="0"/>
              <a:buChar char="•"/>
              <a:defRPr/>
            </a:pPr>
            <a:r>
              <a:rPr lang="en-US" sz="2000" dirty="0">
                <a:solidFill>
                  <a:schemeClr val="bg1"/>
                </a:solidFill>
                <a:cs typeface="Segoe UI" pitchFamily="34" charset="0"/>
              </a:rPr>
              <a:t>If service location is in question, contact IEP case manager  </a:t>
            </a:r>
          </a:p>
        </p:txBody>
      </p:sp>
      <p:sp>
        <p:nvSpPr>
          <p:cNvPr id="4" name="Title 3"/>
          <p:cNvSpPr>
            <a:spLocks noGrp="1"/>
          </p:cNvSpPr>
          <p:nvPr>
            <p:ph type="title"/>
          </p:nvPr>
        </p:nvSpPr>
        <p:spPr/>
        <p:txBody>
          <a:bodyPr/>
          <a:lstStyle/>
          <a:p>
            <a:r>
              <a:rPr lang="en-US" dirty="0"/>
              <a:t>Student Data – Service line data </a:t>
            </a:r>
          </a:p>
        </p:txBody>
      </p:sp>
      <p:pic>
        <p:nvPicPr>
          <p:cNvPr id="8" name="Picture 7">
            <a:extLst>
              <a:ext uri="{FF2B5EF4-FFF2-40B4-BE49-F238E27FC236}">
                <a16:creationId xmlns:a16="http://schemas.microsoft.com/office/drawing/2014/main" id="{A2F0379A-881B-EECA-3921-50760054F0A3}"/>
              </a:ext>
            </a:extLst>
          </p:cNvPr>
          <p:cNvPicPr>
            <a:picLocks noChangeAspect="1"/>
          </p:cNvPicPr>
          <p:nvPr/>
        </p:nvPicPr>
        <p:blipFill>
          <a:blip r:embed="rId3"/>
          <a:stretch>
            <a:fillRect/>
          </a:stretch>
        </p:blipFill>
        <p:spPr>
          <a:xfrm>
            <a:off x="40885" y="2179506"/>
            <a:ext cx="9078106" cy="4201822"/>
          </a:xfrm>
          <a:prstGeom prst="rect">
            <a:avLst/>
          </a:prstGeom>
        </p:spPr>
      </p:pic>
      <p:sp>
        <p:nvSpPr>
          <p:cNvPr id="3" name="Rectangle 2">
            <a:extLst>
              <a:ext uri="{FF2B5EF4-FFF2-40B4-BE49-F238E27FC236}">
                <a16:creationId xmlns:a16="http://schemas.microsoft.com/office/drawing/2014/main" id="{254F55AC-ABD7-49C9-838C-362D94448813}"/>
              </a:ext>
            </a:extLst>
          </p:cNvPr>
          <p:cNvSpPr/>
          <p:nvPr/>
        </p:nvSpPr>
        <p:spPr>
          <a:xfrm>
            <a:off x="2267744" y="5519738"/>
            <a:ext cx="18722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5436096" y="6021288"/>
            <a:ext cx="550168" cy="6680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4009333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1"/>
          </p:nvPr>
        </p:nvSpPr>
        <p:spPr bwMode="auto">
          <a:noFill/>
          <a:ln>
            <a:miter lim="800000"/>
            <a:headEnd/>
            <a:tailEnd/>
          </a:ln>
        </p:spPr>
        <p:txBody>
          <a:bodyPr/>
          <a:lstStyle/>
          <a:p>
            <a:fld id="{DE6DDAF1-F25A-4339-85CF-2F16D74E2F72}" type="slidenum">
              <a:rPr lang="en-US"/>
              <a:pPr/>
              <a:t>27</a:t>
            </a:fld>
            <a:endParaRPr lang="en-US"/>
          </a:p>
        </p:txBody>
      </p:sp>
      <p:sp>
        <p:nvSpPr>
          <p:cNvPr id="66563" name="Rectangle 2"/>
          <p:cNvSpPr txBox="1">
            <a:spLocks noChangeArrowheads="1"/>
          </p:cNvSpPr>
          <p:nvPr/>
        </p:nvSpPr>
        <p:spPr bwMode="auto">
          <a:xfrm>
            <a:off x="76200" y="76200"/>
            <a:ext cx="6324600" cy="914400"/>
          </a:xfrm>
          <a:prstGeom prst="rect">
            <a:avLst/>
          </a:prstGeom>
          <a:noFill/>
          <a:ln w="9525">
            <a:noFill/>
            <a:miter lim="800000"/>
            <a:headEnd/>
            <a:tailEnd/>
          </a:ln>
        </p:spPr>
        <p:txBody>
          <a:bodyPr anchor="ctr">
            <a:prstTxWarp prst="textNoShape">
              <a:avLst/>
            </a:prstTxWarp>
          </a:bodyPr>
          <a:lstStyle/>
          <a:p>
            <a:r>
              <a:rPr lang="en-US" sz="3600" b="1" dirty="0">
                <a:solidFill>
                  <a:schemeClr val="bg2"/>
                </a:solidFill>
                <a:latin typeface="Calibri" pitchFamily="-123" charset="0"/>
                <a:ea typeface="Segoe UI" pitchFamily="34" charset="0"/>
                <a:cs typeface="Segoe UI" pitchFamily="34" charset="0"/>
              </a:rPr>
              <a:t>Informational reports</a:t>
            </a:r>
          </a:p>
        </p:txBody>
      </p:sp>
      <p:sp>
        <p:nvSpPr>
          <p:cNvPr id="21" name="Text Placeholder 6">
            <a:extLst>
              <a:ext uri="{FF2B5EF4-FFF2-40B4-BE49-F238E27FC236}">
                <a16:creationId xmlns:a16="http://schemas.microsoft.com/office/drawing/2014/main" id="{C8396489-13E3-45EB-B3A1-0D5598129DB6}"/>
              </a:ext>
            </a:extLst>
          </p:cNvPr>
          <p:cNvSpPr txBox="1">
            <a:spLocks/>
          </p:cNvSpPr>
          <p:nvPr/>
        </p:nvSpPr>
        <p:spPr bwMode="auto">
          <a:xfrm>
            <a:off x="76200" y="2642190"/>
            <a:ext cx="8888288" cy="935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sz="2000" dirty="0">
                <a:solidFill>
                  <a:schemeClr val="bg1"/>
                </a:solidFill>
                <a:cs typeface="Segoe UI" pitchFamily="34" charset="0"/>
              </a:rPr>
              <a:t>Displays the original December 1 OSEP value and the current December 1 value. Records triggering both 0210 and 0224 are listed with an explanation of why verification 0210 is present.</a:t>
            </a:r>
          </a:p>
        </p:txBody>
      </p:sp>
      <p:sp>
        <p:nvSpPr>
          <p:cNvPr id="4" name="Title 1">
            <a:extLst>
              <a:ext uri="{FF2B5EF4-FFF2-40B4-BE49-F238E27FC236}">
                <a16:creationId xmlns:a16="http://schemas.microsoft.com/office/drawing/2014/main" id="{ED8CF3B8-EECE-786D-5B0C-2F45A835F0F1}"/>
              </a:ext>
            </a:extLst>
          </p:cNvPr>
          <p:cNvSpPr txBox="1">
            <a:spLocks/>
          </p:cNvSpPr>
          <p:nvPr/>
        </p:nvSpPr>
        <p:spPr>
          <a:xfrm>
            <a:off x="1475656" y="904475"/>
            <a:ext cx="5400600" cy="5998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sz="3600" dirty="0">
                <a:solidFill>
                  <a:schemeClr val="bg1"/>
                </a:solidFill>
              </a:rPr>
              <a:t>Verification 0224 report</a:t>
            </a:r>
          </a:p>
        </p:txBody>
      </p:sp>
      <p:sp>
        <p:nvSpPr>
          <p:cNvPr id="5" name="TextBox 4">
            <a:extLst>
              <a:ext uri="{FF2B5EF4-FFF2-40B4-BE49-F238E27FC236}">
                <a16:creationId xmlns:a16="http://schemas.microsoft.com/office/drawing/2014/main" id="{C09BDBF9-6F91-688F-06E8-1AC38BEC79CA}"/>
              </a:ext>
            </a:extLst>
          </p:cNvPr>
          <p:cNvSpPr txBox="1"/>
          <p:nvPr/>
        </p:nvSpPr>
        <p:spPr>
          <a:xfrm>
            <a:off x="5220072" y="3645913"/>
            <a:ext cx="3802639" cy="2954911"/>
          </a:xfrm>
          <a:prstGeom prst="rect">
            <a:avLst/>
          </a:prstGeom>
          <a:solidFill>
            <a:schemeClr val="tx1"/>
          </a:solidFill>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7" name="Title 1">
            <a:extLst>
              <a:ext uri="{FF2B5EF4-FFF2-40B4-BE49-F238E27FC236}">
                <a16:creationId xmlns:a16="http://schemas.microsoft.com/office/drawing/2014/main" id="{CCBF1C7B-DF25-9F90-870A-922C5A3622B7}"/>
              </a:ext>
            </a:extLst>
          </p:cNvPr>
          <p:cNvSpPr txBox="1">
            <a:spLocks/>
          </p:cNvSpPr>
          <p:nvPr/>
        </p:nvSpPr>
        <p:spPr>
          <a:xfrm>
            <a:off x="1187624" y="5720045"/>
            <a:ext cx="6393925" cy="690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lnSpc>
                <a:spcPct val="120000"/>
              </a:lnSpc>
            </a:pPr>
            <a:r>
              <a:rPr lang="en-US" sz="2000" dirty="0">
                <a:solidFill>
                  <a:schemeClr val="bg1"/>
                </a:solidFill>
              </a:rPr>
              <a:t>See the Verification 0224 comparison report for line-by-line details of differences </a:t>
            </a:r>
          </a:p>
        </p:txBody>
      </p:sp>
      <p:pic>
        <p:nvPicPr>
          <p:cNvPr id="2" name="Picture 1">
            <a:extLst>
              <a:ext uri="{FF2B5EF4-FFF2-40B4-BE49-F238E27FC236}">
                <a16:creationId xmlns:a16="http://schemas.microsoft.com/office/drawing/2014/main" id="{23381512-BD4F-A2C8-0958-30D7782A119B}"/>
              </a:ext>
            </a:extLst>
          </p:cNvPr>
          <p:cNvPicPr>
            <a:picLocks noChangeAspect="1"/>
          </p:cNvPicPr>
          <p:nvPr/>
        </p:nvPicPr>
        <p:blipFill>
          <a:blip r:embed="rId3"/>
          <a:stretch>
            <a:fillRect/>
          </a:stretch>
        </p:blipFill>
        <p:spPr>
          <a:xfrm>
            <a:off x="0" y="3693218"/>
            <a:ext cx="9144000" cy="1856579"/>
          </a:xfrm>
          <a:prstGeom prst="rect">
            <a:avLst/>
          </a:prstGeom>
        </p:spPr>
      </p:pic>
      <p:sp>
        <p:nvSpPr>
          <p:cNvPr id="3" name="Text Placeholder 6">
            <a:extLst>
              <a:ext uri="{FF2B5EF4-FFF2-40B4-BE49-F238E27FC236}">
                <a16:creationId xmlns:a16="http://schemas.microsoft.com/office/drawing/2014/main" id="{58D4022D-946B-E8DA-9968-B3FF1FD4BCD3}"/>
              </a:ext>
            </a:extLst>
          </p:cNvPr>
          <p:cNvSpPr txBox="1">
            <a:spLocks/>
          </p:cNvSpPr>
          <p:nvPr/>
        </p:nvSpPr>
        <p:spPr bwMode="auto">
          <a:xfrm>
            <a:off x="76200" y="1520251"/>
            <a:ext cx="8888288" cy="1042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sz="2000" dirty="0">
                <a:solidFill>
                  <a:schemeClr val="bg1"/>
                </a:solidFill>
                <a:cs typeface="Segoe UI" pitchFamily="34" charset="0"/>
              </a:rPr>
              <a:t>Report of students with different OSEP categories that have changed since the December 1 report was finalized. </a:t>
            </a:r>
          </a:p>
          <a:p>
            <a:pPr marL="0" indent="0" fontAlgn="auto">
              <a:spcAft>
                <a:spcPts val="0"/>
              </a:spcAft>
              <a:defRPr/>
            </a:pPr>
            <a:r>
              <a:rPr lang="en-US" sz="2000" dirty="0">
                <a:solidFill>
                  <a:schemeClr val="bg1"/>
                </a:solidFill>
                <a:cs typeface="Segoe UI" pitchFamily="34" charset="0"/>
              </a:rPr>
              <a:t>Responsible school, Area of Disability, OSEP Environment. </a:t>
            </a:r>
          </a:p>
        </p:txBody>
      </p:sp>
    </p:spTree>
    <p:extLst>
      <p:ext uri="{BB962C8B-B14F-4D97-AF65-F5344CB8AC3E}">
        <p14:creationId xmlns:p14="http://schemas.microsoft.com/office/powerpoint/2010/main" val="3158676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1"/>
          </p:nvPr>
        </p:nvSpPr>
        <p:spPr bwMode="auto">
          <a:noFill/>
          <a:ln>
            <a:miter lim="800000"/>
            <a:headEnd/>
            <a:tailEnd/>
          </a:ln>
        </p:spPr>
        <p:txBody>
          <a:bodyPr/>
          <a:lstStyle/>
          <a:p>
            <a:fld id="{DE6DDAF1-F25A-4339-85CF-2F16D74E2F72}" type="slidenum">
              <a:rPr lang="en-US"/>
              <a:pPr/>
              <a:t>28</a:t>
            </a:fld>
            <a:endParaRPr lang="en-US"/>
          </a:p>
        </p:txBody>
      </p:sp>
      <p:sp>
        <p:nvSpPr>
          <p:cNvPr id="66563" name="Rectangle 2"/>
          <p:cNvSpPr txBox="1">
            <a:spLocks noChangeArrowheads="1"/>
          </p:cNvSpPr>
          <p:nvPr/>
        </p:nvSpPr>
        <p:spPr bwMode="auto">
          <a:xfrm>
            <a:off x="76200" y="76200"/>
            <a:ext cx="6324600" cy="914400"/>
          </a:xfrm>
          <a:prstGeom prst="rect">
            <a:avLst/>
          </a:prstGeom>
          <a:noFill/>
          <a:ln w="9525">
            <a:noFill/>
            <a:miter lim="800000"/>
            <a:headEnd/>
            <a:tailEnd/>
          </a:ln>
        </p:spPr>
        <p:txBody>
          <a:bodyPr anchor="ctr">
            <a:prstTxWarp prst="textNoShape">
              <a:avLst/>
            </a:prstTxWarp>
          </a:bodyPr>
          <a:lstStyle/>
          <a:p>
            <a:r>
              <a:rPr lang="en-US" sz="3600" b="1" dirty="0">
                <a:solidFill>
                  <a:schemeClr val="bg2"/>
                </a:solidFill>
                <a:latin typeface="Calibri" pitchFamily="-123" charset="0"/>
                <a:ea typeface="Segoe UI" pitchFamily="34" charset="0"/>
                <a:cs typeface="Segoe UI" pitchFamily="34" charset="0"/>
              </a:rPr>
              <a:t>Informational reports</a:t>
            </a:r>
          </a:p>
        </p:txBody>
      </p:sp>
      <p:sp>
        <p:nvSpPr>
          <p:cNvPr id="16" name="Title 1">
            <a:extLst>
              <a:ext uri="{FF2B5EF4-FFF2-40B4-BE49-F238E27FC236}">
                <a16:creationId xmlns:a16="http://schemas.microsoft.com/office/drawing/2014/main" id="{41441F56-0B94-4C64-9F07-6AEEC2CCE880}"/>
              </a:ext>
            </a:extLst>
          </p:cNvPr>
          <p:cNvSpPr txBox="1">
            <a:spLocks/>
          </p:cNvSpPr>
          <p:nvPr/>
        </p:nvSpPr>
        <p:spPr>
          <a:xfrm>
            <a:off x="1871699" y="893145"/>
            <a:ext cx="5400600" cy="5998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sz="3600" dirty="0">
                <a:solidFill>
                  <a:schemeClr val="bg1"/>
                </a:solidFill>
              </a:rPr>
              <a:t>Gained student report</a:t>
            </a:r>
          </a:p>
        </p:txBody>
      </p:sp>
      <p:sp>
        <p:nvSpPr>
          <p:cNvPr id="17" name="Title 1">
            <a:extLst>
              <a:ext uri="{FF2B5EF4-FFF2-40B4-BE49-F238E27FC236}">
                <a16:creationId xmlns:a16="http://schemas.microsoft.com/office/drawing/2014/main" id="{A6A66C29-34EA-46FF-88E0-05D6E8D2B397}"/>
              </a:ext>
            </a:extLst>
          </p:cNvPr>
          <p:cNvSpPr txBox="1">
            <a:spLocks/>
          </p:cNvSpPr>
          <p:nvPr/>
        </p:nvSpPr>
        <p:spPr>
          <a:xfrm>
            <a:off x="228824" y="1460479"/>
            <a:ext cx="8793887"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2200" dirty="0">
                <a:solidFill>
                  <a:schemeClr val="bg1"/>
                </a:solidFill>
                <a:latin typeface="+mn-lt"/>
              </a:rPr>
              <a:t>List of move in IEP students who are newly associated to your organization</a:t>
            </a:r>
          </a:p>
        </p:txBody>
      </p:sp>
      <p:sp>
        <p:nvSpPr>
          <p:cNvPr id="5" name="TextBox 4">
            <a:extLst>
              <a:ext uri="{FF2B5EF4-FFF2-40B4-BE49-F238E27FC236}">
                <a16:creationId xmlns:a16="http://schemas.microsoft.com/office/drawing/2014/main" id="{C09BDBF9-6F91-688F-06E8-1AC38BEC79CA}"/>
              </a:ext>
            </a:extLst>
          </p:cNvPr>
          <p:cNvSpPr txBox="1"/>
          <p:nvPr/>
        </p:nvSpPr>
        <p:spPr>
          <a:xfrm>
            <a:off x="5220072" y="3645913"/>
            <a:ext cx="3802639" cy="2954911"/>
          </a:xfrm>
          <a:prstGeom prst="rect">
            <a:avLst/>
          </a:prstGeom>
          <a:solidFill>
            <a:schemeClr val="tx1"/>
          </a:solidFill>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pic>
        <p:nvPicPr>
          <p:cNvPr id="2" name="Picture 1">
            <a:extLst>
              <a:ext uri="{FF2B5EF4-FFF2-40B4-BE49-F238E27FC236}">
                <a16:creationId xmlns:a16="http://schemas.microsoft.com/office/drawing/2014/main" id="{DCD8A267-9838-08DB-1EAD-7A5F62EC38C4}"/>
              </a:ext>
            </a:extLst>
          </p:cNvPr>
          <p:cNvPicPr>
            <a:picLocks noChangeAspect="1"/>
          </p:cNvPicPr>
          <p:nvPr/>
        </p:nvPicPr>
        <p:blipFill>
          <a:blip r:embed="rId3"/>
          <a:stretch>
            <a:fillRect/>
          </a:stretch>
        </p:blipFill>
        <p:spPr>
          <a:xfrm>
            <a:off x="1767134" y="2219233"/>
            <a:ext cx="5505165" cy="944962"/>
          </a:xfrm>
          <a:prstGeom prst="rect">
            <a:avLst/>
          </a:prstGeom>
        </p:spPr>
      </p:pic>
      <p:sp>
        <p:nvSpPr>
          <p:cNvPr id="21" name="Text Placeholder 6">
            <a:extLst>
              <a:ext uri="{FF2B5EF4-FFF2-40B4-BE49-F238E27FC236}">
                <a16:creationId xmlns:a16="http://schemas.microsoft.com/office/drawing/2014/main" id="{C8396489-13E3-45EB-B3A1-0D5598129DB6}"/>
              </a:ext>
            </a:extLst>
          </p:cNvPr>
          <p:cNvSpPr txBox="1">
            <a:spLocks/>
          </p:cNvSpPr>
          <p:nvPr/>
        </p:nvSpPr>
        <p:spPr bwMode="auto">
          <a:xfrm>
            <a:off x="134423" y="5284766"/>
            <a:ext cx="8888288" cy="5998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sz="2000" dirty="0">
                <a:solidFill>
                  <a:schemeClr val="bg1"/>
                </a:solidFill>
                <a:cs typeface="Segoe UI" pitchFamily="34" charset="0"/>
              </a:rPr>
              <a:t>List of current year providers, organization associations, roles and when entered. </a:t>
            </a:r>
          </a:p>
        </p:txBody>
      </p:sp>
      <p:sp>
        <p:nvSpPr>
          <p:cNvPr id="4" name="Title 1">
            <a:extLst>
              <a:ext uri="{FF2B5EF4-FFF2-40B4-BE49-F238E27FC236}">
                <a16:creationId xmlns:a16="http://schemas.microsoft.com/office/drawing/2014/main" id="{ED8CF3B8-EECE-786D-5B0C-2F45A835F0F1}"/>
              </a:ext>
            </a:extLst>
          </p:cNvPr>
          <p:cNvSpPr txBox="1">
            <a:spLocks/>
          </p:cNvSpPr>
          <p:nvPr/>
        </p:nvSpPr>
        <p:spPr>
          <a:xfrm>
            <a:off x="1619672" y="4523560"/>
            <a:ext cx="5400600" cy="5998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sz="3600" dirty="0">
                <a:solidFill>
                  <a:schemeClr val="bg1"/>
                </a:solidFill>
              </a:rPr>
              <a:t>Personnel List report</a:t>
            </a:r>
          </a:p>
        </p:txBody>
      </p:sp>
      <p:sp>
        <p:nvSpPr>
          <p:cNvPr id="6" name="Text Placeholder 6">
            <a:extLst>
              <a:ext uri="{FF2B5EF4-FFF2-40B4-BE49-F238E27FC236}">
                <a16:creationId xmlns:a16="http://schemas.microsoft.com/office/drawing/2014/main" id="{24524747-84F7-114F-DA82-D19D13F81E8B}"/>
              </a:ext>
            </a:extLst>
          </p:cNvPr>
          <p:cNvSpPr txBox="1">
            <a:spLocks/>
          </p:cNvSpPr>
          <p:nvPr/>
        </p:nvSpPr>
        <p:spPr bwMode="auto">
          <a:xfrm>
            <a:off x="228824" y="3131806"/>
            <a:ext cx="8888288" cy="82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sz="2000" dirty="0">
                <a:solidFill>
                  <a:schemeClr val="bg1"/>
                </a:solidFill>
                <a:cs typeface="Segoe UI" pitchFamily="34" charset="0"/>
              </a:rPr>
              <a:t>The number of Gifted students in service on December.</a:t>
            </a:r>
          </a:p>
          <a:p>
            <a:pPr marL="0" indent="0" fontAlgn="auto">
              <a:spcAft>
                <a:spcPts val="0"/>
              </a:spcAft>
              <a:defRPr/>
            </a:pPr>
            <a:r>
              <a:rPr lang="en-US" sz="2000" dirty="0">
                <a:solidFill>
                  <a:schemeClr val="bg1"/>
                </a:solidFill>
                <a:cs typeface="Segoe UI" pitchFamily="34" charset="0"/>
              </a:rPr>
              <a:t>Report includes Gifted only student (GI) and IDEA students identified as Gifted (GI+)  </a:t>
            </a:r>
          </a:p>
        </p:txBody>
      </p:sp>
    </p:spTree>
    <p:extLst>
      <p:ext uri="{BB962C8B-B14F-4D97-AF65-F5344CB8AC3E}">
        <p14:creationId xmlns:p14="http://schemas.microsoft.com/office/powerpoint/2010/main" val="314238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5"/>
          </p:nvPr>
        </p:nvSpPr>
        <p:spPr bwMode="auto">
          <a:noFill/>
          <a:ln>
            <a:miter lim="800000"/>
            <a:headEnd/>
            <a:tailEnd/>
          </a:ln>
        </p:spPr>
        <p:txBody>
          <a:bodyPr/>
          <a:lstStyle/>
          <a:p>
            <a:fld id="{08F51F5D-2C13-4175-B0D9-50C404631275}" type="slidenum">
              <a:rPr lang="en-US"/>
              <a:pPr/>
              <a:t>29</a:t>
            </a:fld>
            <a:endParaRPr lang="en-US"/>
          </a:p>
        </p:txBody>
      </p:sp>
      <p:sp>
        <p:nvSpPr>
          <p:cNvPr id="12" name="Content Placeholder 11"/>
          <p:cNvSpPr>
            <a:spLocks noGrp="1"/>
          </p:cNvSpPr>
          <p:nvPr>
            <p:ph sz="half" idx="2"/>
          </p:nvPr>
        </p:nvSpPr>
        <p:spPr>
          <a:xfrm>
            <a:off x="251520" y="1013670"/>
            <a:ext cx="3600400" cy="543122"/>
          </a:xfrm>
        </p:spPr>
        <p:txBody>
          <a:bodyPr rtlCol="0">
            <a:normAutofit/>
          </a:bodyPr>
          <a:lstStyle/>
          <a:p>
            <a:pPr fontAlgn="auto">
              <a:spcAft>
                <a:spcPts val="0"/>
              </a:spcAft>
              <a:buFont typeface="Arial" pitchFamily="34" charset="0"/>
              <a:buChar char="•"/>
              <a:defRPr/>
            </a:pPr>
            <a:r>
              <a:rPr lang="en-US" sz="2800" dirty="0">
                <a:ea typeface="+mn-ea"/>
                <a:cs typeface="Segoe UI" pitchFamily="34" charset="0"/>
              </a:rPr>
              <a:t>Dates and Deadlines</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 name="Content Placeholder 2">
            <a:extLst>
              <a:ext uri="{FF2B5EF4-FFF2-40B4-BE49-F238E27FC236}">
                <a16:creationId xmlns:a16="http://schemas.microsoft.com/office/drawing/2014/main" id="{B2E239EE-D891-0781-21F9-99C7ADCBEFBE}"/>
              </a:ext>
            </a:extLst>
          </p:cNvPr>
          <p:cNvSpPr txBox="1">
            <a:spLocks/>
          </p:cNvSpPr>
          <p:nvPr/>
        </p:nvSpPr>
        <p:spPr>
          <a:xfrm>
            <a:off x="174552" y="1699817"/>
            <a:ext cx="6552728" cy="3946603"/>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April 30</a:t>
            </a:r>
          </a:p>
          <a:p>
            <a:pPr marL="0" indent="0" fontAlgn="auto">
              <a:spcAft>
                <a:spcPts val="0"/>
              </a:spcAft>
              <a:buNone/>
              <a:defRPr/>
            </a:pPr>
            <a:endParaRPr lang="en-US" sz="900" dirty="0">
              <a:solidFill>
                <a:schemeClr val="bg1"/>
              </a:solidFill>
            </a:endParaRPr>
          </a:p>
          <a:p>
            <a:pPr marL="0" indent="0" fontAlgn="auto">
              <a:spcAft>
                <a:spcPts val="0"/>
              </a:spcAft>
              <a:buNone/>
              <a:defRPr/>
            </a:pPr>
            <a:r>
              <a:rPr lang="en-US" dirty="0">
                <a:solidFill>
                  <a:schemeClr val="bg1"/>
                </a:solidFill>
              </a:rPr>
              <a:t>Current year data finalization deadline</a:t>
            </a:r>
          </a:p>
          <a:p>
            <a:pPr marL="0" indent="0" fontAlgn="auto">
              <a:spcAft>
                <a:spcPts val="0"/>
              </a:spcAft>
              <a:buNone/>
              <a:defRPr/>
            </a:pPr>
            <a:r>
              <a:rPr lang="en-US" dirty="0">
                <a:solidFill>
                  <a:schemeClr val="bg1"/>
                </a:solidFill>
              </a:rPr>
              <a:t>The following data sets will be finalized on April 30. </a:t>
            </a:r>
          </a:p>
          <a:p>
            <a:pPr marL="0" indent="0" fontAlgn="auto">
              <a:spcAft>
                <a:spcPts val="0"/>
              </a:spcAft>
              <a:buNone/>
              <a:defRPr/>
            </a:pPr>
            <a:endParaRPr lang="en-US" dirty="0">
              <a:solidFill>
                <a:schemeClr val="bg1"/>
              </a:solidFill>
            </a:endParaRPr>
          </a:p>
          <a:p>
            <a:pPr fontAlgn="auto">
              <a:spcAft>
                <a:spcPts val="0"/>
              </a:spcAft>
              <a:defRPr/>
            </a:pPr>
            <a:r>
              <a:rPr lang="en-US" dirty="0">
                <a:solidFill>
                  <a:schemeClr val="bg1"/>
                </a:solidFill>
              </a:rPr>
              <a:t>Verifications and reports related December 1 child count and environments</a:t>
            </a:r>
          </a:p>
          <a:p>
            <a:pPr lvl="1" fontAlgn="auto">
              <a:spcAft>
                <a:spcPts val="0"/>
              </a:spcAft>
              <a:defRPr/>
            </a:pPr>
            <a:r>
              <a:rPr lang="en-US" dirty="0">
                <a:solidFill>
                  <a:schemeClr val="bg1"/>
                </a:solidFill>
              </a:rPr>
              <a:t>See verification section of the Data Dictionary for a list of verifications related to OSEP data categories</a:t>
            </a:r>
          </a:p>
          <a:p>
            <a:pPr marL="0" indent="0" fontAlgn="auto">
              <a:spcAft>
                <a:spcPts val="0"/>
              </a:spcAft>
              <a:buNone/>
              <a:defRPr/>
            </a:pPr>
            <a:endParaRPr lang="en-US" sz="3200" dirty="0">
              <a:solidFill>
                <a:schemeClr val="bg1"/>
              </a:solidFill>
            </a:endParaRPr>
          </a:p>
        </p:txBody>
      </p:sp>
      <p:sp>
        <p:nvSpPr>
          <p:cNvPr id="5" name="Content Placeholder 11">
            <a:extLst>
              <a:ext uri="{FF2B5EF4-FFF2-40B4-BE49-F238E27FC236}">
                <a16:creationId xmlns:a16="http://schemas.microsoft.com/office/drawing/2014/main" id="{9486C09D-BF61-2EBF-44B2-2EA256314387}"/>
              </a:ext>
            </a:extLst>
          </p:cNvPr>
          <p:cNvSpPr txBox="1">
            <a:spLocks/>
          </p:cNvSpPr>
          <p:nvPr/>
        </p:nvSpPr>
        <p:spPr bwMode="auto">
          <a:xfrm>
            <a:off x="152848" y="5733256"/>
            <a:ext cx="4464496" cy="78073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10000"/>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dirty="0">
                <a:ea typeface="+mn-ea"/>
                <a:cs typeface="Segoe UI" pitchFamily="34" charset="0"/>
              </a:rPr>
              <a:t>KSDE will measure this deadline for determination of timely and accurate  reporting </a:t>
            </a:r>
          </a:p>
          <a:p>
            <a:pPr fontAlgn="auto">
              <a:spcAft>
                <a:spcPts val="0"/>
              </a:spcAft>
              <a:buFont typeface="Arial" pitchFamily="34" charset="0"/>
              <a:buChar char="•"/>
              <a:defRPr/>
            </a:pPr>
            <a:endParaRPr lang="en-US" dirty="0">
              <a:ea typeface="+mn-ea"/>
              <a:cs typeface="Segoe UI" pitchFamily="34" charset="0"/>
            </a:endParaRPr>
          </a:p>
        </p:txBody>
      </p:sp>
      <p:sp>
        <p:nvSpPr>
          <p:cNvPr id="4" name="Title 6">
            <a:extLst>
              <a:ext uri="{FF2B5EF4-FFF2-40B4-BE49-F238E27FC236}">
                <a16:creationId xmlns:a16="http://schemas.microsoft.com/office/drawing/2014/main" id="{07E4B5E3-ED7A-3DD8-BD3F-2EB2910153DD}"/>
              </a:ext>
            </a:extLst>
          </p:cNvPr>
          <p:cNvSpPr>
            <a:spLocks noGrp="1"/>
          </p:cNvSpPr>
          <p:nvPr>
            <p:ph type="title"/>
          </p:nvPr>
        </p:nvSpPr>
        <p:spPr>
          <a:xfrm>
            <a:off x="251520" y="268157"/>
            <a:ext cx="4881364" cy="639763"/>
          </a:xfrm>
        </p:spPr>
        <p:txBody>
          <a:bodyPr/>
          <a:lstStyle/>
          <a:p>
            <a:r>
              <a:rPr lang="en-US" dirty="0"/>
              <a:t>Verifications and reports</a:t>
            </a:r>
          </a:p>
        </p:txBody>
      </p:sp>
    </p:spTree>
    <p:extLst>
      <p:ext uri="{BB962C8B-B14F-4D97-AF65-F5344CB8AC3E}">
        <p14:creationId xmlns:p14="http://schemas.microsoft.com/office/powerpoint/2010/main" val="173241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0AE7FC-A998-3B0D-AC42-3BAF07EC6921}"/>
              </a:ext>
            </a:extLst>
          </p:cNvPr>
          <p:cNvSpPr txBox="1"/>
          <p:nvPr/>
        </p:nvSpPr>
        <p:spPr>
          <a:xfrm>
            <a:off x="6444208" y="4221088"/>
            <a:ext cx="2520280" cy="2304256"/>
          </a:xfrm>
          <a:prstGeom prst="rect">
            <a:avLst/>
          </a:prstGeom>
          <a:solidFill>
            <a:schemeClr val="tx1"/>
          </a:solidFill>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44033" name="Title 6"/>
          <p:cNvSpPr>
            <a:spLocks noGrp="1"/>
          </p:cNvSpPr>
          <p:nvPr>
            <p:ph type="title"/>
          </p:nvPr>
        </p:nvSpPr>
        <p:spPr>
          <a:xfrm>
            <a:off x="493204" y="206075"/>
            <a:ext cx="8229600" cy="639763"/>
          </a:xfrm>
        </p:spPr>
        <p:txBody>
          <a:bodyPr/>
          <a:lstStyle/>
          <a:p>
            <a:r>
              <a:rPr lang="en-US" dirty="0"/>
              <a:t>Module 4 – Verifications and reports</a:t>
            </a:r>
          </a:p>
        </p:txBody>
      </p:sp>
      <p:sp>
        <p:nvSpPr>
          <p:cNvPr id="44035" name="Slide Number Placeholder 2"/>
          <p:cNvSpPr>
            <a:spLocks noGrp="1"/>
          </p:cNvSpPr>
          <p:nvPr>
            <p:ph type="sldNum" sz="quarter" idx="15"/>
          </p:nvPr>
        </p:nvSpPr>
        <p:spPr bwMode="auto">
          <a:noFill/>
          <a:ln>
            <a:miter lim="800000"/>
            <a:headEnd/>
            <a:tailEnd/>
          </a:ln>
        </p:spPr>
        <p:txBody>
          <a:bodyPr/>
          <a:lstStyle/>
          <a:p>
            <a:fld id="{2AD0FD29-67D5-4662-A838-B9C95A0AA964}" type="slidenum">
              <a:rPr lang="en-US"/>
              <a:pPr/>
              <a:t>3</a:t>
            </a:fld>
            <a:endParaRPr lang="en-US"/>
          </a:p>
        </p:txBody>
      </p:sp>
      <p:sp>
        <p:nvSpPr>
          <p:cNvPr id="12" name="Text Placeholder 8"/>
          <p:cNvSpPr>
            <a:spLocks noGrp="1"/>
          </p:cNvSpPr>
          <p:nvPr>
            <p:ph type="body" sz="half" idx="2"/>
          </p:nvPr>
        </p:nvSpPr>
        <p:spPr>
          <a:xfrm>
            <a:off x="359024" y="1268760"/>
            <a:ext cx="2988840" cy="639763"/>
          </a:xfrm>
        </p:spPr>
        <p:txBody>
          <a:bodyPr tIns="182880"/>
          <a:lstStyle/>
          <a:p>
            <a:pPr>
              <a:lnSpc>
                <a:spcPct val="100000"/>
              </a:lnSpc>
            </a:pPr>
            <a:r>
              <a:rPr lang="en-US" sz="2800" dirty="0"/>
              <a:t>Module 4 objective</a:t>
            </a:r>
          </a:p>
        </p:txBody>
      </p:sp>
      <p:sp>
        <p:nvSpPr>
          <p:cNvPr id="2" name="Text Placeholder 8">
            <a:extLst>
              <a:ext uri="{FF2B5EF4-FFF2-40B4-BE49-F238E27FC236}">
                <a16:creationId xmlns:a16="http://schemas.microsoft.com/office/drawing/2014/main" id="{E56C9193-64A9-B646-51DA-0759E2A8BD2F}"/>
              </a:ext>
            </a:extLst>
          </p:cNvPr>
          <p:cNvSpPr txBox="1">
            <a:spLocks/>
          </p:cNvSpPr>
          <p:nvPr/>
        </p:nvSpPr>
        <p:spPr bwMode="auto">
          <a:xfrm>
            <a:off x="211176" y="2060848"/>
            <a:ext cx="8932824" cy="4392488"/>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400" dirty="0"/>
              <a:t>Provide an understanding of the process of checking for the information submitted for data anomalies, outliers and errors. </a:t>
            </a:r>
          </a:p>
          <a:p>
            <a:pPr>
              <a:lnSpc>
                <a:spcPct val="100000"/>
              </a:lnSpc>
            </a:pPr>
            <a:endParaRPr lang="en-US" sz="2400" dirty="0"/>
          </a:p>
          <a:p>
            <a:pPr>
              <a:lnSpc>
                <a:spcPct val="100000"/>
              </a:lnSpc>
            </a:pPr>
            <a:r>
              <a:rPr lang="en-US" sz="2400" dirty="0"/>
              <a:t>Verification search criteria</a:t>
            </a:r>
          </a:p>
          <a:p>
            <a:pPr>
              <a:lnSpc>
                <a:spcPct val="100000"/>
              </a:lnSpc>
            </a:pPr>
            <a:r>
              <a:rPr lang="en-US" sz="2400" dirty="0"/>
              <a:t>Data quality reports.</a:t>
            </a:r>
          </a:p>
          <a:p>
            <a:pPr>
              <a:lnSpc>
                <a:spcPct val="100000"/>
              </a:lnSpc>
            </a:pPr>
            <a:r>
              <a:rPr lang="en-US" sz="2400" dirty="0"/>
              <a:t>Sorting reports to confirm populations and finding anomalies</a:t>
            </a:r>
          </a:p>
          <a:p>
            <a:pPr>
              <a:lnSpc>
                <a:spcPct val="100000"/>
              </a:lnSpc>
            </a:pPr>
            <a:r>
              <a:rPr lang="en-US" sz="2400" dirty="0"/>
              <a:t>How to crosscheck discipline report data to service lines</a:t>
            </a:r>
          </a:p>
          <a:p>
            <a:pPr>
              <a:lnSpc>
                <a:spcPct val="100000"/>
              </a:lnSpc>
            </a:pPr>
            <a:endParaRPr lang="en-US" sz="2400" dirty="0"/>
          </a:p>
          <a:p>
            <a:pPr marL="0" indent="0" fontAlgn="auto">
              <a:spcAft>
                <a:spcPts val="0"/>
              </a:spcAft>
              <a:buNone/>
              <a:defRPr/>
            </a:pPr>
            <a:r>
              <a:rPr lang="en-US" sz="2400" dirty="0">
                <a:ea typeface="+mn-ea"/>
                <a:cs typeface="Segoe UI" pitchFamily="34" charset="0"/>
              </a:rPr>
              <a:t>Module 4 corresponds to Parts IX, XIII &amp; XIV in the SPEDPro User guide</a:t>
            </a:r>
          </a:p>
          <a:p>
            <a:pPr marL="0" indent="0" fontAlgn="auto">
              <a:spcAft>
                <a:spcPts val="0"/>
              </a:spcAft>
              <a:buNone/>
              <a:defRPr/>
            </a:pPr>
            <a:r>
              <a:rPr lang="en-US" sz="2400" dirty="0">
                <a:ea typeface="+mn-ea"/>
                <a:cs typeface="Segoe UI" pitchFamily="34" charset="0"/>
              </a:rPr>
              <a:t>See the SPEDPro User guide for more details</a:t>
            </a:r>
          </a:p>
          <a:p>
            <a:pPr>
              <a:lnSpc>
                <a:spcPct val="100000"/>
              </a:lnSpc>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5"/>
          </p:nvPr>
        </p:nvSpPr>
        <p:spPr bwMode="auto">
          <a:noFill/>
          <a:ln>
            <a:miter lim="800000"/>
            <a:headEnd/>
            <a:tailEnd/>
          </a:ln>
        </p:spPr>
        <p:txBody>
          <a:bodyPr/>
          <a:lstStyle/>
          <a:p>
            <a:fld id="{08F51F5D-2C13-4175-B0D9-50C404631275}" type="slidenum">
              <a:rPr lang="en-US"/>
              <a:pPr/>
              <a:t>30</a:t>
            </a:fld>
            <a:endParaRPr lang="en-US"/>
          </a:p>
        </p:txBody>
      </p:sp>
      <p:sp>
        <p:nvSpPr>
          <p:cNvPr id="12" name="Content Placeholder 11"/>
          <p:cNvSpPr>
            <a:spLocks noGrp="1"/>
          </p:cNvSpPr>
          <p:nvPr>
            <p:ph sz="half" idx="2"/>
          </p:nvPr>
        </p:nvSpPr>
        <p:spPr>
          <a:xfrm>
            <a:off x="174552" y="1054604"/>
            <a:ext cx="3677368" cy="545082"/>
          </a:xfrm>
        </p:spPr>
        <p:txBody>
          <a:bodyPr rtlCol="0">
            <a:normAutofit/>
          </a:bodyPr>
          <a:lstStyle/>
          <a:p>
            <a:pPr fontAlgn="auto">
              <a:spcAft>
                <a:spcPts val="0"/>
              </a:spcAft>
              <a:buFont typeface="Arial" pitchFamily="34" charset="0"/>
              <a:buChar char="•"/>
              <a:defRPr/>
            </a:pPr>
            <a:r>
              <a:rPr lang="en-US" sz="2800" dirty="0">
                <a:ea typeface="+mn-ea"/>
                <a:cs typeface="Segoe UI" pitchFamily="34" charset="0"/>
              </a:rPr>
              <a:t>Dates and Deadlines</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 name="Content Placeholder 2">
            <a:extLst>
              <a:ext uri="{FF2B5EF4-FFF2-40B4-BE49-F238E27FC236}">
                <a16:creationId xmlns:a16="http://schemas.microsoft.com/office/drawing/2014/main" id="{B2E239EE-D891-0781-21F9-99C7ADCBEFBE}"/>
              </a:ext>
            </a:extLst>
          </p:cNvPr>
          <p:cNvSpPr txBox="1">
            <a:spLocks/>
          </p:cNvSpPr>
          <p:nvPr/>
        </p:nvSpPr>
        <p:spPr>
          <a:xfrm>
            <a:off x="174552" y="1699818"/>
            <a:ext cx="7277768" cy="3889422"/>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November 15</a:t>
            </a:r>
          </a:p>
          <a:p>
            <a:pPr marL="0" indent="0" fontAlgn="auto">
              <a:spcAft>
                <a:spcPts val="0"/>
              </a:spcAft>
              <a:buNone/>
              <a:defRPr/>
            </a:pPr>
            <a:endParaRPr lang="en-US" sz="900" dirty="0">
              <a:solidFill>
                <a:schemeClr val="bg1"/>
              </a:solidFill>
            </a:endParaRPr>
          </a:p>
          <a:p>
            <a:pPr marL="0" indent="0" fontAlgn="auto">
              <a:spcAft>
                <a:spcPts val="0"/>
              </a:spcAft>
              <a:buNone/>
              <a:defRPr/>
            </a:pPr>
            <a:r>
              <a:rPr lang="en-US" dirty="0">
                <a:solidFill>
                  <a:schemeClr val="bg1"/>
                </a:solidFill>
              </a:rPr>
              <a:t>Prior year data finalization deadline</a:t>
            </a:r>
          </a:p>
          <a:p>
            <a:pPr marL="0" indent="0" fontAlgn="auto">
              <a:spcAft>
                <a:spcPts val="0"/>
              </a:spcAft>
              <a:buNone/>
              <a:defRPr/>
            </a:pPr>
            <a:r>
              <a:rPr lang="en-US" dirty="0">
                <a:solidFill>
                  <a:schemeClr val="bg1"/>
                </a:solidFill>
              </a:rPr>
              <a:t>The following data sets will be finalized on November 15. </a:t>
            </a:r>
          </a:p>
          <a:p>
            <a:pPr marL="0" indent="0" fontAlgn="auto">
              <a:spcAft>
                <a:spcPts val="0"/>
              </a:spcAft>
              <a:buNone/>
              <a:defRPr/>
            </a:pPr>
            <a:endParaRPr lang="en-US" dirty="0">
              <a:solidFill>
                <a:schemeClr val="bg1"/>
              </a:solidFill>
            </a:endParaRPr>
          </a:p>
          <a:p>
            <a:pPr fontAlgn="auto">
              <a:spcAft>
                <a:spcPts val="0"/>
              </a:spcAft>
              <a:defRPr/>
            </a:pPr>
            <a:r>
              <a:rPr lang="en-US" dirty="0">
                <a:solidFill>
                  <a:schemeClr val="bg1"/>
                </a:solidFill>
              </a:rPr>
              <a:t>Verifications and reports related Exiting and Discipline data</a:t>
            </a:r>
          </a:p>
          <a:p>
            <a:pPr lvl="1" fontAlgn="auto">
              <a:spcAft>
                <a:spcPts val="0"/>
              </a:spcAft>
              <a:defRPr/>
            </a:pPr>
            <a:r>
              <a:rPr lang="en-US" dirty="0">
                <a:solidFill>
                  <a:schemeClr val="bg1"/>
                </a:solidFill>
              </a:rPr>
              <a:t>See verification section of the Data Dictionary for a list of verifications related to OSEP data categories</a:t>
            </a:r>
          </a:p>
          <a:p>
            <a:pPr fontAlgn="auto">
              <a:spcAft>
                <a:spcPts val="0"/>
              </a:spcAft>
              <a:defRPr/>
            </a:pPr>
            <a:endParaRPr lang="en-US" dirty="0">
              <a:solidFill>
                <a:schemeClr val="bg1"/>
              </a:solidFill>
            </a:endParaRPr>
          </a:p>
          <a:p>
            <a:pPr marL="0" indent="0" fontAlgn="auto">
              <a:spcAft>
                <a:spcPts val="0"/>
              </a:spcAft>
              <a:buNone/>
              <a:defRPr/>
            </a:pPr>
            <a:endParaRPr lang="en-US" sz="3200" dirty="0">
              <a:solidFill>
                <a:schemeClr val="bg1"/>
              </a:solidFill>
            </a:endParaRPr>
          </a:p>
        </p:txBody>
      </p:sp>
      <p:sp>
        <p:nvSpPr>
          <p:cNvPr id="4" name="Content Placeholder 11">
            <a:extLst>
              <a:ext uri="{FF2B5EF4-FFF2-40B4-BE49-F238E27FC236}">
                <a16:creationId xmlns:a16="http://schemas.microsoft.com/office/drawing/2014/main" id="{F5420571-0410-20BF-A8C6-505C477841E4}"/>
              </a:ext>
            </a:extLst>
          </p:cNvPr>
          <p:cNvSpPr txBox="1">
            <a:spLocks/>
          </p:cNvSpPr>
          <p:nvPr/>
        </p:nvSpPr>
        <p:spPr bwMode="auto">
          <a:xfrm>
            <a:off x="822624" y="5689372"/>
            <a:ext cx="4464496" cy="78073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10000"/>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dirty="0">
                <a:ea typeface="+mn-ea"/>
                <a:cs typeface="Segoe UI" pitchFamily="34" charset="0"/>
              </a:rPr>
              <a:t>KSDE will measure this deadline for determination of timely and accurate  reporting </a:t>
            </a:r>
          </a:p>
          <a:p>
            <a:pPr fontAlgn="auto">
              <a:spcAft>
                <a:spcPts val="0"/>
              </a:spcAft>
              <a:buFont typeface="Arial" pitchFamily="34" charset="0"/>
              <a:buChar char="•"/>
              <a:defRPr/>
            </a:pPr>
            <a:endParaRPr lang="en-US" dirty="0">
              <a:ea typeface="+mn-ea"/>
              <a:cs typeface="Segoe UI" pitchFamily="34" charset="0"/>
            </a:endParaRPr>
          </a:p>
        </p:txBody>
      </p:sp>
      <p:sp>
        <p:nvSpPr>
          <p:cNvPr id="6" name="Title 6">
            <a:extLst>
              <a:ext uri="{FF2B5EF4-FFF2-40B4-BE49-F238E27FC236}">
                <a16:creationId xmlns:a16="http://schemas.microsoft.com/office/drawing/2014/main" id="{C1A18ED1-4F3C-AC9A-2C9B-EE4022A7D26E}"/>
              </a:ext>
            </a:extLst>
          </p:cNvPr>
          <p:cNvSpPr>
            <a:spLocks noGrp="1"/>
          </p:cNvSpPr>
          <p:nvPr>
            <p:ph type="title"/>
          </p:nvPr>
        </p:nvSpPr>
        <p:spPr>
          <a:xfrm>
            <a:off x="400200" y="329062"/>
            <a:ext cx="5107904" cy="639763"/>
          </a:xfrm>
        </p:spPr>
        <p:txBody>
          <a:bodyPr/>
          <a:lstStyle/>
          <a:p>
            <a:r>
              <a:rPr lang="en-US" dirty="0"/>
              <a:t>Verifications and reports</a:t>
            </a:r>
          </a:p>
        </p:txBody>
      </p:sp>
    </p:spTree>
    <p:extLst>
      <p:ext uri="{BB962C8B-B14F-4D97-AF65-F5344CB8AC3E}">
        <p14:creationId xmlns:p14="http://schemas.microsoft.com/office/powerpoint/2010/main" val="220922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6"/>
          <p:cNvSpPr>
            <a:spLocks noGrp="1"/>
          </p:cNvSpPr>
          <p:nvPr>
            <p:ph type="title"/>
          </p:nvPr>
        </p:nvSpPr>
        <p:spPr>
          <a:xfrm>
            <a:off x="179512" y="124940"/>
            <a:ext cx="8229600" cy="639763"/>
          </a:xfrm>
        </p:spPr>
        <p:txBody>
          <a:bodyPr/>
          <a:lstStyle/>
          <a:p>
            <a:r>
              <a:rPr lang="en-US" dirty="0"/>
              <a:t>Verifications</a:t>
            </a:r>
          </a:p>
        </p:txBody>
      </p:sp>
      <p:sp>
        <p:nvSpPr>
          <p:cNvPr id="44035" name="Slide Number Placeholder 2"/>
          <p:cNvSpPr>
            <a:spLocks noGrp="1"/>
          </p:cNvSpPr>
          <p:nvPr>
            <p:ph type="sldNum" sz="quarter" idx="15"/>
          </p:nvPr>
        </p:nvSpPr>
        <p:spPr bwMode="auto">
          <a:noFill/>
          <a:ln>
            <a:miter lim="800000"/>
            <a:headEnd/>
            <a:tailEnd/>
          </a:ln>
        </p:spPr>
        <p:txBody>
          <a:bodyPr/>
          <a:lstStyle/>
          <a:p>
            <a:fld id="{2AD0FD29-67D5-4662-A838-B9C95A0AA964}" type="slidenum">
              <a:rPr lang="en-US"/>
              <a:pPr/>
              <a:t>4</a:t>
            </a:fld>
            <a:endParaRPr lang="en-US"/>
          </a:p>
        </p:txBody>
      </p:sp>
      <p:sp>
        <p:nvSpPr>
          <p:cNvPr id="12" name="Text Placeholder 8"/>
          <p:cNvSpPr>
            <a:spLocks noGrp="1"/>
          </p:cNvSpPr>
          <p:nvPr>
            <p:ph type="body" sz="half" idx="2"/>
          </p:nvPr>
        </p:nvSpPr>
        <p:spPr>
          <a:xfrm>
            <a:off x="179512" y="813990"/>
            <a:ext cx="8784976" cy="1318866"/>
          </a:xfrm>
        </p:spPr>
        <p:txBody>
          <a:bodyPr/>
          <a:lstStyle/>
          <a:p>
            <a:r>
              <a:rPr lang="en-US" sz="1800" dirty="0"/>
              <a:t>Verifying the accuracy of data submitted is an essential component of the MIS process</a:t>
            </a:r>
          </a:p>
          <a:p>
            <a:endParaRPr lang="en-US" sz="1800" dirty="0"/>
          </a:p>
          <a:p>
            <a:r>
              <a:rPr lang="en-US" sz="1800" dirty="0"/>
              <a:t>SPEDPro utilizes two partnering tools for validating information submitted to the application</a:t>
            </a:r>
          </a:p>
          <a:p>
            <a:r>
              <a:rPr lang="en-US" sz="1800" dirty="0"/>
              <a:t>	1. Data Quality reports</a:t>
            </a:r>
          </a:p>
          <a:p>
            <a:r>
              <a:rPr lang="en-US" sz="1800" dirty="0"/>
              <a:t>	2. Verification process</a:t>
            </a:r>
          </a:p>
        </p:txBody>
      </p:sp>
      <p:sp>
        <p:nvSpPr>
          <p:cNvPr id="2" name="Text Placeholder 8">
            <a:extLst>
              <a:ext uri="{FF2B5EF4-FFF2-40B4-BE49-F238E27FC236}">
                <a16:creationId xmlns:a16="http://schemas.microsoft.com/office/drawing/2014/main" id="{1CFB299A-28FC-B94B-9C8F-EC3C4DE373FC}"/>
              </a:ext>
            </a:extLst>
          </p:cNvPr>
          <p:cNvSpPr txBox="1">
            <a:spLocks/>
          </p:cNvSpPr>
          <p:nvPr/>
        </p:nvSpPr>
        <p:spPr bwMode="auto">
          <a:xfrm>
            <a:off x="215516" y="2182143"/>
            <a:ext cx="8157592" cy="8660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1800" dirty="0"/>
              <a:t>The verification process analysis individual data fields and applies formulated logic to the values contained in each data field. If the data reported is missing, invalid, or illogical a verification flag is triggered. This process is completed on the Verification list page in SPEDPro</a:t>
            </a:r>
          </a:p>
        </p:txBody>
      </p:sp>
      <p:sp>
        <p:nvSpPr>
          <p:cNvPr id="3" name="Text Placeholder 8">
            <a:extLst>
              <a:ext uri="{FF2B5EF4-FFF2-40B4-BE49-F238E27FC236}">
                <a16:creationId xmlns:a16="http://schemas.microsoft.com/office/drawing/2014/main" id="{1ADE03D2-E104-6BFA-73EC-87979BB66A57}"/>
              </a:ext>
            </a:extLst>
          </p:cNvPr>
          <p:cNvSpPr txBox="1">
            <a:spLocks/>
          </p:cNvSpPr>
          <p:nvPr/>
        </p:nvSpPr>
        <p:spPr bwMode="auto">
          <a:xfrm>
            <a:off x="215516" y="3492944"/>
            <a:ext cx="8784976" cy="824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1800" dirty="0"/>
              <a:t>The Verification process does not catch all discrepancies. The SPEDPro data quality reports must be used as a companion to the verification process. The details in each data field are reviewed in the Projected reports to confirm the values listed are correct.  </a:t>
            </a:r>
          </a:p>
        </p:txBody>
      </p:sp>
      <p:sp>
        <p:nvSpPr>
          <p:cNvPr id="6" name="Text Placeholder 8">
            <a:extLst>
              <a:ext uri="{FF2B5EF4-FFF2-40B4-BE49-F238E27FC236}">
                <a16:creationId xmlns:a16="http://schemas.microsoft.com/office/drawing/2014/main" id="{57F74C17-531D-B5B7-EEDD-7B14B3D0F64A}"/>
              </a:ext>
            </a:extLst>
          </p:cNvPr>
          <p:cNvSpPr txBox="1">
            <a:spLocks/>
          </p:cNvSpPr>
          <p:nvPr/>
        </p:nvSpPr>
        <p:spPr bwMode="auto">
          <a:xfrm>
            <a:off x="215516" y="4605412"/>
            <a:ext cx="6393288" cy="16449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1800" dirty="0"/>
              <a:t>Verifications should be prioritized. </a:t>
            </a:r>
          </a:p>
          <a:p>
            <a:pPr>
              <a:lnSpc>
                <a:spcPct val="100000"/>
              </a:lnSpc>
            </a:pPr>
            <a:endParaRPr lang="en-US" sz="1800" dirty="0"/>
          </a:p>
          <a:p>
            <a:pPr>
              <a:lnSpc>
                <a:spcPct val="100000"/>
              </a:lnSpc>
            </a:pPr>
            <a:r>
              <a:rPr lang="en-US" sz="1800" dirty="0"/>
              <a:t>High priority verifications relate to OSEP reported categories. These include area of student age, disability, educational environment, exit date and basis of exit, discipline removals, duplicate records, overlaps and responsible school </a:t>
            </a:r>
          </a:p>
        </p:txBody>
      </p:sp>
    </p:spTree>
    <p:extLst>
      <p:ext uri="{BB962C8B-B14F-4D97-AF65-F5344CB8AC3E}">
        <p14:creationId xmlns:p14="http://schemas.microsoft.com/office/powerpoint/2010/main" val="406913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6"/>
          <p:cNvSpPr>
            <a:spLocks noGrp="1"/>
          </p:cNvSpPr>
          <p:nvPr>
            <p:ph type="title"/>
          </p:nvPr>
        </p:nvSpPr>
        <p:spPr>
          <a:xfrm>
            <a:off x="179512" y="124940"/>
            <a:ext cx="8229600" cy="639763"/>
          </a:xfrm>
        </p:spPr>
        <p:txBody>
          <a:bodyPr/>
          <a:lstStyle/>
          <a:p>
            <a:r>
              <a:rPr lang="en-US" dirty="0"/>
              <a:t>Verifications</a:t>
            </a:r>
          </a:p>
        </p:txBody>
      </p:sp>
      <p:sp>
        <p:nvSpPr>
          <p:cNvPr id="44035" name="Slide Number Placeholder 2"/>
          <p:cNvSpPr>
            <a:spLocks noGrp="1"/>
          </p:cNvSpPr>
          <p:nvPr>
            <p:ph type="sldNum" sz="quarter" idx="15"/>
          </p:nvPr>
        </p:nvSpPr>
        <p:spPr bwMode="auto">
          <a:noFill/>
          <a:ln>
            <a:miter lim="800000"/>
            <a:headEnd/>
            <a:tailEnd/>
          </a:ln>
        </p:spPr>
        <p:txBody>
          <a:bodyPr/>
          <a:lstStyle/>
          <a:p>
            <a:fld id="{2AD0FD29-67D5-4662-A838-B9C95A0AA964}" type="slidenum">
              <a:rPr lang="en-US"/>
              <a:pPr/>
              <a:t>5</a:t>
            </a:fld>
            <a:endParaRPr lang="en-US"/>
          </a:p>
        </p:txBody>
      </p:sp>
      <p:sp>
        <p:nvSpPr>
          <p:cNvPr id="12" name="Text Placeholder 8"/>
          <p:cNvSpPr>
            <a:spLocks noGrp="1"/>
          </p:cNvSpPr>
          <p:nvPr>
            <p:ph type="body" sz="half" idx="2"/>
          </p:nvPr>
        </p:nvSpPr>
        <p:spPr>
          <a:xfrm>
            <a:off x="167652" y="980728"/>
            <a:ext cx="8784976" cy="4752528"/>
          </a:xfrm>
        </p:spPr>
        <p:txBody>
          <a:bodyPr/>
          <a:lstStyle/>
          <a:p>
            <a:r>
              <a:rPr lang="en-US" sz="2400" b="1" dirty="0"/>
              <a:t>Verification page</a:t>
            </a:r>
          </a:p>
          <a:p>
            <a:endParaRPr lang="en-US" sz="1800" dirty="0"/>
          </a:p>
          <a:p>
            <a:r>
              <a:rPr lang="en-US" sz="1800" dirty="0"/>
              <a:t>Querying for individual verification checks is completed on the verification page in SPEDPro.</a:t>
            </a:r>
          </a:p>
          <a:p>
            <a:endParaRPr lang="en-US" sz="1800" dirty="0"/>
          </a:p>
          <a:p>
            <a:r>
              <a:rPr lang="en-US" sz="1800" dirty="0"/>
              <a:t>Checks can be run using different search criteria or by all verifications collectively. </a:t>
            </a:r>
          </a:p>
          <a:p>
            <a:endParaRPr lang="en-US" sz="1800" dirty="0"/>
          </a:p>
          <a:p>
            <a:r>
              <a:rPr lang="en-US" sz="1800" dirty="0"/>
              <a:t>Using the verification search criteria,  verifications can be run by </a:t>
            </a:r>
          </a:p>
          <a:p>
            <a:endParaRPr lang="en-US" sz="1800" dirty="0"/>
          </a:p>
          <a:p>
            <a:r>
              <a:rPr lang="en-US" sz="1800" dirty="0"/>
              <a:t>	Individual student</a:t>
            </a:r>
          </a:p>
          <a:p>
            <a:r>
              <a:rPr lang="en-US" sz="1800" dirty="0"/>
              <a:t>	Responsible School – keep on “all buildings”</a:t>
            </a:r>
          </a:p>
          <a:p>
            <a:r>
              <a:rPr lang="en-US" sz="1800" dirty="0"/>
              <a:t>	Single verification flag</a:t>
            </a:r>
          </a:p>
          <a:p>
            <a:r>
              <a:rPr lang="en-US" sz="1800" dirty="0"/>
              <a:t>	Service line provider</a:t>
            </a:r>
          </a:p>
          <a:p>
            <a:r>
              <a:rPr lang="en-US" sz="1800" dirty="0"/>
              <a:t>	Open / Unresolved status</a:t>
            </a:r>
          </a:p>
          <a:p>
            <a:r>
              <a:rPr lang="en-US" sz="1800" dirty="0"/>
              <a:t>	Closed / resolved status.</a:t>
            </a:r>
          </a:p>
          <a:p>
            <a:endParaRPr lang="en-US" sz="1800" dirty="0"/>
          </a:p>
          <a:p>
            <a:r>
              <a:rPr lang="en-US" sz="1800" dirty="0"/>
              <a:t>When the desired search criteria is selected, </a:t>
            </a:r>
          </a:p>
          <a:p>
            <a:r>
              <a:rPr lang="en-US" sz="1800" dirty="0"/>
              <a:t>	click the search button to display the results</a:t>
            </a:r>
          </a:p>
          <a:p>
            <a:r>
              <a:rPr lang="en-US" sz="1800" dirty="0"/>
              <a:t>	</a:t>
            </a:r>
          </a:p>
          <a:p>
            <a:r>
              <a:rPr lang="en-US" sz="1800" dirty="0"/>
              <a:t>	</a:t>
            </a:r>
          </a:p>
          <a:p>
            <a:endParaRPr lang="en-US" sz="1800" dirty="0"/>
          </a:p>
        </p:txBody>
      </p:sp>
    </p:spTree>
    <p:extLst>
      <p:ext uri="{BB962C8B-B14F-4D97-AF65-F5344CB8AC3E}">
        <p14:creationId xmlns:p14="http://schemas.microsoft.com/office/powerpoint/2010/main" val="251661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81545" y="890942"/>
            <a:ext cx="7362455" cy="5562394"/>
          </a:xfrm>
          <a:prstGeom prst="rect">
            <a:avLst/>
          </a:prstGeom>
        </p:spPr>
      </p:pic>
      <p:sp>
        <p:nvSpPr>
          <p:cNvPr id="44033" name="Title 6"/>
          <p:cNvSpPr>
            <a:spLocks noGrp="1"/>
          </p:cNvSpPr>
          <p:nvPr>
            <p:ph type="title"/>
          </p:nvPr>
        </p:nvSpPr>
        <p:spPr>
          <a:xfrm>
            <a:off x="179512" y="124940"/>
            <a:ext cx="8229600" cy="639763"/>
          </a:xfrm>
        </p:spPr>
        <p:txBody>
          <a:bodyPr/>
          <a:lstStyle/>
          <a:p>
            <a:r>
              <a:rPr lang="en-US" dirty="0"/>
              <a:t>Verifications</a:t>
            </a:r>
          </a:p>
        </p:txBody>
      </p:sp>
      <p:sp>
        <p:nvSpPr>
          <p:cNvPr id="44035" name="Slide Number Placeholder 2"/>
          <p:cNvSpPr>
            <a:spLocks noGrp="1"/>
          </p:cNvSpPr>
          <p:nvPr>
            <p:ph type="sldNum" sz="quarter" idx="15"/>
          </p:nvPr>
        </p:nvSpPr>
        <p:spPr bwMode="auto">
          <a:noFill/>
          <a:ln>
            <a:miter lim="800000"/>
            <a:headEnd/>
            <a:tailEnd/>
          </a:ln>
        </p:spPr>
        <p:txBody>
          <a:bodyPr/>
          <a:lstStyle/>
          <a:p>
            <a:fld id="{2AD0FD29-67D5-4662-A838-B9C95A0AA964}" type="slidenum">
              <a:rPr lang="en-US"/>
              <a:pPr/>
              <a:t>6</a:t>
            </a:fld>
            <a:endParaRPr lang="en-US"/>
          </a:p>
        </p:txBody>
      </p:sp>
      <p:sp>
        <p:nvSpPr>
          <p:cNvPr id="12" name="Text Placeholder 8"/>
          <p:cNvSpPr>
            <a:spLocks noGrp="1"/>
          </p:cNvSpPr>
          <p:nvPr>
            <p:ph type="body" sz="half" idx="2"/>
          </p:nvPr>
        </p:nvSpPr>
        <p:spPr>
          <a:xfrm>
            <a:off x="179512" y="813990"/>
            <a:ext cx="1600200" cy="5715000"/>
          </a:xfrm>
        </p:spPr>
        <p:txBody>
          <a:bodyPr/>
          <a:lstStyle/>
          <a:p>
            <a:r>
              <a:rPr lang="en-US" sz="1800"/>
              <a:t>Default to all students with verification</a:t>
            </a:r>
          </a:p>
          <a:p>
            <a:endParaRPr lang="en-US" sz="1800"/>
          </a:p>
          <a:p>
            <a:r>
              <a:rPr lang="en-US" sz="1800"/>
              <a:t>Verifications can be filtered by;</a:t>
            </a:r>
          </a:p>
          <a:p>
            <a:endParaRPr lang="en-US" sz="1800"/>
          </a:p>
          <a:p>
            <a:r>
              <a:rPr lang="en-US" sz="1800"/>
              <a:t>Agency / Building</a:t>
            </a:r>
          </a:p>
          <a:p>
            <a:endParaRPr lang="en-US" sz="1800"/>
          </a:p>
          <a:p>
            <a:r>
              <a:rPr lang="en-US" sz="1800"/>
              <a:t>Student or ID #</a:t>
            </a:r>
          </a:p>
          <a:p>
            <a:endParaRPr lang="en-US" sz="1800"/>
          </a:p>
          <a:p>
            <a:r>
              <a:rPr lang="en-US" sz="1800"/>
              <a:t>Flag / type</a:t>
            </a:r>
          </a:p>
          <a:p>
            <a:endParaRPr lang="en-US" sz="1800"/>
          </a:p>
          <a:p>
            <a:r>
              <a:rPr lang="en-US" sz="1800"/>
              <a:t>Open / unresolved</a:t>
            </a:r>
          </a:p>
          <a:p>
            <a:endParaRPr lang="en-US" sz="1800"/>
          </a:p>
          <a:p>
            <a:r>
              <a:rPr lang="en-US" sz="1800"/>
              <a:t>Search</a:t>
            </a:r>
          </a:p>
          <a:p>
            <a:endParaRPr lang="en-US" sz="1800"/>
          </a:p>
          <a:p>
            <a:r>
              <a:rPr lang="en-US" sz="1800"/>
              <a:t>Print verification report</a:t>
            </a:r>
          </a:p>
          <a:p>
            <a:endParaRPr lang="en-US"/>
          </a:p>
          <a:p>
            <a:endParaRPr lang="en-US"/>
          </a:p>
        </p:txBody>
      </p:sp>
      <p:pic>
        <p:nvPicPr>
          <p:cNvPr id="4" name="Picture 3"/>
          <p:cNvPicPr>
            <a:picLocks noChangeAspect="1"/>
          </p:cNvPicPr>
          <p:nvPr/>
        </p:nvPicPr>
        <p:blipFill>
          <a:blip r:embed="rId4"/>
          <a:stretch>
            <a:fillRect/>
          </a:stretch>
        </p:blipFill>
        <p:spPr>
          <a:xfrm>
            <a:off x="3977530" y="3645024"/>
            <a:ext cx="4983851" cy="432048"/>
          </a:xfrm>
          <a:prstGeom prst="rect">
            <a:avLst/>
          </a:prstGeom>
        </p:spPr>
      </p:pic>
      <p:sp>
        <p:nvSpPr>
          <p:cNvPr id="16" name="Right Arrow 15"/>
          <p:cNvSpPr/>
          <p:nvPr/>
        </p:nvSpPr>
        <p:spPr>
          <a:xfrm rot="10800000" flipH="1" flipV="1">
            <a:off x="2932346" y="1484784"/>
            <a:ext cx="1008112" cy="51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0800000" flipH="1" flipV="1">
            <a:off x="2483768" y="2708920"/>
            <a:ext cx="1357313" cy="444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0800000" flipH="1" flipV="1">
            <a:off x="2583145" y="2996952"/>
            <a:ext cx="13573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7" name="Right Arrow 16"/>
          <p:cNvSpPr/>
          <p:nvPr/>
        </p:nvSpPr>
        <p:spPr>
          <a:xfrm rot="10800000" flipH="1" flipV="1">
            <a:off x="2537208" y="3234408"/>
            <a:ext cx="13573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2" name="Right Arrow 21"/>
          <p:cNvSpPr/>
          <p:nvPr/>
        </p:nvSpPr>
        <p:spPr>
          <a:xfrm rot="10800000" flipH="1" flipV="1">
            <a:off x="7371100" y="3933056"/>
            <a:ext cx="75015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97300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6"/>
          <p:cNvSpPr>
            <a:spLocks noGrp="1"/>
          </p:cNvSpPr>
          <p:nvPr>
            <p:ph type="title"/>
          </p:nvPr>
        </p:nvSpPr>
        <p:spPr>
          <a:xfrm>
            <a:off x="179512" y="124940"/>
            <a:ext cx="8229600" cy="639763"/>
          </a:xfrm>
        </p:spPr>
        <p:txBody>
          <a:bodyPr/>
          <a:lstStyle/>
          <a:p>
            <a:r>
              <a:rPr lang="en-US" dirty="0"/>
              <a:t>Verifications</a:t>
            </a:r>
          </a:p>
        </p:txBody>
      </p:sp>
      <p:sp>
        <p:nvSpPr>
          <p:cNvPr id="44035" name="Slide Number Placeholder 2"/>
          <p:cNvSpPr>
            <a:spLocks noGrp="1"/>
          </p:cNvSpPr>
          <p:nvPr>
            <p:ph type="sldNum" sz="quarter" idx="15"/>
          </p:nvPr>
        </p:nvSpPr>
        <p:spPr bwMode="auto">
          <a:noFill/>
          <a:ln>
            <a:miter lim="800000"/>
            <a:headEnd/>
            <a:tailEnd/>
          </a:ln>
        </p:spPr>
        <p:txBody>
          <a:bodyPr/>
          <a:lstStyle/>
          <a:p>
            <a:fld id="{2AD0FD29-67D5-4662-A838-B9C95A0AA964}" type="slidenum">
              <a:rPr lang="en-US"/>
              <a:pPr/>
              <a:t>7</a:t>
            </a:fld>
            <a:endParaRPr lang="en-US"/>
          </a:p>
        </p:txBody>
      </p:sp>
      <p:sp>
        <p:nvSpPr>
          <p:cNvPr id="12" name="Text Placeholder 8"/>
          <p:cNvSpPr>
            <a:spLocks noGrp="1"/>
          </p:cNvSpPr>
          <p:nvPr>
            <p:ph type="body" sz="half" idx="2"/>
          </p:nvPr>
        </p:nvSpPr>
        <p:spPr>
          <a:xfrm>
            <a:off x="68306" y="1022314"/>
            <a:ext cx="4130588" cy="2406686"/>
          </a:xfrm>
        </p:spPr>
        <p:txBody>
          <a:bodyPr/>
          <a:lstStyle/>
          <a:p>
            <a:pPr>
              <a:lnSpc>
                <a:spcPct val="100000"/>
              </a:lnSpc>
            </a:pPr>
            <a:r>
              <a:rPr lang="en-US" sz="2400" dirty="0">
                <a:latin typeface="Arial" panose="020B0604020202020204" pitchFamily="34" charset="0"/>
                <a:cs typeface="Arial" panose="020B0604020202020204" pitchFamily="34" charset="0"/>
              </a:rPr>
              <a:t>Verification Tip - </a:t>
            </a:r>
          </a:p>
          <a:p>
            <a:pPr>
              <a:lnSpc>
                <a:spcPct val="100000"/>
              </a:lnSpc>
            </a:pPr>
            <a:r>
              <a:rPr lang="en-US" sz="2400" dirty="0">
                <a:latin typeface="Arial" panose="020B0604020202020204" pitchFamily="34" charset="0"/>
                <a:cs typeface="Arial" panose="020B0604020202020204" pitchFamily="34" charset="0"/>
              </a:rPr>
              <a:t>For quick analysis, use the Actions drop down to jump and view the service line triggering the specific verification </a:t>
            </a:r>
          </a:p>
          <a:p>
            <a:endParaRPr lang="en-US" dirty="0"/>
          </a:p>
        </p:txBody>
      </p:sp>
      <p:pic>
        <p:nvPicPr>
          <p:cNvPr id="7" name="Picture 6">
            <a:extLst>
              <a:ext uri="{FF2B5EF4-FFF2-40B4-BE49-F238E27FC236}">
                <a16:creationId xmlns:a16="http://schemas.microsoft.com/office/drawing/2014/main" id="{7D9B77CD-981E-3D89-0545-18AEFB81B2D2}"/>
              </a:ext>
            </a:extLst>
          </p:cNvPr>
          <p:cNvPicPr>
            <a:picLocks noChangeAspect="1"/>
          </p:cNvPicPr>
          <p:nvPr/>
        </p:nvPicPr>
        <p:blipFill>
          <a:blip r:embed="rId3"/>
          <a:stretch>
            <a:fillRect/>
          </a:stretch>
        </p:blipFill>
        <p:spPr>
          <a:xfrm>
            <a:off x="1979712" y="3218747"/>
            <a:ext cx="4204177" cy="3255730"/>
          </a:xfrm>
          <a:prstGeom prst="rect">
            <a:avLst/>
          </a:prstGeom>
        </p:spPr>
      </p:pic>
      <p:sp>
        <p:nvSpPr>
          <p:cNvPr id="17" name="Right Arrow 16"/>
          <p:cNvSpPr/>
          <p:nvPr/>
        </p:nvSpPr>
        <p:spPr>
          <a:xfrm rot="5400000" flipH="1" flipV="1">
            <a:off x="5018964" y="4083375"/>
            <a:ext cx="705786" cy="1225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2" name="Right Arrow 21"/>
          <p:cNvSpPr/>
          <p:nvPr/>
        </p:nvSpPr>
        <p:spPr>
          <a:xfrm flipH="1" flipV="1">
            <a:off x="4499992" y="4687999"/>
            <a:ext cx="75015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9" name="Picture 8">
            <a:extLst>
              <a:ext uri="{FF2B5EF4-FFF2-40B4-BE49-F238E27FC236}">
                <a16:creationId xmlns:a16="http://schemas.microsoft.com/office/drawing/2014/main" id="{92E3B788-DE73-E1C4-56E4-8BADF2FD6974}"/>
              </a:ext>
            </a:extLst>
          </p:cNvPr>
          <p:cNvPicPr>
            <a:picLocks noChangeAspect="1"/>
          </p:cNvPicPr>
          <p:nvPr/>
        </p:nvPicPr>
        <p:blipFill>
          <a:blip r:embed="rId4"/>
          <a:stretch>
            <a:fillRect/>
          </a:stretch>
        </p:blipFill>
        <p:spPr>
          <a:xfrm>
            <a:off x="4294312" y="982361"/>
            <a:ext cx="4728548" cy="2018727"/>
          </a:xfrm>
          <a:prstGeom prst="rect">
            <a:avLst/>
          </a:prstGeom>
        </p:spPr>
      </p:pic>
      <p:sp>
        <p:nvSpPr>
          <p:cNvPr id="16" name="Right Arrow 15"/>
          <p:cNvSpPr/>
          <p:nvPr/>
        </p:nvSpPr>
        <p:spPr>
          <a:xfrm rot="10800000" flipH="1" flipV="1">
            <a:off x="3374340" y="2636912"/>
            <a:ext cx="1008112" cy="51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374089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6"/>
          <p:cNvSpPr>
            <a:spLocks noGrp="1"/>
          </p:cNvSpPr>
          <p:nvPr>
            <p:ph type="title"/>
          </p:nvPr>
        </p:nvSpPr>
        <p:spPr>
          <a:xfrm>
            <a:off x="198294" y="503237"/>
            <a:ext cx="8229600" cy="639763"/>
          </a:xfrm>
        </p:spPr>
        <p:txBody>
          <a:bodyPr/>
          <a:lstStyle/>
          <a:p>
            <a:r>
              <a:rPr lang="en-US" dirty="0"/>
              <a:t>Verification report</a:t>
            </a:r>
          </a:p>
        </p:txBody>
      </p:sp>
      <p:sp>
        <p:nvSpPr>
          <p:cNvPr id="49155" name="Slide Number Placeholder 2"/>
          <p:cNvSpPr>
            <a:spLocks noGrp="1"/>
          </p:cNvSpPr>
          <p:nvPr>
            <p:ph type="sldNum" sz="quarter" idx="15"/>
          </p:nvPr>
        </p:nvSpPr>
        <p:spPr bwMode="auto">
          <a:noFill/>
          <a:ln>
            <a:miter lim="800000"/>
            <a:headEnd/>
            <a:tailEnd/>
          </a:ln>
        </p:spPr>
        <p:txBody>
          <a:bodyPr/>
          <a:lstStyle/>
          <a:p>
            <a:fld id="{24D24397-9B19-4DA7-A08F-70628D9BEC69}" type="slidenum">
              <a:rPr lang="en-US"/>
              <a:pPr/>
              <a:t>8</a:t>
            </a:fld>
            <a:endParaRPr lang="en-US"/>
          </a:p>
        </p:txBody>
      </p:sp>
      <p:sp>
        <p:nvSpPr>
          <p:cNvPr id="12" name="Text Placeholder 8"/>
          <p:cNvSpPr>
            <a:spLocks noGrp="1"/>
          </p:cNvSpPr>
          <p:nvPr>
            <p:ph type="body" sz="half" idx="2"/>
          </p:nvPr>
        </p:nvSpPr>
        <p:spPr>
          <a:xfrm>
            <a:off x="899591" y="1453074"/>
            <a:ext cx="8048953" cy="688167"/>
          </a:xfrm>
        </p:spPr>
        <p:txBody>
          <a:bodyPr rtlCol="0">
            <a:normAutofit/>
          </a:bodyPr>
          <a:lstStyle/>
          <a:p>
            <a:r>
              <a:rPr lang="en-US" sz="2400" kern="0" dirty="0">
                <a:latin typeface="Times New Roman" panose="02020603050405020304" pitchFamily="18" charset="0"/>
              </a:rPr>
              <a:t>Report lists Profile ID, IEP ID, Service line ID or NPE ID</a:t>
            </a:r>
          </a:p>
          <a:p>
            <a:r>
              <a:rPr lang="en-US" sz="2400" kern="0" dirty="0">
                <a:latin typeface="Times New Roman" panose="02020603050405020304" pitchFamily="18" charset="0"/>
              </a:rPr>
              <a:t>Use ID number as reference to find data triggering verification.</a:t>
            </a:r>
          </a:p>
        </p:txBody>
      </p:sp>
      <p:pic>
        <p:nvPicPr>
          <p:cNvPr id="4" name="Picture 3"/>
          <p:cNvPicPr>
            <a:picLocks noChangeAspect="1"/>
          </p:cNvPicPr>
          <p:nvPr/>
        </p:nvPicPr>
        <p:blipFill>
          <a:blip r:embed="rId3"/>
          <a:stretch>
            <a:fillRect/>
          </a:stretch>
        </p:blipFill>
        <p:spPr>
          <a:xfrm>
            <a:off x="117698" y="2732381"/>
            <a:ext cx="9036496" cy="1392009"/>
          </a:xfrm>
          <a:prstGeom prst="rect">
            <a:avLst/>
          </a:prstGeom>
        </p:spPr>
      </p:pic>
      <p:sp>
        <p:nvSpPr>
          <p:cNvPr id="22" name="Right Arrow 21"/>
          <p:cNvSpPr/>
          <p:nvPr/>
        </p:nvSpPr>
        <p:spPr>
          <a:xfrm rot="5400000" flipH="1" flipV="1">
            <a:off x="6490006" y="4342384"/>
            <a:ext cx="687388" cy="589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5400000" flipH="1">
            <a:off x="7052703" y="4114107"/>
            <a:ext cx="469739"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5400000" flipH="1" flipV="1">
            <a:off x="7679431" y="4464898"/>
            <a:ext cx="7620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1" name="Right Arrow 20"/>
          <p:cNvSpPr/>
          <p:nvPr/>
        </p:nvSpPr>
        <p:spPr>
          <a:xfrm rot="5400000" flipH="1" flipV="1">
            <a:off x="8582626" y="4568869"/>
            <a:ext cx="6858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7" name="Right Arrow 16"/>
          <p:cNvSpPr/>
          <p:nvPr/>
        </p:nvSpPr>
        <p:spPr>
          <a:xfrm flipH="1">
            <a:off x="8247970" y="2996952"/>
            <a:ext cx="714661" cy="457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Text Placeholder 8">
            <a:extLst>
              <a:ext uri="{FF2B5EF4-FFF2-40B4-BE49-F238E27FC236}">
                <a16:creationId xmlns:a16="http://schemas.microsoft.com/office/drawing/2014/main" id="{1187A22E-4C99-18F6-A7F9-78EDDE37445A}"/>
              </a:ext>
            </a:extLst>
          </p:cNvPr>
          <p:cNvSpPr txBox="1">
            <a:spLocks/>
          </p:cNvSpPr>
          <p:nvPr/>
        </p:nvSpPr>
        <p:spPr bwMode="auto">
          <a:xfrm>
            <a:off x="117698" y="4290432"/>
            <a:ext cx="6172618" cy="222898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400" u="sng" kern="0" dirty="0">
                <a:latin typeface="Times New Roman" panose="02020603050405020304" pitchFamily="18" charset="0"/>
              </a:rPr>
              <a:t>Uses of  the verification report</a:t>
            </a:r>
          </a:p>
          <a:p>
            <a:pPr>
              <a:lnSpc>
                <a:spcPct val="100000"/>
              </a:lnSpc>
            </a:pPr>
            <a:r>
              <a:rPr lang="en-US" sz="2400" kern="0" dirty="0">
                <a:latin typeface="Times New Roman" panose="02020603050405020304" pitchFamily="18" charset="0"/>
              </a:rPr>
              <a:t>Check list of students needing correction </a:t>
            </a:r>
          </a:p>
          <a:p>
            <a:pPr>
              <a:lnSpc>
                <a:spcPct val="100000"/>
              </a:lnSpc>
            </a:pPr>
            <a:r>
              <a:rPr lang="en-US" sz="2400" kern="0" dirty="0">
                <a:latin typeface="Times New Roman" panose="02020603050405020304" pitchFamily="18" charset="0"/>
              </a:rPr>
              <a:t>Present data issues to providers.</a:t>
            </a:r>
          </a:p>
          <a:p>
            <a:pPr>
              <a:lnSpc>
                <a:spcPct val="100000"/>
              </a:lnSpc>
            </a:pPr>
            <a:r>
              <a:rPr lang="en-US" sz="2400" kern="0" dirty="0">
                <a:latin typeface="Times New Roman" panose="02020603050405020304" pitchFamily="18" charset="0"/>
              </a:rPr>
              <a:t>Content source for documenting point dedications on the Timely and Accurate template</a:t>
            </a:r>
          </a:p>
        </p:txBody>
      </p:sp>
    </p:spTree>
    <p:extLst>
      <p:ext uri="{BB962C8B-B14F-4D97-AF65-F5344CB8AC3E}">
        <p14:creationId xmlns:p14="http://schemas.microsoft.com/office/powerpoint/2010/main" val="130070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6"/>
          <p:cNvSpPr>
            <a:spLocks noGrp="1"/>
          </p:cNvSpPr>
          <p:nvPr>
            <p:ph type="title"/>
          </p:nvPr>
        </p:nvSpPr>
        <p:spPr>
          <a:xfrm>
            <a:off x="198294" y="503237"/>
            <a:ext cx="8229600" cy="639763"/>
          </a:xfrm>
        </p:spPr>
        <p:txBody>
          <a:bodyPr/>
          <a:lstStyle/>
          <a:p>
            <a:r>
              <a:rPr lang="en-US" dirty="0"/>
              <a:t>Verification Assistance</a:t>
            </a:r>
          </a:p>
        </p:txBody>
      </p:sp>
      <p:sp>
        <p:nvSpPr>
          <p:cNvPr id="49155" name="Slide Number Placeholder 2"/>
          <p:cNvSpPr>
            <a:spLocks noGrp="1"/>
          </p:cNvSpPr>
          <p:nvPr>
            <p:ph type="sldNum" sz="quarter" idx="15"/>
          </p:nvPr>
        </p:nvSpPr>
        <p:spPr bwMode="auto">
          <a:noFill/>
          <a:ln>
            <a:miter lim="800000"/>
            <a:headEnd/>
            <a:tailEnd/>
          </a:ln>
        </p:spPr>
        <p:txBody>
          <a:bodyPr/>
          <a:lstStyle/>
          <a:p>
            <a:fld id="{24D24397-9B19-4DA7-A08F-70628D9BEC69}" type="slidenum">
              <a:rPr lang="en-US"/>
              <a:pPr/>
              <a:t>9</a:t>
            </a:fld>
            <a:endParaRPr lang="en-US"/>
          </a:p>
        </p:txBody>
      </p:sp>
      <p:sp>
        <p:nvSpPr>
          <p:cNvPr id="12" name="Text Placeholder 8"/>
          <p:cNvSpPr>
            <a:spLocks noGrp="1"/>
          </p:cNvSpPr>
          <p:nvPr>
            <p:ph type="body" sz="half" idx="2"/>
          </p:nvPr>
        </p:nvSpPr>
        <p:spPr>
          <a:xfrm>
            <a:off x="372162" y="1196684"/>
            <a:ext cx="8048953" cy="688167"/>
          </a:xfrm>
        </p:spPr>
        <p:txBody>
          <a:bodyPr rtlCol="0">
            <a:normAutofit fontScale="92500" lnSpcReduction="20000"/>
          </a:bodyPr>
          <a:lstStyle/>
          <a:p>
            <a:pPr>
              <a:lnSpc>
                <a:spcPct val="100000"/>
              </a:lnSpc>
            </a:pPr>
            <a:r>
              <a:rPr lang="en-US" sz="2400" kern="0" dirty="0">
                <a:latin typeface="Times New Roman" panose="02020603050405020304" pitchFamily="18" charset="0"/>
              </a:rPr>
              <a:t>If assistance is needed resolving verifications or data quality reports, follow these steps</a:t>
            </a:r>
          </a:p>
        </p:txBody>
      </p:sp>
      <p:sp>
        <p:nvSpPr>
          <p:cNvPr id="2" name="Text Placeholder 8">
            <a:extLst>
              <a:ext uri="{FF2B5EF4-FFF2-40B4-BE49-F238E27FC236}">
                <a16:creationId xmlns:a16="http://schemas.microsoft.com/office/drawing/2014/main" id="{1187A22E-4C99-18F6-A7F9-78EDDE37445A}"/>
              </a:ext>
            </a:extLst>
          </p:cNvPr>
          <p:cNvSpPr txBox="1">
            <a:spLocks/>
          </p:cNvSpPr>
          <p:nvPr/>
        </p:nvSpPr>
        <p:spPr bwMode="auto">
          <a:xfrm>
            <a:off x="107504" y="2075900"/>
            <a:ext cx="8769033" cy="38013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lvl1pPr marL="0" indent="0" algn="l" rtl="0" fontAlgn="base">
              <a:lnSpc>
                <a:spcPts val="1600"/>
              </a:lnSpc>
              <a:spcBef>
                <a:spcPct val="20000"/>
              </a:spcBef>
              <a:spcAft>
                <a:spcPct val="0"/>
              </a:spcAft>
              <a:buClr>
                <a:schemeClr val="bg2"/>
              </a:buClr>
              <a:buSzPct val="70000"/>
              <a:buFont typeface="Arial" pitchFamily="-123" charset="0"/>
              <a:buNone/>
              <a:defRPr sz="1400" kern="1200">
                <a:solidFill>
                  <a:schemeClr val="bg2"/>
                </a:solidFill>
                <a:latin typeface="+mn-lt"/>
                <a:ea typeface="ＭＳ Ｐゴシック" pitchFamily="-123" charset="-128"/>
                <a:cs typeface="ＭＳ Ｐゴシック" pitchFamily="-123" charset="-128"/>
              </a:defRPr>
            </a:lvl1pPr>
            <a:lvl2pPr marL="457200" indent="0" algn="l" rtl="0" fontAlgn="base">
              <a:spcBef>
                <a:spcPct val="20000"/>
              </a:spcBef>
              <a:spcAft>
                <a:spcPct val="0"/>
              </a:spcAft>
              <a:buClr>
                <a:schemeClr val="bg2"/>
              </a:buClr>
              <a:buSzPct val="70000"/>
              <a:buFont typeface="Arial" pitchFamily="-123" charset="0"/>
              <a:buNone/>
              <a:defRPr sz="1200" kern="1200">
                <a:solidFill>
                  <a:schemeClr val="bg2"/>
                </a:solidFill>
                <a:latin typeface="+mn-lt"/>
                <a:ea typeface="ＭＳ Ｐゴシック" pitchFamily="-123" charset="-128"/>
                <a:cs typeface="ＭＳ Ｐゴシック" pitchFamily="-123" charset="-128"/>
              </a:defRPr>
            </a:lvl2pPr>
            <a:lvl3pPr marL="914400" indent="0" algn="l" rtl="0" fontAlgn="base">
              <a:spcBef>
                <a:spcPct val="20000"/>
              </a:spcBef>
              <a:spcAft>
                <a:spcPct val="0"/>
              </a:spcAft>
              <a:buClr>
                <a:schemeClr val="bg2"/>
              </a:buClr>
              <a:buSzPct val="70000"/>
              <a:buFont typeface="Arial" pitchFamily="-123" charset="0"/>
              <a:buNone/>
              <a:defRPr sz="1000" kern="1200">
                <a:solidFill>
                  <a:schemeClr val="bg2"/>
                </a:solidFill>
                <a:latin typeface="+mn-lt"/>
                <a:ea typeface="ＭＳ Ｐゴシック" pitchFamily="-123" charset="-128"/>
                <a:cs typeface="ＭＳ Ｐゴシック" pitchFamily="-123" charset="-128"/>
              </a:defRPr>
            </a:lvl3pPr>
            <a:lvl4pPr marL="13716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4pPr>
            <a:lvl5pPr marL="1828800" indent="0" algn="l" rtl="0" fontAlgn="base">
              <a:spcBef>
                <a:spcPct val="20000"/>
              </a:spcBef>
              <a:spcAft>
                <a:spcPct val="0"/>
              </a:spcAft>
              <a:buClr>
                <a:schemeClr val="bg2"/>
              </a:buClr>
              <a:buSzPct val="70000"/>
              <a:buFont typeface="Arial" pitchFamily="-123" charset="0"/>
              <a:buNone/>
              <a:defRPr sz="900" kern="1200">
                <a:solidFill>
                  <a:schemeClr val="bg2"/>
                </a:solidFill>
                <a:latin typeface="+mn-lt"/>
                <a:ea typeface="ＭＳ Ｐゴシック" pitchFamily="-123" charset="-128"/>
                <a:cs typeface="ＭＳ Ｐゴシック" pitchFamily="-123" charset="-128"/>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400" kern="0" dirty="0">
                <a:latin typeface="Times New Roman" panose="02020603050405020304" pitchFamily="18" charset="0"/>
              </a:rPr>
              <a:t>Call or email the KSDE MIS data manager for assistance</a:t>
            </a:r>
          </a:p>
          <a:p>
            <a:pPr>
              <a:lnSpc>
                <a:spcPct val="100000"/>
              </a:lnSpc>
            </a:pPr>
            <a:r>
              <a:rPr lang="en-US" sz="2400" kern="0" dirty="0">
                <a:latin typeface="Times New Roman" panose="02020603050405020304" pitchFamily="18" charset="0"/>
              </a:rPr>
              <a:t>Identify the issue of concern</a:t>
            </a:r>
          </a:p>
          <a:p>
            <a:pPr>
              <a:lnSpc>
                <a:spcPct val="100000"/>
              </a:lnSpc>
            </a:pPr>
            <a:r>
              <a:rPr lang="en-US" sz="2400" kern="0" dirty="0">
                <a:latin typeface="Times New Roman" panose="02020603050405020304" pitchFamily="18" charset="0"/>
              </a:rPr>
              <a:t>	Verification by code number</a:t>
            </a:r>
          </a:p>
          <a:p>
            <a:pPr>
              <a:lnSpc>
                <a:spcPct val="100000"/>
              </a:lnSpc>
            </a:pPr>
            <a:r>
              <a:rPr lang="en-US" sz="2400" kern="0" dirty="0">
                <a:latin typeface="Times New Roman" panose="02020603050405020304" pitchFamily="18" charset="0"/>
              </a:rPr>
              <a:t>	Data quality report by report name</a:t>
            </a:r>
          </a:p>
          <a:p>
            <a:pPr>
              <a:lnSpc>
                <a:spcPct val="100000"/>
              </a:lnSpc>
            </a:pPr>
            <a:r>
              <a:rPr lang="en-US" sz="2400" kern="0" dirty="0">
                <a:latin typeface="Times New Roman" panose="02020603050405020304" pitchFamily="18" charset="0"/>
              </a:rPr>
              <a:t>	Import alert – provide the name of the import file </a:t>
            </a:r>
          </a:p>
          <a:p>
            <a:pPr>
              <a:lnSpc>
                <a:spcPct val="100000"/>
              </a:lnSpc>
            </a:pPr>
            <a:r>
              <a:rPr lang="en-US" sz="2400" kern="0" dirty="0">
                <a:latin typeface="Times New Roman" panose="02020603050405020304" pitchFamily="18" charset="0"/>
              </a:rPr>
              <a:t>			and date imported</a:t>
            </a:r>
          </a:p>
          <a:p>
            <a:pPr>
              <a:lnSpc>
                <a:spcPct val="100000"/>
              </a:lnSpc>
            </a:pPr>
            <a:r>
              <a:rPr lang="en-US" sz="2400" kern="0" dirty="0">
                <a:latin typeface="Times New Roman" panose="02020603050405020304" pitchFamily="18" charset="0"/>
              </a:rPr>
              <a:t>Identify students by ID number only</a:t>
            </a:r>
          </a:p>
          <a:p>
            <a:pPr>
              <a:lnSpc>
                <a:spcPct val="100000"/>
              </a:lnSpc>
            </a:pPr>
            <a:r>
              <a:rPr lang="en-US" sz="2400" kern="0" dirty="0">
                <a:latin typeface="Times New Roman" panose="02020603050405020304" pitchFamily="18" charset="0"/>
              </a:rPr>
              <a:t>Identify school districts by number not name</a:t>
            </a:r>
          </a:p>
          <a:p>
            <a:pPr>
              <a:lnSpc>
                <a:spcPct val="100000"/>
              </a:lnSpc>
            </a:pPr>
            <a:r>
              <a:rPr lang="en-US" sz="2400" kern="0" dirty="0">
                <a:latin typeface="Times New Roman" panose="02020603050405020304" pitchFamily="18" charset="0"/>
              </a:rPr>
              <a:t>Specify the area of concern </a:t>
            </a:r>
          </a:p>
          <a:p>
            <a:pPr>
              <a:lnSpc>
                <a:spcPct val="100000"/>
              </a:lnSpc>
            </a:pPr>
            <a:r>
              <a:rPr lang="en-US" sz="2400" kern="0" dirty="0">
                <a:latin typeface="Times New Roman" panose="02020603050405020304" pitchFamily="18" charset="0"/>
              </a:rPr>
              <a:t>Provide any clarifying details related to the issue </a:t>
            </a:r>
          </a:p>
          <a:p>
            <a:pPr>
              <a:lnSpc>
                <a:spcPct val="100000"/>
              </a:lnSpc>
            </a:pPr>
            <a:endParaRPr lang="en-US" sz="2400" kern="0" dirty="0">
              <a:latin typeface="Times New Roman" panose="02020603050405020304" pitchFamily="18" charset="0"/>
            </a:endParaRPr>
          </a:p>
        </p:txBody>
      </p:sp>
    </p:spTree>
    <p:extLst>
      <p:ext uri="{BB962C8B-B14F-4D97-AF65-F5344CB8AC3E}">
        <p14:creationId xmlns:p14="http://schemas.microsoft.com/office/powerpoint/2010/main" val="2937873749"/>
      </p:ext>
    </p:extLst>
  </p:cSld>
  <p:clrMapOvr>
    <a:masterClrMapping/>
  </p:clrMapOvr>
</p:sld>
</file>

<file path=ppt/theme/theme1.xml><?xml version="1.0" encoding="utf-8"?>
<a:theme xmlns:a="http://schemas.openxmlformats.org/drawingml/2006/main" name="PM_piece_of_the_puzz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69348</TotalTime>
  <Words>2113</Words>
  <Application>Microsoft Office PowerPoint</Application>
  <PresentationFormat>On-screen Show (4:3)</PresentationFormat>
  <Paragraphs>375</Paragraphs>
  <Slides>30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Perpetua</vt:lpstr>
      <vt:lpstr>Times New Roman</vt:lpstr>
      <vt:lpstr>MS PGothic</vt:lpstr>
      <vt:lpstr>Arial</vt:lpstr>
      <vt:lpstr>Calibri</vt:lpstr>
      <vt:lpstr>Segoe UI</vt:lpstr>
      <vt:lpstr>PM_piece_of_the_puzzle</vt:lpstr>
      <vt:lpstr>Pieces of the Puzzle</vt:lpstr>
      <vt:lpstr>Modules</vt:lpstr>
      <vt:lpstr>Module 4 – Verifications and reports</vt:lpstr>
      <vt:lpstr>Verifications</vt:lpstr>
      <vt:lpstr>Verifications</vt:lpstr>
      <vt:lpstr>Verifications</vt:lpstr>
      <vt:lpstr>Verifications</vt:lpstr>
      <vt:lpstr>Verification report</vt:lpstr>
      <vt:lpstr>Verification Assistance</vt:lpstr>
      <vt:lpstr>Reports</vt:lpstr>
      <vt:lpstr>Reports</vt:lpstr>
      <vt:lpstr>Reports</vt:lpstr>
      <vt:lpstr>Report Tools – Use to Verify Data</vt:lpstr>
      <vt:lpstr>Reports</vt:lpstr>
      <vt:lpstr>Reports</vt:lpstr>
      <vt:lpstr>Reports</vt:lpstr>
      <vt:lpstr>Report Tips</vt:lpstr>
      <vt:lpstr>Data Quality Reports</vt:lpstr>
      <vt:lpstr>PowerPoint Presentation</vt:lpstr>
      <vt:lpstr>Data Quality Reports</vt:lpstr>
      <vt:lpstr>Data Quality Reports</vt:lpstr>
      <vt:lpstr>Data Quality Reports</vt:lpstr>
      <vt:lpstr>Data Quality Reports</vt:lpstr>
      <vt:lpstr>PowerPoint Presentation</vt:lpstr>
      <vt:lpstr>PowerPoint Presentation</vt:lpstr>
      <vt:lpstr>Student Data – Service line data </vt:lpstr>
      <vt:lpstr>PowerPoint Presentation</vt:lpstr>
      <vt:lpstr>PowerPoint Presentation</vt:lpstr>
      <vt:lpstr>Verifications and reports</vt:lpstr>
      <vt:lpstr>Verifications and 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Piece of the Puzzle</dc:title>
  <cp:lastModifiedBy>Mason Vosburgh</cp:lastModifiedBy>
  <cp:revision>405</cp:revision>
  <dcterms:modified xsi:type="dcterms:W3CDTF">2024-08-13T20:18:53Z</dcterms:modified>
</cp:coreProperties>
</file>