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379" r:id="rId3"/>
    <p:sldId id="375" r:id="rId4"/>
    <p:sldId id="382" r:id="rId5"/>
    <p:sldId id="374" r:id="rId6"/>
    <p:sldId id="380" r:id="rId7"/>
    <p:sldId id="289" r:id="rId8"/>
    <p:sldId id="290" r:id="rId9"/>
    <p:sldId id="291" r:id="rId10"/>
    <p:sldId id="292" r:id="rId11"/>
    <p:sldId id="293" r:id="rId12"/>
    <p:sldId id="371" r:id="rId13"/>
    <p:sldId id="294" r:id="rId14"/>
    <p:sldId id="373" r:id="rId15"/>
    <p:sldId id="295" r:id="rId16"/>
    <p:sldId id="296" r:id="rId17"/>
    <p:sldId id="297" r:id="rId18"/>
    <p:sldId id="324" r:id="rId19"/>
    <p:sldId id="264" r:id="rId20"/>
    <p:sldId id="372" r:id="rId21"/>
    <p:sldId id="300" r:id="rId22"/>
    <p:sldId id="308" r:id="rId23"/>
    <p:sldId id="378" r:id="rId24"/>
    <p:sldId id="381" r:id="rId25"/>
    <p:sldId id="377" r:id="rId26"/>
  </p:sldIdLst>
  <p:sldSz cx="9144000" cy="6858000" type="screen4x3"/>
  <p:notesSz cx="6858000" cy="9144000"/>
  <p:embeddedFontLst>
    <p:embeddedFont>
      <p:font typeface="ＭＳ Ｐゴシック" panose="020B0600070205080204" pitchFamily="34" charset="-128"/>
      <p:regular r:id="rId29"/>
    </p:embeddedFont>
    <p:embeddedFont>
      <p:font typeface="Open Sans Light" panose="020B0306030504020204" pitchFamily="34" charset="0"/>
      <p:regular r:id="rId30"/>
      <p:italic r:id="rId31"/>
    </p:embeddedFont>
    <p:embeddedFont>
      <p:font typeface="Perpetua" panose="02020502060401020303" pitchFamily="18"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a:srgbClr val="00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5" autoAdjust="0"/>
  </p:normalViewPr>
  <p:slideViewPr>
    <p:cSldViewPr>
      <p:cViewPr varScale="1">
        <p:scale>
          <a:sx n="79" d="100"/>
          <a:sy n="79" d="100"/>
        </p:scale>
        <p:origin x="15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BA361C-0FEA-481F-BD67-65D59AEE2BC6}" type="datetimeFigureOut">
              <a:rPr lang="en-US"/>
              <a:pPr>
                <a:defRPr/>
              </a:pPr>
              <a:t>8/13/2024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C6C47D4-09EE-468F-AD85-15A386EC3B6B}" type="slidenum">
              <a:rPr lang="en-US"/>
              <a:pPr>
                <a:defRPr/>
              </a:pPr>
              <a:t>‹#›</a:t>
            </a:fld>
            <a:endParaRPr lang="en-US" dirty="0"/>
          </a:p>
        </p:txBody>
      </p:sp>
    </p:spTree>
    <p:extLst>
      <p:ext uri="{BB962C8B-B14F-4D97-AF65-F5344CB8AC3E}">
        <p14:creationId xmlns:p14="http://schemas.microsoft.com/office/powerpoint/2010/main" val="191943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F713E9-B540-4851-9B4F-0EC092B92B7C}" type="datetimeFigureOut">
              <a:rPr lang="en-US"/>
              <a:pPr>
                <a:defRPr/>
              </a:pPr>
              <a:t>8/13/2024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495B588-79A1-4EC9-8B39-7CEA61E754AB}" type="slidenum">
              <a:rPr lang="en-US"/>
              <a:pPr>
                <a:defRPr/>
              </a:pPr>
              <a:t>‹#›</a:t>
            </a:fld>
            <a:endParaRPr lang="en-US" dirty="0"/>
          </a:p>
        </p:txBody>
      </p:sp>
    </p:spTree>
    <p:extLst>
      <p:ext uri="{BB962C8B-B14F-4D97-AF65-F5344CB8AC3E}">
        <p14:creationId xmlns:p14="http://schemas.microsoft.com/office/powerpoint/2010/main" val="3308101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43287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8818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14979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78118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36A59B-9688-45CF-A777-5CEC52D96777}" type="slidenum">
              <a:rPr lang="en-US">
                <a:ea typeface="ＭＳ Ｐゴシック" pitchFamily="-123" charset="-128"/>
                <a:cs typeface="ＭＳ Ｐゴシック" pitchFamily="-123" charset="-128"/>
              </a:rPr>
              <a:pPr fontAlgn="base">
                <a:spcBef>
                  <a:spcPct val="0"/>
                </a:spcBef>
                <a:spcAft>
                  <a:spcPct val="0"/>
                </a:spcAft>
              </a:pPr>
              <a:t>21</a:t>
            </a:fld>
            <a:endParaRPr lang="en-US">
              <a:ea typeface="ＭＳ Ｐゴシック" pitchFamily="-123" charset="-128"/>
              <a:cs typeface="ＭＳ Ｐゴシック" pitchFamily="-12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CDE7B9-C14B-4B56-AA94-AA6BBC0410BC}" type="slidenum">
              <a:rPr lang="en-US">
                <a:ea typeface="ＭＳ Ｐゴシック" pitchFamily="-123" charset="-128"/>
                <a:cs typeface="ＭＳ Ｐゴシック" pitchFamily="-123" charset="-128"/>
              </a:rPr>
              <a:pPr fontAlgn="base">
                <a:spcBef>
                  <a:spcPct val="0"/>
                </a:spcBef>
                <a:spcAft>
                  <a:spcPct val="0"/>
                </a:spcAft>
              </a:pPr>
              <a:t>22</a:t>
            </a:fld>
            <a:endParaRPr lang="en-US">
              <a:ea typeface="ＭＳ Ｐゴシック" pitchFamily="-123" charset="-128"/>
              <a:cs typeface="ＭＳ Ｐゴシック" pitchFamily="-12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5642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014024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7441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35669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3360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8830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5758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ceholder 2"/>
          <p:cNvSpPr>
            <a:spLocks noGrp="1" noRot="1" noChangeAspect="1"/>
          </p:cNvSpPr>
          <p:nvPr>
            <p:ph type="sldImg"/>
          </p:nvPr>
        </p:nvSpPr>
        <p:spPr bwMode="auto">
          <a:noFill/>
          <a:ln>
            <a:solidFill>
              <a:srgbClr val="000000"/>
            </a:solidFill>
            <a:miter lim="800000"/>
            <a:headEnd/>
            <a:tailEnd/>
          </a:ln>
        </p:spPr>
      </p:sp>
      <p:sp>
        <p:nvSpPr>
          <p:cNvPr id="890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ceholder 2"/>
          <p:cNvSpPr>
            <a:spLocks noGrp="1" noRot="1" noChangeAspect="1"/>
          </p:cNvSpPr>
          <p:nvPr>
            <p:ph type="sldImg"/>
          </p:nvPr>
        </p:nvSpPr>
        <p:spPr bwMode="auto">
          <a:noFill/>
          <a:ln>
            <a:solidFill>
              <a:srgbClr val="000000"/>
            </a:solidFill>
            <a:miter lim="800000"/>
            <a:headEnd/>
            <a:tailEnd/>
          </a:ln>
        </p:spPr>
      </p:sp>
      <p:sp>
        <p:nvSpPr>
          <p:cNvPr id="901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noFill/>
          <a:ln>
            <a:solidFill>
              <a:srgbClr val="000000"/>
            </a:solidFill>
            <a:miter lim="800000"/>
            <a:headEnd/>
            <a:tailEnd/>
          </a:ln>
        </p:spPr>
      </p:sp>
      <p:sp>
        <p:nvSpPr>
          <p:cNvPr id="911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lstStyle>
            <a:lvl1pPr algn="l">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5224175A-CE4D-4B9D-AD57-AF31C7C582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EF33AAD8-4371-4FA4-87AD-58367B1156C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1B829E8E-E54D-464E-936D-BE27F17FAE5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144C189-BFC0-49A5-9DF9-9C2946EF23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fld id="{78C5ADDE-EB17-42DD-A3B2-BA4C757291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fld id="{0B1EFBD5-5164-48E5-B6BB-D3CCB77589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472C5A9F-0E28-4F10-9207-8A77F8DED7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90A54798-4B0B-450E-A35F-66AE564D15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fld id="{88392106-8BD4-45F3-A9B1-B154192373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fld id="{0F02B277-237A-4963-B836-2CA7DBC664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fld id="{DC1CE7B9-B484-4ECF-8C32-4D63B1E20B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fld id="{ACBFC8A5-FF3E-449D-9D32-3F61F9A720B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3429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6240463" y="6629400"/>
            <a:ext cx="2895600" cy="365125"/>
          </a:xfrm>
          <a:prstGeom prst="rect">
            <a:avLst/>
          </a:prstGeom>
        </p:spPr>
        <p:txBody>
          <a:bodyPr/>
          <a:lstStyle>
            <a:lvl1pPr algn="r" fontAlgn="auto">
              <a:spcBef>
                <a:spcPts val="0"/>
              </a:spcBef>
              <a:spcAft>
                <a:spcPts val="0"/>
              </a:spcAft>
              <a:defRPr sz="900" dirty="0">
                <a:solidFill>
                  <a:schemeClr val="bg2"/>
                </a:solidFill>
                <a:latin typeface="Segoe UI" pitchFamily="34" charset="0"/>
                <a:ea typeface="+mn-ea"/>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0" y="6600825"/>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bg2"/>
                </a:solidFill>
                <a:latin typeface="Segoe UI" pitchFamily="34" charset="0"/>
                <a:ea typeface="Segoe UI" pitchFamily="34" charset="0"/>
                <a:cs typeface="Segoe UI" pitchFamily="34" charset="0"/>
              </a:defRPr>
            </a:lvl1pPr>
          </a:lstStyle>
          <a:p>
            <a:fld id="{F7EBA41D-B18E-46E2-B913-A13E04654AE1}" type="slidenum">
              <a:rPr lang="en-US"/>
              <a:pPr/>
              <a:t>‹#›</a:t>
            </a:fld>
            <a:endParaRPr lang="en-US"/>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hf hdr="0" ftr="0" dt="0"/>
  <p:txStyles>
    <p:title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p:titleStyle>
    <p:body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457200" y="5334000"/>
            <a:ext cx="7772400" cy="860425"/>
          </a:xfrm>
        </p:spPr>
        <p:txBody>
          <a:bodyPr/>
          <a:lstStyle/>
          <a:p>
            <a:r>
              <a:rPr lang="en-US" dirty="0"/>
              <a:t>Pieces of the Puzzle</a:t>
            </a:r>
          </a:p>
        </p:txBody>
      </p:sp>
      <p:sp>
        <p:nvSpPr>
          <p:cNvPr id="17410" name="Subtitle 2"/>
          <p:cNvSpPr>
            <a:spLocks noGrp="1"/>
          </p:cNvSpPr>
          <p:nvPr>
            <p:ph type="subTitle" idx="1"/>
          </p:nvPr>
        </p:nvSpPr>
        <p:spPr>
          <a:xfrm>
            <a:off x="457200" y="5105400"/>
            <a:ext cx="7753350" cy="1485900"/>
          </a:xfrm>
        </p:spPr>
        <p:txBody>
          <a:bodyPr/>
          <a:lstStyle/>
          <a:p>
            <a:r>
              <a:rPr lang="en-US" dirty="0"/>
              <a:t>Introduction to Special Education data reporting - MIS</a:t>
            </a:r>
          </a:p>
        </p:txBody>
      </p:sp>
      <p:sp>
        <p:nvSpPr>
          <p:cNvPr id="5" name="TextBox 4"/>
          <p:cNvSpPr txBox="1"/>
          <p:nvPr/>
        </p:nvSpPr>
        <p:spPr>
          <a:xfrm>
            <a:off x="6324600" y="6477000"/>
            <a:ext cx="2362200" cy="228600"/>
          </a:xfrm>
          <a:prstGeom prst="rect">
            <a:avLst/>
          </a:prstGeom>
        </p:spPr>
        <p:txBody>
          <a:bodyPr anchor="ctr"/>
          <a:lstStyle/>
          <a:p>
            <a:pPr algn="r" fontAlgn="auto">
              <a:spcAft>
                <a:spcPts val="0"/>
              </a:spcAft>
              <a:defRPr/>
            </a:pPr>
            <a:r>
              <a:rPr lang="en-US" sz="1400" dirty="0">
                <a:solidFill>
                  <a:schemeClr val="bg1"/>
                </a:solidFill>
                <a:latin typeface="+mn-lt"/>
                <a:ea typeface="+mn-ea"/>
                <a:cs typeface="+mn-cs"/>
              </a:rPr>
              <a:t>By: Mason Vosburgh</a:t>
            </a:r>
            <a:endParaRPr lang="en-US" sz="1400" dirty="0">
              <a:latin typeface="Perpetua" pitchFamily="18" charset="0"/>
              <a:ea typeface="+mj-ea"/>
              <a:cs typeface="+mj-cs"/>
            </a:endParaRPr>
          </a:p>
        </p:txBody>
      </p:sp>
      <p:sp>
        <p:nvSpPr>
          <p:cNvPr id="17412" name="Rectangle 4"/>
          <p:cNvSpPr>
            <a:spLocks noChangeArrowheads="1"/>
          </p:cNvSpPr>
          <p:nvPr/>
        </p:nvSpPr>
        <p:spPr bwMode="auto">
          <a:xfrm>
            <a:off x="7594600" y="44688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p:cNvSpPr>
            <a:spLocks noGrp="1"/>
          </p:cNvSpPr>
          <p:nvPr>
            <p:ph type="sldNum" sz="quarter" idx="15"/>
          </p:nvPr>
        </p:nvSpPr>
        <p:spPr bwMode="auto">
          <a:noFill/>
          <a:ln>
            <a:miter lim="800000"/>
            <a:headEnd/>
            <a:tailEnd/>
          </a:ln>
        </p:spPr>
        <p:txBody>
          <a:bodyPr/>
          <a:lstStyle/>
          <a:p>
            <a:fld id="{4467A423-06F9-4EF0-9D6E-DEABB8B5D209}" type="slidenum">
              <a:rPr lang="en-US"/>
              <a:pPr/>
              <a:t>10</a:t>
            </a:fld>
            <a:endParaRPr lang="en-US"/>
          </a:p>
        </p:txBody>
      </p:sp>
      <p:sp>
        <p:nvSpPr>
          <p:cNvPr id="34818" name="Title 5"/>
          <p:cNvSpPr>
            <a:spLocks noGrp="1"/>
          </p:cNvSpPr>
          <p:nvPr>
            <p:ph type="title"/>
          </p:nvPr>
        </p:nvSpPr>
        <p:spPr/>
        <p:txBody>
          <a:bodyPr/>
          <a:lstStyle/>
          <a:p>
            <a:r>
              <a:rPr lang="en-US"/>
              <a:t>Student Data</a:t>
            </a:r>
          </a:p>
        </p:txBody>
      </p:sp>
      <p:sp>
        <p:nvSpPr>
          <p:cNvPr id="34819" name="Text Placeholder 6"/>
          <p:cNvSpPr>
            <a:spLocks noGrp="1"/>
          </p:cNvSpPr>
          <p:nvPr>
            <p:ph type="body" sz="quarter" idx="13"/>
          </p:nvPr>
        </p:nvSpPr>
        <p:spPr>
          <a:xfrm>
            <a:off x="533400" y="914400"/>
            <a:ext cx="8251825" cy="457200"/>
          </a:xfrm>
        </p:spPr>
        <p:txBody>
          <a:bodyPr/>
          <a:lstStyle/>
          <a:p>
            <a:r>
              <a:rPr lang="en-US"/>
              <a:t>2 methods for student data entry</a:t>
            </a:r>
          </a:p>
          <a:p>
            <a:endParaRPr lang="en-US"/>
          </a:p>
        </p:txBody>
      </p:sp>
      <p:sp>
        <p:nvSpPr>
          <p:cNvPr id="12" name="Content Placeholder 11"/>
          <p:cNvSpPr>
            <a:spLocks noGrp="1"/>
          </p:cNvSpPr>
          <p:nvPr>
            <p:ph sz="half" idx="2"/>
          </p:nvPr>
        </p:nvSpPr>
        <p:spPr>
          <a:xfrm>
            <a:off x="5746699" y="874166"/>
            <a:ext cx="3378200" cy="4525962"/>
          </a:xfrm>
        </p:spPr>
        <p:txBody>
          <a:bodyPr/>
          <a:lstStyle/>
          <a:p>
            <a:r>
              <a:rPr lang="en-US" dirty="0"/>
              <a:t>Keyboard entry.</a:t>
            </a:r>
          </a:p>
          <a:p>
            <a:r>
              <a:rPr lang="en-US" dirty="0"/>
              <a:t>Student has no IEP entered</a:t>
            </a:r>
          </a:p>
          <a:p>
            <a:r>
              <a:rPr lang="en-US" dirty="0"/>
              <a:t>Because data entry is incomplete, OSEP data is not calculated</a:t>
            </a:r>
          </a:p>
          <a:p>
            <a:r>
              <a:rPr lang="en-US" dirty="0"/>
              <a:t>New IEP is selected</a:t>
            </a:r>
          </a:p>
          <a:p>
            <a:endParaRPr lang="en-US" dirty="0"/>
          </a:p>
          <a:p>
            <a:r>
              <a:rPr lang="en-US" dirty="0"/>
              <a:t>Page shows no IEP present in the student record.</a:t>
            </a:r>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74451"/>
            <a:ext cx="5627408" cy="4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0800000" flipV="1">
            <a:off x="1833215" y="5661248"/>
            <a:ext cx="1243012"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flipV="1">
            <a:off x="1637962" y="4093009"/>
            <a:ext cx="757238"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a:off x="3851920" y="2204864"/>
            <a:ext cx="1243013"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5"/>
          </p:nvPr>
        </p:nvSpPr>
        <p:spPr bwMode="auto">
          <a:noFill/>
          <a:ln>
            <a:miter lim="800000"/>
            <a:headEnd/>
            <a:tailEnd/>
          </a:ln>
        </p:spPr>
        <p:txBody>
          <a:bodyPr/>
          <a:lstStyle/>
          <a:p>
            <a:fld id="{E280D50B-9281-4661-9015-6C572F83E30C}" type="slidenum">
              <a:rPr lang="en-US"/>
              <a:pPr/>
              <a:t>11</a:t>
            </a:fld>
            <a:endParaRPr lang="en-US"/>
          </a:p>
        </p:txBody>
      </p:sp>
      <p:sp>
        <p:nvSpPr>
          <p:cNvPr id="35842" name="Title 5"/>
          <p:cNvSpPr>
            <a:spLocks noGrp="1"/>
          </p:cNvSpPr>
          <p:nvPr>
            <p:ph type="title"/>
          </p:nvPr>
        </p:nvSpPr>
        <p:spPr/>
        <p:txBody>
          <a:bodyPr/>
          <a:lstStyle/>
          <a:p>
            <a:r>
              <a:rPr lang="en-US"/>
              <a:t>Student Data</a:t>
            </a:r>
          </a:p>
        </p:txBody>
      </p:sp>
      <p:sp>
        <p:nvSpPr>
          <p:cNvPr id="35843" name="Text Placeholder 6"/>
          <p:cNvSpPr>
            <a:spLocks noGrp="1"/>
          </p:cNvSpPr>
          <p:nvPr>
            <p:ph type="body" sz="quarter" idx="13"/>
          </p:nvPr>
        </p:nvSpPr>
        <p:spPr>
          <a:xfrm>
            <a:off x="533400" y="914400"/>
            <a:ext cx="8251825" cy="457200"/>
          </a:xfrm>
        </p:spPr>
        <p:txBody>
          <a:bodyPr/>
          <a:lstStyle/>
          <a:p>
            <a:r>
              <a:rPr lang="en-US"/>
              <a:t>2 methods for student data entry</a:t>
            </a:r>
          </a:p>
          <a:p>
            <a:endParaRPr lang="en-US"/>
          </a:p>
        </p:txBody>
      </p:sp>
      <p:sp>
        <p:nvSpPr>
          <p:cNvPr id="12" name="Content Placeholder 11"/>
          <p:cNvSpPr>
            <a:spLocks noGrp="1"/>
          </p:cNvSpPr>
          <p:nvPr>
            <p:ph sz="half" idx="2"/>
          </p:nvPr>
        </p:nvSpPr>
        <p:spPr>
          <a:xfrm>
            <a:off x="5500688" y="228600"/>
            <a:ext cx="3376612" cy="4525963"/>
          </a:xfrm>
        </p:spPr>
        <p:txBody>
          <a:bodyPr/>
          <a:lstStyle/>
          <a:p>
            <a:r>
              <a:rPr lang="en-US" dirty="0"/>
              <a:t>Keyboard entry.</a:t>
            </a:r>
          </a:p>
          <a:p>
            <a:r>
              <a:rPr lang="en-US" dirty="0"/>
              <a:t>Enter IEP date</a:t>
            </a:r>
          </a:p>
          <a:p>
            <a:pPr lvl="1"/>
            <a:r>
              <a:rPr lang="en-US" dirty="0"/>
              <a:t>Do not tab</a:t>
            </a:r>
          </a:p>
          <a:p>
            <a:r>
              <a:rPr lang="en-US" dirty="0"/>
              <a:t>Save the Date</a:t>
            </a:r>
          </a:p>
          <a:p>
            <a:r>
              <a:rPr lang="en-US" dirty="0"/>
              <a:t>IEP is listed with alert of no service lines</a:t>
            </a:r>
          </a:p>
          <a:p>
            <a:r>
              <a:rPr lang="en-US" dirty="0"/>
              <a:t>Action – View Service line</a:t>
            </a:r>
          </a:p>
          <a:p>
            <a:r>
              <a:rPr lang="en-US" dirty="0"/>
              <a:t>Action – New Service line</a:t>
            </a:r>
          </a:p>
          <a:p>
            <a:r>
              <a:rPr lang="en-US" dirty="0"/>
              <a:t>Action – Delete Service line</a:t>
            </a:r>
          </a:p>
          <a:p>
            <a:r>
              <a:rPr lang="en-US" dirty="0"/>
              <a:t>Action – Copy Service line</a:t>
            </a:r>
          </a:p>
          <a:p>
            <a:r>
              <a:rPr lang="en-US" dirty="0">
                <a:solidFill>
                  <a:srgbClr val="FFFF00"/>
                </a:solidFill>
              </a:rPr>
              <a:t>Edit IEP to mark Allow Gap for students who move out and back in</a:t>
            </a:r>
          </a:p>
          <a:p>
            <a:pPr marL="0" indent="0">
              <a:buNone/>
            </a:pPr>
            <a:endParaRPr lang="en-US" dirty="0"/>
          </a:p>
          <a:p>
            <a:endParaRPr lang="en-US" dirty="0"/>
          </a:p>
          <a:p>
            <a:endParaRPr lang="en-US" dirty="0"/>
          </a:p>
        </p:txBody>
      </p:sp>
      <p:sp>
        <p:nvSpPr>
          <p:cNvPr id="8" name="Right Arrow 7"/>
          <p:cNvSpPr/>
          <p:nvPr/>
        </p:nvSpPr>
        <p:spPr>
          <a:xfrm flipV="1">
            <a:off x="1400591" y="6270196"/>
            <a:ext cx="12430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flipV="1">
            <a:off x="1043693" y="4592805"/>
            <a:ext cx="916487" cy="902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1" name="Picture 20"/>
          <p:cNvPicPr/>
          <p:nvPr/>
        </p:nvPicPr>
        <p:blipFill>
          <a:blip r:embed="rId3"/>
          <a:stretch>
            <a:fillRect/>
          </a:stretch>
        </p:blipFill>
        <p:spPr>
          <a:xfrm>
            <a:off x="167126" y="1340768"/>
            <a:ext cx="2476500" cy="2796540"/>
          </a:xfrm>
          <a:prstGeom prst="rect">
            <a:avLst/>
          </a:prstGeom>
        </p:spPr>
      </p:pic>
      <p:sp>
        <p:nvSpPr>
          <p:cNvPr id="15" name="Right Arrow 14"/>
          <p:cNvSpPr/>
          <p:nvPr/>
        </p:nvSpPr>
        <p:spPr>
          <a:xfrm rot="10800000" flipV="1">
            <a:off x="2086775" y="1675365"/>
            <a:ext cx="569237" cy="995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Oval 3"/>
          <p:cNvSpPr/>
          <p:nvPr/>
        </p:nvSpPr>
        <p:spPr>
          <a:xfrm>
            <a:off x="954745" y="2046931"/>
            <a:ext cx="576064" cy="269181"/>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2" name="Picture 21"/>
          <p:cNvPicPr/>
          <p:nvPr/>
        </p:nvPicPr>
        <p:blipFill>
          <a:blip r:embed="rId4"/>
          <a:stretch>
            <a:fillRect/>
          </a:stretch>
        </p:blipFill>
        <p:spPr>
          <a:xfrm>
            <a:off x="960562" y="2554590"/>
            <a:ext cx="3390900" cy="1295400"/>
          </a:xfrm>
          <a:prstGeom prst="rect">
            <a:avLst/>
          </a:prstGeom>
        </p:spPr>
      </p:pic>
      <p:pic>
        <p:nvPicPr>
          <p:cNvPr id="23" name="Picture 22"/>
          <p:cNvPicPr/>
          <p:nvPr/>
        </p:nvPicPr>
        <p:blipFill>
          <a:blip r:embed="rId5"/>
          <a:stretch>
            <a:fillRect/>
          </a:stretch>
        </p:blipFill>
        <p:spPr>
          <a:xfrm>
            <a:off x="2812222" y="5188251"/>
            <a:ext cx="3078480" cy="1295400"/>
          </a:xfrm>
          <a:prstGeom prst="rect">
            <a:avLst/>
          </a:prstGeom>
        </p:spPr>
      </p:pic>
      <p:pic>
        <p:nvPicPr>
          <p:cNvPr id="24" name="Picture 23"/>
          <p:cNvPicPr/>
          <p:nvPr/>
        </p:nvPicPr>
        <p:blipFill>
          <a:blip r:embed="rId6"/>
          <a:stretch>
            <a:fillRect/>
          </a:stretch>
        </p:blipFill>
        <p:spPr>
          <a:xfrm>
            <a:off x="1960180" y="3856224"/>
            <a:ext cx="3177540" cy="1371600"/>
          </a:xfrm>
          <a:prstGeom prst="rect">
            <a:avLst/>
          </a:prstGeom>
        </p:spPr>
      </p:pic>
      <p:sp>
        <p:nvSpPr>
          <p:cNvPr id="13" name="Right Arrow 12"/>
          <p:cNvSpPr/>
          <p:nvPr/>
        </p:nvSpPr>
        <p:spPr>
          <a:xfrm>
            <a:off x="208089" y="3310954"/>
            <a:ext cx="754484"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5" name="Picture 24"/>
          <p:cNvPicPr/>
          <p:nvPr/>
        </p:nvPicPr>
        <p:blipFill>
          <a:blip r:embed="rId7"/>
          <a:stretch>
            <a:fillRect/>
          </a:stretch>
        </p:blipFill>
        <p:spPr>
          <a:xfrm>
            <a:off x="6084168" y="5028231"/>
            <a:ext cx="2956560" cy="14554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0A5295-6F7F-D7B8-F771-E5FCBD827D0A}"/>
              </a:ext>
            </a:extLst>
          </p:cNvPr>
          <p:cNvPicPr>
            <a:picLocks noChangeAspect="1"/>
          </p:cNvPicPr>
          <p:nvPr/>
        </p:nvPicPr>
        <p:blipFill>
          <a:blip r:embed="rId3"/>
          <a:stretch>
            <a:fillRect/>
          </a:stretch>
        </p:blipFill>
        <p:spPr>
          <a:xfrm>
            <a:off x="5569744" y="5805462"/>
            <a:ext cx="3550099" cy="645473"/>
          </a:xfrm>
          <a:prstGeom prst="rect">
            <a:avLst/>
          </a:prstGeom>
        </p:spPr>
      </p:pic>
      <p:pic>
        <p:nvPicPr>
          <p:cNvPr id="14" name="Picture 13">
            <a:extLst>
              <a:ext uri="{FF2B5EF4-FFF2-40B4-BE49-F238E27FC236}">
                <a16:creationId xmlns:a16="http://schemas.microsoft.com/office/drawing/2014/main" id="{25BD420E-63D7-E8FA-B11D-CB9CFCA63FD1}"/>
              </a:ext>
            </a:extLst>
          </p:cNvPr>
          <p:cNvPicPr>
            <a:picLocks noChangeAspect="1"/>
          </p:cNvPicPr>
          <p:nvPr/>
        </p:nvPicPr>
        <p:blipFill>
          <a:blip r:embed="rId4"/>
          <a:stretch>
            <a:fillRect/>
          </a:stretch>
        </p:blipFill>
        <p:spPr>
          <a:xfrm>
            <a:off x="5714210" y="323345"/>
            <a:ext cx="3416701" cy="645473"/>
          </a:xfrm>
          <a:prstGeom prst="rect">
            <a:avLst/>
          </a:prstGeom>
        </p:spPr>
      </p:pic>
      <p:pic>
        <p:nvPicPr>
          <p:cNvPr id="3" name="Picture 2">
            <a:extLst>
              <a:ext uri="{FF2B5EF4-FFF2-40B4-BE49-F238E27FC236}">
                <a16:creationId xmlns:a16="http://schemas.microsoft.com/office/drawing/2014/main" id="{EEB3C4DF-4A90-15EB-7A90-4574C0A77285}"/>
              </a:ext>
            </a:extLst>
          </p:cNvPr>
          <p:cNvPicPr>
            <a:picLocks noChangeAspect="1"/>
          </p:cNvPicPr>
          <p:nvPr/>
        </p:nvPicPr>
        <p:blipFill>
          <a:blip r:embed="rId5"/>
          <a:stretch>
            <a:fillRect/>
          </a:stretch>
        </p:blipFill>
        <p:spPr>
          <a:xfrm>
            <a:off x="5636442" y="2490851"/>
            <a:ext cx="3416701" cy="3198380"/>
          </a:xfrm>
          <a:prstGeom prst="rect">
            <a:avLst/>
          </a:prstGeom>
        </p:spPr>
      </p:pic>
      <p:sp>
        <p:nvSpPr>
          <p:cNvPr id="35841" name="Slide Number Placeholder 3"/>
          <p:cNvSpPr>
            <a:spLocks noGrp="1"/>
          </p:cNvSpPr>
          <p:nvPr>
            <p:ph type="sldNum" sz="quarter" idx="15"/>
          </p:nvPr>
        </p:nvSpPr>
        <p:spPr bwMode="auto">
          <a:noFill/>
          <a:ln>
            <a:miter lim="800000"/>
            <a:headEnd/>
            <a:tailEnd/>
          </a:ln>
        </p:spPr>
        <p:txBody>
          <a:bodyPr/>
          <a:lstStyle/>
          <a:p>
            <a:fld id="{E280D50B-9281-4661-9015-6C572F83E30C}" type="slidenum">
              <a:rPr lang="en-US"/>
              <a:pPr/>
              <a:t>12</a:t>
            </a:fld>
            <a:endParaRPr lang="en-US"/>
          </a:p>
        </p:txBody>
      </p:sp>
      <p:sp>
        <p:nvSpPr>
          <p:cNvPr id="35842" name="Title 5"/>
          <p:cNvSpPr>
            <a:spLocks noGrp="1"/>
          </p:cNvSpPr>
          <p:nvPr>
            <p:ph type="title"/>
          </p:nvPr>
        </p:nvSpPr>
        <p:spPr/>
        <p:txBody>
          <a:bodyPr/>
          <a:lstStyle/>
          <a:p>
            <a:r>
              <a:rPr lang="en-US" dirty="0"/>
              <a:t>Student Data</a:t>
            </a:r>
          </a:p>
        </p:txBody>
      </p:sp>
      <p:sp>
        <p:nvSpPr>
          <p:cNvPr id="35843" name="Text Placeholder 6"/>
          <p:cNvSpPr>
            <a:spLocks noGrp="1"/>
          </p:cNvSpPr>
          <p:nvPr>
            <p:ph type="body" sz="quarter" idx="13"/>
          </p:nvPr>
        </p:nvSpPr>
        <p:spPr>
          <a:xfrm>
            <a:off x="3212186" y="434181"/>
            <a:ext cx="2166392" cy="457200"/>
          </a:xfrm>
          <a:ln>
            <a:solidFill>
              <a:schemeClr val="bg1"/>
            </a:solidFill>
          </a:ln>
        </p:spPr>
        <p:txBody>
          <a:bodyPr/>
          <a:lstStyle/>
          <a:p>
            <a:pPr algn="ctr"/>
            <a:r>
              <a:rPr lang="en-US" dirty="0"/>
              <a:t>Gap in Service</a:t>
            </a:r>
          </a:p>
          <a:p>
            <a:endParaRPr lang="en-US" dirty="0"/>
          </a:p>
        </p:txBody>
      </p:sp>
      <p:sp>
        <p:nvSpPr>
          <p:cNvPr id="12" name="Content Placeholder 11"/>
          <p:cNvSpPr>
            <a:spLocks noGrp="1"/>
          </p:cNvSpPr>
          <p:nvPr>
            <p:ph sz="half" idx="2"/>
          </p:nvPr>
        </p:nvSpPr>
        <p:spPr>
          <a:xfrm>
            <a:off x="162159" y="964823"/>
            <a:ext cx="5076359" cy="5603944"/>
          </a:xfrm>
        </p:spPr>
        <p:txBody>
          <a:bodyPr/>
          <a:lstStyle/>
          <a:p>
            <a:pPr marL="0" indent="0">
              <a:buNone/>
            </a:pPr>
            <a:r>
              <a:rPr lang="en-US" u="sng" dirty="0"/>
              <a:t>A gap in service occurs under this condition</a:t>
            </a:r>
          </a:p>
          <a:p>
            <a:r>
              <a:rPr lang="en-US" dirty="0"/>
              <a:t>A student receives IEP services during the current school year, then exits. </a:t>
            </a:r>
          </a:p>
          <a:p>
            <a:r>
              <a:rPr lang="en-US" dirty="0"/>
              <a:t>As a result of exiting, </a:t>
            </a:r>
            <a:r>
              <a:rPr lang="en-US" u="sng" dirty="0"/>
              <a:t>all IEP services cease</a:t>
            </a:r>
            <a:r>
              <a:rPr lang="en-US" dirty="0"/>
              <a:t>.</a:t>
            </a:r>
          </a:p>
          <a:p>
            <a:endParaRPr lang="en-US" sz="800" dirty="0"/>
          </a:p>
          <a:p>
            <a:r>
              <a:rPr lang="en-US" dirty="0"/>
              <a:t>Later in the same school year, the student resumes IEP services. This creates a Gap in services. Verification 0146 &amp; 0169</a:t>
            </a:r>
          </a:p>
          <a:p>
            <a:endParaRPr lang="en-US" sz="800" dirty="0"/>
          </a:p>
          <a:p>
            <a:r>
              <a:rPr lang="en-US" dirty="0"/>
              <a:t>To resolve the verification, edit the IEP, mark the “Allow Gap” indicator and update</a:t>
            </a:r>
          </a:p>
          <a:p>
            <a:endParaRPr lang="en-US" sz="800" dirty="0"/>
          </a:p>
          <a:p>
            <a:endParaRPr lang="en-US" dirty="0"/>
          </a:p>
          <a:p>
            <a:endParaRPr lang="en-US" dirty="0"/>
          </a:p>
          <a:p>
            <a:endParaRPr lang="en-US" dirty="0"/>
          </a:p>
          <a:p>
            <a:endParaRPr lang="en-US" dirty="0"/>
          </a:p>
          <a:p>
            <a:r>
              <a:rPr lang="en-US" dirty="0"/>
              <a:t>Confirming the exit and resumption of services reads as True. </a:t>
            </a:r>
          </a:p>
        </p:txBody>
      </p:sp>
      <p:sp>
        <p:nvSpPr>
          <p:cNvPr id="4" name="Oval 3"/>
          <p:cNvSpPr/>
          <p:nvPr/>
        </p:nvSpPr>
        <p:spPr>
          <a:xfrm>
            <a:off x="5378578" y="3484187"/>
            <a:ext cx="515727" cy="457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C4EDC8-8539-6EE3-6B9E-D6BBCEC99AE8}"/>
              </a:ext>
            </a:extLst>
          </p:cNvPr>
          <p:cNvSpPr/>
          <p:nvPr/>
        </p:nvSpPr>
        <p:spPr>
          <a:xfrm flipV="1">
            <a:off x="7772201" y="472682"/>
            <a:ext cx="1039412" cy="547469"/>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95D1F5-BDFF-62C8-8528-07C0826E1791}"/>
              </a:ext>
            </a:extLst>
          </p:cNvPr>
          <p:cNvSpPr/>
          <p:nvPr/>
        </p:nvSpPr>
        <p:spPr>
          <a:xfrm flipV="1">
            <a:off x="7629582" y="5936101"/>
            <a:ext cx="877114" cy="645472"/>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ight Arrow 7">
            <a:extLst>
              <a:ext uri="{FF2B5EF4-FFF2-40B4-BE49-F238E27FC236}">
                <a16:creationId xmlns:a16="http://schemas.microsoft.com/office/drawing/2014/main" id="{6622FE46-74DE-5A5D-E79E-ABE5DD28ECBB}"/>
              </a:ext>
            </a:extLst>
          </p:cNvPr>
          <p:cNvSpPr/>
          <p:nvPr/>
        </p:nvSpPr>
        <p:spPr>
          <a:xfrm flipV="1">
            <a:off x="6021757" y="6344096"/>
            <a:ext cx="1243013"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30" name="Picture 29">
            <a:extLst>
              <a:ext uri="{FF2B5EF4-FFF2-40B4-BE49-F238E27FC236}">
                <a16:creationId xmlns:a16="http://schemas.microsoft.com/office/drawing/2014/main" id="{B20FF974-8BDF-DE28-0DD5-8A64BDEC9BD5}"/>
              </a:ext>
            </a:extLst>
          </p:cNvPr>
          <p:cNvPicPr>
            <a:picLocks noChangeAspect="1"/>
          </p:cNvPicPr>
          <p:nvPr/>
        </p:nvPicPr>
        <p:blipFill>
          <a:blip r:embed="rId6"/>
          <a:stretch>
            <a:fillRect/>
          </a:stretch>
        </p:blipFill>
        <p:spPr>
          <a:xfrm>
            <a:off x="6241339" y="1065552"/>
            <a:ext cx="2428146" cy="1324443"/>
          </a:xfrm>
          <a:prstGeom prst="rect">
            <a:avLst/>
          </a:prstGeom>
        </p:spPr>
      </p:pic>
      <p:pic>
        <p:nvPicPr>
          <p:cNvPr id="19" name="Picture 18">
            <a:extLst>
              <a:ext uri="{FF2B5EF4-FFF2-40B4-BE49-F238E27FC236}">
                <a16:creationId xmlns:a16="http://schemas.microsoft.com/office/drawing/2014/main" id="{5538A005-0C2F-AD15-4977-110F2482D374}"/>
              </a:ext>
            </a:extLst>
          </p:cNvPr>
          <p:cNvPicPr>
            <a:picLocks noChangeAspect="1"/>
          </p:cNvPicPr>
          <p:nvPr/>
        </p:nvPicPr>
        <p:blipFill>
          <a:blip r:embed="rId7"/>
          <a:stretch>
            <a:fillRect/>
          </a:stretch>
        </p:blipFill>
        <p:spPr>
          <a:xfrm>
            <a:off x="424156" y="4450303"/>
            <a:ext cx="2880320" cy="1414767"/>
          </a:xfrm>
          <a:prstGeom prst="rect">
            <a:avLst/>
          </a:prstGeom>
        </p:spPr>
      </p:pic>
      <p:pic>
        <p:nvPicPr>
          <p:cNvPr id="20" name="Picture 19">
            <a:extLst>
              <a:ext uri="{FF2B5EF4-FFF2-40B4-BE49-F238E27FC236}">
                <a16:creationId xmlns:a16="http://schemas.microsoft.com/office/drawing/2014/main" id="{1D61AC76-F8F3-0BDF-9D95-C869994FBE94}"/>
              </a:ext>
            </a:extLst>
          </p:cNvPr>
          <p:cNvPicPr>
            <a:picLocks noChangeAspect="1"/>
          </p:cNvPicPr>
          <p:nvPr/>
        </p:nvPicPr>
        <p:blipFill>
          <a:blip r:embed="rId8"/>
          <a:stretch>
            <a:fillRect/>
          </a:stretch>
        </p:blipFill>
        <p:spPr>
          <a:xfrm rot="10800000">
            <a:off x="1403648" y="5482283"/>
            <a:ext cx="1298561" cy="146317"/>
          </a:xfrm>
          <a:prstGeom prst="rect">
            <a:avLst/>
          </a:prstGeom>
        </p:spPr>
      </p:pic>
      <p:cxnSp>
        <p:nvCxnSpPr>
          <p:cNvPr id="32" name="Straight Arrow Connector 31">
            <a:extLst>
              <a:ext uri="{FF2B5EF4-FFF2-40B4-BE49-F238E27FC236}">
                <a16:creationId xmlns:a16="http://schemas.microsoft.com/office/drawing/2014/main" id="{39D5A826-4584-4A5A-EB75-0B844D83DF19}"/>
              </a:ext>
            </a:extLst>
          </p:cNvPr>
          <p:cNvCxnSpPr>
            <a:cxnSpLocks/>
          </p:cNvCxnSpPr>
          <p:nvPr/>
        </p:nvCxnSpPr>
        <p:spPr>
          <a:xfrm flipH="1">
            <a:off x="7164288" y="1488144"/>
            <a:ext cx="792088" cy="5727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43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6C8FB-B368-3C18-171D-7DBB5FE931E6}"/>
              </a:ext>
            </a:extLst>
          </p:cNvPr>
          <p:cNvPicPr>
            <a:picLocks noChangeAspect="1"/>
          </p:cNvPicPr>
          <p:nvPr/>
        </p:nvPicPr>
        <p:blipFill>
          <a:blip r:embed="rId3"/>
          <a:stretch>
            <a:fillRect/>
          </a:stretch>
        </p:blipFill>
        <p:spPr>
          <a:xfrm>
            <a:off x="231411" y="1930552"/>
            <a:ext cx="6609718" cy="4537064"/>
          </a:xfrm>
          <a:prstGeom prst="rect">
            <a:avLst/>
          </a:prstGeom>
        </p:spPr>
      </p:pic>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13</a:t>
            </a:fld>
            <a:endParaRPr lang="en-US"/>
          </a:p>
        </p:txBody>
      </p:sp>
      <p:sp>
        <p:nvSpPr>
          <p:cNvPr id="36866" name="Title 5"/>
          <p:cNvSpPr>
            <a:spLocks noGrp="1"/>
          </p:cNvSpPr>
          <p:nvPr>
            <p:ph type="title"/>
          </p:nvPr>
        </p:nvSpPr>
        <p:spPr>
          <a:xfrm>
            <a:off x="2965472" y="231059"/>
            <a:ext cx="2751147" cy="639763"/>
          </a:xfrm>
        </p:spPr>
        <p:txBody>
          <a:bodyPr/>
          <a:lstStyle/>
          <a:p>
            <a:pPr algn="r"/>
            <a:r>
              <a:rPr lang="en-US" dirty="0"/>
              <a:t>Student Data</a:t>
            </a:r>
          </a:p>
        </p:txBody>
      </p:sp>
      <p:sp>
        <p:nvSpPr>
          <p:cNvPr id="12" name="Content Placeholder 11"/>
          <p:cNvSpPr>
            <a:spLocks noGrp="1"/>
          </p:cNvSpPr>
          <p:nvPr>
            <p:ph sz="half" idx="2"/>
          </p:nvPr>
        </p:nvSpPr>
        <p:spPr>
          <a:xfrm>
            <a:off x="7016747" y="231059"/>
            <a:ext cx="2066899" cy="4206053"/>
          </a:xfrm>
        </p:spPr>
        <p:txBody>
          <a:bodyPr rtlCol="0">
            <a:normAutofit lnSpcReduction="10000"/>
          </a:bodyPr>
          <a:lstStyle/>
          <a:p>
            <a:pPr fontAlgn="auto">
              <a:spcAft>
                <a:spcPts val="0"/>
              </a:spcAft>
              <a:buFont typeface="Arial" pitchFamily="34" charset="0"/>
              <a:buChar char="•"/>
              <a:defRPr/>
            </a:pPr>
            <a:r>
              <a:rPr lang="en-US" dirty="0">
                <a:solidFill>
                  <a:schemeClr val="bg1"/>
                </a:solidFill>
                <a:ea typeface="+mn-ea"/>
                <a:cs typeface="Segoe UI" pitchFamily="34" charset="0"/>
              </a:rPr>
              <a:t>Service Organization </a:t>
            </a:r>
          </a:p>
          <a:p>
            <a:pPr fontAlgn="auto">
              <a:spcAft>
                <a:spcPts val="0"/>
              </a:spcAft>
              <a:buFont typeface="Arial" pitchFamily="34" charset="0"/>
              <a:buChar char="•"/>
              <a:defRPr/>
            </a:pPr>
            <a:r>
              <a:rPr lang="en-US" dirty="0">
                <a:solidFill>
                  <a:schemeClr val="bg1"/>
                </a:solidFill>
                <a:ea typeface="+mn-ea"/>
                <a:cs typeface="Segoe UI" pitchFamily="34" charset="0"/>
              </a:rPr>
              <a:t>Attendance building</a:t>
            </a:r>
          </a:p>
          <a:p>
            <a:pPr fontAlgn="auto">
              <a:spcAft>
                <a:spcPts val="0"/>
              </a:spcAft>
              <a:buFont typeface="Arial" pitchFamily="34" charset="0"/>
              <a:buChar char="•"/>
              <a:defRPr/>
            </a:pPr>
            <a:r>
              <a:rPr lang="en-US" dirty="0">
                <a:solidFill>
                  <a:schemeClr val="bg1"/>
                </a:solidFill>
                <a:ea typeface="+mn-ea"/>
                <a:cs typeface="Segoe UI" pitchFamily="34" charset="0"/>
              </a:rPr>
              <a:t>Responsible school</a:t>
            </a:r>
          </a:p>
          <a:p>
            <a:pPr fontAlgn="auto">
              <a:spcAft>
                <a:spcPts val="0"/>
              </a:spcAft>
              <a:buFont typeface="Arial" pitchFamily="34" charset="0"/>
              <a:buChar char="•"/>
              <a:defRPr/>
            </a:pPr>
            <a:r>
              <a:rPr lang="en-US" dirty="0">
                <a:solidFill>
                  <a:schemeClr val="bg1"/>
                </a:solidFill>
                <a:ea typeface="+mn-ea"/>
                <a:cs typeface="Segoe UI" pitchFamily="34" charset="0"/>
              </a:rPr>
              <a:t>Disability and Gifted</a:t>
            </a:r>
          </a:p>
          <a:p>
            <a:pPr fontAlgn="auto">
              <a:spcAft>
                <a:spcPts val="0"/>
              </a:spcAft>
              <a:buFont typeface="Arial" pitchFamily="34" charset="0"/>
              <a:buChar char="•"/>
              <a:defRPr/>
            </a:pPr>
            <a:r>
              <a:rPr lang="en-US" dirty="0">
                <a:solidFill>
                  <a:schemeClr val="bg1"/>
                </a:solidFill>
                <a:ea typeface="+mn-ea"/>
                <a:cs typeface="Segoe UI" pitchFamily="34" charset="0"/>
              </a:rPr>
              <a:t>Provider</a:t>
            </a:r>
          </a:p>
          <a:p>
            <a:pPr fontAlgn="auto">
              <a:spcAft>
                <a:spcPts val="0"/>
              </a:spcAft>
              <a:buFont typeface="Arial" pitchFamily="34" charset="0"/>
              <a:buChar char="•"/>
              <a:defRPr/>
            </a:pPr>
            <a:r>
              <a:rPr lang="en-US" dirty="0">
                <a:solidFill>
                  <a:schemeClr val="bg1"/>
                </a:solidFill>
                <a:cs typeface="Segoe UI" pitchFamily="34" charset="0"/>
              </a:rPr>
              <a:t>Start and end dates, minutes</a:t>
            </a:r>
            <a:endParaRPr lang="en-US" dirty="0">
              <a:solidFill>
                <a:schemeClr val="bg1"/>
              </a:solidFill>
              <a:ea typeface="+mn-ea"/>
              <a:cs typeface="Segoe UI" pitchFamily="34" charset="0"/>
            </a:endParaRPr>
          </a:p>
          <a:p>
            <a:pPr fontAlgn="auto">
              <a:spcAft>
                <a:spcPts val="0"/>
              </a:spcAft>
              <a:buFont typeface="Arial" pitchFamily="34" charset="0"/>
              <a:buChar char="•"/>
              <a:defRPr/>
            </a:pPr>
            <a:r>
              <a:rPr lang="en-US" dirty="0">
                <a:solidFill>
                  <a:schemeClr val="bg1"/>
                </a:solidFill>
                <a:ea typeface="+mn-ea"/>
                <a:cs typeface="Segoe UI" pitchFamily="34" charset="0"/>
              </a:rPr>
              <a:t>Frequency or total days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13" name="Right Arrow 12"/>
          <p:cNvSpPr/>
          <p:nvPr/>
        </p:nvSpPr>
        <p:spPr>
          <a:xfrm rot="10800000">
            <a:off x="3335812" y="3524032"/>
            <a:ext cx="516108" cy="1209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6200000" flipV="1">
            <a:off x="950793" y="5948972"/>
            <a:ext cx="250825" cy="1083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Text Placeholder 6"/>
          <p:cNvSpPr txBox="1">
            <a:spLocks/>
          </p:cNvSpPr>
          <p:nvPr/>
        </p:nvSpPr>
        <p:spPr bwMode="auto">
          <a:xfrm>
            <a:off x="179512" y="260648"/>
            <a:ext cx="2952328"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000" u="sng" dirty="0">
                <a:solidFill>
                  <a:srgbClr val="FFFF00"/>
                </a:solidFill>
                <a:cs typeface="Segoe UI" pitchFamily="34" charset="0"/>
              </a:rPr>
              <a:t>Keyboard entry</a:t>
            </a:r>
            <a:r>
              <a:rPr lang="en-US" sz="2000" dirty="0">
                <a:solidFill>
                  <a:schemeClr val="accent6">
                    <a:lumMod val="75000"/>
                  </a:schemeClr>
                </a:solidFill>
                <a:cs typeface="Segoe UI" pitchFamily="34" charset="0"/>
              </a:rPr>
              <a:t>.</a:t>
            </a:r>
          </a:p>
          <a:p>
            <a:pPr fontAlgn="auto">
              <a:spcAft>
                <a:spcPts val="0"/>
              </a:spcAft>
              <a:buFont typeface="Arial" pitchFamily="34" charset="0"/>
              <a:buChar char="•"/>
              <a:defRPr/>
            </a:pPr>
            <a:r>
              <a:rPr lang="en-US" sz="2000" dirty="0">
                <a:solidFill>
                  <a:schemeClr val="bg1"/>
                </a:solidFill>
                <a:cs typeface="Segoe UI" pitchFamily="34" charset="0"/>
              </a:rPr>
              <a:t>Select service line data for each of the service line fields</a:t>
            </a:r>
          </a:p>
        </p:txBody>
      </p:sp>
      <p:pic>
        <p:nvPicPr>
          <p:cNvPr id="6" name="Picture 5">
            <a:extLst>
              <a:ext uri="{FF2B5EF4-FFF2-40B4-BE49-F238E27FC236}">
                <a16:creationId xmlns:a16="http://schemas.microsoft.com/office/drawing/2014/main" id="{E329D3D6-EE9C-E9DB-34E7-ED48D7A73BB1}"/>
              </a:ext>
            </a:extLst>
          </p:cNvPr>
          <p:cNvPicPr>
            <a:picLocks noChangeAspect="1"/>
          </p:cNvPicPr>
          <p:nvPr/>
        </p:nvPicPr>
        <p:blipFill>
          <a:blip r:embed="rId4"/>
          <a:stretch>
            <a:fillRect/>
          </a:stretch>
        </p:blipFill>
        <p:spPr>
          <a:xfrm>
            <a:off x="3307458" y="937760"/>
            <a:ext cx="3473678" cy="2008543"/>
          </a:xfrm>
          <a:prstGeom prst="rect">
            <a:avLst/>
          </a:prstGeom>
        </p:spPr>
      </p:pic>
      <p:sp>
        <p:nvSpPr>
          <p:cNvPr id="7" name="Right Arrow 12">
            <a:extLst>
              <a:ext uri="{FF2B5EF4-FFF2-40B4-BE49-F238E27FC236}">
                <a16:creationId xmlns:a16="http://schemas.microsoft.com/office/drawing/2014/main" id="{6CE0394F-25F3-5A53-0A6D-F71DFB0CFC45}"/>
              </a:ext>
            </a:extLst>
          </p:cNvPr>
          <p:cNvSpPr/>
          <p:nvPr/>
        </p:nvSpPr>
        <p:spPr>
          <a:xfrm rot="10800000">
            <a:off x="3335812" y="3068965"/>
            <a:ext cx="516108" cy="1209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8" name="Right Arrow 12">
            <a:extLst>
              <a:ext uri="{FF2B5EF4-FFF2-40B4-BE49-F238E27FC236}">
                <a16:creationId xmlns:a16="http://schemas.microsoft.com/office/drawing/2014/main" id="{E8619753-2115-B072-BE84-AFCB18E2E656}"/>
              </a:ext>
            </a:extLst>
          </p:cNvPr>
          <p:cNvSpPr/>
          <p:nvPr/>
        </p:nvSpPr>
        <p:spPr>
          <a:xfrm rot="10800000">
            <a:off x="2974966" y="4235212"/>
            <a:ext cx="516108" cy="1209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9" name="Right Arrow 12">
            <a:extLst>
              <a:ext uri="{FF2B5EF4-FFF2-40B4-BE49-F238E27FC236}">
                <a16:creationId xmlns:a16="http://schemas.microsoft.com/office/drawing/2014/main" id="{EFF4230A-8EAB-3C39-E1E3-01CE11CD7477}"/>
              </a:ext>
            </a:extLst>
          </p:cNvPr>
          <p:cNvSpPr/>
          <p:nvPr/>
        </p:nvSpPr>
        <p:spPr>
          <a:xfrm rot="10800000">
            <a:off x="2399340" y="2544514"/>
            <a:ext cx="516108" cy="1209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0" name="Right Arrow 12">
            <a:extLst>
              <a:ext uri="{FF2B5EF4-FFF2-40B4-BE49-F238E27FC236}">
                <a16:creationId xmlns:a16="http://schemas.microsoft.com/office/drawing/2014/main" id="{A5279B0F-A1C7-FEA6-F3F2-0C13AC0D8F8E}"/>
              </a:ext>
            </a:extLst>
          </p:cNvPr>
          <p:cNvSpPr/>
          <p:nvPr/>
        </p:nvSpPr>
        <p:spPr>
          <a:xfrm rot="9678786">
            <a:off x="5072845" y="5778138"/>
            <a:ext cx="516108" cy="1209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TextBox 10">
            <a:extLst>
              <a:ext uri="{FF2B5EF4-FFF2-40B4-BE49-F238E27FC236}">
                <a16:creationId xmlns:a16="http://schemas.microsoft.com/office/drawing/2014/main" id="{C5040A11-03FF-3263-CDE3-065BCB343B31}"/>
              </a:ext>
            </a:extLst>
          </p:cNvPr>
          <p:cNvSpPr txBox="1"/>
          <p:nvPr/>
        </p:nvSpPr>
        <p:spPr>
          <a:xfrm>
            <a:off x="6300192" y="4149080"/>
            <a:ext cx="2736303" cy="2318536"/>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FDCC055-3489-D7D7-926B-7A48A2A27A90}"/>
              </a:ext>
            </a:extLst>
          </p:cNvPr>
          <p:cNvPicPr>
            <a:picLocks noChangeAspect="1"/>
          </p:cNvPicPr>
          <p:nvPr/>
        </p:nvPicPr>
        <p:blipFill>
          <a:blip r:embed="rId3"/>
          <a:stretch>
            <a:fillRect/>
          </a:stretch>
        </p:blipFill>
        <p:spPr>
          <a:xfrm>
            <a:off x="3939478" y="4625598"/>
            <a:ext cx="4345501" cy="1975227"/>
          </a:xfrm>
          <a:prstGeom prst="rect">
            <a:avLst/>
          </a:prstGeom>
        </p:spPr>
      </p:pic>
      <p:pic>
        <p:nvPicPr>
          <p:cNvPr id="7" name="Picture 6">
            <a:extLst>
              <a:ext uri="{FF2B5EF4-FFF2-40B4-BE49-F238E27FC236}">
                <a16:creationId xmlns:a16="http://schemas.microsoft.com/office/drawing/2014/main" id="{13C416A9-A166-4CD5-FCD4-005959085519}"/>
              </a:ext>
            </a:extLst>
          </p:cNvPr>
          <p:cNvPicPr>
            <a:picLocks noChangeAspect="1"/>
          </p:cNvPicPr>
          <p:nvPr/>
        </p:nvPicPr>
        <p:blipFill>
          <a:blip r:embed="rId4"/>
          <a:stretch>
            <a:fillRect/>
          </a:stretch>
        </p:blipFill>
        <p:spPr>
          <a:xfrm>
            <a:off x="3916062" y="2696139"/>
            <a:ext cx="4350628" cy="1831391"/>
          </a:xfrm>
          <a:prstGeom prst="rect">
            <a:avLst/>
          </a:prstGeom>
        </p:spPr>
      </p:pic>
      <p:sp>
        <p:nvSpPr>
          <p:cNvPr id="36865" name="Slide Number Placeholder 3"/>
          <p:cNvSpPr>
            <a:spLocks noGrp="1"/>
          </p:cNvSpPr>
          <p:nvPr>
            <p:ph type="sldNum" sz="quarter" idx="15"/>
          </p:nvPr>
        </p:nvSpPr>
        <p:spPr bwMode="auto">
          <a:xfrm>
            <a:off x="0" y="6579160"/>
            <a:ext cx="2133600" cy="365125"/>
          </a:xfrm>
          <a:noFill/>
          <a:ln>
            <a:miter lim="800000"/>
            <a:headEnd/>
            <a:tailEnd/>
          </a:ln>
        </p:spPr>
        <p:txBody>
          <a:bodyPr/>
          <a:lstStyle/>
          <a:p>
            <a:fld id="{FE5B158B-F8D1-49D3-AAED-18A2CE860BB6}" type="slidenum">
              <a:rPr lang="en-US"/>
              <a:pPr/>
              <a:t>14</a:t>
            </a:fld>
            <a:endParaRPr lang="en-US"/>
          </a:p>
        </p:txBody>
      </p:sp>
      <p:sp>
        <p:nvSpPr>
          <p:cNvPr id="36866" name="Title 5"/>
          <p:cNvSpPr>
            <a:spLocks noGrp="1"/>
          </p:cNvSpPr>
          <p:nvPr>
            <p:ph type="title"/>
          </p:nvPr>
        </p:nvSpPr>
        <p:spPr/>
        <p:txBody>
          <a:bodyPr/>
          <a:lstStyle/>
          <a:p>
            <a:pPr algn="r"/>
            <a:r>
              <a:rPr lang="en-US" dirty="0"/>
              <a:t>Student Data</a:t>
            </a:r>
          </a:p>
        </p:txBody>
      </p:sp>
      <p:sp>
        <p:nvSpPr>
          <p:cNvPr id="36867" name="Text Placeholder 6"/>
          <p:cNvSpPr>
            <a:spLocks noGrp="1"/>
          </p:cNvSpPr>
          <p:nvPr>
            <p:ph type="body" sz="quarter" idx="13"/>
          </p:nvPr>
        </p:nvSpPr>
        <p:spPr>
          <a:xfrm>
            <a:off x="115268" y="662781"/>
            <a:ext cx="6306494" cy="457200"/>
          </a:xfrm>
        </p:spPr>
        <p:txBody>
          <a:bodyPr>
            <a:normAutofit fontScale="92500"/>
          </a:bodyPr>
          <a:lstStyle/>
          <a:p>
            <a:r>
              <a:rPr lang="en-US" dirty="0"/>
              <a:t>How to report students who attend out of district.</a:t>
            </a:r>
          </a:p>
        </p:txBody>
      </p:sp>
      <p:sp>
        <p:nvSpPr>
          <p:cNvPr id="12" name="Content Placeholder 11"/>
          <p:cNvSpPr>
            <a:spLocks noGrp="1"/>
          </p:cNvSpPr>
          <p:nvPr>
            <p:ph sz="half" idx="2"/>
          </p:nvPr>
        </p:nvSpPr>
        <p:spPr>
          <a:xfrm>
            <a:off x="220749" y="1447066"/>
            <a:ext cx="2820869" cy="986329"/>
          </a:xfrm>
        </p:spPr>
        <p:txBody>
          <a:bodyPr rtlCol="0">
            <a:normAutofit lnSpcReduction="10000"/>
          </a:bodyPr>
          <a:lstStyle/>
          <a:p>
            <a:pPr marL="0" indent="0" fontAlgn="auto">
              <a:spcAft>
                <a:spcPts val="0"/>
              </a:spcAft>
              <a:buNone/>
              <a:defRPr/>
            </a:pPr>
            <a:r>
              <a:rPr lang="en-US" dirty="0">
                <a:solidFill>
                  <a:schemeClr val="bg1"/>
                </a:solidFill>
                <a:ea typeface="+mn-ea"/>
                <a:cs typeface="Segoe UI" pitchFamily="34" charset="0"/>
              </a:rPr>
              <a:t>Student Profile reflects  the general education school of choice. </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13" name="Right Arrow 12"/>
          <p:cNvSpPr/>
          <p:nvPr/>
        </p:nvSpPr>
        <p:spPr>
          <a:xfrm>
            <a:off x="2936342" y="2892762"/>
            <a:ext cx="833078" cy="260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5" name="Content Placeholder 11">
            <a:extLst>
              <a:ext uri="{FF2B5EF4-FFF2-40B4-BE49-F238E27FC236}">
                <a16:creationId xmlns:a16="http://schemas.microsoft.com/office/drawing/2014/main" id="{742E7C4E-E866-6637-4368-F203FCA7A48C}"/>
              </a:ext>
            </a:extLst>
          </p:cNvPr>
          <p:cNvSpPr txBox="1">
            <a:spLocks/>
          </p:cNvSpPr>
          <p:nvPr/>
        </p:nvSpPr>
        <p:spPr bwMode="auto">
          <a:xfrm>
            <a:off x="147274" y="2602083"/>
            <a:ext cx="2820869" cy="6823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123" charset="0"/>
              <a:buNone/>
              <a:defRPr/>
            </a:pPr>
            <a:r>
              <a:rPr lang="en-US" dirty="0">
                <a:solidFill>
                  <a:schemeClr val="bg1"/>
                </a:solidFill>
                <a:ea typeface="+mn-ea"/>
                <a:cs typeface="Segoe UI" pitchFamily="34" charset="0"/>
              </a:rPr>
              <a:t>Service lines report the attendance location</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8" name="Content Placeholder 11">
            <a:extLst>
              <a:ext uri="{FF2B5EF4-FFF2-40B4-BE49-F238E27FC236}">
                <a16:creationId xmlns:a16="http://schemas.microsoft.com/office/drawing/2014/main" id="{6BB07E2E-DB6F-AEF4-3883-D5DF6CF49145}"/>
              </a:ext>
            </a:extLst>
          </p:cNvPr>
          <p:cNvSpPr txBox="1">
            <a:spLocks/>
          </p:cNvSpPr>
          <p:nvPr/>
        </p:nvSpPr>
        <p:spPr bwMode="auto">
          <a:xfrm>
            <a:off x="196591" y="3475904"/>
            <a:ext cx="3121241" cy="8900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123" charset="0"/>
              <a:buNone/>
              <a:defRPr/>
            </a:pPr>
            <a:r>
              <a:rPr lang="en-US" sz="2400" dirty="0">
                <a:solidFill>
                  <a:schemeClr val="bg1"/>
                </a:solidFill>
                <a:ea typeface="+mn-ea"/>
                <a:cs typeface="Segoe UI" pitchFamily="34" charset="0"/>
              </a:rPr>
              <a:t>Use the service organization drop down to select the out-of-district service location</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pic>
        <p:nvPicPr>
          <p:cNvPr id="10" name="Picture 9">
            <a:extLst>
              <a:ext uri="{FF2B5EF4-FFF2-40B4-BE49-F238E27FC236}">
                <a16:creationId xmlns:a16="http://schemas.microsoft.com/office/drawing/2014/main" id="{9B8679B5-7A0D-38F2-AD89-212C636586BF}"/>
              </a:ext>
            </a:extLst>
          </p:cNvPr>
          <p:cNvPicPr>
            <a:picLocks noChangeAspect="1"/>
          </p:cNvPicPr>
          <p:nvPr/>
        </p:nvPicPr>
        <p:blipFill>
          <a:blip r:embed="rId5"/>
          <a:stretch>
            <a:fillRect/>
          </a:stretch>
        </p:blipFill>
        <p:spPr>
          <a:xfrm>
            <a:off x="3408478" y="1359915"/>
            <a:ext cx="5448772" cy="1242168"/>
          </a:xfrm>
          <a:prstGeom prst="rect">
            <a:avLst/>
          </a:prstGeom>
        </p:spPr>
      </p:pic>
      <p:sp>
        <p:nvSpPr>
          <p:cNvPr id="22" name="Oval 21">
            <a:extLst>
              <a:ext uri="{FF2B5EF4-FFF2-40B4-BE49-F238E27FC236}">
                <a16:creationId xmlns:a16="http://schemas.microsoft.com/office/drawing/2014/main" id="{63CC8027-7F1D-6076-E34A-D229D268C3A0}"/>
              </a:ext>
            </a:extLst>
          </p:cNvPr>
          <p:cNvSpPr/>
          <p:nvPr/>
        </p:nvSpPr>
        <p:spPr>
          <a:xfrm>
            <a:off x="3800407" y="5646395"/>
            <a:ext cx="4289043" cy="8563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3" name="Content Placeholder 11">
            <a:extLst>
              <a:ext uri="{FF2B5EF4-FFF2-40B4-BE49-F238E27FC236}">
                <a16:creationId xmlns:a16="http://schemas.microsoft.com/office/drawing/2014/main" id="{199AA34D-DC1F-4046-F291-7B05214EDCC0}"/>
              </a:ext>
            </a:extLst>
          </p:cNvPr>
          <p:cNvSpPr txBox="1">
            <a:spLocks/>
          </p:cNvSpPr>
          <p:nvPr/>
        </p:nvSpPr>
        <p:spPr bwMode="auto">
          <a:xfrm>
            <a:off x="202478" y="5123967"/>
            <a:ext cx="3121241" cy="12795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Font typeface="Arial" pitchFamily="-123" charset="0"/>
              <a:buNone/>
              <a:defRPr/>
            </a:pPr>
            <a:r>
              <a:rPr lang="en-US" sz="2400" dirty="0">
                <a:solidFill>
                  <a:schemeClr val="bg1"/>
                </a:solidFill>
                <a:ea typeface="+mn-ea"/>
                <a:cs typeface="Segoe UI" pitchFamily="34" charset="0"/>
              </a:rPr>
              <a:t>The student’s Accountability school remains the Responsible building regardless of the service location  </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4" name="Right Arrow 12">
            <a:extLst>
              <a:ext uri="{FF2B5EF4-FFF2-40B4-BE49-F238E27FC236}">
                <a16:creationId xmlns:a16="http://schemas.microsoft.com/office/drawing/2014/main" id="{49EB03B8-9CE1-D206-B216-2B694DB7BAA2}"/>
              </a:ext>
            </a:extLst>
          </p:cNvPr>
          <p:cNvSpPr/>
          <p:nvPr/>
        </p:nvSpPr>
        <p:spPr>
          <a:xfrm flipV="1">
            <a:off x="2936342" y="6166476"/>
            <a:ext cx="668536"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6" name="Right Arrow 12">
            <a:extLst>
              <a:ext uri="{FF2B5EF4-FFF2-40B4-BE49-F238E27FC236}">
                <a16:creationId xmlns:a16="http://schemas.microsoft.com/office/drawing/2014/main" id="{6294BE14-B97E-58AB-12E3-73DBC367691F}"/>
              </a:ext>
            </a:extLst>
          </p:cNvPr>
          <p:cNvSpPr/>
          <p:nvPr/>
        </p:nvSpPr>
        <p:spPr>
          <a:xfrm>
            <a:off x="2267744" y="2151848"/>
            <a:ext cx="874449" cy="1587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90856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110" y="3582216"/>
            <a:ext cx="49911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Slide Number Placeholder 3"/>
          <p:cNvSpPr>
            <a:spLocks noGrp="1"/>
          </p:cNvSpPr>
          <p:nvPr>
            <p:ph type="sldNum" sz="quarter" idx="15"/>
          </p:nvPr>
        </p:nvSpPr>
        <p:spPr bwMode="auto">
          <a:noFill/>
          <a:ln>
            <a:miter lim="800000"/>
            <a:headEnd/>
            <a:tailEnd/>
          </a:ln>
        </p:spPr>
        <p:txBody>
          <a:bodyPr/>
          <a:lstStyle/>
          <a:p>
            <a:fld id="{0002ACF0-769F-4ECB-9E37-9A2E08C504BA}" type="slidenum">
              <a:rPr lang="en-US"/>
              <a:pPr/>
              <a:t>15</a:t>
            </a:fld>
            <a:endParaRPr lang="en-US"/>
          </a:p>
        </p:txBody>
      </p:sp>
      <p:sp>
        <p:nvSpPr>
          <p:cNvPr id="37891" name="Title 5"/>
          <p:cNvSpPr>
            <a:spLocks noGrp="1"/>
          </p:cNvSpPr>
          <p:nvPr>
            <p:ph type="title"/>
          </p:nvPr>
        </p:nvSpPr>
        <p:spPr/>
        <p:txBody>
          <a:bodyPr/>
          <a:lstStyle/>
          <a:p>
            <a:r>
              <a:rPr lang="en-US"/>
              <a:t>Student Data</a:t>
            </a:r>
          </a:p>
        </p:txBody>
      </p:sp>
      <p:sp>
        <p:nvSpPr>
          <p:cNvPr id="18" name="Content Placeholder 11"/>
          <p:cNvSpPr>
            <a:spLocks noGrp="1"/>
          </p:cNvSpPr>
          <p:nvPr>
            <p:ph sz="half" idx="2"/>
          </p:nvPr>
        </p:nvSpPr>
        <p:spPr>
          <a:xfrm>
            <a:off x="300581" y="2039907"/>
            <a:ext cx="4770699" cy="1426388"/>
          </a:xfrm>
        </p:spPr>
        <p:txBody>
          <a:bodyPr rtlCol="0">
            <a:normAutofit fontScale="92500" lnSpcReduction="20000"/>
          </a:bodyPr>
          <a:lstStyle/>
          <a:p>
            <a:pPr marL="457200" indent="-457200" fontAlgn="auto">
              <a:spcAft>
                <a:spcPts val="0"/>
              </a:spcAft>
              <a:buFont typeface="+mj-lt"/>
              <a:buAutoNum type="arabicPeriod"/>
              <a:defRPr/>
            </a:pPr>
            <a:r>
              <a:rPr lang="en-US" dirty="0">
                <a:ea typeface="+mn-ea"/>
                <a:cs typeface="Segoe UI" pitchFamily="34" charset="0"/>
              </a:rPr>
              <a:t>Total Days between Start and End dates</a:t>
            </a:r>
          </a:p>
          <a:p>
            <a:pPr marL="454025" lvl="1" indent="0" fontAlgn="auto">
              <a:spcAft>
                <a:spcPts val="0"/>
              </a:spcAft>
              <a:buNone/>
              <a:defRPr/>
            </a:pPr>
            <a:r>
              <a:rPr lang="en-US" dirty="0">
                <a:ea typeface="+mn-ea"/>
                <a:cs typeface="Segoe UI" pitchFamily="34" charset="0"/>
              </a:rPr>
              <a:t>	Just enter the total days </a:t>
            </a:r>
            <a:endParaRPr lang="en-US" dirty="0">
              <a:solidFill>
                <a:srgbClr val="FF0000"/>
              </a:solidFill>
              <a:ea typeface="+mn-ea"/>
              <a:cs typeface="Segoe UI" pitchFamily="34" charset="0"/>
            </a:endParaRPr>
          </a:p>
          <a:p>
            <a:pPr marL="457200" indent="-457200" fontAlgn="auto">
              <a:spcAft>
                <a:spcPts val="0"/>
              </a:spcAft>
              <a:buFont typeface="+mj-lt"/>
              <a:buAutoNum type="arabicPeriod"/>
              <a:defRPr/>
            </a:pPr>
            <a:r>
              <a:rPr lang="en-US" dirty="0">
                <a:ea typeface="+mn-ea"/>
                <a:cs typeface="Segoe UI" pitchFamily="34" charset="0"/>
              </a:rPr>
              <a:t>Days per week and frequency</a:t>
            </a:r>
          </a:p>
          <a:p>
            <a:pPr marL="454025" lvl="1" indent="0" fontAlgn="auto">
              <a:spcAft>
                <a:spcPts val="0"/>
              </a:spcAft>
              <a:buNone/>
              <a:defRPr/>
            </a:pPr>
            <a:r>
              <a:rPr lang="en-US" dirty="0">
                <a:ea typeface="+mn-ea"/>
                <a:cs typeface="Segoe UI" pitchFamily="34" charset="0"/>
              </a:rPr>
              <a:t>	Uses the calendar to determine total 	days between start and end date</a:t>
            </a:r>
          </a:p>
          <a:p>
            <a:pPr marL="0" indent="0" fontAlgn="auto">
              <a:spcAft>
                <a:spcPts val="0"/>
              </a:spcAft>
              <a:buNone/>
              <a:defRPr/>
            </a:pPr>
            <a:endParaRPr lang="en-US" dirty="0">
              <a:ea typeface="+mn-ea"/>
              <a:cs typeface="Segoe UI" pitchFamily="34" charset="0"/>
            </a:endParaRPr>
          </a:p>
          <a:p>
            <a:pPr marL="0" indent="0" fontAlgn="auto">
              <a:spcAft>
                <a:spcPts val="0"/>
              </a:spcAft>
              <a:buNone/>
              <a:defRPr/>
            </a:pPr>
            <a:endParaRPr lang="en-US" dirty="0">
              <a:ea typeface="+mn-ea"/>
              <a:cs typeface="Segoe UI" pitchFamily="34" charset="0"/>
            </a:endParaRPr>
          </a:p>
        </p:txBody>
      </p:sp>
      <p:sp>
        <p:nvSpPr>
          <p:cNvPr id="25" name="Text Placeholder 6"/>
          <p:cNvSpPr txBox="1">
            <a:spLocks/>
          </p:cNvSpPr>
          <p:nvPr/>
        </p:nvSpPr>
        <p:spPr>
          <a:xfrm>
            <a:off x="300581" y="927977"/>
            <a:ext cx="8229600" cy="920053"/>
          </a:xfrm>
          <a:prstGeom prst="rect">
            <a:avLst/>
          </a:prstGeom>
        </p:spPr>
        <p:txBody>
          <a:bodyPr>
            <a:normAutofit lnSpcReduction="10000"/>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2600" dirty="0">
                <a:solidFill>
                  <a:srgbClr val="FFFF00"/>
                </a:solidFill>
              </a:rPr>
              <a:t>Duration is determined by total days.  There are 2</a:t>
            </a:r>
          </a:p>
          <a:p>
            <a:pPr fontAlgn="auto">
              <a:spcAft>
                <a:spcPts val="0"/>
              </a:spcAft>
              <a:defRPr/>
            </a:pPr>
            <a:r>
              <a:rPr lang="en-US" sz="2600" dirty="0">
                <a:solidFill>
                  <a:srgbClr val="FFFF00"/>
                </a:solidFill>
              </a:rPr>
              <a:t>options, the user would select 1 option consistently</a:t>
            </a:r>
          </a:p>
          <a:p>
            <a:pPr fontAlgn="auto">
              <a:spcAft>
                <a:spcPts val="0"/>
              </a:spcAft>
              <a:defRPr/>
            </a:pP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24" y="3605385"/>
            <a:ext cx="28003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ight Arrow 19"/>
          <p:cNvSpPr/>
          <p:nvPr/>
        </p:nvSpPr>
        <p:spPr>
          <a:xfrm>
            <a:off x="1906028" y="4129265"/>
            <a:ext cx="575729"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a:off x="1906028" y="3795896"/>
            <a:ext cx="5334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TextBox 3"/>
          <p:cNvSpPr txBox="1"/>
          <p:nvPr/>
        </p:nvSpPr>
        <p:spPr>
          <a:xfrm>
            <a:off x="6842576" y="4916468"/>
            <a:ext cx="928166" cy="345616"/>
          </a:xfrm>
          <a:prstGeom prst="rect">
            <a:avLst/>
          </a:prstGeom>
        </p:spPr>
        <p:txBody>
          <a:bodyPr vert="horz" wrap="square" lIns="91440" tIns="45720" rIns="91440" bIns="45720" rtlCol="0" anchor="ctr">
            <a:normAutofit fontScale="77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rPr>
              <a:t>123</a:t>
            </a:r>
          </a:p>
        </p:txBody>
      </p:sp>
      <p:pic>
        <p:nvPicPr>
          <p:cNvPr id="6" name="Picture 5"/>
          <p:cNvPicPr>
            <a:picLocks noChangeAspect="1"/>
          </p:cNvPicPr>
          <p:nvPr/>
        </p:nvPicPr>
        <p:blipFill>
          <a:blip r:embed="rId5"/>
          <a:stretch>
            <a:fillRect/>
          </a:stretch>
        </p:blipFill>
        <p:spPr>
          <a:xfrm>
            <a:off x="5072077" y="1903298"/>
            <a:ext cx="3995936" cy="1372486"/>
          </a:xfrm>
          <a:prstGeom prst="rect">
            <a:avLst/>
          </a:prstGeom>
        </p:spPr>
      </p:pic>
      <p:sp>
        <p:nvSpPr>
          <p:cNvPr id="5" name="Content Placeholder 11">
            <a:extLst>
              <a:ext uri="{FF2B5EF4-FFF2-40B4-BE49-F238E27FC236}">
                <a16:creationId xmlns:a16="http://schemas.microsoft.com/office/drawing/2014/main" id="{0E67200B-041C-4069-C1FD-F14580EDED78}"/>
              </a:ext>
            </a:extLst>
          </p:cNvPr>
          <p:cNvSpPr txBox="1">
            <a:spLocks/>
          </p:cNvSpPr>
          <p:nvPr/>
        </p:nvSpPr>
        <p:spPr bwMode="auto">
          <a:xfrm>
            <a:off x="71808" y="5262084"/>
            <a:ext cx="4123583" cy="12945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dirty="0">
                <a:ea typeface="+mn-ea"/>
                <a:cs typeface="Segoe UI" pitchFamily="34" charset="0"/>
              </a:rPr>
              <a:t>Tip -  Selecting a service line in Edit mode will recalculate the total days when Frequency and total days is selected. Possible solution to verification 011.</a:t>
            </a:r>
            <a:endParaRPr lang="en-US" dirty="0">
              <a:solidFill>
                <a:srgbClr val="92D050"/>
              </a:solidFill>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pic>
        <p:nvPicPr>
          <p:cNvPr id="7" name="Picture 6">
            <a:extLst>
              <a:ext uri="{FF2B5EF4-FFF2-40B4-BE49-F238E27FC236}">
                <a16:creationId xmlns:a16="http://schemas.microsoft.com/office/drawing/2014/main" id="{3AB8B7ED-9303-076D-08AA-381034CBE6AF}"/>
              </a:ext>
            </a:extLst>
          </p:cNvPr>
          <p:cNvPicPr>
            <a:picLocks noChangeAspect="1"/>
          </p:cNvPicPr>
          <p:nvPr/>
        </p:nvPicPr>
        <p:blipFill>
          <a:blip r:embed="rId6"/>
          <a:stretch>
            <a:fillRect/>
          </a:stretch>
        </p:blipFill>
        <p:spPr>
          <a:xfrm>
            <a:off x="6842576" y="2059895"/>
            <a:ext cx="454939" cy="472780"/>
          </a:xfrm>
          <a:prstGeom prst="rect">
            <a:avLst/>
          </a:prstGeom>
        </p:spPr>
      </p:pic>
      <p:sp>
        <p:nvSpPr>
          <p:cNvPr id="8" name="Dodecagon 7">
            <a:extLst>
              <a:ext uri="{FF2B5EF4-FFF2-40B4-BE49-F238E27FC236}">
                <a16:creationId xmlns:a16="http://schemas.microsoft.com/office/drawing/2014/main" id="{5C5D928D-EE73-403D-10EB-3E4E660D5E0D}"/>
              </a:ext>
            </a:extLst>
          </p:cNvPr>
          <p:cNvSpPr/>
          <p:nvPr/>
        </p:nvSpPr>
        <p:spPr>
          <a:xfrm>
            <a:off x="7023177" y="3660964"/>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16</a:t>
            </a:fld>
            <a:endParaRPr lang="en-US"/>
          </a:p>
        </p:txBody>
      </p:sp>
      <p:sp>
        <p:nvSpPr>
          <p:cNvPr id="38914" name="Title 5"/>
          <p:cNvSpPr>
            <a:spLocks noGrp="1"/>
          </p:cNvSpPr>
          <p:nvPr>
            <p:ph type="title"/>
          </p:nvPr>
        </p:nvSpPr>
        <p:spPr>
          <a:xfrm>
            <a:off x="431958" y="230961"/>
            <a:ext cx="2709875" cy="639763"/>
          </a:xfrm>
        </p:spPr>
        <p:txBody>
          <a:bodyPr/>
          <a:lstStyle/>
          <a:p>
            <a:r>
              <a:rPr lang="en-US" dirty="0"/>
              <a:t>Student Data</a:t>
            </a:r>
          </a:p>
        </p:txBody>
      </p:sp>
      <p:sp>
        <p:nvSpPr>
          <p:cNvPr id="38915" name="Text Placeholder 6"/>
          <p:cNvSpPr>
            <a:spLocks noGrp="1"/>
          </p:cNvSpPr>
          <p:nvPr>
            <p:ph type="body" sz="quarter" idx="13"/>
          </p:nvPr>
        </p:nvSpPr>
        <p:spPr>
          <a:xfrm>
            <a:off x="103984" y="803067"/>
            <a:ext cx="4253309" cy="457200"/>
          </a:xfrm>
        </p:spPr>
        <p:txBody>
          <a:bodyPr>
            <a:normAutofit fontScale="92500"/>
          </a:bodyPr>
          <a:lstStyle/>
          <a:p>
            <a:r>
              <a:rPr lang="en-US" dirty="0"/>
              <a:t>2 methods for student data entry</a:t>
            </a:r>
          </a:p>
          <a:p>
            <a:endParaRPr lang="en-US" dirty="0"/>
          </a:p>
        </p:txBody>
      </p:sp>
      <p:sp>
        <p:nvSpPr>
          <p:cNvPr id="12" name="Content Placeholder 11"/>
          <p:cNvSpPr>
            <a:spLocks noGrp="1"/>
          </p:cNvSpPr>
          <p:nvPr>
            <p:ph sz="half" idx="2"/>
          </p:nvPr>
        </p:nvSpPr>
        <p:spPr>
          <a:xfrm>
            <a:off x="4268873" y="221392"/>
            <a:ext cx="4875127" cy="2883036"/>
          </a:xfrm>
        </p:spPr>
        <p:txBody>
          <a:bodyPr rtlCol="0">
            <a:normAutofit/>
          </a:bodyPr>
          <a:lstStyle/>
          <a:p>
            <a:pPr fontAlgn="auto">
              <a:spcAft>
                <a:spcPts val="0"/>
              </a:spcAft>
              <a:buFont typeface="Arial" pitchFamily="34" charset="0"/>
              <a:buChar char="•"/>
              <a:defRPr/>
            </a:pPr>
            <a:r>
              <a:rPr lang="en-US" sz="3200" dirty="0">
                <a:ea typeface="+mn-ea"/>
                <a:cs typeface="Segoe UI" pitchFamily="34" charset="0"/>
              </a:rPr>
              <a:t>Method -2 Importing.</a:t>
            </a:r>
          </a:p>
          <a:p>
            <a:pPr marL="457200" indent="-457200" fontAlgn="auto">
              <a:spcAft>
                <a:spcPts val="0"/>
              </a:spcAft>
              <a:buFont typeface="+mj-lt"/>
              <a:buAutoNum type="arabicPeriod"/>
              <a:defRPr/>
            </a:pPr>
            <a:r>
              <a:rPr lang="en-US" dirty="0">
                <a:ea typeface="+mn-ea"/>
                <a:cs typeface="Segoe UI" pitchFamily="34" charset="0"/>
              </a:rPr>
              <a:t>Go to Import Files from navigation pane</a:t>
            </a:r>
          </a:p>
          <a:p>
            <a:pPr marL="457200" indent="-457200" fontAlgn="auto">
              <a:spcAft>
                <a:spcPts val="0"/>
              </a:spcAft>
              <a:buFont typeface="+mj-lt"/>
              <a:buAutoNum type="arabicPeriod"/>
              <a:defRPr/>
            </a:pPr>
            <a:r>
              <a:rPr lang="en-US" dirty="0">
                <a:ea typeface="+mn-ea"/>
                <a:cs typeface="Segoe UI" pitchFamily="34" charset="0"/>
              </a:rPr>
              <a:t>Select - Import type – student &amp; IEP</a:t>
            </a:r>
          </a:p>
          <a:p>
            <a:pPr marL="457200" indent="-457200" fontAlgn="auto">
              <a:spcAft>
                <a:spcPts val="0"/>
              </a:spcAft>
              <a:buFont typeface="+mj-lt"/>
              <a:buAutoNum type="arabicPeriod"/>
              <a:defRPr/>
            </a:pPr>
            <a:r>
              <a:rPr lang="en-US" dirty="0">
                <a:ea typeface="+mn-ea"/>
                <a:cs typeface="Segoe UI" pitchFamily="34" charset="0"/>
              </a:rPr>
              <a:t>Select “Choose File” to find the record</a:t>
            </a:r>
          </a:p>
          <a:p>
            <a:pPr marL="457200" indent="-457200" fontAlgn="auto">
              <a:spcAft>
                <a:spcPts val="0"/>
              </a:spcAft>
              <a:buFont typeface="+mj-lt"/>
              <a:buAutoNum type="arabicPeriod"/>
              <a:defRPr/>
            </a:pPr>
            <a:r>
              <a:rPr lang="en-US" dirty="0">
                <a:ea typeface="+mn-ea"/>
                <a:cs typeface="Segoe UI" pitchFamily="34" charset="0"/>
              </a:rPr>
              <a:t>Navigate to file location</a:t>
            </a:r>
          </a:p>
          <a:p>
            <a:pPr marL="457200" indent="-457200" fontAlgn="auto">
              <a:spcAft>
                <a:spcPts val="0"/>
              </a:spcAft>
              <a:buFont typeface="+mj-lt"/>
              <a:buAutoNum type="arabicPeriod"/>
              <a:defRPr/>
            </a:pPr>
            <a:r>
              <a:rPr lang="en-US" dirty="0">
                <a:ea typeface="+mn-ea"/>
                <a:cs typeface="Segoe UI" pitchFamily="34" charset="0"/>
              </a:rPr>
              <a:t>Select / Highlight the file, click Open.</a:t>
            </a:r>
          </a:p>
          <a:p>
            <a:pPr marL="457200" indent="-457200" fontAlgn="auto">
              <a:spcAft>
                <a:spcPts val="0"/>
              </a:spcAft>
              <a:buFont typeface="+mj-lt"/>
              <a:buAutoNum type="arabicPeriod"/>
              <a:defRPr/>
            </a:pPr>
            <a:r>
              <a:rPr lang="en-US" dirty="0">
                <a:ea typeface="+mn-ea"/>
                <a:cs typeface="Segoe UI" pitchFamily="34" charset="0"/>
              </a:rPr>
              <a:t>Upload to Import</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TextBox 1"/>
          <p:cNvSpPr txBox="1"/>
          <p:nvPr/>
        </p:nvSpPr>
        <p:spPr>
          <a:xfrm>
            <a:off x="103984" y="1329647"/>
            <a:ext cx="4021667" cy="1828800"/>
          </a:xfrm>
          <a:prstGeom prst="rect">
            <a:avLst/>
          </a:prstGeom>
          <a:ln w="28575" cap="rnd" cmpd="sng">
            <a:solidFill>
              <a:srgbClr val="FF0000"/>
            </a:solidFill>
          </a:ln>
          <a:effectLst>
            <a:glow rad="101600">
              <a:schemeClr val="accent2">
                <a:satMod val="175000"/>
                <a:alpha val="40000"/>
              </a:schemeClr>
            </a:glow>
            <a:outerShdw blurRad="50800" dist="50800" dir="5400000" algn="ctr" rotWithShape="0">
              <a:srgbClr val="FF0000"/>
            </a:outerShdw>
            <a:reflection blurRad="6350" stA="52000" endA="300" endPos="35000" dir="5400000" sy="-100000" algn="bl" rotWithShape="0"/>
          </a:effectLst>
          <a:scene3d>
            <a:camera prst="orthographicFront"/>
            <a:lightRig rig="threePt" dir="t"/>
          </a:scene3d>
          <a:sp3d>
            <a:bevelT/>
          </a:sp3d>
        </p:spPr>
        <p:txBody>
          <a:bodyPr anchor="ctr">
            <a:normAutofit/>
          </a:bodyPr>
          <a:lstStyle/>
          <a:p>
            <a:pPr fontAlgn="auto">
              <a:spcAft>
                <a:spcPts val="0"/>
              </a:spcAft>
              <a:defRPr/>
            </a:pPr>
            <a:endParaRPr lang="en-US" sz="2400" dirty="0">
              <a:solidFill>
                <a:schemeClr val="bg1"/>
              </a:solidFill>
              <a:latin typeface="Perpetua" pitchFamily="18" charset="0"/>
              <a:ea typeface="+mj-ea"/>
              <a:cs typeface="+mj-cs"/>
            </a:endParaRPr>
          </a:p>
        </p:txBody>
      </p:sp>
      <p:pic>
        <p:nvPicPr>
          <p:cNvPr id="3" name="Picture 2">
            <a:extLst>
              <a:ext uri="{FF2B5EF4-FFF2-40B4-BE49-F238E27FC236}">
                <a16:creationId xmlns:a16="http://schemas.microsoft.com/office/drawing/2014/main" id="{C557B12B-9097-48BB-83E7-A9B12EFBA967}"/>
              </a:ext>
            </a:extLst>
          </p:cNvPr>
          <p:cNvPicPr>
            <a:picLocks noChangeAspect="1"/>
          </p:cNvPicPr>
          <p:nvPr/>
        </p:nvPicPr>
        <p:blipFill>
          <a:blip r:embed="rId3"/>
          <a:stretch>
            <a:fillRect/>
          </a:stretch>
        </p:blipFill>
        <p:spPr>
          <a:xfrm>
            <a:off x="406346" y="4717227"/>
            <a:ext cx="2575783" cy="1676545"/>
          </a:xfrm>
          <a:prstGeom prst="rect">
            <a:avLst/>
          </a:prstGeom>
        </p:spPr>
      </p:pic>
      <p:sp>
        <p:nvSpPr>
          <p:cNvPr id="10" name="Left Arrow 9"/>
          <p:cNvSpPr/>
          <p:nvPr/>
        </p:nvSpPr>
        <p:spPr>
          <a:xfrm>
            <a:off x="2613970" y="5396869"/>
            <a:ext cx="687507" cy="46037"/>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Arrow 18"/>
          <p:cNvSpPr/>
          <p:nvPr/>
        </p:nvSpPr>
        <p:spPr>
          <a:xfrm rot="10800000">
            <a:off x="1327017" y="6188422"/>
            <a:ext cx="4191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7" name="Dodecagon 16">
            <a:extLst>
              <a:ext uri="{FF2B5EF4-FFF2-40B4-BE49-F238E27FC236}">
                <a16:creationId xmlns:a16="http://schemas.microsoft.com/office/drawing/2014/main" id="{D0FDACBA-B47B-4C8C-BC75-19278A5EC35A}"/>
              </a:ext>
            </a:extLst>
          </p:cNvPr>
          <p:cNvSpPr/>
          <p:nvPr/>
        </p:nvSpPr>
        <p:spPr>
          <a:xfrm>
            <a:off x="2892730" y="4991844"/>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21" name="Dodecagon 20">
            <a:extLst>
              <a:ext uri="{FF2B5EF4-FFF2-40B4-BE49-F238E27FC236}">
                <a16:creationId xmlns:a16="http://schemas.microsoft.com/office/drawing/2014/main" id="{BB66D95A-B808-4A01-BAB1-F4551677DA78}"/>
              </a:ext>
            </a:extLst>
          </p:cNvPr>
          <p:cNvSpPr/>
          <p:nvPr/>
        </p:nvSpPr>
        <p:spPr>
          <a:xfrm>
            <a:off x="2758852" y="572630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20" name="Right Arrow 19"/>
          <p:cNvSpPr/>
          <p:nvPr/>
        </p:nvSpPr>
        <p:spPr>
          <a:xfrm flipH="1" flipV="1">
            <a:off x="2281027" y="5649959"/>
            <a:ext cx="95565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8" name="Picture 7">
            <a:extLst>
              <a:ext uri="{FF2B5EF4-FFF2-40B4-BE49-F238E27FC236}">
                <a16:creationId xmlns:a16="http://schemas.microsoft.com/office/drawing/2014/main" id="{6A8D1144-3529-438E-A7C2-09B34080E1E0}"/>
              </a:ext>
            </a:extLst>
          </p:cNvPr>
          <p:cNvPicPr>
            <a:picLocks noChangeAspect="1"/>
          </p:cNvPicPr>
          <p:nvPr/>
        </p:nvPicPr>
        <p:blipFill>
          <a:blip r:embed="rId4"/>
          <a:stretch>
            <a:fillRect/>
          </a:stretch>
        </p:blipFill>
        <p:spPr>
          <a:xfrm>
            <a:off x="3851920" y="3259636"/>
            <a:ext cx="5127287" cy="2974505"/>
          </a:xfrm>
          <a:prstGeom prst="rect">
            <a:avLst/>
          </a:prstGeom>
        </p:spPr>
      </p:pic>
      <p:sp>
        <p:nvSpPr>
          <p:cNvPr id="22" name="Right Arrow 21"/>
          <p:cNvSpPr/>
          <p:nvPr/>
        </p:nvSpPr>
        <p:spPr>
          <a:xfrm flipV="1">
            <a:off x="4716016" y="3645024"/>
            <a:ext cx="579438"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3" name="Dodecagon 22">
            <a:extLst>
              <a:ext uri="{FF2B5EF4-FFF2-40B4-BE49-F238E27FC236}">
                <a16:creationId xmlns:a16="http://schemas.microsoft.com/office/drawing/2014/main" id="{610AFA32-6466-4BCA-959F-4991F72370CD}"/>
              </a:ext>
            </a:extLst>
          </p:cNvPr>
          <p:cNvSpPr/>
          <p:nvPr/>
        </p:nvSpPr>
        <p:spPr>
          <a:xfrm>
            <a:off x="4156372" y="3479907"/>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4</a:t>
            </a:r>
          </a:p>
        </p:txBody>
      </p:sp>
      <p:sp>
        <p:nvSpPr>
          <p:cNvPr id="24" name="Dodecagon 23">
            <a:extLst>
              <a:ext uri="{FF2B5EF4-FFF2-40B4-BE49-F238E27FC236}">
                <a16:creationId xmlns:a16="http://schemas.microsoft.com/office/drawing/2014/main" id="{A20C42FD-5F16-4DF3-B82E-70B0CCB5174E}"/>
              </a:ext>
            </a:extLst>
          </p:cNvPr>
          <p:cNvSpPr/>
          <p:nvPr/>
        </p:nvSpPr>
        <p:spPr>
          <a:xfrm>
            <a:off x="3768653" y="4740246"/>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
        <p:nvSpPr>
          <p:cNvPr id="25" name="Dodecagon 24">
            <a:extLst>
              <a:ext uri="{FF2B5EF4-FFF2-40B4-BE49-F238E27FC236}">
                <a16:creationId xmlns:a16="http://schemas.microsoft.com/office/drawing/2014/main" id="{421C2DE1-5483-45F8-9898-298D938D8D8A}"/>
              </a:ext>
            </a:extLst>
          </p:cNvPr>
          <p:cNvSpPr/>
          <p:nvPr/>
        </p:nvSpPr>
        <p:spPr>
          <a:xfrm>
            <a:off x="1863903" y="6063538"/>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6</a:t>
            </a:r>
          </a:p>
        </p:txBody>
      </p:sp>
      <p:sp>
        <p:nvSpPr>
          <p:cNvPr id="26" name="Right Arrow 15">
            <a:extLst>
              <a:ext uri="{FF2B5EF4-FFF2-40B4-BE49-F238E27FC236}">
                <a16:creationId xmlns:a16="http://schemas.microsoft.com/office/drawing/2014/main" id="{67471EBA-680C-43F7-AE1D-3B993CCCD1CA}"/>
              </a:ext>
            </a:extLst>
          </p:cNvPr>
          <p:cNvSpPr/>
          <p:nvPr/>
        </p:nvSpPr>
        <p:spPr>
          <a:xfrm rot="10800000" flipH="1" flipV="1">
            <a:off x="4530953" y="4882344"/>
            <a:ext cx="811501"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10800000" flipH="1" flipV="1">
            <a:off x="6300192" y="6021288"/>
            <a:ext cx="955650" cy="705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7" name="Dodecagon 26">
            <a:extLst>
              <a:ext uri="{FF2B5EF4-FFF2-40B4-BE49-F238E27FC236}">
                <a16:creationId xmlns:a16="http://schemas.microsoft.com/office/drawing/2014/main" id="{2C3DAD5B-3C45-4FF3-8CD8-7660A3A74D2B}"/>
              </a:ext>
            </a:extLst>
          </p:cNvPr>
          <p:cNvSpPr/>
          <p:nvPr/>
        </p:nvSpPr>
        <p:spPr>
          <a:xfrm>
            <a:off x="5717928" y="5891422"/>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5</a:t>
            </a:r>
          </a:p>
        </p:txBody>
      </p:sp>
      <p:sp>
        <p:nvSpPr>
          <p:cNvPr id="6" name="TextBox 5">
            <a:extLst>
              <a:ext uri="{FF2B5EF4-FFF2-40B4-BE49-F238E27FC236}">
                <a16:creationId xmlns:a16="http://schemas.microsoft.com/office/drawing/2014/main" id="{5B894E5D-A12C-5C52-50A7-C5F2F01E1D68}"/>
              </a:ext>
            </a:extLst>
          </p:cNvPr>
          <p:cNvSpPr txBox="1"/>
          <p:nvPr/>
        </p:nvSpPr>
        <p:spPr>
          <a:xfrm>
            <a:off x="140337" y="1395628"/>
            <a:ext cx="3878426" cy="175432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3" charset="-128"/>
                <a:cs typeface="+mj-cs"/>
              </a:rPr>
              <a:t>Note: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3" charset="-128"/>
                <a:cs typeface="+mj-cs"/>
              </a:rPr>
              <a:t>Always import complete data for school year. All IEPs and All Service for each import, original and subsequent. Subsequent imports erase all prior data for the student</a:t>
            </a:r>
            <a:r>
              <a:rPr kumimoji="0" lang="en-US" b="0" i="0" u="none" strike="noStrike" kern="1200" cap="none" spc="0" normalizeH="0" baseline="0" noProof="0" dirty="0">
                <a:ln>
                  <a:noFill/>
                </a:ln>
                <a:solidFill>
                  <a:prstClr val="white"/>
                </a:solidFill>
                <a:effectLst/>
                <a:uLnTx/>
                <a:uFillTx/>
                <a:latin typeface="Perpetua" pitchFamily="18" charset="0"/>
                <a:ea typeface="ＭＳ Ｐゴシック" pitchFamily="-123" charset="-128"/>
                <a:cs typeface="+mj-cs"/>
              </a:rPr>
              <a:t>.</a:t>
            </a:r>
          </a:p>
        </p:txBody>
      </p:sp>
      <p:pic>
        <p:nvPicPr>
          <p:cNvPr id="9" name="Picture 8">
            <a:extLst>
              <a:ext uri="{FF2B5EF4-FFF2-40B4-BE49-F238E27FC236}">
                <a16:creationId xmlns:a16="http://schemas.microsoft.com/office/drawing/2014/main" id="{94ABC345-1E26-AD39-AD91-CB18F0B5A9CD}"/>
              </a:ext>
            </a:extLst>
          </p:cNvPr>
          <p:cNvPicPr>
            <a:picLocks noChangeAspect="1"/>
          </p:cNvPicPr>
          <p:nvPr/>
        </p:nvPicPr>
        <p:blipFill>
          <a:blip r:embed="rId5"/>
          <a:stretch>
            <a:fillRect/>
          </a:stretch>
        </p:blipFill>
        <p:spPr>
          <a:xfrm>
            <a:off x="331453" y="3434194"/>
            <a:ext cx="2644369" cy="807790"/>
          </a:xfrm>
          <a:prstGeom prst="rect">
            <a:avLst/>
          </a:prstGeom>
        </p:spPr>
      </p:pic>
      <p:sp>
        <p:nvSpPr>
          <p:cNvPr id="11" name="Right Arrow 19">
            <a:extLst>
              <a:ext uri="{FF2B5EF4-FFF2-40B4-BE49-F238E27FC236}">
                <a16:creationId xmlns:a16="http://schemas.microsoft.com/office/drawing/2014/main" id="{630AE835-9897-05B8-5BB0-FB38D1CC767B}"/>
              </a:ext>
            </a:extLst>
          </p:cNvPr>
          <p:cNvSpPr/>
          <p:nvPr/>
        </p:nvSpPr>
        <p:spPr>
          <a:xfrm flipH="1" flipV="1">
            <a:off x="1194635" y="3602178"/>
            <a:ext cx="95565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4" name="Picture 3">
            <a:extLst>
              <a:ext uri="{FF2B5EF4-FFF2-40B4-BE49-F238E27FC236}">
                <a16:creationId xmlns:a16="http://schemas.microsoft.com/office/drawing/2014/main" id="{2DC4AD66-71A0-43DD-8441-09EEAA6BACCA}"/>
              </a:ext>
            </a:extLst>
          </p:cNvPr>
          <p:cNvPicPr>
            <a:picLocks noChangeAspect="1"/>
          </p:cNvPicPr>
          <p:nvPr/>
        </p:nvPicPr>
        <p:blipFill>
          <a:blip r:embed="rId6"/>
          <a:stretch>
            <a:fillRect/>
          </a:stretch>
        </p:blipFill>
        <p:spPr>
          <a:xfrm>
            <a:off x="2382026" y="3423806"/>
            <a:ext cx="454939" cy="4727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5"/>
          </p:nvPr>
        </p:nvSpPr>
        <p:spPr bwMode="auto">
          <a:noFill/>
          <a:ln>
            <a:miter lim="800000"/>
            <a:headEnd/>
            <a:tailEnd/>
          </a:ln>
        </p:spPr>
        <p:txBody>
          <a:bodyPr/>
          <a:lstStyle/>
          <a:p>
            <a:fld id="{841EE6FF-23F0-4498-9C00-792EE22DCE16}" type="slidenum">
              <a:rPr lang="en-US"/>
              <a:pPr/>
              <a:t>17</a:t>
            </a:fld>
            <a:endParaRPr lang="en-US"/>
          </a:p>
        </p:txBody>
      </p:sp>
      <p:sp>
        <p:nvSpPr>
          <p:cNvPr id="39938" name="Title 5"/>
          <p:cNvSpPr>
            <a:spLocks noGrp="1"/>
          </p:cNvSpPr>
          <p:nvPr>
            <p:ph type="title"/>
          </p:nvPr>
        </p:nvSpPr>
        <p:spPr>
          <a:xfrm>
            <a:off x="173293" y="202030"/>
            <a:ext cx="2954734" cy="639763"/>
          </a:xfrm>
        </p:spPr>
        <p:txBody>
          <a:bodyPr/>
          <a:lstStyle/>
          <a:p>
            <a:r>
              <a:rPr lang="en-US" dirty="0"/>
              <a:t>Student Data</a:t>
            </a:r>
          </a:p>
        </p:txBody>
      </p:sp>
      <p:sp>
        <p:nvSpPr>
          <p:cNvPr id="12" name="Content Placeholder 11"/>
          <p:cNvSpPr>
            <a:spLocks noGrp="1"/>
          </p:cNvSpPr>
          <p:nvPr>
            <p:ph sz="half" idx="2"/>
          </p:nvPr>
        </p:nvSpPr>
        <p:spPr>
          <a:xfrm>
            <a:off x="4248467" y="230188"/>
            <a:ext cx="4878071" cy="2455319"/>
          </a:xfrm>
        </p:spPr>
        <p:txBody>
          <a:bodyPr rtlCol="0">
            <a:normAutofit/>
          </a:bodyPr>
          <a:lstStyle/>
          <a:p>
            <a:pPr fontAlgn="auto">
              <a:spcAft>
                <a:spcPts val="0"/>
              </a:spcAft>
              <a:buFont typeface="Arial" pitchFamily="34" charset="0"/>
              <a:buChar char="•"/>
              <a:defRPr/>
            </a:pPr>
            <a:r>
              <a:rPr lang="en-US" sz="3600" dirty="0">
                <a:ea typeface="+mn-ea"/>
                <a:cs typeface="Segoe UI" pitchFamily="34" charset="0"/>
              </a:rPr>
              <a:t>Import alerts.</a:t>
            </a:r>
          </a:p>
          <a:p>
            <a:pPr marL="457200" indent="-457200" fontAlgn="auto">
              <a:spcAft>
                <a:spcPts val="0"/>
              </a:spcAft>
              <a:buFont typeface="+mj-lt"/>
              <a:buAutoNum type="arabicPeriod"/>
              <a:defRPr/>
            </a:pPr>
            <a:r>
              <a:rPr lang="en-US" dirty="0">
                <a:ea typeface="+mn-ea"/>
                <a:cs typeface="Segoe UI" pitchFamily="34" charset="0"/>
              </a:rPr>
              <a:t>Upon Import completion, check results</a:t>
            </a:r>
          </a:p>
          <a:p>
            <a:pPr marL="457200" indent="-457200" fontAlgn="auto">
              <a:spcAft>
                <a:spcPts val="0"/>
              </a:spcAft>
              <a:buFont typeface="+mj-lt"/>
              <a:buAutoNum type="arabicPeriod"/>
              <a:defRPr/>
            </a:pPr>
            <a:r>
              <a:rPr lang="en-US" dirty="0">
                <a:ea typeface="+mn-ea"/>
                <a:cs typeface="Segoe UI" pitchFamily="34" charset="0"/>
              </a:rPr>
              <a:t>Note any Import alerts</a:t>
            </a:r>
          </a:p>
          <a:p>
            <a:pPr marL="457200" indent="-457200" fontAlgn="auto">
              <a:spcAft>
                <a:spcPts val="0"/>
              </a:spcAft>
              <a:buFont typeface="+mj-lt"/>
              <a:buAutoNum type="arabicPeriod"/>
              <a:defRPr/>
            </a:pPr>
            <a:r>
              <a:rPr lang="en-US" dirty="0">
                <a:ea typeface="+mn-ea"/>
                <a:cs typeface="Segoe UI" pitchFamily="34" charset="0"/>
              </a:rPr>
              <a:t>Click the alert number for details</a:t>
            </a:r>
          </a:p>
          <a:p>
            <a:pPr marL="454025" lvl="1" indent="0" fontAlgn="auto">
              <a:spcAft>
                <a:spcPts val="0"/>
              </a:spcAft>
              <a:buNone/>
              <a:defRPr/>
            </a:pPr>
            <a:r>
              <a:rPr lang="en-US" dirty="0">
                <a:ea typeface="+mn-ea"/>
                <a:cs typeface="Segoe UI" pitchFamily="34" charset="0"/>
              </a:rPr>
              <a:t>Text file opens with alert description and file contents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pic>
        <p:nvPicPr>
          <p:cNvPr id="2" name="Picture 1"/>
          <p:cNvPicPr>
            <a:picLocks noChangeAspect="1"/>
          </p:cNvPicPr>
          <p:nvPr/>
        </p:nvPicPr>
        <p:blipFill>
          <a:blip r:embed="rId3"/>
          <a:stretch>
            <a:fillRect/>
          </a:stretch>
        </p:blipFill>
        <p:spPr>
          <a:xfrm>
            <a:off x="164032" y="4095750"/>
            <a:ext cx="8831812" cy="2113306"/>
          </a:xfrm>
          <a:prstGeom prst="rect">
            <a:avLst/>
          </a:prstGeom>
        </p:spPr>
      </p:pic>
      <p:sp>
        <p:nvSpPr>
          <p:cNvPr id="22" name="Right Arrow 21"/>
          <p:cNvSpPr/>
          <p:nvPr/>
        </p:nvSpPr>
        <p:spPr>
          <a:xfrm rot="5400000" flipV="1">
            <a:off x="8124163" y="5083969"/>
            <a:ext cx="58102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4" name="Picture 3"/>
          <p:cNvPicPr>
            <a:picLocks noChangeAspect="1"/>
          </p:cNvPicPr>
          <p:nvPr/>
        </p:nvPicPr>
        <p:blipFill>
          <a:blip r:embed="rId4"/>
          <a:stretch>
            <a:fillRect/>
          </a:stretch>
        </p:blipFill>
        <p:spPr>
          <a:xfrm>
            <a:off x="5140207" y="2888080"/>
            <a:ext cx="3785295" cy="1293309"/>
          </a:xfrm>
          <a:prstGeom prst="rect">
            <a:avLst/>
          </a:prstGeom>
        </p:spPr>
      </p:pic>
      <p:sp>
        <p:nvSpPr>
          <p:cNvPr id="16" name="Right Arrow 15"/>
          <p:cNvSpPr/>
          <p:nvPr/>
        </p:nvSpPr>
        <p:spPr>
          <a:xfrm rot="10800000" flipH="1" flipV="1">
            <a:off x="4248467" y="3382332"/>
            <a:ext cx="89174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5" name="Picture 4">
            <a:extLst>
              <a:ext uri="{FF2B5EF4-FFF2-40B4-BE49-F238E27FC236}">
                <a16:creationId xmlns:a16="http://schemas.microsoft.com/office/drawing/2014/main" id="{646974BF-DC47-661A-D26F-CC492003542E}"/>
              </a:ext>
            </a:extLst>
          </p:cNvPr>
          <p:cNvPicPr>
            <a:picLocks noChangeAspect="1"/>
          </p:cNvPicPr>
          <p:nvPr/>
        </p:nvPicPr>
        <p:blipFill>
          <a:blip r:embed="rId5"/>
          <a:stretch>
            <a:fillRect/>
          </a:stretch>
        </p:blipFill>
        <p:spPr>
          <a:xfrm>
            <a:off x="164032" y="930605"/>
            <a:ext cx="3909399" cy="2530059"/>
          </a:xfrm>
          <a:prstGeom prst="rect">
            <a:avLst/>
          </a:prstGeom>
        </p:spPr>
      </p:pic>
      <p:pic>
        <p:nvPicPr>
          <p:cNvPr id="6" name="Picture 5">
            <a:extLst>
              <a:ext uri="{FF2B5EF4-FFF2-40B4-BE49-F238E27FC236}">
                <a16:creationId xmlns:a16="http://schemas.microsoft.com/office/drawing/2014/main" id="{82ADDEC1-095A-FF0B-F2FF-B26686D9A43F}"/>
              </a:ext>
            </a:extLst>
          </p:cNvPr>
          <p:cNvPicPr>
            <a:picLocks noChangeAspect="1"/>
          </p:cNvPicPr>
          <p:nvPr/>
        </p:nvPicPr>
        <p:blipFill>
          <a:blip r:embed="rId6"/>
          <a:stretch>
            <a:fillRect/>
          </a:stretch>
        </p:blipFill>
        <p:spPr>
          <a:xfrm>
            <a:off x="611861" y="2651690"/>
            <a:ext cx="454939" cy="472780"/>
          </a:xfrm>
          <a:prstGeom prst="rect">
            <a:avLst/>
          </a:prstGeom>
        </p:spPr>
      </p:pic>
      <p:sp>
        <p:nvSpPr>
          <p:cNvPr id="9" name="Dodecagon 8">
            <a:extLst>
              <a:ext uri="{FF2B5EF4-FFF2-40B4-BE49-F238E27FC236}">
                <a16:creationId xmlns:a16="http://schemas.microsoft.com/office/drawing/2014/main" id="{059C2C0D-1EC0-D14B-95CF-A0FE79D29925}"/>
              </a:ext>
            </a:extLst>
          </p:cNvPr>
          <p:cNvSpPr/>
          <p:nvPr/>
        </p:nvSpPr>
        <p:spPr>
          <a:xfrm>
            <a:off x="7824512" y="4941871"/>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10" name="Dodecagon 9">
            <a:extLst>
              <a:ext uri="{FF2B5EF4-FFF2-40B4-BE49-F238E27FC236}">
                <a16:creationId xmlns:a16="http://schemas.microsoft.com/office/drawing/2014/main" id="{1FFCE303-8713-E47E-B74A-2D2189FFE0A4}"/>
              </a:ext>
            </a:extLst>
          </p:cNvPr>
          <p:cNvSpPr/>
          <p:nvPr/>
        </p:nvSpPr>
        <p:spPr>
          <a:xfrm>
            <a:off x="4444227" y="3513130"/>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5"/>
          <p:cNvSpPr txBox="1">
            <a:spLocks/>
          </p:cNvSpPr>
          <p:nvPr/>
        </p:nvSpPr>
        <p:spPr bwMode="auto">
          <a:xfrm>
            <a:off x="4111449" y="5762068"/>
            <a:ext cx="2203545" cy="45720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Invalid building</a:t>
            </a:r>
          </a:p>
        </p:txBody>
      </p:sp>
      <p:sp>
        <p:nvSpPr>
          <p:cNvPr id="39937" name="Slide Number Placeholder 3"/>
          <p:cNvSpPr>
            <a:spLocks noGrp="1"/>
          </p:cNvSpPr>
          <p:nvPr>
            <p:ph type="sldNum" sz="quarter" idx="15"/>
          </p:nvPr>
        </p:nvSpPr>
        <p:spPr bwMode="auto">
          <a:noFill/>
          <a:ln>
            <a:miter lim="800000"/>
            <a:headEnd/>
            <a:tailEnd/>
          </a:ln>
        </p:spPr>
        <p:txBody>
          <a:bodyPr/>
          <a:lstStyle/>
          <a:p>
            <a:fld id="{841EE6FF-23F0-4498-9C00-792EE22DCE16}" type="slidenum">
              <a:rPr lang="en-US"/>
              <a:pPr/>
              <a:t>18</a:t>
            </a:fld>
            <a:endParaRPr lang="en-US"/>
          </a:p>
        </p:txBody>
      </p:sp>
      <p:sp>
        <p:nvSpPr>
          <p:cNvPr id="39938" name="Title 5"/>
          <p:cNvSpPr>
            <a:spLocks noGrp="1"/>
          </p:cNvSpPr>
          <p:nvPr>
            <p:ph type="title"/>
          </p:nvPr>
        </p:nvSpPr>
        <p:spPr/>
        <p:txBody>
          <a:bodyPr/>
          <a:lstStyle/>
          <a:p>
            <a:r>
              <a:rPr lang="en-US"/>
              <a:t>Student Data</a:t>
            </a:r>
          </a:p>
        </p:txBody>
      </p:sp>
      <p:sp>
        <p:nvSpPr>
          <p:cNvPr id="39939" name="Text Placeholder 6"/>
          <p:cNvSpPr>
            <a:spLocks noGrp="1"/>
          </p:cNvSpPr>
          <p:nvPr>
            <p:ph type="body" sz="quarter" idx="13"/>
          </p:nvPr>
        </p:nvSpPr>
        <p:spPr>
          <a:xfrm>
            <a:off x="4067944" y="434180"/>
            <a:ext cx="4626794" cy="808255"/>
          </a:xfrm>
        </p:spPr>
        <p:txBody>
          <a:bodyPr>
            <a:normAutofit lnSpcReduction="10000"/>
          </a:bodyPr>
          <a:lstStyle/>
          <a:p>
            <a:pPr marL="0" indent="0"/>
            <a:r>
              <a:rPr lang="en-US" dirty="0"/>
              <a:t>Use Import Template to find missing or invalid data in Import file </a:t>
            </a:r>
          </a:p>
          <a:p>
            <a:endParaRPr lang="en-US" dirty="0"/>
          </a:p>
        </p:txBody>
      </p:sp>
      <p:pic>
        <p:nvPicPr>
          <p:cNvPr id="4" name="Picture 3"/>
          <p:cNvPicPr>
            <a:picLocks noChangeAspect="1"/>
          </p:cNvPicPr>
          <p:nvPr/>
        </p:nvPicPr>
        <p:blipFill>
          <a:blip r:embed="rId3"/>
          <a:stretch>
            <a:fillRect/>
          </a:stretch>
        </p:blipFill>
        <p:spPr>
          <a:xfrm>
            <a:off x="128885" y="3959534"/>
            <a:ext cx="8886230" cy="1640801"/>
          </a:xfrm>
          <a:prstGeom prst="rect">
            <a:avLst/>
          </a:prstGeom>
        </p:spPr>
      </p:pic>
      <p:sp>
        <p:nvSpPr>
          <p:cNvPr id="20" name="Right Arrow 19"/>
          <p:cNvSpPr/>
          <p:nvPr/>
        </p:nvSpPr>
        <p:spPr>
          <a:xfrm rot="7838331" flipH="1">
            <a:off x="3463856" y="5610999"/>
            <a:ext cx="540079" cy="158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7" name="Text Placeholder 15"/>
          <p:cNvSpPr txBox="1">
            <a:spLocks/>
          </p:cNvSpPr>
          <p:nvPr/>
        </p:nvSpPr>
        <p:spPr bwMode="auto">
          <a:xfrm>
            <a:off x="-47931" y="6008028"/>
            <a:ext cx="1725348" cy="6779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588" algn="ctr"/>
            <a:r>
              <a:rPr lang="en-US" dirty="0"/>
              <a:t>Paste Alert details </a:t>
            </a:r>
          </a:p>
        </p:txBody>
      </p:sp>
      <p:sp>
        <p:nvSpPr>
          <p:cNvPr id="18" name="Text Placeholder 15"/>
          <p:cNvSpPr txBox="1">
            <a:spLocks/>
          </p:cNvSpPr>
          <p:nvPr/>
        </p:nvSpPr>
        <p:spPr bwMode="auto">
          <a:xfrm>
            <a:off x="6531828" y="5651079"/>
            <a:ext cx="2203545" cy="399726"/>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Missing Exit date</a:t>
            </a:r>
          </a:p>
        </p:txBody>
      </p:sp>
      <p:sp>
        <p:nvSpPr>
          <p:cNvPr id="23" name="Text Placeholder 15"/>
          <p:cNvSpPr txBox="1">
            <a:spLocks/>
          </p:cNvSpPr>
          <p:nvPr/>
        </p:nvSpPr>
        <p:spPr bwMode="auto">
          <a:xfrm>
            <a:off x="2463693" y="5868298"/>
            <a:ext cx="131978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Bad DOB</a:t>
            </a:r>
          </a:p>
        </p:txBody>
      </p:sp>
      <p:sp>
        <p:nvSpPr>
          <p:cNvPr id="22" name="Right Arrow 21"/>
          <p:cNvSpPr/>
          <p:nvPr/>
        </p:nvSpPr>
        <p:spPr>
          <a:xfrm rot="19460279" flipV="1">
            <a:off x="5930933" y="5551746"/>
            <a:ext cx="581025" cy="1141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 name="Right Arrow 18"/>
          <p:cNvSpPr/>
          <p:nvPr/>
        </p:nvSpPr>
        <p:spPr>
          <a:xfrm rot="16200000">
            <a:off x="319593" y="5596467"/>
            <a:ext cx="489816" cy="2110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rot="5400000" flipH="1">
            <a:off x="8284605" y="5613063"/>
            <a:ext cx="685140" cy="135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 name="Text Placeholder 6">
            <a:extLst>
              <a:ext uri="{FF2B5EF4-FFF2-40B4-BE49-F238E27FC236}">
                <a16:creationId xmlns:a16="http://schemas.microsoft.com/office/drawing/2014/main" id="{68DD4132-1D22-51D7-6E51-5D82AAC88C2D}"/>
              </a:ext>
            </a:extLst>
          </p:cNvPr>
          <p:cNvSpPr txBox="1">
            <a:spLocks/>
          </p:cNvSpPr>
          <p:nvPr/>
        </p:nvSpPr>
        <p:spPr>
          <a:xfrm>
            <a:off x="90651" y="1417403"/>
            <a:ext cx="4123199" cy="2282359"/>
          </a:xfrm>
          <a:prstGeom prst="rect">
            <a:avLst/>
          </a:prstGeom>
        </p:spPr>
        <p:txBody>
          <a:bodyPr>
            <a:normAutofit fontScale="92500" lnSpcReduction="10000"/>
          </a:bodyPr>
          <a:lstStyle>
            <a:lvl1pPr marL="173038" indent="-173038" algn="l" defTabSz="914400" rtl="0" eaLnBrk="1" latinLnBrk="0" hangingPunct="1">
              <a:lnSpc>
                <a:spcPct val="100000"/>
              </a:lnSpc>
              <a:spcBef>
                <a:spcPct val="20000"/>
              </a:spcBef>
              <a:buClr>
                <a:schemeClr val="bg2"/>
              </a:buClr>
              <a:buSzPct val="70000"/>
              <a:buFontTx/>
              <a:buNone/>
              <a:defRPr sz="24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1900" dirty="0">
                <a:solidFill>
                  <a:schemeClr val="bg1"/>
                </a:solidFill>
              </a:rPr>
              <a:t>1. Select All and Copy the text in the alert.</a:t>
            </a:r>
          </a:p>
          <a:p>
            <a:pPr fontAlgn="auto">
              <a:spcAft>
                <a:spcPts val="0"/>
              </a:spcAft>
              <a:defRPr/>
            </a:pPr>
            <a:r>
              <a:rPr lang="en-US" sz="1900" dirty="0">
                <a:solidFill>
                  <a:schemeClr val="bg1"/>
                </a:solidFill>
              </a:rPr>
              <a:t>2. Paste alert content into Excel. Column A (alert description) Column B begins the file content</a:t>
            </a:r>
          </a:p>
          <a:p>
            <a:pPr fontAlgn="auto">
              <a:spcAft>
                <a:spcPts val="0"/>
              </a:spcAft>
              <a:defRPr/>
            </a:pPr>
            <a:r>
              <a:rPr lang="en-US" sz="1900" dirty="0">
                <a:solidFill>
                  <a:schemeClr val="bg1"/>
                </a:solidFill>
              </a:rPr>
              <a:t>3. Find the problematic data using the alert description and the data field header. </a:t>
            </a:r>
          </a:p>
          <a:p>
            <a:pPr fontAlgn="auto">
              <a:spcAft>
                <a:spcPts val="0"/>
              </a:spcAft>
              <a:defRPr/>
            </a:pPr>
            <a:r>
              <a:rPr lang="en-US" sz="1900" dirty="0">
                <a:solidFill>
                  <a:schemeClr val="bg1"/>
                </a:solidFill>
              </a:rPr>
              <a:t>4. Correct in data source and resubmit</a:t>
            </a:r>
          </a:p>
          <a:p>
            <a:pPr fontAlgn="auto">
              <a:spcAft>
                <a:spcPts val="0"/>
              </a:spcAft>
              <a:defRPr/>
            </a:pPr>
            <a:endParaRPr lang="en-US" dirty="0"/>
          </a:p>
        </p:txBody>
      </p:sp>
      <p:pic>
        <p:nvPicPr>
          <p:cNvPr id="5" name="Picture 4">
            <a:extLst>
              <a:ext uri="{FF2B5EF4-FFF2-40B4-BE49-F238E27FC236}">
                <a16:creationId xmlns:a16="http://schemas.microsoft.com/office/drawing/2014/main" id="{C2965C27-6895-E060-D5B5-820A052FC220}"/>
              </a:ext>
            </a:extLst>
          </p:cNvPr>
          <p:cNvPicPr>
            <a:picLocks noChangeAspect="1"/>
          </p:cNvPicPr>
          <p:nvPr/>
        </p:nvPicPr>
        <p:blipFill>
          <a:blip r:embed="rId4"/>
          <a:stretch>
            <a:fillRect/>
          </a:stretch>
        </p:blipFill>
        <p:spPr>
          <a:xfrm>
            <a:off x="4347328" y="1476267"/>
            <a:ext cx="4740051" cy="1729890"/>
          </a:xfrm>
          <a:prstGeom prst="rect">
            <a:avLst/>
          </a:prstGeom>
        </p:spPr>
      </p:pic>
      <p:sp>
        <p:nvSpPr>
          <p:cNvPr id="6" name="Text Placeholder 6">
            <a:extLst>
              <a:ext uri="{FF2B5EF4-FFF2-40B4-BE49-F238E27FC236}">
                <a16:creationId xmlns:a16="http://schemas.microsoft.com/office/drawing/2014/main" id="{09A7A57F-4872-ED9F-4CED-548931522532}"/>
              </a:ext>
            </a:extLst>
          </p:cNvPr>
          <p:cNvSpPr txBox="1">
            <a:spLocks/>
          </p:cNvSpPr>
          <p:nvPr/>
        </p:nvSpPr>
        <p:spPr bwMode="auto">
          <a:xfrm>
            <a:off x="670039" y="837970"/>
            <a:ext cx="2964421"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Import alerts</a:t>
            </a:r>
          </a:p>
        </p:txBody>
      </p:sp>
      <p:sp>
        <p:nvSpPr>
          <p:cNvPr id="7" name="Right Arrow 21">
            <a:extLst>
              <a:ext uri="{FF2B5EF4-FFF2-40B4-BE49-F238E27FC236}">
                <a16:creationId xmlns:a16="http://schemas.microsoft.com/office/drawing/2014/main" id="{05479FED-7103-1C5E-215A-EC18A14A0EBA}"/>
              </a:ext>
            </a:extLst>
          </p:cNvPr>
          <p:cNvSpPr/>
          <p:nvPr/>
        </p:nvSpPr>
        <p:spPr>
          <a:xfrm rot="10800000" flipV="1">
            <a:off x="5387141" y="2907993"/>
            <a:ext cx="581025" cy="144016"/>
          </a:xfrm>
          <a:prstGeom prst="rightArrow">
            <a:avLst>
              <a:gd name="adj1" fmla="val 50000"/>
              <a:gd name="adj2" fmla="val 5334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8" name="Picture 7">
            <a:extLst>
              <a:ext uri="{FF2B5EF4-FFF2-40B4-BE49-F238E27FC236}">
                <a16:creationId xmlns:a16="http://schemas.microsoft.com/office/drawing/2014/main" id="{1E4200E7-BA25-01D8-22B8-3A83922F3F73}"/>
              </a:ext>
            </a:extLst>
          </p:cNvPr>
          <p:cNvPicPr>
            <a:picLocks noChangeAspect="1"/>
          </p:cNvPicPr>
          <p:nvPr/>
        </p:nvPicPr>
        <p:blipFill>
          <a:blip r:embed="rId5"/>
          <a:stretch>
            <a:fillRect/>
          </a:stretch>
        </p:blipFill>
        <p:spPr>
          <a:xfrm>
            <a:off x="5513227" y="3036284"/>
            <a:ext cx="454939" cy="472780"/>
          </a:xfrm>
          <a:prstGeom prst="rect">
            <a:avLst/>
          </a:prstGeom>
        </p:spPr>
      </p:pic>
      <p:sp>
        <p:nvSpPr>
          <p:cNvPr id="11" name="Dodecagon 10">
            <a:extLst>
              <a:ext uri="{FF2B5EF4-FFF2-40B4-BE49-F238E27FC236}">
                <a16:creationId xmlns:a16="http://schemas.microsoft.com/office/drawing/2014/main" id="{062C34A5-8BE7-63CA-DA50-728B5228635A}"/>
              </a:ext>
            </a:extLst>
          </p:cNvPr>
          <p:cNvSpPr/>
          <p:nvPr/>
        </p:nvSpPr>
        <p:spPr>
          <a:xfrm>
            <a:off x="645454" y="5661248"/>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12" name="Dodecagon 11">
            <a:extLst>
              <a:ext uri="{FF2B5EF4-FFF2-40B4-BE49-F238E27FC236}">
                <a16:creationId xmlns:a16="http://schemas.microsoft.com/office/drawing/2014/main" id="{18AE9F93-1503-6D80-09DC-68ECAE57F111}"/>
              </a:ext>
            </a:extLst>
          </p:cNvPr>
          <p:cNvSpPr/>
          <p:nvPr/>
        </p:nvSpPr>
        <p:spPr>
          <a:xfrm>
            <a:off x="8392260" y="6123102"/>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13" name="Dodecagon 12">
            <a:extLst>
              <a:ext uri="{FF2B5EF4-FFF2-40B4-BE49-F238E27FC236}">
                <a16:creationId xmlns:a16="http://schemas.microsoft.com/office/drawing/2014/main" id="{2458AD5C-E45C-8CBB-AA8F-D983680CE7A8}"/>
              </a:ext>
            </a:extLst>
          </p:cNvPr>
          <p:cNvSpPr/>
          <p:nvPr/>
        </p:nvSpPr>
        <p:spPr>
          <a:xfrm>
            <a:off x="5030106" y="6238116"/>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14" name="Dodecagon 13">
            <a:extLst>
              <a:ext uri="{FF2B5EF4-FFF2-40B4-BE49-F238E27FC236}">
                <a16:creationId xmlns:a16="http://schemas.microsoft.com/office/drawing/2014/main" id="{BD686FAE-FCC7-A660-63BF-D3A3AF57091C}"/>
              </a:ext>
            </a:extLst>
          </p:cNvPr>
          <p:cNvSpPr/>
          <p:nvPr/>
        </p:nvSpPr>
        <p:spPr>
          <a:xfrm>
            <a:off x="2909754" y="6227425"/>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
        <p:nvSpPr>
          <p:cNvPr id="15" name="Oval 14">
            <a:extLst>
              <a:ext uri="{FF2B5EF4-FFF2-40B4-BE49-F238E27FC236}">
                <a16:creationId xmlns:a16="http://schemas.microsoft.com/office/drawing/2014/main" id="{7B2A79A9-F88E-58CE-D081-57C4D87FB25C}"/>
              </a:ext>
            </a:extLst>
          </p:cNvPr>
          <p:cNvSpPr/>
          <p:nvPr/>
        </p:nvSpPr>
        <p:spPr>
          <a:xfrm>
            <a:off x="8320347" y="5013176"/>
            <a:ext cx="572133" cy="2782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1500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22F86F0A-7F4C-9B75-87AA-17F594405282}"/>
              </a:ext>
            </a:extLst>
          </p:cNvPr>
          <p:cNvSpPr txBox="1">
            <a:spLocks/>
          </p:cNvSpPr>
          <p:nvPr/>
        </p:nvSpPr>
        <p:spPr>
          <a:xfrm>
            <a:off x="5292079" y="4221088"/>
            <a:ext cx="3688060" cy="2294011"/>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9" name="Content Placeholder 8"/>
          <p:cNvSpPr>
            <a:spLocks noGrp="1"/>
          </p:cNvSpPr>
          <p:nvPr>
            <p:ph sz="half" idx="1"/>
          </p:nvPr>
        </p:nvSpPr>
        <p:spPr>
          <a:xfrm>
            <a:off x="5220072" y="1289394"/>
            <a:ext cx="3816424" cy="5157420"/>
          </a:xfrm>
          <a:ln>
            <a:solidFill>
              <a:srgbClr val="FF0000"/>
            </a:solidFill>
          </a:ln>
        </p:spPr>
        <p:txBody>
          <a:bodyPr lIns="91440" tIns="91440" anchor="t">
            <a:normAutofit fontScale="62500" lnSpcReduction="20000"/>
          </a:bodyPr>
          <a:lstStyle/>
          <a:p>
            <a:r>
              <a:rPr lang="en-US" sz="2300" dirty="0"/>
              <a:t>September 1 – Initial batch  submission of current school year records</a:t>
            </a:r>
          </a:p>
          <a:p>
            <a:pPr lvl="1"/>
            <a:r>
              <a:rPr lang="en-US" sz="2000" dirty="0"/>
              <a:t>Continuous submissions</a:t>
            </a:r>
          </a:p>
          <a:p>
            <a:pPr marL="0" indent="0">
              <a:buNone/>
            </a:pPr>
            <a:endParaRPr lang="en-US" sz="800" dirty="0"/>
          </a:p>
          <a:p>
            <a:r>
              <a:rPr lang="en-US" sz="2300" dirty="0"/>
              <a:t>April 22 – stop batch imports until Dec 1 report is finalized</a:t>
            </a:r>
          </a:p>
          <a:p>
            <a:pPr lvl="1"/>
            <a:r>
              <a:rPr lang="en-US" sz="2000" dirty="0"/>
              <a:t>Manual updates</a:t>
            </a:r>
          </a:p>
          <a:p>
            <a:endParaRPr lang="en-US" sz="1400" dirty="0"/>
          </a:p>
          <a:p>
            <a:r>
              <a:rPr lang="en-US" sz="2300" dirty="0"/>
              <a:t>November 1 – Stop batch imports of prior year data</a:t>
            </a:r>
          </a:p>
          <a:p>
            <a:endParaRPr lang="en-US" sz="2300" dirty="0"/>
          </a:p>
          <a:p>
            <a:r>
              <a:rPr lang="en-US" sz="2300" b="1" u="sng" dirty="0"/>
              <a:t>Never</a:t>
            </a:r>
            <a:r>
              <a:rPr lang="en-US" sz="2300" dirty="0"/>
              <a:t> Import records on the day the Dec 1 or EOY reports are finalized.</a:t>
            </a:r>
          </a:p>
          <a:p>
            <a:r>
              <a:rPr lang="en-US" sz="2200" dirty="0"/>
              <a:t>Resume data entry when KSDE gives the OK</a:t>
            </a:r>
          </a:p>
          <a:p>
            <a:endParaRPr lang="en-US" sz="800" dirty="0"/>
          </a:p>
          <a:p>
            <a:pPr marL="0" indent="0">
              <a:buNone/>
            </a:pPr>
            <a:r>
              <a:rPr lang="en-US" sz="1600" dirty="0"/>
              <a:t>Importing near the data finalization data may generate  new errors, reintroduce resolved verifications, create duplicate records, etc. with little or no time to correct before finalization</a:t>
            </a:r>
          </a:p>
          <a:p>
            <a:endParaRPr lang="en-US" dirty="0"/>
          </a:p>
        </p:txBody>
      </p:sp>
      <p:sp>
        <p:nvSpPr>
          <p:cNvPr id="10" name="Content Placeholder 9"/>
          <p:cNvSpPr>
            <a:spLocks noGrp="1"/>
          </p:cNvSpPr>
          <p:nvPr>
            <p:ph sz="half" idx="2"/>
          </p:nvPr>
        </p:nvSpPr>
        <p:spPr>
          <a:xfrm>
            <a:off x="163861" y="1289395"/>
            <a:ext cx="4903529" cy="5157420"/>
          </a:xfrm>
          <a:ln>
            <a:solidFill>
              <a:srgbClr val="FF0000"/>
            </a:solidFill>
          </a:ln>
        </p:spPr>
        <p:txBody>
          <a:bodyPr lIns="91440" tIns="91440" rtlCol="0">
            <a:noAutofit/>
          </a:bodyPr>
          <a:lstStyle/>
          <a:p>
            <a:pPr marL="0" indent="0" fontAlgn="auto">
              <a:spcAft>
                <a:spcPts val="0"/>
              </a:spcAft>
              <a:buNone/>
              <a:defRPr/>
            </a:pPr>
            <a:r>
              <a:rPr lang="en-US" dirty="0">
                <a:ea typeface="+mn-ea"/>
                <a:cs typeface="Segoe UI" pitchFamily="34" charset="0"/>
              </a:rPr>
              <a:t>Records will fail to imported under these conditions</a:t>
            </a:r>
          </a:p>
          <a:p>
            <a:pPr fontAlgn="auto">
              <a:spcAft>
                <a:spcPts val="0"/>
              </a:spcAft>
              <a:buFont typeface="Arial" pitchFamily="34" charset="0"/>
              <a:buChar char="•"/>
              <a:defRPr/>
            </a:pPr>
            <a:endParaRPr lang="en-US" sz="800" dirty="0">
              <a:ea typeface="+mn-ea"/>
              <a:cs typeface="Segoe UI" pitchFamily="34" charset="0"/>
            </a:endParaRPr>
          </a:p>
          <a:p>
            <a:pPr fontAlgn="auto">
              <a:spcAft>
                <a:spcPts val="0"/>
              </a:spcAft>
              <a:buFont typeface="Arial" pitchFamily="34" charset="0"/>
              <a:buChar char="•"/>
              <a:defRPr/>
            </a:pPr>
            <a:r>
              <a:rPr lang="en-US" dirty="0">
                <a:ea typeface="+mn-ea"/>
                <a:cs typeface="Segoe UI" pitchFamily="34" charset="0"/>
              </a:rPr>
              <a:t>Student ID does not exist</a:t>
            </a:r>
          </a:p>
          <a:p>
            <a:pPr fontAlgn="auto">
              <a:spcAft>
                <a:spcPts val="0"/>
              </a:spcAft>
              <a:buFont typeface="Arial" pitchFamily="34" charset="0"/>
              <a:buChar char="•"/>
              <a:defRPr/>
            </a:pPr>
            <a:endParaRPr lang="en-US" sz="800" dirty="0">
              <a:ea typeface="+mn-ea"/>
              <a:cs typeface="Segoe UI" pitchFamily="34" charset="0"/>
            </a:endParaRPr>
          </a:p>
          <a:p>
            <a:pPr fontAlgn="auto">
              <a:spcAft>
                <a:spcPts val="0"/>
              </a:spcAft>
              <a:buFont typeface="Arial" pitchFamily="34" charset="0"/>
              <a:buChar char="•"/>
              <a:defRPr/>
            </a:pPr>
            <a:r>
              <a:rPr lang="en-US" dirty="0">
                <a:ea typeface="+mn-ea"/>
                <a:cs typeface="Segoe UI" pitchFamily="34" charset="0"/>
              </a:rPr>
              <a:t>No permissions – Assign child count of the student is a not member of the submitting organization</a:t>
            </a:r>
          </a:p>
          <a:p>
            <a:pPr fontAlgn="auto">
              <a:spcAft>
                <a:spcPts val="0"/>
              </a:spcAft>
              <a:buFont typeface="Arial" pitchFamily="34" charset="0"/>
              <a:buChar char="•"/>
              <a:defRPr/>
            </a:pPr>
            <a:endParaRPr lang="en-US" sz="800" dirty="0">
              <a:ea typeface="+mn-ea"/>
              <a:cs typeface="Segoe UI" pitchFamily="34" charset="0"/>
            </a:endParaRPr>
          </a:p>
          <a:p>
            <a:pPr fontAlgn="auto">
              <a:spcAft>
                <a:spcPts val="0"/>
              </a:spcAft>
              <a:buFont typeface="Arial" pitchFamily="34" charset="0"/>
              <a:buChar char="•"/>
              <a:defRPr/>
            </a:pPr>
            <a:r>
              <a:rPr lang="en-US" dirty="0">
                <a:ea typeface="+mn-ea"/>
                <a:cs typeface="Segoe UI" pitchFamily="34" charset="0"/>
              </a:rPr>
              <a:t>Service dates are not in the same school year as the default school year selected &gt; GO</a:t>
            </a:r>
          </a:p>
          <a:p>
            <a:pPr fontAlgn="auto">
              <a:spcAft>
                <a:spcPts val="0"/>
              </a:spcAft>
              <a:buFont typeface="Arial" pitchFamily="34" charset="0"/>
              <a:buChar char="•"/>
              <a:defRPr/>
            </a:pPr>
            <a:endParaRPr lang="en-US" sz="800" dirty="0">
              <a:ea typeface="+mn-ea"/>
              <a:cs typeface="Segoe UI" pitchFamily="34" charset="0"/>
            </a:endParaRPr>
          </a:p>
          <a:p>
            <a:r>
              <a:rPr lang="en-US" dirty="0"/>
              <a:t>The imported file does not meet the specifications. Too long or too short. </a:t>
            </a:r>
          </a:p>
          <a:p>
            <a:endParaRPr lang="en-US" sz="800" dirty="0"/>
          </a:p>
          <a:p>
            <a:r>
              <a:rPr lang="en-US" dirty="0"/>
              <a:t>The field format is incorrect. For example, a date field = 98/HQ/20!*, grade field is not valid, Name field is not alpha – Sm!t8</a:t>
            </a:r>
          </a:p>
        </p:txBody>
      </p:sp>
      <p:sp>
        <p:nvSpPr>
          <p:cNvPr id="40963" name="Title 7"/>
          <p:cNvSpPr>
            <a:spLocks noGrp="1"/>
          </p:cNvSpPr>
          <p:nvPr>
            <p:ph type="title"/>
          </p:nvPr>
        </p:nvSpPr>
        <p:spPr/>
        <p:txBody>
          <a:bodyPr/>
          <a:lstStyle/>
          <a:p>
            <a:r>
              <a:rPr lang="en-US"/>
              <a:t>Student Data</a:t>
            </a:r>
          </a:p>
        </p:txBody>
      </p:sp>
      <p:sp>
        <p:nvSpPr>
          <p:cNvPr id="40964" name="Text Placeholder 10"/>
          <p:cNvSpPr>
            <a:spLocks noGrp="1"/>
          </p:cNvSpPr>
          <p:nvPr>
            <p:ph type="body" sz="quarter" idx="13"/>
          </p:nvPr>
        </p:nvSpPr>
        <p:spPr>
          <a:xfrm>
            <a:off x="163861" y="915621"/>
            <a:ext cx="3277989" cy="609600"/>
          </a:xfrm>
        </p:spPr>
        <p:txBody>
          <a:bodyPr>
            <a:normAutofit/>
          </a:bodyPr>
          <a:lstStyle/>
          <a:p>
            <a:r>
              <a:rPr lang="en-US" dirty="0"/>
              <a:t>Records failing to import</a:t>
            </a:r>
          </a:p>
        </p:txBody>
      </p:sp>
      <p:sp>
        <p:nvSpPr>
          <p:cNvPr id="40970" name="Slide Number Placeholder 2"/>
          <p:cNvSpPr>
            <a:spLocks noGrp="1"/>
          </p:cNvSpPr>
          <p:nvPr>
            <p:ph type="sldNum" sz="quarter" idx="19"/>
          </p:nvPr>
        </p:nvSpPr>
        <p:spPr bwMode="auto">
          <a:noFill/>
          <a:ln>
            <a:miter lim="800000"/>
            <a:headEnd/>
            <a:tailEnd/>
          </a:ln>
        </p:spPr>
        <p:txBody>
          <a:bodyPr/>
          <a:lstStyle/>
          <a:p>
            <a:fld id="{63A40944-970A-4DE8-839A-1A688CF46C68}" type="slidenum">
              <a:rPr lang="en-US"/>
              <a:pPr/>
              <a:t>19</a:t>
            </a:fld>
            <a:endParaRPr lang="en-US"/>
          </a:p>
        </p:txBody>
      </p:sp>
      <p:sp>
        <p:nvSpPr>
          <p:cNvPr id="12" name="Text Placeholder 10">
            <a:extLst>
              <a:ext uri="{FF2B5EF4-FFF2-40B4-BE49-F238E27FC236}">
                <a16:creationId xmlns:a16="http://schemas.microsoft.com/office/drawing/2014/main" id="{44B58429-AB79-871E-8B3F-1F15DDB90649}"/>
              </a:ext>
            </a:extLst>
          </p:cNvPr>
          <p:cNvSpPr txBox="1">
            <a:spLocks/>
          </p:cNvSpPr>
          <p:nvPr/>
        </p:nvSpPr>
        <p:spPr bwMode="auto">
          <a:xfrm>
            <a:off x="5512401" y="762523"/>
            <a:ext cx="3335248" cy="440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Batch Importing schedule</a:t>
            </a:r>
          </a:p>
        </p:txBody>
      </p:sp>
      <p:sp>
        <p:nvSpPr>
          <p:cNvPr id="13" name="Text Placeholder 10">
            <a:extLst>
              <a:ext uri="{FF2B5EF4-FFF2-40B4-BE49-F238E27FC236}">
                <a16:creationId xmlns:a16="http://schemas.microsoft.com/office/drawing/2014/main" id="{C960731F-7A2C-4CE9-C4D6-B9569FF78218}"/>
              </a:ext>
            </a:extLst>
          </p:cNvPr>
          <p:cNvSpPr txBox="1">
            <a:spLocks/>
          </p:cNvSpPr>
          <p:nvPr/>
        </p:nvSpPr>
        <p:spPr bwMode="auto">
          <a:xfrm>
            <a:off x="3635896" y="214524"/>
            <a:ext cx="2490666"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Importing records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a:xfrm>
            <a:off x="442455" y="167879"/>
            <a:ext cx="8229600" cy="639763"/>
          </a:xfrm>
        </p:spPr>
        <p:txBody>
          <a:bodyPr/>
          <a:lstStyle/>
          <a:p>
            <a:pPr algn="ctr"/>
            <a:r>
              <a:rPr lang="en-US" dirty="0">
                <a:solidFill>
                  <a:srgbClr val="FFFFFF"/>
                </a:solidFill>
              </a:rPr>
              <a:t>Modules</a:t>
            </a:r>
          </a:p>
        </p:txBody>
      </p:sp>
      <p:sp>
        <p:nvSpPr>
          <p:cNvPr id="41" name="Text Placeholder 40"/>
          <p:cNvSpPr>
            <a:spLocks noGrp="1"/>
          </p:cNvSpPr>
          <p:nvPr>
            <p:ph type="body" sz="quarter" idx="16"/>
          </p:nvPr>
        </p:nvSpPr>
        <p:spPr>
          <a:xfrm>
            <a:off x="2347455" y="1713320"/>
            <a:ext cx="6324600" cy="778579"/>
          </a:xfrm>
        </p:spPr>
        <p:txBody>
          <a:bodyPr>
            <a:normAutofit fontScale="85000" lnSpcReduction="20000"/>
          </a:bodyPr>
          <a:lstStyle/>
          <a:p>
            <a:r>
              <a:rPr lang="en-US" sz="2100" dirty="0">
                <a:solidFill>
                  <a:srgbClr val="FFFFFF"/>
                </a:solidFill>
              </a:rPr>
              <a:t>Module Two – Getting started</a:t>
            </a:r>
          </a:p>
          <a:p>
            <a:r>
              <a:rPr lang="en-US" sz="1900" dirty="0">
                <a:solidFill>
                  <a:srgbClr val="FFFFFF"/>
                </a:solidFill>
              </a:rPr>
              <a:t>Navigation, Calendar, Building information, Directory - Building association, Class minutes, settings, Providers</a:t>
            </a:r>
          </a:p>
          <a:p>
            <a:endParaRPr lang="en-US" dirty="0">
              <a:solidFill>
                <a:srgbClr val="FFFFFF"/>
              </a:solidFill>
            </a:endParaRPr>
          </a:p>
        </p:txBody>
      </p:sp>
      <p:sp>
        <p:nvSpPr>
          <p:cNvPr id="42" name="Text Placeholder 41"/>
          <p:cNvSpPr>
            <a:spLocks noGrp="1"/>
          </p:cNvSpPr>
          <p:nvPr>
            <p:ph type="body" sz="quarter" idx="17"/>
          </p:nvPr>
        </p:nvSpPr>
        <p:spPr>
          <a:xfrm>
            <a:off x="2299276" y="2713191"/>
            <a:ext cx="6324600" cy="654590"/>
          </a:xfrm>
        </p:spPr>
        <p:txBody>
          <a:bodyPr/>
          <a:lstStyle/>
          <a:p>
            <a:pPr marL="0">
              <a:tabLst>
                <a:tab pos="233363" algn="l"/>
              </a:tabLst>
            </a:pPr>
            <a:r>
              <a:rPr lang="en-US" dirty="0">
                <a:solidFill>
                  <a:srgbClr val="FFFFFF"/>
                </a:solidFill>
              </a:rPr>
              <a:t>Module Three – Student data</a:t>
            </a:r>
            <a:br>
              <a:rPr lang="en-US" dirty="0">
                <a:solidFill>
                  <a:srgbClr val="FFFFFF"/>
                </a:solidFill>
              </a:rPr>
            </a:br>
            <a:r>
              <a:rPr lang="en-US" sz="1600" dirty="0">
                <a:solidFill>
                  <a:srgbClr val="FFFFFF"/>
                </a:solidFill>
              </a:rPr>
              <a:t>Entering and exiting student records</a:t>
            </a:r>
          </a:p>
          <a:p>
            <a:endParaRPr lang="en-US" dirty="0">
              <a:solidFill>
                <a:srgbClr val="FFFFFF"/>
              </a:solidFill>
            </a:endParaRPr>
          </a:p>
        </p:txBody>
      </p:sp>
      <p:sp>
        <p:nvSpPr>
          <p:cNvPr id="43" name="Text Placeholder 42"/>
          <p:cNvSpPr>
            <a:spLocks noGrp="1"/>
          </p:cNvSpPr>
          <p:nvPr>
            <p:ph type="body" sz="quarter" idx="18"/>
          </p:nvPr>
        </p:nvSpPr>
        <p:spPr>
          <a:xfrm>
            <a:off x="2345206" y="6020116"/>
            <a:ext cx="4271420" cy="475420"/>
          </a:xfrm>
        </p:spPr>
        <p:txBody>
          <a:bodyPr>
            <a:normAutofit/>
          </a:bodyPr>
          <a:lstStyle/>
          <a:p>
            <a:r>
              <a:rPr lang="en-US" dirty="0">
                <a:solidFill>
                  <a:srgbClr val="FFFFFF"/>
                </a:solidFill>
              </a:rPr>
              <a:t>Module Seven – Other related topics</a:t>
            </a:r>
          </a:p>
        </p:txBody>
      </p:sp>
      <p:sp>
        <p:nvSpPr>
          <p:cNvPr id="24" name="Trapezoid 23"/>
          <p:cNvSpPr/>
          <p:nvPr/>
        </p:nvSpPr>
        <p:spPr>
          <a:xfrm>
            <a:off x="450167" y="980728"/>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1</a:t>
            </a:r>
          </a:p>
        </p:txBody>
      </p:sp>
      <p:sp>
        <p:nvSpPr>
          <p:cNvPr id="46" name="Text Placeholder 45"/>
          <p:cNvSpPr>
            <a:spLocks noGrp="1"/>
          </p:cNvSpPr>
          <p:nvPr>
            <p:ph type="body" sz="quarter" idx="15"/>
          </p:nvPr>
        </p:nvSpPr>
        <p:spPr>
          <a:xfrm>
            <a:off x="2262497" y="3697687"/>
            <a:ext cx="6629400" cy="475420"/>
          </a:xfrm>
        </p:spPr>
        <p:txBody>
          <a:bodyPr/>
          <a:lstStyle/>
          <a:p>
            <a:r>
              <a:rPr lang="en-US" dirty="0">
                <a:solidFill>
                  <a:srgbClr val="FFFFFF"/>
                </a:solidFill>
              </a:rPr>
              <a:t>Module Four – Verifications and reports</a:t>
            </a:r>
          </a:p>
          <a:p>
            <a:endParaRPr lang="en-US" dirty="0">
              <a:solidFill>
                <a:srgbClr val="FFFFFF"/>
              </a:solidFill>
            </a:endParaRPr>
          </a:p>
        </p:txBody>
      </p:sp>
      <p:sp>
        <p:nvSpPr>
          <p:cNvPr id="25" name="Trapezoid 24"/>
          <p:cNvSpPr/>
          <p:nvPr/>
        </p:nvSpPr>
        <p:spPr>
          <a:xfrm>
            <a:off x="450167" y="2658566"/>
            <a:ext cx="1645038" cy="552132"/>
          </a:xfrm>
          <a:prstGeom prst="trapezoid">
            <a:avLst/>
          </a:prstGeom>
          <a:solidFill>
            <a:schemeClr val="accent2"/>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3</a:t>
            </a:r>
          </a:p>
        </p:txBody>
      </p:sp>
      <p:sp>
        <p:nvSpPr>
          <p:cNvPr id="31" name="Trapezoid 30"/>
          <p:cNvSpPr/>
          <p:nvPr/>
        </p:nvSpPr>
        <p:spPr>
          <a:xfrm>
            <a:off x="438937" y="3541659"/>
            <a:ext cx="1645038" cy="533400"/>
          </a:xfrm>
          <a:prstGeom prst="trapezoid">
            <a:avLst/>
          </a:prstGeom>
          <a:solidFill>
            <a:schemeClr val="accent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4</a:t>
            </a:r>
          </a:p>
        </p:txBody>
      </p:sp>
      <p:sp>
        <p:nvSpPr>
          <p:cNvPr id="32" name="Trapezoid 31"/>
          <p:cNvSpPr/>
          <p:nvPr/>
        </p:nvSpPr>
        <p:spPr>
          <a:xfrm>
            <a:off x="328840" y="5877272"/>
            <a:ext cx="1699240" cy="533400"/>
          </a:xfrm>
          <a:prstGeom prst="trapezoid">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7</a:t>
            </a:r>
          </a:p>
        </p:txBody>
      </p:sp>
      <p:sp>
        <p:nvSpPr>
          <p:cNvPr id="18446" name="Slide Number Placeholder 2"/>
          <p:cNvSpPr>
            <a:spLocks noGrp="1"/>
          </p:cNvSpPr>
          <p:nvPr>
            <p:ph type="sldNum" sz="quarter" idx="22"/>
          </p:nvPr>
        </p:nvSpPr>
        <p:spPr bwMode="auto">
          <a:noFill/>
          <a:ln>
            <a:miter lim="800000"/>
            <a:headEnd/>
            <a:tailEnd/>
          </a:ln>
        </p:spPr>
        <p:txBody>
          <a:bodyPr/>
          <a:lstStyle/>
          <a:p>
            <a:fld id="{529A7A9E-4673-4423-9DDE-646F5E2C5C13}" type="slidenum">
              <a:rPr lang="en-US"/>
              <a:pPr/>
              <a:t>2</a:t>
            </a:fld>
            <a:endParaRPr lang="en-US"/>
          </a:p>
        </p:txBody>
      </p:sp>
      <p:sp>
        <p:nvSpPr>
          <p:cNvPr id="2" name="Trapezoid 1">
            <a:extLst>
              <a:ext uri="{FF2B5EF4-FFF2-40B4-BE49-F238E27FC236}">
                <a16:creationId xmlns:a16="http://schemas.microsoft.com/office/drawing/2014/main" id="{14DF16B2-6605-ADC0-4F70-0CCAB6810A96}"/>
              </a:ext>
            </a:extLst>
          </p:cNvPr>
          <p:cNvSpPr/>
          <p:nvPr/>
        </p:nvSpPr>
        <p:spPr>
          <a:xfrm>
            <a:off x="465138" y="1923646"/>
            <a:ext cx="1645038" cy="490464"/>
          </a:xfrm>
          <a:prstGeom prst="trapezoid">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2</a:t>
            </a:r>
          </a:p>
        </p:txBody>
      </p:sp>
      <p:sp>
        <p:nvSpPr>
          <p:cNvPr id="4" name="Text Placeholder 40">
            <a:extLst>
              <a:ext uri="{FF2B5EF4-FFF2-40B4-BE49-F238E27FC236}">
                <a16:creationId xmlns:a16="http://schemas.microsoft.com/office/drawing/2014/main" id="{872ADCAA-A3EB-B444-A1D2-775C5214E985}"/>
              </a:ext>
            </a:extLst>
          </p:cNvPr>
          <p:cNvSpPr txBox="1">
            <a:spLocks/>
          </p:cNvSpPr>
          <p:nvPr/>
        </p:nvSpPr>
        <p:spPr bwMode="auto">
          <a:xfrm>
            <a:off x="2262497" y="900003"/>
            <a:ext cx="4515783" cy="816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One – Introduction to MIS reporting</a:t>
            </a:r>
          </a:p>
          <a:p>
            <a:r>
              <a:rPr lang="en-US" dirty="0">
                <a:solidFill>
                  <a:srgbClr val="FFFFFF"/>
                </a:solidFill>
              </a:rPr>
              <a:t> </a:t>
            </a:r>
            <a:r>
              <a:rPr lang="en-US" sz="1600" dirty="0">
                <a:solidFill>
                  <a:srgbClr val="FFFFFF"/>
                </a:solidFill>
              </a:rPr>
              <a:t>log in, access</a:t>
            </a:r>
          </a:p>
          <a:p>
            <a:endParaRPr lang="en-US" dirty="0">
              <a:solidFill>
                <a:srgbClr val="FFFFFF"/>
              </a:solidFill>
            </a:endParaRPr>
          </a:p>
        </p:txBody>
      </p:sp>
      <p:sp>
        <p:nvSpPr>
          <p:cNvPr id="3" name="Star: 5 Points 2">
            <a:extLst>
              <a:ext uri="{FF2B5EF4-FFF2-40B4-BE49-F238E27FC236}">
                <a16:creationId xmlns:a16="http://schemas.microsoft.com/office/drawing/2014/main" id="{E3B7BDC8-0D40-B8B0-D111-3ADBDA0F7A37}"/>
              </a:ext>
            </a:extLst>
          </p:cNvPr>
          <p:cNvSpPr/>
          <p:nvPr/>
        </p:nvSpPr>
        <p:spPr>
          <a:xfrm>
            <a:off x="5787993" y="2607337"/>
            <a:ext cx="864096" cy="654590"/>
          </a:xfrm>
          <a:prstGeom prst="star5">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3">
            <a:extLst>
              <a:ext uri="{FF2B5EF4-FFF2-40B4-BE49-F238E27FC236}">
                <a16:creationId xmlns:a16="http://schemas.microsoft.com/office/drawing/2014/main" id="{9B070B8F-A36D-B56B-17C4-735CF6BF5B65}"/>
              </a:ext>
            </a:extLst>
          </p:cNvPr>
          <p:cNvSpPr txBox="1">
            <a:spLocks/>
          </p:cNvSpPr>
          <p:nvPr/>
        </p:nvSpPr>
        <p:spPr bwMode="auto">
          <a:xfrm>
            <a:off x="2266645" y="5242095"/>
            <a:ext cx="6324600"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Six – Closing the school year</a:t>
            </a:r>
          </a:p>
        </p:txBody>
      </p:sp>
      <p:sp>
        <p:nvSpPr>
          <p:cNvPr id="7" name="Trapezoid 6">
            <a:extLst>
              <a:ext uri="{FF2B5EF4-FFF2-40B4-BE49-F238E27FC236}">
                <a16:creationId xmlns:a16="http://schemas.microsoft.com/office/drawing/2014/main" id="{FAD7E40E-DAB2-C062-1D10-C3F006E9FF57}"/>
              </a:ext>
            </a:extLst>
          </p:cNvPr>
          <p:cNvSpPr/>
          <p:nvPr/>
        </p:nvSpPr>
        <p:spPr>
          <a:xfrm>
            <a:off x="390548" y="4292308"/>
            <a:ext cx="1699240" cy="533400"/>
          </a:xfrm>
          <a:prstGeom prst="trapezoid">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5</a:t>
            </a:r>
          </a:p>
        </p:txBody>
      </p:sp>
      <p:sp>
        <p:nvSpPr>
          <p:cNvPr id="5" name="Trapezoid 4">
            <a:extLst>
              <a:ext uri="{FF2B5EF4-FFF2-40B4-BE49-F238E27FC236}">
                <a16:creationId xmlns:a16="http://schemas.microsoft.com/office/drawing/2014/main" id="{D495402D-308A-0231-DF06-18174048BDAE}"/>
              </a:ext>
            </a:extLst>
          </p:cNvPr>
          <p:cNvSpPr/>
          <p:nvPr/>
        </p:nvSpPr>
        <p:spPr>
          <a:xfrm>
            <a:off x="390548" y="5042958"/>
            <a:ext cx="1699240" cy="533400"/>
          </a:xfrm>
          <a:prstGeom prst="trapezoid">
            <a:avLst/>
          </a:prstGeom>
          <a:solidFill>
            <a:schemeClr val="accent5"/>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6</a:t>
            </a:r>
          </a:p>
        </p:txBody>
      </p:sp>
      <p:sp>
        <p:nvSpPr>
          <p:cNvPr id="8" name="Text Placeholder 43">
            <a:extLst>
              <a:ext uri="{FF2B5EF4-FFF2-40B4-BE49-F238E27FC236}">
                <a16:creationId xmlns:a16="http://schemas.microsoft.com/office/drawing/2014/main" id="{FA78A52F-01C7-0885-8F94-16F3DE7C52E7}"/>
              </a:ext>
            </a:extLst>
          </p:cNvPr>
          <p:cNvSpPr txBox="1">
            <a:spLocks/>
          </p:cNvSpPr>
          <p:nvPr/>
        </p:nvSpPr>
        <p:spPr bwMode="auto">
          <a:xfrm>
            <a:off x="2345206" y="4503013"/>
            <a:ext cx="3090890"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Five – State Funding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22F86F0A-7F4C-9B75-87AA-17F594405282}"/>
              </a:ext>
            </a:extLst>
          </p:cNvPr>
          <p:cNvSpPr txBox="1">
            <a:spLocks/>
          </p:cNvSpPr>
          <p:nvPr/>
        </p:nvSpPr>
        <p:spPr>
          <a:xfrm>
            <a:off x="5354921" y="4251571"/>
            <a:ext cx="3688060" cy="2294011"/>
          </a:xfrm>
          <a:prstGeom prst="rect">
            <a:avLst/>
          </a:prstGeom>
          <a:solidFill>
            <a:schemeClr val="tx1"/>
          </a:solidFill>
          <a:ln w="12700">
            <a:solidFill>
              <a:schemeClr val="tx1"/>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1">
              <a:buClr>
                <a:schemeClr val="tx2"/>
              </a:buClr>
            </a:pPr>
            <a:endParaRPr lang="en-US" sz="1600" b="1" dirty="0">
              <a:solidFill>
                <a:schemeClr val="bg1"/>
              </a:solidFill>
            </a:endParaRPr>
          </a:p>
        </p:txBody>
      </p:sp>
      <p:sp>
        <p:nvSpPr>
          <p:cNvPr id="9" name="Content Placeholder 8"/>
          <p:cNvSpPr>
            <a:spLocks noGrp="1"/>
          </p:cNvSpPr>
          <p:nvPr>
            <p:ph sz="half" idx="1"/>
          </p:nvPr>
        </p:nvSpPr>
        <p:spPr>
          <a:xfrm>
            <a:off x="5220072" y="1289394"/>
            <a:ext cx="3816424" cy="5157420"/>
          </a:xfrm>
          <a:ln>
            <a:noFill/>
          </a:ln>
        </p:spPr>
        <p:txBody>
          <a:bodyPr lIns="91440" tIns="91440" anchor="t">
            <a:normAutofit/>
          </a:bodyPr>
          <a:lstStyle/>
          <a:p>
            <a:r>
              <a:rPr lang="en-US" sz="2300" dirty="0"/>
              <a:t>To resolve multiple ID numbers or incorrect number assignment, the KIDS Help desk must be contacted. </a:t>
            </a:r>
            <a:endParaRPr lang="en-US" sz="2000" dirty="0"/>
          </a:p>
          <a:p>
            <a:endParaRPr lang="en-US" sz="1400" dirty="0"/>
          </a:p>
          <a:p>
            <a:pPr marL="0" indent="0">
              <a:buNone/>
            </a:pPr>
            <a:r>
              <a:rPr lang="en-US" sz="2300" dirty="0"/>
              <a:t>General Help</a:t>
            </a:r>
          </a:p>
          <a:p>
            <a:pPr marL="0" indent="0">
              <a:buNone/>
            </a:pPr>
            <a:r>
              <a:rPr lang="en-US" sz="2300" dirty="0"/>
              <a:t>helpdesk@ksde.org</a:t>
            </a:r>
          </a:p>
          <a:p>
            <a:pPr marL="0" indent="0">
              <a:buNone/>
            </a:pPr>
            <a:r>
              <a:rPr lang="en-US" sz="2300" dirty="0"/>
              <a:t>(785) 296-7935</a:t>
            </a:r>
          </a:p>
          <a:p>
            <a:endParaRPr lang="en-US" sz="2300" dirty="0"/>
          </a:p>
          <a:p>
            <a:r>
              <a:rPr lang="en-US" sz="2000" dirty="0"/>
              <a:t>Explain the situation. The Help  Desk will let you know which ID to use, and which ID will be retired. </a:t>
            </a:r>
          </a:p>
          <a:p>
            <a:endParaRPr lang="en-US" sz="2000" dirty="0"/>
          </a:p>
          <a:p>
            <a:r>
              <a:rPr lang="en-US" sz="2000" dirty="0"/>
              <a:t>Be sure to remove the retired ID from your IEP program. </a:t>
            </a:r>
          </a:p>
        </p:txBody>
      </p:sp>
      <p:sp>
        <p:nvSpPr>
          <p:cNvPr id="10" name="Content Placeholder 9"/>
          <p:cNvSpPr>
            <a:spLocks noGrp="1"/>
          </p:cNvSpPr>
          <p:nvPr>
            <p:ph sz="half" idx="2"/>
          </p:nvPr>
        </p:nvSpPr>
        <p:spPr>
          <a:xfrm>
            <a:off x="101019" y="1638270"/>
            <a:ext cx="4903529" cy="3950969"/>
          </a:xfrm>
          <a:ln>
            <a:noFill/>
          </a:ln>
        </p:spPr>
        <p:txBody>
          <a:bodyPr lIns="91440" tIns="91440" rtlCol="0">
            <a:noAutofit/>
          </a:bodyPr>
          <a:lstStyle/>
          <a:p>
            <a:pPr marL="0" indent="0" fontAlgn="auto">
              <a:spcAft>
                <a:spcPts val="0"/>
              </a:spcAft>
              <a:buNone/>
              <a:defRPr/>
            </a:pPr>
            <a:r>
              <a:rPr lang="en-US" sz="2000" dirty="0">
                <a:ea typeface="+mn-ea"/>
                <a:cs typeface="Segoe UI" pitchFamily="34" charset="0"/>
              </a:rPr>
              <a:t>Student ID numbers are maintained in the KIDS assignment system, a KSDE web application. </a:t>
            </a:r>
          </a:p>
          <a:p>
            <a:pPr fontAlgn="auto">
              <a:spcAft>
                <a:spcPts val="0"/>
              </a:spcAft>
              <a:buFont typeface="Arial" pitchFamily="34" charset="0"/>
              <a:buChar char="•"/>
              <a:defRPr/>
            </a:pPr>
            <a:endParaRPr lang="en-US" sz="2000" dirty="0">
              <a:ea typeface="+mn-ea"/>
              <a:cs typeface="Segoe UI" pitchFamily="34" charset="0"/>
            </a:endParaRPr>
          </a:p>
          <a:p>
            <a:pPr fontAlgn="auto">
              <a:spcAft>
                <a:spcPts val="0"/>
              </a:spcAft>
              <a:buFont typeface="Arial" pitchFamily="34" charset="0"/>
              <a:buChar char="•"/>
              <a:defRPr/>
            </a:pPr>
            <a:r>
              <a:rPr lang="en-US" sz="2000" dirty="0">
                <a:ea typeface="+mn-ea"/>
                <a:cs typeface="Segoe UI" pitchFamily="34" charset="0"/>
              </a:rPr>
              <a:t>Occasionally a student will be assigned more than 1 ID number. </a:t>
            </a:r>
          </a:p>
          <a:p>
            <a:pPr fontAlgn="auto">
              <a:spcAft>
                <a:spcPts val="0"/>
              </a:spcAft>
              <a:buFont typeface="Arial" pitchFamily="34" charset="0"/>
              <a:buChar char="•"/>
              <a:defRPr/>
            </a:pPr>
            <a:endParaRPr lang="en-US" sz="2000" dirty="0">
              <a:ea typeface="+mn-ea"/>
              <a:cs typeface="Segoe UI" pitchFamily="34" charset="0"/>
            </a:endParaRPr>
          </a:p>
          <a:p>
            <a:pPr fontAlgn="auto">
              <a:spcAft>
                <a:spcPts val="0"/>
              </a:spcAft>
              <a:buFont typeface="Arial" pitchFamily="34" charset="0"/>
              <a:buChar char="•"/>
              <a:defRPr/>
            </a:pPr>
            <a:r>
              <a:rPr lang="en-US" sz="2000" dirty="0">
                <a:ea typeface="+mn-ea"/>
                <a:cs typeface="Segoe UI" pitchFamily="34" charset="0"/>
              </a:rPr>
              <a:t>Occasionally the same number is assigned to multiple (different) students. </a:t>
            </a:r>
          </a:p>
          <a:p>
            <a:pPr fontAlgn="auto">
              <a:spcAft>
                <a:spcPts val="0"/>
              </a:spcAft>
              <a:buFont typeface="Arial" pitchFamily="34" charset="0"/>
              <a:buChar char="•"/>
              <a:defRPr/>
            </a:pPr>
            <a:endParaRPr lang="en-US" sz="2000" dirty="0">
              <a:ea typeface="+mn-ea"/>
              <a:cs typeface="Segoe UI" pitchFamily="34" charset="0"/>
            </a:endParaRPr>
          </a:p>
          <a:p>
            <a:pPr marL="0" indent="0" fontAlgn="auto">
              <a:spcAft>
                <a:spcPts val="0"/>
              </a:spcAft>
              <a:buNone/>
              <a:defRPr/>
            </a:pPr>
            <a:r>
              <a:rPr lang="en-US" sz="2000" dirty="0">
                <a:ea typeface="+mn-ea"/>
                <a:cs typeface="Segoe UI" pitchFamily="34" charset="0"/>
              </a:rPr>
              <a:t>These issues may become prevalent as verifications trigger, or a student is unexpectedly listed on SPEDPro reports. </a:t>
            </a:r>
          </a:p>
          <a:p>
            <a:pPr fontAlgn="auto">
              <a:spcAft>
                <a:spcPts val="0"/>
              </a:spcAft>
              <a:buFont typeface="Arial" pitchFamily="34" charset="0"/>
              <a:buChar char="•"/>
              <a:defRPr/>
            </a:pPr>
            <a:endParaRPr lang="en-US" sz="800" dirty="0">
              <a:ea typeface="+mn-ea"/>
              <a:cs typeface="Segoe UI" pitchFamily="34" charset="0"/>
            </a:endParaRPr>
          </a:p>
          <a:p>
            <a:pPr marL="0" indent="0">
              <a:buNone/>
            </a:pPr>
            <a:endParaRPr lang="en-US" dirty="0"/>
          </a:p>
        </p:txBody>
      </p:sp>
      <p:sp>
        <p:nvSpPr>
          <p:cNvPr id="40963" name="Title 7"/>
          <p:cNvSpPr>
            <a:spLocks noGrp="1"/>
          </p:cNvSpPr>
          <p:nvPr>
            <p:ph type="title"/>
          </p:nvPr>
        </p:nvSpPr>
        <p:spPr/>
        <p:txBody>
          <a:bodyPr/>
          <a:lstStyle/>
          <a:p>
            <a:r>
              <a:rPr lang="en-US"/>
              <a:t>Student Data</a:t>
            </a:r>
          </a:p>
        </p:txBody>
      </p:sp>
      <p:sp>
        <p:nvSpPr>
          <p:cNvPr id="40970" name="Slide Number Placeholder 2"/>
          <p:cNvSpPr>
            <a:spLocks noGrp="1"/>
          </p:cNvSpPr>
          <p:nvPr>
            <p:ph type="sldNum" sz="quarter" idx="19"/>
          </p:nvPr>
        </p:nvSpPr>
        <p:spPr bwMode="auto">
          <a:noFill/>
          <a:ln>
            <a:miter lim="800000"/>
            <a:headEnd/>
            <a:tailEnd/>
          </a:ln>
        </p:spPr>
        <p:txBody>
          <a:bodyPr/>
          <a:lstStyle/>
          <a:p>
            <a:fld id="{63A40944-970A-4DE8-839A-1A688CF46C68}" type="slidenum">
              <a:rPr lang="en-US"/>
              <a:pPr/>
              <a:t>20</a:t>
            </a:fld>
            <a:endParaRPr lang="en-US"/>
          </a:p>
        </p:txBody>
      </p:sp>
      <p:sp>
        <p:nvSpPr>
          <p:cNvPr id="13" name="Text Placeholder 10">
            <a:extLst>
              <a:ext uri="{FF2B5EF4-FFF2-40B4-BE49-F238E27FC236}">
                <a16:creationId xmlns:a16="http://schemas.microsoft.com/office/drawing/2014/main" id="{C960731F-7A2C-4CE9-C4D6-B9569FF78218}"/>
              </a:ext>
            </a:extLst>
          </p:cNvPr>
          <p:cNvSpPr txBox="1">
            <a:spLocks/>
          </p:cNvSpPr>
          <p:nvPr/>
        </p:nvSpPr>
        <p:spPr bwMode="auto">
          <a:xfrm>
            <a:off x="3759214" y="432733"/>
            <a:ext cx="3405073" cy="5014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Student ID numbers</a:t>
            </a:r>
          </a:p>
        </p:txBody>
      </p:sp>
    </p:spTree>
    <p:extLst>
      <p:ext uri="{BB962C8B-B14F-4D97-AF65-F5344CB8AC3E}">
        <p14:creationId xmlns:p14="http://schemas.microsoft.com/office/powerpoint/2010/main" val="117647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6"/>
          <p:cNvSpPr>
            <a:spLocks noGrp="1"/>
          </p:cNvSpPr>
          <p:nvPr>
            <p:ph type="title"/>
          </p:nvPr>
        </p:nvSpPr>
        <p:spPr>
          <a:xfrm>
            <a:off x="467544" y="332656"/>
            <a:ext cx="1728192" cy="639763"/>
          </a:xfrm>
        </p:spPr>
        <p:txBody>
          <a:bodyPr/>
          <a:lstStyle/>
          <a:p>
            <a:r>
              <a:rPr lang="en-US" dirty="0"/>
              <a:t>Exiting</a:t>
            </a:r>
          </a:p>
        </p:txBody>
      </p:sp>
      <p:sp>
        <p:nvSpPr>
          <p:cNvPr id="47106" name="Text Placeholder 9"/>
          <p:cNvSpPr>
            <a:spLocks noGrp="1"/>
          </p:cNvSpPr>
          <p:nvPr>
            <p:ph type="body" sz="quarter" idx="13"/>
          </p:nvPr>
        </p:nvSpPr>
        <p:spPr>
          <a:xfrm>
            <a:off x="2526581" y="423113"/>
            <a:ext cx="3089348" cy="763882"/>
          </a:xfrm>
        </p:spPr>
        <p:txBody>
          <a:bodyPr>
            <a:normAutofit fontScale="92500" lnSpcReduction="10000"/>
          </a:bodyPr>
          <a:lstStyle/>
          <a:p>
            <a:pPr algn="ctr"/>
            <a:r>
              <a:rPr lang="en-US" dirty="0"/>
              <a:t>How to exit a student</a:t>
            </a:r>
          </a:p>
          <a:p>
            <a:pPr algn="ctr"/>
            <a:r>
              <a:rPr lang="en-US" dirty="0"/>
              <a:t>Steps 1 - 3</a:t>
            </a:r>
          </a:p>
        </p:txBody>
      </p:sp>
      <p:sp>
        <p:nvSpPr>
          <p:cNvPr id="47107" name="Slide Number Placeholder 2"/>
          <p:cNvSpPr>
            <a:spLocks noGrp="1"/>
          </p:cNvSpPr>
          <p:nvPr>
            <p:ph type="sldNum" sz="quarter" idx="15"/>
          </p:nvPr>
        </p:nvSpPr>
        <p:spPr bwMode="auto">
          <a:noFill/>
          <a:ln>
            <a:miter lim="800000"/>
            <a:headEnd/>
            <a:tailEnd/>
          </a:ln>
        </p:spPr>
        <p:txBody>
          <a:bodyPr/>
          <a:lstStyle/>
          <a:p>
            <a:fld id="{423BD71C-62F0-461C-B2F7-573CDAD09877}" type="slidenum">
              <a:rPr lang="en-US"/>
              <a:pPr/>
              <a:t>21</a:t>
            </a:fld>
            <a:endParaRPr lang="en-US"/>
          </a:p>
        </p:txBody>
      </p:sp>
      <p:sp>
        <p:nvSpPr>
          <p:cNvPr id="12" name="Text Placeholder 8"/>
          <p:cNvSpPr>
            <a:spLocks noGrp="1"/>
          </p:cNvSpPr>
          <p:nvPr>
            <p:ph type="body" sz="half" idx="2"/>
          </p:nvPr>
        </p:nvSpPr>
        <p:spPr>
          <a:xfrm>
            <a:off x="170689" y="1916832"/>
            <a:ext cx="2667000" cy="4403334"/>
          </a:xfrm>
        </p:spPr>
        <p:txBody>
          <a:bodyPr rtlCol="0">
            <a:normAutofit/>
          </a:bodyPr>
          <a:lstStyle/>
          <a:p>
            <a:pPr fontAlgn="auto">
              <a:spcAft>
                <a:spcPts val="0"/>
              </a:spcAft>
              <a:buFont typeface="Arial" pitchFamily="34" charset="0"/>
              <a:buNone/>
              <a:defRPr/>
            </a:pPr>
            <a:r>
              <a:rPr lang="en-US" sz="2000" dirty="0">
                <a:ea typeface="+mn-ea"/>
                <a:cs typeface="Segoe UI" pitchFamily="34" charset="0"/>
              </a:rPr>
              <a:t>Exit data is listed on the student profile.</a:t>
            </a:r>
          </a:p>
          <a:p>
            <a:pPr fontAlgn="auto">
              <a:spcAft>
                <a:spcPts val="0"/>
              </a:spcAft>
              <a:buFont typeface="Arial" pitchFamily="34" charset="0"/>
              <a:buNone/>
              <a:defRPr/>
            </a:pPr>
            <a:endParaRPr lang="en-US" sz="2000" dirty="0">
              <a:ea typeface="+mn-ea"/>
              <a:cs typeface="Segoe UI" pitchFamily="34" charset="0"/>
            </a:endParaRPr>
          </a:p>
          <a:p>
            <a:pPr fontAlgn="auto">
              <a:spcAft>
                <a:spcPts val="0"/>
              </a:spcAft>
              <a:buFont typeface="Arial" pitchFamily="34" charset="0"/>
              <a:buNone/>
              <a:defRPr/>
            </a:pPr>
            <a:r>
              <a:rPr lang="en-US" sz="2000" dirty="0">
                <a:ea typeface="+mn-ea"/>
                <a:cs typeface="Segoe UI" pitchFamily="34" charset="0"/>
              </a:rPr>
              <a:t>1. Change current status inactive</a:t>
            </a:r>
          </a:p>
          <a:p>
            <a:pPr marL="342900" indent="-342900" fontAlgn="auto">
              <a:spcAft>
                <a:spcPts val="0"/>
              </a:spcAft>
              <a:buFont typeface="+mj-lt"/>
              <a:buAutoNum type="arabicPeriod"/>
              <a:defRPr/>
            </a:pPr>
            <a:endParaRPr lang="en-US" sz="2000" dirty="0">
              <a:ea typeface="+mn-ea"/>
              <a:cs typeface="Segoe UI" pitchFamily="34" charset="0"/>
            </a:endParaRPr>
          </a:p>
          <a:p>
            <a:pPr fontAlgn="auto">
              <a:spcAft>
                <a:spcPts val="0"/>
              </a:spcAft>
              <a:defRPr/>
            </a:pPr>
            <a:r>
              <a:rPr lang="en-US" sz="2000" dirty="0">
                <a:ea typeface="+mn-ea"/>
                <a:cs typeface="Segoe UI" pitchFamily="34" charset="0"/>
              </a:rPr>
              <a:t>2. Select Basis of exit</a:t>
            </a:r>
          </a:p>
          <a:p>
            <a:pPr marL="342900" indent="-342900" fontAlgn="auto">
              <a:spcAft>
                <a:spcPts val="0"/>
              </a:spcAft>
              <a:buFont typeface="+mj-lt"/>
              <a:buAutoNum type="arabicPeriod"/>
              <a:defRPr/>
            </a:pPr>
            <a:endParaRPr lang="en-US" sz="2000" dirty="0">
              <a:ea typeface="+mn-ea"/>
              <a:cs typeface="Segoe UI" pitchFamily="34" charset="0"/>
            </a:endParaRPr>
          </a:p>
          <a:p>
            <a:pPr fontAlgn="auto">
              <a:spcAft>
                <a:spcPts val="0"/>
              </a:spcAft>
              <a:defRPr/>
            </a:pPr>
            <a:r>
              <a:rPr lang="en-US" sz="2000" dirty="0">
                <a:ea typeface="+mn-ea"/>
                <a:cs typeface="Segoe UI" pitchFamily="34" charset="0"/>
              </a:rPr>
              <a:t>3. Enter Exit Date</a:t>
            </a:r>
          </a:p>
          <a:p>
            <a:pPr fontAlgn="auto">
              <a:spcAft>
                <a:spcPts val="0"/>
              </a:spcAft>
              <a:defRPr/>
            </a:pPr>
            <a:endParaRPr lang="en-US" sz="2000" dirty="0">
              <a:ea typeface="+mn-ea"/>
              <a:cs typeface="Segoe UI" pitchFamily="34" charset="0"/>
            </a:endParaRPr>
          </a:p>
          <a:p>
            <a:pPr fontAlgn="auto">
              <a:spcAft>
                <a:spcPts val="0"/>
              </a:spcAft>
              <a:defRPr/>
            </a:pPr>
            <a:r>
              <a:rPr lang="en-US" sz="2000" dirty="0">
                <a:ea typeface="+mn-ea"/>
                <a:cs typeface="Segoe UI" pitchFamily="34" charset="0"/>
              </a:rPr>
              <a:t>4. Save</a:t>
            </a:r>
          </a:p>
          <a:p>
            <a:pPr fontAlgn="auto">
              <a:spcAft>
                <a:spcPts val="0"/>
              </a:spcAft>
              <a:buFont typeface="Arial" pitchFamily="34" charset="0"/>
              <a:buNone/>
              <a:defRPr/>
            </a:pPr>
            <a:endParaRPr lang="en-US" sz="2000" dirty="0">
              <a:ea typeface="+mn-ea"/>
              <a:cs typeface="Segoe UI" pitchFamily="34" charset="0"/>
            </a:endParaRPr>
          </a:p>
          <a:p>
            <a:pPr fontAlgn="auto">
              <a:spcAft>
                <a:spcPts val="0"/>
              </a:spcAft>
              <a:defRPr/>
            </a:pPr>
            <a:r>
              <a:rPr lang="en-US" sz="2000" dirty="0">
                <a:solidFill>
                  <a:srgbClr val="FFFF00"/>
                </a:solidFill>
                <a:ea typeface="+mn-ea"/>
                <a:cs typeface="Segoe UI" pitchFamily="34" charset="0"/>
              </a:rPr>
              <a:t>Note: Students who move within Coop / Interlocal member districts do not qualify as exits.</a:t>
            </a:r>
          </a:p>
          <a:p>
            <a:pPr fontAlgn="auto">
              <a:spcAft>
                <a:spcPts val="0"/>
              </a:spcAft>
              <a:buFont typeface="Arial" pitchFamily="34" charset="0"/>
              <a:buNone/>
              <a:defRPr/>
            </a:pPr>
            <a:endParaRPr lang="en-US" sz="2000" dirty="0">
              <a:ea typeface="+mn-ea"/>
              <a:cs typeface="Segoe UI" pitchFamily="34" charset="0"/>
            </a:endParaRPr>
          </a:p>
          <a:p>
            <a:pPr fontAlgn="auto">
              <a:spcAft>
                <a:spcPts val="0"/>
              </a:spcAft>
              <a:buFont typeface="Arial" pitchFamily="34" charset="0"/>
              <a:buNone/>
              <a:defRPr/>
            </a:pPr>
            <a:endParaRPr lang="en-US" sz="2000" dirty="0">
              <a:ea typeface="+mn-ea"/>
              <a:cs typeface="Segoe U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811" y="1346767"/>
            <a:ext cx="5524500" cy="78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rot="10800000" flipH="1" flipV="1">
            <a:off x="4071255" y="1702257"/>
            <a:ext cx="750665" cy="460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976" y="2563359"/>
            <a:ext cx="5524500" cy="181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a:xfrm rot="10800000" flipH="1" flipV="1">
            <a:off x="3691801" y="3619628"/>
            <a:ext cx="1357312"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811" y="4762836"/>
            <a:ext cx="55229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a:xfrm flipH="1" flipV="1">
            <a:off x="7937244" y="5373216"/>
            <a:ext cx="880229" cy="489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 name="Picture 1">
            <a:extLst>
              <a:ext uri="{FF2B5EF4-FFF2-40B4-BE49-F238E27FC236}">
                <a16:creationId xmlns:a16="http://schemas.microsoft.com/office/drawing/2014/main" id="{BC6253A4-674D-3AFE-0628-646ADE04980F}"/>
              </a:ext>
            </a:extLst>
          </p:cNvPr>
          <p:cNvPicPr>
            <a:picLocks noChangeAspect="1"/>
          </p:cNvPicPr>
          <p:nvPr/>
        </p:nvPicPr>
        <p:blipFill>
          <a:blip r:embed="rId6"/>
          <a:stretch>
            <a:fillRect/>
          </a:stretch>
        </p:blipFill>
        <p:spPr>
          <a:xfrm>
            <a:off x="2771800" y="1511907"/>
            <a:ext cx="500219" cy="519836"/>
          </a:xfrm>
          <a:prstGeom prst="rect">
            <a:avLst/>
          </a:prstGeom>
        </p:spPr>
      </p:pic>
      <p:sp>
        <p:nvSpPr>
          <p:cNvPr id="3" name="Dodecagon 2">
            <a:extLst>
              <a:ext uri="{FF2B5EF4-FFF2-40B4-BE49-F238E27FC236}">
                <a16:creationId xmlns:a16="http://schemas.microsoft.com/office/drawing/2014/main" id="{8E6A723A-2656-3555-1B18-EA5F33DB9E7F}"/>
              </a:ext>
            </a:extLst>
          </p:cNvPr>
          <p:cNvSpPr/>
          <p:nvPr/>
        </p:nvSpPr>
        <p:spPr>
          <a:xfrm>
            <a:off x="2737974" y="3433329"/>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2</a:t>
            </a:r>
          </a:p>
        </p:txBody>
      </p:sp>
      <p:sp>
        <p:nvSpPr>
          <p:cNvPr id="4" name="Dodecagon 3">
            <a:extLst>
              <a:ext uri="{FF2B5EF4-FFF2-40B4-BE49-F238E27FC236}">
                <a16:creationId xmlns:a16="http://schemas.microsoft.com/office/drawing/2014/main" id="{CCEEBC18-3FC4-998B-FA96-612769E10DBE}"/>
              </a:ext>
            </a:extLst>
          </p:cNvPr>
          <p:cNvSpPr/>
          <p:nvPr/>
        </p:nvSpPr>
        <p:spPr>
          <a:xfrm>
            <a:off x="2730460" y="5042707"/>
            <a:ext cx="500220" cy="330234"/>
          </a:xfrm>
          <a:prstGeom prst="dodecagon">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2284C"/>
                </a:solidFill>
                <a:effectLst/>
                <a:uLnTx/>
                <a:uFillTx/>
                <a:latin typeface="Open Sans Light"/>
                <a:ea typeface="+mn-ea"/>
                <a:cs typeface="+mn-cs"/>
              </a:rPr>
              <a:t>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6"/>
          <p:cNvSpPr>
            <a:spLocks noGrp="1"/>
          </p:cNvSpPr>
          <p:nvPr>
            <p:ph type="title"/>
          </p:nvPr>
        </p:nvSpPr>
        <p:spPr>
          <a:xfrm>
            <a:off x="266700" y="152400"/>
            <a:ext cx="1713012" cy="639763"/>
          </a:xfrm>
        </p:spPr>
        <p:txBody>
          <a:bodyPr/>
          <a:lstStyle/>
          <a:p>
            <a:r>
              <a:rPr lang="en-US" dirty="0"/>
              <a:t>Exiting</a:t>
            </a:r>
          </a:p>
        </p:txBody>
      </p:sp>
      <p:sp>
        <p:nvSpPr>
          <p:cNvPr id="49154" name="Text Placeholder 9"/>
          <p:cNvSpPr>
            <a:spLocks noGrp="1"/>
          </p:cNvSpPr>
          <p:nvPr>
            <p:ph type="body" sz="quarter" idx="13"/>
          </p:nvPr>
        </p:nvSpPr>
        <p:spPr>
          <a:xfrm>
            <a:off x="2790460" y="1053505"/>
            <a:ext cx="5972986" cy="457200"/>
          </a:xfrm>
        </p:spPr>
        <p:txBody>
          <a:bodyPr/>
          <a:lstStyle/>
          <a:p>
            <a:pPr algn="r"/>
            <a:r>
              <a:rPr lang="en-US" dirty="0"/>
              <a:t>Ending Services  – How to Truncate end dates</a:t>
            </a:r>
          </a:p>
          <a:p>
            <a:pPr algn="ctr"/>
            <a:endParaRPr lang="en-US" sz="2000" dirty="0"/>
          </a:p>
        </p:txBody>
      </p:sp>
      <p:sp>
        <p:nvSpPr>
          <p:cNvPr id="49155" name="Slide Number Placeholder 2"/>
          <p:cNvSpPr>
            <a:spLocks noGrp="1"/>
          </p:cNvSpPr>
          <p:nvPr>
            <p:ph type="sldNum" sz="quarter" idx="15"/>
          </p:nvPr>
        </p:nvSpPr>
        <p:spPr bwMode="auto">
          <a:noFill/>
          <a:ln>
            <a:miter lim="800000"/>
            <a:headEnd/>
            <a:tailEnd/>
          </a:ln>
        </p:spPr>
        <p:txBody>
          <a:bodyPr/>
          <a:lstStyle/>
          <a:p>
            <a:fld id="{24D24397-9B19-4DA7-A08F-70628D9BEC69}" type="slidenum">
              <a:rPr lang="en-US"/>
              <a:pPr/>
              <a:t>22</a:t>
            </a:fld>
            <a:endParaRPr lang="en-US"/>
          </a:p>
        </p:txBody>
      </p:sp>
      <p:sp>
        <p:nvSpPr>
          <p:cNvPr id="12" name="Text Placeholder 8"/>
          <p:cNvSpPr>
            <a:spLocks noGrp="1"/>
          </p:cNvSpPr>
          <p:nvPr>
            <p:ph type="body" sz="half" idx="2"/>
          </p:nvPr>
        </p:nvSpPr>
        <p:spPr>
          <a:xfrm>
            <a:off x="75876" y="993775"/>
            <a:ext cx="2849562" cy="5009633"/>
          </a:xfrm>
        </p:spPr>
        <p:txBody>
          <a:bodyPr rtlCol="0">
            <a:normAutofit/>
          </a:bodyPr>
          <a:lstStyle/>
          <a:p>
            <a:pPr fontAlgn="auto">
              <a:spcAft>
                <a:spcPts val="0"/>
              </a:spcAft>
              <a:defRPr/>
            </a:pPr>
            <a:r>
              <a:rPr lang="en-US" sz="1800" dirty="0">
                <a:ea typeface="+mn-ea"/>
                <a:cs typeface="Segoe UI" pitchFamily="34" charset="0"/>
              </a:rPr>
              <a:t>End all services – use Truncate button to end every service on the same date</a:t>
            </a:r>
          </a:p>
          <a:p>
            <a:pPr marL="0" lvl="1" fontAlgn="auto">
              <a:spcAft>
                <a:spcPts val="0"/>
              </a:spcAft>
              <a:defRPr/>
            </a:pPr>
            <a:r>
              <a:rPr lang="en-US" sz="1800" dirty="0">
                <a:ea typeface="+mn-ea"/>
                <a:cs typeface="Segoe UI" pitchFamily="34" charset="0"/>
              </a:rPr>
              <a:t>1. Go to the IEP list</a:t>
            </a:r>
          </a:p>
          <a:p>
            <a:pPr marL="0" lvl="1" fontAlgn="auto">
              <a:spcAft>
                <a:spcPts val="0"/>
              </a:spcAft>
              <a:defRPr/>
            </a:pPr>
            <a:r>
              <a:rPr lang="en-US" sz="1800" dirty="0">
                <a:ea typeface="+mn-ea"/>
                <a:cs typeface="Segoe UI" pitchFamily="34" charset="0"/>
              </a:rPr>
              <a:t>2. Select the current IEP</a:t>
            </a:r>
          </a:p>
          <a:p>
            <a:pPr marL="174625" indent="-174625" fontAlgn="auto">
              <a:spcAft>
                <a:spcPts val="0"/>
              </a:spcAft>
              <a:buFont typeface="Arial" pitchFamily="34" charset="0"/>
              <a:buNone/>
              <a:defRPr/>
            </a:pPr>
            <a:r>
              <a:rPr lang="en-US" sz="1800" dirty="0">
                <a:ea typeface="+mn-ea"/>
                <a:cs typeface="Segoe UI" pitchFamily="34" charset="0"/>
              </a:rPr>
              <a:t>3. Enter the exit date as last day of services</a:t>
            </a:r>
          </a:p>
          <a:p>
            <a:pPr fontAlgn="auto">
              <a:spcAft>
                <a:spcPts val="0"/>
              </a:spcAft>
              <a:buFont typeface="Arial" pitchFamily="34" charset="0"/>
              <a:buNone/>
              <a:defRPr/>
            </a:pPr>
            <a:r>
              <a:rPr lang="en-US" sz="1800" dirty="0">
                <a:ea typeface="+mn-ea"/>
                <a:cs typeface="Segoe UI" pitchFamily="34" charset="0"/>
              </a:rPr>
              <a:t>4. Click Truncate - Save</a:t>
            </a:r>
          </a:p>
          <a:p>
            <a:pPr fontAlgn="auto">
              <a:spcAft>
                <a:spcPts val="0"/>
              </a:spcAft>
              <a:buFont typeface="Arial" pitchFamily="34" charset="0"/>
              <a:buNone/>
              <a:defRPr/>
            </a:pPr>
            <a:endParaRPr lang="en-US" sz="1800" dirty="0">
              <a:ea typeface="+mn-ea"/>
              <a:cs typeface="Segoe UI" pitchFamily="34" charset="0"/>
            </a:endParaRPr>
          </a:p>
          <a:p>
            <a:pPr fontAlgn="auto">
              <a:spcAft>
                <a:spcPts val="0"/>
              </a:spcAft>
              <a:buFont typeface="Arial" pitchFamily="34" charset="0"/>
              <a:buNone/>
              <a:defRPr/>
            </a:pPr>
            <a:r>
              <a:rPr lang="en-US" sz="1800" dirty="0">
                <a:ea typeface="+mn-ea"/>
                <a:cs typeface="Segoe UI" pitchFamily="34" charset="0"/>
              </a:rPr>
              <a:t>Change targeted end date</a:t>
            </a:r>
          </a:p>
          <a:p>
            <a:pPr fontAlgn="auto">
              <a:spcAft>
                <a:spcPts val="0"/>
              </a:spcAft>
              <a:buFont typeface="Arial" pitchFamily="34" charset="0"/>
              <a:buNone/>
              <a:defRPr/>
            </a:pPr>
            <a:r>
              <a:rPr lang="en-US" sz="1800" dirty="0">
                <a:ea typeface="+mn-ea"/>
                <a:cs typeface="Segoe UI" pitchFamily="34" charset="0"/>
              </a:rPr>
              <a:t>Use Extend service lines tool</a:t>
            </a:r>
          </a:p>
          <a:p>
            <a:pPr fontAlgn="auto">
              <a:spcAft>
                <a:spcPts val="0"/>
              </a:spcAft>
              <a:defRPr/>
            </a:pPr>
            <a:r>
              <a:rPr lang="en-US" sz="1800" dirty="0">
                <a:ea typeface="+mn-ea"/>
                <a:cs typeface="Segoe UI" pitchFamily="34" charset="0"/>
              </a:rPr>
              <a:t>1. Enter target end date</a:t>
            </a:r>
          </a:p>
          <a:p>
            <a:pPr fontAlgn="auto">
              <a:spcAft>
                <a:spcPts val="0"/>
              </a:spcAft>
              <a:defRPr/>
            </a:pPr>
            <a:r>
              <a:rPr lang="en-US" sz="1800" dirty="0">
                <a:ea typeface="+mn-ea"/>
                <a:cs typeface="Segoe UI" pitchFamily="34" charset="0"/>
              </a:rPr>
              <a:t>2. Enter new last day of service</a:t>
            </a:r>
          </a:p>
          <a:p>
            <a:pPr fontAlgn="auto">
              <a:spcAft>
                <a:spcPts val="0"/>
              </a:spcAft>
              <a:defRPr/>
            </a:pPr>
            <a:r>
              <a:rPr lang="en-US" sz="1800" dirty="0">
                <a:ea typeface="+mn-ea"/>
                <a:cs typeface="Segoe UI" pitchFamily="34" charset="0"/>
              </a:rPr>
              <a:t>3. Click Extend - Save</a:t>
            </a:r>
          </a:p>
          <a:p>
            <a:pPr marL="342900" indent="-342900" fontAlgn="auto">
              <a:spcAft>
                <a:spcPts val="0"/>
              </a:spcAft>
              <a:buFont typeface="+mj-lt"/>
              <a:buAutoNum type="arabicPeriod"/>
              <a:defRPr/>
            </a:pPr>
            <a:endParaRPr lang="en-US" sz="1800" dirty="0">
              <a:ea typeface="+mn-ea"/>
              <a:cs typeface="Segoe UI" pitchFamily="34" charset="0"/>
            </a:endParaRPr>
          </a:p>
          <a:p>
            <a:pPr fontAlgn="auto">
              <a:spcAft>
                <a:spcPts val="0"/>
              </a:spcAft>
              <a:buFont typeface="Arial" pitchFamily="34" charset="0"/>
              <a:buNone/>
              <a:defRPr/>
            </a:pPr>
            <a:endParaRPr lang="en-US" sz="1800" dirty="0">
              <a:ea typeface="+mn-ea"/>
              <a:cs typeface="Segoe UI" pitchFamily="34" charset="0"/>
            </a:endParaRPr>
          </a:p>
          <a:p>
            <a:pPr fontAlgn="auto">
              <a:spcAft>
                <a:spcPts val="0"/>
              </a:spcAft>
              <a:buFont typeface="Arial" pitchFamily="34" charset="0"/>
              <a:buNone/>
              <a:defRPr/>
            </a:pPr>
            <a:endParaRPr lang="en-US" sz="2000" dirty="0">
              <a:ea typeface="+mn-ea"/>
              <a:cs typeface="Segoe UI" pitchFamily="34" charset="0"/>
            </a:endParaRPr>
          </a:p>
        </p:txBody>
      </p:sp>
      <p:pic>
        <p:nvPicPr>
          <p:cNvPr id="10" name="Picture 9"/>
          <p:cNvPicPr>
            <a:picLocks noChangeAspect="1"/>
          </p:cNvPicPr>
          <p:nvPr/>
        </p:nvPicPr>
        <p:blipFill>
          <a:blip r:embed="rId3"/>
          <a:srcRect/>
          <a:stretch>
            <a:fillRect/>
          </a:stretch>
        </p:blipFill>
        <p:spPr bwMode="auto">
          <a:xfrm>
            <a:off x="1447800" y="5830888"/>
            <a:ext cx="1317625" cy="495300"/>
          </a:xfrm>
          <a:prstGeom prst="rect">
            <a:avLst/>
          </a:prstGeom>
          <a:noFill/>
          <a:ln w="9525">
            <a:noFill/>
            <a:miter lim="800000"/>
            <a:headEnd/>
            <a:tailEnd/>
          </a:ln>
        </p:spPr>
      </p:pic>
      <p:sp>
        <p:nvSpPr>
          <p:cNvPr id="19" name="Right Arrow 18"/>
          <p:cNvSpPr/>
          <p:nvPr/>
        </p:nvSpPr>
        <p:spPr>
          <a:xfrm rot="10800000" flipH="1" flipV="1">
            <a:off x="838200" y="6032500"/>
            <a:ext cx="7620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 name="Picture 1"/>
          <p:cNvPicPr>
            <a:picLocks noChangeAspect="1"/>
          </p:cNvPicPr>
          <p:nvPr/>
        </p:nvPicPr>
        <p:blipFill>
          <a:blip r:embed="rId4"/>
          <a:stretch>
            <a:fillRect/>
          </a:stretch>
        </p:blipFill>
        <p:spPr>
          <a:xfrm>
            <a:off x="3001963" y="2780927"/>
            <a:ext cx="5810875" cy="3597519"/>
          </a:xfrm>
          <a:prstGeom prst="rect">
            <a:avLst/>
          </a:prstGeom>
        </p:spPr>
      </p:pic>
      <p:sp>
        <p:nvSpPr>
          <p:cNvPr id="15" name="Right Arrow 14"/>
          <p:cNvSpPr/>
          <p:nvPr/>
        </p:nvSpPr>
        <p:spPr>
          <a:xfrm rot="5400000" flipH="1">
            <a:off x="4013094" y="3822334"/>
            <a:ext cx="469739" cy="720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1" name="Right Arrow 20"/>
          <p:cNvSpPr/>
          <p:nvPr/>
        </p:nvSpPr>
        <p:spPr>
          <a:xfrm flipH="1" flipV="1">
            <a:off x="7810500" y="3140968"/>
            <a:ext cx="6858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22" name="Right Arrow 21"/>
          <p:cNvSpPr/>
          <p:nvPr/>
        </p:nvSpPr>
        <p:spPr>
          <a:xfrm rot="14886380" flipH="1" flipV="1">
            <a:off x="5510268" y="5097588"/>
            <a:ext cx="687388" cy="589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3" name="Picture 2"/>
          <p:cNvPicPr>
            <a:picLocks noChangeAspect="1"/>
          </p:cNvPicPr>
          <p:nvPr/>
        </p:nvPicPr>
        <p:blipFill>
          <a:blip r:embed="rId5"/>
          <a:stretch>
            <a:fillRect/>
          </a:stretch>
        </p:blipFill>
        <p:spPr>
          <a:xfrm>
            <a:off x="2895600" y="1667032"/>
            <a:ext cx="5857651" cy="793307"/>
          </a:xfrm>
          <a:prstGeom prst="rect">
            <a:avLst/>
          </a:prstGeom>
        </p:spPr>
      </p:pic>
      <p:sp>
        <p:nvSpPr>
          <p:cNvPr id="17" name="Right Arrow 16"/>
          <p:cNvSpPr/>
          <p:nvPr/>
        </p:nvSpPr>
        <p:spPr>
          <a:xfrm rot="10800000" flipH="1">
            <a:off x="5652118" y="2201490"/>
            <a:ext cx="714661" cy="45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Text Placeholder 9">
            <a:extLst>
              <a:ext uri="{FF2B5EF4-FFF2-40B4-BE49-F238E27FC236}">
                <a16:creationId xmlns:a16="http://schemas.microsoft.com/office/drawing/2014/main" id="{FEB501AC-6EA1-2246-FDF9-9D732F918B62}"/>
              </a:ext>
            </a:extLst>
          </p:cNvPr>
          <p:cNvSpPr txBox="1">
            <a:spLocks/>
          </p:cNvSpPr>
          <p:nvPr/>
        </p:nvSpPr>
        <p:spPr bwMode="auto">
          <a:xfrm>
            <a:off x="2812239" y="276979"/>
            <a:ext cx="3089348" cy="716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How to exit a student</a:t>
            </a:r>
          </a:p>
          <a:p>
            <a:pPr algn="ctr"/>
            <a:r>
              <a:rPr lang="en-US" dirty="0"/>
              <a:t>Step 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23</a:t>
            </a:fld>
            <a:endParaRPr lang="en-US"/>
          </a:p>
        </p:txBody>
      </p:sp>
      <p:sp>
        <p:nvSpPr>
          <p:cNvPr id="12" name="Content Placeholder 11"/>
          <p:cNvSpPr>
            <a:spLocks noGrp="1"/>
          </p:cNvSpPr>
          <p:nvPr>
            <p:ph sz="half" idx="2"/>
          </p:nvPr>
        </p:nvSpPr>
        <p:spPr>
          <a:xfrm>
            <a:off x="251520" y="1013670"/>
            <a:ext cx="3600400" cy="543122"/>
          </a:xfrm>
        </p:spPr>
        <p:txBody>
          <a:bodyPr rtlCol="0">
            <a:normAutofit/>
          </a:bodyPr>
          <a:lstStyle/>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192921" y="907920"/>
            <a:ext cx="8285880" cy="1551206"/>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dirty="0">
                <a:ea typeface="+mn-ea"/>
                <a:cs typeface="Segoe UI" pitchFamily="34" charset="0"/>
              </a:rPr>
              <a:t>Inactivity</a:t>
            </a:r>
          </a:p>
          <a:p>
            <a:pPr marL="0" indent="0" fontAlgn="auto">
              <a:spcAft>
                <a:spcPts val="0"/>
              </a:spcAft>
              <a:buNone/>
              <a:defRPr/>
            </a:pPr>
            <a:r>
              <a:rPr lang="en-US" dirty="0">
                <a:solidFill>
                  <a:schemeClr val="bg1"/>
                </a:solidFill>
              </a:rPr>
              <a:t>If the student does not receive IEP support for two consecutive weeks / 10 school days, the student is considered inactive and Exit data is reported in SPEDPro. </a:t>
            </a:r>
          </a:p>
          <a:p>
            <a:pPr fontAlgn="auto">
              <a:spcAft>
                <a:spcPts val="0"/>
              </a:spcAft>
              <a:defRPr/>
            </a:pPr>
            <a:endParaRPr lang="en-US" dirty="0">
              <a:solidFill>
                <a:schemeClr val="bg1"/>
              </a:solidFill>
            </a:endParaRPr>
          </a:p>
          <a:p>
            <a:pPr marL="0" indent="0" fontAlgn="auto">
              <a:spcAft>
                <a:spcPts val="0"/>
              </a:spcAft>
              <a:buNone/>
              <a:defRPr/>
            </a:pPr>
            <a:endParaRPr lang="en-US" sz="3200" dirty="0">
              <a:solidFill>
                <a:schemeClr val="bg1"/>
              </a:solidFill>
            </a:endParaRPr>
          </a:p>
        </p:txBody>
      </p:sp>
      <p:sp>
        <p:nvSpPr>
          <p:cNvPr id="5" name="Content Placeholder 11">
            <a:extLst>
              <a:ext uri="{FF2B5EF4-FFF2-40B4-BE49-F238E27FC236}">
                <a16:creationId xmlns:a16="http://schemas.microsoft.com/office/drawing/2014/main" id="{9486C09D-BF61-2EBF-44B2-2EA256314387}"/>
              </a:ext>
            </a:extLst>
          </p:cNvPr>
          <p:cNvSpPr txBox="1">
            <a:spLocks/>
          </p:cNvSpPr>
          <p:nvPr/>
        </p:nvSpPr>
        <p:spPr bwMode="auto">
          <a:xfrm>
            <a:off x="192920" y="4154520"/>
            <a:ext cx="6408712" cy="222680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2400" dirty="0">
                <a:ea typeface="+mn-ea"/>
                <a:cs typeface="Segoe UI" pitchFamily="34" charset="0"/>
              </a:rPr>
              <a:t>Basis of Exit</a:t>
            </a:r>
          </a:p>
          <a:p>
            <a:pPr marL="0" indent="0" fontAlgn="auto">
              <a:spcAft>
                <a:spcPts val="0"/>
              </a:spcAft>
              <a:buNone/>
              <a:defRPr/>
            </a:pPr>
            <a:r>
              <a:rPr lang="en-US" dirty="0">
                <a:ea typeface="+mn-ea"/>
                <a:cs typeface="Segoe UI" pitchFamily="34" charset="0"/>
              </a:rPr>
              <a:t>Drop Out status is the default basis of exit, unless there is evidence the student exited one of the other 9 exiting categories. </a:t>
            </a:r>
          </a:p>
          <a:p>
            <a:pPr marL="0" indent="0" fontAlgn="auto">
              <a:spcAft>
                <a:spcPts val="0"/>
              </a:spcAft>
              <a:buNone/>
              <a:defRPr/>
            </a:pPr>
            <a:r>
              <a:rPr lang="en-US" dirty="0">
                <a:ea typeface="+mn-ea"/>
                <a:cs typeface="Segoe UI" pitchFamily="34" charset="0"/>
              </a:rPr>
              <a:t>Request for records, revocation document, received diploma, reached maximum age, no longer has a disability</a:t>
            </a:r>
          </a:p>
          <a:p>
            <a:pPr marL="0" indent="0" fontAlgn="auto">
              <a:spcAft>
                <a:spcPts val="0"/>
              </a:spcAft>
              <a:buNone/>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4" name="Title 6">
            <a:extLst>
              <a:ext uri="{FF2B5EF4-FFF2-40B4-BE49-F238E27FC236}">
                <a16:creationId xmlns:a16="http://schemas.microsoft.com/office/drawing/2014/main" id="{07E4B5E3-ED7A-3DD8-BD3F-2EB2910153DD}"/>
              </a:ext>
            </a:extLst>
          </p:cNvPr>
          <p:cNvSpPr>
            <a:spLocks noGrp="1"/>
          </p:cNvSpPr>
          <p:nvPr>
            <p:ph type="title"/>
          </p:nvPr>
        </p:nvSpPr>
        <p:spPr>
          <a:xfrm>
            <a:off x="251520" y="268157"/>
            <a:ext cx="4881364" cy="639763"/>
          </a:xfrm>
        </p:spPr>
        <p:txBody>
          <a:bodyPr/>
          <a:lstStyle/>
          <a:p>
            <a:r>
              <a:rPr lang="en-US" dirty="0"/>
              <a:t>Exiting Tips</a:t>
            </a:r>
          </a:p>
        </p:txBody>
      </p:sp>
      <p:sp>
        <p:nvSpPr>
          <p:cNvPr id="3" name="Content Placeholder 2">
            <a:extLst>
              <a:ext uri="{FF2B5EF4-FFF2-40B4-BE49-F238E27FC236}">
                <a16:creationId xmlns:a16="http://schemas.microsoft.com/office/drawing/2014/main" id="{8F51B955-BB2A-9109-AF79-B8DC3A4568EF}"/>
              </a:ext>
            </a:extLst>
          </p:cNvPr>
          <p:cNvSpPr txBox="1">
            <a:spLocks/>
          </p:cNvSpPr>
          <p:nvPr/>
        </p:nvSpPr>
        <p:spPr>
          <a:xfrm>
            <a:off x="192920" y="2519220"/>
            <a:ext cx="8627551" cy="1551206"/>
          </a:xfrm>
          <a:prstGeom prst="rect">
            <a:avLst/>
          </a:prstGeom>
        </p:spPr>
        <p:txBody>
          <a:bodyPr>
            <a:normAutofit fontScale="925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600" dirty="0">
                <a:ea typeface="+mn-ea"/>
                <a:cs typeface="Segoe UI" pitchFamily="34" charset="0"/>
              </a:rPr>
              <a:t>Exit date</a:t>
            </a:r>
          </a:p>
          <a:p>
            <a:pPr marL="0" indent="0" fontAlgn="auto">
              <a:spcAft>
                <a:spcPts val="0"/>
              </a:spcAft>
              <a:buNone/>
              <a:defRPr/>
            </a:pPr>
            <a:r>
              <a:rPr lang="en-US" sz="2600" dirty="0">
                <a:solidFill>
                  <a:schemeClr val="bg1"/>
                </a:solidFill>
              </a:rPr>
              <a:t>The exit date is determined by the last day the student received IEP service. The exit date and the latest service end date are the same day. Verification 0144 checks to confirm these dates are equal.</a:t>
            </a:r>
            <a:endParaRPr lang="en-US" dirty="0">
              <a:solidFill>
                <a:schemeClr val="bg1"/>
              </a:solidFill>
            </a:endParaRPr>
          </a:p>
        </p:txBody>
      </p:sp>
    </p:spTree>
    <p:extLst>
      <p:ext uri="{BB962C8B-B14F-4D97-AF65-F5344CB8AC3E}">
        <p14:creationId xmlns:p14="http://schemas.microsoft.com/office/powerpoint/2010/main" val="173241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24</a:t>
            </a:fld>
            <a:endParaRPr lang="en-US"/>
          </a:p>
        </p:txBody>
      </p:sp>
      <p:sp>
        <p:nvSpPr>
          <p:cNvPr id="12" name="Content Placeholder 11"/>
          <p:cNvSpPr>
            <a:spLocks noGrp="1"/>
          </p:cNvSpPr>
          <p:nvPr>
            <p:ph sz="half" idx="2"/>
          </p:nvPr>
        </p:nvSpPr>
        <p:spPr>
          <a:xfrm>
            <a:off x="251520" y="1013670"/>
            <a:ext cx="3600400" cy="543122"/>
          </a:xfrm>
        </p:spPr>
        <p:txBody>
          <a:bodyPr rtlCol="0">
            <a:normAutofit/>
          </a:bodyPr>
          <a:lstStyle/>
          <a:p>
            <a:pPr fontAlgn="auto">
              <a:spcAft>
                <a:spcPts val="0"/>
              </a:spcAft>
              <a:buFont typeface="Arial" pitchFamily="34" charset="0"/>
              <a:buChar char="•"/>
              <a:defRPr/>
            </a:pPr>
            <a:r>
              <a:rPr lang="en-US" sz="2800" dirty="0">
                <a:ea typeface="+mn-ea"/>
                <a:cs typeface="Segoe UI" pitchFamily="34" charset="0"/>
              </a:rPr>
              <a:t>Dates and Deadlines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174552" y="1699818"/>
            <a:ext cx="6552728" cy="2881310"/>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April 30</a:t>
            </a:r>
          </a:p>
          <a:p>
            <a:pPr marL="0" indent="0" fontAlgn="auto">
              <a:spcAft>
                <a:spcPts val="0"/>
              </a:spcAft>
              <a:buNone/>
              <a:defRPr/>
            </a:pPr>
            <a:endParaRPr lang="en-US" sz="900" dirty="0">
              <a:solidFill>
                <a:schemeClr val="bg1"/>
              </a:solidFill>
            </a:endParaRPr>
          </a:p>
          <a:p>
            <a:pPr marL="0" indent="0" fontAlgn="auto">
              <a:spcAft>
                <a:spcPts val="0"/>
              </a:spcAft>
              <a:buNone/>
              <a:defRPr/>
            </a:pPr>
            <a:r>
              <a:rPr lang="en-US" dirty="0">
                <a:solidFill>
                  <a:schemeClr val="bg1"/>
                </a:solidFill>
              </a:rPr>
              <a:t>Current year data finalization deadline</a:t>
            </a:r>
          </a:p>
          <a:p>
            <a:pPr marL="0" indent="0" fontAlgn="auto">
              <a:spcAft>
                <a:spcPts val="0"/>
              </a:spcAft>
              <a:buNone/>
              <a:defRPr/>
            </a:pPr>
            <a:r>
              <a:rPr lang="en-US" dirty="0">
                <a:solidFill>
                  <a:schemeClr val="bg1"/>
                </a:solidFill>
              </a:rPr>
              <a:t>The following data sets will be finalized on April 30. </a:t>
            </a:r>
          </a:p>
          <a:p>
            <a:pPr marL="0" indent="0" fontAlgn="auto">
              <a:spcAft>
                <a:spcPts val="0"/>
              </a:spcAft>
              <a:buNone/>
              <a:defRPr/>
            </a:pPr>
            <a:endParaRPr lang="en-US" dirty="0">
              <a:solidFill>
                <a:schemeClr val="bg1"/>
              </a:solidFill>
            </a:endParaRPr>
          </a:p>
          <a:p>
            <a:pPr fontAlgn="auto">
              <a:spcAft>
                <a:spcPts val="0"/>
              </a:spcAft>
              <a:defRPr/>
            </a:pPr>
            <a:r>
              <a:rPr lang="en-US" dirty="0">
                <a:solidFill>
                  <a:schemeClr val="bg1"/>
                </a:solidFill>
              </a:rPr>
              <a:t>December 1 child count and environments</a:t>
            </a:r>
          </a:p>
          <a:p>
            <a:pPr fontAlgn="auto">
              <a:spcAft>
                <a:spcPts val="0"/>
              </a:spcAft>
              <a:defRPr/>
            </a:pPr>
            <a:endParaRPr lang="en-US" dirty="0">
              <a:solidFill>
                <a:schemeClr val="bg1"/>
              </a:solidFill>
            </a:endParaRPr>
          </a:p>
          <a:p>
            <a:pPr marL="0" indent="0" fontAlgn="auto">
              <a:spcAft>
                <a:spcPts val="0"/>
              </a:spcAft>
              <a:buNone/>
              <a:defRPr/>
            </a:pPr>
            <a:endParaRPr lang="en-US" sz="3200" dirty="0">
              <a:solidFill>
                <a:schemeClr val="bg1"/>
              </a:solidFill>
            </a:endParaRPr>
          </a:p>
        </p:txBody>
      </p:sp>
      <p:sp>
        <p:nvSpPr>
          <p:cNvPr id="5" name="Content Placeholder 11">
            <a:extLst>
              <a:ext uri="{FF2B5EF4-FFF2-40B4-BE49-F238E27FC236}">
                <a16:creationId xmlns:a16="http://schemas.microsoft.com/office/drawing/2014/main" id="{9486C09D-BF61-2EBF-44B2-2EA256314387}"/>
              </a:ext>
            </a:extLst>
          </p:cNvPr>
          <p:cNvSpPr txBox="1">
            <a:spLocks/>
          </p:cNvSpPr>
          <p:nvPr/>
        </p:nvSpPr>
        <p:spPr bwMode="auto">
          <a:xfrm>
            <a:off x="107504" y="4922530"/>
            <a:ext cx="4464496" cy="7807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dirty="0">
                <a:ea typeface="+mn-ea"/>
                <a:cs typeface="Segoe UI" pitchFamily="34" charset="0"/>
              </a:rPr>
              <a:t>KSDE will measure this deadline for determination of timely and accurate  reporting </a:t>
            </a:r>
          </a:p>
          <a:p>
            <a:pPr fontAlgn="auto">
              <a:spcAft>
                <a:spcPts val="0"/>
              </a:spcAft>
              <a:buFont typeface="Arial" pitchFamily="34" charset="0"/>
              <a:buChar char="•"/>
              <a:defRPr/>
            </a:pPr>
            <a:endParaRPr lang="en-US" dirty="0">
              <a:ea typeface="+mn-ea"/>
              <a:cs typeface="Segoe UI" pitchFamily="34" charset="0"/>
            </a:endParaRPr>
          </a:p>
        </p:txBody>
      </p:sp>
      <p:sp>
        <p:nvSpPr>
          <p:cNvPr id="4" name="Title 6">
            <a:extLst>
              <a:ext uri="{FF2B5EF4-FFF2-40B4-BE49-F238E27FC236}">
                <a16:creationId xmlns:a16="http://schemas.microsoft.com/office/drawing/2014/main" id="{07E4B5E3-ED7A-3DD8-BD3F-2EB2910153DD}"/>
              </a:ext>
            </a:extLst>
          </p:cNvPr>
          <p:cNvSpPr>
            <a:spLocks noGrp="1"/>
          </p:cNvSpPr>
          <p:nvPr>
            <p:ph type="title"/>
          </p:nvPr>
        </p:nvSpPr>
        <p:spPr>
          <a:xfrm>
            <a:off x="251520" y="268157"/>
            <a:ext cx="4881364" cy="639763"/>
          </a:xfrm>
        </p:spPr>
        <p:txBody>
          <a:bodyPr/>
          <a:lstStyle/>
          <a:p>
            <a:r>
              <a:rPr lang="en-US" dirty="0"/>
              <a:t>Student records</a:t>
            </a:r>
          </a:p>
        </p:txBody>
      </p:sp>
    </p:spTree>
    <p:extLst>
      <p:ext uri="{BB962C8B-B14F-4D97-AF65-F5344CB8AC3E}">
        <p14:creationId xmlns:p14="http://schemas.microsoft.com/office/powerpoint/2010/main" val="3941226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5"/>
          </p:nvPr>
        </p:nvSpPr>
        <p:spPr bwMode="auto">
          <a:noFill/>
          <a:ln>
            <a:miter lim="800000"/>
            <a:headEnd/>
            <a:tailEnd/>
          </a:ln>
        </p:spPr>
        <p:txBody>
          <a:bodyPr/>
          <a:lstStyle/>
          <a:p>
            <a:fld id="{08F51F5D-2C13-4175-B0D9-50C404631275}" type="slidenum">
              <a:rPr lang="en-US"/>
              <a:pPr/>
              <a:t>25</a:t>
            </a:fld>
            <a:endParaRPr lang="en-US"/>
          </a:p>
        </p:txBody>
      </p:sp>
      <p:sp>
        <p:nvSpPr>
          <p:cNvPr id="12" name="Content Placeholder 11"/>
          <p:cNvSpPr>
            <a:spLocks noGrp="1"/>
          </p:cNvSpPr>
          <p:nvPr>
            <p:ph sz="half" idx="2"/>
          </p:nvPr>
        </p:nvSpPr>
        <p:spPr>
          <a:xfrm>
            <a:off x="174552" y="1054604"/>
            <a:ext cx="3677368" cy="545082"/>
          </a:xfrm>
        </p:spPr>
        <p:txBody>
          <a:bodyPr rtlCol="0">
            <a:normAutofit/>
          </a:bodyPr>
          <a:lstStyle/>
          <a:p>
            <a:pPr fontAlgn="auto">
              <a:spcAft>
                <a:spcPts val="0"/>
              </a:spcAft>
              <a:buFont typeface="Arial" pitchFamily="34" charset="0"/>
              <a:buChar char="•"/>
              <a:defRPr/>
            </a:pPr>
            <a:r>
              <a:rPr lang="en-US" sz="2800" dirty="0">
                <a:ea typeface="+mn-ea"/>
                <a:cs typeface="Segoe UI" pitchFamily="34" charset="0"/>
              </a:rPr>
              <a:t>Dates and Deadlines</a:t>
            </a: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2" name="Content Placeholder 2">
            <a:extLst>
              <a:ext uri="{FF2B5EF4-FFF2-40B4-BE49-F238E27FC236}">
                <a16:creationId xmlns:a16="http://schemas.microsoft.com/office/drawing/2014/main" id="{B2E239EE-D891-0781-21F9-99C7ADCBEFBE}"/>
              </a:ext>
            </a:extLst>
          </p:cNvPr>
          <p:cNvSpPr txBox="1">
            <a:spLocks/>
          </p:cNvSpPr>
          <p:nvPr/>
        </p:nvSpPr>
        <p:spPr>
          <a:xfrm>
            <a:off x="174552" y="1699818"/>
            <a:ext cx="7277768" cy="3889422"/>
          </a:xfrm>
          <a:prstGeom prst="rect">
            <a:avLst/>
          </a:prstGeom>
        </p:spPr>
        <p:txBody>
          <a:bodyPr>
            <a:normAutofit/>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dirty="0">
                <a:solidFill>
                  <a:schemeClr val="bg1"/>
                </a:solidFill>
              </a:rPr>
              <a:t>November 15</a:t>
            </a:r>
          </a:p>
          <a:p>
            <a:pPr marL="0" indent="0" fontAlgn="auto">
              <a:spcAft>
                <a:spcPts val="0"/>
              </a:spcAft>
              <a:buNone/>
              <a:defRPr/>
            </a:pPr>
            <a:endParaRPr lang="en-US" sz="900" dirty="0">
              <a:solidFill>
                <a:schemeClr val="bg1"/>
              </a:solidFill>
            </a:endParaRPr>
          </a:p>
          <a:p>
            <a:pPr marL="0" indent="0" fontAlgn="auto">
              <a:spcAft>
                <a:spcPts val="0"/>
              </a:spcAft>
              <a:buNone/>
              <a:defRPr/>
            </a:pPr>
            <a:r>
              <a:rPr lang="en-US" dirty="0">
                <a:solidFill>
                  <a:schemeClr val="bg1"/>
                </a:solidFill>
              </a:rPr>
              <a:t>Prior year data finalization deadline</a:t>
            </a:r>
          </a:p>
          <a:p>
            <a:pPr marL="0" indent="0" fontAlgn="auto">
              <a:spcAft>
                <a:spcPts val="0"/>
              </a:spcAft>
              <a:buNone/>
              <a:defRPr/>
            </a:pPr>
            <a:r>
              <a:rPr lang="en-US" dirty="0">
                <a:solidFill>
                  <a:schemeClr val="bg1"/>
                </a:solidFill>
              </a:rPr>
              <a:t>The following data sets will be finalized on November 15. </a:t>
            </a:r>
          </a:p>
          <a:p>
            <a:pPr marL="0" indent="0" fontAlgn="auto">
              <a:spcAft>
                <a:spcPts val="0"/>
              </a:spcAft>
              <a:buNone/>
              <a:defRPr/>
            </a:pPr>
            <a:endParaRPr lang="en-US" dirty="0">
              <a:solidFill>
                <a:schemeClr val="bg1"/>
              </a:solidFill>
            </a:endParaRPr>
          </a:p>
          <a:p>
            <a:pPr fontAlgn="auto">
              <a:spcAft>
                <a:spcPts val="0"/>
              </a:spcAft>
              <a:defRPr/>
            </a:pPr>
            <a:r>
              <a:rPr lang="en-US" dirty="0">
                <a:solidFill>
                  <a:schemeClr val="bg1"/>
                </a:solidFill>
              </a:rPr>
              <a:t>Exiting data. Students who exited special education in the prior school year</a:t>
            </a:r>
          </a:p>
          <a:p>
            <a:pPr fontAlgn="auto">
              <a:spcAft>
                <a:spcPts val="0"/>
              </a:spcAft>
              <a:defRPr/>
            </a:pPr>
            <a:r>
              <a:rPr lang="en-US" dirty="0">
                <a:solidFill>
                  <a:schemeClr val="bg1"/>
                </a:solidFill>
              </a:rPr>
              <a:t>Discipline data. Students subject to disciplinary removals in the prior school year</a:t>
            </a:r>
          </a:p>
          <a:p>
            <a:pPr fontAlgn="auto">
              <a:spcAft>
                <a:spcPts val="0"/>
              </a:spcAft>
              <a:defRPr/>
            </a:pPr>
            <a:endParaRPr lang="en-US" dirty="0">
              <a:solidFill>
                <a:schemeClr val="bg1"/>
              </a:solidFill>
            </a:endParaRPr>
          </a:p>
          <a:p>
            <a:pPr marL="0" indent="0" fontAlgn="auto">
              <a:spcAft>
                <a:spcPts val="0"/>
              </a:spcAft>
              <a:buNone/>
              <a:defRPr/>
            </a:pPr>
            <a:endParaRPr lang="en-US" sz="3200" dirty="0">
              <a:solidFill>
                <a:schemeClr val="bg1"/>
              </a:solidFill>
            </a:endParaRPr>
          </a:p>
        </p:txBody>
      </p:sp>
      <p:sp>
        <p:nvSpPr>
          <p:cNvPr id="4" name="Content Placeholder 11">
            <a:extLst>
              <a:ext uri="{FF2B5EF4-FFF2-40B4-BE49-F238E27FC236}">
                <a16:creationId xmlns:a16="http://schemas.microsoft.com/office/drawing/2014/main" id="{F5420571-0410-20BF-A8C6-505C477841E4}"/>
              </a:ext>
            </a:extLst>
          </p:cNvPr>
          <p:cNvSpPr txBox="1">
            <a:spLocks/>
          </p:cNvSpPr>
          <p:nvPr/>
        </p:nvSpPr>
        <p:spPr bwMode="auto">
          <a:xfrm>
            <a:off x="822624" y="5689372"/>
            <a:ext cx="4464496" cy="7807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dirty="0">
                <a:ea typeface="+mn-ea"/>
                <a:cs typeface="Segoe UI" pitchFamily="34" charset="0"/>
              </a:rPr>
              <a:t>KSDE will measure this deadline for determination of timely and accurate  reporting </a:t>
            </a:r>
          </a:p>
          <a:p>
            <a:pPr fontAlgn="auto">
              <a:spcAft>
                <a:spcPts val="0"/>
              </a:spcAft>
              <a:buFont typeface="Arial" pitchFamily="34" charset="0"/>
              <a:buChar char="•"/>
              <a:defRPr/>
            </a:pPr>
            <a:endParaRPr lang="en-US" dirty="0">
              <a:ea typeface="+mn-ea"/>
              <a:cs typeface="Segoe UI" pitchFamily="34" charset="0"/>
            </a:endParaRPr>
          </a:p>
        </p:txBody>
      </p:sp>
      <p:sp>
        <p:nvSpPr>
          <p:cNvPr id="6" name="Title 6">
            <a:extLst>
              <a:ext uri="{FF2B5EF4-FFF2-40B4-BE49-F238E27FC236}">
                <a16:creationId xmlns:a16="http://schemas.microsoft.com/office/drawing/2014/main" id="{C1A18ED1-4F3C-AC9A-2C9B-EE4022A7D26E}"/>
              </a:ext>
            </a:extLst>
          </p:cNvPr>
          <p:cNvSpPr>
            <a:spLocks noGrp="1"/>
          </p:cNvSpPr>
          <p:nvPr>
            <p:ph type="title"/>
          </p:nvPr>
        </p:nvSpPr>
        <p:spPr>
          <a:xfrm>
            <a:off x="400200" y="329062"/>
            <a:ext cx="4675856" cy="639763"/>
          </a:xfrm>
        </p:spPr>
        <p:txBody>
          <a:bodyPr/>
          <a:lstStyle/>
          <a:p>
            <a:r>
              <a:rPr lang="en-US" dirty="0"/>
              <a:t>Exiting and Discipline </a:t>
            </a:r>
          </a:p>
        </p:txBody>
      </p:sp>
    </p:spTree>
    <p:extLst>
      <p:ext uri="{BB962C8B-B14F-4D97-AF65-F5344CB8AC3E}">
        <p14:creationId xmlns:p14="http://schemas.microsoft.com/office/powerpoint/2010/main" val="220922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9D665D-DDED-123B-407A-14AEBDC213BC}"/>
              </a:ext>
            </a:extLst>
          </p:cNvPr>
          <p:cNvSpPr txBox="1"/>
          <p:nvPr/>
        </p:nvSpPr>
        <p:spPr>
          <a:xfrm>
            <a:off x="6444208" y="4221088"/>
            <a:ext cx="2376264" cy="2197980"/>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0722" name="Title 3"/>
          <p:cNvSpPr>
            <a:spLocks noGrp="1"/>
          </p:cNvSpPr>
          <p:nvPr>
            <p:ph type="title"/>
          </p:nvPr>
        </p:nvSpPr>
        <p:spPr>
          <a:xfrm>
            <a:off x="2965450" y="274637"/>
            <a:ext cx="3048000" cy="639763"/>
          </a:xfrm>
        </p:spPr>
        <p:txBody>
          <a:bodyPr/>
          <a:lstStyle/>
          <a:p>
            <a:r>
              <a:rPr lang="en-US" dirty="0"/>
              <a:t>Student Data</a:t>
            </a:r>
          </a:p>
        </p:txBody>
      </p:sp>
      <p:sp>
        <p:nvSpPr>
          <p:cNvPr id="30723" name="Text Placeholder 15"/>
          <p:cNvSpPr>
            <a:spLocks noGrp="1"/>
          </p:cNvSpPr>
          <p:nvPr>
            <p:ph type="body" sz="quarter" idx="13"/>
          </p:nvPr>
        </p:nvSpPr>
        <p:spPr>
          <a:xfrm>
            <a:off x="533400" y="914400"/>
            <a:ext cx="3462535" cy="457200"/>
          </a:xfrm>
        </p:spPr>
        <p:txBody>
          <a:bodyPr>
            <a:noAutofit/>
          </a:bodyPr>
          <a:lstStyle/>
          <a:p>
            <a:r>
              <a:rPr lang="en-US" dirty="0"/>
              <a:t>Module 3 objectives</a:t>
            </a:r>
          </a:p>
        </p:txBody>
      </p:sp>
      <p:sp>
        <p:nvSpPr>
          <p:cNvPr id="17" name="Content Placeholder 16"/>
          <p:cNvSpPr>
            <a:spLocks noGrp="1"/>
          </p:cNvSpPr>
          <p:nvPr>
            <p:ph sz="half" idx="2"/>
          </p:nvPr>
        </p:nvSpPr>
        <p:spPr>
          <a:xfrm>
            <a:off x="83358" y="1484784"/>
            <a:ext cx="8809122" cy="4752527"/>
          </a:xfrm>
        </p:spPr>
        <p:txBody>
          <a:bodyPr rtlCol="0">
            <a:normAutofit lnSpcReduction="10000"/>
          </a:bodyPr>
          <a:lstStyle/>
          <a:p>
            <a:pPr fontAlgn="auto">
              <a:spcAft>
                <a:spcPts val="0"/>
              </a:spcAft>
              <a:buFont typeface="Arial" pitchFamily="34" charset="0"/>
              <a:buChar char="•"/>
              <a:defRPr/>
            </a:pPr>
            <a:r>
              <a:rPr lang="en-US" sz="2200" dirty="0">
                <a:ea typeface="+mn-ea"/>
                <a:cs typeface="Segoe UI" pitchFamily="34" charset="0"/>
              </a:rPr>
              <a:t>Managing student level data in SPEDPro</a:t>
            </a:r>
          </a:p>
          <a:p>
            <a:pPr fontAlgn="auto">
              <a:spcAft>
                <a:spcPts val="0"/>
              </a:spcAft>
              <a:buFont typeface="Arial" pitchFamily="34" charset="0"/>
              <a:buChar char="•"/>
              <a:defRPr/>
            </a:pPr>
            <a:endParaRPr lang="en-US" sz="2200" dirty="0">
              <a:ea typeface="+mn-ea"/>
              <a:cs typeface="Segoe UI" pitchFamily="34" charset="0"/>
            </a:endParaRPr>
          </a:p>
          <a:p>
            <a:pPr fontAlgn="auto">
              <a:spcAft>
                <a:spcPts val="0"/>
              </a:spcAft>
              <a:buFont typeface="Arial" pitchFamily="34" charset="0"/>
              <a:buChar char="•"/>
              <a:defRPr/>
            </a:pPr>
            <a:r>
              <a:rPr lang="en-US" sz="2200" dirty="0">
                <a:ea typeface="+mn-ea"/>
                <a:cs typeface="Segoe UI" pitchFamily="34" charset="0"/>
              </a:rPr>
              <a:t>Identifying data element sources</a:t>
            </a:r>
          </a:p>
          <a:p>
            <a:pPr fontAlgn="auto">
              <a:spcAft>
                <a:spcPts val="0"/>
              </a:spcAft>
              <a:defRPr/>
            </a:pPr>
            <a:r>
              <a:rPr lang="en-US" sz="2200" dirty="0">
                <a:ea typeface="+mn-ea"/>
                <a:cs typeface="Segoe UI" pitchFamily="34" charset="0"/>
              </a:rPr>
              <a:t>Finding a student in SPEDPro or in the KIDS System</a:t>
            </a:r>
          </a:p>
          <a:p>
            <a:pPr fontAlgn="auto">
              <a:spcAft>
                <a:spcPts val="0"/>
              </a:spcAft>
              <a:defRPr/>
            </a:pPr>
            <a:r>
              <a:rPr lang="en-US" sz="2200" dirty="0">
                <a:ea typeface="+mn-ea"/>
                <a:cs typeface="Segoe UI" pitchFamily="34" charset="0"/>
              </a:rPr>
              <a:t>Creating a student profile</a:t>
            </a:r>
          </a:p>
          <a:p>
            <a:pPr fontAlgn="auto">
              <a:spcAft>
                <a:spcPts val="0"/>
              </a:spcAft>
              <a:defRPr/>
            </a:pPr>
            <a:r>
              <a:rPr lang="en-US" sz="2200" dirty="0">
                <a:ea typeface="+mn-ea"/>
                <a:cs typeface="Segoe UI" pitchFamily="34" charset="0"/>
              </a:rPr>
              <a:t>Creating an IEP and service lines</a:t>
            </a:r>
          </a:p>
          <a:p>
            <a:pPr fontAlgn="auto">
              <a:spcAft>
                <a:spcPts val="0"/>
              </a:spcAft>
              <a:defRPr/>
            </a:pPr>
            <a:r>
              <a:rPr lang="en-US" sz="2200" dirty="0">
                <a:ea typeface="+mn-ea"/>
                <a:cs typeface="Segoe UI" pitchFamily="34" charset="0"/>
              </a:rPr>
              <a:t>The process of Importing student records, import alerts and using the Import template to investigate causes of Import alerts</a:t>
            </a:r>
          </a:p>
          <a:p>
            <a:pPr fontAlgn="auto">
              <a:spcAft>
                <a:spcPts val="0"/>
              </a:spcAft>
              <a:defRPr/>
            </a:pPr>
            <a:r>
              <a:rPr lang="en-US" sz="2200" dirty="0">
                <a:ea typeface="+mn-ea"/>
                <a:cs typeface="Segoe UI" pitchFamily="34" charset="0"/>
              </a:rPr>
              <a:t>Student ID numbers</a:t>
            </a:r>
          </a:p>
          <a:p>
            <a:pPr fontAlgn="auto">
              <a:spcAft>
                <a:spcPts val="0"/>
              </a:spcAft>
              <a:defRPr/>
            </a:pPr>
            <a:r>
              <a:rPr lang="en-US" sz="2200" dirty="0">
                <a:ea typeface="+mn-ea"/>
                <a:cs typeface="Segoe UI" pitchFamily="34" charset="0"/>
              </a:rPr>
              <a:t>Exiting a student when services cease. </a:t>
            </a:r>
          </a:p>
          <a:p>
            <a:pPr marL="0" indent="0" fontAlgn="auto">
              <a:spcAft>
                <a:spcPts val="0"/>
              </a:spcAft>
              <a:buNone/>
              <a:defRPr/>
            </a:pPr>
            <a:endParaRPr lang="en-US" sz="2200" dirty="0">
              <a:ea typeface="+mn-ea"/>
              <a:cs typeface="Segoe UI" pitchFamily="34" charset="0"/>
            </a:endParaRPr>
          </a:p>
          <a:p>
            <a:pPr marL="0" indent="0" fontAlgn="auto">
              <a:spcAft>
                <a:spcPts val="0"/>
              </a:spcAft>
              <a:buNone/>
              <a:defRPr/>
            </a:pPr>
            <a:r>
              <a:rPr lang="en-US" sz="2200" dirty="0">
                <a:ea typeface="+mn-ea"/>
                <a:cs typeface="Segoe UI" pitchFamily="34" charset="0"/>
              </a:rPr>
              <a:t>Module 3 corresponds to Parts VIII &amp; X in the SPEDPro User guide</a:t>
            </a:r>
          </a:p>
          <a:p>
            <a:pPr marL="0" indent="0" fontAlgn="auto">
              <a:spcAft>
                <a:spcPts val="0"/>
              </a:spcAft>
              <a:buNone/>
              <a:defRPr/>
            </a:pPr>
            <a:r>
              <a:rPr lang="en-US" sz="2200" dirty="0">
                <a:ea typeface="+mn-ea"/>
                <a:cs typeface="Segoe UI" pitchFamily="34" charset="0"/>
              </a:rPr>
              <a:t>See the SPEDPro User guide for more details</a:t>
            </a:r>
          </a:p>
          <a:p>
            <a:pPr fontAlgn="auto">
              <a:spcAft>
                <a:spcPts val="0"/>
              </a:spcAft>
              <a:buFont typeface="Arial" pitchFamily="34" charset="0"/>
              <a:buChar char="•"/>
              <a:defRPr/>
            </a:pPr>
            <a:endParaRPr lang="en-US" sz="2200" dirty="0">
              <a:ea typeface="+mn-ea"/>
              <a:cs typeface="Segoe UI" pitchFamily="34" charset="0"/>
            </a:endParaRPr>
          </a:p>
          <a:p>
            <a:pPr marL="796925" lvl="1" indent="0" fontAlgn="auto">
              <a:spcAft>
                <a:spcPts val="0"/>
              </a:spcAft>
              <a:buNone/>
              <a:defRPr/>
            </a:pPr>
            <a:endParaRPr lang="en-US" sz="2200"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30725" name="Slide Number Placeholder 2"/>
          <p:cNvSpPr>
            <a:spLocks noGrp="1"/>
          </p:cNvSpPr>
          <p:nvPr>
            <p:ph type="sldNum" sz="quarter" idx="15"/>
          </p:nvPr>
        </p:nvSpPr>
        <p:spPr bwMode="auto">
          <a:noFill/>
          <a:ln>
            <a:miter lim="800000"/>
            <a:headEnd/>
            <a:tailEnd/>
          </a:ln>
        </p:spPr>
        <p:txBody>
          <a:bodyPr/>
          <a:lstStyle/>
          <a:p>
            <a:fld id="{26667743-636C-4453-BDE0-1724E3861AA1}" type="slidenum">
              <a:rPr lang="en-US"/>
              <a:pPr/>
              <a:t>3</a:t>
            </a:fld>
            <a:endParaRPr lang="en-US"/>
          </a:p>
        </p:txBody>
      </p:sp>
    </p:spTree>
    <p:extLst>
      <p:ext uri="{BB962C8B-B14F-4D97-AF65-F5344CB8AC3E}">
        <p14:creationId xmlns:p14="http://schemas.microsoft.com/office/powerpoint/2010/main" val="203984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9D665D-DDED-123B-407A-14AEBDC213BC}"/>
              </a:ext>
            </a:extLst>
          </p:cNvPr>
          <p:cNvSpPr txBox="1"/>
          <p:nvPr/>
        </p:nvSpPr>
        <p:spPr>
          <a:xfrm>
            <a:off x="6444208" y="4221088"/>
            <a:ext cx="2376264" cy="2197980"/>
          </a:xfrm>
          <a:prstGeom prst="rect">
            <a:avLst/>
          </a:prstGeom>
          <a:solidFill>
            <a:schemeClr val="tx1"/>
          </a:solidFill>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0722" name="Title 3"/>
          <p:cNvSpPr>
            <a:spLocks noGrp="1"/>
          </p:cNvSpPr>
          <p:nvPr>
            <p:ph type="title"/>
          </p:nvPr>
        </p:nvSpPr>
        <p:spPr>
          <a:xfrm>
            <a:off x="2965450" y="274637"/>
            <a:ext cx="3048000" cy="639763"/>
          </a:xfrm>
        </p:spPr>
        <p:txBody>
          <a:bodyPr/>
          <a:lstStyle/>
          <a:p>
            <a:r>
              <a:rPr lang="en-US" dirty="0"/>
              <a:t>Student Data</a:t>
            </a:r>
          </a:p>
        </p:txBody>
      </p:sp>
      <p:sp>
        <p:nvSpPr>
          <p:cNvPr id="30723" name="Text Placeholder 15"/>
          <p:cNvSpPr>
            <a:spLocks noGrp="1"/>
          </p:cNvSpPr>
          <p:nvPr>
            <p:ph type="body" sz="quarter" idx="13"/>
          </p:nvPr>
        </p:nvSpPr>
        <p:spPr>
          <a:xfrm>
            <a:off x="533400" y="914400"/>
            <a:ext cx="6702896" cy="457200"/>
          </a:xfrm>
        </p:spPr>
        <p:txBody>
          <a:bodyPr>
            <a:noAutofit/>
          </a:bodyPr>
          <a:lstStyle/>
          <a:p>
            <a:r>
              <a:rPr lang="en-US" dirty="0"/>
              <a:t>What student level data is reported in SPEDPro?</a:t>
            </a:r>
          </a:p>
        </p:txBody>
      </p:sp>
      <p:sp>
        <p:nvSpPr>
          <p:cNvPr id="17" name="Content Placeholder 16"/>
          <p:cNvSpPr>
            <a:spLocks noGrp="1"/>
          </p:cNvSpPr>
          <p:nvPr>
            <p:ph sz="half" idx="2"/>
          </p:nvPr>
        </p:nvSpPr>
        <p:spPr>
          <a:xfrm>
            <a:off x="83357" y="1484785"/>
            <a:ext cx="8920021" cy="2365067"/>
          </a:xfrm>
        </p:spPr>
        <p:txBody>
          <a:bodyPr rtlCol="0">
            <a:normAutofit fontScale="85000" lnSpcReduction="20000"/>
          </a:bodyPr>
          <a:lstStyle/>
          <a:p>
            <a:pPr fontAlgn="auto">
              <a:spcAft>
                <a:spcPts val="0"/>
              </a:spcAft>
              <a:buFont typeface="Arial" pitchFamily="34" charset="0"/>
              <a:buChar char="•"/>
              <a:defRPr/>
            </a:pPr>
            <a:r>
              <a:rPr lang="en-US" sz="2200" dirty="0">
                <a:ea typeface="+mn-ea"/>
                <a:cs typeface="Segoe UI" pitchFamily="34" charset="0"/>
              </a:rPr>
              <a:t>IEP Data – for the school year. </a:t>
            </a:r>
          </a:p>
          <a:p>
            <a:pPr lvl="1" fontAlgn="auto">
              <a:spcAft>
                <a:spcPts val="0"/>
              </a:spcAft>
              <a:buFont typeface="Arial" pitchFamily="34" charset="0"/>
              <a:buChar char="•"/>
              <a:defRPr/>
            </a:pPr>
            <a:r>
              <a:rPr lang="en-US" sz="2200" dirty="0">
                <a:ea typeface="+mn-ea"/>
                <a:cs typeface="Segoe UI" pitchFamily="34" charset="0"/>
              </a:rPr>
              <a:t>All IEP services provided to the student from the responsible LEA</a:t>
            </a:r>
          </a:p>
          <a:p>
            <a:pPr lvl="2" fontAlgn="auto">
              <a:spcAft>
                <a:spcPts val="0"/>
              </a:spcAft>
              <a:defRPr/>
            </a:pPr>
            <a:r>
              <a:rPr lang="en-US" sz="2000" dirty="0">
                <a:ea typeface="+mn-ea"/>
                <a:cs typeface="Segoe UI" pitchFamily="34" charset="0"/>
              </a:rPr>
              <a:t>Initial IEP, Move – In IEP, Annual IEP, Amended IEP, active IEP over 365 days old. </a:t>
            </a:r>
          </a:p>
          <a:p>
            <a:pPr lvl="1" fontAlgn="auto">
              <a:spcAft>
                <a:spcPts val="0"/>
              </a:spcAft>
              <a:defRPr/>
            </a:pPr>
            <a:r>
              <a:rPr lang="en-US" sz="2200" dirty="0">
                <a:ea typeface="+mn-ea"/>
                <a:cs typeface="Segoe UI" pitchFamily="34" charset="0"/>
              </a:rPr>
              <a:t>Area of disability</a:t>
            </a:r>
          </a:p>
          <a:p>
            <a:pPr lvl="1" fontAlgn="auto">
              <a:spcAft>
                <a:spcPts val="0"/>
              </a:spcAft>
              <a:defRPr/>
            </a:pPr>
            <a:r>
              <a:rPr lang="en-US" sz="2200" dirty="0">
                <a:ea typeface="+mn-ea"/>
                <a:cs typeface="Segoe UI" pitchFamily="34" charset="0"/>
              </a:rPr>
              <a:t>Frequency, duration and location of services. </a:t>
            </a:r>
          </a:p>
          <a:p>
            <a:pPr lvl="1" fontAlgn="auto">
              <a:spcAft>
                <a:spcPts val="0"/>
              </a:spcAft>
              <a:defRPr/>
            </a:pPr>
            <a:r>
              <a:rPr lang="en-US" sz="2200" dirty="0">
                <a:ea typeface="+mn-ea"/>
                <a:cs typeface="Segoe UI" pitchFamily="34" charset="0"/>
              </a:rPr>
              <a:t>Change of placement data</a:t>
            </a:r>
          </a:p>
          <a:p>
            <a:pPr lvl="1" fontAlgn="auto">
              <a:spcAft>
                <a:spcPts val="0"/>
              </a:spcAft>
              <a:defRPr/>
            </a:pPr>
            <a:r>
              <a:rPr lang="en-US" sz="2200" dirty="0">
                <a:ea typeface="+mn-ea"/>
                <a:cs typeface="Segoe UI" pitchFamily="34" charset="0"/>
              </a:rPr>
              <a:t>Off campus locations for students subjected Out-of-school to Suspension / expulsion</a:t>
            </a:r>
          </a:p>
          <a:p>
            <a:pPr lvl="1" fontAlgn="auto">
              <a:spcAft>
                <a:spcPts val="0"/>
              </a:spcAft>
              <a:defRPr/>
            </a:pPr>
            <a:endParaRPr lang="en-US" sz="2200" dirty="0">
              <a:ea typeface="+mn-ea"/>
              <a:cs typeface="Segoe UI" pitchFamily="34" charset="0"/>
            </a:endParaRPr>
          </a:p>
          <a:p>
            <a:pPr fontAlgn="auto">
              <a:spcAft>
                <a:spcPts val="0"/>
              </a:spcAft>
              <a:defRPr/>
            </a:pPr>
            <a:endParaRPr lang="en-US" sz="2200" dirty="0">
              <a:ea typeface="+mn-ea"/>
              <a:cs typeface="Segoe UI" pitchFamily="34" charset="0"/>
            </a:endParaRPr>
          </a:p>
          <a:p>
            <a:pPr fontAlgn="auto">
              <a:spcAft>
                <a:spcPts val="0"/>
              </a:spcAft>
              <a:buFont typeface="Arial" pitchFamily="34" charset="0"/>
              <a:buChar char="•"/>
              <a:defRPr/>
            </a:pPr>
            <a:endParaRPr lang="en-US" sz="2200" dirty="0">
              <a:ea typeface="+mn-ea"/>
              <a:cs typeface="Segoe UI" pitchFamily="34" charset="0"/>
            </a:endParaRPr>
          </a:p>
          <a:p>
            <a:pPr marL="796925" lvl="1" indent="0" fontAlgn="auto">
              <a:spcAft>
                <a:spcPts val="0"/>
              </a:spcAft>
              <a:buNone/>
              <a:defRPr/>
            </a:pPr>
            <a:endParaRPr lang="en-US" sz="2200"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30725" name="Slide Number Placeholder 2"/>
          <p:cNvSpPr>
            <a:spLocks noGrp="1"/>
          </p:cNvSpPr>
          <p:nvPr>
            <p:ph type="sldNum" sz="quarter" idx="15"/>
          </p:nvPr>
        </p:nvSpPr>
        <p:spPr bwMode="auto">
          <a:noFill/>
          <a:ln>
            <a:miter lim="800000"/>
            <a:headEnd/>
            <a:tailEnd/>
          </a:ln>
        </p:spPr>
        <p:txBody>
          <a:bodyPr/>
          <a:lstStyle/>
          <a:p>
            <a:fld id="{26667743-636C-4453-BDE0-1724E3861AA1}" type="slidenum">
              <a:rPr lang="en-US"/>
              <a:pPr/>
              <a:t>4</a:t>
            </a:fld>
            <a:endParaRPr lang="en-US"/>
          </a:p>
        </p:txBody>
      </p:sp>
      <p:sp>
        <p:nvSpPr>
          <p:cNvPr id="3" name="Content Placeholder 16">
            <a:extLst>
              <a:ext uri="{FF2B5EF4-FFF2-40B4-BE49-F238E27FC236}">
                <a16:creationId xmlns:a16="http://schemas.microsoft.com/office/drawing/2014/main" id="{B01AA0E5-4340-B80D-B00B-F5710A37324C}"/>
              </a:ext>
            </a:extLst>
          </p:cNvPr>
          <p:cNvSpPr txBox="1">
            <a:spLocks/>
          </p:cNvSpPr>
          <p:nvPr/>
        </p:nvSpPr>
        <p:spPr bwMode="auto">
          <a:xfrm>
            <a:off x="194257" y="3742652"/>
            <a:ext cx="8809122" cy="9568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buFont typeface="Arial" pitchFamily="34" charset="0"/>
              <a:buChar char="•"/>
              <a:defRPr/>
            </a:pPr>
            <a:r>
              <a:rPr lang="en-US" sz="2200" dirty="0">
                <a:ea typeface="+mn-ea"/>
                <a:cs typeface="Segoe UI" pitchFamily="34" charset="0"/>
              </a:rPr>
              <a:t>School association</a:t>
            </a:r>
          </a:p>
          <a:p>
            <a:pPr lvl="1" fontAlgn="auto">
              <a:spcAft>
                <a:spcPts val="0"/>
              </a:spcAft>
              <a:buFont typeface="Arial" pitchFamily="34" charset="0"/>
              <a:buChar char="•"/>
              <a:defRPr/>
            </a:pPr>
            <a:r>
              <a:rPr lang="en-US" sz="2200" dirty="0">
                <a:ea typeface="+mn-ea"/>
                <a:cs typeface="Segoe UI" pitchFamily="34" charset="0"/>
              </a:rPr>
              <a:t>Neighborhood school and service location building </a:t>
            </a:r>
            <a:endParaRPr lang="en-US" sz="2000" dirty="0">
              <a:ea typeface="+mn-ea"/>
              <a:cs typeface="Segoe UI" pitchFamily="34" charset="0"/>
            </a:endParaRPr>
          </a:p>
          <a:p>
            <a:pPr fontAlgn="auto">
              <a:spcAft>
                <a:spcPts val="0"/>
              </a:spcAft>
              <a:buFont typeface="Arial" pitchFamily="34" charset="0"/>
              <a:buChar char="•"/>
              <a:defRPr/>
            </a:pPr>
            <a:endParaRPr lang="en-US" sz="2200" dirty="0">
              <a:ea typeface="+mn-ea"/>
              <a:cs typeface="Segoe UI" pitchFamily="34" charset="0"/>
            </a:endParaRPr>
          </a:p>
          <a:p>
            <a:pPr marL="796925" lvl="1" indent="0" fontAlgn="auto">
              <a:spcAft>
                <a:spcPts val="0"/>
              </a:spcAft>
              <a:buFont typeface="Arial" pitchFamily="-123" charset="0"/>
              <a:buNone/>
              <a:defRPr/>
            </a:pPr>
            <a:endParaRPr lang="en-US" sz="2200"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4" name="Content Placeholder 16">
            <a:extLst>
              <a:ext uri="{FF2B5EF4-FFF2-40B4-BE49-F238E27FC236}">
                <a16:creationId xmlns:a16="http://schemas.microsoft.com/office/drawing/2014/main" id="{B9658BBD-A830-22B0-2664-D3FE6581E8E4}"/>
              </a:ext>
            </a:extLst>
          </p:cNvPr>
          <p:cNvSpPr txBox="1">
            <a:spLocks/>
          </p:cNvSpPr>
          <p:nvPr/>
        </p:nvSpPr>
        <p:spPr bwMode="auto">
          <a:xfrm>
            <a:off x="197705" y="4748254"/>
            <a:ext cx="8809122" cy="52211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buFont typeface="Arial" pitchFamily="34" charset="0"/>
              <a:buChar char="•"/>
              <a:defRPr/>
            </a:pPr>
            <a:r>
              <a:rPr lang="en-US" sz="2200" dirty="0">
                <a:ea typeface="+mn-ea"/>
                <a:cs typeface="Segoe UI" pitchFamily="34" charset="0"/>
              </a:rPr>
              <a:t>Claiming indicator for state and federal reporting purposes. </a:t>
            </a:r>
            <a:endParaRPr lang="en-US" dirty="0">
              <a:ea typeface="+mn-ea"/>
              <a:cs typeface="Segoe UI" pitchFamily="34" charset="0"/>
            </a:endParaRPr>
          </a:p>
        </p:txBody>
      </p:sp>
      <p:sp>
        <p:nvSpPr>
          <p:cNvPr id="6" name="Content Placeholder 16">
            <a:extLst>
              <a:ext uri="{FF2B5EF4-FFF2-40B4-BE49-F238E27FC236}">
                <a16:creationId xmlns:a16="http://schemas.microsoft.com/office/drawing/2014/main" id="{42082D57-E838-32C4-62D7-C61F05BF06B7}"/>
              </a:ext>
            </a:extLst>
          </p:cNvPr>
          <p:cNvSpPr txBox="1">
            <a:spLocks/>
          </p:cNvSpPr>
          <p:nvPr/>
        </p:nvSpPr>
        <p:spPr bwMode="auto">
          <a:xfrm>
            <a:off x="194257" y="5445224"/>
            <a:ext cx="8809122" cy="78436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buFont typeface="Arial" pitchFamily="34" charset="0"/>
              <a:buChar char="•"/>
              <a:defRPr/>
            </a:pPr>
            <a:r>
              <a:rPr lang="en-US" sz="2200" dirty="0">
                <a:ea typeface="+mn-ea"/>
                <a:cs typeface="Segoe UI" pitchFamily="34" charset="0"/>
              </a:rPr>
              <a:t>Exiting information – why service ceased in the responsible LEA</a:t>
            </a:r>
          </a:p>
          <a:p>
            <a:pPr lvl="1" fontAlgn="auto">
              <a:spcAft>
                <a:spcPts val="0"/>
              </a:spcAft>
              <a:buFont typeface="Arial" pitchFamily="34" charset="0"/>
              <a:buChar char="•"/>
              <a:defRPr/>
            </a:pPr>
            <a:r>
              <a:rPr lang="en-US" dirty="0">
                <a:ea typeface="+mn-ea"/>
                <a:cs typeface="Segoe UI" pitchFamily="34" charset="0"/>
              </a:rPr>
              <a:t>Basis of Exit code, Date services ceased (exit date)</a:t>
            </a:r>
          </a:p>
        </p:txBody>
      </p:sp>
    </p:spTree>
    <p:extLst>
      <p:ext uri="{BB962C8B-B14F-4D97-AF65-F5344CB8AC3E}">
        <p14:creationId xmlns:p14="http://schemas.microsoft.com/office/powerpoint/2010/main" val="133361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119345-9E61-BEEF-8FEC-F0BDA49AB2D9}"/>
              </a:ext>
            </a:extLst>
          </p:cNvPr>
          <p:cNvSpPr txBox="1"/>
          <p:nvPr/>
        </p:nvSpPr>
        <p:spPr>
          <a:xfrm>
            <a:off x="5940152" y="3933055"/>
            <a:ext cx="2952328" cy="2650307"/>
          </a:xfrm>
          <a:prstGeom prst="rect">
            <a:avLst/>
          </a:prstGeom>
          <a:solidFill>
            <a:schemeClr val="tx1"/>
          </a:solidFill>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0722" name="Title 3"/>
          <p:cNvSpPr>
            <a:spLocks noGrp="1"/>
          </p:cNvSpPr>
          <p:nvPr>
            <p:ph type="title"/>
          </p:nvPr>
        </p:nvSpPr>
        <p:spPr>
          <a:xfrm>
            <a:off x="2965450" y="274637"/>
            <a:ext cx="3048000" cy="639763"/>
          </a:xfrm>
        </p:spPr>
        <p:txBody>
          <a:bodyPr/>
          <a:lstStyle/>
          <a:p>
            <a:r>
              <a:rPr lang="en-US" dirty="0"/>
              <a:t>Student Data</a:t>
            </a:r>
          </a:p>
        </p:txBody>
      </p:sp>
      <p:sp>
        <p:nvSpPr>
          <p:cNvPr id="30723" name="Text Placeholder 15"/>
          <p:cNvSpPr>
            <a:spLocks noGrp="1"/>
          </p:cNvSpPr>
          <p:nvPr>
            <p:ph type="body" sz="quarter" idx="13"/>
          </p:nvPr>
        </p:nvSpPr>
        <p:spPr>
          <a:xfrm>
            <a:off x="533401" y="914400"/>
            <a:ext cx="8287071" cy="457200"/>
          </a:xfrm>
        </p:spPr>
        <p:txBody>
          <a:bodyPr/>
          <a:lstStyle/>
          <a:p>
            <a:r>
              <a:rPr lang="en-US" dirty="0"/>
              <a:t>Field Sources – where does MIS data come from?</a:t>
            </a:r>
          </a:p>
        </p:txBody>
      </p:sp>
      <p:sp>
        <p:nvSpPr>
          <p:cNvPr id="17" name="Content Placeholder 16"/>
          <p:cNvSpPr>
            <a:spLocks noGrp="1"/>
          </p:cNvSpPr>
          <p:nvPr>
            <p:ph sz="half" idx="2"/>
          </p:nvPr>
        </p:nvSpPr>
        <p:spPr>
          <a:xfrm>
            <a:off x="95431" y="1301558"/>
            <a:ext cx="5064706" cy="474345"/>
          </a:xfrm>
        </p:spPr>
        <p:txBody>
          <a:bodyPr rtlCol="0">
            <a:normAutofit/>
          </a:bodyPr>
          <a:lstStyle/>
          <a:p>
            <a:pPr fontAlgn="auto">
              <a:spcAft>
                <a:spcPts val="0"/>
              </a:spcAft>
              <a:buFont typeface="Arial" pitchFamily="34" charset="0"/>
              <a:buChar char="•"/>
              <a:defRPr/>
            </a:pPr>
            <a:r>
              <a:rPr lang="en-US" sz="2200" dirty="0">
                <a:ea typeface="+mn-ea"/>
                <a:cs typeface="Segoe UI" pitchFamily="34" charset="0"/>
              </a:rPr>
              <a:t>Student demographics – KIDS Collection </a:t>
            </a:r>
          </a:p>
        </p:txBody>
      </p:sp>
      <p:sp>
        <p:nvSpPr>
          <p:cNvPr id="30725" name="Slide Number Placeholder 2"/>
          <p:cNvSpPr>
            <a:spLocks noGrp="1"/>
          </p:cNvSpPr>
          <p:nvPr>
            <p:ph type="sldNum" sz="quarter" idx="15"/>
          </p:nvPr>
        </p:nvSpPr>
        <p:spPr bwMode="auto">
          <a:noFill/>
          <a:ln>
            <a:miter lim="800000"/>
            <a:headEnd/>
            <a:tailEnd/>
          </a:ln>
        </p:spPr>
        <p:txBody>
          <a:bodyPr/>
          <a:lstStyle/>
          <a:p>
            <a:fld id="{26667743-636C-4453-BDE0-1724E3861AA1}" type="slidenum">
              <a:rPr lang="en-US"/>
              <a:pPr/>
              <a:t>5</a:t>
            </a:fld>
            <a:endParaRPr lang="en-US"/>
          </a:p>
        </p:txBody>
      </p:sp>
      <p:graphicFrame>
        <p:nvGraphicFramePr>
          <p:cNvPr id="4" name="Table 3">
            <a:extLst>
              <a:ext uri="{FF2B5EF4-FFF2-40B4-BE49-F238E27FC236}">
                <a16:creationId xmlns:a16="http://schemas.microsoft.com/office/drawing/2014/main" id="{6877FA64-41F0-1B52-8E12-68AFC310ACA9}"/>
              </a:ext>
            </a:extLst>
          </p:cNvPr>
          <p:cNvGraphicFramePr>
            <a:graphicFrameLocks noGrp="1"/>
          </p:cNvGraphicFramePr>
          <p:nvPr>
            <p:extLst>
              <p:ext uri="{D42A27DB-BD31-4B8C-83A1-F6EECF244321}">
                <p14:modId xmlns:p14="http://schemas.microsoft.com/office/powerpoint/2010/main" val="2084023949"/>
              </p:ext>
            </p:extLst>
          </p:nvPr>
        </p:nvGraphicFramePr>
        <p:xfrm>
          <a:off x="95431" y="1775903"/>
          <a:ext cx="8607146" cy="1149042"/>
        </p:xfrm>
        <a:graphic>
          <a:graphicData uri="http://schemas.openxmlformats.org/drawingml/2006/table">
            <a:tbl>
              <a:tblPr firstRow="1" bandRow="1">
                <a:tableStyleId>{16D9F66E-5EB9-4882-86FB-DCBF35E3C3E4}</a:tableStyleId>
              </a:tblPr>
              <a:tblGrid>
                <a:gridCol w="2869048">
                  <a:extLst>
                    <a:ext uri="{9D8B030D-6E8A-4147-A177-3AD203B41FA5}">
                      <a16:colId xmlns:a16="http://schemas.microsoft.com/office/drawing/2014/main" val="2291003408"/>
                    </a:ext>
                  </a:extLst>
                </a:gridCol>
                <a:gridCol w="3246556">
                  <a:extLst>
                    <a:ext uri="{9D8B030D-6E8A-4147-A177-3AD203B41FA5}">
                      <a16:colId xmlns:a16="http://schemas.microsoft.com/office/drawing/2014/main" val="65769353"/>
                    </a:ext>
                  </a:extLst>
                </a:gridCol>
                <a:gridCol w="2491542">
                  <a:extLst>
                    <a:ext uri="{9D8B030D-6E8A-4147-A177-3AD203B41FA5}">
                      <a16:colId xmlns:a16="http://schemas.microsoft.com/office/drawing/2014/main" val="111619759"/>
                    </a:ext>
                  </a:extLst>
                </a:gridCol>
              </a:tblGrid>
              <a:tr h="3830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a typeface="+mn-ea"/>
                          <a:cs typeface="Segoe UI" pitchFamily="34" charset="0"/>
                        </a:rPr>
                        <a:t>Name – spelling of first and last name</a:t>
                      </a:r>
                    </a:p>
                  </a:txBody>
                  <a:tcPr/>
                </a:tc>
                <a:tc h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mn-ea"/>
                          <a:cs typeface="Segoe UI" pitchFamily="34" charset="0"/>
                        </a:rPr>
                        <a:t>Gender</a:t>
                      </a:r>
                    </a:p>
                  </a:txBody>
                  <a:tcPr/>
                </a:tc>
                <a:extLst>
                  <a:ext uri="{0D108BD9-81ED-4DB2-BD59-A6C34878D82A}">
                    <a16:rowId xmlns:a16="http://schemas.microsoft.com/office/drawing/2014/main" val="3788816245"/>
                  </a:ext>
                </a:extLst>
              </a:tr>
              <a:tr h="383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a typeface="+mn-ea"/>
                          <a:cs typeface="Segoe UI" pitchFamily="34" charset="0"/>
                        </a:rPr>
                        <a:t>Race / ethnicity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a typeface="+mn-ea"/>
                          <a:cs typeface="Segoe UI" pitchFamily="34" charset="0"/>
                        </a:rPr>
                        <a:t>English Language learner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a typeface="+mn-ea"/>
                          <a:cs typeface="Segoe UI" pitchFamily="34" charset="0"/>
                        </a:rPr>
                        <a:t>Responsible school</a:t>
                      </a:r>
                    </a:p>
                  </a:txBody>
                  <a:tcPr/>
                </a:tc>
                <a:extLst>
                  <a:ext uri="{0D108BD9-81ED-4DB2-BD59-A6C34878D82A}">
                    <a16:rowId xmlns:a16="http://schemas.microsoft.com/office/drawing/2014/main" val="3025307607"/>
                  </a:ext>
                </a:extLst>
              </a:tr>
              <a:tr h="383014">
                <a:tc>
                  <a:txBody>
                    <a:bodyPr/>
                    <a:lstStyle/>
                    <a:p>
                      <a:r>
                        <a:rPr lang="en-US" b="1" dirty="0"/>
                        <a:t>Student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a typeface="+mn-ea"/>
                          <a:cs typeface="Segoe UI" pitchFamily="34" charset="0"/>
                        </a:rPr>
                        <a:t>Date of birth </a:t>
                      </a:r>
                    </a:p>
                  </a:txBody>
                  <a:tcPr/>
                </a:tc>
                <a:tc>
                  <a:txBody>
                    <a:bodyPr/>
                    <a:lstStyle/>
                    <a:p>
                      <a:endParaRPr lang="en-US" dirty="0"/>
                    </a:p>
                  </a:txBody>
                  <a:tcPr/>
                </a:tc>
                <a:extLst>
                  <a:ext uri="{0D108BD9-81ED-4DB2-BD59-A6C34878D82A}">
                    <a16:rowId xmlns:a16="http://schemas.microsoft.com/office/drawing/2014/main" val="228933213"/>
                  </a:ext>
                </a:extLst>
              </a:tr>
            </a:tbl>
          </a:graphicData>
        </a:graphic>
      </p:graphicFrame>
      <p:sp>
        <p:nvSpPr>
          <p:cNvPr id="5" name="Content Placeholder 16">
            <a:extLst>
              <a:ext uri="{FF2B5EF4-FFF2-40B4-BE49-F238E27FC236}">
                <a16:creationId xmlns:a16="http://schemas.microsoft.com/office/drawing/2014/main" id="{3EB09568-21BE-F4E2-AE72-4D2EB3BA2D5C}"/>
              </a:ext>
            </a:extLst>
          </p:cNvPr>
          <p:cNvSpPr txBox="1">
            <a:spLocks/>
          </p:cNvSpPr>
          <p:nvPr/>
        </p:nvSpPr>
        <p:spPr bwMode="auto">
          <a:xfrm>
            <a:off x="213326" y="3659777"/>
            <a:ext cx="5981045" cy="47434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Aft>
                <a:spcPts val="0"/>
              </a:spcAft>
              <a:buFont typeface="Arial" pitchFamily="34" charset="0"/>
              <a:buChar char="•"/>
              <a:defRPr/>
            </a:pPr>
            <a:r>
              <a:rPr lang="en-US" sz="2200" dirty="0">
                <a:ea typeface="+mn-ea"/>
                <a:cs typeface="Segoe UI" pitchFamily="34" charset="0"/>
              </a:rPr>
              <a:t>Special education data – Local IEP program</a:t>
            </a:r>
          </a:p>
        </p:txBody>
      </p:sp>
      <p:graphicFrame>
        <p:nvGraphicFramePr>
          <p:cNvPr id="6" name="Table 5">
            <a:extLst>
              <a:ext uri="{FF2B5EF4-FFF2-40B4-BE49-F238E27FC236}">
                <a16:creationId xmlns:a16="http://schemas.microsoft.com/office/drawing/2014/main" id="{6CACC550-6C19-14CB-9106-7A860AEF9C51}"/>
              </a:ext>
            </a:extLst>
          </p:cNvPr>
          <p:cNvGraphicFramePr>
            <a:graphicFrameLocks noGrp="1"/>
          </p:cNvGraphicFramePr>
          <p:nvPr>
            <p:extLst>
              <p:ext uri="{D42A27DB-BD31-4B8C-83A1-F6EECF244321}">
                <p14:modId xmlns:p14="http://schemas.microsoft.com/office/powerpoint/2010/main" val="111901554"/>
              </p:ext>
            </p:extLst>
          </p:nvPr>
        </p:nvGraphicFramePr>
        <p:xfrm>
          <a:off x="95431" y="4224173"/>
          <a:ext cx="8953138" cy="2021840"/>
        </p:xfrm>
        <a:graphic>
          <a:graphicData uri="http://schemas.openxmlformats.org/drawingml/2006/table">
            <a:tbl>
              <a:tblPr firstRow="1" bandRow="1">
                <a:tableStyleId>{16D9F66E-5EB9-4882-86FB-DCBF35E3C3E4}</a:tableStyleId>
              </a:tblPr>
              <a:tblGrid>
                <a:gridCol w="2161102">
                  <a:extLst>
                    <a:ext uri="{9D8B030D-6E8A-4147-A177-3AD203B41FA5}">
                      <a16:colId xmlns:a16="http://schemas.microsoft.com/office/drawing/2014/main" val="1244063"/>
                    </a:ext>
                  </a:extLst>
                </a:gridCol>
                <a:gridCol w="1466463">
                  <a:extLst>
                    <a:ext uri="{9D8B030D-6E8A-4147-A177-3AD203B41FA5}">
                      <a16:colId xmlns:a16="http://schemas.microsoft.com/office/drawing/2014/main" val="2578741293"/>
                    </a:ext>
                  </a:extLst>
                </a:gridCol>
                <a:gridCol w="1425068">
                  <a:extLst>
                    <a:ext uri="{9D8B030D-6E8A-4147-A177-3AD203B41FA5}">
                      <a16:colId xmlns:a16="http://schemas.microsoft.com/office/drawing/2014/main" val="2468787228"/>
                    </a:ext>
                  </a:extLst>
                </a:gridCol>
                <a:gridCol w="1656184">
                  <a:extLst>
                    <a:ext uri="{9D8B030D-6E8A-4147-A177-3AD203B41FA5}">
                      <a16:colId xmlns:a16="http://schemas.microsoft.com/office/drawing/2014/main" val="2035688884"/>
                    </a:ext>
                  </a:extLst>
                </a:gridCol>
                <a:gridCol w="2244321">
                  <a:extLst>
                    <a:ext uri="{9D8B030D-6E8A-4147-A177-3AD203B41FA5}">
                      <a16:colId xmlns:a16="http://schemas.microsoft.com/office/drawing/2014/main" val="1357455492"/>
                    </a:ext>
                  </a:extLst>
                </a:gridCol>
              </a:tblGrid>
              <a:tr h="370840">
                <a:tc>
                  <a:txBody>
                    <a:bodyPr/>
                    <a:lstStyle/>
                    <a:p>
                      <a:r>
                        <a:rPr lang="en-US" b="1" dirty="0"/>
                        <a:t>District association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School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Grade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Student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Placed by indicator</a:t>
                      </a:r>
                    </a:p>
                  </a:txBody>
                  <a:tcPr/>
                </a:tc>
                <a:extLst>
                  <a:ext uri="{0D108BD9-81ED-4DB2-BD59-A6C34878D82A}">
                    <a16:rowId xmlns:a16="http://schemas.microsoft.com/office/drawing/2014/main" val="1904228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Claiming 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Residence County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Exit date</a:t>
                      </a:r>
                    </a:p>
                  </a:txBody>
                  <a:tcPr/>
                </a:tc>
                <a:tc>
                  <a:txBody>
                    <a:bodyPr/>
                    <a:lstStyle/>
                    <a:p>
                      <a:r>
                        <a:rPr lang="en-US" b="1" dirty="0"/>
                        <a:t>Basis of exit</a:t>
                      </a:r>
                    </a:p>
                  </a:txBody>
                  <a:tcPr/>
                </a:tc>
                <a:tc>
                  <a:txBody>
                    <a:bodyPr/>
                    <a:lstStyle/>
                    <a:p>
                      <a:r>
                        <a:rPr lang="en-US" b="1" dirty="0"/>
                        <a:t>Neighborhood school</a:t>
                      </a:r>
                    </a:p>
                  </a:txBody>
                  <a:tcPr/>
                </a:tc>
                <a:extLst>
                  <a:ext uri="{0D108BD9-81ED-4DB2-BD59-A6C34878D82A}">
                    <a16:rowId xmlns:a16="http://schemas.microsoft.com/office/drawing/2014/main" val="2424016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IEP date</a:t>
                      </a:r>
                    </a:p>
                  </a:txBody>
                  <a:tcPr/>
                </a:tc>
                <a:tc>
                  <a:txBody>
                    <a:bodyPr/>
                    <a:lstStyle/>
                    <a:p>
                      <a:r>
                        <a:rPr lang="en-US" b="1" dirty="0"/>
                        <a:t>Service 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Setting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Minutes</a:t>
                      </a:r>
                    </a:p>
                  </a:txBody>
                  <a:tcPr/>
                </a:tc>
                <a:tc>
                  <a:txBody>
                    <a:bodyPr/>
                    <a:lstStyle/>
                    <a:p>
                      <a:r>
                        <a:rPr lang="en-US" b="1" dirty="0"/>
                        <a:t>Days per week</a:t>
                      </a:r>
                    </a:p>
                  </a:txBody>
                  <a:tcPr/>
                </a:tc>
                <a:extLst>
                  <a:ext uri="{0D108BD9-81ED-4DB2-BD59-A6C34878D82A}">
                    <a16:rowId xmlns:a16="http://schemas.microsoft.com/office/drawing/2014/main" val="2891341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Disability/ Gifted category</a:t>
                      </a:r>
                    </a:p>
                  </a:txBody>
                  <a:tcPr/>
                </a:tc>
                <a:tc>
                  <a:txBody>
                    <a:bodyPr/>
                    <a:lstStyle/>
                    <a:p>
                      <a:r>
                        <a:rPr lang="en-US" b="1" dirty="0"/>
                        <a:t>Service provider</a:t>
                      </a:r>
                    </a:p>
                  </a:txBody>
                  <a:tcPr/>
                </a:tc>
                <a:tc>
                  <a:txBody>
                    <a:bodyPr/>
                    <a:lstStyle/>
                    <a:p>
                      <a:r>
                        <a:rPr lang="en-US" b="1" dirty="0"/>
                        <a:t>Service date range</a:t>
                      </a:r>
                    </a:p>
                  </a:txBody>
                  <a:tcPr/>
                </a:tc>
                <a:tc>
                  <a:txBody>
                    <a:bodyPr/>
                    <a:lstStyle/>
                    <a:p>
                      <a:r>
                        <a:rPr lang="en-US" b="1" dirty="0"/>
                        <a:t>Frequency of 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Service location</a:t>
                      </a:r>
                    </a:p>
                  </a:txBody>
                  <a:tcPr/>
                </a:tc>
                <a:extLst>
                  <a:ext uri="{0D108BD9-81ED-4DB2-BD59-A6C34878D82A}">
                    <a16:rowId xmlns:a16="http://schemas.microsoft.com/office/drawing/2014/main" val="2283237334"/>
                  </a:ext>
                </a:extLst>
              </a:tr>
            </a:tbl>
          </a:graphicData>
        </a:graphic>
      </p:graphicFrame>
      <p:sp>
        <p:nvSpPr>
          <p:cNvPr id="3" name="Content Placeholder 16">
            <a:extLst>
              <a:ext uri="{FF2B5EF4-FFF2-40B4-BE49-F238E27FC236}">
                <a16:creationId xmlns:a16="http://schemas.microsoft.com/office/drawing/2014/main" id="{99007967-0E18-D6C2-345D-0BCA3CFC840C}"/>
              </a:ext>
            </a:extLst>
          </p:cNvPr>
          <p:cNvSpPr txBox="1">
            <a:spLocks/>
          </p:cNvSpPr>
          <p:nvPr/>
        </p:nvSpPr>
        <p:spPr bwMode="auto">
          <a:xfrm>
            <a:off x="243148" y="2954654"/>
            <a:ext cx="8311712" cy="47434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18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16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14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400" dirty="0">
                <a:ea typeface="+mn-ea"/>
                <a:cs typeface="Segoe UI" pitchFamily="34" charset="0"/>
              </a:rPr>
              <a:t>The KIDS Collection values above are displayed in SPEDPro. Importing a student record with different values from  the local IEP program may trigger an import alert as notification the values are different. </a:t>
            </a:r>
          </a:p>
        </p:txBody>
      </p:sp>
    </p:spTree>
    <p:extLst>
      <p:ext uri="{BB962C8B-B14F-4D97-AF65-F5344CB8AC3E}">
        <p14:creationId xmlns:p14="http://schemas.microsoft.com/office/powerpoint/2010/main" val="362312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2965450" y="274637"/>
            <a:ext cx="3048000" cy="639763"/>
          </a:xfrm>
        </p:spPr>
        <p:txBody>
          <a:bodyPr/>
          <a:lstStyle/>
          <a:p>
            <a:r>
              <a:rPr lang="en-US" dirty="0"/>
              <a:t>Student Data</a:t>
            </a:r>
          </a:p>
        </p:txBody>
      </p:sp>
      <p:sp>
        <p:nvSpPr>
          <p:cNvPr id="30723" name="Text Placeholder 15"/>
          <p:cNvSpPr>
            <a:spLocks noGrp="1"/>
          </p:cNvSpPr>
          <p:nvPr>
            <p:ph type="body" sz="quarter" idx="13"/>
          </p:nvPr>
        </p:nvSpPr>
        <p:spPr>
          <a:xfrm>
            <a:off x="533401" y="914400"/>
            <a:ext cx="2310407" cy="457200"/>
          </a:xfrm>
        </p:spPr>
        <p:txBody>
          <a:bodyPr/>
          <a:lstStyle/>
          <a:p>
            <a:r>
              <a:rPr lang="en-US" dirty="0"/>
              <a:t>Student Search</a:t>
            </a:r>
          </a:p>
        </p:txBody>
      </p:sp>
      <p:sp>
        <p:nvSpPr>
          <p:cNvPr id="17" name="Content Placeholder 16"/>
          <p:cNvSpPr>
            <a:spLocks noGrp="1"/>
          </p:cNvSpPr>
          <p:nvPr>
            <p:ph sz="half" idx="2"/>
          </p:nvPr>
        </p:nvSpPr>
        <p:spPr>
          <a:xfrm>
            <a:off x="83358" y="1484784"/>
            <a:ext cx="4087303" cy="4752515"/>
          </a:xfrm>
        </p:spPr>
        <p:txBody>
          <a:bodyPr rtlCol="0">
            <a:normAutofit fontScale="92500" lnSpcReduction="10000"/>
          </a:bodyPr>
          <a:lstStyle/>
          <a:p>
            <a:pPr fontAlgn="auto">
              <a:spcAft>
                <a:spcPts val="0"/>
              </a:spcAft>
              <a:buFont typeface="Arial" pitchFamily="34" charset="0"/>
              <a:buChar char="•"/>
              <a:defRPr/>
            </a:pPr>
            <a:r>
              <a:rPr lang="en-US" sz="2200" dirty="0">
                <a:ea typeface="+mn-ea"/>
                <a:cs typeface="Segoe UI" pitchFamily="34" charset="0"/>
              </a:rPr>
              <a:t>Finding a student in the application</a:t>
            </a:r>
          </a:p>
          <a:p>
            <a:pPr fontAlgn="auto">
              <a:spcAft>
                <a:spcPts val="0"/>
              </a:spcAft>
              <a:buFont typeface="Arial" pitchFamily="34" charset="0"/>
              <a:buChar char="•"/>
              <a:defRPr/>
            </a:pPr>
            <a:endParaRPr lang="en-US" sz="2200" dirty="0">
              <a:ea typeface="+mn-ea"/>
              <a:cs typeface="Segoe UI" pitchFamily="34" charset="0"/>
            </a:endParaRPr>
          </a:p>
          <a:p>
            <a:pPr marL="2062163" indent="-2062163" fontAlgn="auto">
              <a:spcAft>
                <a:spcPts val="0"/>
              </a:spcAft>
              <a:buNone/>
              <a:defRPr/>
            </a:pPr>
            <a:r>
              <a:rPr lang="en-US" sz="2200" dirty="0">
                <a:ea typeface="+mn-ea"/>
                <a:cs typeface="Segoe UI" pitchFamily="34" charset="0"/>
              </a:rPr>
              <a:t>1. Select database – where to find the student</a:t>
            </a:r>
          </a:p>
          <a:p>
            <a:pPr marL="454025" lvl="1" indent="0" fontAlgn="auto">
              <a:spcAft>
                <a:spcPts val="0"/>
              </a:spcAft>
              <a:buNone/>
              <a:defRPr/>
            </a:pPr>
            <a:r>
              <a:rPr lang="en-US" sz="2200" dirty="0">
                <a:ea typeface="+mn-ea"/>
                <a:cs typeface="Segoe UI" pitchFamily="34" charset="0"/>
              </a:rPr>
              <a:t>a. In SPEDPro</a:t>
            </a:r>
          </a:p>
          <a:p>
            <a:pPr marL="857250" lvl="2" indent="0" fontAlgn="auto">
              <a:spcAft>
                <a:spcPts val="0"/>
              </a:spcAft>
              <a:buNone/>
              <a:defRPr/>
            </a:pPr>
            <a:r>
              <a:rPr lang="en-US" sz="2200" dirty="0">
                <a:ea typeface="+mn-ea"/>
                <a:cs typeface="Segoe UI" pitchFamily="34" charset="0"/>
              </a:rPr>
              <a:t>Student has been entered into SPEDPro in the target school year</a:t>
            </a:r>
          </a:p>
          <a:p>
            <a:pPr marL="454025" lvl="1" indent="0" fontAlgn="auto">
              <a:spcAft>
                <a:spcPts val="0"/>
              </a:spcAft>
              <a:buNone/>
              <a:defRPr/>
            </a:pPr>
            <a:r>
              <a:rPr lang="en-US" sz="2200" dirty="0">
                <a:ea typeface="+mn-ea"/>
                <a:cs typeface="Segoe UI" pitchFamily="34" charset="0"/>
              </a:rPr>
              <a:t>b. In the KIDS system</a:t>
            </a:r>
          </a:p>
          <a:p>
            <a:pPr marL="796925" lvl="1" indent="0" fontAlgn="auto">
              <a:spcAft>
                <a:spcPts val="0"/>
              </a:spcAft>
              <a:buNone/>
              <a:defRPr/>
            </a:pPr>
            <a:r>
              <a:rPr lang="en-US" sz="2200" dirty="0">
                <a:ea typeface="+mn-ea"/>
                <a:cs typeface="Segoe UI" pitchFamily="34" charset="0"/>
              </a:rPr>
              <a:t>USD data is populating in the target school year. Students found may be selected and a student profile can be created</a:t>
            </a:r>
          </a:p>
          <a:p>
            <a:pPr marL="796925" lvl="1" indent="0" fontAlgn="auto">
              <a:spcAft>
                <a:spcPts val="0"/>
              </a:spcAft>
              <a:buNone/>
              <a:defRPr/>
            </a:pPr>
            <a:endParaRPr lang="en-US" sz="2200" dirty="0">
              <a:ea typeface="+mn-ea"/>
              <a:cs typeface="Segoe UI" pitchFamily="34" charset="0"/>
            </a:endParaRPr>
          </a:p>
          <a:p>
            <a:pPr marL="0" indent="0" fontAlgn="auto">
              <a:spcAft>
                <a:spcPts val="0"/>
              </a:spcAft>
              <a:buNone/>
              <a:defRPr/>
            </a:pPr>
            <a:r>
              <a:rPr lang="en-US" sz="2200" dirty="0">
                <a:ea typeface="+mn-ea"/>
                <a:cs typeface="Segoe UI" pitchFamily="34" charset="0"/>
              </a:rPr>
              <a:t>2. Search</a:t>
            </a:r>
          </a:p>
          <a:p>
            <a:pPr fontAlgn="auto">
              <a:spcAft>
                <a:spcPts val="0"/>
              </a:spcAft>
              <a:buFont typeface="Arial" pitchFamily="34" charset="0"/>
              <a:buChar char="•"/>
              <a:defRPr/>
            </a:pPr>
            <a:endParaRPr lang="en-US" dirty="0">
              <a:ea typeface="+mn-ea"/>
              <a:cs typeface="Segoe UI" pitchFamily="34" charset="0"/>
            </a:endParaRPr>
          </a:p>
        </p:txBody>
      </p:sp>
      <p:sp>
        <p:nvSpPr>
          <p:cNvPr id="30725" name="Slide Number Placeholder 2"/>
          <p:cNvSpPr>
            <a:spLocks noGrp="1"/>
          </p:cNvSpPr>
          <p:nvPr>
            <p:ph type="sldNum" sz="quarter" idx="15"/>
          </p:nvPr>
        </p:nvSpPr>
        <p:spPr bwMode="auto">
          <a:noFill/>
          <a:ln>
            <a:miter lim="800000"/>
            <a:headEnd/>
            <a:tailEnd/>
          </a:ln>
        </p:spPr>
        <p:txBody>
          <a:bodyPr/>
          <a:lstStyle/>
          <a:p>
            <a:fld id="{26667743-636C-4453-BDE0-1724E3861AA1}" type="slidenum">
              <a:rPr lang="en-US"/>
              <a:pPr/>
              <a:t>6</a:t>
            </a:fld>
            <a:endParaRPr lang="en-US"/>
          </a:p>
        </p:txBody>
      </p:sp>
      <p:pic>
        <p:nvPicPr>
          <p:cNvPr id="13" name="Picture 12"/>
          <p:cNvPicPr/>
          <p:nvPr/>
        </p:nvPicPr>
        <p:blipFill>
          <a:blip r:embed="rId3"/>
          <a:stretch>
            <a:fillRect/>
          </a:stretch>
        </p:blipFill>
        <p:spPr>
          <a:xfrm>
            <a:off x="4381200" y="1088682"/>
            <a:ext cx="4649643" cy="2300605"/>
          </a:xfrm>
          <a:prstGeom prst="rect">
            <a:avLst/>
          </a:prstGeom>
        </p:spPr>
      </p:pic>
      <p:sp>
        <p:nvSpPr>
          <p:cNvPr id="10" name="Right Arrow 9"/>
          <p:cNvSpPr/>
          <p:nvPr/>
        </p:nvSpPr>
        <p:spPr>
          <a:xfrm rot="10800000" flipV="1">
            <a:off x="6761567" y="2348880"/>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661" y="3624225"/>
            <a:ext cx="4889981" cy="218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rot="10800000">
            <a:off x="4860032" y="5517232"/>
            <a:ext cx="1031875" cy="126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rot="10800000">
            <a:off x="6780091" y="4912996"/>
            <a:ext cx="1031875" cy="668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167105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179512" y="260648"/>
            <a:ext cx="2736304" cy="639763"/>
          </a:xfrm>
        </p:spPr>
        <p:txBody>
          <a:bodyPr/>
          <a:lstStyle/>
          <a:p>
            <a:r>
              <a:rPr lang="en-US"/>
              <a:t>Student Data</a:t>
            </a:r>
          </a:p>
        </p:txBody>
      </p:sp>
      <p:sp>
        <p:nvSpPr>
          <p:cNvPr id="31746" name="Text Placeholder 15"/>
          <p:cNvSpPr>
            <a:spLocks noGrp="1"/>
          </p:cNvSpPr>
          <p:nvPr>
            <p:ph type="body" sz="quarter" idx="13"/>
          </p:nvPr>
        </p:nvSpPr>
        <p:spPr>
          <a:xfrm>
            <a:off x="3977902" y="351929"/>
            <a:ext cx="4986586" cy="457200"/>
          </a:xfrm>
        </p:spPr>
        <p:txBody>
          <a:bodyPr/>
          <a:lstStyle/>
          <a:p>
            <a:r>
              <a:rPr lang="en-US" dirty="0"/>
              <a:t>2 methods for student data entry</a:t>
            </a:r>
          </a:p>
        </p:txBody>
      </p:sp>
      <p:sp>
        <p:nvSpPr>
          <p:cNvPr id="17" name="Content Placeholder 16"/>
          <p:cNvSpPr>
            <a:spLocks noGrp="1"/>
          </p:cNvSpPr>
          <p:nvPr>
            <p:ph sz="half" idx="2"/>
          </p:nvPr>
        </p:nvSpPr>
        <p:spPr>
          <a:xfrm>
            <a:off x="275047" y="1332553"/>
            <a:ext cx="8593906" cy="3027585"/>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Method 1 - Keyboard entry – Student found though KIDS Collection  search</a:t>
            </a:r>
          </a:p>
          <a:p>
            <a:pPr marL="457200" indent="-457200" fontAlgn="auto">
              <a:spcAft>
                <a:spcPts val="0"/>
              </a:spcAft>
              <a:buFont typeface="+mj-lt"/>
              <a:buAutoNum type="arabicPeriod"/>
              <a:defRPr/>
            </a:pPr>
            <a:r>
              <a:rPr lang="en-US" dirty="0">
                <a:ea typeface="+mn-ea"/>
                <a:cs typeface="Segoe UI" pitchFamily="34" charset="0"/>
              </a:rPr>
              <a:t>Select found student record</a:t>
            </a:r>
          </a:p>
          <a:p>
            <a:pPr marL="454025" lvl="1" indent="0" fontAlgn="auto">
              <a:spcAft>
                <a:spcPts val="0"/>
              </a:spcAft>
              <a:buNone/>
              <a:defRPr/>
            </a:pPr>
            <a:r>
              <a:rPr lang="en-US" dirty="0">
                <a:ea typeface="+mn-ea"/>
                <a:cs typeface="Segoe UI" pitchFamily="34" charset="0"/>
              </a:rPr>
              <a:t>Confirm demographic data pulling from the KIDS record is intended student</a:t>
            </a:r>
          </a:p>
          <a:p>
            <a:pPr marL="1314450" lvl="2" indent="-457200" fontAlgn="auto">
              <a:spcAft>
                <a:spcPts val="0"/>
              </a:spcAft>
              <a:buFont typeface="+mj-lt"/>
              <a:buAutoNum type="arabicPeriod"/>
              <a:defRPr/>
            </a:pPr>
            <a:r>
              <a:rPr lang="en-US" dirty="0">
                <a:solidFill>
                  <a:schemeClr val="bg1"/>
                </a:solidFill>
                <a:ea typeface="+mn-ea"/>
                <a:cs typeface="Segoe UI" pitchFamily="34" charset="0"/>
              </a:rPr>
              <a:t>Student Name </a:t>
            </a:r>
          </a:p>
          <a:p>
            <a:pPr marL="1314450" lvl="2" indent="-457200" fontAlgn="auto">
              <a:spcAft>
                <a:spcPts val="0"/>
              </a:spcAft>
              <a:buFont typeface="+mj-lt"/>
              <a:buAutoNum type="arabicPeriod"/>
              <a:defRPr/>
            </a:pPr>
            <a:r>
              <a:rPr lang="en-US" dirty="0">
                <a:solidFill>
                  <a:schemeClr val="bg1"/>
                </a:solidFill>
                <a:cs typeface="Segoe UI" pitchFamily="34" charset="0"/>
              </a:rPr>
              <a:t>Birthday</a:t>
            </a:r>
          </a:p>
          <a:p>
            <a:pPr marL="1314450" lvl="2" indent="-457200" fontAlgn="auto">
              <a:spcAft>
                <a:spcPts val="0"/>
              </a:spcAft>
              <a:buFont typeface="+mj-lt"/>
              <a:buAutoNum type="arabicPeriod"/>
              <a:defRPr/>
            </a:pPr>
            <a:r>
              <a:rPr lang="en-US" dirty="0">
                <a:solidFill>
                  <a:schemeClr val="bg1"/>
                </a:solidFill>
                <a:ea typeface="+mn-ea"/>
                <a:cs typeface="Segoe UI" pitchFamily="34" charset="0"/>
              </a:rPr>
              <a:t>Race / ethnicity</a:t>
            </a:r>
          </a:p>
          <a:p>
            <a:pPr marL="1314450" lvl="2" indent="-457200" fontAlgn="auto">
              <a:spcAft>
                <a:spcPts val="0"/>
              </a:spcAft>
              <a:buFont typeface="+mj-lt"/>
              <a:buAutoNum type="arabicPeriod"/>
              <a:defRPr/>
            </a:pPr>
            <a:r>
              <a:rPr lang="en-US" dirty="0">
                <a:solidFill>
                  <a:schemeClr val="bg1"/>
                </a:solidFill>
                <a:ea typeface="+mn-ea"/>
                <a:cs typeface="Segoe UI" pitchFamily="34" charset="0"/>
              </a:rPr>
              <a:t>Gender</a:t>
            </a:r>
          </a:p>
          <a:p>
            <a:pPr marL="457200" indent="-457200" fontAlgn="auto">
              <a:spcAft>
                <a:spcPts val="0"/>
              </a:spcAft>
              <a:buFont typeface="+mj-lt"/>
              <a:buAutoNum type="arabicPeriod"/>
              <a:defRPr/>
            </a:pPr>
            <a:r>
              <a:rPr lang="en-US" dirty="0">
                <a:ea typeface="+mn-ea"/>
                <a:cs typeface="Segoe UI" pitchFamily="34" charset="0"/>
              </a:rPr>
              <a:t>Create Student profile - Click the New button for new profile</a:t>
            </a:r>
          </a:p>
          <a:p>
            <a:pPr marL="1314450" lvl="2" indent="-457200" fontAlgn="auto">
              <a:spcAft>
                <a:spcPts val="0"/>
              </a:spcAft>
              <a:buFont typeface="+mj-lt"/>
              <a:buAutoNum type="arabicPeriod"/>
              <a:defRPr/>
            </a:pPr>
            <a:endParaRPr lang="en-US" dirty="0">
              <a:solidFill>
                <a:schemeClr val="bg1"/>
              </a:solidFill>
              <a:ea typeface="+mn-ea"/>
              <a:cs typeface="Segoe UI" pitchFamily="34" charset="0"/>
            </a:endParaRPr>
          </a:p>
          <a:p>
            <a:pPr marL="911225" lvl="1" indent="-457200" fontAlgn="auto">
              <a:spcAft>
                <a:spcPts val="0"/>
              </a:spcAft>
              <a:buFont typeface="+mj-lt"/>
              <a:buAutoNum type="arabicPeriod"/>
              <a:defRPr/>
            </a:pPr>
            <a:endParaRPr lang="en-US" dirty="0">
              <a:ea typeface="+mn-ea"/>
              <a:cs typeface="Segoe UI" pitchFamily="34" charset="0"/>
            </a:endParaRPr>
          </a:p>
          <a:p>
            <a:pPr marL="457200" indent="-457200" fontAlgn="auto">
              <a:spcAft>
                <a:spcPts val="0"/>
              </a:spcAft>
              <a:buFont typeface="+mj-lt"/>
              <a:buAutoNum type="arabicPeriod"/>
              <a:defRPr/>
            </a:pPr>
            <a:endParaRPr lang="en-US" dirty="0">
              <a:ea typeface="+mn-ea"/>
              <a:cs typeface="Segoe UI" pitchFamily="34" charset="0"/>
            </a:endParaRPr>
          </a:p>
          <a:p>
            <a:pPr marL="0" indent="0" fontAlgn="auto">
              <a:spcAft>
                <a:spcPts val="0"/>
              </a:spcAft>
              <a:buFont typeface="Arial" pitchFamily="34" charset="0"/>
              <a:buNone/>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31748" name="Slide Number Placeholder 2"/>
          <p:cNvSpPr>
            <a:spLocks noGrp="1"/>
          </p:cNvSpPr>
          <p:nvPr>
            <p:ph type="sldNum" sz="quarter" idx="15"/>
          </p:nvPr>
        </p:nvSpPr>
        <p:spPr bwMode="auto">
          <a:noFill/>
          <a:ln>
            <a:miter lim="800000"/>
            <a:headEnd/>
            <a:tailEnd/>
          </a:ln>
        </p:spPr>
        <p:txBody>
          <a:bodyPr/>
          <a:lstStyle/>
          <a:p>
            <a:fld id="{7BFB4EA6-FEDF-4916-9D9B-CFA0800D9A60}" type="slidenum">
              <a:rPr lang="en-US"/>
              <a:pPr/>
              <a:t>7</a:t>
            </a:fld>
            <a:endParaRPr lang="en-US"/>
          </a:p>
        </p:txBody>
      </p:sp>
      <p:pic>
        <p:nvPicPr>
          <p:cNvPr id="12" name="Picture 11"/>
          <p:cNvPicPr/>
          <p:nvPr/>
        </p:nvPicPr>
        <p:blipFill>
          <a:blip r:embed="rId3"/>
          <a:stretch>
            <a:fillRect/>
          </a:stretch>
        </p:blipFill>
        <p:spPr>
          <a:xfrm>
            <a:off x="179512" y="4360138"/>
            <a:ext cx="8568952" cy="2003184"/>
          </a:xfrm>
          <a:prstGeom prst="rect">
            <a:avLst/>
          </a:prstGeom>
        </p:spPr>
      </p:pic>
      <p:sp>
        <p:nvSpPr>
          <p:cNvPr id="15" name="Oval 14"/>
          <p:cNvSpPr>
            <a:spLocks noChangeArrowheads="1"/>
          </p:cNvSpPr>
          <p:nvPr/>
        </p:nvSpPr>
        <p:spPr bwMode="auto">
          <a:xfrm>
            <a:off x="1691680" y="5063124"/>
            <a:ext cx="2016223" cy="976908"/>
          </a:xfrm>
          <a:prstGeom prst="ellipse">
            <a:avLst/>
          </a:prstGeom>
          <a:solidFill>
            <a:srgbClr val="FFFFFF">
              <a:alpha val="0"/>
            </a:srgbClr>
          </a:solidFill>
          <a:ln w="3810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n-US"/>
          </a:p>
        </p:txBody>
      </p:sp>
      <p:sp>
        <p:nvSpPr>
          <p:cNvPr id="16" name="Right Arrow 15"/>
          <p:cNvSpPr/>
          <p:nvPr/>
        </p:nvSpPr>
        <p:spPr>
          <a:xfrm flipV="1">
            <a:off x="7164288" y="4941168"/>
            <a:ext cx="1031875" cy="1449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41275" y="116632"/>
            <a:ext cx="8229600" cy="639763"/>
          </a:xfrm>
        </p:spPr>
        <p:txBody>
          <a:bodyPr/>
          <a:lstStyle/>
          <a:p>
            <a:r>
              <a:rPr lang="en-US"/>
              <a:t>Student Data</a:t>
            </a:r>
          </a:p>
        </p:txBody>
      </p:sp>
      <p:sp>
        <p:nvSpPr>
          <p:cNvPr id="32770" name="Text Placeholder 15"/>
          <p:cNvSpPr>
            <a:spLocks noGrp="1"/>
          </p:cNvSpPr>
          <p:nvPr>
            <p:ph type="body" sz="quarter" idx="13"/>
          </p:nvPr>
        </p:nvSpPr>
        <p:spPr>
          <a:xfrm>
            <a:off x="107505" y="620688"/>
            <a:ext cx="3960439" cy="457200"/>
          </a:xfrm>
        </p:spPr>
        <p:txBody>
          <a:bodyPr>
            <a:normAutofit fontScale="92500"/>
          </a:bodyPr>
          <a:lstStyle/>
          <a:p>
            <a:r>
              <a:rPr lang="en-US" dirty="0"/>
              <a:t>2 methods for student data entry</a:t>
            </a:r>
          </a:p>
        </p:txBody>
      </p:sp>
      <p:sp>
        <p:nvSpPr>
          <p:cNvPr id="17" name="Content Placeholder 16"/>
          <p:cNvSpPr>
            <a:spLocks noGrp="1"/>
          </p:cNvSpPr>
          <p:nvPr>
            <p:ph sz="half" idx="2"/>
          </p:nvPr>
        </p:nvSpPr>
        <p:spPr>
          <a:xfrm>
            <a:off x="-28718" y="1340768"/>
            <a:ext cx="3048000" cy="5581550"/>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Keyboard entry. </a:t>
            </a:r>
            <a:r>
              <a:rPr lang="en-US" dirty="0">
                <a:solidFill>
                  <a:srgbClr val="FF0000"/>
                </a:solidFill>
                <a:ea typeface="+mn-ea"/>
                <a:cs typeface="Segoe UI" pitchFamily="34" charset="0"/>
              </a:rPr>
              <a:t>Profile</a:t>
            </a:r>
          </a:p>
          <a:p>
            <a:pPr marL="457200" indent="-457200" fontAlgn="auto">
              <a:spcAft>
                <a:spcPts val="0"/>
              </a:spcAft>
              <a:buFont typeface="+mj-lt"/>
              <a:buAutoNum type="arabicPeriod"/>
              <a:defRPr/>
            </a:pPr>
            <a:r>
              <a:rPr lang="en-US" dirty="0">
                <a:ea typeface="+mn-ea"/>
                <a:cs typeface="Segoe UI" pitchFamily="34" charset="0"/>
              </a:rPr>
              <a:t>Drop Down Menus for the selection of data elements</a:t>
            </a:r>
          </a:p>
          <a:p>
            <a:pPr marL="457200" indent="-457200" fontAlgn="auto">
              <a:spcAft>
                <a:spcPts val="0"/>
              </a:spcAft>
              <a:buFont typeface="+mj-lt"/>
              <a:buAutoNum type="arabicPeriod"/>
              <a:defRPr/>
            </a:pPr>
            <a:r>
              <a:rPr lang="en-US" dirty="0">
                <a:ea typeface="+mn-ea"/>
                <a:cs typeface="Segoe UI" pitchFamily="34" charset="0"/>
              </a:rPr>
              <a:t>Optional fields are selected </a:t>
            </a:r>
          </a:p>
          <a:p>
            <a:pPr marL="457200" indent="-457200" fontAlgn="auto">
              <a:spcAft>
                <a:spcPts val="0"/>
              </a:spcAft>
              <a:buFont typeface="+mj-lt"/>
              <a:buAutoNum type="arabicPeriod"/>
              <a:defRPr/>
            </a:pPr>
            <a:r>
              <a:rPr lang="en-US" dirty="0">
                <a:ea typeface="+mn-ea"/>
                <a:cs typeface="Segoe UI" pitchFamily="34" charset="0"/>
              </a:rPr>
              <a:t>Conditional fields are selected when applicable</a:t>
            </a:r>
          </a:p>
          <a:p>
            <a:pPr marL="457200" indent="-457200" fontAlgn="auto">
              <a:spcAft>
                <a:spcPts val="0"/>
              </a:spcAft>
              <a:buFont typeface="+mj-lt"/>
              <a:buAutoNum type="arabicPeriod"/>
              <a:defRPr/>
            </a:pPr>
            <a:endParaRPr lang="en-US" dirty="0">
              <a:ea typeface="+mn-ea"/>
              <a:cs typeface="Segoe UI" pitchFamily="34" charset="0"/>
            </a:endParaRPr>
          </a:p>
          <a:p>
            <a:pPr marL="457200" indent="-457200" fontAlgn="auto">
              <a:spcAft>
                <a:spcPts val="0"/>
              </a:spcAft>
              <a:buFont typeface="+mj-lt"/>
              <a:buAutoNum type="arabicPeriod"/>
              <a:defRPr/>
            </a:pPr>
            <a:r>
              <a:rPr lang="en-US" dirty="0">
                <a:ea typeface="+mn-ea"/>
                <a:cs typeface="Segoe UI" pitchFamily="34" charset="0"/>
              </a:rPr>
              <a:t>Note: A student has 1 profile per school year. Multiple profiles for the same student will generate verification errors</a:t>
            </a:r>
          </a:p>
          <a:p>
            <a:pPr marL="457200" indent="-457200" fontAlgn="auto">
              <a:spcAft>
                <a:spcPts val="0"/>
              </a:spcAft>
              <a:buFont typeface="+mj-lt"/>
              <a:buAutoNum type="arabicPeriod"/>
              <a:defRPr/>
            </a:pPr>
            <a:endParaRPr lang="en-US" dirty="0">
              <a:ea typeface="+mn-ea"/>
              <a:cs typeface="Segoe UI" pitchFamily="34" charset="0"/>
            </a:endParaRPr>
          </a:p>
          <a:p>
            <a:pPr marL="457200" indent="-457200" fontAlgn="auto">
              <a:spcAft>
                <a:spcPts val="0"/>
              </a:spcAft>
              <a:buFont typeface="+mj-lt"/>
              <a:buAutoNum type="arabicPeriod"/>
              <a:defRPr/>
            </a:pPr>
            <a:endParaRPr lang="en-US" dirty="0">
              <a:ea typeface="+mn-ea"/>
              <a:cs typeface="Segoe UI" pitchFamily="34" charset="0"/>
            </a:endParaRPr>
          </a:p>
          <a:p>
            <a:pPr marL="0" indent="0" fontAlgn="auto">
              <a:spcAft>
                <a:spcPts val="0"/>
              </a:spcAft>
              <a:buNone/>
              <a:defRPr/>
            </a:pPr>
            <a:endParaRPr lang="en-US" dirty="0">
              <a:ea typeface="+mn-ea"/>
              <a:cs typeface="Segoe UI" pitchFamily="34" charset="0"/>
            </a:endParaRPr>
          </a:p>
        </p:txBody>
      </p:sp>
      <p:sp>
        <p:nvSpPr>
          <p:cNvPr id="32772" name="Slide Number Placeholder 2"/>
          <p:cNvSpPr>
            <a:spLocks noGrp="1"/>
          </p:cNvSpPr>
          <p:nvPr>
            <p:ph type="sldNum" sz="quarter" idx="15"/>
          </p:nvPr>
        </p:nvSpPr>
        <p:spPr bwMode="auto">
          <a:noFill/>
          <a:ln>
            <a:miter lim="800000"/>
            <a:headEnd/>
            <a:tailEnd/>
          </a:ln>
        </p:spPr>
        <p:txBody>
          <a:bodyPr/>
          <a:lstStyle/>
          <a:p>
            <a:fld id="{F435A378-AA27-465F-9086-C9480EA4E0AC}" type="slidenum">
              <a:rPr lang="en-US"/>
              <a:pPr/>
              <a:t>8</a:t>
            </a:fld>
            <a:endParaRPr lang="en-US"/>
          </a:p>
        </p:txBody>
      </p:sp>
      <p:sp>
        <p:nvSpPr>
          <p:cNvPr id="14" name="Right Arrow 13"/>
          <p:cNvSpPr/>
          <p:nvPr/>
        </p:nvSpPr>
        <p:spPr>
          <a:xfrm flipV="1">
            <a:off x="4800600" y="4800600"/>
            <a:ext cx="7270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3" name="Picture 12"/>
          <p:cNvPicPr/>
          <p:nvPr/>
        </p:nvPicPr>
        <p:blipFill>
          <a:blip r:embed="rId3"/>
          <a:stretch>
            <a:fillRect/>
          </a:stretch>
        </p:blipFill>
        <p:spPr>
          <a:xfrm>
            <a:off x="2915816" y="1052736"/>
            <a:ext cx="5903833" cy="5400600"/>
          </a:xfrm>
          <a:prstGeom prst="rect">
            <a:avLst/>
          </a:prstGeom>
        </p:spPr>
      </p:pic>
      <p:sp>
        <p:nvSpPr>
          <p:cNvPr id="10" name="Right Arrow 9"/>
          <p:cNvSpPr/>
          <p:nvPr/>
        </p:nvSpPr>
        <p:spPr>
          <a:xfrm rot="20763029" flipV="1">
            <a:off x="3122174" y="3192656"/>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1" name="Right Arrow 10"/>
          <p:cNvSpPr/>
          <p:nvPr/>
        </p:nvSpPr>
        <p:spPr>
          <a:xfrm rot="9246132" flipV="1">
            <a:off x="8114953" y="5489979"/>
            <a:ext cx="643708" cy="1013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Right Arrow 14"/>
          <p:cNvSpPr/>
          <p:nvPr/>
        </p:nvSpPr>
        <p:spPr>
          <a:xfrm rot="10800000" flipV="1">
            <a:off x="6084168" y="4777581"/>
            <a:ext cx="768350" cy="46038"/>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6" name="Right Arrow 15"/>
          <p:cNvSpPr/>
          <p:nvPr/>
        </p:nvSpPr>
        <p:spPr>
          <a:xfrm flipV="1">
            <a:off x="1485763" y="3173383"/>
            <a:ext cx="768350" cy="46038"/>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ight Arrow 11"/>
          <p:cNvSpPr/>
          <p:nvPr/>
        </p:nvSpPr>
        <p:spPr>
          <a:xfrm flipV="1">
            <a:off x="6228184" y="4221088"/>
            <a:ext cx="1031875" cy="4603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8" name="Right Arrow 17"/>
          <p:cNvSpPr/>
          <p:nvPr/>
        </p:nvSpPr>
        <p:spPr>
          <a:xfrm>
            <a:off x="1715443" y="4175369"/>
            <a:ext cx="743843" cy="457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p:txBody>
          <a:bodyPr/>
          <a:lstStyle/>
          <a:p>
            <a:r>
              <a:rPr lang="en-US"/>
              <a:t>Student Data</a:t>
            </a:r>
          </a:p>
        </p:txBody>
      </p:sp>
      <p:sp>
        <p:nvSpPr>
          <p:cNvPr id="33794" name="Text Placeholder 15"/>
          <p:cNvSpPr>
            <a:spLocks noGrp="1"/>
          </p:cNvSpPr>
          <p:nvPr>
            <p:ph type="body" sz="quarter" idx="13"/>
          </p:nvPr>
        </p:nvSpPr>
        <p:spPr>
          <a:xfrm>
            <a:off x="533400" y="914400"/>
            <a:ext cx="8251825" cy="457200"/>
          </a:xfrm>
        </p:spPr>
        <p:txBody>
          <a:bodyPr/>
          <a:lstStyle/>
          <a:p>
            <a:r>
              <a:rPr lang="en-US"/>
              <a:t>2 methods for student data entry</a:t>
            </a:r>
          </a:p>
        </p:txBody>
      </p:sp>
      <p:sp>
        <p:nvSpPr>
          <p:cNvPr id="17" name="Content Placeholder 16"/>
          <p:cNvSpPr>
            <a:spLocks noGrp="1"/>
          </p:cNvSpPr>
          <p:nvPr>
            <p:ph sz="half" idx="2"/>
          </p:nvPr>
        </p:nvSpPr>
        <p:spPr>
          <a:xfrm>
            <a:off x="251520" y="1412776"/>
            <a:ext cx="8691885" cy="2054101"/>
          </a:xfrm>
        </p:spPr>
        <p:txBody>
          <a:bodyPr rtlCol="0">
            <a:normAutofit/>
          </a:bodyPr>
          <a:lstStyle/>
          <a:p>
            <a:pPr fontAlgn="auto">
              <a:spcAft>
                <a:spcPts val="0"/>
              </a:spcAft>
              <a:buFont typeface="Arial" pitchFamily="34" charset="0"/>
              <a:buChar char="•"/>
              <a:defRPr/>
            </a:pPr>
            <a:r>
              <a:rPr lang="en-US" dirty="0">
                <a:ea typeface="+mn-ea"/>
                <a:cs typeface="Segoe UI" pitchFamily="34" charset="0"/>
              </a:rPr>
              <a:t>Keyboard entry.</a:t>
            </a:r>
          </a:p>
          <a:p>
            <a:pPr marL="457200" indent="-457200" fontAlgn="auto">
              <a:spcAft>
                <a:spcPts val="0"/>
              </a:spcAft>
              <a:buFont typeface="+mj-lt"/>
              <a:buAutoNum type="arabicPeriod"/>
              <a:defRPr/>
            </a:pPr>
            <a:r>
              <a:rPr lang="en-US" dirty="0">
                <a:ea typeface="+mn-ea"/>
                <a:cs typeface="Segoe UI" pitchFamily="34" charset="0"/>
              </a:rPr>
              <a:t>From the Actions Menu</a:t>
            </a:r>
          </a:p>
          <a:p>
            <a:pPr marL="457200" indent="-457200" fontAlgn="auto">
              <a:spcAft>
                <a:spcPts val="0"/>
              </a:spcAft>
              <a:buFont typeface="+mj-lt"/>
              <a:buAutoNum type="arabicPeriod"/>
              <a:defRPr/>
            </a:pPr>
            <a:r>
              <a:rPr lang="en-US" dirty="0">
                <a:ea typeface="+mn-ea"/>
                <a:cs typeface="Segoe UI" pitchFamily="34" charset="0"/>
              </a:rPr>
              <a:t>Profiles can be edited, view only or deleted</a:t>
            </a:r>
          </a:p>
          <a:p>
            <a:pPr marL="457200" indent="-457200" fontAlgn="auto">
              <a:spcAft>
                <a:spcPts val="0"/>
              </a:spcAft>
              <a:buFont typeface="+mj-lt"/>
              <a:buAutoNum type="arabicPeriod"/>
              <a:defRPr/>
            </a:pPr>
            <a:r>
              <a:rPr lang="en-US" dirty="0">
                <a:ea typeface="+mn-ea"/>
                <a:cs typeface="Segoe UI" pitchFamily="34" charset="0"/>
              </a:rPr>
              <a:t>Go to the IEP page</a:t>
            </a:r>
          </a:p>
          <a:p>
            <a:pPr marL="457200" indent="-457200" fontAlgn="auto">
              <a:spcAft>
                <a:spcPts val="0"/>
              </a:spcAft>
              <a:buFont typeface="+mj-lt"/>
              <a:buAutoNum type="arabicPeriod"/>
              <a:defRPr/>
            </a:pPr>
            <a:r>
              <a:rPr lang="en-US" dirty="0">
                <a:ea typeface="+mn-ea"/>
                <a:cs typeface="Segoe UI" pitchFamily="34" charset="0"/>
              </a:rPr>
              <a:t>Go to catastrophic Aid page</a:t>
            </a:r>
          </a:p>
          <a:p>
            <a:pPr marL="0" indent="0" fontAlgn="auto">
              <a:spcAft>
                <a:spcPts val="0"/>
              </a:spcAft>
              <a:buFont typeface="Arial" pitchFamily="34" charset="0"/>
              <a:buNone/>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a:p>
            <a:pPr fontAlgn="auto">
              <a:spcAft>
                <a:spcPts val="0"/>
              </a:spcAft>
              <a:buFont typeface="Arial" pitchFamily="34" charset="0"/>
              <a:buChar char="•"/>
              <a:defRPr/>
            </a:pPr>
            <a:endParaRPr lang="en-US" dirty="0">
              <a:ea typeface="+mn-ea"/>
              <a:cs typeface="Segoe UI" pitchFamily="34" charset="0"/>
            </a:endParaRPr>
          </a:p>
        </p:txBody>
      </p:sp>
      <p:sp>
        <p:nvSpPr>
          <p:cNvPr id="33796" name="Slide Number Placeholder 2"/>
          <p:cNvSpPr>
            <a:spLocks noGrp="1"/>
          </p:cNvSpPr>
          <p:nvPr>
            <p:ph type="sldNum" sz="quarter" idx="15"/>
          </p:nvPr>
        </p:nvSpPr>
        <p:spPr bwMode="auto">
          <a:noFill/>
          <a:ln>
            <a:miter lim="800000"/>
            <a:headEnd/>
            <a:tailEnd/>
          </a:ln>
        </p:spPr>
        <p:txBody>
          <a:bodyPr/>
          <a:lstStyle/>
          <a:p>
            <a:fld id="{4C19A2DE-43C3-4E5A-A286-E298EE1651FE}" type="slidenum">
              <a:rPr lang="en-US"/>
              <a:pPr/>
              <a:t>9</a:t>
            </a:fld>
            <a:endParaRPr lang="en-US"/>
          </a:p>
        </p:txBody>
      </p:sp>
      <p:sp>
        <p:nvSpPr>
          <p:cNvPr id="10" name="Right Arrow 9"/>
          <p:cNvSpPr/>
          <p:nvPr/>
        </p:nvSpPr>
        <p:spPr>
          <a:xfrm rot="10800000" flipV="1">
            <a:off x="1447800" y="3886200"/>
            <a:ext cx="1031875"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2" name="Picture 11"/>
          <p:cNvPicPr/>
          <p:nvPr/>
        </p:nvPicPr>
        <p:blipFill>
          <a:blip r:embed="rId3"/>
          <a:stretch>
            <a:fillRect/>
          </a:stretch>
        </p:blipFill>
        <p:spPr>
          <a:xfrm>
            <a:off x="467544" y="3573016"/>
            <a:ext cx="6768752" cy="2886075"/>
          </a:xfrm>
          <a:prstGeom prst="rect">
            <a:avLst/>
          </a:prstGeom>
        </p:spPr>
      </p:pic>
    </p:spTree>
  </p:cSld>
  <p:clrMapOvr>
    <a:masterClrMapping/>
  </p:clrMapOvr>
</p:sld>
</file>

<file path=ppt/theme/theme1.xml><?xml version="1.0" encoding="utf-8"?>
<a:theme xmlns:a="http://schemas.openxmlformats.org/drawingml/2006/main" name="PM_piece_of_the_puzz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62283</TotalTime>
  <Words>1928</Words>
  <Application>Microsoft Office PowerPoint</Application>
  <PresentationFormat>On-screen Show (4:3)</PresentationFormat>
  <Paragraphs>361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Perpetua</vt:lpstr>
      <vt:lpstr>ＭＳ Ｐゴシック</vt:lpstr>
      <vt:lpstr>Arial</vt:lpstr>
      <vt:lpstr>Calibri</vt:lpstr>
      <vt:lpstr>Open Sans Light</vt:lpstr>
      <vt:lpstr>Segoe UI</vt:lpstr>
      <vt:lpstr>PM_piece_of_the_puzzle</vt:lpstr>
      <vt:lpstr>Pieces of the Puzzle</vt:lpstr>
      <vt:lpstr>Modules</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Student Data</vt:lpstr>
      <vt:lpstr>Exiting</vt:lpstr>
      <vt:lpstr>Exiting</vt:lpstr>
      <vt:lpstr>Exiting Tips</vt:lpstr>
      <vt:lpstr>Student records</vt:lpstr>
      <vt:lpstr>Exiting and Discipline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the Puzzle</dc:title>
  <cp:lastModifiedBy>Mason Vosburgh</cp:lastModifiedBy>
  <cp:revision>394</cp:revision>
  <dcterms:modified xsi:type="dcterms:W3CDTF">2024-08-13T19:43:37Z</dcterms:modified>
</cp:coreProperties>
</file>