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374" r:id="rId3"/>
    <p:sldId id="280" r:id="rId4"/>
    <p:sldId id="371" r:id="rId5"/>
    <p:sldId id="327" r:id="rId6"/>
    <p:sldId id="281" r:id="rId7"/>
    <p:sldId id="260" r:id="rId8"/>
    <p:sldId id="340" r:id="rId9"/>
    <p:sldId id="379" r:id="rId10"/>
    <p:sldId id="345" r:id="rId11"/>
    <p:sldId id="377" r:id="rId12"/>
    <p:sldId id="375" r:id="rId13"/>
    <p:sldId id="282" r:id="rId14"/>
    <p:sldId id="369" r:id="rId15"/>
    <p:sldId id="380" r:id="rId16"/>
    <p:sldId id="376" r:id="rId17"/>
    <p:sldId id="328" r:id="rId18"/>
    <p:sldId id="283" r:id="rId19"/>
    <p:sldId id="337" r:id="rId20"/>
    <p:sldId id="288" r:id="rId21"/>
    <p:sldId id="350" r:id="rId22"/>
    <p:sldId id="381" r:id="rId23"/>
    <p:sldId id="285" r:id="rId24"/>
    <p:sldId id="329" r:id="rId25"/>
    <p:sldId id="378" r:id="rId26"/>
    <p:sldId id="332" r:id="rId27"/>
    <p:sldId id="330" r:id="rId28"/>
    <p:sldId id="333" r:id="rId29"/>
    <p:sldId id="287" r:id="rId30"/>
    <p:sldId id="331" r:id="rId31"/>
    <p:sldId id="338" r:id="rId32"/>
    <p:sldId id="339" r:id="rId33"/>
    <p:sldId id="286" r:id="rId34"/>
    <p:sldId id="347" r:id="rId35"/>
    <p:sldId id="373" r:id="rId36"/>
  </p:sldIdLst>
  <p:sldSz cx="9144000" cy="6858000" type="screen4x3"/>
  <p:notesSz cx="7010400" cy="9296400"/>
  <p:embeddedFontLst>
    <p:embeddedFont>
      <p:font typeface="Garamond" panose="02020404030301010803" pitchFamily="18" charset="0"/>
      <p:regular r:id="rId39"/>
      <p:bold r:id="rId40"/>
      <p:italic r:id="rId41"/>
    </p:embeddedFont>
    <p:embeddedFont>
      <p:font typeface="Open Sans Light" panose="020B0306030504020204" pitchFamily="34" charset="0"/>
      <p:regular r:id="rId42"/>
      <p:italic r:id="rId43"/>
    </p:embeddedFont>
    <p:embeddedFont>
      <p:font typeface="Perpetua" panose="02020502060401020303" pitchFamily="18"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a:srgbClr val="00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5" autoAdjust="0"/>
  </p:normalViewPr>
  <p:slideViewPr>
    <p:cSldViewPr>
      <p:cViewPr varScale="1">
        <p:scale>
          <a:sx n="102" d="100"/>
          <a:sy n="102"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C7BA361C-0FEA-481F-BD67-65D59AEE2BC6}" type="datetimeFigureOut">
              <a:rPr lang="en-US"/>
              <a:pPr>
                <a:defRPr/>
              </a:pPr>
              <a:t>8/14/2024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6C6C47D4-09EE-468F-AD85-15A386EC3B6B}" type="slidenum">
              <a:rPr lang="en-US"/>
              <a:pPr>
                <a:defRPr/>
              </a:pPr>
              <a:t>‹#›</a:t>
            </a:fld>
            <a:endParaRPr lang="en-US" dirty="0"/>
          </a:p>
        </p:txBody>
      </p:sp>
    </p:spTree>
    <p:extLst>
      <p:ext uri="{BB962C8B-B14F-4D97-AF65-F5344CB8AC3E}">
        <p14:creationId xmlns:p14="http://schemas.microsoft.com/office/powerpoint/2010/main" val="191943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31F713E9-B540-4851-9B4F-0EC092B92B7C}" type="datetimeFigureOut">
              <a:rPr lang="en-US"/>
              <a:pPr>
                <a:defRPr/>
              </a:pPr>
              <a:t>8/14/2024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2495B588-79A1-4EC9-8B39-7CEA61E754AB}" type="slidenum">
              <a:rPr lang="en-US"/>
              <a:pPr>
                <a:defRPr/>
              </a:pPr>
              <a:t>‹#›</a:t>
            </a:fld>
            <a:endParaRPr lang="en-US" dirty="0"/>
          </a:p>
        </p:txBody>
      </p:sp>
    </p:spTree>
    <p:extLst>
      <p:ext uri="{BB962C8B-B14F-4D97-AF65-F5344CB8AC3E}">
        <p14:creationId xmlns:p14="http://schemas.microsoft.com/office/powerpoint/2010/main" val="3308101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p:cNvSpPr>
          <p:nvPr>
            <p:ph type="sldImg"/>
          </p:nvPr>
        </p:nvSpPr>
        <p:spPr bwMode="auto">
          <a:noFill/>
          <a:ln>
            <a:solidFill>
              <a:srgbClr val="000000"/>
            </a:solidFill>
            <a:miter lim="800000"/>
            <a:headEnd/>
            <a:tailEnd/>
          </a:ln>
        </p:spPr>
      </p:sp>
      <p:sp>
        <p:nvSpPr>
          <p:cNvPr id="778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1664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83248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437470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p:cNvSpPr>
          <p:nvPr>
            <p:ph type="sldImg"/>
          </p:nvPr>
        </p:nvSpPr>
        <p:spPr bwMode="auto">
          <a:noFill/>
          <a:ln>
            <a:solidFill>
              <a:srgbClr val="000000"/>
            </a:solidFill>
            <a:miter lim="800000"/>
            <a:headEnd/>
            <a:tailEnd/>
          </a:ln>
        </p:spPr>
      </p:sp>
      <p:sp>
        <p:nvSpPr>
          <p:cNvPr id="798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p:cNvSpPr>
          <p:nvPr>
            <p:ph type="sldImg"/>
          </p:nvPr>
        </p:nvSpPr>
        <p:spPr bwMode="auto">
          <a:noFill/>
          <a:ln>
            <a:solidFill>
              <a:srgbClr val="000000"/>
            </a:solidFill>
            <a:miter lim="800000"/>
            <a:headEnd/>
            <a:tailEnd/>
          </a:ln>
        </p:spPr>
      </p:sp>
      <p:sp>
        <p:nvSpPr>
          <p:cNvPr id="798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0462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p:cNvSpPr>
          <p:nvPr>
            <p:ph type="sldImg"/>
          </p:nvPr>
        </p:nvSpPr>
        <p:spPr bwMode="auto">
          <a:noFill/>
          <a:ln>
            <a:solidFill>
              <a:srgbClr val="000000"/>
            </a:solidFill>
            <a:miter lim="800000"/>
            <a:headEnd/>
            <a:tailEnd/>
          </a:ln>
        </p:spPr>
      </p:sp>
      <p:sp>
        <p:nvSpPr>
          <p:cNvPr id="798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3815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59862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54333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p:cNvSpPr>
          <p:nvPr>
            <p:ph type="sldImg"/>
          </p:nvPr>
        </p:nvSpPr>
        <p:spPr bwMode="auto">
          <a:noFill/>
          <a:ln>
            <a:solidFill>
              <a:srgbClr val="000000"/>
            </a:solidFill>
            <a:miter lim="800000"/>
            <a:headEnd/>
            <a:tailEnd/>
          </a:ln>
        </p:spPr>
      </p:sp>
      <p:sp>
        <p:nvSpPr>
          <p:cNvPr id="808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9783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61500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81282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10193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529906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7785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84378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99126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p:cNvSpPr>
          <p:nvPr>
            <p:ph type="sldImg"/>
          </p:nvPr>
        </p:nvSpPr>
        <p:spPr bwMode="auto">
          <a:noFill/>
          <a:ln>
            <a:solidFill>
              <a:srgbClr val="000000"/>
            </a:solidFill>
            <a:miter lim="800000"/>
            <a:headEnd/>
            <a:tailEnd/>
          </a:ln>
        </p:spPr>
      </p:sp>
      <p:sp>
        <p:nvSpPr>
          <p:cNvPr id="778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31760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81993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99353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p:cNvSpPr>
          <p:nvPr>
            <p:ph type="sldImg"/>
          </p:nvPr>
        </p:nvSpPr>
        <p:spPr bwMode="auto">
          <a:noFill/>
          <a:ln>
            <a:solidFill>
              <a:srgbClr val="000000"/>
            </a:solidFill>
            <a:miter lim="800000"/>
            <a:headEnd/>
            <a:tailEnd/>
          </a:ln>
        </p:spPr>
      </p:sp>
      <p:sp>
        <p:nvSpPr>
          <p:cNvPr id="860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63736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7441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p:cNvSpPr>
          <p:nvPr>
            <p:ph type="sldImg"/>
          </p:nvPr>
        </p:nvSpPr>
        <p:spPr bwMode="auto">
          <a:noFill/>
          <a:ln>
            <a:solidFill>
              <a:srgbClr val="000000"/>
            </a:solidFill>
            <a:miter lim="800000"/>
            <a:headEnd/>
            <a:tailEnd/>
          </a:ln>
        </p:spPr>
      </p:sp>
      <p:sp>
        <p:nvSpPr>
          <p:cNvPr id="778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5563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4080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ceholder 2"/>
          <p:cNvSpPr>
            <a:spLocks noGrp="1" noRot="1" noChangeAspect="1"/>
          </p:cNvSpPr>
          <p:nvPr>
            <p:ph type="sldImg"/>
          </p:nvPr>
        </p:nvSpPr>
        <p:spPr bwMode="auto">
          <a:noFill/>
          <a:ln>
            <a:solidFill>
              <a:srgbClr val="000000"/>
            </a:solidFill>
            <a:miter lim="800000"/>
            <a:headEnd/>
            <a:tailEnd/>
          </a:ln>
        </p:spPr>
      </p:sp>
      <p:sp>
        <p:nvSpPr>
          <p:cNvPr id="839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2546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51454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lstStyle>
            <a:lvl1pPr algn="l">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5224175A-CE4D-4B9D-AD57-AF31C7C582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EF33AAD8-4371-4FA4-87AD-58367B1156C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1B829E8E-E54D-464E-936D-BE27F17FAE5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144C189-BFC0-49A5-9DF9-9C2946EF23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fld id="{78C5ADDE-EB17-42DD-A3B2-BA4C757291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fld id="{0B1EFBD5-5164-48E5-B6BB-D3CCB77589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472C5A9F-0E28-4F10-9207-8A77F8DED7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90A54798-4B0B-450E-A35F-66AE564D15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fld id="{88392106-8BD4-45F3-A9B1-B154192373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fld id="{0F02B277-237A-4963-B836-2CA7DBC664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fld id="{DC1CE7B9-B484-4ECF-8C32-4D63B1E20B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fld id="{ACBFC8A5-FF3E-449D-9D32-3F61F9A720B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3429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6240463" y="6629400"/>
            <a:ext cx="2895600" cy="365125"/>
          </a:xfrm>
          <a:prstGeom prst="rect">
            <a:avLst/>
          </a:prstGeom>
        </p:spPr>
        <p:txBody>
          <a:bodyPr/>
          <a:lstStyle>
            <a:lvl1pPr algn="r" fontAlgn="auto">
              <a:spcBef>
                <a:spcPts val="0"/>
              </a:spcBef>
              <a:spcAft>
                <a:spcPts val="0"/>
              </a:spcAft>
              <a:defRPr sz="900" dirty="0">
                <a:solidFill>
                  <a:schemeClr val="bg2"/>
                </a:solidFill>
                <a:latin typeface="Segoe UI" pitchFamily="34" charset="0"/>
                <a:ea typeface="+mn-ea"/>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0" y="6600825"/>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bg2"/>
                </a:solidFill>
                <a:latin typeface="Segoe UI" pitchFamily="34" charset="0"/>
                <a:ea typeface="Segoe UI" pitchFamily="34" charset="0"/>
                <a:cs typeface="Segoe UI" pitchFamily="34" charset="0"/>
              </a:defRPr>
            </a:lvl1pPr>
          </a:lstStyle>
          <a:p>
            <a:fld id="{F7EBA41D-B18E-46E2-B913-A13E04654AE1}" type="slidenum">
              <a:rPr lang="en-US"/>
              <a:pPr/>
              <a:t>‹#›</a:t>
            </a:fld>
            <a:endParaRPr lang="en-US"/>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hf hdr="0" ftr="0" dt="0"/>
  <p:txStyles>
    <p:title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p:titleStyle>
    <p:body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457200" y="5334000"/>
            <a:ext cx="7772400" cy="860425"/>
          </a:xfrm>
        </p:spPr>
        <p:txBody>
          <a:bodyPr/>
          <a:lstStyle/>
          <a:p>
            <a:r>
              <a:rPr lang="en-US" dirty="0"/>
              <a:t>Pieces of the Puzzle</a:t>
            </a:r>
          </a:p>
        </p:txBody>
      </p:sp>
      <p:sp>
        <p:nvSpPr>
          <p:cNvPr id="17410" name="Subtitle 2"/>
          <p:cNvSpPr>
            <a:spLocks noGrp="1"/>
          </p:cNvSpPr>
          <p:nvPr>
            <p:ph type="subTitle" idx="1"/>
          </p:nvPr>
        </p:nvSpPr>
        <p:spPr>
          <a:xfrm>
            <a:off x="457200" y="5105400"/>
            <a:ext cx="7753350" cy="1485900"/>
          </a:xfrm>
        </p:spPr>
        <p:txBody>
          <a:bodyPr/>
          <a:lstStyle/>
          <a:p>
            <a:r>
              <a:rPr lang="en-US" dirty="0"/>
              <a:t>Introduction to Special Education data reporting - MIS</a:t>
            </a:r>
          </a:p>
        </p:txBody>
      </p:sp>
      <p:sp>
        <p:nvSpPr>
          <p:cNvPr id="5" name="TextBox 4"/>
          <p:cNvSpPr txBox="1"/>
          <p:nvPr/>
        </p:nvSpPr>
        <p:spPr>
          <a:xfrm>
            <a:off x="6324600" y="6477000"/>
            <a:ext cx="2362200" cy="228600"/>
          </a:xfrm>
          <a:prstGeom prst="rect">
            <a:avLst/>
          </a:prstGeom>
        </p:spPr>
        <p:txBody>
          <a:bodyPr anchor="ctr"/>
          <a:lstStyle/>
          <a:p>
            <a:pPr algn="r" fontAlgn="auto">
              <a:spcAft>
                <a:spcPts val="0"/>
              </a:spcAft>
              <a:defRPr/>
            </a:pPr>
            <a:r>
              <a:rPr lang="en-US" sz="1400" dirty="0">
                <a:solidFill>
                  <a:schemeClr val="bg1"/>
                </a:solidFill>
                <a:latin typeface="+mn-lt"/>
                <a:ea typeface="+mn-ea"/>
                <a:cs typeface="+mn-cs"/>
              </a:rPr>
              <a:t>By: Mason Vosburgh</a:t>
            </a:r>
            <a:endParaRPr lang="en-US" sz="1400" dirty="0">
              <a:latin typeface="Perpetua" pitchFamily="18" charset="0"/>
              <a:ea typeface="+mj-ea"/>
              <a:cs typeface="+mj-cs"/>
            </a:endParaRPr>
          </a:p>
        </p:txBody>
      </p:sp>
      <p:sp>
        <p:nvSpPr>
          <p:cNvPr id="17412" name="Rectangle 4"/>
          <p:cNvSpPr>
            <a:spLocks noChangeArrowheads="1"/>
          </p:cNvSpPr>
          <p:nvPr/>
        </p:nvSpPr>
        <p:spPr bwMode="auto">
          <a:xfrm>
            <a:off x="7594600" y="44688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958554" y="188640"/>
            <a:ext cx="3242766" cy="639763"/>
          </a:xfrm>
        </p:spPr>
        <p:txBody>
          <a:bodyPr/>
          <a:lstStyle/>
          <a:p>
            <a:pPr algn="ctr"/>
            <a:r>
              <a:rPr lang="en-US" dirty="0"/>
              <a:t>Getting Started</a:t>
            </a:r>
          </a:p>
        </p:txBody>
      </p:sp>
      <p:sp>
        <p:nvSpPr>
          <p:cNvPr id="20483" name="Text Placeholder 3"/>
          <p:cNvSpPr>
            <a:spLocks noGrp="1"/>
          </p:cNvSpPr>
          <p:nvPr>
            <p:ph type="body" sz="quarter" idx="13"/>
          </p:nvPr>
        </p:nvSpPr>
        <p:spPr>
          <a:xfrm>
            <a:off x="3005447" y="828403"/>
            <a:ext cx="3133105" cy="457200"/>
          </a:xfrm>
          <a:ln w="12700">
            <a:solidFill>
              <a:schemeClr val="bg1"/>
            </a:solidFill>
          </a:ln>
        </p:spPr>
        <p:txBody>
          <a:bodyPr/>
          <a:lstStyle/>
          <a:p>
            <a:pPr algn="ctr"/>
            <a:r>
              <a:rPr lang="en-US" dirty="0"/>
              <a:t>Know your buildings</a:t>
            </a:r>
          </a:p>
        </p:txBody>
      </p:sp>
      <p:sp>
        <p:nvSpPr>
          <p:cNvPr id="7" name="Text Placeholder 3"/>
          <p:cNvSpPr txBox="1">
            <a:spLocks/>
          </p:cNvSpPr>
          <p:nvPr/>
        </p:nvSpPr>
        <p:spPr>
          <a:xfrm>
            <a:off x="166378" y="1409304"/>
            <a:ext cx="8928484" cy="5260056"/>
          </a:xfrm>
          <a:prstGeom prst="rect">
            <a:avLst/>
          </a:prstGeom>
        </p:spPr>
        <p:txBody>
          <a:bodyPr>
            <a:normAutofit fontScale="92500"/>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dirty="0"/>
              <a:t>Neighborhood School – Where the Parent chooses to enroll their child for General Education. </a:t>
            </a:r>
          </a:p>
          <a:p>
            <a:pPr fontAlgn="auto">
              <a:spcAft>
                <a:spcPts val="0"/>
              </a:spcAft>
              <a:defRPr/>
            </a:pPr>
            <a:r>
              <a:rPr lang="en-US" dirty="0"/>
              <a:t>		Public school or Private / Parochial school</a:t>
            </a:r>
          </a:p>
          <a:p>
            <a:pPr fontAlgn="auto">
              <a:spcAft>
                <a:spcPts val="0"/>
              </a:spcAft>
              <a:defRPr/>
            </a:pPr>
            <a:r>
              <a:rPr lang="en-US" dirty="0"/>
              <a:t>			Elementary, middle or high school </a:t>
            </a:r>
            <a:endParaRPr lang="en-US" sz="2000" dirty="0"/>
          </a:p>
          <a:p>
            <a:pPr fontAlgn="auto">
              <a:spcAft>
                <a:spcPts val="0"/>
              </a:spcAft>
              <a:defRPr/>
            </a:pPr>
            <a:r>
              <a:rPr lang="en-US" dirty="0"/>
              <a:t>Attendance building – Where special education services are provided</a:t>
            </a:r>
          </a:p>
          <a:p>
            <a:pPr fontAlgn="auto">
              <a:spcAft>
                <a:spcPts val="0"/>
              </a:spcAft>
              <a:defRPr/>
            </a:pPr>
            <a:r>
              <a:rPr lang="en-US" dirty="0"/>
              <a:t>		School, Program, home or off campus / community location</a:t>
            </a:r>
          </a:p>
          <a:p>
            <a:pPr fontAlgn="auto">
              <a:spcAft>
                <a:spcPts val="0"/>
              </a:spcAft>
              <a:defRPr/>
            </a:pPr>
            <a:r>
              <a:rPr lang="en-US" dirty="0"/>
              <a:t>			Calendars, settings, Directory sessions apply</a:t>
            </a:r>
            <a:endParaRPr lang="en-US" sz="2000" dirty="0"/>
          </a:p>
          <a:p>
            <a:pPr fontAlgn="auto">
              <a:spcAft>
                <a:spcPts val="0"/>
              </a:spcAft>
              <a:defRPr/>
            </a:pPr>
            <a:r>
              <a:rPr lang="en-US" dirty="0"/>
              <a:t>Responsible school – Accountability or funding school</a:t>
            </a:r>
          </a:p>
          <a:p>
            <a:pPr fontAlgn="auto">
              <a:spcAft>
                <a:spcPts val="0"/>
              </a:spcAft>
              <a:defRPr/>
            </a:pPr>
            <a:r>
              <a:rPr lang="en-US" dirty="0"/>
              <a:t> 	as designated by the USD or state school in the KEDS data collection</a:t>
            </a:r>
          </a:p>
          <a:p>
            <a:pPr fontAlgn="auto">
              <a:spcAft>
                <a:spcPts val="0"/>
              </a:spcAft>
              <a:defRPr/>
            </a:pPr>
            <a:r>
              <a:rPr lang="en-US" dirty="0"/>
              <a:t>		Public elementary, middle or high school</a:t>
            </a:r>
          </a:p>
          <a:p>
            <a:pPr fontAlgn="auto">
              <a:spcAft>
                <a:spcPts val="0"/>
              </a:spcAft>
              <a:defRPr/>
            </a:pPr>
            <a:r>
              <a:rPr lang="en-US" dirty="0"/>
              <a:t>		State School</a:t>
            </a:r>
          </a:p>
          <a:p>
            <a:pPr fontAlgn="auto">
              <a:spcAft>
                <a:spcPts val="0"/>
              </a:spcAft>
              <a:defRPr/>
            </a:pPr>
            <a:r>
              <a:rPr lang="en-US" dirty="0"/>
              <a:t>Note: These buildings are determined independently of each other. Service location does not determine neighborhood or responsible school. </a:t>
            </a:r>
          </a:p>
          <a:p>
            <a:pPr fontAlgn="auto">
              <a:spcAft>
                <a:spcPts val="0"/>
              </a:spcAft>
              <a:defRPr/>
            </a:pPr>
            <a:endParaRPr lang="en-US" sz="2000" dirty="0"/>
          </a:p>
        </p:txBody>
      </p:sp>
      <p:sp>
        <p:nvSpPr>
          <p:cNvPr id="20485" name="Slide Number Placeholder 9"/>
          <p:cNvSpPr>
            <a:spLocks noGrp="1"/>
          </p:cNvSpPr>
          <p:nvPr>
            <p:ph type="sldNum" sz="quarter" idx="15"/>
          </p:nvPr>
        </p:nvSpPr>
        <p:spPr bwMode="auto">
          <a:noFill/>
          <a:ln>
            <a:miter lim="800000"/>
            <a:headEnd/>
            <a:tailEnd/>
          </a:ln>
        </p:spPr>
        <p:txBody>
          <a:bodyPr/>
          <a:lstStyle/>
          <a:p>
            <a:fld id="{A5334D38-31DB-487E-B452-A56CEA97DF9C}" type="slidenum">
              <a:rPr lang="en-US"/>
              <a:pPr/>
              <a:t>10</a:t>
            </a:fld>
            <a:endParaRPr lang="en-US"/>
          </a:p>
        </p:txBody>
      </p:sp>
    </p:spTree>
    <p:extLst>
      <p:ext uri="{BB962C8B-B14F-4D97-AF65-F5344CB8AC3E}">
        <p14:creationId xmlns:p14="http://schemas.microsoft.com/office/powerpoint/2010/main" val="289107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924835" y="224369"/>
            <a:ext cx="3294329" cy="639763"/>
          </a:xfrm>
        </p:spPr>
        <p:txBody>
          <a:bodyPr/>
          <a:lstStyle/>
          <a:p>
            <a:pPr algn="ctr"/>
            <a:r>
              <a:rPr lang="en-US" dirty="0"/>
              <a:t>Getting Started</a:t>
            </a:r>
          </a:p>
        </p:txBody>
      </p:sp>
      <p:sp>
        <p:nvSpPr>
          <p:cNvPr id="21506" name="Text Placeholder 3"/>
          <p:cNvSpPr>
            <a:spLocks noGrp="1"/>
          </p:cNvSpPr>
          <p:nvPr>
            <p:ph type="body" sz="quarter" idx="13"/>
          </p:nvPr>
        </p:nvSpPr>
        <p:spPr>
          <a:xfrm>
            <a:off x="3275856" y="781526"/>
            <a:ext cx="2592288" cy="493106"/>
          </a:xfrm>
        </p:spPr>
        <p:txBody>
          <a:bodyPr/>
          <a:lstStyle/>
          <a:p>
            <a:r>
              <a:rPr lang="en-US" dirty="0"/>
              <a:t>Building Attributes</a:t>
            </a:r>
          </a:p>
        </p:txBody>
      </p:sp>
      <p:sp>
        <p:nvSpPr>
          <p:cNvPr id="21509" name="Slide Number Placeholder 13"/>
          <p:cNvSpPr>
            <a:spLocks noGrp="1"/>
          </p:cNvSpPr>
          <p:nvPr>
            <p:ph type="sldNum" sz="quarter" idx="15"/>
          </p:nvPr>
        </p:nvSpPr>
        <p:spPr bwMode="auto">
          <a:noFill/>
          <a:ln>
            <a:miter lim="800000"/>
            <a:headEnd/>
            <a:tailEnd/>
          </a:ln>
        </p:spPr>
        <p:txBody>
          <a:bodyPr/>
          <a:lstStyle/>
          <a:p>
            <a:fld id="{6E0EC166-DE96-43C6-BB29-7599BB2D4828}" type="slidenum">
              <a:rPr lang="en-US"/>
              <a:pPr/>
              <a:t>11</a:t>
            </a:fld>
            <a:endParaRPr lang="en-US"/>
          </a:p>
        </p:txBody>
      </p:sp>
      <p:sp>
        <p:nvSpPr>
          <p:cNvPr id="2" name="Text Placeholder 3">
            <a:extLst>
              <a:ext uri="{FF2B5EF4-FFF2-40B4-BE49-F238E27FC236}">
                <a16:creationId xmlns:a16="http://schemas.microsoft.com/office/drawing/2014/main" id="{70803AEE-339A-C6EE-9847-3FE98572A879}"/>
              </a:ext>
            </a:extLst>
          </p:cNvPr>
          <p:cNvSpPr txBox="1">
            <a:spLocks/>
          </p:cNvSpPr>
          <p:nvPr/>
        </p:nvSpPr>
        <p:spPr bwMode="auto">
          <a:xfrm>
            <a:off x="1583743" y="1153088"/>
            <a:ext cx="662473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Characteristics specific to individual buildings   </a:t>
            </a:r>
          </a:p>
        </p:txBody>
      </p:sp>
      <p:sp>
        <p:nvSpPr>
          <p:cNvPr id="3" name="Text Placeholder 3">
            <a:extLst>
              <a:ext uri="{FF2B5EF4-FFF2-40B4-BE49-F238E27FC236}">
                <a16:creationId xmlns:a16="http://schemas.microsoft.com/office/drawing/2014/main" id="{D896418C-50A9-B029-F71D-3A76D2FFC558}"/>
              </a:ext>
            </a:extLst>
          </p:cNvPr>
          <p:cNvSpPr txBox="1">
            <a:spLocks/>
          </p:cNvSpPr>
          <p:nvPr/>
        </p:nvSpPr>
        <p:spPr bwMode="auto">
          <a:xfrm>
            <a:off x="346664" y="1651771"/>
            <a:ext cx="8689831" cy="45586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Calendar – the designated days the school is in session and not in session during the regular school year term. Extended school year / summer sessions are not included in SPEDPro calendars. </a:t>
            </a:r>
          </a:p>
          <a:p>
            <a:pPr marL="342900" indent="-342900">
              <a:buFont typeface="Arial" panose="020B0604020202020204" pitchFamily="34" charset="0"/>
              <a:buChar char="•"/>
            </a:pPr>
            <a:r>
              <a:rPr lang="en-US" dirty="0"/>
              <a:t>District / organization calendars for all buildings and all grades is set as the default calendar for the school year.</a:t>
            </a:r>
          </a:p>
          <a:p>
            <a:pPr marL="342900" indent="-342900">
              <a:buFont typeface="Arial" panose="020B0604020202020204" pitchFamily="34" charset="0"/>
              <a:buChar char="•"/>
            </a:pPr>
            <a:r>
              <a:rPr lang="en-US" dirty="0"/>
              <a:t>A building that does not follow the District calendar (USD 123 Day school) or program that does not follow the District calendar (USD 123 preschool) must have separate calendar created. </a:t>
            </a:r>
          </a:p>
          <a:p>
            <a:pPr marL="342900" indent="-342900">
              <a:buFont typeface="Arial" panose="020B0604020202020204" pitchFamily="34" charset="0"/>
              <a:buChar char="•"/>
            </a:pPr>
            <a:r>
              <a:rPr lang="en-US" dirty="0"/>
              <a:t>Calendars apply to the service location / attendance building only</a:t>
            </a:r>
          </a:p>
          <a:p>
            <a:pPr marL="342900" indent="-342900">
              <a:buFont typeface="Arial" panose="020B0604020202020204" pitchFamily="34" charset="0"/>
              <a:buChar char="•"/>
            </a:pPr>
            <a:r>
              <a:rPr lang="en-US" dirty="0"/>
              <a:t>Calendars are used to determine the total number of service days between the service start and end dates</a:t>
            </a:r>
          </a:p>
          <a:p>
            <a:endParaRPr lang="en-US" dirty="0"/>
          </a:p>
        </p:txBody>
      </p:sp>
      <p:sp>
        <p:nvSpPr>
          <p:cNvPr id="4" name="TextBox 3">
            <a:extLst>
              <a:ext uri="{FF2B5EF4-FFF2-40B4-BE49-F238E27FC236}">
                <a16:creationId xmlns:a16="http://schemas.microsoft.com/office/drawing/2014/main" id="{24083F2C-E13B-E677-8B8F-7C3B5B514086}"/>
              </a:ext>
            </a:extLst>
          </p:cNvPr>
          <p:cNvSpPr txBox="1"/>
          <p:nvPr/>
        </p:nvSpPr>
        <p:spPr>
          <a:xfrm>
            <a:off x="251520" y="332656"/>
            <a:ext cx="2376264" cy="741203"/>
          </a:xfrm>
          <a:prstGeom prst="rect">
            <a:avLst/>
          </a:prstGeom>
          <a:ln w="28575">
            <a:solidFill>
              <a:srgbClr val="FF0000"/>
            </a:solidFill>
          </a:ln>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4800" b="0" i="0" u="none" strike="noStrike" kern="1200" cap="none" spc="0" normalizeH="0" baseline="0" noProof="0" dirty="0">
                <a:ln>
                  <a:noFill/>
                </a:ln>
                <a:solidFill>
                  <a:schemeClr val="bg1"/>
                </a:solidFill>
                <a:effectLst/>
                <a:uLnTx/>
                <a:uFillTx/>
                <a:latin typeface="Perpetua" pitchFamily="18" charset="0"/>
                <a:ea typeface="+mj-ea"/>
                <a:cs typeface="+mj-cs"/>
              </a:rPr>
              <a:t>Calendars</a:t>
            </a:r>
          </a:p>
        </p:txBody>
      </p:sp>
    </p:spTree>
    <p:extLst>
      <p:ext uri="{BB962C8B-B14F-4D97-AF65-F5344CB8AC3E}">
        <p14:creationId xmlns:p14="http://schemas.microsoft.com/office/powerpoint/2010/main" val="285228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a:r>
              <a:rPr lang="en-US"/>
              <a:t>Getting Started</a:t>
            </a:r>
          </a:p>
        </p:txBody>
      </p:sp>
      <p:sp>
        <p:nvSpPr>
          <p:cNvPr id="21506" name="Text Placeholder 3"/>
          <p:cNvSpPr>
            <a:spLocks noGrp="1"/>
          </p:cNvSpPr>
          <p:nvPr>
            <p:ph type="body" sz="quarter" idx="13"/>
          </p:nvPr>
        </p:nvSpPr>
        <p:spPr>
          <a:xfrm>
            <a:off x="3707904" y="1106314"/>
            <a:ext cx="1553717" cy="457200"/>
          </a:xfrm>
        </p:spPr>
        <p:txBody>
          <a:bodyPr/>
          <a:lstStyle/>
          <a:p>
            <a:r>
              <a:rPr lang="en-US" dirty="0"/>
              <a:t>Calendars</a:t>
            </a:r>
          </a:p>
        </p:txBody>
      </p:sp>
      <p:sp>
        <p:nvSpPr>
          <p:cNvPr id="21509" name="Slide Number Placeholder 13"/>
          <p:cNvSpPr>
            <a:spLocks noGrp="1"/>
          </p:cNvSpPr>
          <p:nvPr>
            <p:ph type="sldNum" sz="quarter" idx="15"/>
          </p:nvPr>
        </p:nvSpPr>
        <p:spPr bwMode="auto">
          <a:noFill/>
          <a:ln>
            <a:miter lim="800000"/>
            <a:headEnd/>
            <a:tailEnd/>
          </a:ln>
        </p:spPr>
        <p:txBody>
          <a:bodyPr/>
          <a:lstStyle/>
          <a:p>
            <a:fld id="{6E0EC166-DE96-43C6-BB29-7599BB2D4828}" type="slidenum">
              <a:rPr lang="en-US"/>
              <a:pPr/>
              <a:t>12</a:t>
            </a:fld>
            <a:endParaRPr lang="en-US"/>
          </a:p>
        </p:txBody>
      </p:sp>
      <p:pic>
        <p:nvPicPr>
          <p:cNvPr id="13" name="Picture 12"/>
          <p:cNvPicPr/>
          <p:nvPr/>
        </p:nvPicPr>
        <p:blipFill>
          <a:blip r:embed="rId3"/>
          <a:stretch>
            <a:fillRect/>
          </a:stretch>
        </p:blipFill>
        <p:spPr>
          <a:xfrm>
            <a:off x="330093" y="2970984"/>
            <a:ext cx="7272808" cy="2447195"/>
          </a:xfrm>
          <a:prstGeom prst="rect">
            <a:avLst/>
          </a:prstGeom>
        </p:spPr>
      </p:pic>
      <p:sp>
        <p:nvSpPr>
          <p:cNvPr id="21512" name="Text Placeholder 3"/>
          <p:cNvSpPr txBox="1">
            <a:spLocks/>
          </p:cNvSpPr>
          <p:nvPr/>
        </p:nvSpPr>
        <p:spPr bwMode="auto">
          <a:xfrm>
            <a:off x="7343211" y="2366328"/>
            <a:ext cx="1829219" cy="2133194"/>
          </a:xfrm>
          <a:prstGeom prst="rect">
            <a:avLst/>
          </a:prstGeom>
          <a:noFill/>
          <a:ln w="9525">
            <a:noFill/>
            <a:miter lim="800000"/>
            <a:headEnd/>
            <a:tailEnd/>
          </a:ln>
        </p:spPr>
        <p:txBody>
          <a:bodyPr>
            <a:prstTxWarp prst="textNoShape">
              <a:avLst/>
            </a:prstTxWarp>
          </a:bodyPr>
          <a:lstStyle/>
          <a:p>
            <a:pPr marL="173038" indent="-173038" algn="ctr">
              <a:spcBef>
                <a:spcPct val="20000"/>
              </a:spcBef>
              <a:buClr>
                <a:schemeClr val="bg2"/>
              </a:buClr>
              <a:buSzPct val="70000"/>
            </a:pPr>
            <a:r>
              <a:rPr lang="en-US" sz="2400" dirty="0">
                <a:solidFill>
                  <a:schemeClr val="bg2"/>
                </a:solidFill>
                <a:latin typeface="Calibri" pitchFamily="-123" charset="0"/>
                <a:ea typeface="Segoe UI" pitchFamily="34" charset="0"/>
                <a:cs typeface="Segoe UI" pitchFamily="34" charset="0"/>
              </a:rPr>
              <a:t>Click New button to open a new calendar form</a:t>
            </a:r>
          </a:p>
        </p:txBody>
      </p:sp>
      <p:sp>
        <p:nvSpPr>
          <p:cNvPr id="10" name="Right Arrow 9"/>
          <p:cNvSpPr/>
          <p:nvPr/>
        </p:nvSpPr>
        <p:spPr bwMode="auto">
          <a:xfrm>
            <a:off x="6206554" y="3933056"/>
            <a:ext cx="914632" cy="440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ight Arrow 11"/>
          <p:cNvSpPr/>
          <p:nvPr/>
        </p:nvSpPr>
        <p:spPr>
          <a:xfrm rot="10800000">
            <a:off x="1691680" y="4437112"/>
            <a:ext cx="81438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3">
            <a:extLst>
              <a:ext uri="{FF2B5EF4-FFF2-40B4-BE49-F238E27FC236}">
                <a16:creationId xmlns:a16="http://schemas.microsoft.com/office/drawing/2014/main" id="{70803AEE-339A-C6EE-9847-3FE98572A879}"/>
              </a:ext>
            </a:extLst>
          </p:cNvPr>
          <p:cNvSpPr txBox="1">
            <a:spLocks/>
          </p:cNvSpPr>
          <p:nvPr/>
        </p:nvSpPr>
        <p:spPr bwMode="auto">
          <a:xfrm>
            <a:off x="3458697" y="1625208"/>
            <a:ext cx="224248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New Calendars </a:t>
            </a:r>
          </a:p>
        </p:txBody>
      </p:sp>
      <p:sp>
        <p:nvSpPr>
          <p:cNvPr id="5" name="TextBox 4"/>
          <p:cNvSpPr txBox="1"/>
          <p:nvPr/>
        </p:nvSpPr>
        <p:spPr>
          <a:xfrm>
            <a:off x="2917689" y="3204122"/>
            <a:ext cx="2895600" cy="1295400"/>
          </a:xfrm>
          <a:prstGeom prst="rect">
            <a:avLst/>
          </a:prstGeom>
        </p:spPr>
        <p:txBody>
          <a:bodyPr anchor="ctr">
            <a:normAutofit/>
          </a:bodyPr>
          <a:lstStyle/>
          <a:p>
            <a:pPr fontAlgn="auto">
              <a:spcAft>
                <a:spcPts val="0"/>
              </a:spcAft>
              <a:defRPr/>
            </a:pPr>
            <a:r>
              <a:rPr lang="en-US" sz="2400" dirty="0">
                <a:latin typeface="Perpetua" pitchFamily="18" charset="0"/>
                <a:ea typeface="+mj-ea"/>
                <a:cs typeface="+mj-cs"/>
              </a:rPr>
              <a:t>Select the target school year for which the calendar applies</a:t>
            </a:r>
          </a:p>
        </p:txBody>
      </p:sp>
      <p:sp>
        <p:nvSpPr>
          <p:cNvPr id="3" name="Text Placeholder 3">
            <a:extLst>
              <a:ext uri="{FF2B5EF4-FFF2-40B4-BE49-F238E27FC236}">
                <a16:creationId xmlns:a16="http://schemas.microsoft.com/office/drawing/2014/main" id="{D896418C-50A9-B029-F71D-3A76D2FFC558}"/>
              </a:ext>
            </a:extLst>
          </p:cNvPr>
          <p:cNvSpPr txBox="1">
            <a:spLocks/>
          </p:cNvSpPr>
          <p:nvPr/>
        </p:nvSpPr>
        <p:spPr bwMode="auto">
          <a:xfrm>
            <a:off x="300083" y="2364101"/>
            <a:ext cx="5370142" cy="471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Calendar List from Navigation Pane</a:t>
            </a:r>
          </a:p>
        </p:txBody>
      </p:sp>
    </p:spTree>
    <p:extLst>
      <p:ext uri="{BB962C8B-B14F-4D97-AF65-F5344CB8AC3E}">
        <p14:creationId xmlns:p14="http://schemas.microsoft.com/office/powerpoint/2010/main" val="425476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F0D157-6B47-00F2-DB48-3A4FC6F09077}"/>
              </a:ext>
            </a:extLst>
          </p:cNvPr>
          <p:cNvPicPr>
            <a:picLocks noChangeAspect="1"/>
          </p:cNvPicPr>
          <p:nvPr/>
        </p:nvPicPr>
        <p:blipFill>
          <a:blip r:embed="rId3"/>
          <a:stretch>
            <a:fillRect/>
          </a:stretch>
        </p:blipFill>
        <p:spPr>
          <a:xfrm>
            <a:off x="2893367" y="1374610"/>
            <a:ext cx="6227998" cy="5070151"/>
          </a:xfrm>
          <a:prstGeom prst="rect">
            <a:avLst/>
          </a:prstGeom>
        </p:spPr>
      </p:pic>
      <p:sp>
        <p:nvSpPr>
          <p:cNvPr id="22529" name="Title 1"/>
          <p:cNvSpPr>
            <a:spLocks noGrp="1"/>
          </p:cNvSpPr>
          <p:nvPr>
            <p:ph type="title"/>
          </p:nvPr>
        </p:nvSpPr>
        <p:spPr>
          <a:xfrm>
            <a:off x="519113" y="152400"/>
            <a:ext cx="8229600" cy="639763"/>
          </a:xfrm>
        </p:spPr>
        <p:txBody>
          <a:bodyPr/>
          <a:lstStyle/>
          <a:p>
            <a:pPr algn="ctr"/>
            <a:r>
              <a:rPr lang="en-US"/>
              <a:t>Getting Started</a:t>
            </a:r>
          </a:p>
        </p:txBody>
      </p:sp>
      <p:sp>
        <p:nvSpPr>
          <p:cNvPr id="22530" name="Text Placeholder 3"/>
          <p:cNvSpPr>
            <a:spLocks noGrp="1"/>
          </p:cNvSpPr>
          <p:nvPr>
            <p:ph type="body" sz="quarter" idx="13"/>
          </p:nvPr>
        </p:nvSpPr>
        <p:spPr>
          <a:xfrm>
            <a:off x="3764135" y="782643"/>
            <a:ext cx="1599953" cy="457200"/>
          </a:xfrm>
        </p:spPr>
        <p:txBody>
          <a:bodyPr/>
          <a:lstStyle/>
          <a:p>
            <a:r>
              <a:rPr lang="en-US" dirty="0"/>
              <a:t>Calendars</a:t>
            </a:r>
          </a:p>
        </p:txBody>
      </p:sp>
      <p:sp>
        <p:nvSpPr>
          <p:cNvPr id="3" name="Content Placeholder 2"/>
          <p:cNvSpPr>
            <a:spLocks noGrp="1"/>
          </p:cNvSpPr>
          <p:nvPr>
            <p:ph idx="1"/>
          </p:nvPr>
        </p:nvSpPr>
        <p:spPr>
          <a:xfrm>
            <a:off x="0" y="1371600"/>
            <a:ext cx="2946400" cy="5257800"/>
          </a:xfrm>
        </p:spPr>
        <p:txBody>
          <a:bodyPr rtlCol="0">
            <a:normAutofit fontScale="77500" lnSpcReduction="20000"/>
          </a:bodyPr>
          <a:lstStyle/>
          <a:p>
            <a:pPr marL="457200" indent="-457200" fontAlgn="auto">
              <a:spcAft>
                <a:spcPts val="0"/>
              </a:spcAft>
              <a:buFont typeface="+mj-lt"/>
              <a:buAutoNum type="arabicParenR"/>
              <a:defRPr/>
            </a:pPr>
            <a:r>
              <a:rPr lang="en-US" dirty="0">
                <a:ea typeface="+mn-ea"/>
                <a:cs typeface="Segoe UI" pitchFamily="34" charset="0"/>
              </a:rPr>
              <a:t>Set default master district level calendar for all grades, all buildings.</a:t>
            </a:r>
          </a:p>
          <a:p>
            <a:pPr marL="457200" indent="-457200" fontAlgn="auto">
              <a:spcAft>
                <a:spcPts val="0"/>
              </a:spcAft>
              <a:buFont typeface="+mj-lt"/>
              <a:buAutoNum type="arabicParenR"/>
              <a:defRPr/>
            </a:pPr>
            <a:r>
              <a:rPr lang="en-US" dirty="0">
                <a:ea typeface="+mn-ea"/>
                <a:cs typeface="Segoe UI" pitchFamily="34" charset="0"/>
              </a:rPr>
              <a:t>Enter </a:t>
            </a:r>
            <a:r>
              <a:rPr lang="en-US" dirty="0">
                <a:solidFill>
                  <a:srgbClr val="FF0000"/>
                </a:solidFill>
                <a:ea typeface="+mn-ea"/>
                <a:cs typeface="Segoe UI" pitchFamily="34" charset="0"/>
              </a:rPr>
              <a:t>earliest</a:t>
            </a:r>
            <a:r>
              <a:rPr lang="en-US" dirty="0">
                <a:ea typeface="+mn-ea"/>
                <a:cs typeface="Segoe UI" pitchFamily="34" charset="0"/>
              </a:rPr>
              <a:t> first and </a:t>
            </a:r>
            <a:r>
              <a:rPr lang="en-US" dirty="0">
                <a:solidFill>
                  <a:srgbClr val="FF0000"/>
                </a:solidFill>
                <a:ea typeface="+mn-ea"/>
                <a:cs typeface="Segoe UI" pitchFamily="34" charset="0"/>
              </a:rPr>
              <a:t>latest</a:t>
            </a:r>
            <a:r>
              <a:rPr lang="en-US" dirty="0">
                <a:ea typeface="+mn-ea"/>
                <a:cs typeface="Segoe UI" pitchFamily="34" charset="0"/>
              </a:rPr>
              <a:t> last day of school.</a:t>
            </a:r>
          </a:p>
          <a:p>
            <a:pPr marL="457200" indent="-457200" fontAlgn="auto">
              <a:spcAft>
                <a:spcPts val="0"/>
              </a:spcAft>
              <a:buFont typeface="+mj-lt"/>
              <a:buAutoNum type="arabicParenR"/>
              <a:defRPr/>
            </a:pPr>
            <a:r>
              <a:rPr lang="en-US" dirty="0">
                <a:ea typeface="+mn-ea"/>
                <a:cs typeface="Segoe UI" pitchFamily="34" charset="0"/>
              </a:rPr>
              <a:t>Mark days not in session</a:t>
            </a:r>
          </a:p>
          <a:p>
            <a:pPr marL="457200" indent="-457200" fontAlgn="auto">
              <a:spcAft>
                <a:spcPts val="0"/>
              </a:spcAft>
              <a:buFont typeface="+mj-lt"/>
              <a:buAutoNum type="arabicParenR"/>
              <a:defRPr/>
            </a:pPr>
            <a:r>
              <a:rPr lang="en-US" dirty="0">
                <a:ea typeface="+mn-ea"/>
                <a:cs typeface="Segoe UI" pitchFamily="34" charset="0"/>
              </a:rPr>
              <a:t>Save</a:t>
            </a:r>
          </a:p>
          <a:p>
            <a:pPr marL="457200" indent="-457200" fontAlgn="auto">
              <a:spcAft>
                <a:spcPts val="0"/>
              </a:spcAft>
              <a:buFont typeface="+mj-lt"/>
              <a:buAutoNum type="arabicParenR"/>
              <a:defRPr/>
            </a:pPr>
            <a:r>
              <a:rPr lang="en-US" dirty="0">
                <a:solidFill>
                  <a:srgbClr val="FFFF00"/>
                </a:solidFill>
                <a:ea typeface="+mn-ea"/>
                <a:cs typeface="Segoe UI" pitchFamily="34" charset="0"/>
              </a:rPr>
              <a:t>Only create a new calendar for any programs / buildings that does not follow the master calendar</a:t>
            </a:r>
          </a:p>
        </p:txBody>
      </p:sp>
      <p:sp>
        <p:nvSpPr>
          <p:cNvPr id="22534" name="Slide Number Placeholder 5"/>
          <p:cNvSpPr>
            <a:spLocks noGrp="1"/>
          </p:cNvSpPr>
          <p:nvPr>
            <p:ph type="sldNum" sz="quarter" idx="15"/>
          </p:nvPr>
        </p:nvSpPr>
        <p:spPr bwMode="auto">
          <a:noFill/>
          <a:ln>
            <a:miter lim="800000"/>
            <a:headEnd/>
            <a:tailEnd/>
          </a:ln>
        </p:spPr>
        <p:txBody>
          <a:bodyPr/>
          <a:lstStyle/>
          <a:p>
            <a:fld id="{BBAE7751-4BCF-4127-A647-8C4ACA524F95}" type="slidenum">
              <a:rPr lang="en-US"/>
              <a:pPr/>
              <a:t>13</a:t>
            </a:fld>
            <a:endParaRPr lang="en-US"/>
          </a:p>
        </p:txBody>
      </p:sp>
      <p:sp>
        <p:nvSpPr>
          <p:cNvPr id="14" name="Right Arrow 13"/>
          <p:cNvSpPr/>
          <p:nvPr/>
        </p:nvSpPr>
        <p:spPr>
          <a:xfrm rot="10800000">
            <a:off x="4139952" y="2348880"/>
            <a:ext cx="13716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a:off x="4646405" y="2797986"/>
            <a:ext cx="1435366" cy="46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 name="Right Arrow 12"/>
          <p:cNvSpPr/>
          <p:nvPr/>
        </p:nvSpPr>
        <p:spPr>
          <a:xfrm rot="9569709">
            <a:off x="5688628" y="4980520"/>
            <a:ext cx="1017948" cy="1172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Right Arrow 9"/>
          <p:cNvSpPr/>
          <p:nvPr/>
        </p:nvSpPr>
        <p:spPr>
          <a:xfrm rot="10800000">
            <a:off x="5219494" y="1772816"/>
            <a:ext cx="81438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3">
            <a:extLst>
              <a:ext uri="{FF2B5EF4-FFF2-40B4-BE49-F238E27FC236}">
                <a16:creationId xmlns:a16="http://schemas.microsoft.com/office/drawing/2014/main" id="{C97246CE-C0B6-9981-0E8C-B9BDF9518C97}"/>
              </a:ext>
            </a:extLst>
          </p:cNvPr>
          <p:cNvSpPr txBox="1">
            <a:spLocks/>
          </p:cNvSpPr>
          <p:nvPr/>
        </p:nvSpPr>
        <p:spPr bwMode="auto">
          <a:xfrm>
            <a:off x="438742" y="814415"/>
            <a:ext cx="224248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New Calendars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19113" y="152400"/>
            <a:ext cx="8229600" cy="639763"/>
          </a:xfrm>
        </p:spPr>
        <p:txBody>
          <a:bodyPr/>
          <a:lstStyle/>
          <a:p>
            <a:pPr algn="ctr"/>
            <a:r>
              <a:rPr lang="en-US"/>
              <a:t>Getting Started</a:t>
            </a:r>
          </a:p>
        </p:txBody>
      </p:sp>
      <p:sp>
        <p:nvSpPr>
          <p:cNvPr id="3" name="Content Placeholder 2"/>
          <p:cNvSpPr>
            <a:spLocks noGrp="1"/>
          </p:cNvSpPr>
          <p:nvPr>
            <p:ph idx="1"/>
          </p:nvPr>
        </p:nvSpPr>
        <p:spPr>
          <a:xfrm>
            <a:off x="115665" y="1239843"/>
            <a:ext cx="9036496" cy="2417440"/>
          </a:xfrm>
        </p:spPr>
        <p:txBody>
          <a:bodyPr rtlCol="0">
            <a:normAutofit fontScale="85000" lnSpcReduction="10000"/>
          </a:bodyPr>
          <a:lstStyle/>
          <a:p>
            <a:pPr marL="457200" indent="-457200" fontAlgn="auto">
              <a:spcAft>
                <a:spcPts val="0"/>
              </a:spcAft>
              <a:buFont typeface="+mj-lt"/>
              <a:buAutoNum type="arabicParenR"/>
              <a:defRPr/>
            </a:pPr>
            <a:r>
              <a:rPr lang="en-US" dirty="0">
                <a:ea typeface="+mn-ea"/>
                <a:cs typeface="Segoe UI" pitchFamily="34" charset="0"/>
              </a:rPr>
              <a:t>Late start days count as a day in session. </a:t>
            </a:r>
          </a:p>
          <a:p>
            <a:pPr marL="457200" indent="-457200" fontAlgn="auto">
              <a:spcAft>
                <a:spcPts val="0"/>
              </a:spcAft>
              <a:buFont typeface="+mj-lt"/>
              <a:buAutoNum type="arabicParenR"/>
              <a:defRPr/>
            </a:pPr>
            <a:r>
              <a:rPr lang="en-US" dirty="0">
                <a:ea typeface="+mn-ea"/>
                <a:cs typeface="Segoe UI" pitchFamily="34" charset="0"/>
              </a:rPr>
              <a:t>Early dismissal days count as a day in session. </a:t>
            </a:r>
          </a:p>
          <a:p>
            <a:pPr marL="457200" indent="-457200" fontAlgn="auto">
              <a:spcAft>
                <a:spcPts val="0"/>
              </a:spcAft>
              <a:buFont typeface="+mj-lt"/>
              <a:buAutoNum type="arabicParenR"/>
              <a:defRPr/>
            </a:pPr>
            <a:r>
              <a:rPr lang="en-US" dirty="0">
                <a:ea typeface="+mn-ea"/>
                <a:cs typeface="Segoe UI" pitchFamily="34" charset="0"/>
              </a:rPr>
              <a:t>Snow days - </a:t>
            </a:r>
            <a:r>
              <a:rPr lang="en-US" sz="1800" dirty="0">
                <a:effectLst/>
                <a:latin typeface="Verdana" panose="020B0604030504040204" pitchFamily="34" charset="0"/>
                <a:ea typeface="Calibri" panose="020F0502020204030204" pitchFamily="34" charset="0"/>
                <a:cs typeface="Times New Roman" panose="02020603050405020304" pitchFamily="18" charset="0"/>
              </a:rPr>
              <a:t>Modifying calendars for snow days is predicated on how snow days are addressed on the student’s IEP. If the IEP service start and end dates are adjusted for snow days, then the SPEDPro calendar is adjusted accordingly. If snow days are ignored in the student’s IEP, </a:t>
            </a:r>
            <a:r>
              <a:rPr lang="en-US" sz="1800" u="sng" dirty="0">
                <a:effectLst/>
                <a:latin typeface="Verdana" panose="020B0604030504040204" pitchFamily="34" charset="0"/>
                <a:ea typeface="Calibri" panose="020F0502020204030204" pitchFamily="34" charset="0"/>
                <a:cs typeface="Times New Roman" panose="02020603050405020304" pitchFamily="18" charset="0"/>
              </a:rPr>
              <a:t>then the MIS calendar is not modified</a:t>
            </a:r>
            <a:r>
              <a:rPr lang="en-US" sz="1800" dirty="0">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fontAlgn="auto">
              <a:spcAft>
                <a:spcPts val="0"/>
              </a:spcAft>
              <a:buFont typeface="+mj-lt"/>
              <a:buAutoNum type="arabicParenR"/>
              <a:defRPr/>
            </a:pPr>
            <a:endParaRPr lang="en-US" dirty="0">
              <a:ea typeface="+mn-ea"/>
              <a:cs typeface="Segoe UI" pitchFamily="34" charset="0"/>
            </a:endParaRPr>
          </a:p>
        </p:txBody>
      </p:sp>
      <p:sp>
        <p:nvSpPr>
          <p:cNvPr id="22534" name="Slide Number Placeholder 5"/>
          <p:cNvSpPr>
            <a:spLocks noGrp="1"/>
          </p:cNvSpPr>
          <p:nvPr>
            <p:ph type="sldNum" sz="quarter" idx="15"/>
          </p:nvPr>
        </p:nvSpPr>
        <p:spPr bwMode="auto">
          <a:noFill/>
          <a:ln>
            <a:miter lim="800000"/>
            <a:headEnd/>
            <a:tailEnd/>
          </a:ln>
        </p:spPr>
        <p:txBody>
          <a:bodyPr/>
          <a:lstStyle/>
          <a:p>
            <a:fld id="{BBAE7751-4BCF-4127-A647-8C4ACA524F95}" type="slidenum">
              <a:rPr lang="en-US"/>
              <a:pPr/>
              <a:t>14</a:t>
            </a:fld>
            <a:endParaRPr lang="en-US"/>
          </a:p>
        </p:txBody>
      </p:sp>
      <p:sp>
        <p:nvSpPr>
          <p:cNvPr id="2" name="Text Placeholder 3">
            <a:extLst>
              <a:ext uri="{FF2B5EF4-FFF2-40B4-BE49-F238E27FC236}">
                <a16:creationId xmlns:a16="http://schemas.microsoft.com/office/drawing/2014/main" id="{C97246CE-C0B6-9981-0E8C-B9BDF9518C97}"/>
              </a:ext>
            </a:extLst>
          </p:cNvPr>
          <p:cNvSpPr txBox="1">
            <a:spLocks/>
          </p:cNvSpPr>
          <p:nvPr/>
        </p:nvSpPr>
        <p:spPr bwMode="auto">
          <a:xfrm>
            <a:off x="438742" y="814415"/>
            <a:ext cx="224248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Calendars Tips </a:t>
            </a:r>
          </a:p>
        </p:txBody>
      </p:sp>
      <p:pic>
        <p:nvPicPr>
          <p:cNvPr id="5" name="Picture 4">
            <a:extLst>
              <a:ext uri="{FF2B5EF4-FFF2-40B4-BE49-F238E27FC236}">
                <a16:creationId xmlns:a16="http://schemas.microsoft.com/office/drawing/2014/main" id="{C476CCC8-F01E-4BD3-3F74-07171F438096}"/>
              </a:ext>
            </a:extLst>
          </p:cNvPr>
          <p:cNvPicPr>
            <a:picLocks noChangeAspect="1"/>
          </p:cNvPicPr>
          <p:nvPr/>
        </p:nvPicPr>
        <p:blipFill>
          <a:blip r:embed="rId3"/>
          <a:stretch>
            <a:fillRect/>
          </a:stretch>
        </p:blipFill>
        <p:spPr>
          <a:xfrm>
            <a:off x="827585" y="3568848"/>
            <a:ext cx="4896544" cy="2672215"/>
          </a:xfrm>
          <a:prstGeom prst="rect">
            <a:avLst/>
          </a:prstGeom>
        </p:spPr>
      </p:pic>
    </p:spTree>
    <p:extLst>
      <p:ext uri="{BB962C8B-B14F-4D97-AF65-F5344CB8AC3E}">
        <p14:creationId xmlns:p14="http://schemas.microsoft.com/office/powerpoint/2010/main" val="34170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19113" y="152400"/>
            <a:ext cx="8229600" cy="639763"/>
          </a:xfrm>
        </p:spPr>
        <p:txBody>
          <a:bodyPr/>
          <a:lstStyle/>
          <a:p>
            <a:pPr algn="ctr"/>
            <a:r>
              <a:rPr lang="en-US"/>
              <a:t>Getting Started</a:t>
            </a:r>
          </a:p>
        </p:txBody>
      </p:sp>
      <p:sp>
        <p:nvSpPr>
          <p:cNvPr id="3" name="Content Placeholder 2"/>
          <p:cNvSpPr>
            <a:spLocks noGrp="1"/>
          </p:cNvSpPr>
          <p:nvPr>
            <p:ph idx="1"/>
          </p:nvPr>
        </p:nvSpPr>
        <p:spPr>
          <a:xfrm>
            <a:off x="107504" y="1325053"/>
            <a:ext cx="6912768" cy="4718532"/>
          </a:xfrm>
        </p:spPr>
        <p:txBody>
          <a:bodyPr rtlCol="0">
            <a:normAutofit/>
          </a:bodyPr>
          <a:lstStyle/>
          <a:p>
            <a:pPr marL="0" indent="0" fontAlgn="auto">
              <a:spcAft>
                <a:spcPts val="0"/>
              </a:spcAft>
              <a:buNone/>
              <a:defRPr/>
            </a:pPr>
            <a:r>
              <a:rPr lang="en-US" dirty="0">
                <a:ea typeface="+mn-ea"/>
                <a:cs typeface="Segoe UI" pitchFamily="34" charset="0"/>
              </a:rPr>
              <a:t>Discipline data reported in KIAS requires a District level calendar for all grades to be entered into SPEDPro. The calendars are used verify the number of days of removal and to identify removals for the remainder of the school year or longer.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spcAft>
                <a:spcPts val="0"/>
              </a:spcAft>
              <a:buNone/>
              <a:defRPr/>
            </a:pPr>
            <a:endParaRPr lang="en-US" dirty="0">
              <a:ea typeface="+mn-ea"/>
              <a:cs typeface="Segoe UI" pitchFamily="34" charset="0"/>
            </a:endParaRPr>
          </a:p>
          <a:p>
            <a:pPr marL="0" indent="0" fontAlgn="auto">
              <a:spcAft>
                <a:spcPts val="0"/>
              </a:spcAft>
              <a:buNone/>
              <a:defRPr/>
            </a:pPr>
            <a:r>
              <a:rPr lang="en-US" dirty="0">
                <a:ea typeface="+mn-ea"/>
                <a:cs typeface="Segoe UI" pitchFamily="34" charset="0"/>
              </a:rPr>
              <a:t>The  District level, all grades calendar is required for all D0 and S0 organizations</a:t>
            </a:r>
          </a:p>
          <a:p>
            <a:pPr marL="0" indent="0" fontAlgn="auto">
              <a:spcAft>
                <a:spcPts val="0"/>
              </a:spcAft>
              <a:buNone/>
              <a:defRPr/>
            </a:pPr>
            <a:endParaRPr lang="en-US" dirty="0">
              <a:ea typeface="+mn-ea"/>
              <a:cs typeface="Segoe UI" pitchFamily="34" charset="0"/>
            </a:endParaRPr>
          </a:p>
          <a:p>
            <a:pPr marL="0" indent="0" fontAlgn="auto">
              <a:spcAft>
                <a:spcPts val="0"/>
              </a:spcAft>
              <a:buNone/>
              <a:defRPr/>
            </a:pPr>
            <a:r>
              <a:rPr lang="en-US" dirty="0">
                <a:ea typeface="+mn-ea"/>
                <a:cs typeface="Segoe UI" pitchFamily="34" charset="0"/>
              </a:rPr>
              <a:t>A building level, all grades calendar is required for X0 and Z0 organizations. You may have to enter a calendar for a school which is not attended by IEP students. </a:t>
            </a:r>
          </a:p>
        </p:txBody>
      </p:sp>
      <p:sp>
        <p:nvSpPr>
          <p:cNvPr id="22534" name="Slide Number Placeholder 5"/>
          <p:cNvSpPr>
            <a:spLocks noGrp="1"/>
          </p:cNvSpPr>
          <p:nvPr>
            <p:ph type="sldNum" sz="quarter" idx="15"/>
          </p:nvPr>
        </p:nvSpPr>
        <p:spPr bwMode="auto">
          <a:noFill/>
          <a:ln>
            <a:miter lim="800000"/>
            <a:headEnd/>
            <a:tailEnd/>
          </a:ln>
        </p:spPr>
        <p:txBody>
          <a:bodyPr/>
          <a:lstStyle/>
          <a:p>
            <a:fld id="{BBAE7751-4BCF-4127-A647-8C4ACA524F95}" type="slidenum">
              <a:rPr lang="en-US"/>
              <a:pPr/>
              <a:t>15</a:t>
            </a:fld>
            <a:endParaRPr lang="en-US"/>
          </a:p>
        </p:txBody>
      </p:sp>
      <p:sp>
        <p:nvSpPr>
          <p:cNvPr id="2" name="Text Placeholder 3">
            <a:extLst>
              <a:ext uri="{FF2B5EF4-FFF2-40B4-BE49-F238E27FC236}">
                <a16:creationId xmlns:a16="http://schemas.microsoft.com/office/drawing/2014/main" id="{C97246CE-C0B6-9981-0E8C-B9BDF9518C97}"/>
              </a:ext>
            </a:extLst>
          </p:cNvPr>
          <p:cNvSpPr txBox="1">
            <a:spLocks/>
          </p:cNvSpPr>
          <p:nvPr/>
        </p:nvSpPr>
        <p:spPr bwMode="auto">
          <a:xfrm>
            <a:off x="438742" y="814415"/>
            <a:ext cx="224248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Calendars Tips </a:t>
            </a:r>
          </a:p>
        </p:txBody>
      </p:sp>
    </p:spTree>
    <p:extLst>
      <p:ext uri="{BB962C8B-B14F-4D97-AF65-F5344CB8AC3E}">
        <p14:creationId xmlns:p14="http://schemas.microsoft.com/office/powerpoint/2010/main" val="357067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771800" y="114673"/>
            <a:ext cx="3281287" cy="639763"/>
          </a:xfrm>
        </p:spPr>
        <p:txBody>
          <a:bodyPr/>
          <a:lstStyle/>
          <a:p>
            <a:pPr algn="ctr"/>
            <a:r>
              <a:rPr lang="en-US" dirty="0"/>
              <a:t>Getting Started</a:t>
            </a:r>
          </a:p>
        </p:txBody>
      </p:sp>
      <p:sp>
        <p:nvSpPr>
          <p:cNvPr id="21506" name="Text Placeholder 3"/>
          <p:cNvSpPr>
            <a:spLocks noGrp="1"/>
          </p:cNvSpPr>
          <p:nvPr>
            <p:ph type="body" sz="quarter" idx="13"/>
          </p:nvPr>
        </p:nvSpPr>
        <p:spPr>
          <a:xfrm>
            <a:off x="3275856" y="683116"/>
            <a:ext cx="2592288" cy="493106"/>
          </a:xfrm>
        </p:spPr>
        <p:txBody>
          <a:bodyPr/>
          <a:lstStyle/>
          <a:p>
            <a:r>
              <a:rPr lang="en-US" dirty="0"/>
              <a:t>Building Attributes</a:t>
            </a:r>
          </a:p>
        </p:txBody>
      </p:sp>
      <p:sp>
        <p:nvSpPr>
          <p:cNvPr id="21509" name="Slide Number Placeholder 13"/>
          <p:cNvSpPr>
            <a:spLocks noGrp="1"/>
          </p:cNvSpPr>
          <p:nvPr>
            <p:ph type="sldNum" sz="quarter" idx="15"/>
          </p:nvPr>
        </p:nvSpPr>
        <p:spPr bwMode="auto">
          <a:noFill/>
          <a:ln>
            <a:miter lim="800000"/>
            <a:headEnd/>
            <a:tailEnd/>
          </a:ln>
        </p:spPr>
        <p:txBody>
          <a:bodyPr/>
          <a:lstStyle/>
          <a:p>
            <a:fld id="{6E0EC166-DE96-43C6-BB29-7599BB2D4828}" type="slidenum">
              <a:rPr lang="en-US"/>
              <a:pPr/>
              <a:t>16</a:t>
            </a:fld>
            <a:endParaRPr lang="en-US"/>
          </a:p>
        </p:txBody>
      </p:sp>
      <p:sp>
        <p:nvSpPr>
          <p:cNvPr id="2" name="Text Placeholder 3">
            <a:extLst>
              <a:ext uri="{FF2B5EF4-FFF2-40B4-BE49-F238E27FC236}">
                <a16:creationId xmlns:a16="http://schemas.microsoft.com/office/drawing/2014/main" id="{70803AEE-339A-C6EE-9847-3FE98572A879}"/>
              </a:ext>
            </a:extLst>
          </p:cNvPr>
          <p:cNvSpPr txBox="1">
            <a:spLocks/>
          </p:cNvSpPr>
          <p:nvPr/>
        </p:nvSpPr>
        <p:spPr bwMode="auto">
          <a:xfrm>
            <a:off x="1619672" y="1074776"/>
            <a:ext cx="662473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Characteristics specific to individual buildings   </a:t>
            </a:r>
          </a:p>
        </p:txBody>
      </p:sp>
      <p:sp>
        <p:nvSpPr>
          <p:cNvPr id="3" name="Text Placeholder 3">
            <a:extLst>
              <a:ext uri="{FF2B5EF4-FFF2-40B4-BE49-F238E27FC236}">
                <a16:creationId xmlns:a16="http://schemas.microsoft.com/office/drawing/2014/main" id="{D896418C-50A9-B029-F71D-3A76D2FFC558}"/>
              </a:ext>
            </a:extLst>
          </p:cNvPr>
          <p:cNvSpPr txBox="1">
            <a:spLocks/>
          </p:cNvSpPr>
          <p:nvPr/>
        </p:nvSpPr>
        <p:spPr bwMode="auto">
          <a:xfrm>
            <a:off x="346664" y="1591415"/>
            <a:ext cx="8689831" cy="5102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Settings – Letter codes representing a specific type of classroom, program or service location. </a:t>
            </a:r>
          </a:p>
          <a:p>
            <a:pPr marL="342900" indent="-342900">
              <a:buFont typeface="Arial" panose="020B0604020202020204" pitchFamily="34" charset="0"/>
              <a:buChar char="•"/>
            </a:pPr>
            <a:r>
              <a:rPr lang="en-US" sz="2800" u="sng" dirty="0"/>
              <a:t>Settings are not copied from one school year to the next. </a:t>
            </a:r>
          </a:p>
          <a:p>
            <a:pPr marL="342900" indent="-342900">
              <a:buFont typeface="Arial" panose="020B0604020202020204" pitchFamily="34" charset="0"/>
              <a:buChar char="•"/>
            </a:pPr>
            <a:r>
              <a:rPr lang="en-US" u="sng" dirty="0"/>
              <a:t>Setting are entered only after the Discovery process is completed</a:t>
            </a:r>
            <a:r>
              <a:rPr lang="en-US" dirty="0"/>
              <a:t>.</a:t>
            </a:r>
          </a:p>
          <a:p>
            <a:pPr marL="342900" indent="-342900">
              <a:buFont typeface="Arial" panose="020B0604020202020204" pitchFamily="34" charset="0"/>
              <a:buChar char="•"/>
            </a:pPr>
            <a:r>
              <a:rPr lang="en-US" dirty="0"/>
              <a:t>Settings are specific to individual building. Not all settings exist in all buildings. </a:t>
            </a:r>
          </a:p>
          <a:p>
            <a:pPr marL="796925" lvl="1" indent="-342900">
              <a:buFont typeface="Arial" panose="020B0604020202020204" pitchFamily="34" charset="0"/>
              <a:buChar char="•"/>
            </a:pPr>
            <a:r>
              <a:rPr lang="en-US" sz="2400" dirty="0"/>
              <a:t>School buildings have settings unique to school buildings. </a:t>
            </a:r>
          </a:p>
          <a:p>
            <a:pPr marL="796925" lvl="1" indent="-342900">
              <a:buFont typeface="Arial" panose="020B0604020202020204" pitchFamily="34" charset="0"/>
              <a:buChar char="•"/>
            </a:pPr>
            <a:r>
              <a:rPr lang="en-US" sz="2400" dirty="0"/>
              <a:t>Service locations outside of school building have their own unique settings.</a:t>
            </a:r>
          </a:p>
          <a:p>
            <a:pPr marL="796925" lvl="1" indent="-342900">
              <a:buFont typeface="Arial" panose="020B0604020202020204" pitchFamily="34" charset="0"/>
              <a:buChar char="•"/>
            </a:pPr>
            <a:r>
              <a:rPr lang="en-US" sz="2400" dirty="0"/>
              <a:t>Preschool settings are unique to the preschool program type listed in the Directory</a:t>
            </a:r>
          </a:p>
          <a:p>
            <a:pPr marL="796925" lvl="1" indent="-342900">
              <a:buFont typeface="Arial" panose="020B0604020202020204" pitchFamily="34" charset="0"/>
              <a:buChar char="•"/>
            </a:pPr>
            <a:r>
              <a:rPr lang="en-US" sz="2400" dirty="0"/>
              <a:t>Special education program buildings have unique default settings as defined in the MIS Data Dictionary.</a:t>
            </a:r>
          </a:p>
        </p:txBody>
      </p:sp>
      <p:sp>
        <p:nvSpPr>
          <p:cNvPr id="5" name="TextBox 4">
            <a:extLst>
              <a:ext uri="{FF2B5EF4-FFF2-40B4-BE49-F238E27FC236}">
                <a16:creationId xmlns:a16="http://schemas.microsoft.com/office/drawing/2014/main" id="{AC648037-BA3B-9431-F7BE-3C4230F791EB}"/>
              </a:ext>
            </a:extLst>
          </p:cNvPr>
          <p:cNvSpPr txBox="1"/>
          <p:nvPr/>
        </p:nvSpPr>
        <p:spPr>
          <a:xfrm>
            <a:off x="251520" y="332656"/>
            <a:ext cx="1944216" cy="741203"/>
          </a:xfrm>
          <a:prstGeom prst="rect">
            <a:avLst/>
          </a:prstGeom>
          <a:ln w="28575">
            <a:solidFill>
              <a:srgbClr val="FF0000"/>
            </a:solidFill>
          </a:ln>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4800" b="0" i="0" u="none" strike="noStrike" kern="1200" cap="none" spc="0" normalizeH="0" baseline="0" noProof="0" dirty="0">
                <a:ln>
                  <a:noFill/>
                </a:ln>
                <a:solidFill>
                  <a:schemeClr val="bg1"/>
                </a:solidFill>
                <a:effectLst/>
                <a:uLnTx/>
                <a:uFillTx/>
                <a:latin typeface="Perpetua" pitchFamily="18" charset="0"/>
                <a:ea typeface="+mj-ea"/>
                <a:cs typeface="+mj-cs"/>
              </a:rPr>
              <a:t>Settings</a:t>
            </a:r>
          </a:p>
        </p:txBody>
      </p:sp>
    </p:spTree>
    <p:extLst>
      <p:ext uri="{BB962C8B-B14F-4D97-AF65-F5344CB8AC3E}">
        <p14:creationId xmlns:p14="http://schemas.microsoft.com/office/powerpoint/2010/main" val="128317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5643" y="158906"/>
            <a:ext cx="8229600" cy="639763"/>
          </a:xfrm>
        </p:spPr>
        <p:txBody>
          <a:bodyPr/>
          <a:lstStyle/>
          <a:p>
            <a:pPr algn="ctr"/>
            <a:r>
              <a:rPr lang="en-US" dirty="0"/>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17</a:t>
            </a:fld>
            <a:endParaRPr lang="en-US"/>
          </a:p>
        </p:txBody>
      </p:sp>
      <p:sp>
        <p:nvSpPr>
          <p:cNvPr id="25603" name="Text Placeholder 5"/>
          <p:cNvSpPr>
            <a:spLocks noGrp="1"/>
          </p:cNvSpPr>
          <p:nvPr>
            <p:ph type="body" sz="quarter" idx="13"/>
          </p:nvPr>
        </p:nvSpPr>
        <p:spPr>
          <a:xfrm>
            <a:off x="527233" y="681223"/>
            <a:ext cx="8251825" cy="457200"/>
          </a:xfrm>
        </p:spPr>
        <p:txBody>
          <a:bodyPr/>
          <a:lstStyle/>
          <a:p>
            <a:pPr algn="ctr"/>
            <a:r>
              <a:rPr lang="en-US" dirty="0"/>
              <a:t>Matching Preschool Programs and settings</a:t>
            </a:r>
          </a:p>
        </p:txBody>
      </p:sp>
      <p:pic>
        <p:nvPicPr>
          <p:cNvPr id="15" name="Picture 14"/>
          <p:cNvPicPr>
            <a:picLocks noChangeAspect="1"/>
          </p:cNvPicPr>
          <p:nvPr/>
        </p:nvPicPr>
        <p:blipFill>
          <a:blip r:embed="rId3"/>
          <a:stretch>
            <a:fillRect/>
          </a:stretch>
        </p:blipFill>
        <p:spPr>
          <a:xfrm>
            <a:off x="119248" y="3234031"/>
            <a:ext cx="9067800" cy="1108533"/>
          </a:xfrm>
          <a:prstGeom prst="rect">
            <a:avLst/>
          </a:prstGeom>
        </p:spPr>
      </p:pic>
      <p:pic>
        <p:nvPicPr>
          <p:cNvPr id="16" name="Picture 15"/>
          <p:cNvPicPr>
            <a:picLocks noChangeAspect="1"/>
          </p:cNvPicPr>
          <p:nvPr/>
        </p:nvPicPr>
        <p:blipFill>
          <a:blip r:embed="rId4"/>
          <a:stretch>
            <a:fillRect/>
          </a:stretch>
        </p:blipFill>
        <p:spPr>
          <a:xfrm>
            <a:off x="48126" y="5430957"/>
            <a:ext cx="9095874" cy="1188308"/>
          </a:xfrm>
          <a:prstGeom prst="rect">
            <a:avLst/>
          </a:prstGeom>
        </p:spPr>
      </p:pic>
      <p:sp>
        <p:nvSpPr>
          <p:cNvPr id="17" name="Oval 16"/>
          <p:cNvSpPr/>
          <p:nvPr/>
        </p:nvSpPr>
        <p:spPr>
          <a:xfrm>
            <a:off x="5965324" y="3735731"/>
            <a:ext cx="381000" cy="318523"/>
          </a:xfrm>
          <a:prstGeom prst="ellipse">
            <a:avLst/>
          </a:prstGeom>
          <a:noFill/>
          <a:ln w="5715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8" name="Down Arrow 17"/>
          <p:cNvSpPr/>
          <p:nvPr/>
        </p:nvSpPr>
        <p:spPr>
          <a:xfrm>
            <a:off x="6042822" y="5473695"/>
            <a:ext cx="190852" cy="937868"/>
          </a:xfrm>
          <a:prstGeom prst="downArrow">
            <a:avLst/>
          </a:prstGeom>
          <a:solidFill>
            <a:schemeClr val="accent2"/>
          </a:solidFill>
          <a:ln w="254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0" name="Down Arrow 19"/>
          <p:cNvSpPr/>
          <p:nvPr/>
        </p:nvSpPr>
        <p:spPr>
          <a:xfrm rot="13566696" flipH="1">
            <a:off x="3156581" y="5517913"/>
            <a:ext cx="273255" cy="1068776"/>
          </a:xfrm>
          <a:prstGeom prst="downArrow">
            <a:avLst/>
          </a:prstGeom>
          <a:solidFill>
            <a:srgbClr val="D97828"/>
          </a:solidFill>
          <a:ln w="254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aphicFrame>
        <p:nvGraphicFramePr>
          <p:cNvPr id="2" name="Table 1">
            <a:extLst>
              <a:ext uri="{FF2B5EF4-FFF2-40B4-BE49-F238E27FC236}">
                <a16:creationId xmlns:a16="http://schemas.microsoft.com/office/drawing/2014/main" id="{73394B99-2E0C-A526-AD8D-1E11EE9F5C73}"/>
              </a:ext>
            </a:extLst>
          </p:cNvPr>
          <p:cNvGraphicFramePr>
            <a:graphicFrameLocks noGrp="1"/>
          </p:cNvGraphicFramePr>
          <p:nvPr>
            <p:extLst>
              <p:ext uri="{D42A27DB-BD31-4B8C-83A1-F6EECF244321}">
                <p14:modId xmlns:p14="http://schemas.microsoft.com/office/powerpoint/2010/main" val="1414235516"/>
              </p:ext>
            </p:extLst>
          </p:nvPr>
        </p:nvGraphicFramePr>
        <p:xfrm>
          <a:off x="611558" y="1160673"/>
          <a:ext cx="8083177" cy="1934700"/>
        </p:xfrm>
        <a:graphic>
          <a:graphicData uri="http://schemas.openxmlformats.org/drawingml/2006/table">
            <a:tbl>
              <a:tblPr firstRow="1" firstCol="1" bandRow="1">
                <a:tableStyleId>{9DCAF9ED-07DC-4A11-8D7F-57B35C25682E}</a:tableStyleId>
              </a:tblPr>
              <a:tblGrid>
                <a:gridCol w="2197370">
                  <a:extLst>
                    <a:ext uri="{9D8B030D-6E8A-4147-A177-3AD203B41FA5}">
                      <a16:colId xmlns:a16="http://schemas.microsoft.com/office/drawing/2014/main" val="1140002366"/>
                    </a:ext>
                  </a:extLst>
                </a:gridCol>
                <a:gridCol w="1177162">
                  <a:extLst>
                    <a:ext uri="{9D8B030D-6E8A-4147-A177-3AD203B41FA5}">
                      <a16:colId xmlns:a16="http://schemas.microsoft.com/office/drawing/2014/main" val="1886374544"/>
                    </a:ext>
                  </a:extLst>
                </a:gridCol>
                <a:gridCol w="235431">
                  <a:extLst>
                    <a:ext uri="{9D8B030D-6E8A-4147-A177-3AD203B41FA5}">
                      <a16:colId xmlns:a16="http://schemas.microsoft.com/office/drawing/2014/main" val="3500867180"/>
                    </a:ext>
                  </a:extLst>
                </a:gridCol>
                <a:gridCol w="3060620">
                  <a:extLst>
                    <a:ext uri="{9D8B030D-6E8A-4147-A177-3AD203B41FA5}">
                      <a16:colId xmlns:a16="http://schemas.microsoft.com/office/drawing/2014/main" val="1768399244"/>
                    </a:ext>
                  </a:extLst>
                </a:gridCol>
                <a:gridCol w="1412594">
                  <a:extLst>
                    <a:ext uri="{9D8B030D-6E8A-4147-A177-3AD203B41FA5}">
                      <a16:colId xmlns:a16="http://schemas.microsoft.com/office/drawing/2014/main" val="3007468159"/>
                    </a:ext>
                  </a:extLst>
                </a:gridCol>
              </a:tblGrid>
              <a:tr h="502139">
                <a:tc>
                  <a:txBody>
                    <a:bodyPr/>
                    <a:lstStyle/>
                    <a:p>
                      <a:pPr marL="0" marR="0">
                        <a:lnSpc>
                          <a:spcPct val="107000"/>
                        </a:lnSpc>
                        <a:spcBef>
                          <a:spcPts val="0"/>
                        </a:spcBef>
                        <a:spcAft>
                          <a:spcPts val="0"/>
                        </a:spcAft>
                      </a:pPr>
                      <a:r>
                        <a:rPr lang="en-US" sz="1800">
                          <a:effectLst/>
                        </a:rPr>
                        <a:t>Program Type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Setting Code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Program Type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Setting Code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5186473"/>
                  </a:ext>
                </a:extLst>
              </a:tr>
              <a:tr h="394834">
                <a:tc>
                  <a:txBody>
                    <a:bodyPr/>
                    <a:lstStyle/>
                    <a:p>
                      <a:pPr marL="0" marR="0">
                        <a:lnSpc>
                          <a:spcPct val="107000"/>
                        </a:lnSpc>
                        <a:spcBef>
                          <a:spcPts val="0"/>
                        </a:spcBef>
                        <a:spcAft>
                          <a:spcPts val="0"/>
                        </a:spcAft>
                      </a:pPr>
                      <a:r>
                        <a:rPr lang="en-US" sz="1800" b="1" dirty="0">
                          <a:effectLst/>
                        </a:rPr>
                        <a:t>Headstart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B, K</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SPED Reverse Mainstream</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W</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405426"/>
                  </a:ext>
                </a:extLst>
              </a:tr>
              <a:tr h="502139">
                <a:tc>
                  <a:txBody>
                    <a:bodyPr/>
                    <a:lstStyle/>
                    <a:p>
                      <a:pPr marL="0" marR="0">
                        <a:lnSpc>
                          <a:spcPct val="107000"/>
                        </a:lnSpc>
                        <a:spcBef>
                          <a:spcPts val="0"/>
                        </a:spcBef>
                        <a:spcAft>
                          <a:spcPts val="0"/>
                        </a:spcAft>
                      </a:pPr>
                      <a:r>
                        <a:rPr lang="en-US" sz="1800" b="1">
                          <a:effectLst/>
                        </a:rPr>
                        <a:t>Preschool age At-Risk</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B, K</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All other Reg / Gen Ed Preschool</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B, K</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9288978"/>
                  </a:ext>
                </a:extLst>
              </a:tr>
              <a:tr h="394834">
                <a:tc>
                  <a:txBody>
                    <a:bodyPr/>
                    <a:lstStyle/>
                    <a:p>
                      <a:pPr marL="0" marR="0">
                        <a:lnSpc>
                          <a:spcPct val="107000"/>
                        </a:lnSpc>
                        <a:spcBef>
                          <a:spcPts val="0"/>
                        </a:spcBef>
                        <a:spcAft>
                          <a:spcPts val="0"/>
                        </a:spcAft>
                      </a:pPr>
                      <a:r>
                        <a:rPr lang="en-US" sz="1800" b="1" dirty="0">
                          <a:effectLst/>
                        </a:rPr>
                        <a:t>Integrated SPED</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R</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Itinerant Services – All other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G</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8711011"/>
                  </a:ext>
                </a:extLst>
              </a:tr>
            </a:tbl>
          </a:graphicData>
        </a:graphic>
      </p:graphicFrame>
      <p:sp>
        <p:nvSpPr>
          <p:cNvPr id="4" name="Text Placeholder 5">
            <a:extLst>
              <a:ext uri="{FF2B5EF4-FFF2-40B4-BE49-F238E27FC236}">
                <a16:creationId xmlns:a16="http://schemas.microsoft.com/office/drawing/2014/main" id="{C75EFB35-66DA-5608-3489-D34B0AE0C993}"/>
              </a:ext>
            </a:extLst>
          </p:cNvPr>
          <p:cNvSpPr txBox="1">
            <a:spLocks/>
          </p:cNvSpPr>
          <p:nvPr/>
        </p:nvSpPr>
        <p:spPr bwMode="auto">
          <a:xfrm>
            <a:off x="56771" y="4385302"/>
            <a:ext cx="9047748" cy="947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sng" dirty="0"/>
              <a:t>Example of non-matching program &amp; settings</a:t>
            </a:r>
            <a:r>
              <a:rPr lang="en-US" dirty="0"/>
              <a:t>. Directory lists Reverse Mainstream, setting list is Integrated, service line is Integrated. Setting list and Directory do not match. Settings list will not be approved</a:t>
            </a:r>
          </a:p>
        </p:txBody>
      </p:sp>
    </p:spTree>
    <p:extLst>
      <p:ext uri="{BB962C8B-B14F-4D97-AF65-F5344CB8AC3E}">
        <p14:creationId xmlns:p14="http://schemas.microsoft.com/office/powerpoint/2010/main" val="228143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a:r>
              <a:rPr lang="en-US"/>
              <a:t>Getting Started</a:t>
            </a:r>
          </a:p>
        </p:txBody>
      </p:sp>
      <p:sp>
        <p:nvSpPr>
          <p:cNvPr id="23554" name="Slide Number Placeholder 3"/>
          <p:cNvSpPr>
            <a:spLocks noGrp="1"/>
          </p:cNvSpPr>
          <p:nvPr>
            <p:ph type="sldNum" sz="quarter" idx="15"/>
          </p:nvPr>
        </p:nvSpPr>
        <p:spPr bwMode="auto">
          <a:noFill/>
          <a:ln>
            <a:miter lim="800000"/>
            <a:headEnd/>
            <a:tailEnd/>
          </a:ln>
        </p:spPr>
        <p:txBody>
          <a:bodyPr/>
          <a:lstStyle/>
          <a:p>
            <a:fld id="{840DCFDE-4747-4213-8BEC-C7748E385EC4}" type="slidenum">
              <a:rPr lang="en-US"/>
              <a:pPr/>
              <a:t>18</a:t>
            </a:fld>
            <a:endParaRPr lang="en-US"/>
          </a:p>
        </p:txBody>
      </p:sp>
      <p:sp>
        <p:nvSpPr>
          <p:cNvPr id="23555" name="Text Placeholder 5"/>
          <p:cNvSpPr>
            <a:spLocks noGrp="1"/>
          </p:cNvSpPr>
          <p:nvPr>
            <p:ph type="body" sz="quarter" idx="13"/>
          </p:nvPr>
        </p:nvSpPr>
        <p:spPr>
          <a:xfrm>
            <a:off x="3275856" y="962711"/>
            <a:ext cx="2310408" cy="457200"/>
          </a:xfrm>
        </p:spPr>
        <p:txBody>
          <a:bodyPr/>
          <a:lstStyle/>
          <a:p>
            <a:r>
              <a:rPr lang="en-US" dirty="0"/>
              <a:t>Building Settings</a:t>
            </a:r>
          </a:p>
        </p:txBody>
      </p:sp>
      <p:sp>
        <p:nvSpPr>
          <p:cNvPr id="12" name="Content Placeholder 2"/>
          <p:cNvSpPr txBox="1">
            <a:spLocks/>
          </p:cNvSpPr>
          <p:nvPr/>
        </p:nvSpPr>
        <p:spPr bwMode="auto">
          <a:xfrm>
            <a:off x="179512" y="1432669"/>
            <a:ext cx="7294834" cy="2419407"/>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July – August, </a:t>
            </a:r>
            <a:r>
              <a:rPr lang="en-US" u="sng" dirty="0">
                <a:solidFill>
                  <a:schemeClr val="bg2"/>
                </a:solidFill>
                <a:latin typeface="Calibri" pitchFamily="-123" charset="0"/>
                <a:ea typeface="Segoe UI" pitchFamily="34" charset="0"/>
                <a:cs typeface="Segoe UI" pitchFamily="34" charset="0"/>
              </a:rPr>
              <a:t>Meet with administrators</a:t>
            </a:r>
            <a:r>
              <a:rPr lang="en-US" dirty="0">
                <a:solidFill>
                  <a:schemeClr val="bg2"/>
                </a:solidFill>
                <a:latin typeface="Calibri" pitchFamily="-123" charset="0"/>
                <a:ea typeface="Segoe UI" pitchFamily="34" charset="0"/>
                <a:cs typeface="Segoe UI" pitchFamily="34" charset="0"/>
              </a:rPr>
              <a:t>. Discover what programs are offered in each building for the current year</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Use the Directory chart to document session times and program types.</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Share Directory chart with local board clerk(s) to enter correct Directory programs</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For initial list of settings, Click the new button</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Select each building and click search to bring up the settings list form</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pic>
        <p:nvPicPr>
          <p:cNvPr id="10" name="Picture 9"/>
          <p:cNvPicPr/>
          <p:nvPr/>
        </p:nvPicPr>
        <p:blipFill>
          <a:blip r:embed="rId3"/>
          <a:stretch>
            <a:fillRect/>
          </a:stretch>
        </p:blipFill>
        <p:spPr>
          <a:xfrm>
            <a:off x="179512" y="4111378"/>
            <a:ext cx="7907294" cy="2249928"/>
          </a:xfrm>
          <a:prstGeom prst="rect">
            <a:avLst/>
          </a:prstGeom>
        </p:spPr>
      </p:pic>
      <p:sp>
        <p:nvSpPr>
          <p:cNvPr id="15" name="Right Arrow 14"/>
          <p:cNvSpPr/>
          <p:nvPr/>
        </p:nvSpPr>
        <p:spPr>
          <a:xfrm rot="8824401" flipV="1">
            <a:off x="2693229" y="4998655"/>
            <a:ext cx="707891" cy="991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8600007">
            <a:off x="7952500" y="4422427"/>
            <a:ext cx="612093" cy="1898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 name="TextBox 2">
            <a:extLst>
              <a:ext uri="{FF2B5EF4-FFF2-40B4-BE49-F238E27FC236}">
                <a16:creationId xmlns:a16="http://schemas.microsoft.com/office/drawing/2014/main" id="{0EFF71EA-7CD0-F567-2FEC-67005CEADF81}"/>
              </a:ext>
            </a:extLst>
          </p:cNvPr>
          <p:cNvSpPr txBox="1"/>
          <p:nvPr/>
        </p:nvSpPr>
        <p:spPr>
          <a:xfrm>
            <a:off x="3491880" y="4320971"/>
            <a:ext cx="2640558" cy="1142585"/>
          </a:xfrm>
          <a:prstGeom prst="rect">
            <a:avLst/>
          </a:prstGeom>
        </p:spPr>
        <p:txBody>
          <a:bodyPr anchor="ctr">
            <a:normAutofit lnSpcReduction="10000"/>
          </a:bodyPr>
          <a:lstStyle/>
          <a:p>
            <a:pPr fontAlgn="auto">
              <a:spcAft>
                <a:spcPts val="0"/>
              </a:spcAft>
              <a:defRPr/>
            </a:pPr>
            <a:r>
              <a:rPr lang="en-US" sz="2400" dirty="0">
                <a:latin typeface="Perpetua" pitchFamily="18" charset="0"/>
                <a:ea typeface="+mj-ea"/>
                <a:cs typeface="+mj-cs"/>
              </a:rPr>
              <a:t>Select the target school year for which the setting applies</a:t>
            </a:r>
          </a:p>
        </p:txBody>
      </p:sp>
      <p:sp>
        <p:nvSpPr>
          <p:cNvPr id="4" name="Text Placeholder 3">
            <a:extLst>
              <a:ext uri="{FF2B5EF4-FFF2-40B4-BE49-F238E27FC236}">
                <a16:creationId xmlns:a16="http://schemas.microsoft.com/office/drawing/2014/main" id="{4290874B-9C7A-609A-297D-B07081E1B2C7}"/>
              </a:ext>
            </a:extLst>
          </p:cNvPr>
          <p:cNvSpPr txBox="1">
            <a:spLocks/>
          </p:cNvSpPr>
          <p:nvPr/>
        </p:nvSpPr>
        <p:spPr bwMode="auto">
          <a:xfrm>
            <a:off x="7343936" y="2341692"/>
            <a:ext cx="1829219" cy="2133194"/>
          </a:xfrm>
          <a:prstGeom prst="rect">
            <a:avLst/>
          </a:prstGeom>
          <a:noFill/>
          <a:ln w="9525">
            <a:noFill/>
            <a:miter lim="800000"/>
            <a:headEnd/>
            <a:tailEnd/>
          </a:ln>
        </p:spPr>
        <p:txBody>
          <a:bodyPr>
            <a:prstTxWarp prst="textNoShape">
              <a:avLst/>
            </a:prstTxWarp>
          </a:bodyPr>
          <a:lstStyle/>
          <a:p>
            <a:pPr marL="173038" indent="-173038" algn="ctr">
              <a:spcBef>
                <a:spcPct val="20000"/>
              </a:spcBef>
              <a:buClr>
                <a:schemeClr val="bg2"/>
              </a:buClr>
              <a:buSzPct val="70000"/>
            </a:pPr>
            <a:r>
              <a:rPr lang="en-US" sz="2400" dirty="0">
                <a:solidFill>
                  <a:schemeClr val="bg2"/>
                </a:solidFill>
                <a:latin typeface="Calibri" pitchFamily="-123" charset="0"/>
                <a:ea typeface="Segoe UI" pitchFamily="34" charset="0"/>
                <a:cs typeface="Segoe UI" pitchFamily="34" charset="0"/>
              </a:rPr>
              <a:t>Click New button to open a new settings form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98829"/>
            <a:ext cx="8229600" cy="810344"/>
          </a:xfrm>
        </p:spPr>
        <p:txBody>
          <a:bodyPr/>
          <a:lstStyle/>
          <a:p>
            <a:pPr algn="ctr"/>
            <a:r>
              <a:rPr lang="en-US" sz="2400" dirty="0"/>
              <a:t>Getting Started</a:t>
            </a:r>
            <a:br>
              <a:rPr lang="en-US" sz="2400" dirty="0"/>
            </a:br>
            <a:r>
              <a:rPr lang="en-US" sz="2400" dirty="0"/>
              <a:t>Coding building and Program Settings</a:t>
            </a:r>
          </a:p>
        </p:txBody>
      </p:sp>
      <p:sp>
        <p:nvSpPr>
          <p:cNvPr id="24578" name="Slide Number Placeholder 3"/>
          <p:cNvSpPr>
            <a:spLocks noGrp="1"/>
          </p:cNvSpPr>
          <p:nvPr>
            <p:ph type="sldNum" sz="quarter" idx="15"/>
          </p:nvPr>
        </p:nvSpPr>
        <p:spPr bwMode="auto">
          <a:noFill/>
          <a:ln>
            <a:miter lim="800000"/>
            <a:headEnd/>
            <a:tailEnd/>
          </a:ln>
        </p:spPr>
        <p:txBody>
          <a:bodyPr/>
          <a:lstStyle/>
          <a:p>
            <a:fld id="{D199E6D4-6F2C-4930-ABAE-2B7B7BCFF110}" type="slidenum">
              <a:rPr lang="en-US"/>
              <a:pPr/>
              <a:t>19</a:t>
            </a:fld>
            <a:endParaRPr lang="en-US"/>
          </a:p>
        </p:txBody>
      </p:sp>
      <p:sp>
        <p:nvSpPr>
          <p:cNvPr id="12" name="Content Placeholder 2"/>
          <p:cNvSpPr txBox="1">
            <a:spLocks/>
          </p:cNvSpPr>
          <p:nvPr/>
        </p:nvSpPr>
        <p:spPr>
          <a:xfrm>
            <a:off x="107504" y="995781"/>
            <a:ext cx="8928992" cy="556260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1800" dirty="0"/>
              <a:t>Mark all applicable setting codes that represent the programs offered in the building</a:t>
            </a:r>
          </a:p>
          <a:p>
            <a:pPr marL="457200" indent="-457200" fontAlgn="auto">
              <a:spcAft>
                <a:spcPts val="0"/>
              </a:spcAft>
              <a:buFont typeface="+mj-lt"/>
              <a:buAutoNum type="arabicParenR"/>
              <a:defRPr/>
            </a:pPr>
            <a:r>
              <a:rPr lang="en-US" sz="1800" dirty="0">
                <a:solidFill>
                  <a:srgbClr val="FFFF00"/>
                </a:solidFill>
              </a:rPr>
              <a:t>As you work on settings, the building status “In progress”. Clicking Save keeps the data in progress</a:t>
            </a:r>
          </a:p>
          <a:p>
            <a:pPr marL="457200" indent="-457200" fontAlgn="auto">
              <a:spcAft>
                <a:spcPts val="0"/>
              </a:spcAft>
              <a:buFont typeface="+mj-lt"/>
              <a:buAutoNum type="arabicParenR"/>
              <a:defRPr/>
            </a:pPr>
            <a:r>
              <a:rPr lang="en-US" sz="1800" dirty="0"/>
              <a:t>The save and submit button is selected to send to KSDE for approval.</a:t>
            </a:r>
          </a:p>
          <a:p>
            <a:pPr marL="457200" indent="-457200" fontAlgn="auto">
              <a:spcAft>
                <a:spcPts val="0"/>
              </a:spcAft>
              <a:buFont typeface="+mj-lt"/>
              <a:buAutoNum type="arabicParenR"/>
              <a:defRPr/>
            </a:pPr>
            <a:r>
              <a:rPr lang="en-US" sz="1800" dirty="0"/>
              <a:t>KSDE will deny invalid settings</a:t>
            </a:r>
          </a:p>
          <a:p>
            <a:pPr marL="457200" indent="-457200" fontAlgn="auto">
              <a:spcAft>
                <a:spcPts val="0"/>
              </a:spcAft>
              <a:buFont typeface="+mj-lt"/>
              <a:buAutoNum type="arabicParenR"/>
              <a:defRPr/>
            </a:pPr>
            <a:r>
              <a:rPr lang="en-US" sz="1800" dirty="0">
                <a:solidFill>
                  <a:srgbClr val="FFFF00"/>
                </a:solidFill>
              </a:rPr>
              <a:t>If an error is made, you can un-submit or delete and start over and resubmit.</a:t>
            </a:r>
          </a:p>
          <a:p>
            <a:pPr marL="457200" indent="-457200" fontAlgn="auto">
              <a:spcAft>
                <a:spcPts val="0"/>
              </a:spcAft>
              <a:buFont typeface="+mj-lt"/>
              <a:buAutoNum type="arabicParenR"/>
              <a:defRPr/>
            </a:pPr>
            <a:endParaRPr lang="en-US" sz="1800" dirty="0"/>
          </a:p>
        </p:txBody>
      </p:sp>
      <p:pic>
        <p:nvPicPr>
          <p:cNvPr id="11" name="Picture 10"/>
          <p:cNvPicPr/>
          <p:nvPr/>
        </p:nvPicPr>
        <p:blipFill>
          <a:blip r:embed="rId3"/>
          <a:stretch>
            <a:fillRect/>
          </a:stretch>
        </p:blipFill>
        <p:spPr>
          <a:xfrm>
            <a:off x="1133181" y="3457623"/>
            <a:ext cx="7776864" cy="3257550"/>
          </a:xfrm>
          <a:prstGeom prst="rect">
            <a:avLst/>
          </a:prstGeom>
        </p:spPr>
      </p:pic>
      <p:sp>
        <p:nvSpPr>
          <p:cNvPr id="19" name="Right Arrow 18"/>
          <p:cNvSpPr/>
          <p:nvPr/>
        </p:nvSpPr>
        <p:spPr>
          <a:xfrm rot="8510010" flipV="1">
            <a:off x="7806669" y="6083227"/>
            <a:ext cx="1163508" cy="1444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Right Arrow 9"/>
          <p:cNvSpPr/>
          <p:nvPr/>
        </p:nvSpPr>
        <p:spPr>
          <a:xfrm rot="5400000" flipV="1">
            <a:off x="6411242" y="5716159"/>
            <a:ext cx="14081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Right Arrow 17"/>
          <p:cNvSpPr/>
          <p:nvPr/>
        </p:nvSpPr>
        <p:spPr>
          <a:xfrm flipV="1">
            <a:off x="6012160" y="4437112"/>
            <a:ext cx="1728192"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11659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a:xfrm>
            <a:off x="442455" y="167879"/>
            <a:ext cx="8229600" cy="639763"/>
          </a:xfrm>
        </p:spPr>
        <p:txBody>
          <a:bodyPr/>
          <a:lstStyle/>
          <a:p>
            <a:pPr algn="ctr"/>
            <a:r>
              <a:rPr lang="en-US" dirty="0">
                <a:solidFill>
                  <a:srgbClr val="FFFFFF"/>
                </a:solidFill>
              </a:rPr>
              <a:t>Modules</a:t>
            </a:r>
          </a:p>
        </p:txBody>
      </p:sp>
      <p:sp>
        <p:nvSpPr>
          <p:cNvPr id="41" name="Text Placeholder 40"/>
          <p:cNvSpPr>
            <a:spLocks noGrp="1"/>
          </p:cNvSpPr>
          <p:nvPr>
            <p:ph type="body" sz="quarter" idx="16"/>
          </p:nvPr>
        </p:nvSpPr>
        <p:spPr>
          <a:xfrm>
            <a:off x="2347455" y="1713320"/>
            <a:ext cx="6324600" cy="778579"/>
          </a:xfrm>
        </p:spPr>
        <p:txBody>
          <a:bodyPr>
            <a:normAutofit fontScale="85000" lnSpcReduction="20000"/>
          </a:bodyPr>
          <a:lstStyle/>
          <a:p>
            <a:r>
              <a:rPr lang="en-US" sz="2100" dirty="0">
                <a:solidFill>
                  <a:srgbClr val="FFFFFF"/>
                </a:solidFill>
              </a:rPr>
              <a:t>Module Two – Getting started</a:t>
            </a:r>
          </a:p>
          <a:p>
            <a:r>
              <a:rPr lang="en-US" sz="1900" dirty="0">
                <a:solidFill>
                  <a:srgbClr val="FFFFFF"/>
                </a:solidFill>
              </a:rPr>
              <a:t>Navigation, Calendar, Building information, Directory - Building association, Class minutes, settings, Providers</a:t>
            </a:r>
          </a:p>
          <a:p>
            <a:endParaRPr lang="en-US" dirty="0">
              <a:solidFill>
                <a:srgbClr val="FFFFFF"/>
              </a:solidFill>
            </a:endParaRPr>
          </a:p>
        </p:txBody>
      </p:sp>
      <p:sp>
        <p:nvSpPr>
          <p:cNvPr id="42" name="Text Placeholder 41"/>
          <p:cNvSpPr>
            <a:spLocks noGrp="1"/>
          </p:cNvSpPr>
          <p:nvPr>
            <p:ph type="body" sz="quarter" idx="17"/>
          </p:nvPr>
        </p:nvSpPr>
        <p:spPr>
          <a:xfrm>
            <a:off x="2299276" y="2713191"/>
            <a:ext cx="6324600" cy="654590"/>
          </a:xfrm>
        </p:spPr>
        <p:txBody>
          <a:bodyPr/>
          <a:lstStyle/>
          <a:p>
            <a:pPr marL="0">
              <a:tabLst>
                <a:tab pos="233363" algn="l"/>
              </a:tabLst>
            </a:pPr>
            <a:r>
              <a:rPr lang="en-US" dirty="0">
                <a:solidFill>
                  <a:srgbClr val="FFFFFF"/>
                </a:solidFill>
              </a:rPr>
              <a:t>Module Three – Student data</a:t>
            </a:r>
            <a:br>
              <a:rPr lang="en-US" dirty="0">
                <a:solidFill>
                  <a:srgbClr val="FFFFFF"/>
                </a:solidFill>
              </a:rPr>
            </a:br>
            <a:r>
              <a:rPr lang="en-US" sz="1600" dirty="0">
                <a:solidFill>
                  <a:srgbClr val="FFFFFF"/>
                </a:solidFill>
              </a:rPr>
              <a:t>Entering and exiting student records</a:t>
            </a:r>
          </a:p>
          <a:p>
            <a:endParaRPr lang="en-US" dirty="0">
              <a:solidFill>
                <a:srgbClr val="FFFFFF"/>
              </a:solidFill>
            </a:endParaRPr>
          </a:p>
        </p:txBody>
      </p:sp>
      <p:sp>
        <p:nvSpPr>
          <p:cNvPr id="43" name="Text Placeholder 42"/>
          <p:cNvSpPr>
            <a:spLocks noGrp="1"/>
          </p:cNvSpPr>
          <p:nvPr>
            <p:ph type="body" sz="quarter" idx="18"/>
          </p:nvPr>
        </p:nvSpPr>
        <p:spPr>
          <a:xfrm>
            <a:off x="2345206" y="6020116"/>
            <a:ext cx="4271420" cy="475420"/>
          </a:xfrm>
        </p:spPr>
        <p:txBody>
          <a:bodyPr>
            <a:normAutofit/>
          </a:bodyPr>
          <a:lstStyle/>
          <a:p>
            <a:r>
              <a:rPr lang="en-US" dirty="0">
                <a:solidFill>
                  <a:srgbClr val="FFFFFF"/>
                </a:solidFill>
              </a:rPr>
              <a:t>Module Seven – Other related topics</a:t>
            </a:r>
          </a:p>
        </p:txBody>
      </p:sp>
      <p:sp>
        <p:nvSpPr>
          <p:cNvPr id="24" name="Trapezoid 23"/>
          <p:cNvSpPr/>
          <p:nvPr/>
        </p:nvSpPr>
        <p:spPr>
          <a:xfrm>
            <a:off x="450167" y="980728"/>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1</a:t>
            </a:r>
          </a:p>
        </p:txBody>
      </p:sp>
      <p:sp>
        <p:nvSpPr>
          <p:cNvPr id="46" name="Text Placeholder 45"/>
          <p:cNvSpPr>
            <a:spLocks noGrp="1"/>
          </p:cNvSpPr>
          <p:nvPr>
            <p:ph type="body" sz="quarter" idx="15"/>
          </p:nvPr>
        </p:nvSpPr>
        <p:spPr>
          <a:xfrm>
            <a:off x="2262497" y="3697687"/>
            <a:ext cx="6629400" cy="475420"/>
          </a:xfrm>
        </p:spPr>
        <p:txBody>
          <a:bodyPr/>
          <a:lstStyle/>
          <a:p>
            <a:r>
              <a:rPr lang="en-US" dirty="0">
                <a:solidFill>
                  <a:srgbClr val="FFFFFF"/>
                </a:solidFill>
              </a:rPr>
              <a:t>Module Four – Verifications and reports</a:t>
            </a:r>
          </a:p>
          <a:p>
            <a:endParaRPr lang="en-US" dirty="0">
              <a:solidFill>
                <a:srgbClr val="FFFFFF"/>
              </a:solidFill>
            </a:endParaRPr>
          </a:p>
        </p:txBody>
      </p:sp>
      <p:sp>
        <p:nvSpPr>
          <p:cNvPr id="25" name="Trapezoid 24"/>
          <p:cNvSpPr/>
          <p:nvPr/>
        </p:nvSpPr>
        <p:spPr>
          <a:xfrm>
            <a:off x="450167" y="2658566"/>
            <a:ext cx="1645038" cy="552132"/>
          </a:xfrm>
          <a:prstGeom prst="trapezoid">
            <a:avLst/>
          </a:prstGeom>
          <a:solidFill>
            <a:schemeClr val="accent2"/>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3</a:t>
            </a:r>
          </a:p>
        </p:txBody>
      </p:sp>
      <p:sp>
        <p:nvSpPr>
          <p:cNvPr id="31" name="Trapezoid 30"/>
          <p:cNvSpPr/>
          <p:nvPr/>
        </p:nvSpPr>
        <p:spPr>
          <a:xfrm>
            <a:off x="438937" y="3541659"/>
            <a:ext cx="1645038" cy="533400"/>
          </a:xfrm>
          <a:prstGeom prst="trapezoid">
            <a:avLst/>
          </a:prstGeom>
          <a:solidFill>
            <a:schemeClr val="accent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4</a:t>
            </a:r>
          </a:p>
        </p:txBody>
      </p:sp>
      <p:sp>
        <p:nvSpPr>
          <p:cNvPr id="32" name="Trapezoid 31"/>
          <p:cNvSpPr/>
          <p:nvPr/>
        </p:nvSpPr>
        <p:spPr>
          <a:xfrm>
            <a:off x="328840" y="5877272"/>
            <a:ext cx="1699240" cy="533400"/>
          </a:xfrm>
          <a:prstGeom prst="trapezoid">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7</a:t>
            </a:r>
          </a:p>
        </p:txBody>
      </p:sp>
      <p:sp>
        <p:nvSpPr>
          <p:cNvPr id="18446" name="Slide Number Placeholder 2"/>
          <p:cNvSpPr>
            <a:spLocks noGrp="1"/>
          </p:cNvSpPr>
          <p:nvPr>
            <p:ph type="sldNum" sz="quarter" idx="22"/>
          </p:nvPr>
        </p:nvSpPr>
        <p:spPr bwMode="auto">
          <a:noFill/>
          <a:ln>
            <a:miter lim="800000"/>
            <a:headEnd/>
            <a:tailEnd/>
          </a:ln>
        </p:spPr>
        <p:txBody>
          <a:bodyPr/>
          <a:lstStyle/>
          <a:p>
            <a:fld id="{529A7A9E-4673-4423-9DDE-646F5E2C5C13}" type="slidenum">
              <a:rPr lang="en-US"/>
              <a:pPr/>
              <a:t>2</a:t>
            </a:fld>
            <a:endParaRPr lang="en-US"/>
          </a:p>
        </p:txBody>
      </p:sp>
      <p:sp>
        <p:nvSpPr>
          <p:cNvPr id="2" name="Trapezoid 1">
            <a:extLst>
              <a:ext uri="{FF2B5EF4-FFF2-40B4-BE49-F238E27FC236}">
                <a16:creationId xmlns:a16="http://schemas.microsoft.com/office/drawing/2014/main" id="{14DF16B2-6605-ADC0-4F70-0CCAB6810A96}"/>
              </a:ext>
            </a:extLst>
          </p:cNvPr>
          <p:cNvSpPr/>
          <p:nvPr/>
        </p:nvSpPr>
        <p:spPr>
          <a:xfrm>
            <a:off x="465138" y="1923646"/>
            <a:ext cx="1645038" cy="490464"/>
          </a:xfrm>
          <a:prstGeom prst="trapezoid">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2</a:t>
            </a:r>
          </a:p>
        </p:txBody>
      </p:sp>
      <p:sp>
        <p:nvSpPr>
          <p:cNvPr id="4" name="Text Placeholder 40">
            <a:extLst>
              <a:ext uri="{FF2B5EF4-FFF2-40B4-BE49-F238E27FC236}">
                <a16:creationId xmlns:a16="http://schemas.microsoft.com/office/drawing/2014/main" id="{872ADCAA-A3EB-B444-A1D2-775C5214E985}"/>
              </a:ext>
            </a:extLst>
          </p:cNvPr>
          <p:cNvSpPr txBox="1">
            <a:spLocks/>
          </p:cNvSpPr>
          <p:nvPr/>
        </p:nvSpPr>
        <p:spPr bwMode="auto">
          <a:xfrm>
            <a:off x="2262497" y="900003"/>
            <a:ext cx="4515783" cy="816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One – Introduction to MIS reporting</a:t>
            </a:r>
          </a:p>
          <a:p>
            <a:r>
              <a:rPr lang="en-US" dirty="0">
                <a:solidFill>
                  <a:srgbClr val="FFFFFF"/>
                </a:solidFill>
              </a:rPr>
              <a:t> </a:t>
            </a:r>
            <a:r>
              <a:rPr lang="en-US" sz="1600" dirty="0">
                <a:solidFill>
                  <a:srgbClr val="FFFFFF"/>
                </a:solidFill>
              </a:rPr>
              <a:t>log in, access</a:t>
            </a:r>
          </a:p>
          <a:p>
            <a:endParaRPr lang="en-US" dirty="0">
              <a:solidFill>
                <a:srgbClr val="FFFFFF"/>
              </a:solidFill>
            </a:endParaRPr>
          </a:p>
        </p:txBody>
      </p:sp>
      <p:sp>
        <p:nvSpPr>
          <p:cNvPr id="3" name="Star: 5 Points 2">
            <a:extLst>
              <a:ext uri="{FF2B5EF4-FFF2-40B4-BE49-F238E27FC236}">
                <a16:creationId xmlns:a16="http://schemas.microsoft.com/office/drawing/2014/main" id="{E3B7BDC8-0D40-B8B0-D111-3ADBDA0F7A37}"/>
              </a:ext>
            </a:extLst>
          </p:cNvPr>
          <p:cNvSpPr/>
          <p:nvPr/>
        </p:nvSpPr>
        <p:spPr>
          <a:xfrm>
            <a:off x="7668344" y="1617034"/>
            <a:ext cx="864096" cy="654590"/>
          </a:xfrm>
          <a:prstGeom prst="star5">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3">
            <a:extLst>
              <a:ext uri="{FF2B5EF4-FFF2-40B4-BE49-F238E27FC236}">
                <a16:creationId xmlns:a16="http://schemas.microsoft.com/office/drawing/2014/main" id="{9B070B8F-A36D-B56B-17C4-735CF6BF5B65}"/>
              </a:ext>
            </a:extLst>
          </p:cNvPr>
          <p:cNvSpPr txBox="1">
            <a:spLocks/>
          </p:cNvSpPr>
          <p:nvPr/>
        </p:nvSpPr>
        <p:spPr bwMode="auto">
          <a:xfrm>
            <a:off x="2266645" y="5242095"/>
            <a:ext cx="6324600"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Six – Closing the school year</a:t>
            </a:r>
          </a:p>
        </p:txBody>
      </p:sp>
      <p:sp>
        <p:nvSpPr>
          <p:cNvPr id="7" name="Trapezoid 6">
            <a:extLst>
              <a:ext uri="{FF2B5EF4-FFF2-40B4-BE49-F238E27FC236}">
                <a16:creationId xmlns:a16="http://schemas.microsoft.com/office/drawing/2014/main" id="{FAD7E40E-DAB2-C062-1D10-C3F006E9FF57}"/>
              </a:ext>
            </a:extLst>
          </p:cNvPr>
          <p:cNvSpPr/>
          <p:nvPr/>
        </p:nvSpPr>
        <p:spPr>
          <a:xfrm>
            <a:off x="390548" y="4292308"/>
            <a:ext cx="1699240" cy="533400"/>
          </a:xfrm>
          <a:prstGeom prst="trapezoid">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5</a:t>
            </a:r>
          </a:p>
        </p:txBody>
      </p:sp>
      <p:sp>
        <p:nvSpPr>
          <p:cNvPr id="5" name="Trapezoid 4">
            <a:extLst>
              <a:ext uri="{FF2B5EF4-FFF2-40B4-BE49-F238E27FC236}">
                <a16:creationId xmlns:a16="http://schemas.microsoft.com/office/drawing/2014/main" id="{D495402D-308A-0231-DF06-18174048BDAE}"/>
              </a:ext>
            </a:extLst>
          </p:cNvPr>
          <p:cNvSpPr/>
          <p:nvPr/>
        </p:nvSpPr>
        <p:spPr>
          <a:xfrm>
            <a:off x="390548" y="5042958"/>
            <a:ext cx="1699240" cy="533400"/>
          </a:xfrm>
          <a:prstGeom prst="trapezoid">
            <a:avLst/>
          </a:prstGeom>
          <a:solidFill>
            <a:schemeClr val="accent5"/>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6</a:t>
            </a:r>
          </a:p>
        </p:txBody>
      </p:sp>
      <p:sp>
        <p:nvSpPr>
          <p:cNvPr id="8" name="Text Placeholder 43">
            <a:extLst>
              <a:ext uri="{FF2B5EF4-FFF2-40B4-BE49-F238E27FC236}">
                <a16:creationId xmlns:a16="http://schemas.microsoft.com/office/drawing/2014/main" id="{FA78A52F-01C7-0885-8F94-16F3DE7C52E7}"/>
              </a:ext>
            </a:extLst>
          </p:cNvPr>
          <p:cNvSpPr txBox="1">
            <a:spLocks/>
          </p:cNvSpPr>
          <p:nvPr/>
        </p:nvSpPr>
        <p:spPr bwMode="auto">
          <a:xfrm>
            <a:off x="2374739" y="4554996"/>
            <a:ext cx="3421397"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Five – State Funding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70172"/>
            <a:ext cx="8229600" cy="639763"/>
          </a:xfrm>
        </p:spPr>
        <p:txBody>
          <a:bodyPr/>
          <a:lstStyle/>
          <a:p>
            <a:pPr algn="ctr"/>
            <a:r>
              <a:rPr lang="en-US" dirty="0"/>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20</a:t>
            </a:fld>
            <a:endParaRPr lang="en-US"/>
          </a:p>
        </p:txBody>
      </p:sp>
      <p:sp>
        <p:nvSpPr>
          <p:cNvPr id="25603" name="Text Placeholder 5"/>
          <p:cNvSpPr>
            <a:spLocks noGrp="1"/>
          </p:cNvSpPr>
          <p:nvPr>
            <p:ph type="body" sz="quarter" idx="13"/>
          </p:nvPr>
        </p:nvSpPr>
        <p:spPr>
          <a:xfrm>
            <a:off x="1691680" y="699477"/>
            <a:ext cx="6558880" cy="457200"/>
          </a:xfrm>
        </p:spPr>
        <p:txBody>
          <a:bodyPr/>
          <a:lstStyle/>
          <a:p>
            <a:r>
              <a:rPr lang="en-US" dirty="0"/>
              <a:t>Building Information Page and Directory sessions</a:t>
            </a:r>
          </a:p>
        </p:txBody>
      </p:sp>
      <p:sp>
        <p:nvSpPr>
          <p:cNvPr id="12" name="Content Placeholder 2"/>
          <p:cNvSpPr txBox="1">
            <a:spLocks/>
          </p:cNvSpPr>
          <p:nvPr/>
        </p:nvSpPr>
        <p:spPr bwMode="auto">
          <a:xfrm>
            <a:off x="10629" y="1591158"/>
            <a:ext cx="3132143" cy="5259860"/>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Note: Preschool Program types reported in the Directory</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Confirm settings match</a:t>
            </a:r>
          </a:p>
          <a:p>
            <a:pPr marL="914400" lvl="1"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Preschool type</a:t>
            </a:r>
          </a:p>
          <a:p>
            <a:pPr marL="914400" lvl="1"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Special education program default</a:t>
            </a:r>
          </a:p>
          <a:p>
            <a:pPr marL="914400" lvl="1"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Off site location</a:t>
            </a:r>
          </a:p>
          <a:p>
            <a:pPr marL="914400" lvl="1"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School classrooms</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1"/>
                </a:solidFill>
                <a:latin typeface="Calibri" pitchFamily="-123" charset="0"/>
                <a:ea typeface="Segoe UI" pitchFamily="34" charset="0"/>
                <a:cs typeface="Segoe UI" pitchFamily="34" charset="0"/>
              </a:rPr>
              <a:t>Submit settings for approval</a:t>
            </a:r>
            <a:endParaRPr lang="en-US" sz="800" dirty="0">
              <a:solidFill>
                <a:schemeClr val="bg1"/>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r>
              <a:rPr lang="en-US" dirty="0">
                <a:solidFill>
                  <a:srgbClr val="FFFF00"/>
                </a:solidFill>
                <a:latin typeface="Calibri" pitchFamily="-123" charset="0"/>
                <a:ea typeface="Segoe UI" pitchFamily="34" charset="0"/>
                <a:cs typeface="Segoe UI" pitchFamily="34" charset="0"/>
              </a:rPr>
              <a:t>Mis-matching settings will not be approved.</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pic>
        <p:nvPicPr>
          <p:cNvPr id="10" name="Picture 9"/>
          <p:cNvPicPr/>
          <p:nvPr/>
        </p:nvPicPr>
        <p:blipFill>
          <a:blip r:embed="rId3"/>
          <a:stretch>
            <a:fillRect/>
          </a:stretch>
        </p:blipFill>
        <p:spPr>
          <a:xfrm>
            <a:off x="3190672" y="1652904"/>
            <a:ext cx="5943600" cy="4896544"/>
          </a:xfrm>
          <a:prstGeom prst="rect">
            <a:avLst/>
          </a:prstGeom>
        </p:spPr>
      </p:pic>
      <p:sp>
        <p:nvSpPr>
          <p:cNvPr id="9" name="Right Arrow 8"/>
          <p:cNvSpPr/>
          <p:nvPr/>
        </p:nvSpPr>
        <p:spPr>
          <a:xfrm rot="5400000" flipV="1">
            <a:off x="6934116" y="5243349"/>
            <a:ext cx="36204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Oval 1"/>
          <p:cNvSpPr/>
          <p:nvPr/>
        </p:nvSpPr>
        <p:spPr>
          <a:xfrm>
            <a:off x="5292080" y="5447233"/>
            <a:ext cx="504056" cy="286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5652120" y="5877272"/>
            <a:ext cx="1008112" cy="45719"/>
          </a:xfrm>
          <a:prstGeom prst="rightArrow">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5">
            <a:extLst>
              <a:ext uri="{FF2B5EF4-FFF2-40B4-BE49-F238E27FC236}">
                <a16:creationId xmlns:a16="http://schemas.microsoft.com/office/drawing/2014/main" id="{33BF2FFC-4F59-DC62-F888-CBC68AD3DDD4}"/>
              </a:ext>
            </a:extLst>
          </p:cNvPr>
          <p:cNvSpPr txBox="1">
            <a:spLocks/>
          </p:cNvSpPr>
          <p:nvPr/>
        </p:nvSpPr>
        <p:spPr bwMode="auto">
          <a:xfrm>
            <a:off x="2133600" y="1063274"/>
            <a:ext cx="544632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Summery page of Building Attributes</a:t>
            </a:r>
          </a:p>
        </p:txBody>
      </p:sp>
      <p:sp>
        <p:nvSpPr>
          <p:cNvPr id="5" name="Oval 4">
            <a:extLst>
              <a:ext uri="{FF2B5EF4-FFF2-40B4-BE49-F238E27FC236}">
                <a16:creationId xmlns:a16="http://schemas.microsoft.com/office/drawing/2014/main" id="{65E75D61-203F-B899-2820-B76891B22090}"/>
              </a:ext>
            </a:extLst>
          </p:cNvPr>
          <p:cNvSpPr/>
          <p:nvPr/>
        </p:nvSpPr>
        <p:spPr>
          <a:xfrm>
            <a:off x="5269177" y="3717032"/>
            <a:ext cx="504056" cy="286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8">
            <a:extLst>
              <a:ext uri="{FF2B5EF4-FFF2-40B4-BE49-F238E27FC236}">
                <a16:creationId xmlns:a16="http://schemas.microsoft.com/office/drawing/2014/main" id="{0FBE5102-5FA8-43E7-BE23-32AB04C8DAE6}"/>
              </a:ext>
            </a:extLst>
          </p:cNvPr>
          <p:cNvSpPr/>
          <p:nvPr/>
        </p:nvSpPr>
        <p:spPr>
          <a:xfrm rot="5400000" flipV="1">
            <a:off x="7150140" y="3897293"/>
            <a:ext cx="36204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21</a:t>
            </a:fld>
            <a:endParaRPr lang="en-US"/>
          </a:p>
        </p:txBody>
      </p:sp>
      <p:sp>
        <p:nvSpPr>
          <p:cNvPr id="25603" name="Text Placeholder 5"/>
          <p:cNvSpPr>
            <a:spLocks noGrp="1"/>
          </p:cNvSpPr>
          <p:nvPr>
            <p:ph type="body" sz="quarter" idx="13"/>
          </p:nvPr>
        </p:nvSpPr>
        <p:spPr>
          <a:xfrm>
            <a:off x="539552" y="933836"/>
            <a:ext cx="8251825" cy="457200"/>
          </a:xfrm>
        </p:spPr>
        <p:txBody>
          <a:bodyPr/>
          <a:lstStyle/>
          <a:p>
            <a:pPr algn="ctr"/>
            <a:r>
              <a:rPr lang="en-US" dirty="0"/>
              <a:t>Building Discovery Process</a:t>
            </a:r>
          </a:p>
        </p:txBody>
      </p:sp>
      <p:sp>
        <p:nvSpPr>
          <p:cNvPr id="12" name="Content Placeholder 2"/>
          <p:cNvSpPr txBox="1">
            <a:spLocks/>
          </p:cNvSpPr>
          <p:nvPr/>
        </p:nvSpPr>
        <p:spPr bwMode="auto">
          <a:xfrm>
            <a:off x="69082" y="1535786"/>
            <a:ext cx="9005835" cy="906861"/>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dirty="0">
                <a:solidFill>
                  <a:schemeClr val="bg1"/>
                </a:solidFill>
                <a:latin typeface="Calibri" pitchFamily="-123" charset="0"/>
                <a:ea typeface="Segoe UI" pitchFamily="34" charset="0"/>
                <a:cs typeface="Segoe UI" pitchFamily="34" charset="0"/>
              </a:rPr>
              <a:t>Create a Chart of building session that can be shared with board clerk who completes the Directory Updates. Provide the local board clerk with building attributes in early August.</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pic>
        <p:nvPicPr>
          <p:cNvPr id="4" name="Picture 3">
            <a:extLst>
              <a:ext uri="{FF2B5EF4-FFF2-40B4-BE49-F238E27FC236}">
                <a16:creationId xmlns:a16="http://schemas.microsoft.com/office/drawing/2014/main" id="{318576C3-4C14-4563-8EDA-9607B67DA51A}"/>
              </a:ext>
            </a:extLst>
          </p:cNvPr>
          <p:cNvPicPr>
            <a:picLocks noChangeAspect="1"/>
          </p:cNvPicPr>
          <p:nvPr/>
        </p:nvPicPr>
        <p:blipFill>
          <a:blip r:embed="rId3"/>
          <a:stretch>
            <a:fillRect/>
          </a:stretch>
        </p:blipFill>
        <p:spPr>
          <a:xfrm>
            <a:off x="30661" y="2490347"/>
            <a:ext cx="9144000" cy="2999766"/>
          </a:xfrm>
          <a:prstGeom prst="rect">
            <a:avLst/>
          </a:prstGeom>
        </p:spPr>
      </p:pic>
      <p:sp>
        <p:nvSpPr>
          <p:cNvPr id="13" name="Content Placeholder 2">
            <a:extLst>
              <a:ext uri="{FF2B5EF4-FFF2-40B4-BE49-F238E27FC236}">
                <a16:creationId xmlns:a16="http://schemas.microsoft.com/office/drawing/2014/main" id="{5107C565-1B2A-42E7-9F54-826A286316BE}"/>
              </a:ext>
            </a:extLst>
          </p:cNvPr>
          <p:cNvSpPr txBox="1">
            <a:spLocks/>
          </p:cNvSpPr>
          <p:nvPr/>
        </p:nvSpPr>
        <p:spPr bwMode="auto">
          <a:xfrm>
            <a:off x="107504" y="5578921"/>
            <a:ext cx="6231110" cy="822114"/>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dirty="0">
                <a:solidFill>
                  <a:schemeClr val="bg1"/>
                </a:solidFill>
                <a:latin typeface="Calibri" pitchFamily="-123" charset="0"/>
                <a:ea typeface="Segoe UI" pitchFamily="34" charset="0"/>
                <a:cs typeface="Segoe UI" pitchFamily="34" charset="0"/>
              </a:rPr>
              <a:t>Directory Chart templated can be found on the MIS and student data page at www.ksde.org</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Tree>
    <p:extLst>
      <p:ext uri="{BB962C8B-B14F-4D97-AF65-F5344CB8AC3E}">
        <p14:creationId xmlns:p14="http://schemas.microsoft.com/office/powerpoint/2010/main" val="102814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199" y="232088"/>
            <a:ext cx="8229600" cy="639763"/>
          </a:xfrm>
        </p:spPr>
        <p:txBody>
          <a:bodyPr/>
          <a:lstStyle/>
          <a:p>
            <a:pPr algn="ctr"/>
            <a:r>
              <a:rPr lang="en-US" dirty="0"/>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22</a:t>
            </a:fld>
            <a:endParaRPr lang="en-US"/>
          </a:p>
        </p:txBody>
      </p:sp>
      <p:sp>
        <p:nvSpPr>
          <p:cNvPr id="25603" name="Text Placeholder 5"/>
          <p:cNvSpPr>
            <a:spLocks noGrp="1"/>
          </p:cNvSpPr>
          <p:nvPr>
            <p:ph type="body" sz="quarter" idx="13"/>
          </p:nvPr>
        </p:nvSpPr>
        <p:spPr>
          <a:xfrm>
            <a:off x="2987824" y="829142"/>
            <a:ext cx="2952328" cy="457200"/>
          </a:xfrm>
        </p:spPr>
        <p:txBody>
          <a:bodyPr/>
          <a:lstStyle/>
          <a:p>
            <a:pPr algn="ctr"/>
            <a:r>
              <a:rPr lang="en-US" dirty="0"/>
              <a:t>Directory Chart tips</a:t>
            </a:r>
          </a:p>
        </p:txBody>
      </p:sp>
      <p:sp>
        <p:nvSpPr>
          <p:cNvPr id="12" name="Content Placeholder 2"/>
          <p:cNvSpPr txBox="1">
            <a:spLocks/>
          </p:cNvSpPr>
          <p:nvPr/>
        </p:nvSpPr>
        <p:spPr bwMode="auto">
          <a:xfrm>
            <a:off x="102819" y="1270369"/>
            <a:ext cx="9005835" cy="2130900"/>
          </a:xfrm>
          <a:prstGeom prst="rect">
            <a:avLst/>
          </a:prstGeom>
          <a:noFill/>
          <a:ln w="9525">
            <a:noFill/>
            <a:miter lim="800000"/>
            <a:headEnd/>
            <a:tailEnd/>
          </a:ln>
        </p:spPr>
        <p:txBody>
          <a:bodyPr>
            <a:prstTxWarp prst="textNoShape">
              <a:avLst/>
            </a:prstTxWarp>
          </a:bodyPr>
          <a:lstStyle/>
          <a:p>
            <a:pPr marL="285750" indent="-285750">
              <a:lnSpc>
                <a:spcPts val="2600"/>
              </a:lnSpc>
              <a:spcBef>
                <a:spcPct val="20000"/>
              </a:spcBef>
              <a:buClr>
                <a:schemeClr val="bg2"/>
              </a:buClr>
              <a:buSzPct val="70000"/>
              <a:buFont typeface="Arial" panose="020B0604020202020204" pitchFamily="34" charset="0"/>
              <a:buChar char="•"/>
            </a:pPr>
            <a:r>
              <a:rPr lang="en-US" dirty="0">
                <a:solidFill>
                  <a:schemeClr val="bg1"/>
                </a:solidFill>
                <a:latin typeface="Calibri" pitchFamily="-123" charset="0"/>
                <a:ea typeface="Segoe UI" pitchFamily="34" charset="0"/>
                <a:cs typeface="Segoe UI" pitchFamily="34" charset="0"/>
              </a:rPr>
              <a:t>The default classroom types for the special education program buildings are found in the Data Dictionary.</a:t>
            </a:r>
          </a:p>
          <a:p>
            <a:pPr marL="285750" indent="-285750">
              <a:lnSpc>
                <a:spcPts val="2600"/>
              </a:lnSpc>
              <a:spcBef>
                <a:spcPct val="20000"/>
              </a:spcBef>
              <a:buClr>
                <a:schemeClr val="bg2"/>
              </a:buClr>
              <a:buSzPct val="70000"/>
              <a:buFont typeface="Arial" panose="020B0604020202020204" pitchFamily="34" charset="0"/>
              <a:buChar char="•"/>
            </a:pPr>
            <a:r>
              <a:rPr lang="en-US" dirty="0">
                <a:solidFill>
                  <a:schemeClr val="bg1"/>
                </a:solidFill>
                <a:latin typeface="Calibri" pitchFamily="-123" charset="0"/>
                <a:ea typeface="Segoe UI" pitchFamily="34" charset="0"/>
                <a:cs typeface="Segoe UI" pitchFamily="34" charset="0"/>
              </a:rPr>
              <a:t>Do not reference MIS codes when presenting or discussing classroom types with local board clerks. The board clerk would not know what a “B / R / W” is. Address the classroom types by name.</a:t>
            </a:r>
          </a:p>
          <a:p>
            <a:pPr marL="285750" indent="-285750">
              <a:lnSpc>
                <a:spcPts val="2600"/>
              </a:lnSpc>
              <a:spcBef>
                <a:spcPct val="20000"/>
              </a:spcBef>
              <a:buClr>
                <a:schemeClr val="bg2"/>
              </a:buClr>
              <a:buSzPct val="70000"/>
              <a:buFont typeface="Arial" panose="020B0604020202020204" pitchFamily="34" charset="0"/>
              <a:buChar char="•"/>
            </a:pPr>
            <a:r>
              <a:rPr lang="en-US" dirty="0">
                <a:solidFill>
                  <a:schemeClr val="bg1"/>
                </a:solidFill>
                <a:latin typeface="Calibri" pitchFamily="-123" charset="0"/>
                <a:ea typeface="Segoe UI" pitchFamily="34" charset="0"/>
                <a:cs typeface="Segoe UI" pitchFamily="34" charset="0"/>
              </a:rPr>
              <a:t>The Chart is customizable. Add or remove details that may or may not be applicable. </a:t>
            </a:r>
          </a:p>
          <a:p>
            <a:pPr>
              <a:lnSpc>
                <a:spcPts val="2600"/>
              </a:lnSpc>
              <a:spcBef>
                <a:spcPct val="20000"/>
              </a:spcBef>
              <a:buClr>
                <a:schemeClr val="bg2"/>
              </a:buClr>
              <a:buSzPct val="70000"/>
            </a:pPr>
            <a:r>
              <a:rPr lang="en-US" dirty="0">
                <a:solidFill>
                  <a:schemeClr val="bg1"/>
                </a:solidFill>
                <a:latin typeface="Calibri" pitchFamily="-123" charset="0"/>
                <a:ea typeface="Segoe UI" pitchFamily="34" charset="0"/>
                <a:cs typeface="Segoe UI" pitchFamily="34" charset="0"/>
              </a:rPr>
              <a:t> </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
        <p:nvSpPr>
          <p:cNvPr id="9" name="Right Arrow 8"/>
          <p:cNvSpPr/>
          <p:nvPr/>
        </p:nvSpPr>
        <p:spPr>
          <a:xfrm rot="5400000" flipV="1">
            <a:off x="6934116" y="5243349"/>
            <a:ext cx="36204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 name="Right Arrow 2"/>
          <p:cNvSpPr/>
          <p:nvPr/>
        </p:nvSpPr>
        <p:spPr>
          <a:xfrm>
            <a:off x="5652120" y="5877272"/>
            <a:ext cx="1008112" cy="45719"/>
          </a:xfrm>
          <a:prstGeom prst="rightArrow">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8576C3-4C14-4563-8EDA-9607B67DA51A}"/>
              </a:ext>
            </a:extLst>
          </p:cNvPr>
          <p:cNvPicPr>
            <a:picLocks noChangeAspect="1"/>
          </p:cNvPicPr>
          <p:nvPr/>
        </p:nvPicPr>
        <p:blipFill>
          <a:blip r:embed="rId3"/>
          <a:stretch>
            <a:fillRect/>
          </a:stretch>
        </p:blipFill>
        <p:spPr>
          <a:xfrm>
            <a:off x="10077" y="3539486"/>
            <a:ext cx="9144000" cy="2999766"/>
          </a:xfrm>
          <a:prstGeom prst="rect">
            <a:avLst/>
          </a:prstGeom>
        </p:spPr>
      </p:pic>
      <p:sp>
        <p:nvSpPr>
          <p:cNvPr id="13" name="Content Placeholder 2">
            <a:extLst>
              <a:ext uri="{FF2B5EF4-FFF2-40B4-BE49-F238E27FC236}">
                <a16:creationId xmlns:a16="http://schemas.microsoft.com/office/drawing/2014/main" id="{5107C565-1B2A-42E7-9F54-826A286316BE}"/>
              </a:ext>
            </a:extLst>
          </p:cNvPr>
          <p:cNvSpPr txBox="1">
            <a:spLocks/>
          </p:cNvSpPr>
          <p:nvPr/>
        </p:nvSpPr>
        <p:spPr bwMode="auto">
          <a:xfrm>
            <a:off x="107504" y="5578921"/>
            <a:ext cx="6231110" cy="822114"/>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Tree>
    <p:extLst>
      <p:ext uri="{BB962C8B-B14F-4D97-AF65-F5344CB8AC3E}">
        <p14:creationId xmlns:p14="http://schemas.microsoft.com/office/powerpoint/2010/main" val="169612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42827"/>
            <a:ext cx="8229600" cy="810344"/>
          </a:xfrm>
        </p:spPr>
        <p:txBody>
          <a:bodyPr/>
          <a:lstStyle/>
          <a:p>
            <a:pPr algn="ctr"/>
            <a:r>
              <a:rPr lang="en-US" sz="2400" dirty="0"/>
              <a:t>Getting Started</a:t>
            </a:r>
            <a:br>
              <a:rPr lang="en-US" sz="2400" dirty="0"/>
            </a:br>
            <a:r>
              <a:rPr lang="en-US" sz="2400" dirty="0"/>
              <a:t>Coding building and Program Settings</a:t>
            </a:r>
          </a:p>
        </p:txBody>
      </p:sp>
      <p:sp>
        <p:nvSpPr>
          <p:cNvPr id="24578" name="Slide Number Placeholder 3"/>
          <p:cNvSpPr>
            <a:spLocks noGrp="1"/>
          </p:cNvSpPr>
          <p:nvPr>
            <p:ph type="sldNum" sz="quarter" idx="15"/>
          </p:nvPr>
        </p:nvSpPr>
        <p:spPr bwMode="auto">
          <a:noFill/>
          <a:ln>
            <a:miter lim="800000"/>
            <a:headEnd/>
            <a:tailEnd/>
          </a:ln>
        </p:spPr>
        <p:txBody>
          <a:bodyPr/>
          <a:lstStyle/>
          <a:p>
            <a:fld id="{D199E6D4-6F2C-4930-ABAE-2B7B7BCFF110}" type="slidenum">
              <a:rPr lang="en-US"/>
              <a:pPr/>
              <a:t>23</a:t>
            </a:fld>
            <a:endParaRPr lang="en-US"/>
          </a:p>
        </p:txBody>
      </p:sp>
      <p:sp>
        <p:nvSpPr>
          <p:cNvPr id="12" name="Content Placeholder 2"/>
          <p:cNvSpPr txBox="1">
            <a:spLocks/>
          </p:cNvSpPr>
          <p:nvPr/>
        </p:nvSpPr>
        <p:spPr>
          <a:xfrm>
            <a:off x="107504" y="620689"/>
            <a:ext cx="8928992" cy="2779688"/>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3600" dirty="0"/>
              <a:t>Tips</a:t>
            </a:r>
          </a:p>
          <a:p>
            <a:pPr marL="0" indent="0" fontAlgn="auto">
              <a:spcAft>
                <a:spcPts val="0"/>
              </a:spcAft>
              <a:buNone/>
              <a:defRPr/>
            </a:pPr>
            <a:r>
              <a:rPr lang="en-US" sz="1800" dirty="0">
                <a:solidFill>
                  <a:srgbClr val="FFFF00"/>
                </a:solidFill>
              </a:rPr>
              <a:t>Note the difference between “School” building and “Program” buildings</a:t>
            </a:r>
          </a:p>
          <a:p>
            <a:pPr marL="0" indent="0" fontAlgn="auto">
              <a:spcAft>
                <a:spcPts val="0"/>
              </a:spcAft>
              <a:buNone/>
              <a:defRPr/>
            </a:pPr>
            <a:r>
              <a:rPr lang="en-US" sz="1800" dirty="0"/>
              <a:t>	Settings for special education programs are addressed in the Data Dictionary</a:t>
            </a:r>
          </a:p>
          <a:p>
            <a:pPr marL="0" indent="0" fontAlgn="auto">
              <a:spcAft>
                <a:spcPts val="0"/>
              </a:spcAft>
              <a:buNone/>
              <a:defRPr/>
            </a:pPr>
            <a:r>
              <a:rPr lang="en-US" sz="1800" dirty="0">
                <a:solidFill>
                  <a:srgbClr val="FFFF00"/>
                </a:solidFill>
              </a:rPr>
              <a:t>Preschool session types in the Directory must align with preschool settings prior to approval</a:t>
            </a:r>
          </a:p>
          <a:p>
            <a:pPr marL="0" indent="0" fontAlgn="auto">
              <a:spcAft>
                <a:spcPts val="0"/>
              </a:spcAft>
              <a:buNone/>
              <a:defRPr/>
            </a:pPr>
            <a:r>
              <a:rPr lang="en-US" sz="1800" dirty="0">
                <a:solidFill>
                  <a:srgbClr val="FFFF00"/>
                </a:solidFill>
              </a:rPr>
              <a:t>	</a:t>
            </a:r>
            <a:r>
              <a:rPr lang="en-US" sz="1800" dirty="0">
                <a:solidFill>
                  <a:schemeClr val="bg1"/>
                </a:solidFill>
              </a:rPr>
              <a:t>All settings are defined in the Data Dictionary with examples</a:t>
            </a:r>
          </a:p>
          <a:p>
            <a:pPr marL="0" indent="0" fontAlgn="auto">
              <a:spcAft>
                <a:spcPts val="0"/>
              </a:spcAft>
              <a:buNone/>
              <a:defRPr/>
            </a:pPr>
            <a:r>
              <a:rPr lang="en-US" sz="1800" dirty="0">
                <a:solidFill>
                  <a:srgbClr val="FFFF00"/>
                </a:solidFill>
              </a:rPr>
              <a:t>Do not enter settings for building not used for attendance buildings or service locations.</a:t>
            </a:r>
          </a:p>
          <a:p>
            <a:pPr marL="0" indent="0" fontAlgn="auto">
              <a:spcAft>
                <a:spcPts val="0"/>
              </a:spcAft>
              <a:buNone/>
              <a:defRPr/>
            </a:pPr>
            <a:r>
              <a:rPr lang="en-US" sz="1800">
                <a:solidFill>
                  <a:srgbClr val="FFFF00"/>
                </a:solidFill>
              </a:rPr>
              <a:t>Do </a:t>
            </a:r>
            <a:r>
              <a:rPr lang="en-US" sz="1800" dirty="0">
                <a:solidFill>
                  <a:srgbClr val="FFFF00"/>
                </a:solidFill>
              </a:rPr>
              <a:t>not copy last year’s setting without Discovery</a:t>
            </a:r>
          </a:p>
          <a:p>
            <a:pPr marL="0" indent="0" fontAlgn="auto">
              <a:spcAft>
                <a:spcPts val="0"/>
              </a:spcAft>
              <a:buNone/>
              <a:defRPr/>
            </a:pPr>
            <a:endParaRPr lang="en-US" sz="1800" dirty="0">
              <a:solidFill>
                <a:schemeClr val="bg1"/>
              </a:solidFill>
            </a:endParaRPr>
          </a:p>
          <a:p>
            <a:pPr marL="457200" indent="-457200" fontAlgn="auto">
              <a:spcAft>
                <a:spcPts val="0"/>
              </a:spcAft>
              <a:buFont typeface="+mj-lt"/>
              <a:buAutoNum type="arabicParenR"/>
              <a:defRPr/>
            </a:pPr>
            <a:endParaRPr lang="en-US" sz="1800" dirty="0"/>
          </a:p>
        </p:txBody>
      </p:sp>
      <p:pic>
        <p:nvPicPr>
          <p:cNvPr id="11" name="Picture 10"/>
          <p:cNvPicPr/>
          <p:nvPr/>
        </p:nvPicPr>
        <p:blipFill>
          <a:blip r:embed="rId3"/>
          <a:stretch>
            <a:fillRect/>
          </a:stretch>
        </p:blipFill>
        <p:spPr>
          <a:xfrm>
            <a:off x="1133181" y="3457623"/>
            <a:ext cx="7776864" cy="3257550"/>
          </a:xfrm>
          <a:prstGeom prst="rect">
            <a:avLst/>
          </a:prstGeom>
        </p:spPr>
      </p:pic>
      <p:sp>
        <p:nvSpPr>
          <p:cNvPr id="19" name="Right Arrow 18"/>
          <p:cNvSpPr/>
          <p:nvPr/>
        </p:nvSpPr>
        <p:spPr>
          <a:xfrm rot="8510010" flipV="1">
            <a:off x="7806669" y="6083227"/>
            <a:ext cx="1163508" cy="1444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Right Arrow 9"/>
          <p:cNvSpPr/>
          <p:nvPr/>
        </p:nvSpPr>
        <p:spPr>
          <a:xfrm rot="5400000" flipV="1">
            <a:off x="6411242" y="5716159"/>
            <a:ext cx="14081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Right Arrow 17"/>
          <p:cNvSpPr/>
          <p:nvPr/>
        </p:nvSpPr>
        <p:spPr>
          <a:xfrm flipV="1">
            <a:off x="6012160" y="4437112"/>
            <a:ext cx="1728192"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7544" y="86011"/>
            <a:ext cx="8229600" cy="810344"/>
          </a:xfrm>
        </p:spPr>
        <p:txBody>
          <a:bodyPr/>
          <a:lstStyle/>
          <a:p>
            <a:pPr algn="ctr"/>
            <a:r>
              <a:rPr lang="en-US" sz="2400" dirty="0"/>
              <a:t>Getting Started</a:t>
            </a:r>
            <a:br>
              <a:rPr lang="en-US" sz="2400" dirty="0"/>
            </a:br>
            <a:r>
              <a:rPr lang="en-US" sz="2400" dirty="0"/>
              <a:t>Settings List page</a:t>
            </a:r>
          </a:p>
        </p:txBody>
      </p:sp>
      <p:sp>
        <p:nvSpPr>
          <p:cNvPr id="24578" name="Slide Number Placeholder 3"/>
          <p:cNvSpPr>
            <a:spLocks noGrp="1"/>
          </p:cNvSpPr>
          <p:nvPr>
            <p:ph type="sldNum" sz="quarter" idx="15"/>
          </p:nvPr>
        </p:nvSpPr>
        <p:spPr bwMode="auto">
          <a:noFill/>
          <a:ln>
            <a:miter lim="800000"/>
            <a:headEnd/>
            <a:tailEnd/>
          </a:ln>
        </p:spPr>
        <p:txBody>
          <a:bodyPr/>
          <a:lstStyle/>
          <a:p>
            <a:fld id="{D199E6D4-6F2C-4930-ABAE-2B7B7BCFF110}" type="slidenum">
              <a:rPr lang="en-US"/>
              <a:pPr/>
              <a:t>24</a:t>
            </a:fld>
            <a:endParaRPr lang="en-US"/>
          </a:p>
        </p:txBody>
      </p:sp>
      <p:sp>
        <p:nvSpPr>
          <p:cNvPr id="12" name="Content Placeholder 2"/>
          <p:cNvSpPr txBox="1">
            <a:spLocks/>
          </p:cNvSpPr>
          <p:nvPr/>
        </p:nvSpPr>
        <p:spPr>
          <a:xfrm>
            <a:off x="91647" y="764704"/>
            <a:ext cx="8928992" cy="556260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1800" dirty="0"/>
              <a:t>Settings list page shows the status of each building</a:t>
            </a:r>
          </a:p>
          <a:p>
            <a:pPr marL="968375" lvl="1" indent="-457200" fontAlgn="auto">
              <a:spcAft>
                <a:spcPts val="0"/>
              </a:spcAft>
              <a:buFont typeface="+mj-lt"/>
              <a:buAutoNum type="arabicParenR"/>
              <a:defRPr/>
            </a:pPr>
            <a:r>
              <a:rPr lang="en-US" sz="1400" dirty="0"/>
              <a:t>In Progress – settings list is not completed. Additional work needed before submission</a:t>
            </a:r>
          </a:p>
          <a:p>
            <a:pPr marL="968375" lvl="1" indent="-457200" fontAlgn="auto">
              <a:spcAft>
                <a:spcPts val="0"/>
              </a:spcAft>
              <a:buFont typeface="+mj-lt"/>
              <a:buAutoNum type="arabicParenR"/>
              <a:defRPr/>
            </a:pPr>
            <a:r>
              <a:rPr lang="en-US" sz="1400" dirty="0"/>
              <a:t>Submitted – Settings list is completed, submitted and awaiting approval</a:t>
            </a:r>
          </a:p>
          <a:p>
            <a:pPr marL="968375" lvl="1" indent="-457200" fontAlgn="auto">
              <a:spcAft>
                <a:spcPts val="0"/>
              </a:spcAft>
              <a:buFont typeface="+mj-lt"/>
              <a:buAutoNum type="arabicParenR"/>
              <a:defRPr/>
            </a:pPr>
            <a:r>
              <a:rPr lang="en-US" sz="1400" dirty="0"/>
              <a:t>Approved – Settings align with the Directory and are available for selection on service lines</a:t>
            </a:r>
          </a:p>
          <a:p>
            <a:pPr marL="968375" lvl="1" indent="-457200" fontAlgn="auto">
              <a:spcAft>
                <a:spcPts val="0"/>
              </a:spcAft>
              <a:buFont typeface="+mj-lt"/>
              <a:buAutoNum type="arabicParenR"/>
              <a:defRPr/>
            </a:pPr>
            <a:r>
              <a:rPr lang="en-US" sz="1400" dirty="0"/>
              <a:t>Declined – Settings do not exist in the building or do not align with Directory. Settings must be created anew and resubmitted for approval </a:t>
            </a:r>
          </a:p>
          <a:p>
            <a:pPr marL="457200" indent="-457200" fontAlgn="auto">
              <a:spcAft>
                <a:spcPts val="0"/>
              </a:spcAft>
              <a:buFont typeface="+mj-lt"/>
              <a:buAutoNum type="arabicParenR"/>
              <a:defRPr/>
            </a:pPr>
            <a:endParaRPr lang="en-US" sz="1800" dirty="0"/>
          </a:p>
        </p:txBody>
      </p:sp>
      <p:pic>
        <p:nvPicPr>
          <p:cNvPr id="3" name="Picture 2"/>
          <p:cNvPicPr>
            <a:picLocks noChangeAspect="1"/>
          </p:cNvPicPr>
          <p:nvPr/>
        </p:nvPicPr>
        <p:blipFill>
          <a:blip r:embed="rId3"/>
          <a:stretch>
            <a:fillRect/>
          </a:stretch>
        </p:blipFill>
        <p:spPr>
          <a:xfrm>
            <a:off x="43033" y="3020627"/>
            <a:ext cx="9087154" cy="3648733"/>
          </a:xfrm>
          <a:prstGeom prst="rect">
            <a:avLst/>
          </a:prstGeom>
        </p:spPr>
      </p:pic>
      <p:sp>
        <p:nvSpPr>
          <p:cNvPr id="10" name="Right Arrow 9"/>
          <p:cNvSpPr/>
          <p:nvPr/>
        </p:nvSpPr>
        <p:spPr>
          <a:xfrm rot="5400000" flipV="1">
            <a:off x="4624029" y="4889141"/>
            <a:ext cx="544016" cy="216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47360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987824" y="292685"/>
            <a:ext cx="4001367" cy="639763"/>
          </a:xfrm>
        </p:spPr>
        <p:txBody>
          <a:bodyPr/>
          <a:lstStyle/>
          <a:p>
            <a:pPr algn="ctr"/>
            <a:r>
              <a:rPr lang="en-US" dirty="0"/>
              <a:t>Getting Started</a:t>
            </a:r>
          </a:p>
        </p:txBody>
      </p:sp>
      <p:sp>
        <p:nvSpPr>
          <p:cNvPr id="21509" name="Slide Number Placeholder 13"/>
          <p:cNvSpPr>
            <a:spLocks noGrp="1"/>
          </p:cNvSpPr>
          <p:nvPr>
            <p:ph type="sldNum" sz="quarter" idx="15"/>
          </p:nvPr>
        </p:nvSpPr>
        <p:spPr bwMode="auto">
          <a:noFill/>
          <a:ln>
            <a:miter lim="800000"/>
            <a:headEnd/>
            <a:tailEnd/>
          </a:ln>
        </p:spPr>
        <p:txBody>
          <a:bodyPr/>
          <a:lstStyle/>
          <a:p>
            <a:fld id="{6E0EC166-DE96-43C6-BB29-7599BB2D4828}" type="slidenum">
              <a:rPr lang="en-US"/>
              <a:pPr/>
              <a:t>25</a:t>
            </a:fld>
            <a:endParaRPr lang="en-US"/>
          </a:p>
        </p:txBody>
      </p:sp>
      <p:sp>
        <p:nvSpPr>
          <p:cNvPr id="3" name="Text Placeholder 3">
            <a:extLst>
              <a:ext uri="{FF2B5EF4-FFF2-40B4-BE49-F238E27FC236}">
                <a16:creationId xmlns:a16="http://schemas.microsoft.com/office/drawing/2014/main" id="{D896418C-50A9-B029-F71D-3A76D2FFC558}"/>
              </a:ext>
            </a:extLst>
          </p:cNvPr>
          <p:cNvSpPr txBox="1">
            <a:spLocks/>
          </p:cNvSpPr>
          <p:nvPr/>
        </p:nvSpPr>
        <p:spPr bwMode="auto">
          <a:xfrm>
            <a:off x="180775" y="1144802"/>
            <a:ext cx="8855720" cy="5596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Providers – Special education and related service teachers responsible for the provision of IEP services. </a:t>
            </a:r>
          </a:p>
          <a:p>
            <a:pPr marL="342900" indent="-342900">
              <a:buFont typeface="Arial" panose="020B0604020202020204" pitchFamily="34" charset="0"/>
              <a:buChar char="•"/>
            </a:pPr>
            <a:r>
              <a:rPr lang="en-US" dirty="0"/>
              <a:t>Providers are entered in SPEDPro by creating an individual provider profile. Provider profile establishes the organization they work in and the role they serve in the organization buildings. </a:t>
            </a:r>
          </a:p>
          <a:p>
            <a:pPr marL="342900" indent="-342900">
              <a:buFont typeface="Arial" panose="020B0604020202020204" pitchFamily="34" charset="0"/>
              <a:buChar char="•"/>
            </a:pPr>
            <a:r>
              <a:rPr lang="en-US" dirty="0"/>
              <a:t>Providers are associated to the service location / attendance building only. The role of service line provider is required. </a:t>
            </a:r>
          </a:p>
          <a:p>
            <a:pPr marL="342900" indent="-342900">
              <a:buFont typeface="Arial" panose="020B0604020202020204" pitchFamily="34" charset="0"/>
              <a:buChar char="•"/>
            </a:pPr>
            <a:r>
              <a:rPr lang="en-US" dirty="0"/>
              <a:t>Profile requirements. </a:t>
            </a:r>
          </a:p>
          <a:p>
            <a:pPr marL="796925" lvl="1" indent="-342900">
              <a:buFont typeface="Arial" panose="020B0604020202020204" pitchFamily="34" charset="0"/>
              <a:buChar char="•"/>
            </a:pPr>
            <a:r>
              <a:rPr lang="en-US" sz="2400" dirty="0"/>
              <a:t>Organizations listed – only list the organizations which the provider </a:t>
            </a:r>
            <a:r>
              <a:rPr lang="en-US" sz="2400" u="sng" dirty="0"/>
              <a:t>works in</a:t>
            </a:r>
            <a:r>
              <a:rPr lang="en-US" sz="2400" dirty="0"/>
              <a:t>. Do not list arbitrary districts. </a:t>
            </a:r>
          </a:p>
          <a:p>
            <a:pPr marL="796925" lvl="1" indent="-342900">
              <a:buFont typeface="Arial" panose="020B0604020202020204" pitchFamily="34" charset="0"/>
              <a:buChar char="•"/>
            </a:pPr>
            <a:r>
              <a:rPr lang="en-US" sz="2400" dirty="0"/>
              <a:t>Roles – only list the role the provider serves. </a:t>
            </a:r>
          </a:p>
          <a:p>
            <a:pPr marL="1200150" lvl="2" indent="-342900">
              <a:buFont typeface="Arial" panose="020B0604020202020204" pitchFamily="34" charset="0"/>
              <a:buChar char="•"/>
            </a:pPr>
            <a:r>
              <a:rPr lang="en-US" sz="2000" dirty="0"/>
              <a:t>Listing Case manager, School Psych, Speech language pathologist roles and the primary provider designations are not required and may be left blank. </a:t>
            </a:r>
          </a:p>
          <a:p>
            <a:pPr marL="1200150" lvl="2" indent="-342900">
              <a:buFont typeface="Arial" panose="020B0604020202020204" pitchFamily="34" charset="0"/>
              <a:buChar char="•"/>
            </a:pPr>
            <a:r>
              <a:rPr lang="en-US" sz="2000" dirty="0"/>
              <a:t>Only list the role of NPE Contract provider for those providers in qualified out of district programs. </a:t>
            </a:r>
          </a:p>
          <a:p>
            <a:pPr marL="342900" indent="-342900">
              <a:buFont typeface="Arial" panose="020B0604020202020204" pitchFamily="34" charset="0"/>
              <a:buChar char="•"/>
            </a:pPr>
            <a:r>
              <a:rPr lang="en-US" sz="2000" dirty="0"/>
              <a:t>Paraeducators are not reported in SPEDPro. Only supervising professional are listed on Service lines</a:t>
            </a:r>
          </a:p>
        </p:txBody>
      </p:sp>
      <p:sp>
        <p:nvSpPr>
          <p:cNvPr id="4" name="TextBox 3">
            <a:extLst>
              <a:ext uri="{FF2B5EF4-FFF2-40B4-BE49-F238E27FC236}">
                <a16:creationId xmlns:a16="http://schemas.microsoft.com/office/drawing/2014/main" id="{9BF704D3-A92C-BA08-EC96-77EA4D0C38E2}"/>
              </a:ext>
            </a:extLst>
          </p:cNvPr>
          <p:cNvSpPr txBox="1"/>
          <p:nvPr/>
        </p:nvSpPr>
        <p:spPr>
          <a:xfrm>
            <a:off x="251520" y="332656"/>
            <a:ext cx="2376264" cy="741203"/>
          </a:xfrm>
          <a:prstGeom prst="rect">
            <a:avLst/>
          </a:prstGeom>
          <a:ln w="28575">
            <a:solidFill>
              <a:srgbClr val="FF0000"/>
            </a:solidFill>
          </a:ln>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4800" b="0" i="0" u="none" strike="noStrike" kern="1200" cap="none" spc="0" normalizeH="0" baseline="0" noProof="0" dirty="0">
                <a:ln>
                  <a:noFill/>
                </a:ln>
                <a:solidFill>
                  <a:schemeClr val="bg1"/>
                </a:solidFill>
                <a:effectLst/>
                <a:uLnTx/>
                <a:uFillTx/>
                <a:latin typeface="Perpetua" pitchFamily="18" charset="0"/>
                <a:ea typeface="+mj-ea"/>
                <a:cs typeface="+mj-cs"/>
              </a:rPr>
              <a:t>Providers</a:t>
            </a:r>
          </a:p>
        </p:txBody>
      </p:sp>
    </p:spTree>
    <p:extLst>
      <p:ext uri="{BB962C8B-B14F-4D97-AF65-F5344CB8AC3E}">
        <p14:creationId xmlns:p14="http://schemas.microsoft.com/office/powerpoint/2010/main" val="1819059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339752" y="309525"/>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26</a:t>
            </a:fld>
            <a:endParaRPr lang="en-US"/>
          </a:p>
        </p:txBody>
      </p:sp>
      <p:sp>
        <p:nvSpPr>
          <p:cNvPr id="10" name="Content Placeholder 2"/>
          <p:cNvSpPr txBox="1">
            <a:spLocks/>
          </p:cNvSpPr>
          <p:nvPr/>
        </p:nvSpPr>
        <p:spPr>
          <a:xfrm>
            <a:off x="18639" y="2715954"/>
            <a:ext cx="3203848" cy="288032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rabicPeriod"/>
              <a:defRPr/>
            </a:pPr>
            <a:r>
              <a:rPr lang="en-US" sz="2400" dirty="0">
                <a:solidFill>
                  <a:schemeClr val="bg1"/>
                </a:solidFill>
              </a:rPr>
              <a:t>Enter Search Criteria</a:t>
            </a:r>
          </a:p>
          <a:p>
            <a:pPr marL="1025525" lvl="1" indent="-514350" fontAlgn="auto">
              <a:spcAft>
                <a:spcPts val="0"/>
              </a:spcAft>
              <a:buFont typeface="+mj-lt"/>
              <a:buAutoNum type="alphaLcParenR"/>
              <a:defRPr/>
            </a:pPr>
            <a:r>
              <a:rPr lang="en-US" dirty="0">
                <a:solidFill>
                  <a:schemeClr val="bg1"/>
                </a:solidFill>
              </a:rPr>
              <a:t>ID</a:t>
            </a:r>
          </a:p>
          <a:p>
            <a:pPr marL="1025525" lvl="1" indent="-514350" fontAlgn="auto">
              <a:spcAft>
                <a:spcPts val="0"/>
              </a:spcAft>
              <a:buFont typeface="+mj-lt"/>
              <a:buAutoNum type="alphaLcParenR"/>
              <a:defRPr/>
            </a:pPr>
            <a:r>
              <a:rPr lang="en-US" dirty="0">
                <a:solidFill>
                  <a:schemeClr val="bg1"/>
                </a:solidFill>
              </a:rPr>
              <a:t>Name</a:t>
            </a:r>
          </a:p>
          <a:p>
            <a:pPr marL="1025525" lvl="1" indent="-514350" fontAlgn="auto">
              <a:spcAft>
                <a:spcPts val="0"/>
              </a:spcAft>
              <a:buFont typeface="+mj-lt"/>
              <a:buAutoNum type="alphaLcParenR"/>
              <a:defRPr/>
            </a:pPr>
            <a:r>
              <a:rPr lang="en-US" dirty="0">
                <a:solidFill>
                  <a:schemeClr val="bg1"/>
                </a:solidFill>
              </a:rPr>
              <a:t>Role</a:t>
            </a:r>
          </a:p>
          <a:p>
            <a:pPr marL="457200" indent="-457200" fontAlgn="auto">
              <a:spcAft>
                <a:spcPts val="0"/>
              </a:spcAft>
              <a:buFont typeface="+mj-lt"/>
              <a:buAutoNum type="arabicPeriod"/>
              <a:defRPr/>
            </a:pPr>
            <a:r>
              <a:rPr lang="en-US" dirty="0">
                <a:solidFill>
                  <a:schemeClr val="bg1"/>
                </a:solidFill>
              </a:rPr>
              <a:t>Click Search</a:t>
            </a:r>
          </a:p>
          <a:p>
            <a:pPr marL="457200" indent="-457200" fontAlgn="auto">
              <a:spcAft>
                <a:spcPts val="0"/>
              </a:spcAft>
              <a:buFont typeface="+mj-lt"/>
              <a:buAutoNum type="arabicPeriod"/>
              <a:defRPr/>
            </a:pPr>
            <a:r>
              <a:rPr lang="en-US" dirty="0">
                <a:solidFill>
                  <a:schemeClr val="bg1"/>
                </a:solidFill>
              </a:rPr>
              <a:t>Selection Action</a:t>
            </a:r>
          </a:p>
          <a:p>
            <a:pPr marL="457200" indent="-457200" fontAlgn="auto">
              <a:spcAft>
                <a:spcPts val="0"/>
              </a:spcAft>
              <a:buFont typeface="+mj-lt"/>
              <a:buAutoNum type="arabicPeriod"/>
              <a:defRPr/>
            </a:pPr>
            <a:endParaRPr lang="en-US" sz="2400" dirty="0">
              <a:solidFill>
                <a:schemeClr val="bg1"/>
              </a:solidFill>
            </a:endParaRPr>
          </a:p>
          <a:p>
            <a:pPr marL="457200" indent="-457200" fontAlgn="auto">
              <a:spcAft>
                <a:spcPts val="0"/>
              </a:spcAft>
              <a:buFont typeface="+mj-lt"/>
              <a:buAutoNum type="arabicPeriod"/>
              <a:defRPr/>
            </a:pPr>
            <a:endParaRPr lang="en-US" sz="2400" dirty="0">
              <a:solidFill>
                <a:schemeClr val="bg1"/>
              </a:solidFill>
            </a:endParaRPr>
          </a:p>
        </p:txBody>
      </p:sp>
      <p:sp>
        <p:nvSpPr>
          <p:cNvPr id="21" name="Content Placeholder 2"/>
          <p:cNvSpPr txBox="1">
            <a:spLocks/>
          </p:cNvSpPr>
          <p:nvPr/>
        </p:nvSpPr>
        <p:spPr>
          <a:xfrm>
            <a:off x="107504" y="1520692"/>
            <a:ext cx="2375358"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Provider Search</a:t>
            </a:r>
          </a:p>
        </p:txBody>
      </p:sp>
      <p:pic>
        <p:nvPicPr>
          <p:cNvPr id="5" name="Picture 4"/>
          <p:cNvPicPr>
            <a:picLocks noChangeAspect="1"/>
          </p:cNvPicPr>
          <p:nvPr/>
        </p:nvPicPr>
        <p:blipFill>
          <a:blip r:embed="rId3"/>
          <a:stretch>
            <a:fillRect/>
          </a:stretch>
        </p:blipFill>
        <p:spPr>
          <a:xfrm>
            <a:off x="2915816" y="2045397"/>
            <a:ext cx="5821824" cy="4221435"/>
          </a:xfrm>
          <a:prstGeom prst="rect">
            <a:avLst/>
          </a:prstGeom>
        </p:spPr>
      </p:pic>
      <p:sp>
        <p:nvSpPr>
          <p:cNvPr id="20" name="Right Arrow 19"/>
          <p:cNvSpPr/>
          <p:nvPr/>
        </p:nvSpPr>
        <p:spPr>
          <a:xfrm rot="10800000">
            <a:off x="3926333" y="4796225"/>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a:off x="5170982" y="4437112"/>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4" name="Right Arrow 13"/>
          <p:cNvSpPr/>
          <p:nvPr/>
        </p:nvSpPr>
        <p:spPr>
          <a:xfrm rot="10800000">
            <a:off x="3959514" y="5942891"/>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Content Placeholder 2">
            <a:extLst>
              <a:ext uri="{FF2B5EF4-FFF2-40B4-BE49-F238E27FC236}">
                <a16:creationId xmlns:a16="http://schemas.microsoft.com/office/drawing/2014/main" id="{9E87CF45-AECA-62B0-1647-CC1A0AC1B3D7}"/>
              </a:ext>
            </a:extLst>
          </p:cNvPr>
          <p:cNvSpPr txBox="1">
            <a:spLocks/>
          </p:cNvSpPr>
          <p:nvPr/>
        </p:nvSpPr>
        <p:spPr>
          <a:xfrm>
            <a:off x="3614658" y="999846"/>
            <a:ext cx="2375358"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Personnel List</a:t>
            </a:r>
          </a:p>
        </p:txBody>
      </p:sp>
    </p:spTree>
    <p:extLst>
      <p:ext uri="{BB962C8B-B14F-4D97-AF65-F5344CB8AC3E}">
        <p14:creationId xmlns:p14="http://schemas.microsoft.com/office/powerpoint/2010/main" val="3243809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99A76-9F5C-343B-A932-5514AA11223E}"/>
              </a:ext>
            </a:extLst>
          </p:cNvPr>
          <p:cNvPicPr>
            <a:picLocks noChangeAspect="1"/>
          </p:cNvPicPr>
          <p:nvPr/>
        </p:nvPicPr>
        <p:blipFill>
          <a:blip r:embed="rId3"/>
          <a:stretch>
            <a:fillRect/>
          </a:stretch>
        </p:blipFill>
        <p:spPr>
          <a:xfrm>
            <a:off x="609576" y="3182232"/>
            <a:ext cx="6607113" cy="2781541"/>
          </a:xfrm>
          <a:prstGeom prst="rect">
            <a:avLst/>
          </a:prstGeom>
        </p:spPr>
      </p:pic>
      <p:sp>
        <p:nvSpPr>
          <p:cNvPr id="27649" name="Title 1"/>
          <p:cNvSpPr>
            <a:spLocks noGrp="1"/>
          </p:cNvSpPr>
          <p:nvPr>
            <p:ph type="title"/>
          </p:nvPr>
        </p:nvSpPr>
        <p:spPr>
          <a:xfrm>
            <a:off x="2555776" y="258141"/>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27</a:t>
            </a:fld>
            <a:endParaRPr lang="en-US"/>
          </a:p>
        </p:txBody>
      </p:sp>
      <p:sp>
        <p:nvSpPr>
          <p:cNvPr id="27651" name="Text Placeholder 5"/>
          <p:cNvSpPr>
            <a:spLocks noGrp="1"/>
          </p:cNvSpPr>
          <p:nvPr>
            <p:ph type="body" sz="quarter" idx="13"/>
          </p:nvPr>
        </p:nvSpPr>
        <p:spPr>
          <a:xfrm>
            <a:off x="107504" y="1902736"/>
            <a:ext cx="8928992" cy="819456"/>
          </a:xfrm>
        </p:spPr>
        <p:txBody>
          <a:bodyPr>
            <a:noAutofit/>
          </a:bodyPr>
          <a:lstStyle/>
          <a:p>
            <a:r>
              <a:rPr lang="en-US" dirty="0"/>
              <a:t>Method 1 – Keyboard Entry Select Personnel List from Navigation Pane</a:t>
            </a:r>
          </a:p>
          <a:p>
            <a:r>
              <a:rPr lang="en-US" dirty="0"/>
              <a:t>Step 1 – Click the New button to create a new Provider Profile</a:t>
            </a:r>
          </a:p>
        </p:txBody>
      </p:sp>
      <p:sp>
        <p:nvSpPr>
          <p:cNvPr id="20" name="Right Arrow 19"/>
          <p:cNvSpPr/>
          <p:nvPr/>
        </p:nvSpPr>
        <p:spPr>
          <a:xfrm>
            <a:off x="5779625" y="3861048"/>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Content Placeholder 2"/>
          <p:cNvSpPr txBox="1">
            <a:spLocks/>
          </p:cNvSpPr>
          <p:nvPr/>
        </p:nvSpPr>
        <p:spPr>
          <a:xfrm>
            <a:off x="3383649" y="894227"/>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
        <p:nvSpPr>
          <p:cNvPr id="3" name="Text Placeholder 3">
            <a:extLst>
              <a:ext uri="{FF2B5EF4-FFF2-40B4-BE49-F238E27FC236}">
                <a16:creationId xmlns:a16="http://schemas.microsoft.com/office/drawing/2014/main" id="{1FBE0942-A768-0EA4-CA09-36C32D7EAF9D}"/>
              </a:ext>
            </a:extLst>
          </p:cNvPr>
          <p:cNvSpPr txBox="1">
            <a:spLocks/>
          </p:cNvSpPr>
          <p:nvPr/>
        </p:nvSpPr>
        <p:spPr bwMode="auto">
          <a:xfrm>
            <a:off x="2133600" y="3287621"/>
            <a:ext cx="3696712" cy="789451"/>
          </a:xfrm>
          <a:prstGeom prst="rect">
            <a:avLst/>
          </a:prstGeom>
          <a:noFill/>
          <a:ln w="9525">
            <a:noFill/>
            <a:miter lim="800000"/>
            <a:headEnd/>
            <a:tailEnd/>
          </a:ln>
        </p:spPr>
        <p:txBody>
          <a:bodyPr>
            <a:prstTxWarp prst="textNoShape">
              <a:avLst/>
            </a:prstTxWarp>
          </a:bodyPr>
          <a:lstStyle/>
          <a:p>
            <a:pPr marL="173038" indent="-173038" algn="ctr">
              <a:spcBef>
                <a:spcPct val="20000"/>
              </a:spcBef>
              <a:buClr>
                <a:schemeClr val="bg2"/>
              </a:buClr>
              <a:buSzPct val="70000"/>
            </a:pPr>
            <a:r>
              <a:rPr lang="en-US" sz="2400" dirty="0">
                <a:latin typeface="Calibri" pitchFamily="-123" charset="0"/>
                <a:ea typeface="Segoe UI" pitchFamily="34" charset="0"/>
                <a:cs typeface="Segoe UI" pitchFamily="34" charset="0"/>
              </a:rPr>
              <a:t>Click New button to open a new provider profile</a:t>
            </a:r>
          </a:p>
        </p:txBody>
      </p:sp>
      <p:sp>
        <p:nvSpPr>
          <p:cNvPr id="7" name="Content Placeholder 2">
            <a:extLst>
              <a:ext uri="{FF2B5EF4-FFF2-40B4-BE49-F238E27FC236}">
                <a16:creationId xmlns:a16="http://schemas.microsoft.com/office/drawing/2014/main" id="{D4C82EAD-8BAD-55AD-606C-0F0CC8AA6022}"/>
              </a:ext>
            </a:extLst>
          </p:cNvPr>
          <p:cNvSpPr txBox="1">
            <a:spLocks/>
          </p:cNvSpPr>
          <p:nvPr/>
        </p:nvSpPr>
        <p:spPr>
          <a:xfrm>
            <a:off x="323091" y="1156579"/>
            <a:ext cx="2592726"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Entering </a:t>
            </a:r>
            <a:r>
              <a:rPr lang="en-US" sz="2400" dirty="0">
                <a:solidFill>
                  <a:schemeClr val="bg1"/>
                </a:solidFill>
              </a:rPr>
              <a:t>Providers</a:t>
            </a:r>
          </a:p>
        </p:txBody>
      </p:sp>
    </p:spTree>
    <p:extLst>
      <p:ext uri="{BB962C8B-B14F-4D97-AF65-F5344CB8AC3E}">
        <p14:creationId xmlns:p14="http://schemas.microsoft.com/office/powerpoint/2010/main" val="318004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704538" y="108123"/>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28</a:t>
            </a:fld>
            <a:endParaRPr lang="en-US"/>
          </a:p>
        </p:txBody>
      </p:sp>
      <p:sp>
        <p:nvSpPr>
          <p:cNvPr id="27651" name="Text Placeholder 5"/>
          <p:cNvSpPr>
            <a:spLocks noGrp="1"/>
          </p:cNvSpPr>
          <p:nvPr>
            <p:ph type="body" sz="quarter" idx="13"/>
          </p:nvPr>
        </p:nvSpPr>
        <p:spPr>
          <a:xfrm>
            <a:off x="6538885" y="875326"/>
            <a:ext cx="2238401" cy="457200"/>
          </a:xfrm>
        </p:spPr>
        <p:txBody>
          <a:bodyPr>
            <a:normAutofit/>
          </a:bodyPr>
          <a:lstStyle/>
          <a:p>
            <a:r>
              <a:rPr lang="en-US" dirty="0"/>
              <a:t>Provider ID Alert</a:t>
            </a:r>
          </a:p>
        </p:txBody>
      </p:sp>
      <p:sp>
        <p:nvSpPr>
          <p:cNvPr id="10" name="Content Placeholder 2"/>
          <p:cNvSpPr txBox="1">
            <a:spLocks/>
          </p:cNvSpPr>
          <p:nvPr/>
        </p:nvSpPr>
        <p:spPr>
          <a:xfrm>
            <a:off x="107504" y="4752866"/>
            <a:ext cx="6264696" cy="161596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2400" dirty="0">
                <a:solidFill>
                  <a:schemeClr val="bg1"/>
                </a:solidFill>
              </a:rPr>
              <a:t>Enter Provider name and ID number</a:t>
            </a:r>
          </a:p>
          <a:p>
            <a:pPr marL="457200" indent="-457200" fontAlgn="auto">
              <a:spcAft>
                <a:spcPts val="0"/>
              </a:spcAft>
              <a:buFont typeface="+mj-lt"/>
              <a:buAutoNum type="arabicParenR"/>
              <a:defRPr/>
            </a:pPr>
            <a:r>
              <a:rPr lang="en-US" dirty="0">
                <a:solidFill>
                  <a:schemeClr val="bg1"/>
                </a:solidFill>
              </a:rPr>
              <a:t>Once the Name and Number are saved, the Name and Number can not be changed.</a:t>
            </a:r>
          </a:p>
          <a:p>
            <a:pPr marL="457200" indent="-457200" fontAlgn="auto">
              <a:spcAft>
                <a:spcPts val="0"/>
              </a:spcAft>
              <a:buFont typeface="+mj-lt"/>
              <a:buAutoNum type="arabicParenR"/>
              <a:defRPr/>
            </a:pPr>
            <a:r>
              <a:rPr lang="en-US" dirty="0">
                <a:solidFill>
                  <a:schemeClr val="bg1"/>
                </a:solidFill>
              </a:rPr>
              <a:t>An alert is displayed. </a:t>
            </a:r>
          </a:p>
          <a:p>
            <a:pPr marL="457200" indent="-457200" fontAlgn="auto">
              <a:spcAft>
                <a:spcPts val="0"/>
              </a:spcAft>
              <a:buFont typeface="+mj-lt"/>
              <a:buAutoNum type="arabicParenR"/>
              <a:defRPr/>
            </a:pPr>
            <a:endParaRPr lang="en-US" sz="24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p:txBody>
      </p:sp>
      <p:sp>
        <p:nvSpPr>
          <p:cNvPr id="11" name="Right Arrow 10"/>
          <p:cNvSpPr/>
          <p:nvPr/>
        </p:nvSpPr>
        <p:spPr>
          <a:xfrm>
            <a:off x="1403648" y="3899115"/>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0" name="Right Arrow 19"/>
          <p:cNvSpPr/>
          <p:nvPr/>
        </p:nvSpPr>
        <p:spPr>
          <a:xfrm>
            <a:off x="7596336" y="3122489"/>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Content Placeholder 2"/>
          <p:cNvSpPr txBox="1">
            <a:spLocks/>
          </p:cNvSpPr>
          <p:nvPr/>
        </p:nvSpPr>
        <p:spPr>
          <a:xfrm>
            <a:off x="4057828" y="668097"/>
            <a:ext cx="1954332" cy="524704"/>
          </a:xfrm>
          <a:prstGeom prst="rect">
            <a:avLst/>
          </a:prstGeom>
        </p:spPr>
        <p:txBody>
          <a:bodyPr>
            <a:normAutofit fontScale="925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New Providers</a:t>
            </a:r>
          </a:p>
        </p:txBody>
      </p:sp>
      <p:pic>
        <p:nvPicPr>
          <p:cNvPr id="3" name="Picture 2"/>
          <p:cNvPicPr>
            <a:picLocks noChangeAspect="1"/>
          </p:cNvPicPr>
          <p:nvPr/>
        </p:nvPicPr>
        <p:blipFill>
          <a:blip r:embed="rId3"/>
          <a:stretch>
            <a:fillRect/>
          </a:stretch>
        </p:blipFill>
        <p:spPr>
          <a:xfrm>
            <a:off x="366711" y="1320241"/>
            <a:ext cx="8410575" cy="2886075"/>
          </a:xfrm>
          <a:prstGeom prst="rect">
            <a:avLst/>
          </a:prstGeom>
        </p:spPr>
      </p:pic>
      <p:sp>
        <p:nvSpPr>
          <p:cNvPr id="2" name="Text Placeholder 5">
            <a:extLst>
              <a:ext uri="{FF2B5EF4-FFF2-40B4-BE49-F238E27FC236}">
                <a16:creationId xmlns:a16="http://schemas.microsoft.com/office/drawing/2014/main" id="{A7DA4A0A-19DA-B3FF-4CA9-F4A0046E43BC}"/>
              </a:ext>
            </a:extLst>
          </p:cNvPr>
          <p:cNvSpPr txBox="1">
            <a:spLocks/>
          </p:cNvSpPr>
          <p:nvPr/>
        </p:nvSpPr>
        <p:spPr bwMode="auto">
          <a:xfrm>
            <a:off x="383568" y="4221551"/>
            <a:ext cx="6139776" cy="516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Method 1, Step 2 – Provider name and ID number</a:t>
            </a:r>
          </a:p>
        </p:txBody>
      </p:sp>
    </p:spTree>
    <p:extLst>
      <p:ext uri="{BB962C8B-B14F-4D97-AF65-F5344CB8AC3E}">
        <p14:creationId xmlns:p14="http://schemas.microsoft.com/office/powerpoint/2010/main" val="223476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65138" y="342900"/>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29</a:t>
            </a:fld>
            <a:endParaRPr lang="en-US"/>
          </a:p>
        </p:txBody>
      </p:sp>
      <p:sp>
        <p:nvSpPr>
          <p:cNvPr id="10" name="Content Placeholder 2"/>
          <p:cNvSpPr txBox="1">
            <a:spLocks/>
          </p:cNvSpPr>
          <p:nvPr/>
        </p:nvSpPr>
        <p:spPr>
          <a:xfrm>
            <a:off x="508980" y="2417136"/>
            <a:ext cx="3198924" cy="3418846"/>
          </a:xfrm>
          <a:prstGeom prst="rect">
            <a:avLst/>
          </a:prstGeom>
        </p:spPr>
        <p:txBody>
          <a:bodyPr>
            <a:normAutofit fontScale="925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dirty="0">
                <a:solidFill>
                  <a:schemeClr val="bg1"/>
                </a:solidFill>
              </a:rPr>
              <a:t>Click the “Add New Org / Organization” button</a:t>
            </a:r>
          </a:p>
          <a:p>
            <a:pPr marL="0" indent="0" fontAlgn="auto">
              <a:spcAft>
                <a:spcPts val="0"/>
              </a:spcAft>
              <a:buNone/>
              <a:defRPr/>
            </a:pPr>
            <a:r>
              <a:rPr lang="en-US" dirty="0">
                <a:solidFill>
                  <a:schemeClr val="bg1"/>
                </a:solidFill>
              </a:rPr>
              <a:t> </a:t>
            </a:r>
          </a:p>
          <a:p>
            <a:pPr marL="0" indent="0" fontAlgn="auto">
              <a:spcAft>
                <a:spcPts val="0"/>
              </a:spcAft>
              <a:buNone/>
              <a:defRPr/>
            </a:pPr>
            <a:r>
              <a:rPr lang="en-US" dirty="0">
                <a:solidFill>
                  <a:schemeClr val="bg1"/>
                </a:solidFill>
              </a:rPr>
              <a:t>The Organization of assignment will match to the service line provider listed  by attendance building / service location </a:t>
            </a:r>
          </a:p>
        </p:txBody>
      </p:sp>
      <p:pic>
        <p:nvPicPr>
          <p:cNvPr id="4" name="Picture 3"/>
          <p:cNvPicPr>
            <a:picLocks noChangeAspect="1"/>
          </p:cNvPicPr>
          <p:nvPr/>
        </p:nvPicPr>
        <p:blipFill>
          <a:blip r:embed="rId3"/>
          <a:stretch>
            <a:fillRect/>
          </a:stretch>
        </p:blipFill>
        <p:spPr>
          <a:xfrm>
            <a:off x="4427226" y="778395"/>
            <a:ext cx="4514850" cy="4324350"/>
          </a:xfrm>
          <a:prstGeom prst="rect">
            <a:avLst/>
          </a:prstGeom>
        </p:spPr>
      </p:pic>
      <p:sp>
        <p:nvSpPr>
          <p:cNvPr id="20" name="Right Arrow 19"/>
          <p:cNvSpPr/>
          <p:nvPr/>
        </p:nvSpPr>
        <p:spPr>
          <a:xfrm rot="19977984">
            <a:off x="5102907" y="3424983"/>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a:off x="3779912" y="4581128"/>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Content Placeholder 2">
            <a:extLst>
              <a:ext uri="{FF2B5EF4-FFF2-40B4-BE49-F238E27FC236}">
                <a16:creationId xmlns:a16="http://schemas.microsoft.com/office/drawing/2014/main" id="{707575C4-1825-28EC-F021-AB9874203ABB}"/>
              </a:ext>
            </a:extLst>
          </p:cNvPr>
          <p:cNvSpPr txBox="1">
            <a:spLocks/>
          </p:cNvSpPr>
          <p:nvPr/>
        </p:nvSpPr>
        <p:spPr>
          <a:xfrm>
            <a:off x="289603" y="1984855"/>
            <a:ext cx="3706333"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solidFill>
                  <a:schemeClr val="bg1"/>
                </a:solidFill>
              </a:rPr>
              <a:t>Organizations of Assignment</a:t>
            </a:r>
          </a:p>
        </p:txBody>
      </p:sp>
      <p:sp>
        <p:nvSpPr>
          <p:cNvPr id="3" name="Content Placeholder 2">
            <a:extLst>
              <a:ext uri="{FF2B5EF4-FFF2-40B4-BE49-F238E27FC236}">
                <a16:creationId xmlns:a16="http://schemas.microsoft.com/office/drawing/2014/main" id="{89F34BF2-FF17-D2A9-8B9C-28E2C7ABE05B}"/>
              </a:ext>
            </a:extLst>
          </p:cNvPr>
          <p:cNvSpPr txBox="1">
            <a:spLocks/>
          </p:cNvSpPr>
          <p:nvPr/>
        </p:nvSpPr>
        <p:spPr>
          <a:xfrm>
            <a:off x="197950" y="1022018"/>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
        <p:nvSpPr>
          <p:cNvPr id="5" name="Content Placeholder 2">
            <a:extLst>
              <a:ext uri="{FF2B5EF4-FFF2-40B4-BE49-F238E27FC236}">
                <a16:creationId xmlns:a16="http://schemas.microsoft.com/office/drawing/2014/main" id="{5D96CC0B-EDEA-F99E-60E0-6B2B1A3F5018}"/>
              </a:ext>
            </a:extLst>
          </p:cNvPr>
          <p:cNvSpPr txBox="1">
            <a:spLocks/>
          </p:cNvSpPr>
          <p:nvPr/>
        </p:nvSpPr>
        <p:spPr>
          <a:xfrm>
            <a:off x="462100" y="1537116"/>
            <a:ext cx="2532261"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Method 1 - Step 3</a:t>
            </a:r>
            <a:endParaRPr lang="en-US" sz="2400" dirty="0">
              <a:solidFill>
                <a:schemeClr val="bg1"/>
              </a:solidFill>
            </a:endParaRPr>
          </a:p>
        </p:txBody>
      </p:sp>
      <p:sp>
        <p:nvSpPr>
          <p:cNvPr id="6" name="Content Placeholder 2">
            <a:extLst>
              <a:ext uri="{FF2B5EF4-FFF2-40B4-BE49-F238E27FC236}">
                <a16:creationId xmlns:a16="http://schemas.microsoft.com/office/drawing/2014/main" id="{B51D4AE3-CD86-9623-3765-7B2ED3ABBA33}"/>
              </a:ext>
            </a:extLst>
          </p:cNvPr>
          <p:cNvSpPr txBox="1">
            <a:spLocks/>
          </p:cNvSpPr>
          <p:nvPr/>
        </p:nvSpPr>
        <p:spPr>
          <a:xfrm>
            <a:off x="248254" y="5761193"/>
            <a:ext cx="6082598" cy="775794"/>
          </a:xfrm>
          <a:prstGeom prst="rect">
            <a:avLst/>
          </a:prstGeom>
        </p:spPr>
        <p:txBody>
          <a:bodyPr>
            <a:normAutofit fontScale="70000" lnSpcReduction="200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3600" dirty="0">
                <a:solidFill>
                  <a:schemeClr val="bg1"/>
                </a:solidFill>
              </a:rPr>
              <a:t>Only list Organizations of Assignment based on buildings the provider actually works in.  </a:t>
            </a:r>
            <a:endParaRPr lang="en-US" sz="72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83768" y="286306"/>
            <a:ext cx="3386782" cy="445190"/>
          </a:xfrm>
        </p:spPr>
        <p:txBody>
          <a:bodyPr/>
          <a:lstStyle/>
          <a:p>
            <a:pPr algn="ctr"/>
            <a:r>
              <a:rPr lang="en-US" dirty="0"/>
              <a:t>Getting Started</a:t>
            </a:r>
          </a:p>
        </p:txBody>
      </p:sp>
      <p:sp>
        <p:nvSpPr>
          <p:cNvPr id="20483" name="Text Placeholder 3"/>
          <p:cNvSpPr>
            <a:spLocks noGrp="1"/>
          </p:cNvSpPr>
          <p:nvPr>
            <p:ph type="body" sz="quarter" idx="13"/>
          </p:nvPr>
        </p:nvSpPr>
        <p:spPr>
          <a:xfrm>
            <a:off x="323528" y="834055"/>
            <a:ext cx="3153848" cy="718347"/>
          </a:xfrm>
        </p:spPr>
        <p:txBody>
          <a:bodyPr>
            <a:normAutofit/>
          </a:bodyPr>
          <a:lstStyle/>
          <a:p>
            <a:pPr algn="r"/>
            <a:r>
              <a:rPr lang="en-US"/>
              <a:t>Module 2 </a:t>
            </a:r>
            <a:r>
              <a:rPr lang="en-US" dirty="0"/>
              <a:t>Objectives</a:t>
            </a:r>
          </a:p>
        </p:txBody>
      </p:sp>
      <p:sp>
        <p:nvSpPr>
          <p:cNvPr id="7" name="Text Placeholder 3"/>
          <p:cNvSpPr txBox="1">
            <a:spLocks/>
          </p:cNvSpPr>
          <p:nvPr/>
        </p:nvSpPr>
        <p:spPr>
          <a:xfrm>
            <a:off x="339885" y="1339085"/>
            <a:ext cx="8496944" cy="5042243"/>
          </a:xfrm>
          <a:prstGeom prst="rect">
            <a:avLst/>
          </a:prstGeom>
        </p:spPr>
        <p:txBody>
          <a:bodyPr>
            <a:normAutofit lnSpcReduction="10000"/>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dirty="0"/>
              <a:t>Understanding of the beginning of the school year Discovery process and the tasks of setting up the application for the current year data collection. Understanding the Directory to building association. Knowing timelines for specific tasks. </a:t>
            </a:r>
          </a:p>
          <a:p>
            <a:pPr fontAlgn="auto">
              <a:spcAft>
                <a:spcPts val="0"/>
              </a:spcAft>
              <a:defRPr/>
            </a:pPr>
            <a:endParaRPr lang="en-US" sz="2000" dirty="0"/>
          </a:p>
          <a:p>
            <a:pPr marL="0" indent="0" fontAlgn="auto">
              <a:spcAft>
                <a:spcPts val="0"/>
              </a:spcAft>
              <a:defRPr/>
            </a:pPr>
            <a:r>
              <a:rPr lang="en-US" sz="2000" dirty="0"/>
              <a:t>Building Attributes</a:t>
            </a:r>
          </a:p>
          <a:p>
            <a:pPr marL="0" indent="0" fontAlgn="auto">
              <a:spcAft>
                <a:spcPts val="0"/>
              </a:spcAft>
              <a:defRPr/>
            </a:pPr>
            <a:r>
              <a:rPr lang="en-US" sz="2000" dirty="0"/>
              <a:t>Begin Year discovery tasks needed prior to submission of student records</a:t>
            </a:r>
          </a:p>
          <a:p>
            <a:pPr fontAlgn="auto">
              <a:spcAft>
                <a:spcPts val="0"/>
              </a:spcAft>
              <a:defRPr/>
            </a:pPr>
            <a:r>
              <a:rPr lang="en-US" sz="2000" dirty="0"/>
              <a:t>	Calendars – current year</a:t>
            </a:r>
          </a:p>
          <a:p>
            <a:pPr fontAlgn="auto">
              <a:spcAft>
                <a:spcPts val="0"/>
              </a:spcAft>
              <a:defRPr/>
            </a:pPr>
            <a:r>
              <a:rPr lang="en-US" sz="2000" dirty="0"/>
              <a:t>	Review of Directory information, current year class minutes and program types</a:t>
            </a:r>
          </a:p>
          <a:p>
            <a:pPr fontAlgn="auto">
              <a:spcAft>
                <a:spcPts val="0"/>
              </a:spcAft>
              <a:defRPr/>
            </a:pPr>
            <a:r>
              <a:rPr lang="en-US" sz="2000" dirty="0"/>
              <a:t>	Settings – alignment of program types to corresponding setting codes</a:t>
            </a:r>
          </a:p>
          <a:p>
            <a:pPr fontAlgn="auto">
              <a:spcAft>
                <a:spcPts val="0"/>
              </a:spcAft>
              <a:defRPr/>
            </a:pPr>
            <a:r>
              <a:rPr lang="en-US" sz="2000" dirty="0"/>
              <a:t>	Providers – current year providers</a:t>
            </a:r>
          </a:p>
          <a:p>
            <a:pPr fontAlgn="auto">
              <a:spcAft>
                <a:spcPts val="0"/>
              </a:spcAft>
              <a:defRPr/>
            </a:pPr>
            <a:endParaRPr lang="en-US" sz="2000" dirty="0"/>
          </a:p>
          <a:p>
            <a:pPr fontAlgn="auto">
              <a:spcAft>
                <a:spcPts val="0"/>
              </a:spcAft>
              <a:defRPr/>
            </a:pPr>
            <a:r>
              <a:rPr lang="en-US" sz="2000" dirty="0"/>
              <a:t>Module two corresponds to Parts VI - VII in the SPEDPro User guide</a:t>
            </a:r>
          </a:p>
          <a:p>
            <a:pPr fontAlgn="auto">
              <a:spcAft>
                <a:spcPts val="0"/>
              </a:spcAft>
              <a:defRPr/>
            </a:pPr>
            <a:r>
              <a:rPr lang="en-US" sz="2000" dirty="0"/>
              <a:t>See the SPEDPro User guide for more details</a:t>
            </a:r>
          </a:p>
        </p:txBody>
      </p:sp>
      <p:sp>
        <p:nvSpPr>
          <p:cNvPr id="20485" name="Slide Number Placeholder 9"/>
          <p:cNvSpPr>
            <a:spLocks noGrp="1"/>
          </p:cNvSpPr>
          <p:nvPr>
            <p:ph type="sldNum" sz="quarter" idx="15"/>
          </p:nvPr>
        </p:nvSpPr>
        <p:spPr bwMode="auto">
          <a:noFill/>
          <a:ln>
            <a:miter lim="800000"/>
            <a:headEnd/>
            <a:tailEnd/>
          </a:ln>
        </p:spPr>
        <p:txBody>
          <a:bodyPr/>
          <a:lstStyle/>
          <a:p>
            <a:fld id="{A5334D38-31DB-487E-B452-A56CEA97DF9C}" type="slidenum">
              <a:rPr lang="en-US"/>
              <a:pPr/>
              <a:t>3</a:t>
            </a:fld>
            <a:endParaRPr lang="en-US"/>
          </a:p>
        </p:txBody>
      </p:sp>
      <p:sp>
        <p:nvSpPr>
          <p:cNvPr id="6" name="TextBox 5">
            <a:extLst>
              <a:ext uri="{FF2B5EF4-FFF2-40B4-BE49-F238E27FC236}">
                <a16:creationId xmlns:a16="http://schemas.microsoft.com/office/drawing/2014/main" id="{3203B6B7-7F8E-BF2F-18DA-793EAC09B349}"/>
              </a:ext>
            </a:extLst>
          </p:cNvPr>
          <p:cNvSpPr txBox="1"/>
          <p:nvPr/>
        </p:nvSpPr>
        <p:spPr>
          <a:xfrm>
            <a:off x="9684568" y="1916832"/>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979712" y="117994"/>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30</a:t>
            </a:fld>
            <a:endParaRPr lang="en-US"/>
          </a:p>
        </p:txBody>
      </p:sp>
      <p:sp>
        <p:nvSpPr>
          <p:cNvPr id="10" name="Content Placeholder 2"/>
          <p:cNvSpPr txBox="1">
            <a:spLocks/>
          </p:cNvSpPr>
          <p:nvPr/>
        </p:nvSpPr>
        <p:spPr>
          <a:xfrm>
            <a:off x="131352" y="1488026"/>
            <a:ext cx="5952815" cy="1940974"/>
          </a:xfrm>
          <a:prstGeom prst="rect">
            <a:avLst/>
          </a:prstGeom>
        </p:spPr>
        <p:txBody>
          <a:bodyPr>
            <a:normAutofit fontScale="85000" lnSpcReduction="100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arenR"/>
              <a:defRPr/>
            </a:pPr>
            <a:r>
              <a:rPr lang="en-US" sz="2400" dirty="0">
                <a:solidFill>
                  <a:schemeClr val="bg1"/>
                </a:solidFill>
              </a:rPr>
              <a:t>At least 1 role is required </a:t>
            </a:r>
            <a:endParaRPr lang="en-US" dirty="0">
              <a:solidFill>
                <a:schemeClr val="bg1"/>
              </a:solidFill>
            </a:endParaRPr>
          </a:p>
          <a:p>
            <a:pPr marL="457200" indent="-457200" fontAlgn="auto">
              <a:spcAft>
                <a:spcPts val="0"/>
              </a:spcAft>
              <a:buFont typeface="+mj-lt"/>
              <a:buAutoNum type="arabicParenR"/>
              <a:defRPr/>
            </a:pPr>
            <a:r>
              <a:rPr lang="en-US" dirty="0">
                <a:solidFill>
                  <a:schemeClr val="bg1"/>
                </a:solidFill>
              </a:rPr>
              <a:t>For each organization the provider travels to, assign a role. Click Add New Org.</a:t>
            </a:r>
          </a:p>
          <a:p>
            <a:pPr marL="457200" indent="-457200" fontAlgn="auto">
              <a:spcAft>
                <a:spcPts val="0"/>
              </a:spcAft>
              <a:buFont typeface="+mj-lt"/>
              <a:buAutoNum type="arabicParenR"/>
              <a:defRPr/>
            </a:pPr>
            <a:r>
              <a:rPr lang="en-US" dirty="0">
                <a:solidFill>
                  <a:schemeClr val="bg1"/>
                </a:solidFill>
              </a:rPr>
              <a:t>When all roles are marked, Save</a:t>
            </a:r>
          </a:p>
          <a:p>
            <a:pPr marL="457200" indent="-457200" fontAlgn="auto">
              <a:spcAft>
                <a:spcPts val="0"/>
              </a:spcAft>
              <a:buFont typeface="+mj-lt"/>
              <a:buAutoNum type="arabicParenR"/>
              <a:defRPr/>
            </a:pPr>
            <a:r>
              <a:rPr lang="en-US" dirty="0">
                <a:solidFill>
                  <a:schemeClr val="bg1"/>
                </a:solidFill>
              </a:rPr>
              <a:t>If a provider was entered in error, removal all roles</a:t>
            </a:r>
          </a:p>
          <a:p>
            <a:pPr marL="457200" indent="-457200" fontAlgn="auto">
              <a:spcAft>
                <a:spcPts val="0"/>
              </a:spcAft>
              <a:buFont typeface="+mj-lt"/>
              <a:buAutoNum type="arabicParenR"/>
              <a:defRPr/>
            </a:pPr>
            <a:endParaRPr lang="en-US"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a:p>
            <a:pPr marL="457200" indent="-457200" fontAlgn="auto">
              <a:spcAft>
                <a:spcPts val="0"/>
              </a:spcAft>
              <a:buFont typeface="+mj-lt"/>
              <a:buAutoNum type="arabicParenR"/>
              <a:defRPr/>
            </a:pPr>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131353" y="3711484"/>
            <a:ext cx="8881294" cy="2883022"/>
          </a:xfrm>
          <a:prstGeom prst="rect">
            <a:avLst/>
          </a:prstGeom>
        </p:spPr>
      </p:pic>
      <p:sp>
        <p:nvSpPr>
          <p:cNvPr id="20" name="Right Arrow 19"/>
          <p:cNvSpPr/>
          <p:nvPr/>
        </p:nvSpPr>
        <p:spPr>
          <a:xfrm rot="10800000" flipV="1">
            <a:off x="2385488" y="6168038"/>
            <a:ext cx="620806" cy="1088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a:off x="7092280" y="6384328"/>
            <a:ext cx="840272" cy="59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Content Placeholder 2">
            <a:extLst>
              <a:ext uri="{FF2B5EF4-FFF2-40B4-BE49-F238E27FC236}">
                <a16:creationId xmlns:a16="http://schemas.microsoft.com/office/drawing/2014/main" id="{4FD7B291-4E33-1FB2-C63E-C362D1F1E435}"/>
              </a:ext>
            </a:extLst>
          </p:cNvPr>
          <p:cNvSpPr txBox="1">
            <a:spLocks/>
          </p:cNvSpPr>
          <p:nvPr/>
        </p:nvSpPr>
        <p:spPr>
          <a:xfrm>
            <a:off x="2779888" y="684839"/>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
        <p:nvSpPr>
          <p:cNvPr id="3" name="Content Placeholder 2">
            <a:extLst>
              <a:ext uri="{FF2B5EF4-FFF2-40B4-BE49-F238E27FC236}">
                <a16:creationId xmlns:a16="http://schemas.microsoft.com/office/drawing/2014/main" id="{D798AB56-9DB5-F8C7-5114-4B0402109CBE}"/>
              </a:ext>
            </a:extLst>
          </p:cNvPr>
          <p:cNvSpPr txBox="1">
            <a:spLocks/>
          </p:cNvSpPr>
          <p:nvPr/>
        </p:nvSpPr>
        <p:spPr>
          <a:xfrm>
            <a:off x="131352" y="475885"/>
            <a:ext cx="2496432"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Method 1 - Step 3</a:t>
            </a:r>
            <a:endParaRPr lang="en-US" sz="3200" dirty="0">
              <a:solidFill>
                <a:schemeClr val="bg1"/>
              </a:solidFill>
            </a:endParaRPr>
          </a:p>
        </p:txBody>
      </p:sp>
      <p:sp>
        <p:nvSpPr>
          <p:cNvPr id="4" name="Content Placeholder 2">
            <a:extLst>
              <a:ext uri="{FF2B5EF4-FFF2-40B4-BE49-F238E27FC236}">
                <a16:creationId xmlns:a16="http://schemas.microsoft.com/office/drawing/2014/main" id="{AEFFB783-62F1-FFF0-86D4-84959C2893E5}"/>
              </a:ext>
            </a:extLst>
          </p:cNvPr>
          <p:cNvSpPr txBox="1">
            <a:spLocks/>
          </p:cNvSpPr>
          <p:nvPr/>
        </p:nvSpPr>
        <p:spPr>
          <a:xfrm>
            <a:off x="131352" y="1018703"/>
            <a:ext cx="3324796" cy="440518"/>
          </a:xfrm>
          <a:prstGeom prst="rect">
            <a:avLst/>
          </a:prstGeom>
        </p:spPr>
        <p:txBody>
          <a:bodyPr>
            <a:normAutofit fontScale="925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Assigning &amp; removing roles</a:t>
            </a:r>
            <a:endParaRPr lang="en-US" sz="2400" dirty="0">
              <a:solidFill>
                <a:schemeClr val="bg1"/>
              </a:solidFill>
            </a:endParaRPr>
          </a:p>
        </p:txBody>
      </p:sp>
      <p:sp>
        <p:nvSpPr>
          <p:cNvPr id="6" name="Oval 5">
            <a:extLst>
              <a:ext uri="{FF2B5EF4-FFF2-40B4-BE49-F238E27FC236}">
                <a16:creationId xmlns:a16="http://schemas.microsoft.com/office/drawing/2014/main" id="{E7110D01-EEC9-6617-DBAD-B73D5E974679}"/>
              </a:ext>
            </a:extLst>
          </p:cNvPr>
          <p:cNvSpPr/>
          <p:nvPr/>
        </p:nvSpPr>
        <p:spPr>
          <a:xfrm>
            <a:off x="7884368" y="5229200"/>
            <a:ext cx="1128279" cy="1004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3CEBEA9-E06E-4D50-3B32-0C09A86FA5F0}"/>
              </a:ext>
            </a:extLst>
          </p:cNvPr>
          <p:cNvSpPr txBox="1">
            <a:spLocks/>
          </p:cNvSpPr>
          <p:nvPr/>
        </p:nvSpPr>
        <p:spPr>
          <a:xfrm>
            <a:off x="6042193" y="406416"/>
            <a:ext cx="2970454" cy="2705776"/>
          </a:xfrm>
          <a:prstGeom prst="rect">
            <a:avLst/>
          </a:prstGeom>
          <a:ln w="38100">
            <a:solidFill>
              <a:schemeClr val="accent2"/>
            </a:solidFill>
          </a:ln>
        </p:spPr>
        <p:txBody>
          <a:bodyPr>
            <a:no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000" dirty="0">
                <a:solidFill>
                  <a:schemeClr val="bg1"/>
                </a:solidFill>
                <a:latin typeface="Perpetua" pitchFamily="18" charset="0"/>
                <a:ea typeface="+mj-ea"/>
                <a:cs typeface="+mj-cs"/>
              </a:rPr>
              <a:t>Note: </a:t>
            </a:r>
          </a:p>
          <a:p>
            <a:pPr marL="342900" indent="-342900" fontAlgn="auto">
              <a:lnSpc>
                <a:spcPct val="120000"/>
              </a:lnSpc>
              <a:spcAft>
                <a:spcPts val="0"/>
              </a:spcAft>
              <a:buFont typeface="Arial" panose="020B0604020202020204" pitchFamily="34" charset="0"/>
              <a:buChar char="•"/>
              <a:defRPr/>
            </a:pPr>
            <a:r>
              <a:rPr lang="en-US" sz="2000" dirty="0">
                <a:solidFill>
                  <a:schemeClr val="bg1"/>
                </a:solidFill>
                <a:latin typeface="Perpetua" pitchFamily="18" charset="0"/>
                <a:ea typeface="+mj-ea"/>
                <a:cs typeface="+mj-cs"/>
              </a:rPr>
              <a:t>Only report roles the provider fills. </a:t>
            </a:r>
          </a:p>
          <a:p>
            <a:pPr marL="342900" indent="-342900" fontAlgn="auto">
              <a:lnSpc>
                <a:spcPct val="120000"/>
              </a:lnSpc>
              <a:spcAft>
                <a:spcPts val="0"/>
              </a:spcAft>
              <a:buFont typeface="Arial" panose="020B0604020202020204" pitchFamily="34" charset="0"/>
              <a:buChar char="•"/>
              <a:defRPr/>
            </a:pPr>
            <a:r>
              <a:rPr lang="en-US" sz="2000" dirty="0">
                <a:solidFill>
                  <a:schemeClr val="bg1"/>
                </a:solidFill>
                <a:latin typeface="Perpetua" pitchFamily="18" charset="0"/>
                <a:ea typeface="+mj-ea"/>
                <a:cs typeface="+mj-cs"/>
              </a:rPr>
              <a:t>Only report organization where the provider works</a:t>
            </a:r>
          </a:p>
          <a:p>
            <a:pPr marL="342900" indent="-342900" fontAlgn="auto">
              <a:lnSpc>
                <a:spcPct val="120000"/>
              </a:lnSpc>
              <a:spcAft>
                <a:spcPts val="0"/>
              </a:spcAft>
              <a:buFont typeface="Arial" panose="020B0604020202020204" pitchFamily="34" charset="0"/>
              <a:buChar char="•"/>
              <a:defRPr/>
            </a:pPr>
            <a:r>
              <a:rPr lang="en-US" sz="2000" dirty="0">
                <a:solidFill>
                  <a:schemeClr val="bg1"/>
                </a:solidFill>
                <a:latin typeface="Perpetua" pitchFamily="18" charset="0"/>
                <a:ea typeface="+mj-ea"/>
                <a:cs typeface="+mj-cs"/>
              </a:rPr>
              <a:t>Do not report all member districts by default. </a:t>
            </a:r>
            <a:endParaRPr lang="en-US" sz="2000" dirty="0">
              <a:solidFill>
                <a:schemeClr val="bg1"/>
              </a:solidFill>
            </a:endParaRPr>
          </a:p>
        </p:txBody>
      </p:sp>
    </p:spTree>
    <p:extLst>
      <p:ext uri="{BB962C8B-B14F-4D97-AF65-F5344CB8AC3E}">
        <p14:creationId xmlns:p14="http://schemas.microsoft.com/office/powerpoint/2010/main" val="155613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339752" y="309525"/>
            <a:ext cx="4660913"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31</a:t>
            </a:fld>
            <a:endParaRPr lang="en-US"/>
          </a:p>
        </p:txBody>
      </p:sp>
      <p:sp>
        <p:nvSpPr>
          <p:cNvPr id="21" name="Content Placeholder 2"/>
          <p:cNvSpPr txBox="1">
            <a:spLocks/>
          </p:cNvSpPr>
          <p:nvPr/>
        </p:nvSpPr>
        <p:spPr>
          <a:xfrm>
            <a:off x="270159" y="4509120"/>
            <a:ext cx="2952328" cy="1213317"/>
          </a:xfrm>
          <a:prstGeom prst="rect">
            <a:avLst/>
          </a:prstGeom>
        </p:spPr>
        <p:txBody>
          <a:bodyPr>
            <a:no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u="sng" dirty="0">
                <a:solidFill>
                  <a:schemeClr val="bg1"/>
                </a:solidFill>
              </a:rPr>
              <a:t>Promote Providers</a:t>
            </a:r>
          </a:p>
          <a:p>
            <a:pPr marL="0" indent="0" fontAlgn="auto">
              <a:spcAft>
                <a:spcPts val="0"/>
              </a:spcAft>
              <a:buNone/>
              <a:defRPr/>
            </a:pPr>
            <a:r>
              <a:rPr lang="en-US" dirty="0">
                <a:solidFill>
                  <a:schemeClr val="bg1"/>
                </a:solidFill>
              </a:rPr>
              <a:t>Moving last year’s providers to this year</a:t>
            </a:r>
          </a:p>
        </p:txBody>
      </p:sp>
      <p:pic>
        <p:nvPicPr>
          <p:cNvPr id="12" name="Picture 11">
            <a:extLst>
              <a:ext uri="{FF2B5EF4-FFF2-40B4-BE49-F238E27FC236}">
                <a16:creationId xmlns:a16="http://schemas.microsoft.com/office/drawing/2014/main" id="{70011AF8-077C-4EAC-BD52-89AD49C7F126}"/>
              </a:ext>
            </a:extLst>
          </p:cNvPr>
          <p:cNvPicPr/>
          <p:nvPr/>
        </p:nvPicPr>
        <p:blipFill>
          <a:blip r:embed="rId3"/>
          <a:stretch>
            <a:fillRect/>
          </a:stretch>
        </p:blipFill>
        <p:spPr>
          <a:xfrm>
            <a:off x="4166943" y="2017928"/>
            <a:ext cx="4938206" cy="4530547"/>
          </a:xfrm>
          <a:prstGeom prst="rect">
            <a:avLst/>
          </a:prstGeom>
        </p:spPr>
      </p:pic>
      <p:sp>
        <p:nvSpPr>
          <p:cNvPr id="14" name="Right Arrow 13"/>
          <p:cNvSpPr/>
          <p:nvPr/>
        </p:nvSpPr>
        <p:spPr>
          <a:xfrm rot="10800000">
            <a:off x="5292080" y="6237312"/>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Content Placeholder 2">
            <a:extLst>
              <a:ext uri="{FF2B5EF4-FFF2-40B4-BE49-F238E27FC236}">
                <a16:creationId xmlns:a16="http://schemas.microsoft.com/office/drawing/2014/main" id="{454BA123-580D-4439-B584-083EC9573932}"/>
              </a:ext>
            </a:extLst>
          </p:cNvPr>
          <p:cNvSpPr txBox="1">
            <a:spLocks/>
          </p:cNvSpPr>
          <p:nvPr/>
        </p:nvSpPr>
        <p:spPr>
          <a:xfrm>
            <a:off x="3203848" y="956291"/>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
        <p:nvSpPr>
          <p:cNvPr id="2" name="Text Placeholder 5">
            <a:extLst>
              <a:ext uri="{FF2B5EF4-FFF2-40B4-BE49-F238E27FC236}">
                <a16:creationId xmlns:a16="http://schemas.microsoft.com/office/drawing/2014/main" id="{4D591624-CC3F-5856-0149-00E227BA6C3D}"/>
              </a:ext>
            </a:extLst>
          </p:cNvPr>
          <p:cNvSpPr>
            <a:spLocks noGrp="1"/>
          </p:cNvSpPr>
          <p:nvPr>
            <p:ph type="body" sz="quarter" idx="13"/>
          </p:nvPr>
        </p:nvSpPr>
        <p:spPr>
          <a:xfrm>
            <a:off x="179512" y="1827676"/>
            <a:ext cx="4143199" cy="1501002"/>
          </a:xfrm>
        </p:spPr>
        <p:txBody>
          <a:bodyPr>
            <a:noAutofit/>
          </a:bodyPr>
          <a:lstStyle/>
          <a:p>
            <a:r>
              <a:rPr lang="en-US" dirty="0"/>
              <a:t>Method 2 – Promote Providers</a:t>
            </a:r>
          </a:p>
          <a:p>
            <a:r>
              <a:rPr lang="en-US" dirty="0"/>
              <a:t>Select Promote Personnel </a:t>
            </a:r>
          </a:p>
          <a:p>
            <a:r>
              <a:rPr lang="en-US" dirty="0"/>
              <a:t>from Navigation Pane</a:t>
            </a:r>
          </a:p>
        </p:txBody>
      </p:sp>
      <p:sp>
        <p:nvSpPr>
          <p:cNvPr id="3" name="Content Placeholder 2">
            <a:extLst>
              <a:ext uri="{FF2B5EF4-FFF2-40B4-BE49-F238E27FC236}">
                <a16:creationId xmlns:a16="http://schemas.microsoft.com/office/drawing/2014/main" id="{1258B0F1-87BE-102F-FE13-F64640085AC6}"/>
              </a:ext>
            </a:extLst>
          </p:cNvPr>
          <p:cNvSpPr txBox="1">
            <a:spLocks/>
          </p:cNvSpPr>
          <p:nvPr/>
        </p:nvSpPr>
        <p:spPr>
          <a:xfrm>
            <a:off x="323091" y="1156579"/>
            <a:ext cx="2592726"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Entering </a:t>
            </a:r>
            <a:r>
              <a:rPr lang="en-US" sz="2400" dirty="0">
                <a:solidFill>
                  <a:schemeClr val="bg1"/>
                </a:solidFill>
              </a:rPr>
              <a:t>Providers</a:t>
            </a:r>
          </a:p>
        </p:txBody>
      </p:sp>
    </p:spTree>
    <p:extLst>
      <p:ext uri="{BB962C8B-B14F-4D97-AF65-F5344CB8AC3E}">
        <p14:creationId xmlns:p14="http://schemas.microsoft.com/office/powerpoint/2010/main" val="250835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968828" y="172012"/>
            <a:ext cx="3541827" cy="639763"/>
          </a:xfrm>
        </p:spPr>
        <p:txBody>
          <a:bodyPr/>
          <a:lstStyle/>
          <a:p>
            <a:pPr algn="ctr"/>
            <a:r>
              <a:rPr lang="en-US" dirty="0"/>
              <a:t>Getting Started</a:t>
            </a:r>
          </a:p>
        </p:txBody>
      </p:sp>
      <p:sp>
        <p:nvSpPr>
          <p:cNvPr id="27650" name="Slide Number Placeholder 3"/>
          <p:cNvSpPr>
            <a:spLocks noGrp="1"/>
          </p:cNvSpPr>
          <p:nvPr>
            <p:ph type="sldNum" sz="quarter" idx="15"/>
          </p:nvPr>
        </p:nvSpPr>
        <p:spPr bwMode="auto">
          <a:noFill/>
          <a:ln>
            <a:miter lim="800000"/>
            <a:headEnd/>
            <a:tailEnd/>
          </a:ln>
        </p:spPr>
        <p:txBody>
          <a:bodyPr/>
          <a:lstStyle/>
          <a:p>
            <a:fld id="{25BFE46C-44D1-4ADE-889C-9DAD718D40F6}" type="slidenum">
              <a:rPr lang="en-US"/>
              <a:pPr/>
              <a:t>32</a:t>
            </a:fld>
            <a:endParaRPr lang="en-US"/>
          </a:p>
        </p:txBody>
      </p:sp>
      <p:sp>
        <p:nvSpPr>
          <p:cNvPr id="10" name="Content Placeholder 2"/>
          <p:cNvSpPr txBox="1">
            <a:spLocks/>
          </p:cNvSpPr>
          <p:nvPr/>
        </p:nvSpPr>
        <p:spPr>
          <a:xfrm>
            <a:off x="3563888" y="1157976"/>
            <a:ext cx="5256584" cy="1478935"/>
          </a:xfrm>
          <a:prstGeom prst="rect">
            <a:avLst/>
          </a:prstGeom>
        </p:spPr>
        <p:txBody>
          <a:bodyPr>
            <a:normAutofit fontScale="25000" lnSpcReduction="200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defRPr/>
            </a:pPr>
            <a:r>
              <a:rPr lang="en-US" sz="9600" dirty="0">
                <a:solidFill>
                  <a:schemeClr val="bg1"/>
                </a:solidFill>
              </a:rPr>
              <a:t>Get Personnel – pull from last year</a:t>
            </a:r>
          </a:p>
          <a:p>
            <a:pPr marL="457200" indent="-457200" fontAlgn="auto">
              <a:spcAft>
                <a:spcPts val="0"/>
              </a:spcAft>
              <a:buFont typeface="+mj-lt"/>
              <a:buAutoNum type="arabicPeriod"/>
              <a:defRPr/>
            </a:pPr>
            <a:r>
              <a:rPr lang="en-US" sz="9600" dirty="0">
                <a:solidFill>
                  <a:schemeClr val="bg1"/>
                </a:solidFill>
              </a:rPr>
              <a:t>Mark this years’ providers </a:t>
            </a:r>
          </a:p>
          <a:p>
            <a:pPr marL="457200" indent="-457200" fontAlgn="auto">
              <a:spcAft>
                <a:spcPts val="0"/>
              </a:spcAft>
              <a:buFont typeface="+mj-lt"/>
              <a:buAutoNum type="arabicPeriod"/>
              <a:defRPr/>
            </a:pPr>
            <a:r>
              <a:rPr lang="en-US" sz="9600" dirty="0">
                <a:solidFill>
                  <a:schemeClr val="bg1"/>
                </a:solidFill>
              </a:rPr>
              <a:t>Promote selected into current school year. Copies last data to this year</a:t>
            </a:r>
          </a:p>
          <a:p>
            <a:pPr marL="0" indent="0" fontAlgn="auto">
              <a:spcAft>
                <a:spcPts val="0"/>
              </a:spcAft>
              <a:buNone/>
              <a:defRPr/>
            </a:pPr>
            <a:endParaRPr lang="en-US" sz="2400" dirty="0">
              <a:solidFill>
                <a:schemeClr val="bg1"/>
              </a:solidFill>
            </a:endParaRPr>
          </a:p>
          <a:p>
            <a:pPr marL="457200" indent="-457200" fontAlgn="auto">
              <a:spcAft>
                <a:spcPts val="0"/>
              </a:spcAft>
              <a:buFont typeface="+mj-lt"/>
              <a:buAutoNum type="arabicPeriod"/>
              <a:defRPr/>
            </a:pPr>
            <a:endParaRPr lang="en-US" sz="2400" dirty="0">
              <a:solidFill>
                <a:schemeClr val="bg1"/>
              </a:solidFill>
            </a:endParaRPr>
          </a:p>
          <a:p>
            <a:pPr marL="457200" indent="-457200" fontAlgn="auto">
              <a:spcAft>
                <a:spcPts val="0"/>
              </a:spcAft>
              <a:buFont typeface="+mj-lt"/>
              <a:buAutoNum type="arabicPeriod"/>
              <a:defRPr/>
            </a:pPr>
            <a:endParaRPr lang="en-US" sz="2400" dirty="0">
              <a:solidFill>
                <a:schemeClr val="bg1"/>
              </a:solidFill>
            </a:endParaRPr>
          </a:p>
        </p:txBody>
      </p:sp>
      <p:sp>
        <p:nvSpPr>
          <p:cNvPr id="21" name="Content Placeholder 2"/>
          <p:cNvSpPr txBox="1">
            <a:spLocks/>
          </p:cNvSpPr>
          <p:nvPr/>
        </p:nvSpPr>
        <p:spPr>
          <a:xfrm>
            <a:off x="296072" y="1396121"/>
            <a:ext cx="2952328" cy="1213317"/>
          </a:xfrm>
          <a:prstGeom prst="rect">
            <a:avLst/>
          </a:prstGeom>
        </p:spPr>
        <p:txBody>
          <a:bodyPr>
            <a:no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u="sng" dirty="0">
                <a:solidFill>
                  <a:schemeClr val="bg1"/>
                </a:solidFill>
              </a:rPr>
              <a:t>Promote Providers</a:t>
            </a:r>
          </a:p>
          <a:p>
            <a:pPr marL="0" indent="0" fontAlgn="auto">
              <a:spcAft>
                <a:spcPts val="0"/>
              </a:spcAft>
              <a:buNone/>
              <a:defRPr/>
            </a:pPr>
            <a:r>
              <a:rPr lang="en-US" dirty="0">
                <a:solidFill>
                  <a:schemeClr val="bg1"/>
                </a:solidFill>
              </a:rPr>
              <a:t>Moving last year’s providers to this year</a:t>
            </a:r>
          </a:p>
        </p:txBody>
      </p:sp>
      <p:pic>
        <p:nvPicPr>
          <p:cNvPr id="8" name="Picture 7">
            <a:extLst>
              <a:ext uri="{FF2B5EF4-FFF2-40B4-BE49-F238E27FC236}">
                <a16:creationId xmlns:a16="http://schemas.microsoft.com/office/drawing/2014/main" id="{460F9B29-F96F-4901-B192-855712597A08}"/>
              </a:ext>
            </a:extLst>
          </p:cNvPr>
          <p:cNvPicPr/>
          <p:nvPr/>
        </p:nvPicPr>
        <p:blipFill>
          <a:blip r:embed="rId3"/>
          <a:stretch>
            <a:fillRect/>
          </a:stretch>
        </p:blipFill>
        <p:spPr>
          <a:xfrm>
            <a:off x="947199" y="2840568"/>
            <a:ext cx="8064896" cy="3456384"/>
          </a:xfrm>
          <a:prstGeom prst="rect">
            <a:avLst/>
          </a:prstGeom>
        </p:spPr>
      </p:pic>
      <p:sp>
        <p:nvSpPr>
          <p:cNvPr id="14" name="Right Arrow 13"/>
          <p:cNvSpPr/>
          <p:nvPr/>
        </p:nvSpPr>
        <p:spPr>
          <a:xfrm>
            <a:off x="239644" y="3717032"/>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Right Arrow 13">
            <a:extLst>
              <a:ext uri="{FF2B5EF4-FFF2-40B4-BE49-F238E27FC236}">
                <a16:creationId xmlns:a16="http://schemas.microsoft.com/office/drawing/2014/main" id="{97CCE626-7F59-4F67-AAB6-3190A4C6DD4A}"/>
              </a:ext>
            </a:extLst>
          </p:cNvPr>
          <p:cNvSpPr/>
          <p:nvPr/>
        </p:nvSpPr>
        <p:spPr>
          <a:xfrm flipV="1">
            <a:off x="6510655" y="6165304"/>
            <a:ext cx="136815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3">
            <a:extLst>
              <a:ext uri="{FF2B5EF4-FFF2-40B4-BE49-F238E27FC236}">
                <a16:creationId xmlns:a16="http://schemas.microsoft.com/office/drawing/2014/main" id="{BE5BAE42-E867-4219-8855-91228D4FF6E7}"/>
              </a:ext>
            </a:extLst>
          </p:cNvPr>
          <p:cNvSpPr/>
          <p:nvPr/>
        </p:nvSpPr>
        <p:spPr>
          <a:xfrm rot="16200000">
            <a:off x="938253" y="5838612"/>
            <a:ext cx="743875" cy="101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 name="Picture 1">
            <a:extLst>
              <a:ext uri="{FF2B5EF4-FFF2-40B4-BE49-F238E27FC236}">
                <a16:creationId xmlns:a16="http://schemas.microsoft.com/office/drawing/2014/main" id="{739D6B63-C53E-63C8-D1E7-9B0ADC8C0D46}"/>
              </a:ext>
            </a:extLst>
          </p:cNvPr>
          <p:cNvPicPr>
            <a:picLocks noChangeAspect="1"/>
          </p:cNvPicPr>
          <p:nvPr/>
        </p:nvPicPr>
        <p:blipFill>
          <a:blip r:embed="rId4"/>
          <a:stretch>
            <a:fillRect/>
          </a:stretch>
        </p:blipFill>
        <p:spPr>
          <a:xfrm>
            <a:off x="320258" y="3258980"/>
            <a:ext cx="454939" cy="472780"/>
          </a:xfrm>
          <a:prstGeom prst="rect">
            <a:avLst/>
          </a:prstGeom>
        </p:spPr>
      </p:pic>
      <p:sp>
        <p:nvSpPr>
          <p:cNvPr id="7" name="Dodecagon 6">
            <a:extLst>
              <a:ext uri="{FF2B5EF4-FFF2-40B4-BE49-F238E27FC236}">
                <a16:creationId xmlns:a16="http://schemas.microsoft.com/office/drawing/2014/main" id="{E2542D54-70CF-B0FC-EE4E-C902E1CFBACF}"/>
              </a:ext>
            </a:extLst>
          </p:cNvPr>
          <p:cNvSpPr/>
          <p:nvPr/>
        </p:nvSpPr>
        <p:spPr>
          <a:xfrm>
            <a:off x="5888745" y="6000187"/>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15" name="Dodecagon 14">
            <a:extLst>
              <a:ext uri="{FF2B5EF4-FFF2-40B4-BE49-F238E27FC236}">
                <a16:creationId xmlns:a16="http://schemas.microsoft.com/office/drawing/2014/main" id="{2B047B7C-654F-AC3B-88C5-3A55D5DA41D1}"/>
              </a:ext>
            </a:extLst>
          </p:cNvPr>
          <p:cNvSpPr/>
          <p:nvPr/>
        </p:nvSpPr>
        <p:spPr>
          <a:xfrm>
            <a:off x="603196" y="5948366"/>
            <a:ext cx="500220" cy="363411"/>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5" name="Content Placeholder 2">
            <a:extLst>
              <a:ext uri="{FF2B5EF4-FFF2-40B4-BE49-F238E27FC236}">
                <a16:creationId xmlns:a16="http://schemas.microsoft.com/office/drawing/2014/main" id="{A2D494CE-AFC0-DECD-74F9-780B8E19D39F}"/>
              </a:ext>
            </a:extLst>
          </p:cNvPr>
          <p:cNvSpPr txBox="1">
            <a:spLocks/>
          </p:cNvSpPr>
          <p:nvPr/>
        </p:nvSpPr>
        <p:spPr>
          <a:xfrm>
            <a:off x="194248" y="918025"/>
            <a:ext cx="2952328" cy="524704"/>
          </a:xfrm>
          <a:prstGeom prst="rect">
            <a:avLst/>
          </a:prstGeom>
        </p:spPr>
        <p:txBody>
          <a:bodyPr>
            <a:normAutofit fontScale="925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Method 2 – Steps 1 - 3</a:t>
            </a:r>
            <a:endParaRPr lang="en-US" sz="3200" dirty="0">
              <a:solidFill>
                <a:schemeClr val="bg1"/>
              </a:solidFill>
            </a:endParaRPr>
          </a:p>
        </p:txBody>
      </p:sp>
    </p:spTree>
    <p:extLst>
      <p:ext uri="{BB962C8B-B14F-4D97-AF65-F5344CB8AC3E}">
        <p14:creationId xmlns:p14="http://schemas.microsoft.com/office/powerpoint/2010/main" val="1003293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49D2EF8-30C4-CA11-6B56-5E605C654D61}"/>
              </a:ext>
            </a:extLst>
          </p:cNvPr>
          <p:cNvPicPr>
            <a:picLocks noGrp="1" noChangeAspect="1"/>
          </p:cNvPicPr>
          <p:nvPr>
            <p:ph idx="1"/>
          </p:nvPr>
        </p:nvPicPr>
        <p:blipFill>
          <a:blip r:embed="rId3"/>
          <a:stretch>
            <a:fillRect/>
          </a:stretch>
        </p:blipFill>
        <p:spPr>
          <a:xfrm>
            <a:off x="3923928" y="1955673"/>
            <a:ext cx="5042710" cy="4552913"/>
          </a:xfrm>
        </p:spPr>
      </p:pic>
      <p:sp>
        <p:nvSpPr>
          <p:cNvPr id="28673" name="Title 1"/>
          <p:cNvSpPr>
            <a:spLocks noGrp="1"/>
          </p:cNvSpPr>
          <p:nvPr>
            <p:ph type="title"/>
          </p:nvPr>
        </p:nvSpPr>
        <p:spPr>
          <a:xfrm>
            <a:off x="2131235" y="363859"/>
            <a:ext cx="3314774" cy="639763"/>
          </a:xfrm>
        </p:spPr>
        <p:txBody>
          <a:bodyPr/>
          <a:lstStyle/>
          <a:p>
            <a:r>
              <a:rPr lang="en-US" dirty="0"/>
              <a:t>Getting Started</a:t>
            </a:r>
          </a:p>
        </p:txBody>
      </p:sp>
      <p:sp>
        <p:nvSpPr>
          <p:cNvPr id="28674" name="Slide Number Placeholder 3"/>
          <p:cNvSpPr>
            <a:spLocks noGrp="1"/>
          </p:cNvSpPr>
          <p:nvPr>
            <p:ph type="sldNum" sz="quarter" idx="15"/>
          </p:nvPr>
        </p:nvSpPr>
        <p:spPr bwMode="auto">
          <a:noFill/>
          <a:ln>
            <a:miter lim="800000"/>
            <a:headEnd/>
            <a:tailEnd/>
          </a:ln>
        </p:spPr>
        <p:txBody>
          <a:bodyPr/>
          <a:lstStyle/>
          <a:p>
            <a:fld id="{A3170C72-2B22-471F-A80D-08AA79228EFD}" type="slidenum">
              <a:rPr lang="en-US"/>
              <a:pPr/>
              <a:t>33</a:t>
            </a:fld>
            <a:endParaRPr lang="en-US"/>
          </a:p>
        </p:txBody>
      </p:sp>
      <p:sp>
        <p:nvSpPr>
          <p:cNvPr id="11" name="Right Arrow 10"/>
          <p:cNvSpPr/>
          <p:nvPr/>
        </p:nvSpPr>
        <p:spPr>
          <a:xfrm rot="10326567" flipV="1">
            <a:off x="4783267" y="5738202"/>
            <a:ext cx="2063750" cy="730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ight Arrow 11"/>
          <p:cNvSpPr/>
          <p:nvPr/>
        </p:nvSpPr>
        <p:spPr>
          <a:xfrm flipV="1">
            <a:off x="6065162" y="3717032"/>
            <a:ext cx="504056" cy="1440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5">
            <a:extLst>
              <a:ext uri="{FF2B5EF4-FFF2-40B4-BE49-F238E27FC236}">
                <a16:creationId xmlns:a16="http://schemas.microsoft.com/office/drawing/2014/main" id="{2826575D-B559-8B41-4F52-1B9901F4A796}"/>
              </a:ext>
            </a:extLst>
          </p:cNvPr>
          <p:cNvSpPr txBox="1">
            <a:spLocks/>
          </p:cNvSpPr>
          <p:nvPr/>
        </p:nvSpPr>
        <p:spPr bwMode="auto">
          <a:xfrm>
            <a:off x="117516" y="2204864"/>
            <a:ext cx="3806412" cy="1806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Method 3 – Import Providers</a:t>
            </a:r>
          </a:p>
          <a:p>
            <a:endParaRPr lang="en-US" dirty="0"/>
          </a:p>
          <a:p>
            <a:r>
              <a:rPr lang="en-US" dirty="0"/>
              <a:t>Select Import files</a:t>
            </a:r>
          </a:p>
          <a:p>
            <a:r>
              <a:rPr lang="en-US" dirty="0"/>
              <a:t>from Navigation Pane</a:t>
            </a:r>
          </a:p>
        </p:txBody>
      </p:sp>
      <p:sp>
        <p:nvSpPr>
          <p:cNvPr id="5" name="Content Placeholder 2">
            <a:extLst>
              <a:ext uri="{FF2B5EF4-FFF2-40B4-BE49-F238E27FC236}">
                <a16:creationId xmlns:a16="http://schemas.microsoft.com/office/drawing/2014/main" id="{EA1747FC-0986-259A-7B80-B373638F1543}"/>
              </a:ext>
            </a:extLst>
          </p:cNvPr>
          <p:cNvSpPr txBox="1">
            <a:spLocks/>
          </p:cNvSpPr>
          <p:nvPr/>
        </p:nvSpPr>
        <p:spPr>
          <a:xfrm>
            <a:off x="2162433" y="910698"/>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
        <p:nvSpPr>
          <p:cNvPr id="6" name="Content Placeholder 2">
            <a:extLst>
              <a:ext uri="{FF2B5EF4-FFF2-40B4-BE49-F238E27FC236}">
                <a16:creationId xmlns:a16="http://schemas.microsoft.com/office/drawing/2014/main" id="{B57D6760-48EC-3C4F-FDBC-37F7954DEED9}"/>
              </a:ext>
            </a:extLst>
          </p:cNvPr>
          <p:cNvSpPr txBox="1">
            <a:spLocks/>
          </p:cNvSpPr>
          <p:nvPr/>
        </p:nvSpPr>
        <p:spPr>
          <a:xfrm>
            <a:off x="134340" y="1288109"/>
            <a:ext cx="2592726"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Entering </a:t>
            </a:r>
            <a:r>
              <a:rPr lang="en-US" sz="2400" dirty="0">
                <a:solidFill>
                  <a:schemeClr val="bg1"/>
                </a:solidFill>
              </a:rPr>
              <a:t>Providers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298F83-34DB-A94D-9293-2522AC5FACEE}"/>
              </a:ext>
            </a:extLst>
          </p:cNvPr>
          <p:cNvPicPr>
            <a:picLocks noChangeAspect="1"/>
          </p:cNvPicPr>
          <p:nvPr/>
        </p:nvPicPr>
        <p:blipFill>
          <a:blip r:embed="rId3"/>
          <a:stretch>
            <a:fillRect/>
          </a:stretch>
        </p:blipFill>
        <p:spPr>
          <a:xfrm>
            <a:off x="366582" y="3259022"/>
            <a:ext cx="2453853" cy="1963130"/>
          </a:xfrm>
          <a:prstGeom prst="rect">
            <a:avLst/>
          </a:prstGeom>
        </p:spPr>
      </p:pic>
      <p:pic>
        <p:nvPicPr>
          <p:cNvPr id="7" name="Picture 6">
            <a:extLst>
              <a:ext uri="{FF2B5EF4-FFF2-40B4-BE49-F238E27FC236}">
                <a16:creationId xmlns:a16="http://schemas.microsoft.com/office/drawing/2014/main" id="{9ECF5B34-5C70-45C2-AE3B-05ED735DA016}"/>
              </a:ext>
            </a:extLst>
          </p:cNvPr>
          <p:cNvPicPr>
            <a:picLocks noChangeAspect="1"/>
          </p:cNvPicPr>
          <p:nvPr/>
        </p:nvPicPr>
        <p:blipFill>
          <a:blip r:embed="rId4"/>
          <a:stretch>
            <a:fillRect/>
          </a:stretch>
        </p:blipFill>
        <p:spPr>
          <a:xfrm>
            <a:off x="3688512" y="3202681"/>
            <a:ext cx="5332553" cy="3178647"/>
          </a:xfrm>
          <a:prstGeom prst="rect">
            <a:avLst/>
          </a:prstGeom>
        </p:spPr>
      </p:pic>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34</a:t>
            </a:fld>
            <a:endParaRPr lang="en-US"/>
          </a:p>
        </p:txBody>
      </p:sp>
      <p:sp>
        <p:nvSpPr>
          <p:cNvPr id="12" name="Content Placeholder 11"/>
          <p:cNvSpPr>
            <a:spLocks noGrp="1"/>
          </p:cNvSpPr>
          <p:nvPr>
            <p:ph sz="half" idx="2"/>
          </p:nvPr>
        </p:nvSpPr>
        <p:spPr>
          <a:xfrm>
            <a:off x="3923928" y="221392"/>
            <a:ext cx="5097137" cy="2883036"/>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Importing.</a:t>
            </a:r>
          </a:p>
          <a:p>
            <a:pPr marL="457200" indent="-457200" fontAlgn="auto">
              <a:spcAft>
                <a:spcPts val="0"/>
              </a:spcAft>
              <a:buFont typeface="+mj-lt"/>
              <a:buAutoNum type="arabicPeriod"/>
              <a:defRPr/>
            </a:pPr>
            <a:r>
              <a:rPr lang="en-US" dirty="0">
                <a:ea typeface="+mn-ea"/>
                <a:cs typeface="Segoe UI" pitchFamily="34" charset="0"/>
              </a:rPr>
              <a:t>Go to Import Files</a:t>
            </a:r>
          </a:p>
          <a:p>
            <a:pPr marL="457200" indent="-457200" fontAlgn="auto">
              <a:spcAft>
                <a:spcPts val="0"/>
              </a:spcAft>
              <a:buFont typeface="+mj-lt"/>
              <a:buAutoNum type="arabicPeriod"/>
              <a:defRPr/>
            </a:pPr>
            <a:r>
              <a:rPr lang="en-US" dirty="0">
                <a:ea typeface="+mn-ea"/>
                <a:cs typeface="Segoe UI" pitchFamily="34" charset="0"/>
              </a:rPr>
              <a:t>Select - Import type – Personnel</a:t>
            </a:r>
          </a:p>
          <a:p>
            <a:pPr marL="457200" indent="-457200" fontAlgn="auto">
              <a:spcAft>
                <a:spcPts val="0"/>
              </a:spcAft>
              <a:buFont typeface="+mj-lt"/>
              <a:buAutoNum type="arabicPeriod"/>
              <a:defRPr/>
            </a:pPr>
            <a:r>
              <a:rPr lang="en-US" dirty="0">
                <a:ea typeface="+mn-ea"/>
                <a:cs typeface="Segoe UI" pitchFamily="34" charset="0"/>
              </a:rPr>
              <a:t>Select “Choose File” to find the record</a:t>
            </a:r>
          </a:p>
          <a:p>
            <a:pPr marL="457200" indent="-457200" fontAlgn="auto">
              <a:spcAft>
                <a:spcPts val="0"/>
              </a:spcAft>
              <a:buFont typeface="+mj-lt"/>
              <a:buAutoNum type="arabicPeriod"/>
              <a:defRPr/>
            </a:pPr>
            <a:r>
              <a:rPr lang="en-US" dirty="0">
                <a:ea typeface="+mn-ea"/>
                <a:cs typeface="Segoe UI" pitchFamily="34" charset="0"/>
              </a:rPr>
              <a:t>Navigate to file location</a:t>
            </a:r>
          </a:p>
          <a:p>
            <a:pPr marL="457200" indent="-457200" fontAlgn="auto">
              <a:spcAft>
                <a:spcPts val="0"/>
              </a:spcAft>
              <a:buFont typeface="+mj-lt"/>
              <a:buAutoNum type="arabicPeriod"/>
              <a:defRPr/>
            </a:pPr>
            <a:r>
              <a:rPr lang="en-US" dirty="0">
                <a:ea typeface="+mn-ea"/>
                <a:cs typeface="Segoe UI" pitchFamily="34" charset="0"/>
              </a:rPr>
              <a:t>Select / Highlight the file, click Open.</a:t>
            </a:r>
          </a:p>
          <a:p>
            <a:pPr marL="457200" indent="-457200" fontAlgn="auto">
              <a:spcAft>
                <a:spcPts val="0"/>
              </a:spcAft>
              <a:buFont typeface="+mj-lt"/>
              <a:buAutoNum type="arabicPeriod"/>
              <a:defRPr/>
            </a:pPr>
            <a:r>
              <a:rPr lang="en-US" dirty="0">
                <a:ea typeface="+mn-ea"/>
                <a:cs typeface="Segoe UI" pitchFamily="34" charset="0"/>
              </a:rPr>
              <a:t>Upload to Import</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10" name="Left Arrow 9"/>
          <p:cNvSpPr/>
          <p:nvPr/>
        </p:nvSpPr>
        <p:spPr>
          <a:xfrm>
            <a:off x="2499205" y="3984000"/>
            <a:ext cx="687507" cy="46037"/>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Arrow 18"/>
          <p:cNvSpPr/>
          <p:nvPr/>
        </p:nvSpPr>
        <p:spPr>
          <a:xfrm rot="16200000">
            <a:off x="641053" y="5224133"/>
            <a:ext cx="4191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4" name="Picture 3">
            <a:extLst>
              <a:ext uri="{FF2B5EF4-FFF2-40B4-BE49-F238E27FC236}">
                <a16:creationId xmlns:a16="http://schemas.microsoft.com/office/drawing/2014/main" id="{2DC4AD66-71A0-43DD-8441-09EEAA6BACCA}"/>
              </a:ext>
            </a:extLst>
          </p:cNvPr>
          <p:cNvPicPr>
            <a:picLocks noChangeAspect="1"/>
          </p:cNvPicPr>
          <p:nvPr/>
        </p:nvPicPr>
        <p:blipFill>
          <a:blip r:embed="rId5"/>
          <a:stretch>
            <a:fillRect/>
          </a:stretch>
        </p:blipFill>
        <p:spPr>
          <a:xfrm>
            <a:off x="1678661" y="3337361"/>
            <a:ext cx="454939" cy="472780"/>
          </a:xfrm>
          <a:prstGeom prst="rect">
            <a:avLst/>
          </a:prstGeom>
        </p:spPr>
      </p:pic>
      <p:sp>
        <p:nvSpPr>
          <p:cNvPr id="17" name="Dodecagon 16">
            <a:extLst>
              <a:ext uri="{FF2B5EF4-FFF2-40B4-BE49-F238E27FC236}">
                <a16:creationId xmlns:a16="http://schemas.microsoft.com/office/drawing/2014/main" id="{D0FDACBA-B47B-4C8C-BC75-19278A5EC35A}"/>
              </a:ext>
            </a:extLst>
          </p:cNvPr>
          <p:cNvSpPr/>
          <p:nvPr/>
        </p:nvSpPr>
        <p:spPr>
          <a:xfrm>
            <a:off x="3229937" y="3785669"/>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21" name="Dodecagon 20">
            <a:extLst>
              <a:ext uri="{FF2B5EF4-FFF2-40B4-BE49-F238E27FC236}">
                <a16:creationId xmlns:a16="http://schemas.microsoft.com/office/drawing/2014/main" id="{BB66D95A-B808-4A01-BAB1-F4551677DA78}"/>
              </a:ext>
            </a:extLst>
          </p:cNvPr>
          <p:cNvSpPr/>
          <p:nvPr/>
        </p:nvSpPr>
        <p:spPr>
          <a:xfrm>
            <a:off x="3229937" y="417834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20" name="Right Arrow 19"/>
          <p:cNvSpPr/>
          <p:nvPr/>
        </p:nvSpPr>
        <p:spPr>
          <a:xfrm flipH="1" flipV="1">
            <a:off x="2164439" y="4297425"/>
            <a:ext cx="95565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flipV="1">
            <a:off x="4763016" y="3598986"/>
            <a:ext cx="57943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3" name="Dodecagon 22">
            <a:extLst>
              <a:ext uri="{FF2B5EF4-FFF2-40B4-BE49-F238E27FC236}">
                <a16:creationId xmlns:a16="http://schemas.microsoft.com/office/drawing/2014/main" id="{610AFA32-6466-4BCA-959F-4991F72370CD}"/>
              </a:ext>
            </a:extLst>
          </p:cNvPr>
          <p:cNvSpPr/>
          <p:nvPr/>
        </p:nvSpPr>
        <p:spPr>
          <a:xfrm>
            <a:off x="4156372" y="3479907"/>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4</a:t>
            </a:r>
          </a:p>
        </p:txBody>
      </p:sp>
      <p:sp>
        <p:nvSpPr>
          <p:cNvPr id="24" name="Dodecagon 23">
            <a:extLst>
              <a:ext uri="{FF2B5EF4-FFF2-40B4-BE49-F238E27FC236}">
                <a16:creationId xmlns:a16="http://schemas.microsoft.com/office/drawing/2014/main" id="{A20C42FD-5F16-4DF3-B82E-70B0CCB5174E}"/>
              </a:ext>
            </a:extLst>
          </p:cNvPr>
          <p:cNvSpPr/>
          <p:nvPr/>
        </p:nvSpPr>
        <p:spPr>
          <a:xfrm>
            <a:off x="4468581" y="4132308"/>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
        <p:nvSpPr>
          <p:cNvPr id="25" name="Dodecagon 24">
            <a:extLst>
              <a:ext uri="{FF2B5EF4-FFF2-40B4-BE49-F238E27FC236}">
                <a16:creationId xmlns:a16="http://schemas.microsoft.com/office/drawing/2014/main" id="{421C2DE1-5483-45F8-9898-298D938D8D8A}"/>
              </a:ext>
            </a:extLst>
          </p:cNvPr>
          <p:cNvSpPr/>
          <p:nvPr/>
        </p:nvSpPr>
        <p:spPr>
          <a:xfrm>
            <a:off x="1066800" y="505703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6</a:t>
            </a:r>
          </a:p>
        </p:txBody>
      </p:sp>
      <p:sp>
        <p:nvSpPr>
          <p:cNvPr id="26" name="Right Arrow 15">
            <a:extLst>
              <a:ext uri="{FF2B5EF4-FFF2-40B4-BE49-F238E27FC236}">
                <a16:creationId xmlns:a16="http://schemas.microsoft.com/office/drawing/2014/main" id="{67471EBA-680C-43F7-AE1D-3B993CCCD1CA}"/>
              </a:ext>
            </a:extLst>
          </p:cNvPr>
          <p:cNvSpPr/>
          <p:nvPr/>
        </p:nvSpPr>
        <p:spPr>
          <a:xfrm rot="10800000" flipH="1" flipV="1">
            <a:off x="4530953" y="4500197"/>
            <a:ext cx="811501"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10800000" flipH="1" flipV="1">
            <a:off x="6218148" y="6151154"/>
            <a:ext cx="955650" cy="705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7" name="Dodecagon 26">
            <a:extLst>
              <a:ext uri="{FF2B5EF4-FFF2-40B4-BE49-F238E27FC236}">
                <a16:creationId xmlns:a16="http://schemas.microsoft.com/office/drawing/2014/main" id="{2C3DAD5B-3C45-4FF3-8CD8-7660A3A74D2B}"/>
              </a:ext>
            </a:extLst>
          </p:cNvPr>
          <p:cNvSpPr/>
          <p:nvPr/>
        </p:nvSpPr>
        <p:spPr>
          <a:xfrm>
            <a:off x="5652120" y="6021288"/>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
        <p:nvSpPr>
          <p:cNvPr id="6" name="Content Placeholder 2">
            <a:extLst>
              <a:ext uri="{FF2B5EF4-FFF2-40B4-BE49-F238E27FC236}">
                <a16:creationId xmlns:a16="http://schemas.microsoft.com/office/drawing/2014/main" id="{6C9BADC0-89D9-2906-1C50-07A11BE79A56}"/>
              </a:ext>
            </a:extLst>
          </p:cNvPr>
          <p:cNvSpPr txBox="1">
            <a:spLocks/>
          </p:cNvSpPr>
          <p:nvPr/>
        </p:nvSpPr>
        <p:spPr>
          <a:xfrm>
            <a:off x="366582" y="1780892"/>
            <a:ext cx="3060559" cy="5247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Current Year</a:t>
            </a:r>
            <a:r>
              <a:rPr lang="en-US" sz="2400" dirty="0">
                <a:solidFill>
                  <a:schemeClr val="bg1"/>
                </a:solidFill>
              </a:rPr>
              <a:t> Providers</a:t>
            </a: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338598" y="2477558"/>
            <a:ext cx="3060558" cy="681204"/>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Method 3 - Steps 1-6</a:t>
            </a:r>
            <a:endParaRPr lang="en-US" sz="3200" dirty="0">
              <a:solidFill>
                <a:schemeClr val="bg1"/>
              </a:solidFill>
            </a:endParaRPr>
          </a:p>
        </p:txBody>
      </p:sp>
      <p:pic>
        <p:nvPicPr>
          <p:cNvPr id="3" name="Picture 2">
            <a:extLst>
              <a:ext uri="{FF2B5EF4-FFF2-40B4-BE49-F238E27FC236}">
                <a16:creationId xmlns:a16="http://schemas.microsoft.com/office/drawing/2014/main" id="{ED079059-8AAB-9CD1-94F7-3E89CBAC5200}"/>
              </a:ext>
            </a:extLst>
          </p:cNvPr>
          <p:cNvPicPr>
            <a:picLocks noChangeAspect="1"/>
          </p:cNvPicPr>
          <p:nvPr/>
        </p:nvPicPr>
        <p:blipFill>
          <a:blip r:embed="rId6"/>
          <a:stretch>
            <a:fillRect/>
          </a:stretch>
        </p:blipFill>
        <p:spPr>
          <a:xfrm>
            <a:off x="230750" y="360584"/>
            <a:ext cx="3499407" cy="969348"/>
          </a:xfrm>
          <a:prstGeom prst="rect">
            <a:avLst/>
          </a:prstGeom>
        </p:spPr>
      </p:pic>
    </p:spTree>
    <p:extLst>
      <p:ext uri="{BB962C8B-B14F-4D97-AF65-F5344CB8AC3E}">
        <p14:creationId xmlns:p14="http://schemas.microsoft.com/office/powerpoint/2010/main" val="1350613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35</a:t>
            </a:fld>
            <a:endParaRPr lang="en-US"/>
          </a:p>
        </p:txBody>
      </p:sp>
      <p:sp>
        <p:nvSpPr>
          <p:cNvPr id="12" name="Content Placeholder 11"/>
          <p:cNvSpPr>
            <a:spLocks noGrp="1"/>
          </p:cNvSpPr>
          <p:nvPr>
            <p:ph sz="half" idx="2"/>
          </p:nvPr>
        </p:nvSpPr>
        <p:spPr>
          <a:xfrm>
            <a:off x="174552" y="1154736"/>
            <a:ext cx="2880320" cy="471304"/>
          </a:xfrm>
        </p:spPr>
        <p:txBody>
          <a:bodyPr rtlCol="0">
            <a:normAutofit/>
          </a:bodyPr>
          <a:lstStyle/>
          <a:p>
            <a:pPr fontAlgn="auto">
              <a:spcAft>
                <a:spcPts val="0"/>
              </a:spcAft>
              <a:buFont typeface="Arial" pitchFamily="34" charset="0"/>
              <a:buChar char="•"/>
              <a:defRPr/>
            </a:pPr>
            <a:r>
              <a:rPr lang="en-US" sz="2400" dirty="0">
                <a:ea typeface="+mn-ea"/>
                <a:cs typeface="Segoe UI" pitchFamily="34" charset="0"/>
              </a:rPr>
              <a:t>Dates and Deadlines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202419" y="1941439"/>
            <a:ext cx="8542400" cy="3744417"/>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September 15</a:t>
            </a:r>
          </a:p>
          <a:p>
            <a:pPr marL="0" indent="0" fontAlgn="auto">
              <a:spcAft>
                <a:spcPts val="0"/>
              </a:spcAft>
              <a:buNone/>
              <a:defRPr/>
            </a:pPr>
            <a:endParaRPr lang="en-US" dirty="0">
              <a:solidFill>
                <a:schemeClr val="bg1"/>
              </a:solidFill>
            </a:endParaRPr>
          </a:p>
          <a:p>
            <a:pPr marL="0" indent="0" fontAlgn="auto">
              <a:spcAft>
                <a:spcPts val="0"/>
              </a:spcAft>
              <a:buNone/>
              <a:defRPr/>
            </a:pPr>
            <a:r>
              <a:rPr lang="en-US" dirty="0">
                <a:solidFill>
                  <a:schemeClr val="bg1"/>
                </a:solidFill>
              </a:rPr>
              <a:t>Current year data entry deadline</a:t>
            </a:r>
          </a:p>
          <a:p>
            <a:pPr marL="0" indent="0" fontAlgn="auto">
              <a:spcAft>
                <a:spcPts val="0"/>
              </a:spcAft>
              <a:buNone/>
              <a:defRPr/>
            </a:pPr>
            <a:r>
              <a:rPr lang="en-US" dirty="0">
                <a:solidFill>
                  <a:schemeClr val="bg1"/>
                </a:solidFill>
              </a:rPr>
              <a:t>	The following data sets must be entered by September 15. </a:t>
            </a:r>
          </a:p>
          <a:p>
            <a:pPr marL="0" indent="0" fontAlgn="auto">
              <a:spcAft>
                <a:spcPts val="0"/>
              </a:spcAft>
              <a:buNone/>
              <a:defRPr/>
            </a:pPr>
            <a:endParaRPr lang="en-US" dirty="0">
              <a:solidFill>
                <a:schemeClr val="bg1"/>
              </a:solidFill>
            </a:endParaRPr>
          </a:p>
          <a:p>
            <a:pPr fontAlgn="auto">
              <a:spcAft>
                <a:spcPts val="0"/>
              </a:spcAft>
              <a:defRPr/>
            </a:pPr>
            <a:r>
              <a:rPr lang="en-US" dirty="0">
                <a:solidFill>
                  <a:schemeClr val="bg1"/>
                </a:solidFill>
              </a:rPr>
              <a:t>Calendars </a:t>
            </a:r>
          </a:p>
          <a:p>
            <a:pPr fontAlgn="auto">
              <a:spcAft>
                <a:spcPts val="0"/>
              </a:spcAft>
              <a:defRPr/>
            </a:pPr>
            <a:r>
              <a:rPr lang="en-US" dirty="0">
                <a:solidFill>
                  <a:schemeClr val="bg1"/>
                </a:solidFill>
              </a:rPr>
              <a:t>Providers</a:t>
            </a:r>
          </a:p>
          <a:p>
            <a:pPr fontAlgn="auto">
              <a:spcAft>
                <a:spcPts val="0"/>
              </a:spcAft>
              <a:defRPr/>
            </a:pPr>
            <a:r>
              <a:rPr lang="en-US" dirty="0">
                <a:solidFill>
                  <a:schemeClr val="bg1"/>
                </a:solidFill>
              </a:rPr>
              <a:t>Settings</a:t>
            </a:r>
          </a:p>
          <a:p>
            <a:pPr fontAlgn="auto">
              <a:spcAft>
                <a:spcPts val="0"/>
              </a:spcAft>
              <a:defRPr/>
            </a:pPr>
            <a:r>
              <a:rPr lang="en-US" dirty="0">
                <a:solidFill>
                  <a:schemeClr val="bg1"/>
                </a:solidFill>
              </a:rPr>
              <a:t>Student records</a:t>
            </a:r>
          </a:p>
          <a:p>
            <a:pPr marL="0" indent="0" fontAlgn="auto">
              <a:spcAft>
                <a:spcPts val="0"/>
              </a:spcAft>
              <a:buNone/>
              <a:defRPr/>
            </a:pPr>
            <a:endParaRPr lang="en-US" sz="3200" dirty="0">
              <a:solidFill>
                <a:schemeClr val="bg1"/>
              </a:solidFill>
            </a:endParaRPr>
          </a:p>
        </p:txBody>
      </p:sp>
      <p:pic>
        <p:nvPicPr>
          <p:cNvPr id="3" name="Picture 2">
            <a:extLst>
              <a:ext uri="{FF2B5EF4-FFF2-40B4-BE49-F238E27FC236}">
                <a16:creationId xmlns:a16="http://schemas.microsoft.com/office/drawing/2014/main" id="{ED079059-8AAB-9CD1-94F7-3E89CBAC5200}"/>
              </a:ext>
            </a:extLst>
          </p:cNvPr>
          <p:cNvPicPr>
            <a:picLocks noChangeAspect="1"/>
          </p:cNvPicPr>
          <p:nvPr/>
        </p:nvPicPr>
        <p:blipFill>
          <a:blip r:embed="rId3"/>
          <a:stretch>
            <a:fillRect/>
          </a:stretch>
        </p:blipFill>
        <p:spPr>
          <a:xfrm>
            <a:off x="230750" y="360584"/>
            <a:ext cx="3499407" cy="969348"/>
          </a:xfrm>
          <a:prstGeom prst="rect">
            <a:avLst/>
          </a:prstGeom>
        </p:spPr>
      </p:pic>
      <p:sp>
        <p:nvSpPr>
          <p:cNvPr id="5" name="Content Placeholder 11">
            <a:extLst>
              <a:ext uri="{FF2B5EF4-FFF2-40B4-BE49-F238E27FC236}">
                <a16:creationId xmlns:a16="http://schemas.microsoft.com/office/drawing/2014/main" id="{9486C09D-BF61-2EBF-44B2-2EA256314387}"/>
              </a:ext>
            </a:extLst>
          </p:cNvPr>
          <p:cNvSpPr txBox="1">
            <a:spLocks/>
          </p:cNvSpPr>
          <p:nvPr/>
        </p:nvSpPr>
        <p:spPr bwMode="auto">
          <a:xfrm>
            <a:off x="107504" y="5814122"/>
            <a:ext cx="6552728" cy="47130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dirty="0">
                <a:ea typeface="+mn-ea"/>
                <a:cs typeface="Segoe UI" pitchFamily="34" charset="0"/>
              </a:rPr>
              <a:t>KSDE will measure this deadline for determination of time reporting </a:t>
            </a:r>
          </a:p>
          <a:p>
            <a:pPr fontAlgn="auto">
              <a:spcAft>
                <a:spcPts val="0"/>
              </a:spcAft>
              <a:buFont typeface="Arial" pitchFamily="34" charset="0"/>
              <a:buChar char="•"/>
              <a:defRPr/>
            </a:pPr>
            <a:endParaRPr lang="en-US" dirty="0">
              <a:ea typeface="+mn-ea"/>
              <a:cs typeface="Segoe UI" pitchFamily="34" charset="0"/>
            </a:endParaRPr>
          </a:p>
        </p:txBody>
      </p:sp>
    </p:spTree>
    <p:extLst>
      <p:ext uri="{BB962C8B-B14F-4D97-AF65-F5344CB8AC3E}">
        <p14:creationId xmlns:p14="http://schemas.microsoft.com/office/powerpoint/2010/main" val="220922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8C4E5-B035-6220-F615-43F33AAD7F01}"/>
              </a:ext>
            </a:extLst>
          </p:cNvPr>
          <p:cNvPicPr>
            <a:picLocks noChangeAspect="1"/>
          </p:cNvPicPr>
          <p:nvPr/>
        </p:nvPicPr>
        <p:blipFill>
          <a:blip r:embed="rId3"/>
          <a:stretch>
            <a:fillRect/>
          </a:stretch>
        </p:blipFill>
        <p:spPr>
          <a:xfrm>
            <a:off x="118268" y="716122"/>
            <a:ext cx="1996613" cy="5502117"/>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213" y="1567636"/>
            <a:ext cx="472440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Title 1"/>
          <p:cNvSpPr>
            <a:spLocks noGrp="1"/>
          </p:cNvSpPr>
          <p:nvPr>
            <p:ph type="title"/>
          </p:nvPr>
        </p:nvSpPr>
        <p:spPr>
          <a:xfrm>
            <a:off x="2483768" y="286306"/>
            <a:ext cx="3386782" cy="445190"/>
          </a:xfrm>
        </p:spPr>
        <p:txBody>
          <a:bodyPr/>
          <a:lstStyle/>
          <a:p>
            <a:pPr algn="ctr"/>
            <a:r>
              <a:rPr lang="en-US" dirty="0"/>
              <a:t>Getting Started</a:t>
            </a:r>
          </a:p>
        </p:txBody>
      </p:sp>
      <p:sp>
        <p:nvSpPr>
          <p:cNvPr id="20483" name="Text Placeholder 3"/>
          <p:cNvSpPr>
            <a:spLocks noGrp="1"/>
          </p:cNvSpPr>
          <p:nvPr>
            <p:ph type="body" sz="quarter" idx="13"/>
          </p:nvPr>
        </p:nvSpPr>
        <p:spPr>
          <a:xfrm>
            <a:off x="2391017" y="781085"/>
            <a:ext cx="6394208" cy="718347"/>
          </a:xfrm>
        </p:spPr>
        <p:txBody>
          <a:bodyPr>
            <a:normAutofit fontScale="85000" lnSpcReduction="10000"/>
          </a:bodyPr>
          <a:lstStyle/>
          <a:p>
            <a:pPr algn="r"/>
            <a:r>
              <a:rPr lang="en-US" dirty="0"/>
              <a:t>Select desired organization level and target school year–</a:t>
            </a:r>
          </a:p>
          <a:p>
            <a:pPr algn="ctr"/>
            <a:r>
              <a:rPr lang="en-US" dirty="0"/>
              <a:t> Note: the application defaults to current school year</a:t>
            </a:r>
          </a:p>
        </p:txBody>
      </p:sp>
      <p:sp>
        <p:nvSpPr>
          <p:cNvPr id="7" name="Text Placeholder 3"/>
          <p:cNvSpPr txBox="1">
            <a:spLocks/>
          </p:cNvSpPr>
          <p:nvPr/>
        </p:nvSpPr>
        <p:spPr>
          <a:xfrm>
            <a:off x="2233534" y="3091656"/>
            <a:ext cx="6908800" cy="3924300"/>
          </a:xfrm>
          <a:prstGeom prst="rect">
            <a:avLst/>
          </a:prstGeom>
        </p:spPr>
        <p:txBody>
          <a:bodyPr>
            <a:normAutofit/>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u="sng" dirty="0"/>
              <a:t>Navigation Pane</a:t>
            </a:r>
          </a:p>
          <a:p>
            <a:pPr marL="347663" indent="-347663" fontAlgn="auto">
              <a:spcAft>
                <a:spcPts val="0"/>
              </a:spcAft>
              <a:buFont typeface="Wingdings" pitchFamily="2" charset="2"/>
              <a:buChar char="v"/>
              <a:defRPr/>
            </a:pPr>
            <a:r>
              <a:rPr lang="en-US" dirty="0"/>
              <a:t>Select the destination in the application where the desired task is completed.</a:t>
            </a:r>
          </a:p>
          <a:p>
            <a:pPr fontAlgn="auto">
              <a:spcAft>
                <a:spcPts val="0"/>
              </a:spcAft>
              <a:defRPr/>
            </a:pPr>
            <a:r>
              <a:rPr lang="en-US" sz="2000" dirty="0"/>
              <a:t>Student search</a:t>
            </a:r>
          </a:p>
          <a:p>
            <a:pPr marL="401638" fontAlgn="auto">
              <a:spcAft>
                <a:spcPts val="0"/>
              </a:spcAft>
              <a:defRPr/>
            </a:pPr>
            <a:r>
              <a:rPr lang="en-US" sz="2000" dirty="0"/>
              <a:t>	Buildings Information, Calendars, settings</a:t>
            </a:r>
          </a:p>
          <a:p>
            <a:pPr fontAlgn="auto">
              <a:spcAft>
                <a:spcPts val="0"/>
              </a:spcAft>
              <a:defRPr/>
            </a:pPr>
            <a:r>
              <a:rPr lang="en-US" sz="2000" dirty="0"/>
              <a:t>		Personnel</a:t>
            </a:r>
          </a:p>
          <a:p>
            <a:pPr fontAlgn="auto">
              <a:spcAft>
                <a:spcPts val="0"/>
              </a:spcAft>
              <a:defRPr/>
            </a:pPr>
            <a:r>
              <a:rPr lang="en-US" sz="2000" dirty="0"/>
              <a:t>			Verifications</a:t>
            </a:r>
          </a:p>
          <a:p>
            <a:pPr fontAlgn="auto">
              <a:spcAft>
                <a:spcPts val="0"/>
              </a:spcAft>
              <a:defRPr/>
            </a:pPr>
            <a:r>
              <a:rPr lang="en-US" sz="2000" dirty="0"/>
              <a:t>				Import records</a:t>
            </a:r>
          </a:p>
          <a:p>
            <a:pPr fontAlgn="auto">
              <a:spcAft>
                <a:spcPts val="0"/>
              </a:spcAft>
              <a:defRPr/>
            </a:pPr>
            <a:r>
              <a:rPr lang="en-US" sz="2000" dirty="0"/>
              <a:t>					Reports</a:t>
            </a:r>
          </a:p>
          <a:p>
            <a:pPr fontAlgn="auto">
              <a:spcAft>
                <a:spcPts val="0"/>
              </a:spcAft>
              <a:defRPr/>
            </a:pPr>
            <a:endParaRPr lang="en-US" sz="2000" dirty="0"/>
          </a:p>
        </p:txBody>
      </p:sp>
      <p:sp>
        <p:nvSpPr>
          <p:cNvPr id="20485" name="Slide Number Placeholder 9"/>
          <p:cNvSpPr>
            <a:spLocks noGrp="1"/>
          </p:cNvSpPr>
          <p:nvPr>
            <p:ph type="sldNum" sz="quarter" idx="15"/>
          </p:nvPr>
        </p:nvSpPr>
        <p:spPr bwMode="auto">
          <a:noFill/>
          <a:ln>
            <a:miter lim="800000"/>
            <a:headEnd/>
            <a:tailEnd/>
          </a:ln>
        </p:spPr>
        <p:txBody>
          <a:bodyPr/>
          <a:lstStyle/>
          <a:p>
            <a:fld id="{A5334D38-31DB-487E-B452-A56CEA97DF9C}" type="slidenum">
              <a:rPr lang="en-US"/>
              <a:pPr/>
              <a:t>4</a:t>
            </a:fld>
            <a:endParaRPr lang="en-US"/>
          </a:p>
        </p:txBody>
      </p:sp>
      <p:sp>
        <p:nvSpPr>
          <p:cNvPr id="16" name="Right Arrow 15"/>
          <p:cNvSpPr/>
          <p:nvPr/>
        </p:nvSpPr>
        <p:spPr>
          <a:xfrm rot="10800000">
            <a:off x="998779" y="4611216"/>
            <a:ext cx="83185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rot="10800000">
            <a:off x="1414704" y="6052167"/>
            <a:ext cx="976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 name="Right Arrow 12"/>
          <p:cNvSpPr/>
          <p:nvPr/>
        </p:nvSpPr>
        <p:spPr>
          <a:xfrm rot="10800000" flipV="1">
            <a:off x="949324" y="5007769"/>
            <a:ext cx="979487"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ight Arrow 11"/>
          <p:cNvSpPr/>
          <p:nvPr/>
        </p:nvSpPr>
        <p:spPr>
          <a:xfrm rot="10800000">
            <a:off x="1135091" y="3793650"/>
            <a:ext cx="1076325" cy="5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a:off x="1105860" y="1963774"/>
            <a:ext cx="824678" cy="841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4" name="Right Arrow 13"/>
          <p:cNvSpPr/>
          <p:nvPr/>
        </p:nvSpPr>
        <p:spPr>
          <a:xfrm rot="10800000">
            <a:off x="1314289" y="2316091"/>
            <a:ext cx="766763" cy="841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Right Arrow 20"/>
          <p:cNvSpPr/>
          <p:nvPr/>
        </p:nvSpPr>
        <p:spPr>
          <a:xfrm rot="10800000">
            <a:off x="867331" y="5789615"/>
            <a:ext cx="9779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3">
            <a:extLst>
              <a:ext uri="{FF2B5EF4-FFF2-40B4-BE49-F238E27FC236}">
                <a16:creationId xmlns:a16="http://schemas.microsoft.com/office/drawing/2014/main" id="{4BD67AE9-7309-F1C0-9006-CECC69AB12BA}"/>
              </a:ext>
            </a:extLst>
          </p:cNvPr>
          <p:cNvSpPr txBox="1">
            <a:spLocks/>
          </p:cNvSpPr>
          <p:nvPr/>
        </p:nvSpPr>
        <p:spPr bwMode="auto">
          <a:xfrm>
            <a:off x="2463603" y="1499432"/>
            <a:ext cx="1338365" cy="1206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dirty="0"/>
              <a:t>Logging In</a:t>
            </a:r>
          </a:p>
        </p:txBody>
      </p:sp>
      <p:sp>
        <p:nvSpPr>
          <p:cNvPr id="4" name="Text Placeholder 3">
            <a:extLst>
              <a:ext uri="{FF2B5EF4-FFF2-40B4-BE49-F238E27FC236}">
                <a16:creationId xmlns:a16="http://schemas.microsoft.com/office/drawing/2014/main" id="{BAEA207D-93DA-4B8E-DEBB-632781B79991}"/>
              </a:ext>
            </a:extLst>
          </p:cNvPr>
          <p:cNvSpPr txBox="1">
            <a:spLocks/>
          </p:cNvSpPr>
          <p:nvPr/>
        </p:nvSpPr>
        <p:spPr bwMode="auto">
          <a:xfrm>
            <a:off x="2345633" y="2589036"/>
            <a:ext cx="1574304" cy="431985"/>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Click “Go”</a:t>
            </a:r>
          </a:p>
        </p:txBody>
      </p:sp>
      <p:sp>
        <p:nvSpPr>
          <p:cNvPr id="20" name="Right Arrow 19"/>
          <p:cNvSpPr/>
          <p:nvPr/>
        </p:nvSpPr>
        <p:spPr>
          <a:xfrm rot="1953341">
            <a:off x="3488173" y="2532784"/>
            <a:ext cx="9763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02238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627784" y="78498"/>
            <a:ext cx="3250705" cy="639763"/>
          </a:xfrm>
        </p:spPr>
        <p:txBody>
          <a:bodyPr/>
          <a:lstStyle/>
          <a:p>
            <a:pPr algn="ctr"/>
            <a:r>
              <a:rPr lang="en-US" dirty="0"/>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5</a:t>
            </a:fld>
            <a:endParaRPr lang="en-US"/>
          </a:p>
        </p:txBody>
      </p:sp>
      <p:sp>
        <p:nvSpPr>
          <p:cNvPr id="25603" name="Text Placeholder 5"/>
          <p:cNvSpPr>
            <a:spLocks noGrp="1"/>
          </p:cNvSpPr>
          <p:nvPr>
            <p:ph type="body" sz="quarter" idx="13"/>
          </p:nvPr>
        </p:nvSpPr>
        <p:spPr>
          <a:xfrm>
            <a:off x="1835696" y="618364"/>
            <a:ext cx="5112570" cy="601950"/>
          </a:xfrm>
          <a:ln w="12700">
            <a:solidFill>
              <a:schemeClr val="bg1">
                <a:lumMod val="95000"/>
              </a:schemeClr>
            </a:solidFill>
          </a:ln>
        </p:spPr>
        <p:txBody>
          <a:bodyPr>
            <a:normAutofit/>
          </a:bodyPr>
          <a:lstStyle/>
          <a:p>
            <a:pPr algn="ctr"/>
            <a:r>
              <a:rPr lang="en-US" sz="3200" dirty="0"/>
              <a:t>Begin Year Discovery Process</a:t>
            </a:r>
          </a:p>
        </p:txBody>
      </p:sp>
      <p:sp>
        <p:nvSpPr>
          <p:cNvPr id="12" name="Content Placeholder 2"/>
          <p:cNvSpPr txBox="1">
            <a:spLocks/>
          </p:cNvSpPr>
          <p:nvPr/>
        </p:nvSpPr>
        <p:spPr bwMode="auto">
          <a:xfrm>
            <a:off x="69081" y="1135438"/>
            <a:ext cx="9005835" cy="741086"/>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dirty="0">
                <a:solidFill>
                  <a:schemeClr val="bg1"/>
                </a:solidFill>
                <a:latin typeface="Calibri" pitchFamily="-123" charset="0"/>
                <a:ea typeface="Segoe UI" pitchFamily="34" charset="0"/>
                <a:cs typeface="Segoe UI" pitchFamily="34" charset="0"/>
              </a:rPr>
              <a:t>Before initial data is submitted to KSDE for the current year, a local Discovery process must be completed. The Discovery process has several parts</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
        <p:nvSpPr>
          <p:cNvPr id="13" name="Content Placeholder 2">
            <a:extLst>
              <a:ext uri="{FF2B5EF4-FFF2-40B4-BE49-F238E27FC236}">
                <a16:creationId xmlns:a16="http://schemas.microsoft.com/office/drawing/2014/main" id="{5107C565-1B2A-42E7-9F54-826A286316BE}"/>
              </a:ext>
            </a:extLst>
          </p:cNvPr>
          <p:cNvSpPr txBox="1">
            <a:spLocks/>
          </p:cNvSpPr>
          <p:nvPr/>
        </p:nvSpPr>
        <p:spPr bwMode="auto">
          <a:xfrm>
            <a:off x="145304" y="5733256"/>
            <a:ext cx="8819183" cy="936179"/>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sz="3200" dirty="0">
                <a:solidFill>
                  <a:srgbClr val="FFFF00"/>
                </a:solidFill>
                <a:latin typeface="Calibri" pitchFamily="-123" charset="0"/>
                <a:ea typeface="Segoe UI" pitchFamily="34" charset="0"/>
                <a:cs typeface="Segoe UI" pitchFamily="34" charset="0"/>
              </a:rPr>
              <a:t>Do not forgo the Discovery process. Do not copy data from last school year into current school year !!</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
        <p:nvSpPr>
          <p:cNvPr id="10" name="Content Placeholder 2">
            <a:extLst>
              <a:ext uri="{FF2B5EF4-FFF2-40B4-BE49-F238E27FC236}">
                <a16:creationId xmlns:a16="http://schemas.microsoft.com/office/drawing/2014/main" id="{2E17337C-B0EC-4A04-B251-3A2CA068FDCF}"/>
              </a:ext>
            </a:extLst>
          </p:cNvPr>
          <p:cNvSpPr txBox="1">
            <a:spLocks/>
          </p:cNvSpPr>
          <p:nvPr/>
        </p:nvSpPr>
        <p:spPr bwMode="auto">
          <a:xfrm>
            <a:off x="151593" y="1898883"/>
            <a:ext cx="9005835" cy="3823679"/>
          </a:xfrm>
          <a:prstGeom prst="rect">
            <a:avLst/>
          </a:prstGeom>
          <a:noFill/>
          <a:ln w="9525">
            <a:noFill/>
            <a:miter lim="800000"/>
            <a:headEnd/>
            <a:tailEnd/>
          </a:ln>
        </p:spPr>
        <p:txBody>
          <a:bodyPr>
            <a:prstTxWarp prst="textNoShape">
              <a:avLst/>
            </a:prstTxWarp>
          </a:bodyPr>
          <a:lstStyle/>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Calendars - Discover the district level calendars for all buildings</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Providers – Discover inactive providers and remove them from the current school year provider list. Update provider service organizations to only assign a provider to the organization where they serve students.  </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Buildings – Discover what programs are offered in each building</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Buildings – Discover current year session times and days per week in session</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Directory – Provide current year building information with local Board clerk for Directory updates. </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Crosscheck – Review Building Information Page for accuracy and alignment with Directory.</a:t>
            </a:r>
          </a:p>
          <a:p>
            <a:pPr marL="342900" indent="-342900">
              <a:lnSpc>
                <a:spcPts val="2600"/>
              </a:lnSpc>
              <a:spcBef>
                <a:spcPct val="20000"/>
              </a:spcBef>
              <a:buClr>
                <a:schemeClr val="bg2"/>
              </a:buClr>
              <a:buSzPct val="70000"/>
              <a:buAutoNum type="arabicPeriod"/>
            </a:pPr>
            <a:r>
              <a:rPr lang="en-US" dirty="0">
                <a:solidFill>
                  <a:schemeClr val="bg1"/>
                </a:solidFill>
                <a:latin typeface="Calibri" pitchFamily="-123" charset="0"/>
                <a:ea typeface="Segoe UI" pitchFamily="34" charset="0"/>
                <a:cs typeface="Segoe UI" pitchFamily="34" charset="0"/>
              </a:rPr>
              <a:t>Students  -  Discover current year responsible / Accountability school reported in KIDS</a:t>
            </a:r>
          </a:p>
        </p:txBody>
      </p:sp>
    </p:spTree>
    <p:extLst>
      <p:ext uri="{BB962C8B-B14F-4D97-AF65-F5344CB8AC3E}">
        <p14:creationId xmlns:p14="http://schemas.microsoft.com/office/powerpoint/2010/main" val="257128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17470" y="164329"/>
            <a:ext cx="8229600" cy="639763"/>
          </a:xfrm>
        </p:spPr>
        <p:txBody>
          <a:bodyPr/>
          <a:lstStyle/>
          <a:p>
            <a:pPr algn="ctr"/>
            <a:r>
              <a:rPr lang="en-US" dirty="0"/>
              <a:t>Getting Started</a:t>
            </a:r>
          </a:p>
        </p:txBody>
      </p:sp>
      <p:sp>
        <p:nvSpPr>
          <p:cNvPr id="21506" name="Text Placeholder 3"/>
          <p:cNvSpPr>
            <a:spLocks noGrp="1"/>
          </p:cNvSpPr>
          <p:nvPr>
            <p:ph type="body" sz="quarter" idx="13"/>
          </p:nvPr>
        </p:nvSpPr>
        <p:spPr>
          <a:xfrm>
            <a:off x="3275856" y="781526"/>
            <a:ext cx="2592288" cy="493106"/>
          </a:xfrm>
        </p:spPr>
        <p:txBody>
          <a:bodyPr/>
          <a:lstStyle/>
          <a:p>
            <a:r>
              <a:rPr lang="en-US" dirty="0"/>
              <a:t>Building Attributes</a:t>
            </a:r>
          </a:p>
        </p:txBody>
      </p:sp>
      <p:sp>
        <p:nvSpPr>
          <p:cNvPr id="21509" name="Slide Number Placeholder 13"/>
          <p:cNvSpPr>
            <a:spLocks noGrp="1"/>
          </p:cNvSpPr>
          <p:nvPr>
            <p:ph type="sldNum" sz="quarter" idx="15"/>
          </p:nvPr>
        </p:nvSpPr>
        <p:spPr bwMode="auto">
          <a:noFill/>
          <a:ln>
            <a:miter lim="800000"/>
            <a:headEnd/>
            <a:tailEnd/>
          </a:ln>
        </p:spPr>
        <p:txBody>
          <a:bodyPr/>
          <a:lstStyle/>
          <a:p>
            <a:fld id="{6E0EC166-DE96-43C6-BB29-7599BB2D4828}" type="slidenum">
              <a:rPr lang="en-US"/>
              <a:pPr/>
              <a:t>6</a:t>
            </a:fld>
            <a:endParaRPr lang="en-US"/>
          </a:p>
        </p:txBody>
      </p:sp>
      <p:sp>
        <p:nvSpPr>
          <p:cNvPr id="2" name="Text Placeholder 3">
            <a:extLst>
              <a:ext uri="{FF2B5EF4-FFF2-40B4-BE49-F238E27FC236}">
                <a16:creationId xmlns:a16="http://schemas.microsoft.com/office/drawing/2014/main" id="{70803AEE-339A-C6EE-9847-3FE98572A879}"/>
              </a:ext>
            </a:extLst>
          </p:cNvPr>
          <p:cNvSpPr txBox="1">
            <a:spLocks/>
          </p:cNvSpPr>
          <p:nvPr/>
        </p:nvSpPr>
        <p:spPr bwMode="auto">
          <a:xfrm>
            <a:off x="1619672" y="1134215"/>
            <a:ext cx="662473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Characteristics specific to individual buildings   </a:t>
            </a:r>
          </a:p>
        </p:txBody>
      </p:sp>
      <p:sp>
        <p:nvSpPr>
          <p:cNvPr id="3" name="Text Placeholder 3">
            <a:extLst>
              <a:ext uri="{FF2B5EF4-FFF2-40B4-BE49-F238E27FC236}">
                <a16:creationId xmlns:a16="http://schemas.microsoft.com/office/drawing/2014/main" id="{D896418C-50A9-B029-F71D-3A76D2FFC558}"/>
              </a:ext>
            </a:extLst>
          </p:cNvPr>
          <p:cNvSpPr txBox="1">
            <a:spLocks/>
          </p:cNvSpPr>
          <p:nvPr/>
        </p:nvSpPr>
        <p:spPr bwMode="auto">
          <a:xfrm>
            <a:off x="346664" y="1651771"/>
            <a:ext cx="8689831" cy="4949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Buildings – A unique 4-digit number that represents a service location. The actual place where the student receives IEP services.</a:t>
            </a:r>
          </a:p>
          <a:p>
            <a:pPr marL="796925" lvl="1" indent="-342900">
              <a:buFont typeface="Arial" panose="020B0604020202020204" pitchFamily="34" charset="0"/>
              <a:buChar char="•"/>
            </a:pPr>
            <a:r>
              <a:rPr lang="en-US" sz="2400" dirty="0"/>
              <a:t>Types of buildings include:</a:t>
            </a:r>
          </a:p>
          <a:p>
            <a:pPr marL="1200150" lvl="2" indent="-342900">
              <a:buFont typeface="Arial" panose="020B0604020202020204" pitchFamily="34" charset="0"/>
              <a:buChar char="•"/>
            </a:pPr>
            <a:r>
              <a:rPr lang="en-US" dirty="0"/>
              <a:t>School buildings</a:t>
            </a:r>
          </a:p>
          <a:p>
            <a:pPr marL="1200150" lvl="2" indent="-342900">
              <a:buFont typeface="Arial" panose="020B0604020202020204" pitchFamily="34" charset="0"/>
              <a:buChar char="•"/>
            </a:pPr>
            <a:r>
              <a:rPr lang="en-US" dirty="0"/>
              <a:t>Special education programs</a:t>
            </a:r>
          </a:p>
          <a:p>
            <a:pPr marL="1200150" lvl="2" indent="-342900">
              <a:buFont typeface="Arial" panose="020B0604020202020204" pitchFamily="34" charset="0"/>
              <a:buChar char="•"/>
            </a:pPr>
            <a:r>
              <a:rPr lang="en-US" dirty="0"/>
              <a:t>Off site locations in the community</a:t>
            </a:r>
          </a:p>
          <a:p>
            <a:pPr marL="342900" indent="-342900">
              <a:buFont typeface="Arial" panose="020B0604020202020204" pitchFamily="34" charset="0"/>
              <a:buChar char="•"/>
            </a:pPr>
            <a:r>
              <a:rPr lang="en-US" dirty="0"/>
              <a:t>Building data is managed in the Directory updates application.</a:t>
            </a:r>
          </a:p>
          <a:p>
            <a:pPr marL="1200150" lvl="2" indent="-342900">
              <a:buFont typeface="Arial" panose="020B0604020202020204" pitchFamily="34" charset="0"/>
              <a:buChar char="•"/>
            </a:pPr>
            <a:r>
              <a:rPr lang="en-US" dirty="0"/>
              <a:t>Building name and number</a:t>
            </a:r>
          </a:p>
          <a:p>
            <a:pPr marL="1200150" lvl="2" indent="-342900">
              <a:buFont typeface="Arial" panose="020B0604020202020204" pitchFamily="34" charset="0"/>
              <a:buChar char="•"/>
            </a:pPr>
            <a:r>
              <a:rPr lang="en-US" dirty="0"/>
              <a:t>Building level, elementary, middle or high school</a:t>
            </a:r>
          </a:p>
          <a:p>
            <a:pPr marL="1200150" lvl="2" indent="-342900">
              <a:buFont typeface="Arial" panose="020B0604020202020204" pitchFamily="34" charset="0"/>
              <a:buChar char="•"/>
            </a:pPr>
            <a:r>
              <a:rPr lang="en-US" dirty="0"/>
              <a:t>Classroom schedule / session minutes / days per week </a:t>
            </a:r>
          </a:p>
          <a:p>
            <a:pPr marL="1200150" lvl="2" indent="-342900">
              <a:buFont typeface="Arial" panose="020B0604020202020204" pitchFamily="34" charset="0"/>
              <a:buChar char="•"/>
            </a:pPr>
            <a:r>
              <a:rPr lang="en-US" dirty="0"/>
              <a:t>Preschool program type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9701" y="1372586"/>
            <a:ext cx="4040188" cy="832452"/>
          </a:xfrm>
        </p:spPr>
        <p:txBody>
          <a:bodyPr rtlCol="0"/>
          <a:lstStyle/>
          <a:p>
            <a:pPr fontAlgn="auto">
              <a:spcAft>
                <a:spcPts val="0"/>
              </a:spcAft>
              <a:buFont typeface="Arial" pitchFamily="34" charset="0"/>
              <a:buNone/>
              <a:defRPr/>
            </a:pPr>
            <a:r>
              <a:rPr lang="en-US" sz="1600" dirty="0">
                <a:ea typeface="+mn-ea"/>
                <a:cs typeface="Segoe UI" pitchFamily="34" charset="0"/>
              </a:rPr>
              <a:t>The Directory is A KSDE Web application which is the source of building session minutes and preschool program types. </a:t>
            </a:r>
          </a:p>
        </p:txBody>
      </p:sp>
      <p:sp>
        <p:nvSpPr>
          <p:cNvPr id="26627" name="Title 5"/>
          <p:cNvSpPr>
            <a:spLocks noGrp="1"/>
          </p:cNvSpPr>
          <p:nvPr>
            <p:ph type="title"/>
          </p:nvPr>
        </p:nvSpPr>
        <p:spPr>
          <a:xfrm>
            <a:off x="81280" y="159715"/>
            <a:ext cx="8229600" cy="639763"/>
          </a:xfrm>
        </p:spPr>
        <p:txBody>
          <a:bodyPr/>
          <a:lstStyle/>
          <a:p>
            <a:pPr algn="ctr"/>
            <a:r>
              <a:rPr lang="en-US" dirty="0"/>
              <a:t>Getting Started</a:t>
            </a:r>
          </a:p>
        </p:txBody>
      </p:sp>
      <p:sp>
        <p:nvSpPr>
          <p:cNvPr id="26628" name="Text Placeholder 6"/>
          <p:cNvSpPr>
            <a:spLocks noGrp="1"/>
          </p:cNvSpPr>
          <p:nvPr>
            <p:ph type="body" sz="quarter" idx="13"/>
          </p:nvPr>
        </p:nvSpPr>
        <p:spPr>
          <a:xfrm>
            <a:off x="2932864" y="774295"/>
            <a:ext cx="2526432" cy="457200"/>
          </a:xfrm>
        </p:spPr>
        <p:txBody>
          <a:bodyPr/>
          <a:lstStyle/>
          <a:p>
            <a:r>
              <a:rPr lang="en-US" dirty="0"/>
              <a:t>Directory Updates</a:t>
            </a:r>
          </a:p>
        </p:txBody>
      </p:sp>
      <p:sp>
        <p:nvSpPr>
          <p:cNvPr id="26629" name="Slide Number Placeholder 8"/>
          <p:cNvSpPr>
            <a:spLocks noGrp="1"/>
          </p:cNvSpPr>
          <p:nvPr>
            <p:ph type="sldNum" sz="quarter" idx="15"/>
          </p:nvPr>
        </p:nvSpPr>
        <p:spPr bwMode="auto">
          <a:noFill/>
          <a:ln>
            <a:miter lim="800000"/>
            <a:headEnd/>
            <a:tailEnd/>
          </a:ln>
        </p:spPr>
        <p:txBody>
          <a:bodyPr/>
          <a:lstStyle/>
          <a:p>
            <a:fld id="{D6B44E04-CD88-4D53-B150-B1E6D37233D4}" type="slidenum">
              <a:rPr lang="en-US"/>
              <a:pPr/>
              <a:t>7</a:t>
            </a:fld>
            <a:endParaRPr lang="en-US"/>
          </a:p>
        </p:txBody>
      </p:sp>
      <p:sp>
        <p:nvSpPr>
          <p:cNvPr id="25" name="Text Placeholder 1"/>
          <p:cNvSpPr txBox="1">
            <a:spLocks/>
          </p:cNvSpPr>
          <p:nvPr/>
        </p:nvSpPr>
        <p:spPr>
          <a:xfrm>
            <a:off x="4559291" y="1323705"/>
            <a:ext cx="4040188" cy="914400"/>
          </a:xfrm>
          <a:prstGeom prst="rect">
            <a:avLst/>
          </a:prstGeom>
          <a:solidFill>
            <a:schemeClr val="accent4">
              <a:alpha val="39000"/>
            </a:schemeClr>
          </a:solidFill>
        </p:spPr>
        <p:txBody>
          <a:bodyPr tIns="274320" anchor="b"/>
          <a:lstStyle>
            <a:lvl1pPr marL="0" indent="0" algn="l" defTabSz="914400" rtl="0" eaLnBrk="1" latinLnBrk="0" hangingPunct="1">
              <a:lnSpc>
                <a:spcPct val="100000"/>
              </a:lnSpc>
              <a:spcBef>
                <a:spcPct val="20000"/>
              </a:spcBef>
              <a:buClr>
                <a:schemeClr val="bg2"/>
              </a:buClr>
              <a:buSzPct val="70000"/>
              <a:buFont typeface="Arial" pitchFamily="34" charset="0"/>
              <a:buNone/>
              <a:defRPr sz="1800" b="1" kern="1200" cap="all" baseline="0">
                <a:solidFill>
                  <a:schemeClr val="bg2"/>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bg2"/>
              </a:buClr>
              <a:buSzPct val="70000"/>
              <a:buFont typeface="Arial" pitchFamily="34" charset="0"/>
              <a:buNone/>
              <a:defRPr sz="2000" b="1" kern="1200">
                <a:solidFill>
                  <a:schemeClr val="bg2"/>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bg2"/>
              </a:buClr>
              <a:buSzPct val="70000"/>
              <a:buFont typeface="Arial" pitchFamily="34" charset="0"/>
              <a:buNone/>
              <a:defRPr sz="1800" b="1" kern="1200">
                <a:solidFill>
                  <a:schemeClr val="bg2"/>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spcAft>
                <a:spcPts val="0"/>
              </a:spcAft>
              <a:defRPr/>
            </a:pPr>
            <a:r>
              <a:rPr lang="en-US" sz="1600" dirty="0"/>
              <a:t>Changes to class minutes, program types and days In session, must be updated in the Directory</a:t>
            </a:r>
          </a:p>
        </p:txBody>
      </p:sp>
      <p:pic>
        <p:nvPicPr>
          <p:cNvPr id="5" name="Picture 4"/>
          <p:cNvPicPr>
            <a:picLocks noChangeAspect="1"/>
          </p:cNvPicPr>
          <p:nvPr/>
        </p:nvPicPr>
        <p:blipFill>
          <a:blip r:embed="rId3"/>
          <a:stretch>
            <a:fillRect/>
          </a:stretch>
        </p:blipFill>
        <p:spPr>
          <a:xfrm>
            <a:off x="81280" y="2352074"/>
            <a:ext cx="4992808" cy="4186839"/>
          </a:xfrm>
          <a:prstGeom prst="rect">
            <a:avLst/>
          </a:prstGeom>
        </p:spPr>
      </p:pic>
      <p:sp>
        <p:nvSpPr>
          <p:cNvPr id="17" name="Content Placeholder 2"/>
          <p:cNvSpPr txBox="1">
            <a:spLocks/>
          </p:cNvSpPr>
          <p:nvPr/>
        </p:nvSpPr>
        <p:spPr bwMode="auto">
          <a:xfrm>
            <a:off x="5292080" y="2452688"/>
            <a:ext cx="3804294" cy="4148137"/>
          </a:xfrm>
          <a:prstGeom prst="rect">
            <a:avLst/>
          </a:prstGeom>
          <a:solidFill>
            <a:srgbClr val="FFFFFF"/>
          </a:solid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rgbClr val="0070C0"/>
                </a:solidFill>
                <a:latin typeface="Calibri" pitchFamily="-123" charset="0"/>
                <a:ea typeface="Segoe UI" pitchFamily="34" charset="0"/>
                <a:cs typeface="Segoe UI" pitchFamily="34" charset="0"/>
              </a:rPr>
              <a:t>Section A, Daily Schedule = Grade 1- 12 Schedule</a:t>
            </a:r>
          </a:p>
          <a:p>
            <a:pPr marL="457200" indent="-457200">
              <a:lnSpc>
                <a:spcPts val="2600"/>
              </a:lnSpc>
              <a:spcBef>
                <a:spcPct val="20000"/>
              </a:spcBef>
              <a:buClr>
                <a:schemeClr val="bg2"/>
              </a:buClr>
              <a:buSzPct val="70000"/>
              <a:buFont typeface="Calibri" pitchFamily="-123" charset="0"/>
              <a:buAutoNum type="arabicParenR"/>
            </a:pPr>
            <a:endParaRPr lang="en-US" dirty="0">
              <a:solidFill>
                <a:srgbClr val="FF0000"/>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endParaRPr lang="en-US" dirty="0">
              <a:solidFill>
                <a:srgbClr val="FF0000"/>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endParaRPr lang="en-US" dirty="0">
              <a:solidFill>
                <a:srgbClr val="FF0000"/>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r>
              <a:rPr lang="en-US" dirty="0">
                <a:solidFill>
                  <a:srgbClr val="0070C0"/>
                </a:solidFill>
                <a:latin typeface="Calibri" pitchFamily="-123" charset="0"/>
                <a:ea typeface="Segoe UI" pitchFamily="34" charset="0"/>
                <a:cs typeface="Segoe UI" pitchFamily="34" charset="0"/>
              </a:rPr>
              <a:t>Section B, Preschool Sessions schedules only</a:t>
            </a:r>
          </a:p>
          <a:p>
            <a:pPr>
              <a:lnSpc>
                <a:spcPts val="2600"/>
              </a:lnSpc>
              <a:spcBef>
                <a:spcPct val="20000"/>
              </a:spcBef>
              <a:buClr>
                <a:schemeClr val="bg2"/>
              </a:buClr>
              <a:buSzPct val="70000"/>
            </a:pPr>
            <a:endParaRPr lang="en-US" dirty="0">
              <a:solidFill>
                <a:schemeClr val="bg2"/>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r>
              <a:rPr lang="en-US" dirty="0">
                <a:solidFill>
                  <a:srgbClr val="0070C0"/>
                </a:solidFill>
                <a:latin typeface="Calibri" pitchFamily="-123" charset="0"/>
                <a:ea typeface="Segoe UI" pitchFamily="34" charset="0"/>
                <a:cs typeface="Segoe UI" pitchFamily="34" charset="0"/>
              </a:rPr>
              <a:t>Section C, Kindergarten sessions schedules only</a:t>
            </a:r>
          </a:p>
          <a:p>
            <a:pPr marL="457200" indent="-457200">
              <a:lnSpc>
                <a:spcPts val="2600"/>
              </a:lnSpc>
              <a:spcBef>
                <a:spcPct val="20000"/>
              </a:spcBef>
              <a:buClr>
                <a:schemeClr val="bg2"/>
              </a:buClr>
              <a:buSzPct val="70000"/>
              <a:buFont typeface="Calibri" pitchFamily="-123" charset="0"/>
              <a:buAutoNum type="arabicParenR"/>
            </a:pPr>
            <a:endParaRPr lang="en-US" sz="2200" dirty="0">
              <a:solidFill>
                <a:schemeClr val="bg2"/>
              </a:solidFill>
              <a:latin typeface="Calibri" pitchFamily="-123" charset="0"/>
              <a:ea typeface="Segoe UI" pitchFamily="34" charset="0"/>
              <a:cs typeface="Segoe UI" pitchFamily="34" charset="0"/>
            </a:endParaRPr>
          </a:p>
        </p:txBody>
      </p:sp>
      <p:sp>
        <p:nvSpPr>
          <p:cNvPr id="18" name="Right Arrow 17"/>
          <p:cNvSpPr/>
          <p:nvPr/>
        </p:nvSpPr>
        <p:spPr>
          <a:xfrm rot="10800000" flipV="1">
            <a:off x="4435118" y="3091457"/>
            <a:ext cx="127635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0800000" flipV="1">
            <a:off x="4435119" y="4967138"/>
            <a:ext cx="127793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0" name="Right Arrow 19"/>
          <p:cNvSpPr/>
          <p:nvPr/>
        </p:nvSpPr>
        <p:spPr>
          <a:xfrm rot="10800000">
            <a:off x="4491274" y="5957647"/>
            <a:ext cx="1220194"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22112" y="228732"/>
            <a:ext cx="8229600" cy="639763"/>
          </a:xfrm>
        </p:spPr>
        <p:txBody>
          <a:bodyPr/>
          <a:lstStyle/>
          <a:p>
            <a:pPr algn="ctr"/>
            <a:r>
              <a:rPr lang="en-US" dirty="0"/>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8</a:t>
            </a:fld>
            <a:endParaRPr lang="en-US"/>
          </a:p>
        </p:txBody>
      </p:sp>
      <p:sp>
        <p:nvSpPr>
          <p:cNvPr id="25603" name="Text Placeholder 5"/>
          <p:cNvSpPr>
            <a:spLocks noGrp="1"/>
          </p:cNvSpPr>
          <p:nvPr>
            <p:ph type="body" sz="quarter" idx="13"/>
          </p:nvPr>
        </p:nvSpPr>
        <p:spPr>
          <a:xfrm>
            <a:off x="551412" y="823538"/>
            <a:ext cx="8251825" cy="457200"/>
          </a:xfrm>
        </p:spPr>
        <p:txBody>
          <a:bodyPr/>
          <a:lstStyle/>
          <a:p>
            <a:pPr algn="ctr"/>
            <a:r>
              <a:rPr lang="en-US" dirty="0"/>
              <a:t>Building Discovery Process</a:t>
            </a:r>
          </a:p>
        </p:txBody>
      </p:sp>
      <p:sp>
        <p:nvSpPr>
          <p:cNvPr id="12" name="Content Placeholder 2"/>
          <p:cNvSpPr txBox="1">
            <a:spLocks/>
          </p:cNvSpPr>
          <p:nvPr/>
        </p:nvSpPr>
        <p:spPr bwMode="auto">
          <a:xfrm>
            <a:off x="68560" y="1280738"/>
            <a:ext cx="3423320" cy="5124064"/>
          </a:xfrm>
          <a:prstGeom prst="rect">
            <a:avLst/>
          </a:prstGeom>
          <a:noFill/>
          <a:ln w="9525">
            <a:noFill/>
            <a:miter lim="800000"/>
            <a:headEnd/>
            <a:tailEnd/>
          </a:ln>
        </p:spPr>
        <p:txBody>
          <a:bodyPr>
            <a:prstTxWarp prst="textNoShape">
              <a:avLst/>
            </a:prstTxWarp>
          </a:bodyPr>
          <a:lstStyle/>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Discover what programs are offered in what buildings</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Use the Building information page in SPEDPro.</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Check for inaccurate / illogical minutes and days per week</a:t>
            </a:r>
          </a:p>
          <a:p>
            <a:pPr marL="914400" lvl="1"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Minutes greater than 500 or less than 150</a:t>
            </a:r>
          </a:p>
          <a:p>
            <a:pPr marL="914400" lvl="1"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Days per week of 3 or less</a:t>
            </a:r>
          </a:p>
          <a:p>
            <a:pPr marL="914400" lvl="1" indent="-457200">
              <a:lnSpc>
                <a:spcPts val="2600"/>
              </a:lnSpc>
              <a:spcBef>
                <a:spcPct val="20000"/>
              </a:spcBef>
              <a:buClr>
                <a:schemeClr val="bg2"/>
              </a:buClr>
              <a:buSzPct val="70000"/>
              <a:buFont typeface="Calibri" pitchFamily="-123" charset="0"/>
              <a:buAutoNum type="arabicParenR"/>
            </a:pPr>
            <a:r>
              <a:rPr lang="en-US" dirty="0">
                <a:solidFill>
                  <a:schemeClr val="bg2"/>
                </a:solidFill>
                <a:latin typeface="Calibri" pitchFamily="-123" charset="0"/>
                <a:ea typeface="Segoe UI" pitchFamily="34" charset="0"/>
                <a:cs typeface="Segoe UI" pitchFamily="34" charset="0"/>
              </a:rPr>
              <a:t>Unequal class and total minutes for a half day preschool session.</a:t>
            </a:r>
            <a:r>
              <a:rPr lang="en-US" dirty="0">
                <a:solidFill>
                  <a:schemeClr val="bg1"/>
                </a:solidFill>
                <a:latin typeface="Calibri" pitchFamily="-123" charset="0"/>
                <a:ea typeface="Segoe UI" pitchFamily="34" charset="0"/>
                <a:cs typeface="Segoe UI" pitchFamily="34" charset="0"/>
              </a:rPr>
              <a:t> </a:t>
            </a:r>
          </a:p>
          <a:p>
            <a:pPr marL="457200" indent="-457200">
              <a:lnSpc>
                <a:spcPts val="2600"/>
              </a:lnSpc>
              <a:spcBef>
                <a:spcPct val="20000"/>
              </a:spcBef>
              <a:buClr>
                <a:schemeClr val="bg2"/>
              </a:buClr>
              <a:buSzPct val="70000"/>
              <a:buFont typeface="Calibri" pitchFamily="-123" charset="0"/>
              <a:buAutoNum type="arabicParenR"/>
            </a:pPr>
            <a:r>
              <a:rPr lang="en-US" dirty="0">
                <a:solidFill>
                  <a:schemeClr val="bg1"/>
                </a:solidFill>
                <a:latin typeface="Calibri" pitchFamily="-123" charset="0"/>
                <a:ea typeface="Segoe UI" pitchFamily="34" charset="0"/>
                <a:cs typeface="Segoe UI" pitchFamily="34" charset="0"/>
              </a:rPr>
              <a:t>Corrections are made in the Directory.</a:t>
            </a: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pic>
        <p:nvPicPr>
          <p:cNvPr id="10" name="Picture 9"/>
          <p:cNvPicPr/>
          <p:nvPr/>
        </p:nvPicPr>
        <p:blipFill>
          <a:blip r:embed="rId3"/>
          <a:stretch>
            <a:fillRect/>
          </a:stretch>
        </p:blipFill>
        <p:spPr>
          <a:xfrm>
            <a:off x="3563888" y="1573599"/>
            <a:ext cx="5511552" cy="4896544"/>
          </a:xfrm>
          <a:prstGeom prst="rect">
            <a:avLst/>
          </a:prstGeom>
        </p:spPr>
      </p:pic>
      <p:sp>
        <p:nvSpPr>
          <p:cNvPr id="9" name="Right Arrow 8"/>
          <p:cNvSpPr/>
          <p:nvPr/>
        </p:nvSpPr>
        <p:spPr>
          <a:xfrm rot="5400000" flipV="1">
            <a:off x="8374276" y="5171341"/>
            <a:ext cx="36204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 name="Right Arrow 2"/>
          <p:cNvSpPr/>
          <p:nvPr/>
        </p:nvSpPr>
        <p:spPr>
          <a:xfrm>
            <a:off x="5868144" y="5805264"/>
            <a:ext cx="1008112" cy="45719"/>
          </a:xfrm>
          <a:prstGeom prst="rightArrow">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20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779912" y="275786"/>
            <a:ext cx="3545832" cy="639763"/>
          </a:xfrm>
        </p:spPr>
        <p:txBody>
          <a:bodyPr/>
          <a:lstStyle/>
          <a:p>
            <a:pPr algn="ctr"/>
            <a:r>
              <a:rPr lang="en-US" dirty="0"/>
              <a:t>Getting Started</a:t>
            </a:r>
          </a:p>
        </p:txBody>
      </p:sp>
      <p:sp>
        <p:nvSpPr>
          <p:cNvPr id="25602" name="Slide Number Placeholder 3"/>
          <p:cNvSpPr>
            <a:spLocks noGrp="1"/>
          </p:cNvSpPr>
          <p:nvPr>
            <p:ph type="sldNum" sz="quarter" idx="15"/>
          </p:nvPr>
        </p:nvSpPr>
        <p:spPr bwMode="auto">
          <a:noFill/>
          <a:ln>
            <a:miter lim="800000"/>
            <a:headEnd/>
            <a:tailEnd/>
          </a:ln>
        </p:spPr>
        <p:txBody>
          <a:bodyPr/>
          <a:lstStyle/>
          <a:p>
            <a:fld id="{532C8A08-BA3F-4F99-92E9-A666FC21B960}" type="slidenum">
              <a:rPr lang="en-US"/>
              <a:pPr/>
              <a:t>9</a:t>
            </a:fld>
            <a:endParaRPr lang="en-US"/>
          </a:p>
        </p:txBody>
      </p:sp>
      <p:sp>
        <p:nvSpPr>
          <p:cNvPr id="25603" name="Text Placeholder 5"/>
          <p:cNvSpPr>
            <a:spLocks noGrp="1"/>
          </p:cNvSpPr>
          <p:nvPr>
            <p:ph type="body" sz="quarter" idx="13"/>
          </p:nvPr>
        </p:nvSpPr>
        <p:spPr>
          <a:xfrm>
            <a:off x="3995936" y="968152"/>
            <a:ext cx="3545833" cy="457200"/>
          </a:xfrm>
        </p:spPr>
        <p:txBody>
          <a:bodyPr/>
          <a:lstStyle/>
          <a:p>
            <a:pPr algn="ctr"/>
            <a:r>
              <a:rPr lang="en-US" dirty="0"/>
              <a:t>Building Discovery Process</a:t>
            </a:r>
          </a:p>
        </p:txBody>
      </p:sp>
      <p:sp>
        <p:nvSpPr>
          <p:cNvPr id="12" name="Content Placeholder 2"/>
          <p:cNvSpPr txBox="1">
            <a:spLocks/>
          </p:cNvSpPr>
          <p:nvPr/>
        </p:nvSpPr>
        <p:spPr bwMode="auto">
          <a:xfrm>
            <a:off x="188218" y="1723236"/>
            <a:ext cx="8955782" cy="3343630"/>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dirty="0">
                <a:solidFill>
                  <a:schemeClr val="bg2"/>
                </a:solidFill>
                <a:latin typeface="Calibri" pitchFamily="-123" charset="0"/>
                <a:ea typeface="Segoe UI" pitchFamily="34" charset="0"/>
                <a:cs typeface="Segoe UI" pitchFamily="34" charset="0"/>
              </a:rPr>
              <a:t>What are the next steps when the Directory information is incorrect?</a:t>
            </a:r>
          </a:p>
          <a:p>
            <a:pPr>
              <a:lnSpc>
                <a:spcPts val="2600"/>
              </a:lnSpc>
              <a:spcBef>
                <a:spcPct val="20000"/>
              </a:spcBef>
              <a:buClr>
                <a:schemeClr val="bg2"/>
              </a:buClr>
              <a:buSzPct val="70000"/>
            </a:pPr>
            <a:r>
              <a:rPr lang="en-US" dirty="0">
                <a:solidFill>
                  <a:schemeClr val="bg2"/>
                </a:solidFill>
                <a:latin typeface="Calibri" pitchFamily="-123" charset="0"/>
                <a:ea typeface="Segoe UI" pitchFamily="34" charset="0"/>
                <a:cs typeface="Segoe UI" pitchFamily="34" charset="0"/>
              </a:rPr>
              <a:t>	A. Contact the local board clerk or the KSDE MIS Data manager with the correct 	     information.</a:t>
            </a:r>
          </a:p>
          <a:p>
            <a:pPr>
              <a:lnSpc>
                <a:spcPts val="2600"/>
              </a:lnSpc>
              <a:spcBef>
                <a:spcPct val="20000"/>
              </a:spcBef>
              <a:buClr>
                <a:schemeClr val="bg2"/>
              </a:buClr>
              <a:buSzPct val="70000"/>
            </a:pPr>
            <a:r>
              <a:rPr lang="en-US" dirty="0">
                <a:solidFill>
                  <a:schemeClr val="bg2"/>
                </a:solidFill>
                <a:latin typeface="Calibri" pitchFamily="-123" charset="0"/>
                <a:ea typeface="Segoe UI" pitchFamily="34" charset="0"/>
                <a:cs typeface="Segoe UI" pitchFamily="34" charset="0"/>
              </a:rPr>
              <a:t>What Information will they need? </a:t>
            </a:r>
          </a:p>
          <a:p>
            <a:pPr marL="800100" lvl="1" indent="-342900">
              <a:lnSpc>
                <a:spcPts val="2600"/>
              </a:lnSpc>
              <a:spcBef>
                <a:spcPct val="20000"/>
              </a:spcBef>
              <a:buClr>
                <a:schemeClr val="bg2"/>
              </a:buClr>
              <a:buSzPct val="70000"/>
              <a:buAutoNum type="alphaUcPeriod"/>
            </a:pPr>
            <a:r>
              <a:rPr lang="en-US" dirty="0">
                <a:solidFill>
                  <a:schemeClr val="bg2"/>
                </a:solidFill>
                <a:latin typeface="Calibri" pitchFamily="-123" charset="0"/>
                <a:ea typeface="Segoe UI" pitchFamily="34" charset="0"/>
                <a:cs typeface="Segoe UI" pitchFamily="34" charset="0"/>
              </a:rPr>
              <a:t>Starting bell and Dismissal bell time</a:t>
            </a:r>
          </a:p>
          <a:p>
            <a:pPr marL="800100" lvl="1" indent="-342900">
              <a:lnSpc>
                <a:spcPts val="2600"/>
              </a:lnSpc>
              <a:spcBef>
                <a:spcPct val="20000"/>
              </a:spcBef>
              <a:buClr>
                <a:schemeClr val="bg2"/>
              </a:buClr>
              <a:buSzPct val="70000"/>
              <a:buAutoNum type="alphaUcPeriod"/>
            </a:pPr>
            <a:r>
              <a:rPr lang="en-US" dirty="0">
                <a:solidFill>
                  <a:schemeClr val="bg2"/>
                </a:solidFill>
                <a:latin typeface="Calibri" pitchFamily="-123" charset="0"/>
                <a:ea typeface="Segoe UI" pitchFamily="34" charset="0"/>
                <a:cs typeface="Segoe UI" pitchFamily="34" charset="0"/>
              </a:rPr>
              <a:t>Days per week the class is in session</a:t>
            </a:r>
          </a:p>
          <a:p>
            <a:pPr marL="800100" lvl="1" indent="-342900">
              <a:lnSpc>
                <a:spcPts val="2600"/>
              </a:lnSpc>
              <a:spcBef>
                <a:spcPct val="20000"/>
              </a:spcBef>
              <a:buClr>
                <a:schemeClr val="bg2"/>
              </a:buClr>
              <a:buSzPct val="70000"/>
              <a:buAutoNum type="alphaUcPeriod"/>
            </a:pPr>
            <a:r>
              <a:rPr lang="en-US" dirty="0">
                <a:solidFill>
                  <a:schemeClr val="bg2"/>
                </a:solidFill>
                <a:latin typeface="Calibri" pitchFamily="-123" charset="0"/>
                <a:ea typeface="Segoe UI" pitchFamily="34" charset="0"/>
                <a:cs typeface="Segoe UI" pitchFamily="34" charset="0"/>
              </a:rPr>
              <a:t>Preschool program type</a:t>
            </a:r>
          </a:p>
          <a:p>
            <a:pPr marL="800100" lvl="1" indent="-342900">
              <a:lnSpc>
                <a:spcPts val="2600"/>
              </a:lnSpc>
              <a:spcBef>
                <a:spcPct val="20000"/>
              </a:spcBef>
              <a:buClr>
                <a:schemeClr val="bg2"/>
              </a:buClr>
              <a:buSzPct val="70000"/>
              <a:buAutoNum type="alphaUcPeriod"/>
            </a:pPr>
            <a:r>
              <a:rPr lang="en-US" dirty="0">
                <a:solidFill>
                  <a:schemeClr val="bg2"/>
                </a:solidFill>
                <a:latin typeface="Calibri" pitchFamily="-123" charset="0"/>
                <a:ea typeface="Segoe UI" pitchFamily="34" charset="0"/>
                <a:cs typeface="Segoe UI" pitchFamily="34" charset="0"/>
              </a:rPr>
              <a:t>Lunch minutes – to add or remove. </a:t>
            </a:r>
          </a:p>
          <a:p>
            <a:pPr>
              <a:lnSpc>
                <a:spcPts val="2600"/>
              </a:lnSpc>
              <a:spcBef>
                <a:spcPct val="20000"/>
              </a:spcBef>
              <a:buClr>
                <a:schemeClr val="bg2"/>
              </a:buClr>
              <a:buSzPct val="70000"/>
            </a:pPr>
            <a:r>
              <a:rPr lang="en-US" dirty="0">
                <a:solidFill>
                  <a:schemeClr val="bg2"/>
                </a:solidFill>
                <a:latin typeface="Calibri" pitchFamily="-123" charset="0"/>
                <a:ea typeface="Segoe UI" pitchFamily="34" charset="0"/>
                <a:cs typeface="Segoe UI" pitchFamily="34" charset="0"/>
              </a:rPr>
              <a:t> </a:t>
            </a:r>
            <a:endParaRPr lang="en-US" dirty="0">
              <a:solidFill>
                <a:schemeClr val="bg1"/>
              </a:solidFill>
              <a:latin typeface="Calibri" pitchFamily="-123" charset="0"/>
              <a:ea typeface="Segoe UI" pitchFamily="34" charset="0"/>
              <a:cs typeface="Segoe UI" pitchFamily="34" charset="0"/>
            </a:endParaRPr>
          </a:p>
          <a:p>
            <a:pPr marL="457200" indent="-457200">
              <a:lnSpc>
                <a:spcPts val="2600"/>
              </a:lnSpc>
              <a:spcBef>
                <a:spcPct val="20000"/>
              </a:spcBef>
              <a:buClr>
                <a:schemeClr val="bg2"/>
              </a:buClr>
              <a:buSzPct val="70000"/>
              <a:buFont typeface="Calibri" pitchFamily="-123" charset="0"/>
              <a:buAutoNum type="arabicParenR"/>
            </a:pPr>
            <a:endParaRPr lang="en-US" dirty="0">
              <a:solidFill>
                <a:schemeClr val="bg2"/>
              </a:solidFill>
              <a:latin typeface="Calibri" pitchFamily="-123" charset="0"/>
              <a:ea typeface="Segoe UI" pitchFamily="34" charset="0"/>
              <a:cs typeface="Segoe UI" pitchFamily="34" charset="0"/>
            </a:endParaRPr>
          </a:p>
        </p:txBody>
      </p:sp>
      <p:sp>
        <p:nvSpPr>
          <p:cNvPr id="3" name="Right Arrow 2"/>
          <p:cNvSpPr/>
          <p:nvPr/>
        </p:nvSpPr>
        <p:spPr>
          <a:xfrm>
            <a:off x="5868144" y="5805264"/>
            <a:ext cx="1008112" cy="45719"/>
          </a:xfrm>
          <a:prstGeom prst="rightArrow">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906A64-EC3E-AF05-9DD7-3D7019A0DB6A}"/>
              </a:ext>
            </a:extLst>
          </p:cNvPr>
          <p:cNvSpPr txBox="1"/>
          <p:nvPr/>
        </p:nvSpPr>
        <p:spPr>
          <a:xfrm>
            <a:off x="188218" y="455549"/>
            <a:ext cx="3260075" cy="741203"/>
          </a:xfrm>
          <a:prstGeom prst="rect">
            <a:avLst/>
          </a:prstGeom>
          <a:ln w="28575">
            <a:solidFill>
              <a:srgbClr val="FF0000"/>
            </a:solidFill>
          </a:ln>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dirty="0">
                <a:ln>
                  <a:noFill/>
                </a:ln>
                <a:solidFill>
                  <a:schemeClr val="bg1"/>
                </a:solidFill>
                <a:effectLst/>
                <a:uLnTx/>
                <a:uFillTx/>
                <a:latin typeface="Perpetua" pitchFamily="18" charset="0"/>
                <a:ea typeface="+mj-ea"/>
                <a:cs typeface="+mj-cs"/>
              </a:rPr>
              <a:t>Fixing the Directory</a:t>
            </a:r>
          </a:p>
        </p:txBody>
      </p:sp>
    </p:spTree>
    <p:extLst>
      <p:ext uri="{BB962C8B-B14F-4D97-AF65-F5344CB8AC3E}">
        <p14:creationId xmlns:p14="http://schemas.microsoft.com/office/powerpoint/2010/main" val="1519503721"/>
      </p:ext>
    </p:extLst>
  </p:cSld>
  <p:clrMapOvr>
    <a:masterClrMapping/>
  </p:clrMapOvr>
</p:sld>
</file>

<file path=ppt/theme/theme1.xml><?xml version="1.0" encoding="utf-8"?>
<a:theme xmlns:a="http://schemas.openxmlformats.org/drawingml/2006/main" name="PM_piece_of_the_puzz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68643</TotalTime>
  <Words>2562</Words>
  <Application>Microsoft Office PowerPoint</Application>
  <PresentationFormat>On-screen Show (4:3)</PresentationFormat>
  <Paragraphs>373</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Perpetua</vt:lpstr>
      <vt:lpstr>Garamond</vt:lpstr>
      <vt:lpstr>Verdana</vt:lpstr>
      <vt:lpstr>Wingdings</vt:lpstr>
      <vt:lpstr>Times New Roman</vt:lpstr>
      <vt:lpstr>Open Sans Light</vt:lpstr>
      <vt:lpstr>Calibri</vt:lpstr>
      <vt:lpstr>Segoe UI</vt:lpstr>
      <vt:lpstr>Arial</vt:lpstr>
      <vt:lpstr>PM_piece_of_the_puzzle</vt:lpstr>
      <vt:lpstr>Pieces of the Puzzle</vt:lpstr>
      <vt:lpstr>Modules</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Getting Started Coding building and Program Settings</vt:lpstr>
      <vt:lpstr>Getting Started</vt:lpstr>
      <vt:lpstr>Getting Started</vt:lpstr>
      <vt:lpstr>Getting Started</vt:lpstr>
      <vt:lpstr>Getting Started Coding building and Program Settings</vt:lpstr>
      <vt:lpstr>Getting Started Settings List page</vt:lpstr>
      <vt:lpstr>Getting Started</vt:lpstr>
      <vt:lpstr>Getting Started</vt:lpstr>
      <vt:lpstr>Getting Started</vt:lpstr>
      <vt:lpstr>Getting Started</vt:lpstr>
      <vt:lpstr>Getting Started</vt:lpstr>
      <vt:lpstr>Getting Started</vt:lpstr>
      <vt:lpstr>Getting Started</vt:lpstr>
      <vt:lpstr>Getting Started</vt:lpstr>
      <vt:lpstr>Getting Started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the Puzzle</dc:title>
  <cp:lastModifiedBy>Evelyn Alden</cp:lastModifiedBy>
  <cp:revision>403</cp:revision>
  <cp:lastPrinted>2024-03-01T16:01:10Z</cp:lastPrinted>
  <dcterms:modified xsi:type="dcterms:W3CDTF">2024-08-14T16:11:29Z</dcterms:modified>
</cp:coreProperties>
</file>