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373" r:id="rId3"/>
    <p:sldId id="368" r:id="rId4"/>
    <p:sldId id="371" r:id="rId5"/>
    <p:sldId id="352" r:id="rId6"/>
    <p:sldId id="351" r:id="rId7"/>
    <p:sldId id="369" r:id="rId8"/>
    <p:sldId id="349" r:id="rId9"/>
    <p:sldId id="370" r:id="rId10"/>
    <p:sldId id="356" r:id="rId11"/>
    <p:sldId id="348" r:id="rId12"/>
    <p:sldId id="374" r:id="rId13"/>
    <p:sldId id="318" r:id="rId14"/>
    <p:sldId id="258" r:id="rId15"/>
    <p:sldId id="367" r:id="rId16"/>
    <p:sldId id="317" r:id="rId17"/>
    <p:sldId id="376" r:id="rId18"/>
    <p:sldId id="375" r:id="rId19"/>
  </p:sldIdLst>
  <p:sldSz cx="9144000" cy="6858000" type="screen4x3"/>
  <p:notesSz cx="6858000" cy="9144000"/>
  <p:embeddedFontLst>
    <p:embeddedFont>
      <p:font typeface="Perpetua" panose="02020502060401020303" pitchFamily="18"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CC"/>
    <a:srgbClr val="00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2" autoAdjust="0"/>
    <p:restoredTop sz="94685" autoAdjust="0"/>
  </p:normalViewPr>
  <p:slideViewPr>
    <p:cSldViewPr>
      <p:cViewPr varScale="1">
        <p:scale>
          <a:sx n="102" d="100"/>
          <a:sy n="102" d="100"/>
        </p:scale>
        <p:origin x="16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BA361C-0FEA-481F-BD67-65D59AEE2BC6}" type="datetimeFigureOut">
              <a:rPr lang="en-US"/>
              <a:pPr>
                <a:defRPr/>
              </a:pPr>
              <a:t>8/14/2024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C47D4-09EE-468F-AD85-15A386EC3B6B}" type="slidenum">
              <a:rPr lang="en-US"/>
              <a:pPr>
                <a:defRPr/>
              </a:pPr>
              <a:t>‹#›</a:t>
            </a:fld>
            <a:endParaRPr lang="en-US" dirty="0"/>
          </a:p>
        </p:txBody>
      </p:sp>
    </p:spTree>
    <p:extLst>
      <p:ext uri="{BB962C8B-B14F-4D97-AF65-F5344CB8AC3E}">
        <p14:creationId xmlns:p14="http://schemas.microsoft.com/office/powerpoint/2010/main" val="191943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1F713E9-B540-4851-9B4F-0EC092B92B7C}" type="datetimeFigureOut">
              <a:rPr lang="en-US"/>
              <a:pPr>
                <a:defRPr/>
              </a:pPr>
              <a:t>8/14/2024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2495B588-79A1-4EC9-8B39-7CEA61E754AB}" type="slidenum">
              <a:rPr lang="en-US"/>
              <a:pPr>
                <a:defRPr/>
              </a:pPr>
              <a:t>‹#›</a:t>
            </a:fld>
            <a:endParaRPr lang="en-US" dirty="0"/>
          </a:p>
        </p:txBody>
      </p:sp>
    </p:spTree>
    <p:extLst>
      <p:ext uri="{BB962C8B-B14F-4D97-AF65-F5344CB8AC3E}">
        <p14:creationId xmlns:p14="http://schemas.microsoft.com/office/powerpoint/2010/main" val="3308101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ceholder 2"/>
          <p:cNvSpPr>
            <a:spLocks noGrp="1" noRot="1" noChangeAspect="1"/>
          </p:cNvSpPr>
          <p:nvPr>
            <p:ph type="sldImg"/>
          </p:nvPr>
        </p:nvSpPr>
        <p:spPr bwMode="auto">
          <a:noFill/>
          <a:ln>
            <a:solidFill>
              <a:srgbClr val="000000"/>
            </a:solidFill>
            <a:miter lim="800000"/>
            <a:headEnd/>
            <a:tailEnd/>
          </a:ln>
        </p:spPr>
      </p:sp>
      <p:sp>
        <p:nvSpPr>
          <p:cNvPr id="7475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8806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018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p:cNvSpPr>
          <p:nvPr>
            <p:ph type="sldImg"/>
          </p:nvPr>
        </p:nvSpPr>
        <p:spPr bwMode="auto">
          <a:noFill/>
          <a:ln>
            <a:solidFill>
              <a:srgbClr val="000000"/>
            </a:solidFill>
            <a:miter lim="800000"/>
            <a:headEnd/>
            <a:tailEnd/>
          </a:ln>
        </p:spPr>
      </p:sp>
      <p:sp>
        <p:nvSpPr>
          <p:cNvPr id="757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3420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0247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7640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p:cNvSpPr>
          <p:nvPr>
            <p:ph type="sldImg"/>
          </p:nvPr>
        </p:nvSpPr>
        <p:spPr bwMode="auto">
          <a:noFill/>
          <a:ln>
            <a:solidFill>
              <a:srgbClr val="000000"/>
            </a:solidFill>
            <a:miter lim="800000"/>
            <a:headEnd/>
            <a:tailEnd/>
          </a:ln>
        </p:spPr>
      </p:sp>
      <p:sp>
        <p:nvSpPr>
          <p:cNvPr id="9421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3346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p:cNvSpPr>
          <p:nvPr>
            <p:ph type="sldImg"/>
          </p:nvPr>
        </p:nvSpPr>
        <p:spPr bwMode="auto">
          <a:noFill/>
          <a:ln>
            <a:solidFill>
              <a:srgbClr val="000000"/>
            </a:solidFill>
            <a:miter lim="800000"/>
            <a:headEnd/>
            <a:tailEnd/>
          </a:ln>
        </p:spPr>
      </p:sp>
      <p:sp>
        <p:nvSpPr>
          <p:cNvPr id="768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348893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8600" y="5072401"/>
            <a:ext cx="7772400" cy="860425"/>
          </a:xfrm>
        </p:spPr>
        <p:txBody>
          <a:bodyPr anchor="b"/>
          <a:lstStyle>
            <a:lvl1pPr algn="l">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5791200"/>
            <a:ext cx="7753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5224175A-CE4D-4B9D-AD57-AF31C7C582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EF33AAD8-4371-4FA4-87AD-58367B1156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15" name="Text Placeholder 10"/>
          <p:cNvSpPr>
            <a:spLocks noGrp="1"/>
          </p:cNvSpPr>
          <p:nvPr>
            <p:ph type="body" sz="quarter" idx="13"/>
          </p:nvPr>
        </p:nvSpPr>
        <p:spPr>
          <a:xfrm>
            <a:off x="533400" y="914400"/>
            <a:ext cx="8251200" cy="457200"/>
          </a:xfrm>
        </p:spPr>
        <p:txBody>
          <a:bodyPr>
            <a:normAutofit/>
          </a:bodyPr>
          <a:lstStyle>
            <a:lvl1pPr>
              <a:buFontTx/>
              <a:buNone/>
              <a:defRPr sz="2400">
                <a:solidFill>
                  <a:schemeClr val="bg2"/>
                </a:solidFill>
              </a:defRPr>
            </a:lvl1pPr>
          </a:lstStyle>
          <a:p>
            <a:pPr lvl="0"/>
            <a:r>
              <a:rPr lang="en-US"/>
              <a:t>Click to edit Master text styles</a:t>
            </a:r>
          </a:p>
        </p:txBody>
      </p:sp>
      <p:sp>
        <p:nvSpPr>
          <p:cNvPr id="3" name="Content Placeholder 2"/>
          <p:cNvSpPr>
            <a:spLocks noGrp="1"/>
          </p:cNvSpPr>
          <p:nvPr>
            <p:ph idx="1"/>
          </p:nvPr>
        </p:nvSpPr>
        <p:spPr>
          <a:xfrm>
            <a:off x="3657600" y="1524000"/>
            <a:ext cx="5111750" cy="4602163"/>
          </a:xfrm>
        </p:spPr>
        <p:txBody>
          <a:bodyPr/>
          <a:lstStyle>
            <a:lvl1pPr>
              <a:defRPr sz="2400">
                <a:solidFill>
                  <a:schemeClr val="bg2"/>
                </a:solidFill>
              </a:defRPr>
            </a:lvl1pPr>
            <a:lvl2pPr>
              <a:defRPr sz="2000">
                <a:solidFill>
                  <a:schemeClr val="bg2"/>
                </a:solidFill>
              </a:defRPr>
            </a:lvl2pPr>
            <a:lvl3pPr>
              <a:defRPr sz="20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48000" cy="4297363"/>
          </a:xfrm>
        </p:spPr>
        <p:txBody>
          <a:bodyPr/>
          <a:lstStyle>
            <a:lvl1pPr marL="0" indent="0">
              <a:lnSpc>
                <a:spcPts val="1600"/>
              </a:lnSpc>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1B829E8E-E54D-464E-936D-BE27F17FAE5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194800"/>
            <a:ext cx="3962400" cy="338139"/>
          </a:xfrm>
        </p:spPr>
        <p:txBody>
          <a:bodyPr anchor="b"/>
          <a:lstStyle>
            <a:lvl1pPr algn="l">
              <a:defRPr sz="18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304800"/>
            <a:ext cx="9144000" cy="4724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76200" y="54996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144C189-BFC0-49A5-9DF9-9C2946EF23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8" name="Content Placeholder 2"/>
          <p:cNvSpPr>
            <a:spLocks noGrp="1"/>
          </p:cNvSpPr>
          <p:nvPr>
            <p:ph idx="1"/>
          </p:nvPr>
        </p:nvSpPr>
        <p:spPr>
          <a:xfrm>
            <a:off x="533400" y="1447801"/>
            <a:ext cx="8305800" cy="4678364"/>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fld id="{78C5ADDE-EB17-42DD-A3B2-BA4C757291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3448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9" name="Text Placeholder 8"/>
          <p:cNvSpPr>
            <a:spLocks noGrp="1"/>
          </p:cNvSpPr>
          <p:nvPr>
            <p:ph type="body" sz="quarter" idx="15"/>
          </p:nvPr>
        </p:nvSpPr>
        <p:spPr>
          <a:xfrm>
            <a:off x="2438400" y="30540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37632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6" name="Text Placeholder 8"/>
          <p:cNvSpPr>
            <a:spLocks noGrp="1"/>
          </p:cNvSpPr>
          <p:nvPr>
            <p:ph type="body" sz="quarter" idx="19"/>
          </p:nvPr>
        </p:nvSpPr>
        <p:spPr>
          <a:xfrm>
            <a:off x="2438400" y="44724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7" name="Text Placeholder 8"/>
          <p:cNvSpPr>
            <a:spLocks noGrp="1"/>
          </p:cNvSpPr>
          <p:nvPr>
            <p:ph type="body" sz="quarter" idx="20"/>
          </p:nvPr>
        </p:nvSpPr>
        <p:spPr>
          <a:xfrm>
            <a:off x="2438400" y="5181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0" name="Footer Placeholder 4"/>
          <p:cNvSpPr>
            <a:spLocks noGrp="1"/>
          </p:cNvSpPr>
          <p:nvPr>
            <p:ph type="ftr" sz="quarter" idx="21"/>
          </p:nvPr>
        </p:nvSpPr>
        <p:spPr/>
        <p:txBody>
          <a:bodyPr/>
          <a:lstStyle>
            <a:lvl1pPr>
              <a:defRPr/>
            </a:lvl1pPr>
          </a:lstStyle>
          <a:p>
            <a:pPr>
              <a:defRPr/>
            </a:pPr>
            <a:endParaRPr lang="en-US"/>
          </a:p>
        </p:txBody>
      </p:sp>
      <p:sp>
        <p:nvSpPr>
          <p:cNvPr id="11" name="Slide Number Placeholder 5"/>
          <p:cNvSpPr>
            <a:spLocks noGrp="1"/>
          </p:cNvSpPr>
          <p:nvPr>
            <p:ph type="sldNum" sz="quarter" idx="22"/>
          </p:nvPr>
        </p:nvSpPr>
        <p:spPr/>
        <p:txBody>
          <a:bodyPr/>
          <a:lstStyle>
            <a:lvl1pPr>
              <a:defRPr/>
            </a:lvl1pPr>
          </a:lstStyle>
          <a:p>
            <a:fld id="{0B1EFBD5-5164-48E5-B6BB-D3CCB77589A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362075"/>
          </a:xfrm>
        </p:spPr>
        <p:txBody>
          <a:bodyPr anchor="t"/>
          <a:lstStyle>
            <a:lvl1pPr algn="l">
              <a:defRPr sz="4000" b="1" cap="all">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481013"/>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72C5A9F-0E28-4F10-9207-8A77F8DED7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3" name="Content Placeholder 2"/>
          <p:cNvSpPr>
            <a:spLocks noGrp="1"/>
          </p:cNvSpPr>
          <p:nvPr>
            <p:ph sz="half" idx="1"/>
          </p:nvPr>
        </p:nvSpPr>
        <p:spPr>
          <a:xfrm>
            <a:off x="457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4"/>
          </p:nvPr>
        </p:nvSpPr>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fld id="{90A54798-4B0B-450E-A35F-66AE564D15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2"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5" name="Content Placeholder 2"/>
          <p:cNvSpPr>
            <a:spLocks noGrp="1"/>
          </p:cNvSpPr>
          <p:nvPr>
            <p:ph sz="half" idx="1"/>
          </p:nvPr>
        </p:nvSpPr>
        <p:spPr>
          <a:xfrm>
            <a:off x="457200" y="1524000"/>
            <a:ext cx="2362200" cy="2057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2971800" y="1524000"/>
            <a:ext cx="5715000" cy="2057399"/>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57200" y="3638070"/>
            <a:ext cx="23622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2971800" y="3638070"/>
            <a:ext cx="3657600" cy="2057400"/>
          </a:xfrm>
        </p:spPr>
        <p:txBody>
          <a:bodyPr>
            <a:normAutofit/>
          </a:bodyPr>
          <a:lstStyle>
            <a:lvl1pPr>
              <a:defRPr sz="18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13" name="Slide Number Placeholder 5"/>
          <p:cNvSpPr>
            <a:spLocks noGrp="1"/>
          </p:cNvSpPr>
          <p:nvPr>
            <p:ph type="sldNum" sz="quarter" idx="17"/>
          </p:nvPr>
        </p:nvSpPr>
        <p:spPr/>
        <p:txBody>
          <a:bodyPr/>
          <a:lstStyle>
            <a:lvl1pPr>
              <a:defRPr/>
            </a:lvl1pPr>
          </a:lstStyle>
          <a:p>
            <a:fld id="{88392106-8BD4-45F3-A9B1-B154192373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a:t>Click to edit Master title style</a:t>
            </a:r>
          </a:p>
        </p:txBody>
      </p:sp>
      <p:sp>
        <p:nvSpPr>
          <p:cNvPr id="20"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5" name="Content Placeholder 2"/>
          <p:cNvSpPr>
            <a:spLocks noGrp="1"/>
          </p:cNvSpPr>
          <p:nvPr>
            <p:ph sz="half" idx="15"/>
          </p:nvPr>
        </p:nvSpPr>
        <p:spPr>
          <a:xfrm>
            <a:off x="457200" y="1493837"/>
            <a:ext cx="2743200" cy="1477963"/>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493837"/>
            <a:ext cx="26670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493837"/>
            <a:ext cx="2743200" cy="1477963"/>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2" name="Footer Placeholder 4"/>
          <p:cNvSpPr>
            <a:spLocks noGrp="1"/>
          </p:cNvSpPr>
          <p:nvPr>
            <p:ph type="ftr" sz="quarter" idx="18"/>
          </p:nvPr>
        </p:nvSpPr>
        <p:spPr/>
        <p:txBody>
          <a:bodyPr/>
          <a:lstStyle>
            <a:lvl1pPr>
              <a:defRPr/>
            </a:lvl1pPr>
          </a:lstStyle>
          <a:p>
            <a:pPr>
              <a:defRPr/>
            </a:pPr>
            <a:endParaRPr lang="en-US"/>
          </a:p>
        </p:txBody>
      </p:sp>
      <p:sp>
        <p:nvSpPr>
          <p:cNvPr id="13" name="Slide Number Placeholder 5"/>
          <p:cNvSpPr>
            <a:spLocks noGrp="1"/>
          </p:cNvSpPr>
          <p:nvPr>
            <p:ph type="sldNum" sz="quarter" idx="19"/>
          </p:nvPr>
        </p:nvSpPr>
        <p:spPr/>
        <p:txBody>
          <a:bodyPr/>
          <a:lstStyle>
            <a:lvl1pPr>
              <a:defRPr/>
            </a:lvl1pPr>
          </a:lstStyle>
          <a:p>
            <a:fld id="{0F02B277-237A-4963-B836-2CA7DBC664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Click to edit Master title style</a:t>
            </a:r>
          </a:p>
        </p:txBody>
      </p:sp>
      <p:sp>
        <p:nvSpPr>
          <p:cNvPr id="18"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3" name="Text Placeholder 2"/>
          <p:cNvSpPr>
            <a:spLocks noGrp="1"/>
          </p:cNvSpPr>
          <p:nvPr>
            <p:ph type="body" idx="1"/>
          </p:nvPr>
        </p:nvSpPr>
        <p:spPr>
          <a:xfrm>
            <a:off x="457200" y="1524000"/>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828800"/>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idx="12"/>
          </p:nvPr>
        </p:nvSpPr>
        <p:spPr>
          <a:xfrm>
            <a:off x="4648200" y="1524001"/>
            <a:ext cx="4040188" cy="304801"/>
          </a:xfrm>
          <a:solidFill>
            <a:schemeClr val="accent4">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4"/>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p:txBody>
          <a:bodyPr/>
          <a:lstStyle>
            <a:lvl1pPr>
              <a:defRPr/>
            </a:lvl1pPr>
          </a:lstStyle>
          <a:p>
            <a:fld id="{DC1CE7B9-B484-4ECF-8C32-4D63B1E20B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533400" y="914400"/>
            <a:ext cx="8251200" cy="457200"/>
          </a:xfrm>
        </p:spPr>
        <p:txBody>
          <a:bodyPr>
            <a:normAutofit/>
          </a:bodyPr>
          <a:lstStyle>
            <a:lvl1pPr>
              <a:buFontTx/>
              <a:buNone/>
              <a:defRPr sz="2400"/>
            </a:lvl1pPr>
          </a:lstStyle>
          <a:p>
            <a:pPr lvl="0"/>
            <a:r>
              <a:rPr lang="en-US"/>
              <a:t>Click to edit Master text styles</a:t>
            </a:r>
          </a:p>
        </p:txBody>
      </p:sp>
      <p:sp>
        <p:nvSpPr>
          <p:cNvPr id="4" name="Footer Placeholder 4"/>
          <p:cNvSpPr>
            <a:spLocks noGrp="1"/>
          </p:cNvSpPr>
          <p:nvPr>
            <p:ph type="ftr" sz="quarter" idx="14"/>
          </p:nvPr>
        </p:nvSpPr>
        <p:spPr/>
        <p:txBody>
          <a:bodyPr/>
          <a:lstStyle>
            <a:lvl1pPr>
              <a:defRPr/>
            </a:lvl1pPr>
          </a:lstStyle>
          <a:p>
            <a:pPr>
              <a:defRPr/>
            </a:pPr>
            <a:endParaRPr lang="en-US"/>
          </a:p>
        </p:txBody>
      </p:sp>
      <p:sp>
        <p:nvSpPr>
          <p:cNvPr id="5" name="Slide Number Placeholder 5"/>
          <p:cNvSpPr>
            <a:spLocks noGrp="1"/>
          </p:cNvSpPr>
          <p:nvPr>
            <p:ph type="sldNum" sz="quarter" idx="15"/>
          </p:nvPr>
        </p:nvSpPr>
        <p:spPr/>
        <p:txBody>
          <a:bodyPr/>
          <a:lstStyle>
            <a:lvl1pPr>
              <a:defRPr/>
            </a:lvl1pPr>
          </a:lstStyle>
          <a:p>
            <a:fld id="{ACBFC8A5-FF3E-449D-9D32-3F61F9A720B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5138" y="3429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6240463" y="6629400"/>
            <a:ext cx="2895600" cy="365125"/>
          </a:xfrm>
          <a:prstGeom prst="rect">
            <a:avLst/>
          </a:prstGeom>
        </p:spPr>
        <p:txBody>
          <a:bodyPr/>
          <a:lstStyle>
            <a:lvl1pPr algn="r" fontAlgn="auto">
              <a:spcBef>
                <a:spcPts val="0"/>
              </a:spcBef>
              <a:spcAft>
                <a:spcPts val="0"/>
              </a:spcAft>
              <a:defRPr sz="900" dirty="0">
                <a:solidFill>
                  <a:schemeClr val="bg2"/>
                </a:solidFill>
                <a:latin typeface="Segoe UI" pitchFamily="34" charset="0"/>
                <a:ea typeface="+mn-ea"/>
                <a:cs typeface="Segoe UI" pitchFamily="34" charset="0"/>
              </a:defRPr>
            </a:lvl1pPr>
          </a:lstStyle>
          <a:p>
            <a:pPr>
              <a:defRPr/>
            </a:pPr>
            <a:endParaRPr lang="en-US"/>
          </a:p>
        </p:txBody>
      </p:sp>
      <p:sp>
        <p:nvSpPr>
          <p:cNvPr id="11" name="Slide Number Placeholder 5"/>
          <p:cNvSpPr>
            <a:spLocks noGrp="1"/>
          </p:cNvSpPr>
          <p:nvPr>
            <p:ph type="sldNum" sz="quarter" idx="4"/>
          </p:nvPr>
        </p:nvSpPr>
        <p:spPr>
          <a:xfrm>
            <a:off x="0" y="6600825"/>
            <a:ext cx="2133600" cy="365125"/>
          </a:xfrm>
          <a:prstGeom prst="rect">
            <a:avLst/>
          </a:prstGeom>
        </p:spPr>
        <p:txBody>
          <a:bodyPr vert="horz" wrap="square" lIns="91440" tIns="45720" rIns="91440" bIns="45720" numCol="1" anchor="t" anchorCtr="0" compatLnSpc="1">
            <a:prstTxWarp prst="textNoShape">
              <a:avLst/>
            </a:prstTxWarp>
          </a:bodyPr>
          <a:lstStyle>
            <a:lvl1pPr>
              <a:defRPr sz="1200" b="1">
                <a:solidFill>
                  <a:schemeClr val="bg2"/>
                </a:solidFill>
                <a:latin typeface="Segoe UI" pitchFamily="34" charset="0"/>
                <a:ea typeface="Segoe UI" pitchFamily="34" charset="0"/>
                <a:cs typeface="Segoe UI" pitchFamily="34" charset="0"/>
              </a:defRPr>
            </a:lvl1pPr>
          </a:lstStyle>
          <a:p>
            <a:fld id="{F7EBA41D-B18E-46E2-B913-A13E04654AE1}" type="slidenum">
              <a:rPr lang="en-US"/>
              <a:pPr/>
              <a:t>‹#›</a:t>
            </a:fld>
            <a:endParaRPr lang="en-US"/>
          </a:p>
        </p:txBody>
      </p:sp>
      <p:sp>
        <p:nvSpPr>
          <p:cNvPr id="7" name="TextBox 6"/>
          <p:cNvSpPr txBox="1"/>
          <p:nvPr/>
        </p:nvSpPr>
        <p:spPr>
          <a:xfrm>
            <a:off x="5257800" y="2895600"/>
            <a:ext cx="1219200" cy="10668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anchor="ctr">
            <a:normAutofit/>
          </a:bodyPr>
          <a:lstStyle/>
          <a:p>
            <a:pPr fontAlgn="auto">
              <a:spcAft>
                <a:spcPts val="0"/>
              </a:spcAft>
              <a:defRPr/>
            </a:pPr>
            <a:endParaRPr lang="en-US" sz="2400" dirty="0">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hf hdr="0" ftr="0" dt="0"/>
  <p:txStyles>
    <p:titleStyle>
      <a:lvl1pPr algn="l" rtl="0" fontAlgn="base">
        <a:spcBef>
          <a:spcPct val="0"/>
        </a:spcBef>
        <a:spcAft>
          <a:spcPct val="0"/>
        </a:spcAft>
        <a:defRPr sz="3600" b="1" kern="1200">
          <a:solidFill>
            <a:schemeClr val="bg2"/>
          </a:solidFill>
          <a:latin typeface="+mj-lt"/>
          <a:ea typeface="ＭＳ Ｐゴシック" pitchFamily="-123" charset="-128"/>
          <a:cs typeface="ＭＳ Ｐゴシック" pitchFamily="-123" charset="-128"/>
        </a:defRPr>
      </a:lvl1pPr>
      <a:lvl2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2pPr>
      <a:lvl3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3pPr>
      <a:lvl4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4pPr>
      <a:lvl5pPr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5pPr>
      <a:lvl6pPr marL="4572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6pPr>
      <a:lvl7pPr marL="9144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7pPr>
      <a:lvl8pPr marL="13716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8pPr>
      <a:lvl9pPr marL="1828800" algn="l" rtl="0" fontAlgn="base">
        <a:spcBef>
          <a:spcPct val="0"/>
        </a:spcBef>
        <a:spcAft>
          <a:spcPct val="0"/>
        </a:spcAft>
        <a:defRPr sz="3600" b="1">
          <a:solidFill>
            <a:schemeClr val="bg2"/>
          </a:solidFill>
          <a:latin typeface="Calibri" pitchFamily="-123" charset="0"/>
          <a:ea typeface="ＭＳ Ｐゴシック" pitchFamily="-123" charset="-128"/>
          <a:cs typeface="ＭＳ Ｐゴシック" pitchFamily="-123" charset="-128"/>
        </a:defRPr>
      </a:lvl9pPr>
    </p:titleStyle>
    <p:bodyStyle>
      <a:lvl1pPr marL="173038" indent="-173038" algn="l" rtl="0" fontAlgn="base">
        <a:spcBef>
          <a:spcPct val="20000"/>
        </a:spcBef>
        <a:spcAft>
          <a:spcPct val="0"/>
        </a:spcAft>
        <a:buClr>
          <a:schemeClr val="bg2"/>
        </a:buClr>
        <a:buSzPct val="70000"/>
        <a:buFont typeface="Arial" pitchFamily="-123" charset="0"/>
        <a:buChar char="•"/>
        <a:defRPr sz="32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sde.org/"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sde.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457200" y="5334000"/>
            <a:ext cx="7772400" cy="860425"/>
          </a:xfrm>
        </p:spPr>
        <p:txBody>
          <a:bodyPr/>
          <a:lstStyle/>
          <a:p>
            <a:r>
              <a:rPr lang="en-US" dirty="0"/>
              <a:t>Pieces of the Puzzle</a:t>
            </a:r>
          </a:p>
        </p:txBody>
      </p:sp>
      <p:sp>
        <p:nvSpPr>
          <p:cNvPr id="17410" name="Subtitle 2"/>
          <p:cNvSpPr>
            <a:spLocks noGrp="1"/>
          </p:cNvSpPr>
          <p:nvPr>
            <p:ph type="subTitle" idx="1"/>
          </p:nvPr>
        </p:nvSpPr>
        <p:spPr>
          <a:xfrm>
            <a:off x="457200" y="5105400"/>
            <a:ext cx="7753350" cy="1485900"/>
          </a:xfrm>
        </p:spPr>
        <p:txBody>
          <a:bodyPr/>
          <a:lstStyle/>
          <a:p>
            <a:r>
              <a:rPr lang="en-US" dirty="0"/>
              <a:t>Introduction to Special Education data reporting - MIS</a:t>
            </a:r>
          </a:p>
        </p:txBody>
      </p:sp>
      <p:sp>
        <p:nvSpPr>
          <p:cNvPr id="5" name="TextBox 4"/>
          <p:cNvSpPr txBox="1"/>
          <p:nvPr/>
        </p:nvSpPr>
        <p:spPr>
          <a:xfrm>
            <a:off x="6324600" y="6477000"/>
            <a:ext cx="2362200" cy="228600"/>
          </a:xfrm>
          <a:prstGeom prst="rect">
            <a:avLst/>
          </a:prstGeom>
        </p:spPr>
        <p:txBody>
          <a:bodyPr anchor="ctr"/>
          <a:lstStyle/>
          <a:p>
            <a:pPr algn="r" fontAlgn="auto">
              <a:spcAft>
                <a:spcPts val="0"/>
              </a:spcAft>
              <a:defRPr/>
            </a:pPr>
            <a:r>
              <a:rPr lang="en-US" sz="1400" dirty="0">
                <a:solidFill>
                  <a:schemeClr val="bg1"/>
                </a:solidFill>
                <a:latin typeface="+mn-lt"/>
                <a:ea typeface="+mn-ea"/>
                <a:cs typeface="+mn-cs"/>
              </a:rPr>
              <a:t>By: Mason Vosburgh</a:t>
            </a:r>
            <a:endParaRPr lang="en-US" sz="1400" dirty="0">
              <a:latin typeface="Perpetua" pitchFamily="18"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Introduction to MIS    </a:t>
            </a:r>
          </a:p>
        </p:txBody>
      </p:sp>
      <p:sp>
        <p:nvSpPr>
          <p:cNvPr id="4" name="Text Placeholder 3">
            <a:extLst>
              <a:ext uri="{FF2B5EF4-FFF2-40B4-BE49-F238E27FC236}">
                <a16:creationId xmlns:a16="http://schemas.microsoft.com/office/drawing/2014/main" id="{96226E7E-1F5B-75E7-DDF6-447949EA793E}"/>
              </a:ext>
            </a:extLst>
          </p:cNvPr>
          <p:cNvSpPr>
            <a:spLocks noGrp="1"/>
          </p:cNvSpPr>
          <p:nvPr>
            <p:ph type="body" sz="quarter" idx="13"/>
          </p:nvPr>
        </p:nvSpPr>
        <p:spPr>
          <a:xfrm>
            <a:off x="533400" y="914400"/>
            <a:ext cx="7566992" cy="457200"/>
          </a:xfrm>
          <a:ln>
            <a:solidFill>
              <a:schemeClr val="bg1">
                <a:lumMod val="95000"/>
              </a:schemeClr>
            </a:solidFill>
          </a:ln>
        </p:spPr>
        <p:txBody>
          <a:bodyPr/>
          <a:lstStyle/>
          <a:p>
            <a:pPr algn="ctr"/>
            <a:r>
              <a:rPr lang="en-US" dirty="0"/>
              <a:t>I see a lot of acronyms, what do all these acronyms mean?</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179512" y="1447800"/>
            <a:ext cx="8856984" cy="5067300"/>
          </a:xfrm>
        </p:spPr>
        <p:txBody>
          <a:bodyPr/>
          <a:lstStyle/>
          <a:p>
            <a:r>
              <a:rPr lang="en-US" dirty="0"/>
              <a:t>A table of the most frequently used acronyms is found in the Appendix section of the Data Dictionary. </a:t>
            </a:r>
          </a:p>
          <a:p>
            <a:pPr marL="0" indent="0">
              <a:lnSpc>
                <a:spcPct val="100000"/>
              </a:lnSpc>
              <a:buNone/>
            </a:pPr>
            <a:endParaRPr lang="en-US" sz="800" dirty="0"/>
          </a:p>
          <a:p>
            <a:pPr marL="0" indent="0">
              <a:lnSpc>
                <a:spcPct val="100000"/>
              </a:lnSpc>
              <a:buNone/>
            </a:pPr>
            <a:r>
              <a:rPr lang="en-US" dirty="0"/>
              <a:t>The most common acronyms in the MIS are:</a:t>
            </a:r>
          </a:p>
          <a:p>
            <a:pPr marL="0" indent="0">
              <a:lnSpc>
                <a:spcPct val="100000"/>
              </a:lnSpc>
              <a:buNone/>
            </a:pPr>
            <a:endParaRPr lang="en-US" sz="800" dirty="0"/>
          </a:p>
          <a:p>
            <a:pPr marL="0" indent="0">
              <a:lnSpc>
                <a:spcPct val="100000"/>
              </a:lnSpc>
              <a:buNone/>
            </a:pPr>
            <a:r>
              <a:rPr lang="en-US" dirty="0"/>
              <a:t>MIS – </a:t>
            </a:r>
            <a:r>
              <a:rPr lang="en-US" u="sng" dirty="0"/>
              <a:t>Management Information System</a:t>
            </a:r>
            <a:r>
              <a:rPr lang="en-US" dirty="0"/>
              <a:t>. The KSDE application used to collect student level special education data. – SPEDPro</a:t>
            </a:r>
          </a:p>
          <a:p>
            <a:pPr marL="0" indent="0">
              <a:lnSpc>
                <a:spcPct val="100000"/>
              </a:lnSpc>
              <a:buNone/>
            </a:pPr>
            <a:endParaRPr lang="en-US" sz="800" dirty="0">
              <a:solidFill>
                <a:schemeClr val="bg1">
                  <a:lumMod val="95000"/>
                </a:schemeClr>
              </a:solidFill>
            </a:endParaRPr>
          </a:p>
          <a:p>
            <a:pPr marL="0" indent="0">
              <a:lnSpc>
                <a:spcPct val="100000"/>
              </a:lnSpc>
              <a:buNone/>
            </a:pPr>
            <a:r>
              <a:rPr lang="en-US" dirty="0">
                <a:solidFill>
                  <a:schemeClr val="bg1">
                    <a:lumMod val="95000"/>
                  </a:schemeClr>
                </a:solidFill>
              </a:rPr>
              <a:t>OSEP – </a:t>
            </a:r>
            <a:r>
              <a:rPr lang="en-US" u="sng" dirty="0">
                <a:solidFill>
                  <a:schemeClr val="bg1">
                    <a:lumMod val="95000"/>
                  </a:schemeClr>
                </a:solidFill>
              </a:rPr>
              <a:t>Office of Special Education Programs</a:t>
            </a:r>
            <a:r>
              <a:rPr lang="en-US" dirty="0">
                <a:solidFill>
                  <a:schemeClr val="bg1">
                    <a:lumMod val="95000"/>
                  </a:schemeClr>
                </a:solidFill>
              </a:rPr>
              <a:t>. An arm of the USD Dept of Education which oversees the special education data collection.  </a:t>
            </a:r>
          </a:p>
          <a:p>
            <a:pPr marL="0" indent="0">
              <a:lnSpc>
                <a:spcPct val="100000"/>
              </a:lnSpc>
              <a:buNone/>
            </a:pPr>
            <a:r>
              <a:rPr lang="en-US" dirty="0">
                <a:solidFill>
                  <a:schemeClr val="bg1">
                    <a:lumMod val="95000"/>
                  </a:schemeClr>
                </a:solidFill>
              </a:rPr>
              <a:t>KIAS – </a:t>
            </a:r>
            <a:r>
              <a:rPr lang="en-US" u="sng" dirty="0">
                <a:solidFill>
                  <a:schemeClr val="bg1">
                    <a:lumMod val="95000"/>
                  </a:schemeClr>
                </a:solidFill>
              </a:rPr>
              <a:t>Kansas Integrated Accountability system</a:t>
            </a:r>
            <a:r>
              <a:rPr lang="en-US" dirty="0">
                <a:solidFill>
                  <a:schemeClr val="bg1">
                    <a:lumMod val="95000"/>
                  </a:schemeClr>
                </a:solidFill>
              </a:rPr>
              <a:t>. KSDE web application which collection discipline / suspension / expulsion data. </a:t>
            </a:r>
          </a:p>
          <a:p>
            <a:pPr marL="0" indent="0">
              <a:lnSpc>
                <a:spcPct val="100000"/>
              </a:lnSpc>
              <a:buNone/>
            </a:pPr>
            <a:endParaRPr lang="en-US" sz="800" dirty="0">
              <a:solidFill>
                <a:schemeClr val="bg1">
                  <a:lumMod val="95000"/>
                </a:schemeClr>
              </a:solidFill>
            </a:endParaRPr>
          </a:p>
          <a:p>
            <a:pPr marL="0" indent="0">
              <a:lnSpc>
                <a:spcPct val="100000"/>
              </a:lnSpc>
              <a:buNone/>
            </a:pPr>
            <a:r>
              <a:rPr lang="en-US" dirty="0">
                <a:solidFill>
                  <a:schemeClr val="bg1">
                    <a:lumMod val="95000"/>
                  </a:schemeClr>
                </a:solidFill>
              </a:rPr>
              <a:t>KGRS – </a:t>
            </a:r>
            <a:r>
              <a:rPr lang="en-US" u="sng" dirty="0">
                <a:solidFill>
                  <a:schemeClr val="bg1">
                    <a:lumMod val="95000"/>
                  </a:schemeClr>
                </a:solidFill>
              </a:rPr>
              <a:t>Kansas Grants Reporting System</a:t>
            </a:r>
            <a:r>
              <a:rPr lang="en-US" dirty="0">
                <a:solidFill>
                  <a:schemeClr val="bg1">
                    <a:lumMod val="95000"/>
                  </a:schemeClr>
                </a:solidFill>
              </a:rPr>
              <a:t>. KSDE web application which houses the Personnel categorial aid database for provider ID numbers</a:t>
            </a:r>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10</a:t>
            </a:fld>
            <a:endParaRPr lang="en-US" dirty="0"/>
          </a:p>
        </p:txBody>
      </p:sp>
    </p:spTree>
    <p:extLst>
      <p:ext uri="{BB962C8B-B14F-4D97-AF65-F5344CB8AC3E}">
        <p14:creationId xmlns:p14="http://schemas.microsoft.com/office/powerpoint/2010/main" val="119838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138" y="342900"/>
            <a:ext cx="8499350" cy="639763"/>
          </a:xfrm>
        </p:spPr>
        <p:txBody>
          <a:bodyPr/>
          <a:lstStyle/>
          <a:p>
            <a:r>
              <a:rPr lang="en-US" dirty="0"/>
              <a:t>Business Rules, standards and Timelines</a:t>
            </a:r>
          </a:p>
        </p:txBody>
      </p:sp>
      <p:sp>
        <p:nvSpPr>
          <p:cNvPr id="18" name="Text Placeholder 6"/>
          <p:cNvSpPr txBox="1">
            <a:spLocks/>
          </p:cNvSpPr>
          <p:nvPr/>
        </p:nvSpPr>
        <p:spPr bwMode="auto">
          <a:xfrm>
            <a:off x="0" y="1068388"/>
            <a:ext cx="8964488" cy="2106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a:solidFill>
                  <a:schemeClr val="bg1"/>
                </a:solidFill>
                <a:cs typeface="Segoe UI" pitchFamily="34" charset="0"/>
              </a:rPr>
              <a:t>The Data reporting elements, specifications, business rules, standards and timelines are established in the MIS Data Dictionary document posted at </a:t>
            </a:r>
            <a:r>
              <a:rPr lang="en-US" dirty="0">
                <a:solidFill>
                  <a:schemeClr val="bg1"/>
                </a:solidFill>
                <a:cs typeface="Segoe UI" pitchFamily="34" charset="0"/>
                <a:hlinkClick r:id="rId3">
                  <a:extLst>
                    <a:ext uri="{A12FA001-AC4F-418D-AE19-62706E023703}">
                      <ahyp:hlinkClr xmlns:ahyp="http://schemas.microsoft.com/office/drawing/2018/hyperlinkcolor" val="tx"/>
                    </a:ext>
                  </a:extLst>
                </a:hlinkClick>
              </a:rPr>
              <a:t>www.ksde.org</a:t>
            </a:r>
            <a:r>
              <a:rPr lang="en-US" dirty="0">
                <a:solidFill>
                  <a:schemeClr val="bg1"/>
                </a:solidFill>
                <a:cs typeface="Segoe UI" pitchFamily="34" charset="0"/>
              </a:rPr>
              <a:t>. </a:t>
            </a:r>
          </a:p>
          <a:p>
            <a:pPr fontAlgn="auto">
              <a:spcAft>
                <a:spcPts val="0"/>
              </a:spcAft>
              <a:buFont typeface="Arial" pitchFamily="34" charset="0"/>
              <a:buChar char="•"/>
              <a:defRPr/>
            </a:pPr>
            <a:r>
              <a:rPr lang="en-US" dirty="0">
                <a:solidFill>
                  <a:schemeClr val="bg1"/>
                </a:solidFill>
                <a:cs typeface="Segoe UI" pitchFamily="34" charset="0"/>
              </a:rPr>
              <a:t>Rules and Deadlines are consistent set dates that do not change from year to year, unless otherwise announced as such. </a:t>
            </a:r>
          </a:p>
          <a:p>
            <a:pPr fontAlgn="auto">
              <a:spcAft>
                <a:spcPts val="0"/>
              </a:spcAft>
              <a:buFont typeface="Arial" pitchFamily="34" charset="0"/>
              <a:buChar char="•"/>
              <a:defRPr/>
            </a:pPr>
            <a:r>
              <a:rPr lang="en-US" dirty="0">
                <a:solidFill>
                  <a:schemeClr val="bg1"/>
                </a:solidFill>
                <a:cs typeface="Segoe UI" pitchFamily="34" charset="0"/>
              </a:rPr>
              <a:t>Timelines for MIS tasks are also addressed in the Data Dictionary.</a:t>
            </a:r>
          </a:p>
          <a:p>
            <a:pPr lvl="1" fontAlgn="auto">
              <a:spcAft>
                <a:spcPts val="0"/>
              </a:spcAft>
              <a:buFont typeface="Arial" pitchFamily="34" charset="0"/>
              <a:buChar char="•"/>
              <a:defRPr/>
            </a:pPr>
            <a:r>
              <a:rPr lang="en-US" sz="2400" dirty="0">
                <a:solidFill>
                  <a:schemeClr val="bg1"/>
                </a:solidFill>
                <a:cs typeface="Segoe UI" pitchFamily="34" charset="0"/>
              </a:rPr>
              <a:t>Timelines for MIS tasks have target dates prior to deadline dates. The intent is to have tasks completed before the deadline. </a:t>
            </a:r>
          </a:p>
          <a:p>
            <a:pPr fontAlgn="auto">
              <a:spcAft>
                <a:spcPts val="0"/>
              </a:spcAft>
              <a:buFont typeface="Arial" pitchFamily="34" charset="0"/>
              <a:buChar char="•"/>
              <a:defRPr/>
            </a:pPr>
            <a:endParaRPr lang="en-US" sz="2000" dirty="0">
              <a:solidFill>
                <a:schemeClr val="bg1"/>
              </a:solidFill>
              <a:cs typeface="Segoe UI" pitchFamily="34" charset="0"/>
            </a:endParaRPr>
          </a:p>
        </p:txBody>
      </p:sp>
      <p:sp>
        <p:nvSpPr>
          <p:cNvPr id="8" name="Text Placeholder 6">
            <a:extLst>
              <a:ext uri="{FF2B5EF4-FFF2-40B4-BE49-F238E27FC236}">
                <a16:creationId xmlns:a16="http://schemas.microsoft.com/office/drawing/2014/main" id="{550D0E61-3A63-4F10-BF56-0813BD17E422}"/>
              </a:ext>
            </a:extLst>
          </p:cNvPr>
          <p:cNvSpPr txBox="1">
            <a:spLocks/>
          </p:cNvSpPr>
          <p:nvPr/>
        </p:nvSpPr>
        <p:spPr bwMode="auto">
          <a:xfrm>
            <a:off x="323528" y="4408870"/>
            <a:ext cx="6336704" cy="2106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defRPr/>
            </a:pPr>
            <a:r>
              <a:rPr lang="en-US" sz="2400" dirty="0">
                <a:solidFill>
                  <a:schemeClr val="bg1"/>
                </a:solidFill>
                <a:cs typeface="Segoe UI" pitchFamily="34" charset="0"/>
              </a:rPr>
              <a:t>The Data Dictionary lists a timeline table for general tasks to be completed through the school year.</a:t>
            </a:r>
          </a:p>
          <a:p>
            <a:pPr marL="342900" indent="-342900" fontAlgn="auto">
              <a:spcAft>
                <a:spcPts val="0"/>
              </a:spcAft>
              <a:buFont typeface="Arial" panose="020B0604020202020204" pitchFamily="34" charset="0"/>
              <a:buChar char="•"/>
              <a:defRPr/>
            </a:pPr>
            <a:r>
              <a:rPr lang="en-US" dirty="0">
                <a:solidFill>
                  <a:schemeClr val="bg1"/>
                </a:solidFill>
                <a:cs typeface="Segoe UI" pitchFamily="34" charset="0"/>
              </a:rPr>
              <a:t>Monthly FAQ from KSDE lists </a:t>
            </a:r>
            <a:r>
              <a:rPr lang="en-US" sz="2400" dirty="0">
                <a:solidFill>
                  <a:schemeClr val="bg1"/>
                </a:solidFill>
                <a:cs typeface="Segoe UI" pitchFamily="34" charset="0"/>
              </a:rPr>
              <a:t>a timeline table specific to tasks to be completed that month.</a:t>
            </a:r>
          </a:p>
        </p:txBody>
      </p:sp>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11</a:t>
            </a:fld>
            <a:endParaRPr lang="en-US"/>
          </a:p>
        </p:txBody>
      </p:sp>
    </p:spTree>
    <p:extLst>
      <p:ext uri="{BB962C8B-B14F-4D97-AF65-F5344CB8AC3E}">
        <p14:creationId xmlns:p14="http://schemas.microsoft.com/office/powerpoint/2010/main" val="123201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138" y="342900"/>
            <a:ext cx="8499350" cy="639763"/>
          </a:xfrm>
        </p:spPr>
        <p:txBody>
          <a:bodyPr/>
          <a:lstStyle/>
          <a:p>
            <a:r>
              <a:rPr lang="en-US" dirty="0"/>
              <a:t>Business Rules, standards and Timelines </a:t>
            </a:r>
          </a:p>
        </p:txBody>
      </p:sp>
      <p:sp>
        <p:nvSpPr>
          <p:cNvPr id="5" name="Text Placeholder 6">
            <a:extLst>
              <a:ext uri="{FF2B5EF4-FFF2-40B4-BE49-F238E27FC236}">
                <a16:creationId xmlns:a16="http://schemas.microsoft.com/office/drawing/2014/main" id="{6C0C4785-8659-28B1-B738-DA8564CF1FBB}"/>
              </a:ext>
            </a:extLst>
          </p:cNvPr>
          <p:cNvSpPr txBox="1">
            <a:spLocks/>
          </p:cNvSpPr>
          <p:nvPr/>
        </p:nvSpPr>
        <p:spPr bwMode="auto">
          <a:xfrm>
            <a:off x="2951820" y="919219"/>
            <a:ext cx="3240360" cy="461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400" dirty="0">
                <a:solidFill>
                  <a:schemeClr val="bg1"/>
                </a:solidFill>
                <a:cs typeface="Segoe UI" pitchFamily="34" charset="0"/>
              </a:rPr>
              <a:t>The MIS Data Dictionary </a:t>
            </a:r>
          </a:p>
        </p:txBody>
      </p:sp>
      <p:pic>
        <p:nvPicPr>
          <p:cNvPr id="3" name="Picture 2">
            <a:extLst>
              <a:ext uri="{FF2B5EF4-FFF2-40B4-BE49-F238E27FC236}">
                <a16:creationId xmlns:a16="http://schemas.microsoft.com/office/drawing/2014/main" id="{9A5D76B4-E055-149F-27CC-026572880E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7616" y="1396868"/>
            <a:ext cx="6840760" cy="5234915"/>
          </a:xfrm>
          <a:prstGeom prst="rect">
            <a:avLst/>
          </a:prstGeom>
        </p:spPr>
      </p:pic>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12</a:t>
            </a:fld>
            <a:endParaRPr lang="en-US"/>
          </a:p>
        </p:txBody>
      </p:sp>
    </p:spTree>
    <p:extLst>
      <p:ext uri="{BB962C8B-B14F-4D97-AF65-F5344CB8AC3E}">
        <p14:creationId xmlns:p14="http://schemas.microsoft.com/office/powerpoint/2010/main" val="495855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err="1"/>
              <a:t>SPEDPro</a:t>
            </a:r>
            <a:r>
              <a:rPr lang="en-US" dirty="0"/>
              <a:t> Application </a:t>
            </a:r>
          </a:p>
        </p:txBody>
      </p:sp>
      <p:sp>
        <p:nvSpPr>
          <p:cNvPr id="11" name="Content Placeholder 1"/>
          <p:cNvSpPr txBox="1">
            <a:spLocks/>
          </p:cNvSpPr>
          <p:nvPr/>
        </p:nvSpPr>
        <p:spPr bwMode="auto">
          <a:xfrm>
            <a:off x="476794" y="1137308"/>
            <a:ext cx="8490209" cy="961306"/>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sz="2400">
                <a:solidFill>
                  <a:schemeClr val="bg2"/>
                </a:solidFill>
                <a:latin typeface="Calibri" pitchFamily="-123" charset="0"/>
                <a:ea typeface="Segoe UI" pitchFamily="34" charset="0"/>
                <a:cs typeface="Segoe UI" pitchFamily="34" charset="0"/>
              </a:rPr>
              <a:t>SPEDPro is the current KSDE application used to collect and report student level special education data in the state of Kansas. </a:t>
            </a:r>
            <a:endParaRPr lang="en-US" sz="2400" dirty="0">
              <a:solidFill>
                <a:schemeClr val="bg2"/>
              </a:solidFill>
              <a:latin typeface="Calibri" pitchFamily="-123" charset="0"/>
              <a:ea typeface="Segoe UI" pitchFamily="34" charset="0"/>
              <a:cs typeface="Segoe UI" pitchFamily="34" charset="0"/>
            </a:endParaRPr>
          </a:p>
        </p:txBody>
      </p:sp>
      <p:sp>
        <p:nvSpPr>
          <p:cNvPr id="19459" name="Text Placeholder 7"/>
          <p:cNvSpPr>
            <a:spLocks noGrp="1"/>
          </p:cNvSpPr>
          <p:nvPr>
            <p:ph type="body" sz="quarter" idx="13"/>
          </p:nvPr>
        </p:nvSpPr>
        <p:spPr>
          <a:xfrm>
            <a:off x="465139" y="2122955"/>
            <a:ext cx="8501864" cy="771667"/>
          </a:xfrm>
        </p:spPr>
        <p:txBody>
          <a:bodyPr>
            <a:normAutofit lnSpcReduction="10000"/>
          </a:bodyPr>
          <a:lstStyle/>
          <a:p>
            <a:r>
              <a:rPr lang="en-US"/>
              <a:t>SPEDPro is a multi-user application. Accessed to SPEDPro is restricted to USD, Interlocal, Coop or State school organizations. </a:t>
            </a:r>
            <a:endParaRPr lang="en-US" dirty="0"/>
          </a:p>
        </p:txBody>
      </p:sp>
      <p:pic>
        <p:nvPicPr>
          <p:cNvPr id="5" name="Picture 4">
            <a:extLst>
              <a:ext uri="{FF2B5EF4-FFF2-40B4-BE49-F238E27FC236}">
                <a16:creationId xmlns:a16="http://schemas.microsoft.com/office/drawing/2014/main" id="{18134568-7C36-B813-55A8-E43308F3D2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9632" y="2928565"/>
            <a:ext cx="6470438" cy="3520601"/>
          </a:xfrm>
          <a:prstGeom prst="rect">
            <a:avLst/>
          </a:prstGeom>
        </p:spPr>
      </p:pic>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smtClean="0"/>
              <a:pPr/>
              <a:t>13</a:t>
            </a:fld>
            <a:endParaRPr lang="en-US"/>
          </a:p>
        </p:txBody>
      </p:sp>
    </p:spTree>
    <p:extLst>
      <p:ext uri="{BB962C8B-B14F-4D97-AF65-F5344CB8AC3E}">
        <p14:creationId xmlns:p14="http://schemas.microsoft.com/office/powerpoint/2010/main" val="285656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a:t>Common Authentication System</a:t>
            </a:r>
          </a:p>
        </p:txBody>
      </p:sp>
      <p:sp>
        <p:nvSpPr>
          <p:cNvPr id="19459" name="Text Placeholder 7"/>
          <p:cNvSpPr>
            <a:spLocks noGrp="1"/>
          </p:cNvSpPr>
          <p:nvPr>
            <p:ph type="body" sz="quarter" idx="13"/>
          </p:nvPr>
        </p:nvSpPr>
        <p:spPr>
          <a:xfrm>
            <a:off x="236936" y="845464"/>
            <a:ext cx="3390528" cy="457200"/>
          </a:xfrm>
        </p:spPr>
        <p:txBody>
          <a:bodyPr/>
          <a:lstStyle/>
          <a:p>
            <a:r>
              <a:rPr lang="en-US" dirty="0"/>
              <a:t>How to gain Access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504" y="1366374"/>
            <a:ext cx="4334388" cy="2645941"/>
          </a:xfrm>
          <a:prstGeom prst="rect">
            <a:avLst/>
          </a:prstGeom>
        </p:spPr>
      </p:pic>
      <p:sp>
        <p:nvSpPr>
          <p:cNvPr id="2" name="Content Placeholder 1"/>
          <p:cNvSpPr>
            <a:spLocks noGrp="1"/>
          </p:cNvSpPr>
          <p:nvPr>
            <p:ph idx="1"/>
          </p:nvPr>
        </p:nvSpPr>
        <p:spPr>
          <a:xfrm>
            <a:off x="4696024" y="1014626"/>
            <a:ext cx="4334388" cy="2703866"/>
          </a:xfrm>
        </p:spPr>
        <p:txBody>
          <a:bodyPr/>
          <a:lstStyle/>
          <a:p>
            <a:pPr>
              <a:buFont typeface="Arial" pitchFamily="-123" charset="0"/>
              <a:buChar char="•"/>
            </a:pPr>
            <a:r>
              <a:rPr lang="en-US" dirty="0"/>
              <a:t>Go to KSDE Web Applications</a:t>
            </a:r>
          </a:p>
          <a:p>
            <a:pPr>
              <a:buFont typeface="Arial" pitchFamily="-123" charset="0"/>
              <a:buChar char="•"/>
            </a:pPr>
            <a:r>
              <a:rPr lang="en-US" dirty="0"/>
              <a:t>Enter Username </a:t>
            </a:r>
          </a:p>
          <a:p>
            <a:pPr>
              <a:buFont typeface="Arial" pitchFamily="-123" charset="0"/>
              <a:buChar char="•"/>
            </a:pPr>
            <a:r>
              <a:rPr lang="en-US" dirty="0"/>
              <a:t>Enter Password</a:t>
            </a:r>
          </a:p>
          <a:p>
            <a:pPr>
              <a:buFont typeface="Arial" pitchFamily="-123" charset="0"/>
              <a:buChar char="•"/>
            </a:pPr>
            <a:r>
              <a:rPr lang="en-US" dirty="0"/>
              <a:t>Log In</a:t>
            </a:r>
          </a:p>
          <a:p>
            <a:r>
              <a:rPr lang="en-US" dirty="0"/>
              <a:t>Usernames identify you by your agency and level of access.</a:t>
            </a:r>
          </a:p>
        </p:txBody>
      </p:sp>
      <p:sp>
        <p:nvSpPr>
          <p:cNvPr id="6" name="Right Arrow 15">
            <a:extLst>
              <a:ext uri="{FF2B5EF4-FFF2-40B4-BE49-F238E27FC236}">
                <a16:creationId xmlns:a16="http://schemas.microsoft.com/office/drawing/2014/main" id="{C3C6E4D6-2A75-E70E-1DC5-0DB216251877}"/>
              </a:ext>
              <a:ext uri="{C183D7F6-B498-43B3-948B-1728B52AA6E4}">
                <adec:decorative xmlns:adec="http://schemas.microsoft.com/office/drawing/2017/decorative" val="1"/>
              </a:ext>
            </a:extLst>
          </p:cNvPr>
          <p:cNvSpPr/>
          <p:nvPr/>
        </p:nvSpPr>
        <p:spPr bwMode="auto">
          <a:xfrm rot="5400000" flipH="1">
            <a:off x="-9632" y="4392737"/>
            <a:ext cx="646497" cy="1241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3" name="Content Placeholder 1"/>
          <p:cNvSpPr txBox="1">
            <a:spLocks/>
          </p:cNvSpPr>
          <p:nvPr/>
        </p:nvSpPr>
        <p:spPr bwMode="auto">
          <a:xfrm>
            <a:off x="375713" y="4008515"/>
            <a:ext cx="3384755" cy="1048924"/>
          </a:xfrm>
          <a:prstGeom prst="rect">
            <a:avLst/>
          </a:prstGeom>
        </p:spPr>
        <p:txBody>
          <a:bodyPr>
            <a:normAutofit fontScale="25000" lnSpcReduction="20000"/>
          </a:bodyPr>
          <a:lstStyle>
            <a:lvl1pPr marL="173038" indent="-173038" algn="l" defTabSz="914400" rtl="0" eaLnBrk="1" latinLnBrk="0" hangingPunct="1">
              <a:lnSpc>
                <a:spcPts val="2600"/>
              </a:lnSpc>
              <a:spcBef>
                <a:spcPct val="20000"/>
              </a:spcBef>
              <a:buClr>
                <a:schemeClr val="bg2"/>
              </a:buClr>
              <a:buSzPct val="70000"/>
              <a:buFont typeface="Arial" pitchFamily="34" charset="0"/>
              <a:buChar char="•"/>
              <a:defRPr sz="2400" b="0" kern="1200">
                <a:solidFill>
                  <a:schemeClr val="bg2"/>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bg2"/>
              </a:buClr>
              <a:buSzPct val="70000"/>
              <a:buFont typeface="Arial" pitchFamily="34" charset="0"/>
              <a:buChar char="•"/>
              <a:defRPr sz="2000" kern="1200">
                <a:solidFill>
                  <a:schemeClr val="bg2"/>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bg2"/>
              </a:buClr>
              <a:buSzPct val="70000"/>
              <a:buFont typeface="Arial" pitchFamily="34" charset="0"/>
              <a:buChar char="•"/>
              <a:defRPr sz="1800" kern="1200">
                <a:solidFill>
                  <a:schemeClr val="bg2"/>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bg2"/>
              </a:buClr>
              <a:buSzPct val="70000"/>
              <a:buFont typeface="Arial" pitchFamily="34" charset="0"/>
              <a:buChar char="•"/>
              <a:defRPr sz="1600" kern="1200">
                <a:solidFill>
                  <a:schemeClr val="bg2"/>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bg2"/>
              </a:buClr>
              <a:buSzPct val="70000"/>
              <a:buFont typeface="Arial" pitchFamily="34" charset="0"/>
              <a:buChar char="•"/>
              <a:defRPr sz="1400" kern="1200">
                <a:solidFill>
                  <a:schemeClr val="bg2"/>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6400" dirty="0">
                <a:solidFill>
                  <a:srgbClr val="FFFF00"/>
                </a:solidFill>
                <a:latin typeface="Arial" pitchFamily="34" charset="0"/>
                <a:cs typeface="Arial" pitchFamily="34" charset="0"/>
              </a:rPr>
              <a:t>If you have not registered, click the Register button to set up an account. </a:t>
            </a:r>
          </a:p>
        </p:txBody>
      </p:sp>
      <p:sp>
        <p:nvSpPr>
          <p:cNvPr id="11" name="Content Placeholder 1"/>
          <p:cNvSpPr txBox="1">
            <a:spLocks/>
          </p:cNvSpPr>
          <p:nvPr/>
        </p:nvSpPr>
        <p:spPr bwMode="auto">
          <a:xfrm>
            <a:off x="97427" y="5078261"/>
            <a:ext cx="3733800" cy="1048924"/>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dirty="0">
                <a:solidFill>
                  <a:schemeClr val="bg2"/>
                </a:solidFill>
                <a:latin typeface="Calibri" pitchFamily="-123" charset="0"/>
                <a:ea typeface="Segoe UI" pitchFamily="34" charset="0"/>
                <a:cs typeface="Segoe UI" pitchFamily="34" charset="0"/>
              </a:rPr>
              <a:t>Complete the registration form. Select your organization and </a:t>
            </a:r>
            <a:r>
              <a:rPr lang="en-US" sz="2400" u="sng" dirty="0">
                <a:solidFill>
                  <a:schemeClr val="bg2"/>
                </a:solidFill>
                <a:latin typeface="Calibri" pitchFamily="-123" charset="0"/>
                <a:ea typeface="Segoe UI" pitchFamily="34" charset="0"/>
                <a:cs typeface="Segoe UI" pitchFamily="34" charset="0"/>
              </a:rPr>
              <a:t>all buildings </a:t>
            </a:r>
          </a:p>
        </p:txBody>
      </p:sp>
      <p:sp>
        <p:nvSpPr>
          <p:cNvPr id="12" name="Right Arrow 11">
            <a:extLst>
              <a:ext uri="{C183D7F6-B498-43B3-948B-1728B52AA6E4}">
                <adec:decorative xmlns:adec="http://schemas.microsoft.com/office/drawing/2017/decorative" val="1"/>
              </a:ext>
            </a:extLst>
          </p:cNvPr>
          <p:cNvSpPr/>
          <p:nvPr/>
        </p:nvSpPr>
        <p:spPr>
          <a:xfrm>
            <a:off x="2073198" y="6427366"/>
            <a:ext cx="1524000" cy="460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45928" y="3876722"/>
            <a:ext cx="5384484" cy="2740702"/>
          </a:xfrm>
          <a:prstGeom prst="rect">
            <a:avLst/>
          </a:prstGeom>
        </p:spPr>
      </p:pic>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a:t>Common Authentication System </a:t>
            </a:r>
          </a:p>
        </p:txBody>
      </p:sp>
      <p:sp>
        <p:nvSpPr>
          <p:cNvPr id="11" name="Content Placeholder 1"/>
          <p:cNvSpPr txBox="1">
            <a:spLocks/>
          </p:cNvSpPr>
          <p:nvPr/>
        </p:nvSpPr>
        <p:spPr bwMode="auto">
          <a:xfrm>
            <a:off x="13680" y="874826"/>
            <a:ext cx="4508129" cy="1753394"/>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dirty="0">
                <a:solidFill>
                  <a:schemeClr val="bg2"/>
                </a:solidFill>
                <a:latin typeface="Calibri" pitchFamily="-123" charset="0"/>
                <a:ea typeface="Segoe UI" pitchFamily="34" charset="0"/>
                <a:cs typeface="Segoe UI" pitchFamily="34" charset="0"/>
              </a:rPr>
              <a:t>Once your account is established Log In, Select SPEDPro from the list of active applications. </a:t>
            </a:r>
            <a:r>
              <a:rPr lang="en-US" sz="2400" u="sng" dirty="0">
                <a:solidFill>
                  <a:schemeClr val="bg2"/>
                </a:solidFill>
                <a:latin typeface="Calibri" pitchFamily="-123" charset="0"/>
                <a:ea typeface="Segoe UI" pitchFamily="34" charset="0"/>
                <a:cs typeface="Segoe UI" pitchFamily="34" charset="0"/>
              </a:rPr>
              <a:t>Manage My Account</a:t>
            </a:r>
            <a:r>
              <a:rPr lang="en-US" sz="2400" dirty="0">
                <a:solidFill>
                  <a:schemeClr val="bg2"/>
                </a:solidFill>
                <a:latin typeface="Calibri" pitchFamily="-123" charset="0"/>
                <a:ea typeface="Segoe UI" pitchFamily="34" charset="0"/>
                <a:cs typeface="Segoe UI" pitchFamily="34" charset="0"/>
              </a:rPr>
              <a:t> to request access to other Web applications                      </a:t>
            </a:r>
          </a:p>
        </p:txBody>
      </p:sp>
      <p:sp>
        <p:nvSpPr>
          <p:cNvPr id="19459" name="Text Placeholder 7"/>
          <p:cNvSpPr>
            <a:spLocks noGrp="1"/>
          </p:cNvSpPr>
          <p:nvPr>
            <p:ph type="body" sz="quarter" idx="13"/>
          </p:nvPr>
        </p:nvSpPr>
        <p:spPr>
          <a:xfrm>
            <a:off x="187115" y="3719452"/>
            <a:ext cx="4409796" cy="771667"/>
          </a:xfrm>
        </p:spPr>
        <p:txBody>
          <a:bodyPr>
            <a:normAutofit lnSpcReduction="10000"/>
          </a:bodyPr>
          <a:lstStyle/>
          <a:p>
            <a:r>
              <a:rPr lang="en-US" dirty="0"/>
              <a:t>MIS clerks - Choose the </a:t>
            </a:r>
            <a:r>
              <a:rPr lang="en-US" u="sng" dirty="0"/>
              <a:t>District Update</a:t>
            </a:r>
            <a:r>
              <a:rPr lang="en-US" dirty="0"/>
              <a:t> role and submit request</a:t>
            </a:r>
          </a:p>
        </p:txBody>
      </p:sp>
      <p:sp>
        <p:nvSpPr>
          <p:cNvPr id="12" name="Right Arrow 11">
            <a:extLst>
              <a:ext uri="{C183D7F6-B498-43B3-948B-1728B52AA6E4}">
                <adec:decorative xmlns:adec="http://schemas.microsoft.com/office/drawing/2017/decorative" val="1"/>
              </a:ext>
            </a:extLst>
          </p:cNvPr>
          <p:cNvSpPr/>
          <p:nvPr/>
        </p:nvSpPr>
        <p:spPr>
          <a:xfrm rot="674768" flipV="1">
            <a:off x="4316484" y="2259758"/>
            <a:ext cx="1319323" cy="1819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15</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21678"/>
            <a:ext cx="5883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519084C-3F06-B0B0-19AE-0275B1F625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7393" y="4797152"/>
            <a:ext cx="5121084" cy="1585097"/>
          </a:xfrm>
          <a:prstGeom prst="rect">
            <a:avLst/>
          </a:prstGeom>
        </p:spPr>
      </p:pic>
      <p:pic>
        <p:nvPicPr>
          <p:cNvPr id="15" name="Picture 14">
            <a:extLst>
              <a:ext uri="{FF2B5EF4-FFF2-40B4-BE49-F238E27FC236}">
                <a16:creationId xmlns:a16="http://schemas.microsoft.com/office/drawing/2014/main" id="{12B77E31-09CE-9591-90EC-960F64A1D2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40888" y="1320232"/>
            <a:ext cx="3744416" cy="4130398"/>
          </a:xfrm>
          <a:prstGeom prst="rect">
            <a:avLst/>
          </a:prstGeom>
        </p:spPr>
      </p:pic>
      <p:sp>
        <p:nvSpPr>
          <p:cNvPr id="2" name="Right Arrow 15">
            <a:extLst>
              <a:ext uri="{FF2B5EF4-FFF2-40B4-BE49-F238E27FC236}">
                <a16:creationId xmlns:a16="http://schemas.microsoft.com/office/drawing/2014/main" id="{4C35BB77-93DC-FEE5-4F39-B6CD31DA6AAE}"/>
              </a:ext>
              <a:ext uri="{C183D7F6-B498-43B3-948B-1728B52AA6E4}">
                <adec:decorative xmlns:adec="http://schemas.microsoft.com/office/drawing/2017/decorative" val="1"/>
              </a:ext>
            </a:extLst>
          </p:cNvPr>
          <p:cNvSpPr/>
          <p:nvPr/>
        </p:nvSpPr>
        <p:spPr bwMode="auto">
          <a:xfrm rot="5400000" flipH="1">
            <a:off x="3961553" y="3655726"/>
            <a:ext cx="646497" cy="1241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Tree>
    <p:extLst>
      <p:ext uri="{BB962C8B-B14F-4D97-AF65-F5344CB8AC3E}">
        <p14:creationId xmlns:p14="http://schemas.microsoft.com/office/powerpoint/2010/main" val="407205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a:t>Common Authentication</a:t>
            </a:r>
          </a:p>
        </p:txBody>
      </p:sp>
      <p:sp>
        <p:nvSpPr>
          <p:cNvPr id="19459" name="Text Placeholder 7"/>
          <p:cNvSpPr>
            <a:spLocks noGrp="1"/>
          </p:cNvSpPr>
          <p:nvPr>
            <p:ph type="body" sz="quarter" idx="13"/>
          </p:nvPr>
        </p:nvSpPr>
        <p:spPr>
          <a:xfrm>
            <a:off x="3635896" y="980728"/>
            <a:ext cx="2016224" cy="447856"/>
          </a:xfrm>
        </p:spPr>
        <p:txBody>
          <a:bodyPr>
            <a:normAutofit lnSpcReduction="10000"/>
          </a:bodyPr>
          <a:lstStyle/>
          <a:p>
            <a:r>
              <a:rPr lang="en-US" dirty="0">
                <a:solidFill>
                  <a:srgbClr val="FF0000"/>
                </a:solidFill>
              </a:rPr>
              <a:t>RED Banner</a:t>
            </a:r>
          </a:p>
        </p:txBody>
      </p:sp>
      <p:sp>
        <p:nvSpPr>
          <p:cNvPr id="11" name="Content Placeholder 1"/>
          <p:cNvSpPr txBox="1">
            <a:spLocks/>
          </p:cNvSpPr>
          <p:nvPr/>
        </p:nvSpPr>
        <p:spPr bwMode="auto">
          <a:xfrm>
            <a:off x="174238" y="1484784"/>
            <a:ext cx="8424936" cy="1944216"/>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The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is an alert that </a:t>
            </a:r>
            <a:r>
              <a:rPr lang="en-US" sz="2400" i="1" u="sng" dirty="0">
                <a:solidFill>
                  <a:srgbClr val="FFFF00"/>
                </a:solidFill>
                <a:latin typeface="Calibri" pitchFamily="-123" charset="0"/>
                <a:ea typeface="Segoe UI" pitchFamily="34" charset="0"/>
                <a:cs typeface="Segoe UI" pitchFamily="34" charset="0"/>
              </a:rPr>
              <a:t>specific</a:t>
            </a:r>
            <a:r>
              <a:rPr lang="en-US" sz="2400" i="1" dirty="0">
                <a:solidFill>
                  <a:srgbClr val="FFFF00"/>
                </a:solidFill>
                <a:latin typeface="Calibri" pitchFamily="-123" charset="0"/>
                <a:ea typeface="Segoe UI" pitchFamily="34" charset="0"/>
                <a:cs typeface="Segoe UI" pitchFamily="34" charset="0"/>
              </a:rPr>
              <a:t> KSDE web applications </a:t>
            </a:r>
            <a:r>
              <a:rPr lang="en-US" sz="2400" i="1" dirty="0">
                <a:solidFill>
                  <a:schemeClr val="bg2"/>
                </a:solidFill>
                <a:latin typeface="Calibri" pitchFamily="-123" charset="0"/>
                <a:ea typeface="Segoe UI" pitchFamily="34" charset="0"/>
                <a:cs typeface="Segoe UI" pitchFamily="34" charset="0"/>
              </a:rPr>
              <a:t>will be unavailable for specific periods of time due to:</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The application may be undergoing routine maintenance</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Application upgrades</a:t>
            </a:r>
          </a:p>
          <a:p>
            <a:pPr marL="630238" lvl="1"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Bug fixes</a:t>
            </a:r>
          </a:p>
          <a:p>
            <a:pPr marL="630238" lvl="1" indent="-173038">
              <a:lnSpc>
                <a:spcPts val="2600"/>
              </a:lnSpc>
              <a:spcBef>
                <a:spcPct val="20000"/>
              </a:spcBef>
              <a:buClr>
                <a:schemeClr val="bg2"/>
              </a:buClr>
              <a:buSzPct val="70000"/>
              <a:buFont typeface="Arial" pitchFamily="-123" charset="0"/>
              <a:buChar char="•"/>
            </a:pPr>
            <a:endParaRPr lang="en-US" sz="2400" i="1" dirty="0">
              <a:solidFill>
                <a:schemeClr val="bg2"/>
              </a:solidFill>
              <a:latin typeface="Calibri" pitchFamily="-123" charset="0"/>
              <a:ea typeface="Segoe UI" pitchFamily="34" charset="0"/>
              <a:cs typeface="Segoe UI" pitchFamily="34" charset="0"/>
            </a:endParaRPr>
          </a:p>
        </p:txBody>
      </p:sp>
      <p:pic>
        <p:nvPicPr>
          <p:cNvPr id="4" name="Picture 3">
            <a:extLst>
              <a:ext uri="{FF2B5EF4-FFF2-40B4-BE49-F238E27FC236}">
                <a16:creationId xmlns:a16="http://schemas.microsoft.com/office/drawing/2014/main" id="{5FC62B13-5B5E-2360-D7CF-B10D24570B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47" y="3485200"/>
            <a:ext cx="9144000" cy="1657761"/>
          </a:xfrm>
          <a:prstGeom prst="rect">
            <a:avLst/>
          </a:prstGeom>
        </p:spPr>
      </p:pic>
      <p:sp>
        <p:nvSpPr>
          <p:cNvPr id="17" name="Content Placeholder 1"/>
          <p:cNvSpPr txBox="1">
            <a:spLocks/>
          </p:cNvSpPr>
          <p:nvPr/>
        </p:nvSpPr>
        <p:spPr bwMode="auto">
          <a:xfrm>
            <a:off x="174238" y="5373216"/>
            <a:ext cx="6485994" cy="1224136"/>
          </a:xfrm>
          <a:prstGeom prst="rect">
            <a:avLst/>
          </a:prstGeom>
          <a:noFill/>
          <a:ln w="9525">
            <a:noFill/>
            <a:miter lim="800000"/>
            <a:headEnd/>
            <a:tailEnd/>
          </a:ln>
        </p:spPr>
        <p:txBody>
          <a:bodyPr>
            <a:prstTxWarp prst="textNoShape">
              <a:avLst/>
            </a:prstTxWarp>
          </a:bodyPr>
          <a:lstStyle/>
          <a:p>
            <a:pPr marL="173038" indent="-173038">
              <a:lnSpc>
                <a:spcPts val="2600"/>
              </a:lnSpc>
              <a:spcBef>
                <a:spcPct val="20000"/>
              </a:spcBef>
              <a:buClr>
                <a:schemeClr val="bg2"/>
              </a:buClr>
              <a:buSzPct val="70000"/>
              <a:buFont typeface="Arial" pitchFamily="-123" charset="0"/>
              <a:buChar char="•"/>
            </a:pPr>
            <a:r>
              <a:rPr lang="en-US" sz="2400" i="1" dirty="0">
                <a:solidFill>
                  <a:schemeClr val="bg2"/>
                </a:solidFill>
                <a:latin typeface="Calibri" pitchFamily="-123" charset="0"/>
                <a:ea typeface="Segoe UI" pitchFamily="34" charset="0"/>
                <a:cs typeface="Segoe UI" pitchFamily="34" charset="0"/>
              </a:rPr>
              <a:t>Wait for the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to be removed before logging into SPEDPro. Note other web application not identified with a </a:t>
            </a:r>
            <a:r>
              <a:rPr lang="en-US" sz="2400" i="1" dirty="0">
                <a:solidFill>
                  <a:srgbClr val="FF0000"/>
                </a:solidFill>
                <a:latin typeface="Calibri" pitchFamily="-123" charset="0"/>
                <a:ea typeface="Segoe UI" pitchFamily="34" charset="0"/>
                <a:cs typeface="Segoe UI" pitchFamily="34" charset="0"/>
              </a:rPr>
              <a:t>RED Banner </a:t>
            </a:r>
            <a:r>
              <a:rPr lang="en-US" sz="2400" i="1" dirty="0">
                <a:solidFill>
                  <a:schemeClr val="bg2"/>
                </a:solidFill>
                <a:latin typeface="Calibri" pitchFamily="-123" charset="0"/>
                <a:ea typeface="Segoe UI" pitchFamily="34" charset="0"/>
                <a:cs typeface="Segoe UI" pitchFamily="34" charset="0"/>
              </a:rPr>
              <a:t>are accessible.</a:t>
            </a:r>
          </a:p>
          <a:p>
            <a:pPr marL="630238" lvl="1" indent="-173038">
              <a:lnSpc>
                <a:spcPts val="2600"/>
              </a:lnSpc>
              <a:spcBef>
                <a:spcPct val="20000"/>
              </a:spcBef>
              <a:buClr>
                <a:schemeClr val="bg2"/>
              </a:buClr>
              <a:buSzPct val="70000"/>
              <a:buFont typeface="Arial" pitchFamily="-123" charset="0"/>
              <a:buChar char="•"/>
            </a:pPr>
            <a:endParaRPr lang="en-US" sz="2400" i="1" dirty="0">
              <a:solidFill>
                <a:schemeClr val="bg2"/>
              </a:solidFill>
              <a:latin typeface="Calibri" pitchFamily="-123" charset="0"/>
              <a:ea typeface="Segoe UI" pitchFamily="34" charset="0"/>
              <a:cs typeface="Segoe UI" pitchFamily="34" charset="0"/>
            </a:endParaRP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16</a:t>
            </a:fld>
            <a:endParaRPr lang="en-US"/>
          </a:p>
        </p:txBody>
      </p:sp>
    </p:spTree>
    <p:extLst>
      <p:ext uri="{BB962C8B-B14F-4D97-AF65-F5344CB8AC3E}">
        <p14:creationId xmlns:p14="http://schemas.microsoft.com/office/powerpoint/2010/main" val="188506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92809" y="342900"/>
            <a:ext cx="4178870" cy="639763"/>
          </a:xfrm>
        </p:spPr>
        <p:txBody>
          <a:bodyPr/>
          <a:lstStyle/>
          <a:p>
            <a:r>
              <a:rPr lang="en-US" dirty="0"/>
              <a:t>SPEDPro User Guide</a:t>
            </a:r>
          </a:p>
        </p:txBody>
      </p:sp>
      <p:sp>
        <p:nvSpPr>
          <p:cNvPr id="18" name="Text Placeholder 6"/>
          <p:cNvSpPr txBox="1">
            <a:spLocks/>
          </p:cNvSpPr>
          <p:nvPr/>
        </p:nvSpPr>
        <p:spPr bwMode="auto">
          <a:xfrm>
            <a:off x="179512" y="1068388"/>
            <a:ext cx="8964488" cy="1712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dirty="0">
                <a:solidFill>
                  <a:schemeClr val="bg1"/>
                </a:solidFill>
                <a:cs typeface="Segoe UI" pitchFamily="34" charset="0"/>
              </a:rPr>
              <a:t>The functionality and data entry process for the SPEDPro application is documented in the SPEDPro User guide. The guide is posted on the MIS and Student data page at </a:t>
            </a:r>
            <a:r>
              <a:rPr lang="en-US" dirty="0">
                <a:solidFill>
                  <a:schemeClr val="bg1"/>
                </a:solidFill>
                <a:cs typeface="Segoe UI" pitchFamily="34" charset="0"/>
                <a:hlinkClick r:id="rId3">
                  <a:extLst>
                    <a:ext uri="{A12FA001-AC4F-418D-AE19-62706E023703}">
                      <ahyp:hlinkClr xmlns:ahyp="http://schemas.microsoft.com/office/drawing/2018/hyperlinkcolor" val="tx"/>
                    </a:ext>
                  </a:extLst>
                </a:hlinkClick>
              </a:rPr>
              <a:t>www.ksde.org</a:t>
            </a:r>
            <a:r>
              <a:rPr lang="en-US" dirty="0">
                <a:solidFill>
                  <a:schemeClr val="bg1"/>
                </a:solidFill>
                <a:cs typeface="Segoe UI" pitchFamily="34" charset="0"/>
              </a:rPr>
              <a:t>. The User Guide is updated annual as functionality changes. </a:t>
            </a:r>
            <a:r>
              <a:rPr lang="en-US" sz="2400" dirty="0">
                <a:solidFill>
                  <a:schemeClr val="bg1"/>
                </a:solidFill>
                <a:cs typeface="Segoe UI" pitchFamily="34" charset="0"/>
              </a:rPr>
              <a:t> </a:t>
            </a:r>
          </a:p>
          <a:p>
            <a:pPr fontAlgn="auto">
              <a:spcAft>
                <a:spcPts val="0"/>
              </a:spcAft>
              <a:buFont typeface="Arial" pitchFamily="34" charset="0"/>
              <a:buChar char="•"/>
              <a:defRPr/>
            </a:pPr>
            <a:endParaRPr lang="en-US" sz="2000" dirty="0">
              <a:solidFill>
                <a:schemeClr val="bg1"/>
              </a:solidFill>
              <a:cs typeface="Segoe UI" pitchFamily="34" charset="0"/>
            </a:endParaRPr>
          </a:p>
        </p:txBody>
      </p:sp>
      <p:sp>
        <p:nvSpPr>
          <p:cNvPr id="8" name="Text Placeholder 6">
            <a:extLst>
              <a:ext uri="{FF2B5EF4-FFF2-40B4-BE49-F238E27FC236}">
                <a16:creationId xmlns:a16="http://schemas.microsoft.com/office/drawing/2014/main" id="{550D0E61-3A63-4F10-BF56-0813BD17E422}"/>
              </a:ext>
            </a:extLst>
          </p:cNvPr>
          <p:cNvSpPr txBox="1">
            <a:spLocks/>
          </p:cNvSpPr>
          <p:nvPr/>
        </p:nvSpPr>
        <p:spPr bwMode="auto">
          <a:xfrm>
            <a:off x="323528" y="2711521"/>
            <a:ext cx="8064896" cy="1173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defRPr/>
            </a:pPr>
            <a:r>
              <a:rPr lang="en-US" sz="2400" dirty="0">
                <a:solidFill>
                  <a:schemeClr val="bg1"/>
                </a:solidFill>
                <a:cs typeface="Segoe UI" pitchFamily="34" charset="0"/>
              </a:rPr>
              <a:t>Additional support documents related to MIS reporting can also be found on the MIS and student data page. Including;</a:t>
            </a:r>
          </a:p>
        </p:txBody>
      </p:sp>
      <p:sp>
        <p:nvSpPr>
          <p:cNvPr id="2" name="Text Placeholder 6">
            <a:extLst>
              <a:ext uri="{FF2B5EF4-FFF2-40B4-BE49-F238E27FC236}">
                <a16:creationId xmlns:a16="http://schemas.microsoft.com/office/drawing/2014/main" id="{76DE4A36-F828-600E-68C3-B9E7BE03E93A}"/>
              </a:ext>
            </a:extLst>
          </p:cNvPr>
          <p:cNvSpPr txBox="1">
            <a:spLocks/>
          </p:cNvSpPr>
          <p:nvPr/>
        </p:nvSpPr>
        <p:spPr bwMode="auto">
          <a:xfrm>
            <a:off x="323528" y="3749445"/>
            <a:ext cx="6336704" cy="2106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spcAft>
                <a:spcPts val="0"/>
              </a:spcAft>
              <a:buFont typeface="Arial" panose="020B0604020202020204" pitchFamily="34" charset="0"/>
              <a:buChar char="•"/>
              <a:defRPr/>
            </a:pPr>
            <a:r>
              <a:rPr lang="en-US" sz="2400" dirty="0">
                <a:solidFill>
                  <a:schemeClr val="bg1"/>
                </a:solidFill>
                <a:cs typeface="Segoe UI" pitchFamily="34" charset="0"/>
              </a:rPr>
              <a:t>Monthly FAQ and reminders</a:t>
            </a:r>
          </a:p>
          <a:p>
            <a:pPr marL="342900" indent="-342900" fontAlgn="auto">
              <a:spcAft>
                <a:spcPts val="0"/>
              </a:spcAft>
              <a:buFont typeface="Arial" panose="020B0604020202020204" pitchFamily="34" charset="0"/>
              <a:buChar char="•"/>
              <a:defRPr/>
            </a:pPr>
            <a:r>
              <a:rPr lang="en-US" dirty="0">
                <a:solidFill>
                  <a:schemeClr val="bg1"/>
                </a:solidFill>
                <a:cs typeface="Segoe UI" pitchFamily="34" charset="0"/>
              </a:rPr>
              <a:t>Preparatory guidance for collection finalization</a:t>
            </a:r>
          </a:p>
          <a:p>
            <a:pPr marL="342900" indent="-342900" fontAlgn="auto">
              <a:spcAft>
                <a:spcPts val="0"/>
              </a:spcAft>
              <a:buFont typeface="Arial" panose="020B0604020202020204" pitchFamily="34" charset="0"/>
              <a:buChar char="•"/>
              <a:defRPr/>
            </a:pPr>
            <a:r>
              <a:rPr lang="en-US" sz="2400" dirty="0">
                <a:solidFill>
                  <a:schemeClr val="bg1"/>
                </a:solidFill>
                <a:cs typeface="Segoe UI" pitchFamily="34" charset="0"/>
              </a:rPr>
              <a:t>Index of support documents by subject</a:t>
            </a:r>
          </a:p>
          <a:p>
            <a:pPr marL="342900" indent="-342900" fontAlgn="auto">
              <a:spcAft>
                <a:spcPts val="0"/>
              </a:spcAft>
              <a:buFont typeface="Arial" panose="020B0604020202020204" pitchFamily="34" charset="0"/>
              <a:buChar char="•"/>
              <a:defRPr/>
            </a:pPr>
            <a:r>
              <a:rPr lang="en-US" dirty="0">
                <a:solidFill>
                  <a:schemeClr val="bg1"/>
                </a:solidFill>
                <a:cs typeface="Segoe UI" pitchFamily="34" charset="0"/>
              </a:rPr>
              <a:t>Directory guidance.</a:t>
            </a:r>
            <a:r>
              <a:rPr lang="en-US" sz="2400" dirty="0">
                <a:solidFill>
                  <a:schemeClr val="bg1"/>
                </a:solidFill>
                <a:cs typeface="Segoe UI" pitchFamily="34" charset="0"/>
              </a:rPr>
              <a:t> </a:t>
            </a:r>
          </a:p>
        </p:txBody>
      </p:sp>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17</a:t>
            </a:fld>
            <a:endParaRPr lang="en-US"/>
          </a:p>
        </p:txBody>
      </p:sp>
    </p:spTree>
    <p:extLst>
      <p:ext uri="{BB962C8B-B14F-4D97-AF65-F5344CB8AC3E}">
        <p14:creationId xmlns:p14="http://schemas.microsoft.com/office/powerpoint/2010/main" val="138901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138" y="342900"/>
            <a:ext cx="8499350" cy="639763"/>
          </a:xfrm>
        </p:spPr>
        <p:txBody>
          <a:bodyPr/>
          <a:lstStyle/>
          <a:p>
            <a:pPr algn="ctr"/>
            <a:r>
              <a:rPr lang="en-US" dirty="0"/>
              <a:t>SPEDPro Functionality</a:t>
            </a:r>
          </a:p>
        </p:txBody>
      </p:sp>
      <p:sp>
        <p:nvSpPr>
          <p:cNvPr id="5" name="Text Placeholder 6">
            <a:extLst>
              <a:ext uri="{FF2B5EF4-FFF2-40B4-BE49-F238E27FC236}">
                <a16:creationId xmlns:a16="http://schemas.microsoft.com/office/drawing/2014/main" id="{6C0C4785-8659-28B1-B738-DA8564CF1FBB}"/>
              </a:ext>
            </a:extLst>
          </p:cNvPr>
          <p:cNvSpPr txBox="1">
            <a:spLocks/>
          </p:cNvSpPr>
          <p:nvPr/>
        </p:nvSpPr>
        <p:spPr bwMode="auto">
          <a:xfrm>
            <a:off x="2951820" y="919219"/>
            <a:ext cx="3240360" cy="461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sz="2400">
                <a:solidFill>
                  <a:schemeClr val="bg1"/>
                </a:solidFill>
                <a:cs typeface="Segoe UI" pitchFamily="34" charset="0"/>
              </a:rPr>
              <a:t>The SPEDPro User Guide</a:t>
            </a:r>
            <a:endParaRPr lang="en-US" sz="2400" dirty="0">
              <a:solidFill>
                <a:schemeClr val="bg1"/>
              </a:solidFill>
              <a:cs typeface="Segoe UI" pitchFamily="34" charset="0"/>
            </a:endParaRPr>
          </a:p>
        </p:txBody>
      </p:sp>
      <p:pic>
        <p:nvPicPr>
          <p:cNvPr id="8" name="Picture 7">
            <a:extLst>
              <a:ext uri="{FF2B5EF4-FFF2-40B4-BE49-F238E27FC236}">
                <a16:creationId xmlns:a16="http://schemas.microsoft.com/office/drawing/2014/main" id="{3D5BE216-F93E-B058-8D4C-5D3CC90410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79028" y="1424499"/>
            <a:ext cx="5585944" cy="5090601"/>
          </a:xfrm>
          <a:prstGeom prst="rect">
            <a:avLst/>
          </a:prstGeom>
        </p:spPr>
      </p:pic>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smtClean="0"/>
              <a:pPr/>
              <a:t>18</a:t>
            </a:fld>
            <a:endParaRPr lang="en-US"/>
          </a:p>
        </p:txBody>
      </p:sp>
    </p:spTree>
    <p:extLst>
      <p:ext uri="{BB962C8B-B14F-4D97-AF65-F5344CB8AC3E}">
        <p14:creationId xmlns:p14="http://schemas.microsoft.com/office/powerpoint/2010/main" val="218257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442455" y="167879"/>
            <a:ext cx="8229600" cy="639763"/>
          </a:xfrm>
        </p:spPr>
        <p:txBody>
          <a:bodyPr/>
          <a:lstStyle/>
          <a:p>
            <a:pPr algn="ctr"/>
            <a:r>
              <a:rPr lang="en-US" dirty="0">
                <a:solidFill>
                  <a:srgbClr val="FFFFFF"/>
                </a:solidFill>
              </a:rPr>
              <a:t>Modules</a:t>
            </a:r>
          </a:p>
        </p:txBody>
      </p:sp>
      <p:sp>
        <p:nvSpPr>
          <p:cNvPr id="24" name="Trapezoid 23"/>
          <p:cNvSpPr/>
          <p:nvPr/>
        </p:nvSpPr>
        <p:spPr>
          <a:xfrm>
            <a:off x="450167" y="980728"/>
            <a:ext cx="1600200" cy="533400"/>
          </a:xfrm>
          <a:prstGeom prst="trapezoid">
            <a:avLst/>
          </a:prstGeom>
          <a:solidFill>
            <a:schemeClr val="accent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chemeClr val="tx1"/>
                </a:solidFill>
              </a:rPr>
              <a:t>1</a:t>
            </a:r>
          </a:p>
        </p:txBody>
      </p:sp>
      <p:sp>
        <p:nvSpPr>
          <p:cNvPr id="4" name="Text Placeholder 40">
            <a:extLst>
              <a:ext uri="{FF2B5EF4-FFF2-40B4-BE49-F238E27FC236}">
                <a16:creationId xmlns:a16="http://schemas.microsoft.com/office/drawing/2014/main" id="{872ADCAA-A3EB-B444-A1D2-775C5214E985}"/>
              </a:ext>
            </a:extLst>
          </p:cNvPr>
          <p:cNvSpPr txBox="1">
            <a:spLocks/>
          </p:cNvSpPr>
          <p:nvPr/>
        </p:nvSpPr>
        <p:spPr bwMode="auto">
          <a:xfrm>
            <a:off x="2262497" y="900003"/>
            <a:ext cx="4515783" cy="8164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One – Introduction to MIS reporting</a:t>
            </a:r>
          </a:p>
          <a:p>
            <a:r>
              <a:rPr lang="en-US" dirty="0">
                <a:solidFill>
                  <a:srgbClr val="FFFFFF"/>
                </a:solidFill>
              </a:rPr>
              <a:t> </a:t>
            </a:r>
            <a:r>
              <a:rPr lang="en-US" sz="1600" dirty="0">
                <a:solidFill>
                  <a:srgbClr val="FFFFFF"/>
                </a:solidFill>
              </a:rPr>
              <a:t>log in, access</a:t>
            </a:r>
          </a:p>
          <a:p>
            <a:endParaRPr lang="en-US" dirty="0">
              <a:solidFill>
                <a:srgbClr val="FFFFFF"/>
              </a:solidFill>
            </a:endParaRPr>
          </a:p>
        </p:txBody>
      </p:sp>
      <p:sp>
        <p:nvSpPr>
          <p:cNvPr id="3" name="Star: 5 Points 2">
            <a:extLst>
              <a:ext uri="{FF2B5EF4-FFF2-40B4-BE49-F238E27FC236}">
                <a16:creationId xmlns:a16="http://schemas.microsoft.com/office/drawing/2014/main" id="{E3B7BDC8-0D40-B8B0-D111-3ADBDA0F7A37}"/>
              </a:ext>
              <a:ext uri="{C183D7F6-B498-43B3-948B-1728B52AA6E4}">
                <adec:decorative xmlns:adec="http://schemas.microsoft.com/office/drawing/2017/decorative" val="1"/>
              </a:ext>
            </a:extLst>
          </p:cNvPr>
          <p:cNvSpPr/>
          <p:nvPr/>
        </p:nvSpPr>
        <p:spPr>
          <a:xfrm>
            <a:off x="6813743" y="701639"/>
            <a:ext cx="864096" cy="654590"/>
          </a:xfrm>
          <a:prstGeom prst="star5">
            <a:avLst/>
          </a:prstGeom>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apezoid 1">
            <a:extLst>
              <a:ext uri="{FF2B5EF4-FFF2-40B4-BE49-F238E27FC236}">
                <a16:creationId xmlns:a16="http://schemas.microsoft.com/office/drawing/2014/main" id="{14DF16B2-6605-ADC0-4F70-0CCAB6810A96}"/>
              </a:ext>
            </a:extLst>
          </p:cNvPr>
          <p:cNvSpPr/>
          <p:nvPr/>
        </p:nvSpPr>
        <p:spPr>
          <a:xfrm>
            <a:off x="465138" y="1923646"/>
            <a:ext cx="1645038" cy="490464"/>
          </a:xfrm>
          <a:prstGeom prst="trapezoid">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2</a:t>
            </a:r>
          </a:p>
        </p:txBody>
      </p:sp>
      <p:sp>
        <p:nvSpPr>
          <p:cNvPr id="41" name="Text Placeholder 40"/>
          <p:cNvSpPr>
            <a:spLocks noGrp="1"/>
          </p:cNvSpPr>
          <p:nvPr>
            <p:ph type="body" sz="quarter" idx="16"/>
          </p:nvPr>
        </p:nvSpPr>
        <p:spPr>
          <a:xfrm>
            <a:off x="2347455" y="1713320"/>
            <a:ext cx="6324600" cy="778579"/>
          </a:xfrm>
        </p:spPr>
        <p:txBody>
          <a:bodyPr>
            <a:normAutofit fontScale="85000" lnSpcReduction="20000"/>
          </a:bodyPr>
          <a:lstStyle/>
          <a:p>
            <a:r>
              <a:rPr lang="en-US" sz="2100" dirty="0">
                <a:solidFill>
                  <a:srgbClr val="FFFFFF"/>
                </a:solidFill>
              </a:rPr>
              <a:t>Module Two – Getting started</a:t>
            </a:r>
          </a:p>
          <a:p>
            <a:r>
              <a:rPr lang="en-US" sz="1900" dirty="0">
                <a:solidFill>
                  <a:srgbClr val="FFFFFF"/>
                </a:solidFill>
              </a:rPr>
              <a:t>Navigation, Calendar, Building information, Directory - Building association, Class minutes, settings, Providers</a:t>
            </a:r>
          </a:p>
          <a:p>
            <a:endParaRPr lang="en-US" dirty="0">
              <a:solidFill>
                <a:srgbClr val="FFFFFF"/>
              </a:solidFill>
            </a:endParaRPr>
          </a:p>
        </p:txBody>
      </p:sp>
      <p:sp>
        <p:nvSpPr>
          <p:cNvPr id="25" name="Trapezoid 24"/>
          <p:cNvSpPr/>
          <p:nvPr/>
        </p:nvSpPr>
        <p:spPr>
          <a:xfrm>
            <a:off x="450167" y="2658566"/>
            <a:ext cx="1645038" cy="552132"/>
          </a:xfrm>
          <a:prstGeom prst="trapezoid">
            <a:avLst/>
          </a:prstGeom>
          <a:solidFill>
            <a:schemeClr val="accent2"/>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3</a:t>
            </a:r>
          </a:p>
        </p:txBody>
      </p:sp>
      <p:sp>
        <p:nvSpPr>
          <p:cNvPr id="42" name="Text Placeholder 41"/>
          <p:cNvSpPr>
            <a:spLocks noGrp="1"/>
          </p:cNvSpPr>
          <p:nvPr>
            <p:ph type="body" sz="quarter" idx="17"/>
          </p:nvPr>
        </p:nvSpPr>
        <p:spPr>
          <a:xfrm>
            <a:off x="2299276" y="2713191"/>
            <a:ext cx="6324600" cy="654590"/>
          </a:xfrm>
        </p:spPr>
        <p:txBody>
          <a:bodyPr/>
          <a:lstStyle/>
          <a:p>
            <a:pPr marL="0">
              <a:tabLst>
                <a:tab pos="233363" algn="l"/>
              </a:tabLst>
            </a:pPr>
            <a:r>
              <a:rPr lang="en-US" dirty="0">
                <a:solidFill>
                  <a:srgbClr val="FFFFFF"/>
                </a:solidFill>
              </a:rPr>
              <a:t>Module Three – Student data</a:t>
            </a:r>
            <a:br>
              <a:rPr lang="en-US" dirty="0">
                <a:solidFill>
                  <a:srgbClr val="FFFFFF"/>
                </a:solidFill>
              </a:rPr>
            </a:br>
            <a:r>
              <a:rPr lang="en-US" sz="1600" dirty="0">
                <a:solidFill>
                  <a:srgbClr val="FFFFFF"/>
                </a:solidFill>
              </a:rPr>
              <a:t>Entering and exiting student records</a:t>
            </a:r>
          </a:p>
          <a:p>
            <a:endParaRPr lang="en-US" dirty="0">
              <a:solidFill>
                <a:srgbClr val="FFFFFF"/>
              </a:solidFill>
            </a:endParaRPr>
          </a:p>
        </p:txBody>
      </p:sp>
      <p:sp>
        <p:nvSpPr>
          <p:cNvPr id="31" name="Trapezoid 30"/>
          <p:cNvSpPr/>
          <p:nvPr/>
        </p:nvSpPr>
        <p:spPr>
          <a:xfrm>
            <a:off x="438937" y="3541659"/>
            <a:ext cx="1645038" cy="533400"/>
          </a:xfrm>
          <a:prstGeom prst="trapezoid">
            <a:avLst/>
          </a:prstGeom>
          <a:solidFill>
            <a:schemeClr val="accent3"/>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chemeClr val="tx1"/>
                </a:solidFill>
              </a:rPr>
              <a:t>4</a:t>
            </a:r>
          </a:p>
        </p:txBody>
      </p:sp>
      <p:sp>
        <p:nvSpPr>
          <p:cNvPr id="46" name="Text Placeholder 45"/>
          <p:cNvSpPr>
            <a:spLocks noGrp="1"/>
          </p:cNvSpPr>
          <p:nvPr>
            <p:ph type="body" sz="quarter" idx="15"/>
          </p:nvPr>
        </p:nvSpPr>
        <p:spPr>
          <a:xfrm>
            <a:off x="2262497" y="3697687"/>
            <a:ext cx="6629400" cy="475420"/>
          </a:xfrm>
        </p:spPr>
        <p:txBody>
          <a:bodyPr/>
          <a:lstStyle/>
          <a:p>
            <a:r>
              <a:rPr lang="en-US" dirty="0">
                <a:solidFill>
                  <a:srgbClr val="FFFFFF"/>
                </a:solidFill>
              </a:rPr>
              <a:t>Module Four – Verifications and reports</a:t>
            </a:r>
          </a:p>
          <a:p>
            <a:endParaRPr lang="en-US" dirty="0">
              <a:solidFill>
                <a:srgbClr val="FFFFFF"/>
              </a:solidFill>
            </a:endParaRPr>
          </a:p>
        </p:txBody>
      </p:sp>
      <p:sp>
        <p:nvSpPr>
          <p:cNvPr id="7" name="Trapezoid 6">
            <a:extLst>
              <a:ext uri="{FF2B5EF4-FFF2-40B4-BE49-F238E27FC236}">
                <a16:creationId xmlns:a16="http://schemas.microsoft.com/office/drawing/2014/main" id="{FAD7E40E-DAB2-C062-1D10-C3F006E9FF57}"/>
              </a:ext>
            </a:extLst>
          </p:cNvPr>
          <p:cNvSpPr/>
          <p:nvPr/>
        </p:nvSpPr>
        <p:spPr>
          <a:xfrm>
            <a:off x="390548" y="4292308"/>
            <a:ext cx="1699240" cy="533400"/>
          </a:xfrm>
          <a:prstGeom prst="trapezoid">
            <a:avLst/>
          </a:prstGeom>
          <a:solidFill>
            <a:schemeClr val="accent6">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chemeClr val="tx1"/>
                </a:solidFill>
              </a:rPr>
              <a:t>5</a:t>
            </a:r>
          </a:p>
        </p:txBody>
      </p:sp>
      <p:sp>
        <p:nvSpPr>
          <p:cNvPr id="8" name="Text Placeholder 43">
            <a:extLst>
              <a:ext uri="{FF2B5EF4-FFF2-40B4-BE49-F238E27FC236}">
                <a16:creationId xmlns:a16="http://schemas.microsoft.com/office/drawing/2014/main" id="{FA78A52F-01C7-0885-8F94-16F3DE7C52E7}"/>
              </a:ext>
            </a:extLst>
          </p:cNvPr>
          <p:cNvSpPr txBox="1">
            <a:spLocks/>
          </p:cNvSpPr>
          <p:nvPr/>
        </p:nvSpPr>
        <p:spPr bwMode="auto">
          <a:xfrm>
            <a:off x="2247306" y="4453309"/>
            <a:ext cx="3044774"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Five – State Funding</a:t>
            </a:r>
          </a:p>
        </p:txBody>
      </p:sp>
      <p:sp>
        <p:nvSpPr>
          <p:cNvPr id="5" name="Trapezoid 4">
            <a:extLst>
              <a:ext uri="{FF2B5EF4-FFF2-40B4-BE49-F238E27FC236}">
                <a16:creationId xmlns:a16="http://schemas.microsoft.com/office/drawing/2014/main" id="{D495402D-308A-0231-DF06-18174048BDAE}"/>
              </a:ext>
            </a:extLst>
          </p:cNvPr>
          <p:cNvSpPr/>
          <p:nvPr/>
        </p:nvSpPr>
        <p:spPr>
          <a:xfrm>
            <a:off x="390548" y="5042958"/>
            <a:ext cx="1699240" cy="533400"/>
          </a:xfrm>
          <a:prstGeom prst="trapezoid">
            <a:avLst/>
          </a:prstGeom>
          <a:solidFill>
            <a:schemeClr val="accent5"/>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chemeClr val="tx1"/>
                </a:solidFill>
              </a:rPr>
              <a:t>6</a:t>
            </a:r>
          </a:p>
        </p:txBody>
      </p:sp>
      <p:sp>
        <p:nvSpPr>
          <p:cNvPr id="6" name="Text Placeholder 43">
            <a:extLst>
              <a:ext uri="{FF2B5EF4-FFF2-40B4-BE49-F238E27FC236}">
                <a16:creationId xmlns:a16="http://schemas.microsoft.com/office/drawing/2014/main" id="{9B070B8F-A36D-B56B-17C4-735CF6BF5B65}"/>
              </a:ext>
            </a:extLst>
          </p:cNvPr>
          <p:cNvSpPr txBox="1">
            <a:spLocks/>
          </p:cNvSpPr>
          <p:nvPr/>
        </p:nvSpPr>
        <p:spPr bwMode="auto">
          <a:xfrm>
            <a:off x="2266645" y="5242095"/>
            <a:ext cx="6324600"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57150" indent="0" algn="l" rtl="0" fontAlgn="base">
              <a:spcBef>
                <a:spcPct val="20000"/>
              </a:spcBef>
              <a:spcAft>
                <a:spcPct val="0"/>
              </a:spcAft>
              <a:buClr>
                <a:schemeClr val="bg2"/>
              </a:buClr>
              <a:buSzPct val="70000"/>
              <a:buFontTx/>
              <a:buNone/>
              <a:defRPr sz="1800" kern="1200" baseline="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FFFFFF"/>
                </a:solidFill>
              </a:rPr>
              <a:t>Module Six – Closing the school year</a:t>
            </a:r>
          </a:p>
        </p:txBody>
      </p:sp>
      <p:sp>
        <p:nvSpPr>
          <p:cNvPr id="32" name="Trapezoid 31"/>
          <p:cNvSpPr/>
          <p:nvPr/>
        </p:nvSpPr>
        <p:spPr>
          <a:xfrm>
            <a:off x="328840" y="5877272"/>
            <a:ext cx="1699240" cy="533400"/>
          </a:xfrm>
          <a:prstGeom prst="trapezoid">
            <a:avLst/>
          </a:prstGeom>
          <a:solidFill>
            <a:schemeClr val="accent4"/>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1600" dirty="0">
                <a:solidFill>
                  <a:srgbClr val="FFFFFF"/>
                </a:solidFill>
              </a:rPr>
              <a:t>7</a:t>
            </a:r>
          </a:p>
        </p:txBody>
      </p:sp>
      <p:sp>
        <p:nvSpPr>
          <p:cNvPr id="43" name="Text Placeholder 42"/>
          <p:cNvSpPr>
            <a:spLocks noGrp="1"/>
          </p:cNvSpPr>
          <p:nvPr>
            <p:ph type="body" sz="quarter" idx="18"/>
          </p:nvPr>
        </p:nvSpPr>
        <p:spPr>
          <a:xfrm>
            <a:off x="2345206" y="6020116"/>
            <a:ext cx="4271420" cy="475420"/>
          </a:xfrm>
        </p:spPr>
        <p:txBody>
          <a:bodyPr>
            <a:normAutofit/>
          </a:bodyPr>
          <a:lstStyle/>
          <a:p>
            <a:r>
              <a:rPr lang="en-US" dirty="0">
                <a:solidFill>
                  <a:srgbClr val="FFFFFF"/>
                </a:solidFill>
              </a:rPr>
              <a:t>Module Seven – Other related topics</a:t>
            </a:r>
          </a:p>
        </p:txBody>
      </p:sp>
      <p:sp>
        <p:nvSpPr>
          <p:cNvPr id="18446" name="Slide Number Placeholder 2"/>
          <p:cNvSpPr>
            <a:spLocks noGrp="1"/>
          </p:cNvSpPr>
          <p:nvPr>
            <p:ph type="sldNum" sz="quarter" idx="22"/>
          </p:nvPr>
        </p:nvSpPr>
        <p:spPr bwMode="auto">
          <a:noFill/>
          <a:ln>
            <a:miter lim="800000"/>
            <a:headEnd/>
            <a:tailEnd/>
          </a:ln>
        </p:spPr>
        <p:txBody>
          <a:bodyPr/>
          <a:lstStyle/>
          <a:p>
            <a:fld id="{529A7A9E-4673-4423-9DDE-646F5E2C5C13}" type="slidenum">
              <a:rPr lang="en-US"/>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ctr"/>
            <a:r>
              <a:rPr lang="en-US" dirty="0"/>
              <a:t>SPEDPro Application</a:t>
            </a:r>
          </a:p>
        </p:txBody>
      </p:sp>
      <p:sp>
        <p:nvSpPr>
          <p:cNvPr id="11" name="Content Placeholder 1"/>
          <p:cNvSpPr txBox="1">
            <a:spLocks/>
          </p:cNvSpPr>
          <p:nvPr/>
        </p:nvSpPr>
        <p:spPr bwMode="auto">
          <a:xfrm>
            <a:off x="476794" y="1137308"/>
            <a:ext cx="8490209" cy="961306"/>
          </a:xfrm>
          <a:prstGeom prst="rect">
            <a:avLst/>
          </a:prstGeom>
          <a:noFill/>
          <a:ln w="9525">
            <a:noFill/>
            <a:miter lim="800000"/>
            <a:headEnd/>
            <a:tailEnd/>
          </a:ln>
        </p:spPr>
        <p:txBody>
          <a:bodyPr>
            <a:prstTxWarp prst="textNoShape">
              <a:avLst/>
            </a:prstTxWarp>
          </a:bodyPr>
          <a:lstStyle/>
          <a:p>
            <a:pPr>
              <a:lnSpc>
                <a:spcPts val="2600"/>
              </a:lnSpc>
              <a:spcBef>
                <a:spcPct val="20000"/>
              </a:spcBef>
              <a:buClr>
                <a:schemeClr val="bg2"/>
              </a:buClr>
              <a:buSzPct val="70000"/>
            </a:pPr>
            <a:r>
              <a:rPr lang="en-US" sz="2400" dirty="0">
                <a:solidFill>
                  <a:schemeClr val="bg2"/>
                </a:solidFill>
                <a:latin typeface="Calibri" pitchFamily="-123" charset="0"/>
                <a:ea typeface="Segoe UI" pitchFamily="34" charset="0"/>
                <a:cs typeface="Segoe UI" pitchFamily="34" charset="0"/>
              </a:rPr>
              <a:t>The following series of training modules will show how to navigate the application, data entry process and report functionality</a:t>
            </a:r>
          </a:p>
        </p:txBody>
      </p:sp>
      <p:sp>
        <p:nvSpPr>
          <p:cNvPr id="19464" name="Slide Number Placeholder 14"/>
          <p:cNvSpPr>
            <a:spLocks noGrp="1"/>
          </p:cNvSpPr>
          <p:nvPr>
            <p:ph type="sldNum" sz="quarter" idx="15"/>
          </p:nvPr>
        </p:nvSpPr>
        <p:spPr bwMode="auto">
          <a:noFill/>
          <a:ln>
            <a:miter lim="800000"/>
            <a:headEnd/>
            <a:tailEnd/>
          </a:ln>
        </p:spPr>
        <p:txBody>
          <a:bodyPr/>
          <a:lstStyle/>
          <a:p>
            <a:fld id="{4DE29838-B693-437C-9FE1-EDBC0729DD3D}" type="slidenum">
              <a:rPr lang="en-US"/>
              <a:pPr/>
              <a:t>3</a:t>
            </a:fld>
            <a:endParaRPr lang="en-US"/>
          </a:p>
        </p:txBody>
      </p:sp>
      <p:pic>
        <p:nvPicPr>
          <p:cNvPr id="2" name="Picture 1">
            <a:extLst>
              <a:ext uri="{FF2B5EF4-FFF2-40B4-BE49-F238E27FC236}">
                <a16:creationId xmlns:a16="http://schemas.microsoft.com/office/drawing/2014/main" id="{66CABDDC-FDEC-2112-DDEA-7532A5BF22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44719" y="2098614"/>
            <a:ext cx="6470438" cy="3520601"/>
          </a:xfrm>
          <a:prstGeom prst="rect">
            <a:avLst/>
          </a:prstGeom>
        </p:spPr>
      </p:pic>
    </p:spTree>
    <p:extLst>
      <p:ext uri="{BB962C8B-B14F-4D97-AF65-F5344CB8AC3E}">
        <p14:creationId xmlns:p14="http://schemas.microsoft.com/office/powerpoint/2010/main" val="400749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Module One</a:t>
            </a:r>
          </a:p>
        </p:txBody>
      </p:sp>
      <p:sp>
        <p:nvSpPr>
          <p:cNvPr id="8" name="Text Placeholder 7">
            <a:extLst>
              <a:ext uri="{FF2B5EF4-FFF2-40B4-BE49-F238E27FC236}">
                <a16:creationId xmlns:a16="http://schemas.microsoft.com/office/drawing/2014/main" id="{B60FB14B-DA1B-7218-B20E-97FCD8A1A3D7}"/>
              </a:ext>
            </a:extLst>
          </p:cNvPr>
          <p:cNvSpPr>
            <a:spLocks noGrp="1"/>
          </p:cNvSpPr>
          <p:nvPr>
            <p:ph type="body" sz="quarter" idx="13"/>
          </p:nvPr>
        </p:nvSpPr>
        <p:spPr>
          <a:xfrm>
            <a:off x="3200772" y="434181"/>
            <a:ext cx="2742456" cy="457200"/>
          </a:xfrm>
        </p:spPr>
        <p:txBody>
          <a:bodyPr/>
          <a:lstStyle/>
          <a:p>
            <a:r>
              <a:rPr lang="en-US" dirty="0"/>
              <a:t>Introduction to MIS</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322324" y="1268760"/>
            <a:ext cx="8642163" cy="4824536"/>
          </a:xfrm>
        </p:spPr>
        <p:txBody>
          <a:bodyPr/>
          <a:lstStyle/>
          <a:p>
            <a:pPr marL="0" indent="0">
              <a:buNone/>
            </a:pPr>
            <a:r>
              <a:rPr lang="en-US" dirty="0"/>
              <a:t>Module 1 Objective </a:t>
            </a:r>
          </a:p>
          <a:p>
            <a:endParaRPr lang="en-US" dirty="0"/>
          </a:p>
          <a:p>
            <a:r>
              <a:rPr lang="en-US" dirty="0"/>
              <a:t>Introduce the general concept of the data collection</a:t>
            </a:r>
          </a:p>
          <a:p>
            <a:pPr lvl="1"/>
            <a:r>
              <a:rPr lang="en-US" dirty="0"/>
              <a:t>Federal data reporting requirements.</a:t>
            </a:r>
          </a:p>
          <a:p>
            <a:pPr lvl="1"/>
            <a:r>
              <a:rPr lang="en-US" dirty="0"/>
              <a:t>The KSDE web application used to collect student level data.</a:t>
            </a:r>
          </a:p>
          <a:p>
            <a:pPr lvl="1"/>
            <a:r>
              <a:rPr lang="en-US" dirty="0"/>
              <a:t>What data is measured (Indicators) </a:t>
            </a:r>
          </a:p>
          <a:p>
            <a:pPr lvl="2"/>
            <a:r>
              <a:rPr lang="en-US" dirty="0"/>
              <a:t>and what data is reported out (OSEP reports). </a:t>
            </a:r>
          </a:p>
          <a:p>
            <a:pPr lvl="1"/>
            <a:r>
              <a:rPr lang="en-US" dirty="0"/>
              <a:t>Connection of data collected and funding</a:t>
            </a:r>
          </a:p>
          <a:p>
            <a:pPr lvl="1"/>
            <a:r>
              <a:rPr lang="en-US" dirty="0"/>
              <a:t>Acronyms</a:t>
            </a:r>
          </a:p>
          <a:p>
            <a:pPr lvl="1"/>
            <a:endParaRPr lang="en-US" dirty="0"/>
          </a:p>
          <a:p>
            <a:pPr fontAlgn="auto">
              <a:spcAft>
                <a:spcPts val="0"/>
              </a:spcAft>
              <a:defRPr/>
            </a:pPr>
            <a:r>
              <a:rPr lang="en-US" sz="2400" dirty="0"/>
              <a:t>Module one corresponds to Parts IV – V in the SPEDPro User guide</a:t>
            </a:r>
          </a:p>
          <a:p>
            <a:pPr fontAlgn="auto">
              <a:spcAft>
                <a:spcPts val="0"/>
              </a:spcAft>
              <a:defRPr/>
            </a:pPr>
            <a:r>
              <a:rPr lang="en-US" sz="2400" dirty="0"/>
              <a:t>See the SPEDPro User guide for more details</a:t>
            </a:r>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4</a:t>
            </a:fld>
            <a:endParaRPr lang="en-US"/>
          </a:p>
        </p:txBody>
      </p:sp>
    </p:spTree>
    <p:extLst>
      <p:ext uri="{BB962C8B-B14F-4D97-AF65-F5344CB8AC3E}">
        <p14:creationId xmlns:p14="http://schemas.microsoft.com/office/powerpoint/2010/main" val="170195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Introduction to MIS</a:t>
            </a:r>
          </a:p>
        </p:txBody>
      </p:sp>
      <p:sp>
        <p:nvSpPr>
          <p:cNvPr id="4" name="Text Placeholder 3">
            <a:extLst>
              <a:ext uri="{FF2B5EF4-FFF2-40B4-BE49-F238E27FC236}">
                <a16:creationId xmlns:a16="http://schemas.microsoft.com/office/drawing/2014/main" id="{96226E7E-1F5B-75E7-DDF6-447949EA793E}"/>
              </a:ext>
            </a:extLst>
          </p:cNvPr>
          <p:cNvSpPr>
            <a:spLocks noGrp="1"/>
          </p:cNvSpPr>
          <p:nvPr>
            <p:ph type="body" sz="quarter" idx="13"/>
          </p:nvPr>
        </p:nvSpPr>
        <p:spPr>
          <a:ln>
            <a:solidFill>
              <a:schemeClr val="bg1">
                <a:lumMod val="95000"/>
              </a:schemeClr>
            </a:solidFill>
          </a:ln>
        </p:spPr>
        <p:txBody>
          <a:bodyPr/>
          <a:lstStyle/>
          <a:p>
            <a:pPr algn="ctr"/>
            <a:r>
              <a:rPr lang="en-US" dirty="0"/>
              <a:t>Big Picture – Why do we collect and report this data?</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107504" y="1615100"/>
            <a:ext cx="8677096" cy="4572002"/>
          </a:xfrm>
        </p:spPr>
        <p:txBody>
          <a:bodyPr/>
          <a:lstStyle/>
          <a:p>
            <a:r>
              <a:rPr lang="en-US" dirty="0"/>
              <a:t>Federal Law named – </a:t>
            </a:r>
            <a:r>
              <a:rPr lang="en-US" u="sng" dirty="0"/>
              <a:t>Individuals with Disabilities Education Act </a:t>
            </a:r>
            <a:r>
              <a:rPr lang="en-US" dirty="0"/>
              <a:t>– </a:t>
            </a:r>
            <a:r>
              <a:rPr lang="en-US" u="sng" dirty="0"/>
              <a:t>IDEA</a:t>
            </a:r>
            <a:r>
              <a:rPr lang="en-US" dirty="0"/>
              <a:t> 2004, Pt. B Section 618 – “618 Data” requirements</a:t>
            </a:r>
          </a:p>
          <a:p>
            <a:pPr marL="0" indent="0">
              <a:buNone/>
            </a:pPr>
            <a:endParaRPr lang="en-US" dirty="0"/>
          </a:p>
          <a:p>
            <a:pPr marL="0" indent="0">
              <a:buNone/>
            </a:pPr>
            <a:r>
              <a:rPr lang="en-US" dirty="0"/>
              <a:t>All states and territories must collect and report the status of special education annually. This includes the number of special education students classified under specific data categories. </a:t>
            </a:r>
          </a:p>
          <a:p>
            <a:pPr marL="0" indent="0">
              <a:buNone/>
            </a:pPr>
            <a:endParaRPr lang="en-US" dirty="0"/>
          </a:p>
          <a:p>
            <a:pPr marL="0" indent="0">
              <a:buNone/>
            </a:pPr>
            <a:r>
              <a:rPr lang="en-US" u="sng" dirty="0"/>
              <a:t>Kansas Process</a:t>
            </a:r>
          </a:p>
          <a:p>
            <a:pPr marL="0" indent="0">
              <a:buNone/>
            </a:pPr>
            <a:r>
              <a:rPr lang="en-US" dirty="0"/>
              <a:t>Individual student information originates in local</a:t>
            </a:r>
          </a:p>
          <a:p>
            <a:pPr marL="0" indent="0">
              <a:buNone/>
            </a:pPr>
            <a:r>
              <a:rPr lang="en-US" dirty="0"/>
              <a:t>IEP databases, submitted and compiled at the state</a:t>
            </a:r>
          </a:p>
          <a:p>
            <a:pPr marL="0" indent="0">
              <a:buNone/>
            </a:pPr>
            <a:r>
              <a:rPr lang="en-US" dirty="0"/>
              <a:t>Level, then submitted to the US Department of Education</a:t>
            </a:r>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5</a:t>
            </a:fld>
            <a:endParaRPr lang="en-US"/>
          </a:p>
        </p:txBody>
      </p:sp>
    </p:spTree>
    <p:extLst>
      <p:ext uri="{BB962C8B-B14F-4D97-AF65-F5344CB8AC3E}">
        <p14:creationId xmlns:p14="http://schemas.microsoft.com/office/powerpoint/2010/main" val="220802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Introduction to MIS </a:t>
            </a:r>
          </a:p>
        </p:txBody>
      </p:sp>
      <p:sp>
        <p:nvSpPr>
          <p:cNvPr id="4" name="Text Placeholder 3">
            <a:extLst>
              <a:ext uri="{FF2B5EF4-FFF2-40B4-BE49-F238E27FC236}">
                <a16:creationId xmlns:a16="http://schemas.microsoft.com/office/drawing/2014/main" id="{96226E7E-1F5B-75E7-DDF6-447949EA793E}"/>
              </a:ext>
            </a:extLst>
          </p:cNvPr>
          <p:cNvSpPr>
            <a:spLocks noGrp="1"/>
          </p:cNvSpPr>
          <p:nvPr>
            <p:ph type="body" sz="quarter" idx="13"/>
          </p:nvPr>
        </p:nvSpPr>
        <p:spPr>
          <a:ln>
            <a:solidFill>
              <a:schemeClr val="bg1">
                <a:lumMod val="95000"/>
              </a:schemeClr>
            </a:solidFill>
          </a:ln>
        </p:spPr>
        <p:txBody>
          <a:bodyPr/>
          <a:lstStyle/>
          <a:p>
            <a:pPr algn="ctr"/>
            <a:r>
              <a:rPr lang="en-US" dirty="0"/>
              <a:t>Big Picture – What happens to the data submitted?</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179512" y="1447800"/>
            <a:ext cx="8659688" cy="4861520"/>
          </a:xfrm>
        </p:spPr>
        <p:txBody>
          <a:bodyPr/>
          <a:lstStyle/>
          <a:p>
            <a:r>
              <a:rPr lang="en-US" dirty="0"/>
              <a:t>All data is published in an annual report to Congress</a:t>
            </a:r>
          </a:p>
          <a:p>
            <a:endParaRPr lang="en-US" sz="1000" dirty="0"/>
          </a:p>
          <a:p>
            <a:pPr marL="0" indent="0">
              <a:buNone/>
            </a:pPr>
            <a:r>
              <a:rPr lang="en-US" dirty="0"/>
              <a:t>State level data is analyzed. The percentage of students in specific categories are measured and determinations are made to the state’s performance in providing special education. These data categories are known as Indicators</a:t>
            </a:r>
          </a:p>
          <a:p>
            <a:pPr marL="0" indent="0">
              <a:buNone/>
            </a:pPr>
            <a:endParaRPr lang="en-US" sz="1000" dirty="0"/>
          </a:p>
          <a:p>
            <a:pPr marL="0" marR="0" indent="0">
              <a:spcBef>
                <a:spcPts val="0"/>
              </a:spcBef>
              <a:spcAft>
                <a:spcPts val="0"/>
              </a:spcAft>
              <a:buNone/>
              <a:tabLst>
                <a:tab pos="2743200" algn="ctr"/>
                <a:tab pos="5486400" algn="r"/>
              </a:tabLst>
            </a:pPr>
            <a:r>
              <a:rPr lang="en-US" sz="1800" dirty="0">
                <a:effectLst/>
                <a:latin typeface="Times New Roman" panose="02020603050405020304" pitchFamily="18" charset="0"/>
                <a:ea typeface="Times New Roman" panose="02020603050405020304" pitchFamily="18" charset="0"/>
              </a:rPr>
              <a:t>Indicators 1 &amp; 2	 - Graduation and Drop Out rates – End of year data</a:t>
            </a:r>
          </a:p>
          <a:p>
            <a:pPr marL="0" indent="0">
              <a:spcBef>
                <a:spcPts val="0"/>
              </a:spcBef>
              <a:spcAft>
                <a:spcPts val="0"/>
              </a:spcAft>
              <a:buNone/>
              <a:tabLst>
                <a:tab pos="1654175" algn="l"/>
                <a:tab pos="2743200" algn="ctr"/>
                <a:tab pos="5486400" algn="r"/>
              </a:tabLst>
            </a:pPr>
            <a:r>
              <a:rPr lang="en-US" sz="1800" dirty="0">
                <a:effectLst/>
                <a:latin typeface="Times New Roman" panose="02020603050405020304" pitchFamily="18" charset="0"/>
                <a:ea typeface="Times New Roman" panose="02020603050405020304" pitchFamily="18" charset="0"/>
              </a:rPr>
              <a:t>Indicator  4</a:t>
            </a:r>
            <a:r>
              <a:rPr lang="en-US" sz="1800" dirty="0">
                <a:latin typeface="Times New Roman" panose="02020603050405020304" pitchFamily="18" charset="0"/>
                <a:ea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rPr>
              <a:t>Suspension Expulsion data  – End of year data</a:t>
            </a:r>
          </a:p>
          <a:p>
            <a:pPr marL="0" marR="0" indent="0">
              <a:spcBef>
                <a:spcPts val="0"/>
              </a:spcBef>
              <a:spcAft>
                <a:spcPts val="0"/>
              </a:spcAft>
              <a:buNone/>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Indicators 5 &amp; 6 - 	Educational Environments – December 1, data</a:t>
            </a:r>
          </a:p>
          <a:p>
            <a:pPr marL="0" marR="0" indent="0">
              <a:spcBef>
                <a:spcPts val="0"/>
              </a:spcBef>
              <a:spcAft>
                <a:spcPts val="0"/>
              </a:spcAft>
              <a:buNone/>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Indicators 9 &amp; 10	 - Disproportionate Representation </a:t>
            </a:r>
          </a:p>
          <a:p>
            <a:pPr marL="0" indent="0">
              <a:spcBef>
                <a:spcPts val="0"/>
              </a:spcBef>
              <a:spcAft>
                <a:spcPts val="0"/>
              </a:spcAft>
              <a:buNone/>
              <a:tabLst>
                <a:tab pos="1711325" algn="l"/>
                <a:tab pos="5486400" algn="r"/>
              </a:tabLst>
            </a:pP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 Exceptionality / Ethnicity – December 1, data</a:t>
            </a:r>
          </a:p>
          <a:p>
            <a:pPr marL="0" marR="0" indent="0">
              <a:spcBef>
                <a:spcPts val="0"/>
              </a:spcBef>
              <a:spcAft>
                <a:spcPts val="0"/>
              </a:spcAft>
              <a:buNone/>
              <a:tabLst>
                <a:tab pos="2743200" algn="ctr"/>
                <a:tab pos="5486400" algn="r"/>
              </a:tabLst>
            </a:pPr>
            <a:r>
              <a:rPr lang="en-US" sz="1800" dirty="0">
                <a:effectLst/>
                <a:latin typeface="Times New Roman" panose="02020603050405020304" pitchFamily="18" charset="0"/>
                <a:ea typeface="Times New Roman" panose="02020603050405020304" pitchFamily="18" charset="0"/>
              </a:rPr>
              <a:t>Timely and accurate data – 23-point measurement of timely and</a:t>
            </a:r>
          </a:p>
          <a:p>
            <a:pPr marL="0" marR="0" indent="0">
              <a:spcBef>
                <a:spcPts val="0"/>
              </a:spcBef>
              <a:spcAft>
                <a:spcPts val="0"/>
              </a:spcAft>
              <a:buNone/>
              <a:tabLst>
                <a:tab pos="3375025" algn="ctr"/>
                <a:tab pos="5486400" algn="r"/>
              </a:tabLst>
            </a:pPr>
            <a:r>
              <a:rPr lang="en-US" sz="1800" dirty="0">
                <a:latin typeface="Times New Roman" panose="02020603050405020304" pitchFamily="18" charset="0"/>
                <a:ea typeface="Times New Roman" panose="02020603050405020304" pitchFamily="18" charset="0"/>
              </a:rPr>
              <a:t>	accurate reporting</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6</a:t>
            </a:fld>
            <a:endParaRPr lang="en-US"/>
          </a:p>
        </p:txBody>
      </p:sp>
    </p:spTree>
    <p:extLst>
      <p:ext uri="{BB962C8B-B14F-4D97-AF65-F5344CB8AC3E}">
        <p14:creationId xmlns:p14="http://schemas.microsoft.com/office/powerpoint/2010/main" val="95272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E9E4-77CB-9BB5-E1D1-5B10B8B3A842}"/>
              </a:ext>
            </a:extLst>
          </p:cNvPr>
          <p:cNvSpPr>
            <a:spLocks noGrp="1"/>
          </p:cNvSpPr>
          <p:nvPr>
            <p:ph type="title"/>
          </p:nvPr>
        </p:nvSpPr>
        <p:spPr/>
        <p:txBody>
          <a:bodyPr/>
          <a:lstStyle/>
          <a:p>
            <a:r>
              <a:rPr lang="en-US" dirty="0"/>
              <a:t>Introduction to MIS  </a:t>
            </a:r>
          </a:p>
        </p:txBody>
      </p:sp>
      <p:sp>
        <p:nvSpPr>
          <p:cNvPr id="4" name="Text Placeholder 3">
            <a:extLst>
              <a:ext uri="{FF2B5EF4-FFF2-40B4-BE49-F238E27FC236}">
                <a16:creationId xmlns:a16="http://schemas.microsoft.com/office/drawing/2014/main" id="{96226E7E-1F5B-75E7-DDF6-447949EA793E}"/>
              </a:ext>
            </a:extLst>
          </p:cNvPr>
          <p:cNvSpPr>
            <a:spLocks noGrp="1"/>
          </p:cNvSpPr>
          <p:nvPr>
            <p:ph type="body" sz="quarter" idx="13"/>
          </p:nvPr>
        </p:nvSpPr>
        <p:spPr>
          <a:ln>
            <a:solidFill>
              <a:schemeClr val="bg1">
                <a:lumMod val="95000"/>
              </a:schemeClr>
            </a:solidFill>
          </a:ln>
        </p:spPr>
        <p:txBody>
          <a:bodyPr/>
          <a:lstStyle/>
          <a:p>
            <a:pPr algn="ctr"/>
            <a:r>
              <a:rPr lang="en-US" dirty="0"/>
              <a:t>Big Picture – How does funding come into play?</a:t>
            </a:r>
          </a:p>
        </p:txBody>
      </p:sp>
      <p:sp>
        <p:nvSpPr>
          <p:cNvPr id="3" name="Content Placeholder 2">
            <a:extLst>
              <a:ext uri="{FF2B5EF4-FFF2-40B4-BE49-F238E27FC236}">
                <a16:creationId xmlns:a16="http://schemas.microsoft.com/office/drawing/2014/main" id="{D1740BE6-EE5D-F0A9-CFC1-494C6F9FC42C}"/>
              </a:ext>
            </a:extLst>
          </p:cNvPr>
          <p:cNvSpPr>
            <a:spLocks noGrp="1"/>
          </p:cNvSpPr>
          <p:nvPr>
            <p:ph idx="1"/>
          </p:nvPr>
        </p:nvSpPr>
        <p:spPr>
          <a:xfrm>
            <a:off x="179512" y="1447799"/>
            <a:ext cx="8856984" cy="5153025"/>
          </a:xfrm>
        </p:spPr>
        <p:txBody>
          <a:bodyPr/>
          <a:lstStyle/>
          <a:p>
            <a:r>
              <a:rPr lang="en-US" dirty="0"/>
              <a:t>Federal funds are awarded to states who meet the reporting requirements. 90% of funds flow through to local education agencies</a:t>
            </a:r>
          </a:p>
          <a:p>
            <a:pPr marL="0" indent="0">
              <a:buNone/>
            </a:pPr>
            <a:endParaRPr lang="en-US" sz="800" dirty="0"/>
          </a:p>
          <a:p>
            <a:pPr marL="0" indent="0">
              <a:buNone/>
            </a:pPr>
            <a:r>
              <a:rPr lang="en-US" dirty="0"/>
              <a:t>What MIS data sets are required for federal funding?</a:t>
            </a:r>
          </a:p>
          <a:p>
            <a:pPr marL="0" indent="0">
              <a:lnSpc>
                <a:spcPct val="100000"/>
              </a:lnSpc>
              <a:buNone/>
            </a:pPr>
            <a:endParaRPr lang="en-US" sz="1000" dirty="0"/>
          </a:p>
          <a:p>
            <a:pPr marL="0" indent="0">
              <a:buNone/>
            </a:pPr>
            <a:r>
              <a:rPr lang="en-US" dirty="0"/>
              <a:t>December 1 report – Child Count and Educational Environments</a:t>
            </a:r>
          </a:p>
          <a:p>
            <a:pPr marL="0" indent="0">
              <a:buNone/>
            </a:pPr>
            <a:r>
              <a:rPr lang="en-US" dirty="0"/>
              <a:t>End of year report  – Exiting and (KIAS) Discipline</a:t>
            </a:r>
          </a:p>
          <a:p>
            <a:pPr marL="0" indent="0">
              <a:buNone/>
            </a:pPr>
            <a:r>
              <a:rPr lang="en-US" dirty="0"/>
              <a:t>KGRS – Teacher and Para data</a:t>
            </a:r>
          </a:p>
          <a:p>
            <a:pPr>
              <a:lnSpc>
                <a:spcPct val="100000"/>
              </a:lnSpc>
            </a:pPr>
            <a:endParaRPr lang="en-US" sz="1000" dirty="0"/>
          </a:p>
          <a:p>
            <a:pPr>
              <a:lnSpc>
                <a:spcPct val="100000"/>
              </a:lnSpc>
            </a:pPr>
            <a:r>
              <a:rPr lang="en-US" dirty="0"/>
              <a:t>Is the MIS used for State level funding? </a:t>
            </a:r>
          </a:p>
          <a:p>
            <a:pPr marL="0" indent="0">
              <a:lnSpc>
                <a:spcPct val="100000"/>
              </a:lnSpc>
              <a:buNone/>
            </a:pPr>
            <a:r>
              <a:rPr lang="en-US" dirty="0"/>
              <a:t>Yes,</a:t>
            </a:r>
          </a:p>
          <a:p>
            <a:pPr marL="0" indent="0">
              <a:lnSpc>
                <a:spcPct val="100000"/>
              </a:lnSpc>
              <a:buNone/>
            </a:pPr>
            <a:r>
              <a:rPr lang="en-US" u="sng" dirty="0"/>
              <a:t>Catastrophic aid </a:t>
            </a:r>
            <a:r>
              <a:rPr lang="en-US" dirty="0"/>
              <a:t>and </a:t>
            </a:r>
            <a:r>
              <a:rPr lang="en-US" u="sng" dirty="0"/>
              <a:t>Non-public equivalency</a:t>
            </a:r>
          </a:p>
          <a:p>
            <a:pPr marL="0" indent="0">
              <a:lnSpc>
                <a:spcPct val="100000"/>
              </a:lnSpc>
              <a:buNone/>
            </a:pPr>
            <a:r>
              <a:rPr lang="en-US" dirty="0"/>
              <a:t>Reimbursement claims are submitted through the MIS. These are separate data entry pages of associated to each student profile.</a:t>
            </a:r>
          </a:p>
          <a:p>
            <a:pPr marL="0" indent="0">
              <a:lnSpc>
                <a:spcPct val="100000"/>
              </a:lnSpc>
              <a:buNone/>
            </a:pPr>
            <a:endParaRPr lang="en-US" sz="800" dirty="0"/>
          </a:p>
        </p:txBody>
      </p:sp>
      <p:sp>
        <p:nvSpPr>
          <p:cNvPr id="5" name="Slide Number Placeholder 4">
            <a:extLst>
              <a:ext uri="{FF2B5EF4-FFF2-40B4-BE49-F238E27FC236}">
                <a16:creationId xmlns:a16="http://schemas.microsoft.com/office/drawing/2014/main" id="{C9381D8C-3AD6-1682-6AD0-67338DFCBBCF}"/>
              </a:ext>
            </a:extLst>
          </p:cNvPr>
          <p:cNvSpPr>
            <a:spLocks noGrp="1"/>
          </p:cNvSpPr>
          <p:nvPr>
            <p:ph type="sldNum" sz="quarter" idx="15"/>
          </p:nvPr>
        </p:nvSpPr>
        <p:spPr/>
        <p:txBody>
          <a:bodyPr/>
          <a:lstStyle/>
          <a:p>
            <a:fld id="{78C5ADDE-EB17-42DD-A3B2-BA4C757291D4}" type="slidenum">
              <a:rPr lang="en-US" smtClean="0"/>
              <a:pPr/>
              <a:t>7</a:t>
            </a:fld>
            <a:endParaRPr lang="en-US"/>
          </a:p>
        </p:txBody>
      </p:sp>
    </p:spTree>
    <p:extLst>
      <p:ext uri="{BB962C8B-B14F-4D97-AF65-F5344CB8AC3E}">
        <p14:creationId xmlns:p14="http://schemas.microsoft.com/office/powerpoint/2010/main" val="359421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68668"/>
            <a:ext cx="8499350" cy="639763"/>
          </a:xfrm>
        </p:spPr>
        <p:txBody>
          <a:bodyPr/>
          <a:lstStyle/>
          <a:p>
            <a:r>
              <a:rPr lang="en-US" dirty="0"/>
              <a:t>OSEP Categories – Federally Reported Data</a:t>
            </a:r>
          </a:p>
        </p:txBody>
      </p:sp>
      <p:sp>
        <p:nvSpPr>
          <p:cNvPr id="8" name="Text Placeholder 6">
            <a:extLst>
              <a:ext uri="{FF2B5EF4-FFF2-40B4-BE49-F238E27FC236}">
                <a16:creationId xmlns:a16="http://schemas.microsoft.com/office/drawing/2014/main" id="{550D0E61-3A63-4F10-BF56-0813BD17E422}"/>
              </a:ext>
            </a:extLst>
          </p:cNvPr>
          <p:cNvSpPr txBox="1">
            <a:spLocks/>
          </p:cNvSpPr>
          <p:nvPr/>
        </p:nvSpPr>
        <p:spPr bwMode="auto">
          <a:xfrm>
            <a:off x="0" y="825916"/>
            <a:ext cx="4463480" cy="3166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u="sng" dirty="0">
                <a:solidFill>
                  <a:schemeClr val="bg1"/>
                </a:solidFill>
                <a:cs typeface="Segoe UI" pitchFamily="34" charset="0"/>
              </a:rPr>
              <a:t>IEP reported data</a:t>
            </a:r>
          </a:p>
          <a:p>
            <a:pPr fontAlgn="auto">
              <a:spcAft>
                <a:spcPts val="0"/>
              </a:spcAft>
              <a:buFont typeface="Arial" pitchFamily="34" charset="0"/>
              <a:buChar char="•"/>
              <a:defRPr/>
            </a:pPr>
            <a:r>
              <a:rPr lang="en-US" sz="2000" dirty="0">
                <a:solidFill>
                  <a:schemeClr val="bg1"/>
                </a:solidFill>
                <a:cs typeface="Segoe UI" pitchFamily="34" charset="0"/>
              </a:rPr>
              <a:t>OSEP Disability – the student’s area of disability</a:t>
            </a:r>
          </a:p>
          <a:p>
            <a:pPr fontAlgn="auto">
              <a:spcAft>
                <a:spcPts val="0"/>
              </a:spcAft>
              <a:buFont typeface="Arial" pitchFamily="34" charset="0"/>
              <a:buChar char="•"/>
              <a:defRPr/>
            </a:pPr>
            <a:r>
              <a:rPr lang="en-US" sz="2000" dirty="0">
                <a:solidFill>
                  <a:schemeClr val="bg1"/>
                </a:solidFill>
                <a:cs typeface="Segoe UI" pitchFamily="34" charset="0"/>
              </a:rPr>
              <a:t>Child count – the number of IEP students</a:t>
            </a:r>
          </a:p>
          <a:p>
            <a:pPr fontAlgn="auto">
              <a:spcAft>
                <a:spcPts val="0"/>
              </a:spcAft>
              <a:buFont typeface="Arial" pitchFamily="34" charset="0"/>
              <a:buChar char="•"/>
              <a:defRPr/>
            </a:pPr>
            <a:r>
              <a:rPr lang="en-US" sz="2000" dirty="0">
                <a:solidFill>
                  <a:schemeClr val="bg1"/>
                </a:solidFill>
                <a:cs typeface="Segoe UI" pitchFamily="34" charset="0"/>
              </a:rPr>
              <a:t>Educational environment – where the IEP services are delivered</a:t>
            </a:r>
          </a:p>
          <a:p>
            <a:pPr fontAlgn="auto">
              <a:spcAft>
                <a:spcPts val="0"/>
              </a:spcAft>
              <a:buFont typeface="Arial" pitchFamily="34" charset="0"/>
              <a:buChar char="•"/>
              <a:defRPr/>
            </a:pPr>
            <a:r>
              <a:rPr lang="en-US" sz="2000" dirty="0">
                <a:solidFill>
                  <a:schemeClr val="bg1"/>
                </a:solidFill>
                <a:cs typeface="Segoe UI" pitchFamily="34" charset="0"/>
              </a:rPr>
              <a:t>Exiting – Basis of exit (inactive code), reason services ceased. Exit date</a:t>
            </a:r>
          </a:p>
        </p:txBody>
      </p:sp>
      <p:sp>
        <p:nvSpPr>
          <p:cNvPr id="2" name="Text Placeholder 6">
            <a:extLst>
              <a:ext uri="{FF2B5EF4-FFF2-40B4-BE49-F238E27FC236}">
                <a16:creationId xmlns:a16="http://schemas.microsoft.com/office/drawing/2014/main" id="{58BB42B7-B52D-77B4-900C-5B125A8A09C1}"/>
              </a:ext>
            </a:extLst>
          </p:cNvPr>
          <p:cNvSpPr txBox="1">
            <a:spLocks/>
          </p:cNvSpPr>
          <p:nvPr/>
        </p:nvSpPr>
        <p:spPr bwMode="auto">
          <a:xfrm>
            <a:off x="4355976" y="825916"/>
            <a:ext cx="4788024" cy="3395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u="sng" dirty="0">
                <a:solidFill>
                  <a:schemeClr val="bg1"/>
                </a:solidFill>
                <a:cs typeface="Segoe UI" pitchFamily="34" charset="0"/>
              </a:rPr>
              <a:t>Demographics – from KIDS Collection </a:t>
            </a:r>
          </a:p>
          <a:p>
            <a:pPr lvl="1" fontAlgn="auto">
              <a:spcAft>
                <a:spcPts val="0"/>
              </a:spcAft>
              <a:buFont typeface="Arial" pitchFamily="34" charset="0"/>
              <a:buChar char="•"/>
              <a:defRPr/>
            </a:pPr>
            <a:r>
              <a:rPr lang="en-US" sz="2000" dirty="0">
                <a:solidFill>
                  <a:schemeClr val="bg1"/>
                </a:solidFill>
                <a:cs typeface="Segoe UI" pitchFamily="34" charset="0"/>
              </a:rPr>
              <a:t>Age –December 1 age</a:t>
            </a:r>
          </a:p>
          <a:p>
            <a:pPr lvl="1" fontAlgn="auto">
              <a:spcAft>
                <a:spcPts val="0"/>
              </a:spcAft>
              <a:buFont typeface="Arial" pitchFamily="34" charset="0"/>
              <a:buChar char="•"/>
              <a:defRPr/>
            </a:pPr>
            <a:r>
              <a:rPr lang="en-US" sz="2000" dirty="0">
                <a:solidFill>
                  <a:schemeClr val="bg1"/>
                </a:solidFill>
                <a:cs typeface="Segoe UI" pitchFamily="34" charset="0"/>
              </a:rPr>
              <a:t>Race / ethnicity</a:t>
            </a:r>
          </a:p>
          <a:p>
            <a:pPr lvl="1" fontAlgn="auto">
              <a:spcAft>
                <a:spcPts val="0"/>
              </a:spcAft>
              <a:buFont typeface="Arial" pitchFamily="34" charset="0"/>
              <a:buChar char="•"/>
              <a:defRPr/>
            </a:pPr>
            <a:r>
              <a:rPr lang="en-US" sz="2000" dirty="0">
                <a:solidFill>
                  <a:schemeClr val="bg1"/>
                </a:solidFill>
                <a:cs typeface="Segoe UI" pitchFamily="34" charset="0"/>
              </a:rPr>
              <a:t>Gender</a:t>
            </a:r>
          </a:p>
          <a:p>
            <a:pPr lvl="1" fontAlgn="auto">
              <a:spcAft>
                <a:spcPts val="0"/>
              </a:spcAft>
              <a:buFont typeface="Arial" pitchFamily="34" charset="0"/>
              <a:buChar char="•"/>
              <a:defRPr/>
            </a:pPr>
            <a:r>
              <a:rPr lang="en-US" sz="2000" dirty="0">
                <a:solidFill>
                  <a:schemeClr val="bg1"/>
                </a:solidFill>
                <a:cs typeface="Segoe UI" pitchFamily="34" charset="0"/>
              </a:rPr>
              <a:t>English language learner status</a:t>
            </a:r>
          </a:p>
          <a:p>
            <a:pPr lvl="1" fontAlgn="auto">
              <a:spcAft>
                <a:spcPts val="0"/>
              </a:spcAft>
              <a:buFont typeface="Arial" pitchFamily="34" charset="0"/>
              <a:buChar char="•"/>
              <a:defRPr/>
            </a:pPr>
            <a:r>
              <a:rPr lang="en-US" sz="2000" dirty="0">
                <a:solidFill>
                  <a:schemeClr val="bg1"/>
                </a:solidFill>
                <a:cs typeface="Segoe UI" pitchFamily="34" charset="0"/>
              </a:rPr>
              <a:t>Responsible school</a:t>
            </a:r>
          </a:p>
          <a:p>
            <a:pPr marL="0" lvl="1" indent="0" fontAlgn="auto">
              <a:spcAft>
                <a:spcPts val="0"/>
              </a:spcAft>
              <a:buNone/>
              <a:defRPr/>
            </a:pPr>
            <a:r>
              <a:rPr lang="en-US" sz="2000" u="sng" dirty="0">
                <a:solidFill>
                  <a:schemeClr val="bg1"/>
                </a:solidFill>
                <a:cs typeface="Segoe UI" pitchFamily="34" charset="0"/>
              </a:rPr>
              <a:t>Personnel data – from KGRS Categorical Aid</a:t>
            </a:r>
          </a:p>
          <a:p>
            <a:pPr marL="0" lvl="1" indent="0" fontAlgn="auto">
              <a:spcAft>
                <a:spcPts val="0"/>
              </a:spcAft>
              <a:buNone/>
              <a:defRPr/>
            </a:pPr>
            <a:r>
              <a:rPr lang="en-US" sz="2000" dirty="0">
                <a:solidFill>
                  <a:schemeClr val="bg1"/>
                </a:solidFill>
                <a:cs typeface="Segoe UI" pitchFamily="34" charset="0"/>
              </a:rPr>
              <a:t>	Teacher FTE by endorsement area</a:t>
            </a:r>
          </a:p>
          <a:p>
            <a:pPr marL="0" lvl="1" indent="0" fontAlgn="auto">
              <a:spcAft>
                <a:spcPts val="0"/>
              </a:spcAft>
              <a:buNone/>
              <a:defRPr/>
            </a:pPr>
            <a:r>
              <a:rPr lang="en-US" sz="2000" dirty="0">
                <a:solidFill>
                  <a:schemeClr val="bg1"/>
                </a:solidFill>
                <a:cs typeface="Segoe UI" pitchFamily="34" charset="0"/>
              </a:rPr>
              <a:t>	Para FTE</a:t>
            </a:r>
          </a:p>
        </p:txBody>
      </p:sp>
      <p:sp>
        <p:nvSpPr>
          <p:cNvPr id="3" name="Text Placeholder 6">
            <a:extLst>
              <a:ext uri="{FF2B5EF4-FFF2-40B4-BE49-F238E27FC236}">
                <a16:creationId xmlns:a16="http://schemas.microsoft.com/office/drawing/2014/main" id="{CB122B70-D355-C378-8718-DCECB550EAE6}"/>
              </a:ext>
            </a:extLst>
          </p:cNvPr>
          <p:cNvSpPr txBox="1">
            <a:spLocks/>
          </p:cNvSpPr>
          <p:nvPr/>
        </p:nvSpPr>
        <p:spPr bwMode="auto">
          <a:xfrm>
            <a:off x="0" y="4009819"/>
            <a:ext cx="7056784" cy="2242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fontAlgn="base">
              <a:spcBef>
                <a:spcPct val="20000"/>
              </a:spcBef>
              <a:spcAft>
                <a:spcPct val="0"/>
              </a:spcAft>
              <a:buClr>
                <a:schemeClr val="bg2"/>
              </a:buClr>
              <a:buSzPct val="70000"/>
              <a:buFontTx/>
              <a:buNone/>
              <a:defRPr sz="2400" kern="1200">
                <a:solidFill>
                  <a:schemeClr val="bg2"/>
                </a:solidFill>
                <a:latin typeface="+mn-lt"/>
                <a:ea typeface="ＭＳ Ｐゴシック" pitchFamily="-123" charset="-128"/>
                <a:cs typeface="ＭＳ Ｐゴシック" pitchFamily="-123" charset="-128"/>
              </a:defRPr>
            </a:lvl1pPr>
            <a:lvl2pPr marL="627063" indent="-169863" algn="l" rtl="0" fontAlgn="base">
              <a:spcBef>
                <a:spcPct val="20000"/>
              </a:spcBef>
              <a:spcAft>
                <a:spcPct val="0"/>
              </a:spcAft>
              <a:buClr>
                <a:schemeClr val="bg2"/>
              </a:buClr>
              <a:buSzPct val="70000"/>
              <a:buFont typeface="Arial" pitchFamily="-123" charset="0"/>
              <a:buChar char="•"/>
              <a:defRPr sz="2800" kern="1200">
                <a:solidFill>
                  <a:schemeClr val="bg2"/>
                </a:solidFill>
                <a:latin typeface="+mn-lt"/>
                <a:ea typeface="ＭＳ Ｐゴシック" pitchFamily="-123" charset="-128"/>
                <a:cs typeface="ＭＳ Ｐゴシック" pitchFamily="-123" charset="-128"/>
              </a:defRPr>
            </a:lvl2pPr>
            <a:lvl3pPr marL="1030288" indent="-115888" algn="l" rtl="0" fontAlgn="base">
              <a:spcBef>
                <a:spcPct val="20000"/>
              </a:spcBef>
              <a:spcAft>
                <a:spcPct val="0"/>
              </a:spcAft>
              <a:buClr>
                <a:schemeClr val="bg2"/>
              </a:buClr>
              <a:buSzPct val="70000"/>
              <a:buFont typeface="Arial" pitchFamily="-123" charset="0"/>
              <a:buChar char="•"/>
              <a:defRPr sz="2400" kern="1200">
                <a:solidFill>
                  <a:schemeClr val="bg2"/>
                </a:solidFill>
                <a:latin typeface="+mn-lt"/>
                <a:ea typeface="ＭＳ Ｐゴシック" pitchFamily="-123" charset="-128"/>
                <a:cs typeface="ＭＳ Ｐゴシック" pitchFamily="-123" charset="-128"/>
              </a:defRPr>
            </a:lvl3pPr>
            <a:lvl4pPr marL="1482725" indent="-111125"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4pPr>
            <a:lvl5pPr marL="1944688" indent="-115888" algn="l" rtl="0" fontAlgn="base">
              <a:spcBef>
                <a:spcPct val="20000"/>
              </a:spcBef>
              <a:spcAft>
                <a:spcPct val="0"/>
              </a:spcAft>
              <a:buClr>
                <a:schemeClr val="bg2"/>
              </a:buClr>
              <a:buSzPct val="70000"/>
              <a:buFont typeface="Arial" pitchFamily="-123" charset="0"/>
              <a:buChar char="•"/>
              <a:defRPr sz="2000" kern="1200">
                <a:solidFill>
                  <a:schemeClr val="bg2"/>
                </a:solidFill>
                <a:latin typeface="+mn-lt"/>
                <a:ea typeface="ＭＳ Ｐゴシック" pitchFamily="-123" charset="-128"/>
                <a:cs typeface="ＭＳ Ｐゴシック" pitchFamily="-12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defRPr/>
            </a:pPr>
            <a:r>
              <a:rPr lang="en-US" u="sng" dirty="0">
                <a:solidFill>
                  <a:schemeClr val="bg1"/>
                </a:solidFill>
                <a:cs typeface="Segoe UI" pitchFamily="34" charset="0"/>
              </a:rPr>
              <a:t>KIAS reported data</a:t>
            </a:r>
          </a:p>
          <a:p>
            <a:pPr fontAlgn="auto">
              <a:spcAft>
                <a:spcPts val="0"/>
              </a:spcAft>
              <a:buFont typeface="Arial" pitchFamily="34" charset="0"/>
              <a:buChar char="•"/>
              <a:defRPr/>
            </a:pPr>
            <a:r>
              <a:rPr lang="en-US" sz="2000" dirty="0">
                <a:solidFill>
                  <a:schemeClr val="bg1"/>
                </a:solidFill>
                <a:cs typeface="Segoe UI" pitchFamily="34" charset="0"/>
              </a:rPr>
              <a:t>Discipline – Incident date, when the removal occurred</a:t>
            </a:r>
          </a:p>
          <a:p>
            <a:pPr fontAlgn="auto">
              <a:spcAft>
                <a:spcPts val="0"/>
              </a:spcAft>
              <a:buFont typeface="Arial" pitchFamily="34" charset="0"/>
              <a:buChar char="•"/>
              <a:defRPr/>
            </a:pPr>
            <a:r>
              <a:rPr lang="en-US" sz="2000" dirty="0">
                <a:solidFill>
                  <a:schemeClr val="bg1"/>
                </a:solidFill>
                <a:cs typeface="Segoe UI" pitchFamily="34" charset="0"/>
              </a:rPr>
              <a:t>Basis of removal – Drug, weapon, violation of school code of conduct</a:t>
            </a:r>
          </a:p>
          <a:p>
            <a:pPr fontAlgn="auto">
              <a:spcAft>
                <a:spcPts val="0"/>
              </a:spcAft>
              <a:buFont typeface="Arial" pitchFamily="34" charset="0"/>
              <a:buChar char="•"/>
              <a:defRPr/>
            </a:pPr>
            <a:r>
              <a:rPr lang="en-US" sz="2000" dirty="0">
                <a:solidFill>
                  <a:schemeClr val="bg1"/>
                </a:solidFill>
                <a:cs typeface="Segoe UI" pitchFamily="34" charset="0"/>
              </a:rPr>
              <a:t>Duration of removal – number of days removed</a:t>
            </a:r>
          </a:p>
          <a:p>
            <a:pPr fontAlgn="auto">
              <a:spcAft>
                <a:spcPts val="0"/>
              </a:spcAft>
              <a:buFont typeface="Arial" pitchFamily="34" charset="0"/>
              <a:buChar char="•"/>
              <a:defRPr/>
            </a:pPr>
            <a:r>
              <a:rPr lang="en-US" sz="2000" dirty="0">
                <a:solidFill>
                  <a:schemeClr val="bg1"/>
                </a:solidFill>
                <a:cs typeface="Segoe UI" pitchFamily="34" charset="0"/>
              </a:rPr>
              <a:t>Type of removal - in-school / out-of-school  suspension, expulsion</a:t>
            </a:r>
          </a:p>
        </p:txBody>
      </p:sp>
      <p:sp>
        <p:nvSpPr>
          <p:cNvPr id="36865" name="Slide Number Placeholder 3"/>
          <p:cNvSpPr>
            <a:spLocks noGrp="1"/>
          </p:cNvSpPr>
          <p:nvPr>
            <p:ph type="sldNum" sz="quarter" idx="15"/>
          </p:nvPr>
        </p:nvSpPr>
        <p:spPr bwMode="auto">
          <a:noFill/>
          <a:ln>
            <a:miter lim="800000"/>
            <a:headEnd/>
            <a:tailEnd/>
          </a:ln>
        </p:spPr>
        <p:txBody>
          <a:bodyPr/>
          <a:lstStyle/>
          <a:p>
            <a:fld id="{FE5B158B-F8D1-49D3-AAED-18A2CE860BB6}" type="slidenum">
              <a:rPr lang="en-US"/>
              <a:pPr/>
              <a:t>8</a:t>
            </a:fld>
            <a:endParaRPr lang="en-US"/>
          </a:p>
        </p:txBody>
      </p:sp>
    </p:spTree>
    <p:extLst>
      <p:ext uri="{BB962C8B-B14F-4D97-AF65-F5344CB8AC3E}">
        <p14:creationId xmlns:p14="http://schemas.microsoft.com/office/powerpoint/2010/main" val="14745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AADA-9FA5-171D-EE7C-4760322AFF28}"/>
              </a:ext>
            </a:extLst>
          </p:cNvPr>
          <p:cNvSpPr>
            <a:spLocks noGrp="1"/>
          </p:cNvSpPr>
          <p:nvPr>
            <p:ph type="title"/>
          </p:nvPr>
        </p:nvSpPr>
        <p:spPr>
          <a:xfrm>
            <a:off x="457200" y="226864"/>
            <a:ext cx="8229600" cy="639763"/>
          </a:xfrm>
        </p:spPr>
        <p:txBody>
          <a:bodyPr/>
          <a:lstStyle/>
          <a:p>
            <a:r>
              <a:rPr lang="en-US" dirty="0"/>
              <a:t>Introduction to MIS   </a:t>
            </a:r>
          </a:p>
        </p:txBody>
      </p:sp>
      <p:sp>
        <p:nvSpPr>
          <p:cNvPr id="4" name="Text Placeholder 3">
            <a:extLst>
              <a:ext uri="{FF2B5EF4-FFF2-40B4-BE49-F238E27FC236}">
                <a16:creationId xmlns:a16="http://schemas.microsoft.com/office/drawing/2014/main" id="{CB22D44E-1B99-1A2C-87CB-065A7EE8B840}"/>
              </a:ext>
            </a:extLst>
          </p:cNvPr>
          <p:cNvSpPr>
            <a:spLocks noGrp="1"/>
          </p:cNvSpPr>
          <p:nvPr>
            <p:ph type="body" sz="quarter" idx="13"/>
          </p:nvPr>
        </p:nvSpPr>
        <p:spPr>
          <a:xfrm>
            <a:off x="5342690" y="356673"/>
            <a:ext cx="3420512" cy="457200"/>
          </a:xfrm>
          <a:ln>
            <a:solidFill>
              <a:schemeClr val="bg1"/>
            </a:solidFill>
          </a:ln>
        </p:spPr>
        <p:txBody>
          <a:bodyPr/>
          <a:lstStyle/>
          <a:p>
            <a:pPr algn="ctr"/>
            <a:r>
              <a:rPr lang="en-US" dirty="0"/>
              <a:t>Big Picture flow chart</a:t>
            </a:r>
          </a:p>
        </p:txBody>
      </p:sp>
      <p:sp>
        <p:nvSpPr>
          <p:cNvPr id="23" name="Oval 22">
            <a:extLst>
              <a:ext uri="{FF2B5EF4-FFF2-40B4-BE49-F238E27FC236}">
                <a16:creationId xmlns:a16="http://schemas.microsoft.com/office/drawing/2014/main" id="{15270A63-9E0F-EA19-6FDC-883FD72E9A7D}"/>
              </a:ext>
            </a:extLst>
          </p:cNvPr>
          <p:cNvSpPr/>
          <p:nvPr/>
        </p:nvSpPr>
        <p:spPr>
          <a:xfrm>
            <a:off x="321688" y="1309431"/>
            <a:ext cx="2133601" cy="1344730"/>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Individuals with Disabilities Education Act</a:t>
            </a:r>
          </a:p>
        </p:txBody>
      </p:sp>
      <p:grpSp>
        <p:nvGrpSpPr>
          <p:cNvPr id="7" name="Group 6">
            <a:extLst>
              <a:ext uri="{FF2B5EF4-FFF2-40B4-BE49-F238E27FC236}">
                <a16:creationId xmlns:a16="http://schemas.microsoft.com/office/drawing/2014/main" id="{21D4E495-E19E-30C7-2C99-2862DCB0DD36}"/>
              </a:ext>
              <a:ext uri="{C183D7F6-B498-43B3-948B-1728B52AA6E4}">
                <adec:decorative xmlns:adec="http://schemas.microsoft.com/office/drawing/2017/decorative" val="1"/>
              </a:ext>
            </a:extLst>
          </p:cNvPr>
          <p:cNvGrpSpPr/>
          <p:nvPr/>
        </p:nvGrpSpPr>
        <p:grpSpPr>
          <a:xfrm>
            <a:off x="1000121" y="818057"/>
            <a:ext cx="664104" cy="605149"/>
            <a:chOff x="220516" y="2472263"/>
            <a:chExt cx="664104" cy="605149"/>
          </a:xfrm>
        </p:grpSpPr>
        <p:sp>
          <p:nvSpPr>
            <p:cNvPr id="3" name="Oval 2">
              <a:extLst>
                <a:ext uri="{FF2B5EF4-FFF2-40B4-BE49-F238E27FC236}">
                  <a16:creationId xmlns:a16="http://schemas.microsoft.com/office/drawing/2014/main" id="{5385222C-371C-6051-81E2-E714E0D9696F}"/>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5ED3E38-6233-43D5-390C-39501DA5226A}"/>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1</a:t>
              </a:r>
            </a:p>
          </p:txBody>
        </p:sp>
      </p:grpSp>
      <p:sp>
        <p:nvSpPr>
          <p:cNvPr id="42" name="Arrow: Right 41">
            <a:extLst>
              <a:ext uri="{FF2B5EF4-FFF2-40B4-BE49-F238E27FC236}">
                <a16:creationId xmlns:a16="http://schemas.microsoft.com/office/drawing/2014/main" id="{A6472576-C3F7-9322-B359-F965E7155941}"/>
              </a:ext>
              <a:ext uri="{C183D7F6-B498-43B3-948B-1728B52AA6E4}">
                <adec:decorative xmlns:adec="http://schemas.microsoft.com/office/drawing/2017/decorative" val="1"/>
              </a:ext>
            </a:extLst>
          </p:cNvPr>
          <p:cNvSpPr/>
          <p:nvPr/>
        </p:nvSpPr>
        <p:spPr>
          <a:xfrm rot="5400000">
            <a:off x="898359" y="2914241"/>
            <a:ext cx="688031" cy="25144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762BD76-B3E7-D152-421B-A5052EF18E5D}"/>
              </a:ext>
            </a:extLst>
          </p:cNvPr>
          <p:cNvSpPr/>
          <p:nvPr/>
        </p:nvSpPr>
        <p:spPr>
          <a:xfrm>
            <a:off x="140821" y="3436097"/>
            <a:ext cx="2133600" cy="1299947"/>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OSEP 618 data reporting requirements</a:t>
            </a:r>
          </a:p>
        </p:txBody>
      </p:sp>
      <p:sp>
        <p:nvSpPr>
          <p:cNvPr id="38" name="Arrow: Right 37">
            <a:extLst>
              <a:ext uri="{FF2B5EF4-FFF2-40B4-BE49-F238E27FC236}">
                <a16:creationId xmlns:a16="http://schemas.microsoft.com/office/drawing/2014/main" id="{BFBDF7C0-D6ED-6FBA-ABFD-6D903F268124}"/>
              </a:ext>
              <a:ext uri="{C183D7F6-B498-43B3-948B-1728B52AA6E4}">
                <adec:decorative xmlns:adec="http://schemas.microsoft.com/office/drawing/2017/decorative" val="1"/>
              </a:ext>
            </a:extLst>
          </p:cNvPr>
          <p:cNvSpPr/>
          <p:nvPr/>
        </p:nvSpPr>
        <p:spPr>
          <a:xfrm rot="5400000">
            <a:off x="862435" y="5002728"/>
            <a:ext cx="688031" cy="25144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0DD06FE-CDB6-3C60-3C76-BC6F27772C03}"/>
              </a:ext>
            </a:extLst>
          </p:cNvPr>
          <p:cNvSpPr/>
          <p:nvPr/>
        </p:nvSpPr>
        <p:spPr>
          <a:xfrm>
            <a:off x="148524" y="5457642"/>
            <a:ext cx="2206489" cy="1126846"/>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KSDE data reporting requirements</a:t>
            </a:r>
          </a:p>
        </p:txBody>
      </p:sp>
      <p:sp>
        <p:nvSpPr>
          <p:cNvPr id="37" name="Arrow: Right 36">
            <a:extLst>
              <a:ext uri="{FF2B5EF4-FFF2-40B4-BE49-F238E27FC236}">
                <a16:creationId xmlns:a16="http://schemas.microsoft.com/office/drawing/2014/main" id="{77B2847C-C7F0-D39B-029B-F4122DC7CDE0}"/>
              </a:ext>
              <a:ext uri="{C183D7F6-B498-43B3-948B-1728B52AA6E4}">
                <adec:decorative xmlns:adec="http://schemas.microsoft.com/office/drawing/2017/decorative" val="1"/>
              </a:ext>
            </a:extLst>
          </p:cNvPr>
          <p:cNvSpPr/>
          <p:nvPr/>
        </p:nvSpPr>
        <p:spPr>
          <a:xfrm>
            <a:off x="2502587" y="1629908"/>
            <a:ext cx="688031" cy="25144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8A58F47-259E-3ABC-B8A5-82882B7B93AA}"/>
              </a:ext>
            </a:extLst>
          </p:cNvPr>
          <p:cNvSpPr/>
          <p:nvPr/>
        </p:nvSpPr>
        <p:spPr>
          <a:xfrm>
            <a:off x="3268743" y="1098302"/>
            <a:ext cx="2133600" cy="1344729"/>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 implements IEP requirements</a:t>
            </a:r>
          </a:p>
        </p:txBody>
      </p:sp>
      <p:sp>
        <p:nvSpPr>
          <p:cNvPr id="41" name="Arrow: Right 40">
            <a:extLst>
              <a:ext uri="{FF2B5EF4-FFF2-40B4-BE49-F238E27FC236}">
                <a16:creationId xmlns:a16="http://schemas.microsoft.com/office/drawing/2014/main" id="{E9EF8787-3EAB-4843-743F-8CD7DD9595E5}"/>
              </a:ext>
              <a:ext uri="{C183D7F6-B498-43B3-948B-1728B52AA6E4}">
                <adec:decorative xmlns:adec="http://schemas.microsoft.com/office/drawing/2017/decorative" val="1"/>
              </a:ext>
            </a:extLst>
          </p:cNvPr>
          <p:cNvSpPr/>
          <p:nvPr/>
        </p:nvSpPr>
        <p:spPr>
          <a:xfrm>
            <a:off x="5518806" y="1584990"/>
            <a:ext cx="688031" cy="251445"/>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D575125-B6C2-6864-ED57-59B6CCAF3FB8}"/>
              </a:ext>
              <a:ext uri="{C183D7F6-B498-43B3-948B-1728B52AA6E4}">
                <adec:decorative xmlns:adec="http://schemas.microsoft.com/office/drawing/2017/decorative" val="1"/>
              </a:ext>
            </a:extLst>
          </p:cNvPr>
          <p:cNvGrpSpPr/>
          <p:nvPr/>
        </p:nvGrpSpPr>
        <p:grpSpPr>
          <a:xfrm>
            <a:off x="5579599" y="1023054"/>
            <a:ext cx="664104" cy="605149"/>
            <a:chOff x="220516" y="2472263"/>
            <a:chExt cx="664104" cy="605149"/>
          </a:xfrm>
        </p:grpSpPr>
        <p:sp>
          <p:nvSpPr>
            <p:cNvPr id="9" name="Oval 8">
              <a:extLst>
                <a:ext uri="{FF2B5EF4-FFF2-40B4-BE49-F238E27FC236}">
                  <a16:creationId xmlns:a16="http://schemas.microsoft.com/office/drawing/2014/main" id="{7F183B6D-08E6-0576-87CD-38432E465FCF}"/>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C92B4F-07B1-0D4E-8209-AF3E4E377BD4}"/>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2</a:t>
              </a:r>
            </a:p>
          </p:txBody>
        </p:sp>
      </p:grpSp>
      <p:sp>
        <p:nvSpPr>
          <p:cNvPr id="24" name="Oval 23">
            <a:extLst>
              <a:ext uri="{FF2B5EF4-FFF2-40B4-BE49-F238E27FC236}">
                <a16:creationId xmlns:a16="http://schemas.microsoft.com/office/drawing/2014/main" id="{96703764-08AC-12CC-FE75-09AE9F9DD0DA}"/>
              </a:ext>
            </a:extLst>
          </p:cNvPr>
          <p:cNvSpPr/>
          <p:nvPr/>
        </p:nvSpPr>
        <p:spPr>
          <a:xfrm>
            <a:off x="6280569" y="1098302"/>
            <a:ext cx="1978811" cy="1415877"/>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IDEA data housed in  local IEP systems</a:t>
            </a:r>
          </a:p>
        </p:txBody>
      </p:sp>
      <p:sp>
        <p:nvSpPr>
          <p:cNvPr id="40" name="Arrow: Right 39">
            <a:extLst>
              <a:ext uri="{FF2B5EF4-FFF2-40B4-BE49-F238E27FC236}">
                <a16:creationId xmlns:a16="http://schemas.microsoft.com/office/drawing/2014/main" id="{821C7F26-B72C-04AC-E9EB-6881DBF1C331}"/>
              </a:ext>
              <a:ext uri="{C183D7F6-B498-43B3-948B-1728B52AA6E4}">
                <adec:decorative xmlns:adec="http://schemas.microsoft.com/office/drawing/2017/decorative" val="1"/>
              </a:ext>
            </a:extLst>
          </p:cNvPr>
          <p:cNvSpPr/>
          <p:nvPr/>
        </p:nvSpPr>
        <p:spPr>
          <a:xfrm rot="8622559" flipV="1">
            <a:off x="4916584" y="2619221"/>
            <a:ext cx="1586878" cy="262120"/>
          </a:xfrm>
          <a:prstGeom prst="rightArrow">
            <a:avLst>
              <a:gd name="adj1" fmla="val 59736"/>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DB0D1C8-BBF8-6119-6B34-EA69104F3991}"/>
              </a:ext>
              <a:ext uri="{C183D7F6-B498-43B3-948B-1728B52AA6E4}">
                <adec:decorative xmlns:adec="http://schemas.microsoft.com/office/drawing/2017/decorative" val="1"/>
              </a:ext>
            </a:extLst>
          </p:cNvPr>
          <p:cNvGrpSpPr/>
          <p:nvPr/>
        </p:nvGrpSpPr>
        <p:grpSpPr>
          <a:xfrm>
            <a:off x="5456283" y="2364684"/>
            <a:ext cx="664104" cy="605149"/>
            <a:chOff x="220516" y="2472263"/>
            <a:chExt cx="664104" cy="605149"/>
          </a:xfrm>
        </p:grpSpPr>
        <p:sp>
          <p:nvSpPr>
            <p:cNvPr id="12" name="Oval 11">
              <a:extLst>
                <a:ext uri="{FF2B5EF4-FFF2-40B4-BE49-F238E27FC236}">
                  <a16:creationId xmlns:a16="http://schemas.microsoft.com/office/drawing/2014/main" id="{D7549CFE-A793-1170-AA51-793ED4DC90EF}"/>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682161B-B8CC-ACE0-1B48-3597D93F5CC0}"/>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3</a:t>
              </a:r>
            </a:p>
          </p:txBody>
        </p:sp>
      </p:grpSp>
      <p:sp>
        <p:nvSpPr>
          <p:cNvPr id="29" name="Oval 28">
            <a:extLst>
              <a:ext uri="{FF2B5EF4-FFF2-40B4-BE49-F238E27FC236}">
                <a16:creationId xmlns:a16="http://schemas.microsoft.com/office/drawing/2014/main" id="{AD85E9E1-356E-1432-D174-0FA6FF3D9A3D}"/>
              </a:ext>
            </a:extLst>
          </p:cNvPr>
          <p:cNvSpPr/>
          <p:nvPr/>
        </p:nvSpPr>
        <p:spPr>
          <a:xfrm>
            <a:off x="3220523" y="2784375"/>
            <a:ext cx="1861117" cy="1101060"/>
          </a:xfrm>
          <a:prstGeom prst="ellipse">
            <a:avLst/>
          </a:prstGeom>
          <a:solidFill>
            <a:schemeClr val="bg1"/>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SPEDPro data collection</a:t>
            </a:r>
          </a:p>
        </p:txBody>
      </p:sp>
      <p:sp>
        <p:nvSpPr>
          <p:cNvPr id="44" name="Arrow: Right 43">
            <a:extLst>
              <a:ext uri="{FF2B5EF4-FFF2-40B4-BE49-F238E27FC236}">
                <a16:creationId xmlns:a16="http://schemas.microsoft.com/office/drawing/2014/main" id="{A55FED45-50B9-E0D5-54CC-E3222BFFB8D8}"/>
              </a:ext>
              <a:ext uri="{C183D7F6-B498-43B3-948B-1728B52AA6E4}">
                <adec:decorative xmlns:adec="http://schemas.microsoft.com/office/drawing/2017/decorative" val="1"/>
              </a:ext>
            </a:extLst>
          </p:cNvPr>
          <p:cNvSpPr/>
          <p:nvPr/>
        </p:nvSpPr>
        <p:spPr>
          <a:xfrm rot="5400000">
            <a:off x="3431109" y="4634718"/>
            <a:ext cx="1560872" cy="204159"/>
          </a:xfrm>
          <a:prstGeom prst="rightArrow">
            <a:avLst>
              <a:gd name="adj1" fmla="val 92029"/>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2DE9E60-043F-4862-786C-40D8AA0F0FAA}"/>
              </a:ext>
              <a:ext uri="{C183D7F6-B498-43B3-948B-1728B52AA6E4}">
                <adec:decorative xmlns:adec="http://schemas.microsoft.com/office/drawing/2017/decorative" val="1"/>
              </a:ext>
            </a:extLst>
          </p:cNvPr>
          <p:cNvGrpSpPr/>
          <p:nvPr/>
        </p:nvGrpSpPr>
        <p:grpSpPr>
          <a:xfrm>
            <a:off x="3901514" y="4510278"/>
            <a:ext cx="664104" cy="605149"/>
            <a:chOff x="220516" y="2472263"/>
            <a:chExt cx="664104" cy="605149"/>
          </a:xfrm>
        </p:grpSpPr>
        <p:sp>
          <p:nvSpPr>
            <p:cNvPr id="15" name="Oval 14">
              <a:extLst>
                <a:ext uri="{FF2B5EF4-FFF2-40B4-BE49-F238E27FC236}">
                  <a16:creationId xmlns:a16="http://schemas.microsoft.com/office/drawing/2014/main" id="{56B44F30-128F-7D93-E24B-3F16871124BE}"/>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464308F-9FD8-6D19-3F1A-38124E3EB2C2}"/>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4</a:t>
              </a:r>
            </a:p>
          </p:txBody>
        </p:sp>
      </p:grpSp>
      <p:sp>
        <p:nvSpPr>
          <p:cNvPr id="33" name="Oval 32">
            <a:extLst>
              <a:ext uri="{FF2B5EF4-FFF2-40B4-BE49-F238E27FC236}">
                <a16:creationId xmlns:a16="http://schemas.microsoft.com/office/drawing/2014/main" id="{BA8293F5-7DEE-A9AC-9DB3-34A9987F81EB}"/>
              </a:ext>
            </a:extLst>
          </p:cNvPr>
          <p:cNvSpPr/>
          <p:nvPr/>
        </p:nvSpPr>
        <p:spPr>
          <a:xfrm>
            <a:off x="3160933" y="5467681"/>
            <a:ext cx="1895566" cy="936104"/>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OSEP data submission</a:t>
            </a:r>
          </a:p>
        </p:txBody>
      </p:sp>
      <p:sp>
        <p:nvSpPr>
          <p:cNvPr id="46" name="Arrow: Right 45">
            <a:extLst>
              <a:ext uri="{FF2B5EF4-FFF2-40B4-BE49-F238E27FC236}">
                <a16:creationId xmlns:a16="http://schemas.microsoft.com/office/drawing/2014/main" id="{CFCFB25C-309B-4245-894C-E38DE562CBE1}"/>
              </a:ext>
              <a:ext uri="{C183D7F6-B498-43B3-948B-1728B52AA6E4}">
                <adec:decorative xmlns:adec="http://schemas.microsoft.com/office/drawing/2017/decorative" val="1"/>
              </a:ext>
            </a:extLst>
          </p:cNvPr>
          <p:cNvSpPr/>
          <p:nvPr/>
        </p:nvSpPr>
        <p:spPr>
          <a:xfrm>
            <a:off x="5137550" y="5810011"/>
            <a:ext cx="817396" cy="21127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D9A68B6-5FE6-2F4B-8F93-75B3D1FE8FAF}"/>
              </a:ext>
            </a:extLst>
          </p:cNvPr>
          <p:cNvSpPr/>
          <p:nvPr/>
        </p:nvSpPr>
        <p:spPr>
          <a:xfrm>
            <a:off x="6012532" y="5254570"/>
            <a:ext cx="1600200" cy="1299946"/>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Local 618 and Indicator reports </a:t>
            </a:r>
          </a:p>
        </p:txBody>
      </p:sp>
      <p:sp>
        <p:nvSpPr>
          <p:cNvPr id="47" name="Arrow: Right 46">
            <a:extLst>
              <a:ext uri="{FF2B5EF4-FFF2-40B4-BE49-F238E27FC236}">
                <a16:creationId xmlns:a16="http://schemas.microsoft.com/office/drawing/2014/main" id="{4DD13BB2-D091-051F-651E-9BD236071BCC}"/>
              </a:ext>
              <a:ext uri="{C183D7F6-B498-43B3-948B-1728B52AA6E4}">
                <adec:decorative xmlns:adec="http://schemas.microsoft.com/office/drawing/2017/decorative" val="1"/>
              </a:ext>
            </a:extLst>
          </p:cNvPr>
          <p:cNvSpPr/>
          <p:nvPr/>
        </p:nvSpPr>
        <p:spPr>
          <a:xfrm rot="18873843">
            <a:off x="7178990" y="4894279"/>
            <a:ext cx="808664" cy="324515"/>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CE3A24A-CD1D-F14E-3E86-D53F735FB4B1}"/>
              </a:ext>
              <a:ext uri="{C183D7F6-B498-43B3-948B-1728B52AA6E4}">
                <adec:decorative xmlns:adec="http://schemas.microsoft.com/office/drawing/2017/decorative" val="1"/>
              </a:ext>
            </a:extLst>
          </p:cNvPr>
          <p:cNvGrpSpPr/>
          <p:nvPr/>
        </p:nvGrpSpPr>
        <p:grpSpPr>
          <a:xfrm>
            <a:off x="7312494" y="4817053"/>
            <a:ext cx="459672" cy="495943"/>
            <a:chOff x="220516" y="2472263"/>
            <a:chExt cx="664104" cy="605149"/>
          </a:xfrm>
        </p:grpSpPr>
        <p:sp>
          <p:nvSpPr>
            <p:cNvPr id="28" name="Oval 27">
              <a:extLst>
                <a:ext uri="{FF2B5EF4-FFF2-40B4-BE49-F238E27FC236}">
                  <a16:creationId xmlns:a16="http://schemas.microsoft.com/office/drawing/2014/main" id="{41BBEADE-0CD5-5029-ABE5-1DEEEF6F7291}"/>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460E380-A2C8-D3BE-143E-4879299A8066}"/>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6</a:t>
              </a:r>
            </a:p>
          </p:txBody>
        </p:sp>
      </p:grpSp>
      <p:sp>
        <p:nvSpPr>
          <p:cNvPr id="35" name="Oval 34">
            <a:extLst>
              <a:ext uri="{FF2B5EF4-FFF2-40B4-BE49-F238E27FC236}">
                <a16:creationId xmlns:a16="http://schemas.microsoft.com/office/drawing/2014/main" id="{B03F7361-EB6A-DF75-1CDC-885359293C36}"/>
              </a:ext>
            </a:extLst>
          </p:cNvPr>
          <p:cNvSpPr/>
          <p:nvPr/>
        </p:nvSpPr>
        <p:spPr>
          <a:xfrm>
            <a:off x="7375601" y="3805103"/>
            <a:ext cx="1600200" cy="936104"/>
          </a:xfrm>
          <a:prstGeom prst="ellipse">
            <a:avLst/>
          </a:prstGeom>
          <a:solidFill>
            <a:schemeClr val="bg1"/>
          </a:solid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Federal VI-B funds</a:t>
            </a:r>
          </a:p>
        </p:txBody>
      </p:sp>
      <p:sp>
        <p:nvSpPr>
          <p:cNvPr id="52" name="Arrow: Right 51">
            <a:extLst>
              <a:ext uri="{FF2B5EF4-FFF2-40B4-BE49-F238E27FC236}">
                <a16:creationId xmlns:a16="http://schemas.microsoft.com/office/drawing/2014/main" id="{1D3C6E67-05C4-E3CF-3CF2-6ACB623D935C}"/>
              </a:ext>
              <a:ext uri="{C183D7F6-B498-43B3-948B-1728B52AA6E4}">
                <adec:decorative xmlns:adec="http://schemas.microsoft.com/office/drawing/2017/decorative" val="1"/>
              </a:ext>
            </a:extLst>
          </p:cNvPr>
          <p:cNvSpPr/>
          <p:nvPr/>
        </p:nvSpPr>
        <p:spPr>
          <a:xfrm rot="3109679" flipV="1">
            <a:off x="4409522" y="4076087"/>
            <a:ext cx="978380" cy="313730"/>
          </a:xfrm>
          <a:prstGeom prst="rightArrow">
            <a:avLst>
              <a:gd name="adj1" fmla="val 61932"/>
              <a:gd name="adj2" fmla="val 5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2AD1768-1DE5-94EE-0E82-3453E9E520A7}"/>
              </a:ext>
              <a:ext uri="{C183D7F6-B498-43B3-948B-1728B52AA6E4}">
                <adec:decorative xmlns:adec="http://schemas.microsoft.com/office/drawing/2017/decorative" val="1"/>
              </a:ext>
            </a:extLst>
          </p:cNvPr>
          <p:cNvGrpSpPr/>
          <p:nvPr/>
        </p:nvGrpSpPr>
        <p:grpSpPr>
          <a:xfrm>
            <a:off x="4614849" y="3895474"/>
            <a:ext cx="497407" cy="489716"/>
            <a:chOff x="220516" y="2472263"/>
            <a:chExt cx="664104" cy="605149"/>
          </a:xfrm>
        </p:grpSpPr>
        <p:sp>
          <p:nvSpPr>
            <p:cNvPr id="18" name="Oval 17">
              <a:extLst>
                <a:ext uri="{FF2B5EF4-FFF2-40B4-BE49-F238E27FC236}">
                  <a16:creationId xmlns:a16="http://schemas.microsoft.com/office/drawing/2014/main" id="{5A5E8C2D-6891-1698-DA8A-C8BAA80D9830}"/>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2D41490-D4F3-CEBC-6189-A5A0F3DB28DF}"/>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5</a:t>
              </a:r>
            </a:p>
          </p:txBody>
        </p:sp>
      </p:grpSp>
      <p:sp>
        <p:nvSpPr>
          <p:cNvPr id="36" name="Oval 35">
            <a:extLst>
              <a:ext uri="{FF2B5EF4-FFF2-40B4-BE49-F238E27FC236}">
                <a16:creationId xmlns:a16="http://schemas.microsoft.com/office/drawing/2014/main" id="{4BE06D24-A965-E4FB-A177-1692A5C7525C}"/>
              </a:ext>
            </a:extLst>
          </p:cNvPr>
          <p:cNvSpPr/>
          <p:nvPr/>
        </p:nvSpPr>
        <p:spPr>
          <a:xfrm>
            <a:off x="4955079" y="4357665"/>
            <a:ext cx="1929299" cy="936104"/>
          </a:xfrm>
          <a:prstGeom prst="ellipse">
            <a:avLst/>
          </a:prstGeom>
          <a:solidFill>
            <a:schemeClr val="bg1"/>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Catastrophic </a:t>
            </a:r>
            <a:r>
              <a:rPr lang="en-US" dirty="0">
                <a:solidFill>
                  <a:schemeClr val="tx1"/>
                </a:solidFill>
              </a:rPr>
              <a:t>Aid &amp; NPE funds</a:t>
            </a:r>
          </a:p>
        </p:txBody>
      </p:sp>
      <p:sp>
        <p:nvSpPr>
          <p:cNvPr id="50" name="Arrow: Right 49">
            <a:extLst>
              <a:ext uri="{FF2B5EF4-FFF2-40B4-BE49-F238E27FC236}">
                <a16:creationId xmlns:a16="http://schemas.microsoft.com/office/drawing/2014/main" id="{CC1451E7-FD5D-1DFB-16D0-3C39B01BAD2B}"/>
              </a:ext>
              <a:ext uri="{C183D7F6-B498-43B3-948B-1728B52AA6E4}">
                <adec:decorative xmlns:adec="http://schemas.microsoft.com/office/drawing/2017/decorative" val="1"/>
              </a:ext>
            </a:extLst>
          </p:cNvPr>
          <p:cNvSpPr/>
          <p:nvPr/>
        </p:nvSpPr>
        <p:spPr>
          <a:xfrm rot="19348582">
            <a:off x="6283644" y="3650229"/>
            <a:ext cx="1666392" cy="391964"/>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C2951F2-0ABD-BA13-7B90-F78D6E7B0B58}"/>
              </a:ext>
              <a:ext uri="{C183D7F6-B498-43B3-948B-1728B52AA6E4}">
                <adec:decorative xmlns:adec="http://schemas.microsoft.com/office/drawing/2017/decorative" val="1"/>
              </a:ext>
            </a:extLst>
          </p:cNvPr>
          <p:cNvGrpSpPr/>
          <p:nvPr/>
        </p:nvGrpSpPr>
        <p:grpSpPr>
          <a:xfrm>
            <a:off x="6812082" y="3520128"/>
            <a:ext cx="664104" cy="605149"/>
            <a:chOff x="220516" y="2472263"/>
            <a:chExt cx="664104" cy="605149"/>
          </a:xfrm>
        </p:grpSpPr>
        <p:sp>
          <p:nvSpPr>
            <p:cNvPr id="21" name="Oval 20">
              <a:extLst>
                <a:ext uri="{FF2B5EF4-FFF2-40B4-BE49-F238E27FC236}">
                  <a16:creationId xmlns:a16="http://schemas.microsoft.com/office/drawing/2014/main" id="{8F9750B6-0694-E040-E5FC-EF72A54BEE8E}"/>
                </a:ext>
              </a:extLst>
            </p:cNvPr>
            <p:cNvSpPr/>
            <p:nvPr/>
          </p:nvSpPr>
          <p:spPr>
            <a:xfrm>
              <a:off x="220516" y="2472263"/>
              <a:ext cx="664104" cy="60514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14196-76A0-EE11-79FA-9B789EDB861A}"/>
                </a:ext>
              </a:extLst>
            </p:cNvPr>
            <p:cNvSpPr txBox="1"/>
            <p:nvPr/>
          </p:nvSpPr>
          <p:spPr>
            <a:xfrm>
              <a:off x="263104" y="2620889"/>
              <a:ext cx="536727" cy="347267"/>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2000" b="1" i="0" u="none" strike="noStrike" kern="1200" cap="none" spc="0" normalizeH="0" baseline="0" noProof="0" dirty="0">
                  <a:ln>
                    <a:noFill/>
                  </a:ln>
                  <a:solidFill>
                    <a:schemeClr val="tx1"/>
                  </a:solidFill>
                  <a:effectLst/>
                  <a:uLnTx/>
                  <a:uFillTx/>
                  <a:latin typeface="Perpetua" pitchFamily="18" charset="0"/>
                  <a:ea typeface="+mj-ea"/>
                  <a:cs typeface="+mj-cs"/>
                </a:rPr>
                <a:t>6</a:t>
              </a:r>
            </a:p>
          </p:txBody>
        </p:sp>
      </p:grpSp>
      <p:pic>
        <p:nvPicPr>
          <p:cNvPr id="49" name="Picture 48">
            <a:extLst>
              <a:ext uri="{FF2B5EF4-FFF2-40B4-BE49-F238E27FC236}">
                <a16:creationId xmlns:a16="http://schemas.microsoft.com/office/drawing/2014/main" id="{64E2BAD0-4FA5-F30E-2692-B2F1F6082A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96174" y="2429353"/>
            <a:ext cx="1259052" cy="1271643"/>
          </a:xfrm>
          <a:prstGeom prst="rect">
            <a:avLst/>
          </a:prstGeom>
        </p:spPr>
      </p:pic>
      <p:sp>
        <p:nvSpPr>
          <p:cNvPr id="5" name="Slide Number Placeholder 4">
            <a:extLst>
              <a:ext uri="{FF2B5EF4-FFF2-40B4-BE49-F238E27FC236}">
                <a16:creationId xmlns:a16="http://schemas.microsoft.com/office/drawing/2014/main" id="{D87F2FC2-2245-AD97-2C7A-A41A0D797FF7}"/>
              </a:ext>
            </a:extLst>
          </p:cNvPr>
          <p:cNvSpPr>
            <a:spLocks noGrp="1"/>
          </p:cNvSpPr>
          <p:nvPr>
            <p:ph type="sldNum" sz="quarter" idx="15"/>
          </p:nvPr>
        </p:nvSpPr>
        <p:spPr/>
        <p:txBody>
          <a:bodyPr/>
          <a:lstStyle/>
          <a:p>
            <a:fld id="{78C5ADDE-EB17-42DD-A3B2-BA4C757291D4}" type="slidenum">
              <a:rPr lang="en-US" smtClean="0"/>
              <a:pPr/>
              <a:t>9</a:t>
            </a:fld>
            <a:endParaRPr lang="en-US"/>
          </a:p>
        </p:txBody>
      </p:sp>
    </p:spTree>
    <p:extLst>
      <p:ext uri="{BB962C8B-B14F-4D97-AF65-F5344CB8AC3E}">
        <p14:creationId xmlns:p14="http://schemas.microsoft.com/office/powerpoint/2010/main" val="776664522"/>
      </p:ext>
    </p:extLst>
  </p:cSld>
  <p:clrMapOvr>
    <a:masterClrMapping/>
  </p:clrMapOvr>
</p:sld>
</file>

<file path=ppt/theme/theme1.xml><?xml version="1.0" encoding="utf-8"?>
<a:theme xmlns:a="http://schemas.openxmlformats.org/drawingml/2006/main" name="PM_piece_of_the_puzz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32417</TotalTime>
  <Words>1299</Words>
  <Application>Microsoft Office PowerPoint</Application>
  <PresentationFormat>On-screen Show (4:3)</PresentationFormat>
  <Paragraphs>181</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Perpetua</vt:lpstr>
      <vt:lpstr>Times New Roman</vt:lpstr>
      <vt:lpstr>Calibri</vt:lpstr>
      <vt:lpstr>Arial</vt:lpstr>
      <vt:lpstr>Segoe UI</vt:lpstr>
      <vt:lpstr>PM_piece_of_the_puzzle</vt:lpstr>
      <vt:lpstr>Pieces of the Puzzle</vt:lpstr>
      <vt:lpstr>Modules</vt:lpstr>
      <vt:lpstr>SPEDPro Application</vt:lpstr>
      <vt:lpstr>Module One</vt:lpstr>
      <vt:lpstr>Introduction to MIS</vt:lpstr>
      <vt:lpstr>Introduction to MIS </vt:lpstr>
      <vt:lpstr>Introduction to MIS  </vt:lpstr>
      <vt:lpstr>OSEP Categories – Federally Reported Data</vt:lpstr>
      <vt:lpstr>Introduction to MIS   </vt:lpstr>
      <vt:lpstr>Introduction to MIS    </vt:lpstr>
      <vt:lpstr>Business Rules, standards and Timelines</vt:lpstr>
      <vt:lpstr>Business Rules, standards and Timelines </vt:lpstr>
      <vt:lpstr>SPEDPro Application </vt:lpstr>
      <vt:lpstr>Common Authentication System</vt:lpstr>
      <vt:lpstr>Common Authentication System </vt:lpstr>
      <vt:lpstr>Common Authentication</vt:lpstr>
      <vt:lpstr>SPEDPro User Guide</vt:lpstr>
      <vt:lpstr>SPEDPro Functionality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Piece of the Puzzle</dc:title>
  <dc:creator>Evelyn Alden</dc:creator>
  <cp:lastModifiedBy>Evelyn Alden</cp:lastModifiedBy>
  <cp:revision>361</cp:revision>
  <dcterms:modified xsi:type="dcterms:W3CDTF">2024-08-14T16:06:48Z</dcterms:modified>
</cp:coreProperties>
</file>