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22"/>
  </p:notesMasterIdLst>
  <p:sldIdLst>
    <p:sldId id="261" r:id="rId5"/>
    <p:sldId id="314" r:id="rId6"/>
    <p:sldId id="320" r:id="rId7"/>
    <p:sldId id="321" r:id="rId8"/>
    <p:sldId id="324" r:id="rId9"/>
    <p:sldId id="331" r:id="rId10"/>
    <p:sldId id="333" r:id="rId11"/>
    <p:sldId id="363" r:id="rId12"/>
    <p:sldId id="323" r:id="rId13"/>
    <p:sldId id="347" r:id="rId14"/>
    <p:sldId id="326" r:id="rId15"/>
    <p:sldId id="364" r:id="rId16"/>
    <p:sldId id="365" r:id="rId17"/>
    <p:sldId id="366" r:id="rId18"/>
    <p:sldId id="367" r:id="rId19"/>
    <p:sldId id="368" r:id="rId20"/>
    <p:sldId id="369" r:id="rId21"/>
  </p:sldIdLst>
  <p:sldSz cx="12192000" cy="6858000"/>
  <p:notesSz cx="6858000" cy="9144000"/>
  <p:embeddedFontLst>
    <p:embeddedFont>
      <p:font typeface="Calibri" panose="020F0502020204030204" pitchFamily="34" charset="0"/>
      <p:regular r:id="rId23"/>
      <p:bold r:id="rId24"/>
      <p:italic r:id="rId25"/>
      <p:boldItalic r:id="rId26"/>
    </p:embeddedFont>
    <p:embeddedFont>
      <p:font typeface="Open Sans" panose="020B0606030504020204" pitchFamily="34" charset="0"/>
      <p:regular r:id="rId27"/>
      <p:bold r:id="rId28"/>
      <p:italic r:id="rId29"/>
      <p:boldItalic r:id="rId30"/>
    </p:embeddedFont>
    <p:embeddedFont>
      <p:font typeface="Open Sans Light" panose="020B0306030504020204" pitchFamily="34" charset="0"/>
      <p:regular r:id="rId31"/>
      <p:italic r:id="rId32"/>
    </p:embeddedFont>
    <p:embeddedFont>
      <p:font typeface="Open Sans Semibold" panose="020B0706030804020204" pitchFamily="34" charset="0"/>
      <p:regular r:id="rId33"/>
      <p:bold r:id="rId34"/>
      <p:italic r:id="rId35"/>
      <p:boldItalic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era Stroup-Rentier" initials="VLS-R" lastIdx="10" clrIdx="0">
    <p:extLst>
      <p:ext uri="{19B8F6BF-5375-455C-9EA6-DF929625EA0E}">
        <p15:presenceInfo xmlns:p15="http://schemas.microsoft.com/office/powerpoint/2012/main" userId="Vera Stroup-Rentier" providerId="None"/>
      </p:ext>
    </p:extLst>
  </p:cmAuthor>
  <p:cmAuthor id="2" name="Chelie A Nelson" initials="CAN" lastIdx="6" clrIdx="1">
    <p:extLst>
      <p:ext uri="{19B8F6BF-5375-455C-9EA6-DF929625EA0E}">
        <p15:presenceInfo xmlns:p15="http://schemas.microsoft.com/office/powerpoint/2012/main" userId="S::chelie.nelson@nau.edu::d13cf532-c942-468f-99e9-127dc4c5709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284A"/>
    <a:srgbClr val="1228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81769" autoAdjust="0"/>
  </p:normalViewPr>
  <p:slideViewPr>
    <p:cSldViewPr snapToGrid="0">
      <p:cViewPr varScale="1">
        <p:scale>
          <a:sx n="114" d="100"/>
          <a:sy n="114" d="100"/>
        </p:scale>
        <p:origin x="474" y="114"/>
      </p:cViewPr>
      <p:guideLst/>
    </p:cSldViewPr>
  </p:slideViewPr>
  <p:outlineViewPr>
    <p:cViewPr>
      <p:scale>
        <a:sx n="33" d="100"/>
        <a:sy n="33" d="100"/>
      </p:scale>
      <p:origin x="0" y="-84"/>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4.fntdata"/><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font" Target="fonts/font12.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7.fntdata"/><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9.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D19CFE-017B-4E71-A0BA-7E11B45B0199}" type="datetimeFigureOut">
              <a:rPr lang="en-US" smtClean="0"/>
              <a:t>10/1/2021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3B681A-0971-437A-97B1-44BF12E3167A}" type="slidenum">
              <a:rPr lang="en-US" smtClean="0"/>
              <a:t>‹#›</a:t>
            </a:fld>
            <a:endParaRPr lang="en-US"/>
          </a:p>
        </p:txBody>
      </p:sp>
    </p:spTree>
    <p:extLst>
      <p:ext uri="{BB962C8B-B14F-4D97-AF65-F5344CB8AC3E}">
        <p14:creationId xmlns:p14="http://schemas.microsoft.com/office/powerpoint/2010/main" val="579467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dirty="0"/>
          </a:p>
          <a:p>
            <a:endParaRPr lang="en-US" sz="1600" dirty="0"/>
          </a:p>
        </p:txBody>
      </p:sp>
      <p:sp>
        <p:nvSpPr>
          <p:cNvPr id="4" name="Slide Number Placeholder 3"/>
          <p:cNvSpPr>
            <a:spLocks noGrp="1"/>
          </p:cNvSpPr>
          <p:nvPr>
            <p:ph type="sldNum" sz="quarter" idx="10"/>
          </p:nvPr>
        </p:nvSpPr>
        <p:spPr/>
        <p:txBody>
          <a:bodyPr/>
          <a:lstStyle/>
          <a:p>
            <a:fld id="{376DD49F-8664-4991-B352-1723F0A87323}" type="slidenum">
              <a:rPr lang="en-US" smtClean="0"/>
              <a:t>2</a:t>
            </a:fld>
            <a:endParaRPr lang="en-US" dirty="0"/>
          </a:p>
        </p:txBody>
      </p:sp>
    </p:spTree>
    <p:extLst>
      <p:ext uri="{BB962C8B-B14F-4D97-AF65-F5344CB8AC3E}">
        <p14:creationId xmlns:p14="http://schemas.microsoft.com/office/powerpoint/2010/main" val="22689444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591">
              <a:defRPr/>
            </a:pPr>
            <a:endParaRPr lang="en-US" sz="1600" dirty="0"/>
          </a:p>
        </p:txBody>
      </p:sp>
      <p:sp>
        <p:nvSpPr>
          <p:cNvPr id="4" name="Slide Number Placeholder 3"/>
          <p:cNvSpPr>
            <a:spLocks noGrp="1"/>
          </p:cNvSpPr>
          <p:nvPr>
            <p:ph type="sldNum" sz="quarter" idx="10"/>
          </p:nvPr>
        </p:nvSpPr>
        <p:spPr/>
        <p:txBody>
          <a:bodyPr/>
          <a:lstStyle/>
          <a:p>
            <a:fld id="{376DD49F-8664-4991-B352-1723F0A87323}" type="slidenum">
              <a:rPr lang="en-US" smtClean="0"/>
              <a:t>17</a:t>
            </a:fld>
            <a:endParaRPr lang="en-US" dirty="0"/>
          </a:p>
        </p:txBody>
      </p:sp>
    </p:spTree>
    <p:extLst>
      <p:ext uri="{BB962C8B-B14F-4D97-AF65-F5344CB8AC3E}">
        <p14:creationId xmlns:p14="http://schemas.microsoft.com/office/powerpoint/2010/main" val="4264739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376DD49F-8664-4991-B352-1723F0A87323}" type="slidenum">
              <a:rPr lang="en-US" smtClean="0"/>
              <a:t>3</a:t>
            </a:fld>
            <a:endParaRPr lang="en-US" dirty="0"/>
          </a:p>
        </p:txBody>
      </p:sp>
    </p:spTree>
    <p:extLst>
      <p:ext uri="{BB962C8B-B14F-4D97-AF65-F5344CB8AC3E}">
        <p14:creationId xmlns:p14="http://schemas.microsoft.com/office/powerpoint/2010/main" val="674478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591">
              <a:defRPr/>
            </a:pPr>
            <a:endParaRPr lang="en-US" sz="1600" dirty="0"/>
          </a:p>
        </p:txBody>
      </p:sp>
      <p:sp>
        <p:nvSpPr>
          <p:cNvPr id="4" name="Slide Number Placeholder 3"/>
          <p:cNvSpPr>
            <a:spLocks noGrp="1"/>
          </p:cNvSpPr>
          <p:nvPr>
            <p:ph type="sldNum" sz="quarter" idx="10"/>
          </p:nvPr>
        </p:nvSpPr>
        <p:spPr/>
        <p:txBody>
          <a:bodyPr/>
          <a:lstStyle/>
          <a:p>
            <a:fld id="{376DD49F-8664-4991-B352-1723F0A87323}" type="slidenum">
              <a:rPr lang="en-US" smtClean="0"/>
              <a:t>4</a:t>
            </a:fld>
            <a:endParaRPr lang="en-US" dirty="0"/>
          </a:p>
        </p:txBody>
      </p:sp>
    </p:spTree>
    <p:extLst>
      <p:ext uri="{BB962C8B-B14F-4D97-AF65-F5344CB8AC3E}">
        <p14:creationId xmlns:p14="http://schemas.microsoft.com/office/powerpoint/2010/main" val="216359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1857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591">
              <a:defRPr/>
            </a:pPr>
            <a:endParaRPr lang="en-US" sz="1600" dirty="0"/>
          </a:p>
        </p:txBody>
      </p:sp>
      <p:sp>
        <p:nvSpPr>
          <p:cNvPr id="4" name="Slide Number Placeholder 3"/>
          <p:cNvSpPr>
            <a:spLocks noGrp="1"/>
          </p:cNvSpPr>
          <p:nvPr>
            <p:ph type="sldNum" sz="quarter" idx="10"/>
          </p:nvPr>
        </p:nvSpPr>
        <p:spPr/>
        <p:txBody>
          <a:bodyPr/>
          <a:lstStyle/>
          <a:p>
            <a:fld id="{376DD49F-8664-4991-B352-1723F0A87323}" type="slidenum">
              <a:rPr lang="en-US" smtClean="0"/>
              <a:t>9</a:t>
            </a:fld>
            <a:endParaRPr lang="en-US" dirty="0"/>
          </a:p>
        </p:txBody>
      </p:sp>
    </p:spTree>
    <p:extLst>
      <p:ext uri="{BB962C8B-B14F-4D97-AF65-F5344CB8AC3E}">
        <p14:creationId xmlns:p14="http://schemas.microsoft.com/office/powerpoint/2010/main" val="255156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591">
              <a:defRPr/>
            </a:pPr>
            <a:endParaRPr lang="en-US" sz="1600" dirty="0"/>
          </a:p>
        </p:txBody>
      </p:sp>
      <p:sp>
        <p:nvSpPr>
          <p:cNvPr id="4" name="Slide Number Placeholder 3"/>
          <p:cNvSpPr>
            <a:spLocks noGrp="1"/>
          </p:cNvSpPr>
          <p:nvPr>
            <p:ph type="sldNum" sz="quarter" idx="10"/>
          </p:nvPr>
        </p:nvSpPr>
        <p:spPr/>
        <p:txBody>
          <a:bodyPr/>
          <a:lstStyle/>
          <a:p>
            <a:fld id="{376DD49F-8664-4991-B352-1723F0A87323}" type="slidenum">
              <a:rPr lang="en-US" smtClean="0"/>
              <a:t>10</a:t>
            </a:fld>
            <a:endParaRPr lang="en-US" dirty="0"/>
          </a:p>
        </p:txBody>
      </p:sp>
    </p:spTree>
    <p:extLst>
      <p:ext uri="{BB962C8B-B14F-4D97-AF65-F5344CB8AC3E}">
        <p14:creationId xmlns:p14="http://schemas.microsoft.com/office/powerpoint/2010/main" val="40492382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43591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591">
              <a:defRPr/>
            </a:pPr>
            <a:endParaRPr lang="en-US" sz="1600" dirty="0"/>
          </a:p>
        </p:txBody>
      </p:sp>
      <p:sp>
        <p:nvSpPr>
          <p:cNvPr id="4" name="Slide Number Placeholder 3"/>
          <p:cNvSpPr>
            <a:spLocks noGrp="1"/>
          </p:cNvSpPr>
          <p:nvPr>
            <p:ph type="sldNum" sz="quarter" idx="10"/>
          </p:nvPr>
        </p:nvSpPr>
        <p:spPr/>
        <p:txBody>
          <a:bodyPr/>
          <a:lstStyle/>
          <a:p>
            <a:fld id="{376DD49F-8664-4991-B352-1723F0A87323}" type="slidenum">
              <a:rPr lang="en-US" smtClean="0"/>
              <a:t>15</a:t>
            </a:fld>
            <a:endParaRPr lang="en-US" dirty="0"/>
          </a:p>
        </p:txBody>
      </p:sp>
    </p:spTree>
    <p:extLst>
      <p:ext uri="{BB962C8B-B14F-4D97-AF65-F5344CB8AC3E}">
        <p14:creationId xmlns:p14="http://schemas.microsoft.com/office/powerpoint/2010/main" val="21974105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591">
              <a:defRPr/>
            </a:pPr>
            <a:endParaRPr lang="en-US" sz="1600" dirty="0"/>
          </a:p>
        </p:txBody>
      </p:sp>
      <p:sp>
        <p:nvSpPr>
          <p:cNvPr id="4" name="Slide Number Placeholder 3"/>
          <p:cNvSpPr>
            <a:spLocks noGrp="1"/>
          </p:cNvSpPr>
          <p:nvPr>
            <p:ph type="sldNum" sz="quarter" idx="10"/>
          </p:nvPr>
        </p:nvSpPr>
        <p:spPr/>
        <p:txBody>
          <a:bodyPr/>
          <a:lstStyle/>
          <a:p>
            <a:fld id="{376DD49F-8664-4991-B352-1723F0A87323}" type="slidenum">
              <a:rPr lang="en-US" smtClean="0"/>
              <a:t>16</a:t>
            </a:fld>
            <a:endParaRPr lang="en-US" dirty="0"/>
          </a:p>
        </p:txBody>
      </p:sp>
    </p:spTree>
    <p:extLst>
      <p:ext uri="{BB962C8B-B14F-4D97-AF65-F5344CB8AC3E}">
        <p14:creationId xmlns:p14="http://schemas.microsoft.com/office/powerpoint/2010/main" val="8346715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5" y="666"/>
            <a:ext cx="12189630" cy="6856666"/>
          </a:xfrm>
          <a:prstGeom prst="rect">
            <a:avLst/>
          </a:prstGeom>
        </p:spPr>
      </p:pic>
      <p:sp>
        <p:nvSpPr>
          <p:cNvPr id="8" name="Title 7">
            <a:extLst>
              <a:ext uri="{FF2B5EF4-FFF2-40B4-BE49-F238E27FC236}">
                <a16:creationId xmlns:a16="http://schemas.microsoft.com/office/drawing/2014/main" id="{D549B9DA-B246-4EEB-B88F-6E64659851AD}"/>
              </a:ext>
              <a:ext uri="{C183D7F6-B498-43B3-948B-1728B52AA6E4}">
                <adec:decorative xmlns:adec="http://schemas.microsoft.com/office/drawing/2017/decorative" val="0"/>
              </a:ext>
            </a:extLst>
          </p:cNvPr>
          <p:cNvSpPr>
            <a:spLocks noGrp="1"/>
          </p:cNvSpPr>
          <p:nvPr>
            <p:ph type="title"/>
          </p:nvPr>
        </p:nvSpPr>
        <p:spPr>
          <a:xfrm>
            <a:off x="1524000" y="1597891"/>
            <a:ext cx="7480151" cy="2728576"/>
          </a:xfrm>
        </p:spPr>
        <p:txBody>
          <a:bodyPr/>
          <a:lstStyle>
            <a:lvl1pPr>
              <a:defRPr>
                <a:solidFill>
                  <a:schemeClr val="bg1"/>
                </a:solidFill>
              </a:defRPr>
            </a:lvl1pPr>
          </a:lstStyle>
          <a:p>
            <a:r>
              <a:rPr lang="en-US"/>
              <a:t>Click to edit Master title style</a:t>
            </a:r>
          </a:p>
        </p:txBody>
      </p:sp>
      <p:sp>
        <p:nvSpPr>
          <p:cNvPr id="3" name="Subtitle 2"/>
          <p:cNvSpPr>
            <a:spLocks noGrp="1"/>
          </p:cNvSpPr>
          <p:nvPr>
            <p:ph type="subTitle" idx="1"/>
          </p:nvPr>
        </p:nvSpPr>
        <p:spPr>
          <a:xfrm>
            <a:off x="1524000" y="4326467"/>
            <a:ext cx="7480151" cy="1037658"/>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Date Placeholder 8">
            <a:extLst>
              <a:ext uri="{FF2B5EF4-FFF2-40B4-BE49-F238E27FC236}">
                <a16:creationId xmlns:a16="http://schemas.microsoft.com/office/drawing/2014/main" id="{0B8430E5-56DC-4D4E-8E0C-064A4EBB9CEF}"/>
              </a:ext>
            </a:extLst>
          </p:cNvPr>
          <p:cNvSpPr>
            <a:spLocks noGrp="1"/>
          </p:cNvSpPr>
          <p:nvPr>
            <p:ph type="dt" sz="half" idx="10"/>
          </p:nvPr>
        </p:nvSpPr>
        <p:spPr/>
        <p:txBody>
          <a:bodyPr/>
          <a:lstStyle/>
          <a:p>
            <a:fld id="{4A706AEE-E4B8-4315-A38A-5DBF50C52D73}" type="datetimeFigureOut">
              <a:rPr lang="en-US" smtClean="0"/>
              <a:t>10/1/2021</a:t>
            </a:fld>
            <a:endParaRPr lang="en-US"/>
          </a:p>
        </p:txBody>
      </p:sp>
      <p:sp>
        <p:nvSpPr>
          <p:cNvPr id="10" name="Footer Placeholder 9">
            <a:extLst>
              <a:ext uri="{FF2B5EF4-FFF2-40B4-BE49-F238E27FC236}">
                <a16:creationId xmlns:a16="http://schemas.microsoft.com/office/drawing/2014/main" id="{4D4CF198-164A-403B-80C4-44E0196DF56C}"/>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393C20EE-24EE-4FCE-8C00-CBB4F6AEFA3E}"/>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3976997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hoto">
    <p:spTree>
      <p:nvGrpSpPr>
        <p:cNvPr id="1" name=""/>
        <p:cNvGrpSpPr/>
        <p:nvPr/>
      </p:nvGrpSpPr>
      <p:grpSpPr>
        <a:xfrm>
          <a:off x="0" y="0"/>
          <a:ext cx="0" cy="0"/>
          <a:chOff x="0" y="0"/>
          <a:chExt cx="0" cy="0"/>
        </a:xfrm>
      </p:grpSpPr>
      <p:pic>
        <p:nvPicPr>
          <p:cNvPr id="5" name="Picture 4">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 y="2571"/>
            <a:ext cx="12188952" cy="6852858"/>
          </a:xfrm>
          <a:prstGeom prst="rect">
            <a:avLst/>
          </a:prstGeom>
        </p:spPr>
      </p:pic>
      <p:sp>
        <p:nvSpPr>
          <p:cNvPr id="11" name="Title 10">
            <a:extLst>
              <a:ext uri="{FF2B5EF4-FFF2-40B4-BE49-F238E27FC236}">
                <a16:creationId xmlns:a16="http://schemas.microsoft.com/office/drawing/2014/main" id="{18FF99EB-A947-4D83-8F9E-CA5EF676B147}"/>
              </a:ext>
            </a:extLst>
          </p:cNvPr>
          <p:cNvSpPr>
            <a:spLocks noGrp="1"/>
          </p:cNvSpPr>
          <p:nvPr>
            <p:ph type="title"/>
          </p:nvPr>
        </p:nvSpPr>
        <p:spPr>
          <a:xfrm>
            <a:off x="838200" y="5218545"/>
            <a:ext cx="10420927" cy="1003851"/>
          </a:xfrm>
        </p:spPr>
        <p:txBody>
          <a:bodyPr anchor="t">
            <a:normAutofit/>
          </a:bodyPr>
          <a:lstStyle>
            <a:lvl1pPr>
              <a:defRPr sz="3200">
                <a:solidFill>
                  <a:schemeClr val="bg1"/>
                </a:solidFill>
              </a:defRPr>
            </a:lvl1pPr>
          </a:lstStyle>
          <a:p>
            <a:r>
              <a:rPr lang="en-US"/>
              <a:t>Click to edit Master title style</a:t>
            </a:r>
          </a:p>
        </p:txBody>
      </p:sp>
      <p:sp>
        <p:nvSpPr>
          <p:cNvPr id="10" name="Picture Placeholder 9">
            <a:extLst>
              <a:ext uri="{FF2B5EF4-FFF2-40B4-BE49-F238E27FC236}">
                <a16:creationId xmlns:a16="http://schemas.microsoft.com/office/drawing/2014/main" id="{1D4316CC-A48F-4BBE-B42A-217912B9343F}"/>
              </a:ext>
            </a:extLst>
          </p:cNvPr>
          <p:cNvSpPr>
            <a:spLocks noGrp="1" noChangeAspect="1"/>
          </p:cNvSpPr>
          <p:nvPr>
            <p:ph type="pic" sz="quarter" idx="13"/>
          </p:nvPr>
        </p:nvSpPr>
        <p:spPr>
          <a:xfrm>
            <a:off x="0" y="0"/>
            <a:ext cx="12188952" cy="5116945"/>
          </a:xfrm>
        </p:spPr>
        <p:txBody>
          <a:bodyPr anchor="ctr" anchorCtr="0">
            <a:noAutofit/>
          </a:bodyPr>
          <a:lstStyle>
            <a:lvl1pPr marL="0" indent="0" algn="ctr">
              <a:buNone/>
              <a:defRPr/>
            </a:lvl1pPr>
          </a:lstStyle>
          <a:p>
            <a:endParaRPr lang="en-US" dirty="0"/>
          </a:p>
        </p:txBody>
      </p:sp>
      <p:sp>
        <p:nvSpPr>
          <p:cNvPr id="2" name="Date Placeholder 1">
            <a:extLst>
              <a:ext uri="{C183D7F6-B498-43B3-948B-1728B52AA6E4}">
                <adec:decorative xmlns:adec="http://schemas.microsoft.com/office/drawing/2017/decorative" val="1"/>
              </a:ext>
            </a:extLst>
          </p:cNvPr>
          <p:cNvSpPr>
            <a:spLocks noGrp="1"/>
          </p:cNvSpPr>
          <p:nvPr>
            <p:ph type="dt" sz="half" idx="10"/>
          </p:nvPr>
        </p:nvSpPr>
        <p:spPr/>
        <p:txBody>
          <a:bodyPr/>
          <a:lstStyle/>
          <a:p>
            <a:fld id="{4A706AEE-E4B8-4315-A38A-5DBF50C52D73}" type="datetimeFigureOut">
              <a:rPr lang="en-US" smtClean="0"/>
              <a:t>10/1/2021</a:t>
            </a:fld>
            <a:endParaRPr lang="en-US"/>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endParaRPr lang="en-US"/>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307466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84E53F5-8B09-491A-BE3D-96AAEB531966}"/>
              </a:ext>
            </a:extLst>
          </p:cNvPr>
          <p:cNvSpPr>
            <a:spLocks noGrp="1"/>
          </p:cNvSpPr>
          <p:nvPr>
            <p:ph type="title"/>
          </p:nvPr>
        </p:nvSpPr>
        <p:spPr>
          <a:xfrm>
            <a:off x="1046430" y="-169503"/>
            <a:ext cx="10515600" cy="1325563"/>
          </a:xfrm>
        </p:spPr>
        <p:txBody>
          <a:bodyPr/>
          <a:lstStyle/>
          <a:p>
            <a:r>
              <a:rPr lang="en-US"/>
              <a:t>Click to edit Master title style</a:t>
            </a:r>
          </a:p>
        </p:txBody>
      </p:sp>
      <p:sp>
        <p:nvSpPr>
          <p:cNvPr id="7" name="Media Placeholder 6">
            <a:extLst>
              <a:ext uri="{FF2B5EF4-FFF2-40B4-BE49-F238E27FC236}">
                <a16:creationId xmlns:a16="http://schemas.microsoft.com/office/drawing/2014/main" id="{D9F3DECE-3D90-46B8-AA48-F29BB31281AC}"/>
              </a:ext>
            </a:extLst>
          </p:cNvPr>
          <p:cNvSpPr>
            <a:spLocks noGrp="1"/>
          </p:cNvSpPr>
          <p:nvPr>
            <p:ph type="media" sz="quarter" idx="14"/>
          </p:nvPr>
        </p:nvSpPr>
        <p:spPr>
          <a:xfrm>
            <a:off x="1134918" y="803563"/>
            <a:ext cx="9922164" cy="4932218"/>
          </a:xfrm>
        </p:spPr>
        <p:txBody>
          <a:bodyPr anchor="ctr" anchorCtr="0"/>
          <a:lstStyle>
            <a:lvl1pPr marL="0" indent="0" algn="ctr">
              <a:buNone/>
              <a:defRPr>
                <a:noFill/>
              </a:defRPr>
            </a:lvl1pPr>
          </a:lstStyle>
          <a:p>
            <a:endParaRPr lang="en-US"/>
          </a:p>
        </p:txBody>
      </p:sp>
      <p:sp>
        <p:nvSpPr>
          <p:cNvPr id="2" name="Date Placeholder 1">
            <a:extLst>
              <a:ext uri="{C183D7F6-B498-43B3-948B-1728B52AA6E4}">
                <adec:decorative xmlns:adec="http://schemas.microsoft.com/office/drawing/2017/decorative" val="1"/>
              </a:ext>
            </a:extLst>
          </p:cNvPr>
          <p:cNvSpPr>
            <a:spLocks noGrp="1"/>
          </p:cNvSpPr>
          <p:nvPr>
            <p:ph type="dt" sz="half" idx="10"/>
          </p:nvPr>
        </p:nvSpPr>
        <p:spPr/>
        <p:txBody>
          <a:bodyPr/>
          <a:lstStyle/>
          <a:p>
            <a:fld id="{4A706AEE-E4B8-4315-A38A-5DBF50C52D73}" type="datetimeFigureOut">
              <a:rPr lang="en-US" smtClean="0"/>
              <a:t>10/1/2021</a:t>
            </a:fld>
            <a:endParaRPr lang="en-US"/>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endParaRPr lang="en-US"/>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6454655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Content Placeholder 2"/>
          <p:cNvSpPr>
            <a:spLocks noGrp="1"/>
          </p:cNvSpPr>
          <p:nvPr>
            <p:ph idx="1"/>
          </p:nvPr>
        </p:nvSpPr>
        <p:spPr>
          <a:xfrm>
            <a:off x="5183188" y="457201"/>
            <a:ext cx="6172200" cy="5403850"/>
          </a:xfrm>
          <a:prstGeom prst="rect">
            <a:avLst/>
          </a:prstGeo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C183D7F6-B498-43B3-948B-1728B52AA6E4}">
                <adec:decorative xmlns:adec="http://schemas.microsoft.com/office/drawing/2017/decorative" val="1"/>
              </a:ext>
            </a:extLst>
          </p:cNvPr>
          <p:cNvSpPr>
            <a:spLocks noGrp="1"/>
          </p:cNvSpPr>
          <p:nvPr>
            <p:ph type="dt" sz="half" idx="10"/>
          </p:nvPr>
        </p:nvSpPr>
        <p:spPr/>
        <p:txBody>
          <a:bodyPr/>
          <a:lstStyle/>
          <a:p>
            <a:fld id="{4A706AEE-E4B8-4315-A38A-5DBF50C52D73}" type="datetimeFigureOut">
              <a:rPr lang="en-US" smtClean="0"/>
              <a:t>10/1/2021</a:t>
            </a:fld>
            <a:endParaRPr lang="en-US"/>
          </a:p>
        </p:txBody>
      </p:sp>
      <p:sp>
        <p:nvSpPr>
          <p:cNvPr id="6" name="Footer Placeholder 5">
            <a:extLst>
              <a:ext uri="{C183D7F6-B498-43B3-948B-1728B52AA6E4}">
                <adec:decorative xmlns:adec="http://schemas.microsoft.com/office/drawing/2017/decorative" val="1"/>
              </a:ext>
            </a:extLst>
          </p:cNvPr>
          <p:cNvSpPr>
            <a:spLocks noGrp="1"/>
          </p:cNvSpPr>
          <p:nvPr>
            <p:ph type="ftr" sz="quarter" idx="11"/>
          </p:nvPr>
        </p:nvSpPr>
        <p:spPr/>
        <p:txBody>
          <a:bodyPr/>
          <a:lstStyle/>
          <a:p>
            <a:endParaRPr lang="en-US"/>
          </a:p>
        </p:txBody>
      </p:sp>
      <p:sp>
        <p:nvSpPr>
          <p:cNvPr id="7" name="Slide Number Placeholder 6">
            <a:extLst>
              <a:ext uri="{C183D7F6-B498-43B3-948B-1728B52AA6E4}">
                <adec:decorative xmlns:adec="http://schemas.microsoft.com/office/drawing/2017/decorative" val="1"/>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966243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dirty="0"/>
              <a:t>Click to edit Master title style</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3" name="Picture Placeholder 2"/>
          <p:cNvSpPr>
            <a:spLocks noGrp="1"/>
          </p:cNvSpPr>
          <p:nvPr>
            <p:ph type="pic" idx="1"/>
          </p:nvPr>
        </p:nvSpPr>
        <p:spPr>
          <a:xfrm>
            <a:off x="5183188" y="457201"/>
            <a:ext cx="6172200" cy="5403850"/>
          </a:xfrm>
          <a:prstGeom prst="rect">
            <a:avLst/>
          </a:prstGeom>
          <a:noFill/>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Date Placeholder 4">
            <a:extLst>
              <a:ext uri="{C183D7F6-B498-43B3-948B-1728B52AA6E4}">
                <adec:decorative xmlns:adec="http://schemas.microsoft.com/office/drawing/2017/decorative" val="1"/>
              </a:ext>
            </a:extLst>
          </p:cNvPr>
          <p:cNvSpPr>
            <a:spLocks noGrp="1"/>
          </p:cNvSpPr>
          <p:nvPr>
            <p:ph type="dt" sz="half" idx="10"/>
          </p:nvPr>
        </p:nvSpPr>
        <p:spPr/>
        <p:txBody>
          <a:bodyPr/>
          <a:lstStyle/>
          <a:p>
            <a:fld id="{4A706AEE-E4B8-4315-A38A-5DBF50C52D73}" type="datetimeFigureOut">
              <a:rPr lang="en-US" smtClean="0"/>
              <a:t>10/1/2021</a:t>
            </a:fld>
            <a:endParaRPr lang="en-US"/>
          </a:p>
        </p:txBody>
      </p:sp>
      <p:sp>
        <p:nvSpPr>
          <p:cNvPr id="6" name="Footer Placeholder 5">
            <a:extLst>
              <a:ext uri="{C183D7F6-B498-43B3-948B-1728B52AA6E4}">
                <adec:decorative xmlns:adec="http://schemas.microsoft.com/office/drawing/2017/decorative" val="1"/>
              </a:ext>
            </a:extLst>
          </p:cNvPr>
          <p:cNvSpPr>
            <a:spLocks noGrp="1"/>
          </p:cNvSpPr>
          <p:nvPr>
            <p:ph type="ftr" sz="quarter" idx="11"/>
          </p:nvPr>
        </p:nvSpPr>
        <p:spPr/>
        <p:txBody>
          <a:bodyPr/>
          <a:lstStyle/>
          <a:p>
            <a:endParaRPr lang="en-US"/>
          </a:p>
        </p:txBody>
      </p:sp>
      <p:sp>
        <p:nvSpPr>
          <p:cNvPr id="7" name="Slide Number Placeholder 6">
            <a:extLst>
              <a:ext uri="{C183D7F6-B498-43B3-948B-1728B52AA6E4}">
                <adec:decorative xmlns:adec="http://schemas.microsoft.com/office/drawing/2017/decorative" val="1"/>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4324243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 consultant informa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85CF677-628B-43A7-AA88-9DD0BBB3A01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2" name="Title 1">
            <a:extLst>
              <a:ext uri="{FF2B5EF4-FFF2-40B4-BE49-F238E27FC236}">
                <a16:creationId xmlns:a16="http://schemas.microsoft.com/office/drawing/2014/main" id="{5349C87D-99B1-4570-8E5A-CD32BC561AF0}"/>
              </a:ext>
              <a:ext uri="{C183D7F6-B498-43B3-948B-1728B52AA6E4}">
                <adec:decorative xmlns:adec="http://schemas.microsoft.com/office/drawing/2017/decorative" val="0"/>
              </a:ext>
            </a:extLst>
          </p:cNvPr>
          <p:cNvSpPr>
            <a:spLocks noGrp="1"/>
          </p:cNvSpPr>
          <p:nvPr>
            <p:ph type="title" hasCustomPrompt="1"/>
          </p:nvPr>
        </p:nvSpPr>
        <p:spPr>
          <a:xfrm>
            <a:off x="249724" y="136525"/>
            <a:ext cx="10515600" cy="1325563"/>
          </a:xfrm>
        </p:spPr>
        <p:txBody>
          <a:bodyPr/>
          <a:lstStyle>
            <a:lvl1pPr>
              <a:defRPr/>
            </a:lvl1pPr>
          </a:lstStyle>
          <a:p>
            <a:r>
              <a:rPr lang="en-US" dirty="0"/>
              <a:t>Contact Information</a:t>
            </a:r>
          </a:p>
        </p:txBody>
      </p:sp>
      <p:sp>
        <p:nvSpPr>
          <p:cNvPr id="9" name="Content Placeholder 8">
            <a:extLst>
              <a:ext uri="{FF2B5EF4-FFF2-40B4-BE49-F238E27FC236}">
                <a16:creationId xmlns:a16="http://schemas.microsoft.com/office/drawing/2014/main" id="{019EEF34-BD1D-4AD5-89F7-C78D3A3B74B9}"/>
              </a:ext>
            </a:extLst>
          </p:cNvPr>
          <p:cNvSpPr>
            <a:spLocks noGrp="1"/>
          </p:cNvSpPr>
          <p:nvPr>
            <p:ph sz="quarter" idx="13"/>
          </p:nvPr>
        </p:nvSpPr>
        <p:spPr>
          <a:xfrm>
            <a:off x="1244889" y="3168073"/>
            <a:ext cx="4592495" cy="2354046"/>
          </a:xfrm>
        </p:spPr>
        <p:txBody>
          <a:bodyPr anchor="ctr">
            <a:normAutofit/>
          </a:bodyPr>
          <a:lstStyle>
            <a:lvl1pPr marL="0" indent="0">
              <a:buNone/>
              <a:defRPr sz="2000" b="0"/>
            </a:lvl1pPr>
            <a:lvl2pPr marL="457200" indent="0">
              <a:buNone/>
              <a:defRPr sz="2000"/>
            </a:lvl2pPr>
            <a:lvl3pPr marL="914400" indent="0">
              <a:buNone/>
              <a:defRPr/>
            </a:lvl3pPr>
            <a:lvl4pPr marL="1371600" indent="0">
              <a:buNone/>
              <a:defRPr/>
            </a:lvl4pPr>
            <a:lvl5pPr marL="1828800" indent="0">
              <a:buNone/>
              <a:defRPr/>
            </a:lvl5pPr>
          </a:lstStyle>
          <a:p>
            <a:pPr lvl="0"/>
            <a:r>
              <a:rPr lang="en-US" dirty="0"/>
              <a:t>Edit Master text styles</a:t>
            </a:r>
          </a:p>
          <a:p>
            <a:pPr lvl="0"/>
            <a:endParaRPr lang="en-US" dirty="0"/>
          </a:p>
          <a:p>
            <a:pPr lvl="1"/>
            <a:endParaRPr lang="en-US" dirty="0"/>
          </a:p>
        </p:txBody>
      </p:sp>
      <p:sp>
        <p:nvSpPr>
          <p:cNvPr id="13" name="Content Placeholder 8">
            <a:extLst>
              <a:ext uri="{FF2B5EF4-FFF2-40B4-BE49-F238E27FC236}">
                <a16:creationId xmlns:a16="http://schemas.microsoft.com/office/drawing/2014/main" id="{D0AFE5B4-1938-41A0-B0F4-D9FA324FA7EF}"/>
              </a:ext>
            </a:extLst>
          </p:cNvPr>
          <p:cNvSpPr>
            <a:spLocks noGrp="1"/>
          </p:cNvSpPr>
          <p:nvPr>
            <p:ph sz="quarter" idx="14"/>
          </p:nvPr>
        </p:nvSpPr>
        <p:spPr>
          <a:xfrm>
            <a:off x="6338743" y="3168073"/>
            <a:ext cx="4592495" cy="2354046"/>
          </a:xfrm>
        </p:spPr>
        <p:txBody>
          <a:bodyPr anchor="ctr">
            <a:normAutofit/>
          </a:bodyPr>
          <a:lstStyle>
            <a:lvl1pPr marL="0" indent="0">
              <a:buNone/>
              <a:defRPr sz="2000" b="0"/>
            </a:lvl1pPr>
            <a:lvl2pPr marL="457200" indent="0">
              <a:buNone/>
              <a:defRPr sz="2000"/>
            </a:lvl2pPr>
            <a:lvl3pPr marL="914400" indent="0">
              <a:buNone/>
              <a:defRPr/>
            </a:lvl3pPr>
            <a:lvl4pPr marL="1371600" indent="0">
              <a:buNone/>
              <a:defRPr/>
            </a:lvl4pPr>
            <a:lvl5pPr marL="1828800" indent="0">
              <a:buNone/>
              <a:defRPr/>
            </a:lvl5pPr>
          </a:lstStyle>
          <a:p>
            <a:pPr lvl="0"/>
            <a:r>
              <a:rPr lang="en-US" dirty="0"/>
              <a:t>Edit Master text styles</a:t>
            </a:r>
          </a:p>
          <a:p>
            <a:pPr lvl="0"/>
            <a:endParaRPr lang="en-US" dirty="0"/>
          </a:p>
          <a:p>
            <a:pPr lvl="1"/>
            <a:endParaRPr lang="en-US" dirty="0"/>
          </a:p>
        </p:txBody>
      </p:sp>
      <p:sp>
        <p:nvSpPr>
          <p:cNvPr id="14" name="TextBox 13"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a:extLst>
              <a:ext uri="{FF2B5EF4-FFF2-40B4-BE49-F238E27FC236}">
                <a16:creationId xmlns:a16="http://schemas.microsoft.com/office/drawing/2014/main" id="{1A8F5A1F-1699-4EF1-82AF-7354D891452F}"/>
              </a:ext>
            </a:extLst>
          </p:cNvPr>
          <p:cNvSpPr txBox="1"/>
          <p:nvPr userDrawn="1"/>
        </p:nvSpPr>
        <p:spPr>
          <a:xfrm>
            <a:off x="1244889" y="5661891"/>
            <a:ext cx="9686349" cy="507831"/>
          </a:xfrm>
          <a:prstGeom prst="rect">
            <a:avLst/>
          </a:prstGeom>
          <a:noFill/>
        </p:spPr>
        <p:txBody>
          <a:bodyPr wrap="square" rtlCol="0">
            <a:spAutoFit/>
          </a:bodyPr>
          <a:lstStyle/>
          <a:p>
            <a:r>
              <a:rPr lang="en-US" sz="900" dirty="0"/>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p>
        </p:txBody>
      </p:sp>
      <p:sp>
        <p:nvSpPr>
          <p:cNvPr id="3" name="Date Placeholder 2">
            <a:extLst>
              <a:ext uri="{FF2B5EF4-FFF2-40B4-BE49-F238E27FC236}">
                <a16:creationId xmlns:a16="http://schemas.microsoft.com/office/drawing/2014/main" id="{E5289218-7CB7-4181-8221-C0440523BEC9}"/>
              </a:ext>
              <a:ext uri="{C183D7F6-B498-43B3-948B-1728B52AA6E4}">
                <adec:decorative xmlns:adec="http://schemas.microsoft.com/office/drawing/2017/decorative" val="1"/>
              </a:ext>
            </a:extLst>
          </p:cNvPr>
          <p:cNvSpPr>
            <a:spLocks noGrp="1"/>
          </p:cNvSpPr>
          <p:nvPr>
            <p:ph type="dt" sz="half" idx="10"/>
          </p:nvPr>
        </p:nvSpPr>
        <p:spPr/>
        <p:txBody>
          <a:bodyPr/>
          <a:lstStyle/>
          <a:p>
            <a:fld id="{4A706AEE-E4B8-4315-A38A-5DBF50C52D73}" type="datetimeFigureOut">
              <a:rPr lang="en-US" smtClean="0"/>
              <a:t>10/1/2021</a:t>
            </a:fld>
            <a:endParaRPr lang="en-US"/>
          </a:p>
        </p:txBody>
      </p:sp>
      <p:sp>
        <p:nvSpPr>
          <p:cNvPr id="4" name="Footer Placeholder 3">
            <a:extLst>
              <a:ext uri="{FF2B5EF4-FFF2-40B4-BE49-F238E27FC236}">
                <a16:creationId xmlns:a16="http://schemas.microsoft.com/office/drawing/2014/main" id="{C0DB162A-3F38-40BA-82D2-7C72C64118DE}"/>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B03C34-34B1-4B5B-AEED-AE92CCC42FD7}"/>
              </a:ext>
              <a:ext uri="{C183D7F6-B498-43B3-948B-1728B52AA6E4}">
                <adec:decorative xmlns:adec="http://schemas.microsoft.com/office/drawing/2017/decorative" val="1"/>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3179874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4E87B5A-4C30-4ABE-B2BE-71FBF9F2A8BD}"/>
              </a:ext>
            </a:extLst>
          </p:cNvPr>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644073"/>
            <a:ext cx="10515600" cy="4532890"/>
          </a:xfrm>
          <a:prstGeom prst="rect">
            <a:avLst/>
          </a:prstGeom>
        </p:spPr>
        <p:txBody>
          <a:bodyPr ancho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A706AEE-E4B8-4315-A38A-5DBF50C52D73}" type="datetimeFigureOut">
              <a:rPr lang="en-US" smtClean="0"/>
              <a:t>10/1/2021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3984393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7" y="668"/>
            <a:ext cx="12189626" cy="6856664"/>
          </a:xfrm>
          <a:prstGeom prst="rect">
            <a:avLst/>
          </a:prstGeom>
        </p:spPr>
      </p:pic>
      <p:sp>
        <p:nvSpPr>
          <p:cNvPr id="2" name="Title 1"/>
          <p:cNvSpPr>
            <a:spLocks noGrp="1"/>
          </p:cNvSpPr>
          <p:nvPr>
            <p:ph type="title"/>
          </p:nvPr>
        </p:nvSpPr>
        <p:spPr>
          <a:xfrm>
            <a:off x="1893456" y="423334"/>
            <a:ext cx="8340436" cy="2713228"/>
          </a:xfrm>
          <a:prstGeom prst="rect">
            <a:avLst/>
          </a:prstGeom>
        </p:spPr>
        <p:txBody>
          <a:bodyPr rIns="457200" anchor="b"/>
          <a:lstStyle>
            <a:lvl1pPr>
              <a:defRPr sz="60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1893456" y="3246268"/>
            <a:ext cx="8340436" cy="1500187"/>
          </a:xfrm>
          <a:prstGeom prst="rect">
            <a:avLst/>
          </a:prstGeom>
        </p:spPr>
        <p:txBody>
          <a:bodyPr tIns="182880" rIns="457200" bIns="182880" anchor="t" anchorCtr="0"/>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4A706AEE-E4B8-4315-A38A-5DBF50C52D73}" type="datetimeFigureOut">
              <a:rPr lang="en-US" smtClean="0"/>
              <a:t>10/1/2021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882145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7F37E57-90EB-4392-A853-E6C177DBF23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8" name="Title 7">
            <a:extLst>
              <a:ext uri="{FF2B5EF4-FFF2-40B4-BE49-F238E27FC236}">
                <a16:creationId xmlns:a16="http://schemas.microsoft.com/office/drawing/2014/main" id="{E1829E2D-5DC0-4E9F-B678-9019679156F8}"/>
              </a:ext>
            </a:extLst>
          </p:cNvPr>
          <p:cNvSpPr>
            <a:spLocks noGrp="1"/>
          </p:cNvSpPr>
          <p:nvPr>
            <p:ph type="title"/>
          </p:nvPr>
        </p:nvSpPr>
        <p:spPr>
          <a:xfrm>
            <a:off x="838200" y="4290581"/>
            <a:ext cx="11353800" cy="891019"/>
          </a:xfrm>
          <a:prstGeom prst="rect">
            <a:avLst/>
          </a:prstGeom>
        </p:spPr>
        <p:txBody>
          <a:bodyPr anchor="t"/>
          <a:lstStyle/>
          <a:p>
            <a:r>
              <a:rPr lang="en-US"/>
              <a:t>Click to edit Master title style</a:t>
            </a:r>
          </a:p>
        </p:txBody>
      </p:sp>
      <p:sp>
        <p:nvSpPr>
          <p:cNvPr id="9" name="Text Placeholder 2">
            <a:extLst>
              <a:ext uri="{FF2B5EF4-FFF2-40B4-BE49-F238E27FC236}">
                <a16:creationId xmlns:a16="http://schemas.microsoft.com/office/drawing/2014/main" id="{4389D740-357F-4BFD-B6E8-D6C74B9D819B}"/>
              </a:ext>
            </a:extLst>
          </p:cNvPr>
          <p:cNvSpPr>
            <a:spLocks noGrp="1"/>
          </p:cNvSpPr>
          <p:nvPr>
            <p:ph type="body" idx="1"/>
          </p:nvPr>
        </p:nvSpPr>
        <p:spPr>
          <a:xfrm>
            <a:off x="3581400" y="5331272"/>
            <a:ext cx="8610600" cy="688099"/>
          </a:xfrm>
          <a:prstGeom prst="rect">
            <a:avLst/>
          </a:prstGeom>
        </p:spPr>
        <p:txBody>
          <a:bodyPr>
            <a:norm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3" name="Date Placeholder 2">
            <a:extLst>
              <a:ext uri="{FF2B5EF4-FFF2-40B4-BE49-F238E27FC236}">
                <a16:creationId xmlns:a16="http://schemas.microsoft.com/office/drawing/2014/main" id="{EB0C64CA-01BD-460D-89C9-0C2043D580EB}"/>
              </a:ext>
            </a:extLst>
          </p:cNvPr>
          <p:cNvSpPr>
            <a:spLocks noGrp="1"/>
          </p:cNvSpPr>
          <p:nvPr>
            <p:ph type="dt" sz="half" idx="10"/>
          </p:nvPr>
        </p:nvSpPr>
        <p:spPr/>
        <p:txBody>
          <a:bodyPr/>
          <a:lstStyle/>
          <a:p>
            <a:fld id="{4A706AEE-E4B8-4315-A38A-5DBF50C52D73}" type="datetimeFigureOut">
              <a:rPr lang="en-US" smtClean="0"/>
              <a:t>10/1/2021</a:t>
            </a:fld>
            <a:endParaRPr lang="en-US"/>
          </a:p>
        </p:txBody>
      </p:sp>
      <p:sp>
        <p:nvSpPr>
          <p:cNvPr id="4" name="Footer Placeholder 3">
            <a:extLst>
              <a:ext uri="{FF2B5EF4-FFF2-40B4-BE49-F238E27FC236}">
                <a16:creationId xmlns:a16="http://schemas.microsoft.com/office/drawing/2014/main" id="{1583761E-B5D3-45B1-B910-9807F7E125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9D9092A-2CD1-40F9-B4AA-7D5FC15F2ADE}"/>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2073786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D0CFDC3-B650-4CCE-8A51-79C6018F060B}"/>
              </a:ext>
            </a:extLst>
          </p:cNvPr>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706AEE-E4B8-4315-A38A-5DBF50C52D73}" type="datetimeFigureOut">
              <a:rPr lang="en-US" smtClean="0"/>
              <a:t>10/1/2021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2350447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D786F29-BF4F-4B2A-B4D2-37C78A859BB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2" name="Title 1"/>
          <p:cNvSpPr>
            <a:spLocks noGrp="1"/>
          </p:cNvSpPr>
          <p:nvPr>
            <p:ph type="title"/>
          </p:nvPr>
        </p:nvSpPr>
        <p:spPr>
          <a:xfrm>
            <a:off x="839788" y="365126"/>
            <a:ext cx="10515600" cy="1149350"/>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2"/>
            <a:ext cx="5157787"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671761"/>
            <a:ext cx="5157787" cy="2980893"/>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2"/>
            <a:ext cx="5183188"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671761"/>
            <a:ext cx="5183188" cy="2980894"/>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A706AEE-E4B8-4315-A38A-5DBF50C52D73}" type="datetimeFigureOut">
              <a:rPr lang="en-US" smtClean="0"/>
              <a:t>10/1/2021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449286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2" name="Title 1">
            <a:extLst>
              <a:ext uri="{FF2B5EF4-FFF2-40B4-BE49-F238E27FC236}">
                <a16:creationId xmlns:a16="http://schemas.microsoft.com/office/drawing/2014/main" id="{AD3D8C27-8A53-4BC4-90CB-ADA278AC77E3}"/>
              </a:ext>
            </a:extLst>
          </p:cNvPr>
          <p:cNvSpPr>
            <a:spLocks noGrp="1"/>
          </p:cNvSpPr>
          <p:nvPr>
            <p:ph type="title"/>
          </p:nvPr>
        </p:nvSpPr>
        <p:spPr/>
        <p:txBody>
          <a:bodyPr/>
          <a:lstStyle/>
          <a:p>
            <a:r>
              <a:rPr lang="en-US"/>
              <a:t>Click to edit Master title style</a:t>
            </a:r>
          </a:p>
        </p:txBody>
      </p:sp>
      <p:sp>
        <p:nvSpPr>
          <p:cNvPr id="13" name="Content Placeholder 12">
            <a:extLst>
              <a:ext uri="{FF2B5EF4-FFF2-40B4-BE49-F238E27FC236}">
                <a16:creationId xmlns:a16="http://schemas.microsoft.com/office/drawing/2014/main" id="{8527C91C-D68F-46DB-9618-F4AE37D5AFEF}"/>
              </a:ext>
            </a:extLst>
          </p:cNvPr>
          <p:cNvSpPr>
            <a:spLocks noGrp="1"/>
          </p:cNvSpPr>
          <p:nvPr>
            <p:ph sz="quarter" idx="13"/>
          </p:nvPr>
        </p:nvSpPr>
        <p:spPr>
          <a:xfrm>
            <a:off x="838200" y="1458913"/>
            <a:ext cx="10393363" cy="2817523"/>
          </a:xfrm>
        </p:spPr>
        <p:txBody>
          <a:bodyPr lIns="1645920" tIns="914400" rIns="1645920" bIns="914400" anchor="t" anchorCtr="0">
            <a:normAutofit/>
          </a:bodyPr>
          <a:lstStyle>
            <a:lvl1pPr marL="0" indent="0">
              <a:buNone/>
              <a:defRPr sz="3600" i="1"/>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6" name="Text Placeholder 15">
            <a:extLst>
              <a:ext uri="{FF2B5EF4-FFF2-40B4-BE49-F238E27FC236}">
                <a16:creationId xmlns:a16="http://schemas.microsoft.com/office/drawing/2014/main" id="{40D0A9EE-76F6-42DC-BF8D-A7F378AFACB4}"/>
              </a:ext>
            </a:extLst>
          </p:cNvPr>
          <p:cNvSpPr>
            <a:spLocks noGrp="1"/>
          </p:cNvSpPr>
          <p:nvPr>
            <p:ph type="body" sz="quarter" idx="14"/>
          </p:nvPr>
        </p:nvSpPr>
        <p:spPr>
          <a:xfrm>
            <a:off x="828675" y="4284663"/>
            <a:ext cx="10402888" cy="850900"/>
          </a:xfrm>
        </p:spPr>
        <p:txBody>
          <a:bodyPr anchor="b" anchorCtr="0">
            <a:normAutofit/>
          </a:bodyPr>
          <a:lstStyle>
            <a:lvl1pPr marL="0" indent="0" algn="r">
              <a:buNone/>
              <a:defRPr sz="1800"/>
            </a:lvl1pPr>
            <a:lvl2pPr marL="457200" indent="0" algn="r">
              <a:buNone/>
              <a:defRPr/>
            </a:lvl2pPr>
            <a:lvl3pPr marL="914400" indent="0" algn="r">
              <a:buNone/>
              <a:defRPr/>
            </a:lvl3pPr>
            <a:lvl4pPr marL="1371600" indent="0" algn="r">
              <a:buNone/>
              <a:defRPr/>
            </a:lvl4pPr>
            <a:lvl5pPr marL="1828800" indent="0" algn="r">
              <a:buNone/>
              <a:defRPr/>
            </a:lvl5pPr>
          </a:lstStyle>
          <a:p>
            <a:pPr lvl="0"/>
            <a:endParaRPr lang="en-US" dirty="0"/>
          </a:p>
        </p:txBody>
      </p:sp>
      <p:sp>
        <p:nvSpPr>
          <p:cNvPr id="9" name="Date Placeholder 8">
            <a:extLst>
              <a:ext uri="{FF2B5EF4-FFF2-40B4-BE49-F238E27FC236}">
                <a16:creationId xmlns:a16="http://schemas.microsoft.com/office/drawing/2014/main" id="{08FD5089-5B03-4359-ADCD-5DE5647F6457}"/>
              </a:ext>
              <a:ext uri="{C183D7F6-B498-43B3-948B-1728B52AA6E4}">
                <adec:decorative xmlns:adec="http://schemas.microsoft.com/office/drawing/2017/decorative" val="1"/>
              </a:ext>
            </a:extLst>
          </p:cNvPr>
          <p:cNvSpPr>
            <a:spLocks noGrp="1"/>
          </p:cNvSpPr>
          <p:nvPr>
            <p:ph type="dt" sz="half" idx="10"/>
          </p:nvPr>
        </p:nvSpPr>
        <p:spPr/>
        <p:txBody>
          <a:bodyPr/>
          <a:lstStyle/>
          <a:p>
            <a:fld id="{4A706AEE-E4B8-4315-A38A-5DBF50C52D73}" type="datetimeFigureOut">
              <a:rPr lang="en-US" smtClean="0"/>
              <a:t>10/1/2021</a:t>
            </a:fld>
            <a:endParaRPr lang="en-US"/>
          </a:p>
        </p:txBody>
      </p:sp>
      <p:sp>
        <p:nvSpPr>
          <p:cNvPr id="10" name="Footer Placeholder 9">
            <a:extLst>
              <a:ext uri="{FF2B5EF4-FFF2-40B4-BE49-F238E27FC236}">
                <a16:creationId xmlns:a16="http://schemas.microsoft.com/office/drawing/2014/main" id="{5D117427-AF77-45D9-8A97-E955BF543D4E}"/>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 uri="{C183D7F6-B498-43B3-948B-1728B52AA6E4}">
                <adec:decorative xmlns:adec="http://schemas.microsoft.com/office/drawing/2017/decorative" val="1"/>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2438906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only sta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19"/>
            <a:ext cx="10515600" cy="1325563"/>
          </a:xfrm>
        </p:spPr>
        <p:txBody>
          <a:bodyPr/>
          <a:lstStyle>
            <a:lvl1pPr>
              <a:defRPr>
                <a:solidFill>
                  <a:schemeClr val="bg1"/>
                </a:solidFill>
              </a:defRPr>
            </a:lvl1pPr>
          </a:lstStyle>
          <a:p>
            <a:r>
              <a:rPr lang="en-US"/>
              <a:t>Click to edit Master title style</a:t>
            </a:r>
          </a:p>
        </p:txBody>
      </p:sp>
      <p:sp>
        <p:nvSpPr>
          <p:cNvPr id="9" name="Date Placeholder 8">
            <a:extLst>
              <a:ext uri="{FF2B5EF4-FFF2-40B4-BE49-F238E27FC236}">
                <a16:creationId xmlns:a16="http://schemas.microsoft.com/office/drawing/2014/main" id="{08FD5089-5B03-4359-ADCD-5DE5647F6457}"/>
              </a:ext>
              <a:ext uri="{C183D7F6-B498-43B3-948B-1728B52AA6E4}">
                <adec:decorative xmlns:adec="http://schemas.microsoft.com/office/drawing/2017/decorative" val="1"/>
              </a:ext>
            </a:extLst>
          </p:cNvPr>
          <p:cNvSpPr>
            <a:spLocks noGrp="1"/>
          </p:cNvSpPr>
          <p:nvPr>
            <p:ph type="dt" sz="half" idx="10"/>
          </p:nvPr>
        </p:nvSpPr>
        <p:spPr/>
        <p:txBody>
          <a:bodyPr/>
          <a:lstStyle/>
          <a:p>
            <a:fld id="{4A706AEE-E4B8-4315-A38A-5DBF50C52D73}" type="datetimeFigureOut">
              <a:rPr lang="en-US" smtClean="0"/>
              <a:t>10/1/2021</a:t>
            </a:fld>
            <a:endParaRPr lang="en-US"/>
          </a:p>
        </p:txBody>
      </p:sp>
      <p:sp>
        <p:nvSpPr>
          <p:cNvPr id="10" name="Footer Placeholder 9">
            <a:extLst>
              <a:ext uri="{FF2B5EF4-FFF2-40B4-BE49-F238E27FC236}">
                <a16:creationId xmlns:a16="http://schemas.microsoft.com/office/drawing/2014/main" id="{5D117427-AF77-45D9-8A97-E955BF543D4E}"/>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 uri="{C183D7F6-B498-43B3-948B-1728B52AA6E4}">
                <adec:decorative xmlns:adec="http://schemas.microsoft.com/office/drawing/2017/decorative" val="1"/>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536804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only log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7" y="1714"/>
            <a:ext cx="12185906" cy="6854572"/>
          </a:xfrm>
          <a:prstGeom prst="rect">
            <a:avLst/>
          </a:prstGeom>
        </p:spPr>
      </p:pic>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19"/>
            <a:ext cx="10515600" cy="1325563"/>
          </a:xfrm>
        </p:spPr>
        <p:txBody>
          <a:bodyPr/>
          <a:lstStyle>
            <a:lvl1pPr>
              <a:defRPr>
                <a:solidFill>
                  <a:schemeClr val="bg1"/>
                </a:solidFill>
              </a:defRPr>
            </a:lvl1pPr>
          </a:lstStyle>
          <a:p>
            <a:r>
              <a:rPr lang="en-US"/>
              <a:t>Click to edit Master title style</a:t>
            </a:r>
          </a:p>
        </p:txBody>
      </p:sp>
      <p:sp>
        <p:nvSpPr>
          <p:cNvPr id="9" name="Date Placeholder 8">
            <a:extLst>
              <a:ext uri="{FF2B5EF4-FFF2-40B4-BE49-F238E27FC236}">
                <a16:creationId xmlns:a16="http://schemas.microsoft.com/office/drawing/2014/main" id="{08FD5089-5B03-4359-ADCD-5DE5647F6457}"/>
              </a:ext>
              <a:ext uri="{C183D7F6-B498-43B3-948B-1728B52AA6E4}">
                <adec:decorative xmlns:adec="http://schemas.microsoft.com/office/drawing/2017/decorative" val="1"/>
              </a:ext>
            </a:extLst>
          </p:cNvPr>
          <p:cNvSpPr>
            <a:spLocks noGrp="1"/>
          </p:cNvSpPr>
          <p:nvPr>
            <p:ph type="dt" sz="half" idx="10"/>
          </p:nvPr>
        </p:nvSpPr>
        <p:spPr/>
        <p:txBody>
          <a:bodyPr/>
          <a:lstStyle/>
          <a:p>
            <a:fld id="{4A706AEE-E4B8-4315-A38A-5DBF50C52D73}" type="datetimeFigureOut">
              <a:rPr lang="en-US" smtClean="0"/>
              <a:t>10/1/2021</a:t>
            </a:fld>
            <a:endParaRPr lang="en-US"/>
          </a:p>
        </p:txBody>
      </p:sp>
      <p:sp>
        <p:nvSpPr>
          <p:cNvPr id="10" name="Footer Placeholder 9">
            <a:extLst>
              <a:ext uri="{FF2B5EF4-FFF2-40B4-BE49-F238E27FC236}">
                <a16:creationId xmlns:a16="http://schemas.microsoft.com/office/drawing/2014/main" id="{5D117427-AF77-45D9-8A97-E955BF543D4E}"/>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 uri="{C183D7F6-B498-43B3-948B-1728B52AA6E4}">
                <adec:decorative xmlns:adec="http://schemas.microsoft.com/office/drawing/2017/decorative" val="1"/>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963667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6FF858C-D621-4E06-B0BD-3504A86EE01C}"/>
              </a:ext>
              <a:ext uri="{C183D7F6-B498-43B3-948B-1728B52AA6E4}">
                <adec:decorative xmlns:adec="http://schemas.microsoft.com/office/drawing/2017/decorative" val="1"/>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1714"/>
            <a:ext cx="12191999" cy="6854572"/>
          </a:xfrm>
          <a:prstGeom prst="rect">
            <a:avLst/>
          </a:prstGeom>
        </p:spPr>
      </p:pic>
      <p:sp>
        <p:nvSpPr>
          <p:cNvPr id="15" name="Title Placeholder 14">
            <a:extLst>
              <a:ext uri="{FF2B5EF4-FFF2-40B4-BE49-F238E27FC236}">
                <a16:creationId xmlns:a16="http://schemas.microsoft.com/office/drawing/2014/main" id="{C4FFDAAB-CF54-4977-9D64-1D8CF2A8B5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6" name="Text Placeholder 15">
            <a:extLst>
              <a:ext uri="{FF2B5EF4-FFF2-40B4-BE49-F238E27FC236}">
                <a16:creationId xmlns:a16="http://schemas.microsoft.com/office/drawing/2014/main" id="{33C8E99D-C13E-4496-9E45-888ED9E9E8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706AEE-E4B8-4315-A38A-5DBF50C52D73}" type="datetimeFigureOut">
              <a:rPr lang="en-US" smtClean="0"/>
              <a:t>10/1/2021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1F73E-0BBA-472D-89D7-AA97411977D3}" type="slidenum">
              <a:rPr lang="en-US" smtClean="0"/>
              <a:t>‹#›</a:t>
            </a:fld>
            <a:endParaRPr lang="en-US"/>
          </a:p>
        </p:txBody>
      </p:sp>
    </p:spTree>
    <p:extLst>
      <p:ext uri="{BB962C8B-B14F-4D97-AF65-F5344CB8AC3E}">
        <p14:creationId xmlns:p14="http://schemas.microsoft.com/office/powerpoint/2010/main" val="37786089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2" r:id="rId4"/>
    <p:sldLayoutId id="2147483664" r:id="rId5"/>
    <p:sldLayoutId id="2147483665" r:id="rId6"/>
    <p:sldLayoutId id="2147483666" r:id="rId7"/>
    <p:sldLayoutId id="2147483675" r:id="rId8"/>
    <p:sldLayoutId id="2147483676" r:id="rId9"/>
    <p:sldLayoutId id="2147483667" r:id="rId10"/>
    <p:sldLayoutId id="2147483673" r:id="rId11"/>
    <p:sldLayoutId id="2147483668" r:id="rId12"/>
    <p:sldLayoutId id="2147483669" r:id="rId13"/>
    <p:sldLayoutId id="2147483674" r:id="rId14"/>
  </p:sldLayoutIdLst>
  <p:txStyles>
    <p:titleStyle>
      <a:lvl1pPr algn="l" defTabSz="914400" rtl="0" eaLnBrk="1" latinLnBrk="0" hangingPunct="1">
        <a:lnSpc>
          <a:spcPct val="90000"/>
        </a:lnSpc>
        <a:spcBef>
          <a:spcPct val="0"/>
        </a:spcBef>
        <a:buNone/>
        <a:defRPr sz="44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hyperlink" Target="https://sites.ed.gov/idea/files/Universal-TA-for-FFY-2020-2025-SPP-APR.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sites.ed.gov/idea/files/1820-0624_FFY20Part_B_SPPAPR_Measurement_TableFINAL.pdf"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pngimg.com/download/27474"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sites.ed.gov/idea/files/Universal-TA-for-FFY-2020-2025-SPP-APR.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sites.ed.gov/idea/files/1820-0624_FFY20Part_B_SPPAPR_Measurement_TableFINAL.pdf"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public.tableau.com/profile/general.supervision.timely.and.accurate.data#!/"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sites.ed.gov/idea/files/Universal-TA-for-FFY-2020-2025-SPP-APR.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sites.ed.gov/idea/files/Universal-TA-for-FFY-2020-2025-SPP-APR.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www.ksde.org/Agency/Division-of-Learning-Services/Special-Education-and-Title-Services/Special-Education/Legal-Special-Education-Law/Dispute-Resolution#DP"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pngimg.com/download/2747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77090" y="4569562"/>
            <a:ext cx="12469090" cy="891019"/>
          </a:xfrm>
        </p:spPr>
        <p:txBody>
          <a:bodyPr>
            <a:noAutofit/>
          </a:bodyPr>
          <a:lstStyle/>
          <a:p>
            <a:pPr algn="ctr"/>
            <a:r>
              <a:rPr lang="en-US" sz="3200" dirty="0"/>
              <a:t>State Performance Plan and Annual Performance Report </a:t>
            </a:r>
          </a:p>
        </p:txBody>
      </p:sp>
      <p:sp>
        <p:nvSpPr>
          <p:cNvPr id="2" name="Text Placeholder 1">
            <a:extLst>
              <a:ext uri="{FF2B5EF4-FFF2-40B4-BE49-F238E27FC236}">
                <a16:creationId xmlns:a16="http://schemas.microsoft.com/office/drawing/2014/main" id="{A5B98CB7-F58E-48B4-BCA9-0210A8428D8F}"/>
              </a:ext>
            </a:extLst>
          </p:cNvPr>
          <p:cNvSpPr>
            <a:spLocks noGrp="1"/>
          </p:cNvSpPr>
          <p:nvPr>
            <p:ph type="body" idx="1"/>
          </p:nvPr>
        </p:nvSpPr>
        <p:spPr/>
        <p:txBody>
          <a:bodyPr>
            <a:normAutofit fontScale="85000" lnSpcReduction="20000"/>
          </a:bodyPr>
          <a:lstStyle/>
          <a:p>
            <a:r>
              <a:rPr lang="en-US" dirty="0"/>
              <a:t>(SPP/APR) FFY 2020-2025 Stakeholder Involvement</a:t>
            </a:r>
          </a:p>
          <a:p>
            <a:r>
              <a:rPr lang="en-US" dirty="0"/>
              <a:t>Resolution Sessions and Mediation</a:t>
            </a:r>
          </a:p>
        </p:txBody>
      </p:sp>
    </p:spTree>
    <p:extLst>
      <p:ext uri="{BB962C8B-B14F-4D97-AF65-F5344CB8AC3E}">
        <p14:creationId xmlns:p14="http://schemas.microsoft.com/office/powerpoint/2010/main" val="430270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a:xfrm>
            <a:off x="1121225" y="1936153"/>
            <a:ext cx="4119368" cy="3977640"/>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n-US" dirty="0"/>
          </a:p>
        </p:txBody>
      </p:sp>
      <p:sp>
        <p:nvSpPr>
          <p:cNvPr id="16" name="Title 1"/>
          <p:cNvSpPr txBox="1">
            <a:spLocks/>
          </p:cNvSpPr>
          <p:nvPr/>
        </p:nvSpPr>
        <p:spPr>
          <a:xfrm>
            <a:off x="0" y="0"/>
            <a:ext cx="12192000" cy="1172095"/>
          </a:xfrm>
          <a:prstGeom prst="rect">
            <a:avLst/>
          </a:prstGeom>
          <a:solidFill>
            <a:schemeClr val="tx1"/>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chemeClr val="bg1"/>
                </a:solidFill>
                <a:cs typeface="Times New Roman" panose="02020603050405020304" pitchFamily="18" charset="0"/>
              </a:rPr>
              <a:t>How did we determine the changes?</a:t>
            </a:r>
          </a:p>
        </p:txBody>
      </p:sp>
      <p:sp>
        <p:nvSpPr>
          <p:cNvPr id="4" name="TextBox 3">
            <a:extLst>
              <a:ext uri="{FF2B5EF4-FFF2-40B4-BE49-F238E27FC236}">
                <a16:creationId xmlns:a16="http://schemas.microsoft.com/office/drawing/2014/main" id="{2B308534-3932-415E-B71A-6E3E1D254106}"/>
              </a:ext>
            </a:extLst>
          </p:cNvPr>
          <p:cNvSpPr txBox="1"/>
          <p:nvPr/>
        </p:nvSpPr>
        <p:spPr>
          <a:xfrm>
            <a:off x="501162" y="1515863"/>
            <a:ext cx="11306907" cy="4431983"/>
          </a:xfrm>
          <a:prstGeom prst="rect">
            <a:avLst/>
          </a:prstGeom>
          <a:noFill/>
        </p:spPr>
        <p:txBody>
          <a:bodyPr wrap="square" rtlCol="0">
            <a:spAutoFit/>
          </a:bodyPr>
          <a:lstStyle/>
          <a:p>
            <a:r>
              <a:rPr lang="en-US" sz="2400" dirty="0"/>
              <a:t>KSDE is not making any changes to the Indicator 15 baseline or the targets for the FFY 2020 – 2025 reporting period. It is the longstanding position of the U.S. Department of Education Office of Special Education Programs that “in the case of resolution sessions, targets should not drive a specific outcome… [and] should not influence agreements made within resolution sessions.” </a:t>
            </a:r>
            <a:r>
              <a:rPr lang="en-US" sz="2400" dirty="0">
                <a:hlinkClick r:id="rId3"/>
              </a:rPr>
              <a:t>See SPP/APR Universal Technical Assistance for FFY 2020-2025</a:t>
            </a:r>
            <a:r>
              <a:rPr lang="en-US" sz="2400" dirty="0"/>
              <a:t>. KSDE’s approach is in line with this position.</a:t>
            </a:r>
          </a:p>
          <a:p>
            <a:endParaRPr lang="en-US" sz="2400" dirty="0"/>
          </a:p>
          <a:p>
            <a:r>
              <a:rPr lang="en-US" sz="2400" dirty="0"/>
              <a:t>Note that Kansas is not required to establish a baseline or targets for any reporting period in which the number of resolution sessions is less than 10. See </a:t>
            </a:r>
            <a:r>
              <a:rPr lang="en-US" sz="2400" dirty="0">
                <a:hlinkClick r:id="rId4"/>
              </a:rPr>
              <a:t>SPP/APR Part B Indicator Measurement Table</a:t>
            </a:r>
            <a:r>
              <a:rPr lang="en-US" sz="2400" dirty="0"/>
              <a:t>, page 24.</a:t>
            </a: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953844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92076" y="4541854"/>
            <a:ext cx="11238563" cy="891019"/>
          </a:xfrm>
        </p:spPr>
        <p:txBody>
          <a:bodyPr>
            <a:noAutofit/>
          </a:bodyPr>
          <a:lstStyle/>
          <a:p>
            <a:r>
              <a:rPr lang="en-US" sz="3200" dirty="0"/>
              <a:t>Mediation</a:t>
            </a:r>
          </a:p>
        </p:txBody>
      </p:sp>
      <p:sp>
        <p:nvSpPr>
          <p:cNvPr id="5" name="Rectangle 4">
            <a:extLst>
              <a:ext uri="{FF2B5EF4-FFF2-40B4-BE49-F238E27FC236}">
                <a16:creationId xmlns:a16="http://schemas.microsoft.com/office/drawing/2014/main" id="{EAB3153B-2661-4482-9CCC-F36788C94B6D}"/>
              </a:ext>
            </a:extLst>
          </p:cNvPr>
          <p:cNvSpPr/>
          <p:nvPr/>
        </p:nvSpPr>
        <p:spPr>
          <a:xfrm>
            <a:off x="592076" y="2921168"/>
            <a:ext cx="4612160" cy="1015663"/>
          </a:xfrm>
          <a:prstGeom prst="rect">
            <a:avLst/>
          </a:prstGeom>
        </p:spPr>
        <p:txBody>
          <a:bodyPr wrap="none">
            <a:spAutoFit/>
          </a:bodyPr>
          <a:lstStyle/>
          <a:p>
            <a:r>
              <a:rPr lang="en-US" sz="600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Indicator 16</a:t>
            </a:r>
            <a:endParaRPr lang="en-US" dirty="0"/>
          </a:p>
        </p:txBody>
      </p:sp>
      <p:sp>
        <p:nvSpPr>
          <p:cNvPr id="4" name="Text Placeholder 1">
            <a:extLst>
              <a:ext uri="{FF2B5EF4-FFF2-40B4-BE49-F238E27FC236}">
                <a16:creationId xmlns:a16="http://schemas.microsoft.com/office/drawing/2014/main" id="{95644585-458F-43DB-A9E1-C98E0314A151}"/>
              </a:ext>
            </a:extLst>
          </p:cNvPr>
          <p:cNvSpPr>
            <a:spLocks noGrp="1"/>
          </p:cNvSpPr>
          <p:nvPr>
            <p:ph type="body" idx="1"/>
          </p:nvPr>
        </p:nvSpPr>
        <p:spPr>
          <a:xfrm>
            <a:off x="3581400" y="5331272"/>
            <a:ext cx="8610600" cy="688099"/>
          </a:xfrm>
        </p:spPr>
        <p:txBody>
          <a:bodyPr>
            <a:normAutofit/>
          </a:bodyPr>
          <a:lstStyle/>
          <a:p>
            <a:r>
              <a:rPr lang="en-US" dirty="0"/>
              <a:t>Resolution Sessions and Mediation</a:t>
            </a:r>
          </a:p>
        </p:txBody>
      </p:sp>
    </p:spTree>
    <p:extLst>
      <p:ext uri="{BB962C8B-B14F-4D97-AF65-F5344CB8AC3E}">
        <p14:creationId xmlns:p14="http://schemas.microsoft.com/office/powerpoint/2010/main" val="28021636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408385E-054D-4865-ABF2-D2BE9E57F113}"/>
              </a:ext>
            </a:extLst>
          </p:cNvPr>
          <p:cNvSpPr>
            <a:spLocks noGrp="1"/>
          </p:cNvSpPr>
          <p:nvPr>
            <p:ph type="title"/>
          </p:nvPr>
        </p:nvSpPr>
        <p:spPr/>
        <p:txBody>
          <a:bodyPr>
            <a:normAutofit/>
          </a:bodyPr>
          <a:lstStyle/>
          <a:p>
            <a:r>
              <a:rPr lang="en-US" sz="3600" dirty="0"/>
              <a:t>What is Indicator 16?</a:t>
            </a:r>
          </a:p>
        </p:txBody>
      </p:sp>
      <p:sp>
        <p:nvSpPr>
          <p:cNvPr id="8" name="Text Placeholder 7">
            <a:extLst>
              <a:ext uri="{FF2B5EF4-FFF2-40B4-BE49-F238E27FC236}">
                <a16:creationId xmlns:a16="http://schemas.microsoft.com/office/drawing/2014/main" id="{0A3BEAA1-6D24-43CC-99DF-AC7EC8905A19}"/>
              </a:ext>
            </a:extLst>
          </p:cNvPr>
          <p:cNvSpPr>
            <a:spLocks noGrp="1"/>
          </p:cNvSpPr>
          <p:nvPr>
            <p:ph type="body" idx="1"/>
          </p:nvPr>
        </p:nvSpPr>
        <p:spPr>
          <a:xfrm>
            <a:off x="665159" y="1600272"/>
            <a:ext cx="5157787" cy="548568"/>
          </a:xfrm>
        </p:spPr>
        <p:txBody>
          <a:bodyPr>
            <a:normAutofit/>
          </a:bodyPr>
          <a:lstStyle/>
          <a:p>
            <a:pPr>
              <a:spcBef>
                <a:spcPts val="0"/>
              </a:spcBef>
            </a:pPr>
            <a:r>
              <a:rPr lang="en-US" dirty="0"/>
              <a:t>Mediation</a:t>
            </a:r>
          </a:p>
        </p:txBody>
      </p:sp>
      <p:sp>
        <p:nvSpPr>
          <p:cNvPr id="20" name="Content Placeholder 19">
            <a:extLst>
              <a:ext uri="{FF2B5EF4-FFF2-40B4-BE49-F238E27FC236}">
                <a16:creationId xmlns:a16="http://schemas.microsoft.com/office/drawing/2014/main" id="{C2FB5FBC-B166-4745-A127-E800FAA1895A}"/>
              </a:ext>
            </a:extLst>
          </p:cNvPr>
          <p:cNvSpPr>
            <a:spLocks noGrp="1"/>
          </p:cNvSpPr>
          <p:nvPr>
            <p:ph sz="half" idx="2"/>
          </p:nvPr>
        </p:nvSpPr>
        <p:spPr>
          <a:xfrm>
            <a:off x="437516" y="2158162"/>
            <a:ext cx="5157787" cy="4028012"/>
          </a:xfrm>
        </p:spPr>
        <p:txBody>
          <a:bodyPr>
            <a:noAutofit/>
          </a:bodyPr>
          <a:lstStyle/>
          <a:p>
            <a:pPr>
              <a:lnSpc>
                <a:spcPct val="100000"/>
              </a:lnSpc>
            </a:pPr>
            <a:r>
              <a:rPr lang="en-US" sz="2200" dirty="0"/>
              <a:t>Indicator 16 measures the percent of mediations held in a school year that result in mediation agreements. </a:t>
            </a:r>
          </a:p>
          <a:p>
            <a:pPr lvl="1">
              <a:lnSpc>
                <a:spcPct val="100000"/>
              </a:lnSpc>
            </a:pPr>
            <a:r>
              <a:rPr lang="en-US" dirty="0"/>
              <a:t>For the purposes of reporting to the U.S. Department of Education, a mediation is counted as resulting in agreement if the written mediation agreement fully or partially resolves issues in dispute</a:t>
            </a:r>
          </a:p>
          <a:p>
            <a:pPr marL="0" indent="0">
              <a:buNone/>
            </a:pPr>
            <a:endParaRPr lang="en-US" sz="2000" dirty="0"/>
          </a:p>
        </p:txBody>
      </p:sp>
      <p:sp>
        <p:nvSpPr>
          <p:cNvPr id="10" name="Text Placeholder 9">
            <a:extLst>
              <a:ext uri="{FF2B5EF4-FFF2-40B4-BE49-F238E27FC236}">
                <a16:creationId xmlns:a16="http://schemas.microsoft.com/office/drawing/2014/main" id="{BDB2B452-ADCA-47B7-9456-63447FDA8FE7}"/>
              </a:ext>
            </a:extLst>
          </p:cNvPr>
          <p:cNvSpPr>
            <a:spLocks noGrp="1"/>
          </p:cNvSpPr>
          <p:nvPr>
            <p:ph type="body" sz="quarter" idx="3"/>
          </p:nvPr>
        </p:nvSpPr>
        <p:spPr>
          <a:xfrm>
            <a:off x="5749771" y="1401386"/>
            <a:ext cx="5183188" cy="747454"/>
          </a:xfrm>
        </p:spPr>
        <p:txBody>
          <a:bodyPr>
            <a:normAutofit/>
          </a:bodyPr>
          <a:lstStyle/>
          <a:p>
            <a:r>
              <a:rPr lang="en-US" dirty="0"/>
              <a:t>Data source for Indicator 16:</a:t>
            </a:r>
          </a:p>
        </p:txBody>
      </p:sp>
      <p:sp>
        <p:nvSpPr>
          <p:cNvPr id="21" name="Content Placeholder 20">
            <a:extLst>
              <a:ext uri="{FF2B5EF4-FFF2-40B4-BE49-F238E27FC236}">
                <a16:creationId xmlns:a16="http://schemas.microsoft.com/office/drawing/2014/main" id="{B3B91D22-994B-4652-88BD-90421DE1FFB6}"/>
              </a:ext>
            </a:extLst>
          </p:cNvPr>
          <p:cNvSpPr>
            <a:spLocks noGrp="1"/>
          </p:cNvSpPr>
          <p:nvPr>
            <p:ph sz="quarter" idx="4"/>
          </p:nvPr>
        </p:nvSpPr>
        <p:spPr>
          <a:xfrm>
            <a:off x="5829298" y="2148840"/>
            <a:ext cx="6005148" cy="4028012"/>
          </a:xfrm>
        </p:spPr>
        <p:txBody>
          <a:bodyPr>
            <a:normAutofit fontScale="85000" lnSpcReduction="10000"/>
          </a:bodyPr>
          <a:lstStyle/>
          <a:p>
            <a:pPr>
              <a:lnSpc>
                <a:spcPct val="110000"/>
              </a:lnSpc>
            </a:pPr>
            <a:r>
              <a:rPr lang="en-US" dirty="0"/>
              <a:t>After the mediation process ends, the mediator appointed to conduct the mediation process submits a report to the Kansas State Department of Education (KSDE) Dispute Resolution Coordinator. The school district has no reporting responsibility for Indicator 16.</a:t>
            </a:r>
          </a:p>
          <a:p>
            <a:pPr>
              <a:lnSpc>
                <a:spcPct val="110000"/>
              </a:lnSpc>
            </a:pPr>
            <a:r>
              <a:rPr lang="en-US" dirty="0"/>
              <a:t>States are not required to report Indicator 16 data at the school district level. Therefore, KSDE reports the percent of total mediations held state-wide that result in mediation agreements. KSDE does not calculate or report this percent for individual school districts.</a:t>
            </a:r>
            <a:endParaRPr lang="en-US" sz="1050" dirty="0"/>
          </a:p>
        </p:txBody>
      </p:sp>
      <p:sp>
        <p:nvSpPr>
          <p:cNvPr id="9" name="Content Placeholder 19">
            <a:extLst>
              <a:ext uri="{FF2B5EF4-FFF2-40B4-BE49-F238E27FC236}">
                <a16:creationId xmlns:a16="http://schemas.microsoft.com/office/drawing/2014/main" id="{46AFA5C3-8199-4A6E-BD77-A7E3FD479A8E}"/>
              </a:ext>
            </a:extLst>
          </p:cNvPr>
          <p:cNvSpPr txBox="1">
            <a:spLocks/>
          </p:cNvSpPr>
          <p:nvPr/>
        </p:nvSpPr>
        <p:spPr>
          <a:xfrm>
            <a:off x="6121401" y="2013936"/>
            <a:ext cx="5157787" cy="158558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p:txBody>
      </p:sp>
    </p:spTree>
    <p:extLst>
      <p:ext uri="{BB962C8B-B14F-4D97-AF65-F5344CB8AC3E}">
        <p14:creationId xmlns:p14="http://schemas.microsoft.com/office/powerpoint/2010/main" val="3458290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F177787-2ABC-4EF9-8D87-518F2B5EC245}"/>
              </a:ext>
            </a:extLst>
          </p:cNvPr>
          <p:cNvSpPr>
            <a:spLocks noGrp="1"/>
          </p:cNvSpPr>
          <p:nvPr>
            <p:ph type="title"/>
          </p:nvPr>
        </p:nvSpPr>
        <p:spPr>
          <a:xfrm>
            <a:off x="609601" y="5022877"/>
            <a:ext cx="11137466" cy="1003851"/>
          </a:xfrm>
        </p:spPr>
        <p:txBody>
          <a:bodyPr>
            <a:normAutofit/>
          </a:bodyPr>
          <a:lstStyle/>
          <a:p>
            <a:br>
              <a:rPr lang="en-US" dirty="0"/>
            </a:br>
            <a:endParaRPr lang="en-US" dirty="0"/>
          </a:p>
        </p:txBody>
      </p:sp>
      <p:sp>
        <p:nvSpPr>
          <p:cNvPr id="11" name="TextBox 10">
            <a:extLst>
              <a:ext uri="{FF2B5EF4-FFF2-40B4-BE49-F238E27FC236}">
                <a16:creationId xmlns:a16="http://schemas.microsoft.com/office/drawing/2014/main" id="{B37D9585-C231-4ADF-8F4A-9F2425187272}"/>
              </a:ext>
            </a:extLst>
          </p:cNvPr>
          <p:cNvSpPr txBox="1"/>
          <p:nvPr/>
        </p:nvSpPr>
        <p:spPr>
          <a:xfrm>
            <a:off x="1451982" y="118752"/>
            <a:ext cx="8348966" cy="523220"/>
          </a:xfrm>
          <a:prstGeom prst="rect">
            <a:avLst/>
          </a:prstGeom>
          <a:noFill/>
        </p:spPr>
        <p:txBody>
          <a:bodyPr wrap="square" rtlCol="0">
            <a:spAutoFit/>
          </a:bodyPr>
          <a:lstStyle/>
          <a:p>
            <a:r>
              <a:rPr lang="en-US" sz="2800" b="1" dirty="0">
                <a:solidFill>
                  <a:schemeClr val="tx1">
                    <a:lumMod val="90000"/>
                    <a:lumOff val="10000"/>
                  </a:schemeClr>
                </a:solidFill>
                <a:latin typeface="Calibri" panose="020F0502020204030204" pitchFamily="34" charset="0"/>
                <a:ea typeface="+mj-ea"/>
                <a:cs typeface="Calibri" panose="020F0502020204030204" pitchFamily="34" charset="0"/>
              </a:rPr>
              <a:t>Indicator 16: Mediation Targets and Results Over Time</a:t>
            </a:r>
            <a:endParaRPr lang="en-US" sz="2800" dirty="0">
              <a:solidFill>
                <a:schemeClr val="tx1">
                  <a:lumMod val="90000"/>
                  <a:lumOff val="10000"/>
                </a:schemeClr>
              </a:solidFill>
            </a:endParaRPr>
          </a:p>
        </p:txBody>
      </p:sp>
      <p:sp>
        <p:nvSpPr>
          <p:cNvPr id="12" name="Title 6">
            <a:extLst>
              <a:ext uri="{FF2B5EF4-FFF2-40B4-BE49-F238E27FC236}">
                <a16:creationId xmlns:a16="http://schemas.microsoft.com/office/drawing/2014/main" id="{53A6B8A5-09D5-4BFD-A112-06E6E47611CA}"/>
              </a:ext>
            </a:extLst>
          </p:cNvPr>
          <p:cNvSpPr txBox="1">
            <a:spLocks/>
          </p:cNvSpPr>
          <p:nvPr/>
        </p:nvSpPr>
        <p:spPr>
          <a:xfrm>
            <a:off x="609601" y="5143162"/>
            <a:ext cx="11137466" cy="1003851"/>
          </a:xfrm>
          <a:prstGeom prst="rect">
            <a:avLst/>
          </a:prstGeom>
        </p:spPr>
        <p:txBody>
          <a:bodyPr vert="horz" lIns="91440" tIns="45720" rIns="91440" bIns="45720" rtlCol="0" anchor="t">
            <a:normAutofit fontScale="90000" lnSpcReduction="20000"/>
          </a:bodyPr>
          <a:lstStyle>
            <a:lvl1pPr algn="l" defTabSz="914400" rtl="0" eaLnBrk="1" latinLnBrk="0" hangingPunct="1">
              <a:lnSpc>
                <a:spcPct val="90000"/>
              </a:lnSpc>
              <a:spcBef>
                <a:spcPct val="0"/>
              </a:spcBef>
              <a:buNone/>
              <a:defRPr sz="3200" kern="12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sz="2800" dirty="0"/>
              <a:t>Percent of resolution sessions held in a school year that were resolved through written settlement agreements.</a:t>
            </a:r>
            <a:br>
              <a:rPr lang="en-US" dirty="0"/>
            </a:br>
            <a:endParaRPr lang="en-US" dirty="0"/>
          </a:p>
        </p:txBody>
      </p:sp>
      <p:sp>
        <p:nvSpPr>
          <p:cNvPr id="9" name="TextBox 8">
            <a:extLst>
              <a:ext uri="{FF2B5EF4-FFF2-40B4-BE49-F238E27FC236}">
                <a16:creationId xmlns:a16="http://schemas.microsoft.com/office/drawing/2014/main" id="{D0D16295-5868-40C5-8A53-1EA3A8814CA4}"/>
              </a:ext>
            </a:extLst>
          </p:cNvPr>
          <p:cNvSpPr txBox="1"/>
          <p:nvPr/>
        </p:nvSpPr>
        <p:spPr>
          <a:xfrm>
            <a:off x="9734173" y="1934952"/>
            <a:ext cx="2317072" cy="1169551"/>
          </a:xfrm>
          <a:prstGeom prst="rect">
            <a:avLst/>
          </a:prstGeom>
          <a:solidFill>
            <a:srgbClr val="11284A"/>
          </a:solidFill>
        </p:spPr>
        <p:txBody>
          <a:bodyPr wrap="square" rtlCol="0">
            <a:spAutoFit/>
          </a:bodyPr>
          <a:lstStyle/>
          <a:p>
            <a:r>
              <a:rPr lang="en-US" sz="1400" dirty="0">
                <a:solidFill>
                  <a:schemeClr val="bg1"/>
                </a:solidFill>
              </a:rPr>
              <a:t>States are not required to establish baseline or targets if # of resolution sessions for the reporting year is less than 10.</a:t>
            </a:r>
          </a:p>
        </p:txBody>
      </p:sp>
      <p:pic>
        <p:nvPicPr>
          <p:cNvPr id="2" name="Picture 1">
            <a:extLst>
              <a:ext uri="{FF2B5EF4-FFF2-40B4-BE49-F238E27FC236}">
                <a16:creationId xmlns:a16="http://schemas.microsoft.com/office/drawing/2014/main" id="{CDD37952-0E62-4000-AF6B-F471B12BC454}"/>
              </a:ext>
            </a:extLst>
          </p:cNvPr>
          <p:cNvPicPr>
            <a:picLocks noChangeAspect="1"/>
          </p:cNvPicPr>
          <p:nvPr/>
        </p:nvPicPr>
        <p:blipFill>
          <a:blip r:embed="rId2"/>
          <a:stretch>
            <a:fillRect/>
          </a:stretch>
        </p:blipFill>
        <p:spPr>
          <a:xfrm>
            <a:off x="213064" y="762257"/>
            <a:ext cx="9066899" cy="3944207"/>
          </a:xfrm>
          <a:prstGeom prst="rect">
            <a:avLst/>
          </a:prstGeom>
        </p:spPr>
      </p:pic>
    </p:spTree>
    <p:extLst>
      <p:ext uri="{BB962C8B-B14F-4D97-AF65-F5344CB8AC3E}">
        <p14:creationId xmlns:p14="http://schemas.microsoft.com/office/powerpoint/2010/main" val="8723791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CB514-A0C2-463A-BD4F-29C8FF9CA091}"/>
              </a:ext>
            </a:extLst>
          </p:cNvPr>
          <p:cNvSpPr>
            <a:spLocks noGrp="1"/>
          </p:cNvSpPr>
          <p:nvPr>
            <p:ph type="title"/>
          </p:nvPr>
        </p:nvSpPr>
        <p:spPr/>
        <p:txBody>
          <a:bodyPr/>
          <a:lstStyle/>
          <a:p>
            <a:r>
              <a:rPr lang="en-US" dirty="0"/>
              <a:t>COVID-19 Impacts</a:t>
            </a:r>
          </a:p>
        </p:txBody>
      </p:sp>
      <p:sp>
        <p:nvSpPr>
          <p:cNvPr id="3" name="Content Placeholder 2">
            <a:extLst>
              <a:ext uri="{FF2B5EF4-FFF2-40B4-BE49-F238E27FC236}">
                <a16:creationId xmlns:a16="http://schemas.microsoft.com/office/drawing/2014/main" id="{ED014F1A-E8A7-4005-8DAB-2B315C082FF2}"/>
              </a:ext>
            </a:extLst>
          </p:cNvPr>
          <p:cNvSpPr>
            <a:spLocks noGrp="1"/>
          </p:cNvSpPr>
          <p:nvPr>
            <p:ph idx="1"/>
          </p:nvPr>
        </p:nvSpPr>
        <p:spPr>
          <a:xfrm>
            <a:off x="838200" y="2752109"/>
            <a:ext cx="10515600" cy="1088369"/>
          </a:xfrm>
        </p:spPr>
        <p:txBody>
          <a:bodyPr>
            <a:normAutofit/>
          </a:bodyPr>
          <a:lstStyle/>
          <a:p>
            <a:r>
              <a:rPr lang="en-US" dirty="0"/>
              <a:t>There has been no indication to date that COVID-19 has impacted the data for Indicator 16.</a:t>
            </a:r>
            <a:endParaRPr lang="en-US" sz="3200" dirty="0"/>
          </a:p>
        </p:txBody>
      </p:sp>
    </p:spTree>
    <p:extLst>
      <p:ext uri="{BB962C8B-B14F-4D97-AF65-F5344CB8AC3E}">
        <p14:creationId xmlns:p14="http://schemas.microsoft.com/office/powerpoint/2010/main" val="27086920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a:xfrm>
            <a:off x="1976632" y="1307178"/>
            <a:ext cx="7564582" cy="3977640"/>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n-US" dirty="0"/>
          </a:p>
        </p:txBody>
      </p:sp>
      <p:sp>
        <p:nvSpPr>
          <p:cNvPr id="2" name="Rectangle 1"/>
          <p:cNvSpPr/>
          <p:nvPr/>
        </p:nvSpPr>
        <p:spPr>
          <a:xfrm>
            <a:off x="2657342" y="1307178"/>
            <a:ext cx="7650051" cy="523220"/>
          </a:xfrm>
          <a:prstGeom prst="rect">
            <a:avLst/>
          </a:prstGeom>
        </p:spPr>
        <p:txBody>
          <a:bodyPr wrap="square">
            <a:spAutoFit/>
          </a:bodyPr>
          <a:lstStyle/>
          <a:p>
            <a:pPr marL="342900" indent="-342900">
              <a:buFont typeface="Symbol" panose="05050102010706020507" pitchFamily="18" charset="2"/>
              <a:buChar char=""/>
            </a:pPr>
            <a:endParaRPr lang="en-US" sz="2800" dirty="0">
              <a:latin typeface="Calibri" panose="020F0502020204030204" pitchFamily="34" charset="0"/>
              <a:ea typeface="Times New Roman" panose="02020603050405020304" pitchFamily="18" charset="0"/>
            </a:endParaRPr>
          </a:p>
        </p:txBody>
      </p:sp>
      <p:pic>
        <p:nvPicPr>
          <p:cNvPr id="11" name="Picture 10">
            <a:extLst>
              <a:ext uri="{FF2B5EF4-FFF2-40B4-BE49-F238E27FC236}">
                <a16:creationId xmlns:a16="http://schemas.microsoft.com/office/drawing/2014/main" id="{A546FB27-8065-47F4-B2C6-B28C21B53A5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274363" y="2742200"/>
            <a:ext cx="3189307" cy="3151933"/>
          </a:xfrm>
          <a:prstGeom prst="rect">
            <a:avLst/>
          </a:prstGeom>
        </p:spPr>
      </p:pic>
      <p:sp>
        <p:nvSpPr>
          <p:cNvPr id="16" name="Title 1"/>
          <p:cNvSpPr txBox="1">
            <a:spLocks/>
          </p:cNvSpPr>
          <p:nvPr/>
        </p:nvSpPr>
        <p:spPr>
          <a:xfrm>
            <a:off x="-37708" y="23900"/>
            <a:ext cx="12192000" cy="1172095"/>
          </a:xfrm>
          <a:prstGeom prst="rect">
            <a:avLst/>
          </a:prstGeom>
          <a:solidFill>
            <a:schemeClr val="tx1"/>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chemeClr val="bg1"/>
                </a:solidFill>
                <a:cs typeface="Times New Roman" panose="02020603050405020304" pitchFamily="18" charset="0"/>
              </a:rPr>
              <a:t>Targets for Indicator 16 for the 2020-2025 SPP/APR Reporting Period</a:t>
            </a:r>
          </a:p>
        </p:txBody>
      </p:sp>
      <p:sp>
        <p:nvSpPr>
          <p:cNvPr id="4" name="TextBox 3">
            <a:extLst>
              <a:ext uri="{FF2B5EF4-FFF2-40B4-BE49-F238E27FC236}">
                <a16:creationId xmlns:a16="http://schemas.microsoft.com/office/drawing/2014/main" id="{FE09F9B2-A480-4618-A503-C9D87DC6850E}"/>
              </a:ext>
            </a:extLst>
          </p:cNvPr>
          <p:cNvSpPr txBox="1"/>
          <p:nvPr/>
        </p:nvSpPr>
        <p:spPr>
          <a:xfrm>
            <a:off x="4764947" y="1401702"/>
            <a:ext cx="6355041" cy="5293757"/>
          </a:xfrm>
          <a:prstGeom prst="rect">
            <a:avLst/>
          </a:prstGeom>
          <a:noFill/>
        </p:spPr>
        <p:txBody>
          <a:bodyPr wrap="square" rtlCol="0">
            <a:spAutoFit/>
          </a:bodyPr>
          <a:lstStyle/>
          <a:p>
            <a:pPr algn="just"/>
            <a:r>
              <a:rPr lang="en-US" sz="2000" dirty="0">
                <a:solidFill>
                  <a:srgbClr val="11284A"/>
                </a:solidFill>
              </a:rPr>
              <a:t>KSDE will keep FFY 2013 data (75.00%) as the baseline. KSDE will keep the target ranges the same as previous years for FFY 2020 – FFY 2025:</a:t>
            </a:r>
          </a:p>
          <a:p>
            <a:endParaRPr lang="en-US" sz="2000" b="1" dirty="0">
              <a:solidFill>
                <a:srgbClr val="11284A"/>
              </a:solidFill>
            </a:endParaRPr>
          </a:p>
          <a:p>
            <a:pPr marL="285750" indent="-285750" algn="ctr">
              <a:buFont typeface="Arial" panose="020B0604020202020204" pitchFamily="34" charset="0"/>
              <a:buChar char="•"/>
            </a:pPr>
            <a:r>
              <a:rPr lang="en-US" sz="2000" b="1" i="1" u="sng" dirty="0">
                <a:solidFill>
                  <a:srgbClr val="11284A"/>
                </a:solidFill>
              </a:rPr>
              <a:t>2020</a:t>
            </a:r>
            <a:r>
              <a:rPr lang="en-US" sz="2000" dirty="0">
                <a:solidFill>
                  <a:srgbClr val="11284A"/>
                </a:solidFill>
              </a:rPr>
              <a:t>: 77.00% - 80.00%</a:t>
            </a:r>
          </a:p>
          <a:p>
            <a:pPr algn="ctr"/>
            <a:endParaRPr lang="en-US" sz="2000" dirty="0">
              <a:solidFill>
                <a:srgbClr val="11284A"/>
              </a:solidFill>
            </a:endParaRPr>
          </a:p>
          <a:p>
            <a:pPr marL="285750" indent="-285750" algn="ctr">
              <a:buFont typeface="Arial" panose="020B0604020202020204" pitchFamily="34" charset="0"/>
              <a:buChar char="•"/>
            </a:pPr>
            <a:r>
              <a:rPr lang="en-US" sz="2000" b="1" i="1" u="sng" dirty="0">
                <a:solidFill>
                  <a:srgbClr val="11284A"/>
                </a:solidFill>
              </a:rPr>
              <a:t>2021</a:t>
            </a:r>
            <a:r>
              <a:rPr lang="en-US" sz="2000" dirty="0">
                <a:solidFill>
                  <a:srgbClr val="11284A"/>
                </a:solidFill>
              </a:rPr>
              <a:t>: 77.00% - 80.00%</a:t>
            </a:r>
          </a:p>
          <a:p>
            <a:pPr algn="ctr"/>
            <a:endParaRPr lang="en-US" sz="2000" dirty="0">
              <a:solidFill>
                <a:srgbClr val="11284A"/>
              </a:solidFill>
            </a:endParaRPr>
          </a:p>
          <a:p>
            <a:pPr marL="285750" indent="-285750" algn="ctr">
              <a:buFont typeface="Arial" panose="020B0604020202020204" pitchFamily="34" charset="0"/>
              <a:buChar char="•"/>
            </a:pPr>
            <a:r>
              <a:rPr lang="en-US" sz="2000" b="1" i="1" u="sng" dirty="0">
                <a:solidFill>
                  <a:srgbClr val="11284A"/>
                </a:solidFill>
              </a:rPr>
              <a:t>2022</a:t>
            </a:r>
            <a:r>
              <a:rPr lang="en-US" sz="2000" dirty="0">
                <a:solidFill>
                  <a:srgbClr val="11284A"/>
                </a:solidFill>
              </a:rPr>
              <a:t>: 77.00% - 80.00%</a:t>
            </a:r>
          </a:p>
          <a:p>
            <a:pPr algn="ctr"/>
            <a:endParaRPr lang="en-US" sz="2000" dirty="0">
              <a:solidFill>
                <a:srgbClr val="11284A"/>
              </a:solidFill>
            </a:endParaRPr>
          </a:p>
          <a:p>
            <a:pPr marL="285750" indent="-285750" algn="ctr">
              <a:buFont typeface="Arial" panose="020B0604020202020204" pitchFamily="34" charset="0"/>
              <a:buChar char="•"/>
            </a:pPr>
            <a:r>
              <a:rPr lang="en-US" sz="2000" b="1" i="1" u="sng" dirty="0">
                <a:solidFill>
                  <a:srgbClr val="11284A"/>
                </a:solidFill>
              </a:rPr>
              <a:t>2023</a:t>
            </a:r>
            <a:r>
              <a:rPr lang="en-US" sz="2000" dirty="0">
                <a:solidFill>
                  <a:srgbClr val="11284A"/>
                </a:solidFill>
              </a:rPr>
              <a:t>: 77.00% - 80.00%</a:t>
            </a:r>
          </a:p>
          <a:p>
            <a:pPr algn="ctr"/>
            <a:endParaRPr lang="en-US" sz="2000" dirty="0">
              <a:solidFill>
                <a:srgbClr val="11284A"/>
              </a:solidFill>
            </a:endParaRPr>
          </a:p>
          <a:p>
            <a:pPr marL="285750" indent="-285750" algn="ctr">
              <a:buFont typeface="Arial" panose="020B0604020202020204" pitchFamily="34" charset="0"/>
              <a:buChar char="•"/>
            </a:pPr>
            <a:r>
              <a:rPr lang="en-US" sz="2000" b="1" i="1" u="sng" dirty="0">
                <a:solidFill>
                  <a:srgbClr val="11284A"/>
                </a:solidFill>
              </a:rPr>
              <a:t>2024</a:t>
            </a:r>
            <a:r>
              <a:rPr lang="en-US" sz="2000" dirty="0">
                <a:solidFill>
                  <a:srgbClr val="11284A"/>
                </a:solidFill>
              </a:rPr>
              <a:t>: 77.00% - 80.00%</a:t>
            </a:r>
          </a:p>
          <a:p>
            <a:pPr algn="ctr"/>
            <a:endParaRPr lang="en-US" sz="2000" dirty="0">
              <a:solidFill>
                <a:srgbClr val="11284A"/>
              </a:solidFill>
            </a:endParaRPr>
          </a:p>
          <a:p>
            <a:pPr marL="285750" indent="-285750" algn="ctr">
              <a:buFont typeface="Arial" panose="020B0604020202020204" pitchFamily="34" charset="0"/>
              <a:buChar char="•"/>
            </a:pPr>
            <a:r>
              <a:rPr lang="en-US" sz="2000" b="1" i="1" u="sng" dirty="0">
                <a:solidFill>
                  <a:srgbClr val="11284A"/>
                </a:solidFill>
              </a:rPr>
              <a:t>2025</a:t>
            </a:r>
            <a:r>
              <a:rPr lang="en-US" sz="2000" dirty="0">
                <a:solidFill>
                  <a:srgbClr val="11284A"/>
                </a:solidFill>
              </a:rPr>
              <a:t>: 77.00% - 80.00%</a:t>
            </a:r>
          </a:p>
          <a:p>
            <a:pPr marL="342900" indent="-342900">
              <a:buFont typeface="Arial" panose="020B0604020202020204" pitchFamily="34" charset="0"/>
              <a:buChar char="•"/>
            </a:pPr>
            <a:endParaRPr lang="en-US" sz="2000" dirty="0">
              <a:solidFill>
                <a:schemeClr val="accent5"/>
              </a:solidFill>
            </a:endParaRPr>
          </a:p>
          <a:p>
            <a:pPr marL="285750" indent="-285750">
              <a:buFont typeface="Arial" panose="020B0604020202020204" pitchFamily="34" charset="0"/>
              <a:buChar char="•"/>
            </a:pPr>
            <a:endParaRPr lang="en-US" dirty="0">
              <a:solidFill>
                <a:schemeClr val="accent5"/>
              </a:solidFill>
            </a:endParaRPr>
          </a:p>
        </p:txBody>
      </p:sp>
    </p:spTree>
    <p:extLst>
      <p:ext uri="{BB962C8B-B14F-4D97-AF65-F5344CB8AC3E}">
        <p14:creationId xmlns:p14="http://schemas.microsoft.com/office/powerpoint/2010/main" val="42243464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a:xfrm>
            <a:off x="1121225" y="1936153"/>
            <a:ext cx="4119368" cy="3977640"/>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n-US" dirty="0"/>
          </a:p>
        </p:txBody>
      </p:sp>
      <p:sp>
        <p:nvSpPr>
          <p:cNvPr id="16" name="Title 1"/>
          <p:cNvSpPr txBox="1">
            <a:spLocks/>
          </p:cNvSpPr>
          <p:nvPr/>
        </p:nvSpPr>
        <p:spPr>
          <a:xfrm>
            <a:off x="0" y="0"/>
            <a:ext cx="12192000" cy="1172095"/>
          </a:xfrm>
          <a:prstGeom prst="rect">
            <a:avLst/>
          </a:prstGeom>
          <a:solidFill>
            <a:schemeClr val="tx1"/>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chemeClr val="bg1"/>
                </a:solidFill>
                <a:cs typeface="Times New Roman" panose="02020603050405020304" pitchFamily="18" charset="0"/>
              </a:rPr>
              <a:t>How did we determine the changes?</a:t>
            </a:r>
          </a:p>
        </p:txBody>
      </p:sp>
      <p:sp>
        <p:nvSpPr>
          <p:cNvPr id="2" name="TextBox 1">
            <a:extLst>
              <a:ext uri="{FF2B5EF4-FFF2-40B4-BE49-F238E27FC236}">
                <a16:creationId xmlns:a16="http://schemas.microsoft.com/office/drawing/2014/main" id="{99B7EE9F-818E-47E7-A764-5C20FDB67679}"/>
              </a:ext>
            </a:extLst>
          </p:cNvPr>
          <p:cNvSpPr txBox="1"/>
          <p:nvPr/>
        </p:nvSpPr>
        <p:spPr>
          <a:xfrm>
            <a:off x="838200" y="1661747"/>
            <a:ext cx="10515600" cy="4154984"/>
          </a:xfrm>
          <a:prstGeom prst="rect">
            <a:avLst/>
          </a:prstGeom>
          <a:noFill/>
        </p:spPr>
        <p:txBody>
          <a:bodyPr wrap="square" rtlCol="0">
            <a:spAutoFit/>
          </a:bodyPr>
          <a:lstStyle/>
          <a:p>
            <a:r>
              <a:rPr lang="en-US" sz="2400" dirty="0"/>
              <a:t>KSDE is not making any changes to the Indicator 16 baseline or the targets for the FFY 2020 – 2025 reporting period. It is the longstanding position of the U.S. Department of Education Office of Special Education Programs that “in the case of mediations, targets should not drive a specific outcome… [and] should not influence agreements made within mediation.” </a:t>
            </a:r>
            <a:r>
              <a:rPr lang="en-US" sz="2400" dirty="0">
                <a:hlinkClick r:id="rId3"/>
              </a:rPr>
              <a:t>See SPP/APR Universal Technical Assistance for FFY 2020-2025</a:t>
            </a:r>
            <a:r>
              <a:rPr lang="en-US" sz="2400" dirty="0"/>
              <a:t>. KSDE’s approach is in line with this position.</a:t>
            </a:r>
          </a:p>
          <a:p>
            <a:endParaRPr lang="en-US" sz="2400" dirty="0"/>
          </a:p>
          <a:p>
            <a:r>
              <a:rPr lang="en-US" sz="2400" dirty="0"/>
              <a:t>Note that Kansas is not required to establish a baseline or targets for any reporting period in which the number of mediations is less than 10. See </a:t>
            </a:r>
            <a:r>
              <a:rPr lang="en-US" sz="2400" dirty="0">
                <a:hlinkClick r:id="rId4"/>
              </a:rPr>
              <a:t>SPP/APR Part B Indicator Measurement Table</a:t>
            </a:r>
            <a:r>
              <a:rPr lang="en-US" sz="2400" dirty="0"/>
              <a:t>, page 24.</a:t>
            </a:r>
          </a:p>
        </p:txBody>
      </p:sp>
    </p:spTree>
    <p:extLst>
      <p:ext uri="{BB962C8B-B14F-4D97-AF65-F5344CB8AC3E}">
        <p14:creationId xmlns:p14="http://schemas.microsoft.com/office/powerpoint/2010/main" val="30839682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a:xfrm>
            <a:off x="1080074" y="1290380"/>
            <a:ext cx="9836827" cy="4733588"/>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2200" dirty="0"/>
              <a:t>KSDE has partnered with TASN GSTAD to create interactive visualizations of each indicator’s historical and projected data on a site called Tableau Public. </a:t>
            </a:r>
          </a:p>
          <a:p>
            <a:pPr lvl="1"/>
            <a:r>
              <a:rPr lang="en-US" sz="2200" dirty="0"/>
              <a:t>These visualizations allow you to look at each indicator in depth, and break down indicator data by part, year, and percentages. </a:t>
            </a:r>
          </a:p>
          <a:p>
            <a:pPr lvl="1"/>
            <a:r>
              <a:rPr lang="en-US" sz="2200" dirty="0"/>
              <a:t>They also allow you to see the KSDE targets, and you can change the projection step sizes to see how data from 2020-2025 could change. This tool will help you when leaving feedback about these targets.</a:t>
            </a:r>
          </a:p>
          <a:p>
            <a:pPr lvl="1"/>
            <a:r>
              <a:rPr lang="en-US" sz="2200" dirty="0"/>
              <a:t>Finally, each visualization has the survey results embedded within it for you to review stakeholder feedback received on the targets. </a:t>
            </a:r>
          </a:p>
          <a:p>
            <a:pPr lvl="1"/>
            <a:r>
              <a:rPr lang="en-US" sz="2200" dirty="0"/>
              <a:t>By clicking the link below, you will be routed to the Tableau Public webpage. Please be sure to look at the visualizations for each indicators.</a:t>
            </a:r>
          </a:p>
          <a:p>
            <a:pPr lvl="1"/>
            <a:r>
              <a:rPr lang="en-US" sz="2000">
                <a:hlinkClick r:id="rId3"/>
              </a:rPr>
              <a:t>General Supervision Timely and Accurate Data - Profile | Tableau Public</a:t>
            </a:r>
            <a:endParaRPr lang="en-US" sz="2200" dirty="0"/>
          </a:p>
        </p:txBody>
      </p:sp>
      <p:sp>
        <p:nvSpPr>
          <p:cNvPr id="16" name="Title 1"/>
          <p:cNvSpPr txBox="1">
            <a:spLocks/>
          </p:cNvSpPr>
          <p:nvPr/>
        </p:nvSpPr>
        <p:spPr>
          <a:xfrm>
            <a:off x="0" y="0"/>
            <a:ext cx="12192000" cy="1172095"/>
          </a:xfrm>
          <a:prstGeom prst="rect">
            <a:avLst/>
          </a:prstGeom>
          <a:solidFill>
            <a:schemeClr val="tx1"/>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chemeClr val="bg1"/>
                </a:solidFill>
                <a:cs typeface="Times New Roman" panose="02020603050405020304" pitchFamily="18" charset="0"/>
              </a:rPr>
              <a:t>Data Visualizations and Feedback</a:t>
            </a:r>
          </a:p>
        </p:txBody>
      </p:sp>
    </p:spTree>
    <p:extLst>
      <p:ext uri="{BB962C8B-B14F-4D97-AF65-F5344CB8AC3E}">
        <p14:creationId xmlns:p14="http://schemas.microsoft.com/office/powerpoint/2010/main" val="8155985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08536" y="3030007"/>
            <a:ext cx="8574927" cy="3539430"/>
          </a:xfrm>
          <a:prstGeom prst="rect">
            <a:avLst/>
          </a:prstGeom>
        </p:spPr>
        <p:txBody>
          <a:bodyPr wrap="square">
            <a:spAutoFit/>
          </a:bodyPr>
          <a:lstStyle/>
          <a:p>
            <a:r>
              <a:rPr lang="en-US" sz="2800" b="1" i="1" u="sng" dirty="0"/>
              <a:t>Indicator 15</a:t>
            </a:r>
            <a:r>
              <a:rPr lang="en-US" sz="2800" b="1" i="1" dirty="0"/>
              <a:t>: </a:t>
            </a:r>
            <a:r>
              <a:rPr lang="en-US" sz="2800" dirty="0"/>
              <a:t>Resolution Sessions – Percent of due process hearing requests that went to resolution sessions that were resolved through resolution session settlement agreements.</a:t>
            </a:r>
          </a:p>
          <a:p>
            <a:endParaRPr lang="en-US" sz="2800" dirty="0"/>
          </a:p>
          <a:p>
            <a:r>
              <a:rPr lang="en-US" sz="2800" b="1" i="1" u="sng" dirty="0"/>
              <a:t>Indicator 16</a:t>
            </a:r>
            <a:r>
              <a:rPr lang="en-US" sz="2800" b="1" i="1" dirty="0"/>
              <a:t>: </a:t>
            </a:r>
            <a:r>
              <a:rPr lang="en-US" sz="2800" dirty="0"/>
              <a:t>Mediation – Percent of mediations held that resulted in mediation agreements.</a:t>
            </a:r>
          </a:p>
          <a:p>
            <a:endParaRPr lang="en-US" sz="2800" dirty="0"/>
          </a:p>
        </p:txBody>
      </p:sp>
      <p:sp>
        <p:nvSpPr>
          <p:cNvPr id="12" name="Title 1"/>
          <p:cNvSpPr txBox="1">
            <a:spLocks/>
          </p:cNvSpPr>
          <p:nvPr/>
        </p:nvSpPr>
        <p:spPr>
          <a:xfrm>
            <a:off x="0" y="-21758"/>
            <a:ext cx="12192000" cy="1172095"/>
          </a:xfrm>
          <a:prstGeom prst="rect">
            <a:avLst/>
          </a:prstGeom>
          <a:solidFill>
            <a:schemeClr val="tx1"/>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chemeClr val="bg1"/>
                </a:solidFill>
              </a:rPr>
              <a:t>Resolution Sessions and Mediation SPP/APR Indicators</a:t>
            </a:r>
          </a:p>
        </p:txBody>
      </p:sp>
      <p:pic>
        <p:nvPicPr>
          <p:cNvPr id="10" name="Picture 9">
            <a:extLst>
              <a:ext uri="{FF2B5EF4-FFF2-40B4-BE49-F238E27FC236}">
                <a16:creationId xmlns:a16="http://schemas.microsoft.com/office/drawing/2014/main" id="{F7ECE6EE-5EA7-48F6-9CA3-42B4CC6DE7A6}"/>
              </a:ext>
            </a:extLst>
          </p:cNvPr>
          <p:cNvPicPr>
            <a:picLocks noChangeAspect="1"/>
          </p:cNvPicPr>
          <p:nvPr/>
        </p:nvPicPr>
        <p:blipFill>
          <a:blip r:embed="rId3"/>
          <a:stretch>
            <a:fillRect/>
          </a:stretch>
        </p:blipFill>
        <p:spPr>
          <a:xfrm>
            <a:off x="1705145" y="1129064"/>
            <a:ext cx="7734419" cy="2299936"/>
          </a:xfrm>
          <a:prstGeom prst="rect">
            <a:avLst/>
          </a:prstGeom>
        </p:spPr>
      </p:pic>
    </p:spTree>
    <p:extLst>
      <p:ext uri="{BB962C8B-B14F-4D97-AF65-F5344CB8AC3E}">
        <p14:creationId xmlns:p14="http://schemas.microsoft.com/office/powerpoint/2010/main" val="3721758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a:xfrm>
            <a:off x="1564460" y="1847902"/>
            <a:ext cx="9063080" cy="2697721"/>
          </a:xfrm>
          <a:prstGeom prst="rect">
            <a:avLst/>
          </a:prstGeom>
        </p:spPr>
        <p:txBody>
          <a:bodyPr vert="horz" lIns="68580" tIns="34290" rIns="68580" bIns="3429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indent="-742950">
              <a:spcBef>
                <a:spcPts val="1800"/>
              </a:spcBef>
              <a:spcAft>
                <a:spcPts val="1800"/>
              </a:spcAft>
              <a:buFont typeface="+mj-lt"/>
              <a:buAutoNum type="arabicPeriod"/>
            </a:pPr>
            <a:r>
              <a:rPr lang="en-US" sz="3600" dirty="0">
                <a:cs typeface="Times New Roman" panose="02020603050405020304" pitchFamily="18" charset="0"/>
              </a:rPr>
              <a:t>Must be rigorous yet achievable</a:t>
            </a:r>
          </a:p>
          <a:p>
            <a:pPr marL="742950" indent="-742950">
              <a:spcBef>
                <a:spcPts val="1800"/>
              </a:spcBef>
              <a:spcAft>
                <a:spcPts val="1800"/>
              </a:spcAft>
              <a:buFont typeface="+mj-lt"/>
              <a:buAutoNum type="arabicPeriod"/>
            </a:pPr>
            <a:r>
              <a:rPr lang="en-US" sz="3600" dirty="0">
                <a:cs typeface="Times New Roman" panose="02020603050405020304" pitchFamily="18" charset="0"/>
              </a:rPr>
              <a:t>Must show improvement over baseline*</a:t>
            </a:r>
          </a:p>
          <a:p>
            <a:pPr marL="742950" indent="-742950">
              <a:spcBef>
                <a:spcPts val="1800"/>
              </a:spcBef>
              <a:spcAft>
                <a:spcPts val="1800"/>
              </a:spcAft>
              <a:buFont typeface="+mj-lt"/>
              <a:buAutoNum type="arabicPeriod"/>
            </a:pPr>
            <a:r>
              <a:rPr lang="en-US" sz="3600" dirty="0">
                <a:cs typeface="Times New Roman" panose="02020603050405020304" pitchFamily="18" charset="0"/>
              </a:rPr>
              <a:t>Must be set with advice of stakeholders</a:t>
            </a:r>
            <a:endParaRPr lang="en-US" sz="800" dirty="0">
              <a:cs typeface="Times New Roman" panose="02020603050405020304" pitchFamily="18" charset="0"/>
            </a:endParaRPr>
          </a:p>
          <a:p>
            <a:pPr marL="0" indent="0">
              <a:spcBef>
                <a:spcPts val="1800"/>
              </a:spcBef>
              <a:spcAft>
                <a:spcPts val="1800"/>
              </a:spcAft>
              <a:buNone/>
            </a:pPr>
            <a:endParaRPr lang="en-US" sz="3600" dirty="0">
              <a:cs typeface="Times New Roman" panose="02020603050405020304" pitchFamily="18" charset="0"/>
            </a:endParaRPr>
          </a:p>
        </p:txBody>
      </p:sp>
      <p:sp>
        <p:nvSpPr>
          <p:cNvPr id="11" name="Title 1"/>
          <p:cNvSpPr txBox="1">
            <a:spLocks/>
          </p:cNvSpPr>
          <p:nvPr/>
        </p:nvSpPr>
        <p:spPr>
          <a:xfrm>
            <a:off x="0" y="0"/>
            <a:ext cx="12192000" cy="1172095"/>
          </a:xfrm>
          <a:prstGeom prst="rect">
            <a:avLst/>
          </a:prstGeom>
          <a:solidFill>
            <a:schemeClr val="tx1"/>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chemeClr val="bg1"/>
                </a:solidFill>
                <a:cs typeface="Times New Roman" panose="02020603050405020304" pitchFamily="18" charset="0"/>
              </a:rPr>
              <a:t>Three Requirements For Target Setting</a:t>
            </a:r>
          </a:p>
        </p:txBody>
      </p:sp>
      <p:sp>
        <p:nvSpPr>
          <p:cNvPr id="2" name="TextBox 1">
            <a:extLst>
              <a:ext uri="{FF2B5EF4-FFF2-40B4-BE49-F238E27FC236}">
                <a16:creationId xmlns:a16="http://schemas.microsoft.com/office/drawing/2014/main" id="{7DC1CAF0-3478-439A-81A9-2C0652016A49}"/>
              </a:ext>
            </a:extLst>
          </p:cNvPr>
          <p:cNvSpPr txBox="1"/>
          <p:nvPr/>
        </p:nvSpPr>
        <p:spPr>
          <a:xfrm>
            <a:off x="279889" y="4545623"/>
            <a:ext cx="11632222" cy="1477328"/>
          </a:xfrm>
          <a:prstGeom prst="rect">
            <a:avLst/>
          </a:prstGeom>
          <a:noFill/>
        </p:spPr>
        <p:txBody>
          <a:bodyPr wrap="square" rtlCol="0">
            <a:spAutoFit/>
          </a:bodyPr>
          <a:lstStyle/>
          <a:p>
            <a:r>
              <a:rPr lang="en-US" dirty="0"/>
              <a:t>*For Indicators 15 and 16, the U.S. Department of Education Office of Special Education Programs has provided guidance stating that in the case of resolution sessions and mediations, targets should not drive a specific outcome and should not influence agreements made within mediation and resolution sessions. Therefore, the </a:t>
            </a:r>
            <a:r>
              <a:rPr lang="en-US" b="1" dirty="0"/>
              <a:t>2025 target does not need to show improvement over baseline for indicators 15 and 16 and there is no specific threshold</a:t>
            </a:r>
            <a:r>
              <a:rPr lang="en-US" dirty="0"/>
              <a:t>. See </a:t>
            </a:r>
            <a:r>
              <a:rPr lang="en-US" dirty="0">
                <a:hlinkClick r:id="rId3"/>
              </a:rPr>
              <a:t>SPP/APR Universal Technical Assistance for FFY 2020-2025</a:t>
            </a:r>
            <a:r>
              <a:rPr lang="en-US" dirty="0"/>
              <a:t>.</a:t>
            </a:r>
          </a:p>
        </p:txBody>
      </p:sp>
    </p:spTree>
    <p:extLst>
      <p:ext uri="{BB962C8B-B14F-4D97-AF65-F5344CB8AC3E}">
        <p14:creationId xmlns:p14="http://schemas.microsoft.com/office/powerpoint/2010/main" val="2031641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a:xfrm>
            <a:off x="1976632" y="1307178"/>
            <a:ext cx="7564582" cy="3977640"/>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n-US" dirty="0"/>
          </a:p>
        </p:txBody>
      </p:sp>
      <p:sp>
        <p:nvSpPr>
          <p:cNvPr id="3" name="Rectangle 2"/>
          <p:cNvSpPr/>
          <p:nvPr/>
        </p:nvSpPr>
        <p:spPr>
          <a:xfrm>
            <a:off x="609600" y="1307178"/>
            <a:ext cx="10972799" cy="3170099"/>
          </a:xfrm>
          <a:prstGeom prst="rect">
            <a:avLst/>
          </a:prstGeom>
        </p:spPr>
        <p:txBody>
          <a:bodyPr wrap="square" anchor="ctr">
            <a:spAutoFit/>
          </a:bodyPr>
          <a:lstStyle/>
          <a:p>
            <a:pPr marL="742950" indent="-742950">
              <a:spcBef>
                <a:spcPts val="1200"/>
              </a:spcBef>
              <a:spcAft>
                <a:spcPts val="1200"/>
              </a:spcAft>
              <a:buFont typeface="Arial" panose="020B0604020202020204" pitchFamily="34" charset="0"/>
              <a:buChar char="•"/>
            </a:pPr>
            <a:r>
              <a:rPr lang="en-US" sz="3200" dirty="0">
                <a:cs typeface="Times New Roman" panose="02020603050405020304" pitchFamily="18" charset="0"/>
              </a:rPr>
              <a:t>Targets may remain the same several years in a row. </a:t>
            </a:r>
          </a:p>
          <a:p>
            <a:pPr marL="742950" indent="-742950">
              <a:spcBef>
                <a:spcPts val="1200"/>
              </a:spcBef>
              <a:spcAft>
                <a:spcPts val="1200"/>
              </a:spcAft>
              <a:buFont typeface="Arial" panose="020B0604020202020204" pitchFamily="34" charset="0"/>
              <a:buChar char="•"/>
            </a:pPr>
            <a:r>
              <a:rPr lang="en-US" sz="3200" dirty="0">
                <a:cs typeface="Times New Roman" panose="02020603050405020304" pitchFamily="18" charset="0"/>
              </a:rPr>
              <a:t>Targets must show improvement over baseline in the end.*</a:t>
            </a:r>
          </a:p>
          <a:p>
            <a:pPr marL="742950" indent="-742950">
              <a:spcBef>
                <a:spcPts val="1200"/>
              </a:spcBef>
              <a:spcAft>
                <a:spcPts val="1200"/>
              </a:spcAft>
              <a:buFont typeface="Arial" panose="020B0604020202020204" pitchFamily="34" charset="0"/>
              <a:buChar char="•"/>
            </a:pPr>
            <a:r>
              <a:rPr lang="en-US" sz="3200" dirty="0">
                <a:solidFill>
                  <a:srgbClr val="12284C"/>
                </a:solidFill>
                <a:cs typeface="Times New Roman" panose="02020603050405020304" pitchFamily="18" charset="0"/>
              </a:rPr>
              <a:t>The state must clearly and completely explain the rationale and method used</a:t>
            </a:r>
          </a:p>
        </p:txBody>
      </p:sp>
      <p:sp>
        <p:nvSpPr>
          <p:cNvPr id="13" name="Title 1"/>
          <p:cNvSpPr txBox="1">
            <a:spLocks/>
          </p:cNvSpPr>
          <p:nvPr/>
        </p:nvSpPr>
        <p:spPr>
          <a:xfrm>
            <a:off x="0" y="-43281"/>
            <a:ext cx="12192000" cy="1172095"/>
          </a:xfrm>
          <a:prstGeom prst="rect">
            <a:avLst/>
          </a:prstGeom>
          <a:solidFill>
            <a:schemeClr val="tx1"/>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chemeClr val="bg1"/>
                </a:solidFill>
                <a:cs typeface="Times New Roman" panose="02020603050405020304" pitchFamily="18" charset="0"/>
              </a:rPr>
              <a:t>Last Thoughts Target Setting </a:t>
            </a:r>
          </a:p>
        </p:txBody>
      </p:sp>
      <p:sp>
        <p:nvSpPr>
          <p:cNvPr id="2" name="TextBox 1">
            <a:extLst>
              <a:ext uri="{FF2B5EF4-FFF2-40B4-BE49-F238E27FC236}">
                <a16:creationId xmlns:a16="http://schemas.microsoft.com/office/drawing/2014/main" id="{2AB666A4-DB91-48E6-8A8F-945AF8CCF9FF}"/>
              </a:ext>
            </a:extLst>
          </p:cNvPr>
          <p:cNvSpPr txBox="1"/>
          <p:nvPr/>
        </p:nvSpPr>
        <p:spPr>
          <a:xfrm>
            <a:off x="616755" y="4535159"/>
            <a:ext cx="10767646" cy="2031325"/>
          </a:xfrm>
          <a:prstGeom prst="rect">
            <a:avLst/>
          </a:prstGeom>
          <a:noFill/>
        </p:spPr>
        <p:txBody>
          <a:bodyPr wrap="square" rtlCol="0">
            <a:spAutoFit/>
          </a:bodyPr>
          <a:lstStyle/>
          <a:p>
            <a:r>
              <a:rPr lang="en-US" dirty="0"/>
              <a:t>*For Indicators 15 and 16, the U.S. Department of Education Office of Special Education Programs has provided guidance stating that in the case of resolution sessions and mediations, targets should not drive a specific outcome and should not influence agreements made within mediation and resolution sessions. Therefore, the </a:t>
            </a:r>
            <a:r>
              <a:rPr lang="en-US" b="1" dirty="0"/>
              <a:t>2025 target does not need to show improvement over baseline for indicators 15 and 16 and there is no specific threshold</a:t>
            </a:r>
            <a:r>
              <a:rPr lang="en-US" dirty="0"/>
              <a:t>. See </a:t>
            </a:r>
            <a:r>
              <a:rPr lang="en-US" dirty="0">
                <a:hlinkClick r:id="rId3"/>
              </a:rPr>
              <a:t>SPP/APR Universal Technical Assistance for FFY 2020-2025</a:t>
            </a:r>
            <a:r>
              <a:rPr lang="en-US" dirty="0"/>
              <a:t>.</a:t>
            </a:r>
          </a:p>
          <a:p>
            <a:endParaRPr lang="en-US" dirty="0"/>
          </a:p>
        </p:txBody>
      </p:sp>
    </p:spTree>
    <p:extLst>
      <p:ext uri="{BB962C8B-B14F-4D97-AF65-F5344CB8AC3E}">
        <p14:creationId xmlns:p14="http://schemas.microsoft.com/office/powerpoint/2010/main" val="2787310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92076" y="4541854"/>
            <a:ext cx="11238563" cy="891019"/>
          </a:xfrm>
        </p:spPr>
        <p:txBody>
          <a:bodyPr>
            <a:noAutofit/>
          </a:bodyPr>
          <a:lstStyle/>
          <a:p>
            <a:r>
              <a:rPr lang="en-US" sz="3200" dirty="0"/>
              <a:t>Resolution Sessions</a:t>
            </a:r>
          </a:p>
        </p:txBody>
      </p:sp>
      <p:sp>
        <p:nvSpPr>
          <p:cNvPr id="5" name="Rectangle 4">
            <a:extLst>
              <a:ext uri="{FF2B5EF4-FFF2-40B4-BE49-F238E27FC236}">
                <a16:creationId xmlns:a16="http://schemas.microsoft.com/office/drawing/2014/main" id="{EAB3153B-2661-4482-9CCC-F36788C94B6D}"/>
              </a:ext>
            </a:extLst>
          </p:cNvPr>
          <p:cNvSpPr/>
          <p:nvPr/>
        </p:nvSpPr>
        <p:spPr>
          <a:xfrm>
            <a:off x="592076" y="2921168"/>
            <a:ext cx="4612160" cy="1015663"/>
          </a:xfrm>
          <a:prstGeom prst="rect">
            <a:avLst/>
          </a:prstGeom>
        </p:spPr>
        <p:txBody>
          <a:bodyPr wrap="none">
            <a:spAutoFit/>
          </a:bodyPr>
          <a:lstStyle/>
          <a:p>
            <a:r>
              <a:rPr lang="en-US" sz="600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Indicator 15</a:t>
            </a:r>
            <a:endParaRPr lang="en-US" dirty="0"/>
          </a:p>
        </p:txBody>
      </p:sp>
      <p:sp>
        <p:nvSpPr>
          <p:cNvPr id="4" name="Text Placeholder 1">
            <a:extLst>
              <a:ext uri="{FF2B5EF4-FFF2-40B4-BE49-F238E27FC236}">
                <a16:creationId xmlns:a16="http://schemas.microsoft.com/office/drawing/2014/main" id="{408341FF-AAB0-4611-9E21-B0267A7EF3BD}"/>
              </a:ext>
            </a:extLst>
          </p:cNvPr>
          <p:cNvSpPr>
            <a:spLocks noGrp="1"/>
          </p:cNvSpPr>
          <p:nvPr>
            <p:ph type="body" idx="1"/>
          </p:nvPr>
        </p:nvSpPr>
        <p:spPr>
          <a:xfrm>
            <a:off x="3581400" y="5331272"/>
            <a:ext cx="8610600" cy="688099"/>
          </a:xfrm>
        </p:spPr>
        <p:txBody>
          <a:bodyPr>
            <a:normAutofit/>
          </a:bodyPr>
          <a:lstStyle/>
          <a:p>
            <a:r>
              <a:rPr lang="en-US" dirty="0"/>
              <a:t>Resolution Sessions and Mediation</a:t>
            </a:r>
          </a:p>
        </p:txBody>
      </p:sp>
    </p:spTree>
    <p:extLst>
      <p:ext uri="{BB962C8B-B14F-4D97-AF65-F5344CB8AC3E}">
        <p14:creationId xmlns:p14="http://schemas.microsoft.com/office/powerpoint/2010/main" val="1065831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408385E-054D-4865-ABF2-D2BE9E57F113}"/>
              </a:ext>
            </a:extLst>
          </p:cNvPr>
          <p:cNvSpPr>
            <a:spLocks noGrp="1"/>
          </p:cNvSpPr>
          <p:nvPr>
            <p:ph type="title"/>
          </p:nvPr>
        </p:nvSpPr>
        <p:spPr/>
        <p:txBody>
          <a:bodyPr>
            <a:normAutofit/>
          </a:bodyPr>
          <a:lstStyle/>
          <a:p>
            <a:r>
              <a:rPr lang="en-US" sz="3600" dirty="0"/>
              <a:t>What is Indicator 15?</a:t>
            </a:r>
          </a:p>
        </p:txBody>
      </p:sp>
      <p:sp>
        <p:nvSpPr>
          <p:cNvPr id="8" name="Text Placeholder 7">
            <a:extLst>
              <a:ext uri="{FF2B5EF4-FFF2-40B4-BE49-F238E27FC236}">
                <a16:creationId xmlns:a16="http://schemas.microsoft.com/office/drawing/2014/main" id="{0A3BEAA1-6D24-43CC-99DF-AC7EC8905A19}"/>
              </a:ext>
            </a:extLst>
          </p:cNvPr>
          <p:cNvSpPr>
            <a:spLocks noGrp="1"/>
          </p:cNvSpPr>
          <p:nvPr>
            <p:ph type="body" idx="1"/>
          </p:nvPr>
        </p:nvSpPr>
        <p:spPr>
          <a:xfrm>
            <a:off x="628572" y="1557374"/>
            <a:ext cx="5157787" cy="548568"/>
          </a:xfrm>
        </p:spPr>
        <p:txBody>
          <a:bodyPr>
            <a:normAutofit/>
          </a:bodyPr>
          <a:lstStyle/>
          <a:p>
            <a:pPr>
              <a:spcBef>
                <a:spcPts val="0"/>
              </a:spcBef>
            </a:pPr>
            <a:r>
              <a:rPr lang="en-US" dirty="0"/>
              <a:t>Resolution Sessions</a:t>
            </a:r>
          </a:p>
        </p:txBody>
      </p:sp>
      <p:sp>
        <p:nvSpPr>
          <p:cNvPr id="20" name="Content Placeholder 19">
            <a:extLst>
              <a:ext uri="{FF2B5EF4-FFF2-40B4-BE49-F238E27FC236}">
                <a16:creationId xmlns:a16="http://schemas.microsoft.com/office/drawing/2014/main" id="{C2FB5FBC-B166-4745-A127-E800FAA1895A}"/>
              </a:ext>
            </a:extLst>
          </p:cNvPr>
          <p:cNvSpPr>
            <a:spLocks noGrp="1"/>
          </p:cNvSpPr>
          <p:nvPr>
            <p:ph sz="half" idx="2"/>
          </p:nvPr>
        </p:nvSpPr>
        <p:spPr>
          <a:xfrm>
            <a:off x="628572" y="2092938"/>
            <a:ext cx="5271066" cy="4028012"/>
          </a:xfrm>
        </p:spPr>
        <p:txBody>
          <a:bodyPr>
            <a:noAutofit/>
          </a:bodyPr>
          <a:lstStyle/>
          <a:p>
            <a:pPr>
              <a:lnSpc>
                <a:spcPct val="100000"/>
              </a:lnSpc>
            </a:pPr>
            <a:r>
              <a:rPr lang="en-US" sz="1800" dirty="0"/>
              <a:t>Indicator 15 measures the percent of resolution sessions held in a school year that were resolved through written settlement agreements. For the purposes of reporting to the U.S. Department of Education, a resolution session is counted as resolved through written settlement agreement only if </a:t>
            </a:r>
          </a:p>
          <a:p>
            <a:pPr>
              <a:lnSpc>
                <a:spcPct val="100000"/>
              </a:lnSpc>
            </a:pPr>
            <a:r>
              <a:rPr lang="en-US" sz="1800" dirty="0"/>
              <a:t>a.) the agreement is reached through a resolution session and finalized within 30 days of the date the school district received the due process complaint, and</a:t>
            </a:r>
          </a:p>
          <a:p>
            <a:pPr>
              <a:lnSpc>
                <a:spcPct val="100000"/>
              </a:lnSpc>
            </a:pPr>
            <a:r>
              <a:rPr lang="en-US" sz="1800" dirty="0"/>
              <a:t>b.) the agreement fully resolves all issues of the due process complaint and negates the need for a due process hearing.</a:t>
            </a:r>
          </a:p>
          <a:p>
            <a:endParaRPr lang="en-US" sz="1800" dirty="0"/>
          </a:p>
          <a:p>
            <a:pPr marL="0" indent="0">
              <a:buNone/>
            </a:pPr>
            <a:endParaRPr lang="en-US" sz="2000" dirty="0"/>
          </a:p>
        </p:txBody>
      </p:sp>
      <p:sp>
        <p:nvSpPr>
          <p:cNvPr id="10" name="Text Placeholder 9">
            <a:extLst>
              <a:ext uri="{FF2B5EF4-FFF2-40B4-BE49-F238E27FC236}">
                <a16:creationId xmlns:a16="http://schemas.microsoft.com/office/drawing/2014/main" id="{BDB2B452-ADCA-47B7-9456-63447FDA8FE7}"/>
              </a:ext>
            </a:extLst>
          </p:cNvPr>
          <p:cNvSpPr>
            <a:spLocks noGrp="1"/>
          </p:cNvSpPr>
          <p:nvPr>
            <p:ph type="body" sz="quarter" idx="3"/>
          </p:nvPr>
        </p:nvSpPr>
        <p:spPr>
          <a:xfrm>
            <a:off x="5689235" y="1350978"/>
            <a:ext cx="5183188" cy="747454"/>
          </a:xfrm>
        </p:spPr>
        <p:txBody>
          <a:bodyPr>
            <a:normAutofit/>
          </a:bodyPr>
          <a:lstStyle/>
          <a:p>
            <a:r>
              <a:rPr lang="en-US" dirty="0"/>
              <a:t>Data source for Indicator 15:</a:t>
            </a:r>
          </a:p>
        </p:txBody>
      </p:sp>
      <p:sp>
        <p:nvSpPr>
          <p:cNvPr id="21" name="Content Placeholder 20">
            <a:extLst>
              <a:ext uri="{FF2B5EF4-FFF2-40B4-BE49-F238E27FC236}">
                <a16:creationId xmlns:a16="http://schemas.microsoft.com/office/drawing/2014/main" id="{B3B91D22-994B-4652-88BD-90421DE1FFB6}"/>
              </a:ext>
            </a:extLst>
          </p:cNvPr>
          <p:cNvSpPr>
            <a:spLocks noGrp="1"/>
          </p:cNvSpPr>
          <p:nvPr>
            <p:ph sz="quarter" idx="4"/>
          </p:nvPr>
        </p:nvSpPr>
        <p:spPr>
          <a:xfrm>
            <a:off x="5899638" y="2070134"/>
            <a:ext cx="5882056" cy="4028012"/>
          </a:xfrm>
        </p:spPr>
        <p:txBody>
          <a:bodyPr>
            <a:normAutofit/>
          </a:bodyPr>
          <a:lstStyle/>
          <a:p>
            <a:pPr>
              <a:lnSpc>
                <a:spcPct val="100000"/>
              </a:lnSpc>
            </a:pPr>
            <a:r>
              <a:rPr lang="en-US" sz="1600" dirty="0"/>
              <a:t>When a school district notifies the Kansas State Department of Education (KSDE) that a parent has filed a request for a special education due process hearing, the KSDE Dispute Resolution Coordinator provides the school district with a </a:t>
            </a:r>
            <a:r>
              <a:rPr lang="en-US" sz="1600" u="sng" dirty="0">
                <a:hlinkClick r:id="rId3"/>
              </a:rPr>
              <a:t>Resolution Session Tracking Form</a:t>
            </a:r>
            <a:r>
              <a:rPr lang="en-US" sz="1600" dirty="0"/>
              <a:t>. A representative of the school district must complete the tracking form and send a copy of the completed form, along with a copy of any written waivers to both the KSDE Dispute Resolution Coordinator and the due process hearing officer appointed to the due process case.</a:t>
            </a:r>
          </a:p>
          <a:p>
            <a:pPr>
              <a:lnSpc>
                <a:spcPct val="100000"/>
              </a:lnSpc>
            </a:pPr>
            <a:r>
              <a:rPr lang="en-US" sz="1600" dirty="0"/>
              <a:t>States are not required to report Indicator 15 data at the school district level. Therefore, KSDE reports the percent of total resolution sessions held state-wide that were resolved through written settlement agreements. KSDE does not calculate or report this percent for individual school districts</a:t>
            </a:r>
            <a:endParaRPr lang="en-US" sz="1050" dirty="0"/>
          </a:p>
        </p:txBody>
      </p:sp>
      <p:sp>
        <p:nvSpPr>
          <p:cNvPr id="9" name="Content Placeholder 19">
            <a:extLst>
              <a:ext uri="{FF2B5EF4-FFF2-40B4-BE49-F238E27FC236}">
                <a16:creationId xmlns:a16="http://schemas.microsoft.com/office/drawing/2014/main" id="{46AFA5C3-8199-4A6E-BD77-A7E3FD479A8E}"/>
              </a:ext>
            </a:extLst>
          </p:cNvPr>
          <p:cNvSpPr txBox="1">
            <a:spLocks/>
          </p:cNvSpPr>
          <p:nvPr/>
        </p:nvSpPr>
        <p:spPr>
          <a:xfrm>
            <a:off x="6121401" y="2013936"/>
            <a:ext cx="5157787" cy="158558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p:txBody>
      </p:sp>
    </p:spTree>
    <p:extLst>
      <p:ext uri="{BB962C8B-B14F-4D97-AF65-F5344CB8AC3E}">
        <p14:creationId xmlns:p14="http://schemas.microsoft.com/office/powerpoint/2010/main" val="1348421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F177787-2ABC-4EF9-8D87-518F2B5EC245}"/>
              </a:ext>
            </a:extLst>
          </p:cNvPr>
          <p:cNvSpPr>
            <a:spLocks noGrp="1"/>
          </p:cNvSpPr>
          <p:nvPr>
            <p:ph type="title"/>
          </p:nvPr>
        </p:nvSpPr>
        <p:spPr>
          <a:xfrm>
            <a:off x="609601" y="5022877"/>
            <a:ext cx="11137466" cy="1003851"/>
          </a:xfrm>
        </p:spPr>
        <p:txBody>
          <a:bodyPr>
            <a:normAutofit/>
          </a:bodyPr>
          <a:lstStyle/>
          <a:p>
            <a:br>
              <a:rPr lang="en-US" dirty="0"/>
            </a:br>
            <a:endParaRPr lang="en-US" dirty="0"/>
          </a:p>
        </p:txBody>
      </p:sp>
      <p:sp>
        <p:nvSpPr>
          <p:cNvPr id="11" name="TextBox 10">
            <a:extLst>
              <a:ext uri="{FF2B5EF4-FFF2-40B4-BE49-F238E27FC236}">
                <a16:creationId xmlns:a16="http://schemas.microsoft.com/office/drawing/2014/main" id="{B37D9585-C231-4ADF-8F4A-9F2425187272}"/>
              </a:ext>
            </a:extLst>
          </p:cNvPr>
          <p:cNvSpPr txBox="1"/>
          <p:nvPr/>
        </p:nvSpPr>
        <p:spPr>
          <a:xfrm>
            <a:off x="965603" y="178894"/>
            <a:ext cx="9691151" cy="523220"/>
          </a:xfrm>
          <a:prstGeom prst="rect">
            <a:avLst/>
          </a:prstGeom>
          <a:noFill/>
        </p:spPr>
        <p:txBody>
          <a:bodyPr wrap="square" rtlCol="0">
            <a:spAutoFit/>
          </a:bodyPr>
          <a:lstStyle/>
          <a:p>
            <a:r>
              <a:rPr lang="en-US" sz="2800" b="1" dirty="0">
                <a:solidFill>
                  <a:schemeClr val="tx1">
                    <a:lumMod val="90000"/>
                    <a:lumOff val="10000"/>
                  </a:schemeClr>
                </a:solidFill>
                <a:latin typeface="Calibri" panose="020F0502020204030204" pitchFamily="34" charset="0"/>
                <a:ea typeface="+mj-ea"/>
                <a:cs typeface="Calibri" panose="020F0502020204030204" pitchFamily="34" charset="0"/>
              </a:rPr>
              <a:t>Indicator 15: Resolution Sessions Targets and Results Over Time</a:t>
            </a:r>
            <a:endParaRPr lang="en-US" sz="2800" dirty="0">
              <a:solidFill>
                <a:schemeClr val="tx1">
                  <a:lumMod val="90000"/>
                  <a:lumOff val="10000"/>
                </a:schemeClr>
              </a:solidFill>
            </a:endParaRPr>
          </a:p>
        </p:txBody>
      </p:sp>
      <p:sp>
        <p:nvSpPr>
          <p:cNvPr id="12" name="Title 6">
            <a:extLst>
              <a:ext uri="{FF2B5EF4-FFF2-40B4-BE49-F238E27FC236}">
                <a16:creationId xmlns:a16="http://schemas.microsoft.com/office/drawing/2014/main" id="{53A6B8A5-09D5-4BFD-A112-06E6E47611CA}"/>
              </a:ext>
            </a:extLst>
          </p:cNvPr>
          <p:cNvSpPr txBox="1">
            <a:spLocks/>
          </p:cNvSpPr>
          <p:nvPr/>
        </p:nvSpPr>
        <p:spPr>
          <a:xfrm>
            <a:off x="609601" y="5143162"/>
            <a:ext cx="11137466" cy="1003851"/>
          </a:xfrm>
          <a:prstGeom prst="rect">
            <a:avLst/>
          </a:prstGeom>
        </p:spPr>
        <p:txBody>
          <a:bodyPr vert="horz" lIns="91440" tIns="45720" rIns="91440" bIns="45720" rtlCol="0" anchor="t">
            <a:normAutofit fontScale="90000" lnSpcReduction="20000"/>
          </a:bodyPr>
          <a:lstStyle>
            <a:lvl1pPr algn="l" defTabSz="914400" rtl="0" eaLnBrk="1" latinLnBrk="0" hangingPunct="1">
              <a:lnSpc>
                <a:spcPct val="90000"/>
              </a:lnSpc>
              <a:spcBef>
                <a:spcPct val="0"/>
              </a:spcBef>
              <a:buNone/>
              <a:defRPr sz="3200" kern="12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sz="2800" dirty="0"/>
              <a:t>Percent of resolution sessions held in a school year that were resolved through written settlement agreements.</a:t>
            </a:r>
            <a:br>
              <a:rPr lang="en-US" dirty="0"/>
            </a:br>
            <a:endParaRPr lang="en-US" dirty="0"/>
          </a:p>
        </p:txBody>
      </p:sp>
      <p:pic>
        <p:nvPicPr>
          <p:cNvPr id="6" name="Picture 5">
            <a:extLst>
              <a:ext uri="{FF2B5EF4-FFF2-40B4-BE49-F238E27FC236}">
                <a16:creationId xmlns:a16="http://schemas.microsoft.com/office/drawing/2014/main" id="{A6D3043A-0D54-401F-8D62-10BE296B846B}"/>
              </a:ext>
            </a:extLst>
          </p:cNvPr>
          <p:cNvPicPr>
            <a:picLocks noChangeAspect="1"/>
          </p:cNvPicPr>
          <p:nvPr/>
        </p:nvPicPr>
        <p:blipFill>
          <a:blip r:embed="rId2"/>
          <a:stretch>
            <a:fillRect/>
          </a:stretch>
        </p:blipFill>
        <p:spPr>
          <a:xfrm>
            <a:off x="609601" y="1401982"/>
            <a:ext cx="9071306" cy="3123259"/>
          </a:xfrm>
          <a:prstGeom prst="rect">
            <a:avLst/>
          </a:prstGeom>
        </p:spPr>
      </p:pic>
      <p:sp>
        <p:nvSpPr>
          <p:cNvPr id="9" name="TextBox 8">
            <a:extLst>
              <a:ext uri="{FF2B5EF4-FFF2-40B4-BE49-F238E27FC236}">
                <a16:creationId xmlns:a16="http://schemas.microsoft.com/office/drawing/2014/main" id="{76517F4A-88A1-47ED-B4BE-751DF3E761AD}"/>
              </a:ext>
            </a:extLst>
          </p:cNvPr>
          <p:cNvSpPr txBox="1"/>
          <p:nvPr/>
        </p:nvSpPr>
        <p:spPr>
          <a:xfrm>
            <a:off x="9680907" y="2378835"/>
            <a:ext cx="2317072" cy="1169551"/>
          </a:xfrm>
          <a:prstGeom prst="rect">
            <a:avLst/>
          </a:prstGeom>
          <a:solidFill>
            <a:srgbClr val="11284A"/>
          </a:solidFill>
        </p:spPr>
        <p:txBody>
          <a:bodyPr wrap="square" rtlCol="0">
            <a:spAutoFit/>
          </a:bodyPr>
          <a:lstStyle/>
          <a:p>
            <a:r>
              <a:rPr lang="en-US" sz="1400" dirty="0">
                <a:solidFill>
                  <a:schemeClr val="bg1"/>
                </a:solidFill>
              </a:rPr>
              <a:t>States are not required to establish baseline or targets if # of resolution sessions for the reporting year is less than 10.</a:t>
            </a:r>
          </a:p>
        </p:txBody>
      </p:sp>
    </p:spTree>
    <p:extLst>
      <p:ext uri="{BB962C8B-B14F-4D97-AF65-F5344CB8AC3E}">
        <p14:creationId xmlns:p14="http://schemas.microsoft.com/office/powerpoint/2010/main" val="139318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CB514-A0C2-463A-BD4F-29C8FF9CA091}"/>
              </a:ext>
            </a:extLst>
          </p:cNvPr>
          <p:cNvSpPr>
            <a:spLocks noGrp="1"/>
          </p:cNvSpPr>
          <p:nvPr>
            <p:ph type="title"/>
          </p:nvPr>
        </p:nvSpPr>
        <p:spPr/>
        <p:txBody>
          <a:bodyPr/>
          <a:lstStyle/>
          <a:p>
            <a:r>
              <a:rPr lang="en-US" dirty="0"/>
              <a:t>COVID-19 Impacts</a:t>
            </a:r>
          </a:p>
        </p:txBody>
      </p:sp>
      <p:sp>
        <p:nvSpPr>
          <p:cNvPr id="3" name="Content Placeholder 2">
            <a:extLst>
              <a:ext uri="{FF2B5EF4-FFF2-40B4-BE49-F238E27FC236}">
                <a16:creationId xmlns:a16="http://schemas.microsoft.com/office/drawing/2014/main" id="{ED014F1A-E8A7-4005-8DAB-2B315C082FF2}"/>
              </a:ext>
            </a:extLst>
          </p:cNvPr>
          <p:cNvSpPr>
            <a:spLocks noGrp="1"/>
          </p:cNvSpPr>
          <p:nvPr>
            <p:ph idx="1"/>
          </p:nvPr>
        </p:nvSpPr>
        <p:spPr>
          <a:xfrm>
            <a:off x="838200" y="2752109"/>
            <a:ext cx="10515600" cy="1088369"/>
          </a:xfrm>
        </p:spPr>
        <p:txBody>
          <a:bodyPr>
            <a:normAutofit/>
          </a:bodyPr>
          <a:lstStyle/>
          <a:p>
            <a:r>
              <a:rPr lang="en-US" dirty="0"/>
              <a:t>There has been no indication to date that COVID-19 has impacted the data for Indicator 15.</a:t>
            </a:r>
            <a:endParaRPr lang="en-US" sz="3200" dirty="0"/>
          </a:p>
        </p:txBody>
      </p:sp>
    </p:spTree>
    <p:extLst>
      <p:ext uri="{BB962C8B-B14F-4D97-AF65-F5344CB8AC3E}">
        <p14:creationId xmlns:p14="http://schemas.microsoft.com/office/powerpoint/2010/main" val="1293854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a:xfrm>
            <a:off x="1976632" y="1307178"/>
            <a:ext cx="7564582" cy="3977640"/>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n-US" dirty="0"/>
          </a:p>
        </p:txBody>
      </p:sp>
      <p:sp>
        <p:nvSpPr>
          <p:cNvPr id="2" name="Rectangle 1"/>
          <p:cNvSpPr/>
          <p:nvPr/>
        </p:nvSpPr>
        <p:spPr>
          <a:xfrm>
            <a:off x="2657342" y="1307178"/>
            <a:ext cx="7650051" cy="523220"/>
          </a:xfrm>
          <a:prstGeom prst="rect">
            <a:avLst/>
          </a:prstGeom>
        </p:spPr>
        <p:txBody>
          <a:bodyPr wrap="square">
            <a:spAutoFit/>
          </a:bodyPr>
          <a:lstStyle/>
          <a:p>
            <a:pPr marL="342900" indent="-342900">
              <a:buFont typeface="Symbol" panose="05050102010706020507" pitchFamily="18" charset="2"/>
              <a:buChar char=""/>
            </a:pPr>
            <a:endParaRPr lang="en-US" sz="2800" dirty="0">
              <a:latin typeface="Calibri" panose="020F0502020204030204" pitchFamily="34" charset="0"/>
              <a:ea typeface="Times New Roman" panose="02020603050405020304" pitchFamily="18" charset="0"/>
            </a:endParaRPr>
          </a:p>
        </p:txBody>
      </p:sp>
      <p:pic>
        <p:nvPicPr>
          <p:cNvPr id="11" name="Picture 10">
            <a:extLst>
              <a:ext uri="{FF2B5EF4-FFF2-40B4-BE49-F238E27FC236}">
                <a16:creationId xmlns:a16="http://schemas.microsoft.com/office/drawing/2014/main" id="{A546FB27-8065-47F4-B2C6-B28C21B53A5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274363" y="2742200"/>
            <a:ext cx="3189307" cy="3151933"/>
          </a:xfrm>
          <a:prstGeom prst="rect">
            <a:avLst/>
          </a:prstGeom>
        </p:spPr>
      </p:pic>
      <p:sp>
        <p:nvSpPr>
          <p:cNvPr id="16" name="Title 1"/>
          <p:cNvSpPr txBox="1">
            <a:spLocks/>
          </p:cNvSpPr>
          <p:nvPr/>
        </p:nvSpPr>
        <p:spPr>
          <a:xfrm>
            <a:off x="-37708" y="23900"/>
            <a:ext cx="12192000" cy="1172095"/>
          </a:xfrm>
          <a:prstGeom prst="rect">
            <a:avLst/>
          </a:prstGeom>
          <a:solidFill>
            <a:schemeClr val="tx1"/>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chemeClr val="bg1"/>
                </a:solidFill>
                <a:cs typeface="Times New Roman" panose="02020603050405020304" pitchFamily="18" charset="0"/>
              </a:rPr>
              <a:t>Targets for Indicator 15 for the 2020-2025 SPP/APR Reporting Period</a:t>
            </a:r>
          </a:p>
        </p:txBody>
      </p:sp>
      <p:sp>
        <p:nvSpPr>
          <p:cNvPr id="4" name="TextBox 3">
            <a:extLst>
              <a:ext uri="{FF2B5EF4-FFF2-40B4-BE49-F238E27FC236}">
                <a16:creationId xmlns:a16="http://schemas.microsoft.com/office/drawing/2014/main" id="{FE09F9B2-A480-4618-A503-C9D87DC6850E}"/>
              </a:ext>
            </a:extLst>
          </p:cNvPr>
          <p:cNvSpPr txBox="1"/>
          <p:nvPr/>
        </p:nvSpPr>
        <p:spPr>
          <a:xfrm>
            <a:off x="4727439" y="1384150"/>
            <a:ext cx="6377245" cy="5293757"/>
          </a:xfrm>
          <a:prstGeom prst="rect">
            <a:avLst/>
          </a:prstGeom>
          <a:noFill/>
        </p:spPr>
        <p:txBody>
          <a:bodyPr wrap="square" rtlCol="0">
            <a:spAutoFit/>
          </a:bodyPr>
          <a:lstStyle/>
          <a:p>
            <a:pPr algn="just"/>
            <a:r>
              <a:rPr lang="en-US" sz="2000" dirty="0">
                <a:solidFill>
                  <a:srgbClr val="11284A"/>
                </a:solidFill>
              </a:rPr>
              <a:t>KSDE will keep FFY 2005 data (35.00%) as the baseline. KSDE will keep the target ranges the same as previous years for FFY 2020 – FFY 2025:</a:t>
            </a:r>
          </a:p>
          <a:p>
            <a:endParaRPr lang="en-US" sz="2000" b="1" dirty="0">
              <a:solidFill>
                <a:srgbClr val="11284A"/>
              </a:solidFill>
            </a:endParaRPr>
          </a:p>
          <a:p>
            <a:pPr marL="342900" indent="-342900" algn="ctr">
              <a:buFont typeface="Arial" panose="020B0604020202020204" pitchFamily="34" charset="0"/>
              <a:buChar char="•"/>
            </a:pPr>
            <a:r>
              <a:rPr lang="en-US" sz="2000" b="1" i="1" u="sng" dirty="0">
                <a:solidFill>
                  <a:srgbClr val="11284A"/>
                </a:solidFill>
              </a:rPr>
              <a:t>2020:</a:t>
            </a:r>
            <a:r>
              <a:rPr lang="en-US" sz="2000" dirty="0">
                <a:solidFill>
                  <a:srgbClr val="11284A"/>
                </a:solidFill>
              </a:rPr>
              <a:t> 37.00% - 40.00%</a:t>
            </a:r>
          </a:p>
          <a:p>
            <a:pPr algn="ctr"/>
            <a:endParaRPr lang="en-US" sz="2000" dirty="0">
              <a:solidFill>
                <a:srgbClr val="11284A"/>
              </a:solidFill>
            </a:endParaRPr>
          </a:p>
          <a:p>
            <a:pPr marL="342900" indent="-342900" algn="ctr">
              <a:buFont typeface="Arial" panose="020B0604020202020204" pitchFamily="34" charset="0"/>
              <a:buChar char="•"/>
            </a:pPr>
            <a:r>
              <a:rPr lang="en-US" sz="2000" b="1" i="1" u="sng" dirty="0">
                <a:solidFill>
                  <a:srgbClr val="11284A"/>
                </a:solidFill>
              </a:rPr>
              <a:t>2021:</a:t>
            </a:r>
            <a:r>
              <a:rPr lang="en-US" sz="2000" dirty="0">
                <a:solidFill>
                  <a:srgbClr val="11284A"/>
                </a:solidFill>
              </a:rPr>
              <a:t> 37.00% - 40.00%</a:t>
            </a:r>
          </a:p>
          <a:p>
            <a:pPr algn="ctr"/>
            <a:endParaRPr lang="en-US" sz="2000" dirty="0">
              <a:solidFill>
                <a:srgbClr val="11284A"/>
              </a:solidFill>
            </a:endParaRPr>
          </a:p>
          <a:p>
            <a:pPr marL="342900" indent="-342900" algn="ctr">
              <a:buFont typeface="Arial" panose="020B0604020202020204" pitchFamily="34" charset="0"/>
              <a:buChar char="•"/>
            </a:pPr>
            <a:r>
              <a:rPr lang="en-US" sz="2000" b="1" i="1" u="sng" dirty="0">
                <a:solidFill>
                  <a:srgbClr val="11284A"/>
                </a:solidFill>
              </a:rPr>
              <a:t>2022:</a:t>
            </a:r>
            <a:r>
              <a:rPr lang="en-US" sz="2000" dirty="0">
                <a:solidFill>
                  <a:srgbClr val="11284A"/>
                </a:solidFill>
              </a:rPr>
              <a:t> 37.00% - 40.00%</a:t>
            </a:r>
          </a:p>
          <a:p>
            <a:pPr algn="ctr"/>
            <a:endParaRPr lang="en-US" sz="2000" dirty="0">
              <a:solidFill>
                <a:srgbClr val="11284A"/>
              </a:solidFill>
            </a:endParaRPr>
          </a:p>
          <a:p>
            <a:pPr marL="342900" indent="-342900" algn="ctr">
              <a:buFont typeface="Arial" panose="020B0604020202020204" pitchFamily="34" charset="0"/>
              <a:buChar char="•"/>
            </a:pPr>
            <a:r>
              <a:rPr lang="en-US" sz="2000" b="1" i="1" u="sng" dirty="0">
                <a:solidFill>
                  <a:srgbClr val="11284A"/>
                </a:solidFill>
              </a:rPr>
              <a:t>2023:</a:t>
            </a:r>
            <a:r>
              <a:rPr lang="en-US" sz="2000" dirty="0">
                <a:solidFill>
                  <a:srgbClr val="11284A"/>
                </a:solidFill>
              </a:rPr>
              <a:t> 37.00% - 40.00%</a:t>
            </a:r>
          </a:p>
          <a:p>
            <a:pPr algn="ctr"/>
            <a:endParaRPr lang="en-US" sz="2000" dirty="0">
              <a:solidFill>
                <a:srgbClr val="11284A"/>
              </a:solidFill>
            </a:endParaRPr>
          </a:p>
          <a:p>
            <a:pPr marL="342900" indent="-342900" algn="ctr">
              <a:buFont typeface="Arial" panose="020B0604020202020204" pitchFamily="34" charset="0"/>
              <a:buChar char="•"/>
            </a:pPr>
            <a:r>
              <a:rPr lang="en-US" sz="2000" b="1" i="1" u="sng" dirty="0">
                <a:solidFill>
                  <a:srgbClr val="11284A"/>
                </a:solidFill>
              </a:rPr>
              <a:t>2024:</a:t>
            </a:r>
            <a:r>
              <a:rPr lang="en-US" sz="2000" dirty="0">
                <a:solidFill>
                  <a:srgbClr val="11284A"/>
                </a:solidFill>
              </a:rPr>
              <a:t> 37.00% - 40.00%</a:t>
            </a:r>
          </a:p>
          <a:p>
            <a:pPr algn="ctr"/>
            <a:endParaRPr lang="en-US" sz="2000" dirty="0">
              <a:solidFill>
                <a:srgbClr val="11284A"/>
              </a:solidFill>
            </a:endParaRPr>
          </a:p>
          <a:p>
            <a:pPr marL="342900" indent="-342900" algn="ctr">
              <a:buFont typeface="Arial" panose="020B0604020202020204" pitchFamily="34" charset="0"/>
              <a:buChar char="•"/>
            </a:pPr>
            <a:r>
              <a:rPr lang="en-US" sz="2000" b="1" i="1" u="sng" dirty="0">
                <a:solidFill>
                  <a:srgbClr val="11284A"/>
                </a:solidFill>
              </a:rPr>
              <a:t>2025:</a:t>
            </a:r>
            <a:r>
              <a:rPr lang="en-US" sz="2000" dirty="0">
                <a:solidFill>
                  <a:srgbClr val="11284A"/>
                </a:solidFill>
              </a:rPr>
              <a:t> 37.00% - 40.00%</a:t>
            </a:r>
          </a:p>
          <a:p>
            <a:endParaRPr lang="en-US" sz="2000" dirty="0">
              <a:solidFill>
                <a:schemeClr val="accent5"/>
              </a:solidFill>
            </a:endParaRPr>
          </a:p>
          <a:p>
            <a:pPr marL="285750" indent="-285750">
              <a:buFont typeface="Arial" panose="020B0604020202020204" pitchFamily="34" charset="0"/>
              <a:buChar char="•"/>
            </a:pPr>
            <a:endParaRPr lang="en-US" dirty="0">
              <a:solidFill>
                <a:schemeClr val="accent5"/>
              </a:solidFill>
            </a:endParaRPr>
          </a:p>
        </p:txBody>
      </p:sp>
    </p:spTree>
    <p:extLst>
      <p:ext uri="{BB962C8B-B14F-4D97-AF65-F5344CB8AC3E}">
        <p14:creationId xmlns:p14="http://schemas.microsoft.com/office/powerpoint/2010/main" val="4256569413"/>
      </p:ext>
    </p:extLst>
  </p:cSld>
  <p:clrMapOvr>
    <a:masterClrMapping/>
  </p:clrMapOvr>
</p:sld>
</file>

<file path=ppt/theme/theme1.xml><?xml version="1.0" encoding="utf-8"?>
<a:theme xmlns:a="http://schemas.openxmlformats.org/drawingml/2006/main" name="Custom Design">
  <a:themeElements>
    <a:clrScheme name="KSDE">
      <a:dk1>
        <a:srgbClr val="12284C"/>
      </a:dk1>
      <a:lt1>
        <a:sysClr val="window" lastClr="FFFFFF"/>
      </a:lt1>
      <a:dk2>
        <a:srgbClr val="12284C"/>
      </a:dk2>
      <a:lt2>
        <a:srgbClr val="E7E6E6"/>
      </a:lt2>
      <a:accent1>
        <a:srgbClr val="FFA400"/>
      </a:accent1>
      <a:accent2>
        <a:srgbClr val="12284C"/>
      </a:accent2>
      <a:accent3>
        <a:srgbClr val="00B796"/>
      </a:accent3>
      <a:accent4>
        <a:srgbClr val="005587"/>
      </a:accent4>
      <a:accent5>
        <a:srgbClr val="D50032"/>
      </a:accent5>
      <a:accent6>
        <a:srgbClr val="3E4043"/>
      </a:accent6>
      <a:hlink>
        <a:srgbClr val="12284C"/>
      </a:hlink>
      <a:folHlink>
        <a:srgbClr val="53565A"/>
      </a:folHlink>
    </a:clrScheme>
    <a:fontScheme name="KSDE Open Sans">
      <a:majorFont>
        <a:latin typeface="Open Sans"/>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809B7AE0769C40BC7FC10221A5AC4C" ma:contentTypeVersion="13" ma:contentTypeDescription="Create a new document." ma:contentTypeScope="" ma:versionID="03782e99ea337d9c03786a540780c58d">
  <xsd:schema xmlns:xsd="http://www.w3.org/2001/XMLSchema" xmlns:xs="http://www.w3.org/2001/XMLSchema" xmlns:p="http://schemas.microsoft.com/office/2006/metadata/properties" xmlns:ns3="6c663d95-8238-4b2d-b922-a74f82e5df6f" xmlns:ns4="d5501a87-0b31-43b9-bb13-8dd2b743a206" targetNamespace="http://schemas.microsoft.com/office/2006/metadata/properties" ma:root="true" ma:fieldsID="b35b21a765e947f079320b3ea7b9868f" ns3:_="" ns4:_="">
    <xsd:import namespace="6c663d95-8238-4b2d-b922-a74f82e5df6f"/>
    <xsd:import namespace="d5501a87-0b31-43b9-bb13-8dd2b743a20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663d95-8238-4b2d-b922-a74f82e5df6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5501a87-0b31-43b9-bb13-8dd2b743a206"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1F5BFCA-A647-4DE5-B38D-51814DA7F1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663d95-8238-4b2d-b922-a74f82e5df6f"/>
    <ds:schemaRef ds:uri="d5501a87-0b31-43b9-bb13-8dd2b743a2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445BADF-2F2F-4D81-ACB9-DB6A1A4D4889}">
  <ds:schemaRefs>
    <ds:schemaRef ds:uri="http://schemas.microsoft.com/sharepoint/v3/contenttype/forms"/>
  </ds:schemaRefs>
</ds:datastoreItem>
</file>

<file path=customXml/itemProps3.xml><?xml version="1.0" encoding="utf-8"?>
<ds:datastoreItem xmlns:ds="http://schemas.openxmlformats.org/officeDocument/2006/customXml" ds:itemID="{41989B36-3905-4D71-9AD1-EDCFAD04EC31}">
  <ds:schemaRefs>
    <ds:schemaRef ds:uri="http://schemas.microsoft.com/office/2006/metadata/properties"/>
    <ds:schemaRef ds:uri="6c663d95-8238-4b2d-b922-a74f82e5df6f"/>
    <ds:schemaRef ds:uri="http://purl.org/dc/dcmitype/"/>
    <ds:schemaRef ds:uri="http://schemas.openxmlformats.org/package/2006/metadata/core-properties"/>
    <ds:schemaRef ds:uri="http://schemas.microsoft.com/office/2006/documentManagement/types"/>
    <ds:schemaRef ds:uri="http://purl.org/dc/elements/1.1/"/>
    <ds:schemaRef ds:uri="http://schemas.microsoft.com/office/infopath/2007/PartnerControls"/>
    <ds:schemaRef ds:uri="d5501a87-0b31-43b9-bb13-8dd2b743a206"/>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3747</TotalTime>
  <Words>1476</Words>
  <Application>Microsoft Office PowerPoint</Application>
  <PresentationFormat>Widescreen</PresentationFormat>
  <Paragraphs>103</Paragraphs>
  <Slides>17</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Times New Roman</vt:lpstr>
      <vt:lpstr>Open Sans Semibold</vt:lpstr>
      <vt:lpstr>Open Sans Light</vt:lpstr>
      <vt:lpstr>Symbol</vt:lpstr>
      <vt:lpstr>Open Sans</vt:lpstr>
      <vt:lpstr>Custom Design</vt:lpstr>
      <vt:lpstr>State Performance Plan and Annual Performance Report </vt:lpstr>
      <vt:lpstr>PowerPoint Presentation</vt:lpstr>
      <vt:lpstr>PowerPoint Presentation</vt:lpstr>
      <vt:lpstr>PowerPoint Presentation</vt:lpstr>
      <vt:lpstr>Resolution Sessions</vt:lpstr>
      <vt:lpstr>What is Indicator 15?</vt:lpstr>
      <vt:lpstr> </vt:lpstr>
      <vt:lpstr>COVID-19 Impacts</vt:lpstr>
      <vt:lpstr>PowerPoint Presentation</vt:lpstr>
      <vt:lpstr>PowerPoint Presentation</vt:lpstr>
      <vt:lpstr>Mediation</vt:lpstr>
      <vt:lpstr>What is Indicator 16?</vt:lpstr>
      <vt:lpstr> </vt:lpstr>
      <vt:lpstr>COVID-19 Impacts</vt:lpstr>
      <vt:lpstr>PowerPoint Presentation</vt:lpstr>
      <vt:lpstr>PowerPoint Presentation</vt:lpstr>
      <vt:lpstr>PowerPoint Presentation</vt:lpstr>
    </vt:vector>
  </TitlesOfParts>
  <Company>KSDE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M. Manville</dc:creator>
  <cp:lastModifiedBy>Josie McClendon</cp:lastModifiedBy>
  <cp:revision>98</cp:revision>
  <dcterms:created xsi:type="dcterms:W3CDTF">2017-11-21T21:33:09Z</dcterms:created>
  <dcterms:modified xsi:type="dcterms:W3CDTF">2021-10-01T14:33:54Z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0x01010063809B7AE0769C40BC7FC10221A5AC4C</vt:lpwstr>
  </property>
</Properties>
</file>