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0"/>
  </p:notesMasterIdLst>
  <p:sldIdLst>
    <p:sldId id="261" r:id="rId5"/>
    <p:sldId id="314" r:id="rId6"/>
    <p:sldId id="320" r:id="rId7"/>
    <p:sldId id="321" r:id="rId8"/>
    <p:sldId id="324" r:id="rId9"/>
    <p:sldId id="331" r:id="rId10"/>
    <p:sldId id="372" r:id="rId11"/>
    <p:sldId id="322" r:id="rId12"/>
    <p:sldId id="371" r:id="rId13"/>
    <p:sldId id="359" r:id="rId14"/>
    <p:sldId id="365" r:id="rId15"/>
    <p:sldId id="323" r:id="rId16"/>
    <p:sldId id="368" r:id="rId17"/>
    <p:sldId id="366" r:id="rId18"/>
    <p:sldId id="279"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Open Sans" panose="020B0606030504020204" pitchFamily="34" charset="0"/>
      <p:regular r:id="rId25"/>
      <p:bold r:id="rId26"/>
      <p:italic r:id="rId27"/>
      <p:boldItalic r:id="rId28"/>
    </p:embeddedFont>
    <p:embeddedFont>
      <p:font typeface="Open Sans Light" panose="020B0306030504020204" pitchFamily="34" charset="0"/>
      <p:regular r:id="rId29"/>
      <p:italic r:id="rId30"/>
    </p:embeddedFont>
    <p:embeddedFont>
      <p:font typeface="Open Sans Semibold" panose="020B070603080402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a Stroup-Rentier" initials="VLS-R" lastIdx="10" clrIdx="0">
    <p:extLst>
      <p:ext uri="{19B8F6BF-5375-455C-9EA6-DF929625EA0E}">
        <p15:presenceInfo xmlns:p15="http://schemas.microsoft.com/office/powerpoint/2012/main" userId="Vera Stroup-Rentier" providerId="None"/>
      </p:ext>
    </p:extLst>
  </p:cmAuthor>
  <p:cmAuthor id="2" name="Chelie A Nelson" initials="CAN" lastIdx="6" clrIdx="1">
    <p:extLst>
      <p:ext uri="{19B8F6BF-5375-455C-9EA6-DF929625EA0E}">
        <p15:presenceInfo xmlns:p15="http://schemas.microsoft.com/office/powerpoint/2012/main" userId="S::chelie.nelson@nau.edu::d13cf532-c942-468f-99e9-127dc4c570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81786" autoAdjust="0"/>
  </p:normalViewPr>
  <p:slideViewPr>
    <p:cSldViewPr snapToGrid="0">
      <p:cViewPr varScale="1">
        <p:scale>
          <a:sx n="93" d="100"/>
          <a:sy n="93" d="100"/>
        </p:scale>
        <p:origin x="1284" y="96"/>
      </p:cViewPr>
      <p:guideLst/>
    </p:cSldViewPr>
  </p:slideViewPr>
  <p:outlineViewPr>
    <p:cViewPr>
      <p:scale>
        <a:sx n="33" d="100"/>
        <a:sy n="33" d="100"/>
      </p:scale>
      <p:origin x="0" y="-33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openxmlformats.org/officeDocument/2006/relationships/tableStyles" Target="tableStyle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19CFE-017B-4E71-A0BA-7E11B45B0199}" type="datetimeFigureOut">
              <a:rPr lang="en-US" smtClean="0"/>
              <a:t>10/1/2021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2</a:t>
            </a:fld>
            <a:endParaRPr lang="en-US" dirty="0"/>
          </a:p>
        </p:txBody>
      </p:sp>
    </p:spTree>
    <p:extLst>
      <p:ext uri="{BB962C8B-B14F-4D97-AF65-F5344CB8AC3E}">
        <p14:creationId xmlns:p14="http://schemas.microsoft.com/office/powerpoint/2010/main" val="2268944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3</a:t>
            </a:fld>
            <a:endParaRPr lang="en-US" dirty="0"/>
          </a:p>
        </p:txBody>
      </p:sp>
    </p:spTree>
    <p:extLst>
      <p:ext uri="{BB962C8B-B14F-4D97-AF65-F5344CB8AC3E}">
        <p14:creationId xmlns:p14="http://schemas.microsoft.com/office/powerpoint/2010/main" val="674478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4</a:t>
            </a:fld>
            <a:endParaRPr lang="en-US" dirty="0"/>
          </a:p>
        </p:txBody>
      </p:sp>
    </p:spTree>
    <p:extLst>
      <p:ext uri="{BB962C8B-B14F-4D97-AF65-F5344CB8AC3E}">
        <p14:creationId xmlns:p14="http://schemas.microsoft.com/office/powerpoint/2010/main" val="216359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1857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8</a:t>
            </a:fld>
            <a:endParaRPr lang="en-US" dirty="0"/>
          </a:p>
        </p:txBody>
      </p:sp>
    </p:spTree>
    <p:extLst>
      <p:ext uri="{BB962C8B-B14F-4D97-AF65-F5344CB8AC3E}">
        <p14:creationId xmlns:p14="http://schemas.microsoft.com/office/powerpoint/2010/main" val="731288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11</a:t>
            </a:fld>
            <a:endParaRPr lang="en-US" dirty="0"/>
          </a:p>
        </p:txBody>
      </p:sp>
    </p:spTree>
    <p:extLst>
      <p:ext uri="{BB962C8B-B14F-4D97-AF65-F5344CB8AC3E}">
        <p14:creationId xmlns:p14="http://schemas.microsoft.com/office/powerpoint/2010/main" val="238331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12</a:t>
            </a:fld>
            <a:endParaRPr lang="en-US" dirty="0"/>
          </a:p>
        </p:txBody>
      </p:sp>
    </p:spTree>
    <p:extLst>
      <p:ext uri="{BB962C8B-B14F-4D97-AF65-F5344CB8AC3E}">
        <p14:creationId xmlns:p14="http://schemas.microsoft.com/office/powerpoint/2010/main" val="255156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13</a:t>
            </a:fld>
            <a:endParaRPr lang="en-US" dirty="0"/>
          </a:p>
        </p:txBody>
      </p:sp>
    </p:spTree>
    <p:extLst>
      <p:ext uri="{BB962C8B-B14F-4D97-AF65-F5344CB8AC3E}">
        <p14:creationId xmlns:p14="http://schemas.microsoft.com/office/powerpoint/2010/main" val="4049238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14</a:t>
            </a:fld>
            <a:endParaRPr lang="en-US" dirty="0"/>
          </a:p>
        </p:txBody>
      </p:sp>
    </p:spTree>
    <p:extLst>
      <p:ext uri="{BB962C8B-B14F-4D97-AF65-F5344CB8AC3E}">
        <p14:creationId xmlns:p14="http://schemas.microsoft.com/office/powerpoint/2010/main" val="4264739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8" name="Title 7">
            <a:extLst>
              <a:ext uri="{FF2B5EF4-FFF2-40B4-BE49-F238E27FC236}">
                <a16:creationId xmlns:a16="http://schemas.microsoft.com/office/drawing/2014/main" id="{D549B9DA-B246-4EEB-B88F-6E64659851AD}"/>
              </a:ext>
              <a:ext uri="{C183D7F6-B498-43B3-948B-1728B52AA6E4}">
                <adec:decorative xmlns:adec="http://schemas.microsoft.com/office/drawing/2017/decorative" val="0"/>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4E53F5-8B09-491A-BE3D-96AAEB531966}"/>
              </a:ext>
            </a:extLst>
          </p:cNvPr>
          <p:cNvSpPr>
            <a:spLocks noGrp="1"/>
          </p:cNvSpPr>
          <p:nvPr>
            <p:ph type="title"/>
          </p:nvPr>
        </p:nvSpPr>
        <p:spPr>
          <a:xfrm>
            <a:off x="1046430" y="-169503"/>
            <a:ext cx="10515600" cy="1325563"/>
          </a:xfrm>
        </p:spPr>
        <p:txBody>
          <a:bodyPr/>
          <a:lstStyle/>
          <a:p>
            <a:r>
              <a:rPr lang="en-US"/>
              <a:t>Click to edit Master title style</a:t>
            </a:r>
          </a:p>
        </p:txBody>
      </p:sp>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5CF677-628B-43A7-AA88-9DD0BBB3A01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2" name="Title 1">
            <a:extLst>
              <a:ext uri="{FF2B5EF4-FFF2-40B4-BE49-F238E27FC236}">
                <a16:creationId xmlns:a16="http://schemas.microsoft.com/office/drawing/2014/main" id="{5349C87D-99B1-4570-8E5A-CD32BC561AF0}"/>
              </a:ext>
              <a:ext uri="{C183D7F6-B498-43B3-948B-1728B52AA6E4}">
                <adec:decorative xmlns:adec="http://schemas.microsoft.com/office/drawing/2017/decorative" val="0"/>
              </a:ext>
            </a:extLst>
          </p:cNvPr>
          <p:cNvSpPr>
            <a:spLocks noGrp="1"/>
          </p:cNvSpPr>
          <p:nvPr>
            <p:ph type="title" hasCustomPrompt="1"/>
          </p:nvPr>
        </p:nvSpPr>
        <p:spPr>
          <a:xfrm>
            <a:off x="249724" y="136525"/>
            <a:ext cx="10515600" cy="1325563"/>
          </a:xfrm>
        </p:spPr>
        <p:txBody>
          <a:bodyPr/>
          <a:lstStyle>
            <a:lvl1pPr>
              <a:defRPr/>
            </a:lvl1pPr>
          </a:lstStyle>
          <a:p>
            <a:r>
              <a:rPr lang="en-US" dirty="0"/>
              <a:t>Contact Information</a:t>
            </a:r>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
        <p:nvSpPr>
          <p:cNvPr id="3" name="Date Placeholder 2">
            <a:extLst>
              <a:ext uri="{FF2B5EF4-FFF2-40B4-BE49-F238E27FC236}">
                <a16:creationId xmlns:a16="http://schemas.microsoft.com/office/drawing/2014/main" id="{E5289218-7CB7-4181-8221-C0440523BEC9}"/>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4" name="Footer Placeholder 3">
            <a:extLst>
              <a:ext uri="{FF2B5EF4-FFF2-40B4-BE49-F238E27FC236}">
                <a16:creationId xmlns:a16="http://schemas.microsoft.com/office/drawing/2014/main" id="{C0DB162A-3F38-40BA-82D2-7C72C64118D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1798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8439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10/1/2021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a:extLst>
              <a:ext uri="{FF2B5EF4-FFF2-40B4-BE49-F238E27FC236}">
                <a16:creationId xmlns:a16="http://schemas.microsoft.com/office/drawing/2014/main" id="{AD3D8C27-8A53-4BC4-90CB-ADA278AC77E3}"/>
              </a:ext>
            </a:extLst>
          </p:cNvPr>
          <p:cNvSpPr>
            <a:spLocks noGrp="1"/>
          </p:cNvSpPr>
          <p:nvPr>
            <p:ph type="title"/>
          </p:nvPr>
        </p:nvSpPr>
        <p:spPr/>
        <p:txBody>
          <a:bodyPr/>
          <a:lstStyle/>
          <a:p>
            <a:r>
              <a:rPr lang="en-US"/>
              <a:t>Click to edit Master title style</a:t>
            </a:r>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
        <p:nvSpPr>
          <p:cNvPr id="9" name="Date Placeholder 8">
            <a:extLst>
              <a:ext uri="{FF2B5EF4-FFF2-40B4-BE49-F238E27FC236}">
                <a16:creationId xmlns:a16="http://schemas.microsoft.com/office/drawing/2014/main" id="{08FD5089-5B03-4359-ADCD-5DE5647F6457}"/>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10" name="Footer Placeholder 9">
            <a:extLst>
              <a:ext uri="{FF2B5EF4-FFF2-40B4-BE49-F238E27FC236}">
                <a16:creationId xmlns:a16="http://schemas.microsoft.com/office/drawing/2014/main" id="{5D117427-AF77-45D9-8A97-E955BF543D4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4389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8FD5089-5B03-4359-ADCD-5DE5647F6457}"/>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10" name="Footer Placeholder 9">
            <a:extLst>
              <a:ext uri="{FF2B5EF4-FFF2-40B4-BE49-F238E27FC236}">
                <a16:creationId xmlns:a16="http://schemas.microsoft.com/office/drawing/2014/main" id="{5D117427-AF77-45D9-8A97-E955BF543D4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5368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8FD5089-5B03-4359-ADCD-5DE5647F6457}"/>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10" name="Footer Placeholder 9">
            <a:extLst>
              <a:ext uri="{FF2B5EF4-FFF2-40B4-BE49-F238E27FC236}">
                <a16:creationId xmlns:a16="http://schemas.microsoft.com/office/drawing/2014/main" id="{5D117427-AF77-45D9-8A97-E955BF543D4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366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10/1/2021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pngimg.com/download/27474"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jrand@ksde.org"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77090" y="4569562"/>
            <a:ext cx="12469090" cy="891019"/>
          </a:xfrm>
        </p:spPr>
        <p:txBody>
          <a:bodyPr>
            <a:noAutofit/>
          </a:bodyPr>
          <a:lstStyle/>
          <a:p>
            <a:pPr algn="ctr"/>
            <a:r>
              <a:rPr lang="en-US" sz="3200" dirty="0"/>
              <a:t>State Performance Plan and Annual Performance Report </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p:txBody>
          <a:bodyPr>
            <a:normAutofit fontScale="85000" lnSpcReduction="20000"/>
          </a:bodyPr>
          <a:lstStyle/>
          <a:p>
            <a:r>
              <a:rPr lang="en-US" dirty="0"/>
              <a:t>(SPP/APR) FFY 2020-2025 Stakeholder Involvement</a:t>
            </a:r>
          </a:p>
          <a:p>
            <a:r>
              <a:rPr lang="en-US" dirty="0"/>
              <a:t>Indicator 17:  State Systemic Improvement Plan</a:t>
            </a:r>
          </a:p>
        </p:txBody>
      </p:sp>
    </p:spTree>
    <p:extLst>
      <p:ext uri="{BB962C8B-B14F-4D97-AF65-F5344CB8AC3E}">
        <p14:creationId xmlns:p14="http://schemas.microsoft.com/office/powerpoint/2010/main" val="43027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CB514-A0C2-463A-BD4F-29C8FF9CA091}"/>
              </a:ext>
            </a:extLst>
          </p:cNvPr>
          <p:cNvSpPr>
            <a:spLocks noGrp="1"/>
          </p:cNvSpPr>
          <p:nvPr>
            <p:ph type="title"/>
          </p:nvPr>
        </p:nvSpPr>
        <p:spPr/>
        <p:txBody>
          <a:bodyPr/>
          <a:lstStyle/>
          <a:p>
            <a:r>
              <a:rPr lang="en-US" dirty="0"/>
              <a:t>COVID-19 Impacts</a:t>
            </a:r>
          </a:p>
        </p:txBody>
      </p:sp>
      <p:sp>
        <p:nvSpPr>
          <p:cNvPr id="3" name="Content Placeholder 2">
            <a:extLst>
              <a:ext uri="{FF2B5EF4-FFF2-40B4-BE49-F238E27FC236}">
                <a16:creationId xmlns:a16="http://schemas.microsoft.com/office/drawing/2014/main" id="{ED014F1A-E8A7-4005-8DAB-2B315C082FF2}"/>
              </a:ext>
            </a:extLst>
          </p:cNvPr>
          <p:cNvSpPr>
            <a:spLocks noGrp="1"/>
          </p:cNvSpPr>
          <p:nvPr>
            <p:ph idx="1"/>
          </p:nvPr>
        </p:nvSpPr>
        <p:spPr>
          <a:xfrm>
            <a:off x="838200" y="1690688"/>
            <a:ext cx="10515600" cy="3194821"/>
          </a:xfrm>
        </p:spPr>
        <p:txBody>
          <a:bodyPr>
            <a:normAutofit/>
          </a:bodyPr>
          <a:lstStyle/>
          <a:p>
            <a:r>
              <a:rPr lang="en-US" sz="2400" dirty="0"/>
              <a:t>In </a:t>
            </a:r>
            <a:r>
              <a:rPr lang="en-US" sz="2400" i="1" u="sng" dirty="0"/>
              <a:t>FFY 2020, no data</a:t>
            </a:r>
            <a:r>
              <a:rPr lang="en-US" sz="2400" i="1" dirty="0"/>
              <a:t> </a:t>
            </a:r>
            <a:r>
              <a:rPr lang="en-US" sz="2400" dirty="0"/>
              <a:t>could be collected on this indicator due to the shift to remote instruction across the state as result of Covid-19 pandemic.</a:t>
            </a:r>
          </a:p>
          <a:p>
            <a:r>
              <a:rPr lang="en-US" sz="2400" dirty="0"/>
              <a:t>In FFY2020, while data collection itself had not been impacted; the level of student performance has yet to be determined/analyzed.</a:t>
            </a:r>
          </a:p>
          <a:p>
            <a:r>
              <a:rPr lang="en-US" sz="2400" dirty="0"/>
              <a:t>Hypothesis:  FFY2021 data  collected in Spring </a:t>
            </a:r>
            <a:r>
              <a:rPr lang="en-US" sz="2400"/>
              <a:t>of 2021 may </a:t>
            </a:r>
            <a:r>
              <a:rPr lang="en-US" sz="2400" dirty="0"/>
              <a:t>indicate a learning loss and lower than typical percentage of students with disabilities scoring at benchmark.</a:t>
            </a:r>
          </a:p>
          <a:p>
            <a:endParaRPr lang="en-US" sz="2400" dirty="0"/>
          </a:p>
          <a:p>
            <a:endParaRPr lang="en-US" sz="2400" dirty="0"/>
          </a:p>
        </p:txBody>
      </p:sp>
    </p:spTree>
    <p:extLst>
      <p:ext uri="{BB962C8B-B14F-4D97-AF65-F5344CB8AC3E}">
        <p14:creationId xmlns:p14="http://schemas.microsoft.com/office/powerpoint/2010/main" val="2114706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noGrp="1"/>
          </p:cNvSpPr>
          <p:nvPr>
            <p:ph type="title" idx="4294967295"/>
          </p:nvPr>
        </p:nvSpPr>
        <p:spPr>
          <a:xfrm>
            <a:off x="0" y="-43281"/>
            <a:ext cx="12192000" cy="1172095"/>
          </a:xfrm>
          <a:prstGeom prst="rect">
            <a:avLst/>
          </a:prstGeom>
          <a:solidFill>
            <a:schemeClr val="tx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Times New Roman" panose="02020603050405020304" pitchFamily="18" charset="0"/>
              </a:rPr>
              <a:t>Baseline Changes to Indicator 17 for the 2020-2025 SPP/APR Reporting Period</a:t>
            </a:r>
          </a:p>
        </p:txBody>
      </p:sp>
      <p:sp>
        <p:nvSpPr>
          <p:cNvPr id="12" name="Content Placeholder 2"/>
          <p:cNvSpPr txBox="1">
            <a:spLocks/>
          </p:cNvSpPr>
          <p:nvPr/>
        </p:nvSpPr>
        <p:spPr>
          <a:xfrm>
            <a:off x="449802" y="1659377"/>
            <a:ext cx="11292396" cy="158810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A new performance baseline was established in FFY 2016</a:t>
            </a:r>
          </a:p>
          <a:p>
            <a:pPr lvl="1"/>
            <a:r>
              <a:rPr lang="en-US" dirty="0"/>
              <a:t>While KSDE must establish a FFY 2020* performance baseline there is no recent data to use in reliably inform establishment said baseline.</a:t>
            </a:r>
          </a:p>
          <a:p>
            <a:pPr marL="457200" lvl="1" indent="0">
              <a:buNone/>
            </a:pPr>
            <a:endParaRPr lang="en-US" dirty="0"/>
          </a:p>
          <a:p>
            <a:pPr marL="457200" lvl="1" indent="0">
              <a:buNone/>
            </a:pPr>
            <a:r>
              <a:rPr lang="en-US" dirty="0"/>
              <a:t>As a result,</a:t>
            </a:r>
          </a:p>
          <a:p>
            <a:pPr lvl="1"/>
            <a:r>
              <a:rPr lang="en-US" dirty="0"/>
              <a:t>Continue the SIMR and use the 2019 target of 29.50% as a baseline for FFY2020.</a:t>
            </a:r>
          </a:p>
          <a:p>
            <a:pPr marL="457200" lvl="1" indent="0">
              <a:buNone/>
            </a:pPr>
            <a:endParaRPr lang="en-US" dirty="0"/>
          </a:p>
          <a:p>
            <a:pPr marL="457200" lvl="1" indent="0">
              <a:buNone/>
            </a:pPr>
            <a:r>
              <a:rPr lang="en-US" dirty="0"/>
              <a:t>*</a:t>
            </a:r>
            <a:r>
              <a:rPr lang="en-US" i="1" dirty="0"/>
              <a:t>Reminder:  In </a:t>
            </a:r>
            <a:r>
              <a:rPr lang="en-US" i="1" u="sng" dirty="0"/>
              <a:t>FFY2020 no data </a:t>
            </a:r>
            <a:r>
              <a:rPr lang="en-US" i="1" dirty="0"/>
              <a:t>could be collected on this indicator due to shift to remote instruction across the state as result of Covid-19 pandemic</a:t>
            </a:r>
            <a:r>
              <a:rPr lang="en-US" dirty="0"/>
              <a:t>.</a:t>
            </a:r>
          </a:p>
          <a:p>
            <a:pPr lvl="1"/>
            <a:endParaRPr lang="en-US" dirty="0"/>
          </a:p>
          <a:p>
            <a:pPr lvl="1"/>
            <a:endParaRPr lang="en-US" dirty="0"/>
          </a:p>
        </p:txBody>
      </p:sp>
    </p:spTree>
    <p:extLst>
      <p:ext uri="{BB962C8B-B14F-4D97-AF65-F5344CB8AC3E}">
        <p14:creationId xmlns:p14="http://schemas.microsoft.com/office/powerpoint/2010/main" val="1834573629"/>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546FB27-8065-47F4-B2C6-B28C21B53A5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41629" y="2012633"/>
            <a:ext cx="2355483" cy="2927291"/>
          </a:xfrm>
          <a:prstGeom prst="rect">
            <a:avLst/>
          </a:prstGeom>
        </p:spPr>
      </p:pic>
      <p:sp>
        <p:nvSpPr>
          <p:cNvPr id="16" name="Title 1"/>
          <p:cNvSpPr txBox="1">
            <a:spLocks noGrp="1"/>
          </p:cNvSpPr>
          <p:nvPr>
            <p:ph type="title" idx="4294967295"/>
          </p:nvPr>
        </p:nvSpPr>
        <p:spPr>
          <a:xfrm>
            <a:off x="-37708" y="23900"/>
            <a:ext cx="12192000" cy="1172095"/>
          </a:xfrm>
          <a:prstGeom prst="rect">
            <a:avLst/>
          </a:prstGeom>
          <a:solidFill>
            <a:schemeClr val="tx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Times New Roman" panose="02020603050405020304" pitchFamily="18" charset="0"/>
              </a:rPr>
              <a:t>Targets for Indicator 17</a:t>
            </a:r>
          </a:p>
        </p:txBody>
      </p:sp>
      <p:sp>
        <p:nvSpPr>
          <p:cNvPr id="3" name="TextBox 2">
            <a:extLst>
              <a:ext uri="{FF2B5EF4-FFF2-40B4-BE49-F238E27FC236}">
                <a16:creationId xmlns:a16="http://schemas.microsoft.com/office/drawing/2014/main" id="{3611AB79-2989-4204-9EA8-D1485956528C}"/>
              </a:ext>
            </a:extLst>
          </p:cNvPr>
          <p:cNvSpPr txBox="1"/>
          <p:nvPr/>
        </p:nvSpPr>
        <p:spPr>
          <a:xfrm>
            <a:off x="2423972" y="1195995"/>
            <a:ext cx="8911342" cy="4524315"/>
          </a:xfrm>
          <a:prstGeom prst="rect">
            <a:avLst/>
          </a:prstGeom>
          <a:noFill/>
        </p:spPr>
        <p:txBody>
          <a:bodyPr wrap="square" rtlCol="0">
            <a:spAutoFit/>
          </a:bodyPr>
          <a:lstStyle/>
          <a:p>
            <a:pPr lvl="1"/>
            <a:endParaRPr lang="en-US" sz="2400" dirty="0"/>
          </a:p>
          <a:p>
            <a:pPr marL="800100" lvl="1" indent="-342900">
              <a:buFont typeface="Arial" panose="020B0604020202020204" pitchFamily="34" charset="0"/>
              <a:buChar char="•"/>
            </a:pPr>
            <a:r>
              <a:rPr lang="en-US" sz="2400" dirty="0"/>
              <a:t>FFY2020*:  29.50% baseline </a:t>
            </a:r>
          </a:p>
          <a:p>
            <a:pPr marL="800100" lvl="1" indent="-342900">
              <a:buFont typeface="Arial" panose="020B0604020202020204" pitchFamily="34" charset="0"/>
              <a:buChar char="•"/>
            </a:pPr>
            <a:r>
              <a:rPr lang="en-US" sz="2400" dirty="0"/>
              <a:t>FFY2021- FFY 2025:  29.51 % target </a:t>
            </a:r>
          </a:p>
          <a:p>
            <a:pPr marL="800100" lvl="1" indent="-342900">
              <a:buFont typeface="Arial" panose="020B0604020202020204" pitchFamily="34" charset="0"/>
              <a:buChar char="•"/>
            </a:pPr>
            <a:r>
              <a:rPr lang="en-US" sz="2400" dirty="0"/>
              <a:t>FFY2022: Change in SIMR measurement criteria calculation requires establishment of new baseline and targets.</a:t>
            </a:r>
          </a:p>
          <a:p>
            <a:pPr marL="1257300" lvl="2" indent="-342900">
              <a:buFont typeface="Arial" panose="020B0604020202020204" pitchFamily="34" charset="0"/>
              <a:buChar char="•"/>
            </a:pPr>
            <a:r>
              <a:rPr lang="en-US" sz="2400" i="1" dirty="0"/>
              <a:t>Proposed 2021 SIMR Measurement Criteria:  Measure rate of reading improvement for students with disabilities within a NEW cohort of Kansas MTSS and Alignment buildings.</a:t>
            </a:r>
          </a:p>
          <a:p>
            <a:pPr marL="800100" lvl="1" indent="-342900">
              <a:buFont typeface="Arial" panose="020B0604020202020204" pitchFamily="34" charset="0"/>
              <a:buChar char="•"/>
            </a:pPr>
            <a:r>
              <a:rPr lang="en-US" sz="2400" dirty="0"/>
              <a:t>SIMR data collected during the 2021-2022 school year and stakeholder input to inform new baseline and targets</a:t>
            </a:r>
          </a:p>
        </p:txBody>
      </p:sp>
    </p:spTree>
    <p:extLst>
      <p:ext uri="{BB962C8B-B14F-4D97-AF65-F5344CB8AC3E}">
        <p14:creationId xmlns:p14="http://schemas.microsoft.com/office/powerpoint/2010/main" val="4256569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noGrp="1"/>
          </p:cNvSpPr>
          <p:nvPr>
            <p:ph type="title" idx="4294967295"/>
          </p:nvPr>
        </p:nvSpPr>
        <p:spPr>
          <a:xfrm>
            <a:off x="0" y="0"/>
            <a:ext cx="12192000" cy="1172095"/>
          </a:xfrm>
          <a:prstGeom prst="rect">
            <a:avLst/>
          </a:prstGeom>
          <a:solidFill>
            <a:schemeClr val="tx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Times New Roman" panose="02020603050405020304" pitchFamily="18" charset="0"/>
              </a:rPr>
              <a:t>How w</a:t>
            </a:r>
            <a:r>
              <a:rPr lang="en-US" sz="4000" b="1" dirty="0">
                <a:solidFill>
                  <a:schemeClr val="bg1"/>
                </a:solidFill>
                <a:cs typeface="Times New Roman" panose="02020603050405020304" pitchFamily="18" charset="0"/>
              </a:rPr>
              <a:t>ere </a:t>
            </a:r>
            <a:r>
              <a:rPr kumimoji="0" lang="en-US" sz="4000" b="1" i="0" u="none" strike="noStrike" kern="1200" cap="none" spc="0" normalizeH="0" baseline="0" noProof="0" dirty="0">
                <a:ln>
                  <a:noFill/>
                </a:ln>
                <a:solidFill>
                  <a:schemeClr val="bg1"/>
                </a:solidFill>
                <a:effectLst/>
                <a:uLnTx/>
                <a:uFillTx/>
                <a:latin typeface="+mj-lt"/>
                <a:ea typeface="+mj-ea"/>
                <a:cs typeface="Times New Roman" panose="02020603050405020304" pitchFamily="18" charset="0"/>
              </a:rPr>
              <a:t>Targets Determined?</a:t>
            </a:r>
          </a:p>
        </p:txBody>
      </p:sp>
      <p:sp>
        <p:nvSpPr>
          <p:cNvPr id="2" name="TextBox 1">
            <a:extLst>
              <a:ext uri="{FF2B5EF4-FFF2-40B4-BE49-F238E27FC236}">
                <a16:creationId xmlns:a16="http://schemas.microsoft.com/office/drawing/2014/main" id="{40582F76-C515-420C-BAAA-B63FBB5F1EA7}"/>
              </a:ext>
            </a:extLst>
          </p:cNvPr>
          <p:cNvSpPr txBox="1"/>
          <p:nvPr/>
        </p:nvSpPr>
        <p:spPr>
          <a:xfrm>
            <a:off x="1121225" y="1559859"/>
            <a:ext cx="9736827"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Reviewed data from FFY 2014 to FFY 2019.</a:t>
            </a:r>
          </a:p>
          <a:p>
            <a:endParaRPr lang="en-US" sz="2400" dirty="0"/>
          </a:p>
          <a:p>
            <a:pPr marL="285750" indent="-285750">
              <a:buFont typeface="Arial" panose="020B0604020202020204" pitchFamily="34" charset="0"/>
              <a:buChar char="•"/>
            </a:pPr>
            <a:r>
              <a:rPr lang="en-US" sz="2400" dirty="0"/>
              <a:t>Baseline was changed in FFY 2016.</a:t>
            </a:r>
          </a:p>
          <a:p>
            <a:endParaRPr lang="en-US" sz="2400" dirty="0"/>
          </a:p>
          <a:p>
            <a:pPr marL="285750" indent="-285750">
              <a:buFont typeface="Arial" panose="020B0604020202020204" pitchFamily="34" charset="0"/>
              <a:buChar char="•"/>
            </a:pPr>
            <a:r>
              <a:rPr lang="en-US" sz="2400" dirty="0"/>
              <a:t>Discussed carrying the 2019 target forward and, then in FFY 2021, the baseline and target will reset.</a:t>
            </a:r>
          </a:p>
          <a:p>
            <a:endParaRPr lang="en-US" sz="2400" dirty="0"/>
          </a:p>
          <a:p>
            <a:pPr marL="285750" indent="-285750">
              <a:buFont typeface="Arial" panose="020B0604020202020204" pitchFamily="34" charset="0"/>
              <a:buChar char="•"/>
            </a:pPr>
            <a:r>
              <a:rPr lang="en-US" sz="2400" dirty="0"/>
              <a:t>Linear forecasting was used as a tool for discussion.</a:t>
            </a:r>
          </a:p>
          <a:p>
            <a:endParaRPr lang="en-US" sz="2400" dirty="0"/>
          </a:p>
          <a:p>
            <a:pPr marL="285750" indent="-285750">
              <a:buFont typeface="Arial" panose="020B0604020202020204" pitchFamily="34" charset="0"/>
              <a:buChar char="•"/>
            </a:pPr>
            <a:r>
              <a:rPr lang="en-US" sz="2400" dirty="0"/>
              <a:t>Ensured FFY 2025’s target was higher than baseline year FFY 2005 per OSEP’s guidance. </a:t>
            </a:r>
          </a:p>
        </p:txBody>
      </p:sp>
    </p:spTree>
    <p:extLst>
      <p:ext uri="{BB962C8B-B14F-4D97-AF65-F5344CB8AC3E}">
        <p14:creationId xmlns:p14="http://schemas.microsoft.com/office/powerpoint/2010/main" val="1424482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noGrp="1"/>
          </p:cNvSpPr>
          <p:nvPr>
            <p:ph type="title" idx="4294967295"/>
          </p:nvPr>
        </p:nvSpPr>
        <p:spPr>
          <a:xfrm>
            <a:off x="0" y="0"/>
            <a:ext cx="12192000" cy="1172095"/>
          </a:xfrm>
          <a:prstGeom prst="rect">
            <a:avLst/>
          </a:prstGeom>
          <a:solidFill>
            <a:schemeClr val="tx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Times New Roman" panose="02020603050405020304" pitchFamily="18" charset="0"/>
              </a:rPr>
              <a:t>Data Visualizations and Feedback</a:t>
            </a:r>
          </a:p>
        </p:txBody>
      </p:sp>
      <p:sp>
        <p:nvSpPr>
          <p:cNvPr id="12" name="Content Placeholder 2"/>
          <p:cNvSpPr txBox="1">
            <a:spLocks/>
          </p:cNvSpPr>
          <p:nvPr/>
        </p:nvSpPr>
        <p:spPr>
          <a:xfrm>
            <a:off x="1080074" y="2051222"/>
            <a:ext cx="9836827" cy="397274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200" dirty="0"/>
              <a:t>KSDE has created and established interactive visualizations of indicator’s historical and projected data on a site called Tableau Public. </a:t>
            </a:r>
          </a:p>
          <a:p>
            <a:pPr lvl="1"/>
            <a:endParaRPr lang="en-US" sz="2200" dirty="0"/>
          </a:p>
          <a:p>
            <a:pPr lvl="1"/>
            <a:r>
              <a:rPr lang="en-US" sz="2200" dirty="0"/>
              <a:t>Indicator 17 SIMR Data:  Five years of performance that can be reported.</a:t>
            </a:r>
          </a:p>
          <a:p>
            <a:pPr marL="457200" lvl="1" indent="0">
              <a:buNone/>
            </a:pPr>
            <a:endParaRPr lang="en-US" sz="2200" dirty="0"/>
          </a:p>
          <a:p>
            <a:pPr lvl="1"/>
            <a:r>
              <a:rPr lang="en-US" sz="2200" dirty="0"/>
              <a:t>Data Visualizations are not available for Indicator 17. </a:t>
            </a:r>
          </a:p>
        </p:txBody>
      </p:sp>
    </p:spTree>
    <p:extLst>
      <p:ext uri="{BB962C8B-B14F-4D97-AF65-F5344CB8AC3E}">
        <p14:creationId xmlns:p14="http://schemas.microsoft.com/office/powerpoint/2010/main" val="815598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D2E5-FBA8-4788-B652-3FC74F1D9D14}"/>
              </a:ext>
            </a:extLst>
          </p:cNvPr>
          <p:cNvSpPr>
            <a:spLocks noGrp="1"/>
          </p:cNvSpPr>
          <p:nvPr>
            <p:ph type="title"/>
          </p:nvPr>
        </p:nvSpPr>
        <p:spPr/>
        <p:txBody>
          <a:bodyPr/>
          <a:lstStyle/>
          <a:p>
            <a:r>
              <a:rPr lang="en-US" dirty="0"/>
              <a:t>Contact Information</a:t>
            </a:r>
          </a:p>
        </p:txBody>
      </p:sp>
      <p:sp>
        <p:nvSpPr>
          <p:cNvPr id="5" name="Content Placeholder 2">
            <a:extLst>
              <a:ext uri="{FF2B5EF4-FFF2-40B4-BE49-F238E27FC236}">
                <a16:creationId xmlns:a16="http://schemas.microsoft.com/office/drawing/2014/main" id="{A74D5FF6-2C1F-4407-B68E-9E00B179D05C}"/>
              </a:ext>
            </a:extLst>
          </p:cNvPr>
          <p:cNvSpPr txBox="1">
            <a:spLocks/>
          </p:cNvSpPr>
          <p:nvPr/>
        </p:nvSpPr>
        <p:spPr>
          <a:xfrm>
            <a:off x="1050634" y="3076557"/>
            <a:ext cx="4592495" cy="2354046"/>
          </a:xfrm>
          <a:prstGeom prst="rect">
            <a:avLst/>
          </a:prstGeom>
          <a:ln>
            <a:noFill/>
          </a:ln>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000" b="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Kerry Haag</a:t>
            </a:r>
          </a:p>
          <a:p>
            <a:pPr lvl="1"/>
            <a:r>
              <a:rPr lang="en-US" dirty="0"/>
              <a:t>Assistant Director, </a:t>
            </a:r>
          </a:p>
          <a:p>
            <a:pPr lvl="1"/>
            <a:r>
              <a:rPr lang="en-US" dirty="0"/>
              <a:t>Special Education Title Services</a:t>
            </a:r>
            <a:br>
              <a:rPr lang="en-US" dirty="0"/>
            </a:br>
            <a:r>
              <a:rPr lang="en-US" dirty="0"/>
              <a:t>(785) 291-3097</a:t>
            </a:r>
            <a:br>
              <a:rPr lang="en-US" dirty="0"/>
            </a:br>
            <a:r>
              <a:rPr lang="en-US" u="sng" dirty="0"/>
              <a:t>khaag</a:t>
            </a:r>
            <a:r>
              <a:rPr lang="en-US" dirty="0">
                <a:hlinkClick r:id="rId2"/>
              </a:rPr>
              <a:t>@ksde.org</a:t>
            </a:r>
            <a:r>
              <a:rPr lang="en-US" dirty="0"/>
              <a:t>  </a:t>
            </a:r>
          </a:p>
        </p:txBody>
      </p:sp>
    </p:spTree>
    <p:extLst>
      <p:ext uri="{BB962C8B-B14F-4D97-AF65-F5344CB8AC3E}">
        <p14:creationId xmlns:p14="http://schemas.microsoft.com/office/powerpoint/2010/main" val="1334721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idx="4294967295"/>
          </p:nvPr>
        </p:nvSpPr>
        <p:spPr>
          <a:xfrm>
            <a:off x="0" y="-21758"/>
            <a:ext cx="12192000" cy="1172095"/>
          </a:xfrm>
          <a:prstGeom prst="rect">
            <a:avLst/>
          </a:prstGeom>
          <a:solidFill>
            <a:schemeClr val="tx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mj-cs"/>
              </a:rPr>
              <a:t>State Systemic Improvement Plan (SSIP)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mj-cs"/>
              </a:rPr>
              <a:t>SPP/APR Indicator 17</a:t>
            </a:r>
          </a:p>
        </p:txBody>
      </p:sp>
      <p:sp>
        <p:nvSpPr>
          <p:cNvPr id="4" name="Content Placeholder 3">
            <a:extLst>
              <a:ext uri="{FF2B5EF4-FFF2-40B4-BE49-F238E27FC236}">
                <a16:creationId xmlns:a16="http://schemas.microsoft.com/office/drawing/2014/main" id="{BEA02CCB-B74A-4B50-99F1-2390FC5C9A22}"/>
              </a:ext>
            </a:extLst>
          </p:cNvPr>
          <p:cNvSpPr>
            <a:spLocks noGrp="1"/>
          </p:cNvSpPr>
          <p:nvPr>
            <p:ph idx="1"/>
          </p:nvPr>
        </p:nvSpPr>
        <p:spPr/>
        <p:txBody>
          <a:bodyPr/>
          <a:lstStyle/>
          <a:p>
            <a:pPr marL="0" indent="0">
              <a:buNone/>
            </a:pPr>
            <a:r>
              <a:rPr lang="en-US" dirty="0"/>
              <a:t>Each State is required to submit in the FFY 2020 SPP/APR, Part B Indicators 1-17 by February 1, 2022.</a:t>
            </a:r>
          </a:p>
          <a:p>
            <a:pPr marL="457200" indent="-457200"/>
            <a:r>
              <a:rPr lang="en-US" dirty="0"/>
              <a:t>A comprehensive, ambitious, achievable, multi-year State Systemic Improvement Plan (SSIP) to improve results for children with disabilities. The plan is comprised of three phases; Analysis, Plan, Implementation, and Evaluation.</a:t>
            </a:r>
          </a:p>
          <a:p>
            <a:pPr marL="457200" indent="-457200"/>
            <a:r>
              <a:rPr lang="en-US" dirty="0"/>
              <a:t>Measured annually using: 1) analysis of the State-Identified Measurable Result (SIMR) progress data; </a:t>
            </a:r>
            <a:r>
              <a:rPr lang="en-US" i="1" dirty="0"/>
              <a:t>and</a:t>
            </a:r>
            <a:r>
              <a:rPr lang="en-US" dirty="0"/>
              <a:t> 2) report on implementation of principle SSIP improvement strategies, activities, measures, and outcomes</a:t>
            </a:r>
          </a:p>
          <a:p>
            <a:endParaRPr lang="en-US" dirty="0"/>
          </a:p>
        </p:txBody>
      </p:sp>
    </p:spTree>
    <p:extLst>
      <p:ext uri="{BB962C8B-B14F-4D97-AF65-F5344CB8AC3E}">
        <p14:creationId xmlns:p14="http://schemas.microsoft.com/office/powerpoint/2010/main" val="3721758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noGrp="1"/>
          </p:cNvSpPr>
          <p:nvPr>
            <p:ph type="title" idx="4294967295"/>
          </p:nvPr>
        </p:nvSpPr>
        <p:spPr>
          <a:xfrm>
            <a:off x="0" y="0"/>
            <a:ext cx="12192000" cy="1172095"/>
          </a:xfrm>
          <a:prstGeom prst="rect">
            <a:avLst/>
          </a:prstGeom>
          <a:solidFill>
            <a:schemeClr val="tx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Times New Roman" panose="02020603050405020304" pitchFamily="18" charset="0"/>
              </a:rPr>
              <a:t>Requirements for Indicator 17 Measurement</a:t>
            </a:r>
          </a:p>
        </p:txBody>
      </p:sp>
      <p:sp>
        <p:nvSpPr>
          <p:cNvPr id="12" name="Content Placeholder 2"/>
          <p:cNvSpPr txBox="1">
            <a:spLocks/>
          </p:cNvSpPr>
          <p:nvPr/>
        </p:nvSpPr>
        <p:spPr>
          <a:xfrm>
            <a:off x="691793" y="1568912"/>
            <a:ext cx="10808414" cy="4533938"/>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spcBef>
                <a:spcPts val="1800"/>
              </a:spcBef>
              <a:spcAft>
                <a:spcPts val="1800"/>
              </a:spcAft>
              <a:buFont typeface="+mj-lt"/>
              <a:buAutoNum type="arabicPeriod"/>
            </a:pPr>
            <a:r>
              <a:rPr lang="en-US" sz="3200" dirty="0">
                <a:cs typeface="Times New Roman" panose="02020603050405020304" pitchFamily="18" charset="0"/>
              </a:rPr>
              <a:t>Baseline Data: Expressed as % and aligned with State Identified Measurable Result (SIMR)</a:t>
            </a:r>
          </a:p>
          <a:p>
            <a:pPr marL="742950" indent="-742950">
              <a:spcBef>
                <a:spcPts val="1800"/>
              </a:spcBef>
              <a:spcAft>
                <a:spcPts val="1800"/>
              </a:spcAft>
              <a:buFont typeface="+mj-lt"/>
              <a:buAutoNum type="arabicPeriod"/>
            </a:pPr>
            <a:r>
              <a:rPr lang="en-US" sz="3200" dirty="0">
                <a:cs typeface="Times New Roman" panose="02020603050405020304" pitchFamily="18" charset="0"/>
              </a:rPr>
              <a:t>SIMR must measure performance of students with disabilities. </a:t>
            </a:r>
          </a:p>
          <a:p>
            <a:pPr marL="742950" indent="-742950">
              <a:spcBef>
                <a:spcPts val="1800"/>
              </a:spcBef>
              <a:spcAft>
                <a:spcPts val="1800"/>
              </a:spcAft>
              <a:buFont typeface="+mj-lt"/>
              <a:buAutoNum type="arabicPeriod"/>
            </a:pPr>
            <a:r>
              <a:rPr lang="en-US" sz="3200" dirty="0">
                <a:cs typeface="Times New Roman" panose="02020603050405020304" pitchFamily="18" charset="0"/>
              </a:rPr>
              <a:t>Updated Data: Aligned with SIMR, expressed as % and whether target was met</a:t>
            </a:r>
            <a:endParaRPr lang="en-US" sz="700" dirty="0">
              <a:cs typeface="Times New Roman" panose="02020603050405020304" pitchFamily="18" charset="0"/>
            </a:endParaRPr>
          </a:p>
        </p:txBody>
      </p:sp>
    </p:spTree>
    <p:extLst>
      <p:ext uri="{BB962C8B-B14F-4D97-AF65-F5344CB8AC3E}">
        <p14:creationId xmlns:p14="http://schemas.microsoft.com/office/powerpoint/2010/main" val="2031641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noGrp="1"/>
          </p:cNvSpPr>
          <p:nvPr>
            <p:ph type="title" idx="4294967295"/>
          </p:nvPr>
        </p:nvSpPr>
        <p:spPr>
          <a:xfrm>
            <a:off x="0" y="-43281"/>
            <a:ext cx="12192000" cy="1172095"/>
          </a:xfrm>
          <a:prstGeom prst="rect">
            <a:avLst/>
          </a:prstGeom>
          <a:solidFill>
            <a:schemeClr val="tx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Times New Roman" panose="02020603050405020304" pitchFamily="18" charset="0"/>
              </a:rPr>
              <a:t>Last Thoughts Target Setting </a:t>
            </a:r>
          </a:p>
        </p:txBody>
      </p:sp>
      <p:sp>
        <p:nvSpPr>
          <p:cNvPr id="3" name="Rectangle 2"/>
          <p:cNvSpPr/>
          <p:nvPr/>
        </p:nvSpPr>
        <p:spPr>
          <a:xfrm>
            <a:off x="1369128" y="1577503"/>
            <a:ext cx="9453744" cy="4031873"/>
          </a:xfrm>
          <a:prstGeom prst="rect">
            <a:avLst/>
          </a:prstGeom>
        </p:spPr>
        <p:txBody>
          <a:bodyPr wrap="square" anchor="ctr">
            <a:spAutoFit/>
          </a:bodyPr>
          <a:lstStyle/>
          <a:p>
            <a:pPr marL="742950" indent="-742950">
              <a:spcBef>
                <a:spcPts val="1200"/>
              </a:spcBef>
              <a:spcAft>
                <a:spcPts val="1200"/>
              </a:spcAft>
              <a:buFont typeface="Arial" panose="020B0604020202020204" pitchFamily="34" charset="0"/>
              <a:buChar char="•"/>
            </a:pPr>
            <a:r>
              <a:rPr lang="en-US" sz="3600" dirty="0">
                <a:cs typeface="Times New Roman" panose="02020603050405020304" pitchFamily="18" charset="0"/>
              </a:rPr>
              <a:t>Targets may remain the same several years in a row. </a:t>
            </a:r>
          </a:p>
          <a:p>
            <a:pPr marL="742950" indent="-742950">
              <a:spcBef>
                <a:spcPts val="1200"/>
              </a:spcBef>
              <a:spcAft>
                <a:spcPts val="1200"/>
              </a:spcAft>
              <a:buFont typeface="Arial" panose="020B0604020202020204" pitchFamily="34" charset="0"/>
              <a:buChar char="•"/>
            </a:pPr>
            <a:r>
              <a:rPr lang="en-US" sz="3600" dirty="0">
                <a:cs typeface="Times New Roman" panose="02020603050405020304" pitchFamily="18" charset="0"/>
              </a:rPr>
              <a:t>Targets must show improvement over baseline in the end.</a:t>
            </a:r>
          </a:p>
          <a:p>
            <a:pPr marL="742950" indent="-742950">
              <a:spcBef>
                <a:spcPts val="1200"/>
              </a:spcBef>
              <a:spcAft>
                <a:spcPts val="1200"/>
              </a:spcAft>
              <a:buFont typeface="Arial" panose="020B0604020202020204" pitchFamily="34" charset="0"/>
              <a:buChar char="•"/>
            </a:pPr>
            <a:r>
              <a:rPr lang="en-US" sz="3600" dirty="0">
                <a:solidFill>
                  <a:srgbClr val="12284C"/>
                </a:solidFill>
                <a:cs typeface="Times New Roman" panose="02020603050405020304" pitchFamily="18" charset="0"/>
              </a:rPr>
              <a:t>The state must clearly and completely explain the rationale and method used.</a:t>
            </a:r>
          </a:p>
        </p:txBody>
      </p:sp>
    </p:spTree>
    <p:extLst>
      <p:ext uri="{BB962C8B-B14F-4D97-AF65-F5344CB8AC3E}">
        <p14:creationId xmlns:p14="http://schemas.microsoft.com/office/powerpoint/2010/main" val="2787310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92076" y="4541854"/>
            <a:ext cx="11238563" cy="891019"/>
          </a:xfrm>
        </p:spPr>
        <p:txBody>
          <a:bodyPr>
            <a:noAutofit/>
          </a:bodyPr>
          <a:lstStyle/>
          <a:p>
            <a:r>
              <a:rPr lang="en-US" sz="3200" dirty="0"/>
              <a:t>State Systemic Improvement Plan (SSIP)</a:t>
            </a:r>
          </a:p>
        </p:txBody>
      </p:sp>
      <p:sp>
        <p:nvSpPr>
          <p:cNvPr id="5" name="Rectangle 4">
            <a:extLst>
              <a:ext uri="{FF2B5EF4-FFF2-40B4-BE49-F238E27FC236}">
                <a16:creationId xmlns:a16="http://schemas.microsoft.com/office/drawing/2014/main" id="{EAB3153B-2661-4482-9CCC-F36788C94B6D}"/>
              </a:ext>
            </a:extLst>
          </p:cNvPr>
          <p:cNvSpPr/>
          <p:nvPr/>
        </p:nvSpPr>
        <p:spPr>
          <a:xfrm>
            <a:off x="592076" y="2921168"/>
            <a:ext cx="4612160" cy="1015663"/>
          </a:xfrm>
          <a:prstGeom prst="rect">
            <a:avLst/>
          </a:prstGeom>
        </p:spPr>
        <p:txBody>
          <a:bodyPr wrap="none">
            <a:spAutoFit/>
          </a:bodyPr>
          <a:lstStyle/>
          <a:p>
            <a:r>
              <a:rPr lang="en-US" sz="6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Indicator 17</a:t>
            </a:r>
            <a:endParaRPr lang="en-US" dirty="0"/>
          </a:p>
        </p:txBody>
      </p:sp>
    </p:spTree>
    <p:extLst>
      <p:ext uri="{BB962C8B-B14F-4D97-AF65-F5344CB8AC3E}">
        <p14:creationId xmlns:p14="http://schemas.microsoft.com/office/powerpoint/2010/main" val="1065831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a:xfrm>
            <a:off x="839788" y="377826"/>
            <a:ext cx="10515600" cy="1149350"/>
          </a:xfrm>
        </p:spPr>
        <p:txBody>
          <a:bodyPr>
            <a:normAutofit/>
          </a:bodyPr>
          <a:lstStyle/>
          <a:p>
            <a:r>
              <a:rPr lang="en-US" sz="3600" dirty="0"/>
              <a:t>What is Indicator 17?</a:t>
            </a:r>
          </a:p>
        </p:txBody>
      </p:sp>
      <p:sp>
        <p:nvSpPr>
          <p:cNvPr id="8" name="Text Placeholder 7">
            <a:extLst>
              <a:ext uri="{FF2B5EF4-FFF2-40B4-BE49-F238E27FC236}">
                <a16:creationId xmlns:a16="http://schemas.microsoft.com/office/drawing/2014/main" id="{0A3BEAA1-6D24-43CC-99DF-AC7EC8905A19}"/>
              </a:ext>
            </a:extLst>
          </p:cNvPr>
          <p:cNvSpPr>
            <a:spLocks noGrp="1"/>
          </p:cNvSpPr>
          <p:nvPr>
            <p:ph type="body" idx="1"/>
          </p:nvPr>
        </p:nvSpPr>
        <p:spPr>
          <a:xfrm>
            <a:off x="579788" y="1554834"/>
            <a:ext cx="5157787" cy="548568"/>
          </a:xfrm>
        </p:spPr>
        <p:txBody>
          <a:bodyPr>
            <a:noAutofit/>
          </a:bodyPr>
          <a:lstStyle/>
          <a:p>
            <a:pPr>
              <a:spcBef>
                <a:spcPts val="0"/>
              </a:spcBef>
            </a:pPr>
            <a:r>
              <a:rPr lang="en-US" sz="2000" dirty="0"/>
              <a:t>State Systemic Improvement Plan (SSIP)</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373335" y="2289974"/>
            <a:ext cx="5157787" cy="2076421"/>
          </a:xfrm>
        </p:spPr>
        <p:txBody>
          <a:bodyPr>
            <a:noAutofit/>
          </a:bodyPr>
          <a:lstStyle/>
          <a:p>
            <a:r>
              <a:rPr lang="en-US" sz="1800" u="sng" dirty="0"/>
              <a:t>Indicator 17 </a:t>
            </a:r>
            <a:r>
              <a:rPr lang="en-US" sz="1800" dirty="0"/>
              <a:t>- The SSIP is a comprehensive, ambitious, yet achievable multi-year plan measuring the results for children with disabilities. Its goal is to improve results for children with disabilities, with stakeholder involvement in each phase: analysis, planning, implementation and evaluation. </a:t>
            </a:r>
          </a:p>
        </p:txBody>
      </p:sp>
      <p:sp>
        <p:nvSpPr>
          <p:cNvPr id="11" name="Content Placeholder 20">
            <a:extLst>
              <a:ext uri="{FF2B5EF4-FFF2-40B4-BE49-F238E27FC236}">
                <a16:creationId xmlns:a16="http://schemas.microsoft.com/office/drawing/2014/main" id="{969DD153-6FEA-47C1-90DB-8AD4A314C7ED}"/>
              </a:ext>
            </a:extLst>
          </p:cNvPr>
          <p:cNvSpPr txBox="1">
            <a:spLocks/>
          </p:cNvSpPr>
          <p:nvPr/>
        </p:nvSpPr>
        <p:spPr>
          <a:xfrm>
            <a:off x="530577" y="4366395"/>
            <a:ext cx="5318126" cy="17445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2013-2020 State Identified Measurable Result  (SIMR)</a:t>
            </a:r>
          </a:p>
          <a:p>
            <a:pPr marL="0" indent="0">
              <a:buNone/>
            </a:pPr>
            <a:r>
              <a:rPr lang="en-US" sz="1800" dirty="0"/>
              <a:t>Percentage of children with disabilities in grades K-5 who perform at benchmark or above in Reading</a:t>
            </a:r>
          </a:p>
          <a:p>
            <a:pPr marL="0" indent="0">
              <a:buNone/>
            </a:pPr>
            <a:endParaRPr lang="en-US" sz="1800" dirty="0"/>
          </a:p>
          <a:p>
            <a:pPr marL="0" indent="0">
              <a:buNone/>
            </a:pPr>
            <a:endParaRPr lang="en-US" sz="1800" dirty="0"/>
          </a:p>
          <a:p>
            <a:pPr lvl="1"/>
            <a:endParaRPr lang="en-US" sz="1400" dirty="0"/>
          </a:p>
          <a:p>
            <a:endParaRPr lang="en-US" sz="1800" dirty="0"/>
          </a:p>
        </p:txBody>
      </p:sp>
      <p:sp>
        <p:nvSpPr>
          <p:cNvPr id="21" name="Content Placeholder 20">
            <a:extLst>
              <a:ext uri="{FF2B5EF4-FFF2-40B4-BE49-F238E27FC236}">
                <a16:creationId xmlns:a16="http://schemas.microsoft.com/office/drawing/2014/main" id="{B3B91D22-994B-4652-88BD-90421DE1FFB6}"/>
              </a:ext>
            </a:extLst>
          </p:cNvPr>
          <p:cNvSpPr>
            <a:spLocks noGrp="1"/>
          </p:cNvSpPr>
          <p:nvPr>
            <p:ph sz="quarter" idx="4"/>
          </p:nvPr>
        </p:nvSpPr>
        <p:spPr>
          <a:xfrm>
            <a:off x="5934429" y="2103402"/>
            <a:ext cx="5318126" cy="4661382"/>
          </a:xfrm>
        </p:spPr>
        <p:txBody>
          <a:bodyPr>
            <a:normAutofit/>
          </a:bodyPr>
          <a:lstStyle/>
          <a:p>
            <a:pPr marL="0" indent="0">
              <a:buNone/>
            </a:pPr>
            <a:r>
              <a:rPr lang="en-US" sz="2000" b="1" dirty="0"/>
              <a:t>Measured by </a:t>
            </a:r>
            <a:r>
              <a:rPr lang="en-US" sz="2000" dirty="0"/>
              <a:t>locally administered Curriculum-Based Measure – General Outcome Measure (CBM-GOM) from a state-selected cohort of districts </a:t>
            </a:r>
          </a:p>
          <a:p>
            <a:pPr marL="0" indent="0">
              <a:buNone/>
            </a:pPr>
            <a:endParaRPr lang="en-US" sz="2000" b="1" dirty="0"/>
          </a:p>
          <a:p>
            <a:pPr marL="0" indent="0">
              <a:buNone/>
            </a:pPr>
            <a:endParaRPr lang="en-US" sz="2000" dirty="0"/>
          </a:p>
          <a:p>
            <a:pPr marL="0" indent="0">
              <a:buNone/>
            </a:pPr>
            <a:r>
              <a:rPr lang="en-US" sz="2000" dirty="0"/>
              <a:t>State-selected cohort:  Kansas MTSS and Alignment districts who are installing an integrated school improvement framework for academics, behavior, social and emotional learning</a:t>
            </a:r>
          </a:p>
          <a:p>
            <a:pPr marL="0" indent="0">
              <a:buNone/>
            </a:pPr>
            <a:endParaRPr lang="en-US" sz="2000" dirty="0"/>
          </a:p>
          <a:p>
            <a:endParaRPr lang="en-US" sz="2000" dirty="0"/>
          </a:p>
        </p:txBody>
      </p:sp>
    </p:spTree>
    <p:extLst>
      <p:ext uri="{BB962C8B-B14F-4D97-AF65-F5344CB8AC3E}">
        <p14:creationId xmlns:p14="http://schemas.microsoft.com/office/powerpoint/2010/main" val="1348421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B048C-D755-45F6-B88E-B39EFE03961E}"/>
              </a:ext>
            </a:extLst>
          </p:cNvPr>
          <p:cNvSpPr>
            <a:spLocks noGrp="1"/>
          </p:cNvSpPr>
          <p:nvPr>
            <p:ph type="title"/>
          </p:nvPr>
        </p:nvSpPr>
        <p:spPr/>
        <p:txBody>
          <a:bodyPr>
            <a:normAutofit/>
          </a:bodyPr>
          <a:lstStyle/>
          <a:p>
            <a:r>
              <a:rPr lang="en-US" dirty="0"/>
              <a:t>State Systemic Improvement Plan (SSIP) Strategies</a:t>
            </a:r>
          </a:p>
        </p:txBody>
      </p:sp>
      <p:sp>
        <p:nvSpPr>
          <p:cNvPr id="7" name="Content Placeholder 6">
            <a:extLst>
              <a:ext uri="{FF2B5EF4-FFF2-40B4-BE49-F238E27FC236}">
                <a16:creationId xmlns:a16="http://schemas.microsoft.com/office/drawing/2014/main" id="{FB1106A4-215B-4F36-A77A-BC11FCDE1C5D}"/>
              </a:ext>
            </a:extLst>
          </p:cNvPr>
          <p:cNvSpPr>
            <a:spLocks noGrp="1"/>
          </p:cNvSpPr>
          <p:nvPr>
            <p:ph idx="1"/>
          </p:nvPr>
        </p:nvSpPr>
        <p:spPr>
          <a:xfrm>
            <a:off x="393700" y="1644073"/>
            <a:ext cx="10960100" cy="4532890"/>
          </a:xfrm>
        </p:spPr>
        <p:txBody>
          <a:bodyPr>
            <a:normAutofit/>
          </a:bodyPr>
          <a:lstStyle/>
          <a:p>
            <a:pPr lvl="1"/>
            <a:r>
              <a:rPr lang="en-US" b="1" dirty="0"/>
              <a:t>Coherent Improvement Strategy 1.0 </a:t>
            </a:r>
            <a:r>
              <a:rPr lang="en-US" dirty="0"/>
              <a:t>infrastructure development through strategically realigning, reallocating, and leveraging current State Education Agency (SEA) policies, organization, and infrastructure for increased capacity of districts to implement evidence-based practices. </a:t>
            </a:r>
          </a:p>
          <a:p>
            <a:pPr lvl="1"/>
            <a:r>
              <a:rPr lang="en-US" b="1" dirty="0"/>
              <a:t>Coherent Improvement Strategy 2.0 </a:t>
            </a:r>
            <a:r>
              <a:rPr lang="en-US" dirty="0"/>
              <a:t>supports the implementation of evidence-based practices through designing, implementing, and evaluating an integrated school improvement-planning framework built on the existing Kansas Multi-Tier System of Supports (Kansas MTSS) and Alignment.</a:t>
            </a:r>
          </a:p>
          <a:p>
            <a:pPr lvl="1"/>
            <a:r>
              <a:rPr lang="en-US" b="1" dirty="0"/>
              <a:t>Coherent Improvement Strategy 3.0 </a:t>
            </a:r>
            <a:r>
              <a:rPr lang="en-US" dirty="0"/>
              <a:t>evaluates the degree to which the state infrastructure supported district implementation of evidence-based practices to improve reading results for students with disabilities kindergarten through fifth grade.</a:t>
            </a:r>
          </a:p>
        </p:txBody>
      </p:sp>
    </p:spTree>
    <p:extLst>
      <p:ext uri="{BB962C8B-B14F-4D97-AF65-F5344CB8AC3E}">
        <p14:creationId xmlns:p14="http://schemas.microsoft.com/office/powerpoint/2010/main" val="1141841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noGrp="1"/>
          </p:cNvSpPr>
          <p:nvPr>
            <p:ph type="title" idx="4294967295"/>
          </p:nvPr>
        </p:nvSpPr>
        <p:spPr>
          <a:xfrm>
            <a:off x="0" y="-43281"/>
            <a:ext cx="12192000" cy="1172095"/>
          </a:xfrm>
          <a:prstGeom prst="rect">
            <a:avLst/>
          </a:prstGeom>
          <a:solidFill>
            <a:schemeClr val="tx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Times New Roman" panose="02020603050405020304" pitchFamily="18" charset="0"/>
              </a:rPr>
              <a:t>Changes to Indicator 17 for the 2020-2025 SPP/APR Reporting Period</a:t>
            </a:r>
          </a:p>
        </p:txBody>
      </p:sp>
      <p:sp>
        <p:nvSpPr>
          <p:cNvPr id="3" name="Rectangle 2"/>
          <p:cNvSpPr/>
          <p:nvPr/>
        </p:nvSpPr>
        <p:spPr>
          <a:xfrm>
            <a:off x="267854" y="2175070"/>
            <a:ext cx="11656291" cy="3662541"/>
          </a:xfrm>
          <a:prstGeom prst="rect">
            <a:avLst/>
          </a:prstGeom>
        </p:spPr>
        <p:txBody>
          <a:bodyPr wrap="square">
            <a:spAutoFit/>
          </a:bodyPr>
          <a:lstStyle/>
          <a:p>
            <a:pPr lvl="1"/>
            <a:r>
              <a:rPr lang="en-US" sz="2400" dirty="0"/>
              <a:t>FFY 2014-2019 SSIP Evaluation data indicated:</a:t>
            </a:r>
          </a:p>
          <a:p>
            <a:pPr marL="800100" lvl="1" indent="-342900">
              <a:buFont typeface="Arial" panose="020B0604020202020204" pitchFamily="34" charset="0"/>
              <a:buChar char="•"/>
            </a:pPr>
            <a:r>
              <a:rPr lang="en-US" sz="2400" dirty="0"/>
              <a:t>Steady increase in percentage of students with disabilities reading at benchmark or above</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a:t>KSDE will change SIMR calculation from a percentage at grade level benchmark to one based on the </a:t>
            </a:r>
            <a:r>
              <a:rPr lang="en-US" sz="2400" u="sng" dirty="0"/>
              <a:t>rate of improvement. </a:t>
            </a:r>
          </a:p>
          <a:p>
            <a:pPr lvl="1"/>
            <a:endParaRPr lang="en-US" sz="2400" dirty="0"/>
          </a:p>
          <a:p>
            <a:pPr marL="741363" lvl="2" indent="-342900">
              <a:buFont typeface="Arial" panose="020B0604020202020204" pitchFamily="34" charset="0"/>
              <a:buChar char="•"/>
            </a:pPr>
            <a:r>
              <a:rPr lang="en-US" sz="2400" dirty="0"/>
              <a:t>Change will take effect in data collected during the 2021-2022 school year.</a:t>
            </a:r>
            <a:endParaRPr lang="en-US" sz="3200" dirty="0"/>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231678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67BB0-1260-44C4-8289-2251A0B5FDE8}"/>
              </a:ext>
            </a:extLst>
          </p:cNvPr>
          <p:cNvSpPr>
            <a:spLocks noGrp="1"/>
          </p:cNvSpPr>
          <p:nvPr>
            <p:ph type="title"/>
          </p:nvPr>
        </p:nvSpPr>
        <p:spPr/>
        <p:txBody>
          <a:bodyPr>
            <a:normAutofit fontScale="90000"/>
          </a:bodyPr>
          <a:lstStyle/>
          <a:p>
            <a:r>
              <a:rPr lang="en-US" b="1" dirty="0">
                <a:solidFill>
                  <a:schemeClr val="tx1">
                    <a:lumMod val="90000"/>
                    <a:lumOff val="10000"/>
                  </a:schemeClr>
                </a:solidFill>
                <a:latin typeface="Calibri" panose="020F0502020204030204" pitchFamily="34" charset="0"/>
                <a:cs typeface="Calibri" panose="020F0502020204030204" pitchFamily="34" charset="0"/>
              </a:rPr>
              <a:t>Indicator 17 – Historical Data for the State Systemic Improvement Plan (SSIP)</a:t>
            </a:r>
            <a:br>
              <a:rPr lang="en-US" b="1" dirty="0">
                <a:solidFill>
                  <a:schemeClr val="tx1">
                    <a:lumMod val="90000"/>
                    <a:lumOff val="10000"/>
                  </a:schemeClr>
                </a:solidFill>
                <a:latin typeface="Calibri" panose="020F0502020204030204" pitchFamily="34" charset="0"/>
                <a:cs typeface="Calibri" panose="020F0502020204030204" pitchFamily="34" charset="0"/>
              </a:rPr>
            </a:br>
            <a:r>
              <a:rPr lang="en-US" dirty="0">
                <a:solidFill>
                  <a:schemeClr val="tx1">
                    <a:lumMod val="90000"/>
                    <a:lumOff val="10000"/>
                  </a:schemeClr>
                </a:solidFill>
                <a:latin typeface="Calibri" panose="020F0502020204030204" pitchFamily="34" charset="0"/>
                <a:cs typeface="Calibri" panose="020F0502020204030204" pitchFamily="34" charset="0"/>
              </a:rPr>
              <a:t>Kansas State Identified Measurable Result (SIMR) </a:t>
            </a:r>
            <a:endParaRPr lang="en-US" b="1" dirty="0"/>
          </a:p>
        </p:txBody>
      </p:sp>
      <p:graphicFrame>
        <p:nvGraphicFramePr>
          <p:cNvPr id="4" name="Table 4">
            <a:extLst>
              <a:ext uri="{FF2B5EF4-FFF2-40B4-BE49-F238E27FC236}">
                <a16:creationId xmlns:a16="http://schemas.microsoft.com/office/drawing/2014/main" id="{5EF12D47-9C80-42B8-B554-9E76EDE753E1}"/>
              </a:ext>
            </a:extLst>
          </p:cNvPr>
          <p:cNvGraphicFramePr>
            <a:graphicFrameLocks noGrp="1"/>
          </p:cNvGraphicFramePr>
          <p:nvPr>
            <p:ph idx="1"/>
            <p:extLst>
              <p:ext uri="{D42A27DB-BD31-4B8C-83A1-F6EECF244321}">
                <p14:modId xmlns:p14="http://schemas.microsoft.com/office/powerpoint/2010/main" val="562000690"/>
              </p:ext>
            </p:extLst>
          </p:nvPr>
        </p:nvGraphicFramePr>
        <p:xfrm>
          <a:off x="838200" y="2316480"/>
          <a:ext cx="10515600" cy="1112520"/>
        </p:xfrm>
        <a:graphic>
          <a:graphicData uri="http://schemas.openxmlformats.org/drawingml/2006/table">
            <a:tbl>
              <a:tblPr firstRow="1" bandRow="1">
                <a:tableStyleId>{9DCAF9ED-07DC-4A11-8D7F-57B35C25682E}</a:tableStyleId>
              </a:tblPr>
              <a:tblGrid>
                <a:gridCol w="1314450">
                  <a:extLst>
                    <a:ext uri="{9D8B030D-6E8A-4147-A177-3AD203B41FA5}">
                      <a16:colId xmlns:a16="http://schemas.microsoft.com/office/drawing/2014/main" val="3716525340"/>
                    </a:ext>
                  </a:extLst>
                </a:gridCol>
                <a:gridCol w="1314450">
                  <a:extLst>
                    <a:ext uri="{9D8B030D-6E8A-4147-A177-3AD203B41FA5}">
                      <a16:colId xmlns:a16="http://schemas.microsoft.com/office/drawing/2014/main" val="1383582729"/>
                    </a:ext>
                  </a:extLst>
                </a:gridCol>
                <a:gridCol w="1314450">
                  <a:extLst>
                    <a:ext uri="{9D8B030D-6E8A-4147-A177-3AD203B41FA5}">
                      <a16:colId xmlns:a16="http://schemas.microsoft.com/office/drawing/2014/main" val="506755788"/>
                    </a:ext>
                  </a:extLst>
                </a:gridCol>
                <a:gridCol w="1314450">
                  <a:extLst>
                    <a:ext uri="{9D8B030D-6E8A-4147-A177-3AD203B41FA5}">
                      <a16:colId xmlns:a16="http://schemas.microsoft.com/office/drawing/2014/main" val="196958964"/>
                    </a:ext>
                  </a:extLst>
                </a:gridCol>
                <a:gridCol w="1314450">
                  <a:extLst>
                    <a:ext uri="{9D8B030D-6E8A-4147-A177-3AD203B41FA5}">
                      <a16:colId xmlns:a16="http://schemas.microsoft.com/office/drawing/2014/main" val="1510346438"/>
                    </a:ext>
                  </a:extLst>
                </a:gridCol>
                <a:gridCol w="1314450">
                  <a:extLst>
                    <a:ext uri="{9D8B030D-6E8A-4147-A177-3AD203B41FA5}">
                      <a16:colId xmlns:a16="http://schemas.microsoft.com/office/drawing/2014/main" val="1506098069"/>
                    </a:ext>
                  </a:extLst>
                </a:gridCol>
                <a:gridCol w="1314450">
                  <a:extLst>
                    <a:ext uri="{9D8B030D-6E8A-4147-A177-3AD203B41FA5}">
                      <a16:colId xmlns:a16="http://schemas.microsoft.com/office/drawing/2014/main" val="2742611162"/>
                    </a:ext>
                  </a:extLst>
                </a:gridCol>
                <a:gridCol w="1314450">
                  <a:extLst>
                    <a:ext uri="{9D8B030D-6E8A-4147-A177-3AD203B41FA5}">
                      <a16:colId xmlns:a16="http://schemas.microsoft.com/office/drawing/2014/main" val="1302882964"/>
                    </a:ext>
                  </a:extLst>
                </a:gridCol>
              </a:tblGrid>
              <a:tr h="370840">
                <a:tc>
                  <a:txBody>
                    <a:bodyPr/>
                    <a:lstStyle/>
                    <a:p>
                      <a:r>
                        <a:rPr lang="en-US" dirty="0"/>
                        <a:t>FFY</a:t>
                      </a:r>
                    </a:p>
                  </a:txBody>
                  <a:tcPr/>
                </a:tc>
                <a:tc>
                  <a:txBody>
                    <a:bodyPr/>
                    <a:lstStyle/>
                    <a:p>
                      <a:pPr algn="ctr"/>
                      <a:r>
                        <a:rPr lang="en-US" dirty="0"/>
                        <a:t>2013</a:t>
                      </a:r>
                    </a:p>
                  </a:txBody>
                  <a:tcPr/>
                </a:tc>
                <a:tc>
                  <a:txBody>
                    <a:bodyPr/>
                    <a:lstStyle/>
                    <a:p>
                      <a:pPr algn="ctr"/>
                      <a:r>
                        <a:rPr lang="en-US" dirty="0"/>
                        <a:t>2014</a:t>
                      </a:r>
                    </a:p>
                  </a:txBody>
                  <a:tcPr/>
                </a:tc>
                <a:tc>
                  <a:txBody>
                    <a:bodyPr/>
                    <a:lstStyle/>
                    <a:p>
                      <a:pPr algn="ctr"/>
                      <a:r>
                        <a:rPr lang="en-US" dirty="0"/>
                        <a:t>2015</a:t>
                      </a:r>
                    </a:p>
                  </a:txBody>
                  <a:tcPr/>
                </a:tc>
                <a:tc>
                  <a:txBody>
                    <a:bodyPr/>
                    <a:lstStyle/>
                    <a:p>
                      <a:pPr algn="ctr"/>
                      <a:r>
                        <a:rPr lang="en-US" dirty="0"/>
                        <a:t>2016</a:t>
                      </a:r>
                    </a:p>
                  </a:txBody>
                  <a:tcPr/>
                </a:tc>
                <a:tc>
                  <a:txBody>
                    <a:bodyPr/>
                    <a:lstStyle/>
                    <a:p>
                      <a:pPr algn="ctr"/>
                      <a:r>
                        <a:rPr lang="en-US" dirty="0"/>
                        <a:t>2017</a:t>
                      </a:r>
                    </a:p>
                  </a:txBody>
                  <a:tcPr/>
                </a:tc>
                <a:tc>
                  <a:txBody>
                    <a:bodyPr/>
                    <a:lstStyle/>
                    <a:p>
                      <a:pPr algn="ctr"/>
                      <a:r>
                        <a:rPr lang="en-US" dirty="0"/>
                        <a:t>2018</a:t>
                      </a:r>
                    </a:p>
                  </a:txBody>
                  <a:tcPr/>
                </a:tc>
                <a:tc>
                  <a:txBody>
                    <a:bodyPr/>
                    <a:lstStyle/>
                    <a:p>
                      <a:pPr algn="ctr"/>
                      <a:r>
                        <a:rPr lang="en-US" dirty="0"/>
                        <a:t>2019</a:t>
                      </a:r>
                    </a:p>
                  </a:txBody>
                  <a:tcPr/>
                </a:tc>
                <a:extLst>
                  <a:ext uri="{0D108BD9-81ED-4DB2-BD59-A6C34878D82A}">
                    <a16:rowId xmlns:a16="http://schemas.microsoft.com/office/drawing/2014/main" val="1668643244"/>
                  </a:ext>
                </a:extLst>
              </a:tr>
              <a:tr h="370840">
                <a:tc>
                  <a:txBody>
                    <a:bodyPr/>
                    <a:lstStyle/>
                    <a:p>
                      <a:r>
                        <a:rPr lang="en-US" dirty="0"/>
                        <a:t>Target &gt;=</a:t>
                      </a:r>
                    </a:p>
                  </a:txBody>
                  <a:tcPr/>
                </a:tc>
                <a:tc>
                  <a:txBody>
                    <a:bodyPr/>
                    <a:lstStyle/>
                    <a:p>
                      <a:pPr algn="ctr"/>
                      <a:endParaRPr lang="en-US" dirty="0"/>
                    </a:p>
                  </a:txBody>
                  <a:tcPr/>
                </a:tc>
                <a:tc>
                  <a:txBody>
                    <a:bodyPr/>
                    <a:lstStyle/>
                    <a:p>
                      <a:pPr algn="ctr"/>
                      <a:r>
                        <a:rPr lang="en-US" dirty="0"/>
                        <a:t>29.95%</a:t>
                      </a:r>
                    </a:p>
                  </a:txBody>
                  <a:tcPr/>
                </a:tc>
                <a:tc>
                  <a:txBody>
                    <a:bodyPr/>
                    <a:lstStyle/>
                    <a:p>
                      <a:pPr algn="ctr"/>
                      <a:r>
                        <a:rPr lang="en-US" dirty="0"/>
                        <a:t>30.00%</a:t>
                      </a:r>
                    </a:p>
                  </a:txBody>
                  <a:tcPr/>
                </a:tc>
                <a:tc>
                  <a:txBody>
                    <a:bodyPr/>
                    <a:lstStyle/>
                    <a:p>
                      <a:pPr algn="ctr"/>
                      <a:r>
                        <a:rPr lang="en-US" dirty="0"/>
                        <a:t>27.52%</a:t>
                      </a:r>
                    </a:p>
                  </a:txBody>
                  <a:tcPr/>
                </a:tc>
                <a:tc>
                  <a:txBody>
                    <a:bodyPr/>
                    <a:lstStyle/>
                    <a:p>
                      <a:pPr algn="ctr"/>
                      <a:r>
                        <a:rPr lang="en-US" dirty="0"/>
                        <a:t>28.50%</a:t>
                      </a:r>
                    </a:p>
                  </a:txBody>
                  <a:tcPr/>
                </a:tc>
                <a:tc>
                  <a:txBody>
                    <a:bodyPr/>
                    <a:lstStyle/>
                    <a:p>
                      <a:pPr algn="ctr"/>
                      <a:r>
                        <a:rPr lang="en-US" dirty="0"/>
                        <a:t>29.50%</a:t>
                      </a:r>
                    </a:p>
                  </a:txBody>
                  <a:tcPr/>
                </a:tc>
                <a:tc>
                  <a:txBody>
                    <a:bodyPr/>
                    <a:lstStyle/>
                    <a:p>
                      <a:pPr algn="ctr"/>
                      <a:r>
                        <a:rPr lang="en-US" dirty="0"/>
                        <a:t>29.50%</a:t>
                      </a:r>
                    </a:p>
                  </a:txBody>
                  <a:tcPr/>
                </a:tc>
                <a:extLst>
                  <a:ext uri="{0D108BD9-81ED-4DB2-BD59-A6C34878D82A}">
                    <a16:rowId xmlns:a16="http://schemas.microsoft.com/office/drawing/2014/main" val="4013210579"/>
                  </a:ext>
                </a:extLst>
              </a:tr>
              <a:tr h="370840">
                <a:tc>
                  <a:txBody>
                    <a:bodyPr/>
                    <a:lstStyle/>
                    <a:p>
                      <a:r>
                        <a:rPr lang="en-US" dirty="0"/>
                        <a:t>Data*</a:t>
                      </a:r>
                    </a:p>
                  </a:txBody>
                  <a:tcPr/>
                </a:tc>
                <a:tc>
                  <a:txBody>
                    <a:bodyPr/>
                    <a:lstStyle/>
                    <a:p>
                      <a:pPr algn="ctr"/>
                      <a:r>
                        <a:rPr lang="en-US" dirty="0"/>
                        <a:t>29.95%*</a:t>
                      </a:r>
                    </a:p>
                  </a:txBody>
                  <a:tcPr/>
                </a:tc>
                <a:tc>
                  <a:txBody>
                    <a:bodyPr/>
                    <a:lstStyle/>
                    <a:p>
                      <a:pPr algn="ctr"/>
                      <a:r>
                        <a:rPr lang="en-US" dirty="0"/>
                        <a:t>24.41%</a:t>
                      </a:r>
                    </a:p>
                  </a:txBody>
                  <a:tcPr/>
                </a:tc>
                <a:tc>
                  <a:txBody>
                    <a:bodyPr/>
                    <a:lstStyle/>
                    <a:p>
                      <a:pPr algn="ctr"/>
                      <a:r>
                        <a:rPr lang="en-US" dirty="0"/>
                        <a:t>26.37%</a:t>
                      </a:r>
                    </a:p>
                  </a:txBody>
                  <a:tcPr/>
                </a:tc>
                <a:tc>
                  <a:txBody>
                    <a:bodyPr/>
                    <a:lstStyle/>
                    <a:p>
                      <a:pPr algn="ctr"/>
                      <a:r>
                        <a:rPr lang="en-US" dirty="0"/>
                        <a:t>27.52%**</a:t>
                      </a:r>
                    </a:p>
                  </a:txBody>
                  <a:tcPr/>
                </a:tc>
                <a:tc>
                  <a:txBody>
                    <a:bodyPr/>
                    <a:lstStyle/>
                    <a:p>
                      <a:pPr algn="ctr"/>
                      <a:r>
                        <a:rPr lang="en-US" dirty="0"/>
                        <a:t>31.11%</a:t>
                      </a:r>
                    </a:p>
                  </a:txBody>
                  <a:tcPr/>
                </a:tc>
                <a:tc>
                  <a:txBody>
                    <a:bodyPr/>
                    <a:lstStyle/>
                    <a:p>
                      <a:pPr algn="ctr"/>
                      <a:r>
                        <a:rPr lang="en-US" dirty="0"/>
                        <a:t>30.25%</a:t>
                      </a:r>
                    </a:p>
                  </a:txBody>
                  <a:tcPr/>
                </a:tc>
                <a:tc>
                  <a:txBody>
                    <a:bodyPr/>
                    <a:lstStyle/>
                    <a:p>
                      <a:pPr algn="ctr"/>
                      <a:r>
                        <a:rPr lang="en-US" dirty="0"/>
                        <a:t>--</a:t>
                      </a:r>
                    </a:p>
                  </a:txBody>
                  <a:tcPr/>
                </a:tc>
                <a:extLst>
                  <a:ext uri="{0D108BD9-81ED-4DB2-BD59-A6C34878D82A}">
                    <a16:rowId xmlns:a16="http://schemas.microsoft.com/office/drawing/2014/main" val="3104368932"/>
                  </a:ext>
                </a:extLst>
              </a:tr>
            </a:tbl>
          </a:graphicData>
        </a:graphic>
      </p:graphicFrame>
      <p:sp>
        <p:nvSpPr>
          <p:cNvPr id="5" name="TextBox 4">
            <a:extLst>
              <a:ext uri="{FF2B5EF4-FFF2-40B4-BE49-F238E27FC236}">
                <a16:creationId xmlns:a16="http://schemas.microsoft.com/office/drawing/2014/main" id="{79411E41-9A69-4FE8-A3A8-709DFEA81195}"/>
              </a:ext>
            </a:extLst>
          </p:cNvPr>
          <p:cNvSpPr txBox="1"/>
          <p:nvPr/>
        </p:nvSpPr>
        <p:spPr>
          <a:xfrm>
            <a:off x="838200" y="3848100"/>
            <a:ext cx="2888932" cy="646331"/>
          </a:xfrm>
          <a:prstGeom prst="rect">
            <a:avLst/>
          </a:prstGeom>
          <a:noFill/>
        </p:spPr>
        <p:txBody>
          <a:bodyPr wrap="none" rtlCol="0">
            <a:spAutoFit/>
          </a:bodyPr>
          <a:lstStyle/>
          <a:p>
            <a:r>
              <a:rPr lang="en-US" dirty="0"/>
              <a:t>*Baseline</a:t>
            </a:r>
          </a:p>
          <a:p>
            <a:r>
              <a:rPr lang="en-US" dirty="0"/>
              <a:t>**Baseline Re-Established</a:t>
            </a:r>
          </a:p>
        </p:txBody>
      </p:sp>
    </p:spTree>
    <p:extLst>
      <p:ext uri="{BB962C8B-B14F-4D97-AF65-F5344CB8AC3E}">
        <p14:creationId xmlns:p14="http://schemas.microsoft.com/office/powerpoint/2010/main" val="1170324870"/>
      </p:ext>
    </p:extLst>
  </p:cSld>
  <p:clrMapOvr>
    <a:masterClrMapping/>
  </p:clrMapOvr>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3.xml><?xml version="1.0" encoding="utf-8"?>
<ds:datastoreItem xmlns:ds="http://schemas.openxmlformats.org/officeDocument/2006/customXml" ds:itemID="{41989B36-3905-4D71-9AD1-EDCFAD04EC31}">
  <ds:schemaRefs>
    <ds:schemaRef ds:uri="http://purl.org/dc/terms/"/>
    <ds:schemaRef ds:uri="http://purl.org/dc/elements/1.1/"/>
    <ds:schemaRef ds:uri="http://purl.org/dc/dcmitype/"/>
    <ds:schemaRef ds:uri="http://schemas.microsoft.com/office/2006/documentManagement/types"/>
    <ds:schemaRef ds:uri="http://schemas.microsoft.com/office/2006/metadata/properties"/>
    <ds:schemaRef ds:uri="http://www.w3.org/XML/1998/namespace"/>
    <ds:schemaRef ds:uri="6c663d95-8238-4b2d-b922-a74f82e5df6f"/>
    <ds:schemaRef ds:uri="http://schemas.microsoft.com/office/infopath/2007/PartnerControls"/>
    <ds:schemaRef ds:uri="http://schemas.openxmlformats.org/package/2006/metadata/core-properties"/>
    <ds:schemaRef ds:uri="d5501a87-0b31-43b9-bb13-8dd2b743a206"/>
  </ds:schemaRefs>
</ds:datastoreItem>
</file>

<file path=docProps/app.xml><?xml version="1.0" encoding="utf-8"?>
<Properties xmlns="http://schemas.openxmlformats.org/officeDocument/2006/extended-properties" xmlns:vt="http://schemas.openxmlformats.org/officeDocument/2006/docPropsVTypes">
  <Template/>
  <TotalTime>2515</TotalTime>
  <Words>997</Words>
  <Application>Microsoft Office PowerPoint</Application>
  <PresentationFormat>Widescreen</PresentationFormat>
  <Paragraphs>114</Paragraphs>
  <Slides>15</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Open Sans Semibold</vt:lpstr>
      <vt:lpstr>Arial</vt:lpstr>
      <vt:lpstr>Calibri</vt:lpstr>
      <vt:lpstr>Times New Roman</vt:lpstr>
      <vt:lpstr>Open Sans</vt:lpstr>
      <vt:lpstr>Open Sans Light</vt:lpstr>
      <vt:lpstr>Custom Design</vt:lpstr>
      <vt:lpstr>State Performance Plan and Annual Performance Report </vt:lpstr>
      <vt:lpstr>State Systemic Improvement Plan (SSIP)  SPP/APR Indicator 17</vt:lpstr>
      <vt:lpstr>Requirements for Indicator 17 Measurement</vt:lpstr>
      <vt:lpstr>Last Thoughts Target Setting </vt:lpstr>
      <vt:lpstr>State Systemic Improvement Plan (SSIP)</vt:lpstr>
      <vt:lpstr>What is Indicator 17?</vt:lpstr>
      <vt:lpstr>State Systemic Improvement Plan (SSIP) Strategies</vt:lpstr>
      <vt:lpstr>Changes to Indicator 17 for the 2020-2025 SPP/APR Reporting Period</vt:lpstr>
      <vt:lpstr>Indicator 17 – Historical Data for the State Systemic Improvement Plan (SSIP) Kansas State Identified Measurable Result (SIMR) </vt:lpstr>
      <vt:lpstr>COVID-19 Impacts</vt:lpstr>
      <vt:lpstr>Baseline Changes to Indicator 17 for the 2020-2025 SPP/APR Reporting Period</vt:lpstr>
      <vt:lpstr>Targets for Indicator 17</vt:lpstr>
      <vt:lpstr>How were Targets Determined?</vt:lpstr>
      <vt:lpstr>Data Visualizations and Feedback</vt:lpstr>
      <vt:lpstr>Contact Information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Josie McClendon</cp:lastModifiedBy>
  <cp:revision>135</cp:revision>
  <dcterms:created xsi:type="dcterms:W3CDTF">2017-11-21T21:33:09Z</dcterms:created>
  <dcterms:modified xsi:type="dcterms:W3CDTF">2021-10-01T15:45:27Z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