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7"/>
  </p:notesMasterIdLst>
  <p:sldIdLst>
    <p:sldId id="261" r:id="rId5"/>
    <p:sldId id="314" r:id="rId6"/>
    <p:sldId id="320" r:id="rId7"/>
    <p:sldId id="321" r:id="rId8"/>
    <p:sldId id="324" r:id="rId9"/>
    <p:sldId id="331" r:id="rId10"/>
    <p:sldId id="333" r:id="rId11"/>
    <p:sldId id="322" r:id="rId12"/>
    <p:sldId id="359" r:id="rId13"/>
    <p:sldId id="323" r:id="rId14"/>
    <p:sldId id="368" r:id="rId15"/>
    <p:sldId id="366"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
      <p:font typeface="Open Sans Light" panose="020B0306030504020204" pitchFamily="34" charset="0"/>
      <p:regular r:id="rId26"/>
      <p:italic r:id="rId27"/>
    </p:embeddedFont>
    <p:embeddedFont>
      <p:font typeface="Open Sans Semibold" panose="020B0706030804020204" pitchFamily="34" charset="0"/>
      <p:regular r:id="rId28"/>
      <p:bold r:id="rId29"/>
      <p:italic r:id="rId30"/>
      <p:boldItalic r:id="rId31"/>
    </p:embeddedFont>
    <p:embeddedFont>
      <p:font typeface="Segoe UI" panose="020B0502040204020203"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a Stroup-Rentier" initials="VLS-R" lastIdx="10" clrIdx="0">
    <p:extLst>
      <p:ext uri="{19B8F6BF-5375-455C-9EA6-DF929625EA0E}">
        <p15:presenceInfo xmlns:p15="http://schemas.microsoft.com/office/powerpoint/2012/main" userId="Vera Stroup-Rentier" providerId="None"/>
      </p:ext>
    </p:extLst>
  </p:cmAuthor>
  <p:cmAuthor id="2" name="Chelie A Nelson" initials="CAN" lastIdx="6" clrIdx="1">
    <p:extLst>
      <p:ext uri="{19B8F6BF-5375-455C-9EA6-DF929625EA0E}">
        <p15:presenceInfo xmlns:p15="http://schemas.microsoft.com/office/powerpoint/2012/main" userId="S::chelie.nelson@nau.edu::d13cf532-c942-468f-99e9-127dc4c570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81769" autoAdjust="0"/>
  </p:normalViewPr>
  <p:slideViewPr>
    <p:cSldViewPr snapToGrid="0">
      <p:cViewPr varScale="1">
        <p:scale>
          <a:sx n="93" d="100"/>
          <a:sy n="93" d="100"/>
        </p:scale>
        <p:origin x="1278" y="96"/>
      </p:cViewPr>
      <p:guideLst/>
    </p:cSldViewPr>
  </p:slideViewPr>
  <p:outlineViewPr>
    <p:cViewPr>
      <p:scale>
        <a:sx n="33" d="100"/>
        <a:sy n="33" d="100"/>
      </p:scale>
      <p:origin x="0" y="-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17075332314779E-4"/>
          <c:y val="7.0154185663452622E-5"/>
          <c:w val="0.97528472326099414"/>
          <c:h val="0.79363181858418996"/>
        </c:manualLayout>
      </c:layout>
      <c:barChart>
        <c:barDir val="col"/>
        <c:grouping val="clustered"/>
        <c:varyColors val="0"/>
        <c:ser>
          <c:idx val="0"/>
          <c:order val="0"/>
          <c:tx>
            <c:strRef>
              <c:f>Sheet1!$B$1</c:f>
              <c:strCache>
                <c:ptCount val="1"/>
                <c:pt idx="0">
                  <c:v>Data</c:v>
                </c:pt>
              </c:strCache>
            </c:strRef>
          </c:tx>
          <c:spPr>
            <a:solidFill>
              <a:srgbClr val="11284B"/>
            </a:solidFill>
            <a:ln>
              <a:noFill/>
            </a:ln>
            <a:effectLst/>
          </c:spPr>
          <c:invertIfNegative val="0"/>
          <c:dPt>
            <c:idx val="0"/>
            <c:invertIfNegative val="0"/>
            <c:bubble3D val="0"/>
            <c:spPr>
              <a:solidFill>
                <a:srgbClr val="11284B"/>
              </a:solidFill>
              <a:ln>
                <a:noFill/>
              </a:ln>
              <a:effectLst/>
            </c:spPr>
            <c:extLst>
              <c:ext xmlns:c16="http://schemas.microsoft.com/office/drawing/2014/chart" uri="{C3380CC4-5D6E-409C-BE32-E72D297353CC}">
                <c16:uniqueId val="{00000001-5A7B-43EC-B4A8-180EC2B5B695}"/>
              </c:ext>
            </c:extLst>
          </c:dPt>
          <c:dLbls>
            <c:dLbl>
              <c:idx val="6"/>
              <c:layout>
                <c:manualLayout>
                  <c:x val="-1.1234216699548129E-3"/>
                  <c:y val="6.51725726103280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7B-43EC-B4A8-180EC2B5B69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Sheet1!$B$2:$B$9</c:f>
              <c:numCache>
                <c:formatCode>0.0%</c:formatCode>
                <c:ptCount val="8"/>
                <c:pt idx="0">
                  <c:v>0.63729999999999998</c:v>
                </c:pt>
                <c:pt idx="1">
                  <c:v>0.66579999999999995</c:v>
                </c:pt>
                <c:pt idx="2">
                  <c:v>0.73370000000000002</c:v>
                </c:pt>
                <c:pt idx="3">
                  <c:v>0.82979999999999998</c:v>
                </c:pt>
                <c:pt idx="4">
                  <c:v>0.71250000000000002</c:v>
                </c:pt>
                <c:pt idx="5">
                  <c:v>0.60319999999999996</c:v>
                </c:pt>
                <c:pt idx="6">
                  <c:v>0.69940000000000002</c:v>
                </c:pt>
                <c:pt idx="7">
                  <c:v>0.72250000000000003</c:v>
                </c:pt>
              </c:numCache>
            </c:numRef>
          </c:val>
          <c:extLst>
            <c:ext xmlns:c16="http://schemas.microsoft.com/office/drawing/2014/chart" uri="{C3380CC4-5D6E-409C-BE32-E72D297353CC}">
              <c16:uniqueId val="{00000003-5A7B-43EC-B4A8-180EC2B5B695}"/>
            </c:ext>
          </c:extLst>
        </c:ser>
        <c:dLbls>
          <c:showLegendKey val="0"/>
          <c:showVal val="0"/>
          <c:showCatName val="0"/>
          <c:showSerName val="0"/>
          <c:showPercent val="0"/>
          <c:showBubbleSize val="0"/>
        </c:dLbls>
        <c:gapWidth val="219"/>
        <c:overlap val="-27"/>
        <c:axId val="580998392"/>
        <c:axId val="580998720"/>
      </c:barChart>
      <c:lineChart>
        <c:grouping val="standard"/>
        <c:varyColors val="0"/>
        <c:ser>
          <c:idx val="1"/>
          <c:order val="1"/>
          <c:tx>
            <c:strRef>
              <c:f>Sheet1!$C$1</c:f>
              <c:strCache>
                <c:ptCount val="1"/>
                <c:pt idx="0">
                  <c:v>Target</c:v>
                </c:pt>
              </c:strCache>
            </c:strRef>
          </c:tx>
          <c:spPr>
            <a:ln w="28575" cap="rnd">
              <a:solidFill>
                <a:schemeClr val="accent2">
                  <a:lumMod val="50000"/>
                </a:schemeClr>
              </a:solidFill>
              <a:prstDash val="sysDash"/>
              <a:round/>
            </a:ln>
            <a:effectLst/>
          </c:spPr>
          <c:marker>
            <c:symbol val="none"/>
          </c:marker>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Sheet1!$C$2:$C$9</c:f>
              <c:numCache>
                <c:formatCode>0.0%</c:formatCode>
                <c:ptCount val="8"/>
                <c:pt idx="0">
                  <c:v>0.68500000000000005</c:v>
                </c:pt>
                <c:pt idx="1">
                  <c:v>0.66</c:v>
                </c:pt>
                <c:pt idx="2">
                  <c:v>0.66</c:v>
                </c:pt>
                <c:pt idx="3">
                  <c:v>0.66</c:v>
                </c:pt>
                <c:pt idx="4">
                  <c:v>0.66249999999999998</c:v>
                </c:pt>
                <c:pt idx="5">
                  <c:v>0.66400000000000003</c:v>
                </c:pt>
                <c:pt idx="6">
                  <c:v>0.66500000000000004</c:v>
                </c:pt>
                <c:pt idx="7">
                  <c:v>0.66500000000000004</c:v>
                </c:pt>
              </c:numCache>
            </c:numRef>
          </c:val>
          <c:smooth val="0"/>
          <c:extLst>
            <c:ext xmlns:c16="http://schemas.microsoft.com/office/drawing/2014/chart" uri="{C3380CC4-5D6E-409C-BE32-E72D297353CC}">
              <c16:uniqueId val="{00000004-5A7B-43EC-B4A8-180EC2B5B695}"/>
            </c:ext>
          </c:extLst>
        </c:ser>
        <c:dLbls>
          <c:showLegendKey val="0"/>
          <c:showVal val="0"/>
          <c:showCatName val="0"/>
          <c:showSerName val="0"/>
          <c:showPercent val="0"/>
          <c:showBubbleSize val="0"/>
        </c:dLbls>
        <c:marker val="1"/>
        <c:smooth val="0"/>
        <c:axId val="580998392"/>
        <c:axId val="580998720"/>
      </c:lineChart>
      <c:catAx>
        <c:axId val="580998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0998720"/>
        <c:crosses val="autoZero"/>
        <c:auto val="1"/>
        <c:lblAlgn val="ctr"/>
        <c:lblOffset val="100"/>
        <c:noMultiLvlLbl val="0"/>
      </c:catAx>
      <c:valAx>
        <c:axId val="5809987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0998392"/>
        <c:crosses val="autoZero"/>
        <c:crossBetween val="between"/>
      </c:valAx>
      <c:spPr>
        <a:noFill/>
        <a:ln>
          <a:noFill/>
        </a:ln>
        <a:effectLst/>
      </c:spPr>
    </c:plotArea>
    <c:legend>
      <c:legendPos val="b"/>
      <c:layout>
        <c:manualLayout>
          <c:xMode val="edge"/>
          <c:yMode val="edge"/>
          <c:x val="0.40521063661218076"/>
          <c:y val="0.92625386273550347"/>
          <c:w val="0.19486531272592661"/>
          <c:h val="6.467474666396991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10/1/2021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a:t>
            </a:fld>
            <a:endParaRPr lang="en-US" dirty="0"/>
          </a:p>
        </p:txBody>
      </p:sp>
    </p:spTree>
    <p:extLst>
      <p:ext uri="{BB962C8B-B14F-4D97-AF65-F5344CB8AC3E}">
        <p14:creationId xmlns:p14="http://schemas.microsoft.com/office/powerpoint/2010/main" val="2268944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3</a:t>
            </a:fld>
            <a:endParaRPr lang="en-US" dirty="0"/>
          </a:p>
        </p:txBody>
      </p:sp>
    </p:spTree>
    <p:extLst>
      <p:ext uri="{BB962C8B-B14F-4D97-AF65-F5344CB8AC3E}">
        <p14:creationId xmlns:p14="http://schemas.microsoft.com/office/powerpoint/2010/main" val="674478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4</a:t>
            </a:fld>
            <a:endParaRPr lang="en-US" dirty="0"/>
          </a:p>
        </p:txBody>
      </p:sp>
    </p:spTree>
    <p:extLst>
      <p:ext uri="{BB962C8B-B14F-4D97-AF65-F5344CB8AC3E}">
        <p14:creationId xmlns:p14="http://schemas.microsoft.com/office/powerpoint/2010/main" val="216359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85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8</a:t>
            </a:fld>
            <a:endParaRPr lang="en-US" dirty="0"/>
          </a:p>
        </p:txBody>
      </p:sp>
    </p:spTree>
    <p:extLst>
      <p:ext uri="{BB962C8B-B14F-4D97-AF65-F5344CB8AC3E}">
        <p14:creationId xmlns:p14="http://schemas.microsoft.com/office/powerpoint/2010/main" val="731288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10</a:t>
            </a:fld>
            <a:endParaRPr lang="en-US" dirty="0"/>
          </a:p>
        </p:txBody>
      </p:sp>
    </p:spTree>
    <p:extLst>
      <p:ext uri="{BB962C8B-B14F-4D97-AF65-F5344CB8AC3E}">
        <p14:creationId xmlns:p14="http://schemas.microsoft.com/office/powerpoint/2010/main" val="255156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11</a:t>
            </a:fld>
            <a:endParaRPr lang="en-US" dirty="0"/>
          </a:p>
        </p:txBody>
      </p:sp>
    </p:spTree>
    <p:extLst>
      <p:ext uri="{BB962C8B-B14F-4D97-AF65-F5344CB8AC3E}">
        <p14:creationId xmlns:p14="http://schemas.microsoft.com/office/powerpoint/2010/main" val="4049238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91">
              <a:defRPr/>
            </a:pPr>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12</a:t>
            </a:fld>
            <a:endParaRPr lang="en-US" dirty="0"/>
          </a:p>
        </p:txBody>
      </p:sp>
    </p:spTree>
    <p:extLst>
      <p:ext uri="{BB962C8B-B14F-4D97-AF65-F5344CB8AC3E}">
        <p14:creationId xmlns:p14="http://schemas.microsoft.com/office/powerpoint/2010/main" val="4264739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8" name="Title 7">
            <a:extLst>
              <a:ext uri="{FF2B5EF4-FFF2-40B4-BE49-F238E27FC236}">
                <a16:creationId xmlns:a16="http://schemas.microsoft.com/office/drawing/2014/main" id="{D549B9DA-B246-4EEB-B88F-6E64659851AD}"/>
              </a:ext>
              <a:ext uri="{C183D7F6-B498-43B3-948B-1728B52AA6E4}">
                <adec:decorative xmlns:adec="http://schemas.microsoft.com/office/drawing/2017/decorative" val="0"/>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4E53F5-8B09-491A-BE3D-96AAEB531966}"/>
              </a:ext>
            </a:extLst>
          </p:cNvPr>
          <p:cNvSpPr>
            <a:spLocks noGrp="1"/>
          </p:cNvSpPr>
          <p:nvPr>
            <p:ph type="title"/>
          </p:nvPr>
        </p:nvSpPr>
        <p:spPr>
          <a:xfrm>
            <a:off x="1046430" y="-169503"/>
            <a:ext cx="10515600" cy="1325563"/>
          </a:xfrm>
        </p:spPr>
        <p:txBody>
          <a:bodyPr/>
          <a:lstStyle/>
          <a:p>
            <a:r>
              <a:rPr lang="en-US"/>
              <a:t>Click to edit Master title style</a:t>
            </a: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5349C87D-99B1-4570-8E5A-CD32BC561AF0}"/>
              </a:ext>
              <a:ext uri="{C183D7F6-B498-43B3-948B-1728B52AA6E4}">
                <adec:decorative xmlns:adec="http://schemas.microsoft.com/office/drawing/2017/decorative" val="0"/>
              </a:ext>
            </a:extLst>
          </p:cNvPr>
          <p:cNvSpPr>
            <a:spLocks noGrp="1"/>
          </p:cNvSpPr>
          <p:nvPr>
            <p:ph type="title" hasCustomPrompt="1"/>
          </p:nvPr>
        </p:nvSpPr>
        <p:spPr>
          <a:xfrm>
            <a:off x="249724" y="136525"/>
            <a:ext cx="10515600" cy="1325563"/>
          </a:xfrm>
        </p:spPr>
        <p:txBody>
          <a:bodyPr/>
          <a:lstStyle>
            <a:lvl1pPr>
              <a:defRPr/>
            </a:lvl1pPr>
          </a:lstStyle>
          <a:p>
            <a:r>
              <a:rPr lang="en-US" dirty="0"/>
              <a:t>Contact Information</a:t>
            </a:r>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
        <p:nvSpPr>
          <p:cNvPr id="3" name="Date Placeholder 2">
            <a:extLst>
              <a:ext uri="{FF2B5EF4-FFF2-40B4-BE49-F238E27FC236}">
                <a16:creationId xmlns:a16="http://schemas.microsoft.com/office/drawing/2014/main" id="{E5289218-7CB7-4181-8221-C0440523BEC9}"/>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4" name="Footer Placeholder 3">
            <a:extLst>
              <a:ext uri="{FF2B5EF4-FFF2-40B4-BE49-F238E27FC236}">
                <a16:creationId xmlns:a16="http://schemas.microsoft.com/office/drawing/2014/main" id="{C0DB162A-3F38-40BA-82D2-7C72C64118D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AD3D8C27-8A53-4BC4-90CB-ADA278AC77E3}"/>
              </a:ext>
            </a:extLst>
          </p:cNvPr>
          <p:cNvSpPr>
            <a:spLocks noGrp="1"/>
          </p:cNvSpPr>
          <p:nvPr>
            <p:ph type="title"/>
          </p:nvPr>
        </p:nvSpPr>
        <p:spPr/>
        <p:txBody>
          <a:bodyPr/>
          <a:lstStyle/>
          <a:p>
            <a:r>
              <a:rPr lang="en-US"/>
              <a:t>Click to edit Master title style</a:t>
            </a:r>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10/1/2021</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10/1/2021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pngimg.com/download/27474"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ublic.tableau.com/profile/general.supervision.timely.and.accurate.dat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7090" y="4569562"/>
            <a:ext cx="12469090" cy="891019"/>
          </a:xfrm>
        </p:spPr>
        <p:txBody>
          <a:bodyPr>
            <a:noAutofit/>
          </a:bodyPr>
          <a:lstStyle/>
          <a:p>
            <a:pPr algn="ctr"/>
            <a:r>
              <a:rPr lang="en-US" sz="3200" dirty="0"/>
              <a:t>State Performance Plan and Annual Performance Report </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normAutofit fontScale="85000" lnSpcReduction="20000"/>
          </a:bodyPr>
          <a:lstStyle/>
          <a:p>
            <a:r>
              <a:rPr lang="en-US" dirty="0"/>
              <a:t>(SPP/APR) FFY 2020-2025 Stakeholder Involvement</a:t>
            </a:r>
          </a:p>
          <a:p>
            <a:r>
              <a:rPr lang="en-US" dirty="0"/>
              <a:t>Parent Involvement </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976632" y="1307178"/>
            <a:ext cx="7564582"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2" name="Rectangle 1"/>
          <p:cNvSpPr/>
          <p:nvPr/>
        </p:nvSpPr>
        <p:spPr>
          <a:xfrm>
            <a:off x="2657342" y="1307178"/>
            <a:ext cx="7650051" cy="523220"/>
          </a:xfrm>
          <a:prstGeom prst="rect">
            <a:avLst/>
          </a:prstGeom>
        </p:spPr>
        <p:txBody>
          <a:bodyPr wrap="square">
            <a:spAutoFit/>
          </a:bodyPr>
          <a:lstStyle/>
          <a:p>
            <a:pPr marL="342900" indent="-342900">
              <a:buFont typeface="Symbol" panose="05050102010706020507" pitchFamily="18" charset="2"/>
              <a:buChar char=""/>
            </a:pPr>
            <a:endParaRPr lang="en-US" sz="2800" dirty="0">
              <a:latin typeface="Calibri" panose="020F0502020204030204" pitchFamily="34" charset="0"/>
              <a:ea typeface="Times New Roman" panose="02020603050405020304" pitchFamily="18" charset="0"/>
            </a:endParaRPr>
          </a:p>
        </p:txBody>
      </p:sp>
      <p:pic>
        <p:nvPicPr>
          <p:cNvPr id="11" name="Picture 10">
            <a:extLst>
              <a:ext uri="{FF2B5EF4-FFF2-40B4-BE49-F238E27FC236}">
                <a16:creationId xmlns:a16="http://schemas.microsoft.com/office/drawing/2014/main" id="{A546FB27-8065-47F4-B2C6-B28C21B53A5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3450" y="2548562"/>
            <a:ext cx="3189307" cy="3151933"/>
          </a:xfrm>
          <a:prstGeom prst="rect">
            <a:avLst/>
          </a:prstGeom>
        </p:spPr>
      </p:pic>
      <p:sp>
        <p:nvSpPr>
          <p:cNvPr id="16" name="Title 1"/>
          <p:cNvSpPr txBox="1">
            <a:spLocks/>
          </p:cNvSpPr>
          <p:nvPr/>
        </p:nvSpPr>
        <p:spPr>
          <a:xfrm>
            <a:off x="-37708" y="2390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Targets for Indicator 8 for the 2020-2025 SPP/APR Reporting Period</a:t>
            </a:r>
          </a:p>
        </p:txBody>
      </p:sp>
      <p:sp>
        <p:nvSpPr>
          <p:cNvPr id="3" name="TextBox 2">
            <a:extLst>
              <a:ext uri="{FF2B5EF4-FFF2-40B4-BE49-F238E27FC236}">
                <a16:creationId xmlns:a16="http://schemas.microsoft.com/office/drawing/2014/main" id="{3611AB79-2989-4204-9EA8-D1485956528C}"/>
              </a:ext>
            </a:extLst>
          </p:cNvPr>
          <p:cNvSpPr txBox="1"/>
          <p:nvPr/>
        </p:nvSpPr>
        <p:spPr>
          <a:xfrm>
            <a:off x="4176170" y="2434223"/>
            <a:ext cx="6981713" cy="1815882"/>
          </a:xfrm>
          <a:prstGeom prst="rect">
            <a:avLst/>
          </a:prstGeom>
          <a:noFill/>
        </p:spPr>
        <p:txBody>
          <a:bodyPr wrap="square" rtlCol="0">
            <a:spAutoFit/>
          </a:bodyPr>
          <a:lstStyle/>
          <a:p>
            <a:r>
              <a:rPr lang="en-US" sz="2800" dirty="0"/>
              <a:t>KSDE will use FFY 2005 data as a baseline, and to begin FFY 2020 with a target of 66.5%. This target will increase by 0.1% each year.</a:t>
            </a:r>
          </a:p>
        </p:txBody>
      </p:sp>
    </p:spTree>
    <p:extLst>
      <p:ext uri="{BB962C8B-B14F-4D97-AF65-F5344CB8AC3E}">
        <p14:creationId xmlns:p14="http://schemas.microsoft.com/office/powerpoint/2010/main" val="4256569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121225" y="1936153"/>
            <a:ext cx="4119368"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16"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How did we determine the targets?</a:t>
            </a:r>
          </a:p>
        </p:txBody>
      </p:sp>
      <p:sp>
        <p:nvSpPr>
          <p:cNvPr id="2" name="TextBox 1">
            <a:extLst>
              <a:ext uri="{FF2B5EF4-FFF2-40B4-BE49-F238E27FC236}">
                <a16:creationId xmlns:a16="http://schemas.microsoft.com/office/drawing/2014/main" id="{40582F76-C515-420C-BAAA-B63FBB5F1EA7}"/>
              </a:ext>
            </a:extLst>
          </p:cNvPr>
          <p:cNvSpPr txBox="1"/>
          <p:nvPr/>
        </p:nvSpPr>
        <p:spPr>
          <a:xfrm>
            <a:off x="1121225" y="1559859"/>
            <a:ext cx="9736827"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Reviewed data from FFY 2014 to FFY 2019.</a:t>
            </a:r>
          </a:p>
          <a:p>
            <a:endParaRPr lang="en-US" sz="2400" dirty="0"/>
          </a:p>
          <a:p>
            <a:pPr marL="285750" indent="-285750">
              <a:buFont typeface="Arial" panose="020B0604020202020204" pitchFamily="34" charset="0"/>
              <a:buChar char="•"/>
            </a:pPr>
            <a:r>
              <a:rPr lang="en-US" sz="2400" dirty="0"/>
              <a:t>Baseline was changed to FFY 2005.</a:t>
            </a:r>
          </a:p>
          <a:p>
            <a:endParaRPr lang="en-US" sz="2400" dirty="0"/>
          </a:p>
          <a:p>
            <a:pPr marL="285750" indent="-285750">
              <a:buFont typeface="Arial" panose="020B0604020202020204" pitchFamily="34" charset="0"/>
              <a:buChar char="•"/>
            </a:pPr>
            <a:r>
              <a:rPr lang="en-US" sz="2400" dirty="0"/>
              <a:t>Increase of 0.1% was discussed. We want to see an increase!</a:t>
            </a:r>
          </a:p>
          <a:p>
            <a:endParaRPr lang="en-US" sz="2400" dirty="0"/>
          </a:p>
          <a:p>
            <a:pPr marL="285750" indent="-285750">
              <a:buFont typeface="Arial" panose="020B0604020202020204" pitchFamily="34" charset="0"/>
              <a:buChar char="•"/>
            </a:pPr>
            <a:r>
              <a:rPr lang="en-US" sz="2400" dirty="0"/>
              <a:t>Linear forecasting was used as a tool for discussion.</a:t>
            </a:r>
          </a:p>
          <a:p>
            <a:endParaRPr lang="en-US" sz="2400" dirty="0"/>
          </a:p>
          <a:p>
            <a:pPr marL="285750" indent="-285750">
              <a:buFont typeface="Arial" panose="020B0604020202020204" pitchFamily="34" charset="0"/>
              <a:buChar char="•"/>
            </a:pPr>
            <a:r>
              <a:rPr lang="en-US" sz="2400" dirty="0"/>
              <a:t>Ensured FFY 2025’s target was higher than baseline year FFY 2005 per OSEP’s guidance. </a:t>
            </a:r>
          </a:p>
        </p:txBody>
      </p:sp>
    </p:spTree>
    <p:extLst>
      <p:ext uri="{BB962C8B-B14F-4D97-AF65-F5344CB8AC3E}">
        <p14:creationId xmlns:p14="http://schemas.microsoft.com/office/powerpoint/2010/main" val="1424482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080074" y="1290380"/>
            <a:ext cx="9836827" cy="473358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200" dirty="0"/>
              <a:t>KSDE has partnered with TASN GSTAD to create interactive visualizations of each indicator’s historical and projected data on a site called Tableau Public. </a:t>
            </a:r>
          </a:p>
          <a:p>
            <a:pPr lvl="1"/>
            <a:r>
              <a:rPr lang="en-US" sz="2200" dirty="0"/>
              <a:t>These visualizations allow you to look at each indicator in depth, and break down indicator data by part, year, and percentages. </a:t>
            </a:r>
          </a:p>
          <a:p>
            <a:pPr lvl="1"/>
            <a:r>
              <a:rPr lang="en-US" sz="2200" dirty="0"/>
              <a:t>They also allow you to see the KSDE targets, and you can change the projection step sizes to see how data from 2020-2025 could change. This tool will help you when leaving feedback about these targets.</a:t>
            </a:r>
          </a:p>
          <a:p>
            <a:pPr lvl="1"/>
            <a:r>
              <a:rPr lang="en-US" sz="2200" dirty="0"/>
              <a:t>Finally, each visualization has the survey results embedded within it for you to review stakeholder feedback received on the targets. </a:t>
            </a:r>
          </a:p>
          <a:p>
            <a:pPr lvl="1"/>
            <a:r>
              <a:rPr lang="en-US" sz="2200" dirty="0"/>
              <a:t>By clicking the link below, you will be routed to the Tableau Public webpage. Please be sure to look at the visualizations for each indicators.</a:t>
            </a:r>
          </a:p>
          <a:p>
            <a:pPr lvl="1"/>
            <a:r>
              <a:rPr lang="en-US" sz="2000">
                <a:hlinkClick r:id="rId3"/>
              </a:rPr>
              <a:t>General Supervision Timely and Accurate Data - Profile | Tableau Public</a:t>
            </a:r>
            <a:endParaRPr lang="en-US" sz="2200"/>
          </a:p>
          <a:p>
            <a:pPr lvl="1"/>
            <a:endParaRPr lang="en-US" sz="2200" dirty="0"/>
          </a:p>
        </p:txBody>
      </p:sp>
      <p:sp>
        <p:nvSpPr>
          <p:cNvPr id="16"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Data Visualizations and Feedback</a:t>
            </a:r>
          </a:p>
        </p:txBody>
      </p:sp>
    </p:spTree>
    <p:extLst>
      <p:ext uri="{BB962C8B-B14F-4D97-AF65-F5344CB8AC3E}">
        <p14:creationId xmlns:p14="http://schemas.microsoft.com/office/powerpoint/2010/main" val="815598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9444" y="4112316"/>
            <a:ext cx="8574927" cy="1231106"/>
          </a:xfrm>
          <a:prstGeom prst="rect">
            <a:avLst/>
          </a:prstGeom>
        </p:spPr>
        <p:txBody>
          <a:bodyPr wrap="square">
            <a:spAutoFit/>
          </a:bodyPr>
          <a:lstStyle/>
          <a:p>
            <a:r>
              <a:rPr lang="en-US" sz="2800" b="1" i="1" u="sng" dirty="0"/>
              <a:t>Indicator 8</a:t>
            </a:r>
            <a:r>
              <a:rPr lang="en-US" sz="2800" b="1" i="1" dirty="0"/>
              <a:t>: </a:t>
            </a:r>
            <a:r>
              <a:rPr lang="en-US" sz="2800" dirty="0"/>
              <a:t>Parent Involvement</a:t>
            </a:r>
          </a:p>
          <a:p>
            <a:endParaRPr lang="en-US" sz="2800" dirty="0"/>
          </a:p>
          <a:p>
            <a:pPr marL="342900" indent="-342900">
              <a:buAutoNum type="arabicPeriod"/>
            </a:pPr>
            <a:endParaRPr lang="en-US" dirty="0">
              <a:latin typeface="Segoe UI" panose="020B0502040204020203" pitchFamily="34" charset="0"/>
            </a:endParaRPr>
          </a:p>
        </p:txBody>
      </p:sp>
      <p:sp>
        <p:nvSpPr>
          <p:cNvPr id="12" name="Title 1"/>
          <p:cNvSpPr txBox="1">
            <a:spLocks/>
          </p:cNvSpPr>
          <p:nvPr/>
        </p:nvSpPr>
        <p:spPr>
          <a:xfrm>
            <a:off x="-1" y="-21758"/>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rPr>
              <a:t>Parent Involvement SPP/APR Indicator</a:t>
            </a:r>
          </a:p>
        </p:txBody>
      </p:sp>
      <p:pic>
        <p:nvPicPr>
          <p:cNvPr id="10" name="Picture 9">
            <a:extLst>
              <a:ext uri="{FF2B5EF4-FFF2-40B4-BE49-F238E27FC236}">
                <a16:creationId xmlns:a16="http://schemas.microsoft.com/office/drawing/2014/main" id="{F7ECE6EE-5EA7-48F6-9CA3-42B4CC6DE7A6}"/>
              </a:ext>
            </a:extLst>
          </p:cNvPr>
          <p:cNvPicPr>
            <a:picLocks noChangeAspect="1"/>
          </p:cNvPicPr>
          <p:nvPr/>
        </p:nvPicPr>
        <p:blipFill>
          <a:blip r:embed="rId3"/>
          <a:stretch>
            <a:fillRect/>
          </a:stretch>
        </p:blipFill>
        <p:spPr>
          <a:xfrm>
            <a:off x="1679444" y="1807103"/>
            <a:ext cx="7734419" cy="2158171"/>
          </a:xfrm>
          <a:prstGeom prst="rect">
            <a:avLst/>
          </a:prstGeom>
        </p:spPr>
      </p:pic>
    </p:spTree>
    <p:extLst>
      <p:ext uri="{BB962C8B-B14F-4D97-AF65-F5344CB8AC3E}">
        <p14:creationId xmlns:p14="http://schemas.microsoft.com/office/powerpoint/2010/main" val="3721758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564460" y="1847902"/>
            <a:ext cx="9063080" cy="4613282"/>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spcBef>
                <a:spcPts val="1800"/>
              </a:spcBef>
              <a:spcAft>
                <a:spcPts val="1800"/>
              </a:spcAft>
              <a:buFont typeface="+mj-lt"/>
              <a:buAutoNum type="arabicPeriod"/>
            </a:pPr>
            <a:r>
              <a:rPr lang="en-US" sz="3600" dirty="0">
                <a:cs typeface="Times New Roman" panose="02020603050405020304" pitchFamily="18" charset="0"/>
              </a:rPr>
              <a:t>Must be rigorous yet achievable</a:t>
            </a:r>
          </a:p>
          <a:p>
            <a:pPr marL="742950" indent="-742950">
              <a:spcBef>
                <a:spcPts val="1800"/>
              </a:spcBef>
              <a:spcAft>
                <a:spcPts val="1800"/>
              </a:spcAft>
              <a:buFont typeface="+mj-lt"/>
              <a:buAutoNum type="arabicPeriod"/>
            </a:pPr>
            <a:r>
              <a:rPr lang="en-US" sz="3600" dirty="0">
                <a:cs typeface="Times New Roman" panose="02020603050405020304" pitchFamily="18" charset="0"/>
              </a:rPr>
              <a:t>Must show improvement over baseline</a:t>
            </a:r>
          </a:p>
          <a:p>
            <a:pPr marL="742950" indent="-742950">
              <a:spcBef>
                <a:spcPts val="1800"/>
              </a:spcBef>
              <a:spcAft>
                <a:spcPts val="1800"/>
              </a:spcAft>
              <a:buFont typeface="+mj-lt"/>
              <a:buAutoNum type="arabicPeriod"/>
            </a:pPr>
            <a:r>
              <a:rPr lang="en-US" sz="3600" dirty="0">
                <a:cs typeface="Times New Roman" panose="02020603050405020304" pitchFamily="18" charset="0"/>
              </a:rPr>
              <a:t>Must be set with advice of stakeholders</a:t>
            </a:r>
            <a:endParaRPr lang="en-US" sz="800" dirty="0">
              <a:cs typeface="Times New Roman" panose="02020603050405020304" pitchFamily="18" charset="0"/>
            </a:endParaRPr>
          </a:p>
          <a:p>
            <a:pPr marL="0" indent="0">
              <a:spcBef>
                <a:spcPts val="1800"/>
              </a:spcBef>
              <a:spcAft>
                <a:spcPts val="1800"/>
              </a:spcAft>
              <a:buNone/>
            </a:pPr>
            <a:endParaRPr lang="en-US" sz="3600" dirty="0">
              <a:cs typeface="Times New Roman" panose="02020603050405020304" pitchFamily="18" charset="0"/>
            </a:endParaRPr>
          </a:p>
        </p:txBody>
      </p:sp>
      <p:sp>
        <p:nvSpPr>
          <p:cNvPr id="11" name="Title 1"/>
          <p:cNvSpPr txBox="1">
            <a:spLocks/>
          </p:cNvSpPr>
          <p:nvPr/>
        </p:nvSpPr>
        <p:spPr>
          <a:xfrm>
            <a:off x="0" y="0"/>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Three Requirements For Target Setting</a:t>
            </a:r>
          </a:p>
        </p:txBody>
      </p:sp>
    </p:spTree>
    <p:extLst>
      <p:ext uri="{BB962C8B-B14F-4D97-AF65-F5344CB8AC3E}">
        <p14:creationId xmlns:p14="http://schemas.microsoft.com/office/powerpoint/2010/main" val="2031641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976632" y="1307178"/>
            <a:ext cx="7564582" cy="39776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3" name="Rectangle 2"/>
          <p:cNvSpPr/>
          <p:nvPr/>
        </p:nvSpPr>
        <p:spPr>
          <a:xfrm>
            <a:off x="1493839" y="1731615"/>
            <a:ext cx="9248051" cy="4031873"/>
          </a:xfrm>
          <a:prstGeom prst="rect">
            <a:avLst/>
          </a:prstGeom>
        </p:spPr>
        <p:txBody>
          <a:bodyPr wrap="square" anchor="ctr">
            <a:spAutoFit/>
          </a:bodyPr>
          <a:lstStyle/>
          <a:p>
            <a:pPr marL="742950" indent="-742950">
              <a:spcBef>
                <a:spcPts val="1200"/>
              </a:spcBef>
              <a:spcAft>
                <a:spcPts val="1200"/>
              </a:spcAft>
              <a:buFont typeface="Arial" panose="020B0604020202020204" pitchFamily="34" charset="0"/>
              <a:buChar char="•"/>
            </a:pPr>
            <a:r>
              <a:rPr lang="en-US" sz="3600" dirty="0">
                <a:cs typeface="Times New Roman" panose="02020603050405020304" pitchFamily="18" charset="0"/>
              </a:rPr>
              <a:t>Targets may remain the same several years in a row. </a:t>
            </a:r>
          </a:p>
          <a:p>
            <a:pPr marL="742950" indent="-742950">
              <a:spcBef>
                <a:spcPts val="1200"/>
              </a:spcBef>
              <a:spcAft>
                <a:spcPts val="1200"/>
              </a:spcAft>
              <a:buFont typeface="Arial" panose="020B0604020202020204" pitchFamily="34" charset="0"/>
              <a:buChar char="•"/>
            </a:pPr>
            <a:r>
              <a:rPr lang="en-US" sz="3600" dirty="0">
                <a:cs typeface="Times New Roman" panose="02020603050405020304" pitchFamily="18" charset="0"/>
              </a:rPr>
              <a:t>Targets must show improvement over baseline in the end.</a:t>
            </a:r>
          </a:p>
          <a:p>
            <a:pPr marL="742950" indent="-742950">
              <a:spcBef>
                <a:spcPts val="1200"/>
              </a:spcBef>
              <a:spcAft>
                <a:spcPts val="1200"/>
              </a:spcAft>
              <a:buFont typeface="Arial" panose="020B0604020202020204" pitchFamily="34" charset="0"/>
              <a:buChar char="•"/>
            </a:pPr>
            <a:r>
              <a:rPr lang="en-US" sz="3600" dirty="0">
                <a:solidFill>
                  <a:srgbClr val="12284C"/>
                </a:solidFill>
                <a:cs typeface="Times New Roman" panose="02020603050405020304" pitchFamily="18" charset="0"/>
              </a:rPr>
              <a:t>The state must clearly and completely explain the rationale and method used</a:t>
            </a:r>
          </a:p>
        </p:txBody>
      </p:sp>
      <p:sp>
        <p:nvSpPr>
          <p:cNvPr id="13" name="Title 1"/>
          <p:cNvSpPr txBox="1">
            <a:spLocks/>
          </p:cNvSpPr>
          <p:nvPr/>
        </p:nvSpPr>
        <p:spPr>
          <a:xfrm>
            <a:off x="0" y="-43281"/>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Last Thoughts Target Setting </a:t>
            </a:r>
          </a:p>
        </p:txBody>
      </p:sp>
    </p:spTree>
    <p:extLst>
      <p:ext uri="{BB962C8B-B14F-4D97-AF65-F5344CB8AC3E}">
        <p14:creationId xmlns:p14="http://schemas.microsoft.com/office/powerpoint/2010/main" val="278731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92076" y="4541854"/>
            <a:ext cx="11238563" cy="891019"/>
          </a:xfrm>
        </p:spPr>
        <p:txBody>
          <a:bodyPr>
            <a:noAutofit/>
          </a:bodyPr>
          <a:lstStyle/>
          <a:p>
            <a:r>
              <a:rPr lang="en-US" sz="3200" dirty="0"/>
              <a:t>Parent Involvement</a:t>
            </a:r>
          </a:p>
        </p:txBody>
      </p:sp>
      <p:sp>
        <p:nvSpPr>
          <p:cNvPr id="5" name="Rectangle 4">
            <a:extLst>
              <a:ext uri="{FF2B5EF4-FFF2-40B4-BE49-F238E27FC236}">
                <a16:creationId xmlns:a16="http://schemas.microsoft.com/office/drawing/2014/main" id="{EAB3153B-2661-4482-9CCC-F36788C94B6D}"/>
              </a:ext>
            </a:extLst>
          </p:cNvPr>
          <p:cNvSpPr/>
          <p:nvPr/>
        </p:nvSpPr>
        <p:spPr>
          <a:xfrm>
            <a:off x="592076" y="2921168"/>
            <a:ext cx="4172937" cy="1015663"/>
          </a:xfrm>
          <a:prstGeom prst="rect">
            <a:avLst/>
          </a:prstGeom>
        </p:spPr>
        <p:txBody>
          <a:bodyPr wrap="none">
            <a:spAutoFit/>
          </a:bodyPr>
          <a:lstStyle/>
          <a:p>
            <a:r>
              <a:rPr lang="en-US" sz="6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Indicator 8</a:t>
            </a:r>
            <a:endParaRPr lang="en-US" dirty="0"/>
          </a:p>
        </p:txBody>
      </p:sp>
    </p:spTree>
    <p:extLst>
      <p:ext uri="{BB962C8B-B14F-4D97-AF65-F5344CB8AC3E}">
        <p14:creationId xmlns:p14="http://schemas.microsoft.com/office/powerpoint/2010/main" val="106583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sz="3600" dirty="0"/>
              <a:t>What is Indicator 8?</a:t>
            </a:r>
          </a:p>
        </p:txBody>
      </p:sp>
      <p:sp>
        <p:nvSpPr>
          <p:cNvPr id="8" name="Text Placeholder 7">
            <a:extLst>
              <a:ext uri="{FF2B5EF4-FFF2-40B4-BE49-F238E27FC236}">
                <a16:creationId xmlns:a16="http://schemas.microsoft.com/office/drawing/2014/main" id="{0A3BEAA1-6D24-43CC-99DF-AC7EC8905A19}"/>
              </a:ext>
            </a:extLst>
          </p:cNvPr>
          <p:cNvSpPr>
            <a:spLocks noGrp="1"/>
          </p:cNvSpPr>
          <p:nvPr>
            <p:ph type="body" idx="1"/>
          </p:nvPr>
        </p:nvSpPr>
        <p:spPr>
          <a:xfrm>
            <a:off x="665158" y="1987548"/>
            <a:ext cx="5157787" cy="548568"/>
          </a:xfrm>
        </p:spPr>
        <p:txBody>
          <a:bodyPr>
            <a:normAutofit/>
          </a:bodyPr>
          <a:lstStyle/>
          <a:p>
            <a:pPr>
              <a:spcBef>
                <a:spcPts val="0"/>
              </a:spcBef>
            </a:pPr>
            <a:r>
              <a:rPr lang="en-US" dirty="0"/>
              <a:t>Parent Involvement</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665158" y="2695155"/>
            <a:ext cx="5157787" cy="4028012"/>
          </a:xfrm>
        </p:spPr>
        <p:txBody>
          <a:bodyPr>
            <a:noAutofit/>
          </a:bodyPr>
          <a:lstStyle/>
          <a:p>
            <a:r>
              <a:rPr lang="en-US" sz="2000" dirty="0"/>
              <a:t>Indicator 8 is the IDEA federal requirement to survey parent to determine the percentage of parents who have a child receiving special education services who report that schools facilitated parent involvement as a means of improving services and results for children with disabilities. </a:t>
            </a:r>
          </a:p>
        </p:txBody>
      </p:sp>
      <p:sp>
        <p:nvSpPr>
          <p:cNvPr id="10" name="Text Placeholder 9">
            <a:extLst>
              <a:ext uri="{FF2B5EF4-FFF2-40B4-BE49-F238E27FC236}">
                <a16:creationId xmlns:a16="http://schemas.microsoft.com/office/drawing/2014/main" id="{BDB2B452-ADCA-47B7-9456-63447FDA8FE7}"/>
              </a:ext>
            </a:extLst>
          </p:cNvPr>
          <p:cNvSpPr>
            <a:spLocks noGrp="1"/>
          </p:cNvSpPr>
          <p:nvPr>
            <p:ph type="body" sz="quarter" idx="3"/>
          </p:nvPr>
        </p:nvSpPr>
        <p:spPr>
          <a:xfrm>
            <a:off x="6096000" y="1987548"/>
            <a:ext cx="5183188" cy="548568"/>
          </a:xfrm>
        </p:spPr>
        <p:txBody>
          <a:bodyPr>
            <a:normAutofit/>
          </a:bodyPr>
          <a:lstStyle/>
          <a:p>
            <a:r>
              <a:rPr lang="en-US" dirty="0"/>
              <a:t>Data source for Indicator 8:</a:t>
            </a:r>
          </a:p>
        </p:txBody>
      </p:sp>
      <p:sp>
        <p:nvSpPr>
          <p:cNvPr id="21" name="Content Placeholder 20">
            <a:extLst>
              <a:ext uri="{FF2B5EF4-FFF2-40B4-BE49-F238E27FC236}">
                <a16:creationId xmlns:a16="http://schemas.microsoft.com/office/drawing/2014/main" id="{B3B91D22-994B-4652-88BD-90421DE1FFB6}"/>
              </a:ext>
            </a:extLst>
          </p:cNvPr>
          <p:cNvSpPr>
            <a:spLocks noGrp="1"/>
          </p:cNvSpPr>
          <p:nvPr>
            <p:ph sz="quarter" idx="4"/>
          </p:nvPr>
        </p:nvSpPr>
        <p:spPr>
          <a:xfrm>
            <a:off x="6096000" y="2695155"/>
            <a:ext cx="5318126" cy="3318370"/>
          </a:xfrm>
        </p:spPr>
        <p:txBody>
          <a:bodyPr>
            <a:normAutofit fontScale="85000" lnSpcReduction="10000"/>
          </a:bodyPr>
          <a:lstStyle/>
          <a:p>
            <a:r>
              <a:rPr lang="en-US" dirty="0"/>
              <a:t>Districts survey parents of students ages 3-21 receiving special education services during the previous school year. </a:t>
            </a:r>
          </a:p>
          <a:p>
            <a:r>
              <a:rPr lang="en-US" dirty="0"/>
              <a:t>Parents are sent a letter by email or mail that provides a URL for them to go online to complete the survey; paper copies are also available. Once every five years (the census year) the entire special education parent population will be sent a letter to collect their feedback regarding their participation in the special education process. </a:t>
            </a:r>
            <a:endParaRPr lang="en-US" sz="2000" dirty="0"/>
          </a:p>
        </p:txBody>
      </p:sp>
    </p:spTree>
    <p:extLst>
      <p:ext uri="{BB962C8B-B14F-4D97-AF65-F5344CB8AC3E}">
        <p14:creationId xmlns:p14="http://schemas.microsoft.com/office/powerpoint/2010/main" val="1348421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177787-2ABC-4EF9-8D87-518F2B5EC245}"/>
              </a:ext>
            </a:extLst>
          </p:cNvPr>
          <p:cNvSpPr>
            <a:spLocks noGrp="1"/>
          </p:cNvSpPr>
          <p:nvPr>
            <p:ph type="title"/>
          </p:nvPr>
        </p:nvSpPr>
        <p:spPr>
          <a:xfrm>
            <a:off x="609601" y="5022877"/>
            <a:ext cx="11137466" cy="1003851"/>
          </a:xfrm>
        </p:spPr>
        <p:txBody>
          <a:bodyPr>
            <a:normAutofit fontScale="90000"/>
          </a:bodyPr>
          <a:lstStyle/>
          <a:p>
            <a:r>
              <a:rPr lang="en-US" sz="2700" dirty="0"/>
              <a:t>Percent of parents who have a child receiving special education services who report that schools facilitated parent involvement as a means of improving services and results for children with disabilities. </a:t>
            </a:r>
            <a:br>
              <a:rPr lang="en-US" sz="2700" dirty="0"/>
            </a:br>
            <a:endParaRPr lang="en-US" dirty="0"/>
          </a:p>
        </p:txBody>
      </p:sp>
      <p:graphicFrame>
        <p:nvGraphicFramePr>
          <p:cNvPr id="9" name="Picture Placeholder 8" descr="This graph shows the Kansas target and data from Indicator 6A from 2012 to 2018. The target increased over that time from 38.9 to 39. The data met the target in 2012 and 2013,but fell just below the target in other years.">
            <a:extLst>
              <a:ext uri="{FF2B5EF4-FFF2-40B4-BE49-F238E27FC236}">
                <a16:creationId xmlns:a16="http://schemas.microsoft.com/office/drawing/2014/main" id="{431E4E26-E6FF-459B-A4E4-8A8190909695}"/>
              </a:ext>
            </a:extLst>
          </p:cNvPr>
          <p:cNvGraphicFramePr>
            <a:graphicFrameLocks noGrp="1" noChangeAspect="1"/>
          </p:cNvGraphicFramePr>
          <p:nvPr>
            <p:ph type="pic" sz="quarter" idx="13"/>
            <p:extLst>
              <p:ext uri="{D42A27DB-BD31-4B8C-83A1-F6EECF244321}">
                <p14:modId xmlns:p14="http://schemas.microsoft.com/office/powerpoint/2010/main" val="2254544236"/>
              </p:ext>
            </p:extLst>
          </p:nvPr>
        </p:nvGraphicFramePr>
        <p:xfrm>
          <a:off x="1410958" y="831272"/>
          <a:ext cx="9370084" cy="3933288"/>
        </p:xfrm>
        <a:graphic>
          <a:graphicData uri="http://schemas.openxmlformats.org/drawingml/2006/chart">
            <c:chart xmlns:c="http://schemas.openxmlformats.org/drawingml/2006/chart" xmlns:r="http://schemas.openxmlformats.org/officeDocument/2006/relationships" r:id="rId2"/>
          </a:graphicData>
        </a:graphic>
      </p:graphicFrame>
      <p:sp>
        <p:nvSpPr>
          <p:cNvPr id="10" name="Down Arrow 6">
            <a:extLst>
              <a:ext uri="{FF2B5EF4-FFF2-40B4-BE49-F238E27FC236}">
                <a16:creationId xmlns:a16="http://schemas.microsoft.com/office/drawing/2014/main" id="{B78CD430-EF90-4129-AEFE-7F495E769A5C}"/>
              </a:ext>
            </a:extLst>
          </p:cNvPr>
          <p:cNvSpPr/>
          <p:nvPr/>
        </p:nvSpPr>
        <p:spPr>
          <a:xfrm rot="10800000">
            <a:off x="510250" y="1638085"/>
            <a:ext cx="342971" cy="2111877"/>
          </a:xfrm>
          <a:prstGeom prst="downArrow">
            <a:avLst/>
          </a:prstGeom>
          <a:solidFill>
            <a:schemeClr val="tx1">
              <a:lumMod val="90000"/>
              <a:lumOff val="1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lumMod val="90000"/>
                  <a:lumOff val="10000"/>
                </a:schemeClr>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B37D9585-C231-4ADF-8F4A-9F2425187272}"/>
              </a:ext>
            </a:extLst>
          </p:cNvPr>
          <p:cNvSpPr txBox="1"/>
          <p:nvPr/>
        </p:nvSpPr>
        <p:spPr>
          <a:xfrm>
            <a:off x="1089891" y="0"/>
            <a:ext cx="9691151" cy="646331"/>
          </a:xfrm>
          <a:prstGeom prst="rect">
            <a:avLst/>
          </a:prstGeom>
          <a:noFill/>
        </p:spPr>
        <p:txBody>
          <a:bodyPr wrap="square" rtlCol="0">
            <a:spAutoFit/>
          </a:bodyPr>
          <a:lstStyle/>
          <a:p>
            <a:r>
              <a:rPr lang="en-US" sz="3600" b="1" dirty="0">
                <a:solidFill>
                  <a:schemeClr val="tx1">
                    <a:lumMod val="90000"/>
                    <a:lumOff val="10000"/>
                  </a:schemeClr>
                </a:solidFill>
                <a:latin typeface="Calibri" panose="020F0502020204030204" pitchFamily="34" charset="0"/>
                <a:ea typeface="+mj-ea"/>
                <a:cs typeface="Calibri" panose="020F0502020204030204" pitchFamily="34" charset="0"/>
              </a:rPr>
              <a:t>Indicator 8: Parent Involvement Over Time</a:t>
            </a:r>
            <a:endParaRPr lang="en-US" sz="3600" dirty="0">
              <a:solidFill>
                <a:schemeClr val="tx1">
                  <a:lumMod val="90000"/>
                  <a:lumOff val="10000"/>
                </a:schemeClr>
              </a:solidFill>
            </a:endParaRPr>
          </a:p>
        </p:txBody>
      </p:sp>
    </p:spTree>
    <p:extLst>
      <p:ext uri="{BB962C8B-B14F-4D97-AF65-F5344CB8AC3E}">
        <p14:creationId xmlns:p14="http://schemas.microsoft.com/office/powerpoint/2010/main" val="139318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0" y="-43281"/>
            <a:ext cx="12192000" cy="1172095"/>
          </a:xfrm>
          <a:prstGeom prst="rect">
            <a:avLst/>
          </a:prstGeom>
          <a:solidFill>
            <a:schemeClr val="tx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cs typeface="Times New Roman" panose="02020603050405020304" pitchFamily="18" charset="0"/>
              </a:rPr>
              <a:t>Changes to Indicator 8 for the 2020-2025 SPP/APR Reporting Period</a:t>
            </a:r>
          </a:p>
        </p:txBody>
      </p:sp>
      <p:sp>
        <p:nvSpPr>
          <p:cNvPr id="5" name="Content Placeholder 20">
            <a:extLst>
              <a:ext uri="{FF2B5EF4-FFF2-40B4-BE49-F238E27FC236}">
                <a16:creationId xmlns:a16="http://schemas.microsoft.com/office/drawing/2014/main" id="{B7E7C6F4-A8B2-41B8-AC8E-EEC7F74CC26D}"/>
              </a:ext>
            </a:extLst>
          </p:cNvPr>
          <p:cNvSpPr txBox="1">
            <a:spLocks/>
          </p:cNvSpPr>
          <p:nvPr/>
        </p:nvSpPr>
        <p:spPr>
          <a:xfrm>
            <a:off x="1164240" y="1898422"/>
            <a:ext cx="10109773" cy="3129181"/>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KSDE will be changing the sampling plan from a random stratified sample to a statewide census every year. The survey sent to parents will contain one question:</a:t>
            </a:r>
          </a:p>
          <a:p>
            <a:pPr lvl="1"/>
            <a:r>
              <a:rPr lang="en-US" dirty="0"/>
              <a:t>“Did the school district invite you to take part in discussions for improving services and results for your child?”</a:t>
            </a:r>
          </a:p>
          <a:p>
            <a:r>
              <a:rPr lang="en-US" dirty="0"/>
              <a:t>The survey will include demographic information including:</a:t>
            </a:r>
          </a:p>
          <a:p>
            <a:pPr lvl="1"/>
            <a:r>
              <a:rPr lang="en-US" dirty="0"/>
              <a:t>Disability Category</a:t>
            </a:r>
          </a:p>
          <a:p>
            <a:pPr lvl="1"/>
            <a:r>
              <a:rPr lang="en-US" dirty="0"/>
              <a:t>Geographic Location </a:t>
            </a:r>
          </a:p>
          <a:p>
            <a:pPr lvl="1"/>
            <a:r>
              <a:rPr lang="en-US" dirty="0"/>
              <a:t>Race/Ethnicity </a:t>
            </a:r>
          </a:p>
          <a:p>
            <a:pPr lvl="1"/>
            <a:r>
              <a:rPr lang="en-US" dirty="0"/>
              <a:t>USD Number</a:t>
            </a:r>
          </a:p>
          <a:p>
            <a:pPr marL="457200" lvl="1" indent="0">
              <a:buNone/>
            </a:pPr>
            <a:endParaRPr lang="en-US" sz="1600" dirty="0"/>
          </a:p>
          <a:p>
            <a:pPr marL="457200" lvl="1" indent="0">
              <a:buNone/>
            </a:pPr>
            <a:endParaRPr lang="en-US" sz="1600" dirty="0"/>
          </a:p>
        </p:txBody>
      </p:sp>
      <p:sp>
        <p:nvSpPr>
          <p:cNvPr id="3" name="TextBox 2">
            <a:extLst>
              <a:ext uri="{FF2B5EF4-FFF2-40B4-BE49-F238E27FC236}">
                <a16:creationId xmlns:a16="http://schemas.microsoft.com/office/drawing/2014/main" id="{65930114-2A10-43C6-A0AD-FFC14B3FB23D}"/>
              </a:ext>
            </a:extLst>
          </p:cNvPr>
          <p:cNvSpPr txBox="1"/>
          <p:nvPr/>
        </p:nvSpPr>
        <p:spPr>
          <a:xfrm>
            <a:off x="1075765" y="4730820"/>
            <a:ext cx="10305826" cy="110799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Open Sans Light" panose="020B0306030504020204" pitchFamily="34" charset="0"/>
                <a:ea typeface="Open Sans Light" panose="020B0306030504020204" pitchFamily="34" charset="0"/>
                <a:cs typeface="Open Sans Light" panose="020B0306030504020204" pitchFamily="34" charset="0"/>
              </a:rPr>
              <a:t>The baseline year for this Indicator will also be changed once KSDE has accurate data from the upcoming changes.</a:t>
            </a:r>
          </a:p>
          <a:p>
            <a:endParaRPr lang="en-US" dirty="0"/>
          </a:p>
        </p:txBody>
      </p:sp>
    </p:spTree>
    <p:extLst>
      <p:ext uri="{BB962C8B-B14F-4D97-AF65-F5344CB8AC3E}">
        <p14:creationId xmlns:p14="http://schemas.microsoft.com/office/powerpoint/2010/main" val="231678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B514-A0C2-463A-BD4F-29C8FF9CA091}"/>
              </a:ext>
            </a:extLst>
          </p:cNvPr>
          <p:cNvSpPr>
            <a:spLocks noGrp="1"/>
          </p:cNvSpPr>
          <p:nvPr>
            <p:ph type="title"/>
          </p:nvPr>
        </p:nvSpPr>
        <p:spPr/>
        <p:txBody>
          <a:bodyPr/>
          <a:lstStyle/>
          <a:p>
            <a:r>
              <a:rPr lang="en-US" dirty="0"/>
              <a:t>COVID-19 Impacts</a:t>
            </a:r>
          </a:p>
        </p:txBody>
      </p:sp>
      <p:sp>
        <p:nvSpPr>
          <p:cNvPr id="3" name="Content Placeholder 2">
            <a:extLst>
              <a:ext uri="{FF2B5EF4-FFF2-40B4-BE49-F238E27FC236}">
                <a16:creationId xmlns:a16="http://schemas.microsoft.com/office/drawing/2014/main" id="{ED014F1A-E8A7-4005-8DAB-2B315C082FF2}"/>
              </a:ext>
            </a:extLst>
          </p:cNvPr>
          <p:cNvSpPr>
            <a:spLocks noGrp="1"/>
          </p:cNvSpPr>
          <p:nvPr>
            <p:ph idx="1"/>
          </p:nvPr>
        </p:nvSpPr>
        <p:spPr>
          <a:xfrm>
            <a:off x="730623" y="2536536"/>
            <a:ext cx="10515600" cy="1784927"/>
          </a:xfrm>
        </p:spPr>
        <p:txBody>
          <a:bodyPr>
            <a:normAutofit fontScale="92500" lnSpcReduction="20000"/>
          </a:bodyPr>
          <a:lstStyle/>
          <a:p>
            <a:r>
              <a:rPr lang="en-US" dirty="0"/>
              <a:t>KSDE does not have data from the most current school year, so it impossible to know for sure if there was a COVID-19 impact.</a:t>
            </a:r>
          </a:p>
          <a:p>
            <a:pPr marL="0" indent="0">
              <a:buNone/>
            </a:pPr>
            <a:endParaRPr lang="en-US" dirty="0"/>
          </a:p>
          <a:p>
            <a:r>
              <a:rPr lang="en-US" dirty="0"/>
              <a:t>KSDE also made changes to our survey window and distribution, so it is hard to accurately attribute data changes to COVID-19.</a:t>
            </a:r>
          </a:p>
          <a:p>
            <a:endParaRPr lang="en-US" sz="2400" dirty="0"/>
          </a:p>
        </p:txBody>
      </p:sp>
    </p:spTree>
    <p:extLst>
      <p:ext uri="{BB962C8B-B14F-4D97-AF65-F5344CB8AC3E}">
        <p14:creationId xmlns:p14="http://schemas.microsoft.com/office/powerpoint/2010/main" val="2114706463"/>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2.xml><?xml version="1.0" encoding="utf-8"?>
<ds:datastoreItem xmlns:ds="http://schemas.openxmlformats.org/officeDocument/2006/customXml" ds:itemID="{41989B36-3905-4D71-9AD1-EDCFAD04EC31}">
  <ds:schemaRefs>
    <ds:schemaRef ds:uri="http://schemas.microsoft.com/office/infopath/2007/PartnerControls"/>
    <ds:schemaRef ds:uri="http://www.w3.org/XML/1998/namespace"/>
    <ds:schemaRef ds:uri="d5501a87-0b31-43b9-bb13-8dd2b743a206"/>
    <ds:schemaRef ds:uri="http://purl.org/dc/terms/"/>
    <ds:schemaRef ds:uri="http://schemas.microsoft.com/office/2006/documentManagement/types"/>
    <ds:schemaRef ds:uri="http://schemas.openxmlformats.org/package/2006/metadata/core-properties"/>
    <ds:schemaRef ds:uri="http://purl.org/dc/elements/1.1/"/>
    <ds:schemaRef ds:uri="http://purl.org/dc/dcmitype/"/>
    <ds:schemaRef ds:uri="6c663d95-8238-4b2d-b922-a74f82e5df6f"/>
    <ds:schemaRef ds:uri="http://schemas.microsoft.com/office/2006/metadata/properties"/>
  </ds:schemaRefs>
</ds:datastoreItem>
</file>

<file path=customXml/itemProps3.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1313</TotalTime>
  <Words>683</Words>
  <Application>Microsoft Office PowerPoint</Application>
  <PresentationFormat>Widescreen</PresentationFormat>
  <Paragraphs>63</Paragraphs>
  <Slides>12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Segoe UI</vt:lpstr>
      <vt:lpstr>Arial</vt:lpstr>
      <vt:lpstr>Calibri</vt:lpstr>
      <vt:lpstr>Times New Roman</vt:lpstr>
      <vt:lpstr>Open Sans Semibold</vt:lpstr>
      <vt:lpstr>Open Sans Light</vt:lpstr>
      <vt:lpstr>Symbol</vt:lpstr>
      <vt:lpstr>Open Sans</vt:lpstr>
      <vt:lpstr>Custom Design</vt:lpstr>
      <vt:lpstr>State Performance Plan and Annual Performance Report </vt:lpstr>
      <vt:lpstr>PowerPoint Presentation</vt:lpstr>
      <vt:lpstr>PowerPoint Presentation</vt:lpstr>
      <vt:lpstr>PowerPoint Presentation</vt:lpstr>
      <vt:lpstr>Parent Involvement</vt:lpstr>
      <vt:lpstr>What is Indicator 8?</vt:lpstr>
      <vt:lpstr>Percent of parents who have a child receiving special education services who report that schools facilitated parent involvement as a means of improving services and results for children with disabilities.  </vt:lpstr>
      <vt:lpstr>PowerPoint Presentation</vt:lpstr>
      <vt:lpstr>COVID-19 Impacts</vt:lpstr>
      <vt:lpstr>PowerPoint Presentation</vt:lpstr>
      <vt:lpstr>PowerPoint Presentation</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Josie McClendon</cp:lastModifiedBy>
  <cp:revision>87</cp:revision>
  <dcterms:created xsi:type="dcterms:W3CDTF">2017-11-21T21:33:09Z</dcterms:created>
  <dcterms:modified xsi:type="dcterms:W3CDTF">2021-10-01T14:33:01Z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