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1"/>
  </p:notesMasterIdLst>
  <p:sldIdLst>
    <p:sldId id="261" r:id="rId5"/>
    <p:sldId id="314" r:id="rId6"/>
    <p:sldId id="320" r:id="rId7"/>
    <p:sldId id="321" r:id="rId8"/>
    <p:sldId id="324" r:id="rId9"/>
    <p:sldId id="331" r:id="rId10"/>
    <p:sldId id="333" r:id="rId11"/>
    <p:sldId id="334" r:id="rId12"/>
    <p:sldId id="322" r:id="rId13"/>
    <p:sldId id="359" r:id="rId14"/>
    <p:sldId id="323" r:id="rId15"/>
    <p:sldId id="345" r:id="rId16"/>
    <p:sldId id="344" r:id="rId17"/>
    <p:sldId id="348" r:id="rId18"/>
    <p:sldId id="347" r:id="rId19"/>
    <p:sldId id="326" r:id="rId20"/>
    <p:sldId id="329" r:id="rId21"/>
    <p:sldId id="351" r:id="rId22"/>
    <p:sldId id="338" r:id="rId23"/>
    <p:sldId id="335" r:id="rId24"/>
    <p:sldId id="360" r:id="rId25"/>
    <p:sldId id="361" r:id="rId26"/>
    <p:sldId id="353" r:id="rId27"/>
    <p:sldId id="354" r:id="rId28"/>
    <p:sldId id="355" r:id="rId29"/>
    <p:sldId id="356" r:id="rId30"/>
    <p:sldId id="357" r:id="rId31"/>
    <p:sldId id="358" r:id="rId32"/>
    <p:sldId id="349" r:id="rId33"/>
    <p:sldId id="327" r:id="rId34"/>
    <p:sldId id="332" r:id="rId35"/>
    <p:sldId id="363" r:id="rId36"/>
    <p:sldId id="342" r:id="rId37"/>
    <p:sldId id="340" r:id="rId38"/>
    <p:sldId id="366" r:id="rId39"/>
    <p:sldId id="279"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Open Sans" panose="020B0606030504020204" pitchFamily="34" charset="0"/>
      <p:regular r:id="rId46"/>
      <p:bold r:id="rId47"/>
      <p:italic r:id="rId48"/>
      <p:boldItalic r:id="rId49"/>
    </p:embeddedFont>
    <p:embeddedFont>
      <p:font typeface="Open Sans Light" panose="020B0306030504020204" pitchFamily="34" charset="0"/>
      <p:regular r:id="rId50"/>
      <p:italic r:id="rId51"/>
    </p:embeddedFont>
    <p:embeddedFont>
      <p:font typeface="Open Sans Semibold" panose="020B0706030804020204" pitchFamily="34" charset="0"/>
      <p:regular r:id="rId52"/>
      <p:bold r:id="rId53"/>
      <p:italic r:id="rId54"/>
      <p:boldItalic r:id="rId55"/>
    </p:embeddedFont>
    <p:embeddedFont>
      <p:font typeface="Segoe UI" panose="020B0502040204020203"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a Stroup-Rentier" initials="VLS-R" lastIdx="10" clrIdx="0">
    <p:extLst>
      <p:ext uri="{19B8F6BF-5375-455C-9EA6-DF929625EA0E}">
        <p15:presenceInfo xmlns:p15="http://schemas.microsoft.com/office/powerpoint/2012/main" userId="Vera Stroup-Rentier" providerId="None"/>
      </p:ext>
    </p:extLst>
  </p:cmAuthor>
  <p:cmAuthor id="2" name="Chelie A Nelson" initials="CAN" lastIdx="6" clrIdx="1">
    <p:extLst>
      <p:ext uri="{19B8F6BF-5375-455C-9EA6-DF929625EA0E}">
        <p15:presenceInfo xmlns:p15="http://schemas.microsoft.com/office/powerpoint/2012/main" userId="S::chelie.nelson@nau.edu::d13cf532-c942-468f-99e9-127dc4c570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81769" autoAdjust="0"/>
  </p:normalViewPr>
  <p:slideViewPr>
    <p:cSldViewPr snapToGrid="0">
      <p:cViewPr varScale="1">
        <p:scale>
          <a:sx n="93" d="100"/>
          <a:sy n="93" d="100"/>
        </p:scale>
        <p:origin x="1236" y="96"/>
      </p:cViewPr>
      <p:guideLst/>
    </p:cSldViewPr>
  </p:slideViewPr>
  <p:outlineViewPr>
    <p:cViewPr>
      <p:scale>
        <a:sx n="33" d="100"/>
        <a:sy n="33" d="100"/>
      </p:scale>
      <p:origin x="0" y="-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17075332314779E-4"/>
          <c:y val="7.0154185663452622E-5"/>
          <c:w val="0.97528472326099414"/>
          <c:h val="0.79363181858418996"/>
        </c:manualLayout>
      </c:layout>
      <c:barChart>
        <c:barDir val="col"/>
        <c:grouping val="clustered"/>
        <c:varyColors val="0"/>
        <c:ser>
          <c:idx val="0"/>
          <c:order val="0"/>
          <c:tx>
            <c:strRef>
              <c:f>Sheet1!$B$1</c:f>
              <c:strCache>
                <c:ptCount val="1"/>
                <c:pt idx="0">
                  <c:v>Data</c:v>
                </c:pt>
              </c:strCache>
            </c:strRef>
          </c:tx>
          <c:spPr>
            <a:solidFill>
              <a:srgbClr val="11284B"/>
            </a:solidFill>
            <a:ln>
              <a:noFill/>
            </a:ln>
            <a:effectLst/>
          </c:spPr>
          <c:invertIfNegative val="0"/>
          <c:dPt>
            <c:idx val="0"/>
            <c:invertIfNegative val="0"/>
            <c:bubble3D val="0"/>
            <c:spPr>
              <a:solidFill>
                <a:srgbClr val="11284B"/>
              </a:solidFill>
              <a:ln>
                <a:noFill/>
              </a:ln>
              <a:effectLst/>
            </c:spPr>
            <c:extLst>
              <c:ext xmlns:c16="http://schemas.microsoft.com/office/drawing/2014/chart" uri="{C3380CC4-5D6E-409C-BE32-E72D297353CC}">
                <c16:uniqueId val="{00000001-5A7B-43EC-B4A8-180EC2B5B695}"/>
              </c:ext>
            </c:extLst>
          </c:dPt>
          <c:dLbls>
            <c:dLbl>
              <c:idx val="6"/>
              <c:layout>
                <c:manualLayout>
                  <c:x val="-1.1234216699548129E-3"/>
                  <c:y val="6.51725726103280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7B-43EC-B4A8-180EC2B5B6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0.0%</c:formatCode>
                <c:ptCount val="8"/>
                <c:pt idx="0">
                  <c:v>0.38900000000000001</c:v>
                </c:pt>
                <c:pt idx="1">
                  <c:v>0.38400000000000001</c:v>
                </c:pt>
                <c:pt idx="2">
                  <c:v>0.378</c:v>
                </c:pt>
                <c:pt idx="3">
                  <c:v>0.372</c:v>
                </c:pt>
                <c:pt idx="4">
                  <c:v>0.378</c:v>
                </c:pt>
                <c:pt idx="5">
                  <c:v>0.379</c:v>
                </c:pt>
                <c:pt idx="6">
                  <c:v>0.38700000000000001</c:v>
                </c:pt>
                <c:pt idx="7">
                  <c:v>0.40100000000000002</c:v>
                </c:pt>
              </c:numCache>
            </c:numRef>
          </c:val>
          <c:extLst>
            <c:ext xmlns:c16="http://schemas.microsoft.com/office/drawing/2014/chart" uri="{C3380CC4-5D6E-409C-BE32-E72D297353CC}">
              <c16:uniqueId val="{00000003-5A7B-43EC-B4A8-180EC2B5B695}"/>
            </c:ext>
          </c:extLst>
        </c:ser>
        <c:dLbls>
          <c:showLegendKey val="0"/>
          <c:showVal val="0"/>
          <c:showCatName val="0"/>
          <c:showSerName val="0"/>
          <c:showPercent val="0"/>
          <c:showBubbleSize val="0"/>
        </c:dLbls>
        <c:gapWidth val="219"/>
        <c:overlap val="-27"/>
        <c:axId val="580998392"/>
        <c:axId val="580998720"/>
      </c:barChart>
      <c:lineChart>
        <c:grouping val="standard"/>
        <c:varyColors val="0"/>
        <c:ser>
          <c:idx val="1"/>
          <c:order val="1"/>
          <c:tx>
            <c:strRef>
              <c:f>Sheet1!$C$1</c:f>
              <c:strCache>
                <c:ptCount val="1"/>
                <c:pt idx="0">
                  <c:v>Target</c:v>
                </c:pt>
              </c:strCache>
            </c:strRef>
          </c:tx>
          <c:spPr>
            <a:ln w="28575" cap="rnd">
              <a:solidFill>
                <a:schemeClr val="accent2">
                  <a:lumMod val="50000"/>
                </a:schemeClr>
              </a:solidFill>
              <a:prstDash val="sysDash"/>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Sheet1!$C$2:$C$9</c:f>
              <c:numCache>
                <c:formatCode>0.0%</c:formatCode>
                <c:ptCount val="8"/>
                <c:pt idx="0">
                  <c:v>0.38900000000000001</c:v>
                </c:pt>
                <c:pt idx="1">
                  <c:v>0.38300000000000001</c:v>
                </c:pt>
                <c:pt idx="2">
                  <c:v>0.38400000000000001</c:v>
                </c:pt>
                <c:pt idx="3">
                  <c:v>0.38500000000000001</c:v>
                </c:pt>
                <c:pt idx="4">
                  <c:v>0.38800000000000001</c:v>
                </c:pt>
                <c:pt idx="5">
                  <c:v>0.38900000000000001</c:v>
                </c:pt>
                <c:pt idx="6">
                  <c:v>0.39</c:v>
                </c:pt>
                <c:pt idx="7">
                  <c:v>0.39</c:v>
                </c:pt>
              </c:numCache>
            </c:numRef>
          </c:val>
          <c:smooth val="0"/>
          <c:extLst>
            <c:ext xmlns:c16="http://schemas.microsoft.com/office/drawing/2014/chart" uri="{C3380CC4-5D6E-409C-BE32-E72D297353CC}">
              <c16:uniqueId val="{00000004-5A7B-43EC-B4A8-180EC2B5B695}"/>
            </c:ext>
          </c:extLst>
        </c:ser>
        <c:dLbls>
          <c:showLegendKey val="0"/>
          <c:showVal val="0"/>
          <c:showCatName val="0"/>
          <c:showSerName val="0"/>
          <c:showPercent val="0"/>
          <c:showBubbleSize val="0"/>
        </c:dLbls>
        <c:marker val="1"/>
        <c:smooth val="0"/>
        <c:axId val="580998392"/>
        <c:axId val="580998720"/>
      </c:lineChart>
      <c:catAx>
        <c:axId val="58099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720"/>
        <c:crosses val="autoZero"/>
        <c:auto val="1"/>
        <c:lblAlgn val="ctr"/>
        <c:lblOffset val="100"/>
        <c:noMultiLvlLbl val="0"/>
      </c:catAx>
      <c:valAx>
        <c:axId val="5809987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392"/>
        <c:crosses val="autoZero"/>
        <c:crossBetween val="between"/>
      </c:valAx>
      <c:spPr>
        <a:noFill/>
        <a:ln>
          <a:noFill/>
        </a:ln>
        <a:effectLst/>
      </c:spPr>
    </c:plotArea>
    <c:legend>
      <c:legendPos val="b"/>
      <c:layout>
        <c:manualLayout>
          <c:xMode val="edge"/>
          <c:yMode val="edge"/>
          <c:x val="0.40521063661218076"/>
          <c:y val="0.92625386273550347"/>
          <c:w val="0.19486531272592661"/>
          <c:h val="6.467474666396991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7528472326099414"/>
          <c:h val="0.78437423425434494"/>
        </c:manualLayout>
      </c:layout>
      <c:barChart>
        <c:barDir val="col"/>
        <c:grouping val="clustered"/>
        <c:varyColors val="0"/>
        <c:ser>
          <c:idx val="0"/>
          <c:order val="0"/>
          <c:tx>
            <c:strRef>
              <c:f>Sheet1!$B$1</c:f>
              <c:strCache>
                <c:ptCount val="1"/>
                <c:pt idx="0">
                  <c:v>Data</c:v>
                </c:pt>
              </c:strCache>
            </c:strRef>
          </c:tx>
          <c:spPr>
            <a:solidFill>
              <a:srgbClr val="11284B"/>
            </a:solidFill>
            <a:ln>
              <a:noFill/>
            </a:ln>
            <a:effectLst/>
          </c:spPr>
          <c:invertIfNegative val="0"/>
          <c:dLbls>
            <c:dLbl>
              <c:idx val="0"/>
              <c:layout>
                <c:manualLayout>
                  <c:x val="-3.3702650098644386E-3"/>
                  <c:y val="5.97408347615799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6C-4912-B454-225675B2EFF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0.0%</c:formatCode>
                <c:ptCount val="8"/>
                <c:pt idx="0">
                  <c:v>0.32</c:v>
                </c:pt>
                <c:pt idx="1">
                  <c:v>0.33200000000000002</c:v>
                </c:pt>
                <c:pt idx="2">
                  <c:v>0.34</c:v>
                </c:pt>
                <c:pt idx="3">
                  <c:v>0.33500000000000002</c:v>
                </c:pt>
                <c:pt idx="4">
                  <c:v>0.34899999999999998</c:v>
                </c:pt>
                <c:pt idx="5">
                  <c:v>0.34599999999999997</c:v>
                </c:pt>
                <c:pt idx="6">
                  <c:v>0.32200000000000001</c:v>
                </c:pt>
                <c:pt idx="7">
                  <c:v>0.36699999999999999</c:v>
                </c:pt>
              </c:numCache>
            </c:numRef>
          </c:val>
          <c:extLst>
            <c:ext xmlns:c16="http://schemas.microsoft.com/office/drawing/2014/chart" uri="{C3380CC4-5D6E-409C-BE32-E72D297353CC}">
              <c16:uniqueId val="{00000001-8C6C-4912-B454-225675B2EFFF}"/>
            </c:ext>
          </c:extLst>
        </c:ser>
        <c:dLbls>
          <c:showLegendKey val="0"/>
          <c:showVal val="0"/>
          <c:showCatName val="0"/>
          <c:showSerName val="0"/>
          <c:showPercent val="0"/>
          <c:showBubbleSize val="0"/>
        </c:dLbls>
        <c:gapWidth val="219"/>
        <c:overlap val="-27"/>
        <c:axId val="580998392"/>
        <c:axId val="580998720"/>
      </c:barChart>
      <c:lineChart>
        <c:grouping val="standard"/>
        <c:varyColors val="0"/>
        <c:ser>
          <c:idx val="1"/>
          <c:order val="1"/>
          <c:tx>
            <c:strRef>
              <c:f>Sheet1!$C$1</c:f>
              <c:strCache>
                <c:ptCount val="1"/>
                <c:pt idx="0">
                  <c:v>Target</c:v>
                </c:pt>
              </c:strCache>
            </c:strRef>
          </c:tx>
          <c:spPr>
            <a:ln w="28575" cap="rnd">
              <a:solidFill>
                <a:schemeClr val="accent2">
                  <a:lumMod val="50000"/>
                </a:schemeClr>
              </a:solidFill>
              <a:prstDash val="sysDash"/>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Sheet1!$C$2:$C$9</c:f>
              <c:numCache>
                <c:formatCode>0.0%</c:formatCode>
                <c:ptCount val="8"/>
                <c:pt idx="0">
                  <c:v>0.32</c:v>
                </c:pt>
                <c:pt idx="1">
                  <c:v>0.33300000000000002</c:v>
                </c:pt>
                <c:pt idx="2">
                  <c:v>0.33200000000000002</c:v>
                </c:pt>
                <c:pt idx="3">
                  <c:v>0.32800000000000001</c:v>
                </c:pt>
                <c:pt idx="4">
                  <c:v>0.32500000000000001</c:v>
                </c:pt>
                <c:pt idx="5">
                  <c:v>0.32</c:v>
                </c:pt>
                <c:pt idx="6">
                  <c:v>0.318</c:v>
                </c:pt>
                <c:pt idx="7">
                  <c:v>0.3175</c:v>
                </c:pt>
              </c:numCache>
            </c:numRef>
          </c:val>
          <c:smooth val="0"/>
          <c:extLst>
            <c:ext xmlns:c16="http://schemas.microsoft.com/office/drawing/2014/chart" uri="{C3380CC4-5D6E-409C-BE32-E72D297353CC}">
              <c16:uniqueId val="{00000002-8C6C-4912-B454-225675B2EFFF}"/>
            </c:ext>
          </c:extLst>
        </c:ser>
        <c:dLbls>
          <c:showLegendKey val="0"/>
          <c:showVal val="0"/>
          <c:showCatName val="0"/>
          <c:showSerName val="0"/>
          <c:showPercent val="0"/>
          <c:showBubbleSize val="0"/>
        </c:dLbls>
        <c:marker val="1"/>
        <c:smooth val="0"/>
        <c:axId val="580998392"/>
        <c:axId val="580998720"/>
      </c:lineChart>
      <c:catAx>
        <c:axId val="58099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720"/>
        <c:crosses val="autoZero"/>
        <c:auto val="1"/>
        <c:lblAlgn val="ctr"/>
        <c:lblOffset val="100"/>
        <c:noMultiLvlLbl val="0"/>
      </c:catAx>
      <c:valAx>
        <c:axId val="5809987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1680" max="1920" units="cm"/>
          <inkml:channel name="Y" type="integer" max="1080" units="cm"/>
          <inkml:channel name="T" type="integer" max="2.14748E9" units="dev"/>
        </inkml:traceFormat>
        <inkml:channelProperties>
          <inkml:channelProperty channel="X" name="resolution" value="104.65116" units="1/cm"/>
          <inkml:channelProperty channel="Y" name="resolution" value="55.6701" units="1/cm"/>
          <inkml:channelProperty channel="T" name="resolution" value="1" units="1/dev"/>
        </inkml:channelProperties>
      </inkml:inkSource>
      <inkml:timestamp xml:id="ts0" timeString="2021-05-20T18:11:42.871"/>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534 105 0,'20'0'203,"1"0"469,20 0-672,-21 0 16,1 0-16,-1 0 15,21 0 79,-20 0-78,-1 0 15,1 0-15,-1 0 15,1 0-31,0 0 78,-21-21-78,20 21 16,1 0 46,-1 0-15,1-20-16,-1 20 63,1 0-78,-1 0 15,1 0 156,-21-21-124,41 21-16,-21 0 187,1 0-218,-1 0 15,1 0 32,-42-20 249,-40 20-296,-21 0-16,41 0 0,-21 0 15,0 0-15,1 0 16,40 0-16,-61 0 16,62 0-16,-21 0 15,20 0 1,1 0 234,-1 0-250,-40 0 15,19 0-15,1 0 16,0 0 0,21 0-16,-1 0 31,1 0-31,-1 0 94,1 0-94,-1 0 0,1 0 15,-1 0 1,1 0 93,-1 0-93,1 0 15,-1 0 16,1 0-31,-1 0-1,0 20 1,1-20 78,20 21-63,20-21 375,1 20-390,41-20-16,-21 0 15,0 21-15,-21-21 32,1 0 30,-1 0-15,1 0 31,-1 0-47,1 0 16,-1 0 63,1 0-79,-1-21-31,1 21 16,-1 0-1,1 0 16,0 0-15,-1 0 0,1 0-1,-1 0 17,1 0 14,-1 0-30,1 0 0,40 0-16,-40 0 15,20 0-15,-21 0 32,1 0 30,-1-20-46,1 20 15,-1 0-31,1 0 0,0 0 78,-1 0-78,1 0 31,-1 0-15,1 0 93,-1 0 94,1 0-187,-1 0 93,1 0-93</inkml:trace>
</inkml:ink>
</file>

<file path=ppt/ink/ink2.xml><?xml version="1.0" encoding="utf-8"?>
<inkml:ink xmlns:inkml="http://www.w3.org/2003/InkML">
  <inkml:definitions>
    <inkml:context xml:id="ctx0">
      <inkml:inkSource xml:id="inkSrc0">
        <inkml:traceFormat>
          <inkml:channel name="X" type="integer" min="-1680" max="1920" units="cm"/>
          <inkml:channel name="Y" type="integer" max="1080" units="cm"/>
          <inkml:channel name="T" type="integer" max="2.14748E9" units="dev"/>
        </inkml:traceFormat>
        <inkml:channelProperties>
          <inkml:channelProperty channel="X" name="resolution" value="104.65116" units="1/cm"/>
          <inkml:channelProperty channel="Y" name="resolution" value="55.6701" units="1/cm"/>
          <inkml:channelProperty channel="T" name="resolution" value="1" units="1/dev"/>
        </inkml:channelProperties>
      </inkml:inkSource>
      <inkml:timestamp xml:id="ts0" timeString="2021-05-20T18:11:49.21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48 0,'20'0'156,"1"0"-156,-1 0 15,21 0 1,-20-21 0,20 21 109,-21 0-94,1 0-15,-1 0-16,1 0 31,-1 0 16,1 0-32,-1 0 1,1 0-16,0 0 16,-1 0-1,1 0-15,-1 0 31,1 0-15,-1 0 0,1 0-16,-1 0 31,1 0-15,20 0 312,-21 0-313,1 0 313,-1 0-312,1 0 109,-1 0-109,1 0-16,-1 0 47,1 0-47,-1 0 15,1 0 1,0 0-1,-1 0 1,1 0-16,-1 0 16,1 0 46,-1 21-62,1-21 16,-1 0-1,1 0 17,-1 0-17,21 0 17,-20 0-17,-1 0 16,1 0 1,-1 0-17,1 0 17,-1 0-17,1 0 16,0 0 32,-1 0 31,1 0-79</inkml:trace>
</inkml:ink>
</file>

<file path=ppt/ink/ink3.xml><?xml version="1.0" encoding="utf-8"?>
<inkml:ink xmlns:inkml="http://www.w3.org/2003/InkML">
  <inkml:definitions>
    <inkml:context xml:id="ctx0">
      <inkml:inkSource xml:id="inkSrc0">
        <inkml:traceFormat>
          <inkml:channel name="X" type="integer" min="-1680" max="1920" units="cm"/>
          <inkml:channel name="Y" type="integer" max="1080" units="cm"/>
          <inkml:channel name="T" type="integer" max="2.14748E9" units="dev"/>
        </inkml:traceFormat>
        <inkml:channelProperties>
          <inkml:channelProperty channel="X" name="resolution" value="104.65116" units="1/cm"/>
          <inkml:channelProperty channel="Y" name="resolution" value="55.6701" units="1/cm"/>
          <inkml:channelProperty channel="T" name="resolution" value="1" units="1/dev"/>
        </inkml:channelProperties>
      </inkml:inkSource>
      <inkml:timestamp xml:id="ts0" timeString="2021-05-20T18:11:59.33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62 123 0,'21'0'297,"-1"0"-266,1 0 16,-1 0-47,1 0 47,-21-20 125,0-1-141,0 1 1,0-1-1,0 1 31,20 20-46,1 0 15,20 0 94,0 0-125,-21 0 0,1 0 94,-1 0-47,21 0 0,-20 0-32,-1 0-15,1 0 0,0 0 16,-1 0 15,1 0 32,20 0-48,-21 0 1,1 0 15,-1 0 32,1 0-48,-1 0 1,1 0 15,-1 0-15,1 0-1,-1 0 1,1 0-16,-1 0 94,1 0-79,-1 0 32,1 0-31,-1 0 0,1 0-1,0 0 16,-1 0 1,1 0-17,-1 0 48,1 0-16,-1 0 0,1 0-32,-1 0 16,1 0 94,-1 0-46,1 0-79,-21 20 15,0 1 266,20-21-265,1 0 156,-1 0-78,-40 0 93,-1 0-156,1 0 1,-1 0-17,1 0 17,-1 0-1,1 0-16,-1 0 1,1 0 15,-21 0-15,20 0 31,1 0-16,-1 0 0,0 0 32,1 0-48,-1 0 1,1 0-16,-1 0 16,1 0-16,-21 0 15,20 0 1,1 0-16,-1 20 16,1-20-1,-1 0 1,1 0 93,-1 0-78,1 0-15,-1 0 0,1 0 15,-1 0 31,1 0-62,-1 0 32,0 0-1,1 0-31,-1 0 31,1 0-15,-1 0 15,1 0-31,20-20 16,-21 20-16,1 0 15,-1 0 32,1 0-31,-1 0-1,1 0 64,-1 0 46,1 0-125,-1 0 0,-20 0 15,21 0 235,-1-21 16,0 21-266,1 0 15,20-20 1,-21-1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pps.ksde.org/authentication/login.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a:t>
            </a:fld>
            <a:endParaRPr lang="en-US" dirty="0"/>
          </a:p>
        </p:txBody>
      </p:sp>
    </p:spTree>
    <p:extLst>
      <p:ext uri="{BB962C8B-B14F-4D97-AF65-F5344CB8AC3E}">
        <p14:creationId xmlns:p14="http://schemas.microsoft.com/office/powerpoint/2010/main" val="226894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access your district’s Indicator 7 trend data as well from 2010 through the current year FY 2019.</a:t>
            </a:r>
          </a:p>
        </p:txBody>
      </p:sp>
      <p:sp>
        <p:nvSpPr>
          <p:cNvPr id="4" name="Slide Number Placeholder 3"/>
          <p:cNvSpPr>
            <a:spLocks noGrp="1"/>
          </p:cNvSpPr>
          <p:nvPr>
            <p:ph type="sldNum" sz="quarter" idx="5"/>
          </p:nvPr>
        </p:nvSpPr>
        <p:spPr/>
        <p:txBody>
          <a:bodyPr/>
          <a:lstStyle/>
          <a:p>
            <a:fld id="{B03B681A-0971-437A-97B1-44BF12E3167A}" type="slidenum">
              <a:rPr lang="en-US" smtClean="0"/>
              <a:t>19</a:t>
            </a:fld>
            <a:endParaRPr lang="en-US"/>
          </a:p>
        </p:txBody>
      </p:sp>
    </p:spTree>
    <p:extLst>
      <p:ext uri="{BB962C8B-B14F-4D97-AF65-F5344CB8AC3E}">
        <p14:creationId xmlns:p14="http://schemas.microsoft.com/office/powerpoint/2010/main" val="3035732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20</a:t>
            </a:fld>
            <a:endParaRPr lang="en-US" dirty="0"/>
          </a:p>
        </p:txBody>
      </p:sp>
    </p:spTree>
    <p:extLst>
      <p:ext uri="{BB962C8B-B14F-4D97-AF65-F5344CB8AC3E}">
        <p14:creationId xmlns:p14="http://schemas.microsoft.com/office/powerpoint/2010/main" val="2439689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22</a:t>
            </a:fld>
            <a:endParaRPr lang="en-US" dirty="0"/>
          </a:p>
        </p:txBody>
      </p:sp>
    </p:spTree>
    <p:extLst>
      <p:ext uri="{BB962C8B-B14F-4D97-AF65-F5344CB8AC3E}">
        <p14:creationId xmlns:p14="http://schemas.microsoft.com/office/powerpoint/2010/main" val="1669728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23</a:t>
            </a:fld>
            <a:endParaRPr lang="en-US" dirty="0"/>
          </a:p>
        </p:txBody>
      </p:sp>
    </p:spTree>
    <p:extLst>
      <p:ext uri="{BB962C8B-B14F-4D97-AF65-F5344CB8AC3E}">
        <p14:creationId xmlns:p14="http://schemas.microsoft.com/office/powerpoint/2010/main" val="936889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24</a:t>
            </a:fld>
            <a:endParaRPr lang="en-US" dirty="0"/>
          </a:p>
        </p:txBody>
      </p:sp>
    </p:spTree>
    <p:extLst>
      <p:ext uri="{BB962C8B-B14F-4D97-AF65-F5344CB8AC3E}">
        <p14:creationId xmlns:p14="http://schemas.microsoft.com/office/powerpoint/2010/main" val="2808240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25</a:t>
            </a:fld>
            <a:endParaRPr lang="en-US" dirty="0"/>
          </a:p>
        </p:txBody>
      </p:sp>
    </p:spTree>
    <p:extLst>
      <p:ext uri="{BB962C8B-B14F-4D97-AF65-F5344CB8AC3E}">
        <p14:creationId xmlns:p14="http://schemas.microsoft.com/office/powerpoint/2010/main" val="116511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26</a:t>
            </a:fld>
            <a:endParaRPr lang="en-US" dirty="0"/>
          </a:p>
        </p:txBody>
      </p:sp>
    </p:spTree>
    <p:extLst>
      <p:ext uri="{BB962C8B-B14F-4D97-AF65-F5344CB8AC3E}">
        <p14:creationId xmlns:p14="http://schemas.microsoft.com/office/powerpoint/2010/main" val="21146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27</a:t>
            </a:fld>
            <a:endParaRPr lang="en-US" dirty="0"/>
          </a:p>
        </p:txBody>
      </p:sp>
    </p:spTree>
    <p:extLst>
      <p:ext uri="{BB962C8B-B14F-4D97-AF65-F5344CB8AC3E}">
        <p14:creationId xmlns:p14="http://schemas.microsoft.com/office/powerpoint/2010/main" val="1756536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28</a:t>
            </a:fld>
            <a:endParaRPr lang="en-US" dirty="0"/>
          </a:p>
        </p:txBody>
      </p:sp>
    </p:spTree>
    <p:extLst>
      <p:ext uri="{BB962C8B-B14F-4D97-AF65-F5344CB8AC3E}">
        <p14:creationId xmlns:p14="http://schemas.microsoft.com/office/powerpoint/2010/main" val="854796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29</a:t>
            </a:fld>
            <a:endParaRPr lang="en-US" dirty="0"/>
          </a:p>
        </p:txBody>
      </p:sp>
    </p:spTree>
    <p:extLst>
      <p:ext uri="{BB962C8B-B14F-4D97-AF65-F5344CB8AC3E}">
        <p14:creationId xmlns:p14="http://schemas.microsoft.com/office/powerpoint/2010/main" val="247152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3</a:t>
            </a:fld>
            <a:endParaRPr lang="en-US" dirty="0"/>
          </a:p>
        </p:txBody>
      </p:sp>
    </p:spTree>
    <p:extLst>
      <p:ext uri="{BB962C8B-B14F-4D97-AF65-F5344CB8AC3E}">
        <p14:creationId xmlns:p14="http://schemas.microsoft.com/office/powerpoint/2010/main" val="674478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Indicator 12 is a 100% compliance indicator that measures the percent of children referred by Part C prior to age 3, who are found eligible for Part B, and who have an IEP developed and implemented by their third birthdays. 20 U.S.C. § 1416(a)(3)(B). </a:t>
            </a:r>
          </a:p>
          <a:p>
            <a:pPr defTabSz="931774">
              <a:defRPr/>
            </a:pPr>
            <a:endParaRPr lang="en-US" dirty="0"/>
          </a:p>
          <a:p>
            <a:pPr defTabSz="931774">
              <a:defRPr/>
            </a:pPr>
            <a:r>
              <a:rPr lang="en-US" dirty="0"/>
              <a:t>KDHE submits and uploads data fields from the Part C database into a secure site at KSDE annually. A file is generated by KSDE and is uploaded into KSDE authenticated website KIAS along with data submitted by districts. The KIAS runs verification checks specifically designed to find errors in the data and student data that needs follow-up. KIAS then calculates the measurement variables for Indicator 12. </a:t>
            </a:r>
          </a:p>
          <a:p>
            <a:pPr defTabSz="931774">
              <a:defRPr/>
            </a:pPr>
            <a:endParaRPr lang="en-US" dirty="0"/>
          </a:p>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31</a:t>
            </a:fld>
            <a:endParaRPr lang="en-US"/>
          </a:p>
        </p:txBody>
      </p:sp>
    </p:spTree>
    <p:extLst>
      <p:ext uri="{BB962C8B-B14F-4D97-AF65-F5344CB8AC3E}">
        <p14:creationId xmlns:p14="http://schemas.microsoft.com/office/powerpoint/2010/main" val="2065580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access your district’s Indicator 7 trend data as well from 2010 through the current year FY 2019.</a:t>
            </a:r>
          </a:p>
        </p:txBody>
      </p:sp>
      <p:sp>
        <p:nvSpPr>
          <p:cNvPr id="4" name="Slide Number Placeholder 3"/>
          <p:cNvSpPr>
            <a:spLocks noGrp="1"/>
          </p:cNvSpPr>
          <p:nvPr>
            <p:ph type="sldNum" sz="quarter" idx="5"/>
          </p:nvPr>
        </p:nvSpPr>
        <p:spPr/>
        <p:txBody>
          <a:bodyPr/>
          <a:lstStyle/>
          <a:p>
            <a:fld id="{B03B681A-0971-437A-97B1-44BF12E3167A}" type="slidenum">
              <a:rPr lang="en-US" smtClean="0"/>
              <a:t>33</a:t>
            </a:fld>
            <a:endParaRPr lang="en-US"/>
          </a:p>
        </p:txBody>
      </p:sp>
    </p:spTree>
    <p:extLst>
      <p:ext uri="{BB962C8B-B14F-4D97-AF65-F5344CB8AC3E}">
        <p14:creationId xmlns:p14="http://schemas.microsoft.com/office/powerpoint/2010/main" val="1272768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34</a:t>
            </a:fld>
            <a:endParaRPr lang="en-US" dirty="0"/>
          </a:p>
        </p:txBody>
      </p:sp>
    </p:spTree>
    <p:extLst>
      <p:ext uri="{BB962C8B-B14F-4D97-AF65-F5344CB8AC3E}">
        <p14:creationId xmlns:p14="http://schemas.microsoft.com/office/powerpoint/2010/main" val="611119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35</a:t>
            </a:fld>
            <a:endParaRPr lang="en-US" dirty="0"/>
          </a:p>
        </p:txBody>
      </p:sp>
    </p:spTree>
    <p:extLst>
      <p:ext uri="{BB962C8B-B14F-4D97-AF65-F5344CB8AC3E}">
        <p14:creationId xmlns:p14="http://schemas.microsoft.com/office/powerpoint/2010/main" val="426473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4</a:t>
            </a:fld>
            <a:endParaRPr lang="en-US" dirty="0"/>
          </a:p>
        </p:txBody>
      </p:sp>
    </p:spTree>
    <p:extLst>
      <p:ext uri="{BB962C8B-B14F-4D97-AF65-F5344CB8AC3E}">
        <p14:creationId xmlns:p14="http://schemas.microsoft.com/office/powerpoint/2010/main" val="21635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85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9</a:t>
            </a:fld>
            <a:endParaRPr lang="en-US" dirty="0"/>
          </a:p>
        </p:txBody>
      </p:sp>
    </p:spTree>
    <p:extLst>
      <p:ext uri="{BB962C8B-B14F-4D97-AF65-F5344CB8AC3E}">
        <p14:creationId xmlns:p14="http://schemas.microsoft.com/office/powerpoint/2010/main" val="73128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11</a:t>
            </a:fld>
            <a:endParaRPr lang="en-US" dirty="0"/>
          </a:p>
        </p:txBody>
      </p:sp>
    </p:spTree>
    <p:extLst>
      <p:ext uri="{BB962C8B-B14F-4D97-AF65-F5344CB8AC3E}">
        <p14:creationId xmlns:p14="http://schemas.microsoft.com/office/powerpoint/2010/main" val="255156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15</a:t>
            </a:fld>
            <a:endParaRPr lang="en-US" dirty="0"/>
          </a:p>
        </p:txBody>
      </p:sp>
    </p:spTree>
    <p:extLst>
      <p:ext uri="{BB962C8B-B14F-4D97-AF65-F5344CB8AC3E}">
        <p14:creationId xmlns:p14="http://schemas.microsoft.com/office/powerpoint/2010/main" val="4049238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lnSpc>
                <a:spcPct val="90000"/>
              </a:lnSpc>
              <a:spcBef>
                <a:spcPts val="1019"/>
              </a:spcBef>
              <a:buClr>
                <a:srgbClr val="12284C"/>
              </a:buClr>
              <a:buFont typeface="Arial" panose="020B0604020202020204" pitchFamily="34" charset="0"/>
              <a:buChar char="•"/>
              <a:defRPr/>
            </a:pPr>
            <a:r>
              <a:rPr lang="en-US"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Indicator 7 measures the percent of preschool children aged 3 through 5 with an individualized education program (IEP) who demonstrate improved:</a:t>
            </a:r>
          </a:p>
          <a:p>
            <a:pPr marL="698830" lvl="1" indent="-232943" defTabSz="931774">
              <a:lnSpc>
                <a:spcPct val="90000"/>
              </a:lnSpc>
              <a:spcBef>
                <a:spcPts val="510"/>
              </a:spcBef>
              <a:buClr>
                <a:srgbClr val="FFA400"/>
              </a:buClr>
              <a:buFont typeface="Arial" panose="020B0604020202020204" pitchFamily="34" charset="0"/>
              <a:buChar char="•"/>
              <a:defRPr/>
            </a:pPr>
            <a:r>
              <a:rPr lang="en-US"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A. Positive social-emotional skills (including social relationships);</a:t>
            </a:r>
          </a:p>
          <a:p>
            <a:pPr marL="698830" lvl="1" indent="-232943" defTabSz="931774">
              <a:lnSpc>
                <a:spcPct val="90000"/>
              </a:lnSpc>
              <a:spcBef>
                <a:spcPts val="510"/>
              </a:spcBef>
              <a:buClr>
                <a:srgbClr val="FFA400"/>
              </a:buClr>
              <a:buFont typeface="Arial" panose="020B0604020202020204" pitchFamily="34" charset="0"/>
              <a:buChar char="•"/>
              <a:defRPr/>
            </a:pPr>
            <a:r>
              <a:rPr lang="en-US"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B. Acquisition and use of knowledge and skills (including early language/communication and early literacy); and</a:t>
            </a:r>
          </a:p>
          <a:p>
            <a:pPr marL="698830" lvl="1" indent="-232943" defTabSz="931774">
              <a:lnSpc>
                <a:spcPct val="90000"/>
              </a:lnSpc>
              <a:spcBef>
                <a:spcPts val="510"/>
              </a:spcBef>
              <a:buClr>
                <a:srgbClr val="FFA400"/>
              </a:buClr>
              <a:buFont typeface="Arial" panose="020B0604020202020204" pitchFamily="34" charset="0"/>
              <a:buChar char="•"/>
              <a:defRPr/>
            </a:pPr>
            <a:r>
              <a:rPr lang="en-US"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C. Use of appropriate behaviors to meet their needs.</a:t>
            </a:r>
          </a:p>
          <a:p>
            <a:pPr marL="232943" indent="-232943" defTabSz="931774">
              <a:lnSpc>
                <a:spcPct val="90000"/>
              </a:lnSpc>
              <a:spcBef>
                <a:spcPts val="1019"/>
              </a:spcBef>
              <a:buClr>
                <a:srgbClr val="12284C"/>
              </a:buClr>
              <a:buFont typeface="Arial" panose="020B0604020202020204" pitchFamily="34" charset="0"/>
              <a:buChar char="•"/>
              <a:defRPr/>
            </a:pPr>
            <a:r>
              <a:rPr lang="en-US"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Data for Indicator 7 information is collected at two points in time:</a:t>
            </a:r>
          </a:p>
          <a:p>
            <a:pPr marL="698830" lvl="1" indent="-232943" defTabSz="931774">
              <a:lnSpc>
                <a:spcPct val="90000"/>
              </a:lnSpc>
              <a:spcBef>
                <a:spcPts val="510"/>
              </a:spcBef>
              <a:buClr>
                <a:srgbClr val="FFA400"/>
              </a:buClr>
              <a:buFont typeface="Arial" panose="020B0604020202020204" pitchFamily="34" charset="0"/>
              <a:buChar char="•"/>
              <a:defRPr/>
            </a:pPr>
            <a:r>
              <a:rPr lang="en-US"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1) when a child first enters Part B Preschool Services and </a:t>
            </a:r>
          </a:p>
          <a:p>
            <a:pPr marL="698830" lvl="1" indent="-232943" defTabSz="931774">
              <a:lnSpc>
                <a:spcPct val="90000"/>
              </a:lnSpc>
              <a:spcBef>
                <a:spcPts val="510"/>
              </a:spcBef>
              <a:buClr>
                <a:srgbClr val="FFA400"/>
              </a:buClr>
              <a:buFont typeface="Arial" panose="020B0604020202020204" pitchFamily="34" charset="0"/>
              <a:buChar char="•"/>
              <a:defRPr/>
            </a:pPr>
            <a:r>
              <a:rPr lang="en-US"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2) when a child permanently exits Part B preschool services.</a:t>
            </a:r>
          </a:p>
          <a:p>
            <a:pPr defTabSz="931774">
              <a:lnSpc>
                <a:spcPct val="90000"/>
              </a:lnSpc>
              <a:spcBef>
                <a:spcPts val="1019"/>
              </a:spcBef>
              <a:buClr>
                <a:srgbClr val="12284C"/>
              </a:buClr>
              <a:defRPr/>
            </a:pPr>
            <a:r>
              <a:rPr lang="en-US"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Districts will submit child outcome information into a state data collection system administered through the Kansas State Department of Education called the Outcomes Web Based System (OWS) located on the </a:t>
            </a:r>
            <a:r>
              <a:rPr lang="en-US"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KSDE Web Application page</a:t>
            </a:r>
            <a:r>
              <a:rPr lang="en-US"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 https://apps.ksde.org/authentication/login.aspx.</a:t>
            </a:r>
          </a:p>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17</a:t>
            </a:fld>
            <a:endParaRPr lang="en-US"/>
          </a:p>
        </p:txBody>
      </p:sp>
    </p:spTree>
    <p:extLst>
      <p:ext uri="{BB962C8B-B14F-4D97-AF65-F5344CB8AC3E}">
        <p14:creationId xmlns:p14="http://schemas.microsoft.com/office/powerpoint/2010/main" val="96311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access your district data under the EC Report. This report will break down Indicator 7 into the different categories of 7a, 7b, 7c, 7d, 7e and then the totals of 7A1, 7A2, 7B1, 7B2, 7C1 and finally 7C2.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426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8" name="Title 7">
            <a:extLst>
              <a:ext uri="{FF2B5EF4-FFF2-40B4-BE49-F238E27FC236}">
                <a16:creationId xmlns:a16="http://schemas.microsoft.com/office/drawing/2014/main" id="{D549B9DA-B246-4EEB-B88F-6E64659851AD}"/>
              </a:ext>
              <a:ext uri="{C183D7F6-B498-43B3-948B-1728B52AA6E4}">
                <adec:decorative xmlns:adec="http://schemas.microsoft.com/office/drawing/2017/decorative" val="0"/>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E53F5-8B09-491A-BE3D-96AAEB531966}"/>
              </a:ext>
            </a:extLst>
          </p:cNvPr>
          <p:cNvSpPr>
            <a:spLocks noGrp="1"/>
          </p:cNvSpPr>
          <p:nvPr>
            <p:ph type="title"/>
          </p:nvPr>
        </p:nvSpPr>
        <p:spPr>
          <a:xfrm>
            <a:off x="1046430" y="-169503"/>
            <a:ext cx="10515600" cy="1325563"/>
          </a:xfrm>
        </p:spPr>
        <p:txBody>
          <a:bodyPr/>
          <a:lstStyle/>
          <a:p>
            <a:r>
              <a:rPr lang="en-US"/>
              <a:t>Click to edit Master title style</a:t>
            </a: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AD3D8C27-8A53-4BC4-90CB-ADA278AC77E3}"/>
              </a:ext>
            </a:extLst>
          </p:cNvPr>
          <p:cNvSpPr>
            <a:spLocks noGrp="1"/>
          </p:cNvSpPr>
          <p:nvPr>
            <p:ph type="title"/>
          </p:nvPr>
        </p:nvSpPr>
        <p:spPr/>
        <p:txBody>
          <a:bodyPr/>
          <a:lstStyle/>
          <a:p>
            <a:r>
              <a:rPr lang="en-US"/>
              <a:t>Click to edit Master title style</a:t>
            </a:r>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10/1/2021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pngimg.com/download/2747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apps.ksde.org/authentication/login.aspx"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6.png"/><Relationship Id="rId7" Type="http://schemas.openxmlformats.org/officeDocument/2006/relationships/customXml" Target="../ink/ink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1.xml"/><Relationship Id="rId10" Type="http://schemas.openxmlformats.org/officeDocument/2006/relationships/image" Target="../media/image17.emf"/><Relationship Id="rId4" Type="http://schemas.openxmlformats.org/officeDocument/2006/relationships/image" Target="../media/image17.png"/><Relationship Id="rId9" Type="http://schemas.openxmlformats.org/officeDocument/2006/relationships/customXml" Target="../ink/ink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pngimg.com/download/2747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public.tableau.com/profile/general.supervision.timely.and.accurate.dat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jrand@ksde.org"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7090" y="4569562"/>
            <a:ext cx="12469090" cy="891019"/>
          </a:xfrm>
        </p:spPr>
        <p:txBody>
          <a:bodyPr>
            <a:noAutofit/>
          </a:bodyPr>
          <a:lstStyle/>
          <a:p>
            <a:pPr algn="ctr"/>
            <a:r>
              <a:rPr lang="en-US" sz="3200" dirty="0"/>
              <a:t>State Performance Plan and Annual Performance Report </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normAutofit fontScale="85000" lnSpcReduction="20000"/>
          </a:bodyPr>
          <a:lstStyle/>
          <a:p>
            <a:r>
              <a:rPr lang="en-US" dirty="0"/>
              <a:t>(SPP/APR) FFY 2020-2025 Stakeholder Involvement</a:t>
            </a:r>
          </a:p>
          <a:p>
            <a:r>
              <a:rPr lang="en-US" dirty="0"/>
              <a:t>Early Childhood SPP/APR Indicators</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514-A0C2-463A-BD4F-29C8FF9CA091}"/>
              </a:ext>
            </a:extLst>
          </p:cNvPr>
          <p:cNvSpPr>
            <a:spLocks noGrp="1"/>
          </p:cNvSpPr>
          <p:nvPr>
            <p:ph type="title"/>
          </p:nvPr>
        </p:nvSpPr>
        <p:spPr/>
        <p:txBody>
          <a:bodyPr/>
          <a:lstStyle/>
          <a:p>
            <a:r>
              <a:rPr lang="en-US" dirty="0"/>
              <a:t>COVID-19 Impacts</a:t>
            </a:r>
          </a:p>
        </p:txBody>
      </p:sp>
      <p:sp>
        <p:nvSpPr>
          <p:cNvPr id="3" name="Content Placeholder 2">
            <a:extLst>
              <a:ext uri="{FF2B5EF4-FFF2-40B4-BE49-F238E27FC236}">
                <a16:creationId xmlns:a16="http://schemas.microsoft.com/office/drawing/2014/main" id="{ED014F1A-E8A7-4005-8DAB-2B315C082FF2}"/>
              </a:ext>
            </a:extLst>
          </p:cNvPr>
          <p:cNvSpPr>
            <a:spLocks noGrp="1"/>
          </p:cNvSpPr>
          <p:nvPr>
            <p:ph idx="1"/>
          </p:nvPr>
        </p:nvSpPr>
        <p:spPr/>
        <p:txBody>
          <a:bodyPr>
            <a:normAutofit/>
          </a:bodyPr>
          <a:lstStyle/>
          <a:p>
            <a:r>
              <a:rPr lang="en-US" sz="2400" dirty="0"/>
              <a:t>Due to the COVID-19 pandemic, there has been a decrease in preschool students receiving special education and related services in a regular early childhood program (Indicator 6A)</a:t>
            </a:r>
          </a:p>
          <a:p>
            <a:r>
              <a:rPr lang="en-US" sz="2400" dirty="0"/>
              <a:t>Consequently, there has been an increase of preschool students receiving special education and related services in a separate class, school, or residential facility (Indicator 6B)</a:t>
            </a:r>
          </a:p>
          <a:p>
            <a:r>
              <a:rPr lang="en-US" sz="2400" dirty="0"/>
              <a:t>This impact could potentially last a couple of years. More parents chose to opt out of preschool services and special education services, or brought their children for services only, which impacted all of Indicator 6 data.</a:t>
            </a:r>
          </a:p>
          <a:p>
            <a:r>
              <a:rPr lang="en-US" sz="2400" dirty="0"/>
              <a:t>Indicator 6C has reported a significant drop in numbers as well, which may also have further implications to Indicator 6 data.</a:t>
            </a:r>
          </a:p>
        </p:txBody>
      </p:sp>
    </p:spTree>
    <p:extLst>
      <p:ext uri="{BB962C8B-B14F-4D97-AF65-F5344CB8AC3E}">
        <p14:creationId xmlns:p14="http://schemas.microsoft.com/office/powerpoint/2010/main" val="211470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sp>
        <p:nvSpPr>
          <p:cNvPr id="3" name="Rectangle 2"/>
          <p:cNvSpPr/>
          <p:nvPr/>
        </p:nvSpPr>
        <p:spPr>
          <a:xfrm>
            <a:off x="294801" y="1492044"/>
            <a:ext cx="11526982" cy="954107"/>
          </a:xfrm>
          <a:prstGeom prst="rect">
            <a:avLst/>
          </a:prstGeom>
        </p:spPr>
        <p:txBody>
          <a:bodyPr wrap="square">
            <a:spAutoFit/>
          </a:bodyPr>
          <a:lstStyle/>
          <a:p>
            <a:r>
              <a:rPr lang="en-US" sz="2800" dirty="0"/>
              <a:t>States may choose to set one target that is inclusive of children ages 3, 4, and 5, or set individual targets for each age</a:t>
            </a:r>
          </a:p>
        </p:txBody>
      </p:sp>
      <p:pic>
        <p:nvPicPr>
          <p:cNvPr id="11" name="Picture 10">
            <a:extLst>
              <a:ext uri="{FF2B5EF4-FFF2-40B4-BE49-F238E27FC236}">
                <a16:creationId xmlns:a16="http://schemas.microsoft.com/office/drawing/2014/main" id="{A546FB27-8065-47F4-B2C6-B28C21B53A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74363" y="2742200"/>
            <a:ext cx="3189307" cy="3151933"/>
          </a:xfrm>
          <a:prstGeom prst="rect">
            <a:avLst/>
          </a:prstGeom>
        </p:spPr>
      </p:pic>
      <p:sp>
        <p:nvSpPr>
          <p:cNvPr id="16" name="Title 1"/>
          <p:cNvSpPr txBox="1">
            <a:spLocks/>
          </p:cNvSpPr>
          <p:nvPr/>
        </p:nvSpPr>
        <p:spPr>
          <a:xfrm>
            <a:off x="-37708" y="2390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Targets for Indicator 6 for the 2020-2025 SPP/APR Reporting Period</a:t>
            </a:r>
          </a:p>
        </p:txBody>
      </p:sp>
      <p:sp>
        <p:nvSpPr>
          <p:cNvPr id="4" name="TextBox 3">
            <a:extLst>
              <a:ext uri="{FF2B5EF4-FFF2-40B4-BE49-F238E27FC236}">
                <a16:creationId xmlns:a16="http://schemas.microsoft.com/office/drawing/2014/main" id="{FE09F9B2-A480-4618-A503-C9D87DC6850E}"/>
              </a:ext>
            </a:extLst>
          </p:cNvPr>
          <p:cNvSpPr txBox="1"/>
          <p:nvPr/>
        </p:nvSpPr>
        <p:spPr>
          <a:xfrm>
            <a:off x="5165939" y="2446151"/>
            <a:ext cx="6064895" cy="4062651"/>
          </a:xfrm>
          <a:prstGeom prst="rect">
            <a:avLst/>
          </a:prstGeom>
          <a:noFill/>
        </p:spPr>
        <p:txBody>
          <a:bodyPr wrap="square" rtlCol="0">
            <a:spAutoFit/>
          </a:bodyPr>
          <a:lstStyle/>
          <a:p>
            <a:r>
              <a:rPr lang="en-US" sz="2000" b="1" dirty="0">
                <a:solidFill>
                  <a:schemeClr val="accent5"/>
                </a:solidFill>
              </a:rPr>
              <a:t>We will use 3 inclusive targets rather than 9 total targets because:</a:t>
            </a:r>
          </a:p>
          <a:p>
            <a:endParaRPr lang="en-US" sz="2000" b="1" dirty="0">
              <a:solidFill>
                <a:schemeClr val="accent5"/>
              </a:solidFill>
            </a:endParaRPr>
          </a:p>
          <a:p>
            <a:pPr marL="285750" indent="-285750">
              <a:buFont typeface="Arial" panose="020B0604020202020204" pitchFamily="34" charset="0"/>
              <a:buChar char="•"/>
            </a:pPr>
            <a:r>
              <a:rPr lang="en-US" sz="2000" dirty="0">
                <a:solidFill>
                  <a:schemeClr val="accent5"/>
                </a:solidFill>
              </a:rPr>
              <a:t>Kansas Indicator 6 data has been stable over time even when separating data by age groups.</a:t>
            </a:r>
          </a:p>
          <a:p>
            <a:pPr marL="285750" indent="-285750">
              <a:buFont typeface="Arial" panose="020B0604020202020204" pitchFamily="34" charset="0"/>
              <a:buChar char="•"/>
            </a:pPr>
            <a:r>
              <a:rPr lang="en-US" sz="2000" dirty="0">
                <a:solidFill>
                  <a:schemeClr val="accent5"/>
                </a:solidFill>
              </a:rPr>
              <a:t>In Kansas, three year olds with disabilities are predominately served in early care and education settings, not at home, in Kansas</a:t>
            </a:r>
          </a:p>
          <a:p>
            <a:pPr marL="285750" indent="-285750">
              <a:buFont typeface="Arial" panose="020B0604020202020204" pitchFamily="34" charset="0"/>
              <a:buChar char="•"/>
            </a:pPr>
            <a:r>
              <a:rPr lang="en-US" sz="2000" dirty="0">
                <a:solidFill>
                  <a:schemeClr val="accent5"/>
                </a:solidFill>
              </a:rPr>
              <a:t>Efforts to decrease 6C will be more reasonable with inclusive targets, while still having a mechanism to serve preschoolers at home, as appropriate </a:t>
            </a:r>
          </a:p>
          <a:p>
            <a:pPr marL="285750" indent="-285750">
              <a:buFont typeface="Arial" panose="020B0604020202020204" pitchFamily="34" charset="0"/>
              <a:buChar char="•"/>
            </a:pPr>
            <a:endParaRPr lang="en-US" dirty="0">
              <a:solidFill>
                <a:schemeClr val="accent5"/>
              </a:solidFill>
            </a:endParaRPr>
          </a:p>
        </p:txBody>
      </p:sp>
    </p:spTree>
    <p:extLst>
      <p:ext uri="{BB962C8B-B14F-4D97-AF65-F5344CB8AC3E}">
        <p14:creationId xmlns:p14="http://schemas.microsoft.com/office/powerpoint/2010/main" val="4256569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77787-2ABC-4EF9-8D87-518F2B5EC245}"/>
              </a:ext>
            </a:extLst>
          </p:cNvPr>
          <p:cNvSpPr>
            <a:spLocks noGrp="1"/>
          </p:cNvSpPr>
          <p:nvPr>
            <p:ph type="title"/>
          </p:nvPr>
        </p:nvSpPr>
        <p:spPr>
          <a:xfrm>
            <a:off x="609601" y="5022877"/>
            <a:ext cx="11137466" cy="1003851"/>
          </a:xfrm>
        </p:spPr>
        <p:txBody>
          <a:bodyPr>
            <a:normAutofit fontScale="90000"/>
          </a:bodyPr>
          <a:lstStyle/>
          <a:p>
            <a:r>
              <a:rPr lang="en-US" sz="2700" dirty="0"/>
              <a:t>Percent of children aged 3 through 5 with IEPs attending a regular early childhood program and receiving the majority of special education and related services in the regular early childhood program.</a:t>
            </a:r>
            <a:br>
              <a:rPr lang="en-US" dirty="0"/>
            </a:br>
            <a:endParaRPr lang="en-US" dirty="0"/>
          </a:p>
        </p:txBody>
      </p:sp>
      <p:sp>
        <p:nvSpPr>
          <p:cNvPr id="12" name="Title 6">
            <a:extLst>
              <a:ext uri="{FF2B5EF4-FFF2-40B4-BE49-F238E27FC236}">
                <a16:creationId xmlns:a16="http://schemas.microsoft.com/office/drawing/2014/main" id="{6B180D4C-DEA6-45D0-8E9B-8E4EE3C5AAA3}"/>
              </a:ext>
            </a:extLst>
          </p:cNvPr>
          <p:cNvSpPr txBox="1">
            <a:spLocks/>
          </p:cNvSpPr>
          <p:nvPr/>
        </p:nvSpPr>
        <p:spPr>
          <a:xfrm>
            <a:off x="808704" y="168174"/>
            <a:ext cx="10515600" cy="11493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3600"/>
              <a:t>Proposed Changes for SPP/APR FFY 2020-2025: </a:t>
            </a:r>
            <a:endParaRPr lang="en-US" sz="3600" dirty="0"/>
          </a:p>
        </p:txBody>
      </p:sp>
      <p:sp>
        <p:nvSpPr>
          <p:cNvPr id="13" name="Title 6">
            <a:extLst>
              <a:ext uri="{FF2B5EF4-FFF2-40B4-BE49-F238E27FC236}">
                <a16:creationId xmlns:a16="http://schemas.microsoft.com/office/drawing/2014/main" id="{EED351FB-FCF4-4015-BE6F-80980CD89F4E}"/>
              </a:ext>
            </a:extLst>
          </p:cNvPr>
          <p:cNvSpPr txBox="1">
            <a:spLocks/>
          </p:cNvSpPr>
          <p:nvPr/>
        </p:nvSpPr>
        <p:spPr>
          <a:xfrm>
            <a:off x="339238" y="256597"/>
            <a:ext cx="11407829" cy="11493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3600" dirty="0">
                <a:solidFill>
                  <a:schemeClr val="tx2">
                    <a:lumMod val="90000"/>
                    <a:lumOff val="10000"/>
                  </a:schemeClr>
                </a:solidFill>
              </a:rPr>
              <a:t>Indicator 6A: Changes for FFY 2020-2025: </a:t>
            </a:r>
          </a:p>
        </p:txBody>
      </p:sp>
      <p:pic>
        <p:nvPicPr>
          <p:cNvPr id="4" name="Picture 3">
            <a:extLst>
              <a:ext uri="{FF2B5EF4-FFF2-40B4-BE49-F238E27FC236}">
                <a16:creationId xmlns:a16="http://schemas.microsoft.com/office/drawing/2014/main" id="{A7003C62-0176-4A3B-A636-1FF7C7405EDD}"/>
              </a:ext>
            </a:extLst>
          </p:cNvPr>
          <p:cNvPicPr>
            <a:picLocks noChangeAspect="1"/>
          </p:cNvPicPr>
          <p:nvPr/>
        </p:nvPicPr>
        <p:blipFill>
          <a:blip r:embed="rId2"/>
          <a:stretch>
            <a:fillRect/>
          </a:stretch>
        </p:blipFill>
        <p:spPr>
          <a:xfrm>
            <a:off x="1360539" y="895249"/>
            <a:ext cx="9365224" cy="3767689"/>
          </a:xfrm>
          <a:prstGeom prst="rect">
            <a:avLst/>
          </a:prstGeom>
        </p:spPr>
      </p:pic>
      <p:sp>
        <p:nvSpPr>
          <p:cNvPr id="14" name="TextBox 13">
            <a:extLst>
              <a:ext uri="{FF2B5EF4-FFF2-40B4-BE49-F238E27FC236}">
                <a16:creationId xmlns:a16="http://schemas.microsoft.com/office/drawing/2014/main" id="{9CF718EB-B3B9-40B1-B884-B120408AC76A}"/>
              </a:ext>
            </a:extLst>
          </p:cNvPr>
          <p:cNvSpPr txBox="1"/>
          <p:nvPr/>
        </p:nvSpPr>
        <p:spPr>
          <a:xfrm>
            <a:off x="9512710" y="1369686"/>
            <a:ext cx="840658" cy="307777"/>
          </a:xfrm>
          <a:prstGeom prst="rect">
            <a:avLst/>
          </a:prstGeom>
          <a:noFill/>
        </p:spPr>
        <p:txBody>
          <a:bodyPr wrap="square" rtlCol="0">
            <a:spAutoFit/>
          </a:bodyPr>
          <a:lstStyle/>
          <a:p>
            <a:r>
              <a:rPr lang="en-US" sz="1400" b="1" dirty="0">
                <a:solidFill>
                  <a:schemeClr val="accent2">
                    <a:lumMod val="75000"/>
                    <a:lumOff val="25000"/>
                  </a:schemeClr>
                </a:solidFill>
                <a:latin typeface="Arial" panose="020B0604020202020204" pitchFamily="34" charset="0"/>
                <a:ea typeface="Open Sans Semibold" panose="020B0706030804020204" pitchFamily="34" charset="0"/>
                <a:cs typeface="Arial" panose="020B0604020202020204" pitchFamily="34" charset="0"/>
              </a:rPr>
              <a:t>42.21%</a:t>
            </a:r>
          </a:p>
        </p:txBody>
      </p:sp>
    </p:spTree>
    <p:extLst>
      <p:ext uri="{BB962C8B-B14F-4D97-AF65-F5344CB8AC3E}">
        <p14:creationId xmlns:p14="http://schemas.microsoft.com/office/powerpoint/2010/main" val="116417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77787-2ABC-4EF9-8D87-518F2B5EC245}"/>
              </a:ext>
            </a:extLst>
          </p:cNvPr>
          <p:cNvSpPr>
            <a:spLocks noGrp="1"/>
          </p:cNvSpPr>
          <p:nvPr>
            <p:ph type="title"/>
          </p:nvPr>
        </p:nvSpPr>
        <p:spPr>
          <a:xfrm>
            <a:off x="680886" y="5161422"/>
            <a:ext cx="11137466" cy="1003851"/>
          </a:xfrm>
        </p:spPr>
        <p:txBody>
          <a:bodyPr>
            <a:normAutofit fontScale="90000"/>
          </a:bodyPr>
          <a:lstStyle/>
          <a:p>
            <a:r>
              <a:rPr lang="en-US" sz="2700" dirty="0"/>
              <a:t>Percent of children aged 3 through 5 with IEPs attending a separate special education class, separate school or residential facility.</a:t>
            </a:r>
            <a:br>
              <a:rPr lang="en-US" dirty="0"/>
            </a:br>
            <a:endParaRPr lang="en-US" dirty="0"/>
          </a:p>
        </p:txBody>
      </p:sp>
      <p:sp>
        <p:nvSpPr>
          <p:cNvPr id="9" name="Title 6">
            <a:extLst>
              <a:ext uri="{FF2B5EF4-FFF2-40B4-BE49-F238E27FC236}">
                <a16:creationId xmlns:a16="http://schemas.microsoft.com/office/drawing/2014/main" id="{DF9C2D22-4BD9-4473-B0D9-3EE5FF17B5A7}"/>
              </a:ext>
            </a:extLst>
          </p:cNvPr>
          <p:cNvSpPr txBox="1">
            <a:spLocks/>
          </p:cNvSpPr>
          <p:nvPr/>
        </p:nvSpPr>
        <p:spPr>
          <a:xfrm>
            <a:off x="392085" y="261580"/>
            <a:ext cx="11407829" cy="11493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3600" dirty="0">
                <a:solidFill>
                  <a:schemeClr val="tx2">
                    <a:lumMod val="90000"/>
                    <a:lumOff val="10000"/>
                  </a:schemeClr>
                </a:solidFill>
              </a:rPr>
              <a:t>Indicator 6B: Changes for FFY 2020-2025: </a:t>
            </a:r>
          </a:p>
        </p:txBody>
      </p:sp>
      <p:pic>
        <p:nvPicPr>
          <p:cNvPr id="3" name="Picture 2">
            <a:extLst>
              <a:ext uri="{FF2B5EF4-FFF2-40B4-BE49-F238E27FC236}">
                <a16:creationId xmlns:a16="http://schemas.microsoft.com/office/drawing/2014/main" id="{B294866C-B78C-4156-AAC0-EFDD330F3AB3}"/>
              </a:ext>
            </a:extLst>
          </p:cNvPr>
          <p:cNvPicPr>
            <a:picLocks noChangeAspect="1"/>
          </p:cNvPicPr>
          <p:nvPr/>
        </p:nvPicPr>
        <p:blipFill>
          <a:blip r:embed="rId2"/>
          <a:stretch>
            <a:fillRect/>
          </a:stretch>
        </p:blipFill>
        <p:spPr>
          <a:xfrm>
            <a:off x="1368823" y="898246"/>
            <a:ext cx="9454354" cy="3847330"/>
          </a:xfrm>
          <a:prstGeom prst="rect">
            <a:avLst/>
          </a:prstGeom>
        </p:spPr>
      </p:pic>
    </p:spTree>
    <p:extLst>
      <p:ext uri="{BB962C8B-B14F-4D97-AF65-F5344CB8AC3E}">
        <p14:creationId xmlns:p14="http://schemas.microsoft.com/office/powerpoint/2010/main" val="3140482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77787-2ABC-4EF9-8D87-518F2B5EC245}"/>
              </a:ext>
            </a:extLst>
          </p:cNvPr>
          <p:cNvSpPr>
            <a:spLocks noGrp="1"/>
          </p:cNvSpPr>
          <p:nvPr>
            <p:ph type="title"/>
          </p:nvPr>
        </p:nvSpPr>
        <p:spPr>
          <a:xfrm>
            <a:off x="680886" y="5161422"/>
            <a:ext cx="11137466" cy="1003851"/>
          </a:xfrm>
        </p:spPr>
        <p:txBody>
          <a:bodyPr>
            <a:normAutofit fontScale="90000"/>
          </a:bodyPr>
          <a:lstStyle/>
          <a:p>
            <a:r>
              <a:rPr lang="en-US" sz="2700" dirty="0"/>
              <a:t>Percent of children aged 3 through 5 with IEPs receiving special education services in the home setting.</a:t>
            </a:r>
            <a:br>
              <a:rPr lang="en-US" dirty="0"/>
            </a:br>
            <a:endParaRPr lang="en-US" dirty="0"/>
          </a:p>
        </p:txBody>
      </p:sp>
      <p:sp>
        <p:nvSpPr>
          <p:cNvPr id="9" name="Title 6">
            <a:extLst>
              <a:ext uri="{FF2B5EF4-FFF2-40B4-BE49-F238E27FC236}">
                <a16:creationId xmlns:a16="http://schemas.microsoft.com/office/drawing/2014/main" id="{DF9C2D22-4BD9-4473-B0D9-3EE5FF17B5A7}"/>
              </a:ext>
            </a:extLst>
          </p:cNvPr>
          <p:cNvSpPr txBox="1">
            <a:spLocks/>
          </p:cNvSpPr>
          <p:nvPr/>
        </p:nvSpPr>
        <p:spPr>
          <a:xfrm>
            <a:off x="392085" y="261580"/>
            <a:ext cx="11407829" cy="11493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3600" dirty="0">
                <a:solidFill>
                  <a:schemeClr val="tx2">
                    <a:lumMod val="90000"/>
                    <a:lumOff val="10000"/>
                  </a:schemeClr>
                </a:solidFill>
              </a:rPr>
              <a:t>Indicator 6C: Targets for FFY 2020-2025: </a:t>
            </a:r>
          </a:p>
        </p:txBody>
      </p:sp>
      <p:pic>
        <p:nvPicPr>
          <p:cNvPr id="2" name="Picture 1">
            <a:extLst>
              <a:ext uri="{FF2B5EF4-FFF2-40B4-BE49-F238E27FC236}">
                <a16:creationId xmlns:a16="http://schemas.microsoft.com/office/drawing/2014/main" id="{8CBCC0D6-1F18-4B61-8C0F-BF118AC1534A}"/>
              </a:ext>
            </a:extLst>
          </p:cNvPr>
          <p:cNvPicPr>
            <a:picLocks noChangeAspect="1"/>
          </p:cNvPicPr>
          <p:nvPr/>
        </p:nvPicPr>
        <p:blipFill>
          <a:blip r:embed="rId2"/>
          <a:stretch>
            <a:fillRect/>
          </a:stretch>
        </p:blipFill>
        <p:spPr>
          <a:xfrm>
            <a:off x="1278535" y="855407"/>
            <a:ext cx="9634929" cy="3886358"/>
          </a:xfrm>
          <a:prstGeom prst="rect">
            <a:avLst/>
          </a:prstGeom>
        </p:spPr>
      </p:pic>
    </p:spTree>
    <p:extLst>
      <p:ext uri="{BB962C8B-B14F-4D97-AF65-F5344CB8AC3E}">
        <p14:creationId xmlns:p14="http://schemas.microsoft.com/office/powerpoint/2010/main" val="380365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21225" y="1936153"/>
            <a:ext cx="4119368"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How did we determine the changes?</a:t>
            </a:r>
          </a:p>
        </p:txBody>
      </p:sp>
      <p:sp>
        <p:nvSpPr>
          <p:cNvPr id="4" name="TextBox 3">
            <a:extLst>
              <a:ext uri="{FF2B5EF4-FFF2-40B4-BE49-F238E27FC236}">
                <a16:creationId xmlns:a16="http://schemas.microsoft.com/office/drawing/2014/main" id="{2B308534-3932-415E-B71A-6E3E1D254106}"/>
              </a:ext>
            </a:extLst>
          </p:cNvPr>
          <p:cNvSpPr txBox="1"/>
          <p:nvPr/>
        </p:nvSpPr>
        <p:spPr>
          <a:xfrm>
            <a:off x="914400" y="1973063"/>
            <a:ext cx="3082412" cy="4524315"/>
          </a:xfrm>
          <a:prstGeom prst="rect">
            <a:avLst/>
          </a:prstGeom>
          <a:noFill/>
        </p:spPr>
        <p:txBody>
          <a:bodyPr wrap="square" rtlCol="0">
            <a:spAutoFit/>
          </a:bodyPr>
          <a:lstStyle/>
          <a:p>
            <a:pPr marL="285750" indent="-285750">
              <a:buFont typeface="Arial" panose="020B0604020202020204" pitchFamily="34" charset="0"/>
              <a:buChar char="•"/>
            </a:pPr>
            <a:r>
              <a:rPr lang="en-US" dirty="0"/>
              <a:t>Used previous trend data from 2015 to present-removing 5 year old kindergarteners.</a:t>
            </a:r>
          </a:p>
          <a:p>
            <a:pPr marL="285750" indent="-285750">
              <a:buFont typeface="Arial" panose="020B0604020202020204" pitchFamily="34" charset="0"/>
              <a:buChar char="•"/>
            </a:pPr>
            <a:r>
              <a:rPr lang="en-US" dirty="0"/>
              <a:t>Baseline was changed to 2019 and established by KSDE with OSEP guidance.</a:t>
            </a:r>
          </a:p>
          <a:p>
            <a:pPr marL="285750" indent="-285750">
              <a:buFont typeface="Arial" panose="020B0604020202020204" pitchFamily="34" charset="0"/>
              <a:buChar char="•"/>
            </a:pPr>
            <a:r>
              <a:rPr lang="en-US" dirty="0"/>
              <a:t>Used standard deviation to determine projection step size of + 0.97%. We want to see an increase!</a:t>
            </a:r>
          </a:p>
          <a:p>
            <a:pPr marL="285750" indent="-285750">
              <a:buFont typeface="Arial" panose="020B0604020202020204" pitchFamily="34" charset="0"/>
              <a:buChar char="•"/>
            </a:pPr>
            <a:r>
              <a:rPr lang="en-US" dirty="0"/>
              <a:t>Ensured final 2025 target was higher than baseline year 2019.</a:t>
            </a: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5692F29C-6ACE-463D-8B96-497D7FBAD779}"/>
              </a:ext>
            </a:extLst>
          </p:cNvPr>
          <p:cNvSpPr txBox="1"/>
          <p:nvPr/>
        </p:nvSpPr>
        <p:spPr>
          <a:xfrm>
            <a:off x="4554794" y="1973063"/>
            <a:ext cx="3082411" cy="4524315"/>
          </a:xfrm>
          <a:prstGeom prst="rect">
            <a:avLst/>
          </a:prstGeom>
          <a:noFill/>
        </p:spPr>
        <p:txBody>
          <a:bodyPr wrap="square" rtlCol="0">
            <a:spAutoFit/>
          </a:bodyPr>
          <a:lstStyle/>
          <a:p>
            <a:pPr marL="285750" indent="-285750">
              <a:buFont typeface="Arial" panose="020B0604020202020204" pitchFamily="34" charset="0"/>
              <a:buChar char="•"/>
            </a:pPr>
            <a:r>
              <a:rPr lang="en-US" dirty="0"/>
              <a:t>Used previous trend data from 2015 to present-removing 5 year old kindergarteners.</a:t>
            </a:r>
          </a:p>
          <a:p>
            <a:pPr marL="285750" indent="-285750">
              <a:buFont typeface="Arial" panose="020B0604020202020204" pitchFamily="34" charset="0"/>
              <a:buChar char="•"/>
            </a:pPr>
            <a:r>
              <a:rPr lang="en-US" dirty="0"/>
              <a:t>Baseline was changed to 2019 and established by KSDE with OSEP guidance.</a:t>
            </a:r>
          </a:p>
          <a:p>
            <a:pPr marL="285750" indent="-285750">
              <a:buFont typeface="Arial" panose="020B0604020202020204" pitchFamily="34" charset="0"/>
              <a:buChar char="•"/>
            </a:pPr>
            <a:r>
              <a:rPr lang="en-US" dirty="0"/>
              <a:t>Used standard deviation to determine projection step size of -1.26%. We want to see a decrease!</a:t>
            </a:r>
          </a:p>
          <a:p>
            <a:pPr marL="285750" indent="-285750">
              <a:buFont typeface="Arial" panose="020B0604020202020204" pitchFamily="34" charset="0"/>
              <a:buChar char="•"/>
            </a:pPr>
            <a:r>
              <a:rPr lang="en-US" dirty="0"/>
              <a:t>Ensured final 2025 target was higher than baseline year 2019.</a:t>
            </a:r>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6532AB2E-CE73-4352-B0B6-499329B43C13}"/>
              </a:ext>
            </a:extLst>
          </p:cNvPr>
          <p:cNvSpPr txBox="1"/>
          <p:nvPr/>
        </p:nvSpPr>
        <p:spPr>
          <a:xfrm>
            <a:off x="8195187" y="1973063"/>
            <a:ext cx="3082411" cy="4247317"/>
          </a:xfrm>
          <a:prstGeom prst="rect">
            <a:avLst/>
          </a:prstGeom>
          <a:noFill/>
        </p:spPr>
        <p:txBody>
          <a:bodyPr wrap="square" rtlCol="0">
            <a:spAutoFit/>
          </a:bodyPr>
          <a:lstStyle/>
          <a:p>
            <a:pPr marL="285750" indent="-285750">
              <a:buFont typeface="Arial" panose="020B0604020202020204" pitchFamily="34" charset="0"/>
              <a:buChar char="•"/>
            </a:pPr>
            <a:r>
              <a:rPr lang="en-US" dirty="0"/>
              <a:t>Used previous trend data from 2015 to present.</a:t>
            </a:r>
          </a:p>
          <a:p>
            <a:pPr marL="285750" indent="-285750">
              <a:buFont typeface="Arial" panose="020B0604020202020204" pitchFamily="34" charset="0"/>
              <a:buChar char="•"/>
            </a:pPr>
            <a:r>
              <a:rPr lang="en-US" dirty="0"/>
              <a:t>Baseline is automatically set as 2020.</a:t>
            </a:r>
          </a:p>
          <a:p>
            <a:pPr marL="285750" indent="-285750">
              <a:buFont typeface="Arial" panose="020B0604020202020204" pitchFamily="34" charset="0"/>
              <a:buChar char="•"/>
            </a:pPr>
            <a:r>
              <a:rPr lang="en-US" dirty="0"/>
              <a:t>OSEP clarified they want 6C targets to decrease. </a:t>
            </a:r>
          </a:p>
          <a:p>
            <a:pPr marL="285750" indent="-285750">
              <a:buFont typeface="Arial" panose="020B0604020202020204" pitchFamily="34" charset="0"/>
              <a:buChar char="•"/>
            </a:pPr>
            <a:r>
              <a:rPr lang="en-US" dirty="0"/>
              <a:t>Standard deviation of 1.26% did not apply. KS 6C numbers are low- 1.98%.  We propose         -0.02% to allow the continuous of the home setting for a child to receive services when appropriate. </a:t>
            </a:r>
          </a:p>
        </p:txBody>
      </p:sp>
      <p:sp>
        <p:nvSpPr>
          <p:cNvPr id="5" name="TextBox 4">
            <a:extLst>
              <a:ext uri="{FF2B5EF4-FFF2-40B4-BE49-F238E27FC236}">
                <a16:creationId xmlns:a16="http://schemas.microsoft.com/office/drawing/2014/main" id="{9EB71CC9-B122-4B2B-95F4-D875E27868C0}"/>
              </a:ext>
            </a:extLst>
          </p:cNvPr>
          <p:cNvSpPr txBox="1"/>
          <p:nvPr/>
        </p:nvSpPr>
        <p:spPr>
          <a:xfrm>
            <a:off x="1828800" y="1172095"/>
            <a:ext cx="958645" cy="830997"/>
          </a:xfrm>
          <a:prstGeom prst="rect">
            <a:avLst/>
          </a:prstGeom>
          <a:noFill/>
        </p:spPr>
        <p:txBody>
          <a:bodyPr wrap="square" rtlCol="0">
            <a:spAutoFit/>
          </a:bodyPr>
          <a:lstStyle/>
          <a:p>
            <a:r>
              <a:rPr lang="en-US" sz="4800" b="1" u="sng" dirty="0"/>
              <a:t>6A</a:t>
            </a:r>
          </a:p>
        </p:txBody>
      </p:sp>
      <p:sp>
        <p:nvSpPr>
          <p:cNvPr id="13" name="TextBox 12">
            <a:extLst>
              <a:ext uri="{FF2B5EF4-FFF2-40B4-BE49-F238E27FC236}">
                <a16:creationId xmlns:a16="http://schemas.microsoft.com/office/drawing/2014/main" id="{501E5562-CC92-4824-902C-3FFE884143FE}"/>
              </a:ext>
            </a:extLst>
          </p:cNvPr>
          <p:cNvSpPr txBox="1"/>
          <p:nvPr/>
        </p:nvSpPr>
        <p:spPr>
          <a:xfrm>
            <a:off x="5616676" y="1209005"/>
            <a:ext cx="958645" cy="830997"/>
          </a:xfrm>
          <a:prstGeom prst="rect">
            <a:avLst/>
          </a:prstGeom>
          <a:noFill/>
        </p:spPr>
        <p:txBody>
          <a:bodyPr wrap="square" rtlCol="0">
            <a:spAutoFit/>
          </a:bodyPr>
          <a:lstStyle/>
          <a:p>
            <a:r>
              <a:rPr lang="en-US" sz="4800" b="1" u="sng" dirty="0"/>
              <a:t>6B</a:t>
            </a:r>
          </a:p>
        </p:txBody>
      </p:sp>
      <p:sp>
        <p:nvSpPr>
          <p:cNvPr id="14" name="TextBox 13">
            <a:extLst>
              <a:ext uri="{FF2B5EF4-FFF2-40B4-BE49-F238E27FC236}">
                <a16:creationId xmlns:a16="http://schemas.microsoft.com/office/drawing/2014/main" id="{1DA2EE86-69AE-4EE2-B537-065C4EA9FAEA}"/>
              </a:ext>
            </a:extLst>
          </p:cNvPr>
          <p:cNvSpPr txBox="1"/>
          <p:nvPr/>
        </p:nvSpPr>
        <p:spPr>
          <a:xfrm>
            <a:off x="9257069" y="1209004"/>
            <a:ext cx="958645" cy="830997"/>
          </a:xfrm>
          <a:prstGeom prst="rect">
            <a:avLst/>
          </a:prstGeom>
          <a:noFill/>
        </p:spPr>
        <p:txBody>
          <a:bodyPr wrap="square" rtlCol="0">
            <a:spAutoFit/>
          </a:bodyPr>
          <a:lstStyle/>
          <a:p>
            <a:r>
              <a:rPr lang="en-US" sz="4800" b="1" u="sng" dirty="0"/>
              <a:t>6C</a:t>
            </a:r>
          </a:p>
        </p:txBody>
      </p:sp>
    </p:spTree>
    <p:extLst>
      <p:ext uri="{BB962C8B-B14F-4D97-AF65-F5344CB8AC3E}">
        <p14:creationId xmlns:p14="http://schemas.microsoft.com/office/powerpoint/2010/main" val="295384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2076" y="4541854"/>
            <a:ext cx="11238563" cy="891019"/>
          </a:xfrm>
        </p:spPr>
        <p:txBody>
          <a:bodyPr>
            <a:noAutofit/>
          </a:bodyPr>
          <a:lstStyle/>
          <a:p>
            <a:r>
              <a:rPr lang="en-US" sz="3200" dirty="0"/>
              <a:t>Preschool Outcomes</a:t>
            </a:r>
          </a:p>
        </p:txBody>
      </p:sp>
      <p:sp>
        <p:nvSpPr>
          <p:cNvPr id="4" name="Text Placeholder 3">
            <a:extLst>
              <a:ext uri="{FF2B5EF4-FFF2-40B4-BE49-F238E27FC236}">
                <a16:creationId xmlns:a16="http://schemas.microsoft.com/office/drawing/2014/main" id="{337A1641-372A-470F-BB6F-1E18AAAF368F}"/>
              </a:ext>
            </a:extLst>
          </p:cNvPr>
          <p:cNvSpPr>
            <a:spLocks noGrp="1"/>
          </p:cNvSpPr>
          <p:nvPr>
            <p:ph type="body" idx="1"/>
          </p:nvPr>
        </p:nvSpPr>
        <p:spPr/>
        <p:txBody>
          <a:bodyPr/>
          <a:lstStyle/>
          <a:p>
            <a:r>
              <a:rPr lang="en-US" dirty="0"/>
              <a:t>Early Childhood Outcomes (ECOs)</a:t>
            </a:r>
          </a:p>
        </p:txBody>
      </p:sp>
      <p:sp>
        <p:nvSpPr>
          <p:cNvPr id="5" name="Rectangle 4">
            <a:extLst>
              <a:ext uri="{FF2B5EF4-FFF2-40B4-BE49-F238E27FC236}">
                <a16:creationId xmlns:a16="http://schemas.microsoft.com/office/drawing/2014/main" id="{EAB3153B-2661-4482-9CCC-F36788C94B6D}"/>
              </a:ext>
            </a:extLst>
          </p:cNvPr>
          <p:cNvSpPr/>
          <p:nvPr/>
        </p:nvSpPr>
        <p:spPr>
          <a:xfrm>
            <a:off x="592076" y="2921168"/>
            <a:ext cx="4172937" cy="1015663"/>
          </a:xfrm>
          <a:prstGeom prst="rect">
            <a:avLst/>
          </a:prstGeom>
        </p:spPr>
        <p:txBody>
          <a:bodyPr wrap="none">
            <a:spAutoFit/>
          </a:bodyPr>
          <a:lstStyle/>
          <a:p>
            <a:r>
              <a:rPr lang="en-US" sz="6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Indicator 7</a:t>
            </a:r>
            <a:endParaRPr lang="en-US" dirty="0"/>
          </a:p>
        </p:txBody>
      </p:sp>
    </p:spTree>
    <p:extLst>
      <p:ext uri="{BB962C8B-B14F-4D97-AF65-F5344CB8AC3E}">
        <p14:creationId xmlns:p14="http://schemas.microsoft.com/office/powerpoint/2010/main" val="2802163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sz="3600" dirty="0"/>
              <a:t>What is Indicator 7?</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39786" y="1600273"/>
            <a:ext cx="5157787" cy="548568"/>
          </a:xfrm>
        </p:spPr>
        <p:txBody>
          <a:bodyPr>
            <a:normAutofit/>
          </a:bodyPr>
          <a:lstStyle/>
          <a:p>
            <a:pPr>
              <a:spcBef>
                <a:spcPts val="0"/>
              </a:spcBef>
            </a:pPr>
            <a:r>
              <a:rPr lang="en-US" dirty="0"/>
              <a:t>Preschool Outcomes</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62014" y="2148841"/>
            <a:ext cx="5157787" cy="4028012"/>
          </a:xfrm>
        </p:spPr>
        <p:txBody>
          <a:bodyPr>
            <a:noAutofit/>
          </a:bodyPr>
          <a:lstStyle/>
          <a:p>
            <a:r>
              <a:rPr lang="en-US" dirty="0"/>
              <a:t>Indicator 7 measures the percent of preschool children aged 3 through 5 with an individualized education program (IEP) who demonstrate improved:</a:t>
            </a:r>
          </a:p>
          <a:p>
            <a:pPr lvl="1"/>
            <a:r>
              <a:rPr lang="en-US" dirty="0"/>
              <a:t>A. Positive social-emotional skills (including social relationships);</a:t>
            </a:r>
          </a:p>
          <a:p>
            <a:pPr lvl="1"/>
            <a:r>
              <a:rPr lang="en-US" dirty="0"/>
              <a:t>B. Acquisition and use of knowledge and skills (including early language/communication and early literacy); and</a:t>
            </a:r>
          </a:p>
          <a:p>
            <a:pPr lvl="1"/>
            <a:r>
              <a:rPr lang="en-US" dirty="0"/>
              <a:t>C. Use of appropriate behaviors to meet their needs.</a:t>
            </a:r>
          </a:p>
          <a:p>
            <a:endParaRPr lang="en-US" dirty="0"/>
          </a:p>
        </p:txBody>
      </p:sp>
      <p:sp>
        <p:nvSpPr>
          <p:cNvPr id="10" name="Text Placeholder 9">
            <a:extLst>
              <a:ext uri="{FF2B5EF4-FFF2-40B4-BE49-F238E27FC236}">
                <a16:creationId xmlns:a16="http://schemas.microsoft.com/office/drawing/2014/main" id="{BDB2B452-ADCA-47B7-9456-63447FDA8FE7}"/>
              </a:ext>
            </a:extLst>
          </p:cNvPr>
          <p:cNvSpPr>
            <a:spLocks noGrp="1"/>
          </p:cNvSpPr>
          <p:nvPr>
            <p:ph type="body" sz="quarter" idx="3"/>
          </p:nvPr>
        </p:nvSpPr>
        <p:spPr>
          <a:xfrm>
            <a:off x="6169024" y="1401388"/>
            <a:ext cx="5183188" cy="747454"/>
          </a:xfrm>
        </p:spPr>
        <p:txBody>
          <a:bodyPr>
            <a:normAutofit/>
          </a:bodyPr>
          <a:lstStyle/>
          <a:p>
            <a:r>
              <a:rPr lang="en-US" dirty="0"/>
              <a:t>Data source for Indicator 7:</a:t>
            </a: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6169024" y="2148840"/>
            <a:ext cx="5318126" cy="4028012"/>
          </a:xfrm>
        </p:spPr>
        <p:txBody>
          <a:bodyPr>
            <a:normAutofit fontScale="47500" lnSpcReduction="20000"/>
          </a:bodyPr>
          <a:lstStyle/>
          <a:p>
            <a:r>
              <a:rPr lang="en-US" sz="5100" dirty="0"/>
              <a:t>Data for Indicator 7 information is collected at two points in time:</a:t>
            </a:r>
          </a:p>
          <a:p>
            <a:pPr lvl="1"/>
            <a:r>
              <a:rPr lang="en-US" sz="4200" dirty="0"/>
              <a:t>1) when a child first enters Part B Preschool Services and </a:t>
            </a:r>
          </a:p>
          <a:p>
            <a:pPr lvl="1"/>
            <a:r>
              <a:rPr lang="en-US" sz="4200" dirty="0"/>
              <a:t>2) when a child permanently exits Part B preschool services.</a:t>
            </a:r>
          </a:p>
          <a:p>
            <a:pPr marL="0" indent="0">
              <a:buNone/>
            </a:pPr>
            <a:r>
              <a:rPr lang="en-US" sz="5100" dirty="0"/>
              <a:t>Districts will submit child outcome information into a state data collection system administered through the Kansas State Department of Education called the Outcomes Web Based System (OWS) located on the </a:t>
            </a:r>
            <a:r>
              <a:rPr lang="en-US" sz="5100" dirty="0">
                <a:hlinkClick r:id="rId3"/>
              </a:rPr>
              <a:t>KSDE Web Application page</a:t>
            </a:r>
            <a:r>
              <a:rPr lang="en-US" sz="5100" dirty="0"/>
              <a:t>.</a:t>
            </a:r>
          </a:p>
        </p:txBody>
      </p:sp>
    </p:spTree>
    <p:extLst>
      <p:ext uri="{BB962C8B-B14F-4D97-AF65-F5344CB8AC3E}">
        <p14:creationId xmlns:p14="http://schemas.microsoft.com/office/powerpoint/2010/main" val="1543641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picture is the example of the Statewide EC report header on the Kansas APR site. ">
            <a:extLst>
              <a:ext uri="{FF2B5EF4-FFF2-40B4-BE49-F238E27FC236}">
                <a16:creationId xmlns:a16="http://schemas.microsoft.com/office/drawing/2014/main" id="{278D2920-AC1F-4118-B8C9-0BA7586EFB10}"/>
              </a:ext>
            </a:extLst>
          </p:cNvPr>
          <p:cNvPicPr>
            <a:picLocks noChangeAspect="1"/>
          </p:cNvPicPr>
          <p:nvPr/>
        </p:nvPicPr>
        <p:blipFill>
          <a:blip r:embed="rId3"/>
          <a:stretch>
            <a:fillRect/>
          </a:stretch>
        </p:blipFill>
        <p:spPr>
          <a:xfrm>
            <a:off x="2209511" y="161788"/>
            <a:ext cx="7536872" cy="1512649"/>
          </a:xfrm>
          <a:prstGeom prst="rect">
            <a:avLst/>
          </a:prstGeom>
        </p:spPr>
      </p:pic>
      <p:pic>
        <p:nvPicPr>
          <p:cNvPr id="3" name="Picture 2" descr="Graph is an example of the statewide EC report for Indicator 7. You can access your district data under the EC Report. This report will break down Indicator 7 into the different categories of 7a, 7b, 7c, 7d, 7e and then the totals of 7A1, 7A2, 7B1, 7B2, 7C1 and finally 7C2. &#10;">
            <a:extLst>
              <a:ext uri="{FF2B5EF4-FFF2-40B4-BE49-F238E27FC236}">
                <a16:creationId xmlns:a16="http://schemas.microsoft.com/office/drawing/2014/main" id="{1EFDDCBB-54DF-43F1-800D-35B9AC5D3AA6}"/>
              </a:ext>
            </a:extLst>
          </p:cNvPr>
          <p:cNvPicPr>
            <a:picLocks noChangeAspect="1"/>
          </p:cNvPicPr>
          <p:nvPr/>
        </p:nvPicPr>
        <p:blipFill>
          <a:blip r:embed="rId4"/>
          <a:stretch>
            <a:fillRect/>
          </a:stretch>
        </p:blipFill>
        <p:spPr>
          <a:xfrm>
            <a:off x="2209512" y="1674437"/>
            <a:ext cx="7772977" cy="4503810"/>
          </a:xfrm>
          <a:prstGeom prst="rect">
            <a:avLst/>
          </a:prstGeom>
        </p:spPr>
      </p:pic>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44A31964-7AE5-4B65-9151-2E1D782C535B}"/>
                  </a:ext>
                </a:extLst>
              </p14:cNvPr>
              <p14:cNvContentPartPr/>
              <p14:nvPr/>
            </p14:nvContentPartPr>
            <p14:xfrm>
              <a:off x="6077538" y="5099589"/>
              <a:ext cx="406800" cy="39240"/>
            </p14:xfrm>
          </p:contentPart>
        </mc:Choice>
        <mc:Fallback xmlns="">
          <p:pic>
            <p:nvPicPr>
              <p:cNvPr id="25" name="Ink 24">
                <a:extLst>
                  <a:ext uri="{FF2B5EF4-FFF2-40B4-BE49-F238E27FC236}">
                    <a16:creationId xmlns:a16="http://schemas.microsoft.com/office/drawing/2014/main" id="{44A31964-7AE5-4B65-9151-2E1D782C535B}"/>
                  </a:ext>
                </a:extLst>
              </p:cNvPr>
              <p:cNvPicPr/>
              <p:nvPr/>
            </p:nvPicPr>
            <p:blipFill>
              <a:blip r:embed="rId6"/>
              <a:stretch>
                <a:fillRect/>
              </a:stretch>
            </p:blipFill>
            <p:spPr>
              <a:xfrm>
                <a:off x="6041538" y="5027589"/>
                <a:ext cx="4784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Ink 26">
                <a:extLst>
                  <a:ext uri="{FF2B5EF4-FFF2-40B4-BE49-F238E27FC236}">
                    <a16:creationId xmlns:a16="http://schemas.microsoft.com/office/drawing/2014/main" id="{EB3909DB-6B4F-47B8-AA24-027C6AE7A9A4}"/>
                  </a:ext>
                </a:extLst>
              </p14:cNvPr>
              <p14:cNvContentPartPr/>
              <p14:nvPr/>
            </p14:nvContentPartPr>
            <p14:xfrm>
              <a:off x="7718058" y="5120109"/>
              <a:ext cx="436320" cy="22320"/>
            </p14:xfrm>
          </p:contentPart>
        </mc:Choice>
        <mc:Fallback xmlns="">
          <p:pic>
            <p:nvPicPr>
              <p:cNvPr id="27" name="Ink 26">
                <a:extLst>
                  <a:ext uri="{FF2B5EF4-FFF2-40B4-BE49-F238E27FC236}">
                    <a16:creationId xmlns:a16="http://schemas.microsoft.com/office/drawing/2014/main" id="{EB3909DB-6B4F-47B8-AA24-027C6AE7A9A4}"/>
                  </a:ext>
                </a:extLst>
              </p:cNvPr>
              <p:cNvPicPr/>
              <p:nvPr/>
            </p:nvPicPr>
            <p:blipFill>
              <a:blip r:embed="rId8"/>
              <a:stretch>
                <a:fillRect/>
              </a:stretch>
            </p:blipFill>
            <p:spPr>
              <a:xfrm>
                <a:off x="7682058" y="5048109"/>
                <a:ext cx="507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Ink 29">
                <a:extLst>
                  <a:ext uri="{FF2B5EF4-FFF2-40B4-BE49-F238E27FC236}">
                    <a16:creationId xmlns:a16="http://schemas.microsoft.com/office/drawing/2014/main" id="{86769A41-EC6F-4432-A5F5-A593488091F3}"/>
                  </a:ext>
                </a:extLst>
              </p14:cNvPr>
              <p14:cNvContentPartPr/>
              <p14:nvPr/>
            </p14:nvContentPartPr>
            <p14:xfrm>
              <a:off x="9432018" y="5115069"/>
              <a:ext cx="421560" cy="44640"/>
            </p14:xfrm>
          </p:contentPart>
        </mc:Choice>
        <mc:Fallback xmlns="">
          <p:pic>
            <p:nvPicPr>
              <p:cNvPr id="30" name="Ink 29">
                <a:extLst>
                  <a:ext uri="{FF2B5EF4-FFF2-40B4-BE49-F238E27FC236}">
                    <a16:creationId xmlns:a16="http://schemas.microsoft.com/office/drawing/2014/main" id="{86769A41-EC6F-4432-A5F5-A593488091F3}"/>
                  </a:ext>
                </a:extLst>
              </p:cNvPr>
              <p:cNvPicPr/>
              <p:nvPr/>
            </p:nvPicPr>
            <p:blipFill>
              <a:blip r:embed="rId10"/>
              <a:stretch>
                <a:fillRect/>
              </a:stretch>
            </p:blipFill>
            <p:spPr>
              <a:xfrm>
                <a:off x="9396018" y="5043069"/>
                <a:ext cx="493200" cy="188280"/>
              </a:xfrm>
              <a:prstGeom prst="rect">
                <a:avLst/>
              </a:prstGeom>
            </p:spPr>
          </p:pic>
        </mc:Fallback>
      </mc:AlternateContent>
    </p:spTree>
    <p:extLst>
      <p:ext uri="{BB962C8B-B14F-4D97-AF65-F5344CB8AC3E}">
        <p14:creationId xmlns:p14="http://schemas.microsoft.com/office/powerpoint/2010/main" val="1601464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 is a example of the statewide trend data for Indicator 7. You can access your district’s Indicator 7 trend data as well from 2010 through the current year FY 2019.&#10;">
            <a:extLst>
              <a:ext uri="{FF2B5EF4-FFF2-40B4-BE49-F238E27FC236}">
                <a16:creationId xmlns:a16="http://schemas.microsoft.com/office/drawing/2014/main" id="{561B66A7-92DF-468F-82D5-60FB1C1FB0D5}"/>
              </a:ext>
            </a:extLst>
          </p:cNvPr>
          <p:cNvPicPr>
            <a:picLocks noChangeAspect="1"/>
          </p:cNvPicPr>
          <p:nvPr/>
        </p:nvPicPr>
        <p:blipFill>
          <a:blip r:embed="rId3"/>
          <a:stretch>
            <a:fillRect/>
          </a:stretch>
        </p:blipFill>
        <p:spPr>
          <a:xfrm>
            <a:off x="1432329" y="426943"/>
            <a:ext cx="9071926" cy="4313193"/>
          </a:xfrm>
          <a:prstGeom prst="rect">
            <a:avLst/>
          </a:prstGeom>
        </p:spPr>
      </p:pic>
      <p:sp>
        <p:nvSpPr>
          <p:cNvPr id="2" name="Title 1">
            <a:extLst>
              <a:ext uri="{FF2B5EF4-FFF2-40B4-BE49-F238E27FC236}">
                <a16:creationId xmlns:a16="http://schemas.microsoft.com/office/drawing/2014/main" id="{52909FCB-6484-45C8-88DC-45809694FB35}"/>
              </a:ext>
            </a:extLst>
          </p:cNvPr>
          <p:cNvSpPr>
            <a:spLocks noGrp="1"/>
          </p:cNvSpPr>
          <p:nvPr>
            <p:ph type="title"/>
          </p:nvPr>
        </p:nvSpPr>
        <p:spPr>
          <a:xfrm>
            <a:off x="1432329" y="5070763"/>
            <a:ext cx="10420927" cy="1003851"/>
          </a:xfrm>
        </p:spPr>
        <p:txBody>
          <a:bodyPr>
            <a:normAutofit/>
          </a:bodyPr>
          <a:lstStyle/>
          <a:p>
            <a:r>
              <a:rPr lang="en-US" sz="3600" dirty="0"/>
              <a:t>Indicator 7 Trend Data 2010-2019</a:t>
            </a:r>
          </a:p>
        </p:txBody>
      </p:sp>
    </p:spTree>
    <p:extLst>
      <p:ext uri="{BB962C8B-B14F-4D97-AF65-F5344CB8AC3E}">
        <p14:creationId xmlns:p14="http://schemas.microsoft.com/office/powerpoint/2010/main" val="57733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8536" y="2778368"/>
            <a:ext cx="8574927" cy="3385542"/>
          </a:xfrm>
          <a:prstGeom prst="rect">
            <a:avLst/>
          </a:prstGeom>
        </p:spPr>
        <p:txBody>
          <a:bodyPr wrap="square">
            <a:spAutoFit/>
          </a:bodyPr>
          <a:lstStyle/>
          <a:p>
            <a:r>
              <a:rPr lang="en-US" sz="2800" b="1" i="1" u="sng" dirty="0"/>
              <a:t>Indicator 6</a:t>
            </a:r>
            <a:r>
              <a:rPr lang="en-US" sz="2800" b="1" i="1" dirty="0"/>
              <a:t>: </a:t>
            </a:r>
            <a:r>
              <a:rPr lang="en-US" sz="2800" dirty="0"/>
              <a:t>Preschool Environments (Early Childhood Least Restrictive Environments-EC LRE)</a:t>
            </a:r>
          </a:p>
          <a:p>
            <a:endParaRPr lang="en-US" sz="2800" dirty="0"/>
          </a:p>
          <a:p>
            <a:r>
              <a:rPr lang="en-US" sz="2800" b="1" i="1" u="sng" dirty="0"/>
              <a:t>Indicator 7</a:t>
            </a:r>
            <a:r>
              <a:rPr lang="en-US" sz="2800" b="1" i="1" dirty="0"/>
              <a:t>: </a:t>
            </a:r>
            <a:r>
              <a:rPr lang="en-US" sz="2800" dirty="0"/>
              <a:t>Preschool Outcomes (Early Childhood Outcomes- ECOs)</a:t>
            </a:r>
          </a:p>
          <a:p>
            <a:endParaRPr lang="en-US" sz="2800" dirty="0"/>
          </a:p>
          <a:p>
            <a:r>
              <a:rPr lang="en-US" sz="2800" b="1" i="1" u="sng" dirty="0"/>
              <a:t>Indicator 12</a:t>
            </a:r>
            <a:r>
              <a:rPr lang="en-US" sz="2800" b="1" i="1" dirty="0"/>
              <a:t>: </a:t>
            </a:r>
            <a:r>
              <a:rPr lang="en-US" sz="2800" dirty="0"/>
              <a:t>Transitions from Part C to Part B</a:t>
            </a:r>
          </a:p>
          <a:p>
            <a:pPr marL="342900" indent="-342900">
              <a:buAutoNum type="arabicPeriod"/>
            </a:pPr>
            <a:endParaRPr lang="en-US" dirty="0">
              <a:latin typeface="Segoe UI" panose="020B0502040204020203" pitchFamily="34" charset="0"/>
            </a:endParaRPr>
          </a:p>
        </p:txBody>
      </p:sp>
      <p:sp>
        <p:nvSpPr>
          <p:cNvPr id="12" name="Title 1"/>
          <p:cNvSpPr txBox="1">
            <a:spLocks/>
          </p:cNvSpPr>
          <p:nvPr/>
        </p:nvSpPr>
        <p:spPr>
          <a:xfrm>
            <a:off x="0" y="-21758"/>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Early Childhood SPP/APR Indicators</a:t>
            </a:r>
          </a:p>
        </p:txBody>
      </p:sp>
      <p:pic>
        <p:nvPicPr>
          <p:cNvPr id="10" name="Picture 9">
            <a:extLst>
              <a:ext uri="{FF2B5EF4-FFF2-40B4-BE49-F238E27FC236}">
                <a16:creationId xmlns:a16="http://schemas.microsoft.com/office/drawing/2014/main" id="{F7ECE6EE-5EA7-48F6-9CA3-42B4CC6DE7A6}"/>
              </a:ext>
            </a:extLst>
          </p:cNvPr>
          <p:cNvPicPr>
            <a:picLocks noChangeAspect="1"/>
          </p:cNvPicPr>
          <p:nvPr/>
        </p:nvPicPr>
        <p:blipFill>
          <a:blip r:embed="rId3"/>
          <a:stretch>
            <a:fillRect/>
          </a:stretch>
        </p:blipFill>
        <p:spPr>
          <a:xfrm>
            <a:off x="1705145" y="1150337"/>
            <a:ext cx="7734419" cy="2158171"/>
          </a:xfrm>
          <a:prstGeom prst="rect">
            <a:avLst/>
          </a:prstGeom>
        </p:spPr>
      </p:pic>
    </p:spTree>
    <p:extLst>
      <p:ext uri="{BB962C8B-B14F-4D97-AF65-F5344CB8AC3E}">
        <p14:creationId xmlns:p14="http://schemas.microsoft.com/office/powerpoint/2010/main" val="3721758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sp>
        <p:nvSpPr>
          <p:cNvPr id="3" name="Rectangle 2"/>
          <p:cNvSpPr/>
          <p:nvPr/>
        </p:nvSpPr>
        <p:spPr>
          <a:xfrm>
            <a:off x="849746" y="1801439"/>
            <a:ext cx="11656291" cy="3255122"/>
          </a:xfrm>
          <a:prstGeom prst="rect">
            <a:avLst/>
          </a:prstGeom>
        </p:spPr>
        <p:txBody>
          <a:bodyPr wrap="square">
            <a:spAutoFit/>
          </a:bodyPr>
          <a:lstStyle/>
          <a:p>
            <a:pPr marL="342900" indent="-342900">
              <a:lnSpc>
                <a:spcPct val="150000"/>
              </a:lnSpc>
              <a:buFont typeface="Symbol" panose="05050102010706020507" pitchFamily="18" charset="2"/>
              <a:buChar char=""/>
            </a:pPr>
            <a:r>
              <a:rPr lang="en-US" sz="2800" dirty="0">
                <a:latin typeface="Open Sans Light" panose="020B0306030504020204" pitchFamily="34" charset="0"/>
                <a:ea typeface="Calibri" panose="020F0502020204030204" pitchFamily="34" charset="0"/>
              </a:rPr>
              <a:t>Set new targets and consider setting new baseline</a:t>
            </a:r>
          </a:p>
          <a:p>
            <a:pPr marL="342900" marR="0" lvl="0" indent="-342900">
              <a:lnSpc>
                <a:spcPct val="150000"/>
              </a:lnSpc>
              <a:spcBef>
                <a:spcPts val="0"/>
              </a:spcBef>
              <a:spcAft>
                <a:spcPts val="0"/>
              </a:spcAft>
              <a:buFont typeface="Symbol" panose="05050102010706020507" pitchFamily="18" charset="2"/>
              <a:buChar char=""/>
            </a:pPr>
            <a:r>
              <a:rPr lang="en-US" sz="2800" dirty="0">
                <a:latin typeface="Open Sans Light" panose="020B0306030504020204" pitchFamily="34" charset="0"/>
                <a:ea typeface="Calibri" panose="020F0502020204030204" pitchFamily="34" charset="0"/>
              </a:rPr>
              <a:t>Improve Data quality</a:t>
            </a:r>
          </a:p>
          <a:p>
            <a:pPr marL="1371600" lvl="2" indent="-457200">
              <a:lnSpc>
                <a:spcPct val="150000"/>
              </a:lnSpc>
              <a:buFont typeface="Courier New" panose="02070309020205020404" pitchFamily="49" charset="0"/>
              <a:buChar char="o"/>
            </a:pPr>
            <a:r>
              <a:rPr lang="en-US" sz="2800" dirty="0">
                <a:latin typeface="Open Sans Light" panose="020B0306030504020204" pitchFamily="34" charset="0"/>
                <a:ea typeface="Calibri" panose="020F0502020204030204" pitchFamily="34" charset="0"/>
              </a:rPr>
              <a:t>Update Indicator 7 trainings and resources </a:t>
            </a:r>
          </a:p>
          <a:p>
            <a:pPr marL="342900" indent="-342900">
              <a:lnSpc>
                <a:spcPct val="150000"/>
              </a:lnSpc>
              <a:buFont typeface="Symbol" panose="05050102010706020507" pitchFamily="18" charset="2"/>
              <a:buChar char=""/>
            </a:pPr>
            <a:r>
              <a:rPr lang="en-US" sz="2800" dirty="0">
                <a:latin typeface="Open Sans Light" panose="020B0306030504020204" pitchFamily="34" charset="0"/>
                <a:ea typeface="Calibri" panose="020F0502020204030204" pitchFamily="34" charset="0"/>
              </a:rPr>
              <a:t>Consider updating Curriculum Based Assessment (CBA) tools </a:t>
            </a:r>
          </a:p>
          <a:p>
            <a:pPr marL="1371600" lvl="2" indent="-457200">
              <a:lnSpc>
                <a:spcPct val="150000"/>
              </a:lnSpc>
              <a:spcAft>
                <a:spcPts val="800"/>
              </a:spcAft>
              <a:buFont typeface="Courier New" panose="02070309020205020404" pitchFamily="49" charset="0"/>
              <a:buChar char="o"/>
            </a:pPr>
            <a:r>
              <a:rPr lang="en-US" sz="2800" dirty="0">
                <a:latin typeface="Open Sans Light" panose="020B0306030504020204" pitchFamily="34" charset="0"/>
                <a:ea typeface="Calibri" panose="020F0502020204030204" pitchFamily="34" charset="0"/>
              </a:rPr>
              <a:t>Analyze CBA survey results </a:t>
            </a:r>
            <a:endParaRPr lang="en-US" sz="2800" dirty="0"/>
          </a:p>
        </p:txBody>
      </p:sp>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Changes to Indicator 7 for the 2020-2025 SPP/APR Reporting Period</a:t>
            </a:r>
          </a:p>
        </p:txBody>
      </p:sp>
    </p:spTree>
    <p:extLst>
      <p:ext uri="{BB962C8B-B14F-4D97-AF65-F5344CB8AC3E}">
        <p14:creationId xmlns:p14="http://schemas.microsoft.com/office/powerpoint/2010/main" val="3454138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514-A0C2-463A-BD4F-29C8FF9CA091}"/>
              </a:ext>
            </a:extLst>
          </p:cNvPr>
          <p:cNvSpPr>
            <a:spLocks noGrp="1"/>
          </p:cNvSpPr>
          <p:nvPr>
            <p:ph type="title"/>
          </p:nvPr>
        </p:nvSpPr>
        <p:spPr/>
        <p:txBody>
          <a:bodyPr/>
          <a:lstStyle/>
          <a:p>
            <a:r>
              <a:rPr lang="en-US" dirty="0"/>
              <a:t>COVID-19 Impacts</a:t>
            </a:r>
          </a:p>
        </p:txBody>
      </p:sp>
      <p:sp>
        <p:nvSpPr>
          <p:cNvPr id="3" name="Content Placeholder 2">
            <a:extLst>
              <a:ext uri="{FF2B5EF4-FFF2-40B4-BE49-F238E27FC236}">
                <a16:creationId xmlns:a16="http://schemas.microsoft.com/office/drawing/2014/main" id="{ED014F1A-E8A7-4005-8DAB-2B315C082FF2}"/>
              </a:ext>
            </a:extLst>
          </p:cNvPr>
          <p:cNvSpPr>
            <a:spLocks noGrp="1"/>
          </p:cNvSpPr>
          <p:nvPr>
            <p:ph idx="1"/>
          </p:nvPr>
        </p:nvSpPr>
        <p:spPr>
          <a:xfrm>
            <a:off x="838200" y="2246501"/>
            <a:ext cx="10515600" cy="4532890"/>
          </a:xfrm>
        </p:spPr>
        <p:txBody>
          <a:bodyPr>
            <a:normAutofit/>
          </a:bodyPr>
          <a:lstStyle/>
          <a:p>
            <a:r>
              <a:rPr lang="en-US" dirty="0"/>
              <a:t>COVID-19 impacted all parts of Indicator 7’s data because there were a high number of preschool students with no permanent or organizational exit.</a:t>
            </a:r>
          </a:p>
          <a:p>
            <a:pPr marL="0" indent="0">
              <a:buNone/>
            </a:pPr>
            <a:endParaRPr lang="en-US" dirty="0"/>
          </a:p>
          <a:p>
            <a:r>
              <a:rPr lang="en-US" dirty="0"/>
              <a:t>Because of this, there will be a two-year “recovery window” for each target.</a:t>
            </a:r>
          </a:p>
        </p:txBody>
      </p:sp>
    </p:spTree>
    <p:extLst>
      <p:ext uri="{BB962C8B-B14F-4D97-AF65-F5344CB8AC3E}">
        <p14:creationId xmlns:p14="http://schemas.microsoft.com/office/powerpoint/2010/main" val="3389091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pic>
        <p:nvPicPr>
          <p:cNvPr id="11" name="Picture 10">
            <a:extLst>
              <a:ext uri="{FF2B5EF4-FFF2-40B4-BE49-F238E27FC236}">
                <a16:creationId xmlns:a16="http://schemas.microsoft.com/office/drawing/2014/main" id="{A546FB27-8065-47F4-B2C6-B28C21B53A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6481" y="1853033"/>
            <a:ext cx="3189307" cy="3151933"/>
          </a:xfrm>
          <a:prstGeom prst="rect">
            <a:avLst/>
          </a:prstGeom>
        </p:spPr>
      </p:pic>
      <p:sp>
        <p:nvSpPr>
          <p:cNvPr id="16" name="Title 1"/>
          <p:cNvSpPr txBox="1">
            <a:spLocks/>
          </p:cNvSpPr>
          <p:nvPr/>
        </p:nvSpPr>
        <p:spPr>
          <a:xfrm>
            <a:off x="-37708" y="2390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Targets for Indicator 7 for the 2020-2025 SPP/APR Reporting Period</a:t>
            </a:r>
          </a:p>
        </p:txBody>
      </p:sp>
      <p:sp>
        <p:nvSpPr>
          <p:cNvPr id="5" name="Rectangle 4">
            <a:extLst>
              <a:ext uri="{FF2B5EF4-FFF2-40B4-BE49-F238E27FC236}">
                <a16:creationId xmlns:a16="http://schemas.microsoft.com/office/drawing/2014/main" id="{98A2BA98-E38C-448B-82FC-A395925BAC32}"/>
              </a:ext>
            </a:extLst>
          </p:cNvPr>
          <p:cNvSpPr/>
          <p:nvPr/>
        </p:nvSpPr>
        <p:spPr>
          <a:xfrm>
            <a:off x="4205487" y="1679870"/>
            <a:ext cx="7564582" cy="4393126"/>
          </a:xfrm>
          <a:prstGeom prst="rect">
            <a:avLst/>
          </a:prstGeom>
        </p:spPr>
        <p:txBody>
          <a:bodyPr wrap="square">
            <a:spAutoFit/>
          </a:bodyPr>
          <a:lstStyle/>
          <a:p>
            <a:pPr>
              <a:lnSpc>
                <a:spcPct val="107000"/>
              </a:lnSpc>
            </a:pPr>
            <a:r>
              <a:rPr lang="en-US" sz="1600" b="1" dirty="0">
                <a:latin typeface="Open Sans Light" panose="020B0306030504020204" pitchFamily="34" charset="0"/>
                <a:ea typeface="Calibri" panose="020F0502020204030204" pitchFamily="34" charset="0"/>
                <a:cs typeface="Times New Roman" panose="02020603050405020304" pitchFamily="18" charset="0"/>
              </a:rPr>
              <a:t>7A1: </a:t>
            </a:r>
            <a:r>
              <a:rPr lang="en-US" sz="1600" dirty="0">
                <a:latin typeface="Open Sans Light" panose="020B0306030504020204" pitchFamily="34" charset="0"/>
                <a:ea typeface="Calibri" panose="020F0502020204030204" pitchFamily="34" charset="0"/>
                <a:cs typeface="Times New Roman" panose="02020603050405020304" pitchFamily="18" charset="0"/>
              </a:rPr>
              <a:t>2-year “recovery window” then an increase of +0.27% in the years that follow</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latin typeface="Open Sans Light" panose="020B0306030504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latin typeface="Open Sans Light" panose="020B0306030504020204" pitchFamily="34" charset="0"/>
                <a:ea typeface="Calibri" panose="020F0502020204030204" pitchFamily="34" charset="0"/>
                <a:cs typeface="Times New Roman" panose="02020603050405020304" pitchFamily="18" charset="0"/>
              </a:rPr>
              <a:t>7A2: </a:t>
            </a:r>
            <a:r>
              <a:rPr lang="en-US" sz="1600" dirty="0">
                <a:latin typeface="Open Sans Light" panose="020B0306030504020204" pitchFamily="34" charset="0"/>
                <a:ea typeface="Calibri" panose="020F0502020204030204" pitchFamily="34" charset="0"/>
                <a:cs typeface="Times New Roman" panose="02020603050405020304" pitchFamily="18" charset="0"/>
              </a:rPr>
              <a:t>Two-year “recovery window” then an increase of +0.83% in the years that follow</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latin typeface="Open Sans Light" panose="020B0306030504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latin typeface="Open Sans Light" panose="020B0306030504020204" pitchFamily="34" charset="0"/>
                <a:ea typeface="Calibri" panose="020F0502020204030204" pitchFamily="34" charset="0"/>
                <a:cs typeface="Times New Roman" panose="02020603050405020304" pitchFamily="18" charset="0"/>
              </a:rPr>
              <a:t>7B1: </a:t>
            </a:r>
            <a:r>
              <a:rPr lang="en-US" sz="1600" dirty="0">
                <a:latin typeface="Open Sans Light" panose="020B0306030504020204" pitchFamily="34" charset="0"/>
                <a:ea typeface="Calibri" panose="020F0502020204030204" pitchFamily="34" charset="0"/>
                <a:cs typeface="Times New Roman" panose="02020603050405020304" pitchFamily="18" charset="0"/>
              </a:rPr>
              <a:t>Two-year recovery window” then an increase of 0.22% in the years that follow</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latin typeface="Open Sans Light" panose="020B0306030504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latin typeface="Open Sans Light" panose="020B0306030504020204" pitchFamily="34" charset="0"/>
                <a:ea typeface="Calibri" panose="020F0502020204030204" pitchFamily="34" charset="0"/>
                <a:cs typeface="Times New Roman" panose="02020603050405020304" pitchFamily="18" charset="0"/>
              </a:rPr>
              <a:t>7B2: </a:t>
            </a:r>
            <a:r>
              <a:rPr lang="en-US" sz="1600" dirty="0">
                <a:latin typeface="Open Sans Light" panose="020B0306030504020204" pitchFamily="34" charset="0"/>
                <a:ea typeface="Calibri" panose="020F0502020204030204" pitchFamily="34" charset="0"/>
                <a:cs typeface="Times New Roman" panose="02020603050405020304" pitchFamily="18" charset="0"/>
              </a:rPr>
              <a:t>Two-year “recovery window” then an increase of 0.34% in the years that follow</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latin typeface="Open Sans Light" panose="020B0306030504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latin typeface="Open Sans Light" panose="020B0306030504020204" pitchFamily="34" charset="0"/>
                <a:ea typeface="Calibri" panose="020F0502020204030204" pitchFamily="34" charset="0"/>
                <a:cs typeface="Times New Roman" panose="02020603050405020304" pitchFamily="18" charset="0"/>
              </a:rPr>
              <a:t>7C1: </a:t>
            </a:r>
            <a:r>
              <a:rPr lang="en-US" sz="1600" dirty="0">
                <a:latin typeface="Open Sans Light" panose="020B0306030504020204" pitchFamily="34" charset="0"/>
                <a:ea typeface="Calibri" panose="020F0502020204030204" pitchFamily="34" charset="0"/>
                <a:cs typeface="Times New Roman" panose="02020603050405020304" pitchFamily="18" charset="0"/>
              </a:rPr>
              <a:t>Two-year “recovery window” then an increase of 0.24% in the years that follow</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latin typeface="Open Sans Light" panose="020B0306030504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latin typeface="Open Sans Light" panose="020B0306030504020204" pitchFamily="34" charset="0"/>
                <a:ea typeface="Calibri" panose="020F0502020204030204" pitchFamily="34" charset="0"/>
                <a:cs typeface="Times New Roman" panose="02020603050405020304" pitchFamily="18" charset="0"/>
              </a:rPr>
              <a:t>7C2: </a:t>
            </a:r>
            <a:r>
              <a:rPr lang="en-US" sz="1600" dirty="0">
                <a:latin typeface="Open Sans Light" panose="020B0306030504020204" pitchFamily="34" charset="0"/>
                <a:ea typeface="Calibri" panose="020F0502020204030204" pitchFamily="34" charset="0"/>
                <a:cs typeface="Times New Roman" panose="02020603050405020304" pitchFamily="18" charset="0"/>
              </a:rPr>
              <a:t>Two-year “recovery window” then an increase of 0.27% in the years that follow</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0602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21225" y="1936153"/>
            <a:ext cx="4119368"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7A1: Projected targets (+0.27 for final 4 years)</a:t>
            </a:r>
          </a:p>
        </p:txBody>
      </p:sp>
      <p:pic>
        <p:nvPicPr>
          <p:cNvPr id="2" name="Picture 1">
            <a:extLst>
              <a:ext uri="{FF2B5EF4-FFF2-40B4-BE49-F238E27FC236}">
                <a16:creationId xmlns:a16="http://schemas.microsoft.com/office/drawing/2014/main" id="{21556332-B3F5-47B6-AE15-8538C46AD5B5}"/>
              </a:ext>
            </a:extLst>
          </p:cNvPr>
          <p:cNvPicPr>
            <a:picLocks noChangeAspect="1"/>
          </p:cNvPicPr>
          <p:nvPr/>
        </p:nvPicPr>
        <p:blipFill>
          <a:blip r:embed="rId3"/>
          <a:stretch>
            <a:fillRect/>
          </a:stretch>
        </p:blipFill>
        <p:spPr>
          <a:xfrm>
            <a:off x="-7874" y="1172095"/>
            <a:ext cx="12199874" cy="4741698"/>
          </a:xfrm>
          <a:prstGeom prst="rect">
            <a:avLst/>
          </a:prstGeom>
        </p:spPr>
      </p:pic>
    </p:spTree>
    <p:extLst>
      <p:ext uri="{BB962C8B-B14F-4D97-AF65-F5344CB8AC3E}">
        <p14:creationId xmlns:p14="http://schemas.microsoft.com/office/powerpoint/2010/main" val="3243714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21225" y="1936153"/>
            <a:ext cx="4119368"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7A2: Projected targets (+0.83 for final 4 years)</a:t>
            </a:r>
          </a:p>
        </p:txBody>
      </p:sp>
      <p:pic>
        <p:nvPicPr>
          <p:cNvPr id="3" name="Picture 2">
            <a:extLst>
              <a:ext uri="{FF2B5EF4-FFF2-40B4-BE49-F238E27FC236}">
                <a16:creationId xmlns:a16="http://schemas.microsoft.com/office/drawing/2014/main" id="{DC050B27-7AC5-483E-B4C6-A3E7195CAF96}"/>
              </a:ext>
            </a:extLst>
          </p:cNvPr>
          <p:cNvPicPr>
            <a:picLocks noChangeAspect="1"/>
          </p:cNvPicPr>
          <p:nvPr/>
        </p:nvPicPr>
        <p:blipFill>
          <a:blip r:embed="rId3"/>
          <a:stretch>
            <a:fillRect/>
          </a:stretch>
        </p:blipFill>
        <p:spPr>
          <a:xfrm>
            <a:off x="1" y="1172095"/>
            <a:ext cx="12191999" cy="4741698"/>
          </a:xfrm>
          <a:prstGeom prst="rect">
            <a:avLst/>
          </a:prstGeom>
        </p:spPr>
      </p:pic>
    </p:spTree>
    <p:extLst>
      <p:ext uri="{BB962C8B-B14F-4D97-AF65-F5344CB8AC3E}">
        <p14:creationId xmlns:p14="http://schemas.microsoft.com/office/powerpoint/2010/main" val="160829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21225" y="1936153"/>
            <a:ext cx="4119368"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7B1: Projected targets (+0.22 for final 4 years)</a:t>
            </a:r>
          </a:p>
        </p:txBody>
      </p:sp>
      <p:pic>
        <p:nvPicPr>
          <p:cNvPr id="2" name="Picture 1">
            <a:extLst>
              <a:ext uri="{FF2B5EF4-FFF2-40B4-BE49-F238E27FC236}">
                <a16:creationId xmlns:a16="http://schemas.microsoft.com/office/drawing/2014/main" id="{DA7C65CE-D4AB-4E69-A85D-ED2B27417272}"/>
              </a:ext>
            </a:extLst>
          </p:cNvPr>
          <p:cNvPicPr>
            <a:picLocks noChangeAspect="1"/>
          </p:cNvPicPr>
          <p:nvPr/>
        </p:nvPicPr>
        <p:blipFill>
          <a:blip r:embed="rId3"/>
          <a:stretch>
            <a:fillRect/>
          </a:stretch>
        </p:blipFill>
        <p:spPr>
          <a:xfrm>
            <a:off x="0" y="1172096"/>
            <a:ext cx="12192000" cy="4741698"/>
          </a:xfrm>
          <a:prstGeom prst="rect">
            <a:avLst/>
          </a:prstGeom>
        </p:spPr>
      </p:pic>
    </p:spTree>
    <p:extLst>
      <p:ext uri="{BB962C8B-B14F-4D97-AF65-F5344CB8AC3E}">
        <p14:creationId xmlns:p14="http://schemas.microsoft.com/office/powerpoint/2010/main" val="1344633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21225" y="1936153"/>
            <a:ext cx="4119368"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7B2: Projected targets (+0.34 for final 4 years)</a:t>
            </a:r>
          </a:p>
        </p:txBody>
      </p:sp>
      <p:pic>
        <p:nvPicPr>
          <p:cNvPr id="3" name="Picture 2">
            <a:extLst>
              <a:ext uri="{FF2B5EF4-FFF2-40B4-BE49-F238E27FC236}">
                <a16:creationId xmlns:a16="http://schemas.microsoft.com/office/drawing/2014/main" id="{4E52D584-6A8D-4826-B175-523CC5FDEB37}"/>
              </a:ext>
            </a:extLst>
          </p:cNvPr>
          <p:cNvPicPr>
            <a:picLocks noChangeAspect="1"/>
          </p:cNvPicPr>
          <p:nvPr/>
        </p:nvPicPr>
        <p:blipFill>
          <a:blip r:embed="rId3"/>
          <a:stretch>
            <a:fillRect/>
          </a:stretch>
        </p:blipFill>
        <p:spPr>
          <a:xfrm>
            <a:off x="0" y="1172095"/>
            <a:ext cx="12191999" cy="4722485"/>
          </a:xfrm>
          <a:prstGeom prst="rect">
            <a:avLst/>
          </a:prstGeom>
        </p:spPr>
      </p:pic>
    </p:spTree>
    <p:extLst>
      <p:ext uri="{BB962C8B-B14F-4D97-AF65-F5344CB8AC3E}">
        <p14:creationId xmlns:p14="http://schemas.microsoft.com/office/powerpoint/2010/main" val="446159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21225" y="1936153"/>
            <a:ext cx="4119368"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7C1: Projected targets (+0.24 for final 4 years)</a:t>
            </a:r>
          </a:p>
        </p:txBody>
      </p:sp>
      <p:pic>
        <p:nvPicPr>
          <p:cNvPr id="2" name="Picture 1">
            <a:extLst>
              <a:ext uri="{FF2B5EF4-FFF2-40B4-BE49-F238E27FC236}">
                <a16:creationId xmlns:a16="http://schemas.microsoft.com/office/drawing/2014/main" id="{2F00C9D5-FB42-4432-8A53-2F04A6B68691}"/>
              </a:ext>
            </a:extLst>
          </p:cNvPr>
          <p:cNvPicPr>
            <a:picLocks noChangeAspect="1"/>
          </p:cNvPicPr>
          <p:nvPr/>
        </p:nvPicPr>
        <p:blipFill>
          <a:blip r:embed="rId3"/>
          <a:stretch>
            <a:fillRect/>
          </a:stretch>
        </p:blipFill>
        <p:spPr>
          <a:xfrm>
            <a:off x="1" y="1172095"/>
            <a:ext cx="12191999" cy="4741698"/>
          </a:xfrm>
          <a:prstGeom prst="rect">
            <a:avLst/>
          </a:prstGeom>
        </p:spPr>
      </p:pic>
    </p:spTree>
    <p:extLst>
      <p:ext uri="{BB962C8B-B14F-4D97-AF65-F5344CB8AC3E}">
        <p14:creationId xmlns:p14="http://schemas.microsoft.com/office/powerpoint/2010/main" val="218748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21225" y="1936153"/>
            <a:ext cx="4119368"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7C2: Projected targets (+0.27 for final 4 years)</a:t>
            </a:r>
          </a:p>
        </p:txBody>
      </p:sp>
      <p:pic>
        <p:nvPicPr>
          <p:cNvPr id="2" name="Picture 1">
            <a:extLst>
              <a:ext uri="{FF2B5EF4-FFF2-40B4-BE49-F238E27FC236}">
                <a16:creationId xmlns:a16="http://schemas.microsoft.com/office/drawing/2014/main" id="{91D96650-E55F-458D-84AA-0EF98E7B32E6}"/>
              </a:ext>
            </a:extLst>
          </p:cNvPr>
          <p:cNvPicPr>
            <a:picLocks noChangeAspect="1"/>
          </p:cNvPicPr>
          <p:nvPr/>
        </p:nvPicPr>
        <p:blipFill>
          <a:blip r:embed="rId3"/>
          <a:stretch>
            <a:fillRect/>
          </a:stretch>
        </p:blipFill>
        <p:spPr>
          <a:xfrm>
            <a:off x="-18129" y="1172095"/>
            <a:ext cx="12210129" cy="4741698"/>
          </a:xfrm>
          <a:prstGeom prst="rect">
            <a:avLst/>
          </a:prstGeom>
        </p:spPr>
      </p:pic>
    </p:spTree>
    <p:extLst>
      <p:ext uri="{BB962C8B-B14F-4D97-AF65-F5344CB8AC3E}">
        <p14:creationId xmlns:p14="http://schemas.microsoft.com/office/powerpoint/2010/main" val="1794592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21224" y="1936153"/>
            <a:ext cx="9836827"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t>Due to the COVID impact on Part B, we determined a two-year maintenance “recovery window” for targets </a:t>
            </a:r>
          </a:p>
          <a:p>
            <a:pPr lvl="1"/>
            <a:r>
              <a:rPr lang="en-US" sz="2200" dirty="0"/>
              <a:t>Baseline was not changed, as state did not meet the requirements needed. Started with the suggested standard deviation and adjusted to allow the final target be greater than the baseline as required by OSEP.</a:t>
            </a:r>
          </a:p>
          <a:p>
            <a:pPr lvl="1"/>
            <a:r>
              <a:rPr lang="en-US" sz="2200" dirty="0"/>
              <a:t>For 7A2, 7B2 and 7C2, Kansas has not been meeting targets consistently (in some cases since 2013)</a:t>
            </a:r>
          </a:p>
          <a:p>
            <a:pPr lvl="1"/>
            <a:r>
              <a:rPr lang="en-US" sz="2200" dirty="0"/>
              <a:t>Data appears to provide evidence that when consistent, ongoing training is not provided to districts, it impacts the state’s ability to meet the target</a:t>
            </a:r>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How did we determine the changes?</a:t>
            </a:r>
          </a:p>
        </p:txBody>
      </p:sp>
    </p:spTree>
    <p:extLst>
      <p:ext uri="{BB962C8B-B14F-4D97-AF65-F5344CB8AC3E}">
        <p14:creationId xmlns:p14="http://schemas.microsoft.com/office/powerpoint/2010/main" val="111297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564460" y="1847902"/>
            <a:ext cx="9063080" cy="4613282"/>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spcBef>
                <a:spcPts val="1800"/>
              </a:spcBef>
              <a:spcAft>
                <a:spcPts val="1800"/>
              </a:spcAft>
              <a:buFont typeface="+mj-lt"/>
              <a:buAutoNum type="arabicPeriod"/>
            </a:pPr>
            <a:r>
              <a:rPr lang="en-US" sz="3600" dirty="0">
                <a:cs typeface="Times New Roman" panose="02020603050405020304" pitchFamily="18" charset="0"/>
              </a:rPr>
              <a:t>Must be rigorous yet achievable</a:t>
            </a:r>
          </a:p>
          <a:p>
            <a:pPr marL="742950" indent="-742950">
              <a:spcBef>
                <a:spcPts val="1800"/>
              </a:spcBef>
              <a:spcAft>
                <a:spcPts val="1800"/>
              </a:spcAft>
              <a:buFont typeface="+mj-lt"/>
              <a:buAutoNum type="arabicPeriod"/>
            </a:pPr>
            <a:r>
              <a:rPr lang="en-US" sz="3600" dirty="0">
                <a:cs typeface="Times New Roman" panose="02020603050405020304" pitchFamily="18" charset="0"/>
              </a:rPr>
              <a:t>Must show improvement over baseline</a:t>
            </a:r>
          </a:p>
          <a:p>
            <a:pPr marL="742950" indent="-742950">
              <a:spcBef>
                <a:spcPts val="1800"/>
              </a:spcBef>
              <a:spcAft>
                <a:spcPts val="1800"/>
              </a:spcAft>
              <a:buFont typeface="+mj-lt"/>
              <a:buAutoNum type="arabicPeriod"/>
            </a:pPr>
            <a:r>
              <a:rPr lang="en-US" sz="3600" dirty="0">
                <a:cs typeface="Times New Roman" panose="02020603050405020304" pitchFamily="18" charset="0"/>
              </a:rPr>
              <a:t>Must be set with advice of stakeholders</a:t>
            </a:r>
            <a:endParaRPr lang="en-US" sz="800" dirty="0">
              <a:cs typeface="Times New Roman" panose="02020603050405020304" pitchFamily="18" charset="0"/>
            </a:endParaRPr>
          </a:p>
          <a:p>
            <a:pPr marL="0" indent="0">
              <a:spcBef>
                <a:spcPts val="1800"/>
              </a:spcBef>
              <a:spcAft>
                <a:spcPts val="1800"/>
              </a:spcAft>
              <a:buNone/>
            </a:pPr>
            <a:endParaRPr lang="en-US" sz="3600" dirty="0">
              <a:cs typeface="Times New Roman" panose="02020603050405020304" pitchFamily="18" charset="0"/>
            </a:endParaRPr>
          </a:p>
        </p:txBody>
      </p:sp>
      <p:sp>
        <p:nvSpPr>
          <p:cNvPr id="11"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Three Requirements For Target Setting</a:t>
            </a:r>
          </a:p>
        </p:txBody>
      </p:sp>
    </p:spTree>
    <p:extLst>
      <p:ext uri="{BB962C8B-B14F-4D97-AF65-F5344CB8AC3E}">
        <p14:creationId xmlns:p14="http://schemas.microsoft.com/office/powerpoint/2010/main" val="2031641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2076" y="4541854"/>
            <a:ext cx="11238563" cy="891019"/>
          </a:xfrm>
        </p:spPr>
        <p:txBody>
          <a:bodyPr>
            <a:noAutofit/>
          </a:bodyPr>
          <a:lstStyle/>
          <a:p>
            <a:r>
              <a:rPr lang="en-US" sz="3200" dirty="0"/>
              <a:t>Transitions from Part C to Part B</a:t>
            </a:r>
          </a:p>
        </p:txBody>
      </p:sp>
      <p:sp>
        <p:nvSpPr>
          <p:cNvPr id="5" name="Rectangle 4">
            <a:extLst>
              <a:ext uri="{FF2B5EF4-FFF2-40B4-BE49-F238E27FC236}">
                <a16:creationId xmlns:a16="http://schemas.microsoft.com/office/drawing/2014/main" id="{EAB3153B-2661-4482-9CCC-F36788C94B6D}"/>
              </a:ext>
            </a:extLst>
          </p:cNvPr>
          <p:cNvSpPr/>
          <p:nvPr/>
        </p:nvSpPr>
        <p:spPr>
          <a:xfrm>
            <a:off x="592076" y="2921168"/>
            <a:ext cx="4612160" cy="1015663"/>
          </a:xfrm>
          <a:prstGeom prst="rect">
            <a:avLst/>
          </a:prstGeom>
        </p:spPr>
        <p:txBody>
          <a:bodyPr wrap="none">
            <a:spAutoFit/>
          </a:bodyPr>
          <a:lstStyle/>
          <a:p>
            <a:r>
              <a:rPr lang="en-US" sz="6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Indicator 12</a:t>
            </a:r>
            <a:endParaRPr lang="en-US" dirty="0"/>
          </a:p>
        </p:txBody>
      </p:sp>
    </p:spTree>
    <p:extLst>
      <p:ext uri="{BB962C8B-B14F-4D97-AF65-F5344CB8AC3E}">
        <p14:creationId xmlns:p14="http://schemas.microsoft.com/office/powerpoint/2010/main" val="66920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sz="3600" dirty="0"/>
              <a:t>What is Indicator 12?</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865190" y="1868806"/>
            <a:ext cx="5157787" cy="914255"/>
          </a:xfrm>
        </p:spPr>
        <p:txBody>
          <a:bodyPr>
            <a:normAutofit/>
          </a:bodyPr>
          <a:lstStyle/>
          <a:p>
            <a:r>
              <a:rPr lang="en-US" dirty="0"/>
              <a:t>Early Childhood Transition from Part C to Part B</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2929468"/>
            <a:ext cx="5157787" cy="4028012"/>
          </a:xfrm>
        </p:spPr>
        <p:txBody>
          <a:bodyPr>
            <a:noAutofit/>
          </a:bodyPr>
          <a:lstStyle/>
          <a:p>
            <a:r>
              <a:rPr lang="en-US" dirty="0"/>
              <a:t>Indicator 12 is a compliance indicator that measures the percent of children referred by Part C prior to age 3, who are found eligible for Part B, and who have an IEP developed and implemented by their third birthdays. 20 U.S.C. § 1416(a)(3)(B). </a:t>
            </a:r>
          </a:p>
        </p:txBody>
      </p:sp>
      <p:sp>
        <p:nvSpPr>
          <p:cNvPr id="10" name="Text Placeholder 9">
            <a:extLst>
              <a:ext uri="{FF2B5EF4-FFF2-40B4-BE49-F238E27FC236}">
                <a16:creationId xmlns:a16="http://schemas.microsoft.com/office/drawing/2014/main" id="{BDB2B452-ADCA-47B7-9456-63447FDA8FE7}"/>
              </a:ext>
            </a:extLst>
          </p:cNvPr>
          <p:cNvSpPr>
            <a:spLocks noGrp="1"/>
          </p:cNvSpPr>
          <p:nvPr>
            <p:ph type="body" sz="quarter" idx="3"/>
          </p:nvPr>
        </p:nvSpPr>
        <p:spPr>
          <a:xfrm>
            <a:off x="6169024" y="1514475"/>
            <a:ext cx="5183188" cy="914255"/>
          </a:xfrm>
        </p:spPr>
        <p:txBody>
          <a:bodyPr>
            <a:normAutofit/>
          </a:bodyPr>
          <a:lstStyle/>
          <a:p>
            <a:r>
              <a:rPr lang="en-US" dirty="0"/>
              <a:t>Data source for Indicator 12:</a:t>
            </a: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6169024" y="2600322"/>
            <a:ext cx="5501006" cy="3606168"/>
          </a:xfrm>
        </p:spPr>
        <p:txBody>
          <a:bodyPr>
            <a:normAutofit fontScale="92500"/>
          </a:bodyPr>
          <a:lstStyle/>
          <a:p>
            <a:r>
              <a:rPr lang="en-US" dirty="0"/>
              <a:t>KDHE submits and uploads data fields from the Part C database into a secure site at KSDE annually. A file is generated by KSDE and is uploaded into KSDE authenticated website KIAS along with data submitted by districts. The KIAS runs verification checks specifically designed to find errors in the data and student data that needs follow-up. KIAS then calculates the measurement variables for Indicator 12. </a:t>
            </a:r>
          </a:p>
        </p:txBody>
      </p:sp>
    </p:spTree>
    <p:extLst>
      <p:ext uri="{BB962C8B-B14F-4D97-AF65-F5344CB8AC3E}">
        <p14:creationId xmlns:p14="http://schemas.microsoft.com/office/powerpoint/2010/main" val="1459622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514-A0C2-463A-BD4F-29C8FF9CA091}"/>
              </a:ext>
            </a:extLst>
          </p:cNvPr>
          <p:cNvSpPr>
            <a:spLocks noGrp="1"/>
          </p:cNvSpPr>
          <p:nvPr>
            <p:ph type="title"/>
          </p:nvPr>
        </p:nvSpPr>
        <p:spPr/>
        <p:txBody>
          <a:bodyPr/>
          <a:lstStyle/>
          <a:p>
            <a:r>
              <a:rPr lang="en-US" dirty="0"/>
              <a:t>COVID-19 Impacts</a:t>
            </a:r>
          </a:p>
        </p:txBody>
      </p:sp>
      <p:sp>
        <p:nvSpPr>
          <p:cNvPr id="3" name="Content Placeholder 2">
            <a:extLst>
              <a:ext uri="{FF2B5EF4-FFF2-40B4-BE49-F238E27FC236}">
                <a16:creationId xmlns:a16="http://schemas.microsoft.com/office/drawing/2014/main" id="{ED014F1A-E8A7-4005-8DAB-2B315C082FF2}"/>
              </a:ext>
            </a:extLst>
          </p:cNvPr>
          <p:cNvSpPr>
            <a:spLocks noGrp="1"/>
          </p:cNvSpPr>
          <p:nvPr>
            <p:ph idx="1"/>
          </p:nvPr>
        </p:nvSpPr>
        <p:spPr>
          <a:xfrm>
            <a:off x="838200" y="2752109"/>
            <a:ext cx="10515600" cy="1088369"/>
          </a:xfrm>
        </p:spPr>
        <p:txBody>
          <a:bodyPr>
            <a:normAutofit/>
          </a:bodyPr>
          <a:lstStyle/>
          <a:p>
            <a:r>
              <a:rPr lang="en-US" dirty="0"/>
              <a:t>There has been no indication to date that COVID-19 has impacted the data for </a:t>
            </a:r>
            <a:r>
              <a:rPr lang="en-US"/>
              <a:t>Indicator 12.</a:t>
            </a:r>
            <a:endParaRPr lang="en-US" sz="3200" dirty="0"/>
          </a:p>
        </p:txBody>
      </p:sp>
    </p:spTree>
    <p:extLst>
      <p:ext uri="{BB962C8B-B14F-4D97-AF65-F5344CB8AC3E}">
        <p14:creationId xmlns:p14="http://schemas.microsoft.com/office/powerpoint/2010/main" val="1293854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FCB-6484-45C8-88DC-45809694FB35}"/>
              </a:ext>
            </a:extLst>
          </p:cNvPr>
          <p:cNvSpPr>
            <a:spLocks noGrp="1"/>
          </p:cNvSpPr>
          <p:nvPr>
            <p:ph type="title"/>
          </p:nvPr>
        </p:nvSpPr>
        <p:spPr>
          <a:xfrm>
            <a:off x="1432329" y="5070763"/>
            <a:ext cx="10420927" cy="1003851"/>
          </a:xfrm>
        </p:spPr>
        <p:txBody>
          <a:bodyPr>
            <a:normAutofit/>
          </a:bodyPr>
          <a:lstStyle/>
          <a:p>
            <a:r>
              <a:rPr lang="en-US" sz="3600" dirty="0"/>
              <a:t>Indicator 12 Trend Data 2010-2019</a:t>
            </a:r>
          </a:p>
        </p:txBody>
      </p:sp>
      <p:pic>
        <p:nvPicPr>
          <p:cNvPr id="3" name="Picture 2">
            <a:extLst>
              <a:ext uri="{FF2B5EF4-FFF2-40B4-BE49-F238E27FC236}">
                <a16:creationId xmlns:a16="http://schemas.microsoft.com/office/drawing/2014/main" id="{16EABA7E-187A-473E-A1F6-4FCCF1710857}"/>
              </a:ext>
            </a:extLst>
          </p:cNvPr>
          <p:cNvPicPr>
            <a:picLocks noChangeAspect="1"/>
          </p:cNvPicPr>
          <p:nvPr/>
        </p:nvPicPr>
        <p:blipFill>
          <a:blip r:embed="rId3"/>
          <a:stretch>
            <a:fillRect/>
          </a:stretch>
        </p:blipFill>
        <p:spPr>
          <a:xfrm>
            <a:off x="1726884" y="630616"/>
            <a:ext cx="7315834" cy="1455546"/>
          </a:xfrm>
          <a:prstGeom prst="rect">
            <a:avLst/>
          </a:prstGeom>
        </p:spPr>
      </p:pic>
      <p:pic>
        <p:nvPicPr>
          <p:cNvPr id="5" name="Picture 4">
            <a:extLst>
              <a:ext uri="{FF2B5EF4-FFF2-40B4-BE49-F238E27FC236}">
                <a16:creationId xmlns:a16="http://schemas.microsoft.com/office/drawing/2014/main" id="{CB992851-06A1-4176-BF4E-DD4533306EEE}"/>
              </a:ext>
            </a:extLst>
          </p:cNvPr>
          <p:cNvPicPr>
            <a:picLocks noChangeAspect="1"/>
          </p:cNvPicPr>
          <p:nvPr/>
        </p:nvPicPr>
        <p:blipFill>
          <a:blip r:embed="rId4"/>
          <a:stretch>
            <a:fillRect/>
          </a:stretch>
        </p:blipFill>
        <p:spPr>
          <a:xfrm>
            <a:off x="3297381" y="2177379"/>
            <a:ext cx="858981" cy="2506343"/>
          </a:xfrm>
          <a:prstGeom prst="rect">
            <a:avLst/>
          </a:prstGeom>
        </p:spPr>
      </p:pic>
      <p:pic>
        <p:nvPicPr>
          <p:cNvPr id="6" name="Picture 5">
            <a:extLst>
              <a:ext uri="{FF2B5EF4-FFF2-40B4-BE49-F238E27FC236}">
                <a16:creationId xmlns:a16="http://schemas.microsoft.com/office/drawing/2014/main" id="{D0AD30EB-D232-4ABE-AA9F-BBA757BEE2F6}"/>
              </a:ext>
            </a:extLst>
          </p:cNvPr>
          <p:cNvPicPr>
            <a:picLocks noChangeAspect="1"/>
          </p:cNvPicPr>
          <p:nvPr/>
        </p:nvPicPr>
        <p:blipFill>
          <a:blip r:embed="rId5"/>
          <a:stretch>
            <a:fillRect/>
          </a:stretch>
        </p:blipFill>
        <p:spPr>
          <a:xfrm>
            <a:off x="4156363" y="2130219"/>
            <a:ext cx="1793103" cy="2597560"/>
          </a:xfrm>
          <a:prstGeom prst="rect">
            <a:avLst/>
          </a:prstGeom>
        </p:spPr>
      </p:pic>
    </p:spTree>
    <p:extLst>
      <p:ext uri="{BB962C8B-B14F-4D97-AF65-F5344CB8AC3E}">
        <p14:creationId xmlns:p14="http://schemas.microsoft.com/office/powerpoint/2010/main" val="2012508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sp>
        <p:nvSpPr>
          <p:cNvPr id="3" name="Rectangle 2"/>
          <p:cNvSpPr/>
          <p:nvPr/>
        </p:nvSpPr>
        <p:spPr>
          <a:xfrm>
            <a:off x="354894" y="1595148"/>
            <a:ext cx="11656291" cy="1962460"/>
          </a:xfrm>
          <a:prstGeom prst="rect">
            <a:avLst/>
          </a:prstGeom>
        </p:spPr>
        <p:txBody>
          <a:bodyPr wrap="square">
            <a:spAutoFit/>
          </a:bodyPr>
          <a:lstStyle/>
          <a:p>
            <a:pPr marL="342900" indent="-342900">
              <a:lnSpc>
                <a:spcPct val="150000"/>
              </a:lnSpc>
              <a:buFont typeface="Symbol" panose="05050102010706020507" pitchFamily="18" charset="2"/>
              <a:buChar char=""/>
            </a:pPr>
            <a:r>
              <a:rPr lang="en-US" sz="2800" dirty="0">
                <a:latin typeface="Open Sans Light" panose="020B0306030504020204" pitchFamily="34" charset="0"/>
              </a:rPr>
              <a:t>As this is a compliance indicator with goals set by the US Department of Education, no changes will be made to this indicator.</a:t>
            </a:r>
          </a:p>
          <a:p>
            <a:pPr marL="1371600" lvl="2" indent="-457200">
              <a:lnSpc>
                <a:spcPct val="150000"/>
              </a:lnSpc>
              <a:buFont typeface="Courier New" panose="02070309020205020404" pitchFamily="49" charset="0"/>
              <a:buChar char="o"/>
            </a:pPr>
            <a:r>
              <a:rPr lang="en-US" sz="2800" dirty="0">
                <a:latin typeface="Open Sans Light" panose="020B0306030504020204" pitchFamily="34" charset="0"/>
              </a:rPr>
              <a:t>Target will remain 100%</a:t>
            </a:r>
            <a:endParaRPr lang="en-US" sz="2800" dirty="0"/>
          </a:p>
        </p:txBody>
      </p:sp>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Changes to Indicator 12 for the 2020-2025 SPP/APR Reporting Period</a:t>
            </a:r>
          </a:p>
        </p:txBody>
      </p:sp>
    </p:spTree>
    <p:extLst>
      <p:ext uri="{BB962C8B-B14F-4D97-AF65-F5344CB8AC3E}">
        <p14:creationId xmlns:p14="http://schemas.microsoft.com/office/powerpoint/2010/main" val="4040398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080074" y="1290380"/>
            <a:ext cx="9836827" cy="473358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t>KSDE has partnered with TASN GSTAD to create interactive visualizations of each indicator’s historical and projected data on a site called Tableau Public. </a:t>
            </a:r>
          </a:p>
          <a:p>
            <a:pPr lvl="1"/>
            <a:r>
              <a:rPr lang="en-US" sz="2200" dirty="0"/>
              <a:t>These visualizations allow you to look at each indicator in depth, and break down indicator data by part, year, and percentages. </a:t>
            </a:r>
          </a:p>
          <a:p>
            <a:pPr lvl="1"/>
            <a:r>
              <a:rPr lang="en-US" sz="2200" dirty="0"/>
              <a:t>They also allow you to see the KSDE targets, and you can change the projection step sizes to see how data from 2020-2025 could change. This tool will help you when leaving feedback about these targets.</a:t>
            </a:r>
          </a:p>
          <a:p>
            <a:pPr lvl="1"/>
            <a:r>
              <a:rPr lang="en-US" sz="2200" dirty="0"/>
              <a:t>Finally, each visualization has the survey results embedded within it for you to review stakeholder feedback received on the targets. </a:t>
            </a:r>
          </a:p>
          <a:p>
            <a:pPr lvl="1"/>
            <a:r>
              <a:rPr lang="en-US" sz="2200" dirty="0"/>
              <a:t>By clicking the link below, you will be routed to the Tableau Public webpage. Please be sure to look at the visualizations for each indicators.</a:t>
            </a:r>
          </a:p>
          <a:p>
            <a:pPr lvl="1"/>
            <a:r>
              <a:rPr lang="en-US" sz="2000">
                <a:hlinkClick r:id="rId3"/>
              </a:rPr>
              <a:t>General Supervision Timely and Accurate Data - Profile | Tableau Public</a:t>
            </a:r>
            <a:endParaRPr lang="en-US" sz="2200"/>
          </a:p>
          <a:p>
            <a:pPr lvl="1"/>
            <a:endParaRPr lang="en-US" sz="2200"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Data Visualizations and Feedback</a:t>
            </a:r>
          </a:p>
        </p:txBody>
      </p:sp>
    </p:spTree>
    <p:extLst>
      <p:ext uri="{BB962C8B-B14F-4D97-AF65-F5344CB8AC3E}">
        <p14:creationId xmlns:p14="http://schemas.microsoft.com/office/powerpoint/2010/main" val="815598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D2E5-FBA8-4788-B652-3FC74F1D9D14}"/>
              </a:ext>
            </a:extLst>
          </p:cNvPr>
          <p:cNvSpPr>
            <a:spLocks noGrp="1"/>
          </p:cNvSpPr>
          <p:nvPr>
            <p:ph type="title"/>
          </p:nvPr>
        </p:nvSpPr>
        <p:spPr/>
        <p:txBody>
          <a:bodyPr/>
          <a:lstStyle/>
          <a:p>
            <a:r>
              <a:rPr lang="en-US" dirty="0"/>
              <a:t>Contact Information</a:t>
            </a:r>
          </a:p>
        </p:txBody>
      </p:sp>
      <p:sp>
        <p:nvSpPr>
          <p:cNvPr id="5" name="Content Placeholder 2">
            <a:extLst>
              <a:ext uri="{FF2B5EF4-FFF2-40B4-BE49-F238E27FC236}">
                <a16:creationId xmlns:a16="http://schemas.microsoft.com/office/drawing/2014/main" id="{A74D5FF6-2C1F-4407-B68E-9E00B179D05C}"/>
              </a:ext>
            </a:extLst>
          </p:cNvPr>
          <p:cNvSpPr txBox="1">
            <a:spLocks/>
          </p:cNvSpPr>
          <p:nvPr/>
        </p:nvSpPr>
        <p:spPr>
          <a:xfrm>
            <a:off x="1379108" y="3103190"/>
            <a:ext cx="4592495" cy="2354046"/>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Julie Rand</a:t>
            </a:r>
          </a:p>
          <a:p>
            <a:pPr lvl="1"/>
            <a:r>
              <a:rPr lang="en-US" dirty="0"/>
              <a:t>Education Program Consultant</a:t>
            </a:r>
            <a:br>
              <a:rPr lang="en-US" dirty="0"/>
            </a:br>
            <a:r>
              <a:rPr lang="en-US" dirty="0"/>
              <a:t>619 Coordinator</a:t>
            </a:r>
            <a:br>
              <a:rPr lang="en-US" dirty="0"/>
            </a:br>
            <a:r>
              <a:rPr lang="en-US" dirty="0"/>
              <a:t>Early Childhood </a:t>
            </a:r>
            <a:br>
              <a:rPr lang="en-US" dirty="0"/>
            </a:br>
            <a:r>
              <a:rPr lang="en-US" dirty="0"/>
              <a:t>(785) 296-1944</a:t>
            </a:r>
            <a:br>
              <a:rPr lang="en-US" dirty="0"/>
            </a:br>
            <a:r>
              <a:rPr lang="en-US" dirty="0">
                <a:hlinkClick r:id="rId2"/>
              </a:rPr>
              <a:t>jrand@ksde.org</a:t>
            </a:r>
            <a:r>
              <a:rPr lang="en-US" dirty="0"/>
              <a:t>  </a:t>
            </a:r>
          </a:p>
        </p:txBody>
      </p:sp>
    </p:spTree>
    <p:extLst>
      <p:ext uri="{BB962C8B-B14F-4D97-AF65-F5344CB8AC3E}">
        <p14:creationId xmlns:p14="http://schemas.microsoft.com/office/powerpoint/2010/main" val="133472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3" name="Rectangle 2"/>
          <p:cNvSpPr/>
          <p:nvPr/>
        </p:nvSpPr>
        <p:spPr>
          <a:xfrm>
            <a:off x="1493839" y="1731615"/>
            <a:ext cx="9248051" cy="4031873"/>
          </a:xfrm>
          <a:prstGeom prst="rect">
            <a:avLst/>
          </a:prstGeom>
        </p:spPr>
        <p:txBody>
          <a:bodyPr wrap="square" anchor="ctr">
            <a:spAutoFit/>
          </a:bodyPr>
          <a:lstStyle/>
          <a:p>
            <a:pPr marL="742950" indent="-742950">
              <a:spcBef>
                <a:spcPts val="1200"/>
              </a:spcBef>
              <a:spcAft>
                <a:spcPts val="1200"/>
              </a:spcAft>
              <a:buFont typeface="Arial" panose="020B0604020202020204" pitchFamily="34" charset="0"/>
              <a:buChar char="•"/>
            </a:pPr>
            <a:r>
              <a:rPr lang="en-US" sz="3600" dirty="0">
                <a:cs typeface="Times New Roman" panose="02020603050405020304" pitchFamily="18" charset="0"/>
              </a:rPr>
              <a:t>Targets may remain the same several years in a row. </a:t>
            </a:r>
          </a:p>
          <a:p>
            <a:pPr marL="742950" indent="-742950">
              <a:spcBef>
                <a:spcPts val="1200"/>
              </a:spcBef>
              <a:spcAft>
                <a:spcPts val="1200"/>
              </a:spcAft>
              <a:buFont typeface="Arial" panose="020B0604020202020204" pitchFamily="34" charset="0"/>
              <a:buChar char="•"/>
            </a:pPr>
            <a:r>
              <a:rPr lang="en-US" sz="3600" dirty="0">
                <a:cs typeface="Times New Roman" panose="02020603050405020304" pitchFamily="18" charset="0"/>
              </a:rPr>
              <a:t>Targets must show improvement over baseline in the end.</a:t>
            </a:r>
          </a:p>
          <a:p>
            <a:pPr marL="742950" indent="-742950">
              <a:spcBef>
                <a:spcPts val="1200"/>
              </a:spcBef>
              <a:spcAft>
                <a:spcPts val="1200"/>
              </a:spcAft>
              <a:buFont typeface="Arial" panose="020B0604020202020204" pitchFamily="34" charset="0"/>
              <a:buChar char="•"/>
            </a:pPr>
            <a:r>
              <a:rPr lang="en-US" sz="3600" dirty="0">
                <a:solidFill>
                  <a:srgbClr val="12284C"/>
                </a:solidFill>
                <a:cs typeface="Times New Roman" panose="02020603050405020304" pitchFamily="18" charset="0"/>
              </a:rPr>
              <a:t>The state must clearly and completely explain the rationale and method used</a:t>
            </a:r>
          </a:p>
        </p:txBody>
      </p:sp>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Last Thoughts Target Setting </a:t>
            </a:r>
          </a:p>
        </p:txBody>
      </p:sp>
    </p:spTree>
    <p:extLst>
      <p:ext uri="{BB962C8B-B14F-4D97-AF65-F5344CB8AC3E}">
        <p14:creationId xmlns:p14="http://schemas.microsoft.com/office/powerpoint/2010/main" val="278731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2076" y="4541854"/>
            <a:ext cx="11238563" cy="891019"/>
          </a:xfrm>
        </p:spPr>
        <p:txBody>
          <a:bodyPr>
            <a:noAutofit/>
          </a:bodyPr>
          <a:lstStyle/>
          <a:p>
            <a:r>
              <a:rPr lang="en-US" sz="3200" dirty="0"/>
              <a:t>Preschool Environments</a:t>
            </a:r>
          </a:p>
        </p:txBody>
      </p:sp>
      <p:sp>
        <p:nvSpPr>
          <p:cNvPr id="4" name="Text Placeholder 3">
            <a:extLst>
              <a:ext uri="{FF2B5EF4-FFF2-40B4-BE49-F238E27FC236}">
                <a16:creationId xmlns:a16="http://schemas.microsoft.com/office/drawing/2014/main" id="{337A1641-372A-470F-BB6F-1E18AAAF368F}"/>
              </a:ext>
            </a:extLst>
          </p:cNvPr>
          <p:cNvSpPr>
            <a:spLocks noGrp="1"/>
          </p:cNvSpPr>
          <p:nvPr>
            <p:ph type="body" idx="1"/>
          </p:nvPr>
        </p:nvSpPr>
        <p:spPr/>
        <p:txBody>
          <a:bodyPr/>
          <a:lstStyle/>
          <a:p>
            <a:r>
              <a:rPr lang="en-US" dirty="0"/>
              <a:t>Early Childhood Least Restrictive Environments (EC LRE)</a:t>
            </a:r>
          </a:p>
        </p:txBody>
      </p:sp>
      <p:sp>
        <p:nvSpPr>
          <p:cNvPr id="5" name="Rectangle 4">
            <a:extLst>
              <a:ext uri="{FF2B5EF4-FFF2-40B4-BE49-F238E27FC236}">
                <a16:creationId xmlns:a16="http://schemas.microsoft.com/office/drawing/2014/main" id="{EAB3153B-2661-4482-9CCC-F36788C94B6D}"/>
              </a:ext>
            </a:extLst>
          </p:cNvPr>
          <p:cNvSpPr/>
          <p:nvPr/>
        </p:nvSpPr>
        <p:spPr>
          <a:xfrm>
            <a:off x="592076" y="2921168"/>
            <a:ext cx="4172937" cy="1015663"/>
          </a:xfrm>
          <a:prstGeom prst="rect">
            <a:avLst/>
          </a:prstGeom>
        </p:spPr>
        <p:txBody>
          <a:bodyPr wrap="none">
            <a:spAutoFit/>
          </a:bodyPr>
          <a:lstStyle/>
          <a:p>
            <a:r>
              <a:rPr lang="en-US" sz="6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Indicator 6</a:t>
            </a:r>
            <a:endParaRPr lang="en-US" dirty="0"/>
          </a:p>
        </p:txBody>
      </p:sp>
    </p:spTree>
    <p:extLst>
      <p:ext uri="{BB962C8B-B14F-4D97-AF65-F5344CB8AC3E}">
        <p14:creationId xmlns:p14="http://schemas.microsoft.com/office/powerpoint/2010/main" val="106583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sz="3600" dirty="0"/>
              <a:t>What is Indicator 6?</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665159" y="1600272"/>
            <a:ext cx="5157787" cy="548568"/>
          </a:xfrm>
        </p:spPr>
        <p:txBody>
          <a:bodyPr>
            <a:normAutofit/>
          </a:bodyPr>
          <a:lstStyle/>
          <a:p>
            <a:pPr>
              <a:spcBef>
                <a:spcPts val="0"/>
              </a:spcBef>
            </a:pPr>
            <a:r>
              <a:rPr lang="en-US" dirty="0"/>
              <a:t>Preschool Environments</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668335" y="2148840"/>
            <a:ext cx="5157787" cy="4028012"/>
          </a:xfrm>
        </p:spPr>
        <p:txBody>
          <a:bodyPr>
            <a:noAutofit/>
          </a:bodyPr>
          <a:lstStyle/>
          <a:p>
            <a:r>
              <a:rPr lang="en-US" sz="2000" dirty="0"/>
              <a:t>Indicator 6 is divided into two categories, Indicator 6A and Indicator 6B. </a:t>
            </a:r>
          </a:p>
          <a:p>
            <a:pPr lvl="1"/>
            <a:r>
              <a:rPr lang="en-US" b="1" i="1" u="sng" dirty="0"/>
              <a:t>Indicator 6A </a:t>
            </a:r>
            <a:r>
              <a:rPr lang="en-US" dirty="0"/>
              <a:t>measures the percent of children ages 3 through 5 with IEPs attending a regular early childhood program and receiving the majority of special education and related services in the regular early childhood program. </a:t>
            </a:r>
          </a:p>
          <a:p>
            <a:pPr lvl="1"/>
            <a:r>
              <a:rPr lang="en-US" b="1" i="1" u="sng" dirty="0"/>
              <a:t>Indicator 6B </a:t>
            </a:r>
            <a:r>
              <a:rPr lang="en-US" dirty="0"/>
              <a:t>measures the percent of children ages 3 through 5 with IEPs attending a separate special education class, separate school or residential facility. </a:t>
            </a:r>
          </a:p>
        </p:txBody>
      </p:sp>
      <p:sp>
        <p:nvSpPr>
          <p:cNvPr id="10" name="Text Placeholder 9">
            <a:extLst>
              <a:ext uri="{FF2B5EF4-FFF2-40B4-BE49-F238E27FC236}">
                <a16:creationId xmlns:a16="http://schemas.microsoft.com/office/drawing/2014/main" id="{BDB2B452-ADCA-47B7-9456-63447FDA8FE7}"/>
              </a:ext>
            </a:extLst>
          </p:cNvPr>
          <p:cNvSpPr>
            <a:spLocks noGrp="1"/>
          </p:cNvSpPr>
          <p:nvPr>
            <p:ph type="body" sz="quarter" idx="3"/>
          </p:nvPr>
        </p:nvSpPr>
        <p:spPr>
          <a:xfrm>
            <a:off x="6096000" y="3283349"/>
            <a:ext cx="5183188" cy="747454"/>
          </a:xfrm>
        </p:spPr>
        <p:txBody>
          <a:bodyPr>
            <a:normAutofit/>
          </a:bodyPr>
          <a:lstStyle/>
          <a:p>
            <a:r>
              <a:rPr lang="en-US" dirty="0"/>
              <a:t>Data source for Indicator 6:</a:t>
            </a: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6096000" y="4030803"/>
            <a:ext cx="5318126" cy="4028012"/>
          </a:xfrm>
        </p:spPr>
        <p:txBody>
          <a:bodyPr>
            <a:normAutofit/>
          </a:bodyPr>
          <a:lstStyle/>
          <a:p>
            <a:r>
              <a:rPr lang="en-US" sz="2000" dirty="0"/>
              <a:t>Data for Indicator 6 is collected from all districts in the state that is reported in the </a:t>
            </a:r>
            <a:r>
              <a:rPr lang="en-US" sz="2000" b="1" dirty="0"/>
              <a:t>December 1 count </a:t>
            </a:r>
            <a:r>
              <a:rPr lang="en-US" sz="2000" dirty="0"/>
              <a:t>of the 618 report. </a:t>
            </a:r>
          </a:p>
          <a:p>
            <a:r>
              <a:rPr lang="en-US" sz="2000" dirty="0"/>
              <a:t>Verification is conducted as part of Special Education 618 data collection (Sped Pro) collection procedures on the KSDE authenticated web application.</a:t>
            </a:r>
          </a:p>
        </p:txBody>
      </p:sp>
      <p:sp>
        <p:nvSpPr>
          <p:cNvPr id="9" name="Content Placeholder 19">
            <a:extLst>
              <a:ext uri="{FF2B5EF4-FFF2-40B4-BE49-F238E27FC236}">
                <a16:creationId xmlns:a16="http://schemas.microsoft.com/office/drawing/2014/main" id="{46AFA5C3-8199-4A6E-BD77-A7E3FD479A8E}"/>
              </a:ext>
            </a:extLst>
          </p:cNvPr>
          <p:cNvSpPr txBox="1">
            <a:spLocks/>
          </p:cNvSpPr>
          <p:nvPr/>
        </p:nvSpPr>
        <p:spPr>
          <a:xfrm>
            <a:off x="6121401" y="2013936"/>
            <a:ext cx="5157787" cy="1585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Starting in FFY 2020 the new 6C:</a:t>
            </a:r>
          </a:p>
          <a:p>
            <a:pPr lvl="1"/>
            <a:r>
              <a:rPr lang="en-US" b="1" i="1" u="sng" dirty="0"/>
              <a:t>Indicator 6C </a:t>
            </a:r>
            <a:r>
              <a:rPr lang="en-US" dirty="0"/>
              <a:t>measures the percent of children ages 3 through 5 with IEPs receiving special education and related services in the home setting. </a:t>
            </a:r>
          </a:p>
        </p:txBody>
      </p:sp>
    </p:spTree>
    <p:extLst>
      <p:ext uri="{BB962C8B-B14F-4D97-AF65-F5344CB8AC3E}">
        <p14:creationId xmlns:p14="http://schemas.microsoft.com/office/powerpoint/2010/main" val="134842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77787-2ABC-4EF9-8D87-518F2B5EC245}"/>
              </a:ext>
            </a:extLst>
          </p:cNvPr>
          <p:cNvSpPr>
            <a:spLocks noGrp="1"/>
          </p:cNvSpPr>
          <p:nvPr>
            <p:ph type="title"/>
          </p:nvPr>
        </p:nvSpPr>
        <p:spPr>
          <a:xfrm>
            <a:off x="609601" y="5022877"/>
            <a:ext cx="11137466" cy="1003851"/>
          </a:xfrm>
        </p:spPr>
        <p:txBody>
          <a:bodyPr>
            <a:normAutofit fontScale="90000"/>
          </a:bodyPr>
          <a:lstStyle/>
          <a:p>
            <a:r>
              <a:rPr lang="en-US" sz="2700" dirty="0"/>
              <a:t>Percent of children aged 3 through 5 with IEPs attending a regular early childhood program and receiving the majority of special education and related services in the regular early childhood program.</a:t>
            </a:r>
            <a:br>
              <a:rPr lang="en-US" dirty="0"/>
            </a:br>
            <a:endParaRPr lang="en-US" dirty="0"/>
          </a:p>
        </p:txBody>
      </p:sp>
      <p:graphicFrame>
        <p:nvGraphicFramePr>
          <p:cNvPr id="9" name="Picture Placeholder 8" descr="This graph shows the Kansas target and data from Indicator 6A from 2012 to 2018. The target increased over that time from 38.9 to 39. The data met the target in 2012 and 2013,but fell just below the target in other years.">
            <a:extLst>
              <a:ext uri="{FF2B5EF4-FFF2-40B4-BE49-F238E27FC236}">
                <a16:creationId xmlns:a16="http://schemas.microsoft.com/office/drawing/2014/main" id="{431E4E26-E6FF-459B-A4E4-8A8190909695}"/>
              </a:ext>
            </a:extLst>
          </p:cNvPr>
          <p:cNvGraphicFramePr>
            <a:graphicFrameLocks noGrp="1" noChangeAspect="1"/>
          </p:cNvGraphicFramePr>
          <p:nvPr>
            <p:ph type="pic" sz="quarter" idx="13"/>
            <p:extLst>
              <p:ext uri="{D42A27DB-BD31-4B8C-83A1-F6EECF244321}">
                <p14:modId xmlns:p14="http://schemas.microsoft.com/office/powerpoint/2010/main" val="4271949549"/>
              </p:ext>
            </p:extLst>
          </p:nvPr>
        </p:nvGraphicFramePr>
        <p:xfrm>
          <a:off x="1410958" y="831272"/>
          <a:ext cx="9370084" cy="3933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Down Arrow 6">
            <a:extLst>
              <a:ext uri="{FF2B5EF4-FFF2-40B4-BE49-F238E27FC236}">
                <a16:creationId xmlns:a16="http://schemas.microsoft.com/office/drawing/2014/main" id="{B78CD430-EF90-4129-AEFE-7F495E769A5C}"/>
              </a:ext>
            </a:extLst>
          </p:cNvPr>
          <p:cNvSpPr/>
          <p:nvPr/>
        </p:nvSpPr>
        <p:spPr>
          <a:xfrm rot="10800000">
            <a:off x="510250" y="1638085"/>
            <a:ext cx="342971" cy="2111877"/>
          </a:xfrm>
          <a:prstGeom prst="downArrow">
            <a:avLst/>
          </a:prstGeom>
          <a:solidFill>
            <a:schemeClr val="tx1">
              <a:lumMod val="90000"/>
              <a:lumOff val="1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90000"/>
                  <a:lumOff val="10000"/>
                </a:schemeClr>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B37D9585-C231-4ADF-8F4A-9F2425187272}"/>
              </a:ext>
            </a:extLst>
          </p:cNvPr>
          <p:cNvSpPr txBox="1"/>
          <p:nvPr/>
        </p:nvSpPr>
        <p:spPr>
          <a:xfrm>
            <a:off x="1089891" y="0"/>
            <a:ext cx="9691151" cy="646331"/>
          </a:xfrm>
          <a:prstGeom prst="rect">
            <a:avLst/>
          </a:prstGeom>
          <a:noFill/>
        </p:spPr>
        <p:txBody>
          <a:bodyPr wrap="square" rtlCol="0">
            <a:spAutoFit/>
          </a:bodyPr>
          <a:lstStyle/>
          <a:p>
            <a:r>
              <a:rPr lang="en-US" sz="3600" b="1" dirty="0">
                <a:solidFill>
                  <a:schemeClr val="tx1">
                    <a:lumMod val="90000"/>
                    <a:lumOff val="10000"/>
                  </a:schemeClr>
                </a:solidFill>
                <a:latin typeface="Calibri" panose="020F0502020204030204" pitchFamily="34" charset="0"/>
                <a:ea typeface="+mj-ea"/>
                <a:cs typeface="Calibri" panose="020F0502020204030204" pitchFamily="34" charset="0"/>
              </a:rPr>
              <a:t>Indicator 6A: EC LRE Target and Results Over Time</a:t>
            </a:r>
            <a:endParaRPr lang="en-US" sz="3600" dirty="0">
              <a:solidFill>
                <a:schemeClr val="tx1">
                  <a:lumMod val="90000"/>
                  <a:lumOff val="10000"/>
                </a:schemeClr>
              </a:solidFill>
            </a:endParaRPr>
          </a:p>
        </p:txBody>
      </p:sp>
    </p:spTree>
    <p:extLst>
      <p:ext uri="{BB962C8B-B14F-4D97-AF65-F5344CB8AC3E}">
        <p14:creationId xmlns:p14="http://schemas.microsoft.com/office/powerpoint/2010/main" val="13931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77787-2ABC-4EF9-8D87-518F2B5EC245}"/>
              </a:ext>
            </a:extLst>
          </p:cNvPr>
          <p:cNvSpPr>
            <a:spLocks noGrp="1"/>
          </p:cNvSpPr>
          <p:nvPr>
            <p:ph type="title"/>
          </p:nvPr>
        </p:nvSpPr>
        <p:spPr>
          <a:xfrm>
            <a:off x="680886" y="5161422"/>
            <a:ext cx="11137466" cy="1003851"/>
          </a:xfrm>
        </p:spPr>
        <p:txBody>
          <a:bodyPr>
            <a:normAutofit fontScale="90000"/>
          </a:bodyPr>
          <a:lstStyle/>
          <a:p>
            <a:r>
              <a:rPr lang="en-US" sz="2700" dirty="0"/>
              <a:t>Percent of children aged 3 through 5 with IEPs attending a separate special education class, separate school or residential facility.</a:t>
            </a:r>
            <a:br>
              <a:rPr lang="en-US" dirty="0"/>
            </a:br>
            <a:endParaRPr lang="en-US" dirty="0"/>
          </a:p>
        </p:txBody>
      </p:sp>
      <p:sp>
        <p:nvSpPr>
          <p:cNvPr id="11" name="TextBox 10">
            <a:extLst>
              <a:ext uri="{FF2B5EF4-FFF2-40B4-BE49-F238E27FC236}">
                <a16:creationId xmlns:a16="http://schemas.microsoft.com/office/drawing/2014/main" id="{B37D9585-C231-4ADF-8F4A-9F2425187272}"/>
              </a:ext>
            </a:extLst>
          </p:cNvPr>
          <p:cNvSpPr txBox="1"/>
          <p:nvPr/>
        </p:nvSpPr>
        <p:spPr>
          <a:xfrm>
            <a:off x="1089891" y="0"/>
            <a:ext cx="9901382" cy="646331"/>
          </a:xfrm>
          <a:prstGeom prst="rect">
            <a:avLst/>
          </a:prstGeom>
          <a:noFill/>
        </p:spPr>
        <p:txBody>
          <a:bodyPr wrap="square" rtlCol="0">
            <a:spAutoFit/>
          </a:bodyPr>
          <a:lstStyle/>
          <a:p>
            <a:r>
              <a:rPr lang="en-US" sz="3600" b="1" dirty="0">
                <a:solidFill>
                  <a:schemeClr val="tx1">
                    <a:lumMod val="90000"/>
                    <a:lumOff val="10000"/>
                  </a:schemeClr>
                </a:solidFill>
                <a:latin typeface="Calibri" panose="020F0502020204030204" pitchFamily="34" charset="0"/>
                <a:ea typeface="+mj-ea"/>
                <a:cs typeface="Calibri" panose="020F0502020204030204" pitchFamily="34" charset="0"/>
              </a:rPr>
              <a:t>Indicator 6B: EC LRE Targets and Results Over Time</a:t>
            </a:r>
            <a:endParaRPr lang="en-US" sz="3600" dirty="0">
              <a:solidFill>
                <a:schemeClr val="tx1">
                  <a:lumMod val="90000"/>
                  <a:lumOff val="10000"/>
                </a:schemeClr>
              </a:solidFill>
            </a:endParaRPr>
          </a:p>
        </p:txBody>
      </p:sp>
      <p:graphicFrame>
        <p:nvGraphicFramePr>
          <p:cNvPr id="8" name="Chart 7" descr="This graph shows the Kansas target and data from Indicator 6B from 2012 to 2018. The target fluctuated over that time but stayed close to 32%. The data met or eceeded the target all years.">
            <a:extLst>
              <a:ext uri="{FF2B5EF4-FFF2-40B4-BE49-F238E27FC236}">
                <a16:creationId xmlns:a16="http://schemas.microsoft.com/office/drawing/2014/main" id="{0CCF2214-E425-49E0-9E35-13F0912C7102}"/>
              </a:ext>
            </a:extLst>
          </p:cNvPr>
          <p:cNvGraphicFramePr>
            <a:graphicFrameLocks noChangeAspect="1"/>
          </p:cNvGraphicFramePr>
          <p:nvPr>
            <p:extLst>
              <p:ext uri="{D42A27DB-BD31-4B8C-83A1-F6EECF244321}">
                <p14:modId xmlns:p14="http://schemas.microsoft.com/office/powerpoint/2010/main" val="485105722"/>
              </p:ext>
            </p:extLst>
          </p:nvPr>
        </p:nvGraphicFramePr>
        <p:xfrm>
          <a:off x="1380043" y="1048461"/>
          <a:ext cx="9596582" cy="3805297"/>
        </p:xfrm>
        <a:graphic>
          <a:graphicData uri="http://schemas.openxmlformats.org/drawingml/2006/chart">
            <c:chart xmlns:c="http://schemas.openxmlformats.org/drawingml/2006/chart" xmlns:r="http://schemas.openxmlformats.org/officeDocument/2006/relationships" r:id="rId2"/>
          </a:graphicData>
        </a:graphic>
      </p:graphicFrame>
      <p:sp>
        <p:nvSpPr>
          <p:cNvPr id="12" name="Down Arrow 8">
            <a:extLst>
              <a:ext uri="{FF2B5EF4-FFF2-40B4-BE49-F238E27FC236}">
                <a16:creationId xmlns:a16="http://schemas.microsoft.com/office/drawing/2014/main" id="{80F0F3FC-DA29-4B5C-8D0E-6D34DF1B9C2B}"/>
              </a:ext>
            </a:extLst>
          </p:cNvPr>
          <p:cNvSpPr/>
          <p:nvPr/>
        </p:nvSpPr>
        <p:spPr>
          <a:xfrm>
            <a:off x="498483" y="1728797"/>
            <a:ext cx="364807" cy="2211614"/>
          </a:xfrm>
          <a:prstGeom prst="downArrow">
            <a:avLst/>
          </a:prstGeom>
          <a:solidFill>
            <a:schemeClr val="tx1">
              <a:lumMod val="90000"/>
              <a:lumOff val="1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49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sp>
        <p:nvSpPr>
          <p:cNvPr id="3" name="Rectangle 2"/>
          <p:cNvSpPr/>
          <p:nvPr/>
        </p:nvSpPr>
        <p:spPr>
          <a:xfrm>
            <a:off x="535709" y="1811426"/>
            <a:ext cx="11656291" cy="3108543"/>
          </a:xfrm>
          <a:prstGeom prst="rect">
            <a:avLst/>
          </a:prstGeom>
        </p:spPr>
        <p:txBody>
          <a:bodyPr wrap="square">
            <a:spAutoFit/>
          </a:bodyPr>
          <a:lstStyle/>
          <a:p>
            <a:pPr marL="285750" indent="-285750">
              <a:buFont typeface="Arial" panose="020B0604020202020204" pitchFamily="34" charset="0"/>
              <a:buChar char="•"/>
            </a:pPr>
            <a:r>
              <a:rPr lang="en-US" sz="2800" dirty="0"/>
              <a:t>States must report five-year-old children with disabilities who are enrolled in preschool programs in this indicator.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Five-year-old children with disabilities who are enrolled in kindergarten are included in Indicator 5. </a:t>
            </a:r>
          </a:p>
          <a:p>
            <a:endParaRPr lang="en-US" sz="2800" dirty="0"/>
          </a:p>
          <a:p>
            <a:pPr marL="285750" indent="-285750">
              <a:buFont typeface="Arial" panose="020B0604020202020204" pitchFamily="34" charset="0"/>
              <a:buChar char="•"/>
            </a:pPr>
            <a:r>
              <a:rPr lang="en-US" sz="2800" dirty="0"/>
              <a:t>Addition of 6C: Special education services in home setting</a:t>
            </a:r>
          </a:p>
        </p:txBody>
      </p:sp>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Changes to Indicator 6 for the 2020-2025 SPP/APR Reporting Period</a:t>
            </a:r>
          </a:p>
        </p:txBody>
      </p:sp>
    </p:spTree>
    <p:extLst>
      <p:ext uri="{BB962C8B-B14F-4D97-AF65-F5344CB8AC3E}">
        <p14:creationId xmlns:p14="http://schemas.microsoft.com/office/powerpoint/2010/main" val="231678655"/>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http://schemas.microsoft.com/office/2006/documentManagement/types"/>
    <ds:schemaRef ds:uri="http://purl.org/dc/terms/"/>
    <ds:schemaRef ds:uri="6c663d95-8238-4b2d-b922-a74f82e5df6f"/>
    <ds:schemaRef ds:uri="http://www.w3.org/XML/1998/namespace"/>
    <ds:schemaRef ds:uri="http://purl.org/dc/elements/1.1/"/>
    <ds:schemaRef ds:uri="http://schemas.openxmlformats.org/package/2006/metadata/core-properties"/>
    <ds:schemaRef ds:uri="d5501a87-0b31-43b9-bb13-8dd2b743a206"/>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1220</TotalTime>
  <Words>2323</Words>
  <Application>Microsoft Office PowerPoint</Application>
  <PresentationFormat>Widescreen</PresentationFormat>
  <Paragraphs>184</Paragraphs>
  <Slides>36</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Segoe UI</vt:lpstr>
      <vt:lpstr>Arial</vt:lpstr>
      <vt:lpstr>Courier New</vt:lpstr>
      <vt:lpstr>Calibri</vt:lpstr>
      <vt:lpstr>Times New Roman</vt:lpstr>
      <vt:lpstr>Open Sans Semibold</vt:lpstr>
      <vt:lpstr>Open Sans Light</vt:lpstr>
      <vt:lpstr>Symbol</vt:lpstr>
      <vt:lpstr>Open Sans</vt:lpstr>
      <vt:lpstr>Custom Design</vt:lpstr>
      <vt:lpstr>State Performance Plan and Annual Performance Report </vt:lpstr>
      <vt:lpstr>PowerPoint Presentation</vt:lpstr>
      <vt:lpstr>PowerPoint Presentation</vt:lpstr>
      <vt:lpstr>PowerPoint Presentation</vt:lpstr>
      <vt:lpstr>Preschool Environments</vt:lpstr>
      <vt:lpstr>What is Indicator 6?</vt:lpstr>
      <vt:lpstr>Percent of children aged 3 through 5 with IEPs attending a regular early childhood program and receiving the majority of special education and related services in the regular early childhood program. </vt:lpstr>
      <vt:lpstr>Percent of children aged 3 through 5 with IEPs attending a separate special education class, separate school or residential facility. </vt:lpstr>
      <vt:lpstr>PowerPoint Presentation</vt:lpstr>
      <vt:lpstr>COVID-19 Impacts</vt:lpstr>
      <vt:lpstr>PowerPoint Presentation</vt:lpstr>
      <vt:lpstr>Percent of children aged 3 through 5 with IEPs attending a regular early childhood program and receiving the majority of special education and related services in the regular early childhood program. </vt:lpstr>
      <vt:lpstr>Percent of children aged 3 through 5 with IEPs attending a separate special education class, separate school or residential facility. </vt:lpstr>
      <vt:lpstr>Percent of children aged 3 through 5 with IEPs receiving special education services in the home setting. </vt:lpstr>
      <vt:lpstr>PowerPoint Presentation</vt:lpstr>
      <vt:lpstr>Preschool Outcomes</vt:lpstr>
      <vt:lpstr>What is Indicator 7?</vt:lpstr>
      <vt:lpstr>PowerPoint Presentation</vt:lpstr>
      <vt:lpstr>Indicator 7 Trend Data 2010-2019</vt:lpstr>
      <vt:lpstr>PowerPoint Presentation</vt:lpstr>
      <vt:lpstr>COVID-19 Impacts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Transitions from Part C to Part B</vt:lpstr>
      <vt:lpstr>What is Indicator 12?</vt:lpstr>
      <vt:lpstr>COVID-19 Impacts</vt:lpstr>
      <vt:lpstr>Indicator 12 Trend Data 2010-2019</vt:lpstr>
      <vt:lpstr>PowerPoint Presentation</vt:lpstr>
      <vt:lpstr>PowerPoint Presentation</vt:lpstr>
      <vt:lpstr>Contact Information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Josie McClendon</cp:lastModifiedBy>
  <cp:revision>81</cp:revision>
  <dcterms:created xsi:type="dcterms:W3CDTF">2017-11-21T21:33:09Z</dcterms:created>
  <dcterms:modified xsi:type="dcterms:W3CDTF">2021-10-01T14:32:20Z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