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9"/>
  </p:notesMasterIdLst>
  <p:sldIdLst>
    <p:sldId id="261" r:id="rId5"/>
    <p:sldId id="314" r:id="rId6"/>
    <p:sldId id="320" r:id="rId7"/>
    <p:sldId id="321" r:id="rId8"/>
    <p:sldId id="324" r:id="rId9"/>
    <p:sldId id="331" r:id="rId10"/>
    <p:sldId id="361" r:id="rId11"/>
    <p:sldId id="367" r:id="rId12"/>
    <p:sldId id="368" r:id="rId13"/>
    <p:sldId id="359" r:id="rId14"/>
    <p:sldId id="323" r:id="rId15"/>
    <p:sldId id="347" r:id="rId16"/>
    <p:sldId id="366" r:id="rId17"/>
    <p:sldId id="279"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Open Sans Light" panose="020B0306030504020204" pitchFamily="34" charset="0"/>
      <p:regular r:id="rId28"/>
      <p:italic r:id="rId29"/>
    </p:embeddedFont>
    <p:embeddedFont>
      <p:font typeface="Open Sans Semibold" panose="020B0706030804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a Stroup-Rentier" initials="VLS-R" lastIdx="10" clrIdx="0">
    <p:extLst>
      <p:ext uri="{19B8F6BF-5375-455C-9EA6-DF929625EA0E}">
        <p15:presenceInfo xmlns:p15="http://schemas.microsoft.com/office/powerpoint/2012/main" userId="Vera Stroup-Rentier" providerId="None"/>
      </p:ext>
    </p:extLst>
  </p:cmAuthor>
  <p:cmAuthor id="2" name="Chelie A Nelson" initials="CAN" lastIdx="6" clrIdx="1">
    <p:extLst>
      <p:ext uri="{19B8F6BF-5375-455C-9EA6-DF929625EA0E}">
        <p15:presenceInfo xmlns:p15="http://schemas.microsoft.com/office/powerpoint/2012/main" userId="S::chelie.nelson@nau.edu::d13cf532-c942-468f-99e9-127dc4c5709f" providerId="AD"/>
      </p:ext>
    </p:extLst>
  </p:cmAuthor>
  <p:cmAuthor id="3" name="Cary S. Rogers" initials="CSR" lastIdx="16" clrIdx="2">
    <p:extLst>
      <p:ext uri="{19B8F6BF-5375-455C-9EA6-DF929625EA0E}">
        <p15:presenceInfo xmlns:p15="http://schemas.microsoft.com/office/powerpoint/2012/main" userId="S-1-5-21-3991781186-3178972888-1074896750-167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1769" autoAdjust="0"/>
  </p:normalViewPr>
  <p:slideViewPr>
    <p:cSldViewPr snapToGrid="0">
      <p:cViewPr varScale="1">
        <p:scale>
          <a:sx n="114" d="100"/>
          <a:sy n="114" d="100"/>
        </p:scale>
        <p:origin x="474" y="114"/>
      </p:cViewPr>
      <p:guideLst/>
    </p:cSldViewPr>
  </p:slideViewPr>
  <p:outlineViewPr>
    <p:cViewPr>
      <p:scale>
        <a:sx n="33" d="100"/>
        <a:sy n="33" d="100"/>
      </p:scale>
      <p:origin x="0" y="-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531250000000003E-2"/>
          <c:y val="0.11837117874193044"/>
          <c:w val="0.89103125000000005"/>
          <c:h val="0.74928446424185136"/>
        </c:manualLayout>
      </c:layout>
      <c:barChart>
        <c:barDir val="col"/>
        <c:grouping val="clustered"/>
        <c:varyColors val="0"/>
        <c:ser>
          <c:idx val="0"/>
          <c:order val="0"/>
          <c:tx>
            <c:strRef>
              <c:f>Sheet1!$B$1</c:f>
              <c:strCache>
                <c:ptCount val="1"/>
                <c:pt idx="0">
                  <c:v>Target</c:v>
                </c:pt>
              </c:strCache>
            </c:strRef>
          </c:tx>
          <c:spPr>
            <a:solidFill>
              <a:schemeClr val="accent2"/>
            </a:solidFill>
            <a:ln>
              <a:noFill/>
            </a:ln>
            <a:effectLst/>
          </c:spPr>
          <c:invertIfNegative val="0"/>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0%</c:formatCode>
                <c:ptCount val="6"/>
                <c:pt idx="0">
                  <c:v>0.65</c:v>
                </c:pt>
                <c:pt idx="1">
                  <c:v>0.65</c:v>
                </c:pt>
                <c:pt idx="2">
                  <c:v>0.66</c:v>
                </c:pt>
                <c:pt idx="3">
                  <c:v>0.67</c:v>
                </c:pt>
                <c:pt idx="4">
                  <c:v>0.68</c:v>
                </c:pt>
                <c:pt idx="5" formatCode="0.00%">
                  <c:v>0.70250000000000001</c:v>
                </c:pt>
              </c:numCache>
            </c:numRef>
          </c:val>
          <c:extLst>
            <c:ext xmlns:c16="http://schemas.microsoft.com/office/drawing/2014/chart" uri="{C3380CC4-5D6E-409C-BE32-E72D297353CC}">
              <c16:uniqueId val="{00000000-4498-4115-8509-AB47F92C60AF}"/>
            </c:ext>
          </c:extLst>
        </c:ser>
        <c:ser>
          <c:idx val="1"/>
          <c:order val="1"/>
          <c:tx>
            <c:strRef>
              <c:f>Sheet1!$C$1</c:f>
              <c:strCache>
                <c:ptCount val="1"/>
                <c:pt idx="0">
                  <c:v>5A Actual Data</c:v>
                </c:pt>
              </c:strCache>
            </c:strRef>
          </c:tx>
          <c:spPr>
            <a:solidFill>
              <a:schemeClr val="accent4"/>
            </a:solidFill>
            <a:ln>
              <a:noFill/>
            </a:ln>
            <a:effectLst/>
          </c:spPr>
          <c:invertIfNegative val="0"/>
          <c:cat>
            <c:numRef>
              <c:f>Sheet1!$A$2:$A$7</c:f>
              <c:numCache>
                <c:formatCode>General</c:formatCode>
                <c:ptCount val="6"/>
                <c:pt idx="0">
                  <c:v>2014</c:v>
                </c:pt>
                <c:pt idx="1">
                  <c:v>2015</c:v>
                </c:pt>
                <c:pt idx="2">
                  <c:v>2016</c:v>
                </c:pt>
                <c:pt idx="3">
                  <c:v>2017</c:v>
                </c:pt>
                <c:pt idx="4">
                  <c:v>2018</c:v>
                </c:pt>
                <c:pt idx="5">
                  <c:v>2019</c:v>
                </c:pt>
              </c:numCache>
            </c:numRef>
          </c:cat>
          <c:val>
            <c:numRef>
              <c:f>Sheet1!$C$2:$C$7</c:f>
              <c:numCache>
                <c:formatCode>0.00%</c:formatCode>
                <c:ptCount val="6"/>
                <c:pt idx="0">
                  <c:v>0.69230000000000003</c:v>
                </c:pt>
                <c:pt idx="1">
                  <c:v>0.68910000000000005</c:v>
                </c:pt>
                <c:pt idx="2">
                  <c:v>0.68930000000000002</c:v>
                </c:pt>
                <c:pt idx="3">
                  <c:v>0.68469999999999998</c:v>
                </c:pt>
                <c:pt idx="4">
                  <c:v>0.68830000000000002</c:v>
                </c:pt>
                <c:pt idx="5">
                  <c:v>0.70250000000000001</c:v>
                </c:pt>
              </c:numCache>
            </c:numRef>
          </c:val>
          <c:extLst>
            <c:ext xmlns:c16="http://schemas.microsoft.com/office/drawing/2014/chart" uri="{C3380CC4-5D6E-409C-BE32-E72D297353CC}">
              <c16:uniqueId val="{00000003-4498-4115-8509-AB47F92C60AF}"/>
            </c:ext>
          </c:extLst>
        </c:ser>
        <c:dLbls>
          <c:showLegendKey val="0"/>
          <c:showVal val="0"/>
          <c:showCatName val="0"/>
          <c:showSerName val="0"/>
          <c:showPercent val="0"/>
          <c:showBubbleSize val="0"/>
        </c:dLbls>
        <c:gapWidth val="219"/>
        <c:overlap val="-27"/>
        <c:axId val="1760399183"/>
        <c:axId val="1716676575"/>
      </c:barChart>
      <c:catAx>
        <c:axId val="1760399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6676575"/>
        <c:crosses val="autoZero"/>
        <c:auto val="1"/>
        <c:lblAlgn val="ctr"/>
        <c:lblOffset val="100"/>
        <c:noMultiLvlLbl val="0"/>
      </c:catAx>
      <c:valAx>
        <c:axId val="17166765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039918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531250000000003E-2"/>
          <c:y val="0.11837117874193044"/>
          <c:w val="0.89103125000000005"/>
          <c:h val="0.74928446424185136"/>
        </c:manualLayout>
      </c:layout>
      <c:barChart>
        <c:barDir val="col"/>
        <c:grouping val="clustered"/>
        <c:varyColors val="0"/>
        <c:ser>
          <c:idx val="0"/>
          <c:order val="0"/>
          <c:tx>
            <c:strRef>
              <c:f>Sheet1!$B$1</c:f>
              <c:strCache>
                <c:ptCount val="1"/>
                <c:pt idx="0">
                  <c:v>Target</c:v>
                </c:pt>
              </c:strCache>
            </c:strRef>
          </c:tx>
          <c:spPr>
            <a:solidFill>
              <a:schemeClr val="accent2"/>
            </a:solidFill>
            <a:ln>
              <a:noFill/>
            </a:ln>
            <a:effectLst/>
          </c:spPr>
          <c:invertIfNegative val="0"/>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0.00%</c:formatCode>
                <c:ptCount val="6"/>
                <c:pt idx="0">
                  <c:v>7.3499999999999996E-2</c:v>
                </c:pt>
                <c:pt idx="1">
                  <c:v>7.3499999999999996E-2</c:v>
                </c:pt>
                <c:pt idx="2">
                  <c:v>7.3400000000000007E-2</c:v>
                </c:pt>
                <c:pt idx="3">
                  <c:v>7.3200000000000001E-2</c:v>
                </c:pt>
                <c:pt idx="4">
                  <c:v>7.2999999999999995E-2</c:v>
                </c:pt>
                <c:pt idx="5">
                  <c:v>7.0400000000000004E-2</c:v>
                </c:pt>
              </c:numCache>
            </c:numRef>
          </c:val>
          <c:extLst>
            <c:ext xmlns:c16="http://schemas.microsoft.com/office/drawing/2014/chart" uri="{C3380CC4-5D6E-409C-BE32-E72D297353CC}">
              <c16:uniqueId val="{00000000-4498-4115-8509-AB47F92C60AF}"/>
            </c:ext>
          </c:extLst>
        </c:ser>
        <c:ser>
          <c:idx val="1"/>
          <c:order val="1"/>
          <c:tx>
            <c:strRef>
              <c:f>Sheet1!$C$1</c:f>
              <c:strCache>
                <c:ptCount val="1"/>
                <c:pt idx="0">
                  <c:v>5B Actual Data</c:v>
                </c:pt>
              </c:strCache>
            </c:strRef>
          </c:tx>
          <c:spPr>
            <a:solidFill>
              <a:schemeClr val="accent4"/>
            </a:solidFill>
            <a:ln>
              <a:noFill/>
            </a:ln>
            <a:effectLst/>
          </c:spPr>
          <c:invertIfNegative val="0"/>
          <c:cat>
            <c:numRef>
              <c:f>Sheet1!$A$2:$A$7</c:f>
              <c:numCache>
                <c:formatCode>General</c:formatCode>
                <c:ptCount val="6"/>
                <c:pt idx="0">
                  <c:v>2014</c:v>
                </c:pt>
                <c:pt idx="1">
                  <c:v>2015</c:v>
                </c:pt>
                <c:pt idx="2">
                  <c:v>2016</c:v>
                </c:pt>
                <c:pt idx="3">
                  <c:v>2017</c:v>
                </c:pt>
                <c:pt idx="4">
                  <c:v>2018</c:v>
                </c:pt>
                <c:pt idx="5">
                  <c:v>2019</c:v>
                </c:pt>
              </c:numCache>
            </c:numRef>
          </c:cat>
          <c:val>
            <c:numRef>
              <c:f>Sheet1!$C$2:$C$7</c:f>
              <c:numCache>
                <c:formatCode>0.00%</c:formatCode>
                <c:ptCount val="6"/>
                <c:pt idx="0">
                  <c:v>6.7199999999999996E-2</c:v>
                </c:pt>
                <c:pt idx="1">
                  <c:v>6.9699999999999998E-2</c:v>
                </c:pt>
                <c:pt idx="2">
                  <c:v>7.4099999999999999E-2</c:v>
                </c:pt>
                <c:pt idx="3">
                  <c:v>7.2599999999999998E-2</c:v>
                </c:pt>
                <c:pt idx="4">
                  <c:v>7.1199999999999999E-2</c:v>
                </c:pt>
                <c:pt idx="5">
                  <c:v>7.0400000000000004E-2</c:v>
                </c:pt>
              </c:numCache>
            </c:numRef>
          </c:val>
          <c:extLst>
            <c:ext xmlns:c16="http://schemas.microsoft.com/office/drawing/2014/chart" uri="{C3380CC4-5D6E-409C-BE32-E72D297353CC}">
              <c16:uniqueId val="{00000003-4498-4115-8509-AB47F92C60AF}"/>
            </c:ext>
          </c:extLst>
        </c:ser>
        <c:dLbls>
          <c:showLegendKey val="0"/>
          <c:showVal val="0"/>
          <c:showCatName val="0"/>
          <c:showSerName val="0"/>
          <c:showPercent val="0"/>
          <c:showBubbleSize val="0"/>
        </c:dLbls>
        <c:gapWidth val="219"/>
        <c:overlap val="-27"/>
        <c:axId val="1760399183"/>
        <c:axId val="1716676575"/>
      </c:barChart>
      <c:catAx>
        <c:axId val="1760399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6676575"/>
        <c:crosses val="autoZero"/>
        <c:auto val="1"/>
        <c:lblAlgn val="ctr"/>
        <c:lblOffset val="100"/>
        <c:noMultiLvlLbl val="0"/>
      </c:catAx>
      <c:valAx>
        <c:axId val="171667657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039918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531250000000003E-2"/>
          <c:y val="0.11837117874193044"/>
          <c:w val="0.89103125000000005"/>
          <c:h val="0.74928446424185136"/>
        </c:manualLayout>
      </c:layout>
      <c:barChart>
        <c:barDir val="col"/>
        <c:grouping val="clustered"/>
        <c:varyColors val="0"/>
        <c:ser>
          <c:idx val="0"/>
          <c:order val="0"/>
          <c:tx>
            <c:strRef>
              <c:f>Sheet1!$B$1</c:f>
              <c:strCache>
                <c:ptCount val="1"/>
                <c:pt idx="0">
                  <c:v>Target</c:v>
                </c:pt>
              </c:strCache>
            </c:strRef>
          </c:tx>
          <c:spPr>
            <a:solidFill>
              <a:schemeClr val="accent2"/>
            </a:solidFill>
            <a:ln>
              <a:noFill/>
            </a:ln>
            <a:effectLst/>
          </c:spPr>
          <c:invertIfNegative val="0"/>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0.00%</c:formatCode>
                <c:ptCount val="6"/>
                <c:pt idx="0">
                  <c:v>2.5000000000000001E-2</c:v>
                </c:pt>
                <c:pt idx="1">
                  <c:v>2.5000000000000001E-2</c:v>
                </c:pt>
                <c:pt idx="2">
                  <c:v>2.4799999999999999E-2</c:v>
                </c:pt>
                <c:pt idx="3">
                  <c:v>2.46E-2</c:v>
                </c:pt>
                <c:pt idx="4">
                  <c:v>2.4299999999999999E-2</c:v>
                </c:pt>
                <c:pt idx="5">
                  <c:v>2.2100000000000002E-2</c:v>
                </c:pt>
              </c:numCache>
            </c:numRef>
          </c:val>
          <c:extLst>
            <c:ext xmlns:c16="http://schemas.microsoft.com/office/drawing/2014/chart" uri="{C3380CC4-5D6E-409C-BE32-E72D297353CC}">
              <c16:uniqueId val="{00000000-4498-4115-8509-AB47F92C60AF}"/>
            </c:ext>
          </c:extLst>
        </c:ser>
        <c:ser>
          <c:idx val="1"/>
          <c:order val="1"/>
          <c:tx>
            <c:strRef>
              <c:f>Sheet1!$C$1</c:f>
              <c:strCache>
                <c:ptCount val="1"/>
                <c:pt idx="0">
                  <c:v>5B Actual Data</c:v>
                </c:pt>
              </c:strCache>
            </c:strRef>
          </c:tx>
          <c:spPr>
            <a:solidFill>
              <a:schemeClr val="accent4"/>
            </a:solidFill>
            <a:ln>
              <a:noFill/>
            </a:ln>
            <a:effectLst/>
          </c:spPr>
          <c:invertIfNegative val="0"/>
          <c:cat>
            <c:numRef>
              <c:f>Sheet1!$A$2:$A$7</c:f>
              <c:numCache>
                <c:formatCode>General</c:formatCode>
                <c:ptCount val="6"/>
                <c:pt idx="0">
                  <c:v>2014</c:v>
                </c:pt>
                <c:pt idx="1">
                  <c:v>2015</c:v>
                </c:pt>
                <c:pt idx="2">
                  <c:v>2016</c:v>
                </c:pt>
                <c:pt idx="3">
                  <c:v>2017</c:v>
                </c:pt>
                <c:pt idx="4">
                  <c:v>2018</c:v>
                </c:pt>
                <c:pt idx="5">
                  <c:v>2019</c:v>
                </c:pt>
              </c:numCache>
            </c:numRef>
          </c:cat>
          <c:val>
            <c:numRef>
              <c:f>Sheet1!$C$2:$C$7</c:f>
              <c:numCache>
                <c:formatCode>0.00%</c:formatCode>
                <c:ptCount val="6"/>
                <c:pt idx="0">
                  <c:v>2.2700000000000001E-2</c:v>
                </c:pt>
                <c:pt idx="1">
                  <c:v>2.1999999999999999E-2</c:v>
                </c:pt>
                <c:pt idx="2">
                  <c:v>2.2499999999999999E-2</c:v>
                </c:pt>
                <c:pt idx="3">
                  <c:v>2.3199999999999998E-2</c:v>
                </c:pt>
                <c:pt idx="4">
                  <c:v>2.3400000000000001E-2</c:v>
                </c:pt>
                <c:pt idx="5">
                  <c:v>2.2100000000000002E-2</c:v>
                </c:pt>
              </c:numCache>
            </c:numRef>
          </c:val>
          <c:extLst>
            <c:ext xmlns:c16="http://schemas.microsoft.com/office/drawing/2014/chart" uri="{C3380CC4-5D6E-409C-BE32-E72D297353CC}">
              <c16:uniqueId val="{00000003-4498-4115-8509-AB47F92C60AF}"/>
            </c:ext>
          </c:extLst>
        </c:ser>
        <c:dLbls>
          <c:showLegendKey val="0"/>
          <c:showVal val="0"/>
          <c:showCatName val="0"/>
          <c:showSerName val="0"/>
          <c:showPercent val="0"/>
          <c:showBubbleSize val="0"/>
        </c:dLbls>
        <c:gapWidth val="219"/>
        <c:overlap val="-27"/>
        <c:axId val="1760399183"/>
        <c:axId val="1716676575"/>
      </c:barChart>
      <c:catAx>
        <c:axId val="1760399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6676575"/>
        <c:crosses val="autoZero"/>
        <c:auto val="1"/>
        <c:lblAlgn val="ctr"/>
        <c:lblOffset val="100"/>
        <c:noMultiLvlLbl val="0"/>
      </c:catAx>
      <c:valAx>
        <c:axId val="171667657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039918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1-06-15T08:30:12.939" idx="1">
    <p:pos x="7044" y="3594"/>
    <p:text>I added this last sentence.</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10/1/2021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a:t>
            </a:fld>
            <a:endParaRPr lang="en-US" dirty="0"/>
          </a:p>
        </p:txBody>
      </p:sp>
    </p:spTree>
    <p:extLst>
      <p:ext uri="{BB962C8B-B14F-4D97-AF65-F5344CB8AC3E}">
        <p14:creationId xmlns:p14="http://schemas.microsoft.com/office/powerpoint/2010/main" val="226894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3</a:t>
            </a:fld>
            <a:endParaRPr lang="en-US" dirty="0"/>
          </a:p>
        </p:txBody>
      </p:sp>
    </p:spTree>
    <p:extLst>
      <p:ext uri="{BB962C8B-B14F-4D97-AF65-F5344CB8AC3E}">
        <p14:creationId xmlns:p14="http://schemas.microsoft.com/office/powerpoint/2010/main" val="674478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4</a:t>
            </a:fld>
            <a:endParaRPr lang="en-US" dirty="0"/>
          </a:p>
        </p:txBody>
      </p:sp>
    </p:spTree>
    <p:extLst>
      <p:ext uri="{BB962C8B-B14F-4D97-AF65-F5344CB8AC3E}">
        <p14:creationId xmlns:p14="http://schemas.microsoft.com/office/powerpoint/2010/main" val="216359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85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11</a:t>
            </a:fld>
            <a:endParaRPr lang="en-US" dirty="0"/>
          </a:p>
        </p:txBody>
      </p:sp>
    </p:spTree>
    <p:extLst>
      <p:ext uri="{BB962C8B-B14F-4D97-AF65-F5344CB8AC3E}">
        <p14:creationId xmlns:p14="http://schemas.microsoft.com/office/powerpoint/2010/main" val="255156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12</a:t>
            </a:fld>
            <a:endParaRPr lang="en-US" dirty="0"/>
          </a:p>
        </p:txBody>
      </p:sp>
    </p:spTree>
    <p:extLst>
      <p:ext uri="{BB962C8B-B14F-4D97-AF65-F5344CB8AC3E}">
        <p14:creationId xmlns:p14="http://schemas.microsoft.com/office/powerpoint/2010/main" val="4049238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13</a:t>
            </a:fld>
            <a:endParaRPr lang="en-US" dirty="0"/>
          </a:p>
        </p:txBody>
      </p:sp>
    </p:spTree>
    <p:extLst>
      <p:ext uri="{BB962C8B-B14F-4D97-AF65-F5344CB8AC3E}">
        <p14:creationId xmlns:p14="http://schemas.microsoft.com/office/powerpoint/2010/main" val="4264739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8" name="Title 7">
            <a:extLst>
              <a:ext uri="{FF2B5EF4-FFF2-40B4-BE49-F238E27FC236}">
                <a16:creationId xmlns:a16="http://schemas.microsoft.com/office/drawing/2014/main" id="{D549B9DA-B246-4EEB-B88F-6E64659851AD}"/>
              </a:ext>
              <a:ext uri="{C183D7F6-B498-43B3-948B-1728B52AA6E4}">
                <adec:decorative xmlns:adec="http://schemas.microsoft.com/office/drawing/2017/decorative" val="0"/>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4E53F5-8B09-491A-BE3D-96AAEB531966}"/>
              </a:ext>
            </a:extLst>
          </p:cNvPr>
          <p:cNvSpPr>
            <a:spLocks noGrp="1"/>
          </p:cNvSpPr>
          <p:nvPr>
            <p:ph type="title"/>
          </p:nvPr>
        </p:nvSpPr>
        <p:spPr>
          <a:xfrm>
            <a:off x="1046430" y="-169503"/>
            <a:ext cx="10515600" cy="1325563"/>
          </a:xfrm>
        </p:spPr>
        <p:txBody>
          <a:bodyPr/>
          <a:lstStyle/>
          <a:p>
            <a:r>
              <a:rPr lang="en-US"/>
              <a:t>Click to edit Master title style</a:t>
            </a: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5349C87D-99B1-4570-8E5A-CD32BC561AF0}"/>
              </a:ext>
              <a:ext uri="{C183D7F6-B498-43B3-948B-1728B52AA6E4}">
                <adec:decorative xmlns:adec="http://schemas.microsoft.com/office/drawing/2017/decorative" val="0"/>
              </a:ext>
            </a:extLst>
          </p:cNvPr>
          <p:cNvSpPr>
            <a:spLocks noGrp="1"/>
          </p:cNvSpPr>
          <p:nvPr>
            <p:ph type="title" hasCustomPrompt="1"/>
          </p:nvPr>
        </p:nvSpPr>
        <p:spPr>
          <a:xfrm>
            <a:off x="249724" y="136525"/>
            <a:ext cx="10515600" cy="1325563"/>
          </a:xfrm>
        </p:spPr>
        <p:txBody>
          <a:bodyPr/>
          <a:lstStyle>
            <a:lvl1pPr>
              <a:defRPr/>
            </a:lvl1pPr>
          </a:lstStyle>
          <a:p>
            <a:r>
              <a:rPr lang="en-US" dirty="0"/>
              <a:t>Contact Information</a:t>
            </a:r>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3" name="Date Placeholder 2">
            <a:extLst>
              <a:ext uri="{FF2B5EF4-FFF2-40B4-BE49-F238E27FC236}">
                <a16:creationId xmlns:a16="http://schemas.microsoft.com/office/drawing/2014/main" id="{E5289218-7CB7-4181-8221-C0440523BEC9}"/>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4" name="Footer Placeholder 3">
            <a:extLst>
              <a:ext uri="{FF2B5EF4-FFF2-40B4-BE49-F238E27FC236}">
                <a16:creationId xmlns:a16="http://schemas.microsoft.com/office/drawing/2014/main" id="{C0DB162A-3F38-40BA-82D2-7C72C64118D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AD3D8C27-8A53-4BC4-90CB-ADA278AC77E3}"/>
              </a:ext>
            </a:extLst>
          </p:cNvPr>
          <p:cNvSpPr>
            <a:spLocks noGrp="1"/>
          </p:cNvSpPr>
          <p:nvPr>
            <p:ph type="title"/>
          </p:nvPr>
        </p:nvSpPr>
        <p:spPr/>
        <p:txBody>
          <a:bodyPr/>
          <a:lstStyle/>
          <a:p>
            <a:r>
              <a:rPr lang="en-US"/>
              <a:t>Click to edit Master title style</a:t>
            </a:r>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10/1/2021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ngimg.com/download/2747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ublic.tableau.com/profile/general.supervision.timely.and.accurate.dat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jrand@ksde.org"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7090" y="4569562"/>
            <a:ext cx="12469090" cy="891019"/>
          </a:xfrm>
        </p:spPr>
        <p:txBody>
          <a:bodyPr>
            <a:noAutofit/>
          </a:bodyPr>
          <a:lstStyle/>
          <a:p>
            <a:pPr algn="ctr"/>
            <a:r>
              <a:rPr lang="en-US" sz="3200" dirty="0"/>
              <a:t>State Performance Plan and Annual Performance Report </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normAutofit fontScale="85000" lnSpcReduction="20000"/>
          </a:bodyPr>
          <a:lstStyle/>
          <a:p>
            <a:r>
              <a:rPr lang="en-US" dirty="0"/>
              <a:t>(SPP/APR) FFY 2020-2025 Stakeholder Involvement</a:t>
            </a:r>
          </a:p>
          <a:p>
            <a:r>
              <a:rPr lang="en-US" dirty="0"/>
              <a:t>Education Environments (School Age)</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514-A0C2-463A-BD4F-29C8FF9CA091}"/>
              </a:ext>
            </a:extLst>
          </p:cNvPr>
          <p:cNvSpPr>
            <a:spLocks noGrp="1"/>
          </p:cNvSpPr>
          <p:nvPr>
            <p:ph type="title"/>
          </p:nvPr>
        </p:nvSpPr>
        <p:spPr/>
        <p:txBody>
          <a:bodyPr/>
          <a:lstStyle/>
          <a:p>
            <a:r>
              <a:rPr lang="en-US" dirty="0"/>
              <a:t>COVID-19 Impacts</a:t>
            </a:r>
          </a:p>
        </p:txBody>
      </p:sp>
      <p:sp>
        <p:nvSpPr>
          <p:cNvPr id="3" name="Content Placeholder 2">
            <a:extLst>
              <a:ext uri="{FF2B5EF4-FFF2-40B4-BE49-F238E27FC236}">
                <a16:creationId xmlns:a16="http://schemas.microsoft.com/office/drawing/2014/main" id="{ED014F1A-E8A7-4005-8DAB-2B315C082FF2}"/>
              </a:ext>
            </a:extLst>
          </p:cNvPr>
          <p:cNvSpPr>
            <a:spLocks noGrp="1"/>
          </p:cNvSpPr>
          <p:nvPr>
            <p:ph idx="1"/>
          </p:nvPr>
        </p:nvSpPr>
        <p:spPr>
          <a:xfrm>
            <a:off x="838200" y="2540718"/>
            <a:ext cx="10515600" cy="1325563"/>
          </a:xfrm>
        </p:spPr>
        <p:txBody>
          <a:bodyPr>
            <a:normAutofit fontScale="92500"/>
          </a:bodyPr>
          <a:lstStyle/>
          <a:p>
            <a:r>
              <a:rPr lang="en-US" dirty="0"/>
              <a:t>KSDE projects that COVID-19 has had little to no effect on Indicator 5 due in part to the procedural guidance KSDE provided in response to COVID which included data reporting guidance.</a:t>
            </a:r>
            <a:endParaRPr lang="en-US" sz="2000" dirty="0"/>
          </a:p>
        </p:txBody>
      </p:sp>
    </p:spTree>
    <p:extLst>
      <p:ext uri="{BB962C8B-B14F-4D97-AF65-F5344CB8AC3E}">
        <p14:creationId xmlns:p14="http://schemas.microsoft.com/office/powerpoint/2010/main" val="211470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2" name="Rectangle 1"/>
          <p:cNvSpPr/>
          <p:nvPr/>
        </p:nvSpPr>
        <p:spPr>
          <a:xfrm>
            <a:off x="2657342" y="1307178"/>
            <a:ext cx="7650051" cy="523220"/>
          </a:xfrm>
          <a:prstGeom prst="rect">
            <a:avLst/>
          </a:prstGeom>
        </p:spPr>
        <p:txBody>
          <a:bodyPr wrap="square">
            <a:spAutoFit/>
          </a:bodyPr>
          <a:lstStyle/>
          <a:p>
            <a:pPr marL="342900" indent="-342900">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p:txBody>
      </p:sp>
      <p:pic>
        <p:nvPicPr>
          <p:cNvPr id="11" name="Picture 10">
            <a:extLst>
              <a:ext uri="{FF2B5EF4-FFF2-40B4-BE49-F238E27FC236}">
                <a16:creationId xmlns:a16="http://schemas.microsoft.com/office/drawing/2014/main" id="{A546FB27-8065-47F4-B2C6-B28C21B53A5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74363" y="2742200"/>
            <a:ext cx="3189307" cy="3151933"/>
          </a:xfrm>
          <a:prstGeom prst="rect">
            <a:avLst/>
          </a:prstGeom>
        </p:spPr>
      </p:pic>
      <p:sp>
        <p:nvSpPr>
          <p:cNvPr id="16" name="Title 1"/>
          <p:cNvSpPr txBox="1">
            <a:spLocks/>
          </p:cNvSpPr>
          <p:nvPr/>
        </p:nvSpPr>
        <p:spPr>
          <a:xfrm>
            <a:off x="-37708" y="2390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Targets for Indicator 5 for the 2020-2025 SPP/APR Reporting Period</a:t>
            </a:r>
          </a:p>
        </p:txBody>
      </p:sp>
      <p:sp>
        <p:nvSpPr>
          <p:cNvPr id="5" name="TextBox 4">
            <a:extLst>
              <a:ext uri="{FF2B5EF4-FFF2-40B4-BE49-F238E27FC236}">
                <a16:creationId xmlns:a16="http://schemas.microsoft.com/office/drawing/2014/main" id="{B409DDB1-6A27-4E81-89F9-800A3EE59B61}"/>
              </a:ext>
            </a:extLst>
          </p:cNvPr>
          <p:cNvSpPr txBox="1"/>
          <p:nvPr/>
        </p:nvSpPr>
        <p:spPr>
          <a:xfrm>
            <a:off x="5165939" y="1943656"/>
            <a:ext cx="6312023" cy="3416320"/>
          </a:xfrm>
          <a:prstGeom prst="rect">
            <a:avLst/>
          </a:prstGeom>
          <a:noFill/>
        </p:spPr>
        <p:txBody>
          <a:bodyPr wrap="square" rtlCol="0">
            <a:spAutoFit/>
          </a:bodyPr>
          <a:lstStyle/>
          <a:p>
            <a:pPr marL="285750" indent="-285750">
              <a:buFont typeface="Arial" panose="020B0604020202020204" pitchFamily="34" charset="0"/>
              <a:buChar char="•"/>
            </a:pPr>
            <a:r>
              <a:rPr lang="en-US" b="1" i="1" u="sng" dirty="0"/>
              <a:t>Indicator 5A </a:t>
            </a:r>
            <a:r>
              <a:rPr lang="en-US" dirty="0"/>
              <a:t>– KSDE will use FFY 2019 data as a baseline, and to begin FFY 2020 with a target of 70.5%. This target will increase to 71.75% by FFY 2025. </a:t>
            </a:r>
          </a:p>
          <a:p>
            <a:endParaRPr lang="en-US" dirty="0"/>
          </a:p>
          <a:p>
            <a:pPr marL="285750" indent="-285750">
              <a:buFont typeface="Arial" panose="020B0604020202020204" pitchFamily="34" charset="0"/>
              <a:buChar char="•"/>
            </a:pPr>
            <a:r>
              <a:rPr lang="en-US" b="1" i="1" u="sng" dirty="0"/>
              <a:t>Indicator 5B </a:t>
            </a:r>
            <a:r>
              <a:rPr lang="en-US" dirty="0"/>
              <a:t>- KSDE will use FFY 2019 data as a baseline, and to begin FFY 2020 with a target of 7.02%. This target will decrease to 6.95% by FFY 2025. </a:t>
            </a:r>
          </a:p>
          <a:p>
            <a:endParaRPr lang="en-US" dirty="0"/>
          </a:p>
          <a:p>
            <a:pPr marL="285750" indent="-285750">
              <a:buFont typeface="Arial" panose="020B0604020202020204" pitchFamily="34" charset="0"/>
              <a:buChar char="•"/>
            </a:pPr>
            <a:r>
              <a:rPr lang="en-US" b="1" i="1" u="sng" dirty="0"/>
              <a:t>Indicator 5C </a:t>
            </a:r>
            <a:r>
              <a:rPr lang="en-US" b="1" i="1" dirty="0"/>
              <a:t>- </a:t>
            </a:r>
            <a:r>
              <a:rPr lang="en-US" dirty="0"/>
              <a:t>KSDE will use FFY 2019 data as a baseline, and to begin FFY 2020 with a target of 2.20%. This target will decrease to 2.15% by FFY 2025. </a:t>
            </a:r>
          </a:p>
          <a:p>
            <a:pPr marL="285750" indent="-285750">
              <a:buFont typeface="Arial" panose="020B0604020202020204" pitchFamily="34" charset="0"/>
              <a:buChar char="•"/>
            </a:pPr>
            <a:endParaRPr lang="en-US" b="1" i="1" dirty="0"/>
          </a:p>
        </p:txBody>
      </p:sp>
    </p:spTree>
    <p:extLst>
      <p:ext uri="{BB962C8B-B14F-4D97-AF65-F5344CB8AC3E}">
        <p14:creationId xmlns:p14="http://schemas.microsoft.com/office/powerpoint/2010/main" val="4256569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121225" y="1936153"/>
            <a:ext cx="4119368"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How did we determine the targets?</a:t>
            </a:r>
          </a:p>
        </p:txBody>
      </p:sp>
      <p:sp>
        <p:nvSpPr>
          <p:cNvPr id="9" name="TextBox 8">
            <a:extLst>
              <a:ext uri="{FF2B5EF4-FFF2-40B4-BE49-F238E27FC236}">
                <a16:creationId xmlns:a16="http://schemas.microsoft.com/office/drawing/2014/main" id="{6532AB2E-CE73-4352-B0B6-499329B43C13}"/>
              </a:ext>
            </a:extLst>
          </p:cNvPr>
          <p:cNvSpPr txBox="1"/>
          <p:nvPr/>
        </p:nvSpPr>
        <p:spPr>
          <a:xfrm>
            <a:off x="5875122" y="1973063"/>
            <a:ext cx="5830181" cy="292388"/>
          </a:xfrm>
          <a:prstGeom prst="rect">
            <a:avLst/>
          </a:prstGeom>
          <a:noFill/>
        </p:spPr>
        <p:txBody>
          <a:bodyPr wrap="square" rtlCol="0">
            <a:spAutoFit/>
          </a:bodyPr>
          <a:lstStyle/>
          <a:p>
            <a:pPr marL="285750" indent="-285750">
              <a:buFont typeface="Arial" panose="020B0604020202020204" pitchFamily="34" charset="0"/>
              <a:buChar char="•"/>
            </a:pPr>
            <a:endParaRPr lang="en-US" sz="1300" dirty="0"/>
          </a:p>
        </p:txBody>
      </p:sp>
      <p:pic>
        <p:nvPicPr>
          <p:cNvPr id="2" name="Picture 1">
            <a:extLst>
              <a:ext uri="{FF2B5EF4-FFF2-40B4-BE49-F238E27FC236}">
                <a16:creationId xmlns:a16="http://schemas.microsoft.com/office/drawing/2014/main" id="{CDD04A57-AD10-4F12-BCC7-5CBABA7B6749}"/>
              </a:ext>
            </a:extLst>
          </p:cNvPr>
          <p:cNvPicPr>
            <a:picLocks noChangeAspect="1"/>
          </p:cNvPicPr>
          <p:nvPr/>
        </p:nvPicPr>
        <p:blipFill>
          <a:blip r:embed="rId3"/>
          <a:stretch>
            <a:fillRect/>
          </a:stretch>
        </p:blipFill>
        <p:spPr>
          <a:xfrm>
            <a:off x="1275122" y="1475698"/>
            <a:ext cx="9200000" cy="4438095"/>
          </a:xfrm>
          <a:prstGeom prst="rect">
            <a:avLst/>
          </a:prstGeom>
        </p:spPr>
      </p:pic>
    </p:spTree>
    <p:extLst>
      <p:ext uri="{BB962C8B-B14F-4D97-AF65-F5344CB8AC3E}">
        <p14:creationId xmlns:p14="http://schemas.microsoft.com/office/powerpoint/2010/main" val="2953844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080074" y="1290380"/>
            <a:ext cx="9836827" cy="473358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dirty="0"/>
              <a:t>KSDE has partnered with TASN GSTAD to create interactive visualizations of each indicator’s historical and projected data on a site called Tableau Public. </a:t>
            </a:r>
          </a:p>
          <a:p>
            <a:pPr lvl="1"/>
            <a:r>
              <a:rPr lang="en-US" sz="2200" dirty="0"/>
              <a:t>These visualizations allow you to look at each indicator in depth, and break down indicator data by part, year, and percentages. </a:t>
            </a:r>
          </a:p>
          <a:p>
            <a:pPr lvl="1"/>
            <a:r>
              <a:rPr lang="en-US" sz="2200" dirty="0"/>
              <a:t>They also allow you to see the KSDE targets, and you can change the projection step sizes to see how data from 2020-2025 could change. This tool will help you when leaving feedback about these targets.</a:t>
            </a:r>
          </a:p>
          <a:p>
            <a:pPr lvl="1"/>
            <a:r>
              <a:rPr lang="en-US" sz="2200" dirty="0"/>
              <a:t>Finally, each visualization has the survey results embedded within it for you to review stakeholder feedback received on the targets. </a:t>
            </a:r>
          </a:p>
          <a:p>
            <a:pPr lvl="1"/>
            <a:r>
              <a:rPr lang="en-US" sz="2200" dirty="0"/>
              <a:t>By clicking the link below, you will be routed to the Tableau Public webpage. Please be sure to look at the visualizations for each indicators.</a:t>
            </a:r>
          </a:p>
          <a:p>
            <a:pPr lvl="1"/>
            <a:r>
              <a:rPr lang="en-US" sz="2000">
                <a:hlinkClick r:id="rId3"/>
              </a:rPr>
              <a:t>General Supervision Timely and Accurate Data - Profile | Tableau Public</a:t>
            </a:r>
            <a:endParaRPr lang="en-US" sz="2200" dirty="0"/>
          </a:p>
        </p:txBody>
      </p:sp>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Data Visualizations and Feedback</a:t>
            </a:r>
          </a:p>
        </p:txBody>
      </p:sp>
    </p:spTree>
    <p:extLst>
      <p:ext uri="{BB962C8B-B14F-4D97-AF65-F5344CB8AC3E}">
        <p14:creationId xmlns:p14="http://schemas.microsoft.com/office/powerpoint/2010/main" val="815598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D2E5-FBA8-4788-B652-3FC74F1D9D14}"/>
              </a:ext>
            </a:extLst>
          </p:cNvPr>
          <p:cNvSpPr>
            <a:spLocks noGrp="1"/>
          </p:cNvSpPr>
          <p:nvPr>
            <p:ph type="title"/>
          </p:nvPr>
        </p:nvSpPr>
        <p:spPr/>
        <p:txBody>
          <a:bodyPr/>
          <a:lstStyle/>
          <a:p>
            <a:r>
              <a:rPr lang="en-US" dirty="0"/>
              <a:t>Contact Information</a:t>
            </a:r>
          </a:p>
        </p:txBody>
      </p:sp>
      <p:sp>
        <p:nvSpPr>
          <p:cNvPr id="5" name="Content Placeholder 2">
            <a:extLst>
              <a:ext uri="{FF2B5EF4-FFF2-40B4-BE49-F238E27FC236}">
                <a16:creationId xmlns:a16="http://schemas.microsoft.com/office/drawing/2014/main" id="{A74D5FF6-2C1F-4407-B68E-9E00B179D05C}"/>
              </a:ext>
            </a:extLst>
          </p:cNvPr>
          <p:cNvSpPr txBox="1">
            <a:spLocks/>
          </p:cNvSpPr>
          <p:nvPr/>
        </p:nvSpPr>
        <p:spPr>
          <a:xfrm>
            <a:off x="1050634" y="3076557"/>
            <a:ext cx="4592495" cy="2354046"/>
          </a:xfrm>
          <a:prstGeom prst="rect">
            <a:avLst/>
          </a:prstGeom>
          <a:ln>
            <a:noFill/>
          </a:ln>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000" b="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Kelly Steele</a:t>
            </a:r>
          </a:p>
          <a:p>
            <a:pPr lvl="1"/>
            <a:r>
              <a:rPr lang="en-US" dirty="0"/>
              <a:t>Education Program Consultant</a:t>
            </a:r>
            <a:br>
              <a:rPr lang="en-US" dirty="0"/>
            </a:br>
            <a:r>
              <a:rPr lang="en-US" dirty="0"/>
              <a:t>Assessment</a:t>
            </a:r>
            <a:br>
              <a:rPr lang="en-US" dirty="0"/>
            </a:br>
            <a:r>
              <a:rPr lang="en-US" dirty="0"/>
              <a:t>(785) 296-2050</a:t>
            </a:r>
            <a:br>
              <a:rPr lang="en-US" dirty="0"/>
            </a:br>
            <a:r>
              <a:rPr lang="en-US" dirty="0"/>
              <a:t>ksteele</a:t>
            </a:r>
            <a:r>
              <a:rPr lang="en-US" dirty="0">
                <a:hlinkClick r:id="rId2"/>
              </a:rPr>
              <a:t>@ksde.org</a:t>
            </a:r>
            <a:r>
              <a:rPr lang="en-US" dirty="0"/>
              <a:t>  </a:t>
            </a:r>
          </a:p>
        </p:txBody>
      </p:sp>
    </p:spTree>
    <p:extLst>
      <p:ext uri="{BB962C8B-B14F-4D97-AF65-F5344CB8AC3E}">
        <p14:creationId xmlns:p14="http://schemas.microsoft.com/office/powerpoint/2010/main" val="133472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2670" y="3873086"/>
            <a:ext cx="8574927" cy="1384995"/>
          </a:xfrm>
          <a:prstGeom prst="rect">
            <a:avLst/>
          </a:prstGeom>
        </p:spPr>
        <p:txBody>
          <a:bodyPr wrap="square">
            <a:spAutoFit/>
          </a:bodyPr>
          <a:lstStyle/>
          <a:p>
            <a:r>
              <a:rPr lang="en-US" sz="2800" b="1" i="1" u="sng" dirty="0"/>
              <a:t>Indicator 5:</a:t>
            </a:r>
            <a:r>
              <a:rPr lang="en-US" sz="2800" dirty="0"/>
              <a:t> Percent of children with IEP’s, age 5 and enrolled in kindergarten and ages 6-21 (least restrictive environment).</a:t>
            </a:r>
          </a:p>
        </p:txBody>
      </p:sp>
      <p:sp>
        <p:nvSpPr>
          <p:cNvPr id="12" name="Title 1"/>
          <p:cNvSpPr txBox="1">
            <a:spLocks/>
          </p:cNvSpPr>
          <p:nvPr/>
        </p:nvSpPr>
        <p:spPr>
          <a:xfrm>
            <a:off x="0" y="-21758"/>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rPr>
              <a:t>Education Environments SPP/APR Indicator</a:t>
            </a:r>
          </a:p>
        </p:txBody>
      </p:sp>
      <p:pic>
        <p:nvPicPr>
          <p:cNvPr id="10" name="Picture 9">
            <a:extLst>
              <a:ext uri="{FF2B5EF4-FFF2-40B4-BE49-F238E27FC236}">
                <a16:creationId xmlns:a16="http://schemas.microsoft.com/office/drawing/2014/main" id="{F7ECE6EE-5EA7-48F6-9CA3-42B4CC6DE7A6}"/>
              </a:ext>
            </a:extLst>
          </p:cNvPr>
          <p:cNvPicPr>
            <a:picLocks noChangeAspect="1"/>
          </p:cNvPicPr>
          <p:nvPr/>
        </p:nvPicPr>
        <p:blipFill>
          <a:blip r:embed="rId3"/>
          <a:stretch>
            <a:fillRect/>
          </a:stretch>
        </p:blipFill>
        <p:spPr>
          <a:xfrm>
            <a:off x="1432670" y="1810071"/>
            <a:ext cx="7734419" cy="2278663"/>
          </a:xfrm>
          <a:prstGeom prst="rect">
            <a:avLst/>
          </a:prstGeom>
        </p:spPr>
      </p:pic>
    </p:spTree>
    <p:extLst>
      <p:ext uri="{BB962C8B-B14F-4D97-AF65-F5344CB8AC3E}">
        <p14:creationId xmlns:p14="http://schemas.microsoft.com/office/powerpoint/2010/main" val="372175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564460" y="1847902"/>
            <a:ext cx="9063080" cy="4613282"/>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spcBef>
                <a:spcPts val="1800"/>
              </a:spcBef>
              <a:spcAft>
                <a:spcPts val="1800"/>
              </a:spcAft>
              <a:buFont typeface="+mj-lt"/>
              <a:buAutoNum type="arabicPeriod"/>
            </a:pPr>
            <a:r>
              <a:rPr lang="en-US" sz="3600" dirty="0">
                <a:cs typeface="Times New Roman" panose="02020603050405020304" pitchFamily="18" charset="0"/>
              </a:rPr>
              <a:t>Must be rigorous yet achievable</a:t>
            </a:r>
          </a:p>
          <a:p>
            <a:pPr marL="742950" indent="-742950">
              <a:spcBef>
                <a:spcPts val="1800"/>
              </a:spcBef>
              <a:spcAft>
                <a:spcPts val="1800"/>
              </a:spcAft>
              <a:buFont typeface="+mj-lt"/>
              <a:buAutoNum type="arabicPeriod"/>
            </a:pPr>
            <a:r>
              <a:rPr lang="en-US" sz="3600" dirty="0">
                <a:cs typeface="Times New Roman" panose="02020603050405020304" pitchFamily="18" charset="0"/>
              </a:rPr>
              <a:t>Must show improvement over baseline</a:t>
            </a:r>
          </a:p>
          <a:p>
            <a:pPr marL="742950" indent="-742950">
              <a:spcBef>
                <a:spcPts val="1800"/>
              </a:spcBef>
              <a:spcAft>
                <a:spcPts val="1800"/>
              </a:spcAft>
              <a:buFont typeface="+mj-lt"/>
              <a:buAutoNum type="arabicPeriod"/>
            </a:pPr>
            <a:r>
              <a:rPr lang="en-US" sz="3600" dirty="0">
                <a:cs typeface="Times New Roman" panose="02020603050405020304" pitchFamily="18" charset="0"/>
              </a:rPr>
              <a:t>Must be set with advice of stakeholders</a:t>
            </a:r>
            <a:endParaRPr lang="en-US" sz="800" dirty="0">
              <a:cs typeface="Times New Roman" panose="02020603050405020304" pitchFamily="18" charset="0"/>
            </a:endParaRPr>
          </a:p>
          <a:p>
            <a:pPr marL="0" indent="0">
              <a:spcBef>
                <a:spcPts val="1800"/>
              </a:spcBef>
              <a:spcAft>
                <a:spcPts val="1800"/>
              </a:spcAft>
              <a:buNone/>
            </a:pPr>
            <a:endParaRPr lang="en-US" sz="3600" dirty="0">
              <a:cs typeface="Times New Roman" panose="02020603050405020304" pitchFamily="18" charset="0"/>
            </a:endParaRPr>
          </a:p>
        </p:txBody>
      </p:sp>
      <p:sp>
        <p:nvSpPr>
          <p:cNvPr id="11"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Three Requirements For Target Setting</a:t>
            </a:r>
          </a:p>
        </p:txBody>
      </p:sp>
    </p:spTree>
    <p:extLst>
      <p:ext uri="{BB962C8B-B14F-4D97-AF65-F5344CB8AC3E}">
        <p14:creationId xmlns:p14="http://schemas.microsoft.com/office/powerpoint/2010/main" val="2031641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3" name="Rectangle 2"/>
          <p:cNvSpPr/>
          <p:nvPr/>
        </p:nvSpPr>
        <p:spPr>
          <a:xfrm>
            <a:off x="1493839" y="1731615"/>
            <a:ext cx="9248051" cy="4031873"/>
          </a:xfrm>
          <a:prstGeom prst="rect">
            <a:avLst/>
          </a:prstGeom>
        </p:spPr>
        <p:txBody>
          <a:bodyPr wrap="square" anchor="ctr">
            <a:spAutoFit/>
          </a:bodyPr>
          <a:lstStyle/>
          <a:p>
            <a:pPr marL="742950" indent="-742950">
              <a:spcBef>
                <a:spcPts val="1200"/>
              </a:spcBef>
              <a:spcAft>
                <a:spcPts val="1200"/>
              </a:spcAft>
              <a:buFont typeface="Arial" panose="020B0604020202020204" pitchFamily="34" charset="0"/>
              <a:buChar char="•"/>
            </a:pPr>
            <a:r>
              <a:rPr lang="en-US" sz="3600" dirty="0">
                <a:cs typeface="Times New Roman" panose="02020603050405020304" pitchFamily="18" charset="0"/>
              </a:rPr>
              <a:t>Targets may remain the same several years in a row. </a:t>
            </a:r>
          </a:p>
          <a:p>
            <a:pPr marL="742950" indent="-742950">
              <a:spcBef>
                <a:spcPts val="1200"/>
              </a:spcBef>
              <a:spcAft>
                <a:spcPts val="1200"/>
              </a:spcAft>
              <a:buFont typeface="Arial" panose="020B0604020202020204" pitchFamily="34" charset="0"/>
              <a:buChar char="•"/>
            </a:pPr>
            <a:r>
              <a:rPr lang="en-US" sz="3600" dirty="0">
                <a:cs typeface="Times New Roman" panose="02020603050405020304" pitchFamily="18" charset="0"/>
              </a:rPr>
              <a:t>Targets must show improvement over baseline in the end.</a:t>
            </a:r>
          </a:p>
          <a:p>
            <a:pPr marL="742950" indent="-742950">
              <a:spcBef>
                <a:spcPts val="1200"/>
              </a:spcBef>
              <a:spcAft>
                <a:spcPts val="1200"/>
              </a:spcAft>
              <a:buFont typeface="Arial" panose="020B0604020202020204" pitchFamily="34" charset="0"/>
              <a:buChar char="•"/>
            </a:pPr>
            <a:r>
              <a:rPr lang="en-US" sz="3600" dirty="0">
                <a:solidFill>
                  <a:srgbClr val="12284C"/>
                </a:solidFill>
                <a:cs typeface="Times New Roman" panose="02020603050405020304" pitchFamily="18" charset="0"/>
              </a:rPr>
              <a:t>The state must clearly and completely explain the rationale and method used</a:t>
            </a:r>
          </a:p>
        </p:txBody>
      </p:sp>
      <p:sp>
        <p:nvSpPr>
          <p:cNvPr id="13" name="Title 1"/>
          <p:cNvSpPr txBox="1">
            <a:spLocks/>
          </p:cNvSpPr>
          <p:nvPr/>
        </p:nvSpPr>
        <p:spPr>
          <a:xfrm>
            <a:off x="0" y="-43281"/>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Last Thoughts Target Setting </a:t>
            </a:r>
          </a:p>
        </p:txBody>
      </p:sp>
    </p:spTree>
    <p:extLst>
      <p:ext uri="{BB962C8B-B14F-4D97-AF65-F5344CB8AC3E}">
        <p14:creationId xmlns:p14="http://schemas.microsoft.com/office/powerpoint/2010/main" val="278731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2076" y="4541854"/>
            <a:ext cx="11238563" cy="891019"/>
          </a:xfrm>
        </p:spPr>
        <p:txBody>
          <a:bodyPr>
            <a:noAutofit/>
          </a:bodyPr>
          <a:lstStyle/>
          <a:p>
            <a:r>
              <a:rPr lang="en-US" sz="3200" dirty="0"/>
              <a:t>Education Environments (School Age)</a:t>
            </a:r>
          </a:p>
        </p:txBody>
      </p:sp>
      <p:sp>
        <p:nvSpPr>
          <p:cNvPr id="5" name="Rectangle 4">
            <a:extLst>
              <a:ext uri="{FF2B5EF4-FFF2-40B4-BE49-F238E27FC236}">
                <a16:creationId xmlns:a16="http://schemas.microsoft.com/office/drawing/2014/main" id="{EAB3153B-2661-4482-9CCC-F36788C94B6D}"/>
              </a:ext>
            </a:extLst>
          </p:cNvPr>
          <p:cNvSpPr/>
          <p:nvPr/>
        </p:nvSpPr>
        <p:spPr>
          <a:xfrm>
            <a:off x="592076" y="2921168"/>
            <a:ext cx="4172937" cy="1015663"/>
          </a:xfrm>
          <a:prstGeom prst="rect">
            <a:avLst/>
          </a:prstGeom>
        </p:spPr>
        <p:txBody>
          <a:bodyPr wrap="none">
            <a:spAutoFit/>
          </a:bodyPr>
          <a:lstStyle/>
          <a:p>
            <a:r>
              <a:rPr lang="en-US" sz="6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Indicator 5</a:t>
            </a:r>
            <a:endParaRPr lang="en-US" dirty="0"/>
          </a:p>
        </p:txBody>
      </p:sp>
    </p:spTree>
    <p:extLst>
      <p:ext uri="{BB962C8B-B14F-4D97-AF65-F5344CB8AC3E}">
        <p14:creationId xmlns:p14="http://schemas.microsoft.com/office/powerpoint/2010/main" val="106583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sz="3600" dirty="0"/>
              <a:t>What is Indicator 5?</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745058" y="1624708"/>
            <a:ext cx="5157787" cy="548568"/>
          </a:xfrm>
        </p:spPr>
        <p:txBody>
          <a:bodyPr>
            <a:normAutofit/>
          </a:bodyPr>
          <a:lstStyle/>
          <a:p>
            <a:pPr>
              <a:spcBef>
                <a:spcPts val="0"/>
              </a:spcBef>
            </a:pPr>
            <a:r>
              <a:rPr lang="en-US" dirty="0"/>
              <a:t>Assessment</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464380" y="2282005"/>
            <a:ext cx="5157787" cy="4028012"/>
          </a:xfrm>
        </p:spPr>
        <p:txBody>
          <a:bodyPr>
            <a:noAutofit/>
          </a:bodyPr>
          <a:lstStyle/>
          <a:p>
            <a:r>
              <a:rPr lang="en-US" sz="2000" dirty="0"/>
              <a:t>Indicator 5 looks at least restrictive environment (LRE) and measures the percent of children with IEPs aged 6 through 21 served:</a:t>
            </a:r>
          </a:p>
          <a:p>
            <a:pPr marL="0" indent="0">
              <a:buNone/>
            </a:pPr>
            <a:endParaRPr lang="en-US" sz="2000" dirty="0"/>
          </a:p>
          <a:p>
            <a:pPr lvl="1"/>
            <a:r>
              <a:rPr lang="en-US" b="1" i="1" u="sng" dirty="0"/>
              <a:t>Indicator 5A</a:t>
            </a:r>
            <a:r>
              <a:rPr lang="en-US" dirty="0"/>
              <a:t>: Inside the regular classroom 80% or more of the day</a:t>
            </a:r>
          </a:p>
          <a:p>
            <a:pPr lvl="1"/>
            <a:r>
              <a:rPr lang="en-US" b="1" i="1" u="sng" dirty="0"/>
              <a:t>Indicator 5B</a:t>
            </a:r>
            <a:r>
              <a:rPr lang="en-US" dirty="0"/>
              <a:t>: Inside the regular classroom less than 40% of the day</a:t>
            </a:r>
          </a:p>
          <a:p>
            <a:pPr lvl="1"/>
            <a:r>
              <a:rPr lang="en-US" b="1" i="1" u="sng" dirty="0"/>
              <a:t>Indicator 5C</a:t>
            </a:r>
            <a:r>
              <a:rPr lang="en-US" dirty="0"/>
              <a:t>: In separate schools, residential facilities, or homebound/hospital placements</a:t>
            </a:r>
          </a:p>
          <a:p>
            <a:pPr lvl="1"/>
            <a:endParaRPr lang="en-US" dirty="0"/>
          </a:p>
        </p:txBody>
      </p:sp>
      <p:sp>
        <p:nvSpPr>
          <p:cNvPr id="10" name="Text Placeholder 9">
            <a:extLst>
              <a:ext uri="{FF2B5EF4-FFF2-40B4-BE49-F238E27FC236}">
                <a16:creationId xmlns:a16="http://schemas.microsoft.com/office/drawing/2014/main" id="{BDB2B452-ADCA-47B7-9456-63447FDA8FE7}"/>
              </a:ext>
            </a:extLst>
          </p:cNvPr>
          <p:cNvSpPr>
            <a:spLocks noGrp="1"/>
          </p:cNvSpPr>
          <p:nvPr>
            <p:ph type="body" sz="quarter" idx="3"/>
          </p:nvPr>
        </p:nvSpPr>
        <p:spPr>
          <a:xfrm>
            <a:off x="5902845" y="1637546"/>
            <a:ext cx="5183188" cy="522892"/>
          </a:xfrm>
        </p:spPr>
        <p:txBody>
          <a:bodyPr>
            <a:normAutofit/>
          </a:bodyPr>
          <a:lstStyle/>
          <a:p>
            <a:r>
              <a:rPr lang="en-US" dirty="0"/>
              <a:t>Data source for Indicator 5:</a:t>
            </a:r>
          </a:p>
        </p:txBody>
      </p:sp>
      <p:sp>
        <p:nvSpPr>
          <p:cNvPr id="21" name="Content Placeholder 20">
            <a:extLst>
              <a:ext uri="{FF2B5EF4-FFF2-40B4-BE49-F238E27FC236}">
                <a16:creationId xmlns:a16="http://schemas.microsoft.com/office/drawing/2014/main" id="{B3B91D22-994B-4652-88BD-90421DE1FFB6}"/>
              </a:ext>
            </a:extLst>
          </p:cNvPr>
          <p:cNvSpPr>
            <a:spLocks noGrp="1"/>
          </p:cNvSpPr>
          <p:nvPr>
            <p:ph sz="quarter" idx="4"/>
          </p:nvPr>
        </p:nvSpPr>
        <p:spPr>
          <a:xfrm>
            <a:off x="5970053" y="2283509"/>
            <a:ext cx="5318126" cy="4028012"/>
          </a:xfrm>
        </p:spPr>
        <p:txBody>
          <a:bodyPr>
            <a:normAutofit/>
          </a:bodyPr>
          <a:lstStyle/>
          <a:p>
            <a:r>
              <a:rPr lang="en-US" sz="2000" dirty="0"/>
              <a:t>Data for Indicator 5 is collected from all districts in the state that is reported in the </a:t>
            </a:r>
            <a:r>
              <a:rPr lang="en-US" sz="2000" b="1" dirty="0"/>
              <a:t>December 1 count </a:t>
            </a:r>
            <a:r>
              <a:rPr lang="en-US" sz="2000" dirty="0"/>
              <a:t>of the 618 report. </a:t>
            </a:r>
          </a:p>
          <a:p>
            <a:r>
              <a:rPr lang="en-US" sz="2000" dirty="0"/>
              <a:t>Verification is conducted as part of Special Education 618 data collection (Sped Pro) collection procedures on the KSDE authenticated web application.</a:t>
            </a:r>
          </a:p>
        </p:txBody>
      </p:sp>
      <p:sp>
        <p:nvSpPr>
          <p:cNvPr id="9" name="Content Placeholder 19">
            <a:extLst>
              <a:ext uri="{FF2B5EF4-FFF2-40B4-BE49-F238E27FC236}">
                <a16:creationId xmlns:a16="http://schemas.microsoft.com/office/drawing/2014/main" id="{46AFA5C3-8199-4A6E-BD77-A7E3FD479A8E}"/>
              </a:ext>
            </a:extLst>
          </p:cNvPr>
          <p:cNvSpPr txBox="1">
            <a:spLocks/>
          </p:cNvSpPr>
          <p:nvPr/>
        </p:nvSpPr>
        <p:spPr>
          <a:xfrm>
            <a:off x="6050223" y="1971286"/>
            <a:ext cx="5157787" cy="15855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Tree>
    <p:extLst>
      <p:ext uri="{BB962C8B-B14F-4D97-AF65-F5344CB8AC3E}">
        <p14:creationId xmlns:p14="http://schemas.microsoft.com/office/powerpoint/2010/main" val="134842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7C6A06-E485-4C42-909D-9520E1D18E24}"/>
              </a:ext>
            </a:extLst>
          </p:cNvPr>
          <p:cNvSpPr txBox="1"/>
          <p:nvPr/>
        </p:nvSpPr>
        <p:spPr>
          <a:xfrm>
            <a:off x="168677" y="211685"/>
            <a:ext cx="11754034" cy="954107"/>
          </a:xfrm>
          <a:prstGeom prst="rect">
            <a:avLst/>
          </a:prstGeom>
          <a:noFill/>
        </p:spPr>
        <p:txBody>
          <a:bodyPr wrap="square" rtlCol="0">
            <a:spAutoFit/>
          </a:bodyPr>
          <a:lstStyle/>
          <a:p>
            <a:pPr algn="ctr"/>
            <a:r>
              <a:rPr lang="en-US" sz="2800" b="1" dirty="0">
                <a:solidFill>
                  <a:schemeClr val="tx1">
                    <a:lumMod val="90000"/>
                    <a:lumOff val="10000"/>
                  </a:schemeClr>
                </a:solidFill>
                <a:latin typeface="+mj-lt"/>
                <a:ea typeface="+mj-ea"/>
                <a:cs typeface="Calibri" panose="020F0502020204030204" pitchFamily="34" charset="0"/>
              </a:rPr>
              <a:t>Indicator 5A: Historical Data for Students with IEP’s inside a regular classroom for 80% or more of the day</a:t>
            </a:r>
            <a:endParaRPr lang="en-US" sz="2800" dirty="0">
              <a:solidFill>
                <a:schemeClr val="tx1">
                  <a:lumMod val="90000"/>
                  <a:lumOff val="10000"/>
                </a:schemeClr>
              </a:solidFill>
              <a:latin typeface="+mj-lt"/>
            </a:endParaRPr>
          </a:p>
        </p:txBody>
      </p:sp>
      <p:graphicFrame>
        <p:nvGraphicFramePr>
          <p:cNvPr id="4" name="Chart 3">
            <a:extLst>
              <a:ext uri="{FF2B5EF4-FFF2-40B4-BE49-F238E27FC236}">
                <a16:creationId xmlns:a16="http://schemas.microsoft.com/office/drawing/2014/main" id="{6173F9F4-60F9-44BC-888E-4E367BA6DAFF}"/>
              </a:ext>
            </a:extLst>
          </p:cNvPr>
          <p:cNvGraphicFramePr/>
          <p:nvPr>
            <p:extLst>
              <p:ext uri="{D42A27DB-BD31-4B8C-83A1-F6EECF244321}">
                <p14:modId xmlns:p14="http://schemas.microsoft.com/office/powerpoint/2010/main" val="249918762"/>
              </p:ext>
            </p:extLst>
          </p:nvPr>
        </p:nvGraphicFramePr>
        <p:xfrm>
          <a:off x="584199" y="967316"/>
          <a:ext cx="10626725"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591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7C6A06-E485-4C42-909D-9520E1D18E24}"/>
              </a:ext>
            </a:extLst>
          </p:cNvPr>
          <p:cNvSpPr txBox="1"/>
          <p:nvPr/>
        </p:nvSpPr>
        <p:spPr>
          <a:xfrm>
            <a:off x="168677" y="211685"/>
            <a:ext cx="11754034" cy="954107"/>
          </a:xfrm>
          <a:prstGeom prst="rect">
            <a:avLst/>
          </a:prstGeom>
          <a:noFill/>
        </p:spPr>
        <p:txBody>
          <a:bodyPr wrap="square" rtlCol="0">
            <a:spAutoFit/>
          </a:bodyPr>
          <a:lstStyle/>
          <a:p>
            <a:pPr algn="ctr"/>
            <a:r>
              <a:rPr lang="en-US" sz="2800" b="1" dirty="0">
                <a:solidFill>
                  <a:schemeClr val="tx1">
                    <a:lumMod val="90000"/>
                    <a:lumOff val="10000"/>
                  </a:schemeClr>
                </a:solidFill>
                <a:latin typeface="+mj-lt"/>
                <a:ea typeface="+mj-ea"/>
                <a:cs typeface="Calibri" panose="020F0502020204030204" pitchFamily="34" charset="0"/>
              </a:rPr>
              <a:t>Indicator 5B: Historical Data for Students with IEP’s inside a regular classroom for less than 40% of the day</a:t>
            </a:r>
            <a:endParaRPr lang="en-US" sz="2800" dirty="0">
              <a:solidFill>
                <a:schemeClr val="tx1">
                  <a:lumMod val="90000"/>
                  <a:lumOff val="10000"/>
                </a:schemeClr>
              </a:solidFill>
              <a:latin typeface="+mj-lt"/>
            </a:endParaRPr>
          </a:p>
        </p:txBody>
      </p:sp>
      <p:graphicFrame>
        <p:nvGraphicFramePr>
          <p:cNvPr id="4" name="Chart 3">
            <a:extLst>
              <a:ext uri="{FF2B5EF4-FFF2-40B4-BE49-F238E27FC236}">
                <a16:creationId xmlns:a16="http://schemas.microsoft.com/office/drawing/2014/main" id="{6173F9F4-60F9-44BC-888E-4E367BA6DAFF}"/>
              </a:ext>
            </a:extLst>
          </p:cNvPr>
          <p:cNvGraphicFramePr/>
          <p:nvPr>
            <p:extLst>
              <p:ext uri="{D42A27DB-BD31-4B8C-83A1-F6EECF244321}">
                <p14:modId xmlns:p14="http://schemas.microsoft.com/office/powerpoint/2010/main" val="2453721991"/>
              </p:ext>
            </p:extLst>
          </p:nvPr>
        </p:nvGraphicFramePr>
        <p:xfrm>
          <a:off x="584199" y="967316"/>
          <a:ext cx="10626725"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1967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7C6A06-E485-4C42-909D-9520E1D18E24}"/>
              </a:ext>
            </a:extLst>
          </p:cNvPr>
          <p:cNvSpPr txBox="1"/>
          <p:nvPr/>
        </p:nvSpPr>
        <p:spPr>
          <a:xfrm>
            <a:off x="168677" y="211685"/>
            <a:ext cx="11754034" cy="1815882"/>
          </a:xfrm>
          <a:prstGeom prst="rect">
            <a:avLst/>
          </a:prstGeom>
          <a:noFill/>
        </p:spPr>
        <p:txBody>
          <a:bodyPr wrap="square" rtlCol="0">
            <a:spAutoFit/>
          </a:bodyPr>
          <a:lstStyle/>
          <a:p>
            <a:pPr algn="ctr"/>
            <a:r>
              <a:rPr lang="en-US" sz="2800" b="1" dirty="0">
                <a:solidFill>
                  <a:schemeClr val="tx1">
                    <a:lumMod val="90000"/>
                    <a:lumOff val="10000"/>
                  </a:schemeClr>
                </a:solidFill>
                <a:latin typeface="+mj-lt"/>
                <a:ea typeface="+mj-ea"/>
                <a:cs typeface="Calibri" panose="020F0502020204030204" pitchFamily="34" charset="0"/>
              </a:rPr>
              <a:t>Indicator 5C: Historical Data for Students with IEP’s i</a:t>
            </a:r>
            <a:r>
              <a:rPr lang="en-US" sz="2800" b="1" dirty="0">
                <a:latin typeface="+mj-lt"/>
                <a:cs typeface="Calibri" panose="020F0502020204030204" pitchFamily="34" charset="0"/>
              </a:rPr>
              <a:t>n separate schools, residential facilities, or homebound/hospital placements</a:t>
            </a:r>
          </a:p>
          <a:p>
            <a:pPr algn="ctr"/>
            <a:endParaRPr lang="en-US" sz="2800" dirty="0">
              <a:solidFill>
                <a:schemeClr val="tx1">
                  <a:lumMod val="90000"/>
                  <a:lumOff val="10000"/>
                </a:schemeClr>
              </a:solidFill>
            </a:endParaRPr>
          </a:p>
        </p:txBody>
      </p:sp>
      <p:graphicFrame>
        <p:nvGraphicFramePr>
          <p:cNvPr id="4" name="Chart 3">
            <a:extLst>
              <a:ext uri="{FF2B5EF4-FFF2-40B4-BE49-F238E27FC236}">
                <a16:creationId xmlns:a16="http://schemas.microsoft.com/office/drawing/2014/main" id="{6173F9F4-60F9-44BC-888E-4E367BA6DAFF}"/>
              </a:ext>
            </a:extLst>
          </p:cNvPr>
          <p:cNvGraphicFramePr/>
          <p:nvPr>
            <p:extLst>
              <p:ext uri="{D42A27DB-BD31-4B8C-83A1-F6EECF244321}">
                <p14:modId xmlns:p14="http://schemas.microsoft.com/office/powerpoint/2010/main" val="269954121"/>
              </p:ext>
            </p:extLst>
          </p:nvPr>
        </p:nvGraphicFramePr>
        <p:xfrm>
          <a:off x="584199" y="967316"/>
          <a:ext cx="10626725"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9251255"/>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989B36-3905-4D71-9AD1-EDCFAD04EC31}">
  <ds:schemaRefs>
    <ds:schemaRef ds:uri="http://purl.org/dc/term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d5501a87-0b31-43b9-bb13-8dd2b743a206"/>
    <ds:schemaRef ds:uri="6c663d95-8238-4b2d-b922-a74f82e5df6f"/>
    <ds:schemaRef ds:uri="http://www.w3.org/XML/1998/namespace"/>
  </ds:schemaRefs>
</ds:datastoreItem>
</file>

<file path=customXml/itemProps2.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45BADF-2F2F-4D81-ACB9-DB6A1A4D4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5333</TotalTime>
  <Words>647</Words>
  <Application>Microsoft Office PowerPoint</Application>
  <PresentationFormat>Widescreen</PresentationFormat>
  <Paragraphs>54</Paragraphs>
  <Slides>14</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Times New Roman</vt:lpstr>
      <vt:lpstr>Open Sans Semibold</vt:lpstr>
      <vt:lpstr>Open Sans Light</vt:lpstr>
      <vt:lpstr>Symbol</vt:lpstr>
      <vt:lpstr>Open Sans</vt:lpstr>
      <vt:lpstr>Custom Design</vt:lpstr>
      <vt:lpstr>State Performance Plan and Annual Performance Report </vt:lpstr>
      <vt:lpstr>PowerPoint Presentation</vt:lpstr>
      <vt:lpstr>PowerPoint Presentation</vt:lpstr>
      <vt:lpstr>PowerPoint Presentation</vt:lpstr>
      <vt:lpstr>Education Environments (School Age)</vt:lpstr>
      <vt:lpstr>What is Indicator 5?</vt:lpstr>
      <vt:lpstr>PowerPoint Presentation</vt:lpstr>
      <vt:lpstr>PowerPoint Presentation</vt:lpstr>
      <vt:lpstr>PowerPoint Presentation</vt:lpstr>
      <vt:lpstr>COVID-19 Impacts</vt:lpstr>
      <vt:lpstr>PowerPoint Presentation</vt:lpstr>
      <vt:lpstr>PowerPoint Presentation</vt:lpstr>
      <vt:lpstr>PowerPoint Presentation</vt:lpstr>
      <vt:lpstr>Contact Information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Josie McClendon</cp:lastModifiedBy>
  <cp:revision>113</cp:revision>
  <dcterms:created xsi:type="dcterms:W3CDTF">2017-11-21T21:33:09Z</dcterms:created>
  <dcterms:modified xsi:type="dcterms:W3CDTF">2021-10-01T14:31:39Z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