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7"/>
  </p:notesMasterIdLst>
  <p:sldIdLst>
    <p:sldId id="261" r:id="rId5"/>
    <p:sldId id="314" r:id="rId6"/>
    <p:sldId id="320" r:id="rId7"/>
    <p:sldId id="321" r:id="rId8"/>
    <p:sldId id="324" r:id="rId9"/>
    <p:sldId id="331" r:id="rId10"/>
    <p:sldId id="333" r:id="rId11"/>
    <p:sldId id="322" r:id="rId12"/>
    <p:sldId id="359" r:id="rId13"/>
    <p:sldId id="323" r:id="rId14"/>
    <p:sldId id="347" r:id="rId15"/>
    <p:sldId id="326" r:id="rId16"/>
    <p:sldId id="363" r:id="rId17"/>
    <p:sldId id="364" r:id="rId18"/>
    <p:sldId id="365" r:id="rId19"/>
    <p:sldId id="366" r:id="rId20"/>
    <p:sldId id="367" r:id="rId21"/>
    <p:sldId id="349" r:id="rId22"/>
    <p:sldId id="327" r:id="rId23"/>
    <p:sldId id="332" r:id="rId24"/>
    <p:sldId id="377" r:id="rId25"/>
    <p:sldId id="340" r:id="rId26"/>
    <p:sldId id="368" r:id="rId27"/>
    <p:sldId id="370" r:id="rId28"/>
    <p:sldId id="378" r:id="rId29"/>
    <p:sldId id="372" r:id="rId30"/>
    <p:sldId id="373" r:id="rId31"/>
    <p:sldId id="374" r:id="rId32"/>
    <p:sldId id="371" r:id="rId33"/>
    <p:sldId id="375" r:id="rId34"/>
    <p:sldId id="376" r:id="rId35"/>
    <p:sldId id="37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Open Sans Light" panose="020B0306030504020204" pitchFamily="34" charset="0"/>
      <p:regular r:id="rId46"/>
      <p:italic r:id="rId47"/>
    </p:embeddedFont>
    <p:embeddedFont>
      <p:font typeface="Open Sans Semibold" panose="020B0706030804020204" pitchFamily="34"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 id="3" name="Cary S. Rogers" initials="CSR" lastIdx="1" clrIdx="2">
    <p:extLst>
      <p:ext uri="{19B8F6BF-5375-455C-9EA6-DF929625EA0E}">
        <p15:presenceInfo xmlns:p15="http://schemas.microsoft.com/office/powerpoint/2012/main" userId="S-1-5-21-3991781186-3178972888-1074896750-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83" autoAdjust="0"/>
    <p:restoredTop sz="82067" autoAdjust="0"/>
  </p:normalViewPr>
  <p:slideViewPr>
    <p:cSldViewPr snapToGrid="0">
      <p:cViewPr varScale="1">
        <p:scale>
          <a:sx n="94" d="100"/>
          <a:sy n="94" d="100"/>
        </p:scale>
        <p:origin x="648" y="84"/>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17075332314779E-4"/>
          <c:y val="7.0154185663452622E-5"/>
          <c:w val="0.97528472326099414"/>
          <c:h val="0.79363181858418996"/>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Pt>
            <c:idx val="0"/>
            <c:invertIfNegative val="0"/>
            <c:bubble3D val="0"/>
            <c:spPr>
              <a:solidFill>
                <a:srgbClr val="11284B"/>
              </a:solidFill>
              <a:ln>
                <a:noFill/>
              </a:ln>
              <a:effectLst/>
            </c:spPr>
            <c:extLst>
              <c:ext xmlns:c16="http://schemas.microsoft.com/office/drawing/2014/chart" uri="{C3380CC4-5D6E-409C-BE32-E72D297353CC}">
                <c16:uniqueId val="{00000001-5A7B-43EC-B4A8-180EC2B5B6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0.7671</c:v>
                </c:pt>
                <c:pt idx="1">
                  <c:v>0.77290000000000003</c:v>
                </c:pt>
                <c:pt idx="2">
                  <c:v>0.7752</c:v>
                </c:pt>
                <c:pt idx="3">
                  <c:v>0.78369999999999995</c:v>
                </c:pt>
                <c:pt idx="4">
                  <c:v>0.80020000000000002</c:v>
                </c:pt>
                <c:pt idx="5">
                  <c:v>0.78410000000000002</c:v>
                </c:pt>
              </c:numCache>
            </c:numRef>
          </c:val>
          <c:extLst>
            <c:ext xmlns:c16="http://schemas.microsoft.com/office/drawing/2014/chart" uri="{C3380CC4-5D6E-409C-BE32-E72D297353CC}">
              <c16:uniqueId val="{00000003-5A7B-43EC-B4A8-180EC2B5B695}"/>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c:formatCode>
                <c:ptCount val="6"/>
                <c:pt idx="0">
                  <c:v>0.81</c:v>
                </c:pt>
                <c:pt idx="1">
                  <c:v>0.82</c:v>
                </c:pt>
                <c:pt idx="2">
                  <c:v>0.83</c:v>
                </c:pt>
                <c:pt idx="3">
                  <c:v>0.84</c:v>
                </c:pt>
                <c:pt idx="4">
                  <c:v>0.85750000000000004</c:v>
                </c:pt>
                <c:pt idx="5">
                  <c:v>0.85750000000000004</c:v>
                </c:pt>
              </c:numCache>
            </c:numRef>
          </c:val>
          <c:smooth val="0"/>
          <c:extLst>
            <c:ext xmlns:c16="http://schemas.microsoft.com/office/drawing/2014/chart" uri="{C3380CC4-5D6E-409C-BE32-E72D297353CC}">
              <c16:uniqueId val="{00000004-5A7B-43EC-B4A8-180EC2B5B695}"/>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layout>
        <c:manualLayout>
          <c:xMode val="edge"/>
          <c:yMode val="edge"/>
          <c:x val="0.40521063661218076"/>
          <c:y val="0.92625386273550347"/>
          <c:w val="0.19486531272592661"/>
          <c:h val="6.4674746663969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66594109508518E-2"/>
          <c:y val="6.6461952442841712E-2"/>
          <c:w val="0.97528472326099414"/>
          <c:h val="0.79363181858418996"/>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Pt>
            <c:idx val="0"/>
            <c:invertIfNegative val="0"/>
            <c:bubble3D val="0"/>
            <c:spPr>
              <a:solidFill>
                <a:srgbClr val="11284B"/>
              </a:solidFill>
              <a:ln>
                <a:noFill/>
              </a:ln>
              <a:effectLst/>
            </c:spPr>
            <c:extLst>
              <c:ext xmlns:c16="http://schemas.microsoft.com/office/drawing/2014/chart" uri="{C3380CC4-5D6E-409C-BE32-E72D297353CC}">
                <c16:uniqueId val="{00000001-5A7B-43EC-B4A8-180EC2B5B6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0.36430000000000001</c:v>
                </c:pt>
                <c:pt idx="1">
                  <c:v>0.28249999999999997</c:v>
                </c:pt>
                <c:pt idx="2">
                  <c:v>0.42670000000000002</c:v>
                </c:pt>
                <c:pt idx="3">
                  <c:v>0.32319999999999999</c:v>
                </c:pt>
                <c:pt idx="4">
                  <c:v>0.29780000000000001</c:v>
                </c:pt>
                <c:pt idx="5">
                  <c:v>0.35399999999999998</c:v>
                </c:pt>
              </c:numCache>
            </c:numRef>
          </c:val>
          <c:extLst>
            <c:ext xmlns:c16="http://schemas.microsoft.com/office/drawing/2014/chart" uri="{C3380CC4-5D6E-409C-BE32-E72D297353CC}">
              <c16:uniqueId val="{00000003-5A7B-43EC-B4A8-180EC2B5B695}"/>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0.00%</c:formatCode>
                <c:ptCount val="6"/>
                <c:pt idx="0">
                  <c:v>0.35499999999999998</c:v>
                </c:pt>
                <c:pt idx="1">
                  <c:v>0.38</c:v>
                </c:pt>
                <c:pt idx="2">
                  <c:v>0.41</c:v>
                </c:pt>
                <c:pt idx="3">
                  <c:v>0.45</c:v>
                </c:pt>
                <c:pt idx="4">
                  <c:v>0.48649999999999999</c:v>
                </c:pt>
                <c:pt idx="5">
                  <c:v>0.48649999999999999</c:v>
                </c:pt>
              </c:numCache>
            </c:numRef>
          </c:val>
          <c:smooth val="0"/>
          <c:extLst>
            <c:ext xmlns:c16="http://schemas.microsoft.com/office/drawing/2014/chart" uri="{C3380CC4-5D6E-409C-BE32-E72D297353CC}">
              <c16:uniqueId val="{00000004-5A7B-43EC-B4A8-180EC2B5B695}"/>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layout>
        <c:manualLayout>
          <c:xMode val="edge"/>
          <c:yMode val="edge"/>
          <c:x val="0.40521063661218076"/>
          <c:y val="0.92625386273550347"/>
          <c:w val="0.19486531272592661"/>
          <c:h val="6.4674746663969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66594109508518E-2"/>
          <c:y val="6.6461952442841712E-2"/>
          <c:w val="0.97528472326099414"/>
          <c:h val="0.79363181858418996"/>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Pt>
            <c:idx val="0"/>
            <c:invertIfNegative val="0"/>
            <c:bubble3D val="0"/>
            <c:spPr>
              <a:solidFill>
                <a:srgbClr val="11284B"/>
              </a:solidFill>
              <a:ln>
                <a:noFill/>
              </a:ln>
              <a:effectLst/>
            </c:spPr>
            <c:extLst>
              <c:ext xmlns:c16="http://schemas.microsoft.com/office/drawing/2014/chart" uri="{C3380CC4-5D6E-409C-BE32-E72D297353CC}">
                <c16:uniqueId val="{00000001-5A7B-43EC-B4A8-180EC2B5B6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0.63929999999999998</c:v>
                </c:pt>
                <c:pt idx="1">
                  <c:v>0.54249999999999998</c:v>
                </c:pt>
                <c:pt idx="2">
                  <c:v>0.62209999999999999</c:v>
                </c:pt>
                <c:pt idx="3">
                  <c:v>0.56100000000000005</c:v>
                </c:pt>
                <c:pt idx="4">
                  <c:v>0.59250000000000003</c:v>
                </c:pt>
                <c:pt idx="5">
                  <c:v>0.60719999999999996</c:v>
                </c:pt>
              </c:numCache>
            </c:numRef>
          </c:val>
          <c:extLst>
            <c:ext xmlns:c16="http://schemas.microsoft.com/office/drawing/2014/chart" uri="{C3380CC4-5D6E-409C-BE32-E72D297353CC}">
              <c16:uniqueId val="{00000003-5A7B-43EC-B4A8-180EC2B5B695}"/>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0.00%</c:formatCode>
                <c:ptCount val="6"/>
                <c:pt idx="0">
                  <c:v>0.61599999999999999</c:v>
                </c:pt>
                <c:pt idx="1">
                  <c:v>0.63200000000000001</c:v>
                </c:pt>
                <c:pt idx="2">
                  <c:v>0.65600000000000003</c:v>
                </c:pt>
                <c:pt idx="3">
                  <c:v>0.69599999999999995</c:v>
                </c:pt>
                <c:pt idx="4">
                  <c:v>0.72650000000000003</c:v>
                </c:pt>
                <c:pt idx="5">
                  <c:v>0.72650000000000003</c:v>
                </c:pt>
              </c:numCache>
            </c:numRef>
          </c:val>
          <c:smooth val="0"/>
          <c:extLst>
            <c:ext xmlns:c16="http://schemas.microsoft.com/office/drawing/2014/chart" uri="{C3380CC4-5D6E-409C-BE32-E72D297353CC}">
              <c16:uniqueId val="{00000004-5A7B-43EC-B4A8-180EC2B5B695}"/>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layout>
        <c:manualLayout>
          <c:xMode val="edge"/>
          <c:yMode val="edge"/>
          <c:x val="0.40521063661218076"/>
          <c:y val="0.92625386273550347"/>
          <c:w val="0.19486531272592661"/>
          <c:h val="6.4674746663969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66594109508518E-2"/>
          <c:y val="6.6461952442841712E-2"/>
          <c:w val="0.97528472326099414"/>
          <c:h val="0.79363181858418996"/>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Pt>
            <c:idx val="0"/>
            <c:invertIfNegative val="0"/>
            <c:bubble3D val="0"/>
            <c:spPr>
              <a:solidFill>
                <a:srgbClr val="11284B"/>
              </a:solidFill>
              <a:ln>
                <a:noFill/>
              </a:ln>
              <a:effectLst/>
            </c:spPr>
            <c:extLst>
              <c:ext xmlns:c16="http://schemas.microsoft.com/office/drawing/2014/chart" uri="{C3380CC4-5D6E-409C-BE32-E72D297353CC}">
                <c16:uniqueId val="{00000001-5A7B-43EC-B4A8-180EC2B5B6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0.71140000000000003</c:v>
                </c:pt>
                <c:pt idx="1">
                  <c:v>0.67749999999999999</c:v>
                </c:pt>
                <c:pt idx="2">
                  <c:v>0.72960000000000003</c:v>
                </c:pt>
                <c:pt idx="3">
                  <c:v>0.75</c:v>
                </c:pt>
                <c:pt idx="4">
                  <c:v>0.75549999999999995</c:v>
                </c:pt>
                <c:pt idx="5">
                  <c:v>0.7339</c:v>
                </c:pt>
              </c:numCache>
            </c:numRef>
          </c:val>
          <c:extLst>
            <c:ext xmlns:c16="http://schemas.microsoft.com/office/drawing/2014/chart" uri="{C3380CC4-5D6E-409C-BE32-E72D297353CC}">
              <c16:uniqueId val="{00000003-5A7B-43EC-B4A8-180EC2B5B695}"/>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0.00%</c:formatCode>
                <c:ptCount val="6"/>
                <c:pt idx="0">
                  <c:v>0.74590000000000001</c:v>
                </c:pt>
                <c:pt idx="1">
                  <c:v>0.74590000000000001</c:v>
                </c:pt>
                <c:pt idx="2">
                  <c:v>0.79090000000000005</c:v>
                </c:pt>
                <c:pt idx="3">
                  <c:v>0.81089999999999995</c:v>
                </c:pt>
                <c:pt idx="4">
                  <c:v>0.83030000000000004</c:v>
                </c:pt>
                <c:pt idx="5">
                  <c:v>0.83030000000000004</c:v>
                </c:pt>
              </c:numCache>
            </c:numRef>
          </c:val>
          <c:smooth val="0"/>
          <c:extLst>
            <c:ext xmlns:c16="http://schemas.microsoft.com/office/drawing/2014/chart" uri="{C3380CC4-5D6E-409C-BE32-E72D297353CC}">
              <c16:uniqueId val="{00000004-5A7B-43EC-B4A8-180EC2B5B695}"/>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layout>
        <c:manualLayout>
          <c:xMode val="edge"/>
          <c:yMode val="edge"/>
          <c:x val="0.40521063661218076"/>
          <c:y val="0.92625386273550347"/>
          <c:w val="0.19486531272592661"/>
          <c:h val="6.4674746663969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6-15T08:30:12.939" idx="1">
    <p:pos x="7044" y="3594"/>
    <p:text>I added this last sentence.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198235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17</a:t>
            </a:fld>
            <a:endParaRPr lang="en-US" dirty="0"/>
          </a:p>
        </p:txBody>
      </p:sp>
    </p:spTree>
    <p:extLst>
      <p:ext uri="{BB962C8B-B14F-4D97-AF65-F5344CB8AC3E}">
        <p14:creationId xmlns:p14="http://schemas.microsoft.com/office/powerpoint/2010/main" val="207010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18</a:t>
            </a:fld>
            <a:endParaRPr lang="en-US" dirty="0"/>
          </a:p>
        </p:txBody>
      </p:sp>
    </p:spTree>
    <p:extLst>
      <p:ext uri="{BB962C8B-B14F-4D97-AF65-F5344CB8AC3E}">
        <p14:creationId xmlns:p14="http://schemas.microsoft.com/office/powerpoint/2010/main" val="247152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200670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206558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22</a:t>
            </a:fld>
            <a:endParaRPr lang="en-US" dirty="0"/>
          </a:p>
        </p:txBody>
      </p:sp>
    </p:spTree>
    <p:extLst>
      <p:ext uri="{BB962C8B-B14F-4D97-AF65-F5344CB8AC3E}">
        <p14:creationId xmlns:p14="http://schemas.microsoft.com/office/powerpoint/2010/main" val="61111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29</a:t>
            </a:fld>
            <a:endParaRPr lang="en-US" dirty="0"/>
          </a:p>
        </p:txBody>
      </p:sp>
    </p:spTree>
    <p:extLst>
      <p:ext uri="{BB962C8B-B14F-4D97-AF65-F5344CB8AC3E}">
        <p14:creationId xmlns:p14="http://schemas.microsoft.com/office/powerpoint/2010/main" val="102832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30</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31</a:t>
            </a:fld>
            <a:endParaRPr lang="en-US" dirty="0"/>
          </a:p>
        </p:txBody>
      </p:sp>
    </p:spTree>
    <p:extLst>
      <p:ext uri="{BB962C8B-B14F-4D97-AF65-F5344CB8AC3E}">
        <p14:creationId xmlns:p14="http://schemas.microsoft.com/office/powerpoint/2010/main" val="274363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32</a:t>
            </a:fld>
            <a:endParaRPr lang="en-US" dirty="0"/>
          </a:p>
        </p:txBody>
      </p:sp>
    </p:spTree>
    <p:extLst>
      <p:ext uri="{BB962C8B-B14F-4D97-AF65-F5344CB8AC3E}">
        <p14:creationId xmlns:p14="http://schemas.microsoft.com/office/powerpoint/2010/main" val="426473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181760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8</a:t>
            </a:fld>
            <a:endParaRPr lang="en-US" dirty="0"/>
          </a:p>
        </p:txBody>
      </p:sp>
    </p:spTree>
    <p:extLst>
      <p:ext uri="{BB962C8B-B14F-4D97-AF65-F5344CB8AC3E}">
        <p14:creationId xmlns:p14="http://schemas.microsoft.com/office/powerpoint/2010/main" val="73128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10</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84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ublic.tableau.com/profile/general.supervision.timely.and.accurate.dat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Secondary Transition and Post-Secondary SPP/ARP Indicators</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9361" y="1981641"/>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1 for the 2020-2025 SPP/APR Reporting Period</a:t>
            </a:r>
          </a:p>
        </p:txBody>
      </p:sp>
      <p:sp>
        <p:nvSpPr>
          <p:cNvPr id="5" name="Rectangle 4">
            <a:extLst>
              <a:ext uri="{FF2B5EF4-FFF2-40B4-BE49-F238E27FC236}">
                <a16:creationId xmlns:a16="http://schemas.microsoft.com/office/drawing/2014/main" id="{4B2717D7-DB15-43BB-89FE-2A11C47435CE}"/>
              </a:ext>
            </a:extLst>
          </p:cNvPr>
          <p:cNvSpPr/>
          <p:nvPr/>
        </p:nvSpPr>
        <p:spPr>
          <a:xfrm>
            <a:off x="5013064" y="2246964"/>
            <a:ext cx="6743727" cy="2092881"/>
          </a:xfrm>
          <a:prstGeom prst="rect">
            <a:avLst/>
          </a:prstGeom>
        </p:spPr>
        <p:txBody>
          <a:bodyPr wrap="square">
            <a:spAutoFit/>
          </a:bodyPr>
          <a:lstStyle/>
          <a:p>
            <a:pPr marL="285750" indent="-285750">
              <a:buFont typeface="Arial" panose="020B0604020202020204" pitchFamily="34" charset="0"/>
              <a:buChar char="•"/>
            </a:pPr>
            <a:r>
              <a:rPr lang="en-US" sz="2800" b="1" i="1" u="sng" dirty="0"/>
              <a:t>Indicator 1 </a:t>
            </a:r>
            <a:r>
              <a:rPr lang="en-US" sz="2800" dirty="0"/>
              <a:t>-  KSDE will begin FFY 2020 with a target at baseline, 80.5%. Then, KSDE will increase the target for FFY 2021 – 2025 0.5% per year.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5656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targets?</a:t>
            </a:r>
          </a:p>
        </p:txBody>
      </p:sp>
      <p:sp>
        <p:nvSpPr>
          <p:cNvPr id="2" name="TextBox 1">
            <a:extLst>
              <a:ext uri="{FF2B5EF4-FFF2-40B4-BE49-F238E27FC236}">
                <a16:creationId xmlns:a16="http://schemas.microsoft.com/office/drawing/2014/main" id="{40582F76-C515-420C-BAAA-B63FBB5F1EA7}"/>
              </a:ext>
            </a:extLst>
          </p:cNvPr>
          <p:cNvSpPr txBox="1"/>
          <p:nvPr/>
        </p:nvSpPr>
        <p:spPr>
          <a:xfrm>
            <a:off x="1121225" y="1559859"/>
            <a:ext cx="973682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Reviewed data from FFY 2011 to FFY 2021.</a:t>
            </a:r>
          </a:p>
          <a:p>
            <a:endParaRPr lang="en-US" sz="2400" dirty="0"/>
          </a:p>
          <a:p>
            <a:pPr marL="285750" indent="-285750">
              <a:buFont typeface="Arial" panose="020B0604020202020204" pitchFamily="34" charset="0"/>
              <a:buChar char="•"/>
            </a:pPr>
            <a:r>
              <a:rPr lang="en-US" sz="2400" dirty="0"/>
              <a:t>Baseline was changed to FFY 2020.</a:t>
            </a:r>
          </a:p>
          <a:p>
            <a:endParaRPr lang="en-US" sz="2400" dirty="0"/>
          </a:p>
          <a:p>
            <a:pPr marL="285750" indent="-285750">
              <a:buFont typeface="Arial" panose="020B0604020202020204" pitchFamily="34" charset="0"/>
              <a:buChar char="•"/>
            </a:pPr>
            <a:r>
              <a:rPr lang="en-US" sz="2400" dirty="0"/>
              <a:t>Increase of 0.5% was discussed. We want to see an increase!</a:t>
            </a:r>
          </a:p>
          <a:p>
            <a:endParaRPr lang="en-US" sz="2400" dirty="0"/>
          </a:p>
          <a:p>
            <a:pPr marL="285750" indent="-285750">
              <a:buFont typeface="Arial" panose="020B0604020202020204" pitchFamily="34" charset="0"/>
              <a:buChar char="•"/>
            </a:pPr>
            <a:r>
              <a:rPr lang="en-US" sz="2400" dirty="0"/>
              <a:t>Linear forecasting was used as a tool for discussion.</a:t>
            </a:r>
          </a:p>
          <a:p>
            <a:endParaRPr lang="en-US" sz="2400" dirty="0"/>
          </a:p>
          <a:p>
            <a:pPr marL="285750" indent="-285750">
              <a:buFont typeface="Arial" panose="020B0604020202020204" pitchFamily="34" charset="0"/>
              <a:buChar char="•"/>
            </a:pPr>
            <a:r>
              <a:rPr lang="en-US" sz="2400" dirty="0"/>
              <a:t>Ensured FFY 2025’s target was higher than baseline year FFY 2020 per OSEP’s guidance. </a:t>
            </a:r>
          </a:p>
        </p:txBody>
      </p:sp>
    </p:spTree>
    <p:extLst>
      <p:ext uri="{BB962C8B-B14F-4D97-AF65-F5344CB8AC3E}">
        <p14:creationId xmlns:p14="http://schemas.microsoft.com/office/powerpoint/2010/main" val="295384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Drop Out</a:t>
            </a:r>
          </a:p>
        </p:txBody>
      </p:sp>
      <p:sp>
        <p:nvSpPr>
          <p:cNvPr id="4" name="Text Placeholder 3">
            <a:extLst>
              <a:ext uri="{FF2B5EF4-FFF2-40B4-BE49-F238E27FC236}">
                <a16:creationId xmlns:a16="http://schemas.microsoft.com/office/drawing/2014/main" id="{337A1641-372A-470F-BB6F-1E18AAAF368F}"/>
              </a:ext>
            </a:extLst>
          </p:cNvPr>
          <p:cNvSpPr>
            <a:spLocks noGrp="1"/>
          </p:cNvSpPr>
          <p:nvPr>
            <p:ph type="body" idx="1"/>
          </p:nvPr>
        </p:nvSpPr>
        <p:spPr/>
        <p:txBody>
          <a:bodyPr>
            <a:normAutofit/>
          </a:bodyPr>
          <a:lstStyle/>
          <a:p>
            <a:r>
              <a:rPr lang="en-US" dirty="0"/>
              <a:t>Secondary Transition and Post-Secondary SPP/ARP Indicators</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2</a:t>
            </a:r>
            <a:endParaRPr lang="en-US" dirty="0"/>
          </a:p>
        </p:txBody>
      </p:sp>
    </p:spTree>
    <p:extLst>
      <p:ext uri="{BB962C8B-B14F-4D97-AF65-F5344CB8AC3E}">
        <p14:creationId xmlns:p14="http://schemas.microsoft.com/office/powerpoint/2010/main" val="280216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2?</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744462" y="2013936"/>
            <a:ext cx="5157787" cy="548568"/>
          </a:xfrm>
        </p:spPr>
        <p:txBody>
          <a:bodyPr>
            <a:normAutofit/>
          </a:bodyPr>
          <a:lstStyle/>
          <a:p>
            <a:pPr>
              <a:spcBef>
                <a:spcPts val="0"/>
              </a:spcBef>
            </a:pPr>
            <a:r>
              <a:rPr lang="en-US" sz="3200" dirty="0"/>
              <a:t>Drop Out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525310" y="2806728"/>
            <a:ext cx="5157787" cy="4028012"/>
          </a:xfrm>
        </p:spPr>
        <p:txBody>
          <a:bodyPr>
            <a:noAutofit/>
          </a:bodyPr>
          <a:lstStyle/>
          <a:p>
            <a:r>
              <a:rPr lang="en-US" dirty="0"/>
              <a:t>Indicator 2 measures percent of youth with an individualized education program (IEP) dropping out of high school</a:t>
            </a:r>
            <a:endParaRPr lang="en-US" sz="2800"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5659848" y="1882460"/>
            <a:ext cx="5619340" cy="674538"/>
          </a:xfrm>
        </p:spPr>
        <p:txBody>
          <a:bodyPr>
            <a:normAutofit/>
          </a:bodyPr>
          <a:lstStyle/>
          <a:p>
            <a:r>
              <a:rPr lang="en-US" sz="3200" dirty="0"/>
              <a:t>Data source for Indicator 2:</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683097" y="2556998"/>
            <a:ext cx="5318126" cy="4028012"/>
          </a:xfrm>
        </p:spPr>
        <p:txBody>
          <a:bodyPr>
            <a:normAutofit/>
          </a:bodyPr>
          <a:lstStyle/>
          <a:p>
            <a:r>
              <a:rPr lang="en-US" sz="1900" dirty="0"/>
              <a:t>The new data source for Indicator 1 are the Exit Records in the </a:t>
            </a:r>
            <a:r>
              <a:rPr lang="en-US" sz="1900" dirty="0" err="1"/>
              <a:t>SPEDPro</a:t>
            </a:r>
            <a:r>
              <a:rPr lang="en-US" sz="1900" dirty="0"/>
              <a:t> application. Districts can verify this data via the Projected and Final End of Year Report and OSEP Table 4 Exit Report in </a:t>
            </a:r>
            <a:r>
              <a:rPr lang="en-US" sz="1900" dirty="0" err="1"/>
              <a:t>SPEDPro</a:t>
            </a:r>
            <a:r>
              <a:rPr lang="en-US" sz="1900" dirty="0"/>
              <a:t>. </a:t>
            </a:r>
          </a:p>
          <a:p>
            <a:r>
              <a:rPr lang="en-US" sz="1900" dirty="0"/>
              <a:t>The Exit Status Report and Unknown Exit Report are data quality reports that alert the district that an inactive Status in </a:t>
            </a:r>
            <a:r>
              <a:rPr lang="en-US" sz="1900" dirty="0" err="1"/>
              <a:t>SPEDPro</a:t>
            </a:r>
            <a:r>
              <a:rPr lang="en-US" sz="1900" dirty="0"/>
              <a:t> may not be accurate based on other data reported in </a:t>
            </a:r>
            <a:r>
              <a:rPr lang="en-US" sz="1900" dirty="0" err="1"/>
              <a:t>SPEDPro</a:t>
            </a:r>
            <a:r>
              <a:rPr lang="en-US" sz="1900" dirty="0"/>
              <a:t>. The Unresolved Exit Report is a data quality report that alerts the district that an Exit may be unreported</a:t>
            </a:r>
            <a:r>
              <a:rPr lang="en-US" dirty="0"/>
              <a:t>.</a:t>
            </a:r>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121401" y="201393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53830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1735986" y="5252188"/>
            <a:ext cx="11137466" cy="1003851"/>
          </a:xfrm>
        </p:spPr>
        <p:txBody>
          <a:bodyPr>
            <a:normAutofit/>
          </a:bodyPr>
          <a:lstStyle/>
          <a:p>
            <a:r>
              <a:rPr lang="en-US" sz="2700" dirty="0"/>
              <a:t>Percent of youth with IEP’s dropping out of school</a:t>
            </a:r>
            <a:br>
              <a:rPr lang="en-US" dirty="0"/>
            </a:br>
            <a:endParaRPr lang="en-US" dirty="0"/>
          </a:p>
        </p:txBody>
      </p:sp>
      <p:sp>
        <p:nvSpPr>
          <p:cNvPr id="10" name="Down Arrow 6">
            <a:extLst>
              <a:ext uri="{FF2B5EF4-FFF2-40B4-BE49-F238E27FC236}">
                <a16:creationId xmlns:a16="http://schemas.microsoft.com/office/drawing/2014/main" id="{B78CD430-EF90-4129-AEFE-7F495E769A5C}"/>
              </a:ext>
            </a:extLst>
          </p:cNvPr>
          <p:cNvSpPr/>
          <p:nvPr/>
        </p:nvSpPr>
        <p:spPr>
          <a:xfrm>
            <a:off x="1393015" y="1317123"/>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1089891" y="0"/>
            <a:ext cx="9691151" cy="584775"/>
          </a:xfrm>
          <a:prstGeom prst="rect">
            <a:avLst/>
          </a:prstGeom>
          <a:noFill/>
        </p:spPr>
        <p:txBody>
          <a:bodyPr wrap="square" rtlCol="0">
            <a:spAutoFit/>
          </a:bodyPr>
          <a:lstStyle/>
          <a:p>
            <a:r>
              <a:rPr lang="en-US" sz="3200" b="1" dirty="0">
                <a:solidFill>
                  <a:schemeClr val="tx1">
                    <a:lumMod val="90000"/>
                    <a:lumOff val="10000"/>
                  </a:schemeClr>
                </a:solidFill>
                <a:latin typeface="Calibri" panose="020F0502020204030204" pitchFamily="34" charset="0"/>
                <a:ea typeface="+mj-ea"/>
                <a:cs typeface="Calibri" panose="020F0502020204030204" pitchFamily="34" charset="0"/>
              </a:rPr>
              <a:t>Indicator 2: Drop Out Target and Results Over Time</a:t>
            </a:r>
            <a:endParaRPr lang="en-US" sz="3200" dirty="0">
              <a:solidFill>
                <a:schemeClr val="tx1">
                  <a:lumMod val="90000"/>
                  <a:lumOff val="10000"/>
                </a:schemeClr>
              </a:solidFill>
            </a:endParaRPr>
          </a:p>
        </p:txBody>
      </p:sp>
      <p:pic>
        <p:nvPicPr>
          <p:cNvPr id="3" name="Picture 2">
            <a:extLst>
              <a:ext uri="{FF2B5EF4-FFF2-40B4-BE49-F238E27FC236}">
                <a16:creationId xmlns:a16="http://schemas.microsoft.com/office/drawing/2014/main" id="{47E4F34E-038B-40AE-8B0E-3BA01E7774C7}"/>
              </a:ext>
            </a:extLst>
          </p:cNvPr>
          <p:cNvPicPr>
            <a:picLocks noChangeAspect="1"/>
          </p:cNvPicPr>
          <p:nvPr/>
        </p:nvPicPr>
        <p:blipFill>
          <a:blip r:embed="rId2"/>
          <a:stretch>
            <a:fillRect/>
          </a:stretch>
        </p:blipFill>
        <p:spPr>
          <a:xfrm>
            <a:off x="2452744" y="677731"/>
            <a:ext cx="6572921" cy="3956058"/>
          </a:xfrm>
          <a:prstGeom prst="rect">
            <a:avLst/>
          </a:prstGeom>
        </p:spPr>
      </p:pic>
    </p:spTree>
    <p:extLst>
      <p:ext uri="{BB962C8B-B14F-4D97-AF65-F5344CB8AC3E}">
        <p14:creationId xmlns:p14="http://schemas.microsoft.com/office/powerpoint/2010/main" val="358196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535709" y="2231661"/>
            <a:ext cx="11656291" cy="3108543"/>
          </a:xfrm>
          <a:prstGeom prst="rect">
            <a:avLst/>
          </a:prstGeom>
        </p:spPr>
        <p:txBody>
          <a:bodyPr wrap="square">
            <a:spAutoFit/>
          </a:bodyPr>
          <a:lstStyle/>
          <a:p>
            <a:pPr marL="285750" indent="-285750">
              <a:buFont typeface="Arial" panose="020B0604020202020204" pitchFamily="34" charset="0"/>
              <a:buChar char="•"/>
            </a:pPr>
            <a:r>
              <a:rPr lang="en-US" sz="2800" dirty="0"/>
              <a:t>The changes for Indicator 2 are the data source and calculation.</a:t>
            </a:r>
          </a:p>
          <a:p>
            <a:endParaRPr lang="en-US" sz="2800" dirty="0"/>
          </a:p>
          <a:p>
            <a:pPr marL="285750" indent="-285750">
              <a:buFont typeface="Arial" panose="020B0604020202020204" pitchFamily="34" charset="0"/>
              <a:buChar char="•"/>
            </a:pPr>
            <a:r>
              <a:rPr lang="en-US" sz="2800" dirty="0"/>
              <a:t>Instead of using Graduation data from local school district records entered into the KSDE Kansas Individual Data on Students (KIDS) system, Data for Indicator 1 will now be collected from all districts in the state that is reported in the </a:t>
            </a:r>
            <a:r>
              <a:rPr lang="en-US" sz="2800" b="1" dirty="0"/>
              <a:t>December 1 count </a:t>
            </a:r>
            <a:r>
              <a:rPr lang="en-US" sz="2800" dirty="0"/>
              <a:t>of the 618 report. </a:t>
            </a:r>
          </a:p>
          <a:p>
            <a:pPr marL="285750" indent="-285750">
              <a:buFont typeface="Arial" panose="020B0604020202020204" pitchFamily="34" charset="0"/>
              <a:buChar char="•"/>
            </a:pPr>
            <a:endParaRPr lang="en-US" sz="28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1 for the 2020-2025 SPP/APR Reporting Period</a:t>
            </a:r>
          </a:p>
        </p:txBody>
      </p:sp>
    </p:spTree>
    <p:extLst>
      <p:ext uri="{BB962C8B-B14F-4D97-AF65-F5344CB8AC3E}">
        <p14:creationId xmlns:p14="http://schemas.microsoft.com/office/powerpoint/2010/main" val="59071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sz="3200" dirty="0"/>
              <a:t>There is not enough information at this time to determine the effects of COVID-19 on this indicator.</a:t>
            </a:r>
          </a:p>
        </p:txBody>
      </p:sp>
    </p:spTree>
    <p:extLst>
      <p:ext uri="{BB962C8B-B14F-4D97-AF65-F5344CB8AC3E}">
        <p14:creationId xmlns:p14="http://schemas.microsoft.com/office/powerpoint/2010/main" val="160140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9361" y="1981641"/>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2 for the 2020-2025 SPP/APR Reporting Period</a:t>
            </a:r>
          </a:p>
        </p:txBody>
      </p:sp>
      <p:sp>
        <p:nvSpPr>
          <p:cNvPr id="5" name="Rectangle 4">
            <a:extLst>
              <a:ext uri="{FF2B5EF4-FFF2-40B4-BE49-F238E27FC236}">
                <a16:creationId xmlns:a16="http://schemas.microsoft.com/office/drawing/2014/main" id="{4B2717D7-DB15-43BB-89FE-2A11C47435CE}"/>
              </a:ext>
            </a:extLst>
          </p:cNvPr>
          <p:cNvSpPr/>
          <p:nvPr/>
        </p:nvSpPr>
        <p:spPr>
          <a:xfrm>
            <a:off x="4528912" y="2441346"/>
            <a:ext cx="6743727" cy="2954655"/>
          </a:xfrm>
          <a:prstGeom prst="rect">
            <a:avLst/>
          </a:prstGeom>
        </p:spPr>
        <p:txBody>
          <a:bodyPr wrap="square">
            <a:spAutoFit/>
          </a:bodyPr>
          <a:lstStyle/>
          <a:p>
            <a:pPr marL="285750" indent="-285750">
              <a:buFont typeface="Arial" panose="020B0604020202020204" pitchFamily="34" charset="0"/>
              <a:buChar char="•"/>
            </a:pPr>
            <a:r>
              <a:rPr lang="en-US" sz="2800" b="1" i="1" u="sng" dirty="0"/>
              <a:t>Indicator 2 </a:t>
            </a:r>
            <a:r>
              <a:rPr lang="en-US" sz="2800" dirty="0"/>
              <a:t>-  KSDE will begin FFY 2020 with a target at baseline, 17.95%. Then, KSDE will decrease the target for FFY 2021 – 2025 by 0.27% each year, resulting in a 1.35% decrease by FFY 2025.</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6467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changes?</a:t>
            </a:r>
          </a:p>
        </p:txBody>
      </p:sp>
      <p:sp>
        <p:nvSpPr>
          <p:cNvPr id="3" name="TextBox 2">
            <a:extLst>
              <a:ext uri="{FF2B5EF4-FFF2-40B4-BE49-F238E27FC236}">
                <a16:creationId xmlns:a16="http://schemas.microsoft.com/office/drawing/2014/main" id="{7FD3586C-B79E-4D28-91A0-1D65ECC6DCE3}"/>
              </a:ext>
            </a:extLst>
          </p:cNvPr>
          <p:cNvSpPr txBox="1"/>
          <p:nvPr/>
        </p:nvSpPr>
        <p:spPr>
          <a:xfrm>
            <a:off x="1121225" y="1559859"/>
            <a:ext cx="973682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Reviewed data from FFY 2011 to FFY 2021.</a:t>
            </a:r>
          </a:p>
          <a:p>
            <a:endParaRPr lang="en-US" sz="2400" dirty="0"/>
          </a:p>
          <a:p>
            <a:pPr marL="285750" indent="-285750">
              <a:buFont typeface="Arial" panose="020B0604020202020204" pitchFamily="34" charset="0"/>
              <a:buChar char="•"/>
            </a:pPr>
            <a:r>
              <a:rPr lang="en-US" sz="2400" dirty="0"/>
              <a:t>Baseline was changed to FFY 2020.</a:t>
            </a:r>
          </a:p>
          <a:p>
            <a:endParaRPr lang="en-US" sz="2400" dirty="0"/>
          </a:p>
          <a:p>
            <a:pPr marL="285750" indent="-285750">
              <a:buFont typeface="Arial" panose="020B0604020202020204" pitchFamily="34" charset="0"/>
              <a:buChar char="•"/>
            </a:pPr>
            <a:r>
              <a:rPr lang="en-US" sz="2400" dirty="0"/>
              <a:t>Decrease of 0.27% was discussed. We want to see an decrease!</a:t>
            </a:r>
          </a:p>
          <a:p>
            <a:endParaRPr lang="en-US" sz="2400" dirty="0"/>
          </a:p>
          <a:p>
            <a:pPr marL="285750" indent="-285750">
              <a:buFont typeface="Arial" panose="020B0604020202020204" pitchFamily="34" charset="0"/>
              <a:buChar char="•"/>
            </a:pPr>
            <a:r>
              <a:rPr lang="en-US" sz="2400" dirty="0"/>
              <a:t>Linear forecasting was used as a tool for discussion.</a:t>
            </a:r>
          </a:p>
          <a:p>
            <a:endParaRPr lang="en-US" sz="2400" dirty="0"/>
          </a:p>
          <a:p>
            <a:pPr marL="285750" indent="-285750">
              <a:buFont typeface="Arial" panose="020B0604020202020204" pitchFamily="34" charset="0"/>
              <a:buChar char="•"/>
            </a:pPr>
            <a:r>
              <a:rPr lang="en-US" sz="2400" dirty="0"/>
              <a:t>Ensured FFY 2025’s target was lower than baseline year FFY 2020 per OSEP’s guidance. </a:t>
            </a:r>
          </a:p>
        </p:txBody>
      </p:sp>
    </p:spTree>
    <p:extLst>
      <p:ext uri="{BB962C8B-B14F-4D97-AF65-F5344CB8AC3E}">
        <p14:creationId xmlns:p14="http://schemas.microsoft.com/office/powerpoint/2010/main" val="111297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Secondary Transitions</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13</a:t>
            </a:r>
            <a:endParaRPr lang="en-US" dirty="0"/>
          </a:p>
        </p:txBody>
      </p:sp>
      <p:sp>
        <p:nvSpPr>
          <p:cNvPr id="4" name="Text Placeholder 3">
            <a:extLst>
              <a:ext uri="{FF2B5EF4-FFF2-40B4-BE49-F238E27FC236}">
                <a16:creationId xmlns:a16="http://schemas.microsoft.com/office/drawing/2014/main" id="{EF21DE37-61B7-45C6-A7A1-F49648CA77BF}"/>
              </a:ext>
            </a:extLst>
          </p:cNvPr>
          <p:cNvSpPr>
            <a:spLocks noGrp="1"/>
          </p:cNvSpPr>
          <p:nvPr>
            <p:ph type="body" idx="1"/>
          </p:nvPr>
        </p:nvSpPr>
        <p:spPr>
          <a:xfrm>
            <a:off x="3581400" y="5331272"/>
            <a:ext cx="8610600" cy="688099"/>
          </a:xfrm>
        </p:spPr>
        <p:txBody>
          <a:bodyPr>
            <a:normAutofit/>
          </a:bodyPr>
          <a:lstStyle/>
          <a:p>
            <a:r>
              <a:rPr lang="en-US" dirty="0"/>
              <a:t>Secondary Transition and Post-Secondary SPP/ARP Indicators</a:t>
            </a:r>
          </a:p>
        </p:txBody>
      </p:sp>
    </p:spTree>
    <p:extLst>
      <p:ext uri="{BB962C8B-B14F-4D97-AF65-F5344CB8AC3E}">
        <p14:creationId xmlns:p14="http://schemas.microsoft.com/office/powerpoint/2010/main" val="6692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06" y="2322432"/>
            <a:ext cx="11738920" cy="3970318"/>
          </a:xfrm>
          <a:prstGeom prst="rect">
            <a:avLst/>
          </a:prstGeom>
        </p:spPr>
        <p:txBody>
          <a:bodyPr wrap="square">
            <a:spAutoFit/>
          </a:bodyPr>
          <a:lstStyle/>
          <a:p>
            <a:r>
              <a:rPr lang="en-US" b="1" i="1" u="sng" dirty="0"/>
              <a:t>Indicator 1: </a:t>
            </a:r>
            <a:r>
              <a:rPr lang="en-US" dirty="0"/>
              <a:t>Graduation (percent of youth with IEP’s graduating with regular diploma)</a:t>
            </a:r>
          </a:p>
          <a:p>
            <a:endParaRPr lang="en-US" dirty="0"/>
          </a:p>
          <a:p>
            <a:r>
              <a:rPr lang="en-US" b="1" i="1" u="sng" dirty="0"/>
              <a:t>Indicator 2:</a:t>
            </a:r>
            <a:r>
              <a:rPr lang="en-US" dirty="0"/>
              <a:t> Drop Out (percent of youth with IEP’s dropping out)</a:t>
            </a:r>
          </a:p>
          <a:p>
            <a:endParaRPr lang="en-US" dirty="0"/>
          </a:p>
          <a:p>
            <a:r>
              <a:rPr lang="en-US" b="1" i="1" u="sng" dirty="0"/>
              <a:t>Indicator 13: </a:t>
            </a:r>
            <a:r>
              <a:rPr lang="en-US" dirty="0"/>
              <a:t>Secondary Transitions (percent of youth ages 16+ with measurable, annually updated IEP goals and appropriate transition assessment, services, and courses.)</a:t>
            </a:r>
          </a:p>
          <a:p>
            <a:endParaRPr lang="en-US" dirty="0"/>
          </a:p>
          <a:p>
            <a:r>
              <a:rPr lang="en-US" b="1" i="1" u="sng" dirty="0"/>
              <a:t>Indicator 14:</a:t>
            </a:r>
            <a:r>
              <a:rPr lang="en-US" dirty="0"/>
              <a:t> </a:t>
            </a:r>
            <a:r>
              <a:rPr lang="en-US" b="1" dirty="0"/>
              <a:t> </a:t>
            </a:r>
            <a:r>
              <a:rPr lang="en-US" dirty="0"/>
              <a:t>Percent of youth who are no longer in secondary school, had IEPs in effect at the time they left school, and were:</a:t>
            </a:r>
          </a:p>
          <a:p>
            <a:r>
              <a:rPr lang="en-US" dirty="0"/>
              <a:t>A.  Enrolled in higher education within one year of leaving high school.</a:t>
            </a:r>
          </a:p>
          <a:p>
            <a:r>
              <a:rPr lang="en-US" dirty="0"/>
              <a:t>B.  Enrolled in higher education or competitively employed within one year of leaving high school.</a:t>
            </a:r>
          </a:p>
          <a:p>
            <a:r>
              <a:rPr lang="en-US" dirty="0"/>
              <a:t>C.  Enrolled in higher education or in some other postsecondary education or training program; or competitively employed or in some other employment within one year of leaving high school</a:t>
            </a:r>
          </a:p>
          <a:p>
            <a:pPr marL="342900" indent="-342900">
              <a:buAutoNum type="arabicPeriod"/>
            </a:pPr>
            <a:endParaRPr lang="en-US" dirty="0">
              <a:latin typeface="Segoe UI" panose="020B0502040204020203" pitchFamily="34" charset="0"/>
            </a:endParaRPr>
          </a:p>
        </p:txBody>
      </p:sp>
      <p:sp>
        <p:nvSpPr>
          <p:cNvPr id="12" name="Title 1"/>
          <p:cNvSpPr txBox="1">
            <a:spLocks/>
          </p:cNvSpPr>
          <p:nvPr/>
        </p:nvSpPr>
        <p:spPr>
          <a:xfrm>
            <a:off x="0" y="-21758"/>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Secondary Transition and Post-Secondary SPP/APR Indicators</a:t>
            </a:r>
          </a:p>
        </p:txBody>
      </p:sp>
      <p:pic>
        <p:nvPicPr>
          <p:cNvPr id="10" name="Picture 9">
            <a:extLst>
              <a:ext uri="{FF2B5EF4-FFF2-40B4-BE49-F238E27FC236}">
                <a16:creationId xmlns:a16="http://schemas.microsoft.com/office/drawing/2014/main" id="{F7ECE6EE-5EA7-48F6-9CA3-42B4CC6DE7A6}"/>
              </a:ext>
            </a:extLst>
          </p:cNvPr>
          <p:cNvPicPr>
            <a:picLocks noChangeAspect="1"/>
          </p:cNvPicPr>
          <p:nvPr/>
        </p:nvPicPr>
        <p:blipFill>
          <a:blip r:embed="rId3"/>
          <a:stretch>
            <a:fillRect/>
          </a:stretch>
        </p:blipFill>
        <p:spPr>
          <a:xfrm>
            <a:off x="3296347" y="1150337"/>
            <a:ext cx="6041290" cy="1614378"/>
          </a:xfrm>
          <a:prstGeom prst="rect">
            <a:avLst/>
          </a:prstGeom>
        </p:spPr>
      </p:pic>
    </p:spTree>
    <p:extLst>
      <p:ext uri="{BB962C8B-B14F-4D97-AF65-F5344CB8AC3E}">
        <p14:creationId xmlns:p14="http://schemas.microsoft.com/office/powerpoint/2010/main" val="372175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13?</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65190" y="1872502"/>
            <a:ext cx="5157787" cy="556228"/>
          </a:xfrm>
        </p:spPr>
        <p:txBody>
          <a:bodyPr>
            <a:normAutofit/>
          </a:bodyPr>
          <a:lstStyle/>
          <a:p>
            <a:r>
              <a:rPr lang="en-US" dirty="0"/>
              <a:t>Secondary Transitions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2600322"/>
            <a:ext cx="5157787" cy="4028012"/>
          </a:xfrm>
        </p:spPr>
        <p:txBody>
          <a:bodyPr>
            <a:noAutofit/>
          </a:bodyPr>
          <a:lstStyle/>
          <a:p>
            <a:r>
              <a:rPr lang="en-US" dirty="0"/>
              <a:t>Indicator 13 is a compliance indicator that measures the percent of students who begin the process of discussing transition planning with their school/district no later than the student’s 14th birthday or younger when appropriate. </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169024" y="1514475"/>
            <a:ext cx="5183188" cy="914255"/>
          </a:xfrm>
        </p:spPr>
        <p:txBody>
          <a:bodyPr>
            <a:normAutofit/>
          </a:bodyPr>
          <a:lstStyle/>
          <a:p>
            <a:r>
              <a:rPr lang="en-US" dirty="0"/>
              <a:t>Data source for Indicator 13:</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169024" y="2600322"/>
            <a:ext cx="5501006" cy="3606168"/>
          </a:xfrm>
        </p:spPr>
        <p:txBody>
          <a:bodyPr>
            <a:normAutofit lnSpcReduction="10000"/>
          </a:bodyPr>
          <a:lstStyle/>
          <a:p>
            <a:r>
              <a:rPr lang="en-US" dirty="0"/>
              <a:t>Every district completes the National Technical Assistance Center on Transition (NTACT) I-13 Checklist self-assessment Indicator 13 Checklist Form B on a yearly basis for a sampling of students age 16 and older. The results of the review are entered using the Indicator 13 module within the Kansas Integrated Accountability System (KIAS) web application.</a:t>
            </a:r>
          </a:p>
        </p:txBody>
      </p:sp>
    </p:spTree>
    <p:extLst>
      <p:ext uri="{BB962C8B-B14F-4D97-AF65-F5344CB8AC3E}">
        <p14:creationId xmlns:p14="http://schemas.microsoft.com/office/powerpoint/2010/main" val="145962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dirty="0"/>
              <a:t>There has been no indication to date that COVID-19 has impacted the data for Indicator 13.</a:t>
            </a:r>
            <a:endParaRPr lang="en-US" sz="3200" dirty="0"/>
          </a:p>
        </p:txBody>
      </p:sp>
    </p:spTree>
    <p:extLst>
      <p:ext uri="{BB962C8B-B14F-4D97-AF65-F5344CB8AC3E}">
        <p14:creationId xmlns:p14="http://schemas.microsoft.com/office/powerpoint/2010/main" val="129385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267854" y="2314768"/>
            <a:ext cx="11656291" cy="1962460"/>
          </a:xfrm>
          <a:prstGeom prst="rect">
            <a:avLst/>
          </a:prstGeom>
        </p:spPr>
        <p:txBody>
          <a:bodyPr wrap="square">
            <a:spAutoFit/>
          </a:bodyPr>
          <a:lstStyle/>
          <a:p>
            <a:pPr marL="342900" indent="-342900">
              <a:lnSpc>
                <a:spcPct val="150000"/>
              </a:lnSpc>
              <a:buFont typeface="Symbol" panose="05050102010706020507" pitchFamily="18" charset="2"/>
              <a:buChar char=""/>
            </a:pPr>
            <a:r>
              <a:rPr lang="en-US" sz="2800" dirty="0">
                <a:latin typeface="Open Sans Light" panose="020B0306030504020204" pitchFamily="34" charset="0"/>
              </a:rPr>
              <a:t>As this is a compliance indicator with goals set by the US Department of Education, no changes will be made to this indicator.</a:t>
            </a:r>
          </a:p>
          <a:p>
            <a:pPr marL="1371600" lvl="2" indent="-457200">
              <a:lnSpc>
                <a:spcPct val="150000"/>
              </a:lnSpc>
              <a:buFont typeface="Courier New" panose="02070309020205020404" pitchFamily="49" charset="0"/>
              <a:buChar char="o"/>
            </a:pPr>
            <a:r>
              <a:rPr lang="en-US" sz="2800" dirty="0">
                <a:latin typeface="Open Sans Light" panose="020B0306030504020204" pitchFamily="34" charset="0"/>
              </a:rPr>
              <a:t>Target will remain 100%</a:t>
            </a:r>
            <a:endParaRPr lang="en-US" sz="28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13 for the 2020-2025 SPP/APR Reporting Period</a:t>
            </a:r>
          </a:p>
        </p:txBody>
      </p:sp>
    </p:spTree>
    <p:extLst>
      <p:ext uri="{BB962C8B-B14F-4D97-AF65-F5344CB8AC3E}">
        <p14:creationId xmlns:p14="http://schemas.microsoft.com/office/powerpoint/2010/main" val="4040398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Post-School Outcomes</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14</a:t>
            </a:r>
            <a:endParaRPr lang="en-US" dirty="0"/>
          </a:p>
        </p:txBody>
      </p:sp>
      <p:sp>
        <p:nvSpPr>
          <p:cNvPr id="4" name="Text Placeholder 3">
            <a:extLst>
              <a:ext uri="{FF2B5EF4-FFF2-40B4-BE49-F238E27FC236}">
                <a16:creationId xmlns:a16="http://schemas.microsoft.com/office/drawing/2014/main" id="{ACC8EEDD-4377-482F-98F9-90694787EFC1}"/>
              </a:ext>
            </a:extLst>
          </p:cNvPr>
          <p:cNvSpPr>
            <a:spLocks noGrp="1"/>
          </p:cNvSpPr>
          <p:nvPr>
            <p:ph type="body" idx="1"/>
          </p:nvPr>
        </p:nvSpPr>
        <p:spPr>
          <a:xfrm>
            <a:off x="3581400" y="5331272"/>
            <a:ext cx="8610600" cy="688099"/>
          </a:xfrm>
        </p:spPr>
        <p:txBody>
          <a:bodyPr>
            <a:normAutofit/>
          </a:bodyPr>
          <a:lstStyle/>
          <a:p>
            <a:r>
              <a:rPr lang="en-US" dirty="0"/>
              <a:t>Secondary Transition and Post-Secondary SPP/ARP Indicators</a:t>
            </a:r>
          </a:p>
        </p:txBody>
      </p:sp>
    </p:spTree>
    <p:extLst>
      <p:ext uri="{BB962C8B-B14F-4D97-AF65-F5344CB8AC3E}">
        <p14:creationId xmlns:p14="http://schemas.microsoft.com/office/powerpoint/2010/main" val="173012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14?</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745058" y="1422718"/>
            <a:ext cx="5157787" cy="548568"/>
          </a:xfrm>
        </p:spPr>
        <p:txBody>
          <a:bodyPr>
            <a:normAutofit/>
          </a:bodyPr>
          <a:lstStyle/>
          <a:p>
            <a:pPr>
              <a:spcBef>
                <a:spcPts val="0"/>
              </a:spcBef>
            </a:pPr>
            <a:r>
              <a:rPr lang="en-US" dirty="0"/>
              <a:t>Post-School Outcomes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86321" y="1971286"/>
            <a:ext cx="5157787" cy="4028012"/>
          </a:xfrm>
        </p:spPr>
        <p:txBody>
          <a:bodyPr>
            <a:noAutofit/>
          </a:bodyPr>
          <a:lstStyle/>
          <a:p>
            <a:r>
              <a:rPr lang="en-US" dirty="0"/>
              <a:t>Indicator 14 requires states to report the “percent of youth who are no longer in secondary school, had IEPs in effect at the time they left school, and were: </a:t>
            </a:r>
            <a:endParaRPr lang="en-US" sz="1050" dirty="0"/>
          </a:p>
          <a:p>
            <a:pPr marL="0" indent="0">
              <a:buNone/>
            </a:pPr>
            <a:endParaRPr lang="en-US" sz="1000" dirty="0"/>
          </a:p>
          <a:p>
            <a:pPr lvl="1"/>
            <a:r>
              <a:rPr lang="en-US" b="1" i="1" u="sng" dirty="0"/>
              <a:t>Indicator 14A: </a:t>
            </a:r>
            <a:r>
              <a:rPr lang="en-US" dirty="0"/>
              <a:t>Enrolled in higher education within one year of leaving high school. </a:t>
            </a:r>
          </a:p>
          <a:p>
            <a:pPr lvl="1"/>
            <a:r>
              <a:rPr lang="en-US" b="1" i="1" u="sng" dirty="0"/>
              <a:t>Indicator 14B: </a:t>
            </a:r>
            <a:r>
              <a:rPr lang="en-US" dirty="0"/>
              <a:t>Enrolled in higher education or competitively employed within one year of leaving high school. </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172200" y="3640358"/>
            <a:ext cx="5183188" cy="522892"/>
          </a:xfrm>
        </p:spPr>
        <p:txBody>
          <a:bodyPr>
            <a:normAutofit/>
          </a:bodyPr>
          <a:lstStyle/>
          <a:p>
            <a:r>
              <a:rPr lang="en-US" dirty="0"/>
              <a:t>Data source for Indicator 14:</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187553" y="4163250"/>
            <a:ext cx="5318126" cy="4028012"/>
          </a:xfrm>
        </p:spPr>
        <p:txBody>
          <a:bodyPr>
            <a:normAutofit/>
          </a:bodyPr>
          <a:lstStyle/>
          <a:p>
            <a:r>
              <a:rPr lang="en-US" sz="2000" dirty="0"/>
              <a:t>KSDE will be changing the sampling plan from a random stratified sample to a statewide census every year.</a:t>
            </a:r>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050223" y="197128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a:extLst>
              <a:ext uri="{FF2B5EF4-FFF2-40B4-BE49-F238E27FC236}">
                <a16:creationId xmlns:a16="http://schemas.microsoft.com/office/drawing/2014/main" id="{713E5019-C36E-4DB2-B7C8-829C0CE4FCF0}"/>
              </a:ext>
            </a:extLst>
          </p:cNvPr>
          <p:cNvSpPr/>
          <p:nvPr/>
        </p:nvSpPr>
        <p:spPr>
          <a:xfrm>
            <a:off x="5844108" y="1990263"/>
            <a:ext cx="6096000" cy="1631216"/>
          </a:xfrm>
          <a:prstGeom prst="rect">
            <a:avLst/>
          </a:prstGeom>
        </p:spPr>
        <p:txBody>
          <a:bodyPr>
            <a:spAutoFit/>
          </a:bodyPr>
          <a:lstStyle/>
          <a:p>
            <a:pPr lvl="1"/>
            <a:r>
              <a:rPr lang="en-US" sz="2000" b="1" i="1" u="sng" dirty="0"/>
              <a:t>Indicator 14C: </a:t>
            </a:r>
            <a:r>
              <a:rPr lang="en-US" sz="2000" dirty="0"/>
              <a:t>Enrolled in higher education or in some other postsecondary education or training program; or competitively employed or in some other employment within one year of leaving high school”. (20 U.S.C. 1416(a)(3)(B)). </a:t>
            </a:r>
            <a:endParaRPr lang="en-US" sz="2800" dirty="0"/>
          </a:p>
        </p:txBody>
      </p:sp>
    </p:spTree>
    <p:extLst>
      <p:ext uri="{BB962C8B-B14F-4D97-AF65-F5344CB8AC3E}">
        <p14:creationId xmlns:p14="http://schemas.microsoft.com/office/powerpoint/2010/main" val="413333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dirty="0"/>
              <a:t>The impact of COVID-19 on Indicator 14 is unknown at this time. </a:t>
            </a:r>
            <a:endParaRPr lang="en-US" sz="3200" dirty="0"/>
          </a:p>
        </p:txBody>
      </p:sp>
    </p:spTree>
    <p:extLst>
      <p:ext uri="{BB962C8B-B14F-4D97-AF65-F5344CB8AC3E}">
        <p14:creationId xmlns:p14="http://schemas.microsoft.com/office/powerpoint/2010/main" val="1410133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896252" y="5116419"/>
            <a:ext cx="10456014" cy="848915"/>
          </a:xfrm>
        </p:spPr>
        <p:txBody>
          <a:bodyPr>
            <a:normAutofit fontScale="90000"/>
          </a:bodyPr>
          <a:lstStyle/>
          <a:p>
            <a:r>
              <a:rPr lang="en-US" sz="2700" dirty="0"/>
              <a:t>Percent of youth with IEP’s no longer in school and enrolled in higher education</a:t>
            </a:r>
            <a:br>
              <a:rPr lang="en-US" dirty="0"/>
            </a:br>
            <a:endParaRPr lang="en-US" dirty="0"/>
          </a:p>
        </p:txBody>
      </p:sp>
      <p:graphicFrame>
        <p:nvGraphicFramePr>
          <p:cNvPr id="9" name="Picture Placeholder 8" descr="This graph shows the Kansas target and data from Indicator 6A from 2012 to 2018. The target increased over that time from 38.9 to 39. The data met the target in 2012 and 2013,but fell just below the target in other years.">
            <a:extLst>
              <a:ext uri="{FF2B5EF4-FFF2-40B4-BE49-F238E27FC236}">
                <a16:creationId xmlns:a16="http://schemas.microsoft.com/office/drawing/2014/main" id="{431E4E26-E6FF-459B-A4E4-8A8190909695}"/>
              </a:ext>
            </a:extLst>
          </p:cNvPr>
          <p:cNvGraphicFramePr>
            <a:graphicFrameLocks noGrp="1" noChangeAspect="1"/>
          </p:cNvGraphicFramePr>
          <p:nvPr>
            <p:ph type="pic" sz="quarter" idx="13"/>
            <p:extLst>
              <p:ext uri="{D42A27DB-BD31-4B8C-83A1-F6EECF244321}">
                <p14:modId xmlns:p14="http://schemas.microsoft.com/office/powerpoint/2010/main" val="3507940324"/>
              </p:ext>
            </p:extLst>
          </p:nvPr>
        </p:nvGraphicFramePr>
        <p:xfrm>
          <a:off x="1410958" y="756897"/>
          <a:ext cx="9370084" cy="3933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6">
            <a:extLst>
              <a:ext uri="{FF2B5EF4-FFF2-40B4-BE49-F238E27FC236}">
                <a16:creationId xmlns:a16="http://schemas.microsoft.com/office/drawing/2014/main" id="{B78CD430-EF90-4129-AEFE-7F495E769A5C}"/>
              </a:ext>
            </a:extLst>
          </p:cNvPr>
          <p:cNvSpPr/>
          <p:nvPr/>
        </p:nvSpPr>
        <p:spPr>
          <a:xfrm rot="10800000">
            <a:off x="724766" y="1877272"/>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2284626" y="165226"/>
            <a:ext cx="9691151" cy="584775"/>
          </a:xfrm>
          <a:prstGeom prst="rect">
            <a:avLst/>
          </a:prstGeom>
          <a:noFill/>
        </p:spPr>
        <p:txBody>
          <a:bodyPr wrap="square" rtlCol="0">
            <a:spAutoFit/>
          </a:bodyPr>
          <a:lstStyle/>
          <a:p>
            <a:r>
              <a:rPr lang="en-US" sz="3200" b="1" dirty="0">
                <a:solidFill>
                  <a:schemeClr val="tx1">
                    <a:lumMod val="90000"/>
                    <a:lumOff val="10000"/>
                  </a:schemeClr>
                </a:solidFill>
                <a:latin typeface="Calibri" panose="020F0502020204030204" pitchFamily="34" charset="0"/>
                <a:ea typeface="+mj-ea"/>
                <a:cs typeface="Calibri" panose="020F0502020204030204" pitchFamily="34" charset="0"/>
              </a:rPr>
              <a:t>Indicator 14A: Target and Results Over Time</a:t>
            </a:r>
            <a:endParaRPr lang="en-US" sz="3200" dirty="0">
              <a:solidFill>
                <a:schemeClr val="tx1">
                  <a:lumMod val="90000"/>
                  <a:lumOff val="10000"/>
                </a:schemeClr>
              </a:solidFill>
            </a:endParaRPr>
          </a:p>
        </p:txBody>
      </p:sp>
    </p:spTree>
    <p:extLst>
      <p:ext uri="{BB962C8B-B14F-4D97-AF65-F5344CB8AC3E}">
        <p14:creationId xmlns:p14="http://schemas.microsoft.com/office/powerpoint/2010/main" val="4044407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896252" y="5116419"/>
            <a:ext cx="10456014" cy="848915"/>
          </a:xfrm>
        </p:spPr>
        <p:txBody>
          <a:bodyPr>
            <a:normAutofit fontScale="90000"/>
          </a:bodyPr>
          <a:lstStyle/>
          <a:p>
            <a:r>
              <a:rPr lang="en-US" sz="2700" dirty="0"/>
              <a:t>Percent of youth with IEP’s no longer in school and enrolled in higher education or competitively employed.</a:t>
            </a:r>
            <a:br>
              <a:rPr lang="en-US" dirty="0"/>
            </a:br>
            <a:endParaRPr lang="en-US" dirty="0"/>
          </a:p>
        </p:txBody>
      </p:sp>
      <p:graphicFrame>
        <p:nvGraphicFramePr>
          <p:cNvPr id="9" name="Picture Placeholder 8" descr="This graph shows the Kansas target and data from Indicator 6A from 2012 to 2018. The target increased over that time from 38.9 to 39. The data met the target in 2012 and 2013,but fell just below the target in other years.">
            <a:extLst>
              <a:ext uri="{FF2B5EF4-FFF2-40B4-BE49-F238E27FC236}">
                <a16:creationId xmlns:a16="http://schemas.microsoft.com/office/drawing/2014/main" id="{431E4E26-E6FF-459B-A4E4-8A8190909695}"/>
              </a:ext>
            </a:extLst>
          </p:cNvPr>
          <p:cNvGraphicFramePr>
            <a:graphicFrameLocks noGrp="1" noChangeAspect="1"/>
          </p:cNvGraphicFramePr>
          <p:nvPr>
            <p:ph type="pic" sz="quarter" idx="13"/>
            <p:extLst>
              <p:ext uri="{D42A27DB-BD31-4B8C-83A1-F6EECF244321}">
                <p14:modId xmlns:p14="http://schemas.microsoft.com/office/powerpoint/2010/main" val="2844115260"/>
              </p:ext>
            </p:extLst>
          </p:nvPr>
        </p:nvGraphicFramePr>
        <p:xfrm>
          <a:off x="1410958" y="756897"/>
          <a:ext cx="9370084" cy="3933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6">
            <a:extLst>
              <a:ext uri="{FF2B5EF4-FFF2-40B4-BE49-F238E27FC236}">
                <a16:creationId xmlns:a16="http://schemas.microsoft.com/office/drawing/2014/main" id="{B78CD430-EF90-4129-AEFE-7F495E769A5C}"/>
              </a:ext>
            </a:extLst>
          </p:cNvPr>
          <p:cNvSpPr/>
          <p:nvPr/>
        </p:nvSpPr>
        <p:spPr>
          <a:xfrm rot="10800000">
            <a:off x="724766" y="1741581"/>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2284626" y="165226"/>
            <a:ext cx="9691151" cy="584775"/>
          </a:xfrm>
          <a:prstGeom prst="rect">
            <a:avLst/>
          </a:prstGeom>
          <a:noFill/>
        </p:spPr>
        <p:txBody>
          <a:bodyPr wrap="square" rtlCol="0">
            <a:spAutoFit/>
          </a:bodyPr>
          <a:lstStyle/>
          <a:p>
            <a:r>
              <a:rPr lang="en-US" sz="3200" b="1" dirty="0">
                <a:solidFill>
                  <a:schemeClr val="tx1">
                    <a:lumMod val="90000"/>
                    <a:lumOff val="10000"/>
                  </a:schemeClr>
                </a:solidFill>
                <a:latin typeface="Calibri" panose="020F0502020204030204" pitchFamily="34" charset="0"/>
                <a:ea typeface="+mj-ea"/>
                <a:cs typeface="Calibri" panose="020F0502020204030204" pitchFamily="34" charset="0"/>
              </a:rPr>
              <a:t>Indicator 14B: Target and Results Over Time</a:t>
            </a:r>
            <a:endParaRPr lang="en-US" sz="3200" dirty="0">
              <a:solidFill>
                <a:schemeClr val="tx1">
                  <a:lumMod val="90000"/>
                  <a:lumOff val="10000"/>
                </a:schemeClr>
              </a:solidFill>
            </a:endParaRPr>
          </a:p>
        </p:txBody>
      </p:sp>
    </p:spTree>
    <p:extLst>
      <p:ext uri="{BB962C8B-B14F-4D97-AF65-F5344CB8AC3E}">
        <p14:creationId xmlns:p14="http://schemas.microsoft.com/office/powerpoint/2010/main" val="1070403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867993" y="4922781"/>
            <a:ext cx="10456014" cy="848915"/>
          </a:xfrm>
        </p:spPr>
        <p:txBody>
          <a:bodyPr>
            <a:normAutofit fontScale="90000"/>
          </a:bodyPr>
          <a:lstStyle/>
          <a:p>
            <a:r>
              <a:rPr lang="en-US" sz="2700" dirty="0"/>
              <a:t>Percent of youth with IEP’s no longer in school and enrolled in higher education, other postsecondary education, or training program or competitively employed in some other employment within one year of leaving high school.</a:t>
            </a:r>
            <a:br>
              <a:rPr lang="en-US" dirty="0"/>
            </a:br>
            <a:endParaRPr lang="en-US" dirty="0"/>
          </a:p>
        </p:txBody>
      </p:sp>
      <p:graphicFrame>
        <p:nvGraphicFramePr>
          <p:cNvPr id="9" name="Picture Placeholder 8" descr="This graph shows the Kansas target and data from Indicator 6A from 2012 to 2018. The target increased over that time from 38.9 to 39. The data met the target in 2012 and 2013,but fell just below the target in other years.">
            <a:extLst>
              <a:ext uri="{FF2B5EF4-FFF2-40B4-BE49-F238E27FC236}">
                <a16:creationId xmlns:a16="http://schemas.microsoft.com/office/drawing/2014/main" id="{431E4E26-E6FF-459B-A4E4-8A8190909695}"/>
              </a:ext>
            </a:extLst>
          </p:cNvPr>
          <p:cNvGraphicFramePr>
            <a:graphicFrameLocks noGrp="1" noChangeAspect="1"/>
          </p:cNvGraphicFramePr>
          <p:nvPr>
            <p:ph type="pic" sz="quarter" idx="13"/>
            <p:extLst>
              <p:ext uri="{D42A27DB-BD31-4B8C-83A1-F6EECF244321}">
                <p14:modId xmlns:p14="http://schemas.microsoft.com/office/powerpoint/2010/main" val="1748757102"/>
              </p:ext>
            </p:extLst>
          </p:nvPr>
        </p:nvGraphicFramePr>
        <p:xfrm>
          <a:off x="1410958" y="756897"/>
          <a:ext cx="9370084" cy="3933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6">
            <a:extLst>
              <a:ext uri="{FF2B5EF4-FFF2-40B4-BE49-F238E27FC236}">
                <a16:creationId xmlns:a16="http://schemas.microsoft.com/office/drawing/2014/main" id="{B78CD430-EF90-4129-AEFE-7F495E769A5C}"/>
              </a:ext>
            </a:extLst>
          </p:cNvPr>
          <p:cNvSpPr/>
          <p:nvPr/>
        </p:nvSpPr>
        <p:spPr>
          <a:xfrm rot="10800000">
            <a:off x="696507" y="1908794"/>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2284626" y="165226"/>
            <a:ext cx="9691151" cy="584775"/>
          </a:xfrm>
          <a:prstGeom prst="rect">
            <a:avLst/>
          </a:prstGeom>
          <a:noFill/>
        </p:spPr>
        <p:txBody>
          <a:bodyPr wrap="square" rtlCol="0">
            <a:spAutoFit/>
          </a:bodyPr>
          <a:lstStyle/>
          <a:p>
            <a:r>
              <a:rPr lang="en-US" sz="3200" b="1" dirty="0">
                <a:solidFill>
                  <a:schemeClr val="tx1">
                    <a:lumMod val="90000"/>
                    <a:lumOff val="10000"/>
                  </a:schemeClr>
                </a:solidFill>
                <a:latin typeface="Calibri" panose="020F0502020204030204" pitchFamily="34" charset="0"/>
                <a:ea typeface="+mj-ea"/>
                <a:cs typeface="Calibri" panose="020F0502020204030204" pitchFamily="34" charset="0"/>
              </a:rPr>
              <a:t>Indicator 14C: Target and Results Over Time</a:t>
            </a:r>
            <a:endParaRPr lang="en-US" sz="3200" dirty="0">
              <a:solidFill>
                <a:schemeClr val="tx1">
                  <a:lumMod val="90000"/>
                  <a:lumOff val="10000"/>
                </a:schemeClr>
              </a:solidFill>
            </a:endParaRPr>
          </a:p>
        </p:txBody>
      </p:sp>
    </p:spTree>
    <p:extLst>
      <p:ext uri="{BB962C8B-B14F-4D97-AF65-F5344CB8AC3E}">
        <p14:creationId xmlns:p14="http://schemas.microsoft.com/office/powerpoint/2010/main" val="416551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267854" y="2521059"/>
            <a:ext cx="11656291" cy="2246769"/>
          </a:xfrm>
          <a:prstGeom prst="rect">
            <a:avLst/>
          </a:prstGeom>
        </p:spPr>
        <p:txBody>
          <a:bodyPr wrap="square">
            <a:spAutoFit/>
          </a:bodyPr>
          <a:lstStyle/>
          <a:p>
            <a:r>
              <a:rPr lang="en-US" sz="2800" dirty="0"/>
              <a:t>KSDE will be changing the sampling plan from a random stratified sample to a statewide census every year. </a:t>
            </a:r>
          </a:p>
          <a:p>
            <a:endParaRPr lang="en-US" sz="2800" dirty="0"/>
          </a:p>
          <a:p>
            <a:r>
              <a:rPr lang="en-US" sz="2800" dirty="0"/>
              <a:t>The baseline for this indicator would also change once KSDE has accurate data from the upcoming change </a:t>
            </a:r>
            <a:r>
              <a:rPr lang="en-US" sz="2800"/>
              <a:t>in methodology. </a:t>
            </a:r>
            <a:endParaRPr lang="en-US" sz="28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14 for the 2020-2025 SPP/APR Reporting Period</a:t>
            </a:r>
          </a:p>
        </p:txBody>
      </p:sp>
    </p:spTree>
    <p:extLst>
      <p:ext uri="{BB962C8B-B14F-4D97-AF65-F5344CB8AC3E}">
        <p14:creationId xmlns:p14="http://schemas.microsoft.com/office/powerpoint/2010/main" val="9583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64460" y="1847902"/>
            <a:ext cx="9063080" cy="461328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600" dirty="0">
                <a:cs typeface="Times New Roman" panose="02020603050405020304" pitchFamily="18" charset="0"/>
              </a:rPr>
              <a:t>Must be rigorous yet achievable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show improvement over baseline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be set with advice of stakeholders</a:t>
            </a:r>
            <a:endParaRPr lang="en-US" sz="800" dirty="0">
              <a:cs typeface="Times New Roman" panose="02020603050405020304" pitchFamily="18" charset="0"/>
            </a:endParaRPr>
          </a:p>
          <a:p>
            <a:pPr marL="0" indent="0">
              <a:spcBef>
                <a:spcPts val="1800"/>
              </a:spcBef>
              <a:spcAft>
                <a:spcPts val="1800"/>
              </a:spcAft>
              <a:buNone/>
            </a:pPr>
            <a:endParaRPr lang="en-US" sz="3600" dirty="0">
              <a:cs typeface="Times New Roman" panose="02020603050405020304" pitchFamily="18" charset="0"/>
            </a:endParaRPr>
          </a:p>
        </p:txBody>
      </p:sp>
      <p:sp>
        <p:nvSpPr>
          <p:cNvPr id="11"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Three Requirements For Target Setting</a:t>
            </a:r>
          </a:p>
        </p:txBody>
      </p:sp>
    </p:spTree>
    <p:extLst>
      <p:ext uri="{BB962C8B-B14F-4D97-AF65-F5344CB8AC3E}">
        <p14:creationId xmlns:p14="http://schemas.microsoft.com/office/powerpoint/2010/main" val="203164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14 for the 2020-2025 SPP/APR Reporting Period</a:t>
            </a:r>
          </a:p>
        </p:txBody>
      </p:sp>
      <p:sp>
        <p:nvSpPr>
          <p:cNvPr id="3" name="TextBox 2">
            <a:extLst>
              <a:ext uri="{FF2B5EF4-FFF2-40B4-BE49-F238E27FC236}">
                <a16:creationId xmlns:a16="http://schemas.microsoft.com/office/drawing/2014/main" id="{302642C0-4A65-4649-8332-7799D855D04D}"/>
              </a:ext>
            </a:extLst>
          </p:cNvPr>
          <p:cNvSpPr txBox="1"/>
          <p:nvPr/>
        </p:nvSpPr>
        <p:spPr>
          <a:xfrm>
            <a:off x="4398855" y="1878870"/>
            <a:ext cx="6843430" cy="707886"/>
          </a:xfrm>
          <a:prstGeom prst="rect">
            <a:avLst/>
          </a:prstGeom>
          <a:noFill/>
        </p:spPr>
        <p:txBody>
          <a:bodyPr wrap="square" rtlCol="0">
            <a:spAutoFit/>
          </a:bodyPr>
          <a:lstStyle/>
          <a:p>
            <a:r>
              <a:rPr lang="en-US" sz="2000" dirty="0"/>
              <a:t>KSDE will use FFY 2009 data as a baseline, and begin FFY 2020 with targets reflecting the following:</a:t>
            </a:r>
          </a:p>
        </p:txBody>
      </p:sp>
      <p:pic>
        <p:nvPicPr>
          <p:cNvPr id="6" name="Picture 5">
            <a:extLst>
              <a:ext uri="{FF2B5EF4-FFF2-40B4-BE49-F238E27FC236}">
                <a16:creationId xmlns:a16="http://schemas.microsoft.com/office/drawing/2014/main" id="{56E4E42F-ABD6-4B15-988C-D1BBAEE8F2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9953" y="2949278"/>
            <a:ext cx="3189307" cy="3151933"/>
          </a:xfrm>
          <a:prstGeom prst="rect">
            <a:avLst/>
          </a:prstGeom>
        </p:spPr>
      </p:pic>
      <p:sp>
        <p:nvSpPr>
          <p:cNvPr id="4" name="TextBox 3">
            <a:extLst>
              <a:ext uri="{FF2B5EF4-FFF2-40B4-BE49-F238E27FC236}">
                <a16:creationId xmlns:a16="http://schemas.microsoft.com/office/drawing/2014/main" id="{946C533A-CE9E-4825-B532-B04C3DE66DAB}"/>
              </a:ext>
            </a:extLst>
          </p:cNvPr>
          <p:cNvSpPr txBox="1"/>
          <p:nvPr/>
        </p:nvSpPr>
        <p:spPr>
          <a:xfrm>
            <a:off x="4008109" y="2867216"/>
            <a:ext cx="2474258" cy="646331"/>
          </a:xfrm>
          <a:prstGeom prst="rect">
            <a:avLst/>
          </a:prstGeom>
          <a:noFill/>
        </p:spPr>
        <p:txBody>
          <a:bodyPr wrap="square" rtlCol="0">
            <a:spAutoFit/>
          </a:bodyPr>
          <a:lstStyle/>
          <a:p>
            <a:pPr algn="ctr"/>
            <a:r>
              <a:rPr lang="en-US" b="1" dirty="0"/>
              <a:t>Indicator 14A:</a:t>
            </a:r>
          </a:p>
          <a:p>
            <a:pPr algn="ctr"/>
            <a:r>
              <a:rPr lang="en-US" dirty="0"/>
              <a:t>35.54%</a:t>
            </a:r>
          </a:p>
        </p:txBody>
      </p:sp>
      <p:sp>
        <p:nvSpPr>
          <p:cNvPr id="8" name="TextBox 7">
            <a:extLst>
              <a:ext uri="{FF2B5EF4-FFF2-40B4-BE49-F238E27FC236}">
                <a16:creationId xmlns:a16="http://schemas.microsoft.com/office/drawing/2014/main" id="{8B78F7C2-B36B-4529-8060-659D9E9B151F}"/>
              </a:ext>
            </a:extLst>
          </p:cNvPr>
          <p:cNvSpPr txBox="1"/>
          <p:nvPr/>
        </p:nvSpPr>
        <p:spPr>
          <a:xfrm>
            <a:off x="6636005" y="2867216"/>
            <a:ext cx="2474258" cy="646331"/>
          </a:xfrm>
          <a:prstGeom prst="rect">
            <a:avLst/>
          </a:prstGeom>
          <a:noFill/>
        </p:spPr>
        <p:txBody>
          <a:bodyPr wrap="square" rtlCol="0">
            <a:spAutoFit/>
          </a:bodyPr>
          <a:lstStyle/>
          <a:p>
            <a:pPr algn="ctr"/>
            <a:r>
              <a:rPr lang="en-US" b="1" dirty="0"/>
              <a:t>Indicator 14B:</a:t>
            </a:r>
          </a:p>
          <a:p>
            <a:pPr algn="ctr"/>
            <a:r>
              <a:rPr lang="en-US" dirty="0"/>
              <a:t>60.07%</a:t>
            </a:r>
          </a:p>
        </p:txBody>
      </p:sp>
      <p:sp>
        <p:nvSpPr>
          <p:cNvPr id="9" name="TextBox 8">
            <a:extLst>
              <a:ext uri="{FF2B5EF4-FFF2-40B4-BE49-F238E27FC236}">
                <a16:creationId xmlns:a16="http://schemas.microsoft.com/office/drawing/2014/main" id="{2702E65D-FC7B-481E-B9BE-40A882EB9CC0}"/>
              </a:ext>
            </a:extLst>
          </p:cNvPr>
          <p:cNvSpPr txBox="1"/>
          <p:nvPr/>
        </p:nvSpPr>
        <p:spPr>
          <a:xfrm>
            <a:off x="9263902" y="2867216"/>
            <a:ext cx="2474258" cy="646331"/>
          </a:xfrm>
          <a:prstGeom prst="rect">
            <a:avLst/>
          </a:prstGeom>
          <a:noFill/>
        </p:spPr>
        <p:txBody>
          <a:bodyPr wrap="square" rtlCol="0">
            <a:spAutoFit/>
          </a:bodyPr>
          <a:lstStyle/>
          <a:p>
            <a:pPr algn="ctr"/>
            <a:r>
              <a:rPr lang="en-US" b="1" dirty="0"/>
              <a:t>Indicator 14C:</a:t>
            </a:r>
          </a:p>
          <a:p>
            <a:pPr algn="ctr"/>
            <a:r>
              <a:rPr lang="en-US" dirty="0"/>
              <a:t>74.72%</a:t>
            </a:r>
          </a:p>
        </p:txBody>
      </p:sp>
      <p:sp>
        <p:nvSpPr>
          <p:cNvPr id="5" name="TextBox 4">
            <a:extLst>
              <a:ext uri="{FF2B5EF4-FFF2-40B4-BE49-F238E27FC236}">
                <a16:creationId xmlns:a16="http://schemas.microsoft.com/office/drawing/2014/main" id="{AA1C2B74-150D-4F00-85CE-455D1F0CBAD1}"/>
              </a:ext>
            </a:extLst>
          </p:cNvPr>
          <p:cNvSpPr txBox="1"/>
          <p:nvPr/>
        </p:nvSpPr>
        <p:spPr>
          <a:xfrm>
            <a:off x="4398855" y="3738877"/>
            <a:ext cx="6843430" cy="1015663"/>
          </a:xfrm>
          <a:prstGeom prst="rect">
            <a:avLst/>
          </a:prstGeom>
          <a:noFill/>
        </p:spPr>
        <p:txBody>
          <a:bodyPr wrap="square" rtlCol="0">
            <a:spAutoFit/>
          </a:bodyPr>
          <a:lstStyle/>
          <a:p>
            <a:r>
              <a:rPr lang="en-US" sz="2000" dirty="0"/>
              <a:t>KSDE will keep the targets the same for both FFY 2020 and 2021, then increase the targets for each sub-indicator by 0.5% each year.</a:t>
            </a:r>
          </a:p>
        </p:txBody>
      </p:sp>
    </p:spTree>
    <p:extLst>
      <p:ext uri="{BB962C8B-B14F-4D97-AF65-F5344CB8AC3E}">
        <p14:creationId xmlns:p14="http://schemas.microsoft.com/office/powerpoint/2010/main" val="141150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targets?</a:t>
            </a:r>
          </a:p>
        </p:txBody>
      </p:sp>
      <p:sp>
        <p:nvSpPr>
          <p:cNvPr id="2" name="Rectangle 1">
            <a:extLst>
              <a:ext uri="{FF2B5EF4-FFF2-40B4-BE49-F238E27FC236}">
                <a16:creationId xmlns:a16="http://schemas.microsoft.com/office/drawing/2014/main" id="{E7A7465E-6CE9-4519-89C2-D6CCFB44B317}"/>
              </a:ext>
            </a:extLst>
          </p:cNvPr>
          <p:cNvSpPr/>
          <p:nvPr/>
        </p:nvSpPr>
        <p:spPr>
          <a:xfrm>
            <a:off x="494852" y="1286486"/>
            <a:ext cx="10886737" cy="4524315"/>
          </a:xfrm>
          <a:prstGeom prst="rect">
            <a:avLst/>
          </a:prstGeom>
        </p:spPr>
        <p:txBody>
          <a:bodyPr wrap="square">
            <a:spAutoFit/>
          </a:bodyPr>
          <a:lstStyle/>
          <a:p>
            <a:pPr marL="457200" indent="-457200">
              <a:buFont typeface="Arial" panose="020B0604020202020204" pitchFamily="34" charset="0"/>
              <a:buChar char="•"/>
            </a:pPr>
            <a:r>
              <a:rPr lang="en-US" sz="2400" dirty="0"/>
              <a:t>Past performance shows multiple years of not meeting targets</a:t>
            </a:r>
          </a:p>
          <a:p>
            <a:endParaRPr lang="en-US" sz="2400" dirty="0"/>
          </a:p>
          <a:p>
            <a:pPr marL="457200" indent="-457200">
              <a:buFont typeface="Arial" panose="020B0604020202020204" pitchFamily="34" charset="0"/>
              <a:buChar char="•"/>
            </a:pPr>
            <a:r>
              <a:rPr lang="en-US" sz="2400" dirty="0"/>
              <a:t>Trend data from 2012 to present shows small growth across the three measures</a:t>
            </a:r>
          </a:p>
          <a:p>
            <a:endParaRPr lang="en-US" sz="2400" dirty="0"/>
          </a:p>
          <a:p>
            <a:pPr marL="457200" indent="-457200">
              <a:buFont typeface="Arial" panose="020B0604020202020204" pitchFamily="34" charset="0"/>
              <a:buChar char="•"/>
            </a:pPr>
            <a:r>
              <a:rPr lang="en-US" sz="2400" dirty="0"/>
              <a:t>Target has remained the same the past two years and targets were not met</a:t>
            </a:r>
          </a:p>
          <a:p>
            <a:endParaRPr lang="en-US" sz="2400" dirty="0"/>
          </a:p>
          <a:p>
            <a:pPr marL="457200" indent="-457200">
              <a:buFont typeface="Arial" panose="020B0604020202020204" pitchFamily="34" charset="0"/>
              <a:buChar char="•"/>
            </a:pPr>
            <a:r>
              <a:rPr lang="en-US" sz="2400" dirty="0"/>
              <a:t>New baseline would better reflect current performance</a:t>
            </a:r>
          </a:p>
          <a:p>
            <a:endParaRPr lang="en-US" sz="2400" dirty="0">
              <a:highlight>
                <a:srgbClr val="FFFF00"/>
              </a:highlight>
            </a:endParaRPr>
          </a:p>
          <a:p>
            <a:pPr marL="457200" indent="-457200">
              <a:buFont typeface="Arial" panose="020B0604020202020204" pitchFamily="34" charset="0"/>
              <a:buChar char="•"/>
            </a:pPr>
            <a:r>
              <a:rPr lang="en-US" sz="2400" dirty="0"/>
              <a:t>Targets show smaller increments of growth and still project improvement over time.</a:t>
            </a:r>
          </a:p>
        </p:txBody>
      </p:sp>
    </p:spTree>
    <p:extLst>
      <p:ext uri="{BB962C8B-B14F-4D97-AF65-F5344CB8AC3E}">
        <p14:creationId xmlns:p14="http://schemas.microsoft.com/office/powerpoint/2010/main" val="136890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80074" y="1290380"/>
            <a:ext cx="9836827" cy="47335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partnered with TASN GSTAD to create interactive visualizations of each indicator’s historical and projected data on a site called Tableau Public. </a:t>
            </a:r>
          </a:p>
          <a:p>
            <a:pPr lvl="1"/>
            <a:r>
              <a:rPr lang="en-US" sz="2200" dirty="0"/>
              <a:t>These visualizations allow you to look at each indicator in depth, and break down indicator data by part, year, and percentages. </a:t>
            </a:r>
          </a:p>
          <a:p>
            <a:pPr lvl="1"/>
            <a:r>
              <a:rPr lang="en-US" sz="2200" dirty="0"/>
              <a:t>They also allow you to see the KSDE targets, and you can change the projection step sizes to see how data from 2020-2025 could change. This tool will help you when leaving feedback about these targets.</a:t>
            </a:r>
          </a:p>
          <a:p>
            <a:pPr lvl="1"/>
            <a:r>
              <a:rPr lang="en-US" sz="2200" dirty="0"/>
              <a:t>Finally, each visualization has the survey results embedded within it for you to review stakeholder feedback received on the targets. </a:t>
            </a:r>
          </a:p>
          <a:p>
            <a:pPr lvl="1"/>
            <a:r>
              <a:rPr lang="en-US" sz="2200" dirty="0"/>
              <a:t>By clicking the link below, you will be routed to the Tableau Public webpage. Please be sure to look at the visualizations for </a:t>
            </a:r>
            <a:r>
              <a:rPr lang="en-US" sz="2200"/>
              <a:t>each indicators.</a:t>
            </a:r>
            <a:endParaRPr lang="en-US" sz="2200" dirty="0"/>
          </a:p>
          <a:p>
            <a:pPr lvl="1"/>
            <a:r>
              <a:rPr lang="en-US" sz="2000" dirty="0">
                <a:hlinkClick r:id="rId3"/>
              </a:rPr>
              <a:t>General Supervision Timely and Accurate Data - Profile | Tableau Public</a:t>
            </a:r>
            <a:endParaRPr lang="en-US" sz="2200"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Data Visualizations and Feedback</a:t>
            </a:r>
          </a:p>
        </p:txBody>
      </p:sp>
    </p:spTree>
    <p:extLst>
      <p:ext uri="{BB962C8B-B14F-4D97-AF65-F5344CB8AC3E}">
        <p14:creationId xmlns:p14="http://schemas.microsoft.com/office/powerpoint/2010/main" val="81559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3" name="Rectangle 2"/>
          <p:cNvSpPr/>
          <p:nvPr/>
        </p:nvSpPr>
        <p:spPr>
          <a:xfrm>
            <a:off x="1493839" y="1731615"/>
            <a:ext cx="9248051" cy="4031873"/>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600" dirty="0">
                <a:solidFill>
                  <a:srgbClr val="12284C"/>
                </a:solidFill>
                <a:cs typeface="Times New Roman" panose="02020603050405020304" pitchFamily="18" charset="0"/>
              </a:rPr>
              <a:t>The state must clearly and completely explain the rationale and method used.</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Last Thoughts Target Setting </a:t>
            </a:r>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Graduation</a:t>
            </a:r>
          </a:p>
        </p:txBody>
      </p:sp>
      <p:sp>
        <p:nvSpPr>
          <p:cNvPr id="4" name="Text Placeholder 3">
            <a:extLst>
              <a:ext uri="{FF2B5EF4-FFF2-40B4-BE49-F238E27FC236}">
                <a16:creationId xmlns:a16="http://schemas.microsoft.com/office/drawing/2014/main" id="{337A1641-372A-470F-BB6F-1E18AAAF368F}"/>
              </a:ext>
            </a:extLst>
          </p:cNvPr>
          <p:cNvSpPr>
            <a:spLocks noGrp="1"/>
          </p:cNvSpPr>
          <p:nvPr>
            <p:ph type="body" idx="1"/>
          </p:nvPr>
        </p:nvSpPr>
        <p:spPr/>
        <p:txBody>
          <a:bodyPr>
            <a:normAutofit/>
          </a:bodyPr>
          <a:lstStyle/>
          <a:p>
            <a:r>
              <a:rPr lang="en-US" dirty="0"/>
              <a:t>Secondary Transition and Post-Secondary SPP/ARP Indicators</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a:t>
            </a:r>
            <a:endParaRPr lang="en-US" dirty="0"/>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1?</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744462" y="2013936"/>
            <a:ext cx="5157787" cy="548568"/>
          </a:xfrm>
        </p:spPr>
        <p:txBody>
          <a:bodyPr>
            <a:normAutofit/>
          </a:bodyPr>
          <a:lstStyle/>
          <a:p>
            <a:pPr>
              <a:spcBef>
                <a:spcPts val="0"/>
              </a:spcBef>
            </a:pPr>
            <a:r>
              <a:rPr lang="en-US" sz="3200" dirty="0"/>
              <a:t>Graduation</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525310" y="2806728"/>
            <a:ext cx="5157787" cy="4028012"/>
          </a:xfrm>
        </p:spPr>
        <p:txBody>
          <a:bodyPr>
            <a:noAutofit/>
          </a:bodyPr>
          <a:lstStyle/>
          <a:p>
            <a:r>
              <a:rPr lang="en-US" dirty="0"/>
              <a:t>Indicator 1 measures the percent of youth with an individualized education program (IEP) graduating from high school with a regular diploma.</a:t>
            </a:r>
            <a:endParaRPr lang="en-US" sz="2800"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5659848" y="1882460"/>
            <a:ext cx="5619340" cy="674538"/>
          </a:xfrm>
        </p:spPr>
        <p:txBody>
          <a:bodyPr>
            <a:normAutofit/>
          </a:bodyPr>
          <a:lstStyle/>
          <a:p>
            <a:r>
              <a:rPr lang="en-US" sz="3200" dirty="0"/>
              <a:t>Data source for Indicator 1:</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683097" y="2556998"/>
            <a:ext cx="5318126" cy="4028012"/>
          </a:xfrm>
        </p:spPr>
        <p:txBody>
          <a:bodyPr>
            <a:normAutofit/>
          </a:bodyPr>
          <a:lstStyle/>
          <a:p>
            <a:r>
              <a:rPr lang="en-US" sz="1800" dirty="0"/>
              <a:t>The new data source for Indicator 1 are the Exit Records in the </a:t>
            </a:r>
            <a:r>
              <a:rPr lang="en-US" sz="1800" dirty="0" err="1"/>
              <a:t>SPEDPro</a:t>
            </a:r>
            <a:r>
              <a:rPr lang="en-US" sz="1800" dirty="0"/>
              <a:t> application. Districts can verify this data via the Projected and Final End of Year Report and OSEP Table 4 Exit Report in </a:t>
            </a:r>
            <a:r>
              <a:rPr lang="en-US" sz="1800" dirty="0" err="1"/>
              <a:t>SPEDPro</a:t>
            </a:r>
            <a:r>
              <a:rPr lang="en-US" sz="1800" dirty="0"/>
              <a:t>. </a:t>
            </a:r>
          </a:p>
          <a:p>
            <a:r>
              <a:rPr lang="en-US" sz="1800" dirty="0"/>
              <a:t>The Exit Status Report and Unknown Exit Report are data quality reports that alert the district that an inactive Status in </a:t>
            </a:r>
            <a:r>
              <a:rPr lang="en-US" sz="1800" dirty="0" err="1"/>
              <a:t>SPEDPro</a:t>
            </a:r>
            <a:r>
              <a:rPr lang="en-US" sz="1800" dirty="0"/>
              <a:t> may not be accurate based on other data reported in </a:t>
            </a:r>
            <a:r>
              <a:rPr lang="en-US" sz="1800" dirty="0" err="1"/>
              <a:t>SPEDPro</a:t>
            </a:r>
            <a:r>
              <a:rPr lang="en-US" sz="1800" dirty="0"/>
              <a:t>. The Unresolved Exit Report is a data quality report that alerts the district that an Exit may be unreported.</a:t>
            </a:r>
            <a:endParaRPr lang="en-US" dirty="0"/>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121401" y="201393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81736" y="5219915"/>
            <a:ext cx="11137466" cy="1003851"/>
          </a:xfrm>
        </p:spPr>
        <p:txBody>
          <a:bodyPr>
            <a:normAutofit/>
          </a:bodyPr>
          <a:lstStyle/>
          <a:p>
            <a:r>
              <a:rPr lang="en-US" sz="2700" dirty="0"/>
              <a:t>Percent of youth with IEP’s graduating with regular diplomas</a:t>
            </a:r>
            <a:br>
              <a:rPr lang="en-US" dirty="0"/>
            </a:br>
            <a:endParaRPr lang="en-US" dirty="0"/>
          </a:p>
        </p:txBody>
      </p:sp>
      <p:graphicFrame>
        <p:nvGraphicFramePr>
          <p:cNvPr id="9" name="Picture Placeholder 8" descr="This graph shows the Kansas target and data from Indicator 6A from 2012 to 2018. The target increased over that time from 38.9 to 39. The data met the target in 2012 and 2013,but fell just below the target in other years.">
            <a:extLst>
              <a:ext uri="{FF2B5EF4-FFF2-40B4-BE49-F238E27FC236}">
                <a16:creationId xmlns:a16="http://schemas.microsoft.com/office/drawing/2014/main" id="{431E4E26-E6FF-459B-A4E4-8A8190909695}"/>
              </a:ext>
            </a:extLst>
          </p:cNvPr>
          <p:cNvGraphicFramePr>
            <a:graphicFrameLocks noGrp="1" noChangeAspect="1"/>
          </p:cNvGraphicFramePr>
          <p:nvPr>
            <p:ph type="pic" sz="quarter" idx="13"/>
            <p:extLst>
              <p:ext uri="{D42A27DB-BD31-4B8C-83A1-F6EECF244321}">
                <p14:modId xmlns:p14="http://schemas.microsoft.com/office/powerpoint/2010/main" val="2486131612"/>
              </p:ext>
            </p:extLst>
          </p:nvPr>
        </p:nvGraphicFramePr>
        <p:xfrm>
          <a:off x="1410958" y="831272"/>
          <a:ext cx="9370084" cy="3933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6">
            <a:extLst>
              <a:ext uri="{FF2B5EF4-FFF2-40B4-BE49-F238E27FC236}">
                <a16:creationId xmlns:a16="http://schemas.microsoft.com/office/drawing/2014/main" id="{B78CD430-EF90-4129-AEFE-7F495E769A5C}"/>
              </a:ext>
            </a:extLst>
          </p:cNvPr>
          <p:cNvSpPr/>
          <p:nvPr/>
        </p:nvSpPr>
        <p:spPr>
          <a:xfrm rot="10800000">
            <a:off x="510250" y="1638085"/>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1089891" y="0"/>
            <a:ext cx="9691151" cy="584775"/>
          </a:xfrm>
          <a:prstGeom prst="rect">
            <a:avLst/>
          </a:prstGeom>
          <a:noFill/>
        </p:spPr>
        <p:txBody>
          <a:bodyPr wrap="square" rtlCol="0">
            <a:spAutoFit/>
          </a:bodyPr>
          <a:lstStyle/>
          <a:p>
            <a:r>
              <a:rPr lang="en-US" sz="3200" b="1" dirty="0">
                <a:solidFill>
                  <a:schemeClr val="tx1">
                    <a:lumMod val="90000"/>
                    <a:lumOff val="10000"/>
                  </a:schemeClr>
                </a:solidFill>
                <a:latin typeface="Calibri" panose="020F0502020204030204" pitchFamily="34" charset="0"/>
                <a:ea typeface="+mj-ea"/>
                <a:cs typeface="Calibri" panose="020F0502020204030204" pitchFamily="34" charset="0"/>
              </a:rPr>
              <a:t>Indicator 1: Graduation Target and Results Over Time</a:t>
            </a:r>
            <a:endParaRPr lang="en-US" sz="3200" dirty="0">
              <a:solidFill>
                <a:schemeClr val="tx1">
                  <a:lumMod val="90000"/>
                  <a:lumOff val="10000"/>
                </a:schemeClr>
              </a:solidFill>
            </a:endParaRPr>
          </a:p>
        </p:txBody>
      </p:sp>
    </p:spTree>
    <p:extLst>
      <p:ext uri="{BB962C8B-B14F-4D97-AF65-F5344CB8AC3E}">
        <p14:creationId xmlns:p14="http://schemas.microsoft.com/office/powerpoint/2010/main" val="13931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535709" y="2231661"/>
            <a:ext cx="11656291" cy="4401205"/>
          </a:xfrm>
          <a:prstGeom prst="rect">
            <a:avLst/>
          </a:prstGeom>
        </p:spPr>
        <p:txBody>
          <a:bodyPr wrap="square">
            <a:spAutoFit/>
          </a:bodyPr>
          <a:lstStyle/>
          <a:p>
            <a:pPr marL="285750" indent="-285750">
              <a:buFont typeface="Arial" panose="020B0604020202020204" pitchFamily="34" charset="0"/>
              <a:buChar char="•"/>
            </a:pPr>
            <a:r>
              <a:rPr lang="en-US" sz="2800" dirty="0"/>
              <a:t>The only change for Indicator 1 is the data source. </a:t>
            </a:r>
          </a:p>
          <a:p>
            <a:endParaRPr lang="en-US" sz="2800" dirty="0"/>
          </a:p>
          <a:p>
            <a:pPr marL="285750" indent="-285750">
              <a:buFont typeface="Arial" panose="020B0604020202020204" pitchFamily="34" charset="0"/>
              <a:buChar char="•"/>
            </a:pPr>
            <a:r>
              <a:rPr lang="en-US" sz="2800" dirty="0"/>
              <a:t>Instead of using Graduation data from local school district records entered into the KSDE Kansas Individual Data on Students (KIDS) system, Data for Indicator 1 will now be collected from the Exit Records in the SPEDPro application. Districts can verify this data via the Projected and Final End of Year Report and OSEP Table 4 Exit Report in SPEDPro.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1 for the 2020-2025 SPP/APR Reporting Period</a:t>
            </a:r>
          </a:p>
        </p:txBody>
      </p:sp>
    </p:spTree>
    <p:extLst>
      <p:ext uri="{BB962C8B-B14F-4D97-AF65-F5344CB8AC3E}">
        <p14:creationId xmlns:p14="http://schemas.microsoft.com/office/powerpoint/2010/main" val="23167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sz="3200" dirty="0"/>
              <a:t>There is not enough information at this time to determine the effects of COVID-19 on this indicator.</a:t>
            </a:r>
          </a:p>
        </p:txBody>
      </p:sp>
    </p:spTree>
    <p:extLst>
      <p:ext uri="{BB962C8B-B14F-4D97-AF65-F5344CB8AC3E}">
        <p14:creationId xmlns:p14="http://schemas.microsoft.com/office/powerpoint/2010/main" val="211470646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6c663d95-8238-4b2d-b922-a74f82e5df6f"/>
    <ds:schemaRef ds:uri="http://schemas.microsoft.com/office/2006/documentManagement/types"/>
    <ds:schemaRef ds:uri="http://purl.org/dc/elements/1.1/"/>
    <ds:schemaRef ds:uri="http://schemas.microsoft.com/office/2006/metadata/properties"/>
    <ds:schemaRef ds:uri="http://www.w3.org/XML/1998/namespace"/>
    <ds:schemaRef ds:uri="d5501a87-0b31-43b9-bb13-8dd2b743a206"/>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1407</TotalTime>
  <Words>1796</Words>
  <Application>Microsoft Office PowerPoint</Application>
  <PresentationFormat>Widescreen</PresentationFormat>
  <Paragraphs>163</Paragraphs>
  <Slides>32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Segoe UI</vt:lpstr>
      <vt:lpstr>Arial</vt:lpstr>
      <vt:lpstr>Courier New</vt:lpstr>
      <vt:lpstr>Calibri</vt:lpstr>
      <vt:lpstr>Times New Roman</vt:lpstr>
      <vt:lpstr>Open Sans Semibold</vt:lpstr>
      <vt:lpstr>Open Sans Light</vt:lpstr>
      <vt:lpstr>Symbol</vt:lpstr>
      <vt:lpstr>Open Sans</vt:lpstr>
      <vt:lpstr>Custom Design</vt:lpstr>
      <vt:lpstr>State Performance Plan and Annual Performance Report </vt:lpstr>
      <vt:lpstr>PowerPoint Presentation</vt:lpstr>
      <vt:lpstr>PowerPoint Presentation</vt:lpstr>
      <vt:lpstr>PowerPoint Presentation</vt:lpstr>
      <vt:lpstr>Graduation</vt:lpstr>
      <vt:lpstr>What is Indicator 1?</vt:lpstr>
      <vt:lpstr>Percent of youth with IEP’s graduating with regular diplomas </vt:lpstr>
      <vt:lpstr>PowerPoint Presentation</vt:lpstr>
      <vt:lpstr>COVID-19 Impacts</vt:lpstr>
      <vt:lpstr>PowerPoint Presentation</vt:lpstr>
      <vt:lpstr>PowerPoint Presentation</vt:lpstr>
      <vt:lpstr>Drop Out</vt:lpstr>
      <vt:lpstr>What is Indicator 2?</vt:lpstr>
      <vt:lpstr>Percent of youth with IEP’s dropping out of school </vt:lpstr>
      <vt:lpstr>PowerPoint Presentation</vt:lpstr>
      <vt:lpstr>COVID-19 Impacts</vt:lpstr>
      <vt:lpstr>PowerPoint Presentation</vt:lpstr>
      <vt:lpstr>PowerPoint Presentation</vt:lpstr>
      <vt:lpstr>Secondary Transitions</vt:lpstr>
      <vt:lpstr>What is Indicator 13?</vt:lpstr>
      <vt:lpstr>COVID-19 Impacts</vt:lpstr>
      <vt:lpstr>PowerPoint Presentation</vt:lpstr>
      <vt:lpstr>Post-School Outcomes</vt:lpstr>
      <vt:lpstr>What is Indicator 14?</vt:lpstr>
      <vt:lpstr>COVID-19 Impacts</vt:lpstr>
      <vt:lpstr>Percent of youth with IEP’s no longer in school and enrolled in higher education </vt:lpstr>
      <vt:lpstr>Percent of youth with IEP’s no longer in school and enrolled in higher education or competitively employed. </vt:lpstr>
      <vt:lpstr>Percent of youth with IEP’s no longer in school and enrolled in higher education, other postsecondary education, or training program or competitively employed in some other employment within one year of leaving high school. </vt:lpstr>
      <vt:lpstr>PowerPoint Presentation</vt:lpstr>
      <vt:lpstr>PowerPoint Presentation</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105</cp:revision>
  <dcterms:created xsi:type="dcterms:W3CDTF">2017-11-21T21:33:09Z</dcterms:created>
  <dcterms:modified xsi:type="dcterms:W3CDTF">2021-10-01T14:28:03Z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