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 id="2147483679" r:id="rId5"/>
  </p:sldMasterIdLst>
  <p:notesMasterIdLst>
    <p:notesMasterId r:id="rId46"/>
  </p:notesMasterIdLst>
  <p:sldIdLst>
    <p:sldId id="391" r:id="rId6"/>
    <p:sldId id="377" r:id="rId7"/>
    <p:sldId id="415" r:id="rId8"/>
    <p:sldId id="385" r:id="rId9"/>
    <p:sldId id="389" r:id="rId10"/>
    <p:sldId id="434" r:id="rId11"/>
    <p:sldId id="390" r:id="rId12"/>
    <p:sldId id="417" r:id="rId13"/>
    <p:sldId id="418" r:id="rId14"/>
    <p:sldId id="419" r:id="rId15"/>
    <p:sldId id="420" r:id="rId16"/>
    <p:sldId id="329" r:id="rId17"/>
    <p:sldId id="421" r:id="rId18"/>
    <p:sldId id="260" r:id="rId19"/>
    <p:sldId id="422" r:id="rId20"/>
    <p:sldId id="424" r:id="rId21"/>
    <p:sldId id="431" r:id="rId22"/>
    <p:sldId id="430" r:id="rId23"/>
    <p:sldId id="432" r:id="rId24"/>
    <p:sldId id="330" r:id="rId25"/>
    <p:sldId id="331" r:id="rId26"/>
    <p:sldId id="332" r:id="rId27"/>
    <p:sldId id="426" r:id="rId28"/>
    <p:sldId id="369" r:id="rId29"/>
    <p:sldId id="326" r:id="rId30"/>
    <p:sldId id="372" r:id="rId31"/>
    <p:sldId id="427" r:id="rId32"/>
    <p:sldId id="428" r:id="rId33"/>
    <p:sldId id="379" r:id="rId34"/>
    <p:sldId id="378" r:id="rId35"/>
    <p:sldId id="380" r:id="rId36"/>
    <p:sldId id="381" r:id="rId37"/>
    <p:sldId id="300" r:id="rId38"/>
    <p:sldId id="387" r:id="rId39"/>
    <p:sldId id="327" r:id="rId40"/>
    <p:sldId id="328" r:id="rId41"/>
    <p:sldId id="269" r:id="rId42"/>
    <p:sldId id="340" r:id="rId43"/>
    <p:sldId id="341" r:id="rId44"/>
    <p:sldId id="435" r:id="rId45"/>
  </p:sldIdLst>
  <p:sldSz cx="12192000" cy="6858000"/>
  <p:notesSz cx="7102475" cy="9388475"/>
  <p:embeddedFontLst>
    <p:embeddedFont>
      <p:font typeface="Calibri" panose="020F0502020204030204" pitchFamily="34" charset="0"/>
      <p:regular r:id="rId47"/>
      <p:bold r:id="rId48"/>
      <p:italic r:id="rId49"/>
      <p:boldItalic r:id="rId50"/>
    </p:embeddedFont>
    <p:embeddedFont>
      <p:font typeface="Open Sans" panose="020B0606030504020204" pitchFamily="34" charset="0"/>
      <p:regular r:id="rId51"/>
      <p:bold r:id="rId52"/>
      <p:italic r:id="rId53"/>
      <p:boldItalic r:id="rId54"/>
    </p:embeddedFont>
    <p:embeddedFont>
      <p:font typeface="Open Sans Light" panose="020B0306030504020204" pitchFamily="34" charset="0"/>
      <p:regular r:id="rId55"/>
      <p:italic r:id="rId56"/>
    </p:embeddedFont>
    <p:embeddedFont>
      <p:font typeface="Open Sans Semibold" panose="020B0706030804020204" pitchFamily="34" charset="0"/>
      <p:regular r:id="rId57"/>
      <p:bold r:id="rId58"/>
      <p:italic r:id="rId59"/>
      <p:boldItalic r:id="rId60"/>
    </p:embeddedFont>
    <p:embeddedFont>
      <p:font typeface="Segoe UI" panose="020B0502040204020203" pitchFamily="34" charset="0"/>
      <p:regular r:id="rId61"/>
      <p:bold r:id="rId62"/>
      <p:italic r:id="rId63"/>
      <p:boldItalic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892F1A-86B8-8ACD-B7C1-8EDE9827D325}" name="Ann M. Bush" initials="AB" userId="S::abush@ksde.org::683b31a1-bb5e-43c3-bb0e-4d3466a67c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75"/>
    <a:srgbClr val="FF9900"/>
    <a:srgbClr val="1F4583"/>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48" autoAdjust="0"/>
    <p:restoredTop sz="86421" autoAdjust="0"/>
  </p:normalViewPr>
  <p:slideViewPr>
    <p:cSldViewPr snapToGrid="0">
      <p:cViewPr varScale="1">
        <p:scale>
          <a:sx n="71" d="100"/>
          <a:sy n="71" d="100"/>
        </p:scale>
        <p:origin x="60" y="432"/>
      </p:cViewPr>
      <p:guideLst/>
    </p:cSldViewPr>
  </p:slideViewPr>
  <p:outlineViewPr>
    <p:cViewPr>
      <p:scale>
        <a:sx n="33" d="100"/>
        <a:sy n="33" d="100"/>
      </p:scale>
      <p:origin x="0" y="-1685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font" Target="fonts/font15.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8.fntdata"/><Relationship Id="rId62"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font" Target="fonts/font4.fntdata"/><Relationship Id="rId55" Type="http://schemas.openxmlformats.org/officeDocument/2006/relationships/font" Target="fonts/font9.fntdata"/></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vvfs.ksde.local\team\coe\crp\Graphics\AGENCY%20DIVISIONS\Division%20of%20Learning%20Services\Early%20Childhood\Lead%202022%20Ind%206%20PowerPoint\Book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FFY 2014</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t" anchorCtr="0">
                <a:spAutoFit/>
              </a:bodyPr>
              <a:lstStyle/>
              <a:p>
                <a:pPr>
                  <a:defRPr sz="14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Indicator 7 A1</c:v>
                </c:pt>
                <c:pt idx="1">
                  <c:v>Indicator 7 B1</c:v>
                </c:pt>
                <c:pt idx="2">
                  <c:v>Indicator 7 C1</c:v>
                </c:pt>
              </c:strCache>
            </c:strRef>
          </c:cat>
          <c:val>
            <c:numRef>
              <c:f>Sheet1!$B$2:$B$4</c:f>
              <c:numCache>
                <c:formatCode>0%</c:formatCode>
                <c:ptCount val="3"/>
                <c:pt idx="0">
                  <c:v>0.91</c:v>
                </c:pt>
                <c:pt idx="1">
                  <c:v>0.92</c:v>
                </c:pt>
                <c:pt idx="2">
                  <c:v>0.93</c:v>
                </c:pt>
              </c:numCache>
            </c:numRef>
          </c:val>
          <c:extLst>
            <c:ext xmlns:c16="http://schemas.microsoft.com/office/drawing/2014/chart" uri="{C3380CC4-5D6E-409C-BE32-E72D297353CC}">
              <c16:uniqueId val="{00000000-64A3-465C-B630-CF8155E18BE5}"/>
            </c:ext>
          </c:extLst>
        </c:ser>
        <c:ser>
          <c:idx val="1"/>
          <c:order val="1"/>
          <c:tx>
            <c:strRef>
              <c:f>Sheet1!$C$1</c:f>
              <c:strCache>
                <c:ptCount val="1"/>
                <c:pt idx="0">
                  <c:v>FFY 2015</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Indicator 7 A1</c:v>
                </c:pt>
                <c:pt idx="1">
                  <c:v>Indicator 7 B1</c:v>
                </c:pt>
                <c:pt idx="2">
                  <c:v>Indicator 7 C1</c:v>
                </c:pt>
              </c:strCache>
            </c:strRef>
          </c:cat>
          <c:val>
            <c:numRef>
              <c:f>Sheet1!$C$2:$C$4</c:f>
              <c:numCache>
                <c:formatCode>0%</c:formatCode>
                <c:ptCount val="3"/>
                <c:pt idx="0">
                  <c:v>0.91</c:v>
                </c:pt>
                <c:pt idx="1">
                  <c:v>0.93</c:v>
                </c:pt>
                <c:pt idx="2">
                  <c:v>0.92</c:v>
                </c:pt>
              </c:numCache>
            </c:numRef>
          </c:val>
          <c:extLst>
            <c:ext xmlns:c16="http://schemas.microsoft.com/office/drawing/2014/chart" uri="{C3380CC4-5D6E-409C-BE32-E72D297353CC}">
              <c16:uniqueId val="{00000001-64A3-465C-B630-CF8155E18BE5}"/>
            </c:ext>
          </c:extLst>
        </c:ser>
        <c:ser>
          <c:idx val="2"/>
          <c:order val="2"/>
          <c:tx>
            <c:strRef>
              <c:f>Sheet1!$D$1</c:f>
              <c:strCache>
                <c:ptCount val="1"/>
                <c:pt idx="0">
                  <c:v>FFY 2016</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Indicator 7 A1</c:v>
                </c:pt>
                <c:pt idx="1">
                  <c:v>Indicator 7 B1</c:v>
                </c:pt>
                <c:pt idx="2">
                  <c:v>Indicator 7 C1</c:v>
                </c:pt>
              </c:strCache>
            </c:strRef>
          </c:cat>
          <c:val>
            <c:numRef>
              <c:f>Sheet1!$D$2:$D$4</c:f>
              <c:numCache>
                <c:formatCode>0%</c:formatCode>
                <c:ptCount val="3"/>
                <c:pt idx="0">
                  <c:v>0.88</c:v>
                </c:pt>
                <c:pt idx="1">
                  <c:v>0.85</c:v>
                </c:pt>
                <c:pt idx="2">
                  <c:v>0.86</c:v>
                </c:pt>
              </c:numCache>
            </c:numRef>
          </c:val>
          <c:extLst>
            <c:ext xmlns:c16="http://schemas.microsoft.com/office/drawing/2014/chart" uri="{C3380CC4-5D6E-409C-BE32-E72D297353CC}">
              <c16:uniqueId val="{00000002-64A3-465C-B630-CF8155E18BE5}"/>
            </c:ext>
          </c:extLst>
        </c:ser>
        <c:ser>
          <c:idx val="3"/>
          <c:order val="3"/>
          <c:tx>
            <c:strRef>
              <c:f>Sheet1!$E$1</c:f>
              <c:strCache>
                <c:ptCount val="1"/>
                <c:pt idx="0">
                  <c:v>FFY 2017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Indicator 7 A1</c:v>
                </c:pt>
                <c:pt idx="1">
                  <c:v>Indicator 7 B1</c:v>
                </c:pt>
                <c:pt idx="2">
                  <c:v>Indicator 7 C1</c:v>
                </c:pt>
              </c:strCache>
            </c:strRef>
          </c:cat>
          <c:val>
            <c:numRef>
              <c:f>Sheet1!$E$2:$E$4</c:f>
              <c:numCache>
                <c:formatCode>0%</c:formatCode>
                <c:ptCount val="3"/>
                <c:pt idx="0">
                  <c:v>0.88</c:v>
                </c:pt>
                <c:pt idx="1">
                  <c:v>0.7</c:v>
                </c:pt>
                <c:pt idx="2">
                  <c:v>0.78</c:v>
                </c:pt>
              </c:numCache>
            </c:numRef>
          </c:val>
          <c:extLst>
            <c:ext xmlns:c16="http://schemas.microsoft.com/office/drawing/2014/chart" uri="{C3380CC4-5D6E-409C-BE32-E72D297353CC}">
              <c16:uniqueId val="{00000003-64A3-465C-B630-CF8155E18BE5}"/>
            </c:ext>
          </c:extLst>
        </c:ser>
        <c:ser>
          <c:idx val="4"/>
          <c:order val="4"/>
          <c:tx>
            <c:strRef>
              <c:f>Sheet1!$F$1</c:f>
              <c:strCache>
                <c:ptCount val="1"/>
                <c:pt idx="0">
                  <c:v>FFY 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Indicator 7 A1</c:v>
                </c:pt>
                <c:pt idx="1">
                  <c:v>Indicator 7 B1</c:v>
                </c:pt>
                <c:pt idx="2">
                  <c:v>Indicator 7 C1</c:v>
                </c:pt>
              </c:strCache>
            </c:strRef>
          </c:cat>
          <c:val>
            <c:numRef>
              <c:f>Sheet1!$F$2:$F$4</c:f>
              <c:numCache>
                <c:formatCode>0%</c:formatCode>
                <c:ptCount val="3"/>
                <c:pt idx="0">
                  <c:v>0.79</c:v>
                </c:pt>
                <c:pt idx="1">
                  <c:v>0.59</c:v>
                </c:pt>
                <c:pt idx="2">
                  <c:v>0.61</c:v>
                </c:pt>
              </c:numCache>
            </c:numRef>
          </c:val>
          <c:extLst>
            <c:ext xmlns:c16="http://schemas.microsoft.com/office/drawing/2014/chart" uri="{C3380CC4-5D6E-409C-BE32-E72D297353CC}">
              <c16:uniqueId val="{00000004-64A3-465C-B630-CF8155E18BE5}"/>
            </c:ext>
          </c:extLst>
        </c:ser>
        <c:ser>
          <c:idx val="5"/>
          <c:order val="5"/>
          <c:tx>
            <c:strRef>
              <c:f>Sheet1!$G$1</c:f>
              <c:strCache>
                <c:ptCount val="1"/>
                <c:pt idx="0">
                  <c:v>FFY 2019</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Indicator 7 A1</c:v>
                </c:pt>
                <c:pt idx="1">
                  <c:v>Indicator 7 B1</c:v>
                </c:pt>
                <c:pt idx="2">
                  <c:v>Indicator 7 C1</c:v>
                </c:pt>
              </c:strCache>
            </c:strRef>
          </c:cat>
          <c:val>
            <c:numRef>
              <c:f>Sheet1!$G$2:$G$4</c:f>
              <c:numCache>
                <c:formatCode>0%</c:formatCode>
                <c:ptCount val="3"/>
                <c:pt idx="0">
                  <c:v>0.64</c:v>
                </c:pt>
                <c:pt idx="1">
                  <c:v>0.47</c:v>
                </c:pt>
                <c:pt idx="2">
                  <c:v>0.42</c:v>
                </c:pt>
              </c:numCache>
            </c:numRef>
          </c:val>
          <c:extLst>
            <c:ext xmlns:c16="http://schemas.microsoft.com/office/drawing/2014/chart" uri="{C3380CC4-5D6E-409C-BE32-E72D297353CC}">
              <c16:uniqueId val="{00000005-64A3-465C-B630-CF8155E18BE5}"/>
            </c:ext>
          </c:extLst>
        </c:ser>
        <c:dLbls>
          <c:dLblPos val="outEnd"/>
          <c:showLegendKey val="0"/>
          <c:showVal val="1"/>
          <c:showCatName val="0"/>
          <c:showSerName val="0"/>
          <c:showPercent val="0"/>
          <c:showBubbleSize val="0"/>
        </c:dLbls>
        <c:gapWidth val="219"/>
        <c:overlap val="-82"/>
        <c:axId val="2067511536"/>
        <c:axId val="2069377520"/>
      </c:barChart>
      <c:catAx>
        <c:axId val="2067511536"/>
        <c:scaling>
          <c:orientation val="minMax"/>
        </c:scaling>
        <c:delete val="0"/>
        <c:axPos val="b"/>
        <c:majorGridlines>
          <c:spPr>
            <a:ln w="12700" cap="flat" cmpd="sng" algn="ctr">
              <a:solidFill>
                <a:schemeClr val="tx1"/>
              </a:solidFill>
              <a:round/>
            </a:ln>
            <a:effectLst/>
          </c:spPr>
        </c:majorGridlines>
        <c:numFmt formatCode="General" sourceLinked="1"/>
        <c:majorTickMark val="none"/>
        <c:minorTickMark val="none"/>
        <c:tickLblPos val="nextTo"/>
        <c:spPr>
          <a:noFill/>
          <a:ln w="19050" cap="flat" cmpd="sng" algn="ctr">
            <a:solidFill>
              <a:schemeClr val="accent6">
                <a:lumMod val="50000"/>
              </a:schemeClr>
            </a:solidFill>
            <a:round/>
          </a:ln>
          <a:effectLst/>
        </c:spPr>
        <c:txPr>
          <a:bodyPr rot="-60000000" spcFirstLastPara="1" vertOverflow="ellipsis" vert="horz" wrap="square" anchor="ctr" anchorCtr="1"/>
          <a:lstStyle/>
          <a:p>
            <a:pPr>
              <a:defRPr sz="1600" b="0" i="0" u="none" strike="noStrike" kern="1200" baseline="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069377520"/>
        <c:crosses val="autoZero"/>
        <c:auto val="1"/>
        <c:lblAlgn val="ctr"/>
        <c:lblOffset val="100"/>
        <c:noMultiLvlLbl val="0"/>
      </c:catAx>
      <c:valAx>
        <c:axId val="2069377520"/>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crossAx val="2067511536"/>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Sheet1!$A$10</c:f>
              <c:strCache>
                <c:ptCount val="1"/>
                <c:pt idx="0">
                  <c:v>FFY 2016</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Sheet1!$B$9:$D$9</c:f>
              <c:strCache>
                <c:ptCount val="3"/>
                <c:pt idx="0">
                  <c:v>Indicator 7 A1</c:v>
                </c:pt>
                <c:pt idx="1">
                  <c:v>Indicator 7 B1</c:v>
                </c:pt>
                <c:pt idx="2">
                  <c:v>Indicator 7 C1</c:v>
                </c:pt>
              </c:strCache>
            </c:strRef>
          </c:cat>
          <c:val>
            <c:numRef>
              <c:f>Sheet1!$B$10:$D$10</c:f>
              <c:numCache>
                <c:formatCode>0.0%</c:formatCode>
                <c:ptCount val="3"/>
                <c:pt idx="0">
                  <c:v>0.89419999999999999</c:v>
                </c:pt>
                <c:pt idx="1">
                  <c:v>0.89670000000000005</c:v>
                </c:pt>
                <c:pt idx="2">
                  <c:v>0.88770000000000004</c:v>
                </c:pt>
              </c:numCache>
            </c:numRef>
          </c:val>
          <c:extLst>
            <c:ext xmlns:c16="http://schemas.microsoft.com/office/drawing/2014/chart" uri="{C3380CC4-5D6E-409C-BE32-E72D297353CC}">
              <c16:uniqueId val="{00000000-9B99-4B32-8597-D495D415AB1A}"/>
            </c:ext>
          </c:extLst>
        </c:ser>
        <c:ser>
          <c:idx val="1"/>
          <c:order val="1"/>
          <c:tx>
            <c:strRef>
              <c:f>Sheet1!$A$11</c:f>
              <c:strCache>
                <c:ptCount val="1"/>
                <c:pt idx="0">
                  <c:v>FFY 2017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Sheet1!$B$9:$D$9</c:f>
              <c:strCache>
                <c:ptCount val="3"/>
                <c:pt idx="0">
                  <c:v>Indicator 7 A1</c:v>
                </c:pt>
                <c:pt idx="1">
                  <c:v>Indicator 7 B1</c:v>
                </c:pt>
                <c:pt idx="2">
                  <c:v>Indicator 7 C1</c:v>
                </c:pt>
              </c:strCache>
            </c:strRef>
          </c:cat>
          <c:val>
            <c:numRef>
              <c:f>Sheet1!$B$11:$D$11</c:f>
              <c:numCache>
                <c:formatCode>0.0%</c:formatCode>
                <c:ptCount val="3"/>
                <c:pt idx="0">
                  <c:v>0.90680000000000005</c:v>
                </c:pt>
                <c:pt idx="1">
                  <c:v>0.89059999999999995</c:v>
                </c:pt>
                <c:pt idx="2">
                  <c:v>0.90559999999999996</c:v>
                </c:pt>
              </c:numCache>
            </c:numRef>
          </c:val>
          <c:extLst>
            <c:ext xmlns:c16="http://schemas.microsoft.com/office/drawing/2014/chart" uri="{C3380CC4-5D6E-409C-BE32-E72D297353CC}">
              <c16:uniqueId val="{00000001-9B99-4B32-8597-D495D415AB1A}"/>
            </c:ext>
          </c:extLst>
        </c:ser>
        <c:ser>
          <c:idx val="2"/>
          <c:order val="2"/>
          <c:tx>
            <c:strRef>
              <c:f>Sheet1!$A$12</c:f>
              <c:strCache>
                <c:ptCount val="1"/>
                <c:pt idx="0">
                  <c:v>FFY 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Sheet1!$B$9:$D$9</c:f>
              <c:strCache>
                <c:ptCount val="3"/>
                <c:pt idx="0">
                  <c:v>Indicator 7 A1</c:v>
                </c:pt>
                <c:pt idx="1">
                  <c:v>Indicator 7 B1</c:v>
                </c:pt>
                <c:pt idx="2">
                  <c:v>Indicator 7 C1</c:v>
                </c:pt>
              </c:strCache>
            </c:strRef>
          </c:cat>
          <c:val>
            <c:numRef>
              <c:f>Sheet1!$B$12:$D$12</c:f>
              <c:numCache>
                <c:formatCode>0.0%</c:formatCode>
                <c:ptCount val="3"/>
                <c:pt idx="0">
                  <c:v>0.88560000000000005</c:v>
                </c:pt>
                <c:pt idx="1">
                  <c:v>0.89690000000000003</c:v>
                </c:pt>
                <c:pt idx="2">
                  <c:v>0.89939999999999998</c:v>
                </c:pt>
              </c:numCache>
            </c:numRef>
          </c:val>
          <c:extLst>
            <c:ext xmlns:c16="http://schemas.microsoft.com/office/drawing/2014/chart" uri="{C3380CC4-5D6E-409C-BE32-E72D297353CC}">
              <c16:uniqueId val="{00000002-9B99-4B32-8597-D495D415AB1A}"/>
            </c:ext>
          </c:extLst>
        </c:ser>
        <c:ser>
          <c:idx val="3"/>
          <c:order val="3"/>
          <c:tx>
            <c:strRef>
              <c:f>Sheet1!$A$13</c:f>
              <c:strCache>
                <c:ptCount val="1"/>
                <c:pt idx="0">
                  <c:v>FFY 2019</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Sheet1!$B$9:$D$9</c:f>
              <c:strCache>
                <c:ptCount val="3"/>
                <c:pt idx="0">
                  <c:v>Indicator 7 A1</c:v>
                </c:pt>
                <c:pt idx="1">
                  <c:v>Indicator 7 B1</c:v>
                </c:pt>
                <c:pt idx="2">
                  <c:v>Indicator 7 C1</c:v>
                </c:pt>
              </c:strCache>
            </c:strRef>
          </c:cat>
          <c:val>
            <c:numRef>
              <c:f>Sheet1!$B$13:$D$13</c:f>
              <c:numCache>
                <c:formatCode>0.0%</c:formatCode>
                <c:ptCount val="3"/>
                <c:pt idx="0">
                  <c:v>0.89629999999999999</c:v>
                </c:pt>
                <c:pt idx="1">
                  <c:v>0.87609999999999999</c:v>
                </c:pt>
                <c:pt idx="2">
                  <c:v>0.9012</c:v>
                </c:pt>
              </c:numCache>
            </c:numRef>
          </c:val>
          <c:extLst>
            <c:ext xmlns:c16="http://schemas.microsoft.com/office/drawing/2014/chart" uri="{C3380CC4-5D6E-409C-BE32-E72D297353CC}">
              <c16:uniqueId val="{00000003-9B99-4B32-8597-D495D415AB1A}"/>
            </c:ext>
          </c:extLst>
        </c:ser>
        <c:ser>
          <c:idx val="4"/>
          <c:order val="4"/>
          <c:tx>
            <c:strRef>
              <c:f>Sheet1!$A$14</c:f>
              <c:strCache>
                <c:ptCount val="1"/>
                <c:pt idx="0">
                  <c:v>FFY 2020</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Sheet1!$B$9:$D$9</c:f>
              <c:strCache>
                <c:ptCount val="3"/>
                <c:pt idx="0">
                  <c:v>Indicator 7 A1</c:v>
                </c:pt>
                <c:pt idx="1">
                  <c:v>Indicator 7 B1</c:v>
                </c:pt>
                <c:pt idx="2">
                  <c:v>Indicator 7 C1</c:v>
                </c:pt>
              </c:strCache>
            </c:strRef>
          </c:cat>
          <c:val>
            <c:numRef>
              <c:f>Sheet1!$B$14:$D$14</c:f>
              <c:numCache>
                <c:formatCode>0.0%</c:formatCode>
                <c:ptCount val="3"/>
                <c:pt idx="0">
                  <c:v>0.88849999999999996</c:v>
                </c:pt>
                <c:pt idx="1">
                  <c:v>0.88870000000000005</c:v>
                </c:pt>
                <c:pt idx="2">
                  <c:v>0.89580000000000004</c:v>
                </c:pt>
              </c:numCache>
            </c:numRef>
          </c:val>
          <c:extLst>
            <c:ext xmlns:c16="http://schemas.microsoft.com/office/drawing/2014/chart" uri="{C3380CC4-5D6E-409C-BE32-E72D297353CC}">
              <c16:uniqueId val="{00000004-9B99-4B32-8597-D495D415AB1A}"/>
            </c:ext>
          </c:extLst>
        </c:ser>
        <c:dLbls>
          <c:dLblPos val="inEnd"/>
          <c:showLegendKey val="0"/>
          <c:showVal val="1"/>
          <c:showCatName val="0"/>
          <c:showSerName val="0"/>
          <c:showPercent val="0"/>
          <c:showBubbleSize val="0"/>
        </c:dLbls>
        <c:gapWidth val="219"/>
        <c:overlap val="-100"/>
        <c:axId val="131452528"/>
        <c:axId val="8815936"/>
      </c:barChart>
      <c:catAx>
        <c:axId val="131452528"/>
        <c:scaling>
          <c:orientation val="minMax"/>
        </c:scaling>
        <c:delete val="0"/>
        <c:axPos val="b"/>
        <c:majorGridlines>
          <c:spPr>
            <a:ln w="12700" cap="flat" cmpd="sng" algn="ctr">
              <a:solidFill>
                <a:schemeClr val="tx1"/>
              </a:solidFill>
              <a:round/>
            </a:ln>
            <a:effectLst/>
          </c:spPr>
        </c:majorGridlines>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815936"/>
        <c:crosses val="autoZero"/>
        <c:auto val="1"/>
        <c:lblAlgn val="ctr"/>
        <c:lblOffset val="100"/>
        <c:noMultiLvlLbl val="0"/>
      </c:catAx>
      <c:valAx>
        <c:axId val="8815936"/>
        <c:scaling>
          <c:orientation val="minMax"/>
          <c:max val="1"/>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1452528"/>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FFY 2014</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Indicator 7 A2</c:v>
                </c:pt>
                <c:pt idx="1">
                  <c:v>Indicator 7 B2</c:v>
                </c:pt>
                <c:pt idx="2">
                  <c:v>Indicator 7 C2</c:v>
                </c:pt>
              </c:strCache>
            </c:strRef>
          </c:cat>
          <c:val>
            <c:numRef>
              <c:f>Sheet1!$B$2:$B$4</c:f>
              <c:numCache>
                <c:formatCode>0%</c:formatCode>
                <c:ptCount val="3"/>
                <c:pt idx="0">
                  <c:v>0.59</c:v>
                </c:pt>
                <c:pt idx="1">
                  <c:v>0.57999999999999996</c:v>
                </c:pt>
                <c:pt idx="2">
                  <c:v>0.78</c:v>
                </c:pt>
              </c:numCache>
            </c:numRef>
          </c:val>
          <c:extLst>
            <c:ext xmlns:c16="http://schemas.microsoft.com/office/drawing/2014/chart" uri="{C3380CC4-5D6E-409C-BE32-E72D297353CC}">
              <c16:uniqueId val="{00000000-6480-4E91-8BD3-AE5D2C1A9DDD}"/>
            </c:ext>
          </c:extLst>
        </c:ser>
        <c:ser>
          <c:idx val="1"/>
          <c:order val="1"/>
          <c:tx>
            <c:strRef>
              <c:f>Sheet1!$C$1</c:f>
              <c:strCache>
                <c:ptCount val="1"/>
                <c:pt idx="0">
                  <c:v>FFY 2015</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Indicator 7 A2</c:v>
                </c:pt>
                <c:pt idx="1">
                  <c:v>Indicator 7 B2</c:v>
                </c:pt>
                <c:pt idx="2">
                  <c:v>Indicator 7 C2</c:v>
                </c:pt>
              </c:strCache>
            </c:strRef>
          </c:cat>
          <c:val>
            <c:numRef>
              <c:f>Sheet1!$C$2:$C$4</c:f>
              <c:numCache>
                <c:formatCode>0%</c:formatCode>
                <c:ptCount val="3"/>
                <c:pt idx="0">
                  <c:v>0.59</c:v>
                </c:pt>
                <c:pt idx="1">
                  <c:v>0.62</c:v>
                </c:pt>
                <c:pt idx="2">
                  <c:v>0.75</c:v>
                </c:pt>
              </c:numCache>
            </c:numRef>
          </c:val>
          <c:extLst>
            <c:ext xmlns:c16="http://schemas.microsoft.com/office/drawing/2014/chart" uri="{C3380CC4-5D6E-409C-BE32-E72D297353CC}">
              <c16:uniqueId val="{00000001-6480-4E91-8BD3-AE5D2C1A9DDD}"/>
            </c:ext>
          </c:extLst>
        </c:ser>
        <c:ser>
          <c:idx val="2"/>
          <c:order val="2"/>
          <c:tx>
            <c:strRef>
              <c:f>Sheet1!$D$1</c:f>
              <c:strCache>
                <c:ptCount val="1"/>
                <c:pt idx="0">
                  <c:v>FFY 2016</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Indicator 7 A2</c:v>
                </c:pt>
                <c:pt idx="1">
                  <c:v>Indicator 7 B2</c:v>
                </c:pt>
                <c:pt idx="2">
                  <c:v>Indicator 7 C2</c:v>
                </c:pt>
              </c:strCache>
            </c:strRef>
          </c:cat>
          <c:val>
            <c:numRef>
              <c:f>Sheet1!$D$2:$D$4</c:f>
              <c:numCache>
                <c:formatCode>0%</c:formatCode>
                <c:ptCount val="3"/>
                <c:pt idx="0">
                  <c:v>0.59</c:v>
                </c:pt>
                <c:pt idx="1">
                  <c:v>0.55000000000000004</c:v>
                </c:pt>
                <c:pt idx="2">
                  <c:v>0.71</c:v>
                </c:pt>
              </c:numCache>
            </c:numRef>
          </c:val>
          <c:extLst>
            <c:ext xmlns:c16="http://schemas.microsoft.com/office/drawing/2014/chart" uri="{C3380CC4-5D6E-409C-BE32-E72D297353CC}">
              <c16:uniqueId val="{00000002-6480-4E91-8BD3-AE5D2C1A9DDD}"/>
            </c:ext>
          </c:extLst>
        </c:ser>
        <c:ser>
          <c:idx val="3"/>
          <c:order val="3"/>
          <c:tx>
            <c:strRef>
              <c:f>Sheet1!$E$1</c:f>
              <c:strCache>
                <c:ptCount val="1"/>
                <c:pt idx="0">
                  <c:v>FFY 2017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Indicator 7 A2</c:v>
                </c:pt>
                <c:pt idx="1">
                  <c:v>Indicator 7 B2</c:v>
                </c:pt>
                <c:pt idx="2">
                  <c:v>Indicator 7 C2</c:v>
                </c:pt>
              </c:strCache>
            </c:strRef>
          </c:cat>
          <c:val>
            <c:numRef>
              <c:f>Sheet1!$E$2:$E$4</c:f>
              <c:numCache>
                <c:formatCode>0%</c:formatCode>
                <c:ptCount val="3"/>
                <c:pt idx="0">
                  <c:v>0.76</c:v>
                </c:pt>
                <c:pt idx="1">
                  <c:v>0.55000000000000004</c:v>
                </c:pt>
                <c:pt idx="2">
                  <c:v>0.72</c:v>
                </c:pt>
              </c:numCache>
            </c:numRef>
          </c:val>
          <c:extLst>
            <c:ext xmlns:c16="http://schemas.microsoft.com/office/drawing/2014/chart" uri="{C3380CC4-5D6E-409C-BE32-E72D297353CC}">
              <c16:uniqueId val="{00000003-6480-4E91-8BD3-AE5D2C1A9DDD}"/>
            </c:ext>
          </c:extLst>
        </c:ser>
        <c:ser>
          <c:idx val="4"/>
          <c:order val="4"/>
          <c:tx>
            <c:strRef>
              <c:f>Sheet1!$F$1</c:f>
              <c:strCache>
                <c:ptCount val="1"/>
                <c:pt idx="0">
                  <c:v>FFY 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Indicator 7 A2</c:v>
                </c:pt>
                <c:pt idx="1">
                  <c:v>Indicator 7 B2</c:v>
                </c:pt>
                <c:pt idx="2">
                  <c:v>Indicator 7 C2</c:v>
                </c:pt>
              </c:strCache>
            </c:strRef>
          </c:cat>
          <c:val>
            <c:numRef>
              <c:f>Sheet1!$F$2:$F$4</c:f>
              <c:numCache>
                <c:formatCode>0%</c:formatCode>
                <c:ptCount val="3"/>
                <c:pt idx="0">
                  <c:v>0.82</c:v>
                </c:pt>
                <c:pt idx="1">
                  <c:v>0.56999999999999995</c:v>
                </c:pt>
                <c:pt idx="2">
                  <c:v>0.7</c:v>
                </c:pt>
              </c:numCache>
            </c:numRef>
          </c:val>
          <c:extLst>
            <c:ext xmlns:c16="http://schemas.microsoft.com/office/drawing/2014/chart" uri="{C3380CC4-5D6E-409C-BE32-E72D297353CC}">
              <c16:uniqueId val="{00000004-6480-4E91-8BD3-AE5D2C1A9DDD}"/>
            </c:ext>
          </c:extLst>
        </c:ser>
        <c:ser>
          <c:idx val="5"/>
          <c:order val="5"/>
          <c:tx>
            <c:strRef>
              <c:f>Sheet1!$G$1</c:f>
              <c:strCache>
                <c:ptCount val="1"/>
                <c:pt idx="0">
                  <c:v>FFY 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Indicator 7 A2</c:v>
                </c:pt>
                <c:pt idx="1">
                  <c:v>Indicator 7 B2</c:v>
                </c:pt>
                <c:pt idx="2">
                  <c:v>Indicator 7 C2</c:v>
                </c:pt>
              </c:strCache>
            </c:strRef>
          </c:cat>
          <c:val>
            <c:numRef>
              <c:f>Sheet1!$G$2:$G$4</c:f>
              <c:numCache>
                <c:formatCode>0%</c:formatCode>
                <c:ptCount val="3"/>
                <c:pt idx="0">
                  <c:v>0.74</c:v>
                </c:pt>
                <c:pt idx="1">
                  <c:v>0.56000000000000005</c:v>
                </c:pt>
                <c:pt idx="2">
                  <c:v>0.66</c:v>
                </c:pt>
              </c:numCache>
            </c:numRef>
          </c:val>
          <c:extLst>
            <c:ext xmlns:c16="http://schemas.microsoft.com/office/drawing/2014/chart" uri="{C3380CC4-5D6E-409C-BE32-E72D297353CC}">
              <c16:uniqueId val="{00000005-6480-4E91-8BD3-AE5D2C1A9DDD}"/>
            </c:ext>
          </c:extLst>
        </c:ser>
        <c:dLbls>
          <c:dLblPos val="outEnd"/>
          <c:showLegendKey val="0"/>
          <c:showVal val="1"/>
          <c:showCatName val="0"/>
          <c:showSerName val="0"/>
          <c:showPercent val="0"/>
          <c:showBubbleSize val="0"/>
        </c:dLbls>
        <c:gapWidth val="219"/>
        <c:overlap val="-82"/>
        <c:axId val="1017018848"/>
        <c:axId val="1354077360"/>
      </c:barChart>
      <c:catAx>
        <c:axId val="1017018848"/>
        <c:scaling>
          <c:orientation val="minMax"/>
        </c:scaling>
        <c:delete val="0"/>
        <c:axPos val="b"/>
        <c:majorGridlines>
          <c:spPr>
            <a:ln w="12700" cap="flat" cmpd="sng" algn="ctr">
              <a:solidFill>
                <a:schemeClr val="tx1"/>
              </a:solidFill>
              <a:round/>
            </a:ln>
            <a:effectLst/>
          </c:spPr>
        </c:majorGridlines>
        <c:numFmt formatCode="General" sourceLinked="1"/>
        <c:majorTickMark val="none"/>
        <c:minorTickMark val="none"/>
        <c:tickLblPos val="nextTo"/>
        <c:spPr>
          <a:noFill/>
          <a:ln w="222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54077360"/>
        <c:crosses val="autoZero"/>
        <c:auto val="1"/>
        <c:lblAlgn val="ctr"/>
        <c:lblOffset val="100"/>
        <c:noMultiLvlLbl val="0"/>
      </c:catAx>
      <c:valAx>
        <c:axId val="13540773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7018848"/>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FFY 2016</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Indicator 7 A2</c:v>
                </c:pt>
                <c:pt idx="1">
                  <c:v>Indicator 7 B2</c:v>
                </c:pt>
                <c:pt idx="2">
                  <c:v>Indicator 7 C2</c:v>
                </c:pt>
              </c:strCache>
            </c:strRef>
          </c:cat>
          <c:val>
            <c:numRef>
              <c:f>Sheet1!$B$2:$B$4</c:f>
              <c:numCache>
                <c:formatCode>General</c:formatCode>
                <c:ptCount val="3"/>
                <c:pt idx="0">
                  <c:v>0.63400000000000001</c:v>
                </c:pt>
                <c:pt idx="1">
                  <c:v>0.6179</c:v>
                </c:pt>
                <c:pt idx="2">
                  <c:v>0.75760000000000005</c:v>
                </c:pt>
              </c:numCache>
            </c:numRef>
          </c:val>
          <c:extLst>
            <c:ext xmlns:c16="http://schemas.microsoft.com/office/drawing/2014/chart" uri="{C3380CC4-5D6E-409C-BE32-E72D297353CC}">
              <c16:uniqueId val="{00000000-E1CF-4EED-87B0-2FBA39F4564F}"/>
            </c:ext>
          </c:extLst>
        </c:ser>
        <c:ser>
          <c:idx val="1"/>
          <c:order val="1"/>
          <c:tx>
            <c:strRef>
              <c:f>Sheet1!$C$1</c:f>
              <c:strCache>
                <c:ptCount val="1"/>
                <c:pt idx="0">
                  <c:v>FFY 2017</c:v>
                </c:pt>
              </c:strCache>
            </c:strRef>
          </c:tx>
          <c:spPr>
            <a:solidFill>
              <a:schemeClr val="accent2"/>
            </a:solidFill>
            <a:ln>
              <a:noFill/>
            </a:ln>
            <a:effectLst/>
          </c:spPr>
          <c:invertIfNegative val="0"/>
          <c:dLbls>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E1CF-4EED-87B0-2FBA39F4564F}"/>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E1CF-4EED-87B0-2FBA39F4564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Indicator 7 A2</c:v>
                </c:pt>
                <c:pt idx="1">
                  <c:v>Indicator 7 B2</c:v>
                </c:pt>
                <c:pt idx="2">
                  <c:v>Indicator 7 C2</c:v>
                </c:pt>
              </c:strCache>
            </c:strRef>
          </c:cat>
          <c:val>
            <c:numRef>
              <c:f>Sheet1!$C$2:$C$4</c:f>
              <c:numCache>
                <c:formatCode>General</c:formatCode>
                <c:ptCount val="3"/>
                <c:pt idx="0">
                  <c:v>0.65939999999999999</c:v>
                </c:pt>
                <c:pt idx="1">
                  <c:v>0.63029999999999997</c:v>
                </c:pt>
                <c:pt idx="2">
                  <c:v>0.7802</c:v>
                </c:pt>
              </c:numCache>
            </c:numRef>
          </c:val>
          <c:extLst>
            <c:ext xmlns:c16="http://schemas.microsoft.com/office/drawing/2014/chart" uri="{C3380CC4-5D6E-409C-BE32-E72D297353CC}">
              <c16:uniqueId val="{00000001-E1CF-4EED-87B0-2FBA39F4564F}"/>
            </c:ext>
          </c:extLst>
        </c:ser>
        <c:ser>
          <c:idx val="2"/>
          <c:order val="2"/>
          <c:tx>
            <c:strRef>
              <c:f>Sheet1!$D$1</c:f>
              <c:strCache>
                <c:ptCount val="1"/>
                <c:pt idx="0">
                  <c:v>FFY 2018</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Indicator 7 A2</c:v>
                </c:pt>
                <c:pt idx="1">
                  <c:v>Indicator 7 B2</c:v>
                </c:pt>
                <c:pt idx="2">
                  <c:v>Indicator 7 C2</c:v>
                </c:pt>
              </c:strCache>
            </c:strRef>
          </c:cat>
          <c:val>
            <c:numRef>
              <c:f>Sheet1!$D$2:$D$4</c:f>
              <c:numCache>
                <c:formatCode>General</c:formatCode>
                <c:ptCount val="3"/>
                <c:pt idx="0">
                  <c:v>0.63370000000000004</c:v>
                </c:pt>
                <c:pt idx="1">
                  <c:v>0.62250000000000005</c:v>
                </c:pt>
                <c:pt idx="2">
                  <c:v>0.77249999999999996</c:v>
                </c:pt>
              </c:numCache>
            </c:numRef>
          </c:val>
          <c:extLst>
            <c:ext xmlns:c16="http://schemas.microsoft.com/office/drawing/2014/chart" uri="{C3380CC4-5D6E-409C-BE32-E72D297353CC}">
              <c16:uniqueId val="{00000002-E1CF-4EED-87B0-2FBA39F4564F}"/>
            </c:ext>
          </c:extLst>
        </c:ser>
        <c:ser>
          <c:idx val="3"/>
          <c:order val="3"/>
          <c:tx>
            <c:strRef>
              <c:f>Sheet1!$E$1</c:f>
              <c:strCache>
                <c:ptCount val="1"/>
                <c:pt idx="0">
                  <c:v>FFY 2019</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Indicator 7 A2</c:v>
                </c:pt>
                <c:pt idx="1">
                  <c:v>Indicator 7 B2</c:v>
                </c:pt>
                <c:pt idx="2">
                  <c:v>Indicator 7 C2</c:v>
                </c:pt>
              </c:strCache>
            </c:strRef>
          </c:cat>
          <c:val>
            <c:numRef>
              <c:f>Sheet1!$E$2:$E$4</c:f>
              <c:numCache>
                <c:formatCode>General</c:formatCode>
                <c:ptCount val="3"/>
                <c:pt idx="0">
                  <c:v>0.61870000000000003</c:v>
                </c:pt>
                <c:pt idx="1">
                  <c:v>0.60219999999999996</c:v>
                </c:pt>
                <c:pt idx="2">
                  <c:v>0.75760000000000005</c:v>
                </c:pt>
              </c:numCache>
            </c:numRef>
          </c:val>
          <c:extLst>
            <c:ext xmlns:c16="http://schemas.microsoft.com/office/drawing/2014/chart" uri="{C3380CC4-5D6E-409C-BE32-E72D297353CC}">
              <c16:uniqueId val="{00000003-E1CF-4EED-87B0-2FBA39F4564F}"/>
            </c:ext>
          </c:extLst>
        </c:ser>
        <c:ser>
          <c:idx val="4"/>
          <c:order val="4"/>
          <c:tx>
            <c:strRef>
              <c:f>Sheet1!$F$1</c:f>
              <c:strCache>
                <c:ptCount val="1"/>
                <c:pt idx="0">
                  <c:v>FFY 2020</c:v>
                </c:pt>
              </c:strCache>
            </c:strRef>
          </c:tx>
          <c:spPr>
            <a:solidFill>
              <a:schemeClr val="accent5">
                <a:lumMod val="75000"/>
              </a:schemeClr>
            </a:solidFill>
            <a:ln>
              <a:noFill/>
            </a:ln>
            <a:effectLst/>
          </c:spPr>
          <c:invertIfNegative val="0"/>
          <c:dLbls>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E1CF-4EED-87B0-2FBA39F4564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Indicator 7 A2</c:v>
                </c:pt>
                <c:pt idx="1">
                  <c:v>Indicator 7 B2</c:v>
                </c:pt>
                <c:pt idx="2">
                  <c:v>Indicator 7 C2</c:v>
                </c:pt>
              </c:strCache>
            </c:strRef>
          </c:cat>
          <c:val>
            <c:numRef>
              <c:f>Sheet1!$F$2:$F$4</c:f>
              <c:numCache>
                <c:formatCode>General</c:formatCode>
                <c:ptCount val="3"/>
                <c:pt idx="0">
                  <c:v>0.62170000000000003</c:v>
                </c:pt>
                <c:pt idx="1">
                  <c:v>0.61</c:v>
                </c:pt>
                <c:pt idx="2">
                  <c:v>0.75229999999999997</c:v>
                </c:pt>
              </c:numCache>
            </c:numRef>
          </c:val>
          <c:extLst>
            <c:ext xmlns:c16="http://schemas.microsoft.com/office/drawing/2014/chart" uri="{C3380CC4-5D6E-409C-BE32-E72D297353CC}">
              <c16:uniqueId val="{00000004-E1CF-4EED-87B0-2FBA39F4564F}"/>
            </c:ext>
          </c:extLst>
        </c:ser>
        <c:dLbls>
          <c:dLblPos val="outEnd"/>
          <c:showLegendKey val="0"/>
          <c:showVal val="1"/>
          <c:showCatName val="0"/>
          <c:showSerName val="0"/>
          <c:showPercent val="0"/>
          <c:showBubbleSize val="0"/>
        </c:dLbls>
        <c:gapWidth val="219"/>
        <c:overlap val="-100"/>
        <c:axId val="424336704"/>
        <c:axId val="1253740848"/>
      </c:barChart>
      <c:catAx>
        <c:axId val="424336704"/>
        <c:scaling>
          <c:orientation val="minMax"/>
        </c:scaling>
        <c:delete val="0"/>
        <c:axPos val="b"/>
        <c:majorGridlines>
          <c:spPr>
            <a:ln w="15875" cap="flat" cmpd="sng" algn="ctr">
              <a:solidFill>
                <a:schemeClr val="tx1"/>
              </a:solidFill>
              <a:round/>
            </a:ln>
            <a:effectLst/>
          </c:spPr>
        </c:majorGridlines>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53740848"/>
        <c:crosses val="autoZero"/>
        <c:auto val="1"/>
        <c:lblAlgn val="ctr"/>
        <c:lblOffset val="100"/>
        <c:noMultiLvlLbl val="0"/>
      </c:catAx>
      <c:valAx>
        <c:axId val="1253740848"/>
        <c:scaling>
          <c:orientation val="minMax"/>
        </c:scaling>
        <c:delete val="0"/>
        <c:axPos val="l"/>
        <c:numFmt formatCode="0%" sourceLinked="0"/>
        <c:majorTickMark val="none"/>
        <c:minorTickMark val="none"/>
        <c:tickLblPos val="nextTo"/>
        <c:spPr>
          <a:noFill/>
          <a:ln w="15875">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243367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E55D1-1545-4002-A306-E990628DA4C7}" type="doc">
      <dgm:prSet loTypeId="urn:microsoft.com/office/officeart/2005/8/layout/bProcess3" loCatId="process" qsTypeId="urn:microsoft.com/office/officeart/2005/8/quickstyle/simple1" qsCatId="simple" csTypeId="urn:microsoft.com/office/officeart/2005/8/colors/accent3_2" csCatId="accent3" phldr="1"/>
      <dgm:spPr/>
      <dgm:t>
        <a:bodyPr/>
        <a:lstStyle/>
        <a:p>
          <a:endParaRPr lang="en-US"/>
        </a:p>
      </dgm:t>
    </dgm:pt>
    <dgm:pt modelId="{6B8B24AE-9686-46EC-B0E3-9B41C1B92DDB}">
      <dgm:prSet phldrT="[Text]"/>
      <dgm:spPr/>
      <dgm:t>
        <a:bodyPr/>
        <a:lstStyle/>
        <a:p>
          <a:r>
            <a:rPr lang="en-US">
              <a:latin typeface="Open Sans Semibold" panose="020B0706030804020204" pitchFamily="34" charset="0"/>
              <a:ea typeface="Open Sans Semibold" panose="020B0706030804020204" pitchFamily="34" charset="0"/>
              <a:cs typeface="Open Sans Semibold" panose="020B0706030804020204" pitchFamily="34" charset="0"/>
            </a:rPr>
            <a:t>Participant </a:t>
          </a:r>
          <a:br>
            <a:rPr lang="en-US">
              <a:latin typeface="Open Sans Semibold" panose="020B0706030804020204" pitchFamily="34" charset="0"/>
              <a:ea typeface="Open Sans Semibold" panose="020B0706030804020204" pitchFamily="34" charset="0"/>
              <a:cs typeface="Open Sans Semibold" panose="020B0706030804020204" pitchFamily="34" charset="0"/>
            </a:rPr>
          </a:br>
          <a:r>
            <a:rPr lang="en-US">
              <a:latin typeface="Open Sans Semibold" panose="020B0706030804020204" pitchFamily="34" charset="0"/>
              <a:ea typeface="Open Sans Semibold" panose="020B0706030804020204" pitchFamily="34" charset="0"/>
              <a:cs typeface="Open Sans Semibold" panose="020B0706030804020204" pitchFamily="34" charset="0"/>
            </a:rPr>
            <a:t>outcomes</a:t>
          </a:r>
        </a:p>
      </dgm:t>
    </dgm:pt>
    <dgm:pt modelId="{1AD91235-CD94-4B05-99E7-5D179BACA49F}" type="parTrans" cxnId="{871175AD-C8A9-4D74-87BB-6109B97CFA0B}">
      <dgm:prSet/>
      <dgm:spPr/>
      <dgm:t>
        <a:bodyPr/>
        <a:lstStyle/>
        <a:p>
          <a:endParaRPr lang="en-US"/>
        </a:p>
      </dgm:t>
    </dgm:pt>
    <dgm:pt modelId="{6CEB880E-2E00-41FD-A7C6-DFD5F17F4D17}" type="sibTrans" cxnId="{871175AD-C8A9-4D74-87BB-6109B97CFA0B}">
      <dgm:prSet/>
      <dgm:spPr/>
      <dgm:t>
        <a:bodyPr/>
        <a:lstStyle/>
        <a:p>
          <a:endParaRPr lang="en-US"/>
        </a:p>
      </dgm:t>
    </dgm:pt>
    <dgm:pt modelId="{31A3D00C-F782-4F85-A9E2-A1869C6A0DE8}">
      <dgm:prSet/>
      <dgm:spPr/>
      <dgm:t>
        <a:bodyPr/>
        <a:lstStyle/>
        <a:p>
          <a:r>
            <a:rPr lang="en-US">
              <a:latin typeface="Open Sans Semibold" panose="020B0706030804020204" pitchFamily="34" charset="0"/>
              <a:ea typeface="Open Sans Semibold" panose="020B0706030804020204" pitchFamily="34" charset="0"/>
              <a:cs typeface="Open Sans Semibold" panose="020B0706030804020204" pitchFamily="34" charset="0"/>
            </a:rPr>
            <a:t>Why and what of Indicator 7: Early Childhood Outcomes</a:t>
          </a:r>
        </a:p>
      </dgm:t>
    </dgm:pt>
    <dgm:pt modelId="{FF307F74-7A0F-43BF-9367-EAED55FE3F2B}" type="parTrans" cxnId="{8ADE0F70-57A5-430A-8EA0-91E92B3C2FC0}">
      <dgm:prSet/>
      <dgm:spPr/>
      <dgm:t>
        <a:bodyPr/>
        <a:lstStyle/>
        <a:p>
          <a:endParaRPr lang="en-US"/>
        </a:p>
      </dgm:t>
    </dgm:pt>
    <dgm:pt modelId="{3FBBD175-9121-4CC4-86F2-D6EE4297F7A7}" type="sibTrans" cxnId="{8ADE0F70-57A5-430A-8EA0-91E92B3C2FC0}">
      <dgm:prSet/>
      <dgm:spPr/>
      <dgm:t>
        <a:bodyPr/>
        <a:lstStyle/>
        <a:p>
          <a:endParaRPr lang="en-US"/>
        </a:p>
      </dgm:t>
    </dgm:pt>
    <dgm:pt modelId="{90A414DA-ED07-48EF-BD58-3B5FEE60115C}">
      <dgm:prSet/>
      <dgm:spPr/>
      <dgm:t>
        <a:bodyPr/>
        <a:lstStyle/>
        <a:p>
          <a:r>
            <a:rPr lang="en-US">
              <a:latin typeface="Open Sans Semibold" panose="020B0706030804020204" pitchFamily="34" charset="0"/>
              <a:ea typeface="Open Sans Semibold" panose="020B0706030804020204" pitchFamily="34" charset="0"/>
              <a:cs typeface="Open Sans Semibold" panose="020B0706030804020204" pitchFamily="34" charset="0"/>
            </a:rPr>
            <a:t>National</a:t>
          </a:r>
          <a:br>
            <a:rPr lang="en-US">
              <a:latin typeface="Open Sans Semibold" panose="020B0706030804020204" pitchFamily="34" charset="0"/>
              <a:ea typeface="Open Sans Semibold" panose="020B0706030804020204" pitchFamily="34" charset="0"/>
              <a:cs typeface="Open Sans Semibold" panose="020B0706030804020204" pitchFamily="34" charset="0"/>
            </a:rPr>
          </a:br>
          <a:r>
            <a:rPr lang="en-US">
              <a:latin typeface="Open Sans Semibold" panose="020B0706030804020204" pitchFamily="34" charset="0"/>
              <a:ea typeface="Open Sans Semibold" panose="020B0706030804020204" pitchFamily="34" charset="0"/>
              <a:cs typeface="Open Sans Semibold" panose="020B0706030804020204" pitchFamily="34" charset="0"/>
            </a:rPr>
            <a:t>data</a:t>
          </a:r>
        </a:p>
      </dgm:t>
    </dgm:pt>
    <dgm:pt modelId="{7741302D-A634-4DEA-BCF7-AB7DE16ACDFC}" type="parTrans" cxnId="{94C2B7E2-2897-42F4-BF6B-03FD66DC3316}">
      <dgm:prSet/>
      <dgm:spPr/>
      <dgm:t>
        <a:bodyPr/>
        <a:lstStyle/>
        <a:p>
          <a:endParaRPr lang="en-US"/>
        </a:p>
      </dgm:t>
    </dgm:pt>
    <dgm:pt modelId="{7AE344A6-67DE-43A3-A216-C7C9A6E9A2F6}" type="sibTrans" cxnId="{94C2B7E2-2897-42F4-BF6B-03FD66DC3316}">
      <dgm:prSet/>
      <dgm:spPr/>
      <dgm:t>
        <a:bodyPr/>
        <a:lstStyle/>
        <a:p>
          <a:endParaRPr lang="en-US"/>
        </a:p>
      </dgm:t>
    </dgm:pt>
    <dgm:pt modelId="{7CA8202E-9B91-4903-A22F-D53E115F9B7F}">
      <dgm:prSet/>
      <dgm:spPr/>
      <dgm:t>
        <a:bodyPr/>
        <a:lstStyle/>
        <a:p>
          <a:r>
            <a:rPr lang="en-US">
              <a:latin typeface="Open Sans Semibold" panose="020B0706030804020204" pitchFamily="34" charset="0"/>
              <a:ea typeface="Open Sans Semibold" panose="020B0706030804020204" pitchFamily="34" charset="0"/>
              <a:cs typeface="Open Sans Semibold" panose="020B0706030804020204" pitchFamily="34" charset="0"/>
            </a:rPr>
            <a:t>Kansas </a:t>
          </a:r>
          <a:br>
            <a:rPr lang="en-US">
              <a:latin typeface="Open Sans Semibold" panose="020B0706030804020204" pitchFamily="34" charset="0"/>
              <a:ea typeface="Open Sans Semibold" panose="020B0706030804020204" pitchFamily="34" charset="0"/>
              <a:cs typeface="Open Sans Semibold" panose="020B0706030804020204" pitchFamily="34" charset="0"/>
            </a:rPr>
          </a:br>
          <a:r>
            <a:rPr lang="en-US">
              <a:latin typeface="Open Sans Semibold" panose="020B0706030804020204" pitchFamily="34" charset="0"/>
              <a:ea typeface="Open Sans Semibold" panose="020B0706030804020204" pitchFamily="34" charset="0"/>
              <a:cs typeface="Open Sans Semibold" panose="020B0706030804020204" pitchFamily="34" charset="0"/>
            </a:rPr>
            <a:t>data</a:t>
          </a:r>
        </a:p>
      </dgm:t>
    </dgm:pt>
    <dgm:pt modelId="{B737EAA0-7C6D-46CA-8ABA-0F0F29F2BFA4}" type="parTrans" cxnId="{60AC3672-2597-46BD-BC7A-2EC8F91AFEE2}">
      <dgm:prSet/>
      <dgm:spPr/>
      <dgm:t>
        <a:bodyPr/>
        <a:lstStyle/>
        <a:p>
          <a:endParaRPr lang="en-US"/>
        </a:p>
      </dgm:t>
    </dgm:pt>
    <dgm:pt modelId="{3A1B17CA-F847-4F21-A361-511177CCF9B5}" type="sibTrans" cxnId="{60AC3672-2597-46BD-BC7A-2EC8F91AFEE2}">
      <dgm:prSet/>
      <dgm:spPr/>
      <dgm:t>
        <a:bodyPr/>
        <a:lstStyle/>
        <a:p>
          <a:endParaRPr lang="en-US"/>
        </a:p>
      </dgm:t>
    </dgm:pt>
    <dgm:pt modelId="{267096B1-E207-404E-9E3E-09A46C5024B3}">
      <dgm:prSet/>
      <dgm:spPr/>
      <dgm:t>
        <a:bodyPr/>
        <a:lstStyle/>
        <a:p>
          <a:r>
            <a:rPr lang="en-US">
              <a:latin typeface="Open Sans Semibold"/>
              <a:ea typeface="Open Sans Semibold"/>
              <a:cs typeface="Open Sans Semibold"/>
            </a:rPr>
            <a:t>Improving</a:t>
          </a:r>
          <a:br>
            <a:rPr lang="en-US">
              <a:latin typeface="Open Sans Semibold"/>
              <a:ea typeface="Open Sans Semibold"/>
              <a:cs typeface="Open Sans Semibold"/>
            </a:rPr>
          </a:br>
          <a:r>
            <a:rPr lang="en-US">
              <a:latin typeface="Open Sans Semibold"/>
              <a:ea typeface="Open Sans Semibold"/>
              <a:cs typeface="Open Sans Semibold"/>
            </a:rPr>
            <a:t> data quality</a:t>
          </a:r>
        </a:p>
      </dgm:t>
    </dgm:pt>
    <dgm:pt modelId="{F411C84E-ADA7-4CB3-BB19-D15E9664DC19}" type="parTrans" cxnId="{95D7CACC-DADB-4557-9D85-A37F13A10189}">
      <dgm:prSet/>
      <dgm:spPr/>
      <dgm:t>
        <a:bodyPr/>
        <a:lstStyle/>
        <a:p>
          <a:endParaRPr lang="en-US"/>
        </a:p>
      </dgm:t>
    </dgm:pt>
    <dgm:pt modelId="{1A750FB8-E3E7-40F8-98AE-4E0C9E93930E}" type="sibTrans" cxnId="{95D7CACC-DADB-4557-9D85-A37F13A10189}">
      <dgm:prSet/>
      <dgm:spPr/>
      <dgm:t>
        <a:bodyPr/>
        <a:lstStyle/>
        <a:p>
          <a:endParaRPr lang="en-US"/>
        </a:p>
      </dgm:t>
    </dgm:pt>
    <dgm:pt modelId="{B480F99E-C3B5-4C46-A8CE-B4CD89BAEDA3}">
      <dgm:prSet/>
      <dgm:spPr/>
      <dgm:t>
        <a:bodyPr lIns="182880" tIns="91440" rIns="182880" bIns="91440"/>
        <a:lstStyle/>
        <a:p>
          <a:pPr marL="0" algn="ctr"/>
          <a:r>
            <a:rPr lang="en-US">
              <a:latin typeface="Open Sans Semibold" panose="020B0706030804020204" pitchFamily="34" charset="0"/>
              <a:ea typeface="Open Sans Semibold" panose="020B0706030804020204" pitchFamily="34" charset="0"/>
              <a:cs typeface="Open Sans Semibold" panose="020B0706030804020204" pitchFamily="34" charset="0"/>
            </a:rPr>
            <a:t>Resources for training and technical assistance</a:t>
          </a:r>
        </a:p>
      </dgm:t>
    </dgm:pt>
    <dgm:pt modelId="{8BCCB78F-FDA6-459C-8146-1DE506021B31}" type="parTrans" cxnId="{861003FF-5D06-47D7-8571-D794B33C8D4E}">
      <dgm:prSet/>
      <dgm:spPr/>
      <dgm:t>
        <a:bodyPr/>
        <a:lstStyle/>
        <a:p>
          <a:endParaRPr lang="en-US"/>
        </a:p>
      </dgm:t>
    </dgm:pt>
    <dgm:pt modelId="{83949E25-786B-4315-A05D-EA29147FBB1B}" type="sibTrans" cxnId="{861003FF-5D06-47D7-8571-D794B33C8D4E}">
      <dgm:prSet/>
      <dgm:spPr/>
      <dgm:t>
        <a:bodyPr/>
        <a:lstStyle/>
        <a:p>
          <a:endParaRPr lang="en-US"/>
        </a:p>
      </dgm:t>
    </dgm:pt>
    <dgm:pt modelId="{DB41745F-1811-42D6-A101-5FE7D373DC59}">
      <dgm:prSet/>
      <dgm:spPr/>
      <dgm:t>
        <a:bodyPr/>
        <a:lstStyle/>
        <a:p>
          <a:r>
            <a:rPr lang="en-US">
              <a:latin typeface="Open Sans Semibold" panose="020B0706030804020204" pitchFamily="34" charset="0"/>
              <a:ea typeface="Open Sans Semibold" panose="020B0706030804020204" pitchFamily="34" charset="0"/>
              <a:cs typeface="Open Sans Semibold" panose="020B0706030804020204" pitchFamily="34" charset="0"/>
            </a:rPr>
            <a:t>Contact</a:t>
          </a:r>
          <a:br>
            <a:rPr lang="en-US">
              <a:latin typeface="Open Sans Semibold" panose="020B0706030804020204" pitchFamily="34" charset="0"/>
              <a:ea typeface="Open Sans Semibold" panose="020B0706030804020204" pitchFamily="34" charset="0"/>
              <a:cs typeface="Open Sans Semibold" panose="020B0706030804020204" pitchFamily="34" charset="0"/>
            </a:rPr>
          </a:br>
          <a:r>
            <a:rPr lang="en-US">
              <a:latin typeface="Open Sans Semibold" panose="020B0706030804020204" pitchFamily="34" charset="0"/>
              <a:ea typeface="Open Sans Semibold" panose="020B0706030804020204" pitchFamily="34" charset="0"/>
              <a:cs typeface="Open Sans Semibold" panose="020B0706030804020204" pitchFamily="34" charset="0"/>
            </a:rPr>
            <a:t>information </a:t>
          </a:r>
        </a:p>
      </dgm:t>
    </dgm:pt>
    <dgm:pt modelId="{5020D5AD-1693-4BD2-9E45-D0958A1B7F64}" type="parTrans" cxnId="{A25E5F74-841A-4F20-BDE8-37DCEDE29BA0}">
      <dgm:prSet/>
      <dgm:spPr/>
      <dgm:t>
        <a:bodyPr/>
        <a:lstStyle/>
        <a:p>
          <a:endParaRPr lang="en-US"/>
        </a:p>
      </dgm:t>
    </dgm:pt>
    <dgm:pt modelId="{AD76EB29-E228-4B3A-97B6-EC7F750409FD}" type="sibTrans" cxnId="{A25E5F74-841A-4F20-BDE8-37DCEDE29BA0}">
      <dgm:prSet/>
      <dgm:spPr/>
      <dgm:t>
        <a:bodyPr/>
        <a:lstStyle/>
        <a:p>
          <a:endParaRPr lang="en-US"/>
        </a:p>
      </dgm:t>
    </dgm:pt>
    <dgm:pt modelId="{2766EA21-58BE-4266-8365-5B147FF525B0}" type="pres">
      <dgm:prSet presAssocID="{79AE55D1-1545-4002-A306-E990628DA4C7}" presName="Name0" presStyleCnt="0">
        <dgm:presLayoutVars>
          <dgm:dir/>
          <dgm:resizeHandles val="exact"/>
        </dgm:presLayoutVars>
      </dgm:prSet>
      <dgm:spPr/>
    </dgm:pt>
    <dgm:pt modelId="{077DC7DC-225D-44D1-9439-3F9B5D05E53D}" type="pres">
      <dgm:prSet presAssocID="{6B8B24AE-9686-46EC-B0E3-9B41C1B92DDB}" presName="node" presStyleLbl="node1" presStyleIdx="0" presStyleCnt="7">
        <dgm:presLayoutVars>
          <dgm:bulletEnabled val="1"/>
        </dgm:presLayoutVars>
      </dgm:prSet>
      <dgm:spPr/>
    </dgm:pt>
    <dgm:pt modelId="{D5D687FB-1384-408F-B157-C5D13C9CFE5E}" type="pres">
      <dgm:prSet presAssocID="{6CEB880E-2E00-41FD-A7C6-DFD5F17F4D17}" presName="sibTrans" presStyleLbl="sibTrans1D1" presStyleIdx="0" presStyleCnt="6"/>
      <dgm:spPr/>
    </dgm:pt>
    <dgm:pt modelId="{E8A158BF-DBAD-46F7-B15E-215D904EADB4}" type="pres">
      <dgm:prSet presAssocID="{6CEB880E-2E00-41FD-A7C6-DFD5F17F4D17}" presName="connectorText" presStyleLbl="sibTrans1D1" presStyleIdx="0" presStyleCnt="6"/>
      <dgm:spPr/>
    </dgm:pt>
    <dgm:pt modelId="{E80B97D3-978D-479B-B433-7E7744C3908E}" type="pres">
      <dgm:prSet presAssocID="{31A3D00C-F782-4F85-A9E2-A1869C6A0DE8}" presName="node" presStyleLbl="node1" presStyleIdx="1" presStyleCnt="7">
        <dgm:presLayoutVars>
          <dgm:bulletEnabled val="1"/>
        </dgm:presLayoutVars>
      </dgm:prSet>
      <dgm:spPr/>
    </dgm:pt>
    <dgm:pt modelId="{9694B828-2367-4442-9237-C333B28451ED}" type="pres">
      <dgm:prSet presAssocID="{3FBBD175-9121-4CC4-86F2-D6EE4297F7A7}" presName="sibTrans" presStyleLbl="sibTrans1D1" presStyleIdx="1" presStyleCnt="6"/>
      <dgm:spPr/>
    </dgm:pt>
    <dgm:pt modelId="{50A9FECC-3887-49BB-A33B-77D7916FF3D2}" type="pres">
      <dgm:prSet presAssocID="{3FBBD175-9121-4CC4-86F2-D6EE4297F7A7}" presName="connectorText" presStyleLbl="sibTrans1D1" presStyleIdx="1" presStyleCnt="6"/>
      <dgm:spPr/>
    </dgm:pt>
    <dgm:pt modelId="{A2E7DEF1-B72C-4FD8-A53D-6ECF9C639E15}" type="pres">
      <dgm:prSet presAssocID="{90A414DA-ED07-48EF-BD58-3B5FEE60115C}" presName="node" presStyleLbl="node1" presStyleIdx="2" presStyleCnt="7">
        <dgm:presLayoutVars>
          <dgm:bulletEnabled val="1"/>
        </dgm:presLayoutVars>
      </dgm:prSet>
      <dgm:spPr/>
    </dgm:pt>
    <dgm:pt modelId="{7B4CC3E2-037C-4E9D-91C4-C4E10F6A5300}" type="pres">
      <dgm:prSet presAssocID="{7AE344A6-67DE-43A3-A216-C7C9A6E9A2F6}" presName="sibTrans" presStyleLbl="sibTrans1D1" presStyleIdx="2" presStyleCnt="6"/>
      <dgm:spPr/>
    </dgm:pt>
    <dgm:pt modelId="{470BD0A5-4ED0-4433-82B4-262D3A84571D}" type="pres">
      <dgm:prSet presAssocID="{7AE344A6-67DE-43A3-A216-C7C9A6E9A2F6}" presName="connectorText" presStyleLbl="sibTrans1D1" presStyleIdx="2" presStyleCnt="6"/>
      <dgm:spPr/>
    </dgm:pt>
    <dgm:pt modelId="{C30A2570-A3A4-4474-9005-AEAAD934E29D}" type="pres">
      <dgm:prSet presAssocID="{7CA8202E-9B91-4903-A22F-D53E115F9B7F}" presName="node" presStyleLbl="node1" presStyleIdx="3" presStyleCnt="7">
        <dgm:presLayoutVars>
          <dgm:bulletEnabled val="1"/>
        </dgm:presLayoutVars>
      </dgm:prSet>
      <dgm:spPr/>
    </dgm:pt>
    <dgm:pt modelId="{2A54F7B4-FD6A-4C17-9629-C14E7B0184CF}" type="pres">
      <dgm:prSet presAssocID="{3A1B17CA-F847-4F21-A361-511177CCF9B5}" presName="sibTrans" presStyleLbl="sibTrans1D1" presStyleIdx="3" presStyleCnt="6"/>
      <dgm:spPr/>
    </dgm:pt>
    <dgm:pt modelId="{03F80FB9-7DAC-4BFE-BD0D-26447654CCF7}" type="pres">
      <dgm:prSet presAssocID="{3A1B17CA-F847-4F21-A361-511177CCF9B5}" presName="connectorText" presStyleLbl="sibTrans1D1" presStyleIdx="3" presStyleCnt="6"/>
      <dgm:spPr/>
    </dgm:pt>
    <dgm:pt modelId="{9A8821C4-DD9F-47F8-A9B0-655514B3082E}" type="pres">
      <dgm:prSet presAssocID="{267096B1-E207-404E-9E3E-09A46C5024B3}" presName="node" presStyleLbl="node1" presStyleIdx="4" presStyleCnt="7">
        <dgm:presLayoutVars>
          <dgm:bulletEnabled val="1"/>
        </dgm:presLayoutVars>
      </dgm:prSet>
      <dgm:spPr/>
    </dgm:pt>
    <dgm:pt modelId="{5266C641-C203-4397-9CF1-B890D2489739}" type="pres">
      <dgm:prSet presAssocID="{1A750FB8-E3E7-40F8-98AE-4E0C9E93930E}" presName="sibTrans" presStyleLbl="sibTrans1D1" presStyleIdx="4" presStyleCnt="6"/>
      <dgm:spPr/>
    </dgm:pt>
    <dgm:pt modelId="{FB7E12C2-34E2-4590-A58F-BC24BFC434DB}" type="pres">
      <dgm:prSet presAssocID="{1A750FB8-E3E7-40F8-98AE-4E0C9E93930E}" presName="connectorText" presStyleLbl="sibTrans1D1" presStyleIdx="4" presStyleCnt="6"/>
      <dgm:spPr/>
    </dgm:pt>
    <dgm:pt modelId="{95ACD791-0C4E-4A58-AEEB-6C53D76DE552}" type="pres">
      <dgm:prSet presAssocID="{B480F99E-C3B5-4C46-A8CE-B4CD89BAEDA3}" presName="node" presStyleLbl="node1" presStyleIdx="5" presStyleCnt="7">
        <dgm:presLayoutVars>
          <dgm:bulletEnabled val="1"/>
        </dgm:presLayoutVars>
      </dgm:prSet>
      <dgm:spPr/>
    </dgm:pt>
    <dgm:pt modelId="{A5E61776-6EFA-48DB-A8D4-F429DD298B1D}" type="pres">
      <dgm:prSet presAssocID="{83949E25-786B-4315-A05D-EA29147FBB1B}" presName="sibTrans" presStyleLbl="sibTrans1D1" presStyleIdx="5" presStyleCnt="6"/>
      <dgm:spPr/>
    </dgm:pt>
    <dgm:pt modelId="{5D7A193D-CA56-4B89-AF48-EF2CF91F7395}" type="pres">
      <dgm:prSet presAssocID="{83949E25-786B-4315-A05D-EA29147FBB1B}" presName="connectorText" presStyleLbl="sibTrans1D1" presStyleIdx="5" presStyleCnt="6"/>
      <dgm:spPr/>
    </dgm:pt>
    <dgm:pt modelId="{6087944C-FC29-459D-BBB9-ECDDCD844A58}" type="pres">
      <dgm:prSet presAssocID="{DB41745F-1811-42D6-A101-5FE7D373DC59}" presName="node" presStyleLbl="node1" presStyleIdx="6" presStyleCnt="7">
        <dgm:presLayoutVars>
          <dgm:bulletEnabled val="1"/>
        </dgm:presLayoutVars>
      </dgm:prSet>
      <dgm:spPr/>
    </dgm:pt>
  </dgm:ptLst>
  <dgm:cxnLst>
    <dgm:cxn modelId="{E8332D01-5003-4EE8-B849-B60F79F61930}" type="presOf" srcId="{7CA8202E-9B91-4903-A22F-D53E115F9B7F}" destId="{C30A2570-A3A4-4474-9005-AEAAD934E29D}" srcOrd="0" destOrd="0" presId="urn:microsoft.com/office/officeart/2005/8/layout/bProcess3"/>
    <dgm:cxn modelId="{5A9B6103-78AB-4211-88EB-282328F7B8BD}" type="presOf" srcId="{90A414DA-ED07-48EF-BD58-3B5FEE60115C}" destId="{A2E7DEF1-B72C-4FD8-A53D-6ECF9C639E15}" srcOrd="0" destOrd="0" presId="urn:microsoft.com/office/officeart/2005/8/layout/bProcess3"/>
    <dgm:cxn modelId="{75592408-3617-4779-81A7-AA7722495E6A}" type="presOf" srcId="{7AE344A6-67DE-43A3-A216-C7C9A6E9A2F6}" destId="{470BD0A5-4ED0-4433-82B4-262D3A84571D}" srcOrd="1" destOrd="0" presId="urn:microsoft.com/office/officeart/2005/8/layout/bProcess3"/>
    <dgm:cxn modelId="{669A6908-053B-4B7C-A34B-9645653DAAE5}" type="presOf" srcId="{7AE344A6-67DE-43A3-A216-C7C9A6E9A2F6}" destId="{7B4CC3E2-037C-4E9D-91C4-C4E10F6A5300}" srcOrd="0" destOrd="0" presId="urn:microsoft.com/office/officeart/2005/8/layout/bProcess3"/>
    <dgm:cxn modelId="{8727470A-0CC1-4AA6-9A64-8E7CAA20793A}" type="presOf" srcId="{3FBBD175-9121-4CC4-86F2-D6EE4297F7A7}" destId="{9694B828-2367-4442-9237-C333B28451ED}" srcOrd="0" destOrd="0" presId="urn:microsoft.com/office/officeart/2005/8/layout/bProcess3"/>
    <dgm:cxn modelId="{B20E855B-7846-4808-9AA0-2732A0CCC56B}" type="presOf" srcId="{1A750FB8-E3E7-40F8-98AE-4E0C9E93930E}" destId="{5266C641-C203-4397-9CF1-B890D2489739}" srcOrd="0" destOrd="0" presId="urn:microsoft.com/office/officeart/2005/8/layout/bProcess3"/>
    <dgm:cxn modelId="{45D13348-6D9E-474A-8FDF-25F3BF887A30}" type="presOf" srcId="{79AE55D1-1545-4002-A306-E990628DA4C7}" destId="{2766EA21-58BE-4266-8365-5B147FF525B0}" srcOrd="0" destOrd="0" presId="urn:microsoft.com/office/officeart/2005/8/layout/bProcess3"/>
    <dgm:cxn modelId="{1872874B-5C18-4649-A514-4C5650E6CE7C}" type="presOf" srcId="{6CEB880E-2E00-41FD-A7C6-DFD5F17F4D17}" destId="{D5D687FB-1384-408F-B157-C5D13C9CFE5E}" srcOrd="0" destOrd="0" presId="urn:microsoft.com/office/officeart/2005/8/layout/bProcess3"/>
    <dgm:cxn modelId="{8ADE0F70-57A5-430A-8EA0-91E92B3C2FC0}" srcId="{79AE55D1-1545-4002-A306-E990628DA4C7}" destId="{31A3D00C-F782-4F85-A9E2-A1869C6A0DE8}" srcOrd="1" destOrd="0" parTransId="{FF307F74-7A0F-43BF-9367-EAED55FE3F2B}" sibTransId="{3FBBD175-9121-4CC4-86F2-D6EE4297F7A7}"/>
    <dgm:cxn modelId="{60AC3672-2597-46BD-BC7A-2EC8F91AFEE2}" srcId="{79AE55D1-1545-4002-A306-E990628DA4C7}" destId="{7CA8202E-9B91-4903-A22F-D53E115F9B7F}" srcOrd="3" destOrd="0" parTransId="{B737EAA0-7C6D-46CA-8ABA-0F0F29F2BFA4}" sibTransId="{3A1B17CA-F847-4F21-A361-511177CCF9B5}"/>
    <dgm:cxn modelId="{9F4E9E72-2EC5-4303-AD18-BDB7E4A34785}" type="presOf" srcId="{3A1B17CA-F847-4F21-A361-511177CCF9B5}" destId="{03F80FB9-7DAC-4BFE-BD0D-26447654CCF7}" srcOrd="1" destOrd="0" presId="urn:microsoft.com/office/officeart/2005/8/layout/bProcess3"/>
    <dgm:cxn modelId="{F44B0E73-BCF7-4F81-A0D2-3803D736D828}" type="presOf" srcId="{1A750FB8-E3E7-40F8-98AE-4E0C9E93930E}" destId="{FB7E12C2-34E2-4590-A58F-BC24BFC434DB}" srcOrd="1" destOrd="0" presId="urn:microsoft.com/office/officeart/2005/8/layout/bProcess3"/>
    <dgm:cxn modelId="{A25E5F74-841A-4F20-BDE8-37DCEDE29BA0}" srcId="{79AE55D1-1545-4002-A306-E990628DA4C7}" destId="{DB41745F-1811-42D6-A101-5FE7D373DC59}" srcOrd="6" destOrd="0" parTransId="{5020D5AD-1693-4BD2-9E45-D0958A1B7F64}" sibTransId="{AD76EB29-E228-4B3A-97B6-EC7F750409FD}"/>
    <dgm:cxn modelId="{EC3D9774-29C1-4F0F-A408-3D914314685D}" type="presOf" srcId="{6CEB880E-2E00-41FD-A7C6-DFD5F17F4D17}" destId="{E8A158BF-DBAD-46F7-B15E-215D904EADB4}" srcOrd="1" destOrd="0" presId="urn:microsoft.com/office/officeart/2005/8/layout/bProcess3"/>
    <dgm:cxn modelId="{9C228857-EA5F-4245-AFAA-454B85A784CC}" type="presOf" srcId="{267096B1-E207-404E-9E3E-09A46C5024B3}" destId="{9A8821C4-DD9F-47F8-A9B0-655514B3082E}" srcOrd="0" destOrd="0" presId="urn:microsoft.com/office/officeart/2005/8/layout/bProcess3"/>
    <dgm:cxn modelId="{BE456278-AB79-45E4-A364-02764B79986A}" type="presOf" srcId="{B480F99E-C3B5-4C46-A8CE-B4CD89BAEDA3}" destId="{95ACD791-0C4E-4A58-AEEB-6C53D76DE552}" srcOrd="0" destOrd="0" presId="urn:microsoft.com/office/officeart/2005/8/layout/bProcess3"/>
    <dgm:cxn modelId="{CB82749E-DB73-457C-B139-8B3B32AF3C3B}" type="presOf" srcId="{DB41745F-1811-42D6-A101-5FE7D373DC59}" destId="{6087944C-FC29-459D-BBB9-ECDDCD844A58}" srcOrd="0" destOrd="0" presId="urn:microsoft.com/office/officeart/2005/8/layout/bProcess3"/>
    <dgm:cxn modelId="{5FF998A7-BC7C-40A8-B5CC-8B0ACB523BEE}" type="presOf" srcId="{31A3D00C-F782-4F85-A9E2-A1869C6A0DE8}" destId="{E80B97D3-978D-479B-B433-7E7744C3908E}" srcOrd="0" destOrd="0" presId="urn:microsoft.com/office/officeart/2005/8/layout/bProcess3"/>
    <dgm:cxn modelId="{871175AD-C8A9-4D74-87BB-6109B97CFA0B}" srcId="{79AE55D1-1545-4002-A306-E990628DA4C7}" destId="{6B8B24AE-9686-46EC-B0E3-9B41C1B92DDB}" srcOrd="0" destOrd="0" parTransId="{1AD91235-CD94-4B05-99E7-5D179BACA49F}" sibTransId="{6CEB880E-2E00-41FD-A7C6-DFD5F17F4D17}"/>
    <dgm:cxn modelId="{966401B2-5B83-43CD-BB62-4BD9D8DB7A8F}" type="presOf" srcId="{3FBBD175-9121-4CC4-86F2-D6EE4297F7A7}" destId="{50A9FECC-3887-49BB-A33B-77D7916FF3D2}" srcOrd="1" destOrd="0" presId="urn:microsoft.com/office/officeart/2005/8/layout/bProcess3"/>
    <dgm:cxn modelId="{B436A3B5-AC93-406D-A254-4FA4B418784F}" type="presOf" srcId="{3A1B17CA-F847-4F21-A361-511177CCF9B5}" destId="{2A54F7B4-FD6A-4C17-9629-C14E7B0184CF}" srcOrd="0" destOrd="0" presId="urn:microsoft.com/office/officeart/2005/8/layout/bProcess3"/>
    <dgm:cxn modelId="{1D3F72C3-0A3E-4A04-80BF-9A6D2274F8B4}" type="presOf" srcId="{6B8B24AE-9686-46EC-B0E3-9B41C1B92DDB}" destId="{077DC7DC-225D-44D1-9439-3F9B5D05E53D}" srcOrd="0" destOrd="0" presId="urn:microsoft.com/office/officeart/2005/8/layout/bProcess3"/>
    <dgm:cxn modelId="{590668C8-D945-47D4-9286-DED35B530053}" type="presOf" srcId="{83949E25-786B-4315-A05D-EA29147FBB1B}" destId="{A5E61776-6EFA-48DB-A8D4-F429DD298B1D}" srcOrd="0" destOrd="0" presId="urn:microsoft.com/office/officeart/2005/8/layout/bProcess3"/>
    <dgm:cxn modelId="{95D7CACC-DADB-4557-9D85-A37F13A10189}" srcId="{79AE55D1-1545-4002-A306-E990628DA4C7}" destId="{267096B1-E207-404E-9E3E-09A46C5024B3}" srcOrd="4" destOrd="0" parTransId="{F411C84E-ADA7-4CB3-BB19-D15E9664DC19}" sibTransId="{1A750FB8-E3E7-40F8-98AE-4E0C9E93930E}"/>
    <dgm:cxn modelId="{7D3DDBD1-7832-486E-B7C7-98D7E97A20D1}" type="presOf" srcId="{83949E25-786B-4315-A05D-EA29147FBB1B}" destId="{5D7A193D-CA56-4B89-AF48-EF2CF91F7395}" srcOrd="1" destOrd="0" presId="urn:microsoft.com/office/officeart/2005/8/layout/bProcess3"/>
    <dgm:cxn modelId="{94C2B7E2-2897-42F4-BF6B-03FD66DC3316}" srcId="{79AE55D1-1545-4002-A306-E990628DA4C7}" destId="{90A414DA-ED07-48EF-BD58-3B5FEE60115C}" srcOrd="2" destOrd="0" parTransId="{7741302D-A634-4DEA-BCF7-AB7DE16ACDFC}" sibTransId="{7AE344A6-67DE-43A3-A216-C7C9A6E9A2F6}"/>
    <dgm:cxn modelId="{861003FF-5D06-47D7-8571-D794B33C8D4E}" srcId="{79AE55D1-1545-4002-A306-E990628DA4C7}" destId="{B480F99E-C3B5-4C46-A8CE-B4CD89BAEDA3}" srcOrd="5" destOrd="0" parTransId="{8BCCB78F-FDA6-459C-8146-1DE506021B31}" sibTransId="{83949E25-786B-4315-A05D-EA29147FBB1B}"/>
    <dgm:cxn modelId="{DEEB0434-B324-4F3D-B6E4-6171687801A3}" type="presParOf" srcId="{2766EA21-58BE-4266-8365-5B147FF525B0}" destId="{077DC7DC-225D-44D1-9439-3F9B5D05E53D}" srcOrd="0" destOrd="0" presId="urn:microsoft.com/office/officeart/2005/8/layout/bProcess3"/>
    <dgm:cxn modelId="{B959F08D-7647-43FC-B971-A8CBA64A549F}" type="presParOf" srcId="{2766EA21-58BE-4266-8365-5B147FF525B0}" destId="{D5D687FB-1384-408F-B157-C5D13C9CFE5E}" srcOrd="1" destOrd="0" presId="urn:microsoft.com/office/officeart/2005/8/layout/bProcess3"/>
    <dgm:cxn modelId="{6902219B-884F-4FEE-B664-FFD20FB55597}" type="presParOf" srcId="{D5D687FB-1384-408F-B157-C5D13C9CFE5E}" destId="{E8A158BF-DBAD-46F7-B15E-215D904EADB4}" srcOrd="0" destOrd="0" presId="urn:microsoft.com/office/officeart/2005/8/layout/bProcess3"/>
    <dgm:cxn modelId="{B00B54BE-2413-4553-9B83-CA87C0EC7DD0}" type="presParOf" srcId="{2766EA21-58BE-4266-8365-5B147FF525B0}" destId="{E80B97D3-978D-479B-B433-7E7744C3908E}" srcOrd="2" destOrd="0" presId="urn:microsoft.com/office/officeart/2005/8/layout/bProcess3"/>
    <dgm:cxn modelId="{D7DED9F0-06E8-4135-B8B0-F8ADDDC204BB}" type="presParOf" srcId="{2766EA21-58BE-4266-8365-5B147FF525B0}" destId="{9694B828-2367-4442-9237-C333B28451ED}" srcOrd="3" destOrd="0" presId="urn:microsoft.com/office/officeart/2005/8/layout/bProcess3"/>
    <dgm:cxn modelId="{9110346D-D041-4917-9595-E8C34C3C4F9B}" type="presParOf" srcId="{9694B828-2367-4442-9237-C333B28451ED}" destId="{50A9FECC-3887-49BB-A33B-77D7916FF3D2}" srcOrd="0" destOrd="0" presId="urn:microsoft.com/office/officeart/2005/8/layout/bProcess3"/>
    <dgm:cxn modelId="{E35E1BAA-132F-42D1-A3E7-06361A850EEE}" type="presParOf" srcId="{2766EA21-58BE-4266-8365-5B147FF525B0}" destId="{A2E7DEF1-B72C-4FD8-A53D-6ECF9C639E15}" srcOrd="4" destOrd="0" presId="urn:microsoft.com/office/officeart/2005/8/layout/bProcess3"/>
    <dgm:cxn modelId="{6625F67A-AB44-457C-B308-B54988A9CC1E}" type="presParOf" srcId="{2766EA21-58BE-4266-8365-5B147FF525B0}" destId="{7B4CC3E2-037C-4E9D-91C4-C4E10F6A5300}" srcOrd="5" destOrd="0" presId="urn:microsoft.com/office/officeart/2005/8/layout/bProcess3"/>
    <dgm:cxn modelId="{589FA671-DD80-4B01-99FB-68D4FA539F88}" type="presParOf" srcId="{7B4CC3E2-037C-4E9D-91C4-C4E10F6A5300}" destId="{470BD0A5-4ED0-4433-82B4-262D3A84571D}" srcOrd="0" destOrd="0" presId="urn:microsoft.com/office/officeart/2005/8/layout/bProcess3"/>
    <dgm:cxn modelId="{D1B31ECF-EA46-4861-9C44-71E769599643}" type="presParOf" srcId="{2766EA21-58BE-4266-8365-5B147FF525B0}" destId="{C30A2570-A3A4-4474-9005-AEAAD934E29D}" srcOrd="6" destOrd="0" presId="urn:microsoft.com/office/officeart/2005/8/layout/bProcess3"/>
    <dgm:cxn modelId="{2F0F71FD-348F-494E-AE12-5056831BB3FB}" type="presParOf" srcId="{2766EA21-58BE-4266-8365-5B147FF525B0}" destId="{2A54F7B4-FD6A-4C17-9629-C14E7B0184CF}" srcOrd="7" destOrd="0" presId="urn:microsoft.com/office/officeart/2005/8/layout/bProcess3"/>
    <dgm:cxn modelId="{4DB0455B-4921-4745-AEAC-4B7AB82BA1CF}" type="presParOf" srcId="{2A54F7B4-FD6A-4C17-9629-C14E7B0184CF}" destId="{03F80FB9-7DAC-4BFE-BD0D-26447654CCF7}" srcOrd="0" destOrd="0" presId="urn:microsoft.com/office/officeart/2005/8/layout/bProcess3"/>
    <dgm:cxn modelId="{99C886E2-A950-4188-A250-B28596B0E24C}" type="presParOf" srcId="{2766EA21-58BE-4266-8365-5B147FF525B0}" destId="{9A8821C4-DD9F-47F8-A9B0-655514B3082E}" srcOrd="8" destOrd="0" presId="urn:microsoft.com/office/officeart/2005/8/layout/bProcess3"/>
    <dgm:cxn modelId="{F0AE888D-453E-41EA-BB59-117874237670}" type="presParOf" srcId="{2766EA21-58BE-4266-8365-5B147FF525B0}" destId="{5266C641-C203-4397-9CF1-B890D2489739}" srcOrd="9" destOrd="0" presId="urn:microsoft.com/office/officeart/2005/8/layout/bProcess3"/>
    <dgm:cxn modelId="{9308EFA3-729C-42E1-B524-7DDDA437AFF4}" type="presParOf" srcId="{5266C641-C203-4397-9CF1-B890D2489739}" destId="{FB7E12C2-34E2-4590-A58F-BC24BFC434DB}" srcOrd="0" destOrd="0" presId="urn:microsoft.com/office/officeart/2005/8/layout/bProcess3"/>
    <dgm:cxn modelId="{74B69917-F292-4931-A51F-6BDBE55A4AB2}" type="presParOf" srcId="{2766EA21-58BE-4266-8365-5B147FF525B0}" destId="{95ACD791-0C4E-4A58-AEEB-6C53D76DE552}" srcOrd="10" destOrd="0" presId="urn:microsoft.com/office/officeart/2005/8/layout/bProcess3"/>
    <dgm:cxn modelId="{71136887-4B15-4866-9834-D14FC775926C}" type="presParOf" srcId="{2766EA21-58BE-4266-8365-5B147FF525B0}" destId="{A5E61776-6EFA-48DB-A8D4-F429DD298B1D}" srcOrd="11" destOrd="0" presId="urn:microsoft.com/office/officeart/2005/8/layout/bProcess3"/>
    <dgm:cxn modelId="{7377093E-C151-4EE9-82F4-6C142981D81B}" type="presParOf" srcId="{A5E61776-6EFA-48DB-A8D4-F429DD298B1D}" destId="{5D7A193D-CA56-4B89-AF48-EF2CF91F7395}" srcOrd="0" destOrd="0" presId="urn:microsoft.com/office/officeart/2005/8/layout/bProcess3"/>
    <dgm:cxn modelId="{602DC75A-8EF2-40BC-A538-6D4CD48E9BDD}" type="presParOf" srcId="{2766EA21-58BE-4266-8365-5B147FF525B0}" destId="{6087944C-FC29-459D-BBB9-ECDDCD844A58}"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687FB-1384-408F-B157-C5D13C9CFE5E}">
      <dsp:nvSpPr>
        <dsp:cNvPr id="0" name=""/>
        <dsp:cNvSpPr/>
      </dsp:nvSpPr>
      <dsp:spPr>
        <a:xfrm>
          <a:off x="2209794" y="1431374"/>
          <a:ext cx="477592" cy="91440"/>
        </a:xfrm>
        <a:custGeom>
          <a:avLst/>
          <a:gdLst/>
          <a:ahLst/>
          <a:cxnLst/>
          <a:rect l="0" t="0" r="0" b="0"/>
          <a:pathLst>
            <a:path>
              <a:moveTo>
                <a:pt x="0" y="45720"/>
              </a:moveTo>
              <a:lnTo>
                <a:pt x="47759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5885" y="1474553"/>
        <a:ext cx="25409" cy="5081"/>
      </dsp:txXfrm>
    </dsp:sp>
    <dsp:sp modelId="{077DC7DC-225D-44D1-9439-3F9B5D05E53D}">
      <dsp:nvSpPr>
        <dsp:cNvPr id="0" name=""/>
        <dsp:cNvSpPr/>
      </dsp:nvSpPr>
      <dsp:spPr>
        <a:xfrm>
          <a:off x="2062" y="814234"/>
          <a:ext cx="2209531" cy="13257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latin typeface="Open Sans Semibold" panose="020B0706030804020204" pitchFamily="34" charset="0"/>
              <a:ea typeface="Open Sans Semibold" panose="020B0706030804020204" pitchFamily="34" charset="0"/>
              <a:cs typeface="Open Sans Semibold" panose="020B0706030804020204" pitchFamily="34" charset="0"/>
            </a:rPr>
            <a:t>Participant </a:t>
          </a:r>
          <a:br>
            <a:rPr lang="en-US" sz="1700" kern="1200">
              <a:latin typeface="Open Sans Semibold" panose="020B0706030804020204" pitchFamily="34" charset="0"/>
              <a:ea typeface="Open Sans Semibold" panose="020B0706030804020204" pitchFamily="34" charset="0"/>
              <a:cs typeface="Open Sans Semibold" panose="020B0706030804020204" pitchFamily="34" charset="0"/>
            </a:rPr>
          </a:br>
          <a:r>
            <a:rPr lang="en-US" sz="1700" kern="1200">
              <a:latin typeface="Open Sans Semibold" panose="020B0706030804020204" pitchFamily="34" charset="0"/>
              <a:ea typeface="Open Sans Semibold" panose="020B0706030804020204" pitchFamily="34" charset="0"/>
              <a:cs typeface="Open Sans Semibold" panose="020B0706030804020204" pitchFamily="34" charset="0"/>
            </a:rPr>
            <a:t>outcomes</a:t>
          </a:r>
        </a:p>
      </dsp:txBody>
      <dsp:txXfrm>
        <a:off x="2062" y="814234"/>
        <a:ext cx="2209531" cy="1325719"/>
      </dsp:txXfrm>
    </dsp:sp>
    <dsp:sp modelId="{9694B828-2367-4442-9237-C333B28451ED}">
      <dsp:nvSpPr>
        <dsp:cNvPr id="0" name=""/>
        <dsp:cNvSpPr/>
      </dsp:nvSpPr>
      <dsp:spPr>
        <a:xfrm>
          <a:off x="4927518" y="1431374"/>
          <a:ext cx="477592" cy="91440"/>
        </a:xfrm>
        <a:custGeom>
          <a:avLst/>
          <a:gdLst/>
          <a:ahLst/>
          <a:cxnLst/>
          <a:rect l="0" t="0" r="0" b="0"/>
          <a:pathLst>
            <a:path>
              <a:moveTo>
                <a:pt x="0" y="45720"/>
              </a:moveTo>
              <a:lnTo>
                <a:pt x="47759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3609" y="1474553"/>
        <a:ext cx="25409" cy="5081"/>
      </dsp:txXfrm>
    </dsp:sp>
    <dsp:sp modelId="{E80B97D3-978D-479B-B433-7E7744C3908E}">
      <dsp:nvSpPr>
        <dsp:cNvPr id="0" name=""/>
        <dsp:cNvSpPr/>
      </dsp:nvSpPr>
      <dsp:spPr>
        <a:xfrm>
          <a:off x="2719786" y="814234"/>
          <a:ext cx="2209531" cy="13257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latin typeface="Open Sans Semibold" panose="020B0706030804020204" pitchFamily="34" charset="0"/>
              <a:ea typeface="Open Sans Semibold" panose="020B0706030804020204" pitchFamily="34" charset="0"/>
              <a:cs typeface="Open Sans Semibold" panose="020B0706030804020204" pitchFamily="34" charset="0"/>
            </a:rPr>
            <a:t>Why and what of Indicator 7: Early Childhood Outcomes</a:t>
          </a:r>
        </a:p>
      </dsp:txBody>
      <dsp:txXfrm>
        <a:off x="2719786" y="814234"/>
        <a:ext cx="2209531" cy="1325719"/>
      </dsp:txXfrm>
    </dsp:sp>
    <dsp:sp modelId="{7B4CC3E2-037C-4E9D-91C4-C4E10F6A5300}">
      <dsp:nvSpPr>
        <dsp:cNvPr id="0" name=""/>
        <dsp:cNvSpPr/>
      </dsp:nvSpPr>
      <dsp:spPr>
        <a:xfrm>
          <a:off x="7645242" y="1431374"/>
          <a:ext cx="477592" cy="91440"/>
        </a:xfrm>
        <a:custGeom>
          <a:avLst/>
          <a:gdLst/>
          <a:ahLst/>
          <a:cxnLst/>
          <a:rect l="0" t="0" r="0" b="0"/>
          <a:pathLst>
            <a:path>
              <a:moveTo>
                <a:pt x="0" y="45720"/>
              </a:moveTo>
              <a:lnTo>
                <a:pt x="47759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71333" y="1474553"/>
        <a:ext cx="25409" cy="5081"/>
      </dsp:txXfrm>
    </dsp:sp>
    <dsp:sp modelId="{A2E7DEF1-B72C-4FD8-A53D-6ECF9C639E15}">
      <dsp:nvSpPr>
        <dsp:cNvPr id="0" name=""/>
        <dsp:cNvSpPr/>
      </dsp:nvSpPr>
      <dsp:spPr>
        <a:xfrm>
          <a:off x="5437510" y="814234"/>
          <a:ext cx="2209531" cy="13257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latin typeface="Open Sans Semibold" panose="020B0706030804020204" pitchFamily="34" charset="0"/>
              <a:ea typeface="Open Sans Semibold" panose="020B0706030804020204" pitchFamily="34" charset="0"/>
              <a:cs typeface="Open Sans Semibold" panose="020B0706030804020204" pitchFamily="34" charset="0"/>
            </a:rPr>
            <a:t>National</a:t>
          </a:r>
          <a:br>
            <a:rPr lang="en-US" sz="1700" kern="1200">
              <a:latin typeface="Open Sans Semibold" panose="020B0706030804020204" pitchFamily="34" charset="0"/>
              <a:ea typeface="Open Sans Semibold" panose="020B0706030804020204" pitchFamily="34" charset="0"/>
              <a:cs typeface="Open Sans Semibold" panose="020B0706030804020204" pitchFamily="34" charset="0"/>
            </a:rPr>
          </a:br>
          <a:r>
            <a:rPr lang="en-US" sz="1700" kern="1200">
              <a:latin typeface="Open Sans Semibold" panose="020B0706030804020204" pitchFamily="34" charset="0"/>
              <a:ea typeface="Open Sans Semibold" panose="020B0706030804020204" pitchFamily="34" charset="0"/>
              <a:cs typeface="Open Sans Semibold" panose="020B0706030804020204" pitchFamily="34" charset="0"/>
            </a:rPr>
            <a:t>data</a:t>
          </a:r>
        </a:p>
      </dsp:txBody>
      <dsp:txXfrm>
        <a:off x="5437510" y="814234"/>
        <a:ext cx="2209531" cy="1325719"/>
      </dsp:txXfrm>
    </dsp:sp>
    <dsp:sp modelId="{2A54F7B4-FD6A-4C17-9629-C14E7B0184CF}">
      <dsp:nvSpPr>
        <dsp:cNvPr id="0" name=""/>
        <dsp:cNvSpPr/>
      </dsp:nvSpPr>
      <dsp:spPr>
        <a:xfrm>
          <a:off x="1106828" y="2138153"/>
          <a:ext cx="8153171" cy="477592"/>
        </a:xfrm>
        <a:custGeom>
          <a:avLst/>
          <a:gdLst/>
          <a:ahLst/>
          <a:cxnLst/>
          <a:rect l="0" t="0" r="0" b="0"/>
          <a:pathLst>
            <a:path>
              <a:moveTo>
                <a:pt x="8153171" y="0"/>
              </a:moveTo>
              <a:lnTo>
                <a:pt x="8153171" y="255896"/>
              </a:lnTo>
              <a:lnTo>
                <a:pt x="0" y="255896"/>
              </a:lnTo>
              <a:lnTo>
                <a:pt x="0" y="477592"/>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79189" y="2374409"/>
        <a:ext cx="408449" cy="5081"/>
      </dsp:txXfrm>
    </dsp:sp>
    <dsp:sp modelId="{C30A2570-A3A4-4474-9005-AEAAD934E29D}">
      <dsp:nvSpPr>
        <dsp:cNvPr id="0" name=""/>
        <dsp:cNvSpPr/>
      </dsp:nvSpPr>
      <dsp:spPr>
        <a:xfrm>
          <a:off x="8155234" y="814234"/>
          <a:ext cx="2209531" cy="13257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latin typeface="Open Sans Semibold" panose="020B0706030804020204" pitchFamily="34" charset="0"/>
              <a:ea typeface="Open Sans Semibold" panose="020B0706030804020204" pitchFamily="34" charset="0"/>
              <a:cs typeface="Open Sans Semibold" panose="020B0706030804020204" pitchFamily="34" charset="0"/>
            </a:rPr>
            <a:t>Kansas </a:t>
          </a:r>
          <a:br>
            <a:rPr lang="en-US" sz="1700" kern="1200">
              <a:latin typeface="Open Sans Semibold" panose="020B0706030804020204" pitchFamily="34" charset="0"/>
              <a:ea typeface="Open Sans Semibold" panose="020B0706030804020204" pitchFamily="34" charset="0"/>
              <a:cs typeface="Open Sans Semibold" panose="020B0706030804020204" pitchFamily="34" charset="0"/>
            </a:rPr>
          </a:br>
          <a:r>
            <a:rPr lang="en-US" sz="1700" kern="1200">
              <a:latin typeface="Open Sans Semibold" panose="020B0706030804020204" pitchFamily="34" charset="0"/>
              <a:ea typeface="Open Sans Semibold" panose="020B0706030804020204" pitchFamily="34" charset="0"/>
              <a:cs typeface="Open Sans Semibold" panose="020B0706030804020204" pitchFamily="34" charset="0"/>
            </a:rPr>
            <a:t>data</a:t>
          </a:r>
        </a:p>
      </dsp:txBody>
      <dsp:txXfrm>
        <a:off x="8155234" y="814234"/>
        <a:ext cx="2209531" cy="1325719"/>
      </dsp:txXfrm>
    </dsp:sp>
    <dsp:sp modelId="{5266C641-C203-4397-9CF1-B890D2489739}">
      <dsp:nvSpPr>
        <dsp:cNvPr id="0" name=""/>
        <dsp:cNvSpPr/>
      </dsp:nvSpPr>
      <dsp:spPr>
        <a:xfrm>
          <a:off x="2209794" y="3265285"/>
          <a:ext cx="477592" cy="91440"/>
        </a:xfrm>
        <a:custGeom>
          <a:avLst/>
          <a:gdLst/>
          <a:ahLst/>
          <a:cxnLst/>
          <a:rect l="0" t="0" r="0" b="0"/>
          <a:pathLst>
            <a:path>
              <a:moveTo>
                <a:pt x="0" y="45720"/>
              </a:moveTo>
              <a:lnTo>
                <a:pt x="47759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5885" y="3308464"/>
        <a:ext cx="25409" cy="5081"/>
      </dsp:txXfrm>
    </dsp:sp>
    <dsp:sp modelId="{9A8821C4-DD9F-47F8-A9B0-655514B3082E}">
      <dsp:nvSpPr>
        <dsp:cNvPr id="0" name=""/>
        <dsp:cNvSpPr/>
      </dsp:nvSpPr>
      <dsp:spPr>
        <a:xfrm>
          <a:off x="2062" y="2648146"/>
          <a:ext cx="2209531" cy="13257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latin typeface="Open Sans Semibold"/>
              <a:ea typeface="Open Sans Semibold"/>
              <a:cs typeface="Open Sans Semibold"/>
            </a:rPr>
            <a:t>Improving</a:t>
          </a:r>
          <a:br>
            <a:rPr lang="en-US" sz="1700" kern="1200">
              <a:latin typeface="Open Sans Semibold"/>
              <a:ea typeface="Open Sans Semibold"/>
              <a:cs typeface="Open Sans Semibold"/>
            </a:rPr>
          </a:br>
          <a:r>
            <a:rPr lang="en-US" sz="1700" kern="1200">
              <a:latin typeface="Open Sans Semibold"/>
              <a:ea typeface="Open Sans Semibold"/>
              <a:cs typeface="Open Sans Semibold"/>
            </a:rPr>
            <a:t> data quality</a:t>
          </a:r>
        </a:p>
      </dsp:txBody>
      <dsp:txXfrm>
        <a:off x="2062" y="2648146"/>
        <a:ext cx="2209531" cy="1325719"/>
      </dsp:txXfrm>
    </dsp:sp>
    <dsp:sp modelId="{A5E61776-6EFA-48DB-A8D4-F429DD298B1D}">
      <dsp:nvSpPr>
        <dsp:cNvPr id="0" name=""/>
        <dsp:cNvSpPr/>
      </dsp:nvSpPr>
      <dsp:spPr>
        <a:xfrm>
          <a:off x="4927518" y="3265285"/>
          <a:ext cx="477592" cy="91440"/>
        </a:xfrm>
        <a:custGeom>
          <a:avLst/>
          <a:gdLst/>
          <a:ahLst/>
          <a:cxnLst/>
          <a:rect l="0" t="0" r="0" b="0"/>
          <a:pathLst>
            <a:path>
              <a:moveTo>
                <a:pt x="0" y="45720"/>
              </a:moveTo>
              <a:lnTo>
                <a:pt x="47759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3609" y="3308464"/>
        <a:ext cx="25409" cy="5081"/>
      </dsp:txXfrm>
    </dsp:sp>
    <dsp:sp modelId="{95ACD791-0C4E-4A58-AEEB-6C53D76DE552}">
      <dsp:nvSpPr>
        <dsp:cNvPr id="0" name=""/>
        <dsp:cNvSpPr/>
      </dsp:nvSpPr>
      <dsp:spPr>
        <a:xfrm>
          <a:off x="2719786" y="2648146"/>
          <a:ext cx="2209531" cy="13257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755650">
            <a:lnSpc>
              <a:spcPct val="90000"/>
            </a:lnSpc>
            <a:spcBef>
              <a:spcPct val="0"/>
            </a:spcBef>
            <a:spcAft>
              <a:spcPct val="35000"/>
            </a:spcAft>
            <a:buNone/>
          </a:pPr>
          <a:r>
            <a:rPr lang="en-US" sz="1700" kern="1200">
              <a:latin typeface="Open Sans Semibold" panose="020B0706030804020204" pitchFamily="34" charset="0"/>
              <a:ea typeface="Open Sans Semibold" panose="020B0706030804020204" pitchFamily="34" charset="0"/>
              <a:cs typeface="Open Sans Semibold" panose="020B0706030804020204" pitchFamily="34" charset="0"/>
            </a:rPr>
            <a:t>Resources for training and technical assistance</a:t>
          </a:r>
        </a:p>
      </dsp:txBody>
      <dsp:txXfrm>
        <a:off x="2719786" y="2648146"/>
        <a:ext cx="2209531" cy="1325719"/>
      </dsp:txXfrm>
    </dsp:sp>
    <dsp:sp modelId="{6087944C-FC29-459D-BBB9-ECDDCD844A58}">
      <dsp:nvSpPr>
        <dsp:cNvPr id="0" name=""/>
        <dsp:cNvSpPr/>
      </dsp:nvSpPr>
      <dsp:spPr>
        <a:xfrm>
          <a:off x="5437510" y="2648146"/>
          <a:ext cx="2209531" cy="13257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latin typeface="Open Sans Semibold" panose="020B0706030804020204" pitchFamily="34" charset="0"/>
              <a:ea typeface="Open Sans Semibold" panose="020B0706030804020204" pitchFamily="34" charset="0"/>
              <a:cs typeface="Open Sans Semibold" panose="020B0706030804020204" pitchFamily="34" charset="0"/>
            </a:rPr>
            <a:t>Contact</a:t>
          </a:r>
          <a:br>
            <a:rPr lang="en-US" sz="1700" kern="1200">
              <a:latin typeface="Open Sans Semibold" panose="020B0706030804020204" pitchFamily="34" charset="0"/>
              <a:ea typeface="Open Sans Semibold" panose="020B0706030804020204" pitchFamily="34" charset="0"/>
              <a:cs typeface="Open Sans Semibold" panose="020B0706030804020204" pitchFamily="34" charset="0"/>
            </a:rPr>
          </a:br>
          <a:r>
            <a:rPr lang="en-US" sz="1700" kern="1200">
              <a:latin typeface="Open Sans Semibold" panose="020B0706030804020204" pitchFamily="34" charset="0"/>
              <a:ea typeface="Open Sans Semibold" panose="020B0706030804020204" pitchFamily="34" charset="0"/>
              <a:cs typeface="Open Sans Semibold" panose="020B0706030804020204" pitchFamily="34" charset="0"/>
            </a:rPr>
            <a:t>information </a:t>
          </a:r>
        </a:p>
      </dsp:txBody>
      <dsp:txXfrm>
        <a:off x="5437510" y="2648146"/>
        <a:ext cx="2209531" cy="132571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3D19CFE-017B-4E71-A0BA-7E11B45B0199}" type="datetimeFigureOut">
              <a:rPr lang="en-US" smtClean="0"/>
              <a:t>11/15/2023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ites.ed.gov/idea/files/PartB-IndicatorAnalysis-FFY2019.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Amanda</a:t>
            </a:r>
          </a:p>
        </p:txBody>
      </p:sp>
      <p:sp>
        <p:nvSpPr>
          <p:cNvPr id="4" name="Slide Number Placeholder 3"/>
          <p:cNvSpPr>
            <a:spLocks noGrp="1"/>
          </p:cNvSpPr>
          <p:nvPr>
            <p:ph type="sldNum" sz="quarter" idx="10"/>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2933708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Vera</a:t>
            </a:r>
          </a:p>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10</a:t>
            </a:fld>
            <a:endParaRPr lang="en-US"/>
          </a:p>
        </p:txBody>
      </p:sp>
    </p:spTree>
    <p:extLst>
      <p:ext uri="{BB962C8B-B14F-4D97-AF65-F5344CB8AC3E}">
        <p14:creationId xmlns:p14="http://schemas.microsoft.com/office/powerpoint/2010/main" val="3887789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Vera</a:t>
            </a:r>
          </a:p>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11</a:t>
            </a:fld>
            <a:endParaRPr lang="en-US"/>
          </a:p>
        </p:txBody>
      </p:sp>
    </p:spTree>
    <p:extLst>
      <p:ext uri="{BB962C8B-B14F-4D97-AF65-F5344CB8AC3E}">
        <p14:creationId xmlns:p14="http://schemas.microsoft.com/office/powerpoint/2010/main" val="3882524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5013" y="4341813"/>
            <a:ext cx="5681980" cy="36967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Vera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12</a:t>
            </a:fld>
            <a:endParaRPr lang="en-US"/>
          </a:p>
        </p:txBody>
      </p:sp>
    </p:spTree>
    <p:extLst>
      <p:ext uri="{BB962C8B-B14F-4D97-AF65-F5344CB8AC3E}">
        <p14:creationId xmlns:p14="http://schemas.microsoft.com/office/powerpoint/2010/main" val="885915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Vera</a:t>
            </a:r>
          </a:p>
          <a:p>
            <a:endParaRPr lang="en-US" dirty="0"/>
          </a:p>
          <a:p>
            <a:r>
              <a:rPr lang="en-US" dirty="0"/>
              <a:t>FFY. 2019 </a:t>
            </a:r>
          </a:p>
          <a:p>
            <a:endParaRPr lang="en-US" dirty="0"/>
          </a:p>
          <a:p>
            <a:r>
              <a:rPr lang="en-US" dirty="0"/>
              <a:t>COS process 		40 	68% </a:t>
            </a:r>
          </a:p>
          <a:p>
            <a:r>
              <a:rPr lang="en-US" dirty="0"/>
              <a:t>One tool statewide 		9 	15% </a:t>
            </a:r>
          </a:p>
          <a:p>
            <a:r>
              <a:rPr lang="en-US" dirty="0"/>
              <a:t>Publisher online system		 5 	8.5% </a:t>
            </a:r>
          </a:p>
          <a:p>
            <a:r>
              <a:rPr lang="en-US" dirty="0"/>
              <a:t>Other 			 5 	8.5% </a:t>
            </a:r>
          </a:p>
          <a:p>
            <a:r>
              <a:rPr lang="en-US" dirty="0"/>
              <a:t>TOTAL 			59 	100% </a:t>
            </a:r>
          </a:p>
          <a:p>
            <a:endParaRPr lang="en-US" dirty="0"/>
          </a:p>
          <a:p>
            <a:pPr marL="0" indent="0">
              <a:buNone/>
            </a:pPr>
            <a:r>
              <a:rPr lang="en-US" dirty="0"/>
              <a:t>Source: https://ectacenter.org/eco/pages/childoutcomes.asp</a:t>
            </a:r>
          </a:p>
        </p:txBody>
      </p:sp>
      <p:sp>
        <p:nvSpPr>
          <p:cNvPr id="4" name="Slide Number Placeholder 3"/>
          <p:cNvSpPr>
            <a:spLocks noGrp="1"/>
          </p:cNvSpPr>
          <p:nvPr>
            <p:ph type="sldNum" sz="quarter" idx="5"/>
          </p:nvPr>
        </p:nvSpPr>
        <p:spPr/>
        <p:txBody>
          <a:bodyPr/>
          <a:lstStyle/>
          <a:p>
            <a:fld id="{B03B681A-0971-437A-97B1-44BF12E3167A}" type="slidenum">
              <a:rPr lang="en-US" smtClean="0"/>
              <a:t>13</a:t>
            </a:fld>
            <a:endParaRPr lang="en-US"/>
          </a:p>
        </p:txBody>
      </p:sp>
    </p:spTree>
    <p:extLst>
      <p:ext uri="{BB962C8B-B14F-4D97-AF65-F5344CB8AC3E}">
        <p14:creationId xmlns:p14="http://schemas.microsoft.com/office/powerpoint/2010/main" val="1408534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Vera</a:t>
            </a:r>
          </a:p>
          <a:p>
            <a:endParaRPr lang="en-US" dirty="0">
              <a:hlinkClick r:id="rId3"/>
            </a:endParaRPr>
          </a:p>
          <a:p>
            <a:r>
              <a:rPr lang="en-US" dirty="0">
                <a:hlinkClick r:id="rId3"/>
              </a:rPr>
              <a:t>2021 PART B FFY 2019 SPP/APR Indicator Analysis Booklet (PDF) (ed.gov)</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7A1 reads</a:t>
            </a:r>
            <a:r>
              <a:rPr lang="en-US" baseline="0" dirty="0"/>
              <a:t>, o</a:t>
            </a:r>
            <a:r>
              <a:rPr lang="en-US" spc="5" dirty="0">
                <a:cs typeface="Arial"/>
              </a:rPr>
              <a:t>f those </a:t>
            </a:r>
            <a:r>
              <a:rPr lang="en-US" spc="-5" dirty="0">
                <a:cs typeface="Arial"/>
              </a:rPr>
              <a:t>preschool </a:t>
            </a:r>
            <a:r>
              <a:rPr lang="en-US" spc="5" dirty="0">
                <a:cs typeface="Arial"/>
              </a:rPr>
              <a:t>children </a:t>
            </a:r>
            <a:r>
              <a:rPr lang="en-US" dirty="0">
                <a:cs typeface="Arial"/>
              </a:rPr>
              <a:t>who </a:t>
            </a:r>
            <a:r>
              <a:rPr lang="en-US" spc="-5" dirty="0">
                <a:cs typeface="Arial"/>
              </a:rPr>
              <a:t>entered </a:t>
            </a:r>
            <a:r>
              <a:rPr lang="en-US" spc="-20" dirty="0">
                <a:cs typeface="Arial"/>
              </a:rPr>
              <a:t>or </a:t>
            </a:r>
            <a:r>
              <a:rPr lang="en-US" spc="-25" dirty="0">
                <a:cs typeface="Arial"/>
              </a:rPr>
              <a:t>exited </a:t>
            </a:r>
            <a:r>
              <a:rPr lang="en-US" spc="20" dirty="0">
                <a:cs typeface="Arial"/>
              </a:rPr>
              <a:t>the </a:t>
            </a:r>
            <a:r>
              <a:rPr lang="en-US" spc="-5" dirty="0">
                <a:cs typeface="Arial"/>
              </a:rPr>
              <a:t>preschool </a:t>
            </a:r>
            <a:r>
              <a:rPr lang="en-US" dirty="0">
                <a:cs typeface="Arial"/>
              </a:rPr>
              <a:t>program </a:t>
            </a:r>
            <a:r>
              <a:rPr lang="en-US" spc="5" dirty="0">
                <a:cs typeface="Arial"/>
              </a:rPr>
              <a:t>below </a:t>
            </a:r>
            <a:r>
              <a:rPr lang="en-US" dirty="0">
                <a:cs typeface="Arial"/>
              </a:rPr>
              <a:t>age </a:t>
            </a:r>
            <a:r>
              <a:rPr lang="en-US" spc="-15" dirty="0">
                <a:cs typeface="Arial"/>
              </a:rPr>
              <a:t>expectation </a:t>
            </a:r>
            <a:r>
              <a:rPr lang="en-US" spc="-20" dirty="0">
                <a:cs typeface="Arial"/>
              </a:rPr>
              <a:t>in Positive</a:t>
            </a:r>
            <a:r>
              <a:rPr lang="en-US" spc="290" dirty="0">
                <a:cs typeface="Arial"/>
              </a:rPr>
              <a:t> </a:t>
            </a:r>
            <a:r>
              <a:rPr lang="en-US" spc="-25" dirty="0">
                <a:cs typeface="Arial"/>
              </a:rPr>
              <a:t>social</a:t>
            </a:r>
            <a:r>
              <a:rPr lang="en-US" dirty="0">
                <a:cs typeface="Arial"/>
              </a:rPr>
              <a:t> </a:t>
            </a:r>
            <a:r>
              <a:rPr lang="en-US" spc="-15" dirty="0">
                <a:cs typeface="Arial"/>
              </a:rPr>
              <a:t>emotional </a:t>
            </a:r>
            <a:r>
              <a:rPr lang="en-US" spc="5" dirty="0">
                <a:cs typeface="Arial"/>
              </a:rPr>
              <a:t>skills, </a:t>
            </a:r>
            <a:r>
              <a:rPr lang="en-US" spc="20" dirty="0">
                <a:cs typeface="Arial"/>
              </a:rPr>
              <a:t>the </a:t>
            </a:r>
            <a:r>
              <a:rPr lang="en-US" dirty="0">
                <a:cs typeface="Arial"/>
              </a:rPr>
              <a:t>percent who </a:t>
            </a:r>
            <a:r>
              <a:rPr lang="en-US" spc="10" dirty="0">
                <a:cs typeface="Arial"/>
              </a:rPr>
              <a:t>substantially </a:t>
            </a:r>
            <a:r>
              <a:rPr lang="en-US" spc="-10" dirty="0">
                <a:cs typeface="Arial"/>
              </a:rPr>
              <a:t>increased their </a:t>
            </a:r>
            <a:r>
              <a:rPr lang="en-US" spc="-5" dirty="0">
                <a:cs typeface="Arial"/>
              </a:rPr>
              <a:t>rate </a:t>
            </a:r>
            <a:r>
              <a:rPr lang="en-US" spc="-20" dirty="0">
                <a:cs typeface="Arial"/>
              </a:rPr>
              <a:t>of </a:t>
            </a:r>
            <a:r>
              <a:rPr lang="en-US" dirty="0">
                <a:cs typeface="Arial"/>
              </a:rPr>
              <a:t>growth </a:t>
            </a:r>
            <a:r>
              <a:rPr lang="en-US" spc="20" dirty="0">
                <a:cs typeface="Arial"/>
              </a:rPr>
              <a:t>by the </a:t>
            </a:r>
            <a:r>
              <a:rPr lang="en-US" spc="-5" dirty="0">
                <a:cs typeface="Arial"/>
              </a:rPr>
              <a:t>time </a:t>
            </a:r>
            <a:r>
              <a:rPr lang="en-US" spc="5" dirty="0">
                <a:cs typeface="Arial"/>
              </a:rPr>
              <a:t>they </a:t>
            </a:r>
            <a:r>
              <a:rPr lang="en-US" spc="10" dirty="0">
                <a:cs typeface="Arial"/>
              </a:rPr>
              <a:t>turned </a:t>
            </a:r>
            <a:r>
              <a:rPr lang="en-US" spc="-5" dirty="0">
                <a:cs typeface="Arial"/>
              </a:rPr>
              <a:t>6 </a:t>
            </a:r>
            <a:r>
              <a:rPr lang="en-US" spc="-20" dirty="0">
                <a:cs typeface="Arial"/>
              </a:rPr>
              <a:t>or </a:t>
            </a:r>
            <a:r>
              <a:rPr lang="en-US" spc="-25" dirty="0">
                <a:cs typeface="Arial"/>
              </a:rPr>
              <a:t>exited </a:t>
            </a:r>
            <a:r>
              <a:rPr lang="en-US" spc="20" dirty="0">
                <a:cs typeface="Arial"/>
              </a:rPr>
              <a:t>the</a:t>
            </a:r>
            <a:r>
              <a:rPr lang="en-US" spc="330" dirty="0">
                <a:cs typeface="Arial"/>
              </a:rPr>
              <a:t> </a:t>
            </a:r>
            <a:r>
              <a:rPr lang="en-US" spc="-5" dirty="0">
                <a:cs typeface="Arial"/>
              </a:rPr>
              <a:t>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pc="-5" dirty="0">
                <a:cs typeface="Arial"/>
              </a:rPr>
              <a:t>7A2 reads, the </a:t>
            </a:r>
            <a:r>
              <a:rPr lang="en-US" dirty="0">
                <a:cs typeface="Arial"/>
              </a:rPr>
              <a:t>percent </a:t>
            </a:r>
            <a:r>
              <a:rPr lang="en-US" spc="-20" dirty="0">
                <a:cs typeface="Arial"/>
              </a:rPr>
              <a:t>of </a:t>
            </a:r>
            <a:r>
              <a:rPr lang="en-US" spc="-5" dirty="0">
                <a:cs typeface="Arial"/>
              </a:rPr>
              <a:t>preschool </a:t>
            </a:r>
            <a:r>
              <a:rPr lang="en-US" spc="5" dirty="0">
                <a:cs typeface="Arial"/>
              </a:rPr>
              <a:t>children </a:t>
            </a:r>
            <a:r>
              <a:rPr lang="en-US" dirty="0">
                <a:cs typeface="Arial"/>
              </a:rPr>
              <a:t>who </a:t>
            </a:r>
            <a:r>
              <a:rPr lang="en-US" spc="-20" dirty="0">
                <a:cs typeface="Arial"/>
              </a:rPr>
              <a:t>were </a:t>
            </a:r>
            <a:r>
              <a:rPr lang="en-US" spc="10" dirty="0">
                <a:cs typeface="Arial"/>
              </a:rPr>
              <a:t>functioning </a:t>
            </a:r>
            <a:r>
              <a:rPr lang="en-US" spc="-10" dirty="0">
                <a:cs typeface="Arial"/>
              </a:rPr>
              <a:t>within </a:t>
            </a:r>
            <a:r>
              <a:rPr lang="en-US" dirty="0">
                <a:cs typeface="Arial"/>
              </a:rPr>
              <a:t>age </a:t>
            </a:r>
            <a:r>
              <a:rPr lang="en-US" spc="-10" dirty="0">
                <a:cs typeface="Arial"/>
              </a:rPr>
              <a:t>expectations </a:t>
            </a:r>
            <a:r>
              <a:rPr lang="en-US" spc="-20" dirty="0">
                <a:cs typeface="Arial"/>
              </a:rPr>
              <a:t>in positive </a:t>
            </a:r>
            <a:r>
              <a:rPr lang="en-US" spc="-10" dirty="0">
                <a:cs typeface="Arial"/>
              </a:rPr>
              <a:t>social-emotional </a:t>
            </a:r>
            <a:r>
              <a:rPr lang="en-US" spc="5" dirty="0">
                <a:cs typeface="Arial"/>
              </a:rPr>
              <a:t>skills, </a:t>
            </a:r>
            <a:r>
              <a:rPr lang="en-US" spc="20" dirty="0">
                <a:cs typeface="Arial"/>
              </a:rPr>
              <a:t>by the </a:t>
            </a:r>
            <a:r>
              <a:rPr lang="en-US" spc="-5" dirty="0">
                <a:cs typeface="Arial"/>
              </a:rPr>
              <a:t>time  </a:t>
            </a:r>
            <a:r>
              <a:rPr lang="en-US" spc="5" dirty="0">
                <a:cs typeface="Arial"/>
              </a:rPr>
              <a:t>they </a:t>
            </a:r>
            <a:r>
              <a:rPr lang="en-US" spc="10" dirty="0">
                <a:cs typeface="Arial"/>
              </a:rPr>
              <a:t>turned </a:t>
            </a:r>
            <a:r>
              <a:rPr lang="en-US" spc="-5" dirty="0">
                <a:cs typeface="Arial"/>
              </a:rPr>
              <a:t>6 </a:t>
            </a:r>
            <a:r>
              <a:rPr lang="en-US" spc="-15" dirty="0">
                <a:cs typeface="Arial"/>
              </a:rPr>
              <a:t>years </a:t>
            </a:r>
            <a:r>
              <a:rPr lang="en-US" spc="-20" dirty="0">
                <a:cs typeface="Arial"/>
              </a:rPr>
              <a:t>of </a:t>
            </a:r>
            <a:r>
              <a:rPr lang="en-US" dirty="0">
                <a:cs typeface="Arial"/>
              </a:rPr>
              <a:t>age </a:t>
            </a:r>
            <a:r>
              <a:rPr lang="en-US" spc="-20" dirty="0">
                <a:cs typeface="Arial"/>
              </a:rPr>
              <a:t>or </a:t>
            </a:r>
            <a:r>
              <a:rPr lang="en-US" spc="-25" dirty="0">
                <a:cs typeface="Arial"/>
              </a:rPr>
              <a:t>exited </a:t>
            </a:r>
            <a:r>
              <a:rPr lang="en-US" spc="20" dirty="0">
                <a:cs typeface="Arial"/>
              </a:rPr>
              <a:t>the </a:t>
            </a:r>
            <a:r>
              <a:rPr lang="en-US" dirty="0">
                <a:cs typeface="Arial"/>
              </a:rPr>
              <a:t>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Arial"/>
            </a:endParaRPr>
          </a:p>
          <a:p>
            <a:pPr marL="42545" marR="201930" algn="just">
              <a:spcBef>
                <a:spcPts val="40"/>
              </a:spcBef>
            </a:pPr>
            <a:r>
              <a:rPr lang="en-US" dirty="0"/>
              <a:t>7B1 reads,</a:t>
            </a:r>
            <a:r>
              <a:rPr lang="en-US" spc="5" dirty="0">
                <a:cs typeface="Arial"/>
              </a:rPr>
              <a:t> of those </a:t>
            </a:r>
            <a:r>
              <a:rPr lang="en-US" spc="-5" dirty="0">
                <a:cs typeface="Arial"/>
              </a:rPr>
              <a:t>preschool </a:t>
            </a:r>
            <a:r>
              <a:rPr lang="en-US" spc="5" dirty="0">
                <a:cs typeface="Arial"/>
              </a:rPr>
              <a:t>children </a:t>
            </a:r>
            <a:r>
              <a:rPr lang="en-US" dirty="0">
                <a:cs typeface="Arial"/>
              </a:rPr>
              <a:t>who </a:t>
            </a:r>
            <a:r>
              <a:rPr lang="en-US" spc="-5" dirty="0">
                <a:cs typeface="Arial"/>
              </a:rPr>
              <a:t>entered </a:t>
            </a:r>
            <a:r>
              <a:rPr lang="en-US" spc="-20" dirty="0">
                <a:cs typeface="Arial"/>
              </a:rPr>
              <a:t>or </a:t>
            </a:r>
            <a:r>
              <a:rPr lang="en-US" spc="-25" dirty="0">
                <a:cs typeface="Arial"/>
              </a:rPr>
              <a:t>exited </a:t>
            </a:r>
            <a:r>
              <a:rPr lang="en-US" spc="20" dirty="0">
                <a:cs typeface="Arial"/>
              </a:rPr>
              <a:t>the  </a:t>
            </a:r>
            <a:r>
              <a:rPr lang="en-US" spc="-5" dirty="0">
                <a:cs typeface="Arial"/>
              </a:rPr>
              <a:t>preschool </a:t>
            </a:r>
            <a:r>
              <a:rPr lang="en-US" dirty="0">
                <a:cs typeface="Arial"/>
              </a:rPr>
              <a:t>program </a:t>
            </a:r>
            <a:r>
              <a:rPr lang="en-US" spc="5" dirty="0">
                <a:cs typeface="Arial"/>
              </a:rPr>
              <a:t>below </a:t>
            </a:r>
            <a:r>
              <a:rPr lang="en-US" dirty="0">
                <a:cs typeface="Arial"/>
              </a:rPr>
              <a:t>age </a:t>
            </a:r>
            <a:r>
              <a:rPr lang="en-US" spc="-10" dirty="0">
                <a:cs typeface="Arial"/>
              </a:rPr>
              <a:t>expectations </a:t>
            </a:r>
            <a:r>
              <a:rPr lang="en-US" spc="-20" dirty="0">
                <a:cs typeface="Arial"/>
              </a:rPr>
              <a:t>in </a:t>
            </a:r>
            <a:r>
              <a:rPr lang="en-US" spc="-10" dirty="0">
                <a:cs typeface="Arial"/>
              </a:rPr>
              <a:t>Acquisition</a:t>
            </a:r>
            <a:r>
              <a:rPr lang="en-US" spc="305" dirty="0">
                <a:cs typeface="Arial"/>
              </a:rPr>
              <a:t> </a:t>
            </a:r>
            <a:r>
              <a:rPr lang="en-US" dirty="0">
                <a:cs typeface="Arial"/>
              </a:rPr>
              <a:t>and</a:t>
            </a:r>
          </a:p>
          <a:p>
            <a:pPr marL="42545" marR="414655" algn="just">
              <a:spcBef>
                <a:spcPts val="15"/>
              </a:spcBef>
            </a:pPr>
            <a:r>
              <a:rPr lang="en-US" spc="10" dirty="0">
                <a:cs typeface="Arial"/>
              </a:rPr>
              <a:t>use </a:t>
            </a:r>
            <a:r>
              <a:rPr lang="en-US" spc="-20" dirty="0">
                <a:cs typeface="Arial"/>
              </a:rPr>
              <a:t>of </a:t>
            </a:r>
            <a:r>
              <a:rPr lang="en-US" spc="5" dirty="0">
                <a:cs typeface="Arial"/>
              </a:rPr>
              <a:t>Knowledge </a:t>
            </a:r>
            <a:r>
              <a:rPr lang="en-US" dirty="0">
                <a:cs typeface="Arial"/>
              </a:rPr>
              <a:t>and </a:t>
            </a:r>
            <a:r>
              <a:rPr lang="en-US" spc="5" dirty="0">
                <a:cs typeface="Arial"/>
              </a:rPr>
              <a:t>Skills, </a:t>
            </a:r>
            <a:r>
              <a:rPr lang="en-US" spc="20" dirty="0">
                <a:cs typeface="Arial"/>
              </a:rPr>
              <a:t>the </a:t>
            </a:r>
            <a:r>
              <a:rPr lang="en-US" dirty="0">
                <a:cs typeface="Arial"/>
              </a:rPr>
              <a:t>percent who </a:t>
            </a:r>
            <a:r>
              <a:rPr lang="en-US" spc="10" dirty="0">
                <a:cs typeface="Arial"/>
              </a:rPr>
              <a:t>substantially i</a:t>
            </a:r>
            <a:r>
              <a:rPr lang="en-US" spc="-10" dirty="0">
                <a:cs typeface="Arial"/>
              </a:rPr>
              <a:t>ncreased </a:t>
            </a:r>
            <a:r>
              <a:rPr lang="en-US" dirty="0">
                <a:cs typeface="Arial"/>
              </a:rPr>
              <a:t>their </a:t>
            </a:r>
            <a:r>
              <a:rPr lang="en-US" spc="-5" dirty="0">
                <a:cs typeface="Arial"/>
              </a:rPr>
              <a:t>rate </a:t>
            </a:r>
            <a:r>
              <a:rPr lang="en-US" spc="-20" dirty="0">
                <a:cs typeface="Arial"/>
              </a:rPr>
              <a:t>of </a:t>
            </a:r>
            <a:r>
              <a:rPr lang="en-US" dirty="0">
                <a:cs typeface="Arial"/>
              </a:rPr>
              <a:t>growth </a:t>
            </a:r>
            <a:r>
              <a:rPr lang="en-US" spc="20" dirty="0">
                <a:cs typeface="Arial"/>
              </a:rPr>
              <a:t>by the </a:t>
            </a:r>
            <a:r>
              <a:rPr lang="en-US" spc="-5" dirty="0">
                <a:cs typeface="Arial"/>
              </a:rPr>
              <a:t>time </a:t>
            </a:r>
            <a:r>
              <a:rPr lang="en-US" spc="5" dirty="0">
                <a:cs typeface="Arial"/>
              </a:rPr>
              <a:t>they </a:t>
            </a:r>
            <a:r>
              <a:rPr lang="en-US" spc="15" dirty="0">
                <a:cs typeface="Arial"/>
              </a:rPr>
              <a:t>turned </a:t>
            </a:r>
            <a:r>
              <a:rPr lang="en-US" spc="-5" dirty="0">
                <a:cs typeface="Arial"/>
              </a:rPr>
              <a:t>6 </a:t>
            </a:r>
            <a:r>
              <a:rPr lang="en-US" spc="-35" dirty="0">
                <a:cs typeface="Arial"/>
              </a:rPr>
              <a:t>or </a:t>
            </a:r>
            <a:r>
              <a:rPr lang="en-US" spc="-25" dirty="0">
                <a:cs typeface="Arial"/>
              </a:rPr>
              <a:t>exited </a:t>
            </a:r>
            <a:r>
              <a:rPr lang="en-US" spc="20" dirty="0">
                <a:cs typeface="Arial"/>
              </a:rPr>
              <a:t>the</a:t>
            </a:r>
            <a:r>
              <a:rPr lang="en-US" spc="85" dirty="0">
                <a:cs typeface="Arial"/>
              </a:rPr>
              <a:t> </a:t>
            </a:r>
            <a:r>
              <a:rPr lang="en-US" spc="-5" dirty="0">
                <a:cs typeface="Arial"/>
              </a:rPr>
              <a:t>program</a:t>
            </a:r>
            <a:r>
              <a:rPr lang="en-US" dirty="0">
                <a:cs typeface="Arial"/>
              </a:rPr>
              <a:t>. </a:t>
            </a:r>
          </a:p>
          <a:p>
            <a:pPr marL="42545" marR="414655" lvl="0" indent="0" algn="just" defTabSz="914400" rtl="0" eaLnBrk="1" fontAlgn="auto" latinLnBrk="0" hangingPunct="1">
              <a:lnSpc>
                <a:spcPct val="100000"/>
              </a:lnSpc>
              <a:spcBef>
                <a:spcPts val="15"/>
              </a:spcBef>
              <a:spcAft>
                <a:spcPts val="0"/>
              </a:spcAft>
              <a:buClrTx/>
              <a:buSzTx/>
              <a:buFontTx/>
              <a:buNone/>
              <a:tabLst/>
              <a:defRPr/>
            </a:pPr>
            <a:r>
              <a:rPr lang="en-US" spc="-5" dirty="0">
                <a:cs typeface="Arial"/>
              </a:rPr>
              <a:t>7B2</a:t>
            </a:r>
            <a:r>
              <a:rPr lang="en-US" dirty="0">
                <a:cs typeface="Arial"/>
              </a:rPr>
              <a:t>, </a:t>
            </a:r>
            <a:r>
              <a:rPr lang="en-US" spc="-5" dirty="0">
                <a:cs typeface="Arial"/>
              </a:rPr>
              <a:t>the </a:t>
            </a:r>
            <a:r>
              <a:rPr lang="en-US" dirty="0">
                <a:cs typeface="Arial"/>
              </a:rPr>
              <a:t>percent </a:t>
            </a:r>
            <a:r>
              <a:rPr lang="en-US" spc="-20" dirty="0">
                <a:cs typeface="Arial"/>
              </a:rPr>
              <a:t>of </a:t>
            </a:r>
            <a:r>
              <a:rPr lang="en-US" spc="-5" dirty="0">
                <a:cs typeface="Arial"/>
              </a:rPr>
              <a:t>preschool </a:t>
            </a:r>
            <a:r>
              <a:rPr lang="en-US" spc="5" dirty="0">
                <a:cs typeface="Arial"/>
              </a:rPr>
              <a:t>children </a:t>
            </a:r>
            <a:r>
              <a:rPr lang="en-US" dirty="0">
                <a:cs typeface="Arial"/>
              </a:rPr>
              <a:t>who </a:t>
            </a:r>
            <a:r>
              <a:rPr lang="en-US" spc="-20" dirty="0">
                <a:cs typeface="Arial"/>
              </a:rPr>
              <a:t>were </a:t>
            </a:r>
            <a:r>
              <a:rPr lang="en-US" spc="10" dirty="0">
                <a:cs typeface="Arial"/>
              </a:rPr>
              <a:t>functioning </a:t>
            </a:r>
            <a:r>
              <a:rPr lang="en-US" spc="-10" dirty="0">
                <a:cs typeface="Arial"/>
              </a:rPr>
              <a:t>within </a:t>
            </a:r>
            <a:r>
              <a:rPr lang="en-US" dirty="0">
                <a:cs typeface="Arial"/>
              </a:rPr>
              <a:t>age </a:t>
            </a:r>
            <a:r>
              <a:rPr lang="en-US" spc="-10" dirty="0">
                <a:cs typeface="Arial"/>
              </a:rPr>
              <a:t>expectations </a:t>
            </a:r>
            <a:r>
              <a:rPr lang="en-US" spc="-20" dirty="0">
                <a:cs typeface="Arial"/>
              </a:rPr>
              <a:t>in </a:t>
            </a:r>
            <a:r>
              <a:rPr lang="en-US" spc="-10" dirty="0">
                <a:cs typeface="Arial"/>
              </a:rPr>
              <a:t>Acquisition </a:t>
            </a:r>
            <a:r>
              <a:rPr lang="en-US" dirty="0">
                <a:cs typeface="Arial"/>
              </a:rPr>
              <a:t>and </a:t>
            </a:r>
            <a:r>
              <a:rPr lang="en-US" spc="10" dirty="0">
                <a:cs typeface="Arial"/>
              </a:rPr>
              <a:t>use </a:t>
            </a:r>
            <a:r>
              <a:rPr lang="en-US" spc="-20" dirty="0">
                <a:cs typeface="Arial"/>
              </a:rPr>
              <a:t>of </a:t>
            </a:r>
            <a:r>
              <a:rPr lang="en-US" spc="5" dirty="0">
                <a:cs typeface="Arial"/>
              </a:rPr>
              <a:t>Knowledge </a:t>
            </a:r>
            <a:r>
              <a:rPr lang="en-US" dirty="0">
                <a:cs typeface="Arial"/>
              </a:rPr>
              <a:t>and </a:t>
            </a:r>
            <a:r>
              <a:rPr lang="en-US" spc="10" dirty="0">
                <a:cs typeface="Arial"/>
              </a:rPr>
              <a:t>Skills </a:t>
            </a:r>
            <a:r>
              <a:rPr lang="en-US" spc="20" dirty="0">
                <a:cs typeface="Arial"/>
              </a:rPr>
              <a:t>by the </a:t>
            </a:r>
            <a:r>
              <a:rPr lang="en-US" spc="-5" dirty="0">
                <a:cs typeface="Arial"/>
              </a:rPr>
              <a:t>time </a:t>
            </a:r>
            <a:r>
              <a:rPr lang="en-US" spc="5" dirty="0">
                <a:cs typeface="Arial"/>
              </a:rPr>
              <a:t>they </a:t>
            </a:r>
            <a:r>
              <a:rPr lang="en-US" spc="10" dirty="0">
                <a:cs typeface="Arial"/>
              </a:rPr>
              <a:t>turned </a:t>
            </a:r>
            <a:r>
              <a:rPr lang="en-US" spc="-5" dirty="0">
                <a:cs typeface="Arial"/>
              </a:rPr>
              <a:t>6 </a:t>
            </a:r>
            <a:r>
              <a:rPr lang="en-US" spc="-20" dirty="0">
                <a:cs typeface="Arial"/>
              </a:rPr>
              <a:t>or </a:t>
            </a:r>
            <a:r>
              <a:rPr lang="en-US" spc="-25" dirty="0">
                <a:cs typeface="Arial"/>
              </a:rPr>
              <a:t>exited </a:t>
            </a:r>
            <a:r>
              <a:rPr lang="en-US" spc="20" dirty="0">
                <a:cs typeface="Arial"/>
              </a:rPr>
              <a:t>the</a:t>
            </a:r>
            <a:r>
              <a:rPr lang="en-US" spc="200" dirty="0">
                <a:cs typeface="Arial"/>
              </a:rPr>
              <a:t> </a:t>
            </a:r>
            <a:r>
              <a:rPr lang="en-US" dirty="0">
                <a:cs typeface="Arial"/>
              </a:rPr>
              <a:t>program. </a:t>
            </a:r>
          </a:p>
          <a:p>
            <a:pPr marL="42545" marR="414655" lvl="0" indent="0" algn="just" defTabSz="914400" rtl="0" eaLnBrk="1" fontAlgn="auto" latinLnBrk="0" hangingPunct="1">
              <a:lnSpc>
                <a:spcPct val="100000"/>
              </a:lnSpc>
              <a:spcBef>
                <a:spcPts val="15"/>
              </a:spcBef>
              <a:spcAft>
                <a:spcPts val="0"/>
              </a:spcAft>
              <a:buClrTx/>
              <a:buSzTx/>
              <a:buFontTx/>
              <a:buNone/>
              <a:tabLst/>
              <a:defRPr/>
            </a:pPr>
            <a:endParaRPr lang="en-US" dirty="0">
              <a:cs typeface="Arial"/>
            </a:endParaRPr>
          </a:p>
          <a:p>
            <a:pPr marL="42545" marR="414655" lvl="0" indent="0" algn="just" defTabSz="914400" rtl="0" eaLnBrk="1" fontAlgn="auto" latinLnBrk="0" hangingPunct="1">
              <a:lnSpc>
                <a:spcPct val="100000"/>
              </a:lnSpc>
              <a:spcBef>
                <a:spcPts val="15"/>
              </a:spcBef>
              <a:spcAft>
                <a:spcPts val="0"/>
              </a:spcAft>
              <a:buClrTx/>
              <a:buSzTx/>
              <a:buFontTx/>
              <a:buNone/>
              <a:tabLst/>
              <a:defRPr/>
            </a:pPr>
            <a:r>
              <a:rPr lang="en-US" dirty="0"/>
              <a:t>7C1 reads,</a:t>
            </a:r>
            <a:r>
              <a:rPr lang="en-US" spc="5" dirty="0">
                <a:cs typeface="Arial"/>
              </a:rPr>
              <a:t> of those </a:t>
            </a:r>
            <a:r>
              <a:rPr lang="en-US" spc="-5" dirty="0">
                <a:cs typeface="Arial"/>
              </a:rPr>
              <a:t>preschool </a:t>
            </a:r>
            <a:r>
              <a:rPr lang="en-US" spc="5" dirty="0">
                <a:cs typeface="Arial"/>
              </a:rPr>
              <a:t>children </a:t>
            </a:r>
            <a:r>
              <a:rPr lang="en-US" dirty="0">
                <a:cs typeface="Arial"/>
              </a:rPr>
              <a:t>who </a:t>
            </a:r>
            <a:r>
              <a:rPr lang="en-US" spc="-5" dirty="0">
                <a:cs typeface="Arial"/>
              </a:rPr>
              <a:t>entered </a:t>
            </a:r>
            <a:r>
              <a:rPr lang="en-US" spc="-20" dirty="0">
                <a:cs typeface="Arial"/>
              </a:rPr>
              <a:t>or </a:t>
            </a:r>
            <a:r>
              <a:rPr lang="en-US" spc="-25" dirty="0">
                <a:cs typeface="Arial"/>
              </a:rPr>
              <a:t>exited </a:t>
            </a:r>
            <a:r>
              <a:rPr lang="en-US" spc="20" dirty="0">
                <a:cs typeface="Arial"/>
              </a:rPr>
              <a:t>the </a:t>
            </a:r>
            <a:r>
              <a:rPr lang="en-US" spc="-5" dirty="0">
                <a:cs typeface="Arial"/>
              </a:rPr>
              <a:t>preschool </a:t>
            </a:r>
            <a:r>
              <a:rPr lang="en-US" dirty="0">
                <a:cs typeface="Arial"/>
              </a:rPr>
              <a:t>program </a:t>
            </a:r>
            <a:r>
              <a:rPr lang="en-US" spc="5" dirty="0">
                <a:cs typeface="Arial"/>
              </a:rPr>
              <a:t>below </a:t>
            </a:r>
            <a:r>
              <a:rPr lang="en-US" dirty="0">
                <a:cs typeface="Arial"/>
              </a:rPr>
              <a:t>age </a:t>
            </a:r>
            <a:r>
              <a:rPr lang="en-US" spc="-10" dirty="0">
                <a:cs typeface="Arial"/>
              </a:rPr>
              <a:t>expectations </a:t>
            </a:r>
            <a:r>
              <a:rPr lang="en-US" spc="-20" dirty="0">
                <a:cs typeface="Arial"/>
              </a:rPr>
              <a:t>in </a:t>
            </a:r>
            <a:r>
              <a:rPr lang="en-US" spc="-15" dirty="0">
                <a:cs typeface="Arial"/>
              </a:rPr>
              <a:t>Use</a:t>
            </a:r>
            <a:r>
              <a:rPr lang="en-US" spc="225" dirty="0">
                <a:cs typeface="Arial"/>
              </a:rPr>
              <a:t> </a:t>
            </a:r>
            <a:r>
              <a:rPr lang="en-US" spc="-35" dirty="0">
                <a:cs typeface="Arial"/>
              </a:rPr>
              <a:t>of</a:t>
            </a:r>
            <a:r>
              <a:rPr lang="en-US" dirty="0">
                <a:cs typeface="Arial"/>
              </a:rPr>
              <a:t> </a:t>
            </a:r>
            <a:r>
              <a:rPr lang="en-US" spc="-5" dirty="0">
                <a:cs typeface="Arial"/>
              </a:rPr>
              <a:t>Appropriate </a:t>
            </a:r>
            <a:r>
              <a:rPr lang="en-US" spc="-20" dirty="0">
                <a:cs typeface="Arial"/>
              </a:rPr>
              <a:t>Behaviors </a:t>
            </a:r>
            <a:r>
              <a:rPr lang="en-US" spc="5" dirty="0">
                <a:cs typeface="Arial"/>
              </a:rPr>
              <a:t>to </a:t>
            </a:r>
            <a:r>
              <a:rPr lang="en-US" spc="-20" dirty="0">
                <a:cs typeface="Arial"/>
              </a:rPr>
              <a:t>meet </a:t>
            </a:r>
            <a:r>
              <a:rPr lang="en-US" dirty="0">
                <a:cs typeface="Arial"/>
              </a:rPr>
              <a:t>their </a:t>
            </a:r>
            <a:r>
              <a:rPr lang="en-US" spc="-10" dirty="0">
                <a:cs typeface="Arial"/>
              </a:rPr>
              <a:t>Needs, </a:t>
            </a:r>
            <a:r>
              <a:rPr lang="en-US" spc="20" dirty="0">
                <a:cs typeface="Arial"/>
              </a:rPr>
              <a:t>the </a:t>
            </a:r>
            <a:r>
              <a:rPr lang="en-US" dirty="0">
                <a:cs typeface="Arial"/>
              </a:rPr>
              <a:t>percent who  </a:t>
            </a:r>
            <a:r>
              <a:rPr lang="en-US" spc="10" dirty="0">
                <a:cs typeface="Arial"/>
              </a:rPr>
              <a:t>substantially </a:t>
            </a:r>
            <a:r>
              <a:rPr lang="en-US" spc="-10" dirty="0">
                <a:cs typeface="Arial"/>
              </a:rPr>
              <a:t>increased </a:t>
            </a:r>
            <a:r>
              <a:rPr lang="en-US" dirty="0">
                <a:cs typeface="Arial"/>
              </a:rPr>
              <a:t>their </a:t>
            </a:r>
            <a:r>
              <a:rPr lang="en-US" spc="-5" dirty="0">
                <a:cs typeface="Arial"/>
              </a:rPr>
              <a:t>rate </a:t>
            </a:r>
            <a:r>
              <a:rPr lang="en-US" spc="-20" dirty="0">
                <a:cs typeface="Arial"/>
              </a:rPr>
              <a:t>of </a:t>
            </a:r>
            <a:r>
              <a:rPr lang="en-US" dirty="0">
                <a:cs typeface="Arial"/>
              </a:rPr>
              <a:t>growth </a:t>
            </a:r>
            <a:r>
              <a:rPr lang="en-US" spc="20" dirty="0">
                <a:cs typeface="Arial"/>
              </a:rPr>
              <a:t>by the </a:t>
            </a:r>
            <a:r>
              <a:rPr lang="en-US" spc="-5" dirty="0">
                <a:cs typeface="Arial"/>
              </a:rPr>
              <a:t>time </a:t>
            </a:r>
            <a:r>
              <a:rPr lang="en-US" dirty="0">
                <a:cs typeface="Arial"/>
              </a:rPr>
              <a:t>they  </a:t>
            </a:r>
            <a:r>
              <a:rPr lang="en-US" spc="15" dirty="0">
                <a:cs typeface="Arial"/>
              </a:rPr>
              <a:t>turned </a:t>
            </a:r>
            <a:r>
              <a:rPr lang="en-US" spc="-5" dirty="0">
                <a:cs typeface="Arial"/>
              </a:rPr>
              <a:t>6 </a:t>
            </a:r>
            <a:r>
              <a:rPr lang="en-US" spc="-20" dirty="0">
                <a:cs typeface="Arial"/>
              </a:rPr>
              <a:t>or </a:t>
            </a:r>
            <a:r>
              <a:rPr lang="en-US" spc="-25" dirty="0">
                <a:cs typeface="Arial"/>
              </a:rPr>
              <a:t>exited </a:t>
            </a:r>
            <a:r>
              <a:rPr lang="en-US" spc="20" dirty="0">
                <a:cs typeface="Arial"/>
              </a:rPr>
              <a:t>the</a:t>
            </a:r>
            <a:r>
              <a:rPr lang="en-US" spc="185" dirty="0">
                <a:cs typeface="Arial"/>
              </a:rPr>
              <a:t> </a:t>
            </a:r>
            <a:r>
              <a:rPr lang="en-US" spc="-5" dirty="0">
                <a:cs typeface="Arial"/>
              </a:rPr>
              <a:t>program.</a:t>
            </a:r>
            <a:r>
              <a:rPr lang="en-US" dirty="0">
                <a:cs typeface="Arial"/>
              </a:rPr>
              <a:t> </a:t>
            </a:r>
          </a:p>
          <a:p>
            <a:pPr marL="42545" marR="414655" lvl="0" indent="0" algn="just" defTabSz="914400" rtl="0" eaLnBrk="1" fontAlgn="auto" latinLnBrk="0" hangingPunct="1">
              <a:lnSpc>
                <a:spcPct val="100000"/>
              </a:lnSpc>
              <a:spcBef>
                <a:spcPts val="15"/>
              </a:spcBef>
              <a:spcAft>
                <a:spcPts val="0"/>
              </a:spcAft>
              <a:buClrTx/>
              <a:buSzTx/>
              <a:buFontTx/>
              <a:buNone/>
              <a:tabLst/>
              <a:defRPr/>
            </a:pPr>
            <a:r>
              <a:rPr lang="en-US" spc="-5" dirty="0">
                <a:cs typeface="Arial"/>
              </a:rPr>
              <a:t>7C2</a:t>
            </a:r>
            <a:r>
              <a:rPr lang="en-US" dirty="0">
                <a:cs typeface="Arial"/>
              </a:rPr>
              <a:t>, t</a:t>
            </a:r>
            <a:r>
              <a:rPr lang="en-US" spc="-5" dirty="0">
                <a:cs typeface="Arial"/>
              </a:rPr>
              <a:t>he </a:t>
            </a:r>
            <a:r>
              <a:rPr lang="en-US" dirty="0">
                <a:cs typeface="Arial"/>
              </a:rPr>
              <a:t>percent </a:t>
            </a:r>
            <a:r>
              <a:rPr lang="en-US" spc="-20" dirty="0">
                <a:cs typeface="Arial"/>
              </a:rPr>
              <a:t>of </a:t>
            </a:r>
            <a:r>
              <a:rPr lang="en-US" spc="-5" dirty="0">
                <a:cs typeface="Arial"/>
              </a:rPr>
              <a:t>preschool </a:t>
            </a:r>
            <a:r>
              <a:rPr lang="en-US" spc="5" dirty="0">
                <a:cs typeface="Arial"/>
              </a:rPr>
              <a:t>children </a:t>
            </a:r>
            <a:r>
              <a:rPr lang="en-US" dirty="0">
                <a:cs typeface="Arial"/>
              </a:rPr>
              <a:t>who </a:t>
            </a:r>
            <a:r>
              <a:rPr lang="en-US" spc="-20" dirty="0">
                <a:cs typeface="Arial"/>
              </a:rPr>
              <a:t>were </a:t>
            </a:r>
            <a:r>
              <a:rPr lang="en-US" spc="10" dirty="0">
                <a:cs typeface="Arial"/>
              </a:rPr>
              <a:t>functioning </a:t>
            </a:r>
            <a:r>
              <a:rPr lang="en-US" spc="-10" dirty="0">
                <a:cs typeface="Arial"/>
              </a:rPr>
              <a:t>within  </a:t>
            </a:r>
            <a:r>
              <a:rPr lang="en-US" dirty="0">
                <a:cs typeface="Arial"/>
              </a:rPr>
              <a:t>age </a:t>
            </a:r>
            <a:r>
              <a:rPr lang="en-US" spc="-10" dirty="0">
                <a:cs typeface="Arial"/>
              </a:rPr>
              <a:t>expectations </a:t>
            </a:r>
            <a:r>
              <a:rPr lang="en-US" spc="-20" dirty="0">
                <a:cs typeface="Arial"/>
              </a:rPr>
              <a:t>in </a:t>
            </a:r>
            <a:r>
              <a:rPr lang="en-US" spc="-15" dirty="0">
                <a:cs typeface="Arial"/>
              </a:rPr>
              <a:t>Use </a:t>
            </a:r>
            <a:r>
              <a:rPr lang="en-US" spc="-20" dirty="0">
                <a:cs typeface="Arial"/>
              </a:rPr>
              <a:t>of </a:t>
            </a:r>
            <a:r>
              <a:rPr lang="en-US" spc="-5" dirty="0">
                <a:cs typeface="Arial"/>
              </a:rPr>
              <a:t>Appropriate </a:t>
            </a:r>
            <a:r>
              <a:rPr lang="en-US" spc="-20" dirty="0">
                <a:cs typeface="Arial"/>
              </a:rPr>
              <a:t>Behaviors </a:t>
            </a:r>
            <a:r>
              <a:rPr lang="en-US" spc="5" dirty="0">
                <a:cs typeface="Arial"/>
              </a:rPr>
              <a:t>to </a:t>
            </a:r>
            <a:r>
              <a:rPr lang="en-US" spc="-20" dirty="0">
                <a:cs typeface="Arial"/>
              </a:rPr>
              <a:t>meet </a:t>
            </a:r>
            <a:r>
              <a:rPr lang="en-US" spc="-10" dirty="0">
                <a:cs typeface="Arial"/>
              </a:rPr>
              <a:t>their Needs </a:t>
            </a:r>
            <a:r>
              <a:rPr lang="en-US" spc="20" dirty="0">
                <a:cs typeface="Arial"/>
              </a:rPr>
              <a:t>by the </a:t>
            </a:r>
            <a:r>
              <a:rPr lang="en-US" spc="-5" dirty="0">
                <a:cs typeface="Arial"/>
              </a:rPr>
              <a:t>time </a:t>
            </a:r>
            <a:r>
              <a:rPr lang="en-US" spc="5" dirty="0">
                <a:cs typeface="Arial"/>
              </a:rPr>
              <a:t>they </a:t>
            </a:r>
            <a:r>
              <a:rPr lang="en-US" spc="10" dirty="0">
                <a:cs typeface="Arial"/>
              </a:rPr>
              <a:t>turned </a:t>
            </a:r>
            <a:r>
              <a:rPr lang="en-US" spc="-5" dirty="0">
                <a:cs typeface="Arial"/>
              </a:rPr>
              <a:t>6 </a:t>
            </a:r>
            <a:r>
              <a:rPr lang="en-US" spc="-20" dirty="0">
                <a:cs typeface="Arial"/>
              </a:rPr>
              <a:t>or </a:t>
            </a:r>
            <a:r>
              <a:rPr lang="en-US" spc="-25" dirty="0">
                <a:cs typeface="Arial"/>
              </a:rPr>
              <a:t>exited </a:t>
            </a:r>
            <a:r>
              <a:rPr lang="en-US" spc="20" dirty="0">
                <a:cs typeface="Arial"/>
              </a:rPr>
              <a:t>the</a:t>
            </a:r>
            <a:r>
              <a:rPr lang="en-US" spc="220" dirty="0">
                <a:cs typeface="Arial"/>
              </a:rPr>
              <a:t> </a:t>
            </a:r>
            <a:r>
              <a:rPr lang="en-US" dirty="0">
                <a:cs typeface="Arial"/>
              </a:rPr>
              <a:t>program</a:t>
            </a:r>
          </a:p>
          <a:p>
            <a:pPr marL="42545" marR="414655" lvl="0" indent="0" algn="just" defTabSz="914400" rtl="0" eaLnBrk="1" fontAlgn="auto" latinLnBrk="0" hangingPunct="1">
              <a:lnSpc>
                <a:spcPct val="100000"/>
              </a:lnSpc>
              <a:spcBef>
                <a:spcPts val="15"/>
              </a:spcBef>
              <a:spcAft>
                <a:spcPts val="0"/>
              </a:spcAft>
              <a:buClrTx/>
              <a:buSzTx/>
              <a:buFontTx/>
              <a:buNone/>
              <a:tabLst/>
              <a:defRPr/>
            </a:pPr>
            <a:endParaRPr lang="en-US" dirty="0">
              <a:cs typeface="Arial"/>
            </a:endParaRPr>
          </a:p>
          <a:p>
            <a:pPr marL="42545" marR="414655" lvl="0" indent="0" algn="just" defTabSz="914400" rtl="0" eaLnBrk="1" fontAlgn="auto" latinLnBrk="0" hangingPunct="1">
              <a:lnSpc>
                <a:spcPct val="100000"/>
              </a:lnSpc>
              <a:spcBef>
                <a:spcPts val="15"/>
              </a:spcBef>
              <a:spcAft>
                <a:spcPts val="0"/>
              </a:spcAft>
              <a:buClrTx/>
              <a:buSzTx/>
              <a:buFontTx/>
              <a:buNone/>
              <a:tabLst/>
              <a:defRPr/>
            </a:pPr>
            <a:endParaRPr lang="en-US" dirty="0">
              <a:cs typeface="Arial"/>
            </a:endParaRPr>
          </a:p>
          <a:p>
            <a:pPr marL="42545" marR="414655" algn="just">
              <a:spcBef>
                <a:spcPts val="15"/>
              </a:spcBef>
            </a:pPr>
            <a:endParaRPr lang="en-US" dirty="0">
              <a:cs typeface="Arial"/>
            </a:endParaRPr>
          </a:p>
          <a:p>
            <a:pPr marL="42545" marR="414655" algn="just">
              <a:spcBef>
                <a:spcPts val="15"/>
              </a:spcBef>
            </a:pPr>
            <a:endParaRPr lang="en-US" spc="-5" dirty="0">
              <a:cs typeface="Arial"/>
            </a:endParaRPr>
          </a:p>
          <a:p>
            <a:pPr marL="42545" marR="414655" lvl="0" indent="0" algn="just" defTabSz="914400" rtl="0" eaLnBrk="1" fontAlgn="auto" latinLnBrk="0" hangingPunct="1">
              <a:lnSpc>
                <a:spcPct val="100000"/>
              </a:lnSpc>
              <a:spcBef>
                <a:spcPts val="15"/>
              </a:spcBef>
              <a:spcAft>
                <a:spcPts val="0"/>
              </a:spcAft>
              <a:buClrTx/>
              <a:buSzTx/>
              <a:buFontTx/>
              <a:buNone/>
              <a:tabLst/>
              <a:defRPr/>
            </a:pPr>
            <a:endParaRPr lang="en-US" dirty="0">
              <a:cs typeface="Arial"/>
            </a:endParaRPr>
          </a:p>
          <a:p>
            <a:pPr marL="42545" marR="414655" lvl="0" indent="0" algn="just" defTabSz="914400" rtl="0" eaLnBrk="1" fontAlgn="auto" latinLnBrk="0" hangingPunct="1">
              <a:lnSpc>
                <a:spcPct val="100000"/>
              </a:lnSpc>
              <a:spcBef>
                <a:spcPts val="15"/>
              </a:spcBef>
              <a:spcAft>
                <a:spcPts val="0"/>
              </a:spcAft>
              <a:buClrTx/>
              <a:buSzTx/>
              <a:buFontTx/>
              <a:buNone/>
              <a:tabLst/>
              <a:defRPr/>
            </a:pPr>
            <a:endParaRPr lang="en-US" dirty="0">
              <a:cs typeface="Arial"/>
            </a:endParaRPr>
          </a:p>
          <a:p>
            <a:pPr marL="42545" marR="414655" algn="just">
              <a:spcBef>
                <a:spcPts val="15"/>
              </a:spcBef>
            </a:pPr>
            <a:endParaRPr lang="en-US" dirty="0">
              <a:cs typeface="Arial"/>
            </a:endParaRPr>
          </a:p>
          <a:p>
            <a:pPr marL="42545" marR="414655" algn="just">
              <a:spcBef>
                <a:spcPts val="15"/>
              </a:spcBef>
            </a:pPr>
            <a:endParaRPr lang="en-US" spc="-5"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pc="-5"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2F248F-09AF-4E86-8A19-4E247219235D}" type="slidenum">
              <a:rPr lang="en-US" smtClean="0"/>
              <a:t>14</a:t>
            </a:fld>
            <a:endParaRPr lang="en-US"/>
          </a:p>
        </p:txBody>
      </p:sp>
    </p:spTree>
    <p:extLst>
      <p:ext uri="{BB962C8B-B14F-4D97-AF65-F5344CB8AC3E}">
        <p14:creationId xmlns:p14="http://schemas.microsoft.com/office/powerpoint/2010/main" val="3155502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Source : Kansas State_IND7_Trend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7A1 reads</a:t>
            </a:r>
            <a:r>
              <a:rPr lang="en-US" baseline="0" dirty="0"/>
              <a:t>, o</a:t>
            </a:r>
            <a:r>
              <a:rPr lang="en-US" spc="5" dirty="0">
                <a:cs typeface="Arial"/>
              </a:rPr>
              <a:t>f those </a:t>
            </a:r>
            <a:r>
              <a:rPr lang="en-US" spc="-5" dirty="0">
                <a:cs typeface="Arial"/>
              </a:rPr>
              <a:t>preschool </a:t>
            </a:r>
            <a:r>
              <a:rPr lang="en-US" spc="5" dirty="0">
                <a:cs typeface="Arial"/>
              </a:rPr>
              <a:t>children </a:t>
            </a:r>
            <a:r>
              <a:rPr lang="en-US" dirty="0">
                <a:cs typeface="Arial"/>
              </a:rPr>
              <a:t>who </a:t>
            </a:r>
            <a:r>
              <a:rPr lang="en-US" spc="-5" dirty="0">
                <a:cs typeface="Arial"/>
              </a:rPr>
              <a:t>entered </a:t>
            </a:r>
            <a:r>
              <a:rPr lang="en-US" spc="-20" dirty="0">
                <a:cs typeface="Arial"/>
              </a:rPr>
              <a:t>or </a:t>
            </a:r>
            <a:r>
              <a:rPr lang="en-US" spc="-25" dirty="0">
                <a:cs typeface="Arial"/>
              </a:rPr>
              <a:t>exited </a:t>
            </a:r>
            <a:r>
              <a:rPr lang="en-US" spc="20" dirty="0">
                <a:cs typeface="Arial"/>
              </a:rPr>
              <a:t>the </a:t>
            </a:r>
            <a:r>
              <a:rPr lang="en-US" spc="-5" dirty="0">
                <a:cs typeface="Arial"/>
              </a:rPr>
              <a:t>preschool </a:t>
            </a:r>
            <a:r>
              <a:rPr lang="en-US" dirty="0">
                <a:cs typeface="Arial"/>
              </a:rPr>
              <a:t>program </a:t>
            </a:r>
            <a:r>
              <a:rPr lang="en-US" spc="5" dirty="0">
                <a:cs typeface="Arial"/>
              </a:rPr>
              <a:t>below </a:t>
            </a:r>
            <a:r>
              <a:rPr lang="en-US" dirty="0">
                <a:cs typeface="Arial"/>
              </a:rPr>
              <a:t>age </a:t>
            </a:r>
            <a:r>
              <a:rPr lang="en-US" spc="-15" dirty="0">
                <a:cs typeface="Arial"/>
              </a:rPr>
              <a:t>expectation </a:t>
            </a:r>
            <a:r>
              <a:rPr lang="en-US" spc="-20" dirty="0">
                <a:cs typeface="Arial"/>
              </a:rPr>
              <a:t>in Positive</a:t>
            </a:r>
            <a:r>
              <a:rPr lang="en-US" spc="290" dirty="0">
                <a:cs typeface="Arial"/>
              </a:rPr>
              <a:t> </a:t>
            </a:r>
            <a:r>
              <a:rPr lang="en-US" spc="-25" dirty="0">
                <a:cs typeface="Arial"/>
              </a:rPr>
              <a:t>social</a:t>
            </a:r>
            <a:r>
              <a:rPr lang="en-US" dirty="0">
                <a:cs typeface="Arial"/>
              </a:rPr>
              <a:t> </a:t>
            </a:r>
            <a:r>
              <a:rPr lang="en-US" spc="-15" dirty="0">
                <a:cs typeface="Arial"/>
              </a:rPr>
              <a:t>emotional </a:t>
            </a:r>
            <a:r>
              <a:rPr lang="en-US" spc="5" dirty="0">
                <a:cs typeface="Arial"/>
              </a:rPr>
              <a:t>skills, </a:t>
            </a:r>
            <a:r>
              <a:rPr lang="en-US" spc="20" dirty="0">
                <a:cs typeface="Arial"/>
              </a:rPr>
              <a:t>the </a:t>
            </a:r>
            <a:r>
              <a:rPr lang="en-US" dirty="0">
                <a:cs typeface="Arial"/>
              </a:rPr>
              <a:t>percent who </a:t>
            </a:r>
            <a:r>
              <a:rPr lang="en-US" spc="10" dirty="0">
                <a:cs typeface="Arial"/>
              </a:rPr>
              <a:t>substantially </a:t>
            </a:r>
            <a:r>
              <a:rPr lang="en-US" spc="-10" dirty="0">
                <a:cs typeface="Arial"/>
              </a:rPr>
              <a:t>increased their </a:t>
            </a:r>
            <a:r>
              <a:rPr lang="en-US" spc="-5" dirty="0">
                <a:cs typeface="Arial"/>
              </a:rPr>
              <a:t>rate </a:t>
            </a:r>
            <a:r>
              <a:rPr lang="en-US" spc="-20" dirty="0">
                <a:cs typeface="Arial"/>
              </a:rPr>
              <a:t>of </a:t>
            </a:r>
            <a:r>
              <a:rPr lang="en-US" dirty="0">
                <a:cs typeface="Arial"/>
              </a:rPr>
              <a:t>growth </a:t>
            </a:r>
            <a:r>
              <a:rPr lang="en-US" spc="20" dirty="0">
                <a:cs typeface="Arial"/>
              </a:rPr>
              <a:t>by the </a:t>
            </a:r>
            <a:r>
              <a:rPr lang="en-US" spc="-5" dirty="0">
                <a:cs typeface="Arial"/>
              </a:rPr>
              <a:t>time </a:t>
            </a:r>
            <a:r>
              <a:rPr lang="en-US" spc="5" dirty="0">
                <a:cs typeface="Arial"/>
              </a:rPr>
              <a:t>they </a:t>
            </a:r>
            <a:r>
              <a:rPr lang="en-US" spc="10" dirty="0">
                <a:cs typeface="Arial"/>
              </a:rPr>
              <a:t>turned </a:t>
            </a:r>
            <a:r>
              <a:rPr lang="en-US" spc="-5" dirty="0">
                <a:cs typeface="Arial"/>
              </a:rPr>
              <a:t>6 </a:t>
            </a:r>
            <a:r>
              <a:rPr lang="en-US" spc="-20" dirty="0">
                <a:cs typeface="Arial"/>
              </a:rPr>
              <a:t>or </a:t>
            </a:r>
            <a:r>
              <a:rPr lang="en-US" spc="-25" dirty="0">
                <a:cs typeface="Arial"/>
              </a:rPr>
              <a:t>exited </a:t>
            </a:r>
            <a:r>
              <a:rPr lang="en-US" spc="20" dirty="0">
                <a:cs typeface="Arial"/>
              </a:rPr>
              <a:t>the</a:t>
            </a:r>
            <a:r>
              <a:rPr lang="en-US" spc="330" dirty="0">
                <a:cs typeface="Arial"/>
              </a:rPr>
              <a:t> </a:t>
            </a:r>
            <a:r>
              <a:rPr lang="en-US" spc="-5" dirty="0">
                <a:cs typeface="Arial"/>
              </a:rPr>
              <a:t>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pc="-5" dirty="0">
                <a:cs typeface="Arial"/>
              </a:rPr>
              <a:t>7A2 reads, the </a:t>
            </a:r>
            <a:r>
              <a:rPr lang="en-US" dirty="0">
                <a:cs typeface="Arial"/>
              </a:rPr>
              <a:t>percent </a:t>
            </a:r>
            <a:r>
              <a:rPr lang="en-US" spc="-20" dirty="0">
                <a:cs typeface="Arial"/>
              </a:rPr>
              <a:t>of </a:t>
            </a:r>
            <a:r>
              <a:rPr lang="en-US" spc="-5" dirty="0">
                <a:cs typeface="Arial"/>
              </a:rPr>
              <a:t>preschool </a:t>
            </a:r>
            <a:r>
              <a:rPr lang="en-US" spc="5" dirty="0">
                <a:cs typeface="Arial"/>
              </a:rPr>
              <a:t>children </a:t>
            </a:r>
            <a:r>
              <a:rPr lang="en-US" dirty="0">
                <a:cs typeface="Arial"/>
              </a:rPr>
              <a:t>who </a:t>
            </a:r>
            <a:r>
              <a:rPr lang="en-US" spc="-20" dirty="0">
                <a:cs typeface="Arial"/>
              </a:rPr>
              <a:t>were </a:t>
            </a:r>
            <a:r>
              <a:rPr lang="en-US" spc="10" dirty="0">
                <a:cs typeface="Arial"/>
              </a:rPr>
              <a:t>functioning </a:t>
            </a:r>
            <a:r>
              <a:rPr lang="en-US" spc="-10" dirty="0">
                <a:cs typeface="Arial"/>
              </a:rPr>
              <a:t>within </a:t>
            </a:r>
            <a:r>
              <a:rPr lang="en-US" dirty="0">
                <a:cs typeface="Arial"/>
              </a:rPr>
              <a:t>age </a:t>
            </a:r>
            <a:r>
              <a:rPr lang="en-US" spc="-10" dirty="0">
                <a:cs typeface="Arial"/>
              </a:rPr>
              <a:t>expectations </a:t>
            </a:r>
            <a:r>
              <a:rPr lang="en-US" spc="-20" dirty="0">
                <a:cs typeface="Arial"/>
              </a:rPr>
              <a:t>in positive </a:t>
            </a:r>
            <a:r>
              <a:rPr lang="en-US" spc="-10" dirty="0">
                <a:cs typeface="Arial"/>
              </a:rPr>
              <a:t>social-emotional </a:t>
            </a:r>
            <a:r>
              <a:rPr lang="en-US" spc="5" dirty="0">
                <a:cs typeface="Arial"/>
              </a:rPr>
              <a:t>skills, </a:t>
            </a:r>
            <a:r>
              <a:rPr lang="en-US" spc="20" dirty="0">
                <a:cs typeface="Arial"/>
              </a:rPr>
              <a:t>by the </a:t>
            </a:r>
            <a:r>
              <a:rPr lang="en-US" spc="-5" dirty="0">
                <a:cs typeface="Arial"/>
              </a:rPr>
              <a:t>time  </a:t>
            </a:r>
            <a:r>
              <a:rPr lang="en-US" spc="5" dirty="0">
                <a:cs typeface="Arial"/>
              </a:rPr>
              <a:t>they </a:t>
            </a:r>
            <a:r>
              <a:rPr lang="en-US" spc="10" dirty="0">
                <a:cs typeface="Arial"/>
              </a:rPr>
              <a:t>turned </a:t>
            </a:r>
            <a:r>
              <a:rPr lang="en-US" spc="-5" dirty="0">
                <a:cs typeface="Arial"/>
              </a:rPr>
              <a:t>6 </a:t>
            </a:r>
            <a:r>
              <a:rPr lang="en-US" spc="-15" dirty="0">
                <a:cs typeface="Arial"/>
              </a:rPr>
              <a:t>years </a:t>
            </a:r>
            <a:r>
              <a:rPr lang="en-US" spc="-20" dirty="0">
                <a:cs typeface="Arial"/>
              </a:rPr>
              <a:t>of </a:t>
            </a:r>
            <a:r>
              <a:rPr lang="en-US" dirty="0">
                <a:cs typeface="Arial"/>
              </a:rPr>
              <a:t>age </a:t>
            </a:r>
            <a:r>
              <a:rPr lang="en-US" spc="-20" dirty="0">
                <a:cs typeface="Arial"/>
              </a:rPr>
              <a:t>or </a:t>
            </a:r>
            <a:r>
              <a:rPr lang="en-US" spc="-25" dirty="0">
                <a:cs typeface="Arial"/>
              </a:rPr>
              <a:t>exited </a:t>
            </a:r>
            <a:r>
              <a:rPr lang="en-US" spc="20" dirty="0">
                <a:cs typeface="Arial"/>
              </a:rPr>
              <a:t>the </a:t>
            </a:r>
            <a:r>
              <a:rPr lang="en-US" dirty="0">
                <a:cs typeface="Arial"/>
              </a:rPr>
              <a:t>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Arial"/>
            </a:endParaRPr>
          </a:p>
          <a:p>
            <a:pPr marL="42545" marR="201930" algn="just">
              <a:spcBef>
                <a:spcPts val="40"/>
              </a:spcBef>
            </a:pPr>
            <a:r>
              <a:rPr lang="en-US" dirty="0"/>
              <a:t>7B1 reads,</a:t>
            </a:r>
            <a:r>
              <a:rPr lang="en-US" spc="5" dirty="0">
                <a:cs typeface="Arial"/>
              </a:rPr>
              <a:t> of those </a:t>
            </a:r>
            <a:r>
              <a:rPr lang="en-US" spc="-5" dirty="0">
                <a:cs typeface="Arial"/>
              </a:rPr>
              <a:t>preschool </a:t>
            </a:r>
            <a:r>
              <a:rPr lang="en-US" spc="5" dirty="0">
                <a:cs typeface="Arial"/>
              </a:rPr>
              <a:t>children </a:t>
            </a:r>
            <a:r>
              <a:rPr lang="en-US" dirty="0">
                <a:cs typeface="Arial"/>
              </a:rPr>
              <a:t>who </a:t>
            </a:r>
            <a:r>
              <a:rPr lang="en-US" spc="-5" dirty="0">
                <a:cs typeface="Arial"/>
              </a:rPr>
              <a:t>entered </a:t>
            </a:r>
            <a:r>
              <a:rPr lang="en-US" spc="-20" dirty="0">
                <a:cs typeface="Arial"/>
              </a:rPr>
              <a:t>or </a:t>
            </a:r>
            <a:r>
              <a:rPr lang="en-US" spc="-25" dirty="0">
                <a:cs typeface="Arial"/>
              </a:rPr>
              <a:t>exited </a:t>
            </a:r>
            <a:r>
              <a:rPr lang="en-US" spc="20" dirty="0">
                <a:cs typeface="Arial"/>
              </a:rPr>
              <a:t>the  </a:t>
            </a:r>
            <a:r>
              <a:rPr lang="en-US" spc="-5" dirty="0">
                <a:cs typeface="Arial"/>
              </a:rPr>
              <a:t>preschool </a:t>
            </a:r>
            <a:r>
              <a:rPr lang="en-US" dirty="0">
                <a:cs typeface="Arial"/>
              </a:rPr>
              <a:t>program </a:t>
            </a:r>
            <a:r>
              <a:rPr lang="en-US" spc="5" dirty="0">
                <a:cs typeface="Arial"/>
              </a:rPr>
              <a:t>below </a:t>
            </a:r>
            <a:r>
              <a:rPr lang="en-US" dirty="0">
                <a:cs typeface="Arial"/>
              </a:rPr>
              <a:t>age </a:t>
            </a:r>
            <a:r>
              <a:rPr lang="en-US" spc="-10" dirty="0">
                <a:cs typeface="Arial"/>
              </a:rPr>
              <a:t>expectations </a:t>
            </a:r>
            <a:r>
              <a:rPr lang="en-US" spc="-20" dirty="0">
                <a:cs typeface="Arial"/>
              </a:rPr>
              <a:t>in </a:t>
            </a:r>
            <a:r>
              <a:rPr lang="en-US" spc="-10" dirty="0">
                <a:cs typeface="Arial"/>
              </a:rPr>
              <a:t>Acquisition</a:t>
            </a:r>
            <a:r>
              <a:rPr lang="en-US" spc="305" dirty="0">
                <a:cs typeface="Arial"/>
              </a:rPr>
              <a:t> </a:t>
            </a:r>
            <a:r>
              <a:rPr lang="en-US" dirty="0">
                <a:cs typeface="Arial"/>
              </a:rPr>
              <a:t>and</a:t>
            </a:r>
          </a:p>
          <a:p>
            <a:pPr marL="42545" marR="414655" algn="just">
              <a:spcBef>
                <a:spcPts val="15"/>
              </a:spcBef>
            </a:pPr>
            <a:r>
              <a:rPr lang="en-US" spc="10" dirty="0">
                <a:cs typeface="Arial"/>
              </a:rPr>
              <a:t>use </a:t>
            </a:r>
            <a:r>
              <a:rPr lang="en-US" spc="-20" dirty="0">
                <a:cs typeface="Arial"/>
              </a:rPr>
              <a:t>of </a:t>
            </a:r>
            <a:r>
              <a:rPr lang="en-US" spc="5" dirty="0">
                <a:cs typeface="Arial"/>
              </a:rPr>
              <a:t>Knowledge </a:t>
            </a:r>
            <a:r>
              <a:rPr lang="en-US" dirty="0">
                <a:cs typeface="Arial"/>
              </a:rPr>
              <a:t>and </a:t>
            </a:r>
            <a:r>
              <a:rPr lang="en-US" spc="5" dirty="0">
                <a:cs typeface="Arial"/>
              </a:rPr>
              <a:t>Skills, </a:t>
            </a:r>
            <a:r>
              <a:rPr lang="en-US" spc="20" dirty="0">
                <a:cs typeface="Arial"/>
              </a:rPr>
              <a:t>the </a:t>
            </a:r>
            <a:r>
              <a:rPr lang="en-US" dirty="0">
                <a:cs typeface="Arial"/>
              </a:rPr>
              <a:t>percent who </a:t>
            </a:r>
            <a:r>
              <a:rPr lang="en-US" spc="10" dirty="0">
                <a:cs typeface="Arial"/>
              </a:rPr>
              <a:t>substantially i</a:t>
            </a:r>
            <a:r>
              <a:rPr lang="en-US" spc="-10" dirty="0">
                <a:cs typeface="Arial"/>
              </a:rPr>
              <a:t>ncreased </a:t>
            </a:r>
            <a:r>
              <a:rPr lang="en-US" dirty="0">
                <a:cs typeface="Arial"/>
              </a:rPr>
              <a:t>their </a:t>
            </a:r>
            <a:r>
              <a:rPr lang="en-US" spc="-5" dirty="0">
                <a:cs typeface="Arial"/>
              </a:rPr>
              <a:t>rate </a:t>
            </a:r>
            <a:r>
              <a:rPr lang="en-US" spc="-20" dirty="0">
                <a:cs typeface="Arial"/>
              </a:rPr>
              <a:t>of </a:t>
            </a:r>
            <a:r>
              <a:rPr lang="en-US" dirty="0">
                <a:cs typeface="Arial"/>
              </a:rPr>
              <a:t>growth </a:t>
            </a:r>
            <a:r>
              <a:rPr lang="en-US" spc="20" dirty="0">
                <a:cs typeface="Arial"/>
              </a:rPr>
              <a:t>by the </a:t>
            </a:r>
            <a:r>
              <a:rPr lang="en-US" spc="-5" dirty="0">
                <a:cs typeface="Arial"/>
              </a:rPr>
              <a:t>time </a:t>
            </a:r>
            <a:r>
              <a:rPr lang="en-US" spc="5" dirty="0">
                <a:cs typeface="Arial"/>
              </a:rPr>
              <a:t>they </a:t>
            </a:r>
            <a:r>
              <a:rPr lang="en-US" spc="15" dirty="0">
                <a:cs typeface="Arial"/>
              </a:rPr>
              <a:t>turned </a:t>
            </a:r>
            <a:r>
              <a:rPr lang="en-US" spc="-5" dirty="0">
                <a:cs typeface="Arial"/>
              </a:rPr>
              <a:t>6 </a:t>
            </a:r>
            <a:r>
              <a:rPr lang="en-US" spc="-35" dirty="0">
                <a:cs typeface="Arial"/>
              </a:rPr>
              <a:t>or </a:t>
            </a:r>
            <a:r>
              <a:rPr lang="en-US" spc="-25" dirty="0">
                <a:cs typeface="Arial"/>
              </a:rPr>
              <a:t>exited </a:t>
            </a:r>
            <a:r>
              <a:rPr lang="en-US" spc="20" dirty="0">
                <a:cs typeface="Arial"/>
              </a:rPr>
              <a:t>the</a:t>
            </a:r>
            <a:r>
              <a:rPr lang="en-US" spc="85" dirty="0">
                <a:cs typeface="Arial"/>
              </a:rPr>
              <a:t> </a:t>
            </a:r>
            <a:r>
              <a:rPr lang="en-US" spc="-5" dirty="0">
                <a:cs typeface="Arial"/>
              </a:rPr>
              <a:t>program</a:t>
            </a:r>
            <a:r>
              <a:rPr lang="en-US" dirty="0">
                <a:cs typeface="Arial"/>
              </a:rPr>
              <a:t>. </a:t>
            </a:r>
          </a:p>
          <a:p>
            <a:pPr marL="42545" marR="414655" lvl="0" indent="0" algn="just" defTabSz="914400" rtl="0" eaLnBrk="1" fontAlgn="auto" latinLnBrk="0" hangingPunct="1">
              <a:lnSpc>
                <a:spcPct val="100000"/>
              </a:lnSpc>
              <a:spcBef>
                <a:spcPts val="15"/>
              </a:spcBef>
              <a:spcAft>
                <a:spcPts val="0"/>
              </a:spcAft>
              <a:buClrTx/>
              <a:buSzTx/>
              <a:buFontTx/>
              <a:buNone/>
              <a:tabLst/>
              <a:defRPr/>
            </a:pPr>
            <a:r>
              <a:rPr lang="en-US" spc="-5" dirty="0">
                <a:cs typeface="Arial"/>
              </a:rPr>
              <a:t>7B2</a:t>
            </a:r>
            <a:r>
              <a:rPr lang="en-US" dirty="0">
                <a:cs typeface="Arial"/>
              </a:rPr>
              <a:t>, </a:t>
            </a:r>
            <a:r>
              <a:rPr lang="en-US" spc="-5" dirty="0">
                <a:cs typeface="Arial"/>
              </a:rPr>
              <a:t>the </a:t>
            </a:r>
            <a:r>
              <a:rPr lang="en-US" dirty="0">
                <a:cs typeface="Arial"/>
              </a:rPr>
              <a:t>percent </a:t>
            </a:r>
            <a:r>
              <a:rPr lang="en-US" spc="-20" dirty="0">
                <a:cs typeface="Arial"/>
              </a:rPr>
              <a:t>of </a:t>
            </a:r>
            <a:r>
              <a:rPr lang="en-US" spc="-5" dirty="0">
                <a:cs typeface="Arial"/>
              </a:rPr>
              <a:t>preschool </a:t>
            </a:r>
            <a:r>
              <a:rPr lang="en-US" spc="5" dirty="0">
                <a:cs typeface="Arial"/>
              </a:rPr>
              <a:t>children </a:t>
            </a:r>
            <a:r>
              <a:rPr lang="en-US" dirty="0">
                <a:cs typeface="Arial"/>
              </a:rPr>
              <a:t>who </a:t>
            </a:r>
            <a:r>
              <a:rPr lang="en-US" spc="-20" dirty="0">
                <a:cs typeface="Arial"/>
              </a:rPr>
              <a:t>were </a:t>
            </a:r>
            <a:r>
              <a:rPr lang="en-US" spc="10" dirty="0">
                <a:cs typeface="Arial"/>
              </a:rPr>
              <a:t>functioning </a:t>
            </a:r>
            <a:r>
              <a:rPr lang="en-US" spc="-10" dirty="0">
                <a:cs typeface="Arial"/>
              </a:rPr>
              <a:t>within </a:t>
            </a:r>
            <a:r>
              <a:rPr lang="en-US" dirty="0">
                <a:cs typeface="Arial"/>
              </a:rPr>
              <a:t>age </a:t>
            </a:r>
            <a:r>
              <a:rPr lang="en-US" spc="-10" dirty="0">
                <a:cs typeface="Arial"/>
              </a:rPr>
              <a:t>expectations </a:t>
            </a:r>
            <a:r>
              <a:rPr lang="en-US" spc="-20" dirty="0">
                <a:cs typeface="Arial"/>
              </a:rPr>
              <a:t>in </a:t>
            </a:r>
            <a:r>
              <a:rPr lang="en-US" spc="-10" dirty="0">
                <a:cs typeface="Arial"/>
              </a:rPr>
              <a:t>Acquisition </a:t>
            </a:r>
            <a:r>
              <a:rPr lang="en-US" dirty="0">
                <a:cs typeface="Arial"/>
              </a:rPr>
              <a:t>and </a:t>
            </a:r>
            <a:r>
              <a:rPr lang="en-US" spc="10" dirty="0">
                <a:cs typeface="Arial"/>
              </a:rPr>
              <a:t>use </a:t>
            </a:r>
            <a:r>
              <a:rPr lang="en-US" spc="-20" dirty="0">
                <a:cs typeface="Arial"/>
              </a:rPr>
              <a:t>of </a:t>
            </a:r>
            <a:r>
              <a:rPr lang="en-US" spc="5" dirty="0">
                <a:cs typeface="Arial"/>
              </a:rPr>
              <a:t>Knowledge </a:t>
            </a:r>
            <a:r>
              <a:rPr lang="en-US" dirty="0">
                <a:cs typeface="Arial"/>
              </a:rPr>
              <a:t>and </a:t>
            </a:r>
            <a:r>
              <a:rPr lang="en-US" spc="10" dirty="0">
                <a:cs typeface="Arial"/>
              </a:rPr>
              <a:t>Skills </a:t>
            </a:r>
            <a:r>
              <a:rPr lang="en-US" spc="20" dirty="0">
                <a:cs typeface="Arial"/>
              </a:rPr>
              <a:t>by the </a:t>
            </a:r>
            <a:r>
              <a:rPr lang="en-US" spc="-5" dirty="0">
                <a:cs typeface="Arial"/>
              </a:rPr>
              <a:t>time </a:t>
            </a:r>
            <a:r>
              <a:rPr lang="en-US" spc="5" dirty="0">
                <a:cs typeface="Arial"/>
              </a:rPr>
              <a:t>they </a:t>
            </a:r>
            <a:r>
              <a:rPr lang="en-US" spc="10" dirty="0">
                <a:cs typeface="Arial"/>
              </a:rPr>
              <a:t>turned </a:t>
            </a:r>
            <a:r>
              <a:rPr lang="en-US" spc="-5" dirty="0">
                <a:cs typeface="Arial"/>
              </a:rPr>
              <a:t>6 </a:t>
            </a:r>
            <a:r>
              <a:rPr lang="en-US" spc="-20" dirty="0">
                <a:cs typeface="Arial"/>
              </a:rPr>
              <a:t>or </a:t>
            </a:r>
            <a:r>
              <a:rPr lang="en-US" spc="-25" dirty="0">
                <a:cs typeface="Arial"/>
              </a:rPr>
              <a:t>exited </a:t>
            </a:r>
            <a:r>
              <a:rPr lang="en-US" spc="20" dirty="0">
                <a:cs typeface="Arial"/>
              </a:rPr>
              <a:t>the</a:t>
            </a:r>
            <a:r>
              <a:rPr lang="en-US" spc="200" dirty="0">
                <a:cs typeface="Arial"/>
              </a:rPr>
              <a:t> </a:t>
            </a:r>
            <a:r>
              <a:rPr lang="en-US" dirty="0">
                <a:cs typeface="Arial"/>
              </a:rPr>
              <a:t>program. </a:t>
            </a:r>
          </a:p>
          <a:p>
            <a:pPr marL="42545" marR="414655" lvl="0" indent="0" algn="just" defTabSz="914400" rtl="0" eaLnBrk="1" fontAlgn="auto" latinLnBrk="0" hangingPunct="1">
              <a:lnSpc>
                <a:spcPct val="100000"/>
              </a:lnSpc>
              <a:spcBef>
                <a:spcPts val="15"/>
              </a:spcBef>
              <a:spcAft>
                <a:spcPts val="0"/>
              </a:spcAft>
              <a:buClrTx/>
              <a:buSzTx/>
              <a:buFontTx/>
              <a:buNone/>
              <a:tabLst/>
              <a:defRPr/>
            </a:pPr>
            <a:endParaRPr lang="en-US" dirty="0">
              <a:cs typeface="Arial"/>
            </a:endParaRPr>
          </a:p>
          <a:p>
            <a:pPr marL="42545" marR="414655" lvl="0" indent="0" algn="just" defTabSz="914400" rtl="0" eaLnBrk="1" fontAlgn="auto" latinLnBrk="0" hangingPunct="1">
              <a:lnSpc>
                <a:spcPct val="100000"/>
              </a:lnSpc>
              <a:spcBef>
                <a:spcPts val="15"/>
              </a:spcBef>
              <a:spcAft>
                <a:spcPts val="0"/>
              </a:spcAft>
              <a:buClrTx/>
              <a:buSzTx/>
              <a:buFontTx/>
              <a:buNone/>
              <a:tabLst/>
              <a:defRPr/>
            </a:pPr>
            <a:r>
              <a:rPr lang="en-US" dirty="0"/>
              <a:t>7C1 reads,</a:t>
            </a:r>
            <a:r>
              <a:rPr lang="en-US" spc="5" dirty="0">
                <a:cs typeface="Arial"/>
              </a:rPr>
              <a:t> of those </a:t>
            </a:r>
            <a:r>
              <a:rPr lang="en-US" spc="-5" dirty="0">
                <a:cs typeface="Arial"/>
              </a:rPr>
              <a:t>preschool </a:t>
            </a:r>
            <a:r>
              <a:rPr lang="en-US" spc="5" dirty="0">
                <a:cs typeface="Arial"/>
              </a:rPr>
              <a:t>children </a:t>
            </a:r>
            <a:r>
              <a:rPr lang="en-US" dirty="0">
                <a:cs typeface="Arial"/>
              </a:rPr>
              <a:t>who </a:t>
            </a:r>
            <a:r>
              <a:rPr lang="en-US" spc="-5" dirty="0">
                <a:cs typeface="Arial"/>
              </a:rPr>
              <a:t>entered </a:t>
            </a:r>
            <a:r>
              <a:rPr lang="en-US" spc="-20" dirty="0">
                <a:cs typeface="Arial"/>
              </a:rPr>
              <a:t>or </a:t>
            </a:r>
            <a:r>
              <a:rPr lang="en-US" spc="-25" dirty="0">
                <a:cs typeface="Arial"/>
              </a:rPr>
              <a:t>exited </a:t>
            </a:r>
            <a:r>
              <a:rPr lang="en-US" spc="20" dirty="0">
                <a:cs typeface="Arial"/>
              </a:rPr>
              <a:t>the </a:t>
            </a:r>
            <a:r>
              <a:rPr lang="en-US" spc="-5" dirty="0">
                <a:cs typeface="Arial"/>
              </a:rPr>
              <a:t>preschool </a:t>
            </a:r>
            <a:r>
              <a:rPr lang="en-US" dirty="0">
                <a:cs typeface="Arial"/>
              </a:rPr>
              <a:t>program </a:t>
            </a:r>
            <a:r>
              <a:rPr lang="en-US" spc="5" dirty="0">
                <a:cs typeface="Arial"/>
              </a:rPr>
              <a:t>below </a:t>
            </a:r>
            <a:r>
              <a:rPr lang="en-US" dirty="0">
                <a:cs typeface="Arial"/>
              </a:rPr>
              <a:t>age </a:t>
            </a:r>
            <a:r>
              <a:rPr lang="en-US" spc="-10" dirty="0">
                <a:cs typeface="Arial"/>
              </a:rPr>
              <a:t>expectations </a:t>
            </a:r>
            <a:r>
              <a:rPr lang="en-US" spc="-20" dirty="0">
                <a:cs typeface="Arial"/>
              </a:rPr>
              <a:t>in </a:t>
            </a:r>
            <a:r>
              <a:rPr lang="en-US" spc="-15" dirty="0">
                <a:cs typeface="Arial"/>
              </a:rPr>
              <a:t>Use</a:t>
            </a:r>
            <a:r>
              <a:rPr lang="en-US" spc="225" dirty="0">
                <a:cs typeface="Arial"/>
              </a:rPr>
              <a:t> </a:t>
            </a:r>
            <a:r>
              <a:rPr lang="en-US" spc="-35" dirty="0">
                <a:cs typeface="Arial"/>
              </a:rPr>
              <a:t>of</a:t>
            </a:r>
            <a:r>
              <a:rPr lang="en-US" dirty="0">
                <a:cs typeface="Arial"/>
              </a:rPr>
              <a:t> </a:t>
            </a:r>
            <a:r>
              <a:rPr lang="en-US" spc="-5" dirty="0">
                <a:cs typeface="Arial"/>
              </a:rPr>
              <a:t>Appropriate </a:t>
            </a:r>
            <a:r>
              <a:rPr lang="en-US" spc="-20" dirty="0">
                <a:cs typeface="Arial"/>
              </a:rPr>
              <a:t>Behaviors </a:t>
            </a:r>
            <a:r>
              <a:rPr lang="en-US" spc="5" dirty="0">
                <a:cs typeface="Arial"/>
              </a:rPr>
              <a:t>to </a:t>
            </a:r>
            <a:r>
              <a:rPr lang="en-US" spc="-20" dirty="0">
                <a:cs typeface="Arial"/>
              </a:rPr>
              <a:t>meet </a:t>
            </a:r>
            <a:r>
              <a:rPr lang="en-US" dirty="0">
                <a:cs typeface="Arial"/>
              </a:rPr>
              <a:t>their </a:t>
            </a:r>
            <a:r>
              <a:rPr lang="en-US" spc="-10" dirty="0">
                <a:cs typeface="Arial"/>
              </a:rPr>
              <a:t>Needs, </a:t>
            </a:r>
            <a:r>
              <a:rPr lang="en-US" spc="20" dirty="0">
                <a:cs typeface="Arial"/>
              </a:rPr>
              <a:t>the </a:t>
            </a:r>
            <a:r>
              <a:rPr lang="en-US" dirty="0">
                <a:cs typeface="Arial"/>
              </a:rPr>
              <a:t>percent who  </a:t>
            </a:r>
            <a:r>
              <a:rPr lang="en-US" spc="10" dirty="0">
                <a:cs typeface="Arial"/>
              </a:rPr>
              <a:t>substantially </a:t>
            </a:r>
            <a:r>
              <a:rPr lang="en-US" spc="-10" dirty="0">
                <a:cs typeface="Arial"/>
              </a:rPr>
              <a:t>increased </a:t>
            </a:r>
            <a:r>
              <a:rPr lang="en-US" dirty="0">
                <a:cs typeface="Arial"/>
              </a:rPr>
              <a:t>their </a:t>
            </a:r>
            <a:r>
              <a:rPr lang="en-US" spc="-5" dirty="0">
                <a:cs typeface="Arial"/>
              </a:rPr>
              <a:t>rate </a:t>
            </a:r>
            <a:r>
              <a:rPr lang="en-US" spc="-20" dirty="0">
                <a:cs typeface="Arial"/>
              </a:rPr>
              <a:t>of </a:t>
            </a:r>
            <a:r>
              <a:rPr lang="en-US" dirty="0">
                <a:cs typeface="Arial"/>
              </a:rPr>
              <a:t>growth </a:t>
            </a:r>
            <a:r>
              <a:rPr lang="en-US" spc="20" dirty="0">
                <a:cs typeface="Arial"/>
              </a:rPr>
              <a:t>by the </a:t>
            </a:r>
            <a:r>
              <a:rPr lang="en-US" spc="-5" dirty="0">
                <a:cs typeface="Arial"/>
              </a:rPr>
              <a:t>time </a:t>
            </a:r>
            <a:r>
              <a:rPr lang="en-US" dirty="0">
                <a:cs typeface="Arial"/>
              </a:rPr>
              <a:t>they  </a:t>
            </a:r>
            <a:r>
              <a:rPr lang="en-US" spc="15" dirty="0">
                <a:cs typeface="Arial"/>
              </a:rPr>
              <a:t>turned </a:t>
            </a:r>
            <a:r>
              <a:rPr lang="en-US" spc="-5" dirty="0">
                <a:cs typeface="Arial"/>
              </a:rPr>
              <a:t>6 </a:t>
            </a:r>
            <a:r>
              <a:rPr lang="en-US" spc="-20" dirty="0">
                <a:cs typeface="Arial"/>
              </a:rPr>
              <a:t>or </a:t>
            </a:r>
            <a:r>
              <a:rPr lang="en-US" spc="-25" dirty="0">
                <a:cs typeface="Arial"/>
              </a:rPr>
              <a:t>exited </a:t>
            </a:r>
            <a:r>
              <a:rPr lang="en-US" spc="20" dirty="0">
                <a:cs typeface="Arial"/>
              </a:rPr>
              <a:t>the</a:t>
            </a:r>
            <a:r>
              <a:rPr lang="en-US" spc="185" dirty="0">
                <a:cs typeface="Arial"/>
              </a:rPr>
              <a:t> </a:t>
            </a:r>
            <a:r>
              <a:rPr lang="en-US" spc="-5" dirty="0">
                <a:cs typeface="Arial"/>
              </a:rPr>
              <a:t>program.</a:t>
            </a:r>
            <a:r>
              <a:rPr lang="en-US" dirty="0">
                <a:cs typeface="Arial"/>
              </a:rPr>
              <a:t> </a:t>
            </a:r>
          </a:p>
          <a:p>
            <a:pPr marL="42545" marR="414655" lvl="0" indent="0" algn="just" defTabSz="914400" rtl="0" eaLnBrk="1" fontAlgn="auto" latinLnBrk="0" hangingPunct="1">
              <a:lnSpc>
                <a:spcPct val="100000"/>
              </a:lnSpc>
              <a:spcBef>
                <a:spcPts val="15"/>
              </a:spcBef>
              <a:spcAft>
                <a:spcPts val="0"/>
              </a:spcAft>
              <a:buClrTx/>
              <a:buSzTx/>
              <a:buFontTx/>
              <a:buNone/>
              <a:tabLst/>
              <a:defRPr/>
            </a:pPr>
            <a:r>
              <a:rPr lang="en-US" spc="-5" dirty="0">
                <a:cs typeface="Arial"/>
              </a:rPr>
              <a:t>7C2</a:t>
            </a:r>
            <a:r>
              <a:rPr lang="en-US" dirty="0">
                <a:cs typeface="Arial"/>
              </a:rPr>
              <a:t>, t</a:t>
            </a:r>
            <a:r>
              <a:rPr lang="en-US" spc="-5" dirty="0">
                <a:cs typeface="Arial"/>
              </a:rPr>
              <a:t>he </a:t>
            </a:r>
            <a:r>
              <a:rPr lang="en-US" dirty="0">
                <a:cs typeface="Arial"/>
              </a:rPr>
              <a:t>percent </a:t>
            </a:r>
            <a:r>
              <a:rPr lang="en-US" spc="-20" dirty="0">
                <a:cs typeface="Arial"/>
              </a:rPr>
              <a:t>of </a:t>
            </a:r>
            <a:r>
              <a:rPr lang="en-US" spc="-5" dirty="0">
                <a:cs typeface="Arial"/>
              </a:rPr>
              <a:t>preschool </a:t>
            </a:r>
            <a:r>
              <a:rPr lang="en-US" spc="5" dirty="0">
                <a:cs typeface="Arial"/>
              </a:rPr>
              <a:t>children </a:t>
            </a:r>
            <a:r>
              <a:rPr lang="en-US" dirty="0">
                <a:cs typeface="Arial"/>
              </a:rPr>
              <a:t>who </a:t>
            </a:r>
            <a:r>
              <a:rPr lang="en-US" spc="-20" dirty="0">
                <a:cs typeface="Arial"/>
              </a:rPr>
              <a:t>were </a:t>
            </a:r>
            <a:r>
              <a:rPr lang="en-US" spc="10" dirty="0">
                <a:cs typeface="Arial"/>
              </a:rPr>
              <a:t>functioning </a:t>
            </a:r>
            <a:r>
              <a:rPr lang="en-US" spc="-10" dirty="0">
                <a:cs typeface="Arial"/>
              </a:rPr>
              <a:t>within  </a:t>
            </a:r>
            <a:r>
              <a:rPr lang="en-US" dirty="0">
                <a:cs typeface="Arial"/>
              </a:rPr>
              <a:t>age </a:t>
            </a:r>
            <a:r>
              <a:rPr lang="en-US" spc="-10" dirty="0">
                <a:cs typeface="Arial"/>
              </a:rPr>
              <a:t>expectations </a:t>
            </a:r>
            <a:r>
              <a:rPr lang="en-US" spc="-20" dirty="0">
                <a:cs typeface="Arial"/>
              </a:rPr>
              <a:t>in </a:t>
            </a:r>
            <a:r>
              <a:rPr lang="en-US" spc="-15" dirty="0">
                <a:cs typeface="Arial"/>
              </a:rPr>
              <a:t>Use </a:t>
            </a:r>
            <a:r>
              <a:rPr lang="en-US" spc="-20" dirty="0">
                <a:cs typeface="Arial"/>
              </a:rPr>
              <a:t>of </a:t>
            </a:r>
            <a:r>
              <a:rPr lang="en-US" spc="-5" dirty="0">
                <a:cs typeface="Arial"/>
              </a:rPr>
              <a:t>Appropriate </a:t>
            </a:r>
            <a:r>
              <a:rPr lang="en-US" spc="-20" dirty="0">
                <a:cs typeface="Arial"/>
              </a:rPr>
              <a:t>Behaviors </a:t>
            </a:r>
            <a:r>
              <a:rPr lang="en-US" spc="5" dirty="0">
                <a:cs typeface="Arial"/>
              </a:rPr>
              <a:t>to </a:t>
            </a:r>
            <a:r>
              <a:rPr lang="en-US" spc="-20" dirty="0">
                <a:cs typeface="Arial"/>
              </a:rPr>
              <a:t>meet </a:t>
            </a:r>
            <a:r>
              <a:rPr lang="en-US" spc="-10" dirty="0">
                <a:cs typeface="Arial"/>
              </a:rPr>
              <a:t>their Needs </a:t>
            </a:r>
            <a:r>
              <a:rPr lang="en-US" spc="20" dirty="0">
                <a:cs typeface="Arial"/>
              </a:rPr>
              <a:t>by the </a:t>
            </a:r>
            <a:r>
              <a:rPr lang="en-US" spc="-5" dirty="0">
                <a:cs typeface="Arial"/>
              </a:rPr>
              <a:t>time </a:t>
            </a:r>
            <a:r>
              <a:rPr lang="en-US" spc="5" dirty="0">
                <a:cs typeface="Arial"/>
              </a:rPr>
              <a:t>they </a:t>
            </a:r>
            <a:r>
              <a:rPr lang="en-US" spc="10" dirty="0">
                <a:cs typeface="Arial"/>
              </a:rPr>
              <a:t>turned </a:t>
            </a:r>
            <a:r>
              <a:rPr lang="en-US" spc="-5" dirty="0">
                <a:cs typeface="Arial"/>
              </a:rPr>
              <a:t>6 </a:t>
            </a:r>
            <a:r>
              <a:rPr lang="en-US" spc="-20" dirty="0">
                <a:cs typeface="Arial"/>
              </a:rPr>
              <a:t>or </a:t>
            </a:r>
            <a:r>
              <a:rPr lang="en-US" spc="-25" dirty="0">
                <a:cs typeface="Arial"/>
              </a:rPr>
              <a:t>exited </a:t>
            </a:r>
            <a:r>
              <a:rPr lang="en-US" spc="20" dirty="0">
                <a:cs typeface="Arial"/>
              </a:rPr>
              <a:t>the</a:t>
            </a:r>
            <a:r>
              <a:rPr lang="en-US" spc="220" dirty="0">
                <a:cs typeface="Arial"/>
              </a:rPr>
              <a:t> </a:t>
            </a:r>
            <a:r>
              <a:rPr lang="en-US" dirty="0">
                <a:cs typeface="Arial"/>
              </a:rPr>
              <a:t>program</a:t>
            </a:r>
          </a:p>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15</a:t>
            </a:fld>
            <a:endParaRPr lang="en-US"/>
          </a:p>
        </p:txBody>
      </p:sp>
    </p:spTree>
    <p:extLst>
      <p:ext uri="{BB962C8B-B14F-4D97-AF65-F5344CB8AC3E}">
        <p14:creationId xmlns:p14="http://schemas.microsoft.com/office/powerpoint/2010/main" val="1792203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Source : Kansas State_IND7_Trend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7A1 reads</a:t>
            </a:r>
            <a:r>
              <a:rPr lang="en-US" baseline="0" dirty="0"/>
              <a:t>, o</a:t>
            </a:r>
            <a:r>
              <a:rPr lang="en-US" spc="5" dirty="0">
                <a:cs typeface="Arial"/>
              </a:rPr>
              <a:t>f those </a:t>
            </a:r>
            <a:r>
              <a:rPr lang="en-US" spc="-5" dirty="0">
                <a:cs typeface="Arial"/>
              </a:rPr>
              <a:t>preschool </a:t>
            </a:r>
            <a:r>
              <a:rPr lang="en-US" spc="5" dirty="0">
                <a:cs typeface="Arial"/>
              </a:rPr>
              <a:t>children </a:t>
            </a:r>
            <a:r>
              <a:rPr lang="en-US" dirty="0">
                <a:cs typeface="Arial"/>
              </a:rPr>
              <a:t>who </a:t>
            </a:r>
            <a:r>
              <a:rPr lang="en-US" spc="-5" dirty="0">
                <a:cs typeface="Arial"/>
              </a:rPr>
              <a:t>entered </a:t>
            </a:r>
            <a:r>
              <a:rPr lang="en-US" spc="-20" dirty="0">
                <a:cs typeface="Arial"/>
              </a:rPr>
              <a:t>or </a:t>
            </a:r>
            <a:r>
              <a:rPr lang="en-US" spc="-25" dirty="0">
                <a:cs typeface="Arial"/>
              </a:rPr>
              <a:t>exited </a:t>
            </a:r>
            <a:r>
              <a:rPr lang="en-US" spc="20" dirty="0">
                <a:cs typeface="Arial"/>
              </a:rPr>
              <a:t>the </a:t>
            </a:r>
            <a:r>
              <a:rPr lang="en-US" spc="-5" dirty="0">
                <a:cs typeface="Arial"/>
              </a:rPr>
              <a:t>preschool </a:t>
            </a:r>
            <a:r>
              <a:rPr lang="en-US" dirty="0">
                <a:cs typeface="Arial"/>
              </a:rPr>
              <a:t>program </a:t>
            </a:r>
            <a:r>
              <a:rPr lang="en-US" spc="5" dirty="0">
                <a:cs typeface="Arial"/>
              </a:rPr>
              <a:t>below </a:t>
            </a:r>
            <a:r>
              <a:rPr lang="en-US" dirty="0">
                <a:cs typeface="Arial"/>
              </a:rPr>
              <a:t>age </a:t>
            </a:r>
            <a:r>
              <a:rPr lang="en-US" spc="-15" dirty="0">
                <a:cs typeface="Arial"/>
              </a:rPr>
              <a:t>expectation </a:t>
            </a:r>
            <a:r>
              <a:rPr lang="en-US" spc="-20" dirty="0">
                <a:cs typeface="Arial"/>
              </a:rPr>
              <a:t>in Positive</a:t>
            </a:r>
            <a:r>
              <a:rPr lang="en-US" spc="290" dirty="0">
                <a:cs typeface="Arial"/>
              </a:rPr>
              <a:t> </a:t>
            </a:r>
            <a:r>
              <a:rPr lang="en-US" spc="-25" dirty="0">
                <a:cs typeface="Arial"/>
              </a:rPr>
              <a:t>social</a:t>
            </a:r>
            <a:r>
              <a:rPr lang="en-US" dirty="0">
                <a:cs typeface="Arial"/>
              </a:rPr>
              <a:t> </a:t>
            </a:r>
            <a:r>
              <a:rPr lang="en-US" spc="-15" dirty="0">
                <a:cs typeface="Arial"/>
              </a:rPr>
              <a:t>emotional </a:t>
            </a:r>
            <a:r>
              <a:rPr lang="en-US" spc="5" dirty="0">
                <a:cs typeface="Arial"/>
              </a:rPr>
              <a:t>skills, </a:t>
            </a:r>
            <a:r>
              <a:rPr lang="en-US" spc="20" dirty="0">
                <a:cs typeface="Arial"/>
              </a:rPr>
              <a:t>the </a:t>
            </a:r>
            <a:r>
              <a:rPr lang="en-US" dirty="0">
                <a:cs typeface="Arial"/>
              </a:rPr>
              <a:t>percent who </a:t>
            </a:r>
            <a:r>
              <a:rPr lang="en-US" spc="10" dirty="0">
                <a:cs typeface="Arial"/>
              </a:rPr>
              <a:t>substantially </a:t>
            </a:r>
            <a:r>
              <a:rPr lang="en-US" spc="-10" dirty="0">
                <a:cs typeface="Arial"/>
              </a:rPr>
              <a:t>increased their </a:t>
            </a:r>
            <a:r>
              <a:rPr lang="en-US" spc="-5" dirty="0">
                <a:cs typeface="Arial"/>
              </a:rPr>
              <a:t>rate </a:t>
            </a:r>
            <a:r>
              <a:rPr lang="en-US" spc="-20" dirty="0">
                <a:cs typeface="Arial"/>
              </a:rPr>
              <a:t>of </a:t>
            </a:r>
            <a:r>
              <a:rPr lang="en-US" dirty="0">
                <a:cs typeface="Arial"/>
              </a:rPr>
              <a:t>growth </a:t>
            </a:r>
            <a:r>
              <a:rPr lang="en-US" spc="20" dirty="0">
                <a:cs typeface="Arial"/>
              </a:rPr>
              <a:t>by the </a:t>
            </a:r>
            <a:r>
              <a:rPr lang="en-US" spc="-5" dirty="0">
                <a:cs typeface="Arial"/>
              </a:rPr>
              <a:t>time </a:t>
            </a:r>
            <a:r>
              <a:rPr lang="en-US" spc="5" dirty="0">
                <a:cs typeface="Arial"/>
              </a:rPr>
              <a:t>they </a:t>
            </a:r>
            <a:r>
              <a:rPr lang="en-US" spc="10" dirty="0">
                <a:cs typeface="Arial"/>
              </a:rPr>
              <a:t>turned </a:t>
            </a:r>
            <a:r>
              <a:rPr lang="en-US" spc="-5" dirty="0">
                <a:cs typeface="Arial"/>
              </a:rPr>
              <a:t>6 </a:t>
            </a:r>
            <a:r>
              <a:rPr lang="en-US" spc="-20" dirty="0">
                <a:cs typeface="Arial"/>
              </a:rPr>
              <a:t>or </a:t>
            </a:r>
            <a:r>
              <a:rPr lang="en-US" spc="-25" dirty="0">
                <a:cs typeface="Arial"/>
              </a:rPr>
              <a:t>exited </a:t>
            </a:r>
            <a:r>
              <a:rPr lang="en-US" spc="20" dirty="0">
                <a:cs typeface="Arial"/>
              </a:rPr>
              <a:t>the</a:t>
            </a:r>
            <a:r>
              <a:rPr lang="en-US" spc="330" dirty="0">
                <a:cs typeface="Arial"/>
              </a:rPr>
              <a:t> </a:t>
            </a:r>
            <a:r>
              <a:rPr lang="en-US" spc="-5" dirty="0">
                <a:cs typeface="Arial"/>
              </a:rPr>
              <a:t>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pc="-5" dirty="0">
                <a:cs typeface="Arial"/>
              </a:rPr>
              <a:t>7A2 reads, the </a:t>
            </a:r>
            <a:r>
              <a:rPr lang="en-US" dirty="0">
                <a:cs typeface="Arial"/>
              </a:rPr>
              <a:t>percent </a:t>
            </a:r>
            <a:r>
              <a:rPr lang="en-US" spc="-20" dirty="0">
                <a:cs typeface="Arial"/>
              </a:rPr>
              <a:t>of </a:t>
            </a:r>
            <a:r>
              <a:rPr lang="en-US" spc="-5" dirty="0">
                <a:cs typeface="Arial"/>
              </a:rPr>
              <a:t>preschool </a:t>
            </a:r>
            <a:r>
              <a:rPr lang="en-US" spc="5" dirty="0">
                <a:cs typeface="Arial"/>
              </a:rPr>
              <a:t>children </a:t>
            </a:r>
            <a:r>
              <a:rPr lang="en-US" dirty="0">
                <a:cs typeface="Arial"/>
              </a:rPr>
              <a:t>who </a:t>
            </a:r>
            <a:r>
              <a:rPr lang="en-US" spc="-20" dirty="0">
                <a:cs typeface="Arial"/>
              </a:rPr>
              <a:t>were </a:t>
            </a:r>
            <a:r>
              <a:rPr lang="en-US" spc="10" dirty="0">
                <a:cs typeface="Arial"/>
              </a:rPr>
              <a:t>functioning </a:t>
            </a:r>
            <a:r>
              <a:rPr lang="en-US" spc="-10" dirty="0">
                <a:cs typeface="Arial"/>
              </a:rPr>
              <a:t>within </a:t>
            </a:r>
            <a:r>
              <a:rPr lang="en-US" dirty="0">
                <a:cs typeface="Arial"/>
              </a:rPr>
              <a:t>age </a:t>
            </a:r>
            <a:r>
              <a:rPr lang="en-US" spc="-10" dirty="0">
                <a:cs typeface="Arial"/>
              </a:rPr>
              <a:t>expectations </a:t>
            </a:r>
            <a:r>
              <a:rPr lang="en-US" spc="-20" dirty="0">
                <a:cs typeface="Arial"/>
              </a:rPr>
              <a:t>in positive </a:t>
            </a:r>
            <a:r>
              <a:rPr lang="en-US" spc="-10" dirty="0">
                <a:cs typeface="Arial"/>
              </a:rPr>
              <a:t>social-emotional </a:t>
            </a:r>
            <a:r>
              <a:rPr lang="en-US" spc="5" dirty="0">
                <a:cs typeface="Arial"/>
              </a:rPr>
              <a:t>skills, </a:t>
            </a:r>
            <a:r>
              <a:rPr lang="en-US" spc="20" dirty="0">
                <a:cs typeface="Arial"/>
              </a:rPr>
              <a:t>by the </a:t>
            </a:r>
            <a:r>
              <a:rPr lang="en-US" spc="-5" dirty="0">
                <a:cs typeface="Arial"/>
              </a:rPr>
              <a:t>time  </a:t>
            </a:r>
            <a:r>
              <a:rPr lang="en-US" spc="5" dirty="0">
                <a:cs typeface="Arial"/>
              </a:rPr>
              <a:t>they </a:t>
            </a:r>
            <a:r>
              <a:rPr lang="en-US" spc="10" dirty="0">
                <a:cs typeface="Arial"/>
              </a:rPr>
              <a:t>turned </a:t>
            </a:r>
            <a:r>
              <a:rPr lang="en-US" spc="-5" dirty="0">
                <a:cs typeface="Arial"/>
              </a:rPr>
              <a:t>6 </a:t>
            </a:r>
            <a:r>
              <a:rPr lang="en-US" spc="-15" dirty="0">
                <a:cs typeface="Arial"/>
              </a:rPr>
              <a:t>years </a:t>
            </a:r>
            <a:r>
              <a:rPr lang="en-US" spc="-20" dirty="0">
                <a:cs typeface="Arial"/>
              </a:rPr>
              <a:t>of </a:t>
            </a:r>
            <a:r>
              <a:rPr lang="en-US" dirty="0">
                <a:cs typeface="Arial"/>
              </a:rPr>
              <a:t>age </a:t>
            </a:r>
            <a:r>
              <a:rPr lang="en-US" spc="-20" dirty="0">
                <a:cs typeface="Arial"/>
              </a:rPr>
              <a:t>or </a:t>
            </a:r>
            <a:r>
              <a:rPr lang="en-US" spc="-25" dirty="0">
                <a:cs typeface="Arial"/>
              </a:rPr>
              <a:t>exited </a:t>
            </a:r>
            <a:r>
              <a:rPr lang="en-US" spc="20" dirty="0">
                <a:cs typeface="Arial"/>
              </a:rPr>
              <a:t>the </a:t>
            </a:r>
            <a:r>
              <a:rPr lang="en-US" dirty="0">
                <a:cs typeface="Arial"/>
              </a:rPr>
              <a:t>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Arial"/>
            </a:endParaRPr>
          </a:p>
          <a:p>
            <a:pPr marL="42545" marR="201930" algn="just">
              <a:spcBef>
                <a:spcPts val="40"/>
              </a:spcBef>
            </a:pPr>
            <a:r>
              <a:rPr lang="en-US" dirty="0"/>
              <a:t>7B1 reads,</a:t>
            </a:r>
            <a:r>
              <a:rPr lang="en-US" spc="5" dirty="0">
                <a:cs typeface="Arial"/>
              </a:rPr>
              <a:t> of those </a:t>
            </a:r>
            <a:r>
              <a:rPr lang="en-US" spc="-5" dirty="0">
                <a:cs typeface="Arial"/>
              </a:rPr>
              <a:t>preschool </a:t>
            </a:r>
            <a:r>
              <a:rPr lang="en-US" spc="5" dirty="0">
                <a:cs typeface="Arial"/>
              </a:rPr>
              <a:t>children </a:t>
            </a:r>
            <a:r>
              <a:rPr lang="en-US" dirty="0">
                <a:cs typeface="Arial"/>
              </a:rPr>
              <a:t>who </a:t>
            </a:r>
            <a:r>
              <a:rPr lang="en-US" spc="-5" dirty="0">
                <a:cs typeface="Arial"/>
              </a:rPr>
              <a:t>entered </a:t>
            </a:r>
            <a:r>
              <a:rPr lang="en-US" spc="-20" dirty="0">
                <a:cs typeface="Arial"/>
              </a:rPr>
              <a:t>or </a:t>
            </a:r>
            <a:r>
              <a:rPr lang="en-US" spc="-25" dirty="0">
                <a:cs typeface="Arial"/>
              </a:rPr>
              <a:t>exited </a:t>
            </a:r>
            <a:r>
              <a:rPr lang="en-US" spc="20" dirty="0">
                <a:cs typeface="Arial"/>
              </a:rPr>
              <a:t>the  </a:t>
            </a:r>
            <a:r>
              <a:rPr lang="en-US" spc="-5" dirty="0">
                <a:cs typeface="Arial"/>
              </a:rPr>
              <a:t>preschool </a:t>
            </a:r>
            <a:r>
              <a:rPr lang="en-US" dirty="0">
                <a:cs typeface="Arial"/>
              </a:rPr>
              <a:t>program </a:t>
            </a:r>
            <a:r>
              <a:rPr lang="en-US" spc="5" dirty="0">
                <a:cs typeface="Arial"/>
              </a:rPr>
              <a:t>below </a:t>
            </a:r>
            <a:r>
              <a:rPr lang="en-US" dirty="0">
                <a:cs typeface="Arial"/>
              </a:rPr>
              <a:t>age </a:t>
            </a:r>
            <a:r>
              <a:rPr lang="en-US" spc="-10" dirty="0">
                <a:cs typeface="Arial"/>
              </a:rPr>
              <a:t>expectations </a:t>
            </a:r>
            <a:r>
              <a:rPr lang="en-US" spc="-20" dirty="0">
                <a:cs typeface="Arial"/>
              </a:rPr>
              <a:t>in </a:t>
            </a:r>
            <a:r>
              <a:rPr lang="en-US" spc="-10" dirty="0">
                <a:cs typeface="Arial"/>
              </a:rPr>
              <a:t>Acquisition</a:t>
            </a:r>
            <a:r>
              <a:rPr lang="en-US" spc="305" dirty="0">
                <a:cs typeface="Arial"/>
              </a:rPr>
              <a:t> </a:t>
            </a:r>
            <a:r>
              <a:rPr lang="en-US" dirty="0">
                <a:cs typeface="Arial"/>
              </a:rPr>
              <a:t>and</a:t>
            </a:r>
          </a:p>
          <a:p>
            <a:pPr marL="42545" marR="414655" algn="just">
              <a:spcBef>
                <a:spcPts val="15"/>
              </a:spcBef>
            </a:pPr>
            <a:r>
              <a:rPr lang="en-US" spc="10" dirty="0">
                <a:cs typeface="Arial"/>
              </a:rPr>
              <a:t>use </a:t>
            </a:r>
            <a:r>
              <a:rPr lang="en-US" spc="-20" dirty="0">
                <a:cs typeface="Arial"/>
              </a:rPr>
              <a:t>of </a:t>
            </a:r>
            <a:r>
              <a:rPr lang="en-US" spc="5" dirty="0">
                <a:cs typeface="Arial"/>
              </a:rPr>
              <a:t>Knowledge </a:t>
            </a:r>
            <a:r>
              <a:rPr lang="en-US" dirty="0">
                <a:cs typeface="Arial"/>
              </a:rPr>
              <a:t>and </a:t>
            </a:r>
            <a:r>
              <a:rPr lang="en-US" spc="5" dirty="0">
                <a:cs typeface="Arial"/>
              </a:rPr>
              <a:t>Skills, </a:t>
            </a:r>
            <a:r>
              <a:rPr lang="en-US" spc="20" dirty="0">
                <a:cs typeface="Arial"/>
              </a:rPr>
              <a:t>the </a:t>
            </a:r>
            <a:r>
              <a:rPr lang="en-US" dirty="0">
                <a:cs typeface="Arial"/>
              </a:rPr>
              <a:t>percent who </a:t>
            </a:r>
            <a:r>
              <a:rPr lang="en-US" spc="10" dirty="0">
                <a:cs typeface="Arial"/>
              </a:rPr>
              <a:t>substantially i</a:t>
            </a:r>
            <a:r>
              <a:rPr lang="en-US" spc="-10" dirty="0">
                <a:cs typeface="Arial"/>
              </a:rPr>
              <a:t>ncreased </a:t>
            </a:r>
            <a:r>
              <a:rPr lang="en-US" dirty="0">
                <a:cs typeface="Arial"/>
              </a:rPr>
              <a:t>their </a:t>
            </a:r>
            <a:r>
              <a:rPr lang="en-US" spc="-5" dirty="0">
                <a:cs typeface="Arial"/>
              </a:rPr>
              <a:t>rate </a:t>
            </a:r>
            <a:r>
              <a:rPr lang="en-US" spc="-20" dirty="0">
                <a:cs typeface="Arial"/>
              </a:rPr>
              <a:t>of </a:t>
            </a:r>
            <a:r>
              <a:rPr lang="en-US" dirty="0">
                <a:cs typeface="Arial"/>
              </a:rPr>
              <a:t>growth </a:t>
            </a:r>
            <a:r>
              <a:rPr lang="en-US" spc="20" dirty="0">
                <a:cs typeface="Arial"/>
              </a:rPr>
              <a:t>by the </a:t>
            </a:r>
            <a:r>
              <a:rPr lang="en-US" spc="-5" dirty="0">
                <a:cs typeface="Arial"/>
              </a:rPr>
              <a:t>time </a:t>
            </a:r>
            <a:r>
              <a:rPr lang="en-US" spc="5" dirty="0">
                <a:cs typeface="Arial"/>
              </a:rPr>
              <a:t>they </a:t>
            </a:r>
            <a:r>
              <a:rPr lang="en-US" spc="15" dirty="0">
                <a:cs typeface="Arial"/>
              </a:rPr>
              <a:t>turned </a:t>
            </a:r>
            <a:r>
              <a:rPr lang="en-US" spc="-5" dirty="0">
                <a:cs typeface="Arial"/>
              </a:rPr>
              <a:t>6 </a:t>
            </a:r>
            <a:r>
              <a:rPr lang="en-US" spc="-35" dirty="0">
                <a:cs typeface="Arial"/>
              </a:rPr>
              <a:t>or </a:t>
            </a:r>
            <a:r>
              <a:rPr lang="en-US" spc="-25" dirty="0">
                <a:cs typeface="Arial"/>
              </a:rPr>
              <a:t>exited </a:t>
            </a:r>
            <a:r>
              <a:rPr lang="en-US" spc="20" dirty="0">
                <a:cs typeface="Arial"/>
              </a:rPr>
              <a:t>the</a:t>
            </a:r>
            <a:r>
              <a:rPr lang="en-US" spc="85" dirty="0">
                <a:cs typeface="Arial"/>
              </a:rPr>
              <a:t> </a:t>
            </a:r>
            <a:r>
              <a:rPr lang="en-US" spc="-5" dirty="0">
                <a:cs typeface="Arial"/>
              </a:rPr>
              <a:t>program</a:t>
            </a:r>
            <a:r>
              <a:rPr lang="en-US" dirty="0">
                <a:cs typeface="Arial"/>
              </a:rPr>
              <a:t>. </a:t>
            </a:r>
          </a:p>
          <a:p>
            <a:pPr marL="42545" marR="414655" lvl="0" indent="0" algn="just" defTabSz="914400" rtl="0" eaLnBrk="1" fontAlgn="auto" latinLnBrk="0" hangingPunct="1">
              <a:lnSpc>
                <a:spcPct val="100000"/>
              </a:lnSpc>
              <a:spcBef>
                <a:spcPts val="15"/>
              </a:spcBef>
              <a:spcAft>
                <a:spcPts val="0"/>
              </a:spcAft>
              <a:buClrTx/>
              <a:buSzTx/>
              <a:buFontTx/>
              <a:buNone/>
              <a:tabLst/>
              <a:defRPr/>
            </a:pPr>
            <a:r>
              <a:rPr lang="en-US" spc="-5" dirty="0">
                <a:cs typeface="Arial"/>
              </a:rPr>
              <a:t>7B2</a:t>
            </a:r>
            <a:r>
              <a:rPr lang="en-US" dirty="0">
                <a:cs typeface="Arial"/>
              </a:rPr>
              <a:t>, </a:t>
            </a:r>
            <a:r>
              <a:rPr lang="en-US" spc="-5" dirty="0">
                <a:cs typeface="Arial"/>
              </a:rPr>
              <a:t>the </a:t>
            </a:r>
            <a:r>
              <a:rPr lang="en-US" dirty="0">
                <a:cs typeface="Arial"/>
              </a:rPr>
              <a:t>percent </a:t>
            </a:r>
            <a:r>
              <a:rPr lang="en-US" spc="-20" dirty="0">
                <a:cs typeface="Arial"/>
              </a:rPr>
              <a:t>of </a:t>
            </a:r>
            <a:r>
              <a:rPr lang="en-US" spc="-5" dirty="0">
                <a:cs typeface="Arial"/>
              </a:rPr>
              <a:t>preschool </a:t>
            </a:r>
            <a:r>
              <a:rPr lang="en-US" spc="5" dirty="0">
                <a:cs typeface="Arial"/>
              </a:rPr>
              <a:t>children </a:t>
            </a:r>
            <a:r>
              <a:rPr lang="en-US" dirty="0">
                <a:cs typeface="Arial"/>
              </a:rPr>
              <a:t>who </a:t>
            </a:r>
            <a:r>
              <a:rPr lang="en-US" spc="-20" dirty="0">
                <a:cs typeface="Arial"/>
              </a:rPr>
              <a:t>were </a:t>
            </a:r>
            <a:r>
              <a:rPr lang="en-US" spc="10" dirty="0">
                <a:cs typeface="Arial"/>
              </a:rPr>
              <a:t>functioning </a:t>
            </a:r>
            <a:r>
              <a:rPr lang="en-US" spc="-10" dirty="0">
                <a:cs typeface="Arial"/>
              </a:rPr>
              <a:t>within </a:t>
            </a:r>
            <a:r>
              <a:rPr lang="en-US" dirty="0">
                <a:cs typeface="Arial"/>
              </a:rPr>
              <a:t>age </a:t>
            </a:r>
            <a:r>
              <a:rPr lang="en-US" spc="-10" dirty="0">
                <a:cs typeface="Arial"/>
              </a:rPr>
              <a:t>expectations </a:t>
            </a:r>
            <a:r>
              <a:rPr lang="en-US" spc="-20" dirty="0">
                <a:cs typeface="Arial"/>
              </a:rPr>
              <a:t>in </a:t>
            </a:r>
            <a:r>
              <a:rPr lang="en-US" spc="-10" dirty="0">
                <a:cs typeface="Arial"/>
              </a:rPr>
              <a:t>Acquisition </a:t>
            </a:r>
            <a:r>
              <a:rPr lang="en-US" dirty="0">
                <a:cs typeface="Arial"/>
              </a:rPr>
              <a:t>and </a:t>
            </a:r>
            <a:r>
              <a:rPr lang="en-US" spc="10" dirty="0">
                <a:cs typeface="Arial"/>
              </a:rPr>
              <a:t>use </a:t>
            </a:r>
            <a:r>
              <a:rPr lang="en-US" spc="-20" dirty="0">
                <a:cs typeface="Arial"/>
              </a:rPr>
              <a:t>of </a:t>
            </a:r>
            <a:r>
              <a:rPr lang="en-US" spc="5" dirty="0">
                <a:cs typeface="Arial"/>
              </a:rPr>
              <a:t>Knowledge </a:t>
            </a:r>
            <a:r>
              <a:rPr lang="en-US" dirty="0">
                <a:cs typeface="Arial"/>
              </a:rPr>
              <a:t>and </a:t>
            </a:r>
            <a:r>
              <a:rPr lang="en-US" spc="10" dirty="0">
                <a:cs typeface="Arial"/>
              </a:rPr>
              <a:t>Skills </a:t>
            </a:r>
            <a:r>
              <a:rPr lang="en-US" spc="20" dirty="0">
                <a:cs typeface="Arial"/>
              </a:rPr>
              <a:t>by the </a:t>
            </a:r>
            <a:r>
              <a:rPr lang="en-US" spc="-5" dirty="0">
                <a:cs typeface="Arial"/>
              </a:rPr>
              <a:t>time </a:t>
            </a:r>
            <a:r>
              <a:rPr lang="en-US" spc="5" dirty="0">
                <a:cs typeface="Arial"/>
              </a:rPr>
              <a:t>they </a:t>
            </a:r>
            <a:r>
              <a:rPr lang="en-US" spc="10" dirty="0">
                <a:cs typeface="Arial"/>
              </a:rPr>
              <a:t>turned </a:t>
            </a:r>
            <a:r>
              <a:rPr lang="en-US" spc="-5" dirty="0">
                <a:cs typeface="Arial"/>
              </a:rPr>
              <a:t>6 </a:t>
            </a:r>
            <a:r>
              <a:rPr lang="en-US" spc="-20" dirty="0">
                <a:cs typeface="Arial"/>
              </a:rPr>
              <a:t>or </a:t>
            </a:r>
            <a:r>
              <a:rPr lang="en-US" spc="-25" dirty="0">
                <a:cs typeface="Arial"/>
              </a:rPr>
              <a:t>exited </a:t>
            </a:r>
            <a:r>
              <a:rPr lang="en-US" spc="20" dirty="0">
                <a:cs typeface="Arial"/>
              </a:rPr>
              <a:t>the</a:t>
            </a:r>
            <a:r>
              <a:rPr lang="en-US" spc="200" dirty="0">
                <a:cs typeface="Arial"/>
              </a:rPr>
              <a:t> </a:t>
            </a:r>
            <a:r>
              <a:rPr lang="en-US" dirty="0">
                <a:cs typeface="Arial"/>
              </a:rPr>
              <a:t>program. </a:t>
            </a:r>
          </a:p>
          <a:p>
            <a:pPr marL="42545" marR="414655" lvl="0" indent="0" algn="just" defTabSz="914400" rtl="0" eaLnBrk="1" fontAlgn="auto" latinLnBrk="0" hangingPunct="1">
              <a:lnSpc>
                <a:spcPct val="100000"/>
              </a:lnSpc>
              <a:spcBef>
                <a:spcPts val="15"/>
              </a:spcBef>
              <a:spcAft>
                <a:spcPts val="0"/>
              </a:spcAft>
              <a:buClrTx/>
              <a:buSzTx/>
              <a:buFontTx/>
              <a:buNone/>
              <a:tabLst/>
              <a:defRPr/>
            </a:pPr>
            <a:endParaRPr lang="en-US" dirty="0">
              <a:cs typeface="Arial"/>
            </a:endParaRPr>
          </a:p>
          <a:p>
            <a:pPr marL="42545" marR="414655" lvl="0" indent="0" algn="just" defTabSz="914400" rtl="0" eaLnBrk="1" fontAlgn="auto" latinLnBrk="0" hangingPunct="1">
              <a:lnSpc>
                <a:spcPct val="100000"/>
              </a:lnSpc>
              <a:spcBef>
                <a:spcPts val="15"/>
              </a:spcBef>
              <a:spcAft>
                <a:spcPts val="0"/>
              </a:spcAft>
              <a:buClrTx/>
              <a:buSzTx/>
              <a:buFontTx/>
              <a:buNone/>
              <a:tabLst/>
              <a:defRPr/>
            </a:pPr>
            <a:r>
              <a:rPr lang="en-US" dirty="0"/>
              <a:t>7C1 reads,</a:t>
            </a:r>
            <a:r>
              <a:rPr lang="en-US" spc="5" dirty="0">
                <a:cs typeface="Arial"/>
              </a:rPr>
              <a:t> of those </a:t>
            </a:r>
            <a:r>
              <a:rPr lang="en-US" spc="-5" dirty="0">
                <a:cs typeface="Arial"/>
              </a:rPr>
              <a:t>preschool </a:t>
            </a:r>
            <a:r>
              <a:rPr lang="en-US" spc="5" dirty="0">
                <a:cs typeface="Arial"/>
              </a:rPr>
              <a:t>children </a:t>
            </a:r>
            <a:r>
              <a:rPr lang="en-US" dirty="0">
                <a:cs typeface="Arial"/>
              </a:rPr>
              <a:t>who </a:t>
            </a:r>
            <a:r>
              <a:rPr lang="en-US" spc="-5" dirty="0">
                <a:cs typeface="Arial"/>
              </a:rPr>
              <a:t>entered </a:t>
            </a:r>
            <a:r>
              <a:rPr lang="en-US" spc="-20" dirty="0">
                <a:cs typeface="Arial"/>
              </a:rPr>
              <a:t>or </a:t>
            </a:r>
            <a:r>
              <a:rPr lang="en-US" spc="-25" dirty="0">
                <a:cs typeface="Arial"/>
              </a:rPr>
              <a:t>exited </a:t>
            </a:r>
            <a:r>
              <a:rPr lang="en-US" spc="20" dirty="0">
                <a:cs typeface="Arial"/>
              </a:rPr>
              <a:t>the </a:t>
            </a:r>
            <a:r>
              <a:rPr lang="en-US" spc="-5" dirty="0">
                <a:cs typeface="Arial"/>
              </a:rPr>
              <a:t>preschool </a:t>
            </a:r>
            <a:r>
              <a:rPr lang="en-US" dirty="0">
                <a:cs typeface="Arial"/>
              </a:rPr>
              <a:t>program </a:t>
            </a:r>
            <a:r>
              <a:rPr lang="en-US" spc="5" dirty="0">
                <a:cs typeface="Arial"/>
              </a:rPr>
              <a:t>below </a:t>
            </a:r>
            <a:r>
              <a:rPr lang="en-US" dirty="0">
                <a:cs typeface="Arial"/>
              </a:rPr>
              <a:t>age </a:t>
            </a:r>
            <a:r>
              <a:rPr lang="en-US" spc="-10" dirty="0">
                <a:cs typeface="Arial"/>
              </a:rPr>
              <a:t>expectations </a:t>
            </a:r>
            <a:r>
              <a:rPr lang="en-US" spc="-20" dirty="0">
                <a:cs typeface="Arial"/>
              </a:rPr>
              <a:t>in </a:t>
            </a:r>
            <a:r>
              <a:rPr lang="en-US" spc="-15" dirty="0">
                <a:cs typeface="Arial"/>
              </a:rPr>
              <a:t>Use</a:t>
            </a:r>
            <a:r>
              <a:rPr lang="en-US" spc="225" dirty="0">
                <a:cs typeface="Arial"/>
              </a:rPr>
              <a:t> </a:t>
            </a:r>
            <a:r>
              <a:rPr lang="en-US" spc="-35" dirty="0">
                <a:cs typeface="Arial"/>
              </a:rPr>
              <a:t>of</a:t>
            </a:r>
            <a:r>
              <a:rPr lang="en-US" dirty="0">
                <a:cs typeface="Arial"/>
              </a:rPr>
              <a:t> </a:t>
            </a:r>
            <a:r>
              <a:rPr lang="en-US" spc="-5" dirty="0">
                <a:cs typeface="Arial"/>
              </a:rPr>
              <a:t>Appropriate </a:t>
            </a:r>
            <a:r>
              <a:rPr lang="en-US" spc="-20" dirty="0">
                <a:cs typeface="Arial"/>
              </a:rPr>
              <a:t>Behaviors </a:t>
            </a:r>
            <a:r>
              <a:rPr lang="en-US" spc="5" dirty="0">
                <a:cs typeface="Arial"/>
              </a:rPr>
              <a:t>to </a:t>
            </a:r>
            <a:r>
              <a:rPr lang="en-US" spc="-20" dirty="0">
                <a:cs typeface="Arial"/>
              </a:rPr>
              <a:t>meet </a:t>
            </a:r>
            <a:r>
              <a:rPr lang="en-US" dirty="0">
                <a:cs typeface="Arial"/>
              </a:rPr>
              <a:t>their </a:t>
            </a:r>
            <a:r>
              <a:rPr lang="en-US" spc="-10" dirty="0">
                <a:cs typeface="Arial"/>
              </a:rPr>
              <a:t>Needs, </a:t>
            </a:r>
            <a:r>
              <a:rPr lang="en-US" spc="20" dirty="0">
                <a:cs typeface="Arial"/>
              </a:rPr>
              <a:t>the </a:t>
            </a:r>
            <a:r>
              <a:rPr lang="en-US" dirty="0">
                <a:cs typeface="Arial"/>
              </a:rPr>
              <a:t>percent who  </a:t>
            </a:r>
            <a:r>
              <a:rPr lang="en-US" spc="10" dirty="0">
                <a:cs typeface="Arial"/>
              </a:rPr>
              <a:t>substantially </a:t>
            </a:r>
            <a:r>
              <a:rPr lang="en-US" spc="-10" dirty="0">
                <a:cs typeface="Arial"/>
              </a:rPr>
              <a:t>increased </a:t>
            </a:r>
            <a:r>
              <a:rPr lang="en-US" dirty="0">
                <a:cs typeface="Arial"/>
              </a:rPr>
              <a:t>their </a:t>
            </a:r>
            <a:r>
              <a:rPr lang="en-US" spc="-5" dirty="0">
                <a:cs typeface="Arial"/>
              </a:rPr>
              <a:t>rate </a:t>
            </a:r>
            <a:r>
              <a:rPr lang="en-US" spc="-20" dirty="0">
                <a:cs typeface="Arial"/>
              </a:rPr>
              <a:t>of </a:t>
            </a:r>
            <a:r>
              <a:rPr lang="en-US" dirty="0">
                <a:cs typeface="Arial"/>
              </a:rPr>
              <a:t>growth </a:t>
            </a:r>
            <a:r>
              <a:rPr lang="en-US" spc="20" dirty="0">
                <a:cs typeface="Arial"/>
              </a:rPr>
              <a:t>by the </a:t>
            </a:r>
            <a:r>
              <a:rPr lang="en-US" spc="-5" dirty="0">
                <a:cs typeface="Arial"/>
              </a:rPr>
              <a:t>time </a:t>
            </a:r>
            <a:r>
              <a:rPr lang="en-US" dirty="0">
                <a:cs typeface="Arial"/>
              </a:rPr>
              <a:t>they  </a:t>
            </a:r>
            <a:r>
              <a:rPr lang="en-US" spc="15" dirty="0">
                <a:cs typeface="Arial"/>
              </a:rPr>
              <a:t>turned </a:t>
            </a:r>
            <a:r>
              <a:rPr lang="en-US" spc="-5" dirty="0">
                <a:cs typeface="Arial"/>
              </a:rPr>
              <a:t>6 </a:t>
            </a:r>
            <a:r>
              <a:rPr lang="en-US" spc="-20" dirty="0">
                <a:cs typeface="Arial"/>
              </a:rPr>
              <a:t>or </a:t>
            </a:r>
            <a:r>
              <a:rPr lang="en-US" spc="-25" dirty="0">
                <a:cs typeface="Arial"/>
              </a:rPr>
              <a:t>exited </a:t>
            </a:r>
            <a:r>
              <a:rPr lang="en-US" spc="20" dirty="0">
                <a:cs typeface="Arial"/>
              </a:rPr>
              <a:t>the</a:t>
            </a:r>
            <a:r>
              <a:rPr lang="en-US" spc="185" dirty="0">
                <a:cs typeface="Arial"/>
              </a:rPr>
              <a:t> </a:t>
            </a:r>
            <a:r>
              <a:rPr lang="en-US" spc="-5" dirty="0">
                <a:cs typeface="Arial"/>
              </a:rPr>
              <a:t>program.</a:t>
            </a:r>
            <a:r>
              <a:rPr lang="en-US" dirty="0">
                <a:cs typeface="Arial"/>
              </a:rPr>
              <a:t> </a:t>
            </a:r>
          </a:p>
          <a:p>
            <a:pPr marL="42545" marR="414655" lvl="0" indent="0" algn="just" defTabSz="914400" rtl="0" eaLnBrk="1" fontAlgn="auto" latinLnBrk="0" hangingPunct="1">
              <a:lnSpc>
                <a:spcPct val="100000"/>
              </a:lnSpc>
              <a:spcBef>
                <a:spcPts val="15"/>
              </a:spcBef>
              <a:spcAft>
                <a:spcPts val="0"/>
              </a:spcAft>
              <a:buClrTx/>
              <a:buSzTx/>
              <a:buFontTx/>
              <a:buNone/>
              <a:tabLst/>
              <a:defRPr/>
            </a:pPr>
            <a:r>
              <a:rPr lang="en-US" spc="-5" dirty="0">
                <a:cs typeface="Arial"/>
              </a:rPr>
              <a:t>7C2</a:t>
            </a:r>
            <a:r>
              <a:rPr lang="en-US" dirty="0">
                <a:cs typeface="Arial"/>
              </a:rPr>
              <a:t>, t</a:t>
            </a:r>
            <a:r>
              <a:rPr lang="en-US" spc="-5" dirty="0">
                <a:cs typeface="Arial"/>
              </a:rPr>
              <a:t>he </a:t>
            </a:r>
            <a:r>
              <a:rPr lang="en-US" dirty="0">
                <a:cs typeface="Arial"/>
              </a:rPr>
              <a:t>percent </a:t>
            </a:r>
            <a:r>
              <a:rPr lang="en-US" spc="-20" dirty="0">
                <a:cs typeface="Arial"/>
              </a:rPr>
              <a:t>of </a:t>
            </a:r>
            <a:r>
              <a:rPr lang="en-US" spc="-5" dirty="0">
                <a:cs typeface="Arial"/>
              </a:rPr>
              <a:t>preschool </a:t>
            </a:r>
            <a:r>
              <a:rPr lang="en-US" spc="5" dirty="0">
                <a:cs typeface="Arial"/>
              </a:rPr>
              <a:t>children </a:t>
            </a:r>
            <a:r>
              <a:rPr lang="en-US" dirty="0">
                <a:cs typeface="Arial"/>
              </a:rPr>
              <a:t>who </a:t>
            </a:r>
            <a:r>
              <a:rPr lang="en-US" spc="-20" dirty="0">
                <a:cs typeface="Arial"/>
              </a:rPr>
              <a:t>were </a:t>
            </a:r>
            <a:r>
              <a:rPr lang="en-US" spc="10" dirty="0">
                <a:cs typeface="Arial"/>
              </a:rPr>
              <a:t>functioning </a:t>
            </a:r>
            <a:r>
              <a:rPr lang="en-US" spc="-10" dirty="0">
                <a:cs typeface="Arial"/>
              </a:rPr>
              <a:t>within  </a:t>
            </a:r>
            <a:r>
              <a:rPr lang="en-US" dirty="0">
                <a:cs typeface="Arial"/>
              </a:rPr>
              <a:t>age </a:t>
            </a:r>
            <a:r>
              <a:rPr lang="en-US" spc="-10" dirty="0">
                <a:cs typeface="Arial"/>
              </a:rPr>
              <a:t>expectations </a:t>
            </a:r>
            <a:r>
              <a:rPr lang="en-US" spc="-20" dirty="0">
                <a:cs typeface="Arial"/>
              </a:rPr>
              <a:t>in </a:t>
            </a:r>
            <a:r>
              <a:rPr lang="en-US" spc="-15" dirty="0">
                <a:cs typeface="Arial"/>
              </a:rPr>
              <a:t>Use </a:t>
            </a:r>
            <a:r>
              <a:rPr lang="en-US" spc="-20" dirty="0">
                <a:cs typeface="Arial"/>
              </a:rPr>
              <a:t>of </a:t>
            </a:r>
            <a:r>
              <a:rPr lang="en-US" spc="-5" dirty="0">
                <a:cs typeface="Arial"/>
              </a:rPr>
              <a:t>Appropriate </a:t>
            </a:r>
            <a:r>
              <a:rPr lang="en-US" spc="-20" dirty="0">
                <a:cs typeface="Arial"/>
              </a:rPr>
              <a:t>Behaviors </a:t>
            </a:r>
            <a:r>
              <a:rPr lang="en-US" spc="5" dirty="0">
                <a:cs typeface="Arial"/>
              </a:rPr>
              <a:t>to </a:t>
            </a:r>
            <a:r>
              <a:rPr lang="en-US" spc="-20" dirty="0">
                <a:cs typeface="Arial"/>
              </a:rPr>
              <a:t>meet </a:t>
            </a:r>
            <a:r>
              <a:rPr lang="en-US" spc="-10" dirty="0">
                <a:cs typeface="Arial"/>
              </a:rPr>
              <a:t>their Needs </a:t>
            </a:r>
            <a:r>
              <a:rPr lang="en-US" spc="20" dirty="0">
                <a:cs typeface="Arial"/>
              </a:rPr>
              <a:t>by the </a:t>
            </a:r>
            <a:r>
              <a:rPr lang="en-US" spc="-5" dirty="0">
                <a:cs typeface="Arial"/>
              </a:rPr>
              <a:t>time </a:t>
            </a:r>
            <a:r>
              <a:rPr lang="en-US" spc="5" dirty="0">
                <a:cs typeface="Arial"/>
              </a:rPr>
              <a:t>they </a:t>
            </a:r>
            <a:r>
              <a:rPr lang="en-US" spc="10" dirty="0">
                <a:cs typeface="Arial"/>
              </a:rPr>
              <a:t>turned </a:t>
            </a:r>
            <a:r>
              <a:rPr lang="en-US" spc="-5" dirty="0">
                <a:cs typeface="Arial"/>
              </a:rPr>
              <a:t>6 </a:t>
            </a:r>
            <a:r>
              <a:rPr lang="en-US" spc="-20" dirty="0">
                <a:cs typeface="Arial"/>
              </a:rPr>
              <a:t>or </a:t>
            </a:r>
            <a:r>
              <a:rPr lang="en-US" spc="-25" dirty="0">
                <a:cs typeface="Arial"/>
              </a:rPr>
              <a:t>exited </a:t>
            </a:r>
            <a:r>
              <a:rPr lang="en-US" spc="20" dirty="0">
                <a:cs typeface="Arial"/>
              </a:rPr>
              <a:t>the</a:t>
            </a:r>
            <a:r>
              <a:rPr lang="en-US" spc="220" dirty="0">
                <a:cs typeface="Arial"/>
              </a:rPr>
              <a:t> </a:t>
            </a:r>
            <a:r>
              <a:rPr lang="en-US" dirty="0">
                <a:cs typeface="Arial"/>
              </a:rPr>
              <a:t>program</a:t>
            </a:r>
          </a:p>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16</a:t>
            </a:fld>
            <a:endParaRPr lang="en-US"/>
          </a:p>
        </p:txBody>
      </p:sp>
    </p:spTree>
    <p:extLst>
      <p:ext uri="{BB962C8B-B14F-4D97-AF65-F5344CB8AC3E}">
        <p14:creationId xmlns:p14="http://schemas.microsoft.com/office/powerpoint/2010/main" val="99949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Vera</a:t>
            </a:r>
          </a:p>
          <a:p>
            <a:endParaRPr lang="en-US" dirty="0"/>
          </a:p>
          <a:p>
            <a:r>
              <a:rPr lang="en-US" dirty="0"/>
              <a:t>2021 PART B FFY 2019 SPP/APR Indicator Analysis Booklet (PDF) (ed.gov)</a:t>
            </a:r>
          </a:p>
          <a:p>
            <a:endParaRPr lang="en-US" dirty="0"/>
          </a:p>
          <a:p>
            <a:r>
              <a:rPr lang="en-US" baseline="0" dirty="0">
                <a:solidFill>
                  <a:schemeClr val="accent4">
                    <a:lumMod val="50000"/>
                  </a:schemeClr>
                </a:solidFill>
              </a:rPr>
              <a:t>Data Source  </a:t>
            </a:r>
          </a:p>
          <a:p>
            <a:endParaRPr lang="en-US" baseline="0" dirty="0">
              <a:solidFill>
                <a:schemeClr val="accent4">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7A1 reads</a:t>
            </a:r>
            <a:r>
              <a:rPr lang="en-US" baseline="0" dirty="0"/>
              <a:t>, o</a:t>
            </a:r>
            <a:r>
              <a:rPr lang="en-US" spc="5" dirty="0">
                <a:cs typeface="Arial"/>
              </a:rPr>
              <a:t>f those </a:t>
            </a:r>
            <a:r>
              <a:rPr lang="en-US" spc="-5" dirty="0">
                <a:cs typeface="Arial"/>
              </a:rPr>
              <a:t>preschool </a:t>
            </a:r>
            <a:r>
              <a:rPr lang="en-US" spc="5" dirty="0">
                <a:cs typeface="Arial"/>
              </a:rPr>
              <a:t>children </a:t>
            </a:r>
            <a:r>
              <a:rPr lang="en-US" dirty="0">
                <a:cs typeface="Arial"/>
              </a:rPr>
              <a:t>who </a:t>
            </a:r>
            <a:r>
              <a:rPr lang="en-US" spc="-5" dirty="0">
                <a:cs typeface="Arial"/>
              </a:rPr>
              <a:t>entered </a:t>
            </a:r>
            <a:r>
              <a:rPr lang="en-US" spc="-20" dirty="0">
                <a:cs typeface="Arial"/>
              </a:rPr>
              <a:t>or </a:t>
            </a:r>
            <a:r>
              <a:rPr lang="en-US" spc="-25" dirty="0">
                <a:cs typeface="Arial"/>
              </a:rPr>
              <a:t>exited </a:t>
            </a:r>
            <a:r>
              <a:rPr lang="en-US" spc="20" dirty="0">
                <a:cs typeface="Arial"/>
              </a:rPr>
              <a:t>the </a:t>
            </a:r>
            <a:r>
              <a:rPr lang="en-US" spc="-5" dirty="0">
                <a:cs typeface="Arial"/>
              </a:rPr>
              <a:t>preschool </a:t>
            </a:r>
            <a:r>
              <a:rPr lang="en-US" dirty="0">
                <a:cs typeface="Arial"/>
              </a:rPr>
              <a:t>program </a:t>
            </a:r>
            <a:r>
              <a:rPr lang="en-US" spc="5" dirty="0">
                <a:cs typeface="Arial"/>
              </a:rPr>
              <a:t>below </a:t>
            </a:r>
            <a:r>
              <a:rPr lang="en-US" dirty="0">
                <a:cs typeface="Arial"/>
              </a:rPr>
              <a:t>age </a:t>
            </a:r>
            <a:r>
              <a:rPr lang="en-US" spc="-15" dirty="0">
                <a:cs typeface="Arial"/>
              </a:rPr>
              <a:t>expectation </a:t>
            </a:r>
            <a:r>
              <a:rPr lang="en-US" spc="-20" dirty="0">
                <a:cs typeface="Arial"/>
              </a:rPr>
              <a:t>in Positive</a:t>
            </a:r>
            <a:r>
              <a:rPr lang="en-US" spc="290" dirty="0">
                <a:cs typeface="Arial"/>
              </a:rPr>
              <a:t> </a:t>
            </a:r>
            <a:r>
              <a:rPr lang="en-US" spc="-25" dirty="0">
                <a:cs typeface="Arial"/>
              </a:rPr>
              <a:t>social</a:t>
            </a:r>
            <a:r>
              <a:rPr lang="en-US" dirty="0">
                <a:cs typeface="Arial"/>
              </a:rPr>
              <a:t> </a:t>
            </a:r>
            <a:r>
              <a:rPr lang="en-US" spc="-15" dirty="0">
                <a:cs typeface="Arial"/>
              </a:rPr>
              <a:t>emotional </a:t>
            </a:r>
            <a:r>
              <a:rPr lang="en-US" spc="5" dirty="0">
                <a:cs typeface="Arial"/>
              </a:rPr>
              <a:t>skills, </a:t>
            </a:r>
            <a:r>
              <a:rPr lang="en-US" spc="20" dirty="0">
                <a:cs typeface="Arial"/>
              </a:rPr>
              <a:t>the </a:t>
            </a:r>
            <a:r>
              <a:rPr lang="en-US" dirty="0">
                <a:cs typeface="Arial"/>
              </a:rPr>
              <a:t>percent who </a:t>
            </a:r>
            <a:r>
              <a:rPr lang="en-US" spc="10" dirty="0">
                <a:cs typeface="Arial"/>
              </a:rPr>
              <a:t>substantially </a:t>
            </a:r>
            <a:r>
              <a:rPr lang="en-US" spc="-10" dirty="0">
                <a:cs typeface="Arial"/>
              </a:rPr>
              <a:t>increased their </a:t>
            </a:r>
            <a:r>
              <a:rPr lang="en-US" spc="-5" dirty="0">
                <a:cs typeface="Arial"/>
              </a:rPr>
              <a:t>rate </a:t>
            </a:r>
            <a:r>
              <a:rPr lang="en-US" spc="-20" dirty="0">
                <a:cs typeface="Arial"/>
              </a:rPr>
              <a:t>of </a:t>
            </a:r>
            <a:r>
              <a:rPr lang="en-US" dirty="0">
                <a:cs typeface="Arial"/>
              </a:rPr>
              <a:t>growth </a:t>
            </a:r>
            <a:r>
              <a:rPr lang="en-US" spc="20" dirty="0">
                <a:cs typeface="Arial"/>
              </a:rPr>
              <a:t>by the </a:t>
            </a:r>
            <a:r>
              <a:rPr lang="en-US" spc="-5" dirty="0">
                <a:cs typeface="Arial"/>
              </a:rPr>
              <a:t>time </a:t>
            </a:r>
            <a:r>
              <a:rPr lang="en-US" spc="5" dirty="0">
                <a:cs typeface="Arial"/>
              </a:rPr>
              <a:t>they </a:t>
            </a:r>
            <a:r>
              <a:rPr lang="en-US" spc="10" dirty="0">
                <a:cs typeface="Arial"/>
              </a:rPr>
              <a:t>turned </a:t>
            </a:r>
            <a:r>
              <a:rPr lang="en-US" spc="-5" dirty="0">
                <a:cs typeface="Arial"/>
              </a:rPr>
              <a:t>6 </a:t>
            </a:r>
            <a:r>
              <a:rPr lang="en-US" spc="-20" dirty="0">
                <a:cs typeface="Arial"/>
              </a:rPr>
              <a:t>or </a:t>
            </a:r>
            <a:r>
              <a:rPr lang="en-US" spc="-25" dirty="0">
                <a:cs typeface="Arial"/>
              </a:rPr>
              <a:t>exited </a:t>
            </a:r>
            <a:r>
              <a:rPr lang="en-US" spc="20" dirty="0">
                <a:cs typeface="Arial"/>
              </a:rPr>
              <a:t>the</a:t>
            </a:r>
            <a:r>
              <a:rPr lang="en-US" spc="330" dirty="0">
                <a:cs typeface="Arial"/>
              </a:rPr>
              <a:t> </a:t>
            </a:r>
            <a:r>
              <a:rPr lang="en-US" spc="-5" dirty="0">
                <a:cs typeface="Arial"/>
              </a:rPr>
              <a:t>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pc="-5" dirty="0">
                <a:cs typeface="Arial"/>
              </a:rPr>
              <a:t>7A2 reads, the </a:t>
            </a:r>
            <a:r>
              <a:rPr lang="en-US" dirty="0">
                <a:cs typeface="Arial"/>
              </a:rPr>
              <a:t>percent </a:t>
            </a:r>
            <a:r>
              <a:rPr lang="en-US" spc="-20" dirty="0">
                <a:cs typeface="Arial"/>
              </a:rPr>
              <a:t>of </a:t>
            </a:r>
            <a:r>
              <a:rPr lang="en-US" spc="-5" dirty="0">
                <a:cs typeface="Arial"/>
              </a:rPr>
              <a:t>preschool </a:t>
            </a:r>
            <a:r>
              <a:rPr lang="en-US" spc="5" dirty="0">
                <a:cs typeface="Arial"/>
              </a:rPr>
              <a:t>children </a:t>
            </a:r>
            <a:r>
              <a:rPr lang="en-US" dirty="0">
                <a:cs typeface="Arial"/>
              </a:rPr>
              <a:t>who </a:t>
            </a:r>
            <a:r>
              <a:rPr lang="en-US" spc="-20" dirty="0">
                <a:cs typeface="Arial"/>
              </a:rPr>
              <a:t>were </a:t>
            </a:r>
            <a:r>
              <a:rPr lang="en-US" spc="10" dirty="0">
                <a:cs typeface="Arial"/>
              </a:rPr>
              <a:t>functioning </a:t>
            </a:r>
            <a:r>
              <a:rPr lang="en-US" spc="-10" dirty="0">
                <a:cs typeface="Arial"/>
              </a:rPr>
              <a:t>within </a:t>
            </a:r>
            <a:r>
              <a:rPr lang="en-US" dirty="0">
                <a:cs typeface="Arial"/>
              </a:rPr>
              <a:t>age </a:t>
            </a:r>
            <a:r>
              <a:rPr lang="en-US" spc="-10" dirty="0">
                <a:cs typeface="Arial"/>
              </a:rPr>
              <a:t>expectations </a:t>
            </a:r>
            <a:r>
              <a:rPr lang="en-US" spc="-20" dirty="0">
                <a:cs typeface="Arial"/>
              </a:rPr>
              <a:t>in positive </a:t>
            </a:r>
            <a:r>
              <a:rPr lang="en-US" spc="-10" dirty="0">
                <a:cs typeface="Arial"/>
              </a:rPr>
              <a:t>social-emotional </a:t>
            </a:r>
            <a:r>
              <a:rPr lang="en-US" spc="5" dirty="0">
                <a:cs typeface="Arial"/>
              </a:rPr>
              <a:t>skills, </a:t>
            </a:r>
            <a:r>
              <a:rPr lang="en-US" spc="20" dirty="0">
                <a:cs typeface="Arial"/>
              </a:rPr>
              <a:t>by the </a:t>
            </a:r>
            <a:r>
              <a:rPr lang="en-US" spc="-5" dirty="0">
                <a:cs typeface="Arial"/>
              </a:rPr>
              <a:t>time  </a:t>
            </a:r>
            <a:r>
              <a:rPr lang="en-US" spc="5" dirty="0">
                <a:cs typeface="Arial"/>
              </a:rPr>
              <a:t>they </a:t>
            </a:r>
            <a:r>
              <a:rPr lang="en-US" spc="10" dirty="0">
                <a:cs typeface="Arial"/>
              </a:rPr>
              <a:t>turned </a:t>
            </a:r>
            <a:r>
              <a:rPr lang="en-US" spc="-5" dirty="0">
                <a:cs typeface="Arial"/>
              </a:rPr>
              <a:t>6 </a:t>
            </a:r>
            <a:r>
              <a:rPr lang="en-US" spc="-15" dirty="0">
                <a:cs typeface="Arial"/>
              </a:rPr>
              <a:t>years </a:t>
            </a:r>
            <a:r>
              <a:rPr lang="en-US" spc="-20" dirty="0">
                <a:cs typeface="Arial"/>
              </a:rPr>
              <a:t>of </a:t>
            </a:r>
            <a:r>
              <a:rPr lang="en-US" dirty="0">
                <a:cs typeface="Arial"/>
              </a:rPr>
              <a:t>age </a:t>
            </a:r>
            <a:r>
              <a:rPr lang="en-US" spc="-20" dirty="0">
                <a:cs typeface="Arial"/>
              </a:rPr>
              <a:t>or </a:t>
            </a:r>
            <a:r>
              <a:rPr lang="en-US" spc="-25" dirty="0">
                <a:cs typeface="Arial"/>
              </a:rPr>
              <a:t>exited </a:t>
            </a:r>
            <a:r>
              <a:rPr lang="en-US" spc="20" dirty="0">
                <a:cs typeface="Arial"/>
              </a:rPr>
              <a:t>the </a:t>
            </a:r>
            <a:r>
              <a:rPr lang="en-US" dirty="0">
                <a:cs typeface="Arial"/>
              </a:rPr>
              <a:t>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Arial"/>
            </a:endParaRPr>
          </a:p>
          <a:p>
            <a:pPr marL="42545" marR="201930" algn="just">
              <a:spcBef>
                <a:spcPts val="40"/>
              </a:spcBef>
            </a:pPr>
            <a:r>
              <a:rPr lang="en-US" dirty="0"/>
              <a:t>7B1 reads,</a:t>
            </a:r>
            <a:r>
              <a:rPr lang="en-US" spc="5" dirty="0">
                <a:cs typeface="Arial"/>
              </a:rPr>
              <a:t> of those </a:t>
            </a:r>
            <a:r>
              <a:rPr lang="en-US" spc="-5" dirty="0">
                <a:cs typeface="Arial"/>
              </a:rPr>
              <a:t>preschool </a:t>
            </a:r>
            <a:r>
              <a:rPr lang="en-US" spc="5" dirty="0">
                <a:cs typeface="Arial"/>
              </a:rPr>
              <a:t>children </a:t>
            </a:r>
            <a:r>
              <a:rPr lang="en-US" dirty="0">
                <a:cs typeface="Arial"/>
              </a:rPr>
              <a:t>who </a:t>
            </a:r>
            <a:r>
              <a:rPr lang="en-US" spc="-5" dirty="0">
                <a:cs typeface="Arial"/>
              </a:rPr>
              <a:t>entered </a:t>
            </a:r>
            <a:r>
              <a:rPr lang="en-US" spc="-20" dirty="0">
                <a:cs typeface="Arial"/>
              </a:rPr>
              <a:t>or </a:t>
            </a:r>
            <a:r>
              <a:rPr lang="en-US" spc="-25" dirty="0">
                <a:cs typeface="Arial"/>
              </a:rPr>
              <a:t>exited </a:t>
            </a:r>
            <a:r>
              <a:rPr lang="en-US" spc="20" dirty="0">
                <a:cs typeface="Arial"/>
              </a:rPr>
              <a:t>the  </a:t>
            </a:r>
            <a:r>
              <a:rPr lang="en-US" spc="-5" dirty="0">
                <a:cs typeface="Arial"/>
              </a:rPr>
              <a:t>preschool </a:t>
            </a:r>
            <a:r>
              <a:rPr lang="en-US" dirty="0">
                <a:cs typeface="Arial"/>
              </a:rPr>
              <a:t>program </a:t>
            </a:r>
            <a:r>
              <a:rPr lang="en-US" spc="5" dirty="0">
                <a:cs typeface="Arial"/>
              </a:rPr>
              <a:t>below </a:t>
            </a:r>
            <a:r>
              <a:rPr lang="en-US" dirty="0">
                <a:cs typeface="Arial"/>
              </a:rPr>
              <a:t>age </a:t>
            </a:r>
            <a:r>
              <a:rPr lang="en-US" spc="-10" dirty="0">
                <a:cs typeface="Arial"/>
              </a:rPr>
              <a:t>expectations </a:t>
            </a:r>
            <a:r>
              <a:rPr lang="en-US" spc="-20" dirty="0">
                <a:cs typeface="Arial"/>
              </a:rPr>
              <a:t>in </a:t>
            </a:r>
            <a:r>
              <a:rPr lang="en-US" spc="-10" dirty="0">
                <a:cs typeface="Arial"/>
              </a:rPr>
              <a:t>Acquisition</a:t>
            </a:r>
            <a:r>
              <a:rPr lang="en-US" spc="305" dirty="0">
                <a:cs typeface="Arial"/>
              </a:rPr>
              <a:t> </a:t>
            </a:r>
            <a:r>
              <a:rPr lang="en-US" dirty="0">
                <a:cs typeface="Arial"/>
              </a:rPr>
              <a:t>and</a:t>
            </a:r>
          </a:p>
          <a:p>
            <a:pPr marL="42545" marR="414655" algn="just">
              <a:spcBef>
                <a:spcPts val="15"/>
              </a:spcBef>
            </a:pPr>
            <a:r>
              <a:rPr lang="en-US" spc="10" dirty="0">
                <a:cs typeface="Arial"/>
              </a:rPr>
              <a:t>use </a:t>
            </a:r>
            <a:r>
              <a:rPr lang="en-US" spc="-20" dirty="0">
                <a:cs typeface="Arial"/>
              </a:rPr>
              <a:t>of </a:t>
            </a:r>
            <a:r>
              <a:rPr lang="en-US" spc="5" dirty="0">
                <a:cs typeface="Arial"/>
              </a:rPr>
              <a:t>Knowledge </a:t>
            </a:r>
            <a:r>
              <a:rPr lang="en-US" dirty="0">
                <a:cs typeface="Arial"/>
              </a:rPr>
              <a:t>and </a:t>
            </a:r>
            <a:r>
              <a:rPr lang="en-US" spc="5" dirty="0">
                <a:cs typeface="Arial"/>
              </a:rPr>
              <a:t>Skills, </a:t>
            </a:r>
            <a:r>
              <a:rPr lang="en-US" spc="20" dirty="0">
                <a:cs typeface="Arial"/>
              </a:rPr>
              <a:t>the </a:t>
            </a:r>
            <a:r>
              <a:rPr lang="en-US" dirty="0">
                <a:cs typeface="Arial"/>
              </a:rPr>
              <a:t>percent who </a:t>
            </a:r>
            <a:r>
              <a:rPr lang="en-US" spc="10" dirty="0">
                <a:cs typeface="Arial"/>
              </a:rPr>
              <a:t>substantially i</a:t>
            </a:r>
            <a:r>
              <a:rPr lang="en-US" spc="-10" dirty="0">
                <a:cs typeface="Arial"/>
              </a:rPr>
              <a:t>ncreased </a:t>
            </a:r>
            <a:r>
              <a:rPr lang="en-US" dirty="0">
                <a:cs typeface="Arial"/>
              </a:rPr>
              <a:t>their </a:t>
            </a:r>
            <a:r>
              <a:rPr lang="en-US" spc="-5" dirty="0">
                <a:cs typeface="Arial"/>
              </a:rPr>
              <a:t>rate </a:t>
            </a:r>
            <a:r>
              <a:rPr lang="en-US" spc="-20" dirty="0">
                <a:cs typeface="Arial"/>
              </a:rPr>
              <a:t>of </a:t>
            </a:r>
            <a:r>
              <a:rPr lang="en-US" dirty="0">
                <a:cs typeface="Arial"/>
              </a:rPr>
              <a:t>growth </a:t>
            </a:r>
            <a:r>
              <a:rPr lang="en-US" spc="20" dirty="0">
                <a:cs typeface="Arial"/>
              </a:rPr>
              <a:t>by the </a:t>
            </a:r>
            <a:r>
              <a:rPr lang="en-US" spc="-5" dirty="0">
                <a:cs typeface="Arial"/>
              </a:rPr>
              <a:t>time </a:t>
            </a:r>
            <a:r>
              <a:rPr lang="en-US" spc="5" dirty="0">
                <a:cs typeface="Arial"/>
              </a:rPr>
              <a:t>they </a:t>
            </a:r>
            <a:r>
              <a:rPr lang="en-US" spc="15" dirty="0">
                <a:cs typeface="Arial"/>
              </a:rPr>
              <a:t>turned </a:t>
            </a:r>
            <a:r>
              <a:rPr lang="en-US" spc="-5" dirty="0">
                <a:cs typeface="Arial"/>
              </a:rPr>
              <a:t>6 </a:t>
            </a:r>
            <a:r>
              <a:rPr lang="en-US" spc="-35" dirty="0">
                <a:cs typeface="Arial"/>
              </a:rPr>
              <a:t>or </a:t>
            </a:r>
            <a:r>
              <a:rPr lang="en-US" spc="-25" dirty="0">
                <a:cs typeface="Arial"/>
              </a:rPr>
              <a:t>exited </a:t>
            </a:r>
            <a:r>
              <a:rPr lang="en-US" spc="20" dirty="0">
                <a:cs typeface="Arial"/>
              </a:rPr>
              <a:t>the</a:t>
            </a:r>
            <a:r>
              <a:rPr lang="en-US" spc="85" dirty="0">
                <a:cs typeface="Arial"/>
              </a:rPr>
              <a:t> </a:t>
            </a:r>
            <a:r>
              <a:rPr lang="en-US" spc="-5" dirty="0">
                <a:cs typeface="Arial"/>
              </a:rPr>
              <a:t>program</a:t>
            </a:r>
            <a:r>
              <a:rPr lang="en-US" dirty="0">
                <a:cs typeface="Arial"/>
              </a:rPr>
              <a:t>. </a:t>
            </a:r>
          </a:p>
          <a:p>
            <a:pPr marL="42545" marR="414655" lvl="0" indent="0" algn="just" defTabSz="914400" rtl="0" eaLnBrk="1" fontAlgn="auto" latinLnBrk="0" hangingPunct="1">
              <a:lnSpc>
                <a:spcPct val="100000"/>
              </a:lnSpc>
              <a:spcBef>
                <a:spcPts val="15"/>
              </a:spcBef>
              <a:spcAft>
                <a:spcPts val="0"/>
              </a:spcAft>
              <a:buClrTx/>
              <a:buSzTx/>
              <a:buFontTx/>
              <a:buNone/>
              <a:tabLst/>
              <a:defRPr/>
            </a:pPr>
            <a:r>
              <a:rPr lang="en-US" spc="-5" dirty="0">
                <a:cs typeface="Arial"/>
              </a:rPr>
              <a:t>7B2</a:t>
            </a:r>
            <a:r>
              <a:rPr lang="en-US" dirty="0">
                <a:cs typeface="Arial"/>
              </a:rPr>
              <a:t>, </a:t>
            </a:r>
            <a:r>
              <a:rPr lang="en-US" spc="-5" dirty="0">
                <a:cs typeface="Arial"/>
              </a:rPr>
              <a:t>the </a:t>
            </a:r>
            <a:r>
              <a:rPr lang="en-US" dirty="0">
                <a:cs typeface="Arial"/>
              </a:rPr>
              <a:t>percent </a:t>
            </a:r>
            <a:r>
              <a:rPr lang="en-US" spc="-20" dirty="0">
                <a:cs typeface="Arial"/>
              </a:rPr>
              <a:t>of </a:t>
            </a:r>
            <a:r>
              <a:rPr lang="en-US" spc="-5" dirty="0">
                <a:cs typeface="Arial"/>
              </a:rPr>
              <a:t>preschool </a:t>
            </a:r>
            <a:r>
              <a:rPr lang="en-US" spc="5" dirty="0">
                <a:cs typeface="Arial"/>
              </a:rPr>
              <a:t>children </a:t>
            </a:r>
            <a:r>
              <a:rPr lang="en-US" dirty="0">
                <a:cs typeface="Arial"/>
              </a:rPr>
              <a:t>who </a:t>
            </a:r>
            <a:r>
              <a:rPr lang="en-US" spc="-20" dirty="0">
                <a:cs typeface="Arial"/>
              </a:rPr>
              <a:t>were </a:t>
            </a:r>
            <a:r>
              <a:rPr lang="en-US" spc="10" dirty="0">
                <a:cs typeface="Arial"/>
              </a:rPr>
              <a:t>functioning </a:t>
            </a:r>
            <a:r>
              <a:rPr lang="en-US" spc="-10" dirty="0">
                <a:cs typeface="Arial"/>
              </a:rPr>
              <a:t>within </a:t>
            </a:r>
            <a:r>
              <a:rPr lang="en-US" dirty="0">
                <a:cs typeface="Arial"/>
              </a:rPr>
              <a:t>age </a:t>
            </a:r>
            <a:r>
              <a:rPr lang="en-US" spc="-10" dirty="0">
                <a:cs typeface="Arial"/>
              </a:rPr>
              <a:t>expectations </a:t>
            </a:r>
            <a:r>
              <a:rPr lang="en-US" spc="-20" dirty="0">
                <a:cs typeface="Arial"/>
              </a:rPr>
              <a:t>in </a:t>
            </a:r>
            <a:r>
              <a:rPr lang="en-US" spc="-10" dirty="0">
                <a:cs typeface="Arial"/>
              </a:rPr>
              <a:t>Acquisition </a:t>
            </a:r>
            <a:r>
              <a:rPr lang="en-US" dirty="0">
                <a:cs typeface="Arial"/>
              </a:rPr>
              <a:t>and </a:t>
            </a:r>
            <a:r>
              <a:rPr lang="en-US" spc="10" dirty="0">
                <a:cs typeface="Arial"/>
              </a:rPr>
              <a:t>use </a:t>
            </a:r>
            <a:r>
              <a:rPr lang="en-US" spc="-20" dirty="0">
                <a:cs typeface="Arial"/>
              </a:rPr>
              <a:t>of </a:t>
            </a:r>
            <a:r>
              <a:rPr lang="en-US" spc="5" dirty="0">
                <a:cs typeface="Arial"/>
              </a:rPr>
              <a:t>Knowledge </a:t>
            </a:r>
            <a:r>
              <a:rPr lang="en-US" dirty="0">
                <a:cs typeface="Arial"/>
              </a:rPr>
              <a:t>and </a:t>
            </a:r>
            <a:r>
              <a:rPr lang="en-US" spc="10" dirty="0">
                <a:cs typeface="Arial"/>
              </a:rPr>
              <a:t>Skills </a:t>
            </a:r>
            <a:r>
              <a:rPr lang="en-US" spc="20" dirty="0">
                <a:cs typeface="Arial"/>
              </a:rPr>
              <a:t>by the </a:t>
            </a:r>
            <a:r>
              <a:rPr lang="en-US" spc="-5" dirty="0">
                <a:cs typeface="Arial"/>
              </a:rPr>
              <a:t>time </a:t>
            </a:r>
            <a:r>
              <a:rPr lang="en-US" spc="5" dirty="0">
                <a:cs typeface="Arial"/>
              </a:rPr>
              <a:t>they </a:t>
            </a:r>
            <a:r>
              <a:rPr lang="en-US" spc="10" dirty="0">
                <a:cs typeface="Arial"/>
              </a:rPr>
              <a:t>turned </a:t>
            </a:r>
            <a:r>
              <a:rPr lang="en-US" spc="-5" dirty="0">
                <a:cs typeface="Arial"/>
              </a:rPr>
              <a:t>6 </a:t>
            </a:r>
            <a:r>
              <a:rPr lang="en-US" spc="-20" dirty="0">
                <a:cs typeface="Arial"/>
              </a:rPr>
              <a:t>or </a:t>
            </a:r>
            <a:r>
              <a:rPr lang="en-US" spc="-25" dirty="0">
                <a:cs typeface="Arial"/>
              </a:rPr>
              <a:t>exited </a:t>
            </a:r>
            <a:r>
              <a:rPr lang="en-US" spc="20" dirty="0">
                <a:cs typeface="Arial"/>
              </a:rPr>
              <a:t>the</a:t>
            </a:r>
            <a:r>
              <a:rPr lang="en-US" spc="200" dirty="0">
                <a:cs typeface="Arial"/>
              </a:rPr>
              <a:t> </a:t>
            </a:r>
            <a:r>
              <a:rPr lang="en-US" dirty="0">
                <a:cs typeface="Arial"/>
              </a:rPr>
              <a:t>program. </a:t>
            </a:r>
          </a:p>
          <a:p>
            <a:pPr marL="42545" marR="414655" lvl="0" indent="0" algn="just" defTabSz="914400" rtl="0" eaLnBrk="1" fontAlgn="auto" latinLnBrk="0" hangingPunct="1">
              <a:lnSpc>
                <a:spcPct val="100000"/>
              </a:lnSpc>
              <a:spcBef>
                <a:spcPts val="15"/>
              </a:spcBef>
              <a:spcAft>
                <a:spcPts val="0"/>
              </a:spcAft>
              <a:buClrTx/>
              <a:buSzTx/>
              <a:buFontTx/>
              <a:buNone/>
              <a:tabLst/>
              <a:defRPr/>
            </a:pPr>
            <a:endParaRPr lang="en-US" dirty="0">
              <a:cs typeface="Arial"/>
            </a:endParaRPr>
          </a:p>
          <a:p>
            <a:pPr marL="42545" marR="414655" lvl="0" indent="0" algn="just" defTabSz="914400" rtl="0" eaLnBrk="1" fontAlgn="auto" latinLnBrk="0" hangingPunct="1">
              <a:lnSpc>
                <a:spcPct val="100000"/>
              </a:lnSpc>
              <a:spcBef>
                <a:spcPts val="15"/>
              </a:spcBef>
              <a:spcAft>
                <a:spcPts val="0"/>
              </a:spcAft>
              <a:buClrTx/>
              <a:buSzTx/>
              <a:buFontTx/>
              <a:buNone/>
              <a:tabLst/>
              <a:defRPr/>
            </a:pPr>
            <a:r>
              <a:rPr lang="en-US" dirty="0"/>
              <a:t>7C1 reads,</a:t>
            </a:r>
            <a:r>
              <a:rPr lang="en-US" spc="5" dirty="0">
                <a:cs typeface="Arial"/>
              </a:rPr>
              <a:t> of those </a:t>
            </a:r>
            <a:r>
              <a:rPr lang="en-US" spc="-5" dirty="0">
                <a:cs typeface="Arial"/>
              </a:rPr>
              <a:t>preschool </a:t>
            </a:r>
            <a:r>
              <a:rPr lang="en-US" spc="5" dirty="0">
                <a:cs typeface="Arial"/>
              </a:rPr>
              <a:t>children </a:t>
            </a:r>
            <a:r>
              <a:rPr lang="en-US" dirty="0">
                <a:cs typeface="Arial"/>
              </a:rPr>
              <a:t>who </a:t>
            </a:r>
            <a:r>
              <a:rPr lang="en-US" spc="-5" dirty="0">
                <a:cs typeface="Arial"/>
              </a:rPr>
              <a:t>entered </a:t>
            </a:r>
            <a:r>
              <a:rPr lang="en-US" spc="-20" dirty="0">
                <a:cs typeface="Arial"/>
              </a:rPr>
              <a:t>or </a:t>
            </a:r>
            <a:r>
              <a:rPr lang="en-US" spc="-25" dirty="0">
                <a:cs typeface="Arial"/>
              </a:rPr>
              <a:t>exited </a:t>
            </a:r>
            <a:r>
              <a:rPr lang="en-US" spc="20" dirty="0">
                <a:cs typeface="Arial"/>
              </a:rPr>
              <a:t>the </a:t>
            </a:r>
            <a:r>
              <a:rPr lang="en-US" spc="-5" dirty="0">
                <a:cs typeface="Arial"/>
              </a:rPr>
              <a:t>preschool </a:t>
            </a:r>
            <a:r>
              <a:rPr lang="en-US" dirty="0">
                <a:cs typeface="Arial"/>
              </a:rPr>
              <a:t>program </a:t>
            </a:r>
            <a:r>
              <a:rPr lang="en-US" spc="5" dirty="0">
                <a:cs typeface="Arial"/>
              </a:rPr>
              <a:t>below </a:t>
            </a:r>
            <a:r>
              <a:rPr lang="en-US" dirty="0">
                <a:cs typeface="Arial"/>
              </a:rPr>
              <a:t>age </a:t>
            </a:r>
            <a:r>
              <a:rPr lang="en-US" spc="-10" dirty="0">
                <a:cs typeface="Arial"/>
              </a:rPr>
              <a:t>expectations </a:t>
            </a:r>
            <a:r>
              <a:rPr lang="en-US" spc="-20" dirty="0">
                <a:cs typeface="Arial"/>
              </a:rPr>
              <a:t>in </a:t>
            </a:r>
            <a:r>
              <a:rPr lang="en-US" spc="-15" dirty="0">
                <a:cs typeface="Arial"/>
              </a:rPr>
              <a:t>Use</a:t>
            </a:r>
            <a:r>
              <a:rPr lang="en-US" spc="225" dirty="0">
                <a:cs typeface="Arial"/>
              </a:rPr>
              <a:t> </a:t>
            </a:r>
            <a:r>
              <a:rPr lang="en-US" spc="-35" dirty="0">
                <a:cs typeface="Arial"/>
              </a:rPr>
              <a:t>of</a:t>
            </a:r>
            <a:r>
              <a:rPr lang="en-US" dirty="0">
                <a:cs typeface="Arial"/>
              </a:rPr>
              <a:t> </a:t>
            </a:r>
            <a:r>
              <a:rPr lang="en-US" spc="-5" dirty="0">
                <a:cs typeface="Arial"/>
              </a:rPr>
              <a:t>Appropriate </a:t>
            </a:r>
            <a:r>
              <a:rPr lang="en-US" spc="-20" dirty="0">
                <a:cs typeface="Arial"/>
              </a:rPr>
              <a:t>Behaviors </a:t>
            </a:r>
            <a:r>
              <a:rPr lang="en-US" spc="5" dirty="0">
                <a:cs typeface="Arial"/>
              </a:rPr>
              <a:t>to </a:t>
            </a:r>
            <a:r>
              <a:rPr lang="en-US" spc="-20" dirty="0">
                <a:cs typeface="Arial"/>
              </a:rPr>
              <a:t>meet </a:t>
            </a:r>
            <a:r>
              <a:rPr lang="en-US" dirty="0">
                <a:cs typeface="Arial"/>
              </a:rPr>
              <a:t>their </a:t>
            </a:r>
            <a:r>
              <a:rPr lang="en-US" spc="-10" dirty="0">
                <a:cs typeface="Arial"/>
              </a:rPr>
              <a:t>Needs, </a:t>
            </a:r>
            <a:r>
              <a:rPr lang="en-US" spc="20" dirty="0">
                <a:cs typeface="Arial"/>
              </a:rPr>
              <a:t>the </a:t>
            </a:r>
            <a:r>
              <a:rPr lang="en-US" dirty="0">
                <a:cs typeface="Arial"/>
              </a:rPr>
              <a:t>percent who  </a:t>
            </a:r>
            <a:r>
              <a:rPr lang="en-US" spc="10" dirty="0">
                <a:cs typeface="Arial"/>
              </a:rPr>
              <a:t>substantially </a:t>
            </a:r>
            <a:r>
              <a:rPr lang="en-US" spc="-10" dirty="0">
                <a:cs typeface="Arial"/>
              </a:rPr>
              <a:t>increased </a:t>
            </a:r>
            <a:r>
              <a:rPr lang="en-US" dirty="0">
                <a:cs typeface="Arial"/>
              </a:rPr>
              <a:t>their </a:t>
            </a:r>
            <a:r>
              <a:rPr lang="en-US" spc="-5" dirty="0">
                <a:cs typeface="Arial"/>
              </a:rPr>
              <a:t>rate </a:t>
            </a:r>
            <a:r>
              <a:rPr lang="en-US" spc="-20" dirty="0">
                <a:cs typeface="Arial"/>
              </a:rPr>
              <a:t>of </a:t>
            </a:r>
            <a:r>
              <a:rPr lang="en-US" dirty="0">
                <a:cs typeface="Arial"/>
              </a:rPr>
              <a:t>growth </a:t>
            </a:r>
            <a:r>
              <a:rPr lang="en-US" spc="20" dirty="0">
                <a:cs typeface="Arial"/>
              </a:rPr>
              <a:t>by the </a:t>
            </a:r>
            <a:r>
              <a:rPr lang="en-US" spc="-5" dirty="0">
                <a:cs typeface="Arial"/>
              </a:rPr>
              <a:t>time </a:t>
            </a:r>
            <a:r>
              <a:rPr lang="en-US" dirty="0">
                <a:cs typeface="Arial"/>
              </a:rPr>
              <a:t>they  </a:t>
            </a:r>
            <a:r>
              <a:rPr lang="en-US" spc="15" dirty="0">
                <a:cs typeface="Arial"/>
              </a:rPr>
              <a:t>turned </a:t>
            </a:r>
            <a:r>
              <a:rPr lang="en-US" spc="-5" dirty="0">
                <a:cs typeface="Arial"/>
              </a:rPr>
              <a:t>6 </a:t>
            </a:r>
            <a:r>
              <a:rPr lang="en-US" spc="-20" dirty="0">
                <a:cs typeface="Arial"/>
              </a:rPr>
              <a:t>or </a:t>
            </a:r>
            <a:r>
              <a:rPr lang="en-US" spc="-25" dirty="0">
                <a:cs typeface="Arial"/>
              </a:rPr>
              <a:t>exited </a:t>
            </a:r>
            <a:r>
              <a:rPr lang="en-US" spc="20" dirty="0">
                <a:cs typeface="Arial"/>
              </a:rPr>
              <a:t>the</a:t>
            </a:r>
            <a:r>
              <a:rPr lang="en-US" spc="185" dirty="0">
                <a:cs typeface="Arial"/>
              </a:rPr>
              <a:t> </a:t>
            </a:r>
            <a:r>
              <a:rPr lang="en-US" spc="-5" dirty="0">
                <a:cs typeface="Arial"/>
              </a:rPr>
              <a:t>program.</a:t>
            </a:r>
            <a:r>
              <a:rPr lang="en-US" dirty="0">
                <a:cs typeface="Arial"/>
              </a:rPr>
              <a:t> </a:t>
            </a:r>
          </a:p>
          <a:p>
            <a:pPr marL="42545" marR="414655" lvl="0" indent="0" algn="just" defTabSz="914400" rtl="0" eaLnBrk="1" fontAlgn="auto" latinLnBrk="0" hangingPunct="1">
              <a:lnSpc>
                <a:spcPct val="100000"/>
              </a:lnSpc>
              <a:spcBef>
                <a:spcPts val="15"/>
              </a:spcBef>
              <a:spcAft>
                <a:spcPts val="0"/>
              </a:spcAft>
              <a:buClrTx/>
              <a:buSzTx/>
              <a:buFontTx/>
              <a:buNone/>
              <a:tabLst/>
              <a:defRPr/>
            </a:pPr>
            <a:r>
              <a:rPr lang="en-US" spc="-5" dirty="0">
                <a:cs typeface="Arial"/>
              </a:rPr>
              <a:t>7C2</a:t>
            </a:r>
            <a:r>
              <a:rPr lang="en-US" dirty="0">
                <a:cs typeface="Arial"/>
              </a:rPr>
              <a:t>, t</a:t>
            </a:r>
            <a:r>
              <a:rPr lang="en-US" spc="-5" dirty="0">
                <a:cs typeface="Arial"/>
              </a:rPr>
              <a:t>he </a:t>
            </a:r>
            <a:r>
              <a:rPr lang="en-US" dirty="0">
                <a:cs typeface="Arial"/>
              </a:rPr>
              <a:t>percent </a:t>
            </a:r>
            <a:r>
              <a:rPr lang="en-US" spc="-20" dirty="0">
                <a:cs typeface="Arial"/>
              </a:rPr>
              <a:t>of </a:t>
            </a:r>
            <a:r>
              <a:rPr lang="en-US" spc="-5" dirty="0">
                <a:cs typeface="Arial"/>
              </a:rPr>
              <a:t>preschool </a:t>
            </a:r>
            <a:r>
              <a:rPr lang="en-US" spc="5" dirty="0">
                <a:cs typeface="Arial"/>
              </a:rPr>
              <a:t>children </a:t>
            </a:r>
            <a:r>
              <a:rPr lang="en-US" dirty="0">
                <a:cs typeface="Arial"/>
              </a:rPr>
              <a:t>who </a:t>
            </a:r>
            <a:r>
              <a:rPr lang="en-US" spc="-20" dirty="0">
                <a:cs typeface="Arial"/>
              </a:rPr>
              <a:t>were </a:t>
            </a:r>
            <a:r>
              <a:rPr lang="en-US" spc="10" dirty="0">
                <a:cs typeface="Arial"/>
              </a:rPr>
              <a:t>functioning </a:t>
            </a:r>
            <a:r>
              <a:rPr lang="en-US" spc="-10" dirty="0">
                <a:cs typeface="Arial"/>
              </a:rPr>
              <a:t>within  </a:t>
            </a:r>
            <a:r>
              <a:rPr lang="en-US" dirty="0">
                <a:cs typeface="Arial"/>
              </a:rPr>
              <a:t>age </a:t>
            </a:r>
            <a:r>
              <a:rPr lang="en-US" spc="-10" dirty="0">
                <a:cs typeface="Arial"/>
              </a:rPr>
              <a:t>expectations </a:t>
            </a:r>
            <a:r>
              <a:rPr lang="en-US" spc="-20" dirty="0">
                <a:cs typeface="Arial"/>
              </a:rPr>
              <a:t>in </a:t>
            </a:r>
            <a:r>
              <a:rPr lang="en-US" spc="-15" dirty="0">
                <a:cs typeface="Arial"/>
              </a:rPr>
              <a:t>Use </a:t>
            </a:r>
            <a:r>
              <a:rPr lang="en-US" spc="-20" dirty="0">
                <a:cs typeface="Arial"/>
              </a:rPr>
              <a:t>of </a:t>
            </a:r>
            <a:r>
              <a:rPr lang="en-US" spc="-5" dirty="0">
                <a:cs typeface="Arial"/>
              </a:rPr>
              <a:t>Appropriate </a:t>
            </a:r>
            <a:r>
              <a:rPr lang="en-US" spc="-20" dirty="0">
                <a:cs typeface="Arial"/>
              </a:rPr>
              <a:t>Behaviors </a:t>
            </a:r>
            <a:r>
              <a:rPr lang="en-US" spc="5" dirty="0">
                <a:cs typeface="Arial"/>
              </a:rPr>
              <a:t>to </a:t>
            </a:r>
            <a:r>
              <a:rPr lang="en-US" spc="-20" dirty="0">
                <a:cs typeface="Arial"/>
              </a:rPr>
              <a:t>meet </a:t>
            </a:r>
            <a:r>
              <a:rPr lang="en-US" spc="-10" dirty="0">
                <a:cs typeface="Arial"/>
              </a:rPr>
              <a:t>their Needs </a:t>
            </a:r>
            <a:r>
              <a:rPr lang="en-US" spc="20" dirty="0">
                <a:cs typeface="Arial"/>
              </a:rPr>
              <a:t>by the </a:t>
            </a:r>
            <a:r>
              <a:rPr lang="en-US" spc="-5" dirty="0">
                <a:cs typeface="Arial"/>
              </a:rPr>
              <a:t>time </a:t>
            </a:r>
            <a:r>
              <a:rPr lang="en-US" spc="5" dirty="0">
                <a:cs typeface="Arial"/>
              </a:rPr>
              <a:t>they </a:t>
            </a:r>
            <a:r>
              <a:rPr lang="en-US" spc="10" dirty="0">
                <a:cs typeface="Arial"/>
              </a:rPr>
              <a:t>turned </a:t>
            </a:r>
            <a:r>
              <a:rPr lang="en-US" spc="-5" dirty="0">
                <a:cs typeface="Arial"/>
              </a:rPr>
              <a:t>6 </a:t>
            </a:r>
            <a:r>
              <a:rPr lang="en-US" spc="-20" dirty="0">
                <a:cs typeface="Arial"/>
              </a:rPr>
              <a:t>or </a:t>
            </a:r>
            <a:r>
              <a:rPr lang="en-US" spc="-25" dirty="0">
                <a:cs typeface="Arial"/>
              </a:rPr>
              <a:t>exited </a:t>
            </a:r>
            <a:r>
              <a:rPr lang="en-US" spc="20" dirty="0">
                <a:cs typeface="Arial"/>
              </a:rPr>
              <a:t>the</a:t>
            </a:r>
            <a:r>
              <a:rPr lang="en-US" spc="220" dirty="0">
                <a:cs typeface="Arial"/>
              </a:rPr>
              <a:t> </a:t>
            </a:r>
            <a:r>
              <a:rPr lang="en-US" dirty="0">
                <a:cs typeface="Arial"/>
              </a:rPr>
              <a:t>program</a:t>
            </a:r>
          </a:p>
          <a:p>
            <a:endParaRPr lang="en-US" dirty="0"/>
          </a:p>
        </p:txBody>
      </p:sp>
      <p:sp>
        <p:nvSpPr>
          <p:cNvPr id="4" name="Slide Number Placeholder 3"/>
          <p:cNvSpPr>
            <a:spLocks noGrp="1"/>
          </p:cNvSpPr>
          <p:nvPr>
            <p:ph type="sldNum" sz="quarter" idx="10"/>
          </p:nvPr>
        </p:nvSpPr>
        <p:spPr/>
        <p:txBody>
          <a:bodyPr/>
          <a:lstStyle/>
          <a:p>
            <a:fld id="{C62F248F-09AF-4E86-8A19-4E247219235D}" type="slidenum">
              <a:rPr lang="en-US" smtClean="0"/>
              <a:t>17</a:t>
            </a:fld>
            <a:endParaRPr lang="en-US"/>
          </a:p>
        </p:txBody>
      </p:sp>
    </p:spTree>
    <p:extLst>
      <p:ext uri="{BB962C8B-B14F-4D97-AF65-F5344CB8AC3E}">
        <p14:creationId xmlns:p14="http://schemas.microsoft.com/office/powerpoint/2010/main" val="404739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Source : Kansas State_IND7_Trend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7A1 reads</a:t>
            </a:r>
            <a:r>
              <a:rPr lang="en-US" baseline="0" dirty="0"/>
              <a:t>, o</a:t>
            </a:r>
            <a:r>
              <a:rPr lang="en-US" spc="5" dirty="0">
                <a:cs typeface="Arial"/>
              </a:rPr>
              <a:t>f those </a:t>
            </a:r>
            <a:r>
              <a:rPr lang="en-US" spc="-5" dirty="0">
                <a:cs typeface="Arial"/>
              </a:rPr>
              <a:t>preschool </a:t>
            </a:r>
            <a:r>
              <a:rPr lang="en-US" spc="5" dirty="0">
                <a:cs typeface="Arial"/>
              </a:rPr>
              <a:t>children </a:t>
            </a:r>
            <a:r>
              <a:rPr lang="en-US" dirty="0">
                <a:cs typeface="Arial"/>
              </a:rPr>
              <a:t>who </a:t>
            </a:r>
            <a:r>
              <a:rPr lang="en-US" spc="-5" dirty="0">
                <a:cs typeface="Arial"/>
              </a:rPr>
              <a:t>entered </a:t>
            </a:r>
            <a:r>
              <a:rPr lang="en-US" spc="-20" dirty="0">
                <a:cs typeface="Arial"/>
              </a:rPr>
              <a:t>or </a:t>
            </a:r>
            <a:r>
              <a:rPr lang="en-US" spc="-25" dirty="0">
                <a:cs typeface="Arial"/>
              </a:rPr>
              <a:t>exited </a:t>
            </a:r>
            <a:r>
              <a:rPr lang="en-US" spc="20" dirty="0">
                <a:cs typeface="Arial"/>
              </a:rPr>
              <a:t>the </a:t>
            </a:r>
            <a:r>
              <a:rPr lang="en-US" spc="-5" dirty="0">
                <a:cs typeface="Arial"/>
              </a:rPr>
              <a:t>preschool </a:t>
            </a:r>
            <a:r>
              <a:rPr lang="en-US" dirty="0">
                <a:cs typeface="Arial"/>
              </a:rPr>
              <a:t>program </a:t>
            </a:r>
            <a:r>
              <a:rPr lang="en-US" spc="5" dirty="0">
                <a:cs typeface="Arial"/>
              </a:rPr>
              <a:t>below </a:t>
            </a:r>
            <a:r>
              <a:rPr lang="en-US" dirty="0">
                <a:cs typeface="Arial"/>
              </a:rPr>
              <a:t>age </a:t>
            </a:r>
            <a:r>
              <a:rPr lang="en-US" spc="-15" dirty="0">
                <a:cs typeface="Arial"/>
              </a:rPr>
              <a:t>expectation </a:t>
            </a:r>
            <a:r>
              <a:rPr lang="en-US" spc="-20" dirty="0">
                <a:cs typeface="Arial"/>
              </a:rPr>
              <a:t>in Positive</a:t>
            </a:r>
            <a:r>
              <a:rPr lang="en-US" spc="290" dirty="0">
                <a:cs typeface="Arial"/>
              </a:rPr>
              <a:t> </a:t>
            </a:r>
            <a:r>
              <a:rPr lang="en-US" spc="-25" dirty="0">
                <a:cs typeface="Arial"/>
              </a:rPr>
              <a:t>social</a:t>
            </a:r>
            <a:r>
              <a:rPr lang="en-US" dirty="0">
                <a:cs typeface="Arial"/>
              </a:rPr>
              <a:t> </a:t>
            </a:r>
            <a:r>
              <a:rPr lang="en-US" spc="-15" dirty="0">
                <a:cs typeface="Arial"/>
              </a:rPr>
              <a:t>emotional </a:t>
            </a:r>
            <a:r>
              <a:rPr lang="en-US" spc="5" dirty="0">
                <a:cs typeface="Arial"/>
              </a:rPr>
              <a:t>skills, </a:t>
            </a:r>
            <a:r>
              <a:rPr lang="en-US" spc="20" dirty="0">
                <a:cs typeface="Arial"/>
              </a:rPr>
              <a:t>the </a:t>
            </a:r>
            <a:r>
              <a:rPr lang="en-US" dirty="0">
                <a:cs typeface="Arial"/>
              </a:rPr>
              <a:t>percent who </a:t>
            </a:r>
            <a:r>
              <a:rPr lang="en-US" spc="10" dirty="0">
                <a:cs typeface="Arial"/>
              </a:rPr>
              <a:t>substantially </a:t>
            </a:r>
            <a:r>
              <a:rPr lang="en-US" spc="-10" dirty="0">
                <a:cs typeface="Arial"/>
              </a:rPr>
              <a:t>increased their </a:t>
            </a:r>
            <a:r>
              <a:rPr lang="en-US" spc="-5" dirty="0">
                <a:cs typeface="Arial"/>
              </a:rPr>
              <a:t>rate </a:t>
            </a:r>
            <a:r>
              <a:rPr lang="en-US" spc="-20" dirty="0">
                <a:cs typeface="Arial"/>
              </a:rPr>
              <a:t>of </a:t>
            </a:r>
            <a:r>
              <a:rPr lang="en-US" dirty="0">
                <a:cs typeface="Arial"/>
              </a:rPr>
              <a:t>growth </a:t>
            </a:r>
            <a:r>
              <a:rPr lang="en-US" spc="20" dirty="0">
                <a:cs typeface="Arial"/>
              </a:rPr>
              <a:t>by the </a:t>
            </a:r>
            <a:r>
              <a:rPr lang="en-US" spc="-5" dirty="0">
                <a:cs typeface="Arial"/>
              </a:rPr>
              <a:t>time </a:t>
            </a:r>
            <a:r>
              <a:rPr lang="en-US" spc="5" dirty="0">
                <a:cs typeface="Arial"/>
              </a:rPr>
              <a:t>they </a:t>
            </a:r>
            <a:r>
              <a:rPr lang="en-US" spc="10" dirty="0">
                <a:cs typeface="Arial"/>
              </a:rPr>
              <a:t>turned </a:t>
            </a:r>
            <a:r>
              <a:rPr lang="en-US" spc="-5" dirty="0">
                <a:cs typeface="Arial"/>
              </a:rPr>
              <a:t>6 </a:t>
            </a:r>
            <a:r>
              <a:rPr lang="en-US" spc="-20" dirty="0">
                <a:cs typeface="Arial"/>
              </a:rPr>
              <a:t>or </a:t>
            </a:r>
            <a:r>
              <a:rPr lang="en-US" spc="-25" dirty="0">
                <a:cs typeface="Arial"/>
              </a:rPr>
              <a:t>exited </a:t>
            </a:r>
            <a:r>
              <a:rPr lang="en-US" spc="20" dirty="0">
                <a:cs typeface="Arial"/>
              </a:rPr>
              <a:t>the</a:t>
            </a:r>
            <a:r>
              <a:rPr lang="en-US" spc="330" dirty="0">
                <a:cs typeface="Arial"/>
              </a:rPr>
              <a:t> </a:t>
            </a:r>
            <a:r>
              <a:rPr lang="en-US" spc="-5" dirty="0">
                <a:cs typeface="Arial"/>
              </a:rPr>
              <a:t>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pc="-5" dirty="0">
                <a:cs typeface="Arial"/>
              </a:rPr>
              <a:t>7A2 reads, the </a:t>
            </a:r>
            <a:r>
              <a:rPr lang="en-US" dirty="0">
                <a:cs typeface="Arial"/>
              </a:rPr>
              <a:t>percent </a:t>
            </a:r>
            <a:r>
              <a:rPr lang="en-US" spc="-20" dirty="0">
                <a:cs typeface="Arial"/>
              </a:rPr>
              <a:t>of </a:t>
            </a:r>
            <a:r>
              <a:rPr lang="en-US" spc="-5" dirty="0">
                <a:cs typeface="Arial"/>
              </a:rPr>
              <a:t>preschool </a:t>
            </a:r>
            <a:r>
              <a:rPr lang="en-US" spc="5" dirty="0">
                <a:cs typeface="Arial"/>
              </a:rPr>
              <a:t>children </a:t>
            </a:r>
            <a:r>
              <a:rPr lang="en-US" dirty="0">
                <a:cs typeface="Arial"/>
              </a:rPr>
              <a:t>who </a:t>
            </a:r>
            <a:r>
              <a:rPr lang="en-US" spc="-20" dirty="0">
                <a:cs typeface="Arial"/>
              </a:rPr>
              <a:t>were </a:t>
            </a:r>
            <a:r>
              <a:rPr lang="en-US" spc="10" dirty="0">
                <a:cs typeface="Arial"/>
              </a:rPr>
              <a:t>functioning </a:t>
            </a:r>
            <a:r>
              <a:rPr lang="en-US" spc="-10" dirty="0">
                <a:cs typeface="Arial"/>
              </a:rPr>
              <a:t>within </a:t>
            </a:r>
            <a:r>
              <a:rPr lang="en-US" dirty="0">
                <a:cs typeface="Arial"/>
              </a:rPr>
              <a:t>age </a:t>
            </a:r>
            <a:r>
              <a:rPr lang="en-US" spc="-10" dirty="0">
                <a:cs typeface="Arial"/>
              </a:rPr>
              <a:t>expectations </a:t>
            </a:r>
            <a:r>
              <a:rPr lang="en-US" spc="-20" dirty="0">
                <a:cs typeface="Arial"/>
              </a:rPr>
              <a:t>in positive </a:t>
            </a:r>
            <a:r>
              <a:rPr lang="en-US" spc="-10" dirty="0">
                <a:cs typeface="Arial"/>
              </a:rPr>
              <a:t>social-emotional </a:t>
            </a:r>
            <a:r>
              <a:rPr lang="en-US" spc="5" dirty="0">
                <a:cs typeface="Arial"/>
              </a:rPr>
              <a:t>skills, </a:t>
            </a:r>
            <a:r>
              <a:rPr lang="en-US" spc="20" dirty="0">
                <a:cs typeface="Arial"/>
              </a:rPr>
              <a:t>by the </a:t>
            </a:r>
            <a:r>
              <a:rPr lang="en-US" spc="-5" dirty="0">
                <a:cs typeface="Arial"/>
              </a:rPr>
              <a:t>time  </a:t>
            </a:r>
            <a:r>
              <a:rPr lang="en-US" spc="5" dirty="0">
                <a:cs typeface="Arial"/>
              </a:rPr>
              <a:t>they </a:t>
            </a:r>
            <a:r>
              <a:rPr lang="en-US" spc="10" dirty="0">
                <a:cs typeface="Arial"/>
              </a:rPr>
              <a:t>turned </a:t>
            </a:r>
            <a:r>
              <a:rPr lang="en-US" spc="-5" dirty="0">
                <a:cs typeface="Arial"/>
              </a:rPr>
              <a:t>6 </a:t>
            </a:r>
            <a:r>
              <a:rPr lang="en-US" spc="-15" dirty="0">
                <a:cs typeface="Arial"/>
              </a:rPr>
              <a:t>years </a:t>
            </a:r>
            <a:r>
              <a:rPr lang="en-US" spc="-20" dirty="0">
                <a:cs typeface="Arial"/>
              </a:rPr>
              <a:t>of </a:t>
            </a:r>
            <a:r>
              <a:rPr lang="en-US" dirty="0">
                <a:cs typeface="Arial"/>
              </a:rPr>
              <a:t>age </a:t>
            </a:r>
            <a:r>
              <a:rPr lang="en-US" spc="-20" dirty="0">
                <a:cs typeface="Arial"/>
              </a:rPr>
              <a:t>or </a:t>
            </a:r>
            <a:r>
              <a:rPr lang="en-US" spc="-25" dirty="0">
                <a:cs typeface="Arial"/>
              </a:rPr>
              <a:t>exited </a:t>
            </a:r>
            <a:r>
              <a:rPr lang="en-US" spc="20" dirty="0">
                <a:cs typeface="Arial"/>
              </a:rPr>
              <a:t>the </a:t>
            </a:r>
            <a:r>
              <a:rPr lang="en-US" dirty="0">
                <a:cs typeface="Arial"/>
              </a:rPr>
              <a:t>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Arial"/>
            </a:endParaRPr>
          </a:p>
          <a:p>
            <a:pPr marL="42545" marR="201930" algn="just">
              <a:spcBef>
                <a:spcPts val="40"/>
              </a:spcBef>
            </a:pPr>
            <a:r>
              <a:rPr lang="en-US" dirty="0"/>
              <a:t>7B1 reads,</a:t>
            </a:r>
            <a:r>
              <a:rPr lang="en-US" spc="5" dirty="0">
                <a:cs typeface="Arial"/>
              </a:rPr>
              <a:t> of those </a:t>
            </a:r>
            <a:r>
              <a:rPr lang="en-US" spc="-5" dirty="0">
                <a:cs typeface="Arial"/>
              </a:rPr>
              <a:t>preschool </a:t>
            </a:r>
            <a:r>
              <a:rPr lang="en-US" spc="5" dirty="0">
                <a:cs typeface="Arial"/>
              </a:rPr>
              <a:t>children </a:t>
            </a:r>
            <a:r>
              <a:rPr lang="en-US" dirty="0">
                <a:cs typeface="Arial"/>
              </a:rPr>
              <a:t>who </a:t>
            </a:r>
            <a:r>
              <a:rPr lang="en-US" spc="-5" dirty="0">
                <a:cs typeface="Arial"/>
              </a:rPr>
              <a:t>entered </a:t>
            </a:r>
            <a:r>
              <a:rPr lang="en-US" spc="-20" dirty="0">
                <a:cs typeface="Arial"/>
              </a:rPr>
              <a:t>or </a:t>
            </a:r>
            <a:r>
              <a:rPr lang="en-US" spc="-25" dirty="0">
                <a:cs typeface="Arial"/>
              </a:rPr>
              <a:t>exited </a:t>
            </a:r>
            <a:r>
              <a:rPr lang="en-US" spc="20" dirty="0">
                <a:cs typeface="Arial"/>
              </a:rPr>
              <a:t>the  </a:t>
            </a:r>
            <a:r>
              <a:rPr lang="en-US" spc="-5" dirty="0">
                <a:cs typeface="Arial"/>
              </a:rPr>
              <a:t>preschool </a:t>
            </a:r>
            <a:r>
              <a:rPr lang="en-US" dirty="0">
                <a:cs typeface="Arial"/>
              </a:rPr>
              <a:t>program </a:t>
            </a:r>
            <a:r>
              <a:rPr lang="en-US" spc="5" dirty="0">
                <a:cs typeface="Arial"/>
              </a:rPr>
              <a:t>below </a:t>
            </a:r>
            <a:r>
              <a:rPr lang="en-US" dirty="0">
                <a:cs typeface="Arial"/>
              </a:rPr>
              <a:t>age </a:t>
            </a:r>
            <a:r>
              <a:rPr lang="en-US" spc="-10" dirty="0">
                <a:cs typeface="Arial"/>
              </a:rPr>
              <a:t>expectations </a:t>
            </a:r>
            <a:r>
              <a:rPr lang="en-US" spc="-20" dirty="0">
                <a:cs typeface="Arial"/>
              </a:rPr>
              <a:t>in </a:t>
            </a:r>
            <a:r>
              <a:rPr lang="en-US" spc="-10" dirty="0">
                <a:cs typeface="Arial"/>
              </a:rPr>
              <a:t>Acquisition</a:t>
            </a:r>
            <a:r>
              <a:rPr lang="en-US" spc="305" dirty="0">
                <a:cs typeface="Arial"/>
              </a:rPr>
              <a:t> </a:t>
            </a:r>
            <a:r>
              <a:rPr lang="en-US" dirty="0">
                <a:cs typeface="Arial"/>
              </a:rPr>
              <a:t>and</a:t>
            </a:r>
          </a:p>
          <a:p>
            <a:pPr marL="42545" marR="414655" algn="just">
              <a:spcBef>
                <a:spcPts val="15"/>
              </a:spcBef>
            </a:pPr>
            <a:r>
              <a:rPr lang="en-US" spc="10" dirty="0">
                <a:cs typeface="Arial"/>
              </a:rPr>
              <a:t>use </a:t>
            </a:r>
            <a:r>
              <a:rPr lang="en-US" spc="-20" dirty="0">
                <a:cs typeface="Arial"/>
              </a:rPr>
              <a:t>of </a:t>
            </a:r>
            <a:r>
              <a:rPr lang="en-US" spc="5" dirty="0">
                <a:cs typeface="Arial"/>
              </a:rPr>
              <a:t>Knowledge </a:t>
            </a:r>
            <a:r>
              <a:rPr lang="en-US" dirty="0">
                <a:cs typeface="Arial"/>
              </a:rPr>
              <a:t>and </a:t>
            </a:r>
            <a:r>
              <a:rPr lang="en-US" spc="5" dirty="0">
                <a:cs typeface="Arial"/>
              </a:rPr>
              <a:t>Skills, </a:t>
            </a:r>
            <a:r>
              <a:rPr lang="en-US" spc="20" dirty="0">
                <a:cs typeface="Arial"/>
              </a:rPr>
              <a:t>the </a:t>
            </a:r>
            <a:r>
              <a:rPr lang="en-US" dirty="0">
                <a:cs typeface="Arial"/>
              </a:rPr>
              <a:t>percent who </a:t>
            </a:r>
            <a:r>
              <a:rPr lang="en-US" spc="10" dirty="0">
                <a:cs typeface="Arial"/>
              </a:rPr>
              <a:t>substantially i</a:t>
            </a:r>
            <a:r>
              <a:rPr lang="en-US" spc="-10" dirty="0">
                <a:cs typeface="Arial"/>
              </a:rPr>
              <a:t>ncreased </a:t>
            </a:r>
            <a:r>
              <a:rPr lang="en-US" dirty="0">
                <a:cs typeface="Arial"/>
              </a:rPr>
              <a:t>their </a:t>
            </a:r>
            <a:r>
              <a:rPr lang="en-US" spc="-5" dirty="0">
                <a:cs typeface="Arial"/>
              </a:rPr>
              <a:t>rate </a:t>
            </a:r>
            <a:r>
              <a:rPr lang="en-US" spc="-20" dirty="0">
                <a:cs typeface="Arial"/>
              </a:rPr>
              <a:t>of </a:t>
            </a:r>
            <a:r>
              <a:rPr lang="en-US" dirty="0">
                <a:cs typeface="Arial"/>
              </a:rPr>
              <a:t>growth </a:t>
            </a:r>
            <a:r>
              <a:rPr lang="en-US" spc="20" dirty="0">
                <a:cs typeface="Arial"/>
              </a:rPr>
              <a:t>by the </a:t>
            </a:r>
            <a:r>
              <a:rPr lang="en-US" spc="-5" dirty="0">
                <a:cs typeface="Arial"/>
              </a:rPr>
              <a:t>time </a:t>
            </a:r>
            <a:r>
              <a:rPr lang="en-US" spc="5" dirty="0">
                <a:cs typeface="Arial"/>
              </a:rPr>
              <a:t>they </a:t>
            </a:r>
            <a:r>
              <a:rPr lang="en-US" spc="15" dirty="0">
                <a:cs typeface="Arial"/>
              </a:rPr>
              <a:t>turned </a:t>
            </a:r>
            <a:r>
              <a:rPr lang="en-US" spc="-5" dirty="0">
                <a:cs typeface="Arial"/>
              </a:rPr>
              <a:t>6 </a:t>
            </a:r>
            <a:r>
              <a:rPr lang="en-US" spc="-35" dirty="0">
                <a:cs typeface="Arial"/>
              </a:rPr>
              <a:t>or </a:t>
            </a:r>
            <a:r>
              <a:rPr lang="en-US" spc="-25" dirty="0">
                <a:cs typeface="Arial"/>
              </a:rPr>
              <a:t>exited </a:t>
            </a:r>
            <a:r>
              <a:rPr lang="en-US" spc="20" dirty="0">
                <a:cs typeface="Arial"/>
              </a:rPr>
              <a:t>the</a:t>
            </a:r>
            <a:r>
              <a:rPr lang="en-US" spc="85" dirty="0">
                <a:cs typeface="Arial"/>
              </a:rPr>
              <a:t> </a:t>
            </a:r>
            <a:r>
              <a:rPr lang="en-US" spc="-5" dirty="0">
                <a:cs typeface="Arial"/>
              </a:rPr>
              <a:t>program</a:t>
            </a:r>
            <a:r>
              <a:rPr lang="en-US" dirty="0">
                <a:cs typeface="Arial"/>
              </a:rPr>
              <a:t>. </a:t>
            </a:r>
          </a:p>
          <a:p>
            <a:pPr marL="42545" marR="414655" lvl="0" indent="0" algn="just" defTabSz="914400" rtl="0" eaLnBrk="1" fontAlgn="auto" latinLnBrk="0" hangingPunct="1">
              <a:lnSpc>
                <a:spcPct val="100000"/>
              </a:lnSpc>
              <a:spcBef>
                <a:spcPts val="15"/>
              </a:spcBef>
              <a:spcAft>
                <a:spcPts val="0"/>
              </a:spcAft>
              <a:buClrTx/>
              <a:buSzTx/>
              <a:buFontTx/>
              <a:buNone/>
              <a:tabLst/>
              <a:defRPr/>
            </a:pPr>
            <a:r>
              <a:rPr lang="en-US" spc="-5" dirty="0">
                <a:cs typeface="Arial"/>
              </a:rPr>
              <a:t>7B2</a:t>
            </a:r>
            <a:r>
              <a:rPr lang="en-US" dirty="0">
                <a:cs typeface="Arial"/>
              </a:rPr>
              <a:t>, </a:t>
            </a:r>
            <a:r>
              <a:rPr lang="en-US" spc="-5" dirty="0">
                <a:cs typeface="Arial"/>
              </a:rPr>
              <a:t>the </a:t>
            </a:r>
            <a:r>
              <a:rPr lang="en-US" dirty="0">
                <a:cs typeface="Arial"/>
              </a:rPr>
              <a:t>percent </a:t>
            </a:r>
            <a:r>
              <a:rPr lang="en-US" spc="-20" dirty="0">
                <a:cs typeface="Arial"/>
              </a:rPr>
              <a:t>of </a:t>
            </a:r>
            <a:r>
              <a:rPr lang="en-US" spc="-5" dirty="0">
                <a:cs typeface="Arial"/>
              </a:rPr>
              <a:t>preschool </a:t>
            </a:r>
            <a:r>
              <a:rPr lang="en-US" spc="5" dirty="0">
                <a:cs typeface="Arial"/>
              </a:rPr>
              <a:t>children </a:t>
            </a:r>
            <a:r>
              <a:rPr lang="en-US" dirty="0">
                <a:cs typeface="Arial"/>
              </a:rPr>
              <a:t>who </a:t>
            </a:r>
            <a:r>
              <a:rPr lang="en-US" spc="-20" dirty="0">
                <a:cs typeface="Arial"/>
              </a:rPr>
              <a:t>were </a:t>
            </a:r>
            <a:r>
              <a:rPr lang="en-US" spc="10" dirty="0">
                <a:cs typeface="Arial"/>
              </a:rPr>
              <a:t>functioning </a:t>
            </a:r>
            <a:r>
              <a:rPr lang="en-US" spc="-10" dirty="0">
                <a:cs typeface="Arial"/>
              </a:rPr>
              <a:t>within </a:t>
            </a:r>
            <a:r>
              <a:rPr lang="en-US" dirty="0">
                <a:cs typeface="Arial"/>
              </a:rPr>
              <a:t>age </a:t>
            </a:r>
            <a:r>
              <a:rPr lang="en-US" spc="-10" dirty="0">
                <a:cs typeface="Arial"/>
              </a:rPr>
              <a:t>expectations </a:t>
            </a:r>
            <a:r>
              <a:rPr lang="en-US" spc="-20" dirty="0">
                <a:cs typeface="Arial"/>
              </a:rPr>
              <a:t>in </a:t>
            </a:r>
            <a:r>
              <a:rPr lang="en-US" spc="-10" dirty="0">
                <a:cs typeface="Arial"/>
              </a:rPr>
              <a:t>Acquisition </a:t>
            </a:r>
            <a:r>
              <a:rPr lang="en-US" dirty="0">
                <a:cs typeface="Arial"/>
              </a:rPr>
              <a:t>and </a:t>
            </a:r>
            <a:r>
              <a:rPr lang="en-US" spc="10" dirty="0">
                <a:cs typeface="Arial"/>
              </a:rPr>
              <a:t>use </a:t>
            </a:r>
            <a:r>
              <a:rPr lang="en-US" spc="-20" dirty="0">
                <a:cs typeface="Arial"/>
              </a:rPr>
              <a:t>of </a:t>
            </a:r>
            <a:r>
              <a:rPr lang="en-US" spc="5" dirty="0">
                <a:cs typeface="Arial"/>
              </a:rPr>
              <a:t>Knowledge </a:t>
            </a:r>
            <a:r>
              <a:rPr lang="en-US" dirty="0">
                <a:cs typeface="Arial"/>
              </a:rPr>
              <a:t>and </a:t>
            </a:r>
            <a:r>
              <a:rPr lang="en-US" spc="10" dirty="0">
                <a:cs typeface="Arial"/>
              </a:rPr>
              <a:t>Skills </a:t>
            </a:r>
            <a:r>
              <a:rPr lang="en-US" spc="20" dirty="0">
                <a:cs typeface="Arial"/>
              </a:rPr>
              <a:t>by the </a:t>
            </a:r>
            <a:r>
              <a:rPr lang="en-US" spc="-5" dirty="0">
                <a:cs typeface="Arial"/>
              </a:rPr>
              <a:t>time </a:t>
            </a:r>
            <a:r>
              <a:rPr lang="en-US" spc="5" dirty="0">
                <a:cs typeface="Arial"/>
              </a:rPr>
              <a:t>they </a:t>
            </a:r>
            <a:r>
              <a:rPr lang="en-US" spc="10" dirty="0">
                <a:cs typeface="Arial"/>
              </a:rPr>
              <a:t>turned </a:t>
            </a:r>
            <a:r>
              <a:rPr lang="en-US" spc="-5" dirty="0">
                <a:cs typeface="Arial"/>
              </a:rPr>
              <a:t>6 </a:t>
            </a:r>
            <a:r>
              <a:rPr lang="en-US" spc="-20" dirty="0">
                <a:cs typeface="Arial"/>
              </a:rPr>
              <a:t>or </a:t>
            </a:r>
            <a:r>
              <a:rPr lang="en-US" spc="-25" dirty="0">
                <a:cs typeface="Arial"/>
              </a:rPr>
              <a:t>exited </a:t>
            </a:r>
            <a:r>
              <a:rPr lang="en-US" spc="20" dirty="0">
                <a:cs typeface="Arial"/>
              </a:rPr>
              <a:t>the</a:t>
            </a:r>
            <a:r>
              <a:rPr lang="en-US" spc="200" dirty="0">
                <a:cs typeface="Arial"/>
              </a:rPr>
              <a:t> </a:t>
            </a:r>
            <a:r>
              <a:rPr lang="en-US" dirty="0">
                <a:cs typeface="Arial"/>
              </a:rPr>
              <a:t>program. </a:t>
            </a:r>
          </a:p>
          <a:p>
            <a:pPr marL="42545" marR="414655" lvl="0" indent="0" algn="just" defTabSz="914400" rtl="0" eaLnBrk="1" fontAlgn="auto" latinLnBrk="0" hangingPunct="1">
              <a:lnSpc>
                <a:spcPct val="100000"/>
              </a:lnSpc>
              <a:spcBef>
                <a:spcPts val="15"/>
              </a:spcBef>
              <a:spcAft>
                <a:spcPts val="0"/>
              </a:spcAft>
              <a:buClrTx/>
              <a:buSzTx/>
              <a:buFontTx/>
              <a:buNone/>
              <a:tabLst/>
              <a:defRPr/>
            </a:pPr>
            <a:endParaRPr lang="en-US" dirty="0">
              <a:cs typeface="Arial"/>
            </a:endParaRPr>
          </a:p>
          <a:p>
            <a:pPr marL="42545" marR="414655" lvl="0" indent="0" algn="just" defTabSz="914400" rtl="0" eaLnBrk="1" fontAlgn="auto" latinLnBrk="0" hangingPunct="1">
              <a:lnSpc>
                <a:spcPct val="100000"/>
              </a:lnSpc>
              <a:spcBef>
                <a:spcPts val="15"/>
              </a:spcBef>
              <a:spcAft>
                <a:spcPts val="0"/>
              </a:spcAft>
              <a:buClrTx/>
              <a:buSzTx/>
              <a:buFontTx/>
              <a:buNone/>
              <a:tabLst/>
              <a:defRPr/>
            </a:pPr>
            <a:r>
              <a:rPr lang="en-US" dirty="0"/>
              <a:t>7C1 reads,</a:t>
            </a:r>
            <a:r>
              <a:rPr lang="en-US" spc="5" dirty="0">
                <a:cs typeface="Arial"/>
              </a:rPr>
              <a:t> of those </a:t>
            </a:r>
            <a:r>
              <a:rPr lang="en-US" spc="-5" dirty="0">
                <a:cs typeface="Arial"/>
              </a:rPr>
              <a:t>preschool </a:t>
            </a:r>
            <a:r>
              <a:rPr lang="en-US" spc="5" dirty="0">
                <a:cs typeface="Arial"/>
              </a:rPr>
              <a:t>children </a:t>
            </a:r>
            <a:r>
              <a:rPr lang="en-US" dirty="0">
                <a:cs typeface="Arial"/>
              </a:rPr>
              <a:t>who </a:t>
            </a:r>
            <a:r>
              <a:rPr lang="en-US" spc="-5" dirty="0">
                <a:cs typeface="Arial"/>
              </a:rPr>
              <a:t>entered </a:t>
            </a:r>
            <a:r>
              <a:rPr lang="en-US" spc="-20" dirty="0">
                <a:cs typeface="Arial"/>
              </a:rPr>
              <a:t>or </a:t>
            </a:r>
            <a:r>
              <a:rPr lang="en-US" spc="-25" dirty="0">
                <a:cs typeface="Arial"/>
              </a:rPr>
              <a:t>exited </a:t>
            </a:r>
            <a:r>
              <a:rPr lang="en-US" spc="20" dirty="0">
                <a:cs typeface="Arial"/>
              </a:rPr>
              <a:t>the </a:t>
            </a:r>
            <a:r>
              <a:rPr lang="en-US" spc="-5" dirty="0">
                <a:cs typeface="Arial"/>
              </a:rPr>
              <a:t>preschool </a:t>
            </a:r>
            <a:r>
              <a:rPr lang="en-US" dirty="0">
                <a:cs typeface="Arial"/>
              </a:rPr>
              <a:t>program </a:t>
            </a:r>
            <a:r>
              <a:rPr lang="en-US" spc="5" dirty="0">
                <a:cs typeface="Arial"/>
              </a:rPr>
              <a:t>below </a:t>
            </a:r>
            <a:r>
              <a:rPr lang="en-US" dirty="0">
                <a:cs typeface="Arial"/>
              </a:rPr>
              <a:t>age </a:t>
            </a:r>
            <a:r>
              <a:rPr lang="en-US" spc="-10" dirty="0">
                <a:cs typeface="Arial"/>
              </a:rPr>
              <a:t>expectations </a:t>
            </a:r>
            <a:r>
              <a:rPr lang="en-US" spc="-20" dirty="0">
                <a:cs typeface="Arial"/>
              </a:rPr>
              <a:t>in </a:t>
            </a:r>
            <a:r>
              <a:rPr lang="en-US" spc="-15" dirty="0">
                <a:cs typeface="Arial"/>
              </a:rPr>
              <a:t>Use</a:t>
            </a:r>
            <a:r>
              <a:rPr lang="en-US" spc="225" dirty="0">
                <a:cs typeface="Arial"/>
              </a:rPr>
              <a:t> </a:t>
            </a:r>
            <a:r>
              <a:rPr lang="en-US" spc="-35" dirty="0">
                <a:cs typeface="Arial"/>
              </a:rPr>
              <a:t>of</a:t>
            </a:r>
            <a:r>
              <a:rPr lang="en-US" dirty="0">
                <a:cs typeface="Arial"/>
              </a:rPr>
              <a:t> </a:t>
            </a:r>
            <a:r>
              <a:rPr lang="en-US" spc="-5" dirty="0">
                <a:cs typeface="Arial"/>
              </a:rPr>
              <a:t>Appropriate </a:t>
            </a:r>
            <a:r>
              <a:rPr lang="en-US" spc="-20" dirty="0">
                <a:cs typeface="Arial"/>
              </a:rPr>
              <a:t>Behaviors </a:t>
            </a:r>
            <a:r>
              <a:rPr lang="en-US" spc="5" dirty="0">
                <a:cs typeface="Arial"/>
              </a:rPr>
              <a:t>to </a:t>
            </a:r>
            <a:r>
              <a:rPr lang="en-US" spc="-20" dirty="0">
                <a:cs typeface="Arial"/>
              </a:rPr>
              <a:t>meet </a:t>
            </a:r>
            <a:r>
              <a:rPr lang="en-US" dirty="0">
                <a:cs typeface="Arial"/>
              </a:rPr>
              <a:t>their </a:t>
            </a:r>
            <a:r>
              <a:rPr lang="en-US" spc="-10" dirty="0">
                <a:cs typeface="Arial"/>
              </a:rPr>
              <a:t>Needs, </a:t>
            </a:r>
            <a:r>
              <a:rPr lang="en-US" spc="20" dirty="0">
                <a:cs typeface="Arial"/>
              </a:rPr>
              <a:t>the </a:t>
            </a:r>
            <a:r>
              <a:rPr lang="en-US" dirty="0">
                <a:cs typeface="Arial"/>
              </a:rPr>
              <a:t>percent who  </a:t>
            </a:r>
            <a:r>
              <a:rPr lang="en-US" spc="10" dirty="0">
                <a:cs typeface="Arial"/>
              </a:rPr>
              <a:t>substantially </a:t>
            </a:r>
            <a:r>
              <a:rPr lang="en-US" spc="-10" dirty="0">
                <a:cs typeface="Arial"/>
              </a:rPr>
              <a:t>increased </a:t>
            </a:r>
            <a:r>
              <a:rPr lang="en-US" dirty="0">
                <a:cs typeface="Arial"/>
              </a:rPr>
              <a:t>their </a:t>
            </a:r>
            <a:r>
              <a:rPr lang="en-US" spc="-5" dirty="0">
                <a:cs typeface="Arial"/>
              </a:rPr>
              <a:t>rate </a:t>
            </a:r>
            <a:r>
              <a:rPr lang="en-US" spc="-20" dirty="0">
                <a:cs typeface="Arial"/>
              </a:rPr>
              <a:t>of </a:t>
            </a:r>
            <a:r>
              <a:rPr lang="en-US" dirty="0">
                <a:cs typeface="Arial"/>
              </a:rPr>
              <a:t>growth </a:t>
            </a:r>
            <a:r>
              <a:rPr lang="en-US" spc="20" dirty="0">
                <a:cs typeface="Arial"/>
              </a:rPr>
              <a:t>by the </a:t>
            </a:r>
            <a:r>
              <a:rPr lang="en-US" spc="-5" dirty="0">
                <a:cs typeface="Arial"/>
              </a:rPr>
              <a:t>time </a:t>
            </a:r>
            <a:r>
              <a:rPr lang="en-US" dirty="0">
                <a:cs typeface="Arial"/>
              </a:rPr>
              <a:t>they  </a:t>
            </a:r>
            <a:r>
              <a:rPr lang="en-US" spc="15" dirty="0">
                <a:cs typeface="Arial"/>
              </a:rPr>
              <a:t>turned </a:t>
            </a:r>
            <a:r>
              <a:rPr lang="en-US" spc="-5" dirty="0">
                <a:cs typeface="Arial"/>
              </a:rPr>
              <a:t>6 </a:t>
            </a:r>
            <a:r>
              <a:rPr lang="en-US" spc="-20" dirty="0">
                <a:cs typeface="Arial"/>
              </a:rPr>
              <a:t>or </a:t>
            </a:r>
            <a:r>
              <a:rPr lang="en-US" spc="-25" dirty="0">
                <a:cs typeface="Arial"/>
              </a:rPr>
              <a:t>exited </a:t>
            </a:r>
            <a:r>
              <a:rPr lang="en-US" spc="20" dirty="0">
                <a:cs typeface="Arial"/>
              </a:rPr>
              <a:t>the</a:t>
            </a:r>
            <a:r>
              <a:rPr lang="en-US" spc="185" dirty="0">
                <a:cs typeface="Arial"/>
              </a:rPr>
              <a:t> </a:t>
            </a:r>
            <a:r>
              <a:rPr lang="en-US" spc="-5" dirty="0">
                <a:cs typeface="Arial"/>
              </a:rPr>
              <a:t>program.</a:t>
            </a:r>
            <a:r>
              <a:rPr lang="en-US" dirty="0">
                <a:cs typeface="Arial"/>
              </a:rPr>
              <a:t> </a:t>
            </a:r>
          </a:p>
          <a:p>
            <a:pPr marL="42545" marR="414655" lvl="0" indent="0" algn="just" defTabSz="914400" rtl="0" eaLnBrk="1" fontAlgn="auto" latinLnBrk="0" hangingPunct="1">
              <a:lnSpc>
                <a:spcPct val="100000"/>
              </a:lnSpc>
              <a:spcBef>
                <a:spcPts val="15"/>
              </a:spcBef>
              <a:spcAft>
                <a:spcPts val="0"/>
              </a:spcAft>
              <a:buClrTx/>
              <a:buSzTx/>
              <a:buFontTx/>
              <a:buNone/>
              <a:tabLst/>
              <a:defRPr/>
            </a:pPr>
            <a:r>
              <a:rPr lang="en-US" spc="-5" dirty="0">
                <a:cs typeface="Arial"/>
              </a:rPr>
              <a:t>7C2</a:t>
            </a:r>
            <a:r>
              <a:rPr lang="en-US" dirty="0">
                <a:cs typeface="Arial"/>
              </a:rPr>
              <a:t>, t</a:t>
            </a:r>
            <a:r>
              <a:rPr lang="en-US" spc="-5" dirty="0">
                <a:cs typeface="Arial"/>
              </a:rPr>
              <a:t>he </a:t>
            </a:r>
            <a:r>
              <a:rPr lang="en-US" dirty="0">
                <a:cs typeface="Arial"/>
              </a:rPr>
              <a:t>percent </a:t>
            </a:r>
            <a:r>
              <a:rPr lang="en-US" spc="-20" dirty="0">
                <a:cs typeface="Arial"/>
              </a:rPr>
              <a:t>of </a:t>
            </a:r>
            <a:r>
              <a:rPr lang="en-US" spc="-5" dirty="0">
                <a:cs typeface="Arial"/>
              </a:rPr>
              <a:t>preschool </a:t>
            </a:r>
            <a:r>
              <a:rPr lang="en-US" spc="5" dirty="0">
                <a:cs typeface="Arial"/>
              </a:rPr>
              <a:t>children </a:t>
            </a:r>
            <a:r>
              <a:rPr lang="en-US" dirty="0">
                <a:cs typeface="Arial"/>
              </a:rPr>
              <a:t>who </a:t>
            </a:r>
            <a:r>
              <a:rPr lang="en-US" spc="-20" dirty="0">
                <a:cs typeface="Arial"/>
              </a:rPr>
              <a:t>were </a:t>
            </a:r>
            <a:r>
              <a:rPr lang="en-US" spc="10" dirty="0">
                <a:cs typeface="Arial"/>
              </a:rPr>
              <a:t>functioning </a:t>
            </a:r>
            <a:r>
              <a:rPr lang="en-US" spc="-10" dirty="0">
                <a:cs typeface="Arial"/>
              </a:rPr>
              <a:t>within  </a:t>
            </a:r>
            <a:r>
              <a:rPr lang="en-US" dirty="0">
                <a:cs typeface="Arial"/>
              </a:rPr>
              <a:t>age </a:t>
            </a:r>
            <a:r>
              <a:rPr lang="en-US" spc="-10" dirty="0">
                <a:cs typeface="Arial"/>
              </a:rPr>
              <a:t>expectations </a:t>
            </a:r>
            <a:r>
              <a:rPr lang="en-US" spc="-20" dirty="0">
                <a:cs typeface="Arial"/>
              </a:rPr>
              <a:t>in </a:t>
            </a:r>
            <a:r>
              <a:rPr lang="en-US" spc="-15" dirty="0">
                <a:cs typeface="Arial"/>
              </a:rPr>
              <a:t>Use </a:t>
            </a:r>
            <a:r>
              <a:rPr lang="en-US" spc="-20" dirty="0">
                <a:cs typeface="Arial"/>
              </a:rPr>
              <a:t>of </a:t>
            </a:r>
            <a:r>
              <a:rPr lang="en-US" spc="-5" dirty="0">
                <a:cs typeface="Arial"/>
              </a:rPr>
              <a:t>Appropriate </a:t>
            </a:r>
            <a:r>
              <a:rPr lang="en-US" spc="-20" dirty="0">
                <a:cs typeface="Arial"/>
              </a:rPr>
              <a:t>Behaviors </a:t>
            </a:r>
            <a:r>
              <a:rPr lang="en-US" spc="5" dirty="0">
                <a:cs typeface="Arial"/>
              </a:rPr>
              <a:t>to </a:t>
            </a:r>
            <a:r>
              <a:rPr lang="en-US" spc="-20" dirty="0">
                <a:cs typeface="Arial"/>
              </a:rPr>
              <a:t>meet </a:t>
            </a:r>
            <a:r>
              <a:rPr lang="en-US" spc="-10" dirty="0">
                <a:cs typeface="Arial"/>
              </a:rPr>
              <a:t>their Needs </a:t>
            </a:r>
            <a:r>
              <a:rPr lang="en-US" spc="20" dirty="0">
                <a:cs typeface="Arial"/>
              </a:rPr>
              <a:t>by the </a:t>
            </a:r>
            <a:r>
              <a:rPr lang="en-US" spc="-5" dirty="0">
                <a:cs typeface="Arial"/>
              </a:rPr>
              <a:t>time </a:t>
            </a:r>
            <a:r>
              <a:rPr lang="en-US" spc="5" dirty="0">
                <a:cs typeface="Arial"/>
              </a:rPr>
              <a:t>they </a:t>
            </a:r>
            <a:r>
              <a:rPr lang="en-US" spc="10" dirty="0">
                <a:cs typeface="Arial"/>
              </a:rPr>
              <a:t>turned </a:t>
            </a:r>
            <a:r>
              <a:rPr lang="en-US" spc="-5" dirty="0">
                <a:cs typeface="Arial"/>
              </a:rPr>
              <a:t>6 </a:t>
            </a:r>
            <a:r>
              <a:rPr lang="en-US" spc="-20" dirty="0">
                <a:cs typeface="Arial"/>
              </a:rPr>
              <a:t>or </a:t>
            </a:r>
            <a:r>
              <a:rPr lang="en-US" spc="-25" dirty="0">
                <a:cs typeface="Arial"/>
              </a:rPr>
              <a:t>exited </a:t>
            </a:r>
            <a:r>
              <a:rPr lang="en-US" spc="20" dirty="0">
                <a:cs typeface="Arial"/>
              </a:rPr>
              <a:t>the</a:t>
            </a:r>
            <a:r>
              <a:rPr lang="en-US" spc="220" dirty="0">
                <a:cs typeface="Arial"/>
              </a:rPr>
              <a:t> </a:t>
            </a:r>
            <a:r>
              <a:rPr lang="en-US" dirty="0">
                <a:cs typeface="Arial"/>
              </a:rPr>
              <a:t>program</a:t>
            </a:r>
          </a:p>
          <a:p>
            <a:endParaRPr lang="en-US" dirty="0"/>
          </a:p>
        </p:txBody>
      </p:sp>
      <p:sp>
        <p:nvSpPr>
          <p:cNvPr id="4" name="Slide Number Placeholder 3"/>
          <p:cNvSpPr>
            <a:spLocks noGrp="1"/>
          </p:cNvSpPr>
          <p:nvPr>
            <p:ph type="sldNum" sz="quarter" idx="10"/>
          </p:nvPr>
        </p:nvSpPr>
        <p:spPr/>
        <p:txBody>
          <a:bodyPr/>
          <a:lstStyle/>
          <a:p>
            <a:fld id="{C62F248F-09AF-4E86-8A19-4E247219235D}" type="slidenum">
              <a:rPr lang="en-US" smtClean="0"/>
              <a:t>18</a:t>
            </a:fld>
            <a:endParaRPr lang="en-US"/>
          </a:p>
        </p:txBody>
      </p:sp>
    </p:spTree>
    <p:extLst>
      <p:ext uri="{BB962C8B-B14F-4D97-AF65-F5344CB8AC3E}">
        <p14:creationId xmlns:p14="http://schemas.microsoft.com/office/powerpoint/2010/main" val="1945972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Source : Kansas State_IND7_Trend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7A1 reads</a:t>
            </a:r>
            <a:r>
              <a:rPr lang="en-US" baseline="0" dirty="0"/>
              <a:t>, o</a:t>
            </a:r>
            <a:r>
              <a:rPr lang="en-US" spc="5" dirty="0">
                <a:cs typeface="Arial"/>
              </a:rPr>
              <a:t>f those </a:t>
            </a:r>
            <a:r>
              <a:rPr lang="en-US" spc="-5" dirty="0">
                <a:cs typeface="Arial"/>
              </a:rPr>
              <a:t>preschool </a:t>
            </a:r>
            <a:r>
              <a:rPr lang="en-US" spc="5" dirty="0">
                <a:cs typeface="Arial"/>
              </a:rPr>
              <a:t>children </a:t>
            </a:r>
            <a:r>
              <a:rPr lang="en-US" dirty="0">
                <a:cs typeface="Arial"/>
              </a:rPr>
              <a:t>who </a:t>
            </a:r>
            <a:r>
              <a:rPr lang="en-US" spc="-5" dirty="0">
                <a:cs typeface="Arial"/>
              </a:rPr>
              <a:t>entered </a:t>
            </a:r>
            <a:r>
              <a:rPr lang="en-US" spc="-20" dirty="0">
                <a:cs typeface="Arial"/>
              </a:rPr>
              <a:t>or </a:t>
            </a:r>
            <a:r>
              <a:rPr lang="en-US" spc="-25" dirty="0">
                <a:cs typeface="Arial"/>
              </a:rPr>
              <a:t>exited </a:t>
            </a:r>
            <a:r>
              <a:rPr lang="en-US" spc="20" dirty="0">
                <a:cs typeface="Arial"/>
              </a:rPr>
              <a:t>the </a:t>
            </a:r>
            <a:r>
              <a:rPr lang="en-US" spc="-5" dirty="0">
                <a:cs typeface="Arial"/>
              </a:rPr>
              <a:t>preschool </a:t>
            </a:r>
            <a:r>
              <a:rPr lang="en-US" dirty="0">
                <a:cs typeface="Arial"/>
              </a:rPr>
              <a:t>program </a:t>
            </a:r>
            <a:r>
              <a:rPr lang="en-US" spc="5" dirty="0">
                <a:cs typeface="Arial"/>
              </a:rPr>
              <a:t>below </a:t>
            </a:r>
            <a:r>
              <a:rPr lang="en-US" dirty="0">
                <a:cs typeface="Arial"/>
              </a:rPr>
              <a:t>age </a:t>
            </a:r>
            <a:r>
              <a:rPr lang="en-US" spc="-15" dirty="0">
                <a:cs typeface="Arial"/>
              </a:rPr>
              <a:t>expectation </a:t>
            </a:r>
            <a:r>
              <a:rPr lang="en-US" spc="-20" dirty="0">
                <a:cs typeface="Arial"/>
              </a:rPr>
              <a:t>in Positive</a:t>
            </a:r>
            <a:r>
              <a:rPr lang="en-US" spc="290" dirty="0">
                <a:cs typeface="Arial"/>
              </a:rPr>
              <a:t> </a:t>
            </a:r>
            <a:r>
              <a:rPr lang="en-US" spc="-25" dirty="0">
                <a:cs typeface="Arial"/>
              </a:rPr>
              <a:t>social</a:t>
            </a:r>
            <a:r>
              <a:rPr lang="en-US" dirty="0">
                <a:cs typeface="Arial"/>
              </a:rPr>
              <a:t> </a:t>
            </a:r>
            <a:r>
              <a:rPr lang="en-US" spc="-15" dirty="0">
                <a:cs typeface="Arial"/>
              </a:rPr>
              <a:t>emotional </a:t>
            </a:r>
            <a:r>
              <a:rPr lang="en-US" spc="5" dirty="0">
                <a:cs typeface="Arial"/>
              </a:rPr>
              <a:t>skills, </a:t>
            </a:r>
            <a:r>
              <a:rPr lang="en-US" spc="20" dirty="0">
                <a:cs typeface="Arial"/>
              </a:rPr>
              <a:t>the </a:t>
            </a:r>
            <a:r>
              <a:rPr lang="en-US" dirty="0">
                <a:cs typeface="Arial"/>
              </a:rPr>
              <a:t>percent who </a:t>
            </a:r>
            <a:r>
              <a:rPr lang="en-US" spc="10" dirty="0">
                <a:cs typeface="Arial"/>
              </a:rPr>
              <a:t>substantially </a:t>
            </a:r>
            <a:r>
              <a:rPr lang="en-US" spc="-10" dirty="0">
                <a:cs typeface="Arial"/>
              </a:rPr>
              <a:t>increased their </a:t>
            </a:r>
            <a:r>
              <a:rPr lang="en-US" spc="-5" dirty="0">
                <a:cs typeface="Arial"/>
              </a:rPr>
              <a:t>rate </a:t>
            </a:r>
            <a:r>
              <a:rPr lang="en-US" spc="-20" dirty="0">
                <a:cs typeface="Arial"/>
              </a:rPr>
              <a:t>of </a:t>
            </a:r>
            <a:r>
              <a:rPr lang="en-US" dirty="0">
                <a:cs typeface="Arial"/>
              </a:rPr>
              <a:t>growth </a:t>
            </a:r>
            <a:r>
              <a:rPr lang="en-US" spc="20" dirty="0">
                <a:cs typeface="Arial"/>
              </a:rPr>
              <a:t>by the </a:t>
            </a:r>
            <a:r>
              <a:rPr lang="en-US" spc="-5" dirty="0">
                <a:cs typeface="Arial"/>
              </a:rPr>
              <a:t>time </a:t>
            </a:r>
            <a:r>
              <a:rPr lang="en-US" spc="5" dirty="0">
                <a:cs typeface="Arial"/>
              </a:rPr>
              <a:t>they </a:t>
            </a:r>
            <a:r>
              <a:rPr lang="en-US" spc="10" dirty="0">
                <a:cs typeface="Arial"/>
              </a:rPr>
              <a:t>turned </a:t>
            </a:r>
            <a:r>
              <a:rPr lang="en-US" spc="-5" dirty="0">
                <a:cs typeface="Arial"/>
              </a:rPr>
              <a:t>6 </a:t>
            </a:r>
            <a:r>
              <a:rPr lang="en-US" spc="-20" dirty="0">
                <a:cs typeface="Arial"/>
              </a:rPr>
              <a:t>or </a:t>
            </a:r>
            <a:r>
              <a:rPr lang="en-US" spc="-25" dirty="0">
                <a:cs typeface="Arial"/>
              </a:rPr>
              <a:t>exited </a:t>
            </a:r>
            <a:r>
              <a:rPr lang="en-US" spc="20" dirty="0">
                <a:cs typeface="Arial"/>
              </a:rPr>
              <a:t>the</a:t>
            </a:r>
            <a:r>
              <a:rPr lang="en-US" spc="330" dirty="0">
                <a:cs typeface="Arial"/>
              </a:rPr>
              <a:t> </a:t>
            </a:r>
            <a:r>
              <a:rPr lang="en-US" spc="-5" dirty="0">
                <a:cs typeface="Arial"/>
              </a:rPr>
              <a:t>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pc="-5" dirty="0">
                <a:cs typeface="Arial"/>
              </a:rPr>
              <a:t>7A2 reads, the </a:t>
            </a:r>
            <a:r>
              <a:rPr lang="en-US" dirty="0">
                <a:cs typeface="Arial"/>
              </a:rPr>
              <a:t>percent </a:t>
            </a:r>
            <a:r>
              <a:rPr lang="en-US" spc="-20" dirty="0">
                <a:cs typeface="Arial"/>
              </a:rPr>
              <a:t>of </a:t>
            </a:r>
            <a:r>
              <a:rPr lang="en-US" spc="-5" dirty="0">
                <a:cs typeface="Arial"/>
              </a:rPr>
              <a:t>preschool </a:t>
            </a:r>
            <a:r>
              <a:rPr lang="en-US" spc="5" dirty="0">
                <a:cs typeface="Arial"/>
              </a:rPr>
              <a:t>children </a:t>
            </a:r>
            <a:r>
              <a:rPr lang="en-US" dirty="0">
                <a:cs typeface="Arial"/>
              </a:rPr>
              <a:t>who </a:t>
            </a:r>
            <a:r>
              <a:rPr lang="en-US" spc="-20" dirty="0">
                <a:cs typeface="Arial"/>
              </a:rPr>
              <a:t>were </a:t>
            </a:r>
            <a:r>
              <a:rPr lang="en-US" spc="10" dirty="0">
                <a:cs typeface="Arial"/>
              </a:rPr>
              <a:t>functioning </a:t>
            </a:r>
            <a:r>
              <a:rPr lang="en-US" spc="-10" dirty="0">
                <a:cs typeface="Arial"/>
              </a:rPr>
              <a:t>within </a:t>
            </a:r>
            <a:r>
              <a:rPr lang="en-US" dirty="0">
                <a:cs typeface="Arial"/>
              </a:rPr>
              <a:t>age </a:t>
            </a:r>
            <a:r>
              <a:rPr lang="en-US" spc="-10" dirty="0">
                <a:cs typeface="Arial"/>
              </a:rPr>
              <a:t>expectations </a:t>
            </a:r>
            <a:r>
              <a:rPr lang="en-US" spc="-20" dirty="0">
                <a:cs typeface="Arial"/>
              </a:rPr>
              <a:t>in positive </a:t>
            </a:r>
            <a:r>
              <a:rPr lang="en-US" spc="-10" dirty="0">
                <a:cs typeface="Arial"/>
              </a:rPr>
              <a:t>social-emotional </a:t>
            </a:r>
            <a:r>
              <a:rPr lang="en-US" spc="5" dirty="0">
                <a:cs typeface="Arial"/>
              </a:rPr>
              <a:t>skills, </a:t>
            </a:r>
            <a:r>
              <a:rPr lang="en-US" spc="20" dirty="0">
                <a:cs typeface="Arial"/>
              </a:rPr>
              <a:t>by the </a:t>
            </a:r>
            <a:r>
              <a:rPr lang="en-US" spc="-5" dirty="0">
                <a:cs typeface="Arial"/>
              </a:rPr>
              <a:t>time  </a:t>
            </a:r>
            <a:r>
              <a:rPr lang="en-US" spc="5" dirty="0">
                <a:cs typeface="Arial"/>
              </a:rPr>
              <a:t>they </a:t>
            </a:r>
            <a:r>
              <a:rPr lang="en-US" spc="10" dirty="0">
                <a:cs typeface="Arial"/>
              </a:rPr>
              <a:t>turned </a:t>
            </a:r>
            <a:r>
              <a:rPr lang="en-US" spc="-5" dirty="0">
                <a:cs typeface="Arial"/>
              </a:rPr>
              <a:t>6 </a:t>
            </a:r>
            <a:r>
              <a:rPr lang="en-US" spc="-15" dirty="0">
                <a:cs typeface="Arial"/>
              </a:rPr>
              <a:t>years </a:t>
            </a:r>
            <a:r>
              <a:rPr lang="en-US" spc="-20" dirty="0">
                <a:cs typeface="Arial"/>
              </a:rPr>
              <a:t>of </a:t>
            </a:r>
            <a:r>
              <a:rPr lang="en-US" dirty="0">
                <a:cs typeface="Arial"/>
              </a:rPr>
              <a:t>age </a:t>
            </a:r>
            <a:r>
              <a:rPr lang="en-US" spc="-20" dirty="0">
                <a:cs typeface="Arial"/>
              </a:rPr>
              <a:t>or </a:t>
            </a:r>
            <a:r>
              <a:rPr lang="en-US" spc="-25" dirty="0">
                <a:cs typeface="Arial"/>
              </a:rPr>
              <a:t>exited </a:t>
            </a:r>
            <a:r>
              <a:rPr lang="en-US" spc="20" dirty="0">
                <a:cs typeface="Arial"/>
              </a:rPr>
              <a:t>the </a:t>
            </a:r>
            <a:r>
              <a:rPr lang="en-US" dirty="0">
                <a:cs typeface="Arial"/>
              </a:rPr>
              <a:t>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Arial"/>
            </a:endParaRPr>
          </a:p>
          <a:p>
            <a:pPr marL="42545" marR="201930" algn="just">
              <a:spcBef>
                <a:spcPts val="40"/>
              </a:spcBef>
            </a:pPr>
            <a:r>
              <a:rPr lang="en-US" dirty="0"/>
              <a:t>7B1 reads,</a:t>
            </a:r>
            <a:r>
              <a:rPr lang="en-US" spc="5" dirty="0">
                <a:cs typeface="Arial"/>
              </a:rPr>
              <a:t> of those </a:t>
            </a:r>
            <a:r>
              <a:rPr lang="en-US" spc="-5" dirty="0">
                <a:cs typeface="Arial"/>
              </a:rPr>
              <a:t>preschool </a:t>
            </a:r>
            <a:r>
              <a:rPr lang="en-US" spc="5" dirty="0">
                <a:cs typeface="Arial"/>
              </a:rPr>
              <a:t>children </a:t>
            </a:r>
            <a:r>
              <a:rPr lang="en-US" dirty="0">
                <a:cs typeface="Arial"/>
              </a:rPr>
              <a:t>who </a:t>
            </a:r>
            <a:r>
              <a:rPr lang="en-US" spc="-5" dirty="0">
                <a:cs typeface="Arial"/>
              </a:rPr>
              <a:t>entered </a:t>
            </a:r>
            <a:r>
              <a:rPr lang="en-US" spc="-20" dirty="0">
                <a:cs typeface="Arial"/>
              </a:rPr>
              <a:t>or </a:t>
            </a:r>
            <a:r>
              <a:rPr lang="en-US" spc="-25" dirty="0">
                <a:cs typeface="Arial"/>
              </a:rPr>
              <a:t>exited </a:t>
            </a:r>
            <a:r>
              <a:rPr lang="en-US" spc="20" dirty="0">
                <a:cs typeface="Arial"/>
              </a:rPr>
              <a:t>the  </a:t>
            </a:r>
            <a:r>
              <a:rPr lang="en-US" spc="-5" dirty="0">
                <a:cs typeface="Arial"/>
              </a:rPr>
              <a:t>preschool </a:t>
            </a:r>
            <a:r>
              <a:rPr lang="en-US" dirty="0">
                <a:cs typeface="Arial"/>
              </a:rPr>
              <a:t>program </a:t>
            </a:r>
            <a:r>
              <a:rPr lang="en-US" spc="5" dirty="0">
                <a:cs typeface="Arial"/>
              </a:rPr>
              <a:t>below </a:t>
            </a:r>
            <a:r>
              <a:rPr lang="en-US" dirty="0">
                <a:cs typeface="Arial"/>
              </a:rPr>
              <a:t>age </a:t>
            </a:r>
            <a:r>
              <a:rPr lang="en-US" spc="-10" dirty="0">
                <a:cs typeface="Arial"/>
              </a:rPr>
              <a:t>expectations </a:t>
            </a:r>
            <a:r>
              <a:rPr lang="en-US" spc="-20" dirty="0">
                <a:cs typeface="Arial"/>
              </a:rPr>
              <a:t>in </a:t>
            </a:r>
            <a:r>
              <a:rPr lang="en-US" spc="-10" dirty="0">
                <a:cs typeface="Arial"/>
              </a:rPr>
              <a:t>Acquisition</a:t>
            </a:r>
            <a:r>
              <a:rPr lang="en-US" spc="305" dirty="0">
                <a:cs typeface="Arial"/>
              </a:rPr>
              <a:t> </a:t>
            </a:r>
            <a:r>
              <a:rPr lang="en-US" dirty="0">
                <a:cs typeface="Arial"/>
              </a:rPr>
              <a:t>and</a:t>
            </a:r>
          </a:p>
          <a:p>
            <a:pPr marL="42545" marR="414655" algn="just">
              <a:spcBef>
                <a:spcPts val="15"/>
              </a:spcBef>
            </a:pPr>
            <a:r>
              <a:rPr lang="en-US" spc="10" dirty="0">
                <a:cs typeface="Arial"/>
              </a:rPr>
              <a:t>use </a:t>
            </a:r>
            <a:r>
              <a:rPr lang="en-US" spc="-20" dirty="0">
                <a:cs typeface="Arial"/>
              </a:rPr>
              <a:t>of </a:t>
            </a:r>
            <a:r>
              <a:rPr lang="en-US" spc="5" dirty="0">
                <a:cs typeface="Arial"/>
              </a:rPr>
              <a:t>Knowledge </a:t>
            </a:r>
            <a:r>
              <a:rPr lang="en-US" dirty="0">
                <a:cs typeface="Arial"/>
              </a:rPr>
              <a:t>and </a:t>
            </a:r>
            <a:r>
              <a:rPr lang="en-US" spc="5" dirty="0">
                <a:cs typeface="Arial"/>
              </a:rPr>
              <a:t>Skills, </a:t>
            </a:r>
            <a:r>
              <a:rPr lang="en-US" spc="20" dirty="0">
                <a:cs typeface="Arial"/>
              </a:rPr>
              <a:t>the </a:t>
            </a:r>
            <a:r>
              <a:rPr lang="en-US" dirty="0">
                <a:cs typeface="Arial"/>
              </a:rPr>
              <a:t>percent who </a:t>
            </a:r>
            <a:r>
              <a:rPr lang="en-US" spc="10" dirty="0">
                <a:cs typeface="Arial"/>
              </a:rPr>
              <a:t>substantially i</a:t>
            </a:r>
            <a:r>
              <a:rPr lang="en-US" spc="-10" dirty="0">
                <a:cs typeface="Arial"/>
              </a:rPr>
              <a:t>ncreased </a:t>
            </a:r>
            <a:r>
              <a:rPr lang="en-US" dirty="0">
                <a:cs typeface="Arial"/>
              </a:rPr>
              <a:t>their </a:t>
            </a:r>
            <a:r>
              <a:rPr lang="en-US" spc="-5" dirty="0">
                <a:cs typeface="Arial"/>
              </a:rPr>
              <a:t>rate </a:t>
            </a:r>
            <a:r>
              <a:rPr lang="en-US" spc="-20" dirty="0">
                <a:cs typeface="Arial"/>
              </a:rPr>
              <a:t>of </a:t>
            </a:r>
            <a:r>
              <a:rPr lang="en-US" dirty="0">
                <a:cs typeface="Arial"/>
              </a:rPr>
              <a:t>growth </a:t>
            </a:r>
            <a:r>
              <a:rPr lang="en-US" spc="20" dirty="0">
                <a:cs typeface="Arial"/>
              </a:rPr>
              <a:t>by the </a:t>
            </a:r>
            <a:r>
              <a:rPr lang="en-US" spc="-5" dirty="0">
                <a:cs typeface="Arial"/>
              </a:rPr>
              <a:t>time </a:t>
            </a:r>
            <a:r>
              <a:rPr lang="en-US" spc="5" dirty="0">
                <a:cs typeface="Arial"/>
              </a:rPr>
              <a:t>they </a:t>
            </a:r>
            <a:r>
              <a:rPr lang="en-US" spc="15" dirty="0">
                <a:cs typeface="Arial"/>
              </a:rPr>
              <a:t>turned </a:t>
            </a:r>
            <a:r>
              <a:rPr lang="en-US" spc="-5" dirty="0">
                <a:cs typeface="Arial"/>
              </a:rPr>
              <a:t>6 </a:t>
            </a:r>
            <a:r>
              <a:rPr lang="en-US" spc="-35" dirty="0">
                <a:cs typeface="Arial"/>
              </a:rPr>
              <a:t>or </a:t>
            </a:r>
            <a:r>
              <a:rPr lang="en-US" spc="-25" dirty="0">
                <a:cs typeface="Arial"/>
              </a:rPr>
              <a:t>exited </a:t>
            </a:r>
            <a:r>
              <a:rPr lang="en-US" spc="20" dirty="0">
                <a:cs typeface="Arial"/>
              </a:rPr>
              <a:t>the</a:t>
            </a:r>
            <a:r>
              <a:rPr lang="en-US" spc="85" dirty="0">
                <a:cs typeface="Arial"/>
              </a:rPr>
              <a:t> </a:t>
            </a:r>
            <a:r>
              <a:rPr lang="en-US" spc="-5" dirty="0">
                <a:cs typeface="Arial"/>
              </a:rPr>
              <a:t>program</a:t>
            </a:r>
            <a:r>
              <a:rPr lang="en-US" dirty="0">
                <a:cs typeface="Arial"/>
              </a:rPr>
              <a:t>. </a:t>
            </a:r>
          </a:p>
          <a:p>
            <a:pPr marL="42545" marR="414655" lvl="0" indent="0" algn="just" defTabSz="914400" rtl="0" eaLnBrk="1" fontAlgn="auto" latinLnBrk="0" hangingPunct="1">
              <a:lnSpc>
                <a:spcPct val="100000"/>
              </a:lnSpc>
              <a:spcBef>
                <a:spcPts val="15"/>
              </a:spcBef>
              <a:spcAft>
                <a:spcPts val="0"/>
              </a:spcAft>
              <a:buClrTx/>
              <a:buSzTx/>
              <a:buFontTx/>
              <a:buNone/>
              <a:tabLst/>
              <a:defRPr/>
            </a:pPr>
            <a:r>
              <a:rPr lang="en-US" spc="-5" dirty="0">
                <a:cs typeface="Arial"/>
              </a:rPr>
              <a:t>7B2</a:t>
            </a:r>
            <a:r>
              <a:rPr lang="en-US" dirty="0">
                <a:cs typeface="Arial"/>
              </a:rPr>
              <a:t>, </a:t>
            </a:r>
            <a:r>
              <a:rPr lang="en-US" spc="-5" dirty="0">
                <a:cs typeface="Arial"/>
              </a:rPr>
              <a:t>the </a:t>
            </a:r>
            <a:r>
              <a:rPr lang="en-US" dirty="0">
                <a:cs typeface="Arial"/>
              </a:rPr>
              <a:t>percent </a:t>
            </a:r>
            <a:r>
              <a:rPr lang="en-US" spc="-20" dirty="0">
                <a:cs typeface="Arial"/>
              </a:rPr>
              <a:t>of </a:t>
            </a:r>
            <a:r>
              <a:rPr lang="en-US" spc="-5" dirty="0">
                <a:cs typeface="Arial"/>
              </a:rPr>
              <a:t>preschool </a:t>
            </a:r>
            <a:r>
              <a:rPr lang="en-US" spc="5" dirty="0">
                <a:cs typeface="Arial"/>
              </a:rPr>
              <a:t>children </a:t>
            </a:r>
            <a:r>
              <a:rPr lang="en-US" dirty="0">
                <a:cs typeface="Arial"/>
              </a:rPr>
              <a:t>who </a:t>
            </a:r>
            <a:r>
              <a:rPr lang="en-US" spc="-20" dirty="0">
                <a:cs typeface="Arial"/>
              </a:rPr>
              <a:t>were </a:t>
            </a:r>
            <a:r>
              <a:rPr lang="en-US" spc="10" dirty="0">
                <a:cs typeface="Arial"/>
              </a:rPr>
              <a:t>functioning </a:t>
            </a:r>
            <a:r>
              <a:rPr lang="en-US" spc="-10" dirty="0">
                <a:cs typeface="Arial"/>
              </a:rPr>
              <a:t>within </a:t>
            </a:r>
            <a:r>
              <a:rPr lang="en-US" dirty="0">
                <a:cs typeface="Arial"/>
              </a:rPr>
              <a:t>age </a:t>
            </a:r>
            <a:r>
              <a:rPr lang="en-US" spc="-10" dirty="0">
                <a:cs typeface="Arial"/>
              </a:rPr>
              <a:t>expectations </a:t>
            </a:r>
            <a:r>
              <a:rPr lang="en-US" spc="-20" dirty="0">
                <a:cs typeface="Arial"/>
              </a:rPr>
              <a:t>in </a:t>
            </a:r>
            <a:r>
              <a:rPr lang="en-US" spc="-10" dirty="0">
                <a:cs typeface="Arial"/>
              </a:rPr>
              <a:t>Acquisition </a:t>
            </a:r>
            <a:r>
              <a:rPr lang="en-US" dirty="0">
                <a:cs typeface="Arial"/>
              </a:rPr>
              <a:t>and </a:t>
            </a:r>
            <a:r>
              <a:rPr lang="en-US" spc="10" dirty="0">
                <a:cs typeface="Arial"/>
              </a:rPr>
              <a:t>use </a:t>
            </a:r>
            <a:r>
              <a:rPr lang="en-US" spc="-20" dirty="0">
                <a:cs typeface="Arial"/>
              </a:rPr>
              <a:t>of </a:t>
            </a:r>
            <a:r>
              <a:rPr lang="en-US" spc="5" dirty="0">
                <a:cs typeface="Arial"/>
              </a:rPr>
              <a:t>Knowledge </a:t>
            </a:r>
            <a:r>
              <a:rPr lang="en-US" dirty="0">
                <a:cs typeface="Arial"/>
              </a:rPr>
              <a:t>and </a:t>
            </a:r>
            <a:r>
              <a:rPr lang="en-US" spc="10" dirty="0">
                <a:cs typeface="Arial"/>
              </a:rPr>
              <a:t>Skills </a:t>
            </a:r>
            <a:r>
              <a:rPr lang="en-US" spc="20" dirty="0">
                <a:cs typeface="Arial"/>
              </a:rPr>
              <a:t>by the </a:t>
            </a:r>
            <a:r>
              <a:rPr lang="en-US" spc="-5" dirty="0">
                <a:cs typeface="Arial"/>
              </a:rPr>
              <a:t>time </a:t>
            </a:r>
            <a:r>
              <a:rPr lang="en-US" spc="5" dirty="0">
                <a:cs typeface="Arial"/>
              </a:rPr>
              <a:t>they </a:t>
            </a:r>
            <a:r>
              <a:rPr lang="en-US" spc="10" dirty="0">
                <a:cs typeface="Arial"/>
              </a:rPr>
              <a:t>turned </a:t>
            </a:r>
            <a:r>
              <a:rPr lang="en-US" spc="-5" dirty="0">
                <a:cs typeface="Arial"/>
              </a:rPr>
              <a:t>6 </a:t>
            </a:r>
            <a:r>
              <a:rPr lang="en-US" spc="-20" dirty="0">
                <a:cs typeface="Arial"/>
              </a:rPr>
              <a:t>or </a:t>
            </a:r>
            <a:r>
              <a:rPr lang="en-US" spc="-25" dirty="0">
                <a:cs typeface="Arial"/>
              </a:rPr>
              <a:t>exited </a:t>
            </a:r>
            <a:r>
              <a:rPr lang="en-US" spc="20" dirty="0">
                <a:cs typeface="Arial"/>
              </a:rPr>
              <a:t>the</a:t>
            </a:r>
            <a:r>
              <a:rPr lang="en-US" spc="200" dirty="0">
                <a:cs typeface="Arial"/>
              </a:rPr>
              <a:t> </a:t>
            </a:r>
            <a:r>
              <a:rPr lang="en-US" dirty="0">
                <a:cs typeface="Arial"/>
              </a:rPr>
              <a:t>program. </a:t>
            </a:r>
          </a:p>
          <a:p>
            <a:pPr marL="42545" marR="414655" lvl="0" indent="0" algn="just" defTabSz="914400" rtl="0" eaLnBrk="1" fontAlgn="auto" latinLnBrk="0" hangingPunct="1">
              <a:lnSpc>
                <a:spcPct val="100000"/>
              </a:lnSpc>
              <a:spcBef>
                <a:spcPts val="15"/>
              </a:spcBef>
              <a:spcAft>
                <a:spcPts val="0"/>
              </a:spcAft>
              <a:buClrTx/>
              <a:buSzTx/>
              <a:buFontTx/>
              <a:buNone/>
              <a:tabLst/>
              <a:defRPr/>
            </a:pPr>
            <a:endParaRPr lang="en-US" dirty="0">
              <a:cs typeface="Arial"/>
            </a:endParaRPr>
          </a:p>
          <a:p>
            <a:pPr marL="42545" marR="414655" lvl="0" indent="0" algn="just" defTabSz="914400" rtl="0" eaLnBrk="1" fontAlgn="auto" latinLnBrk="0" hangingPunct="1">
              <a:lnSpc>
                <a:spcPct val="100000"/>
              </a:lnSpc>
              <a:spcBef>
                <a:spcPts val="15"/>
              </a:spcBef>
              <a:spcAft>
                <a:spcPts val="0"/>
              </a:spcAft>
              <a:buClrTx/>
              <a:buSzTx/>
              <a:buFontTx/>
              <a:buNone/>
              <a:tabLst/>
              <a:defRPr/>
            </a:pPr>
            <a:r>
              <a:rPr lang="en-US" dirty="0"/>
              <a:t>7C1 reads,</a:t>
            </a:r>
            <a:r>
              <a:rPr lang="en-US" spc="5" dirty="0">
                <a:cs typeface="Arial"/>
              </a:rPr>
              <a:t> of those </a:t>
            </a:r>
            <a:r>
              <a:rPr lang="en-US" spc="-5" dirty="0">
                <a:cs typeface="Arial"/>
              </a:rPr>
              <a:t>preschool </a:t>
            </a:r>
            <a:r>
              <a:rPr lang="en-US" spc="5" dirty="0">
                <a:cs typeface="Arial"/>
              </a:rPr>
              <a:t>children </a:t>
            </a:r>
            <a:r>
              <a:rPr lang="en-US" dirty="0">
                <a:cs typeface="Arial"/>
              </a:rPr>
              <a:t>who </a:t>
            </a:r>
            <a:r>
              <a:rPr lang="en-US" spc="-5" dirty="0">
                <a:cs typeface="Arial"/>
              </a:rPr>
              <a:t>entered </a:t>
            </a:r>
            <a:r>
              <a:rPr lang="en-US" spc="-20" dirty="0">
                <a:cs typeface="Arial"/>
              </a:rPr>
              <a:t>or </a:t>
            </a:r>
            <a:r>
              <a:rPr lang="en-US" spc="-25" dirty="0">
                <a:cs typeface="Arial"/>
              </a:rPr>
              <a:t>exited </a:t>
            </a:r>
            <a:r>
              <a:rPr lang="en-US" spc="20" dirty="0">
                <a:cs typeface="Arial"/>
              </a:rPr>
              <a:t>the </a:t>
            </a:r>
            <a:r>
              <a:rPr lang="en-US" spc="-5" dirty="0">
                <a:cs typeface="Arial"/>
              </a:rPr>
              <a:t>preschool </a:t>
            </a:r>
            <a:r>
              <a:rPr lang="en-US" dirty="0">
                <a:cs typeface="Arial"/>
              </a:rPr>
              <a:t>program </a:t>
            </a:r>
            <a:r>
              <a:rPr lang="en-US" spc="5" dirty="0">
                <a:cs typeface="Arial"/>
              </a:rPr>
              <a:t>below </a:t>
            </a:r>
            <a:r>
              <a:rPr lang="en-US" dirty="0">
                <a:cs typeface="Arial"/>
              </a:rPr>
              <a:t>age </a:t>
            </a:r>
            <a:r>
              <a:rPr lang="en-US" spc="-10" dirty="0">
                <a:cs typeface="Arial"/>
              </a:rPr>
              <a:t>expectations </a:t>
            </a:r>
            <a:r>
              <a:rPr lang="en-US" spc="-20" dirty="0">
                <a:cs typeface="Arial"/>
              </a:rPr>
              <a:t>in </a:t>
            </a:r>
            <a:r>
              <a:rPr lang="en-US" spc="-15" dirty="0">
                <a:cs typeface="Arial"/>
              </a:rPr>
              <a:t>Use</a:t>
            </a:r>
            <a:r>
              <a:rPr lang="en-US" spc="225" dirty="0">
                <a:cs typeface="Arial"/>
              </a:rPr>
              <a:t> </a:t>
            </a:r>
            <a:r>
              <a:rPr lang="en-US" spc="-35" dirty="0">
                <a:cs typeface="Arial"/>
              </a:rPr>
              <a:t>of</a:t>
            </a:r>
            <a:r>
              <a:rPr lang="en-US" dirty="0">
                <a:cs typeface="Arial"/>
              </a:rPr>
              <a:t> </a:t>
            </a:r>
            <a:r>
              <a:rPr lang="en-US" spc="-5" dirty="0">
                <a:cs typeface="Arial"/>
              </a:rPr>
              <a:t>Appropriate </a:t>
            </a:r>
            <a:r>
              <a:rPr lang="en-US" spc="-20" dirty="0">
                <a:cs typeface="Arial"/>
              </a:rPr>
              <a:t>Behaviors </a:t>
            </a:r>
            <a:r>
              <a:rPr lang="en-US" spc="5" dirty="0">
                <a:cs typeface="Arial"/>
              </a:rPr>
              <a:t>to </a:t>
            </a:r>
            <a:r>
              <a:rPr lang="en-US" spc="-20" dirty="0">
                <a:cs typeface="Arial"/>
              </a:rPr>
              <a:t>meet </a:t>
            </a:r>
            <a:r>
              <a:rPr lang="en-US" dirty="0">
                <a:cs typeface="Arial"/>
              </a:rPr>
              <a:t>their </a:t>
            </a:r>
            <a:r>
              <a:rPr lang="en-US" spc="-10" dirty="0">
                <a:cs typeface="Arial"/>
              </a:rPr>
              <a:t>Needs, </a:t>
            </a:r>
            <a:r>
              <a:rPr lang="en-US" spc="20" dirty="0">
                <a:cs typeface="Arial"/>
              </a:rPr>
              <a:t>the </a:t>
            </a:r>
            <a:r>
              <a:rPr lang="en-US" dirty="0">
                <a:cs typeface="Arial"/>
              </a:rPr>
              <a:t>percent who  </a:t>
            </a:r>
            <a:r>
              <a:rPr lang="en-US" spc="10" dirty="0">
                <a:cs typeface="Arial"/>
              </a:rPr>
              <a:t>substantially </a:t>
            </a:r>
            <a:r>
              <a:rPr lang="en-US" spc="-10" dirty="0">
                <a:cs typeface="Arial"/>
              </a:rPr>
              <a:t>increased </a:t>
            </a:r>
            <a:r>
              <a:rPr lang="en-US" dirty="0">
                <a:cs typeface="Arial"/>
              </a:rPr>
              <a:t>their </a:t>
            </a:r>
            <a:r>
              <a:rPr lang="en-US" spc="-5" dirty="0">
                <a:cs typeface="Arial"/>
              </a:rPr>
              <a:t>rate </a:t>
            </a:r>
            <a:r>
              <a:rPr lang="en-US" spc="-20" dirty="0">
                <a:cs typeface="Arial"/>
              </a:rPr>
              <a:t>of </a:t>
            </a:r>
            <a:r>
              <a:rPr lang="en-US" dirty="0">
                <a:cs typeface="Arial"/>
              </a:rPr>
              <a:t>growth </a:t>
            </a:r>
            <a:r>
              <a:rPr lang="en-US" spc="20" dirty="0">
                <a:cs typeface="Arial"/>
              </a:rPr>
              <a:t>by the </a:t>
            </a:r>
            <a:r>
              <a:rPr lang="en-US" spc="-5" dirty="0">
                <a:cs typeface="Arial"/>
              </a:rPr>
              <a:t>time </a:t>
            </a:r>
            <a:r>
              <a:rPr lang="en-US" dirty="0">
                <a:cs typeface="Arial"/>
              </a:rPr>
              <a:t>they  </a:t>
            </a:r>
            <a:r>
              <a:rPr lang="en-US" spc="15" dirty="0">
                <a:cs typeface="Arial"/>
              </a:rPr>
              <a:t>turned </a:t>
            </a:r>
            <a:r>
              <a:rPr lang="en-US" spc="-5" dirty="0">
                <a:cs typeface="Arial"/>
              </a:rPr>
              <a:t>6 </a:t>
            </a:r>
            <a:r>
              <a:rPr lang="en-US" spc="-20" dirty="0">
                <a:cs typeface="Arial"/>
              </a:rPr>
              <a:t>or </a:t>
            </a:r>
            <a:r>
              <a:rPr lang="en-US" spc="-25" dirty="0">
                <a:cs typeface="Arial"/>
              </a:rPr>
              <a:t>exited </a:t>
            </a:r>
            <a:r>
              <a:rPr lang="en-US" spc="20" dirty="0">
                <a:cs typeface="Arial"/>
              </a:rPr>
              <a:t>the</a:t>
            </a:r>
            <a:r>
              <a:rPr lang="en-US" spc="185" dirty="0">
                <a:cs typeface="Arial"/>
              </a:rPr>
              <a:t> </a:t>
            </a:r>
            <a:r>
              <a:rPr lang="en-US" spc="-5" dirty="0">
                <a:cs typeface="Arial"/>
              </a:rPr>
              <a:t>program.</a:t>
            </a:r>
            <a:r>
              <a:rPr lang="en-US" dirty="0">
                <a:cs typeface="Arial"/>
              </a:rPr>
              <a:t> </a:t>
            </a:r>
          </a:p>
          <a:p>
            <a:pPr marL="42545" marR="414655" lvl="0" indent="0" algn="just" defTabSz="914400" rtl="0" eaLnBrk="1" fontAlgn="auto" latinLnBrk="0" hangingPunct="1">
              <a:lnSpc>
                <a:spcPct val="100000"/>
              </a:lnSpc>
              <a:spcBef>
                <a:spcPts val="15"/>
              </a:spcBef>
              <a:spcAft>
                <a:spcPts val="0"/>
              </a:spcAft>
              <a:buClrTx/>
              <a:buSzTx/>
              <a:buFontTx/>
              <a:buNone/>
              <a:tabLst/>
              <a:defRPr/>
            </a:pPr>
            <a:r>
              <a:rPr lang="en-US" spc="-5" dirty="0">
                <a:cs typeface="Arial"/>
              </a:rPr>
              <a:t>7C2</a:t>
            </a:r>
            <a:r>
              <a:rPr lang="en-US" dirty="0">
                <a:cs typeface="Arial"/>
              </a:rPr>
              <a:t>, t</a:t>
            </a:r>
            <a:r>
              <a:rPr lang="en-US" spc="-5" dirty="0">
                <a:cs typeface="Arial"/>
              </a:rPr>
              <a:t>he </a:t>
            </a:r>
            <a:r>
              <a:rPr lang="en-US" dirty="0">
                <a:cs typeface="Arial"/>
              </a:rPr>
              <a:t>percent </a:t>
            </a:r>
            <a:r>
              <a:rPr lang="en-US" spc="-20" dirty="0">
                <a:cs typeface="Arial"/>
              </a:rPr>
              <a:t>of </a:t>
            </a:r>
            <a:r>
              <a:rPr lang="en-US" spc="-5" dirty="0">
                <a:cs typeface="Arial"/>
              </a:rPr>
              <a:t>preschool </a:t>
            </a:r>
            <a:r>
              <a:rPr lang="en-US" spc="5" dirty="0">
                <a:cs typeface="Arial"/>
              </a:rPr>
              <a:t>children </a:t>
            </a:r>
            <a:r>
              <a:rPr lang="en-US" dirty="0">
                <a:cs typeface="Arial"/>
              </a:rPr>
              <a:t>who </a:t>
            </a:r>
            <a:r>
              <a:rPr lang="en-US" spc="-20" dirty="0">
                <a:cs typeface="Arial"/>
              </a:rPr>
              <a:t>were </a:t>
            </a:r>
            <a:r>
              <a:rPr lang="en-US" spc="10" dirty="0">
                <a:cs typeface="Arial"/>
              </a:rPr>
              <a:t>functioning </a:t>
            </a:r>
            <a:r>
              <a:rPr lang="en-US" spc="-10" dirty="0">
                <a:cs typeface="Arial"/>
              </a:rPr>
              <a:t>within  </a:t>
            </a:r>
            <a:r>
              <a:rPr lang="en-US" dirty="0">
                <a:cs typeface="Arial"/>
              </a:rPr>
              <a:t>age </a:t>
            </a:r>
            <a:r>
              <a:rPr lang="en-US" spc="-10" dirty="0">
                <a:cs typeface="Arial"/>
              </a:rPr>
              <a:t>expectations </a:t>
            </a:r>
            <a:r>
              <a:rPr lang="en-US" spc="-20" dirty="0">
                <a:cs typeface="Arial"/>
              </a:rPr>
              <a:t>in </a:t>
            </a:r>
            <a:r>
              <a:rPr lang="en-US" spc="-15" dirty="0">
                <a:cs typeface="Arial"/>
              </a:rPr>
              <a:t>Use </a:t>
            </a:r>
            <a:r>
              <a:rPr lang="en-US" spc="-20" dirty="0">
                <a:cs typeface="Arial"/>
              </a:rPr>
              <a:t>of </a:t>
            </a:r>
            <a:r>
              <a:rPr lang="en-US" spc="-5" dirty="0">
                <a:cs typeface="Arial"/>
              </a:rPr>
              <a:t>Appropriate </a:t>
            </a:r>
            <a:r>
              <a:rPr lang="en-US" spc="-20" dirty="0">
                <a:cs typeface="Arial"/>
              </a:rPr>
              <a:t>Behaviors </a:t>
            </a:r>
            <a:r>
              <a:rPr lang="en-US" spc="5" dirty="0">
                <a:cs typeface="Arial"/>
              </a:rPr>
              <a:t>to </a:t>
            </a:r>
            <a:r>
              <a:rPr lang="en-US" spc="-20" dirty="0">
                <a:cs typeface="Arial"/>
              </a:rPr>
              <a:t>meet </a:t>
            </a:r>
            <a:r>
              <a:rPr lang="en-US" spc="-10" dirty="0">
                <a:cs typeface="Arial"/>
              </a:rPr>
              <a:t>their Needs </a:t>
            </a:r>
            <a:r>
              <a:rPr lang="en-US" spc="20" dirty="0">
                <a:cs typeface="Arial"/>
              </a:rPr>
              <a:t>by the </a:t>
            </a:r>
            <a:r>
              <a:rPr lang="en-US" spc="-5" dirty="0">
                <a:cs typeface="Arial"/>
              </a:rPr>
              <a:t>time </a:t>
            </a:r>
            <a:r>
              <a:rPr lang="en-US" spc="5" dirty="0">
                <a:cs typeface="Arial"/>
              </a:rPr>
              <a:t>they </a:t>
            </a:r>
            <a:r>
              <a:rPr lang="en-US" spc="10" dirty="0">
                <a:cs typeface="Arial"/>
              </a:rPr>
              <a:t>turned </a:t>
            </a:r>
            <a:r>
              <a:rPr lang="en-US" spc="-5" dirty="0">
                <a:cs typeface="Arial"/>
              </a:rPr>
              <a:t>6 </a:t>
            </a:r>
            <a:r>
              <a:rPr lang="en-US" spc="-20" dirty="0">
                <a:cs typeface="Arial"/>
              </a:rPr>
              <a:t>or </a:t>
            </a:r>
            <a:r>
              <a:rPr lang="en-US" spc="-25" dirty="0">
                <a:cs typeface="Arial"/>
              </a:rPr>
              <a:t>exited </a:t>
            </a:r>
            <a:r>
              <a:rPr lang="en-US" spc="20" dirty="0">
                <a:cs typeface="Arial"/>
              </a:rPr>
              <a:t>the</a:t>
            </a:r>
            <a:r>
              <a:rPr lang="en-US" spc="220" dirty="0">
                <a:cs typeface="Arial"/>
              </a:rPr>
              <a:t> </a:t>
            </a:r>
            <a:r>
              <a:rPr lang="en-US" dirty="0">
                <a:cs typeface="Arial"/>
              </a:rPr>
              <a:t>program</a:t>
            </a:r>
          </a:p>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19</a:t>
            </a:fld>
            <a:endParaRPr lang="en-US"/>
          </a:p>
        </p:txBody>
      </p:sp>
    </p:spTree>
    <p:extLst>
      <p:ext uri="{BB962C8B-B14F-4D97-AF65-F5344CB8AC3E}">
        <p14:creationId xmlns:p14="http://schemas.microsoft.com/office/powerpoint/2010/main" val="721548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Amanda</a:t>
            </a:r>
          </a:p>
        </p:txBody>
      </p:sp>
      <p:sp>
        <p:nvSpPr>
          <p:cNvPr id="4" name="Slide Number Placeholder 3"/>
          <p:cNvSpPr>
            <a:spLocks noGrp="1"/>
          </p:cNvSpPr>
          <p:nvPr>
            <p:ph type="sldNum" sz="quarter" idx="10"/>
          </p:nvPr>
        </p:nvSpPr>
        <p:spPr/>
        <p:txBody>
          <a:bodyPr/>
          <a:lstStyle/>
          <a:p>
            <a:fld id="{B03B681A-0971-437A-97B1-44BF12E3167A}" type="slidenum">
              <a:rPr lang="en-US" smtClean="0"/>
              <a:t>2</a:t>
            </a:fld>
            <a:endParaRPr lang="en-US"/>
          </a:p>
        </p:txBody>
      </p:sp>
    </p:spTree>
    <p:extLst>
      <p:ext uri="{BB962C8B-B14F-4D97-AF65-F5344CB8AC3E}">
        <p14:creationId xmlns:p14="http://schemas.microsoft.com/office/powerpoint/2010/main" val="557710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Chelie </a:t>
            </a:r>
          </a:p>
          <a:p>
            <a:endParaRPr lang="en-US" dirty="0"/>
          </a:p>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20</a:t>
            </a:fld>
            <a:endParaRPr lang="en-US"/>
          </a:p>
        </p:txBody>
      </p:sp>
    </p:spTree>
    <p:extLst>
      <p:ext uri="{BB962C8B-B14F-4D97-AF65-F5344CB8AC3E}">
        <p14:creationId xmlns:p14="http://schemas.microsoft.com/office/powerpoint/2010/main" val="821390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1663" y="1066800"/>
            <a:ext cx="5632450" cy="3168650"/>
          </a:xfrm>
        </p:spPr>
      </p:sp>
      <p:sp>
        <p:nvSpPr>
          <p:cNvPr id="3" name="Notes Placeholder 2"/>
          <p:cNvSpPr>
            <a:spLocks noGrp="1"/>
          </p:cNvSpPr>
          <p:nvPr>
            <p:ph type="body" idx="1"/>
          </p:nvPr>
        </p:nvSpPr>
        <p:spPr>
          <a:xfrm>
            <a:off x="710248" y="4518203"/>
            <a:ext cx="5697926" cy="44783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Chelie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21</a:t>
            </a:fld>
            <a:endParaRPr lang="en-US"/>
          </a:p>
        </p:txBody>
      </p:sp>
    </p:spTree>
    <p:extLst>
      <p:ext uri="{BB962C8B-B14F-4D97-AF65-F5344CB8AC3E}">
        <p14:creationId xmlns:p14="http://schemas.microsoft.com/office/powerpoint/2010/main" val="4285128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Chelie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22</a:t>
            </a:fld>
            <a:endParaRPr lang="en-US"/>
          </a:p>
        </p:txBody>
      </p:sp>
    </p:spTree>
    <p:extLst>
      <p:ext uri="{BB962C8B-B14F-4D97-AF65-F5344CB8AC3E}">
        <p14:creationId xmlns:p14="http://schemas.microsoft.com/office/powerpoint/2010/main" val="2197913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Chelie </a:t>
            </a:r>
          </a:p>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23</a:t>
            </a:fld>
            <a:endParaRPr lang="en-US"/>
          </a:p>
        </p:txBody>
      </p:sp>
    </p:spTree>
    <p:extLst>
      <p:ext uri="{BB962C8B-B14F-4D97-AF65-F5344CB8AC3E}">
        <p14:creationId xmlns:p14="http://schemas.microsoft.com/office/powerpoint/2010/main" val="1160210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6835" y="4503456"/>
            <a:ext cx="5681980" cy="36967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Chelie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24</a:t>
            </a:fld>
            <a:endParaRPr lang="en-US"/>
          </a:p>
        </p:txBody>
      </p:sp>
    </p:spTree>
    <p:extLst>
      <p:ext uri="{BB962C8B-B14F-4D97-AF65-F5344CB8AC3E}">
        <p14:creationId xmlns:p14="http://schemas.microsoft.com/office/powerpoint/2010/main" val="26254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Chelie </a:t>
            </a:r>
          </a:p>
          <a:p>
            <a:endParaRPr lang="en-US" dirty="0"/>
          </a:p>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25</a:t>
            </a:fld>
            <a:endParaRPr lang="en-US"/>
          </a:p>
        </p:txBody>
      </p:sp>
    </p:spTree>
    <p:extLst>
      <p:ext uri="{BB962C8B-B14F-4D97-AF65-F5344CB8AC3E}">
        <p14:creationId xmlns:p14="http://schemas.microsoft.com/office/powerpoint/2010/main" val="2840119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43000"/>
            <a:ext cx="56324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Chelie </a:t>
            </a:r>
          </a:p>
          <a:p>
            <a:endParaRPr lang="en-US" dirty="0"/>
          </a:p>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26</a:t>
            </a:fld>
            <a:endParaRPr lang="en-US"/>
          </a:p>
        </p:txBody>
      </p:sp>
    </p:spTree>
    <p:extLst>
      <p:ext uri="{BB962C8B-B14F-4D97-AF65-F5344CB8AC3E}">
        <p14:creationId xmlns:p14="http://schemas.microsoft.com/office/powerpoint/2010/main" val="2496181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Chelie </a:t>
            </a:r>
          </a:p>
          <a:p>
            <a:endParaRPr lang="en-US" dirty="0"/>
          </a:p>
          <a:p>
            <a:r>
              <a:rPr lang="en-US" dirty="0"/>
              <a:t>Source https://kskits.ku.edu/ta/ECOOutcomes/documents/BlankCOSFTemplate.doc</a:t>
            </a:r>
          </a:p>
        </p:txBody>
      </p:sp>
      <p:sp>
        <p:nvSpPr>
          <p:cNvPr id="4" name="Slide Number Placeholder 3"/>
          <p:cNvSpPr>
            <a:spLocks noGrp="1"/>
          </p:cNvSpPr>
          <p:nvPr>
            <p:ph type="sldNum" sz="quarter" idx="5"/>
          </p:nvPr>
        </p:nvSpPr>
        <p:spPr/>
        <p:txBody>
          <a:bodyPr/>
          <a:lstStyle/>
          <a:p>
            <a:fld id="{B03B681A-0971-437A-97B1-44BF12E3167A}" type="slidenum">
              <a:rPr lang="en-US" smtClean="0"/>
              <a:t>27</a:t>
            </a:fld>
            <a:endParaRPr lang="en-US"/>
          </a:p>
        </p:txBody>
      </p:sp>
    </p:spTree>
    <p:extLst>
      <p:ext uri="{BB962C8B-B14F-4D97-AF65-F5344CB8AC3E}">
        <p14:creationId xmlns:p14="http://schemas.microsoft.com/office/powerpoint/2010/main" val="1775674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Chelie </a:t>
            </a:r>
          </a:p>
          <a:p>
            <a:endParaRPr lang="en-US" dirty="0"/>
          </a:p>
          <a:p>
            <a:r>
              <a:rPr lang="en-US" dirty="0"/>
              <a:t>Source  https://kskits.ku.edu/ta/ECOOutcomes/documents/decision_tree_5_19_09.pdf</a:t>
            </a:r>
          </a:p>
        </p:txBody>
      </p:sp>
      <p:sp>
        <p:nvSpPr>
          <p:cNvPr id="4" name="Slide Number Placeholder 3"/>
          <p:cNvSpPr>
            <a:spLocks noGrp="1"/>
          </p:cNvSpPr>
          <p:nvPr>
            <p:ph type="sldNum" sz="quarter" idx="5"/>
          </p:nvPr>
        </p:nvSpPr>
        <p:spPr/>
        <p:txBody>
          <a:bodyPr/>
          <a:lstStyle/>
          <a:p>
            <a:fld id="{B03B681A-0971-437A-97B1-44BF12E3167A}" type="slidenum">
              <a:rPr lang="en-US" smtClean="0"/>
              <a:t>28</a:t>
            </a:fld>
            <a:endParaRPr lang="en-US"/>
          </a:p>
        </p:txBody>
      </p:sp>
    </p:spTree>
    <p:extLst>
      <p:ext uri="{BB962C8B-B14F-4D97-AF65-F5344CB8AC3E}">
        <p14:creationId xmlns:p14="http://schemas.microsoft.com/office/powerpoint/2010/main" val="562609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57215" cy="411697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Chelie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 https://www.ksde.org/Portals/0/SES/KIAS/indicators/Ind7-OWSguide.pdf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29</a:t>
            </a:fld>
            <a:endParaRPr lang="en-US"/>
          </a:p>
        </p:txBody>
      </p:sp>
    </p:spTree>
    <p:extLst>
      <p:ext uri="{BB962C8B-B14F-4D97-AF65-F5344CB8AC3E}">
        <p14:creationId xmlns:p14="http://schemas.microsoft.com/office/powerpoint/2010/main" val="1538918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Vera</a:t>
            </a:r>
            <a:r>
              <a:rPr lang="en-US" baseline="0"/>
              <a:t> </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3</a:t>
            </a:fld>
            <a:endParaRPr lang="en-US"/>
          </a:p>
        </p:txBody>
      </p:sp>
    </p:spTree>
    <p:extLst>
      <p:ext uri="{BB962C8B-B14F-4D97-AF65-F5344CB8AC3E}">
        <p14:creationId xmlns:p14="http://schemas.microsoft.com/office/powerpoint/2010/main" val="37747290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Chelie </a:t>
            </a:r>
          </a:p>
          <a:p>
            <a:endParaRPr lang="en-US" sz="1200" dirty="0"/>
          </a:p>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30</a:t>
            </a:fld>
            <a:endParaRPr lang="en-US"/>
          </a:p>
        </p:txBody>
      </p:sp>
    </p:spTree>
    <p:extLst>
      <p:ext uri="{BB962C8B-B14F-4D97-AF65-F5344CB8AC3E}">
        <p14:creationId xmlns:p14="http://schemas.microsoft.com/office/powerpoint/2010/main" val="1764391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Chelie </a:t>
            </a:r>
          </a:p>
          <a:p>
            <a:endParaRPr lang="en-US" sz="1200" dirty="0"/>
          </a:p>
          <a:p>
            <a:endParaRPr lang="en-US" sz="1200" dirty="0"/>
          </a:p>
        </p:txBody>
      </p:sp>
      <p:sp>
        <p:nvSpPr>
          <p:cNvPr id="4" name="Slide Number Placeholder 3"/>
          <p:cNvSpPr>
            <a:spLocks noGrp="1"/>
          </p:cNvSpPr>
          <p:nvPr>
            <p:ph type="sldNum" sz="quarter" idx="10"/>
          </p:nvPr>
        </p:nvSpPr>
        <p:spPr/>
        <p:txBody>
          <a:bodyPr/>
          <a:lstStyle/>
          <a:p>
            <a:fld id="{B03B681A-0971-437A-97B1-44BF12E3167A}" type="slidenum">
              <a:rPr lang="en-US" smtClean="0"/>
              <a:t>31</a:t>
            </a:fld>
            <a:endParaRPr lang="en-US"/>
          </a:p>
        </p:txBody>
      </p:sp>
    </p:spTree>
    <p:extLst>
      <p:ext uri="{BB962C8B-B14F-4D97-AF65-F5344CB8AC3E}">
        <p14:creationId xmlns:p14="http://schemas.microsoft.com/office/powerpoint/2010/main" val="484733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Chelie </a:t>
            </a:r>
          </a:p>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32</a:t>
            </a:fld>
            <a:endParaRPr lang="en-US"/>
          </a:p>
        </p:txBody>
      </p:sp>
    </p:spTree>
    <p:extLst>
      <p:ext uri="{BB962C8B-B14F-4D97-AF65-F5344CB8AC3E}">
        <p14:creationId xmlns:p14="http://schemas.microsoft.com/office/powerpoint/2010/main" val="3025953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Chelie </a:t>
            </a:r>
          </a:p>
          <a:p>
            <a:pPr marL="0" indent="0">
              <a:buNone/>
            </a:pPr>
            <a:endParaRPr lang="en-US" sz="800" b="1" u="sng" dirty="0"/>
          </a:p>
          <a:p>
            <a:r>
              <a:rPr lang="en-US" b="1" u="sng" dirty="0"/>
              <a:t>Here are the timelines for Indicator 7:</a:t>
            </a:r>
          </a:p>
          <a:p>
            <a:endParaRPr lang="en-US" b="1" u="sng" dirty="0"/>
          </a:p>
          <a:p>
            <a:r>
              <a:rPr lang="en-US" b="1" u="sng" dirty="0"/>
              <a:t>June 30</a:t>
            </a:r>
            <a:r>
              <a:rPr lang="en-US" b="1" dirty="0"/>
              <a:t>:</a:t>
            </a:r>
          </a:p>
          <a:p>
            <a:pPr lvl="1"/>
            <a:r>
              <a:rPr lang="en-US" dirty="0"/>
              <a:t>Last date for submitting child outcome entry summary rating data to KSDE for all newly identified children entering IDEA Part B services.</a:t>
            </a:r>
          </a:p>
          <a:p>
            <a:pPr marL="457200" lvl="1" indent="0">
              <a:buNone/>
            </a:pPr>
            <a:endParaRPr lang="en-US" sz="800" dirty="0"/>
          </a:p>
          <a:p>
            <a:pPr lvl="1"/>
            <a:r>
              <a:rPr lang="en-US" dirty="0"/>
              <a:t>Last date for submitting child outcome exit summary rating data for children permanently exiting IDEA Part B services between July 1 and June 30 of the current year.</a:t>
            </a:r>
          </a:p>
          <a:p>
            <a:pPr marL="457200" lvl="1" indent="0">
              <a:buNone/>
            </a:pPr>
            <a:endParaRPr lang="en-US" sz="800" dirty="0"/>
          </a:p>
          <a:p>
            <a:r>
              <a:rPr lang="en-US" b="1" u="sng" dirty="0"/>
              <a:t>July 1 – Sept. 15</a:t>
            </a:r>
            <a:r>
              <a:rPr lang="en-US" b="1" dirty="0"/>
              <a:t>:</a:t>
            </a:r>
          </a:p>
          <a:p>
            <a:pPr lvl="1"/>
            <a:r>
              <a:rPr lang="en-US" dirty="0"/>
              <a:t>Data verification occurs during this period.</a:t>
            </a:r>
          </a:p>
          <a:p>
            <a:endParaRPr lang="en-US" dirty="0"/>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33</a:t>
            </a:fld>
            <a:endParaRPr lang="en-US"/>
          </a:p>
        </p:txBody>
      </p:sp>
    </p:spTree>
    <p:extLst>
      <p:ext uri="{BB962C8B-B14F-4D97-AF65-F5344CB8AC3E}">
        <p14:creationId xmlns:p14="http://schemas.microsoft.com/office/powerpoint/2010/main" val="3909407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Chelie </a:t>
            </a:r>
          </a:p>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34</a:t>
            </a:fld>
            <a:endParaRPr lang="en-US"/>
          </a:p>
        </p:txBody>
      </p:sp>
    </p:spTree>
    <p:extLst>
      <p:ext uri="{BB962C8B-B14F-4D97-AF65-F5344CB8AC3E}">
        <p14:creationId xmlns:p14="http://schemas.microsoft.com/office/powerpoint/2010/main" val="261573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158875"/>
            <a:ext cx="56324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Chelie </a:t>
            </a:r>
          </a:p>
          <a:p>
            <a:endParaRPr lang="en-US" dirty="0"/>
          </a:p>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35</a:t>
            </a:fld>
            <a:endParaRPr lang="en-US"/>
          </a:p>
        </p:txBody>
      </p:sp>
    </p:spTree>
    <p:extLst>
      <p:ext uri="{BB962C8B-B14F-4D97-AF65-F5344CB8AC3E}">
        <p14:creationId xmlns:p14="http://schemas.microsoft.com/office/powerpoint/2010/main" val="40440801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Chelie </a:t>
            </a:r>
          </a:p>
          <a:p>
            <a:endParaRPr lang="en-US" dirty="0"/>
          </a:p>
          <a:p>
            <a:r>
              <a:rPr lang="en-US" dirty="0"/>
              <a:t>Source:  https://www.ksde.org/Agency/Division-of-Learning-Services/Special-Education-and-Title-Services/Special_Education/KIAS/SPP-and-APR#ind6</a:t>
            </a:r>
          </a:p>
          <a:p>
            <a:endParaRPr lang="en-US" dirty="0"/>
          </a:p>
          <a:p>
            <a:r>
              <a:rPr lang="en-US" dirty="0"/>
              <a:t>The second resource is where the early childhood outcomes information is shared on the KSDE website. You’ll find this information at the ksde.org website. You can go under the Teaching and Learning tab, click on Special Education- ECSE, scroll down and click on Indicator 7: Outcomes Web System.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36</a:t>
            </a:fld>
            <a:endParaRPr lang="en-US"/>
          </a:p>
        </p:txBody>
      </p:sp>
    </p:spTree>
    <p:extLst>
      <p:ext uri="{BB962C8B-B14F-4D97-AF65-F5344CB8AC3E}">
        <p14:creationId xmlns:p14="http://schemas.microsoft.com/office/powerpoint/2010/main" val="3452312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Chelie </a:t>
            </a:r>
          </a:p>
          <a:p>
            <a:endParaRPr lang="en-US" dirty="0"/>
          </a:p>
          <a:p>
            <a:pPr lvl="0"/>
            <a:r>
              <a:rPr lang="en-US" sz="1200" kern="1200" dirty="0">
                <a:solidFill>
                  <a:schemeClr val="tx1"/>
                </a:solidFill>
                <a:effectLst/>
                <a:latin typeface="+mn-lt"/>
                <a:ea typeface="+mn-ea"/>
                <a:cs typeface="+mn-cs"/>
              </a:rPr>
              <a:t>Source: https://www.ksdetasn.org/ec/indicator-7-early-childhood-outcomes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37</a:t>
            </a:fld>
            <a:endParaRPr lang="en-US"/>
          </a:p>
        </p:txBody>
      </p:sp>
    </p:spTree>
    <p:extLst>
      <p:ext uri="{BB962C8B-B14F-4D97-AF65-F5344CB8AC3E}">
        <p14:creationId xmlns:p14="http://schemas.microsoft.com/office/powerpoint/2010/main" val="884065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Chelie</a:t>
            </a:r>
            <a:r>
              <a:rPr lang="en-US" baseline="0" dirty="0"/>
              <a:t> </a:t>
            </a:r>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38</a:t>
            </a:fld>
            <a:endParaRPr lang="en-US"/>
          </a:p>
        </p:txBody>
      </p:sp>
    </p:spTree>
    <p:extLst>
      <p:ext uri="{BB962C8B-B14F-4D97-AF65-F5344CB8AC3E}">
        <p14:creationId xmlns:p14="http://schemas.microsoft.com/office/powerpoint/2010/main" val="28219183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Chelie </a:t>
            </a:r>
            <a:r>
              <a:rPr lang="en-US" baseline="0" dirty="0"/>
              <a:t> </a:t>
            </a:r>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39</a:t>
            </a:fld>
            <a:endParaRPr lang="en-US"/>
          </a:p>
        </p:txBody>
      </p:sp>
    </p:spTree>
    <p:extLst>
      <p:ext uri="{BB962C8B-B14F-4D97-AF65-F5344CB8AC3E}">
        <p14:creationId xmlns:p14="http://schemas.microsoft.com/office/powerpoint/2010/main" val="807780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lnSpc>
                <a:spcPct val="90000"/>
              </a:lnSpc>
              <a:spcBef>
                <a:spcPts val="1019"/>
              </a:spcBef>
              <a:buClr>
                <a:srgbClr val="12284C"/>
              </a:buClr>
              <a:buFont typeface="Arial" panose="020B0604020202020204" pitchFamily="34" charset="0"/>
              <a:buNone/>
              <a:defRPr/>
            </a:pPr>
            <a:r>
              <a:rPr lang="en-US"/>
              <a:t>Vera </a:t>
            </a:r>
          </a:p>
          <a:p>
            <a:pPr marL="0" indent="0" defTabSz="931774">
              <a:lnSpc>
                <a:spcPct val="90000"/>
              </a:lnSpc>
              <a:spcBef>
                <a:spcPts val="1019"/>
              </a:spcBef>
              <a:buClr>
                <a:srgbClr val="12284C"/>
              </a:buClr>
              <a:buFont typeface="Arial" panose="020B0604020202020204" pitchFamily="34" charset="0"/>
              <a:buNone/>
              <a:defRPr/>
            </a:pPr>
            <a:endParaRPr lang="en-US"/>
          </a:p>
          <a:p>
            <a:pPr marL="0" indent="0" defTabSz="931774">
              <a:lnSpc>
                <a:spcPct val="90000"/>
              </a:lnSpc>
              <a:spcBef>
                <a:spcPts val="1019"/>
              </a:spcBef>
              <a:buClr>
                <a:srgbClr val="12284C"/>
              </a:buClr>
              <a:buFont typeface="Arial" panose="020B0604020202020204" pitchFamily="34" charset="0"/>
              <a:buNone/>
              <a:defRPr/>
            </a:pPr>
            <a:r>
              <a:rPr lang="en-US"/>
              <a:t>The three child outcomes, measured by early intervention and early childhood special education systems, encompass functional skills and behaviors that are meaningful for a child's participation in everyday routines. They cut across developmental domains to represent the integrated nature of how children develop, learn, and thrive. The breadth of these outcomes provides a framework for describing and consistently measuring children's functional skills and behaviors across settings and situations.</a:t>
            </a:r>
          </a:p>
          <a:p>
            <a:pPr marL="0" indent="0" defTabSz="931774">
              <a:lnSpc>
                <a:spcPct val="90000"/>
              </a:lnSpc>
              <a:spcBef>
                <a:spcPts val="1019"/>
              </a:spcBef>
              <a:buClr>
                <a:srgbClr val="12284C"/>
              </a:buClr>
              <a:buFont typeface="Arial" panose="020B0604020202020204" pitchFamily="34" charset="0"/>
              <a:buNone/>
              <a:defRPr/>
            </a:pPr>
            <a:endParaRPr lang="en-US"/>
          </a:p>
          <a:p>
            <a:r>
              <a:rPr lang="en-US"/>
              <a:t> Reference: </a:t>
            </a:r>
          </a:p>
          <a:p>
            <a:r>
              <a:rPr lang="en-US"/>
              <a:t>Greenwood, C. R., Walker, D., Hornbeck, M., Hebbeler, K., &amp; Spiker, D. (2007). Progress developing the Kansas early childhood special education accountability system: Initial findings using ECO and COSF. </a:t>
            </a:r>
            <a:r>
              <a:rPr lang="en-US" i="1"/>
              <a:t>Topics in Early Childhood Special Education</a:t>
            </a:r>
            <a:r>
              <a:rPr lang="en-US"/>
              <a:t>, </a:t>
            </a:r>
            <a:r>
              <a:rPr lang="en-US" i="1"/>
              <a:t>27</a:t>
            </a:r>
            <a:r>
              <a:rPr lang="en-US"/>
              <a:t>(1), 2-18. https://journals.sagepub.com/doi/pdf/10.1177/02711214070270010101 </a:t>
            </a:r>
          </a:p>
        </p:txBody>
      </p:sp>
      <p:sp>
        <p:nvSpPr>
          <p:cNvPr id="4" name="Slide Number Placeholder 3"/>
          <p:cNvSpPr>
            <a:spLocks noGrp="1"/>
          </p:cNvSpPr>
          <p:nvPr>
            <p:ph type="sldNum" sz="quarter" idx="10"/>
          </p:nvPr>
        </p:nvSpPr>
        <p:spPr/>
        <p:txBody>
          <a:bodyPr/>
          <a:lstStyle/>
          <a:p>
            <a:fld id="{B03B681A-0971-437A-97B1-44BF12E3167A}" type="slidenum">
              <a:rPr lang="en-US" smtClean="0"/>
              <a:t>4</a:t>
            </a:fld>
            <a:endParaRPr lang="en-US"/>
          </a:p>
        </p:txBody>
      </p:sp>
    </p:spTree>
    <p:extLst>
      <p:ext uri="{BB962C8B-B14F-4D97-AF65-F5344CB8AC3E}">
        <p14:creationId xmlns:p14="http://schemas.microsoft.com/office/powerpoint/2010/main" val="963112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Vera</a:t>
            </a:r>
          </a:p>
          <a:p>
            <a:endParaRPr lang="en-US" b="1"/>
          </a:p>
          <a:p>
            <a:r>
              <a:rPr lang="en-US" b="1"/>
              <a:t>Relating With Caregivers</a:t>
            </a:r>
          </a:p>
          <a:p>
            <a:r>
              <a:rPr lang="en-US"/>
              <a:t>Demonstrate regulation and attachment, respond/initiate/sustain interactions, acknowledge comings and goings...</a:t>
            </a:r>
          </a:p>
          <a:p>
            <a:r>
              <a:rPr lang="en-US" b="1"/>
              <a:t>Attending to Other People in a Variety of Settings</a:t>
            </a:r>
          </a:p>
          <a:p>
            <a:r>
              <a:rPr lang="en-US"/>
              <a:t>Express awareness/caution, respond to/offer greetings, respond to own/others' names...</a:t>
            </a:r>
          </a:p>
          <a:p>
            <a:r>
              <a:rPr lang="en-US" b="1"/>
              <a:t>Interacting with Peers</a:t>
            </a:r>
          </a:p>
          <a:p>
            <a:r>
              <a:rPr lang="en-US"/>
              <a:t>Convey awareness, respond/initiate/sustain interactions, share/cope/resolve conflicts, play near and with peers...</a:t>
            </a:r>
          </a:p>
          <a:p>
            <a:r>
              <a:rPr lang="en-US" b="1"/>
              <a:t>Participating in Social Games and Communicating with Others</a:t>
            </a:r>
          </a:p>
          <a:p>
            <a:r>
              <a:rPr lang="en-US"/>
              <a:t>Respond to/initiate/sustain games and back-and-forth communication, demonstrate joint attention, engage in mutual activity, follow rules of games...</a:t>
            </a:r>
          </a:p>
          <a:p>
            <a:r>
              <a:rPr lang="en-US" b="1"/>
              <a:t>Following Social Norms and Adapting to Change in Routines</a:t>
            </a:r>
          </a:p>
          <a:p>
            <a:r>
              <a:rPr lang="en-US"/>
              <a:t>Transition between activities, respond to new/familiar settings/interactions, behave in ways that allow participation, follow routines and rules...</a:t>
            </a:r>
          </a:p>
          <a:p>
            <a:r>
              <a:rPr lang="en-US" b="1"/>
              <a:t>Expressing Own Emotions and Responding to Emotions of Others</a:t>
            </a:r>
          </a:p>
          <a:p>
            <a:r>
              <a:rPr lang="en-US"/>
              <a:t>Show pride/excitement/frustration, manage own emotions, display affection and comfort others...</a:t>
            </a:r>
          </a:p>
          <a:p>
            <a:endParaRPr lang="en-US"/>
          </a:p>
          <a:p>
            <a:r>
              <a:rPr lang="en-US"/>
              <a:t>Reference: ECTA  https://ectacenter.org/eco/pages/childoutcomes.asp </a:t>
            </a:r>
          </a:p>
          <a:p>
            <a:pPr lvl="0"/>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5</a:t>
            </a:fld>
            <a:endParaRPr lang="en-US"/>
          </a:p>
        </p:txBody>
      </p:sp>
    </p:spTree>
    <p:extLst>
      <p:ext uri="{BB962C8B-B14F-4D97-AF65-F5344CB8AC3E}">
        <p14:creationId xmlns:p14="http://schemas.microsoft.com/office/powerpoint/2010/main" val="1657834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Vera</a:t>
            </a:r>
          </a:p>
          <a:p>
            <a:endParaRPr lang="en-US" b="1"/>
          </a:p>
          <a:p>
            <a:r>
              <a:rPr lang="en-US" b="1"/>
              <a:t>Relating With Caregivers</a:t>
            </a:r>
          </a:p>
          <a:p>
            <a:r>
              <a:rPr lang="en-US"/>
              <a:t>Demonstrate regulation and attachment, respond/initiate/sustain interactions, acknowledge comings and goings...</a:t>
            </a:r>
          </a:p>
          <a:p>
            <a:r>
              <a:rPr lang="en-US" b="1"/>
              <a:t>Attending to Other People in a Variety of Settings</a:t>
            </a:r>
          </a:p>
          <a:p>
            <a:r>
              <a:rPr lang="en-US"/>
              <a:t>Express awareness/caution, respond to/offer greetings, respond to own/others' names...</a:t>
            </a:r>
          </a:p>
          <a:p>
            <a:r>
              <a:rPr lang="en-US" b="1"/>
              <a:t>Interacting with Peers</a:t>
            </a:r>
          </a:p>
          <a:p>
            <a:r>
              <a:rPr lang="en-US"/>
              <a:t>Convey awareness, respond/initiate/sustain interactions, share/cope/resolve conflicts, play near and with peers...</a:t>
            </a:r>
          </a:p>
          <a:p>
            <a:r>
              <a:rPr lang="en-US" b="1"/>
              <a:t>Participating in Social Games and Communicating with Others</a:t>
            </a:r>
          </a:p>
          <a:p>
            <a:r>
              <a:rPr lang="en-US"/>
              <a:t>Respond to/initiate/sustain games and back-and-forth communication, demonstrate joint attention, engage in mutual activity, follow rules of games...</a:t>
            </a:r>
          </a:p>
          <a:p>
            <a:r>
              <a:rPr lang="en-US" b="1"/>
              <a:t>Following Social Norms and Adapting to Change in Routines</a:t>
            </a:r>
          </a:p>
          <a:p>
            <a:r>
              <a:rPr lang="en-US"/>
              <a:t>Transition between activities, respond to new/familiar settings/interactions, behave in ways that allow participation, follow routines and rules...</a:t>
            </a:r>
          </a:p>
          <a:p>
            <a:r>
              <a:rPr lang="en-US" b="1"/>
              <a:t>Expressing Own Emotions and Responding to Emotions of Others</a:t>
            </a:r>
          </a:p>
          <a:p>
            <a:r>
              <a:rPr lang="en-US"/>
              <a:t>Show pride/excitement/frustration, manage own emotions, display affection and comfort others...</a:t>
            </a:r>
          </a:p>
          <a:p>
            <a:endParaRPr lang="en-US"/>
          </a:p>
          <a:p>
            <a:r>
              <a:rPr lang="en-US"/>
              <a:t>Reference: ECTA  https://ectacenter.org/eco/pages/childoutcomes.asp </a:t>
            </a:r>
          </a:p>
          <a:p>
            <a:pPr lvl="0"/>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6</a:t>
            </a:fld>
            <a:endParaRPr lang="en-US"/>
          </a:p>
        </p:txBody>
      </p:sp>
    </p:spTree>
    <p:extLst>
      <p:ext uri="{BB962C8B-B14F-4D97-AF65-F5344CB8AC3E}">
        <p14:creationId xmlns:p14="http://schemas.microsoft.com/office/powerpoint/2010/main" val="3465121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Vera</a:t>
            </a:r>
          </a:p>
          <a:p>
            <a:pPr lvl="0"/>
            <a:endParaRPr lang="en-US"/>
          </a:p>
          <a:p>
            <a:r>
              <a:rPr lang="en-US" b="1"/>
              <a:t>Showing Interest in Learning</a:t>
            </a:r>
          </a:p>
          <a:p>
            <a:r>
              <a:rPr lang="en-US"/>
              <a:t>Persist, show eagerness and awareness, imitate/repeat actions, explore environment...</a:t>
            </a:r>
          </a:p>
          <a:p>
            <a:r>
              <a:rPr lang="en-US" b="1"/>
              <a:t>Attending to Other People in a Variety of Settings</a:t>
            </a:r>
          </a:p>
          <a:p>
            <a:r>
              <a:rPr lang="en-US"/>
              <a:t>Figure things out, use trial and error, remember steps/actions and execute them with intention, experiment with new/known actions...</a:t>
            </a:r>
          </a:p>
          <a:p>
            <a:r>
              <a:rPr lang="en-US" b="1"/>
              <a:t>Engaging in Purposeful Play</a:t>
            </a:r>
          </a:p>
          <a:p>
            <a:r>
              <a:rPr lang="en-US"/>
              <a:t>Show early awareness and exploration, use objects according to function, play by building, pretending, organizing and expanding play scenarios and roles...</a:t>
            </a:r>
          </a:p>
          <a:p>
            <a:r>
              <a:rPr lang="en-US" b="1"/>
              <a:t>Understanding Pre-Academics and Literacy</a:t>
            </a:r>
          </a:p>
          <a:p>
            <a:r>
              <a:rPr lang="en-US"/>
              <a:t>Notice differences or associations among things, demonstrate matching/sorting/labeling by size/color/shape/numbers/function, interact with books and pictures, practice early writing and reading...</a:t>
            </a:r>
          </a:p>
          <a:p>
            <a:r>
              <a:rPr lang="en-US" b="1"/>
              <a:t>Acquiring Language to Communicate</a:t>
            </a:r>
          </a:p>
          <a:p>
            <a:r>
              <a:rPr lang="en-US"/>
              <a:t>Learn and use sounds, words, and sentences with increasing complexity including sign language and augmentative and alternative communication (AAC)...</a:t>
            </a:r>
          </a:p>
          <a:p>
            <a:r>
              <a:rPr lang="en-US" b="1"/>
              <a:t>Understanding Questions Asked and Directions Given</a:t>
            </a:r>
          </a:p>
          <a:p>
            <a:r>
              <a:rPr lang="en-US"/>
              <a:t>Respond to gestures/verbal requests, understand meaning of increasingly complex words/questions/directions, know and state details about self (e.g., name, age)...</a:t>
            </a:r>
          </a:p>
          <a:p>
            <a:pPr lvl="0"/>
            <a:endParaRPr lang="en-US"/>
          </a:p>
          <a:p>
            <a:pPr lvl="0"/>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Reference: ECTA  https://ectacenter.org/eco/pages/childoutcomes.asp </a:t>
            </a:r>
          </a:p>
          <a:p>
            <a:pPr lvl="0"/>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7</a:t>
            </a:fld>
            <a:endParaRPr lang="en-US"/>
          </a:p>
        </p:txBody>
      </p:sp>
    </p:spTree>
    <p:extLst>
      <p:ext uri="{BB962C8B-B14F-4D97-AF65-F5344CB8AC3E}">
        <p14:creationId xmlns:p14="http://schemas.microsoft.com/office/powerpoint/2010/main" val="3432650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Vera</a:t>
            </a:r>
          </a:p>
          <a:p>
            <a:pPr lvl="0"/>
            <a:endParaRPr lang="en-US"/>
          </a:p>
          <a:p>
            <a:r>
              <a:rPr lang="en-US" b="1"/>
              <a:t>Moving Around and Manipulating Things to Meet Needs</a:t>
            </a:r>
          </a:p>
          <a:p>
            <a:r>
              <a:rPr lang="en-US"/>
              <a:t>Move with increasing control and purpose (e.g., reach, roll, crawl, walk, run, climb) to navigate the environment - with accommodations as needed, manipulate objects/tools (e.g., crayons, scissors, switches, fragile items) with increasing control...</a:t>
            </a:r>
          </a:p>
          <a:p>
            <a:r>
              <a:rPr lang="en-US" b="1"/>
              <a:t>Eating and Drinking with Increasing Independence</a:t>
            </a:r>
          </a:p>
          <a:p>
            <a:r>
              <a:rPr lang="en-US"/>
              <a:t>Suck/swallow, chew, bite, finger feed, use utensils, hold bottle, drink from cup, show growing independence with amount/type of food eaten, access food and feed self....</a:t>
            </a:r>
          </a:p>
          <a:p>
            <a:r>
              <a:rPr lang="en-US" b="1"/>
              <a:t>Dressing and Undressing with Increasing Independence</a:t>
            </a:r>
          </a:p>
          <a:p>
            <a:r>
              <a:rPr lang="en-US"/>
              <a:t>Assist with dressing, take off/put on shoes and clothes, undo/do fasteners...</a:t>
            </a:r>
          </a:p>
          <a:p>
            <a:r>
              <a:rPr lang="en-US" b="1"/>
              <a:t>Diapering/Toileting and Washing with Increasing Independence</a:t>
            </a:r>
          </a:p>
          <a:p>
            <a:r>
              <a:rPr lang="en-US"/>
              <a:t>Lift legs for diaper change, sit on potty, wash hands, brush teeth, help with bathing...</a:t>
            </a:r>
          </a:p>
          <a:p>
            <a:r>
              <a:rPr lang="en-US" b="1"/>
              <a:t>Communicating Needs</a:t>
            </a:r>
          </a:p>
          <a:p>
            <a:r>
              <a:rPr lang="en-US"/>
              <a:t>Indicate hunger/need for sleep/diaper change, express discomfort/hurt, request or reject food, express choice/preferences...</a:t>
            </a:r>
          </a:p>
          <a:p>
            <a:r>
              <a:rPr lang="en-US" b="1"/>
              <a:t>Showing Safety Awareness</a:t>
            </a:r>
          </a:p>
          <a:p>
            <a:r>
              <a:rPr lang="en-US"/>
              <a:t>Avoid dangers (e.g., putting things in mouth, touching hot stove), follow safety rules across settings and situations...</a:t>
            </a:r>
          </a:p>
          <a:p>
            <a:pPr lvl="0"/>
            <a:endParaRPr lang="en-US"/>
          </a:p>
          <a:p>
            <a:pPr lvl="0"/>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Reference: ECTA  https://ectacenter.org/eco/pages/childoutcomes.asp </a:t>
            </a:r>
          </a:p>
          <a:p>
            <a:pPr lvl="0"/>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8</a:t>
            </a:fld>
            <a:endParaRPr lang="en-US"/>
          </a:p>
        </p:txBody>
      </p:sp>
    </p:spTree>
    <p:extLst>
      <p:ext uri="{BB962C8B-B14F-4D97-AF65-F5344CB8AC3E}">
        <p14:creationId xmlns:p14="http://schemas.microsoft.com/office/powerpoint/2010/main" val="2643866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Vera</a:t>
            </a:r>
          </a:p>
        </p:txBody>
      </p:sp>
      <p:sp>
        <p:nvSpPr>
          <p:cNvPr id="4" name="Slide Number Placeholder 3"/>
          <p:cNvSpPr>
            <a:spLocks noGrp="1"/>
          </p:cNvSpPr>
          <p:nvPr>
            <p:ph type="sldNum" sz="quarter" idx="5"/>
          </p:nvPr>
        </p:nvSpPr>
        <p:spPr/>
        <p:txBody>
          <a:bodyPr/>
          <a:lstStyle/>
          <a:p>
            <a:fld id="{B03B681A-0971-437A-97B1-44BF12E3167A}" type="slidenum">
              <a:rPr lang="en-US" smtClean="0"/>
              <a:t>9</a:t>
            </a:fld>
            <a:endParaRPr lang="en-US"/>
          </a:p>
        </p:txBody>
      </p:sp>
    </p:spTree>
    <p:extLst>
      <p:ext uri="{BB962C8B-B14F-4D97-AF65-F5344CB8AC3E}">
        <p14:creationId xmlns:p14="http://schemas.microsoft.com/office/powerpoint/2010/main" val="293920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11/15/2023</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11/15/2023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11/15/2023</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0"/>
            <a:endParaRPr lang="en-US"/>
          </a:p>
          <a:p>
            <a:pPr lvl="1"/>
            <a:endParaRPr lang="en-US"/>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0"/>
            <a:endParaRPr lang="en-US"/>
          </a:p>
          <a:p>
            <a:pPr lvl="1"/>
            <a:endParaRPr lang="en-US"/>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11284B"/>
                </a:solidFill>
                <a:latin typeface="+mj-lt"/>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1240835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830855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noAutofit/>
          </a:bodyPr>
          <a:lstStyle>
            <a:lvl1pPr>
              <a:lnSpc>
                <a:spcPct val="114000"/>
              </a:lnSpc>
              <a:spcBef>
                <a:spcPts val="600"/>
              </a:spcBef>
              <a:spcAft>
                <a:spcPts val="600"/>
              </a:spcAft>
              <a:defRPr/>
            </a:lvl1pPr>
            <a:lvl2pPr>
              <a:lnSpc>
                <a:spcPct val="114000"/>
              </a:lnSpc>
              <a:spcBef>
                <a:spcPts val="600"/>
              </a:spcBef>
              <a:spcAft>
                <a:spcPts val="600"/>
              </a:spcAft>
              <a:buClr>
                <a:schemeClr val="accent6">
                  <a:lumMod val="60000"/>
                  <a:lumOff val="40000"/>
                </a:schemeClr>
              </a:buClr>
              <a:defRPr/>
            </a:lvl2pPr>
            <a:lvl3pPr>
              <a:lnSpc>
                <a:spcPct val="114000"/>
              </a:lnSpc>
              <a:spcBef>
                <a:spcPts val="600"/>
              </a:spcBef>
              <a:spcAft>
                <a:spcPts val="600"/>
              </a:spcAft>
              <a:defRPr/>
            </a:lvl3pPr>
            <a:lvl4pPr>
              <a:lnSpc>
                <a:spcPct val="114000"/>
              </a:lnSpc>
              <a:spcBef>
                <a:spcPts val="600"/>
              </a:spcBef>
              <a:spcAft>
                <a:spcPts val="600"/>
              </a:spcAft>
              <a:buClr>
                <a:schemeClr val="accent3"/>
              </a:buClr>
              <a:defRPr/>
            </a:lvl4pPr>
            <a:lvl5pPr>
              <a:lnSpc>
                <a:spcPct val="114000"/>
              </a:lnSpc>
              <a:spcBef>
                <a:spcPts val="600"/>
              </a:spcBef>
              <a:spcAft>
                <a:spcPts val="6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noAutofit/>
          </a:bodyPr>
          <a:lstStyle/>
          <a:p>
            <a:r>
              <a:rPr lang="en-US"/>
              <a:t>Click to edit Master title style</a:t>
            </a:r>
          </a:p>
        </p:txBody>
      </p:sp>
    </p:spTree>
    <p:extLst>
      <p:ext uri="{BB962C8B-B14F-4D97-AF65-F5344CB8AC3E}">
        <p14:creationId xmlns:p14="http://schemas.microsoft.com/office/powerpoint/2010/main" val="2462554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01618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lvl1pPr>
              <a:buClr>
                <a:schemeClr val="tx2"/>
              </a:buClr>
              <a:defRPr/>
            </a:lvl1pPr>
            <a:lvl2pPr>
              <a:buClr>
                <a:schemeClr val="accent1"/>
              </a:buCl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28937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877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963407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189324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EBFC8B65-C1AA-4080-AE85-BDF2ACB65639}"/>
              </a:ext>
            </a:extLst>
          </p:cNvPr>
          <p:cNvSpPr>
            <a:spLocks noGrp="1"/>
          </p:cNvSpPr>
          <p:nvPr>
            <p:ph type="body" sz="quarter" idx="13" hasCustomPrompt="1"/>
          </p:nvPr>
        </p:nvSpPr>
        <p:spPr>
          <a:xfrm>
            <a:off x="838200" y="4197350"/>
            <a:ext cx="10515600" cy="16922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Third level</a:t>
            </a:r>
          </a:p>
        </p:txBody>
      </p:sp>
    </p:spTree>
    <p:extLst>
      <p:ext uri="{BB962C8B-B14F-4D97-AF65-F5344CB8AC3E}">
        <p14:creationId xmlns:p14="http://schemas.microsoft.com/office/powerpoint/2010/main" val="1478384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258728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2873110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476247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23531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840768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154848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11/15/2023</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lvl1pPr>
              <a:defRPr>
                <a:solidFill>
                  <a:schemeClr val="tx2"/>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buClr>
                <a:schemeClr val="tx2"/>
              </a:buClr>
              <a:defRPr/>
            </a:lvl1pPr>
            <a:lvl2pPr>
              <a:buClr>
                <a:schemeClr val="accent1"/>
              </a:buCl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buClr>
                <a:schemeClr val="tx2"/>
              </a:buClr>
              <a:defRPr/>
            </a:lvl1pPr>
            <a:lvl2pPr marL="914400" indent="-457200">
              <a:buClr>
                <a:schemeClr val="accent1"/>
              </a:buClr>
              <a:buFont typeface="Arial" panose="020B060402020202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B67291B-704B-42DC-85C4-D16812A6F0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noAutofit/>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149350"/>
          </a:xfrm>
          <a:prstGeom prst="rect">
            <a:avLst/>
          </a:prstGeom>
        </p:spPr>
        <p:txBody>
          <a:bodyPr>
            <a:noAutofit/>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489038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11/15/2023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a:p>
        </p:txBody>
      </p:sp>
    </p:spTree>
    <p:extLst>
      <p:ext uri="{BB962C8B-B14F-4D97-AF65-F5344CB8AC3E}">
        <p14:creationId xmlns:p14="http://schemas.microsoft.com/office/powerpoint/2010/main" val="243890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11/15/2023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11/15/2023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78" r:id="rId7"/>
    <p:sldLayoutId id="2147483666" r:id="rId8"/>
    <p:sldLayoutId id="2147483675" r:id="rId9"/>
    <p:sldLayoutId id="2147483676" r:id="rId10"/>
    <p:sldLayoutId id="2147483667" r:id="rId11"/>
    <p:sldLayoutId id="2147483673" r:id="rId12"/>
    <p:sldLayoutId id="2147483668" r:id="rId13"/>
    <p:sldLayoutId id="2147483669" r:id="rId14"/>
    <p:sldLayoutId id="2147483674" r:id="rId15"/>
    <p:sldLayoutId id="2147483677" r:id="rId16"/>
  </p:sldLayoutIdLst>
  <p:txStyles>
    <p:titleStyle>
      <a:lvl1pPr algn="l" defTabSz="914400" rtl="0" eaLnBrk="1" latinLnBrk="0" hangingPunct="1">
        <a:lnSpc>
          <a:spcPct val="90000"/>
        </a:lnSpc>
        <a:spcBef>
          <a:spcPct val="0"/>
        </a:spcBef>
        <a:buNone/>
        <a:defRPr sz="4400" kern="120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114000"/>
        </a:lnSpc>
        <a:spcBef>
          <a:spcPts val="600"/>
        </a:spcBef>
        <a:spcAft>
          <a:spcPts val="600"/>
        </a:spcAft>
        <a:buClr>
          <a:schemeClr val="tx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14000"/>
        </a:lnSpc>
        <a:spcBef>
          <a:spcPts val="600"/>
        </a:spcBef>
        <a:spcAft>
          <a:spcPts val="600"/>
        </a:spcAft>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14000"/>
        </a:lnSpc>
        <a:spcBef>
          <a:spcPts val="600"/>
        </a:spcBef>
        <a:spcAft>
          <a:spcPts val="600"/>
        </a:spcAft>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14000"/>
        </a:lnSpc>
        <a:spcBef>
          <a:spcPts val="600"/>
        </a:spcBef>
        <a:spcAft>
          <a:spcPts val="600"/>
        </a:spcAft>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14000"/>
        </a:lnSpc>
        <a:spcBef>
          <a:spcPts val="600"/>
        </a:spcBef>
        <a:spcAft>
          <a:spcPts val="600"/>
        </a:spcAft>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11/15/2023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851649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desurvey.com/kansasAPR/login.asp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www.ksde.org/Portals/0/SES/KIAS/indicators/Ind7-OWSguide.pdf"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hyperlink" Target="https://www.ksde.org/Agency/Division-of-Learning-Services/Special-Education-and-Title-Services/Special-Education/KIAS/SPP-and-APR#indicators" TargetMode="External"/><Relationship Id="rId2" Type="http://schemas.openxmlformats.org/officeDocument/2006/relationships/notesSlide" Target="../notesSlides/notesSlide36.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ksdetasn.org/ec/indicator-7-early-childhood-outcomes" TargetMode="External"/><Relationship Id="rId4" Type="http://schemas.openxmlformats.org/officeDocument/2006/relationships/hyperlink" Target="https://www.ksdetasn.or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apetersen@ksde.org" TargetMode="Externa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C255CE1-4581-458E-AF33-2D6A6A649864}"/>
              </a:ext>
            </a:extLst>
          </p:cNvPr>
          <p:cNvSpPr>
            <a:spLocks noGrp="1"/>
          </p:cNvSpPr>
          <p:nvPr>
            <p:ph type="subTitle" idx="1"/>
          </p:nvPr>
        </p:nvSpPr>
        <p:spPr>
          <a:xfrm>
            <a:off x="1524000" y="2590802"/>
            <a:ext cx="7641771" cy="2642696"/>
          </a:xfrm>
        </p:spPr>
        <p:txBody>
          <a:bodyPr>
            <a:normAutofit/>
          </a:bodyPr>
          <a:lstStyle/>
          <a:p>
            <a:r>
              <a:rPr lang="en-US" sz="4400">
                <a:latin typeface="Open Sans Semibold" panose="020B0706030804020204" pitchFamily="34" charset="0"/>
                <a:ea typeface="Open Sans Semibold" panose="020B0706030804020204" pitchFamily="34" charset="0"/>
                <a:cs typeface="Open Sans Semibold" panose="020B0706030804020204" pitchFamily="34" charset="0"/>
              </a:rPr>
              <a:t>Improving the Quality of Data Through Training and Technical Assistance</a:t>
            </a:r>
          </a:p>
        </p:txBody>
      </p:sp>
      <p:sp>
        <p:nvSpPr>
          <p:cNvPr id="3" name="Title 2"/>
          <p:cNvSpPr>
            <a:spLocks noGrp="1"/>
          </p:cNvSpPr>
          <p:nvPr>
            <p:ph type="title"/>
          </p:nvPr>
        </p:nvSpPr>
        <p:spPr>
          <a:xfrm>
            <a:off x="1524000" y="1970313"/>
            <a:ext cx="7480151" cy="849087"/>
          </a:xfrm>
        </p:spPr>
        <p:txBody>
          <a:bodyPr anchor="t">
            <a:normAutofit/>
          </a:bodyPr>
          <a:lstStyle/>
          <a:p>
            <a:r>
              <a:rPr lang="en-US" dirty="0"/>
              <a:t>Early Childhood Outcomes:</a:t>
            </a:r>
          </a:p>
        </p:txBody>
      </p:sp>
    </p:spTree>
    <p:extLst>
      <p:ext uri="{BB962C8B-B14F-4D97-AF65-F5344CB8AC3E}">
        <p14:creationId xmlns:p14="http://schemas.microsoft.com/office/powerpoint/2010/main" val="108785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866A6E-75C2-0E8E-55FA-4B62FA77C8E7}"/>
              </a:ext>
            </a:extLst>
          </p:cNvPr>
          <p:cNvSpPr>
            <a:spLocks noGrp="1"/>
          </p:cNvSpPr>
          <p:nvPr>
            <p:ph idx="1"/>
          </p:nvPr>
        </p:nvSpPr>
        <p:spPr/>
        <p:txBody>
          <a:bodyPr/>
          <a:lstStyle/>
          <a:p>
            <a:r>
              <a:rPr lang="en-US" dirty="0"/>
              <a:t>Collected for each child receiving Part B Preschool Services:</a:t>
            </a:r>
          </a:p>
          <a:p>
            <a:pPr lvl="1"/>
            <a:r>
              <a:rPr lang="en-US" dirty="0"/>
              <a:t>When the child first enters Part B.</a:t>
            </a:r>
          </a:p>
          <a:p>
            <a:pPr lvl="1"/>
            <a:r>
              <a:rPr lang="en-US" dirty="0"/>
              <a:t>When the child permanently exits Part B.</a:t>
            </a:r>
          </a:p>
          <a:p>
            <a:r>
              <a:rPr lang="en-US" dirty="0"/>
              <a:t>Child Outcome Summary (COS) Form completed by team and submitted into the Outcome Web Based System (OWS) located on the KSDE web application.</a:t>
            </a:r>
          </a:p>
        </p:txBody>
      </p:sp>
      <p:sp>
        <p:nvSpPr>
          <p:cNvPr id="3" name="Title 2">
            <a:extLst>
              <a:ext uri="{FF2B5EF4-FFF2-40B4-BE49-F238E27FC236}">
                <a16:creationId xmlns:a16="http://schemas.microsoft.com/office/drawing/2014/main" id="{107B13DD-1C09-141C-F046-C64665E1381F}"/>
              </a:ext>
            </a:extLst>
          </p:cNvPr>
          <p:cNvSpPr>
            <a:spLocks noGrp="1"/>
          </p:cNvSpPr>
          <p:nvPr>
            <p:ph type="title"/>
          </p:nvPr>
        </p:nvSpPr>
        <p:spPr/>
        <p:txBody>
          <a:bodyPr/>
          <a:lstStyle/>
          <a:p>
            <a:r>
              <a:rPr lang="en-US"/>
              <a:t>Data Sources for Indicator 7</a:t>
            </a:r>
          </a:p>
        </p:txBody>
      </p:sp>
    </p:spTree>
    <p:extLst>
      <p:ext uri="{BB962C8B-B14F-4D97-AF65-F5344CB8AC3E}">
        <p14:creationId xmlns:p14="http://schemas.microsoft.com/office/powerpoint/2010/main" val="4246896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7B13DD-1C09-141C-F046-C64665E1381F}"/>
              </a:ext>
            </a:extLst>
          </p:cNvPr>
          <p:cNvSpPr>
            <a:spLocks noGrp="1"/>
          </p:cNvSpPr>
          <p:nvPr>
            <p:ph type="title"/>
          </p:nvPr>
        </p:nvSpPr>
        <p:spPr>
          <a:xfrm>
            <a:off x="839788" y="365126"/>
            <a:ext cx="9066212" cy="1149350"/>
          </a:xfrm>
        </p:spPr>
        <p:txBody>
          <a:bodyPr/>
          <a:lstStyle/>
          <a:p>
            <a:r>
              <a:rPr lang="en-US" dirty="0"/>
              <a:t>Two Summary Statements for Each Outcomes</a:t>
            </a:r>
          </a:p>
        </p:txBody>
      </p:sp>
      <p:sp>
        <p:nvSpPr>
          <p:cNvPr id="4" name="Text Placeholder 3">
            <a:extLst>
              <a:ext uri="{FF2B5EF4-FFF2-40B4-BE49-F238E27FC236}">
                <a16:creationId xmlns:a16="http://schemas.microsoft.com/office/drawing/2014/main" id="{A4384C44-C558-4628-8034-EBCC745BC600}"/>
              </a:ext>
            </a:extLst>
          </p:cNvPr>
          <p:cNvSpPr>
            <a:spLocks noGrp="1"/>
          </p:cNvSpPr>
          <p:nvPr>
            <p:ph type="body" idx="1"/>
          </p:nvPr>
        </p:nvSpPr>
        <p:spPr/>
        <p:txBody>
          <a:bodyPr lIns="0" rIns="0"/>
          <a:lstStyle/>
          <a:p>
            <a:r>
              <a:rPr lang="en-US" dirty="0"/>
              <a:t>Summary Statement 1:</a:t>
            </a:r>
          </a:p>
        </p:txBody>
      </p:sp>
      <p:sp>
        <p:nvSpPr>
          <p:cNvPr id="2" name="Content Placeholder 1">
            <a:extLst>
              <a:ext uri="{FF2B5EF4-FFF2-40B4-BE49-F238E27FC236}">
                <a16:creationId xmlns:a16="http://schemas.microsoft.com/office/drawing/2014/main" id="{CD866A6E-75C2-0E8E-55FA-4B62FA77C8E7}"/>
              </a:ext>
            </a:extLst>
          </p:cNvPr>
          <p:cNvSpPr>
            <a:spLocks noGrp="1"/>
          </p:cNvSpPr>
          <p:nvPr>
            <p:ph sz="half" idx="2"/>
          </p:nvPr>
        </p:nvSpPr>
        <p:spPr>
          <a:xfrm>
            <a:off x="839789" y="2671761"/>
            <a:ext cx="4478169" cy="2980893"/>
          </a:xfrm>
        </p:spPr>
        <p:txBody>
          <a:bodyPr/>
          <a:lstStyle/>
          <a:p>
            <a:pPr marL="0" indent="0">
              <a:buNone/>
            </a:pPr>
            <a:r>
              <a:rPr lang="en-US" dirty="0"/>
              <a:t>Of those children who entered or exited the program below age expectations in each outcome, the percent who substantially increased their rate of growth by the time they exited the program.</a:t>
            </a:r>
          </a:p>
        </p:txBody>
      </p:sp>
      <p:sp>
        <p:nvSpPr>
          <p:cNvPr id="5" name="Text Placeholder 4">
            <a:extLst>
              <a:ext uri="{FF2B5EF4-FFF2-40B4-BE49-F238E27FC236}">
                <a16:creationId xmlns:a16="http://schemas.microsoft.com/office/drawing/2014/main" id="{54EF985F-02A6-4013-B944-3262F563761D}"/>
              </a:ext>
            </a:extLst>
          </p:cNvPr>
          <p:cNvSpPr>
            <a:spLocks noGrp="1"/>
          </p:cNvSpPr>
          <p:nvPr>
            <p:ph type="body" sz="quarter" idx="3"/>
          </p:nvPr>
        </p:nvSpPr>
        <p:spPr>
          <a:xfrm>
            <a:off x="6356683" y="1681162"/>
            <a:ext cx="5183188" cy="914255"/>
          </a:xfrm>
        </p:spPr>
        <p:txBody>
          <a:bodyPr lIns="0" rIns="0"/>
          <a:lstStyle/>
          <a:p>
            <a:r>
              <a:rPr lang="en-US" dirty="0"/>
              <a:t>Summary Statement 2:</a:t>
            </a:r>
          </a:p>
        </p:txBody>
      </p:sp>
      <p:sp>
        <p:nvSpPr>
          <p:cNvPr id="6" name="Content Placeholder 5">
            <a:extLst>
              <a:ext uri="{FF2B5EF4-FFF2-40B4-BE49-F238E27FC236}">
                <a16:creationId xmlns:a16="http://schemas.microsoft.com/office/drawing/2014/main" id="{7FC04C8E-FF70-42F4-8525-145648BB4E76}"/>
              </a:ext>
            </a:extLst>
          </p:cNvPr>
          <p:cNvSpPr>
            <a:spLocks noGrp="1"/>
          </p:cNvSpPr>
          <p:nvPr>
            <p:ph sz="quarter" idx="4"/>
          </p:nvPr>
        </p:nvSpPr>
        <p:spPr>
          <a:xfrm>
            <a:off x="6356683" y="2671761"/>
            <a:ext cx="3910264" cy="2980894"/>
          </a:xfrm>
        </p:spPr>
        <p:txBody>
          <a:bodyPr/>
          <a:lstStyle/>
          <a:p>
            <a:pPr marL="0" indent="0">
              <a:buNone/>
            </a:pPr>
            <a:r>
              <a:rPr lang="en-US" dirty="0"/>
              <a:t>The percent of children who were functioning within age expectations in each outcome by the time they exited the program. </a:t>
            </a:r>
          </a:p>
        </p:txBody>
      </p:sp>
    </p:spTree>
    <p:extLst>
      <p:ext uri="{BB962C8B-B14F-4D97-AF65-F5344CB8AC3E}">
        <p14:creationId xmlns:p14="http://schemas.microsoft.com/office/powerpoint/2010/main" val="1400826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179583" y="2646401"/>
            <a:ext cx="7832834" cy="1325563"/>
          </a:xfrm>
        </p:spPr>
        <p:txBody>
          <a:bodyPr>
            <a:normAutofit/>
          </a:bodyPr>
          <a:lstStyle/>
          <a:p>
            <a:pPr marL="3200400" indent="-3200400"/>
            <a:r>
              <a:rPr lang="en-US" altLang="en-US" sz="4400" dirty="0"/>
              <a:t>Indicator 7: Early Childhood Outcomes Data</a:t>
            </a:r>
          </a:p>
        </p:txBody>
      </p:sp>
    </p:spTree>
    <p:extLst>
      <p:ext uri="{BB962C8B-B14F-4D97-AF65-F5344CB8AC3E}">
        <p14:creationId xmlns:p14="http://schemas.microsoft.com/office/powerpoint/2010/main" val="3427839024"/>
      </p:ext>
    </p:extLst>
  </p:cSld>
  <p:clrMapOvr>
    <a:masterClrMapping/>
  </p:clrMapOvr>
  <mc:AlternateContent xmlns:mc="http://schemas.openxmlformats.org/markup-compatibility/2006" xmlns:p14="http://schemas.microsoft.com/office/powerpoint/2010/main">
    <mc:Choice Requires="p14">
      <p:transition spd="slow" p14:dur="2000" advTm="11640"/>
    </mc:Choice>
    <mc:Fallback xmlns="">
      <p:transition spd="slow" advTm="1164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A62B86-B34D-09AD-50FD-C6D312AE461C}"/>
              </a:ext>
            </a:extLst>
          </p:cNvPr>
          <p:cNvSpPr>
            <a:spLocks noGrp="1"/>
          </p:cNvSpPr>
          <p:nvPr>
            <p:ph type="title"/>
          </p:nvPr>
        </p:nvSpPr>
        <p:spPr>
          <a:xfrm>
            <a:off x="134592" y="1869141"/>
            <a:ext cx="3489141" cy="2503133"/>
          </a:xfrm>
          <a:noFill/>
        </p:spPr>
        <p:txBody>
          <a:bodyPr vert="horz" lIns="91440" tIns="45720" rIns="91440" bIns="45720" rtlCol="0" anchor="ctr">
            <a:normAutofit/>
          </a:bodyPr>
          <a:lstStyle/>
          <a:p>
            <a:pPr algn="ctr"/>
            <a:r>
              <a:rPr lang="en-US" sz="2800" kern="1200" dirty="0">
                <a:solidFill>
                  <a:schemeClr val="tx1"/>
                </a:solidFill>
                <a:latin typeface="+mj-lt"/>
                <a:ea typeface="+mj-ea"/>
                <a:cs typeface="+mj-cs"/>
              </a:rPr>
              <a:t>State Approaches to </a:t>
            </a:r>
            <a:r>
              <a:rPr lang="en-US" sz="2800" dirty="0">
                <a:solidFill>
                  <a:schemeClr val="tx1"/>
                </a:solidFill>
                <a:ea typeface="Open Sans Semibold"/>
              </a:rPr>
              <a:t>Measurement of </a:t>
            </a:r>
            <a:r>
              <a:rPr lang="en-US" sz="2800" kern="1200" dirty="0">
                <a:solidFill>
                  <a:schemeClr val="tx1"/>
                </a:solidFill>
                <a:latin typeface="+mj-lt"/>
                <a:ea typeface="+mj-ea"/>
                <a:cs typeface="+mj-cs"/>
              </a:rPr>
              <a:t>Early Childhood Outcome</a:t>
            </a:r>
          </a:p>
        </p:txBody>
      </p:sp>
      <p:pic>
        <p:nvPicPr>
          <p:cNvPr id="6" name="Picture 5" descr="Chart, bubble chart of child outcome processes">
            <a:extLst>
              <a:ext uri="{FF2B5EF4-FFF2-40B4-BE49-F238E27FC236}">
                <a16:creationId xmlns:a16="http://schemas.microsoft.com/office/drawing/2014/main" id="{BD441A71-9243-BEBA-C220-22346D666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3733" y="197656"/>
            <a:ext cx="6755130" cy="6086475"/>
          </a:xfrm>
          <a:prstGeom prst="rect">
            <a:avLst/>
          </a:prstGeom>
        </p:spPr>
      </p:pic>
    </p:spTree>
    <p:extLst>
      <p:ext uri="{BB962C8B-B14F-4D97-AF65-F5344CB8AC3E}">
        <p14:creationId xmlns:p14="http://schemas.microsoft.com/office/powerpoint/2010/main" val="313905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652" y="214519"/>
            <a:ext cx="10515600" cy="794866"/>
          </a:xfrm>
        </p:spPr>
        <p:txBody>
          <a:bodyPr/>
          <a:lstStyle/>
          <a:p>
            <a:r>
              <a:rPr lang="en-US"/>
              <a:t>National Trends Indicator 7 Data </a:t>
            </a:r>
          </a:p>
        </p:txBody>
      </p:sp>
      <p:sp>
        <p:nvSpPr>
          <p:cNvPr id="8" name="Rectangle 7"/>
          <p:cNvSpPr/>
          <p:nvPr/>
        </p:nvSpPr>
        <p:spPr>
          <a:xfrm>
            <a:off x="662940" y="1029963"/>
            <a:ext cx="10866119" cy="461665"/>
          </a:xfrm>
          <a:prstGeom prst="rect">
            <a:avLst/>
          </a:prstGeom>
        </p:spPr>
        <p:txBody>
          <a:bodyPr wrap="square" lIns="91440" tIns="45720" rIns="91440" bIns="45720" anchor="t">
            <a:spAutoFit/>
          </a:bodyPr>
          <a:lstStyle/>
          <a:p>
            <a:pPr algn="ctr">
              <a:defRPr sz="2400" b="0" i="0" u="none" strike="noStrike" kern="1200" spc="0" baseline="0">
                <a:solidFill>
                  <a:prstClr val="black">
                    <a:lumMod val="65000"/>
                    <a:lumOff val="35000"/>
                  </a:prstClr>
                </a:solidFill>
                <a:latin typeface="+mn-lt"/>
                <a:ea typeface="+mn-ea"/>
                <a:cs typeface="+mn-cs"/>
              </a:defRPr>
            </a:pPr>
            <a:r>
              <a:rPr lang="en-US" b="1" dirty="0"/>
              <a:t>Indicator 7 A1, B1 and C1 Longitudinal Data: FFY 2014-FFY 2019</a:t>
            </a:r>
          </a:p>
        </p:txBody>
      </p:sp>
      <p:graphicFrame>
        <p:nvGraphicFramePr>
          <p:cNvPr id="6" name="Content Placeholder 5">
            <a:extLst>
              <a:ext uri="{FF2B5EF4-FFF2-40B4-BE49-F238E27FC236}">
                <a16:creationId xmlns:a16="http://schemas.microsoft.com/office/drawing/2014/main" id="{00AA6376-69B8-4D99-A555-425E219CAF7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031651721"/>
              </p:ext>
            </p:extLst>
          </p:nvPr>
        </p:nvGraphicFramePr>
        <p:xfrm>
          <a:off x="662940" y="1644650"/>
          <a:ext cx="10866120"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3500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3FC698-E1D5-18FD-A36E-48E90A62FF9A}"/>
              </a:ext>
            </a:extLst>
          </p:cNvPr>
          <p:cNvSpPr>
            <a:spLocks noGrp="1"/>
          </p:cNvSpPr>
          <p:nvPr>
            <p:ph type="title"/>
          </p:nvPr>
        </p:nvSpPr>
        <p:spPr>
          <a:xfrm>
            <a:off x="838200" y="365125"/>
            <a:ext cx="10515600" cy="709295"/>
          </a:xfrm>
        </p:spPr>
        <p:txBody>
          <a:bodyPr anchor="t"/>
          <a:lstStyle/>
          <a:p>
            <a:r>
              <a:rPr lang="en-US" dirty="0"/>
              <a:t>Kansas Trends Indicator 7 Data</a:t>
            </a:r>
          </a:p>
        </p:txBody>
      </p:sp>
      <p:sp>
        <p:nvSpPr>
          <p:cNvPr id="5" name="Rectangle 4">
            <a:extLst>
              <a:ext uri="{FF2B5EF4-FFF2-40B4-BE49-F238E27FC236}">
                <a16:creationId xmlns:a16="http://schemas.microsoft.com/office/drawing/2014/main" id="{599BE375-B5C7-B0B4-9915-CF02C0A5FF29}"/>
              </a:ext>
            </a:extLst>
          </p:cNvPr>
          <p:cNvSpPr/>
          <p:nvPr/>
        </p:nvSpPr>
        <p:spPr>
          <a:xfrm>
            <a:off x="609600" y="1291729"/>
            <a:ext cx="10972800" cy="461665"/>
          </a:xfrm>
          <a:prstGeom prst="rect">
            <a:avLst/>
          </a:prstGeom>
        </p:spPr>
        <p:txBody>
          <a:bodyPr wrap="square" lIns="91440" tIns="45720" rIns="91440" bIns="45720" anchor="t">
            <a:spAutoFit/>
          </a:bodyPr>
          <a:lstStyle/>
          <a:p>
            <a:pPr algn="ctr">
              <a:defRPr sz="2400" b="0" i="0" u="none" strike="noStrike" kern="1200" spc="0" baseline="0">
                <a:solidFill>
                  <a:prstClr val="black">
                    <a:lumMod val="65000"/>
                    <a:lumOff val="35000"/>
                  </a:prstClr>
                </a:solidFill>
                <a:latin typeface="+mn-lt"/>
                <a:ea typeface="+mn-ea"/>
                <a:cs typeface="+mn-cs"/>
              </a:defRPr>
            </a:pPr>
            <a:r>
              <a:rPr lang="en-US" b="1" dirty="0"/>
              <a:t>Indicator 7 A1, B1 and C1 Longitudinal Data: FFY 2016-FFY 2020</a:t>
            </a:r>
          </a:p>
        </p:txBody>
      </p:sp>
      <p:graphicFrame>
        <p:nvGraphicFramePr>
          <p:cNvPr id="6" name="Content Placeholder 5">
            <a:extLst>
              <a:ext uri="{FF2B5EF4-FFF2-40B4-BE49-F238E27FC236}">
                <a16:creationId xmlns:a16="http://schemas.microsoft.com/office/drawing/2014/main" id="{D10C5AAE-6624-4761-BEE6-9AFDBBC7980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986839021"/>
              </p:ext>
            </p:extLst>
          </p:nvPr>
        </p:nvGraphicFramePr>
        <p:xfrm>
          <a:off x="609600" y="1789430"/>
          <a:ext cx="10972800"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6182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3FC698-E1D5-18FD-A36E-48E90A62FF9A}"/>
              </a:ext>
            </a:extLst>
          </p:cNvPr>
          <p:cNvSpPr>
            <a:spLocks noGrp="1"/>
          </p:cNvSpPr>
          <p:nvPr>
            <p:ph type="title"/>
          </p:nvPr>
        </p:nvSpPr>
        <p:spPr>
          <a:xfrm>
            <a:off x="838196" y="-33834"/>
            <a:ext cx="10515600" cy="1325563"/>
          </a:xfrm>
        </p:spPr>
        <p:txBody>
          <a:bodyPr/>
          <a:lstStyle/>
          <a:p>
            <a:r>
              <a:rPr lang="en-US" dirty="0"/>
              <a:t>Kansas Trends Indicator 7 Data </a:t>
            </a:r>
          </a:p>
        </p:txBody>
      </p:sp>
      <p:sp>
        <p:nvSpPr>
          <p:cNvPr id="5" name="Rectangle 4">
            <a:extLst>
              <a:ext uri="{FF2B5EF4-FFF2-40B4-BE49-F238E27FC236}">
                <a16:creationId xmlns:a16="http://schemas.microsoft.com/office/drawing/2014/main" id="{599BE375-B5C7-B0B4-9915-CF02C0A5FF29}"/>
              </a:ext>
            </a:extLst>
          </p:cNvPr>
          <p:cNvSpPr/>
          <p:nvPr/>
        </p:nvSpPr>
        <p:spPr>
          <a:xfrm>
            <a:off x="838196" y="1096764"/>
            <a:ext cx="10515600" cy="461665"/>
          </a:xfrm>
          <a:prstGeom prst="rect">
            <a:avLst/>
          </a:prstGeom>
        </p:spPr>
        <p:txBody>
          <a:bodyPr wrap="square" lIns="91440" tIns="45720" rIns="91440" bIns="45720" anchor="t">
            <a:spAutoFit/>
          </a:bodyPr>
          <a:lstStyle/>
          <a:p>
            <a:pPr algn="ctr">
              <a:defRPr sz="2400" b="0" i="0" u="none" strike="noStrike" kern="1200" spc="0" baseline="0">
                <a:solidFill>
                  <a:prstClr val="black">
                    <a:lumMod val="65000"/>
                    <a:lumOff val="35000"/>
                  </a:prstClr>
                </a:solidFill>
                <a:latin typeface="+mn-lt"/>
                <a:ea typeface="+mn-ea"/>
                <a:cs typeface="+mn-cs"/>
              </a:defRPr>
            </a:pPr>
            <a:r>
              <a:rPr lang="en-US" b="1" dirty="0"/>
              <a:t>Indicator 7 A1, B1 and C1 Longitudinal Data: FFY 2016-FFY 2020</a:t>
            </a:r>
          </a:p>
        </p:txBody>
      </p:sp>
      <p:graphicFrame>
        <p:nvGraphicFramePr>
          <p:cNvPr id="7" name="Table 7">
            <a:extLst>
              <a:ext uri="{FF2B5EF4-FFF2-40B4-BE49-F238E27FC236}">
                <a16:creationId xmlns:a16="http://schemas.microsoft.com/office/drawing/2014/main" id="{8899D034-AC38-ADCF-68F5-72CAB88B3072}"/>
              </a:ext>
            </a:extLst>
          </p:cNvPr>
          <p:cNvGraphicFramePr>
            <a:graphicFrameLocks noGrp="1"/>
          </p:cNvGraphicFramePr>
          <p:nvPr>
            <p:ph idx="1"/>
            <p:extLst>
              <p:ext uri="{D42A27DB-BD31-4B8C-83A1-F6EECF244321}">
                <p14:modId xmlns:p14="http://schemas.microsoft.com/office/powerpoint/2010/main" val="1007798664"/>
              </p:ext>
            </p:extLst>
          </p:nvPr>
        </p:nvGraphicFramePr>
        <p:xfrm>
          <a:off x="1817566" y="1672179"/>
          <a:ext cx="8556859" cy="4773774"/>
        </p:xfrm>
        <a:graphic>
          <a:graphicData uri="http://schemas.openxmlformats.org/drawingml/2006/table">
            <a:tbl>
              <a:tblPr firstRow="1" firstCol="1" bandRow="1" bandCol="1">
                <a:tableStyleId>{F2DE63D5-997A-4646-A377-4702673A728D}</a:tableStyleId>
              </a:tblPr>
              <a:tblGrid>
                <a:gridCol w="898441">
                  <a:extLst>
                    <a:ext uri="{9D8B030D-6E8A-4147-A177-3AD203B41FA5}">
                      <a16:colId xmlns:a16="http://schemas.microsoft.com/office/drawing/2014/main" val="3632344832"/>
                    </a:ext>
                  </a:extLst>
                </a:gridCol>
                <a:gridCol w="1114022">
                  <a:extLst>
                    <a:ext uri="{9D8B030D-6E8A-4147-A177-3AD203B41FA5}">
                      <a16:colId xmlns:a16="http://schemas.microsoft.com/office/drawing/2014/main" val="3788510295"/>
                    </a:ext>
                  </a:extLst>
                </a:gridCol>
                <a:gridCol w="1388414">
                  <a:extLst>
                    <a:ext uri="{9D8B030D-6E8A-4147-A177-3AD203B41FA5}">
                      <a16:colId xmlns:a16="http://schemas.microsoft.com/office/drawing/2014/main" val="60238379"/>
                    </a:ext>
                  </a:extLst>
                </a:gridCol>
                <a:gridCol w="1186064">
                  <a:extLst>
                    <a:ext uri="{9D8B030D-6E8A-4147-A177-3AD203B41FA5}">
                      <a16:colId xmlns:a16="http://schemas.microsoft.com/office/drawing/2014/main" val="1613936219"/>
                    </a:ext>
                  </a:extLst>
                </a:gridCol>
                <a:gridCol w="1215454">
                  <a:extLst>
                    <a:ext uri="{9D8B030D-6E8A-4147-A177-3AD203B41FA5}">
                      <a16:colId xmlns:a16="http://schemas.microsoft.com/office/drawing/2014/main" val="91521515"/>
                    </a:ext>
                  </a:extLst>
                </a:gridCol>
                <a:gridCol w="1310472">
                  <a:extLst>
                    <a:ext uri="{9D8B030D-6E8A-4147-A177-3AD203B41FA5}">
                      <a16:colId xmlns:a16="http://schemas.microsoft.com/office/drawing/2014/main" val="597127279"/>
                    </a:ext>
                  </a:extLst>
                </a:gridCol>
                <a:gridCol w="1443992">
                  <a:extLst>
                    <a:ext uri="{9D8B030D-6E8A-4147-A177-3AD203B41FA5}">
                      <a16:colId xmlns:a16="http://schemas.microsoft.com/office/drawing/2014/main" val="1439801873"/>
                    </a:ext>
                  </a:extLst>
                </a:gridCol>
              </a:tblGrid>
              <a:tr h="366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FFY</a:t>
                      </a:r>
                    </a:p>
                  </a:txBody>
                  <a:tcPr>
                    <a:lnL w="6350" cap="flat" cmpd="sng" algn="ctr">
                      <a:noFill/>
                      <a:prstDash val="solid"/>
                      <a:miter lim="800000"/>
                    </a:lnL>
                    <a:lnR w="28575" cap="flat" cmpd="sng" algn="ctr">
                      <a:solidFill>
                        <a:schemeClr val="tx2"/>
                      </a:solidFill>
                      <a:prstDash val="solid"/>
                      <a:round/>
                      <a:headEnd type="none" w="med" len="med"/>
                      <a:tailEnd type="none" w="med" len="med"/>
                    </a:lnR>
                    <a:lnT w="6350" cap="flat" cmpd="sng" algn="ctr">
                      <a:noFill/>
                      <a:prstDash val="solid"/>
                      <a:miter lim="800000"/>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Indicator</a:t>
                      </a:r>
                      <a:br>
                        <a:rPr lang="en-US" dirty="0"/>
                      </a:br>
                      <a:r>
                        <a:rPr lang="en-US" dirty="0"/>
                        <a:t>7 A1</a:t>
                      </a:r>
                      <a:endParaRPr lang="en-US" b="1" dirty="0"/>
                    </a:p>
                  </a:txBody>
                  <a:tcPr>
                    <a:lnL w="28575" cap="flat" cmpd="sng" algn="ctr">
                      <a:solidFill>
                        <a:schemeClr val="tx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Indicator </a:t>
                      </a:r>
                      <a:br>
                        <a:rPr lang="en-US" dirty="0"/>
                      </a:br>
                      <a:r>
                        <a:rPr lang="en-US" dirty="0"/>
                        <a:t>7 A1</a:t>
                      </a:r>
                      <a:endParaRPr lang="en-US" b="1"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algn="ctr"/>
                      <a:r>
                        <a:rPr lang="en-US" dirty="0"/>
                        <a:t>Indicator </a:t>
                      </a:r>
                      <a:br>
                        <a:rPr lang="en-US" dirty="0"/>
                      </a:br>
                      <a:r>
                        <a:rPr lang="en-US" dirty="0"/>
                        <a:t>7 B1</a:t>
                      </a:r>
                      <a:endParaRPr lang="en-US" b="1"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Indicator</a:t>
                      </a:r>
                      <a:br>
                        <a:rPr lang="en-US" dirty="0"/>
                      </a:br>
                      <a:r>
                        <a:rPr lang="en-US" dirty="0"/>
                        <a:t> 7 B1</a:t>
                      </a:r>
                      <a:endParaRPr lang="en-US" b="1"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algn="ctr"/>
                      <a:r>
                        <a:rPr lang="en-US" dirty="0"/>
                        <a:t>Indicator </a:t>
                      </a:r>
                    </a:p>
                    <a:p>
                      <a:pPr algn="ctr"/>
                      <a:r>
                        <a:rPr lang="en-US" dirty="0"/>
                        <a:t>7 C1</a:t>
                      </a:r>
                      <a:endParaRPr lang="en-US" b="1" dirty="0"/>
                    </a:p>
                  </a:txBody>
                  <a:tcPr>
                    <a:lnL w="28575" cap="flat" cmpd="sng" algn="ctr">
                      <a:solidFill>
                        <a:schemeClr val="bg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Indicator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7 C1</a:t>
                      </a:r>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1317329983"/>
                  </a:ext>
                </a:extLst>
              </a:tr>
              <a:tr h="582269">
                <a:tc>
                  <a:txBody>
                    <a:bodyPr/>
                    <a:lstStyle/>
                    <a:p>
                      <a:pPr algn="ctr"/>
                      <a:r>
                        <a:rPr lang="en-US" dirty="0">
                          <a:solidFill>
                            <a:schemeClr val="bg1"/>
                          </a:solidFill>
                        </a:rPr>
                        <a:t>FFY</a:t>
                      </a:r>
                      <a:endParaRPr lang="en-US" b="1" dirty="0">
                        <a:solidFill>
                          <a:schemeClr val="bg1"/>
                        </a:solidFill>
                      </a:endParaRPr>
                    </a:p>
                  </a:txBody>
                  <a:tcPr anchor="ctr">
                    <a:lnL w="28575" cap="flat" cmpd="sng" algn="ctr">
                      <a:solidFill>
                        <a:schemeClr val="tx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F4583"/>
                    </a:solidFill>
                  </a:tcPr>
                </a:tc>
                <a:tc>
                  <a:txBody>
                    <a:bodyPr/>
                    <a:lstStyle/>
                    <a:p>
                      <a:pPr algn="ctr"/>
                      <a:r>
                        <a:rPr lang="en-US" dirty="0">
                          <a:solidFill>
                            <a:schemeClr val="bg1"/>
                          </a:solidFill>
                        </a:rPr>
                        <a:t>Target</a:t>
                      </a:r>
                      <a:endParaRPr lang="en-US" b="1" dirty="0">
                        <a:solidFill>
                          <a:schemeClr val="bg1"/>
                        </a:solidFill>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1F4583"/>
                    </a:solidFill>
                  </a:tcPr>
                </a:tc>
                <a:tc>
                  <a:txBody>
                    <a:bodyPr/>
                    <a:lstStyle/>
                    <a:p>
                      <a:pPr algn="ctr"/>
                      <a:r>
                        <a:rPr lang="en-US" dirty="0">
                          <a:solidFill>
                            <a:schemeClr val="bg1"/>
                          </a:solidFill>
                        </a:rPr>
                        <a:t>State Rate</a:t>
                      </a:r>
                      <a:endParaRPr lang="en-US" b="1" dirty="0">
                        <a:solidFill>
                          <a:schemeClr val="bg1"/>
                        </a:solidFill>
                      </a:endParaRPr>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1F4583"/>
                    </a:solidFill>
                  </a:tcPr>
                </a:tc>
                <a:tc>
                  <a:txBody>
                    <a:bodyPr/>
                    <a:lstStyle/>
                    <a:p>
                      <a:pPr algn="ctr"/>
                      <a:r>
                        <a:rPr lang="en-US" dirty="0">
                          <a:solidFill>
                            <a:schemeClr val="bg1"/>
                          </a:solidFill>
                        </a:rPr>
                        <a:t>Target</a:t>
                      </a:r>
                      <a:endParaRPr lang="en-US" b="1" dirty="0">
                        <a:solidFill>
                          <a:schemeClr val="bg1"/>
                        </a:solidFill>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1F4583"/>
                    </a:solidFill>
                  </a:tcPr>
                </a:tc>
                <a:tc>
                  <a:txBody>
                    <a:bodyPr/>
                    <a:lstStyle/>
                    <a:p>
                      <a:pPr algn="ctr"/>
                      <a:r>
                        <a:rPr lang="en-US" dirty="0">
                          <a:solidFill>
                            <a:schemeClr val="bg1"/>
                          </a:solidFill>
                        </a:rPr>
                        <a:t>State Rate</a:t>
                      </a:r>
                      <a:endParaRPr lang="en-US" b="1" dirty="0">
                        <a:solidFill>
                          <a:schemeClr val="bg1"/>
                        </a:solidFill>
                      </a:endParaRPr>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1F4583"/>
                    </a:solidFill>
                  </a:tcPr>
                </a:tc>
                <a:tc>
                  <a:txBody>
                    <a:bodyPr/>
                    <a:lstStyle/>
                    <a:p>
                      <a:pPr algn="ctr"/>
                      <a:r>
                        <a:rPr lang="en-US" dirty="0">
                          <a:solidFill>
                            <a:schemeClr val="bg1"/>
                          </a:solidFill>
                        </a:rPr>
                        <a:t>Target</a:t>
                      </a:r>
                      <a:endParaRPr lang="en-US" b="1" dirty="0">
                        <a:solidFill>
                          <a:schemeClr val="bg1"/>
                        </a:solidFill>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1F4583"/>
                    </a:solidFill>
                  </a:tcPr>
                </a:tc>
                <a:tc>
                  <a:txBody>
                    <a:bodyPr/>
                    <a:lstStyle/>
                    <a:p>
                      <a:pPr algn="ctr"/>
                      <a:r>
                        <a:rPr lang="en-US" dirty="0">
                          <a:solidFill>
                            <a:schemeClr val="bg1"/>
                          </a:solidFill>
                        </a:rPr>
                        <a:t>State Rate</a:t>
                      </a:r>
                      <a:endParaRPr lang="en-US" b="1" dirty="0">
                        <a:solidFill>
                          <a:schemeClr val="bg1"/>
                        </a:solidFill>
                      </a:endParaRPr>
                    </a:p>
                  </a:txBody>
                  <a:tcPr anchor="ctr">
                    <a:lnL w="12700" cap="flat" cmpd="sng" algn="ctr">
                      <a:solidFill>
                        <a:schemeClr val="bg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1F4583"/>
                    </a:solidFill>
                  </a:tcPr>
                </a:tc>
                <a:extLst>
                  <a:ext uri="{0D108BD9-81ED-4DB2-BD59-A6C34878D82A}">
                    <a16:rowId xmlns:a16="http://schemas.microsoft.com/office/drawing/2014/main" val="16183016"/>
                  </a:ext>
                </a:extLst>
              </a:tr>
              <a:tr h="582269">
                <a:tc>
                  <a:txBody>
                    <a:bodyPr/>
                    <a:lstStyle/>
                    <a:p>
                      <a:pPr algn="r"/>
                      <a:r>
                        <a:rPr lang="en-US" dirty="0"/>
                        <a:t>2020</a:t>
                      </a:r>
                      <a:endParaRPr lang="en-US" b="1" dirty="0"/>
                    </a:p>
                  </a:txBody>
                  <a:tcPr anchor="ctr">
                    <a:lnL w="28575" cap="flat" cmpd="sng" algn="ctr">
                      <a:solidFill>
                        <a:schemeClr val="tx2"/>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89.63%</a:t>
                      </a:r>
                    </a:p>
                  </a:txBody>
                  <a:tcPr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88.85% </a:t>
                      </a:r>
                      <a:r>
                        <a:rPr lang="en-US" dirty="0">
                          <a:ln>
                            <a:noFill/>
                          </a:ln>
                          <a:solidFill>
                            <a:schemeClr val="accent6"/>
                          </a:solidFill>
                          <a:sym typeface="Wingdings" panose="05000000000000000000" pitchFamily="2" charset="2"/>
                        </a:rPr>
                        <a:t></a:t>
                      </a:r>
                      <a:endParaRPr lang="en-US" dirty="0">
                        <a:ln>
                          <a:noFill/>
                        </a:ln>
                        <a:solidFill>
                          <a:schemeClr val="accent6"/>
                        </a:solidFill>
                      </a:endParaRPr>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86.50%</a:t>
                      </a:r>
                    </a:p>
                  </a:txBody>
                  <a:tcPr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88.87% </a:t>
                      </a:r>
                      <a:r>
                        <a:rPr lang="en-US" dirty="0">
                          <a:solidFill>
                            <a:schemeClr val="accent4"/>
                          </a:solidFill>
                          <a:sym typeface="Wingdings" panose="05000000000000000000" pitchFamily="2" charset="2"/>
                        </a:rPr>
                        <a:t></a:t>
                      </a:r>
                      <a:endParaRPr lang="en-US" dirty="0"/>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90.12%</a:t>
                      </a:r>
                    </a:p>
                  </a:txBody>
                  <a:tcPr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89.58% </a:t>
                      </a:r>
                      <a:r>
                        <a:rPr lang="en-US" dirty="0">
                          <a:solidFill>
                            <a:schemeClr val="accent6"/>
                          </a:solidFill>
                          <a:sym typeface="Wingdings" panose="05000000000000000000" pitchFamily="2" charset="2"/>
                        </a:rPr>
                        <a:t></a:t>
                      </a:r>
                      <a:endParaRPr lang="en-US" dirty="0">
                        <a:solidFill>
                          <a:schemeClr val="accent6"/>
                        </a:solidFill>
                      </a:endParaRPr>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90217728"/>
                  </a:ext>
                </a:extLst>
              </a:tr>
              <a:tr h="582269">
                <a:tc>
                  <a:txBody>
                    <a:bodyPr/>
                    <a:lstStyle/>
                    <a:p>
                      <a:pPr algn="r"/>
                      <a:r>
                        <a:rPr lang="en-US" dirty="0"/>
                        <a:t>2019</a:t>
                      </a:r>
                      <a:endParaRPr lang="en-US" b="1" dirty="0"/>
                    </a:p>
                  </a:txBody>
                  <a:tcPr anchor="ctr">
                    <a:lnL w="28575" cap="flat" cmpd="sng" algn="ctr">
                      <a:solidFill>
                        <a:schemeClr val="tx2"/>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10000"/>
                        <a:lumOff val="90000"/>
                      </a:schemeClr>
                    </a:solidFill>
                  </a:tcPr>
                </a:tc>
                <a:tc>
                  <a:txBody>
                    <a:bodyPr/>
                    <a:lstStyle/>
                    <a:p>
                      <a:pPr algn="r"/>
                      <a:r>
                        <a:rPr lang="en-US" dirty="0"/>
                        <a:t>87.00%</a:t>
                      </a:r>
                    </a:p>
                  </a:txBody>
                  <a:tcPr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10000"/>
                        <a:lumOff val="90000"/>
                      </a:schemeClr>
                    </a:solidFill>
                  </a:tcPr>
                </a:tc>
                <a:tc>
                  <a:txBody>
                    <a:bodyPr/>
                    <a:lstStyle/>
                    <a:p>
                      <a:pPr algn="r"/>
                      <a:r>
                        <a:rPr lang="en-US" dirty="0">
                          <a:solidFill>
                            <a:schemeClr val="tx1"/>
                          </a:solidFill>
                        </a:rPr>
                        <a:t>89.63% </a:t>
                      </a:r>
                      <a:r>
                        <a:rPr lang="en-US" dirty="0">
                          <a:solidFill>
                            <a:schemeClr val="tx1"/>
                          </a:solidFill>
                          <a:sym typeface="Wingdings" panose="05000000000000000000" pitchFamily="2" charset="2"/>
                        </a:rPr>
                        <a:t></a:t>
                      </a:r>
                      <a:endParaRPr lang="en-US" dirty="0">
                        <a:solidFill>
                          <a:schemeClr val="tx1"/>
                        </a:solidFill>
                      </a:endParaRPr>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10000"/>
                        <a:lumOff val="90000"/>
                      </a:schemeClr>
                    </a:solidFill>
                  </a:tcPr>
                </a:tc>
                <a:tc>
                  <a:txBody>
                    <a:bodyPr/>
                    <a:lstStyle/>
                    <a:p>
                      <a:pPr algn="r"/>
                      <a:r>
                        <a:rPr lang="en-US" dirty="0"/>
                        <a:t>86.50%</a:t>
                      </a:r>
                    </a:p>
                  </a:txBody>
                  <a:tcPr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10000"/>
                        <a:lumOff val="90000"/>
                      </a:schemeClr>
                    </a:solidFill>
                  </a:tcPr>
                </a:tc>
                <a:tc>
                  <a:txBody>
                    <a:bodyPr/>
                    <a:lstStyle/>
                    <a:p>
                      <a:pPr algn="r"/>
                      <a:r>
                        <a:rPr lang="en-US" dirty="0">
                          <a:solidFill>
                            <a:schemeClr val="tx1"/>
                          </a:solidFill>
                        </a:rPr>
                        <a:t>87.61% </a:t>
                      </a:r>
                      <a:r>
                        <a:rPr lang="en-US" dirty="0">
                          <a:solidFill>
                            <a:schemeClr val="tx1"/>
                          </a:solidFill>
                          <a:sym typeface="Wingdings" panose="05000000000000000000" pitchFamily="2" charset="2"/>
                        </a:rPr>
                        <a:t></a:t>
                      </a:r>
                      <a:endParaRPr lang="en-US" dirty="0">
                        <a:solidFill>
                          <a:schemeClr val="tx1"/>
                        </a:solidFill>
                      </a:endParaRPr>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10000"/>
                        <a:lumOff val="90000"/>
                      </a:schemeClr>
                    </a:solidFill>
                  </a:tcPr>
                </a:tc>
                <a:tc>
                  <a:txBody>
                    <a:bodyPr/>
                    <a:lstStyle/>
                    <a:p>
                      <a:pPr algn="r"/>
                      <a:r>
                        <a:rPr lang="en-US" dirty="0"/>
                        <a:t>88.00%</a:t>
                      </a:r>
                    </a:p>
                  </a:txBody>
                  <a:tcPr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10000"/>
                        <a:lumOff val="90000"/>
                      </a:schemeClr>
                    </a:solidFill>
                  </a:tcPr>
                </a:tc>
                <a:tc>
                  <a:txBody>
                    <a:bodyPr/>
                    <a:lstStyle/>
                    <a:p>
                      <a:pPr algn="r"/>
                      <a:r>
                        <a:rPr lang="en-US" dirty="0">
                          <a:solidFill>
                            <a:schemeClr val="tx1"/>
                          </a:solidFill>
                        </a:rPr>
                        <a:t>90.12% </a:t>
                      </a:r>
                      <a:r>
                        <a:rPr lang="en-US" dirty="0">
                          <a:solidFill>
                            <a:schemeClr val="tx1"/>
                          </a:solidFill>
                          <a:sym typeface="Wingdings" panose="05000000000000000000" pitchFamily="2" charset="2"/>
                        </a:rPr>
                        <a:t></a:t>
                      </a:r>
                      <a:endParaRPr lang="en-US" dirty="0">
                        <a:solidFill>
                          <a:schemeClr val="tx1"/>
                        </a:solidFill>
                      </a:endParaRPr>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74547548"/>
                  </a:ext>
                </a:extLst>
              </a:tr>
              <a:tr h="582269">
                <a:tc>
                  <a:txBody>
                    <a:bodyPr/>
                    <a:lstStyle/>
                    <a:p>
                      <a:pPr algn="r"/>
                      <a:r>
                        <a:rPr lang="en-US" dirty="0"/>
                        <a:t>2018</a:t>
                      </a:r>
                      <a:endParaRPr lang="en-US" b="1" dirty="0"/>
                    </a:p>
                  </a:txBody>
                  <a:tcPr anchor="ctr">
                    <a:lnL w="28575" cap="flat" cmpd="sng" algn="ctr">
                      <a:solidFill>
                        <a:schemeClr val="tx2"/>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87.00%</a:t>
                      </a:r>
                    </a:p>
                  </a:txBody>
                  <a:tcPr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88.56% </a:t>
                      </a:r>
                      <a:r>
                        <a:rPr lang="en-US" dirty="0">
                          <a:solidFill>
                            <a:schemeClr val="accent4"/>
                          </a:solidFill>
                          <a:sym typeface="Wingdings" panose="05000000000000000000" pitchFamily="2" charset="2"/>
                        </a:rPr>
                        <a:t></a:t>
                      </a:r>
                      <a:endParaRPr lang="en-US" dirty="0"/>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86.50%</a:t>
                      </a:r>
                    </a:p>
                  </a:txBody>
                  <a:tcPr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89.69% </a:t>
                      </a:r>
                      <a:r>
                        <a:rPr lang="en-US" dirty="0">
                          <a:solidFill>
                            <a:schemeClr val="accent4"/>
                          </a:solidFill>
                          <a:sym typeface="Wingdings" panose="05000000000000000000" pitchFamily="2" charset="2"/>
                        </a:rPr>
                        <a:t></a:t>
                      </a:r>
                      <a:endParaRPr lang="en-US" dirty="0"/>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88.00%</a:t>
                      </a:r>
                    </a:p>
                  </a:txBody>
                  <a:tcPr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89.94% </a:t>
                      </a:r>
                      <a:r>
                        <a:rPr lang="en-US" dirty="0">
                          <a:solidFill>
                            <a:schemeClr val="accent4"/>
                          </a:solidFill>
                          <a:sym typeface="Wingdings" panose="05000000000000000000" pitchFamily="2" charset="2"/>
                        </a:rPr>
                        <a:t></a:t>
                      </a:r>
                      <a:endParaRPr lang="en-US" dirty="0"/>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91728874"/>
                  </a:ext>
                </a:extLst>
              </a:tr>
              <a:tr h="582269">
                <a:tc>
                  <a:txBody>
                    <a:bodyPr/>
                    <a:lstStyle/>
                    <a:p>
                      <a:pPr algn="r"/>
                      <a:r>
                        <a:rPr lang="en-US" dirty="0"/>
                        <a:t>2017</a:t>
                      </a:r>
                      <a:endParaRPr lang="en-US" b="1" dirty="0"/>
                    </a:p>
                  </a:txBody>
                  <a:tcPr anchor="ctr">
                    <a:lnL w="28575" cap="flat" cmpd="sng" algn="ctr">
                      <a:solidFill>
                        <a:schemeClr val="tx2"/>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10000"/>
                        <a:lumOff val="90000"/>
                      </a:schemeClr>
                    </a:solidFill>
                  </a:tcPr>
                </a:tc>
                <a:tc>
                  <a:txBody>
                    <a:bodyPr/>
                    <a:lstStyle/>
                    <a:p>
                      <a:pPr algn="r"/>
                      <a:r>
                        <a:rPr lang="en-US" dirty="0"/>
                        <a:t>86.75%</a:t>
                      </a:r>
                    </a:p>
                  </a:txBody>
                  <a:tcPr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10000"/>
                        <a:lumOff val="90000"/>
                      </a:schemeClr>
                    </a:solidFill>
                  </a:tcPr>
                </a:tc>
                <a:tc>
                  <a:txBody>
                    <a:bodyPr/>
                    <a:lstStyle/>
                    <a:p>
                      <a:pPr algn="r"/>
                      <a:r>
                        <a:rPr lang="en-US" dirty="0">
                          <a:solidFill>
                            <a:schemeClr val="tx1"/>
                          </a:solidFill>
                        </a:rPr>
                        <a:t>90.68% </a:t>
                      </a:r>
                      <a:r>
                        <a:rPr lang="en-US" dirty="0">
                          <a:solidFill>
                            <a:schemeClr val="tx1"/>
                          </a:solidFill>
                          <a:sym typeface="Wingdings" panose="05000000000000000000" pitchFamily="2" charset="2"/>
                        </a:rPr>
                        <a:t></a:t>
                      </a:r>
                      <a:endParaRPr lang="en-US" dirty="0">
                        <a:solidFill>
                          <a:schemeClr val="tx1"/>
                        </a:solidFill>
                      </a:endParaRPr>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10000"/>
                        <a:lumOff val="90000"/>
                      </a:schemeClr>
                    </a:solidFill>
                  </a:tcPr>
                </a:tc>
                <a:tc>
                  <a:txBody>
                    <a:bodyPr/>
                    <a:lstStyle/>
                    <a:p>
                      <a:pPr algn="r"/>
                      <a:r>
                        <a:rPr lang="en-US" dirty="0"/>
                        <a:t>86.49%</a:t>
                      </a:r>
                    </a:p>
                  </a:txBody>
                  <a:tcPr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10000"/>
                        <a:lumOff val="90000"/>
                      </a:schemeClr>
                    </a:solidFill>
                  </a:tcPr>
                </a:tc>
                <a:tc>
                  <a:txBody>
                    <a:bodyPr/>
                    <a:lstStyle/>
                    <a:p>
                      <a:pPr algn="r"/>
                      <a:r>
                        <a:rPr lang="en-US" dirty="0">
                          <a:solidFill>
                            <a:schemeClr val="tx1"/>
                          </a:solidFill>
                        </a:rPr>
                        <a:t>89.06% </a:t>
                      </a:r>
                      <a:r>
                        <a:rPr lang="en-US" dirty="0">
                          <a:solidFill>
                            <a:schemeClr val="tx1"/>
                          </a:solidFill>
                          <a:sym typeface="Wingdings" panose="05000000000000000000" pitchFamily="2" charset="2"/>
                        </a:rPr>
                        <a:t></a:t>
                      </a:r>
                      <a:endParaRPr lang="en-US" dirty="0">
                        <a:solidFill>
                          <a:schemeClr val="tx1"/>
                        </a:solidFill>
                      </a:endParaRPr>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10000"/>
                        <a:lumOff val="90000"/>
                      </a:schemeClr>
                    </a:solidFill>
                  </a:tcPr>
                </a:tc>
                <a:tc>
                  <a:txBody>
                    <a:bodyPr/>
                    <a:lstStyle/>
                    <a:p>
                      <a:pPr algn="r"/>
                      <a:r>
                        <a:rPr lang="en-US" dirty="0"/>
                        <a:t>87.80%</a:t>
                      </a:r>
                    </a:p>
                  </a:txBody>
                  <a:tcPr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10000"/>
                        <a:lumOff val="90000"/>
                      </a:schemeClr>
                    </a:solidFill>
                  </a:tcPr>
                </a:tc>
                <a:tc>
                  <a:txBody>
                    <a:bodyPr/>
                    <a:lstStyle/>
                    <a:p>
                      <a:pPr algn="r"/>
                      <a:r>
                        <a:rPr lang="en-US" dirty="0">
                          <a:solidFill>
                            <a:schemeClr val="tx1"/>
                          </a:solidFill>
                        </a:rPr>
                        <a:t>90.56% </a:t>
                      </a:r>
                      <a:r>
                        <a:rPr lang="en-US" dirty="0">
                          <a:solidFill>
                            <a:schemeClr val="tx1"/>
                          </a:solidFill>
                          <a:sym typeface="Wingdings" panose="05000000000000000000" pitchFamily="2" charset="2"/>
                        </a:rPr>
                        <a:t></a:t>
                      </a:r>
                      <a:endParaRPr lang="en-US" dirty="0">
                        <a:solidFill>
                          <a:schemeClr val="tx1"/>
                        </a:solidFill>
                      </a:endParaRPr>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955232608"/>
                  </a:ext>
                </a:extLst>
              </a:tr>
              <a:tr h="582269">
                <a:tc>
                  <a:txBody>
                    <a:bodyPr/>
                    <a:lstStyle/>
                    <a:p>
                      <a:pPr algn="r"/>
                      <a:r>
                        <a:rPr lang="en-US" dirty="0"/>
                        <a:t>2016</a:t>
                      </a:r>
                      <a:endParaRPr lang="en-US" b="1" dirty="0"/>
                    </a:p>
                  </a:txBody>
                  <a:tcPr anchor="ctr">
                    <a:lnL w="28575" cap="flat" cmpd="sng" algn="ctr">
                      <a:solidFill>
                        <a:schemeClr val="tx2"/>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86.65%</a:t>
                      </a:r>
                    </a:p>
                  </a:txBody>
                  <a:tcPr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89.42% </a:t>
                      </a:r>
                      <a:r>
                        <a:rPr lang="en-US" dirty="0">
                          <a:solidFill>
                            <a:schemeClr val="accent4"/>
                          </a:solidFill>
                          <a:sym typeface="Wingdings" panose="05000000000000000000" pitchFamily="2" charset="2"/>
                        </a:rPr>
                        <a:t></a:t>
                      </a:r>
                      <a:endParaRPr lang="en-US" dirty="0"/>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86.47%</a:t>
                      </a:r>
                    </a:p>
                  </a:txBody>
                  <a:tcPr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89.67% </a:t>
                      </a:r>
                      <a:r>
                        <a:rPr lang="en-US" dirty="0">
                          <a:solidFill>
                            <a:schemeClr val="accent4"/>
                          </a:solidFill>
                          <a:sym typeface="Wingdings" panose="05000000000000000000" pitchFamily="2" charset="2"/>
                        </a:rPr>
                        <a:t></a:t>
                      </a:r>
                      <a:endParaRPr lang="en-US" dirty="0"/>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87.60%</a:t>
                      </a:r>
                    </a:p>
                  </a:txBody>
                  <a:tcPr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88.77% </a:t>
                      </a:r>
                      <a:r>
                        <a:rPr lang="en-US" dirty="0">
                          <a:solidFill>
                            <a:schemeClr val="accent4"/>
                          </a:solidFill>
                          <a:sym typeface="Wingdings" panose="05000000000000000000" pitchFamily="2" charset="2"/>
                        </a:rPr>
                        <a:t></a:t>
                      </a:r>
                      <a:endParaRPr lang="en-US" dirty="0"/>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07960983"/>
                  </a:ext>
                </a:extLst>
              </a:tr>
              <a:tr h="582269">
                <a:tc>
                  <a:txBody>
                    <a:bodyPr/>
                    <a:lstStyle/>
                    <a:p>
                      <a:pPr algn="r"/>
                      <a:endParaRPr lang="en-US" b="1" dirty="0"/>
                    </a:p>
                  </a:txBody>
                  <a:tcPr anchor="ctr">
                    <a:lnL w="28575" cap="flat" cmpd="sng" algn="ctr">
                      <a:solidFill>
                        <a:schemeClr val="tx2"/>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r"/>
                      <a:endParaRPr lang="en-US" dirty="0"/>
                    </a:p>
                  </a:txBody>
                  <a:tcPr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r"/>
                      <a:endParaRPr lang="en-US" dirty="0"/>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r"/>
                      <a:endParaRPr lang="en-US" dirty="0"/>
                    </a:p>
                  </a:txBody>
                  <a:tcPr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r"/>
                      <a:endParaRPr lang="en-US" dirty="0"/>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r"/>
                      <a:endParaRPr lang="en-US" dirty="0"/>
                    </a:p>
                  </a:txBody>
                  <a:tcPr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r"/>
                      <a:endParaRPr lang="en-US" dirty="0"/>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71010982"/>
                  </a:ext>
                </a:extLst>
              </a:tr>
            </a:tbl>
          </a:graphicData>
        </a:graphic>
      </p:graphicFrame>
    </p:spTree>
    <p:extLst>
      <p:ext uri="{BB962C8B-B14F-4D97-AF65-F5344CB8AC3E}">
        <p14:creationId xmlns:p14="http://schemas.microsoft.com/office/powerpoint/2010/main" val="3804068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652" y="214519"/>
            <a:ext cx="10515600" cy="794866"/>
          </a:xfrm>
        </p:spPr>
        <p:txBody>
          <a:bodyPr/>
          <a:lstStyle/>
          <a:p>
            <a:r>
              <a:rPr lang="en-US" dirty="0"/>
              <a:t>National Trends Indicator 7 Data  </a:t>
            </a:r>
          </a:p>
        </p:txBody>
      </p:sp>
      <p:sp>
        <p:nvSpPr>
          <p:cNvPr id="8" name="Rectangle 7"/>
          <p:cNvSpPr/>
          <p:nvPr/>
        </p:nvSpPr>
        <p:spPr>
          <a:xfrm>
            <a:off x="594136" y="1075683"/>
            <a:ext cx="11059021" cy="461665"/>
          </a:xfrm>
          <a:prstGeom prst="rect">
            <a:avLst/>
          </a:prstGeom>
        </p:spPr>
        <p:txBody>
          <a:bodyPr wrap="square" lIns="91440" tIns="45720" rIns="91440" bIns="45720" anchor="t">
            <a:spAutoFit/>
          </a:bodyPr>
          <a:lstStyle/>
          <a:p>
            <a:pPr algn="ctr">
              <a:defRPr sz="2400" b="0" i="0" u="none" strike="noStrike" kern="1200" spc="0" baseline="0">
                <a:solidFill>
                  <a:prstClr val="black">
                    <a:lumMod val="65000"/>
                    <a:lumOff val="35000"/>
                  </a:prstClr>
                </a:solidFill>
                <a:latin typeface="+mn-lt"/>
                <a:ea typeface="+mn-ea"/>
                <a:cs typeface="+mn-cs"/>
              </a:defRPr>
            </a:pPr>
            <a:r>
              <a:rPr lang="en-US" b="1" dirty="0"/>
              <a:t>Indicator 7 A2, B2 and C2 Longitudinal Data: FFY 2014-FFY 2019</a:t>
            </a:r>
          </a:p>
        </p:txBody>
      </p:sp>
      <p:graphicFrame>
        <p:nvGraphicFramePr>
          <p:cNvPr id="12" name="Content Placeholder 11">
            <a:extLst>
              <a:ext uri="{FF2B5EF4-FFF2-40B4-BE49-F238E27FC236}">
                <a16:creationId xmlns:a16="http://schemas.microsoft.com/office/drawing/2014/main" id="{A1867D54-D1A1-4EAE-8CB1-EA1ADA458CC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180871605"/>
              </p:ext>
            </p:extLst>
          </p:nvPr>
        </p:nvGraphicFramePr>
        <p:xfrm>
          <a:off x="538843" y="1644650"/>
          <a:ext cx="11114314"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0225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652" y="214519"/>
            <a:ext cx="10515600" cy="794866"/>
          </a:xfrm>
        </p:spPr>
        <p:txBody>
          <a:bodyPr/>
          <a:lstStyle/>
          <a:p>
            <a:r>
              <a:rPr lang="en-US" dirty="0"/>
              <a:t>Kansas Trends Indicator 7 Data  </a:t>
            </a:r>
          </a:p>
        </p:txBody>
      </p:sp>
      <p:sp>
        <p:nvSpPr>
          <p:cNvPr id="8" name="Rectangle 7"/>
          <p:cNvSpPr/>
          <p:nvPr/>
        </p:nvSpPr>
        <p:spPr>
          <a:xfrm>
            <a:off x="594136" y="1167123"/>
            <a:ext cx="11018744" cy="461665"/>
          </a:xfrm>
          <a:prstGeom prst="rect">
            <a:avLst/>
          </a:prstGeom>
        </p:spPr>
        <p:txBody>
          <a:bodyPr wrap="square" lIns="91440" tIns="45720" rIns="91440" bIns="45720" anchor="t">
            <a:spAutoFit/>
          </a:bodyPr>
          <a:lstStyle/>
          <a:p>
            <a:pPr algn="ctr">
              <a:defRPr sz="2400" b="0" i="0" u="none" strike="noStrike" kern="1200" spc="0" baseline="0">
                <a:solidFill>
                  <a:prstClr val="black">
                    <a:lumMod val="65000"/>
                    <a:lumOff val="35000"/>
                  </a:prstClr>
                </a:solidFill>
                <a:latin typeface="+mn-lt"/>
                <a:ea typeface="+mn-ea"/>
                <a:cs typeface="+mn-cs"/>
              </a:defRPr>
            </a:pPr>
            <a:r>
              <a:rPr lang="en-US" b="1" dirty="0"/>
              <a:t>Indicator 7 A2, B2 and C2 Longitudinal Data: FFY 2016-FFY 2020</a:t>
            </a:r>
          </a:p>
        </p:txBody>
      </p:sp>
      <p:graphicFrame>
        <p:nvGraphicFramePr>
          <p:cNvPr id="6" name="Content Placeholder 5">
            <a:extLst>
              <a:ext uri="{FF2B5EF4-FFF2-40B4-BE49-F238E27FC236}">
                <a16:creationId xmlns:a16="http://schemas.microsoft.com/office/drawing/2014/main" id="{1F29370B-5B10-4D56-9B8E-7A102443133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276436951"/>
              </p:ext>
            </p:extLst>
          </p:nvPr>
        </p:nvGraphicFramePr>
        <p:xfrm>
          <a:off x="579120" y="1781810"/>
          <a:ext cx="11033760"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080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3FC698-E1D5-18FD-A36E-48E90A62FF9A}"/>
              </a:ext>
            </a:extLst>
          </p:cNvPr>
          <p:cNvSpPr>
            <a:spLocks noGrp="1"/>
          </p:cNvSpPr>
          <p:nvPr>
            <p:ph type="title"/>
          </p:nvPr>
        </p:nvSpPr>
        <p:spPr>
          <a:xfrm>
            <a:off x="838196" y="-33834"/>
            <a:ext cx="10515600" cy="1325563"/>
          </a:xfrm>
        </p:spPr>
        <p:txBody>
          <a:bodyPr/>
          <a:lstStyle/>
          <a:p>
            <a:r>
              <a:rPr lang="en-US" dirty="0"/>
              <a:t>Kansas Trends Indicator 7 Data   </a:t>
            </a:r>
          </a:p>
        </p:txBody>
      </p:sp>
      <p:sp>
        <p:nvSpPr>
          <p:cNvPr id="5" name="Rectangle 4">
            <a:extLst>
              <a:ext uri="{FF2B5EF4-FFF2-40B4-BE49-F238E27FC236}">
                <a16:creationId xmlns:a16="http://schemas.microsoft.com/office/drawing/2014/main" id="{599BE375-B5C7-B0B4-9915-CF02C0A5FF29}"/>
              </a:ext>
            </a:extLst>
          </p:cNvPr>
          <p:cNvSpPr/>
          <p:nvPr/>
        </p:nvSpPr>
        <p:spPr>
          <a:xfrm>
            <a:off x="1277802" y="1150104"/>
            <a:ext cx="9636387" cy="461665"/>
          </a:xfrm>
          <a:prstGeom prst="rect">
            <a:avLst/>
          </a:prstGeom>
        </p:spPr>
        <p:txBody>
          <a:bodyPr wrap="square" lIns="91440" tIns="45720" rIns="91440" bIns="45720" anchor="t">
            <a:spAutoFit/>
          </a:bodyPr>
          <a:lstStyle/>
          <a:p>
            <a:pPr algn="ctr">
              <a:defRPr sz="2400" b="0" i="0" u="none" strike="noStrike" kern="1200" spc="0" baseline="0">
                <a:solidFill>
                  <a:prstClr val="black">
                    <a:lumMod val="65000"/>
                    <a:lumOff val="35000"/>
                  </a:prstClr>
                </a:solidFill>
                <a:latin typeface="+mn-lt"/>
                <a:ea typeface="+mn-ea"/>
                <a:cs typeface="+mn-cs"/>
              </a:defRPr>
            </a:pPr>
            <a:r>
              <a:rPr lang="en-US" b="1" dirty="0"/>
              <a:t>Indicator 7 A2, B2 and C2 Longitudinal Data: FFY 2016-FFY 2020</a:t>
            </a:r>
          </a:p>
        </p:txBody>
      </p:sp>
      <p:graphicFrame>
        <p:nvGraphicFramePr>
          <p:cNvPr id="7" name="Table 7">
            <a:extLst>
              <a:ext uri="{FF2B5EF4-FFF2-40B4-BE49-F238E27FC236}">
                <a16:creationId xmlns:a16="http://schemas.microsoft.com/office/drawing/2014/main" id="{8899D034-AC38-ADCF-68F5-72CAB88B3072}"/>
              </a:ext>
            </a:extLst>
          </p:cNvPr>
          <p:cNvGraphicFramePr>
            <a:graphicFrameLocks noGrp="1"/>
          </p:cNvGraphicFramePr>
          <p:nvPr>
            <p:ph idx="1"/>
            <p:extLst>
              <p:ext uri="{D42A27DB-BD31-4B8C-83A1-F6EECF244321}">
                <p14:modId xmlns:p14="http://schemas.microsoft.com/office/powerpoint/2010/main" val="2797623091"/>
              </p:ext>
            </p:extLst>
          </p:nvPr>
        </p:nvGraphicFramePr>
        <p:xfrm>
          <a:off x="1411941" y="1915953"/>
          <a:ext cx="9013897" cy="4135729"/>
        </p:xfrm>
        <a:graphic>
          <a:graphicData uri="http://schemas.openxmlformats.org/drawingml/2006/table">
            <a:tbl>
              <a:tblPr firstRow="1" firstCol="1" bandRow="1" bandCol="1">
                <a:tableStyleId>{F2DE63D5-997A-4646-A377-4702673A728D}</a:tableStyleId>
              </a:tblPr>
              <a:tblGrid>
                <a:gridCol w="1035424">
                  <a:extLst>
                    <a:ext uri="{9D8B030D-6E8A-4147-A177-3AD203B41FA5}">
                      <a16:colId xmlns:a16="http://schemas.microsoft.com/office/drawing/2014/main" val="3632344832"/>
                    </a:ext>
                  </a:extLst>
                </a:gridCol>
                <a:gridCol w="1437276">
                  <a:extLst>
                    <a:ext uri="{9D8B030D-6E8A-4147-A177-3AD203B41FA5}">
                      <a16:colId xmlns:a16="http://schemas.microsoft.com/office/drawing/2014/main" val="3788510295"/>
                    </a:ext>
                  </a:extLst>
                </a:gridCol>
                <a:gridCol w="1277867">
                  <a:extLst>
                    <a:ext uri="{9D8B030D-6E8A-4147-A177-3AD203B41FA5}">
                      <a16:colId xmlns:a16="http://schemas.microsoft.com/office/drawing/2014/main" val="60238379"/>
                    </a:ext>
                  </a:extLst>
                </a:gridCol>
                <a:gridCol w="1130716">
                  <a:extLst>
                    <a:ext uri="{9D8B030D-6E8A-4147-A177-3AD203B41FA5}">
                      <a16:colId xmlns:a16="http://schemas.microsoft.com/office/drawing/2014/main" val="1613936219"/>
                    </a:ext>
                  </a:extLst>
                </a:gridCol>
                <a:gridCol w="1248793">
                  <a:extLst>
                    <a:ext uri="{9D8B030D-6E8A-4147-A177-3AD203B41FA5}">
                      <a16:colId xmlns:a16="http://schemas.microsoft.com/office/drawing/2014/main" val="91521515"/>
                    </a:ext>
                  </a:extLst>
                </a:gridCol>
                <a:gridCol w="1271438">
                  <a:extLst>
                    <a:ext uri="{9D8B030D-6E8A-4147-A177-3AD203B41FA5}">
                      <a16:colId xmlns:a16="http://schemas.microsoft.com/office/drawing/2014/main" val="597127279"/>
                    </a:ext>
                  </a:extLst>
                </a:gridCol>
                <a:gridCol w="1612383">
                  <a:extLst>
                    <a:ext uri="{9D8B030D-6E8A-4147-A177-3AD203B41FA5}">
                      <a16:colId xmlns:a16="http://schemas.microsoft.com/office/drawing/2014/main" val="1439801873"/>
                    </a:ext>
                  </a:extLst>
                </a:gridCol>
              </a:tblGrid>
              <a:tr h="652435">
                <a:tc>
                  <a:txBody>
                    <a:bodyPr/>
                    <a:lstStyle/>
                    <a:p>
                      <a:pPr algn="ctr"/>
                      <a:r>
                        <a:rPr lang="en-US" b="1" dirty="0"/>
                        <a:t>FFY</a:t>
                      </a:r>
                    </a:p>
                  </a:txBody>
                  <a:tcPr>
                    <a:lnL w="6350" cap="flat" cmpd="sng" algn="ctr">
                      <a:noFill/>
                      <a:prstDash val="solid"/>
                      <a:miter lim="800000"/>
                    </a:lnL>
                    <a:lnR w="28575" cap="flat" cmpd="sng" algn="ctr">
                      <a:solidFill>
                        <a:schemeClr val="tx2"/>
                      </a:solidFill>
                      <a:prstDash val="solid"/>
                      <a:round/>
                      <a:headEnd type="none" w="med" len="med"/>
                      <a:tailEnd type="none" w="med" len="med"/>
                    </a:lnR>
                    <a:lnT w="6350" cap="flat" cmpd="sng" algn="ctr">
                      <a:noFill/>
                      <a:prstDash val="solid"/>
                      <a:miter lim="800000"/>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Indicator</a:t>
                      </a:r>
                    </a:p>
                    <a:p>
                      <a:pPr algn="ctr"/>
                      <a:r>
                        <a:rPr lang="en-US" dirty="0"/>
                        <a:t>7 A2</a:t>
                      </a:r>
                      <a:endParaRPr lang="en-US" b="1" dirty="0"/>
                    </a:p>
                  </a:txBody>
                  <a:tcPr>
                    <a:lnL w="28575" cap="flat" cmpd="sng" algn="ctr">
                      <a:solidFill>
                        <a:schemeClr val="tx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Indicator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7 A2</a:t>
                      </a: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gn="ctr"/>
                      <a:r>
                        <a:rPr lang="en-US" dirty="0"/>
                        <a:t>Indicator</a:t>
                      </a:r>
                    </a:p>
                    <a:p>
                      <a:pPr algn="ctr"/>
                      <a:r>
                        <a:rPr lang="en-US" dirty="0"/>
                        <a:t>7 B2</a:t>
                      </a:r>
                      <a:endParaRPr lang="en-US" b="1"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gn="ctr"/>
                      <a:r>
                        <a:rPr lang="en-US" dirty="0"/>
                        <a:t>Indicator</a:t>
                      </a:r>
                    </a:p>
                    <a:p>
                      <a:pPr algn="ctr"/>
                      <a:r>
                        <a:rPr lang="en-US" dirty="0"/>
                        <a:t>7 B2</a:t>
                      </a:r>
                      <a:endParaRPr lang="en-US" b="1"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gn="ctr"/>
                      <a:r>
                        <a:rPr lang="en-US" dirty="0"/>
                        <a:t>Indicator</a:t>
                      </a:r>
                    </a:p>
                    <a:p>
                      <a:pPr algn="ctr"/>
                      <a:r>
                        <a:rPr lang="en-US" dirty="0"/>
                        <a:t>7 C2</a:t>
                      </a:r>
                      <a:endParaRPr lang="en-US" b="1" dirty="0"/>
                    </a:p>
                  </a:txBody>
                  <a:tcPr>
                    <a:lnL w="28575" cap="flat" cmpd="sng" algn="ctr">
                      <a:solidFill>
                        <a:schemeClr val="bg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gn="ctr"/>
                      <a:r>
                        <a:rPr lang="en-US" dirty="0"/>
                        <a:t>Indicator</a:t>
                      </a:r>
                    </a:p>
                    <a:p>
                      <a:pPr algn="ctr"/>
                      <a:r>
                        <a:rPr lang="en-US" dirty="0"/>
                        <a:t>7 C2</a:t>
                      </a:r>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1317329983"/>
                  </a:ext>
                </a:extLst>
              </a:tr>
              <a:tr h="580549">
                <a:tc>
                  <a:txBody>
                    <a:bodyPr/>
                    <a:lstStyle/>
                    <a:p>
                      <a:pPr algn="ctr"/>
                      <a:r>
                        <a:rPr lang="en-US" dirty="0">
                          <a:solidFill>
                            <a:schemeClr val="tx1"/>
                          </a:solidFill>
                        </a:rPr>
                        <a:t>FFY</a:t>
                      </a:r>
                      <a:endParaRPr lang="en-US" b="1" dirty="0">
                        <a:solidFill>
                          <a:schemeClr val="tx1"/>
                        </a:solidFill>
                      </a:endParaRPr>
                    </a:p>
                  </a:txBody>
                  <a:tcPr anchor="ctr">
                    <a:lnL w="28575" cap="flat" cmpd="sng" algn="ctr">
                      <a:solidFill>
                        <a:schemeClr val="tx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dirty="0">
                          <a:solidFill>
                            <a:schemeClr val="tx1"/>
                          </a:solidFill>
                        </a:rPr>
                        <a:t>Target</a:t>
                      </a:r>
                      <a:endParaRPr lang="en-US" b="1" dirty="0">
                        <a:solidFill>
                          <a:schemeClr val="tx1"/>
                        </a:solidFill>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1">
                        <a:lumMod val="60000"/>
                        <a:lumOff val="40000"/>
                      </a:schemeClr>
                    </a:solidFill>
                  </a:tcPr>
                </a:tc>
                <a:tc>
                  <a:txBody>
                    <a:bodyPr/>
                    <a:lstStyle/>
                    <a:p>
                      <a:pPr algn="ctr"/>
                      <a:r>
                        <a:rPr lang="en-US" dirty="0">
                          <a:solidFill>
                            <a:schemeClr val="tx1"/>
                          </a:solidFill>
                        </a:rPr>
                        <a:t>State Rate</a:t>
                      </a:r>
                      <a:endParaRPr lang="en-US" b="1" dirty="0">
                        <a:solidFill>
                          <a:schemeClr val="tx1"/>
                        </a:solidFill>
                      </a:endParaRPr>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1">
                        <a:lumMod val="60000"/>
                        <a:lumOff val="40000"/>
                      </a:schemeClr>
                    </a:solidFill>
                  </a:tcPr>
                </a:tc>
                <a:tc>
                  <a:txBody>
                    <a:bodyPr/>
                    <a:lstStyle/>
                    <a:p>
                      <a:pPr algn="ctr"/>
                      <a:r>
                        <a:rPr lang="en-US" dirty="0">
                          <a:solidFill>
                            <a:schemeClr val="tx1"/>
                          </a:solidFill>
                        </a:rPr>
                        <a:t>Target</a:t>
                      </a:r>
                      <a:endParaRPr lang="en-US" b="1" dirty="0">
                        <a:solidFill>
                          <a:schemeClr val="tx1"/>
                        </a:solidFill>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1">
                        <a:lumMod val="60000"/>
                        <a:lumOff val="40000"/>
                      </a:schemeClr>
                    </a:solidFill>
                  </a:tcPr>
                </a:tc>
                <a:tc>
                  <a:txBody>
                    <a:bodyPr/>
                    <a:lstStyle/>
                    <a:p>
                      <a:pPr algn="ctr"/>
                      <a:r>
                        <a:rPr lang="en-US" dirty="0">
                          <a:solidFill>
                            <a:schemeClr val="tx1"/>
                          </a:solidFill>
                        </a:rPr>
                        <a:t>State Rate</a:t>
                      </a:r>
                      <a:endParaRPr lang="en-US" b="1" dirty="0">
                        <a:solidFill>
                          <a:schemeClr val="tx1"/>
                        </a:solidFill>
                      </a:endParaRPr>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1">
                        <a:lumMod val="60000"/>
                        <a:lumOff val="40000"/>
                      </a:schemeClr>
                    </a:solidFill>
                  </a:tcPr>
                </a:tc>
                <a:tc>
                  <a:txBody>
                    <a:bodyPr/>
                    <a:lstStyle/>
                    <a:p>
                      <a:pPr algn="ctr"/>
                      <a:r>
                        <a:rPr lang="en-US" dirty="0">
                          <a:solidFill>
                            <a:schemeClr val="tx1"/>
                          </a:solidFill>
                        </a:rPr>
                        <a:t>Target</a:t>
                      </a:r>
                      <a:endParaRPr lang="en-US" b="1" dirty="0">
                        <a:solidFill>
                          <a:schemeClr val="tx1"/>
                        </a:solidFill>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1">
                        <a:lumMod val="60000"/>
                        <a:lumOff val="40000"/>
                      </a:schemeClr>
                    </a:solidFill>
                  </a:tcPr>
                </a:tc>
                <a:tc>
                  <a:txBody>
                    <a:bodyPr/>
                    <a:lstStyle/>
                    <a:p>
                      <a:pPr algn="ctr"/>
                      <a:r>
                        <a:rPr lang="en-US" dirty="0">
                          <a:solidFill>
                            <a:schemeClr val="tx1"/>
                          </a:solidFill>
                        </a:rPr>
                        <a:t>State Rate</a:t>
                      </a:r>
                      <a:endParaRPr lang="en-US" b="1" dirty="0">
                        <a:solidFill>
                          <a:schemeClr val="tx1"/>
                        </a:solidFill>
                      </a:endParaRPr>
                    </a:p>
                  </a:txBody>
                  <a:tcPr anchor="ctr">
                    <a:lnL w="12700" cap="flat" cmpd="sng" algn="ctr">
                      <a:solidFill>
                        <a:schemeClr val="bg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6183016"/>
                  </a:ext>
                </a:extLst>
              </a:tr>
              <a:tr h="580549">
                <a:tc>
                  <a:txBody>
                    <a:bodyPr/>
                    <a:lstStyle/>
                    <a:p>
                      <a:pPr algn="r"/>
                      <a:r>
                        <a:rPr lang="en-US" dirty="0"/>
                        <a:t>2020</a:t>
                      </a:r>
                      <a:endParaRPr lang="en-US" b="1" dirty="0"/>
                    </a:p>
                  </a:txBody>
                  <a:tcPr anchor="ctr">
                    <a:lnL w="28575" cap="flat" cmpd="sng" algn="ctr">
                      <a:solidFill>
                        <a:schemeClr val="tx2"/>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61.87%</a:t>
                      </a:r>
                    </a:p>
                  </a:txBody>
                  <a:tcPr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62.17% </a:t>
                      </a:r>
                      <a:r>
                        <a:rPr lang="en-US" dirty="0">
                          <a:solidFill>
                            <a:schemeClr val="accent4"/>
                          </a:solidFill>
                          <a:sym typeface="Wingdings" panose="05000000000000000000" pitchFamily="2" charset="2"/>
                        </a:rPr>
                        <a:t></a:t>
                      </a:r>
                      <a:endParaRPr lang="en-US" dirty="0">
                        <a:ln>
                          <a:noFill/>
                        </a:ln>
                        <a:solidFill>
                          <a:schemeClr val="accent6"/>
                        </a:solidFill>
                      </a:endParaRPr>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62.25%</a:t>
                      </a:r>
                    </a:p>
                  </a:txBody>
                  <a:tcPr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61% </a:t>
                      </a:r>
                      <a:r>
                        <a:rPr lang="en-US" dirty="0">
                          <a:solidFill>
                            <a:schemeClr val="accent6"/>
                          </a:solidFill>
                          <a:sym typeface="Wingdings" panose="05000000000000000000" pitchFamily="2" charset="2"/>
                        </a:rPr>
                        <a:t></a:t>
                      </a:r>
                      <a:endParaRPr lang="en-US" dirty="0"/>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75.76%</a:t>
                      </a:r>
                    </a:p>
                  </a:txBody>
                  <a:tcPr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75.23% </a:t>
                      </a:r>
                      <a:r>
                        <a:rPr lang="en-US" dirty="0">
                          <a:solidFill>
                            <a:schemeClr val="accent6"/>
                          </a:solidFill>
                          <a:sym typeface="Wingdings" panose="05000000000000000000" pitchFamily="2" charset="2"/>
                        </a:rPr>
                        <a:t></a:t>
                      </a:r>
                      <a:endParaRPr lang="en-US" dirty="0">
                        <a:solidFill>
                          <a:schemeClr val="accent6"/>
                        </a:solidFill>
                      </a:endParaRPr>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90217728"/>
                  </a:ext>
                </a:extLst>
              </a:tr>
              <a:tr h="580549">
                <a:tc>
                  <a:txBody>
                    <a:bodyPr/>
                    <a:lstStyle/>
                    <a:p>
                      <a:pPr algn="r"/>
                      <a:r>
                        <a:rPr lang="en-US" dirty="0"/>
                        <a:t>2019</a:t>
                      </a:r>
                      <a:endParaRPr lang="en-US" b="1" dirty="0"/>
                    </a:p>
                  </a:txBody>
                  <a:tcPr anchor="ctr">
                    <a:lnL w="28575" cap="flat" cmpd="sng" algn="ctr">
                      <a:solidFill>
                        <a:schemeClr val="tx2"/>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95000"/>
                      </a:schemeClr>
                    </a:solidFill>
                  </a:tcPr>
                </a:tc>
                <a:tc>
                  <a:txBody>
                    <a:bodyPr/>
                    <a:lstStyle/>
                    <a:p>
                      <a:pPr algn="r"/>
                      <a:r>
                        <a:rPr lang="en-US" dirty="0"/>
                        <a:t>67%</a:t>
                      </a:r>
                    </a:p>
                  </a:txBody>
                  <a:tcPr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95000"/>
                      </a:schemeClr>
                    </a:solidFill>
                  </a:tcPr>
                </a:tc>
                <a:tc>
                  <a:txBody>
                    <a:bodyPr/>
                    <a:lstStyle/>
                    <a:p>
                      <a:pPr algn="r"/>
                      <a:r>
                        <a:rPr lang="en-US" dirty="0"/>
                        <a:t>61.87% </a:t>
                      </a:r>
                      <a:r>
                        <a:rPr lang="en-US" dirty="0">
                          <a:solidFill>
                            <a:schemeClr val="accent6"/>
                          </a:solidFill>
                          <a:sym typeface="Wingdings" panose="05000000000000000000" pitchFamily="2" charset="2"/>
                        </a:rPr>
                        <a:t></a:t>
                      </a:r>
                      <a:endParaRPr lang="en-US" dirty="0">
                        <a:solidFill>
                          <a:schemeClr val="accent4"/>
                        </a:solidFill>
                      </a:endParaRPr>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95000"/>
                      </a:schemeClr>
                    </a:solidFill>
                  </a:tcPr>
                </a:tc>
                <a:tc>
                  <a:txBody>
                    <a:bodyPr/>
                    <a:lstStyle/>
                    <a:p>
                      <a:pPr algn="r"/>
                      <a:r>
                        <a:rPr lang="en-US" dirty="0"/>
                        <a:t>64%</a:t>
                      </a:r>
                    </a:p>
                  </a:txBody>
                  <a:tcPr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95000"/>
                      </a:schemeClr>
                    </a:solidFill>
                  </a:tcPr>
                </a:tc>
                <a:tc>
                  <a:txBody>
                    <a:bodyPr/>
                    <a:lstStyle/>
                    <a:p>
                      <a:pPr algn="r"/>
                      <a:r>
                        <a:rPr lang="en-US" dirty="0"/>
                        <a:t>60.22% </a:t>
                      </a:r>
                      <a:r>
                        <a:rPr lang="en-US" dirty="0">
                          <a:solidFill>
                            <a:schemeClr val="accent6"/>
                          </a:solidFill>
                          <a:sym typeface="Wingdings" panose="05000000000000000000" pitchFamily="2" charset="2"/>
                        </a:rPr>
                        <a:t></a:t>
                      </a:r>
                      <a:endParaRPr lang="en-US" dirty="0"/>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95000"/>
                      </a:schemeClr>
                    </a:solidFill>
                  </a:tcPr>
                </a:tc>
                <a:tc>
                  <a:txBody>
                    <a:bodyPr/>
                    <a:lstStyle/>
                    <a:p>
                      <a:pPr algn="r"/>
                      <a:r>
                        <a:rPr lang="en-US" dirty="0"/>
                        <a:t>79.50%</a:t>
                      </a:r>
                    </a:p>
                  </a:txBody>
                  <a:tcPr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95000"/>
                      </a:schemeClr>
                    </a:solidFill>
                  </a:tcPr>
                </a:tc>
                <a:tc>
                  <a:txBody>
                    <a:bodyPr/>
                    <a:lstStyle/>
                    <a:p>
                      <a:pPr algn="r"/>
                      <a:r>
                        <a:rPr lang="en-US" dirty="0"/>
                        <a:t>75.76% </a:t>
                      </a:r>
                      <a:r>
                        <a:rPr lang="en-US" dirty="0">
                          <a:solidFill>
                            <a:schemeClr val="accent6"/>
                          </a:solidFill>
                          <a:sym typeface="Wingdings" panose="05000000000000000000" pitchFamily="2" charset="2"/>
                        </a:rPr>
                        <a:t></a:t>
                      </a:r>
                      <a:endParaRPr lang="en-US" dirty="0"/>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74547548"/>
                  </a:ext>
                </a:extLst>
              </a:tr>
              <a:tr h="580549">
                <a:tc>
                  <a:txBody>
                    <a:bodyPr/>
                    <a:lstStyle/>
                    <a:p>
                      <a:pPr algn="r"/>
                      <a:r>
                        <a:rPr lang="en-US" dirty="0"/>
                        <a:t>2018</a:t>
                      </a:r>
                      <a:endParaRPr lang="en-US" b="1" dirty="0"/>
                    </a:p>
                  </a:txBody>
                  <a:tcPr anchor="ctr">
                    <a:lnL w="28575" cap="flat" cmpd="sng" algn="ctr">
                      <a:solidFill>
                        <a:schemeClr val="tx2"/>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67%</a:t>
                      </a:r>
                    </a:p>
                  </a:txBody>
                  <a:tcPr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63.37% </a:t>
                      </a:r>
                      <a:r>
                        <a:rPr lang="en-US" dirty="0">
                          <a:solidFill>
                            <a:schemeClr val="accent6"/>
                          </a:solidFill>
                          <a:sym typeface="Wingdings" panose="05000000000000000000" pitchFamily="2" charset="2"/>
                        </a:rPr>
                        <a:t></a:t>
                      </a:r>
                      <a:endParaRPr lang="en-US" dirty="0"/>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64%</a:t>
                      </a:r>
                    </a:p>
                  </a:txBody>
                  <a:tcPr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62.25% </a:t>
                      </a:r>
                      <a:r>
                        <a:rPr lang="en-US" dirty="0">
                          <a:solidFill>
                            <a:schemeClr val="accent6"/>
                          </a:solidFill>
                          <a:sym typeface="Wingdings" panose="05000000000000000000" pitchFamily="2" charset="2"/>
                        </a:rPr>
                        <a:t></a:t>
                      </a:r>
                      <a:endParaRPr lang="en-US" dirty="0"/>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79.50%</a:t>
                      </a:r>
                    </a:p>
                  </a:txBody>
                  <a:tcPr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r>
                        <a:rPr lang="en-US" dirty="0"/>
                        <a:t>77.25% </a:t>
                      </a:r>
                      <a:r>
                        <a:rPr lang="en-US" dirty="0">
                          <a:solidFill>
                            <a:schemeClr val="accent6"/>
                          </a:solidFill>
                          <a:sym typeface="Wingdings" panose="05000000000000000000" pitchFamily="2" charset="2"/>
                        </a:rPr>
                        <a:t></a:t>
                      </a:r>
                      <a:endParaRPr lang="en-US" dirty="0"/>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91728874"/>
                  </a:ext>
                </a:extLst>
              </a:tr>
              <a:tr h="580549">
                <a:tc>
                  <a:txBody>
                    <a:bodyPr/>
                    <a:lstStyle/>
                    <a:p>
                      <a:pPr algn="r"/>
                      <a:r>
                        <a:rPr lang="en-US" dirty="0"/>
                        <a:t>2017</a:t>
                      </a:r>
                      <a:endParaRPr lang="en-US" b="1" dirty="0"/>
                    </a:p>
                  </a:txBody>
                  <a:tcPr anchor="ctr">
                    <a:lnL w="28575" cap="flat" cmpd="sng" algn="ctr">
                      <a:solidFill>
                        <a:schemeClr val="tx2"/>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95000"/>
                      </a:schemeClr>
                    </a:solidFill>
                  </a:tcPr>
                </a:tc>
                <a:tc>
                  <a:txBody>
                    <a:bodyPr/>
                    <a:lstStyle/>
                    <a:p>
                      <a:pPr algn="r"/>
                      <a:r>
                        <a:rPr lang="en-US" dirty="0"/>
                        <a:t>66.80%</a:t>
                      </a:r>
                    </a:p>
                  </a:txBody>
                  <a:tcPr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95000"/>
                      </a:schemeClr>
                    </a:solidFill>
                  </a:tcPr>
                </a:tc>
                <a:tc>
                  <a:txBody>
                    <a:bodyPr/>
                    <a:lstStyle/>
                    <a:p>
                      <a:pPr algn="r"/>
                      <a:r>
                        <a:rPr lang="en-US" dirty="0"/>
                        <a:t>65.94% </a:t>
                      </a:r>
                      <a:r>
                        <a:rPr lang="en-US" dirty="0">
                          <a:solidFill>
                            <a:schemeClr val="accent6"/>
                          </a:solidFill>
                          <a:sym typeface="Wingdings" panose="05000000000000000000" pitchFamily="2" charset="2"/>
                        </a:rPr>
                        <a:t></a:t>
                      </a:r>
                      <a:endParaRPr lang="en-US" dirty="0"/>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95000"/>
                      </a:schemeClr>
                    </a:solidFill>
                  </a:tcPr>
                </a:tc>
                <a:tc>
                  <a:txBody>
                    <a:bodyPr/>
                    <a:lstStyle/>
                    <a:p>
                      <a:pPr algn="r"/>
                      <a:r>
                        <a:rPr lang="en-US" dirty="0"/>
                        <a:t>63.75%</a:t>
                      </a:r>
                    </a:p>
                  </a:txBody>
                  <a:tcPr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95000"/>
                      </a:schemeClr>
                    </a:solidFill>
                  </a:tcPr>
                </a:tc>
                <a:tc>
                  <a:txBody>
                    <a:bodyPr/>
                    <a:lstStyle/>
                    <a:p>
                      <a:pPr algn="r"/>
                      <a:r>
                        <a:rPr lang="en-US" dirty="0"/>
                        <a:t>63.03% </a:t>
                      </a:r>
                      <a:r>
                        <a:rPr lang="en-US" dirty="0">
                          <a:solidFill>
                            <a:schemeClr val="accent6"/>
                          </a:solidFill>
                          <a:sym typeface="Wingdings" panose="05000000000000000000" pitchFamily="2" charset="2"/>
                        </a:rPr>
                        <a:t></a:t>
                      </a:r>
                      <a:endParaRPr lang="en-US" dirty="0"/>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95000"/>
                      </a:schemeClr>
                    </a:solidFill>
                  </a:tcPr>
                </a:tc>
                <a:tc>
                  <a:txBody>
                    <a:bodyPr/>
                    <a:lstStyle/>
                    <a:p>
                      <a:pPr algn="r"/>
                      <a:r>
                        <a:rPr lang="en-US" dirty="0"/>
                        <a:t>79.25%</a:t>
                      </a:r>
                    </a:p>
                  </a:txBody>
                  <a:tcPr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95000"/>
                      </a:schemeClr>
                    </a:solidFill>
                  </a:tcPr>
                </a:tc>
                <a:tc>
                  <a:txBody>
                    <a:bodyPr/>
                    <a:lstStyle/>
                    <a:p>
                      <a:pPr algn="r"/>
                      <a:r>
                        <a:rPr lang="en-US" dirty="0"/>
                        <a:t>78.02% </a:t>
                      </a:r>
                      <a:r>
                        <a:rPr lang="en-US" dirty="0">
                          <a:solidFill>
                            <a:schemeClr val="accent6"/>
                          </a:solidFill>
                          <a:sym typeface="Wingdings" panose="05000000000000000000" pitchFamily="2" charset="2"/>
                        </a:rPr>
                        <a:t></a:t>
                      </a:r>
                      <a:endParaRPr lang="en-US" dirty="0"/>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955232608"/>
                  </a:ext>
                </a:extLst>
              </a:tr>
              <a:tr h="580549">
                <a:tc>
                  <a:txBody>
                    <a:bodyPr/>
                    <a:lstStyle/>
                    <a:p>
                      <a:pPr algn="r"/>
                      <a:r>
                        <a:rPr lang="en-US" dirty="0"/>
                        <a:t>2016</a:t>
                      </a:r>
                      <a:endParaRPr lang="en-US" b="1" dirty="0"/>
                    </a:p>
                  </a:txBody>
                  <a:tcPr anchor="ctr">
                    <a:lnL w="28575" cap="flat" cmpd="sng" algn="ctr">
                      <a:solidFill>
                        <a:schemeClr val="tx2"/>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r"/>
                      <a:r>
                        <a:rPr lang="en-US" dirty="0"/>
                        <a:t>66.6%</a:t>
                      </a:r>
                    </a:p>
                  </a:txBody>
                  <a:tcPr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r"/>
                      <a:r>
                        <a:rPr lang="en-US" dirty="0"/>
                        <a:t>63.34% </a:t>
                      </a:r>
                      <a:r>
                        <a:rPr lang="en-US" dirty="0">
                          <a:solidFill>
                            <a:schemeClr val="accent6"/>
                          </a:solidFill>
                          <a:sym typeface="Wingdings" panose="05000000000000000000" pitchFamily="2" charset="2"/>
                        </a:rPr>
                        <a:t></a:t>
                      </a:r>
                      <a:endParaRPr lang="en-US" dirty="0"/>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r"/>
                      <a:r>
                        <a:rPr lang="en-US" dirty="0"/>
                        <a:t>63.5%</a:t>
                      </a:r>
                    </a:p>
                  </a:txBody>
                  <a:tcPr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r"/>
                      <a:r>
                        <a:rPr lang="en-US" dirty="0"/>
                        <a:t>61.79% </a:t>
                      </a:r>
                      <a:r>
                        <a:rPr lang="en-US" dirty="0">
                          <a:solidFill>
                            <a:schemeClr val="accent6"/>
                          </a:solidFill>
                          <a:sym typeface="Wingdings" panose="05000000000000000000" pitchFamily="2" charset="2"/>
                        </a:rPr>
                        <a:t></a:t>
                      </a:r>
                      <a:endParaRPr lang="en-US" dirty="0"/>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r"/>
                      <a:r>
                        <a:rPr lang="en-US" dirty="0"/>
                        <a:t>79%</a:t>
                      </a:r>
                    </a:p>
                  </a:txBody>
                  <a:tcPr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r"/>
                      <a:r>
                        <a:rPr lang="en-US" dirty="0"/>
                        <a:t>75.76% </a:t>
                      </a:r>
                      <a:r>
                        <a:rPr lang="en-US" dirty="0">
                          <a:solidFill>
                            <a:schemeClr val="accent6"/>
                          </a:solidFill>
                          <a:sym typeface="Wingdings" panose="05000000000000000000" pitchFamily="2" charset="2"/>
                        </a:rPr>
                        <a:t></a:t>
                      </a:r>
                      <a:endParaRPr lang="en-US" dirty="0"/>
                    </a:p>
                  </a:txBody>
                  <a:tcPr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07960983"/>
                  </a:ext>
                </a:extLst>
              </a:tr>
            </a:tbl>
          </a:graphicData>
        </a:graphic>
      </p:graphicFrame>
    </p:spTree>
    <p:extLst>
      <p:ext uri="{BB962C8B-B14F-4D97-AF65-F5344CB8AC3E}">
        <p14:creationId xmlns:p14="http://schemas.microsoft.com/office/powerpoint/2010/main" val="2915125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lvl="0" indent="0">
              <a:buNone/>
            </a:pPr>
            <a:r>
              <a:rPr lang="en-US"/>
              <a:t>As a result of our time together participants will …</a:t>
            </a:r>
          </a:p>
          <a:p>
            <a:r>
              <a:rPr lang="en-US"/>
              <a:t>Understand the early childhood outcome purpose, data collection and reporting requirements. </a:t>
            </a:r>
          </a:p>
          <a:p>
            <a:r>
              <a:rPr lang="en-US"/>
              <a:t>Explore questions related to early childhood outcome reporting. </a:t>
            </a:r>
          </a:p>
          <a:p>
            <a:r>
              <a:rPr lang="en-US"/>
              <a:t>Know where to find resources for training and technical assistance related to early childhood outcomes. </a:t>
            </a:r>
          </a:p>
          <a:p>
            <a:endParaRPr lang="en-US"/>
          </a:p>
          <a:p>
            <a:pPr lvl="0"/>
            <a:endParaRPr lang="en-US"/>
          </a:p>
        </p:txBody>
      </p:sp>
      <p:sp>
        <p:nvSpPr>
          <p:cNvPr id="3" name="Title 2"/>
          <p:cNvSpPr>
            <a:spLocks noGrp="1"/>
          </p:cNvSpPr>
          <p:nvPr>
            <p:ph type="title"/>
          </p:nvPr>
        </p:nvSpPr>
        <p:spPr/>
        <p:txBody>
          <a:bodyPr/>
          <a:lstStyle/>
          <a:p>
            <a:r>
              <a:rPr lang="en-US"/>
              <a:t>Participant Outcomes</a:t>
            </a:r>
          </a:p>
        </p:txBody>
      </p:sp>
    </p:spTree>
    <p:extLst>
      <p:ext uri="{BB962C8B-B14F-4D97-AF65-F5344CB8AC3E}">
        <p14:creationId xmlns:p14="http://schemas.microsoft.com/office/powerpoint/2010/main" val="276590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 Performance Plan/Annual Performance Report (SPP/APR) Data Site</a:t>
            </a:r>
          </a:p>
        </p:txBody>
      </p:sp>
      <p:sp>
        <p:nvSpPr>
          <p:cNvPr id="3" name="Content Placeholder 2"/>
          <p:cNvSpPr>
            <a:spLocks noGrp="1"/>
          </p:cNvSpPr>
          <p:nvPr>
            <p:ph idx="1"/>
          </p:nvPr>
        </p:nvSpPr>
        <p:spPr>
          <a:xfrm>
            <a:off x="988323" y="5370394"/>
            <a:ext cx="9677401" cy="764275"/>
          </a:xfrm>
        </p:spPr>
        <p:txBody>
          <a:bodyPr>
            <a:normAutofit/>
          </a:bodyPr>
          <a:lstStyle/>
          <a:p>
            <a:pPr marL="0" indent="0">
              <a:buNone/>
            </a:pPr>
            <a:r>
              <a:rPr lang="en-US" dirty="0">
                <a:hlinkClick r:id="rId3"/>
              </a:rPr>
              <a:t>Kansas APR Reports</a:t>
            </a:r>
            <a:endParaRPr lang="en-US" dirty="0"/>
          </a:p>
        </p:txBody>
      </p:sp>
      <p:pic>
        <p:nvPicPr>
          <p:cNvPr id="7" name="Picture 6" descr="This is a screenshot of what the Kansas APR reporting site looks like with a username and password entry section. ">
            <a:extLst>
              <a:ext uri="{FF2B5EF4-FFF2-40B4-BE49-F238E27FC236}">
                <a16:creationId xmlns:a16="http://schemas.microsoft.com/office/drawing/2014/main" id="{3BB9683B-8B92-4F80-AC43-020FD3F05A13}"/>
              </a:ext>
            </a:extLst>
          </p:cNvPr>
          <p:cNvPicPr>
            <a:picLocks noChangeAspect="1"/>
          </p:cNvPicPr>
          <p:nvPr/>
        </p:nvPicPr>
        <p:blipFill>
          <a:blip r:embed="rId4"/>
          <a:stretch>
            <a:fillRect/>
          </a:stretch>
        </p:blipFill>
        <p:spPr>
          <a:xfrm>
            <a:off x="988323" y="1693958"/>
            <a:ext cx="9677401" cy="3582138"/>
          </a:xfrm>
          <a:prstGeom prst="rect">
            <a:avLst/>
          </a:prstGeom>
          <a:ln w="12700">
            <a:solidFill>
              <a:schemeClr val="tx1"/>
            </a:solidFill>
          </a:ln>
        </p:spPr>
      </p:pic>
    </p:spTree>
    <p:extLst>
      <p:ext uri="{BB962C8B-B14F-4D97-AF65-F5344CB8AC3E}">
        <p14:creationId xmlns:p14="http://schemas.microsoft.com/office/powerpoint/2010/main" val="1607428510"/>
      </p:ext>
    </p:extLst>
  </p:cSld>
  <p:clrMapOvr>
    <a:masterClrMapping/>
  </p:clrMapOvr>
  <mc:AlternateContent xmlns:mc="http://schemas.openxmlformats.org/markup-compatibility/2006" xmlns:p14="http://schemas.microsoft.com/office/powerpoint/2010/main">
    <mc:Choice Requires="p14">
      <p:transition spd="slow" p14:dur="2000" advTm="36117"/>
    </mc:Choice>
    <mc:Fallback xmlns="">
      <p:transition spd="slow" advTm="3611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77D3-4E0A-74BA-7900-F00558D5CA98}"/>
              </a:ext>
            </a:extLst>
          </p:cNvPr>
          <p:cNvSpPr>
            <a:spLocks noGrp="1"/>
          </p:cNvSpPr>
          <p:nvPr>
            <p:ph type="title"/>
          </p:nvPr>
        </p:nvSpPr>
        <p:spPr/>
        <p:txBody>
          <a:bodyPr/>
          <a:lstStyle/>
          <a:p>
            <a:r>
              <a:rPr lang="en-US" dirty="0"/>
              <a:t>Kansas APR Reports</a:t>
            </a:r>
          </a:p>
        </p:txBody>
      </p:sp>
      <p:pic>
        <p:nvPicPr>
          <p:cNvPr id="5" name="Content Placeholder 4" descr="This screenshot is a visible example of what a district can pull from the APR site for the Early Childhood report. The screenshot shows the State-level report, however a district would want to pull a district-level report.  ">
            <a:extLst>
              <a:ext uri="{FF2B5EF4-FFF2-40B4-BE49-F238E27FC236}">
                <a16:creationId xmlns:a16="http://schemas.microsoft.com/office/drawing/2014/main" id="{93F817FA-5CDC-4998-B1A6-5F6A1B00CD8A}"/>
              </a:ext>
            </a:extLst>
          </p:cNvPr>
          <p:cNvPicPr>
            <a:picLocks noGrp="1" noChangeAspect="1"/>
          </p:cNvPicPr>
          <p:nvPr>
            <p:ph idx="1"/>
          </p:nvPr>
        </p:nvPicPr>
        <p:blipFill>
          <a:blip r:embed="rId3"/>
          <a:stretch>
            <a:fillRect/>
          </a:stretch>
        </p:blipFill>
        <p:spPr>
          <a:xfrm>
            <a:off x="400454" y="611028"/>
            <a:ext cx="4266884" cy="1429712"/>
          </a:xfrm>
          <a:prstGeom prst="rect">
            <a:avLst/>
          </a:prstGeom>
        </p:spPr>
      </p:pic>
      <p:pic>
        <p:nvPicPr>
          <p:cNvPr id="9" name="Picture 8" descr="Table of Indicator 7 from apr reports">
            <a:extLst>
              <a:ext uri="{FF2B5EF4-FFF2-40B4-BE49-F238E27FC236}">
                <a16:creationId xmlns:a16="http://schemas.microsoft.com/office/drawing/2014/main" id="{4A34EB56-2631-AB4C-08FE-9D555408DB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338" y="611028"/>
            <a:ext cx="7089197" cy="5452533"/>
          </a:xfrm>
          <a:prstGeom prst="rect">
            <a:avLst/>
          </a:prstGeom>
        </p:spPr>
      </p:pic>
    </p:spTree>
    <p:extLst>
      <p:ext uri="{BB962C8B-B14F-4D97-AF65-F5344CB8AC3E}">
        <p14:creationId xmlns:p14="http://schemas.microsoft.com/office/powerpoint/2010/main" val="3348205649"/>
      </p:ext>
    </p:extLst>
  </p:cSld>
  <p:clrMapOvr>
    <a:masterClrMapping/>
  </p:clrMapOvr>
  <mc:AlternateContent xmlns:mc="http://schemas.openxmlformats.org/markup-compatibility/2006" xmlns:p14="http://schemas.microsoft.com/office/powerpoint/2010/main">
    <mc:Choice Requires="p14">
      <p:transition spd="slow" p14:dur="2000" advTm="48473"/>
    </mc:Choice>
    <mc:Fallback xmlns="">
      <p:transition spd="slow" advTm="4847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BB78B9-F66C-FEF6-DAA4-B7D99DEBD9F2}"/>
              </a:ext>
            </a:extLst>
          </p:cNvPr>
          <p:cNvSpPr>
            <a:spLocks noGrp="1"/>
          </p:cNvSpPr>
          <p:nvPr>
            <p:ph type="title"/>
          </p:nvPr>
        </p:nvSpPr>
        <p:spPr/>
        <p:txBody>
          <a:bodyPr/>
          <a:lstStyle/>
          <a:p>
            <a:r>
              <a:rPr lang="en-US" dirty="0"/>
              <a:t>Kansas APR Reports </a:t>
            </a:r>
          </a:p>
        </p:txBody>
      </p:sp>
      <p:pic>
        <p:nvPicPr>
          <p:cNvPr id="2" name="Picture 1" descr="This screenshot shows an example of the &quot;trend&quot; report a district can pull from the APR site to look at district indicator 7 trend data.">
            <a:extLst>
              <a:ext uri="{FF2B5EF4-FFF2-40B4-BE49-F238E27FC236}">
                <a16:creationId xmlns:a16="http://schemas.microsoft.com/office/drawing/2014/main" id="{25E7E34C-318F-4BE7-A1C0-8E9A2EB44230}"/>
              </a:ext>
            </a:extLst>
          </p:cNvPr>
          <p:cNvPicPr>
            <a:picLocks noChangeAspect="1"/>
          </p:cNvPicPr>
          <p:nvPr/>
        </p:nvPicPr>
        <p:blipFill>
          <a:blip r:embed="rId3"/>
          <a:stretch>
            <a:fillRect/>
          </a:stretch>
        </p:blipFill>
        <p:spPr>
          <a:xfrm>
            <a:off x="722606" y="638903"/>
            <a:ext cx="10746788" cy="5071390"/>
          </a:xfrm>
          <a:prstGeom prst="rect">
            <a:avLst/>
          </a:prstGeom>
          <a:ln>
            <a:solidFill>
              <a:schemeClr val="tx1"/>
            </a:solidFill>
          </a:ln>
        </p:spPr>
      </p:pic>
    </p:spTree>
    <p:extLst>
      <p:ext uri="{BB962C8B-B14F-4D97-AF65-F5344CB8AC3E}">
        <p14:creationId xmlns:p14="http://schemas.microsoft.com/office/powerpoint/2010/main" val="943868110"/>
      </p:ext>
    </p:extLst>
  </p:cSld>
  <p:clrMapOvr>
    <a:masterClrMapping/>
  </p:clrMapOvr>
  <mc:AlternateContent xmlns:mc="http://schemas.openxmlformats.org/markup-compatibility/2006" xmlns:p14="http://schemas.microsoft.com/office/powerpoint/2010/main">
    <mc:Choice Requires="p14">
      <p:transition spd="slow" p14:dur="2000" advTm="38900"/>
    </mc:Choice>
    <mc:Fallback xmlns="">
      <p:transition spd="slow" advTm="389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7C5A4-7559-255C-6A85-2E219EE4129B}"/>
              </a:ext>
            </a:extLst>
          </p:cNvPr>
          <p:cNvSpPr>
            <a:spLocks noGrp="1"/>
          </p:cNvSpPr>
          <p:nvPr>
            <p:ph type="title"/>
          </p:nvPr>
        </p:nvSpPr>
        <p:spPr>
          <a:xfrm>
            <a:off x="2206910" y="2766219"/>
            <a:ext cx="7778181" cy="1325563"/>
          </a:xfrm>
        </p:spPr>
        <p:txBody>
          <a:bodyPr/>
          <a:lstStyle/>
          <a:p>
            <a:r>
              <a:rPr lang="en-US" dirty="0"/>
              <a:t>Early Childhood Outcome Reporting  Requirements</a:t>
            </a:r>
          </a:p>
        </p:txBody>
      </p:sp>
    </p:spTree>
    <p:extLst>
      <p:ext uri="{BB962C8B-B14F-4D97-AF65-F5344CB8AC3E}">
        <p14:creationId xmlns:p14="http://schemas.microsoft.com/office/powerpoint/2010/main" val="3458564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9788" y="457200"/>
            <a:ext cx="5813496" cy="1600200"/>
          </a:xfrm>
        </p:spPr>
        <p:txBody>
          <a:bodyPr>
            <a:normAutofit/>
          </a:bodyPr>
          <a:lstStyle/>
          <a:p>
            <a:r>
              <a:rPr lang="en-US" sz="4400" dirty="0"/>
              <a:t>Made by an Early Childhood Team</a:t>
            </a:r>
          </a:p>
        </p:txBody>
      </p:sp>
      <p:sp>
        <p:nvSpPr>
          <p:cNvPr id="7" name="Text Placeholder 6">
            <a:extLst>
              <a:ext uri="{FF2B5EF4-FFF2-40B4-BE49-F238E27FC236}">
                <a16:creationId xmlns:a16="http://schemas.microsoft.com/office/drawing/2014/main" id="{81C2C091-CD54-4C87-AC04-6296A61F7F5D}"/>
              </a:ext>
            </a:extLst>
          </p:cNvPr>
          <p:cNvSpPr>
            <a:spLocks noGrp="1"/>
          </p:cNvSpPr>
          <p:nvPr>
            <p:ph type="body" sz="half" idx="2"/>
          </p:nvPr>
        </p:nvSpPr>
        <p:spPr>
          <a:xfrm>
            <a:off x="839788" y="2057400"/>
            <a:ext cx="5172051" cy="3811588"/>
          </a:xfrm>
        </p:spPr>
        <p:txBody>
          <a:bodyPr>
            <a:normAutofit/>
          </a:bodyPr>
          <a:lstStyle/>
          <a:p>
            <a:r>
              <a:rPr lang="en-US" sz="2800" dirty="0"/>
              <a:t>Early childhood outcome ratings are completed by a team that must include at least two professionals. Families can also be an  important part of this team.</a:t>
            </a:r>
          </a:p>
        </p:txBody>
      </p:sp>
      <p:pic>
        <p:nvPicPr>
          <p:cNvPr id="8" name="Content Placeholder 7">
            <a:extLst>
              <a:ext uri="{FF2B5EF4-FFF2-40B4-BE49-F238E27FC236}">
                <a16:creationId xmlns:a16="http://schemas.microsoft.com/office/drawing/2014/main" id="{34B68819-C93E-41CF-8B45-98CAFF6A52EB}"/>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06094" y="1550270"/>
            <a:ext cx="3247841" cy="3247841"/>
          </a:xfrm>
          <a:prstGeom prst="rect">
            <a:avLst/>
          </a:prstGeom>
          <a:ln>
            <a:noFill/>
          </a:ln>
          <a:effectLst>
            <a:softEdge rad="112500"/>
          </a:effectLst>
        </p:spPr>
      </p:pic>
    </p:spTree>
    <p:extLst>
      <p:ext uri="{BB962C8B-B14F-4D97-AF65-F5344CB8AC3E}">
        <p14:creationId xmlns:p14="http://schemas.microsoft.com/office/powerpoint/2010/main" val="3626694875"/>
      </p:ext>
    </p:extLst>
  </p:cSld>
  <p:clrMapOvr>
    <a:masterClrMapping/>
  </p:clrMapOvr>
  <mc:AlternateContent xmlns:mc="http://schemas.openxmlformats.org/markup-compatibility/2006" xmlns:p14="http://schemas.microsoft.com/office/powerpoint/2010/main">
    <mc:Choice Requires="p14">
      <p:transition spd="slow" p14:dur="2000" advTm="31025"/>
    </mc:Choice>
    <mc:Fallback xmlns="">
      <p:transition spd="slow" advTm="3102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ED90D31-C6AE-4316-814A-FA088A44096F}"/>
              </a:ext>
            </a:extLst>
          </p:cNvPr>
          <p:cNvSpPr>
            <a:spLocks noGrp="1"/>
          </p:cNvSpPr>
          <p:nvPr>
            <p:ph idx="1"/>
          </p:nvPr>
        </p:nvSpPr>
        <p:spPr/>
        <p:txBody>
          <a:bodyPr>
            <a:normAutofit fontScale="92500" lnSpcReduction="10000"/>
          </a:bodyPr>
          <a:lstStyle/>
          <a:p>
            <a:r>
              <a:rPr lang="en-US" dirty="0"/>
              <a:t>Assessment and Programming Evaluation System (AEPS)</a:t>
            </a:r>
          </a:p>
          <a:p>
            <a:r>
              <a:rPr lang="en-US" dirty="0"/>
              <a:t>Carolina Curriculum for Infants and Toddlers or Preschoolers with Special  Needs</a:t>
            </a:r>
          </a:p>
          <a:p>
            <a:r>
              <a:rPr lang="en-US" dirty="0"/>
              <a:t>Child Observation Record (High Scope)</a:t>
            </a:r>
          </a:p>
          <a:p>
            <a:r>
              <a:rPr lang="en-US" dirty="0"/>
              <a:t>TS GOLD</a:t>
            </a:r>
          </a:p>
          <a:p>
            <a:r>
              <a:rPr lang="en-US" dirty="0"/>
              <a:t>Hawaii Early Learning Profile (HELP)</a:t>
            </a:r>
          </a:p>
          <a:p>
            <a:r>
              <a:rPr lang="en-US" dirty="0"/>
              <a:t>Transdisciplinary Play-Based Assessment (TPBA2)</a:t>
            </a:r>
          </a:p>
          <a:p>
            <a:r>
              <a:rPr lang="en-US" dirty="0"/>
              <a:t>Work Sampling System</a:t>
            </a:r>
          </a:p>
          <a:p>
            <a:endParaRPr lang="en-US" dirty="0"/>
          </a:p>
        </p:txBody>
      </p:sp>
      <p:sp>
        <p:nvSpPr>
          <p:cNvPr id="2" name="Title 1">
            <a:extLst>
              <a:ext uri="{FF2B5EF4-FFF2-40B4-BE49-F238E27FC236}">
                <a16:creationId xmlns:a16="http://schemas.microsoft.com/office/drawing/2014/main" id="{1098BBAB-5CAD-413B-8052-612655C4B7F2}"/>
              </a:ext>
            </a:extLst>
          </p:cNvPr>
          <p:cNvSpPr>
            <a:spLocks noGrp="1"/>
          </p:cNvSpPr>
          <p:nvPr>
            <p:ph type="title"/>
          </p:nvPr>
        </p:nvSpPr>
        <p:spPr/>
        <p:txBody>
          <a:bodyPr/>
          <a:lstStyle/>
          <a:p>
            <a:r>
              <a:rPr lang="en-US"/>
              <a:t>Kansas Curriculum-Based Measures</a:t>
            </a:r>
            <a:endParaRPr lang="en-US" dirty="0"/>
          </a:p>
        </p:txBody>
      </p:sp>
    </p:spTree>
    <p:extLst>
      <p:ext uri="{BB962C8B-B14F-4D97-AF65-F5344CB8AC3E}">
        <p14:creationId xmlns:p14="http://schemas.microsoft.com/office/powerpoint/2010/main" val="1013900701"/>
      </p:ext>
    </p:extLst>
  </p:cSld>
  <p:clrMapOvr>
    <a:masterClrMapping/>
  </p:clrMapOvr>
  <mc:AlternateContent xmlns:mc="http://schemas.openxmlformats.org/markup-compatibility/2006" xmlns:p14="http://schemas.microsoft.com/office/powerpoint/2010/main">
    <mc:Choice Requires="p14">
      <p:transition spd="slow" p14:dur="2000" advTm="87155"/>
    </mc:Choice>
    <mc:Fallback xmlns="">
      <p:transition spd="slow" advTm="8715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lstStyle/>
          <a:p>
            <a:r>
              <a:rPr lang="en-US" dirty="0"/>
              <a:t>Focusing on what a child typically does.</a:t>
            </a:r>
          </a:p>
          <a:p>
            <a:r>
              <a:rPr lang="en-US" dirty="0"/>
              <a:t>Looking at actual performance across settings and situations. </a:t>
            </a:r>
          </a:p>
          <a:p>
            <a:r>
              <a:rPr lang="en-US" dirty="0"/>
              <a:t>Examining how a child uses skills to accomplish tasks. </a:t>
            </a:r>
          </a:p>
          <a:p>
            <a:r>
              <a:rPr lang="en-US" dirty="0"/>
              <a:t>Focusing on how a child functionally uses their skills and abilities rather than domain-specific tasks. </a:t>
            </a:r>
          </a:p>
          <a:p>
            <a:r>
              <a:rPr lang="en-US" dirty="0"/>
              <a:t>Identifying information that will inform instruction. </a:t>
            </a:r>
          </a:p>
        </p:txBody>
      </p:sp>
      <p:sp>
        <p:nvSpPr>
          <p:cNvPr id="3" name="Title 2"/>
          <p:cNvSpPr>
            <a:spLocks noGrp="1"/>
          </p:cNvSpPr>
          <p:nvPr>
            <p:ph type="title"/>
          </p:nvPr>
        </p:nvSpPr>
        <p:spPr>
          <a:xfrm>
            <a:off x="838200" y="448945"/>
            <a:ext cx="8945880" cy="1325563"/>
          </a:xfrm>
        </p:spPr>
        <p:txBody>
          <a:bodyPr/>
          <a:lstStyle/>
          <a:p>
            <a:r>
              <a:rPr lang="en-US" dirty="0"/>
              <a:t>Using A Curriculum-Based Measure Means ...</a:t>
            </a:r>
          </a:p>
        </p:txBody>
      </p:sp>
    </p:spTree>
    <p:extLst>
      <p:ext uri="{BB962C8B-B14F-4D97-AF65-F5344CB8AC3E}">
        <p14:creationId xmlns:p14="http://schemas.microsoft.com/office/powerpoint/2010/main" val="163108201"/>
      </p:ext>
    </p:extLst>
  </p:cSld>
  <p:clrMapOvr>
    <a:masterClrMapping/>
  </p:clrMapOvr>
  <mc:AlternateContent xmlns:mc="http://schemas.openxmlformats.org/markup-compatibility/2006" xmlns:p14="http://schemas.microsoft.com/office/powerpoint/2010/main">
    <mc:Choice Requires="p14">
      <p:transition spd="slow" p14:dur="2000" advTm="35766"/>
    </mc:Choice>
    <mc:Fallback xmlns="">
      <p:transition spd="slow" advTm="3576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ummary form sample">
            <a:extLst>
              <a:ext uri="{FF2B5EF4-FFF2-40B4-BE49-F238E27FC236}">
                <a16:creationId xmlns:a16="http://schemas.microsoft.com/office/drawing/2014/main" id="{CD4D1939-F6E5-9BF3-79A8-46254E9D8CB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82212" y="1558925"/>
            <a:ext cx="4293576" cy="4351338"/>
          </a:xfrm>
        </p:spPr>
      </p:pic>
      <p:sp>
        <p:nvSpPr>
          <p:cNvPr id="3" name="Title 2">
            <a:extLst>
              <a:ext uri="{FF2B5EF4-FFF2-40B4-BE49-F238E27FC236}">
                <a16:creationId xmlns:a16="http://schemas.microsoft.com/office/drawing/2014/main" id="{00893957-5F24-BE76-040C-C59286AE05E8}"/>
              </a:ext>
            </a:extLst>
          </p:cNvPr>
          <p:cNvSpPr>
            <a:spLocks noGrp="1"/>
          </p:cNvSpPr>
          <p:nvPr>
            <p:ph type="title"/>
          </p:nvPr>
        </p:nvSpPr>
        <p:spPr/>
        <p:txBody>
          <a:bodyPr/>
          <a:lstStyle/>
          <a:p>
            <a:r>
              <a:rPr lang="en-US" dirty="0"/>
              <a:t>Child Outcome Summary Process</a:t>
            </a:r>
          </a:p>
        </p:txBody>
      </p:sp>
      <p:pic>
        <p:nvPicPr>
          <p:cNvPr id="8" name="Content Placeholder 7" descr="summary form sample">
            <a:extLst>
              <a:ext uri="{FF2B5EF4-FFF2-40B4-BE49-F238E27FC236}">
                <a16:creationId xmlns:a16="http://schemas.microsoft.com/office/drawing/2014/main" id="{C0EA332B-179D-4109-92A7-26493BA6FC1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76002" y="1558925"/>
            <a:ext cx="3773995" cy="4351338"/>
          </a:xfrm>
          <a:prstGeom prst="rect">
            <a:avLst/>
          </a:prstGeom>
        </p:spPr>
      </p:pic>
    </p:spTree>
    <p:extLst>
      <p:ext uri="{BB962C8B-B14F-4D97-AF65-F5344CB8AC3E}">
        <p14:creationId xmlns:p14="http://schemas.microsoft.com/office/powerpoint/2010/main" val="3230928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4">
            <a:extLst>
              <a:ext uri="{FF2B5EF4-FFF2-40B4-BE49-F238E27FC236}">
                <a16:creationId xmlns:a16="http://schemas.microsoft.com/office/drawing/2014/main" id="{3CB6DA40-5E23-4FAA-AACC-89689592FFB3}"/>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3516973" y="146698"/>
            <a:ext cx="8356662" cy="5898820"/>
          </a:xfrm>
          <a:prstGeom prst="rect">
            <a:avLst/>
          </a:prstGeom>
        </p:spPr>
      </p:pic>
      <p:sp>
        <p:nvSpPr>
          <p:cNvPr id="3" name="Title 2">
            <a:extLst>
              <a:ext uri="{FF2B5EF4-FFF2-40B4-BE49-F238E27FC236}">
                <a16:creationId xmlns:a16="http://schemas.microsoft.com/office/drawing/2014/main" id="{D400735C-4650-3FB8-4123-B15A577E9B20}"/>
              </a:ext>
            </a:extLst>
          </p:cNvPr>
          <p:cNvSpPr>
            <a:spLocks noGrp="1"/>
          </p:cNvSpPr>
          <p:nvPr>
            <p:ph type="title"/>
          </p:nvPr>
        </p:nvSpPr>
        <p:spPr>
          <a:xfrm>
            <a:off x="790459" y="472440"/>
            <a:ext cx="3263381" cy="2529923"/>
          </a:xfrm>
        </p:spPr>
        <p:txBody>
          <a:bodyPr>
            <a:spAutoFit/>
          </a:bodyPr>
          <a:lstStyle/>
          <a:p>
            <a:r>
              <a:rPr lang="en-US" sz="4400" dirty="0"/>
              <a:t>Decision Tree from Summary Ratings</a:t>
            </a:r>
          </a:p>
        </p:txBody>
      </p:sp>
    </p:spTree>
    <p:extLst>
      <p:ext uri="{BB962C8B-B14F-4D97-AF65-F5344CB8AC3E}">
        <p14:creationId xmlns:p14="http://schemas.microsoft.com/office/powerpoint/2010/main" val="1353819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Each child must have a Kansas Individual Data on Students (KIDS) State Student Identification (SSID) number before data can be entered into OWS. </a:t>
            </a:r>
          </a:p>
          <a:p>
            <a:r>
              <a:rPr lang="en-US" dirty="0"/>
              <a:t>The Child Outcomes Summary (COS) refers to the rating scale developed by the Early Childhood Outcomes Center.  </a:t>
            </a:r>
          </a:p>
          <a:p>
            <a:r>
              <a:rPr lang="en-US" dirty="0"/>
              <a:t>All users must register with the KSDE Authenticated Web Applications and be approved by KSDE. </a:t>
            </a:r>
          </a:p>
          <a:p>
            <a:r>
              <a:rPr lang="en-US" dirty="0"/>
              <a:t>The OWS won’t allow child exit data on a child without entry data present in the system. </a:t>
            </a:r>
          </a:p>
          <a:p>
            <a:r>
              <a:rPr lang="en-US" dirty="0"/>
              <a:t> The data entry year is from July 1 through June 30 of each calendar year, but the OWS is open for data correction through Sept. 15 of that calendar year.</a:t>
            </a:r>
          </a:p>
        </p:txBody>
      </p:sp>
      <p:sp>
        <p:nvSpPr>
          <p:cNvPr id="3" name="Title 2"/>
          <p:cNvSpPr>
            <a:spLocks noGrp="1"/>
          </p:cNvSpPr>
          <p:nvPr>
            <p:ph type="title"/>
          </p:nvPr>
        </p:nvSpPr>
        <p:spPr/>
        <p:txBody>
          <a:bodyPr/>
          <a:lstStyle/>
          <a:p>
            <a:r>
              <a:rPr lang="en-US"/>
              <a:t>Outcome Web System (OWS)</a:t>
            </a:r>
          </a:p>
        </p:txBody>
      </p:sp>
    </p:spTree>
    <p:extLst>
      <p:ext uri="{BB962C8B-B14F-4D97-AF65-F5344CB8AC3E}">
        <p14:creationId xmlns:p14="http://schemas.microsoft.com/office/powerpoint/2010/main" val="2590153868"/>
      </p:ext>
    </p:extLst>
  </p:cSld>
  <p:clrMapOvr>
    <a:masterClrMapping/>
  </p:clrMapOvr>
  <mc:AlternateContent xmlns:mc="http://schemas.openxmlformats.org/markup-compatibility/2006" xmlns:p14="http://schemas.microsoft.com/office/powerpoint/2010/main">
    <mc:Choice Requires="p14">
      <p:transition spd="slow" p14:dur="2000" advTm="77067"/>
    </mc:Choice>
    <mc:Fallback xmlns="">
      <p:transition spd="slow" advTm="7706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F6EDDE8B-783A-4DB1-9DF8-138C2FB5A10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0089308"/>
              </p:ext>
            </p:extLst>
          </p:nvPr>
        </p:nvGraphicFramePr>
        <p:xfrm>
          <a:off x="1302656" y="1605443"/>
          <a:ext cx="10366829" cy="478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a:extLst>
              <a:ext uri="{C183D7F6-B498-43B3-948B-1728B52AA6E4}">
                <adec:decorative xmlns:adec="http://schemas.microsoft.com/office/drawing/2017/decorative" val="1"/>
              </a:ext>
            </a:extLst>
          </p:cNvPr>
          <p:cNvSpPr>
            <a:spLocks noGrp="1"/>
          </p:cNvSpPr>
          <p:nvPr>
            <p:ph idx="1"/>
          </p:nvPr>
        </p:nvSpPr>
        <p:spPr/>
        <p:txBody>
          <a:bodyPr/>
          <a:lstStyle/>
          <a:p>
            <a:pPr marL="0" indent="0">
              <a:buNone/>
            </a:pPr>
            <a:endParaRPr lang="en-US"/>
          </a:p>
          <a:p>
            <a:pPr lvl="1"/>
            <a:endParaRPr lang="en-US"/>
          </a:p>
        </p:txBody>
      </p:sp>
      <p:sp>
        <p:nvSpPr>
          <p:cNvPr id="3" name="Title 2"/>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192616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While children are sometimes served before their third birthday in IDEA Part B services, the </a:t>
            </a:r>
            <a:r>
              <a:rPr lang="en-US" dirty="0">
                <a:latin typeface="Open Sans Semibold" panose="020B0706030804020204" pitchFamily="34" charset="0"/>
                <a:ea typeface="Open Sans Semibold" panose="020B0706030804020204" pitchFamily="34" charset="0"/>
                <a:cs typeface="Open Sans Semibold" panose="020B0706030804020204" pitchFamily="34" charset="0"/>
              </a:rPr>
              <a:t>OWS will only accept a first date of service on or after a child’s third birthday.</a:t>
            </a:r>
            <a:r>
              <a:rPr lang="en-US" dirty="0"/>
              <a:t> </a:t>
            </a:r>
          </a:p>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The OWS has a session setting of 30 minutes.</a:t>
            </a:r>
            <a:r>
              <a:rPr lang="en-US" dirty="0"/>
              <a:t> The server will time out after 30 minutes of inactivity, and all data will be lost. Click on a button or link that causes server activity to reset the 30-minute window. </a:t>
            </a:r>
          </a:p>
          <a:p>
            <a:r>
              <a:rPr lang="en-US" dirty="0"/>
              <a:t>All children entering IDEA Part B services must have child outcome entry summary rating data entered in the OWS if they can be in the program for at least six months. Remember, the six months in a program is defined as the entire time a child is in Part B, not just the time a child is in a specific organization or district.</a:t>
            </a:r>
          </a:p>
        </p:txBody>
      </p:sp>
      <p:sp>
        <p:nvSpPr>
          <p:cNvPr id="3" name="Title 2"/>
          <p:cNvSpPr>
            <a:spLocks noGrp="1"/>
          </p:cNvSpPr>
          <p:nvPr>
            <p:ph type="title"/>
          </p:nvPr>
        </p:nvSpPr>
        <p:spPr/>
        <p:txBody>
          <a:bodyPr/>
          <a:lstStyle/>
          <a:p>
            <a:r>
              <a:rPr lang="en-US" dirty="0"/>
              <a:t>Data Entry Reminders  </a:t>
            </a:r>
          </a:p>
        </p:txBody>
      </p:sp>
    </p:spTree>
    <p:extLst>
      <p:ext uri="{BB962C8B-B14F-4D97-AF65-F5344CB8AC3E}">
        <p14:creationId xmlns:p14="http://schemas.microsoft.com/office/powerpoint/2010/main" val="3758851370"/>
      </p:ext>
    </p:extLst>
  </p:cSld>
  <p:clrMapOvr>
    <a:masterClrMapping/>
  </p:clrMapOvr>
  <mc:AlternateContent xmlns:mc="http://schemas.openxmlformats.org/markup-compatibility/2006" xmlns:p14="http://schemas.microsoft.com/office/powerpoint/2010/main">
    <mc:Choice Requires="p14">
      <p:transition spd="slow" p14:dur="2000" advTm="76208"/>
    </mc:Choice>
    <mc:Fallback xmlns="">
      <p:transition spd="slow" advTm="76208"/>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fontScale="85000" lnSpcReduction="10000"/>
          </a:bodyPr>
          <a:lstStyle/>
          <a:p>
            <a:r>
              <a:rPr lang="en-US" dirty="0"/>
              <a:t>If a program knows the child will leave services within six months, do not enter a record for the child into the OWS. However, if there is any doubt that the child will leave within six months, it is highly recommended that an entry rating for that child be entered into OWS. </a:t>
            </a:r>
          </a:p>
          <a:p>
            <a:r>
              <a:rPr lang="en-US" dirty="0"/>
              <a:t>Child outcomes entry ratings must be determined within 30 days of the first service date per the IFSP/IEP. </a:t>
            </a:r>
          </a:p>
          <a:p>
            <a:r>
              <a:rPr lang="en-US" dirty="0"/>
              <a:t>Once a child has an entry COS completed, then exits IDEA Part B services permanently and has not been in the program for six months, the exit will be entered into the OWS, and no child outcomes summary rating data will be entered. The OWS system won’t allow the rating to be entered.</a:t>
            </a:r>
          </a:p>
        </p:txBody>
      </p:sp>
      <p:sp>
        <p:nvSpPr>
          <p:cNvPr id="3" name="Title 2"/>
          <p:cNvSpPr>
            <a:spLocks noGrp="1"/>
          </p:cNvSpPr>
          <p:nvPr>
            <p:ph type="title"/>
          </p:nvPr>
        </p:nvSpPr>
        <p:spPr/>
        <p:txBody>
          <a:bodyPr/>
          <a:lstStyle/>
          <a:p>
            <a:r>
              <a:rPr lang="en-US" dirty="0"/>
              <a:t>Data Entry Reminders </a:t>
            </a:r>
          </a:p>
        </p:txBody>
      </p:sp>
    </p:spTree>
    <p:extLst>
      <p:ext uri="{BB962C8B-B14F-4D97-AF65-F5344CB8AC3E}">
        <p14:creationId xmlns:p14="http://schemas.microsoft.com/office/powerpoint/2010/main" val="2936625649"/>
      </p:ext>
    </p:extLst>
  </p:cSld>
  <p:clrMapOvr>
    <a:masterClrMapping/>
  </p:clrMapOvr>
  <mc:AlternateContent xmlns:mc="http://schemas.openxmlformats.org/markup-compatibility/2006" xmlns:p14="http://schemas.microsoft.com/office/powerpoint/2010/main">
    <mc:Choice Requires="p14">
      <p:transition spd="slow" p14:dur="2000" advTm="59392"/>
    </mc:Choice>
    <mc:Fallback xmlns="">
      <p:transition spd="slow" advTm="5939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A permanent exit is considered when:</a:t>
            </a:r>
          </a:p>
          <a:p>
            <a:r>
              <a:rPr lang="en-US" dirty="0"/>
              <a:t> Transitioning from preschool services to kindergarten.</a:t>
            </a:r>
          </a:p>
          <a:p>
            <a:r>
              <a:rPr lang="en-US" dirty="0"/>
              <a:t> A child is in IDEA Part B preschool program and turns age 6.</a:t>
            </a:r>
          </a:p>
          <a:p>
            <a:r>
              <a:rPr lang="en-US" dirty="0"/>
              <a:t> Child has exited and no longer requires IDEA services.</a:t>
            </a:r>
          </a:p>
          <a:p>
            <a:r>
              <a:rPr lang="en-US" dirty="0"/>
              <a:t> Moved out of state.</a:t>
            </a:r>
          </a:p>
          <a:p>
            <a:r>
              <a:rPr lang="en-US" dirty="0"/>
              <a:t> Child is withdrawn by parent or guardian.</a:t>
            </a:r>
          </a:p>
          <a:p>
            <a:r>
              <a:rPr lang="en-US" dirty="0"/>
              <a:t> Child is deceased.</a:t>
            </a:r>
          </a:p>
        </p:txBody>
      </p:sp>
      <p:sp>
        <p:nvSpPr>
          <p:cNvPr id="3" name="Title 2"/>
          <p:cNvSpPr>
            <a:spLocks noGrp="1"/>
          </p:cNvSpPr>
          <p:nvPr>
            <p:ph type="title"/>
          </p:nvPr>
        </p:nvSpPr>
        <p:spPr/>
        <p:txBody>
          <a:bodyPr/>
          <a:lstStyle/>
          <a:p>
            <a:r>
              <a:rPr lang="en-US" dirty="0"/>
              <a:t>Data Quality Reminders </a:t>
            </a:r>
          </a:p>
        </p:txBody>
      </p:sp>
    </p:spTree>
    <p:extLst>
      <p:ext uri="{BB962C8B-B14F-4D97-AF65-F5344CB8AC3E}">
        <p14:creationId xmlns:p14="http://schemas.microsoft.com/office/powerpoint/2010/main" val="3803210326"/>
      </p:ext>
    </p:extLst>
  </p:cSld>
  <p:clrMapOvr>
    <a:masterClrMapping/>
  </p:clrMapOvr>
  <mc:AlternateContent xmlns:mc="http://schemas.openxmlformats.org/markup-compatibility/2006" xmlns:p14="http://schemas.microsoft.com/office/powerpoint/2010/main">
    <mc:Choice Requires="p14">
      <p:transition spd="slow" p14:dur="2000" advTm="26709"/>
    </mc:Choice>
    <mc:Fallback xmlns="">
      <p:transition spd="slow" advTm="26709"/>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a:t>Timelines for Entering Child Outcome Data in OWS</a:t>
            </a:r>
            <a:endParaRPr lang="en-US" dirty="0"/>
          </a:p>
        </p:txBody>
      </p:sp>
      <p:sp>
        <p:nvSpPr>
          <p:cNvPr id="2" name="Text Placeholder 1">
            <a:extLst>
              <a:ext uri="{FF2B5EF4-FFF2-40B4-BE49-F238E27FC236}">
                <a16:creationId xmlns:a16="http://schemas.microsoft.com/office/drawing/2014/main" id="{A181E396-8EFB-4C7C-8C6A-7CC6C30D8E9D}"/>
              </a:ext>
            </a:extLst>
          </p:cNvPr>
          <p:cNvSpPr>
            <a:spLocks noGrp="1"/>
          </p:cNvSpPr>
          <p:nvPr>
            <p:ph type="body" idx="1"/>
          </p:nvPr>
        </p:nvSpPr>
        <p:spPr>
          <a:xfrm>
            <a:off x="575095" y="1681162"/>
            <a:ext cx="5157787" cy="914255"/>
          </a:xfrm>
        </p:spPr>
        <p:txBody>
          <a:bodyPr anchor="t"/>
          <a:lstStyle/>
          <a:p>
            <a:r>
              <a:rPr lang="en-US" dirty="0"/>
              <a:t>June 30:</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1200733" y="3088853"/>
            <a:ext cx="5157787" cy="3382529"/>
          </a:xfrm>
        </p:spPr>
        <p:txBody>
          <a:bodyPr wrap="square">
            <a:spAutoFit/>
          </a:bodyPr>
          <a:lstStyle/>
          <a:p>
            <a:r>
              <a:rPr lang="en-US" sz="2000" dirty="0"/>
              <a:t>Last date for submitting child outcome entry summary rating data to KSDE for all newly identified children entering IDEA Part B services.</a:t>
            </a:r>
          </a:p>
          <a:p>
            <a:r>
              <a:rPr lang="en-US" sz="2000" dirty="0"/>
              <a:t>Last date for submitting child outcome exit summary rating data for children permanently exiting IDEA Part B services between July 1 and June 30 of the current year.</a:t>
            </a:r>
          </a:p>
        </p:txBody>
      </p:sp>
      <p:sp>
        <p:nvSpPr>
          <p:cNvPr id="3" name="Text Placeholder 2">
            <a:extLst>
              <a:ext uri="{FF2B5EF4-FFF2-40B4-BE49-F238E27FC236}">
                <a16:creationId xmlns:a16="http://schemas.microsoft.com/office/drawing/2014/main" id="{C453172F-DA23-4CB4-B51A-C6B825EB0CC9}"/>
              </a:ext>
            </a:extLst>
          </p:cNvPr>
          <p:cNvSpPr>
            <a:spLocks noGrp="1"/>
          </p:cNvSpPr>
          <p:nvPr>
            <p:ph type="body" sz="quarter" idx="3"/>
          </p:nvPr>
        </p:nvSpPr>
        <p:spPr/>
        <p:txBody>
          <a:bodyPr anchor="t"/>
          <a:lstStyle/>
          <a:p>
            <a:r>
              <a:rPr lang="en-US" dirty="0"/>
              <a:t>July 1–Sept. 15:</a:t>
            </a:r>
          </a:p>
        </p:txBody>
      </p:sp>
      <p:sp>
        <p:nvSpPr>
          <p:cNvPr id="4" name="Content Placeholder 3">
            <a:extLst>
              <a:ext uri="{FF2B5EF4-FFF2-40B4-BE49-F238E27FC236}">
                <a16:creationId xmlns:a16="http://schemas.microsoft.com/office/drawing/2014/main" id="{A21C1896-94FA-4C49-9AFB-30046F5C937A}"/>
              </a:ext>
            </a:extLst>
          </p:cNvPr>
          <p:cNvSpPr>
            <a:spLocks noGrp="1"/>
          </p:cNvSpPr>
          <p:nvPr>
            <p:ph sz="quarter" idx="4"/>
          </p:nvPr>
        </p:nvSpPr>
        <p:spPr>
          <a:xfrm>
            <a:off x="7138742" y="3088853"/>
            <a:ext cx="3286209" cy="772584"/>
          </a:xfrm>
        </p:spPr>
        <p:txBody>
          <a:bodyPr wrap="square">
            <a:spAutoFit/>
          </a:bodyPr>
          <a:lstStyle/>
          <a:p>
            <a:r>
              <a:rPr lang="en-US" sz="2000" dirty="0"/>
              <a:t>Data verification occurs during this period.</a:t>
            </a:r>
          </a:p>
        </p:txBody>
      </p:sp>
      <p:cxnSp>
        <p:nvCxnSpPr>
          <p:cNvPr id="17" name="Straight Arrow Connector 16">
            <a:extLst>
              <a:ext uri="{FF2B5EF4-FFF2-40B4-BE49-F238E27FC236}">
                <a16:creationId xmlns:a16="http://schemas.microsoft.com/office/drawing/2014/main" id="{C311EE65-9E7A-4517-B3AE-24ACAC0BE68D}"/>
              </a:ext>
              <a:ext uri="{C183D7F6-B498-43B3-948B-1728B52AA6E4}">
                <adec:decorative xmlns:adec="http://schemas.microsoft.com/office/drawing/2017/decorative" val="1"/>
              </a:ext>
            </a:extLst>
          </p:cNvPr>
          <p:cNvCxnSpPr/>
          <p:nvPr/>
        </p:nvCxnSpPr>
        <p:spPr>
          <a:xfrm>
            <a:off x="335280" y="2571751"/>
            <a:ext cx="11521440" cy="0"/>
          </a:xfrm>
          <a:prstGeom prst="straightConnector1">
            <a:avLst/>
          </a:prstGeom>
          <a:ln w="409575">
            <a:solidFill>
              <a:schemeClr val="tx2">
                <a:lumMod val="25000"/>
                <a:lumOff val="75000"/>
              </a:schemeClr>
            </a:solidFill>
            <a:headEnd w="med" len="sm"/>
            <a:tailEnd type="triangle" w="sm" len="sm"/>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20B93B7F-32BE-41B7-991A-DE292247F874}"/>
              </a:ext>
              <a:ext uri="{C183D7F6-B498-43B3-948B-1728B52AA6E4}">
                <adec:decorative xmlns:adec="http://schemas.microsoft.com/office/drawing/2017/decorative" val="1"/>
              </a:ext>
            </a:extLst>
          </p:cNvPr>
          <p:cNvSpPr/>
          <p:nvPr/>
        </p:nvSpPr>
        <p:spPr>
          <a:xfrm>
            <a:off x="1062789" y="2263141"/>
            <a:ext cx="617220" cy="617220"/>
          </a:xfrm>
          <a:prstGeom prst="ellipse">
            <a:avLst/>
          </a:prstGeom>
          <a:ln w="57150">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F15CA63-908B-4E3D-8984-52E83E93A207}"/>
              </a:ext>
              <a:ext uri="{C183D7F6-B498-43B3-948B-1728B52AA6E4}">
                <adec:decorative xmlns:adec="http://schemas.microsoft.com/office/drawing/2017/decorative" val="1"/>
              </a:ext>
            </a:extLst>
          </p:cNvPr>
          <p:cNvSpPr/>
          <p:nvPr/>
        </p:nvSpPr>
        <p:spPr>
          <a:xfrm>
            <a:off x="6903275" y="2263141"/>
            <a:ext cx="617220" cy="617220"/>
          </a:xfrm>
          <a:prstGeom prst="ellipse">
            <a:avLst/>
          </a:prstGeom>
          <a:ln w="57150">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2677974"/>
      </p:ext>
    </p:extLst>
  </p:cSld>
  <p:clrMapOvr>
    <a:masterClrMapping/>
  </p:clrMapOvr>
  <mc:AlternateContent xmlns:mc="http://schemas.openxmlformats.org/markup-compatibility/2006" xmlns:p14="http://schemas.microsoft.com/office/powerpoint/2010/main">
    <mc:Choice Requires="p14">
      <p:transition spd="slow" p14:dur="2000" advTm="70950"/>
    </mc:Choice>
    <mc:Fallback xmlns="">
      <p:transition spd="slow" advTm="7095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52CCBA-E6C2-7E4C-BD88-A1DA2CA4C536}"/>
              </a:ext>
            </a:extLst>
          </p:cNvPr>
          <p:cNvSpPr>
            <a:spLocks noGrp="1"/>
          </p:cNvSpPr>
          <p:nvPr>
            <p:ph type="title"/>
          </p:nvPr>
        </p:nvSpPr>
        <p:spPr>
          <a:xfrm>
            <a:off x="2857500" y="2766219"/>
            <a:ext cx="6477000" cy="1325563"/>
          </a:xfrm>
        </p:spPr>
        <p:txBody>
          <a:bodyPr/>
          <a:lstStyle/>
          <a:p>
            <a:r>
              <a:rPr lang="en-US" dirty="0"/>
              <a:t>Kansas Early Childhood Outcome Resources and Supports</a:t>
            </a:r>
          </a:p>
        </p:txBody>
      </p:sp>
    </p:spTree>
    <p:extLst>
      <p:ext uri="{BB962C8B-B14F-4D97-AF65-F5344CB8AC3E}">
        <p14:creationId xmlns:p14="http://schemas.microsoft.com/office/powerpoint/2010/main" val="3259337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9788" y="457200"/>
            <a:ext cx="4906893" cy="1600200"/>
          </a:xfrm>
        </p:spPr>
        <p:txBody>
          <a:bodyPr/>
          <a:lstStyle/>
          <a:p>
            <a:r>
              <a:rPr lang="en-US" dirty="0"/>
              <a:t>Indicator 7: Preschool Outcome Resources </a:t>
            </a:r>
          </a:p>
        </p:txBody>
      </p:sp>
      <p:sp>
        <p:nvSpPr>
          <p:cNvPr id="10" name="Text Placeholder 9">
            <a:extLst>
              <a:ext uri="{FF2B5EF4-FFF2-40B4-BE49-F238E27FC236}">
                <a16:creationId xmlns:a16="http://schemas.microsoft.com/office/drawing/2014/main" id="{BA124820-FE03-447E-B7A1-7DD31F5645C1}"/>
              </a:ext>
            </a:extLst>
          </p:cNvPr>
          <p:cNvSpPr>
            <a:spLocks noGrp="1"/>
          </p:cNvSpPr>
          <p:nvPr>
            <p:ph type="body" sz="half" idx="2"/>
          </p:nvPr>
        </p:nvSpPr>
        <p:spPr/>
        <p:txBody>
          <a:bodyPr/>
          <a:lstStyle/>
          <a:p>
            <a:r>
              <a:rPr lang="en-US" sz="2400" dirty="0">
                <a:latin typeface="Open Sans Semibold" panose="020B0706030804020204" pitchFamily="34" charset="0"/>
                <a:ea typeface="Open Sans Semibold" panose="020B0706030804020204" pitchFamily="34" charset="0"/>
                <a:cs typeface="Open Sans Semibold" panose="020B0706030804020204" pitchFamily="34" charset="0"/>
                <a:hlinkClick r:id="rId3"/>
              </a:rPr>
              <a:t>Outcomes Web System (OWS) User Guide</a:t>
            </a:r>
            <a:r>
              <a:rPr lang="en-US" sz="2400" dirty="0">
                <a:latin typeface="Open Sans Semibold" panose="020B0706030804020204" pitchFamily="34" charset="0"/>
                <a:ea typeface="Open Sans Semibold" panose="020B0706030804020204" pitchFamily="34" charset="0"/>
                <a:cs typeface="Open Sans Semibold" panose="020B0706030804020204" pitchFamily="34" charset="0"/>
              </a:rPr>
              <a:t>:</a:t>
            </a:r>
          </a:p>
          <a:p>
            <a:r>
              <a:rPr lang="en-US" sz="2400" dirty="0"/>
              <a:t>This guide provides you with all the steps and resources you need to complete the early childhood outcomes process.</a:t>
            </a:r>
          </a:p>
          <a:p>
            <a:endParaRPr lang="en-US" dirty="0"/>
          </a:p>
        </p:txBody>
      </p:sp>
      <p:pic>
        <p:nvPicPr>
          <p:cNvPr id="11" name="Content Placeholder 10" descr="This is a screenshot to show a visual of what the OWS User Guide looks like when you click on the link provided in the PPT.">
            <a:extLst>
              <a:ext uri="{FF2B5EF4-FFF2-40B4-BE49-F238E27FC236}">
                <a16:creationId xmlns:a16="http://schemas.microsoft.com/office/drawing/2014/main" id="{2D498522-ABB6-4364-9356-6D78F2A7F556}"/>
              </a:ext>
            </a:extLst>
          </p:cNvPr>
          <p:cNvPicPr>
            <a:picLocks noGrp="1" noChangeAspect="1"/>
          </p:cNvPicPr>
          <p:nvPr>
            <p:ph idx="1"/>
          </p:nvPr>
        </p:nvPicPr>
        <p:blipFill rotWithShape="1">
          <a:blip r:embed="rId4"/>
          <a:srcRect l="1072" t="1213"/>
          <a:stretch/>
        </p:blipFill>
        <p:spPr>
          <a:xfrm>
            <a:off x="6248399" y="545431"/>
            <a:ext cx="4086087" cy="52923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
            <a:extLst>
              <a:ext uri="{C183D7F6-B498-43B3-948B-1728B52AA6E4}">
                <adec:decorative xmlns:adec="http://schemas.microsoft.com/office/drawing/2017/decorative" val="1"/>
              </a:ext>
            </a:extLst>
          </p:cNvPr>
          <p:cNvSpPr>
            <a:spLocks noChangeArrowheads="1"/>
          </p:cNvSpPr>
          <p:nvPr/>
        </p:nvSpPr>
        <p:spPr bwMode="auto">
          <a:xfrm>
            <a:off x="5746681" y="2698286"/>
            <a:ext cx="5375666" cy="230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6E6E73"/>
                </a:solidFill>
                <a:effectLst/>
                <a:latin typeface="Segoe UI" panose="020B0502040204020203" pitchFamily="34" charset="0"/>
                <a:cs typeface="Segoe UI" panose="020B0502040204020203" pitchFamily="34" charset="0"/>
              </a:rPr>
              <a:t>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52623819"/>
      </p:ext>
    </p:extLst>
  </p:cSld>
  <p:clrMapOvr>
    <a:masterClrMapping/>
  </p:clrMapOvr>
  <mc:AlternateContent xmlns:mc="http://schemas.openxmlformats.org/markup-compatibility/2006" xmlns:p14="http://schemas.microsoft.com/office/powerpoint/2010/main">
    <mc:Choice Requires="p14">
      <p:transition spd="slow" p14:dur="2000" advTm="17980"/>
    </mc:Choice>
    <mc:Fallback xmlns="">
      <p:transition spd="slow" advTm="1798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630F3BD6-ACFD-4D9D-9687-E9CA71C508C0}"/>
              </a:ext>
            </a:extLst>
          </p:cNvPr>
          <p:cNvSpPr txBox="1">
            <a:spLocks noGrp="1"/>
          </p:cNvSpPr>
          <p:nvPr>
            <p:ph type="title"/>
          </p:nvPr>
        </p:nvSpPr>
        <p:spPr>
          <a:xfrm>
            <a:off x="806175" y="187208"/>
            <a:ext cx="10949848" cy="998350"/>
          </a:xfrm>
          <a:prstGeom prst="rect">
            <a:avLst/>
          </a:prstGeom>
        </p:spPr>
        <p:txBody>
          <a:bodyPr vert="horz" wrap="square" lIns="0" tIns="13335" rIns="0" bIns="0" rtlCol="0">
            <a:spAutoFit/>
          </a:bodyPr>
          <a:lstStyle/>
          <a:p>
            <a:pPr marL="12700">
              <a:lnSpc>
                <a:spcPct val="100000"/>
              </a:lnSpc>
              <a:spcBef>
                <a:spcPts val="105"/>
              </a:spcBef>
            </a:pPr>
            <a:r>
              <a:rPr lang="en-US" dirty="0">
                <a:latin typeface="Open Sans Semibold" panose="020B0706030804020204" pitchFamily="34" charset="0"/>
                <a:cs typeface="Open Sans Semibold" panose="020B0706030804020204" pitchFamily="34" charset="0"/>
              </a:rPr>
              <a:t>Indicator 7: Early Childhood Outcome Resources </a:t>
            </a:r>
            <a:br>
              <a:rPr lang="en-US" dirty="0">
                <a:latin typeface="Open Sans Semibold" panose="020B0706030804020204" pitchFamily="34" charset="0"/>
                <a:cs typeface="Open Sans Semibold" panose="020B0706030804020204" pitchFamily="34" charset="0"/>
              </a:rPr>
            </a:br>
            <a:r>
              <a:rPr lang="en-US" dirty="0">
                <a:latin typeface="Open Sans Semibold" panose="020B0706030804020204" pitchFamily="34" charset="0"/>
                <a:cs typeface="Open Sans Semibold" panose="020B0706030804020204" pitchFamily="34" charset="0"/>
                <a:hlinkClick r:id="rId3"/>
              </a:rPr>
              <a:t>KSDE website</a:t>
            </a:r>
            <a:endParaRPr dirty="0">
              <a:latin typeface="Open Sans Semibold" panose="020B0706030804020204" pitchFamily="34" charset="0"/>
              <a:cs typeface="Open Sans Semibold" panose="020B0706030804020204" pitchFamily="34" charset="0"/>
            </a:endParaRPr>
          </a:p>
        </p:txBody>
      </p:sp>
      <p:pic>
        <p:nvPicPr>
          <p:cNvPr id="7" name="Picture 6" descr="This is a picture of what the SPP/APR resources look like listed under Indicator 7 on the KSDE website. ">
            <a:extLst>
              <a:ext uri="{FF2B5EF4-FFF2-40B4-BE49-F238E27FC236}">
                <a16:creationId xmlns:a16="http://schemas.microsoft.com/office/drawing/2014/main" id="{67DA3DFA-7252-4AC1-AC51-D6EB6E0A9D46}"/>
              </a:ext>
            </a:extLst>
          </p:cNvPr>
          <p:cNvPicPr>
            <a:picLocks noChangeAspect="1"/>
          </p:cNvPicPr>
          <p:nvPr/>
        </p:nvPicPr>
        <p:blipFill>
          <a:blip r:embed="rId4"/>
          <a:stretch>
            <a:fillRect/>
          </a:stretch>
        </p:blipFill>
        <p:spPr>
          <a:xfrm>
            <a:off x="806175" y="2809301"/>
            <a:ext cx="10455933" cy="3367991"/>
          </a:xfrm>
          <a:prstGeom prst="rect">
            <a:avLst/>
          </a:prstGeom>
        </p:spPr>
      </p:pic>
      <p:pic>
        <p:nvPicPr>
          <p:cNvPr id="8" name="Picture 7">
            <a:extLst>
              <a:ext uri="{FF2B5EF4-FFF2-40B4-BE49-F238E27FC236}">
                <a16:creationId xmlns:a16="http://schemas.microsoft.com/office/drawing/2014/main" id="{975DBF8D-F612-4673-875E-60846F75782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06175" y="1407865"/>
            <a:ext cx="10455933" cy="1401436"/>
          </a:xfrm>
          <a:prstGeom prst="rect">
            <a:avLst/>
          </a:prstGeom>
        </p:spPr>
      </p:pic>
    </p:spTree>
    <p:extLst>
      <p:ext uri="{BB962C8B-B14F-4D97-AF65-F5344CB8AC3E}">
        <p14:creationId xmlns:p14="http://schemas.microsoft.com/office/powerpoint/2010/main" val="4254347265"/>
      </p:ext>
    </p:extLst>
  </p:cSld>
  <p:clrMapOvr>
    <a:masterClrMapping/>
  </p:clrMapOvr>
  <mc:AlternateContent xmlns:mc="http://schemas.openxmlformats.org/markup-compatibility/2006" xmlns:p14="http://schemas.microsoft.com/office/powerpoint/2010/main">
    <mc:Choice Requires="p14">
      <p:transition spd="slow" p14:dur="2000" advTm="39035"/>
    </mc:Choice>
    <mc:Fallback xmlns="">
      <p:transition spd="slow" advTm="39035"/>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Indicator 7: Preschool Outcomes Resources:</a:t>
            </a:r>
          </a:p>
        </p:txBody>
      </p:sp>
      <p:pic>
        <p:nvPicPr>
          <p:cNvPr id="11" name="Picture 10" descr="Click the Request assistance button on the TASN website. This is a picture of what the request button looks like on the TASN website. ">
            <a:extLst>
              <a:ext uri="{FF2B5EF4-FFF2-40B4-BE49-F238E27FC236}">
                <a16:creationId xmlns:a16="http://schemas.microsoft.com/office/drawing/2014/main" id="{5D1EEE33-704A-4D53-AEB7-E5B4280C305E}"/>
              </a:ext>
            </a:extLst>
          </p:cNvPr>
          <p:cNvPicPr>
            <a:picLocks noChangeAspect="1"/>
          </p:cNvPicPr>
          <p:nvPr/>
        </p:nvPicPr>
        <p:blipFill>
          <a:blip r:embed="rId3"/>
          <a:stretch>
            <a:fillRect/>
          </a:stretch>
        </p:blipFill>
        <p:spPr>
          <a:xfrm>
            <a:off x="838199" y="2748536"/>
            <a:ext cx="10025771" cy="2032009"/>
          </a:xfrm>
          <a:prstGeom prst="rect">
            <a:avLst/>
          </a:prstGeom>
        </p:spPr>
      </p:pic>
      <p:sp>
        <p:nvSpPr>
          <p:cNvPr id="20" name="Content Placeholder 19">
            <a:extLst>
              <a:ext uri="{FF2B5EF4-FFF2-40B4-BE49-F238E27FC236}">
                <a16:creationId xmlns:a16="http://schemas.microsoft.com/office/drawing/2014/main" id="{C2FB5FBC-B166-4745-A127-E800FAA1895A}"/>
              </a:ext>
            </a:extLst>
          </p:cNvPr>
          <p:cNvSpPr>
            <a:spLocks noGrp="1"/>
          </p:cNvSpPr>
          <p:nvPr>
            <p:ph idx="1"/>
          </p:nvPr>
        </p:nvSpPr>
        <p:spPr>
          <a:xfrm>
            <a:off x="838200" y="1804737"/>
            <a:ext cx="10515600" cy="4372226"/>
          </a:xfrm>
        </p:spPr>
        <p:txBody>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hlinkClick r:id="rId4"/>
              </a:rPr>
              <a:t>Kansas Technical Assistance System Network (TASN)</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p>
          <a:p>
            <a:pPr marL="0" indent="0">
              <a:buNone/>
            </a:pPr>
            <a:r>
              <a:rPr lang="en-US" dirty="0">
                <a:latin typeface="Open Sans Semibold" panose="020B0706030804020204" pitchFamily="34" charset="0"/>
                <a:ea typeface="Open Sans Semibold" panose="020B0706030804020204" pitchFamily="34" charset="0"/>
                <a:cs typeface="Open Sans Semibold" panose="020B0706030804020204" pitchFamily="34" charset="0"/>
                <a:hlinkClick r:id="rId5"/>
              </a:rPr>
              <a:t>Indicator 7: Early Childhood Outcomes </a:t>
            </a:r>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a:p>
            <a:endParaRPr lang="en-US" dirty="0"/>
          </a:p>
        </p:txBody>
      </p:sp>
    </p:spTree>
    <p:extLst>
      <p:ext uri="{BB962C8B-B14F-4D97-AF65-F5344CB8AC3E}">
        <p14:creationId xmlns:p14="http://schemas.microsoft.com/office/powerpoint/2010/main" val="2436487618"/>
      </p:ext>
    </p:extLst>
  </p:cSld>
  <p:clrMapOvr>
    <a:masterClrMapping/>
  </p:clrMapOvr>
  <mc:AlternateContent xmlns:mc="http://schemas.openxmlformats.org/markup-compatibility/2006" xmlns:p14="http://schemas.microsoft.com/office/powerpoint/2010/main">
    <mc:Choice Requires="p14">
      <p:transition spd="slow" p14:dur="2000" advTm="31093"/>
    </mc:Choice>
    <mc:Fallback xmlns="">
      <p:transition spd="slow" advTm="31093"/>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44073"/>
            <a:ext cx="8241632" cy="4532890"/>
          </a:xfrm>
        </p:spPr>
        <p:txBody>
          <a:bodyPr/>
          <a:lstStyle/>
          <a:p>
            <a:pPr lvl="0"/>
            <a:r>
              <a:rPr lang="en-US" sz="3200" dirty="0"/>
              <a:t>Evaluate need for Indicator 7 training and technical assistance.</a:t>
            </a:r>
          </a:p>
          <a:p>
            <a:pPr lvl="0"/>
            <a:r>
              <a:rPr lang="en-US" sz="3200" dirty="0"/>
              <a:t>Create needed training and technical assistance materials.</a:t>
            </a:r>
          </a:p>
          <a:p>
            <a:pPr lvl="0"/>
            <a:r>
              <a:rPr lang="en-US" sz="3200" dirty="0"/>
              <a:t>Make connections to Indicator 6: Early Childhood Environments Data.</a:t>
            </a:r>
          </a:p>
        </p:txBody>
      </p:sp>
      <p:sp>
        <p:nvSpPr>
          <p:cNvPr id="3" name="Title 2">
            <a:extLst>
              <a:ext uri="{FF2B5EF4-FFF2-40B4-BE49-F238E27FC236}">
                <a16:creationId xmlns:a16="http://schemas.microsoft.com/office/drawing/2014/main" id="{994F37BB-3DD7-4A7B-A9E1-78660B384C1E}"/>
              </a:ext>
            </a:extLst>
          </p:cNvPr>
          <p:cNvSpPr>
            <a:spLocks noGrp="1"/>
          </p:cNvSpPr>
          <p:nvPr>
            <p:ph type="title"/>
          </p:nvPr>
        </p:nvSpPr>
        <p:spPr/>
        <p:txBody>
          <a:bodyPr/>
          <a:lstStyle/>
          <a:p>
            <a:r>
              <a:rPr lang="en-US"/>
              <a:t>Next Steps</a:t>
            </a:r>
          </a:p>
        </p:txBody>
      </p:sp>
    </p:spTree>
    <p:extLst>
      <p:ext uri="{BB962C8B-B14F-4D97-AF65-F5344CB8AC3E}">
        <p14:creationId xmlns:p14="http://schemas.microsoft.com/office/powerpoint/2010/main" val="1967232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644073"/>
            <a:ext cx="9685421" cy="4532890"/>
          </a:xfrm>
        </p:spPr>
        <p:txBody>
          <a:bodyPr/>
          <a:lstStyle/>
          <a:p>
            <a:pPr lvl="0"/>
            <a:r>
              <a:rPr lang="en-US" sz="3200" dirty="0"/>
              <a:t>In what ways have you examined the Early Childhood Outcome data in your district?</a:t>
            </a:r>
          </a:p>
          <a:p>
            <a:r>
              <a:rPr lang="en-US" sz="3200" dirty="0"/>
              <a:t>What have you learned from analyzing this data? </a:t>
            </a:r>
          </a:p>
          <a:p>
            <a:r>
              <a:rPr lang="en-US" sz="3200" dirty="0"/>
              <a:t>What does your state team need to know about your data and your efforts to improve this data? </a:t>
            </a:r>
          </a:p>
        </p:txBody>
      </p:sp>
      <p:sp>
        <p:nvSpPr>
          <p:cNvPr id="3" name="Title 2">
            <a:extLst>
              <a:ext uri="{FF2B5EF4-FFF2-40B4-BE49-F238E27FC236}">
                <a16:creationId xmlns:a16="http://schemas.microsoft.com/office/drawing/2014/main" id="{994F37BB-3DD7-4A7B-A9E1-78660B384C1E}"/>
              </a:ext>
            </a:extLst>
          </p:cNvPr>
          <p:cNvSpPr>
            <a:spLocks noGrp="1"/>
          </p:cNvSpPr>
          <p:nvPr>
            <p:ph type="title"/>
          </p:nvPr>
        </p:nvSpPr>
        <p:spPr/>
        <p:txBody>
          <a:bodyPr/>
          <a:lstStyle/>
          <a:p>
            <a:r>
              <a:rPr lang="en-US"/>
              <a:t>Discussion </a:t>
            </a:r>
          </a:p>
        </p:txBody>
      </p:sp>
    </p:spTree>
    <p:extLst>
      <p:ext uri="{BB962C8B-B14F-4D97-AF65-F5344CB8AC3E}">
        <p14:creationId xmlns:p14="http://schemas.microsoft.com/office/powerpoint/2010/main" val="3139815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C2FB5FBC-B166-4745-A127-E800FAA1895A}"/>
              </a:ext>
            </a:extLst>
          </p:cNvPr>
          <p:cNvSpPr>
            <a:spLocks noGrp="1"/>
          </p:cNvSpPr>
          <p:nvPr>
            <p:ph idx="1"/>
          </p:nvPr>
        </p:nvSpPr>
        <p:spPr/>
        <p:txBody>
          <a:bodyPr>
            <a:noAutofit/>
          </a:bodyPr>
          <a:lstStyle/>
          <a:p>
            <a:r>
              <a:rPr lang="en-US" sz="3200" dirty="0">
                <a:latin typeface="Open Sans Light"/>
                <a:ea typeface="Open Sans Light"/>
                <a:cs typeface="Open Sans Light"/>
              </a:rPr>
              <a:t>Measured by Part C and Part B Preschool Special Education Programs.</a:t>
            </a:r>
            <a:endParaRPr lang="en-US" sz="3200" dirty="0"/>
          </a:p>
          <a:p>
            <a:r>
              <a:rPr lang="en-US" sz="3200" dirty="0">
                <a:latin typeface="Open Sans Light"/>
                <a:ea typeface="Open Sans Light"/>
                <a:cs typeface="Open Sans Light"/>
              </a:rPr>
              <a:t>Functional skills and behaviors that are meaningful for a child’s participation in everyday routines. </a:t>
            </a:r>
            <a:endParaRPr lang="en-US" sz="3200" dirty="0"/>
          </a:p>
          <a:p>
            <a:r>
              <a:rPr lang="en-US" sz="3200" dirty="0">
                <a:latin typeface="Open Sans Light"/>
                <a:ea typeface="Open Sans Light"/>
                <a:cs typeface="Open Sans Light"/>
              </a:rPr>
              <a:t>Cut across developmental domains</a:t>
            </a:r>
            <a:endParaRPr lang="en-US" sz="3200" dirty="0"/>
          </a:p>
          <a:p>
            <a:r>
              <a:rPr lang="en-US" sz="3200" dirty="0">
                <a:latin typeface="Open Sans Light"/>
                <a:ea typeface="Open Sans Light"/>
                <a:cs typeface="Open Sans Light"/>
              </a:rPr>
              <a:t>Meant to measure skills and behaviors across settings and situations. </a:t>
            </a:r>
            <a:endParaRPr lang="en-US" sz="3200" dirty="0"/>
          </a:p>
        </p:txBody>
      </p:sp>
      <p:sp>
        <p:nvSpPr>
          <p:cNvPr id="4" name="Title 3">
            <a:extLst>
              <a:ext uri="{FF2B5EF4-FFF2-40B4-BE49-F238E27FC236}">
                <a16:creationId xmlns:a16="http://schemas.microsoft.com/office/drawing/2014/main" id="{901F37E7-3622-40A3-BE87-40DA26A3B6BE}"/>
              </a:ext>
            </a:extLst>
          </p:cNvPr>
          <p:cNvSpPr>
            <a:spLocks noGrp="1"/>
          </p:cNvSpPr>
          <p:nvPr>
            <p:ph type="title"/>
          </p:nvPr>
        </p:nvSpPr>
        <p:spPr/>
        <p:txBody>
          <a:bodyPr/>
          <a:lstStyle/>
          <a:p>
            <a:r>
              <a:rPr lang="en-US"/>
              <a:t>What is Indicator 7?</a:t>
            </a:r>
          </a:p>
        </p:txBody>
      </p:sp>
    </p:spTree>
    <p:extLst>
      <p:ext uri="{BB962C8B-B14F-4D97-AF65-F5344CB8AC3E}">
        <p14:creationId xmlns:p14="http://schemas.microsoft.com/office/powerpoint/2010/main" val="1543641068"/>
      </p:ext>
    </p:extLst>
  </p:cSld>
  <p:clrMapOvr>
    <a:masterClrMapping/>
  </p:clrMapOvr>
  <mc:AlternateContent xmlns:mc="http://schemas.openxmlformats.org/markup-compatibility/2006" xmlns:p14="http://schemas.microsoft.com/office/powerpoint/2010/main">
    <mc:Choice Requires="p14">
      <p:transition spd="slow" p14:dur="2000" advTm="66761"/>
    </mc:Choice>
    <mc:Fallback xmlns="">
      <p:transition spd="slow" advTm="66761"/>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44706B-16BD-3D25-C213-B258B40869BC}"/>
              </a:ext>
            </a:extLst>
          </p:cNvPr>
          <p:cNvSpPr>
            <a:spLocks noGrp="1"/>
          </p:cNvSpPr>
          <p:nvPr>
            <p:ph type="title" idx="4294967295"/>
          </p:nvPr>
        </p:nvSpPr>
        <p:spPr/>
        <p:txBody>
          <a:bodyPr/>
          <a:lstStyle/>
          <a:p>
            <a:r>
              <a:rPr lang="en-US" dirty="0"/>
              <a:t>Contact us:</a:t>
            </a:r>
          </a:p>
        </p:txBody>
      </p:sp>
      <p:sp>
        <p:nvSpPr>
          <p:cNvPr id="3" name="Rectangle 2">
            <a:extLst>
              <a:ext uri="{FF2B5EF4-FFF2-40B4-BE49-F238E27FC236}">
                <a16:creationId xmlns:a16="http://schemas.microsoft.com/office/drawing/2014/main" id="{AB1FC51C-2666-4FC5-B90A-14D1BBFFBA64}"/>
              </a:ext>
            </a:extLst>
          </p:cNvPr>
          <p:cNvSpPr/>
          <p:nvPr/>
        </p:nvSpPr>
        <p:spPr>
          <a:xfrm>
            <a:off x="1186108" y="1844614"/>
            <a:ext cx="10167692" cy="2246769"/>
          </a:xfrm>
          <a:prstGeom prst="rect">
            <a:avLst/>
          </a:prstGeom>
        </p:spPr>
        <p:txBody>
          <a:bodyPr wrap="square">
            <a:spAutoFit/>
          </a:bodyPr>
          <a:lstStyle/>
          <a:p>
            <a:pPr lvl="0">
              <a:buClr>
                <a:srgbClr val="12284C"/>
              </a:buClr>
              <a:defRPr/>
            </a:pPr>
            <a:r>
              <a:rPr lang="en-US" sz="2800"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Amanda Petersen</a:t>
            </a:r>
          </a:p>
          <a:p>
            <a:pPr lvl="0">
              <a:buClr>
                <a:srgbClr val="12284C"/>
              </a:buClr>
              <a:defRPr/>
            </a:pPr>
            <a:r>
              <a:rPr lang="en-US" sz="2800"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Director</a:t>
            </a:r>
          </a:p>
          <a:p>
            <a:pPr lvl="0">
              <a:buClr>
                <a:srgbClr val="12284C"/>
              </a:buClr>
              <a:defRPr/>
            </a:pPr>
            <a:r>
              <a:rPr lang="en-US" sz="2800"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Early Childhood, KSDE</a:t>
            </a:r>
          </a:p>
          <a:p>
            <a:pPr lvl="0">
              <a:buClr>
                <a:srgbClr val="12284C"/>
              </a:buClr>
              <a:defRPr/>
            </a:pPr>
            <a:r>
              <a:rPr lang="en-US" sz="2800"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(785) 296-7929</a:t>
            </a:r>
          </a:p>
          <a:p>
            <a:pPr lvl="0">
              <a:buClr>
                <a:srgbClr val="12284C"/>
              </a:buClr>
              <a:defRPr/>
            </a:pPr>
            <a:r>
              <a:rPr lang="en-US" sz="2800"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hlinkClick r:id="rId2"/>
              </a:rPr>
              <a:t>apetersen@ksde.org</a:t>
            </a:r>
            <a:r>
              <a:rPr lang="en-US" sz="2800"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 </a:t>
            </a:r>
            <a:endPar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97890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C2FB5FBC-B166-4745-A127-E800FAA1895A}"/>
              </a:ext>
            </a:extLst>
          </p:cNvPr>
          <p:cNvSpPr>
            <a:spLocks noGrp="1"/>
          </p:cNvSpPr>
          <p:nvPr>
            <p:ph idx="1"/>
          </p:nvPr>
        </p:nvSpPr>
        <p:spPr/>
        <p:txBody>
          <a:bodyPr>
            <a:noAutofit/>
          </a:bodyPr>
          <a:lstStyle/>
          <a:p>
            <a:r>
              <a:rPr lang="en-US" sz="3200" dirty="0">
                <a:latin typeface="Open Sans Light"/>
                <a:ea typeface="Open Sans Light"/>
                <a:cs typeface="Open Sans Light"/>
              </a:rPr>
              <a:t>Relating with caregivers.</a:t>
            </a:r>
            <a:endParaRPr lang="en-US" sz="3200" dirty="0"/>
          </a:p>
          <a:p>
            <a:r>
              <a:rPr lang="en-US" sz="3200" dirty="0">
                <a:latin typeface="Open Sans Light"/>
                <a:ea typeface="Open Sans Light"/>
                <a:cs typeface="Open Sans Light"/>
              </a:rPr>
              <a:t>Attending to other people.</a:t>
            </a:r>
          </a:p>
          <a:p>
            <a:r>
              <a:rPr lang="en-US" sz="3200" dirty="0">
                <a:latin typeface="Open Sans Light"/>
                <a:ea typeface="Open Sans Light"/>
                <a:cs typeface="Open Sans Light"/>
              </a:rPr>
              <a:t>Interacting with peers.</a:t>
            </a:r>
          </a:p>
          <a:p>
            <a:r>
              <a:rPr lang="en-US" sz="3200" dirty="0">
                <a:latin typeface="Open Sans Light"/>
                <a:ea typeface="Open Sans Light"/>
                <a:cs typeface="Open Sans Light"/>
              </a:rPr>
              <a:t>Participating in social games and communicating with others.</a:t>
            </a:r>
          </a:p>
        </p:txBody>
      </p:sp>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sz="3600" dirty="0"/>
              <a:t>Outcome A: Positive Social-Emotional Skills (including social relationships) </a:t>
            </a:r>
          </a:p>
        </p:txBody>
      </p:sp>
    </p:spTree>
    <p:extLst>
      <p:ext uri="{BB962C8B-B14F-4D97-AF65-F5344CB8AC3E}">
        <p14:creationId xmlns:p14="http://schemas.microsoft.com/office/powerpoint/2010/main" val="438676659"/>
      </p:ext>
    </p:extLst>
  </p:cSld>
  <p:clrMapOvr>
    <a:masterClrMapping/>
  </p:clrMapOvr>
  <mc:AlternateContent xmlns:mc="http://schemas.openxmlformats.org/markup-compatibility/2006" xmlns:p14="http://schemas.microsoft.com/office/powerpoint/2010/main">
    <mc:Choice Requires="p14">
      <p:transition spd="slow" p14:dur="2000" advTm="66761"/>
    </mc:Choice>
    <mc:Fallback xmlns="">
      <p:transition spd="slow" advTm="6676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C2FB5FBC-B166-4745-A127-E800FAA1895A}"/>
              </a:ext>
            </a:extLst>
          </p:cNvPr>
          <p:cNvSpPr>
            <a:spLocks noGrp="1"/>
          </p:cNvSpPr>
          <p:nvPr>
            <p:ph idx="1"/>
          </p:nvPr>
        </p:nvSpPr>
        <p:spPr/>
        <p:txBody>
          <a:bodyPr>
            <a:noAutofit/>
          </a:bodyPr>
          <a:lstStyle/>
          <a:p>
            <a:r>
              <a:rPr lang="en-US" sz="3200">
                <a:latin typeface="Open Sans Light"/>
                <a:ea typeface="Open Sans Light"/>
                <a:cs typeface="Open Sans Light"/>
              </a:rPr>
              <a:t>Expressing </a:t>
            </a:r>
            <a:r>
              <a:rPr lang="en-US" sz="3200" dirty="0">
                <a:latin typeface="Open Sans Light"/>
                <a:ea typeface="Open Sans Light"/>
                <a:cs typeface="Open Sans Light"/>
              </a:rPr>
              <a:t>own emotions and responding to the emotions of others.</a:t>
            </a:r>
          </a:p>
        </p:txBody>
      </p:sp>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fontScale="90000"/>
          </a:bodyPr>
          <a:lstStyle/>
          <a:p>
            <a:r>
              <a:rPr lang="en-US" sz="3600" dirty="0"/>
              <a:t>Outcome A: Positive Social-Emotional Skills (including social relationships) </a:t>
            </a:r>
            <a:r>
              <a:rPr lang="en-US" sz="3200" dirty="0">
                <a:latin typeface="Open Sans Light"/>
                <a:ea typeface="Open Sans Light"/>
                <a:cs typeface="Open Sans Light"/>
              </a:rPr>
              <a:t>Following social norms and adapting to change in routines.</a:t>
            </a:r>
            <a:endParaRPr lang="en-US" sz="3600" dirty="0"/>
          </a:p>
        </p:txBody>
      </p:sp>
    </p:spTree>
    <p:extLst>
      <p:ext uri="{BB962C8B-B14F-4D97-AF65-F5344CB8AC3E}">
        <p14:creationId xmlns:p14="http://schemas.microsoft.com/office/powerpoint/2010/main" val="1984535796"/>
      </p:ext>
    </p:extLst>
  </p:cSld>
  <p:clrMapOvr>
    <a:masterClrMapping/>
  </p:clrMapOvr>
  <mc:AlternateContent xmlns:mc="http://schemas.openxmlformats.org/markup-compatibility/2006" xmlns:p14="http://schemas.microsoft.com/office/powerpoint/2010/main">
    <mc:Choice Requires="p14">
      <p:transition spd="slow" p14:dur="2000" advTm="66761"/>
    </mc:Choice>
    <mc:Fallback xmlns="">
      <p:transition spd="slow" advTm="6676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C2FB5FBC-B166-4745-A127-E800FAA1895A}"/>
              </a:ext>
            </a:extLst>
          </p:cNvPr>
          <p:cNvSpPr>
            <a:spLocks noGrp="1"/>
          </p:cNvSpPr>
          <p:nvPr>
            <p:ph idx="1"/>
          </p:nvPr>
        </p:nvSpPr>
        <p:spPr/>
        <p:txBody>
          <a:bodyPr/>
          <a:lstStyle/>
          <a:p>
            <a:r>
              <a:rPr lang="en-US">
                <a:latin typeface="Open Sans Light"/>
                <a:ea typeface="Open Sans Light"/>
                <a:cs typeface="Open Sans Light"/>
              </a:rPr>
              <a:t>Showing interest in learning</a:t>
            </a:r>
          </a:p>
          <a:p>
            <a:r>
              <a:rPr lang="en-US">
                <a:latin typeface="Open Sans Light"/>
                <a:ea typeface="Open Sans Light"/>
                <a:cs typeface="Open Sans Light"/>
              </a:rPr>
              <a:t>Attending to other people in a variety of settings</a:t>
            </a:r>
          </a:p>
          <a:p>
            <a:r>
              <a:rPr lang="en-US">
                <a:latin typeface="Open Sans Light"/>
                <a:ea typeface="Open Sans Light"/>
                <a:cs typeface="Open Sans Light"/>
              </a:rPr>
              <a:t>Engaging in purposeful play</a:t>
            </a:r>
          </a:p>
          <a:p>
            <a:r>
              <a:rPr lang="en-US">
                <a:latin typeface="Open Sans Light"/>
                <a:ea typeface="Open Sans Light"/>
                <a:cs typeface="Open Sans Light"/>
              </a:rPr>
              <a:t>Understanding pre-academics and literacy</a:t>
            </a:r>
          </a:p>
          <a:p>
            <a:r>
              <a:rPr lang="en-US">
                <a:latin typeface="Open Sans Light"/>
                <a:ea typeface="Open Sans Light"/>
                <a:cs typeface="Open Sans Light"/>
              </a:rPr>
              <a:t>Acquiring language to communicate</a:t>
            </a:r>
          </a:p>
          <a:p>
            <a:r>
              <a:rPr lang="en-US">
                <a:latin typeface="Open Sans Light"/>
                <a:ea typeface="Open Sans Light"/>
                <a:cs typeface="Open Sans Light"/>
              </a:rPr>
              <a:t>Understanding questions asked and directions given</a:t>
            </a:r>
          </a:p>
        </p:txBody>
      </p:sp>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Outcome B: Acquisition and Use of Knowledge and Skills </a:t>
            </a:r>
          </a:p>
        </p:txBody>
      </p:sp>
    </p:spTree>
    <p:extLst>
      <p:ext uri="{BB962C8B-B14F-4D97-AF65-F5344CB8AC3E}">
        <p14:creationId xmlns:p14="http://schemas.microsoft.com/office/powerpoint/2010/main" val="4285588217"/>
      </p:ext>
    </p:extLst>
  </p:cSld>
  <p:clrMapOvr>
    <a:masterClrMapping/>
  </p:clrMapOvr>
  <mc:AlternateContent xmlns:mc="http://schemas.openxmlformats.org/markup-compatibility/2006" xmlns:p14="http://schemas.microsoft.com/office/powerpoint/2010/main">
    <mc:Choice Requires="p14">
      <p:transition spd="slow" p14:dur="2000" advTm="66761"/>
    </mc:Choice>
    <mc:Fallback xmlns="">
      <p:transition spd="slow" advTm="6676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C2FB5FBC-B166-4745-A127-E800FAA1895A}"/>
              </a:ext>
            </a:extLst>
          </p:cNvPr>
          <p:cNvSpPr>
            <a:spLocks noGrp="1"/>
          </p:cNvSpPr>
          <p:nvPr>
            <p:ph idx="1"/>
          </p:nvPr>
        </p:nvSpPr>
        <p:spPr/>
        <p:txBody>
          <a:bodyPr anchor="ctr"/>
          <a:lstStyle/>
          <a:p>
            <a:r>
              <a:rPr lang="en-US" dirty="0">
                <a:latin typeface="Open Sans Light"/>
                <a:ea typeface="Open Sans Light"/>
                <a:cs typeface="Open Sans Light"/>
              </a:rPr>
              <a:t>Moving around and manipulating things to meet needs</a:t>
            </a:r>
          </a:p>
          <a:p>
            <a:r>
              <a:rPr lang="en-US" dirty="0">
                <a:latin typeface="Open Sans Light"/>
                <a:ea typeface="Open Sans Light"/>
                <a:cs typeface="Open Sans Light"/>
              </a:rPr>
              <a:t>Eating and drinking with increasing independence</a:t>
            </a:r>
          </a:p>
          <a:p>
            <a:r>
              <a:rPr lang="en-US" dirty="0">
                <a:latin typeface="Open Sans Light"/>
                <a:ea typeface="Open Sans Light"/>
                <a:cs typeface="Open Sans Light"/>
              </a:rPr>
              <a:t>Dressing and undressing with increasing independence</a:t>
            </a:r>
          </a:p>
          <a:p>
            <a:r>
              <a:rPr lang="en-US" dirty="0">
                <a:latin typeface="Open Sans Light"/>
                <a:ea typeface="Open Sans Light"/>
                <a:cs typeface="Open Sans Light"/>
              </a:rPr>
              <a:t>Diapering/toileting and washing with increasing independence</a:t>
            </a:r>
          </a:p>
          <a:p>
            <a:r>
              <a:rPr lang="en-US" dirty="0">
                <a:latin typeface="Open Sans Light"/>
                <a:ea typeface="Open Sans Light"/>
                <a:cs typeface="Open Sans Light"/>
              </a:rPr>
              <a:t>Communicating needs</a:t>
            </a:r>
            <a:endParaRPr lang="en-US" dirty="0"/>
          </a:p>
          <a:p>
            <a:r>
              <a:rPr lang="en-US" dirty="0">
                <a:latin typeface="Open Sans Light"/>
                <a:ea typeface="Open Sans Light"/>
                <a:cs typeface="Open Sans Light"/>
              </a:rPr>
              <a:t>Showing safety awareness</a:t>
            </a:r>
          </a:p>
        </p:txBody>
      </p:sp>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Outcome C: Use Appropriate Behaviors to Meet Needs</a:t>
            </a:r>
          </a:p>
        </p:txBody>
      </p:sp>
    </p:spTree>
    <p:extLst>
      <p:ext uri="{BB962C8B-B14F-4D97-AF65-F5344CB8AC3E}">
        <p14:creationId xmlns:p14="http://schemas.microsoft.com/office/powerpoint/2010/main" val="1569982023"/>
      </p:ext>
    </p:extLst>
  </p:cSld>
  <p:clrMapOvr>
    <a:masterClrMapping/>
  </p:clrMapOvr>
  <mc:AlternateContent xmlns:mc="http://schemas.openxmlformats.org/markup-compatibility/2006" xmlns:p14="http://schemas.microsoft.com/office/powerpoint/2010/main">
    <mc:Choice Requires="p14">
      <p:transition spd="slow" p14:dur="2000" advTm="66761"/>
    </mc:Choice>
    <mc:Fallback xmlns="">
      <p:transition spd="slow" advTm="6676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13F5E77-FB3C-4A18-A993-25A88363DCAD}"/>
              </a:ext>
            </a:extLst>
          </p:cNvPr>
          <p:cNvSpPr>
            <a:spLocks noGrp="1"/>
          </p:cNvSpPr>
          <p:nvPr>
            <p:ph idx="1"/>
          </p:nvPr>
        </p:nvSpPr>
        <p:spPr/>
        <p:txBody>
          <a:bodyPr/>
          <a:lstStyle/>
          <a:p>
            <a:r>
              <a:rPr lang="en-US" dirty="0"/>
              <a:t>Focused on functional outcomes versus only academic achievement. </a:t>
            </a:r>
          </a:p>
          <a:p>
            <a:r>
              <a:rPr lang="en-US" dirty="0"/>
              <a:t>Emphasizes mastery and appropriate application of behaviors, knowledge and skills in a meaningful activities.</a:t>
            </a:r>
          </a:p>
          <a:p>
            <a:r>
              <a:rPr lang="en-US" dirty="0"/>
              <a:t>Emphasizes actions/knowledge that children need to be able to function successfully across  a variety of settings. </a:t>
            </a:r>
          </a:p>
          <a:p>
            <a:r>
              <a:rPr lang="en-US" dirty="0"/>
              <a:t>Measures the benefit experienced as a result of services and supports received. </a:t>
            </a:r>
          </a:p>
        </p:txBody>
      </p:sp>
      <p:sp>
        <p:nvSpPr>
          <p:cNvPr id="3" name="Title 2">
            <a:extLst>
              <a:ext uri="{FF2B5EF4-FFF2-40B4-BE49-F238E27FC236}">
                <a16:creationId xmlns:a16="http://schemas.microsoft.com/office/drawing/2014/main" id="{BF8CDFDB-A550-6D42-E2B0-52E45C357CCA}"/>
              </a:ext>
            </a:extLst>
          </p:cNvPr>
          <p:cNvSpPr>
            <a:spLocks noGrp="1"/>
          </p:cNvSpPr>
          <p:nvPr>
            <p:ph type="title"/>
          </p:nvPr>
        </p:nvSpPr>
        <p:spPr/>
        <p:txBody>
          <a:bodyPr/>
          <a:lstStyle/>
          <a:p>
            <a:r>
              <a:rPr lang="en-US"/>
              <a:t>Why is Indicator 7 Important? </a:t>
            </a:r>
          </a:p>
        </p:txBody>
      </p:sp>
    </p:spTree>
    <p:extLst>
      <p:ext uri="{BB962C8B-B14F-4D97-AF65-F5344CB8AC3E}">
        <p14:creationId xmlns:p14="http://schemas.microsoft.com/office/powerpoint/2010/main" val="2812383850"/>
      </p:ext>
    </p:extLst>
  </p:cSld>
  <p:clrMapOvr>
    <a:masterClrMapping/>
  </p:clrMapOvr>
</p:sld>
</file>

<file path=ppt/theme/theme1.xml><?xml version="1.0" encoding="utf-8"?>
<a:theme xmlns:a="http://schemas.openxmlformats.org/drawingml/2006/main" name="Custom Design">
  <a:themeElements>
    <a:clrScheme name="KSDE">
      <a:dk1>
        <a:sysClr val="windowText" lastClr="000000"/>
      </a:dk1>
      <a:lt1>
        <a:sysClr val="window" lastClr="FFFFFF"/>
      </a:lt1>
      <a:dk2>
        <a:srgbClr val="12284C"/>
      </a:dk2>
      <a:lt2>
        <a:srgbClr val="FFFFFF"/>
      </a:lt2>
      <a:accent1>
        <a:srgbClr val="53565A"/>
      </a:accent1>
      <a:accent2>
        <a:srgbClr val="FFA400"/>
      </a:accent2>
      <a:accent3>
        <a:srgbClr val="005587"/>
      </a:accent3>
      <a:accent4>
        <a:srgbClr val="00B796"/>
      </a:accent4>
      <a:accent5>
        <a:srgbClr val="D50032"/>
      </a:accent5>
      <a:accent6>
        <a:srgbClr val="B7312C"/>
      </a:accent6>
      <a:hlink>
        <a:srgbClr val="005587"/>
      </a:hlink>
      <a:folHlink>
        <a:srgbClr val="B7312C"/>
      </a:folHlink>
    </a:clrScheme>
    <a:fontScheme name="KSDE Branding">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989B36-3905-4D71-9AD1-EDCFAD04EC31}">
  <ds:schemaRefs>
    <ds:schemaRef ds:uri="6c663d95-8238-4b2d-b922-a74f82e5df6f"/>
    <ds:schemaRef ds:uri="d5501a87-0b31-43b9-bb13-8dd2b743a206"/>
    <ds:schemaRef ds:uri="http://purl.org/dc/terms/"/>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45BADF-2F2F-4D81-ACB9-DB6A1A4D4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230</TotalTime>
  <Words>4519</Words>
  <Application>Microsoft Office PowerPoint</Application>
  <PresentationFormat>Widescreen</PresentationFormat>
  <Paragraphs>519</Paragraphs>
  <Slides>40</Slides>
  <Notes>39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Open Sans</vt:lpstr>
      <vt:lpstr>Wingdings</vt:lpstr>
      <vt:lpstr>Open Sans Light</vt:lpstr>
      <vt:lpstr>Open Sans Semibold</vt:lpstr>
      <vt:lpstr>Arial</vt:lpstr>
      <vt:lpstr>Segoe UI</vt:lpstr>
      <vt:lpstr>Calibri</vt:lpstr>
      <vt:lpstr>Custom Design</vt:lpstr>
      <vt:lpstr>1_Custom Design</vt:lpstr>
      <vt:lpstr>Early Childhood Outcomes:</vt:lpstr>
      <vt:lpstr>Participant Outcomes</vt:lpstr>
      <vt:lpstr>Agenda</vt:lpstr>
      <vt:lpstr>What is Indicator 7?</vt:lpstr>
      <vt:lpstr>Outcome A: Positive Social-Emotional Skills (including social relationships) </vt:lpstr>
      <vt:lpstr>Outcome A: Positive Social-Emotional Skills (including social relationships) Following social norms and adapting to change in routines.</vt:lpstr>
      <vt:lpstr>Outcome B: Acquisition and Use of Knowledge and Skills </vt:lpstr>
      <vt:lpstr>Outcome C: Use Appropriate Behaviors to Meet Needs</vt:lpstr>
      <vt:lpstr>Why is Indicator 7 Important? </vt:lpstr>
      <vt:lpstr>Data Sources for Indicator 7</vt:lpstr>
      <vt:lpstr>Two Summary Statements for Each Outcomes</vt:lpstr>
      <vt:lpstr>Indicator 7: Early Childhood Outcomes Data</vt:lpstr>
      <vt:lpstr>State Approaches to Measurement of Early Childhood Outcome</vt:lpstr>
      <vt:lpstr>National Trends Indicator 7 Data </vt:lpstr>
      <vt:lpstr>Kansas Trends Indicator 7 Data</vt:lpstr>
      <vt:lpstr>Kansas Trends Indicator 7 Data </vt:lpstr>
      <vt:lpstr>National Trends Indicator 7 Data  </vt:lpstr>
      <vt:lpstr>Kansas Trends Indicator 7 Data  </vt:lpstr>
      <vt:lpstr>Kansas Trends Indicator 7 Data   </vt:lpstr>
      <vt:lpstr>State Performance Plan/Annual Performance Report (SPP/APR) Data Site</vt:lpstr>
      <vt:lpstr>Kansas APR Reports</vt:lpstr>
      <vt:lpstr>Kansas APR Reports </vt:lpstr>
      <vt:lpstr>Early Childhood Outcome Reporting  Requirements</vt:lpstr>
      <vt:lpstr>Made by an Early Childhood Team</vt:lpstr>
      <vt:lpstr>Kansas Curriculum-Based Measures</vt:lpstr>
      <vt:lpstr>Using A Curriculum-Based Measure Means ...</vt:lpstr>
      <vt:lpstr>Child Outcome Summary Process</vt:lpstr>
      <vt:lpstr>Decision Tree from Summary Ratings</vt:lpstr>
      <vt:lpstr>Outcome Web System (OWS)</vt:lpstr>
      <vt:lpstr>Data Entry Reminders  </vt:lpstr>
      <vt:lpstr>Data Entry Reminders </vt:lpstr>
      <vt:lpstr>Data Quality Reminders </vt:lpstr>
      <vt:lpstr>Timelines for Entering Child Outcome Data in OWS</vt:lpstr>
      <vt:lpstr>Kansas Early Childhood Outcome Resources and Supports</vt:lpstr>
      <vt:lpstr>Indicator 7: Preschool Outcome Resources </vt:lpstr>
      <vt:lpstr>Indicator 7: Early Childhood Outcome Resources  KSDE website</vt:lpstr>
      <vt:lpstr>Indicator 7: Preschool Outcomes Resources:</vt:lpstr>
      <vt:lpstr>Next Steps</vt:lpstr>
      <vt:lpstr>Discussion </vt:lpstr>
      <vt:lpstr>Contact us:</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Childhood Outcomes Improving the Quality of Data Through Training and Technical Assistance</dc:title>
  <dc:subject>Early Childhood Outcomes Improving the Quality of Data Through Training and Technical Assistance</dc:subject>
  <dc:creator>KSDE</dc:creator>
  <cp:lastModifiedBy>Evelyn Alden</cp:lastModifiedBy>
  <cp:revision>19</cp:revision>
  <cp:lastPrinted>2020-06-02T13:13:41Z</cp:lastPrinted>
  <dcterms:created xsi:type="dcterms:W3CDTF">2017-11-21T21:33:09Z</dcterms:created>
  <dcterms:modified xsi:type="dcterms:W3CDTF">2023-11-15T16:38:29Z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