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648" r:id="rId5"/>
  </p:sldMasterIdLst>
  <p:notesMasterIdLst>
    <p:notesMasterId r:id="rId21"/>
  </p:notesMasterIdLst>
  <p:sldIdLst>
    <p:sldId id="261" r:id="rId6"/>
    <p:sldId id="314" r:id="rId7"/>
    <p:sldId id="395" r:id="rId8"/>
    <p:sldId id="390" r:id="rId9"/>
    <p:sldId id="396" r:id="rId10"/>
    <p:sldId id="397" r:id="rId11"/>
    <p:sldId id="398" r:id="rId12"/>
    <p:sldId id="399" r:id="rId13"/>
    <p:sldId id="400" r:id="rId14"/>
    <p:sldId id="402" r:id="rId15"/>
    <p:sldId id="403" r:id="rId16"/>
    <p:sldId id="404" r:id="rId17"/>
    <p:sldId id="405" r:id="rId18"/>
    <p:sldId id="401" r:id="rId19"/>
    <p:sldId id="406" r:id="rId20"/>
  </p:sldIdLst>
  <p:sldSz cx="12192000" cy="6858000"/>
  <p:notesSz cx="6858000" cy="9144000"/>
  <p:embeddedFontLst>
    <p:embeddedFont>
      <p:font typeface="Open Sans" panose="020B0606030504020204" pitchFamily="34" charset="0"/>
      <p:regular r:id="rId22"/>
      <p:bold r:id="rId23"/>
      <p:italic r:id="rId24"/>
      <p:boldItalic r:id="rId25"/>
    </p:embeddedFont>
    <p:embeddedFont>
      <p:font typeface="Open Sans Light" panose="020B0306030504020204" pitchFamily="34" charset="0"/>
      <p:regular r:id="rId26"/>
      <p:italic r:id="rId27"/>
    </p:embeddedFont>
    <p:embeddedFont>
      <p:font typeface="Open Sans Semibold" panose="020B0706030804020204" pitchFamily="34" charset="0"/>
      <p:regular r:id="rId28"/>
      <p:bold r:id="rId29"/>
      <p:italic r:id="rId30"/>
      <p:boldItalic r:id="rId31"/>
    </p:embeddedFont>
    <p:embeddedFont>
      <p:font typeface="Open Sans Semibold" panose="020B0706030804020204" pitchFamily="34" charset="0"/>
      <p:regular r:id="rId28"/>
      <p:bold r:id="rId29"/>
      <p:italic r:id="rId30"/>
      <p:boldItalic r:id="rId31"/>
    </p:embeddedFont>
    <p:embeddedFont>
      <p:font typeface="Quattrocento Sans" panose="020B0502050000020003" pitchFamily="34" charset="0"/>
      <p:regular r:id="rId32"/>
      <p:bold r:id="rId33"/>
      <p:italic r:id="rId34"/>
      <p:boldItalic r:id="rId35"/>
    </p:embeddedFont>
  </p:embeddedFontLst>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a Stroup-Rentier" initials="VLS-R" lastIdx="10" clrIdx="0">
    <p:extLst>
      <p:ext uri="{19B8F6BF-5375-455C-9EA6-DF929625EA0E}">
        <p15:presenceInfo xmlns:p15="http://schemas.microsoft.com/office/powerpoint/2012/main" userId="Vera Stroup-Rentier" providerId="None"/>
      </p:ext>
    </p:extLst>
  </p:cmAuthor>
  <p:cmAuthor id="2" name="Chelie A Nelson" initials="CAN" lastIdx="6" clrIdx="1">
    <p:extLst>
      <p:ext uri="{19B8F6BF-5375-455C-9EA6-DF929625EA0E}">
        <p15:presenceInfo xmlns:p15="http://schemas.microsoft.com/office/powerpoint/2012/main" userId="S::chelie.nelson@nau.edu::d13cf532-c942-468f-99e9-127dc4c5709f" providerId="AD"/>
      </p:ext>
    </p:extLst>
  </p:cmAuthor>
  <p:cmAuthor id="3" name="Cary S. Rogers" initials="CSR" lastIdx="1" clrIdx="2">
    <p:extLst>
      <p:ext uri="{19B8F6BF-5375-455C-9EA6-DF929625EA0E}">
        <p15:presenceInfo xmlns:p15="http://schemas.microsoft.com/office/powerpoint/2012/main" userId="S-1-5-21-3991781186-3178972888-1074896750-167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84A"/>
    <a:srgbClr val="1228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99" autoAdjust="0"/>
    <p:restoredTop sz="86473" autoAdjust="0"/>
  </p:normalViewPr>
  <p:slideViewPr>
    <p:cSldViewPr snapToGrid="0">
      <p:cViewPr varScale="1">
        <p:scale>
          <a:sx n="88" d="100"/>
          <a:sy n="88" d="100"/>
        </p:scale>
        <p:origin x="264"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9" Type="http://schemas.openxmlformats.org/officeDocument/2006/relationships/viewProps" Target="viewProps.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19CFE-017B-4E71-A0BA-7E11B45B0199}" type="datetimeFigureOut">
              <a:rPr lang="en-US" smtClean="0"/>
              <a:t>6/18/2024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2</a:t>
            </a:fld>
            <a:endParaRPr lang="en-US" dirty="0"/>
          </a:p>
        </p:txBody>
      </p:sp>
    </p:spTree>
    <p:extLst>
      <p:ext uri="{BB962C8B-B14F-4D97-AF65-F5344CB8AC3E}">
        <p14:creationId xmlns:p14="http://schemas.microsoft.com/office/powerpoint/2010/main" val="2268944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marR="0" lvl="0" indent="-184150" algn="l" rtl="0">
              <a:lnSpc>
                <a:spcPct val="100000"/>
              </a:lnSpc>
              <a:spcBef>
                <a:spcPts val="0"/>
              </a:spcBef>
              <a:spcAft>
                <a:spcPts val="0"/>
              </a:spcAft>
              <a:buClr>
                <a:schemeClr val="dk1"/>
              </a:buClr>
              <a:buSzPts val="1600"/>
              <a:buFont typeface="Arial"/>
              <a:buNone/>
            </a:pPr>
            <a:endParaRPr sz="1600"/>
          </a:p>
          <a:p>
            <a:pPr marL="0" lvl="0" indent="0" algn="l" rtl="0">
              <a:spcBef>
                <a:spcPts val="0"/>
              </a:spcBef>
              <a:spcAft>
                <a:spcPts val="0"/>
              </a:spcAft>
              <a:buNone/>
            </a:pPr>
            <a:endParaRPr sz="1600"/>
          </a:p>
        </p:txBody>
      </p:sp>
      <p:sp>
        <p:nvSpPr>
          <p:cNvPr id="133" name="Google Shape;13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marR="0" lvl="0" indent="-184150" algn="l" rtl="0">
              <a:lnSpc>
                <a:spcPct val="100000"/>
              </a:lnSpc>
              <a:spcBef>
                <a:spcPts val="0"/>
              </a:spcBef>
              <a:spcAft>
                <a:spcPts val="0"/>
              </a:spcAft>
              <a:buClr>
                <a:schemeClr val="dk1"/>
              </a:buClr>
              <a:buSzPts val="1600"/>
              <a:buFont typeface="Arial"/>
              <a:buNone/>
            </a:pPr>
            <a:endParaRPr sz="1600"/>
          </a:p>
          <a:p>
            <a:pPr marL="0" lvl="0" indent="0" algn="l" rtl="0">
              <a:spcBef>
                <a:spcPts val="0"/>
              </a:spcBef>
              <a:spcAft>
                <a:spcPts val="0"/>
              </a:spcAft>
              <a:buNone/>
            </a:pPr>
            <a:endParaRPr sz="1600"/>
          </a:p>
        </p:txBody>
      </p:sp>
      <p:sp>
        <p:nvSpPr>
          <p:cNvPr id="140" name="Google Shape;14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marR="0" lvl="0" indent="-184150" algn="l" rtl="0">
              <a:lnSpc>
                <a:spcPct val="100000"/>
              </a:lnSpc>
              <a:spcBef>
                <a:spcPts val="0"/>
              </a:spcBef>
              <a:spcAft>
                <a:spcPts val="0"/>
              </a:spcAft>
              <a:buClr>
                <a:schemeClr val="dk1"/>
              </a:buClr>
              <a:buSzPts val="1600"/>
              <a:buFont typeface="Arial"/>
              <a:buNone/>
            </a:pPr>
            <a:endParaRPr sz="1600"/>
          </a:p>
          <a:p>
            <a:pPr marL="0" lvl="0" indent="0" algn="l" rtl="0">
              <a:spcBef>
                <a:spcPts val="0"/>
              </a:spcBef>
              <a:spcAft>
                <a:spcPts val="0"/>
              </a:spcAft>
              <a:buNone/>
            </a:pPr>
            <a:endParaRPr sz="1600"/>
          </a:p>
        </p:txBody>
      </p:sp>
      <p:sp>
        <p:nvSpPr>
          <p:cNvPr id="147" name="Google Shape;14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marR="0" lvl="0" indent="-184150" algn="l" rtl="0">
              <a:lnSpc>
                <a:spcPct val="100000"/>
              </a:lnSpc>
              <a:spcBef>
                <a:spcPts val="0"/>
              </a:spcBef>
              <a:spcAft>
                <a:spcPts val="0"/>
              </a:spcAft>
              <a:buClr>
                <a:schemeClr val="dk1"/>
              </a:buClr>
              <a:buSzPts val="1600"/>
              <a:buFont typeface="Arial"/>
              <a:buNone/>
            </a:pPr>
            <a:endParaRPr sz="1600"/>
          </a:p>
          <a:p>
            <a:pPr marL="0" lvl="0" indent="0" algn="l" rtl="0">
              <a:spcBef>
                <a:spcPts val="0"/>
              </a:spcBef>
              <a:spcAft>
                <a:spcPts val="0"/>
              </a:spcAft>
              <a:buNone/>
            </a:pPr>
            <a:endParaRPr sz="1600"/>
          </a:p>
        </p:txBody>
      </p:sp>
      <p:sp>
        <p:nvSpPr>
          <p:cNvPr id="190" name="Google Shape;19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marR="0" lvl="0" indent="-184150" algn="l" rtl="0">
              <a:lnSpc>
                <a:spcPct val="100000"/>
              </a:lnSpc>
              <a:spcBef>
                <a:spcPts val="0"/>
              </a:spcBef>
              <a:spcAft>
                <a:spcPts val="0"/>
              </a:spcAft>
              <a:buClr>
                <a:schemeClr val="dk1"/>
              </a:buClr>
              <a:buSzPts val="1600"/>
              <a:buFont typeface="Arial"/>
              <a:buNone/>
            </a:pPr>
            <a:endParaRPr sz="1600"/>
          </a:p>
          <a:p>
            <a:pPr marL="0" lvl="0" indent="0" algn="l" rtl="0">
              <a:spcBef>
                <a:spcPts val="0"/>
              </a:spcBef>
              <a:spcAft>
                <a:spcPts val="0"/>
              </a:spcAft>
              <a:buNone/>
            </a:pPr>
            <a:endParaRPr sz="1600"/>
          </a:p>
        </p:txBody>
      </p:sp>
      <p:sp>
        <p:nvSpPr>
          <p:cNvPr id="154" name="Google Shape;15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3</a:t>
            </a:fld>
            <a:endParaRPr lang="en-US" dirty="0"/>
          </a:p>
        </p:txBody>
      </p:sp>
    </p:spTree>
    <p:extLst>
      <p:ext uri="{BB962C8B-B14F-4D97-AF65-F5344CB8AC3E}">
        <p14:creationId xmlns:p14="http://schemas.microsoft.com/office/powerpoint/2010/main" val="990166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4</a:t>
            </a:fld>
            <a:endParaRPr lang="en-US" dirty="0"/>
          </a:p>
        </p:txBody>
      </p:sp>
    </p:spTree>
    <p:extLst>
      <p:ext uri="{BB962C8B-B14F-4D97-AF65-F5344CB8AC3E}">
        <p14:creationId xmlns:p14="http://schemas.microsoft.com/office/powerpoint/2010/main" val="2484720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marR="0" lvl="0" indent="-184150" algn="l" rtl="0">
              <a:lnSpc>
                <a:spcPct val="100000"/>
              </a:lnSpc>
              <a:spcBef>
                <a:spcPts val="0"/>
              </a:spcBef>
              <a:spcAft>
                <a:spcPts val="0"/>
              </a:spcAft>
              <a:buClr>
                <a:schemeClr val="dk1"/>
              </a:buClr>
              <a:buSzPts val="1600"/>
              <a:buFont typeface="Arial"/>
              <a:buNone/>
            </a:pPr>
            <a:r>
              <a:rPr lang="en-US" sz="1600"/>
              <a:t>Mostly smaller, rural communities in our cooperative, but this is extremely beneficial and important in this process. </a:t>
            </a:r>
            <a:endParaRPr sz="1600"/>
          </a:p>
          <a:p>
            <a:pPr marL="0" lvl="0" indent="0" algn="l" rtl="0">
              <a:spcBef>
                <a:spcPts val="0"/>
              </a:spcBef>
              <a:spcAft>
                <a:spcPts val="0"/>
              </a:spcAft>
              <a:buNone/>
            </a:pPr>
            <a:endParaRPr sz="1600"/>
          </a:p>
        </p:txBody>
      </p:sp>
      <p:sp>
        <p:nvSpPr>
          <p:cNvPr id="154" name="Google Shape;15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735164a50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2735164a50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600"/>
              <a:t>We used our 2023 exit data to implement the above changes, but have not gotten to the point of sharing data with staff. We would like to get to the point where we look at % of exiters who are employed and what steps led to that employment. </a:t>
            </a:r>
            <a:endParaRPr sz="1600"/>
          </a:p>
        </p:txBody>
      </p:sp>
      <p:sp>
        <p:nvSpPr>
          <p:cNvPr id="162" name="Google Shape;162;g2735164a50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735164a508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735164a508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g2735164a508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735164a508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2735164a508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85750" marR="0" lvl="0" indent="-184150" algn="l" rtl="0">
              <a:lnSpc>
                <a:spcPct val="100000"/>
              </a:lnSpc>
              <a:spcBef>
                <a:spcPts val="0"/>
              </a:spcBef>
              <a:spcAft>
                <a:spcPts val="0"/>
              </a:spcAft>
              <a:buClr>
                <a:schemeClr val="dk1"/>
              </a:buClr>
              <a:buSzPts val="1600"/>
              <a:buFont typeface="Arial"/>
              <a:buNone/>
            </a:pPr>
            <a:endParaRPr sz="1600"/>
          </a:p>
          <a:p>
            <a:pPr marL="0" lvl="0" indent="0" algn="l" rtl="0">
              <a:spcBef>
                <a:spcPts val="0"/>
              </a:spcBef>
              <a:spcAft>
                <a:spcPts val="0"/>
              </a:spcAft>
              <a:buNone/>
            </a:pPr>
            <a:endParaRPr sz="1600"/>
          </a:p>
        </p:txBody>
      </p:sp>
      <p:sp>
        <p:nvSpPr>
          <p:cNvPr id="176" name="Google Shape;176;g2735164a508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735b1405a2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735b1405a2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85750" marR="0" lvl="0" indent="-184150" algn="l" rtl="0">
              <a:lnSpc>
                <a:spcPct val="100000"/>
              </a:lnSpc>
              <a:spcBef>
                <a:spcPts val="0"/>
              </a:spcBef>
              <a:spcAft>
                <a:spcPts val="0"/>
              </a:spcAft>
              <a:buClr>
                <a:schemeClr val="dk1"/>
              </a:buClr>
              <a:buSzPts val="1600"/>
              <a:buFont typeface="Arial"/>
              <a:buNone/>
            </a:pPr>
            <a:endParaRPr sz="1600"/>
          </a:p>
          <a:p>
            <a:pPr marL="0" lvl="0" indent="0" algn="l" rtl="0">
              <a:spcBef>
                <a:spcPts val="0"/>
              </a:spcBef>
              <a:spcAft>
                <a:spcPts val="0"/>
              </a:spcAft>
              <a:buNone/>
            </a:pPr>
            <a:endParaRPr sz="1600"/>
          </a:p>
        </p:txBody>
      </p:sp>
      <p:sp>
        <p:nvSpPr>
          <p:cNvPr id="183" name="Google Shape;183;g2735b1405a2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marR="0" lvl="0" indent="-184150" algn="l" rtl="0">
              <a:lnSpc>
                <a:spcPct val="100000"/>
              </a:lnSpc>
              <a:spcBef>
                <a:spcPts val="0"/>
              </a:spcBef>
              <a:spcAft>
                <a:spcPts val="0"/>
              </a:spcAft>
              <a:buClr>
                <a:schemeClr val="dk1"/>
              </a:buClr>
              <a:buSzPts val="1600"/>
              <a:buFont typeface="Arial"/>
              <a:buNone/>
            </a:pPr>
            <a:endParaRPr sz="1600"/>
          </a:p>
          <a:p>
            <a:pPr marL="0" lvl="0" indent="0" algn="l" rtl="0">
              <a:spcBef>
                <a:spcPts val="0"/>
              </a:spcBef>
              <a:spcAft>
                <a:spcPts val="0"/>
              </a:spcAft>
              <a:buNone/>
            </a:pPr>
            <a:endParaRPr sz="1600"/>
          </a:p>
        </p:txBody>
      </p:sp>
      <p:sp>
        <p:nvSpPr>
          <p:cNvPr id="126" name="Google Shape;12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8" name="Title 7">
            <a:extLst>
              <a:ext uri="{FF2B5EF4-FFF2-40B4-BE49-F238E27FC236}">
                <a16:creationId xmlns:a16="http://schemas.microsoft.com/office/drawing/2014/main" id="{D549B9DA-B246-4EEB-B88F-6E64659851AD}"/>
              </a:ext>
              <a:ext uri="{C183D7F6-B498-43B3-948B-1728B52AA6E4}">
                <adec:decorative xmlns:adec="http://schemas.microsoft.com/office/drawing/2017/decorative" val="0"/>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6/18/2024</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6/18/2024</a:t>
            </a:fld>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4E53F5-8B09-491A-BE3D-96AAEB531966}"/>
              </a:ext>
            </a:extLst>
          </p:cNvPr>
          <p:cNvSpPr>
            <a:spLocks noGrp="1"/>
          </p:cNvSpPr>
          <p:nvPr>
            <p:ph type="title"/>
          </p:nvPr>
        </p:nvSpPr>
        <p:spPr>
          <a:xfrm>
            <a:off x="1046430" y="-169503"/>
            <a:ext cx="10515600" cy="1325563"/>
          </a:xfrm>
        </p:spPr>
        <p:txBody>
          <a:bodyPr/>
          <a:lstStyle/>
          <a:p>
            <a:r>
              <a:rPr lang="en-US"/>
              <a:t>Click to edit Master title style</a:t>
            </a:r>
          </a:p>
        </p:txBody>
      </p:sp>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6/18/2024</a:t>
            </a:fld>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6/18/2024</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6/18/2024</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Title 1">
            <a:extLst>
              <a:ext uri="{FF2B5EF4-FFF2-40B4-BE49-F238E27FC236}">
                <a16:creationId xmlns:a16="http://schemas.microsoft.com/office/drawing/2014/main" id="{5349C87D-99B1-4570-8E5A-CD32BC561AF0}"/>
              </a:ext>
              <a:ext uri="{C183D7F6-B498-43B3-948B-1728B52AA6E4}">
                <adec:decorative xmlns:adec="http://schemas.microsoft.com/office/drawing/2017/decorative" val="0"/>
              </a:ext>
            </a:extLst>
          </p:cNvPr>
          <p:cNvSpPr>
            <a:spLocks noGrp="1"/>
          </p:cNvSpPr>
          <p:nvPr>
            <p:ph type="title" hasCustomPrompt="1"/>
          </p:nvPr>
        </p:nvSpPr>
        <p:spPr>
          <a:xfrm>
            <a:off x="249724" y="136525"/>
            <a:ext cx="10515600" cy="1325563"/>
          </a:xfrm>
        </p:spPr>
        <p:txBody>
          <a:bodyPr/>
          <a:lstStyle>
            <a:lvl1pPr>
              <a:defRPr/>
            </a:lvl1pPr>
          </a:lstStyle>
          <a:p>
            <a:r>
              <a:rPr lang="en-US" dirty="0"/>
              <a:t>Contact Information</a:t>
            </a:r>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
        <p:nvSpPr>
          <p:cNvPr id="3" name="Date Placeholder 2">
            <a:extLst>
              <a:ext uri="{FF2B5EF4-FFF2-40B4-BE49-F238E27FC236}">
                <a16:creationId xmlns:a16="http://schemas.microsoft.com/office/drawing/2014/main" id="{E5289218-7CB7-4181-8221-C0440523BEC9}"/>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6/18/2024</a:t>
            </a:fld>
            <a:endParaRPr lang="en-US"/>
          </a:p>
        </p:txBody>
      </p:sp>
      <p:sp>
        <p:nvSpPr>
          <p:cNvPr id="4" name="Footer Placeholder 3">
            <a:extLst>
              <a:ext uri="{FF2B5EF4-FFF2-40B4-BE49-F238E27FC236}">
                <a16:creationId xmlns:a16="http://schemas.microsoft.com/office/drawing/2014/main" id="{C0DB162A-3F38-40BA-82D2-7C72C64118D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17987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1"/>
          <p:cNvSpPr txBox="1">
            <a:spLocks noGrp="1"/>
          </p:cNvSpPr>
          <p:nvPr>
            <p:ph type="body" idx="1"/>
          </p:nvPr>
        </p:nvSpPr>
        <p:spPr>
          <a:xfrm>
            <a:off x="838200" y="1644073"/>
            <a:ext cx="10515600" cy="45328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6/18/2024</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6/18/2024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a:extLst>
              <a:ext uri="{FF2B5EF4-FFF2-40B4-BE49-F238E27FC236}">
                <a16:creationId xmlns:a16="http://schemas.microsoft.com/office/drawing/2014/main" id="{AD3D8C27-8A53-4BC4-90CB-ADA278AC77E3}"/>
              </a:ext>
            </a:extLst>
          </p:cNvPr>
          <p:cNvSpPr>
            <a:spLocks noGrp="1"/>
          </p:cNvSpPr>
          <p:nvPr>
            <p:ph type="title"/>
          </p:nvPr>
        </p:nvSpPr>
        <p:spPr/>
        <p:txBody>
          <a:bodyPr/>
          <a:lstStyle/>
          <a:p>
            <a:r>
              <a:rPr lang="en-US"/>
              <a:t>Click to edit Master title style</a:t>
            </a:r>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
        <p:nvSpPr>
          <p:cNvPr id="9" name="Date Placeholder 8">
            <a:extLst>
              <a:ext uri="{FF2B5EF4-FFF2-40B4-BE49-F238E27FC236}">
                <a16:creationId xmlns:a16="http://schemas.microsoft.com/office/drawing/2014/main" id="{08FD5089-5B03-4359-ADCD-5DE5647F6457}"/>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6/18/2024</a:t>
            </a:fld>
            <a:endParaRPr lang="en-US"/>
          </a:p>
        </p:txBody>
      </p:sp>
      <p:sp>
        <p:nvSpPr>
          <p:cNvPr id="10" name="Footer Placeholder 9">
            <a:extLst>
              <a:ext uri="{FF2B5EF4-FFF2-40B4-BE49-F238E27FC236}">
                <a16:creationId xmlns:a16="http://schemas.microsoft.com/office/drawing/2014/main" id="{5D117427-AF77-45D9-8A97-E955BF543D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8FD5089-5B03-4359-ADCD-5DE5647F6457}"/>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6/18/2024</a:t>
            </a:fld>
            <a:endParaRPr lang="en-US"/>
          </a:p>
        </p:txBody>
      </p:sp>
      <p:sp>
        <p:nvSpPr>
          <p:cNvPr id="10" name="Footer Placeholder 9">
            <a:extLst>
              <a:ext uri="{FF2B5EF4-FFF2-40B4-BE49-F238E27FC236}">
                <a16:creationId xmlns:a16="http://schemas.microsoft.com/office/drawing/2014/main" id="{5D117427-AF77-45D9-8A97-E955BF543D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8FD5089-5B03-4359-ADCD-5DE5647F6457}"/>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6/18/2024</a:t>
            </a:fld>
            <a:endParaRPr lang="en-US"/>
          </a:p>
        </p:txBody>
      </p:sp>
      <p:sp>
        <p:nvSpPr>
          <p:cNvPr id="10" name="Footer Placeholder 9">
            <a:extLst>
              <a:ext uri="{FF2B5EF4-FFF2-40B4-BE49-F238E27FC236}">
                <a16:creationId xmlns:a16="http://schemas.microsoft.com/office/drawing/2014/main" id="{5D117427-AF77-45D9-8A97-E955BF543D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6/18/2024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9"/>
          <p:cNvPicPr preferRelativeResize="0"/>
          <p:nvPr/>
        </p:nvPicPr>
        <p:blipFill rotWithShape="1">
          <a:blip r:embed="rId3">
            <a:alphaModFix/>
          </a:blip>
          <a:srcRect/>
          <a:stretch/>
        </p:blipFill>
        <p:spPr>
          <a:xfrm>
            <a:off x="0" y="1714"/>
            <a:ext cx="12191999" cy="6854572"/>
          </a:xfrm>
          <a:prstGeom prst="rect">
            <a:avLst/>
          </a:prstGeom>
          <a:noFill/>
          <a:ln>
            <a:noFill/>
          </a:ln>
        </p:spPr>
      </p:pic>
      <p:sp>
        <p:nvSpPr>
          <p:cNvPr id="11" name="Google Shape;11;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Open Sans SemiBold"/>
              <a:buNone/>
              <a:defRPr sz="4400" b="0" i="0" u="none" strike="noStrike" cap="none">
                <a:solidFill>
                  <a:schemeClr val="dk1"/>
                </a:solidFill>
                <a:latin typeface="Open Sans SemiBold"/>
                <a:ea typeface="Open Sans SemiBold"/>
                <a:cs typeface="Open Sans SemiBold"/>
                <a:sym typeface="Open Sans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2"/>
              </a:buClr>
              <a:buSzPts val="2800"/>
              <a:buFont typeface="Arial"/>
              <a:buChar char="•"/>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accent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rgbClr val="3171D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accent2"/>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rgbClr val="888B90"/>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3" name="Google Shape;1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B94"/>
                </a:solidFill>
                <a:latin typeface="Open Sans Light"/>
                <a:ea typeface="Open Sans Light"/>
                <a:cs typeface="Open Sans Light"/>
                <a:sym typeface="Open Sans Light"/>
              </a:defRPr>
            </a:lvl1pPr>
            <a:lvl2pPr marR="0" lvl="1"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2pPr>
            <a:lvl3pPr marR="0" lvl="2"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3pPr>
            <a:lvl4pPr marR="0" lvl="3"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4pPr>
            <a:lvl5pPr marR="0" lvl="4"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5pPr>
            <a:lvl6pPr marR="0" lvl="5"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6pPr>
            <a:lvl7pPr marR="0" lvl="6"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7pPr>
            <a:lvl8pPr marR="0" lvl="7"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8pPr>
            <a:lvl9pPr marR="0" lvl="8"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4" name="Google Shape;1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B94"/>
                </a:solidFill>
                <a:latin typeface="Open Sans Light"/>
                <a:ea typeface="Open Sans Light"/>
                <a:cs typeface="Open Sans Light"/>
                <a:sym typeface="Open Sans Light"/>
              </a:defRPr>
            </a:lvl1pPr>
            <a:lvl2pPr marR="0" lvl="1"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2pPr>
            <a:lvl3pPr marR="0" lvl="2"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3pPr>
            <a:lvl4pPr marR="0" lvl="3"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4pPr>
            <a:lvl5pPr marR="0" lvl="4"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5pPr>
            <a:lvl6pPr marR="0" lvl="5"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6pPr>
            <a:lvl7pPr marR="0" lvl="6"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7pPr>
            <a:lvl8pPr marR="0" lvl="7"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8pPr>
            <a:lvl9pPr marR="0" lvl="8"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5" name="Google Shape;1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B94"/>
                </a:solidFill>
                <a:latin typeface="Open Sans Light"/>
                <a:ea typeface="Open Sans Light"/>
                <a:cs typeface="Open Sans Light"/>
                <a:sym typeface="Open Sans Light"/>
              </a:defRPr>
            </a:lvl1pPr>
            <a:lvl2pPr marL="0" marR="0" lvl="1" indent="0" algn="r" rtl="0">
              <a:spcBef>
                <a:spcPts val="0"/>
              </a:spcBef>
              <a:buNone/>
              <a:defRPr sz="1200" b="0" i="0" u="none" strike="noStrike" cap="none">
                <a:solidFill>
                  <a:srgbClr val="888B94"/>
                </a:solidFill>
                <a:latin typeface="Open Sans Light"/>
                <a:ea typeface="Open Sans Light"/>
                <a:cs typeface="Open Sans Light"/>
                <a:sym typeface="Open Sans Light"/>
              </a:defRPr>
            </a:lvl2pPr>
            <a:lvl3pPr marL="0" marR="0" lvl="2" indent="0" algn="r" rtl="0">
              <a:spcBef>
                <a:spcPts val="0"/>
              </a:spcBef>
              <a:buNone/>
              <a:defRPr sz="1200" b="0" i="0" u="none" strike="noStrike" cap="none">
                <a:solidFill>
                  <a:srgbClr val="888B94"/>
                </a:solidFill>
                <a:latin typeface="Open Sans Light"/>
                <a:ea typeface="Open Sans Light"/>
                <a:cs typeface="Open Sans Light"/>
                <a:sym typeface="Open Sans Light"/>
              </a:defRPr>
            </a:lvl3pPr>
            <a:lvl4pPr marL="0" marR="0" lvl="3" indent="0" algn="r" rtl="0">
              <a:spcBef>
                <a:spcPts val="0"/>
              </a:spcBef>
              <a:buNone/>
              <a:defRPr sz="1200" b="0" i="0" u="none" strike="noStrike" cap="none">
                <a:solidFill>
                  <a:srgbClr val="888B94"/>
                </a:solidFill>
                <a:latin typeface="Open Sans Light"/>
                <a:ea typeface="Open Sans Light"/>
                <a:cs typeface="Open Sans Light"/>
                <a:sym typeface="Open Sans Light"/>
              </a:defRPr>
            </a:lvl4pPr>
            <a:lvl5pPr marL="0" marR="0" lvl="4" indent="0" algn="r" rtl="0">
              <a:spcBef>
                <a:spcPts val="0"/>
              </a:spcBef>
              <a:buNone/>
              <a:defRPr sz="1200" b="0" i="0" u="none" strike="noStrike" cap="none">
                <a:solidFill>
                  <a:srgbClr val="888B94"/>
                </a:solidFill>
                <a:latin typeface="Open Sans Light"/>
                <a:ea typeface="Open Sans Light"/>
                <a:cs typeface="Open Sans Light"/>
                <a:sym typeface="Open Sans Light"/>
              </a:defRPr>
            </a:lvl5pPr>
            <a:lvl6pPr marL="0" marR="0" lvl="5" indent="0" algn="r" rtl="0">
              <a:spcBef>
                <a:spcPts val="0"/>
              </a:spcBef>
              <a:buNone/>
              <a:defRPr sz="1200" b="0" i="0" u="none" strike="noStrike" cap="none">
                <a:solidFill>
                  <a:srgbClr val="888B94"/>
                </a:solidFill>
                <a:latin typeface="Open Sans Light"/>
                <a:ea typeface="Open Sans Light"/>
                <a:cs typeface="Open Sans Light"/>
                <a:sym typeface="Open Sans Light"/>
              </a:defRPr>
            </a:lvl6pPr>
            <a:lvl7pPr marL="0" marR="0" lvl="6" indent="0" algn="r" rtl="0">
              <a:spcBef>
                <a:spcPts val="0"/>
              </a:spcBef>
              <a:buNone/>
              <a:defRPr sz="1200" b="0" i="0" u="none" strike="noStrike" cap="none">
                <a:solidFill>
                  <a:srgbClr val="888B94"/>
                </a:solidFill>
                <a:latin typeface="Open Sans Light"/>
                <a:ea typeface="Open Sans Light"/>
                <a:cs typeface="Open Sans Light"/>
                <a:sym typeface="Open Sans Light"/>
              </a:defRPr>
            </a:lvl7pPr>
            <a:lvl8pPr marL="0" marR="0" lvl="7" indent="0" algn="r" rtl="0">
              <a:spcBef>
                <a:spcPts val="0"/>
              </a:spcBef>
              <a:buNone/>
              <a:defRPr sz="1200" b="0" i="0" u="none" strike="noStrike" cap="none">
                <a:solidFill>
                  <a:srgbClr val="888B94"/>
                </a:solidFill>
                <a:latin typeface="Open Sans Light"/>
                <a:ea typeface="Open Sans Light"/>
                <a:cs typeface="Open Sans Light"/>
                <a:sym typeface="Open Sans Light"/>
              </a:defRPr>
            </a:lvl8pPr>
            <a:lvl9pPr marL="0" marR="0" lvl="8" indent="0" algn="r" rtl="0">
              <a:spcBef>
                <a:spcPts val="0"/>
              </a:spcBef>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mailto:ellen.mccloskey@scksec.com"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hyperlink" Target="mailto:tonya.applegarth@scksec.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jharrington@tps501.org"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hyperlink" Target="mailto:aewing@ksde.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77090" y="4569562"/>
            <a:ext cx="12469090" cy="891019"/>
          </a:xfrm>
        </p:spPr>
        <p:txBody>
          <a:bodyPr>
            <a:noAutofit/>
          </a:bodyPr>
          <a:lstStyle/>
          <a:p>
            <a:pPr algn="ctr"/>
            <a:r>
              <a:rPr lang="en-US" sz="3200" dirty="0"/>
              <a:t>Indicator 14: Post School Outcomes</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a:xfrm>
            <a:off x="3581400" y="5331272"/>
            <a:ext cx="8610600" cy="891019"/>
          </a:xfrm>
        </p:spPr>
        <p:txBody>
          <a:bodyPr>
            <a:normAutofit fontScale="25000" lnSpcReduction="20000"/>
          </a:bodyPr>
          <a:lstStyle/>
          <a:p>
            <a:r>
              <a:rPr lang="en-US" sz="9800" b="1" dirty="0"/>
              <a:t>Getting to Better Outcomes for Students with </a:t>
            </a:r>
          </a:p>
          <a:p>
            <a:r>
              <a:rPr lang="en-US" sz="9800" b="1" dirty="0"/>
              <a:t>Disabilities</a:t>
            </a:r>
          </a:p>
          <a:p>
            <a:endParaRPr lang="en-US" dirty="0"/>
          </a:p>
        </p:txBody>
      </p:sp>
    </p:spTree>
    <p:extLst>
      <p:ext uri="{BB962C8B-B14F-4D97-AF65-F5344CB8AC3E}">
        <p14:creationId xmlns:p14="http://schemas.microsoft.com/office/powerpoint/2010/main" val="43027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title" idx="4294967295"/>
          </p:nvPr>
        </p:nvSpPr>
        <p:spPr>
          <a:xfrm>
            <a:off x="0" y="-21758"/>
            <a:ext cx="12192000" cy="1172095"/>
          </a:xfrm>
          <a:prstGeom prst="rect">
            <a:avLst/>
          </a:prstGeom>
          <a:solidFill>
            <a:schemeClr val="dk1"/>
          </a:solid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chemeClr val="lt1"/>
              </a:buClr>
              <a:buSzPts val="4000"/>
              <a:buFont typeface="Open Sans"/>
              <a:buNone/>
            </a:pPr>
            <a:r>
              <a:rPr lang="en-US" sz="4000" b="1" i="0" u="none" strike="noStrike" cap="none" dirty="0">
                <a:solidFill>
                  <a:schemeClr val="lt1"/>
                </a:solidFill>
                <a:latin typeface="Open Sans"/>
                <a:ea typeface="Open Sans"/>
                <a:cs typeface="Open Sans"/>
                <a:sym typeface="Open Sans"/>
              </a:rPr>
              <a:t>Topeka USD 501</a:t>
            </a:r>
            <a:endParaRPr sz="4000" b="1" i="0" u="none" strike="noStrike" cap="none" dirty="0">
              <a:solidFill>
                <a:schemeClr val="lt1"/>
              </a:solidFill>
              <a:latin typeface="Open Sans"/>
              <a:ea typeface="Open Sans"/>
              <a:cs typeface="Open Sans"/>
              <a:sym typeface="Open Sans"/>
            </a:endParaRPr>
          </a:p>
        </p:txBody>
      </p:sp>
      <p:sp>
        <p:nvSpPr>
          <p:cNvPr id="129" name="Google Shape;129;p4"/>
          <p:cNvSpPr/>
          <p:nvPr/>
        </p:nvSpPr>
        <p:spPr>
          <a:xfrm>
            <a:off x="284206" y="1271752"/>
            <a:ext cx="11624015" cy="50783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Open Sans Light"/>
                <a:ea typeface="Open Sans Light"/>
                <a:cs typeface="Open Sans Light"/>
                <a:sym typeface="Open Sans Light"/>
              </a:rPr>
              <a:t>                    </a:t>
            </a:r>
            <a:r>
              <a:rPr lang="en-US" sz="3600" b="1">
                <a:solidFill>
                  <a:schemeClr val="dk1"/>
                </a:solidFill>
                <a:latin typeface="Open Sans"/>
                <a:ea typeface="Open Sans"/>
                <a:cs typeface="Open Sans"/>
                <a:sym typeface="Open Sans"/>
              </a:rPr>
              <a:t>      Topeka Public Schools</a:t>
            </a:r>
            <a:endParaRPr sz="3600" b="1">
              <a:solidFill>
                <a:schemeClr val="dk1"/>
              </a:solidFill>
              <a:latin typeface="Open Sans"/>
              <a:ea typeface="Open Sans"/>
              <a:cs typeface="Open Sans"/>
              <a:sym typeface="Open Sans"/>
            </a:endParaRPr>
          </a:p>
          <a:p>
            <a:pPr marL="0" marR="0" lvl="0" indent="0" algn="l" rtl="0">
              <a:spcBef>
                <a:spcPts val="0"/>
              </a:spcBef>
              <a:spcAft>
                <a:spcPts val="0"/>
              </a:spcAft>
              <a:buNone/>
            </a:pPr>
            <a:endParaRPr sz="3600" b="1">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3600">
                <a:solidFill>
                  <a:schemeClr val="dk1"/>
                </a:solidFill>
                <a:latin typeface="Open Sans Light"/>
                <a:ea typeface="Open Sans Light"/>
                <a:cs typeface="Open Sans Light"/>
                <a:sym typeface="Open Sans Light"/>
              </a:rPr>
              <a:t>Overall enrollment of 11,623 students in the 2023-2024 School Year</a:t>
            </a:r>
            <a:endParaRPr sz="3600">
              <a:solidFill>
                <a:schemeClr val="dk1"/>
              </a:solidFill>
              <a:latin typeface="Open Sans Light"/>
              <a:ea typeface="Open Sans Light"/>
              <a:cs typeface="Open Sans Light"/>
              <a:sym typeface="Open Sans Light"/>
            </a:endParaRPr>
          </a:p>
          <a:p>
            <a:pPr marL="0" marR="0" lvl="0" indent="0" algn="l" rtl="0">
              <a:spcBef>
                <a:spcPts val="0"/>
              </a:spcBef>
              <a:spcAft>
                <a:spcPts val="0"/>
              </a:spcAft>
              <a:buNone/>
            </a:pPr>
            <a:endParaRPr sz="3600">
              <a:solidFill>
                <a:schemeClr val="dk1"/>
              </a:solidFill>
              <a:latin typeface="Open Sans Light"/>
              <a:ea typeface="Open Sans Light"/>
              <a:cs typeface="Open Sans Light"/>
              <a:sym typeface="Open Sans Light"/>
            </a:endParaRPr>
          </a:p>
          <a:p>
            <a:pPr marL="0" marR="0" lvl="0" indent="0" algn="l" rtl="0">
              <a:spcBef>
                <a:spcPts val="0"/>
              </a:spcBef>
              <a:spcAft>
                <a:spcPts val="0"/>
              </a:spcAft>
              <a:buNone/>
            </a:pPr>
            <a:r>
              <a:rPr lang="en-US" sz="3600">
                <a:solidFill>
                  <a:schemeClr val="dk1"/>
                </a:solidFill>
                <a:latin typeface="Open Sans Light"/>
                <a:ea typeface="Open Sans Light"/>
                <a:cs typeface="Open Sans Light"/>
                <a:sym typeface="Open Sans Light"/>
              </a:rPr>
              <a:t>Special Education count on December 1, 2023:</a:t>
            </a:r>
            <a:endParaRPr sz="3600">
              <a:solidFill>
                <a:schemeClr val="dk1"/>
              </a:solidFill>
              <a:latin typeface="Open Sans Light"/>
              <a:ea typeface="Open Sans Light"/>
              <a:cs typeface="Open Sans Light"/>
              <a:sym typeface="Open Sans Light"/>
            </a:endParaRPr>
          </a:p>
          <a:p>
            <a:pPr marL="0" marR="0" lvl="0" indent="0" algn="l" rtl="0">
              <a:spcBef>
                <a:spcPts val="0"/>
              </a:spcBef>
              <a:spcAft>
                <a:spcPts val="0"/>
              </a:spcAft>
              <a:buNone/>
            </a:pPr>
            <a:r>
              <a:rPr lang="en-US" sz="3600">
                <a:solidFill>
                  <a:schemeClr val="dk1"/>
                </a:solidFill>
                <a:latin typeface="Open Sans Light"/>
                <a:ea typeface="Open Sans Light"/>
                <a:cs typeface="Open Sans Light"/>
                <a:sym typeface="Open Sans Light"/>
              </a:rPr>
              <a:t>Total number of IEPs: 3075</a:t>
            </a:r>
            <a:endParaRPr sz="3600">
              <a:solidFill>
                <a:schemeClr val="dk1"/>
              </a:solidFill>
              <a:latin typeface="Open Sans Light"/>
              <a:ea typeface="Open Sans Light"/>
              <a:cs typeface="Open Sans Light"/>
              <a:sym typeface="Open Sans Light"/>
            </a:endParaRPr>
          </a:p>
          <a:p>
            <a:pPr marL="0" marR="0" lvl="0" indent="0" algn="l" rtl="0">
              <a:spcBef>
                <a:spcPts val="0"/>
              </a:spcBef>
              <a:spcAft>
                <a:spcPts val="0"/>
              </a:spcAft>
              <a:buNone/>
            </a:pPr>
            <a:r>
              <a:rPr lang="en-US" sz="3600">
                <a:solidFill>
                  <a:schemeClr val="dk1"/>
                </a:solidFill>
                <a:latin typeface="Open Sans Light"/>
                <a:ea typeface="Open Sans Light"/>
                <a:cs typeface="Open Sans Light"/>
                <a:sym typeface="Open Sans Light"/>
              </a:rPr>
              <a:t>Total number of students on a Gifted IEP: 294</a:t>
            </a:r>
            <a:endParaRPr sz="3600">
              <a:solidFill>
                <a:schemeClr val="dk1"/>
              </a:solidFill>
              <a:latin typeface="Open Sans Light"/>
              <a:ea typeface="Open Sans Light"/>
              <a:cs typeface="Open Sans Light"/>
              <a:sym typeface="Open Sans Light"/>
            </a:endParaRPr>
          </a:p>
          <a:p>
            <a:pPr marL="0" marR="0" lvl="0" indent="0" algn="l" rtl="0">
              <a:spcBef>
                <a:spcPts val="0"/>
              </a:spcBef>
              <a:spcAft>
                <a:spcPts val="0"/>
              </a:spcAft>
              <a:buNone/>
            </a:pPr>
            <a:r>
              <a:rPr lang="en-US" sz="3600">
                <a:solidFill>
                  <a:schemeClr val="dk1"/>
                </a:solidFill>
                <a:latin typeface="Open Sans Light"/>
                <a:ea typeface="Open Sans Light"/>
                <a:cs typeface="Open Sans Light"/>
                <a:sym typeface="Open Sans Light"/>
              </a:rPr>
              <a:t>Total number of students with a disability: 2781</a:t>
            </a:r>
            <a:endParaRPr sz="3600">
              <a:solidFill>
                <a:schemeClr val="dk1"/>
              </a:solidFill>
              <a:latin typeface="Open Sans Light"/>
              <a:ea typeface="Open Sans Light"/>
              <a:cs typeface="Open Sans Light"/>
              <a:sym typeface="Open Sans Light"/>
            </a:endParaRPr>
          </a:p>
          <a:p>
            <a:pPr marL="342900" marR="0" lvl="0" indent="-228600" algn="l" rtl="0">
              <a:spcBef>
                <a:spcPts val="0"/>
              </a:spcBef>
              <a:spcAft>
                <a:spcPts val="0"/>
              </a:spcAft>
              <a:buClr>
                <a:schemeClr val="dk1"/>
              </a:buClr>
              <a:buSzPts val="1800"/>
              <a:buFont typeface="Open Sans Light"/>
              <a:buNone/>
            </a:pPr>
            <a:endParaRPr sz="1800">
              <a:solidFill>
                <a:schemeClr val="dk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616233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5"/>
          <p:cNvSpPr txBox="1">
            <a:spLocks noGrp="1"/>
          </p:cNvSpPr>
          <p:nvPr>
            <p:ph type="title" idx="4294967295"/>
          </p:nvPr>
        </p:nvSpPr>
        <p:spPr>
          <a:xfrm>
            <a:off x="0" y="-21758"/>
            <a:ext cx="12192000" cy="1172095"/>
          </a:xfrm>
          <a:prstGeom prst="rect">
            <a:avLst/>
          </a:prstGeom>
          <a:solidFill>
            <a:schemeClr val="dk1"/>
          </a:solid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chemeClr val="lt1"/>
              </a:buClr>
              <a:buSzPts val="4000"/>
              <a:buFont typeface="Open Sans"/>
              <a:buNone/>
            </a:pPr>
            <a:r>
              <a:rPr lang="en-US" sz="4000" b="1" i="0" u="none" strike="noStrike" cap="none" dirty="0">
                <a:solidFill>
                  <a:schemeClr val="lt1"/>
                </a:solidFill>
                <a:latin typeface="Open Sans"/>
                <a:ea typeface="Open Sans"/>
                <a:cs typeface="Open Sans"/>
                <a:sym typeface="Open Sans"/>
              </a:rPr>
              <a:t>Topeka USD 501 </a:t>
            </a:r>
            <a:endParaRPr sz="4000" b="1" i="0" u="none" strike="noStrike" cap="none" dirty="0">
              <a:solidFill>
                <a:schemeClr val="lt1"/>
              </a:solidFill>
              <a:latin typeface="Open Sans"/>
              <a:ea typeface="Open Sans"/>
              <a:cs typeface="Open Sans"/>
              <a:sym typeface="Open Sans"/>
            </a:endParaRPr>
          </a:p>
        </p:txBody>
      </p:sp>
      <p:sp>
        <p:nvSpPr>
          <p:cNvPr id="136" name="Google Shape;136;p5"/>
          <p:cNvSpPr/>
          <p:nvPr/>
        </p:nvSpPr>
        <p:spPr>
          <a:xfrm>
            <a:off x="284200" y="1271748"/>
            <a:ext cx="11624100" cy="4768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dk1"/>
                </a:solidFill>
                <a:latin typeface="Open Sans"/>
                <a:ea typeface="Open Sans"/>
                <a:cs typeface="Open Sans"/>
                <a:sym typeface="Open Sans"/>
              </a:rPr>
              <a:t>How Opting In Improved our Response Rate</a:t>
            </a:r>
            <a:endParaRPr sz="3600" b="1">
              <a:solidFill>
                <a:schemeClr val="dk1"/>
              </a:solidFill>
              <a:latin typeface="Open Sans"/>
              <a:ea typeface="Open Sans"/>
              <a:cs typeface="Open Sans"/>
              <a:sym typeface="Open Sans"/>
            </a:endParaRPr>
          </a:p>
          <a:p>
            <a:pPr marL="0" marR="0" lvl="0" indent="0" algn="ctr" rtl="0">
              <a:spcBef>
                <a:spcPts val="0"/>
              </a:spcBef>
              <a:spcAft>
                <a:spcPts val="0"/>
              </a:spcAft>
              <a:buNone/>
            </a:pPr>
            <a:endParaRPr sz="3600">
              <a:solidFill>
                <a:schemeClr val="dk1"/>
              </a:solidFill>
              <a:latin typeface="Open Sans Light"/>
              <a:ea typeface="Open Sans Light"/>
              <a:cs typeface="Open Sans Light"/>
              <a:sym typeface="Open Sans Light"/>
            </a:endParaRPr>
          </a:p>
          <a:p>
            <a:pPr marL="0" marR="0" lvl="0" indent="0" algn="l" rtl="0">
              <a:spcBef>
                <a:spcPts val="0"/>
              </a:spcBef>
              <a:spcAft>
                <a:spcPts val="0"/>
              </a:spcAft>
              <a:buNone/>
            </a:pPr>
            <a:r>
              <a:rPr lang="en-US" sz="3000" b="1">
                <a:solidFill>
                  <a:schemeClr val="dk1"/>
                </a:solidFill>
                <a:latin typeface="Open Sans"/>
                <a:ea typeface="Open Sans"/>
                <a:cs typeface="Open Sans"/>
                <a:sym typeface="Open Sans"/>
              </a:rPr>
              <a:t>2020-2021 Exiters</a:t>
            </a:r>
            <a:endParaRPr sz="3000" b="1">
              <a:solidFill>
                <a:schemeClr val="dk1"/>
              </a:solidFill>
              <a:latin typeface="Open Sans"/>
              <a:ea typeface="Open Sans"/>
              <a:cs typeface="Open Sans"/>
              <a:sym typeface="Open Sans"/>
            </a:endParaRPr>
          </a:p>
          <a:p>
            <a:pPr marL="342900" marR="0" lvl="0" indent="-228600" algn="l" rtl="0">
              <a:spcBef>
                <a:spcPts val="0"/>
              </a:spcBef>
              <a:spcAft>
                <a:spcPts val="0"/>
              </a:spcAft>
              <a:buClr>
                <a:schemeClr val="dk1"/>
              </a:buClr>
              <a:buSzPts val="1800"/>
              <a:buFont typeface="Open Sans Light"/>
              <a:buNone/>
            </a:pPr>
            <a:r>
              <a:rPr lang="en-US" sz="2400">
                <a:solidFill>
                  <a:schemeClr val="dk1"/>
                </a:solidFill>
                <a:latin typeface="Open Sans"/>
                <a:ea typeface="Open Sans"/>
                <a:cs typeface="Open Sans"/>
                <a:sym typeface="Open Sans"/>
              </a:rPr>
              <a:t>185 in Census </a:t>
            </a:r>
            <a:endParaRPr sz="2400">
              <a:solidFill>
                <a:schemeClr val="dk1"/>
              </a:solidFill>
              <a:latin typeface="Open Sans"/>
              <a:ea typeface="Open Sans"/>
              <a:cs typeface="Open Sans"/>
              <a:sym typeface="Open Sans"/>
            </a:endParaRPr>
          </a:p>
          <a:p>
            <a:pPr marL="342900" marR="0" lvl="0" indent="-228600" algn="l" rtl="0">
              <a:spcBef>
                <a:spcPts val="0"/>
              </a:spcBef>
              <a:spcAft>
                <a:spcPts val="0"/>
              </a:spcAft>
              <a:buClr>
                <a:schemeClr val="dk1"/>
              </a:buClr>
              <a:buSzPts val="1800"/>
              <a:buFont typeface="Open Sans Light"/>
              <a:buNone/>
            </a:pPr>
            <a:r>
              <a:rPr lang="en-US" sz="2400">
                <a:solidFill>
                  <a:schemeClr val="dk1"/>
                </a:solidFill>
                <a:latin typeface="Open Sans"/>
                <a:ea typeface="Open Sans"/>
                <a:cs typeface="Open Sans"/>
                <a:sym typeface="Open Sans"/>
              </a:rPr>
              <a:t>28 Interviews Completed</a:t>
            </a:r>
            <a:endParaRPr sz="2400">
              <a:solidFill>
                <a:schemeClr val="dk1"/>
              </a:solidFill>
              <a:latin typeface="Open Sans"/>
              <a:ea typeface="Open Sans"/>
              <a:cs typeface="Open Sans"/>
              <a:sym typeface="Open Sans"/>
            </a:endParaRPr>
          </a:p>
          <a:p>
            <a:pPr marL="342900" marR="0" lvl="0" indent="-228600" algn="l" rtl="0">
              <a:spcBef>
                <a:spcPts val="0"/>
              </a:spcBef>
              <a:spcAft>
                <a:spcPts val="0"/>
              </a:spcAft>
              <a:buClr>
                <a:schemeClr val="dk1"/>
              </a:buClr>
              <a:buSzPts val="1800"/>
              <a:buFont typeface="Open Sans Light"/>
              <a:buNone/>
            </a:pPr>
            <a:r>
              <a:rPr lang="en-US" sz="2400">
                <a:solidFill>
                  <a:schemeClr val="dk1"/>
                </a:solidFill>
                <a:latin typeface="Open Sans"/>
                <a:ea typeface="Open Sans"/>
                <a:cs typeface="Open Sans"/>
                <a:sym typeface="Open Sans"/>
              </a:rPr>
              <a:t>Response Rate: 15.14%</a:t>
            </a:r>
            <a:endParaRPr sz="2400">
              <a:solidFill>
                <a:schemeClr val="dk1"/>
              </a:solidFill>
              <a:latin typeface="Open Sans"/>
              <a:ea typeface="Open Sans"/>
              <a:cs typeface="Open Sans"/>
              <a:sym typeface="Open Sans"/>
            </a:endParaRPr>
          </a:p>
          <a:p>
            <a:pPr marL="342900" marR="0" lvl="0" indent="-228600" algn="l" rtl="0">
              <a:spcBef>
                <a:spcPts val="0"/>
              </a:spcBef>
              <a:spcAft>
                <a:spcPts val="0"/>
              </a:spcAft>
              <a:buClr>
                <a:schemeClr val="dk1"/>
              </a:buClr>
              <a:buSzPts val="1800"/>
              <a:buFont typeface="Open Sans Light"/>
              <a:buNone/>
            </a:pPr>
            <a:endParaRPr sz="2400">
              <a:solidFill>
                <a:schemeClr val="dk1"/>
              </a:solidFill>
              <a:latin typeface="Quattrocento Sans"/>
              <a:ea typeface="Quattrocento Sans"/>
              <a:cs typeface="Quattrocento Sans"/>
              <a:sym typeface="Quattrocento Sans"/>
            </a:endParaRPr>
          </a:p>
          <a:p>
            <a:pPr marL="342900" marR="0" lvl="0" indent="-228600" algn="l" rtl="0">
              <a:spcBef>
                <a:spcPts val="0"/>
              </a:spcBef>
              <a:spcAft>
                <a:spcPts val="0"/>
              </a:spcAft>
              <a:buClr>
                <a:schemeClr val="dk1"/>
              </a:buClr>
              <a:buSzPts val="1800"/>
              <a:buFont typeface="Open Sans Light"/>
              <a:buNone/>
            </a:pPr>
            <a:r>
              <a:rPr lang="en-US" sz="3400" b="1">
                <a:solidFill>
                  <a:schemeClr val="dk1"/>
                </a:solidFill>
                <a:latin typeface="Open Sans"/>
                <a:ea typeface="Open Sans"/>
                <a:cs typeface="Open Sans"/>
                <a:sym typeface="Open Sans"/>
              </a:rPr>
              <a:t>2021-2022 Exiters</a:t>
            </a:r>
            <a:endParaRPr sz="3400" b="1">
              <a:solidFill>
                <a:schemeClr val="dk1"/>
              </a:solidFill>
              <a:latin typeface="Open Sans"/>
              <a:ea typeface="Open Sans"/>
              <a:cs typeface="Open Sans"/>
              <a:sym typeface="Open Sans"/>
            </a:endParaRPr>
          </a:p>
          <a:p>
            <a:pPr marL="342900" marR="0" lvl="0" indent="-228600" algn="l" rtl="0">
              <a:spcBef>
                <a:spcPts val="0"/>
              </a:spcBef>
              <a:spcAft>
                <a:spcPts val="0"/>
              </a:spcAft>
              <a:buClr>
                <a:schemeClr val="dk1"/>
              </a:buClr>
              <a:buSzPts val="1800"/>
              <a:buFont typeface="Open Sans Light"/>
              <a:buNone/>
            </a:pPr>
            <a:r>
              <a:rPr lang="en-US" sz="2400">
                <a:solidFill>
                  <a:schemeClr val="dk1"/>
                </a:solidFill>
                <a:latin typeface="Open Sans"/>
                <a:ea typeface="Open Sans"/>
                <a:cs typeface="Open Sans"/>
                <a:sym typeface="Open Sans"/>
              </a:rPr>
              <a:t>224 in Census</a:t>
            </a:r>
            <a:endParaRPr sz="2400">
              <a:solidFill>
                <a:schemeClr val="dk1"/>
              </a:solidFill>
              <a:latin typeface="Open Sans"/>
              <a:ea typeface="Open Sans"/>
              <a:cs typeface="Open Sans"/>
              <a:sym typeface="Open Sans"/>
            </a:endParaRPr>
          </a:p>
          <a:p>
            <a:pPr marL="342900" marR="0" lvl="0" indent="-228600" algn="l" rtl="0">
              <a:spcBef>
                <a:spcPts val="0"/>
              </a:spcBef>
              <a:spcAft>
                <a:spcPts val="0"/>
              </a:spcAft>
              <a:buClr>
                <a:schemeClr val="dk1"/>
              </a:buClr>
              <a:buSzPts val="1800"/>
              <a:buFont typeface="Open Sans Light"/>
              <a:buNone/>
            </a:pPr>
            <a:r>
              <a:rPr lang="en-US" sz="2400">
                <a:solidFill>
                  <a:schemeClr val="dk1"/>
                </a:solidFill>
                <a:latin typeface="Open Sans"/>
                <a:ea typeface="Open Sans"/>
                <a:cs typeface="Open Sans"/>
                <a:sym typeface="Open Sans"/>
              </a:rPr>
              <a:t>89 Interviews Completed</a:t>
            </a:r>
            <a:endParaRPr sz="2400">
              <a:solidFill>
                <a:schemeClr val="dk1"/>
              </a:solidFill>
              <a:latin typeface="Open Sans"/>
              <a:ea typeface="Open Sans"/>
              <a:cs typeface="Open Sans"/>
              <a:sym typeface="Open Sans"/>
            </a:endParaRPr>
          </a:p>
          <a:p>
            <a:pPr marL="342900" marR="0" lvl="0" indent="-228600" algn="l" rtl="0">
              <a:spcBef>
                <a:spcPts val="0"/>
              </a:spcBef>
              <a:spcAft>
                <a:spcPts val="0"/>
              </a:spcAft>
              <a:buClr>
                <a:schemeClr val="dk1"/>
              </a:buClr>
              <a:buSzPts val="1800"/>
              <a:buFont typeface="Open Sans Light"/>
              <a:buNone/>
            </a:pPr>
            <a:r>
              <a:rPr lang="en-US" sz="2400">
                <a:solidFill>
                  <a:schemeClr val="dk1"/>
                </a:solidFill>
                <a:latin typeface="Open Sans"/>
                <a:ea typeface="Open Sans"/>
                <a:cs typeface="Open Sans"/>
                <a:sym typeface="Open Sans"/>
              </a:rPr>
              <a:t>Response Rate: 39.73%</a:t>
            </a:r>
            <a:endParaRPr sz="240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1105603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title" idx="4294967295"/>
          </p:nvPr>
        </p:nvSpPr>
        <p:spPr>
          <a:xfrm>
            <a:off x="0" y="-21758"/>
            <a:ext cx="12192000" cy="1172095"/>
          </a:xfrm>
          <a:prstGeom prst="rect">
            <a:avLst/>
          </a:prstGeom>
          <a:solidFill>
            <a:schemeClr val="dk1"/>
          </a:solid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chemeClr val="lt1"/>
              </a:buClr>
              <a:buSzPts val="4000"/>
              <a:buFont typeface="Open Sans"/>
              <a:buNone/>
            </a:pPr>
            <a:r>
              <a:rPr lang="en-US" sz="4000" b="1" dirty="0">
                <a:solidFill>
                  <a:schemeClr val="lt1"/>
                </a:solidFill>
                <a:latin typeface="Open Sans"/>
                <a:ea typeface="Open Sans"/>
                <a:cs typeface="Open Sans"/>
                <a:sym typeface="Open Sans"/>
              </a:rPr>
              <a:t>Topeka USD 501  </a:t>
            </a:r>
            <a:endParaRPr sz="4000" b="1" i="0" u="none" strike="noStrike" cap="none" dirty="0">
              <a:solidFill>
                <a:schemeClr val="lt1"/>
              </a:solidFill>
              <a:latin typeface="Open Sans"/>
              <a:ea typeface="Open Sans"/>
              <a:cs typeface="Open Sans"/>
              <a:sym typeface="Open Sans"/>
            </a:endParaRPr>
          </a:p>
        </p:txBody>
      </p:sp>
      <p:sp>
        <p:nvSpPr>
          <p:cNvPr id="143" name="Google Shape;143;p6"/>
          <p:cNvSpPr/>
          <p:nvPr/>
        </p:nvSpPr>
        <p:spPr>
          <a:xfrm>
            <a:off x="284206" y="1271752"/>
            <a:ext cx="11624015" cy="56323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Open Sans Light"/>
                <a:ea typeface="Open Sans Light"/>
                <a:cs typeface="Open Sans Light"/>
                <a:sym typeface="Open Sans Light"/>
              </a:rPr>
              <a:t>Conducting Interviews</a:t>
            </a:r>
            <a:endParaRPr sz="3600">
              <a:solidFill>
                <a:schemeClr val="dk1"/>
              </a:solidFill>
              <a:latin typeface="Open Sans Light"/>
              <a:ea typeface="Open Sans Light"/>
              <a:cs typeface="Open Sans Light"/>
              <a:sym typeface="Open Sans Light"/>
            </a:endParaRPr>
          </a:p>
          <a:p>
            <a:pPr marL="0" marR="0" lvl="0" indent="0" algn="ctr" rtl="0">
              <a:spcBef>
                <a:spcPts val="0"/>
              </a:spcBef>
              <a:spcAft>
                <a:spcPts val="0"/>
              </a:spcAft>
              <a:buNone/>
            </a:pPr>
            <a:endParaRPr sz="3600">
              <a:solidFill>
                <a:schemeClr val="dk1"/>
              </a:solidFill>
              <a:latin typeface="Open Sans Light"/>
              <a:ea typeface="Open Sans Light"/>
              <a:cs typeface="Open Sans Light"/>
              <a:sym typeface="Open Sans Light"/>
            </a:endParaRPr>
          </a:p>
          <a:p>
            <a:pPr marL="0" marR="0" lvl="0" indent="0" algn="ctr" rtl="0">
              <a:spcBef>
                <a:spcPts val="0"/>
              </a:spcBef>
              <a:spcAft>
                <a:spcPts val="0"/>
              </a:spcAft>
              <a:buNone/>
            </a:pPr>
            <a:r>
              <a:rPr lang="en-US" sz="3600">
                <a:solidFill>
                  <a:schemeClr val="dk1"/>
                </a:solidFill>
                <a:latin typeface="Open Sans Light"/>
                <a:ea typeface="Open Sans Light"/>
                <a:cs typeface="Open Sans Light"/>
                <a:sym typeface="Open Sans Light"/>
              </a:rPr>
              <a:t>Utilized District Staff to make calls</a:t>
            </a:r>
            <a:endParaRPr sz="3600">
              <a:solidFill>
                <a:schemeClr val="dk1"/>
              </a:solidFill>
              <a:latin typeface="Open Sans Light"/>
              <a:ea typeface="Open Sans Light"/>
              <a:cs typeface="Open Sans Light"/>
              <a:sym typeface="Open Sans Light"/>
            </a:endParaRPr>
          </a:p>
          <a:p>
            <a:pPr marL="0" marR="0" lvl="0" indent="0" algn="ctr" rtl="0">
              <a:spcBef>
                <a:spcPts val="0"/>
              </a:spcBef>
              <a:spcAft>
                <a:spcPts val="0"/>
              </a:spcAft>
              <a:buNone/>
            </a:pPr>
            <a:r>
              <a:rPr lang="en-US" sz="3600">
                <a:solidFill>
                  <a:schemeClr val="dk1"/>
                </a:solidFill>
                <a:latin typeface="Open Sans Light"/>
                <a:ea typeface="Open Sans Light"/>
                <a:cs typeface="Open Sans Light"/>
                <a:sym typeface="Open Sans Light"/>
              </a:rPr>
              <a:t>Included a Bi-lingual caller to reach all families</a:t>
            </a:r>
            <a:endParaRPr sz="3600">
              <a:solidFill>
                <a:schemeClr val="dk1"/>
              </a:solidFill>
              <a:latin typeface="Open Sans Light"/>
              <a:ea typeface="Open Sans Light"/>
              <a:cs typeface="Open Sans Light"/>
              <a:sym typeface="Open Sans Light"/>
            </a:endParaRPr>
          </a:p>
          <a:p>
            <a:pPr marL="0" marR="0" lvl="0" indent="0" algn="ctr" rtl="0">
              <a:spcBef>
                <a:spcPts val="0"/>
              </a:spcBef>
              <a:spcAft>
                <a:spcPts val="0"/>
              </a:spcAft>
              <a:buNone/>
            </a:pPr>
            <a:r>
              <a:rPr lang="en-US" sz="3600">
                <a:solidFill>
                  <a:schemeClr val="dk1"/>
                </a:solidFill>
                <a:latin typeface="Open Sans Light"/>
                <a:ea typeface="Open Sans Light"/>
                <a:cs typeface="Open Sans Light"/>
                <a:sym typeface="Open Sans Light"/>
              </a:rPr>
              <a:t>Attempted to contact Each Exiter at least three times</a:t>
            </a:r>
            <a:endParaRPr sz="3600">
              <a:solidFill>
                <a:schemeClr val="dk1"/>
              </a:solidFill>
              <a:latin typeface="Open Sans Light"/>
              <a:ea typeface="Open Sans Light"/>
              <a:cs typeface="Open Sans Light"/>
              <a:sym typeface="Open Sans Light"/>
            </a:endParaRPr>
          </a:p>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a:p>
            <a:pPr marL="342900" marR="0" lvl="0" indent="-228600" algn="l" rtl="0">
              <a:spcBef>
                <a:spcPts val="0"/>
              </a:spcBef>
              <a:spcAft>
                <a:spcPts val="0"/>
              </a:spcAft>
              <a:buClr>
                <a:schemeClr val="dk1"/>
              </a:buClr>
              <a:buSzPts val="1800"/>
              <a:buFont typeface="Open Sans Light"/>
              <a:buNone/>
            </a:pPr>
            <a:endParaRPr sz="1800">
              <a:solidFill>
                <a:schemeClr val="dk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101090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7"/>
          <p:cNvSpPr txBox="1">
            <a:spLocks noGrp="1"/>
          </p:cNvSpPr>
          <p:nvPr>
            <p:ph type="title" idx="4294967295"/>
          </p:nvPr>
        </p:nvSpPr>
        <p:spPr>
          <a:xfrm>
            <a:off x="0" y="-21758"/>
            <a:ext cx="12192000" cy="1172100"/>
          </a:xfrm>
          <a:prstGeom prst="rect">
            <a:avLst/>
          </a:prstGeom>
          <a:solidFill>
            <a:schemeClr val="dk1"/>
          </a:solid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chemeClr val="lt1"/>
              </a:buClr>
              <a:buSzPts val="4000"/>
              <a:buFont typeface="Open Sans"/>
              <a:buNone/>
            </a:pPr>
            <a:r>
              <a:rPr lang="en-US" sz="4000" b="1" dirty="0">
                <a:solidFill>
                  <a:schemeClr val="lt1"/>
                </a:solidFill>
                <a:latin typeface="Open Sans"/>
                <a:ea typeface="Open Sans"/>
                <a:cs typeface="Open Sans"/>
                <a:sym typeface="Open Sans"/>
              </a:rPr>
              <a:t>Topeka USD 501   </a:t>
            </a:r>
            <a:endParaRPr sz="4000" b="1" i="0" u="none" strike="noStrike" cap="none" dirty="0">
              <a:solidFill>
                <a:schemeClr val="lt1"/>
              </a:solidFill>
              <a:latin typeface="Open Sans"/>
              <a:ea typeface="Open Sans"/>
              <a:cs typeface="Open Sans"/>
              <a:sym typeface="Open Sans"/>
            </a:endParaRPr>
          </a:p>
        </p:txBody>
      </p:sp>
      <p:sp>
        <p:nvSpPr>
          <p:cNvPr id="150" name="Google Shape;150;p7"/>
          <p:cNvSpPr/>
          <p:nvPr/>
        </p:nvSpPr>
        <p:spPr>
          <a:xfrm>
            <a:off x="284200" y="1271748"/>
            <a:ext cx="11624100" cy="5031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Open Sans Light"/>
                <a:ea typeface="Open Sans Light"/>
                <a:cs typeface="Open Sans Light"/>
                <a:sym typeface="Open Sans Light"/>
              </a:rPr>
              <a:t>Programs and Practices that assist with PSO</a:t>
            </a:r>
            <a:endParaRPr sz="3600">
              <a:solidFill>
                <a:schemeClr val="dk1"/>
              </a:solidFill>
              <a:latin typeface="Open Sans Light"/>
              <a:ea typeface="Open Sans Light"/>
              <a:cs typeface="Open Sans Light"/>
              <a:sym typeface="Open Sans Light"/>
            </a:endParaRPr>
          </a:p>
          <a:p>
            <a:pPr marL="0" marR="0" lvl="0" indent="0" algn="l" rtl="0">
              <a:spcBef>
                <a:spcPts val="0"/>
              </a:spcBef>
              <a:spcAft>
                <a:spcPts val="0"/>
              </a:spcAft>
              <a:buNone/>
            </a:pPr>
            <a:r>
              <a:rPr lang="en-US" sz="2800">
                <a:solidFill>
                  <a:schemeClr val="dk1"/>
                </a:solidFill>
                <a:latin typeface="Open Sans Light"/>
                <a:ea typeface="Open Sans Light"/>
                <a:cs typeface="Open Sans Light"/>
                <a:sym typeface="Open Sans Light"/>
              </a:rPr>
              <a:t>Transition Coordinators in Each High School-meet with families and students all four years</a:t>
            </a:r>
            <a:endParaRPr sz="2800">
              <a:solidFill>
                <a:schemeClr val="dk1"/>
              </a:solidFill>
              <a:latin typeface="Open Sans Light"/>
              <a:ea typeface="Open Sans Light"/>
              <a:cs typeface="Open Sans Light"/>
              <a:sym typeface="Open Sans Light"/>
            </a:endParaRPr>
          </a:p>
          <a:p>
            <a:pPr marL="0" marR="0" lvl="0" indent="0" algn="l" rtl="0">
              <a:spcBef>
                <a:spcPts val="0"/>
              </a:spcBef>
              <a:spcAft>
                <a:spcPts val="0"/>
              </a:spcAft>
              <a:buNone/>
            </a:pPr>
            <a:endParaRPr sz="3000">
              <a:solidFill>
                <a:schemeClr val="dk1"/>
              </a:solidFill>
              <a:latin typeface="Open Sans Light"/>
              <a:ea typeface="Open Sans Light"/>
              <a:cs typeface="Open Sans Light"/>
              <a:sym typeface="Open Sans Light"/>
            </a:endParaRPr>
          </a:p>
          <a:p>
            <a:pPr marL="0" marR="0" lvl="0" indent="0" algn="l" rtl="0">
              <a:spcBef>
                <a:spcPts val="0"/>
              </a:spcBef>
              <a:spcAft>
                <a:spcPts val="0"/>
              </a:spcAft>
              <a:buNone/>
            </a:pPr>
            <a:r>
              <a:rPr lang="en-US" sz="2800">
                <a:solidFill>
                  <a:schemeClr val="dk1"/>
                </a:solidFill>
                <a:latin typeface="Open Sans Light"/>
                <a:ea typeface="Open Sans Light"/>
                <a:cs typeface="Open Sans Light"/>
                <a:sym typeface="Open Sans Light"/>
              </a:rPr>
              <a:t>Partnership with Vocational Rehabilitation and Pre-ets</a:t>
            </a:r>
            <a:endParaRPr sz="2800">
              <a:solidFill>
                <a:schemeClr val="dk1"/>
              </a:solidFill>
              <a:latin typeface="Open Sans Light"/>
              <a:ea typeface="Open Sans Light"/>
              <a:cs typeface="Open Sans Light"/>
              <a:sym typeface="Open Sans Light"/>
            </a:endParaRPr>
          </a:p>
          <a:p>
            <a:pPr marL="0" marR="0" lvl="0" indent="0" algn="l" rtl="0">
              <a:spcBef>
                <a:spcPts val="0"/>
              </a:spcBef>
              <a:spcAft>
                <a:spcPts val="0"/>
              </a:spcAft>
              <a:buNone/>
            </a:pPr>
            <a:endParaRPr sz="2800">
              <a:solidFill>
                <a:schemeClr val="dk1"/>
              </a:solidFill>
              <a:latin typeface="Open Sans Light"/>
              <a:ea typeface="Open Sans Light"/>
              <a:cs typeface="Open Sans Light"/>
              <a:sym typeface="Open Sans Light"/>
            </a:endParaRPr>
          </a:p>
          <a:p>
            <a:pPr marL="0" marR="0" lvl="0" indent="0" algn="l" rtl="0">
              <a:spcBef>
                <a:spcPts val="0"/>
              </a:spcBef>
              <a:spcAft>
                <a:spcPts val="0"/>
              </a:spcAft>
              <a:buNone/>
            </a:pPr>
            <a:r>
              <a:rPr lang="en-US" sz="2800">
                <a:solidFill>
                  <a:schemeClr val="dk1"/>
                </a:solidFill>
                <a:latin typeface="Open Sans Light"/>
                <a:ea typeface="Open Sans Light"/>
                <a:cs typeface="Open Sans Light"/>
                <a:sym typeface="Open Sans Light"/>
              </a:rPr>
              <a:t>Youth Work Study Program-within district (Custodial, Food Service, Childcare, and Paraprofessionals) and out of district (job sites at:  Stormont Vail Hospital, Walgreens, Stone House Animal Hospital, Discovery Center, Milk and Honey Coffee Shop, Let’s Help, Helping Hands Humane Society, Topeka Daycare, and the Topeka Zoo.</a:t>
            </a:r>
            <a:endParaRPr sz="2800">
              <a:solidFill>
                <a:schemeClr val="dk1"/>
              </a:solidFill>
              <a:latin typeface="Open Sans Light"/>
              <a:ea typeface="Open Sans Light"/>
              <a:cs typeface="Open Sans Light"/>
              <a:sym typeface="Open Sans Light"/>
            </a:endParaRPr>
          </a:p>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a:p>
            <a:pPr marL="342900" marR="0" lvl="0" indent="-228600" algn="l" rtl="0">
              <a:spcBef>
                <a:spcPts val="0"/>
              </a:spcBef>
              <a:spcAft>
                <a:spcPts val="0"/>
              </a:spcAft>
              <a:buClr>
                <a:schemeClr val="dk1"/>
              </a:buClr>
              <a:buSzPts val="1800"/>
              <a:buFont typeface="Open Sans Light"/>
              <a:buNone/>
            </a:pPr>
            <a:endParaRPr sz="1800">
              <a:solidFill>
                <a:schemeClr val="dk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477521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8"/>
          <p:cNvSpPr txBox="1">
            <a:spLocks noGrp="1"/>
          </p:cNvSpPr>
          <p:nvPr>
            <p:ph type="title" idx="4294967295"/>
          </p:nvPr>
        </p:nvSpPr>
        <p:spPr>
          <a:xfrm>
            <a:off x="0" y="-21758"/>
            <a:ext cx="12192000" cy="1172095"/>
          </a:xfrm>
          <a:prstGeom prst="rect">
            <a:avLst/>
          </a:prstGeom>
          <a:solidFill>
            <a:schemeClr val="dk1"/>
          </a:solid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chemeClr val="lt1"/>
              </a:buClr>
              <a:buSzPts val="4000"/>
              <a:buFont typeface="Open Sans"/>
              <a:buNone/>
            </a:pPr>
            <a:r>
              <a:rPr lang="en-US" sz="4000" b="1" i="0" u="none" strike="noStrike" cap="none">
                <a:solidFill>
                  <a:schemeClr val="lt1"/>
                </a:solidFill>
                <a:latin typeface="Open Sans"/>
                <a:ea typeface="Open Sans"/>
                <a:cs typeface="Open Sans"/>
                <a:sym typeface="Open Sans"/>
              </a:rPr>
              <a:t>Contact Information</a:t>
            </a:r>
            <a:endParaRPr/>
          </a:p>
        </p:txBody>
      </p:sp>
      <p:sp>
        <p:nvSpPr>
          <p:cNvPr id="193" name="Google Shape;193;p8"/>
          <p:cNvSpPr/>
          <p:nvPr/>
        </p:nvSpPr>
        <p:spPr>
          <a:xfrm>
            <a:off x="284200" y="1271747"/>
            <a:ext cx="11624100" cy="50782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dirty="0">
              <a:solidFill>
                <a:schemeClr val="dk1"/>
              </a:solidFill>
              <a:latin typeface="Open Sans Light"/>
              <a:ea typeface="Open Sans Light"/>
              <a:cs typeface="Open Sans Light"/>
              <a:sym typeface="Open Sans Light"/>
            </a:endParaRPr>
          </a:p>
          <a:p>
            <a:pPr marL="0" marR="0" lvl="0" indent="0" algn="ctr" rtl="0">
              <a:spcBef>
                <a:spcPts val="0"/>
              </a:spcBef>
              <a:spcAft>
                <a:spcPts val="0"/>
              </a:spcAft>
              <a:buNone/>
            </a:pPr>
            <a:endParaRPr sz="3600" dirty="0">
              <a:solidFill>
                <a:schemeClr val="dk1"/>
              </a:solidFill>
              <a:latin typeface="Open Sans Light"/>
              <a:ea typeface="Open Sans Light"/>
              <a:cs typeface="Open Sans Light"/>
              <a:sym typeface="Open Sans Light"/>
            </a:endParaRPr>
          </a:p>
          <a:p>
            <a:pPr marL="0" marR="0" lvl="0" indent="0" algn="l" rtl="0">
              <a:spcBef>
                <a:spcPts val="0"/>
              </a:spcBef>
              <a:spcAft>
                <a:spcPts val="0"/>
              </a:spcAft>
              <a:buNone/>
            </a:pPr>
            <a:r>
              <a:rPr lang="en-US" sz="3600" dirty="0">
                <a:solidFill>
                  <a:schemeClr val="dk1"/>
                </a:solidFill>
                <a:latin typeface="Open Sans Light"/>
                <a:ea typeface="Open Sans Light"/>
                <a:cs typeface="Open Sans Light"/>
                <a:sym typeface="Open Sans Light"/>
              </a:rPr>
              <a:t>Ellen McCloskey, SCKSEC Asst. Director, </a:t>
            </a:r>
            <a:endParaRPr sz="3600" dirty="0">
              <a:solidFill>
                <a:schemeClr val="dk1"/>
              </a:solidFill>
              <a:latin typeface="Open Sans Light"/>
              <a:ea typeface="Open Sans Light"/>
              <a:cs typeface="Open Sans Light"/>
              <a:sym typeface="Open Sans Light"/>
            </a:endParaRPr>
          </a:p>
          <a:p>
            <a:pPr marL="0" marR="0" lvl="0" indent="457200" algn="l" rtl="0">
              <a:spcBef>
                <a:spcPts val="0"/>
              </a:spcBef>
              <a:spcAft>
                <a:spcPts val="0"/>
              </a:spcAft>
              <a:buNone/>
            </a:pPr>
            <a:r>
              <a:rPr lang="en-US" sz="3600" u="sng" dirty="0">
                <a:solidFill>
                  <a:schemeClr val="hlink"/>
                </a:solidFill>
                <a:latin typeface="Open Sans Light"/>
                <a:ea typeface="Open Sans Light"/>
                <a:cs typeface="Open Sans Light"/>
                <a:sym typeface="Open Sans Light"/>
                <a:hlinkClick r:id="rId3"/>
              </a:rPr>
              <a:t>ellen.mccloskey@scksec.com</a:t>
            </a:r>
            <a:r>
              <a:rPr lang="en-US" sz="3600" dirty="0">
                <a:solidFill>
                  <a:schemeClr val="dk1"/>
                </a:solidFill>
                <a:latin typeface="Open Sans Light"/>
                <a:ea typeface="Open Sans Light"/>
                <a:cs typeface="Open Sans Light"/>
                <a:sym typeface="Open Sans Light"/>
              </a:rPr>
              <a:t> , 620-672-7500</a:t>
            </a:r>
            <a:endParaRPr sz="3600" dirty="0">
              <a:solidFill>
                <a:schemeClr val="dk1"/>
              </a:solidFill>
              <a:latin typeface="Open Sans Light"/>
              <a:ea typeface="Open Sans Light"/>
              <a:cs typeface="Open Sans Light"/>
              <a:sym typeface="Open Sans Light"/>
            </a:endParaRPr>
          </a:p>
          <a:p>
            <a:pPr marL="0" marR="0" lvl="0" indent="0" algn="l" rtl="0">
              <a:spcBef>
                <a:spcPts val="0"/>
              </a:spcBef>
              <a:spcAft>
                <a:spcPts val="0"/>
              </a:spcAft>
              <a:buNone/>
            </a:pPr>
            <a:endParaRPr sz="3600" dirty="0">
              <a:solidFill>
                <a:schemeClr val="dk1"/>
              </a:solidFill>
              <a:latin typeface="Open Sans Light"/>
              <a:ea typeface="Open Sans Light"/>
              <a:cs typeface="Open Sans Light"/>
              <a:sym typeface="Open Sans Light"/>
            </a:endParaRPr>
          </a:p>
          <a:p>
            <a:pPr marL="0" marR="0" lvl="0" indent="0" algn="l" rtl="0">
              <a:spcBef>
                <a:spcPts val="0"/>
              </a:spcBef>
              <a:spcAft>
                <a:spcPts val="0"/>
              </a:spcAft>
              <a:buNone/>
            </a:pPr>
            <a:r>
              <a:rPr lang="en-US" sz="3600" dirty="0">
                <a:solidFill>
                  <a:schemeClr val="dk1"/>
                </a:solidFill>
                <a:latin typeface="Open Sans Light"/>
                <a:ea typeface="Open Sans Light"/>
                <a:cs typeface="Open Sans Light"/>
                <a:sym typeface="Open Sans Light"/>
              </a:rPr>
              <a:t>Tonya Applegarth, SCKSEC Transition Specialist, </a:t>
            </a:r>
            <a:endParaRPr sz="3600" dirty="0">
              <a:solidFill>
                <a:schemeClr val="dk1"/>
              </a:solidFill>
              <a:latin typeface="Open Sans Light"/>
              <a:ea typeface="Open Sans Light"/>
              <a:cs typeface="Open Sans Light"/>
              <a:sym typeface="Open Sans Light"/>
            </a:endParaRPr>
          </a:p>
          <a:p>
            <a:pPr marL="0" marR="0" lvl="0" indent="457200" algn="l" rtl="0">
              <a:spcBef>
                <a:spcPts val="0"/>
              </a:spcBef>
              <a:spcAft>
                <a:spcPts val="0"/>
              </a:spcAft>
              <a:buNone/>
            </a:pPr>
            <a:r>
              <a:rPr lang="en-US" sz="3600" u="sng" dirty="0">
                <a:solidFill>
                  <a:schemeClr val="hlink"/>
                </a:solidFill>
                <a:latin typeface="Open Sans Light"/>
                <a:ea typeface="Open Sans Light"/>
                <a:cs typeface="Open Sans Light"/>
                <a:sym typeface="Open Sans Light"/>
                <a:hlinkClick r:id="rId4"/>
              </a:rPr>
              <a:t>tonya.applegarth@scksec.com</a:t>
            </a:r>
            <a:r>
              <a:rPr lang="en-US" sz="3600" dirty="0">
                <a:solidFill>
                  <a:schemeClr val="dk1"/>
                </a:solidFill>
                <a:latin typeface="Open Sans Light"/>
                <a:ea typeface="Open Sans Light"/>
                <a:cs typeface="Open Sans Light"/>
                <a:sym typeface="Open Sans Light"/>
              </a:rPr>
              <a:t>, 620-672-7500</a:t>
            </a:r>
            <a:endParaRPr sz="3600" dirty="0">
              <a:solidFill>
                <a:schemeClr val="dk1"/>
              </a:solidFill>
              <a:latin typeface="Open Sans Light"/>
              <a:ea typeface="Open Sans Light"/>
              <a:cs typeface="Open Sans Light"/>
              <a:sym typeface="Open Sans Light"/>
            </a:endParaRPr>
          </a:p>
          <a:p>
            <a:pPr marL="0" marR="0" lvl="0" indent="0" algn="ctr" rtl="0">
              <a:spcBef>
                <a:spcPts val="0"/>
              </a:spcBef>
              <a:spcAft>
                <a:spcPts val="0"/>
              </a:spcAft>
              <a:buNone/>
            </a:pPr>
            <a:endParaRPr sz="3600" dirty="0">
              <a:solidFill>
                <a:schemeClr val="dk1"/>
              </a:solidFill>
              <a:latin typeface="Open Sans Light"/>
              <a:ea typeface="Open Sans Light"/>
              <a:cs typeface="Open Sans Light"/>
              <a:sym typeface="Open Sans Light"/>
            </a:endParaRPr>
          </a:p>
          <a:p>
            <a:pPr marL="0" marR="0" lvl="0" indent="0" algn="l" rtl="0">
              <a:spcBef>
                <a:spcPts val="0"/>
              </a:spcBef>
              <a:spcAft>
                <a:spcPts val="0"/>
              </a:spcAft>
              <a:buNone/>
            </a:pPr>
            <a:endParaRPr sz="1800" dirty="0">
              <a:solidFill>
                <a:schemeClr val="dk1"/>
              </a:solidFill>
              <a:latin typeface="Open Sans Light"/>
              <a:ea typeface="Open Sans Light"/>
              <a:cs typeface="Open Sans Light"/>
              <a:sym typeface="Open Sans Light"/>
            </a:endParaRPr>
          </a:p>
          <a:p>
            <a:pPr marL="342900" marR="0" lvl="0" indent="-228600" algn="l" rtl="0">
              <a:spcBef>
                <a:spcPts val="0"/>
              </a:spcBef>
              <a:spcAft>
                <a:spcPts val="0"/>
              </a:spcAft>
              <a:buClr>
                <a:schemeClr val="dk1"/>
              </a:buClr>
              <a:buSzPts val="1800"/>
              <a:buFont typeface="Open Sans Light"/>
              <a:buNone/>
            </a:pPr>
            <a:endParaRPr sz="1800" dirty="0">
              <a:solidFill>
                <a:schemeClr val="dk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833426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8"/>
          <p:cNvSpPr txBox="1">
            <a:spLocks noGrp="1"/>
          </p:cNvSpPr>
          <p:nvPr>
            <p:ph type="title" idx="4294967295"/>
          </p:nvPr>
        </p:nvSpPr>
        <p:spPr>
          <a:xfrm>
            <a:off x="0" y="-21758"/>
            <a:ext cx="12192000" cy="1172095"/>
          </a:xfrm>
          <a:prstGeom prst="rect">
            <a:avLst/>
          </a:prstGeom>
          <a:solidFill>
            <a:schemeClr val="dk1"/>
          </a:solid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chemeClr val="lt1"/>
              </a:buClr>
              <a:buSzPts val="4000"/>
              <a:buFont typeface="Open Sans"/>
              <a:buNone/>
            </a:pPr>
            <a:r>
              <a:rPr lang="en-US" sz="4000" b="1" i="0" u="none" strike="noStrike" cap="none" dirty="0">
                <a:solidFill>
                  <a:schemeClr val="lt1"/>
                </a:solidFill>
                <a:latin typeface="Open Sans"/>
                <a:ea typeface="Open Sans"/>
                <a:cs typeface="Open Sans"/>
                <a:sym typeface="Open Sans"/>
              </a:rPr>
              <a:t>Contact Information </a:t>
            </a:r>
            <a:endParaRPr dirty="0"/>
          </a:p>
        </p:txBody>
      </p:sp>
      <p:sp>
        <p:nvSpPr>
          <p:cNvPr id="157" name="Google Shape;157;p8"/>
          <p:cNvSpPr/>
          <p:nvPr/>
        </p:nvSpPr>
        <p:spPr>
          <a:xfrm>
            <a:off x="284206" y="1271752"/>
            <a:ext cx="11624015" cy="563227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lang="en-US" sz="3600" dirty="0">
              <a:solidFill>
                <a:schemeClr val="dk1"/>
              </a:solidFill>
              <a:latin typeface="Open Sans Light"/>
              <a:ea typeface="Open Sans Light"/>
              <a:cs typeface="Open Sans Light"/>
              <a:sym typeface="Open Sans Light"/>
            </a:endParaRPr>
          </a:p>
          <a:p>
            <a:pPr marL="0" marR="0" lvl="0" indent="0" algn="ctr" rtl="0">
              <a:spcBef>
                <a:spcPts val="0"/>
              </a:spcBef>
              <a:spcAft>
                <a:spcPts val="0"/>
              </a:spcAft>
              <a:buNone/>
            </a:pPr>
            <a:r>
              <a:rPr lang="en-US" sz="3600" dirty="0">
                <a:solidFill>
                  <a:schemeClr val="dk1"/>
                </a:solidFill>
                <a:latin typeface="Open Sans Light"/>
                <a:ea typeface="Open Sans Light"/>
                <a:cs typeface="Open Sans Light"/>
                <a:sym typeface="Open Sans Light"/>
              </a:rPr>
              <a:t>Jennifer S. Harrington, </a:t>
            </a:r>
            <a:r>
              <a:rPr lang="en-US" sz="3600" dirty="0" err="1">
                <a:solidFill>
                  <a:schemeClr val="dk1"/>
                </a:solidFill>
                <a:latin typeface="Open Sans Light"/>
                <a:ea typeface="Open Sans Light"/>
                <a:cs typeface="Open Sans Light"/>
                <a:sym typeface="Open Sans Light"/>
              </a:rPr>
              <a:t>Ed.D</a:t>
            </a:r>
            <a:endParaRPr sz="3600" dirty="0">
              <a:solidFill>
                <a:schemeClr val="dk1"/>
              </a:solidFill>
              <a:latin typeface="Open Sans Light"/>
              <a:ea typeface="Open Sans Light"/>
              <a:cs typeface="Open Sans Light"/>
              <a:sym typeface="Open Sans Light"/>
            </a:endParaRPr>
          </a:p>
          <a:p>
            <a:pPr marL="0" marR="0" lvl="0" indent="0" algn="ctr" rtl="0">
              <a:spcBef>
                <a:spcPts val="0"/>
              </a:spcBef>
              <a:spcAft>
                <a:spcPts val="0"/>
              </a:spcAft>
              <a:buNone/>
            </a:pPr>
            <a:r>
              <a:rPr lang="en-US" sz="3600" u="sng" dirty="0">
                <a:solidFill>
                  <a:schemeClr val="hlink"/>
                </a:solidFill>
                <a:latin typeface="Open Sans Light"/>
                <a:ea typeface="Open Sans Light"/>
                <a:cs typeface="Open Sans Light"/>
                <a:sym typeface="Open Sans Light"/>
                <a:hlinkClick r:id="rId3"/>
              </a:rPr>
              <a:t>jharrington@tps501.org</a:t>
            </a:r>
            <a:endParaRPr lang="en-US" sz="3600" u="sng" dirty="0">
              <a:solidFill>
                <a:schemeClr val="hlink"/>
              </a:solidFill>
              <a:latin typeface="Open Sans Light"/>
              <a:ea typeface="Open Sans Light"/>
              <a:cs typeface="Open Sans Light"/>
              <a:sym typeface="Open Sans Light"/>
            </a:endParaRPr>
          </a:p>
          <a:p>
            <a:pPr marL="0" marR="0" lvl="0" indent="0" algn="ctr" rtl="0">
              <a:spcBef>
                <a:spcPts val="0"/>
              </a:spcBef>
              <a:spcAft>
                <a:spcPts val="0"/>
              </a:spcAft>
              <a:buNone/>
            </a:pPr>
            <a:endParaRPr lang="en-US" sz="3600" u="sng" dirty="0">
              <a:solidFill>
                <a:schemeClr val="hlink"/>
              </a:solidFill>
              <a:latin typeface="Open Sans Light"/>
              <a:ea typeface="Open Sans Light"/>
              <a:cs typeface="Open Sans Light"/>
              <a:sym typeface="Open Sans Light"/>
            </a:endParaRPr>
          </a:p>
          <a:p>
            <a:pPr marL="0" marR="0" lvl="0" indent="0" algn="ctr" rtl="0">
              <a:spcBef>
                <a:spcPts val="0"/>
              </a:spcBef>
              <a:spcAft>
                <a:spcPts val="0"/>
              </a:spcAft>
              <a:buNone/>
            </a:pPr>
            <a:endParaRPr lang="en-US" sz="3600" u="sng" dirty="0">
              <a:solidFill>
                <a:schemeClr val="hlink"/>
              </a:solidFill>
              <a:latin typeface="Open Sans Light"/>
              <a:ea typeface="Open Sans Light"/>
              <a:cs typeface="Open Sans Light"/>
              <a:sym typeface="Open Sans Light"/>
            </a:endParaRPr>
          </a:p>
          <a:p>
            <a:pPr algn="ctr"/>
            <a:r>
              <a:rPr lang="en-US" sz="3600" dirty="0">
                <a:solidFill>
                  <a:schemeClr val="dk1"/>
                </a:solidFill>
                <a:latin typeface="Open Sans Light"/>
                <a:ea typeface="Open Sans Light"/>
                <a:cs typeface="Open Sans Light"/>
                <a:sym typeface="Open Sans Light"/>
              </a:rPr>
              <a:t>Andy Ewing, KSDE </a:t>
            </a:r>
            <a:r>
              <a:rPr lang="en-US" sz="3600" u="sng" dirty="0">
                <a:solidFill>
                  <a:schemeClr val="dk1"/>
                </a:solidFill>
                <a:latin typeface="Open Sans Light"/>
                <a:ea typeface="Open Sans Light"/>
                <a:cs typeface="Open Sans Light"/>
                <a:sym typeface="Open Sans Light"/>
                <a:hlinkClick r:id="rId4">
                  <a:extLst>
                    <a:ext uri="{A12FA001-AC4F-418D-AE19-62706E023703}">
                      <ahyp:hlinkClr xmlns:ahyp="http://schemas.microsoft.com/office/drawing/2018/hyperlinkcolor" val="tx"/>
                    </a:ext>
                  </a:extLst>
                </a:hlinkClick>
              </a:rPr>
              <a:t>aewing@ksde.org</a:t>
            </a:r>
            <a:r>
              <a:rPr lang="en-US" sz="3600" dirty="0">
                <a:solidFill>
                  <a:schemeClr val="dk1"/>
                </a:solidFill>
                <a:latin typeface="Open Sans Light"/>
                <a:ea typeface="Open Sans Light"/>
                <a:cs typeface="Open Sans Light"/>
                <a:sym typeface="Open Sans Light"/>
              </a:rPr>
              <a:t> 785-296-3860</a:t>
            </a:r>
          </a:p>
          <a:p>
            <a:pPr marL="0" marR="0" lvl="0" indent="0" algn="ctr" rtl="0">
              <a:spcBef>
                <a:spcPts val="0"/>
              </a:spcBef>
              <a:spcAft>
                <a:spcPts val="0"/>
              </a:spcAft>
              <a:buNone/>
            </a:pPr>
            <a:endParaRPr sz="3600" dirty="0">
              <a:solidFill>
                <a:schemeClr val="dk1"/>
              </a:solidFill>
              <a:latin typeface="Open Sans Light"/>
              <a:ea typeface="Open Sans Light"/>
              <a:cs typeface="Open Sans Light"/>
              <a:sym typeface="Open Sans Light"/>
            </a:endParaRPr>
          </a:p>
          <a:p>
            <a:pPr marL="0" marR="0" lvl="0" indent="0" algn="ctr" rtl="0">
              <a:spcBef>
                <a:spcPts val="0"/>
              </a:spcBef>
              <a:spcAft>
                <a:spcPts val="0"/>
              </a:spcAft>
              <a:buNone/>
            </a:pPr>
            <a:endParaRPr sz="3600" dirty="0">
              <a:solidFill>
                <a:schemeClr val="dk1"/>
              </a:solidFill>
              <a:latin typeface="Open Sans Light"/>
              <a:ea typeface="Open Sans Light"/>
              <a:cs typeface="Open Sans Light"/>
              <a:sym typeface="Open Sans Light"/>
            </a:endParaRPr>
          </a:p>
          <a:p>
            <a:pPr marL="0" marR="0" lvl="0" indent="0" algn="ctr" rtl="0">
              <a:spcBef>
                <a:spcPts val="0"/>
              </a:spcBef>
              <a:spcAft>
                <a:spcPts val="0"/>
              </a:spcAft>
              <a:buNone/>
            </a:pPr>
            <a:endParaRPr sz="3600" dirty="0">
              <a:solidFill>
                <a:schemeClr val="dk1"/>
              </a:solidFill>
              <a:latin typeface="Open Sans Light"/>
              <a:ea typeface="Open Sans Light"/>
              <a:cs typeface="Open Sans Light"/>
              <a:sym typeface="Open Sans Light"/>
            </a:endParaRPr>
          </a:p>
          <a:p>
            <a:pPr marL="0" marR="0" lvl="0" indent="0" algn="l" rtl="0">
              <a:spcBef>
                <a:spcPts val="0"/>
              </a:spcBef>
              <a:spcAft>
                <a:spcPts val="0"/>
              </a:spcAft>
              <a:buNone/>
            </a:pPr>
            <a:endParaRPr sz="1800" dirty="0">
              <a:solidFill>
                <a:schemeClr val="dk1"/>
              </a:solidFill>
              <a:latin typeface="Open Sans Light"/>
              <a:ea typeface="Open Sans Light"/>
              <a:cs typeface="Open Sans Light"/>
              <a:sym typeface="Open Sans Light"/>
            </a:endParaRPr>
          </a:p>
          <a:p>
            <a:pPr marL="342900" marR="0" lvl="0" indent="-228600" algn="l" rtl="0">
              <a:spcBef>
                <a:spcPts val="0"/>
              </a:spcBef>
              <a:spcAft>
                <a:spcPts val="0"/>
              </a:spcAft>
              <a:buClr>
                <a:schemeClr val="dk1"/>
              </a:buClr>
              <a:buSzPts val="1800"/>
              <a:buFont typeface="Open Sans Light"/>
              <a:buNone/>
            </a:pPr>
            <a:endParaRPr sz="1800" dirty="0">
              <a:solidFill>
                <a:schemeClr val="dk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527481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12" name="Title 1"/>
          <p:cNvSpPr txBox="1">
            <a:spLocks noGrp="1"/>
          </p:cNvSpPr>
          <p:nvPr>
            <p:ph type="title" idx="4294967295"/>
          </p:nvPr>
        </p:nvSpPr>
        <p:spPr>
          <a:xfrm>
            <a:off x="841246" y="673770"/>
            <a:ext cx="3644489" cy="241448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fontAlgn="auto">
              <a:spcAft>
                <a:spcPts val="0"/>
              </a:spcAft>
              <a:buClrTx/>
              <a:buSzTx/>
              <a:tabLst/>
              <a:defRPr/>
            </a:pPr>
            <a:r>
              <a:rPr lang="en-US" sz="5400" b="1" kern="1200">
                <a:solidFill>
                  <a:srgbClr val="FFFFFF"/>
                </a:solidFill>
                <a:latin typeface="+mj-lt"/>
                <a:ea typeface="+mj-ea"/>
                <a:cs typeface="+mj-cs"/>
              </a:rPr>
              <a:t>Indicator 14 Updates</a:t>
            </a:r>
            <a:endParaRPr kumimoji="0" lang="en-US" sz="5400" b="1" i="0" u="none" strike="noStrike" kern="1200" cap="none" spc="0" normalizeH="0" baseline="0" noProof="0">
              <a:ln>
                <a:noFill/>
              </a:ln>
              <a:solidFill>
                <a:srgbClr val="FFFFFF"/>
              </a:solidFill>
              <a:effectLst/>
              <a:uLnTx/>
              <a:uFillTx/>
              <a:latin typeface="+mj-lt"/>
              <a:ea typeface="+mj-ea"/>
              <a:cs typeface="+mj-cs"/>
            </a:endParaRPr>
          </a:p>
        </p:txBody>
      </p:sp>
      <p:sp>
        <p:nvSpPr>
          <p:cNvPr id="2" name="Rectangle 1"/>
          <p:cNvSpPr/>
          <p:nvPr/>
        </p:nvSpPr>
        <p:spPr>
          <a:xfrm>
            <a:off x="6095999" y="882315"/>
            <a:ext cx="5254754" cy="529464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r>
              <a:rPr lang="en-US" sz="2400" b="1" dirty="0"/>
              <a:t>Indicator 14 APR Report Changes</a:t>
            </a:r>
          </a:p>
          <a:p>
            <a:pPr>
              <a:lnSpc>
                <a:spcPct val="90000"/>
              </a:lnSpc>
              <a:spcAft>
                <a:spcPts val="600"/>
              </a:spcAft>
            </a:pPr>
            <a:r>
              <a:rPr lang="en-US" sz="2400" b="1" dirty="0"/>
              <a:t>   Coming:</a:t>
            </a:r>
          </a:p>
          <a:p>
            <a:pPr indent="-228600">
              <a:lnSpc>
                <a:spcPct val="90000"/>
              </a:lnSpc>
              <a:spcAft>
                <a:spcPts val="600"/>
              </a:spcAft>
              <a:buFont typeface="Arial" panose="020B0604020202020204" pitchFamily="34" charset="0"/>
              <a:buChar char="•"/>
            </a:pPr>
            <a:endParaRPr lang="en-US" sz="2400" b="1" dirty="0"/>
          </a:p>
          <a:p>
            <a:pPr marL="457200">
              <a:lnSpc>
                <a:spcPct val="90000"/>
              </a:lnSpc>
              <a:spcAft>
                <a:spcPts val="600"/>
              </a:spcAft>
            </a:pPr>
            <a:r>
              <a:rPr lang="en-US" sz="2400" b="1" dirty="0"/>
              <a:t>No Significance Testing Going Forward</a:t>
            </a:r>
          </a:p>
          <a:p>
            <a:pPr marL="457200">
              <a:lnSpc>
                <a:spcPct val="90000"/>
              </a:lnSpc>
              <a:spcAft>
                <a:spcPts val="600"/>
              </a:spcAft>
            </a:pPr>
            <a:endParaRPr lang="en-US" sz="2400" b="1" dirty="0"/>
          </a:p>
          <a:p>
            <a:pPr marL="457200">
              <a:lnSpc>
                <a:spcPct val="90000"/>
              </a:lnSpc>
              <a:spcAft>
                <a:spcPts val="600"/>
              </a:spcAft>
            </a:pPr>
            <a:r>
              <a:rPr lang="en-US" sz="2400" b="1" dirty="0"/>
              <a:t>New Annual Targets</a:t>
            </a:r>
          </a:p>
          <a:p>
            <a:pPr marL="457200">
              <a:lnSpc>
                <a:spcPct val="90000"/>
              </a:lnSpc>
              <a:spcAft>
                <a:spcPts val="600"/>
              </a:spcAft>
            </a:pPr>
            <a:endParaRPr lang="en-US" sz="2200" dirty="0"/>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endParaRPr lang="en-US" sz="2200" dirty="0"/>
          </a:p>
        </p:txBody>
      </p:sp>
    </p:spTree>
    <p:extLst>
      <p:ext uri="{BB962C8B-B14F-4D97-AF65-F5344CB8AC3E}">
        <p14:creationId xmlns:p14="http://schemas.microsoft.com/office/powerpoint/2010/main" val="3721758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itle 1"/>
          <p:cNvSpPr txBox="1">
            <a:spLocks noGrp="1"/>
          </p:cNvSpPr>
          <p:nvPr>
            <p:ph type="title" idx="4294967295"/>
          </p:nvPr>
        </p:nvSpPr>
        <p:spPr>
          <a:xfrm>
            <a:off x="630936" y="630936"/>
            <a:ext cx="3599688" cy="146304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fontAlgn="auto">
              <a:spcAft>
                <a:spcPts val="0"/>
              </a:spcAft>
              <a:buClrTx/>
              <a:buSzTx/>
              <a:tabLst/>
              <a:defRPr/>
            </a:pPr>
            <a:r>
              <a:rPr lang="en-US" sz="4800" b="1" kern="1200" dirty="0">
                <a:solidFill>
                  <a:srgbClr val="FFFFFF"/>
                </a:solidFill>
                <a:latin typeface="+mj-lt"/>
                <a:ea typeface="+mj-ea"/>
                <a:cs typeface="+mj-cs"/>
              </a:rPr>
              <a:t>Indicator 14 Updates </a:t>
            </a:r>
            <a:endParaRPr kumimoji="0" lang="en-US" sz="4800" b="1" i="0" u="none" strike="noStrike" kern="1200" cap="none" spc="0" normalizeH="0" baseline="0" noProof="0" dirty="0">
              <a:ln>
                <a:noFill/>
              </a:ln>
              <a:solidFill>
                <a:srgbClr val="FFFFFF"/>
              </a:solidFill>
              <a:effectLst/>
              <a:uLnTx/>
              <a:uFillTx/>
              <a:latin typeface="+mj-lt"/>
              <a:ea typeface="+mj-ea"/>
              <a:cs typeface="+mj-cs"/>
            </a:endParaRPr>
          </a:p>
        </p:txBody>
      </p:sp>
      <p:sp>
        <p:nvSpPr>
          <p:cNvPr id="32"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35331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474462" y="630936"/>
            <a:ext cx="7074409" cy="146304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200">
                <a:solidFill>
                  <a:srgbClr val="FFFFFF"/>
                </a:solidFill>
              </a:rPr>
              <a:t>New Annual Targets for Indicator 14 Measures A,B,C</a:t>
            </a:r>
          </a:p>
          <a:p>
            <a:pPr indent="-228600">
              <a:lnSpc>
                <a:spcPct val="90000"/>
              </a:lnSpc>
              <a:spcAft>
                <a:spcPts val="600"/>
              </a:spcAft>
              <a:buFont typeface="Arial" panose="020B0604020202020204" pitchFamily="34" charset="0"/>
              <a:buChar char="•"/>
            </a:pPr>
            <a:endParaRPr lang="en-US" sz="2200">
              <a:solidFill>
                <a:srgbClr val="FFFFFF"/>
              </a:solidFill>
            </a:endParaRPr>
          </a:p>
          <a:p>
            <a:pPr indent="-228600">
              <a:lnSpc>
                <a:spcPct val="90000"/>
              </a:lnSpc>
              <a:spcAft>
                <a:spcPts val="600"/>
              </a:spcAft>
              <a:buFont typeface="Arial" panose="020B0604020202020204" pitchFamily="34" charset="0"/>
              <a:buChar char="•"/>
            </a:pPr>
            <a:endParaRPr lang="en-US" sz="2200">
              <a:solidFill>
                <a:srgbClr val="FFFFFF"/>
              </a:solidFill>
            </a:endParaRPr>
          </a:p>
        </p:txBody>
      </p:sp>
      <p:graphicFrame>
        <p:nvGraphicFramePr>
          <p:cNvPr id="3" name="Table 2">
            <a:extLst>
              <a:ext uri="{FF2B5EF4-FFF2-40B4-BE49-F238E27FC236}">
                <a16:creationId xmlns:a16="http://schemas.microsoft.com/office/drawing/2014/main" id="{90F0FE1D-1504-CBED-6563-A94EDAF94589}"/>
              </a:ext>
            </a:extLst>
          </p:cNvPr>
          <p:cNvGraphicFramePr>
            <a:graphicFrameLocks noGrp="1"/>
          </p:cNvGraphicFramePr>
          <p:nvPr>
            <p:extLst>
              <p:ext uri="{D42A27DB-BD31-4B8C-83A1-F6EECF244321}">
                <p14:modId xmlns:p14="http://schemas.microsoft.com/office/powerpoint/2010/main" val="2241442225"/>
              </p:ext>
            </p:extLst>
          </p:nvPr>
        </p:nvGraphicFramePr>
        <p:xfrm>
          <a:off x="755677" y="2971800"/>
          <a:ext cx="10668455" cy="3278491"/>
        </p:xfrm>
        <a:graphic>
          <a:graphicData uri="http://schemas.openxmlformats.org/drawingml/2006/table">
            <a:tbl>
              <a:tblPr firstRow="1" bandRow="1">
                <a:noFill/>
                <a:tableStyleId>{8EC20E35-A176-4012-BC5E-935CFFF8708E}</a:tableStyleId>
              </a:tblPr>
              <a:tblGrid>
                <a:gridCol w="2650251">
                  <a:extLst>
                    <a:ext uri="{9D8B030D-6E8A-4147-A177-3AD203B41FA5}">
                      <a16:colId xmlns:a16="http://schemas.microsoft.com/office/drawing/2014/main" val="3250631086"/>
                    </a:ext>
                  </a:extLst>
                </a:gridCol>
                <a:gridCol w="2004551">
                  <a:extLst>
                    <a:ext uri="{9D8B030D-6E8A-4147-A177-3AD203B41FA5}">
                      <a16:colId xmlns:a16="http://schemas.microsoft.com/office/drawing/2014/main" val="3290123679"/>
                    </a:ext>
                  </a:extLst>
                </a:gridCol>
                <a:gridCol w="2004551">
                  <a:extLst>
                    <a:ext uri="{9D8B030D-6E8A-4147-A177-3AD203B41FA5}">
                      <a16:colId xmlns:a16="http://schemas.microsoft.com/office/drawing/2014/main" val="1935274249"/>
                    </a:ext>
                  </a:extLst>
                </a:gridCol>
                <a:gridCol w="2004551">
                  <a:extLst>
                    <a:ext uri="{9D8B030D-6E8A-4147-A177-3AD203B41FA5}">
                      <a16:colId xmlns:a16="http://schemas.microsoft.com/office/drawing/2014/main" val="2450569933"/>
                    </a:ext>
                  </a:extLst>
                </a:gridCol>
                <a:gridCol w="2004551">
                  <a:extLst>
                    <a:ext uri="{9D8B030D-6E8A-4147-A177-3AD203B41FA5}">
                      <a16:colId xmlns:a16="http://schemas.microsoft.com/office/drawing/2014/main" val="230033787"/>
                    </a:ext>
                  </a:extLst>
                </a:gridCol>
              </a:tblGrid>
              <a:tr h="862669">
                <a:tc>
                  <a:txBody>
                    <a:bodyPr/>
                    <a:lstStyle/>
                    <a:p>
                      <a:pPr algn="ctr" fontAlgn="ctr"/>
                      <a:r>
                        <a:rPr lang="en-US" sz="3000" b="1" cap="none" spc="60" dirty="0">
                          <a:solidFill>
                            <a:schemeClr val="bg1"/>
                          </a:solidFill>
                          <a:effectLst/>
                        </a:rPr>
                        <a:t>FFY</a:t>
                      </a:r>
                    </a:p>
                  </a:txBody>
                  <a:tcPr marL="324889" marR="324889" marT="172186" marB="162444" anchor="ctr">
                    <a:lnL w="12700" cmpd="sng">
                      <a:noFill/>
                    </a:lnL>
                    <a:lnR w="12700" cmpd="sng">
                      <a:noFill/>
                    </a:lnR>
                    <a:lnT w="19050" cap="flat" cmpd="sng" algn="ctr">
                      <a:noFill/>
                      <a:prstDash val="solid"/>
                    </a:lnT>
                    <a:lnB w="38100" cmpd="sng">
                      <a:noFill/>
                    </a:lnB>
                    <a:solidFill>
                      <a:schemeClr val="accent2">
                        <a:lumMod val="75000"/>
                        <a:lumOff val="25000"/>
                      </a:schemeClr>
                    </a:solidFill>
                  </a:tcPr>
                </a:tc>
                <a:tc>
                  <a:txBody>
                    <a:bodyPr/>
                    <a:lstStyle/>
                    <a:p>
                      <a:pPr algn="ctr" fontAlgn="ctr"/>
                      <a:r>
                        <a:rPr lang="en-US" sz="3000" b="1" cap="none" spc="60" dirty="0">
                          <a:solidFill>
                            <a:schemeClr val="bg1"/>
                          </a:solidFill>
                          <a:effectLst/>
                        </a:rPr>
                        <a:t>2022</a:t>
                      </a:r>
                    </a:p>
                  </a:txBody>
                  <a:tcPr marL="324889" marR="324889" marT="172186" marB="162444" anchor="ctr">
                    <a:lnL w="12700" cmpd="sng">
                      <a:noFill/>
                    </a:lnL>
                    <a:lnR w="12700" cmpd="sng">
                      <a:noFill/>
                    </a:lnR>
                    <a:lnT w="19050" cap="flat" cmpd="sng" algn="ctr">
                      <a:noFill/>
                      <a:prstDash val="solid"/>
                    </a:lnT>
                    <a:lnB w="38100" cmpd="sng">
                      <a:noFill/>
                    </a:lnB>
                    <a:solidFill>
                      <a:schemeClr val="accent2">
                        <a:lumMod val="75000"/>
                        <a:lumOff val="25000"/>
                      </a:schemeClr>
                    </a:solidFill>
                  </a:tcPr>
                </a:tc>
                <a:tc>
                  <a:txBody>
                    <a:bodyPr/>
                    <a:lstStyle/>
                    <a:p>
                      <a:pPr algn="ctr" fontAlgn="ctr"/>
                      <a:r>
                        <a:rPr lang="en-US" sz="3000" b="1" cap="none" spc="60" dirty="0">
                          <a:solidFill>
                            <a:schemeClr val="bg1"/>
                          </a:solidFill>
                          <a:effectLst/>
                        </a:rPr>
                        <a:t>2023</a:t>
                      </a:r>
                    </a:p>
                  </a:txBody>
                  <a:tcPr marL="324889" marR="324889" marT="172186" marB="162444" anchor="ctr">
                    <a:lnL w="12700" cmpd="sng">
                      <a:noFill/>
                    </a:lnL>
                    <a:lnR w="12700" cmpd="sng">
                      <a:noFill/>
                    </a:lnR>
                    <a:lnT w="19050" cap="flat" cmpd="sng" algn="ctr">
                      <a:noFill/>
                      <a:prstDash val="solid"/>
                    </a:lnT>
                    <a:lnB w="38100" cmpd="sng">
                      <a:noFill/>
                    </a:lnB>
                    <a:solidFill>
                      <a:schemeClr val="accent2">
                        <a:lumMod val="75000"/>
                        <a:lumOff val="25000"/>
                      </a:schemeClr>
                    </a:solidFill>
                  </a:tcPr>
                </a:tc>
                <a:tc>
                  <a:txBody>
                    <a:bodyPr/>
                    <a:lstStyle/>
                    <a:p>
                      <a:pPr algn="ctr" fontAlgn="ctr"/>
                      <a:r>
                        <a:rPr lang="en-US" sz="3000" b="1" cap="none" spc="60" dirty="0">
                          <a:solidFill>
                            <a:schemeClr val="bg1"/>
                          </a:solidFill>
                          <a:effectLst/>
                        </a:rPr>
                        <a:t>2024</a:t>
                      </a:r>
                    </a:p>
                  </a:txBody>
                  <a:tcPr marL="324889" marR="324889" marT="172186" marB="162444" anchor="ctr">
                    <a:lnL w="12700" cmpd="sng">
                      <a:noFill/>
                    </a:lnL>
                    <a:lnR w="12700" cmpd="sng">
                      <a:noFill/>
                    </a:lnR>
                    <a:lnT w="19050" cap="flat" cmpd="sng" algn="ctr">
                      <a:noFill/>
                      <a:prstDash val="solid"/>
                    </a:lnT>
                    <a:lnB w="38100" cmpd="sng">
                      <a:noFill/>
                    </a:lnB>
                    <a:solidFill>
                      <a:schemeClr val="accent2">
                        <a:lumMod val="75000"/>
                        <a:lumOff val="25000"/>
                      </a:schemeClr>
                    </a:solidFill>
                  </a:tcPr>
                </a:tc>
                <a:tc>
                  <a:txBody>
                    <a:bodyPr/>
                    <a:lstStyle/>
                    <a:p>
                      <a:pPr algn="ctr" fontAlgn="ctr"/>
                      <a:r>
                        <a:rPr lang="en-US" sz="3000" b="1" cap="none" spc="60" dirty="0">
                          <a:solidFill>
                            <a:schemeClr val="bg1"/>
                          </a:solidFill>
                          <a:effectLst/>
                        </a:rPr>
                        <a:t>2025</a:t>
                      </a:r>
                    </a:p>
                  </a:txBody>
                  <a:tcPr marL="324889" marR="324889" marT="172186" marB="162444" anchor="ctr">
                    <a:lnL w="12700" cmpd="sng">
                      <a:noFill/>
                    </a:lnL>
                    <a:lnR w="12700" cmpd="sng">
                      <a:noFill/>
                    </a:lnR>
                    <a:lnT w="19050" cap="flat" cmpd="sng" algn="ctr">
                      <a:noFill/>
                      <a:prstDash val="solid"/>
                    </a:lnT>
                    <a:lnB w="38100" cmpd="sng">
                      <a:noFill/>
                    </a:lnB>
                    <a:solidFill>
                      <a:schemeClr val="accent2">
                        <a:lumMod val="75000"/>
                        <a:lumOff val="25000"/>
                      </a:schemeClr>
                    </a:solidFill>
                  </a:tcPr>
                </a:tc>
                <a:extLst>
                  <a:ext uri="{0D108BD9-81ED-4DB2-BD59-A6C34878D82A}">
                    <a16:rowId xmlns:a16="http://schemas.microsoft.com/office/drawing/2014/main" val="3701623612"/>
                  </a:ext>
                </a:extLst>
              </a:tr>
              <a:tr h="805274">
                <a:tc>
                  <a:txBody>
                    <a:bodyPr/>
                    <a:lstStyle/>
                    <a:p>
                      <a:pPr algn="ctr" fontAlgn="ctr"/>
                      <a:r>
                        <a:rPr lang="en-US" sz="2600" b="0" cap="none" spc="0">
                          <a:solidFill>
                            <a:schemeClr val="tx1"/>
                          </a:solidFill>
                          <a:effectLst/>
                        </a:rPr>
                        <a:t>Target A &gt;=</a:t>
                      </a:r>
                    </a:p>
                  </a:txBody>
                  <a:tcPr marL="324889" marR="324889" marT="172186" marB="162444" anchor="ctr">
                    <a:lnL w="12700" cmpd="sng">
                      <a:noFill/>
                      <a:prstDash val="solid"/>
                    </a:lnL>
                    <a:lnR w="12700" cmpd="sng">
                      <a:noFill/>
                      <a:prstDash val="solid"/>
                    </a:lnR>
                    <a:lnT w="38100" cmpd="sng">
                      <a:noFill/>
                    </a:lnT>
                    <a:lnB w="12700" cap="flat" cmpd="sng" algn="ctr">
                      <a:noFill/>
                      <a:prstDash val="solid"/>
                    </a:lnB>
                    <a:noFill/>
                  </a:tcPr>
                </a:tc>
                <a:tc>
                  <a:txBody>
                    <a:bodyPr/>
                    <a:lstStyle/>
                    <a:p>
                      <a:pPr algn="ctr" fontAlgn="ctr"/>
                      <a:r>
                        <a:rPr lang="en-US" sz="2600" b="0" cap="none" spc="0" dirty="0">
                          <a:solidFill>
                            <a:schemeClr val="tx1"/>
                          </a:solidFill>
                          <a:effectLst/>
                        </a:rPr>
                        <a:t>22.71%</a:t>
                      </a:r>
                    </a:p>
                  </a:txBody>
                  <a:tcPr marL="324889" marR="324889" marT="172186" marB="162444" anchor="ctr">
                    <a:lnL w="12700" cmpd="sng">
                      <a:noFill/>
                      <a:prstDash val="solid"/>
                    </a:lnL>
                    <a:lnR w="12700" cmpd="sng">
                      <a:noFill/>
                      <a:prstDash val="solid"/>
                    </a:lnR>
                    <a:lnT w="38100" cmpd="sng">
                      <a:noFill/>
                    </a:lnT>
                    <a:lnB w="12700" cap="flat" cmpd="sng" algn="ctr">
                      <a:noFill/>
                      <a:prstDash val="solid"/>
                    </a:lnB>
                    <a:noFill/>
                  </a:tcPr>
                </a:tc>
                <a:tc>
                  <a:txBody>
                    <a:bodyPr/>
                    <a:lstStyle/>
                    <a:p>
                      <a:pPr algn="ctr" fontAlgn="ctr"/>
                      <a:r>
                        <a:rPr lang="en-US" sz="2600" b="0" cap="none" spc="0">
                          <a:solidFill>
                            <a:schemeClr val="tx1"/>
                          </a:solidFill>
                          <a:effectLst/>
                        </a:rPr>
                        <a:t>23.21%</a:t>
                      </a:r>
                    </a:p>
                  </a:txBody>
                  <a:tcPr marL="324889" marR="324889" marT="172186" marB="162444" anchor="ctr">
                    <a:lnL w="12700" cmpd="sng">
                      <a:noFill/>
                      <a:prstDash val="solid"/>
                    </a:lnL>
                    <a:lnR w="12700" cmpd="sng">
                      <a:noFill/>
                      <a:prstDash val="solid"/>
                    </a:lnR>
                    <a:lnT w="38100" cmpd="sng">
                      <a:noFill/>
                    </a:lnT>
                    <a:lnB w="12700" cap="flat" cmpd="sng" algn="ctr">
                      <a:noFill/>
                      <a:prstDash val="solid"/>
                    </a:lnB>
                    <a:noFill/>
                  </a:tcPr>
                </a:tc>
                <a:tc>
                  <a:txBody>
                    <a:bodyPr/>
                    <a:lstStyle/>
                    <a:p>
                      <a:pPr algn="ctr" fontAlgn="ctr"/>
                      <a:r>
                        <a:rPr lang="en-US" sz="2600" b="0" cap="none" spc="0">
                          <a:solidFill>
                            <a:schemeClr val="tx1"/>
                          </a:solidFill>
                          <a:effectLst/>
                        </a:rPr>
                        <a:t>23.71%</a:t>
                      </a:r>
                    </a:p>
                  </a:txBody>
                  <a:tcPr marL="324889" marR="324889" marT="172186" marB="162444" anchor="ctr">
                    <a:lnL w="12700" cmpd="sng">
                      <a:noFill/>
                      <a:prstDash val="solid"/>
                    </a:lnL>
                    <a:lnR w="12700" cmpd="sng">
                      <a:noFill/>
                      <a:prstDash val="solid"/>
                    </a:lnR>
                    <a:lnT w="38100" cmpd="sng">
                      <a:noFill/>
                    </a:lnT>
                    <a:lnB w="12700" cap="flat" cmpd="sng" algn="ctr">
                      <a:noFill/>
                      <a:prstDash val="solid"/>
                    </a:lnB>
                    <a:noFill/>
                  </a:tcPr>
                </a:tc>
                <a:tc>
                  <a:txBody>
                    <a:bodyPr/>
                    <a:lstStyle/>
                    <a:p>
                      <a:pPr algn="ctr" fontAlgn="ctr"/>
                      <a:r>
                        <a:rPr lang="en-US" sz="2600" b="0" cap="none" spc="0">
                          <a:solidFill>
                            <a:schemeClr val="tx1"/>
                          </a:solidFill>
                          <a:effectLst/>
                        </a:rPr>
                        <a:t>24.21%</a:t>
                      </a:r>
                    </a:p>
                  </a:txBody>
                  <a:tcPr marL="324889" marR="324889" marT="172186" marB="162444" anchor="ctr">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3735208531"/>
                  </a:ext>
                </a:extLst>
              </a:tr>
              <a:tr h="805274">
                <a:tc>
                  <a:txBody>
                    <a:bodyPr/>
                    <a:lstStyle/>
                    <a:p>
                      <a:pPr algn="ctr" fontAlgn="ctr"/>
                      <a:r>
                        <a:rPr lang="en-US" sz="2600" b="0" cap="none" spc="0">
                          <a:solidFill>
                            <a:schemeClr val="tx1"/>
                          </a:solidFill>
                          <a:effectLst/>
                        </a:rPr>
                        <a:t>Target B &gt;=</a:t>
                      </a:r>
                    </a:p>
                  </a:txBody>
                  <a:tcPr marL="324889" marR="324889" marT="172186" marB="162444"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fontAlgn="ctr"/>
                      <a:r>
                        <a:rPr lang="en-US" sz="2600" b="0" cap="none" spc="0">
                          <a:solidFill>
                            <a:schemeClr val="tx1"/>
                          </a:solidFill>
                          <a:effectLst/>
                        </a:rPr>
                        <a:t>56.20%</a:t>
                      </a:r>
                    </a:p>
                  </a:txBody>
                  <a:tcPr marL="324889" marR="324889" marT="172186" marB="162444"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fontAlgn="ctr"/>
                      <a:r>
                        <a:rPr lang="en-US" sz="2600" b="0" cap="none" spc="0">
                          <a:solidFill>
                            <a:schemeClr val="tx1"/>
                          </a:solidFill>
                          <a:effectLst/>
                        </a:rPr>
                        <a:t>56.70%</a:t>
                      </a:r>
                    </a:p>
                  </a:txBody>
                  <a:tcPr marL="324889" marR="324889" marT="172186" marB="162444"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fontAlgn="ctr"/>
                      <a:r>
                        <a:rPr lang="en-US" sz="2600" b="0" cap="none" spc="0">
                          <a:solidFill>
                            <a:schemeClr val="tx1"/>
                          </a:solidFill>
                          <a:effectLst/>
                        </a:rPr>
                        <a:t>57.20%</a:t>
                      </a:r>
                    </a:p>
                  </a:txBody>
                  <a:tcPr marL="324889" marR="324889" marT="172186" marB="162444"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fontAlgn="ctr"/>
                      <a:r>
                        <a:rPr lang="en-US" sz="2600" b="0" cap="none" spc="0">
                          <a:solidFill>
                            <a:schemeClr val="tx1"/>
                          </a:solidFill>
                          <a:effectLst/>
                        </a:rPr>
                        <a:t>57.70%</a:t>
                      </a:r>
                    </a:p>
                  </a:txBody>
                  <a:tcPr marL="324889" marR="324889" marT="172186" marB="162444"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472102574"/>
                  </a:ext>
                </a:extLst>
              </a:tr>
              <a:tr h="805274">
                <a:tc>
                  <a:txBody>
                    <a:bodyPr/>
                    <a:lstStyle/>
                    <a:p>
                      <a:pPr algn="ctr" fontAlgn="ctr"/>
                      <a:r>
                        <a:rPr lang="en-US" sz="2600" b="0" cap="none" spc="0">
                          <a:solidFill>
                            <a:schemeClr val="tx1"/>
                          </a:solidFill>
                          <a:effectLst/>
                        </a:rPr>
                        <a:t>Target C &gt;=</a:t>
                      </a:r>
                    </a:p>
                  </a:txBody>
                  <a:tcPr marL="324889" marR="324889" marT="172186" marB="162444"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en-US" sz="2600" b="0" cap="none" spc="0">
                          <a:solidFill>
                            <a:schemeClr val="tx1"/>
                          </a:solidFill>
                          <a:effectLst/>
                        </a:rPr>
                        <a:t>67.75%</a:t>
                      </a:r>
                    </a:p>
                  </a:txBody>
                  <a:tcPr marL="324889" marR="324889" marT="172186" marB="162444"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en-US" sz="2600" b="0" cap="none" spc="0">
                          <a:solidFill>
                            <a:schemeClr val="tx1"/>
                          </a:solidFill>
                          <a:effectLst/>
                        </a:rPr>
                        <a:t>68.25%</a:t>
                      </a:r>
                    </a:p>
                  </a:txBody>
                  <a:tcPr marL="324889" marR="324889" marT="172186" marB="162444"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en-US" sz="2600" b="0" cap="none" spc="0">
                          <a:solidFill>
                            <a:schemeClr val="tx1"/>
                          </a:solidFill>
                          <a:effectLst/>
                        </a:rPr>
                        <a:t>68.75%</a:t>
                      </a:r>
                    </a:p>
                  </a:txBody>
                  <a:tcPr marL="324889" marR="324889" marT="172186" marB="162444"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en-US" sz="2600" b="0" cap="none" spc="0" dirty="0">
                          <a:solidFill>
                            <a:schemeClr val="tx1"/>
                          </a:solidFill>
                          <a:effectLst/>
                        </a:rPr>
                        <a:t>69.25%</a:t>
                      </a:r>
                    </a:p>
                  </a:txBody>
                  <a:tcPr marL="324889" marR="324889" marT="172186" marB="162444"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827211777"/>
                  </a:ext>
                </a:extLst>
              </a:tr>
            </a:tbl>
          </a:graphicData>
        </a:graphic>
      </p:graphicFrame>
    </p:spTree>
    <p:custDataLst>
      <p:tags r:id="rId1"/>
    </p:custDataLst>
    <p:extLst>
      <p:ext uri="{BB962C8B-B14F-4D97-AF65-F5344CB8AC3E}">
        <p14:creationId xmlns:p14="http://schemas.microsoft.com/office/powerpoint/2010/main" val="470734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idx="4294967295"/>
          </p:nvPr>
        </p:nvSpPr>
        <p:spPr>
          <a:xfrm>
            <a:off x="0" y="-21758"/>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lang="en-US" sz="5400" b="1">
                <a:solidFill>
                  <a:schemeClr val="bg1"/>
                </a:solidFill>
              </a:rPr>
            </a:br>
            <a:r>
              <a:rPr lang="en-US" sz="5400" b="1">
                <a:solidFill>
                  <a:schemeClr val="bg1"/>
                </a:solidFill>
              </a:rPr>
              <a:t>79 Opt-In Districts in 2024</a:t>
            </a:r>
            <a:endParaRPr kumimoji="0" lang="en-US" sz="5400" b="1" i="0" u="none" strike="noStrike" kern="1200" cap="none" spc="0" normalizeH="0" baseline="0" noProof="0">
              <a:ln>
                <a:noFill/>
              </a:ln>
              <a:solidFill>
                <a:schemeClr val="bg1"/>
              </a:solidFill>
              <a:effectLst/>
              <a:uLnTx/>
              <a:uFillTx/>
              <a:latin typeface="+mj-lt"/>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2" name="Rectangle 1"/>
          <p:cNvSpPr/>
          <p:nvPr/>
        </p:nvSpPr>
        <p:spPr>
          <a:xfrm>
            <a:off x="284206" y="1271752"/>
            <a:ext cx="11624015" cy="5016758"/>
          </a:xfrm>
          <a:prstGeom prst="rect">
            <a:avLst/>
          </a:prstGeom>
        </p:spPr>
        <p:txBody>
          <a:bodyPr wrap="square">
            <a:spAutoFit/>
          </a:bodyPr>
          <a:lstStyle/>
          <a:p>
            <a:r>
              <a:rPr lang="en-US" sz="1600"/>
              <a:t>USD 202 Turner		USD 230 Spring Hill		USD 234 Ft. Scott		USD 260 Derby</a:t>
            </a:r>
          </a:p>
          <a:p>
            <a:r>
              <a:rPr lang="en-US" sz="1600"/>
              <a:t>USD 261 Haysville		USD 308 Hutchinson	USD 321 Kaw Valley		USD 345 Seaman</a:t>
            </a:r>
          </a:p>
          <a:p>
            <a:r>
              <a:rPr lang="en-US" sz="1600"/>
              <a:t>USD 389 Eureka		USD 450 Shawnee Heights	USD 480 Liberal		USD 501 Topeka</a:t>
            </a:r>
          </a:p>
          <a:p>
            <a:r>
              <a:rPr lang="en-US" sz="1600"/>
              <a:t>USD 101 Erie-Galesburg	USD 256 Marmaton		USD 257 Iola		USD 258 Humboldt</a:t>
            </a:r>
          </a:p>
          <a:p>
            <a:r>
              <a:rPr lang="en-US" sz="1600"/>
              <a:t>USD 366 Woodson		USD 387 Altoona-Midway	USD 413 Chanute		USD 479 Crest</a:t>
            </a:r>
          </a:p>
          <a:p>
            <a:r>
              <a:rPr lang="en-US" sz="1600"/>
              <a:t>USD 254 Barber County	USD 255  South Barber	USD 300 Comanche County	USD 331 Kingman-Norwich</a:t>
            </a:r>
          </a:p>
          <a:p>
            <a:r>
              <a:rPr lang="en-US" sz="1600"/>
              <a:t>USD 335 Cunningham	USD 349 Stafford		USD 350 St. John-Hudson	USD 351 Macksville	</a:t>
            </a:r>
          </a:p>
          <a:p>
            <a:r>
              <a:rPr lang="en-US" sz="1600"/>
              <a:t>USD 361 Chaparral		USD 382 Pratt		USD 422 Kiowa County	USD 438 Skyline</a:t>
            </a:r>
          </a:p>
          <a:p>
            <a:r>
              <a:rPr lang="en-US" sz="1600"/>
              <a:t>USD 474 Haviland		USD 502 Lewis		USD 511 Attica		USD 309 Nickerson</a:t>
            </a:r>
          </a:p>
          <a:p>
            <a:r>
              <a:rPr lang="en-US" sz="1600"/>
              <a:t>USD 310 Fairfield		USD 311 Pretty Prairie	USD 312 Haven		USD 313 Buhler</a:t>
            </a:r>
          </a:p>
          <a:p>
            <a:r>
              <a:rPr lang="en-US" sz="1600"/>
              <a:t>USD 200 Greeley County	USD 209 Moscow		USD 210 Hugoton		USD 214 Ulysses</a:t>
            </a:r>
          </a:p>
          <a:p>
            <a:r>
              <a:rPr lang="en-US" sz="1600"/>
              <a:t>USD 215 Lakin		USD 216 Deerfield		USD 217 Rolla		USD 218 Elkhart</a:t>
            </a:r>
          </a:p>
          <a:p>
            <a:r>
              <a:rPr lang="en-US" sz="1600"/>
              <a:t>USD 363 Holcomb		USD 371 Montezuma	USD 374 Sublette		USD 452 Stanton County</a:t>
            </a:r>
          </a:p>
          <a:p>
            <a:r>
              <a:rPr lang="en-US" sz="1600"/>
              <a:t>USD 466 Scott County	USD 457 Leoti		USD 476  Copeland		USD 494 Syracuse</a:t>
            </a:r>
          </a:p>
          <a:p>
            <a:r>
              <a:rPr lang="en-US" sz="1600"/>
              <a:t>USD 507 Satanta		USD 289 Wellsville		USD 348 Baldwin City	USD 491 Eudora</a:t>
            </a:r>
          </a:p>
          <a:p>
            <a:r>
              <a:rPr lang="en-US" sz="1600"/>
              <a:t>USD 357 Belle Plain		USD 358 Oxford		USD 359 Argonia		USD 360 Caldwell</a:t>
            </a:r>
          </a:p>
          <a:p>
            <a:r>
              <a:rPr lang="en-US" sz="1600"/>
              <a:t>USD 509 South Haven	USD 251 North Lyon County	USD 252 South Lyon County	USD 253 Emploria</a:t>
            </a:r>
          </a:p>
          <a:p>
            <a:r>
              <a:rPr lang="en-US" sz="1600"/>
              <a:t>USD 284 Chase County	USD 386 Madison-Virgil	USD 390 Hamilton		USD 417 Morris county</a:t>
            </a:r>
          </a:p>
          <a:p>
            <a:r>
              <a:rPr lang="en-US" sz="1600"/>
              <a:t>USD 347 Kinsley-Offerle	USD 495 Ft. Larned		USD 496 Pawnee Heights	USD 458 Basehor-Linwood</a:t>
            </a:r>
          </a:p>
          <a:p>
            <a:r>
              <a:rPr lang="en-US" sz="1600"/>
              <a:t>USD 464 Tonganoxie	USD 604 School for the Blind	USD 610 School for the Deaf</a:t>
            </a:r>
            <a:endParaRPr lang="en-US" sz="1600" dirty="0"/>
          </a:p>
        </p:txBody>
      </p:sp>
    </p:spTree>
    <p:extLst>
      <p:ext uri="{BB962C8B-B14F-4D97-AF65-F5344CB8AC3E}">
        <p14:creationId xmlns:p14="http://schemas.microsoft.com/office/powerpoint/2010/main" val="2982854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6"/>
          <p:cNvSpPr txBox="1">
            <a:spLocks noGrp="1"/>
          </p:cNvSpPr>
          <p:nvPr>
            <p:ph type="title" idx="4294967295"/>
          </p:nvPr>
        </p:nvSpPr>
        <p:spPr>
          <a:xfrm>
            <a:off x="0" y="-21758"/>
            <a:ext cx="12192000" cy="1172095"/>
          </a:xfrm>
          <a:prstGeom prst="rect">
            <a:avLst/>
          </a:prstGeom>
          <a:solidFill>
            <a:schemeClr val="dk1"/>
          </a:solid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chemeClr val="lt1"/>
              </a:buClr>
              <a:buSzPts val="4000"/>
              <a:buFont typeface="Open Sans"/>
              <a:buNone/>
            </a:pPr>
            <a:r>
              <a:rPr lang="en-US" sz="4000" b="1" i="0" u="none" strike="noStrike" cap="none" dirty="0">
                <a:solidFill>
                  <a:schemeClr val="lt1"/>
                </a:solidFill>
                <a:latin typeface="Open Sans"/>
                <a:ea typeface="Open Sans"/>
                <a:cs typeface="Open Sans"/>
                <a:sym typeface="Open Sans"/>
              </a:rPr>
              <a:t>SCKSEC Interlocal 605</a:t>
            </a:r>
            <a:endParaRPr sz="4000" b="1" i="0" u="none" strike="noStrike" cap="none" dirty="0">
              <a:solidFill>
                <a:schemeClr val="lt1"/>
              </a:solidFill>
              <a:latin typeface="Open Sans"/>
              <a:ea typeface="Open Sans"/>
              <a:cs typeface="Open Sans"/>
              <a:sym typeface="Open Sans"/>
            </a:endParaRPr>
          </a:p>
        </p:txBody>
      </p:sp>
      <p:pic>
        <p:nvPicPr>
          <p:cNvPr id="158" name="Google Shape;158;p6" descr="Logo SCKSEC"/>
          <p:cNvPicPr preferRelativeResize="0"/>
          <p:nvPr/>
        </p:nvPicPr>
        <p:blipFill>
          <a:blip r:embed="rId4">
            <a:alphaModFix/>
          </a:blip>
          <a:stretch>
            <a:fillRect/>
          </a:stretch>
        </p:blipFill>
        <p:spPr>
          <a:xfrm>
            <a:off x="174025" y="1304775"/>
            <a:ext cx="4011476" cy="4596950"/>
          </a:xfrm>
          <a:prstGeom prst="rect">
            <a:avLst/>
          </a:prstGeom>
          <a:noFill/>
          <a:ln w="38100" cap="flat" cmpd="sng">
            <a:solidFill>
              <a:schemeClr val="dk1"/>
            </a:solidFill>
            <a:prstDash val="solid"/>
            <a:round/>
            <a:headEnd type="none" w="sm" len="sm"/>
            <a:tailEnd type="none" w="sm" len="sm"/>
          </a:ln>
        </p:spPr>
      </p:pic>
      <p:sp>
        <p:nvSpPr>
          <p:cNvPr id="157" name="Google Shape;157;p6"/>
          <p:cNvSpPr/>
          <p:nvPr/>
        </p:nvSpPr>
        <p:spPr>
          <a:xfrm>
            <a:off x="4458725" y="1304775"/>
            <a:ext cx="7552800" cy="4596900"/>
          </a:xfrm>
          <a:prstGeom prst="rect">
            <a:avLst/>
          </a:prstGeom>
          <a:noFill/>
          <a:ln w="3810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900" b="1">
              <a:solidFill>
                <a:schemeClr val="dk2"/>
              </a:solidFill>
              <a:latin typeface="Open Sans"/>
              <a:ea typeface="Open Sans"/>
              <a:cs typeface="Open Sans"/>
              <a:sym typeface="Open Sans"/>
            </a:endParaRPr>
          </a:p>
          <a:p>
            <a:pPr marL="457200" marR="0" lvl="0" indent="-349250" algn="l" rtl="0">
              <a:spcBef>
                <a:spcPts val="0"/>
              </a:spcBef>
              <a:spcAft>
                <a:spcPts val="0"/>
              </a:spcAft>
              <a:buClr>
                <a:schemeClr val="dk2"/>
              </a:buClr>
              <a:buSzPts val="1900"/>
              <a:buFont typeface="Open Sans"/>
              <a:buChar char="●"/>
            </a:pPr>
            <a:r>
              <a:rPr lang="en-US" sz="1900" b="1">
                <a:solidFill>
                  <a:schemeClr val="dk2"/>
                </a:solidFill>
                <a:latin typeface="Open Sans"/>
                <a:ea typeface="Open Sans"/>
                <a:cs typeface="Open Sans"/>
                <a:sym typeface="Open Sans"/>
              </a:rPr>
              <a:t>Fifteen Districts Across Eight Counties</a:t>
            </a:r>
            <a:endParaRPr sz="1900" b="1">
              <a:solidFill>
                <a:schemeClr val="dk2"/>
              </a:solidFill>
              <a:latin typeface="Open Sans"/>
              <a:ea typeface="Open Sans"/>
              <a:cs typeface="Open Sans"/>
              <a:sym typeface="Open Sans"/>
            </a:endParaRPr>
          </a:p>
          <a:p>
            <a:pPr marL="914400" marR="0" lvl="1" indent="-349250" algn="l" rtl="0">
              <a:spcBef>
                <a:spcPts val="0"/>
              </a:spcBef>
              <a:spcAft>
                <a:spcPts val="0"/>
              </a:spcAft>
              <a:buClr>
                <a:schemeClr val="dk2"/>
              </a:buClr>
              <a:buSzPts val="1900"/>
              <a:buFont typeface="Open Sans"/>
              <a:buChar char="○"/>
            </a:pPr>
            <a:r>
              <a:rPr lang="en-US" sz="1900" b="1">
                <a:solidFill>
                  <a:schemeClr val="dk2"/>
                </a:solidFill>
                <a:latin typeface="Open Sans"/>
                <a:ea typeface="Open Sans"/>
                <a:cs typeface="Open Sans"/>
                <a:sym typeface="Open Sans"/>
              </a:rPr>
              <a:t>4A: Pratt</a:t>
            </a:r>
            <a:endParaRPr sz="1900" b="1">
              <a:solidFill>
                <a:schemeClr val="dk2"/>
              </a:solidFill>
              <a:latin typeface="Open Sans"/>
              <a:ea typeface="Open Sans"/>
              <a:cs typeface="Open Sans"/>
              <a:sym typeface="Open Sans"/>
            </a:endParaRPr>
          </a:p>
          <a:p>
            <a:pPr marL="914400" marR="0" lvl="1" indent="-349250" algn="l" rtl="0">
              <a:spcBef>
                <a:spcPts val="0"/>
              </a:spcBef>
              <a:spcAft>
                <a:spcPts val="0"/>
              </a:spcAft>
              <a:buClr>
                <a:schemeClr val="dk2"/>
              </a:buClr>
              <a:buSzPts val="1900"/>
              <a:buFont typeface="Open Sans"/>
              <a:buChar char="○"/>
            </a:pPr>
            <a:r>
              <a:rPr lang="en-US" sz="1900" b="1">
                <a:solidFill>
                  <a:schemeClr val="dk2"/>
                </a:solidFill>
                <a:latin typeface="Open Sans"/>
                <a:ea typeface="Open Sans"/>
                <a:cs typeface="Open Sans"/>
                <a:sym typeface="Open Sans"/>
              </a:rPr>
              <a:t>3A: Kingman/Norwich and Chaparral/Harper/Anthony</a:t>
            </a:r>
            <a:endParaRPr sz="1900" b="1">
              <a:solidFill>
                <a:schemeClr val="dk2"/>
              </a:solidFill>
              <a:latin typeface="Open Sans"/>
              <a:ea typeface="Open Sans"/>
              <a:cs typeface="Open Sans"/>
              <a:sym typeface="Open Sans"/>
            </a:endParaRPr>
          </a:p>
          <a:p>
            <a:pPr marL="914400" marR="0" lvl="1" indent="-349250" algn="l" rtl="0">
              <a:spcBef>
                <a:spcPts val="0"/>
              </a:spcBef>
              <a:spcAft>
                <a:spcPts val="0"/>
              </a:spcAft>
              <a:buClr>
                <a:schemeClr val="dk2"/>
              </a:buClr>
              <a:buSzPts val="1900"/>
              <a:buFont typeface="Open Sans"/>
              <a:buChar char="○"/>
            </a:pPr>
            <a:r>
              <a:rPr lang="en-US" sz="1900" b="1">
                <a:solidFill>
                  <a:schemeClr val="dk2"/>
                </a:solidFill>
                <a:latin typeface="Open Sans"/>
                <a:ea typeface="Open Sans"/>
                <a:cs typeface="Open Sans"/>
                <a:sym typeface="Open Sans"/>
              </a:rPr>
              <a:t>2A: Medicine Lodge</a:t>
            </a:r>
            <a:endParaRPr sz="1900" b="1">
              <a:solidFill>
                <a:schemeClr val="dk2"/>
              </a:solidFill>
              <a:latin typeface="Open Sans"/>
              <a:ea typeface="Open Sans"/>
              <a:cs typeface="Open Sans"/>
              <a:sym typeface="Open Sans"/>
            </a:endParaRPr>
          </a:p>
          <a:p>
            <a:pPr marL="914400" marR="0" lvl="1" indent="-349250" algn="l" rtl="0">
              <a:spcBef>
                <a:spcPts val="0"/>
              </a:spcBef>
              <a:spcAft>
                <a:spcPts val="0"/>
              </a:spcAft>
              <a:buClr>
                <a:schemeClr val="dk2"/>
              </a:buClr>
              <a:buSzPts val="1900"/>
              <a:buFont typeface="Open Sans"/>
              <a:buChar char="○"/>
            </a:pPr>
            <a:r>
              <a:rPr lang="en-US" sz="1900" b="1">
                <a:solidFill>
                  <a:schemeClr val="dk2"/>
                </a:solidFill>
                <a:latin typeface="Open Sans"/>
                <a:ea typeface="Open Sans"/>
                <a:cs typeface="Open Sans"/>
                <a:sym typeface="Open Sans"/>
              </a:rPr>
              <a:t>1A: Stafford, St. John, Macksville, Lewis, Haviland, Kiowa County, Coldwater/Protection, South Barber, Attica, Skyline, and Cunningham</a:t>
            </a:r>
            <a:endParaRPr sz="1900" b="1">
              <a:solidFill>
                <a:schemeClr val="dk2"/>
              </a:solidFill>
              <a:latin typeface="Open Sans"/>
              <a:ea typeface="Open Sans"/>
              <a:cs typeface="Open Sans"/>
              <a:sym typeface="Open Sans"/>
            </a:endParaRPr>
          </a:p>
          <a:p>
            <a:pPr marL="0" marR="0" lvl="0" indent="0" algn="l" rtl="0">
              <a:spcBef>
                <a:spcPts val="0"/>
              </a:spcBef>
              <a:spcAft>
                <a:spcPts val="0"/>
              </a:spcAft>
              <a:buNone/>
            </a:pPr>
            <a:endParaRPr sz="1900" b="1">
              <a:solidFill>
                <a:schemeClr val="dk2"/>
              </a:solidFill>
              <a:latin typeface="Open Sans"/>
              <a:ea typeface="Open Sans"/>
              <a:cs typeface="Open Sans"/>
              <a:sym typeface="Open Sans"/>
            </a:endParaRPr>
          </a:p>
          <a:p>
            <a:pPr marL="457200" marR="0" lvl="0" indent="-349250" algn="l" rtl="0">
              <a:spcBef>
                <a:spcPts val="0"/>
              </a:spcBef>
              <a:spcAft>
                <a:spcPts val="0"/>
              </a:spcAft>
              <a:buClr>
                <a:schemeClr val="dk2"/>
              </a:buClr>
              <a:buSzPts val="1900"/>
              <a:buFont typeface="Open Sans"/>
              <a:buChar char="●"/>
            </a:pPr>
            <a:r>
              <a:rPr lang="en-US" sz="1900" b="1">
                <a:solidFill>
                  <a:schemeClr val="dk2"/>
                </a:solidFill>
                <a:latin typeface="Open Sans"/>
                <a:ea typeface="Open Sans"/>
                <a:cs typeface="Open Sans"/>
                <a:sym typeface="Open Sans"/>
              </a:rPr>
              <a:t>2023-2024 Total FTE: 4,076.7</a:t>
            </a:r>
            <a:endParaRPr sz="1900" b="1">
              <a:solidFill>
                <a:schemeClr val="dk2"/>
              </a:solidFill>
              <a:latin typeface="Open Sans"/>
              <a:ea typeface="Open Sans"/>
              <a:cs typeface="Open Sans"/>
              <a:sym typeface="Open Sans"/>
            </a:endParaRPr>
          </a:p>
          <a:p>
            <a:pPr marL="0" marR="0" lvl="0" indent="0" algn="l" rtl="0">
              <a:spcBef>
                <a:spcPts val="0"/>
              </a:spcBef>
              <a:spcAft>
                <a:spcPts val="0"/>
              </a:spcAft>
              <a:buNone/>
            </a:pPr>
            <a:endParaRPr sz="1900" b="1">
              <a:solidFill>
                <a:schemeClr val="dk2"/>
              </a:solidFill>
              <a:latin typeface="Open Sans"/>
              <a:ea typeface="Open Sans"/>
              <a:cs typeface="Open Sans"/>
              <a:sym typeface="Open Sans"/>
            </a:endParaRPr>
          </a:p>
          <a:p>
            <a:pPr marL="457200" marR="0" lvl="0" indent="-349250" algn="l" rtl="0">
              <a:spcBef>
                <a:spcPts val="0"/>
              </a:spcBef>
              <a:spcAft>
                <a:spcPts val="0"/>
              </a:spcAft>
              <a:buClr>
                <a:schemeClr val="dk2"/>
              </a:buClr>
              <a:buSzPts val="1900"/>
              <a:buFont typeface="Open Sans"/>
              <a:buChar char="●"/>
            </a:pPr>
            <a:r>
              <a:rPr lang="en-US" sz="1900" b="1">
                <a:solidFill>
                  <a:schemeClr val="dk2"/>
                </a:solidFill>
                <a:latin typeface="Open Sans"/>
                <a:ea typeface="Open Sans"/>
                <a:cs typeface="Open Sans"/>
                <a:sym typeface="Open Sans"/>
              </a:rPr>
              <a:t>2023 December 1 Count: 1,522</a:t>
            </a:r>
            <a:endParaRPr sz="1900" b="1">
              <a:solidFill>
                <a:schemeClr val="dk2"/>
              </a:solidFill>
              <a:latin typeface="Open Sans"/>
              <a:ea typeface="Open Sans"/>
              <a:cs typeface="Open Sans"/>
              <a:sym typeface="Open Sans"/>
            </a:endParaRPr>
          </a:p>
          <a:p>
            <a:pPr marL="0" marR="0" lvl="0" indent="0" algn="l" rtl="0">
              <a:spcBef>
                <a:spcPts val="0"/>
              </a:spcBef>
              <a:spcAft>
                <a:spcPts val="0"/>
              </a:spcAft>
              <a:buNone/>
            </a:pPr>
            <a:endParaRPr sz="1900" b="1">
              <a:solidFill>
                <a:schemeClr val="dk2"/>
              </a:solidFill>
              <a:latin typeface="Open Sans"/>
              <a:ea typeface="Open Sans"/>
              <a:cs typeface="Open Sans"/>
              <a:sym typeface="Open Sans"/>
            </a:endParaRPr>
          </a:p>
          <a:p>
            <a:pPr marL="457200" marR="0" lvl="0" indent="-349250" algn="l" rtl="0">
              <a:spcBef>
                <a:spcPts val="0"/>
              </a:spcBef>
              <a:spcAft>
                <a:spcPts val="0"/>
              </a:spcAft>
              <a:buClr>
                <a:schemeClr val="dk2"/>
              </a:buClr>
              <a:buSzPts val="1900"/>
              <a:buFont typeface="Open Sans"/>
              <a:buChar char="●"/>
            </a:pPr>
            <a:r>
              <a:rPr lang="en-US" sz="1900" b="1">
                <a:solidFill>
                  <a:schemeClr val="dk2"/>
                </a:solidFill>
                <a:latin typeface="Open Sans"/>
                <a:ea typeface="Open Sans"/>
                <a:cs typeface="Open Sans"/>
                <a:sym typeface="Open Sans"/>
              </a:rPr>
              <a:t>2022-2023 Exiters: 51 </a:t>
            </a:r>
            <a:endParaRPr sz="1900" b="1">
              <a:solidFill>
                <a:schemeClr val="dk2"/>
              </a:solidFill>
              <a:latin typeface="Open Sans"/>
              <a:ea typeface="Open Sans"/>
              <a:cs typeface="Open Sans"/>
              <a:sym typeface="Open Sans"/>
            </a:endParaRPr>
          </a:p>
          <a:p>
            <a:pPr marL="0" marR="0" lvl="0" indent="0" algn="ctr" rtl="0">
              <a:spcBef>
                <a:spcPts val="0"/>
              </a:spcBef>
              <a:spcAft>
                <a:spcPts val="0"/>
              </a:spcAft>
              <a:buNone/>
            </a:pPr>
            <a:endParaRPr sz="2200"/>
          </a:p>
          <a:p>
            <a:pPr marL="0" marR="0" lvl="0" indent="0" algn="ctr" rtl="0">
              <a:spcBef>
                <a:spcPts val="0"/>
              </a:spcBef>
              <a:spcAft>
                <a:spcPts val="0"/>
              </a:spcAft>
              <a:buNone/>
            </a:pPr>
            <a:endParaRPr sz="1200"/>
          </a:p>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a:p>
            <a:pPr marL="342900" marR="0" lvl="0" indent="-228600" algn="l" rtl="0">
              <a:spcBef>
                <a:spcPts val="0"/>
              </a:spcBef>
              <a:spcAft>
                <a:spcPts val="0"/>
              </a:spcAft>
              <a:buClr>
                <a:schemeClr val="dk1"/>
              </a:buClr>
              <a:buSzPts val="1800"/>
              <a:buFont typeface="Open Sans Light"/>
              <a:buNone/>
            </a:pPr>
            <a:endParaRPr sz="1800">
              <a:solidFill>
                <a:schemeClr val="dk1"/>
              </a:solidFill>
              <a:latin typeface="Quattrocento Sans"/>
              <a:ea typeface="Quattrocento Sans"/>
              <a:cs typeface="Quattrocento Sans"/>
              <a:sym typeface="Quattrocento Sans"/>
            </a:endParaRPr>
          </a:p>
        </p:txBody>
      </p:sp>
    </p:spTree>
    <p:custDataLst>
      <p:tags r:id="rId1"/>
    </p:custDataLst>
    <p:extLst>
      <p:ext uri="{BB962C8B-B14F-4D97-AF65-F5344CB8AC3E}">
        <p14:creationId xmlns:p14="http://schemas.microsoft.com/office/powerpoint/2010/main" val="1333120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2735164a508_0_0"/>
          <p:cNvSpPr txBox="1">
            <a:spLocks noGrp="1"/>
          </p:cNvSpPr>
          <p:nvPr>
            <p:ph type="title" idx="4294967295"/>
          </p:nvPr>
        </p:nvSpPr>
        <p:spPr>
          <a:xfrm>
            <a:off x="0" y="-21758"/>
            <a:ext cx="12192000" cy="1172100"/>
          </a:xfrm>
          <a:prstGeom prst="rect">
            <a:avLst/>
          </a:prstGeom>
          <a:solidFill>
            <a:schemeClr val="dk1"/>
          </a:solid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chemeClr val="lt1"/>
              </a:buClr>
              <a:buSzPts val="4000"/>
              <a:buFont typeface="Open Sans"/>
              <a:buNone/>
            </a:pPr>
            <a:r>
              <a:rPr lang="en-US" sz="4000" b="1" i="0" u="none" strike="noStrike" cap="none" dirty="0">
                <a:solidFill>
                  <a:schemeClr val="lt1"/>
                </a:solidFill>
                <a:latin typeface="Open Sans"/>
                <a:ea typeface="Open Sans"/>
                <a:cs typeface="Open Sans"/>
                <a:sym typeface="Open Sans"/>
              </a:rPr>
              <a:t>SCKSEC Interlocal 605 </a:t>
            </a:r>
            <a:endParaRPr sz="4000" b="1" i="0" u="none" strike="noStrike" cap="none" dirty="0">
              <a:solidFill>
                <a:schemeClr val="lt1"/>
              </a:solidFill>
              <a:latin typeface="Open Sans"/>
              <a:ea typeface="Open Sans"/>
              <a:cs typeface="Open Sans"/>
              <a:sym typeface="Open Sans"/>
            </a:endParaRPr>
          </a:p>
        </p:txBody>
      </p:sp>
      <p:sp>
        <p:nvSpPr>
          <p:cNvPr id="165" name="Google Shape;165;g2735164a508_0_0"/>
          <p:cNvSpPr/>
          <p:nvPr/>
        </p:nvSpPr>
        <p:spPr>
          <a:xfrm>
            <a:off x="284200" y="1271750"/>
            <a:ext cx="11624100" cy="49137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sz="3000" b="1">
                <a:solidFill>
                  <a:schemeClr val="dk1"/>
                </a:solidFill>
                <a:latin typeface="Open Sans"/>
                <a:ea typeface="Open Sans"/>
                <a:cs typeface="Open Sans"/>
                <a:sym typeface="Open Sans"/>
              </a:rPr>
              <a:t>Conducting Interview/Tips for Success:</a:t>
            </a:r>
            <a:endParaRPr sz="3000" b="1">
              <a:solidFill>
                <a:schemeClr val="dk1"/>
              </a:solidFill>
              <a:latin typeface="Open Sans"/>
              <a:ea typeface="Open Sans"/>
              <a:cs typeface="Open Sans"/>
              <a:sym typeface="Open Sans"/>
            </a:endParaRPr>
          </a:p>
          <a:p>
            <a:pPr marL="0" lvl="0" indent="0" algn="l" rtl="0">
              <a:spcBef>
                <a:spcPts val="0"/>
              </a:spcBef>
              <a:spcAft>
                <a:spcPts val="0"/>
              </a:spcAft>
              <a:buNone/>
            </a:pPr>
            <a:endParaRPr sz="2300" b="1">
              <a:solidFill>
                <a:schemeClr val="dk1"/>
              </a:solidFill>
              <a:latin typeface="Open Sans"/>
              <a:ea typeface="Open Sans"/>
              <a:cs typeface="Open Sans"/>
              <a:sym typeface="Open Sans"/>
            </a:endParaRPr>
          </a:p>
          <a:p>
            <a:pPr marL="914400" lvl="0" indent="-355600" algn="l" rtl="0">
              <a:spcBef>
                <a:spcPts val="0"/>
              </a:spcBef>
              <a:spcAft>
                <a:spcPts val="0"/>
              </a:spcAft>
              <a:buClr>
                <a:schemeClr val="dk2"/>
              </a:buClr>
              <a:buSzPts val="2000"/>
              <a:buFont typeface="Open Sans"/>
              <a:buChar char="●"/>
            </a:pPr>
            <a:r>
              <a:rPr lang="en-US" sz="2000" b="1" i="1" u="sng">
                <a:solidFill>
                  <a:schemeClr val="dk2"/>
                </a:solidFill>
                <a:latin typeface="Open Sans"/>
                <a:ea typeface="Open Sans"/>
                <a:cs typeface="Open Sans"/>
                <a:sym typeface="Open Sans"/>
              </a:rPr>
              <a:t>Relationships</a:t>
            </a:r>
            <a:r>
              <a:rPr lang="en-US" sz="2000" b="1">
                <a:solidFill>
                  <a:schemeClr val="dk2"/>
                </a:solidFill>
                <a:latin typeface="Open Sans"/>
                <a:ea typeface="Open Sans"/>
                <a:cs typeface="Open Sans"/>
                <a:sym typeface="Open Sans"/>
              </a:rPr>
              <a:t> and Continued Postsecondary Conversations </a:t>
            </a:r>
            <a:endParaRPr sz="2000" b="1">
              <a:solidFill>
                <a:schemeClr val="dk2"/>
              </a:solidFill>
              <a:latin typeface="Open Sans"/>
              <a:ea typeface="Open Sans"/>
              <a:cs typeface="Open Sans"/>
              <a:sym typeface="Open Sans"/>
            </a:endParaRPr>
          </a:p>
          <a:p>
            <a:pPr marL="0" lvl="0" indent="0" algn="l" rtl="0">
              <a:spcBef>
                <a:spcPts val="0"/>
              </a:spcBef>
              <a:spcAft>
                <a:spcPts val="0"/>
              </a:spcAft>
              <a:buNone/>
            </a:pPr>
            <a:endParaRPr sz="2000" b="1">
              <a:solidFill>
                <a:schemeClr val="dk2"/>
              </a:solidFill>
              <a:latin typeface="Open Sans"/>
              <a:ea typeface="Open Sans"/>
              <a:cs typeface="Open Sans"/>
              <a:sym typeface="Open Sans"/>
            </a:endParaRPr>
          </a:p>
          <a:p>
            <a:pPr marL="914400" lvl="0" indent="-355600" algn="l" rtl="0">
              <a:spcBef>
                <a:spcPts val="0"/>
              </a:spcBef>
              <a:spcAft>
                <a:spcPts val="0"/>
              </a:spcAft>
              <a:buClr>
                <a:schemeClr val="dk2"/>
              </a:buClr>
              <a:buSzPts val="2000"/>
              <a:buFont typeface="Open Sans"/>
              <a:buChar char="●"/>
            </a:pPr>
            <a:r>
              <a:rPr lang="en-US" sz="2000" b="1">
                <a:solidFill>
                  <a:schemeClr val="dk2"/>
                </a:solidFill>
                <a:latin typeface="Open Sans"/>
                <a:ea typeface="Open Sans"/>
                <a:cs typeface="Open Sans"/>
                <a:sym typeface="Open Sans"/>
              </a:rPr>
              <a:t>Updated Demographics Page </a:t>
            </a:r>
            <a:endParaRPr sz="2000" b="1">
              <a:solidFill>
                <a:schemeClr val="dk2"/>
              </a:solidFill>
              <a:latin typeface="Open Sans"/>
              <a:ea typeface="Open Sans"/>
              <a:cs typeface="Open Sans"/>
              <a:sym typeface="Open Sans"/>
            </a:endParaRPr>
          </a:p>
          <a:p>
            <a:pPr marL="1371600" lvl="1" indent="-355600" algn="l" rtl="0">
              <a:spcBef>
                <a:spcPts val="0"/>
              </a:spcBef>
              <a:spcAft>
                <a:spcPts val="0"/>
              </a:spcAft>
              <a:buClr>
                <a:schemeClr val="dk2"/>
              </a:buClr>
              <a:buSzPts val="2000"/>
              <a:buFont typeface="Open Sans"/>
              <a:buChar char="○"/>
            </a:pPr>
            <a:r>
              <a:rPr lang="en-US" sz="2000" b="1">
                <a:solidFill>
                  <a:schemeClr val="dk2"/>
                </a:solidFill>
                <a:latin typeface="Open Sans"/>
                <a:ea typeface="Open Sans"/>
                <a:cs typeface="Open Sans"/>
                <a:sym typeface="Open Sans"/>
              </a:rPr>
              <a:t>Paying Close Attention to Students Who Turn 18 After the Annual IEP</a:t>
            </a:r>
            <a:endParaRPr sz="2000" b="1">
              <a:solidFill>
                <a:schemeClr val="dk2"/>
              </a:solidFill>
              <a:latin typeface="Open Sans"/>
              <a:ea typeface="Open Sans"/>
              <a:cs typeface="Open Sans"/>
              <a:sym typeface="Open Sans"/>
            </a:endParaRPr>
          </a:p>
          <a:p>
            <a:pPr marL="1371600" lvl="1" indent="-355600" algn="l" rtl="0">
              <a:spcBef>
                <a:spcPts val="0"/>
              </a:spcBef>
              <a:spcAft>
                <a:spcPts val="0"/>
              </a:spcAft>
              <a:buClr>
                <a:schemeClr val="dk2"/>
              </a:buClr>
              <a:buSzPts val="2000"/>
              <a:buFont typeface="Open Sans"/>
              <a:buChar char="○"/>
            </a:pPr>
            <a:r>
              <a:rPr lang="en-US" sz="2000" b="1">
                <a:solidFill>
                  <a:schemeClr val="dk2"/>
                </a:solidFill>
                <a:latin typeface="Open Sans"/>
                <a:ea typeface="Open Sans"/>
                <a:cs typeface="Open Sans"/>
                <a:sym typeface="Open Sans"/>
              </a:rPr>
              <a:t>Not using a USD Email</a:t>
            </a:r>
            <a:endParaRPr sz="2000" b="1">
              <a:solidFill>
                <a:schemeClr val="dk2"/>
              </a:solidFill>
              <a:latin typeface="Open Sans"/>
              <a:ea typeface="Open Sans"/>
              <a:cs typeface="Open Sans"/>
              <a:sym typeface="Open Sans"/>
            </a:endParaRPr>
          </a:p>
          <a:p>
            <a:pPr marL="1371600" lvl="1" indent="-355600" algn="l" rtl="0">
              <a:spcBef>
                <a:spcPts val="0"/>
              </a:spcBef>
              <a:spcAft>
                <a:spcPts val="0"/>
              </a:spcAft>
              <a:buClr>
                <a:schemeClr val="dk2"/>
              </a:buClr>
              <a:buSzPts val="2000"/>
              <a:buFont typeface="Open Sans"/>
              <a:buChar char="○"/>
            </a:pPr>
            <a:r>
              <a:rPr lang="en-US" sz="2000" b="1">
                <a:solidFill>
                  <a:schemeClr val="dk2"/>
                </a:solidFill>
                <a:latin typeface="Open Sans"/>
                <a:ea typeface="Open Sans"/>
                <a:cs typeface="Open Sans"/>
                <a:sym typeface="Open Sans"/>
              </a:rPr>
              <a:t>Ensuring the Student Has a Separate Phone Number </a:t>
            </a:r>
            <a:endParaRPr sz="2000" b="1">
              <a:solidFill>
                <a:schemeClr val="dk2"/>
              </a:solidFill>
              <a:latin typeface="Open Sans"/>
              <a:ea typeface="Open Sans"/>
              <a:cs typeface="Open Sans"/>
              <a:sym typeface="Open Sans"/>
            </a:endParaRPr>
          </a:p>
          <a:p>
            <a:pPr marL="0" lvl="0" indent="0" algn="l" rtl="0">
              <a:spcBef>
                <a:spcPts val="0"/>
              </a:spcBef>
              <a:spcAft>
                <a:spcPts val="0"/>
              </a:spcAft>
              <a:buNone/>
            </a:pPr>
            <a:endParaRPr sz="2000" b="1">
              <a:solidFill>
                <a:schemeClr val="dk2"/>
              </a:solidFill>
              <a:latin typeface="Open Sans"/>
              <a:ea typeface="Open Sans"/>
              <a:cs typeface="Open Sans"/>
              <a:sym typeface="Open Sans"/>
            </a:endParaRPr>
          </a:p>
          <a:p>
            <a:pPr marL="914400" lvl="0" indent="-355600" algn="l" rtl="0">
              <a:spcBef>
                <a:spcPts val="0"/>
              </a:spcBef>
              <a:spcAft>
                <a:spcPts val="0"/>
              </a:spcAft>
              <a:buClr>
                <a:schemeClr val="dk2"/>
              </a:buClr>
              <a:buSzPts val="2000"/>
              <a:buFont typeface="Open Sans"/>
              <a:buChar char="●"/>
            </a:pPr>
            <a:r>
              <a:rPr lang="en-US" sz="2000" b="1">
                <a:solidFill>
                  <a:schemeClr val="dk2"/>
                </a:solidFill>
                <a:latin typeface="Open Sans"/>
                <a:ea typeface="Open Sans"/>
                <a:cs typeface="Open Sans"/>
                <a:sym typeface="Open Sans"/>
              </a:rPr>
              <a:t>Letters Sent out to Previous Year and Current Year Exiters </a:t>
            </a:r>
            <a:endParaRPr sz="2000" b="1">
              <a:solidFill>
                <a:schemeClr val="dk2"/>
              </a:solidFill>
              <a:latin typeface="Open Sans"/>
              <a:ea typeface="Open Sans"/>
              <a:cs typeface="Open Sans"/>
              <a:sym typeface="Open Sans"/>
            </a:endParaRPr>
          </a:p>
          <a:p>
            <a:pPr marL="0" lvl="0" indent="0" algn="l" rtl="0">
              <a:spcBef>
                <a:spcPts val="0"/>
              </a:spcBef>
              <a:spcAft>
                <a:spcPts val="0"/>
              </a:spcAft>
              <a:buNone/>
            </a:pPr>
            <a:endParaRPr sz="2000" b="1">
              <a:solidFill>
                <a:schemeClr val="dk2"/>
              </a:solidFill>
              <a:latin typeface="Open Sans"/>
              <a:ea typeface="Open Sans"/>
              <a:cs typeface="Open Sans"/>
              <a:sym typeface="Open Sans"/>
            </a:endParaRPr>
          </a:p>
          <a:p>
            <a:pPr marL="914400" lvl="0" indent="-355600" algn="l" rtl="0">
              <a:spcBef>
                <a:spcPts val="0"/>
              </a:spcBef>
              <a:spcAft>
                <a:spcPts val="0"/>
              </a:spcAft>
              <a:buClr>
                <a:schemeClr val="dk2"/>
              </a:buClr>
              <a:buSzPts val="2000"/>
              <a:buFont typeface="Open Sans"/>
              <a:buChar char="●"/>
            </a:pPr>
            <a:r>
              <a:rPr lang="en-US" sz="2000" b="1">
                <a:solidFill>
                  <a:schemeClr val="dk2"/>
                </a:solidFill>
                <a:latin typeface="Open Sans"/>
                <a:ea typeface="Open Sans"/>
                <a:cs typeface="Open Sans"/>
                <a:sym typeface="Open Sans"/>
              </a:rPr>
              <a:t>Arranging Calls to be Made by a Teacher Within the District With a Local Number</a:t>
            </a:r>
            <a:endParaRPr sz="2000" b="1">
              <a:solidFill>
                <a:schemeClr val="dk2"/>
              </a:solidFill>
              <a:latin typeface="Open Sans"/>
              <a:ea typeface="Open Sans"/>
              <a:cs typeface="Open Sans"/>
              <a:sym typeface="Open Sans"/>
            </a:endParaRPr>
          </a:p>
          <a:p>
            <a:pPr marL="0" marR="0" lvl="0" indent="0" algn="ctr" rtl="0">
              <a:spcBef>
                <a:spcPts val="0"/>
              </a:spcBef>
              <a:spcAft>
                <a:spcPts val="0"/>
              </a:spcAft>
              <a:buNone/>
            </a:pPr>
            <a:endParaRPr sz="2300"/>
          </a:p>
          <a:p>
            <a:pPr marL="0" marR="0" lvl="0" indent="0" algn="l" rtl="0">
              <a:spcBef>
                <a:spcPts val="0"/>
              </a:spcBef>
              <a:spcAft>
                <a:spcPts val="0"/>
              </a:spcAft>
              <a:buNone/>
            </a:pPr>
            <a:endParaRPr sz="2300">
              <a:solidFill>
                <a:schemeClr val="dk1"/>
              </a:solidFill>
              <a:latin typeface="Open Sans Light"/>
              <a:ea typeface="Open Sans Light"/>
              <a:cs typeface="Open Sans Light"/>
              <a:sym typeface="Open Sans Light"/>
            </a:endParaRPr>
          </a:p>
          <a:p>
            <a:pPr marL="342900" marR="0" lvl="0" indent="-228600" algn="l" rtl="0">
              <a:spcBef>
                <a:spcPts val="0"/>
              </a:spcBef>
              <a:spcAft>
                <a:spcPts val="0"/>
              </a:spcAft>
              <a:buClr>
                <a:schemeClr val="dk1"/>
              </a:buClr>
              <a:buSzPts val="1800"/>
              <a:buFont typeface="Open Sans Light"/>
              <a:buNone/>
            </a:pPr>
            <a:endParaRPr sz="1800">
              <a:solidFill>
                <a:schemeClr val="dk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367206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2735164a508_0_1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LETTER SENT TO 2022-2023 EXITERS</a:t>
            </a:r>
            <a:endParaRPr/>
          </a:p>
        </p:txBody>
      </p:sp>
      <p:pic>
        <p:nvPicPr>
          <p:cNvPr id="172" name="Google Shape;172;g2735164a508_0_14" descr="Image of letter sent to 2022-2023 exiters"/>
          <p:cNvPicPr preferRelativeResize="0"/>
          <p:nvPr/>
        </p:nvPicPr>
        <p:blipFill>
          <a:blip r:embed="rId4">
            <a:alphaModFix/>
          </a:blip>
          <a:stretch>
            <a:fillRect/>
          </a:stretch>
        </p:blipFill>
        <p:spPr>
          <a:xfrm>
            <a:off x="2810700" y="1595275"/>
            <a:ext cx="5254674" cy="4441450"/>
          </a:xfrm>
          <a:prstGeom prst="rect">
            <a:avLst/>
          </a:prstGeom>
          <a:noFill/>
          <a:ln w="9525" cap="flat" cmpd="sng">
            <a:solidFill>
              <a:schemeClr val="dk1"/>
            </a:solidFill>
            <a:prstDash val="solid"/>
            <a:round/>
            <a:headEnd type="none" w="sm" len="sm"/>
            <a:tailEnd type="none" w="sm" len="sm"/>
          </a:ln>
        </p:spPr>
      </p:pic>
    </p:spTree>
    <p:custDataLst>
      <p:tags r:id="rId1"/>
    </p:custDataLst>
    <p:extLst>
      <p:ext uri="{BB962C8B-B14F-4D97-AF65-F5344CB8AC3E}">
        <p14:creationId xmlns:p14="http://schemas.microsoft.com/office/powerpoint/2010/main" val="20787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2735164a508_0_6"/>
          <p:cNvSpPr txBox="1">
            <a:spLocks noGrp="1"/>
          </p:cNvSpPr>
          <p:nvPr>
            <p:ph type="title" idx="4294967295"/>
          </p:nvPr>
        </p:nvSpPr>
        <p:spPr>
          <a:xfrm>
            <a:off x="0" y="-21758"/>
            <a:ext cx="12192000" cy="1172100"/>
          </a:xfrm>
          <a:prstGeom prst="rect">
            <a:avLst/>
          </a:prstGeom>
          <a:solidFill>
            <a:schemeClr val="dk1"/>
          </a:solid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chemeClr val="lt1"/>
              </a:buClr>
              <a:buSzPts val="4000"/>
              <a:buFont typeface="Open Sans"/>
              <a:buNone/>
            </a:pPr>
            <a:r>
              <a:rPr lang="en-US" sz="4000" b="1" i="0" u="none" strike="noStrike" cap="none" dirty="0">
                <a:solidFill>
                  <a:schemeClr val="lt1"/>
                </a:solidFill>
                <a:latin typeface="Open Sans"/>
                <a:ea typeface="Open Sans"/>
                <a:cs typeface="Open Sans"/>
                <a:sym typeface="Open Sans"/>
              </a:rPr>
              <a:t>SCKSEC Interlocal 605  </a:t>
            </a:r>
            <a:endParaRPr sz="4000" b="1" i="0" u="none" strike="noStrike" cap="none" dirty="0">
              <a:solidFill>
                <a:schemeClr val="lt1"/>
              </a:solidFill>
              <a:latin typeface="Open Sans"/>
              <a:ea typeface="Open Sans"/>
              <a:cs typeface="Open Sans"/>
              <a:sym typeface="Open Sans"/>
            </a:endParaRPr>
          </a:p>
        </p:txBody>
      </p:sp>
      <p:sp>
        <p:nvSpPr>
          <p:cNvPr id="179" name="Google Shape;179;g2735164a508_0_6"/>
          <p:cNvSpPr/>
          <p:nvPr/>
        </p:nvSpPr>
        <p:spPr>
          <a:xfrm>
            <a:off x="284200" y="1150350"/>
            <a:ext cx="11624100" cy="5753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a:p>
          <a:p>
            <a:pPr marL="0" marR="0" lvl="0" indent="0" algn="l" rtl="0">
              <a:spcBef>
                <a:spcPts val="0"/>
              </a:spcBef>
              <a:spcAft>
                <a:spcPts val="0"/>
              </a:spcAft>
              <a:buNone/>
            </a:pPr>
            <a:endParaRPr/>
          </a:p>
          <a:p>
            <a:pPr marL="0" marR="0" lvl="0" indent="0" algn="l" rtl="0">
              <a:spcBef>
                <a:spcPts val="0"/>
              </a:spcBef>
              <a:spcAft>
                <a:spcPts val="0"/>
              </a:spcAft>
              <a:buNone/>
            </a:pPr>
            <a:r>
              <a:rPr lang="en-US" sz="3000" b="1">
                <a:solidFill>
                  <a:schemeClr val="dk1"/>
                </a:solidFill>
                <a:latin typeface="Open Sans"/>
                <a:ea typeface="Open Sans"/>
                <a:cs typeface="Open Sans"/>
                <a:sym typeface="Open Sans"/>
              </a:rPr>
              <a:t>Programs/Practices that increase success after graduation…</a:t>
            </a:r>
            <a:endParaRPr sz="3000" b="1">
              <a:solidFill>
                <a:schemeClr val="dk1"/>
              </a:solidFill>
              <a:latin typeface="Open Sans"/>
              <a:ea typeface="Open Sans"/>
              <a:cs typeface="Open Sans"/>
              <a:sym typeface="Open Sans"/>
            </a:endParaRPr>
          </a:p>
          <a:p>
            <a:pPr marL="914400" marR="0" lvl="0" indent="-400050" algn="l" rtl="0">
              <a:spcBef>
                <a:spcPts val="0"/>
              </a:spcBef>
              <a:spcAft>
                <a:spcPts val="0"/>
              </a:spcAft>
              <a:buClr>
                <a:schemeClr val="dk1"/>
              </a:buClr>
              <a:buSzPts val="2700"/>
              <a:buFont typeface="Open Sans"/>
              <a:buChar char="●"/>
            </a:pPr>
            <a:r>
              <a:rPr lang="en-US" sz="2700" b="1">
                <a:solidFill>
                  <a:schemeClr val="dk1"/>
                </a:solidFill>
                <a:latin typeface="Open Sans"/>
                <a:ea typeface="Open Sans"/>
                <a:cs typeface="Open Sans"/>
                <a:sym typeface="Open Sans"/>
              </a:rPr>
              <a:t>Partnering with outside agency support services</a:t>
            </a:r>
            <a:endParaRPr sz="2700" b="1">
              <a:solidFill>
                <a:schemeClr val="dk1"/>
              </a:solidFill>
              <a:latin typeface="Open Sans"/>
              <a:ea typeface="Open Sans"/>
              <a:cs typeface="Open Sans"/>
              <a:sym typeface="Open Sans"/>
            </a:endParaRPr>
          </a:p>
          <a:p>
            <a:pPr marL="1371600" marR="0" lvl="1" indent="-374650" algn="l" rtl="0">
              <a:spcBef>
                <a:spcPts val="0"/>
              </a:spcBef>
              <a:spcAft>
                <a:spcPts val="0"/>
              </a:spcAft>
              <a:buClr>
                <a:schemeClr val="dk1"/>
              </a:buClr>
              <a:buSzPts val="2300"/>
              <a:buFont typeface="Open Sans"/>
              <a:buChar char="○"/>
            </a:pPr>
            <a:r>
              <a:rPr lang="en-US" sz="2300" b="1">
                <a:solidFill>
                  <a:schemeClr val="dk1"/>
                </a:solidFill>
                <a:latin typeface="Open Sans"/>
                <a:ea typeface="Open Sans"/>
                <a:cs typeface="Open Sans"/>
                <a:sym typeface="Open Sans"/>
              </a:rPr>
              <a:t>Independent Living Centers</a:t>
            </a:r>
            <a:endParaRPr sz="2300" b="1">
              <a:solidFill>
                <a:schemeClr val="dk1"/>
              </a:solidFill>
              <a:latin typeface="Open Sans"/>
              <a:ea typeface="Open Sans"/>
              <a:cs typeface="Open Sans"/>
              <a:sym typeface="Open Sans"/>
            </a:endParaRPr>
          </a:p>
          <a:p>
            <a:pPr marL="1371600" marR="0" lvl="1" indent="-374650" algn="l" rtl="0">
              <a:spcBef>
                <a:spcPts val="0"/>
              </a:spcBef>
              <a:spcAft>
                <a:spcPts val="0"/>
              </a:spcAft>
              <a:buClr>
                <a:schemeClr val="dk1"/>
              </a:buClr>
              <a:buSzPts val="2300"/>
              <a:buFont typeface="Open Sans"/>
              <a:buChar char="○"/>
            </a:pPr>
            <a:r>
              <a:rPr lang="en-US" sz="2300" b="1">
                <a:solidFill>
                  <a:schemeClr val="dk1"/>
                </a:solidFill>
                <a:latin typeface="Open Sans"/>
                <a:ea typeface="Open Sans"/>
                <a:cs typeface="Open Sans"/>
                <a:sym typeface="Open Sans"/>
              </a:rPr>
              <a:t>Community Development Disability Organizations</a:t>
            </a:r>
            <a:endParaRPr sz="2300" b="1">
              <a:solidFill>
                <a:schemeClr val="dk1"/>
              </a:solidFill>
              <a:latin typeface="Open Sans"/>
              <a:ea typeface="Open Sans"/>
              <a:cs typeface="Open Sans"/>
              <a:sym typeface="Open Sans"/>
            </a:endParaRPr>
          </a:p>
          <a:p>
            <a:pPr marL="1371600" marR="0" lvl="1" indent="-374650" algn="l" rtl="0">
              <a:spcBef>
                <a:spcPts val="0"/>
              </a:spcBef>
              <a:spcAft>
                <a:spcPts val="0"/>
              </a:spcAft>
              <a:buClr>
                <a:schemeClr val="dk1"/>
              </a:buClr>
              <a:buSzPts val="2300"/>
              <a:buFont typeface="Open Sans"/>
              <a:buChar char="○"/>
            </a:pPr>
            <a:r>
              <a:rPr lang="en-US" sz="2300" b="1">
                <a:solidFill>
                  <a:schemeClr val="dk1"/>
                </a:solidFill>
                <a:latin typeface="Open Sans"/>
                <a:ea typeface="Open Sans"/>
                <a:cs typeface="Open Sans"/>
                <a:sym typeface="Open Sans"/>
              </a:rPr>
              <a:t>Vocational Rehabilitation/Pre-ETS</a:t>
            </a:r>
            <a:endParaRPr sz="2300" b="1">
              <a:solidFill>
                <a:schemeClr val="dk1"/>
              </a:solidFill>
              <a:latin typeface="Open Sans"/>
              <a:ea typeface="Open Sans"/>
              <a:cs typeface="Open Sans"/>
              <a:sym typeface="Open Sans"/>
            </a:endParaRPr>
          </a:p>
          <a:p>
            <a:pPr marL="1828800" marR="0" lvl="2" indent="-342900" algn="l" rtl="0">
              <a:spcBef>
                <a:spcPts val="0"/>
              </a:spcBef>
              <a:spcAft>
                <a:spcPts val="0"/>
              </a:spcAft>
              <a:buClr>
                <a:schemeClr val="dk1"/>
              </a:buClr>
              <a:buSzPts val="1800"/>
              <a:buFont typeface="Open Sans"/>
              <a:buChar char="■"/>
            </a:pPr>
            <a:r>
              <a:rPr lang="en-US" sz="1800" b="1">
                <a:solidFill>
                  <a:schemeClr val="dk1"/>
                </a:solidFill>
                <a:latin typeface="Open Sans"/>
                <a:ea typeface="Open Sans"/>
                <a:cs typeface="Open Sans"/>
                <a:sym typeface="Open Sans"/>
              </a:rPr>
              <a:t>Collaboration Meeting/Individual review</a:t>
            </a:r>
            <a:endParaRPr sz="1800" b="1">
              <a:solidFill>
                <a:schemeClr val="dk1"/>
              </a:solidFill>
              <a:latin typeface="Open Sans"/>
              <a:ea typeface="Open Sans"/>
              <a:cs typeface="Open Sans"/>
              <a:sym typeface="Open Sans"/>
            </a:endParaRPr>
          </a:p>
          <a:p>
            <a:pPr marL="1828800" marR="0" lvl="2" indent="-342900" algn="l" rtl="0">
              <a:spcBef>
                <a:spcPts val="0"/>
              </a:spcBef>
              <a:spcAft>
                <a:spcPts val="0"/>
              </a:spcAft>
              <a:buClr>
                <a:schemeClr val="dk1"/>
              </a:buClr>
              <a:buSzPts val="1800"/>
              <a:buFont typeface="Open Sans"/>
              <a:buChar char="■"/>
            </a:pPr>
            <a:r>
              <a:rPr lang="en-US" sz="1800" b="1">
                <a:solidFill>
                  <a:schemeClr val="dk1"/>
                </a:solidFill>
                <a:latin typeface="Open Sans"/>
                <a:ea typeface="Open Sans"/>
                <a:cs typeface="Open Sans"/>
                <a:sym typeface="Open Sans"/>
              </a:rPr>
              <a:t>Sharing information with staff/parents</a:t>
            </a:r>
            <a:endParaRPr sz="1800" b="1">
              <a:solidFill>
                <a:schemeClr val="dk1"/>
              </a:solidFill>
              <a:latin typeface="Open Sans"/>
              <a:ea typeface="Open Sans"/>
              <a:cs typeface="Open Sans"/>
              <a:sym typeface="Open Sans"/>
            </a:endParaRPr>
          </a:p>
          <a:p>
            <a:pPr marL="1371600" marR="0" lvl="1" indent="-374650" algn="l" rtl="0">
              <a:spcBef>
                <a:spcPts val="0"/>
              </a:spcBef>
              <a:spcAft>
                <a:spcPts val="0"/>
              </a:spcAft>
              <a:buClr>
                <a:schemeClr val="dk1"/>
              </a:buClr>
              <a:buSzPts val="2300"/>
              <a:buFont typeface="Open Sans"/>
              <a:buChar char="○"/>
            </a:pPr>
            <a:r>
              <a:rPr lang="en-US" sz="2300" b="1">
                <a:solidFill>
                  <a:schemeClr val="dk1"/>
                </a:solidFill>
                <a:latin typeface="Open Sans"/>
                <a:ea typeface="Open Sans"/>
                <a:cs typeface="Open Sans"/>
                <a:sym typeface="Open Sans"/>
              </a:rPr>
              <a:t>Mental Health Organizations</a:t>
            </a:r>
            <a:endParaRPr sz="2300" b="1">
              <a:solidFill>
                <a:schemeClr val="dk1"/>
              </a:solidFill>
              <a:latin typeface="Open Sans"/>
              <a:ea typeface="Open Sans"/>
              <a:cs typeface="Open Sans"/>
              <a:sym typeface="Open Sans"/>
            </a:endParaRPr>
          </a:p>
          <a:p>
            <a:pPr marL="1371600" marR="0" lvl="1" indent="-374650" algn="l" rtl="0">
              <a:spcBef>
                <a:spcPts val="0"/>
              </a:spcBef>
              <a:spcAft>
                <a:spcPts val="0"/>
              </a:spcAft>
              <a:buClr>
                <a:schemeClr val="dk1"/>
              </a:buClr>
              <a:buSzPts val="2300"/>
              <a:buFont typeface="Open Sans"/>
              <a:buChar char="○"/>
            </a:pPr>
            <a:r>
              <a:rPr lang="en-US" sz="2300" b="1">
                <a:solidFill>
                  <a:schemeClr val="dk1"/>
                </a:solidFill>
                <a:latin typeface="Open Sans"/>
                <a:ea typeface="Open Sans"/>
                <a:cs typeface="Open Sans"/>
                <a:sym typeface="Open Sans"/>
              </a:rPr>
              <a:t>Local Businesses</a:t>
            </a:r>
            <a:endParaRPr sz="2300" b="1">
              <a:solidFill>
                <a:schemeClr val="dk1"/>
              </a:solidFill>
              <a:latin typeface="Open Sans"/>
              <a:ea typeface="Open Sans"/>
              <a:cs typeface="Open Sans"/>
              <a:sym typeface="Open Sans"/>
            </a:endParaRPr>
          </a:p>
          <a:p>
            <a:pPr marL="914400" marR="0" lvl="0" indent="-419100" algn="l" rtl="0">
              <a:spcBef>
                <a:spcPts val="0"/>
              </a:spcBef>
              <a:spcAft>
                <a:spcPts val="0"/>
              </a:spcAft>
              <a:buClr>
                <a:schemeClr val="dk1"/>
              </a:buClr>
              <a:buSzPts val="3000"/>
              <a:buFont typeface="Open Sans"/>
              <a:buChar char="●"/>
            </a:pPr>
            <a:r>
              <a:rPr lang="en-US" sz="3000" b="1">
                <a:solidFill>
                  <a:schemeClr val="dk1"/>
                </a:solidFill>
                <a:latin typeface="Open Sans"/>
                <a:ea typeface="Open Sans"/>
                <a:cs typeface="Open Sans"/>
                <a:sym typeface="Open Sans"/>
              </a:rPr>
              <a:t>Steering Committee</a:t>
            </a:r>
            <a:endParaRPr sz="3000" b="1">
              <a:solidFill>
                <a:schemeClr val="dk1"/>
              </a:solidFill>
              <a:latin typeface="Open Sans"/>
              <a:ea typeface="Open Sans"/>
              <a:cs typeface="Open Sans"/>
              <a:sym typeface="Open Sans"/>
            </a:endParaRPr>
          </a:p>
          <a:p>
            <a:pPr marL="1371600" marR="0" lvl="1" indent="-374650" algn="l" rtl="0">
              <a:spcBef>
                <a:spcPts val="0"/>
              </a:spcBef>
              <a:spcAft>
                <a:spcPts val="0"/>
              </a:spcAft>
              <a:buClr>
                <a:schemeClr val="dk1"/>
              </a:buClr>
              <a:buSzPts val="2300"/>
              <a:buFont typeface="Open Sans"/>
              <a:buChar char="○"/>
            </a:pPr>
            <a:r>
              <a:rPr lang="en-US" sz="2300" b="1">
                <a:solidFill>
                  <a:schemeClr val="dk1"/>
                </a:solidFill>
                <a:latin typeface="Open Sans"/>
                <a:ea typeface="Open Sans"/>
                <a:cs typeface="Open Sans"/>
                <a:sym typeface="Open Sans"/>
              </a:rPr>
              <a:t>Event Planning</a:t>
            </a:r>
            <a:endParaRPr sz="2300" b="1">
              <a:solidFill>
                <a:schemeClr val="dk1"/>
              </a:solidFill>
              <a:latin typeface="Open Sans"/>
              <a:ea typeface="Open Sans"/>
              <a:cs typeface="Open Sans"/>
              <a:sym typeface="Open Sans"/>
            </a:endParaRPr>
          </a:p>
          <a:p>
            <a:pPr marL="1371600" marR="0" lvl="1" indent="-374650" algn="l" rtl="0">
              <a:spcBef>
                <a:spcPts val="0"/>
              </a:spcBef>
              <a:spcAft>
                <a:spcPts val="0"/>
              </a:spcAft>
              <a:buClr>
                <a:schemeClr val="dk1"/>
              </a:buClr>
              <a:buSzPts val="2300"/>
              <a:buFont typeface="Open Sans"/>
              <a:buChar char="○"/>
            </a:pPr>
            <a:r>
              <a:rPr lang="en-US" sz="2300" b="1">
                <a:solidFill>
                  <a:schemeClr val="dk1"/>
                </a:solidFill>
                <a:latin typeface="Open Sans"/>
                <a:ea typeface="Open Sans"/>
                <a:cs typeface="Open Sans"/>
                <a:sym typeface="Open Sans"/>
              </a:rPr>
              <a:t>Funding through community resources</a:t>
            </a:r>
            <a:endParaRPr sz="2300" b="1">
              <a:solidFill>
                <a:schemeClr val="dk1"/>
              </a:solidFill>
              <a:latin typeface="Open Sans"/>
              <a:ea typeface="Open Sans"/>
              <a:cs typeface="Open Sans"/>
              <a:sym typeface="Open Sans"/>
            </a:endParaRPr>
          </a:p>
          <a:p>
            <a:pPr marL="0" marR="0" lvl="0" indent="0" algn="l" rtl="0">
              <a:spcBef>
                <a:spcPts val="0"/>
              </a:spcBef>
              <a:spcAft>
                <a:spcPts val="0"/>
              </a:spcAft>
              <a:buNone/>
            </a:pPr>
            <a:endParaRPr sz="3000" b="1">
              <a:solidFill>
                <a:schemeClr val="dk1"/>
              </a:solidFill>
              <a:latin typeface="Open Sans"/>
              <a:ea typeface="Open Sans"/>
              <a:cs typeface="Open Sans"/>
              <a:sym typeface="Open Sans"/>
            </a:endParaRPr>
          </a:p>
          <a:p>
            <a:pPr marL="0" marR="0" lvl="0" indent="0" algn="l" rtl="0">
              <a:spcBef>
                <a:spcPts val="0"/>
              </a:spcBef>
              <a:spcAft>
                <a:spcPts val="0"/>
              </a:spcAft>
              <a:buNone/>
            </a:pPr>
            <a:endParaRPr sz="2700" b="1">
              <a:solidFill>
                <a:schemeClr val="dk1"/>
              </a:solidFill>
              <a:latin typeface="Open Sans"/>
              <a:ea typeface="Open Sans"/>
              <a:cs typeface="Open Sans"/>
              <a:sym typeface="Open Sans"/>
            </a:endParaRPr>
          </a:p>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a:p>
            <a:pPr marL="342900" marR="0" lvl="0" indent="-228600" algn="l" rtl="0">
              <a:spcBef>
                <a:spcPts val="0"/>
              </a:spcBef>
              <a:spcAft>
                <a:spcPts val="0"/>
              </a:spcAft>
              <a:buClr>
                <a:schemeClr val="dk1"/>
              </a:buClr>
              <a:buSzPts val="1800"/>
              <a:buFont typeface="Open Sans Light"/>
              <a:buNone/>
            </a:pPr>
            <a:endParaRPr sz="1800">
              <a:solidFill>
                <a:schemeClr val="dk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126593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2735b1405a2_0_6"/>
          <p:cNvSpPr txBox="1">
            <a:spLocks noGrp="1"/>
          </p:cNvSpPr>
          <p:nvPr>
            <p:ph type="title" idx="4294967295"/>
          </p:nvPr>
        </p:nvSpPr>
        <p:spPr>
          <a:xfrm>
            <a:off x="0" y="-21758"/>
            <a:ext cx="12192000" cy="1172100"/>
          </a:xfrm>
          <a:prstGeom prst="rect">
            <a:avLst/>
          </a:prstGeom>
          <a:solidFill>
            <a:schemeClr val="dk1"/>
          </a:solid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chemeClr val="lt1"/>
              </a:buClr>
              <a:buSzPts val="4000"/>
              <a:buFont typeface="Open Sans"/>
              <a:buNone/>
            </a:pPr>
            <a:r>
              <a:rPr lang="en-US" sz="4000" b="1" i="0" u="none" strike="noStrike" cap="none" dirty="0">
                <a:solidFill>
                  <a:schemeClr val="lt1"/>
                </a:solidFill>
                <a:latin typeface="Open Sans"/>
                <a:ea typeface="Open Sans"/>
                <a:cs typeface="Open Sans"/>
                <a:sym typeface="Open Sans"/>
              </a:rPr>
              <a:t>SCKSEC Interlocal 605   </a:t>
            </a:r>
            <a:endParaRPr sz="4000" b="1" i="0" u="none" strike="noStrike" cap="none" dirty="0">
              <a:solidFill>
                <a:schemeClr val="lt1"/>
              </a:solidFill>
              <a:latin typeface="Open Sans"/>
              <a:ea typeface="Open Sans"/>
              <a:cs typeface="Open Sans"/>
              <a:sym typeface="Open Sans"/>
            </a:endParaRPr>
          </a:p>
        </p:txBody>
      </p:sp>
      <p:sp>
        <p:nvSpPr>
          <p:cNvPr id="186" name="Google Shape;186;g2735b1405a2_0_6"/>
          <p:cNvSpPr/>
          <p:nvPr/>
        </p:nvSpPr>
        <p:spPr>
          <a:xfrm>
            <a:off x="284206" y="1271752"/>
            <a:ext cx="11624100" cy="5632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a:p>
          <a:p>
            <a:pPr marL="0" marR="0" lvl="0" indent="0" algn="l" rtl="0">
              <a:spcBef>
                <a:spcPts val="0"/>
              </a:spcBef>
              <a:spcAft>
                <a:spcPts val="0"/>
              </a:spcAft>
              <a:buNone/>
            </a:pPr>
            <a:endParaRPr/>
          </a:p>
          <a:p>
            <a:pPr marL="0" marR="0" lvl="0" indent="0" algn="l" rtl="0">
              <a:spcBef>
                <a:spcPts val="0"/>
              </a:spcBef>
              <a:spcAft>
                <a:spcPts val="0"/>
              </a:spcAft>
              <a:buNone/>
            </a:pPr>
            <a:r>
              <a:rPr lang="en-US" sz="3000" b="1">
                <a:solidFill>
                  <a:schemeClr val="dk1"/>
                </a:solidFill>
                <a:latin typeface="Open Sans"/>
                <a:ea typeface="Open Sans"/>
                <a:cs typeface="Open Sans"/>
                <a:sym typeface="Open Sans"/>
              </a:rPr>
              <a:t>Programs/Practices that increase success after graduation…</a:t>
            </a:r>
            <a:endParaRPr sz="2300" b="1">
              <a:solidFill>
                <a:schemeClr val="dk1"/>
              </a:solidFill>
              <a:latin typeface="Open Sans"/>
              <a:ea typeface="Open Sans"/>
              <a:cs typeface="Open Sans"/>
              <a:sym typeface="Open Sans"/>
            </a:endParaRPr>
          </a:p>
          <a:p>
            <a:pPr marL="914400" marR="0" lvl="0" indent="0" algn="l" rtl="0">
              <a:spcBef>
                <a:spcPts val="0"/>
              </a:spcBef>
              <a:spcAft>
                <a:spcPts val="0"/>
              </a:spcAft>
              <a:buNone/>
            </a:pPr>
            <a:endParaRPr sz="3000" b="1">
              <a:solidFill>
                <a:schemeClr val="dk1"/>
              </a:solidFill>
              <a:latin typeface="Open Sans"/>
              <a:ea typeface="Open Sans"/>
              <a:cs typeface="Open Sans"/>
              <a:sym typeface="Open Sans"/>
            </a:endParaRPr>
          </a:p>
          <a:p>
            <a:pPr marL="914400" marR="0" lvl="0" indent="-419100" algn="l" rtl="0">
              <a:spcBef>
                <a:spcPts val="0"/>
              </a:spcBef>
              <a:spcAft>
                <a:spcPts val="0"/>
              </a:spcAft>
              <a:buClr>
                <a:schemeClr val="dk1"/>
              </a:buClr>
              <a:buSzPts val="3000"/>
              <a:buFont typeface="Open Sans"/>
              <a:buChar char="●"/>
            </a:pPr>
            <a:r>
              <a:rPr lang="en-US" sz="3000" b="1">
                <a:solidFill>
                  <a:schemeClr val="dk1"/>
                </a:solidFill>
                <a:latin typeface="Open Sans"/>
                <a:ea typeface="Open Sans"/>
                <a:cs typeface="Open Sans"/>
                <a:sym typeface="Open Sans"/>
              </a:rPr>
              <a:t>Events</a:t>
            </a:r>
            <a:endParaRPr sz="3000" b="1">
              <a:solidFill>
                <a:schemeClr val="dk1"/>
              </a:solidFill>
              <a:latin typeface="Open Sans"/>
              <a:ea typeface="Open Sans"/>
              <a:cs typeface="Open Sans"/>
              <a:sym typeface="Open Sans"/>
            </a:endParaRPr>
          </a:p>
          <a:p>
            <a:pPr marL="1371600" marR="0" lvl="1" indent="-374650" algn="l" rtl="0">
              <a:spcBef>
                <a:spcPts val="0"/>
              </a:spcBef>
              <a:spcAft>
                <a:spcPts val="0"/>
              </a:spcAft>
              <a:buClr>
                <a:schemeClr val="dk1"/>
              </a:buClr>
              <a:buSzPts val="2300"/>
              <a:buFont typeface="Open Sans"/>
              <a:buChar char="○"/>
            </a:pPr>
            <a:r>
              <a:rPr lang="en-US" sz="2300" b="1">
                <a:solidFill>
                  <a:schemeClr val="dk1"/>
                </a:solidFill>
                <a:latin typeface="Open Sans"/>
                <a:ea typeface="Open Sans"/>
                <a:cs typeface="Open Sans"/>
                <a:sym typeface="Open Sans"/>
              </a:rPr>
              <a:t>Disability Mentoring Day</a:t>
            </a:r>
            <a:endParaRPr sz="2300" b="1">
              <a:solidFill>
                <a:schemeClr val="dk1"/>
              </a:solidFill>
              <a:latin typeface="Open Sans"/>
              <a:ea typeface="Open Sans"/>
              <a:cs typeface="Open Sans"/>
              <a:sym typeface="Open Sans"/>
            </a:endParaRPr>
          </a:p>
          <a:p>
            <a:pPr marL="1828800" marR="0" lvl="2" indent="-355600" algn="l" rtl="0">
              <a:spcBef>
                <a:spcPts val="0"/>
              </a:spcBef>
              <a:spcAft>
                <a:spcPts val="0"/>
              </a:spcAft>
              <a:buClr>
                <a:schemeClr val="dk1"/>
              </a:buClr>
              <a:buSzPts val="2000"/>
              <a:buFont typeface="Open Sans"/>
              <a:buChar char="■"/>
            </a:pPr>
            <a:r>
              <a:rPr lang="en-US" sz="2000" b="1">
                <a:solidFill>
                  <a:schemeClr val="dk1"/>
                </a:solidFill>
                <a:latin typeface="Open Sans"/>
                <a:ea typeface="Open Sans"/>
                <a:cs typeface="Open Sans"/>
                <a:sym typeface="Open Sans"/>
              </a:rPr>
              <a:t>career shadow event</a:t>
            </a:r>
            <a:endParaRPr sz="2000" b="1">
              <a:solidFill>
                <a:schemeClr val="dk1"/>
              </a:solidFill>
              <a:latin typeface="Open Sans"/>
              <a:ea typeface="Open Sans"/>
              <a:cs typeface="Open Sans"/>
              <a:sym typeface="Open Sans"/>
            </a:endParaRPr>
          </a:p>
          <a:p>
            <a:pPr marL="1371600" marR="0" lvl="1" indent="-374650" algn="l" rtl="0">
              <a:spcBef>
                <a:spcPts val="0"/>
              </a:spcBef>
              <a:spcAft>
                <a:spcPts val="0"/>
              </a:spcAft>
              <a:buClr>
                <a:schemeClr val="dk1"/>
              </a:buClr>
              <a:buSzPts val="2300"/>
              <a:buFont typeface="Open Sans"/>
              <a:buChar char="○"/>
            </a:pPr>
            <a:r>
              <a:rPr lang="en-US" sz="2300" b="1">
                <a:solidFill>
                  <a:schemeClr val="dk1"/>
                </a:solidFill>
                <a:latin typeface="Open Sans"/>
                <a:ea typeface="Open Sans"/>
                <a:cs typeface="Open Sans"/>
                <a:sym typeface="Open Sans"/>
              </a:rPr>
              <a:t>Advocacy Day</a:t>
            </a:r>
            <a:endParaRPr sz="2300" b="1">
              <a:solidFill>
                <a:schemeClr val="dk1"/>
              </a:solidFill>
              <a:latin typeface="Open Sans"/>
              <a:ea typeface="Open Sans"/>
              <a:cs typeface="Open Sans"/>
              <a:sym typeface="Open Sans"/>
            </a:endParaRPr>
          </a:p>
          <a:p>
            <a:pPr marL="1828800" marR="0" lvl="2" indent="-355600" algn="l" rtl="0">
              <a:spcBef>
                <a:spcPts val="0"/>
              </a:spcBef>
              <a:spcAft>
                <a:spcPts val="0"/>
              </a:spcAft>
              <a:buClr>
                <a:schemeClr val="dk1"/>
              </a:buClr>
              <a:buSzPts val="2000"/>
              <a:buFont typeface="Open Sans"/>
              <a:buChar char="■"/>
            </a:pPr>
            <a:r>
              <a:rPr lang="en-US" sz="2000" b="1">
                <a:solidFill>
                  <a:schemeClr val="dk1"/>
                </a:solidFill>
                <a:latin typeface="Open Sans"/>
                <a:ea typeface="Open Sans"/>
                <a:cs typeface="Open Sans"/>
                <a:sym typeface="Open Sans"/>
              </a:rPr>
              <a:t>college/technical school event</a:t>
            </a:r>
            <a:endParaRPr sz="2000" b="1">
              <a:solidFill>
                <a:schemeClr val="dk1"/>
              </a:solidFill>
              <a:latin typeface="Open Sans"/>
              <a:ea typeface="Open Sans"/>
              <a:cs typeface="Open Sans"/>
              <a:sym typeface="Open Sans"/>
            </a:endParaRPr>
          </a:p>
          <a:p>
            <a:pPr marL="1371600" marR="0" lvl="1" indent="-374650" algn="l" rtl="0">
              <a:spcBef>
                <a:spcPts val="0"/>
              </a:spcBef>
              <a:spcAft>
                <a:spcPts val="0"/>
              </a:spcAft>
              <a:buClr>
                <a:schemeClr val="dk1"/>
              </a:buClr>
              <a:buSzPts val="2300"/>
              <a:buFont typeface="Open Sans"/>
              <a:buChar char="○"/>
            </a:pPr>
            <a:r>
              <a:rPr lang="en-US" sz="2300" b="1">
                <a:solidFill>
                  <a:schemeClr val="dk1"/>
                </a:solidFill>
                <a:latin typeface="Open Sans"/>
                <a:ea typeface="Open Sans"/>
                <a:cs typeface="Open Sans"/>
                <a:sym typeface="Open Sans"/>
              </a:rPr>
              <a:t>Job-A-Thon</a:t>
            </a:r>
            <a:endParaRPr sz="2300" b="1">
              <a:solidFill>
                <a:schemeClr val="dk1"/>
              </a:solidFill>
              <a:latin typeface="Open Sans"/>
              <a:ea typeface="Open Sans"/>
              <a:cs typeface="Open Sans"/>
              <a:sym typeface="Open Sans"/>
            </a:endParaRPr>
          </a:p>
          <a:p>
            <a:pPr marL="1828800" marR="0" lvl="2" indent="-355600" algn="l" rtl="0">
              <a:spcBef>
                <a:spcPts val="0"/>
              </a:spcBef>
              <a:spcAft>
                <a:spcPts val="0"/>
              </a:spcAft>
              <a:buClr>
                <a:schemeClr val="dk1"/>
              </a:buClr>
              <a:buSzPts val="2000"/>
              <a:buFont typeface="Open Sans"/>
              <a:buChar char="■"/>
            </a:pPr>
            <a:r>
              <a:rPr lang="en-US" sz="2000" b="1">
                <a:solidFill>
                  <a:schemeClr val="dk1"/>
                </a:solidFill>
                <a:latin typeface="Open Sans"/>
                <a:ea typeface="Open Sans"/>
                <a:cs typeface="Open Sans"/>
                <a:sym typeface="Open Sans"/>
              </a:rPr>
              <a:t>job skill focused event</a:t>
            </a:r>
            <a:endParaRPr sz="2000" b="1">
              <a:solidFill>
                <a:schemeClr val="dk1"/>
              </a:solidFill>
              <a:latin typeface="Open Sans"/>
              <a:ea typeface="Open Sans"/>
              <a:cs typeface="Open Sans"/>
              <a:sym typeface="Open Sans"/>
            </a:endParaRPr>
          </a:p>
          <a:p>
            <a:pPr marL="0" marR="0" lvl="0" indent="0" algn="l" rtl="0">
              <a:spcBef>
                <a:spcPts val="0"/>
              </a:spcBef>
              <a:spcAft>
                <a:spcPts val="0"/>
              </a:spcAft>
              <a:buNone/>
            </a:pPr>
            <a:endParaRPr sz="2700" b="1">
              <a:solidFill>
                <a:schemeClr val="dk1"/>
              </a:solidFill>
              <a:latin typeface="Open Sans"/>
              <a:ea typeface="Open Sans"/>
              <a:cs typeface="Open Sans"/>
              <a:sym typeface="Open Sans"/>
            </a:endParaRPr>
          </a:p>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a:p>
            <a:pPr marL="342900" marR="0" lvl="0" indent="-228600" algn="l" rtl="0">
              <a:spcBef>
                <a:spcPts val="0"/>
              </a:spcBef>
              <a:spcAft>
                <a:spcPts val="0"/>
              </a:spcAft>
              <a:buClr>
                <a:schemeClr val="dk1"/>
              </a:buClr>
              <a:buSzPts val="1800"/>
              <a:buFont typeface="Open Sans Light"/>
              <a:buNone/>
            </a:pPr>
            <a:endParaRPr sz="1800">
              <a:solidFill>
                <a:schemeClr val="dk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40368489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13ABCAB-DF53-5D47-8C30-68BBB4210B39}">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3.xml><?xml version="1.0" encoding="utf-8"?>
<ds:datastoreItem xmlns:ds="http://schemas.openxmlformats.org/officeDocument/2006/customXml" ds:itemID="{41989B36-3905-4D71-9AD1-EDCFAD04EC31}">
  <ds:schemaRefs>
    <ds:schemaRef ds:uri="6c663d95-8238-4b2d-b922-a74f82e5df6f"/>
    <ds:schemaRef ds:uri="http://schemas.microsoft.com/office/2006/documentManagement/types"/>
    <ds:schemaRef ds:uri="http://purl.org/dc/elements/1.1/"/>
    <ds:schemaRef ds:uri="http://schemas.microsoft.com/office/2006/metadata/properties"/>
    <ds:schemaRef ds:uri="http://www.w3.org/XML/1998/namespace"/>
    <ds:schemaRef ds:uri="d5501a87-0b31-43b9-bb13-8dd2b743a206"/>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3318</TotalTime>
  <Words>1035</Words>
  <Application>Microsoft Office PowerPoint</Application>
  <PresentationFormat>Widescreen</PresentationFormat>
  <Paragraphs>185</Paragraphs>
  <Slides>15</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Open Sans Semibold</vt:lpstr>
      <vt:lpstr>Quattrocento Sans</vt:lpstr>
      <vt:lpstr>Open Sans</vt:lpstr>
      <vt:lpstr>Open Sans Light</vt:lpstr>
      <vt:lpstr>Open Sans Semibold</vt:lpstr>
      <vt:lpstr>Arial</vt:lpstr>
      <vt:lpstr>Calibri</vt:lpstr>
      <vt:lpstr>Custom Design</vt:lpstr>
      <vt:lpstr>Custom Design</vt:lpstr>
      <vt:lpstr>Indicator 14: Post School Outcomes</vt:lpstr>
      <vt:lpstr>Indicator 14 Updates</vt:lpstr>
      <vt:lpstr>Indicator 14 Updates </vt:lpstr>
      <vt:lpstr> 79 Opt-In Districts in 2024 </vt:lpstr>
      <vt:lpstr>SCKSEC Interlocal 605</vt:lpstr>
      <vt:lpstr>SCKSEC Interlocal 605 </vt:lpstr>
      <vt:lpstr>LETTER SENT TO 2022-2023 EXITERS</vt:lpstr>
      <vt:lpstr>SCKSEC Interlocal 605  </vt:lpstr>
      <vt:lpstr>SCKSEC Interlocal 605   </vt:lpstr>
      <vt:lpstr>Topeka USD 501</vt:lpstr>
      <vt:lpstr>Topeka USD 501 </vt:lpstr>
      <vt:lpstr>Topeka USD 501  </vt:lpstr>
      <vt:lpstr>Topeka USD 501   </vt:lpstr>
      <vt:lpstr>Contact Information</vt:lpstr>
      <vt:lpstr>Contact Information </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Evelyn Alden</cp:lastModifiedBy>
  <cp:revision>152</cp:revision>
  <dcterms:created xsi:type="dcterms:W3CDTF">2017-11-21T21:33:09Z</dcterms:created>
  <dcterms:modified xsi:type="dcterms:W3CDTF">2024-06-18T21:45:01Z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y fmtid="{D5CDD505-2E9C-101B-9397-08002B2CF9AE}" pid="3" name="ArticulateGUID">
    <vt:lpwstr>33A8B00A-8AB9-4BCE-905A-F0961811BF19</vt:lpwstr>
  </property>
  <property fmtid="{D5CDD505-2E9C-101B-9397-08002B2CF9AE}" pid="4" name="ArticulatePath">
    <vt:lpwstr>Indicator 14 June 2024 Update</vt:lpwstr>
  </property>
</Properties>
</file>