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notesSlides/notesSlide2.xml" ContentType="application/vnd.openxmlformats-officedocument.presentationml.notesSlide+xml"/>
  <Override PartName="/ppt/tags/tag5.xml" ContentType="application/vnd.openxmlformats-officedocument.presentationml.tags+xml"/>
  <Override PartName="/ppt/notesSlides/notesSlide3.xml" ContentType="application/vnd.openxmlformats-officedocument.presentationml.notesSlide+xml"/>
  <Override PartName="/ppt/tags/tag6.xml" ContentType="application/vnd.openxmlformats-officedocument.presentationml.tags+xml"/>
  <Override PartName="/ppt/notesSlides/notesSlide4.xml" ContentType="application/vnd.openxmlformats-officedocument.presentationml.notesSlide+xml"/>
  <Override PartName="/ppt/tags/tag7.xml" ContentType="application/vnd.openxmlformats-officedocument.presentationml.tags+xml"/>
  <Override PartName="/ppt/notesSlides/notesSlide5.xml" ContentType="application/vnd.openxmlformats-officedocument.presentationml.notesSlide+xml"/>
  <Override PartName="/ppt/tags/tag8.xml" ContentType="application/vnd.openxmlformats-officedocument.presentationml.tags+xml"/>
  <Override PartName="/ppt/notesSlides/notesSlide6.xml" ContentType="application/vnd.openxmlformats-officedocument.presentationml.notesSlide+xml"/>
  <Override PartName="/ppt/tags/tag9.xml" ContentType="application/vnd.openxmlformats-officedocument.presentationml.tags+xml"/>
  <Override PartName="/ppt/notesSlides/notesSlide7.xml" ContentType="application/vnd.openxmlformats-officedocument.presentationml.notesSlide+xml"/>
  <Override PartName="/ppt/tags/tag10.xml" ContentType="application/vnd.openxmlformats-officedocument.presentationml.tags+xml"/>
  <Override PartName="/ppt/notesSlides/notesSlide8.xml" ContentType="application/vnd.openxmlformats-officedocument.presentationml.notesSlide+xml"/>
  <Override PartName="/ppt/tags/tag11.xml" ContentType="application/vnd.openxmlformats-officedocument.presentationml.tags+xml"/>
  <Override PartName="/ppt/notesSlides/notesSlide9.xml" ContentType="application/vnd.openxmlformats-officedocument.presentationml.notesSlide+xml"/>
  <Override PartName="/ppt/tags/tag12.xml" ContentType="application/vnd.openxmlformats-officedocument.presentationml.tags+xml"/>
  <Override PartName="/ppt/notesSlides/notesSlide10.xml" ContentType="application/vnd.openxmlformats-officedocument.presentationml.notesSlide+xml"/>
  <Override PartName="/ppt/tags/tag13.xml" ContentType="application/vnd.openxmlformats-officedocument.presentationml.tags+xml"/>
  <Override PartName="/ppt/notesSlides/notesSlide11.xml" ContentType="application/vnd.openxmlformats-officedocument.presentationml.notesSlide+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notesSlides/notesSlide12.xml" ContentType="application/vnd.openxmlformats-officedocument.presentationml.notesSlide+xml"/>
  <Override PartName="/ppt/tags/tag17.xml" ContentType="application/vnd.openxmlformats-officedocument.presentationml.tags+xml"/>
  <Override PartName="/ppt/notesSlides/notesSlide13.xml" ContentType="application/vnd.openxmlformats-officedocument.presentationml.notesSlide+xml"/>
  <Override PartName="/ppt/tags/tag18.xml" ContentType="application/vnd.openxmlformats-officedocument.presentationml.tags+xml"/>
  <Override PartName="/ppt/notesSlides/notesSlide14.xml" ContentType="application/vnd.openxmlformats-officedocument.presentationml.notesSlide+xml"/>
  <Override PartName="/ppt/tags/tag19.xml" ContentType="application/vnd.openxmlformats-officedocument.presentationml.tags+xml"/>
  <Override PartName="/ppt/notesSlides/notesSlide15.xml" ContentType="application/vnd.openxmlformats-officedocument.presentationml.notesSlide+xml"/>
  <Override PartName="/ppt/tags/tag20.xml" ContentType="application/vnd.openxmlformats-officedocument.presentationml.tags+xml"/>
  <Override PartName="/ppt/notesSlides/notesSlide16.xml" ContentType="application/vnd.openxmlformats-officedocument.presentationml.notesSlide+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notesSlides/notesSlide17.xml" ContentType="application/vnd.openxmlformats-officedocument.presentationml.notesSlide+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notesSlides/notesSlide18.xml" ContentType="application/vnd.openxmlformats-officedocument.presentationml.notesSlide+xml"/>
  <Override PartName="/ppt/tags/tag29.xml" ContentType="application/vnd.openxmlformats-officedocument.presentationml.tags+xml"/>
  <Override PartName="/ppt/notesSlides/notesSlide1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30.xml" ContentType="application/vnd.openxmlformats-officedocument.presentationml.tags+xml"/>
  <Override PartName="/ppt/tags/tag31.xml" ContentType="application/vnd.openxmlformats-officedocument.presentationml.tags+xml"/>
  <Override PartName="/ppt/notesSlides/notesSlide20.xml" ContentType="application/vnd.openxmlformats-officedocument.presentationml.notesSlide+xml"/>
  <Override PartName="/ppt/tags/tag32.xml" ContentType="application/vnd.openxmlformats-officedocument.presentationml.tags+xml"/>
  <Override PartName="/ppt/notesSlides/notesSlide21.xml" ContentType="application/vnd.openxmlformats-officedocument.presentationml.notesSlide+xml"/>
  <Override PartName="/ppt/tags/tag33.xml" ContentType="application/vnd.openxmlformats-officedocument.presentationml.tags+xml"/>
  <Override PartName="/ppt/notesSlides/notesSlide22.xml" ContentType="application/vnd.openxmlformats-officedocument.presentationml.notesSlide+xml"/>
  <Override PartName="/ppt/tags/tag34.xml" ContentType="application/vnd.openxmlformats-officedocument.presentationml.tags+xml"/>
  <Override PartName="/ppt/notesSlides/notesSlide23.xml" ContentType="application/vnd.openxmlformats-officedocument.presentationml.notesSlide+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4"/>
  </p:sldMasterIdLst>
  <p:notesMasterIdLst>
    <p:notesMasterId r:id="rId41"/>
  </p:notesMasterIdLst>
  <p:sldIdLst>
    <p:sldId id="261" r:id="rId5"/>
    <p:sldId id="408" r:id="rId6"/>
    <p:sldId id="290" r:id="rId7"/>
    <p:sldId id="405" r:id="rId8"/>
    <p:sldId id="417" r:id="rId9"/>
    <p:sldId id="426" r:id="rId10"/>
    <p:sldId id="407" r:id="rId11"/>
    <p:sldId id="427" r:id="rId12"/>
    <p:sldId id="420" r:id="rId13"/>
    <p:sldId id="421" r:id="rId14"/>
    <p:sldId id="428" r:id="rId15"/>
    <p:sldId id="404" r:id="rId16"/>
    <p:sldId id="288" r:id="rId17"/>
    <p:sldId id="409" r:id="rId18"/>
    <p:sldId id="396" r:id="rId19"/>
    <p:sldId id="424" r:id="rId20"/>
    <p:sldId id="429" r:id="rId21"/>
    <p:sldId id="430" r:id="rId22"/>
    <p:sldId id="439" r:id="rId23"/>
    <p:sldId id="425" r:id="rId24"/>
    <p:sldId id="433" r:id="rId25"/>
    <p:sldId id="431" r:id="rId26"/>
    <p:sldId id="432" r:id="rId27"/>
    <p:sldId id="434" r:id="rId28"/>
    <p:sldId id="435" r:id="rId29"/>
    <p:sldId id="436" r:id="rId30"/>
    <p:sldId id="438" r:id="rId31"/>
    <p:sldId id="437" r:id="rId32"/>
    <p:sldId id="440" r:id="rId33"/>
    <p:sldId id="411" r:id="rId34"/>
    <p:sldId id="410" r:id="rId35"/>
    <p:sldId id="412" r:id="rId36"/>
    <p:sldId id="413" r:id="rId37"/>
    <p:sldId id="414" r:id="rId38"/>
    <p:sldId id="383" r:id="rId39"/>
    <p:sldId id="279" r:id="rId40"/>
  </p:sldIdLst>
  <p:sldSz cx="12192000" cy="6858000"/>
  <p:notesSz cx="6858000" cy="9144000"/>
  <p:custDataLst>
    <p:tags r:id="rId4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8DE325F-D063-3C8A-0389-AE132F573860}" name="Steve Backman" initials="SB" userId="S::sbackman@ksde.org::523bbdff-f0a7-4c79-9ff2-d5baf81ce23f" providerId="AD"/>
  <p188:author id="{F92512FB-19D0-06DE-C4F5-75BD52D4B125}" name="Rachel Wilkinson" initials="RW" userId="bf87e75678ddf2e1"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EFFF3"/>
    <a:srgbClr val="12284C"/>
    <a:srgbClr val="11284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34599" autoAdjust="0"/>
    <p:restoredTop sz="86473" autoAdjust="0"/>
  </p:normalViewPr>
  <p:slideViewPr>
    <p:cSldViewPr snapToGrid="0">
      <p:cViewPr varScale="1">
        <p:scale>
          <a:sx n="78" d="100"/>
          <a:sy n="78" d="100"/>
        </p:scale>
        <p:origin x="96" y="306"/>
      </p:cViewPr>
      <p:guideLst/>
    </p:cSldViewPr>
  </p:slideViewPr>
  <p:outlineViewPr>
    <p:cViewPr>
      <p:scale>
        <a:sx n="33" d="100"/>
        <a:sy n="33" d="100"/>
      </p:scale>
      <p:origin x="0" y="-1584"/>
    </p:cViewPr>
  </p:outlineViewPr>
  <p:notesTextViewPr>
    <p:cViewPr>
      <p:scale>
        <a:sx n="100" d="100"/>
        <a:sy n="100" d="100"/>
      </p:scale>
      <p:origin x="0" y="0"/>
    </p:cViewPr>
  </p:notesTextViewPr>
  <p:notesViewPr>
    <p:cSldViewPr snapToGrid="0">
      <p:cViewPr varScale="1">
        <p:scale>
          <a:sx n="66" d="100"/>
          <a:sy n="66" d="100"/>
        </p:scale>
        <p:origin x="3134" y="-1603"/>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gs" Target="tags/tag1.xml"/><Relationship Id="rId47" Type="http://schemas.microsoft.com/office/2018/10/relationships/authors" Target="author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presProps" Target="presProp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ableStyles" Target="tableStyles.xml"/><Relationship Id="rId20" Type="http://schemas.openxmlformats.org/officeDocument/2006/relationships/slide" Target="slides/slide16.xml"/><Relationship Id="rId41"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E891D08-D130-4F7E-94D4-3ECA65EE1BBF}" type="doc">
      <dgm:prSet loTypeId="urn:microsoft.com/office/officeart/2005/8/layout/StepDownProcess" loCatId="process" qsTypeId="urn:microsoft.com/office/officeart/2005/8/quickstyle/simple1" qsCatId="simple" csTypeId="urn:microsoft.com/office/officeart/2005/8/colors/accent1_2" csCatId="accent1" phldr="1"/>
      <dgm:spPr/>
      <dgm:t>
        <a:bodyPr/>
        <a:lstStyle/>
        <a:p>
          <a:endParaRPr lang="en-US"/>
        </a:p>
      </dgm:t>
    </dgm:pt>
    <dgm:pt modelId="{FB27BD40-C4E1-4BA2-BD05-D3ADA4BB2FAC}">
      <dgm:prSet phldrT="[Text]"/>
      <dgm:spPr/>
      <dgm:t>
        <a:bodyPr/>
        <a:lstStyle/>
        <a:p>
          <a:r>
            <a:rPr lang="en-US" b="1" dirty="0"/>
            <a:t>Why</a:t>
          </a:r>
        </a:p>
      </dgm:t>
    </dgm:pt>
    <dgm:pt modelId="{E87D7FA8-5993-4EDD-A376-2826CE4E5E9F}" type="parTrans" cxnId="{500923F7-746B-473A-879C-148D52F7F404}">
      <dgm:prSet/>
      <dgm:spPr/>
      <dgm:t>
        <a:bodyPr/>
        <a:lstStyle/>
        <a:p>
          <a:endParaRPr lang="en-US"/>
        </a:p>
      </dgm:t>
    </dgm:pt>
    <dgm:pt modelId="{3E881BCA-DF3F-45DE-AA79-13EEEF8F61EF}" type="sibTrans" cxnId="{500923F7-746B-473A-879C-148D52F7F404}">
      <dgm:prSet/>
      <dgm:spPr/>
      <dgm:t>
        <a:bodyPr/>
        <a:lstStyle/>
        <a:p>
          <a:endParaRPr lang="en-US"/>
        </a:p>
      </dgm:t>
    </dgm:pt>
    <dgm:pt modelId="{11B99A9C-1890-4F84-93A4-25B4989E6516}">
      <dgm:prSet phldrT="[Text]"/>
      <dgm:spPr/>
      <dgm:t>
        <a:bodyPr/>
        <a:lstStyle/>
        <a:p>
          <a:r>
            <a:rPr lang="en-US" b="1" dirty="0"/>
            <a:t>Why</a:t>
          </a:r>
        </a:p>
      </dgm:t>
    </dgm:pt>
    <dgm:pt modelId="{14FE06AA-49D0-40A7-B513-4E470342C591}" type="parTrans" cxnId="{F9506B34-608A-478A-A03F-98C6D6D8073F}">
      <dgm:prSet/>
      <dgm:spPr/>
      <dgm:t>
        <a:bodyPr/>
        <a:lstStyle/>
        <a:p>
          <a:endParaRPr lang="en-US"/>
        </a:p>
      </dgm:t>
    </dgm:pt>
    <dgm:pt modelId="{0982EA02-3D9D-41E1-9238-ED1726497B46}" type="sibTrans" cxnId="{F9506B34-608A-478A-A03F-98C6D6D8073F}">
      <dgm:prSet/>
      <dgm:spPr/>
      <dgm:t>
        <a:bodyPr/>
        <a:lstStyle/>
        <a:p>
          <a:endParaRPr lang="en-US"/>
        </a:p>
      </dgm:t>
    </dgm:pt>
    <dgm:pt modelId="{39577254-AEDC-4A61-9A96-6941907CC9C5}">
      <dgm:prSet phldrT="[Text]"/>
      <dgm:spPr/>
      <dgm:t>
        <a:bodyPr/>
        <a:lstStyle/>
        <a:p>
          <a:r>
            <a:rPr lang="en-US" b="1" dirty="0"/>
            <a:t>Why</a:t>
          </a:r>
        </a:p>
      </dgm:t>
    </dgm:pt>
    <dgm:pt modelId="{F35154C5-DCF5-404A-A031-A9D8A4159F44}" type="parTrans" cxnId="{A780EF73-BA36-475B-A657-5D77EF524B3D}">
      <dgm:prSet/>
      <dgm:spPr/>
      <dgm:t>
        <a:bodyPr/>
        <a:lstStyle/>
        <a:p>
          <a:endParaRPr lang="en-US"/>
        </a:p>
      </dgm:t>
    </dgm:pt>
    <dgm:pt modelId="{966CB04A-9FAF-446E-8D2F-B10ED6038493}" type="sibTrans" cxnId="{A780EF73-BA36-475B-A657-5D77EF524B3D}">
      <dgm:prSet/>
      <dgm:spPr/>
      <dgm:t>
        <a:bodyPr/>
        <a:lstStyle/>
        <a:p>
          <a:endParaRPr lang="en-US"/>
        </a:p>
      </dgm:t>
    </dgm:pt>
    <dgm:pt modelId="{7E7B0664-9832-439A-A3EB-1379CD4C6E9F}">
      <dgm:prSet/>
      <dgm:spPr/>
      <dgm:t>
        <a:bodyPr/>
        <a:lstStyle/>
        <a:p>
          <a:r>
            <a:rPr lang="en-US" b="1" dirty="0"/>
            <a:t>Why</a:t>
          </a:r>
        </a:p>
      </dgm:t>
    </dgm:pt>
    <dgm:pt modelId="{528E2202-9584-452D-86EC-904FA919739A}" type="parTrans" cxnId="{CFD3D51A-C059-43AE-93C5-EBEDF6534F31}">
      <dgm:prSet/>
      <dgm:spPr/>
      <dgm:t>
        <a:bodyPr/>
        <a:lstStyle/>
        <a:p>
          <a:endParaRPr lang="en-US"/>
        </a:p>
      </dgm:t>
    </dgm:pt>
    <dgm:pt modelId="{0D0CC729-39FF-464A-BCEE-565E779C5995}" type="sibTrans" cxnId="{CFD3D51A-C059-43AE-93C5-EBEDF6534F31}">
      <dgm:prSet/>
      <dgm:spPr/>
      <dgm:t>
        <a:bodyPr/>
        <a:lstStyle/>
        <a:p>
          <a:endParaRPr lang="en-US"/>
        </a:p>
      </dgm:t>
    </dgm:pt>
    <dgm:pt modelId="{4C540CF4-40E2-4C36-83CE-5452EC5BF0D9}">
      <dgm:prSet/>
      <dgm:spPr/>
      <dgm:t>
        <a:bodyPr/>
        <a:lstStyle/>
        <a:p>
          <a:r>
            <a:rPr lang="en-US" b="1" dirty="0"/>
            <a:t>Why</a:t>
          </a:r>
        </a:p>
      </dgm:t>
    </dgm:pt>
    <dgm:pt modelId="{B798AE30-0DB8-41C5-A670-84CA058975FC}" type="parTrans" cxnId="{BE5AFD6E-4F05-4AB2-B403-3C59582F2765}">
      <dgm:prSet/>
      <dgm:spPr/>
      <dgm:t>
        <a:bodyPr/>
        <a:lstStyle/>
        <a:p>
          <a:endParaRPr lang="en-US"/>
        </a:p>
      </dgm:t>
    </dgm:pt>
    <dgm:pt modelId="{930802C2-B55C-4B57-8CC0-B93D1E9D57A8}" type="sibTrans" cxnId="{BE5AFD6E-4F05-4AB2-B403-3C59582F2765}">
      <dgm:prSet/>
      <dgm:spPr/>
      <dgm:t>
        <a:bodyPr/>
        <a:lstStyle/>
        <a:p>
          <a:endParaRPr lang="en-US"/>
        </a:p>
      </dgm:t>
    </dgm:pt>
    <dgm:pt modelId="{8BC163CB-AB13-4CBB-B941-24471C695D18}">
      <dgm:prSet/>
      <dgm:spPr/>
      <dgm:t>
        <a:bodyPr/>
        <a:lstStyle/>
        <a:p>
          <a:endParaRPr lang="en-US" dirty="0"/>
        </a:p>
      </dgm:t>
    </dgm:pt>
    <dgm:pt modelId="{7DC907E7-0CE2-4501-A6BC-F013DD19759F}" type="parTrans" cxnId="{CE1752C8-8BAD-4E56-8DF3-D672B32BC407}">
      <dgm:prSet/>
      <dgm:spPr/>
      <dgm:t>
        <a:bodyPr/>
        <a:lstStyle/>
        <a:p>
          <a:endParaRPr lang="en-US"/>
        </a:p>
      </dgm:t>
    </dgm:pt>
    <dgm:pt modelId="{C6451399-49A9-4FE9-852C-5100AFE251C6}" type="sibTrans" cxnId="{CE1752C8-8BAD-4E56-8DF3-D672B32BC407}">
      <dgm:prSet/>
      <dgm:spPr/>
      <dgm:t>
        <a:bodyPr/>
        <a:lstStyle/>
        <a:p>
          <a:endParaRPr lang="en-US"/>
        </a:p>
      </dgm:t>
    </dgm:pt>
    <dgm:pt modelId="{AAA8EDDF-B539-43D3-971D-735EE4B67201}">
      <dgm:prSet/>
      <dgm:spPr/>
      <dgm:t>
        <a:bodyPr/>
        <a:lstStyle/>
        <a:p>
          <a:endParaRPr lang="en-US" dirty="0"/>
        </a:p>
      </dgm:t>
    </dgm:pt>
    <dgm:pt modelId="{B3754CFF-87B2-4E91-8BA0-D47E39C4BF23}" type="parTrans" cxnId="{96BB260A-D1B0-4962-A9B2-EDF1ADC99B32}">
      <dgm:prSet/>
      <dgm:spPr/>
      <dgm:t>
        <a:bodyPr/>
        <a:lstStyle/>
        <a:p>
          <a:endParaRPr lang="en-US"/>
        </a:p>
      </dgm:t>
    </dgm:pt>
    <dgm:pt modelId="{FC26417C-E9C8-4D4D-95BE-59671B01937A}" type="sibTrans" cxnId="{96BB260A-D1B0-4962-A9B2-EDF1ADC99B32}">
      <dgm:prSet/>
      <dgm:spPr/>
      <dgm:t>
        <a:bodyPr/>
        <a:lstStyle/>
        <a:p>
          <a:endParaRPr lang="en-US"/>
        </a:p>
      </dgm:t>
    </dgm:pt>
    <dgm:pt modelId="{9BFE177F-F9F5-41F3-889D-0AF716482C3F}" type="pres">
      <dgm:prSet presAssocID="{6E891D08-D130-4F7E-94D4-3ECA65EE1BBF}" presName="rootnode" presStyleCnt="0">
        <dgm:presLayoutVars>
          <dgm:chMax/>
          <dgm:chPref/>
          <dgm:dir/>
          <dgm:animLvl val="lvl"/>
        </dgm:presLayoutVars>
      </dgm:prSet>
      <dgm:spPr/>
    </dgm:pt>
    <dgm:pt modelId="{68B965C8-C5EF-49D5-8478-F8299A067C93}" type="pres">
      <dgm:prSet presAssocID="{FB27BD40-C4E1-4BA2-BD05-D3ADA4BB2FAC}" presName="composite" presStyleCnt="0"/>
      <dgm:spPr/>
    </dgm:pt>
    <dgm:pt modelId="{CE7C9F10-7D68-40BF-A80D-16688B5AD1DD}" type="pres">
      <dgm:prSet presAssocID="{FB27BD40-C4E1-4BA2-BD05-D3ADA4BB2FAC}" presName="bentUpArrow1" presStyleLbl="alignImgPlace1" presStyleIdx="0" presStyleCnt="4"/>
      <dgm:spPr/>
    </dgm:pt>
    <dgm:pt modelId="{FEB06969-A967-47CF-87C3-5C32ABAB49F8}" type="pres">
      <dgm:prSet presAssocID="{FB27BD40-C4E1-4BA2-BD05-D3ADA4BB2FAC}" presName="ParentText" presStyleLbl="node1" presStyleIdx="0" presStyleCnt="5">
        <dgm:presLayoutVars>
          <dgm:chMax val="1"/>
          <dgm:chPref val="1"/>
          <dgm:bulletEnabled val="1"/>
        </dgm:presLayoutVars>
      </dgm:prSet>
      <dgm:spPr/>
    </dgm:pt>
    <dgm:pt modelId="{67D3F751-553C-41C6-A02D-D9BBF77C84DA}" type="pres">
      <dgm:prSet presAssocID="{FB27BD40-C4E1-4BA2-BD05-D3ADA4BB2FAC}" presName="ChildText" presStyleLbl="revTx" presStyleIdx="0" presStyleCnt="5">
        <dgm:presLayoutVars>
          <dgm:chMax val="0"/>
          <dgm:chPref val="0"/>
          <dgm:bulletEnabled val="1"/>
        </dgm:presLayoutVars>
      </dgm:prSet>
      <dgm:spPr/>
    </dgm:pt>
    <dgm:pt modelId="{13C47741-CD09-49F8-BB06-0B578FF9E172}" type="pres">
      <dgm:prSet presAssocID="{3E881BCA-DF3F-45DE-AA79-13EEEF8F61EF}" presName="sibTrans" presStyleCnt="0"/>
      <dgm:spPr/>
    </dgm:pt>
    <dgm:pt modelId="{823CFB1C-8977-48C6-866C-E0AAC4C7EB72}" type="pres">
      <dgm:prSet presAssocID="{11B99A9C-1890-4F84-93A4-25B4989E6516}" presName="composite" presStyleCnt="0"/>
      <dgm:spPr/>
    </dgm:pt>
    <dgm:pt modelId="{00F7488C-B03E-450A-BA17-1D673B6C1EAA}" type="pres">
      <dgm:prSet presAssocID="{11B99A9C-1890-4F84-93A4-25B4989E6516}" presName="bentUpArrow1" presStyleLbl="alignImgPlace1" presStyleIdx="1" presStyleCnt="4"/>
      <dgm:spPr/>
    </dgm:pt>
    <dgm:pt modelId="{BFF86C18-6006-4B27-99D4-AEC8F3D96005}" type="pres">
      <dgm:prSet presAssocID="{11B99A9C-1890-4F84-93A4-25B4989E6516}" presName="ParentText" presStyleLbl="node1" presStyleIdx="1" presStyleCnt="5">
        <dgm:presLayoutVars>
          <dgm:chMax val="1"/>
          <dgm:chPref val="1"/>
          <dgm:bulletEnabled val="1"/>
        </dgm:presLayoutVars>
      </dgm:prSet>
      <dgm:spPr/>
    </dgm:pt>
    <dgm:pt modelId="{09CEF55D-547A-4055-BAC3-BEE9D3AC7C4D}" type="pres">
      <dgm:prSet presAssocID="{11B99A9C-1890-4F84-93A4-25B4989E6516}" presName="ChildText" presStyleLbl="revTx" presStyleIdx="1" presStyleCnt="5">
        <dgm:presLayoutVars>
          <dgm:chMax val="0"/>
          <dgm:chPref val="0"/>
          <dgm:bulletEnabled val="1"/>
        </dgm:presLayoutVars>
      </dgm:prSet>
      <dgm:spPr/>
    </dgm:pt>
    <dgm:pt modelId="{6C6298D9-526D-4F25-A101-E06D37EC30A0}" type="pres">
      <dgm:prSet presAssocID="{0982EA02-3D9D-41E1-9238-ED1726497B46}" presName="sibTrans" presStyleCnt="0"/>
      <dgm:spPr/>
    </dgm:pt>
    <dgm:pt modelId="{97B17377-B55F-4606-A7AB-5579CBD489A8}" type="pres">
      <dgm:prSet presAssocID="{39577254-AEDC-4A61-9A96-6941907CC9C5}" presName="composite" presStyleCnt="0"/>
      <dgm:spPr/>
    </dgm:pt>
    <dgm:pt modelId="{45657810-91AD-420C-8CE8-2731051E555B}" type="pres">
      <dgm:prSet presAssocID="{39577254-AEDC-4A61-9A96-6941907CC9C5}" presName="bentUpArrow1" presStyleLbl="alignImgPlace1" presStyleIdx="2" presStyleCnt="4"/>
      <dgm:spPr/>
    </dgm:pt>
    <dgm:pt modelId="{B48184EB-E832-4C47-9C9F-0377076B591B}" type="pres">
      <dgm:prSet presAssocID="{39577254-AEDC-4A61-9A96-6941907CC9C5}" presName="ParentText" presStyleLbl="node1" presStyleIdx="2" presStyleCnt="5">
        <dgm:presLayoutVars>
          <dgm:chMax val="1"/>
          <dgm:chPref val="1"/>
          <dgm:bulletEnabled val="1"/>
        </dgm:presLayoutVars>
      </dgm:prSet>
      <dgm:spPr/>
    </dgm:pt>
    <dgm:pt modelId="{55625A45-F203-4515-9FCF-0B282A0EB5D1}" type="pres">
      <dgm:prSet presAssocID="{39577254-AEDC-4A61-9A96-6941907CC9C5}" presName="ChildText" presStyleLbl="revTx" presStyleIdx="2" presStyleCnt="5">
        <dgm:presLayoutVars>
          <dgm:chMax val="0"/>
          <dgm:chPref val="0"/>
          <dgm:bulletEnabled val="1"/>
        </dgm:presLayoutVars>
      </dgm:prSet>
      <dgm:spPr/>
    </dgm:pt>
    <dgm:pt modelId="{C81FEEA4-74D0-4111-92E8-D386E9CBF0E6}" type="pres">
      <dgm:prSet presAssocID="{966CB04A-9FAF-446E-8D2F-B10ED6038493}" presName="sibTrans" presStyleCnt="0"/>
      <dgm:spPr/>
    </dgm:pt>
    <dgm:pt modelId="{FEAE376D-D1B2-4CC1-B691-D8966F1F26A0}" type="pres">
      <dgm:prSet presAssocID="{7E7B0664-9832-439A-A3EB-1379CD4C6E9F}" presName="composite" presStyleCnt="0"/>
      <dgm:spPr/>
    </dgm:pt>
    <dgm:pt modelId="{3469E4DF-7DD9-4AAB-970D-C6C1740D8681}" type="pres">
      <dgm:prSet presAssocID="{7E7B0664-9832-439A-A3EB-1379CD4C6E9F}" presName="bentUpArrow1" presStyleLbl="alignImgPlace1" presStyleIdx="3" presStyleCnt="4"/>
      <dgm:spPr/>
    </dgm:pt>
    <dgm:pt modelId="{8A3E706C-FF3C-4A93-8B8B-33D0A18D4426}" type="pres">
      <dgm:prSet presAssocID="{7E7B0664-9832-439A-A3EB-1379CD4C6E9F}" presName="ParentText" presStyleLbl="node1" presStyleIdx="3" presStyleCnt="5">
        <dgm:presLayoutVars>
          <dgm:chMax val="1"/>
          <dgm:chPref val="1"/>
          <dgm:bulletEnabled val="1"/>
        </dgm:presLayoutVars>
      </dgm:prSet>
      <dgm:spPr/>
    </dgm:pt>
    <dgm:pt modelId="{5A3C87B0-940C-49EB-A161-17FAE823BFC8}" type="pres">
      <dgm:prSet presAssocID="{7E7B0664-9832-439A-A3EB-1379CD4C6E9F}" presName="ChildText" presStyleLbl="revTx" presStyleIdx="3" presStyleCnt="5">
        <dgm:presLayoutVars>
          <dgm:chMax val="0"/>
          <dgm:chPref val="0"/>
          <dgm:bulletEnabled val="1"/>
        </dgm:presLayoutVars>
      </dgm:prSet>
      <dgm:spPr/>
    </dgm:pt>
    <dgm:pt modelId="{1E257CB4-968A-4A14-8BBC-C5FB477E351C}" type="pres">
      <dgm:prSet presAssocID="{0D0CC729-39FF-464A-BCEE-565E779C5995}" presName="sibTrans" presStyleCnt="0"/>
      <dgm:spPr/>
    </dgm:pt>
    <dgm:pt modelId="{B38F0D8C-B0C7-4C3D-9CF3-ADBB5A51058E}" type="pres">
      <dgm:prSet presAssocID="{4C540CF4-40E2-4C36-83CE-5452EC5BF0D9}" presName="composite" presStyleCnt="0"/>
      <dgm:spPr/>
    </dgm:pt>
    <dgm:pt modelId="{1CC046EA-74BA-47A0-BECF-48F5D0E61E81}" type="pres">
      <dgm:prSet presAssocID="{4C540CF4-40E2-4C36-83CE-5452EC5BF0D9}" presName="ParentText" presStyleLbl="node1" presStyleIdx="4" presStyleCnt="5">
        <dgm:presLayoutVars>
          <dgm:chMax val="1"/>
          <dgm:chPref val="1"/>
          <dgm:bulletEnabled val="1"/>
        </dgm:presLayoutVars>
      </dgm:prSet>
      <dgm:spPr/>
    </dgm:pt>
    <dgm:pt modelId="{0B8F32D7-BB7E-488E-8187-4705161A049A}" type="pres">
      <dgm:prSet presAssocID="{4C540CF4-40E2-4C36-83CE-5452EC5BF0D9}" presName="FinalChildText" presStyleLbl="revTx" presStyleIdx="4" presStyleCnt="5">
        <dgm:presLayoutVars>
          <dgm:chMax val="0"/>
          <dgm:chPref val="0"/>
          <dgm:bulletEnabled val="1"/>
        </dgm:presLayoutVars>
      </dgm:prSet>
      <dgm:spPr/>
    </dgm:pt>
  </dgm:ptLst>
  <dgm:cxnLst>
    <dgm:cxn modelId="{96BB260A-D1B0-4962-A9B2-EDF1ADC99B32}" srcId="{4C540CF4-40E2-4C36-83CE-5452EC5BF0D9}" destId="{AAA8EDDF-B539-43D3-971D-735EE4B67201}" srcOrd="0" destOrd="0" parTransId="{B3754CFF-87B2-4E91-8BA0-D47E39C4BF23}" sibTransId="{FC26417C-E9C8-4D4D-95BE-59671B01937A}"/>
    <dgm:cxn modelId="{CFD3D51A-C059-43AE-93C5-EBEDF6534F31}" srcId="{6E891D08-D130-4F7E-94D4-3ECA65EE1BBF}" destId="{7E7B0664-9832-439A-A3EB-1379CD4C6E9F}" srcOrd="3" destOrd="0" parTransId="{528E2202-9584-452D-86EC-904FA919739A}" sibTransId="{0D0CC729-39FF-464A-BCEE-565E779C5995}"/>
    <dgm:cxn modelId="{33AF7023-9C42-4DCD-90BA-1684682D5B46}" type="presOf" srcId="{6E891D08-D130-4F7E-94D4-3ECA65EE1BBF}" destId="{9BFE177F-F9F5-41F3-889D-0AF716482C3F}" srcOrd="0" destOrd="0" presId="urn:microsoft.com/office/officeart/2005/8/layout/StepDownProcess"/>
    <dgm:cxn modelId="{6BC1A02B-8BDA-4258-818B-4918DE0CF6B6}" type="presOf" srcId="{4C540CF4-40E2-4C36-83CE-5452EC5BF0D9}" destId="{1CC046EA-74BA-47A0-BECF-48F5D0E61E81}" srcOrd="0" destOrd="0" presId="urn:microsoft.com/office/officeart/2005/8/layout/StepDownProcess"/>
    <dgm:cxn modelId="{F9506B34-608A-478A-A03F-98C6D6D8073F}" srcId="{6E891D08-D130-4F7E-94D4-3ECA65EE1BBF}" destId="{11B99A9C-1890-4F84-93A4-25B4989E6516}" srcOrd="1" destOrd="0" parTransId="{14FE06AA-49D0-40A7-B513-4E470342C591}" sibTransId="{0982EA02-3D9D-41E1-9238-ED1726497B46}"/>
    <dgm:cxn modelId="{1992133F-AFA0-469F-8B7C-44A788694E5A}" type="presOf" srcId="{AAA8EDDF-B539-43D3-971D-735EE4B67201}" destId="{0B8F32D7-BB7E-488E-8187-4705161A049A}" srcOrd="0" destOrd="0" presId="urn:microsoft.com/office/officeart/2005/8/layout/StepDownProcess"/>
    <dgm:cxn modelId="{BE5AFD6E-4F05-4AB2-B403-3C59582F2765}" srcId="{6E891D08-D130-4F7E-94D4-3ECA65EE1BBF}" destId="{4C540CF4-40E2-4C36-83CE-5452EC5BF0D9}" srcOrd="4" destOrd="0" parTransId="{B798AE30-0DB8-41C5-A670-84CA058975FC}" sibTransId="{930802C2-B55C-4B57-8CC0-B93D1E9D57A8}"/>
    <dgm:cxn modelId="{A780EF73-BA36-475B-A657-5D77EF524B3D}" srcId="{6E891D08-D130-4F7E-94D4-3ECA65EE1BBF}" destId="{39577254-AEDC-4A61-9A96-6941907CC9C5}" srcOrd="2" destOrd="0" parTransId="{F35154C5-DCF5-404A-A031-A9D8A4159F44}" sibTransId="{966CB04A-9FAF-446E-8D2F-B10ED6038493}"/>
    <dgm:cxn modelId="{79777DA9-0E8D-43DC-A1B1-FACE96A251F8}" type="presOf" srcId="{11B99A9C-1890-4F84-93A4-25B4989E6516}" destId="{BFF86C18-6006-4B27-99D4-AEC8F3D96005}" srcOrd="0" destOrd="0" presId="urn:microsoft.com/office/officeart/2005/8/layout/StepDownProcess"/>
    <dgm:cxn modelId="{738ACEAC-1CB4-4939-A02D-181090FD186D}" type="presOf" srcId="{8BC163CB-AB13-4CBB-B941-24471C695D18}" destId="{5A3C87B0-940C-49EB-A161-17FAE823BFC8}" srcOrd="0" destOrd="0" presId="urn:microsoft.com/office/officeart/2005/8/layout/StepDownProcess"/>
    <dgm:cxn modelId="{025D5BB0-AD4B-4518-84FC-8D6A70D5FF7D}" type="presOf" srcId="{FB27BD40-C4E1-4BA2-BD05-D3ADA4BB2FAC}" destId="{FEB06969-A967-47CF-87C3-5C32ABAB49F8}" srcOrd="0" destOrd="0" presId="urn:microsoft.com/office/officeart/2005/8/layout/StepDownProcess"/>
    <dgm:cxn modelId="{B6703BC0-5FF6-4749-80FE-1B9B49222AC1}" type="presOf" srcId="{7E7B0664-9832-439A-A3EB-1379CD4C6E9F}" destId="{8A3E706C-FF3C-4A93-8B8B-33D0A18D4426}" srcOrd="0" destOrd="0" presId="urn:microsoft.com/office/officeart/2005/8/layout/StepDownProcess"/>
    <dgm:cxn modelId="{CE1752C8-8BAD-4E56-8DF3-D672B32BC407}" srcId="{7E7B0664-9832-439A-A3EB-1379CD4C6E9F}" destId="{8BC163CB-AB13-4CBB-B941-24471C695D18}" srcOrd="0" destOrd="0" parTransId="{7DC907E7-0CE2-4501-A6BC-F013DD19759F}" sibTransId="{C6451399-49A9-4FE9-852C-5100AFE251C6}"/>
    <dgm:cxn modelId="{1658CFD7-C172-49CD-9D37-49F5E27E1A51}" type="presOf" srcId="{39577254-AEDC-4A61-9A96-6941907CC9C5}" destId="{B48184EB-E832-4C47-9C9F-0377076B591B}" srcOrd="0" destOrd="0" presId="urn:microsoft.com/office/officeart/2005/8/layout/StepDownProcess"/>
    <dgm:cxn modelId="{500923F7-746B-473A-879C-148D52F7F404}" srcId="{6E891D08-D130-4F7E-94D4-3ECA65EE1BBF}" destId="{FB27BD40-C4E1-4BA2-BD05-D3ADA4BB2FAC}" srcOrd="0" destOrd="0" parTransId="{E87D7FA8-5993-4EDD-A376-2826CE4E5E9F}" sibTransId="{3E881BCA-DF3F-45DE-AA79-13EEEF8F61EF}"/>
    <dgm:cxn modelId="{FF5C7676-5E92-4A02-91AE-1FBDBAF0B20D}" type="presParOf" srcId="{9BFE177F-F9F5-41F3-889D-0AF716482C3F}" destId="{68B965C8-C5EF-49D5-8478-F8299A067C93}" srcOrd="0" destOrd="0" presId="urn:microsoft.com/office/officeart/2005/8/layout/StepDownProcess"/>
    <dgm:cxn modelId="{0B047C81-C24A-409C-ABC4-0C517694FDA3}" type="presParOf" srcId="{68B965C8-C5EF-49D5-8478-F8299A067C93}" destId="{CE7C9F10-7D68-40BF-A80D-16688B5AD1DD}" srcOrd="0" destOrd="0" presId="urn:microsoft.com/office/officeart/2005/8/layout/StepDownProcess"/>
    <dgm:cxn modelId="{BBE31183-85DA-4CDE-8011-5ED304F06B56}" type="presParOf" srcId="{68B965C8-C5EF-49D5-8478-F8299A067C93}" destId="{FEB06969-A967-47CF-87C3-5C32ABAB49F8}" srcOrd="1" destOrd="0" presId="urn:microsoft.com/office/officeart/2005/8/layout/StepDownProcess"/>
    <dgm:cxn modelId="{8E05BA01-3DC6-4860-9294-9408640AD30F}" type="presParOf" srcId="{68B965C8-C5EF-49D5-8478-F8299A067C93}" destId="{67D3F751-553C-41C6-A02D-D9BBF77C84DA}" srcOrd="2" destOrd="0" presId="urn:microsoft.com/office/officeart/2005/8/layout/StepDownProcess"/>
    <dgm:cxn modelId="{73D7E0AE-F406-48B4-A86E-22E0D658A230}" type="presParOf" srcId="{9BFE177F-F9F5-41F3-889D-0AF716482C3F}" destId="{13C47741-CD09-49F8-BB06-0B578FF9E172}" srcOrd="1" destOrd="0" presId="urn:microsoft.com/office/officeart/2005/8/layout/StepDownProcess"/>
    <dgm:cxn modelId="{8B6990C0-63E8-46D1-925F-DB5DE3EFA6BC}" type="presParOf" srcId="{9BFE177F-F9F5-41F3-889D-0AF716482C3F}" destId="{823CFB1C-8977-48C6-866C-E0AAC4C7EB72}" srcOrd="2" destOrd="0" presId="urn:microsoft.com/office/officeart/2005/8/layout/StepDownProcess"/>
    <dgm:cxn modelId="{C085E2AE-28A8-45B0-802C-AEB7B667DEE2}" type="presParOf" srcId="{823CFB1C-8977-48C6-866C-E0AAC4C7EB72}" destId="{00F7488C-B03E-450A-BA17-1D673B6C1EAA}" srcOrd="0" destOrd="0" presId="urn:microsoft.com/office/officeart/2005/8/layout/StepDownProcess"/>
    <dgm:cxn modelId="{72AFFD8D-F0AC-4720-ACA5-AB1C7C2AF551}" type="presParOf" srcId="{823CFB1C-8977-48C6-866C-E0AAC4C7EB72}" destId="{BFF86C18-6006-4B27-99D4-AEC8F3D96005}" srcOrd="1" destOrd="0" presId="urn:microsoft.com/office/officeart/2005/8/layout/StepDownProcess"/>
    <dgm:cxn modelId="{78A25687-38BC-412D-8C96-570AF5FACBD5}" type="presParOf" srcId="{823CFB1C-8977-48C6-866C-E0AAC4C7EB72}" destId="{09CEF55D-547A-4055-BAC3-BEE9D3AC7C4D}" srcOrd="2" destOrd="0" presId="urn:microsoft.com/office/officeart/2005/8/layout/StepDownProcess"/>
    <dgm:cxn modelId="{D09A4CA3-7EC3-49AE-900E-6AAAE00C8EFF}" type="presParOf" srcId="{9BFE177F-F9F5-41F3-889D-0AF716482C3F}" destId="{6C6298D9-526D-4F25-A101-E06D37EC30A0}" srcOrd="3" destOrd="0" presId="urn:microsoft.com/office/officeart/2005/8/layout/StepDownProcess"/>
    <dgm:cxn modelId="{DFA412BC-7836-490D-B946-E23C833B9740}" type="presParOf" srcId="{9BFE177F-F9F5-41F3-889D-0AF716482C3F}" destId="{97B17377-B55F-4606-A7AB-5579CBD489A8}" srcOrd="4" destOrd="0" presId="urn:microsoft.com/office/officeart/2005/8/layout/StepDownProcess"/>
    <dgm:cxn modelId="{A6438B3F-E33C-47A5-A33F-602092ADDA73}" type="presParOf" srcId="{97B17377-B55F-4606-A7AB-5579CBD489A8}" destId="{45657810-91AD-420C-8CE8-2731051E555B}" srcOrd="0" destOrd="0" presId="urn:microsoft.com/office/officeart/2005/8/layout/StepDownProcess"/>
    <dgm:cxn modelId="{960A7119-096B-422E-8405-83E7DF8BA740}" type="presParOf" srcId="{97B17377-B55F-4606-A7AB-5579CBD489A8}" destId="{B48184EB-E832-4C47-9C9F-0377076B591B}" srcOrd="1" destOrd="0" presId="urn:microsoft.com/office/officeart/2005/8/layout/StepDownProcess"/>
    <dgm:cxn modelId="{FBE49B3C-30AC-4530-8F06-BA40F4984CD2}" type="presParOf" srcId="{97B17377-B55F-4606-A7AB-5579CBD489A8}" destId="{55625A45-F203-4515-9FCF-0B282A0EB5D1}" srcOrd="2" destOrd="0" presId="urn:microsoft.com/office/officeart/2005/8/layout/StepDownProcess"/>
    <dgm:cxn modelId="{7C79817F-C6A8-4EDD-A152-78B88F73D469}" type="presParOf" srcId="{9BFE177F-F9F5-41F3-889D-0AF716482C3F}" destId="{C81FEEA4-74D0-4111-92E8-D386E9CBF0E6}" srcOrd="5" destOrd="0" presId="urn:microsoft.com/office/officeart/2005/8/layout/StepDownProcess"/>
    <dgm:cxn modelId="{C8440C72-93F0-4CB1-8184-4388669CEC5E}" type="presParOf" srcId="{9BFE177F-F9F5-41F3-889D-0AF716482C3F}" destId="{FEAE376D-D1B2-4CC1-B691-D8966F1F26A0}" srcOrd="6" destOrd="0" presId="urn:microsoft.com/office/officeart/2005/8/layout/StepDownProcess"/>
    <dgm:cxn modelId="{7B8FCCC5-6A12-4C51-8884-42F75EC1C7F0}" type="presParOf" srcId="{FEAE376D-D1B2-4CC1-B691-D8966F1F26A0}" destId="{3469E4DF-7DD9-4AAB-970D-C6C1740D8681}" srcOrd="0" destOrd="0" presId="urn:microsoft.com/office/officeart/2005/8/layout/StepDownProcess"/>
    <dgm:cxn modelId="{8F9CA9B2-1CD8-4457-B807-2F9BCF69C6D6}" type="presParOf" srcId="{FEAE376D-D1B2-4CC1-B691-D8966F1F26A0}" destId="{8A3E706C-FF3C-4A93-8B8B-33D0A18D4426}" srcOrd="1" destOrd="0" presId="urn:microsoft.com/office/officeart/2005/8/layout/StepDownProcess"/>
    <dgm:cxn modelId="{0A7B55DE-7F5C-43AA-8BDC-126ABA884A5D}" type="presParOf" srcId="{FEAE376D-D1B2-4CC1-B691-D8966F1F26A0}" destId="{5A3C87B0-940C-49EB-A161-17FAE823BFC8}" srcOrd="2" destOrd="0" presId="urn:microsoft.com/office/officeart/2005/8/layout/StepDownProcess"/>
    <dgm:cxn modelId="{242E0DFE-2781-424A-ACF0-9BA7C511B36C}" type="presParOf" srcId="{9BFE177F-F9F5-41F3-889D-0AF716482C3F}" destId="{1E257CB4-968A-4A14-8BBC-C5FB477E351C}" srcOrd="7" destOrd="0" presId="urn:microsoft.com/office/officeart/2005/8/layout/StepDownProcess"/>
    <dgm:cxn modelId="{9DA1CC98-3763-47F1-9835-B262441BA685}" type="presParOf" srcId="{9BFE177F-F9F5-41F3-889D-0AF716482C3F}" destId="{B38F0D8C-B0C7-4C3D-9CF3-ADBB5A51058E}" srcOrd="8" destOrd="0" presId="urn:microsoft.com/office/officeart/2005/8/layout/StepDownProcess"/>
    <dgm:cxn modelId="{9BC1C43C-AC47-49EE-BC3F-93273307A176}" type="presParOf" srcId="{B38F0D8C-B0C7-4C3D-9CF3-ADBB5A51058E}" destId="{1CC046EA-74BA-47A0-BECF-48F5D0E61E81}" srcOrd="0" destOrd="0" presId="urn:microsoft.com/office/officeart/2005/8/layout/StepDownProcess"/>
    <dgm:cxn modelId="{497F9F1D-CA5B-4E67-9661-0D891E3A30FD}" type="presParOf" srcId="{B38F0D8C-B0C7-4C3D-9CF3-ADBB5A51058E}" destId="{0B8F32D7-BB7E-488E-8187-4705161A049A}" srcOrd="1" destOrd="0" presId="urn:microsoft.com/office/officeart/2005/8/layout/StepDownProcess"/>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7C9F10-7D68-40BF-A80D-16688B5AD1DD}">
      <dsp:nvSpPr>
        <dsp:cNvPr id="0" name=""/>
        <dsp:cNvSpPr/>
      </dsp:nvSpPr>
      <dsp:spPr>
        <a:xfrm rot="5400000">
          <a:off x="236841" y="678244"/>
          <a:ext cx="590266" cy="671997"/>
        </a:xfrm>
        <a:prstGeom prst="bentUpArrow">
          <a:avLst>
            <a:gd name="adj1" fmla="val 32840"/>
            <a:gd name="adj2" fmla="val 25000"/>
            <a:gd name="adj3" fmla="val 3578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EB06969-A967-47CF-87C3-5C32ABAB49F8}">
      <dsp:nvSpPr>
        <dsp:cNvPr id="0" name=""/>
        <dsp:cNvSpPr/>
      </dsp:nvSpPr>
      <dsp:spPr>
        <a:xfrm>
          <a:off x="80456" y="23922"/>
          <a:ext cx="993660" cy="695530"/>
        </a:xfrm>
        <a:prstGeom prst="roundRect">
          <a:avLst>
            <a:gd name="adj" fmla="val 166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b="1" kern="1200" dirty="0"/>
            <a:t>Why</a:t>
          </a:r>
        </a:p>
      </dsp:txBody>
      <dsp:txXfrm>
        <a:off x="114415" y="57881"/>
        <a:ext cx="925742" cy="627612"/>
      </dsp:txXfrm>
    </dsp:sp>
    <dsp:sp modelId="{67D3F751-553C-41C6-A02D-D9BBF77C84DA}">
      <dsp:nvSpPr>
        <dsp:cNvPr id="0" name=""/>
        <dsp:cNvSpPr/>
      </dsp:nvSpPr>
      <dsp:spPr>
        <a:xfrm>
          <a:off x="1074116" y="90257"/>
          <a:ext cx="722693" cy="562158"/>
        </a:xfrm>
        <a:prstGeom prst="rect">
          <a:avLst/>
        </a:prstGeom>
        <a:noFill/>
        <a:ln>
          <a:noFill/>
        </a:ln>
        <a:effectLst/>
      </dsp:spPr>
      <dsp:style>
        <a:lnRef idx="0">
          <a:scrgbClr r="0" g="0" b="0"/>
        </a:lnRef>
        <a:fillRef idx="0">
          <a:scrgbClr r="0" g="0" b="0"/>
        </a:fillRef>
        <a:effectRef idx="0">
          <a:scrgbClr r="0" g="0" b="0"/>
        </a:effectRef>
        <a:fontRef idx="minor"/>
      </dsp:style>
    </dsp:sp>
    <dsp:sp modelId="{00F7488C-B03E-450A-BA17-1D673B6C1EAA}">
      <dsp:nvSpPr>
        <dsp:cNvPr id="0" name=""/>
        <dsp:cNvSpPr/>
      </dsp:nvSpPr>
      <dsp:spPr>
        <a:xfrm rot="5400000">
          <a:off x="1060691" y="1459554"/>
          <a:ext cx="590266" cy="671997"/>
        </a:xfrm>
        <a:prstGeom prst="bentUpArrow">
          <a:avLst>
            <a:gd name="adj1" fmla="val 32840"/>
            <a:gd name="adj2" fmla="val 25000"/>
            <a:gd name="adj3" fmla="val 3578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FF86C18-6006-4B27-99D4-AEC8F3D96005}">
      <dsp:nvSpPr>
        <dsp:cNvPr id="0" name=""/>
        <dsp:cNvSpPr/>
      </dsp:nvSpPr>
      <dsp:spPr>
        <a:xfrm>
          <a:off x="904306" y="805232"/>
          <a:ext cx="993660" cy="695530"/>
        </a:xfrm>
        <a:prstGeom prst="roundRect">
          <a:avLst>
            <a:gd name="adj" fmla="val 166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b="1" kern="1200" dirty="0"/>
            <a:t>Why</a:t>
          </a:r>
        </a:p>
      </dsp:txBody>
      <dsp:txXfrm>
        <a:off x="938265" y="839191"/>
        <a:ext cx="925742" cy="627612"/>
      </dsp:txXfrm>
    </dsp:sp>
    <dsp:sp modelId="{09CEF55D-547A-4055-BAC3-BEE9D3AC7C4D}">
      <dsp:nvSpPr>
        <dsp:cNvPr id="0" name=""/>
        <dsp:cNvSpPr/>
      </dsp:nvSpPr>
      <dsp:spPr>
        <a:xfrm>
          <a:off x="1897967" y="871567"/>
          <a:ext cx="722693" cy="562158"/>
        </a:xfrm>
        <a:prstGeom prst="rect">
          <a:avLst/>
        </a:prstGeom>
        <a:noFill/>
        <a:ln>
          <a:noFill/>
        </a:ln>
        <a:effectLst/>
      </dsp:spPr>
      <dsp:style>
        <a:lnRef idx="0">
          <a:scrgbClr r="0" g="0" b="0"/>
        </a:lnRef>
        <a:fillRef idx="0">
          <a:scrgbClr r="0" g="0" b="0"/>
        </a:fillRef>
        <a:effectRef idx="0">
          <a:scrgbClr r="0" g="0" b="0"/>
        </a:effectRef>
        <a:fontRef idx="minor"/>
      </dsp:style>
    </dsp:sp>
    <dsp:sp modelId="{45657810-91AD-420C-8CE8-2731051E555B}">
      <dsp:nvSpPr>
        <dsp:cNvPr id="0" name=""/>
        <dsp:cNvSpPr/>
      </dsp:nvSpPr>
      <dsp:spPr>
        <a:xfrm rot="5400000">
          <a:off x="1884541" y="2240864"/>
          <a:ext cx="590266" cy="671997"/>
        </a:xfrm>
        <a:prstGeom prst="bentUpArrow">
          <a:avLst>
            <a:gd name="adj1" fmla="val 32840"/>
            <a:gd name="adj2" fmla="val 25000"/>
            <a:gd name="adj3" fmla="val 3578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48184EB-E832-4C47-9C9F-0377076B591B}">
      <dsp:nvSpPr>
        <dsp:cNvPr id="0" name=""/>
        <dsp:cNvSpPr/>
      </dsp:nvSpPr>
      <dsp:spPr>
        <a:xfrm>
          <a:off x="1728156" y="1586542"/>
          <a:ext cx="993660" cy="695530"/>
        </a:xfrm>
        <a:prstGeom prst="roundRect">
          <a:avLst>
            <a:gd name="adj" fmla="val 166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b="1" kern="1200" dirty="0"/>
            <a:t>Why</a:t>
          </a:r>
        </a:p>
      </dsp:txBody>
      <dsp:txXfrm>
        <a:off x="1762115" y="1620501"/>
        <a:ext cx="925742" cy="627612"/>
      </dsp:txXfrm>
    </dsp:sp>
    <dsp:sp modelId="{55625A45-F203-4515-9FCF-0B282A0EB5D1}">
      <dsp:nvSpPr>
        <dsp:cNvPr id="0" name=""/>
        <dsp:cNvSpPr/>
      </dsp:nvSpPr>
      <dsp:spPr>
        <a:xfrm>
          <a:off x="2721817" y="1652877"/>
          <a:ext cx="722693" cy="562158"/>
        </a:xfrm>
        <a:prstGeom prst="rect">
          <a:avLst/>
        </a:prstGeom>
        <a:noFill/>
        <a:ln>
          <a:noFill/>
        </a:ln>
        <a:effectLst/>
      </dsp:spPr>
      <dsp:style>
        <a:lnRef idx="0">
          <a:scrgbClr r="0" g="0" b="0"/>
        </a:lnRef>
        <a:fillRef idx="0">
          <a:scrgbClr r="0" g="0" b="0"/>
        </a:fillRef>
        <a:effectRef idx="0">
          <a:scrgbClr r="0" g="0" b="0"/>
        </a:effectRef>
        <a:fontRef idx="minor"/>
      </dsp:style>
    </dsp:sp>
    <dsp:sp modelId="{3469E4DF-7DD9-4AAB-970D-C6C1740D8681}">
      <dsp:nvSpPr>
        <dsp:cNvPr id="0" name=""/>
        <dsp:cNvSpPr/>
      </dsp:nvSpPr>
      <dsp:spPr>
        <a:xfrm rot="5400000">
          <a:off x="2708391" y="3022173"/>
          <a:ext cx="590266" cy="671997"/>
        </a:xfrm>
        <a:prstGeom prst="bentUpArrow">
          <a:avLst>
            <a:gd name="adj1" fmla="val 32840"/>
            <a:gd name="adj2" fmla="val 25000"/>
            <a:gd name="adj3" fmla="val 3578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A3E706C-FF3C-4A93-8B8B-33D0A18D4426}">
      <dsp:nvSpPr>
        <dsp:cNvPr id="0" name=""/>
        <dsp:cNvSpPr/>
      </dsp:nvSpPr>
      <dsp:spPr>
        <a:xfrm>
          <a:off x="2552006" y="2367852"/>
          <a:ext cx="993660" cy="695530"/>
        </a:xfrm>
        <a:prstGeom prst="roundRect">
          <a:avLst>
            <a:gd name="adj" fmla="val 166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b="1" kern="1200" dirty="0"/>
            <a:t>Why</a:t>
          </a:r>
        </a:p>
      </dsp:txBody>
      <dsp:txXfrm>
        <a:off x="2585965" y="2401811"/>
        <a:ext cx="925742" cy="627612"/>
      </dsp:txXfrm>
    </dsp:sp>
    <dsp:sp modelId="{5A3C87B0-940C-49EB-A161-17FAE823BFC8}">
      <dsp:nvSpPr>
        <dsp:cNvPr id="0" name=""/>
        <dsp:cNvSpPr/>
      </dsp:nvSpPr>
      <dsp:spPr>
        <a:xfrm>
          <a:off x="3545667" y="2434186"/>
          <a:ext cx="722693" cy="5621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ctr" anchorCtr="0">
          <a:noAutofit/>
        </a:bodyPr>
        <a:lstStyle/>
        <a:p>
          <a:pPr marL="228600" lvl="1" indent="-228600" algn="l" defTabSz="933450">
            <a:lnSpc>
              <a:spcPct val="90000"/>
            </a:lnSpc>
            <a:spcBef>
              <a:spcPct val="0"/>
            </a:spcBef>
            <a:spcAft>
              <a:spcPct val="15000"/>
            </a:spcAft>
            <a:buChar char="•"/>
          </a:pPr>
          <a:endParaRPr lang="en-US" sz="2100" kern="1200" dirty="0"/>
        </a:p>
      </dsp:txBody>
      <dsp:txXfrm>
        <a:off x="3545667" y="2434186"/>
        <a:ext cx="722693" cy="562158"/>
      </dsp:txXfrm>
    </dsp:sp>
    <dsp:sp modelId="{1CC046EA-74BA-47A0-BECF-48F5D0E61E81}">
      <dsp:nvSpPr>
        <dsp:cNvPr id="0" name=""/>
        <dsp:cNvSpPr/>
      </dsp:nvSpPr>
      <dsp:spPr>
        <a:xfrm>
          <a:off x="3375857" y="3149162"/>
          <a:ext cx="993660" cy="695530"/>
        </a:xfrm>
        <a:prstGeom prst="roundRect">
          <a:avLst>
            <a:gd name="adj" fmla="val 166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b="1" kern="1200" dirty="0"/>
            <a:t>Why</a:t>
          </a:r>
        </a:p>
      </dsp:txBody>
      <dsp:txXfrm>
        <a:off x="3409816" y="3183121"/>
        <a:ext cx="925742" cy="627612"/>
      </dsp:txXfrm>
    </dsp:sp>
    <dsp:sp modelId="{0B8F32D7-BB7E-488E-8187-4705161A049A}">
      <dsp:nvSpPr>
        <dsp:cNvPr id="0" name=""/>
        <dsp:cNvSpPr/>
      </dsp:nvSpPr>
      <dsp:spPr>
        <a:xfrm>
          <a:off x="4369517" y="3215496"/>
          <a:ext cx="722693" cy="5621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228600" lvl="1" indent="-228600" algn="l" defTabSz="977900">
            <a:lnSpc>
              <a:spcPct val="90000"/>
            </a:lnSpc>
            <a:spcBef>
              <a:spcPct val="0"/>
            </a:spcBef>
            <a:spcAft>
              <a:spcPct val="15000"/>
            </a:spcAft>
            <a:buChar char="•"/>
          </a:pPr>
          <a:endParaRPr lang="en-US" sz="2200" kern="1200" dirty="0"/>
        </a:p>
      </dsp:txBody>
      <dsp:txXfrm>
        <a:off x="4369517" y="3215496"/>
        <a:ext cx="722693" cy="562158"/>
      </dsp:txXfrm>
    </dsp:sp>
  </dsp:spTree>
</dsp:drawing>
</file>

<file path=ppt/diagrams/layout1.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3D19CFE-017B-4E71-A0BA-7E11B45B0199}" type="datetimeFigureOut">
              <a:rPr lang="en-US" smtClean="0"/>
              <a:t>7/1/2024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03B681A-0971-437A-97B1-44BF12E3167A}" type="slidenum">
              <a:rPr lang="en-US" smtClean="0"/>
              <a:t>‹#›</a:t>
            </a:fld>
            <a:endParaRPr lang="en-US"/>
          </a:p>
        </p:txBody>
      </p:sp>
    </p:spTree>
    <p:extLst>
      <p:ext uri="{BB962C8B-B14F-4D97-AF65-F5344CB8AC3E}">
        <p14:creationId xmlns:p14="http://schemas.microsoft.com/office/powerpoint/2010/main" val="5794677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03B681A-0971-437A-97B1-44BF12E3167A}" type="slidenum">
              <a:rPr lang="en-US" smtClean="0"/>
              <a:t>1</a:t>
            </a:fld>
            <a:endParaRPr lang="en-US"/>
          </a:p>
        </p:txBody>
      </p:sp>
    </p:spTree>
    <p:extLst>
      <p:ext uri="{BB962C8B-B14F-4D97-AF65-F5344CB8AC3E}">
        <p14:creationId xmlns:p14="http://schemas.microsoft.com/office/powerpoint/2010/main" val="17921368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03B681A-0971-437A-97B1-44BF12E3167A}" type="slidenum">
              <a:rPr lang="en-US" smtClean="0"/>
              <a:t>11</a:t>
            </a:fld>
            <a:endParaRPr lang="en-US"/>
          </a:p>
        </p:txBody>
      </p:sp>
    </p:spTree>
    <p:extLst>
      <p:ext uri="{BB962C8B-B14F-4D97-AF65-F5344CB8AC3E}">
        <p14:creationId xmlns:p14="http://schemas.microsoft.com/office/powerpoint/2010/main" val="9819737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p:txBody>
      </p:sp>
      <p:sp>
        <p:nvSpPr>
          <p:cNvPr id="4" name="Slide Number Placeholder 3"/>
          <p:cNvSpPr>
            <a:spLocks noGrp="1"/>
          </p:cNvSpPr>
          <p:nvPr>
            <p:ph type="sldNum" sz="quarter" idx="5"/>
          </p:nvPr>
        </p:nvSpPr>
        <p:spPr/>
        <p:txBody>
          <a:bodyPr/>
          <a:lstStyle/>
          <a:p>
            <a:fld id="{B03B681A-0971-437A-97B1-44BF12E3167A}" type="slidenum">
              <a:rPr lang="en-US" smtClean="0"/>
              <a:t>12</a:t>
            </a:fld>
            <a:endParaRPr lang="en-US"/>
          </a:p>
        </p:txBody>
      </p:sp>
    </p:spTree>
    <p:extLst>
      <p:ext uri="{BB962C8B-B14F-4D97-AF65-F5344CB8AC3E}">
        <p14:creationId xmlns:p14="http://schemas.microsoft.com/office/powerpoint/2010/main" val="10468099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03B681A-0971-437A-97B1-44BF12E3167A}" type="slidenum">
              <a:rPr lang="en-US" smtClean="0"/>
              <a:t>15</a:t>
            </a:fld>
            <a:endParaRPr lang="en-US"/>
          </a:p>
        </p:txBody>
      </p:sp>
    </p:spTree>
    <p:extLst>
      <p:ext uri="{BB962C8B-B14F-4D97-AF65-F5344CB8AC3E}">
        <p14:creationId xmlns:p14="http://schemas.microsoft.com/office/powerpoint/2010/main" val="6002319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03B681A-0971-437A-97B1-44BF12E3167A}" type="slidenum">
              <a:rPr lang="en-US" smtClean="0"/>
              <a:t>16</a:t>
            </a:fld>
            <a:endParaRPr lang="en-US"/>
          </a:p>
        </p:txBody>
      </p:sp>
    </p:spTree>
    <p:extLst>
      <p:ext uri="{BB962C8B-B14F-4D97-AF65-F5344CB8AC3E}">
        <p14:creationId xmlns:p14="http://schemas.microsoft.com/office/powerpoint/2010/main" val="38666670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03B681A-0971-437A-97B1-44BF12E3167A}" type="slidenum">
              <a:rPr lang="en-US" smtClean="0"/>
              <a:t>17</a:t>
            </a:fld>
            <a:endParaRPr lang="en-US"/>
          </a:p>
        </p:txBody>
      </p:sp>
    </p:spTree>
    <p:extLst>
      <p:ext uri="{BB962C8B-B14F-4D97-AF65-F5344CB8AC3E}">
        <p14:creationId xmlns:p14="http://schemas.microsoft.com/office/powerpoint/2010/main" val="39595820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03B681A-0971-437A-97B1-44BF12E3167A}" type="slidenum">
              <a:rPr lang="en-US" smtClean="0"/>
              <a:t>18</a:t>
            </a:fld>
            <a:endParaRPr lang="en-US"/>
          </a:p>
        </p:txBody>
      </p:sp>
    </p:spTree>
    <p:extLst>
      <p:ext uri="{BB962C8B-B14F-4D97-AF65-F5344CB8AC3E}">
        <p14:creationId xmlns:p14="http://schemas.microsoft.com/office/powerpoint/2010/main" val="24234230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03B681A-0971-437A-97B1-44BF12E3167A}" type="slidenum">
              <a:rPr lang="en-US" smtClean="0"/>
              <a:t>19</a:t>
            </a:fld>
            <a:endParaRPr lang="en-US"/>
          </a:p>
        </p:txBody>
      </p:sp>
    </p:spTree>
    <p:extLst>
      <p:ext uri="{BB962C8B-B14F-4D97-AF65-F5344CB8AC3E}">
        <p14:creationId xmlns:p14="http://schemas.microsoft.com/office/powerpoint/2010/main" val="320520221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03B681A-0971-437A-97B1-44BF12E3167A}" type="slidenum">
              <a:rPr lang="en-US" smtClean="0"/>
              <a:t>22</a:t>
            </a:fld>
            <a:endParaRPr lang="en-US"/>
          </a:p>
        </p:txBody>
      </p:sp>
    </p:spTree>
    <p:extLst>
      <p:ext uri="{BB962C8B-B14F-4D97-AF65-F5344CB8AC3E}">
        <p14:creationId xmlns:p14="http://schemas.microsoft.com/office/powerpoint/2010/main" val="328672409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03B681A-0971-437A-97B1-44BF12E3167A}" type="slidenum">
              <a:rPr lang="en-US" smtClean="0"/>
              <a:t>27</a:t>
            </a:fld>
            <a:endParaRPr lang="en-US"/>
          </a:p>
        </p:txBody>
      </p:sp>
    </p:spTree>
    <p:extLst>
      <p:ext uri="{BB962C8B-B14F-4D97-AF65-F5344CB8AC3E}">
        <p14:creationId xmlns:p14="http://schemas.microsoft.com/office/powerpoint/2010/main" val="255098166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03B681A-0971-437A-97B1-44BF12E3167A}" type="slidenum">
              <a:rPr lang="en-US" smtClean="0"/>
              <a:t>28</a:t>
            </a:fld>
            <a:endParaRPr lang="en-US"/>
          </a:p>
        </p:txBody>
      </p:sp>
    </p:spTree>
    <p:extLst>
      <p:ext uri="{BB962C8B-B14F-4D97-AF65-F5344CB8AC3E}">
        <p14:creationId xmlns:p14="http://schemas.microsoft.com/office/powerpoint/2010/main" val="4454787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03B681A-0971-437A-97B1-44BF12E3167A}" type="slidenum">
              <a:rPr lang="en-US" smtClean="0"/>
              <a:t>3</a:t>
            </a:fld>
            <a:endParaRPr lang="en-US"/>
          </a:p>
        </p:txBody>
      </p:sp>
    </p:spTree>
    <p:extLst>
      <p:ext uri="{BB962C8B-B14F-4D97-AF65-F5344CB8AC3E}">
        <p14:creationId xmlns:p14="http://schemas.microsoft.com/office/powerpoint/2010/main" val="343408037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03B681A-0971-437A-97B1-44BF12E3167A}" type="slidenum">
              <a:rPr lang="en-US" smtClean="0"/>
              <a:t>30</a:t>
            </a:fld>
            <a:endParaRPr lang="en-US"/>
          </a:p>
        </p:txBody>
      </p:sp>
    </p:spTree>
    <p:extLst>
      <p:ext uri="{BB962C8B-B14F-4D97-AF65-F5344CB8AC3E}">
        <p14:creationId xmlns:p14="http://schemas.microsoft.com/office/powerpoint/2010/main" val="84588353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03B681A-0971-437A-97B1-44BF12E3167A}" type="slidenum">
              <a:rPr lang="en-US" smtClean="0"/>
              <a:t>31</a:t>
            </a:fld>
            <a:endParaRPr lang="en-US"/>
          </a:p>
        </p:txBody>
      </p:sp>
    </p:spTree>
    <p:extLst>
      <p:ext uri="{BB962C8B-B14F-4D97-AF65-F5344CB8AC3E}">
        <p14:creationId xmlns:p14="http://schemas.microsoft.com/office/powerpoint/2010/main" val="31835203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03B681A-0971-437A-97B1-44BF12E3167A}" type="slidenum">
              <a:rPr lang="en-US" smtClean="0"/>
              <a:t>32</a:t>
            </a:fld>
            <a:endParaRPr lang="en-US"/>
          </a:p>
        </p:txBody>
      </p:sp>
    </p:spTree>
    <p:extLst>
      <p:ext uri="{BB962C8B-B14F-4D97-AF65-F5344CB8AC3E}">
        <p14:creationId xmlns:p14="http://schemas.microsoft.com/office/powerpoint/2010/main" val="93169001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03B681A-0971-437A-97B1-44BF12E3167A}" type="slidenum">
              <a:rPr lang="en-US" smtClean="0"/>
              <a:t>33</a:t>
            </a:fld>
            <a:endParaRPr lang="en-US"/>
          </a:p>
        </p:txBody>
      </p:sp>
    </p:spTree>
    <p:extLst>
      <p:ext uri="{BB962C8B-B14F-4D97-AF65-F5344CB8AC3E}">
        <p14:creationId xmlns:p14="http://schemas.microsoft.com/office/powerpoint/2010/main" val="14882895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03B681A-0971-437A-97B1-44BF12E3167A}" type="slidenum">
              <a:rPr lang="en-US" smtClean="0"/>
              <a:t>4</a:t>
            </a:fld>
            <a:endParaRPr lang="en-US"/>
          </a:p>
        </p:txBody>
      </p:sp>
    </p:spTree>
    <p:extLst>
      <p:ext uri="{BB962C8B-B14F-4D97-AF65-F5344CB8AC3E}">
        <p14:creationId xmlns:p14="http://schemas.microsoft.com/office/powerpoint/2010/main" val="20461563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03B681A-0971-437A-97B1-44BF12E3167A}" type="slidenum">
              <a:rPr lang="en-US" smtClean="0"/>
              <a:t>5</a:t>
            </a:fld>
            <a:endParaRPr lang="en-US"/>
          </a:p>
        </p:txBody>
      </p:sp>
    </p:spTree>
    <p:extLst>
      <p:ext uri="{BB962C8B-B14F-4D97-AF65-F5344CB8AC3E}">
        <p14:creationId xmlns:p14="http://schemas.microsoft.com/office/powerpoint/2010/main" val="27990207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03B681A-0971-437A-97B1-44BF12E3167A}" type="slidenum">
              <a:rPr lang="en-US" smtClean="0"/>
              <a:t>6</a:t>
            </a:fld>
            <a:endParaRPr lang="en-US"/>
          </a:p>
        </p:txBody>
      </p:sp>
    </p:spTree>
    <p:extLst>
      <p:ext uri="{BB962C8B-B14F-4D97-AF65-F5344CB8AC3E}">
        <p14:creationId xmlns:p14="http://schemas.microsoft.com/office/powerpoint/2010/main" val="36091819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03B681A-0971-437A-97B1-44BF12E3167A}" type="slidenum">
              <a:rPr lang="en-US" smtClean="0"/>
              <a:t>7</a:t>
            </a:fld>
            <a:endParaRPr lang="en-US"/>
          </a:p>
        </p:txBody>
      </p:sp>
    </p:spTree>
    <p:extLst>
      <p:ext uri="{BB962C8B-B14F-4D97-AF65-F5344CB8AC3E}">
        <p14:creationId xmlns:p14="http://schemas.microsoft.com/office/powerpoint/2010/main" val="20396658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03B681A-0971-437A-97B1-44BF12E3167A}" type="slidenum">
              <a:rPr lang="en-US" smtClean="0"/>
              <a:t>8</a:t>
            </a:fld>
            <a:endParaRPr lang="en-US"/>
          </a:p>
        </p:txBody>
      </p:sp>
    </p:spTree>
    <p:extLst>
      <p:ext uri="{BB962C8B-B14F-4D97-AF65-F5344CB8AC3E}">
        <p14:creationId xmlns:p14="http://schemas.microsoft.com/office/powerpoint/2010/main" val="25108736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03B681A-0971-437A-97B1-44BF12E3167A}" type="slidenum">
              <a:rPr lang="en-US" smtClean="0"/>
              <a:t>9</a:t>
            </a:fld>
            <a:endParaRPr lang="en-US"/>
          </a:p>
        </p:txBody>
      </p:sp>
    </p:spTree>
    <p:extLst>
      <p:ext uri="{BB962C8B-B14F-4D97-AF65-F5344CB8AC3E}">
        <p14:creationId xmlns:p14="http://schemas.microsoft.com/office/powerpoint/2010/main" val="31842162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03B681A-0971-437A-97B1-44BF12E3167A}" type="slidenum">
              <a:rPr lang="en-US" smtClean="0"/>
              <a:t>10</a:t>
            </a:fld>
            <a:endParaRPr lang="en-US"/>
          </a:p>
        </p:txBody>
      </p:sp>
    </p:spTree>
    <p:extLst>
      <p:ext uri="{BB962C8B-B14F-4D97-AF65-F5344CB8AC3E}">
        <p14:creationId xmlns:p14="http://schemas.microsoft.com/office/powerpoint/2010/main" val="165188510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85" y="666"/>
            <a:ext cx="12189629" cy="6856666"/>
          </a:xfrm>
          <a:prstGeom prst="rect">
            <a:avLst/>
          </a:prstGeom>
        </p:spPr>
      </p:pic>
      <p:sp>
        <p:nvSpPr>
          <p:cNvPr id="3" name="Subtitle 2"/>
          <p:cNvSpPr>
            <a:spLocks noGrp="1"/>
          </p:cNvSpPr>
          <p:nvPr>
            <p:ph type="subTitle" idx="1"/>
          </p:nvPr>
        </p:nvSpPr>
        <p:spPr>
          <a:xfrm>
            <a:off x="1524000" y="4326467"/>
            <a:ext cx="7480151" cy="1037658"/>
          </a:xfrm>
          <a:prstGeom prst="rect">
            <a:avLst/>
          </a:prstGeom>
        </p:spPr>
        <p:txBody>
          <a:bodyPr/>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8" name="Title 7">
            <a:extLst>
              <a:ext uri="{FF2B5EF4-FFF2-40B4-BE49-F238E27FC236}">
                <a16:creationId xmlns:a16="http://schemas.microsoft.com/office/drawing/2014/main" id="{D549B9DA-B246-4EEB-B88F-6E64659851AD}"/>
              </a:ext>
            </a:extLst>
          </p:cNvPr>
          <p:cNvSpPr>
            <a:spLocks noGrp="1"/>
          </p:cNvSpPr>
          <p:nvPr>
            <p:ph type="title"/>
          </p:nvPr>
        </p:nvSpPr>
        <p:spPr>
          <a:xfrm>
            <a:off x="1524000" y="1597891"/>
            <a:ext cx="7480151" cy="2728576"/>
          </a:xfrm>
        </p:spPr>
        <p:txBody>
          <a:bodyPr/>
          <a:lstStyle>
            <a:lvl1pPr>
              <a:defRPr>
                <a:solidFill>
                  <a:schemeClr val="tx1"/>
                </a:solidFill>
              </a:defRPr>
            </a:lvl1pPr>
          </a:lstStyle>
          <a:p>
            <a:r>
              <a:rPr lang="en-US" dirty="0"/>
              <a:t>Click to edit Master title style</a:t>
            </a:r>
          </a:p>
        </p:txBody>
      </p:sp>
      <p:sp>
        <p:nvSpPr>
          <p:cNvPr id="9" name="Date Placeholder 8">
            <a:extLst>
              <a:ext uri="{FF2B5EF4-FFF2-40B4-BE49-F238E27FC236}">
                <a16:creationId xmlns:a16="http://schemas.microsoft.com/office/drawing/2014/main" id="{0B8430E5-56DC-4D4E-8E0C-064A4EBB9CEF}"/>
              </a:ext>
            </a:extLst>
          </p:cNvPr>
          <p:cNvSpPr>
            <a:spLocks noGrp="1"/>
          </p:cNvSpPr>
          <p:nvPr>
            <p:ph type="dt" sz="half" idx="10"/>
          </p:nvPr>
        </p:nvSpPr>
        <p:spPr/>
        <p:txBody>
          <a:bodyPr/>
          <a:lstStyle/>
          <a:p>
            <a:fld id="{4A706AEE-E4B8-4315-A38A-5DBF50C52D73}" type="datetimeFigureOut">
              <a:rPr lang="en-US" smtClean="0"/>
              <a:t>7/1/2024</a:t>
            </a:fld>
            <a:endParaRPr lang="en-US"/>
          </a:p>
        </p:txBody>
      </p:sp>
      <p:sp>
        <p:nvSpPr>
          <p:cNvPr id="10" name="Footer Placeholder 9">
            <a:extLst>
              <a:ext uri="{FF2B5EF4-FFF2-40B4-BE49-F238E27FC236}">
                <a16:creationId xmlns:a16="http://schemas.microsoft.com/office/drawing/2014/main" id="{4D4CF198-164A-403B-80C4-44E0196DF56C}"/>
              </a:ext>
            </a:extLst>
          </p:cNvPr>
          <p:cNvSpPr>
            <a:spLocks noGrp="1"/>
          </p:cNvSpPr>
          <p:nvPr>
            <p:ph type="ftr" sz="quarter" idx="11"/>
          </p:nvPr>
        </p:nvSpPr>
        <p:spPr/>
        <p:txBody>
          <a:bodyPr/>
          <a:lstStyle/>
          <a:p>
            <a:endParaRPr lang="en-US"/>
          </a:p>
        </p:txBody>
      </p:sp>
      <p:sp>
        <p:nvSpPr>
          <p:cNvPr id="11" name="Slide Number Placeholder 10">
            <a:extLst>
              <a:ext uri="{FF2B5EF4-FFF2-40B4-BE49-F238E27FC236}">
                <a16:creationId xmlns:a16="http://schemas.microsoft.com/office/drawing/2014/main" id="{393C20EE-24EE-4FCE-8C00-CBB4F6AEFA3E}"/>
              </a:ext>
            </a:extLst>
          </p:cNvPr>
          <p:cNvSpPr>
            <a:spLocks noGrp="1"/>
          </p:cNvSpPr>
          <p:nvPr>
            <p:ph type="sldNum" sz="quarter" idx="12"/>
          </p:nvPr>
        </p:nvSpPr>
        <p:spPr/>
        <p:txBody>
          <a:bodyPr/>
          <a:lstStyle/>
          <a:p>
            <a:fld id="{7FD1F73E-0BBA-472D-89D7-AA97411977D3}" type="slidenum">
              <a:rPr lang="en-US" smtClean="0"/>
              <a:t>‹#›</a:t>
            </a:fld>
            <a:endParaRPr lang="en-US"/>
          </a:p>
        </p:txBody>
      </p:sp>
    </p:spTree>
    <p:extLst>
      <p:ext uri="{BB962C8B-B14F-4D97-AF65-F5344CB8AC3E}">
        <p14:creationId xmlns:p14="http://schemas.microsoft.com/office/powerpoint/2010/main" val="39769971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photo">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25" y="2571"/>
            <a:ext cx="12188950" cy="6852858"/>
          </a:xfrm>
          <a:prstGeom prst="rect">
            <a:avLst/>
          </a:prstGeom>
        </p:spPr>
      </p:pic>
      <p:sp>
        <p:nvSpPr>
          <p:cNvPr id="2" name="Date Placeholder 1"/>
          <p:cNvSpPr>
            <a:spLocks noGrp="1"/>
          </p:cNvSpPr>
          <p:nvPr>
            <p:ph type="dt" sz="half" idx="10"/>
          </p:nvPr>
        </p:nvSpPr>
        <p:spPr/>
        <p:txBody>
          <a:bodyPr/>
          <a:lstStyle/>
          <a:p>
            <a:fld id="{4A706AEE-E4B8-4315-A38A-5DBF50C52D73}" type="datetimeFigureOut">
              <a:rPr lang="en-US" smtClean="0"/>
              <a:t>7/1/2024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D1F73E-0BBA-472D-89D7-AA97411977D3}" type="slidenum">
              <a:rPr lang="en-US" smtClean="0"/>
              <a:t>‹#›</a:t>
            </a:fld>
            <a:endParaRPr lang="en-US"/>
          </a:p>
        </p:txBody>
      </p:sp>
      <p:sp>
        <p:nvSpPr>
          <p:cNvPr id="10" name="Picture Placeholder 9">
            <a:extLst>
              <a:ext uri="{FF2B5EF4-FFF2-40B4-BE49-F238E27FC236}">
                <a16:creationId xmlns:a16="http://schemas.microsoft.com/office/drawing/2014/main" id="{1D4316CC-A48F-4BBE-B42A-217912B9343F}"/>
              </a:ext>
            </a:extLst>
          </p:cNvPr>
          <p:cNvSpPr>
            <a:spLocks noGrp="1" noChangeAspect="1"/>
          </p:cNvSpPr>
          <p:nvPr>
            <p:ph type="pic" sz="quarter" idx="13"/>
          </p:nvPr>
        </p:nvSpPr>
        <p:spPr>
          <a:xfrm>
            <a:off x="0" y="0"/>
            <a:ext cx="12188952" cy="5116945"/>
          </a:xfrm>
        </p:spPr>
        <p:txBody>
          <a:bodyPr anchor="ctr" anchorCtr="0">
            <a:noAutofit/>
          </a:bodyPr>
          <a:lstStyle>
            <a:lvl1pPr marL="0" indent="0" algn="ctr">
              <a:buNone/>
              <a:defRPr/>
            </a:lvl1pPr>
          </a:lstStyle>
          <a:p>
            <a:endParaRPr lang="en-US" dirty="0"/>
          </a:p>
        </p:txBody>
      </p:sp>
      <p:sp>
        <p:nvSpPr>
          <p:cNvPr id="11" name="Title 10">
            <a:extLst>
              <a:ext uri="{FF2B5EF4-FFF2-40B4-BE49-F238E27FC236}">
                <a16:creationId xmlns:a16="http://schemas.microsoft.com/office/drawing/2014/main" id="{18FF99EB-A947-4D83-8F9E-CA5EF676B147}"/>
              </a:ext>
            </a:extLst>
          </p:cNvPr>
          <p:cNvSpPr>
            <a:spLocks noGrp="1"/>
          </p:cNvSpPr>
          <p:nvPr>
            <p:ph type="title"/>
          </p:nvPr>
        </p:nvSpPr>
        <p:spPr>
          <a:xfrm>
            <a:off x="838200" y="5218545"/>
            <a:ext cx="10420927" cy="1003851"/>
          </a:xfrm>
        </p:spPr>
        <p:txBody>
          <a:bodyPr anchor="t">
            <a:normAutofit/>
          </a:bodyPr>
          <a:lstStyle>
            <a:lvl1pPr>
              <a:defRPr sz="3200">
                <a:solidFill>
                  <a:schemeClr val="bg1"/>
                </a:solidFill>
              </a:defRPr>
            </a:lvl1pPr>
          </a:lstStyle>
          <a:p>
            <a:r>
              <a:rPr lang="en-US"/>
              <a:t>Click to edit Master title style</a:t>
            </a:r>
          </a:p>
        </p:txBody>
      </p:sp>
    </p:spTree>
    <p:extLst>
      <p:ext uri="{BB962C8B-B14F-4D97-AF65-F5344CB8AC3E}">
        <p14:creationId xmlns:p14="http://schemas.microsoft.com/office/powerpoint/2010/main" val="3074666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ideo">
    <p:spTree>
      <p:nvGrpSpPr>
        <p:cNvPr id="1" name=""/>
        <p:cNvGrpSpPr/>
        <p:nvPr/>
      </p:nvGrpSpPr>
      <p:grpSpPr>
        <a:xfrm>
          <a:off x="0" y="0"/>
          <a:ext cx="0" cy="0"/>
          <a:chOff x="0" y="0"/>
          <a:chExt cx="0" cy="0"/>
        </a:xfrm>
      </p:grpSpPr>
      <p:sp>
        <p:nvSpPr>
          <p:cNvPr id="7" name="Media Placeholder 6">
            <a:extLst>
              <a:ext uri="{FF2B5EF4-FFF2-40B4-BE49-F238E27FC236}">
                <a16:creationId xmlns:a16="http://schemas.microsoft.com/office/drawing/2014/main" id="{D9F3DECE-3D90-46B8-AA48-F29BB31281AC}"/>
              </a:ext>
            </a:extLst>
          </p:cNvPr>
          <p:cNvSpPr>
            <a:spLocks noGrp="1"/>
          </p:cNvSpPr>
          <p:nvPr>
            <p:ph type="media" sz="quarter" idx="14"/>
          </p:nvPr>
        </p:nvSpPr>
        <p:spPr>
          <a:xfrm>
            <a:off x="1134918" y="803563"/>
            <a:ext cx="9922164" cy="4932218"/>
          </a:xfrm>
        </p:spPr>
        <p:txBody>
          <a:bodyPr anchor="ctr" anchorCtr="0"/>
          <a:lstStyle>
            <a:lvl1pPr marL="0" indent="0" algn="ctr">
              <a:buNone/>
              <a:defRPr>
                <a:noFill/>
              </a:defRPr>
            </a:lvl1pPr>
          </a:lstStyle>
          <a:p>
            <a:endParaRPr lang="en-US"/>
          </a:p>
        </p:txBody>
      </p:sp>
      <p:sp>
        <p:nvSpPr>
          <p:cNvPr id="2" name="Date Placeholder 1"/>
          <p:cNvSpPr>
            <a:spLocks noGrp="1"/>
          </p:cNvSpPr>
          <p:nvPr>
            <p:ph type="dt" sz="half" idx="10"/>
          </p:nvPr>
        </p:nvSpPr>
        <p:spPr/>
        <p:txBody>
          <a:bodyPr/>
          <a:lstStyle/>
          <a:p>
            <a:fld id="{4A706AEE-E4B8-4315-A38A-5DBF50C52D73}" type="datetimeFigureOut">
              <a:rPr lang="en-US" smtClean="0"/>
              <a:t>7/1/2024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D1F73E-0BBA-472D-89D7-AA97411977D3}" type="slidenum">
              <a:rPr lang="en-US" smtClean="0"/>
              <a:t>‹#›</a:t>
            </a:fld>
            <a:endParaRPr lang="en-US"/>
          </a:p>
        </p:txBody>
      </p:sp>
    </p:spTree>
    <p:extLst>
      <p:ext uri="{BB962C8B-B14F-4D97-AF65-F5344CB8AC3E}">
        <p14:creationId xmlns:p14="http://schemas.microsoft.com/office/powerpoint/2010/main" val="16454655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457201"/>
            <a:ext cx="6172200" cy="5403850"/>
          </a:xfrm>
          <a:prstGeom prst="rect">
            <a:avLst/>
          </a:prstGeo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A706AEE-E4B8-4315-A38A-5DBF50C52D73}" type="datetimeFigureOut">
              <a:rPr lang="en-US" smtClean="0"/>
              <a:t>7/1/2024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D1F73E-0BBA-472D-89D7-AA97411977D3}" type="slidenum">
              <a:rPr lang="en-US" smtClean="0"/>
              <a:t>‹#›</a:t>
            </a:fld>
            <a:endParaRPr lang="en-US"/>
          </a:p>
        </p:txBody>
      </p:sp>
    </p:spTree>
    <p:extLst>
      <p:ext uri="{BB962C8B-B14F-4D97-AF65-F5344CB8AC3E}">
        <p14:creationId xmlns:p14="http://schemas.microsoft.com/office/powerpoint/2010/main" val="19662433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a:prstGeom prst="rect">
            <a:avLst/>
          </a:prstGeom>
        </p:spPr>
        <p:txBody>
          <a:bodyPr anchor="b"/>
          <a:lstStyle>
            <a:lvl1pPr>
              <a:defRPr sz="3200"/>
            </a:lvl1pPr>
          </a:lstStyle>
          <a:p>
            <a:r>
              <a:rPr lang="en-US" dirty="0"/>
              <a:t>Click to edit Master title style</a:t>
            </a:r>
          </a:p>
        </p:txBody>
      </p:sp>
      <p:sp>
        <p:nvSpPr>
          <p:cNvPr id="3" name="Picture Placeholder 2"/>
          <p:cNvSpPr>
            <a:spLocks noGrp="1"/>
          </p:cNvSpPr>
          <p:nvPr>
            <p:ph type="pic" idx="1"/>
          </p:nvPr>
        </p:nvSpPr>
        <p:spPr>
          <a:xfrm>
            <a:off x="5183188" y="457201"/>
            <a:ext cx="6172200" cy="5403850"/>
          </a:xfrm>
          <a:prstGeom prst="rect">
            <a:avLst/>
          </a:prstGeom>
          <a:noFill/>
        </p:spPr>
        <p:txBody>
          <a:bodyPr anchor="ct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5" name="Date Placeholder 4"/>
          <p:cNvSpPr>
            <a:spLocks noGrp="1"/>
          </p:cNvSpPr>
          <p:nvPr>
            <p:ph type="dt" sz="half" idx="10"/>
          </p:nvPr>
        </p:nvSpPr>
        <p:spPr/>
        <p:txBody>
          <a:bodyPr/>
          <a:lstStyle/>
          <a:p>
            <a:fld id="{4A706AEE-E4B8-4315-A38A-5DBF50C52D73}" type="datetimeFigureOut">
              <a:rPr lang="en-US" smtClean="0"/>
              <a:t>7/1/2024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D1F73E-0BBA-472D-89D7-AA97411977D3}" type="slidenum">
              <a:rPr lang="en-US" smtClean="0"/>
              <a:t>‹#›</a:t>
            </a:fld>
            <a:endParaRPr lang="en-US"/>
          </a:p>
        </p:txBody>
      </p:sp>
    </p:spTree>
    <p:extLst>
      <p:ext uri="{BB962C8B-B14F-4D97-AF65-F5344CB8AC3E}">
        <p14:creationId xmlns:p14="http://schemas.microsoft.com/office/powerpoint/2010/main" val="4324243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2 consultant information">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85CF677-628B-43A7-AA88-9DD0BBB3A01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1999" cy="6857999"/>
          </a:xfrm>
          <a:prstGeom prst="rect">
            <a:avLst/>
          </a:prstGeom>
        </p:spPr>
      </p:pic>
      <p:sp>
        <p:nvSpPr>
          <p:cNvPr id="3" name="Date Placeholder 2">
            <a:extLst>
              <a:ext uri="{FF2B5EF4-FFF2-40B4-BE49-F238E27FC236}">
                <a16:creationId xmlns:a16="http://schemas.microsoft.com/office/drawing/2014/main" id="{E5289218-7CB7-4181-8221-C0440523BEC9}"/>
              </a:ext>
            </a:extLst>
          </p:cNvPr>
          <p:cNvSpPr>
            <a:spLocks noGrp="1"/>
          </p:cNvSpPr>
          <p:nvPr>
            <p:ph type="dt" sz="half" idx="10"/>
          </p:nvPr>
        </p:nvSpPr>
        <p:spPr/>
        <p:txBody>
          <a:bodyPr/>
          <a:lstStyle/>
          <a:p>
            <a:fld id="{4A706AEE-E4B8-4315-A38A-5DBF50C52D73}" type="datetimeFigureOut">
              <a:rPr lang="en-US" smtClean="0"/>
              <a:t>7/1/2024</a:t>
            </a:fld>
            <a:endParaRPr lang="en-US"/>
          </a:p>
        </p:txBody>
      </p:sp>
      <p:sp>
        <p:nvSpPr>
          <p:cNvPr id="4" name="Footer Placeholder 3">
            <a:extLst>
              <a:ext uri="{FF2B5EF4-FFF2-40B4-BE49-F238E27FC236}">
                <a16:creationId xmlns:a16="http://schemas.microsoft.com/office/drawing/2014/main" id="{C0DB162A-3F38-40BA-82D2-7C72C64118D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4B03C34-34B1-4B5B-AEED-AE92CCC42FD7}"/>
              </a:ext>
            </a:extLst>
          </p:cNvPr>
          <p:cNvSpPr>
            <a:spLocks noGrp="1"/>
          </p:cNvSpPr>
          <p:nvPr>
            <p:ph type="sldNum" sz="quarter" idx="12"/>
          </p:nvPr>
        </p:nvSpPr>
        <p:spPr/>
        <p:txBody>
          <a:bodyPr/>
          <a:lstStyle/>
          <a:p>
            <a:fld id="{7FD1F73E-0BBA-472D-89D7-AA97411977D3}" type="slidenum">
              <a:rPr lang="en-US" smtClean="0"/>
              <a:t>‹#›</a:t>
            </a:fld>
            <a:endParaRPr lang="en-US"/>
          </a:p>
        </p:txBody>
      </p:sp>
      <p:sp>
        <p:nvSpPr>
          <p:cNvPr id="9" name="Content Placeholder 8">
            <a:extLst>
              <a:ext uri="{FF2B5EF4-FFF2-40B4-BE49-F238E27FC236}">
                <a16:creationId xmlns:a16="http://schemas.microsoft.com/office/drawing/2014/main" id="{019EEF34-BD1D-4AD5-89F7-C78D3A3B74B9}"/>
              </a:ext>
            </a:extLst>
          </p:cNvPr>
          <p:cNvSpPr>
            <a:spLocks noGrp="1"/>
          </p:cNvSpPr>
          <p:nvPr>
            <p:ph sz="quarter" idx="13"/>
          </p:nvPr>
        </p:nvSpPr>
        <p:spPr>
          <a:xfrm>
            <a:off x="1244889" y="3168073"/>
            <a:ext cx="4592495" cy="2354046"/>
          </a:xfrm>
        </p:spPr>
        <p:txBody>
          <a:bodyPr anchor="ctr">
            <a:normAutofit/>
          </a:bodyPr>
          <a:lstStyle>
            <a:lvl1pPr marL="0" indent="0">
              <a:buNone/>
              <a:defRPr sz="2000" b="0"/>
            </a:lvl1pPr>
            <a:lvl2pPr marL="457200" indent="0">
              <a:buNone/>
              <a:defRPr sz="2000"/>
            </a:lvl2pPr>
            <a:lvl3pPr marL="914400" indent="0">
              <a:buNone/>
              <a:defRPr/>
            </a:lvl3pPr>
            <a:lvl4pPr marL="1371600" indent="0">
              <a:buNone/>
              <a:defRPr/>
            </a:lvl4pPr>
            <a:lvl5pPr marL="1828800" indent="0">
              <a:buNone/>
              <a:defRPr/>
            </a:lvl5pPr>
          </a:lstStyle>
          <a:p>
            <a:pPr lvl="0"/>
            <a:r>
              <a:rPr lang="en-US" dirty="0"/>
              <a:t>Edit Master text styles</a:t>
            </a:r>
          </a:p>
          <a:p>
            <a:pPr lvl="0"/>
            <a:endParaRPr lang="en-US" dirty="0"/>
          </a:p>
          <a:p>
            <a:pPr lvl="1"/>
            <a:endParaRPr lang="en-US" dirty="0"/>
          </a:p>
        </p:txBody>
      </p:sp>
      <p:sp>
        <p:nvSpPr>
          <p:cNvPr id="13" name="Content Placeholder 8">
            <a:extLst>
              <a:ext uri="{FF2B5EF4-FFF2-40B4-BE49-F238E27FC236}">
                <a16:creationId xmlns:a16="http://schemas.microsoft.com/office/drawing/2014/main" id="{D0AFE5B4-1938-41A0-B0F4-D9FA324FA7EF}"/>
              </a:ext>
            </a:extLst>
          </p:cNvPr>
          <p:cNvSpPr>
            <a:spLocks noGrp="1"/>
          </p:cNvSpPr>
          <p:nvPr>
            <p:ph sz="quarter" idx="14"/>
          </p:nvPr>
        </p:nvSpPr>
        <p:spPr>
          <a:xfrm>
            <a:off x="6338743" y="3168073"/>
            <a:ext cx="4592495" cy="2354046"/>
          </a:xfrm>
        </p:spPr>
        <p:txBody>
          <a:bodyPr anchor="ctr">
            <a:normAutofit/>
          </a:bodyPr>
          <a:lstStyle>
            <a:lvl1pPr marL="0" indent="0">
              <a:buNone/>
              <a:defRPr sz="2000" b="0"/>
            </a:lvl1pPr>
            <a:lvl2pPr marL="457200" indent="0">
              <a:buNone/>
              <a:defRPr sz="2000"/>
            </a:lvl2pPr>
            <a:lvl3pPr marL="914400" indent="0">
              <a:buNone/>
              <a:defRPr/>
            </a:lvl3pPr>
            <a:lvl4pPr marL="1371600" indent="0">
              <a:buNone/>
              <a:defRPr/>
            </a:lvl4pPr>
            <a:lvl5pPr marL="1828800" indent="0">
              <a:buNone/>
              <a:defRPr/>
            </a:lvl5pPr>
          </a:lstStyle>
          <a:p>
            <a:pPr lvl="0"/>
            <a:r>
              <a:rPr lang="en-US" dirty="0"/>
              <a:t>Edit Master text styles</a:t>
            </a:r>
          </a:p>
          <a:p>
            <a:pPr lvl="0"/>
            <a:endParaRPr lang="en-US" dirty="0"/>
          </a:p>
          <a:p>
            <a:pPr lvl="1"/>
            <a:endParaRPr lang="en-US" dirty="0"/>
          </a:p>
        </p:txBody>
      </p:sp>
      <p:sp>
        <p:nvSpPr>
          <p:cNvPr id="14" name="TextBox 13" descr="The Kansas State Department of Education does not discriminate on the basis of race, color, national origin, sex, disability or age in its programs and activities and provides equal access to the Boy Scouts and other designated youth groups. The following person has been designated to handle inquiries regarding the nondiscrimination policies:  KSDE General Counsel, Office of General Counsel, KSDE, Landon State Office Building, 900 S.W. Jackson, Suite 102, Topeka, KS 66612, (785) 296-3201.">
            <a:extLst>
              <a:ext uri="{FF2B5EF4-FFF2-40B4-BE49-F238E27FC236}">
                <a16:creationId xmlns:a16="http://schemas.microsoft.com/office/drawing/2014/main" id="{1A8F5A1F-1699-4EF1-82AF-7354D891452F}"/>
              </a:ext>
            </a:extLst>
          </p:cNvPr>
          <p:cNvSpPr txBox="1"/>
          <p:nvPr userDrawn="1"/>
        </p:nvSpPr>
        <p:spPr>
          <a:xfrm>
            <a:off x="1244889" y="5661891"/>
            <a:ext cx="9686349" cy="507831"/>
          </a:xfrm>
          <a:prstGeom prst="rect">
            <a:avLst/>
          </a:prstGeom>
          <a:noFill/>
        </p:spPr>
        <p:txBody>
          <a:bodyPr wrap="square" rtlCol="0">
            <a:spAutoFit/>
          </a:bodyPr>
          <a:lstStyle/>
          <a:p>
            <a:r>
              <a:rPr lang="en-US" sz="900" dirty="0"/>
              <a:t>The Kansas State Department of Education does not discriminate on the basis of race, color, national origin, sex, disability or age in its programs and activities and provides equal access to the Boy Scouts and other designated youth groups. The following person has been designated to handle inquiries regarding the nondiscrimination policies:  KSDE General Counsel, Office of General Counsel, KSDE, Landon State Office Building, 900 S.W. Jackson, Suite 102, Topeka, KS 66612, (785) 296-3201.</a:t>
            </a:r>
          </a:p>
        </p:txBody>
      </p:sp>
    </p:spTree>
    <p:extLst>
      <p:ext uri="{BB962C8B-B14F-4D97-AF65-F5344CB8AC3E}">
        <p14:creationId xmlns:p14="http://schemas.microsoft.com/office/powerpoint/2010/main" val="3179874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644073"/>
            <a:ext cx="10515600" cy="4532890"/>
          </a:xfrm>
          <a:prstGeom prst="rect">
            <a:avLst/>
          </a:prstGeom>
        </p:spPr>
        <p:txBody>
          <a:bodyPr anchor="t"/>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4A706AEE-E4B8-4315-A38A-5DBF50C52D73}" type="datetimeFigureOut">
              <a:rPr lang="en-US" smtClean="0"/>
              <a:t>7/1/2024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D1F73E-0BBA-472D-89D7-AA97411977D3}" type="slidenum">
              <a:rPr lang="en-US" smtClean="0"/>
              <a:t>‹#›</a:t>
            </a:fld>
            <a:endParaRPr lang="en-US"/>
          </a:p>
        </p:txBody>
      </p:sp>
      <p:sp>
        <p:nvSpPr>
          <p:cNvPr id="7" name="Title 6">
            <a:extLst>
              <a:ext uri="{FF2B5EF4-FFF2-40B4-BE49-F238E27FC236}">
                <a16:creationId xmlns:a16="http://schemas.microsoft.com/office/drawing/2014/main" id="{F4E87B5A-4C30-4ABE-B2BE-71FBF9F2A8BD}"/>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843937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88" y="668"/>
            <a:ext cx="12189625" cy="6856664"/>
          </a:xfrm>
          <a:prstGeom prst="rect">
            <a:avLst/>
          </a:prstGeom>
        </p:spPr>
      </p:pic>
      <p:sp>
        <p:nvSpPr>
          <p:cNvPr id="2" name="Title 1"/>
          <p:cNvSpPr>
            <a:spLocks noGrp="1"/>
          </p:cNvSpPr>
          <p:nvPr>
            <p:ph type="title" hasCustomPrompt="1"/>
          </p:nvPr>
        </p:nvSpPr>
        <p:spPr>
          <a:xfrm>
            <a:off x="1893456" y="423334"/>
            <a:ext cx="8340436" cy="2713228"/>
          </a:xfrm>
          <a:prstGeom prst="rect">
            <a:avLst/>
          </a:prstGeom>
        </p:spPr>
        <p:txBody>
          <a:bodyPr rIns="457200" anchor="b">
            <a:normAutofit/>
          </a:bodyPr>
          <a:lstStyle>
            <a:lvl1pPr>
              <a:defRPr sz="5400">
                <a:solidFill>
                  <a:schemeClr val="tx1"/>
                </a:solidFill>
              </a:defRPr>
            </a:lvl1pPr>
          </a:lstStyle>
          <a:p>
            <a:r>
              <a:rPr lang="en-US" dirty="0"/>
              <a:t>SIGNIFICANT</a:t>
            </a:r>
            <a:br>
              <a:rPr lang="en-US" dirty="0"/>
            </a:br>
            <a:r>
              <a:rPr lang="en-US" dirty="0"/>
              <a:t>DISPROPORTIONALITY</a:t>
            </a:r>
          </a:p>
        </p:txBody>
      </p:sp>
      <p:sp>
        <p:nvSpPr>
          <p:cNvPr id="3" name="Text Placeholder 2"/>
          <p:cNvSpPr>
            <a:spLocks noGrp="1"/>
          </p:cNvSpPr>
          <p:nvPr>
            <p:ph type="body" idx="1" hasCustomPrompt="1"/>
          </p:nvPr>
        </p:nvSpPr>
        <p:spPr>
          <a:xfrm>
            <a:off x="1893456" y="3246268"/>
            <a:ext cx="8340436" cy="1500187"/>
          </a:xfrm>
          <a:prstGeom prst="rect">
            <a:avLst/>
          </a:prstGeom>
        </p:spPr>
        <p:txBody>
          <a:bodyPr tIns="182880" rIns="457200" bIns="182880" anchor="t" anchorCtr="0"/>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611 High Plains Educational Cooperative</a:t>
            </a:r>
          </a:p>
          <a:p>
            <a:pPr lvl="0"/>
            <a:r>
              <a:rPr lang="en-US" dirty="0"/>
              <a:t>5/13/2020</a:t>
            </a:r>
          </a:p>
        </p:txBody>
      </p:sp>
      <p:sp>
        <p:nvSpPr>
          <p:cNvPr id="4" name="Date Placeholder 3"/>
          <p:cNvSpPr>
            <a:spLocks noGrp="1"/>
          </p:cNvSpPr>
          <p:nvPr>
            <p:ph type="dt" sz="half" idx="10"/>
          </p:nvPr>
        </p:nvSpPr>
        <p:spPr/>
        <p:txBody>
          <a:bodyPr/>
          <a:lstStyle/>
          <a:p>
            <a:fld id="{4A706AEE-E4B8-4315-A38A-5DBF50C52D73}" type="datetimeFigureOut">
              <a:rPr lang="en-US" smtClean="0"/>
              <a:t>7/1/2024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D1F73E-0BBA-472D-89D7-AA97411977D3}" type="slidenum">
              <a:rPr lang="en-US" smtClean="0"/>
              <a:t>‹#›</a:t>
            </a:fld>
            <a:endParaRPr lang="en-US"/>
          </a:p>
        </p:txBody>
      </p:sp>
    </p:spTree>
    <p:extLst>
      <p:ext uri="{BB962C8B-B14F-4D97-AF65-F5344CB8AC3E}">
        <p14:creationId xmlns:p14="http://schemas.microsoft.com/office/powerpoint/2010/main" val="882145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Custom Layou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F7F37E57-90EB-4392-A853-E6C177DBF23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714"/>
            <a:ext cx="12191999" cy="6854572"/>
          </a:xfrm>
          <a:prstGeom prst="rect">
            <a:avLst/>
          </a:prstGeom>
        </p:spPr>
      </p:pic>
      <p:sp>
        <p:nvSpPr>
          <p:cNvPr id="3" name="Date Placeholder 2">
            <a:extLst>
              <a:ext uri="{FF2B5EF4-FFF2-40B4-BE49-F238E27FC236}">
                <a16:creationId xmlns:a16="http://schemas.microsoft.com/office/drawing/2014/main" id="{EB0C64CA-01BD-460D-89C9-0C2043D580EB}"/>
              </a:ext>
            </a:extLst>
          </p:cNvPr>
          <p:cNvSpPr>
            <a:spLocks noGrp="1"/>
          </p:cNvSpPr>
          <p:nvPr>
            <p:ph type="dt" sz="half" idx="10"/>
          </p:nvPr>
        </p:nvSpPr>
        <p:spPr/>
        <p:txBody>
          <a:bodyPr/>
          <a:lstStyle/>
          <a:p>
            <a:fld id="{4A706AEE-E4B8-4315-A38A-5DBF50C52D73}" type="datetimeFigureOut">
              <a:rPr lang="en-US" smtClean="0"/>
              <a:t>7/1/2024</a:t>
            </a:fld>
            <a:endParaRPr lang="en-US"/>
          </a:p>
        </p:txBody>
      </p:sp>
      <p:sp>
        <p:nvSpPr>
          <p:cNvPr id="4" name="Footer Placeholder 3">
            <a:extLst>
              <a:ext uri="{FF2B5EF4-FFF2-40B4-BE49-F238E27FC236}">
                <a16:creationId xmlns:a16="http://schemas.microsoft.com/office/drawing/2014/main" id="{1583761E-B5D3-45B1-B910-9807F7E1256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9D9092A-2CD1-40F9-B4AA-7D5FC15F2ADE}"/>
              </a:ext>
            </a:extLst>
          </p:cNvPr>
          <p:cNvSpPr>
            <a:spLocks noGrp="1"/>
          </p:cNvSpPr>
          <p:nvPr>
            <p:ph type="sldNum" sz="quarter" idx="12"/>
          </p:nvPr>
        </p:nvSpPr>
        <p:spPr/>
        <p:txBody>
          <a:bodyPr/>
          <a:lstStyle/>
          <a:p>
            <a:fld id="{7FD1F73E-0BBA-472D-89D7-AA97411977D3}" type="slidenum">
              <a:rPr lang="en-US" smtClean="0"/>
              <a:t>‹#›</a:t>
            </a:fld>
            <a:endParaRPr lang="en-US"/>
          </a:p>
        </p:txBody>
      </p:sp>
      <p:sp>
        <p:nvSpPr>
          <p:cNvPr id="8" name="Title 7">
            <a:extLst>
              <a:ext uri="{FF2B5EF4-FFF2-40B4-BE49-F238E27FC236}">
                <a16:creationId xmlns:a16="http://schemas.microsoft.com/office/drawing/2014/main" id="{E1829E2D-5DC0-4E9F-B678-9019679156F8}"/>
              </a:ext>
            </a:extLst>
          </p:cNvPr>
          <p:cNvSpPr>
            <a:spLocks noGrp="1"/>
          </p:cNvSpPr>
          <p:nvPr>
            <p:ph type="title"/>
          </p:nvPr>
        </p:nvSpPr>
        <p:spPr>
          <a:xfrm>
            <a:off x="838200" y="4290581"/>
            <a:ext cx="11353800" cy="891019"/>
          </a:xfrm>
          <a:prstGeom prst="rect">
            <a:avLst/>
          </a:prstGeom>
        </p:spPr>
        <p:txBody>
          <a:bodyPr anchor="t"/>
          <a:lstStyle/>
          <a:p>
            <a:r>
              <a:rPr lang="en-US"/>
              <a:t>Click to edit Master title style</a:t>
            </a:r>
          </a:p>
        </p:txBody>
      </p:sp>
      <p:sp>
        <p:nvSpPr>
          <p:cNvPr id="9" name="Text Placeholder 2">
            <a:extLst>
              <a:ext uri="{FF2B5EF4-FFF2-40B4-BE49-F238E27FC236}">
                <a16:creationId xmlns:a16="http://schemas.microsoft.com/office/drawing/2014/main" id="{4389D740-357F-4BFD-B6E8-D6C74B9D819B}"/>
              </a:ext>
            </a:extLst>
          </p:cNvPr>
          <p:cNvSpPr>
            <a:spLocks noGrp="1"/>
          </p:cNvSpPr>
          <p:nvPr>
            <p:ph type="body" idx="1"/>
          </p:nvPr>
        </p:nvSpPr>
        <p:spPr>
          <a:xfrm>
            <a:off x="3581400" y="5331272"/>
            <a:ext cx="8610600" cy="688099"/>
          </a:xfrm>
          <a:prstGeom prst="rect">
            <a:avLst/>
          </a:prstGeom>
        </p:spPr>
        <p:txBody>
          <a:bodyPr>
            <a:normAutofit/>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Tree>
    <p:extLst>
      <p:ext uri="{BB962C8B-B14F-4D97-AF65-F5344CB8AC3E}">
        <p14:creationId xmlns:p14="http://schemas.microsoft.com/office/powerpoint/2010/main" val="20737861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825625"/>
            <a:ext cx="5181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A706AEE-E4B8-4315-A38A-5DBF50C52D73}" type="datetimeFigureOut">
              <a:rPr lang="en-US" smtClean="0"/>
              <a:t>7/1/2024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D1F73E-0BBA-472D-89D7-AA97411977D3}" type="slidenum">
              <a:rPr lang="en-US" smtClean="0"/>
              <a:t>‹#›</a:t>
            </a:fld>
            <a:endParaRPr lang="en-US"/>
          </a:p>
        </p:txBody>
      </p:sp>
      <p:sp>
        <p:nvSpPr>
          <p:cNvPr id="8" name="Title 7">
            <a:extLst>
              <a:ext uri="{FF2B5EF4-FFF2-40B4-BE49-F238E27FC236}">
                <a16:creationId xmlns:a16="http://schemas.microsoft.com/office/drawing/2014/main" id="{CD0CFDC3-B650-4CCE-8A51-79C6018F060B}"/>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3504472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CD786F29-BF4F-4B2A-B4D2-37C78A859BB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714"/>
            <a:ext cx="12191999" cy="6854572"/>
          </a:xfrm>
          <a:prstGeom prst="rect">
            <a:avLst/>
          </a:prstGeom>
        </p:spPr>
      </p:pic>
      <p:sp>
        <p:nvSpPr>
          <p:cNvPr id="2" name="Title 1"/>
          <p:cNvSpPr>
            <a:spLocks noGrp="1"/>
          </p:cNvSpPr>
          <p:nvPr>
            <p:ph type="title"/>
          </p:nvPr>
        </p:nvSpPr>
        <p:spPr>
          <a:xfrm>
            <a:off x="839788" y="365126"/>
            <a:ext cx="10515600" cy="1149350"/>
          </a:xfrm>
          <a:prstGeom prst="rect">
            <a:avLst/>
          </a:prstGeom>
        </p:spPr>
        <p:txBody>
          <a:bodyPr/>
          <a:lstStyle/>
          <a:p>
            <a:r>
              <a:rPr lang="en-US"/>
              <a:t>Click to edit Master title style</a:t>
            </a:r>
          </a:p>
        </p:txBody>
      </p:sp>
      <p:sp>
        <p:nvSpPr>
          <p:cNvPr id="3" name="Text Placeholder 2"/>
          <p:cNvSpPr>
            <a:spLocks noGrp="1"/>
          </p:cNvSpPr>
          <p:nvPr>
            <p:ph type="body" idx="1"/>
          </p:nvPr>
        </p:nvSpPr>
        <p:spPr>
          <a:xfrm>
            <a:off x="839788" y="1681162"/>
            <a:ext cx="5157787" cy="914255"/>
          </a:xfrm>
          <a:prstGeom prst="rect">
            <a:avLst/>
          </a:prstGeom>
        </p:spPr>
        <p:txBody>
          <a:bodyPr anchor="b">
            <a:normAutofit/>
          </a:bodyPr>
          <a:lstStyle>
            <a:lvl1pPr marL="0" indent="0">
              <a:buNone/>
              <a:defRPr sz="2800" b="1">
                <a:latin typeface="Open Sans Semibold" panose="020B0706030804020204" pitchFamily="34" charset="0"/>
                <a:ea typeface="Open Sans Semibold" panose="020B0706030804020204" pitchFamily="34" charset="0"/>
                <a:cs typeface="Open Sans Semibold" panose="020B0706030804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839788" y="2671761"/>
            <a:ext cx="5157787" cy="2980893"/>
          </a:xfrm>
          <a:prstGeom prst="rect">
            <a:avLst/>
          </a:prstGeom>
        </p:spPr>
        <p:txBody>
          <a:bodyPr/>
          <a:lstStyle>
            <a:lvl1pPr>
              <a:defRPr sz="2400"/>
            </a:lvl1pPr>
            <a:lvl2pPr>
              <a:defRPr sz="2000"/>
            </a:lvl2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72200" y="1681162"/>
            <a:ext cx="5183188" cy="914255"/>
          </a:xfrm>
          <a:prstGeom prst="rect">
            <a:avLst/>
          </a:prstGeom>
        </p:spPr>
        <p:txBody>
          <a:bodyPr anchor="b">
            <a:normAutofit/>
          </a:bodyPr>
          <a:lstStyle>
            <a:lvl1pPr marL="0" indent="0">
              <a:buNone/>
              <a:defRPr sz="2800" b="1">
                <a:latin typeface="Open Sans Semibold" panose="020B0706030804020204" pitchFamily="34" charset="0"/>
                <a:ea typeface="Open Sans Semibold" panose="020B0706030804020204" pitchFamily="34" charset="0"/>
                <a:cs typeface="Open Sans Semibold" panose="020B0706030804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671761"/>
            <a:ext cx="5183188" cy="2980894"/>
          </a:xfrm>
          <a:prstGeom prst="rect">
            <a:avLst/>
          </a:prstGeom>
        </p:spPr>
        <p:txBody>
          <a:bodyPr/>
          <a:lstStyle>
            <a:lvl1pPr>
              <a:defRPr sz="2400"/>
            </a:lvl1pPr>
            <a:lvl2pPr>
              <a:defRPr sz="2000"/>
            </a:lvl2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4A706AEE-E4B8-4315-A38A-5DBF50C52D73}" type="datetimeFigureOut">
              <a:rPr lang="en-US" smtClean="0"/>
              <a:t>7/1/2024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D1F73E-0BBA-472D-89D7-AA97411977D3}" type="slidenum">
              <a:rPr lang="en-US" smtClean="0"/>
              <a:t>‹#›</a:t>
            </a:fld>
            <a:endParaRPr lang="en-US"/>
          </a:p>
        </p:txBody>
      </p:sp>
    </p:spTree>
    <p:extLst>
      <p:ext uri="{BB962C8B-B14F-4D97-AF65-F5344CB8AC3E}">
        <p14:creationId xmlns:p14="http://schemas.microsoft.com/office/powerpoint/2010/main" val="14492862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Quot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D520A275-CDAF-4332-977F-98FD1C240F7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714"/>
            <a:ext cx="12191999" cy="6854572"/>
          </a:xfrm>
          <a:prstGeom prst="rect">
            <a:avLst/>
          </a:prstGeom>
        </p:spPr>
      </p:pic>
      <p:sp>
        <p:nvSpPr>
          <p:cNvPr id="9" name="Date Placeholder 8">
            <a:extLst>
              <a:ext uri="{FF2B5EF4-FFF2-40B4-BE49-F238E27FC236}">
                <a16:creationId xmlns:a16="http://schemas.microsoft.com/office/drawing/2014/main" id="{08FD5089-5B03-4359-ADCD-5DE5647F6457}"/>
              </a:ext>
            </a:extLst>
          </p:cNvPr>
          <p:cNvSpPr>
            <a:spLocks noGrp="1"/>
          </p:cNvSpPr>
          <p:nvPr>
            <p:ph type="dt" sz="half" idx="10"/>
          </p:nvPr>
        </p:nvSpPr>
        <p:spPr/>
        <p:txBody>
          <a:bodyPr/>
          <a:lstStyle/>
          <a:p>
            <a:fld id="{4A706AEE-E4B8-4315-A38A-5DBF50C52D73}" type="datetimeFigureOut">
              <a:rPr lang="en-US" smtClean="0"/>
              <a:t>7/1/2024</a:t>
            </a:fld>
            <a:endParaRPr lang="en-US"/>
          </a:p>
        </p:txBody>
      </p:sp>
      <p:sp>
        <p:nvSpPr>
          <p:cNvPr id="10" name="Footer Placeholder 9">
            <a:extLst>
              <a:ext uri="{FF2B5EF4-FFF2-40B4-BE49-F238E27FC236}">
                <a16:creationId xmlns:a16="http://schemas.microsoft.com/office/drawing/2014/main" id="{5D117427-AF77-45D9-8A97-E955BF543D4E}"/>
              </a:ext>
            </a:extLst>
          </p:cNvPr>
          <p:cNvSpPr>
            <a:spLocks noGrp="1"/>
          </p:cNvSpPr>
          <p:nvPr>
            <p:ph type="ftr" sz="quarter" idx="11"/>
          </p:nvPr>
        </p:nvSpPr>
        <p:spPr/>
        <p:txBody>
          <a:bodyPr/>
          <a:lstStyle/>
          <a:p>
            <a:endParaRPr lang="en-US"/>
          </a:p>
        </p:txBody>
      </p:sp>
      <p:sp>
        <p:nvSpPr>
          <p:cNvPr id="11" name="Slide Number Placeholder 10">
            <a:extLst>
              <a:ext uri="{FF2B5EF4-FFF2-40B4-BE49-F238E27FC236}">
                <a16:creationId xmlns:a16="http://schemas.microsoft.com/office/drawing/2014/main" id="{C98F76AE-15EC-4227-952F-9AF33AA56BF2}"/>
              </a:ext>
            </a:extLst>
          </p:cNvPr>
          <p:cNvSpPr>
            <a:spLocks noGrp="1"/>
          </p:cNvSpPr>
          <p:nvPr>
            <p:ph type="sldNum" sz="quarter" idx="12"/>
          </p:nvPr>
        </p:nvSpPr>
        <p:spPr/>
        <p:txBody>
          <a:bodyPr/>
          <a:lstStyle/>
          <a:p>
            <a:fld id="{7FD1F73E-0BBA-472D-89D7-AA97411977D3}" type="slidenum">
              <a:rPr lang="en-US" smtClean="0"/>
              <a:t>‹#›</a:t>
            </a:fld>
            <a:endParaRPr lang="en-US"/>
          </a:p>
        </p:txBody>
      </p:sp>
      <p:sp>
        <p:nvSpPr>
          <p:cNvPr id="13" name="Content Placeholder 12">
            <a:extLst>
              <a:ext uri="{FF2B5EF4-FFF2-40B4-BE49-F238E27FC236}">
                <a16:creationId xmlns:a16="http://schemas.microsoft.com/office/drawing/2014/main" id="{8527C91C-D68F-46DB-9618-F4AE37D5AFEF}"/>
              </a:ext>
            </a:extLst>
          </p:cNvPr>
          <p:cNvSpPr>
            <a:spLocks noGrp="1"/>
          </p:cNvSpPr>
          <p:nvPr>
            <p:ph sz="quarter" idx="13"/>
          </p:nvPr>
        </p:nvSpPr>
        <p:spPr>
          <a:xfrm>
            <a:off x="838200" y="1458913"/>
            <a:ext cx="10393363" cy="2817523"/>
          </a:xfrm>
        </p:spPr>
        <p:txBody>
          <a:bodyPr lIns="1645920" tIns="914400" rIns="1645920" bIns="914400" anchor="t" anchorCtr="0">
            <a:normAutofit/>
          </a:bodyPr>
          <a:lstStyle>
            <a:lvl1pPr marL="0" indent="0">
              <a:buNone/>
              <a:defRPr sz="3600" i="1"/>
            </a:lvl1pPr>
            <a:lvl2pPr marL="457200" indent="0">
              <a:buNone/>
              <a:defRPr/>
            </a:lvl2pPr>
            <a:lvl3pPr marL="914400" indent="0">
              <a:buNone/>
              <a:defRPr/>
            </a:lvl3pPr>
            <a:lvl4pPr marL="1371600" indent="0">
              <a:buNone/>
              <a:defRPr/>
            </a:lvl4pPr>
            <a:lvl5pPr marL="1828800" indent="0">
              <a:buNone/>
              <a:defRPr/>
            </a:lvl5pPr>
          </a:lstStyle>
          <a:p>
            <a:pPr lvl="0"/>
            <a:r>
              <a:rPr lang="en-US" dirty="0"/>
              <a:t>Edit Master text styles</a:t>
            </a:r>
          </a:p>
        </p:txBody>
      </p:sp>
      <p:sp>
        <p:nvSpPr>
          <p:cNvPr id="16" name="Text Placeholder 15">
            <a:extLst>
              <a:ext uri="{FF2B5EF4-FFF2-40B4-BE49-F238E27FC236}">
                <a16:creationId xmlns:a16="http://schemas.microsoft.com/office/drawing/2014/main" id="{40D0A9EE-76F6-42DC-BF8D-A7F378AFACB4}"/>
              </a:ext>
            </a:extLst>
          </p:cNvPr>
          <p:cNvSpPr>
            <a:spLocks noGrp="1"/>
          </p:cNvSpPr>
          <p:nvPr>
            <p:ph type="body" sz="quarter" idx="14"/>
          </p:nvPr>
        </p:nvSpPr>
        <p:spPr>
          <a:xfrm>
            <a:off x="828675" y="4284663"/>
            <a:ext cx="10402888" cy="850900"/>
          </a:xfrm>
        </p:spPr>
        <p:txBody>
          <a:bodyPr anchor="b" anchorCtr="0">
            <a:normAutofit/>
          </a:bodyPr>
          <a:lstStyle>
            <a:lvl1pPr marL="0" indent="0" algn="r">
              <a:buNone/>
              <a:defRPr sz="1800"/>
            </a:lvl1pPr>
            <a:lvl2pPr marL="457200" indent="0" algn="r">
              <a:buNone/>
              <a:defRPr/>
            </a:lvl2pPr>
            <a:lvl3pPr marL="914400" indent="0" algn="r">
              <a:buNone/>
              <a:defRPr/>
            </a:lvl3pPr>
            <a:lvl4pPr marL="1371600" indent="0" algn="r">
              <a:buNone/>
              <a:defRPr/>
            </a:lvl4pPr>
            <a:lvl5pPr marL="1828800" indent="0" algn="r">
              <a:buNone/>
              <a:defRPr/>
            </a:lvl5pPr>
          </a:lstStyle>
          <a:p>
            <a:pPr lvl="0"/>
            <a:endParaRPr lang="en-US" dirty="0"/>
          </a:p>
        </p:txBody>
      </p:sp>
    </p:spTree>
    <p:extLst>
      <p:ext uri="{BB962C8B-B14F-4D97-AF65-F5344CB8AC3E}">
        <p14:creationId xmlns:p14="http://schemas.microsoft.com/office/powerpoint/2010/main" val="24389069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itle only star">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D520A275-CDAF-4332-977F-98FD1C240F7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714"/>
            <a:ext cx="12191999" cy="6854572"/>
          </a:xfrm>
          <a:prstGeom prst="rect">
            <a:avLst/>
          </a:prstGeom>
        </p:spPr>
      </p:pic>
      <p:sp>
        <p:nvSpPr>
          <p:cNvPr id="9" name="Date Placeholder 8">
            <a:extLst>
              <a:ext uri="{FF2B5EF4-FFF2-40B4-BE49-F238E27FC236}">
                <a16:creationId xmlns:a16="http://schemas.microsoft.com/office/drawing/2014/main" id="{08FD5089-5B03-4359-ADCD-5DE5647F6457}"/>
              </a:ext>
            </a:extLst>
          </p:cNvPr>
          <p:cNvSpPr>
            <a:spLocks noGrp="1"/>
          </p:cNvSpPr>
          <p:nvPr>
            <p:ph type="dt" sz="half" idx="10"/>
          </p:nvPr>
        </p:nvSpPr>
        <p:spPr/>
        <p:txBody>
          <a:bodyPr/>
          <a:lstStyle/>
          <a:p>
            <a:fld id="{4A706AEE-E4B8-4315-A38A-5DBF50C52D73}" type="datetimeFigureOut">
              <a:rPr lang="en-US" smtClean="0"/>
              <a:t>7/1/2024</a:t>
            </a:fld>
            <a:endParaRPr lang="en-US"/>
          </a:p>
        </p:txBody>
      </p:sp>
      <p:sp>
        <p:nvSpPr>
          <p:cNvPr id="10" name="Footer Placeholder 9">
            <a:extLst>
              <a:ext uri="{FF2B5EF4-FFF2-40B4-BE49-F238E27FC236}">
                <a16:creationId xmlns:a16="http://schemas.microsoft.com/office/drawing/2014/main" id="{5D117427-AF77-45D9-8A97-E955BF543D4E}"/>
              </a:ext>
            </a:extLst>
          </p:cNvPr>
          <p:cNvSpPr>
            <a:spLocks noGrp="1"/>
          </p:cNvSpPr>
          <p:nvPr>
            <p:ph type="ftr" sz="quarter" idx="11"/>
          </p:nvPr>
        </p:nvSpPr>
        <p:spPr/>
        <p:txBody>
          <a:bodyPr/>
          <a:lstStyle/>
          <a:p>
            <a:endParaRPr lang="en-US"/>
          </a:p>
        </p:txBody>
      </p:sp>
      <p:sp>
        <p:nvSpPr>
          <p:cNvPr id="11" name="Slide Number Placeholder 10">
            <a:extLst>
              <a:ext uri="{FF2B5EF4-FFF2-40B4-BE49-F238E27FC236}">
                <a16:creationId xmlns:a16="http://schemas.microsoft.com/office/drawing/2014/main" id="{C98F76AE-15EC-4227-952F-9AF33AA56BF2}"/>
              </a:ext>
            </a:extLst>
          </p:cNvPr>
          <p:cNvSpPr>
            <a:spLocks noGrp="1"/>
          </p:cNvSpPr>
          <p:nvPr>
            <p:ph type="sldNum" sz="quarter" idx="12"/>
          </p:nvPr>
        </p:nvSpPr>
        <p:spPr/>
        <p:txBody>
          <a:bodyPr/>
          <a:lstStyle/>
          <a:p>
            <a:fld id="{7FD1F73E-0BBA-472D-89D7-AA97411977D3}" type="slidenum">
              <a:rPr lang="en-US" smtClean="0"/>
              <a:t>‹#›</a:t>
            </a:fld>
            <a:endParaRPr lang="en-US"/>
          </a:p>
        </p:txBody>
      </p:sp>
      <p:sp>
        <p:nvSpPr>
          <p:cNvPr id="2" name="Title 1">
            <a:extLst>
              <a:ext uri="{FF2B5EF4-FFF2-40B4-BE49-F238E27FC236}">
                <a16:creationId xmlns:a16="http://schemas.microsoft.com/office/drawing/2014/main" id="{F24B4279-F9B4-4F4D-8122-8EAE90CBA59C}"/>
              </a:ext>
            </a:extLst>
          </p:cNvPr>
          <p:cNvSpPr>
            <a:spLocks noGrp="1"/>
          </p:cNvSpPr>
          <p:nvPr>
            <p:ph type="title"/>
          </p:nvPr>
        </p:nvSpPr>
        <p:spPr>
          <a:xfrm>
            <a:off x="838200" y="2766219"/>
            <a:ext cx="10515600" cy="1325563"/>
          </a:xfrm>
        </p:spPr>
        <p:txBody>
          <a:bodyPr/>
          <a:lstStyle>
            <a:lvl1pPr>
              <a:defRPr>
                <a:solidFill>
                  <a:schemeClr val="tx1"/>
                </a:solidFill>
              </a:defRPr>
            </a:lvl1pPr>
          </a:lstStyle>
          <a:p>
            <a:r>
              <a:rPr lang="en-US" dirty="0"/>
              <a:t>Click to edit Master title style</a:t>
            </a:r>
          </a:p>
        </p:txBody>
      </p:sp>
    </p:spTree>
    <p:extLst>
      <p:ext uri="{BB962C8B-B14F-4D97-AF65-F5344CB8AC3E}">
        <p14:creationId xmlns:p14="http://schemas.microsoft.com/office/powerpoint/2010/main" val="5368046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Title only logo">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D520A275-CDAF-4332-977F-98FD1C240F7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047" y="1714"/>
            <a:ext cx="12185906" cy="6854571"/>
          </a:xfrm>
          <a:prstGeom prst="rect">
            <a:avLst/>
          </a:prstGeom>
        </p:spPr>
      </p:pic>
      <p:sp>
        <p:nvSpPr>
          <p:cNvPr id="9" name="Date Placeholder 8">
            <a:extLst>
              <a:ext uri="{FF2B5EF4-FFF2-40B4-BE49-F238E27FC236}">
                <a16:creationId xmlns:a16="http://schemas.microsoft.com/office/drawing/2014/main" id="{08FD5089-5B03-4359-ADCD-5DE5647F6457}"/>
              </a:ext>
            </a:extLst>
          </p:cNvPr>
          <p:cNvSpPr>
            <a:spLocks noGrp="1"/>
          </p:cNvSpPr>
          <p:nvPr>
            <p:ph type="dt" sz="half" idx="10"/>
          </p:nvPr>
        </p:nvSpPr>
        <p:spPr/>
        <p:txBody>
          <a:bodyPr/>
          <a:lstStyle/>
          <a:p>
            <a:fld id="{4A706AEE-E4B8-4315-A38A-5DBF50C52D73}" type="datetimeFigureOut">
              <a:rPr lang="en-US" smtClean="0"/>
              <a:t>7/1/2024</a:t>
            </a:fld>
            <a:endParaRPr lang="en-US"/>
          </a:p>
        </p:txBody>
      </p:sp>
      <p:sp>
        <p:nvSpPr>
          <p:cNvPr id="10" name="Footer Placeholder 9">
            <a:extLst>
              <a:ext uri="{FF2B5EF4-FFF2-40B4-BE49-F238E27FC236}">
                <a16:creationId xmlns:a16="http://schemas.microsoft.com/office/drawing/2014/main" id="{5D117427-AF77-45D9-8A97-E955BF543D4E}"/>
              </a:ext>
            </a:extLst>
          </p:cNvPr>
          <p:cNvSpPr>
            <a:spLocks noGrp="1"/>
          </p:cNvSpPr>
          <p:nvPr>
            <p:ph type="ftr" sz="quarter" idx="11"/>
          </p:nvPr>
        </p:nvSpPr>
        <p:spPr/>
        <p:txBody>
          <a:bodyPr/>
          <a:lstStyle/>
          <a:p>
            <a:endParaRPr lang="en-US"/>
          </a:p>
        </p:txBody>
      </p:sp>
      <p:sp>
        <p:nvSpPr>
          <p:cNvPr id="11" name="Slide Number Placeholder 10">
            <a:extLst>
              <a:ext uri="{FF2B5EF4-FFF2-40B4-BE49-F238E27FC236}">
                <a16:creationId xmlns:a16="http://schemas.microsoft.com/office/drawing/2014/main" id="{C98F76AE-15EC-4227-952F-9AF33AA56BF2}"/>
              </a:ext>
            </a:extLst>
          </p:cNvPr>
          <p:cNvSpPr>
            <a:spLocks noGrp="1"/>
          </p:cNvSpPr>
          <p:nvPr>
            <p:ph type="sldNum" sz="quarter" idx="12"/>
          </p:nvPr>
        </p:nvSpPr>
        <p:spPr/>
        <p:txBody>
          <a:bodyPr/>
          <a:lstStyle/>
          <a:p>
            <a:fld id="{7FD1F73E-0BBA-472D-89D7-AA97411977D3}" type="slidenum">
              <a:rPr lang="en-US" smtClean="0"/>
              <a:t>‹#›</a:t>
            </a:fld>
            <a:endParaRPr lang="en-US"/>
          </a:p>
        </p:txBody>
      </p:sp>
      <p:sp>
        <p:nvSpPr>
          <p:cNvPr id="2" name="Title 1">
            <a:extLst>
              <a:ext uri="{FF2B5EF4-FFF2-40B4-BE49-F238E27FC236}">
                <a16:creationId xmlns:a16="http://schemas.microsoft.com/office/drawing/2014/main" id="{F24B4279-F9B4-4F4D-8122-8EAE90CBA59C}"/>
              </a:ext>
            </a:extLst>
          </p:cNvPr>
          <p:cNvSpPr>
            <a:spLocks noGrp="1"/>
          </p:cNvSpPr>
          <p:nvPr>
            <p:ph type="title"/>
          </p:nvPr>
        </p:nvSpPr>
        <p:spPr>
          <a:xfrm>
            <a:off x="838200" y="2766219"/>
            <a:ext cx="10515600" cy="1325563"/>
          </a:xfrm>
        </p:spPr>
        <p:txBody>
          <a:bodyPr/>
          <a:lstStyle>
            <a:lvl1pPr>
              <a:defRPr>
                <a:solidFill>
                  <a:schemeClr val="tx1"/>
                </a:solidFill>
              </a:defRPr>
            </a:lvl1pPr>
          </a:lstStyle>
          <a:p>
            <a:r>
              <a:rPr lang="en-US"/>
              <a:t>Click to edit Master title style</a:t>
            </a:r>
          </a:p>
        </p:txBody>
      </p:sp>
    </p:spTree>
    <p:extLst>
      <p:ext uri="{BB962C8B-B14F-4D97-AF65-F5344CB8AC3E}">
        <p14:creationId xmlns:p14="http://schemas.microsoft.com/office/powerpoint/2010/main" val="19636678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96FF858C-D621-4E06-B0BD-3504A86EE01C}"/>
              </a:ext>
            </a:extLst>
          </p:cNvPr>
          <p:cNvPicPr>
            <a:picLocks noChangeAspect="1"/>
          </p:cNvPicPr>
          <p:nvPr userDrawn="1"/>
        </p:nvPicPr>
        <p:blipFill>
          <a:blip r:embed="rId16">
            <a:extLst>
              <a:ext uri="{28A0092B-C50C-407E-A947-70E740481C1C}">
                <a14:useLocalDpi xmlns:a14="http://schemas.microsoft.com/office/drawing/2010/main" val="0"/>
              </a:ext>
            </a:extLst>
          </a:blip>
          <a:stretch>
            <a:fillRect/>
          </a:stretch>
        </p:blipFill>
        <p:spPr>
          <a:xfrm>
            <a:off x="0" y="1714"/>
            <a:ext cx="12191999" cy="6854571"/>
          </a:xfrm>
          <a:prstGeom prst="rect">
            <a:avLst/>
          </a:prstGeom>
        </p:spPr>
      </p:pic>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706AEE-E4B8-4315-A38A-5DBF50C52D73}" type="datetimeFigureOut">
              <a:rPr lang="en-US" smtClean="0"/>
              <a:t>7/1/2024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D1F73E-0BBA-472D-89D7-AA97411977D3}" type="slidenum">
              <a:rPr lang="en-US" smtClean="0"/>
              <a:t>‹#›</a:t>
            </a:fld>
            <a:endParaRPr lang="en-US"/>
          </a:p>
        </p:txBody>
      </p:sp>
      <p:sp>
        <p:nvSpPr>
          <p:cNvPr id="15" name="Title Placeholder 14">
            <a:extLst>
              <a:ext uri="{FF2B5EF4-FFF2-40B4-BE49-F238E27FC236}">
                <a16:creationId xmlns:a16="http://schemas.microsoft.com/office/drawing/2014/main" id="{C4FFDAAB-CF54-4977-9D64-1D8CF2A8B59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Significant Disproportionality</a:t>
            </a:r>
          </a:p>
        </p:txBody>
      </p:sp>
      <p:sp>
        <p:nvSpPr>
          <p:cNvPr id="16" name="Text Placeholder 15">
            <a:extLst>
              <a:ext uri="{FF2B5EF4-FFF2-40B4-BE49-F238E27FC236}">
                <a16:creationId xmlns:a16="http://schemas.microsoft.com/office/drawing/2014/main" id="{33C8E99D-C13E-4496-9E45-888ED9E9E85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7786089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2" r:id="rId4"/>
    <p:sldLayoutId id="2147483664" r:id="rId5"/>
    <p:sldLayoutId id="2147483665" r:id="rId6"/>
    <p:sldLayoutId id="2147483666" r:id="rId7"/>
    <p:sldLayoutId id="2147483675" r:id="rId8"/>
    <p:sldLayoutId id="2147483676" r:id="rId9"/>
    <p:sldLayoutId id="2147483667" r:id="rId10"/>
    <p:sldLayoutId id="2147483673" r:id="rId11"/>
    <p:sldLayoutId id="2147483668" r:id="rId12"/>
    <p:sldLayoutId id="2147483669" r:id="rId13"/>
    <p:sldLayoutId id="2147483674" r:id="rId14"/>
  </p:sldLayoutIdLst>
  <p:txStyles>
    <p:titleStyle>
      <a:lvl1pPr algn="l" defTabSz="914400" rtl="0" eaLnBrk="1" latinLnBrk="0" hangingPunct="1">
        <a:lnSpc>
          <a:spcPct val="90000"/>
        </a:lnSpc>
        <a:spcBef>
          <a:spcPct val="0"/>
        </a:spcBef>
        <a:buNone/>
        <a:defRPr sz="4400" kern="1200">
          <a:solidFill>
            <a:schemeClr val="tx1"/>
          </a:solidFill>
          <a:latin typeface="Open Sans Semibold" panose="020B0706030804020204" pitchFamily="34" charset="0"/>
          <a:ea typeface="Open Sans Semibold" panose="020B0706030804020204" pitchFamily="34" charset="0"/>
          <a:cs typeface="Open Sans Semibold" panose="020B0706030804020204" pitchFamily="34" charset="0"/>
        </a:defRPr>
      </a:lvl1pPr>
    </p:titleStyle>
    <p:bodyStyle>
      <a:lvl1pPr marL="228600" indent="-228600" algn="l" defTabSz="914400" rtl="0" eaLnBrk="1" latinLnBrk="0" hangingPunct="1">
        <a:lnSpc>
          <a:spcPct val="90000"/>
        </a:lnSpc>
        <a:spcBef>
          <a:spcPts val="1000"/>
        </a:spcBef>
        <a:buClr>
          <a:schemeClr val="accent2"/>
        </a:buClr>
        <a:buFont typeface="Arial" panose="020B0604020202020204" pitchFamily="34" charset="0"/>
        <a:buChar char="•"/>
        <a:defRPr sz="2800" kern="12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1pPr>
      <a:lvl2pPr marL="685800" indent="-228600" algn="l" defTabSz="914400" rtl="0" eaLnBrk="1" latinLnBrk="0" hangingPunct="1">
        <a:lnSpc>
          <a:spcPct val="90000"/>
        </a:lnSpc>
        <a:spcBef>
          <a:spcPts val="500"/>
        </a:spcBef>
        <a:buClr>
          <a:schemeClr val="accent1"/>
        </a:buClr>
        <a:buFont typeface="Arial" panose="020B0604020202020204" pitchFamily="34" charset="0"/>
        <a:buChar char="•"/>
        <a:defRPr sz="2400" kern="12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2pPr>
      <a:lvl3pPr marL="1143000" indent="-228600" algn="l" defTabSz="914400" rtl="0" eaLnBrk="1" latinLnBrk="0" hangingPunct="1">
        <a:lnSpc>
          <a:spcPct val="90000"/>
        </a:lnSpc>
        <a:spcBef>
          <a:spcPts val="500"/>
        </a:spcBef>
        <a:buClr>
          <a:schemeClr val="tx2">
            <a:lumMod val="60000"/>
            <a:lumOff val="40000"/>
          </a:schemeClr>
        </a:buClr>
        <a:buFont typeface="Arial" panose="020B0604020202020204" pitchFamily="34" charset="0"/>
        <a:buChar char="•"/>
        <a:defRPr sz="2000" kern="12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3pPr>
      <a:lvl4pPr marL="1600200" indent="-228600" algn="l" defTabSz="914400" rtl="0" eaLnBrk="1" latinLnBrk="0" hangingPunct="1">
        <a:lnSpc>
          <a:spcPct val="90000"/>
        </a:lnSpc>
        <a:spcBef>
          <a:spcPts val="500"/>
        </a:spcBef>
        <a:buClr>
          <a:schemeClr val="accent2"/>
        </a:buClr>
        <a:buFont typeface="Arial" panose="020B0604020202020204" pitchFamily="34" charset="0"/>
        <a:buChar char="•"/>
        <a:defRPr sz="1800" kern="12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4pPr>
      <a:lvl5pPr marL="2057400" indent="-228600" algn="l" defTabSz="914400" rtl="0" eaLnBrk="1" latinLnBrk="0" hangingPunct="1">
        <a:lnSpc>
          <a:spcPct val="90000"/>
        </a:lnSpc>
        <a:spcBef>
          <a:spcPts val="500"/>
        </a:spcBef>
        <a:buClr>
          <a:schemeClr val="accent6">
            <a:lumMod val="60000"/>
            <a:lumOff val="40000"/>
          </a:schemeClr>
        </a:buClr>
        <a:buFont typeface="Arial" panose="020B0604020202020204" pitchFamily="34" charset="0"/>
        <a:buChar char="•"/>
        <a:defRPr sz="1800" kern="12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4.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3" Type="http://schemas.openxmlformats.org/officeDocument/2006/relationships/hyperlink" Target="https://www.ksapr.org/KansasAPR/Login.aspx" TargetMode="External"/><Relationship Id="rId2" Type="http://schemas.openxmlformats.org/officeDocument/2006/relationships/slideLayout" Target="../slideLayouts/slideLayout5.xml"/><Relationship Id="rId1" Type="http://schemas.openxmlformats.org/officeDocument/2006/relationships/tags" Target="../tags/tag14.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5.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5.xml"/><Relationship Id="rId1" Type="http://schemas.openxmlformats.org/officeDocument/2006/relationships/tags" Target="../tags/tag18.xml"/><Relationship Id="rId4" Type="http://schemas.openxmlformats.org/officeDocument/2006/relationships/image" Target="../media/image10.png"/></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9.xml"/><Relationship Id="rId4" Type="http://schemas.openxmlformats.org/officeDocument/2006/relationships/image" Target="../media/image11.png"/></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20.xml"/><Relationship Id="rId4" Type="http://schemas.openxmlformats.org/officeDocument/2006/relationships/image" Target="../media/image11.pn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2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6.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7.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28.xml"/></Relationships>
</file>

<file path=ppt/slides/_rels/slide28.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notesSlide" Target="../notesSlides/notesSlide19.xml"/><Relationship Id="rId7" Type="http://schemas.openxmlformats.org/officeDocument/2006/relationships/diagramColors" Target="../diagrams/colors1.xml"/><Relationship Id="rId2" Type="http://schemas.openxmlformats.org/officeDocument/2006/relationships/slideLayout" Target="../slideLayouts/slideLayout2.xml"/><Relationship Id="rId1" Type="http://schemas.openxmlformats.org/officeDocument/2006/relationships/tags" Target="../tags/tag29.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0.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5.xml"/><Relationship Id="rId1" Type="http://schemas.openxmlformats.org/officeDocument/2006/relationships/tags" Target="../tags/tag4.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3.xml"/><Relationship Id="rId1" Type="http://schemas.openxmlformats.org/officeDocument/2006/relationships/tags" Target="../tags/tag31.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tags" Target="../tags/tag32.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tags" Target="../tags/tag33.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tags" Target="../tags/tag34.xm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35.xml"/></Relationships>
</file>

<file path=ppt/slides/_rels/slide35.xml.rels><?xml version="1.0" encoding="UTF-8" standalone="yes"?>
<Relationships xmlns="http://schemas.openxmlformats.org/package/2006/relationships"><Relationship Id="rId3" Type="http://schemas.openxmlformats.org/officeDocument/2006/relationships/hyperlink" Target="https://www.ksde.org/Agency/Division-of-Learning-Services/Special-Education-and-Title-Services/KIAS-Kansas-Integrated-Accountability-System" TargetMode="External"/><Relationship Id="rId2" Type="http://schemas.openxmlformats.org/officeDocument/2006/relationships/slideLayout" Target="../slideLayouts/slideLayout2.xml"/><Relationship Id="rId1" Type="http://schemas.openxmlformats.org/officeDocument/2006/relationships/tags" Target="../tags/tag36.xml"/><Relationship Id="rId4" Type="http://schemas.openxmlformats.org/officeDocument/2006/relationships/hyperlink" Target="https://www.ksapr.org/KansasAPR/Login.aspx" TargetMode="External"/></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14.xml"/><Relationship Id="rId1" Type="http://schemas.openxmlformats.org/officeDocument/2006/relationships/tags" Target="../tags/tag37.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3.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35280" y="2444806"/>
            <a:ext cx="8610600" cy="1720794"/>
          </a:xfrm>
        </p:spPr>
        <p:txBody>
          <a:bodyPr>
            <a:normAutofit fontScale="90000"/>
          </a:bodyPr>
          <a:lstStyle/>
          <a:p>
            <a:r>
              <a:rPr lang="en-US" dirty="0"/>
              <a:t>EQUITY IN </a:t>
            </a:r>
            <a:r>
              <a:rPr lang="en-US" i="1" dirty="0"/>
              <a:t>IDEA</a:t>
            </a:r>
            <a:r>
              <a:rPr lang="en-US" dirty="0"/>
              <a:t>:</a:t>
            </a:r>
            <a:br>
              <a:rPr lang="en-US" dirty="0"/>
            </a:br>
            <a:r>
              <a:rPr lang="en-US" sz="4000" i="1" dirty="0"/>
              <a:t>Digging Into Significant Disproportionality</a:t>
            </a:r>
            <a:br>
              <a:rPr lang="en-US" i="1" dirty="0"/>
            </a:br>
            <a:endParaRPr lang="en-US" i="1" dirty="0"/>
          </a:p>
        </p:txBody>
      </p:sp>
      <p:sp>
        <p:nvSpPr>
          <p:cNvPr id="2" name="Text Placeholder 1">
            <a:extLst>
              <a:ext uri="{FF2B5EF4-FFF2-40B4-BE49-F238E27FC236}">
                <a16:creationId xmlns:a16="http://schemas.microsoft.com/office/drawing/2014/main" id="{A5B98CB7-F58E-48B4-BCA9-0210A8428D8F}"/>
              </a:ext>
            </a:extLst>
          </p:cNvPr>
          <p:cNvSpPr>
            <a:spLocks noGrp="1"/>
          </p:cNvSpPr>
          <p:nvPr>
            <p:ph type="body" idx="1"/>
          </p:nvPr>
        </p:nvSpPr>
        <p:spPr>
          <a:xfrm>
            <a:off x="3581400" y="5331272"/>
            <a:ext cx="8610600" cy="967928"/>
          </a:xfrm>
        </p:spPr>
        <p:txBody>
          <a:bodyPr>
            <a:normAutofit/>
          </a:bodyPr>
          <a:lstStyle/>
          <a:p>
            <a:r>
              <a:rPr lang="en-US" dirty="0"/>
              <a:t>Steve Backman, </a:t>
            </a:r>
          </a:p>
          <a:p>
            <a:r>
              <a:rPr lang="en-US" dirty="0"/>
              <a:t>Rachel Wilkinson</a:t>
            </a:r>
          </a:p>
        </p:txBody>
      </p:sp>
    </p:spTree>
    <p:custDataLst>
      <p:tags r:id="rId1"/>
    </p:custDataLst>
    <p:extLst>
      <p:ext uri="{BB962C8B-B14F-4D97-AF65-F5344CB8AC3E}">
        <p14:creationId xmlns:p14="http://schemas.microsoft.com/office/powerpoint/2010/main" val="43027098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FEEAC20B-D515-E0EC-376E-BF588BF99352}"/>
              </a:ext>
            </a:extLst>
          </p:cNvPr>
          <p:cNvSpPr>
            <a:spLocks noGrp="1"/>
          </p:cNvSpPr>
          <p:nvPr>
            <p:ph idx="1"/>
          </p:nvPr>
        </p:nvSpPr>
        <p:spPr>
          <a:xfrm>
            <a:off x="838200" y="1593833"/>
            <a:ext cx="10515600" cy="4532890"/>
          </a:xfrm>
        </p:spPr>
        <p:txBody>
          <a:bodyPr>
            <a:normAutofit/>
          </a:bodyPr>
          <a:lstStyle/>
          <a:p>
            <a:r>
              <a:rPr lang="en-US" sz="2600" dirty="0"/>
              <a:t>In Kansas, LEAs must exceed thresholds in the same categories and racial/ethnic groups for three consecutive years to be identified with significant disproportionality.</a:t>
            </a:r>
          </a:p>
          <a:p>
            <a:pPr lvl="1"/>
            <a:r>
              <a:rPr lang="en-US" sz="2200" dirty="0"/>
              <a:t>Example 1: LEA Utopia</a:t>
            </a:r>
          </a:p>
          <a:p>
            <a:pPr lvl="1"/>
            <a:endParaRPr lang="en-US" sz="2200" dirty="0"/>
          </a:p>
          <a:p>
            <a:pPr lvl="1"/>
            <a:endParaRPr lang="en-US" sz="2200" dirty="0"/>
          </a:p>
          <a:p>
            <a:pPr lvl="1"/>
            <a:endParaRPr lang="en-US" sz="2200" dirty="0"/>
          </a:p>
          <a:p>
            <a:pPr lvl="1"/>
            <a:endParaRPr lang="en-US" sz="2200" dirty="0"/>
          </a:p>
          <a:p>
            <a:pPr lvl="1"/>
            <a:r>
              <a:rPr lang="en-US" sz="2200" dirty="0"/>
              <a:t>Example 2: LEA Excel</a:t>
            </a:r>
          </a:p>
        </p:txBody>
      </p:sp>
      <p:sp>
        <p:nvSpPr>
          <p:cNvPr id="4" name="Title 3">
            <a:extLst>
              <a:ext uri="{FF2B5EF4-FFF2-40B4-BE49-F238E27FC236}">
                <a16:creationId xmlns:a16="http://schemas.microsoft.com/office/drawing/2014/main" id="{E5CFF73E-C983-2A11-A14A-ADE4369949CA}"/>
              </a:ext>
            </a:extLst>
          </p:cNvPr>
          <p:cNvSpPr>
            <a:spLocks noGrp="1"/>
          </p:cNvSpPr>
          <p:nvPr>
            <p:ph type="title"/>
          </p:nvPr>
        </p:nvSpPr>
        <p:spPr/>
        <p:txBody>
          <a:bodyPr>
            <a:normAutofit/>
          </a:bodyPr>
          <a:lstStyle/>
          <a:p>
            <a:r>
              <a:rPr lang="en-US" sz="3600" dirty="0"/>
              <a:t>How many years of data are considered for significant disproportionality?</a:t>
            </a:r>
          </a:p>
        </p:txBody>
      </p:sp>
      <p:graphicFrame>
        <p:nvGraphicFramePr>
          <p:cNvPr id="2" name="Table 1">
            <a:extLst>
              <a:ext uri="{FF2B5EF4-FFF2-40B4-BE49-F238E27FC236}">
                <a16:creationId xmlns:a16="http://schemas.microsoft.com/office/drawing/2014/main" id="{C871D10D-65F9-D4E0-14F7-9A76AB8960B9}"/>
              </a:ext>
            </a:extLst>
          </p:cNvPr>
          <p:cNvGraphicFramePr>
            <a:graphicFrameLocks noGrp="1"/>
          </p:cNvGraphicFramePr>
          <p:nvPr>
            <p:extLst>
              <p:ext uri="{D42A27DB-BD31-4B8C-83A1-F6EECF244321}">
                <p14:modId xmlns:p14="http://schemas.microsoft.com/office/powerpoint/2010/main" val="2547527054"/>
              </p:ext>
            </p:extLst>
          </p:nvPr>
        </p:nvGraphicFramePr>
        <p:xfrm>
          <a:off x="1665792" y="3091828"/>
          <a:ext cx="8860416" cy="1341120"/>
        </p:xfrm>
        <a:graphic>
          <a:graphicData uri="http://schemas.openxmlformats.org/drawingml/2006/table">
            <a:tbl>
              <a:tblPr firstRow="1" bandRow="1">
                <a:tableStyleId>{5C22544A-7EE6-4342-B048-85BDC9FD1C3A}</a:tableStyleId>
              </a:tblPr>
              <a:tblGrid>
                <a:gridCol w="1786376">
                  <a:extLst>
                    <a:ext uri="{9D8B030D-6E8A-4147-A177-3AD203B41FA5}">
                      <a16:colId xmlns:a16="http://schemas.microsoft.com/office/drawing/2014/main" val="75497094"/>
                    </a:ext>
                  </a:extLst>
                </a:gridCol>
                <a:gridCol w="2643832">
                  <a:extLst>
                    <a:ext uri="{9D8B030D-6E8A-4147-A177-3AD203B41FA5}">
                      <a16:colId xmlns:a16="http://schemas.microsoft.com/office/drawing/2014/main" val="1600436677"/>
                    </a:ext>
                  </a:extLst>
                </a:gridCol>
                <a:gridCol w="2215104">
                  <a:extLst>
                    <a:ext uri="{9D8B030D-6E8A-4147-A177-3AD203B41FA5}">
                      <a16:colId xmlns:a16="http://schemas.microsoft.com/office/drawing/2014/main" val="1613561371"/>
                    </a:ext>
                  </a:extLst>
                </a:gridCol>
                <a:gridCol w="2215104">
                  <a:extLst>
                    <a:ext uri="{9D8B030D-6E8A-4147-A177-3AD203B41FA5}">
                      <a16:colId xmlns:a16="http://schemas.microsoft.com/office/drawing/2014/main" val="3862383279"/>
                    </a:ext>
                  </a:extLst>
                </a:gridCol>
              </a:tblGrid>
              <a:tr h="238043">
                <a:tc>
                  <a:txBody>
                    <a:bodyPr/>
                    <a:lstStyle/>
                    <a:p>
                      <a:pPr algn="ctr"/>
                      <a:r>
                        <a:rPr lang="en-US" sz="1600" dirty="0">
                          <a:solidFill>
                            <a:schemeClr val="tx1"/>
                          </a:solidFill>
                        </a:rPr>
                        <a:t>School Year</a:t>
                      </a:r>
                    </a:p>
                  </a:txBody>
                  <a:tcPr anchor="ctr"/>
                </a:tc>
                <a:tc>
                  <a:txBody>
                    <a:bodyPr/>
                    <a:lstStyle/>
                    <a:p>
                      <a:pPr algn="ctr"/>
                      <a:r>
                        <a:rPr lang="en-US" sz="1600" dirty="0">
                          <a:solidFill>
                            <a:schemeClr val="tx1"/>
                          </a:solidFill>
                        </a:rPr>
                        <a:t>Category</a:t>
                      </a:r>
                    </a:p>
                  </a:txBody>
                  <a:tcPr anchor="ctr"/>
                </a:tc>
                <a:tc>
                  <a:txBody>
                    <a:bodyPr/>
                    <a:lstStyle/>
                    <a:p>
                      <a:pPr algn="ctr"/>
                      <a:r>
                        <a:rPr lang="en-US" sz="1600" dirty="0">
                          <a:solidFill>
                            <a:schemeClr val="tx1"/>
                          </a:solidFill>
                        </a:rPr>
                        <a:t>Racial/Ethnic Group</a:t>
                      </a:r>
                    </a:p>
                  </a:txBody>
                  <a:tcPr anchor="ctr"/>
                </a:tc>
                <a:tc>
                  <a:txBody>
                    <a:bodyPr/>
                    <a:lstStyle/>
                    <a:p>
                      <a:pPr algn="ctr"/>
                      <a:r>
                        <a:rPr lang="en-US" sz="1600" dirty="0">
                          <a:solidFill>
                            <a:schemeClr val="tx1"/>
                          </a:solidFill>
                        </a:rPr>
                        <a:t>Risk Ratio</a:t>
                      </a:r>
                    </a:p>
                  </a:txBody>
                  <a:tcPr anchor="ctr"/>
                </a:tc>
                <a:extLst>
                  <a:ext uri="{0D108BD9-81ED-4DB2-BD59-A6C34878D82A}">
                    <a16:rowId xmlns:a16="http://schemas.microsoft.com/office/drawing/2014/main" val="3537284477"/>
                  </a:ext>
                </a:extLst>
              </a:tr>
              <a:tr h="229823">
                <a:tc>
                  <a:txBody>
                    <a:bodyPr/>
                    <a:lstStyle/>
                    <a:p>
                      <a:r>
                        <a:rPr lang="en-US" sz="1600" dirty="0">
                          <a:solidFill>
                            <a:schemeClr val="tx1"/>
                          </a:solidFill>
                        </a:rPr>
                        <a:t>2020-21</a:t>
                      </a:r>
                    </a:p>
                  </a:txBody>
                  <a:tcPr/>
                </a:tc>
                <a:tc>
                  <a:txBody>
                    <a:bodyPr/>
                    <a:lstStyle/>
                    <a:p>
                      <a:r>
                        <a:rPr lang="en-US" sz="1600" dirty="0">
                          <a:solidFill>
                            <a:schemeClr val="tx1"/>
                          </a:solidFill>
                        </a:rPr>
                        <a:t>Identification of ID</a:t>
                      </a:r>
                    </a:p>
                  </a:txBody>
                  <a:tcPr/>
                </a:tc>
                <a:tc>
                  <a:txBody>
                    <a:bodyPr/>
                    <a:lstStyle/>
                    <a:p>
                      <a:r>
                        <a:rPr lang="en-US" sz="1600" dirty="0">
                          <a:solidFill>
                            <a:schemeClr val="tx1"/>
                          </a:solidFill>
                        </a:rPr>
                        <a:t>White</a:t>
                      </a:r>
                    </a:p>
                  </a:txBody>
                  <a:tcPr/>
                </a:tc>
                <a:tc>
                  <a:txBody>
                    <a:bodyPr/>
                    <a:lstStyle/>
                    <a:p>
                      <a:r>
                        <a:rPr lang="en-US" sz="1600" dirty="0">
                          <a:solidFill>
                            <a:schemeClr val="tx1"/>
                          </a:solidFill>
                        </a:rPr>
                        <a:t>4.5</a:t>
                      </a:r>
                    </a:p>
                  </a:txBody>
                  <a:tcPr/>
                </a:tc>
                <a:extLst>
                  <a:ext uri="{0D108BD9-81ED-4DB2-BD59-A6C34878D82A}">
                    <a16:rowId xmlns:a16="http://schemas.microsoft.com/office/drawing/2014/main" val="2686682555"/>
                  </a:ext>
                </a:extLst>
              </a:tr>
              <a:tr h="229823">
                <a:tc>
                  <a:txBody>
                    <a:bodyPr/>
                    <a:lstStyle/>
                    <a:p>
                      <a:r>
                        <a:rPr lang="en-US" sz="1600" dirty="0">
                          <a:solidFill>
                            <a:schemeClr val="tx1"/>
                          </a:solidFill>
                        </a:rPr>
                        <a:t>2021-22</a:t>
                      </a:r>
                    </a:p>
                  </a:txBody>
                  <a:tcPr/>
                </a:tc>
                <a:tc>
                  <a:txBody>
                    <a:bodyPr/>
                    <a:lstStyle/>
                    <a:p>
                      <a:r>
                        <a:rPr lang="en-US" sz="1600" dirty="0">
                          <a:solidFill>
                            <a:schemeClr val="tx1"/>
                          </a:solidFill>
                        </a:rPr>
                        <a:t>Identification of ID</a:t>
                      </a:r>
                    </a:p>
                  </a:txBody>
                  <a:tcPr/>
                </a:tc>
                <a:tc>
                  <a:txBody>
                    <a:bodyPr/>
                    <a:lstStyle/>
                    <a:p>
                      <a:r>
                        <a:rPr lang="en-US" sz="1600" dirty="0">
                          <a:solidFill>
                            <a:schemeClr val="tx1"/>
                          </a:solidFill>
                        </a:rPr>
                        <a:t>White</a:t>
                      </a:r>
                    </a:p>
                  </a:txBody>
                  <a:tcPr/>
                </a:tc>
                <a:tc>
                  <a:txBody>
                    <a:bodyPr/>
                    <a:lstStyle/>
                    <a:p>
                      <a:r>
                        <a:rPr lang="en-US" sz="1600" dirty="0">
                          <a:solidFill>
                            <a:schemeClr val="tx1"/>
                          </a:solidFill>
                        </a:rPr>
                        <a:t>3.8</a:t>
                      </a:r>
                    </a:p>
                  </a:txBody>
                  <a:tcPr/>
                </a:tc>
                <a:extLst>
                  <a:ext uri="{0D108BD9-81ED-4DB2-BD59-A6C34878D82A}">
                    <a16:rowId xmlns:a16="http://schemas.microsoft.com/office/drawing/2014/main" val="4090221534"/>
                  </a:ext>
                </a:extLst>
              </a:tr>
              <a:tr h="229823">
                <a:tc>
                  <a:txBody>
                    <a:bodyPr/>
                    <a:lstStyle/>
                    <a:p>
                      <a:r>
                        <a:rPr lang="en-US" sz="1600" dirty="0">
                          <a:solidFill>
                            <a:schemeClr val="tx1"/>
                          </a:solidFill>
                        </a:rPr>
                        <a:t>2022-23</a:t>
                      </a:r>
                    </a:p>
                  </a:txBody>
                  <a:tcPr/>
                </a:tc>
                <a:tc>
                  <a:txBody>
                    <a:bodyPr/>
                    <a:lstStyle/>
                    <a:p>
                      <a:r>
                        <a:rPr lang="en-US" sz="1600" dirty="0">
                          <a:solidFill>
                            <a:schemeClr val="tx1"/>
                          </a:solidFill>
                        </a:rPr>
                        <a:t>Identification of ID</a:t>
                      </a:r>
                    </a:p>
                  </a:txBody>
                  <a:tcPr/>
                </a:tc>
                <a:tc>
                  <a:txBody>
                    <a:bodyPr/>
                    <a:lstStyle/>
                    <a:p>
                      <a:r>
                        <a:rPr lang="en-US" sz="1600" dirty="0">
                          <a:solidFill>
                            <a:schemeClr val="tx1"/>
                          </a:solidFill>
                        </a:rPr>
                        <a:t>White</a:t>
                      </a:r>
                    </a:p>
                  </a:txBody>
                  <a:tcPr/>
                </a:tc>
                <a:tc>
                  <a:txBody>
                    <a:bodyPr/>
                    <a:lstStyle/>
                    <a:p>
                      <a:r>
                        <a:rPr lang="en-US" sz="1600" dirty="0">
                          <a:solidFill>
                            <a:schemeClr val="tx1"/>
                          </a:solidFill>
                        </a:rPr>
                        <a:t>4.0</a:t>
                      </a:r>
                    </a:p>
                  </a:txBody>
                  <a:tcPr/>
                </a:tc>
                <a:extLst>
                  <a:ext uri="{0D108BD9-81ED-4DB2-BD59-A6C34878D82A}">
                    <a16:rowId xmlns:a16="http://schemas.microsoft.com/office/drawing/2014/main" val="2584407741"/>
                  </a:ext>
                </a:extLst>
              </a:tr>
            </a:tbl>
          </a:graphicData>
        </a:graphic>
      </p:graphicFrame>
      <p:sp>
        <p:nvSpPr>
          <p:cNvPr id="3" name="TextBox 2">
            <a:extLst>
              <a:ext uri="{FF2B5EF4-FFF2-40B4-BE49-F238E27FC236}">
                <a16:creationId xmlns:a16="http://schemas.microsoft.com/office/drawing/2014/main" id="{E480B195-879D-D164-089E-D6E0DE6ADD0B}"/>
              </a:ext>
            </a:extLst>
          </p:cNvPr>
          <p:cNvSpPr txBox="1"/>
          <p:nvPr/>
        </p:nvSpPr>
        <p:spPr>
          <a:xfrm>
            <a:off x="3723595" y="3486050"/>
            <a:ext cx="4254796" cy="707886"/>
          </a:xfrm>
          <a:prstGeom prst="rect">
            <a:avLst/>
          </a:prstGeom>
          <a:solidFill>
            <a:schemeClr val="accent5"/>
          </a:solidFill>
        </p:spPr>
        <p:txBody>
          <a:bodyPr wrap="square" rtlCol="0">
            <a:spAutoFit/>
          </a:bodyPr>
          <a:lstStyle/>
          <a:p>
            <a:pPr algn="ctr"/>
            <a:r>
              <a:rPr lang="en-US" sz="2000" b="1" dirty="0">
                <a:solidFill>
                  <a:schemeClr val="bg1"/>
                </a:solidFill>
                <a:latin typeface="+mj-lt"/>
              </a:rPr>
              <a:t>LEA Utopia meets criteria for significant disproportionality</a:t>
            </a:r>
          </a:p>
        </p:txBody>
      </p:sp>
      <p:graphicFrame>
        <p:nvGraphicFramePr>
          <p:cNvPr id="10" name="Table 9">
            <a:extLst>
              <a:ext uri="{FF2B5EF4-FFF2-40B4-BE49-F238E27FC236}">
                <a16:creationId xmlns:a16="http://schemas.microsoft.com/office/drawing/2014/main" id="{B141F3CF-3431-1133-6412-4A0E561ABA77}"/>
              </a:ext>
            </a:extLst>
          </p:cNvPr>
          <p:cNvGraphicFramePr>
            <a:graphicFrameLocks noGrp="1"/>
          </p:cNvGraphicFramePr>
          <p:nvPr>
            <p:extLst>
              <p:ext uri="{D42A27DB-BD31-4B8C-83A1-F6EECF244321}">
                <p14:modId xmlns:p14="http://schemas.microsoft.com/office/powerpoint/2010/main" val="3484772465"/>
              </p:ext>
            </p:extLst>
          </p:nvPr>
        </p:nvGraphicFramePr>
        <p:xfrm>
          <a:off x="1665792" y="4905109"/>
          <a:ext cx="8860416" cy="1341120"/>
        </p:xfrm>
        <a:graphic>
          <a:graphicData uri="http://schemas.openxmlformats.org/drawingml/2006/table">
            <a:tbl>
              <a:tblPr firstRow="1" bandRow="1">
                <a:tableStyleId>{00A15C55-8517-42AA-B614-E9B94910E393}</a:tableStyleId>
              </a:tblPr>
              <a:tblGrid>
                <a:gridCol w="1786376">
                  <a:extLst>
                    <a:ext uri="{9D8B030D-6E8A-4147-A177-3AD203B41FA5}">
                      <a16:colId xmlns:a16="http://schemas.microsoft.com/office/drawing/2014/main" val="75497094"/>
                    </a:ext>
                  </a:extLst>
                </a:gridCol>
                <a:gridCol w="2643832">
                  <a:extLst>
                    <a:ext uri="{9D8B030D-6E8A-4147-A177-3AD203B41FA5}">
                      <a16:colId xmlns:a16="http://schemas.microsoft.com/office/drawing/2014/main" val="1600436677"/>
                    </a:ext>
                  </a:extLst>
                </a:gridCol>
                <a:gridCol w="2215104">
                  <a:extLst>
                    <a:ext uri="{9D8B030D-6E8A-4147-A177-3AD203B41FA5}">
                      <a16:colId xmlns:a16="http://schemas.microsoft.com/office/drawing/2014/main" val="1613561371"/>
                    </a:ext>
                  </a:extLst>
                </a:gridCol>
                <a:gridCol w="2215104">
                  <a:extLst>
                    <a:ext uri="{9D8B030D-6E8A-4147-A177-3AD203B41FA5}">
                      <a16:colId xmlns:a16="http://schemas.microsoft.com/office/drawing/2014/main" val="3862383279"/>
                    </a:ext>
                  </a:extLst>
                </a:gridCol>
              </a:tblGrid>
              <a:tr h="309513">
                <a:tc>
                  <a:txBody>
                    <a:bodyPr/>
                    <a:lstStyle/>
                    <a:p>
                      <a:pPr algn="ctr"/>
                      <a:r>
                        <a:rPr lang="en-US" sz="1600" dirty="0"/>
                        <a:t>School Year</a:t>
                      </a:r>
                    </a:p>
                  </a:txBody>
                  <a:tcPr anchor="ctr"/>
                </a:tc>
                <a:tc>
                  <a:txBody>
                    <a:bodyPr/>
                    <a:lstStyle/>
                    <a:p>
                      <a:pPr algn="ctr"/>
                      <a:r>
                        <a:rPr lang="en-US" sz="1600" dirty="0"/>
                        <a:t>Category</a:t>
                      </a:r>
                    </a:p>
                  </a:txBody>
                  <a:tcPr anchor="ctr"/>
                </a:tc>
                <a:tc>
                  <a:txBody>
                    <a:bodyPr/>
                    <a:lstStyle/>
                    <a:p>
                      <a:pPr algn="ctr"/>
                      <a:r>
                        <a:rPr lang="en-US" sz="1600" dirty="0"/>
                        <a:t>Racial/Ethnic Group</a:t>
                      </a:r>
                    </a:p>
                  </a:txBody>
                  <a:tcPr anchor="ctr"/>
                </a:tc>
                <a:tc>
                  <a:txBody>
                    <a:bodyPr/>
                    <a:lstStyle/>
                    <a:p>
                      <a:pPr algn="ctr"/>
                      <a:r>
                        <a:rPr lang="en-US" sz="1600" dirty="0"/>
                        <a:t>Risk Ratio</a:t>
                      </a:r>
                    </a:p>
                  </a:txBody>
                  <a:tcPr anchor="ctr"/>
                </a:tc>
                <a:extLst>
                  <a:ext uri="{0D108BD9-81ED-4DB2-BD59-A6C34878D82A}">
                    <a16:rowId xmlns:a16="http://schemas.microsoft.com/office/drawing/2014/main" val="3537284477"/>
                  </a:ext>
                </a:extLst>
              </a:tr>
              <a:tr h="298824">
                <a:tc>
                  <a:txBody>
                    <a:bodyPr/>
                    <a:lstStyle/>
                    <a:p>
                      <a:r>
                        <a:rPr lang="en-US" sz="1600" dirty="0"/>
                        <a:t>2020-21</a:t>
                      </a:r>
                    </a:p>
                  </a:txBody>
                  <a:tcPr/>
                </a:tc>
                <a:tc>
                  <a:txBody>
                    <a:bodyPr/>
                    <a:lstStyle/>
                    <a:p>
                      <a:r>
                        <a:rPr lang="en-US" sz="1600" dirty="0"/>
                        <a:t>Identification of ID</a:t>
                      </a:r>
                    </a:p>
                  </a:txBody>
                  <a:tcPr/>
                </a:tc>
                <a:tc>
                  <a:txBody>
                    <a:bodyPr/>
                    <a:lstStyle/>
                    <a:p>
                      <a:r>
                        <a:rPr lang="en-US" sz="1600" dirty="0"/>
                        <a:t>White</a:t>
                      </a:r>
                    </a:p>
                  </a:txBody>
                  <a:tcPr/>
                </a:tc>
                <a:tc>
                  <a:txBody>
                    <a:bodyPr/>
                    <a:lstStyle/>
                    <a:p>
                      <a:r>
                        <a:rPr lang="en-US" sz="1600" dirty="0"/>
                        <a:t>3.4</a:t>
                      </a:r>
                    </a:p>
                  </a:txBody>
                  <a:tcPr/>
                </a:tc>
                <a:extLst>
                  <a:ext uri="{0D108BD9-81ED-4DB2-BD59-A6C34878D82A}">
                    <a16:rowId xmlns:a16="http://schemas.microsoft.com/office/drawing/2014/main" val="2686682555"/>
                  </a:ext>
                </a:extLst>
              </a:tr>
              <a:tr h="298824">
                <a:tc>
                  <a:txBody>
                    <a:bodyPr/>
                    <a:lstStyle/>
                    <a:p>
                      <a:r>
                        <a:rPr lang="en-US" sz="1600" dirty="0"/>
                        <a:t>2021-22</a:t>
                      </a:r>
                    </a:p>
                  </a:txBody>
                  <a:tcPr/>
                </a:tc>
                <a:tc>
                  <a:txBody>
                    <a:bodyPr/>
                    <a:lstStyle/>
                    <a:p>
                      <a:r>
                        <a:rPr lang="en-US" sz="1600" dirty="0"/>
                        <a:t>Identification of ID</a:t>
                      </a:r>
                    </a:p>
                  </a:txBody>
                  <a:tcPr/>
                </a:tc>
                <a:tc>
                  <a:txBody>
                    <a:bodyPr/>
                    <a:lstStyle/>
                    <a:p>
                      <a:r>
                        <a:rPr lang="en-US" sz="1600" dirty="0"/>
                        <a:t>White / Hispanic</a:t>
                      </a:r>
                    </a:p>
                  </a:txBody>
                  <a:tcPr/>
                </a:tc>
                <a:tc>
                  <a:txBody>
                    <a:bodyPr/>
                    <a:lstStyle/>
                    <a:p>
                      <a:r>
                        <a:rPr lang="en-US" sz="1600" dirty="0"/>
                        <a:t>2.9 / 3.7</a:t>
                      </a:r>
                    </a:p>
                  </a:txBody>
                  <a:tcPr/>
                </a:tc>
                <a:extLst>
                  <a:ext uri="{0D108BD9-81ED-4DB2-BD59-A6C34878D82A}">
                    <a16:rowId xmlns:a16="http://schemas.microsoft.com/office/drawing/2014/main" val="4090221534"/>
                  </a:ext>
                </a:extLst>
              </a:tr>
              <a:tr h="298824">
                <a:tc>
                  <a:txBody>
                    <a:bodyPr/>
                    <a:lstStyle/>
                    <a:p>
                      <a:r>
                        <a:rPr lang="en-US" sz="1600" dirty="0"/>
                        <a:t>2022-23</a:t>
                      </a:r>
                    </a:p>
                  </a:txBody>
                  <a:tcPr/>
                </a:tc>
                <a:tc>
                  <a:txBody>
                    <a:bodyPr/>
                    <a:lstStyle/>
                    <a:p>
                      <a:r>
                        <a:rPr lang="en-US" sz="1600" dirty="0"/>
                        <a:t>Identification of ID</a:t>
                      </a:r>
                    </a:p>
                  </a:txBody>
                  <a:tcPr/>
                </a:tc>
                <a:tc>
                  <a:txBody>
                    <a:bodyPr/>
                    <a:lstStyle/>
                    <a:p>
                      <a:r>
                        <a:rPr lang="en-US" sz="1600" dirty="0"/>
                        <a:t>White</a:t>
                      </a:r>
                    </a:p>
                  </a:txBody>
                  <a:tcPr/>
                </a:tc>
                <a:tc>
                  <a:txBody>
                    <a:bodyPr/>
                    <a:lstStyle/>
                    <a:p>
                      <a:r>
                        <a:rPr lang="en-US" sz="1600" dirty="0"/>
                        <a:t>3.1</a:t>
                      </a:r>
                    </a:p>
                  </a:txBody>
                  <a:tcPr/>
                </a:tc>
                <a:extLst>
                  <a:ext uri="{0D108BD9-81ED-4DB2-BD59-A6C34878D82A}">
                    <a16:rowId xmlns:a16="http://schemas.microsoft.com/office/drawing/2014/main" val="2584407741"/>
                  </a:ext>
                </a:extLst>
              </a:tr>
            </a:tbl>
          </a:graphicData>
        </a:graphic>
      </p:graphicFrame>
      <p:sp>
        <p:nvSpPr>
          <p:cNvPr id="11" name="TextBox 10">
            <a:extLst>
              <a:ext uri="{FF2B5EF4-FFF2-40B4-BE49-F238E27FC236}">
                <a16:creationId xmlns:a16="http://schemas.microsoft.com/office/drawing/2014/main" id="{825A165A-BD52-9929-9572-196916245EE0}"/>
              </a:ext>
            </a:extLst>
          </p:cNvPr>
          <p:cNvSpPr txBox="1"/>
          <p:nvPr/>
        </p:nvSpPr>
        <p:spPr>
          <a:xfrm>
            <a:off x="3567845" y="5307713"/>
            <a:ext cx="4566295" cy="707886"/>
          </a:xfrm>
          <a:prstGeom prst="rect">
            <a:avLst/>
          </a:prstGeom>
          <a:solidFill>
            <a:schemeClr val="accent3">
              <a:lumMod val="75000"/>
            </a:schemeClr>
          </a:solidFill>
        </p:spPr>
        <p:txBody>
          <a:bodyPr wrap="square" rtlCol="0">
            <a:spAutoFit/>
          </a:bodyPr>
          <a:lstStyle/>
          <a:p>
            <a:pPr algn="ctr"/>
            <a:r>
              <a:rPr lang="en-US" sz="2000" b="1" dirty="0">
                <a:solidFill>
                  <a:schemeClr val="bg1"/>
                </a:solidFill>
                <a:latin typeface="+mj-lt"/>
              </a:rPr>
              <a:t>LEA Excel </a:t>
            </a:r>
            <a:r>
              <a:rPr lang="en-US" sz="2000" b="1" u="sng" dirty="0">
                <a:solidFill>
                  <a:schemeClr val="bg1"/>
                </a:solidFill>
                <a:latin typeface="+mj-lt"/>
              </a:rPr>
              <a:t>does not meet</a:t>
            </a:r>
            <a:r>
              <a:rPr lang="en-US" sz="2000" b="1" dirty="0">
                <a:solidFill>
                  <a:schemeClr val="bg1"/>
                </a:solidFill>
                <a:latin typeface="+mj-lt"/>
              </a:rPr>
              <a:t> criteria for significant disproportionality</a:t>
            </a:r>
          </a:p>
        </p:txBody>
      </p:sp>
    </p:spTree>
    <p:custDataLst>
      <p:tags r:id="rId1"/>
    </p:custDataLst>
    <p:extLst>
      <p:ext uri="{BB962C8B-B14F-4D97-AF65-F5344CB8AC3E}">
        <p14:creationId xmlns:p14="http://schemas.microsoft.com/office/powerpoint/2010/main" val="3202345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1000"/>
                                        <p:tgtEl>
                                          <p:spTgt spid="3"/>
                                        </p:tgtEl>
                                      </p:cBhvr>
                                    </p:animEffect>
                                    <p:anim calcmode="lin" valueType="num">
                                      <p:cBhvr>
                                        <p:cTn id="18" dur="1000" fill="hold"/>
                                        <p:tgtEl>
                                          <p:spTgt spid="3"/>
                                        </p:tgtEl>
                                        <p:attrNameLst>
                                          <p:attrName>ppt_x</p:attrName>
                                        </p:attrNameLst>
                                      </p:cBhvr>
                                      <p:tavLst>
                                        <p:tav tm="0">
                                          <p:val>
                                            <p:strVal val="#ppt_x"/>
                                          </p:val>
                                        </p:tav>
                                        <p:tav tm="100000">
                                          <p:val>
                                            <p:strVal val="#ppt_x"/>
                                          </p:val>
                                        </p:tav>
                                      </p:tavLst>
                                    </p:anim>
                                    <p:anim calcmode="lin" valueType="num">
                                      <p:cBhvr>
                                        <p:cTn id="1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0" presetClass="exit" presetSubtype="0" fill="hold" grpId="1" nodeType="clickEffect">
                                  <p:stCondLst>
                                    <p:cond delay="0"/>
                                  </p:stCondLst>
                                  <p:childTnLst>
                                    <p:animEffect transition="out" filter="fade">
                                      <p:cBhvr>
                                        <p:cTn id="23" dur="500"/>
                                        <p:tgtEl>
                                          <p:spTgt spid="3"/>
                                        </p:tgtEl>
                                      </p:cBhvr>
                                    </p:animEffect>
                                    <p:set>
                                      <p:cBhvr>
                                        <p:cTn id="24" dur="1" fill="hold">
                                          <p:stCondLst>
                                            <p:cond delay="499"/>
                                          </p:stCondLst>
                                        </p:cTn>
                                        <p:tgtEl>
                                          <p:spTgt spid="3"/>
                                        </p:tgtEl>
                                        <p:attrNameLst>
                                          <p:attrName>style.visibility</p:attrName>
                                        </p:attrNameLst>
                                      </p:cBhvr>
                                      <p:to>
                                        <p:strVal val="hidden"/>
                                      </p:to>
                                    </p:set>
                                  </p:childTnLst>
                                </p:cTn>
                              </p:par>
                            </p:childTnLst>
                          </p:cTn>
                        </p:par>
                        <p:par>
                          <p:cTn id="25" fill="hold">
                            <p:stCondLst>
                              <p:cond delay="500"/>
                            </p:stCondLst>
                            <p:childTnLst>
                              <p:par>
                                <p:cTn id="26" presetID="10" presetClass="entr" presetSubtype="0" fill="hold" nodeType="afterEffect">
                                  <p:stCondLst>
                                    <p:cond delay="0"/>
                                  </p:stCondLst>
                                  <p:childTnLst>
                                    <p:set>
                                      <p:cBhvr>
                                        <p:cTn id="27" dur="1" fill="hold">
                                          <p:stCondLst>
                                            <p:cond delay="0"/>
                                          </p:stCondLst>
                                        </p:cTn>
                                        <p:tgtEl>
                                          <p:spTgt spid="5">
                                            <p:txEl>
                                              <p:pRg st="6" end="6"/>
                                            </p:txEl>
                                          </p:spTgt>
                                        </p:tgtEl>
                                        <p:attrNameLst>
                                          <p:attrName>style.visibility</p:attrName>
                                        </p:attrNameLst>
                                      </p:cBhvr>
                                      <p:to>
                                        <p:strVal val="visible"/>
                                      </p:to>
                                    </p:set>
                                    <p:animEffect transition="in" filter="fade">
                                      <p:cBhvr>
                                        <p:cTn id="28" dur="500"/>
                                        <p:tgtEl>
                                          <p:spTgt spid="5">
                                            <p:txEl>
                                              <p:pRg st="6" end="6"/>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10"/>
                                        </p:tgtEl>
                                        <p:attrNameLst>
                                          <p:attrName>style.visibility</p:attrName>
                                        </p:attrNameLst>
                                      </p:cBhvr>
                                      <p:to>
                                        <p:strVal val="visible"/>
                                      </p:to>
                                    </p:set>
                                    <p:animEffect transition="in" filter="fade">
                                      <p:cBhvr>
                                        <p:cTn id="33" dur="500"/>
                                        <p:tgtEl>
                                          <p:spTgt spid="10"/>
                                        </p:tgtEl>
                                      </p:cBhvr>
                                    </p:animEffect>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11"/>
                                        </p:tgtEl>
                                        <p:attrNameLst>
                                          <p:attrName>style.visibility</p:attrName>
                                        </p:attrNameLst>
                                      </p:cBhvr>
                                      <p:to>
                                        <p:strVal val="visible"/>
                                      </p:to>
                                    </p:set>
                                    <p:animEffect transition="in" filter="fade">
                                      <p:cBhvr>
                                        <p:cTn id="38" dur="1000"/>
                                        <p:tgtEl>
                                          <p:spTgt spid="11"/>
                                        </p:tgtEl>
                                      </p:cBhvr>
                                    </p:animEffect>
                                    <p:anim calcmode="lin" valueType="num">
                                      <p:cBhvr>
                                        <p:cTn id="39" dur="1000" fill="hold"/>
                                        <p:tgtEl>
                                          <p:spTgt spid="11"/>
                                        </p:tgtEl>
                                        <p:attrNameLst>
                                          <p:attrName>ppt_x</p:attrName>
                                        </p:attrNameLst>
                                      </p:cBhvr>
                                      <p:tavLst>
                                        <p:tav tm="0">
                                          <p:val>
                                            <p:strVal val="#ppt_x"/>
                                          </p:val>
                                        </p:tav>
                                        <p:tav tm="100000">
                                          <p:val>
                                            <p:strVal val="#ppt_x"/>
                                          </p:val>
                                        </p:tav>
                                      </p:tavLst>
                                    </p:anim>
                                    <p:anim calcmode="lin" valueType="num">
                                      <p:cBhvr>
                                        <p:cTn id="40"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10" presetClass="exit" presetSubtype="0" fill="hold" grpId="1" nodeType="clickEffect">
                                  <p:stCondLst>
                                    <p:cond delay="0"/>
                                  </p:stCondLst>
                                  <p:childTnLst>
                                    <p:animEffect transition="out" filter="fade">
                                      <p:cBhvr>
                                        <p:cTn id="44" dur="500"/>
                                        <p:tgtEl>
                                          <p:spTgt spid="11"/>
                                        </p:tgtEl>
                                      </p:cBhvr>
                                    </p:animEffect>
                                    <p:set>
                                      <p:cBhvr>
                                        <p:cTn id="45" dur="1" fill="hold">
                                          <p:stCondLst>
                                            <p:cond delay="4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P spid="11" grpId="0" animBg="1"/>
      <p:bldP spid="11"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FEEAC20B-D515-E0EC-376E-BF588BF99352}"/>
              </a:ext>
            </a:extLst>
          </p:cNvPr>
          <p:cNvSpPr>
            <a:spLocks noGrp="1"/>
          </p:cNvSpPr>
          <p:nvPr>
            <p:ph idx="1"/>
          </p:nvPr>
        </p:nvSpPr>
        <p:spPr>
          <a:xfrm>
            <a:off x="838200" y="1593833"/>
            <a:ext cx="10515600" cy="4532890"/>
          </a:xfrm>
        </p:spPr>
        <p:txBody>
          <a:bodyPr>
            <a:normAutofit/>
          </a:bodyPr>
          <a:lstStyle/>
          <a:p>
            <a:r>
              <a:rPr lang="en-US" sz="2600" dirty="0"/>
              <a:t>In Kansas, if an LEA shows reasonable progress ( </a:t>
            </a:r>
            <a:r>
              <a:rPr lang="en-US" sz="2600" u="sng" dirty="0"/>
              <a:t>&gt;</a:t>
            </a:r>
            <a:r>
              <a:rPr lang="en-US" sz="2600" dirty="0"/>
              <a:t>.50) per year in lowering the risk ratio, KSDE may not identify the LEA with significant disproportionality.</a:t>
            </a:r>
          </a:p>
          <a:p>
            <a:pPr lvl="1"/>
            <a:r>
              <a:rPr lang="en-US" sz="2200" dirty="0"/>
              <a:t>Example 1: LEA Utopia</a:t>
            </a:r>
          </a:p>
          <a:p>
            <a:pPr lvl="1"/>
            <a:endParaRPr lang="en-US" sz="2200" dirty="0"/>
          </a:p>
          <a:p>
            <a:pPr lvl="1"/>
            <a:endParaRPr lang="en-US" sz="2200" dirty="0"/>
          </a:p>
          <a:p>
            <a:pPr lvl="1"/>
            <a:endParaRPr lang="en-US" sz="2200" dirty="0"/>
          </a:p>
          <a:p>
            <a:pPr lvl="1"/>
            <a:endParaRPr lang="en-US" sz="2200" dirty="0"/>
          </a:p>
          <a:p>
            <a:pPr lvl="1"/>
            <a:r>
              <a:rPr lang="en-US" sz="2200" dirty="0"/>
              <a:t>Example 2: LEA Excel</a:t>
            </a:r>
          </a:p>
        </p:txBody>
      </p:sp>
      <p:sp>
        <p:nvSpPr>
          <p:cNvPr id="4" name="Title 3">
            <a:extLst>
              <a:ext uri="{FF2B5EF4-FFF2-40B4-BE49-F238E27FC236}">
                <a16:creationId xmlns:a16="http://schemas.microsoft.com/office/drawing/2014/main" id="{E5CFF73E-C983-2A11-A14A-ADE4369949CA}"/>
              </a:ext>
            </a:extLst>
          </p:cNvPr>
          <p:cNvSpPr>
            <a:spLocks noGrp="1"/>
          </p:cNvSpPr>
          <p:nvPr>
            <p:ph type="title"/>
          </p:nvPr>
        </p:nvSpPr>
        <p:spPr/>
        <p:txBody>
          <a:bodyPr>
            <a:normAutofit/>
          </a:bodyPr>
          <a:lstStyle/>
          <a:p>
            <a:r>
              <a:rPr lang="en-US" sz="4000" dirty="0"/>
              <a:t>What if my data improves over time?</a:t>
            </a:r>
          </a:p>
        </p:txBody>
      </p:sp>
      <p:graphicFrame>
        <p:nvGraphicFramePr>
          <p:cNvPr id="2" name="Table 1">
            <a:extLst>
              <a:ext uri="{FF2B5EF4-FFF2-40B4-BE49-F238E27FC236}">
                <a16:creationId xmlns:a16="http://schemas.microsoft.com/office/drawing/2014/main" id="{C871D10D-65F9-D4E0-14F7-9A76AB8960B9}"/>
              </a:ext>
            </a:extLst>
          </p:cNvPr>
          <p:cNvGraphicFramePr>
            <a:graphicFrameLocks noGrp="1"/>
          </p:cNvGraphicFramePr>
          <p:nvPr>
            <p:extLst>
              <p:ext uri="{D42A27DB-BD31-4B8C-83A1-F6EECF244321}">
                <p14:modId xmlns:p14="http://schemas.microsoft.com/office/powerpoint/2010/main" val="3194947018"/>
              </p:ext>
            </p:extLst>
          </p:nvPr>
        </p:nvGraphicFramePr>
        <p:xfrm>
          <a:off x="1665792" y="3091828"/>
          <a:ext cx="8860416" cy="1341120"/>
        </p:xfrm>
        <a:graphic>
          <a:graphicData uri="http://schemas.openxmlformats.org/drawingml/2006/table">
            <a:tbl>
              <a:tblPr firstRow="1" bandRow="1">
                <a:tableStyleId>{5C22544A-7EE6-4342-B048-85BDC9FD1C3A}</a:tableStyleId>
              </a:tblPr>
              <a:tblGrid>
                <a:gridCol w="1786376">
                  <a:extLst>
                    <a:ext uri="{9D8B030D-6E8A-4147-A177-3AD203B41FA5}">
                      <a16:colId xmlns:a16="http://schemas.microsoft.com/office/drawing/2014/main" val="75497094"/>
                    </a:ext>
                  </a:extLst>
                </a:gridCol>
                <a:gridCol w="2643832">
                  <a:extLst>
                    <a:ext uri="{9D8B030D-6E8A-4147-A177-3AD203B41FA5}">
                      <a16:colId xmlns:a16="http://schemas.microsoft.com/office/drawing/2014/main" val="1600436677"/>
                    </a:ext>
                  </a:extLst>
                </a:gridCol>
                <a:gridCol w="2215104">
                  <a:extLst>
                    <a:ext uri="{9D8B030D-6E8A-4147-A177-3AD203B41FA5}">
                      <a16:colId xmlns:a16="http://schemas.microsoft.com/office/drawing/2014/main" val="1613561371"/>
                    </a:ext>
                  </a:extLst>
                </a:gridCol>
                <a:gridCol w="2215104">
                  <a:extLst>
                    <a:ext uri="{9D8B030D-6E8A-4147-A177-3AD203B41FA5}">
                      <a16:colId xmlns:a16="http://schemas.microsoft.com/office/drawing/2014/main" val="3862383279"/>
                    </a:ext>
                  </a:extLst>
                </a:gridCol>
              </a:tblGrid>
              <a:tr h="238043">
                <a:tc>
                  <a:txBody>
                    <a:bodyPr/>
                    <a:lstStyle/>
                    <a:p>
                      <a:pPr algn="ctr"/>
                      <a:r>
                        <a:rPr lang="en-US" sz="1600" dirty="0">
                          <a:solidFill>
                            <a:schemeClr val="tx1"/>
                          </a:solidFill>
                        </a:rPr>
                        <a:t>School Year</a:t>
                      </a:r>
                    </a:p>
                  </a:txBody>
                  <a:tcPr anchor="ctr"/>
                </a:tc>
                <a:tc>
                  <a:txBody>
                    <a:bodyPr/>
                    <a:lstStyle/>
                    <a:p>
                      <a:pPr algn="ctr"/>
                      <a:r>
                        <a:rPr lang="en-US" sz="1600" dirty="0">
                          <a:solidFill>
                            <a:schemeClr val="tx1"/>
                          </a:solidFill>
                        </a:rPr>
                        <a:t>Category</a:t>
                      </a:r>
                    </a:p>
                  </a:txBody>
                  <a:tcPr anchor="ctr"/>
                </a:tc>
                <a:tc>
                  <a:txBody>
                    <a:bodyPr/>
                    <a:lstStyle/>
                    <a:p>
                      <a:pPr algn="ctr"/>
                      <a:r>
                        <a:rPr lang="en-US" sz="1600" dirty="0">
                          <a:solidFill>
                            <a:schemeClr val="tx1"/>
                          </a:solidFill>
                        </a:rPr>
                        <a:t>Racial/Ethnic Group</a:t>
                      </a:r>
                    </a:p>
                  </a:txBody>
                  <a:tcPr anchor="ctr"/>
                </a:tc>
                <a:tc>
                  <a:txBody>
                    <a:bodyPr/>
                    <a:lstStyle/>
                    <a:p>
                      <a:pPr algn="ctr"/>
                      <a:r>
                        <a:rPr lang="en-US" sz="1600" dirty="0">
                          <a:solidFill>
                            <a:schemeClr val="tx1"/>
                          </a:solidFill>
                        </a:rPr>
                        <a:t>Risk Ratio</a:t>
                      </a:r>
                    </a:p>
                  </a:txBody>
                  <a:tcPr anchor="ctr"/>
                </a:tc>
                <a:extLst>
                  <a:ext uri="{0D108BD9-81ED-4DB2-BD59-A6C34878D82A}">
                    <a16:rowId xmlns:a16="http://schemas.microsoft.com/office/drawing/2014/main" val="3537284477"/>
                  </a:ext>
                </a:extLst>
              </a:tr>
              <a:tr h="229823">
                <a:tc>
                  <a:txBody>
                    <a:bodyPr/>
                    <a:lstStyle/>
                    <a:p>
                      <a:r>
                        <a:rPr lang="en-US" sz="1600" dirty="0">
                          <a:solidFill>
                            <a:schemeClr val="tx1"/>
                          </a:solidFill>
                        </a:rPr>
                        <a:t>2020-21</a:t>
                      </a:r>
                    </a:p>
                  </a:txBody>
                  <a:tcPr/>
                </a:tc>
                <a:tc>
                  <a:txBody>
                    <a:bodyPr/>
                    <a:lstStyle/>
                    <a:p>
                      <a:r>
                        <a:rPr lang="en-US" sz="1600" dirty="0">
                          <a:solidFill>
                            <a:schemeClr val="tx1"/>
                          </a:solidFill>
                        </a:rPr>
                        <a:t>Identification of ID</a:t>
                      </a:r>
                    </a:p>
                  </a:txBody>
                  <a:tcPr/>
                </a:tc>
                <a:tc>
                  <a:txBody>
                    <a:bodyPr/>
                    <a:lstStyle/>
                    <a:p>
                      <a:r>
                        <a:rPr lang="en-US" sz="1600" dirty="0">
                          <a:solidFill>
                            <a:schemeClr val="tx1"/>
                          </a:solidFill>
                        </a:rPr>
                        <a:t>White</a:t>
                      </a:r>
                    </a:p>
                  </a:txBody>
                  <a:tcPr/>
                </a:tc>
                <a:tc>
                  <a:txBody>
                    <a:bodyPr/>
                    <a:lstStyle/>
                    <a:p>
                      <a:r>
                        <a:rPr lang="en-US" sz="1600" dirty="0">
                          <a:solidFill>
                            <a:schemeClr val="tx1"/>
                          </a:solidFill>
                        </a:rPr>
                        <a:t>5.0</a:t>
                      </a:r>
                    </a:p>
                  </a:txBody>
                  <a:tcPr/>
                </a:tc>
                <a:extLst>
                  <a:ext uri="{0D108BD9-81ED-4DB2-BD59-A6C34878D82A}">
                    <a16:rowId xmlns:a16="http://schemas.microsoft.com/office/drawing/2014/main" val="2686682555"/>
                  </a:ext>
                </a:extLst>
              </a:tr>
              <a:tr h="229823">
                <a:tc>
                  <a:txBody>
                    <a:bodyPr/>
                    <a:lstStyle/>
                    <a:p>
                      <a:r>
                        <a:rPr lang="en-US" sz="1600" dirty="0">
                          <a:solidFill>
                            <a:schemeClr val="tx1"/>
                          </a:solidFill>
                        </a:rPr>
                        <a:t>2021-22</a:t>
                      </a:r>
                    </a:p>
                  </a:txBody>
                  <a:tcPr/>
                </a:tc>
                <a:tc>
                  <a:txBody>
                    <a:bodyPr/>
                    <a:lstStyle/>
                    <a:p>
                      <a:r>
                        <a:rPr lang="en-US" sz="1600" dirty="0">
                          <a:solidFill>
                            <a:schemeClr val="tx1"/>
                          </a:solidFill>
                        </a:rPr>
                        <a:t>Identification of ID</a:t>
                      </a:r>
                    </a:p>
                  </a:txBody>
                  <a:tcPr/>
                </a:tc>
                <a:tc>
                  <a:txBody>
                    <a:bodyPr/>
                    <a:lstStyle/>
                    <a:p>
                      <a:r>
                        <a:rPr lang="en-US" sz="1600" dirty="0">
                          <a:solidFill>
                            <a:schemeClr val="tx1"/>
                          </a:solidFill>
                        </a:rPr>
                        <a:t>White</a:t>
                      </a:r>
                    </a:p>
                  </a:txBody>
                  <a:tcPr/>
                </a:tc>
                <a:tc>
                  <a:txBody>
                    <a:bodyPr/>
                    <a:lstStyle/>
                    <a:p>
                      <a:r>
                        <a:rPr lang="en-US" sz="1600" dirty="0">
                          <a:solidFill>
                            <a:schemeClr val="tx1"/>
                          </a:solidFill>
                        </a:rPr>
                        <a:t>4.25</a:t>
                      </a:r>
                    </a:p>
                  </a:txBody>
                  <a:tcPr/>
                </a:tc>
                <a:extLst>
                  <a:ext uri="{0D108BD9-81ED-4DB2-BD59-A6C34878D82A}">
                    <a16:rowId xmlns:a16="http://schemas.microsoft.com/office/drawing/2014/main" val="4090221534"/>
                  </a:ext>
                </a:extLst>
              </a:tr>
              <a:tr h="229823">
                <a:tc>
                  <a:txBody>
                    <a:bodyPr/>
                    <a:lstStyle/>
                    <a:p>
                      <a:r>
                        <a:rPr lang="en-US" sz="1600" dirty="0">
                          <a:solidFill>
                            <a:schemeClr val="tx1"/>
                          </a:solidFill>
                        </a:rPr>
                        <a:t>2022-23</a:t>
                      </a:r>
                    </a:p>
                  </a:txBody>
                  <a:tcPr/>
                </a:tc>
                <a:tc>
                  <a:txBody>
                    <a:bodyPr/>
                    <a:lstStyle/>
                    <a:p>
                      <a:r>
                        <a:rPr lang="en-US" sz="1600" dirty="0">
                          <a:solidFill>
                            <a:schemeClr val="tx1"/>
                          </a:solidFill>
                        </a:rPr>
                        <a:t>Identification of ID</a:t>
                      </a:r>
                    </a:p>
                  </a:txBody>
                  <a:tcPr/>
                </a:tc>
                <a:tc>
                  <a:txBody>
                    <a:bodyPr/>
                    <a:lstStyle/>
                    <a:p>
                      <a:r>
                        <a:rPr lang="en-US" sz="1600" dirty="0">
                          <a:solidFill>
                            <a:schemeClr val="tx1"/>
                          </a:solidFill>
                        </a:rPr>
                        <a:t>White</a:t>
                      </a:r>
                    </a:p>
                  </a:txBody>
                  <a:tcPr/>
                </a:tc>
                <a:tc>
                  <a:txBody>
                    <a:bodyPr/>
                    <a:lstStyle/>
                    <a:p>
                      <a:r>
                        <a:rPr lang="en-US" sz="1600" dirty="0">
                          <a:solidFill>
                            <a:schemeClr val="tx1"/>
                          </a:solidFill>
                        </a:rPr>
                        <a:t>3.4</a:t>
                      </a:r>
                    </a:p>
                  </a:txBody>
                  <a:tcPr/>
                </a:tc>
                <a:extLst>
                  <a:ext uri="{0D108BD9-81ED-4DB2-BD59-A6C34878D82A}">
                    <a16:rowId xmlns:a16="http://schemas.microsoft.com/office/drawing/2014/main" val="2584407741"/>
                  </a:ext>
                </a:extLst>
              </a:tr>
            </a:tbl>
          </a:graphicData>
        </a:graphic>
      </p:graphicFrame>
      <p:sp>
        <p:nvSpPr>
          <p:cNvPr id="3" name="TextBox 2">
            <a:extLst>
              <a:ext uri="{FF2B5EF4-FFF2-40B4-BE49-F238E27FC236}">
                <a16:creationId xmlns:a16="http://schemas.microsoft.com/office/drawing/2014/main" id="{E480B195-879D-D164-089E-D6E0DE6ADD0B}"/>
              </a:ext>
            </a:extLst>
          </p:cNvPr>
          <p:cNvSpPr txBox="1"/>
          <p:nvPr/>
        </p:nvSpPr>
        <p:spPr>
          <a:xfrm>
            <a:off x="1972426" y="3554762"/>
            <a:ext cx="6674271" cy="707886"/>
          </a:xfrm>
          <a:prstGeom prst="rect">
            <a:avLst/>
          </a:prstGeom>
          <a:solidFill>
            <a:schemeClr val="accent3">
              <a:lumMod val="75000"/>
            </a:schemeClr>
          </a:solidFill>
        </p:spPr>
        <p:txBody>
          <a:bodyPr wrap="square" rtlCol="0">
            <a:spAutoFit/>
          </a:bodyPr>
          <a:lstStyle/>
          <a:p>
            <a:pPr algn="ctr"/>
            <a:r>
              <a:rPr lang="en-US" sz="2000" b="1" dirty="0">
                <a:solidFill>
                  <a:schemeClr val="bg1"/>
                </a:solidFill>
                <a:latin typeface="+mj-lt"/>
              </a:rPr>
              <a:t>LEA Utopia shows reasonable progress, KSDE may not identify significant disproportionality</a:t>
            </a:r>
          </a:p>
        </p:txBody>
      </p:sp>
      <p:graphicFrame>
        <p:nvGraphicFramePr>
          <p:cNvPr id="10" name="Table 9">
            <a:extLst>
              <a:ext uri="{FF2B5EF4-FFF2-40B4-BE49-F238E27FC236}">
                <a16:creationId xmlns:a16="http://schemas.microsoft.com/office/drawing/2014/main" id="{B141F3CF-3431-1133-6412-4A0E561ABA77}"/>
              </a:ext>
            </a:extLst>
          </p:cNvPr>
          <p:cNvGraphicFramePr>
            <a:graphicFrameLocks noGrp="1"/>
          </p:cNvGraphicFramePr>
          <p:nvPr>
            <p:extLst>
              <p:ext uri="{D42A27DB-BD31-4B8C-83A1-F6EECF244321}">
                <p14:modId xmlns:p14="http://schemas.microsoft.com/office/powerpoint/2010/main" val="3343109668"/>
              </p:ext>
            </p:extLst>
          </p:nvPr>
        </p:nvGraphicFramePr>
        <p:xfrm>
          <a:off x="1665792" y="4905109"/>
          <a:ext cx="8860416" cy="1341120"/>
        </p:xfrm>
        <a:graphic>
          <a:graphicData uri="http://schemas.openxmlformats.org/drawingml/2006/table">
            <a:tbl>
              <a:tblPr firstRow="1" bandRow="1">
                <a:tableStyleId>{00A15C55-8517-42AA-B614-E9B94910E393}</a:tableStyleId>
              </a:tblPr>
              <a:tblGrid>
                <a:gridCol w="1786376">
                  <a:extLst>
                    <a:ext uri="{9D8B030D-6E8A-4147-A177-3AD203B41FA5}">
                      <a16:colId xmlns:a16="http://schemas.microsoft.com/office/drawing/2014/main" val="75497094"/>
                    </a:ext>
                  </a:extLst>
                </a:gridCol>
                <a:gridCol w="2643832">
                  <a:extLst>
                    <a:ext uri="{9D8B030D-6E8A-4147-A177-3AD203B41FA5}">
                      <a16:colId xmlns:a16="http://schemas.microsoft.com/office/drawing/2014/main" val="1600436677"/>
                    </a:ext>
                  </a:extLst>
                </a:gridCol>
                <a:gridCol w="2215104">
                  <a:extLst>
                    <a:ext uri="{9D8B030D-6E8A-4147-A177-3AD203B41FA5}">
                      <a16:colId xmlns:a16="http://schemas.microsoft.com/office/drawing/2014/main" val="1613561371"/>
                    </a:ext>
                  </a:extLst>
                </a:gridCol>
                <a:gridCol w="2215104">
                  <a:extLst>
                    <a:ext uri="{9D8B030D-6E8A-4147-A177-3AD203B41FA5}">
                      <a16:colId xmlns:a16="http://schemas.microsoft.com/office/drawing/2014/main" val="3862383279"/>
                    </a:ext>
                  </a:extLst>
                </a:gridCol>
              </a:tblGrid>
              <a:tr h="309513">
                <a:tc>
                  <a:txBody>
                    <a:bodyPr/>
                    <a:lstStyle/>
                    <a:p>
                      <a:pPr algn="ctr"/>
                      <a:r>
                        <a:rPr lang="en-US" sz="1600" dirty="0"/>
                        <a:t>School Year</a:t>
                      </a:r>
                    </a:p>
                  </a:txBody>
                  <a:tcPr anchor="ctr"/>
                </a:tc>
                <a:tc>
                  <a:txBody>
                    <a:bodyPr/>
                    <a:lstStyle/>
                    <a:p>
                      <a:pPr algn="ctr"/>
                      <a:r>
                        <a:rPr lang="en-US" sz="1600" dirty="0"/>
                        <a:t>Category</a:t>
                      </a:r>
                    </a:p>
                  </a:txBody>
                  <a:tcPr anchor="ctr"/>
                </a:tc>
                <a:tc>
                  <a:txBody>
                    <a:bodyPr/>
                    <a:lstStyle/>
                    <a:p>
                      <a:pPr algn="ctr"/>
                      <a:r>
                        <a:rPr lang="en-US" sz="1600" dirty="0"/>
                        <a:t>Racial/Ethnic Group</a:t>
                      </a:r>
                    </a:p>
                  </a:txBody>
                  <a:tcPr anchor="ctr"/>
                </a:tc>
                <a:tc>
                  <a:txBody>
                    <a:bodyPr/>
                    <a:lstStyle/>
                    <a:p>
                      <a:pPr algn="ctr"/>
                      <a:r>
                        <a:rPr lang="en-US" sz="1600" dirty="0"/>
                        <a:t>Risk Ratio</a:t>
                      </a:r>
                    </a:p>
                  </a:txBody>
                  <a:tcPr anchor="ctr"/>
                </a:tc>
                <a:extLst>
                  <a:ext uri="{0D108BD9-81ED-4DB2-BD59-A6C34878D82A}">
                    <a16:rowId xmlns:a16="http://schemas.microsoft.com/office/drawing/2014/main" val="3537284477"/>
                  </a:ext>
                </a:extLst>
              </a:tr>
              <a:tr h="298824">
                <a:tc>
                  <a:txBody>
                    <a:bodyPr/>
                    <a:lstStyle/>
                    <a:p>
                      <a:r>
                        <a:rPr lang="en-US" sz="1600" dirty="0"/>
                        <a:t>2020-21</a:t>
                      </a:r>
                    </a:p>
                  </a:txBody>
                  <a:tcPr/>
                </a:tc>
                <a:tc>
                  <a:txBody>
                    <a:bodyPr/>
                    <a:lstStyle/>
                    <a:p>
                      <a:r>
                        <a:rPr lang="en-US" sz="1600" dirty="0"/>
                        <a:t>Identification of ID</a:t>
                      </a:r>
                    </a:p>
                  </a:txBody>
                  <a:tcPr/>
                </a:tc>
                <a:tc>
                  <a:txBody>
                    <a:bodyPr/>
                    <a:lstStyle/>
                    <a:p>
                      <a:r>
                        <a:rPr lang="en-US" sz="1600" dirty="0"/>
                        <a:t>White</a:t>
                      </a:r>
                    </a:p>
                  </a:txBody>
                  <a:tcPr/>
                </a:tc>
                <a:tc>
                  <a:txBody>
                    <a:bodyPr/>
                    <a:lstStyle/>
                    <a:p>
                      <a:r>
                        <a:rPr lang="en-US" sz="1600" dirty="0"/>
                        <a:t>4.2</a:t>
                      </a:r>
                    </a:p>
                  </a:txBody>
                  <a:tcPr/>
                </a:tc>
                <a:extLst>
                  <a:ext uri="{0D108BD9-81ED-4DB2-BD59-A6C34878D82A}">
                    <a16:rowId xmlns:a16="http://schemas.microsoft.com/office/drawing/2014/main" val="2686682555"/>
                  </a:ext>
                </a:extLst>
              </a:tr>
              <a:tr h="298824">
                <a:tc>
                  <a:txBody>
                    <a:bodyPr/>
                    <a:lstStyle/>
                    <a:p>
                      <a:r>
                        <a:rPr lang="en-US" sz="1600" dirty="0"/>
                        <a:t>2021-22</a:t>
                      </a:r>
                    </a:p>
                  </a:txBody>
                  <a:tcPr/>
                </a:tc>
                <a:tc>
                  <a:txBody>
                    <a:bodyPr/>
                    <a:lstStyle/>
                    <a:p>
                      <a:r>
                        <a:rPr lang="en-US" sz="1600" dirty="0"/>
                        <a:t>Identification of ID</a:t>
                      </a:r>
                    </a:p>
                  </a:txBody>
                  <a:tcPr/>
                </a:tc>
                <a:tc>
                  <a:txBody>
                    <a:bodyPr/>
                    <a:lstStyle/>
                    <a:p>
                      <a:r>
                        <a:rPr lang="en-US" sz="1600" dirty="0"/>
                        <a:t>White</a:t>
                      </a:r>
                    </a:p>
                  </a:txBody>
                  <a:tcPr/>
                </a:tc>
                <a:tc>
                  <a:txBody>
                    <a:bodyPr/>
                    <a:lstStyle/>
                    <a:p>
                      <a:r>
                        <a:rPr lang="en-US" sz="1600" dirty="0"/>
                        <a:t>3.9</a:t>
                      </a:r>
                    </a:p>
                  </a:txBody>
                  <a:tcPr/>
                </a:tc>
                <a:extLst>
                  <a:ext uri="{0D108BD9-81ED-4DB2-BD59-A6C34878D82A}">
                    <a16:rowId xmlns:a16="http://schemas.microsoft.com/office/drawing/2014/main" val="4090221534"/>
                  </a:ext>
                </a:extLst>
              </a:tr>
              <a:tr h="298824">
                <a:tc>
                  <a:txBody>
                    <a:bodyPr/>
                    <a:lstStyle/>
                    <a:p>
                      <a:r>
                        <a:rPr lang="en-US" sz="1600" dirty="0"/>
                        <a:t>2022-23</a:t>
                      </a:r>
                    </a:p>
                  </a:txBody>
                  <a:tcPr/>
                </a:tc>
                <a:tc>
                  <a:txBody>
                    <a:bodyPr/>
                    <a:lstStyle/>
                    <a:p>
                      <a:r>
                        <a:rPr lang="en-US" sz="1600" dirty="0"/>
                        <a:t>Identification of ID</a:t>
                      </a:r>
                    </a:p>
                  </a:txBody>
                  <a:tcPr/>
                </a:tc>
                <a:tc>
                  <a:txBody>
                    <a:bodyPr/>
                    <a:lstStyle/>
                    <a:p>
                      <a:r>
                        <a:rPr lang="en-US" sz="1600" dirty="0"/>
                        <a:t>White</a:t>
                      </a:r>
                    </a:p>
                  </a:txBody>
                  <a:tcPr/>
                </a:tc>
                <a:tc>
                  <a:txBody>
                    <a:bodyPr/>
                    <a:lstStyle/>
                    <a:p>
                      <a:r>
                        <a:rPr lang="en-US" sz="1600" dirty="0"/>
                        <a:t>3.3</a:t>
                      </a:r>
                    </a:p>
                  </a:txBody>
                  <a:tcPr/>
                </a:tc>
                <a:extLst>
                  <a:ext uri="{0D108BD9-81ED-4DB2-BD59-A6C34878D82A}">
                    <a16:rowId xmlns:a16="http://schemas.microsoft.com/office/drawing/2014/main" val="2584407741"/>
                  </a:ext>
                </a:extLst>
              </a:tr>
            </a:tbl>
          </a:graphicData>
        </a:graphic>
      </p:graphicFrame>
      <p:sp>
        <p:nvSpPr>
          <p:cNvPr id="11" name="TextBox 10">
            <a:extLst>
              <a:ext uri="{FF2B5EF4-FFF2-40B4-BE49-F238E27FC236}">
                <a16:creationId xmlns:a16="http://schemas.microsoft.com/office/drawing/2014/main" id="{825A165A-BD52-9929-9572-196916245EE0}"/>
              </a:ext>
            </a:extLst>
          </p:cNvPr>
          <p:cNvSpPr txBox="1"/>
          <p:nvPr/>
        </p:nvSpPr>
        <p:spPr>
          <a:xfrm>
            <a:off x="3447371" y="5346284"/>
            <a:ext cx="4043681" cy="707886"/>
          </a:xfrm>
          <a:prstGeom prst="rect">
            <a:avLst/>
          </a:prstGeom>
          <a:solidFill>
            <a:schemeClr val="accent5"/>
          </a:solidFill>
        </p:spPr>
        <p:txBody>
          <a:bodyPr wrap="square" rtlCol="0">
            <a:spAutoFit/>
          </a:bodyPr>
          <a:lstStyle/>
          <a:p>
            <a:pPr algn="ctr"/>
            <a:r>
              <a:rPr lang="en-US" sz="2000" b="1" dirty="0">
                <a:solidFill>
                  <a:schemeClr val="bg1"/>
                </a:solidFill>
                <a:latin typeface="+mj-lt"/>
              </a:rPr>
              <a:t>LEA Excel </a:t>
            </a:r>
            <a:r>
              <a:rPr lang="en-US" sz="2000" b="1" u="sng" dirty="0">
                <a:solidFill>
                  <a:schemeClr val="bg1"/>
                </a:solidFill>
                <a:latin typeface="+mj-lt"/>
              </a:rPr>
              <a:t>does not show</a:t>
            </a:r>
            <a:r>
              <a:rPr lang="en-US" sz="2000" b="1" dirty="0">
                <a:solidFill>
                  <a:schemeClr val="bg1"/>
                </a:solidFill>
                <a:latin typeface="+mj-lt"/>
              </a:rPr>
              <a:t> reasonable progress</a:t>
            </a:r>
          </a:p>
        </p:txBody>
      </p:sp>
      <p:sp>
        <p:nvSpPr>
          <p:cNvPr id="6" name="Right Brace 5">
            <a:extLst>
              <a:ext uri="{FF2B5EF4-FFF2-40B4-BE49-F238E27FC236}">
                <a16:creationId xmlns:a16="http://schemas.microsoft.com/office/drawing/2014/main" id="{60ED1E53-7984-8E33-52C5-5F6C3C872B8F}"/>
              </a:ext>
              <a:ext uri="{C183D7F6-B498-43B3-948B-1728B52AA6E4}">
                <adec:decorative xmlns:adec="http://schemas.microsoft.com/office/drawing/2017/decorative" val="1"/>
              </a:ext>
            </a:extLst>
          </p:cNvPr>
          <p:cNvSpPr/>
          <p:nvPr/>
        </p:nvSpPr>
        <p:spPr>
          <a:xfrm>
            <a:off x="8944899" y="3555103"/>
            <a:ext cx="309990" cy="353602"/>
          </a:xfrm>
          <a:prstGeom prst="rightBrace">
            <a:avLst/>
          </a:prstGeom>
          <a:ln w="38100">
            <a:solidFill>
              <a:schemeClr val="accent5"/>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Right Brace 6">
            <a:extLst>
              <a:ext uri="{FF2B5EF4-FFF2-40B4-BE49-F238E27FC236}">
                <a16:creationId xmlns:a16="http://schemas.microsoft.com/office/drawing/2014/main" id="{7372C911-A6D1-79B6-760F-D1C9ABA8948F}"/>
              </a:ext>
              <a:ext uri="{C183D7F6-B498-43B3-948B-1728B52AA6E4}">
                <adec:decorative xmlns:adec="http://schemas.microsoft.com/office/drawing/2017/decorative" val="1"/>
              </a:ext>
            </a:extLst>
          </p:cNvPr>
          <p:cNvSpPr/>
          <p:nvPr/>
        </p:nvSpPr>
        <p:spPr>
          <a:xfrm>
            <a:off x="8953331" y="3981709"/>
            <a:ext cx="309991" cy="353602"/>
          </a:xfrm>
          <a:prstGeom prst="rightBrace">
            <a:avLst/>
          </a:prstGeom>
          <a:ln w="38100">
            <a:solidFill>
              <a:schemeClr val="accent5"/>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TextBox 7">
            <a:extLst>
              <a:ext uri="{FF2B5EF4-FFF2-40B4-BE49-F238E27FC236}">
                <a16:creationId xmlns:a16="http://schemas.microsoft.com/office/drawing/2014/main" id="{9DAC4DCF-2C07-330A-21E2-2C57AA23DB72}"/>
              </a:ext>
            </a:extLst>
          </p:cNvPr>
          <p:cNvSpPr txBox="1"/>
          <p:nvPr/>
        </p:nvSpPr>
        <p:spPr>
          <a:xfrm>
            <a:off x="9325274" y="3539373"/>
            <a:ext cx="718466" cy="369332"/>
          </a:xfrm>
          <a:prstGeom prst="rect">
            <a:avLst/>
          </a:prstGeom>
          <a:noFill/>
        </p:spPr>
        <p:txBody>
          <a:bodyPr wrap="none" rtlCol="0">
            <a:spAutoFit/>
          </a:bodyPr>
          <a:lstStyle/>
          <a:p>
            <a:r>
              <a:rPr lang="en-US" b="1" dirty="0">
                <a:solidFill>
                  <a:schemeClr val="accent5"/>
                </a:solidFill>
                <a:latin typeface="+mj-lt"/>
              </a:rPr>
              <a:t>-0.75</a:t>
            </a:r>
          </a:p>
        </p:txBody>
      </p:sp>
      <p:sp>
        <p:nvSpPr>
          <p:cNvPr id="9" name="TextBox 8">
            <a:extLst>
              <a:ext uri="{FF2B5EF4-FFF2-40B4-BE49-F238E27FC236}">
                <a16:creationId xmlns:a16="http://schemas.microsoft.com/office/drawing/2014/main" id="{3CCFAF12-93A3-B25F-76AC-288916A1A5CC}"/>
              </a:ext>
            </a:extLst>
          </p:cNvPr>
          <p:cNvSpPr txBox="1"/>
          <p:nvPr/>
        </p:nvSpPr>
        <p:spPr>
          <a:xfrm>
            <a:off x="9325274" y="3981709"/>
            <a:ext cx="718466" cy="369332"/>
          </a:xfrm>
          <a:prstGeom prst="rect">
            <a:avLst/>
          </a:prstGeom>
          <a:noFill/>
        </p:spPr>
        <p:txBody>
          <a:bodyPr wrap="none" rtlCol="0">
            <a:spAutoFit/>
          </a:bodyPr>
          <a:lstStyle/>
          <a:p>
            <a:r>
              <a:rPr lang="en-US" b="1" dirty="0">
                <a:solidFill>
                  <a:schemeClr val="accent5"/>
                </a:solidFill>
                <a:latin typeface="+mj-lt"/>
              </a:rPr>
              <a:t>-0.85</a:t>
            </a:r>
          </a:p>
        </p:txBody>
      </p:sp>
      <p:sp>
        <p:nvSpPr>
          <p:cNvPr id="12" name="Right Brace 11">
            <a:extLst>
              <a:ext uri="{FF2B5EF4-FFF2-40B4-BE49-F238E27FC236}">
                <a16:creationId xmlns:a16="http://schemas.microsoft.com/office/drawing/2014/main" id="{19C39AAC-C1E0-1E46-725C-945A26CBAF34}"/>
              </a:ext>
              <a:ext uri="{C183D7F6-B498-43B3-948B-1728B52AA6E4}">
                <adec:decorative xmlns:adec="http://schemas.microsoft.com/office/drawing/2017/decorative" val="1"/>
              </a:ext>
            </a:extLst>
          </p:cNvPr>
          <p:cNvSpPr/>
          <p:nvPr/>
        </p:nvSpPr>
        <p:spPr>
          <a:xfrm>
            <a:off x="8978437" y="5362014"/>
            <a:ext cx="309990" cy="353602"/>
          </a:xfrm>
          <a:prstGeom prst="rightBrace">
            <a:avLst/>
          </a:prstGeom>
          <a:ln w="38100">
            <a:solidFill>
              <a:schemeClr val="accent5"/>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Right Brace 12">
            <a:extLst>
              <a:ext uri="{FF2B5EF4-FFF2-40B4-BE49-F238E27FC236}">
                <a16:creationId xmlns:a16="http://schemas.microsoft.com/office/drawing/2014/main" id="{1B7BC465-A467-405D-D855-6ADDDB18A334}"/>
              </a:ext>
              <a:ext uri="{C183D7F6-B498-43B3-948B-1728B52AA6E4}">
                <adec:decorative xmlns:adec="http://schemas.microsoft.com/office/drawing/2017/decorative" val="1"/>
              </a:ext>
            </a:extLst>
          </p:cNvPr>
          <p:cNvSpPr/>
          <p:nvPr/>
        </p:nvSpPr>
        <p:spPr>
          <a:xfrm>
            <a:off x="8986869" y="5788620"/>
            <a:ext cx="309991" cy="353602"/>
          </a:xfrm>
          <a:prstGeom prst="rightBrace">
            <a:avLst/>
          </a:prstGeom>
          <a:ln w="38100">
            <a:solidFill>
              <a:schemeClr val="accent5"/>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TextBox 13">
            <a:extLst>
              <a:ext uri="{FF2B5EF4-FFF2-40B4-BE49-F238E27FC236}">
                <a16:creationId xmlns:a16="http://schemas.microsoft.com/office/drawing/2014/main" id="{E150F766-B0EB-0E19-06D8-F5775942AA82}"/>
              </a:ext>
            </a:extLst>
          </p:cNvPr>
          <p:cNvSpPr txBox="1"/>
          <p:nvPr/>
        </p:nvSpPr>
        <p:spPr>
          <a:xfrm>
            <a:off x="9358812" y="5346284"/>
            <a:ext cx="718466" cy="369332"/>
          </a:xfrm>
          <a:prstGeom prst="rect">
            <a:avLst/>
          </a:prstGeom>
          <a:noFill/>
        </p:spPr>
        <p:txBody>
          <a:bodyPr wrap="none" rtlCol="0">
            <a:spAutoFit/>
          </a:bodyPr>
          <a:lstStyle/>
          <a:p>
            <a:r>
              <a:rPr lang="en-US" b="1" dirty="0">
                <a:solidFill>
                  <a:schemeClr val="accent5"/>
                </a:solidFill>
                <a:latin typeface="+mj-lt"/>
              </a:rPr>
              <a:t>-0.30</a:t>
            </a:r>
          </a:p>
        </p:txBody>
      </p:sp>
      <p:sp>
        <p:nvSpPr>
          <p:cNvPr id="15" name="TextBox 14">
            <a:extLst>
              <a:ext uri="{FF2B5EF4-FFF2-40B4-BE49-F238E27FC236}">
                <a16:creationId xmlns:a16="http://schemas.microsoft.com/office/drawing/2014/main" id="{3F31C9E4-5D75-8AA3-4365-2E009A2D7615}"/>
              </a:ext>
            </a:extLst>
          </p:cNvPr>
          <p:cNvSpPr txBox="1"/>
          <p:nvPr/>
        </p:nvSpPr>
        <p:spPr>
          <a:xfrm>
            <a:off x="9358812" y="5788620"/>
            <a:ext cx="718466" cy="369332"/>
          </a:xfrm>
          <a:prstGeom prst="rect">
            <a:avLst/>
          </a:prstGeom>
          <a:noFill/>
        </p:spPr>
        <p:txBody>
          <a:bodyPr wrap="none" rtlCol="0">
            <a:spAutoFit/>
          </a:bodyPr>
          <a:lstStyle/>
          <a:p>
            <a:r>
              <a:rPr lang="en-US" b="1" dirty="0">
                <a:solidFill>
                  <a:schemeClr val="accent5"/>
                </a:solidFill>
                <a:latin typeface="+mj-lt"/>
              </a:rPr>
              <a:t>-0.60</a:t>
            </a:r>
          </a:p>
        </p:txBody>
      </p:sp>
    </p:spTree>
    <p:custDataLst>
      <p:tags r:id="rId1"/>
    </p:custDataLst>
    <p:extLst>
      <p:ext uri="{BB962C8B-B14F-4D97-AF65-F5344CB8AC3E}">
        <p14:creationId xmlns:p14="http://schemas.microsoft.com/office/powerpoint/2010/main" val="3832370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par>
                          <p:cTn id="13" fill="hold">
                            <p:stCondLst>
                              <p:cond delay="500"/>
                            </p:stCondLst>
                            <p:childTnLst>
                              <p:par>
                                <p:cTn id="14" presetID="10" presetClass="entr" presetSubtype="0" fill="hold" grpId="0" nodeType="after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fade">
                                      <p:cBhvr>
                                        <p:cTn id="16" dur="500"/>
                                        <p:tgtEl>
                                          <p:spTgt spid="8"/>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500"/>
                                        <p:tgtEl>
                                          <p:spTgt spid="7"/>
                                        </p:tgtEl>
                                      </p:cBhvr>
                                    </p:animEffect>
                                  </p:childTnLst>
                                </p:cTn>
                              </p:par>
                            </p:childTnLst>
                          </p:cTn>
                        </p:par>
                        <p:par>
                          <p:cTn id="22" fill="hold">
                            <p:stCondLst>
                              <p:cond delay="500"/>
                            </p:stCondLst>
                            <p:childTnLst>
                              <p:par>
                                <p:cTn id="23" presetID="10" presetClass="entr" presetSubtype="0" fill="hold" grpId="0" nodeType="after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fade">
                                      <p:cBhvr>
                                        <p:cTn id="25" dur="500"/>
                                        <p:tgtEl>
                                          <p:spTgt spid="9"/>
                                        </p:tgtEl>
                                      </p:cBhvr>
                                    </p:animEffect>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grpId="0" nodeType="clickEffect">
                                  <p:stCondLst>
                                    <p:cond delay="0"/>
                                  </p:stCondLst>
                                  <p:childTnLst>
                                    <p:set>
                                      <p:cBhvr>
                                        <p:cTn id="29" dur="1" fill="hold">
                                          <p:stCondLst>
                                            <p:cond delay="0"/>
                                          </p:stCondLst>
                                        </p:cTn>
                                        <p:tgtEl>
                                          <p:spTgt spid="3"/>
                                        </p:tgtEl>
                                        <p:attrNameLst>
                                          <p:attrName>style.visibility</p:attrName>
                                        </p:attrNameLst>
                                      </p:cBhvr>
                                      <p:to>
                                        <p:strVal val="visible"/>
                                      </p:to>
                                    </p:set>
                                    <p:animEffect transition="in" filter="fade">
                                      <p:cBhvr>
                                        <p:cTn id="30" dur="1000"/>
                                        <p:tgtEl>
                                          <p:spTgt spid="3"/>
                                        </p:tgtEl>
                                      </p:cBhvr>
                                    </p:animEffect>
                                    <p:anim calcmode="lin" valueType="num">
                                      <p:cBhvr>
                                        <p:cTn id="31" dur="1000" fill="hold"/>
                                        <p:tgtEl>
                                          <p:spTgt spid="3"/>
                                        </p:tgtEl>
                                        <p:attrNameLst>
                                          <p:attrName>ppt_x</p:attrName>
                                        </p:attrNameLst>
                                      </p:cBhvr>
                                      <p:tavLst>
                                        <p:tav tm="0">
                                          <p:val>
                                            <p:strVal val="#ppt_x"/>
                                          </p:val>
                                        </p:tav>
                                        <p:tav tm="100000">
                                          <p:val>
                                            <p:strVal val="#ppt_x"/>
                                          </p:val>
                                        </p:tav>
                                      </p:tavLst>
                                    </p:anim>
                                    <p:anim calcmode="lin" valueType="num">
                                      <p:cBhvr>
                                        <p:cTn id="32" dur="1000" fill="hold"/>
                                        <p:tgtEl>
                                          <p:spTgt spid="3"/>
                                        </p:tgtEl>
                                        <p:attrNameLst>
                                          <p:attrName>ppt_y</p:attrName>
                                        </p:attrNameLst>
                                      </p:cBhvr>
                                      <p:tavLst>
                                        <p:tav tm="0">
                                          <p:val>
                                            <p:strVal val="#ppt_y+.1"/>
                                          </p:val>
                                        </p:tav>
                                        <p:tav tm="100000">
                                          <p:val>
                                            <p:strVal val="#ppt_y"/>
                                          </p:val>
                                        </p:tav>
                                      </p:tavLst>
                                    </p:anim>
                                  </p:childTnLst>
                                </p:cTn>
                              </p:par>
                            </p:childTnLst>
                          </p:cTn>
                        </p:par>
                        <p:par>
                          <p:cTn id="33" fill="hold">
                            <p:stCondLst>
                              <p:cond delay="1000"/>
                            </p:stCondLst>
                            <p:childTnLst>
                              <p:par>
                                <p:cTn id="34" presetID="10" presetClass="entr" presetSubtype="0" fill="hold" nodeType="afterEffect">
                                  <p:stCondLst>
                                    <p:cond delay="0"/>
                                  </p:stCondLst>
                                  <p:childTnLst>
                                    <p:set>
                                      <p:cBhvr>
                                        <p:cTn id="35" dur="1" fill="hold">
                                          <p:stCondLst>
                                            <p:cond delay="0"/>
                                          </p:stCondLst>
                                        </p:cTn>
                                        <p:tgtEl>
                                          <p:spTgt spid="5">
                                            <p:txEl>
                                              <p:pRg st="6" end="6"/>
                                            </p:txEl>
                                          </p:spTgt>
                                        </p:tgtEl>
                                        <p:attrNameLst>
                                          <p:attrName>style.visibility</p:attrName>
                                        </p:attrNameLst>
                                      </p:cBhvr>
                                      <p:to>
                                        <p:strVal val="visible"/>
                                      </p:to>
                                    </p:set>
                                    <p:animEffect transition="in" filter="fade">
                                      <p:cBhvr>
                                        <p:cTn id="36" dur="500"/>
                                        <p:tgtEl>
                                          <p:spTgt spid="5">
                                            <p:txEl>
                                              <p:pRg st="6" end="6"/>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nodeType="clickEffect">
                                  <p:stCondLst>
                                    <p:cond delay="0"/>
                                  </p:stCondLst>
                                  <p:childTnLst>
                                    <p:set>
                                      <p:cBhvr>
                                        <p:cTn id="40" dur="1" fill="hold">
                                          <p:stCondLst>
                                            <p:cond delay="0"/>
                                          </p:stCondLst>
                                        </p:cTn>
                                        <p:tgtEl>
                                          <p:spTgt spid="10"/>
                                        </p:tgtEl>
                                        <p:attrNameLst>
                                          <p:attrName>style.visibility</p:attrName>
                                        </p:attrNameLst>
                                      </p:cBhvr>
                                      <p:to>
                                        <p:strVal val="visible"/>
                                      </p:to>
                                    </p:set>
                                    <p:animEffect transition="in" filter="fade">
                                      <p:cBhvr>
                                        <p:cTn id="41" dur="500"/>
                                        <p:tgtEl>
                                          <p:spTgt spid="10"/>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12"/>
                                        </p:tgtEl>
                                        <p:attrNameLst>
                                          <p:attrName>style.visibility</p:attrName>
                                        </p:attrNameLst>
                                      </p:cBhvr>
                                      <p:to>
                                        <p:strVal val="visible"/>
                                      </p:to>
                                    </p:set>
                                    <p:animEffect transition="in" filter="fade">
                                      <p:cBhvr>
                                        <p:cTn id="46" dur="500"/>
                                        <p:tgtEl>
                                          <p:spTgt spid="12"/>
                                        </p:tgtEl>
                                      </p:cBhvr>
                                    </p:animEffect>
                                  </p:childTnLst>
                                </p:cTn>
                              </p:par>
                            </p:childTnLst>
                          </p:cTn>
                        </p:par>
                        <p:par>
                          <p:cTn id="47" fill="hold">
                            <p:stCondLst>
                              <p:cond delay="500"/>
                            </p:stCondLst>
                            <p:childTnLst>
                              <p:par>
                                <p:cTn id="48" presetID="10" presetClass="entr" presetSubtype="0" fill="hold" grpId="0" nodeType="afterEffect">
                                  <p:stCondLst>
                                    <p:cond delay="0"/>
                                  </p:stCondLst>
                                  <p:childTnLst>
                                    <p:set>
                                      <p:cBhvr>
                                        <p:cTn id="49" dur="1" fill="hold">
                                          <p:stCondLst>
                                            <p:cond delay="0"/>
                                          </p:stCondLst>
                                        </p:cTn>
                                        <p:tgtEl>
                                          <p:spTgt spid="14"/>
                                        </p:tgtEl>
                                        <p:attrNameLst>
                                          <p:attrName>style.visibility</p:attrName>
                                        </p:attrNameLst>
                                      </p:cBhvr>
                                      <p:to>
                                        <p:strVal val="visible"/>
                                      </p:to>
                                    </p:set>
                                    <p:animEffect transition="in" filter="fade">
                                      <p:cBhvr>
                                        <p:cTn id="50" dur="500"/>
                                        <p:tgtEl>
                                          <p:spTgt spid="14"/>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13"/>
                                        </p:tgtEl>
                                        <p:attrNameLst>
                                          <p:attrName>style.visibility</p:attrName>
                                        </p:attrNameLst>
                                      </p:cBhvr>
                                      <p:to>
                                        <p:strVal val="visible"/>
                                      </p:to>
                                    </p:set>
                                    <p:animEffect transition="in" filter="fade">
                                      <p:cBhvr>
                                        <p:cTn id="55" dur="500"/>
                                        <p:tgtEl>
                                          <p:spTgt spid="13"/>
                                        </p:tgtEl>
                                      </p:cBhvr>
                                    </p:animEffect>
                                  </p:childTnLst>
                                </p:cTn>
                              </p:par>
                            </p:childTnLst>
                          </p:cTn>
                        </p:par>
                        <p:par>
                          <p:cTn id="56" fill="hold">
                            <p:stCondLst>
                              <p:cond delay="500"/>
                            </p:stCondLst>
                            <p:childTnLst>
                              <p:par>
                                <p:cTn id="57" presetID="10" presetClass="entr" presetSubtype="0" fill="hold" grpId="0" nodeType="afterEffect">
                                  <p:stCondLst>
                                    <p:cond delay="0"/>
                                  </p:stCondLst>
                                  <p:childTnLst>
                                    <p:set>
                                      <p:cBhvr>
                                        <p:cTn id="58" dur="1" fill="hold">
                                          <p:stCondLst>
                                            <p:cond delay="0"/>
                                          </p:stCondLst>
                                        </p:cTn>
                                        <p:tgtEl>
                                          <p:spTgt spid="15"/>
                                        </p:tgtEl>
                                        <p:attrNameLst>
                                          <p:attrName>style.visibility</p:attrName>
                                        </p:attrNameLst>
                                      </p:cBhvr>
                                      <p:to>
                                        <p:strVal val="visible"/>
                                      </p:to>
                                    </p:set>
                                    <p:animEffect transition="in" filter="fade">
                                      <p:cBhvr>
                                        <p:cTn id="59" dur="500"/>
                                        <p:tgtEl>
                                          <p:spTgt spid="15"/>
                                        </p:tgtEl>
                                      </p:cBhvr>
                                    </p:animEffect>
                                  </p:childTnLst>
                                </p:cTn>
                              </p:par>
                            </p:childTnLst>
                          </p:cTn>
                        </p:par>
                      </p:childTnLst>
                    </p:cTn>
                  </p:par>
                  <p:par>
                    <p:cTn id="60" fill="hold">
                      <p:stCondLst>
                        <p:cond delay="indefinite"/>
                      </p:stCondLst>
                      <p:childTnLst>
                        <p:par>
                          <p:cTn id="61" fill="hold">
                            <p:stCondLst>
                              <p:cond delay="0"/>
                            </p:stCondLst>
                            <p:childTnLst>
                              <p:par>
                                <p:cTn id="62" presetID="42" presetClass="entr" presetSubtype="0" fill="hold" grpId="0" nodeType="clickEffect">
                                  <p:stCondLst>
                                    <p:cond delay="0"/>
                                  </p:stCondLst>
                                  <p:childTnLst>
                                    <p:set>
                                      <p:cBhvr>
                                        <p:cTn id="63" dur="1" fill="hold">
                                          <p:stCondLst>
                                            <p:cond delay="0"/>
                                          </p:stCondLst>
                                        </p:cTn>
                                        <p:tgtEl>
                                          <p:spTgt spid="11"/>
                                        </p:tgtEl>
                                        <p:attrNameLst>
                                          <p:attrName>style.visibility</p:attrName>
                                        </p:attrNameLst>
                                      </p:cBhvr>
                                      <p:to>
                                        <p:strVal val="visible"/>
                                      </p:to>
                                    </p:set>
                                    <p:animEffect transition="in" filter="fade">
                                      <p:cBhvr>
                                        <p:cTn id="64" dur="1000"/>
                                        <p:tgtEl>
                                          <p:spTgt spid="11"/>
                                        </p:tgtEl>
                                      </p:cBhvr>
                                    </p:animEffect>
                                    <p:anim calcmode="lin" valueType="num">
                                      <p:cBhvr>
                                        <p:cTn id="65" dur="1000" fill="hold"/>
                                        <p:tgtEl>
                                          <p:spTgt spid="11"/>
                                        </p:tgtEl>
                                        <p:attrNameLst>
                                          <p:attrName>ppt_x</p:attrName>
                                        </p:attrNameLst>
                                      </p:cBhvr>
                                      <p:tavLst>
                                        <p:tav tm="0">
                                          <p:val>
                                            <p:strVal val="#ppt_x"/>
                                          </p:val>
                                        </p:tav>
                                        <p:tav tm="100000">
                                          <p:val>
                                            <p:strVal val="#ppt_x"/>
                                          </p:val>
                                        </p:tav>
                                      </p:tavLst>
                                    </p:anim>
                                    <p:anim calcmode="lin" valueType="num">
                                      <p:cBhvr>
                                        <p:cTn id="66"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1" grpId="0" animBg="1"/>
      <p:bldP spid="6" grpId="0" animBg="1"/>
      <p:bldP spid="7" grpId="0" animBg="1"/>
      <p:bldP spid="8" grpId="0"/>
      <p:bldP spid="9" grpId="0"/>
      <p:bldP spid="12" grpId="0" animBg="1"/>
      <p:bldP spid="13" grpId="0" animBg="1"/>
      <p:bldP spid="14" grpId="0"/>
      <p:bldP spid="1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44C04FF-8484-68D1-4FF8-2FD2DED48252}"/>
              </a:ext>
            </a:extLst>
          </p:cNvPr>
          <p:cNvSpPr>
            <a:spLocks noGrp="1"/>
          </p:cNvSpPr>
          <p:nvPr>
            <p:ph idx="1"/>
          </p:nvPr>
        </p:nvSpPr>
        <p:spPr>
          <a:xfrm>
            <a:off x="838200" y="1644072"/>
            <a:ext cx="10515600" cy="4777047"/>
          </a:xfrm>
        </p:spPr>
        <p:txBody>
          <a:bodyPr>
            <a:normAutofit fontScale="92500" lnSpcReduction="20000"/>
          </a:bodyPr>
          <a:lstStyle/>
          <a:p>
            <a:r>
              <a:rPr lang="en-US" dirty="0"/>
              <a:t>The regulations implementing IDEA provide the definition of local education agency:</a:t>
            </a:r>
          </a:p>
          <a:p>
            <a:pPr marL="854075" indent="0">
              <a:buNone/>
            </a:pPr>
            <a:r>
              <a:rPr lang="en-US" i="1" dirty="0"/>
              <a:t>"other public authority legally constituted within a State for either administrative control or direction of, or to perform a service function for, public elementary or secondary schools in a city, county, township, school district, or other political subdivision of a State, or for a combination of school districts or counties as are recognized in a State as an administrative agency for its public elementary schools or secondary schools." </a:t>
            </a:r>
          </a:p>
          <a:p>
            <a:r>
              <a:rPr lang="en-US" dirty="0"/>
              <a:t>Districts entered into interlocal cooperation agreements and cooperative agreements are local education agencies </a:t>
            </a:r>
          </a:p>
          <a:p>
            <a:r>
              <a:rPr lang="en-US" dirty="0"/>
              <a:t>KSDE calculates significant disproportionality, as required, at the local education agency level, adding together all member district data to conduct the analysis</a:t>
            </a:r>
          </a:p>
        </p:txBody>
      </p:sp>
      <p:sp>
        <p:nvSpPr>
          <p:cNvPr id="3" name="Title 2">
            <a:extLst>
              <a:ext uri="{FF2B5EF4-FFF2-40B4-BE49-F238E27FC236}">
                <a16:creationId xmlns:a16="http://schemas.microsoft.com/office/drawing/2014/main" id="{D1E74FE6-9049-E9D0-0D5E-81488FDC197B}"/>
              </a:ext>
            </a:extLst>
          </p:cNvPr>
          <p:cNvSpPr>
            <a:spLocks noGrp="1"/>
          </p:cNvSpPr>
          <p:nvPr>
            <p:ph type="title"/>
          </p:nvPr>
        </p:nvSpPr>
        <p:spPr/>
        <p:txBody>
          <a:bodyPr/>
          <a:lstStyle/>
          <a:p>
            <a:r>
              <a:rPr lang="en-US" dirty="0"/>
              <a:t>Cooperatives and </a:t>
            </a:r>
            <a:r>
              <a:rPr lang="en-US" dirty="0" err="1"/>
              <a:t>Interlocals</a:t>
            </a:r>
            <a:endParaRPr lang="en-US" dirty="0"/>
          </a:p>
        </p:txBody>
      </p:sp>
    </p:spTree>
    <p:custDataLst>
      <p:tags r:id="rId1"/>
    </p:custDataLst>
    <p:extLst>
      <p:ext uri="{BB962C8B-B14F-4D97-AF65-F5344CB8AC3E}">
        <p14:creationId xmlns:p14="http://schemas.microsoft.com/office/powerpoint/2010/main" val="42337672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Where can I find my LEA’s Significant Disproportionality reports?</a:t>
            </a:r>
          </a:p>
        </p:txBody>
      </p:sp>
      <p:sp>
        <p:nvSpPr>
          <p:cNvPr id="5" name="Content Placeholder 4"/>
          <p:cNvSpPr>
            <a:spLocks noGrp="1"/>
          </p:cNvSpPr>
          <p:nvPr>
            <p:ph sz="half" idx="1"/>
          </p:nvPr>
        </p:nvSpPr>
        <p:spPr>
          <a:xfrm>
            <a:off x="838200" y="1825625"/>
            <a:ext cx="10515600" cy="4351338"/>
          </a:xfrm>
        </p:spPr>
        <p:txBody>
          <a:bodyPr>
            <a:normAutofit/>
          </a:bodyPr>
          <a:lstStyle/>
          <a:p>
            <a:r>
              <a:rPr lang="en-US" dirty="0"/>
              <a:t>LEA Significant Disproportionality data reports are available on the </a:t>
            </a:r>
            <a:r>
              <a:rPr lang="en-US" dirty="0">
                <a:hlinkClick r:id="rId3"/>
              </a:rPr>
              <a:t>Kansas APR Reports </a:t>
            </a:r>
            <a:r>
              <a:rPr lang="en-US" dirty="0"/>
              <a:t>under the Sig Dis tab. KSDE strongly encourages all LEAs to review this data whether the LEA has been identified for significant disproportionality or not. </a:t>
            </a:r>
          </a:p>
          <a:p>
            <a:r>
              <a:rPr lang="en-US" dirty="0"/>
              <a:t>The KS APR Report </a:t>
            </a:r>
            <a:r>
              <a:rPr lang="en-US" i="1" dirty="0"/>
              <a:t>Sig Dis User Guide </a:t>
            </a:r>
            <a:r>
              <a:rPr lang="en-US" dirty="0"/>
              <a:t>is located under the Sig Dis tab on the Kansas APR Reports website and was created to assist LEAs in accessing this data and utilizing specific report features and is available under the Sig Dis reports tab. </a:t>
            </a:r>
          </a:p>
        </p:txBody>
      </p:sp>
    </p:spTree>
    <p:custDataLst>
      <p:tags r:id="rId1"/>
    </p:custDataLst>
    <p:extLst>
      <p:ext uri="{BB962C8B-B14F-4D97-AF65-F5344CB8AC3E}">
        <p14:creationId xmlns:p14="http://schemas.microsoft.com/office/powerpoint/2010/main" val="31085379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F39C2FFF-7D43-1BBA-C171-BE5A493F5D69}"/>
              </a:ext>
            </a:extLst>
          </p:cNvPr>
          <p:cNvSpPr>
            <a:spLocks noGrp="1"/>
          </p:cNvSpPr>
          <p:nvPr>
            <p:ph type="title"/>
          </p:nvPr>
        </p:nvSpPr>
        <p:spPr/>
        <p:txBody>
          <a:bodyPr/>
          <a:lstStyle/>
          <a:p>
            <a:r>
              <a:rPr lang="en-US" dirty="0"/>
              <a:t>IMPLICATIONS</a:t>
            </a:r>
            <a:endParaRPr lang="en-US" i="1" dirty="0"/>
          </a:p>
        </p:txBody>
      </p:sp>
      <p:sp>
        <p:nvSpPr>
          <p:cNvPr id="8" name="Text Placeholder 7">
            <a:extLst>
              <a:ext uri="{FF2B5EF4-FFF2-40B4-BE49-F238E27FC236}">
                <a16:creationId xmlns:a16="http://schemas.microsoft.com/office/drawing/2014/main" id="{F50AF57F-DCA9-64DB-605C-7E9D0CC66B1C}"/>
              </a:ext>
            </a:extLst>
          </p:cNvPr>
          <p:cNvSpPr>
            <a:spLocks noGrp="1"/>
          </p:cNvSpPr>
          <p:nvPr>
            <p:ph type="body" idx="1"/>
          </p:nvPr>
        </p:nvSpPr>
        <p:spPr/>
        <p:txBody>
          <a:bodyPr/>
          <a:lstStyle/>
          <a:p>
            <a:r>
              <a:rPr lang="en-US" dirty="0"/>
              <a:t>Implications of Significant Disproportionality</a:t>
            </a:r>
          </a:p>
        </p:txBody>
      </p:sp>
    </p:spTree>
    <p:custDataLst>
      <p:tags r:id="rId1"/>
    </p:custDataLst>
    <p:extLst>
      <p:ext uri="{BB962C8B-B14F-4D97-AF65-F5344CB8AC3E}">
        <p14:creationId xmlns:p14="http://schemas.microsoft.com/office/powerpoint/2010/main" val="40025195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sz="2300" dirty="0"/>
              <a:t>Review and, if appropriate, revise its policies, practices, and procedures used in identification or placement in particular education settings, and/or disciplinary removals, to ensure that the policies, practices, and procedures comply with the requirements of the IDEA; </a:t>
            </a:r>
          </a:p>
          <a:p>
            <a:r>
              <a:rPr lang="en-US" sz="2300" dirty="0"/>
              <a:t>Complete a root cause analysis to identify contributing factors to significant disproportionality;</a:t>
            </a:r>
          </a:p>
          <a:p>
            <a:r>
              <a:rPr lang="en-US" sz="2300" dirty="0"/>
              <a:t>Publicly report on the revision of those policies, practices, and procedures consistent with the requirements of the Family Educational Rights and Privacy Act, its implementing regulations in 34 C.F.R. part 99, and Section 618(b)(1) of IDEA; and</a:t>
            </a:r>
          </a:p>
          <a:p>
            <a:r>
              <a:rPr lang="en-US" sz="2300" dirty="0"/>
              <a:t>Reserve 15% of its IDEA Part B Section 611 and 619 allocations for comprehensive coordinated early intervening services (CCEIS) to address factors contributing to the significant disproportionality.</a:t>
            </a:r>
            <a:endParaRPr lang="en-US" sz="2400" dirty="0"/>
          </a:p>
        </p:txBody>
      </p:sp>
      <p:sp>
        <p:nvSpPr>
          <p:cNvPr id="3" name="Title 2"/>
          <p:cNvSpPr>
            <a:spLocks noGrp="1"/>
          </p:cNvSpPr>
          <p:nvPr>
            <p:ph type="title"/>
          </p:nvPr>
        </p:nvSpPr>
        <p:spPr/>
        <p:txBody>
          <a:bodyPr>
            <a:normAutofit fontScale="90000"/>
          </a:bodyPr>
          <a:lstStyle/>
          <a:p>
            <a:r>
              <a:rPr lang="en-US" b="1" dirty="0"/>
              <a:t>What happens if my LEA is identified as having significant disproportionality?</a:t>
            </a:r>
            <a:endParaRPr lang="en-US" dirty="0"/>
          </a:p>
        </p:txBody>
      </p:sp>
    </p:spTree>
    <p:custDataLst>
      <p:tags r:id="rId1"/>
    </p:custDataLst>
    <p:extLst>
      <p:ext uri="{BB962C8B-B14F-4D97-AF65-F5344CB8AC3E}">
        <p14:creationId xmlns:p14="http://schemas.microsoft.com/office/powerpoint/2010/main" val="3201071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fade">
                                      <p:cBhvr>
                                        <p:cTn id="17"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2BD16F0-1991-D25F-A94A-4CEFA2372B7D}"/>
              </a:ext>
            </a:extLst>
          </p:cNvPr>
          <p:cNvSpPr>
            <a:spLocks noGrp="1"/>
          </p:cNvSpPr>
          <p:nvPr>
            <p:ph idx="1"/>
          </p:nvPr>
        </p:nvSpPr>
        <p:spPr/>
        <p:txBody>
          <a:bodyPr>
            <a:normAutofit lnSpcReduction="10000"/>
          </a:bodyPr>
          <a:lstStyle/>
          <a:p>
            <a:r>
              <a:rPr lang="en-US" b="1" dirty="0"/>
              <a:t>Policies</a:t>
            </a:r>
            <a:r>
              <a:rPr lang="en-US" dirty="0"/>
              <a:t> – Standard or mandate by governing body (e.g., local board) </a:t>
            </a:r>
          </a:p>
          <a:p>
            <a:pPr lvl="1"/>
            <a:r>
              <a:rPr lang="en-US" dirty="0"/>
              <a:t>Example – approved local board discipline policies</a:t>
            </a:r>
          </a:p>
          <a:p>
            <a:pPr lvl="1"/>
            <a:r>
              <a:rPr lang="en-US" dirty="0"/>
              <a:t>Non-example – Kansas Special Education Process Handbook</a:t>
            </a:r>
          </a:p>
          <a:p>
            <a:r>
              <a:rPr lang="en-US" b="1" dirty="0"/>
              <a:t>Procedures</a:t>
            </a:r>
            <a:r>
              <a:rPr lang="en-US" dirty="0"/>
              <a:t> – Written documentation of how policies should be implemented</a:t>
            </a:r>
          </a:p>
          <a:p>
            <a:pPr lvl="1"/>
            <a:r>
              <a:rPr lang="en-US" dirty="0"/>
              <a:t>Example – written manifestation determination procedures </a:t>
            </a:r>
          </a:p>
          <a:p>
            <a:pPr lvl="1"/>
            <a:r>
              <a:rPr lang="en-US" dirty="0"/>
              <a:t>Non-example – Kansas Special Education Process Handbook</a:t>
            </a:r>
          </a:p>
          <a:p>
            <a:r>
              <a:rPr lang="en-US" b="1" dirty="0"/>
              <a:t>Practices</a:t>
            </a:r>
            <a:r>
              <a:rPr lang="en-US" dirty="0"/>
              <a:t> – Evidence of implementation of policies and procedures</a:t>
            </a:r>
          </a:p>
          <a:p>
            <a:pPr lvl="1"/>
            <a:r>
              <a:rPr lang="en-US" dirty="0"/>
              <a:t>Example – review of documentation from a student’s manifestation determination meeting</a:t>
            </a:r>
          </a:p>
        </p:txBody>
      </p:sp>
      <p:sp>
        <p:nvSpPr>
          <p:cNvPr id="3" name="Title 2">
            <a:extLst>
              <a:ext uri="{FF2B5EF4-FFF2-40B4-BE49-F238E27FC236}">
                <a16:creationId xmlns:a16="http://schemas.microsoft.com/office/drawing/2014/main" id="{3B38A77C-B843-2B3D-AE02-B6557627E31B}"/>
              </a:ext>
            </a:extLst>
          </p:cNvPr>
          <p:cNvSpPr>
            <a:spLocks noGrp="1"/>
          </p:cNvSpPr>
          <p:nvPr>
            <p:ph type="title"/>
          </p:nvPr>
        </p:nvSpPr>
        <p:spPr/>
        <p:txBody>
          <a:bodyPr>
            <a:normAutofit/>
          </a:bodyPr>
          <a:lstStyle/>
          <a:p>
            <a:r>
              <a:rPr lang="en-US" sz="4000" dirty="0"/>
              <a:t>What is meant by policies, procedures, and practices?</a:t>
            </a:r>
          </a:p>
        </p:txBody>
      </p:sp>
    </p:spTree>
    <p:custDataLst>
      <p:tags r:id="rId1"/>
    </p:custDataLst>
    <p:extLst>
      <p:ext uri="{BB962C8B-B14F-4D97-AF65-F5344CB8AC3E}">
        <p14:creationId xmlns:p14="http://schemas.microsoft.com/office/powerpoint/2010/main" val="1614038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fade">
                                      <p:cBhvr>
                                        <p:cTn id="17" dur="5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fade">
                                      <p:cBhvr>
                                        <p:cTn id="22" dur="500"/>
                                        <p:tgtEl>
                                          <p:spTgt spid="2">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Effect transition="in" filter="fade">
                                      <p:cBhvr>
                                        <p:cTn id="27" dur="500"/>
                                        <p:tgtEl>
                                          <p:spTgt spid="2">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
                                            <p:txEl>
                                              <p:pRg st="6" end="6"/>
                                            </p:txEl>
                                          </p:spTgt>
                                        </p:tgtEl>
                                        <p:attrNameLst>
                                          <p:attrName>style.visibility</p:attrName>
                                        </p:attrNameLst>
                                      </p:cBhvr>
                                      <p:to>
                                        <p:strVal val="visible"/>
                                      </p:to>
                                    </p:set>
                                    <p:animEffect transition="in" filter="fade">
                                      <p:cBhvr>
                                        <p:cTn id="32" dur="500"/>
                                        <p:tgtEl>
                                          <p:spTgt spid="2">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2">
                                            <p:txEl>
                                              <p:pRg st="7" end="7"/>
                                            </p:txEl>
                                          </p:spTgt>
                                        </p:tgtEl>
                                        <p:attrNameLst>
                                          <p:attrName>style.visibility</p:attrName>
                                        </p:attrNameLst>
                                      </p:cBhvr>
                                      <p:to>
                                        <p:strVal val="visible"/>
                                      </p:to>
                                    </p:set>
                                    <p:animEffect transition="in" filter="fade">
                                      <p:cBhvr>
                                        <p:cTn id="37"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EF2A1E6-6070-EDEB-DBF4-B6A3FA01B061}"/>
              </a:ext>
            </a:extLst>
          </p:cNvPr>
          <p:cNvSpPr>
            <a:spLocks noGrp="1"/>
          </p:cNvSpPr>
          <p:nvPr>
            <p:ph type="title"/>
          </p:nvPr>
        </p:nvSpPr>
        <p:spPr>
          <a:xfrm>
            <a:off x="838200" y="365125"/>
            <a:ext cx="10515600" cy="1325563"/>
          </a:xfrm>
        </p:spPr>
        <p:txBody>
          <a:bodyPr anchor="ctr">
            <a:normAutofit/>
          </a:bodyPr>
          <a:lstStyle/>
          <a:p>
            <a:r>
              <a:rPr lang="en-US" dirty="0"/>
              <a:t>Significant Disproportionality Self-Assessment Tool</a:t>
            </a:r>
          </a:p>
        </p:txBody>
      </p:sp>
      <p:sp>
        <p:nvSpPr>
          <p:cNvPr id="2" name="Content Placeholder 1">
            <a:extLst>
              <a:ext uri="{FF2B5EF4-FFF2-40B4-BE49-F238E27FC236}">
                <a16:creationId xmlns:a16="http://schemas.microsoft.com/office/drawing/2014/main" id="{3CE37869-12F8-E93D-479F-E9F8E18E36E4}"/>
              </a:ext>
            </a:extLst>
          </p:cNvPr>
          <p:cNvSpPr>
            <a:spLocks noGrp="1"/>
          </p:cNvSpPr>
          <p:nvPr>
            <p:ph sz="half" idx="1"/>
          </p:nvPr>
        </p:nvSpPr>
        <p:spPr>
          <a:xfrm>
            <a:off x="838201" y="1825625"/>
            <a:ext cx="3439886" cy="4351338"/>
          </a:xfrm>
        </p:spPr>
        <p:txBody>
          <a:bodyPr>
            <a:normAutofit/>
          </a:bodyPr>
          <a:lstStyle/>
          <a:p>
            <a:pPr marL="0" indent="0">
              <a:buNone/>
            </a:pPr>
            <a:r>
              <a:rPr lang="en-US" sz="2600" dirty="0"/>
              <a:t>To review policies, procedures, and practices, KSDE requires LEAs to complete a significant disproportionality self-assessment tool</a:t>
            </a:r>
          </a:p>
        </p:txBody>
      </p:sp>
      <p:pic>
        <p:nvPicPr>
          <p:cNvPr id="8" name="Picture 7">
            <a:extLst>
              <a:ext uri="{FF2B5EF4-FFF2-40B4-BE49-F238E27FC236}">
                <a16:creationId xmlns:a16="http://schemas.microsoft.com/office/drawing/2014/main" id="{F522F678-16E7-477E-498E-2713CAD7B26E}"/>
              </a:ext>
              <a:ext uri="{C183D7F6-B498-43B3-948B-1728B52AA6E4}">
                <adec:decorative xmlns:adec="http://schemas.microsoft.com/office/drawing/2017/decorative" val="1"/>
              </a:ext>
            </a:extLst>
          </p:cNvPr>
          <p:cNvPicPr>
            <a:picLocks noChangeAspect="1"/>
          </p:cNvPicPr>
          <p:nvPr/>
        </p:nvPicPr>
        <p:blipFill>
          <a:blip r:embed="rId4"/>
          <a:stretch>
            <a:fillRect/>
          </a:stretch>
        </p:blipFill>
        <p:spPr>
          <a:xfrm>
            <a:off x="4528457" y="1825625"/>
            <a:ext cx="7475271" cy="4111398"/>
          </a:xfrm>
          <a:prstGeom prst="rect">
            <a:avLst/>
          </a:prstGeom>
          <a:noFill/>
        </p:spPr>
      </p:pic>
    </p:spTree>
    <p:custDataLst>
      <p:tags r:id="rId1"/>
    </p:custDataLst>
    <p:extLst>
      <p:ext uri="{BB962C8B-B14F-4D97-AF65-F5344CB8AC3E}">
        <p14:creationId xmlns:p14="http://schemas.microsoft.com/office/powerpoint/2010/main" val="23856736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91C4A02-3341-D9DE-B5AC-607466720055}"/>
              </a:ext>
            </a:extLst>
          </p:cNvPr>
          <p:cNvSpPr>
            <a:spLocks noGrp="1"/>
          </p:cNvSpPr>
          <p:nvPr>
            <p:ph idx="1"/>
          </p:nvPr>
        </p:nvSpPr>
        <p:spPr/>
        <p:txBody>
          <a:bodyPr/>
          <a:lstStyle/>
          <a:p>
            <a:endParaRPr lang="en-US"/>
          </a:p>
        </p:txBody>
      </p:sp>
      <p:sp>
        <p:nvSpPr>
          <p:cNvPr id="3" name="Title 2">
            <a:extLst>
              <a:ext uri="{FF2B5EF4-FFF2-40B4-BE49-F238E27FC236}">
                <a16:creationId xmlns:a16="http://schemas.microsoft.com/office/drawing/2014/main" id="{7B523AA1-05E2-B351-FF42-229A8F9DA064}"/>
              </a:ext>
            </a:extLst>
          </p:cNvPr>
          <p:cNvSpPr>
            <a:spLocks noGrp="1"/>
          </p:cNvSpPr>
          <p:nvPr>
            <p:ph type="title"/>
          </p:nvPr>
        </p:nvSpPr>
        <p:spPr/>
        <p:txBody>
          <a:bodyPr/>
          <a:lstStyle/>
          <a:p>
            <a:r>
              <a:rPr lang="en-US" dirty="0"/>
              <a:t>Related Requirements</a:t>
            </a:r>
          </a:p>
        </p:txBody>
      </p:sp>
      <p:pic>
        <p:nvPicPr>
          <p:cNvPr id="5" name="Picture 4">
            <a:extLst>
              <a:ext uri="{FF2B5EF4-FFF2-40B4-BE49-F238E27FC236}">
                <a16:creationId xmlns:a16="http://schemas.microsoft.com/office/drawing/2014/main" id="{5FEBF2C6-1806-E455-0928-96E63A6D5E79}"/>
              </a:ext>
              <a:ext uri="{C183D7F6-B498-43B3-948B-1728B52AA6E4}">
                <adec:decorative xmlns:adec="http://schemas.microsoft.com/office/drawing/2017/decorative" val="1"/>
              </a:ext>
            </a:extLst>
          </p:cNvPr>
          <p:cNvPicPr>
            <a:picLocks noChangeAspect="1"/>
          </p:cNvPicPr>
          <p:nvPr/>
        </p:nvPicPr>
        <p:blipFill>
          <a:blip r:embed="rId4"/>
          <a:stretch>
            <a:fillRect/>
          </a:stretch>
        </p:blipFill>
        <p:spPr>
          <a:xfrm>
            <a:off x="109563" y="236505"/>
            <a:ext cx="11972874" cy="6384990"/>
          </a:xfrm>
          <a:prstGeom prst="rect">
            <a:avLst/>
          </a:prstGeom>
        </p:spPr>
      </p:pic>
      <p:sp>
        <p:nvSpPr>
          <p:cNvPr id="6" name="Rectangle 5">
            <a:extLst>
              <a:ext uri="{FF2B5EF4-FFF2-40B4-BE49-F238E27FC236}">
                <a16:creationId xmlns:a16="http://schemas.microsoft.com/office/drawing/2014/main" id="{44BF3943-714A-495D-8E15-096FBF641FA0}"/>
              </a:ext>
              <a:ext uri="{C183D7F6-B498-43B3-948B-1728B52AA6E4}">
                <adec:decorative xmlns:adec="http://schemas.microsoft.com/office/drawing/2017/decorative" val="1"/>
              </a:ext>
            </a:extLst>
          </p:cNvPr>
          <p:cNvSpPr/>
          <p:nvPr/>
        </p:nvSpPr>
        <p:spPr>
          <a:xfrm>
            <a:off x="211015" y="681037"/>
            <a:ext cx="1858945" cy="3901011"/>
          </a:xfrm>
          <a:prstGeom prst="rect">
            <a:avLst/>
          </a:prstGeom>
          <a:noFill/>
          <a:ln w="5715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7D833F4F-7562-F848-CDE4-7F04DE6AFA5B}"/>
              </a:ext>
              <a:ext uri="{C183D7F6-B498-43B3-948B-1728B52AA6E4}">
                <adec:decorative xmlns:adec="http://schemas.microsoft.com/office/drawing/2017/decorative" val="1"/>
              </a:ext>
            </a:extLst>
          </p:cNvPr>
          <p:cNvSpPr/>
          <p:nvPr/>
        </p:nvSpPr>
        <p:spPr>
          <a:xfrm>
            <a:off x="2069960" y="681037"/>
            <a:ext cx="4026040" cy="3901011"/>
          </a:xfrm>
          <a:prstGeom prst="rect">
            <a:avLst/>
          </a:prstGeom>
          <a:noFill/>
          <a:ln w="57150">
            <a:solidFill>
              <a:schemeClr val="accent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3E60ABB1-3173-2241-97D8-F12FC67FD91B}"/>
              </a:ext>
              <a:ext uri="{C183D7F6-B498-43B3-948B-1728B52AA6E4}">
                <adec:decorative xmlns:adec="http://schemas.microsoft.com/office/drawing/2017/decorative" val="1"/>
              </a:ext>
            </a:extLst>
          </p:cNvPr>
          <p:cNvSpPr/>
          <p:nvPr/>
        </p:nvSpPr>
        <p:spPr>
          <a:xfrm>
            <a:off x="6108560" y="681036"/>
            <a:ext cx="4213609" cy="3901011"/>
          </a:xfrm>
          <a:prstGeom prst="rect">
            <a:avLst/>
          </a:prstGeom>
          <a:noFill/>
          <a:ln w="57150">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7DBB39DA-4988-6EB3-3B98-AA04D8993AB0}"/>
              </a:ext>
              <a:ext uri="{C183D7F6-B498-43B3-948B-1728B52AA6E4}">
                <adec:decorative xmlns:adec="http://schemas.microsoft.com/office/drawing/2017/decorative" val="1"/>
              </a:ext>
            </a:extLst>
          </p:cNvPr>
          <p:cNvSpPr/>
          <p:nvPr/>
        </p:nvSpPr>
        <p:spPr>
          <a:xfrm>
            <a:off x="198455" y="4554415"/>
            <a:ext cx="11841480" cy="1052566"/>
          </a:xfrm>
          <a:prstGeom prst="rect">
            <a:avLst/>
          </a:prstGeom>
          <a:noFill/>
          <a:ln w="5715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9D85A2A5-9BB6-F812-E3A2-E776CE67482E}"/>
              </a:ext>
              <a:ext uri="{C183D7F6-B498-43B3-948B-1728B52AA6E4}">
                <adec:decorative xmlns:adec="http://schemas.microsoft.com/office/drawing/2017/decorative" val="1"/>
              </a:ext>
            </a:extLst>
          </p:cNvPr>
          <p:cNvSpPr/>
          <p:nvPr/>
        </p:nvSpPr>
        <p:spPr>
          <a:xfrm>
            <a:off x="200967" y="5608656"/>
            <a:ext cx="11841480" cy="914400"/>
          </a:xfrm>
          <a:prstGeom prst="rect">
            <a:avLst/>
          </a:prstGeom>
          <a:noFill/>
          <a:ln w="57150">
            <a:solidFill>
              <a:schemeClr val="accent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D3F8948C-6305-5850-A6BA-C0E7DF3AA850}"/>
              </a:ext>
              <a:ext uri="{C183D7F6-B498-43B3-948B-1728B52AA6E4}">
                <adec:decorative xmlns:adec="http://schemas.microsoft.com/office/drawing/2017/decorative" val="1"/>
              </a:ext>
            </a:extLst>
          </p:cNvPr>
          <p:cNvSpPr/>
          <p:nvPr/>
        </p:nvSpPr>
        <p:spPr>
          <a:xfrm>
            <a:off x="10322169" y="310562"/>
            <a:ext cx="1717766" cy="6232590"/>
          </a:xfrm>
          <a:prstGeom prst="rect">
            <a:avLst/>
          </a:prstGeom>
          <a:noFill/>
          <a:ln w="57150">
            <a:solidFill>
              <a:schemeClr val="accent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1243428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1)">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heel(1)">
                                      <p:cBhvr>
                                        <p:cTn id="12" dur="2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heel(1)">
                                      <p:cBhvr>
                                        <p:cTn id="17" dur="20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grpId="1" nodeType="clickEffect">
                                  <p:stCondLst>
                                    <p:cond delay="0"/>
                                  </p:stCondLst>
                                  <p:childTnLst>
                                    <p:animEffect transition="out" filter="fade">
                                      <p:cBhvr>
                                        <p:cTn id="21" dur="500"/>
                                        <p:tgtEl>
                                          <p:spTgt spid="6"/>
                                        </p:tgtEl>
                                      </p:cBhvr>
                                    </p:animEffect>
                                    <p:set>
                                      <p:cBhvr>
                                        <p:cTn id="22" dur="1" fill="hold">
                                          <p:stCondLst>
                                            <p:cond delay="499"/>
                                          </p:stCondLst>
                                        </p:cTn>
                                        <p:tgtEl>
                                          <p:spTgt spid="6"/>
                                        </p:tgtEl>
                                        <p:attrNameLst>
                                          <p:attrName>style.visibility</p:attrName>
                                        </p:attrNameLst>
                                      </p:cBhvr>
                                      <p:to>
                                        <p:strVal val="hidden"/>
                                      </p:to>
                                    </p:set>
                                  </p:childTnLst>
                                </p:cTn>
                              </p:par>
                              <p:par>
                                <p:cTn id="23" presetID="10" presetClass="exit" presetSubtype="0" fill="hold" grpId="1" nodeType="withEffect">
                                  <p:stCondLst>
                                    <p:cond delay="0"/>
                                  </p:stCondLst>
                                  <p:childTnLst>
                                    <p:animEffect transition="out" filter="fade">
                                      <p:cBhvr>
                                        <p:cTn id="24" dur="500"/>
                                        <p:tgtEl>
                                          <p:spTgt spid="7"/>
                                        </p:tgtEl>
                                      </p:cBhvr>
                                    </p:animEffect>
                                    <p:set>
                                      <p:cBhvr>
                                        <p:cTn id="25" dur="1" fill="hold">
                                          <p:stCondLst>
                                            <p:cond delay="499"/>
                                          </p:stCondLst>
                                        </p:cTn>
                                        <p:tgtEl>
                                          <p:spTgt spid="7"/>
                                        </p:tgtEl>
                                        <p:attrNameLst>
                                          <p:attrName>style.visibility</p:attrName>
                                        </p:attrNameLst>
                                      </p:cBhvr>
                                      <p:to>
                                        <p:strVal val="hidden"/>
                                      </p:to>
                                    </p:set>
                                  </p:childTnLst>
                                </p:cTn>
                              </p:par>
                              <p:par>
                                <p:cTn id="26" presetID="10" presetClass="exit" presetSubtype="0" fill="hold" grpId="1" nodeType="withEffect">
                                  <p:stCondLst>
                                    <p:cond delay="0"/>
                                  </p:stCondLst>
                                  <p:childTnLst>
                                    <p:animEffect transition="out" filter="fade">
                                      <p:cBhvr>
                                        <p:cTn id="27" dur="500"/>
                                        <p:tgtEl>
                                          <p:spTgt spid="8"/>
                                        </p:tgtEl>
                                      </p:cBhvr>
                                    </p:animEffect>
                                    <p:set>
                                      <p:cBhvr>
                                        <p:cTn id="28" dur="1" fill="hold">
                                          <p:stCondLst>
                                            <p:cond delay="499"/>
                                          </p:stCondLst>
                                        </p:cTn>
                                        <p:tgtEl>
                                          <p:spTgt spid="8"/>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21" presetClass="entr" presetSubtype="1" fill="hold" grpId="0" nodeType="click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wheel(1)">
                                      <p:cBhvr>
                                        <p:cTn id="33" dur="2000"/>
                                        <p:tgtEl>
                                          <p:spTgt spid="9"/>
                                        </p:tgtEl>
                                      </p:cBhvr>
                                    </p:animEffect>
                                  </p:childTnLst>
                                </p:cTn>
                              </p:par>
                            </p:childTnLst>
                          </p:cTn>
                        </p:par>
                      </p:childTnLst>
                    </p:cTn>
                  </p:par>
                  <p:par>
                    <p:cTn id="34" fill="hold">
                      <p:stCondLst>
                        <p:cond delay="indefinite"/>
                      </p:stCondLst>
                      <p:childTnLst>
                        <p:par>
                          <p:cTn id="35" fill="hold">
                            <p:stCondLst>
                              <p:cond delay="0"/>
                            </p:stCondLst>
                            <p:childTnLst>
                              <p:par>
                                <p:cTn id="36" presetID="21" presetClass="entr" presetSubtype="1" fill="hold" grpId="0" nodeType="clickEffect">
                                  <p:stCondLst>
                                    <p:cond delay="0"/>
                                  </p:stCondLst>
                                  <p:childTnLst>
                                    <p:set>
                                      <p:cBhvr>
                                        <p:cTn id="37" dur="1" fill="hold">
                                          <p:stCondLst>
                                            <p:cond delay="0"/>
                                          </p:stCondLst>
                                        </p:cTn>
                                        <p:tgtEl>
                                          <p:spTgt spid="10"/>
                                        </p:tgtEl>
                                        <p:attrNameLst>
                                          <p:attrName>style.visibility</p:attrName>
                                        </p:attrNameLst>
                                      </p:cBhvr>
                                      <p:to>
                                        <p:strVal val="visible"/>
                                      </p:to>
                                    </p:set>
                                    <p:animEffect transition="in" filter="wheel(1)">
                                      <p:cBhvr>
                                        <p:cTn id="38" dur="2000"/>
                                        <p:tgtEl>
                                          <p:spTgt spid="10"/>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xit" presetSubtype="0" fill="hold" grpId="1" nodeType="clickEffect">
                                  <p:stCondLst>
                                    <p:cond delay="0"/>
                                  </p:stCondLst>
                                  <p:childTnLst>
                                    <p:animEffect transition="out" filter="fade">
                                      <p:cBhvr>
                                        <p:cTn id="42" dur="500"/>
                                        <p:tgtEl>
                                          <p:spTgt spid="9"/>
                                        </p:tgtEl>
                                      </p:cBhvr>
                                    </p:animEffect>
                                    <p:set>
                                      <p:cBhvr>
                                        <p:cTn id="43" dur="1" fill="hold">
                                          <p:stCondLst>
                                            <p:cond delay="499"/>
                                          </p:stCondLst>
                                        </p:cTn>
                                        <p:tgtEl>
                                          <p:spTgt spid="9"/>
                                        </p:tgtEl>
                                        <p:attrNameLst>
                                          <p:attrName>style.visibility</p:attrName>
                                        </p:attrNameLst>
                                      </p:cBhvr>
                                      <p:to>
                                        <p:strVal val="hidden"/>
                                      </p:to>
                                    </p:set>
                                  </p:childTnLst>
                                </p:cTn>
                              </p:par>
                              <p:par>
                                <p:cTn id="44" presetID="10" presetClass="exit" presetSubtype="0" fill="hold" grpId="1" nodeType="withEffect">
                                  <p:stCondLst>
                                    <p:cond delay="0"/>
                                  </p:stCondLst>
                                  <p:childTnLst>
                                    <p:animEffect transition="out" filter="fade">
                                      <p:cBhvr>
                                        <p:cTn id="45" dur="500"/>
                                        <p:tgtEl>
                                          <p:spTgt spid="10"/>
                                        </p:tgtEl>
                                      </p:cBhvr>
                                    </p:animEffect>
                                    <p:set>
                                      <p:cBhvr>
                                        <p:cTn id="46" dur="1" fill="hold">
                                          <p:stCondLst>
                                            <p:cond delay="499"/>
                                          </p:stCondLst>
                                        </p:cTn>
                                        <p:tgtEl>
                                          <p:spTgt spid="10"/>
                                        </p:tgtEl>
                                        <p:attrNameLst>
                                          <p:attrName>style.visibility</p:attrName>
                                        </p:attrNameLst>
                                      </p:cBhvr>
                                      <p:to>
                                        <p:strVal val="hidden"/>
                                      </p:to>
                                    </p:set>
                                  </p:childTnLst>
                                </p:cTn>
                              </p:par>
                            </p:childTnLst>
                          </p:cTn>
                        </p:par>
                      </p:childTnLst>
                    </p:cTn>
                  </p:par>
                  <p:par>
                    <p:cTn id="47" fill="hold">
                      <p:stCondLst>
                        <p:cond delay="indefinite"/>
                      </p:stCondLst>
                      <p:childTnLst>
                        <p:par>
                          <p:cTn id="48" fill="hold">
                            <p:stCondLst>
                              <p:cond delay="0"/>
                            </p:stCondLst>
                            <p:childTnLst>
                              <p:par>
                                <p:cTn id="49" presetID="21" presetClass="entr" presetSubtype="1" fill="hold" grpId="0" nodeType="clickEffect">
                                  <p:stCondLst>
                                    <p:cond delay="0"/>
                                  </p:stCondLst>
                                  <p:childTnLst>
                                    <p:set>
                                      <p:cBhvr>
                                        <p:cTn id="50" dur="1" fill="hold">
                                          <p:stCondLst>
                                            <p:cond delay="0"/>
                                          </p:stCondLst>
                                        </p:cTn>
                                        <p:tgtEl>
                                          <p:spTgt spid="11"/>
                                        </p:tgtEl>
                                        <p:attrNameLst>
                                          <p:attrName>style.visibility</p:attrName>
                                        </p:attrNameLst>
                                      </p:cBhvr>
                                      <p:to>
                                        <p:strVal val="visible"/>
                                      </p:to>
                                    </p:set>
                                    <p:animEffect transition="in" filter="wheel(1)">
                                      <p:cBhvr>
                                        <p:cTn id="51"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7" grpId="0" animBg="1"/>
      <p:bldP spid="7" grpId="1" animBg="1"/>
      <p:bldP spid="8" grpId="0" animBg="1"/>
      <p:bldP spid="8" grpId="1" animBg="1"/>
      <p:bldP spid="9" grpId="0" animBg="1"/>
      <p:bldP spid="9" grpId="1" animBg="1"/>
      <p:bldP spid="10" grpId="0" animBg="1"/>
      <p:bldP spid="10" grpId="1" animBg="1"/>
      <p:bldP spid="11"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6CA3AB-8BC1-F764-FB36-CC606C7DD43F}"/>
              </a:ext>
            </a:extLst>
          </p:cNvPr>
          <p:cNvSpPr>
            <a:spLocks noGrp="1"/>
          </p:cNvSpPr>
          <p:nvPr>
            <p:ph type="title"/>
          </p:nvPr>
        </p:nvSpPr>
        <p:spPr>
          <a:xfrm>
            <a:off x="704088" y="1230757"/>
            <a:ext cx="10515600" cy="1325563"/>
          </a:xfrm>
        </p:spPr>
        <p:txBody>
          <a:bodyPr/>
          <a:lstStyle/>
          <a:p>
            <a:r>
              <a:rPr lang="en-US" dirty="0"/>
              <a:t>Section 1: IEP Development</a:t>
            </a:r>
          </a:p>
        </p:txBody>
      </p:sp>
      <p:pic>
        <p:nvPicPr>
          <p:cNvPr id="4" name="Picture 3">
            <a:extLst>
              <a:ext uri="{FF2B5EF4-FFF2-40B4-BE49-F238E27FC236}">
                <a16:creationId xmlns:a16="http://schemas.microsoft.com/office/drawing/2014/main" id="{E3DCFD9F-FDC3-C72D-2943-F49EC4DD3888}"/>
              </a:ext>
              <a:ext uri="{C183D7F6-B498-43B3-948B-1728B52AA6E4}">
                <adec:decorative xmlns:adec="http://schemas.microsoft.com/office/drawing/2017/decorative" val="1"/>
              </a:ext>
            </a:extLst>
          </p:cNvPr>
          <p:cNvPicPr>
            <a:picLocks noChangeAspect="1"/>
          </p:cNvPicPr>
          <p:nvPr/>
        </p:nvPicPr>
        <p:blipFill rotWithShape="1">
          <a:blip r:embed="rId4"/>
          <a:srcRect t="-1" b="46964"/>
          <a:stretch/>
        </p:blipFill>
        <p:spPr>
          <a:xfrm>
            <a:off x="109563" y="1027906"/>
            <a:ext cx="11972874" cy="3386371"/>
          </a:xfrm>
          <a:prstGeom prst="rect">
            <a:avLst/>
          </a:prstGeom>
        </p:spPr>
      </p:pic>
    </p:spTree>
    <p:custDataLst>
      <p:tags r:id="rId1"/>
    </p:custDataLst>
    <p:extLst>
      <p:ext uri="{BB962C8B-B14F-4D97-AF65-F5344CB8AC3E}">
        <p14:creationId xmlns:p14="http://schemas.microsoft.com/office/powerpoint/2010/main" val="15064285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217E4D25-0617-BA4B-A8C9-C8F4E04C4578}"/>
              </a:ext>
            </a:extLst>
          </p:cNvPr>
          <p:cNvSpPr>
            <a:spLocks noGrp="1"/>
          </p:cNvSpPr>
          <p:nvPr>
            <p:ph idx="1"/>
          </p:nvPr>
        </p:nvSpPr>
        <p:spPr/>
        <p:txBody>
          <a:bodyPr/>
          <a:lstStyle/>
          <a:p>
            <a:r>
              <a:rPr lang="en-US" dirty="0"/>
              <a:t>Defining significant disproportionality</a:t>
            </a:r>
          </a:p>
          <a:p>
            <a:r>
              <a:rPr lang="en-US" dirty="0"/>
              <a:t>Calculating significant disproportionality</a:t>
            </a:r>
          </a:p>
          <a:p>
            <a:r>
              <a:rPr lang="en-US" dirty="0"/>
              <a:t>Implications of significant disproportionality </a:t>
            </a:r>
          </a:p>
          <a:p>
            <a:r>
              <a:rPr lang="en-US" dirty="0"/>
              <a:t>Understanding and conducting root cause analysis</a:t>
            </a:r>
          </a:p>
          <a:p>
            <a:r>
              <a:rPr lang="en-US" dirty="0"/>
              <a:t>Key differences: significant disproportionality and </a:t>
            </a:r>
            <a:r>
              <a:rPr lang="en-US" i="1" dirty="0"/>
              <a:t>IDEA</a:t>
            </a:r>
            <a:r>
              <a:rPr lang="en-US" dirty="0"/>
              <a:t> equity indicators</a:t>
            </a:r>
          </a:p>
        </p:txBody>
      </p:sp>
      <p:sp>
        <p:nvSpPr>
          <p:cNvPr id="4" name="Title 3">
            <a:extLst>
              <a:ext uri="{FF2B5EF4-FFF2-40B4-BE49-F238E27FC236}">
                <a16:creationId xmlns:a16="http://schemas.microsoft.com/office/drawing/2014/main" id="{19AAD33E-B2FA-E215-5131-95249A86260B}"/>
              </a:ext>
            </a:extLst>
          </p:cNvPr>
          <p:cNvSpPr>
            <a:spLocks noGrp="1"/>
          </p:cNvSpPr>
          <p:nvPr>
            <p:ph type="title"/>
          </p:nvPr>
        </p:nvSpPr>
        <p:spPr/>
        <p:txBody>
          <a:bodyPr/>
          <a:lstStyle/>
          <a:p>
            <a:r>
              <a:rPr lang="en-US" dirty="0"/>
              <a:t>Agenda</a:t>
            </a:r>
          </a:p>
        </p:txBody>
      </p:sp>
    </p:spTree>
    <p:custDataLst>
      <p:tags r:id="rId1"/>
    </p:custDataLst>
    <p:extLst>
      <p:ext uri="{BB962C8B-B14F-4D97-AF65-F5344CB8AC3E}">
        <p14:creationId xmlns:p14="http://schemas.microsoft.com/office/powerpoint/2010/main" val="35144982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CE37869-12F8-E93D-479F-E9F8E18E36E4}"/>
              </a:ext>
            </a:extLst>
          </p:cNvPr>
          <p:cNvSpPr>
            <a:spLocks noGrp="1"/>
          </p:cNvSpPr>
          <p:nvPr>
            <p:ph idx="1"/>
          </p:nvPr>
        </p:nvSpPr>
        <p:spPr/>
        <p:txBody>
          <a:bodyPr>
            <a:normAutofit/>
          </a:bodyPr>
          <a:lstStyle/>
          <a:p>
            <a:r>
              <a:rPr lang="en-US" dirty="0"/>
              <a:t>The results from the self-assessment should be part of the data used in root cause analysis (more to come!)</a:t>
            </a:r>
          </a:p>
          <a:p>
            <a:r>
              <a:rPr lang="en-US" dirty="0"/>
              <a:t>The contributing factors identified through the self-assessment and root cause analysis are the areas the LEA should focus on and allocate CCEIS funds toward in order to address and resolve issues resulting in significant disproportionality.</a:t>
            </a:r>
            <a:endParaRPr lang="en-US" b="1" dirty="0">
              <a:solidFill>
                <a:schemeClr val="accent3">
                  <a:lumMod val="75000"/>
                </a:schemeClr>
              </a:solidFill>
            </a:endParaRPr>
          </a:p>
        </p:txBody>
      </p:sp>
      <p:sp>
        <p:nvSpPr>
          <p:cNvPr id="3" name="Title 2">
            <a:extLst>
              <a:ext uri="{FF2B5EF4-FFF2-40B4-BE49-F238E27FC236}">
                <a16:creationId xmlns:a16="http://schemas.microsoft.com/office/drawing/2014/main" id="{9EF2A1E6-6070-EDEB-DBF4-B6A3FA01B061}"/>
              </a:ext>
            </a:extLst>
          </p:cNvPr>
          <p:cNvSpPr>
            <a:spLocks noGrp="1"/>
          </p:cNvSpPr>
          <p:nvPr>
            <p:ph type="title"/>
          </p:nvPr>
        </p:nvSpPr>
        <p:spPr/>
        <p:txBody>
          <a:bodyPr>
            <a:normAutofit/>
          </a:bodyPr>
          <a:lstStyle/>
          <a:p>
            <a:r>
              <a:rPr lang="en-US" sz="4000" dirty="0"/>
              <a:t>Determining Contributing Factors</a:t>
            </a:r>
          </a:p>
        </p:txBody>
      </p:sp>
    </p:spTree>
    <p:custDataLst>
      <p:tags r:id="rId1"/>
    </p:custDataLst>
    <p:extLst>
      <p:ext uri="{BB962C8B-B14F-4D97-AF65-F5344CB8AC3E}">
        <p14:creationId xmlns:p14="http://schemas.microsoft.com/office/powerpoint/2010/main" val="41199496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F39C2FFF-7D43-1BBA-C171-BE5A493F5D69}"/>
              </a:ext>
            </a:extLst>
          </p:cNvPr>
          <p:cNvSpPr>
            <a:spLocks noGrp="1"/>
          </p:cNvSpPr>
          <p:nvPr>
            <p:ph type="title"/>
          </p:nvPr>
        </p:nvSpPr>
        <p:spPr>
          <a:xfrm>
            <a:off x="1893456" y="423334"/>
            <a:ext cx="7692671" cy="2713228"/>
          </a:xfrm>
        </p:spPr>
        <p:txBody>
          <a:bodyPr/>
          <a:lstStyle/>
          <a:p>
            <a:r>
              <a:rPr lang="en-US" dirty="0"/>
              <a:t>ROOT CAUSE ANALYSIS</a:t>
            </a:r>
            <a:endParaRPr lang="en-US" i="1" dirty="0"/>
          </a:p>
        </p:txBody>
      </p:sp>
      <p:sp>
        <p:nvSpPr>
          <p:cNvPr id="8" name="Text Placeholder 7">
            <a:extLst>
              <a:ext uri="{FF2B5EF4-FFF2-40B4-BE49-F238E27FC236}">
                <a16:creationId xmlns:a16="http://schemas.microsoft.com/office/drawing/2014/main" id="{F50AF57F-DCA9-64DB-605C-7E9D0CC66B1C}"/>
              </a:ext>
            </a:extLst>
          </p:cNvPr>
          <p:cNvSpPr>
            <a:spLocks noGrp="1"/>
          </p:cNvSpPr>
          <p:nvPr>
            <p:ph type="body" idx="1"/>
          </p:nvPr>
        </p:nvSpPr>
        <p:spPr/>
        <p:txBody>
          <a:bodyPr/>
          <a:lstStyle/>
          <a:p>
            <a:r>
              <a:rPr lang="en-US" dirty="0"/>
              <a:t>Understanding and Conducting Root Cause Analysis</a:t>
            </a:r>
          </a:p>
        </p:txBody>
      </p:sp>
    </p:spTree>
    <p:custDataLst>
      <p:tags r:id="rId1"/>
    </p:custDataLst>
    <p:extLst>
      <p:ext uri="{BB962C8B-B14F-4D97-AF65-F5344CB8AC3E}">
        <p14:creationId xmlns:p14="http://schemas.microsoft.com/office/powerpoint/2010/main" val="9469331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9B19906-03A9-D05D-1733-7FEE560CB288}"/>
              </a:ext>
            </a:extLst>
          </p:cNvPr>
          <p:cNvSpPr>
            <a:spLocks noGrp="1"/>
          </p:cNvSpPr>
          <p:nvPr>
            <p:ph idx="1"/>
          </p:nvPr>
        </p:nvSpPr>
        <p:spPr/>
        <p:txBody>
          <a:bodyPr>
            <a:normAutofit lnSpcReduction="10000"/>
          </a:bodyPr>
          <a:lstStyle/>
          <a:p>
            <a:pPr marL="0" indent="0">
              <a:buNone/>
            </a:pPr>
            <a:r>
              <a:rPr lang="en-US" dirty="0"/>
              <a:t>There are many definitions and no “right” answer, but in short:</a:t>
            </a:r>
          </a:p>
          <a:p>
            <a:pPr marL="0" indent="0">
              <a:buNone/>
            </a:pPr>
            <a:endParaRPr lang="en-US" dirty="0"/>
          </a:p>
          <a:p>
            <a:pPr marL="0" indent="0">
              <a:buNone/>
            </a:pPr>
            <a:r>
              <a:rPr lang="en-US" sz="4000" b="1" i="1" dirty="0">
                <a:solidFill>
                  <a:schemeClr val="accent4"/>
                </a:solidFill>
                <a:latin typeface="+mj-lt"/>
              </a:rPr>
              <a:t>Root cause analysis is a problem-solving method for uncovering the root or “core” causes* of a problem in order to identify appropriate solutions.</a:t>
            </a:r>
          </a:p>
          <a:p>
            <a:pPr marL="0" indent="0">
              <a:buNone/>
            </a:pPr>
            <a:endParaRPr lang="en-US" sz="4000" b="1" i="1" dirty="0">
              <a:solidFill>
                <a:schemeClr val="accent4"/>
              </a:solidFill>
              <a:latin typeface="+mj-lt"/>
            </a:endParaRPr>
          </a:p>
          <a:p>
            <a:pPr marL="0" indent="0">
              <a:buNone/>
            </a:pPr>
            <a:r>
              <a:rPr lang="en-US" sz="3200" dirty="0">
                <a:solidFill>
                  <a:schemeClr val="accent4"/>
                </a:solidFill>
                <a:latin typeface="+mj-lt"/>
              </a:rPr>
              <a:t>*(within your ability to change)</a:t>
            </a:r>
            <a:endParaRPr lang="en-US" sz="4000" i="1" dirty="0">
              <a:solidFill>
                <a:schemeClr val="accent4"/>
              </a:solidFill>
              <a:latin typeface="+mj-lt"/>
            </a:endParaRPr>
          </a:p>
        </p:txBody>
      </p:sp>
      <p:sp>
        <p:nvSpPr>
          <p:cNvPr id="3" name="Title 2">
            <a:extLst>
              <a:ext uri="{FF2B5EF4-FFF2-40B4-BE49-F238E27FC236}">
                <a16:creationId xmlns:a16="http://schemas.microsoft.com/office/drawing/2014/main" id="{CD2C305E-D132-5BAF-75D0-EB3C4DE4EC47}"/>
              </a:ext>
            </a:extLst>
          </p:cNvPr>
          <p:cNvSpPr>
            <a:spLocks noGrp="1"/>
          </p:cNvSpPr>
          <p:nvPr>
            <p:ph type="title"/>
          </p:nvPr>
        </p:nvSpPr>
        <p:spPr/>
        <p:txBody>
          <a:bodyPr/>
          <a:lstStyle/>
          <a:p>
            <a:r>
              <a:rPr lang="en-US" dirty="0"/>
              <a:t>What is root cause analysis?</a:t>
            </a:r>
          </a:p>
        </p:txBody>
      </p:sp>
    </p:spTree>
    <p:custDataLst>
      <p:tags r:id="rId1"/>
    </p:custDataLst>
    <p:extLst>
      <p:ext uri="{BB962C8B-B14F-4D97-AF65-F5344CB8AC3E}">
        <p14:creationId xmlns:p14="http://schemas.microsoft.com/office/powerpoint/2010/main" val="14686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fade">
                                      <p:cBhvr>
                                        <p:cTn id="7" dur="500"/>
                                        <p:tgtEl>
                                          <p:spTgt spid="2">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4" end="4"/>
                                            </p:txEl>
                                          </p:spTgt>
                                        </p:tgtEl>
                                        <p:attrNameLst>
                                          <p:attrName>style.visibility</p:attrName>
                                        </p:attrNameLst>
                                      </p:cBhvr>
                                      <p:to>
                                        <p:strVal val="visible"/>
                                      </p:to>
                                    </p:set>
                                    <p:animEffect transition="in" filter="fade">
                                      <p:cBhvr>
                                        <p:cTn id="12"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CB26D51-D56B-9754-6F72-DF3516439537}"/>
              </a:ext>
            </a:extLst>
          </p:cNvPr>
          <p:cNvSpPr>
            <a:spLocks noGrp="1"/>
          </p:cNvSpPr>
          <p:nvPr>
            <p:ph idx="1"/>
          </p:nvPr>
        </p:nvSpPr>
        <p:spPr/>
        <p:txBody>
          <a:bodyPr/>
          <a:lstStyle/>
          <a:p>
            <a:r>
              <a:rPr lang="en-US" dirty="0"/>
              <a:t>Identifies a lever of change – “if I correct this thing/these things, I will address the contributing causes to the issue”</a:t>
            </a:r>
          </a:p>
          <a:p>
            <a:r>
              <a:rPr lang="en-US" dirty="0"/>
              <a:t>Supports systemic thinking rather than reactive behavior</a:t>
            </a:r>
          </a:p>
          <a:p>
            <a:r>
              <a:rPr lang="en-US" dirty="0"/>
              <a:t>Prevents wasted time and resource to address an issue or perceived contributing factor that may not actually be the root of the problem</a:t>
            </a:r>
          </a:p>
          <a:p>
            <a:r>
              <a:rPr lang="en-US" dirty="0"/>
              <a:t>Part of a continuous improvement process</a:t>
            </a:r>
          </a:p>
          <a:p>
            <a:r>
              <a:rPr lang="en-US" dirty="0"/>
              <a:t>Leads to a concrete, thoughtful, data-based rationale for selecting strategies that address and resolve contributing factors</a:t>
            </a:r>
          </a:p>
        </p:txBody>
      </p:sp>
      <p:sp>
        <p:nvSpPr>
          <p:cNvPr id="3" name="Title 2">
            <a:extLst>
              <a:ext uri="{FF2B5EF4-FFF2-40B4-BE49-F238E27FC236}">
                <a16:creationId xmlns:a16="http://schemas.microsoft.com/office/drawing/2014/main" id="{B4BC32F1-E1E8-27EF-5832-43695744DF0B}"/>
              </a:ext>
            </a:extLst>
          </p:cNvPr>
          <p:cNvSpPr>
            <a:spLocks noGrp="1"/>
          </p:cNvSpPr>
          <p:nvPr>
            <p:ph type="title"/>
          </p:nvPr>
        </p:nvSpPr>
        <p:spPr/>
        <p:txBody>
          <a:bodyPr/>
          <a:lstStyle/>
          <a:p>
            <a:r>
              <a:rPr lang="en-US" dirty="0"/>
              <a:t>Why do a root cause analysis?</a:t>
            </a:r>
          </a:p>
        </p:txBody>
      </p:sp>
    </p:spTree>
    <p:custDataLst>
      <p:tags r:id="rId1"/>
    </p:custDataLst>
    <p:extLst>
      <p:ext uri="{BB962C8B-B14F-4D97-AF65-F5344CB8AC3E}">
        <p14:creationId xmlns:p14="http://schemas.microsoft.com/office/powerpoint/2010/main" val="3853430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fade">
                                      <p:cBhvr>
                                        <p:cTn id="17" dur="5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fade">
                                      <p:cBhvr>
                                        <p:cTn id="22"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1998842-E29B-6DE1-7587-F033F5501C21}"/>
              </a:ext>
            </a:extLst>
          </p:cNvPr>
          <p:cNvSpPr>
            <a:spLocks noGrp="1"/>
          </p:cNvSpPr>
          <p:nvPr>
            <p:ph idx="1"/>
          </p:nvPr>
        </p:nvSpPr>
        <p:spPr/>
        <p:txBody>
          <a:bodyPr/>
          <a:lstStyle/>
          <a:p>
            <a:r>
              <a:rPr lang="en-US" dirty="0"/>
              <a:t>Ensure there is a diverse team at the table who can meaningfully contribute to the area of concern</a:t>
            </a:r>
          </a:p>
          <a:p>
            <a:pPr lvl="1"/>
            <a:r>
              <a:rPr lang="en-US" dirty="0"/>
              <a:t>Special education and regular education teachers</a:t>
            </a:r>
          </a:p>
          <a:p>
            <a:pPr lvl="1"/>
            <a:r>
              <a:rPr lang="en-US" dirty="0"/>
              <a:t>Support staff (e.g., school psychologists, speech-language pathologists, counselors)</a:t>
            </a:r>
          </a:p>
          <a:p>
            <a:pPr lvl="1"/>
            <a:r>
              <a:rPr lang="en-US" dirty="0"/>
              <a:t>Families and/or students of the impacted group(s)</a:t>
            </a:r>
          </a:p>
          <a:p>
            <a:pPr lvl="1"/>
            <a:r>
              <a:rPr lang="en-US" dirty="0"/>
              <a:t>Community members	 representing the impacted group(s)</a:t>
            </a:r>
          </a:p>
          <a:p>
            <a:pPr lvl="1"/>
            <a:r>
              <a:rPr lang="en-US" dirty="0"/>
              <a:t>Leaders with the ability to influence change</a:t>
            </a:r>
          </a:p>
        </p:txBody>
      </p:sp>
      <p:sp>
        <p:nvSpPr>
          <p:cNvPr id="3" name="Title 2">
            <a:extLst>
              <a:ext uri="{FF2B5EF4-FFF2-40B4-BE49-F238E27FC236}">
                <a16:creationId xmlns:a16="http://schemas.microsoft.com/office/drawing/2014/main" id="{92A36D7B-49AF-43B0-1304-C21DF0DC2CD0}"/>
              </a:ext>
            </a:extLst>
          </p:cNvPr>
          <p:cNvSpPr>
            <a:spLocks noGrp="1"/>
          </p:cNvSpPr>
          <p:nvPr>
            <p:ph type="title"/>
          </p:nvPr>
        </p:nvSpPr>
        <p:spPr/>
        <p:txBody>
          <a:bodyPr/>
          <a:lstStyle/>
          <a:p>
            <a:r>
              <a:rPr lang="en-US" dirty="0"/>
              <a:t>Considerations for Root Cause Analysis</a:t>
            </a:r>
          </a:p>
        </p:txBody>
      </p:sp>
    </p:spTree>
    <p:custDataLst>
      <p:tags r:id="rId1"/>
    </p:custDataLst>
    <p:extLst>
      <p:ext uri="{BB962C8B-B14F-4D97-AF65-F5344CB8AC3E}">
        <p14:creationId xmlns:p14="http://schemas.microsoft.com/office/powerpoint/2010/main" val="3679908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fade">
                                      <p:cBhvr>
                                        <p:cTn id="17" dur="5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fade">
                                      <p:cBhvr>
                                        <p:cTn id="22" dur="500"/>
                                        <p:tgtEl>
                                          <p:spTgt spid="2">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Effect transition="in" filter="fade">
                                      <p:cBhvr>
                                        <p:cTn id="27"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1998842-E29B-6DE1-7587-F033F5501C21}"/>
              </a:ext>
            </a:extLst>
          </p:cNvPr>
          <p:cNvSpPr>
            <a:spLocks noGrp="1"/>
          </p:cNvSpPr>
          <p:nvPr>
            <p:ph idx="1"/>
          </p:nvPr>
        </p:nvSpPr>
        <p:spPr/>
        <p:txBody>
          <a:bodyPr/>
          <a:lstStyle/>
          <a:p>
            <a:r>
              <a:rPr lang="en-US" dirty="0"/>
              <a:t>Prepare in advance for meetings and discussions to ensure data are readily available and accessible</a:t>
            </a:r>
          </a:p>
          <a:p>
            <a:r>
              <a:rPr lang="en-US" dirty="0"/>
              <a:t>Have data disaggregated in ways that will help further investigate areas of concern and unearth contributing factors (e.g., data at the school level, teacher level, grade level, for racial/ethnic groups, etc.)</a:t>
            </a:r>
          </a:p>
          <a:p>
            <a:r>
              <a:rPr lang="en-US" dirty="0"/>
              <a:t>Identify most effective ways to provide data (e.g., charts, graphs, other data visualizations) </a:t>
            </a:r>
          </a:p>
        </p:txBody>
      </p:sp>
      <p:sp>
        <p:nvSpPr>
          <p:cNvPr id="3" name="Title 2">
            <a:extLst>
              <a:ext uri="{FF2B5EF4-FFF2-40B4-BE49-F238E27FC236}">
                <a16:creationId xmlns:a16="http://schemas.microsoft.com/office/drawing/2014/main" id="{92A36D7B-49AF-43B0-1304-C21DF0DC2CD0}"/>
              </a:ext>
            </a:extLst>
          </p:cNvPr>
          <p:cNvSpPr>
            <a:spLocks noGrp="1"/>
          </p:cNvSpPr>
          <p:nvPr>
            <p:ph type="title"/>
          </p:nvPr>
        </p:nvSpPr>
        <p:spPr/>
        <p:txBody>
          <a:bodyPr/>
          <a:lstStyle/>
          <a:p>
            <a:r>
              <a:rPr lang="en-US" dirty="0"/>
              <a:t>Considerations for Root Cause Analysis (cont.)</a:t>
            </a:r>
          </a:p>
        </p:txBody>
      </p:sp>
    </p:spTree>
    <p:custDataLst>
      <p:tags r:id="rId1"/>
    </p:custDataLst>
    <p:extLst>
      <p:ext uri="{BB962C8B-B14F-4D97-AF65-F5344CB8AC3E}">
        <p14:creationId xmlns:p14="http://schemas.microsoft.com/office/powerpoint/2010/main" val="38985250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78E0E84-A2B1-B3AC-8795-89D058E4B71A}"/>
              </a:ext>
            </a:extLst>
          </p:cNvPr>
          <p:cNvSpPr>
            <a:spLocks noGrp="1"/>
          </p:cNvSpPr>
          <p:nvPr>
            <p:ph idx="1"/>
          </p:nvPr>
        </p:nvSpPr>
        <p:spPr/>
        <p:txBody>
          <a:bodyPr/>
          <a:lstStyle/>
          <a:p>
            <a:r>
              <a:rPr lang="en-US" dirty="0"/>
              <a:t>There is no “right” root cause analysis method</a:t>
            </a:r>
          </a:p>
          <a:p>
            <a:r>
              <a:rPr lang="en-US" dirty="0"/>
              <a:t>Methods can be modified, combined, or restructured in any way that is best for the team to truly dig into the root causes and factors contributing to issues</a:t>
            </a:r>
          </a:p>
          <a:p>
            <a:r>
              <a:rPr lang="en-US" dirty="0"/>
              <a:t>Some sample methods include</a:t>
            </a:r>
          </a:p>
          <a:p>
            <a:pPr lvl="1"/>
            <a:r>
              <a:rPr lang="en-US" dirty="0"/>
              <a:t>Fishbone Diagram</a:t>
            </a:r>
          </a:p>
          <a:p>
            <a:pPr lvl="1"/>
            <a:r>
              <a:rPr lang="en-US" dirty="0"/>
              <a:t>The Five Whys</a:t>
            </a:r>
          </a:p>
        </p:txBody>
      </p:sp>
      <p:sp>
        <p:nvSpPr>
          <p:cNvPr id="3" name="Title 2">
            <a:extLst>
              <a:ext uri="{FF2B5EF4-FFF2-40B4-BE49-F238E27FC236}">
                <a16:creationId xmlns:a16="http://schemas.microsoft.com/office/drawing/2014/main" id="{7D7F2EE8-F005-FDA4-7513-2015BB80D350}"/>
              </a:ext>
            </a:extLst>
          </p:cNvPr>
          <p:cNvSpPr>
            <a:spLocks noGrp="1"/>
          </p:cNvSpPr>
          <p:nvPr>
            <p:ph type="title"/>
          </p:nvPr>
        </p:nvSpPr>
        <p:spPr/>
        <p:txBody>
          <a:bodyPr/>
          <a:lstStyle/>
          <a:p>
            <a:r>
              <a:rPr lang="en-US" dirty="0"/>
              <a:t>What are some root cause analysis methods?</a:t>
            </a:r>
          </a:p>
        </p:txBody>
      </p:sp>
    </p:spTree>
    <p:custDataLst>
      <p:tags r:id="rId1"/>
    </p:custDataLst>
    <p:extLst>
      <p:ext uri="{BB962C8B-B14F-4D97-AF65-F5344CB8AC3E}">
        <p14:creationId xmlns:p14="http://schemas.microsoft.com/office/powerpoint/2010/main" val="446590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fade">
                                      <p:cBhvr>
                                        <p:cTn id="17" dur="5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fade">
                                      <p:cBhvr>
                                        <p:cTn id="22"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9CD1779-25FC-EA06-B658-447C21E5C6D4}"/>
              </a:ext>
            </a:extLst>
          </p:cNvPr>
          <p:cNvSpPr>
            <a:spLocks noGrp="1"/>
          </p:cNvSpPr>
          <p:nvPr>
            <p:ph type="title"/>
          </p:nvPr>
        </p:nvSpPr>
        <p:spPr/>
        <p:txBody>
          <a:bodyPr/>
          <a:lstStyle/>
          <a:p>
            <a:r>
              <a:rPr lang="en-US" dirty="0"/>
              <a:t>Fishbone Diagram</a:t>
            </a:r>
          </a:p>
        </p:txBody>
      </p:sp>
      <p:sp>
        <p:nvSpPr>
          <p:cNvPr id="2" name="Content Placeholder 1">
            <a:extLst>
              <a:ext uri="{FF2B5EF4-FFF2-40B4-BE49-F238E27FC236}">
                <a16:creationId xmlns:a16="http://schemas.microsoft.com/office/drawing/2014/main" id="{0C21C809-7F90-803A-8912-1CB60AE7D09F}"/>
              </a:ext>
            </a:extLst>
          </p:cNvPr>
          <p:cNvSpPr>
            <a:spLocks noGrp="1"/>
          </p:cNvSpPr>
          <p:nvPr>
            <p:ph idx="1"/>
          </p:nvPr>
        </p:nvSpPr>
        <p:spPr>
          <a:xfrm>
            <a:off x="838200" y="1483299"/>
            <a:ext cx="10515600" cy="4532890"/>
          </a:xfrm>
        </p:spPr>
        <p:txBody>
          <a:bodyPr>
            <a:normAutofit/>
          </a:bodyPr>
          <a:lstStyle/>
          <a:p>
            <a:pPr marL="0" indent="0">
              <a:buNone/>
            </a:pPr>
            <a:r>
              <a:rPr lang="en-US" sz="2600" dirty="0"/>
              <a:t>This process allows you to identify areas of analysis and detail different factors under these areas to pinpoint what is causing the problem.</a:t>
            </a:r>
          </a:p>
        </p:txBody>
      </p:sp>
      <p:grpSp>
        <p:nvGrpSpPr>
          <p:cNvPr id="32" name="Group 31">
            <a:extLst>
              <a:ext uri="{FF2B5EF4-FFF2-40B4-BE49-F238E27FC236}">
                <a16:creationId xmlns:a16="http://schemas.microsoft.com/office/drawing/2014/main" id="{9526A73F-368B-9B92-AD41-609E770BD5AE}"/>
              </a:ext>
              <a:ext uri="{C183D7F6-B498-43B3-948B-1728B52AA6E4}">
                <adec:decorative xmlns:adec="http://schemas.microsoft.com/office/drawing/2017/decorative" val="1"/>
              </a:ext>
            </a:extLst>
          </p:cNvPr>
          <p:cNvGrpSpPr/>
          <p:nvPr/>
        </p:nvGrpSpPr>
        <p:grpSpPr>
          <a:xfrm>
            <a:off x="1600201" y="3573299"/>
            <a:ext cx="8009786" cy="2160396"/>
            <a:chOff x="1423203" y="3584184"/>
            <a:chExt cx="8009786" cy="2160396"/>
          </a:xfrm>
        </p:grpSpPr>
        <p:cxnSp>
          <p:nvCxnSpPr>
            <p:cNvPr id="9" name="Straight Connector 8">
              <a:extLst>
                <a:ext uri="{FF2B5EF4-FFF2-40B4-BE49-F238E27FC236}">
                  <a16:creationId xmlns:a16="http://schemas.microsoft.com/office/drawing/2014/main" id="{2E5DC202-A6B1-939C-C4D9-1202747A9E30}"/>
                </a:ext>
              </a:extLst>
            </p:cNvPr>
            <p:cNvCxnSpPr>
              <a:cxnSpLocks/>
            </p:cNvCxnSpPr>
            <p:nvPr/>
          </p:nvCxnSpPr>
          <p:spPr>
            <a:xfrm>
              <a:off x="1423203" y="4699577"/>
              <a:ext cx="5796022" cy="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11" name="Isosceles Triangle 10">
              <a:extLst>
                <a:ext uri="{FF2B5EF4-FFF2-40B4-BE49-F238E27FC236}">
                  <a16:creationId xmlns:a16="http://schemas.microsoft.com/office/drawing/2014/main" id="{5F7A1DFD-3B19-E983-16CD-D2EAD81276D3}"/>
                </a:ext>
              </a:extLst>
            </p:cNvPr>
            <p:cNvSpPr/>
            <p:nvPr/>
          </p:nvSpPr>
          <p:spPr>
            <a:xfrm rot="5400000">
              <a:off x="7791235" y="3906501"/>
              <a:ext cx="1700649" cy="1582858"/>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9" name="Straight Connector 18">
              <a:extLst>
                <a:ext uri="{FF2B5EF4-FFF2-40B4-BE49-F238E27FC236}">
                  <a16:creationId xmlns:a16="http://schemas.microsoft.com/office/drawing/2014/main" id="{1D978C35-3A40-386D-0A0B-5D33BF6D0BD8}"/>
                </a:ext>
              </a:extLst>
            </p:cNvPr>
            <p:cNvCxnSpPr>
              <a:cxnSpLocks/>
            </p:cNvCxnSpPr>
            <p:nvPr/>
          </p:nvCxnSpPr>
          <p:spPr>
            <a:xfrm>
              <a:off x="2157046" y="3749744"/>
              <a:ext cx="1341455" cy="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619BFEEB-2A82-E5A9-49A0-CFDCDC60CB74}"/>
                </a:ext>
              </a:extLst>
            </p:cNvPr>
            <p:cNvCxnSpPr>
              <a:cxnSpLocks/>
            </p:cNvCxnSpPr>
            <p:nvPr/>
          </p:nvCxnSpPr>
          <p:spPr>
            <a:xfrm>
              <a:off x="2435888" y="4055654"/>
              <a:ext cx="1341455" cy="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DA5EA4E2-792E-C493-EBFB-461F4397B4D5}"/>
                </a:ext>
              </a:extLst>
            </p:cNvPr>
            <p:cNvCxnSpPr>
              <a:cxnSpLocks/>
            </p:cNvCxnSpPr>
            <p:nvPr/>
          </p:nvCxnSpPr>
          <p:spPr>
            <a:xfrm>
              <a:off x="2734930" y="4371341"/>
              <a:ext cx="1341455" cy="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83E4CE65-D0DC-CF83-C3D2-BC3DAD16C983}"/>
                </a:ext>
              </a:extLst>
            </p:cNvPr>
            <p:cNvCxnSpPr>
              <a:cxnSpLocks/>
            </p:cNvCxnSpPr>
            <p:nvPr/>
          </p:nvCxnSpPr>
          <p:spPr>
            <a:xfrm>
              <a:off x="3344216" y="3622161"/>
              <a:ext cx="1088572" cy="1080198"/>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A47D8D23-431E-FC04-7559-7DE710D41E4B}"/>
                </a:ext>
              </a:extLst>
            </p:cNvPr>
            <p:cNvCxnSpPr>
              <a:cxnSpLocks/>
            </p:cNvCxnSpPr>
            <p:nvPr/>
          </p:nvCxnSpPr>
          <p:spPr>
            <a:xfrm>
              <a:off x="4377731" y="3755914"/>
              <a:ext cx="1341455" cy="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7A714D64-7DFC-D79E-9F26-11945A70AC0D}"/>
                </a:ext>
              </a:extLst>
            </p:cNvPr>
            <p:cNvCxnSpPr>
              <a:cxnSpLocks/>
            </p:cNvCxnSpPr>
            <p:nvPr/>
          </p:nvCxnSpPr>
          <p:spPr>
            <a:xfrm>
              <a:off x="4656573" y="4061824"/>
              <a:ext cx="1341455" cy="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28CCC40C-016A-62FB-9E82-FF9F289AF8F7}"/>
                </a:ext>
              </a:extLst>
            </p:cNvPr>
            <p:cNvCxnSpPr>
              <a:cxnSpLocks/>
            </p:cNvCxnSpPr>
            <p:nvPr/>
          </p:nvCxnSpPr>
          <p:spPr>
            <a:xfrm>
              <a:off x="4955615" y="4377511"/>
              <a:ext cx="1341455" cy="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6B8FCB8F-ECD8-4FE3-EFF2-BB3EF51248E1}"/>
                </a:ext>
              </a:extLst>
            </p:cNvPr>
            <p:cNvCxnSpPr>
              <a:cxnSpLocks/>
            </p:cNvCxnSpPr>
            <p:nvPr/>
          </p:nvCxnSpPr>
          <p:spPr>
            <a:xfrm>
              <a:off x="5512776" y="3584184"/>
              <a:ext cx="1088572" cy="1080198"/>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7A0D0E0C-E41B-3BED-9234-D22AB018E670}"/>
                </a:ext>
              </a:extLst>
            </p:cNvPr>
            <p:cNvCxnSpPr>
              <a:cxnSpLocks/>
            </p:cNvCxnSpPr>
            <p:nvPr/>
          </p:nvCxnSpPr>
          <p:spPr>
            <a:xfrm flipH="1">
              <a:off x="2734930" y="4984855"/>
              <a:ext cx="1341455" cy="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7E42FD50-DB6D-06D2-A332-B70969C8B531}"/>
                </a:ext>
              </a:extLst>
            </p:cNvPr>
            <p:cNvCxnSpPr>
              <a:cxnSpLocks/>
            </p:cNvCxnSpPr>
            <p:nvPr/>
          </p:nvCxnSpPr>
          <p:spPr>
            <a:xfrm flipH="1">
              <a:off x="2435888" y="5301650"/>
              <a:ext cx="1341455" cy="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B98E3520-5E83-8CB3-DECC-524E24D88058}"/>
                </a:ext>
              </a:extLst>
            </p:cNvPr>
            <p:cNvCxnSpPr>
              <a:cxnSpLocks/>
            </p:cNvCxnSpPr>
            <p:nvPr/>
          </p:nvCxnSpPr>
          <p:spPr>
            <a:xfrm flipH="1">
              <a:off x="2099475" y="5606452"/>
              <a:ext cx="1341455" cy="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6FC3AF4D-597F-D12F-1CDE-AE7F7BF0C587}"/>
                </a:ext>
              </a:extLst>
            </p:cNvPr>
            <p:cNvCxnSpPr>
              <a:cxnSpLocks/>
            </p:cNvCxnSpPr>
            <p:nvPr/>
          </p:nvCxnSpPr>
          <p:spPr>
            <a:xfrm flipV="1">
              <a:off x="3340342" y="4661598"/>
              <a:ext cx="1088572" cy="1080198"/>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0A16B69E-DF5D-97CB-F39D-48F7A2B0F3C5}"/>
                </a:ext>
              </a:extLst>
            </p:cNvPr>
            <p:cNvCxnSpPr>
              <a:cxnSpLocks/>
            </p:cNvCxnSpPr>
            <p:nvPr/>
          </p:nvCxnSpPr>
          <p:spPr>
            <a:xfrm flipH="1">
              <a:off x="4971106" y="4984855"/>
              <a:ext cx="1341455" cy="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429E092D-E20C-5FF3-042C-4C4FD98754E5}"/>
                </a:ext>
              </a:extLst>
            </p:cNvPr>
            <p:cNvCxnSpPr>
              <a:cxnSpLocks/>
            </p:cNvCxnSpPr>
            <p:nvPr/>
          </p:nvCxnSpPr>
          <p:spPr>
            <a:xfrm flipH="1">
              <a:off x="4672064" y="5301650"/>
              <a:ext cx="1341455" cy="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B4A282C3-8834-7828-54B0-51F4BA01AB95}"/>
                </a:ext>
              </a:extLst>
            </p:cNvPr>
            <p:cNvCxnSpPr>
              <a:cxnSpLocks/>
            </p:cNvCxnSpPr>
            <p:nvPr/>
          </p:nvCxnSpPr>
          <p:spPr>
            <a:xfrm flipH="1">
              <a:off x="4335651" y="5606452"/>
              <a:ext cx="1341455" cy="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010B0A4B-61A5-83C8-C8A4-567C17F46077}"/>
                </a:ext>
              </a:extLst>
            </p:cNvPr>
            <p:cNvCxnSpPr>
              <a:cxnSpLocks/>
            </p:cNvCxnSpPr>
            <p:nvPr/>
          </p:nvCxnSpPr>
          <p:spPr>
            <a:xfrm flipV="1">
              <a:off x="5551714" y="4664382"/>
              <a:ext cx="1088572" cy="1080198"/>
            </a:xfrm>
            <a:prstGeom prst="line">
              <a:avLst/>
            </a:prstGeom>
            <a:ln w="57150"/>
          </p:spPr>
          <p:style>
            <a:lnRef idx="1">
              <a:schemeClr val="accent1"/>
            </a:lnRef>
            <a:fillRef idx="0">
              <a:schemeClr val="accent1"/>
            </a:fillRef>
            <a:effectRef idx="0">
              <a:schemeClr val="accent1"/>
            </a:effectRef>
            <a:fontRef idx="minor">
              <a:schemeClr val="tx1"/>
            </a:fontRef>
          </p:style>
        </p:cxnSp>
      </p:grpSp>
      <p:sp>
        <p:nvSpPr>
          <p:cNvPr id="33" name="Rectangle 32">
            <a:extLst>
              <a:ext uri="{FF2B5EF4-FFF2-40B4-BE49-F238E27FC236}">
                <a16:creationId xmlns:a16="http://schemas.microsoft.com/office/drawing/2014/main" id="{7A912CA3-4A8F-9D55-80FA-E413E0BE05D1}"/>
              </a:ext>
            </a:extLst>
          </p:cNvPr>
          <p:cNvSpPr/>
          <p:nvPr/>
        </p:nvSpPr>
        <p:spPr>
          <a:xfrm>
            <a:off x="3283613" y="2571412"/>
            <a:ext cx="1620297" cy="356447"/>
          </a:xfrm>
          <a:prstGeom prst="rect">
            <a:avLst/>
          </a:prstGeom>
          <a:solidFill>
            <a:schemeClr val="accent2"/>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b="1" dirty="0"/>
              <a:t>Cause</a:t>
            </a:r>
          </a:p>
        </p:txBody>
      </p:sp>
      <p:sp>
        <p:nvSpPr>
          <p:cNvPr id="34" name="Rectangle 33">
            <a:extLst>
              <a:ext uri="{FF2B5EF4-FFF2-40B4-BE49-F238E27FC236}">
                <a16:creationId xmlns:a16="http://schemas.microsoft.com/office/drawing/2014/main" id="{2269F87C-6CCA-306D-5149-E01980B7BB0C}"/>
              </a:ext>
            </a:extLst>
          </p:cNvPr>
          <p:cNvSpPr/>
          <p:nvPr/>
        </p:nvSpPr>
        <p:spPr>
          <a:xfrm>
            <a:off x="8203222" y="2664834"/>
            <a:ext cx="1620297" cy="356447"/>
          </a:xfrm>
          <a:prstGeom prst="rect">
            <a:avLst/>
          </a:prstGeom>
          <a:solidFill>
            <a:schemeClr val="accent2"/>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b="1" dirty="0"/>
              <a:t>Effect</a:t>
            </a:r>
          </a:p>
        </p:txBody>
      </p:sp>
      <p:sp>
        <p:nvSpPr>
          <p:cNvPr id="35" name="Rectangle 34">
            <a:extLst>
              <a:ext uri="{FF2B5EF4-FFF2-40B4-BE49-F238E27FC236}">
                <a16:creationId xmlns:a16="http://schemas.microsoft.com/office/drawing/2014/main" id="{D5C2100E-2851-BE56-A8D9-4826684DD9CC}"/>
              </a:ext>
            </a:extLst>
          </p:cNvPr>
          <p:cNvSpPr/>
          <p:nvPr/>
        </p:nvSpPr>
        <p:spPr>
          <a:xfrm>
            <a:off x="1997631" y="3210359"/>
            <a:ext cx="1620297" cy="356447"/>
          </a:xfrm>
          <a:prstGeom prst="rect">
            <a:avLst/>
          </a:prstGeom>
          <a:solidFill>
            <a:schemeClr val="accent4"/>
          </a:solidFill>
          <a:ln>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t>Ex.: Curriculum</a:t>
            </a:r>
          </a:p>
        </p:txBody>
      </p:sp>
      <p:sp>
        <p:nvSpPr>
          <p:cNvPr id="36" name="Rectangle 35">
            <a:extLst>
              <a:ext uri="{FF2B5EF4-FFF2-40B4-BE49-F238E27FC236}">
                <a16:creationId xmlns:a16="http://schemas.microsoft.com/office/drawing/2014/main" id="{5336CA24-F3D3-AEA8-E1DD-69FAD1FBCED9}"/>
              </a:ext>
            </a:extLst>
          </p:cNvPr>
          <p:cNvSpPr/>
          <p:nvPr/>
        </p:nvSpPr>
        <p:spPr>
          <a:xfrm>
            <a:off x="4271701" y="3180029"/>
            <a:ext cx="1620297" cy="356447"/>
          </a:xfrm>
          <a:prstGeom prst="rect">
            <a:avLst/>
          </a:prstGeom>
          <a:solidFill>
            <a:schemeClr val="accent4"/>
          </a:solidFill>
          <a:ln>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t>Ex.: Instruction</a:t>
            </a:r>
          </a:p>
        </p:txBody>
      </p:sp>
      <p:sp>
        <p:nvSpPr>
          <p:cNvPr id="37" name="Rectangle 36">
            <a:extLst>
              <a:ext uri="{FF2B5EF4-FFF2-40B4-BE49-F238E27FC236}">
                <a16:creationId xmlns:a16="http://schemas.microsoft.com/office/drawing/2014/main" id="{F14FDAC1-C9B0-081B-1C2F-CEB543B9FD43}"/>
              </a:ext>
            </a:extLst>
          </p:cNvPr>
          <p:cNvSpPr/>
          <p:nvPr/>
        </p:nvSpPr>
        <p:spPr>
          <a:xfrm>
            <a:off x="1600201" y="5772760"/>
            <a:ext cx="2075298" cy="356447"/>
          </a:xfrm>
          <a:prstGeom prst="rect">
            <a:avLst/>
          </a:prstGeom>
          <a:solidFill>
            <a:schemeClr val="accent4"/>
          </a:solidFill>
          <a:ln>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t>Ex.: Teacher Prep</a:t>
            </a:r>
          </a:p>
        </p:txBody>
      </p:sp>
      <p:sp>
        <p:nvSpPr>
          <p:cNvPr id="38" name="Rectangle 37">
            <a:extLst>
              <a:ext uri="{FF2B5EF4-FFF2-40B4-BE49-F238E27FC236}">
                <a16:creationId xmlns:a16="http://schemas.microsoft.com/office/drawing/2014/main" id="{71B32975-B21C-7B5C-CAAD-979DA1077F57}"/>
              </a:ext>
            </a:extLst>
          </p:cNvPr>
          <p:cNvSpPr/>
          <p:nvPr/>
        </p:nvSpPr>
        <p:spPr>
          <a:xfrm>
            <a:off x="4271700" y="5785319"/>
            <a:ext cx="1824299" cy="356447"/>
          </a:xfrm>
          <a:prstGeom prst="rect">
            <a:avLst/>
          </a:prstGeom>
          <a:solidFill>
            <a:schemeClr val="accent4"/>
          </a:solidFill>
          <a:ln>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t>Ex.: Processes</a:t>
            </a:r>
          </a:p>
        </p:txBody>
      </p:sp>
      <p:cxnSp>
        <p:nvCxnSpPr>
          <p:cNvPr id="42" name="Straight Connector 41">
            <a:extLst>
              <a:ext uri="{FF2B5EF4-FFF2-40B4-BE49-F238E27FC236}">
                <a16:creationId xmlns:a16="http://schemas.microsoft.com/office/drawing/2014/main" id="{D485E047-A47E-0FE8-EEF8-CBD560235768}"/>
              </a:ext>
              <a:ext uri="{C183D7F6-B498-43B3-948B-1728B52AA6E4}">
                <adec:decorative xmlns:adec="http://schemas.microsoft.com/office/drawing/2017/decorative" val="1"/>
              </a:ext>
            </a:extLst>
          </p:cNvPr>
          <p:cNvCxnSpPr>
            <a:cxnSpLocks/>
          </p:cNvCxnSpPr>
          <p:nvPr/>
        </p:nvCxnSpPr>
        <p:spPr>
          <a:xfrm>
            <a:off x="7609390" y="2806423"/>
            <a:ext cx="0" cy="3322784"/>
          </a:xfrm>
          <a:prstGeom prst="line">
            <a:avLst/>
          </a:prstGeom>
          <a:ln w="57150">
            <a:solidFill>
              <a:schemeClr val="accent6">
                <a:lumMod val="60000"/>
                <a:lumOff val="4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45" name="Rectangle 44">
            <a:extLst>
              <a:ext uri="{FF2B5EF4-FFF2-40B4-BE49-F238E27FC236}">
                <a16:creationId xmlns:a16="http://schemas.microsoft.com/office/drawing/2014/main" id="{ED10BB51-C497-385B-C8A8-CEA8204A1BF7}"/>
              </a:ext>
            </a:extLst>
          </p:cNvPr>
          <p:cNvSpPr/>
          <p:nvPr/>
        </p:nvSpPr>
        <p:spPr>
          <a:xfrm>
            <a:off x="7858334" y="4508821"/>
            <a:ext cx="1620297" cy="35644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b="1" dirty="0"/>
              <a:t>Problem</a:t>
            </a:r>
          </a:p>
        </p:txBody>
      </p:sp>
    </p:spTree>
    <p:custDataLst>
      <p:tags r:id="rId1"/>
    </p:custDataLst>
    <p:extLst>
      <p:ext uri="{BB962C8B-B14F-4D97-AF65-F5344CB8AC3E}">
        <p14:creationId xmlns:p14="http://schemas.microsoft.com/office/powerpoint/2010/main" val="3953330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fade">
                                      <p:cBhvr>
                                        <p:cTn id="7" dur="1000"/>
                                        <p:tgtEl>
                                          <p:spTgt spid="33"/>
                                        </p:tgtEl>
                                      </p:cBhvr>
                                    </p:animEffect>
                                    <p:anim calcmode="lin" valueType="num">
                                      <p:cBhvr>
                                        <p:cTn id="8" dur="1000" fill="hold"/>
                                        <p:tgtEl>
                                          <p:spTgt spid="33"/>
                                        </p:tgtEl>
                                        <p:attrNameLst>
                                          <p:attrName>ppt_x</p:attrName>
                                        </p:attrNameLst>
                                      </p:cBhvr>
                                      <p:tavLst>
                                        <p:tav tm="0">
                                          <p:val>
                                            <p:strVal val="#ppt_x"/>
                                          </p:val>
                                        </p:tav>
                                        <p:tav tm="100000">
                                          <p:val>
                                            <p:strVal val="#ppt_x"/>
                                          </p:val>
                                        </p:tav>
                                      </p:tavLst>
                                    </p:anim>
                                    <p:anim calcmode="lin" valueType="num">
                                      <p:cBhvr>
                                        <p:cTn id="9" dur="1000" fill="hold"/>
                                        <p:tgtEl>
                                          <p:spTgt spid="3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4"/>
                                        </p:tgtEl>
                                        <p:attrNameLst>
                                          <p:attrName>style.visibility</p:attrName>
                                        </p:attrNameLst>
                                      </p:cBhvr>
                                      <p:to>
                                        <p:strVal val="visible"/>
                                      </p:to>
                                    </p:set>
                                    <p:animEffect transition="in" filter="fade">
                                      <p:cBhvr>
                                        <p:cTn id="14" dur="1000"/>
                                        <p:tgtEl>
                                          <p:spTgt spid="34"/>
                                        </p:tgtEl>
                                      </p:cBhvr>
                                    </p:animEffect>
                                    <p:anim calcmode="lin" valueType="num">
                                      <p:cBhvr>
                                        <p:cTn id="15" dur="1000" fill="hold"/>
                                        <p:tgtEl>
                                          <p:spTgt spid="34"/>
                                        </p:tgtEl>
                                        <p:attrNameLst>
                                          <p:attrName>ppt_x</p:attrName>
                                        </p:attrNameLst>
                                      </p:cBhvr>
                                      <p:tavLst>
                                        <p:tav tm="0">
                                          <p:val>
                                            <p:strVal val="#ppt_x"/>
                                          </p:val>
                                        </p:tav>
                                        <p:tav tm="100000">
                                          <p:val>
                                            <p:strVal val="#ppt_x"/>
                                          </p:val>
                                        </p:tav>
                                      </p:tavLst>
                                    </p:anim>
                                    <p:anim calcmode="lin" valueType="num">
                                      <p:cBhvr>
                                        <p:cTn id="16"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5"/>
                                        </p:tgtEl>
                                        <p:attrNameLst>
                                          <p:attrName>style.visibility</p:attrName>
                                        </p:attrNameLst>
                                      </p:cBhvr>
                                      <p:to>
                                        <p:strVal val="visible"/>
                                      </p:to>
                                    </p:set>
                                    <p:animEffect transition="in" filter="fade">
                                      <p:cBhvr>
                                        <p:cTn id="21" dur="500"/>
                                        <p:tgtEl>
                                          <p:spTgt spid="35"/>
                                        </p:tgtEl>
                                      </p:cBhvr>
                                    </p:animEffect>
                                  </p:childTnLst>
                                </p:cTn>
                              </p:par>
                            </p:childTnLst>
                          </p:cTn>
                        </p:par>
                        <p:par>
                          <p:cTn id="22" fill="hold">
                            <p:stCondLst>
                              <p:cond delay="500"/>
                            </p:stCondLst>
                            <p:childTnLst>
                              <p:par>
                                <p:cTn id="23" presetID="10" presetClass="entr" presetSubtype="0" fill="hold" grpId="0" nodeType="afterEffect">
                                  <p:stCondLst>
                                    <p:cond delay="0"/>
                                  </p:stCondLst>
                                  <p:childTnLst>
                                    <p:set>
                                      <p:cBhvr>
                                        <p:cTn id="24" dur="1" fill="hold">
                                          <p:stCondLst>
                                            <p:cond delay="0"/>
                                          </p:stCondLst>
                                        </p:cTn>
                                        <p:tgtEl>
                                          <p:spTgt spid="36"/>
                                        </p:tgtEl>
                                        <p:attrNameLst>
                                          <p:attrName>style.visibility</p:attrName>
                                        </p:attrNameLst>
                                      </p:cBhvr>
                                      <p:to>
                                        <p:strVal val="visible"/>
                                      </p:to>
                                    </p:set>
                                    <p:animEffect transition="in" filter="fade">
                                      <p:cBhvr>
                                        <p:cTn id="25" dur="500"/>
                                        <p:tgtEl>
                                          <p:spTgt spid="36"/>
                                        </p:tgtEl>
                                      </p:cBhvr>
                                    </p:animEffect>
                                  </p:childTnLst>
                                </p:cTn>
                              </p:par>
                            </p:childTnLst>
                          </p:cTn>
                        </p:par>
                        <p:par>
                          <p:cTn id="26" fill="hold">
                            <p:stCondLst>
                              <p:cond delay="1000"/>
                            </p:stCondLst>
                            <p:childTnLst>
                              <p:par>
                                <p:cTn id="27" presetID="10"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fade">
                                      <p:cBhvr>
                                        <p:cTn id="29" dur="500"/>
                                        <p:tgtEl>
                                          <p:spTgt spid="37"/>
                                        </p:tgtEl>
                                      </p:cBhvr>
                                    </p:animEffect>
                                  </p:childTnLst>
                                </p:cTn>
                              </p:par>
                            </p:childTnLst>
                          </p:cTn>
                        </p:par>
                        <p:par>
                          <p:cTn id="30" fill="hold">
                            <p:stCondLst>
                              <p:cond delay="1500"/>
                            </p:stCondLst>
                            <p:childTnLst>
                              <p:par>
                                <p:cTn id="31" presetID="10" presetClass="entr" presetSubtype="0" fill="hold" grpId="0" nodeType="afterEffect">
                                  <p:stCondLst>
                                    <p:cond delay="0"/>
                                  </p:stCondLst>
                                  <p:childTnLst>
                                    <p:set>
                                      <p:cBhvr>
                                        <p:cTn id="32" dur="1" fill="hold">
                                          <p:stCondLst>
                                            <p:cond delay="0"/>
                                          </p:stCondLst>
                                        </p:cTn>
                                        <p:tgtEl>
                                          <p:spTgt spid="38"/>
                                        </p:tgtEl>
                                        <p:attrNameLst>
                                          <p:attrName>style.visibility</p:attrName>
                                        </p:attrNameLst>
                                      </p:cBhvr>
                                      <p:to>
                                        <p:strVal val="visible"/>
                                      </p:to>
                                    </p:set>
                                    <p:animEffect transition="in" filter="fade">
                                      <p:cBhvr>
                                        <p:cTn id="33"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P spid="34" grpId="0" animBg="1"/>
      <p:bldP spid="35" grpId="0" animBg="1"/>
      <p:bldP spid="36" grpId="0" animBg="1"/>
      <p:bldP spid="37" grpId="0" animBg="1"/>
      <p:bldP spid="38"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9CD1779-25FC-EA06-B658-447C21E5C6D4}"/>
              </a:ext>
            </a:extLst>
          </p:cNvPr>
          <p:cNvSpPr>
            <a:spLocks noGrp="1"/>
          </p:cNvSpPr>
          <p:nvPr>
            <p:ph type="title"/>
          </p:nvPr>
        </p:nvSpPr>
        <p:spPr/>
        <p:txBody>
          <a:bodyPr/>
          <a:lstStyle/>
          <a:p>
            <a:r>
              <a:rPr lang="en-US" dirty="0"/>
              <a:t>The Five Whys</a:t>
            </a:r>
          </a:p>
        </p:txBody>
      </p:sp>
      <p:sp>
        <p:nvSpPr>
          <p:cNvPr id="2" name="Content Placeholder 1">
            <a:extLst>
              <a:ext uri="{FF2B5EF4-FFF2-40B4-BE49-F238E27FC236}">
                <a16:creationId xmlns:a16="http://schemas.microsoft.com/office/drawing/2014/main" id="{0C21C809-7F90-803A-8912-1CB60AE7D09F}"/>
              </a:ext>
            </a:extLst>
          </p:cNvPr>
          <p:cNvSpPr>
            <a:spLocks noGrp="1"/>
          </p:cNvSpPr>
          <p:nvPr>
            <p:ph idx="1"/>
          </p:nvPr>
        </p:nvSpPr>
        <p:spPr>
          <a:xfrm>
            <a:off x="838200" y="1483299"/>
            <a:ext cx="10515600" cy="4532890"/>
          </a:xfrm>
        </p:spPr>
        <p:txBody>
          <a:bodyPr>
            <a:normAutofit/>
          </a:bodyPr>
          <a:lstStyle/>
          <a:p>
            <a:pPr marL="0" indent="0">
              <a:buNone/>
            </a:pPr>
            <a:r>
              <a:rPr lang="en-US" sz="2600" dirty="0"/>
              <a:t>This is an iterative process of identifying a problem of practice and asking “why” five times to dig more deeply into why a problem exists.</a:t>
            </a:r>
          </a:p>
        </p:txBody>
      </p:sp>
      <p:graphicFrame>
        <p:nvGraphicFramePr>
          <p:cNvPr id="4" name="Diagram 3">
            <a:extLst>
              <a:ext uri="{FF2B5EF4-FFF2-40B4-BE49-F238E27FC236}">
                <a16:creationId xmlns:a16="http://schemas.microsoft.com/office/drawing/2014/main" id="{67808466-3A6A-35F4-36D1-A263E31FA609}"/>
              </a:ext>
              <a:ext uri="{C183D7F6-B498-43B3-948B-1728B52AA6E4}">
                <adec:decorative xmlns:adec="http://schemas.microsoft.com/office/drawing/2017/decorative" val="1"/>
              </a:ext>
            </a:extLst>
          </p:cNvPr>
          <p:cNvGraphicFramePr/>
          <p:nvPr>
            <p:extLst>
              <p:ext uri="{D42A27DB-BD31-4B8C-83A1-F6EECF244321}">
                <p14:modId xmlns:p14="http://schemas.microsoft.com/office/powerpoint/2010/main" val="3738483516"/>
              </p:ext>
            </p:extLst>
          </p:nvPr>
        </p:nvGraphicFramePr>
        <p:xfrm>
          <a:off x="3800510" y="2381458"/>
          <a:ext cx="5172668" cy="386861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5" name="Oval 4">
            <a:extLst>
              <a:ext uri="{FF2B5EF4-FFF2-40B4-BE49-F238E27FC236}">
                <a16:creationId xmlns:a16="http://schemas.microsoft.com/office/drawing/2014/main" id="{AF1B426E-91CA-B1AF-306E-68B21AC32B3C}"/>
              </a:ext>
            </a:extLst>
          </p:cNvPr>
          <p:cNvSpPr/>
          <p:nvPr/>
        </p:nvSpPr>
        <p:spPr>
          <a:xfrm>
            <a:off x="720690" y="2752081"/>
            <a:ext cx="2622620" cy="2622620"/>
          </a:xfrm>
          <a:prstGeom prst="ellipse">
            <a:avLst/>
          </a:prstGeom>
          <a:solidFill>
            <a:schemeClr val="accent3">
              <a:lumMod val="75000"/>
            </a:schemeClr>
          </a:solidFill>
          <a:ln>
            <a:solidFill>
              <a:schemeClr val="accent3">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sz="1600" b="1" dirty="0"/>
              <a:t>Example: LEA Utopia has significant disproportionality in the area of African American students with disabilities with OSS/Expulsions &gt;10 days</a:t>
            </a:r>
          </a:p>
        </p:txBody>
      </p:sp>
      <p:sp>
        <p:nvSpPr>
          <p:cNvPr id="6" name="Callout: Line 5">
            <a:extLst>
              <a:ext uri="{FF2B5EF4-FFF2-40B4-BE49-F238E27FC236}">
                <a16:creationId xmlns:a16="http://schemas.microsoft.com/office/drawing/2014/main" id="{29584DF2-F817-B823-ACF9-6A80951B93CD}"/>
              </a:ext>
            </a:extLst>
          </p:cNvPr>
          <p:cNvSpPr/>
          <p:nvPr/>
        </p:nvSpPr>
        <p:spPr>
          <a:xfrm>
            <a:off x="5537574" y="2460679"/>
            <a:ext cx="6020441" cy="582804"/>
          </a:xfrm>
          <a:prstGeom prst="borderCallout1">
            <a:avLst>
              <a:gd name="adj1" fmla="val 48327"/>
              <a:gd name="adj2" fmla="val 92"/>
              <a:gd name="adj3" fmla="val 49488"/>
              <a:gd name="adj4" fmla="val -11084"/>
            </a:avLst>
          </a:prstGeom>
          <a:solidFill>
            <a:schemeClr val="accent4"/>
          </a:solidFill>
          <a:ln>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700" dirty="0"/>
              <a:t>African American HS students are suspended for significant numbers of days due to “disrespectful behavior”</a:t>
            </a:r>
          </a:p>
        </p:txBody>
      </p:sp>
      <p:sp>
        <p:nvSpPr>
          <p:cNvPr id="7" name="Callout: Line 6">
            <a:extLst>
              <a:ext uri="{FF2B5EF4-FFF2-40B4-BE49-F238E27FC236}">
                <a16:creationId xmlns:a16="http://schemas.microsoft.com/office/drawing/2014/main" id="{513FDAF5-4758-1EDC-2167-B7EA4C26B6E7}"/>
              </a:ext>
            </a:extLst>
          </p:cNvPr>
          <p:cNvSpPr/>
          <p:nvPr/>
        </p:nvSpPr>
        <p:spPr>
          <a:xfrm>
            <a:off x="8679745" y="5081286"/>
            <a:ext cx="2987537" cy="1051906"/>
          </a:xfrm>
          <a:prstGeom prst="borderCallout1">
            <a:avLst>
              <a:gd name="adj1" fmla="val 48327"/>
              <a:gd name="adj2" fmla="val 92"/>
              <a:gd name="adj3" fmla="val 74421"/>
              <a:gd name="adj4" fmla="val -16939"/>
            </a:avLst>
          </a:prstGeom>
          <a:solidFill>
            <a:schemeClr val="accent4"/>
          </a:solidFill>
          <a:ln>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700" dirty="0"/>
              <a:t>No clear definition of “disrespectful behavior” and individual bias is factoring into decision-making</a:t>
            </a:r>
          </a:p>
        </p:txBody>
      </p:sp>
      <p:sp>
        <p:nvSpPr>
          <p:cNvPr id="8" name="Callout: Line 7">
            <a:extLst>
              <a:ext uri="{FF2B5EF4-FFF2-40B4-BE49-F238E27FC236}">
                <a16:creationId xmlns:a16="http://schemas.microsoft.com/office/drawing/2014/main" id="{C3D78712-375D-272E-55C7-537210C21F1D}"/>
              </a:ext>
            </a:extLst>
          </p:cNvPr>
          <p:cNvSpPr/>
          <p:nvPr/>
        </p:nvSpPr>
        <p:spPr>
          <a:xfrm>
            <a:off x="6282470" y="3225441"/>
            <a:ext cx="4111595" cy="582804"/>
          </a:xfrm>
          <a:prstGeom prst="borderCallout1">
            <a:avLst>
              <a:gd name="adj1" fmla="val 48327"/>
              <a:gd name="adj2" fmla="val 92"/>
              <a:gd name="adj3" fmla="val 49139"/>
              <a:gd name="adj4" fmla="val -13738"/>
            </a:avLst>
          </a:prstGeom>
          <a:solidFill>
            <a:schemeClr val="accent4"/>
          </a:solidFill>
          <a:ln>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700" dirty="0"/>
              <a:t>Principal at HS issues mandatory 5-day suspension for “disrespectful behavior”</a:t>
            </a:r>
          </a:p>
        </p:txBody>
      </p:sp>
      <p:sp>
        <p:nvSpPr>
          <p:cNvPr id="9" name="Callout: Line 8">
            <a:extLst>
              <a:ext uri="{FF2B5EF4-FFF2-40B4-BE49-F238E27FC236}">
                <a16:creationId xmlns:a16="http://schemas.microsoft.com/office/drawing/2014/main" id="{A0F4A006-899E-95E7-3266-6101FF21A509}"/>
              </a:ext>
            </a:extLst>
          </p:cNvPr>
          <p:cNvSpPr/>
          <p:nvPr/>
        </p:nvSpPr>
        <p:spPr>
          <a:xfrm>
            <a:off x="7442522" y="3990203"/>
            <a:ext cx="3911278" cy="795422"/>
          </a:xfrm>
          <a:prstGeom prst="borderCallout1">
            <a:avLst>
              <a:gd name="adj1" fmla="val 48327"/>
              <a:gd name="adj2" fmla="val 92"/>
              <a:gd name="adj3" fmla="val 37177"/>
              <a:gd name="adj4" fmla="val -22995"/>
            </a:avLst>
          </a:prstGeom>
          <a:solidFill>
            <a:schemeClr val="accent4"/>
          </a:solidFill>
          <a:ln>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600" dirty="0"/>
              <a:t>Principal is emphasizing the need for respectful behavior due to high number of office referrals from teachers</a:t>
            </a:r>
          </a:p>
        </p:txBody>
      </p:sp>
      <p:sp>
        <p:nvSpPr>
          <p:cNvPr id="10" name="Callout: Line 9">
            <a:extLst>
              <a:ext uri="{FF2B5EF4-FFF2-40B4-BE49-F238E27FC236}">
                <a16:creationId xmlns:a16="http://schemas.microsoft.com/office/drawing/2014/main" id="{8F0CFEDE-E0CF-1D93-E5A8-A8D4529095CC}"/>
              </a:ext>
            </a:extLst>
          </p:cNvPr>
          <p:cNvSpPr/>
          <p:nvPr/>
        </p:nvSpPr>
        <p:spPr>
          <a:xfrm>
            <a:off x="406080" y="5550387"/>
            <a:ext cx="5172668" cy="582804"/>
          </a:xfrm>
          <a:prstGeom prst="borderCallout1">
            <a:avLst>
              <a:gd name="adj1" fmla="val -24383"/>
              <a:gd name="adj2" fmla="val 115431"/>
              <a:gd name="adj3" fmla="val 51368"/>
              <a:gd name="adj4" fmla="val 98454"/>
            </a:avLst>
          </a:prstGeom>
          <a:solidFill>
            <a:schemeClr val="accent4"/>
          </a:solidFill>
          <a:ln>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700" dirty="0"/>
              <a:t>Teachers interpret disrespect in a variety ways and are not trained to manage classroom behavior</a:t>
            </a:r>
          </a:p>
        </p:txBody>
      </p:sp>
    </p:spTree>
    <p:custDataLst>
      <p:tags r:id="rId1"/>
    </p:custDataLst>
    <p:extLst>
      <p:ext uri="{BB962C8B-B14F-4D97-AF65-F5344CB8AC3E}">
        <p14:creationId xmlns:p14="http://schemas.microsoft.com/office/powerpoint/2010/main" val="1795041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4">
                                            <p:graphicEl>
                                              <a:dgm id="{CE7C9F10-7D68-40BF-A80D-16688B5AD1DD}"/>
                                            </p:graphicEl>
                                          </p:spTgt>
                                        </p:tgtEl>
                                        <p:attrNameLst>
                                          <p:attrName>style.visibility</p:attrName>
                                        </p:attrNameLst>
                                      </p:cBhvr>
                                      <p:to>
                                        <p:strVal val="visible"/>
                                      </p:to>
                                    </p:set>
                                    <p:animEffect transition="in" filter="fade">
                                      <p:cBhvr>
                                        <p:cTn id="14" dur="500"/>
                                        <p:tgtEl>
                                          <p:spTgt spid="4">
                                            <p:graphicEl>
                                              <a:dgm id="{CE7C9F10-7D68-40BF-A80D-16688B5AD1DD}"/>
                                            </p:graphicEl>
                                          </p:spTgt>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4">
                                            <p:graphicEl>
                                              <a:dgm id="{FEB06969-A967-47CF-87C3-5C32ABAB49F8}"/>
                                            </p:graphicEl>
                                          </p:spTgt>
                                        </p:tgtEl>
                                        <p:attrNameLst>
                                          <p:attrName>style.visibility</p:attrName>
                                        </p:attrNameLst>
                                      </p:cBhvr>
                                      <p:to>
                                        <p:strVal val="visible"/>
                                      </p:to>
                                    </p:set>
                                    <p:animEffect transition="in" filter="fade">
                                      <p:cBhvr>
                                        <p:cTn id="17" dur="500"/>
                                        <p:tgtEl>
                                          <p:spTgt spid="4">
                                            <p:graphicEl>
                                              <a:dgm id="{FEB06969-A967-47CF-87C3-5C32ABAB49F8}"/>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wipe(left)">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graphicEl>
                                              <a:dgm id="{00F7488C-B03E-450A-BA17-1D673B6C1EAA}"/>
                                            </p:graphicEl>
                                          </p:spTgt>
                                        </p:tgtEl>
                                        <p:attrNameLst>
                                          <p:attrName>style.visibility</p:attrName>
                                        </p:attrNameLst>
                                      </p:cBhvr>
                                      <p:to>
                                        <p:strVal val="visible"/>
                                      </p:to>
                                    </p:set>
                                    <p:animEffect transition="in" filter="fade">
                                      <p:cBhvr>
                                        <p:cTn id="27" dur="500"/>
                                        <p:tgtEl>
                                          <p:spTgt spid="4">
                                            <p:graphicEl>
                                              <a:dgm id="{00F7488C-B03E-450A-BA17-1D673B6C1EAA}"/>
                                            </p:graphic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4">
                                            <p:graphicEl>
                                              <a:dgm id="{BFF86C18-6006-4B27-99D4-AEC8F3D96005}"/>
                                            </p:graphicEl>
                                          </p:spTgt>
                                        </p:tgtEl>
                                        <p:attrNameLst>
                                          <p:attrName>style.visibility</p:attrName>
                                        </p:attrNameLst>
                                      </p:cBhvr>
                                      <p:to>
                                        <p:strVal val="visible"/>
                                      </p:to>
                                    </p:set>
                                    <p:animEffect transition="in" filter="fade">
                                      <p:cBhvr>
                                        <p:cTn id="30" dur="500"/>
                                        <p:tgtEl>
                                          <p:spTgt spid="4">
                                            <p:graphicEl>
                                              <a:dgm id="{BFF86C18-6006-4B27-99D4-AEC8F3D96005}"/>
                                            </p:graphic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animEffect transition="in" filter="wipe(left)">
                                      <p:cBhvr>
                                        <p:cTn id="35" dur="500"/>
                                        <p:tgtEl>
                                          <p:spTgt spid="8"/>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4">
                                            <p:graphicEl>
                                              <a:dgm id="{45657810-91AD-420C-8CE8-2731051E555B}"/>
                                            </p:graphicEl>
                                          </p:spTgt>
                                        </p:tgtEl>
                                        <p:attrNameLst>
                                          <p:attrName>style.visibility</p:attrName>
                                        </p:attrNameLst>
                                      </p:cBhvr>
                                      <p:to>
                                        <p:strVal val="visible"/>
                                      </p:to>
                                    </p:set>
                                    <p:animEffect transition="in" filter="fade">
                                      <p:cBhvr>
                                        <p:cTn id="40" dur="500"/>
                                        <p:tgtEl>
                                          <p:spTgt spid="4">
                                            <p:graphicEl>
                                              <a:dgm id="{45657810-91AD-420C-8CE8-2731051E555B}"/>
                                            </p:graphicEl>
                                          </p:spTgt>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4">
                                            <p:graphicEl>
                                              <a:dgm id="{B48184EB-E832-4C47-9C9F-0377076B591B}"/>
                                            </p:graphicEl>
                                          </p:spTgt>
                                        </p:tgtEl>
                                        <p:attrNameLst>
                                          <p:attrName>style.visibility</p:attrName>
                                        </p:attrNameLst>
                                      </p:cBhvr>
                                      <p:to>
                                        <p:strVal val="visible"/>
                                      </p:to>
                                    </p:set>
                                    <p:animEffect transition="in" filter="fade">
                                      <p:cBhvr>
                                        <p:cTn id="43" dur="500"/>
                                        <p:tgtEl>
                                          <p:spTgt spid="4">
                                            <p:graphicEl>
                                              <a:dgm id="{B48184EB-E832-4C47-9C9F-0377076B591B}"/>
                                            </p:graphicEl>
                                          </p:spTgt>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8" fill="hold" grpId="0" nodeType="clickEffect">
                                  <p:stCondLst>
                                    <p:cond delay="0"/>
                                  </p:stCondLst>
                                  <p:childTnLst>
                                    <p:set>
                                      <p:cBhvr>
                                        <p:cTn id="47" dur="1" fill="hold">
                                          <p:stCondLst>
                                            <p:cond delay="0"/>
                                          </p:stCondLst>
                                        </p:cTn>
                                        <p:tgtEl>
                                          <p:spTgt spid="9"/>
                                        </p:tgtEl>
                                        <p:attrNameLst>
                                          <p:attrName>style.visibility</p:attrName>
                                        </p:attrNameLst>
                                      </p:cBhvr>
                                      <p:to>
                                        <p:strVal val="visible"/>
                                      </p:to>
                                    </p:set>
                                    <p:animEffect transition="in" filter="wipe(left)">
                                      <p:cBhvr>
                                        <p:cTn id="48" dur="500"/>
                                        <p:tgtEl>
                                          <p:spTgt spid="9"/>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grpId="0" nodeType="clickEffect">
                                  <p:stCondLst>
                                    <p:cond delay="0"/>
                                  </p:stCondLst>
                                  <p:childTnLst>
                                    <p:set>
                                      <p:cBhvr>
                                        <p:cTn id="52" dur="1" fill="hold">
                                          <p:stCondLst>
                                            <p:cond delay="0"/>
                                          </p:stCondLst>
                                        </p:cTn>
                                        <p:tgtEl>
                                          <p:spTgt spid="4">
                                            <p:graphicEl>
                                              <a:dgm id="{3469E4DF-7DD9-4AAB-970D-C6C1740D8681}"/>
                                            </p:graphicEl>
                                          </p:spTgt>
                                        </p:tgtEl>
                                        <p:attrNameLst>
                                          <p:attrName>style.visibility</p:attrName>
                                        </p:attrNameLst>
                                      </p:cBhvr>
                                      <p:to>
                                        <p:strVal val="visible"/>
                                      </p:to>
                                    </p:set>
                                    <p:animEffect transition="in" filter="fade">
                                      <p:cBhvr>
                                        <p:cTn id="53" dur="500"/>
                                        <p:tgtEl>
                                          <p:spTgt spid="4">
                                            <p:graphicEl>
                                              <a:dgm id="{3469E4DF-7DD9-4AAB-970D-C6C1740D8681}"/>
                                            </p:graphicEl>
                                          </p:spTgt>
                                        </p:tgtEl>
                                      </p:cBhvr>
                                    </p:animEffect>
                                  </p:childTnLst>
                                </p:cTn>
                              </p:par>
                              <p:par>
                                <p:cTn id="54" presetID="10" presetClass="entr" presetSubtype="0" fill="hold" grpId="0" nodeType="withEffect">
                                  <p:stCondLst>
                                    <p:cond delay="0"/>
                                  </p:stCondLst>
                                  <p:childTnLst>
                                    <p:set>
                                      <p:cBhvr>
                                        <p:cTn id="55" dur="1" fill="hold">
                                          <p:stCondLst>
                                            <p:cond delay="0"/>
                                          </p:stCondLst>
                                        </p:cTn>
                                        <p:tgtEl>
                                          <p:spTgt spid="4">
                                            <p:graphicEl>
                                              <a:dgm id="{8A3E706C-FF3C-4A93-8B8B-33D0A18D4426}"/>
                                            </p:graphicEl>
                                          </p:spTgt>
                                        </p:tgtEl>
                                        <p:attrNameLst>
                                          <p:attrName>style.visibility</p:attrName>
                                        </p:attrNameLst>
                                      </p:cBhvr>
                                      <p:to>
                                        <p:strVal val="visible"/>
                                      </p:to>
                                    </p:set>
                                    <p:animEffect transition="in" filter="fade">
                                      <p:cBhvr>
                                        <p:cTn id="56" dur="500"/>
                                        <p:tgtEl>
                                          <p:spTgt spid="4">
                                            <p:graphicEl>
                                              <a:dgm id="{8A3E706C-FF3C-4A93-8B8B-33D0A18D4426}"/>
                                            </p:graphicEl>
                                          </p:spTgt>
                                        </p:tgtEl>
                                      </p:cBhvr>
                                    </p:animEffect>
                                  </p:childTnLst>
                                </p:cTn>
                              </p:par>
                            </p:childTnLst>
                          </p:cTn>
                        </p:par>
                      </p:childTnLst>
                    </p:cTn>
                  </p:par>
                  <p:par>
                    <p:cTn id="57" fill="hold">
                      <p:stCondLst>
                        <p:cond delay="indefinite"/>
                      </p:stCondLst>
                      <p:childTnLst>
                        <p:par>
                          <p:cTn id="58" fill="hold">
                            <p:stCondLst>
                              <p:cond delay="0"/>
                            </p:stCondLst>
                            <p:childTnLst>
                              <p:par>
                                <p:cTn id="59" presetID="22" presetClass="entr" presetSubtype="2" fill="hold" grpId="0" nodeType="clickEffect">
                                  <p:stCondLst>
                                    <p:cond delay="0"/>
                                  </p:stCondLst>
                                  <p:childTnLst>
                                    <p:set>
                                      <p:cBhvr>
                                        <p:cTn id="60" dur="1" fill="hold">
                                          <p:stCondLst>
                                            <p:cond delay="0"/>
                                          </p:stCondLst>
                                        </p:cTn>
                                        <p:tgtEl>
                                          <p:spTgt spid="10"/>
                                        </p:tgtEl>
                                        <p:attrNameLst>
                                          <p:attrName>style.visibility</p:attrName>
                                        </p:attrNameLst>
                                      </p:cBhvr>
                                      <p:to>
                                        <p:strVal val="visible"/>
                                      </p:to>
                                    </p:set>
                                    <p:animEffect transition="in" filter="wipe(right)">
                                      <p:cBhvr>
                                        <p:cTn id="61" dur="500"/>
                                        <p:tgtEl>
                                          <p:spTgt spid="10"/>
                                        </p:tgtEl>
                                      </p:cBhvr>
                                    </p:animEffect>
                                  </p:childTnLst>
                                </p:cTn>
                              </p:par>
                            </p:childTnLst>
                          </p:cTn>
                        </p:par>
                      </p:childTnLst>
                    </p:cTn>
                  </p:par>
                  <p:par>
                    <p:cTn id="62" fill="hold">
                      <p:stCondLst>
                        <p:cond delay="indefinite"/>
                      </p:stCondLst>
                      <p:childTnLst>
                        <p:par>
                          <p:cTn id="63" fill="hold">
                            <p:stCondLst>
                              <p:cond delay="0"/>
                            </p:stCondLst>
                            <p:childTnLst>
                              <p:par>
                                <p:cTn id="64" presetID="10" presetClass="entr" presetSubtype="0" fill="hold" grpId="0" nodeType="clickEffect">
                                  <p:stCondLst>
                                    <p:cond delay="0"/>
                                  </p:stCondLst>
                                  <p:childTnLst>
                                    <p:set>
                                      <p:cBhvr>
                                        <p:cTn id="65" dur="1" fill="hold">
                                          <p:stCondLst>
                                            <p:cond delay="0"/>
                                          </p:stCondLst>
                                        </p:cTn>
                                        <p:tgtEl>
                                          <p:spTgt spid="4">
                                            <p:graphicEl>
                                              <a:dgm id="{1CC046EA-74BA-47A0-BECF-48F5D0E61E81}"/>
                                            </p:graphicEl>
                                          </p:spTgt>
                                        </p:tgtEl>
                                        <p:attrNameLst>
                                          <p:attrName>style.visibility</p:attrName>
                                        </p:attrNameLst>
                                      </p:cBhvr>
                                      <p:to>
                                        <p:strVal val="visible"/>
                                      </p:to>
                                    </p:set>
                                    <p:animEffect transition="in" filter="fade">
                                      <p:cBhvr>
                                        <p:cTn id="66" dur="500"/>
                                        <p:tgtEl>
                                          <p:spTgt spid="4">
                                            <p:graphicEl>
                                              <a:dgm id="{1CC046EA-74BA-47A0-BECF-48F5D0E61E81}"/>
                                            </p:graphicEl>
                                          </p:spTgt>
                                        </p:tgtEl>
                                      </p:cBhvr>
                                    </p:animEffect>
                                  </p:childTnLst>
                                </p:cTn>
                              </p:par>
                            </p:childTnLst>
                          </p:cTn>
                        </p:par>
                      </p:childTnLst>
                    </p:cTn>
                  </p:par>
                  <p:par>
                    <p:cTn id="67" fill="hold">
                      <p:stCondLst>
                        <p:cond delay="indefinite"/>
                      </p:stCondLst>
                      <p:childTnLst>
                        <p:par>
                          <p:cTn id="68" fill="hold">
                            <p:stCondLst>
                              <p:cond delay="0"/>
                            </p:stCondLst>
                            <p:childTnLst>
                              <p:par>
                                <p:cTn id="69" presetID="22" presetClass="entr" presetSubtype="8" fill="hold" grpId="0" nodeType="clickEffect">
                                  <p:stCondLst>
                                    <p:cond delay="0"/>
                                  </p:stCondLst>
                                  <p:childTnLst>
                                    <p:set>
                                      <p:cBhvr>
                                        <p:cTn id="70" dur="1" fill="hold">
                                          <p:stCondLst>
                                            <p:cond delay="0"/>
                                          </p:stCondLst>
                                        </p:cTn>
                                        <p:tgtEl>
                                          <p:spTgt spid="7"/>
                                        </p:tgtEl>
                                        <p:attrNameLst>
                                          <p:attrName>style.visibility</p:attrName>
                                        </p:attrNameLst>
                                      </p:cBhvr>
                                      <p:to>
                                        <p:strVal val="visible"/>
                                      </p:to>
                                    </p:set>
                                    <p:animEffect transition="in" filter="wipe(left)">
                                      <p:cBhvr>
                                        <p:cTn id="7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uiExpand="1">
        <p:bldSub>
          <a:bldDgm bld="one"/>
        </p:bldSub>
      </p:bldGraphic>
      <p:bldP spid="5" grpId="0" animBg="1"/>
      <p:bldP spid="6" grpId="0" animBg="1"/>
      <p:bldP spid="7" grpId="0" animBg="1"/>
      <p:bldP spid="8" grpId="0" animBg="1"/>
      <p:bldP spid="9" grpId="0" animBg="1"/>
      <p:bldP spid="10"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BB12B05-1294-7F34-E127-FB40B40F0ED0}"/>
              </a:ext>
            </a:extLst>
          </p:cNvPr>
          <p:cNvSpPr>
            <a:spLocks noGrp="1"/>
          </p:cNvSpPr>
          <p:nvPr>
            <p:ph type="title"/>
          </p:nvPr>
        </p:nvSpPr>
        <p:spPr/>
        <p:txBody>
          <a:bodyPr/>
          <a:lstStyle/>
          <a:p>
            <a:r>
              <a:rPr lang="en-US" dirty="0"/>
              <a:t>Key Takeaways</a:t>
            </a:r>
          </a:p>
        </p:txBody>
      </p:sp>
      <p:sp>
        <p:nvSpPr>
          <p:cNvPr id="2" name="Content Placeholder 1">
            <a:extLst>
              <a:ext uri="{FF2B5EF4-FFF2-40B4-BE49-F238E27FC236}">
                <a16:creationId xmlns:a16="http://schemas.microsoft.com/office/drawing/2014/main" id="{EB9870EF-44E9-01DB-2B23-61EB299B86D7}"/>
              </a:ext>
            </a:extLst>
          </p:cNvPr>
          <p:cNvSpPr>
            <a:spLocks noGrp="1"/>
          </p:cNvSpPr>
          <p:nvPr>
            <p:ph idx="1"/>
          </p:nvPr>
        </p:nvSpPr>
        <p:spPr/>
        <p:txBody>
          <a:bodyPr/>
          <a:lstStyle/>
          <a:p>
            <a:r>
              <a:rPr lang="en-US" dirty="0"/>
              <a:t>Root cause analysis can be done any time, whether or not your LEA has significant disproportionality. </a:t>
            </a:r>
          </a:p>
          <a:p>
            <a:pPr lvl="1"/>
            <a:r>
              <a:rPr lang="en-US" dirty="0"/>
              <a:t>It can be great to conduct if your LEA is at risk of being identified to prevent identification.</a:t>
            </a:r>
          </a:p>
          <a:p>
            <a:r>
              <a:rPr lang="en-US" dirty="0"/>
              <a:t>You can determine the best way to conduct root cause analysis for you and the team you’re bringing together.</a:t>
            </a:r>
          </a:p>
          <a:p>
            <a:r>
              <a:rPr lang="en-US" dirty="0"/>
              <a:t>Root cause analysis is an effective way to find the solution(s) to systemic issues that will resolve the contributing causes to the issues or challenges identified.</a:t>
            </a:r>
          </a:p>
        </p:txBody>
      </p:sp>
    </p:spTree>
    <p:custDataLst>
      <p:tags r:id="rId1"/>
    </p:custDataLst>
    <p:extLst>
      <p:ext uri="{BB962C8B-B14F-4D97-AF65-F5344CB8AC3E}">
        <p14:creationId xmlns:p14="http://schemas.microsoft.com/office/powerpoint/2010/main" val="2757551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fade">
                                      <p:cBhvr>
                                        <p:cTn id="17"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Content Placeholder 14">
            <a:extLst>
              <a:ext uri="{FF2B5EF4-FFF2-40B4-BE49-F238E27FC236}">
                <a16:creationId xmlns:a16="http://schemas.microsoft.com/office/drawing/2014/main" id="{58CBED15-3ABD-4F26-987F-72D25653F1C4}"/>
              </a:ext>
            </a:extLst>
          </p:cNvPr>
          <p:cNvSpPr>
            <a:spLocks noGrp="1"/>
          </p:cNvSpPr>
          <p:nvPr>
            <p:ph sz="half" idx="1"/>
          </p:nvPr>
        </p:nvSpPr>
        <p:spPr>
          <a:xfrm>
            <a:off x="838199" y="1825625"/>
            <a:ext cx="11179629" cy="4351338"/>
          </a:xfrm>
        </p:spPr>
        <p:txBody>
          <a:bodyPr>
            <a:normAutofit lnSpcReduction="10000"/>
          </a:bodyPr>
          <a:lstStyle/>
          <a:p>
            <a:pPr marL="0" indent="0">
              <a:buNone/>
            </a:pPr>
            <a:r>
              <a:rPr lang="en-US"/>
              <a:t>Per 34 C.F.R. § 300.646 of the regulations implementing the Individuals with Disabilities Education Act (IDEA), states must annually collect and examine data to determine whether significant disproportionality based on race or ethnicity is occurring in the state and each local education agency (LEA) with respect to:</a:t>
            </a:r>
          </a:p>
          <a:p>
            <a:r>
              <a:rPr lang="en-US"/>
              <a:t>the identification of children as children with disabilities, including the identification of children as children with a particular disability;</a:t>
            </a:r>
          </a:p>
          <a:p>
            <a:r>
              <a:rPr lang="en-US"/>
              <a:t>the placement of children with disabilities in particular educational settings; and</a:t>
            </a:r>
          </a:p>
          <a:p>
            <a:r>
              <a:rPr lang="en-US"/>
              <a:t>the incidence, duration, and type of disciplinary actions, including suspensions and expulsions.</a:t>
            </a:r>
            <a:endParaRPr lang="en-US" dirty="0"/>
          </a:p>
        </p:txBody>
      </p:sp>
      <p:sp>
        <p:nvSpPr>
          <p:cNvPr id="14" name="Title 13">
            <a:extLst>
              <a:ext uri="{FF2B5EF4-FFF2-40B4-BE49-F238E27FC236}">
                <a16:creationId xmlns:a16="http://schemas.microsoft.com/office/drawing/2014/main" id="{012DAB4C-F01E-4B52-BABC-19CD88D2C420}"/>
              </a:ext>
            </a:extLst>
          </p:cNvPr>
          <p:cNvSpPr>
            <a:spLocks noGrp="1"/>
          </p:cNvSpPr>
          <p:nvPr>
            <p:ph type="title"/>
          </p:nvPr>
        </p:nvSpPr>
        <p:spPr/>
        <p:txBody>
          <a:bodyPr>
            <a:normAutofit/>
          </a:bodyPr>
          <a:lstStyle/>
          <a:p>
            <a:r>
              <a:rPr lang="en-US" sz="3600" dirty="0"/>
              <a:t>What is “significant disproportionality?”</a:t>
            </a:r>
          </a:p>
        </p:txBody>
      </p:sp>
    </p:spTree>
    <p:custDataLst>
      <p:tags r:id="rId1"/>
    </p:custDataLst>
    <p:extLst>
      <p:ext uri="{BB962C8B-B14F-4D97-AF65-F5344CB8AC3E}">
        <p14:creationId xmlns:p14="http://schemas.microsoft.com/office/powerpoint/2010/main" val="934165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
                                            <p:txEl>
                                              <p:pRg st="1" end="1"/>
                                            </p:txEl>
                                          </p:spTgt>
                                        </p:tgtEl>
                                        <p:attrNameLst>
                                          <p:attrName>style.visibility</p:attrName>
                                        </p:attrNameLst>
                                      </p:cBhvr>
                                      <p:to>
                                        <p:strVal val="visible"/>
                                      </p:to>
                                    </p:set>
                                    <p:animEffect transition="in" filter="fade">
                                      <p:cBhvr>
                                        <p:cTn id="7" dur="500"/>
                                        <p:tgtEl>
                                          <p:spTgt spid="1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
                                            <p:txEl>
                                              <p:pRg st="2" end="2"/>
                                            </p:txEl>
                                          </p:spTgt>
                                        </p:tgtEl>
                                        <p:attrNameLst>
                                          <p:attrName>style.visibility</p:attrName>
                                        </p:attrNameLst>
                                      </p:cBhvr>
                                      <p:to>
                                        <p:strVal val="visible"/>
                                      </p:to>
                                    </p:set>
                                    <p:animEffect transition="in" filter="fade">
                                      <p:cBhvr>
                                        <p:cTn id="12" dur="500"/>
                                        <p:tgtEl>
                                          <p:spTgt spid="1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
                                            <p:txEl>
                                              <p:pRg st="3" end="3"/>
                                            </p:txEl>
                                          </p:spTgt>
                                        </p:tgtEl>
                                        <p:attrNameLst>
                                          <p:attrName>style.visibility</p:attrName>
                                        </p:attrNameLst>
                                      </p:cBhvr>
                                      <p:to>
                                        <p:strVal val="visible"/>
                                      </p:to>
                                    </p:set>
                                    <p:animEffect transition="in" filter="fade">
                                      <p:cBhvr>
                                        <p:cTn id="17" dur="500"/>
                                        <p:tgtEl>
                                          <p:spTgt spid="1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EC21707-F997-DC8E-8867-9F8E9A3324F8}"/>
              </a:ext>
            </a:extLst>
          </p:cNvPr>
          <p:cNvSpPr>
            <a:spLocks noGrp="1"/>
          </p:cNvSpPr>
          <p:nvPr>
            <p:ph type="title"/>
          </p:nvPr>
        </p:nvSpPr>
        <p:spPr/>
        <p:txBody>
          <a:bodyPr/>
          <a:lstStyle/>
          <a:p>
            <a:r>
              <a:rPr lang="en-US" i="1" dirty="0"/>
              <a:t>IDEA </a:t>
            </a:r>
            <a:r>
              <a:rPr lang="en-US" dirty="0"/>
              <a:t>EQUITY DATA</a:t>
            </a:r>
            <a:endParaRPr lang="en-US" i="1" dirty="0"/>
          </a:p>
        </p:txBody>
      </p:sp>
      <p:sp>
        <p:nvSpPr>
          <p:cNvPr id="6" name="Text Placeholder 5">
            <a:extLst>
              <a:ext uri="{FF2B5EF4-FFF2-40B4-BE49-F238E27FC236}">
                <a16:creationId xmlns:a16="http://schemas.microsoft.com/office/drawing/2014/main" id="{D3105FDD-F66B-A492-14AF-D35D4A54CA7E}"/>
              </a:ext>
            </a:extLst>
          </p:cNvPr>
          <p:cNvSpPr>
            <a:spLocks noGrp="1"/>
          </p:cNvSpPr>
          <p:nvPr>
            <p:ph type="body" idx="1"/>
          </p:nvPr>
        </p:nvSpPr>
        <p:spPr/>
        <p:txBody>
          <a:bodyPr/>
          <a:lstStyle/>
          <a:p>
            <a:r>
              <a:rPr lang="en-US" dirty="0"/>
              <a:t>Significant Disproportionality and Other Equity Data</a:t>
            </a:r>
          </a:p>
        </p:txBody>
      </p:sp>
    </p:spTree>
    <p:custDataLst>
      <p:tags r:id="rId1"/>
    </p:custDataLst>
    <p:extLst>
      <p:ext uri="{BB962C8B-B14F-4D97-AF65-F5344CB8AC3E}">
        <p14:creationId xmlns:p14="http://schemas.microsoft.com/office/powerpoint/2010/main" val="11395617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BC360B9-8141-11A6-813B-A825EDBA87C0}"/>
              </a:ext>
            </a:extLst>
          </p:cNvPr>
          <p:cNvSpPr>
            <a:spLocks noGrp="1"/>
          </p:cNvSpPr>
          <p:nvPr>
            <p:ph type="title"/>
          </p:nvPr>
        </p:nvSpPr>
        <p:spPr/>
        <p:txBody>
          <a:bodyPr/>
          <a:lstStyle/>
          <a:p>
            <a:r>
              <a:rPr lang="en-US" dirty="0"/>
              <a:t>Beyond Significant Disproportionality: Other Equity Data </a:t>
            </a:r>
          </a:p>
        </p:txBody>
      </p:sp>
      <p:sp>
        <p:nvSpPr>
          <p:cNvPr id="6" name="Content Placeholder 5">
            <a:extLst>
              <a:ext uri="{FF2B5EF4-FFF2-40B4-BE49-F238E27FC236}">
                <a16:creationId xmlns:a16="http://schemas.microsoft.com/office/drawing/2014/main" id="{1F947BF8-1754-DAC6-DF08-6A3C1D52CA49}"/>
              </a:ext>
            </a:extLst>
          </p:cNvPr>
          <p:cNvSpPr>
            <a:spLocks noGrp="1"/>
          </p:cNvSpPr>
          <p:nvPr>
            <p:ph idx="1"/>
          </p:nvPr>
        </p:nvSpPr>
        <p:spPr/>
        <p:txBody>
          <a:bodyPr/>
          <a:lstStyle/>
          <a:p>
            <a:r>
              <a:rPr lang="en-US" dirty="0"/>
              <a:t>Indicator 4 – significant discrepancy in the long-term suspensions/expulsions of students with disabilities</a:t>
            </a:r>
          </a:p>
          <a:p>
            <a:pPr lvl="1"/>
            <a:r>
              <a:rPr lang="en-US" dirty="0"/>
              <a:t>4A – all students with disabilities</a:t>
            </a:r>
          </a:p>
          <a:p>
            <a:pPr lvl="1"/>
            <a:r>
              <a:rPr lang="en-US" dirty="0"/>
              <a:t>4B – students with disabilities by racial/ethnic group with policies, procedures, and practices that are noncompliant</a:t>
            </a:r>
          </a:p>
          <a:p>
            <a:r>
              <a:rPr lang="en-US" dirty="0"/>
              <a:t>Indicators 9 and 10 – disproportionate representation of students with disabilities in racial/ethnic groups that is the result of inappropriate identification</a:t>
            </a:r>
          </a:p>
          <a:p>
            <a:pPr lvl="1"/>
            <a:r>
              <a:rPr lang="en-US" dirty="0"/>
              <a:t>9 – all students with disabilities</a:t>
            </a:r>
          </a:p>
          <a:p>
            <a:pPr lvl="1"/>
            <a:r>
              <a:rPr lang="en-US" dirty="0"/>
              <a:t>10 – students with disabilities in particular disability categories</a:t>
            </a:r>
          </a:p>
        </p:txBody>
      </p:sp>
    </p:spTree>
    <p:custDataLst>
      <p:tags r:id="rId1"/>
    </p:custDataLst>
    <p:extLst>
      <p:ext uri="{BB962C8B-B14F-4D97-AF65-F5344CB8AC3E}">
        <p14:creationId xmlns:p14="http://schemas.microsoft.com/office/powerpoint/2010/main" val="4429010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fade">
                                      <p:cBhvr>
                                        <p:cTn id="7" dur="500"/>
                                        <p:tgtEl>
                                          <p:spTgt spid="6">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fade">
                                      <p:cBhvr>
                                        <p:cTn id="12" dur="500"/>
                                        <p:tgtEl>
                                          <p:spTgt spid="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xEl>
                                              <p:pRg st="3" end="3"/>
                                            </p:txEl>
                                          </p:spTgt>
                                        </p:tgtEl>
                                        <p:attrNameLst>
                                          <p:attrName>style.visibility</p:attrName>
                                        </p:attrNameLst>
                                      </p:cBhvr>
                                      <p:to>
                                        <p:strVal val="visible"/>
                                      </p:to>
                                    </p:set>
                                    <p:animEffect transition="in" filter="fade">
                                      <p:cBhvr>
                                        <p:cTn id="17" dur="500"/>
                                        <p:tgtEl>
                                          <p:spTgt spid="6">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
                                            <p:txEl>
                                              <p:pRg st="4" end="4"/>
                                            </p:txEl>
                                          </p:spTgt>
                                        </p:tgtEl>
                                        <p:attrNameLst>
                                          <p:attrName>style.visibility</p:attrName>
                                        </p:attrNameLst>
                                      </p:cBhvr>
                                      <p:to>
                                        <p:strVal val="visible"/>
                                      </p:to>
                                    </p:set>
                                    <p:animEffect transition="in" filter="fade">
                                      <p:cBhvr>
                                        <p:cTn id="22" dur="500"/>
                                        <p:tgtEl>
                                          <p:spTgt spid="6">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animEffect transition="in" filter="fade">
                                      <p:cBhvr>
                                        <p:cTn id="27" dur="5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2B2527D-8513-9194-EF4C-F9753511EE29}"/>
              </a:ext>
            </a:extLst>
          </p:cNvPr>
          <p:cNvSpPr>
            <a:spLocks noGrp="1"/>
          </p:cNvSpPr>
          <p:nvPr>
            <p:ph type="title"/>
          </p:nvPr>
        </p:nvSpPr>
        <p:spPr>
          <a:xfrm>
            <a:off x="838200" y="365125"/>
            <a:ext cx="10951724" cy="1325563"/>
          </a:xfrm>
        </p:spPr>
        <p:txBody>
          <a:bodyPr>
            <a:normAutofit/>
          </a:bodyPr>
          <a:lstStyle/>
          <a:p>
            <a:r>
              <a:rPr lang="en-US" sz="3800" dirty="0"/>
              <a:t>Comparisons of Significant Disproportionality and Other Equity Data</a:t>
            </a:r>
          </a:p>
        </p:txBody>
      </p:sp>
      <p:graphicFrame>
        <p:nvGraphicFramePr>
          <p:cNvPr id="4" name="Content Placeholder 3">
            <a:extLst>
              <a:ext uri="{FF2B5EF4-FFF2-40B4-BE49-F238E27FC236}">
                <a16:creationId xmlns:a16="http://schemas.microsoft.com/office/drawing/2014/main" id="{B21AB74B-C187-F9A1-780C-296D836DDADE}"/>
              </a:ext>
            </a:extLst>
          </p:cNvPr>
          <p:cNvGraphicFramePr>
            <a:graphicFrameLocks noGrp="1"/>
          </p:cNvGraphicFramePr>
          <p:nvPr>
            <p:ph idx="1"/>
            <p:extLst>
              <p:ext uri="{D42A27DB-BD31-4B8C-83A1-F6EECF244321}">
                <p14:modId xmlns:p14="http://schemas.microsoft.com/office/powerpoint/2010/main" val="3417802621"/>
              </p:ext>
            </p:extLst>
          </p:nvPr>
        </p:nvGraphicFramePr>
        <p:xfrm>
          <a:off x="418289" y="1828800"/>
          <a:ext cx="11371635" cy="3811313"/>
        </p:xfrm>
        <a:graphic>
          <a:graphicData uri="http://schemas.openxmlformats.org/drawingml/2006/table">
            <a:tbl>
              <a:tblPr firstRow="1" bandRow="1">
                <a:tableStyleId>{5C22544A-7EE6-4342-B048-85BDC9FD1C3A}</a:tableStyleId>
              </a:tblPr>
              <a:tblGrid>
                <a:gridCol w="1513063">
                  <a:extLst>
                    <a:ext uri="{9D8B030D-6E8A-4147-A177-3AD203B41FA5}">
                      <a16:colId xmlns:a16="http://schemas.microsoft.com/office/drawing/2014/main" val="3515456841"/>
                    </a:ext>
                  </a:extLst>
                </a:gridCol>
                <a:gridCol w="3856605">
                  <a:extLst>
                    <a:ext uri="{9D8B030D-6E8A-4147-A177-3AD203B41FA5}">
                      <a16:colId xmlns:a16="http://schemas.microsoft.com/office/drawing/2014/main" val="3682978147"/>
                    </a:ext>
                  </a:extLst>
                </a:gridCol>
                <a:gridCol w="2986392">
                  <a:extLst>
                    <a:ext uri="{9D8B030D-6E8A-4147-A177-3AD203B41FA5}">
                      <a16:colId xmlns:a16="http://schemas.microsoft.com/office/drawing/2014/main" val="3507839021"/>
                    </a:ext>
                  </a:extLst>
                </a:gridCol>
                <a:gridCol w="3015575">
                  <a:extLst>
                    <a:ext uri="{9D8B030D-6E8A-4147-A177-3AD203B41FA5}">
                      <a16:colId xmlns:a16="http://schemas.microsoft.com/office/drawing/2014/main" val="2415684022"/>
                    </a:ext>
                  </a:extLst>
                </a:gridCol>
              </a:tblGrid>
              <a:tr h="369269">
                <a:tc>
                  <a:txBody>
                    <a:bodyPr/>
                    <a:lstStyle/>
                    <a:p>
                      <a:endParaRPr lang="en-US" dirty="0">
                        <a:solidFill>
                          <a:schemeClr val="tx1"/>
                        </a:solidFill>
                      </a:endParaRPr>
                    </a:p>
                  </a:txBody>
                  <a:tcPr/>
                </a:tc>
                <a:tc>
                  <a:txBody>
                    <a:bodyPr/>
                    <a:lstStyle/>
                    <a:p>
                      <a:r>
                        <a:rPr lang="en-US" dirty="0">
                          <a:solidFill>
                            <a:schemeClr val="tx1"/>
                          </a:solidFill>
                        </a:rPr>
                        <a:t>Significant Disproportionality</a:t>
                      </a:r>
                    </a:p>
                  </a:txBody>
                  <a:tcPr/>
                </a:tc>
                <a:tc>
                  <a:txBody>
                    <a:bodyPr/>
                    <a:lstStyle/>
                    <a:p>
                      <a:r>
                        <a:rPr lang="en-US" dirty="0">
                          <a:solidFill>
                            <a:schemeClr val="tx1"/>
                          </a:solidFill>
                        </a:rPr>
                        <a:t>Indicator 4</a:t>
                      </a:r>
                    </a:p>
                  </a:txBody>
                  <a:tcPr/>
                </a:tc>
                <a:tc>
                  <a:txBody>
                    <a:bodyPr/>
                    <a:lstStyle/>
                    <a:p>
                      <a:r>
                        <a:rPr lang="en-US" dirty="0">
                          <a:solidFill>
                            <a:schemeClr val="tx1"/>
                          </a:solidFill>
                        </a:rPr>
                        <a:t>Indicators 9 and 10</a:t>
                      </a:r>
                    </a:p>
                  </a:txBody>
                  <a:tcPr/>
                </a:tc>
                <a:extLst>
                  <a:ext uri="{0D108BD9-81ED-4DB2-BD59-A6C34878D82A}">
                    <a16:rowId xmlns:a16="http://schemas.microsoft.com/office/drawing/2014/main" val="1639215194"/>
                  </a:ext>
                </a:extLst>
              </a:tr>
              <a:tr h="515964">
                <a:tc>
                  <a:txBody>
                    <a:bodyPr/>
                    <a:lstStyle/>
                    <a:p>
                      <a:r>
                        <a:rPr lang="en-US" sz="1400" dirty="0">
                          <a:solidFill>
                            <a:schemeClr val="tx1"/>
                          </a:solidFill>
                        </a:rPr>
                        <a:t>Regulation</a:t>
                      </a:r>
                    </a:p>
                  </a:txBody>
                  <a:tcPr/>
                </a:tc>
                <a:tc>
                  <a:txBody>
                    <a:bodyPr/>
                    <a:lstStyle/>
                    <a:p>
                      <a:r>
                        <a:rPr lang="en-US" sz="1400" dirty="0">
                          <a:solidFill>
                            <a:schemeClr val="tx1"/>
                          </a:solidFill>
                        </a:rPr>
                        <a:t>20 U.S.C. 1418(d) and 34 CFR §300.646–647</a:t>
                      </a:r>
                    </a:p>
                  </a:txBody>
                  <a:tcPr/>
                </a:tc>
                <a:tc>
                  <a:txBody>
                    <a:bodyPr/>
                    <a:lstStyle/>
                    <a:p>
                      <a:r>
                        <a:rPr lang="en-US" sz="1400" dirty="0">
                          <a:solidFill>
                            <a:schemeClr val="tx1"/>
                          </a:solidFill>
                        </a:rPr>
                        <a:t>20 U.S.C. 1416(a)(3)(A); 1412(a)(22)</a:t>
                      </a:r>
                    </a:p>
                  </a:txBody>
                  <a:tcPr/>
                </a:tc>
                <a:tc>
                  <a:txBody>
                    <a:bodyPr/>
                    <a:lstStyle/>
                    <a:p>
                      <a:r>
                        <a:rPr lang="en-US" sz="1400" dirty="0">
                          <a:solidFill>
                            <a:schemeClr val="tx1"/>
                          </a:solidFill>
                        </a:rPr>
                        <a:t>20 U.S.C. 1416(a)(3)(c)</a:t>
                      </a:r>
                    </a:p>
                  </a:txBody>
                  <a:tcPr/>
                </a:tc>
                <a:extLst>
                  <a:ext uri="{0D108BD9-81ED-4DB2-BD59-A6C34878D82A}">
                    <a16:rowId xmlns:a16="http://schemas.microsoft.com/office/drawing/2014/main" val="1870995223"/>
                  </a:ext>
                </a:extLst>
              </a:tr>
              <a:tr h="728420">
                <a:tc>
                  <a:txBody>
                    <a:bodyPr/>
                    <a:lstStyle/>
                    <a:p>
                      <a:r>
                        <a:rPr lang="en-US" sz="1400" dirty="0">
                          <a:solidFill>
                            <a:schemeClr val="tx1"/>
                          </a:solidFill>
                        </a:rPr>
                        <a:t>Data </a:t>
                      </a:r>
                    </a:p>
                  </a:txBody>
                  <a:tcPr/>
                </a:tc>
                <a:tc>
                  <a:txBody>
                    <a:bodyPr/>
                    <a:lstStyle/>
                    <a:p>
                      <a:r>
                        <a:rPr lang="en-US" sz="1400" dirty="0">
                          <a:solidFill>
                            <a:schemeClr val="tx1"/>
                          </a:solidFill>
                        </a:rPr>
                        <a:t>Identification of students with disabilities as a whole and in particular categories; placement; discipline (ISS, OSS, expulsions) 10 days or less more than 10 days, and total incidents </a:t>
                      </a:r>
                    </a:p>
                  </a:txBody>
                  <a:tcPr/>
                </a:tc>
                <a:tc>
                  <a:txBody>
                    <a:bodyPr/>
                    <a:lstStyle/>
                    <a:p>
                      <a:r>
                        <a:rPr lang="en-US" sz="1400" dirty="0">
                          <a:solidFill>
                            <a:schemeClr val="tx1"/>
                          </a:solidFill>
                        </a:rPr>
                        <a:t>OSS and expulsions greater than 10 days</a:t>
                      </a:r>
                    </a:p>
                  </a:txBody>
                  <a:tcPr/>
                </a:tc>
                <a:tc>
                  <a:txBody>
                    <a:bodyPr/>
                    <a:lstStyle/>
                    <a:p>
                      <a:r>
                        <a:rPr lang="en-US" sz="1400" dirty="0">
                          <a:solidFill>
                            <a:schemeClr val="tx1"/>
                          </a:solidFill>
                        </a:rPr>
                        <a:t>Identification of students with disabilities as a whole and in particular categories</a:t>
                      </a:r>
                    </a:p>
                  </a:txBody>
                  <a:tcPr/>
                </a:tc>
                <a:extLst>
                  <a:ext uri="{0D108BD9-81ED-4DB2-BD59-A6C34878D82A}">
                    <a16:rowId xmlns:a16="http://schemas.microsoft.com/office/drawing/2014/main" val="2337725562"/>
                  </a:ext>
                </a:extLst>
              </a:tr>
              <a:tr h="728420">
                <a:tc>
                  <a:txBody>
                    <a:bodyPr/>
                    <a:lstStyle/>
                    <a:p>
                      <a:r>
                        <a:rPr lang="en-US" sz="1400" dirty="0">
                          <a:solidFill>
                            <a:schemeClr val="tx1"/>
                          </a:solidFill>
                        </a:rPr>
                        <a:t>Student Age</a:t>
                      </a:r>
                    </a:p>
                  </a:txBody>
                  <a:tcPr/>
                </a:tc>
                <a:tc>
                  <a:txBody>
                    <a:bodyPr/>
                    <a:lstStyle/>
                    <a:p>
                      <a:r>
                        <a:rPr lang="en-US" sz="1400" dirty="0">
                          <a:solidFill>
                            <a:schemeClr val="tx1"/>
                          </a:solidFill>
                        </a:rPr>
                        <a:t>Identification = 3-21 years old</a:t>
                      </a:r>
                    </a:p>
                    <a:p>
                      <a:r>
                        <a:rPr lang="en-US" sz="1400" dirty="0">
                          <a:solidFill>
                            <a:schemeClr val="tx1"/>
                          </a:solidFill>
                        </a:rPr>
                        <a:t>Placement = 5 years old in KG through age 21</a:t>
                      </a:r>
                    </a:p>
                    <a:p>
                      <a:r>
                        <a:rPr lang="en-US" sz="1400" dirty="0">
                          <a:solidFill>
                            <a:schemeClr val="tx1"/>
                          </a:solidFill>
                        </a:rPr>
                        <a:t>Discipline = 3-21 years old</a:t>
                      </a:r>
                    </a:p>
                  </a:txBody>
                  <a:tcPr/>
                </a:tc>
                <a:tc>
                  <a:txBody>
                    <a:bodyPr/>
                    <a:lstStyle/>
                    <a:p>
                      <a:r>
                        <a:rPr lang="en-US" sz="1400" dirty="0">
                          <a:solidFill>
                            <a:schemeClr val="tx1"/>
                          </a:solidFill>
                        </a:rPr>
                        <a:t>3-21 years old</a:t>
                      </a:r>
                    </a:p>
                  </a:txBody>
                  <a:tcPr/>
                </a:tc>
                <a:tc>
                  <a:txBody>
                    <a:bodyPr/>
                    <a:lstStyle/>
                    <a:p>
                      <a:r>
                        <a:rPr lang="en-US" sz="1400" dirty="0">
                          <a:solidFill>
                            <a:schemeClr val="tx1"/>
                          </a:solidFill>
                        </a:rPr>
                        <a:t>5 years old in KG through age 21</a:t>
                      </a:r>
                    </a:p>
                  </a:txBody>
                  <a:tcPr/>
                </a:tc>
                <a:extLst>
                  <a:ext uri="{0D108BD9-81ED-4DB2-BD59-A6C34878D82A}">
                    <a16:rowId xmlns:a16="http://schemas.microsoft.com/office/drawing/2014/main" val="372321958"/>
                  </a:ext>
                </a:extLst>
              </a:tr>
              <a:tr h="728420">
                <a:tc>
                  <a:txBody>
                    <a:bodyPr/>
                    <a:lstStyle/>
                    <a:p>
                      <a:r>
                        <a:rPr lang="en-US" sz="1400" dirty="0">
                          <a:solidFill>
                            <a:schemeClr val="tx1"/>
                          </a:solidFill>
                        </a:rPr>
                        <a:t>Comparison Group</a:t>
                      </a:r>
                    </a:p>
                  </a:txBody>
                  <a:tcPr/>
                </a:tc>
                <a:tc>
                  <a:txBody>
                    <a:bodyPr/>
                    <a:lstStyle/>
                    <a:p>
                      <a:r>
                        <a:rPr lang="en-US" sz="1400" dirty="0">
                          <a:solidFill>
                            <a:schemeClr val="tx1"/>
                          </a:solidFill>
                        </a:rPr>
                        <a:t>Students with disabilities within the LEA</a:t>
                      </a:r>
                    </a:p>
                  </a:txBody>
                  <a:tcPr/>
                </a:tc>
                <a:tc>
                  <a:txBody>
                    <a:bodyPr/>
                    <a:lstStyle/>
                    <a:p>
                      <a:r>
                        <a:rPr lang="en-US" sz="1400" dirty="0">
                          <a:solidFill>
                            <a:schemeClr val="tx1"/>
                          </a:solidFill>
                        </a:rPr>
                        <a:t>In Kansas: Students with disabilities among districts in the state </a:t>
                      </a:r>
                    </a:p>
                  </a:txBody>
                  <a:tcPr/>
                </a:tc>
                <a:tc>
                  <a:txBody>
                    <a:bodyPr/>
                    <a:lstStyle/>
                    <a:p>
                      <a:r>
                        <a:rPr lang="en-US" sz="1400" dirty="0">
                          <a:solidFill>
                            <a:schemeClr val="tx1"/>
                          </a:solidFill>
                        </a:rPr>
                        <a:t>Students with disabilities within the district</a:t>
                      </a:r>
                    </a:p>
                  </a:txBody>
                  <a:tcPr/>
                </a:tc>
                <a:extLst>
                  <a:ext uri="{0D108BD9-81ED-4DB2-BD59-A6C34878D82A}">
                    <a16:rowId xmlns:a16="http://schemas.microsoft.com/office/drawing/2014/main" val="3497552847"/>
                  </a:ext>
                </a:extLst>
              </a:tr>
              <a:tr h="369269">
                <a:tc>
                  <a:txBody>
                    <a:bodyPr/>
                    <a:lstStyle/>
                    <a:p>
                      <a:r>
                        <a:rPr lang="en-US" sz="1400" dirty="0">
                          <a:solidFill>
                            <a:schemeClr val="tx1"/>
                          </a:solidFill>
                        </a:rPr>
                        <a:t>Calculation Method</a:t>
                      </a:r>
                    </a:p>
                  </a:txBody>
                  <a:tcPr/>
                </a:tc>
                <a:tc>
                  <a:txBody>
                    <a:bodyPr/>
                    <a:lstStyle/>
                    <a:p>
                      <a:r>
                        <a:rPr lang="en-US" sz="1400" dirty="0">
                          <a:solidFill>
                            <a:schemeClr val="tx1"/>
                          </a:solidFill>
                        </a:rPr>
                        <a:t>Risk ratio and alternate risk ratio</a:t>
                      </a:r>
                    </a:p>
                  </a:txBody>
                  <a:tcPr/>
                </a:tc>
                <a:tc>
                  <a:txBody>
                    <a:bodyPr/>
                    <a:lstStyle/>
                    <a:p>
                      <a:r>
                        <a:rPr lang="en-US" sz="1400" dirty="0">
                          <a:solidFill>
                            <a:schemeClr val="tx1"/>
                          </a:solidFill>
                        </a:rPr>
                        <a:t>In Kansas: Rate of suspensions/expulsions in an LEA</a:t>
                      </a:r>
                    </a:p>
                  </a:txBody>
                  <a:tcPr/>
                </a:tc>
                <a:tc>
                  <a:txBody>
                    <a:bodyPr/>
                    <a:lstStyle/>
                    <a:p>
                      <a:r>
                        <a:rPr lang="en-US" sz="1400" dirty="0">
                          <a:solidFill>
                            <a:schemeClr val="tx1"/>
                          </a:solidFill>
                        </a:rPr>
                        <a:t>In Kansas: Risk ratio and alternate risk ratio</a:t>
                      </a:r>
                    </a:p>
                  </a:txBody>
                  <a:tcPr/>
                </a:tc>
                <a:extLst>
                  <a:ext uri="{0D108BD9-81ED-4DB2-BD59-A6C34878D82A}">
                    <a16:rowId xmlns:a16="http://schemas.microsoft.com/office/drawing/2014/main" val="1244589683"/>
                  </a:ext>
                </a:extLst>
              </a:tr>
            </a:tbl>
          </a:graphicData>
        </a:graphic>
      </p:graphicFrame>
    </p:spTree>
    <p:custDataLst>
      <p:tags r:id="rId1"/>
    </p:custDataLst>
    <p:extLst>
      <p:ext uri="{BB962C8B-B14F-4D97-AF65-F5344CB8AC3E}">
        <p14:creationId xmlns:p14="http://schemas.microsoft.com/office/powerpoint/2010/main" val="21941411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2B2527D-8513-9194-EF4C-F9753511EE29}"/>
              </a:ext>
            </a:extLst>
          </p:cNvPr>
          <p:cNvSpPr>
            <a:spLocks noGrp="1"/>
          </p:cNvSpPr>
          <p:nvPr>
            <p:ph type="title"/>
          </p:nvPr>
        </p:nvSpPr>
        <p:spPr/>
        <p:txBody>
          <a:bodyPr>
            <a:noAutofit/>
          </a:bodyPr>
          <a:lstStyle/>
          <a:p>
            <a:r>
              <a:rPr lang="en-US" sz="3700" dirty="0"/>
              <a:t>Comparisons of Significant Disproportionality and Other Equity Data (cont.)</a:t>
            </a:r>
          </a:p>
        </p:txBody>
      </p:sp>
      <p:graphicFrame>
        <p:nvGraphicFramePr>
          <p:cNvPr id="4" name="Content Placeholder 3">
            <a:extLst>
              <a:ext uri="{FF2B5EF4-FFF2-40B4-BE49-F238E27FC236}">
                <a16:creationId xmlns:a16="http://schemas.microsoft.com/office/drawing/2014/main" id="{B21AB74B-C187-F9A1-780C-296D836DDADE}"/>
              </a:ext>
            </a:extLst>
          </p:cNvPr>
          <p:cNvGraphicFramePr>
            <a:graphicFrameLocks noGrp="1"/>
          </p:cNvGraphicFramePr>
          <p:nvPr>
            <p:ph idx="1"/>
            <p:extLst>
              <p:ext uri="{D42A27DB-BD31-4B8C-83A1-F6EECF244321}">
                <p14:modId xmlns:p14="http://schemas.microsoft.com/office/powerpoint/2010/main" val="1792308192"/>
              </p:ext>
            </p:extLst>
          </p:nvPr>
        </p:nvGraphicFramePr>
        <p:xfrm>
          <a:off x="418289" y="1828800"/>
          <a:ext cx="11371635" cy="3627529"/>
        </p:xfrm>
        <a:graphic>
          <a:graphicData uri="http://schemas.openxmlformats.org/drawingml/2006/table">
            <a:tbl>
              <a:tblPr firstRow="1" bandRow="1">
                <a:tableStyleId>{5C22544A-7EE6-4342-B048-85BDC9FD1C3A}</a:tableStyleId>
              </a:tblPr>
              <a:tblGrid>
                <a:gridCol w="1513063">
                  <a:extLst>
                    <a:ext uri="{9D8B030D-6E8A-4147-A177-3AD203B41FA5}">
                      <a16:colId xmlns:a16="http://schemas.microsoft.com/office/drawing/2014/main" val="3515456841"/>
                    </a:ext>
                  </a:extLst>
                </a:gridCol>
                <a:gridCol w="3856605">
                  <a:extLst>
                    <a:ext uri="{9D8B030D-6E8A-4147-A177-3AD203B41FA5}">
                      <a16:colId xmlns:a16="http://schemas.microsoft.com/office/drawing/2014/main" val="3682978147"/>
                    </a:ext>
                  </a:extLst>
                </a:gridCol>
                <a:gridCol w="3159058">
                  <a:extLst>
                    <a:ext uri="{9D8B030D-6E8A-4147-A177-3AD203B41FA5}">
                      <a16:colId xmlns:a16="http://schemas.microsoft.com/office/drawing/2014/main" val="3507839021"/>
                    </a:ext>
                  </a:extLst>
                </a:gridCol>
                <a:gridCol w="2842909">
                  <a:extLst>
                    <a:ext uri="{9D8B030D-6E8A-4147-A177-3AD203B41FA5}">
                      <a16:colId xmlns:a16="http://schemas.microsoft.com/office/drawing/2014/main" val="2415684022"/>
                    </a:ext>
                  </a:extLst>
                </a:gridCol>
              </a:tblGrid>
              <a:tr h="369269">
                <a:tc>
                  <a:txBody>
                    <a:bodyPr/>
                    <a:lstStyle/>
                    <a:p>
                      <a:endParaRPr lang="en-US" dirty="0">
                        <a:solidFill>
                          <a:schemeClr val="tx1"/>
                        </a:solidFill>
                      </a:endParaRPr>
                    </a:p>
                  </a:txBody>
                  <a:tcPr/>
                </a:tc>
                <a:tc>
                  <a:txBody>
                    <a:bodyPr/>
                    <a:lstStyle/>
                    <a:p>
                      <a:r>
                        <a:rPr lang="en-US" dirty="0">
                          <a:solidFill>
                            <a:schemeClr val="tx1"/>
                          </a:solidFill>
                        </a:rPr>
                        <a:t>Significant Disproportionality</a:t>
                      </a:r>
                    </a:p>
                  </a:txBody>
                  <a:tcPr/>
                </a:tc>
                <a:tc>
                  <a:txBody>
                    <a:bodyPr/>
                    <a:lstStyle/>
                    <a:p>
                      <a:r>
                        <a:rPr lang="en-US" dirty="0">
                          <a:solidFill>
                            <a:schemeClr val="tx1"/>
                          </a:solidFill>
                        </a:rPr>
                        <a:t>Indicator 4</a:t>
                      </a:r>
                    </a:p>
                  </a:txBody>
                  <a:tcPr/>
                </a:tc>
                <a:tc>
                  <a:txBody>
                    <a:bodyPr/>
                    <a:lstStyle/>
                    <a:p>
                      <a:r>
                        <a:rPr lang="en-US" dirty="0">
                          <a:solidFill>
                            <a:schemeClr val="tx1"/>
                          </a:solidFill>
                        </a:rPr>
                        <a:t>Indicators 9 and 10</a:t>
                      </a:r>
                    </a:p>
                  </a:txBody>
                  <a:tcPr/>
                </a:tc>
                <a:extLst>
                  <a:ext uri="{0D108BD9-81ED-4DB2-BD59-A6C34878D82A}">
                    <a16:rowId xmlns:a16="http://schemas.microsoft.com/office/drawing/2014/main" val="1639215194"/>
                  </a:ext>
                </a:extLst>
              </a:tr>
              <a:tr h="515964">
                <a:tc>
                  <a:txBody>
                    <a:bodyPr/>
                    <a:lstStyle/>
                    <a:p>
                      <a:r>
                        <a:rPr lang="en-US" sz="1400" dirty="0">
                          <a:solidFill>
                            <a:schemeClr val="tx1"/>
                          </a:solidFill>
                        </a:rPr>
                        <a:t>Minimum cell and n-size</a:t>
                      </a:r>
                    </a:p>
                  </a:txBody>
                  <a:tcPr/>
                </a:tc>
                <a:tc>
                  <a:txBody>
                    <a:bodyPr/>
                    <a:lstStyle/>
                    <a:p>
                      <a:r>
                        <a:rPr lang="en-US" sz="1400" dirty="0">
                          <a:solidFill>
                            <a:schemeClr val="tx1"/>
                          </a:solidFill>
                        </a:rPr>
                        <a:t>Based on stakeholder input, but presumptively reasonable minimums are 10 students for cell size and 30 students for n-size</a:t>
                      </a:r>
                    </a:p>
                  </a:txBody>
                  <a:tcPr/>
                </a:tc>
                <a:tc>
                  <a:txBody>
                    <a:bodyPr/>
                    <a:lstStyle/>
                    <a:p>
                      <a:r>
                        <a:rPr lang="en-US" sz="1400" dirty="0">
                          <a:solidFill>
                            <a:schemeClr val="tx1"/>
                          </a:solidFill>
                        </a:rPr>
                        <a:t>In Kansas: at least one student with a long-term suspension/expulsion (cell) and 30 students with disabilities (n)</a:t>
                      </a:r>
                    </a:p>
                  </a:txBody>
                  <a:tcPr/>
                </a:tc>
                <a:tc>
                  <a:txBody>
                    <a:bodyPr/>
                    <a:lstStyle/>
                    <a:p>
                      <a:r>
                        <a:rPr lang="en-US" sz="1400" dirty="0">
                          <a:solidFill>
                            <a:schemeClr val="tx1"/>
                          </a:solidFill>
                        </a:rPr>
                        <a:t>In Kansas: 10 students in category and racial/ethnic group (cell) and 30 students in the racial/ethnic group (n)</a:t>
                      </a:r>
                    </a:p>
                  </a:txBody>
                  <a:tcPr/>
                </a:tc>
                <a:extLst>
                  <a:ext uri="{0D108BD9-81ED-4DB2-BD59-A6C34878D82A}">
                    <a16:rowId xmlns:a16="http://schemas.microsoft.com/office/drawing/2014/main" val="1870995223"/>
                  </a:ext>
                </a:extLst>
              </a:tr>
              <a:tr h="728420">
                <a:tc>
                  <a:txBody>
                    <a:bodyPr/>
                    <a:lstStyle/>
                    <a:p>
                      <a:r>
                        <a:rPr lang="en-US" sz="1400" dirty="0">
                          <a:solidFill>
                            <a:schemeClr val="tx1"/>
                          </a:solidFill>
                        </a:rPr>
                        <a:t>Reasonable progress</a:t>
                      </a:r>
                    </a:p>
                  </a:txBody>
                  <a:tcPr/>
                </a:tc>
                <a:tc>
                  <a:txBody>
                    <a:bodyPr/>
                    <a:lstStyle/>
                    <a:p>
                      <a:r>
                        <a:rPr lang="en-US" sz="1400" dirty="0">
                          <a:solidFill>
                            <a:schemeClr val="tx1"/>
                          </a:solidFill>
                        </a:rPr>
                        <a:t>Can be used based on stakeholder input</a:t>
                      </a:r>
                    </a:p>
                  </a:txBody>
                  <a:tcPr/>
                </a:tc>
                <a:tc>
                  <a:txBody>
                    <a:bodyPr/>
                    <a:lstStyle/>
                    <a:p>
                      <a:r>
                        <a:rPr lang="en-US" sz="1400" dirty="0">
                          <a:solidFill>
                            <a:schemeClr val="tx1"/>
                          </a:solidFill>
                        </a:rPr>
                        <a:t>Not used</a:t>
                      </a:r>
                    </a:p>
                  </a:txBody>
                  <a:tcPr/>
                </a:tc>
                <a:tc>
                  <a:txBody>
                    <a:bodyPr/>
                    <a:lstStyle/>
                    <a:p>
                      <a:r>
                        <a:rPr lang="en-US" sz="1400" dirty="0">
                          <a:solidFill>
                            <a:schemeClr val="tx1"/>
                          </a:solidFill>
                        </a:rPr>
                        <a:t>Not used</a:t>
                      </a:r>
                    </a:p>
                  </a:txBody>
                  <a:tcPr/>
                </a:tc>
                <a:extLst>
                  <a:ext uri="{0D108BD9-81ED-4DB2-BD59-A6C34878D82A}">
                    <a16:rowId xmlns:a16="http://schemas.microsoft.com/office/drawing/2014/main" val="2337725562"/>
                  </a:ext>
                </a:extLst>
              </a:tr>
              <a:tr h="728420">
                <a:tc>
                  <a:txBody>
                    <a:bodyPr/>
                    <a:lstStyle/>
                    <a:p>
                      <a:r>
                        <a:rPr lang="en-US" sz="1400" dirty="0">
                          <a:solidFill>
                            <a:schemeClr val="tx1"/>
                          </a:solidFill>
                        </a:rPr>
                        <a:t>Implications</a:t>
                      </a:r>
                    </a:p>
                  </a:txBody>
                  <a:tcPr/>
                </a:tc>
                <a:tc>
                  <a:txBody>
                    <a:bodyPr/>
                    <a:lstStyle/>
                    <a:p>
                      <a:r>
                        <a:rPr lang="en-US" sz="1400" dirty="0">
                          <a:solidFill>
                            <a:schemeClr val="tx1"/>
                          </a:solidFill>
                        </a:rPr>
                        <a:t>Review of policies, practices, and procedures. Use 15% of IDEA funds for comprehensive coordinated early intervening services (CCEIS), which targets the root cause of the disproportionality</a:t>
                      </a:r>
                    </a:p>
                  </a:txBody>
                  <a:tcPr/>
                </a:tc>
                <a:tc>
                  <a:txBody>
                    <a:bodyPr/>
                    <a:lstStyle/>
                    <a:p>
                      <a:r>
                        <a:rPr lang="en-US" sz="1400" dirty="0">
                          <a:solidFill>
                            <a:schemeClr val="tx1"/>
                          </a:solidFill>
                        </a:rPr>
                        <a:t>Review of policies, practices, and procedures. If they are determined as contributing to the disproportionate representation and do not comply with IDEA, engage in the correction of noncompliance</a:t>
                      </a:r>
                    </a:p>
                  </a:txBody>
                  <a:tcPr/>
                </a:tc>
                <a:tc>
                  <a:txBody>
                    <a:bodyPr/>
                    <a:lstStyle/>
                    <a:p>
                      <a:r>
                        <a:rPr lang="en-US" sz="1400" dirty="0">
                          <a:solidFill>
                            <a:schemeClr val="tx1"/>
                          </a:solidFill>
                        </a:rPr>
                        <a:t>Review of whether disproportionate representation is the result of inappropriate identification practices. If noncompliance is determined engage in correction of noncompliance</a:t>
                      </a:r>
                    </a:p>
                  </a:txBody>
                  <a:tcPr/>
                </a:tc>
                <a:extLst>
                  <a:ext uri="{0D108BD9-81ED-4DB2-BD59-A6C34878D82A}">
                    <a16:rowId xmlns:a16="http://schemas.microsoft.com/office/drawing/2014/main" val="372321958"/>
                  </a:ext>
                </a:extLst>
              </a:tr>
            </a:tbl>
          </a:graphicData>
        </a:graphic>
      </p:graphicFrame>
    </p:spTree>
    <p:custDataLst>
      <p:tags r:id="rId1"/>
    </p:custDataLst>
    <p:extLst>
      <p:ext uri="{BB962C8B-B14F-4D97-AF65-F5344CB8AC3E}">
        <p14:creationId xmlns:p14="http://schemas.microsoft.com/office/powerpoint/2010/main" val="133056753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EC21707-F997-DC8E-8867-9F8E9A3324F8}"/>
              </a:ext>
            </a:extLst>
          </p:cNvPr>
          <p:cNvSpPr>
            <a:spLocks noGrp="1"/>
          </p:cNvSpPr>
          <p:nvPr>
            <p:ph type="title"/>
          </p:nvPr>
        </p:nvSpPr>
        <p:spPr/>
        <p:txBody>
          <a:bodyPr/>
          <a:lstStyle/>
          <a:p>
            <a:r>
              <a:rPr lang="en-US" dirty="0"/>
              <a:t>RESOURCES</a:t>
            </a:r>
          </a:p>
        </p:txBody>
      </p:sp>
    </p:spTree>
    <p:custDataLst>
      <p:tags r:id="rId1"/>
    </p:custDataLst>
    <p:extLst>
      <p:ext uri="{BB962C8B-B14F-4D97-AF65-F5344CB8AC3E}">
        <p14:creationId xmlns:p14="http://schemas.microsoft.com/office/powerpoint/2010/main" val="225668335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E7027F0-C3D6-47CA-ACB8-9E1E8075834A}"/>
              </a:ext>
            </a:extLst>
          </p:cNvPr>
          <p:cNvSpPr>
            <a:spLocks noGrp="1"/>
          </p:cNvSpPr>
          <p:nvPr>
            <p:ph type="title"/>
          </p:nvPr>
        </p:nvSpPr>
        <p:spPr>
          <a:xfrm>
            <a:off x="838200" y="365125"/>
            <a:ext cx="11061192" cy="1325563"/>
          </a:xfrm>
        </p:spPr>
        <p:txBody>
          <a:bodyPr>
            <a:normAutofit/>
          </a:bodyPr>
          <a:lstStyle/>
          <a:p>
            <a:r>
              <a:rPr lang="en-US" dirty="0"/>
              <a:t>Significant Disproportionality Resources</a:t>
            </a:r>
          </a:p>
        </p:txBody>
      </p:sp>
      <p:sp>
        <p:nvSpPr>
          <p:cNvPr id="2" name="Content Placeholder 1">
            <a:extLst>
              <a:ext uri="{FF2B5EF4-FFF2-40B4-BE49-F238E27FC236}">
                <a16:creationId xmlns:a16="http://schemas.microsoft.com/office/drawing/2014/main" id="{AB22C20F-A05D-40D8-B457-51C39C35F829}"/>
              </a:ext>
            </a:extLst>
          </p:cNvPr>
          <p:cNvSpPr>
            <a:spLocks noGrp="1"/>
          </p:cNvSpPr>
          <p:nvPr>
            <p:ph idx="1"/>
          </p:nvPr>
        </p:nvSpPr>
        <p:spPr/>
        <p:txBody>
          <a:bodyPr/>
          <a:lstStyle/>
          <a:p>
            <a:r>
              <a:rPr lang="en-US">
                <a:hlinkClick r:id="rId3"/>
              </a:rPr>
              <a:t>Kansas Integrated Accountability System (KIAS) </a:t>
            </a:r>
            <a:endParaRPr lang="en-US"/>
          </a:p>
          <a:p>
            <a:pPr lvl="1"/>
            <a:r>
              <a:rPr lang="en-US" i="1"/>
              <a:t>Significant </a:t>
            </a:r>
            <a:r>
              <a:rPr lang="en-US" i="1" dirty="0"/>
              <a:t>Disproportionality FAQ</a:t>
            </a:r>
            <a:endParaRPr lang="en-US" dirty="0"/>
          </a:p>
          <a:p>
            <a:pPr lvl="1"/>
            <a:r>
              <a:rPr lang="en-US" i="1" dirty="0"/>
              <a:t>Significant Disproportionality Police, Practice, and Procedures Self-Assessment (Identification, Placement, Discipline)</a:t>
            </a:r>
          </a:p>
          <a:p>
            <a:r>
              <a:rPr lang="en-US" dirty="0">
                <a:hlinkClick r:id="rId4"/>
              </a:rPr>
              <a:t>Kansas APR reports</a:t>
            </a:r>
            <a:r>
              <a:rPr lang="en-US" dirty="0"/>
              <a:t> (information under </a:t>
            </a:r>
            <a:r>
              <a:rPr lang="en-US" i="1" dirty="0"/>
              <a:t>Sig Dis </a:t>
            </a:r>
            <a:r>
              <a:rPr lang="en-US" dirty="0"/>
              <a:t>tab)</a:t>
            </a:r>
          </a:p>
        </p:txBody>
      </p:sp>
    </p:spTree>
    <p:custDataLst>
      <p:tags r:id="rId1"/>
    </p:custDataLst>
    <p:extLst>
      <p:ext uri="{BB962C8B-B14F-4D97-AF65-F5344CB8AC3E}">
        <p14:creationId xmlns:p14="http://schemas.microsoft.com/office/powerpoint/2010/main" val="2955948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E5989CA-E345-0486-F6F3-A2829B0559C7}"/>
              </a:ext>
            </a:extLst>
          </p:cNvPr>
          <p:cNvSpPr>
            <a:spLocks noGrp="1"/>
          </p:cNvSpPr>
          <p:nvPr>
            <p:ph type="title" idx="4294967295"/>
          </p:nvPr>
        </p:nvSpPr>
        <p:spPr>
          <a:xfrm>
            <a:off x="203194" y="194437"/>
            <a:ext cx="10515600" cy="1325563"/>
          </a:xfrm>
        </p:spPr>
        <p:txBody>
          <a:bodyPr/>
          <a:lstStyle/>
          <a:p>
            <a:pPr rtl="0" eaLnBrk="1" latinLnBrk="0" hangingPunct="1"/>
            <a:r>
              <a:rPr lang="en-US" sz="4000" kern="1200" dirty="0">
                <a:solidFill>
                  <a:srgbClr val="12284C"/>
                </a:solidFill>
                <a:effectLst/>
                <a:latin typeface="Open Sans Light" panose="020B0306030504020204" pitchFamily="34" charset="0"/>
                <a:ea typeface="+mn-ea"/>
                <a:cs typeface="+mn-cs"/>
              </a:rPr>
              <a:t>Please contact us with any questions.</a:t>
            </a:r>
            <a:endParaRPr lang="en-US" dirty="0">
              <a:effectLst/>
            </a:endParaRPr>
          </a:p>
          <a:p>
            <a:endParaRPr lang="en-US" dirty="0"/>
          </a:p>
        </p:txBody>
      </p:sp>
      <p:sp>
        <p:nvSpPr>
          <p:cNvPr id="2" name="Rectangle 1">
            <a:extLst>
              <a:ext uri="{FF2B5EF4-FFF2-40B4-BE49-F238E27FC236}">
                <a16:creationId xmlns:a16="http://schemas.microsoft.com/office/drawing/2014/main" id="{85C93CE9-0502-43D5-51AC-F6B96DD4B940}"/>
              </a:ext>
            </a:extLst>
          </p:cNvPr>
          <p:cNvSpPr/>
          <p:nvPr/>
        </p:nvSpPr>
        <p:spPr>
          <a:xfrm>
            <a:off x="203194" y="3061395"/>
            <a:ext cx="3962406" cy="707886"/>
          </a:xfrm>
          <a:prstGeom prst="rect">
            <a:avLst/>
          </a:prstGeom>
        </p:spPr>
        <p:txBody>
          <a:bodyPr wrap="square">
            <a:spAutoFit/>
          </a:bodyPr>
          <a:lstStyle/>
          <a:p>
            <a:r>
              <a:rPr lang="en-US" sz="2000" dirty="0"/>
              <a:t>Steve Backman 785-296-2267 sbackman@ksde.org</a:t>
            </a:r>
          </a:p>
        </p:txBody>
      </p:sp>
      <p:sp>
        <p:nvSpPr>
          <p:cNvPr id="7" name="Rectangle 6">
            <a:extLst>
              <a:ext uri="{FF2B5EF4-FFF2-40B4-BE49-F238E27FC236}">
                <a16:creationId xmlns:a16="http://schemas.microsoft.com/office/drawing/2014/main" id="{FBC2055E-98B2-4C3B-8E1F-403633571780}"/>
              </a:ext>
            </a:extLst>
          </p:cNvPr>
          <p:cNvSpPr/>
          <p:nvPr/>
        </p:nvSpPr>
        <p:spPr>
          <a:xfrm>
            <a:off x="203194" y="3913108"/>
            <a:ext cx="5386411" cy="707886"/>
          </a:xfrm>
          <a:prstGeom prst="rect">
            <a:avLst/>
          </a:prstGeom>
        </p:spPr>
        <p:txBody>
          <a:bodyPr wrap="none">
            <a:spAutoFit/>
          </a:bodyPr>
          <a:lstStyle/>
          <a:p>
            <a:r>
              <a:rPr lang="en-US" sz="2000" dirty="0"/>
              <a:t>Christy </a:t>
            </a:r>
            <a:r>
              <a:rPr lang="en-US" sz="2000" dirty="0" err="1"/>
              <a:t>Weiler</a:t>
            </a:r>
            <a:r>
              <a:rPr lang="en-US" sz="2000" dirty="0"/>
              <a:t> (CCEIS Funding) 785-296-1712 </a:t>
            </a:r>
          </a:p>
          <a:p>
            <a:r>
              <a:rPr lang="en-US" sz="2000" dirty="0"/>
              <a:t>cweiler@ksde.org</a:t>
            </a:r>
          </a:p>
        </p:txBody>
      </p:sp>
      <p:sp>
        <p:nvSpPr>
          <p:cNvPr id="8" name="Rectangle 7">
            <a:extLst>
              <a:ext uri="{FF2B5EF4-FFF2-40B4-BE49-F238E27FC236}">
                <a16:creationId xmlns:a16="http://schemas.microsoft.com/office/drawing/2014/main" id="{90FE2FB3-50B6-4D36-9AEC-C11547828EA9}"/>
              </a:ext>
            </a:extLst>
          </p:cNvPr>
          <p:cNvSpPr/>
          <p:nvPr/>
        </p:nvSpPr>
        <p:spPr>
          <a:xfrm>
            <a:off x="203194" y="4764821"/>
            <a:ext cx="3962406" cy="707886"/>
          </a:xfrm>
          <a:prstGeom prst="rect">
            <a:avLst/>
          </a:prstGeom>
        </p:spPr>
        <p:txBody>
          <a:bodyPr wrap="square">
            <a:spAutoFit/>
          </a:bodyPr>
          <a:lstStyle/>
          <a:p>
            <a:r>
              <a:rPr lang="en-US" sz="2000" dirty="0"/>
              <a:t>Kelly Steele 785-296-2050 ksteele@ksde.org</a:t>
            </a:r>
          </a:p>
        </p:txBody>
      </p:sp>
    </p:spTree>
    <p:custDataLst>
      <p:tags r:id="rId1"/>
    </p:custDataLst>
    <p:extLst>
      <p:ext uri="{BB962C8B-B14F-4D97-AF65-F5344CB8AC3E}">
        <p14:creationId xmlns:p14="http://schemas.microsoft.com/office/powerpoint/2010/main" val="13347217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3EC71EF-27D1-E490-1AC1-65588886B41E}"/>
              </a:ext>
            </a:extLst>
          </p:cNvPr>
          <p:cNvSpPr>
            <a:spLocks noGrp="1"/>
          </p:cNvSpPr>
          <p:nvPr>
            <p:ph type="title"/>
          </p:nvPr>
        </p:nvSpPr>
        <p:spPr/>
        <p:txBody>
          <a:bodyPr/>
          <a:lstStyle/>
          <a:p>
            <a:r>
              <a:rPr lang="en-US" dirty="0"/>
              <a:t>METHODOLOGY</a:t>
            </a:r>
          </a:p>
        </p:txBody>
      </p:sp>
      <p:sp>
        <p:nvSpPr>
          <p:cNvPr id="5" name="Text Placeholder 4">
            <a:extLst>
              <a:ext uri="{FF2B5EF4-FFF2-40B4-BE49-F238E27FC236}">
                <a16:creationId xmlns:a16="http://schemas.microsoft.com/office/drawing/2014/main" id="{356C6614-6340-1FC6-77E4-A8531975D0A2}"/>
              </a:ext>
            </a:extLst>
          </p:cNvPr>
          <p:cNvSpPr>
            <a:spLocks noGrp="1"/>
          </p:cNvSpPr>
          <p:nvPr>
            <p:ph type="body" idx="1"/>
          </p:nvPr>
        </p:nvSpPr>
        <p:spPr/>
        <p:txBody>
          <a:bodyPr/>
          <a:lstStyle/>
          <a:p>
            <a:r>
              <a:rPr lang="en-US" dirty="0"/>
              <a:t>Calculating Significant Disproportionality</a:t>
            </a:r>
          </a:p>
        </p:txBody>
      </p:sp>
    </p:spTree>
    <p:custDataLst>
      <p:tags r:id="rId1"/>
    </p:custDataLst>
    <p:extLst>
      <p:ext uri="{BB962C8B-B14F-4D97-AF65-F5344CB8AC3E}">
        <p14:creationId xmlns:p14="http://schemas.microsoft.com/office/powerpoint/2010/main" val="11528698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FEEAC20B-D515-E0EC-376E-BF588BF99352}"/>
              </a:ext>
            </a:extLst>
          </p:cNvPr>
          <p:cNvSpPr>
            <a:spLocks noGrp="1"/>
          </p:cNvSpPr>
          <p:nvPr>
            <p:ph idx="1"/>
          </p:nvPr>
        </p:nvSpPr>
        <p:spPr/>
        <p:txBody>
          <a:bodyPr>
            <a:normAutofit/>
          </a:bodyPr>
          <a:lstStyle/>
          <a:p>
            <a:r>
              <a:rPr lang="en-US" b="1" dirty="0"/>
              <a:t>Risk</a:t>
            </a:r>
            <a:r>
              <a:rPr lang="en-US" dirty="0"/>
              <a:t> – likelihood of a particular outcome (identification, placement, discipline)</a:t>
            </a:r>
          </a:p>
          <a:p>
            <a:pPr lvl="1"/>
            <a:r>
              <a:rPr lang="en-US" dirty="0"/>
              <a:t>Example – LEA Utopia has 30 white students who are identified with an Intellectual Disability (ID). There are 1,000 white students in LEA.</a:t>
            </a:r>
          </a:p>
        </p:txBody>
      </p:sp>
      <p:sp>
        <p:nvSpPr>
          <p:cNvPr id="4" name="Title 3">
            <a:extLst>
              <a:ext uri="{FF2B5EF4-FFF2-40B4-BE49-F238E27FC236}">
                <a16:creationId xmlns:a16="http://schemas.microsoft.com/office/drawing/2014/main" id="{E5CFF73E-C983-2A11-A14A-ADE4369949CA}"/>
              </a:ext>
            </a:extLst>
          </p:cNvPr>
          <p:cNvSpPr>
            <a:spLocks noGrp="1"/>
          </p:cNvSpPr>
          <p:nvPr>
            <p:ph type="title"/>
          </p:nvPr>
        </p:nvSpPr>
        <p:spPr/>
        <p:txBody>
          <a:bodyPr/>
          <a:lstStyle/>
          <a:p>
            <a:r>
              <a:rPr lang="en-US" dirty="0"/>
              <a:t>Unpacking Key Terms</a:t>
            </a:r>
          </a:p>
        </p:txBody>
      </p:sp>
      <p:sp>
        <p:nvSpPr>
          <p:cNvPr id="2" name="TextBox 1">
            <a:extLst>
              <a:ext uri="{FF2B5EF4-FFF2-40B4-BE49-F238E27FC236}">
                <a16:creationId xmlns:a16="http://schemas.microsoft.com/office/drawing/2014/main" id="{78C2FBCF-0D05-A3E7-436A-540A356E3094}"/>
              </a:ext>
            </a:extLst>
          </p:cNvPr>
          <p:cNvSpPr txBox="1"/>
          <p:nvPr/>
        </p:nvSpPr>
        <p:spPr>
          <a:xfrm>
            <a:off x="1639765" y="3339492"/>
            <a:ext cx="8912469" cy="769441"/>
          </a:xfrm>
          <a:prstGeom prst="rect">
            <a:avLst/>
          </a:prstGeom>
          <a:solidFill>
            <a:schemeClr val="accent1">
              <a:lumMod val="40000"/>
              <a:lumOff val="60000"/>
            </a:schemeClr>
          </a:solidFill>
        </p:spPr>
        <p:txBody>
          <a:bodyPr wrap="square" rtlCol="0">
            <a:spAutoFit/>
          </a:bodyPr>
          <a:lstStyle/>
          <a:p>
            <a:pPr algn="ctr"/>
            <a:r>
              <a:rPr lang="en-US" sz="2200" b="1" dirty="0"/>
              <a:t>Question: What is the likelihood, or risk, of a white student being identified as ID in LEA Utopia?</a:t>
            </a:r>
          </a:p>
        </p:txBody>
      </p:sp>
      <p:sp>
        <p:nvSpPr>
          <p:cNvPr id="3" name="TextBox 2">
            <a:extLst>
              <a:ext uri="{FF2B5EF4-FFF2-40B4-BE49-F238E27FC236}">
                <a16:creationId xmlns:a16="http://schemas.microsoft.com/office/drawing/2014/main" id="{C28BD01B-431E-7B05-B909-A90EB856160C}"/>
              </a:ext>
            </a:extLst>
          </p:cNvPr>
          <p:cNvSpPr txBox="1"/>
          <p:nvPr/>
        </p:nvSpPr>
        <p:spPr>
          <a:xfrm>
            <a:off x="5144757" y="2439042"/>
            <a:ext cx="537327" cy="461665"/>
          </a:xfrm>
          <a:prstGeom prst="rect">
            <a:avLst/>
          </a:prstGeom>
          <a:noFill/>
        </p:spPr>
        <p:txBody>
          <a:bodyPr wrap="none" rtlCol="0">
            <a:spAutoFit/>
          </a:bodyPr>
          <a:lstStyle/>
          <a:p>
            <a:r>
              <a:rPr lang="en-US" sz="2400" b="1" dirty="0">
                <a:solidFill>
                  <a:schemeClr val="accent3">
                    <a:lumMod val="75000"/>
                  </a:schemeClr>
                </a:solidFill>
                <a:latin typeface="+mj-lt"/>
                <a:ea typeface="Open Sans Light" pitchFamily="2" charset="0"/>
                <a:cs typeface="Open Sans Light" pitchFamily="2" charset="0"/>
              </a:rPr>
              <a:t>30</a:t>
            </a:r>
          </a:p>
        </p:txBody>
      </p:sp>
      <p:sp>
        <p:nvSpPr>
          <p:cNvPr id="6" name="TextBox 5">
            <a:extLst>
              <a:ext uri="{FF2B5EF4-FFF2-40B4-BE49-F238E27FC236}">
                <a16:creationId xmlns:a16="http://schemas.microsoft.com/office/drawing/2014/main" id="{8A639BA6-DB1D-35A1-E8E3-B1548DA60F62}"/>
              </a:ext>
            </a:extLst>
          </p:cNvPr>
          <p:cNvSpPr txBox="1"/>
          <p:nvPr/>
        </p:nvSpPr>
        <p:spPr>
          <a:xfrm>
            <a:off x="6784315" y="2767143"/>
            <a:ext cx="1163931" cy="477054"/>
          </a:xfrm>
          <a:prstGeom prst="rect">
            <a:avLst/>
          </a:prstGeom>
          <a:noFill/>
        </p:spPr>
        <p:txBody>
          <a:bodyPr wrap="square" rtlCol="0">
            <a:spAutoFit/>
          </a:bodyPr>
          <a:lstStyle/>
          <a:p>
            <a:r>
              <a:rPr lang="en-US" sz="2450" b="1" dirty="0">
                <a:solidFill>
                  <a:schemeClr val="accent3">
                    <a:lumMod val="75000"/>
                  </a:schemeClr>
                </a:solidFill>
                <a:latin typeface="+mj-lt"/>
                <a:ea typeface="Open Sans Light" pitchFamily="2" charset="0"/>
                <a:cs typeface="Open Sans Light" pitchFamily="2" charset="0"/>
              </a:rPr>
              <a:t>1,000</a:t>
            </a:r>
          </a:p>
        </p:txBody>
      </p:sp>
      <p:sp>
        <p:nvSpPr>
          <p:cNvPr id="7" name="TextBox 6">
            <a:extLst>
              <a:ext uri="{FF2B5EF4-FFF2-40B4-BE49-F238E27FC236}">
                <a16:creationId xmlns:a16="http://schemas.microsoft.com/office/drawing/2014/main" id="{AF10985F-760F-42E9-2746-A60840AFC6A1}"/>
              </a:ext>
            </a:extLst>
          </p:cNvPr>
          <p:cNvSpPr txBox="1"/>
          <p:nvPr/>
        </p:nvSpPr>
        <p:spPr>
          <a:xfrm>
            <a:off x="1860621" y="4681282"/>
            <a:ext cx="771365" cy="707886"/>
          </a:xfrm>
          <a:prstGeom prst="rect">
            <a:avLst/>
          </a:prstGeom>
          <a:noFill/>
        </p:spPr>
        <p:txBody>
          <a:bodyPr wrap="none" rtlCol="0">
            <a:spAutoFit/>
          </a:bodyPr>
          <a:lstStyle/>
          <a:p>
            <a:r>
              <a:rPr lang="en-US" sz="4000" b="1" dirty="0">
                <a:solidFill>
                  <a:schemeClr val="accent3">
                    <a:lumMod val="75000"/>
                  </a:schemeClr>
                </a:solidFill>
                <a:latin typeface="+mj-lt"/>
                <a:ea typeface="Open Sans Light" pitchFamily="2" charset="0"/>
                <a:cs typeface="Open Sans Light" pitchFamily="2" charset="0"/>
              </a:rPr>
              <a:t>30</a:t>
            </a:r>
            <a:endParaRPr lang="en-US" sz="2400" b="1" dirty="0">
              <a:solidFill>
                <a:schemeClr val="accent3">
                  <a:lumMod val="75000"/>
                </a:schemeClr>
              </a:solidFill>
              <a:latin typeface="+mj-lt"/>
              <a:ea typeface="Open Sans Light" pitchFamily="2" charset="0"/>
              <a:cs typeface="Open Sans Light" pitchFamily="2" charset="0"/>
            </a:endParaRPr>
          </a:p>
        </p:txBody>
      </p:sp>
      <p:sp>
        <p:nvSpPr>
          <p:cNvPr id="8" name="TextBox 7">
            <a:extLst>
              <a:ext uri="{FF2B5EF4-FFF2-40B4-BE49-F238E27FC236}">
                <a16:creationId xmlns:a16="http://schemas.microsoft.com/office/drawing/2014/main" id="{DB30B70A-0B37-5826-53CF-A5EEBF7280BF}"/>
              </a:ext>
            </a:extLst>
          </p:cNvPr>
          <p:cNvSpPr txBox="1"/>
          <p:nvPr/>
        </p:nvSpPr>
        <p:spPr>
          <a:xfrm>
            <a:off x="4661451" y="4681282"/>
            <a:ext cx="1503938" cy="707886"/>
          </a:xfrm>
          <a:prstGeom prst="rect">
            <a:avLst/>
          </a:prstGeom>
          <a:noFill/>
        </p:spPr>
        <p:txBody>
          <a:bodyPr wrap="none" rtlCol="0">
            <a:spAutoFit/>
          </a:bodyPr>
          <a:lstStyle/>
          <a:p>
            <a:r>
              <a:rPr lang="en-US" sz="4000" b="1" dirty="0">
                <a:solidFill>
                  <a:schemeClr val="accent3">
                    <a:lumMod val="75000"/>
                  </a:schemeClr>
                </a:solidFill>
                <a:latin typeface="+mj-lt"/>
                <a:ea typeface="Open Sans Light" pitchFamily="2" charset="0"/>
                <a:cs typeface="Open Sans Light" pitchFamily="2" charset="0"/>
              </a:rPr>
              <a:t>1,000</a:t>
            </a:r>
            <a:endParaRPr lang="en-US" sz="2400" b="1" dirty="0">
              <a:solidFill>
                <a:schemeClr val="accent3">
                  <a:lumMod val="75000"/>
                </a:schemeClr>
              </a:solidFill>
              <a:latin typeface="+mj-lt"/>
              <a:ea typeface="Open Sans Light" pitchFamily="2" charset="0"/>
              <a:cs typeface="Open Sans Light" pitchFamily="2" charset="0"/>
            </a:endParaRPr>
          </a:p>
        </p:txBody>
      </p:sp>
      <p:sp>
        <p:nvSpPr>
          <p:cNvPr id="9" name="TextBox 8">
            <a:extLst>
              <a:ext uri="{FF2B5EF4-FFF2-40B4-BE49-F238E27FC236}">
                <a16:creationId xmlns:a16="http://schemas.microsoft.com/office/drawing/2014/main" id="{91AAC27B-C253-8826-F74B-F287E5D83C84}"/>
              </a:ext>
            </a:extLst>
          </p:cNvPr>
          <p:cNvSpPr txBox="1"/>
          <p:nvPr/>
        </p:nvSpPr>
        <p:spPr>
          <a:xfrm>
            <a:off x="8196458" y="4679995"/>
            <a:ext cx="1210588" cy="707886"/>
          </a:xfrm>
          <a:prstGeom prst="rect">
            <a:avLst/>
          </a:prstGeom>
          <a:noFill/>
        </p:spPr>
        <p:txBody>
          <a:bodyPr wrap="none" rtlCol="0">
            <a:spAutoFit/>
          </a:bodyPr>
          <a:lstStyle/>
          <a:p>
            <a:pPr algn="ctr"/>
            <a:r>
              <a:rPr lang="en-US" sz="4000" b="1" dirty="0">
                <a:solidFill>
                  <a:schemeClr val="accent4"/>
                </a:solidFill>
                <a:latin typeface="+mj-lt"/>
                <a:ea typeface="Open Sans Light" pitchFamily="2" charset="0"/>
                <a:cs typeface="Open Sans Light" pitchFamily="2" charset="0"/>
              </a:rPr>
              <a:t>0.03</a:t>
            </a:r>
          </a:p>
        </p:txBody>
      </p:sp>
      <p:sp>
        <p:nvSpPr>
          <p:cNvPr id="11" name="TextBox 10">
            <a:extLst>
              <a:ext uri="{FF2B5EF4-FFF2-40B4-BE49-F238E27FC236}">
                <a16:creationId xmlns:a16="http://schemas.microsoft.com/office/drawing/2014/main" id="{62C4C2C1-CFA7-D04C-CD11-2052FCD85E39}"/>
              </a:ext>
            </a:extLst>
          </p:cNvPr>
          <p:cNvSpPr txBox="1"/>
          <p:nvPr/>
        </p:nvSpPr>
        <p:spPr>
          <a:xfrm>
            <a:off x="3378856" y="4628586"/>
            <a:ext cx="535724" cy="830997"/>
          </a:xfrm>
          <a:prstGeom prst="rect">
            <a:avLst/>
          </a:prstGeom>
          <a:noFill/>
        </p:spPr>
        <p:txBody>
          <a:bodyPr wrap="none" rtlCol="0">
            <a:spAutoFit/>
          </a:bodyPr>
          <a:lstStyle/>
          <a:p>
            <a:r>
              <a:rPr lang="en-US" sz="4800" b="1" dirty="0">
                <a:solidFill>
                  <a:schemeClr val="accent6"/>
                </a:solidFill>
                <a:latin typeface="+mj-lt"/>
                <a:ea typeface="Open Sans Light" pitchFamily="2" charset="0"/>
                <a:cs typeface="Open Sans Light" pitchFamily="2" charset="0"/>
              </a:rPr>
              <a:t>÷</a:t>
            </a:r>
          </a:p>
        </p:txBody>
      </p:sp>
      <p:sp>
        <p:nvSpPr>
          <p:cNvPr id="12" name="TextBox 11">
            <a:extLst>
              <a:ext uri="{FF2B5EF4-FFF2-40B4-BE49-F238E27FC236}">
                <a16:creationId xmlns:a16="http://schemas.microsoft.com/office/drawing/2014/main" id="{26534D3E-F63C-C873-FD7E-2517A5EE3954}"/>
              </a:ext>
            </a:extLst>
          </p:cNvPr>
          <p:cNvSpPr txBox="1"/>
          <p:nvPr/>
        </p:nvSpPr>
        <p:spPr>
          <a:xfrm>
            <a:off x="6912260" y="4628586"/>
            <a:ext cx="537327" cy="830997"/>
          </a:xfrm>
          <a:prstGeom prst="rect">
            <a:avLst/>
          </a:prstGeom>
          <a:noFill/>
        </p:spPr>
        <p:txBody>
          <a:bodyPr wrap="none" rtlCol="0">
            <a:spAutoFit/>
          </a:bodyPr>
          <a:lstStyle/>
          <a:p>
            <a:r>
              <a:rPr lang="en-US" sz="4800" dirty="0">
                <a:solidFill>
                  <a:schemeClr val="accent6"/>
                </a:solidFill>
                <a:latin typeface="+mj-lt"/>
                <a:ea typeface="Open Sans Light" pitchFamily="2" charset="0"/>
                <a:cs typeface="Open Sans Light" pitchFamily="2" charset="0"/>
              </a:rPr>
              <a:t>=</a:t>
            </a:r>
          </a:p>
        </p:txBody>
      </p:sp>
      <p:sp>
        <p:nvSpPr>
          <p:cNvPr id="13" name="TextBox 12">
            <a:extLst>
              <a:ext uri="{FF2B5EF4-FFF2-40B4-BE49-F238E27FC236}">
                <a16:creationId xmlns:a16="http://schemas.microsoft.com/office/drawing/2014/main" id="{12DC2377-B2E4-E33B-7333-57B8E6682440}"/>
              </a:ext>
            </a:extLst>
          </p:cNvPr>
          <p:cNvSpPr txBox="1"/>
          <p:nvPr/>
        </p:nvSpPr>
        <p:spPr>
          <a:xfrm>
            <a:off x="8048080" y="4679995"/>
            <a:ext cx="1672253" cy="707886"/>
          </a:xfrm>
          <a:prstGeom prst="rect">
            <a:avLst/>
          </a:prstGeom>
          <a:noFill/>
        </p:spPr>
        <p:txBody>
          <a:bodyPr wrap="none" rtlCol="0">
            <a:spAutoFit/>
          </a:bodyPr>
          <a:lstStyle/>
          <a:p>
            <a:pPr algn="ctr"/>
            <a:r>
              <a:rPr lang="en-US" sz="4000" b="1" dirty="0">
                <a:solidFill>
                  <a:schemeClr val="accent4"/>
                </a:solidFill>
                <a:latin typeface="+mj-lt"/>
                <a:ea typeface="Open Sans Light" pitchFamily="2" charset="0"/>
                <a:cs typeface="Open Sans Light" pitchFamily="2" charset="0"/>
              </a:rPr>
              <a:t>3.00%</a:t>
            </a:r>
            <a:endParaRPr lang="en-US" sz="2400" b="1" dirty="0">
              <a:solidFill>
                <a:schemeClr val="accent4"/>
              </a:solidFill>
              <a:latin typeface="+mj-lt"/>
              <a:ea typeface="Open Sans Light" pitchFamily="2" charset="0"/>
              <a:cs typeface="Open Sans Light" pitchFamily="2" charset="0"/>
            </a:endParaRPr>
          </a:p>
        </p:txBody>
      </p:sp>
    </p:spTree>
    <p:custDataLst>
      <p:tags r:id="rId1"/>
    </p:custDataLst>
    <p:extLst>
      <p:ext uri="{BB962C8B-B14F-4D97-AF65-F5344CB8AC3E}">
        <p14:creationId xmlns:p14="http://schemas.microsoft.com/office/powerpoint/2010/main" val="37341657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fade">
                                      <p:cBhvr>
                                        <p:cTn id="19" dur="500"/>
                                        <p:tgtEl>
                                          <p:spTgt spid="3"/>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fade">
                                      <p:cBhvr>
                                        <p:cTn id="24" dur="500"/>
                                        <p:tgtEl>
                                          <p:spTgt spid="6"/>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fade">
                                      <p:cBhvr>
                                        <p:cTn id="29" dur="500"/>
                                        <p:tgtEl>
                                          <p:spTgt spid="7"/>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8"/>
                                        </p:tgtEl>
                                        <p:attrNameLst>
                                          <p:attrName>style.visibility</p:attrName>
                                        </p:attrNameLst>
                                      </p:cBhvr>
                                      <p:to>
                                        <p:strVal val="visible"/>
                                      </p:to>
                                    </p:set>
                                    <p:animEffect transition="in" filter="fade">
                                      <p:cBhvr>
                                        <p:cTn id="34" dur="500"/>
                                        <p:tgtEl>
                                          <p:spTgt spid="8"/>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11"/>
                                        </p:tgtEl>
                                        <p:attrNameLst>
                                          <p:attrName>style.visibility</p:attrName>
                                        </p:attrNameLst>
                                      </p:cBhvr>
                                      <p:to>
                                        <p:strVal val="visible"/>
                                      </p:to>
                                    </p:set>
                                    <p:animEffect transition="in" filter="fade">
                                      <p:cBhvr>
                                        <p:cTn id="39" dur="500"/>
                                        <p:tgtEl>
                                          <p:spTgt spid="11"/>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12"/>
                                        </p:tgtEl>
                                        <p:attrNameLst>
                                          <p:attrName>style.visibility</p:attrName>
                                        </p:attrNameLst>
                                      </p:cBhvr>
                                      <p:to>
                                        <p:strVal val="visible"/>
                                      </p:to>
                                    </p:set>
                                    <p:animEffect transition="in" filter="fade">
                                      <p:cBhvr>
                                        <p:cTn id="44" dur="500"/>
                                        <p:tgtEl>
                                          <p:spTgt spid="12"/>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9"/>
                                        </p:tgtEl>
                                        <p:attrNameLst>
                                          <p:attrName>style.visibility</p:attrName>
                                        </p:attrNameLst>
                                      </p:cBhvr>
                                      <p:to>
                                        <p:strVal val="visible"/>
                                      </p:to>
                                    </p:set>
                                    <p:animEffect transition="in" filter="fade">
                                      <p:cBhvr>
                                        <p:cTn id="49" dur="500"/>
                                        <p:tgtEl>
                                          <p:spTgt spid="9"/>
                                        </p:tgtEl>
                                      </p:cBhvr>
                                    </p:animEffect>
                                  </p:childTnLst>
                                </p:cTn>
                              </p:par>
                            </p:childTnLst>
                          </p:cTn>
                        </p:par>
                      </p:childTnLst>
                    </p:cTn>
                  </p:par>
                  <p:par>
                    <p:cTn id="50" fill="hold">
                      <p:stCondLst>
                        <p:cond delay="indefinite"/>
                      </p:stCondLst>
                      <p:childTnLst>
                        <p:par>
                          <p:cTn id="51" fill="hold">
                            <p:stCondLst>
                              <p:cond delay="0"/>
                            </p:stCondLst>
                            <p:childTnLst>
                              <p:par>
                                <p:cTn id="52" presetID="10" presetClass="exit" presetSubtype="0" fill="hold" grpId="1" nodeType="clickEffect">
                                  <p:stCondLst>
                                    <p:cond delay="0"/>
                                  </p:stCondLst>
                                  <p:childTnLst>
                                    <p:animEffect transition="out" filter="fade">
                                      <p:cBhvr>
                                        <p:cTn id="53" dur="500"/>
                                        <p:tgtEl>
                                          <p:spTgt spid="9"/>
                                        </p:tgtEl>
                                      </p:cBhvr>
                                    </p:animEffect>
                                    <p:set>
                                      <p:cBhvr>
                                        <p:cTn id="54" dur="1" fill="hold">
                                          <p:stCondLst>
                                            <p:cond delay="499"/>
                                          </p:stCondLst>
                                        </p:cTn>
                                        <p:tgtEl>
                                          <p:spTgt spid="9"/>
                                        </p:tgtEl>
                                        <p:attrNameLst>
                                          <p:attrName>style.visibility</p:attrName>
                                        </p:attrNameLst>
                                      </p:cBhvr>
                                      <p:to>
                                        <p:strVal val="hidden"/>
                                      </p:to>
                                    </p:set>
                                  </p:childTnLst>
                                </p:cTn>
                              </p:par>
                            </p:childTnLst>
                          </p:cTn>
                        </p:par>
                        <p:par>
                          <p:cTn id="55" fill="hold">
                            <p:stCondLst>
                              <p:cond delay="500"/>
                            </p:stCondLst>
                            <p:childTnLst>
                              <p:par>
                                <p:cTn id="56" presetID="10" presetClass="entr" presetSubtype="0" fill="hold" grpId="0" nodeType="afterEffect">
                                  <p:stCondLst>
                                    <p:cond delay="0"/>
                                  </p:stCondLst>
                                  <p:childTnLst>
                                    <p:set>
                                      <p:cBhvr>
                                        <p:cTn id="57" dur="1" fill="hold">
                                          <p:stCondLst>
                                            <p:cond delay="0"/>
                                          </p:stCondLst>
                                        </p:cTn>
                                        <p:tgtEl>
                                          <p:spTgt spid="13"/>
                                        </p:tgtEl>
                                        <p:attrNameLst>
                                          <p:attrName>style.visibility</p:attrName>
                                        </p:attrNameLst>
                                      </p:cBhvr>
                                      <p:to>
                                        <p:strVal val="visible"/>
                                      </p:to>
                                    </p:set>
                                    <p:animEffect transition="in" filter="fade">
                                      <p:cBhvr>
                                        <p:cTn id="58"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6" grpId="0"/>
      <p:bldP spid="7" grpId="0"/>
      <p:bldP spid="8" grpId="0"/>
      <p:bldP spid="9" grpId="0"/>
      <p:bldP spid="9" grpId="1"/>
      <p:bldP spid="11" grpId="0"/>
      <p:bldP spid="12" grpId="0"/>
      <p:bldP spid="1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5CFF73E-C983-2A11-A14A-ADE4369949CA}"/>
              </a:ext>
            </a:extLst>
          </p:cNvPr>
          <p:cNvSpPr>
            <a:spLocks noGrp="1"/>
          </p:cNvSpPr>
          <p:nvPr>
            <p:ph type="title"/>
          </p:nvPr>
        </p:nvSpPr>
        <p:spPr/>
        <p:txBody>
          <a:bodyPr/>
          <a:lstStyle/>
          <a:p>
            <a:r>
              <a:rPr lang="en-US" dirty="0"/>
              <a:t>Unpacking Key Terms (cont.)</a:t>
            </a:r>
          </a:p>
        </p:txBody>
      </p:sp>
      <p:sp>
        <p:nvSpPr>
          <p:cNvPr id="5" name="Content Placeholder 4">
            <a:extLst>
              <a:ext uri="{FF2B5EF4-FFF2-40B4-BE49-F238E27FC236}">
                <a16:creationId xmlns:a16="http://schemas.microsoft.com/office/drawing/2014/main" id="{FEEAC20B-D515-E0EC-376E-BF588BF99352}"/>
              </a:ext>
            </a:extLst>
          </p:cNvPr>
          <p:cNvSpPr>
            <a:spLocks noGrp="1"/>
          </p:cNvSpPr>
          <p:nvPr>
            <p:ph idx="1"/>
          </p:nvPr>
        </p:nvSpPr>
        <p:spPr/>
        <p:txBody>
          <a:bodyPr>
            <a:normAutofit/>
          </a:bodyPr>
          <a:lstStyle/>
          <a:p>
            <a:r>
              <a:rPr lang="en-US" b="1" dirty="0"/>
              <a:t>Risk Ratio</a:t>
            </a:r>
            <a:r>
              <a:rPr lang="en-US" dirty="0"/>
              <a:t> – comparison of two risks</a:t>
            </a:r>
          </a:p>
          <a:p>
            <a:pPr lvl="1"/>
            <a:r>
              <a:rPr lang="en-US" dirty="0"/>
              <a:t>Example – In LEA Utopia, 3% of white students are identified as ID. There are 15 non-white students who are identified as ID. There are 1,500 non-white students in LEA Utopia.</a:t>
            </a:r>
          </a:p>
        </p:txBody>
      </p:sp>
      <p:sp>
        <p:nvSpPr>
          <p:cNvPr id="2" name="TextBox 1">
            <a:extLst>
              <a:ext uri="{FF2B5EF4-FFF2-40B4-BE49-F238E27FC236}">
                <a16:creationId xmlns:a16="http://schemas.microsoft.com/office/drawing/2014/main" id="{78C2FBCF-0D05-A3E7-436A-540A356E3094}"/>
              </a:ext>
            </a:extLst>
          </p:cNvPr>
          <p:cNvSpPr txBox="1"/>
          <p:nvPr/>
        </p:nvSpPr>
        <p:spPr>
          <a:xfrm>
            <a:off x="1639765" y="3339492"/>
            <a:ext cx="8912469" cy="707886"/>
          </a:xfrm>
          <a:prstGeom prst="rect">
            <a:avLst/>
          </a:prstGeom>
          <a:solidFill>
            <a:schemeClr val="accent1">
              <a:lumMod val="40000"/>
              <a:lumOff val="60000"/>
            </a:schemeClr>
          </a:solidFill>
        </p:spPr>
        <p:txBody>
          <a:bodyPr wrap="square" rtlCol="0">
            <a:spAutoFit/>
          </a:bodyPr>
          <a:lstStyle/>
          <a:p>
            <a:pPr algn="ctr"/>
            <a:r>
              <a:rPr lang="en-US" sz="2000" b="1" dirty="0"/>
              <a:t>Question: How does the risk of white students identified as ID compare to the risk of all non-white students identified as ID in LEA Utopia?</a:t>
            </a:r>
          </a:p>
        </p:txBody>
      </p:sp>
      <p:sp>
        <p:nvSpPr>
          <p:cNvPr id="3" name="TextBox 2">
            <a:extLst>
              <a:ext uri="{FF2B5EF4-FFF2-40B4-BE49-F238E27FC236}">
                <a16:creationId xmlns:a16="http://schemas.microsoft.com/office/drawing/2014/main" id="{C28BD01B-431E-7B05-B909-A90EB856160C}"/>
              </a:ext>
            </a:extLst>
          </p:cNvPr>
          <p:cNvSpPr txBox="1"/>
          <p:nvPr/>
        </p:nvSpPr>
        <p:spPr>
          <a:xfrm>
            <a:off x="2924071" y="2386535"/>
            <a:ext cx="537327" cy="461665"/>
          </a:xfrm>
          <a:prstGeom prst="rect">
            <a:avLst/>
          </a:prstGeom>
          <a:noFill/>
        </p:spPr>
        <p:txBody>
          <a:bodyPr wrap="none" rtlCol="0">
            <a:spAutoFit/>
          </a:bodyPr>
          <a:lstStyle/>
          <a:p>
            <a:r>
              <a:rPr lang="en-US" sz="2400" b="1" dirty="0">
                <a:solidFill>
                  <a:schemeClr val="accent3">
                    <a:lumMod val="75000"/>
                  </a:schemeClr>
                </a:solidFill>
                <a:latin typeface="+mj-lt"/>
                <a:ea typeface="Open Sans Light" pitchFamily="2" charset="0"/>
                <a:cs typeface="Open Sans Light" pitchFamily="2" charset="0"/>
              </a:rPr>
              <a:t>15</a:t>
            </a:r>
          </a:p>
        </p:txBody>
      </p:sp>
      <p:sp>
        <p:nvSpPr>
          <p:cNvPr id="6" name="TextBox 5">
            <a:extLst>
              <a:ext uri="{FF2B5EF4-FFF2-40B4-BE49-F238E27FC236}">
                <a16:creationId xmlns:a16="http://schemas.microsoft.com/office/drawing/2014/main" id="{8A639BA6-DB1D-35A1-E8E3-B1548DA60F62}"/>
              </a:ext>
            </a:extLst>
          </p:cNvPr>
          <p:cNvSpPr txBox="1"/>
          <p:nvPr/>
        </p:nvSpPr>
        <p:spPr>
          <a:xfrm>
            <a:off x="1498199" y="2715636"/>
            <a:ext cx="1163931" cy="477054"/>
          </a:xfrm>
          <a:prstGeom prst="rect">
            <a:avLst/>
          </a:prstGeom>
          <a:noFill/>
        </p:spPr>
        <p:txBody>
          <a:bodyPr wrap="square" rtlCol="0">
            <a:spAutoFit/>
          </a:bodyPr>
          <a:lstStyle/>
          <a:p>
            <a:r>
              <a:rPr lang="en-US" sz="2450" b="1" dirty="0">
                <a:solidFill>
                  <a:schemeClr val="accent3">
                    <a:lumMod val="75000"/>
                  </a:schemeClr>
                </a:solidFill>
                <a:latin typeface="+mj-lt"/>
                <a:ea typeface="Open Sans Light" pitchFamily="2" charset="0"/>
                <a:cs typeface="Open Sans Light" pitchFamily="2" charset="0"/>
              </a:rPr>
              <a:t>1,500</a:t>
            </a:r>
          </a:p>
        </p:txBody>
      </p:sp>
      <p:sp>
        <p:nvSpPr>
          <p:cNvPr id="7" name="TextBox 6">
            <a:extLst>
              <a:ext uri="{FF2B5EF4-FFF2-40B4-BE49-F238E27FC236}">
                <a16:creationId xmlns:a16="http://schemas.microsoft.com/office/drawing/2014/main" id="{AF10985F-760F-42E9-2746-A60840AFC6A1}"/>
              </a:ext>
            </a:extLst>
          </p:cNvPr>
          <p:cNvSpPr txBox="1"/>
          <p:nvPr/>
        </p:nvSpPr>
        <p:spPr>
          <a:xfrm>
            <a:off x="4606681" y="4709095"/>
            <a:ext cx="771365" cy="707886"/>
          </a:xfrm>
          <a:prstGeom prst="rect">
            <a:avLst/>
          </a:prstGeom>
          <a:noFill/>
        </p:spPr>
        <p:txBody>
          <a:bodyPr wrap="none" rtlCol="0">
            <a:spAutoFit/>
          </a:bodyPr>
          <a:lstStyle/>
          <a:p>
            <a:r>
              <a:rPr lang="en-US" sz="4000" b="1" dirty="0">
                <a:solidFill>
                  <a:schemeClr val="accent3">
                    <a:lumMod val="75000"/>
                  </a:schemeClr>
                </a:solidFill>
                <a:latin typeface="+mj-lt"/>
                <a:ea typeface="Open Sans Light" pitchFamily="2" charset="0"/>
                <a:cs typeface="Open Sans Light" pitchFamily="2" charset="0"/>
              </a:rPr>
              <a:t>15</a:t>
            </a:r>
            <a:endParaRPr lang="en-US" sz="2400" b="1" dirty="0">
              <a:solidFill>
                <a:schemeClr val="accent3">
                  <a:lumMod val="75000"/>
                </a:schemeClr>
              </a:solidFill>
              <a:latin typeface="+mj-lt"/>
              <a:ea typeface="Open Sans Light" pitchFamily="2" charset="0"/>
              <a:cs typeface="Open Sans Light" pitchFamily="2" charset="0"/>
            </a:endParaRPr>
          </a:p>
        </p:txBody>
      </p:sp>
      <p:sp>
        <p:nvSpPr>
          <p:cNvPr id="8" name="TextBox 7">
            <a:extLst>
              <a:ext uri="{FF2B5EF4-FFF2-40B4-BE49-F238E27FC236}">
                <a16:creationId xmlns:a16="http://schemas.microsoft.com/office/drawing/2014/main" id="{DB30B70A-0B37-5826-53CF-A5EEBF7280BF}"/>
              </a:ext>
            </a:extLst>
          </p:cNvPr>
          <p:cNvSpPr txBox="1"/>
          <p:nvPr/>
        </p:nvSpPr>
        <p:spPr>
          <a:xfrm>
            <a:off x="6278228" y="4722395"/>
            <a:ext cx="1503938" cy="707886"/>
          </a:xfrm>
          <a:prstGeom prst="rect">
            <a:avLst/>
          </a:prstGeom>
          <a:noFill/>
        </p:spPr>
        <p:txBody>
          <a:bodyPr wrap="none" rtlCol="0">
            <a:spAutoFit/>
          </a:bodyPr>
          <a:lstStyle/>
          <a:p>
            <a:r>
              <a:rPr lang="en-US" sz="4000" b="1" dirty="0">
                <a:solidFill>
                  <a:schemeClr val="accent3">
                    <a:lumMod val="75000"/>
                  </a:schemeClr>
                </a:solidFill>
                <a:latin typeface="+mj-lt"/>
                <a:ea typeface="Open Sans Light" pitchFamily="2" charset="0"/>
                <a:cs typeface="Open Sans Light" pitchFamily="2" charset="0"/>
              </a:rPr>
              <a:t>1,500</a:t>
            </a:r>
            <a:endParaRPr lang="en-US" sz="2400" b="1" dirty="0">
              <a:solidFill>
                <a:schemeClr val="accent3">
                  <a:lumMod val="75000"/>
                </a:schemeClr>
              </a:solidFill>
              <a:latin typeface="+mj-lt"/>
              <a:ea typeface="Open Sans Light" pitchFamily="2" charset="0"/>
              <a:cs typeface="Open Sans Light" pitchFamily="2" charset="0"/>
            </a:endParaRPr>
          </a:p>
        </p:txBody>
      </p:sp>
      <p:sp>
        <p:nvSpPr>
          <p:cNvPr id="9" name="TextBox 8">
            <a:extLst>
              <a:ext uri="{FF2B5EF4-FFF2-40B4-BE49-F238E27FC236}">
                <a16:creationId xmlns:a16="http://schemas.microsoft.com/office/drawing/2014/main" id="{91AAC27B-C253-8826-F74B-F287E5D83C84}"/>
              </a:ext>
            </a:extLst>
          </p:cNvPr>
          <p:cNvSpPr txBox="1"/>
          <p:nvPr/>
        </p:nvSpPr>
        <p:spPr>
          <a:xfrm>
            <a:off x="8685093" y="4709095"/>
            <a:ext cx="1210588" cy="707886"/>
          </a:xfrm>
          <a:prstGeom prst="rect">
            <a:avLst/>
          </a:prstGeom>
          <a:noFill/>
        </p:spPr>
        <p:txBody>
          <a:bodyPr wrap="none" rtlCol="0">
            <a:spAutoFit/>
          </a:bodyPr>
          <a:lstStyle/>
          <a:p>
            <a:pPr algn="ctr"/>
            <a:r>
              <a:rPr lang="en-US" sz="4000" b="1" dirty="0">
                <a:solidFill>
                  <a:schemeClr val="accent4"/>
                </a:solidFill>
                <a:latin typeface="+mj-lt"/>
                <a:ea typeface="Open Sans Light" pitchFamily="2" charset="0"/>
                <a:cs typeface="Open Sans Light" pitchFamily="2" charset="0"/>
              </a:rPr>
              <a:t>0.01</a:t>
            </a:r>
          </a:p>
        </p:txBody>
      </p:sp>
      <p:sp>
        <p:nvSpPr>
          <p:cNvPr id="11" name="TextBox 10">
            <a:extLst>
              <a:ext uri="{FF2B5EF4-FFF2-40B4-BE49-F238E27FC236}">
                <a16:creationId xmlns:a16="http://schemas.microsoft.com/office/drawing/2014/main" id="{62C4C2C1-CFA7-D04C-CD11-2052FCD85E39}"/>
              </a:ext>
            </a:extLst>
          </p:cNvPr>
          <p:cNvSpPr txBox="1"/>
          <p:nvPr/>
        </p:nvSpPr>
        <p:spPr>
          <a:xfrm>
            <a:off x="5560275" y="4662945"/>
            <a:ext cx="535724" cy="830997"/>
          </a:xfrm>
          <a:prstGeom prst="rect">
            <a:avLst/>
          </a:prstGeom>
          <a:noFill/>
        </p:spPr>
        <p:txBody>
          <a:bodyPr wrap="none" rtlCol="0">
            <a:spAutoFit/>
          </a:bodyPr>
          <a:lstStyle/>
          <a:p>
            <a:r>
              <a:rPr lang="en-US" sz="4800" b="1" dirty="0">
                <a:solidFill>
                  <a:schemeClr val="accent6"/>
                </a:solidFill>
                <a:latin typeface="+mj-lt"/>
                <a:ea typeface="Open Sans Light" pitchFamily="2" charset="0"/>
                <a:cs typeface="Open Sans Light" pitchFamily="2" charset="0"/>
              </a:rPr>
              <a:t>÷</a:t>
            </a:r>
          </a:p>
        </p:txBody>
      </p:sp>
      <p:sp>
        <p:nvSpPr>
          <p:cNvPr id="12" name="TextBox 11">
            <a:extLst>
              <a:ext uri="{FF2B5EF4-FFF2-40B4-BE49-F238E27FC236}">
                <a16:creationId xmlns:a16="http://schemas.microsoft.com/office/drawing/2014/main" id="{26534D3E-F63C-C873-FD7E-2517A5EE3954}"/>
              </a:ext>
            </a:extLst>
          </p:cNvPr>
          <p:cNvSpPr txBox="1"/>
          <p:nvPr/>
        </p:nvSpPr>
        <p:spPr>
          <a:xfrm>
            <a:off x="7964966" y="4696672"/>
            <a:ext cx="537327" cy="830997"/>
          </a:xfrm>
          <a:prstGeom prst="rect">
            <a:avLst/>
          </a:prstGeom>
          <a:noFill/>
        </p:spPr>
        <p:txBody>
          <a:bodyPr wrap="none" rtlCol="0">
            <a:spAutoFit/>
          </a:bodyPr>
          <a:lstStyle/>
          <a:p>
            <a:r>
              <a:rPr lang="en-US" sz="4800" dirty="0">
                <a:solidFill>
                  <a:schemeClr val="accent6"/>
                </a:solidFill>
                <a:latin typeface="+mj-lt"/>
                <a:ea typeface="Open Sans Light" pitchFamily="2" charset="0"/>
                <a:cs typeface="Open Sans Light" pitchFamily="2" charset="0"/>
              </a:rPr>
              <a:t>=</a:t>
            </a:r>
          </a:p>
        </p:txBody>
      </p:sp>
      <p:sp>
        <p:nvSpPr>
          <p:cNvPr id="10" name="TextBox 9">
            <a:extLst>
              <a:ext uri="{FF2B5EF4-FFF2-40B4-BE49-F238E27FC236}">
                <a16:creationId xmlns:a16="http://schemas.microsoft.com/office/drawing/2014/main" id="{55E6A4C9-A344-712C-47A9-57A68D897759}"/>
              </a:ext>
            </a:extLst>
          </p:cNvPr>
          <p:cNvSpPr txBox="1"/>
          <p:nvPr/>
        </p:nvSpPr>
        <p:spPr>
          <a:xfrm>
            <a:off x="8545785" y="4709093"/>
            <a:ext cx="1672253" cy="707886"/>
          </a:xfrm>
          <a:prstGeom prst="rect">
            <a:avLst/>
          </a:prstGeom>
          <a:noFill/>
        </p:spPr>
        <p:txBody>
          <a:bodyPr wrap="none" rtlCol="0">
            <a:spAutoFit/>
          </a:bodyPr>
          <a:lstStyle/>
          <a:p>
            <a:pPr algn="ctr"/>
            <a:r>
              <a:rPr lang="en-US" sz="4000" b="1" dirty="0">
                <a:solidFill>
                  <a:schemeClr val="accent4"/>
                </a:solidFill>
                <a:latin typeface="+mj-lt"/>
                <a:ea typeface="Open Sans Light" pitchFamily="2" charset="0"/>
                <a:cs typeface="Open Sans Light" pitchFamily="2" charset="0"/>
              </a:rPr>
              <a:t>1.00%</a:t>
            </a:r>
          </a:p>
        </p:txBody>
      </p:sp>
      <p:sp>
        <p:nvSpPr>
          <p:cNvPr id="13" name="TextBox 12">
            <a:extLst>
              <a:ext uri="{FF2B5EF4-FFF2-40B4-BE49-F238E27FC236}">
                <a16:creationId xmlns:a16="http://schemas.microsoft.com/office/drawing/2014/main" id="{D6F080BC-44F3-4560-3324-8B98406A3412}"/>
              </a:ext>
            </a:extLst>
          </p:cNvPr>
          <p:cNvSpPr txBox="1"/>
          <p:nvPr/>
        </p:nvSpPr>
        <p:spPr>
          <a:xfrm>
            <a:off x="531923" y="5369072"/>
            <a:ext cx="2925801" cy="461665"/>
          </a:xfrm>
          <a:prstGeom prst="rect">
            <a:avLst/>
          </a:prstGeom>
          <a:noFill/>
        </p:spPr>
        <p:txBody>
          <a:bodyPr wrap="none" rtlCol="0">
            <a:spAutoFit/>
          </a:bodyPr>
          <a:lstStyle/>
          <a:p>
            <a:r>
              <a:rPr lang="en-US" sz="2400" dirty="0">
                <a:solidFill>
                  <a:schemeClr val="accent6"/>
                </a:solidFill>
                <a:latin typeface="+mj-lt"/>
                <a:ea typeface="Open Sans Light" pitchFamily="2" charset="0"/>
                <a:cs typeface="Open Sans Light" pitchFamily="2" charset="0"/>
              </a:rPr>
              <a:t>Risk – White and ID</a:t>
            </a:r>
            <a:endParaRPr lang="en-US" sz="1400" dirty="0">
              <a:solidFill>
                <a:schemeClr val="accent6"/>
              </a:solidFill>
              <a:latin typeface="+mj-lt"/>
              <a:ea typeface="Open Sans Light" pitchFamily="2" charset="0"/>
              <a:cs typeface="Open Sans Light" pitchFamily="2" charset="0"/>
            </a:endParaRPr>
          </a:p>
        </p:txBody>
      </p:sp>
      <p:sp>
        <p:nvSpPr>
          <p:cNvPr id="14" name="TextBox 13">
            <a:extLst>
              <a:ext uri="{FF2B5EF4-FFF2-40B4-BE49-F238E27FC236}">
                <a16:creationId xmlns:a16="http://schemas.microsoft.com/office/drawing/2014/main" id="{9A3C33A3-7EAD-C158-0A22-9880DD238271}"/>
              </a:ext>
            </a:extLst>
          </p:cNvPr>
          <p:cNvSpPr txBox="1"/>
          <p:nvPr/>
        </p:nvSpPr>
        <p:spPr>
          <a:xfrm>
            <a:off x="984040" y="4709095"/>
            <a:ext cx="1672253" cy="707886"/>
          </a:xfrm>
          <a:prstGeom prst="rect">
            <a:avLst/>
          </a:prstGeom>
          <a:noFill/>
        </p:spPr>
        <p:txBody>
          <a:bodyPr wrap="none" rtlCol="0">
            <a:spAutoFit/>
          </a:bodyPr>
          <a:lstStyle/>
          <a:p>
            <a:r>
              <a:rPr lang="en-US" sz="4000" b="1" dirty="0">
                <a:solidFill>
                  <a:schemeClr val="accent4"/>
                </a:solidFill>
                <a:latin typeface="+mj-lt"/>
                <a:ea typeface="Open Sans Light" pitchFamily="2" charset="0"/>
                <a:cs typeface="Open Sans Light" pitchFamily="2" charset="0"/>
              </a:rPr>
              <a:t>3.00%</a:t>
            </a:r>
            <a:endParaRPr lang="en-US" sz="2400" b="1" dirty="0">
              <a:solidFill>
                <a:schemeClr val="accent4"/>
              </a:solidFill>
              <a:latin typeface="+mj-lt"/>
              <a:ea typeface="Open Sans Light" pitchFamily="2" charset="0"/>
              <a:cs typeface="Open Sans Light" pitchFamily="2" charset="0"/>
            </a:endParaRPr>
          </a:p>
        </p:txBody>
      </p:sp>
      <p:sp>
        <p:nvSpPr>
          <p:cNvPr id="15" name="TextBox 14">
            <a:extLst>
              <a:ext uri="{FF2B5EF4-FFF2-40B4-BE49-F238E27FC236}">
                <a16:creationId xmlns:a16="http://schemas.microsoft.com/office/drawing/2014/main" id="{AD2D99FF-D8A4-9F7F-89E7-FBC2ADC8DDAE}"/>
              </a:ext>
            </a:extLst>
          </p:cNvPr>
          <p:cNvSpPr txBox="1"/>
          <p:nvPr/>
        </p:nvSpPr>
        <p:spPr>
          <a:xfrm>
            <a:off x="5611841" y="5389167"/>
            <a:ext cx="3587842" cy="461665"/>
          </a:xfrm>
          <a:prstGeom prst="rect">
            <a:avLst/>
          </a:prstGeom>
          <a:noFill/>
        </p:spPr>
        <p:txBody>
          <a:bodyPr wrap="none" rtlCol="0">
            <a:spAutoFit/>
          </a:bodyPr>
          <a:lstStyle/>
          <a:p>
            <a:r>
              <a:rPr lang="en-US" sz="2400" dirty="0">
                <a:solidFill>
                  <a:schemeClr val="accent6"/>
                </a:solidFill>
                <a:latin typeface="+mj-lt"/>
                <a:ea typeface="Open Sans Light" pitchFamily="2" charset="0"/>
                <a:cs typeface="Open Sans Light" pitchFamily="2" charset="0"/>
              </a:rPr>
              <a:t>Risk – Non-white and ID</a:t>
            </a:r>
            <a:endParaRPr lang="en-US" sz="1400" dirty="0">
              <a:solidFill>
                <a:schemeClr val="accent6"/>
              </a:solidFill>
              <a:latin typeface="+mj-lt"/>
              <a:ea typeface="Open Sans Light" pitchFamily="2" charset="0"/>
              <a:cs typeface="Open Sans Light" pitchFamily="2" charset="0"/>
            </a:endParaRPr>
          </a:p>
        </p:txBody>
      </p:sp>
      <p:sp>
        <p:nvSpPr>
          <p:cNvPr id="17" name="TextBox 16">
            <a:extLst>
              <a:ext uri="{FF2B5EF4-FFF2-40B4-BE49-F238E27FC236}">
                <a16:creationId xmlns:a16="http://schemas.microsoft.com/office/drawing/2014/main" id="{EEC47675-7503-D04D-CA9D-7585D47032CB}"/>
              </a:ext>
            </a:extLst>
          </p:cNvPr>
          <p:cNvSpPr txBox="1"/>
          <p:nvPr/>
        </p:nvSpPr>
        <p:spPr>
          <a:xfrm>
            <a:off x="3453751" y="4696671"/>
            <a:ext cx="535724" cy="830997"/>
          </a:xfrm>
          <a:prstGeom prst="rect">
            <a:avLst/>
          </a:prstGeom>
          <a:noFill/>
        </p:spPr>
        <p:txBody>
          <a:bodyPr wrap="none" rtlCol="0">
            <a:spAutoFit/>
          </a:bodyPr>
          <a:lstStyle/>
          <a:p>
            <a:r>
              <a:rPr lang="en-US" sz="4800" b="1" dirty="0">
                <a:solidFill>
                  <a:schemeClr val="accent6"/>
                </a:solidFill>
                <a:latin typeface="+mj-lt"/>
                <a:ea typeface="Open Sans Light" pitchFamily="2" charset="0"/>
                <a:cs typeface="Open Sans Light" pitchFamily="2" charset="0"/>
              </a:rPr>
              <a:t>÷</a:t>
            </a:r>
          </a:p>
        </p:txBody>
      </p:sp>
      <p:sp>
        <p:nvSpPr>
          <p:cNvPr id="18" name="TextBox 17">
            <a:extLst>
              <a:ext uri="{FF2B5EF4-FFF2-40B4-BE49-F238E27FC236}">
                <a16:creationId xmlns:a16="http://schemas.microsoft.com/office/drawing/2014/main" id="{31423D86-C48E-C5D9-98F5-C73684A0A009}"/>
              </a:ext>
            </a:extLst>
          </p:cNvPr>
          <p:cNvSpPr txBox="1"/>
          <p:nvPr/>
        </p:nvSpPr>
        <p:spPr>
          <a:xfrm>
            <a:off x="7966354" y="4709093"/>
            <a:ext cx="537327" cy="830997"/>
          </a:xfrm>
          <a:prstGeom prst="rect">
            <a:avLst/>
          </a:prstGeom>
          <a:noFill/>
        </p:spPr>
        <p:txBody>
          <a:bodyPr wrap="none" rtlCol="0">
            <a:spAutoFit/>
          </a:bodyPr>
          <a:lstStyle/>
          <a:p>
            <a:r>
              <a:rPr lang="en-US" sz="4800" dirty="0">
                <a:solidFill>
                  <a:schemeClr val="accent6"/>
                </a:solidFill>
                <a:latin typeface="+mj-lt"/>
                <a:ea typeface="Open Sans Light" pitchFamily="2" charset="0"/>
                <a:cs typeface="Open Sans Light" pitchFamily="2" charset="0"/>
              </a:rPr>
              <a:t>=</a:t>
            </a:r>
          </a:p>
        </p:txBody>
      </p:sp>
      <p:sp>
        <p:nvSpPr>
          <p:cNvPr id="20" name="TextBox 19">
            <a:extLst>
              <a:ext uri="{FF2B5EF4-FFF2-40B4-BE49-F238E27FC236}">
                <a16:creationId xmlns:a16="http://schemas.microsoft.com/office/drawing/2014/main" id="{1FE1E150-988D-FDC5-8A2D-EB289988232B}"/>
              </a:ext>
            </a:extLst>
          </p:cNvPr>
          <p:cNvSpPr txBox="1"/>
          <p:nvPr/>
        </p:nvSpPr>
        <p:spPr>
          <a:xfrm>
            <a:off x="9103566" y="4709972"/>
            <a:ext cx="1210589" cy="707886"/>
          </a:xfrm>
          <a:prstGeom prst="rect">
            <a:avLst/>
          </a:prstGeom>
          <a:noFill/>
        </p:spPr>
        <p:txBody>
          <a:bodyPr wrap="none" rtlCol="0">
            <a:spAutoFit/>
          </a:bodyPr>
          <a:lstStyle/>
          <a:p>
            <a:pPr algn="ctr"/>
            <a:r>
              <a:rPr lang="en-US" sz="4000" b="1" dirty="0">
                <a:solidFill>
                  <a:schemeClr val="accent4"/>
                </a:solidFill>
                <a:latin typeface="+mj-lt"/>
                <a:ea typeface="Open Sans Light" pitchFamily="2" charset="0"/>
                <a:cs typeface="Open Sans Light" pitchFamily="2" charset="0"/>
              </a:rPr>
              <a:t>3.00</a:t>
            </a:r>
            <a:endParaRPr lang="en-US" sz="2400" b="1" dirty="0">
              <a:solidFill>
                <a:schemeClr val="accent4"/>
              </a:solidFill>
              <a:latin typeface="+mj-lt"/>
              <a:ea typeface="Open Sans Light" pitchFamily="2" charset="0"/>
              <a:cs typeface="Open Sans Light" pitchFamily="2" charset="0"/>
            </a:endParaRPr>
          </a:p>
        </p:txBody>
      </p:sp>
      <p:sp>
        <p:nvSpPr>
          <p:cNvPr id="21" name="TextBox 20">
            <a:extLst>
              <a:ext uri="{FF2B5EF4-FFF2-40B4-BE49-F238E27FC236}">
                <a16:creationId xmlns:a16="http://schemas.microsoft.com/office/drawing/2014/main" id="{838E01BB-D0E0-F0CC-EB46-BBDFBE3D0304}"/>
              </a:ext>
            </a:extLst>
          </p:cNvPr>
          <p:cNvSpPr txBox="1"/>
          <p:nvPr/>
        </p:nvSpPr>
        <p:spPr>
          <a:xfrm>
            <a:off x="2683556" y="5322555"/>
            <a:ext cx="5975754" cy="769441"/>
          </a:xfrm>
          <a:prstGeom prst="rect">
            <a:avLst/>
          </a:prstGeom>
          <a:noFill/>
        </p:spPr>
        <p:txBody>
          <a:bodyPr wrap="square" rtlCol="0">
            <a:spAutoFit/>
          </a:bodyPr>
          <a:lstStyle/>
          <a:p>
            <a:pPr algn="ctr"/>
            <a:r>
              <a:rPr lang="en-US" sz="2200" dirty="0">
                <a:solidFill>
                  <a:schemeClr val="accent6"/>
                </a:solidFill>
                <a:latin typeface="+mj-lt"/>
                <a:ea typeface="Open Sans Light" pitchFamily="2" charset="0"/>
                <a:cs typeface="Open Sans Light" pitchFamily="2" charset="0"/>
              </a:rPr>
              <a:t>White students are 3 times as likely as non-white students to be identified as ID</a:t>
            </a:r>
          </a:p>
        </p:txBody>
      </p:sp>
    </p:spTree>
    <p:custDataLst>
      <p:tags r:id="rId1"/>
    </p:custDataLst>
    <p:extLst>
      <p:ext uri="{BB962C8B-B14F-4D97-AF65-F5344CB8AC3E}">
        <p14:creationId xmlns:p14="http://schemas.microsoft.com/office/powerpoint/2010/main" val="2943074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animEffect transition="in" filter="fade">
                                      <p:cBhvr>
                                        <p:cTn id="19" dur="500"/>
                                        <p:tgtEl>
                                          <p:spTgt spid="13"/>
                                        </p:tgtEl>
                                      </p:cBhvr>
                                    </p:animEffect>
                                  </p:childTnLst>
                                </p:cTn>
                              </p:par>
                            </p:childTnLst>
                          </p:cTn>
                        </p:par>
                        <p:par>
                          <p:cTn id="20" fill="hold">
                            <p:stCondLst>
                              <p:cond delay="500"/>
                            </p:stCondLst>
                            <p:childTnLst>
                              <p:par>
                                <p:cTn id="21" presetID="10" presetClass="entr" presetSubtype="0" fill="hold" grpId="0" nodeType="afterEffect">
                                  <p:stCondLst>
                                    <p:cond delay="0"/>
                                  </p:stCondLst>
                                  <p:childTnLst>
                                    <p:set>
                                      <p:cBhvr>
                                        <p:cTn id="22" dur="1" fill="hold">
                                          <p:stCondLst>
                                            <p:cond delay="0"/>
                                          </p:stCondLst>
                                        </p:cTn>
                                        <p:tgtEl>
                                          <p:spTgt spid="14"/>
                                        </p:tgtEl>
                                        <p:attrNameLst>
                                          <p:attrName>style.visibility</p:attrName>
                                        </p:attrNameLst>
                                      </p:cBhvr>
                                      <p:to>
                                        <p:strVal val="visible"/>
                                      </p:to>
                                    </p:set>
                                    <p:animEffect transition="in" filter="fade">
                                      <p:cBhvr>
                                        <p:cTn id="23" dur="500"/>
                                        <p:tgtEl>
                                          <p:spTgt spid="14"/>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15"/>
                                        </p:tgtEl>
                                        <p:attrNameLst>
                                          <p:attrName>style.visibility</p:attrName>
                                        </p:attrNameLst>
                                      </p:cBhvr>
                                      <p:to>
                                        <p:strVal val="visible"/>
                                      </p:to>
                                    </p:set>
                                    <p:animEffect transition="in" filter="fade">
                                      <p:cBhvr>
                                        <p:cTn id="28" dur="500"/>
                                        <p:tgtEl>
                                          <p:spTgt spid="15"/>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3"/>
                                        </p:tgtEl>
                                        <p:attrNameLst>
                                          <p:attrName>style.visibility</p:attrName>
                                        </p:attrNameLst>
                                      </p:cBhvr>
                                      <p:to>
                                        <p:strVal val="visible"/>
                                      </p:to>
                                    </p:set>
                                    <p:animEffect transition="in" filter="fade">
                                      <p:cBhvr>
                                        <p:cTn id="33" dur="500"/>
                                        <p:tgtEl>
                                          <p:spTgt spid="3"/>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6"/>
                                        </p:tgtEl>
                                        <p:attrNameLst>
                                          <p:attrName>style.visibility</p:attrName>
                                        </p:attrNameLst>
                                      </p:cBhvr>
                                      <p:to>
                                        <p:strVal val="visible"/>
                                      </p:to>
                                    </p:set>
                                    <p:animEffect transition="in" filter="fade">
                                      <p:cBhvr>
                                        <p:cTn id="38" dur="500"/>
                                        <p:tgtEl>
                                          <p:spTgt spid="6"/>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7"/>
                                        </p:tgtEl>
                                        <p:attrNameLst>
                                          <p:attrName>style.visibility</p:attrName>
                                        </p:attrNameLst>
                                      </p:cBhvr>
                                      <p:to>
                                        <p:strVal val="visible"/>
                                      </p:to>
                                    </p:set>
                                    <p:animEffect transition="in" filter="fade">
                                      <p:cBhvr>
                                        <p:cTn id="43" dur="500"/>
                                        <p:tgtEl>
                                          <p:spTgt spid="7"/>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8"/>
                                        </p:tgtEl>
                                        <p:attrNameLst>
                                          <p:attrName>style.visibility</p:attrName>
                                        </p:attrNameLst>
                                      </p:cBhvr>
                                      <p:to>
                                        <p:strVal val="visible"/>
                                      </p:to>
                                    </p:set>
                                    <p:animEffect transition="in" filter="fade">
                                      <p:cBhvr>
                                        <p:cTn id="48" dur="500"/>
                                        <p:tgtEl>
                                          <p:spTgt spid="8"/>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grpId="0" nodeType="clickEffect">
                                  <p:stCondLst>
                                    <p:cond delay="0"/>
                                  </p:stCondLst>
                                  <p:childTnLst>
                                    <p:set>
                                      <p:cBhvr>
                                        <p:cTn id="52" dur="1" fill="hold">
                                          <p:stCondLst>
                                            <p:cond delay="0"/>
                                          </p:stCondLst>
                                        </p:cTn>
                                        <p:tgtEl>
                                          <p:spTgt spid="11"/>
                                        </p:tgtEl>
                                        <p:attrNameLst>
                                          <p:attrName>style.visibility</p:attrName>
                                        </p:attrNameLst>
                                      </p:cBhvr>
                                      <p:to>
                                        <p:strVal val="visible"/>
                                      </p:to>
                                    </p:set>
                                    <p:animEffect transition="in" filter="fade">
                                      <p:cBhvr>
                                        <p:cTn id="53" dur="500"/>
                                        <p:tgtEl>
                                          <p:spTgt spid="11"/>
                                        </p:tgtEl>
                                      </p:cBhvr>
                                    </p:animEffect>
                                  </p:childTnLst>
                                </p:cTn>
                              </p:par>
                            </p:childTnLst>
                          </p:cTn>
                        </p:par>
                      </p:childTnLst>
                    </p:cTn>
                  </p:par>
                  <p:par>
                    <p:cTn id="54" fill="hold">
                      <p:stCondLst>
                        <p:cond delay="indefinite"/>
                      </p:stCondLst>
                      <p:childTnLst>
                        <p:par>
                          <p:cTn id="55" fill="hold">
                            <p:stCondLst>
                              <p:cond delay="0"/>
                            </p:stCondLst>
                            <p:childTnLst>
                              <p:par>
                                <p:cTn id="56" presetID="10" presetClass="entr" presetSubtype="0" fill="hold" grpId="0" nodeType="clickEffect">
                                  <p:stCondLst>
                                    <p:cond delay="0"/>
                                  </p:stCondLst>
                                  <p:childTnLst>
                                    <p:set>
                                      <p:cBhvr>
                                        <p:cTn id="57" dur="1" fill="hold">
                                          <p:stCondLst>
                                            <p:cond delay="0"/>
                                          </p:stCondLst>
                                        </p:cTn>
                                        <p:tgtEl>
                                          <p:spTgt spid="12"/>
                                        </p:tgtEl>
                                        <p:attrNameLst>
                                          <p:attrName>style.visibility</p:attrName>
                                        </p:attrNameLst>
                                      </p:cBhvr>
                                      <p:to>
                                        <p:strVal val="visible"/>
                                      </p:to>
                                    </p:set>
                                    <p:animEffect transition="in" filter="fade">
                                      <p:cBhvr>
                                        <p:cTn id="58" dur="500"/>
                                        <p:tgtEl>
                                          <p:spTgt spid="12"/>
                                        </p:tgtEl>
                                      </p:cBhvr>
                                    </p:animEffect>
                                  </p:childTnLst>
                                </p:cTn>
                              </p:par>
                            </p:childTnLst>
                          </p:cTn>
                        </p:par>
                        <p:par>
                          <p:cTn id="59" fill="hold">
                            <p:stCondLst>
                              <p:cond delay="500"/>
                            </p:stCondLst>
                            <p:childTnLst>
                              <p:par>
                                <p:cTn id="60" presetID="10" presetClass="entr" presetSubtype="0" fill="hold" grpId="0" nodeType="afterEffect">
                                  <p:stCondLst>
                                    <p:cond delay="0"/>
                                  </p:stCondLst>
                                  <p:childTnLst>
                                    <p:set>
                                      <p:cBhvr>
                                        <p:cTn id="61" dur="1" fill="hold">
                                          <p:stCondLst>
                                            <p:cond delay="0"/>
                                          </p:stCondLst>
                                        </p:cTn>
                                        <p:tgtEl>
                                          <p:spTgt spid="9"/>
                                        </p:tgtEl>
                                        <p:attrNameLst>
                                          <p:attrName>style.visibility</p:attrName>
                                        </p:attrNameLst>
                                      </p:cBhvr>
                                      <p:to>
                                        <p:strVal val="visible"/>
                                      </p:to>
                                    </p:set>
                                    <p:animEffect transition="in" filter="fade">
                                      <p:cBhvr>
                                        <p:cTn id="62" dur="500"/>
                                        <p:tgtEl>
                                          <p:spTgt spid="9"/>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xit" presetSubtype="0" fill="hold" grpId="1" nodeType="clickEffect">
                                  <p:stCondLst>
                                    <p:cond delay="0"/>
                                  </p:stCondLst>
                                  <p:childTnLst>
                                    <p:animEffect transition="out" filter="fade">
                                      <p:cBhvr>
                                        <p:cTn id="66" dur="500"/>
                                        <p:tgtEl>
                                          <p:spTgt spid="9"/>
                                        </p:tgtEl>
                                      </p:cBhvr>
                                    </p:animEffect>
                                    <p:set>
                                      <p:cBhvr>
                                        <p:cTn id="67" dur="1" fill="hold">
                                          <p:stCondLst>
                                            <p:cond delay="499"/>
                                          </p:stCondLst>
                                        </p:cTn>
                                        <p:tgtEl>
                                          <p:spTgt spid="9"/>
                                        </p:tgtEl>
                                        <p:attrNameLst>
                                          <p:attrName>style.visibility</p:attrName>
                                        </p:attrNameLst>
                                      </p:cBhvr>
                                      <p:to>
                                        <p:strVal val="hidden"/>
                                      </p:to>
                                    </p:set>
                                  </p:childTnLst>
                                </p:cTn>
                              </p:par>
                            </p:childTnLst>
                          </p:cTn>
                        </p:par>
                        <p:par>
                          <p:cTn id="68" fill="hold">
                            <p:stCondLst>
                              <p:cond delay="500"/>
                            </p:stCondLst>
                            <p:childTnLst>
                              <p:par>
                                <p:cTn id="69" presetID="10" presetClass="entr" presetSubtype="0" fill="hold" grpId="0" nodeType="afterEffect">
                                  <p:stCondLst>
                                    <p:cond delay="0"/>
                                  </p:stCondLst>
                                  <p:childTnLst>
                                    <p:set>
                                      <p:cBhvr>
                                        <p:cTn id="70" dur="1" fill="hold">
                                          <p:stCondLst>
                                            <p:cond delay="0"/>
                                          </p:stCondLst>
                                        </p:cTn>
                                        <p:tgtEl>
                                          <p:spTgt spid="10"/>
                                        </p:tgtEl>
                                        <p:attrNameLst>
                                          <p:attrName>style.visibility</p:attrName>
                                        </p:attrNameLst>
                                      </p:cBhvr>
                                      <p:to>
                                        <p:strVal val="visible"/>
                                      </p:to>
                                    </p:set>
                                    <p:animEffect transition="in" filter="fade">
                                      <p:cBhvr>
                                        <p:cTn id="71" dur="500"/>
                                        <p:tgtEl>
                                          <p:spTgt spid="10"/>
                                        </p:tgtEl>
                                      </p:cBhvr>
                                    </p:animEffect>
                                  </p:childTnLst>
                                </p:cTn>
                              </p:par>
                            </p:childTnLst>
                          </p:cTn>
                        </p:par>
                      </p:childTnLst>
                    </p:cTn>
                  </p:par>
                  <p:par>
                    <p:cTn id="72" fill="hold">
                      <p:stCondLst>
                        <p:cond delay="indefinite"/>
                      </p:stCondLst>
                      <p:childTnLst>
                        <p:par>
                          <p:cTn id="73" fill="hold">
                            <p:stCondLst>
                              <p:cond delay="0"/>
                            </p:stCondLst>
                            <p:childTnLst>
                              <p:par>
                                <p:cTn id="74" presetID="10" presetClass="exit" presetSubtype="0" fill="hold" grpId="1" nodeType="clickEffect">
                                  <p:stCondLst>
                                    <p:cond delay="0"/>
                                  </p:stCondLst>
                                  <p:childTnLst>
                                    <p:animEffect transition="out" filter="fade">
                                      <p:cBhvr>
                                        <p:cTn id="75" dur="500"/>
                                        <p:tgtEl>
                                          <p:spTgt spid="7"/>
                                        </p:tgtEl>
                                      </p:cBhvr>
                                    </p:animEffect>
                                    <p:set>
                                      <p:cBhvr>
                                        <p:cTn id="76" dur="1" fill="hold">
                                          <p:stCondLst>
                                            <p:cond delay="499"/>
                                          </p:stCondLst>
                                        </p:cTn>
                                        <p:tgtEl>
                                          <p:spTgt spid="7"/>
                                        </p:tgtEl>
                                        <p:attrNameLst>
                                          <p:attrName>style.visibility</p:attrName>
                                        </p:attrNameLst>
                                      </p:cBhvr>
                                      <p:to>
                                        <p:strVal val="hidden"/>
                                      </p:to>
                                    </p:set>
                                  </p:childTnLst>
                                </p:cTn>
                              </p:par>
                              <p:par>
                                <p:cTn id="77" presetID="10" presetClass="exit" presetSubtype="0" fill="hold" grpId="1" nodeType="withEffect">
                                  <p:stCondLst>
                                    <p:cond delay="0"/>
                                  </p:stCondLst>
                                  <p:childTnLst>
                                    <p:animEffect transition="out" filter="fade">
                                      <p:cBhvr>
                                        <p:cTn id="78" dur="500"/>
                                        <p:tgtEl>
                                          <p:spTgt spid="8"/>
                                        </p:tgtEl>
                                      </p:cBhvr>
                                    </p:animEffect>
                                    <p:set>
                                      <p:cBhvr>
                                        <p:cTn id="79" dur="1" fill="hold">
                                          <p:stCondLst>
                                            <p:cond delay="499"/>
                                          </p:stCondLst>
                                        </p:cTn>
                                        <p:tgtEl>
                                          <p:spTgt spid="8"/>
                                        </p:tgtEl>
                                        <p:attrNameLst>
                                          <p:attrName>style.visibility</p:attrName>
                                        </p:attrNameLst>
                                      </p:cBhvr>
                                      <p:to>
                                        <p:strVal val="hidden"/>
                                      </p:to>
                                    </p:set>
                                  </p:childTnLst>
                                </p:cTn>
                              </p:par>
                              <p:par>
                                <p:cTn id="80" presetID="10" presetClass="exit" presetSubtype="0" fill="hold" grpId="1" nodeType="withEffect">
                                  <p:stCondLst>
                                    <p:cond delay="0"/>
                                  </p:stCondLst>
                                  <p:childTnLst>
                                    <p:animEffect transition="out" filter="fade">
                                      <p:cBhvr>
                                        <p:cTn id="81" dur="500"/>
                                        <p:tgtEl>
                                          <p:spTgt spid="11"/>
                                        </p:tgtEl>
                                      </p:cBhvr>
                                    </p:animEffect>
                                    <p:set>
                                      <p:cBhvr>
                                        <p:cTn id="82" dur="1" fill="hold">
                                          <p:stCondLst>
                                            <p:cond delay="499"/>
                                          </p:stCondLst>
                                        </p:cTn>
                                        <p:tgtEl>
                                          <p:spTgt spid="11"/>
                                        </p:tgtEl>
                                        <p:attrNameLst>
                                          <p:attrName>style.visibility</p:attrName>
                                        </p:attrNameLst>
                                      </p:cBhvr>
                                      <p:to>
                                        <p:strVal val="hidden"/>
                                      </p:to>
                                    </p:set>
                                  </p:childTnLst>
                                </p:cTn>
                              </p:par>
                              <p:par>
                                <p:cTn id="83" presetID="10" presetClass="exit" presetSubtype="0" fill="hold" grpId="1" nodeType="withEffect">
                                  <p:stCondLst>
                                    <p:cond delay="0"/>
                                  </p:stCondLst>
                                  <p:childTnLst>
                                    <p:animEffect transition="out" filter="fade">
                                      <p:cBhvr>
                                        <p:cTn id="84" dur="500"/>
                                        <p:tgtEl>
                                          <p:spTgt spid="12"/>
                                        </p:tgtEl>
                                      </p:cBhvr>
                                    </p:animEffect>
                                    <p:set>
                                      <p:cBhvr>
                                        <p:cTn id="85" dur="1" fill="hold">
                                          <p:stCondLst>
                                            <p:cond delay="499"/>
                                          </p:stCondLst>
                                        </p:cTn>
                                        <p:tgtEl>
                                          <p:spTgt spid="12"/>
                                        </p:tgtEl>
                                        <p:attrNameLst>
                                          <p:attrName>style.visibility</p:attrName>
                                        </p:attrNameLst>
                                      </p:cBhvr>
                                      <p:to>
                                        <p:strVal val="hidden"/>
                                      </p:to>
                                    </p:set>
                                  </p:childTnLst>
                                </p:cTn>
                              </p:par>
                              <p:par>
                                <p:cTn id="86" presetID="10" presetClass="exit" presetSubtype="0" fill="hold" grpId="2" nodeType="withEffect">
                                  <p:stCondLst>
                                    <p:cond delay="0"/>
                                  </p:stCondLst>
                                  <p:childTnLst>
                                    <p:animEffect transition="out" filter="fade">
                                      <p:cBhvr>
                                        <p:cTn id="87" dur="500"/>
                                        <p:tgtEl>
                                          <p:spTgt spid="9"/>
                                        </p:tgtEl>
                                      </p:cBhvr>
                                    </p:animEffect>
                                    <p:set>
                                      <p:cBhvr>
                                        <p:cTn id="88" dur="1" fill="hold">
                                          <p:stCondLst>
                                            <p:cond delay="499"/>
                                          </p:stCondLst>
                                        </p:cTn>
                                        <p:tgtEl>
                                          <p:spTgt spid="9"/>
                                        </p:tgtEl>
                                        <p:attrNameLst>
                                          <p:attrName>style.visibility</p:attrName>
                                        </p:attrNameLst>
                                      </p:cBhvr>
                                      <p:to>
                                        <p:strVal val="hidden"/>
                                      </p:to>
                                    </p:set>
                                  </p:childTnLst>
                                </p:cTn>
                              </p:par>
                            </p:childTnLst>
                          </p:cTn>
                        </p:par>
                        <p:par>
                          <p:cTn id="89" fill="hold">
                            <p:stCondLst>
                              <p:cond delay="500"/>
                            </p:stCondLst>
                            <p:childTnLst>
                              <p:par>
                                <p:cTn id="90" presetID="35" presetClass="path" presetSubtype="0" accel="50000" decel="50000" fill="hold" grpId="1" nodeType="afterEffect">
                                  <p:stCondLst>
                                    <p:cond delay="0"/>
                                  </p:stCondLst>
                                  <p:childTnLst>
                                    <p:animMotion origin="layout" path="M -1.875E-6 -4.44444E-6 L -0.12331 -0.00046 " pathEditMode="relative" rAng="0" ptsTypes="AA">
                                      <p:cBhvr>
                                        <p:cTn id="91" dur="2000" fill="hold"/>
                                        <p:tgtEl>
                                          <p:spTgt spid="15"/>
                                        </p:tgtEl>
                                        <p:attrNameLst>
                                          <p:attrName>ppt_x</p:attrName>
                                          <p:attrName>ppt_y</p:attrName>
                                        </p:attrNameLst>
                                      </p:cBhvr>
                                      <p:rCtr x="-6172" y="-23"/>
                                    </p:animMotion>
                                  </p:childTnLst>
                                </p:cTn>
                              </p:par>
                              <p:par>
                                <p:cTn id="92" presetID="35" presetClass="path" presetSubtype="0" accel="50000" decel="50000" fill="hold" grpId="1" nodeType="withEffect">
                                  <p:stCondLst>
                                    <p:cond delay="0"/>
                                  </p:stCondLst>
                                  <p:childTnLst>
                                    <p:animMotion origin="layout" path="M -1.25E-6 -4.44444E-6 L -0.29427 -4.44444E-6 " pathEditMode="relative" rAng="0" ptsTypes="AA">
                                      <p:cBhvr>
                                        <p:cTn id="93" dur="2000" fill="hold"/>
                                        <p:tgtEl>
                                          <p:spTgt spid="10"/>
                                        </p:tgtEl>
                                        <p:attrNameLst>
                                          <p:attrName>ppt_x</p:attrName>
                                          <p:attrName>ppt_y</p:attrName>
                                        </p:attrNameLst>
                                      </p:cBhvr>
                                      <p:rCtr x="-14714" y="0"/>
                                    </p:animMotion>
                                  </p:childTnLst>
                                </p:cTn>
                              </p:par>
                            </p:childTnLst>
                          </p:cTn>
                        </p:par>
                      </p:childTnLst>
                    </p:cTn>
                  </p:par>
                  <p:par>
                    <p:cTn id="94" fill="hold">
                      <p:stCondLst>
                        <p:cond delay="indefinite"/>
                      </p:stCondLst>
                      <p:childTnLst>
                        <p:par>
                          <p:cTn id="95" fill="hold">
                            <p:stCondLst>
                              <p:cond delay="0"/>
                            </p:stCondLst>
                            <p:childTnLst>
                              <p:par>
                                <p:cTn id="96" presetID="10" presetClass="entr" presetSubtype="0" fill="hold" grpId="0" nodeType="clickEffect">
                                  <p:stCondLst>
                                    <p:cond delay="0"/>
                                  </p:stCondLst>
                                  <p:childTnLst>
                                    <p:set>
                                      <p:cBhvr>
                                        <p:cTn id="97" dur="1" fill="hold">
                                          <p:stCondLst>
                                            <p:cond delay="0"/>
                                          </p:stCondLst>
                                        </p:cTn>
                                        <p:tgtEl>
                                          <p:spTgt spid="17"/>
                                        </p:tgtEl>
                                        <p:attrNameLst>
                                          <p:attrName>style.visibility</p:attrName>
                                        </p:attrNameLst>
                                      </p:cBhvr>
                                      <p:to>
                                        <p:strVal val="visible"/>
                                      </p:to>
                                    </p:set>
                                    <p:animEffect transition="in" filter="fade">
                                      <p:cBhvr>
                                        <p:cTn id="98" dur="500"/>
                                        <p:tgtEl>
                                          <p:spTgt spid="17"/>
                                        </p:tgtEl>
                                      </p:cBhvr>
                                    </p:animEffect>
                                  </p:childTnLst>
                                </p:cTn>
                              </p:par>
                            </p:childTnLst>
                          </p:cTn>
                        </p:par>
                      </p:childTnLst>
                    </p:cTn>
                  </p:par>
                  <p:par>
                    <p:cTn id="99" fill="hold">
                      <p:stCondLst>
                        <p:cond delay="indefinite"/>
                      </p:stCondLst>
                      <p:childTnLst>
                        <p:par>
                          <p:cTn id="100" fill="hold">
                            <p:stCondLst>
                              <p:cond delay="0"/>
                            </p:stCondLst>
                            <p:childTnLst>
                              <p:par>
                                <p:cTn id="101" presetID="10" presetClass="entr" presetSubtype="0" fill="hold" grpId="0" nodeType="clickEffect">
                                  <p:stCondLst>
                                    <p:cond delay="0"/>
                                  </p:stCondLst>
                                  <p:childTnLst>
                                    <p:set>
                                      <p:cBhvr>
                                        <p:cTn id="102" dur="1" fill="hold">
                                          <p:stCondLst>
                                            <p:cond delay="0"/>
                                          </p:stCondLst>
                                        </p:cTn>
                                        <p:tgtEl>
                                          <p:spTgt spid="18"/>
                                        </p:tgtEl>
                                        <p:attrNameLst>
                                          <p:attrName>style.visibility</p:attrName>
                                        </p:attrNameLst>
                                      </p:cBhvr>
                                      <p:to>
                                        <p:strVal val="visible"/>
                                      </p:to>
                                    </p:set>
                                    <p:animEffect transition="in" filter="fade">
                                      <p:cBhvr>
                                        <p:cTn id="103" dur="500"/>
                                        <p:tgtEl>
                                          <p:spTgt spid="18"/>
                                        </p:tgtEl>
                                      </p:cBhvr>
                                    </p:animEffect>
                                  </p:childTnLst>
                                </p:cTn>
                              </p:par>
                            </p:childTnLst>
                          </p:cTn>
                        </p:par>
                        <p:par>
                          <p:cTn id="104" fill="hold">
                            <p:stCondLst>
                              <p:cond delay="500"/>
                            </p:stCondLst>
                            <p:childTnLst>
                              <p:par>
                                <p:cTn id="105" presetID="10" presetClass="entr" presetSubtype="0" fill="hold" grpId="0" nodeType="afterEffect">
                                  <p:stCondLst>
                                    <p:cond delay="0"/>
                                  </p:stCondLst>
                                  <p:childTnLst>
                                    <p:set>
                                      <p:cBhvr>
                                        <p:cTn id="106" dur="1" fill="hold">
                                          <p:stCondLst>
                                            <p:cond delay="0"/>
                                          </p:stCondLst>
                                        </p:cTn>
                                        <p:tgtEl>
                                          <p:spTgt spid="20"/>
                                        </p:tgtEl>
                                        <p:attrNameLst>
                                          <p:attrName>style.visibility</p:attrName>
                                        </p:attrNameLst>
                                      </p:cBhvr>
                                      <p:to>
                                        <p:strVal val="visible"/>
                                      </p:to>
                                    </p:set>
                                    <p:animEffect transition="in" filter="fade">
                                      <p:cBhvr>
                                        <p:cTn id="107" dur="500"/>
                                        <p:tgtEl>
                                          <p:spTgt spid="20"/>
                                        </p:tgtEl>
                                      </p:cBhvr>
                                    </p:animEffect>
                                  </p:childTnLst>
                                </p:cTn>
                              </p:par>
                            </p:childTnLst>
                          </p:cTn>
                        </p:par>
                      </p:childTnLst>
                    </p:cTn>
                  </p:par>
                  <p:par>
                    <p:cTn id="108" fill="hold">
                      <p:stCondLst>
                        <p:cond delay="indefinite"/>
                      </p:stCondLst>
                      <p:childTnLst>
                        <p:par>
                          <p:cTn id="109" fill="hold">
                            <p:stCondLst>
                              <p:cond delay="0"/>
                            </p:stCondLst>
                            <p:childTnLst>
                              <p:par>
                                <p:cTn id="110" presetID="10" presetClass="exit" presetSubtype="0" fill="hold" grpId="1" nodeType="clickEffect">
                                  <p:stCondLst>
                                    <p:cond delay="0"/>
                                  </p:stCondLst>
                                  <p:childTnLst>
                                    <p:animEffect transition="out" filter="fade">
                                      <p:cBhvr>
                                        <p:cTn id="111" dur="500"/>
                                        <p:tgtEl>
                                          <p:spTgt spid="13"/>
                                        </p:tgtEl>
                                      </p:cBhvr>
                                    </p:animEffect>
                                    <p:set>
                                      <p:cBhvr>
                                        <p:cTn id="112" dur="1" fill="hold">
                                          <p:stCondLst>
                                            <p:cond delay="499"/>
                                          </p:stCondLst>
                                        </p:cTn>
                                        <p:tgtEl>
                                          <p:spTgt spid="13"/>
                                        </p:tgtEl>
                                        <p:attrNameLst>
                                          <p:attrName>style.visibility</p:attrName>
                                        </p:attrNameLst>
                                      </p:cBhvr>
                                      <p:to>
                                        <p:strVal val="hidden"/>
                                      </p:to>
                                    </p:set>
                                  </p:childTnLst>
                                </p:cTn>
                              </p:par>
                              <p:par>
                                <p:cTn id="113" presetID="10" presetClass="exit" presetSubtype="0" fill="hold" grpId="2" nodeType="withEffect">
                                  <p:stCondLst>
                                    <p:cond delay="0"/>
                                  </p:stCondLst>
                                  <p:childTnLst>
                                    <p:animEffect transition="out" filter="fade">
                                      <p:cBhvr>
                                        <p:cTn id="114" dur="500"/>
                                        <p:tgtEl>
                                          <p:spTgt spid="10"/>
                                        </p:tgtEl>
                                      </p:cBhvr>
                                    </p:animEffect>
                                    <p:set>
                                      <p:cBhvr>
                                        <p:cTn id="115" dur="1" fill="hold">
                                          <p:stCondLst>
                                            <p:cond delay="499"/>
                                          </p:stCondLst>
                                        </p:cTn>
                                        <p:tgtEl>
                                          <p:spTgt spid="10"/>
                                        </p:tgtEl>
                                        <p:attrNameLst>
                                          <p:attrName>style.visibility</p:attrName>
                                        </p:attrNameLst>
                                      </p:cBhvr>
                                      <p:to>
                                        <p:strVal val="hidden"/>
                                      </p:to>
                                    </p:set>
                                  </p:childTnLst>
                                </p:cTn>
                              </p:par>
                              <p:par>
                                <p:cTn id="116" presetID="10" presetClass="exit" presetSubtype="0" fill="hold" grpId="1" nodeType="withEffect">
                                  <p:stCondLst>
                                    <p:cond delay="0"/>
                                  </p:stCondLst>
                                  <p:childTnLst>
                                    <p:animEffect transition="out" filter="fade">
                                      <p:cBhvr>
                                        <p:cTn id="117" dur="500"/>
                                        <p:tgtEl>
                                          <p:spTgt spid="14"/>
                                        </p:tgtEl>
                                      </p:cBhvr>
                                    </p:animEffect>
                                    <p:set>
                                      <p:cBhvr>
                                        <p:cTn id="118" dur="1" fill="hold">
                                          <p:stCondLst>
                                            <p:cond delay="499"/>
                                          </p:stCondLst>
                                        </p:cTn>
                                        <p:tgtEl>
                                          <p:spTgt spid="14"/>
                                        </p:tgtEl>
                                        <p:attrNameLst>
                                          <p:attrName>style.visibility</p:attrName>
                                        </p:attrNameLst>
                                      </p:cBhvr>
                                      <p:to>
                                        <p:strVal val="hidden"/>
                                      </p:to>
                                    </p:set>
                                  </p:childTnLst>
                                </p:cTn>
                              </p:par>
                              <p:par>
                                <p:cTn id="119" presetID="10" presetClass="exit" presetSubtype="0" fill="hold" grpId="2" nodeType="withEffect">
                                  <p:stCondLst>
                                    <p:cond delay="0"/>
                                  </p:stCondLst>
                                  <p:childTnLst>
                                    <p:animEffect transition="out" filter="fade">
                                      <p:cBhvr>
                                        <p:cTn id="120" dur="500"/>
                                        <p:tgtEl>
                                          <p:spTgt spid="15"/>
                                        </p:tgtEl>
                                      </p:cBhvr>
                                    </p:animEffect>
                                    <p:set>
                                      <p:cBhvr>
                                        <p:cTn id="121" dur="1" fill="hold">
                                          <p:stCondLst>
                                            <p:cond delay="499"/>
                                          </p:stCondLst>
                                        </p:cTn>
                                        <p:tgtEl>
                                          <p:spTgt spid="15"/>
                                        </p:tgtEl>
                                        <p:attrNameLst>
                                          <p:attrName>style.visibility</p:attrName>
                                        </p:attrNameLst>
                                      </p:cBhvr>
                                      <p:to>
                                        <p:strVal val="hidden"/>
                                      </p:to>
                                    </p:set>
                                  </p:childTnLst>
                                </p:cTn>
                              </p:par>
                              <p:par>
                                <p:cTn id="122" presetID="10" presetClass="exit" presetSubtype="0" fill="hold" grpId="2" nodeType="withEffect">
                                  <p:stCondLst>
                                    <p:cond delay="0"/>
                                  </p:stCondLst>
                                  <p:childTnLst>
                                    <p:animEffect transition="out" filter="fade">
                                      <p:cBhvr>
                                        <p:cTn id="123" dur="500"/>
                                        <p:tgtEl>
                                          <p:spTgt spid="7"/>
                                        </p:tgtEl>
                                      </p:cBhvr>
                                    </p:animEffect>
                                    <p:set>
                                      <p:cBhvr>
                                        <p:cTn id="124" dur="1" fill="hold">
                                          <p:stCondLst>
                                            <p:cond delay="499"/>
                                          </p:stCondLst>
                                        </p:cTn>
                                        <p:tgtEl>
                                          <p:spTgt spid="7"/>
                                        </p:tgtEl>
                                        <p:attrNameLst>
                                          <p:attrName>style.visibility</p:attrName>
                                        </p:attrNameLst>
                                      </p:cBhvr>
                                      <p:to>
                                        <p:strVal val="hidden"/>
                                      </p:to>
                                    </p:set>
                                  </p:childTnLst>
                                </p:cTn>
                              </p:par>
                              <p:par>
                                <p:cTn id="125" presetID="10" presetClass="exit" presetSubtype="0" fill="hold" grpId="2" nodeType="withEffect">
                                  <p:stCondLst>
                                    <p:cond delay="0"/>
                                  </p:stCondLst>
                                  <p:childTnLst>
                                    <p:animEffect transition="out" filter="fade">
                                      <p:cBhvr>
                                        <p:cTn id="126" dur="500"/>
                                        <p:tgtEl>
                                          <p:spTgt spid="8"/>
                                        </p:tgtEl>
                                      </p:cBhvr>
                                    </p:animEffect>
                                    <p:set>
                                      <p:cBhvr>
                                        <p:cTn id="127" dur="1" fill="hold">
                                          <p:stCondLst>
                                            <p:cond delay="499"/>
                                          </p:stCondLst>
                                        </p:cTn>
                                        <p:tgtEl>
                                          <p:spTgt spid="8"/>
                                        </p:tgtEl>
                                        <p:attrNameLst>
                                          <p:attrName>style.visibility</p:attrName>
                                        </p:attrNameLst>
                                      </p:cBhvr>
                                      <p:to>
                                        <p:strVal val="hidden"/>
                                      </p:to>
                                    </p:set>
                                  </p:childTnLst>
                                </p:cTn>
                              </p:par>
                              <p:par>
                                <p:cTn id="128" presetID="10" presetClass="exit" presetSubtype="0" fill="hold" grpId="2" nodeType="withEffect">
                                  <p:stCondLst>
                                    <p:cond delay="0"/>
                                  </p:stCondLst>
                                  <p:childTnLst>
                                    <p:animEffect transition="out" filter="fade">
                                      <p:cBhvr>
                                        <p:cTn id="129" dur="500"/>
                                        <p:tgtEl>
                                          <p:spTgt spid="11"/>
                                        </p:tgtEl>
                                      </p:cBhvr>
                                    </p:animEffect>
                                    <p:set>
                                      <p:cBhvr>
                                        <p:cTn id="130" dur="1" fill="hold">
                                          <p:stCondLst>
                                            <p:cond delay="499"/>
                                          </p:stCondLst>
                                        </p:cTn>
                                        <p:tgtEl>
                                          <p:spTgt spid="11"/>
                                        </p:tgtEl>
                                        <p:attrNameLst>
                                          <p:attrName>style.visibility</p:attrName>
                                        </p:attrNameLst>
                                      </p:cBhvr>
                                      <p:to>
                                        <p:strVal val="hidden"/>
                                      </p:to>
                                    </p:set>
                                  </p:childTnLst>
                                </p:cTn>
                              </p:par>
                              <p:par>
                                <p:cTn id="131" presetID="10" presetClass="exit" presetSubtype="0" fill="hold" grpId="1" nodeType="withEffect">
                                  <p:stCondLst>
                                    <p:cond delay="0"/>
                                  </p:stCondLst>
                                  <p:childTnLst>
                                    <p:animEffect transition="out" filter="fade">
                                      <p:cBhvr>
                                        <p:cTn id="132" dur="500"/>
                                        <p:tgtEl>
                                          <p:spTgt spid="17"/>
                                        </p:tgtEl>
                                      </p:cBhvr>
                                    </p:animEffect>
                                    <p:set>
                                      <p:cBhvr>
                                        <p:cTn id="133" dur="1" fill="hold">
                                          <p:stCondLst>
                                            <p:cond delay="499"/>
                                          </p:stCondLst>
                                        </p:cTn>
                                        <p:tgtEl>
                                          <p:spTgt spid="17"/>
                                        </p:tgtEl>
                                        <p:attrNameLst>
                                          <p:attrName>style.visibility</p:attrName>
                                        </p:attrNameLst>
                                      </p:cBhvr>
                                      <p:to>
                                        <p:strVal val="hidden"/>
                                      </p:to>
                                    </p:set>
                                  </p:childTnLst>
                                </p:cTn>
                              </p:par>
                              <p:par>
                                <p:cTn id="134" presetID="10" presetClass="exit" presetSubtype="0" fill="hold" grpId="1" nodeType="withEffect">
                                  <p:stCondLst>
                                    <p:cond delay="0"/>
                                  </p:stCondLst>
                                  <p:childTnLst>
                                    <p:animEffect transition="out" filter="fade">
                                      <p:cBhvr>
                                        <p:cTn id="135" dur="500"/>
                                        <p:tgtEl>
                                          <p:spTgt spid="18"/>
                                        </p:tgtEl>
                                      </p:cBhvr>
                                    </p:animEffect>
                                    <p:set>
                                      <p:cBhvr>
                                        <p:cTn id="136" dur="1" fill="hold">
                                          <p:stCondLst>
                                            <p:cond delay="499"/>
                                          </p:stCondLst>
                                        </p:cTn>
                                        <p:tgtEl>
                                          <p:spTgt spid="18"/>
                                        </p:tgtEl>
                                        <p:attrNameLst>
                                          <p:attrName>style.visibility</p:attrName>
                                        </p:attrNameLst>
                                      </p:cBhvr>
                                      <p:to>
                                        <p:strVal val="hidden"/>
                                      </p:to>
                                    </p:set>
                                  </p:childTnLst>
                                </p:cTn>
                              </p:par>
                            </p:childTnLst>
                          </p:cTn>
                        </p:par>
                        <p:par>
                          <p:cTn id="137" fill="hold">
                            <p:stCondLst>
                              <p:cond delay="500"/>
                            </p:stCondLst>
                            <p:childTnLst>
                              <p:par>
                                <p:cTn id="138" presetID="35" presetClass="path" presetSubtype="0" accel="50000" decel="50000" fill="hold" grpId="1" nodeType="afterEffect">
                                  <p:stCondLst>
                                    <p:cond delay="0"/>
                                  </p:stCondLst>
                                  <p:childTnLst>
                                    <p:animMotion origin="layout" path="M -4.16667E-6 4.07407E-6 L -0.33606 -0.00463 " pathEditMode="relative" rAng="0" ptsTypes="AA">
                                      <p:cBhvr>
                                        <p:cTn id="139" dur="2000" fill="hold"/>
                                        <p:tgtEl>
                                          <p:spTgt spid="20"/>
                                        </p:tgtEl>
                                        <p:attrNameLst>
                                          <p:attrName>ppt_x</p:attrName>
                                          <p:attrName>ppt_y</p:attrName>
                                        </p:attrNameLst>
                                      </p:cBhvr>
                                      <p:rCtr x="-16810" y="-231"/>
                                    </p:animMotion>
                                  </p:childTnLst>
                                </p:cTn>
                              </p:par>
                            </p:childTnLst>
                          </p:cTn>
                        </p:par>
                        <p:par>
                          <p:cTn id="140" fill="hold">
                            <p:stCondLst>
                              <p:cond delay="2500"/>
                            </p:stCondLst>
                            <p:childTnLst>
                              <p:par>
                                <p:cTn id="141" presetID="10" presetClass="entr" presetSubtype="0" fill="hold" grpId="0" nodeType="afterEffect">
                                  <p:stCondLst>
                                    <p:cond delay="0"/>
                                  </p:stCondLst>
                                  <p:childTnLst>
                                    <p:set>
                                      <p:cBhvr>
                                        <p:cTn id="142" dur="1" fill="hold">
                                          <p:stCondLst>
                                            <p:cond delay="0"/>
                                          </p:stCondLst>
                                        </p:cTn>
                                        <p:tgtEl>
                                          <p:spTgt spid="21"/>
                                        </p:tgtEl>
                                        <p:attrNameLst>
                                          <p:attrName>style.visibility</p:attrName>
                                        </p:attrNameLst>
                                      </p:cBhvr>
                                      <p:to>
                                        <p:strVal val="visible"/>
                                      </p:to>
                                    </p:set>
                                    <p:animEffect transition="in" filter="fade">
                                      <p:cBhvr>
                                        <p:cTn id="143"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6" grpId="0"/>
      <p:bldP spid="7" grpId="0"/>
      <p:bldP spid="7" grpId="1"/>
      <p:bldP spid="7" grpId="2"/>
      <p:bldP spid="8" grpId="0"/>
      <p:bldP spid="8" grpId="1"/>
      <p:bldP spid="8" grpId="2"/>
      <p:bldP spid="9" grpId="0"/>
      <p:bldP spid="9" grpId="1"/>
      <p:bldP spid="9" grpId="2"/>
      <p:bldP spid="11" grpId="0"/>
      <p:bldP spid="11" grpId="1"/>
      <p:bldP spid="11" grpId="2"/>
      <p:bldP spid="12" grpId="0"/>
      <p:bldP spid="12" grpId="1"/>
      <p:bldP spid="10" grpId="0"/>
      <p:bldP spid="10" grpId="1"/>
      <p:bldP spid="10" grpId="2"/>
      <p:bldP spid="13" grpId="0"/>
      <p:bldP spid="13" grpId="1"/>
      <p:bldP spid="14" grpId="0"/>
      <p:bldP spid="14" grpId="1"/>
      <p:bldP spid="15" grpId="0"/>
      <p:bldP spid="15" grpId="1"/>
      <p:bldP spid="15" grpId="2"/>
      <p:bldP spid="17" grpId="0"/>
      <p:bldP spid="17" grpId="1"/>
      <p:bldP spid="18" grpId="0"/>
      <p:bldP spid="18" grpId="1"/>
      <p:bldP spid="20" grpId="0"/>
      <p:bldP spid="20" grpId="1"/>
      <p:bldP spid="2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FEEAC20B-D515-E0EC-376E-BF588BF99352}"/>
              </a:ext>
            </a:extLst>
          </p:cNvPr>
          <p:cNvSpPr>
            <a:spLocks noGrp="1"/>
          </p:cNvSpPr>
          <p:nvPr>
            <p:ph idx="1"/>
          </p:nvPr>
        </p:nvSpPr>
        <p:spPr/>
        <p:txBody>
          <a:bodyPr>
            <a:normAutofit/>
          </a:bodyPr>
          <a:lstStyle/>
          <a:p>
            <a:r>
              <a:rPr lang="en-US" dirty="0"/>
              <a:t>Minimum cell and N-sizes</a:t>
            </a:r>
          </a:p>
          <a:p>
            <a:pPr lvl="1"/>
            <a:r>
              <a:rPr lang="en-US" dirty="0"/>
              <a:t>Cell size – minimum number experiencing particular outcome (risk numerator)</a:t>
            </a:r>
          </a:p>
          <a:p>
            <a:pPr lvl="2"/>
            <a:r>
              <a:rPr lang="en-US" dirty="0"/>
              <a:t>Example = 30 white students identified as ID in LEA Utopia</a:t>
            </a:r>
          </a:p>
          <a:p>
            <a:pPr lvl="2"/>
            <a:r>
              <a:rPr lang="en-US" dirty="0"/>
              <a:t>In Kansas, the minimum cell size is </a:t>
            </a:r>
            <a:r>
              <a:rPr lang="en-US" b="1" dirty="0"/>
              <a:t>10 students</a:t>
            </a:r>
          </a:p>
          <a:p>
            <a:pPr lvl="1"/>
            <a:r>
              <a:rPr lang="en-US" dirty="0"/>
              <a:t>N-size – minimum number who could experience a particular outcome (risk denominator)</a:t>
            </a:r>
          </a:p>
          <a:p>
            <a:pPr lvl="2"/>
            <a:r>
              <a:rPr lang="en-US" dirty="0"/>
              <a:t>Example = 1,000 white students in LEA Utopia</a:t>
            </a:r>
          </a:p>
          <a:p>
            <a:pPr lvl="2"/>
            <a:r>
              <a:rPr lang="en-US" dirty="0"/>
              <a:t>In Kansas, the minimum n-size is </a:t>
            </a:r>
            <a:r>
              <a:rPr lang="en-US" b="1" dirty="0"/>
              <a:t>30 students</a:t>
            </a:r>
            <a:endParaRPr lang="en-US" dirty="0"/>
          </a:p>
        </p:txBody>
      </p:sp>
      <p:sp>
        <p:nvSpPr>
          <p:cNvPr id="4" name="Title 3">
            <a:extLst>
              <a:ext uri="{FF2B5EF4-FFF2-40B4-BE49-F238E27FC236}">
                <a16:creationId xmlns:a16="http://schemas.microsoft.com/office/drawing/2014/main" id="{E5CFF73E-C983-2A11-A14A-ADE4369949CA}"/>
              </a:ext>
            </a:extLst>
          </p:cNvPr>
          <p:cNvSpPr>
            <a:spLocks noGrp="1"/>
          </p:cNvSpPr>
          <p:nvPr>
            <p:ph type="title"/>
          </p:nvPr>
        </p:nvSpPr>
        <p:spPr/>
        <p:txBody>
          <a:bodyPr/>
          <a:lstStyle/>
          <a:p>
            <a:r>
              <a:rPr lang="en-US" dirty="0"/>
              <a:t>Unpacking Key Terms (cont.) </a:t>
            </a:r>
          </a:p>
        </p:txBody>
      </p:sp>
      <p:sp>
        <p:nvSpPr>
          <p:cNvPr id="3" name="Rectangle 2">
            <a:extLst>
              <a:ext uri="{FF2B5EF4-FFF2-40B4-BE49-F238E27FC236}">
                <a16:creationId xmlns:a16="http://schemas.microsoft.com/office/drawing/2014/main" id="{3800E738-5A3D-58A9-C329-A4B531477480}"/>
              </a:ext>
              <a:ext uri="{C183D7F6-B498-43B3-948B-1728B52AA6E4}">
                <adec:decorative xmlns:adec="http://schemas.microsoft.com/office/drawing/2017/decorative" val="1"/>
              </a:ext>
            </a:extLst>
          </p:cNvPr>
          <p:cNvSpPr/>
          <p:nvPr/>
        </p:nvSpPr>
        <p:spPr>
          <a:xfrm>
            <a:off x="3258766" y="2821021"/>
            <a:ext cx="2159540" cy="321013"/>
          </a:xfrm>
          <a:prstGeom prst="rect">
            <a:avLst/>
          </a:prstGeom>
          <a:noFill/>
          <a:ln w="5715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60CFC513-E0FE-3D26-75A1-631ABA1ABA3D}"/>
              </a:ext>
              <a:ext uri="{C183D7F6-B498-43B3-948B-1728B52AA6E4}">
                <adec:decorative xmlns:adec="http://schemas.microsoft.com/office/drawing/2017/decorative" val="1"/>
              </a:ext>
            </a:extLst>
          </p:cNvPr>
          <p:cNvSpPr/>
          <p:nvPr/>
        </p:nvSpPr>
        <p:spPr>
          <a:xfrm>
            <a:off x="3313888" y="4207163"/>
            <a:ext cx="2435157" cy="321013"/>
          </a:xfrm>
          <a:prstGeom prst="rect">
            <a:avLst/>
          </a:prstGeom>
          <a:noFill/>
          <a:ln w="5715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3281507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heel(1)">
                                      <p:cBhvr>
                                        <p:cTn id="17" dur="20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fade">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1" presetClass="entr" presetSubtype="1" fill="hold" grpId="0" nodeType="clickEffect">
                                  <p:stCondLst>
                                    <p:cond delay="0"/>
                                  </p:stCondLst>
                                  <p:childTnLst>
                                    <p:set>
                                      <p:cBhvr>
                                        <p:cTn id="36" dur="1" fill="hold">
                                          <p:stCondLst>
                                            <p:cond delay="0"/>
                                          </p:stCondLst>
                                        </p:cTn>
                                        <p:tgtEl>
                                          <p:spTgt spid="6"/>
                                        </p:tgtEl>
                                        <p:attrNameLst>
                                          <p:attrName>style.visibility</p:attrName>
                                        </p:attrNameLst>
                                      </p:cBhvr>
                                      <p:to>
                                        <p:strVal val="visible"/>
                                      </p:to>
                                    </p:set>
                                    <p:animEffect transition="in" filter="wheel(1)">
                                      <p:cBhvr>
                                        <p:cTn id="37" dur="2000"/>
                                        <p:tgtEl>
                                          <p:spTgt spid="6"/>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5">
                                            <p:txEl>
                                              <p:pRg st="6" end="6"/>
                                            </p:txEl>
                                          </p:spTgt>
                                        </p:tgtEl>
                                        <p:attrNameLst>
                                          <p:attrName>style.visibility</p:attrName>
                                        </p:attrNameLst>
                                      </p:cBhvr>
                                      <p:to>
                                        <p:strVal val="visible"/>
                                      </p:to>
                                    </p:set>
                                    <p:animEffect transition="in" filter="fade">
                                      <p:cBhvr>
                                        <p:cTn id="42"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5CFF73E-C983-2A11-A14A-ADE4369949CA}"/>
              </a:ext>
            </a:extLst>
          </p:cNvPr>
          <p:cNvSpPr>
            <a:spLocks noGrp="1"/>
          </p:cNvSpPr>
          <p:nvPr>
            <p:ph type="title"/>
          </p:nvPr>
        </p:nvSpPr>
        <p:spPr/>
        <p:txBody>
          <a:bodyPr/>
          <a:lstStyle/>
          <a:p>
            <a:r>
              <a:rPr lang="en-US" dirty="0"/>
              <a:t>Unpacking Key Terms (cont.)  </a:t>
            </a:r>
          </a:p>
        </p:txBody>
      </p:sp>
      <p:sp>
        <p:nvSpPr>
          <p:cNvPr id="5" name="Content Placeholder 4">
            <a:extLst>
              <a:ext uri="{FF2B5EF4-FFF2-40B4-BE49-F238E27FC236}">
                <a16:creationId xmlns:a16="http://schemas.microsoft.com/office/drawing/2014/main" id="{FEEAC20B-D515-E0EC-376E-BF588BF99352}"/>
              </a:ext>
            </a:extLst>
          </p:cNvPr>
          <p:cNvSpPr>
            <a:spLocks noGrp="1"/>
          </p:cNvSpPr>
          <p:nvPr>
            <p:ph idx="1"/>
          </p:nvPr>
        </p:nvSpPr>
        <p:spPr/>
        <p:txBody>
          <a:bodyPr>
            <a:normAutofit/>
          </a:bodyPr>
          <a:lstStyle/>
          <a:p>
            <a:r>
              <a:rPr lang="en-US" b="1" dirty="0"/>
              <a:t>Alternate Risk Ratio</a:t>
            </a:r>
            <a:r>
              <a:rPr lang="en-US" dirty="0"/>
              <a:t> – comparison of two risks used when comparison groups do not meet minimum cell and n-size requirements</a:t>
            </a:r>
          </a:p>
          <a:p>
            <a:pPr lvl="1"/>
            <a:r>
              <a:rPr lang="en-US" dirty="0"/>
              <a:t>Example – In LEA Utopia, 3% of white students are identified as ID.</a:t>
            </a:r>
          </a:p>
          <a:p>
            <a:pPr marL="682625" lvl="1" indent="0">
              <a:buNone/>
            </a:pPr>
            <a:r>
              <a:rPr lang="en-US" dirty="0"/>
              <a:t>There are 4 non-white students who are identified as ID. There are 1,500 non-white students in LEA.</a:t>
            </a:r>
          </a:p>
          <a:p>
            <a:pPr lvl="2"/>
            <a:r>
              <a:rPr lang="en-US" dirty="0"/>
              <a:t>Cell size = 4, which is less than the minimum cell size of 10</a:t>
            </a:r>
          </a:p>
          <a:p>
            <a:pPr lvl="2"/>
            <a:r>
              <a:rPr lang="en-US" dirty="0"/>
              <a:t>The comparison group becomes state data.</a:t>
            </a:r>
          </a:p>
        </p:txBody>
      </p:sp>
      <p:sp>
        <p:nvSpPr>
          <p:cNvPr id="16" name="TextBox 15">
            <a:extLst>
              <a:ext uri="{FF2B5EF4-FFF2-40B4-BE49-F238E27FC236}">
                <a16:creationId xmlns:a16="http://schemas.microsoft.com/office/drawing/2014/main" id="{C486BDC2-4472-AFC3-B5CB-1BBD9A23CBB3}"/>
              </a:ext>
            </a:extLst>
          </p:cNvPr>
          <p:cNvSpPr txBox="1"/>
          <p:nvPr/>
        </p:nvSpPr>
        <p:spPr>
          <a:xfrm>
            <a:off x="1555858" y="3197530"/>
            <a:ext cx="9064574" cy="830997"/>
          </a:xfrm>
          <a:prstGeom prst="rect">
            <a:avLst/>
          </a:prstGeom>
          <a:noFill/>
        </p:spPr>
        <p:txBody>
          <a:bodyPr wrap="square" rtlCol="0">
            <a:spAutoFit/>
          </a:bodyPr>
          <a:lstStyle/>
          <a:p>
            <a:r>
              <a:rPr lang="en-US" sz="2400" dirty="0">
                <a:latin typeface="Open Sans Light" panose="020B0306030504020204" pitchFamily="34" charset="0"/>
                <a:ea typeface="Open Sans Light" panose="020B0306030504020204" pitchFamily="34" charset="0"/>
                <a:cs typeface="Open Sans Light" panose="020B0306030504020204" pitchFamily="34" charset="0"/>
              </a:rPr>
              <a:t>In the state, there are 500 non-white students who are identified as ID. There are 50,000 total non-white students in the state.</a:t>
            </a:r>
          </a:p>
        </p:txBody>
      </p:sp>
      <p:sp>
        <p:nvSpPr>
          <p:cNvPr id="2" name="TextBox 1">
            <a:extLst>
              <a:ext uri="{FF2B5EF4-FFF2-40B4-BE49-F238E27FC236}">
                <a16:creationId xmlns:a16="http://schemas.microsoft.com/office/drawing/2014/main" id="{78C2FBCF-0D05-A3E7-436A-540A356E3094}"/>
              </a:ext>
            </a:extLst>
          </p:cNvPr>
          <p:cNvSpPr txBox="1"/>
          <p:nvPr/>
        </p:nvSpPr>
        <p:spPr>
          <a:xfrm>
            <a:off x="1401686" y="3986779"/>
            <a:ext cx="8912469" cy="707886"/>
          </a:xfrm>
          <a:prstGeom prst="rect">
            <a:avLst/>
          </a:prstGeom>
          <a:solidFill>
            <a:schemeClr val="accent1">
              <a:lumMod val="40000"/>
              <a:lumOff val="60000"/>
            </a:schemeClr>
          </a:solidFill>
        </p:spPr>
        <p:txBody>
          <a:bodyPr wrap="square" rtlCol="0">
            <a:spAutoFit/>
          </a:bodyPr>
          <a:lstStyle/>
          <a:p>
            <a:pPr algn="ctr"/>
            <a:r>
              <a:rPr lang="en-US" sz="2000" b="1" dirty="0"/>
              <a:t>Question: How does the risk of white students identified as ID compare to the risk of all non-white students identified as ID </a:t>
            </a:r>
            <a:r>
              <a:rPr lang="en-US" sz="2000" b="1" u="sng" dirty="0"/>
              <a:t>in the state</a:t>
            </a:r>
            <a:r>
              <a:rPr lang="en-US" sz="2000" b="1" dirty="0"/>
              <a:t>?</a:t>
            </a:r>
          </a:p>
        </p:txBody>
      </p:sp>
      <p:sp>
        <p:nvSpPr>
          <p:cNvPr id="3" name="TextBox 2">
            <a:extLst>
              <a:ext uri="{FF2B5EF4-FFF2-40B4-BE49-F238E27FC236}">
                <a16:creationId xmlns:a16="http://schemas.microsoft.com/office/drawing/2014/main" id="{C28BD01B-431E-7B05-B909-A90EB856160C}"/>
              </a:ext>
            </a:extLst>
          </p:cNvPr>
          <p:cNvSpPr txBox="1"/>
          <p:nvPr/>
        </p:nvSpPr>
        <p:spPr>
          <a:xfrm>
            <a:off x="2919315" y="3225034"/>
            <a:ext cx="360996" cy="461665"/>
          </a:xfrm>
          <a:prstGeom prst="rect">
            <a:avLst/>
          </a:prstGeom>
          <a:noFill/>
        </p:spPr>
        <p:txBody>
          <a:bodyPr wrap="none" rtlCol="0">
            <a:spAutoFit/>
          </a:bodyPr>
          <a:lstStyle/>
          <a:p>
            <a:r>
              <a:rPr lang="en-US" sz="2400" b="1" dirty="0">
                <a:solidFill>
                  <a:schemeClr val="accent3">
                    <a:lumMod val="75000"/>
                  </a:schemeClr>
                </a:solidFill>
                <a:latin typeface="+mj-lt"/>
                <a:ea typeface="Open Sans Light" pitchFamily="2" charset="0"/>
                <a:cs typeface="Open Sans Light" pitchFamily="2" charset="0"/>
              </a:rPr>
              <a:t>4</a:t>
            </a:r>
          </a:p>
        </p:txBody>
      </p:sp>
      <p:sp>
        <p:nvSpPr>
          <p:cNvPr id="6" name="TextBox 5">
            <a:extLst>
              <a:ext uri="{FF2B5EF4-FFF2-40B4-BE49-F238E27FC236}">
                <a16:creationId xmlns:a16="http://schemas.microsoft.com/office/drawing/2014/main" id="{8A639BA6-DB1D-35A1-E8E3-B1548DA60F62}"/>
              </a:ext>
            </a:extLst>
          </p:cNvPr>
          <p:cNvSpPr txBox="1"/>
          <p:nvPr/>
        </p:nvSpPr>
        <p:spPr>
          <a:xfrm>
            <a:off x="1492362" y="3542879"/>
            <a:ext cx="1163931" cy="477054"/>
          </a:xfrm>
          <a:prstGeom prst="rect">
            <a:avLst/>
          </a:prstGeom>
          <a:noFill/>
        </p:spPr>
        <p:txBody>
          <a:bodyPr wrap="square" rtlCol="0">
            <a:spAutoFit/>
          </a:bodyPr>
          <a:lstStyle/>
          <a:p>
            <a:r>
              <a:rPr lang="en-US" sz="2450" b="1" dirty="0">
                <a:solidFill>
                  <a:schemeClr val="accent3">
                    <a:lumMod val="75000"/>
                  </a:schemeClr>
                </a:solidFill>
                <a:latin typeface="+mj-lt"/>
                <a:ea typeface="Open Sans Light" pitchFamily="2" charset="0"/>
                <a:cs typeface="Open Sans Light" pitchFamily="2" charset="0"/>
              </a:rPr>
              <a:t>1,500</a:t>
            </a:r>
          </a:p>
        </p:txBody>
      </p:sp>
      <p:sp>
        <p:nvSpPr>
          <p:cNvPr id="7" name="TextBox 6">
            <a:extLst>
              <a:ext uri="{FF2B5EF4-FFF2-40B4-BE49-F238E27FC236}">
                <a16:creationId xmlns:a16="http://schemas.microsoft.com/office/drawing/2014/main" id="{AF10985F-760F-42E9-2746-A60840AFC6A1}"/>
              </a:ext>
            </a:extLst>
          </p:cNvPr>
          <p:cNvSpPr txBox="1"/>
          <p:nvPr/>
        </p:nvSpPr>
        <p:spPr>
          <a:xfrm>
            <a:off x="4606681" y="4709095"/>
            <a:ext cx="1064715" cy="707886"/>
          </a:xfrm>
          <a:prstGeom prst="rect">
            <a:avLst/>
          </a:prstGeom>
          <a:noFill/>
        </p:spPr>
        <p:txBody>
          <a:bodyPr wrap="none" rtlCol="0">
            <a:spAutoFit/>
          </a:bodyPr>
          <a:lstStyle/>
          <a:p>
            <a:r>
              <a:rPr lang="en-US" sz="4000" b="1" dirty="0">
                <a:solidFill>
                  <a:schemeClr val="accent3">
                    <a:lumMod val="75000"/>
                  </a:schemeClr>
                </a:solidFill>
                <a:latin typeface="+mj-lt"/>
                <a:ea typeface="Open Sans Light" pitchFamily="2" charset="0"/>
                <a:cs typeface="Open Sans Light" pitchFamily="2" charset="0"/>
              </a:rPr>
              <a:t>500</a:t>
            </a:r>
            <a:endParaRPr lang="en-US" sz="2400" b="1" dirty="0">
              <a:solidFill>
                <a:schemeClr val="accent3">
                  <a:lumMod val="75000"/>
                </a:schemeClr>
              </a:solidFill>
              <a:latin typeface="+mj-lt"/>
              <a:ea typeface="Open Sans Light" pitchFamily="2" charset="0"/>
              <a:cs typeface="Open Sans Light" pitchFamily="2" charset="0"/>
            </a:endParaRPr>
          </a:p>
        </p:txBody>
      </p:sp>
      <p:sp>
        <p:nvSpPr>
          <p:cNvPr id="8" name="TextBox 7">
            <a:extLst>
              <a:ext uri="{FF2B5EF4-FFF2-40B4-BE49-F238E27FC236}">
                <a16:creationId xmlns:a16="http://schemas.microsoft.com/office/drawing/2014/main" id="{DB30B70A-0B37-5826-53CF-A5EEBF7280BF}"/>
              </a:ext>
            </a:extLst>
          </p:cNvPr>
          <p:cNvSpPr txBox="1"/>
          <p:nvPr/>
        </p:nvSpPr>
        <p:spPr>
          <a:xfrm>
            <a:off x="6278228" y="4722395"/>
            <a:ext cx="1797287" cy="707886"/>
          </a:xfrm>
          <a:prstGeom prst="rect">
            <a:avLst/>
          </a:prstGeom>
          <a:noFill/>
        </p:spPr>
        <p:txBody>
          <a:bodyPr wrap="none" rtlCol="0">
            <a:spAutoFit/>
          </a:bodyPr>
          <a:lstStyle/>
          <a:p>
            <a:r>
              <a:rPr lang="en-US" sz="4000" b="1" dirty="0">
                <a:solidFill>
                  <a:schemeClr val="accent3">
                    <a:lumMod val="75000"/>
                  </a:schemeClr>
                </a:solidFill>
                <a:latin typeface="+mj-lt"/>
                <a:ea typeface="Open Sans Light" pitchFamily="2" charset="0"/>
                <a:cs typeface="Open Sans Light" pitchFamily="2" charset="0"/>
              </a:rPr>
              <a:t>50,000</a:t>
            </a:r>
            <a:endParaRPr lang="en-US" sz="2400" b="1" dirty="0">
              <a:solidFill>
                <a:schemeClr val="accent3">
                  <a:lumMod val="75000"/>
                </a:schemeClr>
              </a:solidFill>
              <a:latin typeface="+mj-lt"/>
              <a:ea typeface="Open Sans Light" pitchFamily="2" charset="0"/>
              <a:cs typeface="Open Sans Light" pitchFamily="2" charset="0"/>
            </a:endParaRPr>
          </a:p>
        </p:txBody>
      </p:sp>
      <p:sp>
        <p:nvSpPr>
          <p:cNvPr id="9" name="TextBox 8">
            <a:extLst>
              <a:ext uri="{FF2B5EF4-FFF2-40B4-BE49-F238E27FC236}">
                <a16:creationId xmlns:a16="http://schemas.microsoft.com/office/drawing/2014/main" id="{91AAC27B-C253-8826-F74B-F287E5D83C84}"/>
              </a:ext>
            </a:extLst>
          </p:cNvPr>
          <p:cNvSpPr txBox="1"/>
          <p:nvPr/>
        </p:nvSpPr>
        <p:spPr>
          <a:xfrm>
            <a:off x="8685093" y="4709095"/>
            <a:ext cx="1210588" cy="707886"/>
          </a:xfrm>
          <a:prstGeom prst="rect">
            <a:avLst/>
          </a:prstGeom>
          <a:noFill/>
        </p:spPr>
        <p:txBody>
          <a:bodyPr wrap="none" rtlCol="0">
            <a:spAutoFit/>
          </a:bodyPr>
          <a:lstStyle/>
          <a:p>
            <a:pPr algn="ctr"/>
            <a:r>
              <a:rPr lang="en-US" sz="4000" b="1" dirty="0">
                <a:solidFill>
                  <a:schemeClr val="accent4"/>
                </a:solidFill>
                <a:latin typeface="+mj-lt"/>
                <a:ea typeface="Open Sans Light" pitchFamily="2" charset="0"/>
                <a:cs typeface="Open Sans Light" pitchFamily="2" charset="0"/>
              </a:rPr>
              <a:t>0.01</a:t>
            </a:r>
          </a:p>
        </p:txBody>
      </p:sp>
      <p:sp>
        <p:nvSpPr>
          <p:cNvPr id="11" name="TextBox 10">
            <a:extLst>
              <a:ext uri="{FF2B5EF4-FFF2-40B4-BE49-F238E27FC236}">
                <a16:creationId xmlns:a16="http://schemas.microsoft.com/office/drawing/2014/main" id="{62C4C2C1-CFA7-D04C-CD11-2052FCD85E39}"/>
              </a:ext>
            </a:extLst>
          </p:cNvPr>
          <p:cNvSpPr txBox="1"/>
          <p:nvPr/>
        </p:nvSpPr>
        <p:spPr>
          <a:xfrm>
            <a:off x="5680851" y="4662945"/>
            <a:ext cx="535724" cy="830997"/>
          </a:xfrm>
          <a:prstGeom prst="rect">
            <a:avLst/>
          </a:prstGeom>
          <a:noFill/>
        </p:spPr>
        <p:txBody>
          <a:bodyPr wrap="none" rtlCol="0">
            <a:spAutoFit/>
          </a:bodyPr>
          <a:lstStyle/>
          <a:p>
            <a:r>
              <a:rPr lang="en-US" sz="4800" b="1" dirty="0">
                <a:solidFill>
                  <a:schemeClr val="accent6"/>
                </a:solidFill>
                <a:latin typeface="+mj-lt"/>
                <a:ea typeface="Open Sans Light" pitchFamily="2" charset="0"/>
                <a:cs typeface="Open Sans Light" pitchFamily="2" charset="0"/>
              </a:rPr>
              <a:t>÷</a:t>
            </a:r>
          </a:p>
        </p:txBody>
      </p:sp>
      <p:sp>
        <p:nvSpPr>
          <p:cNvPr id="12" name="TextBox 11">
            <a:extLst>
              <a:ext uri="{FF2B5EF4-FFF2-40B4-BE49-F238E27FC236}">
                <a16:creationId xmlns:a16="http://schemas.microsoft.com/office/drawing/2014/main" id="{26534D3E-F63C-C873-FD7E-2517A5EE3954}"/>
              </a:ext>
            </a:extLst>
          </p:cNvPr>
          <p:cNvSpPr txBox="1"/>
          <p:nvPr/>
        </p:nvSpPr>
        <p:spPr>
          <a:xfrm>
            <a:off x="8145836" y="4696672"/>
            <a:ext cx="537327" cy="830997"/>
          </a:xfrm>
          <a:prstGeom prst="rect">
            <a:avLst/>
          </a:prstGeom>
          <a:noFill/>
        </p:spPr>
        <p:txBody>
          <a:bodyPr wrap="none" rtlCol="0">
            <a:spAutoFit/>
          </a:bodyPr>
          <a:lstStyle/>
          <a:p>
            <a:r>
              <a:rPr lang="en-US" sz="4800" dirty="0">
                <a:solidFill>
                  <a:schemeClr val="accent6"/>
                </a:solidFill>
                <a:latin typeface="+mj-lt"/>
                <a:ea typeface="Open Sans Light" pitchFamily="2" charset="0"/>
                <a:cs typeface="Open Sans Light" pitchFamily="2" charset="0"/>
              </a:rPr>
              <a:t>=</a:t>
            </a:r>
          </a:p>
        </p:txBody>
      </p:sp>
      <p:sp>
        <p:nvSpPr>
          <p:cNvPr id="10" name="TextBox 9">
            <a:extLst>
              <a:ext uri="{FF2B5EF4-FFF2-40B4-BE49-F238E27FC236}">
                <a16:creationId xmlns:a16="http://schemas.microsoft.com/office/drawing/2014/main" id="{55E6A4C9-A344-712C-47A9-57A68D897759}"/>
              </a:ext>
            </a:extLst>
          </p:cNvPr>
          <p:cNvSpPr txBox="1"/>
          <p:nvPr/>
        </p:nvSpPr>
        <p:spPr>
          <a:xfrm>
            <a:off x="8545785" y="4709093"/>
            <a:ext cx="1672253" cy="707886"/>
          </a:xfrm>
          <a:prstGeom prst="rect">
            <a:avLst/>
          </a:prstGeom>
          <a:noFill/>
        </p:spPr>
        <p:txBody>
          <a:bodyPr wrap="none" rtlCol="0">
            <a:spAutoFit/>
          </a:bodyPr>
          <a:lstStyle/>
          <a:p>
            <a:pPr algn="ctr"/>
            <a:r>
              <a:rPr lang="en-US" sz="4000" b="1" dirty="0">
                <a:solidFill>
                  <a:schemeClr val="accent4"/>
                </a:solidFill>
                <a:latin typeface="+mj-lt"/>
                <a:ea typeface="Open Sans Light" pitchFamily="2" charset="0"/>
                <a:cs typeface="Open Sans Light" pitchFamily="2" charset="0"/>
              </a:rPr>
              <a:t>1.00%</a:t>
            </a:r>
          </a:p>
        </p:txBody>
      </p:sp>
      <p:sp>
        <p:nvSpPr>
          <p:cNvPr id="13" name="TextBox 12">
            <a:extLst>
              <a:ext uri="{FF2B5EF4-FFF2-40B4-BE49-F238E27FC236}">
                <a16:creationId xmlns:a16="http://schemas.microsoft.com/office/drawing/2014/main" id="{D6F080BC-44F3-4560-3324-8B98406A3412}"/>
              </a:ext>
            </a:extLst>
          </p:cNvPr>
          <p:cNvSpPr txBox="1"/>
          <p:nvPr/>
        </p:nvSpPr>
        <p:spPr>
          <a:xfrm>
            <a:off x="531923" y="5369072"/>
            <a:ext cx="2739028" cy="852465"/>
          </a:xfrm>
          <a:prstGeom prst="rect">
            <a:avLst/>
          </a:prstGeom>
          <a:noFill/>
        </p:spPr>
        <p:txBody>
          <a:bodyPr wrap="square" rtlCol="0">
            <a:spAutoFit/>
          </a:bodyPr>
          <a:lstStyle/>
          <a:p>
            <a:pPr algn="ctr"/>
            <a:r>
              <a:rPr lang="en-US" sz="2400" dirty="0">
                <a:solidFill>
                  <a:schemeClr val="accent6"/>
                </a:solidFill>
                <a:latin typeface="+mj-lt"/>
                <a:ea typeface="Open Sans Light" pitchFamily="2" charset="0"/>
                <a:cs typeface="Open Sans Light" pitchFamily="2" charset="0"/>
              </a:rPr>
              <a:t>LEA Utopia Risk – White and ID</a:t>
            </a:r>
            <a:endParaRPr lang="en-US" sz="1400" dirty="0">
              <a:solidFill>
                <a:schemeClr val="accent6"/>
              </a:solidFill>
              <a:latin typeface="+mj-lt"/>
              <a:ea typeface="Open Sans Light" pitchFamily="2" charset="0"/>
              <a:cs typeface="Open Sans Light" pitchFamily="2" charset="0"/>
            </a:endParaRPr>
          </a:p>
        </p:txBody>
      </p:sp>
      <p:sp>
        <p:nvSpPr>
          <p:cNvPr id="14" name="TextBox 13">
            <a:extLst>
              <a:ext uri="{FF2B5EF4-FFF2-40B4-BE49-F238E27FC236}">
                <a16:creationId xmlns:a16="http://schemas.microsoft.com/office/drawing/2014/main" id="{9A3C33A3-7EAD-C158-0A22-9880DD238271}"/>
              </a:ext>
            </a:extLst>
          </p:cNvPr>
          <p:cNvSpPr txBox="1"/>
          <p:nvPr/>
        </p:nvSpPr>
        <p:spPr>
          <a:xfrm>
            <a:off x="984040" y="4709095"/>
            <a:ext cx="1672253" cy="707886"/>
          </a:xfrm>
          <a:prstGeom prst="rect">
            <a:avLst/>
          </a:prstGeom>
          <a:noFill/>
        </p:spPr>
        <p:txBody>
          <a:bodyPr wrap="none" rtlCol="0">
            <a:spAutoFit/>
          </a:bodyPr>
          <a:lstStyle/>
          <a:p>
            <a:r>
              <a:rPr lang="en-US" sz="4000" b="1" dirty="0">
                <a:solidFill>
                  <a:schemeClr val="accent4"/>
                </a:solidFill>
                <a:latin typeface="+mj-lt"/>
                <a:ea typeface="Open Sans Light" pitchFamily="2" charset="0"/>
                <a:cs typeface="Open Sans Light" pitchFamily="2" charset="0"/>
              </a:rPr>
              <a:t>3.00%</a:t>
            </a:r>
            <a:endParaRPr lang="en-US" sz="2400" b="1" dirty="0">
              <a:solidFill>
                <a:schemeClr val="accent4"/>
              </a:solidFill>
              <a:latin typeface="+mj-lt"/>
              <a:ea typeface="Open Sans Light" pitchFamily="2" charset="0"/>
              <a:cs typeface="Open Sans Light" pitchFamily="2" charset="0"/>
            </a:endParaRPr>
          </a:p>
        </p:txBody>
      </p:sp>
      <p:sp>
        <p:nvSpPr>
          <p:cNvPr id="15" name="TextBox 14">
            <a:extLst>
              <a:ext uri="{FF2B5EF4-FFF2-40B4-BE49-F238E27FC236}">
                <a16:creationId xmlns:a16="http://schemas.microsoft.com/office/drawing/2014/main" id="{AD2D99FF-D8A4-9F7F-89E7-FBC2ADC8DDAE}"/>
              </a:ext>
            </a:extLst>
          </p:cNvPr>
          <p:cNvSpPr txBox="1"/>
          <p:nvPr/>
        </p:nvSpPr>
        <p:spPr>
          <a:xfrm>
            <a:off x="5611842" y="5389167"/>
            <a:ext cx="3353746" cy="830997"/>
          </a:xfrm>
          <a:prstGeom prst="rect">
            <a:avLst/>
          </a:prstGeom>
          <a:noFill/>
        </p:spPr>
        <p:txBody>
          <a:bodyPr wrap="square" rtlCol="0">
            <a:spAutoFit/>
          </a:bodyPr>
          <a:lstStyle/>
          <a:p>
            <a:pPr algn="ctr"/>
            <a:r>
              <a:rPr lang="en-US" sz="2400" dirty="0">
                <a:solidFill>
                  <a:schemeClr val="accent6"/>
                </a:solidFill>
                <a:latin typeface="+mj-lt"/>
                <a:ea typeface="Open Sans Light" pitchFamily="2" charset="0"/>
                <a:cs typeface="Open Sans Light" pitchFamily="2" charset="0"/>
              </a:rPr>
              <a:t>State Risk – Non-white and ID</a:t>
            </a:r>
            <a:endParaRPr lang="en-US" sz="1400" dirty="0">
              <a:solidFill>
                <a:schemeClr val="accent6"/>
              </a:solidFill>
              <a:latin typeface="+mj-lt"/>
              <a:ea typeface="Open Sans Light" pitchFamily="2" charset="0"/>
              <a:cs typeface="Open Sans Light" pitchFamily="2" charset="0"/>
            </a:endParaRPr>
          </a:p>
        </p:txBody>
      </p:sp>
      <p:sp>
        <p:nvSpPr>
          <p:cNvPr id="17" name="TextBox 16">
            <a:extLst>
              <a:ext uri="{FF2B5EF4-FFF2-40B4-BE49-F238E27FC236}">
                <a16:creationId xmlns:a16="http://schemas.microsoft.com/office/drawing/2014/main" id="{EEC47675-7503-D04D-CA9D-7585D47032CB}"/>
              </a:ext>
            </a:extLst>
          </p:cNvPr>
          <p:cNvSpPr txBox="1"/>
          <p:nvPr/>
        </p:nvSpPr>
        <p:spPr>
          <a:xfrm>
            <a:off x="3453751" y="4696671"/>
            <a:ext cx="535724" cy="830997"/>
          </a:xfrm>
          <a:prstGeom prst="rect">
            <a:avLst/>
          </a:prstGeom>
          <a:noFill/>
        </p:spPr>
        <p:txBody>
          <a:bodyPr wrap="none" rtlCol="0">
            <a:spAutoFit/>
          </a:bodyPr>
          <a:lstStyle/>
          <a:p>
            <a:r>
              <a:rPr lang="en-US" sz="4800" b="1" dirty="0">
                <a:solidFill>
                  <a:schemeClr val="accent6"/>
                </a:solidFill>
                <a:latin typeface="+mj-lt"/>
                <a:ea typeface="Open Sans Light" pitchFamily="2" charset="0"/>
                <a:cs typeface="Open Sans Light" pitchFamily="2" charset="0"/>
              </a:rPr>
              <a:t>÷</a:t>
            </a:r>
          </a:p>
        </p:txBody>
      </p:sp>
      <p:sp>
        <p:nvSpPr>
          <p:cNvPr id="18" name="TextBox 17">
            <a:extLst>
              <a:ext uri="{FF2B5EF4-FFF2-40B4-BE49-F238E27FC236}">
                <a16:creationId xmlns:a16="http://schemas.microsoft.com/office/drawing/2014/main" id="{31423D86-C48E-C5D9-98F5-C73684A0A009}"/>
              </a:ext>
            </a:extLst>
          </p:cNvPr>
          <p:cNvSpPr txBox="1"/>
          <p:nvPr/>
        </p:nvSpPr>
        <p:spPr>
          <a:xfrm>
            <a:off x="8157266" y="4709093"/>
            <a:ext cx="537327" cy="830997"/>
          </a:xfrm>
          <a:prstGeom prst="rect">
            <a:avLst/>
          </a:prstGeom>
          <a:noFill/>
        </p:spPr>
        <p:txBody>
          <a:bodyPr wrap="none" rtlCol="0">
            <a:spAutoFit/>
          </a:bodyPr>
          <a:lstStyle/>
          <a:p>
            <a:r>
              <a:rPr lang="en-US" sz="4800" dirty="0">
                <a:solidFill>
                  <a:schemeClr val="accent6"/>
                </a:solidFill>
                <a:latin typeface="+mj-lt"/>
                <a:ea typeface="Open Sans Light" pitchFamily="2" charset="0"/>
                <a:cs typeface="Open Sans Light" pitchFamily="2" charset="0"/>
              </a:rPr>
              <a:t>=</a:t>
            </a:r>
          </a:p>
        </p:txBody>
      </p:sp>
      <p:sp>
        <p:nvSpPr>
          <p:cNvPr id="20" name="TextBox 19">
            <a:extLst>
              <a:ext uri="{FF2B5EF4-FFF2-40B4-BE49-F238E27FC236}">
                <a16:creationId xmlns:a16="http://schemas.microsoft.com/office/drawing/2014/main" id="{1FE1E150-988D-FDC5-8A2D-EB289988232B}"/>
              </a:ext>
            </a:extLst>
          </p:cNvPr>
          <p:cNvSpPr txBox="1"/>
          <p:nvPr/>
        </p:nvSpPr>
        <p:spPr>
          <a:xfrm>
            <a:off x="9103566" y="4709972"/>
            <a:ext cx="1210589" cy="707886"/>
          </a:xfrm>
          <a:prstGeom prst="rect">
            <a:avLst/>
          </a:prstGeom>
          <a:noFill/>
        </p:spPr>
        <p:txBody>
          <a:bodyPr wrap="none" rtlCol="0">
            <a:spAutoFit/>
          </a:bodyPr>
          <a:lstStyle/>
          <a:p>
            <a:pPr algn="ctr"/>
            <a:r>
              <a:rPr lang="en-US" sz="4000" b="1" dirty="0">
                <a:solidFill>
                  <a:schemeClr val="accent4"/>
                </a:solidFill>
                <a:latin typeface="+mj-lt"/>
                <a:ea typeface="Open Sans Light" pitchFamily="2" charset="0"/>
                <a:cs typeface="Open Sans Light" pitchFamily="2" charset="0"/>
              </a:rPr>
              <a:t>3.00</a:t>
            </a:r>
            <a:endParaRPr lang="en-US" sz="2400" b="1" dirty="0">
              <a:solidFill>
                <a:schemeClr val="accent4"/>
              </a:solidFill>
              <a:latin typeface="+mj-lt"/>
              <a:ea typeface="Open Sans Light" pitchFamily="2" charset="0"/>
              <a:cs typeface="Open Sans Light" pitchFamily="2" charset="0"/>
            </a:endParaRPr>
          </a:p>
        </p:txBody>
      </p:sp>
      <p:sp>
        <p:nvSpPr>
          <p:cNvPr id="21" name="TextBox 20">
            <a:extLst>
              <a:ext uri="{FF2B5EF4-FFF2-40B4-BE49-F238E27FC236}">
                <a16:creationId xmlns:a16="http://schemas.microsoft.com/office/drawing/2014/main" id="{838E01BB-D0E0-F0CC-EB46-BBDFBE3D0304}"/>
              </a:ext>
            </a:extLst>
          </p:cNvPr>
          <p:cNvSpPr txBox="1"/>
          <p:nvPr/>
        </p:nvSpPr>
        <p:spPr>
          <a:xfrm>
            <a:off x="1877845" y="5322555"/>
            <a:ext cx="7838911" cy="769441"/>
          </a:xfrm>
          <a:prstGeom prst="rect">
            <a:avLst/>
          </a:prstGeom>
          <a:noFill/>
        </p:spPr>
        <p:txBody>
          <a:bodyPr wrap="square" rtlCol="0">
            <a:spAutoFit/>
          </a:bodyPr>
          <a:lstStyle/>
          <a:p>
            <a:pPr algn="ctr"/>
            <a:r>
              <a:rPr lang="en-US" sz="2200" dirty="0">
                <a:solidFill>
                  <a:schemeClr val="accent6"/>
                </a:solidFill>
                <a:latin typeface="+mj-lt"/>
                <a:ea typeface="Open Sans Light" pitchFamily="2" charset="0"/>
                <a:cs typeface="Open Sans Light" pitchFamily="2" charset="0"/>
              </a:rPr>
              <a:t>White students in LEA Utopia are 3 times as likely as non-white students in the state to be identified as ID</a:t>
            </a:r>
          </a:p>
        </p:txBody>
      </p:sp>
    </p:spTree>
    <p:custDataLst>
      <p:tags r:id="rId1"/>
    </p:custDataLst>
    <p:extLst>
      <p:ext uri="{BB962C8B-B14F-4D97-AF65-F5344CB8AC3E}">
        <p14:creationId xmlns:p14="http://schemas.microsoft.com/office/powerpoint/2010/main" val="959842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animEffect transition="in" filter="fade">
                                      <p:cBhvr>
                                        <p:cTn id="27" dur="500"/>
                                        <p:tgtEl>
                                          <p:spTgt spid="5">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
                                            <p:txEl>
                                              <p:pRg st="4" end="4"/>
                                            </p:txEl>
                                          </p:spTgt>
                                        </p:tgtEl>
                                        <p:attrNameLst>
                                          <p:attrName>style.visibility</p:attrName>
                                        </p:attrNameLst>
                                      </p:cBhvr>
                                      <p:to>
                                        <p:strVal val="visible"/>
                                      </p:to>
                                    </p:set>
                                    <p:animEffect transition="in" filter="fade">
                                      <p:cBhvr>
                                        <p:cTn id="32" dur="500"/>
                                        <p:tgtEl>
                                          <p:spTgt spid="5">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nodeType="clickEffect">
                                  <p:stCondLst>
                                    <p:cond delay="0"/>
                                  </p:stCondLst>
                                  <p:childTnLst>
                                    <p:animEffect transition="out" filter="fade">
                                      <p:cBhvr>
                                        <p:cTn id="36" dur="500"/>
                                        <p:tgtEl>
                                          <p:spTgt spid="5">
                                            <p:txEl>
                                              <p:pRg st="3" end="3"/>
                                            </p:txEl>
                                          </p:spTgt>
                                        </p:tgtEl>
                                      </p:cBhvr>
                                    </p:animEffect>
                                    <p:set>
                                      <p:cBhvr>
                                        <p:cTn id="37" dur="1" fill="hold">
                                          <p:stCondLst>
                                            <p:cond delay="499"/>
                                          </p:stCondLst>
                                        </p:cTn>
                                        <p:tgtEl>
                                          <p:spTgt spid="5">
                                            <p:txEl>
                                              <p:pRg st="3" end="3"/>
                                            </p:txEl>
                                          </p:spTgt>
                                        </p:tgtEl>
                                        <p:attrNameLst>
                                          <p:attrName>style.visibility</p:attrName>
                                        </p:attrNameLst>
                                      </p:cBhvr>
                                      <p:to>
                                        <p:strVal val="hidden"/>
                                      </p:to>
                                    </p:set>
                                  </p:childTnLst>
                                </p:cTn>
                              </p:par>
                              <p:par>
                                <p:cTn id="38" presetID="10" presetClass="exit" presetSubtype="0" fill="hold" nodeType="withEffect">
                                  <p:stCondLst>
                                    <p:cond delay="0"/>
                                  </p:stCondLst>
                                  <p:childTnLst>
                                    <p:animEffect transition="out" filter="fade">
                                      <p:cBhvr>
                                        <p:cTn id="39" dur="500"/>
                                        <p:tgtEl>
                                          <p:spTgt spid="5">
                                            <p:txEl>
                                              <p:pRg st="4" end="4"/>
                                            </p:txEl>
                                          </p:spTgt>
                                        </p:tgtEl>
                                      </p:cBhvr>
                                    </p:animEffect>
                                    <p:set>
                                      <p:cBhvr>
                                        <p:cTn id="40" dur="1" fill="hold">
                                          <p:stCondLst>
                                            <p:cond delay="499"/>
                                          </p:stCondLst>
                                        </p:cTn>
                                        <p:tgtEl>
                                          <p:spTgt spid="5">
                                            <p:txEl>
                                              <p:pRg st="4" end="4"/>
                                            </p:txEl>
                                          </p:spTgt>
                                        </p:tgtEl>
                                        <p:attrNameLst>
                                          <p:attrName>style.visibility</p:attrName>
                                        </p:attrNameLst>
                                      </p:cBhvr>
                                      <p:to>
                                        <p:strVal val="hidden"/>
                                      </p:to>
                                    </p:set>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2"/>
                                        </p:tgtEl>
                                        <p:attrNameLst>
                                          <p:attrName>style.visibility</p:attrName>
                                        </p:attrNameLst>
                                      </p:cBhvr>
                                      <p:to>
                                        <p:strVal val="visible"/>
                                      </p:to>
                                    </p:set>
                                    <p:animEffect transition="in" filter="fade">
                                      <p:cBhvr>
                                        <p:cTn id="45" dur="1000"/>
                                        <p:tgtEl>
                                          <p:spTgt spid="2"/>
                                        </p:tgtEl>
                                      </p:cBhvr>
                                    </p:animEffect>
                                    <p:anim calcmode="lin" valueType="num">
                                      <p:cBhvr>
                                        <p:cTn id="46" dur="1000" fill="hold"/>
                                        <p:tgtEl>
                                          <p:spTgt spid="2"/>
                                        </p:tgtEl>
                                        <p:attrNameLst>
                                          <p:attrName>ppt_x</p:attrName>
                                        </p:attrNameLst>
                                      </p:cBhvr>
                                      <p:tavLst>
                                        <p:tav tm="0">
                                          <p:val>
                                            <p:strVal val="#ppt_x"/>
                                          </p:val>
                                        </p:tav>
                                        <p:tav tm="100000">
                                          <p:val>
                                            <p:strVal val="#ppt_x"/>
                                          </p:val>
                                        </p:tav>
                                      </p:tavLst>
                                    </p:anim>
                                    <p:anim calcmode="lin" valueType="num">
                                      <p:cBhvr>
                                        <p:cTn id="47"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10" presetClass="exit" presetSubtype="0" fill="hold" nodeType="clickEffect">
                                  <p:stCondLst>
                                    <p:cond delay="0"/>
                                  </p:stCondLst>
                                  <p:childTnLst>
                                    <p:animEffect transition="out" filter="fade">
                                      <p:cBhvr>
                                        <p:cTn id="51" dur="500"/>
                                        <p:tgtEl>
                                          <p:spTgt spid="5">
                                            <p:txEl>
                                              <p:pRg st="2" end="2"/>
                                            </p:txEl>
                                          </p:spTgt>
                                        </p:tgtEl>
                                      </p:cBhvr>
                                    </p:animEffect>
                                    <p:set>
                                      <p:cBhvr>
                                        <p:cTn id="52" dur="1" fill="hold">
                                          <p:stCondLst>
                                            <p:cond delay="499"/>
                                          </p:stCondLst>
                                        </p:cTn>
                                        <p:tgtEl>
                                          <p:spTgt spid="5">
                                            <p:txEl>
                                              <p:pRg st="2" end="2"/>
                                            </p:txEl>
                                          </p:spTgt>
                                        </p:tgtEl>
                                        <p:attrNameLst>
                                          <p:attrName>style.visibility</p:attrName>
                                        </p:attrNameLst>
                                      </p:cBhvr>
                                      <p:to>
                                        <p:strVal val="hidden"/>
                                      </p:to>
                                    </p:set>
                                  </p:childTnLst>
                                </p:cTn>
                              </p:par>
                              <p:par>
                                <p:cTn id="53" presetID="10" presetClass="exit" presetSubtype="0" fill="hold" grpId="1" nodeType="withEffect">
                                  <p:stCondLst>
                                    <p:cond delay="0"/>
                                  </p:stCondLst>
                                  <p:childTnLst>
                                    <p:animEffect transition="out" filter="fade">
                                      <p:cBhvr>
                                        <p:cTn id="54" dur="500"/>
                                        <p:tgtEl>
                                          <p:spTgt spid="3"/>
                                        </p:tgtEl>
                                      </p:cBhvr>
                                    </p:animEffect>
                                    <p:set>
                                      <p:cBhvr>
                                        <p:cTn id="55" dur="1" fill="hold">
                                          <p:stCondLst>
                                            <p:cond delay="499"/>
                                          </p:stCondLst>
                                        </p:cTn>
                                        <p:tgtEl>
                                          <p:spTgt spid="3"/>
                                        </p:tgtEl>
                                        <p:attrNameLst>
                                          <p:attrName>style.visibility</p:attrName>
                                        </p:attrNameLst>
                                      </p:cBhvr>
                                      <p:to>
                                        <p:strVal val="hidden"/>
                                      </p:to>
                                    </p:set>
                                  </p:childTnLst>
                                </p:cTn>
                              </p:par>
                              <p:par>
                                <p:cTn id="56" presetID="10" presetClass="exit" presetSubtype="0" fill="hold" grpId="1" nodeType="withEffect">
                                  <p:stCondLst>
                                    <p:cond delay="0"/>
                                  </p:stCondLst>
                                  <p:childTnLst>
                                    <p:animEffect transition="out" filter="fade">
                                      <p:cBhvr>
                                        <p:cTn id="57" dur="500"/>
                                        <p:tgtEl>
                                          <p:spTgt spid="6"/>
                                        </p:tgtEl>
                                      </p:cBhvr>
                                    </p:animEffect>
                                    <p:set>
                                      <p:cBhvr>
                                        <p:cTn id="58" dur="1" fill="hold">
                                          <p:stCondLst>
                                            <p:cond delay="499"/>
                                          </p:stCondLst>
                                        </p:cTn>
                                        <p:tgtEl>
                                          <p:spTgt spid="6"/>
                                        </p:tgtEl>
                                        <p:attrNameLst>
                                          <p:attrName>style.visibility</p:attrName>
                                        </p:attrNameLst>
                                      </p:cBhvr>
                                      <p:to>
                                        <p:strVal val="hidden"/>
                                      </p:to>
                                    </p:set>
                                  </p:childTnLst>
                                </p:cTn>
                              </p:par>
                            </p:childTnLst>
                          </p:cTn>
                        </p:par>
                      </p:childTnLst>
                    </p:cTn>
                  </p:par>
                  <p:par>
                    <p:cTn id="59" fill="hold">
                      <p:stCondLst>
                        <p:cond delay="indefinite"/>
                      </p:stCondLst>
                      <p:childTnLst>
                        <p:par>
                          <p:cTn id="60" fill="hold">
                            <p:stCondLst>
                              <p:cond delay="0"/>
                            </p:stCondLst>
                            <p:childTnLst>
                              <p:par>
                                <p:cTn id="61" presetID="10" presetClass="entr" presetSubtype="0" fill="hold" grpId="0" nodeType="clickEffect">
                                  <p:stCondLst>
                                    <p:cond delay="0"/>
                                  </p:stCondLst>
                                  <p:childTnLst>
                                    <p:set>
                                      <p:cBhvr>
                                        <p:cTn id="62" dur="1" fill="hold">
                                          <p:stCondLst>
                                            <p:cond delay="0"/>
                                          </p:stCondLst>
                                        </p:cTn>
                                        <p:tgtEl>
                                          <p:spTgt spid="16"/>
                                        </p:tgtEl>
                                        <p:attrNameLst>
                                          <p:attrName>style.visibility</p:attrName>
                                        </p:attrNameLst>
                                      </p:cBhvr>
                                      <p:to>
                                        <p:strVal val="visible"/>
                                      </p:to>
                                    </p:set>
                                    <p:animEffect transition="in" filter="fade">
                                      <p:cBhvr>
                                        <p:cTn id="63" dur="500"/>
                                        <p:tgtEl>
                                          <p:spTgt spid="16"/>
                                        </p:tgtEl>
                                      </p:cBhvr>
                                    </p:animEffect>
                                  </p:childTnLst>
                                </p:cTn>
                              </p:par>
                            </p:childTnLst>
                          </p:cTn>
                        </p:par>
                      </p:childTnLst>
                    </p:cTn>
                  </p:par>
                  <p:par>
                    <p:cTn id="64" fill="hold">
                      <p:stCondLst>
                        <p:cond delay="indefinite"/>
                      </p:stCondLst>
                      <p:childTnLst>
                        <p:par>
                          <p:cTn id="65" fill="hold">
                            <p:stCondLst>
                              <p:cond delay="0"/>
                            </p:stCondLst>
                            <p:childTnLst>
                              <p:par>
                                <p:cTn id="66" presetID="10" presetClass="entr" presetSubtype="0" fill="hold" grpId="0" nodeType="clickEffect">
                                  <p:stCondLst>
                                    <p:cond delay="0"/>
                                  </p:stCondLst>
                                  <p:childTnLst>
                                    <p:set>
                                      <p:cBhvr>
                                        <p:cTn id="67" dur="1" fill="hold">
                                          <p:stCondLst>
                                            <p:cond delay="0"/>
                                          </p:stCondLst>
                                        </p:cTn>
                                        <p:tgtEl>
                                          <p:spTgt spid="13"/>
                                        </p:tgtEl>
                                        <p:attrNameLst>
                                          <p:attrName>style.visibility</p:attrName>
                                        </p:attrNameLst>
                                      </p:cBhvr>
                                      <p:to>
                                        <p:strVal val="visible"/>
                                      </p:to>
                                    </p:set>
                                    <p:animEffect transition="in" filter="fade">
                                      <p:cBhvr>
                                        <p:cTn id="68" dur="500"/>
                                        <p:tgtEl>
                                          <p:spTgt spid="13"/>
                                        </p:tgtEl>
                                      </p:cBhvr>
                                    </p:animEffect>
                                  </p:childTnLst>
                                </p:cTn>
                              </p:par>
                            </p:childTnLst>
                          </p:cTn>
                        </p:par>
                        <p:par>
                          <p:cTn id="69" fill="hold">
                            <p:stCondLst>
                              <p:cond delay="500"/>
                            </p:stCondLst>
                            <p:childTnLst>
                              <p:par>
                                <p:cTn id="70" presetID="10" presetClass="entr" presetSubtype="0" fill="hold" grpId="0" nodeType="afterEffect">
                                  <p:stCondLst>
                                    <p:cond delay="0"/>
                                  </p:stCondLst>
                                  <p:childTnLst>
                                    <p:set>
                                      <p:cBhvr>
                                        <p:cTn id="71" dur="1" fill="hold">
                                          <p:stCondLst>
                                            <p:cond delay="0"/>
                                          </p:stCondLst>
                                        </p:cTn>
                                        <p:tgtEl>
                                          <p:spTgt spid="14"/>
                                        </p:tgtEl>
                                        <p:attrNameLst>
                                          <p:attrName>style.visibility</p:attrName>
                                        </p:attrNameLst>
                                      </p:cBhvr>
                                      <p:to>
                                        <p:strVal val="visible"/>
                                      </p:to>
                                    </p:set>
                                    <p:animEffect transition="in" filter="fade">
                                      <p:cBhvr>
                                        <p:cTn id="72" dur="500"/>
                                        <p:tgtEl>
                                          <p:spTgt spid="14"/>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15"/>
                                        </p:tgtEl>
                                        <p:attrNameLst>
                                          <p:attrName>style.visibility</p:attrName>
                                        </p:attrNameLst>
                                      </p:cBhvr>
                                      <p:to>
                                        <p:strVal val="visible"/>
                                      </p:to>
                                    </p:set>
                                    <p:animEffect transition="in" filter="fade">
                                      <p:cBhvr>
                                        <p:cTn id="77" dur="500"/>
                                        <p:tgtEl>
                                          <p:spTgt spid="15"/>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7"/>
                                        </p:tgtEl>
                                        <p:attrNameLst>
                                          <p:attrName>style.visibility</p:attrName>
                                        </p:attrNameLst>
                                      </p:cBhvr>
                                      <p:to>
                                        <p:strVal val="visible"/>
                                      </p:to>
                                    </p:set>
                                    <p:animEffect transition="in" filter="fade">
                                      <p:cBhvr>
                                        <p:cTn id="82" dur="500"/>
                                        <p:tgtEl>
                                          <p:spTgt spid="7"/>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grpId="0" nodeType="clickEffect">
                                  <p:stCondLst>
                                    <p:cond delay="0"/>
                                  </p:stCondLst>
                                  <p:childTnLst>
                                    <p:set>
                                      <p:cBhvr>
                                        <p:cTn id="86" dur="1" fill="hold">
                                          <p:stCondLst>
                                            <p:cond delay="0"/>
                                          </p:stCondLst>
                                        </p:cTn>
                                        <p:tgtEl>
                                          <p:spTgt spid="8"/>
                                        </p:tgtEl>
                                        <p:attrNameLst>
                                          <p:attrName>style.visibility</p:attrName>
                                        </p:attrNameLst>
                                      </p:cBhvr>
                                      <p:to>
                                        <p:strVal val="visible"/>
                                      </p:to>
                                    </p:set>
                                    <p:animEffect transition="in" filter="fade">
                                      <p:cBhvr>
                                        <p:cTn id="87" dur="500"/>
                                        <p:tgtEl>
                                          <p:spTgt spid="8"/>
                                        </p:tgtEl>
                                      </p:cBhvr>
                                    </p:animEffect>
                                  </p:childTnLst>
                                </p:cTn>
                              </p:par>
                            </p:childTnLst>
                          </p:cTn>
                        </p:par>
                      </p:childTnLst>
                    </p:cTn>
                  </p:par>
                  <p:par>
                    <p:cTn id="88" fill="hold">
                      <p:stCondLst>
                        <p:cond delay="indefinite"/>
                      </p:stCondLst>
                      <p:childTnLst>
                        <p:par>
                          <p:cTn id="89" fill="hold">
                            <p:stCondLst>
                              <p:cond delay="0"/>
                            </p:stCondLst>
                            <p:childTnLst>
                              <p:par>
                                <p:cTn id="90" presetID="10" presetClass="entr" presetSubtype="0" fill="hold" grpId="0" nodeType="clickEffect">
                                  <p:stCondLst>
                                    <p:cond delay="0"/>
                                  </p:stCondLst>
                                  <p:childTnLst>
                                    <p:set>
                                      <p:cBhvr>
                                        <p:cTn id="91" dur="1" fill="hold">
                                          <p:stCondLst>
                                            <p:cond delay="0"/>
                                          </p:stCondLst>
                                        </p:cTn>
                                        <p:tgtEl>
                                          <p:spTgt spid="11"/>
                                        </p:tgtEl>
                                        <p:attrNameLst>
                                          <p:attrName>style.visibility</p:attrName>
                                        </p:attrNameLst>
                                      </p:cBhvr>
                                      <p:to>
                                        <p:strVal val="visible"/>
                                      </p:to>
                                    </p:set>
                                    <p:animEffect transition="in" filter="fade">
                                      <p:cBhvr>
                                        <p:cTn id="92" dur="500"/>
                                        <p:tgtEl>
                                          <p:spTgt spid="11"/>
                                        </p:tgtEl>
                                      </p:cBhvr>
                                    </p:animEffect>
                                  </p:childTnLst>
                                </p:cTn>
                              </p:par>
                            </p:childTnLst>
                          </p:cTn>
                        </p:par>
                      </p:childTnLst>
                    </p:cTn>
                  </p:par>
                  <p:par>
                    <p:cTn id="93" fill="hold">
                      <p:stCondLst>
                        <p:cond delay="indefinite"/>
                      </p:stCondLst>
                      <p:childTnLst>
                        <p:par>
                          <p:cTn id="94" fill="hold">
                            <p:stCondLst>
                              <p:cond delay="0"/>
                            </p:stCondLst>
                            <p:childTnLst>
                              <p:par>
                                <p:cTn id="95" presetID="10" presetClass="entr" presetSubtype="0" fill="hold" grpId="0" nodeType="clickEffect">
                                  <p:stCondLst>
                                    <p:cond delay="0"/>
                                  </p:stCondLst>
                                  <p:childTnLst>
                                    <p:set>
                                      <p:cBhvr>
                                        <p:cTn id="96" dur="1" fill="hold">
                                          <p:stCondLst>
                                            <p:cond delay="0"/>
                                          </p:stCondLst>
                                        </p:cTn>
                                        <p:tgtEl>
                                          <p:spTgt spid="12"/>
                                        </p:tgtEl>
                                        <p:attrNameLst>
                                          <p:attrName>style.visibility</p:attrName>
                                        </p:attrNameLst>
                                      </p:cBhvr>
                                      <p:to>
                                        <p:strVal val="visible"/>
                                      </p:to>
                                    </p:set>
                                    <p:animEffect transition="in" filter="fade">
                                      <p:cBhvr>
                                        <p:cTn id="97" dur="500"/>
                                        <p:tgtEl>
                                          <p:spTgt spid="12"/>
                                        </p:tgtEl>
                                      </p:cBhvr>
                                    </p:animEffect>
                                  </p:childTnLst>
                                </p:cTn>
                              </p:par>
                            </p:childTnLst>
                          </p:cTn>
                        </p:par>
                        <p:par>
                          <p:cTn id="98" fill="hold">
                            <p:stCondLst>
                              <p:cond delay="500"/>
                            </p:stCondLst>
                            <p:childTnLst>
                              <p:par>
                                <p:cTn id="99" presetID="10" presetClass="entr" presetSubtype="0" fill="hold" grpId="0" nodeType="afterEffect">
                                  <p:stCondLst>
                                    <p:cond delay="0"/>
                                  </p:stCondLst>
                                  <p:childTnLst>
                                    <p:set>
                                      <p:cBhvr>
                                        <p:cTn id="100" dur="1" fill="hold">
                                          <p:stCondLst>
                                            <p:cond delay="0"/>
                                          </p:stCondLst>
                                        </p:cTn>
                                        <p:tgtEl>
                                          <p:spTgt spid="9"/>
                                        </p:tgtEl>
                                        <p:attrNameLst>
                                          <p:attrName>style.visibility</p:attrName>
                                        </p:attrNameLst>
                                      </p:cBhvr>
                                      <p:to>
                                        <p:strVal val="visible"/>
                                      </p:to>
                                    </p:set>
                                    <p:animEffect transition="in" filter="fade">
                                      <p:cBhvr>
                                        <p:cTn id="101" dur="500"/>
                                        <p:tgtEl>
                                          <p:spTgt spid="9"/>
                                        </p:tgtEl>
                                      </p:cBhvr>
                                    </p:animEffect>
                                  </p:childTnLst>
                                </p:cTn>
                              </p:par>
                            </p:childTnLst>
                          </p:cTn>
                        </p:par>
                      </p:childTnLst>
                    </p:cTn>
                  </p:par>
                  <p:par>
                    <p:cTn id="102" fill="hold">
                      <p:stCondLst>
                        <p:cond delay="indefinite"/>
                      </p:stCondLst>
                      <p:childTnLst>
                        <p:par>
                          <p:cTn id="103" fill="hold">
                            <p:stCondLst>
                              <p:cond delay="0"/>
                            </p:stCondLst>
                            <p:childTnLst>
                              <p:par>
                                <p:cTn id="104" presetID="10" presetClass="exit" presetSubtype="0" fill="hold" grpId="1" nodeType="clickEffect">
                                  <p:stCondLst>
                                    <p:cond delay="0"/>
                                  </p:stCondLst>
                                  <p:childTnLst>
                                    <p:animEffect transition="out" filter="fade">
                                      <p:cBhvr>
                                        <p:cTn id="105" dur="500"/>
                                        <p:tgtEl>
                                          <p:spTgt spid="9"/>
                                        </p:tgtEl>
                                      </p:cBhvr>
                                    </p:animEffect>
                                    <p:set>
                                      <p:cBhvr>
                                        <p:cTn id="106" dur="1" fill="hold">
                                          <p:stCondLst>
                                            <p:cond delay="499"/>
                                          </p:stCondLst>
                                        </p:cTn>
                                        <p:tgtEl>
                                          <p:spTgt spid="9"/>
                                        </p:tgtEl>
                                        <p:attrNameLst>
                                          <p:attrName>style.visibility</p:attrName>
                                        </p:attrNameLst>
                                      </p:cBhvr>
                                      <p:to>
                                        <p:strVal val="hidden"/>
                                      </p:to>
                                    </p:set>
                                  </p:childTnLst>
                                </p:cTn>
                              </p:par>
                            </p:childTnLst>
                          </p:cTn>
                        </p:par>
                        <p:par>
                          <p:cTn id="107" fill="hold">
                            <p:stCondLst>
                              <p:cond delay="500"/>
                            </p:stCondLst>
                            <p:childTnLst>
                              <p:par>
                                <p:cTn id="108" presetID="10" presetClass="entr" presetSubtype="0" fill="hold" grpId="0" nodeType="afterEffect">
                                  <p:stCondLst>
                                    <p:cond delay="0"/>
                                  </p:stCondLst>
                                  <p:childTnLst>
                                    <p:set>
                                      <p:cBhvr>
                                        <p:cTn id="109" dur="1" fill="hold">
                                          <p:stCondLst>
                                            <p:cond delay="0"/>
                                          </p:stCondLst>
                                        </p:cTn>
                                        <p:tgtEl>
                                          <p:spTgt spid="10"/>
                                        </p:tgtEl>
                                        <p:attrNameLst>
                                          <p:attrName>style.visibility</p:attrName>
                                        </p:attrNameLst>
                                      </p:cBhvr>
                                      <p:to>
                                        <p:strVal val="visible"/>
                                      </p:to>
                                    </p:set>
                                    <p:animEffect transition="in" filter="fade">
                                      <p:cBhvr>
                                        <p:cTn id="110" dur="500"/>
                                        <p:tgtEl>
                                          <p:spTgt spid="10"/>
                                        </p:tgtEl>
                                      </p:cBhvr>
                                    </p:animEffect>
                                  </p:childTnLst>
                                </p:cTn>
                              </p:par>
                            </p:childTnLst>
                          </p:cTn>
                        </p:par>
                      </p:childTnLst>
                    </p:cTn>
                  </p:par>
                  <p:par>
                    <p:cTn id="111" fill="hold">
                      <p:stCondLst>
                        <p:cond delay="indefinite"/>
                      </p:stCondLst>
                      <p:childTnLst>
                        <p:par>
                          <p:cTn id="112" fill="hold">
                            <p:stCondLst>
                              <p:cond delay="0"/>
                            </p:stCondLst>
                            <p:childTnLst>
                              <p:par>
                                <p:cTn id="113" presetID="10" presetClass="exit" presetSubtype="0" fill="hold" grpId="1" nodeType="clickEffect">
                                  <p:stCondLst>
                                    <p:cond delay="0"/>
                                  </p:stCondLst>
                                  <p:childTnLst>
                                    <p:animEffect transition="out" filter="fade">
                                      <p:cBhvr>
                                        <p:cTn id="114" dur="500"/>
                                        <p:tgtEl>
                                          <p:spTgt spid="7"/>
                                        </p:tgtEl>
                                      </p:cBhvr>
                                    </p:animEffect>
                                    <p:set>
                                      <p:cBhvr>
                                        <p:cTn id="115" dur="1" fill="hold">
                                          <p:stCondLst>
                                            <p:cond delay="499"/>
                                          </p:stCondLst>
                                        </p:cTn>
                                        <p:tgtEl>
                                          <p:spTgt spid="7"/>
                                        </p:tgtEl>
                                        <p:attrNameLst>
                                          <p:attrName>style.visibility</p:attrName>
                                        </p:attrNameLst>
                                      </p:cBhvr>
                                      <p:to>
                                        <p:strVal val="hidden"/>
                                      </p:to>
                                    </p:set>
                                  </p:childTnLst>
                                </p:cTn>
                              </p:par>
                              <p:par>
                                <p:cTn id="116" presetID="10" presetClass="exit" presetSubtype="0" fill="hold" grpId="1" nodeType="withEffect">
                                  <p:stCondLst>
                                    <p:cond delay="0"/>
                                  </p:stCondLst>
                                  <p:childTnLst>
                                    <p:animEffect transition="out" filter="fade">
                                      <p:cBhvr>
                                        <p:cTn id="117" dur="500"/>
                                        <p:tgtEl>
                                          <p:spTgt spid="8"/>
                                        </p:tgtEl>
                                      </p:cBhvr>
                                    </p:animEffect>
                                    <p:set>
                                      <p:cBhvr>
                                        <p:cTn id="118" dur="1" fill="hold">
                                          <p:stCondLst>
                                            <p:cond delay="499"/>
                                          </p:stCondLst>
                                        </p:cTn>
                                        <p:tgtEl>
                                          <p:spTgt spid="8"/>
                                        </p:tgtEl>
                                        <p:attrNameLst>
                                          <p:attrName>style.visibility</p:attrName>
                                        </p:attrNameLst>
                                      </p:cBhvr>
                                      <p:to>
                                        <p:strVal val="hidden"/>
                                      </p:to>
                                    </p:set>
                                  </p:childTnLst>
                                </p:cTn>
                              </p:par>
                              <p:par>
                                <p:cTn id="119" presetID="10" presetClass="exit" presetSubtype="0" fill="hold" grpId="1" nodeType="withEffect">
                                  <p:stCondLst>
                                    <p:cond delay="0"/>
                                  </p:stCondLst>
                                  <p:childTnLst>
                                    <p:animEffect transition="out" filter="fade">
                                      <p:cBhvr>
                                        <p:cTn id="120" dur="500"/>
                                        <p:tgtEl>
                                          <p:spTgt spid="11"/>
                                        </p:tgtEl>
                                      </p:cBhvr>
                                    </p:animEffect>
                                    <p:set>
                                      <p:cBhvr>
                                        <p:cTn id="121" dur="1" fill="hold">
                                          <p:stCondLst>
                                            <p:cond delay="499"/>
                                          </p:stCondLst>
                                        </p:cTn>
                                        <p:tgtEl>
                                          <p:spTgt spid="11"/>
                                        </p:tgtEl>
                                        <p:attrNameLst>
                                          <p:attrName>style.visibility</p:attrName>
                                        </p:attrNameLst>
                                      </p:cBhvr>
                                      <p:to>
                                        <p:strVal val="hidden"/>
                                      </p:to>
                                    </p:set>
                                  </p:childTnLst>
                                </p:cTn>
                              </p:par>
                              <p:par>
                                <p:cTn id="122" presetID="10" presetClass="exit" presetSubtype="0" fill="hold" grpId="1" nodeType="withEffect">
                                  <p:stCondLst>
                                    <p:cond delay="0"/>
                                  </p:stCondLst>
                                  <p:childTnLst>
                                    <p:animEffect transition="out" filter="fade">
                                      <p:cBhvr>
                                        <p:cTn id="123" dur="500"/>
                                        <p:tgtEl>
                                          <p:spTgt spid="12"/>
                                        </p:tgtEl>
                                      </p:cBhvr>
                                    </p:animEffect>
                                    <p:set>
                                      <p:cBhvr>
                                        <p:cTn id="124" dur="1" fill="hold">
                                          <p:stCondLst>
                                            <p:cond delay="499"/>
                                          </p:stCondLst>
                                        </p:cTn>
                                        <p:tgtEl>
                                          <p:spTgt spid="12"/>
                                        </p:tgtEl>
                                        <p:attrNameLst>
                                          <p:attrName>style.visibility</p:attrName>
                                        </p:attrNameLst>
                                      </p:cBhvr>
                                      <p:to>
                                        <p:strVal val="hidden"/>
                                      </p:to>
                                    </p:set>
                                  </p:childTnLst>
                                </p:cTn>
                              </p:par>
                              <p:par>
                                <p:cTn id="125" presetID="10" presetClass="exit" presetSubtype="0" fill="hold" grpId="2" nodeType="withEffect">
                                  <p:stCondLst>
                                    <p:cond delay="0"/>
                                  </p:stCondLst>
                                  <p:childTnLst>
                                    <p:animEffect transition="out" filter="fade">
                                      <p:cBhvr>
                                        <p:cTn id="126" dur="500"/>
                                        <p:tgtEl>
                                          <p:spTgt spid="9"/>
                                        </p:tgtEl>
                                      </p:cBhvr>
                                    </p:animEffect>
                                    <p:set>
                                      <p:cBhvr>
                                        <p:cTn id="127" dur="1" fill="hold">
                                          <p:stCondLst>
                                            <p:cond delay="499"/>
                                          </p:stCondLst>
                                        </p:cTn>
                                        <p:tgtEl>
                                          <p:spTgt spid="9"/>
                                        </p:tgtEl>
                                        <p:attrNameLst>
                                          <p:attrName>style.visibility</p:attrName>
                                        </p:attrNameLst>
                                      </p:cBhvr>
                                      <p:to>
                                        <p:strVal val="hidden"/>
                                      </p:to>
                                    </p:set>
                                  </p:childTnLst>
                                </p:cTn>
                              </p:par>
                            </p:childTnLst>
                          </p:cTn>
                        </p:par>
                        <p:par>
                          <p:cTn id="128" fill="hold">
                            <p:stCondLst>
                              <p:cond delay="500"/>
                            </p:stCondLst>
                            <p:childTnLst>
                              <p:par>
                                <p:cTn id="129" presetID="35" presetClass="path" presetSubtype="0" accel="50000" decel="50000" fill="hold" grpId="1" nodeType="afterEffect">
                                  <p:stCondLst>
                                    <p:cond delay="0"/>
                                  </p:stCondLst>
                                  <p:childTnLst>
                                    <p:animMotion origin="layout" path="M 3.54167E-6 3.7037E-6 L -0.12331 -0.00047 " pathEditMode="relative" rAng="0" ptsTypes="AA">
                                      <p:cBhvr>
                                        <p:cTn id="130" dur="2000" fill="hold"/>
                                        <p:tgtEl>
                                          <p:spTgt spid="15"/>
                                        </p:tgtEl>
                                        <p:attrNameLst>
                                          <p:attrName>ppt_x</p:attrName>
                                          <p:attrName>ppt_y</p:attrName>
                                        </p:attrNameLst>
                                      </p:cBhvr>
                                      <p:rCtr x="-6172" y="-23"/>
                                    </p:animMotion>
                                  </p:childTnLst>
                                </p:cTn>
                              </p:par>
                              <p:par>
                                <p:cTn id="131" presetID="35" presetClass="path" presetSubtype="0" accel="50000" decel="50000" fill="hold" grpId="1" nodeType="withEffect">
                                  <p:stCondLst>
                                    <p:cond delay="0"/>
                                  </p:stCondLst>
                                  <p:childTnLst>
                                    <p:animMotion origin="layout" path="M -1.25E-6 -4.44444E-6 L -0.29427 -4.44444E-6 " pathEditMode="relative" rAng="0" ptsTypes="AA">
                                      <p:cBhvr>
                                        <p:cTn id="132" dur="2000" fill="hold"/>
                                        <p:tgtEl>
                                          <p:spTgt spid="10"/>
                                        </p:tgtEl>
                                        <p:attrNameLst>
                                          <p:attrName>ppt_x</p:attrName>
                                          <p:attrName>ppt_y</p:attrName>
                                        </p:attrNameLst>
                                      </p:cBhvr>
                                      <p:rCtr x="-14714" y="0"/>
                                    </p:animMotion>
                                  </p:childTnLst>
                                </p:cTn>
                              </p:par>
                            </p:childTnLst>
                          </p:cTn>
                        </p:par>
                      </p:childTnLst>
                    </p:cTn>
                  </p:par>
                  <p:par>
                    <p:cTn id="133" fill="hold">
                      <p:stCondLst>
                        <p:cond delay="indefinite"/>
                      </p:stCondLst>
                      <p:childTnLst>
                        <p:par>
                          <p:cTn id="134" fill="hold">
                            <p:stCondLst>
                              <p:cond delay="0"/>
                            </p:stCondLst>
                            <p:childTnLst>
                              <p:par>
                                <p:cTn id="135" presetID="10" presetClass="entr" presetSubtype="0" fill="hold" grpId="0" nodeType="clickEffect">
                                  <p:stCondLst>
                                    <p:cond delay="0"/>
                                  </p:stCondLst>
                                  <p:childTnLst>
                                    <p:set>
                                      <p:cBhvr>
                                        <p:cTn id="136" dur="1" fill="hold">
                                          <p:stCondLst>
                                            <p:cond delay="0"/>
                                          </p:stCondLst>
                                        </p:cTn>
                                        <p:tgtEl>
                                          <p:spTgt spid="17"/>
                                        </p:tgtEl>
                                        <p:attrNameLst>
                                          <p:attrName>style.visibility</p:attrName>
                                        </p:attrNameLst>
                                      </p:cBhvr>
                                      <p:to>
                                        <p:strVal val="visible"/>
                                      </p:to>
                                    </p:set>
                                    <p:animEffect transition="in" filter="fade">
                                      <p:cBhvr>
                                        <p:cTn id="137" dur="500"/>
                                        <p:tgtEl>
                                          <p:spTgt spid="17"/>
                                        </p:tgtEl>
                                      </p:cBhvr>
                                    </p:animEffect>
                                  </p:childTnLst>
                                </p:cTn>
                              </p:par>
                            </p:childTnLst>
                          </p:cTn>
                        </p:par>
                      </p:childTnLst>
                    </p:cTn>
                  </p:par>
                  <p:par>
                    <p:cTn id="138" fill="hold">
                      <p:stCondLst>
                        <p:cond delay="indefinite"/>
                      </p:stCondLst>
                      <p:childTnLst>
                        <p:par>
                          <p:cTn id="139" fill="hold">
                            <p:stCondLst>
                              <p:cond delay="0"/>
                            </p:stCondLst>
                            <p:childTnLst>
                              <p:par>
                                <p:cTn id="140" presetID="10" presetClass="entr" presetSubtype="0" fill="hold" grpId="0" nodeType="clickEffect">
                                  <p:stCondLst>
                                    <p:cond delay="0"/>
                                  </p:stCondLst>
                                  <p:childTnLst>
                                    <p:set>
                                      <p:cBhvr>
                                        <p:cTn id="141" dur="1" fill="hold">
                                          <p:stCondLst>
                                            <p:cond delay="0"/>
                                          </p:stCondLst>
                                        </p:cTn>
                                        <p:tgtEl>
                                          <p:spTgt spid="18"/>
                                        </p:tgtEl>
                                        <p:attrNameLst>
                                          <p:attrName>style.visibility</p:attrName>
                                        </p:attrNameLst>
                                      </p:cBhvr>
                                      <p:to>
                                        <p:strVal val="visible"/>
                                      </p:to>
                                    </p:set>
                                    <p:animEffect transition="in" filter="fade">
                                      <p:cBhvr>
                                        <p:cTn id="142" dur="500"/>
                                        <p:tgtEl>
                                          <p:spTgt spid="18"/>
                                        </p:tgtEl>
                                      </p:cBhvr>
                                    </p:animEffect>
                                  </p:childTnLst>
                                </p:cTn>
                              </p:par>
                            </p:childTnLst>
                          </p:cTn>
                        </p:par>
                        <p:par>
                          <p:cTn id="143" fill="hold">
                            <p:stCondLst>
                              <p:cond delay="500"/>
                            </p:stCondLst>
                            <p:childTnLst>
                              <p:par>
                                <p:cTn id="144" presetID="10" presetClass="entr" presetSubtype="0" fill="hold" grpId="0" nodeType="afterEffect">
                                  <p:stCondLst>
                                    <p:cond delay="0"/>
                                  </p:stCondLst>
                                  <p:childTnLst>
                                    <p:set>
                                      <p:cBhvr>
                                        <p:cTn id="145" dur="1" fill="hold">
                                          <p:stCondLst>
                                            <p:cond delay="0"/>
                                          </p:stCondLst>
                                        </p:cTn>
                                        <p:tgtEl>
                                          <p:spTgt spid="20"/>
                                        </p:tgtEl>
                                        <p:attrNameLst>
                                          <p:attrName>style.visibility</p:attrName>
                                        </p:attrNameLst>
                                      </p:cBhvr>
                                      <p:to>
                                        <p:strVal val="visible"/>
                                      </p:to>
                                    </p:set>
                                    <p:animEffect transition="in" filter="fade">
                                      <p:cBhvr>
                                        <p:cTn id="146" dur="500"/>
                                        <p:tgtEl>
                                          <p:spTgt spid="20"/>
                                        </p:tgtEl>
                                      </p:cBhvr>
                                    </p:animEffect>
                                  </p:childTnLst>
                                </p:cTn>
                              </p:par>
                            </p:childTnLst>
                          </p:cTn>
                        </p:par>
                      </p:childTnLst>
                    </p:cTn>
                  </p:par>
                  <p:par>
                    <p:cTn id="147" fill="hold">
                      <p:stCondLst>
                        <p:cond delay="indefinite"/>
                      </p:stCondLst>
                      <p:childTnLst>
                        <p:par>
                          <p:cTn id="148" fill="hold">
                            <p:stCondLst>
                              <p:cond delay="0"/>
                            </p:stCondLst>
                            <p:childTnLst>
                              <p:par>
                                <p:cTn id="149" presetID="10" presetClass="exit" presetSubtype="0" fill="hold" grpId="1" nodeType="clickEffect">
                                  <p:stCondLst>
                                    <p:cond delay="0"/>
                                  </p:stCondLst>
                                  <p:childTnLst>
                                    <p:animEffect transition="out" filter="fade">
                                      <p:cBhvr>
                                        <p:cTn id="150" dur="500"/>
                                        <p:tgtEl>
                                          <p:spTgt spid="13"/>
                                        </p:tgtEl>
                                      </p:cBhvr>
                                    </p:animEffect>
                                    <p:set>
                                      <p:cBhvr>
                                        <p:cTn id="151" dur="1" fill="hold">
                                          <p:stCondLst>
                                            <p:cond delay="499"/>
                                          </p:stCondLst>
                                        </p:cTn>
                                        <p:tgtEl>
                                          <p:spTgt spid="13"/>
                                        </p:tgtEl>
                                        <p:attrNameLst>
                                          <p:attrName>style.visibility</p:attrName>
                                        </p:attrNameLst>
                                      </p:cBhvr>
                                      <p:to>
                                        <p:strVal val="hidden"/>
                                      </p:to>
                                    </p:set>
                                  </p:childTnLst>
                                </p:cTn>
                              </p:par>
                              <p:par>
                                <p:cTn id="152" presetID="10" presetClass="exit" presetSubtype="0" fill="hold" grpId="2" nodeType="withEffect">
                                  <p:stCondLst>
                                    <p:cond delay="0"/>
                                  </p:stCondLst>
                                  <p:childTnLst>
                                    <p:animEffect transition="out" filter="fade">
                                      <p:cBhvr>
                                        <p:cTn id="153" dur="500"/>
                                        <p:tgtEl>
                                          <p:spTgt spid="10"/>
                                        </p:tgtEl>
                                      </p:cBhvr>
                                    </p:animEffect>
                                    <p:set>
                                      <p:cBhvr>
                                        <p:cTn id="154" dur="1" fill="hold">
                                          <p:stCondLst>
                                            <p:cond delay="499"/>
                                          </p:stCondLst>
                                        </p:cTn>
                                        <p:tgtEl>
                                          <p:spTgt spid="10"/>
                                        </p:tgtEl>
                                        <p:attrNameLst>
                                          <p:attrName>style.visibility</p:attrName>
                                        </p:attrNameLst>
                                      </p:cBhvr>
                                      <p:to>
                                        <p:strVal val="hidden"/>
                                      </p:to>
                                    </p:set>
                                  </p:childTnLst>
                                </p:cTn>
                              </p:par>
                              <p:par>
                                <p:cTn id="155" presetID="10" presetClass="exit" presetSubtype="0" fill="hold" grpId="1" nodeType="withEffect">
                                  <p:stCondLst>
                                    <p:cond delay="0"/>
                                  </p:stCondLst>
                                  <p:childTnLst>
                                    <p:animEffect transition="out" filter="fade">
                                      <p:cBhvr>
                                        <p:cTn id="156" dur="500"/>
                                        <p:tgtEl>
                                          <p:spTgt spid="14"/>
                                        </p:tgtEl>
                                      </p:cBhvr>
                                    </p:animEffect>
                                    <p:set>
                                      <p:cBhvr>
                                        <p:cTn id="157" dur="1" fill="hold">
                                          <p:stCondLst>
                                            <p:cond delay="499"/>
                                          </p:stCondLst>
                                        </p:cTn>
                                        <p:tgtEl>
                                          <p:spTgt spid="14"/>
                                        </p:tgtEl>
                                        <p:attrNameLst>
                                          <p:attrName>style.visibility</p:attrName>
                                        </p:attrNameLst>
                                      </p:cBhvr>
                                      <p:to>
                                        <p:strVal val="hidden"/>
                                      </p:to>
                                    </p:set>
                                  </p:childTnLst>
                                </p:cTn>
                              </p:par>
                              <p:par>
                                <p:cTn id="158" presetID="10" presetClass="exit" presetSubtype="0" fill="hold" grpId="2" nodeType="withEffect">
                                  <p:stCondLst>
                                    <p:cond delay="0"/>
                                  </p:stCondLst>
                                  <p:childTnLst>
                                    <p:animEffect transition="out" filter="fade">
                                      <p:cBhvr>
                                        <p:cTn id="159" dur="500"/>
                                        <p:tgtEl>
                                          <p:spTgt spid="15"/>
                                        </p:tgtEl>
                                      </p:cBhvr>
                                    </p:animEffect>
                                    <p:set>
                                      <p:cBhvr>
                                        <p:cTn id="160" dur="1" fill="hold">
                                          <p:stCondLst>
                                            <p:cond delay="499"/>
                                          </p:stCondLst>
                                        </p:cTn>
                                        <p:tgtEl>
                                          <p:spTgt spid="15"/>
                                        </p:tgtEl>
                                        <p:attrNameLst>
                                          <p:attrName>style.visibility</p:attrName>
                                        </p:attrNameLst>
                                      </p:cBhvr>
                                      <p:to>
                                        <p:strVal val="hidden"/>
                                      </p:to>
                                    </p:set>
                                  </p:childTnLst>
                                </p:cTn>
                              </p:par>
                              <p:par>
                                <p:cTn id="161" presetID="10" presetClass="exit" presetSubtype="0" fill="hold" grpId="2" nodeType="withEffect">
                                  <p:stCondLst>
                                    <p:cond delay="0"/>
                                  </p:stCondLst>
                                  <p:childTnLst>
                                    <p:animEffect transition="out" filter="fade">
                                      <p:cBhvr>
                                        <p:cTn id="162" dur="500"/>
                                        <p:tgtEl>
                                          <p:spTgt spid="7"/>
                                        </p:tgtEl>
                                      </p:cBhvr>
                                    </p:animEffect>
                                    <p:set>
                                      <p:cBhvr>
                                        <p:cTn id="163" dur="1" fill="hold">
                                          <p:stCondLst>
                                            <p:cond delay="499"/>
                                          </p:stCondLst>
                                        </p:cTn>
                                        <p:tgtEl>
                                          <p:spTgt spid="7"/>
                                        </p:tgtEl>
                                        <p:attrNameLst>
                                          <p:attrName>style.visibility</p:attrName>
                                        </p:attrNameLst>
                                      </p:cBhvr>
                                      <p:to>
                                        <p:strVal val="hidden"/>
                                      </p:to>
                                    </p:set>
                                  </p:childTnLst>
                                </p:cTn>
                              </p:par>
                              <p:par>
                                <p:cTn id="164" presetID="10" presetClass="exit" presetSubtype="0" fill="hold" grpId="2" nodeType="withEffect">
                                  <p:stCondLst>
                                    <p:cond delay="0"/>
                                  </p:stCondLst>
                                  <p:childTnLst>
                                    <p:animEffect transition="out" filter="fade">
                                      <p:cBhvr>
                                        <p:cTn id="165" dur="500"/>
                                        <p:tgtEl>
                                          <p:spTgt spid="8"/>
                                        </p:tgtEl>
                                      </p:cBhvr>
                                    </p:animEffect>
                                    <p:set>
                                      <p:cBhvr>
                                        <p:cTn id="166" dur="1" fill="hold">
                                          <p:stCondLst>
                                            <p:cond delay="499"/>
                                          </p:stCondLst>
                                        </p:cTn>
                                        <p:tgtEl>
                                          <p:spTgt spid="8"/>
                                        </p:tgtEl>
                                        <p:attrNameLst>
                                          <p:attrName>style.visibility</p:attrName>
                                        </p:attrNameLst>
                                      </p:cBhvr>
                                      <p:to>
                                        <p:strVal val="hidden"/>
                                      </p:to>
                                    </p:set>
                                  </p:childTnLst>
                                </p:cTn>
                              </p:par>
                              <p:par>
                                <p:cTn id="167" presetID="10" presetClass="exit" presetSubtype="0" fill="hold" grpId="2" nodeType="withEffect">
                                  <p:stCondLst>
                                    <p:cond delay="0"/>
                                  </p:stCondLst>
                                  <p:childTnLst>
                                    <p:animEffect transition="out" filter="fade">
                                      <p:cBhvr>
                                        <p:cTn id="168" dur="500"/>
                                        <p:tgtEl>
                                          <p:spTgt spid="11"/>
                                        </p:tgtEl>
                                      </p:cBhvr>
                                    </p:animEffect>
                                    <p:set>
                                      <p:cBhvr>
                                        <p:cTn id="169" dur="1" fill="hold">
                                          <p:stCondLst>
                                            <p:cond delay="499"/>
                                          </p:stCondLst>
                                        </p:cTn>
                                        <p:tgtEl>
                                          <p:spTgt spid="11"/>
                                        </p:tgtEl>
                                        <p:attrNameLst>
                                          <p:attrName>style.visibility</p:attrName>
                                        </p:attrNameLst>
                                      </p:cBhvr>
                                      <p:to>
                                        <p:strVal val="hidden"/>
                                      </p:to>
                                    </p:set>
                                  </p:childTnLst>
                                </p:cTn>
                              </p:par>
                              <p:par>
                                <p:cTn id="170" presetID="10" presetClass="exit" presetSubtype="0" fill="hold" grpId="1" nodeType="withEffect">
                                  <p:stCondLst>
                                    <p:cond delay="0"/>
                                  </p:stCondLst>
                                  <p:childTnLst>
                                    <p:animEffect transition="out" filter="fade">
                                      <p:cBhvr>
                                        <p:cTn id="171" dur="500"/>
                                        <p:tgtEl>
                                          <p:spTgt spid="17"/>
                                        </p:tgtEl>
                                      </p:cBhvr>
                                    </p:animEffect>
                                    <p:set>
                                      <p:cBhvr>
                                        <p:cTn id="172" dur="1" fill="hold">
                                          <p:stCondLst>
                                            <p:cond delay="499"/>
                                          </p:stCondLst>
                                        </p:cTn>
                                        <p:tgtEl>
                                          <p:spTgt spid="17"/>
                                        </p:tgtEl>
                                        <p:attrNameLst>
                                          <p:attrName>style.visibility</p:attrName>
                                        </p:attrNameLst>
                                      </p:cBhvr>
                                      <p:to>
                                        <p:strVal val="hidden"/>
                                      </p:to>
                                    </p:set>
                                  </p:childTnLst>
                                </p:cTn>
                              </p:par>
                              <p:par>
                                <p:cTn id="173" presetID="10" presetClass="exit" presetSubtype="0" fill="hold" grpId="1" nodeType="withEffect">
                                  <p:stCondLst>
                                    <p:cond delay="0"/>
                                  </p:stCondLst>
                                  <p:childTnLst>
                                    <p:animEffect transition="out" filter="fade">
                                      <p:cBhvr>
                                        <p:cTn id="174" dur="500"/>
                                        <p:tgtEl>
                                          <p:spTgt spid="18"/>
                                        </p:tgtEl>
                                      </p:cBhvr>
                                    </p:animEffect>
                                    <p:set>
                                      <p:cBhvr>
                                        <p:cTn id="175" dur="1" fill="hold">
                                          <p:stCondLst>
                                            <p:cond delay="499"/>
                                          </p:stCondLst>
                                        </p:cTn>
                                        <p:tgtEl>
                                          <p:spTgt spid="18"/>
                                        </p:tgtEl>
                                        <p:attrNameLst>
                                          <p:attrName>style.visibility</p:attrName>
                                        </p:attrNameLst>
                                      </p:cBhvr>
                                      <p:to>
                                        <p:strVal val="hidden"/>
                                      </p:to>
                                    </p:set>
                                  </p:childTnLst>
                                </p:cTn>
                              </p:par>
                            </p:childTnLst>
                          </p:cTn>
                        </p:par>
                        <p:par>
                          <p:cTn id="176" fill="hold">
                            <p:stCondLst>
                              <p:cond delay="500"/>
                            </p:stCondLst>
                            <p:childTnLst>
                              <p:par>
                                <p:cTn id="177" presetID="35" presetClass="path" presetSubtype="0" accel="50000" decel="50000" fill="hold" grpId="1" nodeType="afterEffect">
                                  <p:stCondLst>
                                    <p:cond delay="0"/>
                                  </p:stCondLst>
                                  <p:childTnLst>
                                    <p:animMotion origin="layout" path="M -4.16667E-6 4.07407E-6 L -0.33606 -0.00463 " pathEditMode="relative" rAng="0" ptsTypes="AA">
                                      <p:cBhvr>
                                        <p:cTn id="178" dur="2000" fill="hold"/>
                                        <p:tgtEl>
                                          <p:spTgt spid="20"/>
                                        </p:tgtEl>
                                        <p:attrNameLst>
                                          <p:attrName>ppt_x</p:attrName>
                                          <p:attrName>ppt_y</p:attrName>
                                        </p:attrNameLst>
                                      </p:cBhvr>
                                      <p:rCtr x="-16810" y="-231"/>
                                    </p:animMotion>
                                  </p:childTnLst>
                                </p:cTn>
                              </p:par>
                            </p:childTnLst>
                          </p:cTn>
                        </p:par>
                        <p:par>
                          <p:cTn id="179" fill="hold">
                            <p:stCondLst>
                              <p:cond delay="2500"/>
                            </p:stCondLst>
                            <p:childTnLst>
                              <p:par>
                                <p:cTn id="180" presetID="10" presetClass="entr" presetSubtype="0" fill="hold" grpId="0" nodeType="afterEffect">
                                  <p:stCondLst>
                                    <p:cond delay="0"/>
                                  </p:stCondLst>
                                  <p:childTnLst>
                                    <p:set>
                                      <p:cBhvr>
                                        <p:cTn id="181" dur="1" fill="hold">
                                          <p:stCondLst>
                                            <p:cond delay="0"/>
                                          </p:stCondLst>
                                        </p:cTn>
                                        <p:tgtEl>
                                          <p:spTgt spid="21"/>
                                        </p:tgtEl>
                                        <p:attrNameLst>
                                          <p:attrName>style.visibility</p:attrName>
                                        </p:attrNameLst>
                                      </p:cBhvr>
                                      <p:to>
                                        <p:strVal val="visible"/>
                                      </p:to>
                                    </p:set>
                                    <p:animEffect transition="in" filter="fade">
                                      <p:cBhvr>
                                        <p:cTn id="182"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2" grpId="0" animBg="1"/>
      <p:bldP spid="3" grpId="0"/>
      <p:bldP spid="3" grpId="1"/>
      <p:bldP spid="6" grpId="0"/>
      <p:bldP spid="6" grpId="1"/>
      <p:bldP spid="7" grpId="0"/>
      <p:bldP spid="7" grpId="1"/>
      <p:bldP spid="7" grpId="2"/>
      <p:bldP spid="8" grpId="0"/>
      <p:bldP spid="8" grpId="1"/>
      <p:bldP spid="8" grpId="2"/>
      <p:bldP spid="9" grpId="0"/>
      <p:bldP spid="9" grpId="1"/>
      <p:bldP spid="9" grpId="2"/>
      <p:bldP spid="11" grpId="0"/>
      <p:bldP spid="11" grpId="1"/>
      <p:bldP spid="11" grpId="2"/>
      <p:bldP spid="12" grpId="0"/>
      <p:bldP spid="12" grpId="1"/>
      <p:bldP spid="10" grpId="0"/>
      <p:bldP spid="10" grpId="1"/>
      <p:bldP spid="10" grpId="2"/>
      <p:bldP spid="13" grpId="0"/>
      <p:bldP spid="13" grpId="1"/>
      <p:bldP spid="14" grpId="0"/>
      <p:bldP spid="14" grpId="1"/>
      <p:bldP spid="15" grpId="0"/>
      <p:bldP spid="15" grpId="1"/>
      <p:bldP spid="15" grpId="2"/>
      <p:bldP spid="17" grpId="0"/>
      <p:bldP spid="17" grpId="1"/>
      <p:bldP spid="18" grpId="0"/>
      <p:bldP spid="18" grpId="1"/>
      <p:bldP spid="20" grpId="0"/>
      <p:bldP spid="20" grpId="1"/>
      <p:bldP spid="2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FEEAC20B-D515-E0EC-376E-BF588BF99352}"/>
              </a:ext>
            </a:extLst>
          </p:cNvPr>
          <p:cNvSpPr>
            <a:spLocks noGrp="1"/>
          </p:cNvSpPr>
          <p:nvPr>
            <p:ph idx="1"/>
          </p:nvPr>
        </p:nvSpPr>
        <p:spPr/>
        <p:txBody>
          <a:bodyPr>
            <a:normAutofit/>
          </a:bodyPr>
          <a:lstStyle/>
          <a:p>
            <a:r>
              <a:rPr lang="en-US" dirty="0"/>
              <a:t>Significant disproportionality is based on a risk ratio threshold that is set by states.</a:t>
            </a:r>
          </a:p>
        </p:txBody>
      </p:sp>
      <p:sp>
        <p:nvSpPr>
          <p:cNvPr id="4" name="Title 3">
            <a:extLst>
              <a:ext uri="{FF2B5EF4-FFF2-40B4-BE49-F238E27FC236}">
                <a16:creationId xmlns:a16="http://schemas.microsoft.com/office/drawing/2014/main" id="{E5CFF73E-C983-2A11-A14A-ADE4369949CA}"/>
              </a:ext>
            </a:extLst>
          </p:cNvPr>
          <p:cNvSpPr>
            <a:spLocks noGrp="1"/>
          </p:cNvSpPr>
          <p:nvPr>
            <p:ph type="title"/>
          </p:nvPr>
        </p:nvSpPr>
        <p:spPr/>
        <p:txBody>
          <a:bodyPr>
            <a:normAutofit/>
          </a:bodyPr>
          <a:lstStyle/>
          <a:p>
            <a:r>
              <a:rPr lang="en-US" dirty="0"/>
              <a:t>At what point is there significant disproportionality?</a:t>
            </a:r>
          </a:p>
        </p:txBody>
      </p:sp>
      <p:graphicFrame>
        <p:nvGraphicFramePr>
          <p:cNvPr id="8" name="Table 7">
            <a:extLst>
              <a:ext uri="{FF2B5EF4-FFF2-40B4-BE49-F238E27FC236}">
                <a16:creationId xmlns:a16="http://schemas.microsoft.com/office/drawing/2014/main" id="{2900E469-1F3C-F7B0-02E5-9C32DBFF71D7}"/>
              </a:ext>
            </a:extLst>
          </p:cNvPr>
          <p:cNvGraphicFramePr>
            <a:graphicFrameLocks noGrp="1"/>
          </p:cNvGraphicFramePr>
          <p:nvPr>
            <p:extLst>
              <p:ext uri="{D42A27DB-BD31-4B8C-83A1-F6EECF244321}">
                <p14:modId xmlns:p14="http://schemas.microsoft.com/office/powerpoint/2010/main" val="3432409563"/>
              </p:ext>
            </p:extLst>
          </p:nvPr>
        </p:nvGraphicFramePr>
        <p:xfrm>
          <a:off x="365987" y="2475416"/>
          <a:ext cx="3502628" cy="3713444"/>
        </p:xfrm>
        <a:graphic>
          <a:graphicData uri="http://schemas.openxmlformats.org/drawingml/2006/table">
            <a:tbl>
              <a:tblPr firstRow="1" bandRow="1">
                <a:tableStyleId>{5C22544A-7EE6-4342-B048-85BDC9FD1C3A}</a:tableStyleId>
              </a:tblPr>
              <a:tblGrid>
                <a:gridCol w="2779549">
                  <a:extLst>
                    <a:ext uri="{9D8B030D-6E8A-4147-A177-3AD203B41FA5}">
                      <a16:colId xmlns:a16="http://schemas.microsoft.com/office/drawing/2014/main" val="3159421490"/>
                    </a:ext>
                  </a:extLst>
                </a:gridCol>
                <a:gridCol w="723079">
                  <a:extLst>
                    <a:ext uri="{9D8B030D-6E8A-4147-A177-3AD203B41FA5}">
                      <a16:colId xmlns:a16="http://schemas.microsoft.com/office/drawing/2014/main" val="2956215199"/>
                    </a:ext>
                  </a:extLst>
                </a:gridCol>
              </a:tblGrid>
              <a:tr h="70743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Identification Risk Ratio Thresholds</a:t>
                      </a:r>
                    </a:p>
                  </a:txBody>
                  <a:tcPr anchor="ctr"/>
                </a:tc>
                <a:tc>
                  <a:txBody>
                    <a:bodyPr/>
                    <a:lstStyle/>
                    <a:p>
                      <a:endParaRPr lang="en-US" dirty="0"/>
                    </a:p>
                  </a:txBody>
                  <a:tcPr anchor="ctr"/>
                </a:tc>
                <a:extLst>
                  <a:ext uri="{0D108BD9-81ED-4DB2-BD59-A6C34878D82A}">
                    <a16:rowId xmlns:a16="http://schemas.microsoft.com/office/drawing/2014/main" val="3124080464"/>
                  </a:ext>
                </a:extLst>
              </a:tr>
              <a:tr h="409898">
                <a:tc>
                  <a:txBody>
                    <a:bodyPr/>
                    <a:lstStyle/>
                    <a:p>
                      <a:pPr algn="l"/>
                      <a:r>
                        <a:rPr lang="en-US" sz="1600" dirty="0">
                          <a:solidFill>
                            <a:schemeClr val="tx1"/>
                          </a:solidFill>
                        </a:rPr>
                        <a:t>All Disabilities</a:t>
                      </a:r>
                    </a:p>
                  </a:txBody>
                  <a:tcPr anchor="ctr"/>
                </a:tc>
                <a:tc>
                  <a:txBody>
                    <a:bodyPr/>
                    <a:lstStyle/>
                    <a:p>
                      <a:pPr algn="l"/>
                      <a:r>
                        <a:rPr lang="en-US" sz="1600" dirty="0">
                          <a:solidFill>
                            <a:schemeClr val="tx1"/>
                          </a:solidFill>
                        </a:rPr>
                        <a:t>≥ 3.0</a:t>
                      </a:r>
                    </a:p>
                  </a:txBody>
                  <a:tcPr anchor="ctr"/>
                </a:tc>
                <a:extLst>
                  <a:ext uri="{0D108BD9-81ED-4DB2-BD59-A6C34878D82A}">
                    <a16:rowId xmlns:a16="http://schemas.microsoft.com/office/drawing/2014/main" val="2995130384"/>
                  </a:ext>
                </a:extLst>
              </a:tr>
              <a:tr h="377403">
                <a:tc>
                  <a:txBody>
                    <a:bodyPr/>
                    <a:lstStyle/>
                    <a:p>
                      <a:pPr algn="l"/>
                      <a:r>
                        <a:rPr lang="en-US" sz="1600" dirty="0">
                          <a:solidFill>
                            <a:schemeClr val="tx1"/>
                          </a:solidFill>
                        </a:rPr>
                        <a:t>Autism</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u="none" strike="noStrike" kern="1200" cap="none" spc="0" normalizeH="0" baseline="0" noProof="0">
                          <a:ln>
                            <a:noFill/>
                          </a:ln>
                          <a:solidFill>
                            <a:schemeClr val="tx1"/>
                          </a:solidFill>
                          <a:effectLst/>
                          <a:uLnTx/>
                          <a:uFillTx/>
                        </a:rPr>
                        <a:t>≥ 3.0</a:t>
                      </a:r>
                      <a:endParaRPr kumimoji="0" lang="en-US" sz="1600" b="0" i="0" u="none" strike="noStrike" kern="1200" cap="none" spc="0" normalizeH="0" baseline="0" noProof="0" dirty="0">
                        <a:ln>
                          <a:noFill/>
                        </a:ln>
                        <a:solidFill>
                          <a:schemeClr val="tx1"/>
                        </a:solidFill>
                        <a:effectLst/>
                        <a:uLnTx/>
                        <a:uFillTx/>
                        <a:latin typeface="Open Sans Light"/>
                        <a:ea typeface="+mn-ea"/>
                        <a:cs typeface="+mn-cs"/>
                      </a:endParaRPr>
                    </a:p>
                  </a:txBody>
                  <a:tcPr anchor="ctr"/>
                </a:tc>
                <a:extLst>
                  <a:ext uri="{0D108BD9-81ED-4DB2-BD59-A6C34878D82A}">
                    <a16:rowId xmlns:a16="http://schemas.microsoft.com/office/drawing/2014/main" val="3736050940"/>
                  </a:ext>
                </a:extLst>
              </a:tr>
              <a:tr h="409898">
                <a:tc>
                  <a:txBody>
                    <a:bodyPr/>
                    <a:lstStyle/>
                    <a:p>
                      <a:pPr algn="l"/>
                      <a:r>
                        <a:rPr lang="en-US" sz="1600" dirty="0">
                          <a:solidFill>
                            <a:schemeClr val="tx1"/>
                          </a:solidFill>
                        </a:rPr>
                        <a:t>Emotional Disturbance</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u="none" strike="noStrike" kern="1200" cap="none" spc="0" normalizeH="0" baseline="0" noProof="0">
                          <a:ln>
                            <a:noFill/>
                          </a:ln>
                          <a:solidFill>
                            <a:schemeClr val="tx1"/>
                          </a:solidFill>
                          <a:effectLst/>
                          <a:uLnTx/>
                          <a:uFillTx/>
                        </a:rPr>
                        <a:t>≥ 3.0</a:t>
                      </a:r>
                      <a:endParaRPr kumimoji="0" lang="en-US" sz="1600" b="0" i="0" u="none" strike="noStrike" kern="1200" cap="none" spc="0" normalizeH="0" baseline="0" noProof="0" dirty="0">
                        <a:ln>
                          <a:noFill/>
                        </a:ln>
                        <a:solidFill>
                          <a:schemeClr val="tx1"/>
                        </a:solidFill>
                        <a:effectLst/>
                        <a:uLnTx/>
                        <a:uFillTx/>
                        <a:latin typeface="Open Sans Light"/>
                        <a:ea typeface="+mn-ea"/>
                        <a:cs typeface="+mn-cs"/>
                      </a:endParaRPr>
                    </a:p>
                  </a:txBody>
                  <a:tcPr anchor="ctr"/>
                </a:tc>
                <a:extLst>
                  <a:ext uri="{0D108BD9-81ED-4DB2-BD59-A6C34878D82A}">
                    <a16:rowId xmlns:a16="http://schemas.microsoft.com/office/drawing/2014/main" val="2480158646"/>
                  </a:ext>
                </a:extLst>
              </a:tr>
              <a:tr h="409898">
                <a:tc>
                  <a:txBody>
                    <a:bodyPr/>
                    <a:lstStyle/>
                    <a:p>
                      <a:pPr algn="l"/>
                      <a:r>
                        <a:rPr lang="en-US" sz="1600" dirty="0">
                          <a:solidFill>
                            <a:schemeClr val="tx1"/>
                          </a:solidFill>
                        </a:rPr>
                        <a:t>Intellectual Disability</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u="none" strike="noStrike" kern="1200" cap="none" spc="0" normalizeH="0" baseline="0" noProof="0">
                          <a:ln>
                            <a:noFill/>
                          </a:ln>
                          <a:solidFill>
                            <a:schemeClr val="tx1"/>
                          </a:solidFill>
                          <a:effectLst/>
                          <a:uLnTx/>
                          <a:uFillTx/>
                        </a:rPr>
                        <a:t>≥ 3.0</a:t>
                      </a:r>
                      <a:endParaRPr kumimoji="0" lang="en-US" sz="1600" b="0" i="0" u="none" strike="noStrike" kern="1200" cap="none" spc="0" normalizeH="0" baseline="0" noProof="0" dirty="0">
                        <a:ln>
                          <a:noFill/>
                        </a:ln>
                        <a:solidFill>
                          <a:schemeClr val="tx1"/>
                        </a:solidFill>
                        <a:effectLst/>
                        <a:uLnTx/>
                        <a:uFillTx/>
                        <a:latin typeface="Open Sans Light"/>
                        <a:ea typeface="+mn-ea"/>
                        <a:cs typeface="+mn-cs"/>
                      </a:endParaRPr>
                    </a:p>
                  </a:txBody>
                  <a:tcPr anchor="ctr"/>
                </a:tc>
                <a:extLst>
                  <a:ext uri="{0D108BD9-81ED-4DB2-BD59-A6C34878D82A}">
                    <a16:rowId xmlns:a16="http://schemas.microsoft.com/office/drawing/2014/main" val="3520496766"/>
                  </a:ext>
                </a:extLst>
              </a:tr>
              <a:tr h="409898">
                <a:tc>
                  <a:txBody>
                    <a:bodyPr/>
                    <a:lstStyle/>
                    <a:p>
                      <a:pPr algn="l"/>
                      <a:r>
                        <a:rPr lang="en-US" sz="1600" dirty="0">
                          <a:solidFill>
                            <a:schemeClr val="tx1"/>
                          </a:solidFill>
                        </a:rPr>
                        <a:t>Other Health Impairment</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u="none" strike="noStrike" kern="1200" cap="none" spc="0" normalizeH="0" baseline="0" noProof="0">
                          <a:ln>
                            <a:noFill/>
                          </a:ln>
                          <a:solidFill>
                            <a:schemeClr val="tx1"/>
                          </a:solidFill>
                          <a:effectLst/>
                          <a:uLnTx/>
                          <a:uFillTx/>
                        </a:rPr>
                        <a:t>≥ 3.0</a:t>
                      </a:r>
                      <a:endParaRPr kumimoji="0" lang="en-US" sz="1600" b="0" i="0" u="none" strike="noStrike" kern="1200" cap="none" spc="0" normalizeH="0" baseline="0" noProof="0" dirty="0">
                        <a:ln>
                          <a:noFill/>
                        </a:ln>
                        <a:solidFill>
                          <a:schemeClr val="tx1"/>
                        </a:solidFill>
                        <a:effectLst/>
                        <a:uLnTx/>
                        <a:uFillTx/>
                        <a:latin typeface="Open Sans Light"/>
                        <a:ea typeface="+mn-ea"/>
                        <a:cs typeface="+mn-cs"/>
                      </a:endParaRPr>
                    </a:p>
                  </a:txBody>
                  <a:tcPr anchor="ctr"/>
                </a:tc>
                <a:extLst>
                  <a:ext uri="{0D108BD9-81ED-4DB2-BD59-A6C34878D82A}">
                    <a16:rowId xmlns:a16="http://schemas.microsoft.com/office/drawing/2014/main" val="3877146165"/>
                  </a:ext>
                </a:extLst>
              </a:tr>
              <a:tr h="409898">
                <a:tc>
                  <a:txBody>
                    <a:bodyPr/>
                    <a:lstStyle/>
                    <a:p>
                      <a:pPr algn="l"/>
                      <a:r>
                        <a:rPr lang="en-US" sz="1600" dirty="0">
                          <a:solidFill>
                            <a:schemeClr val="tx1"/>
                          </a:solidFill>
                        </a:rPr>
                        <a:t>Specific Learning Disability</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u="none" strike="noStrike" kern="1200" cap="none" spc="0" normalizeH="0" baseline="0" noProof="0">
                          <a:ln>
                            <a:noFill/>
                          </a:ln>
                          <a:solidFill>
                            <a:schemeClr val="tx1"/>
                          </a:solidFill>
                          <a:effectLst/>
                          <a:uLnTx/>
                          <a:uFillTx/>
                        </a:rPr>
                        <a:t>≥ 3.0</a:t>
                      </a:r>
                      <a:endParaRPr kumimoji="0" lang="en-US" sz="1600" b="0" i="0" u="none" strike="noStrike" kern="1200" cap="none" spc="0" normalizeH="0" baseline="0" noProof="0" dirty="0">
                        <a:ln>
                          <a:noFill/>
                        </a:ln>
                        <a:solidFill>
                          <a:schemeClr val="tx1"/>
                        </a:solidFill>
                        <a:effectLst/>
                        <a:uLnTx/>
                        <a:uFillTx/>
                        <a:latin typeface="Open Sans Light"/>
                        <a:ea typeface="+mn-ea"/>
                        <a:cs typeface="+mn-cs"/>
                      </a:endParaRPr>
                    </a:p>
                  </a:txBody>
                  <a:tcPr anchor="ctr"/>
                </a:tc>
                <a:extLst>
                  <a:ext uri="{0D108BD9-81ED-4DB2-BD59-A6C34878D82A}">
                    <a16:rowId xmlns:a16="http://schemas.microsoft.com/office/drawing/2014/main" val="2755186580"/>
                  </a:ext>
                </a:extLst>
              </a:tr>
              <a:tr h="524613">
                <a:tc>
                  <a:txBody>
                    <a:bodyPr/>
                    <a:lstStyle/>
                    <a:p>
                      <a:pPr algn="l"/>
                      <a:r>
                        <a:rPr lang="en-US" sz="1600" dirty="0">
                          <a:solidFill>
                            <a:schemeClr val="tx1"/>
                          </a:solidFill>
                        </a:rPr>
                        <a:t>Speech/Language Impairment</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u="none" strike="noStrike" kern="1200" cap="none" spc="0" normalizeH="0" baseline="0" noProof="0" dirty="0">
                          <a:ln>
                            <a:noFill/>
                          </a:ln>
                          <a:solidFill>
                            <a:schemeClr val="tx1"/>
                          </a:solidFill>
                          <a:effectLst/>
                          <a:uLnTx/>
                          <a:uFillTx/>
                        </a:rPr>
                        <a:t>≥ 4.5</a:t>
                      </a:r>
                      <a:endParaRPr kumimoji="0" lang="en-US" sz="1600" b="0" i="0" u="none" strike="noStrike" kern="1200" cap="none" spc="0" normalizeH="0" baseline="0" noProof="0" dirty="0">
                        <a:ln>
                          <a:noFill/>
                        </a:ln>
                        <a:solidFill>
                          <a:schemeClr val="tx1"/>
                        </a:solidFill>
                        <a:effectLst/>
                        <a:uLnTx/>
                        <a:uFillTx/>
                        <a:latin typeface="Open Sans Light"/>
                        <a:ea typeface="+mn-ea"/>
                        <a:cs typeface="+mn-cs"/>
                      </a:endParaRPr>
                    </a:p>
                  </a:txBody>
                  <a:tcPr anchor="ctr"/>
                </a:tc>
                <a:extLst>
                  <a:ext uri="{0D108BD9-81ED-4DB2-BD59-A6C34878D82A}">
                    <a16:rowId xmlns:a16="http://schemas.microsoft.com/office/drawing/2014/main" val="758928542"/>
                  </a:ext>
                </a:extLst>
              </a:tr>
            </a:tbl>
          </a:graphicData>
        </a:graphic>
      </p:graphicFrame>
      <p:graphicFrame>
        <p:nvGraphicFramePr>
          <p:cNvPr id="9" name="Table 8">
            <a:extLst>
              <a:ext uri="{FF2B5EF4-FFF2-40B4-BE49-F238E27FC236}">
                <a16:creationId xmlns:a16="http://schemas.microsoft.com/office/drawing/2014/main" id="{142CC213-2925-E401-D5A7-5C4FD601A283}"/>
              </a:ext>
            </a:extLst>
          </p:cNvPr>
          <p:cNvGraphicFramePr>
            <a:graphicFrameLocks noGrp="1"/>
          </p:cNvGraphicFramePr>
          <p:nvPr>
            <p:extLst>
              <p:ext uri="{D42A27DB-BD31-4B8C-83A1-F6EECF244321}">
                <p14:modId xmlns:p14="http://schemas.microsoft.com/office/powerpoint/2010/main" val="710913176"/>
              </p:ext>
            </p:extLst>
          </p:nvPr>
        </p:nvGraphicFramePr>
        <p:xfrm>
          <a:off x="4147980" y="2657561"/>
          <a:ext cx="3659590" cy="3305498"/>
        </p:xfrm>
        <a:graphic>
          <a:graphicData uri="http://schemas.openxmlformats.org/drawingml/2006/table">
            <a:tbl>
              <a:tblPr firstRow="1" bandRow="1">
                <a:tableStyleId>{F5AB1C69-6EDB-4FF4-983F-18BD219EF322}</a:tableStyleId>
              </a:tblPr>
              <a:tblGrid>
                <a:gridCol w="2972148">
                  <a:extLst>
                    <a:ext uri="{9D8B030D-6E8A-4147-A177-3AD203B41FA5}">
                      <a16:colId xmlns:a16="http://schemas.microsoft.com/office/drawing/2014/main" val="3159421490"/>
                    </a:ext>
                  </a:extLst>
                </a:gridCol>
                <a:gridCol w="687442">
                  <a:extLst>
                    <a:ext uri="{9D8B030D-6E8A-4147-A177-3AD203B41FA5}">
                      <a16:colId xmlns:a16="http://schemas.microsoft.com/office/drawing/2014/main" val="2956215199"/>
                    </a:ext>
                  </a:extLst>
                </a:gridCol>
              </a:tblGrid>
              <a:tr h="409898">
                <a:tc>
                  <a:txBody>
                    <a:bodyPr/>
                    <a:lstStyle/>
                    <a:p>
                      <a:pPr algn="ctr"/>
                      <a:r>
                        <a:rPr lang="en-US" sz="1600" dirty="0">
                          <a:solidFill>
                            <a:schemeClr val="tx1"/>
                          </a:solidFill>
                        </a:rPr>
                        <a:t>Discipline Risk Ratio Thresholds</a:t>
                      </a:r>
                    </a:p>
                  </a:txBody>
                  <a:tcPr anchor="ctr"/>
                </a:tc>
                <a:tc>
                  <a:txBody>
                    <a:bodyPr/>
                    <a:lstStyle/>
                    <a:p>
                      <a:endParaRPr lang="en-US" dirty="0"/>
                    </a:p>
                  </a:txBody>
                  <a:tcPr anchor="ctr"/>
                </a:tc>
                <a:extLst>
                  <a:ext uri="{0D108BD9-81ED-4DB2-BD59-A6C34878D82A}">
                    <a16:rowId xmlns:a16="http://schemas.microsoft.com/office/drawing/2014/main" val="3124080464"/>
                  </a:ext>
                </a:extLst>
              </a:tr>
              <a:tr h="40989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In-School Suspensions or Expulsions ≤ 10 days </a:t>
                      </a:r>
                    </a:p>
                  </a:txBody>
                  <a:tcPr anchor="ctr"/>
                </a:tc>
                <a:tc>
                  <a:txBody>
                    <a:bodyPr/>
                    <a:lstStyle/>
                    <a:p>
                      <a:pPr algn="l"/>
                      <a:r>
                        <a:rPr lang="en-US" sz="1600" dirty="0">
                          <a:solidFill>
                            <a:schemeClr val="tx1"/>
                          </a:solidFill>
                        </a:rPr>
                        <a:t>≥ 3.0</a:t>
                      </a:r>
                    </a:p>
                  </a:txBody>
                  <a:tcPr anchor="ctr"/>
                </a:tc>
                <a:extLst>
                  <a:ext uri="{0D108BD9-81ED-4DB2-BD59-A6C34878D82A}">
                    <a16:rowId xmlns:a16="http://schemas.microsoft.com/office/drawing/2014/main" val="2995130384"/>
                  </a:ext>
                </a:extLst>
              </a:tr>
              <a:tr h="3774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In-School Suspensions or Expulsions &gt; 10 days </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u="none" strike="noStrike" kern="1200" cap="none" spc="0" normalizeH="0" baseline="0" noProof="0">
                          <a:ln>
                            <a:noFill/>
                          </a:ln>
                          <a:solidFill>
                            <a:schemeClr val="tx1"/>
                          </a:solidFill>
                          <a:effectLst/>
                          <a:uLnTx/>
                          <a:uFillTx/>
                        </a:rPr>
                        <a:t>≥ 3.0</a:t>
                      </a:r>
                      <a:endParaRPr kumimoji="0" lang="en-US" sz="1600" b="0" i="0" u="none" strike="noStrike" kern="1200" cap="none" spc="0" normalizeH="0" baseline="0" noProof="0" dirty="0">
                        <a:ln>
                          <a:noFill/>
                        </a:ln>
                        <a:solidFill>
                          <a:schemeClr val="tx1"/>
                        </a:solidFill>
                        <a:effectLst/>
                        <a:uLnTx/>
                        <a:uFillTx/>
                        <a:latin typeface="Open Sans Light"/>
                        <a:ea typeface="+mn-ea"/>
                        <a:cs typeface="+mn-cs"/>
                      </a:endParaRPr>
                    </a:p>
                  </a:txBody>
                  <a:tcPr anchor="ctr"/>
                </a:tc>
                <a:extLst>
                  <a:ext uri="{0D108BD9-81ED-4DB2-BD59-A6C34878D82A}">
                    <a16:rowId xmlns:a16="http://schemas.microsoft.com/office/drawing/2014/main" val="3736050940"/>
                  </a:ext>
                </a:extLst>
              </a:tr>
              <a:tr h="40989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Out-of-School Suspensions or Expulsions ≤ 10 days </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u="none" strike="noStrike" kern="1200" cap="none" spc="0" normalizeH="0" baseline="0" noProof="0">
                          <a:ln>
                            <a:noFill/>
                          </a:ln>
                          <a:solidFill>
                            <a:schemeClr val="tx1"/>
                          </a:solidFill>
                          <a:effectLst/>
                          <a:uLnTx/>
                          <a:uFillTx/>
                        </a:rPr>
                        <a:t>≥ 3.0</a:t>
                      </a:r>
                      <a:endParaRPr kumimoji="0" lang="en-US" sz="1600" b="0" i="0" u="none" strike="noStrike" kern="1200" cap="none" spc="0" normalizeH="0" baseline="0" noProof="0" dirty="0">
                        <a:ln>
                          <a:noFill/>
                        </a:ln>
                        <a:solidFill>
                          <a:schemeClr val="tx1"/>
                        </a:solidFill>
                        <a:effectLst/>
                        <a:uLnTx/>
                        <a:uFillTx/>
                        <a:latin typeface="Open Sans Light"/>
                        <a:ea typeface="+mn-ea"/>
                        <a:cs typeface="+mn-cs"/>
                      </a:endParaRPr>
                    </a:p>
                  </a:txBody>
                  <a:tcPr anchor="ctr"/>
                </a:tc>
                <a:extLst>
                  <a:ext uri="{0D108BD9-81ED-4DB2-BD59-A6C34878D82A}">
                    <a16:rowId xmlns:a16="http://schemas.microsoft.com/office/drawing/2014/main" val="2480158646"/>
                  </a:ext>
                </a:extLst>
              </a:tr>
              <a:tr h="40989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Out-of-School Suspensions or Expulsions &gt; 10 days </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u="none" strike="noStrike" kern="1200" cap="none" spc="0" normalizeH="0" baseline="0" noProof="0">
                          <a:ln>
                            <a:noFill/>
                          </a:ln>
                          <a:solidFill>
                            <a:schemeClr val="tx1"/>
                          </a:solidFill>
                          <a:effectLst/>
                          <a:uLnTx/>
                          <a:uFillTx/>
                        </a:rPr>
                        <a:t>≥ 3.0</a:t>
                      </a:r>
                      <a:endParaRPr kumimoji="0" lang="en-US" sz="1600" b="0" i="0" u="none" strike="noStrike" kern="1200" cap="none" spc="0" normalizeH="0" baseline="0" noProof="0" dirty="0">
                        <a:ln>
                          <a:noFill/>
                        </a:ln>
                        <a:solidFill>
                          <a:schemeClr val="tx1"/>
                        </a:solidFill>
                        <a:effectLst/>
                        <a:uLnTx/>
                        <a:uFillTx/>
                        <a:latin typeface="Open Sans Light"/>
                        <a:ea typeface="+mn-ea"/>
                        <a:cs typeface="+mn-cs"/>
                      </a:endParaRPr>
                    </a:p>
                  </a:txBody>
                  <a:tcPr anchor="ctr"/>
                </a:tc>
                <a:extLst>
                  <a:ext uri="{0D108BD9-81ED-4DB2-BD59-A6C34878D82A}">
                    <a16:rowId xmlns:a16="http://schemas.microsoft.com/office/drawing/2014/main" val="3520496766"/>
                  </a:ext>
                </a:extLst>
              </a:tr>
              <a:tr h="409898">
                <a:tc>
                  <a:txBody>
                    <a:bodyPr/>
                    <a:lstStyle/>
                    <a:p>
                      <a:pPr algn="l"/>
                      <a:r>
                        <a:rPr lang="en-US" sz="1600" dirty="0">
                          <a:solidFill>
                            <a:schemeClr val="tx1"/>
                          </a:solidFill>
                        </a:rPr>
                        <a:t>Disciplinary removals in total</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u="none" strike="noStrike" kern="1200" cap="none" spc="0" normalizeH="0" baseline="0" noProof="0" dirty="0">
                          <a:ln>
                            <a:noFill/>
                          </a:ln>
                          <a:solidFill>
                            <a:schemeClr val="tx1"/>
                          </a:solidFill>
                          <a:effectLst/>
                          <a:uLnTx/>
                          <a:uFillTx/>
                        </a:rPr>
                        <a:t>≥ 3.0</a:t>
                      </a:r>
                      <a:endParaRPr kumimoji="0" lang="en-US" sz="1600" b="0" i="0" u="none" strike="noStrike" kern="1200" cap="none" spc="0" normalizeH="0" baseline="0" noProof="0" dirty="0">
                        <a:ln>
                          <a:noFill/>
                        </a:ln>
                        <a:solidFill>
                          <a:schemeClr val="tx1"/>
                        </a:solidFill>
                        <a:effectLst/>
                        <a:uLnTx/>
                        <a:uFillTx/>
                        <a:latin typeface="Open Sans Light"/>
                        <a:ea typeface="+mn-ea"/>
                        <a:cs typeface="+mn-cs"/>
                      </a:endParaRPr>
                    </a:p>
                  </a:txBody>
                  <a:tcPr anchor="ctr"/>
                </a:tc>
                <a:extLst>
                  <a:ext uri="{0D108BD9-81ED-4DB2-BD59-A6C34878D82A}">
                    <a16:rowId xmlns:a16="http://schemas.microsoft.com/office/drawing/2014/main" val="3877146165"/>
                  </a:ext>
                </a:extLst>
              </a:tr>
            </a:tbl>
          </a:graphicData>
        </a:graphic>
      </p:graphicFrame>
      <p:graphicFrame>
        <p:nvGraphicFramePr>
          <p:cNvPr id="10" name="Table 9">
            <a:extLst>
              <a:ext uri="{FF2B5EF4-FFF2-40B4-BE49-F238E27FC236}">
                <a16:creationId xmlns:a16="http://schemas.microsoft.com/office/drawing/2014/main" id="{920EBD78-5298-454C-56A3-B905F27EF56C}"/>
              </a:ext>
            </a:extLst>
          </p:cNvPr>
          <p:cNvGraphicFramePr>
            <a:graphicFrameLocks noGrp="1"/>
          </p:cNvGraphicFramePr>
          <p:nvPr>
            <p:extLst>
              <p:ext uri="{D42A27DB-BD31-4B8C-83A1-F6EECF244321}">
                <p14:modId xmlns:p14="http://schemas.microsoft.com/office/powerpoint/2010/main" val="3522752596"/>
              </p:ext>
            </p:extLst>
          </p:nvPr>
        </p:nvGraphicFramePr>
        <p:xfrm>
          <a:off x="8086934" y="2657561"/>
          <a:ext cx="3772386" cy="1737360"/>
        </p:xfrm>
        <a:graphic>
          <a:graphicData uri="http://schemas.openxmlformats.org/drawingml/2006/table">
            <a:tbl>
              <a:tblPr firstRow="1" bandRow="1">
                <a:tableStyleId>{00A15C55-8517-42AA-B614-E9B94910E393}</a:tableStyleId>
              </a:tblPr>
              <a:tblGrid>
                <a:gridCol w="2995594">
                  <a:extLst>
                    <a:ext uri="{9D8B030D-6E8A-4147-A177-3AD203B41FA5}">
                      <a16:colId xmlns:a16="http://schemas.microsoft.com/office/drawing/2014/main" val="3159421490"/>
                    </a:ext>
                  </a:extLst>
                </a:gridCol>
                <a:gridCol w="776792">
                  <a:extLst>
                    <a:ext uri="{9D8B030D-6E8A-4147-A177-3AD203B41FA5}">
                      <a16:colId xmlns:a16="http://schemas.microsoft.com/office/drawing/2014/main" val="2956215199"/>
                    </a:ext>
                  </a:extLst>
                </a:gridCol>
              </a:tblGrid>
              <a:tr h="409898">
                <a:tc>
                  <a:txBody>
                    <a:bodyPr/>
                    <a:lstStyle/>
                    <a:p>
                      <a:pPr algn="ctr"/>
                      <a:r>
                        <a:rPr lang="en-US" sz="1600" dirty="0"/>
                        <a:t>Placement Risk Ratio Thresholds</a:t>
                      </a:r>
                    </a:p>
                  </a:txBody>
                  <a:tcPr anchor="ctr"/>
                </a:tc>
                <a:tc>
                  <a:txBody>
                    <a:bodyPr/>
                    <a:lstStyle/>
                    <a:p>
                      <a:endParaRPr lang="en-US" dirty="0"/>
                    </a:p>
                  </a:txBody>
                  <a:tcPr anchor="ctr"/>
                </a:tc>
                <a:extLst>
                  <a:ext uri="{0D108BD9-81ED-4DB2-BD59-A6C34878D82A}">
                    <a16:rowId xmlns:a16="http://schemas.microsoft.com/office/drawing/2014/main" val="3124080464"/>
                  </a:ext>
                </a:extLst>
              </a:tr>
              <a:tr h="40989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In Regular Education Setting </a:t>
                      </a:r>
                      <a:br>
                        <a:rPr lang="en-US" sz="1600" dirty="0"/>
                      </a:br>
                      <a:r>
                        <a:rPr lang="en-US" sz="1600" dirty="0"/>
                        <a:t>&lt; 40% of the Day </a:t>
                      </a:r>
                    </a:p>
                  </a:txBody>
                  <a:tcPr anchor="ctr"/>
                </a:tc>
                <a:tc>
                  <a:txBody>
                    <a:bodyPr/>
                    <a:lstStyle/>
                    <a:p>
                      <a:pPr algn="l"/>
                      <a:r>
                        <a:rPr lang="en-US" sz="1600" dirty="0"/>
                        <a:t>≥ 3.0</a:t>
                      </a:r>
                    </a:p>
                  </a:txBody>
                  <a:tcPr anchor="ctr"/>
                </a:tc>
                <a:extLst>
                  <a:ext uri="{0D108BD9-81ED-4DB2-BD59-A6C34878D82A}">
                    <a16:rowId xmlns:a16="http://schemas.microsoft.com/office/drawing/2014/main" val="2995130384"/>
                  </a:ext>
                </a:extLst>
              </a:tr>
              <a:tr h="3774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In separate schools and residential facilities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u="none" strike="noStrike" kern="1200" cap="none" spc="0" normalizeH="0" baseline="0" noProof="0" dirty="0">
                          <a:ln>
                            <a:noFill/>
                          </a:ln>
                          <a:solidFill>
                            <a:srgbClr val="12284C"/>
                          </a:solidFill>
                          <a:effectLst/>
                          <a:uLnTx/>
                          <a:uFillTx/>
                        </a:rPr>
                        <a:t>≥ 3.0</a:t>
                      </a:r>
                      <a:endParaRPr kumimoji="0" lang="en-US" sz="1600" b="0" i="0" u="none" strike="noStrike" kern="1200" cap="none" spc="0" normalizeH="0" baseline="0" noProof="0" dirty="0">
                        <a:ln>
                          <a:noFill/>
                        </a:ln>
                        <a:solidFill>
                          <a:srgbClr val="12284C"/>
                        </a:solidFill>
                        <a:effectLst/>
                        <a:uLnTx/>
                        <a:uFillTx/>
                        <a:latin typeface="Open Sans Light"/>
                        <a:ea typeface="+mn-ea"/>
                        <a:cs typeface="+mn-cs"/>
                      </a:endParaRPr>
                    </a:p>
                  </a:txBody>
                  <a:tcPr anchor="ctr"/>
                </a:tc>
                <a:extLst>
                  <a:ext uri="{0D108BD9-81ED-4DB2-BD59-A6C34878D82A}">
                    <a16:rowId xmlns:a16="http://schemas.microsoft.com/office/drawing/2014/main" val="3736050940"/>
                  </a:ext>
                </a:extLst>
              </a:tr>
            </a:tbl>
          </a:graphicData>
        </a:graphic>
      </p:graphicFrame>
    </p:spTree>
    <p:custDataLst>
      <p:tags r:id="rId1"/>
    </p:custDataLst>
    <p:extLst>
      <p:ext uri="{BB962C8B-B14F-4D97-AF65-F5344CB8AC3E}">
        <p14:creationId xmlns:p14="http://schemas.microsoft.com/office/powerpoint/2010/main" val="425771679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COUNT" val="36"/>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Custom Design">
  <a:themeElements>
    <a:clrScheme name="KSDE">
      <a:dk1>
        <a:srgbClr val="12284C"/>
      </a:dk1>
      <a:lt1>
        <a:sysClr val="window" lastClr="FFFFFF"/>
      </a:lt1>
      <a:dk2>
        <a:srgbClr val="12284C"/>
      </a:dk2>
      <a:lt2>
        <a:srgbClr val="E7E6E6"/>
      </a:lt2>
      <a:accent1>
        <a:srgbClr val="FFA400"/>
      </a:accent1>
      <a:accent2>
        <a:srgbClr val="12284C"/>
      </a:accent2>
      <a:accent3>
        <a:srgbClr val="00B796"/>
      </a:accent3>
      <a:accent4>
        <a:srgbClr val="005587"/>
      </a:accent4>
      <a:accent5>
        <a:srgbClr val="D50032"/>
      </a:accent5>
      <a:accent6>
        <a:srgbClr val="3E4043"/>
      </a:accent6>
      <a:hlink>
        <a:srgbClr val="12284C"/>
      </a:hlink>
      <a:folHlink>
        <a:srgbClr val="53565A"/>
      </a:folHlink>
    </a:clrScheme>
    <a:fontScheme name="KSDE Open Sans">
      <a:majorFont>
        <a:latin typeface="Open Sans"/>
        <a:ea typeface=""/>
        <a:cs typeface=""/>
      </a:majorFont>
      <a:minorFont>
        <a:latin typeface="Open Sans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hite Template" id="{3F6FE892-DA12-4C81-AA5A-446CD67FAB0A}" vid="{65E85907-513D-47EC-BC1E-D81300383C2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3809B7AE0769C40BC7FC10221A5AC4C" ma:contentTypeVersion="13" ma:contentTypeDescription="Create a new document." ma:contentTypeScope="" ma:versionID="03782e99ea337d9c03786a540780c58d">
  <xsd:schema xmlns:xsd="http://www.w3.org/2001/XMLSchema" xmlns:xs="http://www.w3.org/2001/XMLSchema" xmlns:p="http://schemas.microsoft.com/office/2006/metadata/properties" xmlns:ns3="6c663d95-8238-4b2d-b922-a74f82e5df6f" xmlns:ns4="d5501a87-0b31-43b9-bb13-8dd2b743a206" targetNamespace="http://schemas.microsoft.com/office/2006/metadata/properties" ma:root="true" ma:fieldsID="b35b21a765e947f079320b3ea7b9868f" ns3:_="" ns4:_="">
    <xsd:import namespace="6c663d95-8238-4b2d-b922-a74f82e5df6f"/>
    <xsd:import namespace="d5501a87-0b31-43b9-bb13-8dd2b743a206"/>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4:SharedWithUsers" minOccurs="0"/>
                <xsd:element ref="ns4:SharedWithDetails" minOccurs="0"/>
                <xsd:element ref="ns4:SharingHintHash" minOccurs="0"/>
                <xsd:element ref="ns3:MediaServiceAutoKeyPoints" minOccurs="0"/>
                <xsd:element ref="ns3:MediaServiceKeyPoints"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c663d95-8238-4b2d-b922-a74f82e5df6f"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1" nillable="true" ma:displayName="MediaServiceAutoTags" ma:description=""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MediaServiceLocation" ma:internalName="MediaServiceLocation"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5501a87-0b31-43b9-bb13-8dd2b743a206"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SharingHintHash" ma:index="16"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445BADF-2F2F-4D81-ACB9-DB6A1A4D4889}">
  <ds:schemaRefs>
    <ds:schemaRef ds:uri="http://schemas.microsoft.com/sharepoint/v3/contenttype/forms"/>
  </ds:schemaRefs>
</ds:datastoreItem>
</file>

<file path=customXml/itemProps2.xml><?xml version="1.0" encoding="utf-8"?>
<ds:datastoreItem xmlns:ds="http://schemas.openxmlformats.org/officeDocument/2006/customXml" ds:itemID="{41F5BFCA-A647-4DE5-B38D-51814DA7F1C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c663d95-8238-4b2d-b922-a74f82e5df6f"/>
    <ds:schemaRef ds:uri="d5501a87-0b31-43b9-bb13-8dd2b743a20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1989B36-3905-4D71-9AD1-EDCFAD04EC31}">
  <ds:schemaRefs>
    <ds:schemaRef ds:uri="http://schemas.microsoft.com/office/infopath/2007/PartnerControls"/>
    <ds:schemaRef ds:uri="http://purl.org/dc/terms/"/>
    <ds:schemaRef ds:uri="http://purl.org/dc/elements/1.1/"/>
    <ds:schemaRef ds:uri="http://schemas.openxmlformats.org/package/2006/metadata/core-properties"/>
    <ds:schemaRef ds:uri="http://www.w3.org/XML/1998/namespace"/>
    <ds:schemaRef ds:uri="http://schemas.microsoft.com/office/2006/metadata/properties"/>
    <ds:schemaRef ds:uri="http://schemas.microsoft.com/office/2006/documentManagement/types"/>
    <ds:schemaRef ds:uri="http://purl.org/dc/dcmitype/"/>
    <ds:schemaRef ds:uri="d5501a87-0b31-43b9-bb13-8dd2b743a206"/>
    <ds:schemaRef ds:uri="6c663d95-8238-4b2d-b922-a74f82e5df6f"/>
  </ds:schemaRefs>
</ds:datastoreItem>
</file>

<file path=docProps/app.xml><?xml version="1.0" encoding="utf-8"?>
<Properties xmlns="http://schemas.openxmlformats.org/officeDocument/2006/extended-properties" xmlns:vt="http://schemas.openxmlformats.org/officeDocument/2006/docPropsVTypes">
  <Template/>
  <TotalTime>30127</TotalTime>
  <Words>2774</Words>
  <Application>Microsoft Office PowerPoint</Application>
  <PresentationFormat>Widescreen</PresentationFormat>
  <Paragraphs>373</Paragraphs>
  <Slides>36</Slides>
  <Notes>23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36</vt:i4>
      </vt:variant>
    </vt:vector>
  </HeadingPairs>
  <TitlesOfParts>
    <vt:vector size="41" baseType="lpstr">
      <vt:lpstr>Arial</vt:lpstr>
      <vt:lpstr>Calibri</vt:lpstr>
      <vt:lpstr>Open Sans Light</vt:lpstr>
      <vt:lpstr>Open Sans Semibold</vt:lpstr>
      <vt:lpstr>Custom Design</vt:lpstr>
      <vt:lpstr>EQUITY IN IDEA: Digging Into Significant Disproportionality </vt:lpstr>
      <vt:lpstr>Agenda</vt:lpstr>
      <vt:lpstr>What is “significant disproportionality?”</vt:lpstr>
      <vt:lpstr>METHODOLOGY</vt:lpstr>
      <vt:lpstr>Unpacking Key Terms</vt:lpstr>
      <vt:lpstr>Unpacking Key Terms (cont.)</vt:lpstr>
      <vt:lpstr>Unpacking Key Terms (cont.) </vt:lpstr>
      <vt:lpstr>Unpacking Key Terms (cont.)  </vt:lpstr>
      <vt:lpstr>At what point is there significant disproportionality?</vt:lpstr>
      <vt:lpstr>How many years of data are considered for significant disproportionality?</vt:lpstr>
      <vt:lpstr>What if my data improves over time?</vt:lpstr>
      <vt:lpstr>Cooperatives and Interlocals</vt:lpstr>
      <vt:lpstr>Where can I find my LEA’s Significant Disproportionality reports?</vt:lpstr>
      <vt:lpstr>IMPLICATIONS</vt:lpstr>
      <vt:lpstr>What happens if my LEA is identified as having significant disproportionality?</vt:lpstr>
      <vt:lpstr>What is meant by policies, procedures, and practices?</vt:lpstr>
      <vt:lpstr>Significant Disproportionality Self-Assessment Tool</vt:lpstr>
      <vt:lpstr>Related Requirements</vt:lpstr>
      <vt:lpstr>Section 1: IEP Development</vt:lpstr>
      <vt:lpstr>Determining Contributing Factors</vt:lpstr>
      <vt:lpstr>ROOT CAUSE ANALYSIS</vt:lpstr>
      <vt:lpstr>What is root cause analysis?</vt:lpstr>
      <vt:lpstr>Why do a root cause analysis?</vt:lpstr>
      <vt:lpstr>Considerations for Root Cause Analysis</vt:lpstr>
      <vt:lpstr>Considerations for Root Cause Analysis (cont.)</vt:lpstr>
      <vt:lpstr>What are some root cause analysis methods?</vt:lpstr>
      <vt:lpstr>Fishbone Diagram</vt:lpstr>
      <vt:lpstr>The Five Whys</vt:lpstr>
      <vt:lpstr>Key Takeaways</vt:lpstr>
      <vt:lpstr>IDEA EQUITY DATA</vt:lpstr>
      <vt:lpstr>Beyond Significant Disproportionality: Other Equity Data </vt:lpstr>
      <vt:lpstr>Comparisons of Significant Disproportionality and Other Equity Data</vt:lpstr>
      <vt:lpstr>Comparisons of Significant Disproportionality and Other Equity Data (cont.)</vt:lpstr>
      <vt:lpstr>RESOURCES</vt:lpstr>
      <vt:lpstr>Significant Disproportionality Resources</vt:lpstr>
      <vt:lpstr>Please contact us with any questions. </vt:lpstr>
    </vt:vector>
  </TitlesOfParts>
  <Company>KSDE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KSDE</dc:title>
  <dc:creator>Cheryl Franklin</dc:creator>
  <cp:lastModifiedBy>Evelyn</cp:lastModifiedBy>
  <cp:revision>455</cp:revision>
  <dcterms:created xsi:type="dcterms:W3CDTF">2017-11-21T21:33:09Z</dcterms:created>
  <dcterms:modified xsi:type="dcterms:W3CDTF">2024-07-01T20:11:52Z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0x01010063809B7AE0769C40BC7FC10221A5AC4C</vt:lpwstr>
  </property>
  <property fmtid="{D5CDD505-2E9C-101B-9397-08002B2CF9AE}" pid="3" name="ArticulateGUID">
    <vt:lpwstr>8ADB4F43-22A7-4A1A-8DDD-3B2F2FEB35AC</vt:lpwstr>
  </property>
  <property fmtid="{D5CDD505-2E9C-101B-9397-08002B2CF9AE}" pid="4" name="ArticulatePath">
    <vt:lpwstr>2023.09.26SignificantDisproportionalityPPT_RW Edits (1)</vt:lpwstr>
  </property>
</Properties>
</file>