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bookmarkIdSeed="8">
  <p:sldMasterIdLst>
    <p:sldMasterId id="2147483660" r:id="rId4"/>
  </p:sldMasterIdLst>
  <p:notesMasterIdLst>
    <p:notesMasterId r:id="rId27"/>
  </p:notesMasterIdLst>
  <p:sldIdLst>
    <p:sldId id="261" r:id="rId5"/>
    <p:sldId id="407" r:id="rId6"/>
    <p:sldId id="405" r:id="rId7"/>
    <p:sldId id="408" r:id="rId8"/>
    <p:sldId id="409" r:id="rId9"/>
    <p:sldId id="410" r:id="rId10"/>
    <p:sldId id="402" r:id="rId11"/>
    <p:sldId id="612" r:id="rId12"/>
    <p:sldId id="412" r:id="rId13"/>
    <p:sldId id="414" r:id="rId14"/>
    <p:sldId id="418" r:id="rId15"/>
    <p:sldId id="415" r:id="rId16"/>
    <p:sldId id="411" r:id="rId17"/>
    <p:sldId id="420" r:id="rId18"/>
    <p:sldId id="413" r:id="rId19"/>
    <p:sldId id="416" r:id="rId20"/>
    <p:sldId id="417" r:id="rId21"/>
    <p:sldId id="421" r:id="rId22"/>
    <p:sldId id="422" r:id="rId23"/>
    <p:sldId id="423" r:id="rId24"/>
    <p:sldId id="419" r:id="rId25"/>
    <p:sldId id="279" r:id="rId26"/>
  </p:sldIdLst>
  <p:sldSz cx="12192000" cy="6858000"/>
  <p:notesSz cx="7010400" cy="9296400"/>
  <p:embeddedFontLst>
    <p:embeddedFont>
      <p:font typeface="Cambria Math" panose="02040503050406030204" pitchFamily="18" charset="0"/>
      <p:regular r:id="rId28"/>
    </p:embeddedFont>
    <p:embeddedFont>
      <p:font typeface="Open Sans" panose="020B0606030504020204" pitchFamily="34" charset="0"/>
      <p:regular r:id="rId29"/>
      <p:bold r:id="rId30"/>
      <p:italic r:id="rId31"/>
      <p:boldItalic r:id="rId32"/>
    </p:embeddedFont>
    <p:embeddedFont>
      <p:font typeface="Open Sans Light" panose="020B0306030504020204" pitchFamily="34" charset="0"/>
      <p:regular r:id="rId33"/>
      <p:italic r:id="rId34"/>
    </p:embeddedFont>
    <p:embeddedFont>
      <p:font typeface="Open Sans Semibold" panose="020B0706030804020204" pitchFamily="34" charset="0"/>
      <p:bold r:id="rId35"/>
      <p:boldItalic r:id="rId36"/>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2284C"/>
    <a:srgbClr val="11284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D7AC3CCA-C797-4891-BE02-D94E43425B78}" styleName="Medium Style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5" autoAdjust="0"/>
    <p:restoredTop sz="77922" autoAdjust="0"/>
  </p:normalViewPr>
  <p:slideViewPr>
    <p:cSldViewPr snapToGrid="0">
      <p:cViewPr varScale="1">
        <p:scale>
          <a:sx n="86" d="100"/>
          <a:sy n="86" d="100"/>
        </p:scale>
        <p:origin x="1518" y="90"/>
      </p:cViewPr>
      <p:guideLst/>
    </p:cSldViewPr>
  </p:slideViewPr>
  <p:outlineViewPr>
    <p:cViewPr>
      <p:scale>
        <a:sx n="33" d="100"/>
        <a:sy n="33" d="100"/>
      </p:scale>
      <p:origin x="0" y="-9882"/>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theme" Target="theme/theme1.xml"/><Relationship Id="rId21" Type="http://schemas.openxmlformats.org/officeDocument/2006/relationships/slide" Target="slides/slide17.xml"/><Relationship Id="rId34" Type="http://schemas.openxmlformats.org/officeDocument/2006/relationships/font" Target="fonts/font7.fntdata"/><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font" Target="fonts/font6.fntdata"/><Relationship Id="rId38"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font" Target="fonts/font2.fntdata"/><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font" Target="fonts/font5.fntdata"/><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font" Target="fonts/font1.fntdata"/><Relationship Id="rId36" Type="http://schemas.openxmlformats.org/officeDocument/2006/relationships/font" Target="fonts/font9.fntdata"/><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font" Target="fonts/font4.fntdata"/><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notesMaster" Target="notesMasters/notesMaster1.xml"/><Relationship Id="rId30" Type="http://schemas.openxmlformats.org/officeDocument/2006/relationships/font" Target="fonts/font3.fntdata"/><Relationship Id="rId35" Type="http://schemas.openxmlformats.org/officeDocument/2006/relationships/font" Target="fonts/font8.fntdata"/><Relationship Id="rId8" Type="http://schemas.openxmlformats.org/officeDocument/2006/relationships/slide" Target="slides/slide4.xml"/><Relationship Id="rId3" Type="http://schemas.openxmlformats.org/officeDocument/2006/relationships/customXml" Target="../customXml/item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93D19CFE-017B-4E71-A0BA-7E11B45B0199}" type="datetimeFigureOut">
              <a:rPr lang="en-US" smtClean="0"/>
              <a:t>5/30/2024</a:t>
            </a:fld>
            <a:endParaRPr lang="en-US"/>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B03B681A-0971-437A-97B1-44BF12E3167A}" type="slidenum">
              <a:rPr lang="en-US" smtClean="0"/>
              <a:t>‹#›</a:t>
            </a:fld>
            <a:endParaRPr lang="en-US"/>
          </a:p>
        </p:txBody>
      </p:sp>
    </p:spTree>
    <p:extLst>
      <p:ext uri="{BB962C8B-B14F-4D97-AF65-F5344CB8AC3E}">
        <p14:creationId xmlns:p14="http://schemas.microsoft.com/office/powerpoint/2010/main" val="57946776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B03B681A-0971-437A-97B1-44BF12E3167A}" type="slidenum">
              <a:rPr lang="en-US" smtClean="0"/>
              <a:t>1</a:t>
            </a:fld>
            <a:endParaRPr lang="en-US"/>
          </a:p>
        </p:txBody>
      </p:sp>
    </p:spTree>
    <p:extLst>
      <p:ext uri="{BB962C8B-B14F-4D97-AF65-F5344CB8AC3E}">
        <p14:creationId xmlns:p14="http://schemas.microsoft.com/office/powerpoint/2010/main" val="224881010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B03B681A-0971-437A-97B1-44BF12E3167A}" type="slidenum">
              <a:rPr lang="en-US" smtClean="0"/>
              <a:t>10</a:t>
            </a:fld>
            <a:endParaRPr lang="en-US"/>
          </a:p>
        </p:txBody>
      </p:sp>
    </p:spTree>
    <p:extLst>
      <p:ext uri="{BB962C8B-B14F-4D97-AF65-F5344CB8AC3E}">
        <p14:creationId xmlns:p14="http://schemas.microsoft.com/office/powerpoint/2010/main" val="273093207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B03B681A-0971-437A-97B1-44BF12E3167A}" type="slidenum">
              <a:rPr lang="en-US" smtClean="0"/>
              <a:t>11</a:t>
            </a:fld>
            <a:endParaRPr lang="en-US"/>
          </a:p>
        </p:txBody>
      </p:sp>
    </p:spTree>
    <p:extLst>
      <p:ext uri="{BB962C8B-B14F-4D97-AF65-F5344CB8AC3E}">
        <p14:creationId xmlns:p14="http://schemas.microsoft.com/office/powerpoint/2010/main" val="64198632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B03B681A-0971-437A-97B1-44BF12E3167A}" type="slidenum">
              <a:rPr lang="en-US" smtClean="0"/>
              <a:t>12</a:t>
            </a:fld>
            <a:endParaRPr lang="en-US"/>
          </a:p>
        </p:txBody>
      </p:sp>
    </p:spTree>
    <p:extLst>
      <p:ext uri="{BB962C8B-B14F-4D97-AF65-F5344CB8AC3E}">
        <p14:creationId xmlns:p14="http://schemas.microsoft.com/office/powerpoint/2010/main" val="313654932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B03B681A-0971-437A-97B1-44BF12E3167A}" type="slidenum">
              <a:rPr lang="en-US" smtClean="0"/>
              <a:t>13</a:t>
            </a:fld>
            <a:endParaRPr lang="en-US"/>
          </a:p>
        </p:txBody>
      </p:sp>
    </p:spTree>
    <p:extLst>
      <p:ext uri="{BB962C8B-B14F-4D97-AF65-F5344CB8AC3E}">
        <p14:creationId xmlns:p14="http://schemas.microsoft.com/office/powerpoint/2010/main" val="116972080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B03B681A-0971-437A-97B1-44BF12E3167A}" type="slidenum">
              <a:rPr lang="en-US" smtClean="0"/>
              <a:t>14</a:t>
            </a:fld>
            <a:endParaRPr lang="en-US"/>
          </a:p>
        </p:txBody>
      </p:sp>
    </p:spTree>
    <p:extLst>
      <p:ext uri="{BB962C8B-B14F-4D97-AF65-F5344CB8AC3E}">
        <p14:creationId xmlns:p14="http://schemas.microsoft.com/office/powerpoint/2010/main" val="408019660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B03B681A-0971-437A-97B1-44BF12E3167A}" type="slidenum">
              <a:rPr lang="en-US" smtClean="0"/>
              <a:t>15</a:t>
            </a:fld>
            <a:endParaRPr lang="en-US"/>
          </a:p>
        </p:txBody>
      </p:sp>
    </p:spTree>
    <p:extLst>
      <p:ext uri="{BB962C8B-B14F-4D97-AF65-F5344CB8AC3E}">
        <p14:creationId xmlns:p14="http://schemas.microsoft.com/office/powerpoint/2010/main" val="71127885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B03B681A-0971-437A-97B1-44BF12E3167A}" type="slidenum">
              <a:rPr lang="en-US" smtClean="0"/>
              <a:t>16</a:t>
            </a:fld>
            <a:endParaRPr lang="en-US"/>
          </a:p>
        </p:txBody>
      </p:sp>
    </p:spTree>
    <p:extLst>
      <p:ext uri="{BB962C8B-B14F-4D97-AF65-F5344CB8AC3E}">
        <p14:creationId xmlns:p14="http://schemas.microsoft.com/office/powerpoint/2010/main" val="89314586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B03B681A-0971-437A-97B1-44BF12E3167A}" type="slidenum">
              <a:rPr lang="en-US" smtClean="0"/>
              <a:t>17</a:t>
            </a:fld>
            <a:endParaRPr lang="en-US"/>
          </a:p>
        </p:txBody>
      </p:sp>
    </p:spTree>
    <p:extLst>
      <p:ext uri="{BB962C8B-B14F-4D97-AF65-F5344CB8AC3E}">
        <p14:creationId xmlns:p14="http://schemas.microsoft.com/office/powerpoint/2010/main" val="184118111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B03B681A-0971-437A-97B1-44BF12E3167A}" type="slidenum">
              <a:rPr lang="en-US" smtClean="0"/>
              <a:t>18</a:t>
            </a:fld>
            <a:endParaRPr lang="en-US"/>
          </a:p>
        </p:txBody>
      </p:sp>
    </p:spTree>
    <p:extLst>
      <p:ext uri="{BB962C8B-B14F-4D97-AF65-F5344CB8AC3E}">
        <p14:creationId xmlns:p14="http://schemas.microsoft.com/office/powerpoint/2010/main" val="284216921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image is from the spring report located on the instruction and assessment planner. I recommend that teachers print the spring ELA report and give it to their test coordinator before the test window closes. </a:t>
            </a:r>
          </a:p>
        </p:txBody>
      </p:sp>
      <p:sp>
        <p:nvSpPr>
          <p:cNvPr id="4" name="Slide Number Placeholder 3"/>
          <p:cNvSpPr>
            <a:spLocks noGrp="1"/>
          </p:cNvSpPr>
          <p:nvPr>
            <p:ph type="sldNum" sz="quarter" idx="5"/>
          </p:nvPr>
        </p:nvSpPr>
        <p:spPr/>
        <p:txBody>
          <a:bodyPr/>
          <a:lstStyle/>
          <a:p>
            <a:fld id="{B03B681A-0971-437A-97B1-44BF12E3167A}" type="slidenum">
              <a:rPr lang="en-US" smtClean="0"/>
              <a:t>19</a:t>
            </a:fld>
            <a:endParaRPr lang="en-US"/>
          </a:p>
        </p:txBody>
      </p:sp>
    </p:spTree>
    <p:extLst>
      <p:ext uri="{BB962C8B-B14F-4D97-AF65-F5344CB8AC3E}">
        <p14:creationId xmlns:p14="http://schemas.microsoft.com/office/powerpoint/2010/main" val="421308847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IDEA sec 300.160 on participation in assessments states that: a state must ensure that all children with disabilities are included in all general State and districtwide assessments programs with appropriate accommodations and alternate assessments, if necessary, as indicated in their respective IEPs. Because of the dyslexia legislation that requires districts to submit dyslexia screening data on students in grades K, 1, and 2, KSDE has adapted the Kansas alternate early literacy screener kdg-3rd for those students with a most significant cognitive disability.</a:t>
            </a:r>
            <a:endParaRPr lang="en-US" baseline="30000" dirty="0"/>
          </a:p>
        </p:txBody>
      </p:sp>
      <p:sp>
        <p:nvSpPr>
          <p:cNvPr id="4" name="Slide Number Placeholder 3"/>
          <p:cNvSpPr>
            <a:spLocks noGrp="1"/>
          </p:cNvSpPr>
          <p:nvPr>
            <p:ph type="sldNum" sz="quarter" idx="5"/>
          </p:nvPr>
        </p:nvSpPr>
        <p:spPr/>
        <p:txBody>
          <a:bodyPr/>
          <a:lstStyle/>
          <a:p>
            <a:fld id="{B03B681A-0971-437A-97B1-44BF12E3167A}" type="slidenum">
              <a:rPr lang="en-US" smtClean="0"/>
              <a:t>2</a:t>
            </a:fld>
            <a:endParaRPr lang="en-US"/>
          </a:p>
        </p:txBody>
      </p:sp>
    </p:spTree>
    <p:extLst>
      <p:ext uri="{BB962C8B-B14F-4D97-AF65-F5344CB8AC3E}">
        <p14:creationId xmlns:p14="http://schemas.microsoft.com/office/powerpoint/2010/main" val="306010485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These images show how to access the data from Reports – Alternate Assessment Reports – Instructionally Embedded then Student progress. If the spring window has closed you will need to access the information this way.</a:t>
            </a:r>
          </a:p>
          <a:p>
            <a:r>
              <a:rPr lang="en-US" dirty="0"/>
              <a:t>For field D62, if it shows if it was not assessed 00, attempted 01, mastered enter 02</a:t>
            </a:r>
          </a:p>
        </p:txBody>
      </p:sp>
      <p:sp>
        <p:nvSpPr>
          <p:cNvPr id="4" name="Slide Number Placeholder 3"/>
          <p:cNvSpPr>
            <a:spLocks noGrp="1"/>
          </p:cNvSpPr>
          <p:nvPr>
            <p:ph type="sldNum" sz="quarter" idx="5"/>
          </p:nvPr>
        </p:nvSpPr>
        <p:spPr/>
        <p:txBody>
          <a:bodyPr/>
          <a:lstStyle/>
          <a:p>
            <a:fld id="{B03B681A-0971-437A-97B1-44BF12E3167A}" type="slidenum">
              <a:rPr lang="en-US" smtClean="0"/>
              <a:t>20</a:t>
            </a:fld>
            <a:endParaRPr lang="en-US"/>
          </a:p>
        </p:txBody>
      </p:sp>
    </p:spTree>
    <p:extLst>
      <p:ext uri="{BB962C8B-B14F-4D97-AF65-F5344CB8AC3E}">
        <p14:creationId xmlns:p14="http://schemas.microsoft.com/office/powerpoint/2010/main" val="311319855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B03B681A-0971-437A-97B1-44BF12E3167A}" type="slidenum">
              <a:rPr lang="en-US" smtClean="0"/>
              <a:t>21</a:t>
            </a:fld>
            <a:endParaRPr lang="en-US"/>
          </a:p>
        </p:txBody>
      </p:sp>
    </p:spTree>
    <p:extLst>
      <p:ext uri="{BB962C8B-B14F-4D97-AF65-F5344CB8AC3E}">
        <p14:creationId xmlns:p14="http://schemas.microsoft.com/office/powerpoint/2010/main" val="230503891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B03B681A-0971-437A-97B1-44BF12E3167A}" type="slidenum">
              <a:rPr lang="en-US" smtClean="0"/>
              <a:t>22</a:t>
            </a:fld>
            <a:endParaRPr lang="en-US"/>
          </a:p>
        </p:txBody>
      </p:sp>
    </p:spTree>
    <p:extLst>
      <p:ext uri="{BB962C8B-B14F-4D97-AF65-F5344CB8AC3E}">
        <p14:creationId xmlns:p14="http://schemas.microsoft.com/office/powerpoint/2010/main" val="226013177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03B681A-0971-437A-97B1-44BF12E3167A}" type="slidenum">
              <a:rPr lang="en-US" smtClean="0"/>
              <a:t>3</a:t>
            </a:fld>
            <a:endParaRPr lang="en-US"/>
          </a:p>
        </p:txBody>
      </p:sp>
    </p:spTree>
    <p:extLst>
      <p:ext uri="{BB962C8B-B14F-4D97-AF65-F5344CB8AC3E}">
        <p14:creationId xmlns:p14="http://schemas.microsoft.com/office/powerpoint/2010/main" val="22971151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B03B681A-0971-437A-97B1-44BF12E3167A}" type="slidenum">
              <a:rPr lang="en-US" smtClean="0"/>
              <a:t>4</a:t>
            </a:fld>
            <a:endParaRPr lang="en-US"/>
          </a:p>
        </p:txBody>
      </p:sp>
    </p:spTree>
    <p:extLst>
      <p:ext uri="{BB962C8B-B14F-4D97-AF65-F5344CB8AC3E}">
        <p14:creationId xmlns:p14="http://schemas.microsoft.com/office/powerpoint/2010/main" val="300777304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B03B681A-0971-437A-97B1-44BF12E3167A}" type="slidenum">
              <a:rPr lang="en-US" smtClean="0"/>
              <a:t>5</a:t>
            </a:fld>
            <a:endParaRPr lang="en-US"/>
          </a:p>
        </p:txBody>
      </p:sp>
    </p:spTree>
    <p:extLst>
      <p:ext uri="{BB962C8B-B14F-4D97-AF65-F5344CB8AC3E}">
        <p14:creationId xmlns:p14="http://schemas.microsoft.com/office/powerpoint/2010/main" val="31590255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B03B681A-0971-437A-97B1-44BF12E3167A}" type="slidenum">
              <a:rPr lang="en-US" smtClean="0"/>
              <a:t>6</a:t>
            </a:fld>
            <a:endParaRPr lang="en-US"/>
          </a:p>
        </p:txBody>
      </p:sp>
    </p:spTree>
    <p:extLst>
      <p:ext uri="{BB962C8B-B14F-4D97-AF65-F5344CB8AC3E}">
        <p14:creationId xmlns:p14="http://schemas.microsoft.com/office/powerpoint/2010/main" val="193134507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Tools B in the IEP Team Resource is the Intellectual Functioning Tool. The Kansas criteria to participate in an alternate assessment is: the student has a most significant cognitive disability (defined as typically functioning 2 ½ or more SD below the mean). Since students in the younger grades may be served under developmental disability and may not have had IQ testing this tool will be helpful for teams in making a determination if a student has a most significant cognitive disability. It was designed as a rubric to assist teams in identifying those students with the most significant limitations.  </a:t>
            </a:r>
          </a:p>
          <a:p>
            <a:r>
              <a:rPr lang="en-US" dirty="0"/>
              <a:t>Each rubric has four levels, moving from ”Not Limited” on the left to “Most Significant” in the far right column. Teams should circle the cell in each row that most closely matches the student’s measured intellectual functioning.  There may be variance as to which column is marked for each row.  This is to be expected because students can vary in their skill levels, or exhibit splinter skills impacting their intellectual functioning.  Teams should determine which column reflects the preponderance of the data, but only those students who have most of the ratings in the “most significant” column should be considered as appropriate for participation in the Alternate Early Literacy Screener.  We don’t want teams to feel that they must administer new testing to obtain an IQ score to determine eligibility for the alternate assessment. Intellectual or cognitive assessment results, because of their specific numeric link to the Kansas participation criteria, should be weighed most heavily if they are available.  The last 3 rows of the intellectual functioning tool are useful when standardized assessments are not appropriate or results are not available. </a:t>
            </a:r>
          </a:p>
          <a:p>
            <a:endParaRPr lang="en-US" dirty="0"/>
          </a:p>
        </p:txBody>
      </p:sp>
      <p:sp>
        <p:nvSpPr>
          <p:cNvPr id="4" name="Slide Number Placeholder 3"/>
          <p:cNvSpPr>
            <a:spLocks noGrp="1"/>
          </p:cNvSpPr>
          <p:nvPr>
            <p:ph type="sldNum" sz="quarter" idx="5"/>
          </p:nvPr>
        </p:nvSpPr>
        <p:spPr/>
        <p:txBody>
          <a:bodyPr/>
          <a:lstStyle/>
          <a:p>
            <a:pPr defTabSz="931774">
              <a:defRPr/>
            </a:pPr>
            <a:fld id="{B03B681A-0971-437A-97B1-44BF12E3167A}" type="slidenum">
              <a:rPr lang="en-US">
                <a:solidFill>
                  <a:prstClr val="black"/>
                </a:solidFill>
                <a:latin typeface="Calibri" panose="020F0502020204030204"/>
                <a:cs typeface="Arial"/>
                <a:sym typeface="Arial"/>
              </a:rPr>
              <a:pPr defTabSz="931774">
                <a:defRPr/>
              </a:pPr>
              <a:t>7</a:t>
            </a:fld>
            <a:endParaRPr lang="en-US">
              <a:solidFill>
                <a:prstClr val="black"/>
              </a:solidFill>
              <a:latin typeface="Calibri" panose="020F0502020204030204"/>
              <a:cs typeface="Arial"/>
              <a:sym typeface="Arial"/>
            </a:endParaRPr>
          </a:p>
        </p:txBody>
      </p:sp>
    </p:spTree>
    <p:extLst>
      <p:ext uri="{BB962C8B-B14F-4D97-AF65-F5344CB8AC3E}">
        <p14:creationId xmlns:p14="http://schemas.microsoft.com/office/powerpoint/2010/main" val="281930451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defRPr/>
            </a:pPr>
            <a:r>
              <a:rPr lang="en-US"/>
              <a:t>Tool C is the adaptive functioning tool. It was designed as a rubric to assist teams in identifying those students with the most significant limitations in adaptive behavior.  The Kansas criteria to participate in an alternate assessment is: the student has significant deficits in adaptive behavior (defined as typically functioning 2 ½ or more standard deviations below the mean). It may be more helpful for the IEP team to consider a continuum of adaptive functioning rather than a yes or no response. No one characteristic or rating should solely determine whether adaptive functioning is at a level that suggests participation in the alternate assessment. </a:t>
            </a:r>
          </a:p>
          <a:p>
            <a:pPr defTabSz="931774">
              <a:defRPr/>
            </a:pPr>
            <a:endParaRPr lang="en-US"/>
          </a:p>
          <a:p>
            <a:pPr defTabSz="931774">
              <a:defRPr/>
            </a:pPr>
            <a:r>
              <a:rPr lang="en-US"/>
              <a:t>Each rubric has four levels, moving from ”Not Limited” on the left to “Most Significant” in the far right column. Teams should circle the cell in each row that most closely matches the student’s measured adaptive behavior information.  There may be variance as to which column is marked for each row.  This is to be expected because students can vary in their skill levels, or exhibit splinter skills impacting their adaptive behavior skills.  Teams should determine which column reflects the preponderance of the data, but only those students who have most of the ratings in the “most significant” column should be considered as appropriate for participation in the Alternate Assessment.  </a:t>
            </a:r>
          </a:p>
          <a:p>
            <a:endParaRPr lang="en-US"/>
          </a:p>
        </p:txBody>
      </p:sp>
      <p:sp>
        <p:nvSpPr>
          <p:cNvPr id="4" name="Slide Number Placeholder 3"/>
          <p:cNvSpPr>
            <a:spLocks noGrp="1"/>
          </p:cNvSpPr>
          <p:nvPr>
            <p:ph type="sldNum" sz="quarter" idx="5"/>
          </p:nvPr>
        </p:nvSpPr>
        <p:spPr/>
        <p:txBody>
          <a:bodyPr/>
          <a:lstStyle/>
          <a:p>
            <a:pPr defTabSz="931774">
              <a:defRPr/>
            </a:pPr>
            <a:fld id="{B03B681A-0971-437A-97B1-44BF12E3167A}" type="slidenum">
              <a:rPr lang="en-US">
                <a:solidFill>
                  <a:prstClr val="black"/>
                </a:solidFill>
                <a:latin typeface="Calibri" panose="020F0502020204030204"/>
                <a:cs typeface="Arial"/>
                <a:sym typeface="Arial"/>
              </a:rPr>
              <a:pPr defTabSz="931774">
                <a:defRPr/>
              </a:pPr>
              <a:t>8</a:t>
            </a:fld>
            <a:endParaRPr lang="en-US">
              <a:solidFill>
                <a:prstClr val="black"/>
              </a:solidFill>
              <a:latin typeface="Calibri" panose="020F0502020204030204"/>
              <a:cs typeface="Arial"/>
              <a:sym typeface="Arial"/>
            </a:endParaRPr>
          </a:p>
        </p:txBody>
      </p:sp>
    </p:spTree>
    <p:extLst>
      <p:ext uri="{BB962C8B-B14F-4D97-AF65-F5344CB8AC3E}">
        <p14:creationId xmlns:p14="http://schemas.microsoft.com/office/powerpoint/2010/main" val="304779178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B03B681A-0971-437A-97B1-44BF12E3167A}" type="slidenum">
              <a:rPr lang="en-US" smtClean="0"/>
              <a:t>9</a:t>
            </a:fld>
            <a:endParaRPr lang="en-US"/>
          </a:p>
        </p:txBody>
      </p:sp>
    </p:spTree>
    <p:extLst>
      <p:ext uri="{BB962C8B-B14F-4D97-AF65-F5344CB8AC3E}">
        <p14:creationId xmlns:p14="http://schemas.microsoft.com/office/powerpoint/2010/main" val="1788890307"/>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85" y="666"/>
            <a:ext cx="12189630" cy="6856666"/>
          </a:xfrm>
          <a:prstGeom prst="rect">
            <a:avLst/>
          </a:prstGeom>
        </p:spPr>
      </p:pic>
      <p:sp>
        <p:nvSpPr>
          <p:cNvPr id="3" name="Subtitle 2"/>
          <p:cNvSpPr>
            <a:spLocks noGrp="1"/>
          </p:cNvSpPr>
          <p:nvPr>
            <p:ph type="subTitle" idx="1"/>
          </p:nvPr>
        </p:nvSpPr>
        <p:spPr>
          <a:xfrm>
            <a:off x="1524000" y="4326467"/>
            <a:ext cx="7480151" cy="1037658"/>
          </a:xfrm>
          <a:prstGeom prst="rect">
            <a:avLst/>
          </a:prstGeom>
        </p:spPr>
        <p:txBody>
          <a:bodyPr/>
          <a:lstStyle>
            <a:lvl1pPr marL="0" indent="0" algn="l">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8" name="Title 7">
            <a:extLst>
              <a:ext uri="{FF2B5EF4-FFF2-40B4-BE49-F238E27FC236}">
                <a16:creationId xmlns:a16="http://schemas.microsoft.com/office/drawing/2014/main" id="{D549B9DA-B246-4EEB-B88F-6E64659851AD}"/>
              </a:ext>
            </a:extLst>
          </p:cNvPr>
          <p:cNvSpPr>
            <a:spLocks noGrp="1"/>
          </p:cNvSpPr>
          <p:nvPr>
            <p:ph type="title"/>
          </p:nvPr>
        </p:nvSpPr>
        <p:spPr>
          <a:xfrm>
            <a:off x="1524000" y="1597891"/>
            <a:ext cx="7480151" cy="2728576"/>
          </a:xfrm>
        </p:spPr>
        <p:txBody>
          <a:bodyPr/>
          <a:lstStyle>
            <a:lvl1pPr>
              <a:defRPr>
                <a:solidFill>
                  <a:schemeClr val="bg1"/>
                </a:solidFill>
              </a:defRPr>
            </a:lvl1pPr>
          </a:lstStyle>
          <a:p>
            <a:r>
              <a:rPr lang="en-US"/>
              <a:t>Click to edit Master title style</a:t>
            </a:r>
          </a:p>
        </p:txBody>
      </p:sp>
      <p:sp>
        <p:nvSpPr>
          <p:cNvPr id="9" name="Date Placeholder 8">
            <a:extLst>
              <a:ext uri="{FF2B5EF4-FFF2-40B4-BE49-F238E27FC236}">
                <a16:creationId xmlns:a16="http://schemas.microsoft.com/office/drawing/2014/main" id="{0B8430E5-56DC-4D4E-8E0C-064A4EBB9CEF}"/>
              </a:ext>
            </a:extLst>
          </p:cNvPr>
          <p:cNvSpPr>
            <a:spLocks noGrp="1"/>
          </p:cNvSpPr>
          <p:nvPr>
            <p:ph type="dt" sz="half" idx="10"/>
          </p:nvPr>
        </p:nvSpPr>
        <p:spPr/>
        <p:txBody>
          <a:bodyPr/>
          <a:lstStyle/>
          <a:p>
            <a:fld id="{4A706AEE-E4B8-4315-A38A-5DBF50C52D73}" type="datetimeFigureOut">
              <a:rPr lang="en-US" smtClean="0"/>
              <a:t>5/30/2024</a:t>
            </a:fld>
            <a:endParaRPr lang="en-US"/>
          </a:p>
        </p:txBody>
      </p:sp>
      <p:sp>
        <p:nvSpPr>
          <p:cNvPr id="10" name="Footer Placeholder 9">
            <a:extLst>
              <a:ext uri="{FF2B5EF4-FFF2-40B4-BE49-F238E27FC236}">
                <a16:creationId xmlns:a16="http://schemas.microsoft.com/office/drawing/2014/main" id="{4D4CF198-164A-403B-80C4-44E0196DF56C}"/>
              </a:ext>
            </a:extLst>
          </p:cNvPr>
          <p:cNvSpPr>
            <a:spLocks noGrp="1"/>
          </p:cNvSpPr>
          <p:nvPr>
            <p:ph type="ftr" sz="quarter" idx="11"/>
          </p:nvPr>
        </p:nvSpPr>
        <p:spPr/>
        <p:txBody>
          <a:bodyPr/>
          <a:lstStyle/>
          <a:p>
            <a:endParaRPr lang="en-US"/>
          </a:p>
        </p:txBody>
      </p:sp>
      <p:sp>
        <p:nvSpPr>
          <p:cNvPr id="11" name="Slide Number Placeholder 10">
            <a:extLst>
              <a:ext uri="{FF2B5EF4-FFF2-40B4-BE49-F238E27FC236}">
                <a16:creationId xmlns:a16="http://schemas.microsoft.com/office/drawing/2014/main" id="{393C20EE-24EE-4FCE-8C00-CBB4F6AEFA3E}"/>
              </a:ext>
            </a:extLst>
          </p:cNvPr>
          <p:cNvSpPr>
            <a:spLocks noGrp="1"/>
          </p:cNvSpPr>
          <p:nvPr>
            <p:ph type="sldNum" sz="quarter" idx="12"/>
          </p:nvPr>
        </p:nvSpPr>
        <p:spPr/>
        <p:txBody>
          <a:bodyPr/>
          <a:lstStyle/>
          <a:p>
            <a:fld id="{7FD1F73E-0BBA-472D-89D7-AA97411977D3}" type="slidenum">
              <a:rPr lang="en-US" smtClean="0"/>
              <a:t>‹#›</a:t>
            </a:fld>
            <a:endParaRPr lang="en-US"/>
          </a:p>
        </p:txBody>
      </p:sp>
    </p:spTree>
    <p:extLst>
      <p:ext uri="{BB962C8B-B14F-4D97-AF65-F5344CB8AC3E}">
        <p14:creationId xmlns:p14="http://schemas.microsoft.com/office/powerpoint/2010/main" val="397699716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userDrawn="1">
  <p:cSld name="photo">
    <p:spTree>
      <p:nvGrpSpPr>
        <p:cNvPr id="1" name=""/>
        <p:cNvGrpSpPr/>
        <p:nvPr/>
      </p:nvGrpSpPr>
      <p:grpSpPr>
        <a:xfrm>
          <a:off x="0" y="0"/>
          <a:ext cx="0" cy="0"/>
          <a:chOff x="0" y="0"/>
          <a:chExt cx="0" cy="0"/>
        </a:xfrm>
      </p:grpSpPr>
      <p:pic>
        <p:nvPicPr>
          <p:cNvPr id="5" name="Picture 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524" y="2571"/>
            <a:ext cx="12188952" cy="6852858"/>
          </a:xfrm>
          <a:prstGeom prst="rect">
            <a:avLst/>
          </a:prstGeom>
        </p:spPr>
      </p:pic>
      <p:sp>
        <p:nvSpPr>
          <p:cNvPr id="2" name="Date Placeholder 1"/>
          <p:cNvSpPr>
            <a:spLocks noGrp="1"/>
          </p:cNvSpPr>
          <p:nvPr>
            <p:ph type="dt" sz="half" idx="10"/>
          </p:nvPr>
        </p:nvSpPr>
        <p:spPr/>
        <p:txBody>
          <a:bodyPr/>
          <a:lstStyle/>
          <a:p>
            <a:fld id="{4A706AEE-E4B8-4315-A38A-5DBF50C52D73}" type="datetimeFigureOut">
              <a:rPr lang="en-US" smtClean="0"/>
              <a:t>5/30/2024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FD1F73E-0BBA-472D-89D7-AA97411977D3}" type="slidenum">
              <a:rPr lang="en-US" smtClean="0"/>
              <a:t>‹#›</a:t>
            </a:fld>
            <a:endParaRPr lang="en-US"/>
          </a:p>
        </p:txBody>
      </p:sp>
      <p:sp>
        <p:nvSpPr>
          <p:cNvPr id="10" name="Picture Placeholder 9">
            <a:extLst>
              <a:ext uri="{FF2B5EF4-FFF2-40B4-BE49-F238E27FC236}">
                <a16:creationId xmlns:a16="http://schemas.microsoft.com/office/drawing/2014/main" id="{1D4316CC-A48F-4BBE-B42A-217912B9343F}"/>
              </a:ext>
            </a:extLst>
          </p:cNvPr>
          <p:cNvSpPr>
            <a:spLocks noGrp="1" noChangeAspect="1"/>
          </p:cNvSpPr>
          <p:nvPr>
            <p:ph type="pic" sz="quarter" idx="13"/>
          </p:nvPr>
        </p:nvSpPr>
        <p:spPr>
          <a:xfrm>
            <a:off x="0" y="0"/>
            <a:ext cx="12188952" cy="5116945"/>
          </a:xfrm>
        </p:spPr>
        <p:txBody>
          <a:bodyPr anchor="ctr" anchorCtr="0">
            <a:noAutofit/>
          </a:bodyPr>
          <a:lstStyle>
            <a:lvl1pPr marL="0" indent="0" algn="ctr">
              <a:buNone/>
              <a:defRPr/>
            </a:lvl1pPr>
          </a:lstStyle>
          <a:p>
            <a:endParaRPr lang="en-US" dirty="0"/>
          </a:p>
        </p:txBody>
      </p:sp>
      <p:sp>
        <p:nvSpPr>
          <p:cNvPr id="11" name="Title 10">
            <a:extLst>
              <a:ext uri="{FF2B5EF4-FFF2-40B4-BE49-F238E27FC236}">
                <a16:creationId xmlns:a16="http://schemas.microsoft.com/office/drawing/2014/main" id="{18FF99EB-A947-4D83-8F9E-CA5EF676B147}"/>
              </a:ext>
            </a:extLst>
          </p:cNvPr>
          <p:cNvSpPr>
            <a:spLocks noGrp="1"/>
          </p:cNvSpPr>
          <p:nvPr>
            <p:ph type="title"/>
          </p:nvPr>
        </p:nvSpPr>
        <p:spPr>
          <a:xfrm>
            <a:off x="838200" y="5218545"/>
            <a:ext cx="10420927" cy="1003851"/>
          </a:xfrm>
        </p:spPr>
        <p:txBody>
          <a:bodyPr anchor="t">
            <a:normAutofit/>
          </a:bodyPr>
          <a:lstStyle>
            <a:lvl1pPr>
              <a:defRPr sz="3200">
                <a:solidFill>
                  <a:schemeClr val="bg1"/>
                </a:solidFill>
              </a:defRPr>
            </a:lvl1pPr>
          </a:lstStyle>
          <a:p>
            <a:r>
              <a:rPr lang="en-US"/>
              <a:t>Click to edit Master title style</a:t>
            </a:r>
          </a:p>
        </p:txBody>
      </p:sp>
    </p:spTree>
    <p:extLst>
      <p:ext uri="{BB962C8B-B14F-4D97-AF65-F5344CB8AC3E}">
        <p14:creationId xmlns:p14="http://schemas.microsoft.com/office/powerpoint/2010/main" val="30746661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video">
    <p:spTree>
      <p:nvGrpSpPr>
        <p:cNvPr id="1" name=""/>
        <p:cNvGrpSpPr/>
        <p:nvPr/>
      </p:nvGrpSpPr>
      <p:grpSpPr>
        <a:xfrm>
          <a:off x="0" y="0"/>
          <a:ext cx="0" cy="0"/>
          <a:chOff x="0" y="0"/>
          <a:chExt cx="0" cy="0"/>
        </a:xfrm>
      </p:grpSpPr>
      <p:sp>
        <p:nvSpPr>
          <p:cNvPr id="7" name="Media Placeholder 6">
            <a:extLst>
              <a:ext uri="{FF2B5EF4-FFF2-40B4-BE49-F238E27FC236}">
                <a16:creationId xmlns:a16="http://schemas.microsoft.com/office/drawing/2014/main" id="{D9F3DECE-3D90-46B8-AA48-F29BB31281AC}"/>
              </a:ext>
            </a:extLst>
          </p:cNvPr>
          <p:cNvSpPr>
            <a:spLocks noGrp="1"/>
          </p:cNvSpPr>
          <p:nvPr>
            <p:ph type="media" sz="quarter" idx="14"/>
          </p:nvPr>
        </p:nvSpPr>
        <p:spPr>
          <a:xfrm>
            <a:off x="1134918" y="803563"/>
            <a:ext cx="9922164" cy="4932218"/>
          </a:xfrm>
        </p:spPr>
        <p:txBody>
          <a:bodyPr anchor="ctr" anchorCtr="0"/>
          <a:lstStyle>
            <a:lvl1pPr marL="0" indent="0" algn="ctr">
              <a:buNone/>
              <a:defRPr>
                <a:noFill/>
              </a:defRPr>
            </a:lvl1pPr>
          </a:lstStyle>
          <a:p>
            <a:endParaRPr lang="en-US"/>
          </a:p>
        </p:txBody>
      </p:sp>
      <p:sp>
        <p:nvSpPr>
          <p:cNvPr id="2" name="Date Placeholder 1"/>
          <p:cNvSpPr>
            <a:spLocks noGrp="1"/>
          </p:cNvSpPr>
          <p:nvPr>
            <p:ph type="dt" sz="half" idx="10"/>
          </p:nvPr>
        </p:nvSpPr>
        <p:spPr/>
        <p:txBody>
          <a:bodyPr/>
          <a:lstStyle/>
          <a:p>
            <a:fld id="{4A706AEE-E4B8-4315-A38A-5DBF50C52D73}" type="datetimeFigureOut">
              <a:rPr lang="en-US" smtClean="0"/>
              <a:t>5/30/2024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FD1F73E-0BBA-472D-89D7-AA97411977D3}" type="slidenum">
              <a:rPr lang="en-US" smtClean="0"/>
              <a:t>‹#›</a:t>
            </a:fld>
            <a:endParaRPr lang="en-US"/>
          </a:p>
        </p:txBody>
      </p:sp>
    </p:spTree>
    <p:extLst>
      <p:ext uri="{BB962C8B-B14F-4D97-AF65-F5344CB8AC3E}">
        <p14:creationId xmlns:p14="http://schemas.microsoft.com/office/powerpoint/2010/main" val="164546555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457201"/>
            <a:ext cx="6172200" cy="5403850"/>
          </a:xfrm>
          <a:prstGeom prst="rect">
            <a:avLst/>
          </a:prstGeom>
        </p:spPr>
        <p:txBody>
          <a:bodyPr anchor="ct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4A706AEE-E4B8-4315-A38A-5DBF50C52D73}" type="datetimeFigureOut">
              <a:rPr lang="en-US" smtClean="0"/>
              <a:t>5/30/2024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FD1F73E-0BBA-472D-89D7-AA97411977D3}" type="slidenum">
              <a:rPr lang="en-US" smtClean="0"/>
              <a:t>‹#›</a:t>
            </a:fld>
            <a:endParaRPr lang="en-US"/>
          </a:p>
        </p:txBody>
      </p:sp>
    </p:spTree>
    <p:extLst>
      <p:ext uri="{BB962C8B-B14F-4D97-AF65-F5344CB8AC3E}">
        <p14:creationId xmlns:p14="http://schemas.microsoft.com/office/powerpoint/2010/main" val="196624337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a:prstGeom prst="rect">
            <a:avLst/>
          </a:prstGeom>
        </p:spPr>
        <p:txBody>
          <a:bodyPr anchor="b"/>
          <a:lstStyle>
            <a:lvl1pPr>
              <a:defRPr sz="3200"/>
            </a:lvl1pPr>
          </a:lstStyle>
          <a:p>
            <a:r>
              <a:rPr lang="en-US" dirty="0"/>
              <a:t>Click to edit Master title style</a:t>
            </a:r>
          </a:p>
        </p:txBody>
      </p:sp>
      <p:sp>
        <p:nvSpPr>
          <p:cNvPr id="3" name="Picture Placeholder 2"/>
          <p:cNvSpPr>
            <a:spLocks noGrp="1"/>
          </p:cNvSpPr>
          <p:nvPr>
            <p:ph type="pic" idx="1"/>
          </p:nvPr>
        </p:nvSpPr>
        <p:spPr>
          <a:xfrm>
            <a:off x="5183188" y="457201"/>
            <a:ext cx="6172200" cy="5403850"/>
          </a:xfrm>
          <a:prstGeom prst="rect">
            <a:avLst/>
          </a:prstGeom>
          <a:noFill/>
        </p:spPr>
        <p:txBody>
          <a:bodyPr anchor="ct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Edit Master text styles</a:t>
            </a:r>
          </a:p>
        </p:txBody>
      </p:sp>
      <p:sp>
        <p:nvSpPr>
          <p:cNvPr id="5" name="Date Placeholder 4"/>
          <p:cNvSpPr>
            <a:spLocks noGrp="1"/>
          </p:cNvSpPr>
          <p:nvPr>
            <p:ph type="dt" sz="half" idx="10"/>
          </p:nvPr>
        </p:nvSpPr>
        <p:spPr/>
        <p:txBody>
          <a:bodyPr/>
          <a:lstStyle/>
          <a:p>
            <a:fld id="{4A706AEE-E4B8-4315-A38A-5DBF50C52D73}" type="datetimeFigureOut">
              <a:rPr lang="en-US" smtClean="0"/>
              <a:t>5/30/2024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FD1F73E-0BBA-472D-89D7-AA97411977D3}" type="slidenum">
              <a:rPr lang="en-US" smtClean="0"/>
              <a:t>‹#›</a:t>
            </a:fld>
            <a:endParaRPr lang="en-US"/>
          </a:p>
        </p:txBody>
      </p:sp>
    </p:spTree>
    <p:extLst>
      <p:ext uri="{BB962C8B-B14F-4D97-AF65-F5344CB8AC3E}">
        <p14:creationId xmlns:p14="http://schemas.microsoft.com/office/powerpoint/2010/main" val="43242437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2 consultant information">
    <p:spTree>
      <p:nvGrpSpPr>
        <p:cNvPr id="1" name=""/>
        <p:cNvGrpSpPr/>
        <p:nvPr/>
      </p:nvGrpSpPr>
      <p:grpSpPr>
        <a:xfrm>
          <a:off x="0" y="0"/>
          <a:ext cx="0" cy="0"/>
          <a:chOff x="0" y="0"/>
          <a:chExt cx="0" cy="0"/>
        </a:xfrm>
      </p:grpSpPr>
      <p:pic>
        <p:nvPicPr>
          <p:cNvPr id="7" name="Picture 6" descr="Kansans Can contact page&#10;Kansas State Department of Education&#10;www.ksde.org&#10;#KansansCan&#10;Kansas leads the world in the success of each student.">
            <a:extLst>
              <a:ext uri="{FF2B5EF4-FFF2-40B4-BE49-F238E27FC236}">
                <a16:creationId xmlns:a16="http://schemas.microsoft.com/office/drawing/2014/main" id="{B85CF677-628B-43A7-AA88-9DD0BBB3A016}"/>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7999"/>
          </a:xfrm>
          <a:prstGeom prst="rect">
            <a:avLst/>
          </a:prstGeom>
        </p:spPr>
      </p:pic>
      <p:sp>
        <p:nvSpPr>
          <p:cNvPr id="3" name="Date Placeholder 2">
            <a:extLst>
              <a:ext uri="{FF2B5EF4-FFF2-40B4-BE49-F238E27FC236}">
                <a16:creationId xmlns:a16="http://schemas.microsoft.com/office/drawing/2014/main" id="{E5289218-7CB7-4181-8221-C0440523BEC9}"/>
              </a:ext>
            </a:extLst>
          </p:cNvPr>
          <p:cNvSpPr>
            <a:spLocks noGrp="1"/>
          </p:cNvSpPr>
          <p:nvPr>
            <p:ph type="dt" sz="half" idx="10"/>
          </p:nvPr>
        </p:nvSpPr>
        <p:spPr/>
        <p:txBody>
          <a:bodyPr/>
          <a:lstStyle/>
          <a:p>
            <a:fld id="{4A706AEE-E4B8-4315-A38A-5DBF50C52D73}" type="datetimeFigureOut">
              <a:rPr lang="en-US" smtClean="0"/>
              <a:t>5/30/2024</a:t>
            </a:fld>
            <a:endParaRPr lang="en-US"/>
          </a:p>
        </p:txBody>
      </p:sp>
      <p:sp>
        <p:nvSpPr>
          <p:cNvPr id="4" name="Footer Placeholder 3">
            <a:extLst>
              <a:ext uri="{FF2B5EF4-FFF2-40B4-BE49-F238E27FC236}">
                <a16:creationId xmlns:a16="http://schemas.microsoft.com/office/drawing/2014/main" id="{C0DB162A-3F38-40BA-82D2-7C72C64118DE}"/>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54B03C34-34B1-4B5B-AEED-AE92CCC42FD7}"/>
              </a:ext>
            </a:extLst>
          </p:cNvPr>
          <p:cNvSpPr>
            <a:spLocks noGrp="1"/>
          </p:cNvSpPr>
          <p:nvPr>
            <p:ph type="sldNum" sz="quarter" idx="12"/>
          </p:nvPr>
        </p:nvSpPr>
        <p:spPr/>
        <p:txBody>
          <a:bodyPr/>
          <a:lstStyle/>
          <a:p>
            <a:fld id="{7FD1F73E-0BBA-472D-89D7-AA97411977D3}" type="slidenum">
              <a:rPr lang="en-US" smtClean="0"/>
              <a:t>‹#›</a:t>
            </a:fld>
            <a:endParaRPr lang="en-US"/>
          </a:p>
        </p:txBody>
      </p:sp>
      <p:sp>
        <p:nvSpPr>
          <p:cNvPr id="9" name="Content Placeholder 8">
            <a:extLst>
              <a:ext uri="{FF2B5EF4-FFF2-40B4-BE49-F238E27FC236}">
                <a16:creationId xmlns:a16="http://schemas.microsoft.com/office/drawing/2014/main" id="{019EEF34-BD1D-4AD5-89F7-C78D3A3B74B9}"/>
              </a:ext>
            </a:extLst>
          </p:cNvPr>
          <p:cNvSpPr>
            <a:spLocks noGrp="1"/>
          </p:cNvSpPr>
          <p:nvPr>
            <p:ph sz="quarter" idx="13"/>
          </p:nvPr>
        </p:nvSpPr>
        <p:spPr>
          <a:xfrm>
            <a:off x="1244889" y="3168073"/>
            <a:ext cx="4592495" cy="2354046"/>
          </a:xfrm>
        </p:spPr>
        <p:txBody>
          <a:bodyPr anchor="ctr">
            <a:normAutofit/>
          </a:bodyPr>
          <a:lstStyle>
            <a:lvl1pPr marL="0" indent="0">
              <a:buNone/>
              <a:defRPr sz="2000" b="0"/>
            </a:lvl1pPr>
            <a:lvl2pPr marL="457200" indent="0">
              <a:buNone/>
              <a:defRPr sz="2000"/>
            </a:lvl2pPr>
            <a:lvl3pPr marL="914400" indent="0">
              <a:buNone/>
              <a:defRPr/>
            </a:lvl3pPr>
            <a:lvl4pPr marL="1371600" indent="0">
              <a:buNone/>
              <a:defRPr/>
            </a:lvl4pPr>
            <a:lvl5pPr marL="1828800" indent="0">
              <a:buNone/>
              <a:defRPr/>
            </a:lvl5pPr>
          </a:lstStyle>
          <a:p>
            <a:pPr lvl="0"/>
            <a:r>
              <a:rPr lang="en-US" dirty="0"/>
              <a:t>Edit Master text styles</a:t>
            </a:r>
          </a:p>
          <a:p>
            <a:pPr lvl="0"/>
            <a:endParaRPr lang="en-US" dirty="0"/>
          </a:p>
          <a:p>
            <a:pPr lvl="1"/>
            <a:endParaRPr lang="en-US" dirty="0"/>
          </a:p>
        </p:txBody>
      </p:sp>
      <p:sp>
        <p:nvSpPr>
          <p:cNvPr id="13" name="Content Placeholder 8">
            <a:extLst>
              <a:ext uri="{FF2B5EF4-FFF2-40B4-BE49-F238E27FC236}">
                <a16:creationId xmlns:a16="http://schemas.microsoft.com/office/drawing/2014/main" id="{D0AFE5B4-1938-41A0-B0F4-D9FA324FA7EF}"/>
              </a:ext>
            </a:extLst>
          </p:cNvPr>
          <p:cNvSpPr>
            <a:spLocks noGrp="1"/>
          </p:cNvSpPr>
          <p:nvPr>
            <p:ph sz="quarter" idx="14"/>
          </p:nvPr>
        </p:nvSpPr>
        <p:spPr>
          <a:xfrm>
            <a:off x="6338743" y="3168073"/>
            <a:ext cx="4592495" cy="2354046"/>
          </a:xfrm>
        </p:spPr>
        <p:txBody>
          <a:bodyPr anchor="ctr">
            <a:normAutofit/>
          </a:bodyPr>
          <a:lstStyle>
            <a:lvl1pPr marL="0" indent="0">
              <a:buNone/>
              <a:defRPr sz="2000" b="0"/>
            </a:lvl1pPr>
            <a:lvl2pPr marL="457200" indent="0">
              <a:buNone/>
              <a:defRPr sz="2000"/>
            </a:lvl2pPr>
            <a:lvl3pPr marL="914400" indent="0">
              <a:buNone/>
              <a:defRPr/>
            </a:lvl3pPr>
            <a:lvl4pPr marL="1371600" indent="0">
              <a:buNone/>
              <a:defRPr/>
            </a:lvl4pPr>
            <a:lvl5pPr marL="1828800" indent="0">
              <a:buNone/>
              <a:defRPr/>
            </a:lvl5pPr>
          </a:lstStyle>
          <a:p>
            <a:pPr lvl="0"/>
            <a:r>
              <a:rPr lang="en-US" dirty="0"/>
              <a:t>Edit Master text styles</a:t>
            </a:r>
          </a:p>
          <a:p>
            <a:pPr lvl="0"/>
            <a:endParaRPr lang="en-US" dirty="0"/>
          </a:p>
          <a:p>
            <a:pPr lvl="1"/>
            <a:endParaRPr lang="en-US" dirty="0"/>
          </a:p>
        </p:txBody>
      </p:sp>
      <p:sp>
        <p:nvSpPr>
          <p:cNvPr id="14" name="TextBox 13" descr="The Kansas State Department of Education does not discriminate on the basis of race, color, national origin, sex, disability or age in its programs and activities and provides equal access to the Boy Scouts and other designated youth groups. The following person has been designated to handle inquiries regarding the nondiscrimination policies:  KSDE General Counsel, Office of General Counsel, KSDE, Landon State Office Building, 900 S.W. Jackson, Suite 102, Topeka, KS 66612, (785) 296-3201.">
            <a:extLst>
              <a:ext uri="{FF2B5EF4-FFF2-40B4-BE49-F238E27FC236}">
                <a16:creationId xmlns:a16="http://schemas.microsoft.com/office/drawing/2014/main" id="{1A8F5A1F-1699-4EF1-82AF-7354D891452F}"/>
              </a:ext>
            </a:extLst>
          </p:cNvPr>
          <p:cNvSpPr txBox="1"/>
          <p:nvPr userDrawn="1"/>
        </p:nvSpPr>
        <p:spPr>
          <a:xfrm>
            <a:off x="1244889" y="5661891"/>
            <a:ext cx="9686349" cy="507831"/>
          </a:xfrm>
          <a:prstGeom prst="rect">
            <a:avLst/>
          </a:prstGeom>
          <a:noFill/>
        </p:spPr>
        <p:txBody>
          <a:bodyPr wrap="square" rtlCol="0">
            <a:spAutoFit/>
          </a:bodyPr>
          <a:lstStyle/>
          <a:p>
            <a:r>
              <a:rPr lang="en-US" sz="900" dirty="0"/>
              <a:t>The Kansas State Department of Education does not discriminate on the basis of race, color, national origin, sex, disability or age in its programs and activities and provides equal access to the Boy Scouts and other designated youth groups. The following person has been designated to handle inquiries regarding the nondiscrimination policies:  KSDE General Counsel, Office of General Counsel, KSDE, Landon State Office Building, 900 S.W. Jackson, Suite 102, Topeka, KS 66612, (785) 296-3201.</a:t>
            </a:r>
          </a:p>
        </p:txBody>
      </p:sp>
    </p:spTree>
    <p:extLst>
      <p:ext uri="{BB962C8B-B14F-4D97-AF65-F5344CB8AC3E}">
        <p14:creationId xmlns:p14="http://schemas.microsoft.com/office/powerpoint/2010/main" val="317987404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1644073"/>
            <a:ext cx="10515600" cy="4532890"/>
          </a:xfrm>
          <a:prstGeom prst="rect">
            <a:avLst/>
          </a:prstGeom>
        </p:spPr>
        <p:txBody>
          <a:bodyPr anchor="t"/>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4A706AEE-E4B8-4315-A38A-5DBF50C52D73}" type="datetimeFigureOut">
              <a:rPr lang="en-US" smtClean="0"/>
              <a:t>5/30/2024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FD1F73E-0BBA-472D-89D7-AA97411977D3}" type="slidenum">
              <a:rPr lang="en-US" smtClean="0"/>
              <a:t>‹#›</a:t>
            </a:fld>
            <a:endParaRPr lang="en-US"/>
          </a:p>
        </p:txBody>
      </p:sp>
      <p:sp>
        <p:nvSpPr>
          <p:cNvPr id="7" name="Title 6">
            <a:extLst>
              <a:ext uri="{FF2B5EF4-FFF2-40B4-BE49-F238E27FC236}">
                <a16:creationId xmlns:a16="http://schemas.microsoft.com/office/drawing/2014/main" id="{F4E87B5A-4C30-4ABE-B2BE-71FBF9F2A8BD}"/>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398439371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87" y="668"/>
            <a:ext cx="12189626" cy="6856664"/>
          </a:xfrm>
          <a:prstGeom prst="rect">
            <a:avLst/>
          </a:prstGeom>
        </p:spPr>
      </p:pic>
      <p:sp>
        <p:nvSpPr>
          <p:cNvPr id="2" name="Title 1"/>
          <p:cNvSpPr>
            <a:spLocks noGrp="1"/>
          </p:cNvSpPr>
          <p:nvPr>
            <p:ph type="title"/>
          </p:nvPr>
        </p:nvSpPr>
        <p:spPr>
          <a:xfrm>
            <a:off x="1893456" y="423334"/>
            <a:ext cx="8340436" cy="2713228"/>
          </a:xfrm>
          <a:prstGeom prst="rect">
            <a:avLst/>
          </a:prstGeom>
        </p:spPr>
        <p:txBody>
          <a:bodyPr rIns="457200" anchor="b"/>
          <a:lstStyle>
            <a:lvl1pPr>
              <a:defRPr sz="6000">
                <a:solidFill>
                  <a:schemeClr val="bg1"/>
                </a:solidFill>
              </a:defRPr>
            </a:lvl1pPr>
          </a:lstStyle>
          <a:p>
            <a:r>
              <a:rPr lang="en-US" dirty="0"/>
              <a:t>Click to edit Master title style</a:t>
            </a:r>
          </a:p>
        </p:txBody>
      </p:sp>
      <p:sp>
        <p:nvSpPr>
          <p:cNvPr id="3" name="Text Placeholder 2"/>
          <p:cNvSpPr>
            <a:spLocks noGrp="1"/>
          </p:cNvSpPr>
          <p:nvPr>
            <p:ph type="body" idx="1"/>
          </p:nvPr>
        </p:nvSpPr>
        <p:spPr>
          <a:xfrm>
            <a:off x="1893456" y="3246268"/>
            <a:ext cx="8340436" cy="1500187"/>
          </a:xfrm>
          <a:prstGeom prst="rect">
            <a:avLst/>
          </a:prstGeom>
        </p:spPr>
        <p:txBody>
          <a:bodyPr tIns="182880" rIns="457200" bIns="182880" anchor="t" anchorCtr="0"/>
          <a:lstStyle>
            <a:lvl1pPr marL="0" indent="0">
              <a:buNone/>
              <a:defRPr sz="24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Edit Master text styles</a:t>
            </a:r>
          </a:p>
        </p:txBody>
      </p:sp>
      <p:sp>
        <p:nvSpPr>
          <p:cNvPr id="4" name="Date Placeholder 3"/>
          <p:cNvSpPr>
            <a:spLocks noGrp="1"/>
          </p:cNvSpPr>
          <p:nvPr>
            <p:ph type="dt" sz="half" idx="10"/>
          </p:nvPr>
        </p:nvSpPr>
        <p:spPr/>
        <p:txBody>
          <a:bodyPr/>
          <a:lstStyle/>
          <a:p>
            <a:fld id="{4A706AEE-E4B8-4315-A38A-5DBF50C52D73}" type="datetimeFigureOut">
              <a:rPr lang="en-US" smtClean="0"/>
              <a:t>5/30/2024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FD1F73E-0BBA-472D-89D7-AA97411977D3}" type="slidenum">
              <a:rPr lang="en-US" smtClean="0"/>
              <a:t>‹#›</a:t>
            </a:fld>
            <a:endParaRPr lang="en-US"/>
          </a:p>
        </p:txBody>
      </p:sp>
    </p:spTree>
    <p:extLst>
      <p:ext uri="{BB962C8B-B14F-4D97-AF65-F5344CB8AC3E}">
        <p14:creationId xmlns:p14="http://schemas.microsoft.com/office/powerpoint/2010/main" val="88214582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Custom Layout">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F7F37E57-90EB-4392-A853-E6C177DBF23E}"/>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1714"/>
            <a:ext cx="12192000" cy="6854572"/>
          </a:xfrm>
          <a:prstGeom prst="rect">
            <a:avLst/>
          </a:prstGeom>
        </p:spPr>
      </p:pic>
      <p:sp>
        <p:nvSpPr>
          <p:cNvPr id="3" name="Date Placeholder 2">
            <a:extLst>
              <a:ext uri="{FF2B5EF4-FFF2-40B4-BE49-F238E27FC236}">
                <a16:creationId xmlns:a16="http://schemas.microsoft.com/office/drawing/2014/main" id="{EB0C64CA-01BD-460D-89C9-0C2043D580EB}"/>
              </a:ext>
            </a:extLst>
          </p:cNvPr>
          <p:cNvSpPr>
            <a:spLocks noGrp="1"/>
          </p:cNvSpPr>
          <p:nvPr>
            <p:ph type="dt" sz="half" idx="10"/>
          </p:nvPr>
        </p:nvSpPr>
        <p:spPr/>
        <p:txBody>
          <a:bodyPr/>
          <a:lstStyle/>
          <a:p>
            <a:fld id="{4A706AEE-E4B8-4315-A38A-5DBF50C52D73}" type="datetimeFigureOut">
              <a:rPr lang="en-US" smtClean="0"/>
              <a:t>5/30/2024</a:t>
            </a:fld>
            <a:endParaRPr lang="en-US"/>
          </a:p>
        </p:txBody>
      </p:sp>
      <p:sp>
        <p:nvSpPr>
          <p:cNvPr id="4" name="Footer Placeholder 3">
            <a:extLst>
              <a:ext uri="{FF2B5EF4-FFF2-40B4-BE49-F238E27FC236}">
                <a16:creationId xmlns:a16="http://schemas.microsoft.com/office/drawing/2014/main" id="{1583761E-B5D3-45B1-B910-9807F7E12561}"/>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29D9092A-2CD1-40F9-B4AA-7D5FC15F2ADE}"/>
              </a:ext>
            </a:extLst>
          </p:cNvPr>
          <p:cNvSpPr>
            <a:spLocks noGrp="1"/>
          </p:cNvSpPr>
          <p:nvPr>
            <p:ph type="sldNum" sz="quarter" idx="12"/>
          </p:nvPr>
        </p:nvSpPr>
        <p:spPr/>
        <p:txBody>
          <a:bodyPr/>
          <a:lstStyle/>
          <a:p>
            <a:fld id="{7FD1F73E-0BBA-472D-89D7-AA97411977D3}" type="slidenum">
              <a:rPr lang="en-US" smtClean="0"/>
              <a:t>‹#›</a:t>
            </a:fld>
            <a:endParaRPr lang="en-US"/>
          </a:p>
        </p:txBody>
      </p:sp>
      <p:sp>
        <p:nvSpPr>
          <p:cNvPr id="8" name="Title 7">
            <a:extLst>
              <a:ext uri="{FF2B5EF4-FFF2-40B4-BE49-F238E27FC236}">
                <a16:creationId xmlns:a16="http://schemas.microsoft.com/office/drawing/2014/main" id="{E1829E2D-5DC0-4E9F-B678-9019679156F8}"/>
              </a:ext>
            </a:extLst>
          </p:cNvPr>
          <p:cNvSpPr>
            <a:spLocks noGrp="1"/>
          </p:cNvSpPr>
          <p:nvPr>
            <p:ph type="title"/>
          </p:nvPr>
        </p:nvSpPr>
        <p:spPr>
          <a:xfrm>
            <a:off x="838200" y="4290581"/>
            <a:ext cx="11353800" cy="891019"/>
          </a:xfrm>
          <a:prstGeom prst="rect">
            <a:avLst/>
          </a:prstGeom>
        </p:spPr>
        <p:txBody>
          <a:bodyPr anchor="t"/>
          <a:lstStyle/>
          <a:p>
            <a:r>
              <a:rPr lang="en-US"/>
              <a:t>Click to edit Master title style</a:t>
            </a:r>
          </a:p>
        </p:txBody>
      </p:sp>
      <p:sp>
        <p:nvSpPr>
          <p:cNvPr id="9" name="Text Placeholder 2">
            <a:extLst>
              <a:ext uri="{FF2B5EF4-FFF2-40B4-BE49-F238E27FC236}">
                <a16:creationId xmlns:a16="http://schemas.microsoft.com/office/drawing/2014/main" id="{4389D740-357F-4BFD-B6E8-D6C74B9D819B}"/>
              </a:ext>
            </a:extLst>
          </p:cNvPr>
          <p:cNvSpPr>
            <a:spLocks noGrp="1"/>
          </p:cNvSpPr>
          <p:nvPr>
            <p:ph type="body" idx="1"/>
          </p:nvPr>
        </p:nvSpPr>
        <p:spPr>
          <a:xfrm>
            <a:off x="3581400" y="5331272"/>
            <a:ext cx="8610600" cy="688099"/>
          </a:xfrm>
          <a:prstGeom prst="rect">
            <a:avLst/>
          </a:prstGeom>
        </p:spPr>
        <p:txBody>
          <a:bodyPr>
            <a:normAutofit/>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Tree>
    <p:extLst>
      <p:ext uri="{BB962C8B-B14F-4D97-AF65-F5344CB8AC3E}">
        <p14:creationId xmlns:p14="http://schemas.microsoft.com/office/powerpoint/2010/main" val="207378616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838200" y="1825625"/>
            <a:ext cx="5181600" cy="435133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4A706AEE-E4B8-4315-A38A-5DBF50C52D73}" type="datetimeFigureOut">
              <a:rPr lang="en-US" smtClean="0"/>
              <a:t>5/30/2024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FD1F73E-0BBA-472D-89D7-AA97411977D3}" type="slidenum">
              <a:rPr lang="en-US" smtClean="0"/>
              <a:t>‹#›</a:t>
            </a:fld>
            <a:endParaRPr lang="en-US"/>
          </a:p>
        </p:txBody>
      </p:sp>
      <p:sp>
        <p:nvSpPr>
          <p:cNvPr id="8" name="Title 7">
            <a:extLst>
              <a:ext uri="{FF2B5EF4-FFF2-40B4-BE49-F238E27FC236}">
                <a16:creationId xmlns:a16="http://schemas.microsoft.com/office/drawing/2014/main" id="{CD0CFDC3-B650-4CCE-8A51-79C6018F060B}"/>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235044728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CD786F29-BF4F-4B2A-B4D2-37C78A859BBF}"/>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1714"/>
            <a:ext cx="12192000" cy="6854572"/>
          </a:xfrm>
          <a:prstGeom prst="rect">
            <a:avLst/>
          </a:prstGeom>
        </p:spPr>
      </p:pic>
      <p:sp>
        <p:nvSpPr>
          <p:cNvPr id="2" name="Title 1"/>
          <p:cNvSpPr>
            <a:spLocks noGrp="1"/>
          </p:cNvSpPr>
          <p:nvPr>
            <p:ph type="title"/>
          </p:nvPr>
        </p:nvSpPr>
        <p:spPr>
          <a:xfrm>
            <a:off x="839788" y="365126"/>
            <a:ext cx="10515600" cy="1149350"/>
          </a:xfrm>
          <a:prstGeom prst="rect">
            <a:avLst/>
          </a:prstGeom>
        </p:spPr>
        <p:txBody>
          <a:bodyPr/>
          <a:lstStyle/>
          <a:p>
            <a:r>
              <a:rPr lang="en-US"/>
              <a:t>Click to edit Master title style</a:t>
            </a:r>
          </a:p>
        </p:txBody>
      </p:sp>
      <p:sp>
        <p:nvSpPr>
          <p:cNvPr id="3" name="Text Placeholder 2"/>
          <p:cNvSpPr>
            <a:spLocks noGrp="1"/>
          </p:cNvSpPr>
          <p:nvPr>
            <p:ph type="body" idx="1"/>
          </p:nvPr>
        </p:nvSpPr>
        <p:spPr>
          <a:xfrm>
            <a:off x="839788" y="1681162"/>
            <a:ext cx="5157787" cy="914255"/>
          </a:xfrm>
          <a:prstGeom prst="rect">
            <a:avLst/>
          </a:prstGeom>
        </p:spPr>
        <p:txBody>
          <a:bodyPr anchor="b">
            <a:normAutofit/>
          </a:bodyPr>
          <a:lstStyle>
            <a:lvl1pPr marL="0" indent="0">
              <a:buNone/>
              <a:defRPr sz="2800" b="1">
                <a:latin typeface="Open Sans Semibold" panose="020B0706030804020204" pitchFamily="34" charset="0"/>
                <a:ea typeface="Open Sans Semibold" panose="020B0706030804020204" pitchFamily="34" charset="0"/>
                <a:cs typeface="Open Sans Semibold" panose="020B0706030804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4" name="Content Placeholder 3"/>
          <p:cNvSpPr>
            <a:spLocks noGrp="1"/>
          </p:cNvSpPr>
          <p:nvPr>
            <p:ph sz="half" idx="2"/>
          </p:nvPr>
        </p:nvSpPr>
        <p:spPr>
          <a:xfrm>
            <a:off x="839788" y="2671761"/>
            <a:ext cx="5157787" cy="2980893"/>
          </a:xfrm>
          <a:prstGeom prst="rect">
            <a:avLst/>
          </a:prstGeom>
        </p:spPr>
        <p:txBody>
          <a:bodyPr/>
          <a:lstStyle>
            <a:lvl1pPr>
              <a:defRPr sz="2400"/>
            </a:lvl1pPr>
            <a:lvl2pPr>
              <a:defRPr sz="2000"/>
            </a:lvl2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6172200" y="1681162"/>
            <a:ext cx="5183188" cy="914255"/>
          </a:xfrm>
          <a:prstGeom prst="rect">
            <a:avLst/>
          </a:prstGeom>
        </p:spPr>
        <p:txBody>
          <a:bodyPr anchor="b">
            <a:normAutofit/>
          </a:bodyPr>
          <a:lstStyle>
            <a:lvl1pPr marL="0" indent="0">
              <a:buNone/>
              <a:defRPr sz="2800" b="1">
                <a:latin typeface="Open Sans Semibold" panose="020B0706030804020204" pitchFamily="34" charset="0"/>
                <a:ea typeface="Open Sans Semibold" panose="020B0706030804020204" pitchFamily="34" charset="0"/>
                <a:cs typeface="Open Sans Semibold" panose="020B0706030804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671761"/>
            <a:ext cx="5183188" cy="2980894"/>
          </a:xfrm>
          <a:prstGeom prst="rect">
            <a:avLst/>
          </a:prstGeom>
        </p:spPr>
        <p:txBody>
          <a:bodyPr/>
          <a:lstStyle>
            <a:lvl1pPr>
              <a:defRPr sz="2400"/>
            </a:lvl1pPr>
            <a:lvl2pPr>
              <a:defRPr sz="2000"/>
            </a:lvl2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Date Placeholder 6"/>
          <p:cNvSpPr>
            <a:spLocks noGrp="1"/>
          </p:cNvSpPr>
          <p:nvPr>
            <p:ph type="dt" sz="half" idx="10"/>
          </p:nvPr>
        </p:nvSpPr>
        <p:spPr/>
        <p:txBody>
          <a:bodyPr/>
          <a:lstStyle/>
          <a:p>
            <a:fld id="{4A706AEE-E4B8-4315-A38A-5DBF50C52D73}" type="datetimeFigureOut">
              <a:rPr lang="en-US" smtClean="0"/>
              <a:t>5/30/2024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FD1F73E-0BBA-472D-89D7-AA97411977D3}" type="slidenum">
              <a:rPr lang="en-US" smtClean="0"/>
              <a:t>‹#›</a:t>
            </a:fld>
            <a:endParaRPr lang="en-US"/>
          </a:p>
        </p:txBody>
      </p:sp>
    </p:spTree>
    <p:extLst>
      <p:ext uri="{BB962C8B-B14F-4D97-AF65-F5344CB8AC3E}">
        <p14:creationId xmlns:p14="http://schemas.microsoft.com/office/powerpoint/2010/main" val="144928629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Quote">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D520A275-CDAF-4332-977F-98FD1C240F7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1714"/>
            <a:ext cx="12192000" cy="6854572"/>
          </a:xfrm>
          <a:prstGeom prst="rect">
            <a:avLst/>
          </a:prstGeom>
        </p:spPr>
      </p:pic>
      <p:sp>
        <p:nvSpPr>
          <p:cNvPr id="9" name="Date Placeholder 8">
            <a:extLst>
              <a:ext uri="{FF2B5EF4-FFF2-40B4-BE49-F238E27FC236}">
                <a16:creationId xmlns:a16="http://schemas.microsoft.com/office/drawing/2014/main" id="{08FD5089-5B03-4359-ADCD-5DE5647F6457}"/>
              </a:ext>
            </a:extLst>
          </p:cNvPr>
          <p:cNvSpPr>
            <a:spLocks noGrp="1"/>
          </p:cNvSpPr>
          <p:nvPr>
            <p:ph type="dt" sz="half" idx="10"/>
          </p:nvPr>
        </p:nvSpPr>
        <p:spPr/>
        <p:txBody>
          <a:bodyPr/>
          <a:lstStyle/>
          <a:p>
            <a:fld id="{4A706AEE-E4B8-4315-A38A-5DBF50C52D73}" type="datetimeFigureOut">
              <a:rPr lang="en-US" smtClean="0"/>
              <a:t>5/30/2024</a:t>
            </a:fld>
            <a:endParaRPr lang="en-US"/>
          </a:p>
        </p:txBody>
      </p:sp>
      <p:sp>
        <p:nvSpPr>
          <p:cNvPr id="10" name="Footer Placeholder 9">
            <a:extLst>
              <a:ext uri="{FF2B5EF4-FFF2-40B4-BE49-F238E27FC236}">
                <a16:creationId xmlns:a16="http://schemas.microsoft.com/office/drawing/2014/main" id="{5D117427-AF77-45D9-8A97-E955BF543D4E}"/>
              </a:ext>
            </a:extLst>
          </p:cNvPr>
          <p:cNvSpPr>
            <a:spLocks noGrp="1"/>
          </p:cNvSpPr>
          <p:nvPr>
            <p:ph type="ftr" sz="quarter" idx="11"/>
          </p:nvPr>
        </p:nvSpPr>
        <p:spPr/>
        <p:txBody>
          <a:bodyPr/>
          <a:lstStyle/>
          <a:p>
            <a:endParaRPr lang="en-US"/>
          </a:p>
        </p:txBody>
      </p:sp>
      <p:sp>
        <p:nvSpPr>
          <p:cNvPr id="11" name="Slide Number Placeholder 10">
            <a:extLst>
              <a:ext uri="{FF2B5EF4-FFF2-40B4-BE49-F238E27FC236}">
                <a16:creationId xmlns:a16="http://schemas.microsoft.com/office/drawing/2014/main" id="{C98F76AE-15EC-4227-952F-9AF33AA56BF2}"/>
              </a:ext>
            </a:extLst>
          </p:cNvPr>
          <p:cNvSpPr>
            <a:spLocks noGrp="1"/>
          </p:cNvSpPr>
          <p:nvPr>
            <p:ph type="sldNum" sz="quarter" idx="12"/>
          </p:nvPr>
        </p:nvSpPr>
        <p:spPr/>
        <p:txBody>
          <a:bodyPr/>
          <a:lstStyle/>
          <a:p>
            <a:fld id="{7FD1F73E-0BBA-472D-89D7-AA97411977D3}" type="slidenum">
              <a:rPr lang="en-US" smtClean="0"/>
              <a:t>‹#›</a:t>
            </a:fld>
            <a:endParaRPr lang="en-US"/>
          </a:p>
        </p:txBody>
      </p:sp>
      <p:sp>
        <p:nvSpPr>
          <p:cNvPr id="13" name="Content Placeholder 12">
            <a:extLst>
              <a:ext uri="{FF2B5EF4-FFF2-40B4-BE49-F238E27FC236}">
                <a16:creationId xmlns:a16="http://schemas.microsoft.com/office/drawing/2014/main" id="{8527C91C-D68F-46DB-9618-F4AE37D5AFEF}"/>
              </a:ext>
            </a:extLst>
          </p:cNvPr>
          <p:cNvSpPr>
            <a:spLocks noGrp="1"/>
          </p:cNvSpPr>
          <p:nvPr>
            <p:ph sz="quarter" idx="13"/>
          </p:nvPr>
        </p:nvSpPr>
        <p:spPr>
          <a:xfrm>
            <a:off x="838200" y="1458913"/>
            <a:ext cx="10393363" cy="2817523"/>
          </a:xfrm>
        </p:spPr>
        <p:txBody>
          <a:bodyPr lIns="1645920" tIns="914400" rIns="1645920" bIns="914400" anchor="t" anchorCtr="0">
            <a:normAutofit/>
          </a:bodyPr>
          <a:lstStyle>
            <a:lvl1pPr marL="0" indent="0">
              <a:buNone/>
              <a:defRPr sz="3600" i="1"/>
            </a:lvl1pPr>
            <a:lvl2pPr marL="457200" indent="0">
              <a:buNone/>
              <a:defRPr/>
            </a:lvl2pPr>
            <a:lvl3pPr marL="914400" indent="0">
              <a:buNone/>
              <a:defRPr/>
            </a:lvl3pPr>
            <a:lvl4pPr marL="1371600" indent="0">
              <a:buNone/>
              <a:defRPr/>
            </a:lvl4pPr>
            <a:lvl5pPr marL="1828800" indent="0">
              <a:buNone/>
              <a:defRPr/>
            </a:lvl5pPr>
          </a:lstStyle>
          <a:p>
            <a:pPr lvl="0"/>
            <a:r>
              <a:rPr lang="en-US" dirty="0"/>
              <a:t>Edit Master text styles</a:t>
            </a:r>
          </a:p>
        </p:txBody>
      </p:sp>
      <p:sp>
        <p:nvSpPr>
          <p:cNvPr id="16" name="Text Placeholder 15">
            <a:extLst>
              <a:ext uri="{FF2B5EF4-FFF2-40B4-BE49-F238E27FC236}">
                <a16:creationId xmlns:a16="http://schemas.microsoft.com/office/drawing/2014/main" id="{40D0A9EE-76F6-42DC-BF8D-A7F378AFACB4}"/>
              </a:ext>
            </a:extLst>
          </p:cNvPr>
          <p:cNvSpPr>
            <a:spLocks noGrp="1"/>
          </p:cNvSpPr>
          <p:nvPr>
            <p:ph type="body" sz="quarter" idx="14"/>
          </p:nvPr>
        </p:nvSpPr>
        <p:spPr>
          <a:xfrm>
            <a:off x="828675" y="4284663"/>
            <a:ext cx="10402888" cy="850900"/>
          </a:xfrm>
        </p:spPr>
        <p:txBody>
          <a:bodyPr anchor="b" anchorCtr="0">
            <a:normAutofit/>
          </a:bodyPr>
          <a:lstStyle>
            <a:lvl1pPr marL="0" indent="0" algn="r">
              <a:buNone/>
              <a:defRPr sz="1800"/>
            </a:lvl1pPr>
            <a:lvl2pPr marL="457200" indent="0" algn="r">
              <a:buNone/>
              <a:defRPr/>
            </a:lvl2pPr>
            <a:lvl3pPr marL="914400" indent="0" algn="r">
              <a:buNone/>
              <a:defRPr/>
            </a:lvl3pPr>
            <a:lvl4pPr marL="1371600" indent="0" algn="r">
              <a:buNone/>
              <a:defRPr/>
            </a:lvl4pPr>
            <a:lvl5pPr marL="1828800" indent="0" algn="r">
              <a:buNone/>
              <a:defRPr/>
            </a:lvl5pPr>
          </a:lstStyle>
          <a:p>
            <a:pPr lvl="0"/>
            <a:endParaRPr lang="en-US" dirty="0"/>
          </a:p>
        </p:txBody>
      </p:sp>
    </p:spTree>
    <p:extLst>
      <p:ext uri="{BB962C8B-B14F-4D97-AF65-F5344CB8AC3E}">
        <p14:creationId xmlns:p14="http://schemas.microsoft.com/office/powerpoint/2010/main" val="243890695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Title only star">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D520A275-CDAF-4332-977F-98FD1C240F7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1714"/>
            <a:ext cx="12192000" cy="6854572"/>
          </a:xfrm>
          <a:prstGeom prst="rect">
            <a:avLst/>
          </a:prstGeom>
        </p:spPr>
      </p:pic>
      <p:sp>
        <p:nvSpPr>
          <p:cNvPr id="9" name="Date Placeholder 8">
            <a:extLst>
              <a:ext uri="{FF2B5EF4-FFF2-40B4-BE49-F238E27FC236}">
                <a16:creationId xmlns:a16="http://schemas.microsoft.com/office/drawing/2014/main" id="{08FD5089-5B03-4359-ADCD-5DE5647F6457}"/>
              </a:ext>
            </a:extLst>
          </p:cNvPr>
          <p:cNvSpPr>
            <a:spLocks noGrp="1"/>
          </p:cNvSpPr>
          <p:nvPr>
            <p:ph type="dt" sz="half" idx="10"/>
          </p:nvPr>
        </p:nvSpPr>
        <p:spPr/>
        <p:txBody>
          <a:bodyPr/>
          <a:lstStyle/>
          <a:p>
            <a:fld id="{4A706AEE-E4B8-4315-A38A-5DBF50C52D73}" type="datetimeFigureOut">
              <a:rPr lang="en-US" smtClean="0"/>
              <a:t>5/30/2024</a:t>
            </a:fld>
            <a:endParaRPr lang="en-US"/>
          </a:p>
        </p:txBody>
      </p:sp>
      <p:sp>
        <p:nvSpPr>
          <p:cNvPr id="10" name="Footer Placeholder 9">
            <a:extLst>
              <a:ext uri="{FF2B5EF4-FFF2-40B4-BE49-F238E27FC236}">
                <a16:creationId xmlns:a16="http://schemas.microsoft.com/office/drawing/2014/main" id="{5D117427-AF77-45D9-8A97-E955BF543D4E}"/>
              </a:ext>
            </a:extLst>
          </p:cNvPr>
          <p:cNvSpPr>
            <a:spLocks noGrp="1"/>
          </p:cNvSpPr>
          <p:nvPr>
            <p:ph type="ftr" sz="quarter" idx="11"/>
          </p:nvPr>
        </p:nvSpPr>
        <p:spPr/>
        <p:txBody>
          <a:bodyPr/>
          <a:lstStyle/>
          <a:p>
            <a:endParaRPr lang="en-US"/>
          </a:p>
        </p:txBody>
      </p:sp>
      <p:sp>
        <p:nvSpPr>
          <p:cNvPr id="11" name="Slide Number Placeholder 10">
            <a:extLst>
              <a:ext uri="{FF2B5EF4-FFF2-40B4-BE49-F238E27FC236}">
                <a16:creationId xmlns:a16="http://schemas.microsoft.com/office/drawing/2014/main" id="{C98F76AE-15EC-4227-952F-9AF33AA56BF2}"/>
              </a:ext>
            </a:extLst>
          </p:cNvPr>
          <p:cNvSpPr>
            <a:spLocks noGrp="1"/>
          </p:cNvSpPr>
          <p:nvPr>
            <p:ph type="sldNum" sz="quarter" idx="12"/>
          </p:nvPr>
        </p:nvSpPr>
        <p:spPr/>
        <p:txBody>
          <a:bodyPr/>
          <a:lstStyle/>
          <a:p>
            <a:fld id="{7FD1F73E-0BBA-472D-89D7-AA97411977D3}" type="slidenum">
              <a:rPr lang="en-US" smtClean="0"/>
              <a:t>‹#›</a:t>
            </a:fld>
            <a:endParaRPr lang="en-US"/>
          </a:p>
        </p:txBody>
      </p:sp>
      <p:sp>
        <p:nvSpPr>
          <p:cNvPr id="2" name="Title 1">
            <a:extLst>
              <a:ext uri="{FF2B5EF4-FFF2-40B4-BE49-F238E27FC236}">
                <a16:creationId xmlns:a16="http://schemas.microsoft.com/office/drawing/2014/main" id="{F24B4279-F9B4-4F4D-8122-8EAE90CBA59C}"/>
              </a:ext>
            </a:extLst>
          </p:cNvPr>
          <p:cNvSpPr>
            <a:spLocks noGrp="1"/>
          </p:cNvSpPr>
          <p:nvPr>
            <p:ph type="title"/>
          </p:nvPr>
        </p:nvSpPr>
        <p:spPr>
          <a:xfrm>
            <a:off x="838200" y="2766219"/>
            <a:ext cx="10515600" cy="1325563"/>
          </a:xfrm>
        </p:spPr>
        <p:txBody>
          <a:bodyPr/>
          <a:lstStyle>
            <a:lvl1pPr>
              <a:defRPr>
                <a:solidFill>
                  <a:schemeClr val="bg1"/>
                </a:solidFill>
              </a:defRPr>
            </a:lvl1pPr>
          </a:lstStyle>
          <a:p>
            <a:r>
              <a:rPr lang="en-US"/>
              <a:t>Click to edit Master title style</a:t>
            </a:r>
          </a:p>
        </p:txBody>
      </p:sp>
    </p:spTree>
    <p:extLst>
      <p:ext uri="{BB962C8B-B14F-4D97-AF65-F5344CB8AC3E}">
        <p14:creationId xmlns:p14="http://schemas.microsoft.com/office/powerpoint/2010/main" val="53680467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userDrawn="1">
  <p:cSld name="Title only logo">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D520A275-CDAF-4332-977F-98FD1C240F7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047" y="1714"/>
            <a:ext cx="12185906" cy="6854572"/>
          </a:xfrm>
          <a:prstGeom prst="rect">
            <a:avLst/>
          </a:prstGeom>
        </p:spPr>
      </p:pic>
      <p:sp>
        <p:nvSpPr>
          <p:cNvPr id="9" name="Date Placeholder 8">
            <a:extLst>
              <a:ext uri="{FF2B5EF4-FFF2-40B4-BE49-F238E27FC236}">
                <a16:creationId xmlns:a16="http://schemas.microsoft.com/office/drawing/2014/main" id="{08FD5089-5B03-4359-ADCD-5DE5647F6457}"/>
              </a:ext>
            </a:extLst>
          </p:cNvPr>
          <p:cNvSpPr>
            <a:spLocks noGrp="1"/>
          </p:cNvSpPr>
          <p:nvPr>
            <p:ph type="dt" sz="half" idx="10"/>
          </p:nvPr>
        </p:nvSpPr>
        <p:spPr/>
        <p:txBody>
          <a:bodyPr/>
          <a:lstStyle/>
          <a:p>
            <a:fld id="{4A706AEE-E4B8-4315-A38A-5DBF50C52D73}" type="datetimeFigureOut">
              <a:rPr lang="en-US" smtClean="0"/>
              <a:t>5/30/2024</a:t>
            </a:fld>
            <a:endParaRPr lang="en-US"/>
          </a:p>
        </p:txBody>
      </p:sp>
      <p:sp>
        <p:nvSpPr>
          <p:cNvPr id="10" name="Footer Placeholder 9">
            <a:extLst>
              <a:ext uri="{FF2B5EF4-FFF2-40B4-BE49-F238E27FC236}">
                <a16:creationId xmlns:a16="http://schemas.microsoft.com/office/drawing/2014/main" id="{5D117427-AF77-45D9-8A97-E955BF543D4E}"/>
              </a:ext>
            </a:extLst>
          </p:cNvPr>
          <p:cNvSpPr>
            <a:spLocks noGrp="1"/>
          </p:cNvSpPr>
          <p:nvPr>
            <p:ph type="ftr" sz="quarter" idx="11"/>
          </p:nvPr>
        </p:nvSpPr>
        <p:spPr/>
        <p:txBody>
          <a:bodyPr/>
          <a:lstStyle/>
          <a:p>
            <a:endParaRPr lang="en-US"/>
          </a:p>
        </p:txBody>
      </p:sp>
      <p:sp>
        <p:nvSpPr>
          <p:cNvPr id="11" name="Slide Number Placeholder 10">
            <a:extLst>
              <a:ext uri="{FF2B5EF4-FFF2-40B4-BE49-F238E27FC236}">
                <a16:creationId xmlns:a16="http://schemas.microsoft.com/office/drawing/2014/main" id="{C98F76AE-15EC-4227-952F-9AF33AA56BF2}"/>
              </a:ext>
            </a:extLst>
          </p:cNvPr>
          <p:cNvSpPr>
            <a:spLocks noGrp="1"/>
          </p:cNvSpPr>
          <p:nvPr>
            <p:ph type="sldNum" sz="quarter" idx="12"/>
          </p:nvPr>
        </p:nvSpPr>
        <p:spPr/>
        <p:txBody>
          <a:bodyPr/>
          <a:lstStyle/>
          <a:p>
            <a:fld id="{7FD1F73E-0BBA-472D-89D7-AA97411977D3}" type="slidenum">
              <a:rPr lang="en-US" smtClean="0"/>
              <a:t>‹#›</a:t>
            </a:fld>
            <a:endParaRPr lang="en-US"/>
          </a:p>
        </p:txBody>
      </p:sp>
      <p:sp>
        <p:nvSpPr>
          <p:cNvPr id="2" name="Title 1">
            <a:extLst>
              <a:ext uri="{FF2B5EF4-FFF2-40B4-BE49-F238E27FC236}">
                <a16:creationId xmlns:a16="http://schemas.microsoft.com/office/drawing/2014/main" id="{F24B4279-F9B4-4F4D-8122-8EAE90CBA59C}"/>
              </a:ext>
            </a:extLst>
          </p:cNvPr>
          <p:cNvSpPr>
            <a:spLocks noGrp="1"/>
          </p:cNvSpPr>
          <p:nvPr>
            <p:ph type="title"/>
          </p:nvPr>
        </p:nvSpPr>
        <p:spPr>
          <a:xfrm>
            <a:off x="838200" y="2766219"/>
            <a:ext cx="10515600" cy="1325563"/>
          </a:xfrm>
        </p:spPr>
        <p:txBody>
          <a:bodyPr/>
          <a:lstStyle>
            <a:lvl1pPr>
              <a:defRPr>
                <a:solidFill>
                  <a:schemeClr val="bg1"/>
                </a:solidFill>
              </a:defRPr>
            </a:lvl1pPr>
          </a:lstStyle>
          <a:p>
            <a:r>
              <a:rPr lang="en-US"/>
              <a:t>Click to edit Master title style</a:t>
            </a:r>
          </a:p>
        </p:txBody>
      </p:sp>
    </p:spTree>
    <p:extLst>
      <p:ext uri="{BB962C8B-B14F-4D97-AF65-F5344CB8AC3E}">
        <p14:creationId xmlns:p14="http://schemas.microsoft.com/office/powerpoint/2010/main" val="196366784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96FF858C-D621-4E06-B0BD-3504A86EE01C}"/>
              </a:ext>
            </a:extLst>
          </p:cNvPr>
          <p:cNvPicPr>
            <a:picLocks noChangeAspect="1"/>
          </p:cNvPicPr>
          <p:nvPr userDrawn="1"/>
        </p:nvPicPr>
        <p:blipFill>
          <a:blip r:embed="rId16">
            <a:extLst>
              <a:ext uri="{28A0092B-C50C-407E-A947-70E740481C1C}">
                <a14:useLocalDpi xmlns:a14="http://schemas.microsoft.com/office/drawing/2010/main" val="0"/>
              </a:ext>
            </a:extLst>
          </a:blip>
          <a:stretch>
            <a:fillRect/>
          </a:stretch>
        </p:blipFill>
        <p:spPr>
          <a:xfrm>
            <a:off x="0" y="1714"/>
            <a:ext cx="12191999" cy="6854572"/>
          </a:xfrm>
          <a:prstGeom prst="rect">
            <a:avLst/>
          </a:prstGeom>
        </p:spPr>
      </p:pic>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A706AEE-E4B8-4315-A38A-5DBF50C52D73}" type="datetimeFigureOut">
              <a:rPr lang="en-US" smtClean="0"/>
              <a:t>5/30/2024</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FD1F73E-0BBA-472D-89D7-AA97411977D3}" type="slidenum">
              <a:rPr lang="en-US" smtClean="0"/>
              <a:t>‹#›</a:t>
            </a:fld>
            <a:endParaRPr lang="en-US"/>
          </a:p>
        </p:txBody>
      </p:sp>
      <p:sp>
        <p:nvSpPr>
          <p:cNvPr id="15" name="Title Placeholder 14">
            <a:extLst>
              <a:ext uri="{FF2B5EF4-FFF2-40B4-BE49-F238E27FC236}">
                <a16:creationId xmlns:a16="http://schemas.microsoft.com/office/drawing/2014/main" id="{C4FFDAAB-CF54-4977-9D64-1D8CF2A8B59B}"/>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16" name="Text Placeholder 15">
            <a:extLst>
              <a:ext uri="{FF2B5EF4-FFF2-40B4-BE49-F238E27FC236}">
                <a16:creationId xmlns:a16="http://schemas.microsoft.com/office/drawing/2014/main" id="{33C8E99D-C13E-4496-9E45-888ED9E9E852}"/>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77860895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72" r:id="rId4"/>
    <p:sldLayoutId id="2147483664" r:id="rId5"/>
    <p:sldLayoutId id="2147483665" r:id="rId6"/>
    <p:sldLayoutId id="2147483666" r:id="rId7"/>
    <p:sldLayoutId id="2147483675" r:id="rId8"/>
    <p:sldLayoutId id="2147483676" r:id="rId9"/>
    <p:sldLayoutId id="2147483667" r:id="rId10"/>
    <p:sldLayoutId id="2147483673" r:id="rId11"/>
    <p:sldLayoutId id="2147483668" r:id="rId12"/>
    <p:sldLayoutId id="2147483669" r:id="rId13"/>
    <p:sldLayoutId id="2147483674" r:id="rId14"/>
  </p:sldLayoutIdLst>
  <p:txStyles>
    <p:titleStyle>
      <a:lvl1pPr algn="l" defTabSz="914400" rtl="0" eaLnBrk="1" latinLnBrk="0" hangingPunct="1">
        <a:lnSpc>
          <a:spcPct val="90000"/>
        </a:lnSpc>
        <a:spcBef>
          <a:spcPct val="0"/>
        </a:spcBef>
        <a:buNone/>
        <a:defRPr sz="4400" kern="1200">
          <a:solidFill>
            <a:schemeClr val="tx1"/>
          </a:solidFill>
          <a:latin typeface="Open Sans Semibold" panose="020B0706030804020204" pitchFamily="34" charset="0"/>
          <a:ea typeface="Open Sans Semibold" panose="020B0706030804020204" pitchFamily="34" charset="0"/>
          <a:cs typeface="Open Sans Semibold" panose="020B0706030804020204" pitchFamily="34" charset="0"/>
        </a:defRPr>
      </a:lvl1pPr>
    </p:titleStyle>
    <p:bodyStyle>
      <a:lvl1pPr marL="228600" indent="-228600" algn="l" defTabSz="914400" rtl="0" eaLnBrk="1" latinLnBrk="0" hangingPunct="1">
        <a:lnSpc>
          <a:spcPct val="90000"/>
        </a:lnSpc>
        <a:spcBef>
          <a:spcPts val="1000"/>
        </a:spcBef>
        <a:buClr>
          <a:schemeClr val="accent2"/>
        </a:buClr>
        <a:buFont typeface="Arial" panose="020B0604020202020204" pitchFamily="34" charset="0"/>
        <a:buChar char="•"/>
        <a:defRPr sz="2800" kern="120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defRPr>
      </a:lvl1pPr>
      <a:lvl2pPr marL="685800" indent="-228600" algn="l" defTabSz="914400" rtl="0" eaLnBrk="1" latinLnBrk="0" hangingPunct="1">
        <a:lnSpc>
          <a:spcPct val="90000"/>
        </a:lnSpc>
        <a:spcBef>
          <a:spcPts val="500"/>
        </a:spcBef>
        <a:buClr>
          <a:schemeClr val="accent1"/>
        </a:buClr>
        <a:buFont typeface="Arial" panose="020B0604020202020204" pitchFamily="34" charset="0"/>
        <a:buChar char="•"/>
        <a:defRPr sz="2400" kern="120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defRPr>
      </a:lvl2pPr>
      <a:lvl3pPr marL="1143000" indent="-228600" algn="l" defTabSz="914400" rtl="0" eaLnBrk="1" latinLnBrk="0" hangingPunct="1">
        <a:lnSpc>
          <a:spcPct val="90000"/>
        </a:lnSpc>
        <a:spcBef>
          <a:spcPts val="500"/>
        </a:spcBef>
        <a:buClr>
          <a:schemeClr val="tx2">
            <a:lumMod val="60000"/>
            <a:lumOff val="40000"/>
          </a:schemeClr>
        </a:buClr>
        <a:buFont typeface="Arial" panose="020B0604020202020204" pitchFamily="34" charset="0"/>
        <a:buChar char="•"/>
        <a:defRPr sz="2000" kern="120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defRPr>
      </a:lvl3pPr>
      <a:lvl4pPr marL="1600200" indent="-228600" algn="l" defTabSz="914400" rtl="0" eaLnBrk="1" latinLnBrk="0" hangingPunct="1">
        <a:lnSpc>
          <a:spcPct val="90000"/>
        </a:lnSpc>
        <a:spcBef>
          <a:spcPts val="500"/>
        </a:spcBef>
        <a:buClr>
          <a:schemeClr val="accent2"/>
        </a:buClr>
        <a:buFont typeface="Arial" panose="020B0604020202020204" pitchFamily="34" charset="0"/>
        <a:buChar char="•"/>
        <a:defRPr sz="1800" kern="120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defRPr>
      </a:lvl4pPr>
      <a:lvl5pPr marL="2057400" indent="-228600" algn="l" defTabSz="914400" rtl="0" eaLnBrk="1" latinLnBrk="0" hangingPunct="1">
        <a:lnSpc>
          <a:spcPct val="90000"/>
        </a:lnSpc>
        <a:spcBef>
          <a:spcPts val="500"/>
        </a:spcBef>
        <a:buClr>
          <a:schemeClr val="accent6">
            <a:lumMod val="60000"/>
            <a:lumOff val="40000"/>
          </a:schemeClr>
        </a:buClr>
        <a:buFont typeface="Arial" panose="020B0604020202020204" pitchFamily="34" charset="0"/>
        <a:buChar char="•"/>
        <a:defRPr sz="1800" kern="120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hyperlink" Target="https://sites.ed.gov/idea/regs/b/b/300.160" TargetMode="External"/><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0.xml"/><Relationship Id="rId1" Type="http://schemas.openxmlformats.org/officeDocument/2006/relationships/slideLayout" Target="../slideLayouts/slideLayout2.xml"/><Relationship Id="rId4" Type="http://schemas.openxmlformats.org/officeDocument/2006/relationships/image" Target="../media/image16.png"/></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hyperlink" Target="mailto:crogers@ksde.org" TargetMode="External"/><Relationship Id="rId2" Type="http://schemas.openxmlformats.org/officeDocument/2006/relationships/notesSlide" Target="../notesSlides/notesSlide22.xml"/><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hyperlink" Target="https://www.ksde.org/Portals/0/SES/DLM/DLM-ParticipationGuidelines.pdf" TargetMode="External"/><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hyperlink" Target="https://www.ksde.org/Portals/0/SES/DLM/DLM-IEPTeamResource-MakingDecisions.pdf" TargetMode="External"/><Relationship Id="rId5" Type="http://schemas.openxmlformats.org/officeDocument/2006/relationships/hyperlink" Target="https://www.ksde.org/Portals/0/SES/DLM/DLM-Rubric.pdf" TargetMode="External"/><Relationship Id="rId4" Type="http://schemas.openxmlformats.org/officeDocument/2006/relationships/hyperlink" Target="https://www.ksde.org/Portals/0/SES/DLM/KAA-FlowChart.pdf" TargetMode="External"/></Relationships>
</file>

<file path=ppt/slides/_rels/slide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7.xml"/><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8.xml"/><Relationship Id="rId1" Type="http://schemas.openxmlformats.org/officeDocument/2006/relationships/slideLayout" Target="../slideLayouts/slideLayout12.xml"/><Relationship Id="rId4" Type="http://schemas.openxmlformats.org/officeDocument/2006/relationships/image" Target="../media/image13.png"/></Relationships>
</file>

<file path=ppt/slides/_rels/slide9.xml.rels><?xml version="1.0" encoding="UTF-8" standalone="yes"?>
<Relationships xmlns="http://schemas.openxmlformats.org/package/2006/relationships"><Relationship Id="rId3" Type="http://schemas.openxmlformats.org/officeDocument/2006/relationships/hyperlink" Target="https://www.ksde.org/Portals/0/SES/DLM/KansasAlternateEarlyLiteracyScreener.pdf" TargetMode="External"/><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noAutofit/>
          </a:bodyPr>
          <a:lstStyle/>
          <a:p>
            <a:r>
              <a:rPr lang="en-US" sz="3600" dirty="0"/>
              <a:t>Kansas Alternate Early Literacy Screener Kdg-3</a:t>
            </a:r>
            <a:r>
              <a:rPr lang="en-US" sz="3600" baseline="30000" dirty="0"/>
              <a:t>rd</a:t>
            </a:r>
            <a:r>
              <a:rPr lang="en-US" sz="3600" dirty="0"/>
              <a:t> grade and 8</a:t>
            </a:r>
            <a:r>
              <a:rPr lang="en-US" sz="3600" baseline="30000" dirty="0"/>
              <a:t>th</a:t>
            </a:r>
            <a:r>
              <a:rPr lang="en-US" sz="3600" dirty="0"/>
              <a:t> grade- Reporting Requirements</a:t>
            </a:r>
          </a:p>
        </p:txBody>
      </p:sp>
      <p:sp>
        <p:nvSpPr>
          <p:cNvPr id="2" name="Text Placeholder 1">
            <a:extLst>
              <a:ext uri="{FF2B5EF4-FFF2-40B4-BE49-F238E27FC236}">
                <a16:creationId xmlns:a16="http://schemas.microsoft.com/office/drawing/2014/main" id="{A5B98CB7-F58E-48B4-BCA9-0210A8428D8F}"/>
              </a:ext>
            </a:extLst>
          </p:cNvPr>
          <p:cNvSpPr>
            <a:spLocks noGrp="1"/>
          </p:cNvSpPr>
          <p:nvPr>
            <p:ph type="body" idx="1"/>
          </p:nvPr>
        </p:nvSpPr>
        <p:spPr/>
        <p:txBody>
          <a:bodyPr/>
          <a:lstStyle/>
          <a:p>
            <a:r>
              <a:rPr lang="en-US" dirty="0"/>
              <a:t>For students with a most significant cognitive disability</a:t>
            </a:r>
          </a:p>
        </p:txBody>
      </p:sp>
    </p:spTree>
    <p:extLst>
      <p:ext uri="{BB962C8B-B14F-4D97-AF65-F5344CB8AC3E}">
        <p14:creationId xmlns:p14="http://schemas.microsoft.com/office/powerpoint/2010/main" val="43027098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809E0BEF-F17D-4A7E-A5A4-A4A37710C831}"/>
              </a:ext>
            </a:extLst>
          </p:cNvPr>
          <p:cNvSpPr>
            <a:spLocks noGrp="1"/>
          </p:cNvSpPr>
          <p:nvPr>
            <p:ph idx="1"/>
          </p:nvPr>
        </p:nvSpPr>
        <p:spPr/>
        <p:txBody>
          <a:bodyPr>
            <a:normAutofit fontScale="92500"/>
          </a:bodyPr>
          <a:lstStyle/>
          <a:p>
            <a:pPr marL="514350" indent="-514350">
              <a:buFont typeface="+mj-lt"/>
              <a:buAutoNum type="arabicPeriod"/>
            </a:pPr>
            <a:r>
              <a:rPr lang="en-US" dirty="0"/>
              <a:t>For a student to score at a performance level for beginning, middle or end of year, they must be able to do </a:t>
            </a:r>
            <a:r>
              <a:rPr lang="en-US" b="1" dirty="0"/>
              <a:t>each skill listed </a:t>
            </a:r>
            <a:r>
              <a:rPr lang="en-US" dirty="0"/>
              <a:t>within a performance level, (except in the ‘Not Yet Emerging’ level) to a level of mastery as determined by the teacher (80% correct or 80% independence is a general guideline for mastery). </a:t>
            </a:r>
          </a:p>
          <a:p>
            <a:pPr marL="514350" indent="-514350">
              <a:buFont typeface="+mj-lt"/>
              <a:buAutoNum type="arabicPeriod"/>
            </a:pPr>
            <a:r>
              <a:rPr lang="en-US" dirty="0"/>
              <a:t>As performance levels are determined for each skill domain, the points should then be transferred to the Score Sheet. </a:t>
            </a:r>
          </a:p>
          <a:p>
            <a:pPr marL="514350" indent="-514350">
              <a:buFont typeface="+mj-lt"/>
              <a:buAutoNum type="arabicPeriod"/>
            </a:pPr>
            <a:r>
              <a:rPr lang="en-US" dirty="0"/>
              <a:t>After they are added up, the student’s overall score will then be determined by the Scoring Guide. </a:t>
            </a:r>
          </a:p>
          <a:p>
            <a:pPr marL="514350" indent="-514350">
              <a:buFont typeface="+mj-lt"/>
              <a:buAutoNum type="arabicPeriod"/>
            </a:pPr>
            <a:r>
              <a:rPr lang="en-US" dirty="0"/>
              <a:t>For EOYA Reporting, refer to the EOYA reporting section on the upcoming slide. </a:t>
            </a:r>
          </a:p>
        </p:txBody>
      </p:sp>
      <p:sp>
        <p:nvSpPr>
          <p:cNvPr id="3" name="Title 2">
            <a:extLst>
              <a:ext uri="{FF2B5EF4-FFF2-40B4-BE49-F238E27FC236}">
                <a16:creationId xmlns:a16="http://schemas.microsoft.com/office/drawing/2014/main" id="{5DBDDFC0-7B1E-4F40-9E51-DDCA6C3B68E4}"/>
              </a:ext>
            </a:extLst>
          </p:cNvPr>
          <p:cNvSpPr>
            <a:spLocks noGrp="1"/>
          </p:cNvSpPr>
          <p:nvPr>
            <p:ph type="title"/>
          </p:nvPr>
        </p:nvSpPr>
        <p:spPr/>
        <p:txBody>
          <a:bodyPr/>
          <a:lstStyle/>
          <a:p>
            <a:r>
              <a:rPr lang="en-US" dirty="0"/>
              <a:t>Scoring</a:t>
            </a:r>
          </a:p>
        </p:txBody>
      </p:sp>
    </p:spTree>
    <p:extLst>
      <p:ext uri="{BB962C8B-B14F-4D97-AF65-F5344CB8AC3E}">
        <p14:creationId xmlns:p14="http://schemas.microsoft.com/office/powerpoint/2010/main" val="38261339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1A56064E-EEE6-49A2-8977-33938A8FDFEE}"/>
              </a:ext>
            </a:extLst>
          </p:cNvPr>
          <p:cNvSpPr>
            <a:spLocks noGrp="1"/>
          </p:cNvSpPr>
          <p:nvPr>
            <p:ph type="title"/>
          </p:nvPr>
        </p:nvSpPr>
        <p:spPr/>
        <p:txBody>
          <a:bodyPr/>
          <a:lstStyle/>
          <a:p>
            <a:r>
              <a:rPr lang="en-US" dirty="0"/>
              <a:t>Scoring Sheet - KDG</a:t>
            </a:r>
          </a:p>
        </p:txBody>
      </p:sp>
      <p:sp>
        <p:nvSpPr>
          <p:cNvPr id="7" name="Rectangle 6">
            <a:extLst>
              <a:ext uri="{FF2B5EF4-FFF2-40B4-BE49-F238E27FC236}">
                <a16:creationId xmlns:a16="http://schemas.microsoft.com/office/drawing/2014/main" id="{248C805A-706B-4216-9255-37949C7F196E}"/>
              </a:ext>
            </a:extLst>
          </p:cNvPr>
          <p:cNvSpPr/>
          <p:nvPr/>
        </p:nvSpPr>
        <p:spPr>
          <a:xfrm>
            <a:off x="2032317" y="1521404"/>
            <a:ext cx="2266326" cy="369332"/>
          </a:xfrm>
          <a:prstGeom prst="rect">
            <a:avLst/>
          </a:prstGeom>
        </p:spPr>
        <p:txBody>
          <a:bodyPr wrap="none">
            <a:spAutoFit/>
          </a:bodyPr>
          <a:lstStyle/>
          <a:p>
            <a:pPr lvl="0" eaLnBrk="0" fontAlgn="base" hangingPunct="0">
              <a:spcBef>
                <a:spcPct val="0"/>
              </a:spcBef>
              <a:spcAft>
                <a:spcPct val="0"/>
              </a:spcAft>
            </a:pPr>
            <a:r>
              <a:rPr lang="en-US" altLang="en-US" b="1" dirty="0">
                <a:latin typeface="Open Sans Light" panose="020B0306030504020204" pitchFamily="34" charset="0"/>
                <a:cs typeface="Open Sans Light" panose="020B0306030504020204" pitchFamily="34" charset="0"/>
              </a:rPr>
              <a:t>T</a:t>
            </a:r>
            <a:r>
              <a:rPr lang="en-US" altLang="en-US" b="1" dirty="0" bmk="">
                <a:latin typeface="Open Sans Light" panose="020B0306030504020204" pitchFamily="34" charset="0"/>
                <a:cs typeface="Open Sans Light" panose="020B0306030504020204" pitchFamily="34" charset="0"/>
              </a:rPr>
              <a:t>able 5: Score Sheet</a:t>
            </a:r>
          </a:p>
        </p:txBody>
      </p:sp>
      <p:graphicFrame>
        <p:nvGraphicFramePr>
          <p:cNvPr id="4" name="Content Placeholder 3">
            <a:extLst>
              <a:ext uri="{FF2B5EF4-FFF2-40B4-BE49-F238E27FC236}">
                <a16:creationId xmlns:a16="http://schemas.microsoft.com/office/drawing/2014/main" id="{8972F0D1-90C4-46BB-BA78-185C6B258A0E}"/>
              </a:ext>
            </a:extLst>
          </p:cNvPr>
          <p:cNvGraphicFramePr>
            <a:graphicFrameLocks noGrp="1"/>
          </p:cNvGraphicFramePr>
          <p:nvPr>
            <p:ph idx="1"/>
            <p:extLst>
              <p:ext uri="{D42A27DB-BD31-4B8C-83A1-F6EECF244321}">
                <p14:modId xmlns:p14="http://schemas.microsoft.com/office/powerpoint/2010/main" val="3155719377"/>
              </p:ext>
            </p:extLst>
          </p:nvPr>
        </p:nvGraphicFramePr>
        <p:xfrm>
          <a:off x="2032317" y="1992900"/>
          <a:ext cx="8127365" cy="2083564"/>
        </p:xfrm>
        <a:graphic>
          <a:graphicData uri="http://schemas.openxmlformats.org/drawingml/2006/table">
            <a:tbl>
              <a:tblPr firstRow="1" firstCol="1" lastRow="1" lastCol="1" bandRow="1" bandCol="1"/>
              <a:tblGrid>
                <a:gridCol w="2915285">
                  <a:extLst>
                    <a:ext uri="{9D8B030D-6E8A-4147-A177-3AD203B41FA5}">
                      <a16:colId xmlns:a16="http://schemas.microsoft.com/office/drawing/2014/main" val="957182154"/>
                    </a:ext>
                  </a:extLst>
                </a:gridCol>
                <a:gridCol w="1737360">
                  <a:extLst>
                    <a:ext uri="{9D8B030D-6E8A-4147-A177-3AD203B41FA5}">
                      <a16:colId xmlns:a16="http://schemas.microsoft.com/office/drawing/2014/main" val="4113747135"/>
                    </a:ext>
                  </a:extLst>
                </a:gridCol>
                <a:gridCol w="1737360">
                  <a:extLst>
                    <a:ext uri="{9D8B030D-6E8A-4147-A177-3AD203B41FA5}">
                      <a16:colId xmlns:a16="http://schemas.microsoft.com/office/drawing/2014/main" val="1137250520"/>
                    </a:ext>
                  </a:extLst>
                </a:gridCol>
                <a:gridCol w="1737360">
                  <a:extLst>
                    <a:ext uri="{9D8B030D-6E8A-4147-A177-3AD203B41FA5}">
                      <a16:colId xmlns:a16="http://schemas.microsoft.com/office/drawing/2014/main" val="3803058312"/>
                    </a:ext>
                  </a:extLst>
                </a:gridCol>
              </a:tblGrid>
              <a:tr h="250825">
                <a:tc>
                  <a:txBody>
                    <a:bodyPr/>
                    <a:lstStyle/>
                    <a:p>
                      <a:pPr marL="156845" marR="153670" algn="ctr">
                        <a:lnSpc>
                          <a:spcPts val="1705"/>
                        </a:lnSpc>
                        <a:spcBef>
                          <a:spcPts val="0"/>
                        </a:spcBef>
                        <a:spcAft>
                          <a:spcPts val="0"/>
                        </a:spcAft>
                      </a:pPr>
                      <a:r>
                        <a:rPr lang="en-US" sz="1400" dirty="0">
                          <a:effectLst/>
                          <a:latin typeface="Open Sans Light" panose="020B0306030504020204" pitchFamily="34" charset="0"/>
                          <a:ea typeface="Open Sans Light" panose="020B0306030504020204" pitchFamily="34" charset="0"/>
                          <a:cs typeface="Times New Roman" panose="02020603050405020304" pitchFamily="18" charset="0"/>
                        </a:rPr>
                        <a:t>Strands</a:t>
                      </a: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0CECE"/>
                    </a:solidFill>
                  </a:tcPr>
                </a:tc>
                <a:tc>
                  <a:txBody>
                    <a:bodyPr/>
                    <a:lstStyle/>
                    <a:p>
                      <a:pPr marL="0" marR="0" algn="ctr">
                        <a:spcBef>
                          <a:spcPts val="0"/>
                        </a:spcBef>
                        <a:spcAft>
                          <a:spcPts val="0"/>
                        </a:spcAft>
                      </a:pPr>
                      <a:r>
                        <a:rPr lang="en-US" sz="1400">
                          <a:effectLst/>
                          <a:latin typeface="Open Sans Light" panose="020B0306030504020204" pitchFamily="34" charset="0"/>
                          <a:ea typeface="Open Sans Light" panose="020B0306030504020204" pitchFamily="34" charset="0"/>
                          <a:cs typeface="Open Sans Light" panose="020B0306030504020204" pitchFamily="34" charset="0"/>
                        </a:rPr>
                        <a:t>Beginning of Year (BOY)</a:t>
                      </a: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0CECE"/>
                    </a:solidFill>
                  </a:tcPr>
                </a:tc>
                <a:tc>
                  <a:txBody>
                    <a:bodyPr/>
                    <a:lstStyle/>
                    <a:p>
                      <a:pPr marL="0" marR="0" algn="ctr">
                        <a:spcBef>
                          <a:spcPts val="0"/>
                        </a:spcBef>
                        <a:spcAft>
                          <a:spcPts val="0"/>
                        </a:spcAft>
                      </a:pPr>
                      <a:r>
                        <a:rPr lang="en-US" sz="1400">
                          <a:effectLst/>
                          <a:latin typeface="Open Sans Light" panose="020B0306030504020204" pitchFamily="34" charset="0"/>
                          <a:ea typeface="Open Sans Light" panose="020B0306030504020204" pitchFamily="34" charset="0"/>
                          <a:cs typeface="Open Sans Light" panose="020B0306030504020204" pitchFamily="34" charset="0"/>
                        </a:rPr>
                        <a:t>Middle of Year (MOY)</a:t>
                      </a: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0CECE"/>
                    </a:solidFill>
                  </a:tcPr>
                </a:tc>
                <a:tc>
                  <a:txBody>
                    <a:bodyPr/>
                    <a:lstStyle/>
                    <a:p>
                      <a:pPr marL="0" marR="0" algn="ctr">
                        <a:spcBef>
                          <a:spcPts val="0"/>
                        </a:spcBef>
                        <a:spcAft>
                          <a:spcPts val="0"/>
                        </a:spcAft>
                      </a:pPr>
                      <a:r>
                        <a:rPr lang="en-US" sz="1400">
                          <a:effectLst/>
                          <a:latin typeface="Open Sans Light" panose="020B0306030504020204" pitchFamily="34" charset="0"/>
                          <a:ea typeface="Open Sans Light" panose="020B0306030504020204" pitchFamily="34" charset="0"/>
                          <a:cs typeface="Open Sans Light" panose="020B0306030504020204" pitchFamily="34" charset="0"/>
                        </a:rPr>
                        <a:t>End of Year (EOY)</a:t>
                      </a: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0CECE"/>
                    </a:solidFill>
                  </a:tcPr>
                </a:tc>
                <a:extLst>
                  <a:ext uri="{0D108BD9-81ED-4DB2-BD59-A6C34878D82A}">
                    <a16:rowId xmlns:a16="http://schemas.microsoft.com/office/drawing/2014/main" val="937846437"/>
                  </a:ext>
                </a:extLst>
              </a:tr>
              <a:tr h="356235">
                <a:tc>
                  <a:txBody>
                    <a:bodyPr/>
                    <a:lstStyle/>
                    <a:p>
                      <a:pPr marL="228600" marR="0" algn="ctr">
                        <a:lnSpc>
                          <a:spcPts val="1455"/>
                        </a:lnSpc>
                        <a:spcBef>
                          <a:spcPts val="0"/>
                        </a:spcBef>
                        <a:spcAft>
                          <a:spcPts val="0"/>
                        </a:spcAft>
                      </a:pPr>
                      <a:r>
                        <a:rPr lang="en-US" sz="1400" b="1" dirty="0">
                          <a:effectLst/>
                          <a:latin typeface="Open Sans Light" panose="020B0306030504020204" pitchFamily="34" charset="0"/>
                          <a:ea typeface="Open Sans Light" panose="020B0306030504020204" pitchFamily="34" charset="0"/>
                          <a:cs typeface="Times New Roman" panose="02020603050405020304" pitchFamily="18" charset="0"/>
                        </a:rPr>
                        <a:t>Reading Foundation</a:t>
                      </a:r>
                      <a:endParaRPr lang="en-US" sz="1400" dirty="0">
                        <a:effectLst/>
                        <a:latin typeface="Open Sans Light" panose="020B0306030504020204" pitchFamily="34" charset="0"/>
                        <a:ea typeface="Open Sans Light" panose="020B0306030504020204" pitchFamily="34" charset="0"/>
                        <a:cs typeface="Times New Roman" panose="02020603050405020304" pitchFamily="18" charset="0"/>
                      </a:endParaRPr>
                    </a:p>
                    <a:p>
                      <a:pPr marL="228600" marR="0" algn="ctr">
                        <a:lnSpc>
                          <a:spcPts val="1250"/>
                        </a:lnSpc>
                        <a:spcBef>
                          <a:spcPts val="0"/>
                        </a:spcBef>
                        <a:spcAft>
                          <a:spcPts val="0"/>
                        </a:spcAft>
                      </a:pPr>
                      <a:r>
                        <a:rPr lang="en-US" sz="1400" b="1" dirty="0">
                          <a:effectLst/>
                          <a:latin typeface="Open Sans Light" panose="020B0306030504020204" pitchFamily="34" charset="0"/>
                          <a:ea typeface="Open Sans Light" panose="020B0306030504020204" pitchFamily="34" charset="0"/>
                          <a:cs typeface="Times New Roman" panose="02020603050405020304" pitchFamily="18" charset="0"/>
                        </a:rPr>
                        <a:t>Print Concepts/ Fluency</a:t>
                      </a:r>
                      <a:endParaRPr lang="en-US" sz="1400" dirty="0">
                        <a:effectLst/>
                        <a:latin typeface="Open Sans Light" panose="020B0306030504020204" pitchFamily="34" charset="0"/>
                        <a:ea typeface="Open Sans Light" panose="020B030603050402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294640" marR="292735" algn="ctr">
                        <a:spcBef>
                          <a:spcPts val="550"/>
                        </a:spcBef>
                        <a:spcAft>
                          <a:spcPts val="0"/>
                        </a:spcAft>
                      </a:pPr>
                      <a:r>
                        <a:rPr lang="en-US" sz="1400" dirty="0">
                          <a:effectLst/>
                          <a:latin typeface="Open Sans Light" panose="020B0306030504020204" pitchFamily="34" charset="0"/>
                          <a:ea typeface="Open Sans Light" panose="020B0306030504020204" pitchFamily="34" charset="0"/>
                          <a:cs typeface="Times New Roman" panose="02020603050405020304" pitchFamily="18" charset="0"/>
                        </a:rPr>
                        <a:t>/5</a:t>
                      </a: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294640" marR="292735" algn="ctr">
                        <a:spcBef>
                          <a:spcPts val="550"/>
                        </a:spcBef>
                        <a:spcAft>
                          <a:spcPts val="0"/>
                        </a:spcAft>
                      </a:pPr>
                      <a:r>
                        <a:rPr lang="en-US" sz="1400">
                          <a:effectLst/>
                          <a:latin typeface="Open Sans Light" panose="020B0306030504020204" pitchFamily="34" charset="0"/>
                          <a:ea typeface="Open Sans Light" panose="020B0306030504020204" pitchFamily="34" charset="0"/>
                          <a:cs typeface="Times New Roman" panose="02020603050405020304" pitchFamily="18" charset="0"/>
                        </a:rPr>
                        <a:t>/5</a:t>
                      </a: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454025" marR="448945" algn="ctr">
                        <a:spcBef>
                          <a:spcPts val="550"/>
                        </a:spcBef>
                        <a:spcAft>
                          <a:spcPts val="0"/>
                        </a:spcAft>
                      </a:pPr>
                      <a:r>
                        <a:rPr lang="en-US" sz="1400">
                          <a:effectLst/>
                          <a:latin typeface="Open Sans Light" panose="020B0306030504020204" pitchFamily="34" charset="0"/>
                          <a:ea typeface="Open Sans Light" panose="020B0306030504020204" pitchFamily="34" charset="0"/>
                          <a:cs typeface="Times New Roman" panose="02020603050405020304" pitchFamily="18" charset="0"/>
                        </a:rPr>
                        <a:t>/5</a:t>
                      </a: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427051055"/>
                  </a:ext>
                </a:extLst>
              </a:tr>
              <a:tr h="356235">
                <a:tc>
                  <a:txBody>
                    <a:bodyPr/>
                    <a:lstStyle/>
                    <a:p>
                      <a:pPr marL="228600" marR="0" algn="ctr">
                        <a:lnSpc>
                          <a:spcPts val="1455"/>
                        </a:lnSpc>
                        <a:spcBef>
                          <a:spcPts val="0"/>
                        </a:spcBef>
                        <a:spcAft>
                          <a:spcPts val="0"/>
                        </a:spcAft>
                      </a:pPr>
                      <a:r>
                        <a:rPr lang="en-US" sz="1400" b="1">
                          <a:effectLst/>
                          <a:latin typeface="Open Sans Light" panose="020B0306030504020204" pitchFamily="34" charset="0"/>
                          <a:ea typeface="Open Sans Light" panose="020B0306030504020204" pitchFamily="34" charset="0"/>
                          <a:cs typeface="Times New Roman" panose="02020603050405020304" pitchFamily="18" charset="0"/>
                        </a:rPr>
                        <a:t>Reading Foundation</a:t>
                      </a:r>
                      <a:endParaRPr lang="en-US" sz="1400">
                        <a:effectLst/>
                        <a:latin typeface="Open Sans Light" panose="020B0306030504020204" pitchFamily="34" charset="0"/>
                        <a:ea typeface="Open Sans Light" panose="020B0306030504020204" pitchFamily="34" charset="0"/>
                        <a:cs typeface="Times New Roman" panose="02020603050405020304" pitchFamily="18" charset="0"/>
                      </a:endParaRPr>
                    </a:p>
                    <a:p>
                      <a:pPr marL="228600" marR="0" algn="ctr">
                        <a:lnSpc>
                          <a:spcPts val="1250"/>
                        </a:lnSpc>
                        <a:spcBef>
                          <a:spcPts val="0"/>
                        </a:spcBef>
                        <a:spcAft>
                          <a:spcPts val="0"/>
                        </a:spcAft>
                      </a:pPr>
                      <a:r>
                        <a:rPr lang="en-US" sz="1400" b="1">
                          <a:effectLst/>
                          <a:latin typeface="Open Sans Light" panose="020B0306030504020204" pitchFamily="34" charset="0"/>
                          <a:ea typeface="Open Sans Light" panose="020B0306030504020204" pitchFamily="34" charset="0"/>
                          <a:cs typeface="Times New Roman" panose="02020603050405020304" pitchFamily="18" charset="0"/>
                        </a:rPr>
                        <a:t>Phonological Awareness</a:t>
                      </a:r>
                      <a:endParaRPr lang="en-US" sz="1400">
                        <a:effectLst/>
                        <a:latin typeface="Open Sans Light" panose="020B0306030504020204" pitchFamily="34" charset="0"/>
                        <a:ea typeface="Open Sans Light" panose="020B030603050402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294640" marR="292735" algn="ctr">
                        <a:spcBef>
                          <a:spcPts val="550"/>
                        </a:spcBef>
                        <a:spcAft>
                          <a:spcPts val="0"/>
                        </a:spcAft>
                      </a:pPr>
                      <a:r>
                        <a:rPr lang="en-US" sz="1400" dirty="0">
                          <a:effectLst/>
                          <a:latin typeface="Open Sans Light" panose="020B0306030504020204" pitchFamily="34" charset="0"/>
                          <a:ea typeface="Open Sans Light" panose="020B0306030504020204" pitchFamily="34" charset="0"/>
                          <a:cs typeface="Times New Roman" panose="02020603050405020304" pitchFamily="18" charset="0"/>
                        </a:rPr>
                        <a:t>/5</a:t>
                      </a: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294640" marR="292735" algn="ctr">
                        <a:spcBef>
                          <a:spcPts val="550"/>
                        </a:spcBef>
                        <a:spcAft>
                          <a:spcPts val="0"/>
                        </a:spcAft>
                      </a:pPr>
                      <a:r>
                        <a:rPr lang="en-US" sz="1400" dirty="0">
                          <a:effectLst/>
                          <a:latin typeface="Open Sans Light" panose="020B0306030504020204" pitchFamily="34" charset="0"/>
                          <a:ea typeface="Open Sans Light" panose="020B0306030504020204" pitchFamily="34" charset="0"/>
                          <a:cs typeface="Times New Roman" panose="02020603050405020304" pitchFamily="18" charset="0"/>
                        </a:rPr>
                        <a:t>/5</a:t>
                      </a: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454025" marR="448945" algn="ctr">
                        <a:spcBef>
                          <a:spcPts val="550"/>
                        </a:spcBef>
                        <a:spcAft>
                          <a:spcPts val="0"/>
                        </a:spcAft>
                      </a:pPr>
                      <a:r>
                        <a:rPr lang="en-US" sz="1400">
                          <a:effectLst/>
                          <a:latin typeface="Open Sans Light" panose="020B0306030504020204" pitchFamily="34" charset="0"/>
                          <a:ea typeface="Open Sans Light" panose="020B0306030504020204" pitchFamily="34" charset="0"/>
                          <a:cs typeface="Times New Roman" panose="02020603050405020304" pitchFamily="18" charset="0"/>
                        </a:rPr>
                        <a:t>/5</a:t>
                      </a: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720598964"/>
                  </a:ext>
                </a:extLst>
              </a:tr>
              <a:tr h="356235">
                <a:tc>
                  <a:txBody>
                    <a:bodyPr/>
                    <a:lstStyle/>
                    <a:p>
                      <a:pPr marL="228600" marR="0" algn="ctr">
                        <a:lnSpc>
                          <a:spcPts val="1455"/>
                        </a:lnSpc>
                        <a:spcBef>
                          <a:spcPts val="0"/>
                        </a:spcBef>
                        <a:spcAft>
                          <a:spcPts val="0"/>
                        </a:spcAft>
                      </a:pPr>
                      <a:r>
                        <a:rPr lang="en-US" sz="1400" b="1">
                          <a:effectLst/>
                          <a:latin typeface="Open Sans Light" panose="020B0306030504020204" pitchFamily="34" charset="0"/>
                          <a:ea typeface="Open Sans Light" panose="020B0306030504020204" pitchFamily="34" charset="0"/>
                          <a:cs typeface="Times New Roman" panose="02020603050405020304" pitchFamily="18" charset="0"/>
                        </a:rPr>
                        <a:t>Reading Foundation</a:t>
                      </a:r>
                      <a:endParaRPr lang="en-US" sz="1400">
                        <a:effectLst/>
                        <a:latin typeface="Open Sans Light" panose="020B0306030504020204" pitchFamily="34" charset="0"/>
                        <a:ea typeface="Open Sans Light" panose="020B0306030504020204" pitchFamily="34" charset="0"/>
                        <a:cs typeface="Times New Roman" panose="02020603050405020304" pitchFamily="18" charset="0"/>
                      </a:endParaRPr>
                    </a:p>
                    <a:p>
                      <a:pPr marL="228600" marR="0" algn="ctr">
                        <a:lnSpc>
                          <a:spcPts val="1250"/>
                        </a:lnSpc>
                        <a:spcBef>
                          <a:spcPts val="0"/>
                        </a:spcBef>
                        <a:spcAft>
                          <a:spcPts val="0"/>
                        </a:spcAft>
                      </a:pPr>
                      <a:r>
                        <a:rPr lang="en-US" sz="1400" b="1">
                          <a:effectLst/>
                          <a:latin typeface="Open Sans Light" panose="020B0306030504020204" pitchFamily="34" charset="0"/>
                          <a:ea typeface="Open Sans Light" panose="020B0306030504020204" pitchFamily="34" charset="0"/>
                          <a:cs typeface="Times New Roman" panose="02020603050405020304" pitchFamily="18" charset="0"/>
                        </a:rPr>
                        <a:t>Phonics &amp; Word Recognition</a:t>
                      </a:r>
                      <a:endParaRPr lang="en-US" sz="1400">
                        <a:effectLst/>
                        <a:latin typeface="Open Sans Light" panose="020B0306030504020204" pitchFamily="34" charset="0"/>
                        <a:ea typeface="Open Sans Light" panose="020B030603050402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294640" marR="292735" algn="ctr">
                        <a:spcBef>
                          <a:spcPts val="550"/>
                        </a:spcBef>
                        <a:spcAft>
                          <a:spcPts val="0"/>
                        </a:spcAft>
                      </a:pPr>
                      <a:r>
                        <a:rPr lang="en-US" sz="1400">
                          <a:effectLst/>
                          <a:latin typeface="Open Sans Light" panose="020B0306030504020204" pitchFamily="34" charset="0"/>
                          <a:ea typeface="Open Sans Light" panose="020B0306030504020204" pitchFamily="34" charset="0"/>
                          <a:cs typeface="Times New Roman" panose="02020603050405020304" pitchFamily="18" charset="0"/>
                        </a:rPr>
                        <a:t>/5</a:t>
                      </a: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294640" marR="292735" algn="ctr">
                        <a:spcBef>
                          <a:spcPts val="550"/>
                        </a:spcBef>
                        <a:spcAft>
                          <a:spcPts val="0"/>
                        </a:spcAft>
                      </a:pPr>
                      <a:r>
                        <a:rPr lang="en-US" sz="1400" dirty="0">
                          <a:effectLst/>
                          <a:latin typeface="Open Sans Light" panose="020B0306030504020204" pitchFamily="34" charset="0"/>
                          <a:ea typeface="Open Sans Light" panose="020B0306030504020204" pitchFamily="34" charset="0"/>
                          <a:cs typeface="Times New Roman" panose="02020603050405020304" pitchFamily="18" charset="0"/>
                        </a:rPr>
                        <a:t>/5</a:t>
                      </a: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454025" marR="448945" algn="ctr">
                        <a:spcBef>
                          <a:spcPts val="550"/>
                        </a:spcBef>
                        <a:spcAft>
                          <a:spcPts val="0"/>
                        </a:spcAft>
                      </a:pPr>
                      <a:r>
                        <a:rPr lang="en-US" sz="1400">
                          <a:effectLst/>
                          <a:latin typeface="Open Sans Light" panose="020B0306030504020204" pitchFamily="34" charset="0"/>
                          <a:ea typeface="Open Sans Light" panose="020B0306030504020204" pitchFamily="34" charset="0"/>
                          <a:cs typeface="Times New Roman" panose="02020603050405020304" pitchFamily="18" charset="0"/>
                        </a:rPr>
                        <a:t>/5</a:t>
                      </a: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756471807"/>
                  </a:ext>
                </a:extLst>
              </a:tr>
              <a:tr h="356235">
                <a:tc>
                  <a:txBody>
                    <a:bodyPr/>
                    <a:lstStyle/>
                    <a:p>
                      <a:pPr marL="228600" marR="0" algn="ctr">
                        <a:lnSpc>
                          <a:spcPts val="1455"/>
                        </a:lnSpc>
                        <a:spcBef>
                          <a:spcPts val="0"/>
                        </a:spcBef>
                        <a:spcAft>
                          <a:spcPts val="0"/>
                        </a:spcAft>
                      </a:pPr>
                      <a:r>
                        <a:rPr lang="en-US" sz="1400" b="1">
                          <a:effectLst/>
                          <a:latin typeface="Open Sans Light" panose="020B0306030504020204" pitchFamily="34" charset="0"/>
                          <a:ea typeface="Open Sans Light" panose="020B0306030504020204" pitchFamily="34" charset="0"/>
                          <a:cs typeface="Times New Roman" panose="02020603050405020304" pitchFamily="18" charset="0"/>
                        </a:rPr>
                        <a:t>Reading Literature</a:t>
                      </a:r>
                      <a:endParaRPr lang="en-US" sz="1400">
                        <a:effectLst/>
                        <a:latin typeface="Open Sans Light" panose="020B0306030504020204" pitchFamily="34" charset="0"/>
                        <a:ea typeface="Open Sans Light" panose="020B0306030504020204" pitchFamily="34" charset="0"/>
                        <a:cs typeface="Times New Roman" panose="02020603050405020304" pitchFamily="18" charset="0"/>
                      </a:endParaRPr>
                    </a:p>
                    <a:p>
                      <a:pPr marL="228600" marR="0" algn="ctr">
                        <a:lnSpc>
                          <a:spcPts val="1250"/>
                        </a:lnSpc>
                        <a:spcBef>
                          <a:spcPts val="0"/>
                        </a:spcBef>
                        <a:spcAft>
                          <a:spcPts val="0"/>
                        </a:spcAft>
                      </a:pPr>
                      <a:r>
                        <a:rPr lang="en-US" sz="1400" b="1">
                          <a:effectLst/>
                          <a:latin typeface="Open Sans Light" panose="020B0306030504020204" pitchFamily="34" charset="0"/>
                          <a:ea typeface="Open Sans Light" panose="020B0306030504020204" pitchFamily="34" charset="0"/>
                          <a:cs typeface="Times New Roman" panose="02020603050405020304" pitchFamily="18" charset="0"/>
                        </a:rPr>
                        <a:t>Craft and Structure</a:t>
                      </a:r>
                      <a:endParaRPr lang="en-US" sz="1400">
                        <a:effectLst/>
                        <a:latin typeface="Open Sans Light" panose="020B0306030504020204" pitchFamily="34" charset="0"/>
                        <a:ea typeface="Open Sans Light" panose="020B030603050402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294640" marR="292735" algn="ctr">
                        <a:spcBef>
                          <a:spcPts val="550"/>
                        </a:spcBef>
                        <a:spcAft>
                          <a:spcPts val="0"/>
                        </a:spcAft>
                      </a:pPr>
                      <a:r>
                        <a:rPr lang="en-US" sz="1400">
                          <a:effectLst/>
                          <a:latin typeface="Open Sans Light" panose="020B0306030504020204" pitchFamily="34" charset="0"/>
                          <a:ea typeface="Open Sans Light" panose="020B0306030504020204" pitchFamily="34" charset="0"/>
                          <a:cs typeface="Times New Roman" panose="02020603050405020304" pitchFamily="18" charset="0"/>
                        </a:rPr>
                        <a:t>/5</a:t>
                      </a: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294640" marR="292735" algn="ctr">
                        <a:spcBef>
                          <a:spcPts val="550"/>
                        </a:spcBef>
                        <a:spcAft>
                          <a:spcPts val="0"/>
                        </a:spcAft>
                      </a:pPr>
                      <a:r>
                        <a:rPr lang="en-US" sz="1400" dirty="0">
                          <a:effectLst/>
                          <a:latin typeface="Open Sans Light" panose="020B0306030504020204" pitchFamily="34" charset="0"/>
                          <a:ea typeface="Open Sans Light" panose="020B0306030504020204" pitchFamily="34" charset="0"/>
                          <a:cs typeface="Times New Roman" panose="02020603050405020304" pitchFamily="18" charset="0"/>
                        </a:rPr>
                        <a:t>/5</a:t>
                      </a: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454025" marR="448945" algn="ctr">
                        <a:spcBef>
                          <a:spcPts val="550"/>
                        </a:spcBef>
                        <a:spcAft>
                          <a:spcPts val="0"/>
                        </a:spcAft>
                      </a:pPr>
                      <a:r>
                        <a:rPr lang="en-US" sz="1400" dirty="0">
                          <a:effectLst/>
                          <a:latin typeface="Open Sans Light" panose="020B0306030504020204" pitchFamily="34" charset="0"/>
                          <a:ea typeface="Open Sans Light" panose="020B0306030504020204" pitchFamily="34" charset="0"/>
                          <a:cs typeface="Times New Roman" panose="02020603050405020304" pitchFamily="18" charset="0"/>
                        </a:rPr>
                        <a:t>/5</a:t>
                      </a: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662897252"/>
                  </a:ext>
                </a:extLst>
              </a:tr>
              <a:tr h="215900">
                <a:tc>
                  <a:txBody>
                    <a:bodyPr/>
                    <a:lstStyle/>
                    <a:p>
                      <a:pPr marL="0" marR="0">
                        <a:spcBef>
                          <a:spcPts val="0"/>
                        </a:spcBef>
                        <a:spcAft>
                          <a:spcPts val="0"/>
                        </a:spcAft>
                      </a:pPr>
                      <a:r>
                        <a:rPr lang="en-US" sz="1400">
                          <a:effectLst/>
                          <a:latin typeface="Times New Roman" panose="02020603050405020304" pitchFamily="18" charset="0"/>
                          <a:ea typeface="Open Sans Light" panose="020B0306030504020204" pitchFamily="34" charset="0"/>
                          <a:cs typeface="Open Sans Light" panose="020B0306030504020204" pitchFamily="34" charset="0"/>
                        </a:rPr>
                        <a:t> </a:t>
                      </a:r>
                      <a:endParaRPr lang="en-US" sz="1400">
                        <a:effectLst/>
                        <a:latin typeface="Open Sans Light" panose="020B0306030504020204" pitchFamily="34" charset="0"/>
                        <a:ea typeface="Open Sans Light" panose="020B030603050402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447040" marR="445135" algn="ctr">
                        <a:lnSpc>
                          <a:spcPts val="1600"/>
                        </a:lnSpc>
                        <a:spcBef>
                          <a:spcPts val="0"/>
                        </a:spcBef>
                        <a:spcAft>
                          <a:spcPts val="0"/>
                        </a:spcAft>
                      </a:pPr>
                      <a:r>
                        <a:rPr lang="en-US" sz="1400">
                          <a:effectLst/>
                          <a:latin typeface="Open Sans Light" panose="020B0306030504020204" pitchFamily="34" charset="0"/>
                          <a:ea typeface="Open Sans Light" panose="020B0306030504020204" pitchFamily="34" charset="0"/>
                          <a:cs typeface="Times New Roman" panose="02020603050405020304" pitchFamily="18" charset="0"/>
                        </a:rPr>
                        <a:t>/20</a:t>
                      </a: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299085" marR="292735" algn="ctr">
                        <a:lnSpc>
                          <a:spcPts val="1600"/>
                        </a:lnSpc>
                        <a:spcBef>
                          <a:spcPts val="0"/>
                        </a:spcBef>
                        <a:spcAft>
                          <a:spcPts val="0"/>
                        </a:spcAft>
                      </a:pPr>
                      <a:r>
                        <a:rPr lang="en-US" sz="1400">
                          <a:effectLst/>
                          <a:latin typeface="Open Sans Light" panose="020B0306030504020204" pitchFamily="34" charset="0"/>
                          <a:ea typeface="Open Sans Light" panose="020B0306030504020204" pitchFamily="34" charset="0"/>
                          <a:cs typeface="Times New Roman" panose="02020603050405020304" pitchFamily="18" charset="0"/>
                        </a:rPr>
                        <a:t>/20</a:t>
                      </a: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299085" marR="292735" algn="ctr">
                        <a:lnSpc>
                          <a:spcPts val="1600"/>
                        </a:lnSpc>
                        <a:spcBef>
                          <a:spcPts val="0"/>
                        </a:spcBef>
                        <a:spcAft>
                          <a:spcPts val="0"/>
                        </a:spcAft>
                      </a:pPr>
                      <a:r>
                        <a:rPr lang="en-US" sz="1400" dirty="0">
                          <a:effectLst/>
                          <a:latin typeface="Open Sans Light" panose="020B0306030504020204" pitchFamily="34" charset="0"/>
                          <a:ea typeface="Open Sans Light" panose="020B0306030504020204" pitchFamily="34" charset="0"/>
                          <a:cs typeface="Times New Roman" panose="02020603050405020304" pitchFamily="18" charset="0"/>
                        </a:rPr>
                        <a:t>/20</a:t>
                      </a: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106639176"/>
                  </a:ext>
                </a:extLst>
              </a:tr>
            </a:tbl>
          </a:graphicData>
        </a:graphic>
      </p:graphicFrame>
      <p:sp>
        <p:nvSpPr>
          <p:cNvPr id="6" name="Rectangle 1">
            <a:extLst>
              <a:ext uri="{FF2B5EF4-FFF2-40B4-BE49-F238E27FC236}">
                <a16:creationId xmlns:a16="http://schemas.microsoft.com/office/drawing/2014/main" id="{23F8803D-6DF1-41BE-A0CB-7C444759CAEA}"/>
              </a:ext>
            </a:extLst>
          </p:cNvPr>
          <p:cNvSpPr>
            <a:spLocks noChangeArrowheads="1"/>
          </p:cNvSpPr>
          <p:nvPr/>
        </p:nvSpPr>
        <p:spPr bwMode="auto">
          <a:xfrm>
            <a:off x="2032317" y="4132916"/>
            <a:ext cx="2701048" cy="7078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152352" rIns="0" bIns="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b="1" i="0" u="none" strike="noStrike" cap="none" normalizeH="0" baseline="0" dirty="0" bmk="">
                <a:ln>
                  <a:noFill/>
                </a:ln>
                <a:solidFill>
                  <a:schemeClr val="tx1"/>
                </a:solidFill>
                <a:effectLst/>
                <a:latin typeface="Open Sans Light" panose="020B0306030504020204" pitchFamily="34" charset="0"/>
                <a:cs typeface="Open Sans Light" panose="020B0306030504020204" pitchFamily="34" charset="0"/>
              </a:rPr>
              <a:t>Table 6. Scoring Guide:</a:t>
            </a:r>
            <a:r>
              <a:rPr kumimoji="0" lang="en-US" altLang="en-US" b="1" i="0" u="none" strike="noStrike" cap="none" normalizeH="0" baseline="0" dirty="0" bmk="_Hlk105154864">
                <a:ln>
                  <a:noFill/>
                </a:ln>
                <a:solidFill>
                  <a:schemeClr val="tx1"/>
                </a:solidFill>
                <a:effectLst/>
                <a:latin typeface="Open Sans Light" panose="020B0306030504020204" pitchFamily="34" charset="0"/>
                <a:cs typeface="Open Sans Light" panose="020B0306030504020204" pitchFamily="34" charset="0"/>
              </a:rPr>
              <a:t> </a:t>
            </a:r>
            <a:endParaRPr kumimoji="0" lang="en-US" altLang="en-US" b="1" i="0" u="none" strike="noStrike" cap="none" normalizeH="0" baseline="0" dirty="0">
              <a:ln>
                <a:noFill/>
              </a:ln>
              <a:solidFill>
                <a:schemeClr val="tx1"/>
              </a:solidFill>
              <a:effectLst/>
              <a:latin typeface="Open Sans Light" panose="020B0306030504020204" pitchFamily="34" charset="0"/>
              <a:cs typeface="Open Sans Light" panose="020B0306030504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graphicFrame>
        <p:nvGraphicFramePr>
          <p:cNvPr id="5" name="Table 4">
            <a:extLst>
              <a:ext uri="{FF2B5EF4-FFF2-40B4-BE49-F238E27FC236}">
                <a16:creationId xmlns:a16="http://schemas.microsoft.com/office/drawing/2014/main" id="{A59A94DF-B6A9-491C-BEE0-19C8E8B901E2}"/>
              </a:ext>
            </a:extLst>
          </p:cNvPr>
          <p:cNvGraphicFramePr>
            <a:graphicFrameLocks noGrp="1"/>
          </p:cNvGraphicFramePr>
          <p:nvPr>
            <p:extLst>
              <p:ext uri="{D42A27DB-BD31-4B8C-83A1-F6EECF244321}">
                <p14:modId xmlns:p14="http://schemas.microsoft.com/office/powerpoint/2010/main" val="909612958"/>
              </p:ext>
            </p:extLst>
          </p:nvPr>
        </p:nvGraphicFramePr>
        <p:xfrm>
          <a:off x="2032316" y="4653994"/>
          <a:ext cx="5076695" cy="822960"/>
        </p:xfrm>
        <a:graphic>
          <a:graphicData uri="http://schemas.openxmlformats.org/drawingml/2006/table">
            <a:tbl>
              <a:tblPr firstRow="1" firstCol="1" bandRow="1"/>
              <a:tblGrid>
                <a:gridCol w="2197375">
                  <a:extLst>
                    <a:ext uri="{9D8B030D-6E8A-4147-A177-3AD203B41FA5}">
                      <a16:colId xmlns:a16="http://schemas.microsoft.com/office/drawing/2014/main" val="3175407717"/>
                    </a:ext>
                  </a:extLst>
                </a:gridCol>
                <a:gridCol w="2879320">
                  <a:extLst>
                    <a:ext uri="{9D8B030D-6E8A-4147-A177-3AD203B41FA5}">
                      <a16:colId xmlns:a16="http://schemas.microsoft.com/office/drawing/2014/main" val="3569325128"/>
                    </a:ext>
                  </a:extLst>
                </a:gridCol>
              </a:tblGrid>
              <a:tr h="0">
                <a:tc>
                  <a:txBody>
                    <a:bodyPr/>
                    <a:lstStyle/>
                    <a:p>
                      <a:pPr marL="0" marR="0">
                        <a:spcBef>
                          <a:spcPts val="0"/>
                        </a:spcBef>
                        <a:spcAft>
                          <a:spcPts val="0"/>
                        </a:spcAft>
                      </a:pPr>
                      <a:r>
                        <a:rPr lang="en-US" sz="1800" b="1">
                          <a:effectLst/>
                          <a:latin typeface="Open Sans Light" panose="020B0306030504020204" pitchFamily="34" charset="0"/>
                          <a:ea typeface="Open Sans Light" panose="020B0306030504020204" pitchFamily="34" charset="0"/>
                          <a:cs typeface="Open Sans Light" panose="020B0306030504020204" pitchFamily="34" charset="0"/>
                        </a:rPr>
                        <a:t>Score</a:t>
                      </a:r>
                      <a:endParaRPr lang="en-US" sz="1800">
                        <a:effectLst/>
                        <a:latin typeface="Open Sans Light" panose="020B0306030504020204" pitchFamily="34" charset="0"/>
                        <a:ea typeface="Open Sans Light" panose="020B0306030504020204" pitchFamily="34" charset="0"/>
                        <a:cs typeface="Open Sans Light" panose="020B0306030504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800" b="1">
                          <a:effectLst/>
                          <a:latin typeface="Open Sans Light" panose="020B0306030504020204" pitchFamily="34" charset="0"/>
                          <a:ea typeface="Open Sans Light" panose="020B0306030504020204" pitchFamily="34" charset="0"/>
                          <a:cs typeface="Open Sans Light" panose="020B0306030504020204" pitchFamily="34" charset="0"/>
                        </a:rPr>
                        <a:t>Performance Level</a:t>
                      </a:r>
                      <a:endParaRPr lang="en-US" sz="1800">
                        <a:effectLst/>
                        <a:latin typeface="Open Sans Light" panose="020B0306030504020204" pitchFamily="34" charset="0"/>
                        <a:ea typeface="Open Sans Light" panose="020B0306030504020204" pitchFamily="34" charset="0"/>
                        <a:cs typeface="Open Sans Light" panose="020B0306030504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865317226"/>
                  </a:ext>
                </a:extLst>
              </a:tr>
              <a:tr h="0">
                <a:tc>
                  <a:txBody>
                    <a:bodyPr/>
                    <a:lstStyle/>
                    <a:p>
                      <a:pPr marL="0" marR="0">
                        <a:spcBef>
                          <a:spcPts val="0"/>
                        </a:spcBef>
                        <a:spcAft>
                          <a:spcPts val="0"/>
                        </a:spcAft>
                      </a:pPr>
                      <a:r>
                        <a:rPr lang="en-US" sz="1800">
                          <a:effectLst/>
                          <a:latin typeface="Open Sans Light" panose="020B0306030504020204" pitchFamily="34" charset="0"/>
                          <a:ea typeface="Open Sans Light" panose="020B0306030504020204" pitchFamily="34" charset="0"/>
                          <a:cs typeface="Open Sans Light" panose="020B0306030504020204" pitchFamily="34" charset="0"/>
                        </a:rPr>
                        <a:t>4-15 Points</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800" dirty="0">
                          <a:effectLst/>
                          <a:latin typeface="Open Sans Light" panose="020B0306030504020204" pitchFamily="34" charset="0"/>
                          <a:ea typeface="Open Sans Light" panose="020B0306030504020204" pitchFamily="34" charset="0"/>
                          <a:cs typeface="Open Sans Light" panose="020B0306030504020204" pitchFamily="34" charset="0"/>
                        </a:rPr>
                        <a:t>Below Benchmark</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762776201"/>
                  </a:ext>
                </a:extLst>
              </a:tr>
              <a:tr h="0">
                <a:tc>
                  <a:txBody>
                    <a:bodyPr/>
                    <a:lstStyle/>
                    <a:p>
                      <a:pPr marL="0" marR="0">
                        <a:spcBef>
                          <a:spcPts val="0"/>
                        </a:spcBef>
                        <a:spcAft>
                          <a:spcPts val="0"/>
                        </a:spcAft>
                      </a:pPr>
                      <a:r>
                        <a:rPr lang="en-US" sz="1800">
                          <a:effectLst/>
                          <a:latin typeface="Open Sans Light" panose="020B0306030504020204" pitchFamily="34" charset="0"/>
                          <a:ea typeface="Open Sans Light" panose="020B0306030504020204" pitchFamily="34" charset="0"/>
                          <a:cs typeface="Open Sans Light" panose="020B0306030504020204" pitchFamily="34" charset="0"/>
                        </a:rPr>
                        <a:t>16 to 20 Points</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800" dirty="0">
                          <a:effectLst/>
                          <a:latin typeface="Open Sans Light" panose="020B0306030504020204" pitchFamily="34" charset="0"/>
                          <a:ea typeface="Open Sans Light" panose="020B0306030504020204" pitchFamily="34" charset="0"/>
                          <a:cs typeface="Open Sans Light" panose="020B0306030504020204" pitchFamily="34" charset="0"/>
                        </a:rPr>
                        <a:t>At or above benchmark</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432460435"/>
                  </a:ext>
                </a:extLst>
              </a:tr>
            </a:tbl>
          </a:graphicData>
        </a:graphic>
      </p:graphicFrame>
    </p:spTree>
    <p:extLst>
      <p:ext uri="{BB962C8B-B14F-4D97-AF65-F5344CB8AC3E}">
        <p14:creationId xmlns:p14="http://schemas.microsoft.com/office/powerpoint/2010/main" val="248360830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4F84A8FA-22CD-472A-A44A-6EDD9AE9BDC7}"/>
              </a:ext>
            </a:extLst>
          </p:cNvPr>
          <p:cNvSpPr>
            <a:spLocks noGrp="1"/>
          </p:cNvSpPr>
          <p:nvPr>
            <p:ph idx="1"/>
          </p:nvPr>
        </p:nvSpPr>
        <p:spPr/>
        <p:txBody>
          <a:bodyPr>
            <a:normAutofit fontScale="62500" lnSpcReduction="20000"/>
          </a:bodyPr>
          <a:lstStyle/>
          <a:p>
            <a:r>
              <a:rPr lang="en-US" dirty="0"/>
              <a:t>Anecdotal notes </a:t>
            </a:r>
          </a:p>
          <a:p>
            <a:r>
              <a:rPr lang="en-US" dirty="0"/>
              <a:t>Work samples </a:t>
            </a:r>
          </a:p>
          <a:p>
            <a:r>
              <a:rPr lang="en-US" dirty="0"/>
              <a:t>Photographs </a:t>
            </a:r>
          </a:p>
          <a:p>
            <a:r>
              <a:rPr lang="en-US" dirty="0"/>
              <a:t>Videos </a:t>
            </a:r>
          </a:p>
          <a:p>
            <a:r>
              <a:rPr lang="en-US" dirty="0"/>
              <a:t>Performance data </a:t>
            </a:r>
          </a:p>
          <a:p>
            <a:r>
              <a:rPr lang="en-US" dirty="0"/>
              <a:t>Others as determined</a:t>
            </a:r>
          </a:p>
          <a:p>
            <a:endParaRPr lang="en-US" dirty="0"/>
          </a:p>
          <a:p>
            <a:pPr marL="0" indent="0">
              <a:lnSpc>
                <a:spcPct val="120000"/>
              </a:lnSpc>
              <a:buNone/>
            </a:pPr>
            <a:r>
              <a:rPr lang="en-US" dirty="0"/>
              <a:t>There will be a great amount of variety in how each indicator is assessed for each individual student. Consideration should be made for each student about whether assistive technology is required for a student to learn or demonstrate a skill. For example, a student could identify a detail in a story by selecting a message on a single message output device or they could select their answer from a field of five. Each indicator should be assessed in the same way and given the same supports for all three testing windows (Beginning of the Year (BOY), Middle of the Year (MOY), and End of the Year (EOY)). </a:t>
            </a:r>
          </a:p>
        </p:txBody>
      </p:sp>
      <p:sp>
        <p:nvSpPr>
          <p:cNvPr id="3" name="Title 2">
            <a:extLst>
              <a:ext uri="{FF2B5EF4-FFF2-40B4-BE49-F238E27FC236}">
                <a16:creationId xmlns:a16="http://schemas.microsoft.com/office/drawing/2014/main" id="{651FD1C9-83DC-455F-A6DE-B0EE2AE6AA52}"/>
              </a:ext>
            </a:extLst>
          </p:cNvPr>
          <p:cNvSpPr>
            <a:spLocks noGrp="1"/>
          </p:cNvSpPr>
          <p:nvPr>
            <p:ph type="title"/>
          </p:nvPr>
        </p:nvSpPr>
        <p:spPr/>
        <p:txBody>
          <a:bodyPr/>
          <a:lstStyle/>
          <a:p>
            <a:r>
              <a:rPr lang="en-US" dirty="0"/>
              <a:t>Examples of sources of data used</a:t>
            </a:r>
          </a:p>
        </p:txBody>
      </p:sp>
    </p:spTree>
    <p:extLst>
      <p:ext uri="{BB962C8B-B14F-4D97-AF65-F5344CB8AC3E}">
        <p14:creationId xmlns:p14="http://schemas.microsoft.com/office/powerpoint/2010/main" val="418910949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0885DA2E-2474-4BF8-8360-57FEB4C05353}"/>
              </a:ext>
            </a:extLst>
          </p:cNvPr>
          <p:cNvSpPr>
            <a:spLocks noGrp="1"/>
          </p:cNvSpPr>
          <p:nvPr>
            <p:ph idx="1"/>
          </p:nvPr>
        </p:nvSpPr>
        <p:spPr>
          <a:xfrm>
            <a:off x="838200" y="1058780"/>
            <a:ext cx="10515600" cy="5118183"/>
          </a:xfrm>
        </p:spPr>
        <p:txBody>
          <a:bodyPr>
            <a:noAutofit/>
          </a:bodyPr>
          <a:lstStyle/>
          <a:p>
            <a:pPr marL="0" indent="0">
              <a:lnSpc>
                <a:spcPct val="120000"/>
              </a:lnSpc>
              <a:buNone/>
            </a:pPr>
            <a:r>
              <a:rPr lang="en-US" sz="2000" dirty="0"/>
              <a:t>Field D61</a:t>
            </a:r>
          </a:p>
          <a:p>
            <a:pPr>
              <a:lnSpc>
                <a:spcPct val="120000"/>
              </a:lnSpc>
            </a:pPr>
            <a:r>
              <a:rPr lang="en-US" sz="2000" dirty="0"/>
              <a:t>Current grade (in KIDS) must be KG, 01, 02, 03, 08</a:t>
            </a:r>
          </a:p>
          <a:p>
            <a:pPr>
              <a:lnSpc>
                <a:spcPct val="120000"/>
              </a:lnSpc>
            </a:pPr>
            <a:r>
              <a:rPr lang="en-US" sz="2000" dirty="0"/>
              <a:t>Approved screeners - 08 – KS Alternate Screener</a:t>
            </a:r>
          </a:p>
          <a:p>
            <a:pPr marL="0" indent="0">
              <a:lnSpc>
                <a:spcPct val="120000"/>
              </a:lnSpc>
              <a:buNone/>
            </a:pPr>
            <a:r>
              <a:rPr lang="en-US" sz="2000" dirty="0"/>
              <a:t>Field D62 – Dyslexia Subtest  - there is only one reported rubric for each grade. Use EOY or spring results</a:t>
            </a:r>
          </a:p>
          <a:p>
            <a:pPr lvl="1">
              <a:lnSpc>
                <a:spcPct val="120000"/>
              </a:lnSpc>
            </a:pPr>
            <a:r>
              <a:rPr lang="en-US" sz="2000" dirty="0"/>
              <a:t>00 – None  </a:t>
            </a:r>
          </a:p>
          <a:p>
            <a:pPr lvl="1">
              <a:lnSpc>
                <a:spcPct val="120000"/>
              </a:lnSpc>
            </a:pPr>
            <a:r>
              <a:rPr lang="en-US" sz="2000" dirty="0"/>
              <a:t>01 – KG - Phoneme Segmentation Fluency – Table 2: Reading Foundation Phonological Awareness </a:t>
            </a:r>
          </a:p>
          <a:p>
            <a:pPr lvl="1">
              <a:lnSpc>
                <a:spcPct val="120000"/>
              </a:lnSpc>
            </a:pPr>
            <a:r>
              <a:rPr lang="en-US" sz="2000" dirty="0"/>
              <a:t>02 – 1</a:t>
            </a:r>
            <a:r>
              <a:rPr lang="en-US" sz="2000" baseline="30000" dirty="0"/>
              <a:t>st</a:t>
            </a:r>
            <a:r>
              <a:rPr lang="en-US" sz="2000" dirty="0"/>
              <a:t> Grade - Nonsense Word Fluency – Table 3: Phonics and Word Recognition</a:t>
            </a:r>
          </a:p>
          <a:p>
            <a:pPr lvl="1">
              <a:lnSpc>
                <a:spcPct val="120000"/>
              </a:lnSpc>
            </a:pPr>
            <a:r>
              <a:rPr lang="en-US" sz="2000" dirty="0"/>
              <a:t> 03 – 2</a:t>
            </a:r>
            <a:r>
              <a:rPr lang="en-US" sz="2000" baseline="30000" dirty="0"/>
              <a:t>nd</a:t>
            </a:r>
            <a:r>
              <a:rPr lang="en-US" sz="2000" dirty="0"/>
              <a:t> &amp; 3</a:t>
            </a:r>
            <a:r>
              <a:rPr lang="en-US" sz="2000" baseline="30000" dirty="0"/>
              <a:t>rd</a:t>
            </a:r>
            <a:r>
              <a:rPr lang="en-US" sz="2000" dirty="0"/>
              <a:t> - Grade Oral Reading Fluency – Table 2: Fluency</a:t>
            </a:r>
          </a:p>
          <a:p>
            <a:pPr lvl="1">
              <a:lnSpc>
                <a:spcPct val="120000"/>
              </a:lnSpc>
            </a:pPr>
            <a:r>
              <a:rPr lang="en-US" sz="2000" dirty="0"/>
              <a:t>04 – 8</a:t>
            </a:r>
            <a:r>
              <a:rPr lang="en-US" sz="2000" baseline="30000" dirty="0"/>
              <a:t>th</a:t>
            </a:r>
            <a:r>
              <a:rPr lang="en-US" sz="2000" dirty="0"/>
              <a:t> Grade - Reading Comprehension</a:t>
            </a:r>
          </a:p>
        </p:txBody>
      </p:sp>
      <p:sp>
        <p:nvSpPr>
          <p:cNvPr id="3" name="Title 2">
            <a:extLst>
              <a:ext uri="{FF2B5EF4-FFF2-40B4-BE49-F238E27FC236}">
                <a16:creationId xmlns:a16="http://schemas.microsoft.com/office/drawing/2014/main" id="{117250EA-3DA3-4403-A582-0E2E8E1B4708}"/>
              </a:ext>
            </a:extLst>
          </p:cNvPr>
          <p:cNvSpPr>
            <a:spLocks noGrp="1"/>
          </p:cNvSpPr>
          <p:nvPr>
            <p:ph type="title"/>
          </p:nvPr>
        </p:nvSpPr>
        <p:spPr>
          <a:xfrm>
            <a:off x="838200" y="365126"/>
            <a:ext cx="10515600" cy="693654"/>
          </a:xfrm>
        </p:spPr>
        <p:txBody>
          <a:bodyPr>
            <a:normAutofit fontScale="90000"/>
          </a:bodyPr>
          <a:lstStyle/>
          <a:p>
            <a:r>
              <a:rPr lang="en-US" dirty="0"/>
              <a:t>EOYA Reporting: KIDS</a:t>
            </a:r>
          </a:p>
        </p:txBody>
      </p:sp>
    </p:spTree>
    <p:extLst>
      <p:ext uri="{BB962C8B-B14F-4D97-AF65-F5344CB8AC3E}">
        <p14:creationId xmlns:p14="http://schemas.microsoft.com/office/powerpoint/2010/main" val="322288141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FFA6032D-65FB-C975-9DF2-2CBDAAE720B8}"/>
              </a:ext>
            </a:extLst>
          </p:cNvPr>
          <p:cNvSpPr>
            <a:spLocks noGrp="1"/>
          </p:cNvSpPr>
          <p:nvPr>
            <p:ph idx="1"/>
          </p:nvPr>
        </p:nvSpPr>
        <p:spPr/>
        <p:txBody>
          <a:bodyPr>
            <a:normAutofit/>
          </a:bodyPr>
          <a:lstStyle/>
          <a:p>
            <a:pPr marL="0" indent="0">
              <a:buNone/>
            </a:pPr>
            <a:r>
              <a:rPr lang="en-US" dirty="0"/>
              <a:t>Field D63 – Dyslexia Spring Performance Level – Use Score from Scoring Guide End of Year Table </a:t>
            </a:r>
          </a:p>
          <a:p>
            <a:r>
              <a:rPr lang="en-US" dirty="0"/>
              <a:t>00 – Not assessed </a:t>
            </a:r>
          </a:p>
          <a:p>
            <a:r>
              <a:rPr lang="en-US" dirty="0"/>
              <a:t>01 – Below Benchmark (Score of 1, 2, or 3) – KG, 1</a:t>
            </a:r>
            <a:r>
              <a:rPr lang="en-US" baseline="30000" dirty="0"/>
              <a:t>st</a:t>
            </a:r>
            <a:r>
              <a:rPr lang="en-US" dirty="0"/>
              <a:t>, 8</a:t>
            </a:r>
            <a:r>
              <a:rPr lang="en-US" baseline="30000" dirty="0"/>
              <a:t>th</a:t>
            </a:r>
            <a:r>
              <a:rPr lang="en-US" dirty="0"/>
              <a:t> grade</a:t>
            </a:r>
          </a:p>
          <a:p>
            <a:r>
              <a:rPr lang="en-US" dirty="0"/>
              <a:t>02 – At or above Benchmark (Score of 4 or 5) – KG, 1</a:t>
            </a:r>
            <a:r>
              <a:rPr lang="en-US" baseline="30000" dirty="0"/>
              <a:t>st</a:t>
            </a:r>
            <a:r>
              <a:rPr lang="en-US" dirty="0"/>
              <a:t>, 8</a:t>
            </a:r>
            <a:r>
              <a:rPr lang="en-US" baseline="30000" dirty="0"/>
              <a:t>th</a:t>
            </a:r>
            <a:r>
              <a:rPr lang="en-US" dirty="0"/>
              <a:t> grade</a:t>
            </a:r>
          </a:p>
          <a:p>
            <a:r>
              <a:rPr lang="en-US" dirty="0"/>
              <a:t>11 - Below Benchmark (Score of 1, 2, or 3) – 2</a:t>
            </a:r>
            <a:r>
              <a:rPr lang="en-US" baseline="30000" dirty="0"/>
              <a:t>nd</a:t>
            </a:r>
            <a:r>
              <a:rPr lang="en-US" dirty="0"/>
              <a:t> &amp; 3</a:t>
            </a:r>
            <a:r>
              <a:rPr lang="en-US" baseline="30000" dirty="0"/>
              <a:t>rd</a:t>
            </a:r>
            <a:r>
              <a:rPr lang="en-US" dirty="0"/>
              <a:t> grade</a:t>
            </a:r>
          </a:p>
          <a:p>
            <a:r>
              <a:rPr lang="en-US" dirty="0"/>
              <a:t>22 - At or above Benchmark (Score of 4 or 5) – 2</a:t>
            </a:r>
            <a:r>
              <a:rPr lang="en-US" baseline="30000" dirty="0"/>
              <a:t>nd</a:t>
            </a:r>
            <a:r>
              <a:rPr lang="en-US" dirty="0"/>
              <a:t> &amp; 3</a:t>
            </a:r>
            <a:r>
              <a:rPr lang="en-US" baseline="30000" dirty="0"/>
              <a:t>rd</a:t>
            </a:r>
            <a:r>
              <a:rPr lang="en-US" dirty="0"/>
              <a:t> grade</a:t>
            </a:r>
          </a:p>
        </p:txBody>
      </p:sp>
      <p:sp>
        <p:nvSpPr>
          <p:cNvPr id="3" name="Title 2">
            <a:extLst>
              <a:ext uri="{FF2B5EF4-FFF2-40B4-BE49-F238E27FC236}">
                <a16:creationId xmlns:a16="http://schemas.microsoft.com/office/drawing/2014/main" id="{FE21D117-9848-0225-050E-83BFFC3EC9DE}"/>
              </a:ext>
            </a:extLst>
          </p:cNvPr>
          <p:cNvSpPr>
            <a:spLocks noGrp="1"/>
          </p:cNvSpPr>
          <p:nvPr>
            <p:ph type="title"/>
          </p:nvPr>
        </p:nvSpPr>
        <p:spPr/>
        <p:txBody>
          <a:bodyPr/>
          <a:lstStyle/>
          <a:p>
            <a:r>
              <a:rPr lang="en-US" dirty="0"/>
              <a:t>EOYA Reporting continued</a:t>
            </a:r>
          </a:p>
        </p:txBody>
      </p:sp>
    </p:spTree>
    <p:extLst>
      <p:ext uri="{BB962C8B-B14F-4D97-AF65-F5344CB8AC3E}">
        <p14:creationId xmlns:p14="http://schemas.microsoft.com/office/powerpoint/2010/main" val="219504534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6406EE90-807D-41C1-8BF5-B6C6EC4292B1}"/>
              </a:ext>
            </a:extLst>
          </p:cNvPr>
          <p:cNvSpPr>
            <a:spLocks noGrp="1"/>
          </p:cNvSpPr>
          <p:nvPr>
            <p:ph type="title"/>
          </p:nvPr>
        </p:nvSpPr>
        <p:spPr>
          <a:xfrm>
            <a:off x="838200" y="127381"/>
            <a:ext cx="10515600" cy="760125"/>
          </a:xfrm>
        </p:spPr>
        <p:txBody>
          <a:bodyPr>
            <a:normAutofit/>
          </a:bodyPr>
          <a:lstStyle/>
          <a:p>
            <a:r>
              <a:rPr lang="en-US" sz="3600" dirty="0"/>
              <a:t>Kindergarten</a:t>
            </a:r>
          </a:p>
        </p:txBody>
      </p:sp>
      <p:graphicFrame>
        <p:nvGraphicFramePr>
          <p:cNvPr id="9" name="Content Placeholder 8">
            <a:extLst>
              <a:ext uri="{FF2B5EF4-FFF2-40B4-BE49-F238E27FC236}">
                <a16:creationId xmlns:a16="http://schemas.microsoft.com/office/drawing/2014/main" id="{962D6E93-B7B3-B97D-2458-48CD75F322BE}"/>
              </a:ext>
            </a:extLst>
          </p:cNvPr>
          <p:cNvGraphicFramePr>
            <a:graphicFrameLocks noGrp="1"/>
          </p:cNvGraphicFramePr>
          <p:nvPr>
            <p:ph idx="1"/>
            <p:extLst>
              <p:ext uri="{D42A27DB-BD31-4B8C-83A1-F6EECF244321}">
                <p14:modId xmlns:p14="http://schemas.microsoft.com/office/powerpoint/2010/main" val="1906943257"/>
              </p:ext>
            </p:extLst>
          </p:nvPr>
        </p:nvGraphicFramePr>
        <p:xfrm>
          <a:off x="2049313" y="1644650"/>
          <a:ext cx="8093373" cy="4532312"/>
        </p:xfrm>
        <a:graphic>
          <a:graphicData uri="http://schemas.openxmlformats.org/drawingml/2006/table">
            <a:tbl>
              <a:tblPr firstRow="1" firstCol="1" lastRow="1" lastCol="1" bandRow="1" bandCol="1">
                <a:tableStyleId>{D7AC3CCA-C797-4891-BE02-D94E43425B78}</a:tableStyleId>
              </a:tblPr>
              <a:tblGrid>
                <a:gridCol w="1622116">
                  <a:extLst>
                    <a:ext uri="{9D8B030D-6E8A-4147-A177-3AD203B41FA5}">
                      <a16:colId xmlns:a16="http://schemas.microsoft.com/office/drawing/2014/main" val="1091649643"/>
                    </a:ext>
                  </a:extLst>
                </a:gridCol>
                <a:gridCol w="1178318">
                  <a:extLst>
                    <a:ext uri="{9D8B030D-6E8A-4147-A177-3AD203B41FA5}">
                      <a16:colId xmlns:a16="http://schemas.microsoft.com/office/drawing/2014/main" val="3042913172"/>
                    </a:ext>
                  </a:extLst>
                </a:gridCol>
                <a:gridCol w="1337326">
                  <a:extLst>
                    <a:ext uri="{9D8B030D-6E8A-4147-A177-3AD203B41FA5}">
                      <a16:colId xmlns:a16="http://schemas.microsoft.com/office/drawing/2014/main" val="377194921"/>
                    </a:ext>
                  </a:extLst>
                </a:gridCol>
                <a:gridCol w="1284521">
                  <a:extLst>
                    <a:ext uri="{9D8B030D-6E8A-4147-A177-3AD203B41FA5}">
                      <a16:colId xmlns:a16="http://schemas.microsoft.com/office/drawing/2014/main" val="2605011325"/>
                    </a:ext>
                  </a:extLst>
                </a:gridCol>
                <a:gridCol w="1284521">
                  <a:extLst>
                    <a:ext uri="{9D8B030D-6E8A-4147-A177-3AD203B41FA5}">
                      <a16:colId xmlns:a16="http://schemas.microsoft.com/office/drawing/2014/main" val="3451055103"/>
                    </a:ext>
                  </a:extLst>
                </a:gridCol>
                <a:gridCol w="1386571">
                  <a:extLst>
                    <a:ext uri="{9D8B030D-6E8A-4147-A177-3AD203B41FA5}">
                      <a16:colId xmlns:a16="http://schemas.microsoft.com/office/drawing/2014/main" val="849467519"/>
                    </a:ext>
                  </a:extLst>
                </a:gridCol>
              </a:tblGrid>
              <a:tr h="997951">
                <a:tc>
                  <a:txBody>
                    <a:bodyPr/>
                    <a:lstStyle/>
                    <a:p>
                      <a:pPr marL="229235" marR="213360" indent="-635" algn="ctr">
                        <a:spcBef>
                          <a:spcPts val="1200"/>
                        </a:spcBef>
                        <a:spcAft>
                          <a:spcPts val="0"/>
                        </a:spcAft>
                      </a:pPr>
                      <a:r>
                        <a:rPr lang="en-US" sz="1100" dirty="0">
                          <a:effectLst/>
                        </a:rPr>
                        <a:t>DLM Essential Elements Reading Foundational Skills</a:t>
                      </a:r>
                      <a:endParaRPr lang="en-US" sz="1000" dirty="0">
                        <a:effectLst/>
                        <a:latin typeface="Open Sans Light" panose="020B0306030504020204" pitchFamily="34" charset="0"/>
                        <a:ea typeface="Open Sans Light" panose="020B0306030504020204" pitchFamily="34" charset="0"/>
                        <a:cs typeface="Times New Roman" panose="02020603050405020304" pitchFamily="18" charset="0"/>
                      </a:endParaRPr>
                    </a:p>
                  </a:txBody>
                  <a:tcPr marL="64078" marR="64078" marT="0" marB="0">
                    <a:solidFill>
                      <a:schemeClr val="bg1"/>
                    </a:solidFill>
                  </a:tcPr>
                </a:tc>
                <a:tc>
                  <a:txBody>
                    <a:bodyPr/>
                    <a:lstStyle/>
                    <a:p>
                      <a:pPr marL="76200" marR="102235" indent="42545" algn="ctr">
                        <a:spcBef>
                          <a:spcPts val="1200"/>
                        </a:spcBef>
                        <a:spcAft>
                          <a:spcPts val="0"/>
                        </a:spcAft>
                      </a:pPr>
                      <a:r>
                        <a:rPr lang="en-US" sz="1100" dirty="0">
                          <a:effectLst/>
                        </a:rPr>
                        <a:t>Not Yet Emerging</a:t>
                      </a:r>
                      <a:endParaRPr lang="en-US" sz="1000" dirty="0">
                        <a:effectLst/>
                      </a:endParaRPr>
                    </a:p>
                    <a:p>
                      <a:pPr marL="76200" marR="102235" indent="42545" algn="ctr">
                        <a:spcBef>
                          <a:spcPts val="0"/>
                        </a:spcBef>
                        <a:spcAft>
                          <a:spcPts val="0"/>
                        </a:spcAft>
                      </a:pPr>
                      <a:r>
                        <a:rPr lang="en-US" sz="1100" dirty="0">
                          <a:effectLst/>
                        </a:rPr>
                        <a:t>1 point</a:t>
                      </a:r>
                      <a:endParaRPr lang="en-US" sz="1000" dirty="0">
                        <a:effectLst/>
                        <a:latin typeface="Open Sans Light" panose="020B0306030504020204" pitchFamily="34" charset="0"/>
                        <a:ea typeface="Open Sans Light" panose="020B0306030504020204" pitchFamily="34" charset="0"/>
                        <a:cs typeface="Times New Roman" panose="02020603050405020304" pitchFamily="18" charset="0"/>
                      </a:endParaRPr>
                    </a:p>
                  </a:txBody>
                  <a:tcPr marL="64078" marR="64078" marT="0" marB="0">
                    <a:solidFill>
                      <a:schemeClr val="bg1"/>
                    </a:solidFill>
                  </a:tcPr>
                </a:tc>
                <a:tc>
                  <a:txBody>
                    <a:bodyPr/>
                    <a:lstStyle/>
                    <a:p>
                      <a:pPr marL="76200" marR="142875" algn="ctr">
                        <a:spcBef>
                          <a:spcPts val="1200"/>
                        </a:spcBef>
                        <a:spcAft>
                          <a:spcPts val="0"/>
                        </a:spcAft>
                      </a:pPr>
                      <a:r>
                        <a:rPr lang="en-US" sz="1100">
                          <a:effectLst/>
                        </a:rPr>
                        <a:t>Emerging </a:t>
                      </a:r>
                      <a:endParaRPr lang="en-US" sz="1000">
                        <a:effectLst/>
                      </a:endParaRPr>
                    </a:p>
                    <a:p>
                      <a:pPr marL="76200" marR="142875" algn="ctr">
                        <a:spcBef>
                          <a:spcPts val="0"/>
                        </a:spcBef>
                        <a:spcAft>
                          <a:spcPts val="0"/>
                        </a:spcAft>
                      </a:pPr>
                      <a:r>
                        <a:rPr lang="en-US" sz="1100">
                          <a:effectLst/>
                        </a:rPr>
                        <a:t>2 points</a:t>
                      </a:r>
                      <a:endParaRPr lang="en-US" sz="1000">
                        <a:effectLst/>
                        <a:latin typeface="Open Sans Light" panose="020B0306030504020204" pitchFamily="34" charset="0"/>
                        <a:ea typeface="Open Sans Light" panose="020B0306030504020204" pitchFamily="34" charset="0"/>
                        <a:cs typeface="Times New Roman" panose="02020603050405020304" pitchFamily="18" charset="0"/>
                      </a:endParaRPr>
                    </a:p>
                  </a:txBody>
                  <a:tcPr marL="64078" marR="64078" marT="0" marB="0">
                    <a:solidFill>
                      <a:schemeClr val="bg1"/>
                    </a:solidFill>
                  </a:tcPr>
                </a:tc>
                <a:tc>
                  <a:txBody>
                    <a:bodyPr/>
                    <a:lstStyle/>
                    <a:p>
                      <a:pPr marL="124460" marR="97155" indent="-13970" algn="ctr">
                        <a:spcBef>
                          <a:spcPts val="1200"/>
                        </a:spcBef>
                        <a:spcAft>
                          <a:spcPts val="0"/>
                        </a:spcAft>
                      </a:pPr>
                      <a:r>
                        <a:rPr lang="en-US" sz="1100">
                          <a:effectLst/>
                        </a:rPr>
                        <a:t>Approaching Target </a:t>
                      </a:r>
                      <a:endParaRPr lang="en-US" sz="1000">
                        <a:effectLst/>
                      </a:endParaRPr>
                    </a:p>
                    <a:p>
                      <a:pPr marL="124460" marR="97155" indent="-13970" algn="ctr">
                        <a:spcBef>
                          <a:spcPts val="0"/>
                        </a:spcBef>
                        <a:spcAft>
                          <a:spcPts val="0"/>
                        </a:spcAft>
                      </a:pPr>
                      <a:r>
                        <a:rPr lang="en-US" sz="1100">
                          <a:effectLst/>
                        </a:rPr>
                        <a:t>3 points</a:t>
                      </a:r>
                      <a:endParaRPr lang="en-US" sz="1000">
                        <a:effectLst/>
                        <a:latin typeface="Open Sans Light" panose="020B0306030504020204" pitchFamily="34" charset="0"/>
                        <a:ea typeface="Open Sans Light" panose="020B0306030504020204" pitchFamily="34" charset="0"/>
                        <a:cs typeface="Times New Roman" panose="02020603050405020304" pitchFamily="18" charset="0"/>
                      </a:endParaRPr>
                    </a:p>
                  </a:txBody>
                  <a:tcPr marL="64078" marR="64078" marT="0" marB="0">
                    <a:solidFill>
                      <a:schemeClr val="bg1"/>
                    </a:solidFill>
                  </a:tcPr>
                </a:tc>
                <a:tc>
                  <a:txBody>
                    <a:bodyPr/>
                    <a:lstStyle/>
                    <a:p>
                      <a:pPr marL="67310" marR="142875" indent="-7620" algn="ctr">
                        <a:spcBef>
                          <a:spcPts val="1200"/>
                        </a:spcBef>
                        <a:spcAft>
                          <a:spcPts val="0"/>
                        </a:spcAft>
                      </a:pPr>
                      <a:r>
                        <a:rPr lang="en-US" sz="1100">
                          <a:effectLst/>
                        </a:rPr>
                        <a:t>At Target </a:t>
                      </a:r>
                      <a:endParaRPr lang="en-US" sz="1000">
                        <a:effectLst/>
                      </a:endParaRPr>
                    </a:p>
                    <a:p>
                      <a:pPr marL="67310" marR="142875" indent="-7620" algn="ctr">
                        <a:spcBef>
                          <a:spcPts val="0"/>
                        </a:spcBef>
                        <a:spcAft>
                          <a:spcPts val="0"/>
                        </a:spcAft>
                      </a:pPr>
                      <a:r>
                        <a:rPr lang="en-US" sz="1100">
                          <a:effectLst/>
                        </a:rPr>
                        <a:t>4 points</a:t>
                      </a:r>
                      <a:endParaRPr lang="en-US" sz="1000">
                        <a:effectLst/>
                        <a:latin typeface="Open Sans Light" panose="020B0306030504020204" pitchFamily="34" charset="0"/>
                        <a:ea typeface="Open Sans Light" panose="020B0306030504020204" pitchFamily="34" charset="0"/>
                        <a:cs typeface="Times New Roman" panose="02020603050405020304" pitchFamily="18" charset="0"/>
                      </a:endParaRPr>
                    </a:p>
                  </a:txBody>
                  <a:tcPr marL="64078" marR="64078" marT="0" marB="0"/>
                </a:tc>
                <a:tc>
                  <a:txBody>
                    <a:bodyPr/>
                    <a:lstStyle/>
                    <a:p>
                      <a:pPr marL="142240" marR="128270" indent="-36830" algn="ctr">
                        <a:spcBef>
                          <a:spcPts val="1200"/>
                        </a:spcBef>
                        <a:spcAft>
                          <a:spcPts val="0"/>
                        </a:spcAft>
                      </a:pPr>
                      <a:r>
                        <a:rPr lang="en-US" sz="1100">
                          <a:effectLst/>
                        </a:rPr>
                        <a:t>Advanced</a:t>
                      </a:r>
                      <a:endParaRPr lang="en-US" sz="1000">
                        <a:effectLst/>
                      </a:endParaRPr>
                    </a:p>
                    <a:p>
                      <a:pPr marL="142240" marR="128270" indent="-36830" algn="ctr">
                        <a:spcBef>
                          <a:spcPts val="0"/>
                        </a:spcBef>
                        <a:spcAft>
                          <a:spcPts val="0"/>
                        </a:spcAft>
                      </a:pPr>
                      <a:r>
                        <a:rPr lang="en-US" sz="1100">
                          <a:effectLst/>
                        </a:rPr>
                        <a:t>(Bridge to Kansas ELA Standard)</a:t>
                      </a:r>
                      <a:endParaRPr lang="en-US" sz="1000">
                        <a:effectLst/>
                      </a:endParaRPr>
                    </a:p>
                    <a:p>
                      <a:pPr marL="142240" marR="128270" indent="-36830" algn="ctr">
                        <a:spcBef>
                          <a:spcPts val="0"/>
                        </a:spcBef>
                        <a:spcAft>
                          <a:spcPts val="0"/>
                        </a:spcAft>
                      </a:pPr>
                      <a:r>
                        <a:rPr lang="en-US" sz="1100">
                          <a:effectLst/>
                        </a:rPr>
                        <a:t>5 points</a:t>
                      </a:r>
                      <a:endParaRPr lang="en-US" sz="1000">
                        <a:effectLst/>
                        <a:latin typeface="Open Sans Light" panose="020B0306030504020204" pitchFamily="34" charset="0"/>
                        <a:ea typeface="Open Sans Light" panose="020B0306030504020204" pitchFamily="34" charset="0"/>
                        <a:cs typeface="Times New Roman" panose="02020603050405020304" pitchFamily="18" charset="0"/>
                      </a:endParaRPr>
                    </a:p>
                  </a:txBody>
                  <a:tcPr marL="64078" marR="64078" marT="0" marB="0"/>
                </a:tc>
                <a:extLst>
                  <a:ext uri="{0D108BD9-81ED-4DB2-BD59-A6C34878D82A}">
                    <a16:rowId xmlns:a16="http://schemas.microsoft.com/office/drawing/2014/main" val="3957396438"/>
                  </a:ext>
                </a:extLst>
              </a:tr>
              <a:tr h="3534361">
                <a:tc>
                  <a:txBody>
                    <a:bodyPr/>
                    <a:lstStyle/>
                    <a:p>
                      <a:pPr marL="76835" marR="93980">
                        <a:spcBef>
                          <a:spcPts val="1200"/>
                        </a:spcBef>
                        <a:spcAft>
                          <a:spcPts val="0"/>
                        </a:spcAft>
                      </a:pPr>
                      <a:r>
                        <a:rPr lang="en-US" sz="900">
                          <a:effectLst/>
                        </a:rPr>
                        <a:t>EE.RF.K.2 Demonstrate emerging understanding of spoken words, syllables, and sounds (phonemes)</a:t>
                      </a:r>
                      <a:endParaRPr lang="en-US" sz="1000">
                        <a:effectLst/>
                      </a:endParaRPr>
                    </a:p>
                    <a:p>
                      <a:pPr marL="342900" marR="447040" lvl="0" indent="-342900">
                        <a:spcBef>
                          <a:spcPts val="0"/>
                        </a:spcBef>
                        <a:spcAft>
                          <a:spcPts val="0"/>
                        </a:spcAft>
                        <a:buSzPts val="1000"/>
                        <a:buFont typeface="Calibri" panose="020F0502020204030204" pitchFamily="34" charset="0"/>
                        <a:buAutoNum type="alphaUcPeriod"/>
                        <a:tabLst>
                          <a:tab pos="286385" algn="l"/>
                        </a:tabLst>
                      </a:pPr>
                      <a:r>
                        <a:rPr lang="en-US" sz="900" spc="-5">
                          <a:effectLst/>
                        </a:rPr>
                        <a:t>With Guidance and support, recognize rhyming words</a:t>
                      </a:r>
                      <a:endParaRPr lang="en-US" sz="1000" spc="-5">
                        <a:effectLst/>
                      </a:endParaRPr>
                    </a:p>
                    <a:p>
                      <a:pPr marL="342900" marR="274955" lvl="0" indent="-342900">
                        <a:spcBef>
                          <a:spcPts val="0"/>
                        </a:spcBef>
                        <a:spcAft>
                          <a:spcPts val="0"/>
                        </a:spcAft>
                        <a:buSzPts val="1000"/>
                        <a:buFont typeface="Calibri" panose="020F0502020204030204" pitchFamily="34" charset="0"/>
                        <a:buAutoNum type="alphaUcPeriod"/>
                        <a:tabLst>
                          <a:tab pos="286385" algn="l"/>
                        </a:tabLst>
                      </a:pPr>
                      <a:r>
                        <a:rPr lang="en-US" sz="900" spc="-5">
                          <a:effectLst/>
                        </a:rPr>
                        <a:t>With guidance and support, recognize the number of words in a spoken</a:t>
                      </a:r>
                      <a:r>
                        <a:rPr lang="en-US" sz="900" spc="-60">
                          <a:effectLst/>
                        </a:rPr>
                        <a:t> </a:t>
                      </a:r>
                      <a:r>
                        <a:rPr lang="en-US" sz="900" spc="-5">
                          <a:effectLst/>
                        </a:rPr>
                        <a:t>message</a:t>
                      </a:r>
                      <a:endParaRPr lang="en-US" sz="1000" spc="-5">
                        <a:effectLst/>
                      </a:endParaRPr>
                    </a:p>
                    <a:p>
                      <a:pPr marL="342900" marR="214630" lvl="0" indent="-342900">
                        <a:spcBef>
                          <a:spcPts val="0"/>
                        </a:spcBef>
                        <a:spcAft>
                          <a:spcPts val="0"/>
                        </a:spcAft>
                        <a:buSzPts val="1000"/>
                        <a:buFont typeface="Calibri" panose="020F0502020204030204" pitchFamily="34" charset="0"/>
                        <a:buAutoNum type="alphaUcPeriod"/>
                        <a:tabLst>
                          <a:tab pos="286385" algn="l"/>
                        </a:tabLst>
                      </a:pPr>
                      <a:r>
                        <a:rPr lang="en-US" sz="900" spc="-5">
                          <a:effectLst/>
                        </a:rPr>
                        <a:t>With guidance and support, identify single- syllable spoken words with the same onset (beginning sound) as a familiar</a:t>
                      </a:r>
                      <a:r>
                        <a:rPr lang="en-US" sz="900" spc="-55">
                          <a:effectLst/>
                        </a:rPr>
                        <a:t> </a:t>
                      </a:r>
                      <a:r>
                        <a:rPr lang="en-US" sz="900" spc="-5">
                          <a:effectLst/>
                        </a:rPr>
                        <a:t>word</a:t>
                      </a:r>
                      <a:endParaRPr lang="en-US" sz="1000" spc="-5">
                        <a:effectLst/>
                        <a:latin typeface="Open Sans Light" panose="020B0306030504020204" pitchFamily="34" charset="0"/>
                        <a:ea typeface="Calibri" panose="020F0502020204030204" pitchFamily="34" charset="0"/>
                        <a:cs typeface="Times New Roman" panose="02020603050405020304" pitchFamily="18" charset="0"/>
                      </a:endParaRPr>
                    </a:p>
                  </a:txBody>
                  <a:tcPr marL="64078" marR="64078" marT="0" marB="0">
                    <a:solidFill>
                      <a:schemeClr val="bg1"/>
                    </a:solidFill>
                  </a:tcPr>
                </a:tc>
                <a:tc>
                  <a:txBody>
                    <a:bodyPr/>
                    <a:lstStyle/>
                    <a:p>
                      <a:pPr marL="342900" marR="125730" lvl="0" indent="-342900">
                        <a:spcBef>
                          <a:spcPts val="1200"/>
                        </a:spcBef>
                        <a:spcAft>
                          <a:spcPts val="0"/>
                        </a:spcAft>
                        <a:buFont typeface="Symbol" panose="05050102010706020507" pitchFamily="18" charset="2"/>
                        <a:buChar char=""/>
                      </a:pPr>
                      <a:r>
                        <a:rPr lang="en-US" sz="900">
                          <a:effectLst/>
                        </a:rPr>
                        <a:t>Unable to demonstrate skills at an emergent level</a:t>
                      </a:r>
                      <a:endParaRPr lang="en-US" sz="1000">
                        <a:effectLst/>
                      </a:endParaRPr>
                    </a:p>
                    <a:p>
                      <a:pPr marL="0" marR="0">
                        <a:spcBef>
                          <a:spcPts val="1200"/>
                        </a:spcBef>
                        <a:spcAft>
                          <a:spcPts val="0"/>
                        </a:spcAft>
                      </a:pPr>
                      <a:r>
                        <a:rPr lang="en-US" sz="900">
                          <a:effectLst/>
                        </a:rPr>
                        <a:t> </a:t>
                      </a:r>
                      <a:endParaRPr lang="en-US" sz="1000">
                        <a:effectLst/>
                        <a:latin typeface="Open Sans Light" panose="020B0306030504020204" pitchFamily="34" charset="0"/>
                        <a:ea typeface="Open Sans Light" panose="020B0306030504020204" pitchFamily="34" charset="0"/>
                        <a:cs typeface="Open Sans Light" panose="020B0306030504020204" pitchFamily="34" charset="0"/>
                      </a:endParaRPr>
                    </a:p>
                  </a:txBody>
                  <a:tcPr marL="64078" marR="64078" marT="0" marB="0">
                    <a:solidFill>
                      <a:schemeClr val="bg1"/>
                    </a:solidFill>
                  </a:tcPr>
                </a:tc>
                <a:tc>
                  <a:txBody>
                    <a:bodyPr/>
                    <a:lstStyle/>
                    <a:p>
                      <a:pPr marL="342900" marR="81915" lvl="0" indent="-342900">
                        <a:spcBef>
                          <a:spcPts val="1200"/>
                        </a:spcBef>
                        <a:spcAft>
                          <a:spcPts val="0"/>
                        </a:spcAft>
                        <a:buFont typeface="Symbol" panose="05050102010706020507" pitchFamily="18" charset="2"/>
                        <a:buChar char=""/>
                      </a:pPr>
                      <a:r>
                        <a:rPr lang="en-US" sz="900" dirty="0">
                          <a:effectLst/>
                        </a:rPr>
                        <a:t>Will identify pictures that correspond to a spoken single syllable word (dog)</a:t>
                      </a:r>
                      <a:endParaRPr lang="en-US" sz="1000" dirty="0">
                        <a:effectLst/>
                        <a:latin typeface="Open Sans Light" panose="020B0306030504020204" pitchFamily="34" charset="0"/>
                        <a:ea typeface="Open Sans Light" panose="020B0306030504020204" pitchFamily="34" charset="0"/>
                        <a:cs typeface="Times New Roman" panose="02020603050405020304" pitchFamily="18" charset="0"/>
                      </a:endParaRPr>
                    </a:p>
                  </a:txBody>
                  <a:tcPr marL="64078" marR="64078" marT="0" marB="0">
                    <a:solidFill>
                      <a:schemeClr val="bg1"/>
                    </a:solidFill>
                  </a:tcPr>
                </a:tc>
                <a:tc>
                  <a:txBody>
                    <a:bodyPr/>
                    <a:lstStyle/>
                    <a:p>
                      <a:pPr marL="342900" marR="103505" lvl="0" indent="-342900">
                        <a:spcBef>
                          <a:spcPts val="1200"/>
                        </a:spcBef>
                        <a:spcAft>
                          <a:spcPts val="0"/>
                        </a:spcAft>
                        <a:buSzPts val="1100"/>
                        <a:buFont typeface="Symbol" panose="05050102010706020507" pitchFamily="18" charset="2"/>
                        <a:buChar char=""/>
                        <a:tabLst>
                          <a:tab pos="238125" algn="l"/>
                        </a:tabLst>
                      </a:pPr>
                      <a:r>
                        <a:rPr lang="en-US" sz="900" dirty="0">
                          <a:effectLst/>
                        </a:rPr>
                        <a:t>Will identify pictures that correspond to a spoken </a:t>
                      </a:r>
                      <a:r>
                        <a:rPr lang="en-US" sz="900" spc="-15" dirty="0">
                          <a:effectLst/>
                        </a:rPr>
                        <a:t>single </a:t>
                      </a:r>
                      <a:r>
                        <a:rPr lang="en-US" sz="900" dirty="0">
                          <a:effectLst/>
                        </a:rPr>
                        <a:t>syllable word (dog)</a:t>
                      </a:r>
                      <a:endParaRPr lang="en-US" sz="1000" dirty="0">
                        <a:effectLst/>
                      </a:endParaRPr>
                    </a:p>
                    <a:p>
                      <a:pPr marL="342900" marR="74930" lvl="0" indent="-342900">
                        <a:spcBef>
                          <a:spcPts val="0"/>
                        </a:spcBef>
                        <a:spcAft>
                          <a:spcPts val="0"/>
                        </a:spcAft>
                        <a:buSzPts val="1100"/>
                        <a:buFont typeface="Symbol" panose="05050102010706020507" pitchFamily="18" charset="2"/>
                        <a:buChar char=""/>
                        <a:tabLst>
                          <a:tab pos="238125" algn="l"/>
                        </a:tabLst>
                      </a:pPr>
                      <a:r>
                        <a:rPr lang="en-US" sz="900" dirty="0">
                          <a:effectLst/>
                        </a:rPr>
                        <a:t>Will recognize there is more than 1 </a:t>
                      </a:r>
                      <a:r>
                        <a:rPr lang="en-US" sz="900" spc="-20" dirty="0">
                          <a:effectLst/>
                        </a:rPr>
                        <a:t>word </a:t>
                      </a:r>
                      <a:r>
                        <a:rPr lang="en-US" sz="900" dirty="0">
                          <a:effectLst/>
                        </a:rPr>
                        <a:t>in the sentence when presented, written and orally, with a simple sentence (3 or more</a:t>
                      </a:r>
                      <a:r>
                        <a:rPr lang="en-US" sz="900" spc="-30" dirty="0">
                          <a:effectLst/>
                        </a:rPr>
                        <a:t> </a:t>
                      </a:r>
                      <a:r>
                        <a:rPr lang="en-US" sz="900" dirty="0">
                          <a:effectLst/>
                        </a:rPr>
                        <a:t>words)</a:t>
                      </a:r>
                      <a:endParaRPr lang="en-US" sz="1000" dirty="0">
                        <a:effectLst/>
                        <a:latin typeface="Open Sans Light" panose="020B0306030504020204" pitchFamily="34" charset="0"/>
                        <a:ea typeface="Open Sans Light" panose="020B0306030504020204" pitchFamily="34" charset="0"/>
                        <a:cs typeface="Times New Roman" panose="02020603050405020304" pitchFamily="18" charset="0"/>
                      </a:endParaRPr>
                    </a:p>
                  </a:txBody>
                  <a:tcPr marL="64078" marR="64078" marT="0" marB="0">
                    <a:solidFill>
                      <a:schemeClr val="bg1"/>
                    </a:solidFill>
                  </a:tcPr>
                </a:tc>
                <a:tc>
                  <a:txBody>
                    <a:bodyPr/>
                    <a:lstStyle/>
                    <a:p>
                      <a:pPr marL="342900" marR="113030" lvl="0" indent="-342900">
                        <a:spcBef>
                          <a:spcPts val="1200"/>
                        </a:spcBef>
                        <a:spcAft>
                          <a:spcPts val="0"/>
                        </a:spcAft>
                        <a:buSzPts val="1100"/>
                        <a:buFont typeface="Symbol" panose="05050102010706020507" pitchFamily="18" charset="2"/>
                        <a:buChar char=""/>
                        <a:tabLst>
                          <a:tab pos="228600" algn="l"/>
                        </a:tabLst>
                      </a:pPr>
                      <a:r>
                        <a:rPr lang="en-US" sz="900">
                          <a:effectLst/>
                        </a:rPr>
                        <a:t>Will identify pictures that correspond to a spoken </a:t>
                      </a:r>
                      <a:r>
                        <a:rPr lang="en-US" sz="900" spc="-15">
                          <a:effectLst/>
                        </a:rPr>
                        <a:t>single </a:t>
                      </a:r>
                      <a:r>
                        <a:rPr lang="en-US" sz="900">
                          <a:effectLst/>
                        </a:rPr>
                        <a:t>syllable word (dog)</a:t>
                      </a:r>
                      <a:endParaRPr lang="en-US" sz="1000">
                        <a:effectLst/>
                      </a:endParaRPr>
                    </a:p>
                    <a:p>
                      <a:pPr marL="342900" marR="85090" lvl="0" indent="-342900">
                        <a:spcBef>
                          <a:spcPts val="0"/>
                        </a:spcBef>
                        <a:spcAft>
                          <a:spcPts val="0"/>
                        </a:spcAft>
                        <a:buSzPts val="1100"/>
                        <a:buFont typeface="Symbol" panose="05050102010706020507" pitchFamily="18" charset="2"/>
                        <a:buChar char=""/>
                        <a:tabLst>
                          <a:tab pos="228600" algn="l"/>
                        </a:tabLst>
                      </a:pPr>
                      <a:r>
                        <a:rPr lang="en-US" sz="900">
                          <a:effectLst/>
                        </a:rPr>
                        <a:t>Will recognize there is more than 1 word in the sentence when presented, written and orally, with a simple sentence (3 or more</a:t>
                      </a:r>
                      <a:r>
                        <a:rPr lang="en-US" sz="900" spc="-10">
                          <a:effectLst/>
                        </a:rPr>
                        <a:t> </a:t>
                      </a:r>
                      <a:r>
                        <a:rPr lang="en-US" sz="900">
                          <a:effectLst/>
                        </a:rPr>
                        <a:t>words)</a:t>
                      </a:r>
                      <a:endParaRPr lang="en-US" sz="1000">
                        <a:effectLst/>
                      </a:endParaRPr>
                    </a:p>
                    <a:p>
                      <a:pPr marL="342900" marR="184150" lvl="0" indent="-342900">
                        <a:spcBef>
                          <a:spcPts val="0"/>
                        </a:spcBef>
                        <a:spcAft>
                          <a:spcPts val="0"/>
                        </a:spcAft>
                        <a:buSzPts val="1100"/>
                        <a:buFont typeface="Symbol" panose="05050102010706020507" pitchFamily="18" charset="2"/>
                        <a:buChar char=""/>
                        <a:tabLst>
                          <a:tab pos="228600" algn="l"/>
                        </a:tabLst>
                      </a:pPr>
                      <a:r>
                        <a:rPr lang="en-US" sz="900">
                          <a:effectLst/>
                        </a:rPr>
                        <a:t>Will identify pictures that have the same beginning sound</a:t>
                      </a:r>
                      <a:endParaRPr lang="en-US" sz="1000">
                        <a:effectLst/>
                        <a:latin typeface="Open Sans Light" panose="020B0306030504020204" pitchFamily="34" charset="0"/>
                        <a:ea typeface="Open Sans Light" panose="020B0306030504020204" pitchFamily="34" charset="0"/>
                        <a:cs typeface="Times New Roman" panose="02020603050405020304" pitchFamily="18" charset="0"/>
                      </a:endParaRPr>
                    </a:p>
                  </a:txBody>
                  <a:tcPr marL="64078" marR="64078" marT="0" marB="0"/>
                </a:tc>
                <a:tc>
                  <a:txBody>
                    <a:bodyPr/>
                    <a:lstStyle/>
                    <a:p>
                      <a:pPr marL="342900" marR="107315" lvl="0" indent="-342900">
                        <a:spcBef>
                          <a:spcPts val="1200"/>
                        </a:spcBef>
                        <a:spcAft>
                          <a:spcPts val="0"/>
                        </a:spcAft>
                        <a:buSzPts val="1100"/>
                        <a:buFont typeface="Symbol" panose="05050102010706020507" pitchFamily="18" charset="2"/>
                        <a:buChar char=""/>
                        <a:tabLst>
                          <a:tab pos="220345" algn="l"/>
                        </a:tabLst>
                      </a:pPr>
                      <a:r>
                        <a:rPr lang="en-US" sz="900" dirty="0">
                          <a:effectLst/>
                        </a:rPr>
                        <a:t>Will identify</a:t>
                      </a:r>
                      <a:r>
                        <a:rPr lang="en-US" sz="900" spc="-80" dirty="0">
                          <a:effectLst/>
                        </a:rPr>
                        <a:t> </a:t>
                      </a:r>
                      <a:r>
                        <a:rPr lang="en-US" sz="900" dirty="0">
                          <a:effectLst/>
                        </a:rPr>
                        <a:t>pictures that have the same beginning sound.</a:t>
                      </a:r>
                      <a:endParaRPr lang="en-US" sz="1000" dirty="0">
                        <a:effectLst/>
                      </a:endParaRPr>
                    </a:p>
                    <a:p>
                      <a:pPr marL="342900" marR="197485" lvl="0" indent="-342900">
                        <a:spcBef>
                          <a:spcPts val="0"/>
                        </a:spcBef>
                        <a:spcAft>
                          <a:spcPts val="0"/>
                        </a:spcAft>
                        <a:buSzPts val="1100"/>
                        <a:buFont typeface="Symbol" panose="05050102010706020507" pitchFamily="18" charset="2"/>
                        <a:buChar char=""/>
                        <a:tabLst>
                          <a:tab pos="220345" algn="l"/>
                        </a:tabLst>
                      </a:pPr>
                      <a:r>
                        <a:rPr lang="en-US" sz="900" dirty="0">
                          <a:effectLst/>
                        </a:rPr>
                        <a:t>Will orally produce single syllable words by blending sounds, consonant</a:t>
                      </a:r>
                      <a:r>
                        <a:rPr lang="en-US" sz="900" spc="-45" dirty="0">
                          <a:effectLst/>
                        </a:rPr>
                        <a:t> </a:t>
                      </a:r>
                      <a:r>
                        <a:rPr lang="en-US" sz="900" dirty="0">
                          <a:effectLst/>
                        </a:rPr>
                        <a:t>blends</a:t>
                      </a:r>
                      <a:endParaRPr lang="en-US" sz="1000" dirty="0">
                        <a:effectLst/>
                      </a:endParaRPr>
                    </a:p>
                    <a:p>
                      <a:pPr marL="342900" marR="76835" lvl="0" indent="-342900">
                        <a:spcBef>
                          <a:spcPts val="0"/>
                        </a:spcBef>
                        <a:spcAft>
                          <a:spcPts val="0"/>
                        </a:spcAft>
                        <a:buSzPts val="1100"/>
                        <a:buFont typeface="Symbol" panose="05050102010706020507" pitchFamily="18" charset="2"/>
                        <a:buChar char=""/>
                        <a:tabLst>
                          <a:tab pos="220345" algn="l"/>
                        </a:tabLst>
                      </a:pPr>
                      <a:r>
                        <a:rPr lang="en-US" sz="900" dirty="0">
                          <a:effectLst/>
                        </a:rPr>
                        <a:t>Will identify individual sounds in simple, one syllable word</a:t>
                      </a:r>
                      <a:endParaRPr lang="en-US" sz="1000" dirty="0">
                        <a:effectLst/>
                      </a:endParaRPr>
                    </a:p>
                    <a:p>
                      <a:pPr marL="342900" marR="135255" lvl="0" indent="-342900">
                        <a:spcBef>
                          <a:spcPts val="0"/>
                        </a:spcBef>
                        <a:spcAft>
                          <a:spcPts val="0"/>
                        </a:spcAft>
                        <a:buSzPts val="1100"/>
                        <a:buFont typeface="Symbol" panose="05050102010706020507" pitchFamily="18" charset="2"/>
                        <a:buChar char=""/>
                        <a:tabLst>
                          <a:tab pos="220345" algn="l"/>
                        </a:tabLst>
                      </a:pPr>
                      <a:r>
                        <a:rPr lang="en-US" sz="900" dirty="0">
                          <a:effectLst/>
                        </a:rPr>
                        <a:t>Will substitute beginning sound to make new</a:t>
                      </a:r>
                      <a:r>
                        <a:rPr lang="en-US" sz="900" spc="-20" dirty="0">
                          <a:effectLst/>
                        </a:rPr>
                        <a:t> </a:t>
                      </a:r>
                      <a:r>
                        <a:rPr lang="en-US" sz="900" dirty="0">
                          <a:effectLst/>
                        </a:rPr>
                        <a:t>words</a:t>
                      </a:r>
                      <a:endParaRPr lang="en-US" sz="1000" dirty="0">
                        <a:effectLst/>
                        <a:latin typeface="Open Sans Light" panose="020B0306030504020204" pitchFamily="34" charset="0"/>
                        <a:ea typeface="Open Sans Light" panose="020B0306030504020204" pitchFamily="34" charset="0"/>
                        <a:cs typeface="Times New Roman" panose="02020603050405020304" pitchFamily="18" charset="0"/>
                      </a:endParaRPr>
                    </a:p>
                  </a:txBody>
                  <a:tcPr marL="64078" marR="64078" marT="0" marB="0"/>
                </a:tc>
                <a:extLst>
                  <a:ext uri="{0D108BD9-81ED-4DB2-BD59-A6C34878D82A}">
                    <a16:rowId xmlns:a16="http://schemas.microsoft.com/office/drawing/2014/main" val="2247205046"/>
                  </a:ext>
                </a:extLst>
              </a:tr>
            </a:tbl>
          </a:graphicData>
        </a:graphic>
      </p:graphicFrame>
      <p:sp>
        <p:nvSpPr>
          <p:cNvPr id="11" name="TextBox 10">
            <a:extLst>
              <a:ext uri="{FF2B5EF4-FFF2-40B4-BE49-F238E27FC236}">
                <a16:creationId xmlns:a16="http://schemas.microsoft.com/office/drawing/2014/main" id="{6A3D6482-6E45-9A46-31B9-C4C6EFE6DB4E}"/>
              </a:ext>
            </a:extLst>
          </p:cNvPr>
          <p:cNvSpPr txBox="1"/>
          <p:nvPr/>
        </p:nvSpPr>
        <p:spPr>
          <a:xfrm>
            <a:off x="1909647" y="1035245"/>
            <a:ext cx="10282353" cy="461665"/>
          </a:xfrm>
          <a:prstGeom prst="rect">
            <a:avLst/>
          </a:prstGeom>
          <a:noFill/>
        </p:spPr>
        <p:txBody>
          <a:bodyPr wrap="square">
            <a:spAutoFit/>
          </a:bodyPr>
          <a:lstStyle/>
          <a:p>
            <a:pPr marL="0" marR="0">
              <a:spcBef>
                <a:spcPts val="0"/>
              </a:spcBef>
              <a:spcAft>
                <a:spcPts val="0"/>
              </a:spcAft>
            </a:pPr>
            <a:r>
              <a:rPr lang="en-US" sz="1200" b="1" dirty="0">
                <a:solidFill>
                  <a:srgbClr val="000000"/>
                </a:solidFill>
                <a:effectLst/>
                <a:latin typeface="Open Sans Light" panose="020B0306030504020204" pitchFamily="34" charset="0"/>
                <a:cs typeface="Open Sans Light" panose="020B0306030504020204" pitchFamily="34" charset="0"/>
              </a:rPr>
              <a:t>Table 2: Reading Foundation Phonological Awareness (Required for Dyslexia Screening – EYOA)</a:t>
            </a:r>
            <a:endParaRPr lang="en-US" sz="1200" b="1" dirty="0">
              <a:effectLst/>
              <a:latin typeface="Open Sans Light" panose="020B0306030504020204" pitchFamily="34" charset="0"/>
              <a:cs typeface="Open Sans Light" panose="020B0306030504020204" pitchFamily="34" charset="0"/>
            </a:endParaRPr>
          </a:p>
          <a:p>
            <a:pPr marL="0" marR="0">
              <a:spcBef>
                <a:spcPts val="0"/>
              </a:spcBef>
              <a:spcAft>
                <a:spcPts val="0"/>
              </a:spcAft>
            </a:pPr>
            <a:r>
              <a:rPr lang="en-US" sz="1200" b="1" dirty="0">
                <a:effectLst/>
                <a:latin typeface="Open Sans Light" panose="020B0306030504020204" pitchFamily="34" charset="0"/>
                <a:cs typeface="Open Sans Light" panose="020B0306030504020204" pitchFamily="34" charset="0"/>
              </a:rPr>
              <a:t>			Below Benchmark		At or above Benchmark</a:t>
            </a:r>
          </a:p>
        </p:txBody>
      </p:sp>
    </p:spTree>
    <p:extLst>
      <p:ext uri="{BB962C8B-B14F-4D97-AF65-F5344CB8AC3E}">
        <p14:creationId xmlns:p14="http://schemas.microsoft.com/office/powerpoint/2010/main" val="306604988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9AC7460F-4763-4E8F-B430-B7A1B9A2ACCA}"/>
              </a:ext>
            </a:extLst>
          </p:cNvPr>
          <p:cNvSpPr>
            <a:spLocks noGrp="1"/>
          </p:cNvSpPr>
          <p:nvPr>
            <p:ph type="title"/>
          </p:nvPr>
        </p:nvSpPr>
        <p:spPr>
          <a:xfrm>
            <a:off x="838199" y="243482"/>
            <a:ext cx="10515600" cy="665816"/>
          </a:xfrm>
        </p:spPr>
        <p:txBody>
          <a:bodyPr>
            <a:normAutofit fontScale="90000"/>
          </a:bodyPr>
          <a:lstStyle/>
          <a:p>
            <a:r>
              <a:rPr lang="en-US" dirty="0"/>
              <a:t>1</a:t>
            </a:r>
            <a:r>
              <a:rPr lang="en-US" baseline="30000" dirty="0"/>
              <a:t>st</a:t>
            </a:r>
            <a:r>
              <a:rPr lang="en-US" dirty="0"/>
              <a:t> Grade</a:t>
            </a:r>
          </a:p>
        </p:txBody>
      </p:sp>
      <p:sp>
        <p:nvSpPr>
          <p:cNvPr id="5" name="Rectangle 1">
            <a:extLst>
              <a:ext uri="{FF2B5EF4-FFF2-40B4-BE49-F238E27FC236}">
                <a16:creationId xmlns:a16="http://schemas.microsoft.com/office/drawing/2014/main" id="{E410FD18-9432-433A-B875-C88A584F2412}"/>
              </a:ext>
            </a:extLst>
          </p:cNvPr>
          <p:cNvSpPr>
            <a:spLocks noChangeArrowheads="1"/>
          </p:cNvSpPr>
          <p:nvPr/>
        </p:nvSpPr>
        <p:spPr bwMode="auto">
          <a:xfrm>
            <a:off x="1782762" y="1210381"/>
            <a:ext cx="8409453" cy="615553"/>
          </a:xfrm>
          <a:prstGeom prst="rect">
            <a:avLst/>
          </a:prstGeom>
          <a:noFill/>
          <a:ln>
            <a:noFill/>
          </a:ln>
          <a:effectLst/>
        </p:spPr>
        <p:txBody>
          <a:bodyPr vert="horz" wrap="square" lIns="0" tIns="0" rIns="0" bIns="0" numCol="1" anchor="ctr" anchorCtr="0" compatLnSpc="1">
            <a:prstTxWarp prst="textNoShape">
              <a:avLst/>
            </a:prstTxWarp>
            <a:spAutoFit/>
          </a:bodyPr>
          <a:lstStyle>
            <a:lvl1pPr eaLnBrk="0" fontAlgn="base" hangingPunct="0">
              <a:spcBef>
                <a:spcPct val="0"/>
              </a:spcBef>
              <a:spcAft>
                <a:spcPct val="0"/>
              </a:spcAft>
              <a:tabLst>
                <a:tab pos="538163" algn="l"/>
              </a:tabLst>
              <a:defRPr>
                <a:solidFill>
                  <a:schemeClr val="tx1"/>
                </a:solidFill>
                <a:latin typeface="Arial" panose="020B0604020202020204" pitchFamily="34" charset="0"/>
              </a:defRPr>
            </a:lvl1pPr>
            <a:lvl2pPr eaLnBrk="0" fontAlgn="base" hangingPunct="0">
              <a:spcBef>
                <a:spcPct val="0"/>
              </a:spcBef>
              <a:spcAft>
                <a:spcPct val="0"/>
              </a:spcAft>
              <a:tabLst>
                <a:tab pos="538163" algn="l"/>
              </a:tabLst>
              <a:defRPr>
                <a:solidFill>
                  <a:schemeClr val="tx1"/>
                </a:solidFill>
                <a:latin typeface="Arial" panose="020B0604020202020204" pitchFamily="34" charset="0"/>
              </a:defRPr>
            </a:lvl2pPr>
            <a:lvl3pPr eaLnBrk="0" fontAlgn="base" hangingPunct="0">
              <a:spcBef>
                <a:spcPct val="0"/>
              </a:spcBef>
              <a:spcAft>
                <a:spcPct val="0"/>
              </a:spcAft>
              <a:tabLst>
                <a:tab pos="538163" algn="l"/>
              </a:tabLst>
              <a:defRPr>
                <a:solidFill>
                  <a:schemeClr val="tx1"/>
                </a:solidFill>
                <a:latin typeface="Arial" panose="020B0604020202020204" pitchFamily="34" charset="0"/>
              </a:defRPr>
            </a:lvl3pPr>
            <a:lvl4pPr eaLnBrk="0" fontAlgn="base" hangingPunct="0">
              <a:spcBef>
                <a:spcPct val="0"/>
              </a:spcBef>
              <a:spcAft>
                <a:spcPct val="0"/>
              </a:spcAft>
              <a:tabLst>
                <a:tab pos="538163" algn="l"/>
              </a:tabLst>
              <a:defRPr>
                <a:solidFill>
                  <a:schemeClr val="tx1"/>
                </a:solidFill>
                <a:latin typeface="Arial" panose="020B0604020202020204" pitchFamily="34" charset="0"/>
              </a:defRPr>
            </a:lvl4pPr>
            <a:lvl5pPr eaLnBrk="0" fontAlgn="base" hangingPunct="0">
              <a:spcBef>
                <a:spcPct val="0"/>
              </a:spcBef>
              <a:spcAft>
                <a:spcPct val="0"/>
              </a:spcAft>
              <a:tabLst>
                <a:tab pos="538163" algn="l"/>
              </a:tabLst>
              <a:defRPr>
                <a:solidFill>
                  <a:schemeClr val="tx1"/>
                </a:solidFill>
                <a:latin typeface="Arial" panose="020B0604020202020204" pitchFamily="34" charset="0"/>
              </a:defRPr>
            </a:lvl5pPr>
            <a:lvl6pPr eaLnBrk="0" fontAlgn="base" hangingPunct="0">
              <a:spcBef>
                <a:spcPct val="0"/>
              </a:spcBef>
              <a:spcAft>
                <a:spcPct val="0"/>
              </a:spcAft>
              <a:tabLst>
                <a:tab pos="538163" algn="l"/>
              </a:tabLst>
              <a:defRPr>
                <a:solidFill>
                  <a:schemeClr val="tx1"/>
                </a:solidFill>
                <a:latin typeface="Arial" panose="020B0604020202020204" pitchFamily="34" charset="0"/>
              </a:defRPr>
            </a:lvl6pPr>
            <a:lvl7pPr eaLnBrk="0" fontAlgn="base" hangingPunct="0">
              <a:spcBef>
                <a:spcPct val="0"/>
              </a:spcBef>
              <a:spcAft>
                <a:spcPct val="0"/>
              </a:spcAft>
              <a:tabLst>
                <a:tab pos="538163" algn="l"/>
              </a:tabLst>
              <a:defRPr>
                <a:solidFill>
                  <a:schemeClr val="tx1"/>
                </a:solidFill>
                <a:latin typeface="Arial" panose="020B0604020202020204" pitchFamily="34" charset="0"/>
              </a:defRPr>
            </a:lvl7pPr>
            <a:lvl8pPr eaLnBrk="0" fontAlgn="base" hangingPunct="0">
              <a:spcBef>
                <a:spcPct val="0"/>
              </a:spcBef>
              <a:spcAft>
                <a:spcPct val="0"/>
              </a:spcAft>
              <a:tabLst>
                <a:tab pos="538163" algn="l"/>
              </a:tabLst>
              <a:defRPr>
                <a:solidFill>
                  <a:schemeClr val="tx1"/>
                </a:solidFill>
                <a:latin typeface="Arial" panose="020B0604020202020204" pitchFamily="34" charset="0"/>
              </a:defRPr>
            </a:lvl8pPr>
            <a:lvl9pPr eaLnBrk="0" fontAlgn="base" hangingPunct="0">
              <a:spcBef>
                <a:spcPct val="0"/>
              </a:spcBef>
              <a:spcAft>
                <a:spcPct val="0"/>
              </a:spcAft>
              <a:tabLst>
                <a:tab pos="538163" algn="l"/>
              </a:tabLs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tab pos="538163" algn="l"/>
              </a:tabLst>
            </a:pPr>
            <a:r>
              <a:rPr kumimoji="0" lang="en-US" altLang="en-US" sz="1100" b="1" i="0" u="none" strike="noStrike" cap="none" normalizeH="0" baseline="0" dirty="0">
                <a:ln>
                  <a:noFill/>
                </a:ln>
                <a:solidFill>
                  <a:schemeClr val="tx1"/>
                </a:solidFill>
                <a:effectLst/>
                <a:latin typeface="Open Sans Light" panose="020B0306030504020204" pitchFamily="34" charset="0"/>
                <a:cs typeface="Open Sans Light" panose="020B0306030504020204" pitchFamily="34" charset="0"/>
              </a:rPr>
              <a:t>T</a:t>
            </a:r>
            <a:r>
              <a:rPr kumimoji="0" lang="en-US" altLang="en-US" sz="1100" b="1" i="0" u="none" strike="noStrike" cap="none" normalizeH="0" baseline="0" dirty="0" bmk="">
                <a:ln>
                  <a:noFill/>
                </a:ln>
                <a:solidFill>
                  <a:schemeClr val="tx1"/>
                </a:solidFill>
                <a:effectLst/>
                <a:latin typeface="Open Sans Light" panose="020B0306030504020204" pitchFamily="34" charset="0"/>
                <a:cs typeface="Open Sans Light" panose="020B0306030504020204" pitchFamily="34" charset="0"/>
              </a:rPr>
              <a:t>able 3. Phonics and Word Recognition (Required for Dyslexia Screening </a:t>
            </a:r>
            <a:r>
              <a:rPr lang="en-US" altLang="en-US" sz="1100" b="1" dirty="0" bmk="">
                <a:latin typeface="Open Sans Light" panose="020B0306030504020204" pitchFamily="34" charset="0"/>
                <a:cs typeface="Open Sans Light" panose="020B0306030504020204" pitchFamily="34" charset="0"/>
              </a:rPr>
              <a:t> and EOYA)</a:t>
            </a:r>
            <a:endParaRPr kumimoji="0" lang="en-US" altLang="en-US" sz="1100" b="1" i="0" u="none" strike="noStrike" cap="none" normalizeH="0" baseline="0" dirty="0" bmk="">
              <a:ln>
                <a:noFill/>
              </a:ln>
              <a:solidFill>
                <a:schemeClr val="tx1"/>
              </a:solidFill>
              <a:effectLst/>
              <a:latin typeface="Open Sans Light" panose="020B0306030504020204" pitchFamily="34" charset="0"/>
              <a:cs typeface="Open Sans Light" panose="020B0306030504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tab pos="538163" algn="l"/>
              </a:tabLst>
            </a:pPr>
            <a:r>
              <a:rPr lang="en-US" altLang="en-US" sz="1100" b="1" dirty="0" bmk="">
                <a:latin typeface="Open Sans Light" panose="020B0306030504020204" pitchFamily="34" charset="0"/>
                <a:cs typeface="Open Sans Light" panose="020B0306030504020204" pitchFamily="34" charset="0"/>
              </a:rPr>
              <a:t>				</a:t>
            </a:r>
            <a:r>
              <a:rPr kumimoji="0" lang="en-US" altLang="en-US" sz="1100" b="1" i="0" u="none" strike="noStrike" cap="none" normalizeH="0" baseline="0" dirty="0" bmk="">
                <a:ln>
                  <a:noFill/>
                </a:ln>
                <a:solidFill>
                  <a:schemeClr val="tx1"/>
                </a:solidFill>
                <a:effectLst/>
                <a:latin typeface="Open Sans Light" panose="020B0306030504020204" pitchFamily="34" charset="0"/>
                <a:cs typeface="Open Sans Light" panose="020B0306030504020204" pitchFamily="34" charset="0"/>
              </a:rPr>
              <a:t>Below Benchmark		      	At or above Benchmark</a:t>
            </a:r>
            <a:endParaRPr kumimoji="0" lang="en-US" altLang="en-US" sz="1100" b="1" i="0" u="none" strike="noStrike" cap="none" normalizeH="0" baseline="0" dirty="0">
              <a:ln>
                <a:noFill/>
              </a:ln>
              <a:solidFill>
                <a:schemeClr val="tx1"/>
              </a:solidFill>
              <a:effectLst/>
              <a:latin typeface="Open Sans Light" panose="020B0306030504020204" pitchFamily="34" charset="0"/>
              <a:cs typeface="Open Sans Light" panose="020B0306030504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tab pos="538163" algn="l"/>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graphicFrame>
        <p:nvGraphicFramePr>
          <p:cNvPr id="7" name="Content Placeholder 6">
            <a:extLst>
              <a:ext uri="{FF2B5EF4-FFF2-40B4-BE49-F238E27FC236}">
                <a16:creationId xmlns:a16="http://schemas.microsoft.com/office/drawing/2014/main" id="{55595FD8-A923-F894-73D5-D96D06080740}"/>
              </a:ext>
            </a:extLst>
          </p:cNvPr>
          <p:cNvGraphicFramePr>
            <a:graphicFrameLocks noGrp="1"/>
          </p:cNvGraphicFramePr>
          <p:nvPr>
            <p:ph idx="1"/>
            <p:extLst>
              <p:ext uri="{D42A27DB-BD31-4B8C-83A1-F6EECF244321}">
                <p14:modId xmlns:p14="http://schemas.microsoft.com/office/powerpoint/2010/main" val="227027204"/>
              </p:ext>
            </p:extLst>
          </p:nvPr>
        </p:nvGraphicFramePr>
        <p:xfrm>
          <a:off x="1782762" y="1690846"/>
          <a:ext cx="8626475" cy="4439920"/>
        </p:xfrm>
        <a:graphic>
          <a:graphicData uri="http://schemas.openxmlformats.org/drawingml/2006/table">
            <a:tbl>
              <a:tblPr firstRow="1" firstCol="1" bandRow="1">
                <a:tableStyleId>{D7AC3CCA-C797-4891-BE02-D94E43425B78}</a:tableStyleId>
              </a:tblPr>
              <a:tblGrid>
                <a:gridCol w="1529715">
                  <a:extLst>
                    <a:ext uri="{9D8B030D-6E8A-4147-A177-3AD203B41FA5}">
                      <a16:colId xmlns:a16="http://schemas.microsoft.com/office/drawing/2014/main" val="3984617833"/>
                    </a:ext>
                  </a:extLst>
                </a:gridCol>
                <a:gridCol w="1244600">
                  <a:extLst>
                    <a:ext uri="{9D8B030D-6E8A-4147-A177-3AD203B41FA5}">
                      <a16:colId xmlns:a16="http://schemas.microsoft.com/office/drawing/2014/main" val="2591500415"/>
                    </a:ext>
                  </a:extLst>
                </a:gridCol>
                <a:gridCol w="1322070">
                  <a:extLst>
                    <a:ext uri="{9D8B030D-6E8A-4147-A177-3AD203B41FA5}">
                      <a16:colId xmlns:a16="http://schemas.microsoft.com/office/drawing/2014/main" val="463571256"/>
                    </a:ext>
                  </a:extLst>
                </a:gridCol>
                <a:gridCol w="1443990">
                  <a:extLst>
                    <a:ext uri="{9D8B030D-6E8A-4147-A177-3AD203B41FA5}">
                      <a16:colId xmlns:a16="http://schemas.microsoft.com/office/drawing/2014/main" val="2058314668"/>
                    </a:ext>
                  </a:extLst>
                </a:gridCol>
                <a:gridCol w="1314450">
                  <a:extLst>
                    <a:ext uri="{9D8B030D-6E8A-4147-A177-3AD203B41FA5}">
                      <a16:colId xmlns:a16="http://schemas.microsoft.com/office/drawing/2014/main" val="448656947"/>
                    </a:ext>
                  </a:extLst>
                </a:gridCol>
                <a:gridCol w="1771650">
                  <a:extLst>
                    <a:ext uri="{9D8B030D-6E8A-4147-A177-3AD203B41FA5}">
                      <a16:colId xmlns:a16="http://schemas.microsoft.com/office/drawing/2014/main" val="1671372422"/>
                    </a:ext>
                  </a:extLst>
                </a:gridCol>
              </a:tblGrid>
              <a:tr h="639445">
                <a:tc>
                  <a:txBody>
                    <a:bodyPr/>
                    <a:lstStyle/>
                    <a:p>
                      <a:pPr marL="0" marR="0" algn="ctr">
                        <a:spcBef>
                          <a:spcPts val="0"/>
                        </a:spcBef>
                        <a:spcAft>
                          <a:spcPts val="0"/>
                        </a:spcAft>
                      </a:pPr>
                      <a:r>
                        <a:rPr lang="en-US" sz="1200" dirty="0">
                          <a:effectLst/>
                        </a:rPr>
                        <a:t>DLM Essential Elements Reading Foundational</a:t>
                      </a:r>
                      <a:endParaRPr lang="en-US" sz="1100" dirty="0">
                        <a:effectLst/>
                      </a:endParaRPr>
                    </a:p>
                    <a:p>
                      <a:pPr marL="0" marR="0" algn="ctr">
                        <a:spcBef>
                          <a:spcPts val="0"/>
                        </a:spcBef>
                        <a:spcAft>
                          <a:spcPts val="0"/>
                        </a:spcAft>
                      </a:pPr>
                      <a:r>
                        <a:rPr lang="en-US" sz="1200" dirty="0">
                          <a:effectLst/>
                        </a:rPr>
                        <a:t>Skills</a:t>
                      </a:r>
                      <a:endParaRPr lang="en-US" sz="1100" dirty="0">
                        <a:effectLst/>
                        <a:latin typeface="Open Sans Light" panose="020B0306030504020204" pitchFamily="34" charset="0"/>
                        <a:ea typeface="Open Sans Light" panose="020B0306030504020204" pitchFamily="34" charset="0"/>
                        <a:cs typeface="Open Sans Light" panose="020B0306030504020204" pitchFamily="34" charset="0"/>
                      </a:endParaRPr>
                    </a:p>
                  </a:txBody>
                  <a:tcPr marL="68580" marR="68580" marT="0" marB="0">
                    <a:solidFill>
                      <a:schemeClr val="bg1"/>
                    </a:solidFill>
                  </a:tcPr>
                </a:tc>
                <a:tc>
                  <a:txBody>
                    <a:bodyPr/>
                    <a:lstStyle/>
                    <a:p>
                      <a:pPr marL="0" marR="0" algn="ctr">
                        <a:spcBef>
                          <a:spcPts val="0"/>
                        </a:spcBef>
                        <a:spcAft>
                          <a:spcPts val="0"/>
                        </a:spcAft>
                      </a:pPr>
                      <a:r>
                        <a:rPr lang="en-US" sz="1200" dirty="0">
                          <a:effectLst/>
                        </a:rPr>
                        <a:t>Not Yet Emerging </a:t>
                      </a:r>
                      <a:endParaRPr lang="en-US" sz="1100" dirty="0">
                        <a:effectLst/>
                      </a:endParaRPr>
                    </a:p>
                    <a:p>
                      <a:pPr marL="0" marR="0" algn="ctr">
                        <a:spcBef>
                          <a:spcPts val="0"/>
                        </a:spcBef>
                        <a:spcAft>
                          <a:spcPts val="0"/>
                        </a:spcAft>
                      </a:pPr>
                      <a:r>
                        <a:rPr lang="en-US" sz="1200" dirty="0">
                          <a:effectLst/>
                        </a:rPr>
                        <a:t>1 point</a:t>
                      </a:r>
                      <a:endParaRPr lang="en-US" sz="1100" dirty="0">
                        <a:effectLst/>
                        <a:latin typeface="Open Sans Light" panose="020B0306030504020204" pitchFamily="34" charset="0"/>
                        <a:ea typeface="Open Sans Light" panose="020B0306030504020204" pitchFamily="34" charset="0"/>
                        <a:cs typeface="Open Sans Light" panose="020B0306030504020204" pitchFamily="34" charset="0"/>
                      </a:endParaRPr>
                    </a:p>
                  </a:txBody>
                  <a:tcPr marL="68580" marR="68580" marT="0" marB="0">
                    <a:solidFill>
                      <a:schemeClr val="bg1"/>
                    </a:solidFill>
                  </a:tcPr>
                </a:tc>
                <a:tc>
                  <a:txBody>
                    <a:bodyPr/>
                    <a:lstStyle/>
                    <a:p>
                      <a:pPr marL="0" marR="0" algn="ctr">
                        <a:spcBef>
                          <a:spcPts val="0"/>
                        </a:spcBef>
                        <a:spcAft>
                          <a:spcPts val="0"/>
                        </a:spcAft>
                      </a:pPr>
                      <a:r>
                        <a:rPr lang="en-US" sz="1200" dirty="0">
                          <a:effectLst/>
                        </a:rPr>
                        <a:t>Emerging </a:t>
                      </a:r>
                      <a:endParaRPr lang="en-US" sz="1100" dirty="0">
                        <a:effectLst/>
                      </a:endParaRPr>
                    </a:p>
                    <a:p>
                      <a:pPr marL="0" marR="0" algn="ctr">
                        <a:spcBef>
                          <a:spcPts val="0"/>
                        </a:spcBef>
                        <a:spcAft>
                          <a:spcPts val="0"/>
                        </a:spcAft>
                      </a:pPr>
                      <a:r>
                        <a:rPr lang="en-US" sz="1200" dirty="0">
                          <a:effectLst/>
                        </a:rPr>
                        <a:t>2 points</a:t>
                      </a:r>
                      <a:endParaRPr lang="en-US" sz="1100" dirty="0">
                        <a:effectLst/>
                        <a:latin typeface="Open Sans Light" panose="020B0306030504020204" pitchFamily="34" charset="0"/>
                        <a:ea typeface="Open Sans Light" panose="020B0306030504020204" pitchFamily="34" charset="0"/>
                        <a:cs typeface="Open Sans Light" panose="020B0306030504020204" pitchFamily="34" charset="0"/>
                      </a:endParaRPr>
                    </a:p>
                  </a:txBody>
                  <a:tcPr marL="68580" marR="68580" marT="0" marB="0">
                    <a:solidFill>
                      <a:schemeClr val="bg1"/>
                    </a:solidFill>
                  </a:tcPr>
                </a:tc>
                <a:tc>
                  <a:txBody>
                    <a:bodyPr/>
                    <a:lstStyle/>
                    <a:p>
                      <a:pPr marL="0" marR="0" algn="ctr">
                        <a:spcBef>
                          <a:spcPts val="0"/>
                        </a:spcBef>
                        <a:spcAft>
                          <a:spcPts val="0"/>
                        </a:spcAft>
                      </a:pPr>
                      <a:r>
                        <a:rPr lang="en-US" sz="1200">
                          <a:effectLst/>
                        </a:rPr>
                        <a:t>Approaching Target </a:t>
                      </a:r>
                      <a:endParaRPr lang="en-US" sz="1100">
                        <a:effectLst/>
                      </a:endParaRPr>
                    </a:p>
                    <a:p>
                      <a:pPr marL="0" marR="0" algn="ctr">
                        <a:spcBef>
                          <a:spcPts val="0"/>
                        </a:spcBef>
                        <a:spcAft>
                          <a:spcPts val="0"/>
                        </a:spcAft>
                      </a:pPr>
                      <a:r>
                        <a:rPr lang="en-US" sz="1200">
                          <a:effectLst/>
                        </a:rPr>
                        <a:t>3 points</a:t>
                      </a:r>
                      <a:endParaRPr lang="en-US" sz="1100">
                        <a:effectLst/>
                        <a:latin typeface="Open Sans Light" panose="020B0306030504020204" pitchFamily="34" charset="0"/>
                        <a:ea typeface="Open Sans Light" panose="020B0306030504020204" pitchFamily="34" charset="0"/>
                        <a:cs typeface="Open Sans Light" panose="020B0306030504020204" pitchFamily="34" charset="0"/>
                      </a:endParaRPr>
                    </a:p>
                  </a:txBody>
                  <a:tcPr marL="68580" marR="68580" marT="0" marB="0">
                    <a:solidFill>
                      <a:schemeClr val="bg1"/>
                    </a:solidFill>
                  </a:tcPr>
                </a:tc>
                <a:tc>
                  <a:txBody>
                    <a:bodyPr/>
                    <a:lstStyle/>
                    <a:p>
                      <a:pPr marL="0" marR="0" algn="ctr">
                        <a:spcBef>
                          <a:spcPts val="0"/>
                        </a:spcBef>
                        <a:spcAft>
                          <a:spcPts val="0"/>
                        </a:spcAft>
                      </a:pPr>
                      <a:r>
                        <a:rPr lang="en-US" sz="1200">
                          <a:effectLst/>
                        </a:rPr>
                        <a:t>At Target </a:t>
                      </a:r>
                      <a:endParaRPr lang="en-US" sz="1100">
                        <a:effectLst/>
                      </a:endParaRPr>
                    </a:p>
                    <a:p>
                      <a:pPr marL="0" marR="0" algn="ctr">
                        <a:spcBef>
                          <a:spcPts val="0"/>
                        </a:spcBef>
                        <a:spcAft>
                          <a:spcPts val="0"/>
                        </a:spcAft>
                      </a:pPr>
                      <a:r>
                        <a:rPr lang="en-US" sz="1200">
                          <a:effectLst/>
                        </a:rPr>
                        <a:t>4 points</a:t>
                      </a:r>
                      <a:endParaRPr lang="en-US" sz="1100">
                        <a:effectLst/>
                        <a:latin typeface="Open Sans Light" panose="020B0306030504020204" pitchFamily="34" charset="0"/>
                        <a:ea typeface="Open Sans Light" panose="020B0306030504020204" pitchFamily="34" charset="0"/>
                        <a:cs typeface="Open Sans Light" panose="020B0306030504020204" pitchFamily="34" charset="0"/>
                      </a:endParaRPr>
                    </a:p>
                  </a:txBody>
                  <a:tcPr marL="68580" marR="68580" marT="0" marB="0"/>
                </a:tc>
                <a:tc>
                  <a:txBody>
                    <a:bodyPr/>
                    <a:lstStyle/>
                    <a:p>
                      <a:pPr marL="0" marR="0" algn="ctr">
                        <a:spcBef>
                          <a:spcPts val="0"/>
                        </a:spcBef>
                        <a:spcAft>
                          <a:spcPts val="0"/>
                        </a:spcAft>
                      </a:pPr>
                      <a:r>
                        <a:rPr lang="en-US" sz="1200">
                          <a:effectLst/>
                        </a:rPr>
                        <a:t>Advanced (Bridge to Kansas ELA Standard)</a:t>
                      </a:r>
                      <a:endParaRPr lang="en-US" sz="1100">
                        <a:effectLst/>
                      </a:endParaRPr>
                    </a:p>
                    <a:p>
                      <a:pPr marL="1085850" marR="0" indent="-1037590" algn="ctr">
                        <a:spcBef>
                          <a:spcPts val="120"/>
                        </a:spcBef>
                        <a:spcAft>
                          <a:spcPts val="0"/>
                        </a:spcAft>
                      </a:pPr>
                      <a:r>
                        <a:rPr lang="en-US" sz="1200">
                          <a:effectLst/>
                        </a:rPr>
                        <a:t>5 points</a:t>
                      </a:r>
                      <a:endParaRPr lang="en-US" sz="1100">
                        <a:effectLst/>
                        <a:latin typeface="Open Sans Light" panose="020B0306030504020204" pitchFamily="34" charset="0"/>
                        <a:ea typeface="Open Sans Light" panose="020B030603050402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502330843"/>
                  </a:ext>
                </a:extLst>
              </a:tr>
              <a:tr h="3708400">
                <a:tc>
                  <a:txBody>
                    <a:bodyPr/>
                    <a:lstStyle/>
                    <a:p>
                      <a:pPr marL="0" marR="190500">
                        <a:spcBef>
                          <a:spcPts val="55"/>
                        </a:spcBef>
                        <a:spcAft>
                          <a:spcPts val="0"/>
                        </a:spcAft>
                      </a:pPr>
                      <a:r>
                        <a:rPr lang="en-US" sz="1100">
                          <a:effectLst/>
                        </a:rPr>
                        <a:t>EE.RF.1.3 Demonstrate emerging letter and word identification skills.</a:t>
                      </a:r>
                    </a:p>
                    <a:p>
                      <a:pPr marL="342900" marR="208915" lvl="0" indent="-342900" algn="l">
                        <a:spcBef>
                          <a:spcPts val="0"/>
                        </a:spcBef>
                        <a:spcAft>
                          <a:spcPts val="0"/>
                        </a:spcAft>
                        <a:buSzPts val="1000"/>
                        <a:buFont typeface="Calibri" panose="020F0502020204030204" pitchFamily="34" charset="0"/>
                        <a:buAutoNum type="alphaUcParenR"/>
                        <a:tabLst>
                          <a:tab pos="537845" algn="l"/>
                        </a:tabLst>
                      </a:pPr>
                      <a:r>
                        <a:rPr lang="en-US" sz="1100">
                          <a:effectLst/>
                        </a:rPr>
                        <a:t>Identify upper case letters of the alphabet.</a:t>
                      </a:r>
                    </a:p>
                    <a:p>
                      <a:pPr marL="342900" marR="208915" lvl="0" indent="-342900" algn="l">
                        <a:spcBef>
                          <a:spcPts val="0"/>
                        </a:spcBef>
                        <a:spcAft>
                          <a:spcPts val="0"/>
                        </a:spcAft>
                        <a:buSzPts val="1000"/>
                        <a:buFont typeface="Calibri" panose="020F0502020204030204" pitchFamily="34" charset="0"/>
                        <a:buAutoNum type="alphaUcParenR"/>
                        <a:tabLst>
                          <a:tab pos="537845" algn="l"/>
                        </a:tabLst>
                      </a:pPr>
                      <a:r>
                        <a:rPr lang="en-US" sz="1100">
                          <a:effectLst/>
                        </a:rPr>
                        <a:t>With guidance and support, recognize familiar words that are used in every day routines.</a:t>
                      </a:r>
                      <a:endParaRPr lang="en-US" sz="1100">
                        <a:effectLst/>
                        <a:latin typeface="Open Sans Light" panose="020B0306030504020204" pitchFamily="34" charset="0"/>
                        <a:ea typeface="Calibri" panose="020F0502020204030204" pitchFamily="34" charset="0"/>
                        <a:cs typeface="Times New Roman" panose="02020603050405020304" pitchFamily="18" charset="0"/>
                      </a:endParaRPr>
                    </a:p>
                  </a:txBody>
                  <a:tcPr marL="68580" marR="68580" marT="0" marB="0">
                    <a:solidFill>
                      <a:schemeClr val="bg1"/>
                    </a:solidFill>
                  </a:tcPr>
                </a:tc>
                <a:tc>
                  <a:txBody>
                    <a:bodyPr/>
                    <a:lstStyle/>
                    <a:p>
                      <a:pPr marL="342900" marR="0" lvl="0" indent="-342900" algn="l">
                        <a:spcBef>
                          <a:spcPts val="0"/>
                        </a:spcBef>
                        <a:spcAft>
                          <a:spcPts val="0"/>
                        </a:spcAft>
                        <a:buFont typeface="Symbol" panose="05050102010706020507" pitchFamily="18" charset="2"/>
                        <a:buChar char=""/>
                      </a:pPr>
                      <a:r>
                        <a:rPr lang="en-US" sz="1100">
                          <a:effectLst/>
                        </a:rPr>
                        <a:t>Unable to recognize familiar letters or words, (letter in his/her name, social stories. etc.)</a:t>
                      </a:r>
                      <a:endParaRPr lang="en-US" sz="1100">
                        <a:effectLst/>
                        <a:latin typeface="Open Sans Light" panose="020B0306030504020204" pitchFamily="34" charset="0"/>
                        <a:ea typeface="Open Sans Light" panose="020B0306030504020204" pitchFamily="34" charset="0"/>
                        <a:cs typeface="Times New Roman" panose="02020603050405020304" pitchFamily="18" charset="0"/>
                      </a:endParaRPr>
                    </a:p>
                  </a:txBody>
                  <a:tcPr marL="68580" marR="68580" marT="0" marB="0">
                    <a:solidFill>
                      <a:schemeClr val="bg1"/>
                    </a:solidFill>
                  </a:tcPr>
                </a:tc>
                <a:tc>
                  <a:txBody>
                    <a:bodyPr/>
                    <a:lstStyle/>
                    <a:p>
                      <a:pPr marL="342900" marR="0" lvl="0" indent="-342900" algn="l">
                        <a:spcBef>
                          <a:spcPts val="0"/>
                        </a:spcBef>
                        <a:spcAft>
                          <a:spcPts val="0"/>
                        </a:spcAft>
                        <a:buFont typeface="Symbol" panose="05050102010706020507" pitchFamily="18" charset="2"/>
                        <a:buChar char=""/>
                      </a:pPr>
                      <a:r>
                        <a:rPr lang="en-US" sz="1100" dirty="0">
                          <a:effectLst/>
                        </a:rPr>
                        <a:t>Recognizes letters in name and familiar words environmental print</a:t>
                      </a:r>
                      <a:endParaRPr lang="en-US" sz="1100" dirty="0">
                        <a:effectLst/>
                        <a:latin typeface="Open Sans Light" panose="020B0306030504020204" pitchFamily="34" charset="0"/>
                        <a:ea typeface="Open Sans Light" panose="020B0306030504020204" pitchFamily="34" charset="0"/>
                        <a:cs typeface="Times New Roman" panose="02020603050405020304" pitchFamily="18" charset="0"/>
                      </a:endParaRPr>
                    </a:p>
                  </a:txBody>
                  <a:tcPr marL="68580" marR="68580" marT="0" marB="0">
                    <a:solidFill>
                      <a:schemeClr val="bg1"/>
                    </a:solidFill>
                  </a:tcPr>
                </a:tc>
                <a:tc>
                  <a:txBody>
                    <a:bodyPr/>
                    <a:lstStyle/>
                    <a:p>
                      <a:pPr marL="342900" marR="0" lvl="0" indent="-342900" algn="l">
                        <a:spcBef>
                          <a:spcPts val="0"/>
                        </a:spcBef>
                        <a:spcAft>
                          <a:spcPts val="0"/>
                        </a:spcAft>
                        <a:buFont typeface="Symbol" panose="05050102010706020507" pitchFamily="18" charset="2"/>
                        <a:buChar char=""/>
                      </a:pPr>
                      <a:r>
                        <a:rPr lang="en-US" sz="1100" dirty="0">
                          <a:effectLst/>
                        </a:rPr>
                        <a:t>Recognizes letters in name and familiar words and signs in their environment</a:t>
                      </a:r>
                    </a:p>
                    <a:p>
                      <a:pPr marL="342900" marR="0" lvl="0" indent="-342900" algn="l">
                        <a:spcBef>
                          <a:spcPts val="0"/>
                        </a:spcBef>
                        <a:spcAft>
                          <a:spcPts val="0"/>
                        </a:spcAft>
                        <a:buFont typeface="Symbol" panose="05050102010706020507" pitchFamily="18" charset="2"/>
                        <a:buChar char=""/>
                      </a:pPr>
                      <a:r>
                        <a:rPr lang="en-US" sz="1100" dirty="0">
                          <a:effectLst/>
                        </a:rPr>
                        <a:t>Distinguishes between upper- and lower-case letters in familiar words</a:t>
                      </a:r>
                      <a:endParaRPr lang="en-US" sz="1100" dirty="0">
                        <a:effectLst/>
                        <a:latin typeface="Open Sans Light" panose="020B0306030504020204" pitchFamily="34" charset="0"/>
                        <a:ea typeface="Open Sans Light" panose="020B0306030504020204" pitchFamily="34" charset="0"/>
                        <a:cs typeface="Times New Roman" panose="02020603050405020304" pitchFamily="18" charset="0"/>
                      </a:endParaRPr>
                    </a:p>
                  </a:txBody>
                  <a:tcPr marL="68580" marR="68580" marT="0" marB="0">
                    <a:solidFill>
                      <a:schemeClr val="bg1"/>
                    </a:solidFill>
                  </a:tcPr>
                </a:tc>
                <a:tc>
                  <a:txBody>
                    <a:bodyPr/>
                    <a:lstStyle/>
                    <a:p>
                      <a:pPr marL="342900" marR="0" lvl="0" indent="-342900" algn="l">
                        <a:spcBef>
                          <a:spcPts val="0"/>
                        </a:spcBef>
                        <a:spcAft>
                          <a:spcPts val="0"/>
                        </a:spcAft>
                        <a:buFont typeface="Symbol" panose="05050102010706020507" pitchFamily="18" charset="2"/>
                        <a:buChar char=""/>
                      </a:pPr>
                      <a:r>
                        <a:rPr lang="en-US" sz="1100">
                          <a:effectLst/>
                        </a:rPr>
                        <a:t>Recognizes letters in name and familiar words and signs in their environment</a:t>
                      </a:r>
                    </a:p>
                    <a:p>
                      <a:pPr marL="342900" marR="0" lvl="0" indent="-342900" algn="l">
                        <a:spcBef>
                          <a:spcPts val="0"/>
                        </a:spcBef>
                        <a:spcAft>
                          <a:spcPts val="0"/>
                        </a:spcAft>
                        <a:buFont typeface="Symbol" panose="05050102010706020507" pitchFamily="18" charset="2"/>
                        <a:buChar char=""/>
                      </a:pPr>
                      <a:r>
                        <a:rPr lang="en-US" sz="1100">
                          <a:effectLst/>
                        </a:rPr>
                        <a:t>Distinguishes between upper- and lower-case letters in familiar words</a:t>
                      </a:r>
                    </a:p>
                    <a:p>
                      <a:pPr marL="342900" marR="0" lvl="0" indent="-342900" algn="l">
                        <a:spcBef>
                          <a:spcPts val="0"/>
                        </a:spcBef>
                        <a:spcAft>
                          <a:spcPts val="0"/>
                        </a:spcAft>
                        <a:buFont typeface="Symbol" panose="05050102010706020507" pitchFamily="18" charset="2"/>
                        <a:buChar char=""/>
                      </a:pPr>
                      <a:r>
                        <a:rPr lang="en-US" sz="1100">
                          <a:effectLst/>
                        </a:rPr>
                        <a:t>Identifies familiar words that are used in every day routines</a:t>
                      </a:r>
                      <a:endParaRPr lang="en-US" sz="1100">
                        <a:effectLst/>
                        <a:latin typeface="Open Sans Light" panose="020B0306030504020204" pitchFamily="34" charset="0"/>
                        <a:ea typeface="Open Sans Light" panose="020B0306030504020204" pitchFamily="34" charset="0"/>
                        <a:cs typeface="Times New Roman" panose="02020603050405020304" pitchFamily="18" charset="0"/>
                      </a:endParaRPr>
                    </a:p>
                  </a:txBody>
                  <a:tcPr marL="68580" marR="68580" marT="0" marB="0"/>
                </a:tc>
                <a:tc>
                  <a:txBody>
                    <a:bodyPr/>
                    <a:lstStyle/>
                    <a:p>
                      <a:pPr marL="342900" marR="0" lvl="0" indent="-342900" algn="l">
                        <a:spcBef>
                          <a:spcPts val="0"/>
                        </a:spcBef>
                        <a:spcAft>
                          <a:spcPts val="0"/>
                        </a:spcAft>
                        <a:buFont typeface="Symbol" panose="05050102010706020507" pitchFamily="18" charset="2"/>
                        <a:buChar char=""/>
                      </a:pPr>
                      <a:r>
                        <a:rPr lang="en-US" sz="1100" dirty="0">
                          <a:effectLst/>
                        </a:rPr>
                        <a:t>Recognizes letters in name and familiar words and signs in their environment</a:t>
                      </a:r>
                    </a:p>
                    <a:p>
                      <a:pPr marL="342900" marR="0" lvl="0" indent="-342900" algn="l">
                        <a:spcBef>
                          <a:spcPts val="0"/>
                        </a:spcBef>
                        <a:spcAft>
                          <a:spcPts val="0"/>
                        </a:spcAft>
                        <a:buFont typeface="Symbol" panose="05050102010706020507" pitchFamily="18" charset="2"/>
                        <a:buChar char=""/>
                      </a:pPr>
                      <a:r>
                        <a:rPr lang="en-US" sz="1100" dirty="0">
                          <a:effectLst/>
                        </a:rPr>
                        <a:t>Distinguishes between upper- and lower-case letters in familiar words</a:t>
                      </a:r>
                    </a:p>
                    <a:p>
                      <a:pPr marL="342900" marR="0" lvl="0" indent="-342900" algn="l">
                        <a:spcBef>
                          <a:spcPts val="0"/>
                        </a:spcBef>
                        <a:spcAft>
                          <a:spcPts val="0"/>
                        </a:spcAft>
                        <a:buFont typeface="Symbol" panose="05050102010706020507" pitchFamily="18" charset="2"/>
                        <a:buChar char=""/>
                      </a:pPr>
                      <a:r>
                        <a:rPr lang="en-US" sz="1100" dirty="0">
                          <a:effectLst/>
                        </a:rPr>
                        <a:t>Identifies familiar words that are used in every day routines</a:t>
                      </a:r>
                    </a:p>
                    <a:p>
                      <a:pPr marL="342900" marR="0" lvl="0" indent="-342900" algn="l">
                        <a:spcBef>
                          <a:spcPts val="0"/>
                        </a:spcBef>
                        <a:spcAft>
                          <a:spcPts val="0"/>
                        </a:spcAft>
                        <a:buFont typeface="Symbol" panose="05050102010706020507" pitchFamily="18" charset="2"/>
                        <a:buChar char=""/>
                      </a:pPr>
                      <a:r>
                        <a:rPr lang="en-US" sz="1100" dirty="0">
                          <a:effectLst/>
                        </a:rPr>
                        <a:t>Know the spelling‐ sound correspondences for common consonant diagraphs</a:t>
                      </a:r>
                    </a:p>
                    <a:p>
                      <a:pPr marL="342900" marR="0" lvl="0" indent="-342900" algn="l">
                        <a:spcBef>
                          <a:spcPts val="0"/>
                        </a:spcBef>
                        <a:spcAft>
                          <a:spcPts val="0"/>
                        </a:spcAft>
                        <a:buFont typeface="Symbol" panose="05050102010706020507" pitchFamily="18" charset="2"/>
                        <a:buChar char=""/>
                      </a:pPr>
                      <a:r>
                        <a:rPr lang="en-US" sz="1100" dirty="0">
                          <a:effectLst/>
                        </a:rPr>
                        <a:t>Decode regularly spelled one‐ syllable words (CVC)</a:t>
                      </a:r>
                      <a:endParaRPr lang="en-US" sz="1100" dirty="0">
                        <a:effectLst/>
                        <a:latin typeface="Open Sans Light" panose="020B0306030504020204" pitchFamily="34" charset="0"/>
                        <a:ea typeface="Open Sans Light" panose="020B030603050402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753621710"/>
                  </a:ext>
                </a:extLst>
              </a:tr>
            </a:tbl>
          </a:graphicData>
        </a:graphic>
      </p:graphicFrame>
    </p:spTree>
    <p:extLst>
      <p:ext uri="{BB962C8B-B14F-4D97-AF65-F5344CB8AC3E}">
        <p14:creationId xmlns:p14="http://schemas.microsoft.com/office/powerpoint/2010/main" val="103013037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49545874-805A-4630-9295-7F2515D54A17}"/>
              </a:ext>
            </a:extLst>
          </p:cNvPr>
          <p:cNvSpPr>
            <a:spLocks noGrp="1"/>
          </p:cNvSpPr>
          <p:nvPr>
            <p:ph type="title"/>
          </p:nvPr>
        </p:nvSpPr>
        <p:spPr>
          <a:xfrm>
            <a:off x="838200" y="365126"/>
            <a:ext cx="10515600" cy="997510"/>
          </a:xfrm>
        </p:spPr>
        <p:txBody>
          <a:bodyPr/>
          <a:lstStyle/>
          <a:p>
            <a:r>
              <a:rPr lang="en-US" dirty="0"/>
              <a:t>2</a:t>
            </a:r>
            <a:r>
              <a:rPr lang="en-US" baseline="30000" dirty="0"/>
              <a:t>nd</a:t>
            </a:r>
            <a:r>
              <a:rPr lang="en-US" dirty="0"/>
              <a:t> Grade</a:t>
            </a:r>
          </a:p>
        </p:txBody>
      </p:sp>
      <p:sp>
        <p:nvSpPr>
          <p:cNvPr id="7" name="Rectangle 2">
            <a:extLst>
              <a:ext uri="{FF2B5EF4-FFF2-40B4-BE49-F238E27FC236}">
                <a16:creationId xmlns:a16="http://schemas.microsoft.com/office/drawing/2014/main" id="{71BAE321-6024-49F2-8D16-AF03C7E25463}"/>
              </a:ext>
            </a:extLst>
          </p:cNvPr>
          <p:cNvSpPr>
            <a:spLocks noChangeArrowheads="1"/>
          </p:cNvSpPr>
          <p:nvPr/>
        </p:nvSpPr>
        <p:spPr bwMode="auto">
          <a:xfrm>
            <a:off x="1782762" y="1525866"/>
            <a:ext cx="7960513" cy="615553"/>
          </a:xfrm>
          <a:prstGeom prst="rect">
            <a:avLst/>
          </a:prstGeom>
          <a:noFill/>
          <a:ln>
            <a:noFill/>
          </a:ln>
          <a:effectLst/>
        </p:spPr>
        <p:txBody>
          <a:bodyPr vert="horz" wrap="none" lIns="0" tIns="0" rIns="0" bIns="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100" b="1" i="0" u="none" strike="noStrike" cap="none" normalizeH="0" baseline="0" dirty="0">
                <a:ln>
                  <a:noFill/>
                </a:ln>
                <a:solidFill>
                  <a:schemeClr val="tx1"/>
                </a:solidFill>
                <a:effectLst/>
                <a:latin typeface="Open Sans Light" panose="020B0306030504020204" pitchFamily="34" charset="0"/>
                <a:cs typeface="Open Sans Light" panose="020B0306030504020204" pitchFamily="34" charset="0"/>
              </a:rPr>
              <a:t>T</a:t>
            </a:r>
            <a:r>
              <a:rPr kumimoji="0" lang="en-US" altLang="en-US" sz="1100" b="1" i="0" u="none" strike="noStrike" cap="none" normalizeH="0" baseline="0" dirty="0" bmk="">
                <a:ln>
                  <a:noFill/>
                </a:ln>
                <a:solidFill>
                  <a:schemeClr val="tx1"/>
                </a:solidFill>
                <a:effectLst/>
                <a:latin typeface="Open Sans Light" panose="020B0306030504020204" pitchFamily="34" charset="0"/>
                <a:cs typeface="Open Sans Light" panose="020B0306030504020204" pitchFamily="34" charset="0"/>
              </a:rPr>
              <a:t>able 2. Fluency (Required for Dyslexia Screening and EYOA )</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100" b="1" i="1" u="none" strike="noStrike" cap="none" normalizeH="0" baseline="0" dirty="0" bmk="">
                <a:ln>
                  <a:noFill/>
                </a:ln>
                <a:solidFill>
                  <a:schemeClr val="tx1"/>
                </a:solidFill>
                <a:effectLst/>
                <a:latin typeface="Open Sans Light" panose="020B0306030504020204" pitchFamily="34" charset="0"/>
                <a:cs typeface="Open Sans Light" panose="020B0306030504020204" pitchFamily="34" charset="0"/>
              </a:rPr>
              <a:t>			</a:t>
            </a:r>
            <a:r>
              <a:rPr kumimoji="0" lang="en-US" altLang="en-US" sz="1100" b="1" i="0" u="none" strike="noStrike" cap="none" normalizeH="0" baseline="0" dirty="0" bmk="">
                <a:ln>
                  <a:noFill/>
                </a:ln>
                <a:solidFill>
                  <a:schemeClr val="tx1"/>
                </a:solidFill>
                <a:effectLst/>
                <a:latin typeface="Open Sans Light" panose="020B0306030504020204" pitchFamily="34" charset="0"/>
                <a:cs typeface="Open Sans Light" panose="020B0306030504020204" pitchFamily="34" charset="0"/>
              </a:rPr>
              <a:t>Below Benchmark			At or Above Benchmark</a:t>
            </a:r>
            <a:endParaRPr kumimoji="0" lang="en-US" altLang="en-US" sz="1100" b="1" i="0" u="none" strike="noStrike" cap="none" normalizeH="0" baseline="0" dirty="0">
              <a:ln>
                <a:noFill/>
              </a:ln>
              <a:solidFill>
                <a:schemeClr val="tx1"/>
              </a:solidFill>
              <a:effectLst/>
              <a:latin typeface="Open Sans Light" panose="020B0306030504020204" pitchFamily="34" charset="0"/>
              <a:cs typeface="Open Sans Light" panose="020B0306030504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graphicFrame>
        <p:nvGraphicFramePr>
          <p:cNvPr id="5" name="Content Placeholder 4">
            <a:extLst>
              <a:ext uri="{FF2B5EF4-FFF2-40B4-BE49-F238E27FC236}">
                <a16:creationId xmlns:a16="http://schemas.microsoft.com/office/drawing/2014/main" id="{184600DE-6160-E87A-07AA-F9A0E4AF17A6}"/>
              </a:ext>
            </a:extLst>
          </p:cNvPr>
          <p:cNvGraphicFramePr>
            <a:graphicFrameLocks noGrp="1"/>
          </p:cNvGraphicFramePr>
          <p:nvPr>
            <p:ph idx="1"/>
          </p:nvPr>
        </p:nvGraphicFramePr>
        <p:xfrm>
          <a:off x="1782762" y="1976596"/>
          <a:ext cx="8626475" cy="3868420"/>
        </p:xfrm>
        <a:graphic>
          <a:graphicData uri="http://schemas.openxmlformats.org/drawingml/2006/table">
            <a:tbl>
              <a:tblPr firstRow="1" firstCol="1" bandRow="1"/>
              <a:tblGrid>
                <a:gridCol w="1752600">
                  <a:extLst>
                    <a:ext uri="{9D8B030D-6E8A-4147-A177-3AD203B41FA5}">
                      <a16:colId xmlns:a16="http://schemas.microsoft.com/office/drawing/2014/main" val="739522854"/>
                    </a:ext>
                  </a:extLst>
                </a:gridCol>
                <a:gridCol w="1278890">
                  <a:extLst>
                    <a:ext uri="{9D8B030D-6E8A-4147-A177-3AD203B41FA5}">
                      <a16:colId xmlns:a16="http://schemas.microsoft.com/office/drawing/2014/main" val="3906811572"/>
                    </a:ext>
                  </a:extLst>
                </a:gridCol>
                <a:gridCol w="1137285">
                  <a:extLst>
                    <a:ext uri="{9D8B030D-6E8A-4147-A177-3AD203B41FA5}">
                      <a16:colId xmlns:a16="http://schemas.microsoft.com/office/drawing/2014/main" val="3143678703"/>
                    </a:ext>
                  </a:extLst>
                </a:gridCol>
                <a:gridCol w="1473200">
                  <a:extLst>
                    <a:ext uri="{9D8B030D-6E8A-4147-A177-3AD203B41FA5}">
                      <a16:colId xmlns:a16="http://schemas.microsoft.com/office/drawing/2014/main" val="2707181001"/>
                    </a:ext>
                  </a:extLst>
                </a:gridCol>
                <a:gridCol w="1291590">
                  <a:extLst>
                    <a:ext uri="{9D8B030D-6E8A-4147-A177-3AD203B41FA5}">
                      <a16:colId xmlns:a16="http://schemas.microsoft.com/office/drawing/2014/main" val="2372098616"/>
                    </a:ext>
                  </a:extLst>
                </a:gridCol>
                <a:gridCol w="1692910">
                  <a:extLst>
                    <a:ext uri="{9D8B030D-6E8A-4147-A177-3AD203B41FA5}">
                      <a16:colId xmlns:a16="http://schemas.microsoft.com/office/drawing/2014/main" val="1836078470"/>
                    </a:ext>
                  </a:extLst>
                </a:gridCol>
              </a:tblGrid>
              <a:tr h="0">
                <a:tc>
                  <a:txBody>
                    <a:bodyPr/>
                    <a:lstStyle/>
                    <a:p>
                      <a:pPr marL="0" marR="0" algn="ctr">
                        <a:spcBef>
                          <a:spcPts val="0"/>
                        </a:spcBef>
                        <a:spcAft>
                          <a:spcPts val="0"/>
                        </a:spcAft>
                      </a:pPr>
                      <a:r>
                        <a:rPr lang="en-US" sz="1100" b="1">
                          <a:effectLst/>
                          <a:latin typeface="Open Sans Light" panose="020B0306030504020204" pitchFamily="34" charset="0"/>
                          <a:ea typeface="Open Sans Light" panose="020B0306030504020204" pitchFamily="34" charset="0"/>
                          <a:cs typeface="Open Sans Light" panose="020B0306030504020204" pitchFamily="34" charset="0"/>
                        </a:rPr>
                        <a:t>DLM Essential Elements Reading Foundational</a:t>
                      </a:r>
                      <a:endParaRPr lang="en-US" sz="1100">
                        <a:effectLst/>
                        <a:latin typeface="Open Sans Light" panose="020B0306030504020204" pitchFamily="34" charset="0"/>
                        <a:ea typeface="Open Sans Light" panose="020B0306030504020204" pitchFamily="34" charset="0"/>
                        <a:cs typeface="Open Sans Light" panose="020B0306030504020204" pitchFamily="34" charset="0"/>
                      </a:endParaRPr>
                    </a:p>
                    <a:p>
                      <a:pPr marL="0" marR="0" algn="ctr">
                        <a:spcBef>
                          <a:spcPts val="0"/>
                        </a:spcBef>
                        <a:spcAft>
                          <a:spcPts val="0"/>
                        </a:spcAft>
                      </a:pPr>
                      <a:r>
                        <a:rPr lang="en-US" sz="1100" b="1">
                          <a:effectLst/>
                          <a:latin typeface="Open Sans Light" panose="020B0306030504020204" pitchFamily="34" charset="0"/>
                          <a:ea typeface="Open Sans Light" panose="020B0306030504020204" pitchFamily="34" charset="0"/>
                          <a:cs typeface="Open Sans Light" panose="020B0306030504020204" pitchFamily="34" charset="0"/>
                        </a:rPr>
                        <a:t>Skills</a:t>
                      </a:r>
                      <a:endParaRPr lang="en-US" sz="1100">
                        <a:effectLst/>
                        <a:latin typeface="Open Sans Light" panose="020B0306030504020204" pitchFamily="34" charset="0"/>
                        <a:ea typeface="Open Sans Light" panose="020B0306030504020204" pitchFamily="34" charset="0"/>
                        <a:cs typeface="Open Sans Light" panose="020B0306030504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spcBef>
                          <a:spcPts val="0"/>
                        </a:spcBef>
                        <a:spcAft>
                          <a:spcPts val="0"/>
                        </a:spcAft>
                      </a:pPr>
                      <a:r>
                        <a:rPr lang="en-US" sz="1100" b="1">
                          <a:effectLst/>
                          <a:latin typeface="Open Sans Light" panose="020B0306030504020204" pitchFamily="34" charset="0"/>
                          <a:ea typeface="Open Sans Light" panose="020B0306030504020204" pitchFamily="34" charset="0"/>
                          <a:cs typeface="Open Sans Light" panose="020B0306030504020204" pitchFamily="34" charset="0"/>
                        </a:rPr>
                        <a:t>Not Yet Emerging </a:t>
                      </a:r>
                      <a:endParaRPr lang="en-US" sz="1100">
                        <a:effectLst/>
                        <a:latin typeface="Open Sans Light" panose="020B0306030504020204" pitchFamily="34" charset="0"/>
                        <a:ea typeface="Open Sans Light" panose="020B0306030504020204" pitchFamily="34" charset="0"/>
                        <a:cs typeface="Open Sans Light" panose="020B0306030504020204" pitchFamily="34" charset="0"/>
                      </a:endParaRPr>
                    </a:p>
                    <a:p>
                      <a:pPr marL="0" marR="0" algn="ctr">
                        <a:spcBef>
                          <a:spcPts val="0"/>
                        </a:spcBef>
                        <a:spcAft>
                          <a:spcPts val="0"/>
                        </a:spcAft>
                      </a:pPr>
                      <a:r>
                        <a:rPr lang="en-US" sz="1100" b="1">
                          <a:effectLst/>
                          <a:latin typeface="Open Sans Light" panose="020B0306030504020204" pitchFamily="34" charset="0"/>
                          <a:ea typeface="Open Sans Light" panose="020B0306030504020204" pitchFamily="34" charset="0"/>
                          <a:cs typeface="Open Sans Light" panose="020B0306030504020204" pitchFamily="34" charset="0"/>
                        </a:rPr>
                        <a:t>1 point</a:t>
                      </a:r>
                      <a:endParaRPr lang="en-US" sz="1100">
                        <a:effectLst/>
                        <a:latin typeface="Open Sans Light" panose="020B0306030504020204" pitchFamily="34" charset="0"/>
                        <a:ea typeface="Open Sans Light" panose="020B0306030504020204" pitchFamily="34" charset="0"/>
                        <a:cs typeface="Open Sans Light" panose="020B0306030504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spcBef>
                          <a:spcPts val="0"/>
                        </a:spcBef>
                        <a:spcAft>
                          <a:spcPts val="0"/>
                        </a:spcAft>
                      </a:pPr>
                      <a:r>
                        <a:rPr lang="en-US" sz="1100" b="1">
                          <a:effectLst/>
                          <a:latin typeface="Open Sans Light" panose="020B0306030504020204" pitchFamily="34" charset="0"/>
                          <a:ea typeface="Open Sans Light" panose="020B0306030504020204" pitchFamily="34" charset="0"/>
                          <a:cs typeface="Open Sans Light" panose="020B0306030504020204" pitchFamily="34" charset="0"/>
                        </a:rPr>
                        <a:t>Emerging </a:t>
                      </a:r>
                      <a:endParaRPr lang="en-US" sz="1100">
                        <a:effectLst/>
                        <a:latin typeface="Open Sans Light" panose="020B0306030504020204" pitchFamily="34" charset="0"/>
                        <a:ea typeface="Open Sans Light" panose="020B0306030504020204" pitchFamily="34" charset="0"/>
                        <a:cs typeface="Open Sans Light" panose="020B0306030504020204" pitchFamily="34" charset="0"/>
                      </a:endParaRPr>
                    </a:p>
                    <a:p>
                      <a:pPr marL="0" marR="0" algn="ctr">
                        <a:spcBef>
                          <a:spcPts val="0"/>
                        </a:spcBef>
                        <a:spcAft>
                          <a:spcPts val="0"/>
                        </a:spcAft>
                      </a:pPr>
                      <a:r>
                        <a:rPr lang="en-US" sz="1100" b="1">
                          <a:effectLst/>
                          <a:latin typeface="Open Sans Light" panose="020B0306030504020204" pitchFamily="34" charset="0"/>
                          <a:ea typeface="Open Sans Light" panose="020B0306030504020204" pitchFamily="34" charset="0"/>
                          <a:cs typeface="Open Sans Light" panose="020B0306030504020204" pitchFamily="34" charset="0"/>
                        </a:rPr>
                        <a:t>2 points</a:t>
                      </a:r>
                      <a:endParaRPr lang="en-US" sz="1100">
                        <a:effectLst/>
                        <a:latin typeface="Open Sans Light" panose="020B0306030504020204" pitchFamily="34" charset="0"/>
                        <a:ea typeface="Open Sans Light" panose="020B0306030504020204" pitchFamily="34" charset="0"/>
                        <a:cs typeface="Open Sans Light" panose="020B0306030504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spcBef>
                          <a:spcPts val="0"/>
                        </a:spcBef>
                        <a:spcAft>
                          <a:spcPts val="0"/>
                        </a:spcAft>
                      </a:pPr>
                      <a:r>
                        <a:rPr lang="en-US" sz="1100" b="1">
                          <a:effectLst/>
                          <a:latin typeface="Open Sans Light" panose="020B0306030504020204" pitchFamily="34" charset="0"/>
                          <a:ea typeface="Open Sans Light" panose="020B0306030504020204" pitchFamily="34" charset="0"/>
                          <a:cs typeface="Open Sans Light" panose="020B0306030504020204" pitchFamily="34" charset="0"/>
                        </a:rPr>
                        <a:t>Approaching Target </a:t>
                      </a:r>
                      <a:endParaRPr lang="en-US" sz="1100">
                        <a:effectLst/>
                        <a:latin typeface="Open Sans Light" panose="020B0306030504020204" pitchFamily="34" charset="0"/>
                        <a:ea typeface="Open Sans Light" panose="020B0306030504020204" pitchFamily="34" charset="0"/>
                        <a:cs typeface="Open Sans Light" panose="020B0306030504020204" pitchFamily="34" charset="0"/>
                      </a:endParaRPr>
                    </a:p>
                    <a:p>
                      <a:pPr marL="0" marR="0" algn="ctr">
                        <a:spcBef>
                          <a:spcPts val="0"/>
                        </a:spcBef>
                        <a:spcAft>
                          <a:spcPts val="0"/>
                        </a:spcAft>
                      </a:pPr>
                      <a:r>
                        <a:rPr lang="en-US" sz="1100" b="1">
                          <a:effectLst/>
                          <a:latin typeface="Open Sans Light" panose="020B0306030504020204" pitchFamily="34" charset="0"/>
                          <a:ea typeface="Open Sans Light" panose="020B0306030504020204" pitchFamily="34" charset="0"/>
                          <a:cs typeface="Open Sans Light" panose="020B0306030504020204" pitchFamily="34" charset="0"/>
                        </a:rPr>
                        <a:t>3 points</a:t>
                      </a:r>
                      <a:endParaRPr lang="en-US" sz="1100">
                        <a:effectLst/>
                        <a:latin typeface="Open Sans Light" panose="020B0306030504020204" pitchFamily="34" charset="0"/>
                        <a:ea typeface="Open Sans Light" panose="020B0306030504020204" pitchFamily="34" charset="0"/>
                        <a:cs typeface="Open Sans Light" panose="020B0306030504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spcBef>
                          <a:spcPts val="0"/>
                        </a:spcBef>
                        <a:spcAft>
                          <a:spcPts val="0"/>
                        </a:spcAft>
                      </a:pPr>
                      <a:r>
                        <a:rPr lang="en-US" sz="1100" b="1">
                          <a:solidFill>
                            <a:srgbClr val="000000"/>
                          </a:solidFill>
                          <a:effectLst/>
                          <a:latin typeface="Open Sans Light" panose="020B0306030504020204" pitchFamily="34" charset="0"/>
                          <a:ea typeface="Open Sans Light" panose="020B0306030504020204" pitchFamily="34" charset="0"/>
                          <a:cs typeface="Open Sans Light" panose="020B0306030504020204" pitchFamily="34" charset="0"/>
                        </a:rPr>
                        <a:t>At Target </a:t>
                      </a:r>
                      <a:endParaRPr lang="en-US" sz="1100">
                        <a:effectLst/>
                        <a:latin typeface="Open Sans Light" panose="020B0306030504020204" pitchFamily="34" charset="0"/>
                        <a:ea typeface="Open Sans Light" panose="020B0306030504020204" pitchFamily="34" charset="0"/>
                        <a:cs typeface="Open Sans Light" panose="020B0306030504020204" pitchFamily="34" charset="0"/>
                      </a:endParaRPr>
                    </a:p>
                    <a:p>
                      <a:pPr marL="0" marR="0" algn="ctr">
                        <a:spcBef>
                          <a:spcPts val="0"/>
                        </a:spcBef>
                        <a:spcAft>
                          <a:spcPts val="0"/>
                        </a:spcAft>
                      </a:pPr>
                      <a:r>
                        <a:rPr lang="en-US" sz="1100" b="1">
                          <a:solidFill>
                            <a:srgbClr val="000000"/>
                          </a:solidFill>
                          <a:effectLst/>
                          <a:latin typeface="Open Sans Light" panose="020B0306030504020204" pitchFamily="34" charset="0"/>
                          <a:ea typeface="Open Sans Light" panose="020B0306030504020204" pitchFamily="34" charset="0"/>
                          <a:cs typeface="Open Sans Light" panose="020B0306030504020204" pitchFamily="34" charset="0"/>
                        </a:rPr>
                        <a:t>4 points</a:t>
                      </a:r>
                      <a:endParaRPr lang="en-US" sz="1100">
                        <a:effectLst/>
                        <a:latin typeface="Open Sans Light" panose="020B0306030504020204" pitchFamily="34" charset="0"/>
                        <a:ea typeface="Open Sans Light" panose="020B0306030504020204" pitchFamily="34" charset="0"/>
                        <a:cs typeface="Open Sans Light" panose="020B0306030504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marL="0" marR="0" algn="ctr">
                        <a:spcBef>
                          <a:spcPts val="0"/>
                        </a:spcBef>
                        <a:spcAft>
                          <a:spcPts val="0"/>
                        </a:spcAft>
                      </a:pPr>
                      <a:r>
                        <a:rPr lang="en-US" sz="1100" b="1">
                          <a:solidFill>
                            <a:srgbClr val="000000"/>
                          </a:solidFill>
                          <a:effectLst/>
                          <a:latin typeface="Open Sans Light" panose="020B0306030504020204" pitchFamily="34" charset="0"/>
                          <a:ea typeface="Open Sans Light" panose="020B0306030504020204" pitchFamily="34" charset="0"/>
                          <a:cs typeface="Open Sans Light" panose="020B0306030504020204" pitchFamily="34" charset="0"/>
                        </a:rPr>
                        <a:t>Advanced (Bridge to Kansas ELA Standard)</a:t>
                      </a:r>
                      <a:endParaRPr lang="en-US" sz="1100">
                        <a:effectLst/>
                        <a:latin typeface="Open Sans Light" panose="020B0306030504020204" pitchFamily="34" charset="0"/>
                        <a:ea typeface="Open Sans Light" panose="020B0306030504020204" pitchFamily="34" charset="0"/>
                        <a:cs typeface="Open Sans Light" panose="020B0306030504020204" pitchFamily="34" charset="0"/>
                      </a:endParaRPr>
                    </a:p>
                    <a:p>
                      <a:pPr marL="1085850" marR="0" indent="-1056640" algn="ctr">
                        <a:spcBef>
                          <a:spcPts val="120"/>
                        </a:spcBef>
                        <a:spcAft>
                          <a:spcPts val="0"/>
                        </a:spcAft>
                      </a:pPr>
                      <a:r>
                        <a:rPr lang="en-US" sz="1100" b="1">
                          <a:solidFill>
                            <a:srgbClr val="000000"/>
                          </a:solidFill>
                          <a:effectLst/>
                          <a:latin typeface="Open Sans Light" panose="020B0306030504020204" pitchFamily="34" charset="0"/>
                          <a:ea typeface="Open Sans Light" panose="020B0306030504020204" pitchFamily="34" charset="0"/>
                          <a:cs typeface="Open Sans Light" panose="020B0306030504020204" pitchFamily="34" charset="0"/>
                        </a:rPr>
                        <a:t>5 points</a:t>
                      </a:r>
                      <a:endParaRPr lang="en-US" sz="1100">
                        <a:effectLst/>
                        <a:latin typeface="Open Sans Light" panose="020B0306030504020204" pitchFamily="34" charset="0"/>
                        <a:ea typeface="Open Sans Light" panose="020B030603050402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extLst>
                  <a:ext uri="{0D108BD9-81ED-4DB2-BD59-A6C34878D82A}">
                    <a16:rowId xmlns:a16="http://schemas.microsoft.com/office/drawing/2014/main" val="3807625737"/>
                  </a:ext>
                </a:extLst>
              </a:tr>
              <a:tr h="0">
                <a:tc>
                  <a:txBody>
                    <a:bodyPr/>
                    <a:lstStyle/>
                    <a:p>
                      <a:pPr marL="0" marR="0">
                        <a:spcBef>
                          <a:spcPts val="0"/>
                        </a:spcBef>
                        <a:spcAft>
                          <a:spcPts val="0"/>
                        </a:spcAft>
                      </a:pPr>
                      <a:r>
                        <a:rPr lang="en-US" sz="1100" b="1">
                          <a:effectLst/>
                          <a:latin typeface="Open Sans Light" panose="020B0306030504020204" pitchFamily="34" charset="0"/>
                          <a:ea typeface="Open Sans Light" panose="020B0306030504020204" pitchFamily="34" charset="0"/>
                          <a:cs typeface="Open Sans Light" panose="020B0306030504020204" pitchFamily="34" charset="0"/>
                        </a:rPr>
                        <a:t>EE.RF.2.4</a:t>
                      </a:r>
                      <a:r>
                        <a:rPr lang="en-US" sz="1100">
                          <a:effectLst/>
                          <a:latin typeface="Open Sans Light" panose="020B0306030504020204" pitchFamily="34" charset="0"/>
                          <a:ea typeface="Open Sans Light" panose="020B0306030504020204" pitchFamily="34" charset="0"/>
                          <a:cs typeface="Open Sans Light" panose="020B0306030504020204" pitchFamily="34" charset="0"/>
                        </a:rPr>
                        <a:t> Attend to</a:t>
                      </a:r>
                    </a:p>
                    <a:p>
                      <a:pPr marL="0" marR="0">
                        <a:spcBef>
                          <a:spcPts val="0"/>
                        </a:spcBef>
                        <a:spcAft>
                          <a:spcPts val="0"/>
                        </a:spcAft>
                      </a:pPr>
                      <a:r>
                        <a:rPr lang="en-US" sz="1100">
                          <a:effectLst/>
                          <a:latin typeface="Open Sans Light" panose="020B0306030504020204" pitchFamily="34" charset="0"/>
                          <a:ea typeface="Open Sans Light" panose="020B0306030504020204" pitchFamily="34" charset="0"/>
                          <a:cs typeface="Open Sans Light" panose="020B0306030504020204" pitchFamily="34" charset="0"/>
                        </a:rPr>
                        <a:t>words in print.</a:t>
                      </a:r>
                    </a:p>
                    <a:p>
                      <a:pPr marL="342900" marR="0" lvl="0" indent="-342900" algn="l">
                        <a:spcBef>
                          <a:spcPts val="0"/>
                        </a:spcBef>
                        <a:spcAft>
                          <a:spcPts val="0"/>
                        </a:spcAft>
                        <a:buSzPts val="1200"/>
                        <a:buFont typeface="Calibri" panose="020F0502020204030204" pitchFamily="34" charset="0"/>
                        <a:buAutoNum type="alphaUcParenR"/>
                      </a:pPr>
                      <a:r>
                        <a:rPr lang="en-US" sz="1100">
                          <a:effectLst/>
                          <a:latin typeface="Open Sans Light" panose="020B0306030504020204" pitchFamily="34" charset="0"/>
                          <a:ea typeface="Calibri" panose="020F0502020204030204" pitchFamily="34" charset="0"/>
                          <a:cs typeface="Open Sans Light" panose="020B0306030504020204" pitchFamily="34" charset="0"/>
                        </a:rPr>
                        <a:t>Read familiar text comprised of known words.</a:t>
                      </a:r>
                      <a:endParaRPr lang="en-US" sz="1100">
                        <a:effectLst/>
                        <a:latin typeface="Open Sans Light" panose="020B0306030504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342900" marR="0" lvl="0" indent="-342900" algn="l">
                        <a:spcBef>
                          <a:spcPts val="0"/>
                        </a:spcBef>
                        <a:spcAft>
                          <a:spcPts val="0"/>
                        </a:spcAft>
                        <a:buFont typeface="Symbol" panose="05050102010706020507" pitchFamily="18" charset="2"/>
                        <a:buChar char=""/>
                      </a:pPr>
                      <a:r>
                        <a:rPr lang="en-US" sz="1100">
                          <a:effectLst/>
                          <a:latin typeface="Open Sans Light" panose="020B0306030504020204" pitchFamily="34" charset="0"/>
                          <a:ea typeface="Open Sans Light" panose="020B0306030504020204" pitchFamily="34" charset="0"/>
                          <a:cs typeface="Open Sans Light" panose="020B0306030504020204" pitchFamily="34" charset="0"/>
                        </a:rPr>
                        <a:t>Not yet emerging</a:t>
                      </a:r>
                      <a:endParaRPr lang="en-US" sz="1100">
                        <a:effectLst/>
                        <a:latin typeface="Open Sans Light" panose="020B0306030504020204" pitchFamily="34" charset="0"/>
                        <a:ea typeface="Open Sans Light" panose="020B030603050402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342900" marR="0" lvl="0" indent="-342900" algn="l">
                        <a:spcBef>
                          <a:spcPts val="0"/>
                        </a:spcBef>
                        <a:spcAft>
                          <a:spcPts val="0"/>
                        </a:spcAft>
                        <a:buFont typeface="Symbol" panose="05050102010706020507" pitchFamily="18" charset="2"/>
                        <a:buChar char=""/>
                      </a:pPr>
                      <a:r>
                        <a:rPr lang="en-US" sz="1100">
                          <a:effectLst/>
                          <a:latin typeface="Open Sans Light" panose="020B0306030504020204" pitchFamily="34" charset="0"/>
                          <a:ea typeface="Open Sans Light" panose="020B0306030504020204" pitchFamily="34" charset="0"/>
                          <a:cs typeface="Open Sans Light" panose="020B0306030504020204" pitchFamily="34" charset="0"/>
                        </a:rPr>
                        <a:t>Student will point to or say a word to complete a repeated storyline</a:t>
                      </a:r>
                      <a:endParaRPr lang="en-US" sz="1100">
                        <a:effectLst/>
                        <a:latin typeface="Open Sans Light" panose="020B0306030504020204" pitchFamily="34" charset="0"/>
                        <a:ea typeface="Open Sans Light" panose="020B030603050402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342900" marR="0" lvl="0" indent="-342900" algn="l">
                        <a:spcBef>
                          <a:spcPts val="0"/>
                        </a:spcBef>
                        <a:spcAft>
                          <a:spcPts val="0"/>
                        </a:spcAft>
                        <a:buFont typeface="Symbol" panose="05050102010706020507" pitchFamily="18" charset="2"/>
                        <a:buChar char=""/>
                      </a:pPr>
                      <a:r>
                        <a:rPr lang="en-US" sz="1100">
                          <a:effectLst/>
                          <a:latin typeface="Open Sans Light" panose="020B0306030504020204" pitchFamily="34" charset="0"/>
                          <a:ea typeface="Open Sans Light" panose="020B0306030504020204" pitchFamily="34" charset="0"/>
                          <a:cs typeface="Open Sans Light" panose="020B0306030504020204" pitchFamily="34" charset="0"/>
                        </a:rPr>
                        <a:t>Student will point to or say a word to complete a repeated storyline</a:t>
                      </a:r>
                      <a:endParaRPr lang="en-US" sz="1100">
                        <a:effectLst/>
                        <a:latin typeface="Open Sans Light" panose="020B0306030504020204" pitchFamily="34" charset="0"/>
                        <a:ea typeface="Open Sans Light" panose="020B0306030504020204" pitchFamily="34" charset="0"/>
                        <a:cs typeface="Times New Roman" panose="02020603050405020304" pitchFamily="18" charset="0"/>
                      </a:endParaRPr>
                    </a:p>
                    <a:p>
                      <a:pPr marL="342900" marR="0" lvl="0" indent="-342900" algn="l">
                        <a:spcBef>
                          <a:spcPts val="0"/>
                        </a:spcBef>
                        <a:spcAft>
                          <a:spcPts val="0"/>
                        </a:spcAft>
                        <a:buFont typeface="Symbol" panose="05050102010706020507" pitchFamily="18" charset="2"/>
                        <a:buChar char=""/>
                      </a:pPr>
                      <a:r>
                        <a:rPr lang="en-US" sz="1100">
                          <a:effectLst/>
                          <a:latin typeface="Open Sans Light" panose="020B0306030504020204" pitchFamily="34" charset="0"/>
                          <a:ea typeface="Open Sans Light" panose="020B0306030504020204" pitchFamily="34" charset="0"/>
                          <a:cs typeface="Open Sans Light" panose="020B0306030504020204" pitchFamily="34" charset="0"/>
                        </a:rPr>
                        <a:t>Student will point to sight words to complete sentences</a:t>
                      </a:r>
                      <a:endParaRPr lang="en-US" sz="1100">
                        <a:effectLst/>
                        <a:latin typeface="Open Sans Light" panose="020B0306030504020204" pitchFamily="34" charset="0"/>
                        <a:ea typeface="Open Sans Light" panose="020B030603050402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342900" marR="0" lvl="0" indent="-342900" algn="l">
                        <a:spcBef>
                          <a:spcPts val="0"/>
                        </a:spcBef>
                        <a:spcAft>
                          <a:spcPts val="0"/>
                        </a:spcAft>
                        <a:buFont typeface="Symbol" panose="05050102010706020507" pitchFamily="18" charset="2"/>
                        <a:buChar char=""/>
                      </a:pPr>
                      <a:r>
                        <a:rPr lang="en-US" sz="1100">
                          <a:solidFill>
                            <a:srgbClr val="000000"/>
                          </a:solidFill>
                          <a:effectLst/>
                          <a:latin typeface="Open Sans Light" panose="020B0306030504020204" pitchFamily="34" charset="0"/>
                          <a:ea typeface="Open Sans Light" panose="020B0306030504020204" pitchFamily="34" charset="0"/>
                          <a:cs typeface="Open Sans Light" panose="020B0306030504020204" pitchFamily="34" charset="0"/>
                        </a:rPr>
                        <a:t>Student will point to or say a word to complete a repeated storyline</a:t>
                      </a:r>
                      <a:endParaRPr lang="en-US" sz="1100">
                        <a:effectLst/>
                        <a:latin typeface="Open Sans Light" panose="020B0306030504020204" pitchFamily="34" charset="0"/>
                        <a:ea typeface="Open Sans Light" panose="020B0306030504020204" pitchFamily="34" charset="0"/>
                        <a:cs typeface="Times New Roman" panose="02020603050405020304" pitchFamily="18" charset="0"/>
                      </a:endParaRPr>
                    </a:p>
                    <a:p>
                      <a:pPr marL="342900" marR="0" lvl="0" indent="-342900" algn="l">
                        <a:spcBef>
                          <a:spcPts val="0"/>
                        </a:spcBef>
                        <a:spcAft>
                          <a:spcPts val="0"/>
                        </a:spcAft>
                        <a:buFont typeface="Symbol" panose="05050102010706020507" pitchFamily="18" charset="2"/>
                        <a:buChar char=""/>
                      </a:pPr>
                      <a:r>
                        <a:rPr lang="en-US" sz="1100">
                          <a:solidFill>
                            <a:srgbClr val="000000"/>
                          </a:solidFill>
                          <a:effectLst/>
                          <a:latin typeface="Open Sans Light" panose="020B0306030504020204" pitchFamily="34" charset="0"/>
                          <a:ea typeface="Open Sans Light" panose="020B0306030504020204" pitchFamily="34" charset="0"/>
                          <a:cs typeface="Open Sans Light" panose="020B0306030504020204" pitchFamily="34" charset="0"/>
                        </a:rPr>
                        <a:t>Student will point to sight words to complete sentences.</a:t>
                      </a:r>
                      <a:endParaRPr lang="en-US" sz="1100">
                        <a:effectLst/>
                        <a:latin typeface="Open Sans Light" panose="020B0306030504020204" pitchFamily="34" charset="0"/>
                        <a:ea typeface="Open Sans Light" panose="020B0306030504020204" pitchFamily="34" charset="0"/>
                        <a:cs typeface="Times New Roman" panose="02020603050405020304" pitchFamily="18" charset="0"/>
                      </a:endParaRPr>
                    </a:p>
                    <a:p>
                      <a:pPr marL="342900" marR="0" lvl="0" indent="-342900" algn="l">
                        <a:spcBef>
                          <a:spcPts val="0"/>
                        </a:spcBef>
                        <a:spcAft>
                          <a:spcPts val="0"/>
                        </a:spcAft>
                        <a:buFont typeface="Symbol" panose="05050102010706020507" pitchFamily="18" charset="2"/>
                        <a:buChar char=""/>
                      </a:pPr>
                      <a:r>
                        <a:rPr lang="en-US" sz="1100">
                          <a:solidFill>
                            <a:srgbClr val="000000"/>
                          </a:solidFill>
                          <a:effectLst/>
                          <a:latin typeface="Open Sans Light" panose="020B0306030504020204" pitchFamily="34" charset="0"/>
                          <a:ea typeface="Open Sans Light" panose="020B0306030504020204" pitchFamily="34" charset="0"/>
                          <a:cs typeface="Open Sans Light" panose="020B0306030504020204" pitchFamily="34" charset="0"/>
                        </a:rPr>
                        <a:t>Student will read connected text in a 3 to 5-word familiar sentence with visual supports.</a:t>
                      </a:r>
                      <a:endParaRPr lang="en-US" sz="1100">
                        <a:effectLst/>
                        <a:latin typeface="Open Sans Light" panose="020B0306030504020204" pitchFamily="34" charset="0"/>
                        <a:ea typeface="Open Sans Light" panose="020B030603050402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marL="342900" marR="0" lvl="0" indent="-342900" algn="l">
                        <a:spcBef>
                          <a:spcPts val="0"/>
                        </a:spcBef>
                        <a:spcAft>
                          <a:spcPts val="0"/>
                        </a:spcAft>
                        <a:buFont typeface="Symbol" panose="05050102010706020507" pitchFamily="18" charset="2"/>
                        <a:buChar char=""/>
                      </a:pPr>
                      <a:r>
                        <a:rPr lang="en-US" sz="1100" dirty="0">
                          <a:solidFill>
                            <a:srgbClr val="000000"/>
                          </a:solidFill>
                          <a:effectLst/>
                          <a:latin typeface="Open Sans Light" panose="020B0306030504020204" pitchFamily="34" charset="0"/>
                          <a:ea typeface="Open Sans Light" panose="020B0306030504020204" pitchFamily="34" charset="0"/>
                          <a:cs typeface="Open Sans Light" panose="020B0306030504020204" pitchFamily="34" charset="0"/>
                        </a:rPr>
                        <a:t>Student will point to or say a word to complete a repeated storyline</a:t>
                      </a:r>
                      <a:endParaRPr lang="en-US" sz="1100" dirty="0">
                        <a:effectLst/>
                        <a:latin typeface="Open Sans Light" panose="020B0306030504020204" pitchFamily="34" charset="0"/>
                        <a:ea typeface="Open Sans Light" panose="020B0306030504020204" pitchFamily="34" charset="0"/>
                        <a:cs typeface="Times New Roman" panose="02020603050405020304" pitchFamily="18" charset="0"/>
                      </a:endParaRPr>
                    </a:p>
                    <a:p>
                      <a:pPr marL="342900" marR="0" lvl="0" indent="-342900" algn="l">
                        <a:spcBef>
                          <a:spcPts val="0"/>
                        </a:spcBef>
                        <a:spcAft>
                          <a:spcPts val="0"/>
                        </a:spcAft>
                        <a:buFont typeface="Symbol" panose="05050102010706020507" pitchFamily="18" charset="2"/>
                        <a:buChar char=""/>
                      </a:pPr>
                      <a:r>
                        <a:rPr lang="en-US" sz="1100" dirty="0">
                          <a:solidFill>
                            <a:srgbClr val="000000"/>
                          </a:solidFill>
                          <a:effectLst/>
                          <a:latin typeface="Open Sans Light" panose="020B0306030504020204" pitchFamily="34" charset="0"/>
                          <a:ea typeface="Open Sans Light" panose="020B0306030504020204" pitchFamily="34" charset="0"/>
                          <a:cs typeface="Open Sans Light" panose="020B0306030504020204" pitchFamily="34" charset="0"/>
                        </a:rPr>
                        <a:t>Student will point to sight words to complete sentences.</a:t>
                      </a:r>
                      <a:endParaRPr lang="en-US" sz="1100" dirty="0">
                        <a:effectLst/>
                        <a:latin typeface="Open Sans Light" panose="020B0306030504020204" pitchFamily="34" charset="0"/>
                        <a:ea typeface="Open Sans Light" panose="020B0306030504020204" pitchFamily="34" charset="0"/>
                        <a:cs typeface="Times New Roman" panose="02020603050405020304" pitchFamily="18" charset="0"/>
                      </a:endParaRPr>
                    </a:p>
                    <a:p>
                      <a:pPr marL="342900" marR="0" lvl="0" indent="-342900" algn="l">
                        <a:spcBef>
                          <a:spcPts val="0"/>
                        </a:spcBef>
                        <a:spcAft>
                          <a:spcPts val="0"/>
                        </a:spcAft>
                        <a:buFont typeface="Symbol" panose="05050102010706020507" pitchFamily="18" charset="2"/>
                        <a:buChar char=""/>
                      </a:pPr>
                      <a:r>
                        <a:rPr lang="en-US" sz="1100" dirty="0">
                          <a:solidFill>
                            <a:srgbClr val="000000"/>
                          </a:solidFill>
                          <a:effectLst/>
                          <a:latin typeface="Open Sans Light" panose="020B0306030504020204" pitchFamily="34" charset="0"/>
                          <a:ea typeface="Open Sans Light" panose="020B0306030504020204" pitchFamily="34" charset="0"/>
                          <a:cs typeface="Open Sans Light" panose="020B0306030504020204" pitchFamily="34" charset="0"/>
                        </a:rPr>
                        <a:t>Student will read connected text in a 3 to 5-word familiar sentence with visual supports.</a:t>
                      </a:r>
                      <a:endParaRPr lang="en-US" sz="1100" dirty="0">
                        <a:effectLst/>
                        <a:latin typeface="Open Sans Light" panose="020B0306030504020204" pitchFamily="34" charset="0"/>
                        <a:ea typeface="Open Sans Light" panose="020B0306030504020204" pitchFamily="34" charset="0"/>
                        <a:cs typeface="Times New Roman" panose="02020603050405020304" pitchFamily="18" charset="0"/>
                      </a:endParaRPr>
                    </a:p>
                    <a:p>
                      <a:pPr marL="342900" marR="0" lvl="0" indent="-342900" algn="l">
                        <a:spcBef>
                          <a:spcPts val="0"/>
                        </a:spcBef>
                        <a:spcAft>
                          <a:spcPts val="0"/>
                        </a:spcAft>
                        <a:buFont typeface="Symbol" panose="05050102010706020507" pitchFamily="18" charset="2"/>
                        <a:buChar char=""/>
                      </a:pPr>
                      <a:r>
                        <a:rPr lang="en-US" sz="1100" dirty="0">
                          <a:solidFill>
                            <a:srgbClr val="000000"/>
                          </a:solidFill>
                          <a:effectLst/>
                          <a:latin typeface="Open Sans Light" panose="020B0306030504020204" pitchFamily="34" charset="0"/>
                          <a:ea typeface="Open Sans Light" panose="020B0306030504020204" pitchFamily="34" charset="0"/>
                          <a:cs typeface="Open Sans Light" panose="020B0306030504020204" pitchFamily="34" charset="0"/>
                        </a:rPr>
                        <a:t>Read below</a:t>
                      </a:r>
                      <a:r>
                        <a:rPr lang="en-US" sz="1100" dirty="0">
                          <a:solidFill>
                            <a:srgbClr val="000000"/>
                          </a:solidFill>
                          <a:effectLst/>
                          <a:latin typeface="Cambria Math" panose="02040503050406030204" pitchFamily="18" charset="0"/>
                          <a:ea typeface="Open Sans Light" panose="020B0306030504020204" pitchFamily="34" charset="0"/>
                          <a:cs typeface="Cambria Math" panose="02040503050406030204" pitchFamily="18" charset="0"/>
                        </a:rPr>
                        <a:t>‐</a:t>
                      </a:r>
                      <a:r>
                        <a:rPr lang="en-US" sz="1100" dirty="0">
                          <a:solidFill>
                            <a:srgbClr val="000000"/>
                          </a:solidFill>
                          <a:effectLst/>
                          <a:latin typeface="Open Sans Light" panose="020B0306030504020204" pitchFamily="34" charset="0"/>
                          <a:ea typeface="Open Sans Light" panose="020B0306030504020204" pitchFamily="34" charset="0"/>
                          <a:cs typeface="Open Sans Light" panose="020B0306030504020204" pitchFamily="34" charset="0"/>
                        </a:rPr>
                        <a:t>level connected text with purpose and understanding</a:t>
                      </a:r>
                      <a:endParaRPr lang="en-US" sz="1100" dirty="0">
                        <a:effectLst/>
                        <a:latin typeface="Open Sans Light" panose="020B0306030504020204" pitchFamily="34" charset="0"/>
                        <a:ea typeface="Open Sans Light" panose="020B030603050402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extLst>
                  <a:ext uri="{0D108BD9-81ED-4DB2-BD59-A6C34878D82A}">
                    <a16:rowId xmlns:a16="http://schemas.microsoft.com/office/drawing/2014/main" val="1117449598"/>
                  </a:ext>
                </a:extLst>
              </a:tr>
            </a:tbl>
          </a:graphicData>
        </a:graphic>
      </p:graphicFrame>
    </p:spTree>
    <p:extLst>
      <p:ext uri="{BB962C8B-B14F-4D97-AF65-F5344CB8AC3E}">
        <p14:creationId xmlns:p14="http://schemas.microsoft.com/office/powerpoint/2010/main" val="201871166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81F5A63A-7F4E-F228-E66A-632F7948D7F2}"/>
              </a:ext>
            </a:extLst>
          </p:cNvPr>
          <p:cNvSpPr>
            <a:spLocks noGrp="1"/>
          </p:cNvSpPr>
          <p:nvPr>
            <p:ph idx="1"/>
          </p:nvPr>
        </p:nvSpPr>
        <p:spPr>
          <a:xfrm>
            <a:off x="2004574" y="1315843"/>
            <a:ext cx="8182852" cy="4861119"/>
          </a:xfrm>
        </p:spPr>
        <p:txBody>
          <a:bodyPr>
            <a:norm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1" i="0" u="none" strike="noStrike" cap="none" normalizeH="0" baseline="0" dirty="0">
                <a:ln>
                  <a:noFill/>
                </a:ln>
                <a:solidFill>
                  <a:schemeClr val="tx1"/>
                </a:solidFill>
                <a:effectLst/>
                <a:latin typeface="Open Sans Light" panose="020B0306030504020204" pitchFamily="34" charset="0"/>
                <a:cs typeface="Open Sans Light" panose="020B0306030504020204" pitchFamily="34" charset="0"/>
              </a:rPr>
              <a:t>T</a:t>
            </a:r>
            <a:r>
              <a:rPr kumimoji="0" lang="en-US" altLang="en-US" sz="1200" b="1" i="0" u="none" strike="noStrike" cap="none" normalizeH="0" baseline="0" dirty="0" bmk="">
                <a:ln>
                  <a:noFill/>
                </a:ln>
                <a:solidFill>
                  <a:schemeClr val="tx1"/>
                </a:solidFill>
                <a:effectLst/>
                <a:latin typeface="Open Sans Light" panose="020B0306030504020204" pitchFamily="34" charset="0"/>
                <a:cs typeface="Open Sans Light" panose="020B0306030504020204" pitchFamily="34" charset="0"/>
              </a:rPr>
              <a:t>able 2. Fluency (Required for Dyslexia Screening and EYOA )</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1" i="1" u="none" strike="noStrike" cap="none" normalizeH="0" baseline="0" dirty="0" bmk="">
                <a:ln>
                  <a:noFill/>
                </a:ln>
                <a:solidFill>
                  <a:schemeClr val="tx1"/>
                </a:solidFill>
                <a:effectLst/>
                <a:latin typeface="Open Sans Light" panose="020B0306030504020204" pitchFamily="34" charset="0"/>
                <a:cs typeface="Open Sans Light" panose="020B0306030504020204" pitchFamily="34" charset="0"/>
              </a:rPr>
              <a:t>			</a:t>
            </a:r>
            <a:r>
              <a:rPr kumimoji="0" lang="en-US" altLang="en-US" sz="1200" b="1" i="0" u="none" strike="noStrike" cap="none" normalizeH="0" baseline="0" dirty="0" bmk="">
                <a:ln>
                  <a:noFill/>
                </a:ln>
                <a:solidFill>
                  <a:schemeClr val="tx1"/>
                </a:solidFill>
                <a:effectLst/>
                <a:latin typeface="Open Sans Light" panose="020B0306030504020204" pitchFamily="34" charset="0"/>
                <a:cs typeface="Open Sans Light" panose="020B0306030504020204" pitchFamily="34" charset="0"/>
              </a:rPr>
              <a:t>Below Benchmark		At or Above Benchmark</a:t>
            </a:r>
            <a:endParaRPr kumimoji="0" lang="en-US" altLang="en-US" sz="1200" b="1" i="0" u="none" strike="noStrike" cap="none" normalizeH="0" baseline="0" dirty="0">
              <a:ln>
                <a:noFill/>
              </a:ln>
              <a:solidFill>
                <a:schemeClr val="tx1"/>
              </a:solidFill>
              <a:effectLst/>
              <a:latin typeface="Open Sans Light" panose="020B0306030504020204" pitchFamily="34" charset="0"/>
              <a:cs typeface="Open Sans Light" panose="020B0306030504020204" pitchFamily="34" charset="0"/>
            </a:endParaRPr>
          </a:p>
          <a:p>
            <a:endParaRPr lang="en-US" sz="1200" dirty="0"/>
          </a:p>
        </p:txBody>
      </p:sp>
      <p:sp>
        <p:nvSpPr>
          <p:cNvPr id="3" name="Title 2">
            <a:extLst>
              <a:ext uri="{FF2B5EF4-FFF2-40B4-BE49-F238E27FC236}">
                <a16:creationId xmlns:a16="http://schemas.microsoft.com/office/drawing/2014/main" id="{28167EF6-28F3-FDE4-F238-AACA609FC0B5}"/>
              </a:ext>
            </a:extLst>
          </p:cNvPr>
          <p:cNvSpPr>
            <a:spLocks noGrp="1"/>
          </p:cNvSpPr>
          <p:nvPr>
            <p:ph type="title"/>
          </p:nvPr>
        </p:nvSpPr>
        <p:spPr>
          <a:xfrm>
            <a:off x="838200" y="365126"/>
            <a:ext cx="10515600" cy="816904"/>
          </a:xfrm>
        </p:spPr>
        <p:txBody>
          <a:bodyPr/>
          <a:lstStyle/>
          <a:p>
            <a:r>
              <a:rPr lang="en-US" dirty="0"/>
              <a:t>3</a:t>
            </a:r>
            <a:r>
              <a:rPr lang="en-US" baseline="30000" dirty="0"/>
              <a:t>rd</a:t>
            </a:r>
            <a:r>
              <a:rPr lang="en-US" dirty="0"/>
              <a:t> Grade</a:t>
            </a:r>
          </a:p>
        </p:txBody>
      </p:sp>
      <p:graphicFrame>
        <p:nvGraphicFramePr>
          <p:cNvPr id="4" name="Table 3">
            <a:extLst>
              <a:ext uri="{FF2B5EF4-FFF2-40B4-BE49-F238E27FC236}">
                <a16:creationId xmlns:a16="http://schemas.microsoft.com/office/drawing/2014/main" id="{CCE05B8E-CBD4-7863-EBA8-9B5DD58707F8}"/>
              </a:ext>
            </a:extLst>
          </p:cNvPr>
          <p:cNvGraphicFramePr>
            <a:graphicFrameLocks noGrp="1"/>
          </p:cNvGraphicFramePr>
          <p:nvPr/>
        </p:nvGraphicFramePr>
        <p:xfrm>
          <a:off x="2004574" y="1825625"/>
          <a:ext cx="8182852" cy="4351338"/>
        </p:xfrm>
        <a:graphic>
          <a:graphicData uri="http://schemas.openxmlformats.org/drawingml/2006/table">
            <a:tbl>
              <a:tblPr firstRow="1" firstCol="1" bandRow="1"/>
              <a:tblGrid>
                <a:gridCol w="1451048">
                  <a:extLst>
                    <a:ext uri="{9D8B030D-6E8A-4147-A177-3AD203B41FA5}">
                      <a16:colId xmlns:a16="http://schemas.microsoft.com/office/drawing/2014/main" val="3513042572"/>
                    </a:ext>
                  </a:extLst>
                </a:gridCol>
                <a:gridCol w="1180596">
                  <a:extLst>
                    <a:ext uri="{9D8B030D-6E8A-4147-A177-3AD203B41FA5}">
                      <a16:colId xmlns:a16="http://schemas.microsoft.com/office/drawing/2014/main" val="3094270673"/>
                    </a:ext>
                  </a:extLst>
                </a:gridCol>
                <a:gridCol w="1105905">
                  <a:extLst>
                    <a:ext uri="{9D8B030D-6E8A-4147-A177-3AD203B41FA5}">
                      <a16:colId xmlns:a16="http://schemas.microsoft.com/office/drawing/2014/main" val="3154563879"/>
                    </a:ext>
                  </a:extLst>
                </a:gridCol>
                <a:gridCol w="1301064">
                  <a:extLst>
                    <a:ext uri="{9D8B030D-6E8A-4147-A177-3AD203B41FA5}">
                      <a16:colId xmlns:a16="http://schemas.microsoft.com/office/drawing/2014/main" val="360063660"/>
                    </a:ext>
                  </a:extLst>
                </a:gridCol>
                <a:gridCol w="1301064">
                  <a:extLst>
                    <a:ext uri="{9D8B030D-6E8A-4147-A177-3AD203B41FA5}">
                      <a16:colId xmlns:a16="http://schemas.microsoft.com/office/drawing/2014/main" val="3039379537"/>
                    </a:ext>
                  </a:extLst>
                </a:gridCol>
                <a:gridCol w="1843175">
                  <a:extLst>
                    <a:ext uri="{9D8B030D-6E8A-4147-A177-3AD203B41FA5}">
                      <a16:colId xmlns:a16="http://schemas.microsoft.com/office/drawing/2014/main" val="597139247"/>
                    </a:ext>
                  </a:extLst>
                </a:gridCol>
              </a:tblGrid>
              <a:tr h="693901">
                <a:tc>
                  <a:txBody>
                    <a:bodyPr/>
                    <a:lstStyle/>
                    <a:p>
                      <a:pPr marL="0" marR="0" algn="ctr">
                        <a:spcBef>
                          <a:spcPts val="0"/>
                        </a:spcBef>
                        <a:spcAft>
                          <a:spcPts val="0"/>
                        </a:spcAft>
                      </a:pPr>
                      <a:r>
                        <a:rPr lang="en-US" sz="1100" b="1">
                          <a:effectLst/>
                          <a:latin typeface="Open Sans Light" panose="020B0306030504020204" pitchFamily="34" charset="0"/>
                          <a:ea typeface="Open Sans Light" panose="020B0306030504020204" pitchFamily="34" charset="0"/>
                          <a:cs typeface="Open Sans Light" panose="020B0306030504020204" pitchFamily="34" charset="0"/>
                        </a:rPr>
                        <a:t>DLM Essential Elements Reading Foundational</a:t>
                      </a:r>
                      <a:endParaRPr lang="en-US" sz="1000">
                        <a:effectLst/>
                        <a:latin typeface="Open Sans Light" panose="020B0306030504020204" pitchFamily="34" charset="0"/>
                        <a:ea typeface="Open Sans Light" panose="020B0306030504020204" pitchFamily="34" charset="0"/>
                        <a:cs typeface="Open Sans Light" panose="020B0306030504020204" pitchFamily="34" charset="0"/>
                      </a:endParaRPr>
                    </a:p>
                    <a:p>
                      <a:pPr marL="0" marR="0" algn="ctr">
                        <a:spcBef>
                          <a:spcPts val="0"/>
                        </a:spcBef>
                        <a:spcAft>
                          <a:spcPts val="0"/>
                        </a:spcAft>
                      </a:pPr>
                      <a:r>
                        <a:rPr lang="en-US" sz="1100" b="1">
                          <a:effectLst/>
                          <a:latin typeface="Open Sans Light" panose="020B0306030504020204" pitchFamily="34" charset="0"/>
                          <a:ea typeface="Open Sans Light" panose="020B0306030504020204" pitchFamily="34" charset="0"/>
                          <a:cs typeface="Open Sans Light" panose="020B0306030504020204" pitchFamily="34" charset="0"/>
                        </a:rPr>
                        <a:t>Skills</a:t>
                      </a:r>
                      <a:endParaRPr lang="en-US" sz="1000">
                        <a:effectLst/>
                        <a:latin typeface="Open Sans Light" panose="020B0306030504020204" pitchFamily="34" charset="0"/>
                        <a:ea typeface="Open Sans Light" panose="020B0306030504020204" pitchFamily="34" charset="0"/>
                        <a:cs typeface="Open Sans Light" panose="020B0306030504020204" pitchFamily="34" charset="0"/>
                      </a:endParaRPr>
                    </a:p>
                  </a:txBody>
                  <a:tcPr marL="65053" marR="6505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spcBef>
                          <a:spcPts val="0"/>
                        </a:spcBef>
                        <a:spcAft>
                          <a:spcPts val="0"/>
                        </a:spcAft>
                      </a:pPr>
                      <a:r>
                        <a:rPr lang="en-US" sz="1100" b="1">
                          <a:effectLst/>
                          <a:latin typeface="Open Sans Light" panose="020B0306030504020204" pitchFamily="34" charset="0"/>
                          <a:ea typeface="Open Sans Light" panose="020B0306030504020204" pitchFamily="34" charset="0"/>
                          <a:cs typeface="Open Sans Light" panose="020B0306030504020204" pitchFamily="34" charset="0"/>
                        </a:rPr>
                        <a:t>Not Yet Emerging </a:t>
                      </a:r>
                      <a:endParaRPr lang="en-US" sz="1000">
                        <a:effectLst/>
                        <a:latin typeface="Open Sans Light" panose="020B0306030504020204" pitchFamily="34" charset="0"/>
                        <a:ea typeface="Open Sans Light" panose="020B0306030504020204" pitchFamily="34" charset="0"/>
                        <a:cs typeface="Open Sans Light" panose="020B0306030504020204" pitchFamily="34" charset="0"/>
                      </a:endParaRPr>
                    </a:p>
                    <a:p>
                      <a:pPr marL="0" marR="0" algn="ctr">
                        <a:spcBef>
                          <a:spcPts val="0"/>
                        </a:spcBef>
                        <a:spcAft>
                          <a:spcPts val="0"/>
                        </a:spcAft>
                      </a:pPr>
                      <a:r>
                        <a:rPr lang="en-US" sz="1100" b="1">
                          <a:effectLst/>
                          <a:latin typeface="Open Sans Light" panose="020B0306030504020204" pitchFamily="34" charset="0"/>
                          <a:ea typeface="Open Sans Light" panose="020B0306030504020204" pitchFamily="34" charset="0"/>
                          <a:cs typeface="Open Sans Light" panose="020B0306030504020204" pitchFamily="34" charset="0"/>
                        </a:rPr>
                        <a:t>1 point</a:t>
                      </a:r>
                      <a:endParaRPr lang="en-US" sz="1000">
                        <a:effectLst/>
                        <a:latin typeface="Open Sans Light" panose="020B0306030504020204" pitchFamily="34" charset="0"/>
                        <a:ea typeface="Open Sans Light" panose="020B0306030504020204" pitchFamily="34" charset="0"/>
                        <a:cs typeface="Open Sans Light" panose="020B0306030504020204" pitchFamily="34" charset="0"/>
                      </a:endParaRPr>
                    </a:p>
                  </a:txBody>
                  <a:tcPr marL="65053" marR="6505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spcBef>
                          <a:spcPts val="0"/>
                        </a:spcBef>
                        <a:spcAft>
                          <a:spcPts val="0"/>
                        </a:spcAft>
                      </a:pPr>
                      <a:r>
                        <a:rPr lang="en-US" sz="1100" b="1">
                          <a:effectLst/>
                          <a:latin typeface="Open Sans Light" panose="020B0306030504020204" pitchFamily="34" charset="0"/>
                          <a:ea typeface="Open Sans Light" panose="020B0306030504020204" pitchFamily="34" charset="0"/>
                          <a:cs typeface="Open Sans Light" panose="020B0306030504020204" pitchFamily="34" charset="0"/>
                        </a:rPr>
                        <a:t>Emerging </a:t>
                      </a:r>
                      <a:endParaRPr lang="en-US" sz="1000">
                        <a:effectLst/>
                        <a:latin typeface="Open Sans Light" panose="020B0306030504020204" pitchFamily="34" charset="0"/>
                        <a:ea typeface="Open Sans Light" panose="020B0306030504020204" pitchFamily="34" charset="0"/>
                        <a:cs typeface="Open Sans Light" panose="020B0306030504020204" pitchFamily="34" charset="0"/>
                      </a:endParaRPr>
                    </a:p>
                    <a:p>
                      <a:pPr marL="0" marR="0" algn="ctr">
                        <a:spcBef>
                          <a:spcPts val="0"/>
                        </a:spcBef>
                        <a:spcAft>
                          <a:spcPts val="0"/>
                        </a:spcAft>
                      </a:pPr>
                      <a:r>
                        <a:rPr lang="en-US" sz="1100" b="1">
                          <a:effectLst/>
                          <a:latin typeface="Open Sans Light" panose="020B0306030504020204" pitchFamily="34" charset="0"/>
                          <a:ea typeface="Open Sans Light" panose="020B0306030504020204" pitchFamily="34" charset="0"/>
                          <a:cs typeface="Open Sans Light" panose="020B0306030504020204" pitchFamily="34" charset="0"/>
                        </a:rPr>
                        <a:t>2 points</a:t>
                      </a:r>
                      <a:endParaRPr lang="en-US" sz="1000">
                        <a:effectLst/>
                        <a:latin typeface="Open Sans Light" panose="020B0306030504020204" pitchFamily="34" charset="0"/>
                        <a:ea typeface="Open Sans Light" panose="020B0306030504020204" pitchFamily="34" charset="0"/>
                        <a:cs typeface="Open Sans Light" panose="020B0306030504020204" pitchFamily="34" charset="0"/>
                      </a:endParaRPr>
                    </a:p>
                  </a:txBody>
                  <a:tcPr marL="65053" marR="6505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spcBef>
                          <a:spcPts val="0"/>
                        </a:spcBef>
                        <a:spcAft>
                          <a:spcPts val="0"/>
                        </a:spcAft>
                      </a:pPr>
                      <a:r>
                        <a:rPr lang="en-US" sz="1100" b="1">
                          <a:effectLst/>
                          <a:latin typeface="Open Sans Light" panose="020B0306030504020204" pitchFamily="34" charset="0"/>
                          <a:ea typeface="Open Sans Light" panose="020B0306030504020204" pitchFamily="34" charset="0"/>
                          <a:cs typeface="Open Sans Light" panose="020B0306030504020204" pitchFamily="34" charset="0"/>
                        </a:rPr>
                        <a:t>Approaching Target </a:t>
                      </a:r>
                      <a:endParaRPr lang="en-US" sz="1000">
                        <a:effectLst/>
                        <a:latin typeface="Open Sans Light" panose="020B0306030504020204" pitchFamily="34" charset="0"/>
                        <a:ea typeface="Open Sans Light" panose="020B0306030504020204" pitchFamily="34" charset="0"/>
                        <a:cs typeface="Open Sans Light" panose="020B0306030504020204" pitchFamily="34" charset="0"/>
                      </a:endParaRPr>
                    </a:p>
                    <a:p>
                      <a:pPr marL="0" marR="0" algn="ctr">
                        <a:spcBef>
                          <a:spcPts val="0"/>
                        </a:spcBef>
                        <a:spcAft>
                          <a:spcPts val="0"/>
                        </a:spcAft>
                      </a:pPr>
                      <a:r>
                        <a:rPr lang="en-US" sz="1100" b="1">
                          <a:effectLst/>
                          <a:latin typeface="Open Sans Light" panose="020B0306030504020204" pitchFamily="34" charset="0"/>
                          <a:ea typeface="Open Sans Light" panose="020B0306030504020204" pitchFamily="34" charset="0"/>
                          <a:cs typeface="Open Sans Light" panose="020B0306030504020204" pitchFamily="34" charset="0"/>
                        </a:rPr>
                        <a:t>3 points</a:t>
                      </a:r>
                      <a:endParaRPr lang="en-US" sz="1000">
                        <a:effectLst/>
                        <a:latin typeface="Open Sans Light" panose="020B0306030504020204" pitchFamily="34" charset="0"/>
                        <a:ea typeface="Open Sans Light" panose="020B0306030504020204" pitchFamily="34" charset="0"/>
                        <a:cs typeface="Open Sans Light" panose="020B0306030504020204" pitchFamily="34" charset="0"/>
                      </a:endParaRPr>
                    </a:p>
                  </a:txBody>
                  <a:tcPr marL="65053" marR="6505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spcBef>
                          <a:spcPts val="0"/>
                        </a:spcBef>
                        <a:spcAft>
                          <a:spcPts val="0"/>
                        </a:spcAft>
                      </a:pPr>
                      <a:r>
                        <a:rPr lang="en-US" sz="1100" b="1">
                          <a:solidFill>
                            <a:srgbClr val="000000"/>
                          </a:solidFill>
                          <a:effectLst/>
                          <a:latin typeface="Open Sans Light" panose="020B0306030504020204" pitchFamily="34" charset="0"/>
                          <a:ea typeface="Open Sans Light" panose="020B0306030504020204" pitchFamily="34" charset="0"/>
                          <a:cs typeface="Open Sans Light" panose="020B0306030504020204" pitchFamily="34" charset="0"/>
                        </a:rPr>
                        <a:t>At Target </a:t>
                      </a:r>
                      <a:endParaRPr lang="en-US" sz="1000">
                        <a:effectLst/>
                        <a:latin typeface="Open Sans Light" panose="020B0306030504020204" pitchFamily="34" charset="0"/>
                        <a:ea typeface="Open Sans Light" panose="020B0306030504020204" pitchFamily="34" charset="0"/>
                        <a:cs typeface="Open Sans Light" panose="020B0306030504020204" pitchFamily="34" charset="0"/>
                      </a:endParaRPr>
                    </a:p>
                    <a:p>
                      <a:pPr marL="0" marR="0" algn="ctr">
                        <a:spcBef>
                          <a:spcPts val="0"/>
                        </a:spcBef>
                        <a:spcAft>
                          <a:spcPts val="0"/>
                        </a:spcAft>
                      </a:pPr>
                      <a:r>
                        <a:rPr lang="en-US" sz="1100" b="1">
                          <a:solidFill>
                            <a:srgbClr val="000000"/>
                          </a:solidFill>
                          <a:effectLst/>
                          <a:latin typeface="Open Sans Light" panose="020B0306030504020204" pitchFamily="34" charset="0"/>
                          <a:ea typeface="Open Sans Light" panose="020B0306030504020204" pitchFamily="34" charset="0"/>
                          <a:cs typeface="Open Sans Light" panose="020B0306030504020204" pitchFamily="34" charset="0"/>
                        </a:rPr>
                        <a:t>4 points</a:t>
                      </a:r>
                      <a:endParaRPr lang="en-US" sz="1000">
                        <a:effectLst/>
                        <a:latin typeface="Open Sans Light" panose="020B0306030504020204" pitchFamily="34" charset="0"/>
                        <a:ea typeface="Open Sans Light" panose="020B0306030504020204" pitchFamily="34" charset="0"/>
                        <a:cs typeface="Open Sans Light" panose="020B0306030504020204" pitchFamily="34" charset="0"/>
                      </a:endParaRPr>
                    </a:p>
                  </a:txBody>
                  <a:tcPr marL="65053" marR="6505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marL="0" marR="0" algn="ctr">
                        <a:spcBef>
                          <a:spcPts val="0"/>
                        </a:spcBef>
                        <a:spcAft>
                          <a:spcPts val="0"/>
                        </a:spcAft>
                      </a:pPr>
                      <a:r>
                        <a:rPr lang="en-US" sz="1100" b="1">
                          <a:solidFill>
                            <a:srgbClr val="000000"/>
                          </a:solidFill>
                          <a:effectLst/>
                          <a:latin typeface="Open Sans Light" panose="020B0306030504020204" pitchFamily="34" charset="0"/>
                          <a:ea typeface="Open Sans Light" panose="020B0306030504020204" pitchFamily="34" charset="0"/>
                          <a:cs typeface="Open Sans Light" panose="020B0306030504020204" pitchFamily="34" charset="0"/>
                        </a:rPr>
                        <a:t>Advanced (Bridge to Kansas ELA Standard)</a:t>
                      </a:r>
                      <a:endParaRPr lang="en-US" sz="1000">
                        <a:effectLst/>
                        <a:latin typeface="Open Sans Light" panose="020B0306030504020204" pitchFamily="34" charset="0"/>
                        <a:ea typeface="Open Sans Light" panose="020B0306030504020204" pitchFamily="34" charset="0"/>
                        <a:cs typeface="Open Sans Light" panose="020B0306030504020204" pitchFamily="34" charset="0"/>
                      </a:endParaRPr>
                    </a:p>
                    <a:p>
                      <a:pPr marL="1085850" marR="0" indent="-923290" algn="ctr">
                        <a:spcBef>
                          <a:spcPts val="120"/>
                        </a:spcBef>
                        <a:spcAft>
                          <a:spcPts val="0"/>
                        </a:spcAft>
                      </a:pPr>
                      <a:r>
                        <a:rPr lang="en-US" sz="1100" b="1">
                          <a:solidFill>
                            <a:srgbClr val="000000"/>
                          </a:solidFill>
                          <a:effectLst/>
                          <a:latin typeface="Open Sans Light" panose="020B0306030504020204" pitchFamily="34" charset="0"/>
                          <a:ea typeface="Open Sans Light" panose="020B0306030504020204" pitchFamily="34" charset="0"/>
                          <a:cs typeface="Open Sans Light" panose="020B0306030504020204" pitchFamily="34" charset="0"/>
                        </a:rPr>
                        <a:t>5 points</a:t>
                      </a:r>
                      <a:endParaRPr lang="en-US" sz="1000">
                        <a:effectLst/>
                        <a:latin typeface="Open Sans Light" panose="020B0306030504020204" pitchFamily="34" charset="0"/>
                        <a:ea typeface="Open Sans Light" panose="020B0306030504020204" pitchFamily="34" charset="0"/>
                        <a:cs typeface="Times New Roman" panose="02020603050405020304" pitchFamily="18" charset="0"/>
                      </a:endParaRPr>
                    </a:p>
                  </a:txBody>
                  <a:tcPr marL="65053" marR="6505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extLst>
                  <a:ext uri="{0D108BD9-81ED-4DB2-BD59-A6C34878D82A}">
                    <a16:rowId xmlns:a16="http://schemas.microsoft.com/office/drawing/2014/main" val="4250980272"/>
                  </a:ext>
                </a:extLst>
              </a:tr>
              <a:tr h="3657437">
                <a:tc>
                  <a:txBody>
                    <a:bodyPr/>
                    <a:lstStyle/>
                    <a:p>
                      <a:pPr marL="0" marR="208915">
                        <a:spcBef>
                          <a:spcPts val="0"/>
                        </a:spcBef>
                        <a:spcAft>
                          <a:spcPts val="0"/>
                        </a:spcAft>
                        <a:tabLst>
                          <a:tab pos="537845" algn="l"/>
                        </a:tabLst>
                      </a:pPr>
                      <a:r>
                        <a:rPr lang="en-US" sz="1000" b="1">
                          <a:effectLst/>
                          <a:latin typeface="Open Sans Light" panose="020B0306030504020204" pitchFamily="34" charset="0"/>
                          <a:ea typeface="Calibri" panose="020F0502020204030204" pitchFamily="34" charset="0"/>
                          <a:cs typeface="Open Sans Light" panose="020B0306030504020204" pitchFamily="34" charset="0"/>
                        </a:rPr>
                        <a:t>EE.RF.3.4</a:t>
                      </a:r>
                      <a:r>
                        <a:rPr lang="en-US" sz="1000">
                          <a:effectLst/>
                          <a:latin typeface="Open Sans Light" panose="020B0306030504020204" pitchFamily="34" charset="0"/>
                          <a:ea typeface="Calibri" panose="020F0502020204030204" pitchFamily="34" charset="0"/>
                          <a:cs typeface="Open Sans Light" panose="020B0306030504020204" pitchFamily="34" charset="0"/>
                        </a:rPr>
                        <a:t> Read words in text.</a:t>
                      </a:r>
                      <a:endParaRPr lang="en-US" sz="1000">
                        <a:effectLst/>
                        <a:latin typeface="Open Sans Light" panose="020B0306030504020204" pitchFamily="34" charset="0"/>
                        <a:ea typeface="Open Sans Light" panose="020B0306030504020204" pitchFamily="34" charset="0"/>
                        <a:cs typeface="Open Sans Light" panose="020B0306030504020204" pitchFamily="34" charset="0"/>
                      </a:endParaRPr>
                    </a:p>
                    <a:p>
                      <a:pPr marL="342900" marR="208915" lvl="0" indent="-342900" algn="l">
                        <a:spcBef>
                          <a:spcPts val="0"/>
                        </a:spcBef>
                        <a:spcAft>
                          <a:spcPts val="0"/>
                        </a:spcAft>
                        <a:buFont typeface="+mj-lt"/>
                        <a:buAutoNum type="alphaUcParenR"/>
                        <a:tabLst>
                          <a:tab pos="537845" algn="l"/>
                        </a:tabLst>
                      </a:pPr>
                      <a:r>
                        <a:rPr lang="en-US" sz="1000">
                          <a:effectLst/>
                          <a:latin typeface="Open Sans Light" panose="020B0306030504020204" pitchFamily="34" charset="0"/>
                          <a:ea typeface="Calibri" panose="020F0502020204030204" pitchFamily="34" charset="0"/>
                          <a:cs typeface="Open Sans Light" panose="020B0306030504020204" pitchFamily="34" charset="0"/>
                        </a:rPr>
                        <a:t>Read familiar text comprised of known words.</a:t>
                      </a:r>
                      <a:endParaRPr lang="en-US" sz="1000">
                        <a:effectLst/>
                        <a:latin typeface="Open Sans Light" panose="020B0306030504020204" pitchFamily="34" charset="0"/>
                        <a:ea typeface="Open Sans Light" panose="020B0306030504020204" pitchFamily="34" charset="0"/>
                        <a:cs typeface="Times New Roman" panose="02020603050405020304" pitchFamily="18" charset="0"/>
                      </a:endParaRPr>
                    </a:p>
                    <a:p>
                      <a:pPr marL="342900" marR="208915" lvl="0" indent="-342900" algn="l">
                        <a:spcBef>
                          <a:spcPts val="0"/>
                        </a:spcBef>
                        <a:spcAft>
                          <a:spcPts val="0"/>
                        </a:spcAft>
                        <a:buFont typeface="+mj-lt"/>
                        <a:buAutoNum type="alphaUcParenR"/>
                        <a:tabLst>
                          <a:tab pos="537845" algn="l"/>
                        </a:tabLst>
                      </a:pPr>
                      <a:r>
                        <a:rPr lang="en-US" sz="1000">
                          <a:effectLst/>
                          <a:latin typeface="Open Sans Light" panose="020B0306030504020204" pitchFamily="34" charset="0"/>
                          <a:ea typeface="Calibri" panose="020F0502020204030204" pitchFamily="34" charset="0"/>
                          <a:cs typeface="Open Sans Light" panose="020B0306030504020204" pitchFamily="34" charset="0"/>
                        </a:rPr>
                        <a:t>Not applicable</a:t>
                      </a:r>
                      <a:endParaRPr lang="en-US" sz="1000">
                        <a:effectLst/>
                        <a:latin typeface="Open Sans Light" panose="020B0306030504020204" pitchFamily="34" charset="0"/>
                        <a:ea typeface="Open Sans Light" panose="020B0306030504020204" pitchFamily="34" charset="0"/>
                        <a:cs typeface="Times New Roman" panose="02020603050405020304" pitchFamily="18" charset="0"/>
                      </a:endParaRPr>
                    </a:p>
                    <a:p>
                      <a:pPr marL="342900" marR="208915" lvl="0" indent="-342900" algn="l">
                        <a:spcBef>
                          <a:spcPts val="0"/>
                        </a:spcBef>
                        <a:spcAft>
                          <a:spcPts val="0"/>
                        </a:spcAft>
                        <a:buFont typeface="+mj-lt"/>
                        <a:buAutoNum type="alphaUcParenR"/>
                        <a:tabLst>
                          <a:tab pos="537845" algn="l"/>
                        </a:tabLst>
                      </a:pPr>
                      <a:r>
                        <a:rPr lang="en-US" sz="1000">
                          <a:effectLst/>
                          <a:latin typeface="Open Sans Light" panose="020B0306030504020204" pitchFamily="34" charset="0"/>
                          <a:ea typeface="Calibri" panose="020F0502020204030204" pitchFamily="34" charset="0"/>
                          <a:cs typeface="Open Sans Light" panose="020B0306030504020204" pitchFamily="34" charset="0"/>
                        </a:rPr>
                        <a:t>Use context to determine missing words in familiar texts.</a:t>
                      </a:r>
                      <a:endParaRPr lang="en-US" sz="1000">
                        <a:effectLst/>
                        <a:latin typeface="Open Sans Light" panose="020B0306030504020204" pitchFamily="34" charset="0"/>
                        <a:ea typeface="Open Sans Light" panose="020B0306030504020204" pitchFamily="34" charset="0"/>
                        <a:cs typeface="Times New Roman" panose="02020603050405020304" pitchFamily="18" charset="0"/>
                      </a:endParaRPr>
                    </a:p>
                  </a:txBody>
                  <a:tcPr marL="65053" marR="6505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342900" marR="0" lvl="0" indent="-342900" algn="l">
                        <a:spcBef>
                          <a:spcPts val="0"/>
                        </a:spcBef>
                        <a:spcAft>
                          <a:spcPts val="0"/>
                        </a:spcAft>
                        <a:buFont typeface="Symbol" panose="05050102010706020507" pitchFamily="18" charset="2"/>
                        <a:buChar char=""/>
                      </a:pPr>
                      <a:r>
                        <a:rPr lang="en-US" sz="1000">
                          <a:effectLst/>
                          <a:latin typeface="Open Sans Light" panose="020B0306030504020204" pitchFamily="34" charset="0"/>
                          <a:ea typeface="Open Sans Light" panose="020B0306030504020204" pitchFamily="34" charset="0"/>
                          <a:cs typeface="Open Sans Light" panose="020B0306030504020204" pitchFamily="34" charset="0"/>
                        </a:rPr>
                        <a:t>Not yet emerging</a:t>
                      </a:r>
                      <a:endParaRPr lang="en-US" sz="1000">
                        <a:effectLst/>
                        <a:latin typeface="Open Sans Light" panose="020B0306030504020204" pitchFamily="34" charset="0"/>
                        <a:ea typeface="Open Sans Light" panose="020B0306030504020204" pitchFamily="34" charset="0"/>
                        <a:cs typeface="Times New Roman" panose="02020603050405020304" pitchFamily="18" charset="0"/>
                      </a:endParaRPr>
                    </a:p>
                  </a:txBody>
                  <a:tcPr marL="65053" marR="6505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342900" marR="0" lvl="0" indent="-342900" algn="l">
                        <a:spcBef>
                          <a:spcPts val="0"/>
                        </a:spcBef>
                        <a:spcAft>
                          <a:spcPts val="0"/>
                        </a:spcAft>
                        <a:buFont typeface="Symbol" panose="05050102010706020507" pitchFamily="18" charset="2"/>
                        <a:buChar char=""/>
                      </a:pPr>
                      <a:r>
                        <a:rPr lang="en-US" sz="1000">
                          <a:effectLst/>
                          <a:latin typeface="Open Sans Light" panose="020B0306030504020204" pitchFamily="34" charset="0"/>
                          <a:ea typeface="Open Sans Light" panose="020B0306030504020204" pitchFamily="34" charset="0"/>
                          <a:cs typeface="Open Sans Light" panose="020B0306030504020204" pitchFamily="34" charset="0"/>
                        </a:rPr>
                        <a:t>Student will point to or say a word to complete a repeated storyline</a:t>
                      </a:r>
                      <a:endParaRPr lang="en-US" sz="1000">
                        <a:effectLst/>
                        <a:latin typeface="Open Sans Light" panose="020B0306030504020204" pitchFamily="34" charset="0"/>
                        <a:ea typeface="Open Sans Light" panose="020B0306030504020204" pitchFamily="34" charset="0"/>
                        <a:cs typeface="Times New Roman" panose="02020603050405020304" pitchFamily="18" charset="0"/>
                      </a:endParaRPr>
                    </a:p>
                  </a:txBody>
                  <a:tcPr marL="65053" marR="6505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342900" marR="0" lvl="0" indent="-342900" algn="l">
                        <a:spcBef>
                          <a:spcPts val="0"/>
                        </a:spcBef>
                        <a:spcAft>
                          <a:spcPts val="0"/>
                        </a:spcAft>
                        <a:buFont typeface="Symbol" panose="05050102010706020507" pitchFamily="18" charset="2"/>
                        <a:buChar char=""/>
                      </a:pPr>
                      <a:r>
                        <a:rPr lang="en-US" sz="1000">
                          <a:effectLst/>
                          <a:latin typeface="Open Sans Light" panose="020B0306030504020204" pitchFamily="34" charset="0"/>
                          <a:ea typeface="Open Sans Light" panose="020B0306030504020204" pitchFamily="34" charset="0"/>
                          <a:cs typeface="Open Sans Light" panose="020B0306030504020204" pitchFamily="34" charset="0"/>
                        </a:rPr>
                        <a:t>Student will point to or say a word to complete a repeated storyline</a:t>
                      </a:r>
                      <a:endParaRPr lang="en-US" sz="1000">
                        <a:effectLst/>
                        <a:latin typeface="Open Sans Light" panose="020B0306030504020204" pitchFamily="34" charset="0"/>
                        <a:ea typeface="Open Sans Light" panose="020B0306030504020204" pitchFamily="34" charset="0"/>
                        <a:cs typeface="Times New Roman" panose="02020603050405020304" pitchFamily="18" charset="0"/>
                      </a:endParaRPr>
                    </a:p>
                    <a:p>
                      <a:pPr marL="342900" marR="0" lvl="0" indent="-342900" algn="l">
                        <a:spcBef>
                          <a:spcPts val="0"/>
                        </a:spcBef>
                        <a:spcAft>
                          <a:spcPts val="0"/>
                        </a:spcAft>
                        <a:buFont typeface="Symbol" panose="05050102010706020507" pitchFamily="18" charset="2"/>
                        <a:buChar char=""/>
                      </a:pPr>
                      <a:r>
                        <a:rPr lang="en-US" sz="1000">
                          <a:effectLst/>
                          <a:latin typeface="Open Sans Light" panose="020B0306030504020204" pitchFamily="34" charset="0"/>
                          <a:ea typeface="Open Sans Light" panose="020B0306030504020204" pitchFamily="34" charset="0"/>
                          <a:cs typeface="Open Sans Light" panose="020B0306030504020204" pitchFamily="34" charset="0"/>
                        </a:rPr>
                        <a:t>Student will point to sight words to complete sentences</a:t>
                      </a:r>
                      <a:endParaRPr lang="en-US" sz="1000">
                        <a:effectLst/>
                        <a:latin typeface="Open Sans Light" panose="020B0306030504020204" pitchFamily="34" charset="0"/>
                        <a:ea typeface="Open Sans Light" panose="020B0306030504020204" pitchFamily="34" charset="0"/>
                        <a:cs typeface="Times New Roman" panose="02020603050405020304" pitchFamily="18" charset="0"/>
                      </a:endParaRPr>
                    </a:p>
                    <a:p>
                      <a:pPr marL="342900" marR="0" lvl="0" indent="-342900" algn="l">
                        <a:spcBef>
                          <a:spcPts val="0"/>
                        </a:spcBef>
                        <a:spcAft>
                          <a:spcPts val="0"/>
                        </a:spcAft>
                        <a:buFont typeface="Symbol" panose="05050102010706020507" pitchFamily="18" charset="2"/>
                        <a:buChar char=""/>
                      </a:pPr>
                      <a:r>
                        <a:rPr lang="en-US" sz="1000">
                          <a:effectLst/>
                          <a:latin typeface="Open Sans Light" panose="020B0306030504020204" pitchFamily="34" charset="0"/>
                          <a:ea typeface="Open Sans Light" panose="020B0306030504020204" pitchFamily="34" charset="0"/>
                          <a:cs typeface="Open Sans Light" panose="020B0306030504020204" pitchFamily="34" charset="0"/>
                        </a:rPr>
                        <a:t>Student will use context to determine missing words in familiar texts</a:t>
                      </a:r>
                      <a:endParaRPr lang="en-US" sz="1000">
                        <a:effectLst/>
                        <a:latin typeface="Open Sans Light" panose="020B0306030504020204" pitchFamily="34" charset="0"/>
                        <a:ea typeface="Open Sans Light" panose="020B0306030504020204" pitchFamily="34" charset="0"/>
                        <a:cs typeface="Times New Roman" panose="02020603050405020304" pitchFamily="18" charset="0"/>
                      </a:endParaRPr>
                    </a:p>
                  </a:txBody>
                  <a:tcPr marL="65053" marR="6505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342900" marR="0" lvl="0" indent="-342900" algn="l">
                        <a:spcBef>
                          <a:spcPts val="0"/>
                        </a:spcBef>
                        <a:spcAft>
                          <a:spcPts val="0"/>
                        </a:spcAft>
                        <a:buFont typeface="Symbol" panose="05050102010706020507" pitchFamily="18" charset="2"/>
                        <a:buChar char=""/>
                      </a:pPr>
                      <a:r>
                        <a:rPr lang="en-US" sz="1000">
                          <a:solidFill>
                            <a:srgbClr val="000000"/>
                          </a:solidFill>
                          <a:effectLst/>
                          <a:latin typeface="Open Sans Light" panose="020B0306030504020204" pitchFamily="34" charset="0"/>
                          <a:ea typeface="Open Sans Light" panose="020B0306030504020204" pitchFamily="34" charset="0"/>
                          <a:cs typeface="Open Sans Light" panose="020B0306030504020204" pitchFamily="34" charset="0"/>
                        </a:rPr>
                        <a:t>Student will point to or say a word to complete a repeated storyline</a:t>
                      </a:r>
                      <a:endParaRPr lang="en-US" sz="1000">
                        <a:effectLst/>
                        <a:latin typeface="Open Sans Light" panose="020B0306030504020204" pitchFamily="34" charset="0"/>
                        <a:ea typeface="Open Sans Light" panose="020B0306030504020204" pitchFamily="34" charset="0"/>
                        <a:cs typeface="Times New Roman" panose="02020603050405020304" pitchFamily="18" charset="0"/>
                      </a:endParaRPr>
                    </a:p>
                    <a:p>
                      <a:pPr marL="342900" marR="0" lvl="0" indent="-342900" algn="l">
                        <a:spcBef>
                          <a:spcPts val="0"/>
                        </a:spcBef>
                        <a:spcAft>
                          <a:spcPts val="0"/>
                        </a:spcAft>
                        <a:buFont typeface="Symbol" panose="05050102010706020507" pitchFamily="18" charset="2"/>
                        <a:buChar char=""/>
                      </a:pPr>
                      <a:r>
                        <a:rPr lang="en-US" sz="1000">
                          <a:solidFill>
                            <a:srgbClr val="000000"/>
                          </a:solidFill>
                          <a:effectLst/>
                          <a:latin typeface="Open Sans Light" panose="020B0306030504020204" pitchFamily="34" charset="0"/>
                          <a:ea typeface="Open Sans Light" panose="020B0306030504020204" pitchFamily="34" charset="0"/>
                          <a:cs typeface="Open Sans Light" panose="020B0306030504020204" pitchFamily="34" charset="0"/>
                        </a:rPr>
                        <a:t>Student will point to sight words to complete sentences </a:t>
                      </a:r>
                      <a:endParaRPr lang="en-US" sz="1000">
                        <a:effectLst/>
                        <a:latin typeface="Open Sans Light" panose="020B0306030504020204" pitchFamily="34" charset="0"/>
                        <a:ea typeface="Open Sans Light" panose="020B0306030504020204" pitchFamily="34" charset="0"/>
                        <a:cs typeface="Times New Roman" panose="02020603050405020304" pitchFamily="18" charset="0"/>
                      </a:endParaRPr>
                    </a:p>
                    <a:p>
                      <a:pPr marL="342900" marR="0" lvl="0" indent="-342900" algn="l">
                        <a:spcBef>
                          <a:spcPts val="0"/>
                        </a:spcBef>
                        <a:spcAft>
                          <a:spcPts val="0"/>
                        </a:spcAft>
                        <a:buFont typeface="Symbol" panose="05050102010706020507" pitchFamily="18" charset="2"/>
                        <a:buChar char=""/>
                      </a:pPr>
                      <a:r>
                        <a:rPr lang="en-US" sz="1000">
                          <a:solidFill>
                            <a:srgbClr val="000000"/>
                          </a:solidFill>
                          <a:effectLst/>
                          <a:latin typeface="Open Sans Light" panose="020B0306030504020204" pitchFamily="34" charset="0"/>
                          <a:ea typeface="Open Sans Light" panose="020B0306030504020204" pitchFamily="34" charset="0"/>
                          <a:cs typeface="Open Sans Light" panose="020B0306030504020204" pitchFamily="34" charset="0"/>
                        </a:rPr>
                        <a:t>Student will use context to determine missing words in familiar texts.</a:t>
                      </a:r>
                      <a:endParaRPr lang="en-US" sz="1000">
                        <a:effectLst/>
                        <a:latin typeface="Open Sans Light" panose="020B0306030504020204" pitchFamily="34" charset="0"/>
                        <a:ea typeface="Open Sans Light" panose="020B0306030504020204" pitchFamily="34" charset="0"/>
                        <a:cs typeface="Times New Roman" panose="02020603050405020304" pitchFamily="18" charset="0"/>
                      </a:endParaRPr>
                    </a:p>
                    <a:p>
                      <a:pPr marL="342900" marR="0" lvl="0" indent="-342900" algn="l">
                        <a:spcBef>
                          <a:spcPts val="0"/>
                        </a:spcBef>
                        <a:spcAft>
                          <a:spcPts val="0"/>
                        </a:spcAft>
                        <a:buFont typeface="Symbol" panose="05050102010706020507" pitchFamily="18" charset="2"/>
                        <a:buChar char=""/>
                      </a:pPr>
                      <a:r>
                        <a:rPr lang="en-US" sz="1000">
                          <a:solidFill>
                            <a:srgbClr val="000000"/>
                          </a:solidFill>
                          <a:effectLst/>
                          <a:latin typeface="Open Sans Light" panose="020B0306030504020204" pitchFamily="34" charset="0"/>
                          <a:ea typeface="Open Sans Light" panose="020B0306030504020204" pitchFamily="34" charset="0"/>
                          <a:cs typeface="Open Sans Light" panose="020B0306030504020204" pitchFamily="34" charset="0"/>
                        </a:rPr>
                        <a:t>Student will read familiar text comprised of known words</a:t>
                      </a:r>
                      <a:endParaRPr lang="en-US" sz="1000">
                        <a:effectLst/>
                        <a:latin typeface="Open Sans Light" panose="020B0306030504020204" pitchFamily="34" charset="0"/>
                        <a:ea typeface="Open Sans Light" panose="020B0306030504020204" pitchFamily="34" charset="0"/>
                        <a:cs typeface="Times New Roman" panose="02020603050405020304" pitchFamily="18" charset="0"/>
                      </a:endParaRPr>
                    </a:p>
                    <a:p>
                      <a:pPr marL="0" marR="0">
                        <a:spcBef>
                          <a:spcPts val="0"/>
                        </a:spcBef>
                        <a:spcAft>
                          <a:spcPts val="0"/>
                        </a:spcAft>
                      </a:pPr>
                      <a:r>
                        <a:rPr lang="en-US" sz="1000">
                          <a:effectLst/>
                          <a:latin typeface="Open Sans Light" panose="020B0306030504020204" pitchFamily="34" charset="0"/>
                          <a:ea typeface="Open Sans Light" panose="020B0306030504020204" pitchFamily="34" charset="0"/>
                          <a:cs typeface="Open Sans Light" panose="020B0306030504020204" pitchFamily="34" charset="0"/>
                        </a:rPr>
                        <a:t> </a:t>
                      </a:r>
                    </a:p>
                  </a:txBody>
                  <a:tcPr marL="65053" marR="6505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marL="342900" marR="0" lvl="0" indent="-342900" algn="l">
                        <a:spcBef>
                          <a:spcPts val="0"/>
                        </a:spcBef>
                        <a:spcAft>
                          <a:spcPts val="0"/>
                        </a:spcAft>
                        <a:buFont typeface="Symbol" panose="05050102010706020507" pitchFamily="18" charset="2"/>
                        <a:buChar char=""/>
                      </a:pPr>
                      <a:r>
                        <a:rPr lang="en-US" sz="1000" dirty="0">
                          <a:solidFill>
                            <a:srgbClr val="000000"/>
                          </a:solidFill>
                          <a:effectLst/>
                          <a:latin typeface="Open Sans Light" panose="020B0306030504020204" pitchFamily="34" charset="0"/>
                          <a:ea typeface="Open Sans Light" panose="020B0306030504020204" pitchFamily="34" charset="0"/>
                          <a:cs typeface="Open Sans Light" panose="020B0306030504020204" pitchFamily="34" charset="0"/>
                        </a:rPr>
                        <a:t>Student will point to or say a word to complete a repeated storyline </a:t>
                      </a:r>
                      <a:endParaRPr lang="en-US" sz="1000" dirty="0">
                        <a:effectLst/>
                        <a:latin typeface="Open Sans Light" panose="020B0306030504020204" pitchFamily="34" charset="0"/>
                        <a:ea typeface="Open Sans Light" panose="020B0306030504020204" pitchFamily="34" charset="0"/>
                        <a:cs typeface="Times New Roman" panose="02020603050405020304" pitchFamily="18" charset="0"/>
                      </a:endParaRPr>
                    </a:p>
                    <a:p>
                      <a:pPr marL="342900" marR="0" lvl="0" indent="-342900" algn="l">
                        <a:spcBef>
                          <a:spcPts val="0"/>
                        </a:spcBef>
                        <a:spcAft>
                          <a:spcPts val="0"/>
                        </a:spcAft>
                        <a:buFont typeface="Symbol" panose="05050102010706020507" pitchFamily="18" charset="2"/>
                        <a:buChar char=""/>
                      </a:pPr>
                      <a:r>
                        <a:rPr lang="en-US" sz="1000" dirty="0">
                          <a:solidFill>
                            <a:srgbClr val="000000"/>
                          </a:solidFill>
                          <a:effectLst/>
                          <a:latin typeface="Open Sans Light" panose="020B0306030504020204" pitchFamily="34" charset="0"/>
                          <a:ea typeface="Open Sans Light" panose="020B0306030504020204" pitchFamily="34" charset="0"/>
                          <a:cs typeface="Open Sans Light" panose="020B0306030504020204" pitchFamily="34" charset="0"/>
                        </a:rPr>
                        <a:t>Student will point to sight words to complete sentences</a:t>
                      </a:r>
                      <a:endParaRPr lang="en-US" sz="1000" dirty="0">
                        <a:effectLst/>
                        <a:latin typeface="Open Sans Light" panose="020B0306030504020204" pitchFamily="34" charset="0"/>
                        <a:ea typeface="Open Sans Light" panose="020B0306030504020204" pitchFamily="34" charset="0"/>
                        <a:cs typeface="Times New Roman" panose="02020603050405020304" pitchFamily="18" charset="0"/>
                      </a:endParaRPr>
                    </a:p>
                    <a:p>
                      <a:pPr marL="342900" marR="0" lvl="0" indent="-342900" algn="l">
                        <a:spcBef>
                          <a:spcPts val="0"/>
                        </a:spcBef>
                        <a:spcAft>
                          <a:spcPts val="0"/>
                        </a:spcAft>
                        <a:buFont typeface="Symbol" panose="05050102010706020507" pitchFamily="18" charset="2"/>
                        <a:buChar char=""/>
                      </a:pPr>
                      <a:r>
                        <a:rPr lang="en-US" sz="1000" dirty="0">
                          <a:solidFill>
                            <a:srgbClr val="000000"/>
                          </a:solidFill>
                          <a:effectLst/>
                          <a:latin typeface="Open Sans Light" panose="020B0306030504020204" pitchFamily="34" charset="0"/>
                          <a:ea typeface="Open Sans Light" panose="020B0306030504020204" pitchFamily="34" charset="0"/>
                          <a:cs typeface="Open Sans Light" panose="020B0306030504020204" pitchFamily="34" charset="0"/>
                        </a:rPr>
                        <a:t>Student will use context to determine missing words in familiar texts.</a:t>
                      </a:r>
                      <a:endParaRPr lang="en-US" sz="1000" dirty="0">
                        <a:effectLst/>
                        <a:latin typeface="Open Sans Light" panose="020B0306030504020204" pitchFamily="34" charset="0"/>
                        <a:ea typeface="Open Sans Light" panose="020B0306030504020204" pitchFamily="34" charset="0"/>
                        <a:cs typeface="Times New Roman" panose="02020603050405020304" pitchFamily="18" charset="0"/>
                      </a:endParaRPr>
                    </a:p>
                    <a:p>
                      <a:pPr marL="342900" marR="0" lvl="0" indent="-342900" algn="l">
                        <a:spcBef>
                          <a:spcPts val="0"/>
                        </a:spcBef>
                        <a:spcAft>
                          <a:spcPts val="0"/>
                        </a:spcAft>
                        <a:buFont typeface="Symbol" panose="05050102010706020507" pitchFamily="18" charset="2"/>
                        <a:buChar char=""/>
                      </a:pPr>
                      <a:r>
                        <a:rPr lang="en-US" sz="1000" dirty="0">
                          <a:solidFill>
                            <a:srgbClr val="000000"/>
                          </a:solidFill>
                          <a:effectLst/>
                          <a:latin typeface="Open Sans Light" panose="020B0306030504020204" pitchFamily="34" charset="0"/>
                          <a:ea typeface="Open Sans Light" panose="020B0306030504020204" pitchFamily="34" charset="0"/>
                          <a:cs typeface="Open Sans Light" panose="020B0306030504020204" pitchFamily="34" charset="0"/>
                        </a:rPr>
                        <a:t>Student will read familiar text comprised of known words </a:t>
                      </a:r>
                      <a:endParaRPr lang="en-US" sz="1000" dirty="0">
                        <a:effectLst/>
                        <a:latin typeface="Open Sans Light" panose="020B0306030504020204" pitchFamily="34" charset="0"/>
                        <a:ea typeface="Open Sans Light" panose="020B0306030504020204" pitchFamily="34" charset="0"/>
                        <a:cs typeface="Times New Roman" panose="02020603050405020304" pitchFamily="18" charset="0"/>
                      </a:endParaRPr>
                    </a:p>
                    <a:p>
                      <a:pPr marL="342900" marR="0" lvl="0" indent="-342900" algn="l">
                        <a:spcBef>
                          <a:spcPts val="0"/>
                        </a:spcBef>
                        <a:spcAft>
                          <a:spcPts val="0"/>
                        </a:spcAft>
                        <a:buFont typeface="Symbol" panose="05050102010706020507" pitchFamily="18" charset="2"/>
                        <a:buChar char=""/>
                      </a:pPr>
                      <a:r>
                        <a:rPr lang="en-US" sz="1000" dirty="0">
                          <a:solidFill>
                            <a:srgbClr val="000000"/>
                          </a:solidFill>
                          <a:effectLst/>
                          <a:latin typeface="Open Sans Light" panose="020B0306030504020204" pitchFamily="34" charset="0"/>
                          <a:ea typeface="Open Sans Light" panose="020B0306030504020204" pitchFamily="34" charset="0"/>
                          <a:cs typeface="Open Sans Light" panose="020B0306030504020204" pitchFamily="34" charset="0"/>
                        </a:rPr>
                        <a:t>Read text with purpose and understanding</a:t>
                      </a:r>
                      <a:endParaRPr lang="en-US" sz="1000" dirty="0">
                        <a:effectLst/>
                        <a:latin typeface="Open Sans Light" panose="020B0306030504020204" pitchFamily="34" charset="0"/>
                        <a:ea typeface="Open Sans Light" panose="020B0306030504020204" pitchFamily="34" charset="0"/>
                        <a:cs typeface="Times New Roman" panose="02020603050405020304" pitchFamily="18" charset="0"/>
                      </a:endParaRPr>
                    </a:p>
                    <a:p>
                      <a:pPr marL="342900" marR="0" lvl="0" indent="-342900" algn="l">
                        <a:spcBef>
                          <a:spcPts val="0"/>
                        </a:spcBef>
                        <a:spcAft>
                          <a:spcPts val="0"/>
                        </a:spcAft>
                        <a:buFont typeface="Symbol" panose="05050102010706020507" pitchFamily="18" charset="2"/>
                        <a:buChar char=""/>
                      </a:pPr>
                      <a:r>
                        <a:rPr lang="en-US" sz="1000" dirty="0">
                          <a:solidFill>
                            <a:srgbClr val="000000"/>
                          </a:solidFill>
                          <a:effectLst/>
                          <a:latin typeface="Open Sans Light" panose="020B0306030504020204" pitchFamily="34" charset="0"/>
                          <a:ea typeface="Open Sans Light" panose="020B0306030504020204" pitchFamily="34" charset="0"/>
                          <a:cs typeface="Open Sans Light" panose="020B0306030504020204" pitchFamily="34" charset="0"/>
                        </a:rPr>
                        <a:t>Use context to confirm or self</a:t>
                      </a:r>
                      <a:r>
                        <a:rPr lang="en-US" sz="1000" dirty="0">
                          <a:solidFill>
                            <a:srgbClr val="000000"/>
                          </a:solidFill>
                          <a:effectLst/>
                          <a:latin typeface="Cambria Math" panose="02040503050406030204" pitchFamily="18" charset="0"/>
                          <a:ea typeface="Open Sans Light" panose="020B0306030504020204" pitchFamily="34" charset="0"/>
                          <a:cs typeface="Cambria Math" panose="02040503050406030204" pitchFamily="18" charset="0"/>
                        </a:rPr>
                        <a:t>‐</a:t>
                      </a:r>
                      <a:r>
                        <a:rPr lang="en-US" sz="1000" dirty="0">
                          <a:solidFill>
                            <a:srgbClr val="000000"/>
                          </a:solidFill>
                          <a:effectLst/>
                          <a:latin typeface="Open Sans Light" panose="020B0306030504020204" pitchFamily="34" charset="0"/>
                          <a:ea typeface="Open Sans Light" panose="020B0306030504020204" pitchFamily="34" charset="0"/>
                          <a:cs typeface="Open Sans Light" panose="020B0306030504020204" pitchFamily="34" charset="0"/>
                        </a:rPr>
                        <a:t>correct word recognition, rereading as necessary</a:t>
                      </a:r>
                      <a:endParaRPr lang="en-US" sz="1000" dirty="0">
                        <a:effectLst/>
                        <a:latin typeface="Open Sans Light" panose="020B0306030504020204" pitchFamily="34" charset="0"/>
                        <a:ea typeface="Open Sans Light" panose="020B0306030504020204" pitchFamily="34" charset="0"/>
                        <a:cs typeface="Times New Roman" panose="02020603050405020304" pitchFamily="18" charset="0"/>
                      </a:endParaRPr>
                    </a:p>
                  </a:txBody>
                  <a:tcPr marL="65053" marR="6505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extLst>
                  <a:ext uri="{0D108BD9-81ED-4DB2-BD59-A6C34878D82A}">
                    <a16:rowId xmlns:a16="http://schemas.microsoft.com/office/drawing/2014/main" val="1237122715"/>
                  </a:ext>
                </a:extLst>
              </a:tr>
            </a:tbl>
          </a:graphicData>
        </a:graphic>
      </p:graphicFrame>
    </p:spTree>
    <p:extLst>
      <p:ext uri="{BB962C8B-B14F-4D97-AF65-F5344CB8AC3E}">
        <p14:creationId xmlns:p14="http://schemas.microsoft.com/office/powerpoint/2010/main" val="171834827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9CFA0E64-5CC6-2780-1C5B-D9E9D8B07781}"/>
              </a:ext>
            </a:extLst>
          </p:cNvPr>
          <p:cNvSpPr>
            <a:spLocks noGrp="1"/>
          </p:cNvSpPr>
          <p:nvPr>
            <p:ph type="title"/>
          </p:nvPr>
        </p:nvSpPr>
        <p:spPr>
          <a:xfrm>
            <a:off x="838200" y="365125"/>
            <a:ext cx="10515600" cy="660787"/>
          </a:xfrm>
        </p:spPr>
        <p:txBody>
          <a:bodyPr>
            <a:normAutofit fontScale="90000"/>
          </a:bodyPr>
          <a:lstStyle/>
          <a:p>
            <a:r>
              <a:rPr lang="en-US" dirty="0"/>
              <a:t>8</a:t>
            </a:r>
            <a:r>
              <a:rPr lang="en-US" baseline="30000" dirty="0"/>
              <a:t>th</a:t>
            </a:r>
            <a:r>
              <a:rPr lang="en-US" dirty="0"/>
              <a:t> Grade </a:t>
            </a:r>
          </a:p>
        </p:txBody>
      </p:sp>
      <p:pic>
        <p:nvPicPr>
          <p:cNvPr id="4" name="Content Placeholder 3" descr="A screenshot of a computer&#10;&#10;Description automatically generated with medium confidence">
            <a:extLst>
              <a:ext uri="{FF2B5EF4-FFF2-40B4-BE49-F238E27FC236}">
                <a16:creationId xmlns:a16="http://schemas.microsoft.com/office/drawing/2014/main" id="{E25672BF-9F38-E118-D11D-E6049967FC0F}"/>
              </a:ext>
            </a:extLst>
          </p:cNvPr>
          <p:cNvPicPr>
            <a:picLocks noGrp="1" noChangeAspect="1"/>
          </p:cNvPicPr>
          <p:nvPr>
            <p:ph idx="1"/>
          </p:nvPr>
        </p:nvPicPr>
        <p:blipFill>
          <a:blip r:embed="rId3" cstate="print">
            <a:extLst>
              <a:ext uri="{28A0092B-C50C-407E-A947-70E740481C1C}">
                <a14:useLocalDpi xmlns:a14="http://schemas.microsoft.com/office/drawing/2010/main" val="0"/>
              </a:ext>
            </a:extLst>
          </a:blip>
          <a:srcRect/>
          <a:stretch>
            <a:fillRect/>
          </a:stretch>
        </p:blipFill>
        <p:spPr bwMode="auto">
          <a:xfrm>
            <a:off x="1270328" y="2693019"/>
            <a:ext cx="9004572" cy="3462828"/>
          </a:xfrm>
          <a:prstGeom prst="rect">
            <a:avLst/>
          </a:prstGeom>
          <a:noFill/>
        </p:spPr>
      </p:pic>
      <p:sp>
        <p:nvSpPr>
          <p:cNvPr id="6" name="TextBox 5">
            <a:extLst>
              <a:ext uri="{FF2B5EF4-FFF2-40B4-BE49-F238E27FC236}">
                <a16:creationId xmlns:a16="http://schemas.microsoft.com/office/drawing/2014/main" id="{95EEBC30-AE2C-9A0C-9008-2A04C2B41D0F}"/>
              </a:ext>
            </a:extLst>
          </p:cNvPr>
          <p:cNvSpPr txBox="1"/>
          <p:nvPr/>
        </p:nvSpPr>
        <p:spPr>
          <a:xfrm>
            <a:off x="838200" y="1025912"/>
            <a:ext cx="7758460" cy="1585049"/>
          </a:xfrm>
          <a:prstGeom prst="rect">
            <a:avLst/>
          </a:prstGeom>
          <a:noFill/>
        </p:spPr>
        <p:txBody>
          <a:bodyPr wrap="square">
            <a:spAutoFit/>
          </a:bodyPr>
          <a:lstStyle/>
          <a:p>
            <a:pPr marL="342900" marR="0" lvl="0" indent="-342900" algn="just">
              <a:spcBef>
                <a:spcPts val="1000"/>
              </a:spcBef>
              <a:spcAft>
                <a:spcPts val="0"/>
              </a:spcAft>
              <a:buFont typeface="Arial" panose="020B0604020202020204" pitchFamily="34" charset="0"/>
              <a:buChar char="•"/>
              <a:tabLst>
                <a:tab pos="8229600" algn="r"/>
                <a:tab pos="457200" algn="l"/>
                <a:tab pos="8229600" algn="r"/>
              </a:tabLst>
            </a:pPr>
            <a:r>
              <a:rPr lang="en-US" dirty="0">
                <a:effectLst/>
                <a:latin typeface="Open Sans" panose="020B0606030504020204" pitchFamily="34" charset="0"/>
                <a:ea typeface="Open Sans Semibold" panose="020B0706030804020204" pitchFamily="34" charset="0"/>
                <a:cs typeface="Times New Roman" panose="02020603050405020304" pitchFamily="18" charset="0"/>
              </a:rPr>
              <a:t>Report the spring results from </a:t>
            </a:r>
            <a:r>
              <a:rPr lang="en-US" b="1" dirty="0">
                <a:effectLst/>
                <a:latin typeface="Open Sans" panose="020B0606030504020204" pitchFamily="34" charset="0"/>
                <a:ea typeface="Open Sans Semibold" panose="020B0706030804020204" pitchFamily="34" charset="0"/>
                <a:cs typeface="Times New Roman" panose="02020603050405020304" pitchFamily="18" charset="0"/>
              </a:rPr>
              <a:t>EE.RI.8.5 </a:t>
            </a:r>
            <a:r>
              <a:rPr lang="en-US" dirty="0">
                <a:effectLst/>
                <a:latin typeface="Open Sans" panose="020B0606030504020204" pitchFamily="34" charset="0"/>
                <a:ea typeface="Open Sans Semibold" panose="020B0706030804020204" pitchFamily="34" charset="0"/>
                <a:cs typeface="Times New Roman" panose="02020603050405020304" pitchFamily="18" charset="0"/>
              </a:rPr>
              <a:t>Field D62</a:t>
            </a:r>
          </a:p>
          <a:p>
            <a:pPr marL="800100" lvl="1" indent="-342900" algn="just">
              <a:spcBef>
                <a:spcPts val="1000"/>
              </a:spcBef>
              <a:buFont typeface="Arial" panose="020B0604020202020204" pitchFamily="34" charset="0"/>
              <a:buChar char="•"/>
              <a:tabLst>
                <a:tab pos="8229600" algn="r"/>
                <a:tab pos="457200" algn="l"/>
                <a:tab pos="8229600" algn="r"/>
              </a:tabLst>
            </a:pPr>
            <a:r>
              <a:rPr lang="en-US" dirty="0">
                <a:effectLst/>
                <a:latin typeface="Open Sans" panose="020B0606030504020204" pitchFamily="34" charset="0"/>
                <a:ea typeface="Open Sans Semibold" panose="020B0706030804020204" pitchFamily="34" charset="0"/>
                <a:cs typeface="Times New Roman" panose="02020603050405020304" pitchFamily="18" charset="0"/>
              </a:rPr>
              <a:t>00 - Not assessed</a:t>
            </a:r>
          </a:p>
          <a:p>
            <a:pPr marL="742950" marR="0" lvl="1" indent="-285750" algn="just">
              <a:spcBef>
                <a:spcPts val="1000"/>
              </a:spcBef>
              <a:spcAft>
                <a:spcPts val="0"/>
              </a:spcAft>
              <a:buFont typeface="Arial" panose="020B0604020202020204" pitchFamily="34" charset="0"/>
              <a:buChar char="•"/>
              <a:tabLst>
                <a:tab pos="8229600" algn="r"/>
                <a:tab pos="914400" algn="l"/>
                <a:tab pos="8229600" algn="r"/>
              </a:tabLst>
            </a:pPr>
            <a:r>
              <a:rPr lang="en-US" dirty="0">
                <a:effectLst/>
                <a:latin typeface="Open Sans" panose="020B0606030504020204" pitchFamily="34" charset="0"/>
                <a:ea typeface="Open Sans Semibold" panose="020B0706030804020204" pitchFamily="34" charset="0"/>
                <a:cs typeface="Times New Roman" panose="02020603050405020304" pitchFamily="18" charset="0"/>
              </a:rPr>
              <a:t>01- Mastery not demonstrated = below benchmark </a:t>
            </a:r>
          </a:p>
          <a:p>
            <a:pPr marL="742950" marR="0" lvl="1" indent="-285750" algn="just">
              <a:spcBef>
                <a:spcPts val="1000"/>
              </a:spcBef>
              <a:spcAft>
                <a:spcPts val="0"/>
              </a:spcAft>
              <a:buFont typeface="Arial" panose="020B0604020202020204" pitchFamily="34" charset="0"/>
              <a:buChar char="•"/>
              <a:tabLst>
                <a:tab pos="8229600" algn="r"/>
                <a:tab pos="914400" algn="l"/>
                <a:tab pos="8229600" algn="r"/>
              </a:tabLst>
            </a:pPr>
            <a:r>
              <a:rPr lang="en-US" dirty="0">
                <a:effectLst/>
                <a:latin typeface="Open Sans" panose="020B0606030504020204" pitchFamily="34" charset="0"/>
                <a:ea typeface="Open Sans Semibold" panose="020B0706030804020204" pitchFamily="34" charset="0"/>
                <a:cs typeface="Times New Roman" panose="02020603050405020304" pitchFamily="18" charset="0"/>
              </a:rPr>
              <a:t>02 Mastered =at or above benchmark</a:t>
            </a:r>
          </a:p>
        </p:txBody>
      </p:sp>
      <p:sp>
        <p:nvSpPr>
          <p:cNvPr id="8" name="TextBox 7">
            <a:extLst>
              <a:ext uri="{FF2B5EF4-FFF2-40B4-BE49-F238E27FC236}">
                <a16:creationId xmlns:a16="http://schemas.microsoft.com/office/drawing/2014/main" id="{A29E989F-7902-DE93-FB5A-C1BB1DD4BC59}"/>
              </a:ext>
            </a:extLst>
          </p:cNvPr>
          <p:cNvSpPr txBox="1"/>
          <p:nvPr/>
        </p:nvSpPr>
        <p:spPr>
          <a:xfrm>
            <a:off x="7454571" y="2005659"/>
            <a:ext cx="4737429" cy="646331"/>
          </a:xfrm>
          <a:prstGeom prst="rect">
            <a:avLst/>
          </a:prstGeom>
          <a:noFill/>
        </p:spPr>
        <p:txBody>
          <a:bodyPr wrap="square">
            <a:spAutoFit/>
          </a:bodyPr>
          <a:lstStyle/>
          <a:p>
            <a:r>
              <a:rPr lang="en-US" b="1" dirty="0">
                <a:solidFill>
                  <a:schemeClr val="accent1"/>
                </a:solidFill>
              </a:rPr>
              <a:t>Instruction and Assessment Planner – Spring Report</a:t>
            </a:r>
          </a:p>
        </p:txBody>
      </p:sp>
    </p:spTree>
    <p:extLst>
      <p:ext uri="{BB962C8B-B14F-4D97-AF65-F5344CB8AC3E}">
        <p14:creationId xmlns:p14="http://schemas.microsoft.com/office/powerpoint/2010/main" val="232288790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2FFDF010-B5D0-45F0-9AD1-D3466A5EAA87}"/>
              </a:ext>
            </a:extLst>
          </p:cNvPr>
          <p:cNvSpPr>
            <a:spLocks noGrp="1"/>
          </p:cNvSpPr>
          <p:nvPr>
            <p:ph idx="1"/>
          </p:nvPr>
        </p:nvSpPr>
        <p:spPr/>
        <p:txBody>
          <a:bodyPr/>
          <a:lstStyle/>
          <a:p>
            <a:pPr marL="0" indent="0">
              <a:buNone/>
            </a:pPr>
            <a:r>
              <a:rPr lang="en-US" sz="4000" u="sng" dirty="0"/>
              <a:t>IDEA </a:t>
            </a:r>
            <a:r>
              <a:rPr lang="en-US" dirty="0"/>
              <a:t> </a:t>
            </a:r>
          </a:p>
          <a:p>
            <a:pPr marL="0" indent="0">
              <a:buNone/>
            </a:pPr>
            <a:r>
              <a:rPr lang="en-US" dirty="0">
                <a:hlinkClick r:id="rId3"/>
              </a:rPr>
              <a:t>Sec. 300.160 Participation in assessments </a:t>
            </a:r>
            <a:endParaRPr lang="en-US" dirty="0"/>
          </a:p>
          <a:p>
            <a:pPr marL="0" indent="0">
              <a:buNone/>
            </a:pPr>
            <a:endParaRPr lang="en-US" dirty="0"/>
          </a:p>
          <a:p>
            <a:pPr marL="0" indent="0">
              <a:buNone/>
            </a:pPr>
            <a:r>
              <a:rPr lang="en-US" dirty="0"/>
              <a:t>(a) General. </a:t>
            </a:r>
            <a:r>
              <a:rPr lang="en-US" b="1" dirty="0"/>
              <a:t>A State must ensure that all children with disabilities are included in all general State and districtwide assessment programs</a:t>
            </a:r>
            <a:r>
              <a:rPr lang="en-US" dirty="0"/>
              <a:t>, including assessments described under section 1111 of the ESEA, 20 U.S.C. 6311, with appropriate accommodations and alternate assessments, if necessary, as indicated in their respective IEPs.</a:t>
            </a:r>
          </a:p>
        </p:txBody>
      </p:sp>
      <p:sp>
        <p:nvSpPr>
          <p:cNvPr id="3" name="Title 2">
            <a:extLst>
              <a:ext uri="{FF2B5EF4-FFF2-40B4-BE49-F238E27FC236}">
                <a16:creationId xmlns:a16="http://schemas.microsoft.com/office/drawing/2014/main" id="{E6FCE1A3-4F2A-4C58-8E25-5C6729E94473}"/>
              </a:ext>
            </a:extLst>
          </p:cNvPr>
          <p:cNvSpPr>
            <a:spLocks noGrp="1"/>
          </p:cNvSpPr>
          <p:nvPr>
            <p:ph type="title"/>
          </p:nvPr>
        </p:nvSpPr>
        <p:spPr/>
        <p:txBody>
          <a:bodyPr/>
          <a:lstStyle/>
          <a:p>
            <a:r>
              <a:rPr lang="en-US" dirty="0"/>
              <a:t>Purpose of Alternate Assessments</a:t>
            </a:r>
          </a:p>
        </p:txBody>
      </p:sp>
    </p:spTree>
    <p:extLst>
      <p:ext uri="{BB962C8B-B14F-4D97-AF65-F5344CB8AC3E}">
        <p14:creationId xmlns:p14="http://schemas.microsoft.com/office/powerpoint/2010/main" val="149167122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F50717AA-63B0-8A2A-EC78-91628FBAD0F9}"/>
              </a:ext>
            </a:extLst>
          </p:cNvPr>
          <p:cNvPicPr>
            <a:picLocks noGrp="1" noChangeAspect="1"/>
          </p:cNvPicPr>
          <p:nvPr>
            <p:ph idx="1"/>
          </p:nvPr>
        </p:nvPicPr>
        <p:blipFill>
          <a:blip r:embed="rId3"/>
          <a:stretch>
            <a:fillRect/>
          </a:stretch>
        </p:blipFill>
        <p:spPr>
          <a:xfrm>
            <a:off x="838200" y="1303747"/>
            <a:ext cx="7382432" cy="2521541"/>
          </a:xfrm>
        </p:spPr>
      </p:pic>
      <p:sp>
        <p:nvSpPr>
          <p:cNvPr id="3" name="Title 2">
            <a:extLst>
              <a:ext uri="{FF2B5EF4-FFF2-40B4-BE49-F238E27FC236}">
                <a16:creationId xmlns:a16="http://schemas.microsoft.com/office/drawing/2014/main" id="{EB77B3FD-1CB9-B00B-6100-60D8A54E9464}"/>
              </a:ext>
            </a:extLst>
          </p:cNvPr>
          <p:cNvSpPr>
            <a:spLocks noGrp="1"/>
          </p:cNvSpPr>
          <p:nvPr>
            <p:ph type="title"/>
          </p:nvPr>
        </p:nvSpPr>
        <p:spPr/>
        <p:txBody>
          <a:bodyPr/>
          <a:lstStyle/>
          <a:p>
            <a:r>
              <a:rPr lang="en-US" dirty="0"/>
              <a:t>Student Progress Report – 8</a:t>
            </a:r>
            <a:r>
              <a:rPr lang="en-US" baseline="30000" dirty="0"/>
              <a:t>th</a:t>
            </a:r>
            <a:r>
              <a:rPr lang="en-US" dirty="0"/>
              <a:t> grade</a:t>
            </a:r>
          </a:p>
        </p:txBody>
      </p:sp>
      <p:pic>
        <p:nvPicPr>
          <p:cNvPr id="7" name="Picture 6">
            <a:extLst>
              <a:ext uri="{FF2B5EF4-FFF2-40B4-BE49-F238E27FC236}">
                <a16:creationId xmlns:a16="http://schemas.microsoft.com/office/drawing/2014/main" id="{4E84AA4D-DBA0-0AC3-D7C5-43EB56740CBD}"/>
              </a:ext>
            </a:extLst>
          </p:cNvPr>
          <p:cNvPicPr>
            <a:picLocks noChangeAspect="1"/>
          </p:cNvPicPr>
          <p:nvPr/>
        </p:nvPicPr>
        <p:blipFill>
          <a:blip r:embed="rId4"/>
          <a:stretch>
            <a:fillRect/>
          </a:stretch>
        </p:blipFill>
        <p:spPr>
          <a:xfrm>
            <a:off x="211873" y="3825288"/>
            <a:ext cx="12192000" cy="2149476"/>
          </a:xfrm>
          <a:prstGeom prst="rect">
            <a:avLst/>
          </a:prstGeom>
        </p:spPr>
      </p:pic>
      <p:sp>
        <p:nvSpPr>
          <p:cNvPr id="8" name="TextBox 7">
            <a:extLst>
              <a:ext uri="{FF2B5EF4-FFF2-40B4-BE49-F238E27FC236}">
                <a16:creationId xmlns:a16="http://schemas.microsoft.com/office/drawing/2014/main" id="{3B9C8ABC-D77B-9D2D-B631-BE067A79D1F6}"/>
              </a:ext>
            </a:extLst>
          </p:cNvPr>
          <p:cNvSpPr txBox="1"/>
          <p:nvPr/>
        </p:nvSpPr>
        <p:spPr>
          <a:xfrm>
            <a:off x="8731406" y="2932771"/>
            <a:ext cx="2093843" cy="923330"/>
          </a:xfrm>
          <a:prstGeom prst="rect">
            <a:avLst/>
          </a:prstGeom>
          <a:noFill/>
        </p:spPr>
        <p:txBody>
          <a:bodyPr wrap="none" rtlCol="0">
            <a:spAutoFit/>
          </a:bodyPr>
          <a:lstStyle/>
          <a:p>
            <a:r>
              <a:rPr lang="en-US" b="1" dirty="0"/>
              <a:t>Mastered = 02</a:t>
            </a:r>
          </a:p>
          <a:p>
            <a:r>
              <a:rPr lang="en-US" b="1" dirty="0"/>
              <a:t>Attempted = 01</a:t>
            </a:r>
          </a:p>
          <a:p>
            <a:r>
              <a:rPr lang="en-US" b="1" dirty="0"/>
              <a:t>Not Assessed = 00</a:t>
            </a:r>
          </a:p>
        </p:txBody>
      </p:sp>
    </p:spTree>
    <p:extLst>
      <p:ext uri="{BB962C8B-B14F-4D97-AF65-F5344CB8AC3E}">
        <p14:creationId xmlns:p14="http://schemas.microsoft.com/office/powerpoint/2010/main" val="376015012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0813A4FF-84FE-4FB4-A5AA-BD04986A0479}"/>
              </a:ext>
            </a:extLst>
          </p:cNvPr>
          <p:cNvSpPr>
            <a:spLocks noGrp="1"/>
          </p:cNvSpPr>
          <p:nvPr>
            <p:ph idx="1"/>
          </p:nvPr>
        </p:nvSpPr>
        <p:spPr/>
        <p:txBody>
          <a:bodyPr/>
          <a:lstStyle/>
          <a:p>
            <a:r>
              <a:rPr lang="en-US" dirty="0"/>
              <a:t>The rubrics are based on the Essential Elements and are aligned with the general education curriculum at a reduced depth, breadth, and complexity.</a:t>
            </a:r>
          </a:p>
          <a:p>
            <a:r>
              <a:rPr lang="en-US" dirty="0"/>
              <a:t>Information from the rubrics provide valuable information on the student's early literacy development for the PLAAFPs</a:t>
            </a:r>
          </a:p>
          <a:p>
            <a:pPr lvl="1"/>
            <a:r>
              <a:rPr lang="en-US" dirty="0"/>
              <a:t>Strengths and needs can be pulled from the rubric and included in the PLAAFPs.</a:t>
            </a:r>
          </a:p>
          <a:p>
            <a:r>
              <a:rPr lang="en-US" dirty="0"/>
              <a:t>IEP goals and benchmarks can be developed to align with the students needs as identified by the screener.</a:t>
            </a:r>
          </a:p>
        </p:txBody>
      </p:sp>
      <p:sp>
        <p:nvSpPr>
          <p:cNvPr id="3" name="Title 2">
            <a:extLst>
              <a:ext uri="{FF2B5EF4-FFF2-40B4-BE49-F238E27FC236}">
                <a16:creationId xmlns:a16="http://schemas.microsoft.com/office/drawing/2014/main" id="{F1906655-AB41-4AF5-95F0-1A81EDEFE684}"/>
              </a:ext>
            </a:extLst>
          </p:cNvPr>
          <p:cNvSpPr>
            <a:spLocks noGrp="1"/>
          </p:cNvSpPr>
          <p:nvPr>
            <p:ph type="title"/>
          </p:nvPr>
        </p:nvSpPr>
        <p:spPr/>
        <p:txBody>
          <a:bodyPr/>
          <a:lstStyle/>
          <a:p>
            <a:r>
              <a:rPr lang="en-US" dirty="0"/>
              <a:t>Using the rubrics for IEP development</a:t>
            </a:r>
          </a:p>
        </p:txBody>
      </p:sp>
    </p:spTree>
    <p:extLst>
      <p:ext uri="{BB962C8B-B14F-4D97-AF65-F5344CB8AC3E}">
        <p14:creationId xmlns:p14="http://schemas.microsoft.com/office/powerpoint/2010/main" val="398996456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3"/>
          </p:nvPr>
        </p:nvSpPr>
        <p:spPr>
          <a:xfrm>
            <a:off x="1324788" y="3168073"/>
            <a:ext cx="4699494" cy="2354046"/>
          </a:xfrm>
          <a:ln>
            <a:noFill/>
          </a:ln>
        </p:spPr>
        <p:txBody>
          <a:bodyPr/>
          <a:lstStyle/>
          <a:p>
            <a:pPr lvl="1"/>
            <a:r>
              <a:rPr lang="en-US"/>
              <a:t>Cary Rogers</a:t>
            </a:r>
            <a:br>
              <a:rPr lang="en-US"/>
            </a:br>
            <a:r>
              <a:rPr lang="en-US"/>
              <a:t>Education Program Consultant</a:t>
            </a:r>
            <a:br>
              <a:rPr lang="en-US"/>
            </a:br>
            <a:r>
              <a:rPr lang="en-US"/>
              <a:t>Special Education and Title Services</a:t>
            </a:r>
            <a:br>
              <a:rPr lang="en-US"/>
            </a:br>
            <a:r>
              <a:rPr lang="en-US"/>
              <a:t>(785) 296-0916</a:t>
            </a:r>
            <a:br>
              <a:rPr lang="en-US"/>
            </a:br>
            <a:r>
              <a:rPr lang="en-US">
                <a:hlinkClick r:id="rId3"/>
              </a:rPr>
              <a:t>crogers@ksde.org</a:t>
            </a:r>
            <a:r>
              <a:rPr lang="en-US"/>
              <a:t> </a:t>
            </a:r>
            <a:endParaRPr lang="en-US" dirty="0"/>
          </a:p>
        </p:txBody>
      </p:sp>
      <p:sp>
        <p:nvSpPr>
          <p:cNvPr id="7" name="Title 6">
            <a:extLst>
              <a:ext uri="{FF2B5EF4-FFF2-40B4-BE49-F238E27FC236}">
                <a16:creationId xmlns:a16="http://schemas.microsoft.com/office/drawing/2014/main" id="{151560DC-BC10-4C97-9152-E159B18C13AE}"/>
              </a:ext>
            </a:extLst>
          </p:cNvPr>
          <p:cNvSpPr>
            <a:spLocks noGrp="1"/>
          </p:cNvSpPr>
          <p:nvPr>
            <p:ph type="title" idx="4294967295"/>
          </p:nvPr>
        </p:nvSpPr>
        <p:spPr>
          <a:xfrm>
            <a:off x="838200" y="305750"/>
            <a:ext cx="10515600" cy="596776"/>
          </a:xfrm>
        </p:spPr>
        <p:txBody>
          <a:bodyPr>
            <a:normAutofit fontScale="90000"/>
          </a:bodyPr>
          <a:lstStyle/>
          <a:p>
            <a:r>
              <a:rPr lang="en-US" dirty="0"/>
              <a:t>Contact Information</a:t>
            </a:r>
          </a:p>
        </p:txBody>
      </p:sp>
    </p:spTree>
    <p:extLst>
      <p:ext uri="{BB962C8B-B14F-4D97-AF65-F5344CB8AC3E}">
        <p14:creationId xmlns:p14="http://schemas.microsoft.com/office/powerpoint/2010/main" val="133472178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265AFE5D-B9AE-4353-8928-4B876DA44FB7}"/>
              </a:ext>
            </a:extLst>
          </p:cNvPr>
          <p:cNvSpPr>
            <a:spLocks noGrp="1"/>
          </p:cNvSpPr>
          <p:nvPr>
            <p:ph idx="1"/>
          </p:nvPr>
        </p:nvSpPr>
        <p:spPr/>
        <p:txBody>
          <a:bodyPr/>
          <a:lstStyle/>
          <a:p>
            <a:r>
              <a:rPr lang="en-US" dirty="0"/>
              <a:t>The Kansas Alternate Early Literacy Screener is a simple rubric that assesses students’ early literacy skills as they relate to skill domains within English Language Arts (print concepts, phonological awareness, phonics and word recognition, fluency and comprehension). The rubric is meant to be completed for each student with a Significant Cognitive Disability (grades K-3) by their teacher, based on the student’s performance on Individualized Education Program (IEP) goals and every day early literacy instruction within the classroom.</a:t>
            </a:r>
          </a:p>
          <a:p>
            <a:endParaRPr lang="en-US" dirty="0"/>
          </a:p>
        </p:txBody>
      </p:sp>
      <p:sp>
        <p:nvSpPr>
          <p:cNvPr id="3" name="Title 2">
            <a:extLst>
              <a:ext uri="{FF2B5EF4-FFF2-40B4-BE49-F238E27FC236}">
                <a16:creationId xmlns:a16="http://schemas.microsoft.com/office/drawing/2014/main" id="{182F7C1E-7E26-41C1-9A33-3E4F2AFBFA88}"/>
              </a:ext>
            </a:extLst>
          </p:cNvPr>
          <p:cNvSpPr>
            <a:spLocks noGrp="1"/>
          </p:cNvSpPr>
          <p:nvPr>
            <p:ph type="title"/>
          </p:nvPr>
        </p:nvSpPr>
        <p:spPr/>
        <p:txBody>
          <a:bodyPr/>
          <a:lstStyle/>
          <a:p>
            <a:r>
              <a:rPr lang="en-US" dirty="0"/>
              <a:t>What is the KS Alternate Early Literacy Screener?</a:t>
            </a:r>
          </a:p>
        </p:txBody>
      </p:sp>
    </p:spTree>
    <p:extLst>
      <p:ext uri="{BB962C8B-B14F-4D97-AF65-F5344CB8AC3E}">
        <p14:creationId xmlns:p14="http://schemas.microsoft.com/office/powerpoint/2010/main" val="30635391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16185854-89DE-47F5-AC65-C369E625197A}"/>
              </a:ext>
            </a:extLst>
          </p:cNvPr>
          <p:cNvSpPr>
            <a:spLocks noGrp="1"/>
          </p:cNvSpPr>
          <p:nvPr>
            <p:ph idx="1"/>
          </p:nvPr>
        </p:nvSpPr>
        <p:spPr>
          <a:xfrm>
            <a:off x="838200" y="1335314"/>
            <a:ext cx="10515600" cy="4841649"/>
          </a:xfrm>
        </p:spPr>
        <p:txBody>
          <a:bodyPr>
            <a:normAutofit fontScale="92500" lnSpcReduction="10000"/>
          </a:bodyPr>
          <a:lstStyle/>
          <a:p>
            <a:pPr lvl="0"/>
            <a:r>
              <a:rPr lang="en-US" dirty="0"/>
              <a:t>Student is in grades Kindergarten, 1</a:t>
            </a:r>
            <a:r>
              <a:rPr lang="en-US" baseline="30000" dirty="0"/>
              <a:t>st</a:t>
            </a:r>
            <a:r>
              <a:rPr lang="en-US" dirty="0"/>
              <a:t>, 2</a:t>
            </a:r>
            <a:r>
              <a:rPr lang="en-US" baseline="30000" dirty="0"/>
              <a:t>nd</a:t>
            </a:r>
            <a:r>
              <a:rPr lang="en-US" dirty="0"/>
              <a:t>, or 3</a:t>
            </a:r>
            <a:r>
              <a:rPr lang="en-US" baseline="30000" dirty="0"/>
              <a:t>rd</a:t>
            </a:r>
            <a:r>
              <a:rPr lang="en-US" dirty="0"/>
              <a:t> grade; and</a:t>
            </a:r>
          </a:p>
          <a:p>
            <a:pPr lvl="0"/>
            <a:r>
              <a:rPr lang="en-US" dirty="0"/>
              <a:t>Student has a most significant cognitive disability that significantly impacts intellectual functioning and adaptive behavior; and  </a:t>
            </a:r>
          </a:p>
          <a:p>
            <a:pPr lvl="0"/>
            <a:r>
              <a:rPr lang="en-US" dirty="0"/>
              <a:t>Student is learning content linked to the DLM Essential Elements; and</a:t>
            </a:r>
          </a:p>
          <a:p>
            <a:pPr lvl="0"/>
            <a:r>
              <a:rPr lang="en-US" dirty="0"/>
              <a:t>Student requires extensive, repeated, direct individualized instruction and substantial supports to achieve measurable gains in the grade-and-age-appropriate curriculum, and</a:t>
            </a:r>
          </a:p>
          <a:p>
            <a:pPr lvl="0"/>
            <a:r>
              <a:rPr lang="en-US" dirty="0"/>
              <a:t>IEP teams determine who participates in an alternate assessment.</a:t>
            </a:r>
          </a:p>
          <a:p>
            <a:pPr lvl="0"/>
            <a:r>
              <a:rPr lang="en-US" dirty="0"/>
              <a:t>The IEP must have alternate assessment indicated on the assessment addendum in order to participate in the Alternate Early Literacy Screener.</a:t>
            </a:r>
          </a:p>
        </p:txBody>
      </p:sp>
      <p:sp>
        <p:nvSpPr>
          <p:cNvPr id="3" name="Title 2">
            <a:extLst>
              <a:ext uri="{FF2B5EF4-FFF2-40B4-BE49-F238E27FC236}">
                <a16:creationId xmlns:a16="http://schemas.microsoft.com/office/drawing/2014/main" id="{673727BD-C657-4181-B1A6-9292421BEDE9}"/>
              </a:ext>
            </a:extLst>
          </p:cNvPr>
          <p:cNvSpPr>
            <a:spLocks noGrp="1"/>
          </p:cNvSpPr>
          <p:nvPr>
            <p:ph type="title"/>
          </p:nvPr>
        </p:nvSpPr>
        <p:spPr>
          <a:xfrm>
            <a:off x="838200" y="18255"/>
            <a:ext cx="10515600" cy="1325563"/>
          </a:xfrm>
        </p:spPr>
        <p:txBody>
          <a:bodyPr/>
          <a:lstStyle/>
          <a:p>
            <a:r>
              <a:rPr lang="en-US" dirty="0"/>
              <a:t>Who qualifies to participate in the KS Alternate Early Literacy Screener?</a:t>
            </a:r>
          </a:p>
        </p:txBody>
      </p:sp>
    </p:spTree>
    <p:extLst>
      <p:ext uri="{BB962C8B-B14F-4D97-AF65-F5344CB8AC3E}">
        <p14:creationId xmlns:p14="http://schemas.microsoft.com/office/powerpoint/2010/main" val="199018080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9E830BA6-DD92-4FA3-94C9-A976A3C778C0}"/>
              </a:ext>
            </a:extLst>
          </p:cNvPr>
          <p:cNvSpPr>
            <a:spLocks noGrp="1"/>
          </p:cNvSpPr>
          <p:nvPr>
            <p:ph idx="1"/>
          </p:nvPr>
        </p:nvSpPr>
        <p:spPr/>
        <p:txBody>
          <a:bodyPr>
            <a:normAutofit fontScale="55000" lnSpcReduction="20000"/>
          </a:bodyPr>
          <a:lstStyle/>
          <a:p>
            <a:endParaRPr lang="en-US" dirty="0"/>
          </a:p>
          <a:p>
            <a:r>
              <a:rPr lang="en-US" dirty="0"/>
              <a:t> A specific disability category or label. </a:t>
            </a:r>
          </a:p>
          <a:p>
            <a:r>
              <a:rPr lang="en-US" dirty="0"/>
              <a:t>Poor attendance or extended absences. </a:t>
            </a:r>
          </a:p>
          <a:p>
            <a:r>
              <a:rPr lang="en-US" dirty="0"/>
              <a:t>Native language/social/cultural or economic difference. </a:t>
            </a:r>
          </a:p>
          <a:p>
            <a:r>
              <a:rPr lang="en-US" dirty="0"/>
              <a:t>Expected poor performance on the general education assessment. </a:t>
            </a:r>
          </a:p>
          <a:p>
            <a:r>
              <a:rPr lang="en-US" dirty="0"/>
              <a:t>Academic and other services student receives. </a:t>
            </a:r>
          </a:p>
          <a:p>
            <a:r>
              <a:rPr lang="en-US" dirty="0"/>
              <a:t>Educational environment or instructional setting. </a:t>
            </a:r>
          </a:p>
          <a:p>
            <a:r>
              <a:rPr lang="en-US" dirty="0"/>
              <a:t>Percent of time receiving special education. </a:t>
            </a:r>
          </a:p>
          <a:p>
            <a:r>
              <a:rPr lang="en-US" dirty="0"/>
              <a:t>English Language Learner (ELL) status. </a:t>
            </a:r>
          </a:p>
          <a:p>
            <a:r>
              <a:rPr lang="en-US" dirty="0"/>
              <a:t>Low reading level/achievement level. </a:t>
            </a:r>
          </a:p>
          <a:p>
            <a:r>
              <a:rPr lang="en-US" dirty="0"/>
              <a:t>Student’s anticipated disruptive behavior. </a:t>
            </a:r>
          </a:p>
          <a:p>
            <a:r>
              <a:rPr lang="en-US" dirty="0"/>
              <a:t>Impact of student scores on accountability system. </a:t>
            </a:r>
          </a:p>
          <a:p>
            <a:r>
              <a:rPr lang="en-US" dirty="0"/>
              <a:t>Administrator decision. </a:t>
            </a:r>
          </a:p>
          <a:p>
            <a:r>
              <a:rPr lang="en-US" dirty="0"/>
              <a:t>Anticipated emotional duress. </a:t>
            </a:r>
          </a:p>
          <a:p>
            <a:r>
              <a:rPr lang="en-US" dirty="0"/>
              <a:t>Need for accommodations (e.g., text to speech, assistive technology/AAC) to participate in assessment process.</a:t>
            </a:r>
          </a:p>
          <a:p>
            <a:endParaRPr lang="en-US" dirty="0"/>
          </a:p>
        </p:txBody>
      </p:sp>
      <p:sp>
        <p:nvSpPr>
          <p:cNvPr id="3" name="Title 2">
            <a:extLst>
              <a:ext uri="{FF2B5EF4-FFF2-40B4-BE49-F238E27FC236}">
                <a16:creationId xmlns:a16="http://schemas.microsoft.com/office/drawing/2014/main" id="{D287467A-D015-47D0-A3F2-57A2625C4FE5}"/>
              </a:ext>
            </a:extLst>
          </p:cNvPr>
          <p:cNvSpPr>
            <a:spLocks noGrp="1"/>
          </p:cNvSpPr>
          <p:nvPr>
            <p:ph type="title"/>
          </p:nvPr>
        </p:nvSpPr>
        <p:spPr/>
        <p:txBody>
          <a:bodyPr/>
          <a:lstStyle/>
          <a:p>
            <a:r>
              <a:rPr lang="en-US" dirty="0"/>
              <a:t>Participation is Not determined by:</a:t>
            </a:r>
          </a:p>
        </p:txBody>
      </p:sp>
    </p:spTree>
    <p:extLst>
      <p:ext uri="{BB962C8B-B14F-4D97-AF65-F5344CB8AC3E}">
        <p14:creationId xmlns:p14="http://schemas.microsoft.com/office/powerpoint/2010/main" val="147367586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4AC55266-8CCC-487A-B337-4B44892405D4}"/>
              </a:ext>
            </a:extLst>
          </p:cNvPr>
          <p:cNvSpPr>
            <a:spLocks noGrp="1"/>
          </p:cNvSpPr>
          <p:nvPr>
            <p:ph idx="1"/>
          </p:nvPr>
        </p:nvSpPr>
        <p:spPr/>
        <p:txBody>
          <a:bodyPr/>
          <a:lstStyle/>
          <a:p>
            <a:r>
              <a:rPr lang="en-US" dirty="0">
                <a:hlinkClick r:id="rId3" tooltip="Participation Guidelines"/>
              </a:rPr>
              <a:t>Participation Guidelines</a:t>
            </a:r>
            <a:r>
              <a:rPr lang="en-US" dirty="0"/>
              <a:t> (PDF) </a:t>
            </a:r>
          </a:p>
          <a:p>
            <a:r>
              <a:rPr lang="en-US" dirty="0">
                <a:hlinkClick r:id="rId4" tooltip="Kansas Alternate Assessments Flow Chart"/>
              </a:rPr>
              <a:t>Kansas Alternate Assessment Flow Chart</a:t>
            </a:r>
            <a:r>
              <a:rPr lang="en-US" dirty="0"/>
              <a:t> (PDF) </a:t>
            </a:r>
          </a:p>
          <a:p>
            <a:r>
              <a:rPr lang="en-US" dirty="0">
                <a:hlinkClick r:id="rId5" tooltip="Rubric"/>
              </a:rPr>
              <a:t>Rubric for Determining Student Eligibility for the Kansas Alternate Assessment (DLM)</a:t>
            </a:r>
            <a:r>
              <a:rPr lang="en-US" dirty="0"/>
              <a:t> (PDF) (Companion document to the DLM Participation Guidelines)</a:t>
            </a:r>
          </a:p>
          <a:p>
            <a:r>
              <a:rPr lang="en-US" dirty="0">
                <a:hlinkClick r:id="rId6" tooltip="Making Decisions"/>
              </a:rPr>
              <a:t>IEP Team Resource Making Decisions about Participation in the Alternate Assessment</a:t>
            </a:r>
            <a:r>
              <a:rPr lang="en-US" dirty="0"/>
              <a:t> (PDF)</a:t>
            </a:r>
          </a:p>
        </p:txBody>
      </p:sp>
      <p:sp>
        <p:nvSpPr>
          <p:cNvPr id="3" name="Title 2">
            <a:extLst>
              <a:ext uri="{FF2B5EF4-FFF2-40B4-BE49-F238E27FC236}">
                <a16:creationId xmlns:a16="http://schemas.microsoft.com/office/drawing/2014/main" id="{FF4DA001-FC80-4179-A4B4-4F49C695ED3B}"/>
              </a:ext>
            </a:extLst>
          </p:cNvPr>
          <p:cNvSpPr>
            <a:spLocks noGrp="1"/>
          </p:cNvSpPr>
          <p:nvPr>
            <p:ph type="title"/>
          </p:nvPr>
        </p:nvSpPr>
        <p:spPr/>
        <p:txBody>
          <a:bodyPr/>
          <a:lstStyle/>
          <a:p>
            <a:r>
              <a:rPr lang="en-US" dirty="0"/>
              <a:t>Additional Guidance Documents</a:t>
            </a:r>
          </a:p>
        </p:txBody>
      </p:sp>
    </p:spTree>
    <p:extLst>
      <p:ext uri="{BB962C8B-B14F-4D97-AF65-F5344CB8AC3E}">
        <p14:creationId xmlns:p14="http://schemas.microsoft.com/office/powerpoint/2010/main" val="411983572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8C187C66-232E-4931-BF9B-1E3C6EE9BCFB}"/>
              </a:ext>
            </a:extLst>
          </p:cNvPr>
          <p:cNvSpPr>
            <a:spLocks noGrp="1"/>
          </p:cNvSpPr>
          <p:nvPr>
            <p:ph type="title"/>
          </p:nvPr>
        </p:nvSpPr>
        <p:spPr/>
        <p:txBody>
          <a:bodyPr/>
          <a:lstStyle/>
          <a:p>
            <a:r>
              <a:rPr lang="en-US" dirty="0"/>
              <a:t>Tool B: Intellectual Functioning Tool</a:t>
            </a:r>
          </a:p>
        </p:txBody>
      </p:sp>
      <p:sp>
        <p:nvSpPr>
          <p:cNvPr id="7" name="Text Placeholder 6">
            <a:extLst>
              <a:ext uri="{FF2B5EF4-FFF2-40B4-BE49-F238E27FC236}">
                <a16:creationId xmlns:a16="http://schemas.microsoft.com/office/drawing/2014/main" id="{1FE23D6D-A908-4772-B71C-B9416D2FF05D}"/>
              </a:ext>
            </a:extLst>
          </p:cNvPr>
          <p:cNvSpPr>
            <a:spLocks noGrp="1"/>
          </p:cNvSpPr>
          <p:nvPr>
            <p:ph type="body" sz="half" idx="2"/>
          </p:nvPr>
        </p:nvSpPr>
        <p:spPr/>
        <p:txBody>
          <a:bodyPr/>
          <a:lstStyle/>
          <a:p>
            <a:pPr marL="214313" indent="-214313">
              <a:buFont typeface="Arial" panose="020B0604020202020204" pitchFamily="34" charset="0"/>
              <a:buChar char="•"/>
            </a:pPr>
            <a:r>
              <a:rPr lang="en-US" dirty="0"/>
              <a:t>The Kansas criteria to participate in the DLM is: the student has a most significant cognitive disability (defined as typically functioning 2 ½ or more standard deviations below the mean).</a:t>
            </a:r>
          </a:p>
          <a:p>
            <a:pPr marL="214313" indent="-214313">
              <a:buFont typeface="Arial" panose="020B0604020202020204" pitchFamily="34" charset="0"/>
              <a:buChar char="•"/>
            </a:pPr>
            <a:r>
              <a:rPr lang="en-US" dirty="0"/>
              <a:t>It may be more helpful for the IEP team to consider a continuum of intellectual functioning as shown in the tool.</a:t>
            </a:r>
          </a:p>
          <a:p>
            <a:pPr marL="214313" indent="-214313">
              <a:buFont typeface="Arial" panose="020B0604020202020204" pitchFamily="34" charset="0"/>
              <a:buChar char="•"/>
            </a:pPr>
            <a:r>
              <a:rPr lang="en-US" dirty="0"/>
              <a:t>No one characteristic should solely determine whether intellectual functioning is at a level that suggests the AA-AAAS is the appropriate assessment</a:t>
            </a:r>
          </a:p>
          <a:p>
            <a:endParaRPr lang="en-US" dirty="0"/>
          </a:p>
        </p:txBody>
      </p:sp>
      <p:pic>
        <p:nvPicPr>
          <p:cNvPr id="8" name="Content Placeholder 7" descr="Screen shot image of Tool B: Intellectual Functioning Tool from the IEP Team Resource: Making Decisions about Participation in the Alternate Assessment">
            <a:extLst>
              <a:ext uri="{FF2B5EF4-FFF2-40B4-BE49-F238E27FC236}">
                <a16:creationId xmlns:a16="http://schemas.microsoft.com/office/drawing/2014/main" id="{CB8C1BA9-276D-4E93-A10D-2CC780E4C1E3}"/>
              </a:ext>
            </a:extLst>
          </p:cNvPr>
          <p:cNvPicPr>
            <a:picLocks noGrp="1" noChangeAspect="1"/>
          </p:cNvPicPr>
          <p:nvPr>
            <p:ph idx="1"/>
          </p:nvPr>
        </p:nvPicPr>
        <p:blipFill>
          <a:blip r:embed="rId3"/>
          <a:stretch>
            <a:fillRect/>
          </a:stretch>
        </p:blipFill>
        <p:spPr>
          <a:xfrm>
            <a:off x="4900481" y="457201"/>
            <a:ext cx="5646908" cy="5534809"/>
          </a:xfrm>
          <a:prstGeom prst="rect">
            <a:avLst/>
          </a:prstGeom>
        </p:spPr>
      </p:pic>
    </p:spTree>
    <p:extLst>
      <p:ext uri="{BB962C8B-B14F-4D97-AF65-F5344CB8AC3E}">
        <p14:creationId xmlns:p14="http://schemas.microsoft.com/office/powerpoint/2010/main" val="14308777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8DA916-3A7A-4B89-A9F1-76EA1D03DEA4}"/>
              </a:ext>
            </a:extLst>
          </p:cNvPr>
          <p:cNvSpPr>
            <a:spLocks noGrp="1"/>
          </p:cNvSpPr>
          <p:nvPr>
            <p:ph type="title"/>
          </p:nvPr>
        </p:nvSpPr>
        <p:spPr>
          <a:xfrm>
            <a:off x="320499" y="108479"/>
            <a:ext cx="6149572" cy="534988"/>
          </a:xfrm>
        </p:spPr>
        <p:txBody>
          <a:bodyPr>
            <a:normAutofit fontScale="90000"/>
          </a:bodyPr>
          <a:lstStyle/>
          <a:p>
            <a:r>
              <a:rPr lang="en-US" dirty="0">
                <a:latin typeface="Open Sans Semibold"/>
                <a:ea typeface="Open Sans Semibold"/>
                <a:cs typeface="Open Sans Semibold"/>
              </a:rPr>
              <a:t>Tool C: Adaptive Functioning Tool</a:t>
            </a:r>
          </a:p>
        </p:txBody>
      </p:sp>
      <p:pic>
        <p:nvPicPr>
          <p:cNvPr id="8" name="Content Placeholder 7" descr="screenshot image of the adaptive functioning tool">
            <a:extLst>
              <a:ext uri="{FF2B5EF4-FFF2-40B4-BE49-F238E27FC236}">
                <a16:creationId xmlns:a16="http://schemas.microsoft.com/office/drawing/2014/main" id="{2BBDA6B9-C67C-9108-6F86-9B0A0B950CD9}"/>
              </a:ext>
            </a:extLst>
          </p:cNvPr>
          <p:cNvPicPr>
            <a:picLocks noGrp="1" noChangeAspect="1"/>
          </p:cNvPicPr>
          <p:nvPr>
            <p:ph idx="1"/>
          </p:nvPr>
        </p:nvPicPr>
        <p:blipFill>
          <a:blip r:embed="rId3"/>
          <a:stretch>
            <a:fillRect/>
          </a:stretch>
        </p:blipFill>
        <p:spPr>
          <a:xfrm>
            <a:off x="541866" y="595750"/>
            <a:ext cx="4865512" cy="5643334"/>
          </a:xfrm>
        </p:spPr>
      </p:pic>
      <p:pic>
        <p:nvPicPr>
          <p:cNvPr id="10" name="Picture 9" descr="screenshot image of the adaptive functioning tool - page 2">
            <a:extLst>
              <a:ext uri="{FF2B5EF4-FFF2-40B4-BE49-F238E27FC236}">
                <a16:creationId xmlns:a16="http://schemas.microsoft.com/office/drawing/2014/main" id="{51C67B29-AFBE-0518-EAA4-BB646FFB04FA}"/>
              </a:ext>
            </a:extLst>
          </p:cNvPr>
          <p:cNvPicPr>
            <a:picLocks noChangeAspect="1"/>
          </p:cNvPicPr>
          <p:nvPr/>
        </p:nvPicPr>
        <p:blipFill>
          <a:blip r:embed="rId4"/>
          <a:stretch>
            <a:fillRect/>
          </a:stretch>
        </p:blipFill>
        <p:spPr>
          <a:xfrm>
            <a:off x="6470071" y="170995"/>
            <a:ext cx="5401429" cy="3258005"/>
          </a:xfrm>
          <a:prstGeom prst="rect">
            <a:avLst/>
          </a:prstGeom>
        </p:spPr>
      </p:pic>
      <p:sp>
        <p:nvSpPr>
          <p:cNvPr id="3" name="Text Placeholder 2">
            <a:extLst>
              <a:ext uri="{FF2B5EF4-FFF2-40B4-BE49-F238E27FC236}">
                <a16:creationId xmlns:a16="http://schemas.microsoft.com/office/drawing/2014/main" id="{43286E6E-D168-48F7-81BC-00676D6EF157}"/>
              </a:ext>
            </a:extLst>
          </p:cNvPr>
          <p:cNvSpPr>
            <a:spLocks noGrp="1"/>
          </p:cNvSpPr>
          <p:nvPr>
            <p:ph type="body" sz="half" idx="2"/>
          </p:nvPr>
        </p:nvSpPr>
        <p:spPr>
          <a:xfrm>
            <a:off x="6558213" y="3532628"/>
            <a:ext cx="5401429" cy="2706456"/>
          </a:xfrm>
        </p:spPr>
        <p:txBody>
          <a:bodyPr>
            <a:normAutofit lnSpcReduction="10000"/>
          </a:bodyPr>
          <a:lstStyle/>
          <a:p>
            <a:pPr marL="214313" indent="-214313">
              <a:buFont typeface="Arial" panose="020B0604020202020204" pitchFamily="34" charset="0"/>
              <a:buChar char="•"/>
            </a:pPr>
            <a:r>
              <a:rPr lang="en-US"/>
              <a:t>The Kansas criteria to participate in the DLM is: the student has significant deficits in adaptive behavior (defined as typically functioning 2 ½ or more standard deviations below the mean).</a:t>
            </a:r>
          </a:p>
          <a:p>
            <a:pPr marL="214313" indent="-214313">
              <a:buFont typeface="Arial" panose="020B0604020202020204" pitchFamily="34" charset="0"/>
              <a:buChar char="•"/>
            </a:pPr>
            <a:r>
              <a:rPr lang="en-US"/>
              <a:t>It may be more helpful for the IEP team to consider a continuum of adaptive functioning rather than a yes or no response.</a:t>
            </a:r>
          </a:p>
          <a:p>
            <a:pPr marL="214313" indent="-214313">
              <a:buFont typeface="Arial" panose="020B0604020202020204" pitchFamily="34" charset="0"/>
              <a:buChar char="•"/>
            </a:pPr>
            <a:r>
              <a:rPr lang="en-US"/>
              <a:t>No one characteristic or rating should solely determine whether adaptive functioning is at a level that suggests the AA-AAAS is the appropriate assessment.</a:t>
            </a:r>
          </a:p>
          <a:p>
            <a:endParaRPr lang="en-US"/>
          </a:p>
          <a:p>
            <a:pPr marL="214313" indent="-214313">
              <a:buFont typeface="Arial" panose="020B0604020202020204" pitchFamily="34" charset="0"/>
              <a:buChar char="•"/>
            </a:pPr>
            <a:endParaRPr lang="en-US"/>
          </a:p>
        </p:txBody>
      </p:sp>
    </p:spTree>
    <p:extLst>
      <p:ext uri="{BB962C8B-B14F-4D97-AF65-F5344CB8AC3E}">
        <p14:creationId xmlns:p14="http://schemas.microsoft.com/office/powerpoint/2010/main" val="214899010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88176364-EF9E-47F2-80F6-C439644B64C7}"/>
              </a:ext>
            </a:extLst>
          </p:cNvPr>
          <p:cNvSpPr>
            <a:spLocks noGrp="1"/>
          </p:cNvSpPr>
          <p:nvPr>
            <p:ph idx="1"/>
          </p:nvPr>
        </p:nvSpPr>
        <p:spPr/>
        <p:txBody>
          <a:bodyPr>
            <a:normAutofit fontScale="70000" lnSpcReduction="20000"/>
          </a:bodyPr>
          <a:lstStyle/>
          <a:p>
            <a:pPr marL="0" indent="0">
              <a:buNone/>
            </a:pPr>
            <a:r>
              <a:rPr lang="en-US" dirty="0"/>
              <a:t>The materials needed to administer the Kansas Alternate Early Literacy Screener will differ for each student. The screener should be reviewed prior to administration to determine how each task will be assessed. For example, if a task is "Student can identify lowercase letters," materials needed could include lowercase flashcards, a keyboard, or a student's assistive technology device. In general, materials needed could include:</a:t>
            </a:r>
          </a:p>
          <a:p>
            <a:pPr lvl="0"/>
            <a:r>
              <a:rPr lang="en-US" dirty="0"/>
              <a:t>Copies of the rubric for each student</a:t>
            </a:r>
          </a:p>
          <a:p>
            <a:pPr lvl="0"/>
            <a:r>
              <a:rPr lang="en-US" dirty="0"/>
              <a:t>A familiar text (literature and informational)</a:t>
            </a:r>
          </a:p>
          <a:p>
            <a:pPr lvl="0"/>
            <a:r>
              <a:rPr lang="en-US" dirty="0"/>
              <a:t>Letter flashcards</a:t>
            </a:r>
          </a:p>
          <a:p>
            <a:pPr lvl="0"/>
            <a:r>
              <a:rPr lang="en-US" dirty="0"/>
              <a:t>CVC words/flashcards</a:t>
            </a:r>
          </a:p>
          <a:p>
            <a:pPr lvl="0"/>
            <a:r>
              <a:rPr lang="en-US" dirty="0"/>
              <a:t>Picture cards</a:t>
            </a:r>
          </a:p>
          <a:p>
            <a:pPr lvl="0"/>
            <a:r>
              <a:rPr lang="en-US" dirty="0"/>
              <a:t>Familiar word cards (words used in everyday routines)</a:t>
            </a:r>
          </a:p>
          <a:p>
            <a:pPr lvl="0"/>
            <a:r>
              <a:rPr lang="en-US" dirty="0"/>
              <a:t>Familiar objects</a:t>
            </a:r>
          </a:p>
          <a:p>
            <a:pPr lvl="0"/>
            <a:r>
              <a:rPr lang="en-US" dirty="0"/>
              <a:t>Photos of familiar people</a:t>
            </a:r>
          </a:p>
          <a:p>
            <a:pPr marL="0" indent="0">
              <a:buNone/>
            </a:pPr>
            <a:r>
              <a:rPr lang="en-US" dirty="0"/>
              <a:t>You will need a copy of the </a:t>
            </a:r>
            <a:r>
              <a:rPr lang="en-US" dirty="0">
                <a:hlinkClick r:id="rId3"/>
              </a:rPr>
              <a:t>Alt Early Literacy Screener </a:t>
            </a:r>
            <a:r>
              <a:rPr lang="en-US" dirty="0"/>
              <a:t>rubric for each student. </a:t>
            </a:r>
          </a:p>
          <a:p>
            <a:endParaRPr lang="en-US" dirty="0"/>
          </a:p>
        </p:txBody>
      </p:sp>
      <p:sp>
        <p:nvSpPr>
          <p:cNvPr id="3" name="Title 2">
            <a:extLst>
              <a:ext uri="{FF2B5EF4-FFF2-40B4-BE49-F238E27FC236}">
                <a16:creationId xmlns:a16="http://schemas.microsoft.com/office/drawing/2014/main" id="{7E4AA853-3C5B-4C21-A252-10EEDF66E016}"/>
              </a:ext>
            </a:extLst>
          </p:cNvPr>
          <p:cNvSpPr>
            <a:spLocks noGrp="1"/>
          </p:cNvSpPr>
          <p:nvPr>
            <p:ph type="title"/>
          </p:nvPr>
        </p:nvSpPr>
        <p:spPr/>
        <p:txBody>
          <a:bodyPr/>
          <a:lstStyle/>
          <a:p>
            <a:r>
              <a:rPr lang="en-US" dirty="0"/>
              <a:t>What materials do I need to administer the screener?</a:t>
            </a:r>
          </a:p>
        </p:txBody>
      </p:sp>
    </p:spTree>
    <p:extLst>
      <p:ext uri="{BB962C8B-B14F-4D97-AF65-F5344CB8AC3E}">
        <p14:creationId xmlns:p14="http://schemas.microsoft.com/office/powerpoint/2010/main" val="3297989113"/>
      </p:ext>
    </p:extLst>
  </p:cSld>
  <p:clrMapOvr>
    <a:masterClrMapping/>
  </p:clrMapOvr>
</p:sld>
</file>

<file path=ppt/theme/theme1.xml><?xml version="1.0" encoding="utf-8"?>
<a:theme xmlns:a="http://schemas.openxmlformats.org/drawingml/2006/main" name="Custom Design">
  <a:themeElements>
    <a:clrScheme name="KSDE">
      <a:dk1>
        <a:srgbClr val="12284C"/>
      </a:dk1>
      <a:lt1>
        <a:sysClr val="window" lastClr="FFFFFF"/>
      </a:lt1>
      <a:dk2>
        <a:srgbClr val="12284C"/>
      </a:dk2>
      <a:lt2>
        <a:srgbClr val="E7E6E6"/>
      </a:lt2>
      <a:accent1>
        <a:srgbClr val="FFA400"/>
      </a:accent1>
      <a:accent2>
        <a:srgbClr val="12284C"/>
      </a:accent2>
      <a:accent3>
        <a:srgbClr val="00B796"/>
      </a:accent3>
      <a:accent4>
        <a:srgbClr val="005587"/>
      </a:accent4>
      <a:accent5>
        <a:srgbClr val="D50032"/>
      </a:accent5>
      <a:accent6>
        <a:srgbClr val="3E4043"/>
      </a:accent6>
      <a:hlink>
        <a:srgbClr val="12284C"/>
      </a:hlink>
      <a:folHlink>
        <a:srgbClr val="53565A"/>
      </a:folHlink>
    </a:clrScheme>
    <a:fontScheme name="KSDE Open Sans">
      <a:majorFont>
        <a:latin typeface="Open Sans"/>
        <a:ea typeface=""/>
        <a:cs typeface=""/>
      </a:majorFont>
      <a:minorFont>
        <a:latin typeface="Open Sans Ligh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63809B7AE0769C40BC7FC10221A5AC4C" ma:contentTypeVersion="13" ma:contentTypeDescription="Create a new document." ma:contentTypeScope="" ma:versionID="03782e99ea337d9c03786a540780c58d">
  <xsd:schema xmlns:xsd="http://www.w3.org/2001/XMLSchema" xmlns:xs="http://www.w3.org/2001/XMLSchema" xmlns:p="http://schemas.microsoft.com/office/2006/metadata/properties" xmlns:ns3="6c663d95-8238-4b2d-b922-a74f82e5df6f" xmlns:ns4="d5501a87-0b31-43b9-bb13-8dd2b743a206" targetNamespace="http://schemas.microsoft.com/office/2006/metadata/properties" ma:root="true" ma:fieldsID="b35b21a765e947f079320b3ea7b9868f" ns3:_="" ns4:_="">
    <xsd:import namespace="6c663d95-8238-4b2d-b922-a74f82e5df6f"/>
    <xsd:import namespace="d5501a87-0b31-43b9-bb13-8dd2b743a206"/>
    <xsd:element name="properties">
      <xsd:complexType>
        <xsd:sequence>
          <xsd:element name="documentManagement">
            <xsd:complexType>
              <xsd:all>
                <xsd:element ref="ns3:MediaServiceMetadata" minOccurs="0"/>
                <xsd:element ref="ns3:MediaServiceFastMetadata" minOccurs="0"/>
                <xsd:element ref="ns3:MediaServiceDateTaken" minOccurs="0"/>
                <xsd:element ref="ns3:MediaServiceAutoTags" minOccurs="0"/>
                <xsd:element ref="ns3:MediaServiceOCR" minOccurs="0"/>
                <xsd:element ref="ns3:MediaServiceLocation" minOccurs="0"/>
                <xsd:element ref="ns4:SharedWithUsers" minOccurs="0"/>
                <xsd:element ref="ns4:SharedWithDetails" minOccurs="0"/>
                <xsd:element ref="ns4:SharingHintHash" minOccurs="0"/>
                <xsd:element ref="ns3:MediaServiceAutoKeyPoints" minOccurs="0"/>
                <xsd:element ref="ns3:MediaServiceKeyPoints" minOccurs="0"/>
                <xsd:element ref="ns3:MediaServiceGenerationTime" minOccurs="0"/>
                <xsd:element ref="ns3:MediaServiceEventHashCod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6c663d95-8238-4b2d-b922-a74f82e5df6f" elementFormDefault="qualified">
    <xsd:import namespace="http://schemas.microsoft.com/office/2006/documentManagement/types"/>
    <xsd:import namespace="http://schemas.microsoft.com/office/infopath/2007/PartnerControls"/>
    <xsd:element name="MediaServiceMetadata" ma:index="8" nillable="true" ma:displayName="MediaServiceMetadata" ma:description="" ma:hidden="true" ma:internalName="MediaServiceMetadata" ma:readOnly="true">
      <xsd:simpleType>
        <xsd:restriction base="dms:Note"/>
      </xsd:simpleType>
    </xsd:element>
    <xsd:element name="MediaServiceFastMetadata" ma:index="9" nillable="true" ma:displayName="MediaServiceFastMetadata" ma:description="" ma:hidden="true" ma:internalName="MediaServiceFastMetadata" ma:readOnly="true">
      <xsd:simpleType>
        <xsd:restriction base="dms:Note"/>
      </xsd:simpleType>
    </xsd:element>
    <xsd:element name="MediaServiceDateTaken" ma:index="10" nillable="true" ma:displayName="MediaServiceDateTaken" ma:description="" ma:hidden="true" ma:internalName="MediaServiceDateTaken" ma:readOnly="true">
      <xsd:simpleType>
        <xsd:restriction base="dms:Text"/>
      </xsd:simpleType>
    </xsd:element>
    <xsd:element name="MediaServiceAutoTags" ma:index="11" nillable="true" ma:displayName="MediaServiceAutoTags" ma:description="" ma:internalName="MediaServiceAutoTags" ma:readOnly="true">
      <xsd:simpleType>
        <xsd:restriction base="dms:Text"/>
      </xsd:simpleType>
    </xsd:element>
    <xsd:element name="MediaServiceOCR" ma:index="12" nillable="true" ma:displayName="MediaServiceOCR" ma:internalName="MediaServiceOCR" ma:readOnly="true">
      <xsd:simpleType>
        <xsd:restriction base="dms:Note">
          <xsd:maxLength value="255"/>
        </xsd:restriction>
      </xsd:simpleType>
    </xsd:element>
    <xsd:element name="MediaServiceLocation" ma:index="13" nillable="true" ma:displayName="MediaServiceLocation" ma:internalName="MediaServiceLocation" ma:readOnly="true">
      <xsd:simpleType>
        <xsd:restriction base="dms:Text"/>
      </xsd:simpleType>
    </xsd:element>
    <xsd:element name="MediaServiceAutoKeyPoints" ma:index="17" nillable="true" ma:displayName="MediaServiceAutoKeyPoints" ma:hidden="true" ma:internalName="MediaServiceAutoKeyPoints" ma:readOnly="true">
      <xsd:simpleType>
        <xsd:restriction base="dms:Note"/>
      </xsd:simpleType>
    </xsd:element>
    <xsd:element name="MediaServiceKeyPoints" ma:index="18" nillable="true" ma:displayName="KeyPoints" ma:internalName="MediaServiceKeyPoints" ma:readOnly="true">
      <xsd:simpleType>
        <xsd:restriction base="dms:Note">
          <xsd:maxLength value="255"/>
        </xsd:restriction>
      </xsd:simpleType>
    </xsd:element>
    <xsd:element name="MediaServiceGenerationTime" ma:index="19" nillable="true" ma:displayName="MediaServiceGenerationTime" ma:hidden="true" ma:internalName="MediaServiceGenerationTime" ma:readOnly="true">
      <xsd:simpleType>
        <xsd:restriction base="dms:Text"/>
      </xsd:simpleType>
    </xsd:element>
    <xsd:element name="MediaServiceEventHashCode" ma:index="20" nillable="true" ma:displayName="MediaServiceEventHashCode" ma:hidden="true" ma:internalName="MediaServiceEventHashCode"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d5501a87-0b31-43b9-bb13-8dd2b743a206"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element name="SharingHintHash" ma:index="16"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41F5BFCA-A647-4DE5-B38D-51814DA7F1CE}">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6c663d95-8238-4b2d-b922-a74f82e5df6f"/>
    <ds:schemaRef ds:uri="d5501a87-0b31-43b9-bb13-8dd2b743a206"/>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41989B36-3905-4D71-9AD1-EDCFAD04EC31}">
  <ds:schemaRefs>
    <ds:schemaRef ds:uri="http://schemas.microsoft.com/office/2006/metadata/properties"/>
    <ds:schemaRef ds:uri="http://purl.org/dc/terms/"/>
    <ds:schemaRef ds:uri="6c663d95-8238-4b2d-b922-a74f82e5df6f"/>
    <ds:schemaRef ds:uri="http://www.w3.org/XML/1998/namespace"/>
    <ds:schemaRef ds:uri="http://purl.org/dc/elements/1.1/"/>
    <ds:schemaRef ds:uri="http://purl.org/dc/dcmitype/"/>
    <ds:schemaRef ds:uri="http://schemas.openxmlformats.org/package/2006/metadata/core-properties"/>
    <ds:schemaRef ds:uri="http://schemas.microsoft.com/office/2006/documentManagement/types"/>
    <ds:schemaRef ds:uri="http://schemas.microsoft.com/office/infopath/2007/PartnerControls"/>
    <ds:schemaRef ds:uri="d5501a87-0b31-43b9-bb13-8dd2b743a206"/>
  </ds:schemaRefs>
</ds:datastoreItem>
</file>

<file path=customXml/itemProps3.xml><?xml version="1.0" encoding="utf-8"?>
<ds:datastoreItem xmlns:ds="http://schemas.openxmlformats.org/officeDocument/2006/customXml" ds:itemID="{4445BADF-2F2F-4D81-ACB9-DB6A1A4D4889}">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1213</TotalTime>
  <Words>3217</Words>
  <Application>Microsoft Office PowerPoint</Application>
  <PresentationFormat>Widescreen</PresentationFormat>
  <Paragraphs>297</Paragraphs>
  <Slides>22</Slides>
  <Notes>22</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22</vt:i4>
      </vt:variant>
    </vt:vector>
  </HeadingPairs>
  <TitlesOfParts>
    <vt:vector size="31" baseType="lpstr">
      <vt:lpstr>Times New Roman</vt:lpstr>
      <vt:lpstr>Open Sans Semibold</vt:lpstr>
      <vt:lpstr>Arial</vt:lpstr>
      <vt:lpstr>Cambria Math</vt:lpstr>
      <vt:lpstr>Symbol</vt:lpstr>
      <vt:lpstr>Open Sans Light</vt:lpstr>
      <vt:lpstr>Calibri</vt:lpstr>
      <vt:lpstr>Open Sans</vt:lpstr>
      <vt:lpstr>Custom Design</vt:lpstr>
      <vt:lpstr>Kansas Alternate Early Literacy Screener Kdg-3rd grade and 8th grade- Reporting Requirements</vt:lpstr>
      <vt:lpstr>Purpose of Alternate Assessments</vt:lpstr>
      <vt:lpstr>What is the KS Alternate Early Literacy Screener?</vt:lpstr>
      <vt:lpstr>Who qualifies to participate in the KS Alternate Early Literacy Screener?</vt:lpstr>
      <vt:lpstr>Participation is Not determined by:</vt:lpstr>
      <vt:lpstr>Additional Guidance Documents</vt:lpstr>
      <vt:lpstr>Tool B: Intellectual Functioning Tool</vt:lpstr>
      <vt:lpstr>Tool C: Adaptive Functioning Tool</vt:lpstr>
      <vt:lpstr>What materials do I need to administer the screener?</vt:lpstr>
      <vt:lpstr>Scoring</vt:lpstr>
      <vt:lpstr>Scoring Sheet - KDG</vt:lpstr>
      <vt:lpstr>Examples of sources of data used</vt:lpstr>
      <vt:lpstr>EOYA Reporting: KIDS</vt:lpstr>
      <vt:lpstr>EOYA Reporting continued</vt:lpstr>
      <vt:lpstr>Kindergarten</vt:lpstr>
      <vt:lpstr>1st Grade</vt:lpstr>
      <vt:lpstr>2nd Grade</vt:lpstr>
      <vt:lpstr>3rd Grade</vt:lpstr>
      <vt:lpstr>8th Grade </vt:lpstr>
      <vt:lpstr>Student Progress Report – 8th grade</vt:lpstr>
      <vt:lpstr>Using the rubrics for IEP development</vt:lpstr>
      <vt:lpstr>Contact Information</vt:lpstr>
    </vt:vector>
  </TitlesOfParts>
  <Company>KSDE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Kansas Alternate Early Literacy Screener</dc:title>
  <dc:creator>Cary S. Rogers</dc:creator>
  <cp:lastModifiedBy>Cary S. Rogers</cp:lastModifiedBy>
  <cp:revision>34</cp:revision>
  <cp:lastPrinted>2024-05-30T23:46:26Z</cp:lastPrinted>
  <dcterms:created xsi:type="dcterms:W3CDTF">2017-11-21T21:33:09Z</dcterms:created>
  <dcterms:modified xsi:type="dcterms:W3CDTF">2024-05-31T12:33:53Z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0x01010063809B7AE0769C40BC7FC10221A5AC4C</vt:lpwstr>
  </property>
</Properties>
</file>