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6.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63"/>
  </p:notesMasterIdLst>
  <p:sldIdLst>
    <p:sldId id="261" r:id="rId5"/>
    <p:sldId id="290" r:id="rId6"/>
    <p:sldId id="287" r:id="rId7"/>
    <p:sldId id="262" r:id="rId8"/>
    <p:sldId id="263" r:id="rId9"/>
    <p:sldId id="291" r:id="rId10"/>
    <p:sldId id="292" r:id="rId11"/>
    <p:sldId id="293" r:id="rId12"/>
    <p:sldId id="340" r:id="rId13"/>
    <p:sldId id="339" r:id="rId14"/>
    <p:sldId id="383" r:id="rId15"/>
    <p:sldId id="341" r:id="rId16"/>
    <p:sldId id="369" r:id="rId17"/>
    <p:sldId id="265" r:id="rId18"/>
    <p:sldId id="257" r:id="rId19"/>
    <p:sldId id="344" r:id="rId20"/>
    <p:sldId id="371" r:id="rId21"/>
    <p:sldId id="370" r:id="rId22"/>
    <p:sldId id="395" r:id="rId23"/>
    <p:sldId id="295" r:id="rId24"/>
    <p:sldId id="397" r:id="rId25"/>
    <p:sldId id="318" r:id="rId26"/>
    <p:sldId id="398" r:id="rId27"/>
    <p:sldId id="330" r:id="rId28"/>
    <p:sldId id="331" r:id="rId29"/>
    <p:sldId id="332" r:id="rId30"/>
    <p:sldId id="333" r:id="rId31"/>
    <p:sldId id="334" r:id="rId32"/>
    <p:sldId id="320" r:id="rId33"/>
    <p:sldId id="328" r:id="rId34"/>
    <p:sldId id="322" r:id="rId35"/>
    <p:sldId id="323" r:id="rId36"/>
    <p:sldId id="324" r:id="rId37"/>
    <p:sldId id="296" r:id="rId38"/>
    <p:sldId id="378" r:id="rId39"/>
    <p:sldId id="390" r:id="rId40"/>
    <p:sldId id="399" r:id="rId41"/>
    <p:sldId id="400" r:id="rId42"/>
    <p:sldId id="282" r:id="rId43"/>
    <p:sldId id="402" r:id="rId44"/>
    <p:sldId id="403" r:id="rId45"/>
    <p:sldId id="404" r:id="rId46"/>
    <p:sldId id="612" r:id="rId47"/>
    <p:sldId id="613" r:id="rId48"/>
    <p:sldId id="614" r:id="rId49"/>
    <p:sldId id="615" r:id="rId50"/>
    <p:sldId id="396" r:id="rId51"/>
    <p:sldId id="616" r:id="rId52"/>
    <p:sldId id="392" r:id="rId53"/>
    <p:sldId id="394" r:id="rId54"/>
    <p:sldId id="306" r:id="rId55"/>
    <p:sldId id="305" r:id="rId56"/>
    <p:sldId id="375" r:id="rId57"/>
    <p:sldId id="393" r:id="rId58"/>
    <p:sldId id="410" r:id="rId59"/>
    <p:sldId id="617" r:id="rId60"/>
    <p:sldId id="336" r:id="rId61"/>
    <p:sldId id="279" r:id="rId62"/>
  </p:sldIdLst>
  <p:sldSz cx="12192000" cy="6858000"/>
  <p:notesSz cx="7010400" cy="9296400"/>
  <p:embeddedFontLst>
    <p:embeddedFont>
      <p:font typeface="Arial Black" panose="020B0A04020102020204" pitchFamily="34" charset="0"/>
      <p:bold r:id="rId64"/>
    </p:embeddedFont>
    <p:embeddedFont>
      <p:font typeface="Arial Narrow" panose="020B0606020202030204" pitchFamily="34" charset="0"/>
      <p:regular r:id="rId65"/>
      <p:bold r:id="rId66"/>
      <p:italic r:id="rId67"/>
      <p:boldItalic r:id="rId68"/>
    </p:embeddedFont>
    <p:embeddedFont>
      <p:font typeface="Open Sans Light" panose="020B0306030504020204" pitchFamily="34" charset="0"/>
      <p:regular r:id="rId69"/>
      <p:italic r:id="rId70"/>
    </p:embeddedFont>
    <p:embeddedFont>
      <p:font typeface="Open Sans Semibold" panose="020B0706030804020204" pitchFamily="34" charset="0"/>
      <p:bold r:id="rId71"/>
      <p:boldItalic r:id="rId72"/>
    </p:embeddedFont>
  </p:embeddedFontLst>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9942" autoAdjust="0"/>
  </p:normalViewPr>
  <p:slideViewPr>
    <p:cSldViewPr snapToGrid="0">
      <p:cViewPr varScale="1">
        <p:scale>
          <a:sx n="77" d="100"/>
          <a:sy n="77" d="100"/>
        </p:scale>
        <p:origin x="1596" y="90"/>
      </p:cViewPr>
      <p:guideLst/>
    </p:cSldViewPr>
  </p:slideViewPr>
  <p:outlineViewPr>
    <p:cViewPr>
      <p:scale>
        <a:sx n="33" d="100"/>
        <a:sy n="33" d="100"/>
      </p:scale>
      <p:origin x="0" y="-2304"/>
    </p:cViewPr>
  </p:outlineViewPr>
  <p:notesTextViewPr>
    <p:cViewPr>
      <p:scale>
        <a:sx n="1" d="1"/>
        <a:sy n="1" d="1"/>
      </p:scale>
      <p:origin x="0" y="0"/>
    </p:cViewPr>
  </p:notesText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7.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6/2/2024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youtu.be/wIkxLDUnWRA"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1rIwA7C-vc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may choose to use these PPT slides for trainings they do with staff. For districts identified for target TA or intensive TA, this training is one of the requirements.</a:t>
            </a:r>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dirty="0"/>
          </a:p>
        </p:txBody>
      </p:sp>
    </p:spTree>
    <p:extLst>
      <p:ext uri="{BB962C8B-B14F-4D97-AF65-F5344CB8AC3E}">
        <p14:creationId xmlns:p14="http://schemas.microsoft.com/office/powerpoint/2010/main" val="20838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Cheryl Jorgenson’s book It’s more than “Just being In” she provides 3 flawed assumptions</a:t>
            </a:r>
          </a:p>
        </p:txBody>
      </p:sp>
      <p:sp>
        <p:nvSpPr>
          <p:cNvPr id="4" name="Slide Number Placeholder 3"/>
          <p:cNvSpPr>
            <a:spLocks noGrp="1"/>
          </p:cNvSpPr>
          <p:nvPr>
            <p:ph type="sldNum" sz="quarter" idx="5"/>
          </p:nvPr>
        </p:nvSpPr>
        <p:spPr/>
        <p:txBody>
          <a:bodyPr/>
          <a:lstStyle/>
          <a:p>
            <a:fld id="{B03B681A-0971-437A-97B1-44BF12E3167A}" type="slidenum">
              <a:rPr lang="en-US" smtClean="0"/>
              <a:t>10</a:t>
            </a:fld>
            <a:endParaRPr lang="en-US" dirty="0"/>
          </a:p>
        </p:txBody>
      </p:sp>
    </p:spTree>
    <p:extLst>
      <p:ext uri="{BB962C8B-B14F-4D97-AF65-F5344CB8AC3E}">
        <p14:creationId xmlns:p14="http://schemas.microsoft.com/office/powerpoint/2010/main" val="234365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Case for Presuming Competence in Students with Significant Disabilities” describes three elements that work together to improve outcomes for all students, especially those with more complex needs.  </a:t>
            </a:r>
          </a:p>
          <a:p>
            <a:pPr marL="174708" indent="-174708">
              <a:buFontTx/>
              <a:buChar char="-"/>
            </a:pPr>
            <a:r>
              <a:rPr lang="en-US" dirty="0"/>
              <a:t>Presuming competence means we assume that students are capable, and that we need to work to find ways to allow their capabilities to emerge.</a:t>
            </a:r>
          </a:p>
          <a:p>
            <a:pPr marL="174708" indent="-174708">
              <a:buFontTx/>
              <a:buChar char="-"/>
            </a:pPr>
            <a:r>
              <a:rPr lang="en-US" dirty="0"/>
              <a:t>High expectations means we don’t settle for the status quo when it comes to our students’ learning; instead we are intentional about setting ambitious yet reasonable goals for our students to work toward</a:t>
            </a:r>
          </a:p>
          <a:p>
            <a:pPr marL="174708" indent="-174708">
              <a:buFontTx/>
              <a:buChar char="-"/>
            </a:pPr>
            <a:r>
              <a:rPr lang="en-US" dirty="0"/>
              <a:t>Least dangerous assumption means making decisions about student learning that will ultimately cause the least harm to their ability to function independently as an adult.</a:t>
            </a:r>
          </a:p>
          <a:p>
            <a:pPr marL="174708" indent="-174708">
              <a:buFontTx/>
              <a:buChar char="-"/>
            </a:pPr>
            <a:endParaRPr lang="en-US" dirty="0"/>
          </a:p>
          <a:p>
            <a:pPr marL="174708" indent="-174708">
              <a:buFontTx/>
              <a:buChar char="-"/>
            </a:pPr>
            <a:r>
              <a:rPr lang="en-US" dirty="0"/>
              <a:t>Presuming competence is nothing less than a Hippocratic oath for educators. “First, do no harm” Douglas </a:t>
            </a:r>
            <a:r>
              <a:rPr lang="en-US" dirty="0" err="1"/>
              <a:t>Biklen</a:t>
            </a:r>
            <a:endParaRPr lang="en-US" dirty="0"/>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a:p>
        </p:txBody>
      </p:sp>
    </p:spTree>
    <p:extLst>
      <p:ext uri="{BB962C8B-B14F-4D97-AF65-F5344CB8AC3E}">
        <p14:creationId xmlns:p14="http://schemas.microsoft.com/office/powerpoint/2010/main" val="69157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solidFill>
                  <a:schemeClr val="tx1">
                    <a:lumMod val="50000"/>
                  </a:schemeClr>
                </a:solidFill>
                <a:latin typeface="Arial" panose="020B0604020202020204" pitchFamily="34" charset="0"/>
                <a:cs typeface="Arial" panose="020B0604020202020204" pitchFamily="34" charset="0"/>
              </a:rPr>
              <a:t>WHO</a:t>
            </a:r>
            <a:r>
              <a:rPr lang="en-US" dirty="0">
                <a:solidFill>
                  <a:schemeClr val="tx1">
                    <a:lumMod val="50000"/>
                  </a:schemeClr>
                </a:solidFill>
                <a:latin typeface="Arial" panose="020B0604020202020204" pitchFamily="34" charset="0"/>
                <a:cs typeface="Arial" panose="020B0604020202020204" pitchFamily="34" charset="0"/>
              </a:rPr>
              <a:t>: Students with significant intellectual disabilities</a:t>
            </a:r>
          </a:p>
          <a:p>
            <a:r>
              <a:rPr lang="en-US" u="sng" dirty="0">
                <a:solidFill>
                  <a:schemeClr val="tx1">
                    <a:lumMod val="50000"/>
                  </a:schemeClr>
                </a:solidFill>
                <a:latin typeface="Arial" panose="020B0604020202020204" pitchFamily="34" charset="0"/>
                <a:cs typeface="Arial" panose="020B0604020202020204" pitchFamily="34" charset="0"/>
              </a:rPr>
              <a:t>WHAT</a:t>
            </a:r>
            <a:r>
              <a:rPr lang="en-US" dirty="0">
                <a:solidFill>
                  <a:schemeClr val="tx1">
                    <a:lumMod val="50000"/>
                  </a:schemeClr>
                </a:solidFill>
                <a:latin typeface="Arial" panose="020B0604020202020204" pitchFamily="34" charset="0"/>
                <a:cs typeface="Arial" panose="020B0604020202020204" pitchFamily="34" charset="0"/>
              </a:rPr>
              <a:t>: Meaningful access to academics, high expectations</a:t>
            </a:r>
          </a:p>
          <a:p>
            <a:r>
              <a:rPr lang="en-US" u="sng" dirty="0">
                <a:solidFill>
                  <a:schemeClr val="tx1">
                    <a:lumMod val="50000"/>
                  </a:schemeClr>
                </a:solidFill>
                <a:latin typeface="Arial" panose="020B0604020202020204" pitchFamily="34" charset="0"/>
                <a:cs typeface="Arial" panose="020B0604020202020204" pitchFamily="34" charset="0"/>
              </a:rPr>
              <a:t>WHEN</a:t>
            </a:r>
            <a:r>
              <a:rPr lang="en-US" dirty="0">
                <a:solidFill>
                  <a:schemeClr val="tx1">
                    <a:lumMod val="50000"/>
                  </a:schemeClr>
                </a:solidFill>
                <a:latin typeface="Arial" panose="020B0604020202020204" pitchFamily="34" charset="0"/>
                <a:cs typeface="Arial" panose="020B0604020202020204" pitchFamily="34" charset="0"/>
              </a:rPr>
              <a:t>: Lesson planning, instruction, IEP goals, assessment</a:t>
            </a:r>
          </a:p>
          <a:p>
            <a:r>
              <a:rPr lang="en-US" u="sng" dirty="0">
                <a:solidFill>
                  <a:schemeClr val="tx1">
                    <a:lumMod val="50000"/>
                  </a:schemeClr>
                </a:solidFill>
                <a:latin typeface="Arial" panose="020B0604020202020204" pitchFamily="34" charset="0"/>
                <a:cs typeface="Arial" panose="020B0604020202020204" pitchFamily="34" charset="0"/>
              </a:rPr>
              <a:t>WHERE</a:t>
            </a:r>
            <a:r>
              <a:rPr lang="en-US" dirty="0">
                <a:solidFill>
                  <a:schemeClr val="tx1">
                    <a:lumMod val="50000"/>
                  </a:schemeClr>
                </a:solidFill>
                <a:latin typeface="Arial" panose="020B0604020202020204" pitchFamily="34" charset="0"/>
                <a:cs typeface="Arial" panose="020B0604020202020204" pitchFamily="34" charset="0"/>
              </a:rPr>
              <a:t>: Least restrictive environment*</a:t>
            </a:r>
          </a:p>
          <a:p>
            <a:r>
              <a:rPr lang="en-US" u="sng" dirty="0">
                <a:solidFill>
                  <a:schemeClr val="tx1">
                    <a:lumMod val="50000"/>
                  </a:schemeClr>
                </a:solidFill>
                <a:latin typeface="Arial" panose="020B0604020202020204" pitchFamily="34" charset="0"/>
                <a:cs typeface="Arial" panose="020B0604020202020204" pitchFamily="34" charset="0"/>
              </a:rPr>
              <a:t>WHY</a:t>
            </a:r>
            <a:r>
              <a:rPr lang="en-US" dirty="0">
                <a:solidFill>
                  <a:schemeClr val="tx1">
                    <a:lumMod val="50000"/>
                  </a:schemeClr>
                </a:solidFill>
                <a:latin typeface="Arial" panose="020B0604020202020204" pitchFamily="34" charset="0"/>
                <a:cs typeface="Arial" panose="020B0604020202020204" pitchFamily="34" charset="0"/>
              </a:rPr>
              <a:t>: Least dangerous assumption</a:t>
            </a:r>
          </a:p>
          <a:p>
            <a:r>
              <a:rPr lang="en-US" u="sng" dirty="0">
                <a:solidFill>
                  <a:schemeClr val="tx1">
                    <a:lumMod val="50000"/>
                  </a:schemeClr>
                </a:solidFill>
                <a:latin typeface="Arial" panose="020B0604020202020204" pitchFamily="34" charset="0"/>
                <a:cs typeface="Arial" panose="020B0604020202020204" pitchFamily="34" charset="0"/>
              </a:rPr>
              <a:t>HOW</a:t>
            </a:r>
            <a:r>
              <a:rPr lang="en-US" dirty="0">
                <a:solidFill>
                  <a:schemeClr val="tx1">
                    <a:lumMod val="50000"/>
                  </a:schemeClr>
                </a:solidFill>
                <a:latin typeface="Arial" panose="020B0604020202020204" pitchFamily="34" charset="0"/>
                <a:cs typeface="Arial" panose="020B0604020202020204" pitchFamily="34" charset="0"/>
              </a:rPr>
              <a:t>: Focus on balance, and share responsibility</a:t>
            </a:r>
            <a:endParaRPr lang="en-US" u="sng" dirty="0">
              <a:solidFill>
                <a:schemeClr val="tx1">
                  <a:lumMod val="50000"/>
                </a:schemeClr>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a:p>
        </p:txBody>
      </p:sp>
    </p:spTree>
    <p:extLst>
      <p:ext uri="{BB962C8B-B14F-4D97-AF65-F5344CB8AC3E}">
        <p14:creationId xmlns:p14="http://schemas.microsoft.com/office/powerpoint/2010/main" val="3023128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the Alternate Assessment, we are referring to the Dynamic Learning Maps (DLM)  The DLM is only intended for those students with a most significant cognitive disability.  These are the students that are going to continue to need supports as adults.  Many of these students are identified very young.  Some are also untestable using standard IQ tests.</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13</a:t>
            </a:fld>
            <a:endParaRPr lang="en-US" dirty="0"/>
          </a:p>
        </p:txBody>
      </p:sp>
    </p:spTree>
    <p:extLst>
      <p:ext uri="{BB962C8B-B14F-4D97-AF65-F5344CB8AC3E}">
        <p14:creationId xmlns:p14="http://schemas.microsoft.com/office/powerpoint/2010/main" val="48954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CFR 200.6 Inclusion for all students indicates that a state must include students with disabilities in all assessments with appropriate accommodations.  It permits students with the most significant cognitive disabilities to take an alternate assessment based on alternate academic achievement standards.</a:t>
            </a:r>
          </a:p>
          <a:p>
            <a:r>
              <a:rPr lang="en-US" dirty="0"/>
              <a:t>The 1.0 is a State threshold, </a:t>
            </a:r>
          </a:p>
          <a:p>
            <a:r>
              <a:rPr lang="en-US" dirty="0"/>
              <a:t>States can not prohibit an LEA from assessing more than 1.0% of its assessed students on the alternate assessment</a:t>
            </a:r>
          </a:p>
          <a:p>
            <a:r>
              <a:rPr lang="en-US" dirty="0"/>
              <a:t>Justifications and assurances are required by all districts that test over 1.0% of their students using an alternate assessment on the Dynamic Learning Maps.</a:t>
            </a:r>
          </a:p>
          <a:p>
            <a:r>
              <a:rPr lang="en-US" dirty="0"/>
              <a:t>KSDE must provide oversight of districts. Oversite will include sharing red flag data with districts, DLM test observations. and technical assistance provided to districts identified due to number or percentage of students taking the DLM, trends in the number and percentage of students taking the DLM over 3 years, and red flag data.</a:t>
            </a:r>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dirty="0"/>
          </a:p>
        </p:txBody>
      </p:sp>
    </p:spTree>
    <p:extLst>
      <p:ext uri="{BB962C8B-B14F-4D97-AF65-F5344CB8AC3E}">
        <p14:creationId xmlns:p14="http://schemas.microsoft.com/office/powerpoint/2010/main" val="2412813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dirty="0"/>
          </a:p>
        </p:txBody>
      </p:sp>
    </p:spTree>
    <p:extLst>
      <p:ext uri="{BB962C8B-B14F-4D97-AF65-F5344CB8AC3E}">
        <p14:creationId xmlns:p14="http://schemas.microsoft.com/office/powerpoint/2010/main" val="335180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STATEWIDE - 1% - This includes all students in the state including students in residential facilities.</a:t>
            </a:r>
          </a:p>
          <a:p>
            <a:r>
              <a:rPr lang="en-US" u="sng" dirty="0"/>
              <a:t>blue oval </a:t>
            </a:r>
            <a:r>
              <a:rPr lang="en-US" u="none" dirty="0"/>
              <a:t>represents</a:t>
            </a:r>
            <a:r>
              <a:rPr lang="en-US" u="none" baseline="0" dirty="0"/>
              <a:t> </a:t>
            </a:r>
            <a:r>
              <a:rPr lang="en-US" dirty="0"/>
              <a:t>eligibility categories ID, Autism, MD, perhaps OHI.</a:t>
            </a:r>
          </a:p>
          <a:p>
            <a:r>
              <a:rPr lang="en-US" u="sng" dirty="0"/>
              <a:t>red oval</a:t>
            </a:r>
            <a:r>
              <a:rPr lang="en-US" u="none" baseline="0" dirty="0"/>
              <a:t> represents only those students with a most significant cognitive disability.</a:t>
            </a:r>
            <a:endParaRPr lang="en-US" u="sng" dirty="0"/>
          </a:p>
          <a:p>
            <a:r>
              <a:rPr lang="en-US" dirty="0"/>
              <a:t>As you can see</a:t>
            </a:r>
            <a:r>
              <a:rPr lang="en-US" baseline="0" dirty="0"/>
              <a:t> from this graphic </a:t>
            </a:r>
            <a:r>
              <a:rPr lang="en-US" dirty="0"/>
              <a:t>there will be students with significant cognitive disabilities in the blue, students with ID or Autism, who will NOT meet the criteria for the alternate assessment.</a:t>
            </a:r>
          </a:p>
          <a:p>
            <a:endParaRPr lang="en-US" dirty="0"/>
          </a:p>
          <a:p>
            <a:r>
              <a:rPr lang="en-US" dirty="0"/>
              <a:t>Some districts won’t have any students who have the most significant cognitive disabilities.</a:t>
            </a:r>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a:p>
        </p:txBody>
      </p:sp>
    </p:spTree>
    <p:extLst>
      <p:ext uri="{BB962C8B-B14F-4D97-AF65-F5344CB8AC3E}">
        <p14:creationId xmlns:p14="http://schemas.microsoft.com/office/powerpoint/2010/main" val="131620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state anticipates testing over 1.0% of students in the State on the alternate assessment based on alternate academic achievement standards in any subject, they may submit a waiver to the Office of Elementary and Secondary Education.</a:t>
            </a:r>
          </a:p>
        </p:txBody>
      </p:sp>
      <p:sp>
        <p:nvSpPr>
          <p:cNvPr id="4" name="Slide Number Placeholder 3"/>
          <p:cNvSpPr>
            <a:spLocks noGrp="1"/>
          </p:cNvSpPr>
          <p:nvPr>
            <p:ph type="sldNum" sz="quarter" idx="5"/>
          </p:nvPr>
        </p:nvSpPr>
        <p:spPr/>
        <p:txBody>
          <a:bodyPr/>
          <a:lstStyle/>
          <a:p>
            <a:fld id="{B03B681A-0971-437A-97B1-44BF12E3167A}" type="slidenum">
              <a:rPr lang="en-US" smtClean="0"/>
              <a:t>17</a:t>
            </a:fld>
            <a:endParaRPr lang="en-US" dirty="0"/>
          </a:p>
        </p:txBody>
      </p:sp>
    </p:spTree>
    <p:extLst>
      <p:ext uri="{BB962C8B-B14F-4D97-AF65-F5344CB8AC3E}">
        <p14:creationId xmlns:p14="http://schemas.microsoft.com/office/powerpoint/2010/main" val="3944369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18</a:t>
            </a:fld>
            <a:endParaRPr lang="en-US" dirty="0"/>
          </a:p>
        </p:txBody>
      </p:sp>
    </p:spTree>
    <p:extLst>
      <p:ext uri="{BB962C8B-B14F-4D97-AF65-F5344CB8AC3E}">
        <p14:creationId xmlns:p14="http://schemas.microsoft.com/office/powerpoint/2010/main" val="1710247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19</a:t>
            </a:fld>
            <a:endParaRPr lang="en-US" dirty="0"/>
          </a:p>
        </p:txBody>
      </p:sp>
    </p:spTree>
    <p:extLst>
      <p:ext uri="{BB962C8B-B14F-4D97-AF65-F5344CB8AC3E}">
        <p14:creationId xmlns:p14="http://schemas.microsoft.com/office/powerpoint/2010/main" val="184710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2</a:t>
            </a:fld>
            <a:endParaRPr lang="en-US" dirty="0"/>
          </a:p>
        </p:txBody>
      </p:sp>
    </p:spTree>
    <p:extLst>
      <p:ext uri="{BB962C8B-B14F-4D97-AF65-F5344CB8AC3E}">
        <p14:creationId xmlns:p14="http://schemas.microsoft.com/office/powerpoint/2010/main" val="4127583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dirty="0"/>
          </a:p>
        </p:txBody>
      </p:sp>
    </p:spTree>
    <p:extLst>
      <p:ext uri="{BB962C8B-B14F-4D97-AF65-F5344CB8AC3E}">
        <p14:creationId xmlns:p14="http://schemas.microsoft.com/office/powerpoint/2010/main" val="399718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DLM justifications and assurances are required by every district that tested over 1.0% of students in the district on the DLM in any subject. </a:t>
            </a:r>
          </a:p>
        </p:txBody>
      </p:sp>
      <p:sp>
        <p:nvSpPr>
          <p:cNvPr id="4" name="Slide Number Placeholder 3"/>
          <p:cNvSpPr>
            <a:spLocks noGrp="1"/>
          </p:cNvSpPr>
          <p:nvPr>
            <p:ph type="sldNum" sz="quarter" idx="5"/>
          </p:nvPr>
        </p:nvSpPr>
        <p:spPr/>
        <p:txBody>
          <a:bodyPr/>
          <a:lstStyle/>
          <a:p>
            <a:fld id="{B03B681A-0971-437A-97B1-44BF12E3167A}" type="slidenum">
              <a:rPr lang="en-US" smtClean="0"/>
              <a:t>21</a:t>
            </a:fld>
            <a:endParaRPr lang="en-US" dirty="0"/>
          </a:p>
        </p:txBody>
      </p:sp>
    </p:spTree>
    <p:extLst>
      <p:ext uri="{BB962C8B-B14F-4D97-AF65-F5344CB8AC3E}">
        <p14:creationId xmlns:p14="http://schemas.microsoft.com/office/powerpoint/2010/main" val="181755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22</a:t>
            </a:fld>
            <a:endParaRPr lang="en-US" dirty="0"/>
          </a:p>
        </p:txBody>
      </p:sp>
    </p:spTree>
    <p:extLst>
      <p:ext uri="{BB962C8B-B14F-4D97-AF65-F5344CB8AC3E}">
        <p14:creationId xmlns:p14="http://schemas.microsoft.com/office/powerpoint/2010/main" val="3111377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23</a:t>
            </a:fld>
            <a:endParaRPr lang="en-US" dirty="0"/>
          </a:p>
        </p:txBody>
      </p:sp>
    </p:spTree>
    <p:extLst>
      <p:ext uri="{BB962C8B-B14F-4D97-AF65-F5344CB8AC3E}">
        <p14:creationId xmlns:p14="http://schemas.microsoft.com/office/powerpoint/2010/main" val="2139045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24</a:t>
            </a:fld>
            <a:endParaRPr lang="en-US" dirty="0"/>
          </a:p>
        </p:txBody>
      </p:sp>
    </p:spTree>
    <p:extLst>
      <p:ext uri="{BB962C8B-B14F-4D97-AF65-F5344CB8AC3E}">
        <p14:creationId xmlns:p14="http://schemas.microsoft.com/office/powerpoint/2010/main" val="1950910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25</a:t>
            </a:fld>
            <a:endParaRPr lang="en-US" dirty="0"/>
          </a:p>
        </p:txBody>
      </p:sp>
    </p:spTree>
    <p:extLst>
      <p:ext uri="{BB962C8B-B14F-4D97-AF65-F5344CB8AC3E}">
        <p14:creationId xmlns:p14="http://schemas.microsoft.com/office/powerpoint/2010/main" val="116902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dirty="0"/>
          </a:p>
        </p:txBody>
      </p:sp>
    </p:spTree>
    <p:extLst>
      <p:ext uri="{BB962C8B-B14F-4D97-AF65-F5344CB8AC3E}">
        <p14:creationId xmlns:p14="http://schemas.microsoft.com/office/powerpoint/2010/main" val="1784084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a:t>
            </a:r>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a:p>
        </p:txBody>
      </p:sp>
    </p:spTree>
    <p:extLst>
      <p:ext uri="{BB962C8B-B14F-4D97-AF65-F5344CB8AC3E}">
        <p14:creationId xmlns:p14="http://schemas.microsoft.com/office/powerpoint/2010/main" val="25996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dirty="0"/>
          </a:p>
        </p:txBody>
      </p:sp>
    </p:spTree>
    <p:extLst>
      <p:ext uri="{BB962C8B-B14F-4D97-AF65-F5344CB8AC3E}">
        <p14:creationId xmlns:p14="http://schemas.microsoft.com/office/powerpoint/2010/main" val="3870542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Initiated in 2020, due to COVID we were not able to complete DLM test observations. TA providers from the Technical Assistance Support Network were the leads for the targeted districts. KSDE Education Program Consultants working with the 1% were the leads for the intensive districts. </a:t>
            </a:r>
          </a:p>
          <a:p>
            <a:r>
              <a:rPr lang="en-US" dirty="0"/>
              <a:t>During the fall of 2020 10 districts were assigned targeted technical assistance and 9 districts were assigned intensive TA. We also had 5 districts that requested an extension to the requirements and continued into the next year. </a:t>
            </a:r>
          </a:p>
          <a:p>
            <a:r>
              <a:rPr lang="en-US" dirty="0"/>
              <a:t>During 2021-2022 KSDE identified 5 new districts for Targeted TA and 3 new districts for intensive TA while continue to work with the 5 districts that requested an extension. </a:t>
            </a:r>
          </a:p>
          <a:p>
            <a:r>
              <a:rPr lang="en-US" dirty="0"/>
              <a:t>During 2022-2023 KSDE identified 3 districts for intensive TA and 2 districts for targeted TA. DLM test observations were completed in all 5 districts. I also reached out by phone to directors of special education to discuss red flags identified for 14 students</a:t>
            </a:r>
          </a:p>
        </p:txBody>
      </p:sp>
      <p:sp>
        <p:nvSpPr>
          <p:cNvPr id="4" name="Slide Number Placeholder 3"/>
          <p:cNvSpPr>
            <a:spLocks noGrp="1"/>
          </p:cNvSpPr>
          <p:nvPr>
            <p:ph type="sldNum" sz="quarter" idx="5"/>
          </p:nvPr>
        </p:nvSpPr>
        <p:spPr/>
        <p:txBody>
          <a:bodyPr/>
          <a:lstStyle/>
          <a:p>
            <a:fld id="{092BFFA5-16A7-436F-91F1-C3090059D858}" type="slidenum">
              <a:rPr lang="en-US" smtClean="0"/>
              <a:t>29</a:t>
            </a:fld>
            <a:endParaRPr lang="en-US" dirty="0"/>
          </a:p>
        </p:txBody>
      </p:sp>
    </p:spTree>
    <p:extLst>
      <p:ext uri="{BB962C8B-B14F-4D97-AF65-F5344CB8AC3E}">
        <p14:creationId xmlns:p14="http://schemas.microsoft.com/office/powerpoint/2010/main" val="27268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dirty="0"/>
          </a:p>
        </p:txBody>
      </p:sp>
    </p:spTree>
    <p:extLst>
      <p:ext uri="{BB962C8B-B14F-4D97-AF65-F5344CB8AC3E}">
        <p14:creationId xmlns:p14="http://schemas.microsoft.com/office/powerpoint/2010/main" val="163394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through Kite Collector</a:t>
            </a:r>
          </a:p>
          <a:p>
            <a:r>
              <a:rPr lang="en-US" dirty="0"/>
              <a:t>DLM researchers have determined the minimum amount of time that a testlet can be completed in each subject.</a:t>
            </a:r>
          </a:p>
        </p:txBody>
      </p:sp>
      <p:sp>
        <p:nvSpPr>
          <p:cNvPr id="4" name="Slide Number Placeholder 3"/>
          <p:cNvSpPr>
            <a:spLocks noGrp="1"/>
          </p:cNvSpPr>
          <p:nvPr>
            <p:ph type="sldNum" sz="quarter" idx="5"/>
          </p:nvPr>
        </p:nvSpPr>
        <p:spPr/>
        <p:txBody>
          <a:bodyPr/>
          <a:lstStyle/>
          <a:p>
            <a:fld id="{B03B681A-0971-437A-97B1-44BF12E3167A}" type="slidenum">
              <a:rPr lang="en-US" smtClean="0"/>
              <a:t>30</a:t>
            </a:fld>
            <a:endParaRPr lang="en-US"/>
          </a:p>
        </p:txBody>
      </p:sp>
    </p:spTree>
    <p:extLst>
      <p:ext uri="{BB962C8B-B14F-4D97-AF65-F5344CB8AC3E}">
        <p14:creationId xmlns:p14="http://schemas.microsoft.com/office/powerpoint/2010/main" val="317409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monitoring was developed before COVID, but due to not being able to be in the buildings we were not able to use it until this year. </a:t>
            </a:r>
          </a:p>
          <a:p>
            <a:r>
              <a:rPr lang="en-US" dirty="0"/>
              <a:t>Great opportunity to look through files with an administrator to help them understand what we are looking for. I was able to give suggestions and recommendations to the districts.</a:t>
            </a:r>
          </a:p>
        </p:txBody>
      </p:sp>
      <p:sp>
        <p:nvSpPr>
          <p:cNvPr id="4" name="Slide Number Placeholder 3"/>
          <p:cNvSpPr>
            <a:spLocks noGrp="1"/>
          </p:cNvSpPr>
          <p:nvPr>
            <p:ph type="sldNum" sz="quarter" idx="5"/>
          </p:nvPr>
        </p:nvSpPr>
        <p:spPr/>
        <p:txBody>
          <a:bodyPr/>
          <a:lstStyle/>
          <a:p>
            <a:fld id="{B03B681A-0971-437A-97B1-44BF12E3167A}" type="slidenum">
              <a:rPr lang="en-US" smtClean="0"/>
              <a:t>31</a:t>
            </a:fld>
            <a:endParaRPr lang="en-US"/>
          </a:p>
        </p:txBody>
      </p:sp>
    </p:spTree>
    <p:extLst>
      <p:ext uri="{BB962C8B-B14F-4D97-AF65-F5344CB8AC3E}">
        <p14:creationId xmlns:p14="http://schemas.microsoft.com/office/powerpoint/2010/main" val="2946745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32</a:t>
            </a:fld>
            <a:endParaRPr lang="en-US" dirty="0"/>
          </a:p>
        </p:txBody>
      </p:sp>
    </p:spTree>
    <p:extLst>
      <p:ext uri="{BB962C8B-B14F-4D97-AF65-F5344CB8AC3E}">
        <p14:creationId xmlns:p14="http://schemas.microsoft.com/office/powerpoint/2010/main" val="1165061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33</a:t>
            </a:fld>
            <a:endParaRPr lang="en-US" dirty="0"/>
          </a:p>
        </p:txBody>
      </p:sp>
    </p:spTree>
    <p:extLst>
      <p:ext uri="{BB962C8B-B14F-4D97-AF65-F5344CB8AC3E}">
        <p14:creationId xmlns:p14="http://schemas.microsoft.com/office/powerpoint/2010/main" val="100763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 team decides to consider moving a student to the alternate assessment the IEP team should assume the student can learn grade level academic content and they should discuss what accommodations a student might need to assist them in learning grade level content.  </a:t>
            </a:r>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dirty="0"/>
          </a:p>
        </p:txBody>
      </p:sp>
    </p:spTree>
    <p:extLst>
      <p:ext uri="{BB962C8B-B14F-4D97-AF65-F5344CB8AC3E}">
        <p14:creationId xmlns:p14="http://schemas.microsoft.com/office/powerpoint/2010/main" val="1709972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at :42</a:t>
            </a:r>
          </a:p>
          <a:p>
            <a:r>
              <a:rPr lang="en-US" dirty="0"/>
              <a:t>6 minutes long</a:t>
            </a:r>
          </a:p>
        </p:txBody>
      </p:sp>
      <p:sp>
        <p:nvSpPr>
          <p:cNvPr id="4" name="Slide Number Placeholder 3"/>
          <p:cNvSpPr>
            <a:spLocks noGrp="1"/>
          </p:cNvSpPr>
          <p:nvPr>
            <p:ph type="sldNum" sz="quarter" idx="5"/>
          </p:nvPr>
        </p:nvSpPr>
        <p:spPr/>
        <p:txBody>
          <a:bodyPr/>
          <a:lstStyle/>
          <a:p>
            <a:fld id="{B03B681A-0971-437A-97B1-44BF12E3167A}" type="slidenum">
              <a:rPr lang="en-US" smtClean="0"/>
              <a:t>35</a:t>
            </a:fld>
            <a:endParaRPr lang="en-US" dirty="0"/>
          </a:p>
        </p:txBody>
      </p:sp>
    </p:spTree>
    <p:extLst>
      <p:ext uri="{BB962C8B-B14F-4D97-AF65-F5344CB8AC3E}">
        <p14:creationId xmlns:p14="http://schemas.microsoft.com/office/powerpoint/2010/main" val="282766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DLM is intended for students with the most significant cognitive disability in the state.</a:t>
            </a:r>
          </a:p>
          <a:p>
            <a:endParaRPr lang="en-US" dirty="0"/>
          </a:p>
          <a:p>
            <a:r>
              <a:rPr lang="en-US" dirty="0"/>
              <a:t>Make</a:t>
            </a:r>
            <a:r>
              <a:rPr lang="en-US" baseline="0" dirty="0"/>
              <a:t> sure staff are using the updated participation guidelines – these were updated in March 2021. The IEP Team need to also make sure they are not qualifying students based on one of the 14 not allowable considerations. The DLM participation guidelines should be completed yearly. I recommend that IEP teams begin looking at this at the beginning of the school year. If a student is no longer eligible for the DLM they need to be removed, preferably before the fall test window opens on Sept 12. If an IEP team feels a student will need to be taking the DLM for the first time, the IEP team needs to go through the participation guidelines in the fall prior to the test window opening on Sept 12 due to the DLM having a required fall and spring test window. It is very important that students participate in both the fall and spring test windows.</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36</a:t>
            </a:fld>
            <a:endParaRPr lang="en-US"/>
          </a:p>
        </p:txBody>
      </p:sp>
    </p:spTree>
    <p:extLst>
      <p:ext uri="{BB962C8B-B14F-4D97-AF65-F5344CB8AC3E}">
        <p14:creationId xmlns:p14="http://schemas.microsoft.com/office/powerpoint/2010/main" val="2734101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to </a:t>
            </a:r>
            <a:r>
              <a:rPr lang="en-US" b="1" dirty="0"/>
              <a:t>all</a:t>
            </a:r>
            <a:r>
              <a:rPr lang="en-US" dirty="0"/>
              <a:t> </a:t>
            </a:r>
            <a:r>
              <a:rPr lang="en-US" b="1" dirty="0"/>
              <a:t>questions</a:t>
            </a:r>
            <a:r>
              <a:rPr lang="en-US" dirty="0"/>
              <a:t> in the table</a:t>
            </a:r>
            <a:r>
              <a:rPr lang="en-US" baseline="0" dirty="0"/>
              <a:t> </a:t>
            </a:r>
            <a:r>
              <a:rPr lang="en-US" dirty="0"/>
              <a:t>on the participation</a:t>
            </a:r>
            <a:r>
              <a:rPr lang="en-US" baseline="0" dirty="0"/>
              <a:t> guidelines must be </a:t>
            </a:r>
            <a:r>
              <a:rPr lang="en-US" b="1" baseline="0" dirty="0"/>
              <a:t>yes,</a:t>
            </a:r>
            <a:r>
              <a:rPr lang="en-US" baseline="0" dirty="0"/>
              <a:t> before the student takes the DLM. The participation guidelines should be discussed and included with the IEP. KSDE added a column for supporting evidence.  This should assist IEP teams in making sure they have evidence to support the decision for taking the alternate assessment. The supporting evidence will also assist districts who are receiving 1% technical assistance in completing their data dive with KSDE.</a:t>
            </a:r>
          </a:p>
          <a:p>
            <a:r>
              <a:rPr lang="en-US" baseline="0" dirty="0"/>
              <a:t>Please note that on criteria 1 and 2, the criteria asks for assessment data that supports a most significant cognitive disability and a most significant deficit in adaptive behavior.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37</a:t>
            </a:fld>
            <a:endParaRPr lang="en-US"/>
          </a:p>
        </p:txBody>
      </p:sp>
    </p:spTree>
    <p:extLst>
      <p:ext uri="{BB962C8B-B14F-4D97-AF65-F5344CB8AC3E}">
        <p14:creationId xmlns:p14="http://schemas.microsoft.com/office/powerpoint/2010/main" val="3507038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Significantly below the mean – 2.5 or more</a:t>
            </a:r>
            <a:r>
              <a:rPr lang="en-US" baseline="0" dirty="0"/>
              <a:t> SD below the mean. A large number of students with a most significant cognitive disability are not able to achieve an IQ score due to being untestable.</a:t>
            </a:r>
          </a:p>
        </p:txBody>
      </p:sp>
      <p:sp>
        <p:nvSpPr>
          <p:cNvPr id="4" name="Slide Number Placeholder 3"/>
          <p:cNvSpPr>
            <a:spLocks noGrp="1"/>
          </p:cNvSpPr>
          <p:nvPr>
            <p:ph type="sldNum" sz="quarter" idx="10"/>
          </p:nvPr>
        </p:nvSpPr>
        <p:spPr/>
        <p:txBody>
          <a:bodyPr/>
          <a:lstStyle/>
          <a:p>
            <a:fld id="{31BC64E8-45BE-4474-B3AA-B6DEBEC91A50}" type="slidenum">
              <a:rPr lang="en-US" smtClean="0"/>
              <a:t>38</a:t>
            </a:fld>
            <a:endParaRPr lang="en-US" dirty="0"/>
          </a:p>
        </p:txBody>
      </p:sp>
    </p:spTree>
    <p:extLst>
      <p:ext uri="{BB962C8B-B14F-4D97-AF65-F5344CB8AC3E}">
        <p14:creationId xmlns:p14="http://schemas.microsoft.com/office/powerpoint/2010/main" val="19923199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9:notes"/>
          <p:cNvSpPr>
            <a:spLocks noGrp="1" noRot="1" noChangeAspect="1"/>
          </p:cNvSpPr>
          <p:nvPr>
            <p:ph type="sldImg" idx="2"/>
          </p:nvPr>
        </p:nvSpPr>
        <p:spPr>
          <a:xfrm>
            <a:off x="515938" y="746125"/>
            <a:ext cx="6611937" cy="3719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9:notes"/>
          <p:cNvSpPr txBox="1">
            <a:spLocks noGrp="1"/>
          </p:cNvSpPr>
          <p:nvPr>
            <p:ph type="body" idx="1"/>
          </p:nvPr>
        </p:nvSpPr>
        <p:spPr>
          <a:xfrm>
            <a:off x="764393" y="4713857"/>
            <a:ext cx="6115146" cy="4465758"/>
          </a:xfrm>
          <a:prstGeom prst="rect">
            <a:avLst/>
          </a:prstGeom>
          <a:noFill/>
          <a:ln>
            <a:noFill/>
          </a:ln>
        </p:spPr>
        <p:txBody>
          <a:bodyPr spcFirstLastPara="1" wrap="square" lIns="100366" tIns="50169" rIns="100366" bIns="50169" anchor="t" anchorCtr="0">
            <a:noAutofit/>
          </a:bodyPr>
          <a:lstStyle/>
          <a:p>
            <a:pPr>
              <a:buSzPts val="1400"/>
            </a:pPr>
            <a:endParaRPr sz="1900" b="1" dirty="0"/>
          </a:p>
        </p:txBody>
      </p:sp>
      <p:sp>
        <p:nvSpPr>
          <p:cNvPr id="674" name="Google Shape;674;p59:notes"/>
          <p:cNvSpPr txBox="1">
            <a:spLocks noGrp="1"/>
          </p:cNvSpPr>
          <p:nvPr>
            <p:ph type="sldNum" idx="12"/>
          </p:nvPr>
        </p:nvSpPr>
        <p:spPr>
          <a:xfrm>
            <a:off x="4165389" y="9265025"/>
            <a:ext cx="3312371" cy="496195"/>
          </a:xfrm>
          <a:prstGeom prst="rect">
            <a:avLst/>
          </a:prstGeom>
          <a:noFill/>
          <a:ln>
            <a:noFill/>
          </a:ln>
        </p:spPr>
        <p:txBody>
          <a:bodyPr spcFirstLastPara="1" wrap="square" lIns="100366" tIns="50169" rIns="100366" bIns="50169" anchor="b" anchorCtr="0">
            <a:noAutofit/>
          </a:bodyPr>
          <a:lstStyle/>
          <a:p>
            <a:pPr defTabSz="984978">
              <a:buClr>
                <a:srgbClr val="000000"/>
              </a:buClr>
              <a:buSzPts val="1200"/>
              <a:defRPr/>
            </a:pPr>
            <a:fld id="{00000000-1234-1234-1234-123412341234}" type="slidenum">
              <a:rPr lang="en-US" sz="1500" kern="0">
                <a:solidFill>
                  <a:srgbClr val="000000"/>
                </a:solidFill>
                <a:latin typeface="Calibri"/>
                <a:ea typeface="Calibri"/>
                <a:cs typeface="Calibri"/>
                <a:sym typeface="Calibri"/>
              </a:rPr>
              <a:pPr defTabSz="984978">
                <a:buClr>
                  <a:srgbClr val="000000"/>
                </a:buClr>
                <a:buSzPts val="1200"/>
                <a:defRPr/>
              </a:pPr>
              <a:t>39</a:t>
            </a:fld>
            <a:endParaRPr sz="15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84954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does not do well, the quality of the instruction should be questioned before the student’s ability to learn.  When working with students with significant disabilities one should assume that they are competent and able to learn, because to do otherwise would result in harm (fewer educational opportunities, inferior literacy instruction, segregated education, and few choices as an adult)</a:t>
            </a:r>
          </a:p>
          <a:p>
            <a:endParaRPr lang="en-US" dirty="0"/>
          </a:p>
          <a:p>
            <a:r>
              <a:rPr lang="en-US" dirty="0"/>
              <a:t>Least Dangerous Assumption plays a role in least</a:t>
            </a:r>
            <a:r>
              <a:rPr lang="en-US" baseline="0" dirty="0"/>
              <a:t> restrictive environment, assessment considerations, and assistive technology considerations</a:t>
            </a:r>
            <a:endParaRPr lang="en-US" dirty="0"/>
          </a:p>
          <a:p>
            <a:endParaRPr lang="en-US" dirty="0"/>
          </a:p>
          <a:p>
            <a:r>
              <a:rPr lang="en-US" dirty="0"/>
              <a:t>When we assume students with disabilities are not competent and able to learn from the general education curriculum, they often are not included in the general education classroom, people talk to them as if they are a much younger child, they are not supported to engage in social activities with same-age peers, and post-secondary education is geared toward lower-skilled jobs or workshops.  Low expectations result in less focus on literacy or content learning.  When we change our paradigm we promote student learning, inclusion, achievement, and quality of life now and in the future.</a:t>
            </a:r>
          </a:p>
          <a:p>
            <a:endParaRPr lang="en-US" dirty="0"/>
          </a:p>
        </p:txBody>
      </p:sp>
      <p:sp>
        <p:nvSpPr>
          <p:cNvPr id="4" name="Slide Number Placeholder 3"/>
          <p:cNvSpPr>
            <a:spLocks noGrp="1"/>
          </p:cNvSpPr>
          <p:nvPr>
            <p:ph type="sldNum" sz="quarter" idx="10"/>
          </p:nvPr>
        </p:nvSpPr>
        <p:spPr/>
        <p:txBody>
          <a:bodyPr/>
          <a:lstStyle/>
          <a:p>
            <a:fld id="{E7AE5044-95A6-4891-97C5-58164707982D}" type="slidenum">
              <a:rPr lang="en-US" smtClean="0"/>
              <a:t>4</a:t>
            </a:fld>
            <a:endParaRPr lang="en-US" dirty="0"/>
          </a:p>
        </p:txBody>
      </p:sp>
    </p:spTree>
    <p:extLst>
      <p:ext uri="{BB962C8B-B14F-4D97-AF65-F5344CB8AC3E}">
        <p14:creationId xmlns:p14="http://schemas.microsoft.com/office/powerpoint/2010/main" val="12548357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Tools B in the IEP Team Resource is the Intellectual Functioning Tool. The Kansas criteria to participate in the DLM is: the student has a most significant cognitive disability (defined as typically functioning 2 ½ or more SD below the mean). We encourage teams to consider a continuum of intellectual functioning, rather than looking at one characteristic to determine whether intellectual functioning is at a level to suggest participation in an alternate assessment. It was designed as a rubric to assist teams in identifying those students with the most significant limitations.  </a:t>
            </a:r>
          </a:p>
          <a:p>
            <a:r>
              <a:rPr lang="en-US" dirty="0"/>
              <a:t>Each rubric has four levels, moving from ”Not Limited” on the left to “Most Significant” in the far right column. Teams should circle the cell in each row that most closely matches the student’s measured intellectual functioning.  There may be variance as to which column is marked for each row.  This is to be expected because students can vary in their skill levels, or exhibit splinter skills impacting their intellectual functioning.  Teams should determine which column reflects the preponderance of the data, but only those students who have most of the ratings in the “most significant” column should be considered as appropriate for participation in the Alternate Assessment.  We don’t want teams to feel that they must administer new testing to obtain an IQ score to determine eligibility for the alternate assessment. Intellectual or cognitive assessment results, because of their specific numeric link to the Kansas participation criteria, should be weighed most heavily if they are available.  The last 3 rows of the intellectual functioning tool are useful when standardized assessments are not appropriate or results are not available. </a:t>
            </a:r>
          </a:p>
          <a:p>
            <a:endParaRPr lang="en-US" dirty="0"/>
          </a:p>
        </p:txBody>
      </p:sp>
      <p:sp>
        <p:nvSpPr>
          <p:cNvPr id="4" name="Slide Number Placeholder 3"/>
          <p:cNvSpPr>
            <a:spLocks noGrp="1"/>
          </p:cNvSpPr>
          <p:nvPr>
            <p:ph type="sldNum" sz="quarter" idx="5"/>
          </p:nvPr>
        </p:nvSpPr>
        <p:spPr/>
        <p:txBody>
          <a:bodyPr/>
          <a:lstStyle/>
          <a:p>
            <a:pPr defTabSz="931774">
              <a:defRPr/>
            </a:pPr>
            <a:fld id="{B03B681A-0971-437A-97B1-44BF12E3167A}" type="slidenum">
              <a:rPr lang="en-US">
                <a:solidFill>
                  <a:prstClr val="black"/>
                </a:solidFill>
                <a:latin typeface="Calibri" panose="020F0502020204030204"/>
                <a:cs typeface="Arial"/>
                <a:sym typeface="Arial"/>
              </a:rPr>
              <a:pPr defTabSz="931774">
                <a:defRPr/>
              </a:pPr>
              <a:t>40</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28193045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or more SD below the mean If a student does not have significant deficits in adaptive behavior, they are</a:t>
            </a:r>
            <a:r>
              <a:rPr lang="en-US" baseline="0" dirty="0"/>
              <a:t> not eligible to take the DLM.</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41</a:t>
            </a:fld>
            <a:endParaRPr lang="en-US" dirty="0"/>
          </a:p>
        </p:txBody>
      </p:sp>
    </p:spTree>
    <p:extLst>
      <p:ext uri="{BB962C8B-B14F-4D97-AF65-F5344CB8AC3E}">
        <p14:creationId xmlns:p14="http://schemas.microsoft.com/office/powerpoint/2010/main" val="243639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2fe9c4b1f_0_120: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2fe9c4b1f_0_120: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pPr>
              <a:buClr>
                <a:schemeClr val="dk1"/>
              </a:buClr>
              <a:buSzPts val="1100"/>
            </a:pPr>
            <a:r>
              <a:rPr lang="en-GB" dirty="0">
                <a:solidFill>
                  <a:schemeClr val="dk1"/>
                </a:solidFill>
              </a:rPr>
              <a:t>The factors for students to be eligible to participate in the Alternate Assessment are two pronged. They must have a disability that significantly impacts intellectual functioning </a:t>
            </a:r>
            <a:r>
              <a:rPr lang="en-GB" b="1" dirty="0">
                <a:solidFill>
                  <a:schemeClr val="dk1"/>
                </a:solidFill>
              </a:rPr>
              <a:t>and</a:t>
            </a:r>
            <a:r>
              <a:rPr lang="en-GB" dirty="0">
                <a:solidFill>
                  <a:schemeClr val="dk1"/>
                </a:solidFill>
              </a:rPr>
              <a:t> an adaptive behavior deficit. The question then becomes, what is an adaptive behavior.</a:t>
            </a:r>
            <a:endParaRPr dirty="0">
              <a:solidFill>
                <a:schemeClr val="dk1"/>
              </a:solidFill>
            </a:endParaRPr>
          </a:p>
          <a:p>
            <a:pPr>
              <a:buClr>
                <a:schemeClr val="dk1"/>
              </a:buClr>
              <a:buSzPts val="1100"/>
            </a:pPr>
            <a:endParaRPr dirty="0">
              <a:solidFill>
                <a:schemeClr val="dk1"/>
              </a:solidFill>
            </a:endParaRPr>
          </a:p>
          <a:p>
            <a:pPr>
              <a:buClr>
                <a:schemeClr val="dk1"/>
              </a:buClr>
              <a:buSzPts val="1100"/>
            </a:pPr>
            <a:r>
              <a:rPr lang="en-GB" dirty="0">
                <a:solidFill>
                  <a:schemeClr val="dk1"/>
                </a:solidFill>
              </a:rPr>
              <a:t>Adaptive behaviors are skills required to function in life, while maladaptive behaviors are actions which inhibit a person’s ability to adjust to different situations. The behaviors we are concerned with when determining participation in the alternate assessment are the adaptive behaviors. Can the student cook, manage a budget, do laundry?</a:t>
            </a:r>
            <a:endParaRPr dirty="0">
              <a:solidFill>
                <a:schemeClr val="dk1"/>
              </a:solidFill>
            </a:endParaRPr>
          </a:p>
          <a:p>
            <a:pPr>
              <a:buClr>
                <a:schemeClr val="dk1"/>
              </a:buClr>
              <a:buSzPts val="1100"/>
            </a:pPr>
            <a:endParaRPr dirty="0">
              <a:solidFill>
                <a:schemeClr val="dk1"/>
              </a:solidFill>
            </a:endParaRPr>
          </a:p>
          <a:p>
            <a:pPr>
              <a:buClr>
                <a:schemeClr val="dk1"/>
              </a:buClr>
              <a:buSzPts val="1100"/>
            </a:pPr>
            <a:endParaRPr dirty="0"/>
          </a:p>
        </p:txBody>
      </p:sp>
    </p:spTree>
    <p:extLst>
      <p:ext uri="{BB962C8B-B14F-4D97-AF65-F5344CB8AC3E}">
        <p14:creationId xmlns:p14="http://schemas.microsoft.com/office/powerpoint/2010/main" val="195971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Tool C is the adaptive functioning tool. It was designed as a rubric to assist teams in identifying those students with the most significant limitations in adaptive behavior.  The Kansas criteria to participate in an alternate assessment is: the student has significant deficits in adaptive behavior (defined as typically functioning 2 ½ or more standard deviations below the mean). It may be more helpful for the IEP team to consider a continuum of adaptive functioning rather than a yes or no response. No one characteristic or rating should solely determine whether adaptive functioning is at a level that suggests participation in the alternate assessment. </a:t>
            </a:r>
          </a:p>
          <a:p>
            <a:pPr defTabSz="931774">
              <a:defRPr/>
            </a:pPr>
            <a:endParaRPr lang="en-US"/>
          </a:p>
          <a:p>
            <a:pPr defTabSz="931774">
              <a:defRPr/>
            </a:pPr>
            <a:r>
              <a:rPr lang="en-US"/>
              <a:t>Each rubric has four levels, moving from ”Not Limited” on the left to “Most Significant” in the far right column. Teams should circle the cell in each row that most closely matches the student’s measured adaptive behavior information.  There may be variance as to which column is marked for each row.  This is to be expected because students can vary in their skill levels, or exhibit splinter skills impacting their adaptive behavior skills.  Teams should determine which column reflects the preponderance of the data, but only those students who have most of the ratings in the “most significant” column should be considered as appropriate for participation in the Alternate Assessment.  </a:t>
            </a:r>
          </a:p>
          <a:p>
            <a:endParaRPr lang="en-US"/>
          </a:p>
        </p:txBody>
      </p:sp>
      <p:sp>
        <p:nvSpPr>
          <p:cNvPr id="4" name="Slide Number Placeholder 3"/>
          <p:cNvSpPr>
            <a:spLocks noGrp="1"/>
          </p:cNvSpPr>
          <p:nvPr>
            <p:ph type="sldNum" sz="quarter" idx="5"/>
          </p:nvPr>
        </p:nvSpPr>
        <p:spPr/>
        <p:txBody>
          <a:bodyPr/>
          <a:lstStyle/>
          <a:p>
            <a:pPr defTabSz="931774">
              <a:defRPr/>
            </a:pPr>
            <a:fld id="{B03B681A-0971-437A-97B1-44BF12E3167A}" type="slidenum">
              <a:rPr lang="en-US">
                <a:solidFill>
                  <a:prstClr val="black"/>
                </a:solidFill>
                <a:latin typeface="Calibri" panose="020F0502020204030204"/>
                <a:cs typeface="Arial"/>
                <a:sym typeface="Arial"/>
              </a:rPr>
              <a:pPr defTabSz="931774">
                <a:defRPr/>
              </a:pPr>
              <a:t>43</a:t>
            </a:fld>
            <a:endParaRPr lang="en-US">
              <a:solidFill>
                <a:prstClr val="black"/>
              </a:solidFill>
              <a:latin typeface="Calibri" panose="020F0502020204030204"/>
              <a:cs typeface="Arial"/>
              <a:sym typeface="Arial"/>
            </a:endParaRPr>
          </a:p>
        </p:txBody>
      </p:sp>
    </p:spTree>
    <p:extLst>
      <p:ext uri="{BB962C8B-B14F-4D97-AF65-F5344CB8AC3E}">
        <p14:creationId xmlns:p14="http://schemas.microsoft.com/office/powerpoint/2010/main" val="30477917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students with ID or autism will meet this</a:t>
            </a:r>
            <a:r>
              <a:rPr lang="en-US" baseline="0" dirty="0"/>
              <a:t> criteria.</a:t>
            </a:r>
          </a:p>
          <a:p>
            <a:r>
              <a:rPr lang="en-US" baseline="0" dirty="0"/>
              <a:t>If a 3</a:t>
            </a:r>
            <a:r>
              <a:rPr lang="en-US" baseline="30000" dirty="0"/>
              <a:t>rd</a:t>
            </a:r>
            <a:r>
              <a:rPr lang="en-US" baseline="0" dirty="0"/>
              <a:t> grader is a beginning reader, they probably do not have a most significant cognitive disability.  When considering the least dangerous assumption, one could say the student is capable of reading and learning and the student should continue to be exposed to the general education classroom and curriculum because to do otherwise would result in harm.  Middle school and high school age students who are able to read with comprehension above the 3</a:t>
            </a:r>
            <a:r>
              <a:rPr lang="en-US" baseline="30000" dirty="0"/>
              <a:t>rd</a:t>
            </a:r>
            <a:r>
              <a:rPr lang="en-US" baseline="0" dirty="0"/>
              <a:t> grade level probably do not have a most significant cognitive disability.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44</a:t>
            </a:fld>
            <a:endParaRPr lang="en-US" dirty="0"/>
          </a:p>
        </p:txBody>
      </p:sp>
    </p:spTree>
    <p:extLst>
      <p:ext uri="{BB962C8B-B14F-4D97-AF65-F5344CB8AC3E}">
        <p14:creationId xmlns:p14="http://schemas.microsoft.com/office/powerpoint/2010/main" val="2357180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aseline="0" dirty="0"/>
              <a:t>Students need to have a most significant cognitive disability that affects all aspects of there life.  All content areas and adaptive behavior.  </a:t>
            </a:r>
          </a:p>
          <a:p>
            <a:pPr defTabSz="949478">
              <a:defRPr/>
            </a:pPr>
            <a:r>
              <a:rPr lang="en-US" baseline="0" dirty="0"/>
              <a:t>If a student has previously been on the general state assessment (KAP) and achieved a valid test score, they probably do not have a most significant cognitive disability. When reviewing state data we have found students who were previously taking the KAP and received a valid test score (some even scored at a level 2 or 3) but then were moved to the DLM. This is a red flag that the student may not be taking the most appropriate assessment.</a:t>
            </a:r>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45</a:t>
            </a:fld>
            <a:endParaRPr lang="en-US" dirty="0"/>
          </a:p>
        </p:txBody>
      </p:sp>
    </p:spTree>
    <p:extLst>
      <p:ext uri="{BB962C8B-B14F-4D97-AF65-F5344CB8AC3E}">
        <p14:creationId xmlns:p14="http://schemas.microsoft.com/office/powerpoint/2010/main" val="3981652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5 is new last year. ESSA (Every Student Succeeds Act) also emphasizes the importance of making implications of participation in the AA-AAAS clear to parents, as stated in Individuals with Disabilities Education Act.  Two criteria are specifically stated in section 614 of the IDEA. 1. Parents of such students are clearly informed that their child’s academic achievement will be measured based on such alternate standards and 2. how participation in such assessments may delay or otherwise affect the student from completing the requirements for a regular high school diploma. </a:t>
            </a:r>
          </a:p>
          <a:p>
            <a:endParaRPr lang="en-US" kern="1200" dirty="0">
              <a:solidFill>
                <a:schemeClr val="tx1"/>
              </a:solidFill>
              <a:effectLst/>
              <a:latin typeface="+mn-lt"/>
              <a:ea typeface="+mn-ea"/>
              <a:cs typeface="+mn-cs"/>
            </a:endParaRPr>
          </a:p>
          <a:p>
            <a:r>
              <a:rPr lang="en-US" kern="1200" dirty="0">
                <a:solidFill>
                  <a:schemeClr val="tx1"/>
                </a:solidFill>
                <a:effectLst/>
                <a:latin typeface="+mn-lt"/>
                <a:ea typeface="+mn-ea"/>
                <a:cs typeface="+mn-cs"/>
              </a:rPr>
              <a:t>IEP teams can use the Alternate Assessment Notification (available in English and Spanish) to ensure that these components are met. The supporting evidence would be shared/reviewed the Alternate Assessment Notification with the parents. </a:t>
            </a:r>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t>46</a:t>
            </a:fld>
            <a:endParaRPr lang="en-US"/>
          </a:p>
        </p:txBody>
      </p:sp>
    </p:spTree>
    <p:extLst>
      <p:ext uri="{BB962C8B-B14F-4D97-AF65-F5344CB8AC3E}">
        <p14:creationId xmlns:p14="http://schemas.microsoft.com/office/powerpoint/2010/main" val="4195199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page is an informational page that explains what a most significant cognitive disability is.  Just because a student has</a:t>
            </a:r>
            <a:r>
              <a:rPr lang="en-US" baseline="0" dirty="0"/>
              <a:t> an intellectual disability does NOT mean they automatically take the DLM. </a:t>
            </a:r>
          </a:p>
          <a:p>
            <a:pPr defTabSz="931774">
              <a:defRPr/>
            </a:pPr>
            <a:r>
              <a:rPr lang="en-US" baseline="0" dirty="0"/>
              <a:t>Each goal must have at least 2 benchmarks/objectives</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47</a:t>
            </a:fld>
            <a:endParaRPr lang="en-US"/>
          </a:p>
        </p:txBody>
      </p:sp>
    </p:spTree>
    <p:extLst>
      <p:ext uri="{BB962C8B-B14F-4D97-AF65-F5344CB8AC3E}">
        <p14:creationId xmlns:p14="http://schemas.microsoft.com/office/powerpoint/2010/main" val="1101628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The Rubric for Determining Eligibility for the Kansas Alternate Assessment is another tool teams can use.  This tool is very helpful when considering eligibility on those students that the team is struggling with answering the 4 questions from the participation guidelines.  It provides more in-depth probing and questions to consider when determining if a student is appropriate for the alternate assessment. The rubric was update last year to mirror the intellectual functioning tool and adaptive functioning tool from the IEP team resource.</a:t>
            </a:r>
          </a:p>
          <a:p>
            <a:pPr defTabSz="949478">
              <a:defRPr/>
            </a:pPr>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48</a:t>
            </a:fld>
            <a:endParaRPr lang="en-US"/>
          </a:p>
        </p:txBody>
      </p:sp>
    </p:spTree>
    <p:extLst>
      <p:ext uri="{BB962C8B-B14F-4D97-AF65-F5344CB8AC3E}">
        <p14:creationId xmlns:p14="http://schemas.microsoft.com/office/powerpoint/2010/main" val="14416337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41" marR="5177" defTabSz="931774">
              <a:lnSpc>
                <a:spcPct val="100699"/>
              </a:lnSpc>
              <a:spcBef>
                <a:spcPts val="102"/>
              </a:spcBef>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The Student Information Sheet is a tool that will be required for districts identified for targeted and intensive TA that don’t have supporting evidence listed on the DLM participation guidelines or have a Rubric for determining eligibility in the alternate assessment. The form asks for the data that support the student having a most significant cognitive disability (defined as typically functioning 2 ½ or more SD below the mean), as well as the data supporting significant deficits in adaptive behavior (defined as typically functioning 2 ½ or more SD below the mean). </a:t>
            </a:r>
            <a:r>
              <a:rPr lang="en-US" b="1" dirty="0">
                <a:latin typeface="Open Sans Light" panose="020B0306030504020204" pitchFamily="34" charset="0"/>
                <a:ea typeface="Open Sans Light" panose="020B0306030504020204" pitchFamily="34" charset="0"/>
                <a:cs typeface="Open Sans Light" panose="020B0306030504020204" pitchFamily="34" charset="0"/>
              </a:rPr>
              <a:t>This form will only be completed on students from targeted or intensive technical assistance districts that KSDE request additional information on.  </a:t>
            </a:r>
            <a:r>
              <a:rPr lang="en-US" dirty="0">
                <a:latin typeface="Open Sans Light" panose="020B0306030504020204" pitchFamily="34" charset="0"/>
                <a:ea typeface="Open Sans Light" panose="020B0306030504020204" pitchFamily="34" charset="0"/>
                <a:cs typeface="Open Sans Light" panose="020B0306030504020204" pitchFamily="34" charset="0"/>
              </a:rPr>
              <a:t>The purpose of the student information sheet is for KSDE to use the data in combination with the first contact survey data to complete a data dive for the district.  The results from both sources are reviewed with the district to assist them in moving forward on their plan.  Some districts identified additional areas of training that were needed based on the results. There is also the possibility of a file review based on the student information sheets for those districts in the intensive TA.</a:t>
            </a:r>
          </a:p>
          <a:p>
            <a:pPr marL="12941" marR="5177">
              <a:lnSpc>
                <a:spcPct val="100699"/>
              </a:lnSpc>
              <a:spcBef>
                <a:spcPts val="102"/>
              </a:spcBef>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12941" marR="5177">
              <a:lnSpc>
                <a:spcPct val="100699"/>
              </a:lnSpc>
              <a:spcBef>
                <a:spcPts val="102"/>
              </a:spcBef>
            </a:pPr>
            <a:r>
              <a:rPr lang="en-US" dirty="0">
                <a:latin typeface="Open Sans Light" panose="020B0306030504020204" pitchFamily="34" charset="0"/>
                <a:ea typeface="Open Sans Light" panose="020B0306030504020204" pitchFamily="34" charset="0"/>
                <a:cs typeface="Open Sans Light" panose="020B0306030504020204" pitchFamily="34" charset="0"/>
              </a:rPr>
              <a:t>What we learned this past year:  </a:t>
            </a:r>
          </a:p>
          <a:p>
            <a:pPr marL="187649" marR="5177" indent="-174708">
              <a:lnSpc>
                <a:spcPct val="100699"/>
              </a:lnSpc>
              <a:spcBef>
                <a:spcPts val="102"/>
              </a:spcBef>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School psychologists better understand what information we are requesting. Do teachers understand what 2 ½ or more SD represents? </a:t>
            </a:r>
          </a:p>
          <a:p>
            <a:pPr marL="187649" marR="5177" indent="-174708">
              <a:lnSpc>
                <a:spcPct val="100699"/>
              </a:lnSpc>
              <a:spcBef>
                <a:spcPts val="102"/>
              </a:spcBef>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Districts should review the students cumulative file and use the most recent evaluation data to support their decision.  </a:t>
            </a:r>
          </a:p>
          <a:p>
            <a:pPr marL="187649" marR="5177" indent="-174708">
              <a:lnSpc>
                <a:spcPct val="100699"/>
              </a:lnSpc>
              <a:spcBef>
                <a:spcPts val="102"/>
              </a:spcBef>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If no adaptive behavior assessment has ever been given, this would be something the IEP team should consider. If forms are indicating none or NA for adaptive behavior, the team wouldn’t be able to mark yes for criteria 2 on the participation guidelines.</a:t>
            </a:r>
          </a:p>
          <a:p>
            <a:pPr marL="12941" marR="5177">
              <a:lnSpc>
                <a:spcPct val="100699"/>
              </a:lnSpc>
              <a:spcBef>
                <a:spcPts val="102"/>
              </a:spcBef>
            </a:pP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p:cNvSpPr>
            <a:spLocks noGrp="1"/>
          </p:cNvSpPr>
          <p:nvPr>
            <p:ph type="sldNum" sz="quarter" idx="5"/>
          </p:nvPr>
        </p:nvSpPr>
        <p:spPr/>
        <p:txBody>
          <a:bodyPr/>
          <a:lstStyle/>
          <a:p>
            <a:fld id="{B03B681A-0971-437A-97B1-44BF12E3167A}" type="slidenum">
              <a:rPr lang="en-US" smtClean="0"/>
              <a:t>49</a:t>
            </a:fld>
            <a:endParaRPr lang="en-US"/>
          </a:p>
        </p:txBody>
      </p:sp>
    </p:spTree>
    <p:extLst>
      <p:ext uri="{BB962C8B-B14F-4D97-AF65-F5344CB8AC3E}">
        <p14:creationId xmlns:p14="http://schemas.microsoft.com/office/powerpoint/2010/main" val="1954544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and educator interview on least dangerous assumption from the link (2 min total)</a:t>
            </a:r>
          </a:p>
        </p:txBody>
      </p:sp>
      <p:sp>
        <p:nvSpPr>
          <p:cNvPr id="4" name="Slide Number Placeholder 3"/>
          <p:cNvSpPr>
            <a:spLocks noGrp="1"/>
          </p:cNvSpPr>
          <p:nvPr>
            <p:ph type="sldNum" sz="quarter" idx="10"/>
          </p:nvPr>
        </p:nvSpPr>
        <p:spPr/>
        <p:txBody>
          <a:bodyPr/>
          <a:lstStyle/>
          <a:p>
            <a:fld id="{E7AE5044-95A6-4891-97C5-58164707982D}" type="slidenum">
              <a:rPr lang="en-US" smtClean="0"/>
              <a:t>5</a:t>
            </a:fld>
            <a:endParaRPr lang="en-US" dirty="0"/>
          </a:p>
        </p:txBody>
      </p:sp>
    </p:spTree>
    <p:extLst>
      <p:ext uri="{BB962C8B-B14F-4D97-AF65-F5344CB8AC3E}">
        <p14:creationId xmlns:p14="http://schemas.microsoft.com/office/powerpoint/2010/main" val="21278744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https://youtu.be/wIkxLDUnWRA</a:t>
            </a:r>
            <a:r>
              <a:rPr lang="en-US" dirty="0"/>
              <a:t> </a:t>
            </a:r>
          </a:p>
          <a:p>
            <a:endParaRPr lang="en-US" dirty="0"/>
          </a:p>
          <a:p>
            <a:r>
              <a:rPr lang="en-US" dirty="0"/>
              <a:t>This video provides some examples of students with a most significant cognitive disability</a:t>
            </a:r>
          </a:p>
        </p:txBody>
      </p:sp>
      <p:sp>
        <p:nvSpPr>
          <p:cNvPr id="4" name="Slide Number Placeholder 3"/>
          <p:cNvSpPr>
            <a:spLocks noGrp="1"/>
          </p:cNvSpPr>
          <p:nvPr>
            <p:ph type="sldNum" sz="quarter" idx="5"/>
          </p:nvPr>
        </p:nvSpPr>
        <p:spPr/>
        <p:txBody>
          <a:bodyPr/>
          <a:lstStyle/>
          <a:p>
            <a:fld id="{B03B681A-0971-437A-97B1-44BF12E3167A}" type="slidenum">
              <a:rPr lang="en-US" smtClean="0"/>
              <a:t>50</a:t>
            </a:fld>
            <a:endParaRPr lang="en-US" dirty="0"/>
          </a:p>
        </p:txBody>
      </p:sp>
    </p:spTree>
    <p:extLst>
      <p:ext uri="{BB962C8B-B14F-4D97-AF65-F5344CB8AC3E}">
        <p14:creationId xmlns:p14="http://schemas.microsoft.com/office/powerpoint/2010/main" val="1492334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51</a:t>
            </a:fld>
            <a:endParaRPr lang="en-US"/>
          </a:p>
        </p:txBody>
      </p:sp>
    </p:spTree>
    <p:extLst>
      <p:ext uri="{BB962C8B-B14F-4D97-AF65-F5344CB8AC3E}">
        <p14:creationId xmlns:p14="http://schemas.microsoft.com/office/powerpoint/2010/main" val="4166901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prior written notice, does not require parent consent unless you are adding or removing a service or accommodation.  If the student is going to need a new accommodation in order to take the general assessment it will require parental consent.  Another thing to think about is if the IEP goals are aligned with the essential elements these should also be updated.</a:t>
            </a:r>
          </a:p>
        </p:txBody>
      </p:sp>
      <p:sp>
        <p:nvSpPr>
          <p:cNvPr id="4" name="Slide Number Placeholder 3"/>
          <p:cNvSpPr>
            <a:spLocks noGrp="1"/>
          </p:cNvSpPr>
          <p:nvPr>
            <p:ph type="sldNum" sz="quarter" idx="5"/>
          </p:nvPr>
        </p:nvSpPr>
        <p:spPr/>
        <p:txBody>
          <a:bodyPr/>
          <a:lstStyle/>
          <a:p>
            <a:fld id="{B03B681A-0971-437A-97B1-44BF12E3167A}" type="slidenum">
              <a:rPr lang="en-US" smtClean="0"/>
              <a:t>52</a:t>
            </a:fld>
            <a:endParaRPr lang="en-US" dirty="0"/>
          </a:p>
        </p:txBody>
      </p:sp>
    </p:spTree>
    <p:extLst>
      <p:ext uri="{BB962C8B-B14F-4D97-AF65-F5344CB8AC3E}">
        <p14:creationId xmlns:p14="http://schemas.microsoft.com/office/powerpoint/2010/main" val="929917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53</a:t>
            </a:fld>
            <a:endParaRPr lang="en-US" dirty="0"/>
          </a:p>
        </p:txBody>
      </p:sp>
    </p:spTree>
    <p:extLst>
      <p:ext uri="{BB962C8B-B14F-4D97-AF65-F5344CB8AC3E}">
        <p14:creationId xmlns:p14="http://schemas.microsoft.com/office/powerpoint/2010/main" val="282343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The IEP team resource: making decisions about participation in the alternate assessment is a new resource </a:t>
            </a:r>
            <a:r>
              <a:rPr lang="en-US" dirty="0"/>
              <a:t>This IEP team resource is designed to support IEP team members, including teachers, school psychologists, English language development specialists, speech language therapists, occupational therapists, paraprofessionals, parents, administrators, and others who may participate in the IEP team meeting. It provides supports for the decision about whether a student with a disability should participate in a general assessment or an AA-AAAS. It does not address the development of a complete IEP. There are a number of resources that focus on IEP development in general; these rarely provide support specifically about making the decision about in which state assessment a student should participate. The tool and other resources provided here are designed to encourage rich discussion about the assessment participation decision. The resource includes 12 different tools that districts can use. It also includes 2 case studies: 1 student who would be eligible for the DLM and 1 student who would not be eligible for the DLM.</a:t>
            </a:r>
          </a:p>
          <a:p>
            <a:pPr defTabSz="931774">
              <a:defRPr/>
            </a:pPr>
            <a:r>
              <a:rPr lang="en-US" dirty="0"/>
              <a:t>This guide was customized for Kansas educators from one of three resources developed by states and technical assistance centers working together in NCEO’s 2019 1.0% Peer Learning Group which Kansas was a part of.   (PLG 3).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54</a:t>
            </a:fld>
            <a:endParaRPr lang="en-US"/>
          </a:p>
        </p:txBody>
      </p:sp>
    </p:spTree>
    <p:extLst>
      <p:ext uri="{BB962C8B-B14F-4D97-AF65-F5344CB8AC3E}">
        <p14:creationId xmlns:p14="http://schemas.microsoft.com/office/powerpoint/2010/main" val="5270646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3B681A-0971-437A-97B1-44BF12E3167A}" type="slidenum">
              <a:rPr lang="en-US" smtClean="0"/>
              <a:t>55</a:t>
            </a:fld>
            <a:endParaRPr lang="en-US"/>
          </a:p>
        </p:txBody>
      </p:sp>
    </p:spTree>
    <p:extLst>
      <p:ext uri="{BB962C8B-B14F-4D97-AF65-F5344CB8AC3E}">
        <p14:creationId xmlns:p14="http://schemas.microsoft.com/office/powerpoint/2010/main" val="2805025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KSDE DLM page –links to the DLM webinars and the recordings</a:t>
            </a:r>
          </a:p>
          <a:p>
            <a:endParaRPr lang="en-US" baseline="0" dirty="0"/>
          </a:p>
        </p:txBody>
      </p:sp>
      <p:sp>
        <p:nvSpPr>
          <p:cNvPr id="4" name="Slide Number Placeholder 3"/>
          <p:cNvSpPr>
            <a:spLocks noGrp="1"/>
          </p:cNvSpPr>
          <p:nvPr>
            <p:ph type="sldNum" sz="quarter" idx="10"/>
          </p:nvPr>
        </p:nvSpPr>
        <p:spPr/>
        <p:txBody>
          <a:bodyPr/>
          <a:lstStyle/>
          <a:p>
            <a:fld id="{31BC64E8-45BE-4474-B3AA-B6DEBEC91A50}" type="slidenum">
              <a:rPr lang="en-US" smtClean="0"/>
              <a:t>56</a:t>
            </a:fld>
            <a:endParaRPr lang="en-US" dirty="0"/>
          </a:p>
        </p:txBody>
      </p:sp>
    </p:spTree>
    <p:extLst>
      <p:ext uri="{BB962C8B-B14F-4D97-AF65-F5344CB8AC3E}">
        <p14:creationId xmlns:p14="http://schemas.microsoft.com/office/powerpoint/2010/main" val="2667487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C61D67-1AF3-406F-BB0B-0505C50618B0}" type="slidenum">
              <a:rPr lang="en-US" smtClean="0"/>
              <a:t>57</a:t>
            </a:fld>
            <a:endParaRPr lang="en-US" dirty="0"/>
          </a:p>
        </p:txBody>
      </p:sp>
    </p:spTree>
    <p:extLst>
      <p:ext uri="{BB962C8B-B14F-4D97-AF65-F5344CB8AC3E}">
        <p14:creationId xmlns:p14="http://schemas.microsoft.com/office/powerpoint/2010/main" val="14119634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58</a:t>
            </a:fld>
            <a:endParaRPr lang="en-US"/>
          </a:p>
        </p:txBody>
      </p:sp>
    </p:spTree>
    <p:extLst>
      <p:ext uri="{BB962C8B-B14F-4D97-AF65-F5344CB8AC3E}">
        <p14:creationId xmlns:p14="http://schemas.microsoft.com/office/powerpoint/2010/main" val="3833145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different approaches these 2 teams took.  Next we will talk about the results of a brain scan that was performed on Kim.</a:t>
            </a:r>
          </a:p>
        </p:txBody>
      </p:sp>
      <p:sp>
        <p:nvSpPr>
          <p:cNvPr id="4" name="Slide Number Placeholder 3"/>
          <p:cNvSpPr>
            <a:spLocks noGrp="1"/>
          </p:cNvSpPr>
          <p:nvPr>
            <p:ph type="sldNum" sz="quarter" idx="10"/>
          </p:nvPr>
        </p:nvSpPr>
        <p:spPr/>
        <p:txBody>
          <a:bodyPr/>
          <a:lstStyle/>
          <a:p>
            <a:fld id="{31BC64E8-45BE-4474-B3AA-B6DEBEC91A50}" type="slidenum">
              <a:rPr lang="en-US" smtClean="0"/>
              <a:t>6</a:t>
            </a:fld>
            <a:endParaRPr lang="en-US" dirty="0"/>
          </a:p>
        </p:txBody>
      </p:sp>
    </p:spTree>
    <p:extLst>
      <p:ext uri="{BB962C8B-B14F-4D97-AF65-F5344CB8AC3E}">
        <p14:creationId xmlns:p14="http://schemas.microsoft.com/office/powerpoint/2010/main" val="1906150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effect of using the least dangerous assumption.  </a:t>
            </a:r>
          </a:p>
        </p:txBody>
      </p:sp>
      <p:sp>
        <p:nvSpPr>
          <p:cNvPr id="4" name="Slide Number Placeholder 3"/>
          <p:cNvSpPr>
            <a:spLocks noGrp="1"/>
          </p:cNvSpPr>
          <p:nvPr>
            <p:ph type="sldNum" sz="quarter" idx="10"/>
          </p:nvPr>
        </p:nvSpPr>
        <p:spPr/>
        <p:txBody>
          <a:bodyPr/>
          <a:lstStyle/>
          <a:p>
            <a:fld id="{31BC64E8-45BE-4474-B3AA-B6DEBEC91A50}" type="slidenum">
              <a:rPr lang="en-US" smtClean="0"/>
              <a:t>7</a:t>
            </a:fld>
            <a:endParaRPr lang="en-US" dirty="0"/>
          </a:p>
        </p:txBody>
      </p:sp>
    </p:spTree>
    <p:extLst>
      <p:ext uri="{BB962C8B-B14F-4D97-AF65-F5344CB8AC3E}">
        <p14:creationId xmlns:p14="http://schemas.microsoft.com/office/powerpoint/2010/main" val="17169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u="sng" dirty="0">
                <a:hlinkClick r:id="rId3"/>
              </a:rPr>
              <a:t>https://www.youtube.com/watch?v=1rIwA7C-vc8</a:t>
            </a:r>
            <a:endParaRPr lang="en-US" u="sng" dirty="0"/>
          </a:p>
          <a:p>
            <a:pPr defTabSz="949478">
              <a:defRPr/>
            </a:pPr>
            <a:r>
              <a:rPr lang="en-US" u="sng" dirty="0"/>
              <a:t>Points to Ponder</a:t>
            </a:r>
          </a:p>
          <a:p>
            <a:pPr marL="457200" indent="-457200">
              <a:buAutoNum type="arabicPeriod"/>
            </a:pPr>
            <a:r>
              <a:rPr lang="en-US" dirty="0"/>
              <a:t>Do all people have different talents and skills?</a:t>
            </a:r>
          </a:p>
          <a:p>
            <a:pPr marL="457200" indent="-457200">
              <a:buAutoNum type="arabicPeriod"/>
            </a:pPr>
            <a:r>
              <a:rPr lang="en-US" dirty="0"/>
              <a:t>Is intelligence measured accurately and reliably enough to base students’ educational programs and future goals on test results?</a:t>
            </a:r>
          </a:p>
          <a:p>
            <a:pPr marL="457200" indent="-457200">
              <a:buAutoNum type="arabicPeriod"/>
            </a:pPr>
            <a:r>
              <a:rPr lang="en-US" dirty="0"/>
              <a:t>Do children learn best when they feel valued, when people hold high expectations for them, and when they are taught and supported well?</a:t>
            </a:r>
          </a:p>
          <a:p>
            <a:pPr defTabSz="949478">
              <a:defRPr/>
            </a:pPr>
            <a:endParaRPr lang="en-US" u="none" dirty="0"/>
          </a:p>
          <a:p>
            <a:pPr defTabSz="949478">
              <a:defRPr/>
            </a:pPr>
            <a:endParaRPr lang="en-US" u="sng" dirty="0"/>
          </a:p>
          <a:p>
            <a:pPr defTabSz="949478">
              <a:defRPr/>
            </a:pPr>
            <a:r>
              <a:rPr lang="en-US" u="none" dirty="0"/>
              <a:t>If</a:t>
            </a:r>
            <a:r>
              <a:rPr lang="en-US" u="none" baseline="0" dirty="0"/>
              <a:t> you are going to fail, fail because you believed in the student not because you placed an artificial limit on the student.</a:t>
            </a:r>
          </a:p>
          <a:p>
            <a:pPr defTabSz="949478">
              <a:defRPr/>
            </a:pPr>
            <a:r>
              <a:rPr lang="en-US" u="none" baseline="0" dirty="0"/>
              <a:t>As educators we need to promote: presumption of competence and potential,  have a growth mindset, and believe in the power of “YET”</a:t>
            </a:r>
            <a:endParaRPr lang="en-US" u="none" dirty="0"/>
          </a:p>
          <a:p>
            <a:endParaRPr lang="en-US" u="none" dirty="0"/>
          </a:p>
        </p:txBody>
      </p:sp>
      <p:sp>
        <p:nvSpPr>
          <p:cNvPr id="4" name="Slide Number Placeholder 3"/>
          <p:cNvSpPr>
            <a:spLocks noGrp="1"/>
          </p:cNvSpPr>
          <p:nvPr>
            <p:ph type="sldNum" sz="quarter" idx="10"/>
          </p:nvPr>
        </p:nvSpPr>
        <p:spPr/>
        <p:txBody>
          <a:bodyPr/>
          <a:lstStyle/>
          <a:p>
            <a:fld id="{31BC64E8-45BE-4474-B3AA-B6DEBEC91A50}" type="slidenum">
              <a:rPr lang="en-US" smtClean="0"/>
              <a:t>8</a:t>
            </a:fld>
            <a:endParaRPr lang="en-US" dirty="0"/>
          </a:p>
        </p:txBody>
      </p:sp>
    </p:spTree>
    <p:extLst>
      <p:ext uri="{BB962C8B-B14F-4D97-AF65-F5344CB8AC3E}">
        <p14:creationId xmlns:p14="http://schemas.microsoft.com/office/powerpoint/2010/main" val="392381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the example I gave for Kim</a:t>
            </a:r>
          </a:p>
        </p:txBody>
      </p:sp>
      <p:sp>
        <p:nvSpPr>
          <p:cNvPr id="4" name="Slide Number Placeholder 3"/>
          <p:cNvSpPr>
            <a:spLocks noGrp="1"/>
          </p:cNvSpPr>
          <p:nvPr>
            <p:ph type="sldNum" sz="quarter" idx="5"/>
          </p:nvPr>
        </p:nvSpPr>
        <p:spPr/>
        <p:txBody>
          <a:bodyPr/>
          <a:lstStyle/>
          <a:p>
            <a:fld id="{B03B681A-0971-437A-97B1-44BF12E3167A}" type="slidenum">
              <a:rPr lang="en-US" smtClean="0"/>
              <a:t>9</a:t>
            </a:fld>
            <a:endParaRPr lang="en-US" dirty="0"/>
          </a:p>
        </p:txBody>
      </p:sp>
    </p:spTree>
    <p:extLst>
      <p:ext uri="{BB962C8B-B14F-4D97-AF65-F5344CB8AC3E}">
        <p14:creationId xmlns:p14="http://schemas.microsoft.com/office/powerpoint/2010/main" val="217944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61051" y="1316134"/>
            <a:ext cx="9802368" cy="5541866"/>
          </a:xfrm>
          <a:prstGeom prst="rect">
            <a:avLst/>
          </a:prstGeom>
        </p:spPr>
      </p:pic>
      <p:sp>
        <p:nvSpPr>
          <p:cNvPr id="5" name="TextBox 4"/>
          <p:cNvSpPr txBox="1"/>
          <p:nvPr userDrawn="1"/>
        </p:nvSpPr>
        <p:spPr>
          <a:xfrm>
            <a:off x="3596639" y="6482870"/>
            <a:ext cx="7131191" cy="338554"/>
          </a:xfrm>
          <a:prstGeom prst="rect">
            <a:avLst/>
          </a:prstGeom>
          <a:noFill/>
        </p:spPr>
        <p:txBody>
          <a:bodyPr wrap="square" rtlCol="0">
            <a:spAutoFit/>
          </a:bodyPr>
          <a:lstStyle/>
          <a:p>
            <a:r>
              <a:rPr lang="en-US" sz="1600" dirty="0">
                <a:solidFill>
                  <a:srgbClr val="11284B"/>
                </a:solidFill>
                <a:latin typeface="Arial Black" panose="020B0A04020102020204" pitchFamily="34" charset="0"/>
              </a:rPr>
              <a:t>Kansas leads the world in the success of each student.</a:t>
            </a:r>
          </a:p>
        </p:txBody>
      </p:sp>
    </p:spTree>
    <p:extLst>
      <p:ext uri="{BB962C8B-B14F-4D97-AF65-F5344CB8AC3E}">
        <p14:creationId xmlns:p14="http://schemas.microsoft.com/office/powerpoint/2010/main" val="3214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able slide">
    <p:spTree>
      <p:nvGrpSpPr>
        <p:cNvPr id="1" name=""/>
        <p:cNvGrpSpPr/>
        <p:nvPr/>
      </p:nvGrpSpPr>
      <p:grpSpPr>
        <a:xfrm>
          <a:off x="0" y="0"/>
          <a:ext cx="0" cy="0"/>
          <a:chOff x="0" y="0"/>
          <a:chExt cx="0" cy="0"/>
        </a:xfrm>
      </p:grpSpPr>
      <p:sp>
        <p:nvSpPr>
          <p:cNvPr id="7" name="Table Placeholder 6"/>
          <p:cNvSpPr>
            <a:spLocks noGrp="1"/>
          </p:cNvSpPr>
          <p:nvPr>
            <p:ph type="tbl" sz="quarter" idx="12"/>
          </p:nvPr>
        </p:nvSpPr>
        <p:spPr>
          <a:xfrm>
            <a:off x="812800" y="1701800"/>
            <a:ext cx="10460736" cy="3759200"/>
          </a:xfrm>
          <a:noFill/>
        </p:spPr>
        <p:txBody>
          <a:bodyPr>
            <a:noAutofit/>
          </a:bodyPr>
          <a:lstStyle>
            <a:lvl1pPr>
              <a:defRPr>
                <a:latin typeface="+mn-lt"/>
              </a:defRPr>
            </a:lvl1pPr>
          </a:lstStyle>
          <a:p>
            <a:r>
              <a:rPr lang="en-US" dirty="0"/>
              <a:t>Click icon to add table</a:t>
            </a:r>
          </a:p>
        </p:txBody>
      </p:sp>
      <p:sp>
        <p:nvSpPr>
          <p:cNvPr id="2" name="Title 1"/>
          <p:cNvSpPr>
            <a:spLocks noGrp="1"/>
          </p:cNvSpPr>
          <p:nvPr>
            <p:ph type="title" hasCustomPrompt="1"/>
          </p:nvPr>
        </p:nvSpPr>
        <p:spPr>
          <a:xfrm>
            <a:off x="812800" y="453187"/>
            <a:ext cx="10460736" cy="1311128"/>
          </a:xfrm>
        </p:spPr>
        <p:txBody>
          <a:bodyPr wrap="square">
            <a:spAutoFit/>
          </a:bodyPr>
          <a:lstStyle>
            <a:lvl1pPr algn="ctr">
              <a:defRPr baseline="0">
                <a:solidFill>
                  <a:schemeClr val="tx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defTabSz="1219170">
              <a:defRPr/>
            </a:pPr>
            <a:fld id="{96F4B587-9FDF-46DF-B460-9026AE4DF246}" type="datetimeFigureOut">
              <a:rPr lang="en-US" sz="1600" smtClean="0">
                <a:solidFill>
                  <a:srgbClr val="15284B">
                    <a:tint val="75000"/>
                  </a:srgbClr>
                </a:solidFill>
                <a:latin typeface="Arial Narrow"/>
              </a:rPr>
              <a:pPr defTabSz="1219170">
                <a:defRPr/>
              </a:pPr>
              <a:t>6/2/2024</a:t>
            </a:fld>
            <a:endParaRPr lang="en-US" sz="1600" dirty="0">
              <a:solidFill>
                <a:srgbClr val="15284B">
                  <a:tint val="75000"/>
                </a:srgbClr>
              </a:solidFill>
              <a:latin typeface="Arial Narrow"/>
            </a:endParaRPr>
          </a:p>
        </p:txBody>
      </p:sp>
      <p:sp>
        <p:nvSpPr>
          <p:cNvPr id="5" name="Footer Placeholder 4"/>
          <p:cNvSpPr>
            <a:spLocks noGrp="1"/>
          </p:cNvSpPr>
          <p:nvPr>
            <p:ph type="ftr" sz="quarter" idx="11"/>
          </p:nvPr>
        </p:nvSpPr>
        <p:spPr/>
        <p:txBody>
          <a:bodyPr/>
          <a:lstStyle/>
          <a:p>
            <a:pPr algn="ctr" defTabSz="1219170">
              <a:defRPr/>
            </a:pPr>
            <a:endParaRPr lang="en-US" sz="1600" dirty="0">
              <a:solidFill>
                <a:srgbClr val="15284B">
                  <a:tint val="75000"/>
                </a:srgbClr>
              </a:solidFill>
              <a:latin typeface="Arial Narrow"/>
            </a:endParaRPr>
          </a:p>
        </p:txBody>
      </p:sp>
    </p:spTree>
    <p:extLst>
      <p:ext uri="{BB962C8B-B14F-4D97-AF65-F5344CB8AC3E}">
        <p14:creationId xmlns:p14="http://schemas.microsoft.com/office/powerpoint/2010/main" val="322494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2 consultant inform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5CF677-628B-43A7-AA88-9DD0BBB3A0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Title 1">
            <a:extLst>
              <a:ext uri="{FF2B5EF4-FFF2-40B4-BE49-F238E27FC236}">
                <a16:creationId xmlns:a16="http://schemas.microsoft.com/office/drawing/2014/main" id="{5349C87D-99B1-4570-8E5A-CD32BC561AF0}"/>
              </a:ext>
              <a:ext uri="{C183D7F6-B498-43B3-948B-1728B52AA6E4}">
                <adec:decorative xmlns:adec="http://schemas.microsoft.com/office/drawing/2017/decorative" val="0"/>
              </a:ext>
            </a:extLst>
          </p:cNvPr>
          <p:cNvSpPr>
            <a:spLocks noGrp="1"/>
          </p:cNvSpPr>
          <p:nvPr>
            <p:ph type="title" hasCustomPrompt="1"/>
          </p:nvPr>
        </p:nvSpPr>
        <p:spPr>
          <a:xfrm>
            <a:off x="249724" y="136525"/>
            <a:ext cx="10515600" cy="1325563"/>
          </a:xfrm>
        </p:spPr>
        <p:txBody>
          <a:bodyPr/>
          <a:lstStyle>
            <a:lvl1pPr>
              <a:defRPr/>
            </a:lvl1pPr>
          </a:lstStyle>
          <a:p>
            <a:r>
              <a:rPr lang="en-US" dirty="0"/>
              <a:t>Contact Information</a:t>
            </a:r>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
        <p:nvSpPr>
          <p:cNvPr id="3" name="Date Placeholder 2">
            <a:extLst>
              <a:ext uri="{FF2B5EF4-FFF2-40B4-BE49-F238E27FC236}">
                <a16:creationId xmlns:a16="http://schemas.microsoft.com/office/drawing/2014/main" id="{E5289218-7CB7-4181-8221-C0440523BEC9}"/>
              </a:ext>
              <a:ext uri="{C183D7F6-B498-43B3-948B-1728B52AA6E4}">
                <adec:decorative xmlns:adec="http://schemas.microsoft.com/office/drawing/2017/decorative" val="1"/>
              </a:ext>
            </a:extLst>
          </p:cNvPr>
          <p:cNvSpPr>
            <a:spLocks noGrp="1"/>
          </p:cNvSpPr>
          <p:nvPr>
            <p:ph type="dt" sz="half" idx="10"/>
          </p:nvPr>
        </p:nvSpPr>
        <p:spPr/>
        <p:txBody>
          <a:bodyPr/>
          <a:lstStyle/>
          <a:p>
            <a:fld id="{4A706AEE-E4B8-4315-A38A-5DBF50C52D73}" type="datetimeFigureOut">
              <a:rPr lang="en-US" smtClean="0"/>
              <a:t>6/2/2024</a:t>
            </a:fld>
            <a:endParaRPr lang="en-US"/>
          </a:p>
        </p:txBody>
      </p:sp>
      <p:sp>
        <p:nvSpPr>
          <p:cNvPr id="4" name="Footer Placeholder 3">
            <a:extLst>
              <a:ext uri="{FF2B5EF4-FFF2-40B4-BE49-F238E27FC236}">
                <a16:creationId xmlns:a16="http://schemas.microsoft.com/office/drawing/2014/main" id="{C0DB162A-3F38-40BA-82D2-7C72C64118D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 uri="{C183D7F6-B498-43B3-948B-1728B52AA6E4}">
                <adec:decorative xmlns:adec="http://schemas.microsoft.com/office/drawing/2017/decorative" val="1"/>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49797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6/2/2024</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677" r:id="rId15"/>
    <p:sldLayoutId id="2147483678" r:id="rId16"/>
    <p:sldLayoutId id="2147483679" r:id="rId17"/>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law.cornell.edu/cfr/text/34/200.2#a_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ksde.org/Default.aspx?tabid=56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sde.org/Portals/0/ECSETS/FactSheets/FactSheet-DLM-RedFlags.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bZl6cjLAgZE?feature=oembed" TargetMode="External"/><Relationship Id="rId1" Type="http://schemas.openxmlformats.org/officeDocument/2006/relationships/tags" Target="../tags/tag4.xml"/><Relationship Id="rId5" Type="http://schemas.openxmlformats.org/officeDocument/2006/relationships/image" Target="../media/image23.jpe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hyperlink" Target="https://www.ksde.org/Portals/0/SES/DLM/KAA-FlowChart.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www.ksde.org/Portals/0/SES/DLM/DLM-Rubric.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hyperlink" Target="https://publications.ici.umn.edu/ties/foundations-of-inclusion-tips/using-the-least-dangerous-assumption-in-educational-decis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wIkxLDUnWRA?feature=oembed" TargetMode="External"/><Relationship Id="rId1" Type="http://schemas.openxmlformats.org/officeDocument/2006/relationships/tags" Target="../tags/tag6.xml"/><Relationship Id="rId6" Type="http://schemas.openxmlformats.org/officeDocument/2006/relationships/hyperlink" Target="https://youtu.be/wIkxLDUnWRA" TargetMode="External"/><Relationship Id="rId5" Type="http://schemas.openxmlformats.org/officeDocument/2006/relationships/image" Target="../media/image38.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ksde.org/Portals/0/SES/DLM/DLM-ParticipationGuidelines.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ksde.org/Portals/0/SES/DLM/DLM-IEPTeamResource-MakingDecisions.pdf" TargetMode="External"/><Relationship Id="rId5" Type="http://schemas.openxmlformats.org/officeDocument/2006/relationships/hyperlink" Target="https://www.ksde.org/Portals/0/SES/DLM/DLM-Rubric.pdf" TargetMode="External"/><Relationship Id="rId4" Type="http://schemas.openxmlformats.org/officeDocument/2006/relationships/hyperlink" Target="https://www.ksde.org/Portals/0/SES/DLM/KAA-FlowChart.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ksde.org/Default.aspx?tabid=887" TargetMode="External"/><Relationship Id="rId7" Type="http://schemas.openxmlformats.org/officeDocument/2006/relationships/hyperlink" Target="https://www.ksde.org/Teaching-Learning/Resources/Navigating-Change-Kansas-Guide-to-Learning-and-School-Safety-Operation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ksdetasn.org/" TargetMode="External"/><Relationship Id="rId5" Type="http://schemas.openxmlformats.org/officeDocument/2006/relationships/hyperlink" Target="https://dynamiclearningmaps.org/" TargetMode="External"/><Relationship Id="rId4" Type="http://schemas.openxmlformats.org/officeDocument/2006/relationships/hyperlink" Target="https://www.ksde.org/Default.aspx?tabid=407"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mailto:crogers@ksde.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name@ksde.org" TargetMode="External"/><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1rIwA7C-vc8" TargetMode="External"/><Relationship Id="rId1" Type="http://schemas.openxmlformats.org/officeDocument/2006/relationships/tags" Target="../tags/tag3.xml"/><Relationship Id="rId6" Type="http://schemas.openxmlformats.org/officeDocument/2006/relationships/hyperlink" Target="https://www.youtube.com/watch?v=1rIwA7C-vc8" TargetMode="External"/><Relationship Id="rId5" Type="http://schemas.openxmlformats.org/officeDocument/2006/relationships/image" Target="../media/image1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DLM training</a:t>
            </a:r>
          </a:p>
        </p:txBody>
      </p:sp>
    </p:spTree>
    <p:custDataLst>
      <p:tags r:id="rId1"/>
    </p:custDataLst>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Flawed assumptions</a:t>
            </a:r>
          </a:p>
        </p:txBody>
      </p:sp>
      <p:pic>
        <p:nvPicPr>
          <p:cNvPr id="4" name="Picture 3" descr="Image of Cheryl Jorgenson's book It's More Than &quot;Just Being IN&quot;">
            <a:extLst>
              <a:ext uri="{FF2B5EF4-FFF2-40B4-BE49-F238E27FC236}">
                <a16:creationId xmlns:a16="http://schemas.microsoft.com/office/drawing/2014/main" id="{4421BB1A-3582-4C87-A4F7-90F0CCCA9CCF}"/>
              </a:ext>
            </a:extLst>
          </p:cNvPr>
          <p:cNvPicPr>
            <a:picLocks noChangeAspect="1"/>
          </p:cNvPicPr>
          <p:nvPr/>
        </p:nvPicPr>
        <p:blipFill>
          <a:blip r:embed="rId3"/>
          <a:stretch>
            <a:fillRect/>
          </a:stretch>
        </p:blipFill>
        <p:spPr>
          <a:xfrm>
            <a:off x="10398256" y="74645"/>
            <a:ext cx="1700438" cy="2425959"/>
          </a:xfrm>
          <a:prstGeom prst="rect">
            <a:avLst/>
          </a:prstGeom>
        </p:spPr>
      </p:pic>
      <p:sp>
        <p:nvSpPr>
          <p:cNvPr id="2" name="Content Placeholder 1"/>
          <p:cNvSpPr>
            <a:spLocks noGrp="1"/>
          </p:cNvSpPr>
          <p:nvPr>
            <p:ph idx="1"/>
          </p:nvPr>
        </p:nvSpPr>
        <p:spPr/>
        <p:txBody>
          <a:bodyPr/>
          <a:lstStyle/>
          <a:p>
            <a:r>
              <a:rPr lang="en-US" dirty="0"/>
              <a:t>Intelligence is something that can be reliably measured.</a:t>
            </a:r>
          </a:p>
          <a:p>
            <a:r>
              <a:rPr lang="en-US" dirty="0"/>
              <a:t>Students with intellectual disabilities cannot learn general education academic content……so there’s no benefit to being in general education classes.</a:t>
            </a:r>
          </a:p>
          <a:p>
            <a:r>
              <a:rPr lang="en-US" dirty="0"/>
              <a:t>The choice between a student being in general education or getting their needs met is an either/or situation.</a:t>
            </a:r>
          </a:p>
          <a:p>
            <a:pPr marL="0" indent="0">
              <a:buNone/>
            </a:pPr>
            <a:endParaRPr lang="en-US" dirty="0"/>
          </a:p>
          <a:p>
            <a:pPr marL="0" indent="0">
              <a:buNone/>
            </a:pPr>
            <a:r>
              <a:rPr lang="en-US" sz="2000" dirty="0"/>
              <a:t>Jorgenson, C.M.(2018). “It’s More Than ‘Just Being In’: Creating Authentic Inclusion for Students with Complex Support Needs.”</a:t>
            </a:r>
          </a:p>
        </p:txBody>
      </p:sp>
    </p:spTree>
    <p:extLst>
      <p:ext uri="{BB962C8B-B14F-4D97-AF65-F5344CB8AC3E}">
        <p14:creationId xmlns:p14="http://schemas.microsoft.com/office/powerpoint/2010/main" val="7686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93307"/>
            <a:ext cx="10515600" cy="1597382"/>
          </a:xfrm>
        </p:spPr>
        <p:txBody>
          <a:bodyPr/>
          <a:lstStyle/>
          <a:p>
            <a:pPr algn="ctr"/>
            <a:r>
              <a:rPr lang="en-US" dirty="0"/>
              <a:t>Improving Student Outcomes</a:t>
            </a:r>
          </a:p>
        </p:txBody>
      </p:sp>
      <p:sp>
        <p:nvSpPr>
          <p:cNvPr id="10" name="Donut 9" descr="graphical representation of three elements that work together to improve outcomes for all students"/>
          <p:cNvSpPr/>
          <p:nvPr/>
        </p:nvSpPr>
        <p:spPr>
          <a:xfrm>
            <a:off x="3660711" y="1888918"/>
            <a:ext cx="4568890" cy="4231963"/>
          </a:xfrm>
          <a:prstGeom prst="donut">
            <a:avLst>
              <a:gd name="adj" fmla="val 7824"/>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descr="presuming competence&#10;"/>
          <p:cNvSpPr/>
          <p:nvPr/>
        </p:nvSpPr>
        <p:spPr>
          <a:xfrm>
            <a:off x="4707386" y="1424473"/>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presuming competence"/>
          <p:cNvSpPr txBox="1"/>
          <p:nvPr/>
        </p:nvSpPr>
        <p:spPr>
          <a:xfrm flipH="1">
            <a:off x="4926562" y="1595535"/>
            <a:ext cx="2062066" cy="830997"/>
          </a:xfrm>
          <a:prstGeom prst="rect">
            <a:avLst/>
          </a:prstGeom>
          <a:noFill/>
        </p:spPr>
        <p:txBody>
          <a:bodyPr wrap="square" rtlCol="0">
            <a:spAutoFit/>
          </a:bodyPr>
          <a:lstStyle/>
          <a:p>
            <a:pPr algn="ctr"/>
            <a:r>
              <a:rPr lang="en-US" sz="2400" b="1" dirty="0"/>
              <a:t>Presuming</a:t>
            </a:r>
          </a:p>
          <a:p>
            <a:pPr algn="ctr"/>
            <a:r>
              <a:rPr lang="en-US" sz="2400" b="1" dirty="0"/>
              <a:t>Competence</a:t>
            </a:r>
          </a:p>
        </p:txBody>
      </p:sp>
      <p:sp>
        <p:nvSpPr>
          <p:cNvPr id="12" name="Oval 11" descr="Least Dangerous Assumption"/>
          <p:cNvSpPr/>
          <p:nvPr/>
        </p:nvSpPr>
        <p:spPr>
          <a:xfrm>
            <a:off x="6861110" y="4267200"/>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83396" y="4316963"/>
            <a:ext cx="2030965" cy="1200329"/>
          </a:xfrm>
          <a:prstGeom prst="rect">
            <a:avLst/>
          </a:prstGeom>
          <a:noFill/>
        </p:spPr>
        <p:txBody>
          <a:bodyPr wrap="square" rtlCol="0">
            <a:spAutoFit/>
          </a:bodyPr>
          <a:lstStyle/>
          <a:p>
            <a:pPr algn="ctr"/>
            <a:r>
              <a:rPr lang="en-US" sz="2400" b="1" dirty="0"/>
              <a:t>Least</a:t>
            </a:r>
          </a:p>
          <a:p>
            <a:pPr algn="ctr"/>
            <a:r>
              <a:rPr lang="en-US" sz="2400" b="1" dirty="0"/>
              <a:t>Dangerous</a:t>
            </a:r>
          </a:p>
          <a:p>
            <a:pPr algn="ctr"/>
            <a:r>
              <a:rPr lang="en-US" sz="2400" b="1" dirty="0"/>
              <a:t>Assumption</a:t>
            </a:r>
          </a:p>
        </p:txBody>
      </p:sp>
      <p:sp>
        <p:nvSpPr>
          <p:cNvPr id="13" name="Oval 12" descr="high expectations"/>
          <p:cNvSpPr/>
          <p:nvPr/>
        </p:nvSpPr>
        <p:spPr>
          <a:xfrm>
            <a:off x="2581469" y="4267200"/>
            <a:ext cx="2475539" cy="134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823974" y="4556449"/>
            <a:ext cx="2090057" cy="830997"/>
          </a:xfrm>
          <a:prstGeom prst="rect">
            <a:avLst/>
          </a:prstGeom>
          <a:noFill/>
        </p:spPr>
        <p:txBody>
          <a:bodyPr wrap="square" rtlCol="0">
            <a:spAutoFit/>
          </a:bodyPr>
          <a:lstStyle/>
          <a:p>
            <a:pPr algn="ctr"/>
            <a:r>
              <a:rPr lang="en-US" sz="2400" b="1" dirty="0"/>
              <a:t>High</a:t>
            </a:r>
          </a:p>
          <a:p>
            <a:pPr algn="ctr"/>
            <a:r>
              <a:rPr lang="en-US" sz="2400" b="1" dirty="0"/>
              <a:t>Expectations</a:t>
            </a:r>
          </a:p>
        </p:txBody>
      </p:sp>
    </p:spTree>
    <p:extLst>
      <p:ext uri="{BB962C8B-B14F-4D97-AF65-F5344CB8AC3E}">
        <p14:creationId xmlns:p14="http://schemas.microsoft.com/office/powerpoint/2010/main" val="277105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 of thought bubbles labeled with who, what, when, where, why, and how">
            <a:extLst>
              <a:ext uri="{FF2B5EF4-FFF2-40B4-BE49-F238E27FC236}">
                <a16:creationId xmlns:a16="http://schemas.microsoft.com/office/drawing/2014/main" id="{5CE0D14A-8254-4F19-B8BC-117C6AB6E55B}"/>
              </a:ext>
            </a:extLst>
          </p:cNvPr>
          <p:cNvPicPr>
            <a:picLocks noGrp="1" noChangeAspect="1"/>
          </p:cNvPicPr>
          <p:nvPr>
            <p:ph idx="1"/>
          </p:nvPr>
        </p:nvPicPr>
        <p:blipFill>
          <a:blip r:embed="rId3"/>
          <a:stretch>
            <a:fillRect/>
          </a:stretch>
        </p:blipFill>
        <p:spPr>
          <a:xfrm>
            <a:off x="2508142" y="1644650"/>
            <a:ext cx="7175716" cy="4532313"/>
          </a:xfrm>
          <a:prstGeom prst="rect">
            <a:avLst/>
          </a:prstGeom>
        </p:spPr>
      </p:pic>
      <p:sp>
        <p:nvSpPr>
          <p:cNvPr id="10" name="Title 9">
            <a:extLst>
              <a:ext uri="{FF2B5EF4-FFF2-40B4-BE49-F238E27FC236}">
                <a16:creationId xmlns:a16="http://schemas.microsoft.com/office/drawing/2014/main" id="{3A839AA1-A4A8-4922-82A2-3F864126CD76}"/>
              </a:ext>
            </a:extLst>
          </p:cNvPr>
          <p:cNvSpPr>
            <a:spLocks noGrp="1"/>
          </p:cNvSpPr>
          <p:nvPr>
            <p:ph type="title"/>
          </p:nvPr>
        </p:nvSpPr>
        <p:spPr/>
        <p:txBody>
          <a:bodyPr/>
          <a:lstStyle/>
          <a:p>
            <a:r>
              <a:rPr lang="en-US" dirty="0"/>
              <a:t>Questions to Ponder</a:t>
            </a:r>
          </a:p>
        </p:txBody>
      </p:sp>
    </p:spTree>
    <p:extLst>
      <p:ext uri="{BB962C8B-B14F-4D97-AF65-F5344CB8AC3E}">
        <p14:creationId xmlns:p14="http://schemas.microsoft.com/office/powerpoint/2010/main" val="72863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Alternate Assessment based on Alternate Academic Achievement Standards</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lstStyle/>
          <a:p>
            <a:r>
              <a:rPr lang="en-US" dirty="0"/>
              <a:t>1% Threshold</a:t>
            </a:r>
          </a:p>
        </p:txBody>
      </p:sp>
    </p:spTree>
    <p:extLst>
      <p:ext uri="{BB962C8B-B14F-4D97-AF65-F5344CB8AC3E}">
        <p14:creationId xmlns:p14="http://schemas.microsoft.com/office/powerpoint/2010/main" val="46561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58CBED15-3ABD-4F26-987F-72D25653F1C4}"/>
              </a:ext>
            </a:extLst>
          </p:cNvPr>
          <p:cNvSpPr>
            <a:spLocks noGrp="1"/>
          </p:cNvSpPr>
          <p:nvPr>
            <p:ph idx="1"/>
          </p:nvPr>
        </p:nvSpPr>
        <p:spPr>
          <a:xfrm>
            <a:off x="838200" y="1422131"/>
            <a:ext cx="10515600" cy="4898770"/>
          </a:xfrm>
        </p:spPr>
        <p:txBody>
          <a:bodyPr>
            <a:normAutofit fontScale="70000" lnSpcReduction="20000"/>
          </a:bodyPr>
          <a:lstStyle/>
          <a:p>
            <a:pPr>
              <a:lnSpc>
                <a:spcPct val="120000"/>
              </a:lnSpc>
            </a:pPr>
            <a:r>
              <a:rPr lang="en-US" dirty="0"/>
              <a:t>Revision of the Elementary &amp; Secondary Education Act of 1965</a:t>
            </a:r>
          </a:p>
          <a:p>
            <a:pPr>
              <a:lnSpc>
                <a:spcPct val="120000"/>
              </a:lnSpc>
            </a:pPr>
            <a:r>
              <a:rPr lang="en-US" dirty="0"/>
              <a:t>34 CFR 200.6 – Inclusion for all students </a:t>
            </a:r>
          </a:p>
          <a:p>
            <a:pPr>
              <a:lnSpc>
                <a:spcPct val="120000"/>
              </a:lnSpc>
            </a:pPr>
            <a:r>
              <a:rPr lang="en-US" dirty="0"/>
              <a:t>1.0 percent threshold is on the State </a:t>
            </a:r>
          </a:p>
          <a:p>
            <a:pPr lvl="1">
              <a:lnSpc>
                <a:spcPct val="120000"/>
              </a:lnSpc>
            </a:pPr>
            <a:r>
              <a:rPr lang="en-US" dirty="0"/>
              <a:t>Not prohibit an LEA from assessing more than 1.0 percent of its assessed students in any subject for which assessments are administered under 34 CFR </a:t>
            </a:r>
            <a:r>
              <a:rPr lang="en-US" u="sng" dirty="0">
                <a:hlinkClick r:id="rId3"/>
              </a:rPr>
              <a:t>§ 200.2(a)(1)</a:t>
            </a:r>
            <a:r>
              <a:rPr lang="en-US" dirty="0"/>
              <a:t> with an alternate assessment aligned with alternate academic achievement standards.)</a:t>
            </a:r>
          </a:p>
          <a:p>
            <a:pPr lvl="1">
              <a:lnSpc>
                <a:spcPct val="120000"/>
              </a:lnSpc>
            </a:pPr>
            <a:r>
              <a:rPr lang="en-US" dirty="0"/>
              <a:t>Require LEA must submit information justifying the need of the LEA to assess more than 1.0 percent of its assessed students in any such subject with an alternate assessment (Due to assessments being waived for the 2019-2020 school year, there will not be alternate assessment justifications this year)</a:t>
            </a:r>
          </a:p>
          <a:p>
            <a:pPr lvl="1">
              <a:lnSpc>
                <a:spcPct val="120000"/>
              </a:lnSpc>
            </a:pPr>
            <a:r>
              <a:rPr lang="en-US" dirty="0"/>
              <a:t>Provide appropriate oversight , as determined by the State, of an LEA that is required to submit information to the State; and</a:t>
            </a:r>
          </a:p>
          <a:p>
            <a:pPr lvl="1">
              <a:lnSpc>
                <a:spcPct val="120000"/>
              </a:lnSpc>
            </a:pPr>
            <a:r>
              <a:rPr lang="en-US" dirty="0"/>
              <a:t>Make the information submitted by an LEA publicly available, provided that such information does not reveal personally identifiable information about an individual student. </a:t>
            </a:r>
            <a:r>
              <a:rPr lang="en-US" dirty="0">
                <a:hlinkClick r:id="rId4"/>
              </a:rPr>
              <a:t>http://www.ksde.org/Default.aspx?tabid=567</a:t>
            </a:r>
            <a:r>
              <a:rPr lang="en-US" dirty="0"/>
              <a:t>   </a:t>
            </a:r>
          </a:p>
        </p:txBody>
      </p:sp>
      <p:sp>
        <p:nvSpPr>
          <p:cNvPr id="14" name="Title 13">
            <a:extLst>
              <a:ext uri="{FF2B5EF4-FFF2-40B4-BE49-F238E27FC236}">
                <a16:creationId xmlns:a16="http://schemas.microsoft.com/office/drawing/2014/main" id="{012DAB4C-F01E-4B52-BABC-19CD88D2C420}"/>
              </a:ext>
            </a:extLst>
          </p:cNvPr>
          <p:cNvSpPr>
            <a:spLocks noGrp="1"/>
          </p:cNvSpPr>
          <p:nvPr>
            <p:ph type="title"/>
          </p:nvPr>
        </p:nvSpPr>
        <p:spPr>
          <a:xfrm>
            <a:off x="838200" y="365126"/>
            <a:ext cx="10515600" cy="1057006"/>
          </a:xfrm>
        </p:spPr>
        <p:txBody>
          <a:bodyPr>
            <a:normAutofit fontScale="90000"/>
          </a:bodyPr>
          <a:lstStyle/>
          <a:p>
            <a:r>
              <a:rPr lang="en-US" dirty="0"/>
              <a:t>Every Student Succeeds Act (ESSA) - Enacted in 2016</a:t>
            </a:r>
          </a:p>
        </p:txBody>
      </p:sp>
    </p:spTree>
    <p:extLst>
      <p:ext uri="{BB962C8B-B14F-4D97-AF65-F5344CB8AC3E}">
        <p14:creationId xmlns:p14="http://schemas.microsoft.com/office/powerpoint/2010/main" val="316640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7ECE3C4-9DD5-47BD-BEA1-FE55E3319CA5}"/>
              </a:ext>
            </a:extLst>
          </p:cNvPr>
          <p:cNvSpPr>
            <a:spLocks noGrp="1"/>
          </p:cNvSpPr>
          <p:nvPr>
            <p:ph type="title"/>
          </p:nvPr>
        </p:nvSpPr>
        <p:spPr>
          <a:xfrm>
            <a:off x="681135" y="432665"/>
            <a:ext cx="9552757" cy="2713228"/>
          </a:xfrm>
        </p:spPr>
        <p:txBody>
          <a:bodyPr/>
          <a:lstStyle/>
          <a:p>
            <a:r>
              <a:rPr lang="en-US" dirty="0"/>
              <a:t>1.0% Threshold Waiver</a:t>
            </a:r>
          </a:p>
        </p:txBody>
      </p:sp>
    </p:spTree>
    <p:extLst>
      <p:ext uri="{BB962C8B-B14F-4D97-AF65-F5344CB8AC3E}">
        <p14:creationId xmlns:p14="http://schemas.microsoft.com/office/powerpoint/2010/main" val="102838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800" dirty="0"/>
              <a:t>Statewide 1%</a:t>
            </a:r>
          </a:p>
        </p:txBody>
      </p:sp>
      <p:sp>
        <p:nvSpPr>
          <p:cNvPr id="5" name="Oval 4"/>
          <p:cNvSpPr/>
          <p:nvPr/>
        </p:nvSpPr>
        <p:spPr>
          <a:xfrm>
            <a:off x="1872342" y="0"/>
            <a:ext cx="8341567" cy="47306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a:solidFill>
                  <a:schemeClr val="tx1"/>
                </a:solidFill>
              </a:rPr>
              <a:t>All Students -100 students</a:t>
            </a:r>
          </a:p>
        </p:txBody>
      </p:sp>
      <p:sp>
        <p:nvSpPr>
          <p:cNvPr id="6" name="Oval 5" descr="graphical representation showing that in Kansas if we have one hundred student, fifteen students would have disabilities, three of those students would have a significant cognitive disability, and only one of those students would have a most significant cognitive disability"/>
          <p:cNvSpPr/>
          <p:nvPr/>
        </p:nvSpPr>
        <p:spPr>
          <a:xfrm>
            <a:off x="3928188" y="2192694"/>
            <a:ext cx="4152122" cy="2537926"/>
          </a:xfrm>
          <a:prstGeom prst="ellipse">
            <a:avLst/>
          </a:prstGeom>
          <a:solidFill>
            <a:srgbClr val="01A3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flipH="1">
            <a:off x="4572000" y="2435290"/>
            <a:ext cx="2939142" cy="646331"/>
          </a:xfrm>
          <a:prstGeom prst="rect">
            <a:avLst/>
          </a:prstGeom>
          <a:noFill/>
        </p:spPr>
        <p:txBody>
          <a:bodyPr wrap="square" rtlCol="0">
            <a:spAutoFit/>
          </a:bodyPr>
          <a:lstStyle/>
          <a:p>
            <a:pPr algn="ctr"/>
            <a:r>
              <a:rPr lang="en-US" b="1" dirty="0">
                <a:solidFill>
                  <a:schemeClr val="bg1"/>
                </a:solidFill>
              </a:rPr>
              <a:t>Students with Disabilities </a:t>
            </a:r>
            <a:r>
              <a:rPr lang="en-US" b="1">
                <a:solidFill>
                  <a:schemeClr val="bg1"/>
                </a:solidFill>
              </a:rPr>
              <a:t>– 15 </a:t>
            </a:r>
            <a:r>
              <a:rPr lang="en-US" b="1" dirty="0">
                <a:solidFill>
                  <a:schemeClr val="bg1"/>
                </a:solidFill>
              </a:rPr>
              <a:t>Students</a:t>
            </a:r>
          </a:p>
        </p:txBody>
      </p:sp>
      <p:sp>
        <p:nvSpPr>
          <p:cNvPr id="8" name="Oval 7"/>
          <p:cNvSpPr/>
          <p:nvPr/>
        </p:nvSpPr>
        <p:spPr>
          <a:xfrm>
            <a:off x="4463143" y="3048000"/>
            <a:ext cx="3159967" cy="1682620"/>
          </a:xfrm>
          <a:prstGeom prst="ellipse">
            <a:avLst/>
          </a:prstGeom>
          <a:solidFill>
            <a:srgbClr val="01578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t>Students with Significant Cognitive Disabilities - 3</a:t>
            </a:r>
          </a:p>
        </p:txBody>
      </p:sp>
      <p:sp>
        <p:nvSpPr>
          <p:cNvPr id="9" name="Oval 8"/>
          <p:cNvSpPr/>
          <p:nvPr/>
        </p:nvSpPr>
        <p:spPr>
          <a:xfrm>
            <a:off x="5082074" y="3757127"/>
            <a:ext cx="1841241" cy="973493"/>
          </a:xfrm>
          <a:prstGeom prst="ellipse">
            <a:avLst/>
          </a:prstGeom>
          <a:solidFill>
            <a:srgbClr val="CA26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Students with the Most Sig Cog Dis </a:t>
            </a:r>
          </a:p>
          <a:p>
            <a:pPr algn="ctr"/>
            <a:r>
              <a:rPr lang="en-US" sz="1200" dirty="0"/>
              <a:t>1 student</a:t>
            </a:r>
          </a:p>
        </p:txBody>
      </p:sp>
    </p:spTree>
    <p:extLst>
      <p:ext uri="{BB962C8B-B14F-4D97-AF65-F5344CB8AC3E}">
        <p14:creationId xmlns:p14="http://schemas.microsoft.com/office/powerpoint/2010/main" val="606480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904E51-52E2-4AE6-9BE6-7569EE7446F6}"/>
              </a:ext>
            </a:extLst>
          </p:cNvPr>
          <p:cNvSpPr>
            <a:spLocks noGrp="1"/>
          </p:cNvSpPr>
          <p:nvPr>
            <p:ph idx="1"/>
          </p:nvPr>
        </p:nvSpPr>
        <p:spPr>
          <a:xfrm>
            <a:off x="838200" y="964504"/>
            <a:ext cx="10515600" cy="5212459"/>
          </a:xfrm>
        </p:spPr>
        <p:txBody>
          <a:bodyPr>
            <a:normAutofit lnSpcReduction="10000"/>
          </a:bodyPr>
          <a:lstStyle/>
          <a:p>
            <a:pPr algn="l"/>
            <a:endParaRPr lang="en-US" sz="1800" b="0" i="0" u="none" strike="noStrike" baseline="0" dirty="0">
              <a:solidFill>
                <a:srgbClr val="000000"/>
              </a:solidFill>
              <a:latin typeface="Times New Roman" panose="02020603050405020304" pitchFamily="18" charset="0"/>
            </a:endParaRP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Have assessed at least 95 percent of all students enrolled and 95 percent of children with disabilities in the previous year in the grades assessed in that subject area. </a:t>
            </a: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Demonstrate that it sought and collected public comment on the State’s complete waiver extension request. </a:t>
            </a: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 Provide updated information regarding each requirement in 34 CFR § 200.6(c)(4)(i)-(iv). Specifically, the State must provide the overall assessment participation rates for all students enrolled and for all students with disabilities in the grades assessed for each subject.</a:t>
            </a: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 Assure that it verified that each LEA that the State anticipates will assess more than 1.0 percent of its assessed students in any subject for which assessments are administered in SY 2023-24 using an AA-AAAS followed each of the State’s guidelines and will address any disproportionality in the percentage of students in any subgroup taking an AA-AAAS. </a:t>
            </a: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Report on the progress of its plan and timeline submitted last year and additional actions the State plans for SY, including milestones previously achieved. The Department expects States to describe the plan for SY, and report on the work performed on the plan that was submitted for SY. This progress report should clearly demonstrate and explain how the State’s plan has evolved and been improved from the prior year’s waiver request. The Department strongly recommends that the plan and report of progress be posted on the State’s website. </a:t>
            </a:r>
          </a:p>
          <a:p>
            <a:pPr marL="342900" indent="-342900">
              <a:buFont typeface="+mj-lt"/>
              <a:buAutoNum type="arabicPeriod"/>
            </a:pPr>
            <a:r>
              <a:rPr lang="en-US" sz="1800" b="0" i="0" u="none" strike="noStrike" baseline="0" dirty="0">
                <a:solidFill>
                  <a:srgbClr val="000000"/>
                </a:solidFill>
                <a:latin typeface="Times New Roman" panose="02020603050405020304" pitchFamily="18" charset="0"/>
              </a:rPr>
              <a:t>Have reduced the percentage of students taking an AA-AAAS in a content area to be eligible to receive an extension of a waiver of the 1.0 percent cap for that content area. </a:t>
            </a:r>
          </a:p>
          <a:p>
            <a:pPr marL="457200" lvl="1" indent="0">
              <a:buNone/>
            </a:pPr>
            <a:endParaRPr lang="en-US" dirty="0"/>
          </a:p>
        </p:txBody>
      </p:sp>
      <p:sp>
        <p:nvSpPr>
          <p:cNvPr id="3" name="Title 2">
            <a:extLst>
              <a:ext uri="{FF2B5EF4-FFF2-40B4-BE49-F238E27FC236}">
                <a16:creationId xmlns:a16="http://schemas.microsoft.com/office/drawing/2014/main" id="{9031CB08-210C-440C-8D3B-F421087B3119}"/>
              </a:ext>
            </a:extLst>
          </p:cNvPr>
          <p:cNvSpPr>
            <a:spLocks noGrp="1"/>
          </p:cNvSpPr>
          <p:nvPr>
            <p:ph type="title"/>
          </p:nvPr>
        </p:nvSpPr>
        <p:spPr>
          <a:xfrm>
            <a:off x="838200" y="365125"/>
            <a:ext cx="10515600" cy="699587"/>
          </a:xfrm>
        </p:spPr>
        <p:txBody>
          <a:bodyPr/>
          <a:lstStyle/>
          <a:p>
            <a:r>
              <a:rPr lang="en-US" dirty="0"/>
              <a:t>Requirements of the waiver extension</a:t>
            </a:r>
          </a:p>
        </p:txBody>
      </p:sp>
    </p:spTree>
    <p:extLst>
      <p:ext uri="{BB962C8B-B14F-4D97-AF65-F5344CB8AC3E}">
        <p14:creationId xmlns:p14="http://schemas.microsoft.com/office/powerpoint/2010/main" val="2128500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CB404E-020F-48B3-BBEB-78190B59897A}"/>
              </a:ext>
            </a:extLst>
          </p:cNvPr>
          <p:cNvSpPr>
            <a:spLocks noGrp="1"/>
          </p:cNvSpPr>
          <p:nvPr>
            <p:ph idx="1"/>
          </p:nvPr>
        </p:nvSpPr>
        <p:spPr/>
        <p:txBody>
          <a:bodyPr>
            <a:normAutofit fontScale="70000" lnSpcReduction="20000"/>
          </a:bodyPr>
          <a:lstStyle/>
          <a:p>
            <a:pPr>
              <a:lnSpc>
                <a:spcPct val="110000"/>
              </a:lnSpc>
            </a:pPr>
            <a:r>
              <a:rPr lang="en-US" dirty="0"/>
              <a:t>Kansas had consistently tested just over 1.0 percent of our students on the Alternate Assessment based on Alternate Academic Achievement Standards (AA-AAAS) prior to 2020..</a:t>
            </a:r>
          </a:p>
          <a:p>
            <a:pPr>
              <a:lnSpc>
                <a:spcPct val="110000"/>
              </a:lnSpc>
            </a:pPr>
            <a:r>
              <a:rPr lang="en-US" dirty="0"/>
              <a:t>June 2019 – KSDE received an letter from the DOE requiring Kansas to submit a plan for coming into compliance with the 1.0 threshold. Plan was submitted July 24, 2019</a:t>
            </a:r>
          </a:p>
          <a:p>
            <a:pPr>
              <a:lnSpc>
                <a:spcPct val="110000"/>
              </a:lnSpc>
            </a:pPr>
            <a:r>
              <a:rPr lang="en-US" dirty="0"/>
              <a:t>KSDE submitted an AA-AAAS 1% threshold waiver request on August 22, 2019 – waiver was approved January 2, 2020</a:t>
            </a:r>
          </a:p>
          <a:p>
            <a:pPr>
              <a:lnSpc>
                <a:spcPct val="110000"/>
              </a:lnSpc>
            </a:pPr>
            <a:r>
              <a:rPr lang="en-US" dirty="0"/>
              <a:t>KSDE submitted an AA-AAAS 1% threshold waiver extension on June 2, 2020 – waiver extension was approved on August 7, 2020</a:t>
            </a:r>
          </a:p>
          <a:p>
            <a:pPr>
              <a:lnSpc>
                <a:spcPct val="110000"/>
              </a:lnSpc>
            </a:pPr>
            <a:r>
              <a:rPr lang="en-US" dirty="0"/>
              <a:t>KSDE submitted an AA-AAAS 1% threshold waiver extension on June 14, 2021- waiver was approved on January 27, 2022</a:t>
            </a:r>
          </a:p>
          <a:p>
            <a:pPr>
              <a:lnSpc>
                <a:spcPct val="110000"/>
              </a:lnSpc>
            </a:pPr>
            <a:r>
              <a:rPr lang="en-US" dirty="0"/>
              <a:t>KSDE has not submitted an 1% waiver extension since 2021 and has remained under the 1% threshold.</a:t>
            </a:r>
          </a:p>
        </p:txBody>
      </p:sp>
      <p:sp>
        <p:nvSpPr>
          <p:cNvPr id="3" name="Title 2">
            <a:extLst>
              <a:ext uri="{FF2B5EF4-FFF2-40B4-BE49-F238E27FC236}">
                <a16:creationId xmlns:a16="http://schemas.microsoft.com/office/drawing/2014/main" id="{37350CCD-0F53-460A-8BA9-B069BD34173E}"/>
              </a:ext>
            </a:extLst>
          </p:cNvPr>
          <p:cNvSpPr>
            <a:spLocks noGrp="1"/>
          </p:cNvSpPr>
          <p:nvPr>
            <p:ph type="title"/>
          </p:nvPr>
        </p:nvSpPr>
        <p:spPr/>
        <p:txBody>
          <a:bodyPr/>
          <a:lstStyle/>
          <a:p>
            <a:r>
              <a:rPr lang="en-US" dirty="0"/>
              <a:t>History</a:t>
            </a:r>
          </a:p>
        </p:txBody>
      </p:sp>
    </p:spTree>
    <p:extLst>
      <p:ext uri="{BB962C8B-B14F-4D97-AF65-F5344CB8AC3E}">
        <p14:creationId xmlns:p14="http://schemas.microsoft.com/office/powerpoint/2010/main" val="339529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A29A-E062-1B6D-A7A7-6427B871CF5E}"/>
              </a:ext>
            </a:extLst>
          </p:cNvPr>
          <p:cNvSpPr>
            <a:spLocks noGrp="1"/>
          </p:cNvSpPr>
          <p:nvPr>
            <p:ph type="title"/>
          </p:nvPr>
        </p:nvSpPr>
        <p:spPr/>
        <p:txBody>
          <a:bodyPr/>
          <a:lstStyle/>
          <a:p>
            <a:r>
              <a:rPr lang="en-US" dirty="0"/>
              <a:t>1% Monitoring</a:t>
            </a:r>
          </a:p>
        </p:txBody>
      </p:sp>
    </p:spTree>
    <p:extLst>
      <p:ext uri="{BB962C8B-B14F-4D97-AF65-F5344CB8AC3E}">
        <p14:creationId xmlns:p14="http://schemas.microsoft.com/office/powerpoint/2010/main" val="187974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7" name="Content Placeholder 6"/>
          <p:cNvSpPr>
            <a:spLocks noGrp="1"/>
          </p:cNvSpPr>
          <p:nvPr>
            <p:ph idx="1"/>
          </p:nvPr>
        </p:nvSpPr>
        <p:spPr>
          <a:xfrm>
            <a:off x="838199" y="1430216"/>
            <a:ext cx="10380786" cy="4595446"/>
          </a:xfrm>
        </p:spPr>
        <p:txBody>
          <a:bodyPr>
            <a:normAutofit fontScale="92500" lnSpcReduction="10000"/>
          </a:bodyPr>
          <a:lstStyle/>
          <a:p>
            <a:pPr marL="342900" indent="-342900">
              <a:buFont typeface="Arial" panose="020B0604020202020204" pitchFamily="34" charset="0"/>
              <a:buChar char="•"/>
            </a:pPr>
            <a:r>
              <a:rPr lang="en-US" dirty="0"/>
              <a:t>To understand the concept of Least Dangerous Assumption and the role it plays in Assessment Decisions</a:t>
            </a:r>
          </a:p>
          <a:p>
            <a:pPr marL="342900" indent="-342900">
              <a:buFont typeface="Arial" panose="020B0604020202020204" pitchFamily="34" charset="0"/>
              <a:buChar char="•"/>
            </a:pPr>
            <a:r>
              <a:rPr lang="en-US" dirty="0"/>
              <a:t>To understand the regulations around Alternate Assessments based on Alternate Academic Achievement Standards (AA-AAAS) and the 1% Threshold placed on the State</a:t>
            </a:r>
          </a:p>
          <a:p>
            <a:pPr marL="342900" indent="-342900">
              <a:buFont typeface="Arial" panose="020B0604020202020204" pitchFamily="34" charset="0"/>
              <a:buChar char="•"/>
            </a:pPr>
            <a:r>
              <a:rPr lang="en-US" dirty="0"/>
              <a:t>To understand how Kansas monitors LEAs for the 1% threshold</a:t>
            </a:r>
          </a:p>
          <a:p>
            <a:pPr marL="342900" indent="-342900">
              <a:buFont typeface="Arial" panose="020B0604020202020204" pitchFamily="34" charset="0"/>
              <a:buChar char="•"/>
            </a:pPr>
            <a:r>
              <a:rPr lang="en-US" dirty="0"/>
              <a:t>To understand who takes the Dynamic Learning Maps (DLM) Alternate Assessment and the process for determining eligibility for the Alternate Assessment</a:t>
            </a:r>
          </a:p>
          <a:p>
            <a:pPr marL="0" indent="0">
              <a:buNone/>
            </a:pPr>
            <a:endParaRPr lang="en-US" dirty="0"/>
          </a:p>
          <a:p>
            <a:pPr marL="0" indent="0">
              <a:buNone/>
            </a:pPr>
            <a:r>
              <a:rPr lang="en-US" dirty="0"/>
              <a:t>.</a:t>
            </a:r>
          </a:p>
          <a:p>
            <a:endParaRPr lang="en-US" dirty="0"/>
          </a:p>
        </p:txBody>
      </p:sp>
    </p:spTree>
    <p:extLst>
      <p:ext uri="{BB962C8B-B14F-4D97-AF65-F5344CB8AC3E}">
        <p14:creationId xmlns:p14="http://schemas.microsoft.com/office/powerpoint/2010/main" val="229569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BDA9A4-9391-03BB-B59B-AB6FDC446C7A}"/>
              </a:ext>
            </a:extLst>
          </p:cNvPr>
          <p:cNvSpPr>
            <a:spLocks noGrp="1"/>
          </p:cNvSpPr>
          <p:nvPr>
            <p:ph idx="1"/>
          </p:nvPr>
        </p:nvSpPr>
        <p:spPr/>
        <p:txBody>
          <a:bodyPr>
            <a:normAutofit/>
          </a:bodyPr>
          <a:lstStyle/>
          <a:p>
            <a:r>
              <a:rPr lang="en-US" dirty="0"/>
              <a:t>DLM justifications and assurances– customized data display template	</a:t>
            </a:r>
          </a:p>
          <a:p>
            <a:pPr lvl="1"/>
            <a:r>
              <a:rPr lang="en-US" dirty="0"/>
              <a:t>Three years of data on number and percentage of students taking the AA-AAAS per LEA</a:t>
            </a:r>
          </a:p>
          <a:p>
            <a:r>
              <a:rPr lang="en-US" dirty="0"/>
              <a:t>Red-Flag data based on DLM First Contact Survey</a:t>
            </a:r>
          </a:p>
          <a:p>
            <a:r>
              <a:rPr lang="en-US" dirty="0"/>
              <a:t>DLM test observations districts over 1%, high rates red flags, high number of short test duration testlets.</a:t>
            </a:r>
          </a:p>
          <a:p>
            <a:r>
              <a:rPr lang="en-US" dirty="0"/>
              <a:t>On-site TA – districts who request or have high rates of potential red flags</a:t>
            </a:r>
          </a:p>
          <a:p>
            <a:pPr lvl="1"/>
            <a:endParaRPr lang="en-US" dirty="0"/>
          </a:p>
        </p:txBody>
      </p:sp>
      <p:sp>
        <p:nvSpPr>
          <p:cNvPr id="3" name="Title 2">
            <a:extLst>
              <a:ext uri="{FF2B5EF4-FFF2-40B4-BE49-F238E27FC236}">
                <a16:creationId xmlns:a16="http://schemas.microsoft.com/office/drawing/2014/main" id="{FE86F1B8-6DAD-F9B9-EDC7-7EA1DE2CC248}"/>
              </a:ext>
            </a:extLst>
          </p:cNvPr>
          <p:cNvSpPr>
            <a:spLocks noGrp="1"/>
          </p:cNvSpPr>
          <p:nvPr>
            <p:ph type="title"/>
          </p:nvPr>
        </p:nvSpPr>
        <p:spPr/>
        <p:txBody>
          <a:bodyPr/>
          <a:lstStyle/>
          <a:p>
            <a:r>
              <a:rPr lang="en-US" dirty="0"/>
              <a:t>Oversight of LEAs that test more than 1.0 percent of students with AA-AAAS</a:t>
            </a:r>
          </a:p>
        </p:txBody>
      </p:sp>
    </p:spTree>
    <p:extLst>
      <p:ext uri="{BB962C8B-B14F-4D97-AF65-F5344CB8AC3E}">
        <p14:creationId xmlns:p14="http://schemas.microsoft.com/office/powerpoint/2010/main" val="316260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9384-605A-8C68-D81B-E25C4627C564}"/>
              </a:ext>
            </a:extLst>
          </p:cNvPr>
          <p:cNvSpPr>
            <a:spLocks noGrp="1"/>
          </p:cNvSpPr>
          <p:nvPr>
            <p:ph type="title"/>
          </p:nvPr>
        </p:nvSpPr>
        <p:spPr/>
        <p:txBody>
          <a:bodyPr/>
          <a:lstStyle/>
          <a:p>
            <a:r>
              <a:rPr lang="en-US" dirty="0"/>
              <a:t>DLM Justifications</a:t>
            </a:r>
          </a:p>
        </p:txBody>
      </p:sp>
    </p:spTree>
    <p:extLst>
      <p:ext uri="{BB962C8B-B14F-4D97-AF65-F5344CB8AC3E}">
        <p14:creationId xmlns:p14="http://schemas.microsoft.com/office/powerpoint/2010/main" val="339337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7DAF-4A76-4FA4-A713-46686391FCD5}"/>
              </a:ext>
            </a:extLst>
          </p:cNvPr>
          <p:cNvSpPr>
            <a:spLocks noGrp="1"/>
          </p:cNvSpPr>
          <p:nvPr>
            <p:ph type="title"/>
          </p:nvPr>
        </p:nvSpPr>
        <p:spPr/>
        <p:txBody>
          <a:bodyPr/>
          <a:lstStyle/>
          <a:p>
            <a:r>
              <a:rPr lang="en-US" dirty="0"/>
              <a:t>DLM justifications</a:t>
            </a:r>
          </a:p>
        </p:txBody>
      </p:sp>
      <p:sp>
        <p:nvSpPr>
          <p:cNvPr id="8" name="Content Placeholder 7">
            <a:extLst>
              <a:ext uri="{FF2B5EF4-FFF2-40B4-BE49-F238E27FC236}">
                <a16:creationId xmlns:a16="http://schemas.microsoft.com/office/drawing/2014/main" id="{61A213A9-1D11-4067-9B96-A7B0DAA9E467}"/>
              </a:ext>
            </a:extLst>
          </p:cNvPr>
          <p:cNvSpPr>
            <a:spLocks noGrp="1"/>
          </p:cNvSpPr>
          <p:nvPr>
            <p:ph sz="half" idx="1"/>
          </p:nvPr>
        </p:nvSpPr>
        <p:spPr>
          <a:xfrm>
            <a:off x="581191" y="1739153"/>
            <a:ext cx="5422390" cy="4121898"/>
          </a:xfrm>
        </p:spPr>
        <p:txBody>
          <a:bodyPr>
            <a:noAutofit/>
          </a:bodyPr>
          <a:lstStyle/>
          <a:p>
            <a:r>
              <a:rPr lang="en-US" sz="2200" dirty="0"/>
              <a:t>Data we provide</a:t>
            </a:r>
          </a:p>
          <a:p>
            <a:pPr lvl="1"/>
            <a:r>
              <a:rPr lang="en-US" sz="2200" dirty="0"/>
              <a:t>Number and percentage of students per subject</a:t>
            </a:r>
          </a:p>
          <a:p>
            <a:pPr lvl="1"/>
            <a:r>
              <a:rPr lang="en-US" sz="2200" dirty="0"/>
              <a:t>Disability Categories taking the DLM</a:t>
            </a:r>
          </a:p>
          <a:p>
            <a:pPr lvl="1"/>
            <a:r>
              <a:rPr lang="en-US" sz="2200" dirty="0"/>
              <a:t>Participation by Subject Subgroup – disproportionality using risk ratio</a:t>
            </a:r>
          </a:p>
          <a:p>
            <a:pPr lvl="1"/>
            <a:r>
              <a:rPr lang="en-US" sz="2200" dirty="0"/>
              <a:t>Percentage of students performing at target or advanced on the DLM by subject</a:t>
            </a:r>
          </a:p>
        </p:txBody>
      </p:sp>
      <p:sp>
        <p:nvSpPr>
          <p:cNvPr id="9" name="Content Placeholder 8">
            <a:extLst>
              <a:ext uri="{FF2B5EF4-FFF2-40B4-BE49-F238E27FC236}">
                <a16:creationId xmlns:a16="http://schemas.microsoft.com/office/drawing/2014/main" id="{BCD8C730-850A-4B9D-91CE-534795E17143}"/>
              </a:ext>
            </a:extLst>
          </p:cNvPr>
          <p:cNvSpPr>
            <a:spLocks noGrp="1"/>
          </p:cNvSpPr>
          <p:nvPr>
            <p:ph sz="half" idx="2"/>
          </p:nvPr>
        </p:nvSpPr>
        <p:spPr>
          <a:xfrm>
            <a:off x="6096000" y="1749867"/>
            <a:ext cx="5687632" cy="4121898"/>
          </a:xfrm>
        </p:spPr>
        <p:txBody>
          <a:bodyPr>
            <a:noAutofit/>
          </a:bodyPr>
          <a:lstStyle/>
          <a:p>
            <a:r>
              <a:rPr lang="en-US" sz="2000" dirty="0"/>
              <a:t>Requirements of the district</a:t>
            </a:r>
          </a:p>
          <a:p>
            <a:pPr lvl="1"/>
            <a:r>
              <a:rPr lang="en-US" sz="1800" dirty="0"/>
              <a:t>Explain how they will address any disproportionality</a:t>
            </a:r>
          </a:p>
          <a:p>
            <a:pPr lvl="1"/>
            <a:r>
              <a:rPr lang="en-US" sz="1800" dirty="0"/>
              <a:t>Narrative that includes the data types and processes that the IEP teams utilize to qualify students for the AA</a:t>
            </a:r>
          </a:p>
          <a:p>
            <a:pPr lvl="1"/>
            <a:r>
              <a:rPr lang="en-US" sz="1800" dirty="0"/>
              <a:t>Districts next steps to ensure that annually the appropriate test is administered to each student</a:t>
            </a:r>
          </a:p>
          <a:p>
            <a:pPr lvl="1"/>
            <a:r>
              <a:rPr lang="en-US" sz="1800" dirty="0"/>
              <a:t>Whether the district needs additional training</a:t>
            </a:r>
          </a:p>
          <a:p>
            <a:pPr lvl="1"/>
            <a:r>
              <a:rPr lang="en-US" sz="1800" dirty="0"/>
              <a:t>Whether the district anticipates testing over 1% during the current school year</a:t>
            </a:r>
          </a:p>
          <a:p>
            <a:pPr lvl="1"/>
            <a:r>
              <a:rPr lang="en-US" sz="1800" dirty="0"/>
              <a:t>DLM Assurances</a:t>
            </a:r>
          </a:p>
        </p:txBody>
      </p:sp>
    </p:spTree>
    <p:extLst>
      <p:ext uri="{BB962C8B-B14F-4D97-AF65-F5344CB8AC3E}">
        <p14:creationId xmlns:p14="http://schemas.microsoft.com/office/powerpoint/2010/main" val="1928697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DFE4A3-F4A0-67A4-0868-2B8818F81072}"/>
              </a:ext>
            </a:extLst>
          </p:cNvPr>
          <p:cNvSpPr>
            <a:spLocks noGrp="1"/>
          </p:cNvSpPr>
          <p:nvPr>
            <p:ph type="title"/>
          </p:nvPr>
        </p:nvSpPr>
        <p:spPr/>
        <p:txBody>
          <a:bodyPr/>
          <a:lstStyle/>
          <a:p>
            <a:r>
              <a:rPr lang="en-US" dirty="0"/>
              <a:t>DLM Assurances</a:t>
            </a:r>
          </a:p>
        </p:txBody>
      </p:sp>
      <p:pic>
        <p:nvPicPr>
          <p:cNvPr id="7" name="Content Placeholder 6" descr="A screenshot of a computer&#10;&#10;Description automatically generated">
            <a:extLst>
              <a:ext uri="{FF2B5EF4-FFF2-40B4-BE49-F238E27FC236}">
                <a16:creationId xmlns:a16="http://schemas.microsoft.com/office/drawing/2014/main" id="{1E704579-6DFD-8D85-C5CD-B2ADE988382A}"/>
              </a:ext>
            </a:extLst>
          </p:cNvPr>
          <p:cNvPicPr>
            <a:picLocks noGrp="1" noChangeAspect="1"/>
          </p:cNvPicPr>
          <p:nvPr>
            <p:ph idx="1"/>
          </p:nvPr>
        </p:nvPicPr>
        <p:blipFill>
          <a:blip r:embed="rId3"/>
          <a:stretch>
            <a:fillRect/>
          </a:stretch>
        </p:blipFill>
        <p:spPr>
          <a:xfrm>
            <a:off x="732623" y="1878904"/>
            <a:ext cx="10726754" cy="3406817"/>
          </a:xfrm>
          <a:prstGeom prst="rect">
            <a:avLst/>
          </a:prstGeom>
        </p:spPr>
      </p:pic>
    </p:spTree>
    <p:extLst>
      <p:ext uri="{BB962C8B-B14F-4D97-AF65-F5344CB8AC3E}">
        <p14:creationId xmlns:p14="http://schemas.microsoft.com/office/powerpoint/2010/main" val="2443157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2B110-FDCB-88C0-CE6C-6AC84CBA4336}"/>
              </a:ext>
            </a:extLst>
          </p:cNvPr>
          <p:cNvSpPr>
            <a:spLocks noGrp="1"/>
          </p:cNvSpPr>
          <p:nvPr>
            <p:ph type="title"/>
          </p:nvPr>
        </p:nvSpPr>
        <p:spPr/>
        <p:txBody>
          <a:bodyPr/>
          <a:lstStyle/>
          <a:p>
            <a:r>
              <a:rPr lang="en-US" dirty="0"/>
              <a:t>DLM Red Flags</a:t>
            </a:r>
          </a:p>
        </p:txBody>
      </p:sp>
      <p:sp>
        <p:nvSpPr>
          <p:cNvPr id="5" name="Text Placeholder 4">
            <a:extLst>
              <a:ext uri="{FF2B5EF4-FFF2-40B4-BE49-F238E27FC236}">
                <a16:creationId xmlns:a16="http://schemas.microsoft.com/office/drawing/2014/main" id="{583D9F0D-8073-9491-C2C7-173AD15A6447}"/>
              </a:ext>
            </a:extLst>
          </p:cNvPr>
          <p:cNvSpPr>
            <a:spLocks noGrp="1"/>
          </p:cNvSpPr>
          <p:nvPr>
            <p:ph type="body" idx="1"/>
          </p:nvPr>
        </p:nvSpPr>
        <p:spPr/>
        <p:txBody>
          <a:bodyPr/>
          <a:lstStyle/>
          <a:p>
            <a:r>
              <a:rPr lang="en-US" dirty="0">
                <a:hlinkClick r:id="rId3" tooltip="DLM Red Flags Fact Sheet">
                  <a:extLst>
                    <a:ext uri="{A12FA001-AC4F-418D-AE19-62706E023703}">
                      <ahyp:hlinkClr xmlns:ahyp="http://schemas.microsoft.com/office/drawing/2018/hyperlinkcolor" val="tx"/>
                    </a:ext>
                  </a:extLst>
                </a:hlinkClick>
              </a:rPr>
              <a:t>DLM Red Flags Fact Sheet</a:t>
            </a:r>
            <a:r>
              <a:rPr lang="en-US" dirty="0"/>
              <a:t> (PDF)</a:t>
            </a:r>
          </a:p>
          <a:p>
            <a:endParaRPr lang="en-US" dirty="0"/>
          </a:p>
        </p:txBody>
      </p:sp>
    </p:spTree>
    <p:extLst>
      <p:ext uri="{BB962C8B-B14F-4D97-AF65-F5344CB8AC3E}">
        <p14:creationId xmlns:p14="http://schemas.microsoft.com/office/powerpoint/2010/main" val="2901531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A003CB-862F-C821-0E55-DB47CD7290AC}"/>
              </a:ext>
            </a:extLst>
          </p:cNvPr>
          <p:cNvSpPr>
            <a:spLocks noGrp="1"/>
          </p:cNvSpPr>
          <p:nvPr>
            <p:ph type="title"/>
          </p:nvPr>
        </p:nvSpPr>
        <p:spPr>
          <a:xfrm>
            <a:off x="838200" y="365125"/>
            <a:ext cx="10515600" cy="823595"/>
          </a:xfrm>
        </p:spPr>
        <p:txBody>
          <a:bodyPr/>
          <a:lstStyle/>
          <a:p>
            <a:r>
              <a:rPr lang="en-US" dirty="0"/>
              <a:t>Red Flags</a:t>
            </a:r>
          </a:p>
        </p:txBody>
      </p:sp>
      <p:sp>
        <p:nvSpPr>
          <p:cNvPr id="2" name="Content Placeholder 1">
            <a:extLst>
              <a:ext uri="{FF2B5EF4-FFF2-40B4-BE49-F238E27FC236}">
                <a16:creationId xmlns:a16="http://schemas.microsoft.com/office/drawing/2014/main" id="{7DA45548-3A0A-6CB0-38A9-D208B49896FC}"/>
              </a:ext>
            </a:extLst>
          </p:cNvPr>
          <p:cNvSpPr>
            <a:spLocks noGrp="1"/>
          </p:cNvSpPr>
          <p:nvPr>
            <p:ph idx="1"/>
          </p:nvPr>
        </p:nvSpPr>
        <p:spPr>
          <a:xfrm>
            <a:off x="838200" y="1353312"/>
            <a:ext cx="10515600" cy="4823651"/>
          </a:xfrm>
        </p:spPr>
        <p:txBody>
          <a:bodyPr>
            <a:normAutofit fontScale="85000" lnSpcReduction="20000"/>
          </a:bodyPr>
          <a:lstStyle/>
          <a:p>
            <a:r>
              <a:rPr lang="en-US" dirty="0"/>
              <a:t>Based on the First Contact Survey</a:t>
            </a:r>
          </a:p>
          <a:p>
            <a:r>
              <a:rPr lang="en-US" dirty="0"/>
              <a:t>WHAT IS A RED FLAG? </a:t>
            </a:r>
          </a:p>
          <a:p>
            <a:pPr lvl="1"/>
            <a:r>
              <a:rPr lang="en-US" dirty="0"/>
              <a:t>KSDE analyzes variables from the DLM First Contact survey to assist districts in making sure only those students with the most significant cognitive disability are taking the alternate assessment.  A red flag is a data point that stands out or looks questionable when thinking about the most significant cognitive disability. Some students identified with red flags from the first contact survey may be more appropriately challenged by taking the general assessment with accommodations.  Other students may still be appropriate to take an alternate assessment. Only students with more than one red flag are used in the total red flag count for the district. IEP teams should review the red flags to ensure the first contact survey is accurate.  </a:t>
            </a:r>
          </a:p>
          <a:p>
            <a:r>
              <a:rPr lang="en-US" dirty="0"/>
              <a:t>VARIABLES ANALYZED  </a:t>
            </a:r>
          </a:p>
          <a:p>
            <a:pPr lvl="1"/>
            <a:r>
              <a:rPr lang="en-US" dirty="0"/>
              <a:t>1. Primary disability </a:t>
            </a:r>
          </a:p>
          <a:p>
            <a:pPr lvl="1"/>
            <a:r>
              <a:rPr lang="en-US" dirty="0"/>
              <a:t>2. Instructional reading level with comprehension </a:t>
            </a:r>
          </a:p>
          <a:p>
            <a:pPr lvl="1"/>
            <a:r>
              <a:rPr lang="en-US" dirty="0"/>
              <a:t>3. Computation skills </a:t>
            </a:r>
          </a:p>
          <a:p>
            <a:pPr lvl="1"/>
            <a:r>
              <a:rPr lang="en-US" dirty="0"/>
              <a:t>4. Writing skills </a:t>
            </a:r>
          </a:p>
        </p:txBody>
      </p:sp>
    </p:spTree>
    <p:extLst>
      <p:ext uri="{BB962C8B-B14F-4D97-AF65-F5344CB8AC3E}">
        <p14:creationId xmlns:p14="http://schemas.microsoft.com/office/powerpoint/2010/main" val="102520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632A5D-2C28-7A34-170F-469E04D24C95}"/>
              </a:ext>
            </a:extLst>
          </p:cNvPr>
          <p:cNvSpPr>
            <a:spLocks noGrp="1"/>
          </p:cNvSpPr>
          <p:nvPr>
            <p:ph idx="1"/>
          </p:nvPr>
        </p:nvSpPr>
        <p:spPr/>
        <p:txBody>
          <a:bodyPr>
            <a:normAutofit fontScale="92500" lnSpcReduction="10000"/>
          </a:bodyPr>
          <a:lstStyle/>
          <a:p>
            <a:r>
              <a:rPr lang="en-US" dirty="0"/>
              <a:t>Primary Disability </a:t>
            </a:r>
          </a:p>
          <a:p>
            <a:pPr lvl="1"/>
            <a:r>
              <a:rPr lang="en-US" dirty="0"/>
              <a:t>Is the primary disability marked on the First Contact Survey correct? • </a:t>
            </a:r>
          </a:p>
          <a:p>
            <a:pPr lvl="1"/>
            <a:r>
              <a:rPr lang="en-US" dirty="0"/>
              <a:t>Is this the most appropriate primary disability for the student? We know students with a most significant cognitive disability continue to need supports in adult life.  Are we limiting the available supports for the student after graduation? </a:t>
            </a:r>
          </a:p>
          <a:p>
            <a:r>
              <a:rPr lang="en-US" dirty="0"/>
              <a:t>Instructional Reading Level with Comprehension</a:t>
            </a:r>
          </a:p>
          <a:p>
            <a:pPr lvl="1"/>
            <a:r>
              <a:rPr lang="en-US" dirty="0"/>
              <a:t>If a 3rd-grade student can read with comprehension at a primer level in the fall, is this a most significant cognitive disability? </a:t>
            </a:r>
          </a:p>
          <a:p>
            <a:pPr lvl="1"/>
            <a:r>
              <a:rPr lang="en-US" dirty="0"/>
              <a:t>If a 4th student can read with comprehension at a 1st-grade level in the fall, is this a most significant cognitive disability?</a:t>
            </a:r>
          </a:p>
          <a:p>
            <a:pPr lvl="1"/>
            <a:r>
              <a:rPr lang="en-US" dirty="0"/>
              <a:t>If a student can read with comprehension at a 2nd or 3rd-grade or above level, is this a most significant cognitive disability? </a:t>
            </a:r>
          </a:p>
        </p:txBody>
      </p:sp>
      <p:sp>
        <p:nvSpPr>
          <p:cNvPr id="3" name="Title 2">
            <a:extLst>
              <a:ext uri="{FF2B5EF4-FFF2-40B4-BE49-F238E27FC236}">
                <a16:creationId xmlns:a16="http://schemas.microsoft.com/office/drawing/2014/main" id="{6AF5C755-9A82-47AC-731D-CFC6B683E627}"/>
              </a:ext>
            </a:extLst>
          </p:cNvPr>
          <p:cNvSpPr>
            <a:spLocks noGrp="1"/>
          </p:cNvSpPr>
          <p:nvPr>
            <p:ph type="title"/>
          </p:nvPr>
        </p:nvSpPr>
        <p:spPr/>
        <p:txBody>
          <a:bodyPr/>
          <a:lstStyle/>
          <a:p>
            <a:r>
              <a:rPr lang="en-US" dirty="0"/>
              <a:t>Probing Questions</a:t>
            </a:r>
          </a:p>
        </p:txBody>
      </p:sp>
    </p:spTree>
    <p:extLst>
      <p:ext uri="{BB962C8B-B14F-4D97-AF65-F5344CB8AC3E}">
        <p14:creationId xmlns:p14="http://schemas.microsoft.com/office/powerpoint/2010/main" val="123638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C5C842-F230-3A1C-D964-B257C9C4568C}"/>
              </a:ext>
            </a:extLst>
          </p:cNvPr>
          <p:cNvSpPr>
            <a:spLocks noGrp="1"/>
          </p:cNvSpPr>
          <p:nvPr>
            <p:ph idx="1"/>
          </p:nvPr>
        </p:nvSpPr>
        <p:spPr/>
        <p:txBody>
          <a:bodyPr>
            <a:normAutofit fontScale="92500" lnSpcReduction="20000"/>
          </a:bodyPr>
          <a:lstStyle/>
          <a:p>
            <a:r>
              <a:rPr lang="en-US" dirty="0"/>
              <a:t>Computation skills </a:t>
            </a:r>
          </a:p>
          <a:p>
            <a:pPr lvl="1"/>
            <a:r>
              <a:rPr lang="en-US" dirty="0"/>
              <a:t>If a 3rd – 4th-grade student can add and subtract consistently (at least 80% of the time) using numerals, is this a most significant cognitive disability? </a:t>
            </a:r>
          </a:p>
          <a:p>
            <a:pPr lvl="1"/>
            <a:r>
              <a:rPr lang="en-US" dirty="0"/>
              <a:t>If a student can consistently multiply and divide (at least 80% of the time) using numerals, is this a most significant cognitive disability? </a:t>
            </a:r>
          </a:p>
          <a:p>
            <a:r>
              <a:rPr lang="en-US" dirty="0"/>
              <a:t>Writing Skills</a:t>
            </a:r>
          </a:p>
          <a:p>
            <a:pPr lvl="1"/>
            <a:r>
              <a:rPr lang="en-US" dirty="0"/>
              <a:t>If a 3rd -4th-grade student can write words, phrases, or sentences using mostly correct spelling (with or without word prediction) without copying, is this a most significant cognitive disability? </a:t>
            </a:r>
          </a:p>
          <a:p>
            <a:pPr lvl="1"/>
            <a:r>
              <a:rPr lang="en-US" dirty="0"/>
              <a:t>If a student can write a paragraph-length text (or longer) using mostly correct spelling (with or without word prediction) without copying, is this a most significant cognitive disability? </a:t>
            </a:r>
          </a:p>
          <a:p>
            <a:r>
              <a:rPr lang="en-US" dirty="0"/>
              <a:t>Performance Level</a:t>
            </a:r>
          </a:p>
          <a:p>
            <a:pPr lvl="1"/>
            <a:r>
              <a:rPr lang="en-US" dirty="0"/>
              <a:t>Districts should look at this data even though KSDE is not including it in the red flags </a:t>
            </a:r>
          </a:p>
        </p:txBody>
      </p:sp>
      <p:sp>
        <p:nvSpPr>
          <p:cNvPr id="3" name="Title 2">
            <a:extLst>
              <a:ext uri="{FF2B5EF4-FFF2-40B4-BE49-F238E27FC236}">
                <a16:creationId xmlns:a16="http://schemas.microsoft.com/office/drawing/2014/main" id="{048DDF8A-ACC1-9DB9-2E6C-26622A1AA1F7}"/>
              </a:ext>
            </a:extLst>
          </p:cNvPr>
          <p:cNvSpPr>
            <a:spLocks noGrp="1"/>
          </p:cNvSpPr>
          <p:nvPr>
            <p:ph type="title"/>
          </p:nvPr>
        </p:nvSpPr>
        <p:spPr/>
        <p:txBody>
          <a:bodyPr/>
          <a:lstStyle/>
          <a:p>
            <a:r>
              <a:rPr lang="en-US" dirty="0"/>
              <a:t>Probing Questions (continued)</a:t>
            </a:r>
          </a:p>
        </p:txBody>
      </p:sp>
    </p:spTree>
    <p:extLst>
      <p:ext uri="{BB962C8B-B14F-4D97-AF65-F5344CB8AC3E}">
        <p14:creationId xmlns:p14="http://schemas.microsoft.com/office/powerpoint/2010/main" val="297740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3863A9-E91C-8147-E973-648965DD347E}"/>
              </a:ext>
            </a:extLst>
          </p:cNvPr>
          <p:cNvSpPr>
            <a:spLocks noGrp="1"/>
          </p:cNvSpPr>
          <p:nvPr>
            <p:ph type="title"/>
          </p:nvPr>
        </p:nvSpPr>
        <p:spPr/>
        <p:txBody>
          <a:bodyPr/>
          <a:lstStyle/>
          <a:p>
            <a:r>
              <a:rPr lang="en-US" dirty="0"/>
              <a:t>Tiered System of Technical Support</a:t>
            </a:r>
          </a:p>
        </p:txBody>
      </p:sp>
    </p:spTree>
    <p:extLst>
      <p:ext uri="{BB962C8B-B14F-4D97-AF65-F5344CB8AC3E}">
        <p14:creationId xmlns:p14="http://schemas.microsoft.com/office/powerpoint/2010/main" val="350285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7C610-06CF-46C2-BEFB-3C78B1E742E6}"/>
              </a:ext>
            </a:extLst>
          </p:cNvPr>
          <p:cNvSpPr>
            <a:spLocks noGrp="1"/>
          </p:cNvSpPr>
          <p:nvPr>
            <p:ph type="title"/>
          </p:nvPr>
        </p:nvSpPr>
        <p:spPr/>
        <p:txBody>
          <a:bodyPr/>
          <a:lstStyle/>
          <a:p>
            <a:r>
              <a:rPr lang="en-US" dirty="0"/>
              <a:t>3 Levels of Technical Support</a:t>
            </a:r>
          </a:p>
        </p:txBody>
      </p:sp>
      <p:sp>
        <p:nvSpPr>
          <p:cNvPr id="5" name="Content Placeholder 4">
            <a:extLst>
              <a:ext uri="{FF2B5EF4-FFF2-40B4-BE49-F238E27FC236}">
                <a16:creationId xmlns:a16="http://schemas.microsoft.com/office/drawing/2014/main" id="{F60E8E44-583D-4CEF-881C-A47304F7CBED}"/>
              </a:ext>
            </a:extLst>
          </p:cNvPr>
          <p:cNvSpPr>
            <a:spLocks noGrp="1"/>
          </p:cNvSpPr>
          <p:nvPr>
            <p:ph idx="1"/>
          </p:nvPr>
        </p:nvSpPr>
        <p:spPr/>
        <p:txBody>
          <a:bodyPr>
            <a:normAutofit/>
          </a:bodyPr>
          <a:lstStyle/>
          <a:p>
            <a:r>
              <a:rPr lang="en-US" sz="2600" dirty="0"/>
              <a:t>Universal</a:t>
            </a:r>
          </a:p>
          <a:p>
            <a:pPr lvl="1"/>
            <a:r>
              <a:rPr lang="en-US" sz="2600" dirty="0"/>
              <a:t>Online training and tools available for all districts; justifications and assurances required</a:t>
            </a:r>
          </a:p>
          <a:p>
            <a:r>
              <a:rPr lang="en-US" sz="2600" dirty="0"/>
              <a:t>Targeted Technical Assistance</a:t>
            </a:r>
          </a:p>
          <a:p>
            <a:pPr lvl="1"/>
            <a:r>
              <a:rPr lang="en-US" sz="2600" dirty="0"/>
              <a:t>Required DLM training, review of what the district’s data shows; student information sheets completed and submitted; development of a plan, possible DLM test observations; justifications and assurances required</a:t>
            </a:r>
          </a:p>
          <a:p>
            <a:r>
              <a:rPr lang="en-US" sz="2600" dirty="0"/>
              <a:t>Intensive Technical Assistance</a:t>
            </a:r>
          </a:p>
          <a:p>
            <a:pPr lvl="1"/>
            <a:r>
              <a:rPr lang="en-US" sz="2600" dirty="0"/>
              <a:t>Requirements of Targeted TA plus onsite folder review </a:t>
            </a:r>
          </a:p>
          <a:p>
            <a:pPr lvl="1"/>
            <a:endParaRPr lang="en-US" dirty="0"/>
          </a:p>
        </p:txBody>
      </p:sp>
    </p:spTree>
    <p:extLst>
      <p:ext uri="{BB962C8B-B14F-4D97-AF65-F5344CB8AC3E}">
        <p14:creationId xmlns:p14="http://schemas.microsoft.com/office/powerpoint/2010/main" val="1030857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5DD5F-D8C7-433E-8FE4-92B364AE6796}"/>
              </a:ext>
            </a:extLst>
          </p:cNvPr>
          <p:cNvSpPr>
            <a:spLocks noGrp="1"/>
          </p:cNvSpPr>
          <p:nvPr>
            <p:ph type="title"/>
          </p:nvPr>
        </p:nvSpPr>
        <p:spPr/>
        <p:txBody>
          <a:bodyPr/>
          <a:lstStyle/>
          <a:p>
            <a:r>
              <a:rPr lang="en-US" dirty="0"/>
              <a:t>Least Dangerous Assumption</a:t>
            </a:r>
          </a:p>
        </p:txBody>
      </p:sp>
      <p:sp>
        <p:nvSpPr>
          <p:cNvPr id="5" name="Subtitle 4">
            <a:extLst>
              <a:ext uri="{FF2B5EF4-FFF2-40B4-BE49-F238E27FC236}">
                <a16:creationId xmlns:a16="http://schemas.microsoft.com/office/drawing/2014/main" id="{0810132D-DF40-4D1F-A963-F16A5BA416C4}"/>
              </a:ext>
            </a:extLst>
          </p:cNvPr>
          <p:cNvSpPr>
            <a:spLocks noGrp="1"/>
          </p:cNvSpPr>
          <p:nvPr>
            <p:ph type="subTitle" idx="1"/>
          </p:nvPr>
        </p:nvSpPr>
        <p:spPr/>
        <p:txBody>
          <a:bodyPr/>
          <a:lstStyle/>
          <a:p>
            <a:r>
              <a:rPr lang="en-US" dirty="0"/>
              <a:t>Theory of Presuming Competence</a:t>
            </a:r>
          </a:p>
        </p:txBody>
      </p:sp>
    </p:spTree>
    <p:extLst>
      <p:ext uri="{BB962C8B-B14F-4D97-AF65-F5344CB8AC3E}">
        <p14:creationId xmlns:p14="http://schemas.microsoft.com/office/powerpoint/2010/main" val="2181643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D1D1613-E912-2AFB-DABB-19DEECF367DB}"/>
              </a:ext>
            </a:extLst>
          </p:cNvPr>
          <p:cNvSpPr>
            <a:spLocks noGrp="1"/>
          </p:cNvSpPr>
          <p:nvPr>
            <p:ph idx="1"/>
          </p:nvPr>
        </p:nvSpPr>
        <p:spPr/>
        <p:txBody>
          <a:bodyPr>
            <a:normAutofit fontScale="92500" lnSpcReduction="10000"/>
          </a:bodyPr>
          <a:lstStyle/>
          <a:p>
            <a:r>
              <a:rPr lang="en-US" sz="1800" dirty="0">
                <a:solidFill>
                  <a:srgbClr val="1F3864"/>
                </a:solidFill>
                <a:effectLst/>
                <a:latin typeface="Open Sans Light" panose="020B0306030504020204" pitchFamily="34" charset="0"/>
                <a:ea typeface="Calibri" panose="020F0502020204030204" pitchFamily="34" charset="0"/>
              </a:rPr>
              <a:t>Observations provide anonymous information about how DLM testlets are delivered to help the consortium evaluate the process of administering assessments and to inform improvements. Data from test administration observations also provide evidence of validity for the assessment system.</a:t>
            </a:r>
          </a:p>
          <a:p>
            <a:r>
              <a:rPr lang="en-US" sz="1800" dirty="0">
                <a:solidFill>
                  <a:srgbClr val="1F3864"/>
                </a:solidFill>
                <a:ea typeface="Calibri" panose="020F0502020204030204" pitchFamily="34" charset="0"/>
              </a:rPr>
              <a:t>Intended to be non-judgmental – its not a gotcha</a:t>
            </a:r>
            <a:endParaRPr lang="en-US" sz="1800" dirty="0">
              <a:solidFill>
                <a:srgbClr val="1F3864"/>
              </a:solidFill>
              <a:effectLst/>
              <a:latin typeface="Open Sans Light" panose="020B0306030504020204" pitchFamily="34" charset="0"/>
              <a:ea typeface="Calibri" panose="020F0502020204030204" pitchFamily="34" charset="0"/>
            </a:endParaRPr>
          </a:p>
          <a:p>
            <a:r>
              <a:rPr lang="en-US" sz="1800" dirty="0">
                <a:solidFill>
                  <a:srgbClr val="1F3864"/>
                </a:solidFill>
                <a:effectLst/>
                <a:latin typeface="Open Sans Light" panose="020B0306030504020204" pitchFamily="34" charset="0"/>
                <a:ea typeface="Calibri" panose="020F0502020204030204" pitchFamily="34" charset="0"/>
              </a:rPr>
              <a:t>Provides opportunities to visit with the teachers administering the assessment and answer any questions they have. It also allows times for me to share information and resources they may not be familiar with.  </a:t>
            </a:r>
          </a:p>
          <a:p>
            <a:r>
              <a:rPr lang="en-US" sz="1800" dirty="0">
                <a:solidFill>
                  <a:srgbClr val="1F3864"/>
                </a:solidFill>
                <a:ea typeface="Calibri" panose="020F0502020204030204" pitchFamily="34" charset="0"/>
              </a:rPr>
              <a:t>Beginning in the fall 2023 – DLM test observations will include observing those teachers and students who had a high percentage of short duration testing</a:t>
            </a:r>
          </a:p>
          <a:p>
            <a:pPr lvl="1"/>
            <a:r>
              <a:rPr lang="en-US" sz="1800" dirty="0">
                <a:solidFill>
                  <a:srgbClr val="1F3864"/>
                </a:solidFill>
                <a:effectLst/>
                <a:latin typeface="+mn-lt"/>
                <a:ea typeface="Calibri" panose="020F0502020204030204" pitchFamily="34" charset="0"/>
              </a:rPr>
              <a:t>Purpose is to assist teachers in engaging the students in order to get more reliable and useful data on what the student knows and can do.</a:t>
            </a:r>
          </a:p>
          <a:p>
            <a:pPr lvl="1"/>
            <a:r>
              <a:rPr lang="en-US" sz="1800" dirty="0">
                <a:effectLst/>
                <a:latin typeface="+mn-lt"/>
                <a:ea typeface="Calibri" panose="020F0502020204030204" pitchFamily="34" charset="0"/>
              </a:rPr>
              <a:t>DLM research team has determined the amount of time that is not reasonable to complete a DLM testlet </a:t>
            </a:r>
          </a:p>
          <a:p>
            <a:pPr lvl="2"/>
            <a:r>
              <a:rPr lang="en-US" sz="1400" dirty="0">
                <a:effectLst/>
                <a:latin typeface="+mn-lt"/>
                <a:ea typeface="Calibri" panose="020F0502020204030204" pitchFamily="34" charset="0"/>
              </a:rPr>
              <a:t>ELA – 60 seconds or less</a:t>
            </a:r>
          </a:p>
          <a:p>
            <a:pPr lvl="2"/>
            <a:r>
              <a:rPr lang="en-US" sz="1400" dirty="0">
                <a:effectLst/>
                <a:latin typeface="+mn-lt"/>
                <a:ea typeface="Calibri" panose="020F0502020204030204" pitchFamily="34" charset="0"/>
              </a:rPr>
              <a:t>Math – 30 seconds or less</a:t>
            </a:r>
          </a:p>
          <a:p>
            <a:pPr lvl="2"/>
            <a:r>
              <a:rPr lang="en-US" sz="1400" dirty="0">
                <a:effectLst/>
                <a:latin typeface="+mn-lt"/>
                <a:ea typeface="Calibri" panose="020F0502020204030204" pitchFamily="34" charset="0"/>
              </a:rPr>
              <a:t>Science – 30 seconds or less</a:t>
            </a:r>
          </a:p>
          <a:p>
            <a:pPr lvl="1"/>
            <a:r>
              <a:rPr lang="en-US" sz="1800" dirty="0">
                <a:effectLst/>
                <a:latin typeface="+mn-lt"/>
                <a:ea typeface="Calibri" panose="020F0502020204030204" pitchFamily="34" charset="0"/>
              </a:rPr>
              <a:t>This is a testing irregularity that needs to be monitored and addressed by districts. </a:t>
            </a:r>
          </a:p>
          <a:p>
            <a:pPr lvl="1"/>
            <a:endParaRPr lang="en-US" sz="1800" dirty="0">
              <a:effectLst/>
              <a:latin typeface="+mn-lt"/>
              <a:ea typeface="Calibri" panose="020F0502020204030204" pitchFamily="34" charset="0"/>
            </a:endParaRPr>
          </a:p>
          <a:p>
            <a:endParaRPr lang="en-US" dirty="0"/>
          </a:p>
        </p:txBody>
      </p:sp>
      <p:sp>
        <p:nvSpPr>
          <p:cNvPr id="5" name="Title 4">
            <a:extLst>
              <a:ext uri="{FF2B5EF4-FFF2-40B4-BE49-F238E27FC236}">
                <a16:creationId xmlns:a16="http://schemas.microsoft.com/office/drawing/2014/main" id="{1381B349-8093-8B94-FE13-E6A8E9322A77}"/>
              </a:ext>
            </a:extLst>
          </p:cNvPr>
          <p:cNvSpPr>
            <a:spLocks noGrp="1"/>
          </p:cNvSpPr>
          <p:nvPr>
            <p:ph type="title"/>
          </p:nvPr>
        </p:nvSpPr>
        <p:spPr/>
        <p:txBody>
          <a:bodyPr/>
          <a:lstStyle/>
          <a:p>
            <a:r>
              <a:rPr lang="en-US" dirty="0"/>
              <a:t>DLM test observations - Purpose</a:t>
            </a:r>
          </a:p>
        </p:txBody>
      </p:sp>
    </p:spTree>
    <p:extLst>
      <p:ext uri="{BB962C8B-B14F-4D97-AF65-F5344CB8AC3E}">
        <p14:creationId xmlns:p14="http://schemas.microsoft.com/office/powerpoint/2010/main" val="3148134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EE2A-C73A-44D6-96E0-B2F5162A763E}"/>
              </a:ext>
            </a:extLst>
          </p:cNvPr>
          <p:cNvSpPr>
            <a:spLocks noGrp="1"/>
          </p:cNvSpPr>
          <p:nvPr>
            <p:ph type="title"/>
          </p:nvPr>
        </p:nvSpPr>
        <p:spPr/>
        <p:txBody>
          <a:bodyPr>
            <a:normAutofit fontScale="90000"/>
          </a:bodyPr>
          <a:lstStyle/>
          <a:p>
            <a:r>
              <a:rPr lang="en-US" dirty="0"/>
              <a:t>IEP File review: alternate assessment participation monitoring – Criteria 1 &amp; 2</a:t>
            </a:r>
          </a:p>
        </p:txBody>
      </p:sp>
      <p:pic>
        <p:nvPicPr>
          <p:cNvPr id="5" name="Content Placeholder 4" descr="Screenshot image of Criteria 1 from the KS IEP file review: alternate assessment participation monitoring tool">
            <a:extLst>
              <a:ext uri="{FF2B5EF4-FFF2-40B4-BE49-F238E27FC236}">
                <a16:creationId xmlns:a16="http://schemas.microsoft.com/office/drawing/2014/main" id="{3CAD2C58-FCD2-4ED6-A3A6-F52F74487349}"/>
              </a:ext>
            </a:extLst>
          </p:cNvPr>
          <p:cNvPicPr>
            <a:picLocks noGrp="1" noChangeAspect="1"/>
          </p:cNvPicPr>
          <p:nvPr>
            <p:ph sz="half" idx="1"/>
          </p:nvPr>
        </p:nvPicPr>
        <p:blipFill rotWithShape="1">
          <a:blip r:embed="rId3"/>
          <a:srcRect t="1044" b="-1"/>
          <a:stretch/>
        </p:blipFill>
        <p:spPr>
          <a:xfrm>
            <a:off x="581025" y="2581834"/>
            <a:ext cx="5422900" cy="2548243"/>
          </a:xfrm>
          <a:prstGeom prst="rect">
            <a:avLst/>
          </a:prstGeom>
        </p:spPr>
      </p:pic>
      <p:pic>
        <p:nvPicPr>
          <p:cNvPr id="6" name="Content Placeholder 5" descr="Screenshot image of Criteria 2 from the KS IEP file review: alternate assessment participation monitoring tool">
            <a:extLst>
              <a:ext uri="{FF2B5EF4-FFF2-40B4-BE49-F238E27FC236}">
                <a16:creationId xmlns:a16="http://schemas.microsoft.com/office/drawing/2014/main" id="{C220DF48-FFB0-4B47-A7B8-87CD85DBB88C}"/>
              </a:ext>
            </a:extLst>
          </p:cNvPr>
          <p:cNvPicPr>
            <a:picLocks noGrp="1" noChangeAspect="1"/>
          </p:cNvPicPr>
          <p:nvPr>
            <p:ph sz="half" idx="2"/>
          </p:nvPr>
        </p:nvPicPr>
        <p:blipFill>
          <a:blip r:embed="rId4"/>
          <a:stretch>
            <a:fillRect/>
          </a:stretch>
        </p:blipFill>
        <p:spPr>
          <a:xfrm>
            <a:off x="6188077" y="2375175"/>
            <a:ext cx="5422900" cy="2998238"/>
          </a:xfrm>
          <a:prstGeom prst="rect">
            <a:avLst/>
          </a:prstGeom>
        </p:spPr>
      </p:pic>
    </p:spTree>
    <p:extLst>
      <p:ext uri="{BB962C8B-B14F-4D97-AF65-F5344CB8AC3E}">
        <p14:creationId xmlns:p14="http://schemas.microsoft.com/office/powerpoint/2010/main" val="235449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DFA5-8FF3-4EEA-802B-91488970447D}"/>
              </a:ext>
            </a:extLst>
          </p:cNvPr>
          <p:cNvSpPr>
            <a:spLocks noGrp="1"/>
          </p:cNvSpPr>
          <p:nvPr>
            <p:ph type="title"/>
          </p:nvPr>
        </p:nvSpPr>
        <p:spPr/>
        <p:txBody>
          <a:bodyPr>
            <a:normAutofit/>
          </a:bodyPr>
          <a:lstStyle/>
          <a:p>
            <a:r>
              <a:rPr lang="en-US" dirty="0"/>
              <a:t>IEP File review: alternate assessment participation monitoring – Criteria 3-4</a:t>
            </a:r>
          </a:p>
        </p:txBody>
      </p:sp>
      <p:pic>
        <p:nvPicPr>
          <p:cNvPr id="5" name="Content Placeholder 4" descr="Screenshot image of Criteria 3 from the KS IEP file review: alternate assessment participation monitoring tool">
            <a:extLst>
              <a:ext uri="{FF2B5EF4-FFF2-40B4-BE49-F238E27FC236}">
                <a16:creationId xmlns:a16="http://schemas.microsoft.com/office/drawing/2014/main" id="{E3720AE1-50E8-435E-A249-877510ECA90D}"/>
              </a:ext>
            </a:extLst>
          </p:cNvPr>
          <p:cNvPicPr>
            <a:picLocks noGrp="1" noChangeAspect="1"/>
          </p:cNvPicPr>
          <p:nvPr>
            <p:ph sz="half" idx="1"/>
          </p:nvPr>
        </p:nvPicPr>
        <p:blipFill>
          <a:blip r:embed="rId3"/>
          <a:stretch>
            <a:fillRect/>
          </a:stretch>
        </p:blipFill>
        <p:spPr>
          <a:xfrm>
            <a:off x="581025" y="3057802"/>
            <a:ext cx="5422900" cy="1632983"/>
          </a:xfrm>
          <a:prstGeom prst="rect">
            <a:avLst/>
          </a:prstGeom>
        </p:spPr>
      </p:pic>
      <p:pic>
        <p:nvPicPr>
          <p:cNvPr id="6" name="Content Placeholder 5" descr="Screenshot image of Criteria 4 from the KS IEP file review: alternate assessment participation monitoring tool">
            <a:extLst>
              <a:ext uri="{FF2B5EF4-FFF2-40B4-BE49-F238E27FC236}">
                <a16:creationId xmlns:a16="http://schemas.microsoft.com/office/drawing/2014/main" id="{DBFE4932-2A02-4C13-85DA-306875A8FB16}"/>
              </a:ext>
            </a:extLst>
          </p:cNvPr>
          <p:cNvPicPr>
            <a:picLocks noGrp="1" noChangeAspect="1"/>
          </p:cNvPicPr>
          <p:nvPr>
            <p:ph sz="half" idx="2"/>
          </p:nvPr>
        </p:nvPicPr>
        <p:blipFill>
          <a:blip r:embed="rId4"/>
          <a:stretch>
            <a:fillRect/>
          </a:stretch>
        </p:blipFill>
        <p:spPr>
          <a:xfrm>
            <a:off x="6188077" y="2609527"/>
            <a:ext cx="5422900" cy="2529531"/>
          </a:xfrm>
          <a:prstGeom prst="rect">
            <a:avLst/>
          </a:prstGeom>
        </p:spPr>
      </p:pic>
    </p:spTree>
    <p:extLst>
      <p:ext uri="{BB962C8B-B14F-4D97-AF65-F5344CB8AC3E}">
        <p14:creationId xmlns:p14="http://schemas.microsoft.com/office/powerpoint/2010/main" val="3325023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10A8-C5FE-4339-BFC8-254F5E9E23A9}"/>
              </a:ext>
            </a:extLst>
          </p:cNvPr>
          <p:cNvSpPr>
            <a:spLocks noGrp="1"/>
          </p:cNvSpPr>
          <p:nvPr>
            <p:ph type="title"/>
          </p:nvPr>
        </p:nvSpPr>
        <p:spPr/>
        <p:txBody>
          <a:bodyPr>
            <a:normAutofit/>
          </a:bodyPr>
          <a:lstStyle/>
          <a:p>
            <a:r>
              <a:rPr lang="en-US" dirty="0"/>
              <a:t>IEP File review: alternate assessment participation monitoring  - Scoring</a:t>
            </a:r>
          </a:p>
        </p:txBody>
      </p:sp>
      <p:pic>
        <p:nvPicPr>
          <p:cNvPr id="5" name="Content Placeholder 4" descr="Screenshot image of considerations that aren't allowed when determining participation in the DLM alternate assessment in KS  from the KS IEP file review: alternate assessment participation monitoring tool">
            <a:extLst>
              <a:ext uri="{FF2B5EF4-FFF2-40B4-BE49-F238E27FC236}">
                <a16:creationId xmlns:a16="http://schemas.microsoft.com/office/drawing/2014/main" id="{153192ED-E261-499E-8CC9-069167EDA882}"/>
              </a:ext>
            </a:extLst>
          </p:cNvPr>
          <p:cNvPicPr>
            <a:picLocks noGrp="1" noChangeAspect="1"/>
          </p:cNvPicPr>
          <p:nvPr>
            <p:ph sz="half" idx="1"/>
          </p:nvPr>
        </p:nvPicPr>
        <p:blipFill>
          <a:blip r:embed="rId3"/>
          <a:stretch>
            <a:fillRect/>
          </a:stretch>
        </p:blipFill>
        <p:spPr>
          <a:xfrm>
            <a:off x="581025" y="2460559"/>
            <a:ext cx="5422900" cy="2827470"/>
          </a:xfrm>
          <a:prstGeom prst="rect">
            <a:avLst/>
          </a:prstGeom>
        </p:spPr>
      </p:pic>
      <p:pic>
        <p:nvPicPr>
          <p:cNvPr id="6" name="Content Placeholder 5" descr="Screenshot image of general questions and scoring interpretation from the KS IEP file review: alternate assessment participation monitoring tool">
            <a:extLst>
              <a:ext uri="{FF2B5EF4-FFF2-40B4-BE49-F238E27FC236}">
                <a16:creationId xmlns:a16="http://schemas.microsoft.com/office/drawing/2014/main" id="{BF4A7149-DFD8-4BD7-A85F-7C55D5316CA5}"/>
              </a:ext>
            </a:extLst>
          </p:cNvPr>
          <p:cNvPicPr>
            <a:picLocks noGrp="1" noChangeAspect="1"/>
          </p:cNvPicPr>
          <p:nvPr>
            <p:ph sz="half" idx="2"/>
          </p:nvPr>
        </p:nvPicPr>
        <p:blipFill>
          <a:blip r:embed="rId4"/>
          <a:stretch>
            <a:fillRect/>
          </a:stretch>
        </p:blipFill>
        <p:spPr>
          <a:xfrm>
            <a:off x="6188075" y="2270276"/>
            <a:ext cx="5422900" cy="3208036"/>
          </a:xfrm>
          <a:prstGeom prst="rect">
            <a:avLst/>
          </a:prstGeom>
        </p:spPr>
      </p:pic>
    </p:spTree>
    <p:extLst>
      <p:ext uri="{BB962C8B-B14F-4D97-AF65-F5344CB8AC3E}">
        <p14:creationId xmlns:p14="http://schemas.microsoft.com/office/powerpoint/2010/main" val="2581589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Dynamic Learning Maps</a:t>
            </a:r>
            <a:br>
              <a:rPr lang="en-US" dirty="0"/>
            </a:br>
            <a:r>
              <a:rPr lang="en-US" dirty="0"/>
              <a:t>(DLM)</a:t>
            </a:r>
          </a:p>
        </p:txBody>
      </p:sp>
      <p:sp>
        <p:nvSpPr>
          <p:cNvPr id="2" name="Subtitle 1"/>
          <p:cNvSpPr>
            <a:spLocks noGrp="1"/>
          </p:cNvSpPr>
          <p:nvPr>
            <p:ph type="subTitle" idx="1"/>
          </p:nvPr>
        </p:nvSpPr>
        <p:spPr/>
        <p:txBody>
          <a:bodyPr/>
          <a:lstStyle/>
          <a:p>
            <a:r>
              <a:rPr lang="en-US" dirty="0"/>
              <a:t>Participation Guidelines</a:t>
            </a:r>
          </a:p>
        </p:txBody>
      </p:sp>
    </p:spTree>
    <p:extLst>
      <p:ext uri="{BB962C8B-B14F-4D97-AF65-F5344CB8AC3E}">
        <p14:creationId xmlns:p14="http://schemas.microsoft.com/office/powerpoint/2010/main" val="184126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83922C-73FA-4F82-8D07-EFBE9F5177EA}"/>
              </a:ext>
            </a:extLst>
          </p:cNvPr>
          <p:cNvSpPr>
            <a:spLocks noGrp="1"/>
          </p:cNvSpPr>
          <p:nvPr>
            <p:ph type="title"/>
          </p:nvPr>
        </p:nvSpPr>
        <p:spPr/>
        <p:txBody>
          <a:bodyPr/>
          <a:lstStyle/>
          <a:p>
            <a:r>
              <a:rPr lang="en-US" dirty="0"/>
              <a:t>Who are students with the most significant cognitive disability?</a:t>
            </a:r>
          </a:p>
        </p:txBody>
      </p:sp>
      <p:pic>
        <p:nvPicPr>
          <p:cNvPr id="5" name="Online Media 4" title="Who Are Students 2020 Segment 1">
            <a:hlinkClick r:id="" action="ppaction://media"/>
            <a:extLst>
              <a:ext uri="{FF2B5EF4-FFF2-40B4-BE49-F238E27FC236}">
                <a16:creationId xmlns:a16="http://schemas.microsoft.com/office/drawing/2014/main" id="{489E3EEA-8F06-43FC-A295-42DF83E5BC06}"/>
              </a:ext>
            </a:extLst>
          </p:cNvPr>
          <p:cNvPicPr>
            <a:picLocks noRot="1" noChangeAspect="1"/>
          </p:cNvPicPr>
          <p:nvPr>
            <a:videoFile r:link="rId2"/>
          </p:nvPr>
        </p:nvPicPr>
        <p:blipFill>
          <a:blip r:embed="rId5"/>
          <a:stretch>
            <a:fillRect/>
          </a:stretch>
        </p:blipFill>
        <p:spPr>
          <a:xfrm>
            <a:off x="1548384" y="1548384"/>
            <a:ext cx="8170596" cy="4616387"/>
          </a:xfrm>
          <a:prstGeom prst="rect">
            <a:avLst/>
          </a:prstGeom>
        </p:spPr>
      </p:pic>
    </p:spTree>
    <p:custDataLst>
      <p:tags r:id="rId1"/>
    </p:custDataLst>
    <p:extLst>
      <p:ext uri="{BB962C8B-B14F-4D97-AF65-F5344CB8AC3E}">
        <p14:creationId xmlns:p14="http://schemas.microsoft.com/office/powerpoint/2010/main" val="32032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7F6EB-D6AD-4549-B8D1-BC289A7084B6}"/>
              </a:ext>
            </a:extLst>
          </p:cNvPr>
          <p:cNvSpPr>
            <a:spLocks noGrp="1"/>
          </p:cNvSpPr>
          <p:nvPr>
            <p:ph type="title"/>
          </p:nvPr>
        </p:nvSpPr>
        <p:spPr>
          <a:xfrm>
            <a:off x="95251" y="1268730"/>
            <a:ext cx="1971674" cy="1520190"/>
          </a:xfrm>
        </p:spPr>
        <p:txBody>
          <a:bodyPr>
            <a:normAutofit/>
          </a:bodyPr>
          <a:lstStyle/>
          <a:p>
            <a:r>
              <a:rPr lang="en-US" sz="2200" dirty="0">
                <a:solidFill>
                  <a:schemeClr val="tx1"/>
                </a:solidFill>
              </a:rPr>
              <a:t>KSDE DLM Participation Guidelines- updated</a:t>
            </a:r>
          </a:p>
        </p:txBody>
      </p:sp>
      <p:pic>
        <p:nvPicPr>
          <p:cNvPr id="11" name="Picture Placeholder 10" descr="screen shot image of first page of DLM participation guidelines for Kansas">
            <a:extLst>
              <a:ext uri="{FF2B5EF4-FFF2-40B4-BE49-F238E27FC236}">
                <a16:creationId xmlns:a16="http://schemas.microsoft.com/office/drawing/2014/main" id="{FBB89933-E519-4E05-8E52-F207CDC91D16}"/>
              </a:ext>
            </a:extLst>
          </p:cNvPr>
          <p:cNvPicPr>
            <a:picLocks noGrp="1"/>
          </p:cNvPicPr>
          <p:nvPr>
            <p:ph type="pic" sz="quarter" idx="13"/>
          </p:nvPr>
        </p:nvPicPr>
        <p:blipFill>
          <a:blip r:embed="rId3">
            <a:extLst>
              <a:ext uri="{28A0092B-C50C-407E-A947-70E740481C1C}">
                <a14:useLocalDpi xmlns:a14="http://schemas.microsoft.com/office/drawing/2010/main" val="0"/>
              </a:ext>
            </a:extLst>
          </a:blip>
          <a:srcRect/>
          <a:stretch/>
        </p:blipFill>
        <p:spPr>
          <a:xfrm>
            <a:off x="2066925" y="80010"/>
            <a:ext cx="8058150" cy="6207919"/>
          </a:xfrm>
          <a:prstGeom prst="rect">
            <a:avLst/>
          </a:prstGeom>
        </p:spPr>
      </p:pic>
    </p:spTree>
    <p:extLst>
      <p:ext uri="{BB962C8B-B14F-4D97-AF65-F5344CB8AC3E}">
        <p14:creationId xmlns:p14="http://schemas.microsoft.com/office/powerpoint/2010/main" val="2065958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7F6EB-D6AD-4549-B8D1-BC289A7084B6}"/>
              </a:ext>
            </a:extLst>
          </p:cNvPr>
          <p:cNvSpPr>
            <a:spLocks noGrp="1"/>
          </p:cNvSpPr>
          <p:nvPr>
            <p:ph type="title"/>
          </p:nvPr>
        </p:nvSpPr>
        <p:spPr>
          <a:xfrm>
            <a:off x="95251" y="1268730"/>
            <a:ext cx="1971674" cy="1520190"/>
          </a:xfrm>
        </p:spPr>
        <p:txBody>
          <a:bodyPr>
            <a:normAutofit/>
          </a:bodyPr>
          <a:lstStyle/>
          <a:p>
            <a:r>
              <a:rPr lang="en-US" sz="2200" dirty="0">
                <a:solidFill>
                  <a:schemeClr val="tx1"/>
                </a:solidFill>
              </a:rPr>
              <a:t>KSDE DLM Participation Guidelines- </a:t>
            </a:r>
            <a:r>
              <a:rPr lang="en-US" sz="2200" dirty="0" err="1">
                <a:solidFill>
                  <a:schemeClr val="tx1"/>
                </a:solidFill>
              </a:rPr>
              <a:t>pg</a:t>
            </a:r>
            <a:r>
              <a:rPr lang="en-US" sz="2200" dirty="0">
                <a:solidFill>
                  <a:schemeClr val="tx1"/>
                </a:solidFill>
              </a:rPr>
              <a:t> 2</a:t>
            </a:r>
          </a:p>
        </p:txBody>
      </p:sp>
      <p:pic>
        <p:nvPicPr>
          <p:cNvPr id="2" name="Picture 1" descr="screenshot image of pg 2 of the KSDE DLM Participation Guidelines">
            <a:extLst>
              <a:ext uri="{FF2B5EF4-FFF2-40B4-BE49-F238E27FC236}">
                <a16:creationId xmlns:a16="http://schemas.microsoft.com/office/drawing/2014/main" id="{E8AFC005-1DFD-4718-9A7F-234950111A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3169" y="0"/>
            <a:ext cx="8145661" cy="6303631"/>
          </a:xfrm>
          <a:prstGeom prst="rect">
            <a:avLst/>
          </a:prstGeom>
        </p:spPr>
      </p:pic>
    </p:spTree>
    <p:extLst>
      <p:ext uri="{BB962C8B-B14F-4D97-AF65-F5344CB8AC3E}">
        <p14:creationId xmlns:p14="http://schemas.microsoft.com/office/powerpoint/2010/main" val="249761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79401"/>
            <a:ext cx="11582400" cy="615553"/>
          </a:xfrm>
        </p:spPr>
        <p:txBody>
          <a:bodyPr/>
          <a:lstStyle/>
          <a:p>
            <a:r>
              <a:rPr lang="en-US" sz="3200" dirty="0"/>
              <a:t>Review of the eligibility criteria #1</a:t>
            </a:r>
          </a:p>
        </p:txBody>
      </p:sp>
      <p:sp>
        <p:nvSpPr>
          <p:cNvPr id="3" name="Content Placeholder 2"/>
          <p:cNvSpPr>
            <a:spLocks noGrp="1"/>
          </p:cNvSpPr>
          <p:nvPr>
            <p:ph idx="1"/>
          </p:nvPr>
        </p:nvSpPr>
        <p:spPr>
          <a:xfrm>
            <a:off x="711200" y="1129269"/>
            <a:ext cx="10273792" cy="5091057"/>
          </a:xfrm>
        </p:spPr>
        <p:txBody>
          <a:bodyPr>
            <a:normAutofit fontScale="47500" lnSpcReduction="20000"/>
          </a:bodyPr>
          <a:lstStyle/>
          <a:p>
            <a:pPr marL="514350" indent="-514350">
              <a:lnSpc>
                <a:spcPct val="120000"/>
              </a:lnSpc>
              <a:buClr>
                <a:schemeClr val="accent1"/>
              </a:buClr>
              <a:buFont typeface="+mj-lt"/>
              <a:buAutoNum type="arabicPeriod"/>
            </a:pPr>
            <a:r>
              <a:rPr lang="en-US" sz="4400" b="1" dirty="0"/>
              <a:t>Cognitive assessment data supports a most significant cognitive disability (intellectual disability).</a:t>
            </a:r>
            <a:endParaRPr lang="en-US" sz="4400" dirty="0"/>
          </a:p>
          <a:p>
            <a:pPr marL="0" indent="0">
              <a:lnSpc>
                <a:spcPct val="120000"/>
              </a:lnSpc>
              <a:buNone/>
            </a:pPr>
            <a:r>
              <a:rPr lang="en-US" sz="4200" dirty="0"/>
              <a:t>PARTICIPATION CRITERION DESCRIPTORS:</a:t>
            </a:r>
          </a:p>
          <a:p>
            <a:pPr marL="0" indent="0">
              <a:lnSpc>
                <a:spcPct val="120000"/>
              </a:lnSpc>
              <a:buNone/>
            </a:pPr>
            <a:r>
              <a:rPr lang="en-US" sz="4200" dirty="0"/>
              <a:t>Review of student records indicate a disability or multiple disabilities that significantly          </a:t>
            </a:r>
          </a:p>
          <a:p>
            <a:pPr marL="0" indent="0">
              <a:lnSpc>
                <a:spcPct val="120000"/>
              </a:lnSpc>
              <a:buNone/>
            </a:pPr>
            <a:r>
              <a:rPr lang="en-US" sz="4200" dirty="0"/>
              <a:t>impact intellectual functioning. Typically functioning 2 ½ or more Standard </a:t>
            </a:r>
          </a:p>
          <a:p>
            <a:pPr marL="0" indent="0">
              <a:lnSpc>
                <a:spcPct val="120000"/>
              </a:lnSpc>
              <a:buNone/>
            </a:pPr>
            <a:r>
              <a:rPr lang="en-US" sz="4200" dirty="0"/>
              <a:t>Deviations (SD) below the mean.</a:t>
            </a:r>
          </a:p>
          <a:p>
            <a:pPr marL="0" indent="0">
              <a:lnSpc>
                <a:spcPct val="120000"/>
              </a:lnSpc>
              <a:buNone/>
            </a:pPr>
            <a:endParaRPr lang="en-US" sz="4200" dirty="0"/>
          </a:p>
          <a:p>
            <a:pPr marL="0" indent="0">
              <a:lnSpc>
                <a:spcPct val="120000"/>
              </a:lnSpc>
              <a:buNone/>
            </a:pPr>
            <a:r>
              <a:rPr lang="en-US" sz="4200" dirty="0"/>
              <a:t>Student must have a deficit in the student’s ability to plan, comprehend, and reason </a:t>
            </a:r>
          </a:p>
          <a:p>
            <a:pPr marL="0" lvl="1" indent="-60981">
              <a:lnSpc>
                <a:spcPct val="120000"/>
              </a:lnSpc>
              <a:buNone/>
            </a:pPr>
            <a:r>
              <a:rPr lang="en-US" sz="4200" dirty="0"/>
              <a:t>While a student with only a specific learning disability, speech impairment, or emotional disability may have significant academic challenges, he or she has the intellectual potential to reach grade-level expectations.  </a:t>
            </a:r>
            <a:r>
              <a:rPr lang="en-US" sz="4200" u="sng" dirty="0"/>
              <a:t>The description of specific learning disability, speech impairment, and emotional disability and the definition of significant cognitive disability present conflicting information</a:t>
            </a:r>
            <a:r>
              <a:rPr lang="en-US" sz="4200" dirty="0"/>
              <a:t>.</a:t>
            </a:r>
          </a:p>
        </p:txBody>
      </p:sp>
    </p:spTree>
    <p:extLst>
      <p:ext uri="{BB962C8B-B14F-4D97-AF65-F5344CB8AC3E}">
        <p14:creationId xmlns:p14="http://schemas.microsoft.com/office/powerpoint/2010/main" val="435404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2" name="Title 1">
            <a:extLst>
              <a:ext uri="{FF2B5EF4-FFF2-40B4-BE49-F238E27FC236}">
                <a16:creationId xmlns:a16="http://schemas.microsoft.com/office/drawing/2014/main" id="{468A86EB-0F70-4DE7-B1FA-A5A34718BD6D}"/>
              </a:ext>
            </a:extLst>
          </p:cNvPr>
          <p:cNvSpPr>
            <a:spLocks noGrp="1"/>
          </p:cNvSpPr>
          <p:nvPr>
            <p:ph type="title"/>
          </p:nvPr>
        </p:nvSpPr>
        <p:spPr/>
        <p:txBody>
          <a:bodyPr/>
          <a:lstStyle/>
          <a:p>
            <a:r>
              <a:rPr lang="en-US" dirty="0"/>
              <a:t>Student Eligibility</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8533" y="1328570"/>
            <a:ext cx="7040410" cy="4832745"/>
          </a:xfrm>
          <a:prstGeom prst="rect">
            <a:avLst/>
          </a:prstGeom>
        </p:spPr>
      </p:pic>
      <p:sp>
        <p:nvSpPr>
          <p:cNvPr id="5" name="TextBox 4">
            <a:extLst>
              <a:ext uri="{FF2B5EF4-FFF2-40B4-BE49-F238E27FC236}">
                <a16:creationId xmlns:a16="http://schemas.microsoft.com/office/drawing/2014/main" id="{8A946396-14D7-46BA-BAEF-7E145C9B7BB0}"/>
              </a:ext>
            </a:extLst>
          </p:cNvPr>
          <p:cNvSpPr txBox="1"/>
          <p:nvPr/>
        </p:nvSpPr>
        <p:spPr>
          <a:xfrm>
            <a:off x="8958943" y="1690688"/>
            <a:ext cx="2743200" cy="2677656"/>
          </a:xfrm>
          <a:prstGeom prst="rect">
            <a:avLst/>
          </a:prstGeom>
          <a:noFill/>
        </p:spPr>
        <p:txBody>
          <a:bodyPr wrap="square" rtlCol="0">
            <a:spAutoFit/>
          </a:bodyPr>
          <a:lstStyle/>
          <a:p>
            <a:r>
              <a:rPr lang="en-US" sz="2800" b="1" dirty="0">
                <a:solidFill>
                  <a:srgbClr val="C00000"/>
                </a:solidFill>
              </a:rPr>
              <a:t>Most Significant Cognitive Disability = typically 2 ½ SD or more below the mean</a:t>
            </a:r>
          </a:p>
        </p:txBody>
      </p:sp>
    </p:spTree>
    <p:custDataLst>
      <p:tags r:id="rId1"/>
    </p:custDataLst>
    <p:extLst>
      <p:ext uri="{BB962C8B-B14F-4D97-AF65-F5344CB8AC3E}">
        <p14:creationId xmlns:p14="http://schemas.microsoft.com/office/powerpoint/2010/main" val="123376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Least Dangerous Assumption</a:t>
            </a:r>
          </a:p>
        </p:txBody>
      </p:sp>
      <p:sp>
        <p:nvSpPr>
          <p:cNvPr id="5" name="Content Placeholder 4"/>
          <p:cNvSpPr>
            <a:spLocks noGrp="1"/>
          </p:cNvSpPr>
          <p:nvPr>
            <p:ph idx="1"/>
          </p:nvPr>
        </p:nvSpPr>
        <p:spPr>
          <a:xfrm>
            <a:off x="838199" y="1825625"/>
            <a:ext cx="9112135" cy="4371975"/>
          </a:xfrm>
        </p:spPr>
        <p:txBody>
          <a:bodyPr>
            <a:normAutofit fontScale="85000" lnSpcReduction="10000"/>
          </a:bodyPr>
          <a:lstStyle/>
          <a:p>
            <a:pPr>
              <a:lnSpc>
                <a:spcPct val="120000"/>
              </a:lnSpc>
            </a:pPr>
            <a:r>
              <a:rPr lang="en-US" dirty="0"/>
              <a:t>Theory of Presuming Competence: Least Dangerous Assumption</a:t>
            </a:r>
          </a:p>
          <a:p>
            <a:pPr>
              <a:lnSpc>
                <a:spcPct val="120000"/>
              </a:lnSpc>
            </a:pPr>
            <a:r>
              <a:rPr lang="en-US" dirty="0"/>
              <a:t>“…</a:t>
            </a:r>
            <a:r>
              <a:rPr lang="en-US" u="sng" dirty="0"/>
              <a:t>in the absence of conclusive data</a:t>
            </a:r>
            <a:r>
              <a:rPr lang="en-US" dirty="0"/>
              <a:t>, educational decisions ought to be based on </a:t>
            </a:r>
            <a:r>
              <a:rPr lang="en-US" u="sng" dirty="0"/>
              <a:t>assumptions which, if incorrect</a:t>
            </a:r>
            <a:r>
              <a:rPr lang="en-US" dirty="0"/>
              <a:t>, will have the </a:t>
            </a:r>
            <a:r>
              <a:rPr lang="en-US" u="sng" dirty="0"/>
              <a:t>least dangerous effect</a:t>
            </a:r>
            <a:r>
              <a:rPr lang="en-US" dirty="0"/>
              <a:t> on the likelihood that students will be able to function independently as adults. Furthermore, we should assume that poor performance is due to instructional inadequacy rather than to student deficits.” </a:t>
            </a:r>
          </a:p>
          <a:p>
            <a:pPr>
              <a:lnSpc>
                <a:spcPct val="120000"/>
              </a:lnSpc>
            </a:pPr>
            <a:r>
              <a:rPr lang="en-US" dirty="0"/>
              <a:t>– Anne Donnellan, 1984 as quoted by Cheryl Jorgensen, 2005</a:t>
            </a:r>
          </a:p>
          <a:p>
            <a:endParaRPr lang="en-US" dirty="0"/>
          </a:p>
        </p:txBody>
      </p:sp>
    </p:spTree>
    <p:extLst>
      <p:ext uri="{BB962C8B-B14F-4D97-AF65-F5344CB8AC3E}">
        <p14:creationId xmlns:p14="http://schemas.microsoft.com/office/powerpoint/2010/main" val="3870250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187C66-232E-4931-BF9B-1E3C6EE9BCFB}"/>
              </a:ext>
            </a:extLst>
          </p:cNvPr>
          <p:cNvSpPr>
            <a:spLocks noGrp="1"/>
          </p:cNvSpPr>
          <p:nvPr>
            <p:ph type="title"/>
          </p:nvPr>
        </p:nvSpPr>
        <p:spPr/>
        <p:txBody>
          <a:bodyPr/>
          <a:lstStyle/>
          <a:p>
            <a:r>
              <a:rPr lang="en-US" dirty="0"/>
              <a:t>Tool B: Intellectual Functioning Tool</a:t>
            </a:r>
          </a:p>
        </p:txBody>
      </p:sp>
      <p:sp>
        <p:nvSpPr>
          <p:cNvPr id="7" name="Text Placeholder 6">
            <a:extLst>
              <a:ext uri="{FF2B5EF4-FFF2-40B4-BE49-F238E27FC236}">
                <a16:creationId xmlns:a16="http://schemas.microsoft.com/office/drawing/2014/main" id="{1FE23D6D-A908-4772-B71C-B9416D2FF05D}"/>
              </a:ext>
            </a:extLst>
          </p:cNvPr>
          <p:cNvSpPr>
            <a:spLocks noGrp="1"/>
          </p:cNvSpPr>
          <p:nvPr>
            <p:ph type="body" sz="half" idx="2"/>
          </p:nvPr>
        </p:nvSpPr>
        <p:spPr/>
        <p:txBody>
          <a:bodyPr/>
          <a:lstStyle/>
          <a:p>
            <a:pPr marL="214313" indent="-214313">
              <a:buFont typeface="Arial" panose="020B0604020202020204" pitchFamily="34" charset="0"/>
              <a:buChar char="•"/>
            </a:pPr>
            <a:r>
              <a:rPr lang="en-US" dirty="0"/>
              <a:t>The Kansas criteria to participate in the DLM is: the student has a most significant cognitive disability (defined as typically functioning 2 ½ or more standard deviations below the mean).</a:t>
            </a:r>
          </a:p>
          <a:p>
            <a:pPr marL="214313" indent="-214313">
              <a:buFont typeface="Arial" panose="020B0604020202020204" pitchFamily="34" charset="0"/>
              <a:buChar char="•"/>
            </a:pPr>
            <a:r>
              <a:rPr lang="en-US" dirty="0"/>
              <a:t>It may be more helpful for the IEP team to consider a continuum of intellectual functioning as shown in the tool.</a:t>
            </a:r>
          </a:p>
          <a:p>
            <a:pPr marL="214313" indent="-214313">
              <a:buFont typeface="Arial" panose="020B0604020202020204" pitchFamily="34" charset="0"/>
              <a:buChar char="•"/>
            </a:pPr>
            <a:r>
              <a:rPr lang="en-US" dirty="0"/>
              <a:t>No one characteristic should solely determine whether intellectual functioning is at a level that suggests the AA-AAAS is the appropriate assessment</a:t>
            </a:r>
          </a:p>
          <a:p>
            <a:endParaRPr lang="en-US" dirty="0"/>
          </a:p>
        </p:txBody>
      </p:sp>
      <p:pic>
        <p:nvPicPr>
          <p:cNvPr id="8" name="Content Placeholder 7" descr="Screen shot image of Tool B: Intellectual Functioning Tool from the IEP Team Resource: Making Decisions about Participation in the Alternate Assessment">
            <a:extLst>
              <a:ext uri="{FF2B5EF4-FFF2-40B4-BE49-F238E27FC236}">
                <a16:creationId xmlns:a16="http://schemas.microsoft.com/office/drawing/2014/main" id="{CB8C1BA9-276D-4E93-A10D-2CC780E4C1E3}"/>
              </a:ext>
            </a:extLst>
          </p:cNvPr>
          <p:cNvPicPr>
            <a:picLocks noGrp="1" noChangeAspect="1"/>
          </p:cNvPicPr>
          <p:nvPr>
            <p:ph idx="1"/>
          </p:nvPr>
        </p:nvPicPr>
        <p:blipFill>
          <a:blip r:embed="rId3"/>
          <a:stretch>
            <a:fillRect/>
          </a:stretch>
        </p:blipFill>
        <p:spPr>
          <a:xfrm>
            <a:off x="4900481" y="457201"/>
            <a:ext cx="5646908" cy="5534809"/>
          </a:xfrm>
          <a:prstGeom prst="rect">
            <a:avLst/>
          </a:prstGeom>
        </p:spPr>
      </p:pic>
    </p:spTree>
    <p:extLst>
      <p:ext uri="{BB962C8B-B14F-4D97-AF65-F5344CB8AC3E}">
        <p14:creationId xmlns:p14="http://schemas.microsoft.com/office/powerpoint/2010/main" val="143087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482601"/>
            <a:ext cx="11582400" cy="615553"/>
          </a:xfrm>
        </p:spPr>
        <p:txBody>
          <a:bodyPr/>
          <a:lstStyle/>
          <a:p>
            <a:r>
              <a:rPr lang="en-US" sz="3200" dirty="0"/>
              <a:t>Review of the eligibility criteria #2</a:t>
            </a:r>
          </a:p>
        </p:txBody>
      </p:sp>
      <p:sp>
        <p:nvSpPr>
          <p:cNvPr id="3" name="Content Placeholder 2"/>
          <p:cNvSpPr>
            <a:spLocks noGrp="1"/>
          </p:cNvSpPr>
          <p:nvPr>
            <p:ph idx="1"/>
          </p:nvPr>
        </p:nvSpPr>
        <p:spPr>
          <a:xfrm>
            <a:off x="711200" y="1397000"/>
            <a:ext cx="10273792" cy="4415568"/>
          </a:xfrm>
        </p:spPr>
        <p:txBody>
          <a:bodyPr>
            <a:normAutofit fontScale="85000" lnSpcReduction="10000"/>
          </a:bodyPr>
          <a:lstStyle/>
          <a:p>
            <a:pPr marL="514350" indent="-514350">
              <a:buClr>
                <a:schemeClr val="accent1"/>
              </a:buClr>
              <a:buFont typeface="+mj-lt"/>
              <a:buAutoNum type="arabicPeriod" startAt="2"/>
            </a:pPr>
            <a:r>
              <a:rPr lang="en-US" sz="2600" b="1" dirty="0"/>
              <a:t>Adaptive assessment data supports a most significant deficit in adaptive behavior.</a:t>
            </a:r>
          </a:p>
          <a:p>
            <a:pPr marL="0" indent="0">
              <a:buClr>
                <a:schemeClr val="accent1"/>
              </a:buClr>
              <a:buNone/>
            </a:pPr>
            <a:endParaRPr lang="en-US" sz="2600" b="1" dirty="0"/>
          </a:p>
          <a:p>
            <a:pPr marL="0" indent="0">
              <a:lnSpc>
                <a:spcPct val="110000"/>
              </a:lnSpc>
              <a:buNone/>
            </a:pPr>
            <a:r>
              <a:rPr lang="en-US" sz="2200" dirty="0"/>
              <a:t>PARTICIPATION CRITERION DESCRIPTORS:</a:t>
            </a:r>
          </a:p>
          <a:p>
            <a:pPr marL="0" indent="0">
              <a:lnSpc>
                <a:spcPct val="110000"/>
              </a:lnSpc>
              <a:buNone/>
            </a:pPr>
            <a:r>
              <a:rPr lang="en-US" sz="2200" dirty="0"/>
              <a:t>Review of student records indicate a disability or multiple disabilities that significantly impact adaptive behavior (those skills and behaviors essential for someone to live independently and to function safely in daily life). Typically functioning 2 ½ or more SD below the mean.</a:t>
            </a:r>
          </a:p>
          <a:p>
            <a:pPr marL="853419" lvl="3" indent="0">
              <a:lnSpc>
                <a:spcPct val="110000"/>
              </a:lnSpc>
              <a:buNone/>
            </a:pPr>
            <a:endParaRPr lang="en-US" sz="2200" dirty="0"/>
          </a:p>
          <a:p>
            <a:pPr marL="0" lvl="1" indent="-60981">
              <a:lnSpc>
                <a:spcPct val="110000"/>
              </a:lnSpc>
              <a:buNone/>
            </a:pPr>
            <a:r>
              <a:rPr lang="en-US" sz="2200" dirty="0"/>
              <a:t>Limit a student’s ability to apply social and practical skills such as personal care, social problem-solving skills, dressing and eating, using money, and other functional skills across life domains</a:t>
            </a:r>
          </a:p>
          <a:p>
            <a:pPr marL="0" lvl="1" indent="-60981">
              <a:lnSpc>
                <a:spcPct val="110000"/>
              </a:lnSpc>
              <a:buNone/>
            </a:pPr>
            <a:r>
              <a:rPr lang="en-US" sz="2200" dirty="0"/>
              <a:t>It is unlikely to see these deficits in a student with a high incidence disability only, such as a specific learning disability, speech impairment, or emotional disability</a:t>
            </a:r>
          </a:p>
        </p:txBody>
      </p:sp>
    </p:spTree>
    <p:extLst>
      <p:ext uri="{BB962C8B-B14F-4D97-AF65-F5344CB8AC3E}">
        <p14:creationId xmlns:p14="http://schemas.microsoft.com/office/powerpoint/2010/main" val="371340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28"/>
          <p:cNvSpPr txBox="1">
            <a:spLocks noGrp="1"/>
          </p:cNvSpPr>
          <p:nvPr>
            <p:ph type="title"/>
          </p:nvPr>
        </p:nvSpPr>
        <p:spPr>
          <a:xfrm>
            <a:off x="1981200" y="533401"/>
            <a:ext cx="8229600" cy="990300"/>
          </a:xfrm>
          <a:prstGeom prst="rect">
            <a:avLst/>
          </a:prstGeom>
        </p:spPr>
        <p:txBody>
          <a:bodyPr spcFirstLastPara="1" vert="horz" wrap="square" lIns="91425" tIns="91425" rIns="91425" bIns="91425" rtlCol="0" anchor="ctr" anchorCtr="0">
            <a:noAutofit/>
          </a:bodyPr>
          <a:lstStyle/>
          <a:p>
            <a:r>
              <a:rPr lang="en-GB" sz="4000" dirty="0"/>
              <a:t>Behavior: What’s the difference?</a:t>
            </a:r>
            <a:endParaRPr sz="4000" dirty="0"/>
          </a:p>
        </p:txBody>
      </p:sp>
      <p:pic>
        <p:nvPicPr>
          <p:cNvPr id="190" name="Google Shape;190;p28" descr="image showing adaptive behaviors or life skills. A collection of skills people use to function in everyday life."/>
          <p:cNvPicPr preferRelativeResize="0"/>
          <p:nvPr/>
        </p:nvPicPr>
        <p:blipFill>
          <a:blip r:embed="rId3">
            <a:alphaModFix amt="21000"/>
          </a:blip>
          <a:stretch>
            <a:fillRect/>
          </a:stretch>
        </p:blipFill>
        <p:spPr>
          <a:xfrm>
            <a:off x="1851415" y="1523701"/>
            <a:ext cx="3821598" cy="4774462"/>
          </a:xfrm>
          <a:prstGeom prst="rect">
            <a:avLst/>
          </a:prstGeom>
          <a:noFill/>
          <a:ln>
            <a:noFill/>
          </a:ln>
        </p:spPr>
      </p:pic>
      <p:sp>
        <p:nvSpPr>
          <p:cNvPr id="192" name="Google Shape;192;p28"/>
          <p:cNvSpPr txBox="1">
            <a:spLocks noGrp="1"/>
          </p:cNvSpPr>
          <p:nvPr>
            <p:ph type="body" idx="1"/>
          </p:nvPr>
        </p:nvSpPr>
        <p:spPr>
          <a:xfrm>
            <a:off x="1981200" y="1722951"/>
            <a:ext cx="3931800" cy="639600"/>
          </a:xfrm>
          <a:prstGeom prst="rect">
            <a:avLst/>
          </a:prstGeom>
        </p:spPr>
        <p:txBody>
          <a:bodyPr spcFirstLastPara="1" vert="horz" wrap="square" lIns="91425" tIns="91425" rIns="91425" bIns="91425" rtlCol="0" anchor="ctr" anchorCtr="0">
            <a:noAutofit/>
          </a:bodyPr>
          <a:lstStyle/>
          <a:p>
            <a:r>
              <a:rPr lang="en-GB" sz="2400" dirty="0"/>
              <a:t>Adaptive Behaviors </a:t>
            </a:r>
            <a:endParaRPr sz="2400" dirty="0"/>
          </a:p>
          <a:p>
            <a:r>
              <a:rPr lang="en-GB" sz="2400" dirty="0"/>
              <a:t>(Life Skills)</a:t>
            </a:r>
            <a:endParaRPr sz="2400" dirty="0"/>
          </a:p>
          <a:p>
            <a:endParaRPr sz="1400" dirty="0"/>
          </a:p>
        </p:txBody>
      </p:sp>
      <p:sp>
        <p:nvSpPr>
          <p:cNvPr id="196" name="Google Shape;196;p28"/>
          <p:cNvSpPr txBox="1">
            <a:spLocks noGrp="1"/>
          </p:cNvSpPr>
          <p:nvPr>
            <p:ph type="body" idx="4"/>
          </p:nvPr>
        </p:nvSpPr>
        <p:spPr>
          <a:xfrm>
            <a:off x="2870914" y="2316000"/>
            <a:ext cx="1799100" cy="1929600"/>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GB" sz="1800" dirty="0"/>
              <a:t>A collection of skills people use to function in everyday life.</a:t>
            </a:r>
            <a:endParaRPr sz="1800" dirty="0"/>
          </a:p>
        </p:txBody>
      </p:sp>
      <p:sp>
        <p:nvSpPr>
          <p:cNvPr id="197" name="Google Shape;197;p28"/>
          <p:cNvSpPr txBox="1">
            <a:spLocks noGrp="1"/>
          </p:cNvSpPr>
          <p:nvPr>
            <p:ph type="body" idx="4"/>
          </p:nvPr>
        </p:nvSpPr>
        <p:spPr>
          <a:xfrm>
            <a:off x="2052735" y="4327277"/>
            <a:ext cx="3368351" cy="1800300"/>
          </a:xfrm>
          <a:prstGeom prst="rect">
            <a:avLst/>
          </a:prstGeom>
        </p:spPr>
        <p:txBody>
          <a:bodyPr spcFirstLastPara="1" vert="horz" wrap="square" lIns="91425" tIns="91425" rIns="91425" bIns="91425" rtlCol="0" anchor="t" anchorCtr="0">
            <a:noAutofit/>
          </a:bodyPr>
          <a:lstStyle/>
          <a:p>
            <a:pPr marL="0" indent="0">
              <a:spcBef>
                <a:spcPts val="0"/>
              </a:spcBef>
              <a:buNone/>
            </a:pPr>
            <a:r>
              <a:rPr lang="en-GB" sz="1800" dirty="0"/>
              <a:t>Examples:</a:t>
            </a:r>
            <a:endParaRPr sz="1800" dirty="0"/>
          </a:p>
          <a:p>
            <a:pPr marL="0" indent="0">
              <a:spcBef>
                <a:spcPts val="0"/>
              </a:spcBef>
              <a:buNone/>
            </a:pPr>
            <a:r>
              <a:rPr lang="en-GB" sz="1800" dirty="0"/>
              <a:t>Personal care skills</a:t>
            </a:r>
            <a:endParaRPr sz="1800" dirty="0"/>
          </a:p>
          <a:p>
            <a:pPr marL="0" indent="0">
              <a:spcBef>
                <a:spcPts val="0"/>
              </a:spcBef>
              <a:buNone/>
            </a:pPr>
            <a:r>
              <a:rPr lang="en-GB" sz="1800" dirty="0"/>
              <a:t>Independent living skills</a:t>
            </a:r>
            <a:endParaRPr sz="1800" dirty="0"/>
          </a:p>
          <a:p>
            <a:pPr marL="0" indent="0">
              <a:spcBef>
                <a:spcPts val="0"/>
              </a:spcBef>
              <a:buNone/>
            </a:pPr>
            <a:r>
              <a:rPr lang="en-GB" sz="1800" dirty="0"/>
              <a:t>Social skills</a:t>
            </a:r>
            <a:endParaRPr sz="1800" dirty="0"/>
          </a:p>
          <a:p>
            <a:pPr marL="0" indent="0">
              <a:spcBef>
                <a:spcPts val="0"/>
              </a:spcBef>
              <a:buNone/>
            </a:pPr>
            <a:r>
              <a:rPr lang="en-GB" sz="1800" dirty="0"/>
              <a:t>Communication</a:t>
            </a:r>
            <a:endParaRPr sz="1800" dirty="0"/>
          </a:p>
          <a:p>
            <a:pPr marL="0" indent="0">
              <a:spcBef>
                <a:spcPts val="0"/>
              </a:spcBef>
              <a:buNone/>
            </a:pPr>
            <a:r>
              <a:rPr lang="en-GB" sz="1800" dirty="0"/>
              <a:t>Self-direction</a:t>
            </a:r>
            <a:endParaRPr sz="1800" dirty="0"/>
          </a:p>
          <a:p>
            <a:pPr marL="0" indent="0">
              <a:spcBef>
                <a:spcPts val="0"/>
              </a:spcBef>
              <a:buNone/>
            </a:pPr>
            <a:endParaRPr sz="1100" dirty="0"/>
          </a:p>
          <a:p>
            <a:pPr marL="0" indent="0">
              <a:spcBef>
                <a:spcPts val="0"/>
              </a:spcBef>
              <a:buNone/>
            </a:pPr>
            <a:endParaRPr sz="1100" dirty="0"/>
          </a:p>
        </p:txBody>
      </p:sp>
      <p:pic>
        <p:nvPicPr>
          <p:cNvPr id="189" name="Google Shape;189;p28" descr="Image showing maladaptive behaviors. Behaviors which inhibit a person's ability to adjust to different situations"/>
          <p:cNvPicPr preferRelativeResize="0"/>
          <p:nvPr/>
        </p:nvPicPr>
        <p:blipFill>
          <a:blip r:embed="rId4">
            <a:alphaModFix amt="24000"/>
          </a:blip>
          <a:stretch>
            <a:fillRect/>
          </a:stretch>
        </p:blipFill>
        <p:spPr>
          <a:xfrm>
            <a:off x="6402101" y="1523702"/>
            <a:ext cx="4010019" cy="4774462"/>
          </a:xfrm>
          <a:prstGeom prst="rect">
            <a:avLst/>
          </a:prstGeom>
          <a:noFill/>
          <a:ln>
            <a:noFill/>
          </a:ln>
        </p:spPr>
      </p:pic>
      <p:sp>
        <p:nvSpPr>
          <p:cNvPr id="193" name="Google Shape;193;p28"/>
          <p:cNvSpPr txBox="1">
            <a:spLocks noGrp="1"/>
          </p:cNvSpPr>
          <p:nvPr>
            <p:ph type="body" idx="3"/>
          </p:nvPr>
        </p:nvSpPr>
        <p:spPr>
          <a:xfrm>
            <a:off x="6441210" y="1516604"/>
            <a:ext cx="3931800" cy="639600"/>
          </a:xfrm>
          <a:prstGeom prst="rect">
            <a:avLst/>
          </a:prstGeom>
        </p:spPr>
        <p:txBody>
          <a:bodyPr spcFirstLastPara="1" vert="horz" wrap="square" lIns="91425" tIns="91425" rIns="91425" bIns="91425" rtlCol="0" anchor="ctr" anchorCtr="0">
            <a:noAutofit/>
          </a:bodyPr>
          <a:lstStyle/>
          <a:p>
            <a:r>
              <a:rPr lang="en-GB" sz="2400" dirty="0"/>
              <a:t>Maladaptive Behaviors</a:t>
            </a:r>
            <a:endParaRPr sz="2400" dirty="0"/>
          </a:p>
        </p:txBody>
      </p:sp>
      <p:sp>
        <p:nvSpPr>
          <p:cNvPr id="195" name="Google Shape;195;p28"/>
          <p:cNvSpPr txBox="1">
            <a:spLocks noGrp="1"/>
          </p:cNvSpPr>
          <p:nvPr>
            <p:ph type="body" idx="4"/>
          </p:nvPr>
        </p:nvSpPr>
        <p:spPr>
          <a:xfrm>
            <a:off x="7182000" y="2316001"/>
            <a:ext cx="2125800" cy="1424100"/>
          </a:xfrm>
          <a:prstGeom prst="rect">
            <a:avLst/>
          </a:prstGeom>
        </p:spPr>
        <p:txBody>
          <a:bodyPr spcFirstLastPara="1" vert="horz" wrap="square" lIns="91425" tIns="91425" rIns="91425" bIns="91425" rtlCol="0" anchor="t" anchorCtr="0">
            <a:noAutofit/>
          </a:bodyPr>
          <a:lstStyle/>
          <a:p>
            <a:pPr marL="0" indent="0" algn="ctr">
              <a:spcBef>
                <a:spcPts val="0"/>
              </a:spcBef>
              <a:buNone/>
            </a:pPr>
            <a:r>
              <a:rPr lang="en-GB" sz="1800" dirty="0"/>
              <a:t>Behaviors which inhibit a person’s ability to adjust to different situations.</a:t>
            </a:r>
            <a:endParaRPr sz="1800" dirty="0"/>
          </a:p>
        </p:txBody>
      </p:sp>
      <p:sp>
        <p:nvSpPr>
          <p:cNvPr id="194" name="Google Shape;194;p28"/>
          <p:cNvSpPr txBox="1">
            <a:spLocks noGrp="1"/>
          </p:cNvSpPr>
          <p:nvPr>
            <p:ph type="body" idx="4"/>
          </p:nvPr>
        </p:nvSpPr>
        <p:spPr>
          <a:xfrm>
            <a:off x="6459337" y="2224692"/>
            <a:ext cx="3931800" cy="3951300"/>
          </a:xfrm>
          <a:prstGeom prst="rect">
            <a:avLst/>
          </a:prstGeom>
        </p:spPr>
        <p:txBody>
          <a:bodyPr spcFirstLastPara="1" vert="horz" wrap="square" lIns="91425" tIns="91425" rIns="91425" bIns="91425" rtlCol="0" anchor="b" anchorCtr="0">
            <a:noAutofit/>
          </a:bodyPr>
          <a:lstStyle/>
          <a:p>
            <a:pPr marL="0" indent="0" algn="r">
              <a:spcBef>
                <a:spcPts val="0"/>
              </a:spcBef>
              <a:buNone/>
            </a:pPr>
            <a:r>
              <a:rPr lang="en-GB" sz="1800" dirty="0"/>
              <a:t>Examples: </a:t>
            </a:r>
            <a:endParaRPr sz="1800" dirty="0"/>
          </a:p>
          <a:p>
            <a:pPr marL="0" indent="0" algn="r">
              <a:spcBef>
                <a:spcPts val="0"/>
              </a:spcBef>
              <a:buNone/>
            </a:pPr>
            <a:r>
              <a:rPr lang="en-GB" sz="1800" dirty="0"/>
              <a:t>Ritualistic behaviors</a:t>
            </a:r>
            <a:endParaRPr sz="1800" dirty="0"/>
          </a:p>
          <a:p>
            <a:pPr marL="0" indent="0" algn="r">
              <a:spcBef>
                <a:spcPts val="0"/>
              </a:spcBef>
              <a:buNone/>
            </a:pPr>
            <a:r>
              <a:rPr lang="en-GB" sz="1800" dirty="0"/>
              <a:t>Self-injurious behaviors</a:t>
            </a:r>
            <a:endParaRPr sz="1800" dirty="0"/>
          </a:p>
          <a:p>
            <a:pPr marL="0" indent="0" algn="r">
              <a:spcBef>
                <a:spcPts val="0"/>
              </a:spcBef>
              <a:buNone/>
            </a:pPr>
            <a:r>
              <a:rPr lang="en-GB" sz="1800" dirty="0"/>
              <a:t>Aggressive behaviors</a:t>
            </a:r>
            <a:endParaRPr sz="1800" dirty="0"/>
          </a:p>
          <a:p>
            <a:pPr marL="0" indent="0" algn="r">
              <a:spcBef>
                <a:spcPts val="0"/>
              </a:spcBef>
              <a:buNone/>
            </a:pPr>
            <a:r>
              <a:rPr lang="en-GB" sz="1800" dirty="0"/>
              <a:t>Non-Attentive behaviors</a:t>
            </a:r>
            <a:endParaRPr sz="1800" dirty="0"/>
          </a:p>
          <a:p>
            <a:pPr marL="0" indent="0" algn="r">
              <a:spcBef>
                <a:spcPts val="0"/>
              </a:spcBef>
              <a:buNone/>
            </a:pPr>
            <a:r>
              <a:rPr lang="en-GB" sz="1800" dirty="0"/>
              <a:t>Attention-seeking behaviors</a:t>
            </a:r>
            <a:endParaRPr sz="1800" dirty="0"/>
          </a:p>
          <a:p>
            <a:pPr marL="0" indent="0" algn="r">
              <a:spcBef>
                <a:spcPts val="0"/>
              </a:spcBef>
              <a:buNone/>
            </a:pPr>
            <a:r>
              <a:rPr lang="en-GB" sz="1800" dirty="0"/>
              <a:t>Addictive behaviors</a:t>
            </a:r>
            <a:endParaRPr sz="1800" dirty="0"/>
          </a:p>
        </p:txBody>
      </p:sp>
      <p:sp>
        <p:nvSpPr>
          <p:cNvPr id="11" name="TextBox 10"/>
          <p:cNvSpPr txBox="1"/>
          <p:nvPr/>
        </p:nvSpPr>
        <p:spPr>
          <a:xfrm>
            <a:off x="305691" y="5956325"/>
            <a:ext cx="6038833" cy="256545"/>
          </a:xfrm>
          <a:prstGeom prst="rect">
            <a:avLst/>
          </a:prstGeom>
          <a:noFill/>
        </p:spPr>
        <p:txBody>
          <a:bodyPr wrap="none" rtlCol="0">
            <a:spAutoFit/>
          </a:bodyPr>
          <a:lstStyle/>
          <a:p>
            <a:r>
              <a:rPr lang="en-US" sz="1067" dirty="0"/>
              <a:t>Slide Borrowed with permission from Arkansas Division of Elementary and Secondary Education</a:t>
            </a:r>
          </a:p>
        </p:txBody>
      </p:sp>
    </p:spTree>
    <p:extLst>
      <p:ext uri="{BB962C8B-B14F-4D97-AF65-F5344CB8AC3E}">
        <p14:creationId xmlns:p14="http://schemas.microsoft.com/office/powerpoint/2010/main" val="173069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A916-3A7A-4B89-A9F1-76EA1D03DEA4}"/>
              </a:ext>
            </a:extLst>
          </p:cNvPr>
          <p:cNvSpPr>
            <a:spLocks noGrp="1"/>
          </p:cNvSpPr>
          <p:nvPr>
            <p:ph type="title"/>
          </p:nvPr>
        </p:nvSpPr>
        <p:spPr>
          <a:xfrm>
            <a:off x="320499" y="108479"/>
            <a:ext cx="6149572" cy="534988"/>
          </a:xfrm>
        </p:spPr>
        <p:txBody>
          <a:bodyPr>
            <a:normAutofit fontScale="90000"/>
          </a:bodyPr>
          <a:lstStyle/>
          <a:p>
            <a:r>
              <a:rPr lang="en-US" dirty="0">
                <a:latin typeface="Open Sans Semibold"/>
                <a:ea typeface="Open Sans Semibold"/>
                <a:cs typeface="Open Sans Semibold"/>
              </a:rPr>
              <a:t>Tool C: Adaptive Functioning Tool</a:t>
            </a:r>
          </a:p>
        </p:txBody>
      </p:sp>
      <p:pic>
        <p:nvPicPr>
          <p:cNvPr id="8" name="Content Placeholder 7" descr="screenshot image of the adaptive functioning tool">
            <a:extLst>
              <a:ext uri="{FF2B5EF4-FFF2-40B4-BE49-F238E27FC236}">
                <a16:creationId xmlns:a16="http://schemas.microsoft.com/office/drawing/2014/main" id="{2BBDA6B9-C67C-9108-6F86-9B0A0B950CD9}"/>
              </a:ext>
            </a:extLst>
          </p:cNvPr>
          <p:cNvPicPr>
            <a:picLocks noGrp="1" noChangeAspect="1"/>
          </p:cNvPicPr>
          <p:nvPr>
            <p:ph idx="1"/>
          </p:nvPr>
        </p:nvPicPr>
        <p:blipFill>
          <a:blip r:embed="rId3"/>
          <a:stretch>
            <a:fillRect/>
          </a:stretch>
        </p:blipFill>
        <p:spPr>
          <a:xfrm>
            <a:off x="541866" y="595750"/>
            <a:ext cx="4865512" cy="5643334"/>
          </a:xfrm>
        </p:spPr>
      </p:pic>
      <p:pic>
        <p:nvPicPr>
          <p:cNvPr id="10" name="Picture 9" descr="screenshot image of the adaptive functioning tool - page 2">
            <a:extLst>
              <a:ext uri="{FF2B5EF4-FFF2-40B4-BE49-F238E27FC236}">
                <a16:creationId xmlns:a16="http://schemas.microsoft.com/office/drawing/2014/main" id="{51C67B29-AFBE-0518-EAA4-BB646FFB04FA}"/>
              </a:ext>
            </a:extLst>
          </p:cNvPr>
          <p:cNvPicPr>
            <a:picLocks noChangeAspect="1"/>
          </p:cNvPicPr>
          <p:nvPr/>
        </p:nvPicPr>
        <p:blipFill>
          <a:blip r:embed="rId4"/>
          <a:stretch>
            <a:fillRect/>
          </a:stretch>
        </p:blipFill>
        <p:spPr>
          <a:xfrm>
            <a:off x="6470071" y="170995"/>
            <a:ext cx="5401429" cy="3258005"/>
          </a:xfrm>
          <a:prstGeom prst="rect">
            <a:avLst/>
          </a:prstGeom>
        </p:spPr>
      </p:pic>
      <p:sp>
        <p:nvSpPr>
          <p:cNvPr id="3" name="Text Placeholder 2">
            <a:extLst>
              <a:ext uri="{FF2B5EF4-FFF2-40B4-BE49-F238E27FC236}">
                <a16:creationId xmlns:a16="http://schemas.microsoft.com/office/drawing/2014/main" id="{43286E6E-D168-48F7-81BC-00676D6EF157}"/>
              </a:ext>
            </a:extLst>
          </p:cNvPr>
          <p:cNvSpPr>
            <a:spLocks noGrp="1"/>
          </p:cNvSpPr>
          <p:nvPr>
            <p:ph type="body" sz="half" idx="2"/>
          </p:nvPr>
        </p:nvSpPr>
        <p:spPr>
          <a:xfrm>
            <a:off x="6558213" y="3532628"/>
            <a:ext cx="5401429" cy="2706456"/>
          </a:xfrm>
        </p:spPr>
        <p:txBody>
          <a:bodyPr>
            <a:normAutofit lnSpcReduction="10000"/>
          </a:bodyPr>
          <a:lstStyle/>
          <a:p>
            <a:pPr marL="214313" indent="-214313">
              <a:buFont typeface="Arial" panose="020B0604020202020204" pitchFamily="34" charset="0"/>
              <a:buChar char="•"/>
            </a:pPr>
            <a:r>
              <a:rPr lang="en-US"/>
              <a:t>The Kansas criteria to participate in the DLM is: the student has significant deficits in adaptive behavior (defined as typically functioning 2 ½ or more standard deviations below the mean).</a:t>
            </a:r>
          </a:p>
          <a:p>
            <a:pPr marL="214313" indent="-214313">
              <a:buFont typeface="Arial" panose="020B0604020202020204" pitchFamily="34" charset="0"/>
              <a:buChar char="•"/>
            </a:pPr>
            <a:r>
              <a:rPr lang="en-US"/>
              <a:t>It may be more helpful for the IEP team to consider a continuum of adaptive functioning rather than a yes or no response.</a:t>
            </a:r>
          </a:p>
          <a:p>
            <a:pPr marL="214313" indent="-214313">
              <a:buFont typeface="Arial" panose="020B0604020202020204" pitchFamily="34" charset="0"/>
              <a:buChar char="•"/>
            </a:pPr>
            <a:r>
              <a:rPr lang="en-US"/>
              <a:t>No one characteristic or rating should solely determine whether adaptive functioning is at a level that suggests the AA-AAAS is the appropriate assessment.</a:t>
            </a:r>
          </a:p>
          <a:p>
            <a:endParaRPr lang="en-US"/>
          </a:p>
          <a:p>
            <a:pPr marL="214313" indent="-214313">
              <a:buFont typeface="Arial" panose="020B0604020202020204" pitchFamily="34" charset="0"/>
              <a:buChar char="•"/>
            </a:pPr>
            <a:endParaRPr lang="en-US"/>
          </a:p>
        </p:txBody>
      </p:sp>
    </p:spTree>
    <p:extLst>
      <p:ext uri="{BB962C8B-B14F-4D97-AF65-F5344CB8AC3E}">
        <p14:creationId xmlns:p14="http://schemas.microsoft.com/office/powerpoint/2010/main" val="2148990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77801"/>
            <a:ext cx="11582400" cy="615553"/>
          </a:xfrm>
        </p:spPr>
        <p:txBody>
          <a:bodyPr/>
          <a:lstStyle/>
          <a:p>
            <a:r>
              <a:rPr lang="en-US" sz="3200" dirty="0"/>
              <a:t>Review of the eligibility criteria #3</a:t>
            </a:r>
          </a:p>
        </p:txBody>
      </p:sp>
      <p:sp>
        <p:nvSpPr>
          <p:cNvPr id="3" name="Content Placeholder 2"/>
          <p:cNvSpPr>
            <a:spLocks noGrp="1"/>
          </p:cNvSpPr>
          <p:nvPr>
            <p:ph idx="1"/>
          </p:nvPr>
        </p:nvSpPr>
        <p:spPr>
          <a:xfrm>
            <a:off x="711200" y="926802"/>
            <a:ext cx="10273792" cy="5042199"/>
          </a:xfrm>
        </p:spPr>
        <p:txBody>
          <a:bodyPr>
            <a:normAutofit fontScale="92500" lnSpcReduction="10000"/>
          </a:bodyPr>
          <a:lstStyle/>
          <a:p>
            <a:pPr marL="457189" lvl="1" indent="-457189">
              <a:lnSpc>
                <a:spcPct val="110000"/>
              </a:lnSpc>
              <a:buFont typeface="+mj-lt"/>
              <a:buAutoNum type="arabicPeriod" startAt="3"/>
            </a:pPr>
            <a:r>
              <a:rPr lang="en-US" b="1" dirty="0"/>
              <a:t>The student is primarily being instructed or taught using the DLM Essential Elements as content.</a:t>
            </a:r>
          </a:p>
          <a:p>
            <a:pPr marL="0" lvl="1" indent="0">
              <a:lnSpc>
                <a:spcPct val="110000"/>
              </a:lnSpc>
              <a:buNone/>
            </a:pPr>
            <a:endParaRPr lang="en-US" sz="2400" b="1" dirty="0"/>
          </a:p>
          <a:p>
            <a:pPr marL="0" indent="0">
              <a:lnSpc>
                <a:spcPct val="110000"/>
              </a:lnSpc>
              <a:buNone/>
            </a:pPr>
            <a:r>
              <a:rPr lang="en-US" sz="2200" dirty="0"/>
              <a:t>PARTICIPATION CRITERION DESCRIPTORS:</a:t>
            </a:r>
          </a:p>
          <a:p>
            <a:pPr marL="0" indent="0">
              <a:lnSpc>
                <a:spcPct val="110000"/>
              </a:lnSpc>
              <a:buNone/>
            </a:pPr>
            <a:r>
              <a:rPr lang="en-US" sz="2200" dirty="0"/>
              <a:t>Present levels and measurable goals listed in the IEP for this student are linked to the enrolled grade level DLM Essential Elements and address knowledge and skills that are appropriate and challenging for this student.</a:t>
            </a:r>
          </a:p>
          <a:p>
            <a:pPr marL="0" indent="0">
              <a:lnSpc>
                <a:spcPct val="110000"/>
              </a:lnSpc>
              <a:buNone/>
            </a:pPr>
            <a:endParaRPr lang="en-US" sz="2200" dirty="0"/>
          </a:p>
          <a:p>
            <a:pPr marL="0" indent="0">
              <a:lnSpc>
                <a:spcPct val="110000"/>
              </a:lnSpc>
              <a:buNone/>
            </a:pPr>
            <a:r>
              <a:rPr lang="en-US" sz="2200" dirty="0"/>
              <a:t>Teaching that includes hands-on materials, demonstrating concepts along with verbal directions, new tasks broken into small steps, prompting or shaping accurate performance, multiple opportunities and examples, and repeated student practice beyond disabled peers. Usually perform significantly below grade-level proficiency (an elementary student may perform 3 or more grade levels below age appropriate peers, while a high school student may perform 7-9 grade levels below age appropriate peers.</a:t>
            </a:r>
            <a:endParaRPr lang="en-US" sz="2200" b="1" dirty="0"/>
          </a:p>
        </p:txBody>
      </p:sp>
    </p:spTree>
    <p:extLst>
      <p:ext uri="{BB962C8B-B14F-4D97-AF65-F5344CB8AC3E}">
        <p14:creationId xmlns:p14="http://schemas.microsoft.com/office/powerpoint/2010/main" val="2567702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782469"/>
            <a:ext cx="10273792" cy="5242383"/>
          </a:xfrm>
        </p:spPr>
        <p:txBody>
          <a:bodyPr>
            <a:normAutofit fontScale="55000" lnSpcReduction="20000"/>
          </a:bodyPr>
          <a:lstStyle/>
          <a:p>
            <a:pPr marL="457189" lvl="1" indent="-457189">
              <a:lnSpc>
                <a:spcPct val="120000"/>
              </a:lnSpc>
              <a:buFont typeface="+mj-lt"/>
              <a:buAutoNum type="arabicPeriod" startAt="4"/>
            </a:pPr>
            <a:r>
              <a:rPr lang="en-US" sz="3800" b="1" dirty="0"/>
              <a:t>The student requires extensive direct individualized instruction and substantial supports to achieve measurable gains in all grade-and age-appropriate curriculum.</a:t>
            </a:r>
          </a:p>
          <a:p>
            <a:pPr marL="457200" lvl="1" indent="0">
              <a:lnSpc>
                <a:spcPct val="120000"/>
              </a:lnSpc>
              <a:buNone/>
            </a:pPr>
            <a:r>
              <a:rPr lang="en-US" sz="3600" dirty="0"/>
              <a:t>a. Requires extensive, repeated, individualized instruction and support that is neither temporary nor limited to specific content areas. </a:t>
            </a:r>
          </a:p>
          <a:p>
            <a:pPr marL="457200" lvl="1" indent="0">
              <a:lnSpc>
                <a:spcPct val="120000"/>
              </a:lnSpc>
              <a:buNone/>
            </a:pPr>
            <a:endParaRPr lang="en-US" sz="3600" dirty="0"/>
          </a:p>
          <a:p>
            <a:pPr marL="457200" lvl="1" indent="0">
              <a:lnSpc>
                <a:spcPct val="120000"/>
              </a:lnSpc>
              <a:buNone/>
            </a:pPr>
            <a:r>
              <a:rPr lang="en-US" sz="3600" dirty="0"/>
              <a:t>b. Uses substantially adapted materials and individualized methods of accessing information in alternative ways to acquire, maintain, generalize, demonstrate and transfer skills across multiple settings. </a:t>
            </a:r>
          </a:p>
          <a:p>
            <a:pPr marL="0" lvl="1" indent="-60981">
              <a:lnSpc>
                <a:spcPct val="120000"/>
              </a:lnSpc>
              <a:buNone/>
            </a:pPr>
            <a:endParaRPr lang="en-US" sz="3000" dirty="0"/>
          </a:p>
          <a:p>
            <a:pPr marL="0" lvl="1" indent="-60981">
              <a:lnSpc>
                <a:spcPct val="120000"/>
              </a:lnSpc>
              <a:buNone/>
            </a:pPr>
            <a:r>
              <a:rPr lang="en-US" sz="3000" dirty="0"/>
              <a:t>IEP goals are both functional and academic in nature.</a:t>
            </a:r>
          </a:p>
          <a:p>
            <a:pPr marL="0" lvl="1" indent="-60981">
              <a:lnSpc>
                <a:spcPct val="120000"/>
              </a:lnSpc>
              <a:buNone/>
            </a:pPr>
            <a:r>
              <a:rPr lang="en-US" sz="3000" dirty="0"/>
              <a:t>Instruction appears very different from the instruction of their age-appropriate peers.</a:t>
            </a:r>
          </a:p>
          <a:p>
            <a:pPr marL="0" lvl="1" indent="-60981">
              <a:lnSpc>
                <a:spcPct val="120000"/>
              </a:lnSpc>
              <a:buNone/>
            </a:pPr>
            <a:r>
              <a:rPr lang="en-US" sz="3000" dirty="0"/>
              <a:t>Requires </a:t>
            </a:r>
            <a:r>
              <a:rPr lang="en-US" sz="3000" u="sng" dirty="0"/>
              <a:t>daily individualized instruction </a:t>
            </a:r>
            <a:r>
              <a:rPr lang="en-US" sz="3000" dirty="0"/>
              <a:t>in every academic area that is on a substantially different level of rigor than peers with disabilities.</a:t>
            </a:r>
          </a:p>
          <a:p>
            <a:pPr marL="0" lvl="1" indent="-60981">
              <a:lnSpc>
                <a:spcPct val="120000"/>
              </a:lnSpc>
              <a:buNone/>
            </a:pPr>
            <a:r>
              <a:rPr lang="en-US" sz="3000" dirty="0"/>
              <a:t>Often requires an alternate curriculum, modified tasks, modified requirements, and frequent prompting that differs from his or her peers receiving special education services.</a:t>
            </a:r>
          </a:p>
          <a:p>
            <a:endParaRPr lang="en-US" dirty="0"/>
          </a:p>
        </p:txBody>
      </p:sp>
      <p:sp>
        <p:nvSpPr>
          <p:cNvPr id="2" name="Title 1"/>
          <p:cNvSpPr>
            <a:spLocks noGrp="1"/>
          </p:cNvSpPr>
          <p:nvPr>
            <p:ph type="title"/>
          </p:nvPr>
        </p:nvSpPr>
        <p:spPr>
          <a:xfrm>
            <a:off x="203200" y="177801"/>
            <a:ext cx="11582400" cy="615553"/>
          </a:xfrm>
        </p:spPr>
        <p:txBody>
          <a:bodyPr/>
          <a:lstStyle/>
          <a:p>
            <a:r>
              <a:rPr lang="en-US" sz="3200" dirty="0"/>
              <a:t>Review of the eligibility criteria #4</a:t>
            </a:r>
          </a:p>
        </p:txBody>
      </p:sp>
    </p:spTree>
    <p:extLst>
      <p:ext uri="{BB962C8B-B14F-4D97-AF65-F5344CB8AC3E}">
        <p14:creationId xmlns:p14="http://schemas.microsoft.com/office/powerpoint/2010/main" val="2814092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7F6EB-D6AD-4549-B8D1-BC289A7084B6}"/>
              </a:ext>
            </a:extLst>
          </p:cNvPr>
          <p:cNvSpPr>
            <a:spLocks noGrp="1"/>
          </p:cNvSpPr>
          <p:nvPr>
            <p:ph type="title"/>
          </p:nvPr>
        </p:nvSpPr>
        <p:spPr>
          <a:xfrm>
            <a:off x="95251" y="1268730"/>
            <a:ext cx="1971674" cy="1520190"/>
          </a:xfrm>
        </p:spPr>
        <p:txBody>
          <a:bodyPr>
            <a:normAutofit/>
          </a:bodyPr>
          <a:lstStyle/>
          <a:p>
            <a:r>
              <a:rPr lang="en-US" sz="2200" dirty="0">
                <a:solidFill>
                  <a:schemeClr val="tx1"/>
                </a:solidFill>
              </a:rPr>
              <a:t>KSDE DLM Participation Guidelines- </a:t>
            </a:r>
            <a:r>
              <a:rPr lang="en-US" sz="2200" dirty="0" err="1">
                <a:solidFill>
                  <a:schemeClr val="tx1"/>
                </a:solidFill>
              </a:rPr>
              <a:t>pg</a:t>
            </a:r>
            <a:r>
              <a:rPr lang="en-US" sz="2200" dirty="0">
                <a:solidFill>
                  <a:schemeClr val="tx1"/>
                </a:solidFill>
              </a:rPr>
              <a:t> 3</a:t>
            </a:r>
          </a:p>
        </p:txBody>
      </p:sp>
      <p:pic>
        <p:nvPicPr>
          <p:cNvPr id="13" name="Picture 12" descr="screen shot image of third page of DLM participation guidelines for Kansas">
            <a:extLst>
              <a:ext uri="{FF2B5EF4-FFF2-40B4-BE49-F238E27FC236}">
                <a16:creationId xmlns:a16="http://schemas.microsoft.com/office/drawing/2014/main" id="{CCC392ED-51B1-4168-8170-A5736F31808D}"/>
              </a:ext>
            </a:extLst>
          </p:cNvPr>
          <p:cNvPicPr>
            <a:picLocks noChangeAspect="1"/>
          </p:cNvPicPr>
          <p:nvPr/>
        </p:nvPicPr>
        <p:blipFill>
          <a:blip r:embed="rId3"/>
          <a:stretch>
            <a:fillRect/>
          </a:stretch>
        </p:blipFill>
        <p:spPr>
          <a:xfrm>
            <a:off x="1870605" y="0"/>
            <a:ext cx="8450790" cy="6275054"/>
          </a:xfrm>
          <a:prstGeom prst="rect">
            <a:avLst/>
          </a:prstGeom>
        </p:spPr>
      </p:pic>
      <p:sp>
        <p:nvSpPr>
          <p:cNvPr id="2" name="TextBox 1">
            <a:extLst>
              <a:ext uri="{FF2B5EF4-FFF2-40B4-BE49-F238E27FC236}">
                <a16:creationId xmlns:a16="http://schemas.microsoft.com/office/drawing/2014/main" id="{495D6E46-9090-4412-83AB-EC5C817E8879}"/>
              </a:ext>
            </a:extLst>
          </p:cNvPr>
          <p:cNvSpPr txBox="1"/>
          <p:nvPr/>
        </p:nvSpPr>
        <p:spPr>
          <a:xfrm>
            <a:off x="9553873" y="901521"/>
            <a:ext cx="2542876" cy="2031325"/>
          </a:xfrm>
          <a:prstGeom prst="rect">
            <a:avLst/>
          </a:prstGeom>
          <a:noFill/>
        </p:spPr>
        <p:txBody>
          <a:bodyPr wrap="square" rtlCol="0">
            <a:spAutoFit/>
          </a:bodyPr>
          <a:lstStyle/>
          <a:p>
            <a:r>
              <a:rPr lang="en-US" dirty="0"/>
              <a:t>Supporting evidence – </a:t>
            </a:r>
          </a:p>
          <a:p>
            <a:r>
              <a:rPr lang="en-US" dirty="0"/>
              <a:t>Shared/reviewed the </a:t>
            </a:r>
          </a:p>
          <a:p>
            <a:r>
              <a:rPr lang="en-US" dirty="0"/>
              <a:t>Alternate Assessment</a:t>
            </a:r>
          </a:p>
          <a:p>
            <a:r>
              <a:rPr lang="en-US" dirty="0"/>
              <a:t>Notification with </a:t>
            </a:r>
          </a:p>
          <a:p>
            <a:r>
              <a:rPr lang="en-US" dirty="0"/>
              <a:t>Parents/legal</a:t>
            </a:r>
          </a:p>
          <a:p>
            <a:r>
              <a:rPr lang="en-US" dirty="0"/>
              <a:t>Education </a:t>
            </a:r>
          </a:p>
          <a:p>
            <a:r>
              <a:rPr lang="en-US" dirty="0"/>
              <a:t>decision-maker</a:t>
            </a:r>
          </a:p>
        </p:txBody>
      </p:sp>
    </p:spTree>
    <p:extLst>
      <p:ext uri="{BB962C8B-B14F-4D97-AF65-F5344CB8AC3E}">
        <p14:creationId xmlns:p14="http://schemas.microsoft.com/office/powerpoint/2010/main" val="3423512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7F6EB-D6AD-4549-B8D1-BC289A7084B6}"/>
              </a:ext>
            </a:extLst>
          </p:cNvPr>
          <p:cNvSpPr>
            <a:spLocks noGrp="1"/>
          </p:cNvSpPr>
          <p:nvPr>
            <p:ph type="title"/>
          </p:nvPr>
        </p:nvSpPr>
        <p:spPr>
          <a:xfrm>
            <a:off x="95251" y="1268730"/>
            <a:ext cx="1971674" cy="1520190"/>
          </a:xfrm>
        </p:spPr>
        <p:txBody>
          <a:bodyPr>
            <a:normAutofit/>
          </a:bodyPr>
          <a:lstStyle/>
          <a:p>
            <a:r>
              <a:rPr lang="en-US" sz="2200" dirty="0">
                <a:solidFill>
                  <a:schemeClr val="tx1"/>
                </a:solidFill>
              </a:rPr>
              <a:t>KSDE DLM Participation Guidelines- </a:t>
            </a:r>
            <a:r>
              <a:rPr lang="en-US" sz="2200" dirty="0" err="1">
                <a:solidFill>
                  <a:schemeClr val="tx1"/>
                </a:solidFill>
              </a:rPr>
              <a:t>pg</a:t>
            </a:r>
            <a:r>
              <a:rPr lang="en-US" sz="2200" dirty="0">
                <a:solidFill>
                  <a:schemeClr val="tx1"/>
                </a:solidFill>
              </a:rPr>
              <a:t> 4</a:t>
            </a:r>
          </a:p>
        </p:txBody>
      </p:sp>
      <p:pic>
        <p:nvPicPr>
          <p:cNvPr id="4" name="Picture 3" descr="screenshot image of page 4 of the KSDE DLM Participation Guidelines">
            <a:extLst>
              <a:ext uri="{FF2B5EF4-FFF2-40B4-BE49-F238E27FC236}">
                <a16:creationId xmlns:a16="http://schemas.microsoft.com/office/drawing/2014/main" id="{3C0D4B1F-0A9C-41DA-B31C-F693C0CDA9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72140" y="0"/>
            <a:ext cx="8097743" cy="6242392"/>
          </a:xfrm>
          <a:prstGeom prst="rect">
            <a:avLst/>
          </a:prstGeom>
        </p:spPr>
      </p:pic>
    </p:spTree>
    <p:extLst>
      <p:ext uri="{BB962C8B-B14F-4D97-AF65-F5344CB8AC3E}">
        <p14:creationId xmlns:p14="http://schemas.microsoft.com/office/powerpoint/2010/main" val="175680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4D2565-AD91-48D6-9DE6-27854B68DEF6}"/>
              </a:ext>
            </a:extLst>
          </p:cNvPr>
          <p:cNvSpPr>
            <a:spLocks noGrp="1"/>
          </p:cNvSpPr>
          <p:nvPr>
            <p:ph type="title"/>
          </p:nvPr>
        </p:nvSpPr>
        <p:spPr>
          <a:xfrm>
            <a:off x="838200" y="365126"/>
            <a:ext cx="10515600" cy="621464"/>
          </a:xfrm>
        </p:spPr>
        <p:txBody>
          <a:bodyPr>
            <a:normAutofit fontScale="90000"/>
          </a:bodyPr>
          <a:lstStyle/>
          <a:p>
            <a:r>
              <a:rPr lang="en-US" sz="4000" dirty="0">
                <a:hlinkClick r:id="rId3"/>
              </a:rPr>
              <a:t>Kansas Alternate Assessment Flow Chart </a:t>
            </a:r>
            <a:r>
              <a:rPr lang="en-US" sz="4000" dirty="0"/>
              <a:t>and </a:t>
            </a:r>
            <a:r>
              <a:rPr lang="en-US" sz="4000" dirty="0">
                <a:hlinkClick r:id="rId4"/>
              </a:rPr>
              <a:t>Rubric for Determining Eligibility for the DLM</a:t>
            </a:r>
            <a:endParaRPr lang="en-US" sz="4000" dirty="0"/>
          </a:p>
        </p:txBody>
      </p:sp>
      <p:pic>
        <p:nvPicPr>
          <p:cNvPr id="2" name="Picture 1" descr="screen shot image of the Kansas alternate assessment flow chart">
            <a:extLst>
              <a:ext uri="{FF2B5EF4-FFF2-40B4-BE49-F238E27FC236}">
                <a16:creationId xmlns:a16="http://schemas.microsoft.com/office/drawing/2014/main" id="{1C43B84D-7F0E-4E7A-993C-1B9F127E60A7}"/>
              </a:ext>
            </a:extLst>
          </p:cNvPr>
          <p:cNvPicPr>
            <a:picLocks noChangeAspect="1"/>
          </p:cNvPicPr>
          <p:nvPr/>
        </p:nvPicPr>
        <p:blipFill>
          <a:blip r:embed="rId5"/>
          <a:stretch>
            <a:fillRect/>
          </a:stretch>
        </p:blipFill>
        <p:spPr>
          <a:xfrm>
            <a:off x="838200" y="1254301"/>
            <a:ext cx="3811237" cy="4917900"/>
          </a:xfrm>
          <a:prstGeom prst="rect">
            <a:avLst/>
          </a:prstGeom>
        </p:spPr>
      </p:pic>
      <p:pic>
        <p:nvPicPr>
          <p:cNvPr id="3" name="Picture 2" descr="screen shot image of the first page of the rubric for determining student eligibility for the Kansas alternate assessment (DLM) for students with the most significant cognitive disabilities">
            <a:extLst>
              <a:ext uri="{FF2B5EF4-FFF2-40B4-BE49-F238E27FC236}">
                <a16:creationId xmlns:a16="http://schemas.microsoft.com/office/drawing/2014/main" id="{4FD47100-EE05-48D3-89A9-4690753EA890}"/>
              </a:ext>
            </a:extLst>
          </p:cNvPr>
          <p:cNvPicPr>
            <a:picLocks noChangeAspect="1"/>
          </p:cNvPicPr>
          <p:nvPr/>
        </p:nvPicPr>
        <p:blipFill>
          <a:blip r:embed="rId6"/>
          <a:stretch>
            <a:fillRect/>
          </a:stretch>
        </p:blipFill>
        <p:spPr>
          <a:xfrm>
            <a:off x="6563439" y="1278893"/>
            <a:ext cx="3811237" cy="4893308"/>
          </a:xfrm>
          <a:prstGeom prst="rect">
            <a:avLst/>
          </a:prstGeom>
        </p:spPr>
      </p:pic>
    </p:spTree>
    <p:extLst>
      <p:ext uri="{BB962C8B-B14F-4D97-AF65-F5344CB8AC3E}">
        <p14:creationId xmlns:p14="http://schemas.microsoft.com/office/powerpoint/2010/main" val="18151746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DC92D8-2BAC-4565-B44E-C5B76B14564B}"/>
              </a:ext>
            </a:extLst>
          </p:cNvPr>
          <p:cNvSpPr>
            <a:spLocks noGrp="1"/>
          </p:cNvSpPr>
          <p:nvPr>
            <p:ph type="title"/>
          </p:nvPr>
        </p:nvSpPr>
        <p:spPr/>
        <p:txBody>
          <a:bodyPr/>
          <a:lstStyle/>
          <a:p>
            <a:r>
              <a:rPr lang="en-US" dirty="0"/>
              <a:t>Student Information Sheet</a:t>
            </a:r>
          </a:p>
        </p:txBody>
      </p:sp>
      <p:pic>
        <p:nvPicPr>
          <p:cNvPr id="9" name="Content Placeholder 8" descr="screen shot image of page one of the student information sheet - DLM">
            <a:extLst>
              <a:ext uri="{FF2B5EF4-FFF2-40B4-BE49-F238E27FC236}">
                <a16:creationId xmlns:a16="http://schemas.microsoft.com/office/drawing/2014/main" id="{43E9F594-932A-47CE-97D7-767F2223CD90}"/>
              </a:ext>
            </a:extLst>
          </p:cNvPr>
          <p:cNvPicPr>
            <a:picLocks noGrp="1" noChangeAspect="1"/>
          </p:cNvPicPr>
          <p:nvPr>
            <p:ph sz="half" idx="1"/>
          </p:nvPr>
        </p:nvPicPr>
        <p:blipFill>
          <a:blip r:embed="rId3"/>
          <a:stretch>
            <a:fillRect/>
          </a:stretch>
        </p:blipFill>
        <p:spPr>
          <a:xfrm>
            <a:off x="1291590" y="1224518"/>
            <a:ext cx="3812121" cy="4952444"/>
          </a:xfrm>
          <a:prstGeom prst="rect">
            <a:avLst/>
          </a:prstGeom>
        </p:spPr>
      </p:pic>
      <p:pic>
        <p:nvPicPr>
          <p:cNvPr id="13" name="Content Placeholder 12" descr="screen shot image of page two of the student information sheet - DLM">
            <a:extLst>
              <a:ext uri="{FF2B5EF4-FFF2-40B4-BE49-F238E27FC236}">
                <a16:creationId xmlns:a16="http://schemas.microsoft.com/office/drawing/2014/main" id="{4414FE70-07F3-4346-BCC8-A9C457D943E9}"/>
              </a:ext>
            </a:extLst>
          </p:cNvPr>
          <p:cNvPicPr>
            <a:picLocks noGrp="1" noChangeAspect="1"/>
          </p:cNvPicPr>
          <p:nvPr>
            <p:ph sz="half" idx="2"/>
          </p:nvPr>
        </p:nvPicPr>
        <p:blipFill>
          <a:blip r:embed="rId4"/>
          <a:stretch>
            <a:fillRect/>
          </a:stretch>
        </p:blipFill>
        <p:spPr>
          <a:xfrm>
            <a:off x="6619767" y="1207235"/>
            <a:ext cx="3812120" cy="4969728"/>
          </a:xfrm>
          <a:prstGeom prst="rect">
            <a:avLst/>
          </a:prstGeom>
        </p:spPr>
      </p:pic>
    </p:spTree>
    <p:extLst>
      <p:ext uri="{BB962C8B-B14F-4D97-AF65-F5344CB8AC3E}">
        <p14:creationId xmlns:p14="http://schemas.microsoft.com/office/powerpoint/2010/main" val="194606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Dangerous Assumption</a:t>
            </a:r>
          </a:p>
        </p:txBody>
      </p:sp>
      <p:sp>
        <p:nvSpPr>
          <p:cNvPr id="13" name="Rectangle 12">
            <a:extLst>
              <a:ext uri="{FF2B5EF4-FFF2-40B4-BE49-F238E27FC236}">
                <a16:creationId xmlns:a16="http://schemas.microsoft.com/office/drawing/2014/main" id="{1FDA2A97-ED43-4718-828D-7B751ADE4FFE}"/>
              </a:ext>
            </a:extLst>
          </p:cNvPr>
          <p:cNvSpPr/>
          <p:nvPr/>
        </p:nvSpPr>
        <p:spPr>
          <a:xfrm>
            <a:off x="1264773" y="1599149"/>
            <a:ext cx="9662453" cy="954107"/>
          </a:xfrm>
          <a:prstGeom prst="rect">
            <a:avLst/>
          </a:prstGeom>
        </p:spPr>
        <p:txBody>
          <a:bodyPr wrap="none">
            <a:spAutoFit/>
          </a:bodyPr>
          <a:lstStyle/>
          <a:p>
            <a:pPr defTabSz="949478">
              <a:defRPr/>
            </a:pPr>
            <a:r>
              <a:rPr lang="en-US" sz="2800" u="sng" dirty="0">
                <a:hlinkClick r:id="rId3"/>
              </a:rPr>
              <a:t>TIES Center: Tip #6 Using the Least Dangerous Assumption</a:t>
            </a:r>
          </a:p>
          <a:p>
            <a:pPr defTabSz="949478">
              <a:defRPr/>
            </a:pPr>
            <a:r>
              <a:rPr lang="en-US" sz="2800" u="sng" dirty="0">
                <a:hlinkClick r:id="rId3"/>
              </a:rPr>
              <a:t> in Educational Decisions</a:t>
            </a:r>
            <a:endParaRPr lang="en-US" sz="2800" dirty="0"/>
          </a:p>
        </p:txBody>
      </p:sp>
      <p:pic>
        <p:nvPicPr>
          <p:cNvPr id="3" name="Picture 2" descr="He can't because of behavior, a disability label, a test score such as IQ, or a missing skill or information.  How is this assumption going to limit the person's opportunities?">
            <a:extLst>
              <a:ext uri="{FF2B5EF4-FFF2-40B4-BE49-F238E27FC236}">
                <a16:creationId xmlns:a16="http://schemas.microsoft.com/office/drawing/2014/main" id="{133A20DA-3340-4F7D-B7ED-45F366123138}"/>
              </a:ext>
            </a:extLst>
          </p:cNvPr>
          <p:cNvPicPr>
            <a:picLocks noChangeAspect="1"/>
          </p:cNvPicPr>
          <p:nvPr/>
        </p:nvPicPr>
        <p:blipFill>
          <a:blip r:embed="rId4"/>
          <a:stretch>
            <a:fillRect/>
          </a:stretch>
        </p:blipFill>
        <p:spPr>
          <a:xfrm>
            <a:off x="943929" y="2754531"/>
            <a:ext cx="10304140" cy="3437403"/>
          </a:xfrm>
          <a:prstGeom prst="rect">
            <a:avLst/>
          </a:prstGeom>
        </p:spPr>
      </p:pic>
    </p:spTree>
    <p:extLst>
      <p:ext uri="{BB962C8B-B14F-4D97-AF65-F5344CB8AC3E}">
        <p14:creationId xmlns:p14="http://schemas.microsoft.com/office/powerpoint/2010/main" val="22579946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59B13F-C162-4E74-BFC3-6962E8114EF7}"/>
              </a:ext>
            </a:extLst>
          </p:cNvPr>
          <p:cNvSpPr>
            <a:spLocks noGrp="1"/>
          </p:cNvSpPr>
          <p:nvPr>
            <p:ph type="title"/>
          </p:nvPr>
        </p:nvSpPr>
        <p:spPr/>
        <p:txBody>
          <a:bodyPr/>
          <a:lstStyle/>
          <a:p>
            <a:r>
              <a:rPr lang="en-US" dirty="0"/>
              <a:t>Examples of students with a most significant cognitive disability.</a:t>
            </a:r>
          </a:p>
        </p:txBody>
      </p:sp>
      <p:pic>
        <p:nvPicPr>
          <p:cNvPr id="4" name="Online Media 3" title="Who Are Students 2020 Segment 2">
            <a:hlinkClick r:id="" action="ppaction://media"/>
            <a:extLst>
              <a:ext uri="{FF2B5EF4-FFF2-40B4-BE49-F238E27FC236}">
                <a16:creationId xmlns:a16="http://schemas.microsoft.com/office/drawing/2014/main" id="{0A34C989-A9FC-454E-90C6-32557FA93785}"/>
              </a:ext>
            </a:extLst>
          </p:cNvPr>
          <p:cNvPicPr>
            <a:picLocks noGrp="1" noRot="1" noChangeAspect="1"/>
          </p:cNvPicPr>
          <p:nvPr>
            <p:ph idx="1"/>
            <a:videoFile r:link="rId2"/>
          </p:nvPr>
        </p:nvPicPr>
        <p:blipFill>
          <a:blip r:embed="rId5"/>
          <a:stretch>
            <a:fillRect/>
          </a:stretch>
        </p:blipFill>
        <p:spPr>
          <a:xfrm>
            <a:off x="2085975" y="1644650"/>
            <a:ext cx="7611478" cy="4300568"/>
          </a:xfrm>
          <a:prstGeom prst="rect">
            <a:avLst/>
          </a:prstGeom>
        </p:spPr>
      </p:pic>
      <p:sp>
        <p:nvSpPr>
          <p:cNvPr id="2" name="Rectangle 1">
            <a:extLst>
              <a:ext uri="{FF2B5EF4-FFF2-40B4-BE49-F238E27FC236}">
                <a16:creationId xmlns:a16="http://schemas.microsoft.com/office/drawing/2014/main" id="{616657EF-380E-4869-8500-AE7452E3FE30}"/>
              </a:ext>
            </a:extLst>
          </p:cNvPr>
          <p:cNvSpPr/>
          <p:nvPr/>
        </p:nvSpPr>
        <p:spPr>
          <a:xfrm>
            <a:off x="4143479" y="5945218"/>
            <a:ext cx="3496470" cy="369332"/>
          </a:xfrm>
          <a:prstGeom prst="rect">
            <a:avLst/>
          </a:prstGeom>
        </p:spPr>
        <p:txBody>
          <a:bodyPr wrap="none">
            <a:spAutoFit/>
          </a:bodyPr>
          <a:lstStyle/>
          <a:p>
            <a:pPr lvl="0">
              <a:defRPr/>
            </a:pPr>
            <a:r>
              <a:rPr lang="en-US" dirty="0">
                <a:hlinkClick r:id="rId6"/>
              </a:rPr>
              <a:t>https://youtu.be/wIkxLDUnWRA</a:t>
            </a:r>
            <a:r>
              <a:rPr lang="en-US" dirty="0"/>
              <a:t> </a:t>
            </a:r>
          </a:p>
        </p:txBody>
      </p:sp>
    </p:spTree>
    <p:custDataLst>
      <p:tags r:id="rId1"/>
    </p:custDataLst>
    <p:extLst>
      <p:ext uri="{BB962C8B-B14F-4D97-AF65-F5344CB8AC3E}">
        <p14:creationId xmlns:p14="http://schemas.microsoft.com/office/powerpoint/2010/main" val="16303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student qualifies for the DLM</a:t>
            </a:r>
          </a:p>
        </p:txBody>
      </p:sp>
      <p:sp>
        <p:nvSpPr>
          <p:cNvPr id="3" name="Content Placeholder 2"/>
          <p:cNvSpPr>
            <a:spLocks noGrp="1"/>
          </p:cNvSpPr>
          <p:nvPr>
            <p:ph idx="1"/>
          </p:nvPr>
        </p:nvSpPr>
        <p:spPr>
          <a:xfrm>
            <a:off x="838200" y="1567543"/>
            <a:ext cx="9265024" cy="4516016"/>
          </a:xfrm>
        </p:spPr>
        <p:txBody>
          <a:bodyPr>
            <a:normAutofit fontScale="70000" lnSpcReduction="20000"/>
          </a:bodyPr>
          <a:lstStyle/>
          <a:p>
            <a:pPr lvl="0">
              <a:lnSpc>
                <a:spcPct val="120000"/>
              </a:lnSpc>
            </a:pPr>
            <a:r>
              <a:rPr lang="en-US" dirty="0"/>
              <a:t>Find out who your district test coordinator is.</a:t>
            </a:r>
          </a:p>
          <a:p>
            <a:pPr lvl="0">
              <a:lnSpc>
                <a:spcPct val="120000"/>
              </a:lnSpc>
            </a:pPr>
            <a:r>
              <a:rPr lang="en-US" dirty="0"/>
              <a:t>Provide your district test coordinator with the name(s) of students who qualify for the DLM, the student(s) grade level, primary exceptionality from the IEP, and the subjects your student will be taking in the DLM. (Note: students who take the DLM take it in all subject areas for that grade level.  A student can not take a DLM in ELA and general assessment in math.  </a:t>
            </a:r>
          </a:p>
          <a:p>
            <a:pPr lvl="0">
              <a:lnSpc>
                <a:spcPct val="120000"/>
              </a:lnSpc>
            </a:pPr>
            <a:r>
              <a:rPr lang="en-US" dirty="0"/>
              <a:t>Let your district test coordinator know if you do not have an Kite Educator Portal account or if you are new to the DLM. You will not be able to complete the required training until this is done.</a:t>
            </a:r>
          </a:p>
          <a:p>
            <a:pPr lvl="0">
              <a:lnSpc>
                <a:spcPct val="120000"/>
              </a:lnSpc>
            </a:pPr>
            <a:r>
              <a:rPr lang="en-US" dirty="0"/>
              <a:t>Your district test coordinator can get you access to Kite Educator Portal as a teacher for the DLM assessment.  They will also be the individual to upload your students and roster files that link your students to you in each subject area.</a:t>
            </a:r>
          </a:p>
          <a:p>
            <a:endParaRPr lang="en-US" dirty="0"/>
          </a:p>
        </p:txBody>
      </p:sp>
    </p:spTree>
    <p:extLst>
      <p:ext uri="{BB962C8B-B14F-4D97-AF65-F5344CB8AC3E}">
        <p14:creationId xmlns:p14="http://schemas.microsoft.com/office/powerpoint/2010/main" val="2752075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My student no longer meets eligibility requirements for the DLM</a:t>
            </a:r>
          </a:p>
        </p:txBody>
      </p:sp>
      <p:sp>
        <p:nvSpPr>
          <p:cNvPr id="3" name="Content Placeholder 2"/>
          <p:cNvSpPr>
            <a:spLocks noGrp="1"/>
          </p:cNvSpPr>
          <p:nvPr>
            <p:ph idx="1"/>
          </p:nvPr>
        </p:nvSpPr>
        <p:spPr>
          <a:xfrm>
            <a:off x="838200" y="1825625"/>
            <a:ext cx="9937376" cy="4410075"/>
          </a:xfrm>
        </p:spPr>
        <p:txBody>
          <a:bodyPr>
            <a:normAutofit fontScale="85000" lnSpcReduction="20000"/>
          </a:bodyPr>
          <a:lstStyle/>
          <a:p>
            <a:pPr>
              <a:lnSpc>
                <a:spcPct val="120000"/>
              </a:lnSpc>
            </a:pPr>
            <a:r>
              <a:rPr lang="en-US" dirty="0"/>
              <a:t>IEP or IEP amendment must be done to remove the alternate assessment</a:t>
            </a:r>
          </a:p>
          <a:p>
            <a:pPr>
              <a:lnSpc>
                <a:spcPct val="120000"/>
              </a:lnSpc>
            </a:pPr>
            <a:r>
              <a:rPr lang="en-US" dirty="0"/>
              <a:t>Contact your district test coordinator to remove the student from the DLM and add the student to the KAP</a:t>
            </a:r>
          </a:p>
          <a:p>
            <a:pPr>
              <a:lnSpc>
                <a:spcPct val="120000"/>
              </a:lnSpc>
            </a:pPr>
            <a:r>
              <a:rPr lang="en-US" dirty="0"/>
              <a:t>We ask teams to take care of this in the fall before administering any DLM testlets if possible.</a:t>
            </a:r>
          </a:p>
          <a:p>
            <a:pPr>
              <a:lnSpc>
                <a:spcPct val="120000"/>
              </a:lnSpc>
            </a:pPr>
            <a:r>
              <a:rPr lang="en-US" dirty="0"/>
              <a:t>If a student has to be exited after beginning the DLM, that is fine.  We want the right students taking the right test.</a:t>
            </a:r>
          </a:p>
          <a:p>
            <a:pPr>
              <a:lnSpc>
                <a:spcPct val="120000"/>
              </a:lnSpc>
            </a:pPr>
            <a:r>
              <a:rPr lang="en-US" dirty="0"/>
              <a:t>Discuss what accommodation the student needs in order to access grade level academic content.</a:t>
            </a:r>
          </a:p>
        </p:txBody>
      </p:sp>
    </p:spTree>
    <p:extLst>
      <p:ext uri="{BB962C8B-B14F-4D97-AF65-F5344CB8AC3E}">
        <p14:creationId xmlns:p14="http://schemas.microsoft.com/office/powerpoint/2010/main" val="1184304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8201C-CA50-4222-B106-913C47152B9E}"/>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059249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F9DD0-8AD0-4DB5-94A4-8CD2F92CC497}"/>
              </a:ext>
            </a:extLst>
          </p:cNvPr>
          <p:cNvSpPr>
            <a:spLocks noGrp="1"/>
          </p:cNvSpPr>
          <p:nvPr>
            <p:ph type="title"/>
          </p:nvPr>
        </p:nvSpPr>
        <p:spPr/>
        <p:txBody>
          <a:bodyPr>
            <a:normAutofit fontScale="90000"/>
          </a:bodyPr>
          <a:lstStyle/>
          <a:p>
            <a:r>
              <a:rPr lang="en-US" dirty="0"/>
              <a:t>IEP Team Resource: Making Decisions about Participation in the Alternate Assessment</a:t>
            </a:r>
          </a:p>
        </p:txBody>
      </p:sp>
      <p:sp>
        <p:nvSpPr>
          <p:cNvPr id="5" name="Content Placeholder 4">
            <a:extLst>
              <a:ext uri="{FF2B5EF4-FFF2-40B4-BE49-F238E27FC236}">
                <a16:creationId xmlns:a16="http://schemas.microsoft.com/office/drawing/2014/main" id="{1967F186-6C7B-4C54-B83E-140F9823A05A}"/>
              </a:ext>
            </a:extLst>
          </p:cNvPr>
          <p:cNvSpPr>
            <a:spLocks noGrp="1"/>
          </p:cNvSpPr>
          <p:nvPr>
            <p:ph idx="1"/>
          </p:nvPr>
        </p:nvSpPr>
        <p:spPr>
          <a:xfrm>
            <a:off x="838200" y="1840229"/>
            <a:ext cx="11353800" cy="4480561"/>
          </a:xfrm>
        </p:spPr>
        <p:txBody>
          <a:bodyPr>
            <a:normAutofit fontScale="55000" lnSpcReduction="20000"/>
          </a:bodyPr>
          <a:lstStyle/>
          <a:p>
            <a:pPr marL="0" indent="0">
              <a:buNone/>
            </a:pPr>
            <a:r>
              <a:rPr lang="en-US" sz="2900" dirty="0"/>
              <a:t>Section 1: Informing All IEP Team Members about the Kansas AA-AAAS</a:t>
            </a:r>
          </a:p>
          <a:p>
            <a:pPr marL="457200" lvl="1" indent="0">
              <a:buNone/>
            </a:pPr>
            <a:r>
              <a:rPr lang="en-US" sz="2900" dirty="0"/>
              <a:t>Tool A: Assessment Information for IEP Team Members</a:t>
            </a:r>
          </a:p>
          <a:p>
            <a:pPr marL="0" indent="0">
              <a:buNone/>
            </a:pPr>
            <a:r>
              <a:rPr lang="en-US" sz="2900" dirty="0"/>
              <a:t>Section 2: Preparing for the Decision about Whether the Student Should Participate in the Kansas AA-AAAS</a:t>
            </a:r>
          </a:p>
          <a:p>
            <a:pPr marL="457200" lvl="1" indent="0">
              <a:buNone/>
            </a:pPr>
            <a:r>
              <a:rPr lang="en-US" sz="2900" dirty="0"/>
              <a:t>Tool B: Intellectual Functioning Tool</a:t>
            </a:r>
          </a:p>
          <a:p>
            <a:pPr marL="457200" lvl="1" indent="0">
              <a:buNone/>
            </a:pPr>
            <a:r>
              <a:rPr lang="en-US" sz="2900" dirty="0"/>
              <a:t>Tool C: Adaptive Functioning Tool</a:t>
            </a:r>
          </a:p>
          <a:p>
            <a:pPr marL="457200" lvl="1" indent="0">
              <a:buNone/>
            </a:pPr>
            <a:r>
              <a:rPr lang="en-US" sz="2900" dirty="0"/>
              <a:t>Tool D: Instruction and Supports Documentation</a:t>
            </a:r>
          </a:p>
          <a:p>
            <a:pPr marL="457200" lvl="1" indent="0">
              <a:buNone/>
            </a:pPr>
            <a:r>
              <a:rPr lang="en-US" sz="2900" dirty="0"/>
              <a:t>Tool E: Previous Test Participation and Performance Documentation</a:t>
            </a:r>
          </a:p>
          <a:p>
            <a:pPr marL="457200" lvl="1" indent="0">
              <a:buNone/>
            </a:pPr>
            <a:r>
              <a:rPr lang="en-US" sz="2900" dirty="0"/>
              <a:t>Tool F: Communication Skills Documentation</a:t>
            </a:r>
          </a:p>
          <a:p>
            <a:pPr marL="0" indent="0">
              <a:buNone/>
            </a:pPr>
            <a:r>
              <a:rPr lang="en-US" sz="2900" dirty="0"/>
              <a:t>Section 3: Discussing Information Relevant to the Assessment Decision During the IEP Meeting</a:t>
            </a:r>
          </a:p>
          <a:p>
            <a:pPr marL="457200" lvl="1" indent="0">
              <a:buNone/>
            </a:pPr>
            <a:r>
              <a:rPr lang="en-US" sz="2900" dirty="0"/>
              <a:t>Tool G: Expectations for the Student’s Future </a:t>
            </a:r>
          </a:p>
          <a:p>
            <a:pPr marL="457200" lvl="1" indent="0">
              <a:buNone/>
            </a:pPr>
            <a:r>
              <a:rPr lang="en-US" sz="2900" dirty="0"/>
              <a:t>Tool H: Implications of Participation in General and Alternate Assessment</a:t>
            </a:r>
          </a:p>
          <a:p>
            <a:pPr marL="457200" lvl="1" indent="0">
              <a:buNone/>
            </a:pPr>
            <a:r>
              <a:rPr lang="en-US" sz="2900" dirty="0"/>
              <a:t>Tool I: Intellectual Functioning, Adaptive Functioning, and Previous Participation and Performance Summary</a:t>
            </a:r>
          </a:p>
          <a:p>
            <a:pPr marL="457200" lvl="1" indent="0">
              <a:buNone/>
            </a:pPr>
            <a:r>
              <a:rPr lang="en-US" sz="2900" dirty="0"/>
              <a:t>Tool J: Alternate Assessment Notification</a:t>
            </a:r>
          </a:p>
          <a:p>
            <a:pPr marL="0" indent="0">
              <a:buNone/>
            </a:pPr>
            <a:r>
              <a:rPr lang="en-US" sz="2900" dirty="0"/>
              <a:t>Section 4: Reviewing Decisions about Instruction and Assessment</a:t>
            </a:r>
          </a:p>
          <a:p>
            <a:pPr marL="457200" lvl="1" indent="0">
              <a:buNone/>
            </a:pPr>
            <a:r>
              <a:rPr lang="en-US" sz="2900" dirty="0"/>
              <a:t>Tool K: Aggregation of Assessment Decisions by School and District</a:t>
            </a:r>
          </a:p>
          <a:p>
            <a:pPr marL="457200" lvl="1" indent="0">
              <a:buNone/>
            </a:pPr>
            <a:r>
              <a:rPr lang="en-US" sz="2900" dirty="0"/>
              <a:t>Tool L: Review of Aggregate Decisions by School and District</a:t>
            </a:r>
          </a:p>
          <a:p>
            <a:pPr marL="0" indent="0">
              <a:buNone/>
            </a:pPr>
            <a:r>
              <a:rPr lang="en-US" sz="2900" dirty="0"/>
              <a:t>Appendix – 2 case studies (1 student who would be eligible for the DLM/ 1 student who would not be eligible for the DLM)</a:t>
            </a:r>
          </a:p>
          <a:p>
            <a:pPr marL="0" indent="0">
              <a:buNone/>
            </a:pPr>
            <a:endParaRPr lang="en-US" dirty="0"/>
          </a:p>
        </p:txBody>
      </p:sp>
    </p:spTree>
    <p:extLst>
      <p:ext uri="{BB962C8B-B14F-4D97-AF65-F5344CB8AC3E}">
        <p14:creationId xmlns:p14="http://schemas.microsoft.com/office/powerpoint/2010/main" val="1486182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55266-8CCC-487A-B337-4B44892405D4}"/>
              </a:ext>
            </a:extLst>
          </p:cNvPr>
          <p:cNvSpPr>
            <a:spLocks noGrp="1"/>
          </p:cNvSpPr>
          <p:nvPr>
            <p:ph idx="1"/>
          </p:nvPr>
        </p:nvSpPr>
        <p:spPr/>
        <p:txBody>
          <a:bodyPr/>
          <a:lstStyle/>
          <a:p>
            <a:r>
              <a:rPr lang="en-US" dirty="0">
                <a:hlinkClick r:id="rId3" tooltip="Participation Guidelines"/>
              </a:rPr>
              <a:t>Participation Guidelines</a:t>
            </a:r>
            <a:r>
              <a:rPr lang="en-US" dirty="0"/>
              <a:t> (PDF) </a:t>
            </a:r>
          </a:p>
          <a:p>
            <a:r>
              <a:rPr lang="en-US" dirty="0">
                <a:hlinkClick r:id="rId4" tooltip="Kansas Alternate Assessments Flow Chart"/>
              </a:rPr>
              <a:t>Kansas Alternate Assessment Flow Chart</a:t>
            </a:r>
            <a:r>
              <a:rPr lang="en-US" dirty="0"/>
              <a:t> (PDF) </a:t>
            </a:r>
          </a:p>
          <a:p>
            <a:r>
              <a:rPr lang="en-US" dirty="0">
                <a:hlinkClick r:id="rId5" tooltip="Rubric"/>
              </a:rPr>
              <a:t>Rubric for Determining Student Eligibility for the Kansas Alternate Assessment (DLM)</a:t>
            </a:r>
            <a:r>
              <a:rPr lang="en-US" dirty="0"/>
              <a:t> (PDF) (Companion document to the DLM Participation Guidelines)</a:t>
            </a:r>
          </a:p>
          <a:p>
            <a:r>
              <a:rPr lang="en-US" dirty="0">
                <a:hlinkClick r:id="rId6" tooltip="Making Decisions"/>
              </a:rPr>
              <a:t>IEP Team Resource Making Decisions about Participation in the Alternate Assessment</a:t>
            </a:r>
            <a:r>
              <a:rPr lang="en-US" dirty="0"/>
              <a:t> (PDF)</a:t>
            </a:r>
          </a:p>
        </p:txBody>
      </p:sp>
      <p:sp>
        <p:nvSpPr>
          <p:cNvPr id="3" name="Title 2">
            <a:extLst>
              <a:ext uri="{FF2B5EF4-FFF2-40B4-BE49-F238E27FC236}">
                <a16:creationId xmlns:a16="http://schemas.microsoft.com/office/drawing/2014/main" id="{FF4DA001-FC80-4179-A4B4-4F49C695ED3B}"/>
              </a:ext>
            </a:extLst>
          </p:cNvPr>
          <p:cNvSpPr>
            <a:spLocks noGrp="1"/>
          </p:cNvSpPr>
          <p:nvPr>
            <p:ph type="title"/>
          </p:nvPr>
        </p:nvSpPr>
        <p:spPr/>
        <p:txBody>
          <a:bodyPr/>
          <a:lstStyle/>
          <a:p>
            <a:r>
              <a:rPr lang="en-US" dirty="0"/>
              <a:t>Additional Guidance Documents</a:t>
            </a:r>
          </a:p>
        </p:txBody>
      </p:sp>
    </p:spTree>
    <p:extLst>
      <p:ext uri="{BB962C8B-B14F-4D97-AF65-F5344CB8AC3E}">
        <p14:creationId xmlns:p14="http://schemas.microsoft.com/office/powerpoint/2010/main" val="4119835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32" y="76201"/>
            <a:ext cx="10119360" cy="1004454"/>
          </a:xfrm>
        </p:spPr>
        <p:txBody>
          <a:bodyPr>
            <a:normAutofit/>
          </a:bodyPr>
          <a:lstStyle/>
          <a:p>
            <a:r>
              <a:rPr lang="en-US" dirty="0"/>
              <a:t>Resource Links</a:t>
            </a:r>
          </a:p>
        </p:txBody>
      </p:sp>
      <p:sp>
        <p:nvSpPr>
          <p:cNvPr id="3" name="Content Placeholder 2"/>
          <p:cNvSpPr>
            <a:spLocks noGrp="1"/>
          </p:cNvSpPr>
          <p:nvPr>
            <p:ph idx="1"/>
          </p:nvPr>
        </p:nvSpPr>
        <p:spPr>
          <a:xfrm>
            <a:off x="865632" y="1080655"/>
            <a:ext cx="10119360" cy="5384138"/>
          </a:xfrm>
        </p:spPr>
        <p:txBody>
          <a:bodyPr>
            <a:normAutofit/>
          </a:bodyPr>
          <a:lstStyle/>
          <a:p>
            <a:r>
              <a:rPr lang="en-US" sz="3600" dirty="0">
                <a:hlinkClick r:id="rId3"/>
              </a:rPr>
              <a:t>KSDE DLM webpage</a:t>
            </a:r>
            <a:endParaRPr lang="en-US" sz="3600" dirty="0"/>
          </a:p>
          <a:p>
            <a:r>
              <a:rPr lang="en-US" sz="3600" dirty="0">
                <a:hlinkClick r:id="rId4"/>
              </a:rPr>
              <a:t>KSDE Assessment webpage</a:t>
            </a:r>
            <a:r>
              <a:rPr lang="en-US" sz="3600" dirty="0"/>
              <a:t> (Assessment page)</a:t>
            </a:r>
          </a:p>
          <a:p>
            <a:r>
              <a:rPr lang="en-US" sz="3600" dirty="0">
                <a:hlinkClick r:id="rId5"/>
              </a:rPr>
              <a:t>DLM webpage</a:t>
            </a:r>
            <a:endParaRPr lang="en-US" sz="3600" dirty="0"/>
          </a:p>
          <a:p>
            <a:r>
              <a:rPr lang="en-US" sz="3600" dirty="0">
                <a:hlinkClick r:id="rId6"/>
              </a:rPr>
              <a:t>TASN website</a:t>
            </a:r>
            <a:endParaRPr lang="en-US" sz="3600" dirty="0"/>
          </a:p>
          <a:p>
            <a:r>
              <a:rPr lang="en-US" sz="3600" dirty="0">
                <a:hlinkClick r:id="rId7"/>
              </a:rPr>
              <a:t>Navigating Change 2020</a:t>
            </a:r>
            <a:r>
              <a:rPr lang="en-US" sz="3600" dirty="0"/>
              <a:t> </a:t>
            </a:r>
          </a:p>
          <a:p>
            <a:pPr marL="457200" lvl="1" indent="0">
              <a:buNone/>
            </a:pPr>
            <a:r>
              <a:rPr lang="en-US" sz="3600" dirty="0"/>
              <a:t>Essential Elements Assessment Rubrics by grade band</a:t>
            </a:r>
          </a:p>
        </p:txBody>
      </p:sp>
    </p:spTree>
    <p:extLst>
      <p:ext uri="{BB962C8B-B14F-4D97-AF65-F5344CB8AC3E}">
        <p14:creationId xmlns:p14="http://schemas.microsoft.com/office/powerpoint/2010/main" val="4228304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CD309-214F-42E2-AC56-24E9A9DFA6EE}"/>
              </a:ext>
            </a:extLst>
          </p:cNvPr>
          <p:cNvSpPr>
            <a:spLocks noGrp="1"/>
          </p:cNvSpPr>
          <p:nvPr>
            <p:ph type="title"/>
          </p:nvPr>
        </p:nvSpPr>
        <p:spPr>
          <a:xfrm>
            <a:off x="1676400" y="460127"/>
            <a:ext cx="10515600" cy="1325563"/>
          </a:xfrm>
        </p:spPr>
        <p:txBody>
          <a:bodyPr/>
          <a:lstStyle/>
          <a:p>
            <a:r>
              <a:rPr lang="en-US" sz="4400" kern="1200" dirty="0">
                <a:solidFill>
                  <a:srgbClr val="12284C"/>
                </a:solidFill>
                <a:effectLst/>
                <a:latin typeface="Arial Black" panose="020B0A04020102020204" pitchFamily="34" charset="0"/>
                <a:ea typeface="+mn-ea"/>
                <a:cs typeface="+mn-cs"/>
              </a:rPr>
              <a:t>Subscribe to KAA listserv</a:t>
            </a:r>
            <a:endParaRPr lang="en-US" dirty="0"/>
          </a:p>
        </p:txBody>
      </p:sp>
      <p:sp>
        <p:nvSpPr>
          <p:cNvPr id="2" name="Rectangle 1"/>
          <p:cNvSpPr/>
          <p:nvPr/>
        </p:nvSpPr>
        <p:spPr>
          <a:xfrm>
            <a:off x="1301263" y="1608940"/>
            <a:ext cx="11192606" cy="2677656"/>
          </a:xfrm>
          <a:prstGeom prst="rect">
            <a:avLst/>
          </a:prstGeom>
        </p:spPr>
        <p:txBody>
          <a:bodyPr wrap="square">
            <a:spAutoFit/>
          </a:bodyPr>
          <a:lstStyle/>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To sign up for KAA listserv, send this information:</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Subject line:</a:t>
            </a:r>
            <a:r>
              <a:rPr lang="en-US" sz="2800" dirty="0">
                <a:latin typeface="Arial" panose="020B0604020202020204" pitchFamily="34" charset="0"/>
                <a:cs typeface="Arial" panose="020B0604020202020204" pitchFamily="34" charset="0"/>
              </a:rPr>
              <a:t> KAA Listserv</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Body of message:</a:t>
            </a:r>
            <a:r>
              <a:rPr lang="en-US" sz="2800" dirty="0">
                <a:latin typeface="Arial" panose="020B0604020202020204" pitchFamily="34" charset="0"/>
                <a:cs typeface="Arial" panose="020B0604020202020204" pitchFamily="34" charset="0"/>
              </a:rPr>
              <a:t> Email address, First Name, Last Name, USD Number, USD Name, </a:t>
            </a:r>
            <a:br>
              <a:rPr lang="en-US" sz="28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Send to this address:</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3"/>
              </a:rPr>
              <a:t>crogers@ksde.org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487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D2E5-FBA8-4788-B652-3FC74F1D9D14}"/>
              </a:ext>
            </a:extLst>
          </p:cNvPr>
          <p:cNvSpPr>
            <a:spLocks noGrp="1"/>
          </p:cNvSpPr>
          <p:nvPr>
            <p:ph type="title"/>
          </p:nvPr>
        </p:nvSpPr>
        <p:spPr/>
        <p:txBody>
          <a:bodyPr/>
          <a:lstStyle/>
          <a:p>
            <a:r>
              <a:rPr lang="en-US" dirty="0"/>
              <a:t>Contact Information</a:t>
            </a:r>
          </a:p>
        </p:txBody>
      </p:sp>
      <p:sp>
        <p:nvSpPr>
          <p:cNvPr id="3" name="Content Placeholder 2"/>
          <p:cNvSpPr>
            <a:spLocks noGrp="1"/>
          </p:cNvSpPr>
          <p:nvPr>
            <p:ph sz="quarter" idx="13"/>
          </p:nvPr>
        </p:nvSpPr>
        <p:spPr>
          <a:xfrm>
            <a:off x="502920" y="3168073"/>
            <a:ext cx="5414363" cy="2354046"/>
          </a:xfrm>
          <a:ln>
            <a:noFill/>
          </a:ln>
        </p:spPr>
        <p:txBody>
          <a:bodyPr/>
          <a:lstStyle/>
          <a:p>
            <a:pPr lvl="1"/>
            <a:r>
              <a:rPr lang="en-US" dirty="0"/>
              <a:t>Cary Rogers</a:t>
            </a:r>
            <a:br>
              <a:rPr lang="en-US" dirty="0"/>
            </a:br>
            <a:r>
              <a:rPr lang="en-US" dirty="0"/>
              <a:t>Education Program Consultant</a:t>
            </a:r>
          </a:p>
          <a:p>
            <a:pPr lvl="1"/>
            <a:r>
              <a:rPr lang="en-US" dirty="0"/>
              <a:t>Special Education and Title Services Team</a:t>
            </a:r>
            <a:br>
              <a:rPr lang="en-US" dirty="0"/>
            </a:br>
            <a:r>
              <a:rPr lang="en-US" dirty="0"/>
              <a:t>(785) 296-0916</a:t>
            </a:r>
            <a:br>
              <a:rPr lang="en-US" dirty="0"/>
            </a:br>
            <a:r>
              <a:rPr lang="en-US" dirty="0">
                <a:hlinkClick r:id="rId3"/>
              </a:rPr>
              <a:t>crogers@ksde.org</a:t>
            </a:r>
            <a:r>
              <a:rPr lang="en-US" dirty="0"/>
              <a:t> </a:t>
            </a:r>
          </a:p>
        </p:txBody>
      </p:sp>
    </p:spTree>
    <p:extLst>
      <p:ext uri="{BB962C8B-B14F-4D97-AF65-F5344CB8AC3E}">
        <p14:creationId xmlns:p14="http://schemas.microsoft.com/office/powerpoint/2010/main" val="133472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sz="quarter" idx="4294967295"/>
            <p:extLst>
              <p:ext uri="{D42A27DB-BD31-4B8C-83A1-F6EECF244321}">
                <p14:modId xmlns:p14="http://schemas.microsoft.com/office/powerpoint/2010/main" val="1013540491"/>
              </p:ext>
            </p:extLst>
          </p:nvPr>
        </p:nvGraphicFramePr>
        <p:xfrm>
          <a:off x="0" y="436563"/>
          <a:ext cx="11465169" cy="5821680"/>
        </p:xfrm>
        <a:graphic>
          <a:graphicData uri="http://schemas.openxmlformats.org/drawingml/2006/table">
            <a:tbl>
              <a:tblPr firstRow="1" firstCol="1" bandRow="1">
                <a:tableStyleId>{21E4AEA4-8DFA-4A89-87EB-49C32662AFE0}</a:tableStyleId>
              </a:tblPr>
              <a:tblGrid>
                <a:gridCol w="3821723">
                  <a:extLst>
                    <a:ext uri="{9D8B030D-6E8A-4147-A177-3AD203B41FA5}">
                      <a16:colId xmlns:a16="http://schemas.microsoft.com/office/drawing/2014/main" val="837507891"/>
                    </a:ext>
                  </a:extLst>
                </a:gridCol>
                <a:gridCol w="3821723">
                  <a:extLst>
                    <a:ext uri="{9D8B030D-6E8A-4147-A177-3AD203B41FA5}">
                      <a16:colId xmlns:a16="http://schemas.microsoft.com/office/drawing/2014/main" val="967257498"/>
                    </a:ext>
                  </a:extLst>
                </a:gridCol>
                <a:gridCol w="3821723">
                  <a:extLst>
                    <a:ext uri="{9D8B030D-6E8A-4147-A177-3AD203B41FA5}">
                      <a16:colId xmlns:a16="http://schemas.microsoft.com/office/drawing/2014/main" val="2444018176"/>
                    </a:ext>
                  </a:extLst>
                </a:gridCol>
              </a:tblGrid>
              <a:tr h="382675">
                <a:tc>
                  <a:txBody>
                    <a:bodyPr/>
                    <a:lstStyle/>
                    <a:p>
                      <a:pPr algn="ctr"/>
                      <a:endParaRPr lang="en-US" sz="1800" dirty="0"/>
                    </a:p>
                  </a:txBody>
                  <a:tcPr marL="121920" marR="121920" marT="60960" marB="60960"/>
                </a:tc>
                <a:tc>
                  <a:txBody>
                    <a:bodyPr/>
                    <a:lstStyle/>
                    <a:p>
                      <a:pPr algn="ctr"/>
                      <a:r>
                        <a:rPr lang="en-US" sz="1800" dirty="0"/>
                        <a:t>Scenario One</a:t>
                      </a:r>
                    </a:p>
                  </a:txBody>
                  <a:tcPr marL="121920" marR="121920" marT="60960" marB="60960"/>
                </a:tc>
                <a:tc>
                  <a:txBody>
                    <a:bodyPr/>
                    <a:lstStyle/>
                    <a:p>
                      <a:pPr algn="ctr"/>
                      <a:r>
                        <a:rPr lang="en-US" sz="1800" dirty="0"/>
                        <a:t>Scenario Two</a:t>
                      </a:r>
                    </a:p>
                  </a:txBody>
                  <a:tcPr marL="121920" marR="121920" marT="60960" marB="60960"/>
                </a:tc>
                <a:extLst>
                  <a:ext uri="{0D108BD9-81ED-4DB2-BD59-A6C34878D82A}">
                    <a16:rowId xmlns:a16="http://schemas.microsoft.com/office/drawing/2014/main" val="4240617090"/>
                  </a:ext>
                </a:extLst>
              </a:tr>
              <a:tr h="1177462">
                <a:tc>
                  <a:txBody>
                    <a:bodyPr/>
                    <a:lstStyle/>
                    <a:p>
                      <a:r>
                        <a:rPr lang="en-US" sz="1800" dirty="0"/>
                        <a:t>Assumptions</a:t>
                      </a:r>
                    </a:p>
                  </a:txBody>
                  <a:tcPr marL="121920" marR="121920" marT="60960" marB="60960"/>
                </a:tc>
                <a:tc>
                  <a:txBody>
                    <a:bodyPr/>
                    <a:lstStyle/>
                    <a:p>
                      <a:r>
                        <a:rPr lang="en-US" sz="1800" dirty="0"/>
                        <a:t>She isn’t smart,</a:t>
                      </a:r>
                      <a:r>
                        <a:rPr lang="en-US" sz="1800" baseline="0" dirty="0"/>
                        <a:t> sub-average intelligence and ability to learn</a:t>
                      </a:r>
                      <a:endParaRPr lang="en-US" sz="1800" dirty="0"/>
                    </a:p>
                  </a:txBody>
                  <a:tcPr marL="121920" marR="121920" marT="60960" marB="60960"/>
                </a:tc>
                <a:tc>
                  <a:txBody>
                    <a:bodyPr/>
                    <a:lstStyle/>
                    <a:p>
                      <a:r>
                        <a:rPr lang="en-US" sz="1800" dirty="0"/>
                        <a:t>Treat</a:t>
                      </a:r>
                      <a:r>
                        <a:rPr lang="en-US" sz="1800" baseline="0" dirty="0"/>
                        <a:t> her as smart, distrust validity of test results due to lack of communication and movement difficulties</a:t>
                      </a:r>
                      <a:endParaRPr lang="en-US" sz="1800" dirty="0"/>
                    </a:p>
                  </a:txBody>
                  <a:tcPr marL="121920" marR="121920" marT="60960" marB="60960"/>
                </a:tc>
                <a:extLst>
                  <a:ext uri="{0D108BD9-81ED-4DB2-BD59-A6C34878D82A}">
                    <a16:rowId xmlns:a16="http://schemas.microsoft.com/office/drawing/2014/main" val="866588448"/>
                  </a:ext>
                </a:extLst>
              </a:tr>
              <a:tr h="1707319">
                <a:tc>
                  <a:txBody>
                    <a:bodyPr/>
                    <a:lstStyle/>
                    <a:p>
                      <a:r>
                        <a:rPr lang="en-US" sz="1800" dirty="0"/>
                        <a:t>Educational setting</a:t>
                      </a:r>
                    </a:p>
                  </a:txBody>
                  <a:tcPr marL="121920" marR="121920" marT="60960" marB="60960"/>
                </a:tc>
                <a:tc>
                  <a:txBody>
                    <a:bodyPr/>
                    <a:lstStyle/>
                    <a:p>
                      <a:r>
                        <a:rPr lang="en-US" sz="1800" dirty="0"/>
                        <a:t>Functional academics, speak</a:t>
                      </a:r>
                      <a:r>
                        <a:rPr lang="en-US" sz="1800" baseline="0" dirty="0"/>
                        <a:t> in language more appropriate for younger child, functional skills, with other students with significant disabilities</a:t>
                      </a:r>
                      <a:endParaRPr lang="en-US" sz="1800" dirty="0"/>
                    </a:p>
                  </a:txBody>
                  <a:tcPr marL="121920" marR="121920" marT="60960" marB="60960"/>
                </a:tc>
                <a:tc>
                  <a:txBody>
                    <a:bodyPr/>
                    <a:lstStyle/>
                    <a:p>
                      <a:r>
                        <a:rPr lang="en-US" sz="1800" dirty="0"/>
                        <a:t>Variety of methods to teach</a:t>
                      </a:r>
                      <a:r>
                        <a:rPr lang="en-US" sz="1800" baseline="0" dirty="0"/>
                        <a:t> her to read, talk to her like any other teenager, enrolled in general academic classes, natural opportunities to teach functional skills</a:t>
                      </a:r>
                      <a:endParaRPr lang="en-US" sz="1800" dirty="0"/>
                    </a:p>
                  </a:txBody>
                  <a:tcPr marL="121920" marR="121920" marT="60960" marB="60960"/>
                </a:tc>
                <a:extLst>
                  <a:ext uri="{0D108BD9-81ED-4DB2-BD59-A6C34878D82A}">
                    <a16:rowId xmlns:a16="http://schemas.microsoft.com/office/drawing/2014/main" val="3572248227"/>
                  </a:ext>
                </a:extLst>
              </a:tr>
              <a:tr h="1177462">
                <a:tc>
                  <a:txBody>
                    <a:bodyPr/>
                    <a:lstStyle/>
                    <a:p>
                      <a:r>
                        <a:rPr lang="en-US" sz="1800" dirty="0"/>
                        <a:t>Communication support</a:t>
                      </a:r>
                    </a:p>
                  </a:txBody>
                  <a:tcPr marL="121920" marR="121920" marT="60960" marB="60960"/>
                </a:tc>
                <a:tc>
                  <a:txBody>
                    <a:bodyPr/>
                    <a:lstStyle/>
                    <a:p>
                      <a:r>
                        <a:rPr lang="en-US" sz="1800" dirty="0"/>
                        <a:t>Vocabulary and supports correspond</a:t>
                      </a:r>
                      <a:r>
                        <a:rPr lang="en-US" sz="1800" baseline="0" dirty="0"/>
                        <a:t> to assessment of intellectual disabilities</a:t>
                      </a:r>
                      <a:endParaRPr lang="en-US" sz="1800" dirty="0"/>
                    </a:p>
                  </a:txBody>
                  <a:tcPr marL="121920" marR="121920" marT="60960" marB="60960"/>
                </a:tc>
                <a:tc>
                  <a:txBody>
                    <a:bodyPr/>
                    <a:lstStyle/>
                    <a:p>
                      <a:r>
                        <a:rPr lang="en-US" sz="1800" dirty="0"/>
                        <a:t>Communication</a:t>
                      </a:r>
                      <a:r>
                        <a:rPr lang="en-US" sz="1800" baseline="0" dirty="0"/>
                        <a:t> system includes words and concepts relating to current events, love, relationships, and her future</a:t>
                      </a:r>
                      <a:endParaRPr lang="en-US" sz="1800" dirty="0"/>
                    </a:p>
                  </a:txBody>
                  <a:tcPr marL="121920" marR="121920" marT="60960" marB="60960"/>
                </a:tc>
                <a:extLst>
                  <a:ext uri="{0D108BD9-81ED-4DB2-BD59-A6C34878D82A}">
                    <a16:rowId xmlns:a16="http://schemas.microsoft.com/office/drawing/2014/main" val="4269838390"/>
                  </a:ext>
                </a:extLst>
              </a:tr>
              <a:tr h="1177462">
                <a:tc>
                  <a:txBody>
                    <a:bodyPr/>
                    <a:lstStyle/>
                    <a:p>
                      <a:r>
                        <a:rPr lang="en-US" sz="1800" dirty="0"/>
                        <a:t>Friendships and dreams</a:t>
                      </a:r>
                    </a:p>
                  </a:txBody>
                  <a:tcPr marL="121920" marR="121920" marT="60960" marB="60960"/>
                </a:tc>
                <a:tc>
                  <a:txBody>
                    <a:bodyPr/>
                    <a:lstStyle/>
                    <a:p>
                      <a:r>
                        <a:rPr lang="en-US" sz="1800" dirty="0"/>
                        <a:t>Interactions with other students with disabilities, plan for</a:t>
                      </a:r>
                      <a:r>
                        <a:rPr lang="en-US" sz="1800" baseline="0" dirty="0"/>
                        <a:t> moving into a group home and attend day program</a:t>
                      </a:r>
                      <a:endParaRPr lang="en-US" sz="1800" dirty="0"/>
                    </a:p>
                  </a:txBody>
                  <a:tcPr marL="121920" marR="121920" marT="60960" marB="60960"/>
                </a:tc>
                <a:tc>
                  <a:txBody>
                    <a:bodyPr/>
                    <a:lstStyle/>
                    <a:p>
                      <a:r>
                        <a:rPr lang="en-US" sz="1800" dirty="0"/>
                        <a:t>Encourage friendships,</a:t>
                      </a:r>
                      <a:r>
                        <a:rPr lang="en-US" sz="1800" baseline="0" dirty="0"/>
                        <a:t> participate in activities with classmates, postsecondary education addressed</a:t>
                      </a:r>
                      <a:endParaRPr lang="en-US" sz="1800" dirty="0"/>
                    </a:p>
                  </a:txBody>
                  <a:tcPr marL="121920" marR="121920" marT="60960" marB="60960"/>
                </a:tc>
                <a:extLst>
                  <a:ext uri="{0D108BD9-81ED-4DB2-BD59-A6C34878D82A}">
                    <a16:rowId xmlns:a16="http://schemas.microsoft.com/office/drawing/2014/main" val="1936084526"/>
                  </a:ext>
                </a:extLst>
              </a:tr>
            </a:tbl>
          </a:graphicData>
        </a:graphic>
      </p:graphicFrame>
      <p:sp>
        <p:nvSpPr>
          <p:cNvPr id="2" name="Title 1">
            <a:extLst>
              <a:ext uri="{FF2B5EF4-FFF2-40B4-BE49-F238E27FC236}">
                <a16:creationId xmlns:a16="http://schemas.microsoft.com/office/drawing/2014/main" id="{0390A244-BD63-4C1C-8930-E48C676B2F44}"/>
              </a:ext>
            </a:extLst>
          </p:cNvPr>
          <p:cNvSpPr>
            <a:spLocks noGrp="1"/>
          </p:cNvSpPr>
          <p:nvPr>
            <p:ph type="title" idx="4294967295"/>
          </p:nvPr>
        </p:nvSpPr>
        <p:spPr>
          <a:xfrm>
            <a:off x="4804558" y="-441647"/>
            <a:ext cx="10515600" cy="1325563"/>
          </a:xfrm>
        </p:spPr>
        <p:txBody>
          <a:bodyPr>
            <a:normAutofit/>
          </a:bodyPr>
          <a:lstStyle/>
          <a:p>
            <a:r>
              <a:rPr lang="en-US" sz="3600" dirty="0"/>
              <a:t>Kim</a:t>
            </a:r>
          </a:p>
        </p:txBody>
      </p:sp>
    </p:spTree>
    <p:extLst>
      <p:ext uri="{BB962C8B-B14F-4D97-AF65-F5344CB8AC3E}">
        <p14:creationId xmlns:p14="http://schemas.microsoft.com/office/powerpoint/2010/main" val="2321025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9089" y="-58764"/>
            <a:ext cx="10460736" cy="701731"/>
          </a:xfrm>
        </p:spPr>
        <p:txBody>
          <a:bodyPr/>
          <a:lstStyle/>
          <a:p>
            <a:pPr algn="ctr"/>
            <a:r>
              <a:rPr lang="en-US" dirty="0"/>
              <a:t>Kim cont’d</a:t>
            </a:r>
          </a:p>
        </p:txBody>
      </p:sp>
      <p:graphicFrame>
        <p:nvGraphicFramePr>
          <p:cNvPr id="3" name="Table Placeholder 2"/>
          <p:cNvGraphicFramePr>
            <a:graphicFrameLocks noGrp="1"/>
          </p:cNvGraphicFramePr>
          <p:nvPr>
            <p:ph type="tbl" sz="quarter" idx="12"/>
            <p:extLst>
              <p:ext uri="{D42A27DB-BD31-4B8C-83A1-F6EECF244321}">
                <p14:modId xmlns:p14="http://schemas.microsoft.com/office/powerpoint/2010/main" val="1954075109"/>
              </p:ext>
            </p:extLst>
          </p:nvPr>
        </p:nvGraphicFramePr>
        <p:xfrm>
          <a:off x="406400" y="584201"/>
          <a:ext cx="11480799" cy="4006426"/>
        </p:xfrm>
        <a:graphic>
          <a:graphicData uri="http://schemas.openxmlformats.org/drawingml/2006/table">
            <a:tbl>
              <a:tblPr firstRow="1" firstCol="1" bandRow="1">
                <a:tableStyleId>{21E4AEA4-8DFA-4A89-87EB-49C32662AFE0}</a:tableStyleId>
              </a:tblPr>
              <a:tblGrid>
                <a:gridCol w="3826933">
                  <a:extLst>
                    <a:ext uri="{9D8B030D-6E8A-4147-A177-3AD203B41FA5}">
                      <a16:colId xmlns:a16="http://schemas.microsoft.com/office/drawing/2014/main" val="837507891"/>
                    </a:ext>
                  </a:extLst>
                </a:gridCol>
                <a:gridCol w="3826933">
                  <a:extLst>
                    <a:ext uri="{9D8B030D-6E8A-4147-A177-3AD203B41FA5}">
                      <a16:colId xmlns:a16="http://schemas.microsoft.com/office/drawing/2014/main" val="967257498"/>
                    </a:ext>
                  </a:extLst>
                </a:gridCol>
                <a:gridCol w="3826933">
                  <a:extLst>
                    <a:ext uri="{9D8B030D-6E8A-4147-A177-3AD203B41FA5}">
                      <a16:colId xmlns:a16="http://schemas.microsoft.com/office/drawing/2014/main" val="2444018176"/>
                    </a:ext>
                  </a:extLst>
                </a:gridCol>
              </a:tblGrid>
              <a:tr h="494453">
                <a:tc>
                  <a:txBody>
                    <a:bodyPr/>
                    <a:lstStyle/>
                    <a:p>
                      <a:endParaRPr lang="en-US" sz="2400" dirty="0"/>
                    </a:p>
                  </a:txBody>
                  <a:tcPr marL="121920" marR="121920" marT="60960" marB="60960"/>
                </a:tc>
                <a:tc>
                  <a:txBody>
                    <a:bodyPr/>
                    <a:lstStyle/>
                    <a:p>
                      <a:pPr algn="ctr"/>
                      <a:r>
                        <a:rPr lang="en-US" sz="2400" dirty="0"/>
                        <a:t>Scenario One</a:t>
                      </a:r>
                    </a:p>
                  </a:txBody>
                  <a:tcPr marL="121920" marR="121920" marT="60960" marB="60960"/>
                </a:tc>
                <a:tc>
                  <a:txBody>
                    <a:bodyPr/>
                    <a:lstStyle/>
                    <a:p>
                      <a:pPr algn="ctr"/>
                      <a:r>
                        <a:rPr lang="en-US" sz="2400" dirty="0"/>
                        <a:t>Scenario Two</a:t>
                      </a:r>
                    </a:p>
                  </a:txBody>
                  <a:tcPr marL="121920" marR="121920" marT="60960" marB="60960"/>
                </a:tc>
                <a:extLst>
                  <a:ext uri="{0D108BD9-81ED-4DB2-BD59-A6C34878D82A}">
                    <a16:rowId xmlns:a16="http://schemas.microsoft.com/office/drawing/2014/main" val="4240617090"/>
                  </a:ext>
                </a:extLst>
              </a:tr>
              <a:tr h="494453">
                <a:tc>
                  <a:txBody>
                    <a:bodyPr/>
                    <a:lstStyle/>
                    <a:p>
                      <a:r>
                        <a:rPr lang="en-US" sz="2400" dirty="0"/>
                        <a:t>Brain scan results</a:t>
                      </a:r>
                    </a:p>
                  </a:txBody>
                  <a:tcPr marL="121920" marR="121920" marT="60960" marB="60960"/>
                </a:tc>
                <a:tc>
                  <a:txBody>
                    <a:bodyPr/>
                    <a:lstStyle/>
                    <a:p>
                      <a:r>
                        <a:rPr lang="en-US" sz="1900" dirty="0"/>
                        <a:t>IQ of 100</a:t>
                      </a:r>
                    </a:p>
                  </a:txBody>
                  <a:tcPr marL="121920" marR="121920" marT="60960" marB="60960"/>
                </a:tc>
                <a:tc>
                  <a:txBody>
                    <a:bodyPr/>
                    <a:lstStyle/>
                    <a:p>
                      <a:r>
                        <a:rPr lang="en-US" sz="1900" dirty="0"/>
                        <a:t>IQ of 40</a:t>
                      </a:r>
                    </a:p>
                  </a:txBody>
                  <a:tcPr marL="121920" marR="121920" marT="60960" marB="60960"/>
                </a:tc>
                <a:extLst>
                  <a:ext uri="{0D108BD9-81ED-4DB2-BD59-A6C34878D82A}">
                    <a16:rowId xmlns:a16="http://schemas.microsoft.com/office/drawing/2014/main" val="866588448"/>
                  </a:ext>
                </a:extLst>
              </a:tr>
              <a:tr h="2682240">
                <a:tc>
                  <a:txBody>
                    <a:bodyPr/>
                    <a:lstStyle/>
                    <a:p>
                      <a:r>
                        <a:rPr lang="en-US" sz="2400" dirty="0"/>
                        <a:t>Has any harm been done?</a:t>
                      </a:r>
                    </a:p>
                  </a:txBody>
                  <a:tcPr marL="121920" marR="121920" marT="60960" marB="60960"/>
                </a:tc>
                <a:tc>
                  <a:txBody>
                    <a:bodyPr/>
                    <a:lstStyle/>
                    <a:p>
                      <a:r>
                        <a:rPr lang="en-US" sz="1900" dirty="0"/>
                        <a:t>Lost opportunity to teach her things</a:t>
                      </a:r>
                      <a:r>
                        <a:rPr lang="en-US" sz="1900" baseline="0" dirty="0"/>
                        <a:t> she could have learned, missed social connections, missed high school experiences, low self-esteem, fewer possibilities for future career or post secondary education</a:t>
                      </a:r>
                      <a:endParaRPr lang="en-US" sz="1900" dirty="0"/>
                    </a:p>
                  </a:txBody>
                  <a:tcPr marL="121920" marR="121920" marT="60960" marB="60960"/>
                </a:tc>
                <a:tc>
                  <a:txBody>
                    <a:bodyPr/>
                    <a:lstStyle/>
                    <a:p>
                      <a:r>
                        <a:rPr lang="en-US" sz="1900" dirty="0"/>
                        <a:t>Most say nothing has been lost,</a:t>
                      </a:r>
                      <a:r>
                        <a:rPr lang="en-US" sz="1900" baseline="0" dirty="0"/>
                        <a:t> her education program offered her opportunities to develop life-long interest, to make friends, to be part of the social life of the school, to be part of the community after graduation, learned and generalized functional skills within the natural context of the day.</a:t>
                      </a:r>
                      <a:endParaRPr lang="en-US" sz="1900" dirty="0"/>
                    </a:p>
                  </a:txBody>
                  <a:tcPr marL="121920" marR="121920" marT="60960" marB="60960"/>
                </a:tc>
                <a:extLst>
                  <a:ext uri="{0D108BD9-81ED-4DB2-BD59-A6C34878D82A}">
                    <a16:rowId xmlns:a16="http://schemas.microsoft.com/office/drawing/2014/main" val="3572248227"/>
                  </a:ext>
                </a:extLst>
              </a:tr>
            </a:tbl>
          </a:graphicData>
        </a:graphic>
      </p:graphicFrame>
      <p:sp>
        <p:nvSpPr>
          <p:cNvPr id="2" name="TextBox 1"/>
          <p:cNvSpPr txBox="1"/>
          <p:nvPr/>
        </p:nvSpPr>
        <p:spPr>
          <a:xfrm>
            <a:off x="457199" y="4659605"/>
            <a:ext cx="11379200" cy="830997"/>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lang="en-US" sz="2400" dirty="0">
                <a:ln w="0"/>
                <a:solidFill>
                  <a:schemeClr val="tx1"/>
                </a:solidFill>
                <a:effectLst>
                  <a:outerShdw blurRad="38100" dist="19050" dir="2700000" algn="tl" rotWithShape="0">
                    <a:schemeClr val="dk1">
                      <a:alpha val="40000"/>
                    </a:schemeClr>
                  </a:outerShdw>
                </a:effectLst>
              </a:rPr>
              <a:t>Modified from Cheryl Jorgensen article The Least Dangerous Assumption A Challenge to Create a New Paradigm</a:t>
            </a:r>
          </a:p>
        </p:txBody>
      </p:sp>
    </p:spTree>
    <p:extLst>
      <p:ext uri="{BB962C8B-B14F-4D97-AF65-F5344CB8AC3E}">
        <p14:creationId xmlns:p14="http://schemas.microsoft.com/office/powerpoint/2010/main" val="796592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1"/>
            <a:ext cx="10119360" cy="1436291"/>
          </a:xfrm>
        </p:spPr>
        <p:txBody>
          <a:bodyPr/>
          <a:lstStyle/>
          <a:p>
            <a:pPr algn="ctr"/>
            <a:r>
              <a:rPr lang="en-US" dirty="0"/>
              <a:t>3 Principles of the least dangerous assumption</a:t>
            </a:r>
          </a:p>
        </p:txBody>
      </p:sp>
      <p:pic>
        <p:nvPicPr>
          <p:cNvPr id="4" name="1rIwA7C-vc8">
            <a:extLst>
              <a:ext uri="{C183D7F6-B498-43B3-948B-1728B52AA6E4}">
                <adec:decorative xmlns:adec="http://schemas.microsoft.com/office/drawing/2017/decorative" val="1"/>
              </a:ext>
            </a:extLst>
          </p:cNvPr>
          <p:cNvPicPr>
            <a:picLocks noGrp="1" noRot="1" noChangeAspect="1"/>
          </p:cNvPicPr>
          <p:nvPr>
            <p:ph idx="1"/>
            <a:videoFile r:link="rId2"/>
          </p:nvPr>
        </p:nvPicPr>
        <p:blipFill>
          <a:blip r:embed="rId5"/>
          <a:stretch>
            <a:fillRect/>
          </a:stretch>
        </p:blipFill>
        <p:spPr>
          <a:xfrm>
            <a:off x="79023" y="1298389"/>
            <a:ext cx="7947377" cy="4470400"/>
          </a:xfrm>
          <a:prstGeom prst="roundRect">
            <a:avLst>
              <a:gd name="adj" fmla="val 5439"/>
            </a:avLst>
          </a:prstGeom>
          <a:ln>
            <a:noFill/>
          </a:ln>
          <a:effectLst>
            <a:innerShdw blurRad="114300" dist="50800">
              <a:srgbClr val="000000">
                <a:alpha val="0"/>
              </a:srgbClr>
            </a:innerShdw>
          </a:effectLst>
        </p:spPr>
      </p:pic>
      <p:sp>
        <p:nvSpPr>
          <p:cNvPr id="3" name="Rectangle 2">
            <a:extLst>
              <a:ext uri="{FF2B5EF4-FFF2-40B4-BE49-F238E27FC236}">
                <a16:creationId xmlns:a16="http://schemas.microsoft.com/office/drawing/2014/main" id="{1C5D2574-62A5-4A98-85D2-A2B7FBE4305E}"/>
              </a:ext>
            </a:extLst>
          </p:cNvPr>
          <p:cNvSpPr/>
          <p:nvPr/>
        </p:nvSpPr>
        <p:spPr>
          <a:xfrm>
            <a:off x="3406518" y="5858581"/>
            <a:ext cx="5135124" cy="369332"/>
          </a:xfrm>
          <a:prstGeom prst="rect">
            <a:avLst/>
          </a:prstGeom>
        </p:spPr>
        <p:txBody>
          <a:bodyPr wrap="none">
            <a:spAutoFit/>
          </a:bodyPr>
          <a:lstStyle/>
          <a:p>
            <a:pPr defTabSz="949478">
              <a:defRPr/>
            </a:pPr>
            <a:r>
              <a:rPr lang="en-US" u="sng" dirty="0">
                <a:hlinkClick r:id="rId6"/>
              </a:rPr>
              <a:t>https://www.youtube.com/watch?v=1rIwA7C-vc8</a:t>
            </a:r>
            <a:endParaRPr lang="en-US" u="sng" dirty="0"/>
          </a:p>
        </p:txBody>
      </p:sp>
      <p:sp>
        <p:nvSpPr>
          <p:cNvPr id="6" name="TextBox 5"/>
          <p:cNvSpPr txBox="1"/>
          <p:nvPr/>
        </p:nvSpPr>
        <p:spPr>
          <a:xfrm>
            <a:off x="8026400" y="2209800"/>
            <a:ext cx="3962400" cy="1938992"/>
          </a:xfrm>
          <a:prstGeom prst="rect">
            <a:avLst/>
          </a:prstGeom>
          <a:noFill/>
        </p:spPr>
        <p:txBody>
          <a:bodyPr wrap="square" rtlCol="0">
            <a:spAutoFit/>
          </a:bodyPr>
          <a:lstStyle/>
          <a:p>
            <a:r>
              <a:rPr lang="en-US" sz="2400" dirty="0"/>
              <a:t>If you are going to fail, fail because you believed in the student not because you placed an artificial limit on the student.</a:t>
            </a:r>
          </a:p>
        </p:txBody>
      </p:sp>
    </p:spTree>
    <p:custDataLst>
      <p:tags r:id="rId1"/>
    </p:custDataLst>
    <p:extLst>
      <p:ext uri="{BB962C8B-B14F-4D97-AF65-F5344CB8AC3E}">
        <p14:creationId xmlns:p14="http://schemas.microsoft.com/office/powerpoint/2010/main" val="3838575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The least dangerous assumption is to have high expectations for all students.</a:t>
            </a:r>
          </a:p>
        </p:txBody>
      </p:sp>
      <p:sp>
        <p:nvSpPr>
          <p:cNvPr id="4" name="Rounded Rectangle 3"/>
          <p:cNvSpPr/>
          <p:nvPr/>
        </p:nvSpPr>
        <p:spPr>
          <a:xfrm>
            <a:off x="1399592" y="2519264"/>
            <a:ext cx="3545632" cy="256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What if we assume students CAN learn, so we give them every opportunity, and it turns out the CAN”T?</a:t>
            </a:r>
          </a:p>
        </p:txBody>
      </p:sp>
      <p:sp>
        <p:nvSpPr>
          <p:cNvPr id="6" name="Left-Right Arrow 5"/>
          <p:cNvSpPr/>
          <p:nvPr/>
        </p:nvSpPr>
        <p:spPr>
          <a:xfrm>
            <a:off x="5245359" y="3443987"/>
            <a:ext cx="1763486" cy="93306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VS</a:t>
            </a:r>
          </a:p>
        </p:txBody>
      </p:sp>
      <p:sp>
        <p:nvSpPr>
          <p:cNvPr id="5" name="Rounded Rectangle 4"/>
          <p:cNvSpPr/>
          <p:nvPr/>
        </p:nvSpPr>
        <p:spPr>
          <a:xfrm>
            <a:off x="7308980" y="2519264"/>
            <a:ext cx="3545632" cy="25659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What if we assume students CAN”T learn, so we don’t give them every opportunity, and it turns out they CAN?</a:t>
            </a:r>
          </a:p>
        </p:txBody>
      </p:sp>
    </p:spTree>
    <p:extLst>
      <p:ext uri="{BB962C8B-B14F-4D97-AF65-F5344CB8AC3E}">
        <p14:creationId xmlns:p14="http://schemas.microsoft.com/office/powerpoint/2010/main" val="2829154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PSNARRATION" val="22,853557174,Q:\commonspedata\MAP-A\Webinar sections\Section 3\MAPA-Section 3_pptx\Media.ppcx"/>
  <p:tag name="HTML_SHAPEINFO" val="&lt;SlideThumbPath val=&quot;Slide22.PNG&quot;/&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2.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89B36-3905-4D71-9AD1-EDCFAD04EC31}">
  <ds:schemaRefs>
    <ds:schemaRef ds:uri="http://purl.org/dc/elements/1.1/"/>
    <ds:schemaRef ds:uri="http://purl.org/dc/terms/"/>
    <ds:schemaRef ds:uri="http://www.w3.org/XML/1998/namespace"/>
    <ds:schemaRef ds:uri="http://purl.org/dc/dcmitype/"/>
    <ds:schemaRef ds:uri="http://schemas.microsoft.com/office/2006/documentManagement/types"/>
    <ds:schemaRef ds:uri="6c663d95-8238-4b2d-b922-a74f82e5df6f"/>
    <ds:schemaRef ds:uri="http://schemas.microsoft.com/office/infopath/2007/PartnerControls"/>
    <ds:schemaRef ds:uri="http://schemas.openxmlformats.org/package/2006/metadata/core-properties"/>
    <ds:schemaRef ds:uri="d5501a87-0b31-43b9-bb13-8dd2b743a20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14495</TotalTime>
  <Words>7283</Words>
  <Application>Microsoft Office PowerPoint</Application>
  <PresentationFormat>Widescreen</PresentationFormat>
  <Paragraphs>451</Paragraphs>
  <Slides>58</Slides>
  <Notes>58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Calibri</vt:lpstr>
      <vt:lpstr>Arial Narrow</vt:lpstr>
      <vt:lpstr>Times New Roman</vt:lpstr>
      <vt:lpstr>Arial Black</vt:lpstr>
      <vt:lpstr>Open Sans Semibold</vt:lpstr>
      <vt:lpstr>Arial</vt:lpstr>
      <vt:lpstr>Open Sans Light</vt:lpstr>
      <vt:lpstr>Custom Design</vt:lpstr>
      <vt:lpstr>DLM training</vt:lpstr>
      <vt:lpstr>Objectives:</vt:lpstr>
      <vt:lpstr>Least Dangerous Assumption</vt:lpstr>
      <vt:lpstr>Least Dangerous Assumption</vt:lpstr>
      <vt:lpstr>Least Dangerous Assumption</vt:lpstr>
      <vt:lpstr>Kim</vt:lpstr>
      <vt:lpstr>Kim cont’d</vt:lpstr>
      <vt:lpstr>3 Principles of the least dangerous assumption</vt:lpstr>
      <vt:lpstr>The least dangerous assumption is to have high expectations for all students.</vt:lpstr>
      <vt:lpstr>Flawed assumptions</vt:lpstr>
      <vt:lpstr>Improving Student Outcomes</vt:lpstr>
      <vt:lpstr>Questions to Ponder</vt:lpstr>
      <vt:lpstr>Alternate Assessment based on Alternate Academic Achievement Standards</vt:lpstr>
      <vt:lpstr>Every Student Succeeds Act (ESSA) - Enacted in 2016</vt:lpstr>
      <vt:lpstr>1.0% Threshold Waiver</vt:lpstr>
      <vt:lpstr>Statewide 1%</vt:lpstr>
      <vt:lpstr>Requirements of the waiver extension</vt:lpstr>
      <vt:lpstr>History</vt:lpstr>
      <vt:lpstr>1% Monitoring</vt:lpstr>
      <vt:lpstr>Oversight of LEAs that test more than 1.0 percent of students with AA-AAAS</vt:lpstr>
      <vt:lpstr>DLM Justifications</vt:lpstr>
      <vt:lpstr>DLM justifications</vt:lpstr>
      <vt:lpstr>DLM Assurances</vt:lpstr>
      <vt:lpstr>DLM Red Flags</vt:lpstr>
      <vt:lpstr>Red Flags</vt:lpstr>
      <vt:lpstr>Probing Questions</vt:lpstr>
      <vt:lpstr>Probing Questions (continued)</vt:lpstr>
      <vt:lpstr>Tiered System of Technical Support</vt:lpstr>
      <vt:lpstr>3 Levels of Technical Support</vt:lpstr>
      <vt:lpstr>DLM test observations - Purpose</vt:lpstr>
      <vt:lpstr>IEP File review: alternate assessment participation monitoring – Criteria 1 &amp; 2</vt:lpstr>
      <vt:lpstr>IEP File review: alternate assessment participation monitoring – Criteria 3-4</vt:lpstr>
      <vt:lpstr>IEP File review: alternate assessment participation monitoring  - Scoring</vt:lpstr>
      <vt:lpstr>Dynamic Learning Maps (DLM)</vt:lpstr>
      <vt:lpstr>Who are students with the most significant cognitive disability?</vt:lpstr>
      <vt:lpstr>KSDE DLM Participation Guidelines- updated</vt:lpstr>
      <vt:lpstr>KSDE DLM Participation Guidelines- pg 2</vt:lpstr>
      <vt:lpstr>Review of the eligibility criteria #1</vt:lpstr>
      <vt:lpstr>Student Eligibility</vt:lpstr>
      <vt:lpstr>Tool B: Intellectual Functioning Tool</vt:lpstr>
      <vt:lpstr>Review of the eligibility criteria #2</vt:lpstr>
      <vt:lpstr>Behavior: What’s the difference?</vt:lpstr>
      <vt:lpstr>Tool C: Adaptive Functioning Tool</vt:lpstr>
      <vt:lpstr>Review of the eligibility criteria #3</vt:lpstr>
      <vt:lpstr>Review of the eligibility criteria #4</vt:lpstr>
      <vt:lpstr>KSDE DLM Participation Guidelines- pg 3</vt:lpstr>
      <vt:lpstr>KSDE DLM Participation Guidelines- pg 4</vt:lpstr>
      <vt:lpstr>Kansas Alternate Assessment Flow Chart and Rubric for Determining Eligibility for the DLM</vt:lpstr>
      <vt:lpstr>Student Information Sheet</vt:lpstr>
      <vt:lpstr>Examples of students with a most significant cognitive disability.</vt:lpstr>
      <vt:lpstr>My student qualifies for the DLM</vt:lpstr>
      <vt:lpstr>My student no longer meets eligibility requirements for the DLM</vt:lpstr>
      <vt:lpstr>Resources</vt:lpstr>
      <vt:lpstr>IEP Team Resource: Making Decisions about Participation in the Alternate Assessment</vt:lpstr>
      <vt:lpstr>Additional Guidance Documents</vt:lpstr>
      <vt:lpstr>Resource Links</vt:lpstr>
      <vt:lpstr>Subscribe to KAA listserv</vt:lpstr>
      <vt:lpstr>Contact Information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DLM Training</dc:title>
  <dc:creator>crogers@ksde.org</dc:creator>
  <cp:lastModifiedBy>Cary S. Rogers</cp:lastModifiedBy>
  <cp:revision>130</cp:revision>
  <cp:lastPrinted>2024-05-31T23:43:05Z</cp:lastPrinted>
  <dcterms:created xsi:type="dcterms:W3CDTF">2017-11-21T21:33:09Z</dcterms:created>
  <dcterms:modified xsi:type="dcterms:W3CDTF">2024-06-03T14:12:54Z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y fmtid="{D5CDD505-2E9C-101B-9397-08002B2CF9AE}" pid="3" name="ArticulateGUID">
    <vt:lpwstr>6D7C54A9-E407-400B-9232-F0AC0FC3EFF3</vt:lpwstr>
  </property>
  <property fmtid="{D5CDD505-2E9C-101B-9397-08002B2CF9AE}" pid="4" name="ArticulatePath">
    <vt:lpwstr>DLM Training 2021</vt:lpwstr>
  </property>
</Properties>
</file>