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04" r:id="rId3"/>
    <p:sldId id="2530" r:id="rId4"/>
    <p:sldId id="2527" r:id="rId5"/>
    <p:sldId id="2529" r:id="rId6"/>
    <p:sldId id="2470" r:id="rId7"/>
    <p:sldId id="2537" r:id="rId8"/>
    <p:sldId id="2485" r:id="rId9"/>
    <p:sldId id="2531" r:id="rId10"/>
    <p:sldId id="2540" r:id="rId11"/>
    <p:sldId id="2532" r:id="rId12"/>
    <p:sldId id="2541" r:id="rId13"/>
    <p:sldId id="2471" r:id="rId14"/>
    <p:sldId id="2506" r:id="rId15"/>
    <p:sldId id="2507" r:id="rId16"/>
    <p:sldId id="2508" r:id="rId17"/>
    <p:sldId id="2509" r:id="rId18"/>
    <p:sldId id="2510" r:id="rId19"/>
    <p:sldId id="2534" r:id="rId20"/>
    <p:sldId id="2538" r:id="rId21"/>
    <p:sldId id="2514" r:id="rId22"/>
    <p:sldId id="2515" r:id="rId23"/>
    <p:sldId id="2516" r:id="rId24"/>
    <p:sldId id="2517" r:id="rId25"/>
    <p:sldId id="2518" r:id="rId26"/>
    <p:sldId id="2520" r:id="rId27"/>
    <p:sldId id="2536" r:id="rId28"/>
    <p:sldId id="2533" r:id="rId29"/>
    <p:sldId id="2539" r:id="rId30"/>
    <p:sldId id="2519" r:id="rId31"/>
    <p:sldId id="2521" r:id="rId32"/>
    <p:sldId id="2522" r:id="rId33"/>
    <p:sldId id="2523" r:id="rId34"/>
    <p:sldId id="2524" r:id="rId35"/>
    <p:sldId id="2525" r:id="rId36"/>
    <p:sldId id="2526" r:id="rId37"/>
    <p:sldId id="2484"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114E10-7BE1-24AC-0926-F62DC230D607}" name="Rebecca Bell [KDADS]" initials="RB" userId="S::Rebecca.Bell@dcf.ks.gov::3123d47a-6b44-40b6-8051-0865a4dffb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73" autoAdjust="0"/>
  </p:normalViewPr>
  <p:slideViewPr>
    <p:cSldViewPr snapToGrid="0">
      <p:cViewPr varScale="1">
        <p:scale>
          <a:sx n="74" d="100"/>
          <a:sy n="74" d="100"/>
        </p:scale>
        <p:origin x="78" y="372"/>
      </p:cViewPr>
      <p:guideLst/>
    </p:cSldViewPr>
  </p:slideViewPr>
  <p:outlineViewPr>
    <p:cViewPr>
      <p:scale>
        <a:sx n="33" d="100"/>
        <a:sy n="33" d="100"/>
      </p:scale>
      <p:origin x="0" y="-73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5087B92-E4B3-4860-A84C-8391CA222D3B}" type="datetimeFigureOut">
              <a:rPr lang="en-US" smtClean="0"/>
              <a:t>12/30/2024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27DAA87-ACF6-4273-A622-23BF84918E89}" type="slidenum">
              <a:rPr lang="en-US" smtClean="0"/>
              <a:t>‹#›</a:t>
            </a:fld>
            <a:endParaRPr lang="en-US" dirty="0"/>
          </a:p>
        </p:txBody>
      </p:sp>
    </p:spTree>
    <p:extLst>
      <p:ext uri="{BB962C8B-B14F-4D97-AF65-F5344CB8AC3E}">
        <p14:creationId xmlns:p14="http://schemas.microsoft.com/office/powerpoint/2010/main" val="287809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DAA87-ACF6-4273-A622-23BF84918E89}" type="slidenum">
              <a:rPr lang="en-US" smtClean="0"/>
              <a:t>2</a:t>
            </a:fld>
            <a:endParaRPr lang="en-US" dirty="0"/>
          </a:p>
        </p:txBody>
      </p:sp>
    </p:spTree>
    <p:extLst>
      <p:ext uri="{BB962C8B-B14F-4D97-AF65-F5344CB8AC3E}">
        <p14:creationId xmlns:p14="http://schemas.microsoft.com/office/powerpoint/2010/main" val="23948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DAA87-ACF6-4273-A622-23BF84918E89}" type="slidenum">
              <a:rPr lang="en-US" smtClean="0"/>
              <a:t>12</a:t>
            </a:fld>
            <a:endParaRPr lang="en-US" dirty="0"/>
          </a:p>
        </p:txBody>
      </p:sp>
    </p:spTree>
    <p:extLst>
      <p:ext uri="{BB962C8B-B14F-4D97-AF65-F5344CB8AC3E}">
        <p14:creationId xmlns:p14="http://schemas.microsoft.com/office/powerpoint/2010/main" val="403101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36D2-3BAB-D952-95F5-5E5CDD1308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3FDB3D-E129-BB17-1B57-546E9F9028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1965FA-24E6-0B9A-ECA9-FD559486C53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6CE4B01-64D3-9D79-2722-5C86B7FC525A}"/>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6" name="Slide Number Placeholder 5">
            <a:extLst>
              <a:ext uri="{FF2B5EF4-FFF2-40B4-BE49-F238E27FC236}">
                <a16:creationId xmlns:a16="http://schemas.microsoft.com/office/drawing/2014/main" id="{2A262A3D-B809-114D-A09C-255E346206AC}"/>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167164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6302-8F28-6A9E-C8CB-E890F546E2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212DC-D4DD-A24F-0DDA-74C6E168C0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A6C84-7B1F-F1E1-C1A7-A8FD4F345DC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9381560-D09C-EAE9-F1FB-11B3ACD5808D}"/>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6" name="Slide Number Placeholder 5">
            <a:extLst>
              <a:ext uri="{FF2B5EF4-FFF2-40B4-BE49-F238E27FC236}">
                <a16:creationId xmlns:a16="http://schemas.microsoft.com/office/drawing/2014/main" id="{BCDC0904-613A-84E7-5F59-437C0A799592}"/>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416232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CEC159-DF36-DD94-54E3-00D5B3A61D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B8B39F-F18D-A7F2-3FE8-EC494DAD0A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BDB6F-4D03-BB14-186B-C916927E3A5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CD6A580-E7D5-A0AC-E8BA-9665FAFD0623}"/>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6" name="Slide Number Placeholder 5">
            <a:extLst>
              <a:ext uri="{FF2B5EF4-FFF2-40B4-BE49-F238E27FC236}">
                <a16:creationId xmlns:a16="http://schemas.microsoft.com/office/drawing/2014/main" id="{37414593-B32B-A524-85D8-7314A32FC6B8}"/>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22618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3832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947033" y="1536633"/>
            <a:ext cx="10298000" cy="4606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45936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1" name="Google Shape;21;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2" name="Google Shape;2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423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609600" y="546100"/>
            <a:ext cx="10972800" cy="38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3467">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097838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7" name="Google Shape;27;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199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1" name="Google Shape;31;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1389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4" name="Google Shape;3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5" name="Google Shape;3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6" name="Google Shape;36;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7" name="Google Shape;3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5405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696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D0DE3-0603-67F0-5933-8635D2E20F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A57F4C-27B7-D3FA-A88E-315451413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35A6A-E2C5-E896-6397-0366D227C0E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577F2C6-EED3-8FDE-2050-1478CCBAF683}"/>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6" name="Slide Number Placeholder 5">
            <a:extLst>
              <a:ext uri="{FF2B5EF4-FFF2-40B4-BE49-F238E27FC236}">
                <a16:creationId xmlns:a16="http://schemas.microsoft.com/office/drawing/2014/main" id="{36695A7A-5C1A-DDA3-344B-C8A07C326E36}"/>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1977620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3" name="Google Shape;4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4" name="Google Shape;4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9856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D06678-E0AB-4EE4-989A-4C3CEA4AFE50}"/>
              </a:ext>
            </a:extLst>
          </p:cNvPr>
          <p:cNvSpPr/>
          <p:nvPr userDrawn="1"/>
        </p:nvSpPr>
        <p:spPr>
          <a:xfrm>
            <a:off x="0" y="6354619"/>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6" name="Picture 5" descr="Logo, company name&#10;&#10;Description automatically generated">
            <a:extLst>
              <a:ext uri="{FF2B5EF4-FFF2-40B4-BE49-F238E27FC236}">
                <a16:creationId xmlns:a16="http://schemas.microsoft.com/office/drawing/2014/main" id="{7014A4FE-4F53-4517-9DCE-60B904388699}"/>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509138" y="253517"/>
            <a:ext cx="1408543" cy="845127"/>
          </a:xfrm>
          <a:prstGeom prst="rect">
            <a:avLst/>
          </a:prstGeom>
        </p:spPr>
      </p:pic>
      <p:sp>
        <p:nvSpPr>
          <p:cNvPr id="8" name="Slide Number Placeholder 5">
            <a:extLst>
              <a:ext uri="{FF2B5EF4-FFF2-40B4-BE49-F238E27FC236}">
                <a16:creationId xmlns:a16="http://schemas.microsoft.com/office/drawing/2014/main" id="{4EF705C9-74DE-4BA2-BC9B-128AFE0C313B}"/>
              </a:ext>
            </a:extLst>
          </p:cNvPr>
          <p:cNvSpPr>
            <a:spLocks noGrp="1"/>
          </p:cNvSpPr>
          <p:nvPr>
            <p:ph type="sldNum" sz="quarter" idx="12"/>
          </p:nvPr>
        </p:nvSpPr>
        <p:spPr>
          <a:xfrm>
            <a:off x="214746" y="6354619"/>
            <a:ext cx="459509" cy="267855"/>
          </a:xfrm>
        </p:spPr>
        <p:txBody>
          <a:bodyPr/>
          <a:lstStyle>
            <a:lvl1pPr>
              <a:defRPr>
                <a:solidFill>
                  <a:schemeClr val="bg2"/>
                </a:solidFill>
              </a:defRPr>
            </a:lvl1pPr>
          </a:lstStyle>
          <a:p>
            <a:fld id="{34AC98DD-E787-4AE5-B18E-1861974C066F}" type="slidenum">
              <a:rPr lang="en-US" smtClean="0"/>
              <a:pPr/>
              <a:t>‹#›</a:t>
            </a:fld>
            <a:endParaRPr lang="en-US" dirty="0"/>
          </a:p>
        </p:txBody>
      </p:sp>
    </p:spTree>
    <p:extLst>
      <p:ext uri="{BB962C8B-B14F-4D97-AF65-F5344CB8AC3E}">
        <p14:creationId xmlns:p14="http://schemas.microsoft.com/office/powerpoint/2010/main" val="1593021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C1A1B-8F67-4562-81F0-018E63038DCF}"/>
              </a:ext>
            </a:extLst>
          </p:cNvPr>
          <p:cNvSpPr>
            <a:spLocks noGrp="1"/>
          </p:cNvSpPr>
          <p:nvPr>
            <p:ph type="title"/>
          </p:nvPr>
        </p:nvSpPr>
        <p:spPr>
          <a:xfrm>
            <a:off x="839788" y="866776"/>
            <a:ext cx="10515600" cy="823913"/>
          </a:xfrm>
        </p:spPr>
        <p:txBody>
          <a:bodyPr>
            <a:normAutofit/>
          </a:bodyPr>
          <a:lstStyle>
            <a:lvl1pPr>
              <a:defRPr sz="5000"/>
            </a:lvl1pPr>
          </a:lstStyle>
          <a:p>
            <a:r>
              <a:rPr lang="en-US" dirty="0"/>
              <a:t>Click to edit Master title style</a:t>
            </a:r>
          </a:p>
        </p:txBody>
      </p:sp>
      <p:sp>
        <p:nvSpPr>
          <p:cNvPr id="4" name="Content Placeholder 3">
            <a:extLst>
              <a:ext uri="{FF2B5EF4-FFF2-40B4-BE49-F238E27FC236}">
                <a16:creationId xmlns:a16="http://schemas.microsoft.com/office/drawing/2014/main" id="{B988B81A-6B4B-422A-A2F4-7C44D7109D70}"/>
              </a:ext>
            </a:extLst>
          </p:cNvPr>
          <p:cNvSpPr>
            <a:spLocks noGrp="1"/>
          </p:cNvSpPr>
          <p:nvPr>
            <p:ph sz="half" idx="2" hasCustomPrompt="1"/>
          </p:nvPr>
        </p:nvSpPr>
        <p:spPr>
          <a:xfrm>
            <a:off x="839789" y="2556179"/>
            <a:ext cx="11077892" cy="3633484"/>
          </a:xfrm>
        </p:spPr>
        <p:txBody>
          <a:bodyPr>
            <a:normAutofit/>
          </a:bodyPr>
          <a:lstStyle>
            <a:lvl1pPr marL="285744" indent="-285744">
              <a:buFont typeface="Arial" panose="020B0604020202020204" pitchFamily="34" charset="0"/>
              <a:buChar char="•"/>
              <a:defRPr sz="1600"/>
            </a:lvl1pPr>
            <a:lvl2pPr>
              <a:defRPr sz="2000"/>
            </a:lvl2pPr>
            <a:lvl3pPr>
              <a:defRPr sz="2000"/>
            </a:lvl3pPr>
            <a:lvl4pPr>
              <a:defRPr sz="2000"/>
            </a:lvl4pPr>
            <a:lvl5pPr>
              <a:defRPr sz="2000"/>
            </a:lvl5pPr>
          </a:lstStyle>
          <a:p>
            <a:pPr lvl="0"/>
            <a:r>
              <a:rPr lang="en-US" dirty="0"/>
              <a:t>Be Brief – Audiences begin to lose attention after roughly 10 minutes of hearing from a presenter. If you have more than 10 minutes of content, use activities to keep your audience engaged (for example, have them take a poll, give quizzes, or simply take time to ask audience members their opinions in a chat box or in person).</a:t>
            </a:r>
          </a:p>
        </p:txBody>
      </p:sp>
      <p:sp>
        <p:nvSpPr>
          <p:cNvPr id="11" name="Rectangle 10">
            <a:extLst>
              <a:ext uri="{FF2B5EF4-FFF2-40B4-BE49-F238E27FC236}">
                <a16:creationId xmlns:a16="http://schemas.microsoft.com/office/drawing/2014/main" id="{2E1FB649-3366-4492-BB9F-3196999FD3A5}"/>
              </a:ext>
            </a:extLst>
          </p:cNvPr>
          <p:cNvSpPr/>
          <p:nvPr userDrawn="1"/>
        </p:nvSpPr>
        <p:spPr>
          <a:xfrm>
            <a:off x="0" y="6354619"/>
            <a:ext cx="731520" cy="267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 name="Slide Number Placeholder 5">
            <a:extLst>
              <a:ext uri="{FF2B5EF4-FFF2-40B4-BE49-F238E27FC236}">
                <a16:creationId xmlns:a16="http://schemas.microsoft.com/office/drawing/2014/main" id="{90AAABB1-94BB-4EC4-B835-641CC2D6E66B}"/>
              </a:ext>
            </a:extLst>
          </p:cNvPr>
          <p:cNvSpPr>
            <a:spLocks noGrp="1"/>
          </p:cNvSpPr>
          <p:nvPr>
            <p:ph type="sldNum" sz="quarter" idx="12"/>
          </p:nvPr>
        </p:nvSpPr>
        <p:spPr>
          <a:xfrm>
            <a:off x="214746" y="6354619"/>
            <a:ext cx="459509" cy="267855"/>
          </a:xfrm>
        </p:spPr>
        <p:txBody>
          <a:bodyPr/>
          <a:lstStyle>
            <a:lvl1pPr>
              <a:defRPr>
                <a:solidFill>
                  <a:schemeClr val="bg2"/>
                </a:solidFill>
              </a:defRPr>
            </a:lvl1pPr>
          </a:lstStyle>
          <a:p>
            <a:fld id="{FBBAA8E0-8B8B-41A8-81B0-B768A1E1C974}" type="slidenum">
              <a:rPr lang="en-US" smtClean="0"/>
              <a:pPr/>
              <a:t>‹#›</a:t>
            </a:fld>
            <a:endParaRPr lang="en-US" dirty="0"/>
          </a:p>
        </p:txBody>
      </p:sp>
      <p:pic>
        <p:nvPicPr>
          <p:cNvPr id="13" name="Picture 12" descr="Logo, company name&#10;&#10;Description automatically generated">
            <a:extLst>
              <a:ext uri="{FF2B5EF4-FFF2-40B4-BE49-F238E27FC236}">
                <a16:creationId xmlns:a16="http://schemas.microsoft.com/office/drawing/2014/main" id="{1542E95A-FD2C-41A2-BF35-B01394316C4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0509138" y="253517"/>
            <a:ext cx="1408543" cy="845127"/>
          </a:xfrm>
          <a:prstGeom prst="rect">
            <a:avLst/>
          </a:prstGeom>
        </p:spPr>
      </p:pic>
      <p:sp>
        <p:nvSpPr>
          <p:cNvPr id="15" name="Text Placeholder 14">
            <a:extLst>
              <a:ext uri="{FF2B5EF4-FFF2-40B4-BE49-F238E27FC236}">
                <a16:creationId xmlns:a16="http://schemas.microsoft.com/office/drawing/2014/main" id="{4B8C8C20-42C0-473E-A943-6196F7BE0653}"/>
              </a:ext>
            </a:extLst>
          </p:cNvPr>
          <p:cNvSpPr>
            <a:spLocks noGrp="1"/>
          </p:cNvSpPr>
          <p:nvPr>
            <p:ph type="body" sz="quarter" idx="13" hasCustomPrompt="1"/>
          </p:nvPr>
        </p:nvSpPr>
        <p:spPr>
          <a:xfrm>
            <a:off x="839789" y="2020711"/>
            <a:ext cx="10731500" cy="395288"/>
          </a:xfrm>
        </p:spPr>
        <p:txBody>
          <a:bodyPr>
            <a:noAutofit/>
          </a:bodyPr>
          <a:lstStyle>
            <a:lvl1pPr>
              <a:defRPr sz="2000"/>
            </a:lvl1pPr>
          </a:lstStyle>
          <a:p>
            <a:pPr lvl="0"/>
            <a:r>
              <a:rPr lang="en-US" dirty="0"/>
              <a:t>Final tips for an effective PowerPoint Presentation</a:t>
            </a:r>
          </a:p>
        </p:txBody>
      </p:sp>
    </p:spTree>
    <p:extLst>
      <p:ext uri="{BB962C8B-B14F-4D97-AF65-F5344CB8AC3E}">
        <p14:creationId xmlns:p14="http://schemas.microsoft.com/office/powerpoint/2010/main" val="2829399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November 2024, Collaborative Document, DCF, KDADS, KDHE, KDOC and KSDE</a:t>
            </a:r>
            <a:endParaRPr lang="en-US" dirty="0"/>
          </a:p>
        </p:txBody>
      </p:sp>
      <p:sp>
        <p:nvSpPr>
          <p:cNvPr id="9" name="Slide Number Placeholder 8"/>
          <p:cNvSpPr>
            <a:spLocks noGrp="1"/>
          </p:cNvSpPr>
          <p:nvPr>
            <p:ph type="sldNum" sz="quarter" idx="12"/>
          </p:nvPr>
        </p:nvSpPr>
        <p:spPr/>
        <p:txBody>
          <a:bodyPr/>
          <a:lstStyle/>
          <a:p>
            <a:fld id="{79F3DB87-76A2-4F87-BC1D-071818641397}" type="slidenum">
              <a:rPr lang="en-US" smtClean="0"/>
              <a:t>‹#›</a:t>
            </a:fld>
            <a:endParaRPr lang="en-US" dirty="0"/>
          </a:p>
        </p:txBody>
      </p:sp>
    </p:spTree>
    <p:extLst>
      <p:ext uri="{BB962C8B-B14F-4D97-AF65-F5344CB8AC3E}">
        <p14:creationId xmlns:p14="http://schemas.microsoft.com/office/powerpoint/2010/main" val="183532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6205-98C6-F304-E66C-31918B5AF3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52F40C-8247-A20F-8DBE-4BC8C3AF9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EFDC90-AB97-4CA1-6B23-C5FBC9F9222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6CE055-E09F-9920-C06D-EE5ACA48D986}"/>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6" name="Slide Number Placeholder 5">
            <a:extLst>
              <a:ext uri="{FF2B5EF4-FFF2-40B4-BE49-F238E27FC236}">
                <a16:creationId xmlns:a16="http://schemas.microsoft.com/office/drawing/2014/main" id="{CF66E87A-7952-F056-F463-CF5A760E2668}"/>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261388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87B6-55E9-D97F-CFEF-9B68C31A1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95954-8AB5-0BA9-5BD4-6330E5B56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B91D4-DEB4-93EA-CD97-886D8181CA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CBD153-34C6-9D0B-0C48-6363AC0361B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4EBFAA-A470-A6FD-5DCB-00BF7C29B541}"/>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7" name="Slide Number Placeholder 6">
            <a:extLst>
              <a:ext uri="{FF2B5EF4-FFF2-40B4-BE49-F238E27FC236}">
                <a16:creationId xmlns:a16="http://schemas.microsoft.com/office/drawing/2014/main" id="{864D2D4C-0658-ACEE-5142-F0DD398159A2}"/>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23557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8A04-FFF4-EDEF-9D6F-39D47810EC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24617A-9686-891D-9DB1-235A9C9A2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C15AC1-734F-E1B5-03AB-A4602B23E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40ACA9-DFCE-56C4-D572-6F07BCBD1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B5D8E6-45D7-8483-6556-2DC86811E4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1E14E-2DA9-25F9-1BD6-D74A47FFE03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DFCAE1CB-7363-ECE3-0147-6EC158EDC2AD}"/>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9" name="Slide Number Placeholder 8">
            <a:extLst>
              <a:ext uri="{FF2B5EF4-FFF2-40B4-BE49-F238E27FC236}">
                <a16:creationId xmlns:a16="http://schemas.microsoft.com/office/drawing/2014/main" id="{08D68D03-B85F-ADF0-CAEA-E6C61792FEA1}"/>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382058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8A079-A774-3442-0A61-B7066D6439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165DC-428C-EDE0-C2AB-0703F1DFB3B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C47975B-DB3D-EF23-A214-B238632E53D4}"/>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5" name="Slide Number Placeholder 4">
            <a:extLst>
              <a:ext uri="{FF2B5EF4-FFF2-40B4-BE49-F238E27FC236}">
                <a16:creationId xmlns:a16="http://schemas.microsoft.com/office/drawing/2014/main" id="{873DDA43-9833-1B33-A669-5A0FD89904B1}"/>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347959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F6ED8-5B91-C220-D612-A9B35AF58EE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E804C68F-E149-FF10-9FB1-4BFA05D9DDC5}"/>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4" name="Slide Number Placeholder 3">
            <a:extLst>
              <a:ext uri="{FF2B5EF4-FFF2-40B4-BE49-F238E27FC236}">
                <a16:creationId xmlns:a16="http://schemas.microsoft.com/office/drawing/2014/main" id="{C9608FEE-3787-1812-6124-C86B9C16E60E}"/>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366689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92AC-A899-5B5F-37A7-E2FF303878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D34D76-57EB-744F-78B2-7D33CEF123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18D7B-5D88-A460-4AA4-2FEC7D422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0A3A2-CCB3-95EF-79D2-75B33E5A49D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51AC5FFB-622B-FEAC-04E4-39542DA6DA17}"/>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7" name="Slide Number Placeholder 6">
            <a:extLst>
              <a:ext uri="{FF2B5EF4-FFF2-40B4-BE49-F238E27FC236}">
                <a16:creationId xmlns:a16="http://schemas.microsoft.com/office/drawing/2014/main" id="{E4C86982-4C12-E786-A0F9-502E6891EE46}"/>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225031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09AEF-235C-CEB4-F7AF-E4490B977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001A9D-019A-C08E-9A99-D83A333E0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254B4A-EEF9-A0DB-4429-A8F13928E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D04AF-3B7D-2EDF-3FA3-4FF521D3C1F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D43CDAD-EC68-63EC-3A99-814058968DFA}"/>
              </a:ext>
            </a:extLst>
          </p:cNvPr>
          <p:cNvSpPr>
            <a:spLocks noGrp="1"/>
          </p:cNvSpPr>
          <p:nvPr>
            <p:ph type="ftr" sz="quarter" idx="11"/>
          </p:nvPr>
        </p:nvSpPr>
        <p:spPr/>
        <p:txBody>
          <a:bodyPr/>
          <a:lstStyle/>
          <a:p>
            <a:r>
              <a:rPr lang="en-US"/>
              <a:t>November 2024, Collaborative Document, DCF, KDADS, KDHE, KDOC and KSDE</a:t>
            </a:r>
            <a:endParaRPr lang="en-US" dirty="0"/>
          </a:p>
        </p:txBody>
      </p:sp>
      <p:sp>
        <p:nvSpPr>
          <p:cNvPr id="7" name="Slide Number Placeholder 6">
            <a:extLst>
              <a:ext uri="{FF2B5EF4-FFF2-40B4-BE49-F238E27FC236}">
                <a16:creationId xmlns:a16="http://schemas.microsoft.com/office/drawing/2014/main" id="{D4F0727C-EB6B-11B4-8F43-FFA63F5627EE}"/>
              </a:ext>
            </a:extLst>
          </p:cNvPr>
          <p:cNvSpPr>
            <a:spLocks noGrp="1"/>
          </p:cNvSpPr>
          <p:nvPr>
            <p:ph type="sldNum" sz="quarter" idx="12"/>
          </p:nvPr>
        </p:nvSpPr>
        <p:spPr/>
        <p:txBody>
          <a:bodyPr/>
          <a:lstStyle/>
          <a:p>
            <a:fld id="{EC634C1E-FFEE-49A6-B198-51C22494B633}" type="slidenum">
              <a:rPr lang="en-US" smtClean="0"/>
              <a:t>‹#›</a:t>
            </a:fld>
            <a:endParaRPr lang="en-US" dirty="0"/>
          </a:p>
        </p:txBody>
      </p:sp>
    </p:spTree>
    <p:extLst>
      <p:ext uri="{BB962C8B-B14F-4D97-AF65-F5344CB8AC3E}">
        <p14:creationId xmlns:p14="http://schemas.microsoft.com/office/powerpoint/2010/main" val="878395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A81E30-4DBF-B9C5-2021-893B28975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1EC7B0-BFC5-0B80-4026-205B70B281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8586A-9CCC-47C4-15D1-02E40C3E14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D32E042-A21F-0176-A682-826F57E7BB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November 2024, Collaborative Document, DCF, KDADS, KDHE, KDOC and KSDE</a:t>
            </a:r>
            <a:endParaRPr lang="en-US" dirty="0"/>
          </a:p>
        </p:txBody>
      </p:sp>
      <p:sp>
        <p:nvSpPr>
          <p:cNvPr id="6" name="Slide Number Placeholder 5">
            <a:extLst>
              <a:ext uri="{FF2B5EF4-FFF2-40B4-BE49-F238E27FC236}">
                <a16:creationId xmlns:a16="http://schemas.microsoft.com/office/drawing/2014/main" id="{B9809313-8EC4-237C-AEA6-B9BFA3018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34C1E-FFEE-49A6-B198-51C22494B633}" type="slidenum">
              <a:rPr lang="en-US" smtClean="0"/>
              <a:t>‹#›</a:t>
            </a:fld>
            <a:endParaRPr lang="en-US" dirty="0"/>
          </a:p>
        </p:txBody>
      </p:sp>
    </p:spTree>
    <p:extLst>
      <p:ext uri="{BB962C8B-B14F-4D97-AF65-F5344CB8AC3E}">
        <p14:creationId xmlns:p14="http://schemas.microsoft.com/office/powerpoint/2010/main" val="58926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7033" y="715533"/>
            <a:ext cx="10298000" cy="641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chemeClr val="dk1"/>
              </a:buClr>
              <a:buSzPts val="2800"/>
              <a:buFont typeface="Fira Sans Extra Condensed Medium"/>
              <a:buNone/>
              <a:defRPr sz="2800">
                <a:solidFill>
                  <a:schemeClr val="dk1"/>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947033" y="1536633"/>
            <a:ext cx="10298000" cy="4606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23691585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kansasicc.ksde.org/families/birth-to-three/early-intervention-services" TargetMode="External"/><Relationship Id="rId2" Type="http://schemas.openxmlformats.org/officeDocument/2006/relationships/hyperlink" Target="https://www.kdhe.ks.gov/954/Early-Intervention" TargetMode="External"/><Relationship Id="rId1" Type="http://schemas.openxmlformats.org/officeDocument/2006/relationships/slideLayout" Target="../slideLayouts/slideLayout7.xml"/><Relationship Id="rId4" Type="http://schemas.openxmlformats.org/officeDocument/2006/relationships/hyperlink" Target="https://gcc02.safelinks.protection.outlook.com/?url=https%3A%2F%2Fwww.kdhe.ks.gov%2F677%2FKansas-Early-Childhood-Developmental-Ser&amp;data=05%7C02%7CBrenda.Soto%40ks.gov%7C547abcc0c756482167d808dc855efedc%7Cdcae8101c92d480cbc43c6761ccccc5a%7C0%7C0%7C638531890254771592%7CUnknown%7CTWFpbGZsb3d8eyJWIjoiMC4wLjAwMDAiLCJQIjoiV2luMzIiLCJBTiI6Ik1haWwiLCJXVCI6Mn0%3D%7C0%7C%7C%7C&amp;sdata=dnf3YFp9qqIYb%2FGYPc48P7blVzM9CEUq6yDvsbswOC8%3D&amp;reserved=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ksde.org/Portals/0/Directories/2023-2024%20KED/Service%20Centers.pdf" TargetMode="External"/><Relationship Id="rId3" Type="http://schemas.openxmlformats.org/officeDocument/2006/relationships/hyperlink" Target="https://careertech.org/career-clusters/" TargetMode="External"/><Relationship Id="rId7" Type="http://schemas.openxmlformats.org/officeDocument/2006/relationships/hyperlink" Target="https://www.ksde.org/Portals/0/CSAS/Content%20Area%20(F-L)/Elementary%20Career%20Awareness%20Resource.pdf" TargetMode="External"/><Relationship Id="rId2" Type="http://schemas.openxmlformats.org/officeDocument/2006/relationships/hyperlink" Target="https://help.xello.world/en-us/Content/Knowledge-Base/Xello-6-12/Assessments/KB_6-12_Assessments.htm" TargetMode="External"/><Relationship Id="rId1" Type="http://schemas.openxmlformats.org/officeDocument/2006/relationships/slideLayout" Target="../slideLayouts/slideLayout7.xml"/><Relationship Id="rId6" Type="http://schemas.openxmlformats.org/officeDocument/2006/relationships/hyperlink" Target="https://hirepaths.com/" TargetMode="External"/><Relationship Id="rId5" Type="http://schemas.openxmlformats.org/officeDocument/2006/relationships/hyperlink" Target="https://www.ksde.org/Agency/Division-of-Learning-Services/Career-Standards-and-Assessment-Services/Content-Area-F-L/Individual-Plans-of-Study-IPS-Student" TargetMode="External"/><Relationship Id="rId4" Type="http://schemas.openxmlformats.org/officeDocument/2006/relationships/hyperlink" Target="https://www.ksde.org/Agency/Division-of-Learning-Services/Career-Standards-and-Assessment-Services/CSAS-Home/Career-Technical-Education-CTE/CTE-Table-of-Content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kdads.ks.gov/kdads-commissions/long-term-services-supports/home-community-based-services-(hcbs)-programs" TargetMode="External"/><Relationship Id="rId13" Type="http://schemas.openxmlformats.org/officeDocument/2006/relationships/hyperlink" Target="https://kdads.ks.gov/state-hospitals-and-institutions/parsons-state-hospital-and-training-center/parsons-state-hospital-and-training-center----training" TargetMode="External"/><Relationship Id="rId3" Type="http://schemas.openxmlformats.org/officeDocument/2006/relationships/hyperlink" Target="https://www.youtube.com/watch?v=jxaIw8Y-P8U" TargetMode="External"/><Relationship Id="rId7" Type="http://schemas.openxmlformats.org/officeDocument/2006/relationships/hyperlink" Target="https://kdads.ks.gov/provider-home/providers/peer-support-services/parent-peer-support-training" TargetMode="External"/><Relationship Id="rId12" Type="http://schemas.openxmlformats.org/officeDocument/2006/relationships/hyperlink" Target="https://www.doc.ks.gov/juvenile-services/partners/juvenile-community-correction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eckan.org/" TargetMode="External"/><Relationship Id="rId11" Type="http://schemas.openxmlformats.org/officeDocument/2006/relationships/hyperlink" Target="https://www.doc.ks.gov/juvenile-services/supervision-standards/iip-immediate-intervention-program-operations-chapter" TargetMode="External"/><Relationship Id="rId5" Type="http://schemas.openxmlformats.org/officeDocument/2006/relationships/hyperlink" Target="https://www.kdhe.ks.gov/256/Federally-Qualified-Health-Centers" TargetMode="External"/><Relationship Id="rId10" Type="http://schemas.openxmlformats.org/officeDocument/2006/relationships/hyperlink" Target="https://www.yapinc.org/" TargetMode="External"/><Relationship Id="rId4" Type="http://schemas.openxmlformats.org/officeDocument/2006/relationships/hyperlink" Target="https://gcc02.safelinks.protection.outlook.com/?url=https%3A%2F%2Fwww.youtube.com%2Fwatch%3Fv%3Df02vXRODRZo&amp;data=05%7C01%7CBrenda.Soto%40ks.gov%7Cbcc943a3dcc24219eec208db51773d6a%7Cdcae8101c92d480cbc43c6761ccccc5a%7C0%7C0%7C638193344790323347%7CUnknown%7CTWFpbGZsb3d8eyJWIjoiMC4wLjAwMDAiLCJQIjoiV2luMzIiLCJBTiI6Ik1haWwiLCJXVCI6Mn0%3D%7C3000%7C%7C%7C&amp;sdata=lOJXhmAax28YTBAyp%2BeAoPg2ZCFCUHwV2dLtC6KZrtE%3D&amp;reserved=0" TargetMode="External"/><Relationship Id="rId9" Type="http://schemas.openxmlformats.org/officeDocument/2006/relationships/hyperlink" Target="https://kdads.ks.gov/kdads-commissions/behavioral-health/ylin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autism.ku.edu/" TargetMode="External"/><Relationship Id="rId3" Type="http://schemas.openxmlformats.org/officeDocument/2006/relationships/hyperlink" Target="https://portal.kmap-state-ks.us/Documents/Provider/Bulletins/NEW%2023230%20-%20General%20-%20Children%E2%80%99s_Behavioral_Interventionist_Program.pdf" TargetMode="External"/><Relationship Id="rId7" Type="http://schemas.openxmlformats.org/officeDocument/2006/relationships/hyperlink" Target="https://kdads.ks.gov/state-hospitals-and-institutions/parsons-state-hospital-and-training-center/parsons-state-hospital-and-training-center----training" TargetMode="External"/><Relationship Id="rId2" Type="http://schemas.openxmlformats.org/officeDocument/2006/relationships/hyperlink" Target="https://www.dcf.ks.gov/services/pps/pages/servicestopreservefamilies.aspx" TargetMode="External"/><Relationship Id="rId1" Type="http://schemas.openxmlformats.org/officeDocument/2006/relationships/slideLayout" Target="../slideLayouts/slideLayout7.xml"/><Relationship Id="rId6" Type="http://schemas.openxmlformats.org/officeDocument/2006/relationships/hyperlink" Target="https://kdads.ks.gov/provider-home/providers/peer-support-services/parent-peer-support-training" TargetMode="External"/><Relationship Id="rId5" Type="http://schemas.openxmlformats.org/officeDocument/2006/relationships/hyperlink" Target="https://www.kdhe.ks.gov/1770/Community-Health-Workers" TargetMode="External"/><Relationship Id="rId4" Type="http://schemas.openxmlformats.org/officeDocument/2006/relationships/hyperlink" Target="https://portal.kmap-state-ks.us/Documents/Provider/Bulletins/UPDATE%2024144%20(23230)%20-%20General%20-%20Childrens_Behavioral_Interventionist_Program_Revised_June_2024.pdf"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oasis.ku.edu/" TargetMode="External"/><Relationship Id="rId13" Type="http://schemas.openxmlformats.org/officeDocument/2006/relationships/hyperlink" Target="http://kansas.safe-families.org/" TargetMode="External"/><Relationship Id="rId3" Type="http://schemas.openxmlformats.org/officeDocument/2006/relationships/hyperlink" Target="https://familiestogetherinc.org/" TargetMode="External"/><Relationship Id="rId7" Type="http://schemas.openxmlformats.org/officeDocument/2006/relationships/hyperlink" Target="https://www.adoptkskids.org/for-families/k-parc/" TargetMode="External"/><Relationship Id="rId12" Type="http://schemas.openxmlformats.org/officeDocument/2006/relationships/hyperlink" Target="https://kdads.ks.gov/state-hospitals-and-institutions/parsons-state-hospital-and-training-center/parsons-state-hospital-and-training-center----training" TargetMode="External"/><Relationship Id="rId2" Type="http://schemas.openxmlformats.org/officeDocument/2006/relationships/hyperlink" Target="https://www.dcf.ks.gov/Newsroom/Pages/agency-grants.aspx" TargetMode="External"/><Relationship Id="rId1" Type="http://schemas.openxmlformats.org/officeDocument/2006/relationships/slideLayout" Target="../slideLayouts/slideLayout7.xml"/><Relationship Id="rId6" Type="http://schemas.openxmlformats.org/officeDocument/2006/relationships/hyperlink" Target="http://www.kfan.org/" TargetMode="External"/><Relationship Id="rId11" Type="http://schemas.openxmlformats.org/officeDocument/2006/relationships/hyperlink" Target="https://kdads.ks.gov/kdads-commissions/long-term-services-supports/home-community-based-services-(hcbs)-programs/programs/sed-waiver" TargetMode="External"/><Relationship Id="rId5" Type="http://schemas.openxmlformats.org/officeDocument/2006/relationships/hyperlink" Target="https://www.fosteradopt.org/" TargetMode="External"/><Relationship Id="rId10" Type="http://schemas.openxmlformats.org/officeDocument/2006/relationships/hyperlink" Target="https://kdads.ks.gov/provider-home/providers/peer-support-services/parent-peer-support-training" TargetMode="External"/><Relationship Id="rId4" Type="http://schemas.openxmlformats.org/officeDocument/2006/relationships/hyperlink" Target="https://www.keys.org/" TargetMode="External"/><Relationship Id="rId9" Type="http://schemas.openxmlformats.org/officeDocument/2006/relationships/hyperlink" Target="https://kansas.kvc.org/services/family-preservation/kansas-pmto/#:~:text=Kansas%20PMTO%20is%20an%20evidence-based%20parent%20training%20program,as%20Generation%20PMTO%20or%20Parent%20Management%20Training-Oregon%20mode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livingstoncounselingcenter.com/" TargetMode="External"/><Relationship Id="rId3" Type="http://schemas.openxmlformats.org/officeDocument/2006/relationships/hyperlink" Target="https://www.lilaccenter.org/" TargetMode="External"/><Relationship Id="rId7" Type="http://schemas.openxmlformats.org/officeDocument/2006/relationships/hyperlink" Target="https://cottonwoodsprings.com/?utm_campaign=pt+business+listings&amp;utm_medium=paid+listing&amp;utm_source=psychology+today" TargetMode="External"/><Relationship Id="rId2" Type="http://schemas.openxmlformats.org/officeDocument/2006/relationships/hyperlink" Target="https://www.mirrorinc.org/" TargetMode="External"/><Relationship Id="rId1" Type="http://schemas.openxmlformats.org/officeDocument/2006/relationships/slideLayout" Target="../slideLayouts/slideLayout7.xml"/><Relationship Id="rId6" Type="http://schemas.openxmlformats.org/officeDocument/2006/relationships/hyperlink" Target="https://eatingdisorder.care/" TargetMode="External"/><Relationship Id="rId5" Type="http://schemas.openxmlformats.org/officeDocument/2006/relationships/hyperlink" Target="https://www.jocogov.org/department/mental-health/our-services/substance-use" TargetMode="External"/><Relationship Id="rId4" Type="http://schemas.openxmlformats.org/officeDocument/2006/relationships/hyperlink" Target="https://www.usd230.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awakeningskc.com/" TargetMode="External"/><Relationship Id="rId3" Type="http://schemas.openxmlformats.org/officeDocument/2006/relationships/hyperlink" Target="https://www.mccallumplace.com/?utm_source=Bing&amp;utm_medium=organic&amp;utm_campaign=listing&amp;utm_term=brand" TargetMode="External"/><Relationship Id="rId7" Type="http://schemas.openxmlformats.org/officeDocument/2006/relationships/hyperlink" Target="https://www.ckfaddictiontreatment.org/" TargetMode="External"/><Relationship Id="rId2" Type="http://schemas.openxmlformats.org/officeDocument/2006/relationships/hyperlink" Target="https://www.aristarecovery.com/" TargetMode="External"/><Relationship Id="rId1" Type="http://schemas.openxmlformats.org/officeDocument/2006/relationships/slideLayout" Target="../slideLayouts/slideLayout7.xml"/><Relationship Id="rId6" Type="http://schemas.openxmlformats.org/officeDocument/2006/relationships/hyperlink" Target="https://www.thecrossroadsprogram.com/" TargetMode="External"/><Relationship Id="rId5" Type="http://schemas.openxmlformats.org/officeDocument/2006/relationships/hyperlink" Target="https://www.hollandpathways.com/" TargetMode="External"/><Relationship Id="rId4" Type="http://schemas.openxmlformats.org/officeDocument/2006/relationships/hyperlink" Target="https://www.ctcprograms.com/location/wichita-comprehensive-treatment-center/?utm_medium=referral&amp;utm_source=psychologytoday.com&amp;utm_campaign=profile/" TargetMode="External"/><Relationship Id="rId9" Type="http://schemas.openxmlformats.org/officeDocument/2006/relationships/hyperlink" Target="https://healthcare.ascension.org/locations/kansas/kswic/wichita-ascension-via-christi-behavioral-health-center"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dcf.ks.gov/services/PPS/Pages/IndependentLivingProgram.aspx"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dcf.ks.gov/services/PPS/Pages/IndependentLivingProgram.aspx"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missouri.kvc.org/kvc-niles/" TargetMode="External"/><Relationship Id="rId2" Type="http://schemas.openxmlformats.org/officeDocument/2006/relationships/hyperlink" Target="https://healthcare.ascension.org/locations/kansas/kswic/wichita-ascension-via-christi-partial-day-behavioral-health-outpatient-programs" TargetMode="External"/><Relationship Id="rId1" Type="http://schemas.openxmlformats.org/officeDocument/2006/relationships/slideLayout" Target="../slideLayouts/slideLayout7.xml"/><Relationship Id="rId4" Type="http://schemas.openxmlformats.org/officeDocument/2006/relationships/hyperlink" Target="https://cornerstonesofcare.org/Our-Services/Youth-and-Family-Support/On-Campus-Liv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ompasshealth.org/services/crisis-triage-stabilization/" TargetMode="External"/><Relationship Id="rId2" Type="http://schemas.openxmlformats.org/officeDocument/2006/relationships/hyperlink" Target="https://www.bertnash.org/crisis" TargetMode="External"/><Relationship Id="rId1" Type="http://schemas.openxmlformats.org/officeDocument/2006/relationships/slideLayout" Target="../slideLayouts/slideLayout7.xml"/><Relationship Id="rId4" Type="http://schemas.openxmlformats.org/officeDocument/2006/relationships/hyperlink" Target="https://crawfordmentalhealth.org/crisis-intervention/"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s://www.paceswc.org/roberts-place-shelter"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kdads.ks.gov/docs/librariesprovider17/csp/bhs-documents/prtfs/prtf-general-information-fact-sheet.pdf?sfvrsn=dd185142_3#:~:text=A%20PRTF%20is%20a%20sub-acute%20level%20of%20psychiatric,services%20needed%20by%20the%20child%20with%20family%2Fguardian%20involvement." TargetMode="External"/><Relationship Id="rId2" Type="http://schemas.openxmlformats.org/officeDocument/2006/relationships/hyperlink" Target="https://kdads.ks.gov/kdads-commissions/behavioral-health/prtf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kdads.ks.gov/state-hospitals-and-institutions/parsons-state-hospital-and-training-center/pshtc---services" TargetMode="External"/><Relationship Id="rId2" Type="http://schemas.openxmlformats.org/officeDocument/2006/relationships/hyperlink" Target="https://kdads.ks.gov/state-hospitals-and-institutions/state-institution-alternatives-(sias)" TargetMode="External"/><Relationship Id="rId1" Type="http://schemas.openxmlformats.org/officeDocument/2006/relationships/slideLayout" Target="../slideLayouts/slideLayout7.xml"/><Relationship Id="rId6" Type="http://schemas.openxmlformats.org/officeDocument/2006/relationships/hyperlink" Target="https://www.fsgctopeka.com/" TargetMode="External"/><Relationship Id="rId5" Type="http://schemas.openxmlformats.org/officeDocument/2006/relationships/hyperlink" Target="https://www.jocogov.org/department/mental-health/our-services/substance-use/adolescent-center-treatment" TargetMode="External"/><Relationship Id="rId4" Type="http://schemas.openxmlformats.org/officeDocument/2006/relationships/hyperlink" Target="https://mirrorinc.org/"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www.doc.ks.gov/juvenile-services/facilities/kjcc"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kdads.ks.gov/services-programs/behavioral-health/current-ylink-sites" TargetMode="External"/><Relationship Id="rId2" Type="http://schemas.openxmlformats.org/officeDocument/2006/relationships/hyperlink" Target="https://kdads.ks.gov/" TargetMode="External"/><Relationship Id="rId1" Type="http://schemas.openxmlformats.org/officeDocument/2006/relationships/slideLayout" Target="../slideLayouts/slideLayout7.xml"/><Relationship Id="rId5" Type="http://schemas.openxmlformats.org/officeDocument/2006/relationships/hyperlink" Target="https://www.dcf.ks.gov/Pages/default.aspx" TargetMode="External"/><Relationship Id="rId4" Type="http://schemas.openxmlformats.org/officeDocument/2006/relationships/hyperlink" Target="https://www.kdhe.ks.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gesandstages.com/ks/" TargetMode="External"/><Relationship Id="rId7" Type="http://schemas.openxmlformats.org/officeDocument/2006/relationships/hyperlink" Target="https://kschildrenscabinet.org/all-in-for-kansas-kids/needs-assessment/" TargetMode="External"/><Relationship Id="rId2" Type="http://schemas.openxmlformats.org/officeDocument/2006/relationships/hyperlink" Target="https://www.ksde.org/Agency/Division-of-Learning-Services/Special-Education-and-Title-Services/Early_Childhood/Kindergarten-Readiness" TargetMode="External"/><Relationship Id="rId1" Type="http://schemas.openxmlformats.org/officeDocument/2006/relationships/slideLayout" Target="../slideLayouts/slideLayout7.xml"/><Relationship Id="rId6" Type="http://schemas.openxmlformats.org/officeDocument/2006/relationships/hyperlink" Target="https://gcc02.safelinks.protection.outlook.com/?url=https%3A%2F%2Fdrive.google.com%2Ffile%2Fd%2F1oSW1OJLpR6eWjQWSbTsQyROuRDInMCMi%2Fview%3Fusp%3Dsharing&amp;data=05%7C02%7Cbrenda.soto%40ks.gov%7C367ca790bf8e409aaac308dcf8f2b486%7Cdcae8101c92d480cbc43c6761ccccc5a%7C0%7C0%7C638658970717554926%7CUnknown%7CTWFpbGZsb3d8eyJWIjoiMC4wLjAwMDAiLCJQIjoiV2luMzIiLCJBTiI6Ik1haWwiLCJXVCI6Mn0%3D%7C0%7C%7C%7C&amp;sdata=I9i61eIsPcaxij%2Bnq5vBADENVdKkVHvFWPpW30n9Glw%3D&amp;reserved=0" TargetMode="External"/><Relationship Id="rId5" Type="http://schemas.openxmlformats.org/officeDocument/2006/relationships/hyperlink" Target="https://gcc02.safelinks.protection.outlook.com/?url=https%3A%2F%2Fvimeo.com%2F569441669%2Fb2e137adb7&amp;data=05%7C02%7Cbrenda.soto%40ks.gov%7C367ca790bf8e409aaac308dcf8f2b486%7Cdcae8101c92d480cbc43c6761ccccc5a%7C0%7C0%7C638658970717534866%7CUnknown%7CTWFpbGZsb3d8eyJWIjoiMC4wLjAwMDAiLCJQIjoiV2luMzIiLCJBTiI6Ik1haWwiLCJXVCI6Mn0%3D%7C0%7C%7C%7C&amp;sdata=OAbiH54oPXA3oEJYe5tHNuzYHGqY7R6z2bnllrTCcqE%3D&amp;reserved=0" TargetMode="External"/><Relationship Id="rId4" Type="http://schemas.openxmlformats.org/officeDocument/2006/relationships/hyperlink" Target="https://www.ksde.org/Portals/0/ECSETS/FactSheets/FactSheet-SPP-Ind1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9B7F-A88F-87CC-1A33-6D1B355A5D34}"/>
              </a:ext>
            </a:extLst>
          </p:cNvPr>
          <p:cNvSpPr>
            <a:spLocks noGrp="1"/>
          </p:cNvSpPr>
          <p:nvPr>
            <p:ph type="title"/>
          </p:nvPr>
        </p:nvSpPr>
        <p:spPr>
          <a:xfrm>
            <a:off x="609600" y="762007"/>
            <a:ext cx="10972800" cy="385200"/>
          </a:xfrm>
        </p:spPr>
        <p:txBody>
          <a:bodyPr/>
          <a:lstStyle/>
          <a:p>
            <a:r>
              <a:rPr lang="en-US" dirty="0"/>
              <a:t>Children’s Continuum of Care Services &amp; Treatment</a:t>
            </a:r>
            <a:br>
              <a:rPr lang="en-US" dirty="0"/>
            </a:br>
            <a:r>
              <a:rPr lang="en-US" dirty="0"/>
              <a:t>Kansas 2024</a:t>
            </a:r>
          </a:p>
        </p:txBody>
      </p:sp>
      <p:grpSp>
        <p:nvGrpSpPr>
          <p:cNvPr id="34" name="Group 33">
            <a:extLst>
              <a:ext uri="{FF2B5EF4-FFF2-40B4-BE49-F238E27FC236}">
                <a16:creationId xmlns:a16="http://schemas.microsoft.com/office/drawing/2014/main" id="{803BFA6F-8814-E6F5-A7FF-582966BA2128}"/>
              </a:ext>
              <a:ext uri="{C183D7F6-B498-43B3-948B-1728B52AA6E4}">
                <adec:decorative xmlns:adec="http://schemas.microsoft.com/office/drawing/2017/decorative" val="1"/>
              </a:ext>
            </a:extLst>
          </p:cNvPr>
          <p:cNvGrpSpPr/>
          <p:nvPr/>
        </p:nvGrpSpPr>
        <p:grpSpPr>
          <a:xfrm>
            <a:off x="3627024" y="1694562"/>
            <a:ext cx="6427777" cy="1212749"/>
            <a:chOff x="48630" y="4377341"/>
            <a:chExt cx="5623363" cy="550837"/>
          </a:xfrm>
        </p:grpSpPr>
        <p:sp>
          <p:nvSpPr>
            <p:cNvPr id="4" name="Arrow: Chevron 3">
              <a:extLst>
                <a:ext uri="{FF2B5EF4-FFF2-40B4-BE49-F238E27FC236}">
                  <a16:creationId xmlns:a16="http://schemas.microsoft.com/office/drawing/2014/main" id="{4ED561BF-6E07-52C9-5013-B58724894A23}"/>
                </a:ext>
              </a:extLst>
            </p:cNvPr>
            <p:cNvSpPr/>
            <p:nvPr/>
          </p:nvSpPr>
          <p:spPr>
            <a:xfrm>
              <a:off x="48630" y="4392408"/>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 name="Arrow: Chevron 4">
              <a:extLst>
                <a:ext uri="{FF2B5EF4-FFF2-40B4-BE49-F238E27FC236}">
                  <a16:creationId xmlns:a16="http://schemas.microsoft.com/office/drawing/2014/main" id="{A0538539-B1FA-909F-345F-200B121C998E}"/>
                </a:ext>
              </a:extLst>
            </p:cNvPr>
            <p:cNvSpPr/>
            <p:nvPr/>
          </p:nvSpPr>
          <p:spPr>
            <a:xfrm>
              <a:off x="1103795" y="4387234"/>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200" kern="0" dirty="0">
                <a:solidFill>
                  <a:srgbClr val="FFFFFF"/>
                </a:solidFill>
                <a:latin typeface="Arial"/>
                <a:sym typeface="Arial"/>
              </a:endParaRPr>
            </a:p>
          </p:txBody>
        </p:sp>
        <p:sp>
          <p:nvSpPr>
            <p:cNvPr id="6" name="Arrow: Chevron 5">
              <a:extLst>
                <a:ext uri="{FF2B5EF4-FFF2-40B4-BE49-F238E27FC236}">
                  <a16:creationId xmlns:a16="http://schemas.microsoft.com/office/drawing/2014/main" id="{794D3147-5DFD-25A8-2D8B-2800F410A98F}"/>
                </a:ext>
              </a:extLst>
            </p:cNvPr>
            <p:cNvSpPr/>
            <p:nvPr/>
          </p:nvSpPr>
          <p:spPr>
            <a:xfrm>
              <a:off x="2166049" y="4381426"/>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 name="Arrow: Chevron 6">
              <a:extLst>
                <a:ext uri="{FF2B5EF4-FFF2-40B4-BE49-F238E27FC236}">
                  <a16:creationId xmlns:a16="http://schemas.microsoft.com/office/drawing/2014/main" id="{8EE76215-3712-D848-0826-850FC068DB6A}"/>
                </a:ext>
              </a:extLst>
            </p:cNvPr>
            <p:cNvSpPr/>
            <p:nvPr/>
          </p:nvSpPr>
          <p:spPr>
            <a:xfrm>
              <a:off x="3231099" y="4381573"/>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 name="Arrow: Chevron 7">
              <a:extLst>
                <a:ext uri="{FF2B5EF4-FFF2-40B4-BE49-F238E27FC236}">
                  <a16:creationId xmlns:a16="http://schemas.microsoft.com/office/drawing/2014/main" id="{6F62513A-2A75-B04C-8E0F-0C41D6880A67}"/>
                </a:ext>
              </a:extLst>
            </p:cNvPr>
            <p:cNvSpPr/>
            <p:nvPr/>
          </p:nvSpPr>
          <p:spPr>
            <a:xfrm>
              <a:off x="4285405" y="4377341"/>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232323"/>
                  </a:solidFill>
                  <a:effectLst/>
                  <a:uLnTx/>
                  <a:uFillTx/>
                  <a:latin typeface="Arial"/>
                  <a:ea typeface="+mn-ea"/>
                  <a:cs typeface="+mn-cs"/>
                  <a:sym typeface="Arial"/>
                </a:rPr>
                <a:t>\</a:t>
              </a:r>
            </a:p>
          </p:txBody>
        </p:sp>
      </p:grpSp>
      <p:sp>
        <p:nvSpPr>
          <p:cNvPr id="13" name="Arrow: Chevron 12">
            <a:extLst>
              <a:ext uri="{FF2B5EF4-FFF2-40B4-BE49-F238E27FC236}">
                <a16:creationId xmlns:a16="http://schemas.microsoft.com/office/drawing/2014/main" id="{70E9C45A-03C4-8850-E790-3F4CED0D985C}"/>
              </a:ext>
              <a:ext uri="{C183D7F6-B498-43B3-948B-1728B52AA6E4}">
                <adec:decorative xmlns:adec="http://schemas.microsoft.com/office/drawing/2017/decorative" val="1"/>
              </a:ext>
            </a:extLst>
          </p:cNvPr>
          <p:cNvSpPr/>
          <p:nvPr/>
        </p:nvSpPr>
        <p:spPr>
          <a:xfrm>
            <a:off x="2421303" y="1726846"/>
            <a:ext cx="1584937" cy="1179577"/>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7EF5BC93-3F80-EFBB-3DDC-DA4B281897D2}"/>
              </a:ext>
            </a:extLst>
          </p:cNvPr>
          <p:cNvSpPr txBox="1"/>
          <p:nvPr/>
        </p:nvSpPr>
        <p:spPr>
          <a:xfrm>
            <a:off x="2829979" y="2162539"/>
            <a:ext cx="1207008" cy="261610"/>
          </a:xfrm>
          <a:prstGeom prst="rect">
            <a:avLst/>
          </a:prstGeom>
          <a:noFill/>
        </p:spPr>
        <p:txBody>
          <a:bodyPr wrap="square">
            <a:spAutoFit/>
          </a:bodyPr>
          <a:lstStyle/>
          <a:p>
            <a:pPr algn="ctr"/>
            <a:r>
              <a:rPr lang="en-US" sz="1100" kern="0" dirty="0">
                <a:solidFill>
                  <a:srgbClr val="000000"/>
                </a:solidFill>
                <a:latin typeface="Arial"/>
                <a:cs typeface="Arial"/>
                <a:sym typeface="Arial"/>
              </a:rPr>
              <a:t>Prevention</a:t>
            </a:r>
            <a:endParaRPr lang="en-US" sz="1100" dirty="0"/>
          </a:p>
        </p:txBody>
      </p:sp>
      <p:sp>
        <p:nvSpPr>
          <p:cNvPr id="19" name="TextBox 18">
            <a:extLst>
              <a:ext uri="{FF2B5EF4-FFF2-40B4-BE49-F238E27FC236}">
                <a16:creationId xmlns:a16="http://schemas.microsoft.com/office/drawing/2014/main" id="{67F3E3E8-509F-AB9A-0A71-03CF7BB4854A}"/>
              </a:ext>
            </a:extLst>
          </p:cNvPr>
          <p:cNvSpPr txBox="1"/>
          <p:nvPr/>
        </p:nvSpPr>
        <p:spPr>
          <a:xfrm>
            <a:off x="2312400" y="2996285"/>
            <a:ext cx="1121083" cy="161582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rgbClr val="000000"/>
                </a:solidFill>
                <a:latin typeface="Arial" panose="020B0604020202020204" pitchFamily="34" charset="0"/>
                <a:cs typeface="Arial" panose="020B0604020202020204" pitchFamily="34" charset="0"/>
                <a:sym typeface="Arial"/>
              </a:rPr>
              <a:t>S</a:t>
            </a:r>
            <a:r>
              <a:rPr lang="en-US" sz="1100" dirty="0">
                <a:latin typeface="Arial" panose="020B0604020202020204" pitchFamily="34" charset="0"/>
                <a:cs typeface="Arial" panose="020B0604020202020204" pitchFamily="34" charset="0"/>
              </a:rPr>
              <a:t>ervices and tools for families meant to prevent a need for further services or eventual treatment</a:t>
            </a:r>
            <a:endParaRPr kumimoji="0" lang="en-US"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7" name="TextBox 16">
            <a:extLst>
              <a:ext uri="{FF2B5EF4-FFF2-40B4-BE49-F238E27FC236}">
                <a16:creationId xmlns:a16="http://schemas.microsoft.com/office/drawing/2014/main" id="{AB474D54-16BE-05C8-1AE6-2DDBE295B74A}"/>
              </a:ext>
            </a:extLst>
          </p:cNvPr>
          <p:cNvSpPr txBox="1"/>
          <p:nvPr/>
        </p:nvSpPr>
        <p:spPr>
          <a:xfrm>
            <a:off x="4032796" y="2109798"/>
            <a:ext cx="1207008" cy="430887"/>
          </a:xfrm>
          <a:prstGeom prst="rect">
            <a:avLst/>
          </a:prstGeom>
          <a:noFill/>
        </p:spPr>
        <p:txBody>
          <a:bodyPr wrap="square">
            <a:spAutoFit/>
          </a:bodyPr>
          <a:lstStyle/>
          <a:p>
            <a:pPr algn="ctr"/>
            <a:r>
              <a:rPr lang="en-US" sz="1100" kern="0" dirty="0">
                <a:solidFill>
                  <a:srgbClr val="000000"/>
                </a:solidFill>
                <a:latin typeface="Arial"/>
                <a:cs typeface="Arial"/>
                <a:sym typeface="Arial"/>
              </a:rPr>
              <a:t>Early </a:t>
            </a:r>
          </a:p>
          <a:p>
            <a:pPr algn="ctr"/>
            <a:r>
              <a:rPr lang="en-US" sz="1100" kern="0" dirty="0">
                <a:solidFill>
                  <a:srgbClr val="000000"/>
                </a:solidFill>
                <a:latin typeface="Arial"/>
                <a:cs typeface="Arial"/>
                <a:sym typeface="Arial"/>
              </a:rPr>
              <a:t>Intervention </a:t>
            </a:r>
            <a:endParaRPr lang="en-US" sz="1100" dirty="0"/>
          </a:p>
        </p:txBody>
      </p:sp>
      <p:sp>
        <p:nvSpPr>
          <p:cNvPr id="12" name="TextBox 11">
            <a:extLst>
              <a:ext uri="{FF2B5EF4-FFF2-40B4-BE49-F238E27FC236}">
                <a16:creationId xmlns:a16="http://schemas.microsoft.com/office/drawing/2014/main" id="{6E4E440A-F3FD-F23A-7E3A-94BF0B20D4C9}"/>
              </a:ext>
            </a:extLst>
          </p:cNvPr>
          <p:cNvSpPr txBox="1"/>
          <p:nvPr/>
        </p:nvSpPr>
        <p:spPr>
          <a:xfrm>
            <a:off x="3597406" y="3034758"/>
            <a:ext cx="1121082" cy="1708160"/>
          </a:xfrm>
          <a:prstGeom prst="rect">
            <a:avLst/>
          </a:prstGeom>
          <a:noFill/>
        </p:spPr>
        <p:txBody>
          <a:bodyPr wrap="square">
            <a:spAutoFit/>
          </a:bodyPr>
          <a:lstStyle/>
          <a:p>
            <a:pPr algn="l"/>
            <a:r>
              <a:rPr lang="en-US" sz="1050" dirty="0"/>
              <a:t>Family-based services meant to enhance </a:t>
            </a:r>
            <a:r>
              <a:rPr lang="en-US" sz="1100" dirty="0">
                <a:latin typeface="Arial" panose="020B0604020202020204" pitchFamily="34" charset="0"/>
                <a:cs typeface="Arial" panose="020B0604020202020204" pitchFamily="34" charset="0"/>
              </a:rPr>
              <a:t>young</a:t>
            </a:r>
            <a:r>
              <a:rPr lang="en-US" sz="1050" dirty="0"/>
              <a:t> child's developmental health and prevent future need for services/</a:t>
            </a:r>
          </a:p>
          <a:p>
            <a:pPr algn="l"/>
            <a:r>
              <a:rPr lang="en-US" sz="1050" dirty="0"/>
              <a:t>treatment</a:t>
            </a:r>
            <a:endParaRPr lang="en-US" sz="1050" b="0" i="0" dirty="0">
              <a:effectLst/>
              <a:latin typeface="Nunito" pitchFamily="2" charset="0"/>
            </a:endParaRPr>
          </a:p>
        </p:txBody>
      </p:sp>
      <p:sp>
        <p:nvSpPr>
          <p:cNvPr id="24" name="TextBox 23">
            <a:extLst>
              <a:ext uri="{FF2B5EF4-FFF2-40B4-BE49-F238E27FC236}">
                <a16:creationId xmlns:a16="http://schemas.microsoft.com/office/drawing/2014/main" id="{0571E15C-DFFE-B7DA-731A-1DFB5B2754F9}"/>
              </a:ext>
            </a:extLst>
          </p:cNvPr>
          <p:cNvSpPr txBox="1"/>
          <p:nvPr/>
        </p:nvSpPr>
        <p:spPr>
          <a:xfrm>
            <a:off x="5318534" y="1952030"/>
            <a:ext cx="989836" cy="7694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Home, Office or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Outpatient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Clinic</a:t>
            </a:r>
          </a:p>
        </p:txBody>
      </p:sp>
      <p:sp>
        <p:nvSpPr>
          <p:cNvPr id="39" name="TextBox 38">
            <a:extLst>
              <a:ext uri="{FF2B5EF4-FFF2-40B4-BE49-F238E27FC236}">
                <a16:creationId xmlns:a16="http://schemas.microsoft.com/office/drawing/2014/main" id="{C18C8548-7EC2-2F4E-A2AA-49B3D156E274}"/>
              </a:ext>
            </a:extLst>
          </p:cNvPr>
          <p:cNvSpPr txBox="1"/>
          <p:nvPr/>
        </p:nvSpPr>
        <p:spPr>
          <a:xfrm>
            <a:off x="4769731" y="3044279"/>
            <a:ext cx="1121083" cy="7694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Service provided in home </a:t>
            </a:r>
            <a:r>
              <a:rPr lang="en-US" sz="1100" kern="0" dirty="0">
                <a:solidFill>
                  <a:srgbClr val="000000"/>
                </a:solidFill>
                <a:latin typeface="Arial"/>
                <a:cs typeface="Arial"/>
                <a:sym typeface="Arial"/>
              </a:rPr>
              <a:t>or </a:t>
            </a: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community</a:t>
            </a:r>
          </a:p>
        </p:txBody>
      </p:sp>
      <p:sp>
        <p:nvSpPr>
          <p:cNvPr id="25" name="TextBox 24">
            <a:extLst>
              <a:ext uri="{FF2B5EF4-FFF2-40B4-BE49-F238E27FC236}">
                <a16:creationId xmlns:a16="http://schemas.microsoft.com/office/drawing/2014/main" id="{6FD0143B-DCE7-0074-C33A-5FC2F9F6BB91}"/>
              </a:ext>
            </a:extLst>
          </p:cNvPr>
          <p:cNvSpPr txBox="1"/>
          <p:nvPr/>
        </p:nvSpPr>
        <p:spPr>
          <a:xfrm>
            <a:off x="6386889" y="2025435"/>
            <a:ext cx="1157256" cy="60016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Intensive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Case Management</a:t>
            </a:r>
          </a:p>
        </p:txBody>
      </p:sp>
      <p:sp>
        <p:nvSpPr>
          <p:cNvPr id="40" name="TextBox 39">
            <a:extLst>
              <a:ext uri="{FF2B5EF4-FFF2-40B4-BE49-F238E27FC236}">
                <a16:creationId xmlns:a16="http://schemas.microsoft.com/office/drawing/2014/main" id="{558E8232-9B30-5922-AD62-D4F34BECA8D0}"/>
              </a:ext>
            </a:extLst>
          </p:cNvPr>
          <p:cNvSpPr txBox="1"/>
          <p:nvPr/>
        </p:nvSpPr>
        <p:spPr>
          <a:xfrm>
            <a:off x="5944380" y="3025497"/>
            <a:ext cx="989836" cy="27957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Specially trained individuals provide strengths-based case management services to help the family and child live successfully in home and community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 name="TextBox 25">
            <a:extLst>
              <a:ext uri="{FF2B5EF4-FFF2-40B4-BE49-F238E27FC236}">
                <a16:creationId xmlns:a16="http://schemas.microsoft.com/office/drawing/2014/main" id="{1701F35E-F6FD-380E-DB73-D9438A5306D6}"/>
              </a:ext>
            </a:extLst>
          </p:cNvPr>
          <p:cNvSpPr txBox="1"/>
          <p:nvPr/>
        </p:nvSpPr>
        <p:spPr>
          <a:xfrm>
            <a:off x="7685385" y="2025435"/>
            <a:ext cx="1096547" cy="60016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Home-Based Treatment Services</a:t>
            </a:r>
          </a:p>
        </p:txBody>
      </p:sp>
      <p:sp>
        <p:nvSpPr>
          <p:cNvPr id="41" name="TextBox 40">
            <a:extLst>
              <a:ext uri="{FF2B5EF4-FFF2-40B4-BE49-F238E27FC236}">
                <a16:creationId xmlns:a16="http://schemas.microsoft.com/office/drawing/2014/main" id="{0592F5A3-2C0D-7CCF-7F67-7CAFADF93C0C}"/>
              </a:ext>
            </a:extLst>
          </p:cNvPr>
          <p:cNvSpPr txBox="1"/>
          <p:nvPr/>
        </p:nvSpPr>
        <p:spPr>
          <a:xfrm>
            <a:off x="7240837" y="3026650"/>
            <a:ext cx="874132" cy="144655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Specially trained staff to go into a home and develop a treatment program</a:t>
            </a:r>
          </a:p>
        </p:txBody>
      </p:sp>
      <p:sp>
        <p:nvSpPr>
          <p:cNvPr id="27" name="TextBox 26">
            <a:extLst>
              <a:ext uri="{FF2B5EF4-FFF2-40B4-BE49-F238E27FC236}">
                <a16:creationId xmlns:a16="http://schemas.microsoft.com/office/drawing/2014/main" id="{F3FC7986-621C-C447-7901-2494553C208E}"/>
              </a:ext>
            </a:extLst>
          </p:cNvPr>
          <p:cNvSpPr txBox="1"/>
          <p:nvPr/>
        </p:nvSpPr>
        <p:spPr>
          <a:xfrm>
            <a:off x="8925871" y="2025435"/>
            <a:ext cx="989836" cy="60016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Family Support Services</a:t>
            </a:r>
          </a:p>
        </p:txBody>
      </p:sp>
      <p:sp>
        <p:nvSpPr>
          <p:cNvPr id="42" name="TextBox 41">
            <a:extLst>
              <a:ext uri="{FF2B5EF4-FFF2-40B4-BE49-F238E27FC236}">
                <a16:creationId xmlns:a16="http://schemas.microsoft.com/office/drawing/2014/main" id="{1EA2D793-CDB2-4F56-7D92-BD3438047AB7}"/>
              </a:ext>
            </a:extLst>
          </p:cNvPr>
          <p:cNvSpPr txBox="1"/>
          <p:nvPr/>
        </p:nvSpPr>
        <p:spPr>
          <a:xfrm>
            <a:off x="8441329" y="3034758"/>
            <a:ext cx="969084" cy="58496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000000"/>
                </a:solidFill>
                <a:effectLst/>
                <a:uLnTx/>
                <a:uFillTx/>
                <a:latin typeface="Arial"/>
                <a:ea typeface="+mn-ea"/>
                <a:cs typeface="Arial"/>
                <a:sym typeface="Arial"/>
              </a:rPr>
              <a:t>Supports and </a:t>
            </a:r>
            <a:r>
              <a:rPr lang="en-US" sz="1100" kern="0" dirty="0">
                <a:solidFill>
                  <a:srgbClr val="000000"/>
                </a:solidFill>
                <a:latin typeface="Arial"/>
                <a:cs typeface="Arial"/>
                <a:sym typeface="Arial"/>
              </a:rPr>
              <a:t>services</a:t>
            </a:r>
            <a:r>
              <a:rPr lang="en-US" sz="1067" kern="0" dirty="0">
                <a:solidFill>
                  <a:srgbClr val="000000"/>
                </a:solidFill>
                <a:latin typeface="Arial"/>
                <a:cs typeface="Arial"/>
                <a:sym typeface="Arial"/>
              </a:rPr>
              <a:t> for parents</a:t>
            </a: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TextBox 9">
            <a:extLst>
              <a:ext uri="{FF2B5EF4-FFF2-40B4-BE49-F238E27FC236}">
                <a16:creationId xmlns:a16="http://schemas.microsoft.com/office/drawing/2014/main" id="{11C912DB-818E-9135-44D1-D43DBBC22606}"/>
              </a:ext>
            </a:extLst>
          </p:cNvPr>
          <p:cNvSpPr txBox="1"/>
          <p:nvPr/>
        </p:nvSpPr>
        <p:spPr>
          <a:xfrm>
            <a:off x="3049191" y="6095993"/>
            <a:ext cx="6093618" cy="276999"/>
          </a:xfrm>
          <a:prstGeom prst="rect">
            <a:avLst/>
          </a:prstGeom>
          <a:noFill/>
        </p:spPr>
        <p:txBody>
          <a:bodyPr wrap="square">
            <a:spAutoFit/>
          </a:bodyPr>
          <a:lstStyle/>
          <a:p>
            <a:r>
              <a:rPr lang="en-US" sz="1200" dirty="0">
                <a:solidFill>
                  <a:schemeClr val="tx1"/>
                </a:solidFill>
              </a:rPr>
              <a:t>November 2024, Collaborative Document, DCF, KDADS, KDHE, KDOC and KSDE</a:t>
            </a:r>
          </a:p>
        </p:txBody>
      </p:sp>
    </p:spTree>
    <p:extLst>
      <p:ext uri="{BB962C8B-B14F-4D97-AF65-F5344CB8AC3E}">
        <p14:creationId xmlns:p14="http://schemas.microsoft.com/office/powerpoint/2010/main" val="367765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334086" y="136525"/>
            <a:ext cx="2768014" cy="1296986"/>
          </a:xfrm>
          <a:prstGeom prst="chevron">
            <a:avLst/>
          </a:prstGeom>
          <a:solidFill>
            <a:schemeClr val="accent5">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Early Intervention Services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553256"/>
            <a:ext cx="9523828" cy="5304744"/>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100" kern="0" dirty="0">
              <a:solidFill>
                <a:prstClr val="white"/>
              </a:solidFill>
              <a:latin typeface="Arial" panose="020B0604020202020204" pitchFamily="34" charset="0"/>
              <a:cs typeface="Arial" panose="020B0604020202020204" pitchFamily="34" charset="0"/>
              <a:sym typeface="Arial"/>
            </a:endParaRPr>
          </a:p>
          <a:p>
            <a:pPr algn="l"/>
            <a:r>
              <a:rPr lang="en-US" sz="1200" b="0" i="0" dirty="0">
                <a:solidFill>
                  <a:schemeClr val="bg1"/>
                </a:solidFill>
                <a:effectLst/>
                <a:latin typeface="Arial" panose="020B0604020202020204" pitchFamily="34" charset="0"/>
                <a:cs typeface="Arial" panose="020B0604020202020204" pitchFamily="34" charset="0"/>
              </a:rPr>
              <a:t>Early Intervention consists of services and supports for infants, toddlers, and preschool children who have special needs due to developmental delays or disabilities.  Additionally, Early Intervention provides support services to families that help them develop their child's potential.</a:t>
            </a:r>
          </a:p>
          <a:p>
            <a:pPr algn="l"/>
            <a:endParaRPr lang="en-US" sz="1200" dirty="0">
              <a:solidFill>
                <a:schemeClr val="bg1"/>
              </a:solidFill>
              <a:latin typeface="Arial" panose="020B0604020202020204" pitchFamily="34" charset="0"/>
              <a:cs typeface="Arial" panose="020B0604020202020204" pitchFamily="34" charset="0"/>
            </a:endParaRPr>
          </a:p>
          <a:p>
            <a:pPr rtl="0"/>
            <a:r>
              <a:rPr lang="en-US" sz="1200" b="1" dirty="0">
                <a:effectLst/>
                <a:latin typeface="Arial" panose="020B0604020202020204" pitchFamily="34" charset="0"/>
                <a:cs typeface="Arial" panose="020B0604020202020204" pitchFamily="34" charset="0"/>
              </a:rPr>
              <a:t>What services does Early Intervention provide?</a:t>
            </a:r>
            <a:br>
              <a:rPr lang="en-US" sz="1200" dirty="0">
                <a:effectLst/>
                <a:latin typeface="Arial" panose="020B0604020202020204" pitchFamily="34" charset="0"/>
                <a:cs typeface="Arial" panose="020B0604020202020204" pitchFamily="34" charset="0"/>
              </a:rPr>
            </a:br>
            <a:r>
              <a:rPr lang="en-US" sz="1200" dirty="0">
                <a:effectLst/>
                <a:latin typeface="Arial" panose="020B0604020202020204" pitchFamily="34" charset="0"/>
                <a:cs typeface="Arial" panose="020B0604020202020204" pitchFamily="34" charset="0"/>
              </a:rPr>
              <a:t>Early Intervention services are individualized to enhance a child's growing and learning and can include:</a:t>
            </a:r>
          </a:p>
          <a:p>
            <a:pPr rtl="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 Information on how children develop</a:t>
            </a:r>
          </a:p>
          <a:p>
            <a:pPr rtl="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Parent/caregiver education</a:t>
            </a:r>
          </a:p>
          <a:p>
            <a:pPr rtl="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Support services and developmental therapies that assist in a child's development</a:t>
            </a:r>
          </a:p>
          <a:p>
            <a:pPr rtl="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Ideas for how the family can help their child at home and in the community</a:t>
            </a:r>
          </a:p>
          <a:p>
            <a:pPr rtl="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Assistance to early childhood staff with strategies to promote a child's potential if a child is attending early care or education setting</a:t>
            </a:r>
          </a:p>
          <a:p>
            <a:pPr rtl="0">
              <a:buFont typeface="Arial" panose="020B0604020202020204" pitchFamily="34" charset="0"/>
              <a:buChar char="•"/>
            </a:pPr>
            <a:r>
              <a:rPr lang="en-US" sz="1200" dirty="0">
                <a:effectLst/>
                <a:latin typeface="Arial" panose="020B0604020202020204" pitchFamily="34" charset="0"/>
                <a:cs typeface="Arial" panose="020B0604020202020204" pitchFamily="34" charset="0"/>
              </a:rPr>
              <a:t>Linking families to a variety of community services and supports</a:t>
            </a:r>
          </a:p>
          <a:p>
            <a:pPr rtl="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rtl="0">
              <a:buFont typeface="Arial" panose="020B0604020202020204" pitchFamily="34" charset="0"/>
              <a:buChar char="•"/>
            </a:pPr>
            <a:r>
              <a:rPr lang="en-US" sz="1200" dirty="0">
                <a:latin typeface="Arial" panose="020B0604020202020204" pitchFamily="34" charset="0"/>
                <a:cs typeface="Arial" panose="020B0604020202020204" pitchFamily="34" charset="0"/>
              </a:rPr>
              <a:t>Kansas' Early Childhood Developmental Services provide the foundation and framework to build capacity for local tiny-k programs in creating positive outcomes for children and families. Early Childhood Developmental Services is authorized by the Individuals with Disabilities Education Act - IDEA Part C and is administered by the Kansas Department of Health and Environment. KDHE provides grants to tiny-k programs to assist in maintaining and implementing a statewide system of coordinated, comprehensive, multidisciplinary early intervention services for infants and toddlers with disabilities from birth to age three and their families. KDHE is responsible for assuring availability to eligible children and their families. (see KSDE for Part B, age 3)</a:t>
            </a:r>
            <a:endParaRPr lang="en-US" sz="1200" dirty="0">
              <a:effectLst/>
              <a:latin typeface="Arial" panose="020B0604020202020204" pitchFamily="34" charset="0"/>
              <a:cs typeface="Arial" panose="020B0604020202020204" pitchFamily="34" charset="0"/>
            </a:endParaRPr>
          </a:p>
          <a:p>
            <a:pPr algn="l"/>
            <a:endParaRPr lang="en-US" sz="1200" b="0" i="0" dirty="0">
              <a:solidFill>
                <a:schemeClr val="bg1"/>
              </a:solidFill>
              <a:effectLst/>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Links: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https://www.kdhe.ks.gov/954/Early-Intervention</a:t>
            </a:r>
            <a:endParaRPr lang="en-US" sz="12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https://kansasicc.ksde.org/families/birth-to-three/early-intervention-services</a:t>
            </a:r>
            <a:endParaRPr lang="en-US" sz="1200" u="sng" kern="0" dirty="0">
              <a:solidFill>
                <a:schemeClr val="bg1"/>
              </a:solidFill>
              <a:effectLst/>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https://www.kdhe.ks.gov/677/Kansas-Early-Childhood-Developmental-Ser</a:t>
            </a:r>
            <a:endParaRPr kumimoji="0" lang="en-US" sz="12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2" name="Footer Placeholder 1">
            <a:extLst>
              <a:ext uri="{FF2B5EF4-FFF2-40B4-BE49-F238E27FC236}">
                <a16:creationId xmlns:a16="http://schemas.microsoft.com/office/drawing/2014/main" id="{A1E98263-D7E8-98AD-92E8-A5B15732352C}"/>
              </a:ext>
            </a:extLst>
          </p:cNvPr>
          <p:cNvSpPr>
            <a:spLocks noGrp="1"/>
          </p:cNvSpPr>
          <p:nvPr>
            <p:ph type="ftr" sz="quarter" idx="11"/>
          </p:nvPr>
        </p:nvSpPr>
        <p:spPr>
          <a:xfrm>
            <a:off x="3043238" y="6538912"/>
            <a:ext cx="5903117"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31174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57162"/>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Kansas Department of Education, Intervention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527291"/>
            <a:ext cx="9523828" cy="5194184"/>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900" kern="0" dirty="0">
                <a:solidFill>
                  <a:schemeClr val="bg1"/>
                </a:solidFill>
                <a:cs typeface="Arial" panose="020B0604020202020204" pitchFamily="34" charset="0"/>
                <a:sym typeface="Arial"/>
              </a:rPr>
              <a:t>Middle School Future Planning (no later that 13 years of age)</a:t>
            </a:r>
            <a:endParaRPr kumimoji="0" lang="en-US" sz="1900" b="0" i="0" u="none" strike="noStrike" kern="0" cap="none" spc="0" normalizeH="0" baseline="0" noProof="0" dirty="0">
              <a:ln>
                <a:noFill/>
              </a:ln>
              <a:solidFill>
                <a:schemeClr val="bg1"/>
              </a:solidFill>
              <a:effectLst/>
              <a:uLnTx/>
              <a:uFillTx/>
              <a:cs typeface="Arial" panose="020B0604020202020204" pitchFamily="34" charset="0"/>
              <a:sym typeface="Arial"/>
            </a:endParaRPr>
          </a:p>
          <a:p>
            <a:pPr marL="171450" indent="-171450" rtl="0">
              <a:buFont typeface="Arial" panose="020B0604020202020204" pitchFamily="34" charset="0"/>
              <a:buChar char="•"/>
            </a:pPr>
            <a:r>
              <a:rPr lang="en-US" sz="1900" kern="0" dirty="0" err="1">
                <a:solidFill>
                  <a:schemeClr val="bg1"/>
                </a:solidFill>
                <a:cs typeface="Arial" panose="020B0604020202020204" pitchFamily="34" charset="0"/>
                <a:sym typeface="Arial"/>
              </a:rPr>
              <a:t>Xello</a:t>
            </a:r>
            <a:r>
              <a:rPr lang="en-US" sz="1900" kern="0" dirty="0">
                <a:solidFill>
                  <a:schemeClr val="bg1"/>
                </a:solidFill>
                <a:cs typeface="Arial" panose="020B0604020202020204" pitchFamily="34" charset="0"/>
                <a:sym typeface="Arial"/>
              </a:rPr>
              <a:t> Career Interest Inventory, with classes aligned by interest:</a:t>
            </a:r>
          </a:p>
          <a:p>
            <a:pPr marL="628650" lvl="1" indent="-171450">
              <a:buFont typeface="Arial" panose="020B0604020202020204" pitchFamily="34" charset="0"/>
              <a:buChar char="•"/>
            </a:pPr>
            <a:r>
              <a:rPr lang="en-US" sz="1900" kern="0" dirty="0">
                <a:solidFill>
                  <a:schemeClr val="bg1"/>
                </a:solidFill>
                <a:cs typeface="Arial" panose="020B0604020202020204" pitchFamily="34" charset="0"/>
                <a:sym typeface="Arial"/>
              </a:rPr>
              <a:t> </a:t>
            </a:r>
            <a:r>
              <a:rPr lang="en-US" sz="1900" dirty="0">
                <a:solidFill>
                  <a:schemeClr val="bg1"/>
                </a:solidFill>
                <a:hlinkClick r:id="rId2">
                  <a:extLst>
                    <a:ext uri="{A12FA001-AC4F-418D-AE19-62706E023703}">
                      <ahyp:hlinkClr xmlns:ahyp="http://schemas.microsoft.com/office/drawing/2018/hyperlinkcolor" val="tx"/>
                    </a:ext>
                  </a:extLst>
                </a:hlinkClick>
              </a:rPr>
              <a:t>Assessments (</a:t>
            </a:r>
            <a:r>
              <a:rPr lang="en-US" sz="1900" dirty="0" err="1">
                <a:solidFill>
                  <a:schemeClr val="bg1"/>
                </a:solidFill>
                <a:hlinkClick r:id="rId2">
                  <a:extLst>
                    <a:ext uri="{A12FA001-AC4F-418D-AE19-62706E023703}">
                      <ahyp:hlinkClr xmlns:ahyp="http://schemas.microsoft.com/office/drawing/2018/hyperlinkcolor" val="tx"/>
                    </a:ext>
                  </a:extLst>
                </a:hlinkClick>
              </a:rPr>
              <a:t>xello.world</a:t>
            </a:r>
            <a:r>
              <a:rPr lang="en-US" sz="1900" dirty="0">
                <a:solidFill>
                  <a:schemeClr val="bg1"/>
                </a:solidFill>
                <a:hlinkClick r:id="rId2">
                  <a:extLst>
                    <a:ext uri="{A12FA001-AC4F-418D-AE19-62706E023703}">
                      <ahyp:hlinkClr xmlns:ahyp="http://schemas.microsoft.com/office/drawing/2018/hyperlinkcolor" val="tx"/>
                    </a:ext>
                  </a:extLst>
                </a:hlinkClick>
              </a:rPr>
              <a:t>)</a:t>
            </a:r>
            <a:endParaRPr kumimoji="0" lang="en-US" sz="1900" b="0" i="0" u="none" strike="noStrike" kern="0" cap="none" spc="0" normalizeH="0" baseline="0" noProof="0" dirty="0">
              <a:ln>
                <a:noFill/>
              </a:ln>
              <a:solidFill>
                <a:schemeClr val="bg1"/>
              </a:solidFill>
              <a:effectLst/>
              <a:uLnTx/>
              <a:uFillTx/>
              <a:cs typeface="Arial" panose="020B0604020202020204" pitchFamily="34" charset="0"/>
              <a:sym typeface="Arial"/>
            </a:endParaRPr>
          </a:p>
          <a:p>
            <a:pPr marL="171450" indent="-171450" rtl="0">
              <a:buFont typeface="Arial" panose="020B0604020202020204" pitchFamily="34" charset="0"/>
              <a:buChar char="•"/>
            </a:pPr>
            <a:r>
              <a:rPr lang="en-US" sz="1900" kern="0" dirty="0">
                <a:solidFill>
                  <a:schemeClr val="bg1"/>
                </a:solidFill>
                <a:cs typeface="Arial" panose="020B0604020202020204" pitchFamily="34" charset="0"/>
                <a:sym typeface="Arial"/>
              </a:rPr>
              <a:t>Career and Technical Education (CTE) Pathway Planning: </a:t>
            </a:r>
            <a:endParaRPr kumimoji="0" lang="en-US" sz="1900" b="0" i="0" u="none" strike="noStrike" kern="0" cap="none" spc="0" normalizeH="0" baseline="0" noProof="0" dirty="0">
              <a:ln>
                <a:noFill/>
              </a:ln>
              <a:solidFill>
                <a:schemeClr val="bg1"/>
              </a:solidFill>
              <a:effectLst/>
              <a:uLnTx/>
              <a:uFillTx/>
              <a:cs typeface="Arial" panose="020B0604020202020204" pitchFamily="34" charset="0"/>
              <a:sym typeface="Arial"/>
            </a:endParaRPr>
          </a:p>
          <a:p>
            <a:pPr marL="628650" lvl="1" indent="-171450">
              <a:buFont typeface="Arial" panose="020B0604020202020204" pitchFamily="34" charset="0"/>
              <a:buChar char="•"/>
            </a:pPr>
            <a:r>
              <a:rPr lang="en-US" sz="1900" dirty="0">
                <a:solidFill>
                  <a:schemeClr val="bg1"/>
                </a:solidFill>
                <a:hlinkClick r:id="rId3">
                  <a:extLst>
                    <a:ext uri="{A12FA001-AC4F-418D-AE19-62706E023703}">
                      <ahyp:hlinkClr xmlns:ahyp="http://schemas.microsoft.com/office/drawing/2018/hyperlinkcolor" val="tx"/>
                    </a:ext>
                  </a:extLst>
                </a:hlinkClick>
              </a:rPr>
              <a:t>Career Clusters - Advance CTE (careertech.org)</a:t>
            </a:r>
            <a:endParaRPr kumimoji="0" lang="en-US" sz="1900" b="0" i="0" u="none" strike="noStrike" kern="0" cap="none" spc="0" normalizeH="0" baseline="0" noProof="0" dirty="0">
              <a:ln>
                <a:noFill/>
              </a:ln>
              <a:solidFill>
                <a:schemeClr val="bg1"/>
              </a:solidFill>
              <a:effectLst/>
              <a:uLnTx/>
              <a:uFillTx/>
              <a:cs typeface="Arial" panose="020B0604020202020204" pitchFamily="34" charset="0"/>
              <a:sym typeface="Arial"/>
            </a:endParaRPr>
          </a:p>
          <a:p>
            <a:pPr marL="628650" lvl="1" indent="-171450">
              <a:buFont typeface="Arial" panose="020B0604020202020204" pitchFamily="34" charset="0"/>
              <a:buChar char="•"/>
            </a:pPr>
            <a:r>
              <a:rPr lang="en-US" sz="19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CTE Table of Contents (ksde.org)</a:t>
            </a:r>
            <a:endParaRPr kumimoji="0" lang="en-US" sz="1900" b="0" i="0" u="none" strike="noStrike" kern="0" cap="none" spc="0" normalizeH="0" baseline="0" noProof="0" dirty="0">
              <a:ln>
                <a:noFill/>
              </a:ln>
              <a:solidFill>
                <a:schemeClr val="bg1"/>
              </a:solidFill>
              <a:effectLst/>
              <a:uLnTx/>
              <a:uFillTx/>
              <a:cs typeface="Arial" panose="020B0604020202020204" pitchFamily="34" charset="0"/>
              <a:sym typeface="Arial"/>
            </a:endParaRPr>
          </a:p>
          <a:p>
            <a:pPr marL="171450" indent="-171450" rtl="0">
              <a:buFont typeface="Arial" panose="020B0604020202020204" pitchFamily="34" charset="0"/>
              <a:buChar char="•"/>
            </a:pPr>
            <a:r>
              <a:rPr lang="en-US" sz="1900" kern="0" dirty="0">
                <a:solidFill>
                  <a:schemeClr val="bg1"/>
                </a:solidFill>
                <a:cs typeface="Arial" panose="020B0604020202020204" pitchFamily="34" charset="0"/>
                <a:sym typeface="Arial"/>
              </a:rPr>
              <a:t>Kansas Work-Based Learning Experiences, Internships, Apprenticeships</a:t>
            </a:r>
            <a:endParaRPr kumimoji="0" lang="en-US" sz="1900" b="0" i="0" u="none" strike="noStrike" kern="0" cap="none" spc="0" normalizeH="0" baseline="0" noProof="0" dirty="0">
              <a:ln>
                <a:noFill/>
              </a:ln>
              <a:solidFill>
                <a:schemeClr val="bg1"/>
              </a:solidFill>
              <a:effectLst/>
              <a:uLnTx/>
              <a:uFillTx/>
              <a:cs typeface="Arial" panose="020B0604020202020204" pitchFamily="34" charset="0"/>
              <a:sym typeface="Arial"/>
            </a:endParaRPr>
          </a:p>
          <a:p>
            <a:pPr marL="628650" lvl="1" indent="-171450">
              <a:buFont typeface="Arial" panose="020B0604020202020204" pitchFamily="34" charset="0"/>
              <a:buChar char="•"/>
            </a:pPr>
            <a:r>
              <a:rPr lang="en-US" sz="1900" kern="0" dirty="0">
                <a:solidFill>
                  <a:schemeClr val="bg1"/>
                </a:solidFill>
                <a:cs typeface="Arial" panose="020B0604020202020204" pitchFamily="34" charset="0"/>
                <a:sym typeface="Arial"/>
              </a:rPr>
              <a:t>Individualized Plan of Study: </a:t>
            </a:r>
          </a:p>
          <a:p>
            <a:pPr marL="1085850" lvl="2" indent="-171450">
              <a:buFont typeface="Arial" panose="020B0604020202020204" pitchFamily="34" charset="0"/>
              <a:buChar char="•"/>
            </a:pPr>
            <a:r>
              <a:rPr lang="en-US" sz="1900" dirty="0">
                <a:solidFill>
                  <a:schemeClr val="bg1"/>
                </a:solidFill>
                <a:hlinkClick r:id="rId5">
                  <a:extLst>
                    <a:ext uri="{A12FA001-AC4F-418D-AE19-62706E023703}">
                      <ahyp:hlinkClr xmlns:ahyp="http://schemas.microsoft.com/office/drawing/2018/hyperlinkcolor" val="tx"/>
                    </a:ext>
                  </a:extLst>
                </a:hlinkClick>
              </a:rPr>
              <a:t>Individual Plans of Study (IPS) - Student (ksde.org)</a:t>
            </a:r>
            <a:endParaRPr kumimoji="0" lang="en-US" sz="1900" b="0" i="0" u="none" strike="noStrike" kern="0" cap="none" spc="0" normalizeH="0" baseline="0" noProof="0" dirty="0">
              <a:ln>
                <a:noFill/>
              </a:ln>
              <a:solidFill>
                <a:schemeClr val="bg1"/>
              </a:solidFill>
              <a:effectLst/>
              <a:uLnTx/>
              <a:uFillTx/>
              <a:cs typeface="Arial" panose="020B0604020202020204" pitchFamily="34" charset="0"/>
              <a:sym typeface="Arial"/>
            </a:endParaRPr>
          </a:p>
          <a:p>
            <a:pPr marL="628650" lvl="1" indent="-171450">
              <a:buFont typeface="Arial" panose="020B0604020202020204" pitchFamily="34" charset="0"/>
              <a:buChar char="•"/>
            </a:pPr>
            <a:r>
              <a:rPr lang="en-US" sz="1900" kern="0" dirty="0" err="1">
                <a:solidFill>
                  <a:schemeClr val="bg1"/>
                </a:solidFill>
                <a:cs typeface="Arial" panose="020B0604020202020204" pitchFamily="34" charset="0"/>
                <a:sym typeface="Arial"/>
              </a:rPr>
              <a:t>HirePaths</a:t>
            </a:r>
            <a:r>
              <a:rPr lang="en-US" sz="1900" kern="0" dirty="0">
                <a:solidFill>
                  <a:schemeClr val="bg1"/>
                </a:solidFill>
                <a:cs typeface="Arial" panose="020B0604020202020204" pitchFamily="34" charset="0"/>
                <a:sym typeface="Arial"/>
              </a:rPr>
              <a:t>:</a:t>
            </a:r>
          </a:p>
          <a:p>
            <a:pPr marL="1085850" lvl="2" indent="-171450">
              <a:buFont typeface="Arial" panose="020B0604020202020204" pitchFamily="34" charset="0"/>
              <a:buChar char="•"/>
            </a:pPr>
            <a:r>
              <a:rPr lang="en-US" sz="1900" kern="0" dirty="0">
                <a:solidFill>
                  <a:schemeClr val="bg1"/>
                </a:solidFill>
                <a:cs typeface="Arial" panose="020B0604020202020204" pitchFamily="34" charset="0"/>
                <a:sym typeface="Arial"/>
              </a:rPr>
              <a:t> </a:t>
            </a:r>
            <a:r>
              <a:rPr lang="en-US" sz="1900" dirty="0" err="1">
                <a:solidFill>
                  <a:schemeClr val="bg1"/>
                </a:solidFill>
                <a:hlinkClick r:id="rId6">
                  <a:extLst>
                    <a:ext uri="{A12FA001-AC4F-418D-AE19-62706E023703}">
                      <ahyp:hlinkClr xmlns:ahyp="http://schemas.microsoft.com/office/drawing/2018/hyperlinkcolor" val="tx"/>
                    </a:ext>
                  </a:extLst>
                </a:hlinkClick>
              </a:rPr>
              <a:t>HirePaths</a:t>
            </a:r>
            <a:r>
              <a:rPr lang="en-US" sz="1900" dirty="0">
                <a:solidFill>
                  <a:schemeClr val="bg1"/>
                </a:solidFill>
                <a:hlinkClick r:id="rId6">
                  <a:extLst>
                    <a:ext uri="{A12FA001-AC4F-418D-AE19-62706E023703}">
                      <ahyp:hlinkClr xmlns:ahyp="http://schemas.microsoft.com/office/drawing/2018/hyperlinkcolor" val="tx"/>
                    </a:ext>
                  </a:extLst>
                </a:hlinkClick>
              </a:rPr>
              <a:t> - Help Your Kansas Kid Explore Careers</a:t>
            </a:r>
            <a:endParaRPr kumimoji="0" lang="en-US" sz="1900" b="0" i="0" u="none" strike="noStrike" kern="0" cap="none" spc="0" normalizeH="0" baseline="0" noProof="0" dirty="0">
              <a:ln>
                <a:noFill/>
              </a:ln>
              <a:solidFill>
                <a:schemeClr val="bg1"/>
              </a:solidFill>
              <a:effectLst/>
              <a:uLnTx/>
              <a:uFillTx/>
              <a:cs typeface="Arial" panose="020B0604020202020204" pitchFamily="34" charset="0"/>
              <a:sym typeface="Arial"/>
            </a:endParaRPr>
          </a:p>
          <a:p>
            <a:pPr marL="628650" lvl="1" indent="-171450">
              <a:buFont typeface="Arial" panose="020B0604020202020204" pitchFamily="34" charset="0"/>
              <a:buChar char="•"/>
            </a:pPr>
            <a:r>
              <a:rPr lang="en-US" sz="1900" kern="0" dirty="0">
                <a:solidFill>
                  <a:schemeClr val="bg1"/>
                </a:solidFill>
                <a:cs typeface="Arial" panose="020B0604020202020204" pitchFamily="34" charset="0"/>
                <a:sym typeface="Arial"/>
              </a:rPr>
              <a:t>Elementary Career Awareness Resource:  </a:t>
            </a:r>
          </a:p>
          <a:p>
            <a:pPr marL="1085850" lvl="2" indent="-171450">
              <a:buFont typeface="Arial" panose="020B0604020202020204" pitchFamily="34" charset="0"/>
              <a:buChar char="•"/>
            </a:pPr>
            <a:r>
              <a:rPr lang="en-US" sz="2000" dirty="0">
                <a:solidFill>
                  <a:schemeClr val="bg1"/>
                </a:solidFill>
                <a:hlinkClick r:id="rId7">
                  <a:extLst>
                    <a:ext uri="{A12FA001-AC4F-418D-AE19-62706E023703}">
                      <ahyp:hlinkClr xmlns:ahyp="http://schemas.microsoft.com/office/drawing/2018/hyperlinkcolor" val="tx"/>
                    </a:ext>
                  </a:extLst>
                </a:hlinkClick>
              </a:rPr>
              <a:t>Elementary Career Awareness Resource (ksde.org)</a:t>
            </a:r>
            <a:endParaRPr kumimoji="0" lang="en-US" sz="1900" b="0" i="0" u="none" strike="noStrike" kern="0" cap="none" spc="0" normalizeH="0" baseline="0" noProof="0" dirty="0">
              <a:ln>
                <a:noFill/>
              </a:ln>
              <a:solidFill>
                <a:schemeClr val="bg1"/>
              </a:solidFill>
              <a:effectLst/>
              <a:uLnTx/>
              <a:uFillTx/>
              <a:cs typeface="Arial" panose="020B0604020202020204" pitchFamily="34" charset="0"/>
              <a:sym typeface="Arial"/>
            </a:endParaRPr>
          </a:p>
          <a:p>
            <a:pPr marL="171450" indent="-171450" rtl="0">
              <a:buFont typeface="Arial" panose="020B0604020202020204" pitchFamily="34" charset="0"/>
              <a:buChar char="•"/>
            </a:pPr>
            <a:r>
              <a:rPr lang="en-US" sz="1900" kern="0" dirty="0">
                <a:solidFill>
                  <a:schemeClr val="bg1"/>
                </a:solidFill>
                <a:cs typeface="Arial" panose="020B0604020202020204" pitchFamily="34" charset="0"/>
                <a:sym typeface="Arial"/>
              </a:rPr>
              <a:t>Educational Service Center Supports:</a:t>
            </a:r>
          </a:p>
          <a:p>
            <a:pPr marR="0" lvl="0" algn="l" defTabSz="1219170" rtl="0" eaLnBrk="1" fontAlgn="auto" latinLnBrk="0" hangingPunct="1">
              <a:lnSpc>
                <a:spcPct val="100000"/>
              </a:lnSpc>
              <a:spcBef>
                <a:spcPts val="0"/>
              </a:spcBef>
              <a:spcAft>
                <a:spcPts val="0"/>
              </a:spcAft>
              <a:buClr>
                <a:srgbClr val="000000"/>
              </a:buClr>
              <a:buSzTx/>
              <a:tabLst/>
              <a:defRPr/>
            </a:pPr>
            <a:r>
              <a:rPr lang="en-US" sz="2000" dirty="0">
                <a:solidFill>
                  <a:schemeClr val="bg1"/>
                </a:solidFill>
                <a:hlinkClick r:id="rId8">
                  <a:extLst>
                    <a:ext uri="{A12FA001-AC4F-418D-AE19-62706E023703}">
                      <ahyp:hlinkClr xmlns:ahyp="http://schemas.microsoft.com/office/drawing/2018/hyperlinkcolor" val="tx"/>
                    </a:ext>
                  </a:extLst>
                </a:hlinkClick>
              </a:rPr>
              <a:t>2023-2024 Kansas Educational Directory: Service Centers (ksde.org)</a:t>
            </a:r>
            <a:endParaRPr kumimoji="0" lang="en-US" sz="2000" b="0" i="0" u="none" strike="noStrike" kern="0" cap="none" spc="0" normalizeH="0" baseline="0" noProof="0" dirty="0">
              <a:ln>
                <a:noFill/>
              </a:ln>
              <a:solidFill>
                <a:schemeClr val="bg1"/>
              </a:solidFill>
              <a:effectLst/>
              <a:uLnTx/>
              <a:uFillTx/>
              <a:ea typeface="+mn-ea"/>
              <a:cs typeface="Arial" panose="020B0604020202020204" pitchFamily="34" charset="0"/>
              <a:sym typeface="Arial"/>
            </a:endParaRPr>
          </a:p>
        </p:txBody>
      </p:sp>
      <p:sp>
        <p:nvSpPr>
          <p:cNvPr id="3" name="Footer Placeholder 2">
            <a:extLst>
              <a:ext uri="{FF2B5EF4-FFF2-40B4-BE49-F238E27FC236}">
                <a16:creationId xmlns:a16="http://schemas.microsoft.com/office/drawing/2014/main" id="{7E91F409-DD01-8D47-ECB4-0AF891FC4271}"/>
              </a:ext>
            </a:extLst>
          </p:cNvPr>
          <p:cNvSpPr>
            <a:spLocks noGrp="1"/>
          </p:cNvSpPr>
          <p:nvPr>
            <p:ph type="ftr" sz="quarter" idx="11"/>
          </p:nvPr>
        </p:nvSpPr>
        <p:spPr>
          <a:xfrm>
            <a:off x="3171825" y="6356350"/>
            <a:ext cx="5800725"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345072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270586" y="136525"/>
            <a:ext cx="2768014" cy="1219039"/>
          </a:xfrm>
          <a:prstGeom prst="chevron">
            <a:avLst/>
          </a:prstGeom>
          <a:solidFill>
            <a:schemeClr val="accent5">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Home, Office or Outpatient Services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553256"/>
            <a:ext cx="9523828" cy="5304744"/>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1219170" rtl="0" eaLnBrk="1" fontAlgn="auto" latinLnBrk="0" hangingPunct="1">
              <a:lnSpc>
                <a:spcPct val="100000"/>
              </a:lnSpc>
              <a:spcBef>
                <a:spcPts val="0"/>
              </a:spcBef>
              <a:spcAft>
                <a:spcPts val="0"/>
              </a:spcAft>
              <a:buClr>
                <a:srgbClr val="000000"/>
              </a:buClr>
              <a:buSzTx/>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These services could be offered in the home, community or primary care settings.</a:t>
            </a:r>
          </a:p>
          <a:p>
            <a:pPr marR="0" lvl="0" algn="l" defTabSz="1219170" rtl="0" eaLnBrk="1" fontAlgn="auto" latinLnBrk="0" hangingPunct="1">
              <a:lnSpc>
                <a:spcPct val="100000"/>
              </a:lnSpc>
              <a:spcBef>
                <a:spcPts val="0"/>
              </a:spcBef>
              <a:spcAft>
                <a:spcPts val="0"/>
              </a:spcAft>
              <a:buClr>
                <a:srgbClr val="000000"/>
              </a:buClr>
              <a:buSzTx/>
              <a:tabLst/>
              <a:defRPr/>
            </a:pPr>
            <a:endPar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R="0" lvl="0" algn="l" defTabSz="1219170" rtl="0" eaLnBrk="1" fontAlgn="auto" latinLnBrk="0" hangingPunct="1">
              <a:lnSpc>
                <a:spcPct val="100000"/>
              </a:lnSpc>
              <a:spcBef>
                <a:spcPts val="0"/>
              </a:spcBef>
              <a:spcAft>
                <a:spcPts val="0"/>
              </a:spcAft>
              <a:buClr>
                <a:srgbClr val="000000"/>
              </a:buClr>
              <a:buSzTx/>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Community Mental Health Center (CMHC)/Certified Community Behavioral Health Center (CCBHC)  services:</a:t>
            </a:r>
          </a:p>
          <a:p>
            <a:pPr lvl="0"/>
            <a:r>
              <a:rPr lang="en-US" sz="1100" kern="0" dirty="0">
                <a:solidFill>
                  <a:schemeClr val="bg1"/>
                </a:solidFill>
                <a:latin typeface="Arial" panose="020B0604020202020204" pitchFamily="34" charset="0"/>
                <a:cs typeface="Arial" panose="020B0604020202020204" pitchFamily="34" charset="0"/>
                <a:sym typeface="Arial"/>
              </a:rPr>
              <a:t>Patient Navigator, Crisis Services, Outpatient MH and SUD, Person and Family Centered Treatment, Peer Family Support and Counseling, Targeted Case Management, Outpatient Primary Care Screening and Monitory, Psychiatric Rehabilitation and Screening, Diagnosis and Risk Assessment </a:t>
            </a:r>
          </a:p>
          <a:p>
            <a:pPr lvl="0"/>
            <a:r>
              <a:rPr kumimoji="0" lang="en-US" sz="1100" b="0" i="0" u="none" strike="noStrike"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What is a CCBHC Video: </a:t>
            </a:r>
            <a:r>
              <a:rPr lang="en-US" sz="11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https://www.youtube.com/watch?v=jxaIw8Y-P8U</a:t>
            </a:r>
            <a:endParaRPr lang="en-US" sz="1100" b="1" dirty="0">
              <a:solidFill>
                <a:schemeClr val="bg1"/>
              </a:solidFill>
              <a:latin typeface="Arial" panose="020B0604020202020204" pitchFamily="34" charset="0"/>
              <a:cs typeface="Arial" panose="020B0604020202020204" pitchFamily="34" charset="0"/>
            </a:endParaRPr>
          </a:p>
          <a:p>
            <a:r>
              <a:rPr kumimoji="0" lang="en-US" sz="1100" b="0" i="0" u="none" strike="noStrike"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CCBHC Care Coordination video: </a:t>
            </a:r>
            <a:r>
              <a:rPr lang="en-US" sz="11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https://www.youtube.com/watch?v=f02vXRODRZo</a:t>
            </a:r>
            <a:endParaRPr kumimoji="0" lang="en-US" sz="1100" b="1" i="0" u="none" strike="noStrike"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R="0" lvl="0" algn="l" defTabSz="1219170" rtl="0" eaLnBrk="1" fontAlgn="auto" latinLnBrk="0" hangingPunct="1">
              <a:lnSpc>
                <a:spcPct val="100000"/>
              </a:lnSpc>
              <a:spcBef>
                <a:spcPts val="0"/>
              </a:spcBef>
              <a:spcAft>
                <a:spcPts val="0"/>
              </a:spcAft>
              <a:buClr>
                <a:srgbClr val="000000"/>
              </a:buClr>
              <a:buSzTx/>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Primary Care Physicians</a:t>
            </a:r>
          </a:p>
          <a:p>
            <a:pPr marR="0" lvl="0" algn="l" defTabSz="1219170" rtl="0" eaLnBrk="1" fontAlgn="auto" latinLnBrk="0" hangingPunct="1">
              <a:lnSpc>
                <a:spcPct val="100000"/>
              </a:lnSpc>
              <a:spcBef>
                <a:spcPts val="0"/>
              </a:spcBef>
              <a:spcAft>
                <a:spcPts val="0"/>
              </a:spcAft>
              <a:buClr>
                <a:srgbClr val="000000"/>
              </a:buClr>
              <a:buSzTx/>
              <a:tabLst/>
              <a:defRPr/>
            </a:pPr>
            <a:r>
              <a:rPr lang="en-US" sz="1100" dirty="0">
                <a:solidFill>
                  <a:schemeClr val="bg1"/>
                </a:solidFill>
                <a:latin typeface="Arial" panose="020B0604020202020204" pitchFamily="34" charset="0"/>
                <a:cs typeface="Arial" panose="020B0604020202020204" pitchFamily="34" charset="0"/>
              </a:rPr>
              <a:t>Federally Qualified Health Center (FQHC)</a:t>
            </a: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 services: </a:t>
            </a:r>
            <a:r>
              <a:rPr lang="en-US" sz="11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Federally Qualified Health Centers | KDHE, KS</a:t>
            </a:r>
            <a:r>
              <a:rPr lang="en-US" sz="1100" dirty="0">
                <a:solidFill>
                  <a:schemeClr val="bg1"/>
                </a:solidFill>
                <a:latin typeface="Arial" panose="020B0604020202020204" pitchFamily="34" charset="0"/>
                <a:cs typeface="Arial" panose="020B0604020202020204" pitchFamily="34" charset="0"/>
              </a:rPr>
              <a:t> </a:t>
            </a:r>
            <a:endPar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R="0" lvl="0" algn="l" defTabSz="1219170" rtl="0" eaLnBrk="1" fontAlgn="auto" latinLnBrk="0" hangingPunct="1">
              <a:lnSpc>
                <a:spcPct val="100000"/>
              </a:lnSpc>
              <a:spcBef>
                <a:spcPts val="0"/>
              </a:spcBef>
              <a:spcAft>
                <a:spcPts val="0"/>
              </a:spcAft>
              <a:buClr>
                <a:srgbClr val="000000"/>
              </a:buClr>
              <a:buSzTx/>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Psychotherapy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Individual/Group Therapy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Medication Management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Mental Health Intervention Team (MHIT)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Head Start, </a:t>
            </a:r>
            <a:r>
              <a:rPr lang="en-US" sz="11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eckan.org</a:t>
            </a:r>
            <a:endParaRPr lang="en-US" sz="11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Therapeutic Pre-Schools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Parent Peer Support, </a:t>
            </a:r>
            <a:r>
              <a:rPr lang="en-US" sz="11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Certified Parent Peer Support Specialist Training (ks.gov)</a:t>
            </a:r>
            <a:endParaRPr lang="en-US" sz="1100" kern="0" dirty="0">
              <a:solidFill>
                <a:schemeClr val="bg1"/>
              </a:solidFill>
              <a:latin typeface="Arial" panose="020B0604020202020204" pitchFamily="34" charset="0"/>
              <a:cs typeface="Arial" panose="020B0604020202020204" pitchFamily="34" charset="0"/>
              <a:sym typeface="Arial"/>
            </a:endParaRPr>
          </a:p>
          <a:p>
            <a:pPr defTabSz="1219170">
              <a:buClr>
                <a:srgbClr val="000000"/>
              </a:buClr>
              <a:defRPr/>
            </a:pPr>
            <a:r>
              <a:rPr lang="en-US" sz="1100" dirty="0">
                <a:solidFill>
                  <a:schemeClr val="bg1"/>
                </a:solidFill>
                <a:latin typeface="Arial" panose="020B0604020202020204" pitchFamily="34" charset="0"/>
                <a:cs typeface="Arial" panose="020B0604020202020204" pitchFamily="34" charset="0"/>
              </a:rPr>
              <a:t>Home and Community Based Services (HCBS), </a:t>
            </a:r>
            <a:r>
              <a:rPr lang="en-US" sz="11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Home and Community Based Services (HCBS) Programs (ks.gov)</a:t>
            </a:r>
            <a:endParaRPr lang="en-US" sz="1100" dirty="0">
              <a:solidFill>
                <a:schemeClr val="bg1"/>
              </a:solidFill>
              <a:latin typeface="Arial" panose="020B0604020202020204" pitchFamily="34" charset="0"/>
              <a:cs typeface="Arial" panose="020B0604020202020204" pitchFamily="34" charset="0"/>
            </a:endParaRPr>
          </a:p>
          <a:p>
            <a:pPr defTabSz="1219170">
              <a:buClr>
                <a:srgbClr val="000000"/>
              </a:buClr>
              <a:defRPr/>
            </a:pPr>
            <a:r>
              <a:rPr lang="en-US" sz="1100" dirty="0">
                <a:solidFill>
                  <a:schemeClr val="bg1"/>
                </a:solidFill>
                <a:latin typeface="Arial" panose="020B0604020202020204" pitchFamily="34" charset="0"/>
                <a:cs typeface="Arial" panose="020B0604020202020204" pitchFamily="34" charset="0"/>
              </a:rPr>
              <a:t>Sex Offender Evaluation &amp; Treatment (available statewide for children in </a:t>
            </a:r>
            <a:r>
              <a:rPr lang="en-US" sz="1100" dirty="0">
                <a:solidFill>
                  <a:schemeClr val="bg1"/>
                </a:solidFill>
              </a:rPr>
              <a:t>the custody of the Secretary of DCF </a:t>
            </a:r>
            <a:r>
              <a:rPr lang="en-US" sz="1100" dirty="0">
                <a:solidFill>
                  <a:schemeClr val="bg1"/>
                </a:solidFill>
                <a:latin typeface="Arial" panose="020B0604020202020204" pitchFamily="34" charset="0"/>
                <a:cs typeface="Arial" panose="020B0604020202020204" pitchFamily="34" charset="0"/>
              </a:rPr>
              <a:t>or KDOC)</a:t>
            </a:r>
          </a:p>
          <a:p>
            <a:pPr defTabSz="1219170">
              <a:buClr>
                <a:srgbClr val="000000"/>
              </a:buClr>
              <a:defRPr/>
            </a:pPr>
            <a:r>
              <a:rPr lang="en-US" sz="1100" dirty="0">
                <a:solidFill>
                  <a:schemeClr val="bg1"/>
                </a:solidFill>
                <a:latin typeface="Arial" panose="020B0604020202020204" pitchFamily="34" charset="0"/>
                <a:cs typeface="Arial" panose="020B0604020202020204" pitchFamily="34" charset="0"/>
              </a:rPr>
              <a:t>Youth Leaders in Kansas (</a:t>
            </a:r>
            <a:r>
              <a:rPr lang="en-US" sz="1100" dirty="0" err="1">
                <a:solidFill>
                  <a:schemeClr val="bg1"/>
                </a:solidFill>
                <a:latin typeface="Arial" panose="020B0604020202020204" pitchFamily="34" charset="0"/>
                <a:cs typeface="Arial" panose="020B0604020202020204" pitchFamily="34" charset="0"/>
              </a:rPr>
              <a:t>YlinK</a:t>
            </a:r>
            <a:r>
              <a:rPr lang="en-US" sz="1100" dirty="0">
                <a:solidFill>
                  <a:schemeClr val="bg1"/>
                </a:solidFill>
                <a:latin typeface="Arial" panose="020B0604020202020204" pitchFamily="34" charset="0"/>
                <a:cs typeface="Arial" panose="020B0604020202020204" pitchFamily="34" charset="0"/>
              </a:rPr>
              <a:t>), </a:t>
            </a:r>
            <a:r>
              <a:rPr lang="en-US" sz="110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Youth Leaders in Kansas (YLinK) (ks.gov)</a:t>
            </a:r>
            <a:endParaRPr lang="en-US" sz="1100" dirty="0">
              <a:solidFill>
                <a:schemeClr val="bg1"/>
              </a:solidFill>
              <a:latin typeface="Arial" panose="020B0604020202020204" pitchFamily="34" charset="0"/>
              <a:cs typeface="Arial" panose="020B0604020202020204" pitchFamily="34" charset="0"/>
            </a:endParaRPr>
          </a:p>
          <a:p>
            <a:pPr defTabSz="1219170">
              <a:buClr>
                <a:srgbClr val="000000"/>
              </a:buClr>
              <a:defRPr/>
            </a:pPr>
            <a:r>
              <a:rPr lang="en-US" sz="1100" dirty="0">
                <a:solidFill>
                  <a:schemeClr val="bg1"/>
                </a:solidFill>
                <a:latin typeface="Arial" panose="020B0604020202020204" pitchFamily="34" charset="0"/>
                <a:cs typeface="Arial" panose="020B0604020202020204" pitchFamily="34" charset="0"/>
              </a:rPr>
              <a:t>Youth Advocate Program (YAP) (statewide youth mentoring program available for children in </a:t>
            </a:r>
            <a:r>
              <a:rPr lang="en-US" sz="1100" dirty="0">
                <a:solidFill>
                  <a:schemeClr val="bg1"/>
                </a:solidFill>
              </a:rPr>
              <a:t>the custody of the Secretary of DCF </a:t>
            </a:r>
            <a:r>
              <a:rPr lang="en-US" sz="1100" dirty="0">
                <a:solidFill>
                  <a:schemeClr val="bg1"/>
                </a:solidFill>
                <a:latin typeface="Arial" panose="020B0604020202020204" pitchFamily="34" charset="0"/>
                <a:cs typeface="Arial" panose="020B0604020202020204" pitchFamily="34" charset="0"/>
              </a:rPr>
              <a:t>of DCF or KDOC), </a:t>
            </a:r>
            <a:r>
              <a:rPr lang="en-US" sz="1100"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YAP Home (yapinc.org)</a:t>
            </a:r>
            <a:endParaRPr lang="en-US" sz="1100" dirty="0">
              <a:solidFill>
                <a:schemeClr val="bg1"/>
              </a:solidFill>
              <a:latin typeface="Arial" panose="020B0604020202020204" pitchFamily="34" charset="0"/>
              <a:cs typeface="Arial" panose="020B0604020202020204" pitchFamily="34" charset="0"/>
            </a:endParaRPr>
          </a:p>
          <a:p>
            <a:pPr defTabSz="1219170">
              <a:buClr>
                <a:srgbClr val="000000"/>
              </a:buClr>
              <a:defRPr/>
            </a:pPr>
            <a:r>
              <a:rPr lang="en-US" sz="1100" dirty="0">
                <a:solidFill>
                  <a:schemeClr val="bg1"/>
                </a:solidFill>
                <a:latin typeface="Arial" panose="020B0604020202020204" pitchFamily="34" charset="0"/>
                <a:cs typeface="Arial" panose="020B0604020202020204" pitchFamily="34" charset="0"/>
              </a:rPr>
              <a:t>Juvenile Intake and Assessment, statewide </a:t>
            </a:r>
          </a:p>
          <a:p>
            <a:pPr defTabSz="1219170">
              <a:buClr>
                <a:srgbClr val="000000"/>
              </a:buClr>
              <a:defRPr/>
            </a:pPr>
            <a:r>
              <a:rPr lang="en-US" sz="1100" dirty="0">
                <a:solidFill>
                  <a:schemeClr val="bg1"/>
                </a:solidFill>
                <a:latin typeface="Arial" panose="020B0604020202020204" pitchFamily="34" charset="0"/>
                <a:cs typeface="Arial" panose="020B0604020202020204" pitchFamily="34" charset="0"/>
              </a:rPr>
              <a:t>Immediate Intervention Program (statewide service for primarily first time juvenile offenders), </a:t>
            </a:r>
            <a:r>
              <a:rPr lang="en-US" sz="1100"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IIP (Immediate Intervention Program): Operations Chapter — (ks.gov)</a:t>
            </a:r>
            <a:endParaRPr lang="en-US" sz="1100" dirty="0">
              <a:solidFill>
                <a:schemeClr val="bg1"/>
              </a:solidFill>
              <a:latin typeface="Arial" panose="020B0604020202020204" pitchFamily="34" charset="0"/>
              <a:cs typeface="Arial" panose="020B0604020202020204" pitchFamily="34" charset="0"/>
            </a:endParaRPr>
          </a:p>
          <a:p>
            <a:pPr defTabSz="1219170">
              <a:buClr>
                <a:srgbClr val="000000"/>
              </a:buClr>
              <a:defRPr/>
            </a:pPr>
            <a:r>
              <a:rPr lang="en-US" sz="1100" dirty="0">
                <a:solidFill>
                  <a:schemeClr val="bg1"/>
                </a:solidFill>
                <a:latin typeface="Arial" panose="020B0604020202020204" pitchFamily="34" charset="0"/>
                <a:cs typeface="Arial" panose="020B0604020202020204" pitchFamily="34" charset="0"/>
              </a:rPr>
              <a:t>Juvenile Intensive Supervised Probation (statewide service for youth adjudicated juvenile offenders), </a:t>
            </a:r>
            <a:r>
              <a:rPr lang="en-US" sz="1100" dirty="0">
                <a:solidFill>
                  <a:schemeClr val="bg1"/>
                </a:solidFill>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Juvenile Community Corrections — (ks.gov)</a:t>
            </a:r>
            <a:endParaRPr lang="en-US" sz="1100" dirty="0">
              <a:solidFill>
                <a:schemeClr val="bg1"/>
              </a:solidFill>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Parson’s Outreach, </a:t>
            </a:r>
            <a:r>
              <a:rPr lang="en-US" sz="1100" dirty="0">
                <a:solidFill>
                  <a:schemeClr val="bg1"/>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PSH&amp;TC - Community Outreach (ks.gov)</a:t>
            </a:r>
            <a:r>
              <a:rPr lang="en-US" sz="1100" kern="0" dirty="0">
                <a:solidFill>
                  <a:schemeClr val="bg1"/>
                </a:solidFill>
                <a:latin typeface="Arial" panose="020B0604020202020204" pitchFamily="34" charset="0"/>
                <a:cs typeface="Arial" panose="020B0604020202020204" pitchFamily="34" charset="0"/>
                <a:sym typeface="Arial"/>
              </a:rPr>
              <a:t> </a:t>
            </a:r>
            <a:endParaRPr lang="en-US" sz="1100" dirty="0">
              <a:solidFill>
                <a:schemeClr val="bg1"/>
              </a:solidFill>
              <a:latin typeface="Arial" panose="020B06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Service working on:</a:t>
            </a:r>
          </a:p>
          <a:p>
            <a:pPr defTabSz="1219170">
              <a:buClr>
                <a:srgbClr val="000000"/>
              </a:buClr>
              <a:defRPr/>
            </a:pPr>
            <a:r>
              <a:rPr lang="en-US" sz="1100" kern="0" dirty="0">
                <a:solidFill>
                  <a:schemeClr val="bg1"/>
                </a:solidFill>
                <a:latin typeface="Arial" panose="020B0604020202020204" pitchFamily="34" charset="0"/>
                <a:cs typeface="Arial" panose="020B0604020202020204" pitchFamily="34" charset="0"/>
                <a:sym typeface="Arial"/>
              </a:rPr>
              <a:t>Zero to Five – DC:0-5 adoption, expands therapeutic diagnosis, requires specialized training.</a:t>
            </a:r>
            <a:endPar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p:txBody>
      </p:sp>
      <p:sp>
        <p:nvSpPr>
          <p:cNvPr id="2" name="Footer Placeholder 1">
            <a:extLst>
              <a:ext uri="{FF2B5EF4-FFF2-40B4-BE49-F238E27FC236}">
                <a16:creationId xmlns:a16="http://schemas.microsoft.com/office/drawing/2014/main" id="{3B4FF1D9-27B2-1E9B-CA15-A088D90394D8}"/>
              </a:ext>
            </a:extLst>
          </p:cNvPr>
          <p:cNvSpPr>
            <a:spLocks noGrp="1"/>
          </p:cNvSpPr>
          <p:nvPr>
            <p:ph type="ftr" sz="quarter" idx="11"/>
          </p:nvPr>
        </p:nvSpPr>
        <p:spPr>
          <a:xfrm>
            <a:off x="2986088" y="6538912"/>
            <a:ext cx="5938837"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145249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334086" y="520860"/>
            <a:ext cx="2768014" cy="1219039"/>
          </a:xfrm>
          <a:prstGeom prst="chevron">
            <a:avLst/>
          </a:prstGeom>
          <a:solidFill>
            <a:schemeClr val="accent5">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Intensive Case Management</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CMHC/CCBHC Case Management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dirty="0">
                <a:latin typeface="Arial" panose="020B0604020202020204" pitchFamily="34" charset="0"/>
                <a:cs typeface="Arial" panose="020B0604020202020204" pitchFamily="34" charset="0"/>
              </a:rPr>
              <a:t>Managed Care Organization (MCO) </a:t>
            </a:r>
            <a:r>
              <a:rPr lang="en-US" sz="1500" kern="0" dirty="0">
                <a:solidFill>
                  <a:prstClr val="white"/>
                </a:solidFill>
                <a:latin typeface="Arial" panose="020B0604020202020204" pitchFamily="34" charset="0"/>
                <a:cs typeface="Arial" panose="020B0604020202020204" pitchFamily="34" charset="0"/>
                <a:sym typeface="Arial"/>
              </a:rPr>
              <a:t>Case Management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prstClr val="white"/>
                </a:solidFill>
                <a:latin typeface="Arial" panose="020B0604020202020204" pitchFamily="34" charset="0"/>
                <a:cs typeface="Arial" panose="020B0604020202020204" pitchFamily="34" charset="0"/>
                <a:sym typeface="Arial"/>
              </a:rPr>
              <a:t>CDDO Targeted Case Management </a:t>
            </a:r>
          </a:p>
          <a:p>
            <a:pPr defTabSz="1219170">
              <a:buClr>
                <a:srgbClr val="000000"/>
              </a:buClr>
              <a:defRPr/>
            </a:pPr>
            <a:r>
              <a:rPr lang="en-US" sz="1500" dirty="0">
                <a:latin typeface="Arial" panose="020B0604020202020204" pitchFamily="34" charset="0"/>
                <a:cs typeface="Arial" panose="020B0604020202020204" pitchFamily="34" charset="0"/>
              </a:rPr>
              <a:t>Psychiatric Residential Treatment Facilities (PRTF) </a:t>
            </a:r>
            <a:r>
              <a:rPr lang="en-US" sz="1500" kern="0" dirty="0">
                <a:solidFill>
                  <a:prstClr val="white"/>
                </a:solidFill>
                <a:latin typeface="Arial" panose="020B0604020202020204" pitchFamily="34" charset="0"/>
                <a:cs typeface="Arial" panose="020B0604020202020204" pitchFamily="34" charset="0"/>
                <a:sym typeface="Arial"/>
              </a:rPr>
              <a:t>Liaison</a:t>
            </a:r>
          </a:p>
        </p:txBody>
      </p:sp>
      <p:sp>
        <p:nvSpPr>
          <p:cNvPr id="2" name="Footer Placeholder 1">
            <a:extLst>
              <a:ext uri="{FF2B5EF4-FFF2-40B4-BE49-F238E27FC236}">
                <a16:creationId xmlns:a16="http://schemas.microsoft.com/office/drawing/2014/main" id="{4045FD6C-7AD6-3E9C-B023-C5B5C460B889}"/>
              </a:ext>
            </a:extLst>
          </p:cNvPr>
          <p:cNvSpPr>
            <a:spLocks noGrp="1"/>
          </p:cNvSpPr>
          <p:nvPr>
            <p:ph type="ftr" sz="quarter" idx="11"/>
          </p:nvPr>
        </p:nvSpPr>
        <p:spPr>
          <a:xfrm>
            <a:off x="3163491" y="5972015"/>
            <a:ext cx="5865018"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1244408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Home Based Treatment or  Services</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Home Based Family Therapy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Multi-Systemic Therapy (</a:t>
            </a:r>
            <a:r>
              <a:rPr lang="en-US" sz="1500" kern="0" dirty="0">
                <a:solidFill>
                  <a:schemeClr val="bg1"/>
                </a:solidFill>
                <a:latin typeface="Arial" panose="020B0604020202020204" pitchFamily="34" charset="0"/>
                <a:cs typeface="Arial" panose="020B0604020202020204" pitchFamily="34" charset="0"/>
                <a:sym typeface="Arial"/>
              </a:rPr>
              <a:t>MS</a:t>
            </a:r>
            <a:r>
              <a:rPr kumimoji="0" lang="en-US" sz="15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T), available statewide for both DCF and KDOC have contracts for service)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Functional Family Therapy (FFT), available statewide for both DCF and KDOC. (Both agencies have contracts for service) </a:t>
            </a:r>
            <a:endParaRPr lang="en-US" sz="15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panose="020B0604020202020204" pitchFamily="34" charset="0"/>
                <a:cs typeface="Arial" panose="020B0604020202020204" pitchFamily="34" charset="0"/>
                <a:sym typeface="Arial"/>
              </a:rPr>
              <a:t>Family Preservation Services, </a:t>
            </a:r>
            <a:r>
              <a:rPr lang="en-US" sz="16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Family Preservation - Prevention and Protection Services (ks.gov)</a:t>
            </a:r>
            <a:endParaRPr lang="en-US" sz="15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panose="020B0604020202020204" pitchFamily="34" charset="0"/>
                <a:cs typeface="Arial" panose="020B0604020202020204" pitchFamily="34" charset="0"/>
                <a:sym typeface="Arial"/>
              </a:rPr>
              <a:t>Children’s Behavioral Interventionists (CBI),</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NEW 23230 - General - Children’s_Behavioral_Interventionist_Program.pdf (kmap-state-ks.us)</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indent="-285750">
              <a:buFont typeface="Arial" panose="020B0604020202020204" pitchFamily="34" charset="0"/>
              <a:buChar char="•"/>
            </a:pPr>
            <a:r>
              <a:rPr lang="en-US" sz="16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UPDATE 24144 (23230) - General - Childrens_Behavioral_Interventionist_Program_Revised_June_2024.pdf   (kmap-state-ks.us)</a:t>
            </a:r>
            <a:endParaRPr lang="en-US" sz="15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panose="020B0604020202020204" pitchFamily="34" charset="0"/>
                <a:cs typeface="Arial" panose="020B0604020202020204" pitchFamily="34" charset="0"/>
                <a:sym typeface="Arial"/>
              </a:rPr>
              <a:t>Parent Child Interaction Therapy (PCIT)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panose="020B0604020202020204" pitchFamily="34" charset="0"/>
                <a:cs typeface="Arial" panose="020B0604020202020204" pitchFamily="34" charset="0"/>
                <a:sym typeface="Arial"/>
              </a:rPr>
              <a:t>Community Health Workers, </a:t>
            </a:r>
            <a:r>
              <a:rPr lang="en-US" sz="16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Community Health Workers | KDHE, KS</a:t>
            </a:r>
            <a:endParaRPr lang="en-US" sz="15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panose="020B0604020202020204" pitchFamily="34" charset="0"/>
                <a:cs typeface="Arial" panose="020B0604020202020204" pitchFamily="34" charset="0"/>
                <a:sym typeface="Arial"/>
              </a:rPr>
              <a:t>Community Based Services</a:t>
            </a:r>
          </a:p>
          <a:p>
            <a:pPr defTabSz="1219170">
              <a:buClr>
                <a:srgbClr val="000000"/>
              </a:buClr>
              <a:defRPr/>
            </a:pPr>
            <a:r>
              <a:rPr lang="en-US" sz="1500" kern="0" dirty="0">
                <a:solidFill>
                  <a:schemeClr val="bg1"/>
                </a:solidFill>
                <a:latin typeface="Arial" panose="020B0604020202020204" pitchFamily="34" charset="0"/>
                <a:cs typeface="Arial" panose="020B0604020202020204" pitchFamily="34" charset="0"/>
                <a:sym typeface="Arial"/>
              </a:rPr>
              <a:t>Parent Peer Support, </a:t>
            </a:r>
            <a:r>
              <a:rPr lang="en-US" sz="16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Certified Parent Peer Support Specialist Training (ks.gov)</a:t>
            </a:r>
            <a:endParaRPr lang="en-US" sz="16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panose="020B0604020202020204" pitchFamily="34" charset="0"/>
                <a:cs typeface="Arial" panose="020B0604020202020204" pitchFamily="34" charset="0"/>
                <a:sym typeface="Arial"/>
              </a:rPr>
              <a:t>Parsons Outreach, </a:t>
            </a:r>
            <a:r>
              <a:rPr lang="en-US" sz="16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PSH&amp;TC - Community Outreach (ks.gov)</a:t>
            </a:r>
            <a:r>
              <a:rPr lang="en-US" sz="1600" kern="0" dirty="0">
                <a:solidFill>
                  <a:schemeClr val="bg1"/>
                </a:solidFill>
                <a:latin typeface="Arial" panose="020B0604020202020204" pitchFamily="34" charset="0"/>
                <a:cs typeface="Arial" panose="020B0604020202020204" pitchFamily="34" charset="0"/>
                <a:sym typeface="Arial"/>
              </a:rPr>
              <a:t> </a:t>
            </a:r>
            <a:endParaRPr lang="en-US" sz="15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panose="020B0604020202020204" pitchFamily="34" charset="0"/>
                <a:cs typeface="Arial" panose="020B0604020202020204" pitchFamily="34" charset="0"/>
                <a:sym typeface="Arial"/>
              </a:rPr>
              <a:t>Kansas Family Support Center (KCART), </a:t>
            </a:r>
            <a:r>
              <a:rPr lang="en-US" sz="16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Home | Kansas Center For Autism Research and Training (ku.edu)</a:t>
            </a:r>
            <a:endParaRPr lang="en-US" sz="15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500" kern="0" dirty="0">
              <a:solidFill>
                <a:schemeClr val="bg1"/>
              </a:solidFill>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500" kern="0" dirty="0">
              <a:solidFill>
                <a:schemeClr val="bg1"/>
              </a:solidFill>
              <a:latin typeface="Arial"/>
              <a:cs typeface="Arial"/>
              <a:sym typeface="Arial"/>
            </a:endParaRPr>
          </a:p>
        </p:txBody>
      </p:sp>
      <p:sp>
        <p:nvSpPr>
          <p:cNvPr id="3" name="Footer Placeholder 2">
            <a:extLst>
              <a:ext uri="{FF2B5EF4-FFF2-40B4-BE49-F238E27FC236}">
                <a16:creationId xmlns:a16="http://schemas.microsoft.com/office/drawing/2014/main" id="{5F04F29F-C218-585B-ECEE-575DAAC0CEF9}"/>
              </a:ext>
            </a:extLst>
          </p:cNvPr>
          <p:cNvSpPr>
            <a:spLocks noGrp="1"/>
          </p:cNvSpPr>
          <p:nvPr>
            <p:ph type="ftr" sz="quarter" idx="11"/>
          </p:nvPr>
        </p:nvSpPr>
        <p:spPr>
          <a:xfrm>
            <a:off x="3181350" y="6076186"/>
            <a:ext cx="5829300"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28654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36525"/>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Family Support Services</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528763"/>
            <a:ext cx="9523828" cy="5329237"/>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kumimoji="0" lang="en-US" sz="1600" b="0" i="0" u="none" strike="noStrike" kern="0" cap="none" spc="0" normalizeH="0" baseline="0" noProof="0" dirty="0">
                <a:ln>
                  <a:noFill/>
                </a:ln>
                <a:solidFill>
                  <a:schemeClr val="bg1"/>
                </a:solidFill>
                <a:uLnTx/>
                <a:uFillTx/>
                <a:latin typeface="Arial" panose="020B0604020202020204" pitchFamily="34" charset="0"/>
                <a:cs typeface="Arial" panose="020B0604020202020204" pitchFamily="34" charset="0"/>
                <a:sym typeface="Arial"/>
              </a:rPr>
              <a:t>1-800-Children – Resource and Service Support</a:t>
            </a:r>
          </a:p>
          <a:p>
            <a:pPr defTabSz="1219170">
              <a:buClr>
                <a:srgbClr val="000000"/>
              </a:buClr>
              <a:defRPr/>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Family Resource Centers (FRC), </a:t>
            </a:r>
            <a:r>
              <a:rPr lang="en-US" sz="1600" dirty="0">
                <a:solidFill>
                  <a:schemeClr val="bg1"/>
                </a:solidFill>
                <a:hlinkClick r:id="rId2">
                  <a:extLst>
                    <a:ext uri="{A12FA001-AC4F-418D-AE19-62706E023703}">
                      <ahyp:hlinkClr xmlns:ahyp="http://schemas.microsoft.com/office/drawing/2018/hyperlinkcolor" val="tx"/>
                    </a:ext>
                  </a:extLst>
                </a:hlinkClick>
              </a:rPr>
              <a:t>Agency Announces Nearly $1.8 Million in Grants for Family Resource Centers - Newsroom (ks.gov)</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Arial"/>
                <a:cs typeface="Arial"/>
                <a:sym typeface="Arial"/>
              </a:rPr>
              <a:t>Family Run Organizations (FRO)</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Arial"/>
                <a:cs typeface="Arial"/>
                <a:sym typeface="Arial"/>
              </a:rPr>
              <a:t>	Families Together, </a:t>
            </a:r>
            <a:r>
              <a:rPr lang="en-US" sz="1600" dirty="0">
                <a:solidFill>
                  <a:schemeClr val="bg1"/>
                </a:solidFill>
                <a:hlinkClick r:id="rId3">
                  <a:extLst>
                    <a:ext uri="{A12FA001-AC4F-418D-AE19-62706E023703}">
                      <ahyp:hlinkClr xmlns:ahyp="http://schemas.microsoft.com/office/drawing/2018/hyperlinkcolor" val="tx"/>
                    </a:ext>
                  </a:extLst>
                </a:hlinkClick>
              </a:rPr>
              <a:t>Families Together, Inc. </a:t>
            </a:r>
            <a:endParaRPr lang="en-US" sz="1600" dirty="0">
              <a:solidFill>
                <a:schemeClr val="bg1"/>
              </a:solidFil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Arial"/>
                <a:cs typeface="Arial"/>
                <a:sym typeface="Arial"/>
              </a:rPr>
              <a:t>	Keys for Networking, </a:t>
            </a:r>
            <a:r>
              <a:rPr lang="en-US" sz="1600" dirty="0">
                <a:solidFill>
                  <a:schemeClr val="bg1"/>
                </a:solidFill>
                <a:hlinkClick r:id="rId4">
                  <a:extLst>
                    <a:ext uri="{A12FA001-AC4F-418D-AE19-62706E023703}">
                      <ahyp:hlinkClr xmlns:ahyp="http://schemas.microsoft.com/office/drawing/2018/hyperlinkcolor" val="tx"/>
                    </a:ext>
                  </a:extLst>
                </a:hlinkClick>
              </a:rPr>
              <a:t>Home | Keys for Networking, Inc.</a:t>
            </a:r>
            <a:endParaRPr lang="en-US" sz="1600" kern="0" dirty="0">
              <a:solidFill>
                <a:schemeClr val="bg1"/>
              </a:solidFill>
              <a:latin typeface="Arial"/>
              <a:cs typeface="Arial"/>
              <a:sym typeface="Arial"/>
            </a:endParaRPr>
          </a:p>
          <a:p>
            <a:pPr defTabSz="1219170">
              <a:buClr>
                <a:srgbClr val="000000"/>
              </a:buClr>
              <a:defRPr/>
            </a:pPr>
            <a:r>
              <a:rPr lang="en-US" sz="1600" kern="0" dirty="0">
                <a:solidFill>
                  <a:schemeClr val="bg1"/>
                </a:solidFill>
                <a:latin typeface="Arial"/>
                <a:cs typeface="Arial"/>
                <a:sym typeface="Arial"/>
              </a:rPr>
              <a:t>FosterAdopt Connect (FAC), </a:t>
            </a:r>
            <a:r>
              <a:rPr lang="en-US" sz="1600" dirty="0">
                <a:solidFill>
                  <a:schemeClr val="bg1"/>
                </a:solidFill>
                <a:hlinkClick r:id="rId5">
                  <a:extLst>
                    <a:ext uri="{A12FA001-AC4F-418D-AE19-62706E023703}">
                      <ahyp:hlinkClr xmlns:ahyp="http://schemas.microsoft.com/office/drawing/2018/hyperlinkcolor" val="tx"/>
                    </a:ext>
                  </a:extLst>
                </a:hlinkClick>
              </a:rPr>
              <a:t>FosterAdopt Connect Cares for Missouri/Kansas Kids and Families</a:t>
            </a:r>
            <a:endParaRPr lang="en-US" sz="1600" kern="0" dirty="0">
              <a:solidFill>
                <a:schemeClr val="bg1"/>
              </a:solidFill>
              <a:latin typeface="Arial"/>
              <a:cs typeface="Arial"/>
              <a:sym typeface="Arial"/>
            </a:endParaRPr>
          </a:p>
          <a:p>
            <a:pPr defTabSz="1219170">
              <a:buClr>
                <a:srgbClr val="000000"/>
              </a:buClr>
              <a:defRPr/>
            </a:pPr>
            <a:r>
              <a:rPr lang="en-US" sz="1600" kern="0" dirty="0">
                <a:solidFill>
                  <a:schemeClr val="bg1"/>
                </a:solidFill>
                <a:latin typeface="Arial"/>
                <a:cs typeface="Arial"/>
                <a:sym typeface="Arial"/>
              </a:rPr>
              <a:t>Kansas Family Advisory Network (KFAN), </a:t>
            </a:r>
            <a:r>
              <a:rPr lang="en-US" sz="1600" dirty="0">
                <a:solidFill>
                  <a:schemeClr val="bg1"/>
                </a:solidFill>
                <a:hlinkClick r:id="rId6">
                  <a:extLst>
                    <a:ext uri="{A12FA001-AC4F-418D-AE19-62706E023703}">
                      <ahyp:hlinkClr xmlns:ahyp="http://schemas.microsoft.com/office/drawing/2018/hyperlinkcolor" val="tx"/>
                    </a:ext>
                  </a:extLst>
                </a:hlinkClick>
              </a:rPr>
              <a:t>Kansas Family Advisory Network, Inc. - Home (kfan.org)</a:t>
            </a:r>
            <a:endParaRPr lang="en-US" sz="1600" kern="0" dirty="0">
              <a:solidFill>
                <a:schemeClr val="bg1"/>
              </a:solidFill>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chemeClr val="bg1"/>
                </a:solidFill>
                <a:effectLst/>
                <a:uLnTx/>
                <a:uFillTx/>
                <a:latin typeface="Arial"/>
                <a:ea typeface="+mn-ea"/>
                <a:cs typeface="Arial"/>
                <a:sym typeface="Arial"/>
              </a:rPr>
              <a:t>Kansas-Post Adoption Resource Center (K-PARC), </a:t>
            </a:r>
            <a:r>
              <a:rPr lang="en-US" sz="1600" dirty="0">
                <a:solidFill>
                  <a:schemeClr val="bg1"/>
                </a:solidFill>
                <a:hlinkClick r:id="rId7">
                  <a:extLst>
                    <a:ext uri="{A12FA001-AC4F-418D-AE19-62706E023703}">
                      <ahyp:hlinkClr xmlns:ahyp="http://schemas.microsoft.com/office/drawing/2018/hyperlinkcolor" val="tx"/>
                    </a:ext>
                  </a:extLst>
                </a:hlinkClick>
              </a:rPr>
              <a:t>Kansas Post Adoption Resource Center – Adopt Kansas Kids (adoptkskids.org)</a:t>
            </a:r>
            <a:endParaRPr kumimoji="0" lang="en-US" sz="1600" b="0" i="0" u="none" strike="noStrike" kern="0" cap="none" spc="0" normalizeH="0" baseline="0" noProof="0" dirty="0">
              <a:ln>
                <a:noFill/>
              </a:ln>
              <a:solidFill>
                <a:schemeClr val="bg1"/>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Arial"/>
                <a:cs typeface="Arial"/>
                <a:sym typeface="Arial"/>
              </a:rPr>
              <a:t>KU Online and Applied Systems of Intervention Skills (KU OASIS), </a:t>
            </a:r>
            <a:r>
              <a:rPr lang="en-US" sz="1600" dirty="0">
                <a:solidFill>
                  <a:schemeClr val="bg1"/>
                </a:solidFill>
                <a:hlinkClick r:id="rId8">
                  <a:extLst>
                    <a:ext uri="{A12FA001-AC4F-418D-AE19-62706E023703}">
                      <ahyp:hlinkClr xmlns:ahyp="http://schemas.microsoft.com/office/drawing/2018/hyperlinkcolor" val="tx"/>
                    </a:ext>
                  </a:extLst>
                </a:hlinkClick>
              </a:rPr>
              <a:t>Home | OASIS (ku.edu)</a:t>
            </a:r>
            <a:endParaRPr kumimoji="0" lang="en-US" sz="1600" b="0" i="0" u="none" strike="noStrike" kern="0" cap="none" spc="0" normalizeH="0" baseline="0" noProof="0" dirty="0">
              <a:ln>
                <a:noFill/>
              </a:ln>
              <a:solidFill>
                <a:schemeClr val="bg1"/>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chemeClr val="bg1"/>
                </a:solidFill>
                <a:effectLst/>
                <a:uLnTx/>
                <a:uFillTx/>
                <a:latin typeface="Arial"/>
                <a:ea typeface="+mn-ea"/>
                <a:cs typeface="Arial"/>
                <a:sym typeface="Arial"/>
              </a:rPr>
              <a:t>Parent Management Treatment Oregon Model (PMTO), </a:t>
            </a:r>
            <a:r>
              <a:rPr lang="en-US" sz="1600" dirty="0">
                <a:solidFill>
                  <a:schemeClr val="bg1"/>
                </a:solidFill>
                <a:hlinkClick r:id="rId9">
                  <a:extLst>
                    <a:ext uri="{A12FA001-AC4F-418D-AE19-62706E023703}">
                      <ahyp:hlinkClr xmlns:ahyp="http://schemas.microsoft.com/office/drawing/2018/hyperlinkcolor" val="tx"/>
                    </a:ext>
                  </a:extLst>
                </a:hlinkClick>
              </a:rPr>
              <a:t>Kansas PMTO - KVC Kansas</a:t>
            </a:r>
            <a:endParaRPr kumimoji="0" lang="en-US" sz="1600" b="0" i="0" u="none" strike="noStrike" kern="0" cap="none" spc="0" normalizeH="0" baseline="0" noProof="0" dirty="0">
              <a:ln>
                <a:noFill/>
              </a:ln>
              <a:solidFill>
                <a:schemeClr val="bg1"/>
              </a:solidFill>
              <a:effectLst/>
              <a:uLnTx/>
              <a:uFillTx/>
              <a:latin typeface="Arial"/>
              <a:ea typeface="+mn-ea"/>
              <a:cs typeface="Arial"/>
              <a:sym typeface="Arial"/>
            </a:endParaRPr>
          </a:p>
          <a:p>
            <a:pPr defTabSz="1219170">
              <a:buClr>
                <a:srgbClr val="000000"/>
              </a:buClr>
              <a:defRPr/>
            </a:pPr>
            <a:r>
              <a:rPr lang="en-US" sz="1600" kern="0" dirty="0">
                <a:solidFill>
                  <a:schemeClr val="bg1"/>
                </a:solidFill>
                <a:latin typeface="Arial"/>
                <a:cs typeface="Arial"/>
                <a:sym typeface="Arial"/>
              </a:rPr>
              <a:t>Parent Peer Support (</a:t>
            </a:r>
            <a:r>
              <a:rPr kumimoji="0" lang="en-US" sz="1600" b="0" i="0" u="none" strike="noStrike" kern="0" cap="none" spc="0" normalizeH="0" baseline="0" noProof="0" dirty="0">
                <a:ln>
                  <a:noFill/>
                </a:ln>
                <a:solidFill>
                  <a:schemeClr val="bg1"/>
                </a:solidFill>
                <a:effectLst/>
                <a:uLnTx/>
                <a:uFillTx/>
                <a:latin typeface="Arial"/>
                <a:ea typeface="+mn-ea"/>
                <a:cs typeface="Arial"/>
                <a:sym typeface="Arial"/>
              </a:rPr>
              <a:t>individual and group), </a:t>
            </a:r>
            <a:r>
              <a:rPr lang="en-US" sz="1600" dirty="0">
                <a:solidFill>
                  <a:schemeClr val="bg1"/>
                </a:solidFill>
                <a:hlinkClick r:id="rId10">
                  <a:extLst>
                    <a:ext uri="{A12FA001-AC4F-418D-AE19-62706E023703}">
                      <ahyp:hlinkClr xmlns:ahyp="http://schemas.microsoft.com/office/drawing/2018/hyperlinkcolor" val="tx"/>
                    </a:ext>
                  </a:extLst>
                </a:hlinkClick>
              </a:rPr>
              <a:t>Certified Parent Peer Support Specialist Training (ks.gov)</a:t>
            </a:r>
            <a:endParaRPr kumimoji="0" lang="en-US" sz="1600" b="0" i="0" u="none" strike="noStrike" kern="0" cap="none" spc="0" normalizeH="0" baseline="0" noProof="0" dirty="0">
              <a:ln>
                <a:noFill/>
              </a:ln>
              <a:solidFill>
                <a:schemeClr val="bg1"/>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chemeClr val="bg1"/>
                </a:solidFill>
                <a:effectLst/>
                <a:uLnTx/>
                <a:uFillTx/>
                <a:latin typeface="Arial"/>
                <a:ea typeface="+mn-ea"/>
                <a:cs typeface="Arial"/>
                <a:sym typeface="Arial"/>
              </a:rPr>
              <a:t>Parent Support Groups</a:t>
            </a:r>
          </a:p>
          <a:p>
            <a:pPr defTabSz="1219170">
              <a:buClr>
                <a:srgbClr val="000000"/>
              </a:buClr>
              <a:defRPr/>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Parent Support &amp; Training – SED Waiver service, </a:t>
            </a:r>
            <a:r>
              <a:rPr lang="en-US" sz="1600" dirty="0">
                <a:solidFill>
                  <a:schemeClr val="bg1"/>
                </a:solidFill>
                <a:hlinkClick r:id="rId11">
                  <a:extLst>
                    <a:ext uri="{A12FA001-AC4F-418D-AE19-62706E023703}">
                      <ahyp:hlinkClr xmlns:ahyp="http://schemas.microsoft.com/office/drawing/2018/hyperlinkcolor" val="tx"/>
                    </a:ext>
                  </a:extLst>
                </a:hlinkClick>
              </a:rPr>
              <a:t>Serious Emotional Disturbance (SED) (ks.gov)</a:t>
            </a:r>
            <a:endParaRPr kumimoji="0" lang="en-US" sz="1600" b="0" i="0" u="none" strike="noStrike" kern="0" cap="none" spc="0" normalizeH="0" baseline="0" noProof="0" dirty="0">
              <a:ln>
                <a:noFill/>
              </a:ln>
              <a:solidFill>
                <a:schemeClr val="bg1"/>
              </a:solidFill>
              <a:effectLst/>
              <a:uLnTx/>
              <a:uFillTx/>
              <a:latin typeface="Arial"/>
              <a:ea typeface="+mn-ea"/>
              <a:cs typeface="Arial"/>
              <a:sym typeface="Arial"/>
            </a:endParaRPr>
          </a:p>
          <a:p>
            <a:pPr defTabSz="1219170">
              <a:buClr>
                <a:srgbClr val="000000"/>
              </a:buClr>
              <a:defRPr/>
            </a:pPr>
            <a:r>
              <a:rPr kumimoji="0" lang="en-US" sz="1600" b="0" i="0" u="none" strike="noStrike" kern="0" cap="none" spc="0" normalizeH="0" baseline="0" noProof="0" dirty="0">
                <a:ln>
                  <a:noFill/>
                </a:ln>
                <a:solidFill>
                  <a:schemeClr val="bg1"/>
                </a:solidFill>
                <a:effectLst/>
                <a:uLnTx/>
                <a:uFillTx/>
                <a:latin typeface="Arial"/>
                <a:ea typeface="+mn-ea"/>
                <a:cs typeface="Arial"/>
                <a:sym typeface="Arial"/>
              </a:rPr>
              <a:t>Parsons Outreach, behavioral consultation and training program, </a:t>
            </a:r>
            <a:r>
              <a:rPr lang="en-US" sz="1600" dirty="0">
                <a:solidFill>
                  <a:schemeClr val="bg1"/>
                </a:solidFill>
                <a:hlinkClick r:id="rId12">
                  <a:extLst>
                    <a:ext uri="{A12FA001-AC4F-418D-AE19-62706E023703}">
                      <ahyp:hlinkClr xmlns:ahyp="http://schemas.microsoft.com/office/drawing/2018/hyperlinkcolor" val="tx"/>
                    </a:ext>
                  </a:extLst>
                </a:hlinkClick>
              </a:rPr>
              <a:t>PSH&amp;TC - Community Outreach (ks.gov)</a:t>
            </a:r>
            <a:r>
              <a:rPr lang="en-US" sz="1600" kern="0" dirty="0">
                <a:solidFill>
                  <a:schemeClr val="bg1"/>
                </a:solidFill>
                <a:latin typeface="Arial" panose="020B0604020202020204" pitchFamily="34" charset="0"/>
                <a:cs typeface="Arial" panose="020B0604020202020204" pitchFamily="34" charset="0"/>
                <a:sym typeface="Arial"/>
              </a:rPr>
              <a:t> </a:t>
            </a:r>
            <a:endParaRPr kumimoji="0" lang="en-US" sz="1600" b="0" i="0" u="none" strike="noStrike" kern="0" cap="none" spc="0" normalizeH="0" baseline="0" noProof="0" dirty="0">
              <a:ln>
                <a:noFill/>
              </a:ln>
              <a:solidFill>
                <a:schemeClr val="bg1"/>
              </a:solidFill>
              <a:effectLst/>
              <a:uLnTx/>
              <a:uFillTx/>
              <a:latin typeface="Arial"/>
              <a:ea typeface="+mn-ea"/>
              <a:cs typeface="Arial"/>
              <a:sym typeface="Arial"/>
            </a:endParaRPr>
          </a:p>
          <a:p>
            <a:pPr defTabSz="1219170">
              <a:buClr>
                <a:srgbClr val="000000"/>
              </a:buClr>
              <a:defRPr/>
            </a:pPr>
            <a:r>
              <a:rPr lang="en-US" sz="1600" kern="0" dirty="0">
                <a:solidFill>
                  <a:schemeClr val="bg1"/>
                </a:solidFill>
                <a:latin typeface="Arial"/>
                <a:cs typeface="Arial"/>
                <a:sym typeface="Arial"/>
              </a:rPr>
              <a:t>Professional </a:t>
            </a:r>
            <a:r>
              <a:rPr kumimoji="0" lang="en-US" sz="1600" b="0" i="0" u="none" strike="noStrike" kern="0" cap="none" spc="0" normalizeH="0" baseline="0" noProof="0" dirty="0">
                <a:ln>
                  <a:noFill/>
                </a:ln>
                <a:solidFill>
                  <a:schemeClr val="bg1"/>
                </a:solidFill>
                <a:effectLst/>
                <a:uLnTx/>
                <a:uFillTx/>
                <a:latin typeface="Arial"/>
                <a:ea typeface="+mn-ea"/>
                <a:cs typeface="Arial"/>
                <a:sym typeface="Arial"/>
              </a:rPr>
              <a:t>Resource Family Care (PRFC), </a:t>
            </a:r>
            <a:r>
              <a:rPr lang="en-US" sz="1600" dirty="0">
                <a:solidFill>
                  <a:schemeClr val="bg1"/>
                </a:solidFill>
                <a:hlinkClick r:id="rId11">
                  <a:extLst>
                    <a:ext uri="{A12FA001-AC4F-418D-AE19-62706E023703}">
                      <ahyp:hlinkClr xmlns:ahyp="http://schemas.microsoft.com/office/drawing/2018/hyperlinkcolor" val="tx"/>
                    </a:ext>
                  </a:extLst>
                </a:hlinkClick>
              </a:rPr>
              <a:t>Serious Emotional Disturbance (SED) (ks.gov)</a:t>
            </a:r>
            <a:endParaRPr kumimoji="0" lang="en-US" sz="1600" b="0" i="0" u="none" strike="noStrike" kern="0" cap="none" spc="0" normalizeH="0" baseline="0" noProof="0" dirty="0">
              <a:ln>
                <a:noFill/>
              </a:ln>
              <a:solidFill>
                <a:schemeClr val="bg1"/>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Arial"/>
                <a:cs typeface="Arial"/>
                <a:sym typeface="Arial"/>
              </a:rPr>
              <a:t>PRTF Family Support Specialist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600" kern="0" dirty="0">
                <a:solidFill>
                  <a:schemeClr val="bg1"/>
                </a:solidFill>
                <a:latin typeface="Arial"/>
                <a:cs typeface="Arial"/>
                <a:sym typeface="Arial"/>
              </a:rPr>
              <a:t>Safe Families for Children, </a:t>
            </a:r>
            <a:r>
              <a:rPr lang="en-US" sz="1600" kern="0" dirty="0">
                <a:solidFill>
                  <a:schemeClr val="bg1"/>
                </a:solidFill>
                <a:latin typeface="Arial"/>
                <a:cs typeface="Arial"/>
                <a:sym typeface="Arial"/>
                <a:hlinkClick r:id="rId13">
                  <a:extLst>
                    <a:ext uri="{A12FA001-AC4F-418D-AE19-62706E023703}">
                      <ahyp:hlinkClr xmlns:ahyp="http://schemas.microsoft.com/office/drawing/2018/hyperlinkcolor" val="tx"/>
                    </a:ext>
                  </a:extLst>
                </a:hlinkClick>
              </a:rPr>
              <a:t>http://Kansas.safe-families.org</a:t>
            </a:r>
            <a:endParaRPr lang="en-US" sz="1600" kern="0" dirty="0">
              <a:solidFill>
                <a:schemeClr val="bg1"/>
              </a:solidFill>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5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3" name="Footer Placeholder 2">
            <a:extLst>
              <a:ext uri="{FF2B5EF4-FFF2-40B4-BE49-F238E27FC236}">
                <a16:creationId xmlns:a16="http://schemas.microsoft.com/office/drawing/2014/main" id="{D1A03001-4E5C-E02B-4E95-E5437CC77E32}"/>
              </a:ext>
            </a:extLst>
          </p:cNvPr>
          <p:cNvSpPr>
            <a:spLocks noGrp="1"/>
          </p:cNvSpPr>
          <p:nvPr>
            <p:ph type="ftr" sz="quarter" idx="11"/>
          </p:nvPr>
        </p:nvSpPr>
        <p:spPr>
          <a:xfrm>
            <a:off x="3133725" y="6492875"/>
            <a:ext cx="5924550"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157641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36525"/>
            <a:ext cx="2897262" cy="1439243"/>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900" b="0" i="0" u="none" strike="noStrike" kern="0" cap="none" spc="0" normalizeH="0" baseline="0" noProof="0" dirty="0">
                <a:ln>
                  <a:noFill/>
                </a:ln>
                <a:solidFill>
                  <a:srgbClr val="000000"/>
                </a:solidFill>
                <a:effectLst/>
                <a:uLnTx/>
                <a:uFillTx/>
                <a:latin typeface="Arial"/>
                <a:ea typeface="+mn-ea"/>
                <a:cs typeface="+mn-cs"/>
                <a:sym typeface="Arial"/>
              </a:rPr>
              <a:t>Intensive Outpatient Program Services, (IOP)</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714500"/>
            <a:ext cx="9523828" cy="5143499"/>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800"/>
              </a:spcAft>
            </a:pPr>
            <a:endParaRPr lang="en-US" sz="1000" u="sng"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1">
              <a:spcAft>
                <a:spcPts val="800"/>
              </a:spcAft>
            </a:pPr>
            <a:r>
              <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Lake Mary</a:t>
            </a:r>
          </a:p>
          <a:p>
            <a:pPr lvl="1">
              <a:spcAft>
                <a:spcPts val="800"/>
              </a:spcAft>
            </a:pPr>
            <a:r>
              <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Kids TLC</a:t>
            </a:r>
            <a:endParaRPr lang="en-US" sz="1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28650" lvl="1" indent="-171450">
              <a:spcAft>
                <a:spcPts val="800"/>
              </a:spcAft>
              <a:buFont typeface="Arial" panose="020B0604020202020204" pitchFamily="34" charset="0"/>
              <a:buChar char="•"/>
            </a:pPr>
            <a:r>
              <a:rPr lang="en-US" sz="1200" u="sng" dirty="0">
                <a:solidFill>
                  <a:schemeClr val="bg1"/>
                </a:solidFill>
                <a:latin typeface="Arial" panose="020B0604020202020204" pitchFamily="34" charset="0"/>
                <a:ea typeface="Calibri" panose="020F0502020204030204" pitchFamily="34" charset="0"/>
                <a:cs typeface="Arial" panose="020B0604020202020204" pitchFamily="34" charset="0"/>
              </a:rPr>
              <a:t>Intensive Outpatient Program for Children – KidsTLC</a:t>
            </a:r>
          </a:p>
          <a:p>
            <a:pPr lvl="1">
              <a:spcAft>
                <a:spcPts val="800"/>
              </a:spcAft>
            </a:pPr>
            <a:r>
              <a:rPr lang="en-US" sz="1200" u="sng" dirty="0">
                <a:effectLst/>
                <a:latin typeface="Arial" panose="020B0604020202020204" pitchFamily="34" charset="0"/>
                <a:ea typeface="Calibri" panose="020F0502020204030204" pitchFamily="34" charset="0"/>
                <a:cs typeface="Arial" panose="020B0604020202020204" pitchFamily="34" charset="0"/>
              </a:rPr>
              <a:t>Mirror, Inc</a:t>
            </a:r>
          </a:p>
          <a:p>
            <a:pPr marL="628650" lvl="1" indent="-171450">
              <a:spcAft>
                <a:spcPts val="800"/>
              </a:spcAft>
              <a:buFont typeface="Arial" panose="020B0604020202020204" pitchFamily="34" charset="0"/>
              <a:buChar char="•"/>
            </a:pPr>
            <a:r>
              <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Mirror Inc</a:t>
            </a:r>
            <a:endPar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1">
              <a:spcAft>
                <a:spcPts val="800"/>
              </a:spcAft>
            </a:pPr>
            <a:r>
              <a:rPr lang="en-US" sz="1200" u="sng" dirty="0">
                <a:effectLst/>
                <a:latin typeface="Arial" panose="020B0604020202020204" pitchFamily="34" charset="0"/>
                <a:ea typeface="Calibri" panose="020F0502020204030204" pitchFamily="34" charset="0"/>
                <a:cs typeface="Arial" panose="020B0604020202020204" pitchFamily="34" charset="0"/>
              </a:rPr>
              <a:t>Lilac </a:t>
            </a:r>
            <a:r>
              <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Center</a:t>
            </a:r>
            <a:endParaRPr lang="en-US" sz="12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628650" lvl="1" indent="-171450">
              <a:spcAft>
                <a:spcPts val="800"/>
              </a:spcAft>
              <a:buFont typeface="Arial" panose="020B0604020202020204" pitchFamily="34" charset="0"/>
              <a:buChar char="•"/>
            </a:pPr>
            <a:r>
              <a:rPr lang="en-US" sz="1200" b="1"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https://www.lilaccenter.org/</a:t>
            </a:r>
            <a:r>
              <a:rPr lang="en-US" sz="1200" b="1"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lvl="1">
              <a:spcAft>
                <a:spcPts val="800"/>
              </a:spcAft>
            </a:pPr>
            <a:r>
              <a:rPr lang="en-US" sz="1200" u="sng" dirty="0">
                <a:effectLst/>
                <a:latin typeface="Arial" panose="020B0604020202020204" pitchFamily="34" charset="0"/>
                <a:ea typeface="Calibri" panose="020F0502020204030204" pitchFamily="34" charset="0"/>
                <a:cs typeface="Arial" panose="020B0604020202020204" pitchFamily="34" charset="0"/>
              </a:rPr>
              <a:t>Renewing Counseling Center</a:t>
            </a:r>
            <a:endParaRPr lang="en-US" sz="1200" dirty="0">
              <a:latin typeface="Arial" panose="020B0604020202020204" pitchFamily="34" charset="0"/>
              <a:ea typeface="Calibri" panose="020F0502020204030204" pitchFamily="34" charset="0"/>
              <a:cs typeface="Arial" panose="020B0604020202020204" pitchFamily="34" charset="0"/>
            </a:endParaRPr>
          </a:p>
          <a:p>
            <a:pPr marL="628650" lvl="1" indent="-171450">
              <a:spcAft>
                <a:spcPts val="800"/>
              </a:spcAft>
              <a:buFont typeface="Arial" panose="020B0604020202020204" pitchFamily="34" charset="0"/>
              <a:buChar char="•"/>
            </a:pPr>
            <a:r>
              <a:rPr lang="en-US" sz="1200" b="1"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https://www.usd230.org/</a:t>
            </a:r>
            <a:r>
              <a:rPr lang="en-US" sz="1200" b="1" u="sng"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1"/>
            <a:r>
              <a:rPr lang="en-US" sz="1200" dirty="0">
                <a:effectLst/>
                <a:latin typeface="Arial" panose="020B0604020202020204" pitchFamily="34" charset="0"/>
                <a:ea typeface="Calibri" panose="020F0502020204030204" pitchFamily="34" charset="0"/>
                <a:cs typeface="Arial" panose="020B0604020202020204" pitchFamily="34" charset="0"/>
              </a:rPr>
              <a:t>Johnson County CMHC</a:t>
            </a:r>
            <a:endParaRPr lang="en-US" sz="1200" dirty="0">
              <a:latin typeface="Arial" panose="020B0604020202020204" pitchFamily="34" charset="0"/>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Substance Use | Johnson County Kansas (jocogov.org</a:t>
            </a:r>
            <a:endParaRPr lang="en-US" sz="1200" u="sng"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lvl="1"/>
            <a:endParaRPr lang="en-US" sz="1200" u="sng"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lvl="1"/>
            <a:r>
              <a:rPr lang="en-US" sz="1200" dirty="0" err="1">
                <a:effectLst/>
                <a:latin typeface="Arial" panose="020B0604020202020204" pitchFamily="34" charset="0"/>
                <a:ea typeface="Calibri" panose="020F0502020204030204" pitchFamily="34" charset="0"/>
                <a:cs typeface="Arial" panose="020B0604020202020204" pitchFamily="34" charset="0"/>
              </a:rPr>
              <a:t>EDCare</a:t>
            </a:r>
            <a:r>
              <a:rPr lang="en-US" sz="1200" dirty="0">
                <a:effectLst/>
                <a:latin typeface="Arial" panose="020B0604020202020204" pitchFamily="34" charset="0"/>
                <a:ea typeface="Calibri" panose="020F0502020204030204" pitchFamily="34" charset="0"/>
                <a:cs typeface="Arial" panose="020B0604020202020204" pitchFamily="34" charset="0"/>
              </a:rPr>
              <a:t> Kansas City</a:t>
            </a:r>
          </a:p>
          <a:p>
            <a:pPr marL="628650" lvl="1" indent="-171450">
              <a:buFont typeface="Arial" panose="020B0604020202020204" pitchFamily="34" charset="0"/>
              <a:buChar char="•"/>
            </a:pPr>
            <a:r>
              <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Eating Disorder Treatment Center – </a:t>
            </a:r>
            <a:r>
              <a:rPr lang="en-US" sz="1200" u="sng" dirty="0" err="1">
                <a:solidFill>
                  <a:schemeClr val="bg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EDCare</a:t>
            </a:r>
            <a:endPar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1"/>
            <a:endParaRPr lang="en-US" sz="1200" dirty="0">
              <a:effectLst/>
              <a:latin typeface="Arial" panose="020B0604020202020204" pitchFamily="34" charset="0"/>
              <a:ea typeface="Calibri" panose="020F0502020204030204" pitchFamily="34" charset="0"/>
              <a:cs typeface="Arial" panose="020B0604020202020204" pitchFamily="34" charset="0"/>
            </a:endParaRPr>
          </a:p>
          <a:p>
            <a:pPr lvl="1"/>
            <a:r>
              <a:rPr lang="en-US" sz="1200" dirty="0">
                <a:effectLst/>
                <a:latin typeface="Arial" panose="020B0604020202020204" pitchFamily="34" charset="0"/>
                <a:ea typeface="Calibri" panose="020F0502020204030204" pitchFamily="34" charset="0"/>
                <a:cs typeface="Arial" panose="020B0604020202020204" pitchFamily="34" charset="0"/>
              </a:rPr>
              <a:t>Cottonwood Springs</a:t>
            </a:r>
          </a:p>
          <a:p>
            <a:pPr marL="800100" lvl="1" indent="-342900">
              <a:buFont typeface="Symbol" panose="05050102010706020507" pitchFamily="18" charset="2"/>
              <a:buChar char=""/>
            </a:pPr>
            <a:r>
              <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Mental Health Facility in Olathe, KS | Cottonwood Springs</a:t>
            </a:r>
            <a:endPar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1"/>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lvl="1"/>
            <a:r>
              <a:rPr lang="en-US" sz="1200" dirty="0">
                <a:effectLst/>
                <a:latin typeface="Arial" panose="020B0604020202020204" pitchFamily="34" charset="0"/>
                <a:ea typeface="Calibri" panose="020F0502020204030204" pitchFamily="34" charset="0"/>
                <a:cs typeface="Arial" panose="020B0604020202020204" pitchFamily="34" charset="0"/>
              </a:rPr>
              <a:t>Livingston Counseling Center</a:t>
            </a:r>
          </a:p>
          <a:p>
            <a:pPr marL="800100" lvl="1" indent="-342900">
              <a:buFont typeface="Symbol" panose="05050102010706020507" pitchFamily="18" charset="2"/>
              <a:buChar char=""/>
            </a:pPr>
            <a:r>
              <a:rPr lang="en-US" sz="12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Home - Livingston Counseling Center</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5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3" name="Footer Placeholder 2">
            <a:extLst>
              <a:ext uri="{FF2B5EF4-FFF2-40B4-BE49-F238E27FC236}">
                <a16:creationId xmlns:a16="http://schemas.microsoft.com/office/drawing/2014/main" id="{1D7408A7-E980-6AD7-B06A-AA1E8E5889AE}"/>
              </a:ext>
            </a:extLst>
          </p:cNvPr>
          <p:cNvSpPr>
            <a:spLocks noGrp="1"/>
          </p:cNvSpPr>
          <p:nvPr>
            <p:ph type="ftr" sz="quarter" idx="11"/>
          </p:nvPr>
        </p:nvSpPr>
        <p:spPr>
          <a:xfrm>
            <a:off x="3005137" y="6538912"/>
            <a:ext cx="6181725"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3686266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9D3A1-11C4-71B9-F508-86F139C55A35}"/>
              </a:ext>
            </a:extLst>
          </p:cNvPr>
          <p:cNvSpPr/>
          <p:nvPr/>
        </p:nvSpPr>
        <p:spPr>
          <a:xfrm>
            <a:off x="1334086" y="1485900"/>
            <a:ext cx="9523828" cy="494271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Outpatient Drug &amp; Alcohol Rehab Overland Park, KS (Arista Recovery)</a:t>
            </a:r>
          </a:p>
          <a:p>
            <a:pPr indent="-285750">
              <a:buFont typeface="Arial" panose="020B0604020202020204" pitchFamily="34" charset="0"/>
              <a:buChar char="•"/>
            </a:pPr>
            <a:r>
              <a:rPr lang="en-US" sz="1400" u="sng" kern="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Arista Recovery: Addiction Treatment Centers In Kansas</a:t>
            </a:r>
            <a:endParaRPr lang="en-US" sz="1400" u="sng" kern="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pPr>
            <a:r>
              <a:rPr lang="en-US" sz="1300" dirty="0">
                <a:effectLst/>
                <a:latin typeface="Arial" panose="020B0604020202020204" pitchFamily="34" charset="0"/>
                <a:ea typeface="Calibri" panose="020F0502020204030204" pitchFamily="34" charset="0"/>
                <a:cs typeface="Arial" panose="020B0604020202020204" pitchFamily="34" charset="0"/>
              </a:rPr>
              <a:t>McCallum Place</a:t>
            </a:r>
          </a:p>
          <a:p>
            <a:pPr indent="-171450">
              <a:buFont typeface="Arial" panose="020B0604020202020204" pitchFamily="34" charset="0"/>
              <a:buChar char="•"/>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McCallum Place | Eating Disorder Treatment in Missouri and Kansas</a:t>
            </a:r>
            <a:endPar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Wichita Comprehensive Treatment Center</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Methadone Clinic Wichita | Wichita CTC Clinic (ctcprograms.com)</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Holland Pathways Addiction Treatment Center</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Holland Pathways</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Crossroads Program</a:t>
            </a:r>
          </a:p>
          <a:p>
            <a:pPr marL="742950" marR="0" lvl="1" indent="-285750">
              <a:lnSpc>
                <a:spcPct val="107000"/>
              </a:lnSpc>
              <a:spcBef>
                <a:spcPts val="0"/>
              </a:spcBef>
              <a:spcAft>
                <a:spcPts val="800"/>
              </a:spcAft>
              <a:buFont typeface="Symbol" panose="05050102010706020507" pitchFamily="18" charset="2"/>
              <a:buChar char=""/>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Teen Drug &amp; Alcohol Rehab Center in Missouri | The Crossroads Program</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CFK Addiction Treatment</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www.ckfaddictiontreatment.org</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Awakening Kansas City</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Psychiatry Office- Awakenings KC- Dr Maria Davila</a:t>
            </a:r>
            <a:endPar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Ascension Via Christi</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Ascension Via Christi Behavioral Health Center | Ascension</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rPr>
              <a:t>Bert Nash</a:t>
            </a:r>
          </a:p>
          <a:p>
            <a:pPr marL="742950" marR="0" lvl="1" indent="-285750">
              <a:lnSpc>
                <a:spcPct val="107000"/>
              </a:lnSpc>
              <a:spcBef>
                <a:spcPts val="0"/>
              </a:spcBef>
              <a:spcAft>
                <a:spcPts val="0"/>
              </a:spcAft>
              <a:buFont typeface="Symbol" panose="05050102010706020507" pitchFamily="18" charset="2"/>
              <a:buChar char=""/>
            </a:pPr>
            <a:r>
              <a:rPr lang="en-US" sz="1300" u="sng" dirty="0">
                <a:solidFill>
                  <a:schemeClr val="bg1"/>
                </a:solidFill>
                <a:latin typeface="Arial" panose="020B0604020202020204" pitchFamily="34" charset="0"/>
                <a:ea typeface="Calibri" panose="020F0502020204030204" pitchFamily="34" charset="0"/>
                <a:cs typeface="Arial" panose="020B0604020202020204" pitchFamily="34" charset="0"/>
              </a:rPr>
              <a:t>Home | Bert Nash</a:t>
            </a:r>
            <a:endParaRPr lang="en-US" sz="13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76A24841-3F9F-F591-3729-4FC0DCE4AC73}"/>
              </a:ext>
            </a:extLst>
          </p:cNvPr>
          <p:cNvSpPr>
            <a:spLocks noGrp="1"/>
          </p:cNvSpPr>
          <p:nvPr>
            <p:ph type="title" idx="4294967295"/>
          </p:nvPr>
        </p:nvSpPr>
        <p:spPr>
          <a:xfrm>
            <a:off x="3011488" y="6064250"/>
            <a:ext cx="6167437"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November 2024, Collaborative Document, DCF, KDADS, KDHE, KDOC and KSDE</a:t>
            </a:r>
          </a:p>
        </p:txBody>
      </p:sp>
      <p:sp>
        <p:nvSpPr>
          <p:cNvPr id="2" name="Arrow: Chevron 1">
            <a:extLst>
              <a:ext uri="{FF2B5EF4-FFF2-40B4-BE49-F238E27FC236}">
                <a16:creationId xmlns:a16="http://schemas.microsoft.com/office/drawing/2014/main" id="{71802D0F-0391-DABA-C4C8-7EED6BBF5E43}"/>
              </a:ext>
            </a:extLst>
          </p:cNvPr>
          <p:cNvSpPr/>
          <p:nvPr/>
        </p:nvSpPr>
        <p:spPr>
          <a:xfrm>
            <a:off x="1334086" y="136525"/>
            <a:ext cx="2897262" cy="1222642"/>
          </a:xfrm>
          <a:prstGeom prst="chevron">
            <a:avLst/>
          </a:prstGeom>
          <a:solidFill>
            <a:schemeClr val="accent5">
              <a:lumMod val="60000"/>
              <a:lumOff val="40000"/>
            </a:schemeClr>
          </a:solidFill>
          <a:ln>
            <a:solidFill>
              <a:srgbClr val="F6BA1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IOP Services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2000" kern="0" dirty="0">
                <a:solidFill>
                  <a:srgbClr val="000000"/>
                </a:solidFill>
                <a:latin typeface="Arial"/>
                <a:sym typeface="Arial"/>
              </a:rPr>
              <a:t>Cont.</a:t>
            </a:r>
            <a:endParaRPr kumimoji="0" lang="en-US" sz="2000" b="0" i="0" u="none" strike="noStrike" kern="0" cap="none" spc="0" normalizeH="0" baseline="0" noProof="0" dirty="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646201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36525"/>
            <a:ext cx="2897262" cy="1222642"/>
          </a:xfrm>
          <a:prstGeom prst="chevron">
            <a:avLst/>
          </a:prstGeom>
          <a:solidFill>
            <a:schemeClr val="accent1">
              <a:lumMod val="40000"/>
              <a:lumOff val="6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Therapeutic Pre-Schools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471613"/>
            <a:ext cx="9523828" cy="524986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-Bert Nash-They contract with Early Head Start to provide collaboration to aid in making referrals.</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-Central Kansas MHC- No therapeutic schools but they do have a 2 day in school program, it’s their Pre-K Psychosocial Group for 3-5 year olds who are not attending full day school.</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-Compass- They have a therapeutic preschool in both the Garden City and Dodge City locations. It’s an eight-week program.</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-Crawford County-Discovery Therapeutic Preschool, children ages to 30 months-5 years. One school is in Pittsburg and the other is in Northeast Elementary in </a:t>
            </a:r>
            <a:r>
              <a:rPr lang="en-US" sz="1300" dirty="0" err="1">
                <a:effectLst/>
                <a:latin typeface="Arial" panose="020B0604020202020204" pitchFamily="34" charset="0"/>
                <a:ea typeface="Calibri" panose="020F0502020204030204" pitchFamily="34" charset="0"/>
                <a:cs typeface="Arial" panose="020B0604020202020204" pitchFamily="34" charset="0"/>
              </a:rPr>
              <a:t>Arma</a:t>
            </a:r>
            <a:r>
              <a:rPr lang="en-US" sz="1300" dirty="0">
                <a:effectLst/>
                <a:latin typeface="Arial" panose="020B0604020202020204" pitchFamily="34" charset="0"/>
                <a:ea typeface="Calibri" panose="020F0502020204030204" pitchFamily="34" charset="0"/>
                <a:cs typeface="Arial" panose="020B0604020202020204" pitchFamily="34" charset="0"/>
              </a:rPr>
              <a:t>.</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-Crosswinds-Crosswinds Therapeutic Preschool. Licensed for 12 children each session. 2 sessions, a morning and afternoon 3 hours each.</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-Elizabeth Layton Center-They have a Head Start under an Consultation contract (In school and in home service teachers)</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-FSGC-does not refer to their Early Childhood Intervention Program (ECIP) as a therapeutic preschool. They restructured the program several years ago to be a psychosocial program for children ages 7 and younger who are SED and unable to maintain childcare, or school environment</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-Johnson County MHC- In Gardner-Edgerton there is a pre-school. 3 days a week, 4 hours a day. Consultations and observations and observations in Olathe at the Head Start school.</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3" name="Footer Placeholder 2">
            <a:extLst>
              <a:ext uri="{FF2B5EF4-FFF2-40B4-BE49-F238E27FC236}">
                <a16:creationId xmlns:a16="http://schemas.microsoft.com/office/drawing/2014/main" id="{5099E528-AABC-C5B4-8ECE-7EB701930A87}"/>
              </a:ext>
            </a:extLst>
          </p:cNvPr>
          <p:cNvSpPr>
            <a:spLocks noGrp="1"/>
          </p:cNvSpPr>
          <p:nvPr>
            <p:ph type="ftr" sz="quarter" idx="11"/>
          </p:nvPr>
        </p:nvSpPr>
        <p:spPr>
          <a:xfrm>
            <a:off x="3148012" y="6356349"/>
            <a:ext cx="5895975"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4024379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554225"/>
            <a:ext cx="2897262" cy="1222642"/>
          </a:xfrm>
          <a:prstGeom prst="chevron">
            <a:avLst/>
          </a:prstGeom>
          <a:solidFill>
            <a:schemeClr val="accent1">
              <a:lumMod val="40000"/>
              <a:lumOff val="6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Therapeutic Pre-Schools Cont.</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300">
                <a:effectLst/>
                <a:latin typeface="Arial" panose="020B0604020202020204" pitchFamily="34" charset="0"/>
                <a:ea typeface="Calibri" panose="020F0502020204030204" pitchFamily="34" charset="0"/>
                <a:cs typeface="Arial" panose="020B0604020202020204" pitchFamily="34" charset="0"/>
              </a:rPr>
              <a:t> </a:t>
            </a:r>
            <a:endParaRPr lang="en-US" sz="13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-South Central MHC-Social Stars learning Center East in El Dorado and Social Stars Learning Center West  in Andover. Ages 2 ½ to school age range. Each building has 2 classrooms.</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-South East Kansas MHC-Don’t have an official pre-school program but they do have staff at Fort Scott pre-school and provide therapy and case management to them.</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-Spring River- Not technically a therapeutic pre-school as they are not licensed by KDHE but they do have a psychosocial rehab group called Exploders for 3-5 year olds, in the mornings Monday-Thursdays at their Riverton location.</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-The Guidance Center- S.T.A.R. (Serving Tykes At Risk), serving 3-5 (Not enrolled in kindergarten. Monday-Thursday 8:30-11:30am. Have to be on SED waiver in order to qualify.</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-Horizons-learn and Play Therapeutic Center. Ages 2 ½-5 </a:t>
            </a:r>
            <a:endParaRPr kumimoji="0" lang="en-US" sz="1300" b="0" i="0" u="none" strike="noStrike" kern="0" cap="none" spc="0" normalizeH="0" baseline="0" noProof="0" dirty="0">
              <a:ln>
                <a:noFill/>
              </a:ln>
              <a:solidFill>
                <a:schemeClr val="bg1"/>
              </a:solidFill>
              <a:effectLst/>
              <a:highlight>
                <a:srgbClr val="FFFF00"/>
              </a:highlight>
              <a:uLnTx/>
              <a:uFillTx/>
              <a:latin typeface="Arial" panose="020B0604020202020204" pitchFamily="34" charset="0"/>
              <a:cs typeface="Arial" panose="020B0604020202020204" pitchFamily="34" charset="0"/>
              <a:sym typeface="Arial"/>
            </a:endParaRPr>
          </a:p>
        </p:txBody>
      </p:sp>
      <p:sp>
        <p:nvSpPr>
          <p:cNvPr id="3" name="Footer Placeholder 2">
            <a:extLst>
              <a:ext uri="{FF2B5EF4-FFF2-40B4-BE49-F238E27FC236}">
                <a16:creationId xmlns:a16="http://schemas.microsoft.com/office/drawing/2014/main" id="{A6B7E7DF-6CC1-B41C-E57C-A64B0474EF17}"/>
              </a:ext>
            </a:extLst>
          </p:cNvPr>
          <p:cNvSpPr>
            <a:spLocks noGrp="1"/>
          </p:cNvSpPr>
          <p:nvPr>
            <p:ph type="ftr" sz="quarter" idx="11"/>
          </p:nvPr>
        </p:nvSpPr>
        <p:spPr>
          <a:xfrm>
            <a:off x="2912269" y="6076186"/>
            <a:ext cx="6367462"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307759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9B7F-A88F-87CC-1A33-6D1B355A5D34}"/>
              </a:ext>
            </a:extLst>
          </p:cNvPr>
          <p:cNvSpPr>
            <a:spLocks noGrp="1"/>
          </p:cNvSpPr>
          <p:nvPr>
            <p:ph type="title"/>
          </p:nvPr>
        </p:nvSpPr>
        <p:spPr>
          <a:xfrm>
            <a:off x="609600" y="762007"/>
            <a:ext cx="10972800" cy="385200"/>
          </a:xfrm>
        </p:spPr>
        <p:txBody>
          <a:bodyPr/>
          <a:lstStyle/>
          <a:p>
            <a:r>
              <a:rPr lang="en-US" dirty="0"/>
              <a:t>Children’s Continuum of Care Services &amp; Treatment</a:t>
            </a:r>
            <a:br>
              <a:rPr lang="en-US" dirty="0"/>
            </a:br>
            <a:r>
              <a:rPr lang="en-US" dirty="0"/>
              <a:t>Kansas 2024 Continued</a:t>
            </a:r>
          </a:p>
        </p:txBody>
      </p:sp>
      <p:grpSp>
        <p:nvGrpSpPr>
          <p:cNvPr id="34" name="Group 33">
            <a:extLst>
              <a:ext uri="{FF2B5EF4-FFF2-40B4-BE49-F238E27FC236}">
                <a16:creationId xmlns:a16="http://schemas.microsoft.com/office/drawing/2014/main" id="{803BFA6F-8814-E6F5-A7FF-582966BA2128}"/>
              </a:ext>
              <a:ext uri="{C183D7F6-B498-43B3-948B-1728B52AA6E4}">
                <adec:decorative xmlns:adec="http://schemas.microsoft.com/office/drawing/2017/decorative" val="1"/>
              </a:ext>
            </a:extLst>
          </p:cNvPr>
          <p:cNvGrpSpPr/>
          <p:nvPr/>
        </p:nvGrpSpPr>
        <p:grpSpPr>
          <a:xfrm>
            <a:off x="2405924" y="1819309"/>
            <a:ext cx="7342853" cy="1194390"/>
            <a:chOff x="4324512" y="4383524"/>
            <a:chExt cx="6549786" cy="542498"/>
          </a:xfrm>
        </p:grpSpPr>
        <p:sp>
          <p:nvSpPr>
            <p:cNvPr id="8" name="Arrow: Chevron 7">
              <a:extLst>
                <a:ext uri="{FF2B5EF4-FFF2-40B4-BE49-F238E27FC236}">
                  <a16:creationId xmlns:a16="http://schemas.microsoft.com/office/drawing/2014/main" id="{6F62513A-2A75-B04C-8E0F-0C41D6880A67}"/>
                </a:ext>
              </a:extLst>
            </p:cNvPr>
            <p:cNvSpPr/>
            <p:nvPr/>
          </p:nvSpPr>
          <p:spPr>
            <a:xfrm>
              <a:off x="4324512" y="4383524"/>
              <a:ext cx="1385470"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232323"/>
                  </a:solidFill>
                  <a:effectLst/>
                  <a:uLnTx/>
                  <a:uFillTx/>
                  <a:latin typeface="Arial"/>
                  <a:ea typeface="+mn-ea"/>
                  <a:cs typeface="+mn-cs"/>
                  <a:sym typeface="Arial"/>
                </a:rPr>
                <a:t>\</a:t>
              </a:r>
            </a:p>
          </p:txBody>
        </p:sp>
        <p:sp>
          <p:nvSpPr>
            <p:cNvPr id="9" name="Arrow: Chevron 8">
              <a:extLst>
                <a:ext uri="{FF2B5EF4-FFF2-40B4-BE49-F238E27FC236}">
                  <a16:creationId xmlns:a16="http://schemas.microsoft.com/office/drawing/2014/main" id="{827B353B-6B79-EE0A-BD2A-FD97E482C79C}"/>
                </a:ext>
              </a:extLst>
            </p:cNvPr>
            <p:cNvSpPr/>
            <p:nvPr/>
          </p:nvSpPr>
          <p:spPr>
            <a:xfrm>
              <a:off x="5353097" y="4383524"/>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 name="Arrow: Chevron 9">
              <a:extLst>
                <a:ext uri="{FF2B5EF4-FFF2-40B4-BE49-F238E27FC236}">
                  <a16:creationId xmlns:a16="http://schemas.microsoft.com/office/drawing/2014/main" id="{D3DB59EE-9469-63F8-3E89-3B025970F4E3}"/>
                </a:ext>
              </a:extLst>
            </p:cNvPr>
            <p:cNvSpPr/>
            <p:nvPr/>
          </p:nvSpPr>
          <p:spPr>
            <a:xfrm>
              <a:off x="6391870" y="4385415"/>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 name="Arrow: Chevron 10">
              <a:extLst>
                <a:ext uri="{FF2B5EF4-FFF2-40B4-BE49-F238E27FC236}">
                  <a16:creationId xmlns:a16="http://schemas.microsoft.com/office/drawing/2014/main" id="{CDDF714A-E83D-E01A-7D65-5A5C6287DEA4}"/>
                </a:ext>
              </a:extLst>
            </p:cNvPr>
            <p:cNvSpPr/>
            <p:nvPr/>
          </p:nvSpPr>
          <p:spPr>
            <a:xfrm>
              <a:off x="7416690" y="4390252"/>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 name="Arrow: Chevron 13">
              <a:extLst>
                <a:ext uri="{FF2B5EF4-FFF2-40B4-BE49-F238E27FC236}">
                  <a16:creationId xmlns:a16="http://schemas.microsoft.com/office/drawing/2014/main" id="{2979DCF8-C445-9E45-F8FC-5484ED06DABF}"/>
                </a:ext>
              </a:extLst>
            </p:cNvPr>
            <p:cNvSpPr/>
            <p:nvPr/>
          </p:nvSpPr>
          <p:spPr>
            <a:xfrm>
              <a:off x="8461118" y="4388876"/>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 name="Arrow: Chevron 17">
              <a:extLst>
                <a:ext uri="{FF2B5EF4-FFF2-40B4-BE49-F238E27FC236}">
                  <a16:creationId xmlns:a16="http://schemas.microsoft.com/office/drawing/2014/main" id="{8AF1466E-1AFA-1A9E-4DEC-2D4148D0E739}"/>
                </a:ext>
              </a:extLst>
            </p:cNvPr>
            <p:cNvSpPr/>
            <p:nvPr/>
          </p:nvSpPr>
          <p:spPr>
            <a:xfrm>
              <a:off x="9487710" y="4388876"/>
              <a:ext cx="1386588" cy="535770"/>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17" name="TextBox 16">
            <a:extLst>
              <a:ext uri="{FF2B5EF4-FFF2-40B4-BE49-F238E27FC236}">
                <a16:creationId xmlns:a16="http://schemas.microsoft.com/office/drawing/2014/main" id="{AB474D54-16BE-05C8-1AE6-2DDBE295B74A}"/>
              </a:ext>
            </a:extLst>
          </p:cNvPr>
          <p:cNvSpPr txBox="1"/>
          <p:nvPr/>
        </p:nvSpPr>
        <p:spPr>
          <a:xfrm>
            <a:off x="2662284" y="2091586"/>
            <a:ext cx="1207008"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Intensive Outpatient  Programs</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C5D932F0-66ED-D5B6-F331-635422EC9C19}"/>
              </a:ext>
            </a:extLst>
          </p:cNvPr>
          <p:cNvSpPr txBox="1"/>
          <p:nvPr/>
        </p:nvSpPr>
        <p:spPr>
          <a:xfrm>
            <a:off x="2273608" y="3099882"/>
            <a:ext cx="1077728" cy="2123658"/>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Provides non-residential psych treatment through intense out-patient services.  Services are 5X /week while in the community</a:t>
            </a:r>
          </a:p>
        </p:txBody>
      </p:sp>
      <p:sp>
        <p:nvSpPr>
          <p:cNvPr id="28" name="TextBox 27">
            <a:extLst>
              <a:ext uri="{FF2B5EF4-FFF2-40B4-BE49-F238E27FC236}">
                <a16:creationId xmlns:a16="http://schemas.microsoft.com/office/drawing/2014/main" id="{DED35603-ECC5-B054-507E-1527B39D7932}"/>
              </a:ext>
            </a:extLst>
          </p:cNvPr>
          <p:cNvSpPr txBox="1"/>
          <p:nvPr/>
        </p:nvSpPr>
        <p:spPr>
          <a:xfrm>
            <a:off x="3962372" y="2177105"/>
            <a:ext cx="989836" cy="43088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Day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Treatment</a:t>
            </a:r>
          </a:p>
        </p:txBody>
      </p:sp>
      <p:sp>
        <p:nvSpPr>
          <p:cNvPr id="43" name="TextBox 42">
            <a:extLst>
              <a:ext uri="{FF2B5EF4-FFF2-40B4-BE49-F238E27FC236}">
                <a16:creationId xmlns:a16="http://schemas.microsoft.com/office/drawing/2014/main" id="{2879051A-6F03-0DC8-893A-7E02146746D7}"/>
              </a:ext>
            </a:extLst>
          </p:cNvPr>
          <p:cNvSpPr txBox="1"/>
          <p:nvPr/>
        </p:nvSpPr>
        <p:spPr>
          <a:xfrm>
            <a:off x="3521446" y="3104819"/>
            <a:ext cx="1054167" cy="194425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Provides psychiatric treatment, supervision and school services 5X /week while living in the community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id="{DAC5E91F-5142-1096-088F-05C527235EC3}"/>
              </a:ext>
            </a:extLst>
          </p:cNvPr>
          <p:cNvSpPr txBox="1"/>
          <p:nvPr/>
        </p:nvSpPr>
        <p:spPr>
          <a:xfrm>
            <a:off x="5087515" y="2113478"/>
            <a:ext cx="989836" cy="60016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sym typeface="Arial"/>
              </a:rPr>
              <a:t>Transitional Living Programs </a:t>
            </a:r>
          </a:p>
        </p:txBody>
      </p:sp>
      <p:sp>
        <p:nvSpPr>
          <p:cNvPr id="55" name="TextBox 54">
            <a:extLst>
              <a:ext uri="{FF2B5EF4-FFF2-40B4-BE49-F238E27FC236}">
                <a16:creationId xmlns:a16="http://schemas.microsoft.com/office/drawing/2014/main" id="{E9EECAE6-2B75-AFF8-C2A2-2438058A6594}"/>
              </a:ext>
            </a:extLst>
          </p:cNvPr>
          <p:cNvSpPr txBox="1"/>
          <p:nvPr/>
        </p:nvSpPr>
        <p:spPr>
          <a:xfrm>
            <a:off x="4520304" y="3075168"/>
            <a:ext cx="1156944" cy="26314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Transitional living is designed for youth who are ready to enter a phase of care that will eventually transition them to independent living. This type of placement is geared towards youth 16 and older</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TextBox 56">
            <a:extLst>
              <a:ext uri="{FF2B5EF4-FFF2-40B4-BE49-F238E27FC236}">
                <a16:creationId xmlns:a16="http://schemas.microsoft.com/office/drawing/2014/main" id="{D5DFCB33-89A2-1C44-DD2E-EEE971BF1207}"/>
              </a:ext>
            </a:extLst>
          </p:cNvPr>
          <p:cNvSpPr txBox="1"/>
          <p:nvPr/>
        </p:nvSpPr>
        <p:spPr>
          <a:xfrm>
            <a:off x="6278955" y="2072619"/>
            <a:ext cx="989837"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sym typeface="Arial"/>
              </a:rPr>
              <a:t>Community Integration Programs</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TextBox 58">
            <a:extLst>
              <a:ext uri="{FF2B5EF4-FFF2-40B4-BE49-F238E27FC236}">
                <a16:creationId xmlns:a16="http://schemas.microsoft.com/office/drawing/2014/main" id="{52684F24-5C95-A29D-D53C-0BAF0141B0BF}"/>
              </a:ext>
            </a:extLst>
          </p:cNvPr>
          <p:cNvSpPr txBox="1"/>
          <p:nvPr/>
        </p:nvSpPr>
        <p:spPr>
          <a:xfrm>
            <a:off x="5779858" y="3074093"/>
            <a:ext cx="1207009" cy="279627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Community Integration Program is an unsupervised independent living facility for youth age 17 and up. The youth placed in this program are youth that have shown they are mature and ready to be on their own</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8D3870DC-E59E-8721-E6E4-464219C7DADE}"/>
              </a:ext>
            </a:extLst>
          </p:cNvPr>
          <p:cNvSpPr txBox="1"/>
          <p:nvPr/>
        </p:nvSpPr>
        <p:spPr>
          <a:xfrm>
            <a:off x="7407967" y="2083363"/>
            <a:ext cx="1101441" cy="43088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Partial Hospitalization</a:t>
            </a:r>
          </a:p>
        </p:txBody>
      </p:sp>
      <p:sp>
        <p:nvSpPr>
          <p:cNvPr id="44" name="TextBox 43">
            <a:extLst>
              <a:ext uri="{FF2B5EF4-FFF2-40B4-BE49-F238E27FC236}">
                <a16:creationId xmlns:a16="http://schemas.microsoft.com/office/drawing/2014/main" id="{8B24D2A7-FD99-3995-1B36-27618787C91F}"/>
              </a:ext>
            </a:extLst>
          </p:cNvPr>
          <p:cNvSpPr txBox="1"/>
          <p:nvPr/>
        </p:nvSpPr>
        <p:spPr>
          <a:xfrm>
            <a:off x="7071922" y="3099882"/>
            <a:ext cx="989836" cy="178510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PHP provides many treatment services of a psych hospital, but clients go home each evening</a:t>
            </a:r>
          </a:p>
        </p:txBody>
      </p:sp>
      <p:sp>
        <p:nvSpPr>
          <p:cNvPr id="64" name="TextBox 63">
            <a:extLst>
              <a:ext uri="{FF2B5EF4-FFF2-40B4-BE49-F238E27FC236}">
                <a16:creationId xmlns:a16="http://schemas.microsoft.com/office/drawing/2014/main" id="{B6EACB1F-7D19-529D-90A2-D0E9000B30CE}"/>
              </a:ext>
            </a:extLst>
          </p:cNvPr>
          <p:cNvSpPr txBox="1"/>
          <p:nvPr/>
        </p:nvSpPr>
        <p:spPr>
          <a:xfrm>
            <a:off x="8610432" y="2113478"/>
            <a:ext cx="989836" cy="60016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Emergency Crisis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Service </a:t>
            </a:r>
          </a:p>
        </p:txBody>
      </p:sp>
      <p:sp>
        <p:nvSpPr>
          <p:cNvPr id="68" name="TextBox 67">
            <a:extLst>
              <a:ext uri="{FF2B5EF4-FFF2-40B4-BE49-F238E27FC236}">
                <a16:creationId xmlns:a16="http://schemas.microsoft.com/office/drawing/2014/main" id="{AC8C36FF-55A6-4A61-7472-5BA0C41C79EA}"/>
              </a:ext>
            </a:extLst>
          </p:cNvPr>
          <p:cNvSpPr txBox="1"/>
          <p:nvPr/>
        </p:nvSpPr>
        <p:spPr>
          <a:xfrm>
            <a:off x="8146813" y="3074093"/>
            <a:ext cx="1149662" cy="144655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Immediate behavioral health services provided a youth to address acute  behavioral health needs</a:t>
            </a:r>
          </a:p>
        </p:txBody>
      </p:sp>
      <p:sp>
        <p:nvSpPr>
          <p:cNvPr id="4" name="TextBox 3">
            <a:extLst>
              <a:ext uri="{FF2B5EF4-FFF2-40B4-BE49-F238E27FC236}">
                <a16:creationId xmlns:a16="http://schemas.microsoft.com/office/drawing/2014/main" id="{FE7A1A7D-9515-6CC1-779B-B4B1DE3AB0AD}"/>
              </a:ext>
            </a:extLst>
          </p:cNvPr>
          <p:cNvSpPr txBox="1"/>
          <p:nvPr/>
        </p:nvSpPr>
        <p:spPr>
          <a:xfrm>
            <a:off x="2825703" y="6148373"/>
            <a:ext cx="6093618" cy="276999"/>
          </a:xfrm>
          <a:prstGeom prst="rect">
            <a:avLst/>
          </a:prstGeom>
          <a:noFill/>
        </p:spPr>
        <p:txBody>
          <a:bodyPr wrap="square">
            <a:spAutoFit/>
          </a:bodyPr>
          <a:lstStyle/>
          <a:p>
            <a:r>
              <a:rPr lang="en-US" sz="1200" dirty="0">
                <a:solidFill>
                  <a:schemeClr val="tx1"/>
                </a:solidFill>
              </a:rPr>
              <a:t>November 2024, Collaborative Document, DCF, KDADS, KDHE, KDOC and KSDE</a:t>
            </a:r>
          </a:p>
        </p:txBody>
      </p:sp>
    </p:spTree>
    <p:extLst>
      <p:ext uri="{BB962C8B-B14F-4D97-AF65-F5344CB8AC3E}">
        <p14:creationId xmlns:p14="http://schemas.microsoft.com/office/powerpoint/2010/main" val="1788387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554225"/>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Therapeutic Schools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2000" kern="0" dirty="0">
                <a:solidFill>
                  <a:prstClr val="white"/>
                </a:solidFill>
                <a:latin typeface="Arial" panose="020B0604020202020204" pitchFamily="34" charset="0"/>
                <a:cs typeface="Arial" panose="020B0604020202020204" pitchFamily="34" charset="0"/>
                <a:sym typeface="Arial"/>
              </a:rPr>
              <a:t>Therapeutic Schools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a:t>
            </a:r>
            <a:r>
              <a:rPr lang="en-US" sz="2000" dirty="0">
                <a:effectLst/>
                <a:latin typeface="Arial" panose="020B0604020202020204" pitchFamily="34" charset="0"/>
                <a:ea typeface="Calibri" panose="020F0502020204030204" pitchFamily="34" charset="0"/>
                <a:cs typeface="Arial" panose="020B0604020202020204" pitchFamily="34" charset="0"/>
              </a:rPr>
              <a:t>Atchison Academy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prstClr val="white"/>
                </a:solidFill>
                <a:uLnTx/>
                <a:uFillTx/>
                <a:latin typeface="Arial" panose="020B0604020202020204" pitchFamily="34" charset="0"/>
                <a:cs typeface="Arial" panose="020B0604020202020204" pitchFamily="34" charset="0"/>
                <a:sym typeface="Arial"/>
              </a:rPr>
              <a:t>	Heartspring</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2000" kern="0" dirty="0">
                <a:solidFill>
                  <a:prstClr val="white"/>
                </a:solidFill>
                <a:latin typeface="Arial" panose="020B0604020202020204" pitchFamily="34" charset="0"/>
                <a:cs typeface="Arial" panose="020B0604020202020204" pitchFamily="34" charset="0"/>
                <a:sym typeface="Arial"/>
              </a:rPr>
              <a:t>	Freedom Gates Boys Ranch Inc, Barber and Johnson County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2000" kern="0" dirty="0">
                <a:solidFill>
                  <a:prstClr val="white"/>
                </a:solidFill>
                <a:latin typeface="Arial" panose="020B0604020202020204" pitchFamily="34" charset="0"/>
                <a:cs typeface="Arial" panose="020B0604020202020204" pitchFamily="34" charset="0"/>
                <a:sym typeface="Arial"/>
              </a:rPr>
              <a:t>	Carpenter Place Inc., Sedgwick County </a:t>
            </a:r>
          </a:p>
          <a:p>
            <a:pPr defTabSz="1219170">
              <a:buClr>
                <a:srgbClr val="000000"/>
              </a:buClr>
              <a:defRPr/>
            </a:pPr>
            <a:r>
              <a:rPr kumimoji="0" lang="en-US"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	Heart Ministries</a:t>
            </a:r>
            <a:r>
              <a:rPr lang="en-US" sz="2000" kern="0" dirty="0">
                <a:solidFill>
                  <a:prstClr val="white"/>
                </a:solidFill>
                <a:latin typeface="Arial" panose="020B0604020202020204" pitchFamily="34" charset="0"/>
                <a:cs typeface="Arial" panose="020B0604020202020204" pitchFamily="34" charset="0"/>
                <a:sym typeface="Arial"/>
              </a:rPr>
              <a:t> Inc., Reno County</a:t>
            </a:r>
            <a:endParaRPr kumimoji="0" lang="en-US" sz="2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p:txBody>
      </p:sp>
      <p:sp>
        <p:nvSpPr>
          <p:cNvPr id="3" name="Footer Placeholder 2">
            <a:extLst>
              <a:ext uri="{FF2B5EF4-FFF2-40B4-BE49-F238E27FC236}">
                <a16:creationId xmlns:a16="http://schemas.microsoft.com/office/drawing/2014/main" id="{5EF3CA0D-97A9-D333-E367-63B774EBC2C1}"/>
              </a:ext>
            </a:extLst>
          </p:cNvPr>
          <p:cNvSpPr>
            <a:spLocks noGrp="1"/>
          </p:cNvSpPr>
          <p:nvPr>
            <p:ph type="ftr" sz="quarter" idx="11"/>
          </p:nvPr>
        </p:nvSpPr>
        <p:spPr>
          <a:xfrm>
            <a:off x="3090862" y="6076186"/>
            <a:ext cx="6010275"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952453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Transitional Living Programs, (TLP) </a:t>
            </a:r>
          </a:p>
        </p:txBody>
      </p:sp>
      <p:sp>
        <p:nvSpPr>
          <p:cNvPr id="3" name="Rectangle 2">
            <a:extLst>
              <a:ext uri="{FF2B5EF4-FFF2-40B4-BE49-F238E27FC236}">
                <a16:creationId xmlns:a16="http://schemas.microsoft.com/office/drawing/2014/main" id="{465B4C74-9C28-04F6-51F3-930FC1B82E63}"/>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DCF Programing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Definition: </a:t>
            </a:r>
            <a:r>
              <a:rPr lang="en-US"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Transitional living is designed for youth who are ready to enter a phase of care that will eventually transition them to independent living. This type of placement is geared towards youth age 16 and older. </a:t>
            </a:r>
            <a:r>
              <a:rPr lang="en-US" dirty="0">
                <a:solidFill>
                  <a:schemeClr val="bg1"/>
                </a:solidFill>
                <a:hlinkClick r:id="rId2">
                  <a:extLst>
                    <a:ext uri="{A12FA001-AC4F-418D-AE19-62706E023703}">
                      <ahyp:hlinkClr xmlns:ahyp="http://schemas.microsoft.com/office/drawing/2018/hyperlinkcolor" val="tx"/>
                    </a:ext>
                  </a:extLst>
                </a:hlinkClick>
              </a:rPr>
              <a:t>Independent Living Program - Prevention and Protection Services (ks.gov)</a:t>
            </a:r>
            <a:r>
              <a:rPr lang="en-US"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Trail (Pathway Family Services)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Cornerstones of Care TLP</a:t>
            </a:r>
          </a:p>
          <a:p>
            <a:pPr marL="0" marR="0" lvl="0" indent="0" algn="l" defTabSz="914400" rtl="0" eaLnBrk="1" fontAlgn="auto" latinLnBrk="0" hangingPunct="1">
              <a:lnSpc>
                <a:spcPct val="107000"/>
              </a:lnSpc>
              <a:spcBef>
                <a:spcPts val="0"/>
              </a:spcBef>
              <a:spcAft>
                <a:spcPts val="0"/>
              </a:spcAft>
              <a:buClrTx/>
              <a:buSzTx/>
              <a:buFontTx/>
              <a:buNone/>
              <a:tabLst/>
              <a:defRPr/>
            </a:pPr>
            <a:r>
              <a:rPr lang="en-US" dirty="0">
                <a:solidFill>
                  <a:prstClr val="white"/>
                </a:solidFill>
                <a:latin typeface="Arial" panose="020B0604020202020204" pitchFamily="34" charset="0"/>
                <a:ea typeface="Calibri" panose="020F0502020204030204" pitchFamily="34" charset="0"/>
                <a:cs typeface="Arial" panose="020B0604020202020204" pitchFamily="34" charset="0"/>
              </a:rPr>
              <a:t>Resilient Transitions</a:t>
            </a:r>
            <a:endParaRPr kumimoji="0" lang="en-US"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Wichita Children’s Home- Bridges Program</a:t>
            </a:r>
          </a:p>
          <a:p>
            <a:pPr marL="0" marR="0" lvl="0" indent="0" algn="l" defTabSz="914400" rtl="0" eaLnBrk="1" fontAlgn="auto" latinLnBrk="0" hangingPunct="1">
              <a:lnSpc>
                <a:spcPct val="107000"/>
              </a:lnSpc>
              <a:spcBef>
                <a:spcPts val="0"/>
              </a:spcBef>
              <a:spcAft>
                <a:spcPts val="0"/>
              </a:spcAft>
              <a:buClrTx/>
              <a:buSzTx/>
              <a:buFontTx/>
              <a:buNone/>
              <a:tabLst/>
              <a:defRPr/>
            </a:pPr>
            <a:r>
              <a:rPr lang="en-US" dirty="0">
                <a:solidFill>
                  <a:prstClr val="white"/>
                </a:solidFill>
                <a:latin typeface="Arial" panose="020B0604020202020204" pitchFamily="34" charset="0"/>
                <a:ea typeface="Calibri" panose="020F0502020204030204" pitchFamily="34" charset="0"/>
                <a:cs typeface="Arial" panose="020B0604020202020204" pitchFamily="34" charset="0"/>
              </a:rPr>
              <a:t>F&amp;B Care Group</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Love Thy Neighbor</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NuVision, LLC</a:t>
            </a:r>
          </a:p>
        </p:txBody>
      </p:sp>
      <p:sp>
        <p:nvSpPr>
          <p:cNvPr id="5" name="Footer Placeholder 4">
            <a:extLst>
              <a:ext uri="{FF2B5EF4-FFF2-40B4-BE49-F238E27FC236}">
                <a16:creationId xmlns:a16="http://schemas.microsoft.com/office/drawing/2014/main" id="{299C3999-9BB4-7251-6248-DD9770EF301C}"/>
              </a:ext>
            </a:extLst>
          </p:cNvPr>
          <p:cNvSpPr>
            <a:spLocks noGrp="1"/>
          </p:cNvSpPr>
          <p:nvPr>
            <p:ph type="ftr" sz="quarter" idx="11"/>
          </p:nvPr>
        </p:nvSpPr>
        <p:spPr>
          <a:xfrm>
            <a:off x="3133725" y="6076186"/>
            <a:ext cx="5924550"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1046870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Community Integration Programs, (CIP)</a:t>
            </a:r>
          </a:p>
        </p:txBody>
      </p:sp>
      <p:sp>
        <p:nvSpPr>
          <p:cNvPr id="3" name="Rectangle 2">
            <a:extLst>
              <a:ext uri="{FF2B5EF4-FFF2-40B4-BE49-F238E27FC236}">
                <a16:creationId xmlns:a16="http://schemas.microsoft.com/office/drawing/2014/main" id="{FE2FAE69-64B9-2E4C-FCF9-E60DC2CC38D4}"/>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DCF Programing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defRPr/>
            </a:pPr>
            <a:r>
              <a:rPr lang="en-US" sz="1800" dirty="0">
                <a:solidFill>
                  <a:schemeClr val="bg1"/>
                </a:solidFill>
                <a:latin typeface="Arial" panose="020B0604020202020204" pitchFamily="34" charset="0"/>
                <a:cs typeface="Arial" panose="020B0604020202020204" pitchFamily="34" charset="0"/>
              </a:rPr>
              <a:t>Definition: </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Community Integration Program is an unsupervised independent living facility for youth age 17 and up. The youth placed in this program are youth that have shown they are mature and ready to be on their own. </a:t>
            </a:r>
            <a:r>
              <a:rPr lang="en-US" dirty="0">
                <a:solidFill>
                  <a:schemeClr val="bg1"/>
                </a:solidFill>
                <a:hlinkClick r:id="rId2">
                  <a:extLst>
                    <a:ext uri="{A12FA001-AC4F-418D-AE19-62706E023703}">
                      <ahyp:hlinkClr xmlns:ahyp="http://schemas.microsoft.com/office/drawing/2018/hyperlinkcolor" val="tx"/>
                    </a:ext>
                  </a:extLst>
                </a:hlinkClick>
              </a:rPr>
              <a:t>Independent Living Program - Prevention and Protection Services (ks.gov)</a:t>
            </a:r>
            <a:r>
              <a:rPr lang="en-US"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Green Tree Village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rPr>
              <a:t>NuVision, LLC</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bg1"/>
                </a:solidFill>
                <a:latin typeface="Arial" panose="020B0604020202020204" pitchFamily="34" charset="0"/>
                <a:ea typeface="Calibri" panose="020F0502020204030204" pitchFamily="34" charset="0"/>
                <a:cs typeface="Arial" panose="020B0604020202020204" pitchFamily="34" charset="0"/>
              </a:rPr>
              <a:t>Liberty House</a:t>
            </a:r>
            <a:endPar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3E86D11-BA73-F226-2E0A-683217E79B3A}"/>
              </a:ext>
            </a:extLst>
          </p:cNvPr>
          <p:cNvSpPr>
            <a:spLocks noGrp="1"/>
          </p:cNvSpPr>
          <p:nvPr>
            <p:ph type="ftr" sz="quarter" idx="11"/>
          </p:nvPr>
        </p:nvSpPr>
        <p:spPr>
          <a:xfrm>
            <a:off x="3133725" y="6076186"/>
            <a:ext cx="5924550"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187912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3110914" cy="1222642"/>
          </a:xfrm>
          <a:prstGeom prst="chevron">
            <a:avLst/>
          </a:prstGeom>
          <a:solidFill>
            <a:schemeClr val="accent5">
              <a:lumMod val="60000"/>
              <a:lumOff val="40000"/>
            </a:schemeClr>
          </a:solidFill>
          <a:ln w="12700" cap="flat" cmpd="sng" algn="ctr">
            <a:solidFill>
              <a:srgbClr val="FF0000"/>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Partial Hospitalization Programs, (PHP)</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Ascension Via Christi, In Wichita</a:t>
            </a:r>
            <a:endParaRPr lang="en-US"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indent="-171450">
              <a:spcAft>
                <a:spcPts val="800"/>
              </a:spcAft>
              <a:buFont typeface="Arial" panose="020B0604020202020204" pitchFamily="34" charset="0"/>
              <a:buChar char="•"/>
            </a:pP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Partial Day Behavioral Health Outpatient Programs, youth 12 -17 yrs.</a:t>
            </a:r>
          </a:p>
          <a:p>
            <a:pPr marL="171450" indent="-171450">
              <a:spcAft>
                <a:spcPts val="800"/>
              </a:spcAft>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Ascension Via Christi Partial Day Behavioral Health Outpatient Programs | Ascension</a:t>
            </a:r>
            <a:endPar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Arial" panose="020B0604020202020204" pitchFamily="34" charset="0"/>
                <a:cs typeface="Arial" panose="020B0604020202020204" pitchFamily="34" charset="0"/>
                <a:sym typeface="Arial"/>
              </a:rPr>
              <a:t>Niles, Kansas City, Missouri, </a:t>
            </a:r>
            <a:r>
              <a:rPr lang="en-US"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KVC Niles - KVC Missouri</a:t>
            </a:r>
            <a:endParaRPr lang="en-US"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Ozanam, Kansas City, </a:t>
            </a:r>
            <a:r>
              <a:rPr lang="en-US" kern="0" dirty="0">
                <a:solidFill>
                  <a:schemeClr val="bg1"/>
                </a:solidFill>
                <a:latin typeface="Arial" panose="020B0604020202020204" pitchFamily="34" charset="0"/>
                <a:cs typeface="Arial" panose="020B0604020202020204" pitchFamily="34" charset="0"/>
                <a:sym typeface="Arial"/>
              </a:rPr>
              <a:t>Missouri, </a:t>
            </a:r>
            <a:r>
              <a:rPr lang="en-US"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On-Campus Living (cornerstonesofcare.org)</a:t>
            </a:r>
            <a:r>
              <a:rPr lang="en-US" kern="0" dirty="0">
                <a:solidFill>
                  <a:schemeClr val="bg1"/>
                </a:solidFill>
                <a:latin typeface="Arial" panose="020B0604020202020204" pitchFamily="34" charset="0"/>
                <a:cs typeface="Arial" panose="020B0604020202020204" pitchFamily="34" charset="0"/>
                <a:sym typeface="Arial"/>
              </a:rPr>
              <a:t> </a:t>
            </a:r>
            <a:endParaRPr kumimoji="0" lang="en-US"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Arial" panose="020B0604020202020204" pitchFamily="34" charset="0"/>
                <a:cs typeface="Arial" panose="020B0604020202020204" pitchFamily="34" charset="0"/>
                <a:sym typeface="Arial"/>
              </a:rPr>
              <a:t>Stormont Vail in Topeka, KS</a:t>
            </a:r>
            <a:endParaRPr kumimoji="0" lang="en-US"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9423ED83-80E2-3DA1-5573-44D3D3193D3D}"/>
              </a:ext>
            </a:extLst>
          </p:cNvPr>
          <p:cNvSpPr>
            <a:spLocks noGrp="1"/>
          </p:cNvSpPr>
          <p:nvPr>
            <p:ph type="ftr" sz="quarter" idx="11"/>
          </p:nvPr>
        </p:nvSpPr>
        <p:spPr>
          <a:xfrm>
            <a:off x="3040856" y="6076186"/>
            <a:ext cx="6110287"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2174803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Emergency Crisis  Services</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1400" dirty="0">
                <a:effectLst/>
                <a:latin typeface="Arial" panose="020B0604020202020204" pitchFamily="34" charset="0"/>
                <a:ea typeface="Calibri" panose="020F0502020204030204" pitchFamily="34" charset="0"/>
                <a:cs typeface="Arial" panose="020B0604020202020204" pitchFamily="34" charset="0"/>
              </a:rPr>
              <a:t>Crisis Services -</a:t>
            </a:r>
            <a:r>
              <a:rPr lang="en-US" sz="14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Crisis Services assist families with mental health emergencies. A Crisis Team can help when you feel out of control or a family member threatens to harm themselves or someone else.  </a:t>
            </a:r>
            <a:r>
              <a:rPr lang="en-US" sz="1400" b="0" dirty="0">
                <a:effectLst/>
                <a:latin typeface="Arial" panose="020B0604020202020204" pitchFamily="34" charset="0"/>
                <a:ea typeface="Calibri" panose="020F0502020204030204" pitchFamily="34" charset="0"/>
                <a:cs typeface="Arial" panose="020B0604020202020204" pitchFamily="34" charset="0"/>
              </a:rPr>
              <a:t>Crisis services</a:t>
            </a:r>
            <a:r>
              <a:rPr lang="en-US" sz="1400" dirty="0">
                <a:effectLst/>
                <a:latin typeface="Arial" panose="020B0604020202020204" pitchFamily="34" charset="0"/>
                <a:ea typeface="Calibri" panose="020F0502020204030204" pitchFamily="34" charset="0"/>
                <a:cs typeface="Arial" panose="020B0604020202020204" pitchFamily="34" charset="0"/>
              </a:rPr>
              <a:t> for behavioral health </a:t>
            </a:r>
            <a:r>
              <a:rPr lang="en-US" sz="1400" b="0" dirty="0">
                <a:effectLst/>
                <a:latin typeface="Arial" panose="020B0604020202020204" pitchFamily="34" charset="0"/>
                <a:ea typeface="Calibri" panose="020F0502020204030204" pitchFamily="34" charset="0"/>
                <a:cs typeface="Arial" panose="020B0604020202020204" pitchFamily="34" charset="0"/>
              </a:rPr>
              <a:t>emergencies</a:t>
            </a:r>
            <a:r>
              <a:rPr lang="en-US" sz="1400" dirty="0">
                <a:effectLst/>
                <a:latin typeface="Arial" panose="020B0604020202020204" pitchFamily="34" charset="0"/>
                <a:ea typeface="Calibri" panose="020F0502020204030204" pitchFamily="34" charset="0"/>
                <a:cs typeface="Arial" panose="020B0604020202020204" pitchFamily="34" charset="0"/>
              </a:rPr>
              <a:t> may include a wide variety of approaches, and they tend to vary depending on your county or community.</a:t>
            </a:r>
          </a:p>
          <a:p>
            <a:pPr defTabSz="1219170">
              <a:buClr>
                <a:srgbClr val="000000"/>
              </a:buClr>
              <a:defRPr/>
            </a:pPr>
            <a:endParaRPr lang="en-US" sz="1400" dirty="0">
              <a:latin typeface="Arial" panose="020B0604020202020204" pitchFamily="34" charset="0"/>
              <a:cs typeface="Arial" panose="020B0604020202020204" pitchFamily="34" charset="0"/>
            </a:endParaRPr>
          </a:p>
          <a:p>
            <a:pPr defTabSz="1219170">
              <a:buClr>
                <a:srgbClr val="000000"/>
              </a:buClr>
              <a:defRPr/>
            </a:pPr>
            <a:endParaRPr lang="en-US" sz="1400" dirty="0">
              <a:latin typeface="Arial" panose="020B0604020202020204" pitchFamily="34" charset="0"/>
              <a:cs typeface="Arial" panose="020B0604020202020204" pitchFamily="34" charset="0"/>
            </a:endParaRPr>
          </a:p>
          <a:p>
            <a:pPr defTabSz="1219170">
              <a:buClr>
                <a:srgbClr val="000000"/>
              </a:buClr>
              <a:defRPr/>
            </a:pPr>
            <a:r>
              <a:rPr lang="en-US" sz="1400" dirty="0">
                <a:latin typeface="Arial" panose="020B0604020202020204" pitchFamily="34" charset="0"/>
                <a:cs typeface="Arial" panose="020B0604020202020204" pitchFamily="34" charset="0"/>
              </a:rPr>
              <a:t>DCF Family Mobile Crisis Helpline, 1-833-441-2240</a:t>
            </a:r>
          </a:p>
          <a:p>
            <a:pPr defTabSz="1219170">
              <a:buClr>
                <a:srgbClr val="000000"/>
              </a:buClr>
              <a:defRPr/>
            </a:pPr>
            <a:r>
              <a:rPr lang="en-US" sz="1400" dirty="0">
                <a:latin typeface="Arial" panose="020B0604020202020204" pitchFamily="34" charset="0"/>
                <a:cs typeface="Arial" panose="020B0604020202020204" pitchFamily="34" charset="0"/>
              </a:rPr>
              <a:t>988</a:t>
            </a:r>
          </a:p>
          <a:p>
            <a:pPr defTabSz="1219170">
              <a:buClr>
                <a:srgbClr val="000000"/>
              </a:buClr>
              <a:defRPr/>
            </a:pPr>
            <a:r>
              <a:rPr lang="en-US" sz="1400" dirty="0">
                <a:latin typeface="Arial" panose="020B0604020202020204" pitchFamily="34" charset="0"/>
                <a:cs typeface="Arial" panose="020B0604020202020204" pitchFamily="34" charset="0"/>
              </a:rPr>
              <a:t>Mobile Response Stabilization Services (MRSS) </a:t>
            </a: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Teams</a:t>
            </a:r>
          </a:p>
          <a:p>
            <a:pPr defTabSz="1219170">
              <a:buClr>
                <a:srgbClr val="000000"/>
              </a:buClr>
              <a:defRPr/>
            </a:pPr>
            <a:r>
              <a:rPr lang="en-US" sz="1400" kern="0" dirty="0">
                <a:solidFill>
                  <a:schemeClr val="bg1"/>
                </a:solidFill>
                <a:latin typeface="Arial" panose="020B0604020202020204" pitchFamily="34" charset="0"/>
                <a:cs typeface="Arial" panose="020B0604020202020204" pitchFamily="34" charset="0"/>
                <a:sym typeface="Arial"/>
              </a:rPr>
              <a:t>	All 26 Community Mental Health Centers participate</a:t>
            </a:r>
            <a:endPar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Arial" panose="020B0604020202020204" pitchFamily="34" charset="0"/>
                <a:cs typeface="Arial" panose="020B0604020202020204" pitchFamily="34" charset="0"/>
                <a:sym typeface="Arial"/>
              </a:rPr>
              <a:t>Cowley County Holdover Room</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Arial" panose="020B0604020202020204" pitchFamily="34" charset="0"/>
                <a:cs typeface="Arial" panose="020B0604020202020204" pitchFamily="34" charset="0"/>
                <a:sym typeface="Arial"/>
              </a:rPr>
              <a:t>Kids Konnection, Four County Mental Health Center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Arial" panose="020B0604020202020204" pitchFamily="34" charset="0"/>
                <a:cs typeface="Arial" panose="020B0604020202020204" pitchFamily="34" charset="0"/>
                <a:sym typeface="Arial"/>
              </a:rPr>
              <a:t>Hubert House, The Mental Health Center of East Central Kansas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Arial" panose="020B0604020202020204" pitchFamily="34" charset="0"/>
                <a:cs typeface="Arial" panose="020B0604020202020204" pitchFamily="34" charset="0"/>
                <a:sym typeface="Arial"/>
              </a:rPr>
              <a:t>Martin Youth Center, Central KS Mental Health Center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Arial" panose="020B0604020202020204" pitchFamily="34" charset="0"/>
                <a:cs typeface="Arial" panose="020B0604020202020204" pitchFamily="34" charset="0"/>
                <a:sym typeface="Arial"/>
              </a:rPr>
              <a:t>Sunrise House, Horizons Mental Health Center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b="0" i="0" u="none" strike="noStrike" dirty="0">
                <a:solidFill>
                  <a:schemeClr val="bg1"/>
                </a:solidFill>
                <a:effectLst/>
                <a:latin typeface="Arial" panose="020B0604020202020204" pitchFamily="34" charset="0"/>
                <a:cs typeface="Arial" panose="020B0604020202020204" pitchFamily="34" charset="0"/>
              </a:rPr>
              <a:t>Pawnee Mental Health Services Respite Crisis Kemp House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dirty="0">
                <a:solidFill>
                  <a:schemeClr val="bg1"/>
                </a:solidFill>
                <a:latin typeface="Arial" panose="020B0604020202020204" pitchFamily="34" charset="0"/>
                <a:cs typeface="Arial" panose="020B0604020202020204" pitchFamily="34" charset="0"/>
              </a:rPr>
              <a:t>Sunlight Children’s Home, Butler County</a:t>
            </a:r>
            <a:r>
              <a:rPr lang="en-US" sz="1400" dirty="0">
                <a:latin typeface="Arial" panose="020B0604020202020204" pitchFamily="34" charset="0"/>
                <a:cs typeface="Arial" panose="020B0604020202020204" pitchFamily="34" charset="0"/>
              </a:rPr>
              <a:t>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Arial" panose="020B0604020202020204" pitchFamily="34" charset="0"/>
                <a:cs typeface="Arial" panose="020B0604020202020204" pitchFamily="34" charset="0"/>
                <a:sym typeface="Arial"/>
              </a:rPr>
              <a:t>Wichita Children’s Home, Human Trafficking</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Arial" panose="020B0604020202020204" pitchFamily="34" charset="0"/>
                <a:cs typeface="Arial" panose="020B0604020202020204" pitchFamily="34" charset="0"/>
                <a:sym typeface="Arial"/>
              </a:rPr>
              <a:t>Crisis Respite Centers, See next slide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latin typeface="Arial" panose="020B0604020202020204" pitchFamily="34" charset="0"/>
                <a:cs typeface="Arial" panose="020B0604020202020204" pitchFamily="34" charset="0"/>
                <a:sym typeface="Arial"/>
              </a:rPr>
              <a:t>Emergency Shelters, see following slide</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9A889DE3-5EA7-BDBE-4960-51D06D185894}"/>
              </a:ext>
            </a:extLst>
          </p:cNvPr>
          <p:cNvSpPr>
            <a:spLocks noGrp="1"/>
          </p:cNvSpPr>
          <p:nvPr>
            <p:ph type="ftr" sz="quarter" idx="11"/>
          </p:nvPr>
        </p:nvSpPr>
        <p:spPr>
          <a:xfrm>
            <a:off x="2983706" y="6182751"/>
            <a:ext cx="6224587"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933499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5609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700" b="0" i="0" u="none" strike="noStrike" kern="0" cap="none" spc="0" normalizeH="0" baseline="0" noProof="0" dirty="0">
                <a:ln>
                  <a:noFill/>
                </a:ln>
                <a:solidFill>
                  <a:srgbClr val="000000"/>
                </a:solidFill>
                <a:effectLst/>
                <a:uLnTx/>
                <a:uFillTx/>
                <a:latin typeface="Arial"/>
                <a:ea typeface="+mn-ea"/>
                <a:cs typeface="+mn-cs"/>
                <a:sym typeface="Arial"/>
              </a:rPr>
              <a:t>Respite Care Services, Crisis Respite Centers, (CRCs)</a:t>
            </a:r>
          </a:p>
        </p:txBody>
      </p:sp>
      <p:sp>
        <p:nvSpPr>
          <p:cNvPr id="5" name="Rectangle 4">
            <a:extLst>
              <a:ext uri="{FF2B5EF4-FFF2-40B4-BE49-F238E27FC236}">
                <a16:creationId xmlns:a16="http://schemas.microsoft.com/office/drawing/2014/main" id="{8A79DFBB-F7B6-106A-E3DB-C023C30AB621}"/>
              </a:ext>
            </a:extLst>
          </p:cNvPr>
          <p:cNvSpPr/>
          <p:nvPr/>
        </p:nvSpPr>
        <p:spPr>
          <a:xfrm>
            <a:off x="8869680" y="869191"/>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KDADS Programing</a:t>
            </a:r>
          </a:p>
          <a:p>
            <a:pPr algn="ctr"/>
            <a:r>
              <a:rPr lang="en-US" dirty="0">
                <a:latin typeface="Arial" panose="020B0604020202020204" pitchFamily="34" charset="0"/>
                <a:cs typeface="Arial" panose="020B0604020202020204" pitchFamily="34" charset="0"/>
              </a:rPr>
              <a:t>DCF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27166"/>
            <a:ext cx="9523828" cy="4613477"/>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1300" dirty="0">
                <a:effectLst/>
                <a:latin typeface="Arial" panose="020B0604020202020204" pitchFamily="34" charset="0"/>
                <a:ea typeface="Calibri" panose="020F0502020204030204" pitchFamily="34" charset="0"/>
                <a:cs typeface="Arial" panose="020B0604020202020204" pitchFamily="34" charset="0"/>
              </a:rPr>
              <a:t>Respite Services - </a:t>
            </a:r>
            <a:r>
              <a:rPr lang="en-US" sz="1300" b="0" dirty="0">
                <a:effectLst/>
                <a:latin typeface="Arial" panose="020B0604020202020204" pitchFamily="34" charset="0"/>
                <a:ea typeface="Calibri" panose="020F0502020204030204" pitchFamily="34" charset="0"/>
                <a:cs typeface="Arial" panose="020B0604020202020204" pitchFamily="34" charset="0"/>
              </a:rPr>
              <a:t>Respite care is a short-term service that gives individuals and primary caregivers a needed break from the stress of daily living.  This time allows for a reset for the family.</a:t>
            </a:r>
            <a:endParaRPr lang="en-US" sz="1300" dirty="0">
              <a:effectLst/>
              <a:latin typeface="Arial" panose="020B0604020202020204" pitchFamily="34" charset="0"/>
              <a:ea typeface="Calibri" panose="020F0502020204030204" pitchFamily="34" charset="0"/>
              <a:cs typeface="Arial" panose="020B0604020202020204" pitchFamily="34" charset="0"/>
            </a:endParaRPr>
          </a:p>
          <a:p>
            <a:pPr defTabSz="1219170">
              <a:buClr>
                <a:srgbClr val="000000"/>
              </a:buClr>
              <a:defRPr/>
            </a:pPr>
            <a:r>
              <a:rPr lang="en-US" sz="1300" dirty="0">
                <a:effectLst/>
                <a:latin typeface="Arial" panose="020B0604020202020204" pitchFamily="34" charset="0"/>
                <a:ea typeface="Calibri" panose="020F0502020204030204" pitchFamily="34" charset="0"/>
                <a:cs typeface="Arial" panose="020B0604020202020204" pitchFamily="34" charset="0"/>
              </a:rPr>
              <a:t>These are licensed as, KANSAS LAWS AND REGULATIONS FOR LICENSING RESIDENTIAL CENTERS AND GROUP BOARDING HOMES FOR CHILDREN AND YOUTH.</a:t>
            </a:r>
            <a:endParaRPr lang="en-US" sz="1300" kern="0" dirty="0">
              <a:solidFill>
                <a:schemeClr val="bg1"/>
              </a:solidFill>
              <a:latin typeface="Arial" panose="020B0604020202020204" pitchFamily="34" charset="0"/>
              <a:cs typeface="Arial" panose="020B0604020202020204" pitchFamily="34" charset="0"/>
              <a:sym typeface="Arial"/>
            </a:endParaRPr>
          </a:p>
          <a:p>
            <a:pPr marR="0" lvl="0" algn="l" defTabSz="1219170" rtl="0" eaLnBrk="1" fontAlgn="auto" latinLnBrk="0" hangingPunct="1">
              <a:lnSpc>
                <a:spcPct val="100000"/>
              </a:lnSpc>
              <a:spcBef>
                <a:spcPts val="0"/>
              </a:spcBef>
              <a:spcAft>
                <a:spcPts val="0"/>
              </a:spcAft>
              <a:buClr>
                <a:srgbClr val="000000"/>
              </a:buClr>
              <a:buSzTx/>
              <a:tabLst/>
              <a:defRPr/>
            </a:pPr>
            <a:endParaRPr lang="en-US" sz="1300" kern="0" dirty="0">
              <a:solidFill>
                <a:schemeClr val="bg1"/>
              </a:solidFill>
              <a:latin typeface="Arial" panose="020B0604020202020204" pitchFamily="34" charset="0"/>
              <a:cs typeface="Arial" panose="020B0604020202020204" pitchFamily="34" charset="0"/>
              <a:sym typeface="Arial"/>
            </a:endParaRPr>
          </a:p>
          <a:p>
            <a:pPr marR="0" lvl="0" algn="l" defTabSz="1219170" rtl="0" eaLnBrk="1" fontAlgn="auto" latinLnBrk="0" hangingPunct="1">
              <a:lnSpc>
                <a:spcPct val="100000"/>
              </a:lnSpc>
              <a:spcBef>
                <a:spcPts val="0"/>
              </a:spcBef>
              <a:spcAft>
                <a:spcPts val="0"/>
              </a:spcAft>
              <a:buClr>
                <a:srgbClr val="000000"/>
              </a:buClr>
              <a:buSzTx/>
              <a:tabLst/>
              <a:defRPr/>
            </a:pPr>
            <a:endParaRPr lang="en-US" sz="1300" kern="0" dirty="0">
              <a:solidFill>
                <a:schemeClr val="bg1"/>
              </a:solidFill>
              <a:latin typeface="Arial" panose="020B0604020202020204" pitchFamily="34" charset="0"/>
              <a:cs typeface="Arial" panose="020B0604020202020204" pitchFamily="34" charset="0"/>
              <a:sym typeface="Arial"/>
            </a:endParaRPr>
          </a:p>
          <a:p>
            <a:pPr marR="0" lvl="0" algn="l" defTabSz="1219170" rtl="0" eaLnBrk="1" fontAlgn="auto" latinLnBrk="0" hangingPunct="1">
              <a:lnSpc>
                <a:spcPct val="100000"/>
              </a:lnSpc>
              <a:spcBef>
                <a:spcPts val="0"/>
              </a:spcBef>
              <a:spcAft>
                <a:spcPts val="0"/>
              </a:spcAft>
              <a:buClr>
                <a:srgbClr val="000000"/>
              </a:buClr>
              <a:buSzTx/>
              <a:tabLst/>
              <a:defRPr/>
            </a:pPr>
            <a:r>
              <a:rPr lang="en-US" sz="1300" kern="0" dirty="0">
                <a:solidFill>
                  <a:schemeClr val="bg1"/>
                </a:solidFill>
                <a:latin typeface="Arial" panose="020B0604020202020204" pitchFamily="34" charset="0"/>
                <a:cs typeface="Arial" panose="020B0604020202020204" pitchFamily="34" charset="0"/>
                <a:sym typeface="Arial"/>
              </a:rPr>
              <a:t>Bert Nash, </a:t>
            </a:r>
            <a:r>
              <a:rPr lang="en-US" sz="13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Crisis Care | Bert Nash Website</a:t>
            </a:r>
            <a:endParaRPr lang="en-US" sz="13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indent="-171450">
              <a:spcAft>
                <a:spcPts val="800"/>
              </a:spcAft>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6-16 beds, Signed contract and starting construction  (anticipated opening in late summer fall of  2025)</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3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300" kern="0" dirty="0">
                <a:solidFill>
                  <a:schemeClr val="bg1"/>
                </a:solidFill>
                <a:latin typeface="Arial" panose="020B0604020202020204" pitchFamily="34" charset="0"/>
                <a:cs typeface="Arial" panose="020B0604020202020204" pitchFamily="34" charset="0"/>
                <a:sym typeface="Arial"/>
              </a:rPr>
              <a:t>Compass, </a:t>
            </a:r>
            <a:r>
              <a:rPr lang="en-US" sz="13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Crisis Triage &amp; Stabilization | Compass Health</a:t>
            </a:r>
            <a:endParaRPr lang="en-US" sz="13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indent="-171450">
              <a:spcAft>
                <a:spcPts val="800"/>
              </a:spcAft>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Haven House 10 beds</a:t>
            </a:r>
            <a:endParaRPr lang="en-US" sz="13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indent="-171450">
              <a:spcAft>
                <a:spcPts val="800"/>
              </a:spcAft>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Crisis Stabilization – 2 beds</a:t>
            </a:r>
          </a:p>
          <a:p>
            <a:pPr marL="171450" indent="-171450">
              <a:spcAft>
                <a:spcPts val="800"/>
              </a:spcAft>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Respite – 8 beds</a:t>
            </a:r>
          </a:p>
          <a:p>
            <a:pPr marL="171450" marR="0" lvl="0" indent="-17145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3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300" kern="0" dirty="0">
                <a:solidFill>
                  <a:schemeClr val="bg1"/>
                </a:solidFill>
                <a:latin typeface="Arial" panose="020B0604020202020204" pitchFamily="34" charset="0"/>
                <a:cs typeface="Arial" panose="020B0604020202020204" pitchFamily="34" charset="0"/>
                <a:sym typeface="Arial"/>
              </a:rPr>
              <a:t>Crawford, </a:t>
            </a:r>
            <a:r>
              <a:rPr lang="en-US" sz="13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Crisis Intervention - Crawford County Mental Health Center (crawfordmentalhealth.org)</a:t>
            </a:r>
            <a:endParaRPr lang="en-US" sz="13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indent="-171450">
              <a:spcAft>
                <a:spcPts val="800"/>
              </a:spcAft>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8-10 beds, Signed contract and are in the construction phase </a:t>
            </a:r>
            <a:endParaRPr lang="en-US" sz="13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indent="-171450">
              <a:spcAft>
                <a:spcPts val="800"/>
              </a:spcAft>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23-hour cool down – 2 beds</a:t>
            </a:r>
            <a:endParaRPr lang="en-US" sz="13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indent="-171450">
              <a:spcAft>
                <a:spcPts val="800"/>
              </a:spcAft>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Crisis Stabilization –  4-6 beds</a:t>
            </a:r>
            <a:endParaRPr lang="en-US" sz="13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171450" indent="-171450">
              <a:spcAft>
                <a:spcPts val="800"/>
              </a:spcAft>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Respite –  1-2 </a:t>
            </a:r>
          </a:p>
        </p:txBody>
      </p:sp>
      <p:sp>
        <p:nvSpPr>
          <p:cNvPr id="3" name="Footer Placeholder 2">
            <a:extLst>
              <a:ext uri="{FF2B5EF4-FFF2-40B4-BE49-F238E27FC236}">
                <a16:creationId xmlns:a16="http://schemas.microsoft.com/office/drawing/2014/main" id="{91A64BDE-EFF2-1AAB-B204-AEC6253739C6}"/>
              </a:ext>
            </a:extLst>
          </p:cNvPr>
          <p:cNvSpPr>
            <a:spLocks noGrp="1"/>
          </p:cNvSpPr>
          <p:nvPr>
            <p:ph type="ftr" sz="quarter" idx="11"/>
          </p:nvPr>
        </p:nvSpPr>
        <p:spPr>
          <a:xfrm>
            <a:off x="3126581" y="6297051"/>
            <a:ext cx="5938837"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809096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453759"/>
            <a:ext cx="2897262" cy="132983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700" b="0" i="0" u="none" strike="noStrike" kern="0" cap="none" spc="0" normalizeH="0" baseline="0" noProof="0" dirty="0">
                <a:ln>
                  <a:noFill/>
                </a:ln>
                <a:solidFill>
                  <a:srgbClr val="000000"/>
                </a:solidFill>
                <a:effectLst/>
                <a:uLnTx/>
                <a:uFillTx/>
                <a:latin typeface="Arial"/>
                <a:ea typeface="+mn-ea"/>
                <a:cs typeface="+mn-cs"/>
                <a:sym typeface="Arial"/>
              </a:rPr>
              <a:t> Respite Care Services, Crisis Respite Centers, (CRCs), Cont.</a:t>
            </a:r>
          </a:p>
        </p:txBody>
      </p:sp>
      <p:sp>
        <p:nvSpPr>
          <p:cNvPr id="5" name="Rectangle 4">
            <a:extLst>
              <a:ext uri="{FF2B5EF4-FFF2-40B4-BE49-F238E27FC236}">
                <a16:creationId xmlns:a16="http://schemas.microsoft.com/office/drawing/2014/main" id="{E9361ABD-B9A9-F3E5-8A7F-8970133DE79F}"/>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KDADS Programing</a:t>
            </a:r>
          </a:p>
          <a:p>
            <a:pPr algn="ctr"/>
            <a:r>
              <a:rPr lang="en-US" dirty="0">
                <a:latin typeface="Arial" panose="020B0604020202020204" pitchFamily="34" charset="0"/>
                <a:cs typeface="Arial" panose="020B0604020202020204" pitchFamily="34" charset="0"/>
              </a:rPr>
              <a:t>DCF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98219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800" b="0" i="0" u="none" strike="noStrike" kern="0" cap="none" spc="0" normalizeH="0" baseline="0" noProof="0" dirty="0">
              <a:ln>
                <a:noFill/>
              </a:ln>
              <a:solidFill>
                <a:prstClr val="white"/>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Family Service &amp; Guidance Center: 24 beds</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Crisis Stabilization – 4 beds</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Respite, planned, day and overnight – 8</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Intermediate Crisis Stabilization (up to 28 days) – 4 beds</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ITCOD Treatment Beds (up to 28 days) – 8 beds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Johnson  County Mental Health, new contract for 12 beds</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Crisis Stabilization and 23-hour cool down – 12 beds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PACES/Wyandot Behavioral Health Network, Robert’s Place</a:t>
            </a: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 </a:t>
            </a:r>
            <a:r>
              <a:rPr lang="en-US" sz="1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Robert's Place Shelter | PACES (paceswc.org)</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10 beds</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rPr>
              <a:t>Crisis and Respite – 10 beds</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prstClr val="white"/>
              </a:solidFill>
              <a:effectLst/>
              <a:uLnTx/>
              <a:uFillTx/>
              <a:ea typeface="+mn-ea"/>
              <a:cs typeface="Arial"/>
              <a:sym typeface="Arial"/>
            </a:endParaRPr>
          </a:p>
        </p:txBody>
      </p:sp>
      <p:sp>
        <p:nvSpPr>
          <p:cNvPr id="3" name="Footer Placeholder 2">
            <a:extLst>
              <a:ext uri="{FF2B5EF4-FFF2-40B4-BE49-F238E27FC236}">
                <a16:creationId xmlns:a16="http://schemas.microsoft.com/office/drawing/2014/main" id="{D44B209F-ADE5-BFD4-B69E-0D6C7E7F4E75}"/>
              </a:ext>
            </a:extLst>
          </p:cNvPr>
          <p:cNvSpPr>
            <a:spLocks noGrp="1"/>
          </p:cNvSpPr>
          <p:nvPr>
            <p:ph type="ftr" sz="quarter" idx="11"/>
          </p:nvPr>
        </p:nvSpPr>
        <p:spPr>
          <a:xfrm>
            <a:off x="2933700" y="6039116"/>
            <a:ext cx="6324600"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2252171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Crisis Stabilization Units</a:t>
            </a:r>
          </a:p>
        </p:txBody>
      </p:sp>
      <p:sp>
        <p:nvSpPr>
          <p:cNvPr id="7" name="Rectangle 6">
            <a:extLst>
              <a:ext uri="{FF2B5EF4-FFF2-40B4-BE49-F238E27FC236}">
                <a16:creationId xmlns:a16="http://schemas.microsoft.com/office/drawing/2014/main" id="{54645821-07FD-B407-EF14-55C9DF91A51F}"/>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KDADS Programing &amp;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504796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spcBef>
                <a:spcPts val="0"/>
              </a:spcBef>
              <a:spcAft>
                <a:spcPts val="0"/>
              </a:spcAft>
              <a:buClr>
                <a:srgbClr val="000000"/>
              </a:buClr>
              <a:buSzTx/>
              <a:buFontTx/>
              <a:buNone/>
              <a:tabLst/>
              <a:defRPr/>
            </a:pPr>
            <a:r>
              <a:rPr lang="en-US" sz="1400" dirty="0">
                <a:latin typeface="Arial" panose="020B0604020202020204" pitchFamily="34" charset="0"/>
                <a:ea typeface="Calibri" panose="020F0502020204030204" pitchFamily="34" charset="0"/>
                <a:cs typeface="Arial" panose="020B0604020202020204" pitchFamily="34" charset="0"/>
              </a:rPr>
              <a:t>S</a:t>
            </a:r>
            <a:r>
              <a:rPr lang="en-US" sz="1400" dirty="0">
                <a:effectLst/>
                <a:latin typeface="Arial" panose="020B0604020202020204" pitchFamily="34" charset="0"/>
                <a:ea typeface="Calibri" panose="020F0502020204030204" pitchFamily="34" charset="0"/>
                <a:cs typeface="Arial" panose="020B0604020202020204" pitchFamily="34" charset="0"/>
              </a:rPr>
              <a:t>ervices to support and stabilize an individual, improve psychological symptoms of distress, and to engage them earlier in the process of a mental health or a substance use crisis.</a:t>
            </a:r>
          </a:p>
          <a:p>
            <a:pPr marL="0" marR="0" lvl="0" indent="0" algn="l" defTabSz="1219170" rtl="0" eaLnBrk="1" fontAlgn="auto" latinLnBrk="0" hangingPunct="1">
              <a:spcBef>
                <a:spcPts val="0"/>
              </a:spcBef>
              <a:spcAft>
                <a:spcPts val="0"/>
              </a:spcAft>
              <a:buClr>
                <a:srgbClr val="000000"/>
              </a:buClr>
              <a:buSzTx/>
              <a:buFontTx/>
              <a:buNone/>
              <a:tabLst/>
              <a:defRPr/>
            </a:pPr>
            <a:endParaRPr kumimoji="0" lang="en-US" sz="1400" b="0" i="0" u="none" strike="noStrike" kern="1200" cap="none" spc="0" normalizeH="0" baseline="0" noProof="0" dirty="0">
              <a:ln>
                <a:noFill/>
              </a:ln>
              <a:solidFill>
                <a:prstClr val="white"/>
              </a:solidFill>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spcBef>
                <a:spcPts val="0"/>
              </a:spcBef>
              <a:spcAft>
                <a:spcPts val="0"/>
              </a:spcAft>
              <a:buClr>
                <a:srgbClr val="000000"/>
              </a:buClr>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Goals:</a:t>
            </a:r>
          </a:p>
          <a:p>
            <a:pPr marL="0" marR="0">
              <a:spcBef>
                <a:spcPts val="0"/>
              </a:spcBef>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1.Decrease reliance on State Mental Health Hospitals (SMHH)s as a safety net service provider and establish and support alternative community programing;</a:t>
            </a:r>
          </a:p>
          <a:p>
            <a:pPr marL="0" marR="0">
              <a:spcBef>
                <a:spcPts val="0"/>
              </a:spcBef>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 2.Decrease admissions to SMHHs of individuals who could be stabilized in the community in 10 days or less by connecting individuals to services/resources in their home communities;</a:t>
            </a:r>
          </a:p>
          <a:p>
            <a:pPr marL="0" marR="0">
              <a:spcBef>
                <a:spcPts val="0"/>
              </a:spcBef>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3. Increase 24-hour community diversion options for individuals with co-occurring mental health and substance use disorders;</a:t>
            </a:r>
          </a:p>
          <a:p>
            <a:pPr marL="0" marR="0">
              <a:spcBef>
                <a:spcPts val="0"/>
              </a:spcBef>
              <a:spcAft>
                <a:spcPts val="1000"/>
              </a:spcAft>
            </a:pPr>
            <a:r>
              <a:rPr lang="en-US" sz="1400" dirty="0">
                <a:effectLst/>
                <a:latin typeface="Arial" panose="020B0604020202020204" pitchFamily="34" charset="0"/>
                <a:ea typeface="Calibri" panose="020F0502020204030204" pitchFamily="34" charset="0"/>
                <a:cs typeface="Arial" panose="020B0604020202020204" pitchFamily="34" charset="0"/>
              </a:rPr>
              <a:t>4.Increase 24-hour community options for individuals who are homeless or at risk of becoming homeless, have self-care failure issues or are at risk for adult/child protective services;</a:t>
            </a:r>
          </a:p>
          <a:p>
            <a:pPr marL="0" marR="0">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5. Reduce the utilization of the SMHHs and Psychiatric Residential Treatment Facilities</a:t>
            </a:r>
          </a:p>
          <a:p>
            <a:pPr marL="0" marR="0">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6. Crisis Centers provide 23-hour observation, longer stays up to 10 days if warranted, sobering beds and Detox or referrals to Detox.  </a:t>
            </a:r>
          </a:p>
          <a:p>
            <a:r>
              <a:rPr lang="en-US" sz="1400" dirty="0">
                <a:effectLst/>
                <a:latin typeface="Arial" panose="020B0604020202020204" pitchFamily="34" charset="0"/>
                <a:ea typeface="Calibri" panose="020F0502020204030204" pitchFamily="34" charset="0"/>
                <a:cs typeface="Arial" panose="020B0604020202020204" pitchFamily="34" charset="0"/>
              </a:rPr>
              <a:t>7. Currently KDADS’ have 7 Crisis Centers in operations and 2 under development</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0312D524-8F79-4E54-A9DD-EDFC453CC1EF}"/>
              </a:ext>
            </a:extLst>
          </p:cNvPr>
          <p:cNvSpPr>
            <a:spLocks noGrp="1"/>
          </p:cNvSpPr>
          <p:nvPr>
            <p:ph type="ftr" sz="quarter" idx="11"/>
          </p:nvPr>
        </p:nvSpPr>
        <p:spPr>
          <a:xfrm>
            <a:off x="2997994" y="6702102"/>
            <a:ext cx="6196012"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1304185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Crisis Stabilization Units Cont.</a:t>
            </a:r>
          </a:p>
        </p:txBody>
      </p:sp>
      <p:sp>
        <p:nvSpPr>
          <p:cNvPr id="7" name="Rectangle 6">
            <a:extLst>
              <a:ext uri="{FF2B5EF4-FFF2-40B4-BE49-F238E27FC236}">
                <a16:creationId xmlns:a16="http://schemas.microsoft.com/office/drawing/2014/main" id="{54645821-07FD-B407-EF14-55C9DF91A51F}"/>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KDADS Programing &amp;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504796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Current Providers: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RSI operating under Wyandotte Mental Health Center and Heartland RADAC</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COMCARE Crisis Center under COMCARE Mental Health Center and SACK RADAC Wichita</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The Residents Crisis Center under </a:t>
            </a:r>
            <a:r>
              <a:rPr kumimoji="0" lang="en-US" sz="1600" b="0" i="0"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Valeo</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Mental Health Center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Guiding Lights Crisis Stabilization Center Under The Guidance Center in Leavenworth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Pawnee Crisis Stabilization Center under Pawnee Mental Health Center in Manhattan</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1" u="none" strike="noStrike" kern="1200" cap="none" spc="0" normalizeH="0" baseline="0" noProof="0" dirty="0" err="1">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Schwaller</a:t>
            </a: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Crisis </a:t>
            </a:r>
            <a:r>
              <a:rPr kumimoji="0" lang="en-US" sz="1600" b="0" i="1"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Center under High Plains Mental Health Center in Hays</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Compass Behavioral Health Crisis House under Compass Community Mental Health Center in Dodge City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Two additional Crisis Centers have been funded and are under development to open in FY25.</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Bert Nash Treatment and Recovery Center under Bert Nash Community Mental Health Center in Lawrence</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Crawford County Mental Heath Center Crisis Stabilization under Crawford County Community Mental Health Center in Pittsburgh</a:t>
            </a:r>
          </a:p>
        </p:txBody>
      </p:sp>
      <p:sp>
        <p:nvSpPr>
          <p:cNvPr id="3" name="Footer Placeholder 2">
            <a:extLst>
              <a:ext uri="{FF2B5EF4-FFF2-40B4-BE49-F238E27FC236}">
                <a16:creationId xmlns:a16="http://schemas.microsoft.com/office/drawing/2014/main" id="{CE44AF50-D919-26ED-416F-878A14E7CCBB}"/>
              </a:ext>
            </a:extLst>
          </p:cNvPr>
          <p:cNvSpPr>
            <a:spLocks noGrp="1"/>
          </p:cNvSpPr>
          <p:nvPr>
            <p:ph type="ftr" sz="quarter" idx="11"/>
          </p:nvPr>
        </p:nvSpPr>
        <p:spPr>
          <a:xfrm>
            <a:off x="2876550" y="6675437"/>
            <a:ext cx="6438900"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3936838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Emergency Crisis  Services, Shelters</a:t>
            </a:r>
          </a:p>
        </p:txBody>
      </p:sp>
      <p:sp>
        <p:nvSpPr>
          <p:cNvPr id="3" name="Rectangle 2">
            <a:extLst>
              <a:ext uri="{FF2B5EF4-FFF2-40B4-BE49-F238E27FC236}">
                <a16:creationId xmlns:a16="http://schemas.microsoft.com/office/drawing/2014/main" id="{D913F21E-5559-FF09-DF67-B8E24D7EEC2D}"/>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DCF Programing </a:t>
            </a:r>
          </a:p>
          <a:p>
            <a:pPr algn="ctr"/>
            <a:r>
              <a:rPr lang="en-US" dirty="0">
                <a:latin typeface="Arial" panose="020B0604020202020204" pitchFamily="34" charset="0"/>
                <a:cs typeface="Arial" panose="020B0604020202020204" pitchFamily="34" charset="0"/>
              </a:rPr>
              <a:t>&amp;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800" kern="0" dirty="0">
                <a:solidFill>
                  <a:schemeClr val="bg1"/>
                </a:solidFill>
                <a:latin typeface="Arial"/>
                <a:cs typeface="Arial"/>
                <a:sym typeface="Arial"/>
              </a:rPr>
              <a:t>SoHome Foundation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Arial"/>
                <a:cs typeface="Arial"/>
                <a:sym typeface="Arial"/>
              </a:rPr>
              <a:t>The Shelter, Inc. (Williams House)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800" kern="0" dirty="0" err="1">
                <a:solidFill>
                  <a:schemeClr val="bg1"/>
                </a:solidFill>
                <a:latin typeface="Arial"/>
                <a:cs typeface="Arial"/>
                <a:sym typeface="Arial"/>
              </a:rPr>
              <a:t>Forstter</a:t>
            </a:r>
            <a:r>
              <a:rPr lang="en-US" sz="1800" kern="0" dirty="0">
                <a:solidFill>
                  <a:schemeClr val="bg1"/>
                </a:solidFill>
                <a:latin typeface="Arial"/>
                <a:cs typeface="Arial"/>
                <a:sym typeface="Arial"/>
              </a:rPr>
              <a:t> Youth Residential Center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Arial"/>
                <a:cs typeface="Arial"/>
                <a:sym typeface="Arial"/>
              </a:rPr>
              <a:t>Southwest Kansas Regional Shelter- Crossover Youth Only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800" kern="0" dirty="0">
                <a:solidFill>
                  <a:schemeClr val="bg1"/>
                </a:solidFill>
                <a:latin typeface="Arial"/>
                <a:cs typeface="Arial"/>
                <a:sym typeface="Arial"/>
              </a:rPr>
              <a:t>Reno County Youth Shelter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Arial"/>
                <a:cs typeface="Arial"/>
                <a:sym typeface="Arial"/>
              </a:rPr>
              <a:t>Sunshine Children’s Home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800" kern="0" dirty="0">
                <a:solidFill>
                  <a:schemeClr val="bg1"/>
                </a:solidFill>
                <a:latin typeface="Arial"/>
                <a:cs typeface="Arial"/>
                <a:sym typeface="Arial"/>
              </a:rPr>
              <a:t>Juvenile Residential Facility (JRF)</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Arial"/>
                <a:cs typeface="Arial"/>
                <a:sym typeface="Arial"/>
              </a:rPr>
              <a:t>Wichita Children’s Home</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800" kern="0" dirty="0">
                <a:solidFill>
                  <a:schemeClr val="bg1"/>
                </a:solidFill>
                <a:latin typeface="Arial"/>
                <a:cs typeface="Arial"/>
                <a:sym typeface="Arial"/>
              </a:rPr>
              <a:t>Cornerstones of Care- Ozan</a:t>
            </a:r>
            <a:r>
              <a:rPr lang="en-US" kern="0" dirty="0">
                <a:solidFill>
                  <a:schemeClr val="bg1"/>
                </a:solidFill>
                <a:latin typeface="Arial"/>
                <a:cs typeface="Arial"/>
                <a:sym typeface="Arial"/>
              </a:rPr>
              <a:t>am Campus</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12A09B6A-8FBA-02B5-B149-5A9B7EA30000}"/>
              </a:ext>
            </a:extLst>
          </p:cNvPr>
          <p:cNvSpPr>
            <a:spLocks noGrp="1"/>
          </p:cNvSpPr>
          <p:nvPr>
            <p:ph type="ftr" sz="quarter" idx="11"/>
          </p:nvPr>
        </p:nvSpPr>
        <p:spPr>
          <a:xfrm>
            <a:off x="2997994" y="6076186"/>
            <a:ext cx="6196012"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1875812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9B7F-A88F-87CC-1A33-6D1B355A5D34}"/>
              </a:ext>
            </a:extLst>
          </p:cNvPr>
          <p:cNvSpPr>
            <a:spLocks noGrp="1"/>
          </p:cNvSpPr>
          <p:nvPr>
            <p:ph type="title"/>
          </p:nvPr>
        </p:nvSpPr>
        <p:spPr>
          <a:xfrm>
            <a:off x="609600" y="762007"/>
            <a:ext cx="10972800" cy="385200"/>
          </a:xfrm>
        </p:spPr>
        <p:txBody>
          <a:bodyPr/>
          <a:lstStyle/>
          <a:p>
            <a:r>
              <a:rPr lang="en-US" dirty="0"/>
              <a:t>Children’s Continuum of Care Services &amp; Treatment</a:t>
            </a:r>
            <a:br>
              <a:rPr lang="en-US" dirty="0"/>
            </a:br>
            <a:r>
              <a:rPr lang="en-US" dirty="0"/>
              <a:t>Kansas 2024 Continued </a:t>
            </a:r>
          </a:p>
        </p:txBody>
      </p:sp>
      <p:grpSp>
        <p:nvGrpSpPr>
          <p:cNvPr id="34" name="Group 33">
            <a:extLst>
              <a:ext uri="{FF2B5EF4-FFF2-40B4-BE49-F238E27FC236}">
                <a16:creationId xmlns:a16="http://schemas.microsoft.com/office/drawing/2014/main" id="{803BFA6F-8814-E6F5-A7FF-582966BA2128}"/>
              </a:ext>
              <a:ext uri="{C183D7F6-B498-43B3-948B-1728B52AA6E4}">
                <adec:decorative xmlns:adec="http://schemas.microsoft.com/office/drawing/2017/decorative" val="1"/>
              </a:ext>
            </a:extLst>
          </p:cNvPr>
          <p:cNvGrpSpPr/>
          <p:nvPr/>
        </p:nvGrpSpPr>
        <p:grpSpPr>
          <a:xfrm>
            <a:off x="4703416" y="1832770"/>
            <a:ext cx="4331719" cy="1194740"/>
            <a:chOff x="3026494" y="4409873"/>
            <a:chExt cx="3416496" cy="559958"/>
          </a:xfrm>
        </p:grpSpPr>
        <p:sp>
          <p:nvSpPr>
            <p:cNvPr id="6" name="Arrow: Chevron 5">
              <a:extLst>
                <a:ext uri="{FF2B5EF4-FFF2-40B4-BE49-F238E27FC236}">
                  <a16:creationId xmlns:a16="http://schemas.microsoft.com/office/drawing/2014/main" id="{794D3147-5DFD-25A8-2D8B-2800F410A98F}"/>
                </a:ext>
              </a:extLst>
            </p:cNvPr>
            <p:cNvSpPr/>
            <p:nvPr/>
          </p:nvSpPr>
          <p:spPr>
            <a:xfrm>
              <a:off x="3026494" y="4414289"/>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1" i="0" u="none" strike="noStrike" kern="0" normalizeH="0" baseline="0" noProof="0" dirty="0">
                <a:ln w="22225">
                  <a:solidFill>
                    <a:schemeClr val="accent2"/>
                  </a:solidFill>
                  <a:prstDash val="solid"/>
                </a:ln>
                <a:solidFill>
                  <a:schemeClr val="accent2">
                    <a:lumMod val="40000"/>
                    <a:lumOff val="60000"/>
                  </a:schemeClr>
                </a:solidFill>
                <a:uLnTx/>
                <a:uFillTx/>
                <a:latin typeface="Arial"/>
                <a:ea typeface="+mn-ea"/>
                <a:cs typeface="+mn-cs"/>
                <a:sym typeface="Arial"/>
              </a:endParaRPr>
            </a:p>
          </p:txBody>
        </p:sp>
        <p:sp>
          <p:nvSpPr>
            <p:cNvPr id="7" name="Arrow: Chevron 6">
              <a:extLst>
                <a:ext uri="{FF2B5EF4-FFF2-40B4-BE49-F238E27FC236}">
                  <a16:creationId xmlns:a16="http://schemas.microsoft.com/office/drawing/2014/main" id="{8EE76215-3712-D848-0826-850FC068DB6A}"/>
                </a:ext>
              </a:extLst>
            </p:cNvPr>
            <p:cNvSpPr/>
            <p:nvPr/>
          </p:nvSpPr>
          <p:spPr>
            <a:xfrm>
              <a:off x="4071556" y="4416980"/>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8" name="Arrow: Chevron 7">
              <a:extLst>
                <a:ext uri="{FF2B5EF4-FFF2-40B4-BE49-F238E27FC236}">
                  <a16:creationId xmlns:a16="http://schemas.microsoft.com/office/drawing/2014/main" id="{6F62513A-2A75-B04C-8E0F-0C41D6880A67}"/>
                </a:ext>
              </a:extLst>
            </p:cNvPr>
            <p:cNvSpPr/>
            <p:nvPr/>
          </p:nvSpPr>
          <p:spPr>
            <a:xfrm>
              <a:off x="5111761" y="4409873"/>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3" name="Arrow: Chevron 2">
            <a:extLst>
              <a:ext uri="{FF2B5EF4-FFF2-40B4-BE49-F238E27FC236}">
                <a16:creationId xmlns:a16="http://schemas.microsoft.com/office/drawing/2014/main" id="{A1A5C423-A04B-BF2C-1022-9A4E5FBBEB05}"/>
              </a:ext>
              <a:ext uri="{C183D7F6-B498-43B3-948B-1728B52AA6E4}">
                <adec:decorative xmlns:adec="http://schemas.microsoft.com/office/drawing/2017/decorative" val="1"/>
              </a:ext>
            </a:extLst>
          </p:cNvPr>
          <p:cNvSpPr/>
          <p:nvPr/>
        </p:nvSpPr>
        <p:spPr>
          <a:xfrm>
            <a:off x="3347598" y="1853591"/>
            <a:ext cx="1737689" cy="1179576"/>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1" i="0" u="none" strike="noStrike" kern="0" normalizeH="0" baseline="0" noProof="0" dirty="0">
              <a:ln w="22225">
                <a:solidFill>
                  <a:schemeClr val="accent2"/>
                </a:solidFill>
                <a:prstDash val="solid"/>
              </a:ln>
              <a:solidFill>
                <a:schemeClr val="accent2">
                  <a:lumMod val="40000"/>
                  <a:lumOff val="60000"/>
                </a:schemeClr>
              </a:solidFill>
              <a:uLnTx/>
              <a:uFillTx/>
              <a:latin typeface="Arial"/>
              <a:ea typeface="+mn-ea"/>
              <a:cs typeface="+mn-cs"/>
              <a:sym typeface="Arial"/>
            </a:endParaRPr>
          </a:p>
        </p:txBody>
      </p:sp>
      <p:sp>
        <p:nvSpPr>
          <p:cNvPr id="4" name="TextBox 3">
            <a:extLst>
              <a:ext uri="{FF2B5EF4-FFF2-40B4-BE49-F238E27FC236}">
                <a16:creationId xmlns:a16="http://schemas.microsoft.com/office/drawing/2014/main" id="{9868C5D0-3AC6-6F02-FFC2-F738784EB63E}"/>
              </a:ext>
            </a:extLst>
          </p:cNvPr>
          <p:cNvSpPr txBox="1"/>
          <p:nvPr/>
        </p:nvSpPr>
        <p:spPr>
          <a:xfrm>
            <a:off x="3881697" y="1925047"/>
            <a:ext cx="989836" cy="110799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Respite Care Services, Crisis Respite Centers</a:t>
            </a:r>
          </a:p>
        </p:txBody>
      </p:sp>
      <p:sp>
        <p:nvSpPr>
          <p:cNvPr id="87" name="TextBox 86">
            <a:extLst>
              <a:ext uri="{FF2B5EF4-FFF2-40B4-BE49-F238E27FC236}">
                <a16:creationId xmlns:a16="http://schemas.microsoft.com/office/drawing/2014/main" id="{07C78499-6422-26B8-6F6B-BE2C30CB9396}"/>
              </a:ext>
            </a:extLst>
          </p:cNvPr>
          <p:cNvSpPr txBox="1"/>
          <p:nvPr/>
        </p:nvSpPr>
        <p:spPr>
          <a:xfrm>
            <a:off x="3311563" y="3153527"/>
            <a:ext cx="989836" cy="1277273"/>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Brief Short-term, community based, crisis intervention and treatment</a:t>
            </a:r>
          </a:p>
        </p:txBody>
      </p:sp>
      <p:sp>
        <p:nvSpPr>
          <p:cNvPr id="66" name="TextBox 65">
            <a:extLst>
              <a:ext uri="{FF2B5EF4-FFF2-40B4-BE49-F238E27FC236}">
                <a16:creationId xmlns:a16="http://schemas.microsoft.com/office/drawing/2014/main" id="{EDF8822D-F075-844A-9EBF-0BD8D5F65078}"/>
              </a:ext>
            </a:extLst>
          </p:cNvPr>
          <p:cNvSpPr txBox="1"/>
          <p:nvPr/>
        </p:nvSpPr>
        <p:spPr>
          <a:xfrm>
            <a:off x="5121593" y="2054540"/>
            <a:ext cx="989836" cy="76944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Emergency</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 Crisis Services, Shelters</a:t>
            </a:r>
          </a:p>
        </p:txBody>
      </p:sp>
      <p:sp>
        <p:nvSpPr>
          <p:cNvPr id="68" name="TextBox 67">
            <a:extLst>
              <a:ext uri="{FF2B5EF4-FFF2-40B4-BE49-F238E27FC236}">
                <a16:creationId xmlns:a16="http://schemas.microsoft.com/office/drawing/2014/main" id="{76DAF76B-6B7E-AC9A-A3A3-EEE99C8AFFDC}"/>
              </a:ext>
            </a:extLst>
          </p:cNvPr>
          <p:cNvSpPr txBox="1"/>
          <p:nvPr/>
        </p:nvSpPr>
        <p:spPr>
          <a:xfrm>
            <a:off x="4715445" y="3150838"/>
            <a:ext cx="924916" cy="1446550"/>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Brief Short-term, community based, crisis intervention and treatment</a:t>
            </a:r>
          </a:p>
        </p:txBody>
      </p:sp>
      <p:sp>
        <p:nvSpPr>
          <p:cNvPr id="74" name="TextBox 73">
            <a:extLst>
              <a:ext uri="{FF2B5EF4-FFF2-40B4-BE49-F238E27FC236}">
                <a16:creationId xmlns:a16="http://schemas.microsoft.com/office/drawing/2014/main" id="{64EC235F-5D39-6563-2B82-301C271CDFA9}"/>
              </a:ext>
            </a:extLst>
          </p:cNvPr>
          <p:cNvSpPr txBox="1"/>
          <p:nvPr/>
        </p:nvSpPr>
        <p:spPr>
          <a:xfrm>
            <a:off x="6436057" y="1996858"/>
            <a:ext cx="1164423" cy="938719"/>
          </a:xfrm>
          <a:prstGeom prst="rect">
            <a:avLst/>
          </a:prstGeom>
          <a:noFill/>
        </p:spPr>
        <p:txBody>
          <a:bodyPr wrap="square">
            <a:spAutoFit/>
          </a:bodyPr>
          <a:lstStyle/>
          <a:p>
            <a:pPr algn="ctr"/>
            <a:r>
              <a:rPr lang="en-US" sz="1100" kern="0" dirty="0">
                <a:solidFill>
                  <a:srgbClr val="000000"/>
                </a:solidFill>
                <a:latin typeface="Arial"/>
                <a:sym typeface="Arial"/>
              </a:rPr>
              <a:t>Therapeutic Residence, </a:t>
            </a:r>
            <a:r>
              <a:rPr lang="en-US" sz="1100" kern="0" dirty="0">
                <a:solidFill>
                  <a:schemeClr val="tx1"/>
                </a:solidFill>
                <a:latin typeface="Arial"/>
                <a:cs typeface="Arial"/>
                <a:sym typeface="Arial"/>
              </a:rPr>
              <a:t>Therapeutic Family Foster Home</a:t>
            </a:r>
            <a:endParaRPr lang="en-US" sz="1100" dirty="0"/>
          </a:p>
        </p:txBody>
      </p:sp>
      <p:sp>
        <p:nvSpPr>
          <p:cNvPr id="64" name="TextBox 63">
            <a:extLst>
              <a:ext uri="{FF2B5EF4-FFF2-40B4-BE49-F238E27FC236}">
                <a16:creationId xmlns:a16="http://schemas.microsoft.com/office/drawing/2014/main" id="{B43E058E-1D4D-0331-6500-22E3A2439211}"/>
              </a:ext>
            </a:extLst>
          </p:cNvPr>
          <p:cNvSpPr txBox="1"/>
          <p:nvPr/>
        </p:nvSpPr>
        <p:spPr>
          <a:xfrm>
            <a:off x="6083790" y="3142183"/>
            <a:ext cx="1130128" cy="1277273"/>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A home providing intensive  community-based services in a home setting</a:t>
            </a:r>
          </a:p>
        </p:txBody>
      </p:sp>
      <p:sp>
        <p:nvSpPr>
          <p:cNvPr id="61" name="TextBox 60">
            <a:extLst>
              <a:ext uri="{FF2B5EF4-FFF2-40B4-BE49-F238E27FC236}">
                <a16:creationId xmlns:a16="http://schemas.microsoft.com/office/drawing/2014/main" id="{4D32DF18-9534-2B43-1FED-C688FF707090}"/>
              </a:ext>
            </a:extLst>
          </p:cNvPr>
          <p:cNvSpPr txBox="1"/>
          <p:nvPr/>
        </p:nvSpPr>
        <p:spPr>
          <a:xfrm>
            <a:off x="7712331" y="1996857"/>
            <a:ext cx="1207008" cy="938719"/>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Therapeutic Residence, </a:t>
            </a:r>
            <a:r>
              <a:rPr lang="en-US" sz="1100" kern="0" dirty="0">
                <a:solidFill>
                  <a:srgbClr val="000000"/>
                </a:solidFill>
                <a:latin typeface="Arial"/>
                <a:sym typeface="Arial"/>
              </a:rPr>
              <a:t>Youth Residential Center II</a:t>
            </a: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 </a:t>
            </a:r>
          </a:p>
        </p:txBody>
      </p:sp>
      <p:sp>
        <p:nvSpPr>
          <p:cNvPr id="76" name="TextBox 75">
            <a:extLst>
              <a:ext uri="{FF2B5EF4-FFF2-40B4-BE49-F238E27FC236}">
                <a16:creationId xmlns:a16="http://schemas.microsoft.com/office/drawing/2014/main" id="{3693E937-AD03-B6F7-7E08-51EF13312DED}"/>
              </a:ext>
            </a:extLst>
          </p:cNvPr>
          <p:cNvSpPr txBox="1"/>
          <p:nvPr/>
        </p:nvSpPr>
        <p:spPr>
          <a:xfrm>
            <a:off x="7462486" y="3099663"/>
            <a:ext cx="1207008" cy="1785104"/>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A facility providing community-based residential services in a home-like setting with no more than 10 beds</a:t>
            </a:r>
          </a:p>
        </p:txBody>
      </p:sp>
      <p:sp>
        <p:nvSpPr>
          <p:cNvPr id="11" name="TextBox 10">
            <a:extLst>
              <a:ext uri="{FF2B5EF4-FFF2-40B4-BE49-F238E27FC236}">
                <a16:creationId xmlns:a16="http://schemas.microsoft.com/office/drawing/2014/main" id="{28D23FD6-38B9-67B5-1D64-854FCD9DE17B}"/>
              </a:ext>
            </a:extLst>
          </p:cNvPr>
          <p:cNvSpPr txBox="1"/>
          <p:nvPr/>
        </p:nvSpPr>
        <p:spPr>
          <a:xfrm>
            <a:off x="2877919" y="6081200"/>
            <a:ext cx="6093618" cy="276999"/>
          </a:xfrm>
          <a:prstGeom prst="rect">
            <a:avLst/>
          </a:prstGeom>
          <a:noFill/>
        </p:spPr>
        <p:txBody>
          <a:bodyPr wrap="square">
            <a:spAutoFit/>
          </a:bodyPr>
          <a:lstStyle/>
          <a:p>
            <a:r>
              <a:rPr lang="en-US" sz="1200" dirty="0">
                <a:solidFill>
                  <a:schemeClr val="tx1"/>
                </a:solidFill>
              </a:rPr>
              <a:t>November 2024, Collaborative Document, DCF, KDADS, KDHE, KDOC and KSDE</a:t>
            </a:r>
          </a:p>
        </p:txBody>
      </p:sp>
    </p:spTree>
    <p:extLst>
      <p:ext uri="{BB962C8B-B14F-4D97-AF65-F5344CB8AC3E}">
        <p14:creationId xmlns:p14="http://schemas.microsoft.com/office/powerpoint/2010/main" val="1376218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599607"/>
            <a:ext cx="2844019" cy="1298283"/>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t>Therapeutic Residence, </a:t>
            </a:r>
            <a:r>
              <a:rPr kumimoji="0" lang="en-US" sz="1600" b="0" i="0" u="none" strike="noStrike" kern="0" cap="none" spc="0" normalizeH="0" baseline="0" noProof="0" dirty="0">
                <a:ln>
                  <a:noFill/>
                </a:ln>
                <a:solidFill>
                  <a:schemeClr val="tx1"/>
                </a:solidFill>
                <a:effectLst/>
                <a:uLnTx/>
                <a:uFillTx/>
                <a:latin typeface="Arial"/>
                <a:ea typeface="+mn-ea"/>
                <a:cs typeface="Arial"/>
                <a:sym typeface="Arial"/>
              </a:rPr>
              <a:t>Therapeutic Family Foster Home, (TFFH)</a:t>
            </a:r>
            <a:r>
              <a:rPr kumimoji="0" lang="en-US" sz="1600" b="0" i="0" u="none" strike="noStrike" kern="0" cap="none" spc="0" normalizeH="0" baseline="0" noProof="0" dirty="0">
                <a:ln>
                  <a:noFill/>
                </a:ln>
                <a:solidFill>
                  <a:schemeClr val="tx1"/>
                </a:solidFill>
                <a:effectLst/>
                <a:uLnTx/>
                <a:uFillTx/>
                <a:latin typeface="Arial"/>
                <a:ea typeface="+mn-ea"/>
                <a:cs typeface="+mn-cs"/>
                <a:sym typeface="Arial"/>
              </a:rPr>
              <a:t> </a:t>
            </a:r>
          </a:p>
        </p:txBody>
      </p:sp>
      <p:sp>
        <p:nvSpPr>
          <p:cNvPr id="3" name="Rectangle 2">
            <a:extLst>
              <a:ext uri="{FF2B5EF4-FFF2-40B4-BE49-F238E27FC236}">
                <a16:creationId xmlns:a16="http://schemas.microsoft.com/office/drawing/2014/main" id="{A068C0CA-5FCA-698B-C9B3-D430E6255A68}"/>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DCF Programing </a:t>
            </a:r>
          </a:p>
          <a:p>
            <a:pPr algn="ctr"/>
            <a:r>
              <a:rPr lang="en-US" dirty="0">
                <a:latin typeface="Arial" panose="020B0604020202020204" pitchFamily="34" charset="0"/>
                <a:cs typeface="Arial" panose="020B0604020202020204" pitchFamily="34" charset="0"/>
              </a:rPr>
              <a:t>&amp;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Arial"/>
                <a:cs typeface="Arial"/>
                <a:sym typeface="Arial"/>
              </a:rPr>
              <a:t>DCF Therapeutic Family Foster Home (TFFH) (Level of Care in </a:t>
            </a:r>
            <a:r>
              <a:rPr lang="en-US" dirty="0"/>
              <a:t>youth in the custody of the Secretary of DCF</a:t>
            </a:r>
            <a:r>
              <a:rPr lang="en-US" kern="0" dirty="0">
                <a:solidFill>
                  <a:schemeClr val="bg1"/>
                </a:solidFill>
                <a:latin typeface="Arial"/>
                <a:cs typeface="Arial"/>
                <a:sym typeface="Arial"/>
              </a:rPr>
              <a:t>)</a:t>
            </a:r>
          </a:p>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Arial"/>
                <a:cs typeface="Arial"/>
                <a:sym typeface="Arial"/>
              </a:rPr>
              <a:t>KDOC Therapeutic Family Foster Home (TFFH) through St. Francis </a:t>
            </a:r>
          </a:p>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lang="en-US" kern="0" dirty="0">
                <a:solidFill>
                  <a:schemeClr val="bg1"/>
                </a:solidFill>
                <a:latin typeface="Arial"/>
                <a:cs typeface="Arial"/>
                <a:sym typeface="Arial"/>
              </a:rPr>
              <a:t>KDOC Residential Maternity Center, through Gerard House </a:t>
            </a:r>
          </a:p>
          <a:p>
            <a:pPr marL="0" marR="0" lvl="0" indent="0" defTabSz="1219170" rtl="0" eaLnBrk="1" fontAlgn="auto" latinLnBrk="0" hangingPunct="1">
              <a:lnSpc>
                <a:spcPct val="100000"/>
              </a:lnSpc>
              <a:spcBef>
                <a:spcPts val="0"/>
              </a:spcBef>
              <a:spcAft>
                <a:spcPts val="0"/>
              </a:spcAft>
              <a:buClr>
                <a:srgbClr val="000000"/>
              </a:buClr>
              <a:buSzTx/>
              <a:buFontTx/>
              <a:buNone/>
              <a:tabLst/>
              <a:defRPr/>
            </a:pPr>
            <a:endParaRPr lang="en-US" kern="0" dirty="0">
              <a:solidFill>
                <a:schemeClr val="bg1"/>
              </a:solidFill>
              <a:latin typeface="Arial"/>
              <a:cs typeface="Arial"/>
              <a:sym typeface="Arial"/>
            </a:endParaRPr>
          </a:p>
        </p:txBody>
      </p:sp>
      <p:sp>
        <p:nvSpPr>
          <p:cNvPr id="5" name="Footer Placeholder 4">
            <a:extLst>
              <a:ext uri="{FF2B5EF4-FFF2-40B4-BE49-F238E27FC236}">
                <a16:creationId xmlns:a16="http://schemas.microsoft.com/office/drawing/2014/main" id="{7A37812F-41EB-1BF8-6D99-991F084CB73E}"/>
              </a:ext>
            </a:extLst>
          </p:cNvPr>
          <p:cNvSpPr>
            <a:spLocks noGrp="1"/>
          </p:cNvSpPr>
          <p:nvPr>
            <p:ph type="ftr" sz="quarter" idx="11"/>
          </p:nvPr>
        </p:nvSpPr>
        <p:spPr>
          <a:xfrm>
            <a:off x="2686343" y="6075830"/>
            <a:ext cx="6819314"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25931852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334086" y="141224"/>
            <a:ext cx="2996614" cy="1193800"/>
          </a:xfrm>
          <a:prstGeom prst="chevron">
            <a:avLst/>
          </a:prstGeom>
          <a:solidFill>
            <a:schemeClr val="accent1">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mn-cs"/>
                <a:sym typeface="Arial"/>
              </a:rPr>
              <a:t>Therapeutic  Residence, Youth Residential Center II (YRC II)</a:t>
            </a:r>
          </a:p>
        </p:txBody>
      </p:sp>
      <p:sp>
        <p:nvSpPr>
          <p:cNvPr id="2" name="Rectangle 1">
            <a:extLst>
              <a:ext uri="{FF2B5EF4-FFF2-40B4-BE49-F238E27FC236}">
                <a16:creationId xmlns:a16="http://schemas.microsoft.com/office/drawing/2014/main" id="{41818B22-8150-F0E8-BD34-248C6A53CEF1}"/>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DCF Programing &amp;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792224"/>
            <a:ext cx="9523828" cy="4949539"/>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Definition: </a:t>
            </a: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 group home or residential facility that provides 24-hour care to children, between the ages of 6-21. This type of group home / facility provide children with the environment to build their higher level functioning in efforts to avoid placement in a higher structured treatment facility. </a:t>
            </a:r>
            <a:endPar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This type of group home / facility is also considered as a step down placement for children placed in a higher structured treatment facility, such as a Qualified Residential Treatment Facility (QRTP).  YRC II can also serve as a placement for a child/youth that is waiting for a bed opening in a Psychiatric Residential Treatment Facility (PRTF)</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YOUTH RESIDENTIAL CENTER II (YRC II)</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1"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5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graphicFrame>
        <p:nvGraphicFramePr>
          <p:cNvPr id="5" name="Table 4">
            <a:extLst>
              <a:ext uri="{FF2B5EF4-FFF2-40B4-BE49-F238E27FC236}">
                <a16:creationId xmlns:a16="http://schemas.microsoft.com/office/drawing/2014/main" id="{963E9047-1381-F0E5-23D2-1BA955D871C1}"/>
              </a:ext>
            </a:extLst>
          </p:cNvPr>
          <p:cNvGraphicFramePr>
            <a:graphicFrameLocks noGrp="1"/>
          </p:cNvGraphicFramePr>
          <p:nvPr>
            <p:extLst>
              <p:ext uri="{D42A27DB-BD31-4B8C-83A1-F6EECF244321}">
                <p14:modId xmlns:p14="http://schemas.microsoft.com/office/powerpoint/2010/main" val="3142548298"/>
              </p:ext>
            </p:extLst>
          </p:nvPr>
        </p:nvGraphicFramePr>
        <p:xfrm>
          <a:off x="1565329" y="3239147"/>
          <a:ext cx="8818536" cy="3363127"/>
        </p:xfrm>
        <a:graphic>
          <a:graphicData uri="http://schemas.openxmlformats.org/drawingml/2006/table">
            <a:tbl>
              <a:tblPr firstRow="1"/>
              <a:tblGrid>
                <a:gridCol w="4297073">
                  <a:extLst>
                    <a:ext uri="{9D8B030D-6E8A-4147-A177-3AD203B41FA5}">
                      <a16:colId xmlns:a16="http://schemas.microsoft.com/office/drawing/2014/main" val="1036961939"/>
                    </a:ext>
                  </a:extLst>
                </a:gridCol>
                <a:gridCol w="4521463">
                  <a:extLst>
                    <a:ext uri="{9D8B030D-6E8A-4147-A177-3AD203B41FA5}">
                      <a16:colId xmlns:a16="http://schemas.microsoft.com/office/drawing/2014/main" val="497734955"/>
                    </a:ext>
                  </a:extLst>
                </a:gridCol>
              </a:tblGrid>
              <a:tr h="197831">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1.        Empower Youth Living Center</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18.        Making A Difference (Duplex)</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1796557983"/>
                  </a:ext>
                </a:extLst>
              </a:tr>
              <a:tr h="197831">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2.        Youth Crisis Center: Orange and Brown House</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19.        First Step First Love</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2371496833"/>
                  </a:ext>
                </a:extLst>
              </a:tr>
              <a:tr h="197831">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3.        Safe Haven</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20.        Wichita Children’s Home - Residential Maternity Care</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4097898049"/>
                  </a:ext>
                </a:extLst>
              </a:tr>
              <a:tr h="197831">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4.        Affirm Your Love</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21.        Anchor of Hope</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1378627986"/>
                  </a:ext>
                </a:extLst>
              </a:tr>
              <a:tr h="197831">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5.        Delores Homes, LLC</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22.        Faith House</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1511624407"/>
                  </a:ext>
                </a:extLst>
              </a:tr>
              <a:tr h="197831">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6.        Youngblood Youth Development Homes and Services       </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23.        </a:t>
                      </a:r>
                      <a:r>
                        <a:rPr lang="en-US" sz="1100" b="0" i="0" u="none" strike="noStrike" baseline="0" dirty="0" err="1">
                          <a:solidFill>
                            <a:schemeClr val="bg1"/>
                          </a:solidFill>
                          <a:effectLst/>
                          <a:latin typeface="Arial" panose="020B0604020202020204" pitchFamily="34" charset="0"/>
                          <a:cs typeface="Calibri" panose="020F0502020204030204" pitchFamily="34" charset="0"/>
                        </a:rPr>
                        <a:t>Kinlock</a:t>
                      </a:r>
                      <a:r>
                        <a:rPr lang="en-US" sz="1100" b="0" i="0" u="none" strike="noStrike" baseline="0" dirty="0">
                          <a:solidFill>
                            <a:schemeClr val="bg1"/>
                          </a:solidFill>
                          <a:effectLst/>
                          <a:latin typeface="Arial" panose="020B0604020202020204" pitchFamily="34" charset="0"/>
                          <a:cs typeface="Calibri" panose="020F0502020204030204" pitchFamily="34" charset="0"/>
                        </a:rPr>
                        <a:t> Price Boys Ranch/Youth Horizons</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47286494"/>
                  </a:ext>
                </a:extLst>
              </a:tr>
              <a:tr h="197831">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7.        Crossroads Restoration Inc.</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24.        Wren House Youth Horizons</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2283441528"/>
                  </a:ext>
                </a:extLst>
              </a:tr>
              <a:tr h="197831">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8.        O’Connell Youth Ranch House 1 &amp;3</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25.        Lif Inc.</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2793066424"/>
                  </a:ext>
                </a:extLst>
              </a:tr>
              <a:tr h="197831">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9.        The Shelter Inc.: Williams House and Winter House</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26.        Life Connections</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4264297603"/>
                  </a:ext>
                </a:extLst>
              </a:tr>
              <a:tr h="197831">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10.     Making the Connection</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27.     New Beginnings Youth Home, LLC</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3473604289"/>
                  </a:ext>
                </a:extLst>
              </a:tr>
              <a:tr h="197831">
                <a:tc>
                  <a:txBody>
                    <a:bodyPr/>
                    <a:lstStyle/>
                    <a:p>
                      <a:pPr algn="l" fontAlgn="ctr"/>
                      <a:r>
                        <a:rPr lang="en-US" sz="1100" b="0" i="0" u="none" strike="noStrike" baseline="0">
                          <a:solidFill>
                            <a:schemeClr val="bg1"/>
                          </a:solidFill>
                          <a:effectLst/>
                          <a:latin typeface="Arial" panose="020B0604020202020204" pitchFamily="34" charset="0"/>
                          <a:cs typeface="Calibri" panose="020F0502020204030204" pitchFamily="34" charset="0"/>
                        </a:rPr>
                        <a:t>11.     Opportunities Unlimited</a:t>
                      </a:r>
                      <a:endParaRPr lang="en-US" sz="1100" b="0" i="0" u="none" strike="noStrike" baseline="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28.     True Growth LLC</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1468934723"/>
                  </a:ext>
                </a:extLst>
              </a:tr>
              <a:tr h="197831">
                <a:tc>
                  <a:txBody>
                    <a:bodyPr/>
                    <a:lstStyle/>
                    <a:p>
                      <a:pPr algn="l" fontAlgn="ctr"/>
                      <a:r>
                        <a:rPr lang="en-US" sz="1100" b="0" i="0" u="none" strike="noStrike" baseline="0">
                          <a:solidFill>
                            <a:schemeClr val="bg1"/>
                          </a:solidFill>
                          <a:effectLst/>
                          <a:latin typeface="Arial" panose="020B0604020202020204" pitchFamily="34" charset="0"/>
                          <a:cs typeface="Calibri" panose="020F0502020204030204" pitchFamily="34" charset="0"/>
                        </a:rPr>
                        <a:t>12.     Reno County Youth Shelter</a:t>
                      </a:r>
                      <a:endParaRPr lang="en-US" sz="1100" b="0" i="0" u="none" strike="noStrike" baseline="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29.     Successful Dreams Support Services</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3864720813"/>
                  </a:ext>
                </a:extLst>
              </a:tr>
              <a:tr h="197831">
                <a:tc>
                  <a:txBody>
                    <a:bodyPr/>
                    <a:lstStyle/>
                    <a:p>
                      <a:pPr algn="l" fontAlgn="ctr"/>
                      <a:r>
                        <a:rPr lang="en-US" sz="1100" b="0" i="0" u="none" strike="noStrike" baseline="0">
                          <a:solidFill>
                            <a:schemeClr val="bg1"/>
                          </a:solidFill>
                          <a:effectLst/>
                          <a:latin typeface="Arial" panose="020B0604020202020204" pitchFamily="34" charset="0"/>
                          <a:cs typeface="Calibri" panose="020F0502020204030204" pitchFamily="34" charset="0"/>
                        </a:rPr>
                        <a:t>13.     Barton County Youth Care Inc.</a:t>
                      </a:r>
                      <a:endParaRPr lang="en-US" sz="1100" b="0" i="0" u="none" strike="noStrike" baseline="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30.     Thrive Girls Residence, LLC</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2576005461"/>
                  </a:ext>
                </a:extLst>
              </a:tr>
              <a:tr h="197831">
                <a:tc>
                  <a:txBody>
                    <a:bodyPr/>
                    <a:lstStyle/>
                    <a:p>
                      <a:pPr algn="l" fontAlgn="ctr"/>
                      <a:r>
                        <a:rPr lang="en-US" sz="1100" b="0" i="0" u="none" strike="noStrike" baseline="0">
                          <a:solidFill>
                            <a:schemeClr val="bg1"/>
                          </a:solidFill>
                          <a:effectLst/>
                          <a:latin typeface="Arial" panose="020B0604020202020204" pitchFamily="34" charset="0"/>
                          <a:cs typeface="Calibri" panose="020F0502020204030204" pitchFamily="34" charset="0"/>
                        </a:rPr>
                        <a:t>14.     Safehouse Inc.</a:t>
                      </a:r>
                      <a:endParaRPr lang="en-US" sz="1100" b="0" i="0" u="none" strike="noStrike" baseline="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31.     Wichita Children’s Home: Human Trafficking Survivor Care</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3355167307"/>
                  </a:ext>
                </a:extLst>
              </a:tr>
              <a:tr h="197831">
                <a:tc>
                  <a:txBody>
                    <a:bodyPr/>
                    <a:lstStyle/>
                    <a:p>
                      <a:pPr algn="l" fontAlgn="ctr"/>
                      <a:r>
                        <a:rPr lang="en-US" sz="1100" b="0" i="0" u="none" strike="noStrike" baseline="0">
                          <a:solidFill>
                            <a:schemeClr val="bg1"/>
                          </a:solidFill>
                          <a:effectLst/>
                          <a:latin typeface="Arial" panose="020B0604020202020204" pitchFamily="34" charset="0"/>
                          <a:cs typeface="Calibri" panose="020F0502020204030204" pitchFamily="34" charset="0"/>
                        </a:rPr>
                        <a:t>15.     New Compassions, Inc.</a:t>
                      </a:r>
                      <a:endParaRPr lang="en-US" sz="1100" b="0" i="0" u="none" strike="noStrike" baseline="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32.     A&amp;A Care Home </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1802187940"/>
                  </a:ext>
                </a:extLst>
              </a:tr>
              <a:tr h="197831">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16.     Barton County Men’s Organization – Morton House</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ctr"/>
                      <a:r>
                        <a:rPr lang="en-US" sz="1100" b="0" i="0" u="none" strike="noStrike" baseline="0" dirty="0">
                          <a:solidFill>
                            <a:schemeClr val="bg1"/>
                          </a:solidFill>
                          <a:effectLst/>
                          <a:latin typeface="Arial" panose="020B0604020202020204" pitchFamily="34" charset="0"/>
                          <a:cs typeface="Calibri" panose="020F0502020204030204" pitchFamily="34" charset="0"/>
                        </a:rPr>
                        <a:t>33.   Holland Services, Inc.     </a:t>
                      </a:r>
                      <a:endParaRPr lang="en-US" sz="1100" b="0" i="0" u="none" strike="noStrike" baseline="0" dirty="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extLst>
                  <a:ext uri="{0D108BD9-81ED-4DB2-BD59-A6C34878D82A}">
                    <a16:rowId xmlns:a16="http://schemas.microsoft.com/office/drawing/2014/main" val="3217072570"/>
                  </a:ext>
                </a:extLst>
              </a:tr>
              <a:tr h="197831">
                <a:tc>
                  <a:txBody>
                    <a:bodyPr/>
                    <a:lstStyle/>
                    <a:p>
                      <a:pPr algn="l" fontAlgn="ctr"/>
                      <a:r>
                        <a:rPr lang="en-US" sz="1100" b="0" i="0" u="none" strike="noStrike" baseline="0">
                          <a:solidFill>
                            <a:schemeClr val="bg1"/>
                          </a:solidFill>
                          <a:effectLst/>
                          <a:latin typeface="Arial" panose="020B0604020202020204" pitchFamily="34" charset="0"/>
                          <a:cs typeface="Calibri" panose="020F0502020204030204" pitchFamily="34" charset="0"/>
                        </a:rPr>
                        <a:t>17.     AGAPE Center of Home 1 &amp; 2</a:t>
                      </a:r>
                      <a:endParaRPr lang="en-US" sz="1100" b="0" i="0" u="none" strike="noStrike" baseline="0">
                        <a:solidFill>
                          <a:schemeClr val="bg1"/>
                        </a:solidFill>
                        <a:effectLst/>
                        <a:latin typeface="Arial" panose="020B0604020202020204" pitchFamily="34" charset="0"/>
                      </a:endParaRPr>
                    </a:p>
                  </a:txBody>
                  <a:tcPr marL="428625" marR="9525" marT="9525" marB="0" anchor="ctr">
                    <a:lnL>
                      <a:noFill/>
                    </a:lnL>
                    <a:lnR>
                      <a:noFill/>
                    </a:lnR>
                    <a:lnT>
                      <a:noFill/>
                    </a:lnT>
                    <a:lnB>
                      <a:noFill/>
                    </a:lnB>
                    <a:noFill/>
                  </a:tcPr>
                </a:tc>
                <a:tc>
                  <a:txBody>
                    <a:bodyPr/>
                    <a:lstStyle/>
                    <a:p>
                      <a:pPr algn="l" fontAlgn="b"/>
                      <a:endParaRPr lang="en-US" sz="1100" b="0" i="0" u="none" strike="noStrike" baseline="0" dirty="0">
                        <a:solidFill>
                          <a:schemeClr val="bg1"/>
                        </a:solidFill>
                        <a:effectLst/>
                        <a:latin typeface="Arial" panose="020B06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885035984"/>
                  </a:ext>
                </a:extLst>
              </a:tr>
            </a:tbl>
          </a:graphicData>
        </a:graphic>
      </p:graphicFrame>
      <p:sp>
        <p:nvSpPr>
          <p:cNvPr id="6" name="Footer Placeholder 5">
            <a:extLst>
              <a:ext uri="{FF2B5EF4-FFF2-40B4-BE49-F238E27FC236}">
                <a16:creationId xmlns:a16="http://schemas.microsoft.com/office/drawing/2014/main" id="{8C7E833B-EFFE-7AD1-995D-2EF270F1DA8F}"/>
              </a:ext>
            </a:extLst>
          </p:cNvPr>
          <p:cNvSpPr>
            <a:spLocks noGrp="1"/>
          </p:cNvSpPr>
          <p:nvPr>
            <p:ph type="ftr" sz="quarter" idx="11"/>
          </p:nvPr>
        </p:nvSpPr>
        <p:spPr>
          <a:xfrm>
            <a:off x="3033712" y="6492875"/>
            <a:ext cx="6124575"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185400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334086" y="647700"/>
            <a:ext cx="2768014" cy="1092200"/>
          </a:xfrm>
          <a:prstGeom prst="chevron">
            <a:avLst/>
          </a:prstGeom>
          <a:solidFill>
            <a:schemeClr val="accent5">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sym typeface="Arial"/>
              </a:rPr>
              <a:t>Therapeutic Residence, </a:t>
            </a:r>
            <a:r>
              <a:rPr kumimoji="0" lang="en-US" sz="1200" b="0" i="0" u="none" strike="noStrike" kern="0" cap="none" spc="0" normalizeH="0" baseline="0" noProof="0" dirty="0">
                <a:ln>
                  <a:noFill/>
                </a:ln>
                <a:solidFill>
                  <a:schemeClr val="tx1"/>
                </a:solidFill>
                <a:effectLst/>
                <a:uLnTx/>
                <a:uFillTx/>
                <a:latin typeface="Arial"/>
                <a:ea typeface="+mn-ea"/>
                <a:cs typeface="Arial"/>
                <a:sym typeface="Arial"/>
              </a:rPr>
              <a:t>Qualified Residential Treatment Program </a:t>
            </a:r>
            <a:r>
              <a:rPr kumimoji="0" lang="en-US" sz="1200" b="0" i="0" u="none" strike="noStrike" kern="0" cap="none" spc="0" normalizeH="0" baseline="0" noProof="0" dirty="0">
                <a:ln>
                  <a:noFill/>
                </a:ln>
                <a:solidFill>
                  <a:srgbClr val="000000"/>
                </a:solidFill>
                <a:effectLst/>
                <a:uLnTx/>
                <a:uFillTx/>
                <a:latin typeface="Arial"/>
                <a:ea typeface="+mn-ea"/>
                <a:cs typeface="+mn-cs"/>
                <a:sym typeface="Arial"/>
              </a:rPr>
              <a:t>QRTP</a:t>
            </a:r>
          </a:p>
        </p:txBody>
      </p:sp>
      <p:sp>
        <p:nvSpPr>
          <p:cNvPr id="2" name="Rectangle 1">
            <a:extLst>
              <a:ext uri="{FF2B5EF4-FFF2-40B4-BE49-F238E27FC236}">
                <a16:creationId xmlns:a16="http://schemas.microsoft.com/office/drawing/2014/main" id="{97B5031F-DCBB-CDA2-7EEF-FC60A31E8743}"/>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DCF Programing </a:t>
            </a:r>
          </a:p>
          <a:p>
            <a:pPr algn="ctr"/>
            <a:r>
              <a:rPr lang="en-US" dirty="0">
                <a:latin typeface="Arial" panose="020B0604020202020204" pitchFamily="34" charset="0"/>
                <a:cs typeface="Arial" panose="020B0604020202020204" pitchFamily="34" charset="0"/>
              </a:rPr>
              <a:t>&amp;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dirty="0">
                <a:solidFill>
                  <a:schemeClr val="bg1"/>
                </a:solidFill>
                <a:latin typeface="Arial" panose="020B0604020202020204" pitchFamily="34" charset="0"/>
                <a:cs typeface="Arial" panose="020B0604020202020204" pitchFamily="34" charset="0"/>
              </a:rPr>
              <a:t>Definition: </a:t>
            </a:r>
            <a:r>
              <a:rPr lang="en-US" sz="13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group home or residential facility that provides 24-hour care to children under the age of 18 </a:t>
            </a:r>
            <a:r>
              <a:rPr lang="en-US" sz="1400" dirty="0"/>
              <a:t>in the custody of the Secretary of DCF</a:t>
            </a:r>
            <a:r>
              <a:rPr lang="en-US" sz="13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This placement requires an assessment completed by an independent accessor that will determine whether the child meets criteria for this level of placement and must be court approved. This type of placement is also geared towards providing therapeutic services to address mental and behavioral health concerns. For children under the age of 12, placement in the QRTP has a strict time limit of 180 days for the life of the case, per the Family First Preservation Services Act. For children over the age of 13 and up, the time limit given is 12 consecutive months or 18 nonconsecutive months for the life of the case. </a:t>
            </a:r>
          </a:p>
          <a:p>
            <a:endParaRPr lang="en-US" sz="1300" dirty="0">
              <a:solidFill>
                <a:schemeClr val="bg1"/>
              </a:solidFill>
              <a:latin typeface="Arial" panose="020B0604020202020204" pitchFamily="34" charset="0"/>
              <a:cs typeface="Arial" panose="020B0604020202020204" pitchFamily="34" charset="0"/>
            </a:endParaRPr>
          </a:p>
          <a:p>
            <a:endParaRPr lang="en-US" sz="1300" dirty="0">
              <a:solidFill>
                <a:schemeClr val="bg1"/>
              </a:solidFill>
              <a:latin typeface="Aptos Narrow" panose="020B0004020202020204" pitchFamily="34" charset="0"/>
              <a:cs typeface="Calibri" panose="020F0502020204030204" pitchFamily="34" charset="0"/>
            </a:endParaRP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300" b="0" i="0" u="none" strike="noStrike" kern="0" cap="none" spc="0" normalizeH="0" baseline="0" noProof="0" dirty="0">
                <a:ln>
                  <a:noFill/>
                </a:ln>
                <a:solidFill>
                  <a:schemeClr val="bg1"/>
                </a:solidFill>
                <a:effectLst/>
                <a:uLnTx/>
                <a:uFillTx/>
                <a:latin typeface="Arial"/>
                <a:ea typeface="+mn-ea"/>
                <a:cs typeface="Arial"/>
                <a:sym typeface="Arial"/>
              </a:rPr>
              <a:t>Young</a:t>
            </a:r>
            <a:r>
              <a:rPr lang="en-US" sz="1300" kern="0" dirty="0">
                <a:solidFill>
                  <a:schemeClr val="bg1"/>
                </a:solidFill>
                <a:latin typeface="Arial"/>
                <a:cs typeface="Arial"/>
                <a:sym typeface="Arial"/>
              </a:rPr>
              <a:t>blood Youth Development Homes and Services, Inc</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Arial"/>
                <a:cs typeface="Arial"/>
                <a:sym typeface="Arial"/>
              </a:rPr>
              <a:t>Pathways QRTP</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Arial"/>
                <a:cs typeface="Arial"/>
                <a:sym typeface="Arial"/>
              </a:rPr>
              <a:t>Successful Dreams, 2 locations</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Arial"/>
                <a:cs typeface="Arial"/>
                <a:sym typeface="Arial"/>
              </a:rPr>
              <a:t>KVC QRTP</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Arial"/>
                <a:cs typeface="Arial"/>
                <a:sym typeface="Arial"/>
              </a:rPr>
              <a:t>O’Connell Youth Ranch</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Arial"/>
                <a:cs typeface="Arial"/>
                <a:sym typeface="Arial"/>
              </a:rPr>
              <a:t>St. Francis Community Services- Boys &amp; Girls.</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Arial"/>
                <a:cs typeface="Arial"/>
                <a:sym typeface="Arial"/>
              </a:rPr>
              <a:t>Lif Inc House 2 &amp; 5</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Arial"/>
                <a:cs typeface="Arial"/>
                <a:sym typeface="Arial"/>
              </a:rPr>
              <a:t>Questville Grace House, 2 locations</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Arial"/>
                <a:cs typeface="Arial"/>
                <a:sym typeface="Arial"/>
              </a:rPr>
              <a:t>KVC Niles- MO</a:t>
            </a:r>
          </a:p>
          <a:p>
            <a:pPr marL="342900" marR="0" lvl="0" indent="-342900" defTabSz="1219170" rtl="0" eaLnBrk="1" fontAlgn="auto" latinLnBrk="0" hangingPunct="1">
              <a:lnSpc>
                <a:spcPct val="100000"/>
              </a:lnSpc>
              <a:spcBef>
                <a:spcPts val="0"/>
              </a:spcBef>
              <a:spcAft>
                <a:spcPts val="0"/>
              </a:spcAft>
              <a:buClr>
                <a:srgbClr val="000000"/>
              </a:buClr>
              <a:buSzTx/>
              <a:buFontTx/>
              <a:buAutoNum type="arabicPeriod"/>
              <a:tabLst/>
              <a:defRPr/>
            </a:pPr>
            <a:r>
              <a:rPr lang="en-US" sz="1300" kern="0" dirty="0">
                <a:solidFill>
                  <a:schemeClr val="bg1"/>
                </a:solidFill>
                <a:latin typeface="Arial"/>
                <a:cs typeface="Arial"/>
                <a:sym typeface="Arial"/>
              </a:rPr>
              <a:t>Cornerstones of Care, Ozanam Campus- MO</a:t>
            </a:r>
            <a:endParaRPr lang="en-US" sz="1100" dirty="0">
              <a:solidFill>
                <a:schemeClr val="bg1"/>
              </a:solidFill>
              <a:latin typeface="Aptos Narrow" panose="020B0004020202020204" pitchFamily="34" charset="0"/>
              <a:cs typeface="Calibri" panose="020F0502020204030204" pitchFamily="34" charset="0"/>
            </a:endParaRPr>
          </a:p>
          <a:p>
            <a:endParaRPr lang="en-US" sz="1100" dirty="0">
              <a:solidFill>
                <a:schemeClr val="bg1"/>
              </a:solidFill>
              <a:latin typeface="Aptos Narrow" panose="020B0004020202020204" pitchFamily="34" charset="0"/>
              <a:cs typeface="Calibri" panose="020F0502020204030204" pitchFamily="34" charset="0"/>
            </a:endParaRPr>
          </a:p>
          <a:p>
            <a:endParaRPr lang="en-US" sz="1100" dirty="0">
              <a:solidFill>
                <a:schemeClr val="bg1"/>
              </a:solidFill>
              <a:latin typeface="Aptos Narrow" panose="020B0004020202020204" pitchFamily="34" charset="0"/>
              <a:cs typeface="Calibri" panose="020F0502020204030204" pitchFamily="34" charset="0"/>
            </a:endParaRPr>
          </a:p>
          <a:p>
            <a:endParaRPr lang="en-US" sz="1100" dirty="0">
              <a:solidFill>
                <a:schemeClr val="bg1"/>
              </a:solidFill>
            </a:endParaRPr>
          </a:p>
        </p:txBody>
      </p:sp>
      <p:sp>
        <p:nvSpPr>
          <p:cNvPr id="5" name="Footer Placeholder 4">
            <a:extLst>
              <a:ext uri="{FF2B5EF4-FFF2-40B4-BE49-F238E27FC236}">
                <a16:creationId xmlns:a16="http://schemas.microsoft.com/office/drawing/2014/main" id="{516FF113-EDAA-D044-B980-2F87BE82937B}"/>
              </a:ext>
            </a:extLst>
          </p:cNvPr>
          <p:cNvSpPr>
            <a:spLocks noGrp="1"/>
          </p:cNvSpPr>
          <p:nvPr>
            <p:ph type="ftr" sz="quarter" idx="11"/>
          </p:nvPr>
        </p:nvSpPr>
        <p:spPr>
          <a:xfrm>
            <a:off x="3037681" y="6076186"/>
            <a:ext cx="6116637"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680322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635000"/>
            <a:ext cx="2897262" cy="1219200"/>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Arial"/>
                <a:ea typeface="+mn-ea"/>
                <a:cs typeface="+mn-cs"/>
                <a:sym typeface="Arial"/>
              </a:rPr>
              <a:t>Residential Treatment,  </a:t>
            </a: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Psychiatric Residential Treatment Facilities (PRTF)</a:t>
            </a:r>
            <a:endParaRPr kumimoji="0" lang="en-US" sz="20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 name="Rectangle 2">
            <a:extLst>
              <a:ext uri="{FF2B5EF4-FFF2-40B4-BE49-F238E27FC236}">
                <a16:creationId xmlns:a16="http://schemas.microsoft.com/office/drawing/2014/main" id="{00BCC97D-25F9-D4E3-1F98-8ACE99F18E02}"/>
              </a:ext>
            </a:extLst>
          </p:cNvPr>
          <p:cNvSpPr/>
          <p:nvPr/>
        </p:nvSpPr>
        <p:spPr>
          <a:xfrm>
            <a:off x="8869680" y="877824"/>
            <a:ext cx="1988234"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KDADS Licensing</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latin typeface="Arial" panose="020B0604020202020204" pitchFamily="34" charset="0"/>
                <a:cs typeface="Arial" panose="020B0604020202020204" pitchFamily="34" charset="0"/>
              </a:rPr>
              <a:t>Psychiatric Residential Treatment Facilities (PRTF), </a:t>
            </a:r>
            <a:r>
              <a:rPr lang="en-US" sz="14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Psychiatric Residential Treatment Facilities (ks.gov)</a:t>
            </a:r>
            <a:endParaRPr lang="en-US" sz="14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Fact Sheet: https://kdads.ks.gov/docs/librariesprovider17/csp/bhs-documents/prtfs/prtf-general-information-fact-sheet.pdf?sfvrsn=dd185142_3</a:t>
            </a:r>
            <a:endParaRPr lang="en-US" sz="12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 Ember Hope (Non-Foster)</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 Ember Hope-Bogue (Foster)</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 Prairie View</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4. Lakemary</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5. Florence Crittenton</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6. Camber Hays (Wheatland)</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 Camber KC (Prairie Ridge)</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 Pathway Family Services</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 St. Francis</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10. KidsTLC</a:t>
            </a:r>
          </a:p>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11.</a:t>
            </a:r>
            <a:r>
              <a:rPr lang="en-US" sz="1400" dirty="0">
                <a:effectLst/>
                <a:latin typeface="Arial" panose="020B0604020202020204" pitchFamily="34" charset="0"/>
                <a:ea typeface="Cambria" panose="02040503050406030204" pitchFamily="18" charset="0"/>
                <a:cs typeface="Arial" panose="020B0604020202020204" pitchFamily="34" charset="0"/>
              </a:rPr>
              <a:t> KS Renewal Institute</a:t>
            </a:r>
          </a:p>
          <a:p>
            <a:pPr marL="0" marR="0" lvl="0" indent="0"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chemeClr val="bg1"/>
              </a:solidFill>
              <a:uLnTx/>
              <a:uFillTx/>
              <a:latin typeface="Arial" panose="020B0604020202020204" pitchFamily="34" charset="0"/>
              <a:ea typeface="Cambria" panose="02040503050406030204" pitchFamily="18" charset="0"/>
              <a:cs typeface="Arial" panose="020B0604020202020204" pitchFamily="34" charset="0"/>
              <a:sym typeface="Arial"/>
            </a:endParaRPr>
          </a:p>
          <a:p>
            <a:pPr marL="0" marR="0" lvl="0" indent="0" defTabSz="1219170" rtl="0" eaLnBrk="1" fontAlgn="auto" latinLnBrk="0" hangingPunct="1">
              <a:lnSpc>
                <a:spcPct val="100000"/>
              </a:lnSpc>
              <a:spcBef>
                <a:spcPts val="0"/>
              </a:spcBef>
              <a:spcAft>
                <a:spcPts val="0"/>
              </a:spcAft>
              <a:buClr>
                <a:srgbClr val="000000"/>
              </a:buClr>
              <a:buSzTx/>
              <a:buFontTx/>
              <a:buNone/>
              <a:tabLst/>
              <a:defRPr/>
            </a:pPr>
            <a:r>
              <a:rPr lang="en-US" sz="1400" kern="0" dirty="0">
                <a:solidFill>
                  <a:schemeClr val="bg1"/>
                </a:solidFill>
                <a:effectLst/>
                <a:latin typeface="Arial" panose="020B0604020202020204" pitchFamily="34" charset="0"/>
                <a:ea typeface="Cambria" panose="02040503050406030204" pitchFamily="18" charset="0"/>
                <a:cs typeface="Arial" panose="020B0604020202020204" pitchFamily="34" charset="0"/>
                <a:sym typeface="Arial"/>
              </a:rPr>
              <a:t>KDADS working on a Secure PRTF</a:t>
            </a:r>
            <a:endParaRPr kumimoji="0" lang="en-US" sz="14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p:txBody>
      </p:sp>
      <p:sp>
        <p:nvSpPr>
          <p:cNvPr id="5" name="Footer Placeholder 4">
            <a:extLst>
              <a:ext uri="{FF2B5EF4-FFF2-40B4-BE49-F238E27FC236}">
                <a16:creationId xmlns:a16="http://schemas.microsoft.com/office/drawing/2014/main" id="{96A759C2-438F-0AED-F583-A1518CD17D55}"/>
              </a:ext>
            </a:extLst>
          </p:cNvPr>
          <p:cNvSpPr>
            <a:spLocks noGrp="1"/>
          </p:cNvSpPr>
          <p:nvPr>
            <p:ph type="ftr" sz="quarter" idx="11"/>
          </p:nvPr>
        </p:nvSpPr>
        <p:spPr>
          <a:xfrm>
            <a:off x="3169444" y="6076186"/>
            <a:ext cx="5853112"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222912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36525"/>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Hospital Treatment</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510476"/>
            <a:ext cx="9523828" cy="5347524"/>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State Institutional Alternative (SIA), </a:t>
            </a:r>
            <a:r>
              <a:rPr lang="it-IT" sz="11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State Institutional Alternative (SIA) (ks.gov)</a:t>
            </a:r>
            <a:endParaRPr lang="en-US" sz="1100" kern="0" dirty="0">
              <a:solidFill>
                <a:schemeClr val="bg1"/>
              </a:solidFill>
              <a:latin typeface="Arial" panose="020B0604020202020204" pitchFamily="34" charset="0"/>
              <a:cs typeface="Arial" panose="020B0604020202020204" pitchFamily="34" charset="0"/>
              <a:sym typeface="Arial"/>
            </a:endParaRPr>
          </a:p>
          <a:p>
            <a:pPr defTabSz="1219170">
              <a:buClr>
                <a:srgbClr val="000000"/>
              </a:buClr>
              <a:defRPr/>
            </a:pPr>
            <a:r>
              <a:rPr lang="en-US" sz="1100" kern="0" dirty="0">
                <a:solidFill>
                  <a:schemeClr val="bg1"/>
                </a:solidFill>
                <a:latin typeface="Arial" panose="020B0604020202020204" pitchFamily="34" charset="0"/>
                <a:cs typeface="Arial" panose="020B0604020202020204" pitchFamily="34" charset="0"/>
                <a:sym typeface="Arial"/>
              </a:rPr>
              <a:t>	</a:t>
            </a: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Via Christi </a:t>
            </a:r>
          </a:p>
          <a:p>
            <a:pPr defTabSz="1219170">
              <a:buClr>
                <a:srgbClr val="000000"/>
              </a:buClr>
              <a:defRPr/>
            </a:pPr>
            <a:r>
              <a:rPr lang="en-US" sz="11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 KVC Camber in Kansas City</a:t>
            </a:r>
          </a:p>
          <a:p>
            <a:pPr defTabSz="1219170">
              <a:buClr>
                <a:srgbClr val="000000"/>
              </a:buClr>
              <a:defRPr/>
            </a:pPr>
            <a:r>
              <a:rPr lang="en-US" sz="1100" dirty="0">
                <a:solidFill>
                  <a:schemeClr val="bg1"/>
                </a:solidFill>
                <a:latin typeface="Arial" panose="020B0604020202020204" pitchFamily="34" charset="0"/>
                <a:ea typeface="Calibri" panose="020F0502020204030204" pitchFamily="34" charset="0"/>
                <a:cs typeface="Arial" panose="020B0604020202020204" pitchFamily="34" charset="0"/>
              </a:rPr>
              <a:t>	KVC Camber in </a:t>
            </a: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Hays</a:t>
            </a:r>
          </a:p>
          <a:p>
            <a:pPr defTabSz="1219170">
              <a:buClr>
                <a:srgbClr val="000000"/>
              </a:buClr>
              <a:defRPr/>
            </a:pPr>
            <a:r>
              <a:rPr lang="en-US" sz="1100" dirty="0">
                <a:solidFill>
                  <a:schemeClr val="bg1"/>
                </a:solidFill>
                <a:latin typeface="Arial" panose="020B0604020202020204" pitchFamily="34" charset="0"/>
                <a:ea typeface="Calibri" panose="020F0502020204030204" pitchFamily="34" charset="0"/>
                <a:cs typeface="Arial" panose="020B0604020202020204" pitchFamily="34" charset="0"/>
              </a:rPr>
              <a:t>	KVC Camber in </a:t>
            </a: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Wichita</a:t>
            </a: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Acute Hospitalization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	KVC Camber Hays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	KVC Camber Kansas City</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	KVC </a:t>
            </a:r>
            <a:r>
              <a:rPr kumimoji="0" lang="en-US" sz="11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sym typeface="Arial"/>
              </a:rPr>
              <a:t>Cambe</a:t>
            </a:r>
            <a:r>
              <a:rPr lang="en-US" sz="1100" kern="0" dirty="0">
                <a:solidFill>
                  <a:schemeClr val="bg1"/>
                </a:solidFill>
                <a:latin typeface="Arial" panose="020B0604020202020204" pitchFamily="34" charset="0"/>
                <a:cs typeface="Arial" panose="020B0604020202020204" pitchFamily="34" charset="0"/>
                <a:sym typeface="Arial"/>
              </a:rPr>
              <a:t>r Wichita</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	Crittenton, K</a:t>
            </a:r>
            <a:r>
              <a:rPr lang="en-US" sz="1100" kern="0" dirty="0" err="1">
                <a:solidFill>
                  <a:schemeClr val="bg1"/>
                </a:solidFill>
                <a:latin typeface="Arial" panose="020B0604020202020204" pitchFamily="34" charset="0"/>
                <a:cs typeface="Arial" panose="020B0604020202020204" pitchFamily="34" charset="0"/>
                <a:sym typeface="Arial"/>
              </a:rPr>
              <a:t>ansas</a:t>
            </a:r>
            <a:r>
              <a:rPr lang="en-US" sz="1100" kern="0" dirty="0">
                <a:solidFill>
                  <a:schemeClr val="bg1"/>
                </a:solidFill>
                <a:latin typeface="Arial" panose="020B0604020202020204" pitchFamily="34" charset="0"/>
                <a:cs typeface="Arial" panose="020B0604020202020204" pitchFamily="34" charset="0"/>
                <a:sym typeface="Arial"/>
              </a:rPr>
              <a:t> City, MO</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	Heartland</a:t>
            </a:r>
            <a:r>
              <a:rPr lang="en-US" sz="1100" kern="0" dirty="0">
                <a:solidFill>
                  <a:schemeClr val="bg1"/>
                </a:solidFill>
                <a:latin typeface="Arial" panose="020B0604020202020204" pitchFamily="34" charset="0"/>
                <a:cs typeface="Arial" panose="020B0604020202020204" pitchFamily="34" charset="0"/>
                <a:sym typeface="Arial"/>
              </a:rPr>
              <a:t>, Nevada, MO</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	Marillac, Overland Park, KS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	Research Psychiatric Center, Kansas City, MO</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rPr>
              <a:t>	Stormont Vail, Topeka</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	Ascension Via Christi, Wichita</a:t>
            </a:r>
            <a:endParaRPr kumimoji="0" lang="en-US" sz="11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1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Parsons State Hospital, </a:t>
            </a:r>
            <a:r>
              <a:rPr lang="en-US" sz="11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PSH&amp;TC - Services and Programs (ks.gov), </a:t>
            </a:r>
            <a:r>
              <a:rPr lang="en-US" sz="1100" dirty="0">
                <a:solidFill>
                  <a:schemeClr val="bg1"/>
                </a:solidFill>
                <a:latin typeface="Arial" panose="020B0604020202020204" pitchFamily="34" charset="0"/>
                <a:cs typeface="Arial" panose="020B0604020202020204" pitchFamily="34" charset="0"/>
              </a:rPr>
              <a:t> </a:t>
            </a:r>
            <a:r>
              <a:rPr lang="en-US" sz="1100" kern="0" dirty="0">
                <a:solidFill>
                  <a:schemeClr val="bg1"/>
                </a:solidFill>
                <a:latin typeface="Arial" panose="020B0604020202020204" pitchFamily="34" charset="0"/>
                <a:cs typeface="Arial" panose="020B0604020202020204" pitchFamily="34" charset="0"/>
                <a:sym typeface="Arial"/>
              </a:rPr>
              <a:t>IDD population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1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Inpatient Substance Use Disorder Treatment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	Mirror, Wichita, </a:t>
            </a:r>
            <a:r>
              <a:rPr lang="en-US" sz="1100" b="0" i="0" u="none" strike="noStrike" dirty="0">
                <a:solidFill>
                  <a:schemeClr val="bg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https://mirrorinc.org</a:t>
            </a:r>
            <a:r>
              <a:rPr lang="en-US" sz="1100" b="0" i="0" u="none" strike="noStrike" kern="0" dirty="0">
                <a:solidFill>
                  <a:schemeClr val="bg1"/>
                </a:solidFill>
                <a:effectLst/>
                <a:latin typeface="Arial" panose="020B0604020202020204" pitchFamily="34" charset="0"/>
                <a:cs typeface="Arial" panose="020B0604020202020204" pitchFamily="34" charset="0"/>
                <a:sym typeface="Arial"/>
              </a:rPr>
              <a:t>, </a:t>
            </a:r>
            <a:r>
              <a:rPr lang="en-US" sz="1100" kern="0" dirty="0">
                <a:solidFill>
                  <a:schemeClr val="bg1"/>
                </a:solidFill>
                <a:latin typeface="Arial" panose="020B0604020202020204" pitchFamily="34" charset="0"/>
                <a:cs typeface="Arial" panose="020B0604020202020204" pitchFamily="34" charset="0"/>
                <a:sym typeface="Arial"/>
              </a:rPr>
              <a:t>(boys 15-17)</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100" kern="0" dirty="0">
                <a:solidFill>
                  <a:schemeClr val="bg1"/>
                </a:solidFill>
                <a:latin typeface="Arial" panose="020B0604020202020204" pitchFamily="34" charset="0"/>
                <a:cs typeface="Arial" panose="020B0604020202020204" pitchFamily="34" charset="0"/>
                <a:sym typeface="Arial"/>
              </a:rPr>
              <a:t>	ACT, Overland Park, </a:t>
            </a:r>
            <a:r>
              <a:rPr lang="en-US" sz="11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Adolescent Center for Treatment | Johnson County Kansas (jocogov.org)</a:t>
            </a:r>
            <a:endParaRPr lang="en-US" sz="11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100" kern="0" dirty="0">
              <a:solidFill>
                <a:schemeClr val="bg1"/>
              </a:solidFill>
              <a:latin typeface="Arial" panose="020B0604020202020204" pitchFamily="34" charset="0"/>
              <a:cs typeface="Arial" panose="020B0604020202020204" pitchFamily="34" charset="0"/>
              <a:sym typeface="Arial"/>
            </a:endParaRPr>
          </a:p>
          <a:p>
            <a:pPr marL="0" marR="0">
              <a:spcBef>
                <a:spcPts val="0"/>
              </a:spcBef>
              <a:spcAft>
                <a:spcPts val="0"/>
              </a:spcAft>
            </a:pP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Co-Occurring – Mental Health/SUD Treatment</a:t>
            </a:r>
          </a:p>
          <a:p>
            <a:pPr marL="0" marR="0">
              <a:spcBef>
                <a:spcPts val="0"/>
              </a:spcBef>
              <a:spcAft>
                <a:spcPts val="0"/>
              </a:spcAft>
            </a:pP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Family Service and Guidance Center, </a:t>
            </a:r>
            <a:r>
              <a:rPr lang="en-US" sz="11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Counseling in Topeka | FSGC Topeka</a:t>
            </a:r>
            <a:endParaRPr lang="en-U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2070231B-BCE5-7A89-03FA-8A4A4489316C}"/>
              </a:ext>
            </a:extLst>
          </p:cNvPr>
          <p:cNvSpPr>
            <a:spLocks noGrp="1"/>
          </p:cNvSpPr>
          <p:nvPr>
            <p:ph type="ftr" sz="quarter" idx="11"/>
          </p:nvPr>
        </p:nvSpPr>
        <p:spPr>
          <a:xfrm>
            <a:off x="3069431" y="6492875"/>
            <a:ext cx="6053137"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2019971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136525"/>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Juvenile Correctional Complex</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485900"/>
            <a:ext cx="9523828" cy="495541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spcBef>
                <a:spcPts val="0"/>
              </a:spcBef>
              <a:spcAft>
                <a:spcPts val="0"/>
              </a:spcAft>
              <a:buFont typeface="+mj-lt"/>
              <a:buAutoNum type="arabicPeriod"/>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R="0" lvl="0" algn="ctr">
              <a:spcBef>
                <a:spcPts val="0"/>
              </a:spcBef>
              <a:spcAft>
                <a:spcPts val="0"/>
              </a:spcAft>
            </a:pPr>
            <a:r>
              <a:rPr lang="en-US" dirty="0">
                <a:latin typeface="Arial" panose="020B0604020202020204" pitchFamily="34" charset="0"/>
                <a:ea typeface="Times New Roman" panose="02020603050405020304" pitchFamily="18" charset="0"/>
                <a:cs typeface="Arial" panose="020B0604020202020204" pitchFamily="34" charset="0"/>
              </a:rPr>
              <a:t>Services available at the Kansas Juvenile Correctional Complex, </a:t>
            </a: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KJCC — (ks.gov)</a:t>
            </a: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0" lvl="0" algn="ctr">
              <a:spcBef>
                <a:spcPts val="0"/>
              </a:spcBef>
              <a:spcAft>
                <a:spcPts val="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Behavioral Health Treatment.  This includes Substance Abuse, Sex Offender, and Mental Health Treatment.  Youth are determined eligible for these services through screening instruments conducted upon admission.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Washburn Institute of Technology.  This is includes various trade school certifications as agreed upon by KJCC and Washburn Tech.  Youth must meet specific qualifications to be eligible for this program.</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Mentoring For Success.  This is a mentorship program to connect KJCC youth with mentors.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Girls Circle.  A cognitive behavioral intervention available to all female KJCC youth.</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Aggression Replacement Training.  A cognitive behavioral intervention available to youth who meet specific qualifications to be eligible for this program.</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Thinking for a Change.  A cognitive behavioral intervention available to youth who meet specific qualifications to be eligible for this program.</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3" name="Footer Placeholder 2">
            <a:extLst>
              <a:ext uri="{FF2B5EF4-FFF2-40B4-BE49-F238E27FC236}">
                <a16:creationId xmlns:a16="http://schemas.microsoft.com/office/drawing/2014/main" id="{779ED58F-755F-3E89-3295-FC955E0D1EC4}"/>
              </a:ext>
            </a:extLst>
          </p:cNvPr>
          <p:cNvSpPr>
            <a:spLocks noGrp="1"/>
          </p:cNvSpPr>
          <p:nvPr>
            <p:ph type="ftr" sz="quarter" idx="11"/>
          </p:nvPr>
        </p:nvSpPr>
        <p:spPr>
          <a:xfrm>
            <a:off x="2769394" y="6076186"/>
            <a:ext cx="6653212"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882525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BEE7F5-8E32-2361-3649-279FC3629F1B}"/>
              </a:ext>
            </a:extLst>
          </p:cNvPr>
          <p:cNvSpPr>
            <a:spLocks noGrp="1"/>
          </p:cNvSpPr>
          <p:nvPr>
            <p:ph type="title" idx="4294967295"/>
          </p:nvPr>
        </p:nvSpPr>
        <p:spPr>
          <a:xfrm>
            <a:off x="1334086" y="675249"/>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Workforce Stabilization</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229729"/>
            <a:ext cx="9523828" cy="4491746"/>
          </a:xfrm>
          <a:prstGeom prst="rect">
            <a:avLst/>
          </a:prstGeom>
          <a:solidFill>
            <a:srgbClr val="002060"/>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a:cs typeface="Arial"/>
                <a:sym typeface="Arial"/>
              </a:rPr>
              <a:t>Behavioral Health Technician Training and Certification – entry level training for PRTF, Acute and CMHC staff</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a:cs typeface="Arial"/>
                <a:sym typeface="Arial"/>
              </a:rPr>
              <a:t>Licensed Mental Health Technician(LMHT)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a:cs typeface="Arial"/>
                <a:sym typeface="Arial"/>
              </a:rPr>
              <a:t>Registered Behavioral Technician (RBT)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a:cs typeface="Arial"/>
                <a:sym typeface="Arial"/>
              </a:rPr>
              <a:t>House Bill: BSRB and Inner-state licensing</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a:cs typeface="Arial"/>
                <a:sym typeface="Arial"/>
              </a:rPr>
              <a:t>Peer Support Training and Certification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500" kern="0" dirty="0">
              <a:solidFill>
                <a:schemeClr val="bg1"/>
              </a:solidFill>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a:cs typeface="Arial"/>
                <a:sym typeface="Arial"/>
              </a:rPr>
              <a:t>	Resources from KHI:  </a:t>
            </a:r>
          </a:p>
          <a:p>
            <a:pPr marL="1657350" lvl="3" indent="-285750" defTabSz="1219170">
              <a:buClr>
                <a:srgbClr val="000000"/>
              </a:buClr>
              <a:buFont typeface="Arial" panose="020B0604020202020204" pitchFamily="34" charset="0"/>
              <a:buChar char="•"/>
              <a:defRPr/>
            </a:pPr>
            <a:r>
              <a:rPr lang="en-US" sz="1500" kern="0" dirty="0">
                <a:solidFill>
                  <a:schemeClr val="bg1"/>
                </a:solidFill>
                <a:latin typeface="Arial"/>
                <a:cs typeface="Arial"/>
                <a:sym typeface="Arial"/>
              </a:rPr>
              <a:t>Addressing BH workforce needs in KS</a:t>
            </a:r>
          </a:p>
          <a:p>
            <a:pPr marL="1657350" lvl="3" indent="-285750" defTabSz="1219170">
              <a:buClr>
                <a:srgbClr val="000000"/>
              </a:buClr>
              <a:buFont typeface="Arial" panose="020B0604020202020204" pitchFamily="34" charset="0"/>
              <a:buChar char="•"/>
              <a:defRPr/>
            </a:pPr>
            <a:r>
              <a:rPr lang="en-US" sz="1500" kern="0" dirty="0">
                <a:solidFill>
                  <a:schemeClr val="bg1"/>
                </a:solidFill>
                <a:latin typeface="Arial"/>
                <a:cs typeface="Arial"/>
                <a:sym typeface="Arial"/>
              </a:rPr>
              <a:t>Medicaid Expansion’s Impact on the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a:cs typeface="Arial"/>
                <a:sym typeface="Arial"/>
              </a:rPr>
              <a:t>      	        Kansas Behavioral Health System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500" kern="0" dirty="0">
                <a:solidFill>
                  <a:schemeClr val="bg1"/>
                </a:solidFill>
                <a:latin typeface="Arial"/>
                <a:cs typeface="Arial"/>
                <a:sym typeface="Arial"/>
              </a:rPr>
              <a:t>                               and users of Behavioral Health Services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500" kern="0" dirty="0">
              <a:solidFill>
                <a:schemeClr val="bg1"/>
              </a:solidFill>
              <a:latin typeface="Arial"/>
              <a:cs typeface="Arial"/>
              <a:sym typeface="Arial"/>
            </a:endParaRPr>
          </a:p>
        </p:txBody>
      </p:sp>
      <p:graphicFrame>
        <p:nvGraphicFramePr>
          <p:cNvPr id="2" name="Object 1">
            <a:extLst>
              <a:ext uri="{FF2B5EF4-FFF2-40B4-BE49-F238E27FC236}">
                <a16:creationId xmlns:a16="http://schemas.microsoft.com/office/drawing/2014/main" id="{1874CC08-EC17-A01F-86EA-B72DB0C9653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20568107"/>
              </p:ext>
            </p:extLst>
          </p:nvPr>
        </p:nvGraphicFramePr>
        <p:xfrm>
          <a:off x="6655582" y="3907497"/>
          <a:ext cx="1516477" cy="1962736"/>
        </p:xfrm>
        <a:graphic>
          <a:graphicData uri="http://schemas.openxmlformats.org/presentationml/2006/ole">
            <mc:AlternateContent xmlns:mc="http://schemas.openxmlformats.org/markup-compatibility/2006">
              <mc:Choice xmlns:v="urn:schemas-microsoft-com:vml" Requires="v">
                <p:oleObj name="Acrobat Document" r:id="rId2" imgW="5829124" imgH="7543800" progId="Acrobat.Document.DC">
                  <p:embed/>
                </p:oleObj>
              </mc:Choice>
              <mc:Fallback>
                <p:oleObj name="Acrobat Document" r:id="rId2" imgW="5829124" imgH="7543800" progId="Acrobat.Document.DC">
                  <p:embed/>
                  <p:pic>
                    <p:nvPicPr>
                      <p:cNvPr id="0" name=""/>
                      <p:cNvPicPr/>
                      <p:nvPr/>
                    </p:nvPicPr>
                    <p:blipFill>
                      <a:blip r:embed="rId3"/>
                      <a:stretch>
                        <a:fillRect/>
                      </a:stretch>
                    </p:blipFill>
                    <p:spPr>
                      <a:xfrm>
                        <a:off x="6655582" y="3907497"/>
                        <a:ext cx="1516477" cy="1962736"/>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71662CD-85BA-85CB-4DBB-715CF4FF783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32941689"/>
              </p:ext>
            </p:extLst>
          </p:nvPr>
        </p:nvGraphicFramePr>
        <p:xfrm>
          <a:off x="8377629" y="3907496"/>
          <a:ext cx="1516477" cy="1962737"/>
        </p:xfrm>
        <a:graphic>
          <a:graphicData uri="http://schemas.openxmlformats.org/presentationml/2006/ole">
            <mc:AlternateContent xmlns:mc="http://schemas.openxmlformats.org/markup-compatibility/2006">
              <mc:Choice xmlns:v="urn:schemas-microsoft-com:vml" Requires="v">
                <p:oleObj name="Acrobat Document" r:id="rId4" imgW="5829124" imgH="7543800" progId="Acrobat.Document.DC">
                  <p:embed/>
                </p:oleObj>
              </mc:Choice>
              <mc:Fallback>
                <p:oleObj name="Acrobat Document" r:id="rId4" imgW="5829124" imgH="7543800" progId="Acrobat.Document.DC">
                  <p:embed/>
                  <p:pic>
                    <p:nvPicPr>
                      <p:cNvPr id="0" name=""/>
                      <p:cNvPicPr/>
                      <p:nvPr/>
                    </p:nvPicPr>
                    <p:blipFill>
                      <a:blip r:embed="rId5"/>
                      <a:stretch>
                        <a:fillRect/>
                      </a:stretch>
                    </p:blipFill>
                    <p:spPr>
                      <a:xfrm>
                        <a:off x="8377629" y="3907496"/>
                        <a:ext cx="1516477" cy="196273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3913C69-5D24-C05D-666B-5C154A305029}"/>
              </a:ext>
            </a:extLst>
          </p:cNvPr>
          <p:cNvSpPr txBox="1"/>
          <p:nvPr/>
        </p:nvSpPr>
        <p:spPr>
          <a:xfrm>
            <a:off x="7582464" y="5870233"/>
            <a:ext cx="3651011" cy="369332"/>
          </a:xfrm>
          <a:prstGeom prst="rect">
            <a:avLst/>
          </a:prstGeom>
          <a:noFill/>
        </p:spPr>
        <p:txBody>
          <a:bodyPr wrap="square" rtlCol="0">
            <a:spAutoFit/>
          </a:bodyPr>
          <a:lstStyle/>
          <a:p>
            <a:r>
              <a:rPr lang="en-US" dirty="0">
                <a:solidFill>
                  <a:schemeClr val="bg1"/>
                </a:solidFill>
              </a:rPr>
              <a:t>*</a:t>
            </a:r>
            <a:r>
              <a:rPr lang="en-US" sz="1400" dirty="0">
                <a:solidFill>
                  <a:schemeClr val="bg1"/>
                </a:solidFill>
              </a:rPr>
              <a:t>Double</a:t>
            </a:r>
            <a:r>
              <a:rPr lang="en-US" dirty="0">
                <a:solidFill>
                  <a:schemeClr val="bg1"/>
                </a:solidFill>
              </a:rPr>
              <a:t> </a:t>
            </a:r>
            <a:r>
              <a:rPr lang="en-US" sz="1400" dirty="0">
                <a:solidFill>
                  <a:schemeClr val="bg1"/>
                </a:solidFill>
              </a:rPr>
              <a:t>click on picture to view resources</a:t>
            </a:r>
          </a:p>
        </p:txBody>
      </p:sp>
      <p:sp>
        <p:nvSpPr>
          <p:cNvPr id="7" name="Footer Placeholder 6">
            <a:extLst>
              <a:ext uri="{FF2B5EF4-FFF2-40B4-BE49-F238E27FC236}">
                <a16:creationId xmlns:a16="http://schemas.microsoft.com/office/drawing/2014/main" id="{290BAAE4-C279-BF1E-3383-54245922DFA4}"/>
              </a:ext>
            </a:extLst>
          </p:cNvPr>
          <p:cNvSpPr>
            <a:spLocks noGrp="1"/>
          </p:cNvSpPr>
          <p:nvPr>
            <p:ph type="ftr" sz="quarter" idx="11"/>
          </p:nvPr>
        </p:nvSpPr>
        <p:spPr>
          <a:xfrm>
            <a:off x="3112294" y="6394660"/>
            <a:ext cx="5967412"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4071576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9B7F-A88F-87CC-1A33-6D1B355A5D34}"/>
              </a:ext>
            </a:extLst>
          </p:cNvPr>
          <p:cNvSpPr>
            <a:spLocks noGrp="1"/>
          </p:cNvSpPr>
          <p:nvPr>
            <p:ph type="title"/>
          </p:nvPr>
        </p:nvSpPr>
        <p:spPr>
          <a:xfrm>
            <a:off x="609600" y="762007"/>
            <a:ext cx="10972800" cy="385200"/>
          </a:xfrm>
        </p:spPr>
        <p:txBody>
          <a:bodyPr/>
          <a:lstStyle/>
          <a:p>
            <a:r>
              <a:rPr lang="en-US" dirty="0"/>
              <a:t>Children’s Continuum of Care Services &amp; Treatment</a:t>
            </a:r>
            <a:br>
              <a:rPr lang="en-US" dirty="0"/>
            </a:br>
            <a:r>
              <a:rPr lang="en-US" dirty="0"/>
              <a:t>Kansas 2024 Continued  </a:t>
            </a:r>
          </a:p>
        </p:txBody>
      </p:sp>
      <p:grpSp>
        <p:nvGrpSpPr>
          <p:cNvPr id="34" name="Group 33">
            <a:extLst>
              <a:ext uri="{FF2B5EF4-FFF2-40B4-BE49-F238E27FC236}">
                <a16:creationId xmlns:a16="http://schemas.microsoft.com/office/drawing/2014/main" id="{803BFA6F-8814-E6F5-A7FF-582966BA2128}"/>
              </a:ext>
              <a:ext uri="{C183D7F6-B498-43B3-948B-1728B52AA6E4}">
                <adec:decorative xmlns:adec="http://schemas.microsoft.com/office/drawing/2017/decorative" val="1"/>
              </a:ext>
            </a:extLst>
          </p:cNvPr>
          <p:cNvGrpSpPr/>
          <p:nvPr/>
        </p:nvGrpSpPr>
        <p:grpSpPr>
          <a:xfrm>
            <a:off x="2938944" y="1797877"/>
            <a:ext cx="6866935" cy="1193948"/>
            <a:chOff x="6144204" y="4409873"/>
            <a:chExt cx="5416061" cy="559587"/>
          </a:xfrm>
        </p:grpSpPr>
        <p:sp>
          <p:nvSpPr>
            <p:cNvPr id="9" name="Arrow: Chevron 8">
              <a:extLst>
                <a:ext uri="{FF2B5EF4-FFF2-40B4-BE49-F238E27FC236}">
                  <a16:creationId xmlns:a16="http://schemas.microsoft.com/office/drawing/2014/main" id="{827B353B-6B79-EE0A-BD2A-FD97E482C79C}"/>
                </a:ext>
              </a:extLst>
            </p:cNvPr>
            <p:cNvSpPr/>
            <p:nvPr/>
          </p:nvSpPr>
          <p:spPr>
            <a:xfrm>
              <a:off x="6144204" y="4409873"/>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0" name="Arrow: Chevron 9">
              <a:extLst>
                <a:ext uri="{FF2B5EF4-FFF2-40B4-BE49-F238E27FC236}">
                  <a16:creationId xmlns:a16="http://schemas.microsoft.com/office/drawing/2014/main" id="{D3DB59EE-9469-63F8-3E89-3B025970F4E3}"/>
                </a:ext>
              </a:extLst>
            </p:cNvPr>
            <p:cNvSpPr/>
            <p:nvPr/>
          </p:nvSpPr>
          <p:spPr>
            <a:xfrm>
              <a:off x="7167161" y="4410029"/>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1" name="Arrow: Chevron 10">
              <a:extLst>
                <a:ext uri="{FF2B5EF4-FFF2-40B4-BE49-F238E27FC236}">
                  <a16:creationId xmlns:a16="http://schemas.microsoft.com/office/drawing/2014/main" id="{CDDF714A-E83D-E01A-7D65-5A5C6287DEA4}"/>
                </a:ext>
              </a:extLst>
            </p:cNvPr>
            <p:cNvSpPr/>
            <p:nvPr/>
          </p:nvSpPr>
          <p:spPr>
            <a:xfrm>
              <a:off x="8181830" y="4416609"/>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 name="Arrow: Chevron 13">
              <a:extLst>
                <a:ext uri="{FF2B5EF4-FFF2-40B4-BE49-F238E27FC236}">
                  <a16:creationId xmlns:a16="http://schemas.microsoft.com/office/drawing/2014/main" id="{2979DCF8-C445-9E45-F8FC-5484ED06DABF}"/>
                </a:ext>
              </a:extLst>
            </p:cNvPr>
            <p:cNvSpPr/>
            <p:nvPr/>
          </p:nvSpPr>
          <p:spPr>
            <a:xfrm>
              <a:off x="9196498" y="4409873"/>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 name="Arrow: Chevron 17">
              <a:extLst>
                <a:ext uri="{FF2B5EF4-FFF2-40B4-BE49-F238E27FC236}">
                  <a16:creationId xmlns:a16="http://schemas.microsoft.com/office/drawing/2014/main" id="{8AF1466E-1AFA-1A9E-4DEC-2D4148D0E739}"/>
                </a:ext>
              </a:extLst>
            </p:cNvPr>
            <p:cNvSpPr/>
            <p:nvPr/>
          </p:nvSpPr>
          <p:spPr>
            <a:xfrm>
              <a:off x="10229036" y="4411231"/>
              <a:ext cx="1331229" cy="552851"/>
            </a:xfrm>
            <a:prstGeom prst="chevron">
              <a:avLst/>
            </a:prstGeom>
            <a:solidFill>
              <a:schemeClr val="accent1"/>
            </a:solidFill>
            <a:ln>
              <a:solidFill>
                <a:srgbClr val="7BBFE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sp>
        <p:nvSpPr>
          <p:cNvPr id="78" name="TextBox 77">
            <a:extLst>
              <a:ext uri="{FF2B5EF4-FFF2-40B4-BE49-F238E27FC236}">
                <a16:creationId xmlns:a16="http://schemas.microsoft.com/office/drawing/2014/main" id="{7209CEB0-856F-300A-1CEC-9607D5664DEE}"/>
              </a:ext>
            </a:extLst>
          </p:cNvPr>
          <p:cNvSpPr txBox="1"/>
          <p:nvPr/>
        </p:nvSpPr>
        <p:spPr>
          <a:xfrm>
            <a:off x="3268775" y="1869457"/>
            <a:ext cx="11301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sym typeface="Arial"/>
              </a:rPr>
              <a:t>Therapeutic Residence,     </a:t>
            </a: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Qualified Residential Treatment Program </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TextBox 79">
            <a:extLst>
              <a:ext uri="{FF2B5EF4-FFF2-40B4-BE49-F238E27FC236}">
                <a16:creationId xmlns:a16="http://schemas.microsoft.com/office/drawing/2014/main" id="{36187ADF-7F92-AE1F-AE96-B909FE769EC7}"/>
              </a:ext>
            </a:extLst>
          </p:cNvPr>
          <p:cNvSpPr txBox="1"/>
          <p:nvPr/>
        </p:nvSpPr>
        <p:spPr>
          <a:xfrm>
            <a:off x="2776173" y="3114845"/>
            <a:ext cx="1160526"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 group home or residential facility providing 24-hour care to children under 18 and in</a:t>
            </a:r>
            <a:r>
              <a:rPr lang="en-US" sz="1100" dirty="0"/>
              <a:t> the custody of the Secretary of DCF</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7" name="TextBox 56">
            <a:extLst>
              <a:ext uri="{FF2B5EF4-FFF2-40B4-BE49-F238E27FC236}">
                <a16:creationId xmlns:a16="http://schemas.microsoft.com/office/drawing/2014/main" id="{9B6FED47-4ACF-07F9-048D-20DCDCD5C282}"/>
              </a:ext>
            </a:extLst>
          </p:cNvPr>
          <p:cNvSpPr txBox="1"/>
          <p:nvPr/>
        </p:nvSpPr>
        <p:spPr>
          <a:xfrm>
            <a:off x="4483984" y="2166129"/>
            <a:ext cx="1572088" cy="43088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sym typeface="Arial"/>
              </a:rPr>
              <a:t>Residential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mn-cs"/>
                <a:sym typeface="Arial"/>
              </a:rPr>
              <a:t>Treatment </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id="{0AB6F5BA-3FAA-44C1-D82E-C48D95214170}"/>
              </a:ext>
            </a:extLst>
          </p:cNvPr>
          <p:cNvSpPr txBox="1"/>
          <p:nvPr/>
        </p:nvSpPr>
        <p:spPr>
          <a:xfrm>
            <a:off x="4127696" y="3113110"/>
            <a:ext cx="1130127" cy="1277273"/>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Intense and  comprehensive psych treatment with medical necessity criteria</a:t>
            </a:r>
          </a:p>
        </p:txBody>
      </p:sp>
      <p:sp>
        <p:nvSpPr>
          <p:cNvPr id="12" name="TextBox 11">
            <a:extLst>
              <a:ext uri="{FF2B5EF4-FFF2-40B4-BE49-F238E27FC236}">
                <a16:creationId xmlns:a16="http://schemas.microsoft.com/office/drawing/2014/main" id="{AF6A5170-BAF1-ADD0-9531-B3BD255A42D8}"/>
              </a:ext>
            </a:extLst>
          </p:cNvPr>
          <p:cNvSpPr txBox="1"/>
          <p:nvPr/>
        </p:nvSpPr>
        <p:spPr>
          <a:xfrm>
            <a:off x="5882410" y="2169820"/>
            <a:ext cx="1207008" cy="43088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Hospital Treatment</a:t>
            </a:r>
          </a:p>
        </p:txBody>
      </p:sp>
      <p:sp>
        <p:nvSpPr>
          <p:cNvPr id="15" name="TextBox 14">
            <a:extLst>
              <a:ext uri="{FF2B5EF4-FFF2-40B4-BE49-F238E27FC236}">
                <a16:creationId xmlns:a16="http://schemas.microsoft.com/office/drawing/2014/main" id="{4D00175E-4D3A-0C67-3CCF-AE458BCA1908}"/>
              </a:ext>
            </a:extLst>
          </p:cNvPr>
          <p:cNvSpPr txBox="1"/>
          <p:nvPr/>
        </p:nvSpPr>
        <p:spPr>
          <a:xfrm>
            <a:off x="5366061" y="3113110"/>
            <a:ext cx="1130127" cy="195438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Comprehensive treatment specifically designed for either children or adolescents with a length of treatment dependent upon medical necessity</a:t>
            </a:r>
          </a:p>
        </p:txBody>
      </p:sp>
      <p:sp>
        <p:nvSpPr>
          <p:cNvPr id="48" name="TextBox 47">
            <a:extLst>
              <a:ext uri="{FF2B5EF4-FFF2-40B4-BE49-F238E27FC236}">
                <a16:creationId xmlns:a16="http://schemas.microsoft.com/office/drawing/2014/main" id="{573AAB1E-7CFA-8AA3-B519-8753182F94FE}"/>
              </a:ext>
            </a:extLst>
          </p:cNvPr>
          <p:cNvSpPr txBox="1"/>
          <p:nvPr/>
        </p:nvSpPr>
        <p:spPr>
          <a:xfrm>
            <a:off x="7191548" y="2092876"/>
            <a:ext cx="1207008" cy="60016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Juvenile Correctional Complex</a:t>
            </a:r>
          </a:p>
        </p:txBody>
      </p:sp>
      <p:sp>
        <p:nvSpPr>
          <p:cNvPr id="82" name="TextBox 81">
            <a:extLst>
              <a:ext uri="{FF2B5EF4-FFF2-40B4-BE49-F238E27FC236}">
                <a16:creationId xmlns:a16="http://schemas.microsoft.com/office/drawing/2014/main" id="{EE6ACE5E-02B7-5AE6-F225-8B6E3C0007FB}"/>
              </a:ext>
            </a:extLst>
          </p:cNvPr>
          <p:cNvSpPr txBox="1"/>
          <p:nvPr/>
        </p:nvSpPr>
        <p:spPr>
          <a:xfrm>
            <a:off x="6685041" y="3137615"/>
            <a:ext cx="1255584" cy="16158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panose="020B0604020202020204" pitchFamily="34" charset="0"/>
              </a:rPr>
              <a:t>Service </a:t>
            </a:r>
            <a:r>
              <a:rPr kumimoji="0" lang="en-US" sz="11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rPr>
              <a:t>are only available to those youth who are committed to a Juvenile Correctional Facility pursuant to Kansas Statute</a:t>
            </a:r>
            <a:r>
              <a:rPr kumimoji="0" lang="en-US" sz="11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panose="020B0604020202020204" pitchFamily="34" charset="0"/>
              </a:rPr>
              <a:t>  </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BFB5CCED-E22E-DEC9-D460-F0BB9E93CE84}"/>
              </a:ext>
            </a:extLst>
          </p:cNvPr>
          <p:cNvSpPr txBox="1"/>
          <p:nvPr/>
        </p:nvSpPr>
        <p:spPr>
          <a:xfrm>
            <a:off x="8519398" y="2201981"/>
            <a:ext cx="1207008" cy="43088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Workforce Stabilization</a:t>
            </a:r>
          </a:p>
        </p:txBody>
      </p:sp>
      <p:sp>
        <p:nvSpPr>
          <p:cNvPr id="17" name="TextBox 16">
            <a:extLst>
              <a:ext uri="{FF2B5EF4-FFF2-40B4-BE49-F238E27FC236}">
                <a16:creationId xmlns:a16="http://schemas.microsoft.com/office/drawing/2014/main" id="{4C78708C-9908-43B1-5457-953E93060F46}"/>
              </a:ext>
            </a:extLst>
          </p:cNvPr>
          <p:cNvSpPr txBox="1"/>
          <p:nvPr/>
        </p:nvSpPr>
        <p:spPr>
          <a:xfrm>
            <a:off x="8118036" y="3137615"/>
            <a:ext cx="1210946" cy="1954381"/>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Comprehensive treatment specifically designed for either children or adolescents with a length of treatment dependent upon medical necessity</a:t>
            </a:r>
          </a:p>
        </p:txBody>
      </p:sp>
      <p:sp>
        <p:nvSpPr>
          <p:cNvPr id="3" name="TextBox 2">
            <a:extLst>
              <a:ext uri="{FF2B5EF4-FFF2-40B4-BE49-F238E27FC236}">
                <a16:creationId xmlns:a16="http://schemas.microsoft.com/office/drawing/2014/main" id="{8A560C29-B8AE-01A8-A64A-F9BB3044C925}"/>
              </a:ext>
            </a:extLst>
          </p:cNvPr>
          <p:cNvSpPr txBox="1"/>
          <p:nvPr/>
        </p:nvSpPr>
        <p:spPr>
          <a:xfrm>
            <a:off x="2877919" y="6081200"/>
            <a:ext cx="6093618" cy="276999"/>
          </a:xfrm>
          <a:prstGeom prst="rect">
            <a:avLst/>
          </a:prstGeom>
          <a:noFill/>
        </p:spPr>
        <p:txBody>
          <a:bodyPr wrap="square">
            <a:spAutoFit/>
          </a:bodyPr>
          <a:lstStyle/>
          <a:p>
            <a:r>
              <a:rPr lang="en-US" sz="1200" dirty="0">
                <a:solidFill>
                  <a:schemeClr val="tx1"/>
                </a:solidFill>
              </a:rPr>
              <a:t>November 2024, Collaborative Document, DCF, KDADS, KDHE, KDOC and KSDE</a:t>
            </a:r>
          </a:p>
        </p:txBody>
      </p:sp>
    </p:spTree>
    <p:extLst>
      <p:ext uri="{BB962C8B-B14F-4D97-AF65-F5344CB8AC3E}">
        <p14:creationId xmlns:p14="http://schemas.microsoft.com/office/powerpoint/2010/main" val="34763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F089-D270-74A8-DED3-C84CA44770A5}"/>
              </a:ext>
            </a:extLst>
          </p:cNvPr>
          <p:cNvSpPr>
            <a:spLocks noGrp="1"/>
          </p:cNvSpPr>
          <p:nvPr>
            <p:ph type="title" idx="4294967295"/>
          </p:nvPr>
        </p:nvSpPr>
        <p:spPr>
          <a:xfrm>
            <a:off x="914400" y="675249"/>
            <a:ext cx="10452295" cy="407963"/>
          </a:xfrm>
          <a:prstGeom prst="rect">
            <a:avLst/>
          </a:prstGeom>
          <a:solidFill>
            <a:schemeClr val="accent1"/>
          </a:solidFill>
          <a:ln w="12700" cap="flat" cmpd="sng" algn="ctr">
            <a:solidFill>
              <a:schemeClr val="accent1">
                <a:shade val="15000"/>
              </a:schemeClr>
            </a:solidFill>
            <a:prstDash val="solid"/>
            <a:miter lim="800000"/>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lt1"/>
                </a:solidFill>
                <a:effectLst/>
                <a:uLnTx/>
                <a:uFillTx/>
                <a:latin typeface="+mn-lt"/>
                <a:ea typeface="+mn-ea"/>
                <a:cs typeface="+mn-cs"/>
              </a:rPr>
              <a:t>Glossary</a:t>
            </a:r>
          </a:p>
        </p:txBody>
      </p:sp>
      <p:sp>
        <p:nvSpPr>
          <p:cNvPr id="3" name="Rectangle 2">
            <a:extLst>
              <a:ext uri="{FF2B5EF4-FFF2-40B4-BE49-F238E27FC236}">
                <a16:creationId xmlns:a16="http://schemas.microsoft.com/office/drawing/2014/main" id="{B165A3D4-92B9-443D-FF8A-518032F1ED93}"/>
              </a:ext>
            </a:extLst>
          </p:cNvPr>
          <p:cNvSpPr/>
          <p:nvPr/>
        </p:nvSpPr>
        <p:spPr>
          <a:xfrm>
            <a:off x="914400" y="1223889"/>
            <a:ext cx="10452295" cy="5500468"/>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9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Certified Community Behavioral Health Center (CCBHC)</a:t>
            </a:r>
          </a:p>
          <a:p>
            <a:r>
              <a:rPr lang="en-US" sz="1500" dirty="0">
                <a:latin typeface="Arial" panose="020B0604020202020204" pitchFamily="34" charset="0"/>
                <a:cs typeface="Arial" panose="020B0604020202020204" pitchFamily="34" charset="0"/>
              </a:rPr>
              <a:t>Children’s Behavioral Interventionists (CBI)</a:t>
            </a:r>
          </a:p>
          <a:p>
            <a:r>
              <a:rPr lang="en-US" sz="1500" kern="0" dirty="0">
                <a:solidFill>
                  <a:schemeClr val="bg1"/>
                </a:solidFill>
                <a:latin typeface="Arial"/>
                <a:sym typeface="Arial"/>
              </a:rPr>
              <a:t>Community Integration Programs (CIP)</a:t>
            </a:r>
            <a:endParaRPr kumimoji="0" lang="en-US" sz="1500" b="0" i="0" u="none" strike="noStrike" kern="0" cap="none" spc="0" normalizeH="0" baseline="0" noProof="0" dirty="0">
              <a:ln>
                <a:noFill/>
              </a:ln>
              <a:solidFill>
                <a:schemeClr val="bg1"/>
              </a:solidFill>
              <a:effectLst/>
              <a:uLnTx/>
              <a:uFillTx/>
              <a:latin typeface="Arial"/>
              <a:ea typeface="+mn-ea"/>
              <a:cs typeface="+mn-cs"/>
              <a:sym typeface="Arial"/>
            </a:endParaRPr>
          </a:p>
          <a:p>
            <a:r>
              <a:rPr lang="en-US" sz="1500" dirty="0">
                <a:latin typeface="Arial" panose="020B0604020202020204" pitchFamily="34" charset="0"/>
                <a:cs typeface="Arial" panose="020B0604020202020204" pitchFamily="34" charset="0"/>
              </a:rPr>
              <a:t>Community Based Services (CBS)</a:t>
            </a:r>
          </a:p>
          <a:p>
            <a:r>
              <a:rPr lang="en-US" sz="1500" dirty="0">
                <a:latin typeface="Arial" panose="020B0604020202020204" pitchFamily="34" charset="0"/>
                <a:cs typeface="Arial" panose="020B0604020202020204" pitchFamily="34" charset="0"/>
              </a:rPr>
              <a:t>Community Developmental Disability Organization (CDDO)</a:t>
            </a:r>
          </a:p>
          <a:p>
            <a:r>
              <a:rPr lang="en-US" sz="1500" dirty="0">
                <a:latin typeface="Arial" panose="020B0604020202020204" pitchFamily="34" charset="0"/>
                <a:cs typeface="Arial" panose="020B0604020202020204" pitchFamily="34" charset="0"/>
              </a:rPr>
              <a:t>Community Health Worker (CHW)</a:t>
            </a:r>
          </a:p>
          <a:p>
            <a:r>
              <a:rPr lang="en-US" sz="1500" dirty="0">
                <a:latin typeface="Arial" panose="020B0604020202020204" pitchFamily="34" charset="0"/>
                <a:cs typeface="Arial" panose="020B0604020202020204" pitchFamily="34" charset="0"/>
              </a:rPr>
              <a:t>Community Mental Health Center (CMHC)</a:t>
            </a:r>
          </a:p>
          <a:p>
            <a:r>
              <a:rPr lang="en-US" sz="1500" dirty="0">
                <a:latin typeface="Arial" panose="020B0604020202020204" pitchFamily="34" charset="0"/>
                <a:cs typeface="Arial" panose="020B0604020202020204" pitchFamily="34" charset="0"/>
              </a:rPr>
              <a:t>Crisis Respite Centers (CRC)</a:t>
            </a:r>
          </a:p>
          <a:p>
            <a:r>
              <a:rPr lang="en-US" sz="1500" dirty="0">
                <a:latin typeface="Arial" panose="020B0604020202020204" pitchFamily="34" charset="0"/>
                <a:cs typeface="Arial" panose="020B0604020202020204" pitchFamily="34" charset="0"/>
              </a:rPr>
              <a:t>Crisis Stabilization Units (CSU)</a:t>
            </a:r>
          </a:p>
          <a:p>
            <a:r>
              <a:rPr lang="en-US" sz="1500" dirty="0">
                <a:latin typeface="Arial" panose="020B0604020202020204" pitchFamily="34" charset="0"/>
                <a:cs typeface="Arial" panose="020B0604020202020204" pitchFamily="34" charset="0"/>
              </a:rPr>
              <a:t>Family Run Organization (FRO)</a:t>
            </a:r>
          </a:p>
          <a:p>
            <a:r>
              <a:rPr lang="en-US" sz="1500" dirty="0">
                <a:latin typeface="Arial" panose="020B0604020202020204" pitchFamily="34" charset="0"/>
                <a:cs typeface="Arial" panose="020B0604020202020204" pitchFamily="34" charset="0"/>
              </a:rPr>
              <a:t>Family Resource Center (FRC)</a:t>
            </a:r>
          </a:p>
          <a:p>
            <a:r>
              <a:rPr lang="en-US" sz="1500" dirty="0">
                <a:latin typeface="Arial" panose="020B0604020202020204" pitchFamily="34" charset="0"/>
                <a:cs typeface="Arial" panose="020B0604020202020204" pitchFamily="34" charset="0"/>
              </a:rPr>
              <a:t>Federally Qualified Health Center (FQHC)</a:t>
            </a:r>
          </a:p>
          <a:p>
            <a:r>
              <a:rPr lang="en-US" sz="1500" dirty="0">
                <a:latin typeface="Arial" panose="020B0604020202020204" pitchFamily="34" charset="0"/>
                <a:cs typeface="Arial" panose="020B0604020202020204" pitchFamily="34" charset="0"/>
              </a:rPr>
              <a:t>FosterAdopt Connect (FAC)</a:t>
            </a:r>
          </a:p>
          <a:p>
            <a:r>
              <a:rPr lang="en-US" sz="1500" dirty="0">
                <a:latin typeface="Arial" panose="020B0604020202020204" pitchFamily="34" charset="0"/>
                <a:cs typeface="Arial" panose="020B0604020202020204" pitchFamily="34" charset="0"/>
              </a:rPr>
              <a:t>Functional Family Therapy (FFT)</a:t>
            </a:r>
          </a:p>
          <a:p>
            <a:r>
              <a:rPr lang="en-US" sz="1500" dirty="0">
                <a:latin typeface="Arial" panose="020B0604020202020204" pitchFamily="34" charset="0"/>
                <a:cs typeface="Arial" panose="020B0604020202020204" pitchFamily="34" charset="0"/>
              </a:rPr>
              <a:t>Home and Community Based Services (HCBS)</a:t>
            </a:r>
          </a:p>
          <a:p>
            <a:r>
              <a:rPr lang="en-US" sz="1500" dirty="0">
                <a:latin typeface="Arial" panose="020B0604020202020204" pitchFamily="34" charset="0"/>
                <a:cs typeface="Arial" panose="020B0604020202020204" pitchFamily="34" charset="0"/>
              </a:rPr>
              <a:t>Integrated Treatment and Co-Occurring Disorders (ITCOD)</a:t>
            </a:r>
          </a:p>
          <a:p>
            <a:r>
              <a:rPr lang="en-US" sz="1500" dirty="0">
                <a:latin typeface="Arial" panose="020B0604020202020204" pitchFamily="34" charset="0"/>
                <a:cs typeface="Arial" panose="020B0604020202020204" pitchFamily="34" charset="0"/>
              </a:rPr>
              <a:t>Intensive Outpatient Services (IOP)</a:t>
            </a:r>
          </a:p>
          <a:p>
            <a:r>
              <a:rPr lang="en-US" sz="1500" dirty="0">
                <a:latin typeface="Arial" panose="020B0604020202020204" pitchFamily="34" charset="0"/>
                <a:cs typeface="Arial" panose="020B0604020202020204" pitchFamily="34" charset="0"/>
              </a:rPr>
              <a:t>Kansas Center for Autism Research &amp; Training (KCART)</a:t>
            </a:r>
          </a:p>
          <a:p>
            <a:r>
              <a:rPr lang="en-US" sz="1500" dirty="0">
                <a:latin typeface="Arial" panose="020B0604020202020204" pitchFamily="34" charset="0"/>
                <a:cs typeface="Arial" panose="020B0604020202020204" pitchFamily="34" charset="0"/>
              </a:rPr>
              <a:t>Kansas-Post Adoption Resource Center (K-PARC</a:t>
            </a:r>
          </a:p>
        </p:txBody>
      </p:sp>
      <p:sp>
        <p:nvSpPr>
          <p:cNvPr id="4" name="Footer Placeholder 3">
            <a:extLst>
              <a:ext uri="{FF2B5EF4-FFF2-40B4-BE49-F238E27FC236}">
                <a16:creationId xmlns:a16="http://schemas.microsoft.com/office/drawing/2014/main" id="{4E906573-F3E6-0585-7007-B235DB2B7846}"/>
              </a:ext>
            </a:extLst>
          </p:cNvPr>
          <p:cNvSpPr>
            <a:spLocks noGrp="1"/>
          </p:cNvSpPr>
          <p:nvPr>
            <p:ph type="ftr" sz="quarter" idx="11"/>
          </p:nvPr>
        </p:nvSpPr>
        <p:spPr>
          <a:xfrm>
            <a:off x="3225897" y="6359232"/>
            <a:ext cx="5829300"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42252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F089-D270-74A8-DED3-C84CA44770A5}"/>
              </a:ext>
            </a:extLst>
          </p:cNvPr>
          <p:cNvSpPr>
            <a:spLocks noGrp="1"/>
          </p:cNvSpPr>
          <p:nvPr>
            <p:ph type="title" idx="4294967295"/>
          </p:nvPr>
        </p:nvSpPr>
        <p:spPr>
          <a:xfrm>
            <a:off x="914400" y="675249"/>
            <a:ext cx="10452295" cy="407963"/>
          </a:xfrm>
          <a:prstGeom prst="rect">
            <a:avLst/>
          </a:prstGeom>
          <a:solidFill>
            <a:schemeClr val="accent1"/>
          </a:solidFill>
          <a:ln w="12700" cap="flat" cmpd="sng" algn="ctr">
            <a:solidFill>
              <a:schemeClr val="accent1">
                <a:shade val="15000"/>
              </a:schemeClr>
            </a:solidFill>
            <a:prstDash val="solid"/>
            <a:miter lim="800000"/>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Glossary </a:t>
            </a:r>
          </a:p>
        </p:txBody>
      </p:sp>
      <p:sp>
        <p:nvSpPr>
          <p:cNvPr id="3" name="Rectangle 2">
            <a:extLst>
              <a:ext uri="{FF2B5EF4-FFF2-40B4-BE49-F238E27FC236}">
                <a16:creationId xmlns:a16="http://schemas.microsoft.com/office/drawing/2014/main" id="{B165A3D4-92B9-443D-FF8A-518032F1ED93}"/>
              </a:ext>
            </a:extLst>
          </p:cNvPr>
          <p:cNvSpPr/>
          <p:nvPr/>
        </p:nvSpPr>
        <p:spPr>
          <a:xfrm>
            <a:off x="869852" y="1221007"/>
            <a:ext cx="10452295" cy="5500468"/>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Kansas University Online and Applied Systems of Intervention Skills (KU OASIS)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Manage Care Organization (MCO)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Mental Health Intervention Team (MHIT)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Mobile Response Stabilization Services (MRSS)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Multisystemic Therapy (MST)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Parent-Child Interaction Therapy (PCIT)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Parent Management Training Oregon Model (PMTO)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a:ea typeface="+mn-ea"/>
                <a:cs typeface="+mn-cs"/>
                <a:sym typeface="Arial"/>
              </a:rPr>
              <a:t>Patrial Hospitalization Programs (PHP)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Professional Resource Family Care (PRFC)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Psychiatric Residential Treatment Facilities (PRTF)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a:ea typeface="+mn-ea"/>
                <a:cs typeface="Arial"/>
                <a:sym typeface="Arial"/>
              </a:rPr>
              <a:t>Qualified Residential Treatment Program (</a:t>
            </a:r>
            <a:r>
              <a:rPr kumimoji="0" lang="en-US" sz="1500" b="0" i="0" u="none" strike="noStrike" kern="0" cap="none" spc="0" normalizeH="0" baseline="0" noProof="0" dirty="0">
                <a:ln>
                  <a:noFill/>
                </a:ln>
                <a:solidFill>
                  <a:prstClr val="white"/>
                </a:solidFill>
                <a:effectLst/>
                <a:uLnTx/>
                <a:uFillTx/>
                <a:latin typeface="Arial"/>
                <a:ea typeface="+mn-ea"/>
                <a:cs typeface="+mn-cs"/>
                <a:sym typeface="Arial"/>
              </a:rPr>
              <a:t>QRTP)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Serious Emotional Disturbance (SED) Waiver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a:ea typeface="+mn-ea"/>
                <a:cs typeface="Arial"/>
                <a:sym typeface="Arial"/>
              </a:rPr>
              <a:t>State Institutional Alternative (SIA)</a:t>
            </a: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Substance Use Disorder (SUD)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Targeted Case Management (TCM)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Therapeutic Family Foster Homes (TFFH)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a:ea typeface="+mn-ea"/>
                <a:cs typeface="+mn-cs"/>
                <a:sym typeface="Arial"/>
              </a:rPr>
              <a:t>Transitional Living Programs (TLP)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Vocational Rehabilitation (VR)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Youth Advocate Program (YAP)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white"/>
                </a:solidFill>
                <a:effectLst/>
                <a:uLnTx/>
                <a:uFillTx/>
                <a:latin typeface="Arial"/>
                <a:ea typeface="+mn-ea"/>
                <a:cs typeface="+mn-cs"/>
                <a:sym typeface="Arial"/>
              </a:rPr>
              <a:t>Youth Residential Center II (YRC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Footer Placeholder 3">
            <a:extLst>
              <a:ext uri="{FF2B5EF4-FFF2-40B4-BE49-F238E27FC236}">
                <a16:creationId xmlns:a16="http://schemas.microsoft.com/office/drawing/2014/main" id="{97AA0E02-E472-1EC4-CDEB-719916756D04}"/>
              </a:ext>
            </a:extLst>
          </p:cNvPr>
          <p:cNvSpPr>
            <a:spLocks noGrp="1"/>
          </p:cNvSpPr>
          <p:nvPr>
            <p:ph type="ftr" sz="quarter" idx="11"/>
          </p:nvPr>
        </p:nvSpPr>
        <p:spPr>
          <a:xfrm>
            <a:off x="3328989" y="6356350"/>
            <a:ext cx="5815012"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302092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F089-D270-74A8-DED3-C84CA44770A5}"/>
              </a:ext>
            </a:extLst>
          </p:cNvPr>
          <p:cNvSpPr>
            <a:spLocks noGrp="1"/>
          </p:cNvSpPr>
          <p:nvPr>
            <p:ph type="title" idx="4294967295"/>
          </p:nvPr>
        </p:nvSpPr>
        <p:spPr>
          <a:xfrm>
            <a:off x="914400" y="675249"/>
            <a:ext cx="10452295" cy="337625"/>
          </a:xfrm>
          <a:prstGeom prst="rect">
            <a:avLst/>
          </a:prstGeom>
          <a:solidFill>
            <a:schemeClr val="accent1"/>
          </a:solidFill>
          <a:ln w="12700" cap="flat" cmpd="sng" algn="ctr">
            <a:solidFill>
              <a:schemeClr val="accent1">
                <a:shade val="15000"/>
              </a:schemeClr>
            </a:solidFill>
            <a:prstDash val="solid"/>
            <a:miter lim="800000"/>
          </a:ln>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State and Service Agencies</a:t>
            </a:r>
          </a:p>
        </p:txBody>
      </p:sp>
      <p:sp>
        <p:nvSpPr>
          <p:cNvPr id="3" name="Rectangle 2">
            <a:extLst>
              <a:ext uri="{FF2B5EF4-FFF2-40B4-BE49-F238E27FC236}">
                <a16:creationId xmlns:a16="http://schemas.microsoft.com/office/drawing/2014/main" id="{B165A3D4-92B9-443D-FF8A-518032F1ED93}"/>
              </a:ext>
            </a:extLst>
          </p:cNvPr>
          <p:cNvSpPr/>
          <p:nvPr/>
        </p:nvSpPr>
        <p:spPr>
          <a:xfrm>
            <a:off x="891540" y="1167618"/>
            <a:ext cx="10452295" cy="5416062"/>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Community Developmental Disabilities Organizations (CDDO)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Community Mental Health Center (CMHC)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Crisis Respite Centers (CRC)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white"/>
                </a:solidFill>
                <a:latin typeface="Arial" panose="020B0604020202020204" pitchFamily="34" charset="0"/>
                <a:cs typeface="Arial" panose="020B0604020202020204" pitchFamily="34" charset="0"/>
              </a:rPr>
              <a:t>Department for Child and Families (DCF)</a:t>
            </a: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white"/>
                </a:solidFill>
                <a:latin typeface="Arial" panose="020B0604020202020204" pitchFamily="34" charset="0"/>
                <a:cs typeface="Arial" panose="020B0604020202020204" pitchFamily="34" charset="0"/>
              </a:rPr>
              <a:t>Disability Rights Center (DRC)</a:t>
            </a: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Family Resource Center (FRC)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Federally Qualified Health Center (FQHC)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white"/>
                </a:solidFill>
                <a:latin typeface="Arial" panose="020B0604020202020204" pitchFamily="34" charset="0"/>
                <a:cs typeface="Arial" panose="020B0604020202020204" pitchFamily="34" charset="0"/>
              </a:rPr>
              <a:t>Kansas Alliance for Mental Illness (KAMI)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Kansas Department for Aging </a:t>
            </a:r>
            <a:r>
              <a:rPr lang="en-US" sz="1500" dirty="0">
                <a:solidFill>
                  <a:prstClr val="white"/>
                </a:solidFill>
                <a:latin typeface="Arial" panose="020B0604020202020204" pitchFamily="34" charset="0"/>
                <a:cs typeface="Arial" panose="020B0604020202020204" pitchFamily="34" charset="0"/>
              </a:rPr>
              <a:t>and Disability Services (KDADS)</a:t>
            </a: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Kansas Department of Corrections (KDOC)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Kansas Department of Education (KSDE)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Kansas Department of Health and Environment (KDHE)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Manage Care Organization (MCO)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white"/>
                </a:solidFill>
                <a:latin typeface="Arial" panose="020B0604020202020204" pitchFamily="34" charset="0"/>
                <a:cs typeface="Arial" panose="020B0604020202020204" pitchFamily="34" charset="0"/>
              </a:rPr>
              <a:t>National Alliance on Mental  Illness (NAMI)</a:t>
            </a: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Psychiatric Residential Treatment Facilities (PRTF)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white"/>
                </a:solidFill>
                <a:latin typeface="Arial" panose="020B0604020202020204" pitchFamily="34" charset="0"/>
                <a:cs typeface="Arial" panose="020B0604020202020204" pitchFamily="34" charset="0"/>
              </a:rPr>
              <a:t>Regional Alcohol &amp; Drug Assessment Center (RADAC)</a:t>
            </a:r>
            <a:endParaRPr kumimoji="0" lang="en-US" sz="1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6EA6BB9-2732-79CF-CFEB-DE37C1A1BAB2}"/>
              </a:ext>
            </a:extLst>
          </p:cNvPr>
          <p:cNvSpPr>
            <a:spLocks noGrp="1"/>
          </p:cNvSpPr>
          <p:nvPr>
            <p:ph type="ftr" sz="quarter" idx="11"/>
          </p:nvPr>
        </p:nvSpPr>
        <p:spPr>
          <a:xfrm>
            <a:off x="3117056" y="6218555"/>
            <a:ext cx="5957888"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49611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1CE8E-FF61-E501-5CE9-7863BBDFEC42}"/>
              </a:ext>
            </a:extLst>
          </p:cNvPr>
          <p:cNvSpPr>
            <a:spLocks noGrp="1"/>
          </p:cNvSpPr>
          <p:nvPr>
            <p:ph type="title" idx="4294967295"/>
          </p:nvPr>
        </p:nvSpPr>
        <p:spPr>
          <a:xfrm>
            <a:off x="1334086" y="136525"/>
            <a:ext cx="2768014" cy="1219039"/>
          </a:xfrm>
          <a:prstGeom prst="chevron">
            <a:avLst/>
          </a:prstGeom>
          <a:solidFill>
            <a:schemeClr val="accent5">
              <a:lumMod val="60000"/>
              <a:lumOff val="40000"/>
            </a:schemeClr>
          </a:solidFill>
          <a:ln w="12700" cap="flat" cmpd="sng" algn="ctr">
            <a:solidFill>
              <a:srgbClr val="7BBFE1"/>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sym typeface="Arial"/>
              </a:rPr>
              <a:t>Prevention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1370693"/>
            <a:ext cx="9523828" cy="5350781"/>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300" kern="0" dirty="0">
                <a:solidFill>
                  <a:prstClr val="white"/>
                </a:solidFill>
                <a:latin typeface="Arial" panose="020B0604020202020204" pitchFamily="34" charset="0"/>
                <a:cs typeface="Arial" panose="020B0604020202020204" pitchFamily="34" charset="0"/>
                <a:sym typeface="Arial"/>
              </a:rPr>
              <a:t>Services and tools that support families and youth to prevent needing additional treatment</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300" kern="0" dirty="0">
              <a:solidFill>
                <a:prstClr val="white"/>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300" kern="0" dirty="0">
                <a:solidFill>
                  <a:schemeClr val="bg1"/>
                </a:solidFill>
                <a:latin typeface="Arial" panose="020B0604020202020204" pitchFamily="34" charset="0"/>
                <a:cs typeface="Arial" panose="020B0604020202020204" pitchFamily="34" charset="0"/>
                <a:sym typeface="Arial"/>
              </a:rPr>
              <a:t>KDADS Programs, </a:t>
            </a:r>
            <a:r>
              <a:rPr lang="en-US" sz="13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Kansas Department for Aging and Disability Services (KDADS) - Home (ks.gov)</a:t>
            </a:r>
            <a:r>
              <a:rPr lang="en-US" sz="1300" kern="0" dirty="0">
                <a:solidFill>
                  <a:schemeClr val="bg1"/>
                </a:solidFill>
                <a:latin typeface="Arial" panose="020B0604020202020204" pitchFamily="34" charset="0"/>
                <a:cs typeface="Arial" panose="020B0604020202020204" pitchFamily="34" charset="0"/>
                <a:sym typeface="Arial"/>
              </a:rPr>
              <a:t>:</a:t>
            </a:r>
            <a:endParaRPr kumimoji="0" lang="en-US" sz="13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L="171450" indent="-171450" rtl="0">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Transition Youth seminars</a:t>
            </a:r>
            <a:endParaRPr kumimoji="0" lang="en-US" sz="1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171450" indent="-171450" rtl="0">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Youth Leaders in Kansas (</a:t>
            </a:r>
            <a:r>
              <a:rPr lang="en-US" sz="1300" kern="0" dirty="0" err="1">
                <a:solidFill>
                  <a:schemeClr val="bg1"/>
                </a:solidFill>
                <a:latin typeface="Arial" panose="020B0604020202020204" pitchFamily="34" charset="0"/>
                <a:cs typeface="Arial" panose="020B0604020202020204" pitchFamily="34" charset="0"/>
                <a:sym typeface="Arial"/>
              </a:rPr>
              <a:t>YlinK</a:t>
            </a:r>
            <a:r>
              <a:rPr lang="en-US" sz="1300" kern="0" dirty="0">
                <a:solidFill>
                  <a:schemeClr val="bg1"/>
                </a:solidFill>
                <a:latin typeface="Arial" panose="020B0604020202020204" pitchFamily="34" charset="0"/>
                <a:cs typeface="Arial" panose="020B0604020202020204" pitchFamily="34" charset="0"/>
                <a:sym typeface="Arial"/>
              </a:rPr>
              <a:t>) Program, </a:t>
            </a:r>
            <a:r>
              <a:rPr lang="en-US" sz="1400" dirty="0">
                <a:solidFill>
                  <a:schemeClr val="bg1"/>
                </a:solidFill>
                <a:hlinkClick r:id="rId3">
                  <a:extLst>
                    <a:ext uri="{A12FA001-AC4F-418D-AE19-62706E023703}">
                      <ahyp:hlinkClr xmlns:ahyp="http://schemas.microsoft.com/office/drawing/2018/hyperlinkcolor" val="tx"/>
                    </a:ext>
                  </a:extLst>
                </a:hlinkClick>
              </a:rPr>
              <a:t>Current YLinK Sites | Department for Aging and Disability Services</a:t>
            </a:r>
            <a:r>
              <a:rPr lang="en-US" sz="1300" kern="0" dirty="0">
                <a:solidFill>
                  <a:schemeClr val="bg1"/>
                </a:solidFill>
                <a:latin typeface="Arial" panose="020B0604020202020204" pitchFamily="34" charset="0"/>
                <a:cs typeface="Arial" panose="020B0604020202020204" pitchFamily="34" charset="0"/>
                <a:sym typeface="Arial"/>
              </a:rPr>
              <a:t> </a:t>
            </a:r>
            <a:endParaRPr kumimoji="0" lang="en-US" sz="13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L="171450" indent="-171450" rtl="0">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Kansas Prevention Collaborative (KPC)</a:t>
            </a:r>
            <a:endParaRPr kumimoji="0" lang="en-US" sz="1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171450" indent="-171450" rtl="0">
              <a:buFont typeface="Arial" panose="020B0604020202020204" pitchFamily="34" charset="0"/>
              <a:buChar char="•"/>
            </a:pPr>
            <a:r>
              <a:rPr lang="en-US" sz="1300" kern="0" dirty="0">
                <a:solidFill>
                  <a:schemeClr val="bg1"/>
                </a:solidFill>
                <a:latin typeface="Arial" panose="020B0604020202020204" pitchFamily="34" charset="0"/>
                <a:cs typeface="Arial" panose="020B0604020202020204" pitchFamily="34" charset="0"/>
                <a:sym typeface="Arial"/>
              </a:rPr>
              <a:t>Kansas Problem Gambling (Gaming Addiction)</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1300" kern="0" dirty="0">
              <a:solidFill>
                <a:prstClr val="white"/>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300" kern="0" dirty="0">
                <a:solidFill>
                  <a:prstClr val="white"/>
                </a:solidFill>
                <a:latin typeface="Arial" panose="020B0604020202020204" pitchFamily="34" charset="0"/>
                <a:cs typeface="Arial" panose="020B0604020202020204" pitchFamily="34" charset="0"/>
                <a:sym typeface="Arial"/>
              </a:rPr>
              <a:t>Some examples of services through KDHE might include, </a:t>
            </a:r>
            <a:r>
              <a:rPr lang="en-US" sz="1300"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KDHE, KS | Official Website</a:t>
            </a:r>
            <a:r>
              <a:rPr lang="en-US" sz="1300" kern="0" dirty="0">
                <a:solidFill>
                  <a:prstClr val="white"/>
                </a:solidFill>
                <a:latin typeface="Arial" panose="020B0604020202020204" pitchFamily="34" charset="0"/>
                <a:cs typeface="Arial" panose="020B0604020202020204" pitchFamily="34" charset="0"/>
                <a:sym typeface="Arial"/>
              </a:rPr>
              <a:t>:</a:t>
            </a:r>
            <a:endParaRPr kumimoji="0" lang="en-US" sz="1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171450" indent="-171450" rtl="0">
              <a:buFont typeface="Arial" panose="020B0604020202020204" pitchFamily="34" charset="0"/>
              <a:buChar char="•"/>
            </a:pPr>
            <a:r>
              <a:rPr lang="en-US" sz="1300" dirty="0">
                <a:latin typeface="Arial" panose="020B0604020202020204" pitchFamily="34" charset="0"/>
                <a:cs typeface="Arial" panose="020B0604020202020204" pitchFamily="34" charset="0"/>
              </a:rPr>
              <a:t>Perinatal and prenatal behavioral health work (prevention for the child, intervention for the mother)</a:t>
            </a:r>
          </a:p>
          <a:p>
            <a:pPr marL="171450" indent="-171450" rtl="0">
              <a:buFont typeface="Arial" panose="020B0604020202020204" pitchFamily="34" charset="0"/>
              <a:buChar char="•"/>
            </a:pPr>
            <a:r>
              <a:rPr lang="en-US" sz="1300" dirty="0">
                <a:latin typeface="Arial" panose="020B0604020202020204" pitchFamily="34" charset="0"/>
                <a:cs typeface="Arial" panose="020B0604020202020204" pitchFamily="34" charset="0"/>
              </a:rPr>
              <a:t>Home visiting services</a:t>
            </a:r>
          </a:p>
          <a:p>
            <a:pPr marL="171450" indent="-171450" rtl="0">
              <a:buFont typeface="Arial" panose="020B0604020202020204" pitchFamily="34" charset="0"/>
              <a:buChar char="•"/>
            </a:pPr>
            <a:r>
              <a:rPr lang="en-US" sz="1300" dirty="0">
                <a:latin typeface="Arial" panose="020B0604020202020204" pitchFamily="34" charset="0"/>
                <a:cs typeface="Arial" panose="020B0604020202020204" pitchFamily="34" charset="0"/>
              </a:rPr>
              <a:t>Parental education or other behavioral health education/awareness building</a:t>
            </a:r>
          </a:p>
          <a:p>
            <a:pPr marL="171450" indent="-171450" rtl="0">
              <a:buFont typeface="Arial" panose="020B0604020202020204" pitchFamily="34" charset="0"/>
              <a:buChar char="•"/>
            </a:pPr>
            <a:r>
              <a:rPr lang="en-US" sz="1300" dirty="0">
                <a:latin typeface="Arial" panose="020B0604020202020204" pitchFamily="34" charset="0"/>
                <a:cs typeface="Arial" panose="020B0604020202020204" pitchFamily="34" charset="0"/>
              </a:rPr>
              <a:t>Other intentional programs/services meant to increase positive childhood experiences and protective factors (i.e., childcare, economic services through DCF, etc.)</a:t>
            </a:r>
          </a:p>
          <a:p>
            <a:endParaRPr lang="en-US" sz="1300" dirty="0">
              <a:latin typeface="Arial" panose="020B0604020202020204" pitchFamily="34" charset="0"/>
              <a:cs typeface="Arial" panose="020B0604020202020204" pitchFamily="34" charset="0"/>
            </a:endParaRPr>
          </a:p>
          <a:p>
            <a:r>
              <a:rPr lang="en-US" sz="1300" kern="0" dirty="0">
                <a:solidFill>
                  <a:prstClr val="white"/>
                </a:solidFill>
                <a:latin typeface="Arial" panose="020B0604020202020204" pitchFamily="34" charset="0"/>
                <a:cs typeface="Arial" panose="020B0604020202020204" pitchFamily="34" charset="0"/>
                <a:sym typeface="Arial"/>
              </a:rPr>
              <a:t>Some examples of services through DCF might </a:t>
            </a:r>
            <a:r>
              <a:rPr lang="en-US" sz="1300" kern="0" dirty="0">
                <a:solidFill>
                  <a:schemeClr val="bg1"/>
                </a:solidFill>
                <a:latin typeface="Arial" panose="020B0604020202020204" pitchFamily="34" charset="0"/>
                <a:cs typeface="Arial" panose="020B0604020202020204" pitchFamily="34" charset="0"/>
                <a:sym typeface="Arial"/>
              </a:rPr>
              <a:t>include, </a:t>
            </a:r>
            <a:r>
              <a:rPr lang="en-US" sz="13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Kansas Department for Children and Families - Home (ks.gov)</a:t>
            </a:r>
            <a:r>
              <a:rPr lang="en-US" sz="1300" kern="0" dirty="0">
                <a:solidFill>
                  <a:schemeClr val="bg1"/>
                </a:solidFill>
                <a:latin typeface="Arial" panose="020B0604020202020204" pitchFamily="34" charset="0"/>
                <a:cs typeface="Arial" panose="020B0604020202020204" pitchFamily="34" charset="0"/>
                <a:sym typeface="Arial"/>
              </a:rPr>
              <a:t>:</a:t>
            </a:r>
            <a:endParaRPr kumimoji="0" lang="en-US" sz="1300" b="0"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Arial"/>
            </a:endParaRPr>
          </a:p>
          <a:p>
            <a:pPr marL="171450" indent="-171450" rtl="0">
              <a:buFont typeface="Arial" panose="020B0604020202020204" pitchFamily="34" charset="0"/>
              <a:buChar char="•"/>
            </a:pPr>
            <a:r>
              <a:rPr lang="en-US" sz="1300" dirty="0">
                <a:latin typeface="Arial" panose="020B0604020202020204" pitchFamily="34" charset="0"/>
                <a:cs typeface="Arial" panose="020B0604020202020204" pitchFamily="34" charset="0"/>
              </a:rPr>
              <a:t>Youth Advocate Program (YAP) (statewide youth mentoring program available for children in </a:t>
            </a:r>
            <a:r>
              <a:rPr lang="en-US" sz="1300" dirty="0"/>
              <a:t>the custody of the Secretary of DCF </a:t>
            </a:r>
            <a:r>
              <a:rPr lang="en-US" sz="1300" dirty="0">
                <a:latin typeface="Arial" panose="020B0604020202020204" pitchFamily="34" charset="0"/>
                <a:cs typeface="Arial" panose="020B0604020202020204" pitchFamily="34" charset="0"/>
              </a:rPr>
              <a:t>or KDOC)</a:t>
            </a:r>
            <a:endParaRPr kumimoji="0" lang="en-US" sz="1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171450" indent="-171450" rtl="0">
              <a:buFont typeface="Arial" panose="020B0604020202020204" pitchFamily="34" charset="0"/>
              <a:buChar char="•"/>
            </a:pPr>
            <a:r>
              <a:rPr lang="en-US" sz="1300" dirty="0">
                <a:latin typeface="Arial" panose="020B0604020202020204" pitchFamily="34" charset="0"/>
                <a:cs typeface="Arial" panose="020B0604020202020204" pitchFamily="34" charset="0"/>
              </a:rPr>
              <a:t>Vocational Rehabilitation (VR) </a:t>
            </a:r>
          </a:p>
          <a:p>
            <a:pPr marL="628650" lvl="1" indent="-171450">
              <a:buFont typeface="Arial" panose="020B0604020202020204" pitchFamily="34" charset="0"/>
              <a:buChar char="•"/>
            </a:pPr>
            <a:r>
              <a:rPr lang="en-US" sz="1300" dirty="0">
                <a:solidFill>
                  <a:schemeClr val="bg1"/>
                </a:solidFill>
                <a:latin typeface="Arial" panose="020B0604020202020204" pitchFamily="34" charset="0"/>
                <a:cs typeface="Arial" panose="020B0604020202020204" pitchFamily="34" charset="0"/>
              </a:rPr>
              <a:t>A program through Rehabilitation Services (RS) Division at DCF, working in partnership with Kansans with disabilities to achieve their goals for employment, independence and self-sufficiency</a:t>
            </a:r>
            <a:endParaRPr kumimoji="0" lang="en-US" sz="1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171450" indent="-171450" rtl="0">
              <a:buFont typeface="Arial" panose="020B0604020202020204" pitchFamily="34" charset="0"/>
              <a:buChar char="•"/>
            </a:pPr>
            <a:r>
              <a:rPr lang="en-US" sz="1300" b="0" i="0" dirty="0">
                <a:solidFill>
                  <a:schemeClr val="bg1"/>
                </a:solidFill>
                <a:effectLst/>
                <a:latin typeface="Arial" panose="020B0604020202020204" pitchFamily="34" charset="0"/>
                <a:cs typeface="Arial" panose="020B0604020202020204" pitchFamily="34" charset="0"/>
              </a:rPr>
              <a:t>Pre-Employment Transition Services (Pre-ETS)</a:t>
            </a:r>
            <a:endParaRPr kumimoji="0" lang="en-US" sz="13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Arial"/>
            </a:endParaRPr>
          </a:p>
          <a:p>
            <a:pPr marL="628650" lvl="1" indent="-171450">
              <a:buFont typeface="Arial" panose="020B0604020202020204" pitchFamily="34" charset="0"/>
              <a:buChar char="•"/>
            </a:pPr>
            <a:r>
              <a:rPr lang="en-US" sz="1300" dirty="0">
                <a:solidFill>
                  <a:schemeClr val="bg1"/>
                </a:solidFill>
                <a:latin typeface="Arial" panose="020B0604020202020204" pitchFamily="34" charset="0"/>
                <a:cs typeface="Arial" panose="020B0604020202020204" pitchFamily="34" charset="0"/>
              </a:rPr>
              <a:t>O</a:t>
            </a:r>
            <a:r>
              <a:rPr lang="en-US" sz="1300" b="0" i="0" dirty="0">
                <a:solidFill>
                  <a:schemeClr val="bg1"/>
                </a:solidFill>
                <a:effectLst/>
                <a:latin typeface="Arial" panose="020B0604020202020204" pitchFamily="34" charset="0"/>
                <a:cs typeface="Arial" panose="020B0604020202020204" pitchFamily="34" charset="0"/>
              </a:rPr>
              <a:t>ffer job exploration, counseling, and other support to students aged 14 to 21. These services aim to prepare students for employment and self-sufficiency, reducing reliance on public benefits</a:t>
            </a:r>
            <a:endParaRPr lang="en-US" sz="13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2" name="Footer Placeholder 1">
            <a:extLst>
              <a:ext uri="{FF2B5EF4-FFF2-40B4-BE49-F238E27FC236}">
                <a16:creationId xmlns:a16="http://schemas.microsoft.com/office/drawing/2014/main" id="{20A42BEB-A806-4E47-77EB-FA8A73AEF056}"/>
              </a:ext>
            </a:extLst>
          </p:cNvPr>
          <p:cNvSpPr>
            <a:spLocks noGrp="1"/>
          </p:cNvSpPr>
          <p:nvPr>
            <p:ph type="ftr" sz="quarter" idx="11"/>
          </p:nvPr>
        </p:nvSpPr>
        <p:spPr>
          <a:xfrm>
            <a:off x="3071813" y="6371478"/>
            <a:ext cx="5886450"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57943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2D0F-0391-DABA-C4C8-7EED6BBF5E43}"/>
              </a:ext>
            </a:extLst>
          </p:cNvPr>
          <p:cNvSpPr>
            <a:spLocks noGrp="1"/>
          </p:cNvSpPr>
          <p:nvPr>
            <p:ph type="title" idx="4294967295"/>
          </p:nvPr>
        </p:nvSpPr>
        <p:spPr>
          <a:xfrm>
            <a:off x="1334086" y="554225"/>
            <a:ext cx="2897262" cy="1222642"/>
          </a:xfrm>
          <a:prstGeom prst="chevron">
            <a:avLst/>
          </a:prstGeom>
          <a:solidFill>
            <a:schemeClr val="accent5">
              <a:lumMod val="60000"/>
              <a:lumOff val="40000"/>
            </a:schemeClr>
          </a:solidFill>
          <a:ln w="12700" cap="flat" cmpd="sng" algn="ctr">
            <a:solidFill>
              <a:srgbClr val="F6BA12"/>
            </a:solidFill>
            <a:prstDash val="solid"/>
            <a:miter lim="800000"/>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Kansas Department of Education, Prevention </a:t>
            </a:r>
          </a:p>
        </p:txBody>
      </p:sp>
      <p:sp>
        <p:nvSpPr>
          <p:cNvPr id="4" name="Rectangle 3">
            <a:extLst>
              <a:ext uri="{FF2B5EF4-FFF2-40B4-BE49-F238E27FC236}">
                <a16:creationId xmlns:a16="http://schemas.microsoft.com/office/drawing/2014/main" id="{9479D3A1-11C4-71B9-F508-86F139C55A35}"/>
              </a:ext>
            </a:extLst>
          </p:cNvPr>
          <p:cNvSpPr/>
          <p:nvPr/>
        </p:nvSpPr>
        <p:spPr>
          <a:xfrm>
            <a:off x="1334086" y="2019266"/>
            <a:ext cx="9523828" cy="4422045"/>
          </a:xfrm>
          <a:prstGeom prst="rect">
            <a:avLst/>
          </a:prstGeom>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1219170">
              <a:buClr>
                <a:srgbClr val="000000"/>
              </a:buClr>
              <a:defRPr/>
            </a:pPr>
            <a:r>
              <a:rPr lang="en-US" sz="2000" kern="0" dirty="0">
                <a:solidFill>
                  <a:schemeClr val="bg1"/>
                </a:solidFill>
                <a:latin typeface="Arial" panose="020B0604020202020204" pitchFamily="34" charset="0"/>
                <a:cs typeface="Arial" panose="020B0604020202020204" pitchFamily="34" charset="0"/>
                <a:sym typeface="Arial"/>
              </a:rPr>
              <a:t>Kindergarten Readiness Snapshot, </a:t>
            </a:r>
            <a:r>
              <a:rPr lang="en-US" sz="20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Kindergarten Readiness (ksde.org)</a:t>
            </a:r>
            <a:endParaRPr lang="en-US" sz="2000" kern="0" dirty="0">
              <a:solidFill>
                <a:schemeClr val="bg1"/>
              </a:solidFill>
              <a:latin typeface="Arial" panose="020B0604020202020204" pitchFamily="34" charset="0"/>
              <a:cs typeface="Arial" panose="020B0604020202020204" pitchFamily="34" charset="0"/>
              <a:sym typeface="Arial"/>
            </a:endParaRPr>
          </a:p>
          <a:p>
            <a:pPr defTabSz="1219170">
              <a:buClr>
                <a:srgbClr val="000000"/>
              </a:buClr>
              <a:defRPr/>
            </a:pPr>
            <a:r>
              <a:rPr lang="en-US" sz="2000" kern="0" dirty="0">
                <a:solidFill>
                  <a:schemeClr val="bg1"/>
                </a:solidFill>
                <a:latin typeface="Arial" panose="020B0604020202020204" pitchFamily="34" charset="0"/>
                <a:cs typeface="Arial" panose="020B0604020202020204" pitchFamily="34" charset="0"/>
                <a:sym typeface="Arial"/>
              </a:rPr>
              <a:t>Ages and Stages Screening, </a:t>
            </a:r>
            <a:r>
              <a:rPr lang="en-US" sz="20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Welcome to the ASQ Online System for Kansas! - Ages and Stages</a:t>
            </a:r>
            <a:endParaRPr lang="en-US" sz="2000" kern="0" dirty="0">
              <a:solidFill>
                <a:schemeClr val="bg1"/>
              </a:solidFill>
              <a:latin typeface="Arial" panose="020B0604020202020204" pitchFamily="34" charset="0"/>
              <a:cs typeface="Arial" panose="020B0604020202020204" pitchFamily="34" charset="0"/>
              <a:sym typeface="Arial"/>
            </a:endParaRPr>
          </a:p>
          <a:p>
            <a:pPr marL="0" marR="0">
              <a:spcBef>
                <a:spcPts val="0"/>
              </a:spcBef>
              <a:spcAft>
                <a:spcPts val="0"/>
              </a:spcAft>
            </a:pP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Early Childhood Transition Fact sheet for transition from Part c to Part B:</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https://www.ksde.org/Portals/0/ECSETS/FactSheets/FactSheet-SPP-Ind12.pdf</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5" tooltip="Ind 12">
                  <a:extLst>
                    <a:ext uri="{A12FA001-AC4F-418D-AE19-62706E023703}">
                      <ahyp:hlinkClr xmlns:ahyp="http://schemas.microsoft.com/office/drawing/2018/hyperlinkcolor" val="tx"/>
                    </a:ext>
                  </a:extLst>
                </a:hlinkClick>
              </a:rPr>
              <a:t>Indicator 12: Transition from Part C to B</a:t>
            </a: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(Vimeo) (11:01 minutes) / </a:t>
            </a:r>
            <a:r>
              <a:rPr lang="en-US" sz="20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6" tooltip="Ind 12 Slides">
                  <a:extLst>
                    <a:ext uri="{A12FA001-AC4F-418D-AE19-62706E023703}">
                      <ahyp:hlinkClr xmlns:ahyp="http://schemas.microsoft.com/office/drawing/2018/hyperlinkcolor" val="tx"/>
                    </a:ext>
                  </a:extLst>
                </a:hlinkClick>
              </a:rPr>
              <a:t>Slides</a:t>
            </a:r>
            <a:r>
              <a:rPr lang="en-US" sz="2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(external link)</a:t>
            </a:r>
            <a:endParaRPr lang="en-US" sz="20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2000" kern="0" dirty="0">
                <a:solidFill>
                  <a:prstClr val="white"/>
                </a:solidFill>
                <a:latin typeface="Arial" panose="020B0604020202020204" pitchFamily="34" charset="0"/>
                <a:cs typeface="Arial" panose="020B0604020202020204" pitchFamily="34" charset="0"/>
                <a:sym typeface="Arial"/>
              </a:rPr>
              <a:t>Kansas Kids Needs Assessment, conducted yearly as targeted research focusing on mental health services starting at age 3 for the following 3 years</a:t>
            </a:r>
            <a:r>
              <a:rPr lang="en-US" sz="2000" kern="0" dirty="0">
                <a:solidFill>
                  <a:schemeClr val="bg1"/>
                </a:solidFill>
                <a:latin typeface="Arial" panose="020B0604020202020204" pitchFamily="34" charset="0"/>
                <a:cs typeface="Arial" panose="020B0604020202020204" pitchFamily="34" charset="0"/>
                <a:sym typeface="Arial"/>
              </a:rPr>
              <a:t>.                </a:t>
            </a:r>
            <a:r>
              <a:rPr lang="en-US" sz="20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Needs Assessment | Kansas Children's Cabinet and Trust Fund (kschildrenscabinet.org)</a:t>
            </a:r>
            <a:endParaRPr lang="en-US" sz="2000" kern="0" dirty="0">
              <a:solidFill>
                <a:schemeClr val="bg1"/>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lang="en-US" sz="2000" kern="0" dirty="0">
              <a:solidFill>
                <a:prstClr val="white"/>
              </a:solidFill>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3" name="Footer Placeholder 2">
            <a:extLst>
              <a:ext uri="{FF2B5EF4-FFF2-40B4-BE49-F238E27FC236}">
                <a16:creationId xmlns:a16="http://schemas.microsoft.com/office/drawing/2014/main" id="{0334A12B-1A81-C9F5-ACE1-43A3BBCFA45B}"/>
              </a:ext>
            </a:extLst>
          </p:cNvPr>
          <p:cNvSpPr>
            <a:spLocks noGrp="1"/>
          </p:cNvSpPr>
          <p:nvPr>
            <p:ph type="ftr" sz="quarter" idx="11"/>
          </p:nvPr>
        </p:nvSpPr>
        <p:spPr>
          <a:xfrm>
            <a:off x="3188493" y="6076186"/>
            <a:ext cx="5815013" cy="365125"/>
          </a:xfrm>
        </p:spPr>
        <p:txBody>
          <a:bodyPr/>
          <a:lstStyle/>
          <a:p>
            <a:r>
              <a:rPr lang="en-US" dirty="0">
                <a:solidFill>
                  <a:schemeClr val="bg1"/>
                </a:solidFill>
                <a:latin typeface="Arial" panose="020B0604020202020204" pitchFamily="34" charset="0"/>
                <a:cs typeface="Arial" panose="020B0604020202020204" pitchFamily="34" charset="0"/>
              </a:rPr>
              <a:t>November 2024, Collaborative Document, DCF, KDADS, KDHE, KDOC and KSDE</a:t>
            </a:r>
          </a:p>
        </p:txBody>
      </p:sp>
    </p:spTree>
    <p:extLst>
      <p:ext uri="{BB962C8B-B14F-4D97-AF65-F5344CB8AC3E}">
        <p14:creationId xmlns:p14="http://schemas.microsoft.com/office/powerpoint/2010/main" val="2562951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duct Lifecycle Infographics by Slidesgo">
  <a:themeElements>
    <a:clrScheme name="Simple Light">
      <a:dk1>
        <a:srgbClr val="000000"/>
      </a:dk1>
      <a:lt1>
        <a:srgbClr val="FFFFFF"/>
      </a:lt1>
      <a:dk2>
        <a:srgbClr val="999999"/>
      </a:dk2>
      <a:lt2>
        <a:srgbClr val="EBEBEB"/>
      </a:lt2>
      <a:accent1>
        <a:srgbClr val="8ACAD4"/>
      </a:accent1>
      <a:accent2>
        <a:srgbClr val="5CADBD"/>
      </a:accent2>
      <a:accent3>
        <a:srgbClr val="B3D349"/>
      </a:accent3>
      <a:accent4>
        <a:srgbClr val="7CAA3D"/>
      </a:accent4>
      <a:accent5>
        <a:srgbClr val="538A21"/>
      </a:accent5>
      <a:accent6>
        <a:srgbClr val="4EA57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112635</TotalTime>
  <Words>5882</Words>
  <Application>Microsoft Office PowerPoint</Application>
  <PresentationFormat>Widescreen</PresentationFormat>
  <Paragraphs>615</Paragraphs>
  <Slides>36</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7" baseType="lpstr">
      <vt:lpstr>Fira Sans Extra Condensed Medium</vt:lpstr>
      <vt:lpstr>Aptos Narrow</vt:lpstr>
      <vt:lpstr>Arial</vt:lpstr>
      <vt:lpstr>Calibri</vt:lpstr>
      <vt:lpstr>Calibri Light</vt:lpstr>
      <vt:lpstr>Nunito</vt:lpstr>
      <vt:lpstr>Roboto</vt:lpstr>
      <vt:lpstr>Symbol</vt:lpstr>
      <vt:lpstr>Office Theme</vt:lpstr>
      <vt:lpstr>Product Lifecycle Infographics by Slidesgo</vt:lpstr>
      <vt:lpstr>Acrobat Document</vt:lpstr>
      <vt:lpstr>Children’s Continuum of Care Services &amp; Treatment Kansas 2024</vt:lpstr>
      <vt:lpstr>Children’s Continuum of Care Services &amp; Treatment Kansas 2024 Continued</vt:lpstr>
      <vt:lpstr>Children’s Continuum of Care Services &amp; Treatment Kansas 2024 Continued </vt:lpstr>
      <vt:lpstr>Children’s Continuum of Care Services &amp; Treatment Kansas 2024 Continued  </vt:lpstr>
      <vt:lpstr>Glossary</vt:lpstr>
      <vt:lpstr>Glossary </vt:lpstr>
      <vt:lpstr>State and Service Agencies</vt:lpstr>
      <vt:lpstr>Prevention   </vt:lpstr>
      <vt:lpstr>Kansas Department of Education, Prevention </vt:lpstr>
      <vt:lpstr>Early Intervention Services </vt:lpstr>
      <vt:lpstr>Kansas Department of Education, Intervention </vt:lpstr>
      <vt:lpstr>Home, Office or Outpatient Services </vt:lpstr>
      <vt:lpstr>Intensive Case Management</vt:lpstr>
      <vt:lpstr>Home Based Treatment or  Services</vt:lpstr>
      <vt:lpstr>Family Support Services</vt:lpstr>
      <vt:lpstr>Intensive Outpatient Program Services, (IOP)</vt:lpstr>
      <vt:lpstr>November 2024, Collaborative Document, DCF, KDADS, KDHE, KDOC and KSDE</vt:lpstr>
      <vt:lpstr>Therapeutic Pre-Schools </vt:lpstr>
      <vt:lpstr>Therapeutic Pre-Schools Cont.</vt:lpstr>
      <vt:lpstr>Therapeutic Schools </vt:lpstr>
      <vt:lpstr>Transitional Living Programs, (TLP) </vt:lpstr>
      <vt:lpstr>Community Integration Programs, (CIP)</vt:lpstr>
      <vt:lpstr>Partial Hospitalization Programs, (PHP)</vt:lpstr>
      <vt:lpstr>Emergency Crisis  Services</vt:lpstr>
      <vt:lpstr>Respite Care Services, Crisis Respite Centers, (CRCs)</vt:lpstr>
      <vt:lpstr> Respite Care Services, Crisis Respite Centers, (CRCs), Cont.</vt:lpstr>
      <vt:lpstr>Crisis Stabilization Units</vt:lpstr>
      <vt:lpstr>Crisis Stabilization Units Cont.</vt:lpstr>
      <vt:lpstr>Emergency Crisis  Services, Shelters</vt:lpstr>
      <vt:lpstr>Therapeutic Residence, Therapeutic Family Foster Home, (TFFH) </vt:lpstr>
      <vt:lpstr>Therapeutic  Residence, Youth Residential Center II (YRC II)</vt:lpstr>
      <vt:lpstr>Therapeutic Residence, Qualified Residential Treatment Program QRTP</vt:lpstr>
      <vt:lpstr>Residential Treatment,  Psychiatric Residential Treatment Facilities (PRTF)</vt:lpstr>
      <vt:lpstr>Hospital Treatment</vt:lpstr>
      <vt:lpstr>Juvenile Correctional Complex</vt:lpstr>
      <vt:lpstr>Workforce Stabilization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Continuum of Care on Treatment  Kansas 2017</dc:title>
  <dc:creator>Kansas [DCF]</dc:creator>
  <cp:lastModifiedBy>Evelyn Alden</cp:lastModifiedBy>
  <cp:revision>225</cp:revision>
  <cp:lastPrinted>2024-06-12T15:34:23Z</cp:lastPrinted>
  <dcterms:created xsi:type="dcterms:W3CDTF">2023-10-26T12:02:36Z</dcterms:created>
  <dcterms:modified xsi:type="dcterms:W3CDTF">2024-12-30T15:55:46Z</dcterms:modified>
</cp:coreProperties>
</file>