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9.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10.xml" ContentType="application/vnd.openxmlformats-officedocument.presentationml.tags+xml"/>
  <Override PartName="/ppt/notesSlides/notesSlide71.xml" ContentType="application/vnd.openxmlformats-officedocument.presentationml.notesSlide+xml"/>
  <Override PartName="/ppt/tags/tag11.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2.xml" ContentType="application/vnd.openxmlformats-officedocument.presentationml.tags+xml"/>
  <Override PartName="/ppt/notesSlides/notesSlide74.xml" ContentType="application/vnd.openxmlformats-officedocument.presentationml.notesSlide+xml"/>
  <Override PartName="/ppt/tags/tag13.xml" ContentType="application/vnd.openxmlformats-officedocument.presentationml.tags+xml"/>
  <Override PartName="/ppt/notesSlides/notesSlide75.xml" ContentType="application/vnd.openxmlformats-officedocument.presentationml.notesSlide+xml"/>
  <Override PartName="/ppt/tags/tag14.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15.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16.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17.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18.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19.xml" ContentType="application/vnd.openxmlformats-officedocument.presentationml.tags+xml"/>
  <Override PartName="/ppt/notesSlides/notesSlide103.xml" ContentType="application/vnd.openxmlformats-officedocument.presentationml.notesSlide+xml"/>
  <Override PartName="/ppt/tags/tag20.xml" ContentType="application/vnd.openxmlformats-officedocument.presentationml.tags+xml"/>
  <Override PartName="/ppt/notesSlides/notesSlide104.xml" ContentType="application/vnd.openxmlformats-officedocument.presentationml.notesSlide+xml"/>
  <Override PartName="/ppt/tags/tag21.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ags/tag22.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ags/tag23.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ags/tag24.xml" ContentType="application/vnd.openxmlformats-officedocument.presentationml.tag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tags/tag25.xml" ContentType="application/vnd.openxmlformats-officedocument.presentationml.tags+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tags/tag26.xml" ContentType="application/vnd.openxmlformats-officedocument.presentationml.tags+xml"/>
  <Override PartName="/ppt/notesSlides/notesSlide194.xml" ContentType="application/vnd.openxmlformats-officedocument.presentationml.notesSlide+xml"/>
  <Override PartName="/ppt/tags/tag27.xml" ContentType="application/vnd.openxmlformats-officedocument.presentationml.tags+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tags/tag28.xml" ContentType="application/vnd.openxmlformats-officedocument.presentationml.tags+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tags/tag29.xml" ContentType="application/vnd.openxmlformats-officedocument.presentationml.tags+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tags/tag30.xml" ContentType="application/vnd.openxmlformats-officedocument.presentationml.tags+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tags/tag31.xml" ContentType="application/vnd.openxmlformats-officedocument.presentationml.tags+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tags/tag32.xml" ContentType="application/vnd.openxmlformats-officedocument.presentationml.tags+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tags/tag33.xml" ContentType="application/vnd.openxmlformats-officedocument.presentationml.tags+xml"/>
  <Override PartName="/ppt/notesSlides/notesSlide280.xml" ContentType="application/vnd.openxmlformats-officedocument.presentationml.notesSlide+xml"/>
  <Override PartName="/ppt/tags/tag34.xml" ContentType="application/vnd.openxmlformats-officedocument.presentationml.tags+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tags/tag35.xml" ContentType="application/vnd.openxmlformats-officedocument.presentationml.tags+xml"/>
  <Override PartName="/ppt/notesSlides/notesSlide283.xml" ContentType="application/vnd.openxmlformats-officedocument.presentationml.notesSlide+xml"/>
  <Override PartName="/ppt/tags/tag36.xml" ContentType="application/vnd.openxmlformats-officedocument.presentationml.tags+xml"/>
  <Override PartName="/ppt/notesSlides/notesSlide28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90"/>
  </p:notesMasterIdLst>
  <p:sldIdLst>
    <p:sldId id="261" r:id="rId5"/>
    <p:sldId id="366" r:id="rId6"/>
    <p:sldId id="4268" r:id="rId7"/>
    <p:sldId id="376" r:id="rId8"/>
    <p:sldId id="518" r:id="rId9"/>
    <p:sldId id="4451" r:id="rId10"/>
    <p:sldId id="4278" r:id="rId11"/>
    <p:sldId id="4273" r:id="rId12"/>
    <p:sldId id="292" r:id="rId13"/>
    <p:sldId id="293" r:id="rId14"/>
    <p:sldId id="294" r:id="rId15"/>
    <p:sldId id="4453" r:id="rId16"/>
    <p:sldId id="298" r:id="rId17"/>
    <p:sldId id="332" r:id="rId18"/>
    <p:sldId id="421" r:id="rId19"/>
    <p:sldId id="419" r:id="rId20"/>
    <p:sldId id="4434" r:id="rId21"/>
    <p:sldId id="407" r:id="rId22"/>
    <p:sldId id="338" r:id="rId23"/>
    <p:sldId id="388" r:id="rId24"/>
    <p:sldId id="301" r:id="rId25"/>
    <p:sldId id="336" r:id="rId26"/>
    <p:sldId id="260" r:id="rId27"/>
    <p:sldId id="339" r:id="rId28"/>
    <p:sldId id="420" r:id="rId29"/>
    <p:sldId id="4271" r:id="rId30"/>
    <p:sldId id="4272" r:id="rId31"/>
    <p:sldId id="334" r:id="rId32"/>
    <p:sldId id="464" r:id="rId33"/>
    <p:sldId id="500" r:id="rId34"/>
    <p:sldId id="266" r:id="rId35"/>
    <p:sldId id="514" r:id="rId36"/>
    <p:sldId id="302" r:id="rId37"/>
    <p:sldId id="4423" r:id="rId38"/>
    <p:sldId id="465" r:id="rId39"/>
    <p:sldId id="385" r:id="rId40"/>
    <p:sldId id="4281" r:id="rId41"/>
    <p:sldId id="472" r:id="rId42"/>
    <p:sldId id="4286" r:id="rId43"/>
    <p:sldId id="4282" r:id="rId44"/>
    <p:sldId id="264" r:id="rId45"/>
    <p:sldId id="4300" r:id="rId46"/>
    <p:sldId id="4283" r:id="rId47"/>
    <p:sldId id="4284" r:id="rId48"/>
    <p:sldId id="4285" r:id="rId49"/>
    <p:sldId id="4269" r:id="rId50"/>
    <p:sldId id="4270" r:id="rId51"/>
    <p:sldId id="4433" r:id="rId52"/>
    <p:sldId id="4435" r:id="rId53"/>
    <p:sldId id="4436" r:id="rId54"/>
    <p:sldId id="470" r:id="rId55"/>
    <p:sldId id="280" r:id="rId56"/>
    <p:sldId id="393" r:id="rId57"/>
    <p:sldId id="398" r:id="rId58"/>
    <p:sldId id="4287" r:id="rId59"/>
    <p:sldId id="4288" r:id="rId60"/>
    <p:sldId id="4290" r:id="rId61"/>
    <p:sldId id="4289" r:id="rId62"/>
    <p:sldId id="4291" r:id="rId63"/>
    <p:sldId id="4293" r:id="rId64"/>
    <p:sldId id="4294" r:id="rId65"/>
    <p:sldId id="4421" r:id="rId66"/>
    <p:sldId id="4422" r:id="rId67"/>
    <p:sldId id="4424" r:id="rId68"/>
    <p:sldId id="4439" r:id="rId69"/>
    <p:sldId id="4425" r:id="rId70"/>
    <p:sldId id="4438" r:id="rId71"/>
    <p:sldId id="340" r:id="rId72"/>
    <p:sldId id="4295" r:id="rId73"/>
    <p:sldId id="4309" r:id="rId74"/>
    <p:sldId id="341" r:id="rId75"/>
    <p:sldId id="4275" r:id="rId76"/>
    <p:sldId id="4296" r:id="rId77"/>
    <p:sldId id="343" r:id="rId78"/>
    <p:sldId id="350" r:id="rId79"/>
    <p:sldId id="346" r:id="rId80"/>
    <p:sldId id="4298" r:id="rId81"/>
    <p:sldId id="4299" r:id="rId82"/>
    <p:sldId id="4297" r:id="rId83"/>
    <p:sldId id="347" r:id="rId84"/>
    <p:sldId id="430" r:id="rId85"/>
    <p:sldId id="4301" r:id="rId86"/>
    <p:sldId id="422" r:id="rId87"/>
    <p:sldId id="405" r:id="rId88"/>
    <p:sldId id="4303" r:id="rId89"/>
    <p:sldId id="4304" r:id="rId90"/>
    <p:sldId id="4308" r:id="rId91"/>
    <p:sldId id="399" r:id="rId92"/>
    <p:sldId id="4302" r:id="rId93"/>
    <p:sldId id="348" r:id="rId94"/>
    <p:sldId id="4305" r:id="rId95"/>
    <p:sldId id="4306" r:id="rId96"/>
    <p:sldId id="4312" r:id="rId97"/>
    <p:sldId id="4313" r:id="rId98"/>
    <p:sldId id="537" r:id="rId99"/>
    <p:sldId id="4307" r:id="rId100"/>
    <p:sldId id="351" r:id="rId101"/>
    <p:sldId id="4266" r:id="rId102"/>
    <p:sldId id="4267" r:id="rId103"/>
    <p:sldId id="415" r:id="rId104"/>
    <p:sldId id="356" r:id="rId105"/>
    <p:sldId id="4341" r:id="rId106"/>
    <p:sldId id="282" r:id="rId107"/>
    <p:sldId id="352" r:id="rId108"/>
    <p:sldId id="391" r:id="rId109"/>
    <p:sldId id="4419" r:id="rId110"/>
    <p:sldId id="416" r:id="rId111"/>
    <p:sldId id="4340" r:id="rId112"/>
    <p:sldId id="4442" r:id="rId113"/>
    <p:sldId id="4415" r:id="rId114"/>
    <p:sldId id="4316" r:id="rId115"/>
    <p:sldId id="4317" r:id="rId116"/>
    <p:sldId id="4318" r:id="rId117"/>
    <p:sldId id="4319" r:id="rId118"/>
    <p:sldId id="4320" r:id="rId119"/>
    <p:sldId id="353" r:id="rId120"/>
    <p:sldId id="4447" r:id="rId121"/>
    <p:sldId id="4448" r:id="rId122"/>
    <p:sldId id="4322" r:id="rId123"/>
    <p:sldId id="288" r:id="rId124"/>
    <p:sldId id="354" r:id="rId125"/>
    <p:sldId id="4324" r:id="rId126"/>
    <p:sldId id="4325" r:id="rId127"/>
    <p:sldId id="4327" r:id="rId128"/>
    <p:sldId id="289" r:id="rId129"/>
    <p:sldId id="4328" r:id="rId130"/>
    <p:sldId id="4329" r:id="rId131"/>
    <p:sldId id="4330" r:id="rId132"/>
    <p:sldId id="4331" r:id="rId133"/>
    <p:sldId id="4332" r:id="rId134"/>
    <p:sldId id="418" r:id="rId135"/>
    <p:sldId id="4334" r:id="rId136"/>
    <p:sldId id="4335" r:id="rId137"/>
    <p:sldId id="4336" r:id="rId138"/>
    <p:sldId id="538" r:id="rId139"/>
    <p:sldId id="4333" r:id="rId140"/>
    <p:sldId id="4337" r:id="rId141"/>
    <p:sldId id="4342" r:id="rId142"/>
    <p:sldId id="4343" r:id="rId143"/>
    <p:sldId id="4345" r:id="rId144"/>
    <p:sldId id="4344" r:id="rId145"/>
    <p:sldId id="4346" r:id="rId146"/>
    <p:sldId id="4339" r:id="rId147"/>
    <p:sldId id="381" r:id="rId148"/>
    <p:sldId id="4347" r:id="rId149"/>
    <p:sldId id="4348" r:id="rId150"/>
    <p:sldId id="4349" r:id="rId151"/>
    <p:sldId id="506" r:id="rId152"/>
    <p:sldId id="503" r:id="rId153"/>
    <p:sldId id="4350" r:id="rId154"/>
    <p:sldId id="4352" r:id="rId155"/>
    <p:sldId id="539" r:id="rId156"/>
    <p:sldId id="355" r:id="rId157"/>
    <p:sldId id="508" r:id="rId158"/>
    <p:sldId id="509" r:id="rId159"/>
    <p:sldId id="4351" r:id="rId160"/>
    <p:sldId id="505" r:id="rId161"/>
    <p:sldId id="545" r:id="rId162"/>
    <p:sldId id="380" r:id="rId163"/>
    <p:sldId id="4355" r:id="rId164"/>
    <p:sldId id="410" r:id="rId165"/>
    <p:sldId id="4356" r:id="rId166"/>
    <p:sldId id="4357" r:id="rId167"/>
    <p:sldId id="4358" r:id="rId168"/>
    <p:sldId id="4359" r:id="rId169"/>
    <p:sldId id="4360" r:id="rId170"/>
    <p:sldId id="4361" r:id="rId171"/>
    <p:sldId id="4362" r:id="rId172"/>
    <p:sldId id="4363" r:id="rId173"/>
    <p:sldId id="4364" r:id="rId174"/>
    <p:sldId id="4365" r:id="rId175"/>
    <p:sldId id="4366" r:id="rId176"/>
    <p:sldId id="4367" r:id="rId177"/>
    <p:sldId id="4368" r:id="rId178"/>
    <p:sldId id="4454" r:id="rId179"/>
    <p:sldId id="4426" r:id="rId180"/>
    <p:sldId id="4428" r:id="rId181"/>
    <p:sldId id="4443" r:id="rId182"/>
    <p:sldId id="4445" r:id="rId183"/>
    <p:sldId id="4444" r:id="rId184"/>
    <p:sldId id="4446" r:id="rId185"/>
    <p:sldId id="4414" r:id="rId186"/>
    <p:sldId id="4377" r:id="rId187"/>
    <p:sldId id="342" r:id="rId188"/>
    <p:sldId id="4449" r:id="rId189"/>
    <p:sldId id="540" r:id="rId190"/>
    <p:sldId id="4370" r:id="rId191"/>
    <p:sldId id="4371" r:id="rId192"/>
    <p:sldId id="4408" r:id="rId193"/>
    <p:sldId id="4372" r:id="rId194"/>
    <p:sldId id="541" r:id="rId195"/>
    <p:sldId id="4374" r:id="rId196"/>
    <p:sldId id="4378" r:id="rId197"/>
    <p:sldId id="358" r:id="rId198"/>
    <p:sldId id="392" r:id="rId199"/>
    <p:sldId id="542" r:id="rId200"/>
    <p:sldId id="387" r:id="rId201"/>
    <p:sldId id="417" r:id="rId202"/>
    <p:sldId id="434" r:id="rId203"/>
    <p:sldId id="413" r:id="rId204"/>
    <p:sldId id="4380" r:id="rId205"/>
    <p:sldId id="4381" r:id="rId206"/>
    <p:sldId id="4384" r:id="rId207"/>
    <p:sldId id="4383" r:id="rId208"/>
    <p:sldId id="4388" r:id="rId209"/>
    <p:sldId id="4385" r:id="rId210"/>
    <p:sldId id="4382" r:id="rId211"/>
    <p:sldId id="4389" r:id="rId212"/>
    <p:sldId id="4386" r:id="rId213"/>
    <p:sldId id="4387" r:id="rId214"/>
    <p:sldId id="4390" r:id="rId215"/>
    <p:sldId id="4391" r:id="rId216"/>
    <p:sldId id="4394" r:id="rId217"/>
    <p:sldId id="4393" r:id="rId218"/>
    <p:sldId id="4392" r:id="rId219"/>
    <p:sldId id="4395" r:id="rId220"/>
    <p:sldId id="4455" r:id="rId221"/>
    <p:sldId id="360" r:id="rId222"/>
    <p:sldId id="4379" r:id="rId223"/>
    <p:sldId id="4397" r:id="rId224"/>
    <p:sldId id="357" r:id="rId225"/>
    <p:sldId id="4411" r:id="rId226"/>
    <p:sldId id="497" r:id="rId227"/>
    <p:sldId id="4409" r:id="rId228"/>
    <p:sldId id="4410" r:id="rId229"/>
    <p:sldId id="4450" r:id="rId230"/>
    <p:sldId id="361" r:id="rId231"/>
    <p:sldId id="382" r:id="rId232"/>
    <p:sldId id="349" r:id="rId233"/>
    <p:sldId id="4398" r:id="rId234"/>
    <p:sldId id="4399" r:id="rId235"/>
    <p:sldId id="362" r:id="rId236"/>
    <p:sldId id="4420" r:id="rId237"/>
    <p:sldId id="300" r:id="rId238"/>
    <p:sldId id="544" r:id="rId239"/>
    <p:sldId id="4413" r:id="rId240"/>
    <p:sldId id="4412" r:id="rId241"/>
    <p:sldId id="543" r:id="rId242"/>
    <p:sldId id="364" r:id="rId243"/>
    <p:sldId id="299" r:id="rId244"/>
    <p:sldId id="389" r:id="rId245"/>
    <p:sldId id="414" r:id="rId246"/>
    <p:sldId id="4400" r:id="rId247"/>
    <p:sldId id="4401" r:id="rId248"/>
    <p:sldId id="4402" r:id="rId249"/>
    <p:sldId id="4403" r:id="rId250"/>
    <p:sldId id="4404" r:id="rId251"/>
    <p:sldId id="4405" r:id="rId252"/>
    <p:sldId id="4440" r:id="rId253"/>
    <p:sldId id="4441" r:id="rId254"/>
    <p:sldId id="4416" r:id="rId255"/>
    <p:sldId id="476" r:id="rId256"/>
    <p:sldId id="479" r:id="rId257"/>
    <p:sldId id="480" r:id="rId258"/>
    <p:sldId id="481" r:id="rId259"/>
    <p:sldId id="477" r:id="rId260"/>
    <p:sldId id="482" r:id="rId261"/>
    <p:sldId id="478" r:id="rId262"/>
    <p:sldId id="520" r:id="rId263"/>
    <p:sldId id="536" r:id="rId264"/>
    <p:sldId id="401" r:id="rId265"/>
    <p:sldId id="519" r:id="rId266"/>
    <p:sldId id="531" r:id="rId267"/>
    <p:sldId id="521" r:id="rId268"/>
    <p:sldId id="526" r:id="rId269"/>
    <p:sldId id="4452" r:id="rId270"/>
    <p:sldId id="528" r:id="rId271"/>
    <p:sldId id="4432" r:id="rId272"/>
    <p:sldId id="530" r:id="rId273"/>
    <p:sldId id="522" r:id="rId274"/>
    <p:sldId id="532" r:id="rId275"/>
    <p:sldId id="4431" r:id="rId276"/>
    <p:sldId id="523" r:id="rId277"/>
    <p:sldId id="4430" r:id="rId278"/>
    <p:sldId id="533" r:id="rId279"/>
    <p:sldId id="297" r:id="rId280"/>
    <p:sldId id="524" r:id="rId281"/>
    <p:sldId id="525" r:id="rId282"/>
    <p:sldId id="306" r:id="rId283"/>
    <p:sldId id="257" r:id="rId284"/>
    <p:sldId id="322" r:id="rId285"/>
    <p:sldId id="384" r:id="rId286"/>
    <p:sldId id="323" r:id="rId287"/>
    <p:sldId id="324" r:id="rId288"/>
    <p:sldId id="4277" r:id="rId289"/>
  </p:sldIdLst>
  <p:sldSz cx="12192000" cy="6858000"/>
  <p:notesSz cx="7010400" cy="9296400"/>
  <p:embeddedFontLst>
    <p:embeddedFont>
      <p:font typeface="Arial Narrow" panose="020B0606020202030204" pitchFamily="34" charset="0"/>
      <p:regular r:id="rId291"/>
      <p:bold r:id="rId292"/>
      <p:italic r:id="rId293"/>
      <p:boldItalic r:id="rId294"/>
    </p:embeddedFont>
    <p:embeddedFont>
      <p:font typeface="Cambria" panose="02040503050406030204" pitchFamily="18" charset="0"/>
      <p:regular r:id="rId295"/>
      <p:bold r:id="rId296"/>
      <p:italic r:id="rId297"/>
      <p:boldItalic r:id="rId298"/>
    </p:embeddedFont>
    <p:embeddedFont>
      <p:font typeface="Helvetica" panose="020B0604020202020204" pitchFamily="34" charset="0"/>
      <p:regular r:id="rId299"/>
      <p:bold r:id="rId300"/>
      <p:italic r:id="rId301"/>
      <p:boldItalic r:id="rId302"/>
    </p:embeddedFont>
    <p:embeddedFont>
      <p:font typeface="Open Sans" panose="020B0606030504020204" pitchFamily="34" charset="0"/>
      <p:regular r:id="rId303"/>
      <p:bold r:id="rId304"/>
      <p:italic r:id="rId305"/>
      <p:boldItalic r:id="rId306"/>
    </p:embeddedFont>
    <p:embeddedFont>
      <p:font typeface="Open Sans Light" panose="020B0306030504020204" pitchFamily="34" charset="0"/>
      <p:regular r:id="rId307"/>
      <p:italic r:id="rId308"/>
    </p:embeddedFont>
    <p:embeddedFont>
      <p:font typeface="Open Sans Semibold" panose="020B0706030804020204" pitchFamily="34" charset="0"/>
      <p:bold r:id="rId309"/>
      <p:boldItalic r:id="rId310"/>
    </p:embeddedFont>
    <p:embeddedFont>
      <p:font typeface="Open Sans Semibold" panose="020B0706030804020204" pitchFamily="34" charset="0"/>
      <p:bold r:id="rId309"/>
      <p:boldItalic r:id="rId310"/>
    </p:embeddedFont>
    <p:embeddedFont>
      <p:font typeface="Poppins" panose="00000500000000000000" pitchFamily="2" charset="0"/>
      <p:regular r:id="rId311"/>
      <p:bold r:id="rId312"/>
      <p:italic r:id="rId313"/>
      <p:boldItalic r:id="rId3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B07F2E-7BCB-2FCB-027B-254C769AA201}" name="Cary S. Rogers" initials="CR" userId="S::crogers@ksde.org::1a6c86bb-8689-4f2b-8a56-12b1f7b24834" providerId="AD"/>
  <p188:author id="{AF63B174-E3A1-164B-47B9-B669F9628878}" name="Melissa Valenza" initials="MV" userId="S::mvalenza@ksde.org::6a1599b9-91ba-4abb-9bdf-6a629d1a1e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84A"/>
    <a:srgbClr val="1228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71142" autoAdjust="0"/>
  </p:normalViewPr>
  <p:slideViewPr>
    <p:cSldViewPr snapToGrid="0">
      <p:cViewPr varScale="1">
        <p:scale>
          <a:sx n="79" d="100"/>
          <a:sy n="79" d="100"/>
        </p:scale>
        <p:origin x="1788" y="78"/>
      </p:cViewPr>
      <p:guideLst/>
    </p:cSldViewPr>
  </p:slideViewPr>
  <p:outlineViewPr>
    <p:cViewPr>
      <p:scale>
        <a:sx n="33" d="100"/>
        <a:sy n="33" d="100"/>
      </p:scale>
      <p:origin x="0" y="-1740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font" Target="fonts/font9.fntdata"/><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notesMaster" Target="notesMasters/notesMaster1.xml"/><Relationship Id="rId304" Type="http://schemas.openxmlformats.org/officeDocument/2006/relationships/font" Target="fonts/font14.fntdata"/><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presProps" Target="presProps.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65" Type="http://schemas.openxmlformats.org/officeDocument/2006/relationships/slide" Target="slides/slide61.xml"/><Relationship Id="rId130" Type="http://schemas.openxmlformats.org/officeDocument/2006/relationships/slide" Target="slides/slide126.xml"/><Relationship Id="rId172" Type="http://schemas.openxmlformats.org/officeDocument/2006/relationships/slide" Target="slides/slide168.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16" Type="http://schemas.openxmlformats.org/officeDocument/2006/relationships/viewProps" Target="viewProps.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font" Target="fonts/font2.fntdata"/><Relationship Id="rId306" Type="http://schemas.openxmlformats.org/officeDocument/2006/relationships/font" Target="fonts/font16.fntdata"/><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theme" Target="theme/theme1.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font" Target="fonts/font3.fntdata"/><Relationship Id="rId307" Type="http://schemas.openxmlformats.org/officeDocument/2006/relationships/font" Target="fonts/font17.fntdata"/><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318" Type="http://schemas.openxmlformats.org/officeDocument/2006/relationships/tableStyles" Target="tableStyles.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font" Target="fonts/font4.fntdata"/><Relationship Id="rId308" Type="http://schemas.openxmlformats.org/officeDocument/2006/relationships/font" Target="fonts/font18.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microsoft.com/office/2018/10/relationships/authors" Target="author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font" Target="fonts/font5.fntdata"/><Relationship Id="rId309" Type="http://schemas.openxmlformats.org/officeDocument/2006/relationships/font" Target="fonts/font19.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font" Target="fonts/font20.fntdata"/><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font" Target="fonts/font6.fntdata"/><Relationship Id="rId300" Type="http://schemas.openxmlformats.org/officeDocument/2006/relationships/font" Target="fonts/font10.fntdata"/><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font" Target="fonts/font21.fntdata"/><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font" Target="fonts/font7.fntdata"/><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font" Target="fonts/font11.fntdata"/><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font" Target="fonts/font22.fntdata"/><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font" Target="fonts/font8.fntdata"/><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font" Target="fonts/font23.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font" Target="fonts/font13.fntdata"/><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font" Target="fonts/font24.fntdata"/><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font" Target="fonts/font1.fntdata"/><Relationship Id="rId305" Type="http://schemas.openxmlformats.org/officeDocument/2006/relationships/font" Target="fonts/font15.fntdata"/><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05A2B4-9FB2-47EA-A9AD-151D58B8AFD8}"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C15A42D2-B61B-404B-A79C-DE4DFCF6C54F}">
      <dgm:prSet phldrT="[Text]"/>
      <dgm:spPr>
        <a:solidFill>
          <a:schemeClr val="accent2">
            <a:lumMod val="20000"/>
            <a:lumOff val="80000"/>
          </a:schemeClr>
        </a:solidFill>
      </dgm:spPr>
      <dgm:t>
        <a:bodyPr/>
        <a:lstStyle/>
        <a:p>
          <a:r>
            <a:rPr lang="en-US" b="1">
              <a:solidFill>
                <a:schemeClr val="accent6">
                  <a:lumMod val="50000"/>
                </a:schemeClr>
              </a:solidFill>
            </a:rPr>
            <a:t>Before</a:t>
          </a:r>
        </a:p>
      </dgm:t>
    </dgm:pt>
    <dgm:pt modelId="{E223392D-6A70-4CEF-8A19-5A065E8DC099}" type="parTrans" cxnId="{A35A2B87-7585-40AF-8B20-C8C813E2E4BC}">
      <dgm:prSet/>
      <dgm:spPr/>
      <dgm:t>
        <a:bodyPr/>
        <a:lstStyle/>
        <a:p>
          <a:endParaRPr lang="en-US">
            <a:solidFill>
              <a:schemeClr val="tx2"/>
            </a:solidFill>
          </a:endParaRPr>
        </a:p>
      </dgm:t>
    </dgm:pt>
    <dgm:pt modelId="{4D4879A4-E917-4CA3-AA39-C3A69A211740}" type="sibTrans" cxnId="{A35A2B87-7585-40AF-8B20-C8C813E2E4BC}">
      <dgm:prSet/>
      <dgm:spPr/>
      <dgm:t>
        <a:bodyPr/>
        <a:lstStyle/>
        <a:p>
          <a:endParaRPr lang="en-US">
            <a:solidFill>
              <a:schemeClr val="tx2"/>
            </a:solidFill>
          </a:endParaRPr>
        </a:p>
      </dgm:t>
    </dgm:pt>
    <dgm:pt modelId="{68CF0035-9F6B-4113-8939-713247E67DE1}">
      <dgm:prSet phldrT="[Text]"/>
      <dgm:spPr/>
      <dgm:t>
        <a:bodyPr/>
        <a:lstStyle/>
        <a:p>
          <a:r>
            <a:rPr lang="en-US"/>
            <a:t>Benchmark assessment</a:t>
          </a:r>
        </a:p>
      </dgm:t>
    </dgm:pt>
    <dgm:pt modelId="{8C310927-BB52-4517-8E01-08386AEF1341}" type="parTrans" cxnId="{C486CC31-FA65-400E-A559-34FCA6677CC4}">
      <dgm:prSet/>
      <dgm:spPr/>
      <dgm:t>
        <a:bodyPr/>
        <a:lstStyle/>
        <a:p>
          <a:endParaRPr lang="en-US">
            <a:solidFill>
              <a:schemeClr val="tx2"/>
            </a:solidFill>
          </a:endParaRPr>
        </a:p>
      </dgm:t>
    </dgm:pt>
    <dgm:pt modelId="{BE81BB46-8248-4E01-A204-8C792830D90D}" type="sibTrans" cxnId="{C486CC31-FA65-400E-A559-34FCA6677CC4}">
      <dgm:prSet/>
      <dgm:spPr/>
      <dgm:t>
        <a:bodyPr/>
        <a:lstStyle/>
        <a:p>
          <a:endParaRPr lang="en-US">
            <a:solidFill>
              <a:schemeClr val="tx2"/>
            </a:solidFill>
          </a:endParaRPr>
        </a:p>
      </dgm:t>
    </dgm:pt>
    <dgm:pt modelId="{D79E3E92-85CE-4FB2-839C-32F11B68EA2C}">
      <dgm:prSet phldrT="[Text]"/>
      <dgm:spPr>
        <a:solidFill>
          <a:schemeClr val="accent3">
            <a:lumMod val="20000"/>
            <a:lumOff val="80000"/>
          </a:schemeClr>
        </a:solidFill>
      </dgm:spPr>
      <dgm:t>
        <a:bodyPr/>
        <a:lstStyle/>
        <a:p>
          <a:r>
            <a:rPr lang="en-US" b="1" dirty="0">
              <a:solidFill>
                <a:schemeClr val="accent6">
                  <a:lumMod val="50000"/>
                </a:schemeClr>
              </a:solidFill>
            </a:rPr>
            <a:t>During</a:t>
          </a:r>
        </a:p>
      </dgm:t>
    </dgm:pt>
    <dgm:pt modelId="{4EDC98E9-21B9-454E-98E4-D988D487ECFD}" type="parTrans" cxnId="{D3EC3D70-FEAF-480F-8F7B-5A2614849220}">
      <dgm:prSet/>
      <dgm:spPr/>
      <dgm:t>
        <a:bodyPr/>
        <a:lstStyle/>
        <a:p>
          <a:endParaRPr lang="en-US">
            <a:solidFill>
              <a:schemeClr val="tx2"/>
            </a:solidFill>
          </a:endParaRPr>
        </a:p>
      </dgm:t>
    </dgm:pt>
    <dgm:pt modelId="{45733290-3755-4959-B8A6-5E88F61B8CA3}" type="sibTrans" cxnId="{D3EC3D70-FEAF-480F-8F7B-5A2614849220}">
      <dgm:prSet/>
      <dgm:spPr/>
      <dgm:t>
        <a:bodyPr/>
        <a:lstStyle/>
        <a:p>
          <a:endParaRPr lang="en-US">
            <a:solidFill>
              <a:schemeClr val="tx2"/>
            </a:solidFill>
          </a:endParaRPr>
        </a:p>
      </dgm:t>
    </dgm:pt>
    <dgm:pt modelId="{C669A85A-0CC6-4214-9BCD-5CEAC62056A3}">
      <dgm:prSet phldrT="[Text]"/>
      <dgm:spPr/>
      <dgm:t>
        <a:bodyPr/>
        <a:lstStyle/>
        <a:p>
          <a:r>
            <a:rPr lang="en-US"/>
            <a:t>Collect data on schedule</a:t>
          </a:r>
        </a:p>
      </dgm:t>
    </dgm:pt>
    <dgm:pt modelId="{25775EBB-2947-4554-BBA7-093BC1F5B592}" type="parTrans" cxnId="{DA692309-C3CD-4F93-B7E1-BCEE67E8EC15}">
      <dgm:prSet/>
      <dgm:spPr/>
      <dgm:t>
        <a:bodyPr/>
        <a:lstStyle/>
        <a:p>
          <a:endParaRPr lang="en-US">
            <a:solidFill>
              <a:schemeClr val="tx2"/>
            </a:solidFill>
          </a:endParaRPr>
        </a:p>
      </dgm:t>
    </dgm:pt>
    <dgm:pt modelId="{78533A56-5DAD-478A-A176-A9DDFE30070E}" type="sibTrans" cxnId="{DA692309-C3CD-4F93-B7E1-BCEE67E8EC15}">
      <dgm:prSet/>
      <dgm:spPr/>
      <dgm:t>
        <a:bodyPr/>
        <a:lstStyle/>
        <a:p>
          <a:endParaRPr lang="en-US">
            <a:solidFill>
              <a:schemeClr val="tx2"/>
            </a:solidFill>
          </a:endParaRPr>
        </a:p>
      </dgm:t>
    </dgm:pt>
    <dgm:pt modelId="{8908FBF2-DE34-4581-8EBE-B7E521E06ADD}">
      <dgm:prSet phldrT="[Text]"/>
      <dgm:spPr>
        <a:solidFill>
          <a:schemeClr val="accent5">
            <a:lumMod val="20000"/>
            <a:lumOff val="80000"/>
          </a:schemeClr>
        </a:solidFill>
      </dgm:spPr>
      <dgm:t>
        <a:bodyPr/>
        <a:lstStyle/>
        <a:p>
          <a:r>
            <a:rPr lang="en-US" b="1" dirty="0">
              <a:solidFill>
                <a:schemeClr val="accent6">
                  <a:lumMod val="50000"/>
                </a:schemeClr>
              </a:solidFill>
            </a:rPr>
            <a:t>After</a:t>
          </a:r>
        </a:p>
      </dgm:t>
    </dgm:pt>
    <dgm:pt modelId="{8246D8C6-E419-4E33-A954-FC21A06823E5}" type="parTrans" cxnId="{9015DF80-05D6-4B53-B5E8-70BD80D27580}">
      <dgm:prSet/>
      <dgm:spPr/>
      <dgm:t>
        <a:bodyPr/>
        <a:lstStyle/>
        <a:p>
          <a:endParaRPr lang="en-US">
            <a:solidFill>
              <a:schemeClr val="tx2"/>
            </a:solidFill>
          </a:endParaRPr>
        </a:p>
      </dgm:t>
    </dgm:pt>
    <dgm:pt modelId="{8C6F5D41-DBBB-4F94-967D-451BA38802A8}" type="sibTrans" cxnId="{9015DF80-05D6-4B53-B5E8-70BD80D27580}">
      <dgm:prSet/>
      <dgm:spPr/>
      <dgm:t>
        <a:bodyPr/>
        <a:lstStyle/>
        <a:p>
          <a:endParaRPr lang="en-US">
            <a:solidFill>
              <a:schemeClr val="tx2"/>
            </a:solidFill>
          </a:endParaRPr>
        </a:p>
      </dgm:t>
    </dgm:pt>
    <dgm:pt modelId="{12E474FA-1B2E-4698-918B-F6319D6195A4}">
      <dgm:prSet phldrT="[Text]"/>
      <dgm:spPr/>
      <dgm:t>
        <a:bodyPr/>
        <a:lstStyle/>
        <a:p>
          <a:r>
            <a:rPr lang="en-US"/>
            <a:t>Evaluate progress</a:t>
          </a:r>
        </a:p>
      </dgm:t>
    </dgm:pt>
    <dgm:pt modelId="{7E737250-2626-4876-A1D6-A8BE8BAD71F2}" type="parTrans" cxnId="{37EDAA0D-D6D5-4CDC-AEA8-C7A516E2D25C}">
      <dgm:prSet/>
      <dgm:spPr/>
      <dgm:t>
        <a:bodyPr/>
        <a:lstStyle/>
        <a:p>
          <a:endParaRPr lang="en-US">
            <a:solidFill>
              <a:schemeClr val="tx2"/>
            </a:solidFill>
          </a:endParaRPr>
        </a:p>
      </dgm:t>
    </dgm:pt>
    <dgm:pt modelId="{C91ECC30-7AB6-4D43-A30D-66815ED36458}" type="sibTrans" cxnId="{37EDAA0D-D6D5-4CDC-AEA8-C7A516E2D25C}">
      <dgm:prSet/>
      <dgm:spPr/>
      <dgm:t>
        <a:bodyPr/>
        <a:lstStyle/>
        <a:p>
          <a:endParaRPr lang="en-US">
            <a:solidFill>
              <a:schemeClr val="tx2"/>
            </a:solidFill>
          </a:endParaRPr>
        </a:p>
      </dgm:t>
    </dgm:pt>
    <dgm:pt modelId="{6513DF4C-EC61-41F6-8845-91C2D3CF65D3}">
      <dgm:prSet phldrT="[Text]"/>
      <dgm:spPr/>
      <dgm:t>
        <a:bodyPr/>
        <a:lstStyle/>
        <a:p>
          <a:r>
            <a:rPr lang="en-US"/>
            <a:t>Determine intervention</a:t>
          </a:r>
        </a:p>
      </dgm:t>
    </dgm:pt>
    <dgm:pt modelId="{612FCF14-6290-4BF8-BA6B-B4FA1B9E3BC5}" type="parTrans" cxnId="{B912CE0D-45A7-42A5-A785-852706D1C11A}">
      <dgm:prSet/>
      <dgm:spPr/>
      <dgm:t>
        <a:bodyPr/>
        <a:lstStyle/>
        <a:p>
          <a:endParaRPr lang="en-US">
            <a:solidFill>
              <a:schemeClr val="tx2"/>
            </a:solidFill>
          </a:endParaRPr>
        </a:p>
      </dgm:t>
    </dgm:pt>
    <dgm:pt modelId="{19FFECAC-0E30-4F65-BA70-2993AA7A9726}" type="sibTrans" cxnId="{B912CE0D-45A7-42A5-A785-852706D1C11A}">
      <dgm:prSet/>
      <dgm:spPr/>
      <dgm:t>
        <a:bodyPr/>
        <a:lstStyle/>
        <a:p>
          <a:endParaRPr lang="en-US">
            <a:solidFill>
              <a:schemeClr val="tx2"/>
            </a:solidFill>
          </a:endParaRPr>
        </a:p>
      </dgm:t>
    </dgm:pt>
    <dgm:pt modelId="{ACF78690-DF11-4A0D-8698-2802518961C6}">
      <dgm:prSet phldrT="[Text]"/>
      <dgm:spPr/>
      <dgm:t>
        <a:bodyPr/>
        <a:lstStyle/>
        <a:p>
          <a:r>
            <a:rPr lang="en-US"/>
            <a:t>Choose tool</a:t>
          </a:r>
        </a:p>
      </dgm:t>
    </dgm:pt>
    <dgm:pt modelId="{E556EE80-3388-473E-ADC7-EA27DC9A2065}" type="parTrans" cxnId="{EAD3BA86-22F2-4D48-A64E-8F8504A79787}">
      <dgm:prSet/>
      <dgm:spPr/>
      <dgm:t>
        <a:bodyPr/>
        <a:lstStyle/>
        <a:p>
          <a:endParaRPr lang="en-US">
            <a:solidFill>
              <a:schemeClr val="tx2"/>
            </a:solidFill>
          </a:endParaRPr>
        </a:p>
      </dgm:t>
    </dgm:pt>
    <dgm:pt modelId="{5C28A061-4FD5-4DCD-8214-86950B0DE946}" type="sibTrans" cxnId="{EAD3BA86-22F2-4D48-A64E-8F8504A79787}">
      <dgm:prSet/>
      <dgm:spPr/>
      <dgm:t>
        <a:bodyPr/>
        <a:lstStyle/>
        <a:p>
          <a:endParaRPr lang="en-US">
            <a:solidFill>
              <a:schemeClr val="tx2"/>
            </a:solidFill>
          </a:endParaRPr>
        </a:p>
      </dgm:t>
    </dgm:pt>
    <dgm:pt modelId="{00E9EBED-3B81-45A4-8169-3CEF636D58F7}">
      <dgm:prSet phldrT="[Text]"/>
      <dgm:spPr/>
      <dgm:t>
        <a:bodyPr/>
        <a:lstStyle/>
        <a:p>
          <a:r>
            <a:rPr lang="en-US"/>
            <a:t>Set goal</a:t>
          </a:r>
        </a:p>
      </dgm:t>
    </dgm:pt>
    <dgm:pt modelId="{8EB48912-E786-4CD1-B87D-E51137561C74}" type="parTrans" cxnId="{D06F35C3-12DD-4F41-A8E9-9C31526CB5F9}">
      <dgm:prSet/>
      <dgm:spPr/>
      <dgm:t>
        <a:bodyPr/>
        <a:lstStyle/>
        <a:p>
          <a:endParaRPr lang="en-US">
            <a:solidFill>
              <a:schemeClr val="tx2"/>
            </a:solidFill>
          </a:endParaRPr>
        </a:p>
      </dgm:t>
    </dgm:pt>
    <dgm:pt modelId="{A7CADB17-0D20-4742-A21B-0A0169A5171D}" type="sibTrans" cxnId="{D06F35C3-12DD-4F41-A8E9-9C31526CB5F9}">
      <dgm:prSet/>
      <dgm:spPr/>
      <dgm:t>
        <a:bodyPr/>
        <a:lstStyle/>
        <a:p>
          <a:endParaRPr lang="en-US">
            <a:solidFill>
              <a:schemeClr val="tx2"/>
            </a:solidFill>
          </a:endParaRPr>
        </a:p>
      </dgm:t>
    </dgm:pt>
    <dgm:pt modelId="{F2911252-B643-4CB2-A9BB-02B70A2375D0}">
      <dgm:prSet phldrT="[Text]"/>
      <dgm:spPr/>
      <dgm:t>
        <a:bodyPr/>
        <a:lstStyle/>
        <a:p>
          <a:r>
            <a:rPr lang="en-US"/>
            <a:t>Decide on frequency of PM and schedule for decision making</a:t>
          </a:r>
        </a:p>
      </dgm:t>
    </dgm:pt>
    <dgm:pt modelId="{2F4818C7-D6C6-4C3B-B412-36E7BF2B73C3}" type="parTrans" cxnId="{B10B8EB5-1819-47CC-8A8E-34AFEE85822B}">
      <dgm:prSet/>
      <dgm:spPr/>
      <dgm:t>
        <a:bodyPr/>
        <a:lstStyle/>
        <a:p>
          <a:endParaRPr lang="en-US">
            <a:solidFill>
              <a:schemeClr val="tx2"/>
            </a:solidFill>
          </a:endParaRPr>
        </a:p>
      </dgm:t>
    </dgm:pt>
    <dgm:pt modelId="{1A698517-EDE9-4C00-8929-9C9F6AA17A97}" type="sibTrans" cxnId="{B10B8EB5-1819-47CC-8A8E-34AFEE85822B}">
      <dgm:prSet/>
      <dgm:spPr/>
      <dgm:t>
        <a:bodyPr/>
        <a:lstStyle/>
        <a:p>
          <a:endParaRPr lang="en-US">
            <a:solidFill>
              <a:schemeClr val="tx2"/>
            </a:solidFill>
          </a:endParaRPr>
        </a:p>
      </dgm:t>
    </dgm:pt>
    <dgm:pt modelId="{E172531F-909E-4DA2-9907-455226035B47}">
      <dgm:prSet phldrT="[Text]"/>
      <dgm:spPr/>
      <dgm:t>
        <a:bodyPr/>
        <a:lstStyle/>
        <a:p>
          <a:r>
            <a:rPr lang="en-US"/>
            <a:t>Frequent, brief</a:t>
          </a:r>
        </a:p>
      </dgm:t>
    </dgm:pt>
    <dgm:pt modelId="{49DA0F09-0251-4F7F-BED8-B94768C40659}" type="parTrans" cxnId="{0280E3F8-D52C-4845-96B7-C9AEE6A1DAAB}">
      <dgm:prSet/>
      <dgm:spPr/>
      <dgm:t>
        <a:bodyPr/>
        <a:lstStyle/>
        <a:p>
          <a:endParaRPr lang="en-US">
            <a:solidFill>
              <a:schemeClr val="tx2"/>
            </a:solidFill>
          </a:endParaRPr>
        </a:p>
      </dgm:t>
    </dgm:pt>
    <dgm:pt modelId="{63C19E30-DC78-4273-9356-E462FBBAA290}" type="sibTrans" cxnId="{0280E3F8-D52C-4845-96B7-C9AEE6A1DAAB}">
      <dgm:prSet/>
      <dgm:spPr/>
      <dgm:t>
        <a:bodyPr/>
        <a:lstStyle/>
        <a:p>
          <a:endParaRPr lang="en-US">
            <a:solidFill>
              <a:schemeClr val="tx2"/>
            </a:solidFill>
          </a:endParaRPr>
        </a:p>
      </dgm:t>
    </dgm:pt>
    <dgm:pt modelId="{CB7D8C2D-3AA7-49E1-83FB-E67DB86FA77E}">
      <dgm:prSet phldrT="[Text]"/>
      <dgm:spPr/>
      <dgm:t>
        <a:bodyPr/>
        <a:lstStyle/>
        <a:p>
          <a:r>
            <a:rPr lang="en-US"/>
            <a:t>Graph regularly</a:t>
          </a:r>
        </a:p>
      </dgm:t>
    </dgm:pt>
    <dgm:pt modelId="{49029794-1F42-45ED-8D62-12E6F6EFD99F}" type="parTrans" cxnId="{EC636D82-7EEB-4AA0-BA18-D1B1C4D6D13F}">
      <dgm:prSet/>
      <dgm:spPr/>
      <dgm:t>
        <a:bodyPr/>
        <a:lstStyle/>
        <a:p>
          <a:endParaRPr lang="en-US">
            <a:solidFill>
              <a:schemeClr val="tx2"/>
            </a:solidFill>
          </a:endParaRPr>
        </a:p>
      </dgm:t>
    </dgm:pt>
    <dgm:pt modelId="{D3B88EA9-5C9A-49CF-9C92-2680A2FB0B9C}" type="sibTrans" cxnId="{EC636D82-7EEB-4AA0-BA18-D1B1C4D6D13F}">
      <dgm:prSet/>
      <dgm:spPr/>
      <dgm:t>
        <a:bodyPr/>
        <a:lstStyle/>
        <a:p>
          <a:endParaRPr lang="en-US">
            <a:solidFill>
              <a:schemeClr val="tx2"/>
            </a:solidFill>
          </a:endParaRPr>
        </a:p>
      </dgm:t>
    </dgm:pt>
    <dgm:pt modelId="{FCC937B9-019B-42BC-AA9C-77BB86579B5B}">
      <dgm:prSet phldrT="[Text]"/>
      <dgm:spPr/>
      <dgm:t>
        <a:bodyPr/>
        <a:lstStyle/>
        <a:p>
          <a:r>
            <a:rPr lang="en-US"/>
            <a:t>Share with team</a:t>
          </a:r>
        </a:p>
      </dgm:t>
    </dgm:pt>
    <dgm:pt modelId="{A14E8E9A-A313-44A7-8C49-4001B1F30680}" type="parTrans" cxnId="{5E76D59B-81AA-45FC-B8E6-217222A47F08}">
      <dgm:prSet/>
      <dgm:spPr/>
      <dgm:t>
        <a:bodyPr/>
        <a:lstStyle/>
        <a:p>
          <a:endParaRPr lang="en-US">
            <a:solidFill>
              <a:schemeClr val="tx2"/>
            </a:solidFill>
          </a:endParaRPr>
        </a:p>
      </dgm:t>
    </dgm:pt>
    <dgm:pt modelId="{8DB6B993-FE24-41A3-9B5F-FEA99292D1AA}" type="sibTrans" cxnId="{5E76D59B-81AA-45FC-B8E6-217222A47F08}">
      <dgm:prSet/>
      <dgm:spPr/>
      <dgm:t>
        <a:bodyPr/>
        <a:lstStyle/>
        <a:p>
          <a:endParaRPr lang="en-US">
            <a:solidFill>
              <a:schemeClr val="tx2"/>
            </a:solidFill>
          </a:endParaRPr>
        </a:p>
      </dgm:t>
    </dgm:pt>
    <dgm:pt modelId="{D1A73AAF-AF19-4E28-ADA7-5A762E0A03C5}">
      <dgm:prSet phldrT="[Text]"/>
      <dgm:spPr/>
      <dgm:t>
        <a:bodyPr/>
        <a:lstStyle/>
        <a:p>
          <a:r>
            <a:rPr lang="en-US"/>
            <a:t>Make decisions re: interventions</a:t>
          </a:r>
        </a:p>
      </dgm:t>
    </dgm:pt>
    <dgm:pt modelId="{2DDBA837-6B16-4D09-AE0E-5E4633992071}" type="parTrans" cxnId="{E31D1236-3D83-462E-8FF4-68AEDA4B9DAF}">
      <dgm:prSet/>
      <dgm:spPr/>
      <dgm:t>
        <a:bodyPr/>
        <a:lstStyle/>
        <a:p>
          <a:endParaRPr lang="en-US">
            <a:solidFill>
              <a:schemeClr val="tx2"/>
            </a:solidFill>
          </a:endParaRPr>
        </a:p>
      </dgm:t>
    </dgm:pt>
    <dgm:pt modelId="{D99769D0-1F48-439E-8AA1-16FCAAE46B78}" type="sibTrans" cxnId="{E31D1236-3D83-462E-8FF4-68AEDA4B9DAF}">
      <dgm:prSet/>
      <dgm:spPr/>
      <dgm:t>
        <a:bodyPr/>
        <a:lstStyle/>
        <a:p>
          <a:endParaRPr lang="en-US">
            <a:solidFill>
              <a:schemeClr val="tx2"/>
            </a:solidFill>
          </a:endParaRPr>
        </a:p>
      </dgm:t>
    </dgm:pt>
    <dgm:pt modelId="{09A7B435-B34D-46A3-B639-5290BB77BB5A}" type="pres">
      <dgm:prSet presAssocID="{DA05A2B4-9FB2-47EA-A9AD-151D58B8AFD8}" presName="linearFlow" presStyleCnt="0">
        <dgm:presLayoutVars>
          <dgm:dir/>
          <dgm:animLvl val="lvl"/>
          <dgm:resizeHandles val="exact"/>
        </dgm:presLayoutVars>
      </dgm:prSet>
      <dgm:spPr/>
    </dgm:pt>
    <dgm:pt modelId="{D3480952-F916-4D62-BC6B-72158984AE12}" type="pres">
      <dgm:prSet presAssocID="{C15A42D2-B61B-404B-A79C-DE4DFCF6C54F}" presName="composite" presStyleCnt="0"/>
      <dgm:spPr/>
    </dgm:pt>
    <dgm:pt modelId="{78414E9E-A28E-45DB-BFCD-A534D4C8C252}" type="pres">
      <dgm:prSet presAssocID="{C15A42D2-B61B-404B-A79C-DE4DFCF6C54F}" presName="parTx" presStyleLbl="node1" presStyleIdx="0" presStyleCnt="3">
        <dgm:presLayoutVars>
          <dgm:chMax val="0"/>
          <dgm:chPref val="0"/>
          <dgm:bulletEnabled val="1"/>
        </dgm:presLayoutVars>
      </dgm:prSet>
      <dgm:spPr/>
    </dgm:pt>
    <dgm:pt modelId="{26AF25AE-2120-4F9D-BEF0-65CB90F7719C}" type="pres">
      <dgm:prSet presAssocID="{C15A42D2-B61B-404B-A79C-DE4DFCF6C54F}" presName="parSh" presStyleLbl="node1" presStyleIdx="0" presStyleCnt="3"/>
      <dgm:spPr/>
    </dgm:pt>
    <dgm:pt modelId="{988E41E4-3E2A-4C69-BD93-72C80C836438}" type="pres">
      <dgm:prSet presAssocID="{C15A42D2-B61B-404B-A79C-DE4DFCF6C54F}" presName="desTx" presStyleLbl="fgAcc1" presStyleIdx="0" presStyleCnt="3">
        <dgm:presLayoutVars>
          <dgm:bulletEnabled val="1"/>
        </dgm:presLayoutVars>
      </dgm:prSet>
      <dgm:spPr/>
    </dgm:pt>
    <dgm:pt modelId="{1D3DFE07-FF81-42E5-A581-0102A2494EA1}" type="pres">
      <dgm:prSet presAssocID="{4D4879A4-E917-4CA3-AA39-C3A69A211740}" presName="sibTrans" presStyleLbl="sibTrans2D1" presStyleIdx="0" presStyleCnt="2"/>
      <dgm:spPr/>
    </dgm:pt>
    <dgm:pt modelId="{6278F714-CD09-4CDE-8444-DA7EB9663CDE}" type="pres">
      <dgm:prSet presAssocID="{4D4879A4-E917-4CA3-AA39-C3A69A211740}" presName="connTx" presStyleLbl="sibTrans2D1" presStyleIdx="0" presStyleCnt="2"/>
      <dgm:spPr/>
    </dgm:pt>
    <dgm:pt modelId="{48506A90-A252-4D2D-8F2D-7278B116FCFF}" type="pres">
      <dgm:prSet presAssocID="{D79E3E92-85CE-4FB2-839C-32F11B68EA2C}" presName="composite" presStyleCnt="0"/>
      <dgm:spPr/>
    </dgm:pt>
    <dgm:pt modelId="{CBA2B29F-34A1-4C8F-BB4F-2443DB3520E2}" type="pres">
      <dgm:prSet presAssocID="{D79E3E92-85CE-4FB2-839C-32F11B68EA2C}" presName="parTx" presStyleLbl="node1" presStyleIdx="0" presStyleCnt="3">
        <dgm:presLayoutVars>
          <dgm:chMax val="0"/>
          <dgm:chPref val="0"/>
          <dgm:bulletEnabled val="1"/>
        </dgm:presLayoutVars>
      </dgm:prSet>
      <dgm:spPr/>
    </dgm:pt>
    <dgm:pt modelId="{B7EEAB49-A962-4B62-A036-6E01E85AC9B7}" type="pres">
      <dgm:prSet presAssocID="{D79E3E92-85CE-4FB2-839C-32F11B68EA2C}" presName="parSh" presStyleLbl="node1" presStyleIdx="1" presStyleCnt="3"/>
      <dgm:spPr/>
    </dgm:pt>
    <dgm:pt modelId="{C8EE97A3-E94D-4503-8C2A-F692457C93CF}" type="pres">
      <dgm:prSet presAssocID="{D79E3E92-85CE-4FB2-839C-32F11B68EA2C}" presName="desTx" presStyleLbl="fgAcc1" presStyleIdx="1" presStyleCnt="3" custScaleX="90784" custLinFactNeighborX="-8691" custLinFactNeighborY="-382">
        <dgm:presLayoutVars>
          <dgm:bulletEnabled val="1"/>
        </dgm:presLayoutVars>
      </dgm:prSet>
      <dgm:spPr/>
    </dgm:pt>
    <dgm:pt modelId="{722734B0-C688-4F71-8F8D-ED3C684ADE4B}" type="pres">
      <dgm:prSet presAssocID="{45733290-3755-4959-B8A6-5E88F61B8CA3}" presName="sibTrans" presStyleLbl="sibTrans2D1" presStyleIdx="1" presStyleCnt="2"/>
      <dgm:spPr/>
    </dgm:pt>
    <dgm:pt modelId="{A7FEC059-A60C-41D3-940F-1AAE2DAF55F4}" type="pres">
      <dgm:prSet presAssocID="{45733290-3755-4959-B8A6-5E88F61B8CA3}" presName="connTx" presStyleLbl="sibTrans2D1" presStyleIdx="1" presStyleCnt="2"/>
      <dgm:spPr/>
    </dgm:pt>
    <dgm:pt modelId="{4AE953C3-1E35-4BE0-BDE2-B57C37BA5A5E}" type="pres">
      <dgm:prSet presAssocID="{8908FBF2-DE34-4581-8EBE-B7E521E06ADD}" presName="composite" presStyleCnt="0"/>
      <dgm:spPr/>
    </dgm:pt>
    <dgm:pt modelId="{A7A93C53-A374-4A11-82B9-F035E77CF366}" type="pres">
      <dgm:prSet presAssocID="{8908FBF2-DE34-4581-8EBE-B7E521E06ADD}" presName="parTx" presStyleLbl="node1" presStyleIdx="1" presStyleCnt="3">
        <dgm:presLayoutVars>
          <dgm:chMax val="0"/>
          <dgm:chPref val="0"/>
          <dgm:bulletEnabled val="1"/>
        </dgm:presLayoutVars>
      </dgm:prSet>
      <dgm:spPr/>
    </dgm:pt>
    <dgm:pt modelId="{886B5C0C-B25E-4052-A358-A2FF2BED807E}" type="pres">
      <dgm:prSet presAssocID="{8908FBF2-DE34-4581-8EBE-B7E521E06ADD}" presName="parSh" presStyleLbl="node1" presStyleIdx="2" presStyleCnt="3" custLinFactNeighborX="-6796" custLinFactNeighborY="9003"/>
      <dgm:spPr/>
    </dgm:pt>
    <dgm:pt modelId="{1D628A7C-29CA-472C-87BF-B0120160EC05}" type="pres">
      <dgm:prSet presAssocID="{8908FBF2-DE34-4581-8EBE-B7E521E06ADD}" presName="desTx" presStyleLbl="fgAcc1" presStyleIdx="2" presStyleCnt="3" custScaleX="84709" custLinFactNeighborX="-20574" custLinFactNeighborY="2802">
        <dgm:presLayoutVars>
          <dgm:bulletEnabled val="1"/>
        </dgm:presLayoutVars>
      </dgm:prSet>
      <dgm:spPr/>
    </dgm:pt>
  </dgm:ptLst>
  <dgm:cxnLst>
    <dgm:cxn modelId="{DA692309-C3CD-4F93-B7E1-BCEE67E8EC15}" srcId="{D79E3E92-85CE-4FB2-839C-32F11B68EA2C}" destId="{C669A85A-0CC6-4214-9BCD-5CEAC62056A3}" srcOrd="0" destOrd="0" parTransId="{25775EBB-2947-4554-BBA7-093BC1F5B592}" sibTransId="{78533A56-5DAD-478A-A176-A9DDFE30070E}"/>
    <dgm:cxn modelId="{5D6FA809-749E-4435-B57E-0223E838B1C5}" type="presOf" srcId="{C669A85A-0CC6-4214-9BCD-5CEAC62056A3}" destId="{C8EE97A3-E94D-4503-8C2A-F692457C93CF}" srcOrd="0" destOrd="0" presId="urn:microsoft.com/office/officeart/2005/8/layout/process3"/>
    <dgm:cxn modelId="{37EDAA0D-D6D5-4CDC-AEA8-C7A516E2D25C}" srcId="{8908FBF2-DE34-4581-8EBE-B7E521E06ADD}" destId="{12E474FA-1B2E-4698-918B-F6319D6195A4}" srcOrd="0" destOrd="0" parTransId="{7E737250-2626-4876-A1D6-A8BE8BAD71F2}" sibTransId="{C91ECC30-7AB6-4D43-A30D-66815ED36458}"/>
    <dgm:cxn modelId="{B912CE0D-45A7-42A5-A785-852706D1C11A}" srcId="{C15A42D2-B61B-404B-A79C-DE4DFCF6C54F}" destId="{6513DF4C-EC61-41F6-8845-91C2D3CF65D3}" srcOrd="1" destOrd="0" parTransId="{612FCF14-6290-4BF8-BA6B-B4FA1B9E3BC5}" sibTransId="{19FFECAC-0E30-4F65-BA70-2993AA7A9726}"/>
    <dgm:cxn modelId="{3BF08E18-9116-4158-B399-9A1B9FE3F98D}" type="presOf" srcId="{D79E3E92-85CE-4FB2-839C-32F11B68EA2C}" destId="{CBA2B29F-34A1-4C8F-BB4F-2443DB3520E2}" srcOrd="0" destOrd="0" presId="urn:microsoft.com/office/officeart/2005/8/layout/process3"/>
    <dgm:cxn modelId="{59A2042D-5E30-4B81-98F3-409F54163ECB}" type="presOf" srcId="{CB7D8C2D-3AA7-49E1-83FB-E67DB86FA77E}" destId="{C8EE97A3-E94D-4503-8C2A-F692457C93CF}" srcOrd="0" destOrd="2" presId="urn:microsoft.com/office/officeart/2005/8/layout/process3"/>
    <dgm:cxn modelId="{C486CC31-FA65-400E-A559-34FCA6677CC4}" srcId="{C15A42D2-B61B-404B-A79C-DE4DFCF6C54F}" destId="{68CF0035-9F6B-4113-8939-713247E67DE1}" srcOrd="0" destOrd="0" parTransId="{8C310927-BB52-4517-8E01-08386AEF1341}" sibTransId="{BE81BB46-8248-4E01-A204-8C792830D90D}"/>
    <dgm:cxn modelId="{73BD5235-C6EF-44FB-98B4-C0EA2ADFA251}" type="presOf" srcId="{FCC937B9-019B-42BC-AA9C-77BB86579B5B}" destId="{C8EE97A3-E94D-4503-8C2A-F692457C93CF}" srcOrd="0" destOrd="3" presId="urn:microsoft.com/office/officeart/2005/8/layout/process3"/>
    <dgm:cxn modelId="{E31D1236-3D83-462E-8FF4-68AEDA4B9DAF}" srcId="{8908FBF2-DE34-4581-8EBE-B7E521E06ADD}" destId="{D1A73AAF-AF19-4E28-ADA7-5A762E0A03C5}" srcOrd="1" destOrd="0" parTransId="{2DDBA837-6B16-4D09-AE0E-5E4633992071}" sibTransId="{D99769D0-1F48-439E-8AA1-16FCAAE46B78}"/>
    <dgm:cxn modelId="{A716573D-FF38-47B9-A0EB-7C46C7B5134C}" type="presOf" srcId="{D1A73AAF-AF19-4E28-ADA7-5A762E0A03C5}" destId="{1D628A7C-29CA-472C-87BF-B0120160EC05}" srcOrd="0" destOrd="1" presId="urn:microsoft.com/office/officeart/2005/8/layout/process3"/>
    <dgm:cxn modelId="{B1DF905B-64A7-4F2F-BAD0-42D98FF7F369}" type="presOf" srcId="{8908FBF2-DE34-4581-8EBE-B7E521E06ADD}" destId="{A7A93C53-A374-4A11-82B9-F035E77CF366}" srcOrd="0" destOrd="0" presId="urn:microsoft.com/office/officeart/2005/8/layout/process3"/>
    <dgm:cxn modelId="{7FEDC841-1FE5-4EBE-9376-83CF383AF2F6}" type="presOf" srcId="{12E474FA-1B2E-4698-918B-F6319D6195A4}" destId="{1D628A7C-29CA-472C-87BF-B0120160EC05}" srcOrd="0" destOrd="0" presId="urn:microsoft.com/office/officeart/2005/8/layout/process3"/>
    <dgm:cxn modelId="{70CED561-235F-4973-821C-7FF788E515C5}" type="presOf" srcId="{6513DF4C-EC61-41F6-8845-91C2D3CF65D3}" destId="{988E41E4-3E2A-4C69-BD93-72C80C836438}" srcOrd="0" destOrd="1" presId="urn:microsoft.com/office/officeart/2005/8/layout/process3"/>
    <dgm:cxn modelId="{D3EC3D70-FEAF-480F-8F7B-5A2614849220}" srcId="{DA05A2B4-9FB2-47EA-A9AD-151D58B8AFD8}" destId="{D79E3E92-85CE-4FB2-839C-32F11B68EA2C}" srcOrd="1" destOrd="0" parTransId="{4EDC98E9-21B9-454E-98E4-D988D487ECFD}" sibTransId="{45733290-3755-4959-B8A6-5E88F61B8CA3}"/>
    <dgm:cxn modelId="{E2679971-9D0F-44ED-A72A-1EB227D79586}" type="presOf" srcId="{00E9EBED-3B81-45A4-8169-3CEF636D58F7}" destId="{988E41E4-3E2A-4C69-BD93-72C80C836438}" srcOrd="0" destOrd="3" presId="urn:microsoft.com/office/officeart/2005/8/layout/process3"/>
    <dgm:cxn modelId="{D37D6554-FFF2-41F0-844D-5B87B43A0814}" type="presOf" srcId="{D79E3E92-85CE-4FB2-839C-32F11B68EA2C}" destId="{B7EEAB49-A962-4B62-A036-6E01E85AC9B7}" srcOrd="1" destOrd="0" presId="urn:microsoft.com/office/officeart/2005/8/layout/process3"/>
    <dgm:cxn modelId="{933B9974-5488-407A-A499-5CFBA5374877}" type="presOf" srcId="{F2911252-B643-4CB2-A9BB-02B70A2375D0}" destId="{988E41E4-3E2A-4C69-BD93-72C80C836438}" srcOrd="0" destOrd="4" presId="urn:microsoft.com/office/officeart/2005/8/layout/process3"/>
    <dgm:cxn modelId="{3B521B7A-60A6-4C62-BB7A-5F07CCBFF10C}" type="presOf" srcId="{45733290-3755-4959-B8A6-5E88F61B8CA3}" destId="{722734B0-C688-4F71-8F8D-ED3C684ADE4B}" srcOrd="0" destOrd="0" presId="urn:microsoft.com/office/officeart/2005/8/layout/process3"/>
    <dgm:cxn modelId="{9015DF80-05D6-4B53-B5E8-70BD80D27580}" srcId="{DA05A2B4-9FB2-47EA-A9AD-151D58B8AFD8}" destId="{8908FBF2-DE34-4581-8EBE-B7E521E06ADD}" srcOrd="2" destOrd="0" parTransId="{8246D8C6-E419-4E33-A954-FC21A06823E5}" sibTransId="{8C6F5D41-DBBB-4F94-967D-451BA38802A8}"/>
    <dgm:cxn modelId="{EC636D82-7EEB-4AA0-BA18-D1B1C4D6D13F}" srcId="{D79E3E92-85CE-4FB2-839C-32F11B68EA2C}" destId="{CB7D8C2D-3AA7-49E1-83FB-E67DB86FA77E}" srcOrd="2" destOrd="0" parTransId="{49029794-1F42-45ED-8D62-12E6F6EFD99F}" sibTransId="{D3B88EA9-5C9A-49CF-9C92-2680A2FB0B9C}"/>
    <dgm:cxn modelId="{53D31886-A334-40CC-B107-D25DC8F7AB5E}" type="presOf" srcId="{68CF0035-9F6B-4113-8939-713247E67DE1}" destId="{988E41E4-3E2A-4C69-BD93-72C80C836438}" srcOrd="0" destOrd="0" presId="urn:microsoft.com/office/officeart/2005/8/layout/process3"/>
    <dgm:cxn modelId="{EAD3BA86-22F2-4D48-A64E-8F8504A79787}" srcId="{C15A42D2-B61B-404B-A79C-DE4DFCF6C54F}" destId="{ACF78690-DF11-4A0D-8698-2802518961C6}" srcOrd="2" destOrd="0" parTransId="{E556EE80-3388-473E-ADC7-EA27DC9A2065}" sibTransId="{5C28A061-4FD5-4DCD-8214-86950B0DE946}"/>
    <dgm:cxn modelId="{A35A2B87-7585-40AF-8B20-C8C813E2E4BC}" srcId="{DA05A2B4-9FB2-47EA-A9AD-151D58B8AFD8}" destId="{C15A42D2-B61B-404B-A79C-DE4DFCF6C54F}" srcOrd="0" destOrd="0" parTransId="{E223392D-6A70-4CEF-8A19-5A065E8DC099}" sibTransId="{4D4879A4-E917-4CA3-AA39-C3A69A211740}"/>
    <dgm:cxn modelId="{9510B291-68AA-4F86-A498-6C2631156EC7}" type="presOf" srcId="{C15A42D2-B61B-404B-A79C-DE4DFCF6C54F}" destId="{26AF25AE-2120-4F9D-BEF0-65CB90F7719C}" srcOrd="1" destOrd="0" presId="urn:microsoft.com/office/officeart/2005/8/layout/process3"/>
    <dgm:cxn modelId="{31F30A9B-B0FB-4EFF-A752-990212973BA0}" type="presOf" srcId="{4D4879A4-E917-4CA3-AA39-C3A69A211740}" destId="{1D3DFE07-FF81-42E5-A581-0102A2494EA1}" srcOrd="0" destOrd="0" presId="urn:microsoft.com/office/officeart/2005/8/layout/process3"/>
    <dgm:cxn modelId="{5E76D59B-81AA-45FC-B8E6-217222A47F08}" srcId="{D79E3E92-85CE-4FB2-839C-32F11B68EA2C}" destId="{FCC937B9-019B-42BC-AA9C-77BB86579B5B}" srcOrd="3" destOrd="0" parTransId="{A14E8E9A-A313-44A7-8C49-4001B1F30680}" sibTransId="{8DB6B993-FE24-41A3-9B5F-FEA99292D1AA}"/>
    <dgm:cxn modelId="{F7FCFC9C-134D-4A3C-AC5B-67AE755793DB}" type="presOf" srcId="{E172531F-909E-4DA2-9907-455226035B47}" destId="{C8EE97A3-E94D-4503-8C2A-F692457C93CF}" srcOrd="0" destOrd="1" presId="urn:microsoft.com/office/officeart/2005/8/layout/process3"/>
    <dgm:cxn modelId="{74261EAD-0083-4F14-AE01-062E3DE73F11}" type="presOf" srcId="{DA05A2B4-9FB2-47EA-A9AD-151D58B8AFD8}" destId="{09A7B435-B34D-46A3-B639-5290BB77BB5A}" srcOrd="0" destOrd="0" presId="urn:microsoft.com/office/officeart/2005/8/layout/process3"/>
    <dgm:cxn modelId="{754024AE-C6EF-467C-84A6-39A062A39EA6}" type="presOf" srcId="{4D4879A4-E917-4CA3-AA39-C3A69A211740}" destId="{6278F714-CD09-4CDE-8444-DA7EB9663CDE}" srcOrd="1" destOrd="0" presId="urn:microsoft.com/office/officeart/2005/8/layout/process3"/>
    <dgm:cxn modelId="{B10B8EB5-1819-47CC-8A8E-34AFEE85822B}" srcId="{C15A42D2-B61B-404B-A79C-DE4DFCF6C54F}" destId="{F2911252-B643-4CB2-A9BB-02B70A2375D0}" srcOrd="4" destOrd="0" parTransId="{2F4818C7-D6C6-4C3B-B412-36E7BF2B73C3}" sibTransId="{1A698517-EDE9-4C00-8929-9C9F6AA17A97}"/>
    <dgm:cxn modelId="{2B382EB8-0725-4DFE-9C2F-1A8476ADE82F}" type="presOf" srcId="{C15A42D2-B61B-404B-A79C-DE4DFCF6C54F}" destId="{78414E9E-A28E-45DB-BFCD-A534D4C8C252}" srcOrd="0" destOrd="0" presId="urn:microsoft.com/office/officeart/2005/8/layout/process3"/>
    <dgm:cxn modelId="{D06F35C3-12DD-4F41-A8E9-9C31526CB5F9}" srcId="{C15A42D2-B61B-404B-A79C-DE4DFCF6C54F}" destId="{00E9EBED-3B81-45A4-8169-3CEF636D58F7}" srcOrd="3" destOrd="0" parTransId="{8EB48912-E786-4CD1-B87D-E51137561C74}" sibTransId="{A7CADB17-0D20-4742-A21B-0A0169A5171D}"/>
    <dgm:cxn modelId="{C61B7EED-654E-49AC-8839-4D61BB87D8FD}" type="presOf" srcId="{ACF78690-DF11-4A0D-8698-2802518961C6}" destId="{988E41E4-3E2A-4C69-BD93-72C80C836438}" srcOrd="0" destOrd="2" presId="urn:microsoft.com/office/officeart/2005/8/layout/process3"/>
    <dgm:cxn modelId="{F5B1ECF2-AA3C-4554-8CDB-D7E567151B77}" type="presOf" srcId="{45733290-3755-4959-B8A6-5E88F61B8CA3}" destId="{A7FEC059-A60C-41D3-940F-1AAE2DAF55F4}" srcOrd="1" destOrd="0" presId="urn:microsoft.com/office/officeart/2005/8/layout/process3"/>
    <dgm:cxn modelId="{A06671F5-791E-498A-838E-9278F5683D4B}" type="presOf" srcId="{8908FBF2-DE34-4581-8EBE-B7E521E06ADD}" destId="{886B5C0C-B25E-4052-A358-A2FF2BED807E}" srcOrd="1" destOrd="0" presId="urn:microsoft.com/office/officeart/2005/8/layout/process3"/>
    <dgm:cxn modelId="{0280E3F8-D52C-4845-96B7-C9AEE6A1DAAB}" srcId="{D79E3E92-85CE-4FB2-839C-32F11B68EA2C}" destId="{E172531F-909E-4DA2-9907-455226035B47}" srcOrd="1" destOrd="0" parTransId="{49DA0F09-0251-4F7F-BED8-B94768C40659}" sibTransId="{63C19E30-DC78-4273-9356-E462FBBAA290}"/>
    <dgm:cxn modelId="{00EF9C74-BFED-49BE-A777-90220B193EDF}" type="presParOf" srcId="{09A7B435-B34D-46A3-B639-5290BB77BB5A}" destId="{D3480952-F916-4D62-BC6B-72158984AE12}" srcOrd="0" destOrd="0" presId="urn:microsoft.com/office/officeart/2005/8/layout/process3"/>
    <dgm:cxn modelId="{4D91B951-D6CA-4982-81C9-F63D19DCCC82}" type="presParOf" srcId="{D3480952-F916-4D62-BC6B-72158984AE12}" destId="{78414E9E-A28E-45DB-BFCD-A534D4C8C252}" srcOrd="0" destOrd="0" presId="urn:microsoft.com/office/officeart/2005/8/layout/process3"/>
    <dgm:cxn modelId="{87DA91CA-94FB-49F9-A35A-A3735D623108}" type="presParOf" srcId="{D3480952-F916-4D62-BC6B-72158984AE12}" destId="{26AF25AE-2120-4F9D-BEF0-65CB90F7719C}" srcOrd="1" destOrd="0" presId="urn:microsoft.com/office/officeart/2005/8/layout/process3"/>
    <dgm:cxn modelId="{8467067D-7DAA-48D1-9FD9-670619AEBA50}" type="presParOf" srcId="{D3480952-F916-4D62-BC6B-72158984AE12}" destId="{988E41E4-3E2A-4C69-BD93-72C80C836438}" srcOrd="2" destOrd="0" presId="urn:microsoft.com/office/officeart/2005/8/layout/process3"/>
    <dgm:cxn modelId="{339B5EC6-8390-4D82-B4BF-A3295FED591E}" type="presParOf" srcId="{09A7B435-B34D-46A3-B639-5290BB77BB5A}" destId="{1D3DFE07-FF81-42E5-A581-0102A2494EA1}" srcOrd="1" destOrd="0" presId="urn:microsoft.com/office/officeart/2005/8/layout/process3"/>
    <dgm:cxn modelId="{0EB1AF6A-8E1B-4AFC-BDB8-7AC5ED786001}" type="presParOf" srcId="{1D3DFE07-FF81-42E5-A581-0102A2494EA1}" destId="{6278F714-CD09-4CDE-8444-DA7EB9663CDE}" srcOrd="0" destOrd="0" presId="urn:microsoft.com/office/officeart/2005/8/layout/process3"/>
    <dgm:cxn modelId="{621320A7-FD39-4175-9E10-C19C8DACC9D7}" type="presParOf" srcId="{09A7B435-B34D-46A3-B639-5290BB77BB5A}" destId="{48506A90-A252-4D2D-8F2D-7278B116FCFF}" srcOrd="2" destOrd="0" presId="urn:microsoft.com/office/officeart/2005/8/layout/process3"/>
    <dgm:cxn modelId="{A4E9AA07-79D8-45AD-971F-CABA65871AEC}" type="presParOf" srcId="{48506A90-A252-4D2D-8F2D-7278B116FCFF}" destId="{CBA2B29F-34A1-4C8F-BB4F-2443DB3520E2}" srcOrd="0" destOrd="0" presId="urn:microsoft.com/office/officeart/2005/8/layout/process3"/>
    <dgm:cxn modelId="{74042035-8A8A-4528-BC80-97834BA5BCA5}" type="presParOf" srcId="{48506A90-A252-4D2D-8F2D-7278B116FCFF}" destId="{B7EEAB49-A962-4B62-A036-6E01E85AC9B7}" srcOrd="1" destOrd="0" presId="urn:microsoft.com/office/officeart/2005/8/layout/process3"/>
    <dgm:cxn modelId="{36D2B0DC-0576-4412-86CC-8CD777C3F03C}" type="presParOf" srcId="{48506A90-A252-4D2D-8F2D-7278B116FCFF}" destId="{C8EE97A3-E94D-4503-8C2A-F692457C93CF}" srcOrd="2" destOrd="0" presId="urn:microsoft.com/office/officeart/2005/8/layout/process3"/>
    <dgm:cxn modelId="{B41DFAB0-8CC3-4944-B128-0DB8A465A74A}" type="presParOf" srcId="{09A7B435-B34D-46A3-B639-5290BB77BB5A}" destId="{722734B0-C688-4F71-8F8D-ED3C684ADE4B}" srcOrd="3" destOrd="0" presId="urn:microsoft.com/office/officeart/2005/8/layout/process3"/>
    <dgm:cxn modelId="{EB9C14C8-4C1E-4A20-AF9C-0387FD8DF27A}" type="presParOf" srcId="{722734B0-C688-4F71-8F8D-ED3C684ADE4B}" destId="{A7FEC059-A60C-41D3-940F-1AAE2DAF55F4}" srcOrd="0" destOrd="0" presId="urn:microsoft.com/office/officeart/2005/8/layout/process3"/>
    <dgm:cxn modelId="{29E40F90-BA5C-469E-A6DF-5C81413F1044}" type="presParOf" srcId="{09A7B435-B34D-46A3-B639-5290BB77BB5A}" destId="{4AE953C3-1E35-4BE0-BDE2-B57C37BA5A5E}" srcOrd="4" destOrd="0" presId="urn:microsoft.com/office/officeart/2005/8/layout/process3"/>
    <dgm:cxn modelId="{F7B2BE5D-D525-4CB8-8A22-AC23BD963C43}" type="presParOf" srcId="{4AE953C3-1E35-4BE0-BDE2-B57C37BA5A5E}" destId="{A7A93C53-A374-4A11-82B9-F035E77CF366}" srcOrd="0" destOrd="0" presId="urn:microsoft.com/office/officeart/2005/8/layout/process3"/>
    <dgm:cxn modelId="{D9E93FB7-3037-4B6A-84C8-5DF45CC8284A}" type="presParOf" srcId="{4AE953C3-1E35-4BE0-BDE2-B57C37BA5A5E}" destId="{886B5C0C-B25E-4052-A358-A2FF2BED807E}" srcOrd="1" destOrd="0" presId="urn:microsoft.com/office/officeart/2005/8/layout/process3"/>
    <dgm:cxn modelId="{88995D4A-28C7-4FDE-B21D-325329A2E611}" type="presParOf" srcId="{4AE953C3-1E35-4BE0-BDE2-B57C37BA5A5E}" destId="{1D628A7C-29CA-472C-87BF-B0120160EC05}"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F25AE-2120-4F9D-BEF0-65CB90F7719C}">
      <dsp:nvSpPr>
        <dsp:cNvPr id="0" name=""/>
        <dsp:cNvSpPr/>
      </dsp:nvSpPr>
      <dsp:spPr>
        <a:xfrm>
          <a:off x="4492" y="179956"/>
          <a:ext cx="2446211" cy="820800"/>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b="1" kern="1200">
              <a:solidFill>
                <a:schemeClr val="accent6">
                  <a:lumMod val="50000"/>
                </a:schemeClr>
              </a:solidFill>
            </a:rPr>
            <a:t>Before</a:t>
          </a:r>
        </a:p>
      </dsp:txBody>
      <dsp:txXfrm>
        <a:off x="4492" y="179956"/>
        <a:ext cx="2446211" cy="547200"/>
      </dsp:txXfrm>
    </dsp:sp>
    <dsp:sp modelId="{988E41E4-3E2A-4C69-BD93-72C80C836438}">
      <dsp:nvSpPr>
        <dsp:cNvPr id="0" name=""/>
        <dsp:cNvSpPr/>
      </dsp:nvSpPr>
      <dsp:spPr>
        <a:xfrm>
          <a:off x="505523" y="727156"/>
          <a:ext cx="2446211" cy="36252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Benchmark assessment</a:t>
          </a:r>
        </a:p>
        <a:p>
          <a:pPr marL="171450" lvl="1" indent="-171450" algn="l" defTabSz="844550">
            <a:lnSpc>
              <a:spcPct val="90000"/>
            </a:lnSpc>
            <a:spcBef>
              <a:spcPct val="0"/>
            </a:spcBef>
            <a:spcAft>
              <a:spcPct val="15000"/>
            </a:spcAft>
            <a:buChar char="•"/>
          </a:pPr>
          <a:r>
            <a:rPr lang="en-US" sz="1900" kern="1200"/>
            <a:t>Determine intervention</a:t>
          </a:r>
        </a:p>
        <a:p>
          <a:pPr marL="171450" lvl="1" indent="-171450" algn="l" defTabSz="844550">
            <a:lnSpc>
              <a:spcPct val="90000"/>
            </a:lnSpc>
            <a:spcBef>
              <a:spcPct val="0"/>
            </a:spcBef>
            <a:spcAft>
              <a:spcPct val="15000"/>
            </a:spcAft>
            <a:buChar char="•"/>
          </a:pPr>
          <a:r>
            <a:rPr lang="en-US" sz="1900" kern="1200"/>
            <a:t>Choose tool</a:t>
          </a:r>
        </a:p>
        <a:p>
          <a:pPr marL="171450" lvl="1" indent="-171450" algn="l" defTabSz="844550">
            <a:lnSpc>
              <a:spcPct val="90000"/>
            </a:lnSpc>
            <a:spcBef>
              <a:spcPct val="0"/>
            </a:spcBef>
            <a:spcAft>
              <a:spcPct val="15000"/>
            </a:spcAft>
            <a:buChar char="•"/>
          </a:pPr>
          <a:r>
            <a:rPr lang="en-US" sz="1900" kern="1200"/>
            <a:t>Set goal</a:t>
          </a:r>
        </a:p>
        <a:p>
          <a:pPr marL="171450" lvl="1" indent="-171450" algn="l" defTabSz="844550">
            <a:lnSpc>
              <a:spcPct val="90000"/>
            </a:lnSpc>
            <a:spcBef>
              <a:spcPct val="0"/>
            </a:spcBef>
            <a:spcAft>
              <a:spcPct val="15000"/>
            </a:spcAft>
            <a:buChar char="•"/>
          </a:pPr>
          <a:r>
            <a:rPr lang="en-US" sz="1900" kern="1200"/>
            <a:t>Decide on frequency of PM and schedule for decision making</a:t>
          </a:r>
        </a:p>
      </dsp:txBody>
      <dsp:txXfrm>
        <a:off x="577170" y="798803"/>
        <a:ext cx="2302917" cy="3481906"/>
      </dsp:txXfrm>
    </dsp:sp>
    <dsp:sp modelId="{1D3DFE07-FF81-42E5-A581-0102A2494EA1}">
      <dsp:nvSpPr>
        <dsp:cNvPr id="0" name=""/>
        <dsp:cNvSpPr/>
      </dsp:nvSpPr>
      <dsp:spPr>
        <a:xfrm>
          <a:off x="2821540" y="149038"/>
          <a:ext cx="786174" cy="60903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2"/>
            </a:solidFill>
          </a:endParaRPr>
        </a:p>
      </dsp:txBody>
      <dsp:txXfrm>
        <a:off x="2821540" y="270845"/>
        <a:ext cx="603463" cy="365422"/>
      </dsp:txXfrm>
    </dsp:sp>
    <dsp:sp modelId="{B7EEAB49-A962-4B62-A036-6E01E85AC9B7}">
      <dsp:nvSpPr>
        <dsp:cNvPr id="0" name=""/>
        <dsp:cNvSpPr/>
      </dsp:nvSpPr>
      <dsp:spPr>
        <a:xfrm>
          <a:off x="3934051" y="179956"/>
          <a:ext cx="2446211" cy="820800"/>
        </a:xfrm>
        <a:prstGeom prst="roundRect">
          <a:avLst>
            <a:gd name="adj" fmla="val 10000"/>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accent6">
                  <a:lumMod val="50000"/>
                </a:schemeClr>
              </a:solidFill>
            </a:rPr>
            <a:t>During</a:t>
          </a:r>
        </a:p>
      </dsp:txBody>
      <dsp:txXfrm>
        <a:off x="3934051" y="179956"/>
        <a:ext cx="2446211" cy="547200"/>
      </dsp:txXfrm>
    </dsp:sp>
    <dsp:sp modelId="{C8EE97A3-E94D-4503-8C2A-F692457C93CF}">
      <dsp:nvSpPr>
        <dsp:cNvPr id="0" name=""/>
        <dsp:cNvSpPr/>
      </dsp:nvSpPr>
      <dsp:spPr>
        <a:xfrm>
          <a:off x="4335204" y="713308"/>
          <a:ext cx="2220769" cy="36252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Collect data on schedule</a:t>
          </a:r>
        </a:p>
        <a:p>
          <a:pPr marL="171450" lvl="1" indent="-171450" algn="l" defTabSz="844550">
            <a:lnSpc>
              <a:spcPct val="90000"/>
            </a:lnSpc>
            <a:spcBef>
              <a:spcPct val="0"/>
            </a:spcBef>
            <a:spcAft>
              <a:spcPct val="15000"/>
            </a:spcAft>
            <a:buChar char="•"/>
          </a:pPr>
          <a:r>
            <a:rPr lang="en-US" sz="1900" kern="1200"/>
            <a:t>Frequent, brief</a:t>
          </a:r>
        </a:p>
        <a:p>
          <a:pPr marL="171450" lvl="1" indent="-171450" algn="l" defTabSz="844550">
            <a:lnSpc>
              <a:spcPct val="90000"/>
            </a:lnSpc>
            <a:spcBef>
              <a:spcPct val="0"/>
            </a:spcBef>
            <a:spcAft>
              <a:spcPct val="15000"/>
            </a:spcAft>
            <a:buChar char="•"/>
          </a:pPr>
          <a:r>
            <a:rPr lang="en-US" sz="1900" kern="1200"/>
            <a:t>Graph regularly</a:t>
          </a:r>
        </a:p>
        <a:p>
          <a:pPr marL="171450" lvl="1" indent="-171450" algn="l" defTabSz="844550">
            <a:lnSpc>
              <a:spcPct val="90000"/>
            </a:lnSpc>
            <a:spcBef>
              <a:spcPct val="0"/>
            </a:spcBef>
            <a:spcAft>
              <a:spcPct val="15000"/>
            </a:spcAft>
            <a:buChar char="•"/>
          </a:pPr>
          <a:r>
            <a:rPr lang="en-US" sz="1900" kern="1200"/>
            <a:t>Share with team</a:t>
          </a:r>
        </a:p>
      </dsp:txBody>
      <dsp:txXfrm>
        <a:off x="4400248" y="778352"/>
        <a:ext cx="2090681" cy="3495112"/>
      </dsp:txXfrm>
    </dsp:sp>
    <dsp:sp modelId="{722734B0-C688-4F71-8F8D-ED3C684ADE4B}">
      <dsp:nvSpPr>
        <dsp:cNvPr id="0" name=""/>
        <dsp:cNvSpPr/>
      </dsp:nvSpPr>
      <dsp:spPr>
        <a:xfrm rot="69579">
          <a:off x="6681293" y="186352"/>
          <a:ext cx="638452" cy="60903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2"/>
            </a:solidFill>
          </a:endParaRPr>
        </a:p>
      </dsp:txBody>
      <dsp:txXfrm>
        <a:off x="6681312" y="306310"/>
        <a:ext cx="455741" cy="365422"/>
      </dsp:txXfrm>
    </dsp:sp>
    <dsp:sp modelId="{886B5C0C-B25E-4052-A358-A2FF2BED807E}">
      <dsp:nvSpPr>
        <dsp:cNvPr id="0" name=""/>
        <dsp:cNvSpPr/>
      </dsp:nvSpPr>
      <dsp:spPr>
        <a:xfrm>
          <a:off x="7584645" y="253853"/>
          <a:ext cx="2446211" cy="820800"/>
        </a:xfrm>
        <a:prstGeom prst="roundRect">
          <a:avLst>
            <a:gd name="adj" fmla="val 1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accent6">
                  <a:lumMod val="50000"/>
                </a:schemeClr>
              </a:solidFill>
            </a:rPr>
            <a:t>After</a:t>
          </a:r>
        </a:p>
      </dsp:txBody>
      <dsp:txXfrm>
        <a:off x="7584645" y="253853"/>
        <a:ext cx="2446211" cy="547200"/>
      </dsp:txXfrm>
    </dsp:sp>
    <dsp:sp modelId="{1D628A7C-29CA-472C-87BF-B0120160EC05}">
      <dsp:nvSpPr>
        <dsp:cNvPr id="0" name=""/>
        <dsp:cNvSpPr/>
      </dsp:nvSpPr>
      <dsp:spPr>
        <a:xfrm>
          <a:off x="7935662" y="828734"/>
          <a:ext cx="2072161" cy="36252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Evaluate progress</a:t>
          </a:r>
        </a:p>
        <a:p>
          <a:pPr marL="171450" lvl="1" indent="-171450" algn="l" defTabSz="844550">
            <a:lnSpc>
              <a:spcPct val="90000"/>
            </a:lnSpc>
            <a:spcBef>
              <a:spcPct val="0"/>
            </a:spcBef>
            <a:spcAft>
              <a:spcPct val="15000"/>
            </a:spcAft>
            <a:buChar char="•"/>
          </a:pPr>
          <a:r>
            <a:rPr lang="en-US" sz="1900" kern="1200"/>
            <a:t>Make decisions re: interventions</a:t>
          </a:r>
        </a:p>
      </dsp:txBody>
      <dsp:txXfrm>
        <a:off x="7996354" y="889426"/>
        <a:ext cx="1950777" cy="35038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1T21:45:52.061"/>
    </inkml:context>
    <inkml:brush xml:id="br0">
      <inkml:brushProperty name="width" value="0.1" units="cm"/>
      <inkml:brushProperty name="height" value="0.1" units="cm"/>
      <inkml:brushProperty name="color" value="#E71224"/>
      <inkml:brushProperty name="ignorePressure" value="1"/>
    </inkml:brush>
  </inkml:definitions>
  <inkml:trace contextRef="#ctx0" brushRef="#br0">2836 100,'-365'24,"-1343"-24,1502 41,160-23,28-13,0 0,1 2,0 0,1 1,0 0,0 1,1 1,0 1,0 0,1 1,1 0,0 1,-4 6,-117 162,114-144,1 0,3 1,1 1,1 1,3 0,1 0,2 1,-2 35,-20 125,26 131,34-66,50 64,11-51,3-91,53-43,26-35,-66-52,144 51,-189-82,1-2,1-2,1-4,38 6,77 23,114 13,70 6,173-12,327 20,-340-62,-186 1,151-19,-96-42,8 22,-321 12,1 4,1 4,-1 3,2 4,-30-2,270-24,200 50,-464-26,-12 2,0-2,0-1,0-3,0-2,-1-2,0-2,0-2,3-3,195-26,113 21,77-15,803 36,-740 50,182-52,-410 26,539-26,-315-75,-236 63,50-29,-246 32,0 3,0 2,1 3,52 6,10-1,1001-3,-839 26,-205-27,0-4,-1-3,0-4,64-18,97-44,291-169,-252 44,-170 111,-91 73,-1-2,0-1,-2 0,0-1,-1 0,-1-1,-1-1,0-1,-2 0,0 0,-2-1,-1 0,0-1,0 1,6-14,-1-1,-2 0,-1-1,-2 0,-2 0,0-33,-6 54,3-31,-2 0,-2 0,-2 0,-3 1,-2-1,-1 1,-3 1,-2 0,-7-14,-11 0,-2 1,-2 2,-3 2,-3 1,-2 2,-2 2,-35-28,-90-93,-44 59,131 77,-1 2,-1 4,-1 4,-2 3,0 5,-18 1,-23 4,-2 6,-129 9,65 1,-947-3,450-51,502 47,0-8,1-9,-100-26,126 25,-1 7,1 7,-138 13,57-2,-420 12,287-34,78-4,-127 0,-350 24,331 50,-723-53,841-14,268 23,-1-3,0-3,0-2,1-3,-25-6,-485-73,211 60,4 5,-194 13,-184 5,455 25,81-1,24 1,100-25,51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3D19CFE-017B-4E71-A0BA-7E11B45B0199}" type="datetimeFigureOut">
              <a:rPr lang="en-US" smtClean="0"/>
              <a:t>9/17/2025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03B681A-0971-437A-97B1-44BF12E3167A}" type="slidenum">
              <a:rPr lang="en-US" smtClean="0"/>
              <a:t>‹#›</a:t>
            </a:fld>
            <a:endParaRPr lang="en-US"/>
          </a:p>
        </p:txBody>
      </p:sp>
    </p:spTree>
    <p:extLst>
      <p:ext uri="{BB962C8B-B14F-4D97-AF65-F5344CB8AC3E}">
        <p14:creationId xmlns:p14="http://schemas.microsoft.com/office/powerpoint/2010/main" val="57946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p:txBody>
      </p:sp>
      <p:sp>
        <p:nvSpPr>
          <p:cNvPr id="4" name="Slide Number Placeholder 3"/>
          <p:cNvSpPr>
            <a:spLocks noGrp="1"/>
          </p:cNvSpPr>
          <p:nvPr>
            <p:ph type="sldNum" sz="quarter" idx="5"/>
          </p:nvPr>
        </p:nvSpPr>
        <p:spPr/>
        <p:txBody>
          <a:bodyPr/>
          <a:lstStyle/>
          <a:p>
            <a:fld id="{B03B681A-0971-437A-97B1-44BF12E3167A}" type="slidenum">
              <a:rPr lang="en-US" smtClean="0"/>
              <a:t>1</a:t>
            </a:fld>
            <a:endParaRPr lang="en-US"/>
          </a:p>
        </p:txBody>
      </p:sp>
    </p:spTree>
    <p:extLst>
      <p:ext uri="{BB962C8B-B14F-4D97-AF65-F5344CB8AC3E}">
        <p14:creationId xmlns:p14="http://schemas.microsoft.com/office/powerpoint/2010/main" val="384895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pPr defTabSz="931774">
              <a:defRPr/>
            </a:pPr>
            <a:r>
              <a:rPr lang="en-US" dirty="0"/>
              <a:t>Directory updates-  it is important that you update who is the director of special education so that you get notifications from KIAS for file review.  IDEA and gifted file review only goes to the ‘special education director’. You must use this exact description. If you don’t know who does directory updates, please reach out to us.</a:t>
            </a:r>
          </a:p>
        </p:txBody>
      </p:sp>
      <p:sp>
        <p:nvSpPr>
          <p:cNvPr id="4" name="Slide Number Placeholder 3"/>
          <p:cNvSpPr>
            <a:spLocks noGrp="1"/>
          </p:cNvSpPr>
          <p:nvPr>
            <p:ph type="sldNum" sz="quarter" idx="10"/>
          </p:nvPr>
        </p:nvSpPr>
        <p:spPr/>
        <p:txBody>
          <a:bodyPr/>
          <a:lstStyle/>
          <a:p>
            <a:fld id="{B03B681A-0971-437A-97B1-44BF12E3167A}" type="slidenum">
              <a:rPr lang="en-US" smtClean="0"/>
              <a:t>10</a:t>
            </a:fld>
            <a:endParaRPr lang="en-US"/>
          </a:p>
        </p:txBody>
      </p:sp>
    </p:spTree>
    <p:extLst>
      <p:ext uri="{BB962C8B-B14F-4D97-AF65-F5344CB8AC3E}">
        <p14:creationId xmlns:p14="http://schemas.microsoft.com/office/powerpoint/2010/main" val="1449594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Melissa</a:t>
            </a:r>
          </a:p>
          <a:p>
            <a:r>
              <a:rPr lang="en-US" dirty="0"/>
              <a:t> </a:t>
            </a:r>
          </a:p>
          <a:p>
            <a:r>
              <a:rPr lang="en-US" dirty="0"/>
              <a:t>We have provided you with 2 examples that include a description of the student’s present level of </a:t>
            </a:r>
            <a:r>
              <a:rPr lang="en-US" b="1" dirty="0"/>
              <a:t>academic achievement </a:t>
            </a:r>
            <a:r>
              <a:rPr lang="en-US" dirty="0"/>
              <a:t>as part of the Present Levels of Academic Achievement and Functional Performance </a:t>
            </a:r>
          </a:p>
        </p:txBody>
      </p:sp>
      <p:sp>
        <p:nvSpPr>
          <p:cNvPr id="4" name="Slide Number Placeholder 3"/>
          <p:cNvSpPr>
            <a:spLocks noGrp="1"/>
          </p:cNvSpPr>
          <p:nvPr>
            <p:ph type="sldNum" sz="quarter" idx="5"/>
          </p:nvPr>
        </p:nvSpPr>
        <p:spPr/>
        <p:txBody>
          <a:bodyPr/>
          <a:lstStyle/>
          <a:p>
            <a:fld id="{B03B681A-0971-437A-97B1-44BF12E3167A}" type="slidenum">
              <a:rPr lang="en-US" smtClean="0"/>
              <a:t>100</a:t>
            </a:fld>
            <a:endParaRPr lang="en-US"/>
          </a:p>
        </p:txBody>
      </p:sp>
    </p:spTree>
    <p:extLst>
      <p:ext uri="{BB962C8B-B14F-4D97-AF65-F5344CB8AC3E}">
        <p14:creationId xmlns:p14="http://schemas.microsoft.com/office/powerpoint/2010/main" val="8039639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Melissa</a:t>
            </a:r>
          </a:p>
          <a:p>
            <a:r>
              <a:rPr lang="en-US" dirty="0"/>
              <a:t> </a:t>
            </a:r>
          </a:p>
          <a:p>
            <a:r>
              <a:rPr lang="en-US" dirty="0">
                <a:cs typeface="Calibri"/>
              </a:rPr>
              <a:t>Question number 11 is looking at whether or not the student's present level of functional performance is part of the IEP. There is no formal definition of functional performance in the law. Functional performance generally refers to activities that are not considered academic or related to a child's academic achievement. Functional often is used in the context of routine activities of daily living. Other examples of functional performance could be social/emotional skills, communication, attention, persistence, mobility and motor skills, memory, vocational or career interest, behavior, executive functioning, and independent living skills (dressing, eating, toileting). The PLAAFP must include a statement about the student’s current functional performance and its impact on progress in the general education curriculum. The purpose of including functional performance for all students that have exceptionalities is to prepare them for life after school. Functional performance applies to all exceptionalities, including gifted. However, the description of functional performance may look different for a gifted student, such as work completion, social skills, time management, and executive function. When you review this question, select YES if there is a description of the current level of functional performance in the student's IEP, and select NO if the IEP does not include this description. </a:t>
            </a:r>
          </a:p>
          <a:p>
            <a:endParaRPr lang="en-US" dirty="0">
              <a:cs typeface="Calibri"/>
            </a:endParaRPr>
          </a:p>
          <a:p>
            <a:r>
              <a:rPr lang="en-US" dirty="0">
                <a:cs typeface="Calibri"/>
              </a:rPr>
              <a:t>If there are no functional needs and functional performance is age appropriate, document and state why you feel that is true. Functional needs may be addressed in other areas of the PLAAFPs and do not need to be addressed in every PLAAFP area.</a:t>
            </a: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101</a:t>
            </a:fld>
            <a:endParaRPr lang="en-US"/>
          </a:p>
        </p:txBody>
      </p:sp>
    </p:spTree>
    <p:extLst>
      <p:ext uri="{BB962C8B-B14F-4D97-AF65-F5344CB8AC3E}">
        <p14:creationId xmlns:p14="http://schemas.microsoft.com/office/powerpoint/2010/main" val="5766186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a:p>
            <a:r>
              <a:rPr lang="en-US" dirty="0"/>
              <a:t>This example is from the PLAAFP guidance document on the KSDE website and IDEA and gifted file review toolkit</a:t>
            </a:r>
          </a:p>
        </p:txBody>
      </p:sp>
      <p:sp>
        <p:nvSpPr>
          <p:cNvPr id="4" name="Slide Number Placeholder 3"/>
          <p:cNvSpPr>
            <a:spLocks noGrp="1"/>
          </p:cNvSpPr>
          <p:nvPr>
            <p:ph type="sldNum" sz="quarter" idx="5"/>
          </p:nvPr>
        </p:nvSpPr>
        <p:spPr/>
        <p:txBody>
          <a:bodyPr/>
          <a:lstStyle/>
          <a:p>
            <a:fld id="{B03B681A-0971-437A-97B1-44BF12E3167A}" type="slidenum">
              <a:rPr lang="en-US" smtClean="0"/>
              <a:t>102</a:t>
            </a:fld>
            <a:endParaRPr lang="en-US"/>
          </a:p>
        </p:txBody>
      </p:sp>
    </p:spTree>
    <p:extLst>
      <p:ext uri="{BB962C8B-B14F-4D97-AF65-F5344CB8AC3E}">
        <p14:creationId xmlns:p14="http://schemas.microsoft.com/office/powerpoint/2010/main" val="3750338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faa72a8901_0_23: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faa72a8901_0_23:notes"/>
          <p:cNvSpPr txBox="1">
            <a:spLocks noGrp="1"/>
          </p:cNvSpPr>
          <p:nvPr>
            <p:ph type="body" idx="1"/>
          </p:nvPr>
        </p:nvSpPr>
        <p:spPr>
          <a:xfrm>
            <a:off x="716619" y="4548458"/>
            <a:ext cx="5732949" cy="3721620"/>
          </a:xfrm>
          <a:prstGeom prst="rect">
            <a:avLst/>
          </a:prstGeom>
        </p:spPr>
        <p:txBody>
          <a:bodyPr spcFirstLastPara="1" wrap="square" lIns="94932" tIns="47453" rIns="94932" bIns="47453" anchor="t" anchorCtr="0">
            <a:noAutofit/>
          </a:bodyPr>
          <a:lstStyle/>
          <a:p>
            <a:r>
              <a:rPr lang="en-US" dirty="0"/>
              <a:t> Josie </a:t>
            </a:r>
          </a:p>
          <a:p>
            <a:r>
              <a:rPr lang="en-US" dirty="0">
                <a:cs typeface="Calibri"/>
              </a:rPr>
              <a:t>As I mentioned on the last slide, functional performance applies to all students with exceptionalities but may look very different for gifted-only students. Page 4 of the Gifted IEP boot-camp that is included on the TASN website provides many examples on functional performance for gifted-only students. You can search Gifted IEP boot camp on ksdetasn.org. </a:t>
            </a:r>
          </a:p>
        </p:txBody>
      </p:sp>
      <p:sp>
        <p:nvSpPr>
          <p:cNvPr id="398" name="Google Shape;398;gfaa72a8901_0_23:notes"/>
          <p:cNvSpPr txBox="1">
            <a:spLocks noGrp="1"/>
          </p:cNvSpPr>
          <p:nvPr>
            <p:ph type="sldNum" idx="12"/>
          </p:nvPr>
        </p:nvSpPr>
        <p:spPr>
          <a:xfrm>
            <a:off x="4059181" y="8977134"/>
            <a:ext cx="3105348" cy="474117"/>
          </a:xfrm>
          <a:prstGeom prst="rect">
            <a:avLst/>
          </a:prstGeom>
        </p:spPr>
        <p:txBody>
          <a:bodyPr spcFirstLastPara="1" wrap="square" lIns="94932" tIns="47453" rIns="94932" bIns="47453" anchor="b" anchorCtr="0">
            <a:noAutofit/>
          </a:bodyPr>
          <a:lstStyle/>
          <a:p>
            <a:pPr>
              <a:buClr>
                <a:srgbClr val="000000"/>
              </a:buClr>
              <a:buSzPts val="1200"/>
            </a:pPr>
            <a:fld id="{00000000-1234-1234-1234-123412341234}" type="slidenum">
              <a:rPr lang="en-US"/>
              <a:pPr>
                <a:buClr>
                  <a:srgbClr val="000000"/>
                </a:buClr>
                <a:buSzPts val="1200"/>
              </a:pPr>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Josie </a:t>
            </a:r>
          </a:p>
          <a:p>
            <a:r>
              <a:rPr lang="en-US" dirty="0"/>
              <a:t>  </a:t>
            </a:r>
          </a:p>
          <a:p>
            <a:r>
              <a:rPr lang="en-US" dirty="0"/>
              <a:t>Review the IEP for a specific description of how the student’s disability or giftedness affects the student’s involvement and progress in the general curriculum. We have a list of examples of what impact of exceptionality could look like on the next slide.</a:t>
            </a: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104</a:t>
            </a:fld>
            <a:endParaRPr lang="en-US"/>
          </a:p>
        </p:txBody>
      </p:sp>
    </p:spTree>
    <p:extLst>
      <p:ext uri="{BB962C8B-B14F-4D97-AF65-F5344CB8AC3E}">
        <p14:creationId xmlns:p14="http://schemas.microsoft.com/office/powerpoint/2010/main" val="15860383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f9f4144947_0_61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defTabSz="931774">
              <a:defRPr/>
            </a:pPr>
            <a:r>
              <a:rPr lang="en-US" dirty="0"/>
              <a:t>  Josie </a:t>
            </a:r>
          </a:p>
          <a:p>
            <a:r>
              <a:rPr lang="en-US" dirty="0"/>
              <a:t>  </a:t>
            </a:r>
          </a:p>
        </p:txBody>
      </p:sp>
      <p:sp>
        <p:nvSpPr>
          <p:cNvPr id="391" name="Google Shape;391;gf9f4144947_0_6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77571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Josie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106</a:t>
            </a:fld>
            <a:endParaRPr lang="en-US"/>
          </a:p>
        </p:txBody>
      </p:sp>
    </p:spTree>
    <p:extLst>
      <p:ext uri="{BB962C8B-B14F-4D97-AF65-F5344CB8AC3E}">
        <p14:creationId xmlns:p14="http://schemas.microsoft.com/office/powerpoint/2010/main" val="7037013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Josie </a:t>
            </a:r>
          </a:p>
          <a:p>
            <a:endParaRPr lang="en-US" dirty="0"/>
          </a:p>
          <a:p>
            <a:r>
              <a:rPr lang="en-US" dirty="0"/>
              <a:t>The first example is for an IDEA student. </a:t>
            </a:r>
          </a:p>
        </p:txBody>
      </p:sp>
      <p:sp>
        <p:nvSpPr>
          <p:cNvPr id="4" name="Slide Number Placeholder 3"/>
          <p:cNvSpPr>
            <a:spLocks noGrp="1"/>
          </p:cNvSpPr>
          <p:nvPr>
            <p:ph type="sldNum" sz="quarter" idx="5"/>
          </p:nvPr>
        </p:nvSpPr>
        <p:spPr/>
        <p:txBody>
          <a:bodyPr/>
          <a:lstStyle/>
          <a:p>
            <a:fld id="{B03B681A-0971-437A-97B1-44BF12E3167A}" type="slidenum">
              <a:rPr lang="en-US" smtClean="0"/>
              <a:t>107</a:t>
            </a:fld>
            <a:endParaRPr lang="en-US"/>
          </a:p>
        </p:txBody>
      </p:sp>
    </p:spTree>
    <p:extLst>
      <p:ext uri="{BB962C8B-B14F-4D97-AF65-F5344CB8AC3E}">
        <p14:creationId xmlns:p14="http://schemas.microsoft.com/office/powerpoint/2010/main" val="20118867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Josie </a:t>
            </a:r>
          </a:p>
          <a:p>
            <a:endParaRPr lang="en-US" dirty="0"/>
          </a:p>
          <a:p>
            <a:r>
              <a:rPr lang="en-US" dirty="0"/>
              <a:t>The second example is a gifted student.  These examples came from the Present Levels of Academic Achievement and Functional Performance guidance document located on the KSDE website and IDEA and gifted file review toolkit.</a:t>
            </a:r>
          </a:p>
        </p:txBody>
      </p:sp>
      <p:sp>
        <p:nvSpPr>
          <p:cNvPr id="4" name="Slide Number Placeholder 3"/>
          <p:cNvSpPr>
            <a:spLocks noGrp="1"/>
          </p:cNvSpPr>
          <p:nvPr>
            <p:ph type="sldNum" sz="quarter" idx="5"/>
          </p:nvPr>
        </p:nvSpPr>
        <p:spPr/>
        <p:txBody>
          <a:bodyPr/>
          <a:lstStyle/>
          <a:p>
            <a:fld id="{B03B681A-0971-437A-97B1-44BF12E3167A}" type="slidenum">
              <a:rPr lang="en-US" smtClean="0"/>
              <a:t>108</a:t>
            </a:fld>
            <a:endParaRPr lang="en-US"/>
          </a:p>
        </p:txBody>
      </p:sp>
    </p:spTree>
    <p:extLst>
      <p:ext uri="{BB962C8B-B14F-4D97-AF65-F5344CB8AC3E}">
        <p14:creationId xmlns:p14="http://schemas.microsoft.com/office/powerpoint/2010/main" val="21527360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Josie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109</a:t>
            </a:fld>
            <a:endParaRPr lang="en-US"/>
          </a:p>
        </p:txBody>
      </p:sp>
    </p:spTree>
    <p:extLst>
      <p:ext uri="{BB962C8B-B14F-4D97-AF65-F5344CB8AC3E}">
        <p14:creationId xmlns:p14="http://schemas.microsoft.com/office/powerpoint/2010/main" val="3545016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11</a:t>
            </a:fld>
            <a:endParaRPr lang="en-US"/>
          </a:p>
        </p:txBody>
      </p:sp>
    </p:spTree>
    <p:extLst>
      <p:ext uri="{BB962C8B-B14F-4D97-AF65-F5344CB8AC3E}">
        <p14:creationId xmlns:p14="http://schemas.microsoft.com/office/powerpoint/2010/main" val="30639882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110</a:t>
            </a:fld>
            <a:endParaRPr lang="en-US"/>
          </a:p>
        </p:txBody>
      </p:sp>
    </p:spTree>
    <p:extLst>
      <p:ext uri="{BB962C8B-B14F-4D97-AF65-F5344CB8AC3E}">
        <p14:creationId xmlns:p14="http://schemas.microsoft.com/office/powerpoint/2010/main" val="19000875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111</a:t>
            </a:fld>
            <a:endParaRPr lang="en-US"/>
          </a:p>
        </p:txBody>
      </p:sp>
    </p:spTree>
    <p:extLst>
      <p:ext uri="{BB962C8B-B14F-4D97-AF65-F5344CB8AC3E}">
        <p14:creationId xmlns:p14="http://schemas.microsoft.com/office/powerpoint/2010/main" val="8072616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112</a:t>
            </a:fld>
            <a:endParaRPr lang="en-US"/>
          </a:p>
        </p:txBody>
      </p:sp>
    </p:spTree>
    <p:extLst>
      <p:ext uri="{BB962C8B-B14F-4D97-AF65-F5344CB8AC3E}">
        <p14:creationId xmlns:p14="http://schemas.microsoft.com/office/powerpoint/2010/main" val="12104121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113</a:t>
            </a:fld>
            <a:endParaRPr lang="en-US"/>
          </a:p>
        </p:txBody>
      </p:sp>
    </p:spTree>
    <p:extLst>
      <p:ext uri="{BB962C8B-B14F-4D97-AF65-F5344CB8AC3E}">
        <p14:creationId xmlns:p14="http://schemas.microsoft.com/office/powerpoint/2010/main" val="35347205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r>
              <a:rPr lang="en-US" dirty="0"/>
              <a:t>The PLAAFP is the baseline, where is the student at right now.</a:t>
            </a:r>
          </a:p>
          <a:p>
            <a:r>
              <a:rPr lang="en-US" dirty="0"/>
              <a:t>Measurable goals describe where we want the student to be in one year (projection)</a:t>
            </a:r>
          </a:p>
          <a:p>
            <a:r>
              <a:rPr lang="en-US" dirty="0"/>
              <a:t>We need to make sure the goals are challenging and ambitious enough</a:t>
            </a:r>
          </a:p>
          <a:p>
            <a:r>
              <a:rPr lang="en-US" dirty="0"/>
              <a:t>How are the special education services we are going to provide get us to the annual goal.</a:t>
            </a:r>
          </a:p>
        </p:txBody>
      </p:sp>
      <p:sp>
        <p:nvSpPr>
          <p:cNvPr id="4" name="Slide Number Placeholder 3"/>
          <p:cNvSpPr>
            <a:spLocks noGrp="1"/>
          </p:cNvSpPr>
          <p:nvPr>
            <p:ph type="sldNum" sz="quarter" idx="5"/>
          </p:nvPr>
        </p:nvSpPr>
        <p:spPr/>
        <p:txBody>
          <a:bodyPr/>
          <a:lstStyle/>
          <a:p>
            <a:fld id="{B03B681A-0971-437A-97B1-44BF12E3167A}" type="slidenum">
              <a:rPr lang="en-US" smtClean="0"/>
              <a:t>114</a:t>
            </a:fld>
            <a:endParaRPr lang="en-US"/>
          </a:p>
        </p:txBody>
      </p:sp>
    </p:spTree>
    <p:extLst>
      <p:ext uri="{BB962C8B-B14F-4D97-AF65-F5344CB8AC3E}">
        <p14:creationId xmlns:p14="http://schemas.microsoft.com/office/powerpoint/2010/main" val="36561484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p:txBody>
      </p:sp>
      <p:sp>
        <p:nvSpPr>
          <p:cNvPr id="4" name="Slide Number Placeholder 3"/>
          <p:cNvSpPr>
            <a:spLocks noGrp="1"/>
          </p:cNvSpPr>
          <p:nvPr>
            <p:ph type="sldNum" sz="quarter" idx="5"/>
          </p:nvPr>
        </p:nvSpPr>
        <p:spPr/>
        <p:txBody>
          <a:bodyPr/>
          <a:lstStyle/>
          <a:p>
            <a:fld id="{B03B681A-0971-437A-97B1-44BF12E3167A}" type="slidenum">
              <a:rPr lang="en-US" smtClean="0"/>
              <a:t>115</a:t>
            </a:fld>
            <a:endParaRPr lang="en-US"/>
          </a:p>
        </p:txBody>
      </p:sp>
    </p:spTree>
    <p:extLst>
      <p:ext uri="{BB962C8B-B14F-4D97-AF65-F5344CB8AC3E}">
        <p14:creationId xmlns:p14="http://schemas.microsoft.com/office/powerpoint/2010/main" val="27694655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r>
              <a:rPr lang="en-US" dirty="0"/>
              <a:t>  </a:t>
            </a:r>
          </a:p>
          <a:p>
            <a:r>
              <a:rPr lang="en-US" dirty="0">
                <a:cs typeface="Calibri"/>
              </a:rPr>
              <a:t>Goals should address the needs identified in the PLAAFPs. Students taking an alternate assessment also need to have goals that enable them to be involved in and make appropriate progress in the general education curriculum.</a:t>
            </a:r>
          </a:p>
        </p:txBody>
      </p:sp>
      <p:sp>
        <p:nvSpPr>
          <p:cNvPr id="4" name="Slide Number Placeholder 3"/>
          <p:cNvSpPr>
            <a:spLocks noGrp="1"/>
          </p:cNvSpPr>
          <p:nvPr>
            <p:ph type="sldNum" sz="quarter" idx="10"/>
          </p:nvPr>
        </p:nvSpPr>
        <p:spPr/>
        <p:txBody>
          <a:bodyPr/>
          <a:lstStyle/>
          <a:p>
            <a:fld id="{B03B681A-0971-437A-97B1-44BF12E3167A}" type="slidenum">
              <a:rPr lang="en-US" smtClean="0"/>
              <a:t>116</a:t>
            </a:fld>
            <a:endParaRPr lang="en-US"/>
          </a:p>
        </p:txBody>
      </p:sp>
    </p:spTree>
    <p:extLst>
      <p:ext uri="{BB962C8B-B14F-4D97-AF65-F5344CB8AC3E}">
        <p14:creationId xmlns:p14="http://schemas.microsoft.com/office/powerpoint/2010/main" val="159237596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117</a:t>
            </a:fld>
            <a:endParaRPr lang="en-US"/>
          </a:p>
        </p:txBody>
      </p:sp>
    </p:spTree>
    <p:extLst>
      <p:ext uri="{BB962C8B-B14F-4D97-AF65-F5344CB8AC3E}">
        <p14:creationId xmlns:p14="http://schemas.microsoft.com/office/powerpoint/2010/main" val="41743564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118</a:t>
            </a:fld>
            <a:endParaRPr lang="en-US"/>
          </a:p>
        </p:txBody>
      </p:sp>
    </p:spTree>
    <p:extLst>
      <p:ext uri="{BB962C8B-B14F-4D97-AF65-F5344CB8AC3E}">
        <p14:creationId xmlns:p14="http://schemas.microsoft.com/office/powerpoint/2010/main" val="40094506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119</a:t>
            </a:fld>
            <a:endParaRPr lang="en-US"/>
          </a:p>
        </p:txBody>
      </p:sp>
    </p:spTree>
    <p:extLst>
      <p:ext uri="{BB962C8B-B14F-4D97-AF65-F5344CB8AC3E}">
        <p14:creationId xmlns:p14="http://schemas.microsoft.com/office/powerpoint/2010/main" val="1437098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12</a:t>
            </a:fld>
            <a:endParaRPr lang="en-US"/>
          </a:p>
        </p:txBody>
      </p:sp>
    </p:spTree>
    <p:extLst>
      <p:ext uri="{BB962C8B-B14F-4D97-AF65-F5344CB8AC3E}">
        <p14:creationId xmlns:p14="http://schemas.microsoft.com/office/powerpoint/2010/main" val="16344947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faa72a8901_0_32: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faa72a8901_0_32:notes"/>
          <p:cNvSpPr txBox="1">
            <a:spLocks noGrp="1"/>
          </p:cNvSpPr>
          <p:nvPr>
            <p:ph type="body" idx="1"/>
          </p:nvPr>
        </p:nvSpPr>
        <p:spPr>
          <a:xfrm>
            <a:off x="716619" y="4548458"/>
            <a:ext cx="5732949" cy="3721620"/>
          </a:xfrm>
          <a:prstGeom prst="rect">
            <a:avLst/>
          </a:prstGeom>
        </p:spPr>
        <p:txBody>
          <a:bodyPr spcFirstLastPara="1" wrap="square" lIns="94932" tIns="47453" rIns="94932" bIns="47453" anchor="t" anchorCtr="0">
            <a:noAutofit/>
          </a:bodyPr>
          <a:lstStyle/>
          <a:p>
            <a:pPr defTabSz="931774">
              <a:defRPr/>
            </a:pPr>
            <a:r>
              <a:rPr lang="en-US" dirty="0"/>
              <a:t>Melissa</a:t>
            </a:r>
          </a:p>
          <a:p>
            <a:r>
              <a:rPr lang="en-US" dirty="0">
                <a:cs typeface="Calibri"/>
              </a:rPr>
              <a:t>  </a:t>
            </a:r>
          </a:p>
          <a:p>
            <a:r>
              <a:rPr lang="en-US" dirty="0">
                <a:cs typeface="Calibri"/>
              </a:rPr>
              <a:t>These are some general reminder for IEP goals, </a:t>
            </a:r>
          </a:p>
          <a:p>
            <a:r>
              <a:rPr lang="en-US" dirty="0">
                <a:cs typeface="Calibri"/>
              </a:rPr>
              <a:t>1. every IEP needs to have at least one goal. If there is not at least 1 measurable goal in the IEP, question 14 will need to be marked NO. </a:t>
            </a:r>
          </a:p>
          <a:p>
            <a:r>
              <a:rPr lang="en-US" dirty="0">
                <a:cs typeface="Calibri"/>
              </a:rPr>
              <a:t>2. The goals that are in the IEP should outline what improvements the IEP team expects the student to make, even if the only service the student is receiving is consultation. </a:t>
            </a:r>
          </a:p>
          <a:p>
            <a:r>
              <a:rPr lang="en-US" dirty="0">
                <a:cs typeface="Calibri"/>
              </a:rPr>
              <a:t>3. Again, all goals must be measurable, according to question 14. If a measurable annual goal is written correctly with the 4 required components, the requirement of how to progress toward completing the goal is measured is contained within the goal and no additional information is required</a:t>
            </a:r>
          </a:p>
          <a:p>
            <a:pPr defTabSz="931774">
              <a:defRPr/>
            </a:pPr>
            <a:r>
              <a:rPr lang="en-US" dirty="0">
                <a:cs typeface="Calibri"/>
              </a:rPr>
              <a:t>4. You must have a baseline for the goal in order to judge the criteria component as appropriate and evaluate if the student is making progress. </a:t>
            </a:r>
            <a:r>
              <a:rPr lang="en-US" dirty="0">
                <a:solidFill>
                  <a:srgbClr val="12284C"/>
                </a:solidFill>
                <a:highlight>
                  <a:srgbClr val="FFFF00"/>
                </a:highlight>
                <a:ea typeface="Arial"/>
                <a:cs typeface="Arial"/>
                <a:sym typeface="Arial"/>
              </a:rPr>
              <a:t>Baseline data only has meaning if the data DIRECTLY relates to the target skill in the goal</a:t>
            </a:r>
            <a:r>
              <a:rPr lang="en-US" dirty="0">
                <a:solidFill>
                  <a:srgbClr val="12284C"/>
                </a:solidFill>
                <a:ea typeface="Arial"/>
                <a:cs typeface="Arial"/>
                <a:sym typeface="Arial"/>
              </a:rPr>
              <a:t>.</a:t>
            </a:r>
            <a:endParaRPr lang="en-US" dirty="0">
              <a:cs typeface="Calibri"/>
            </a:endParaRPr>
          </a:p>
          <a:p>
            <a:pPr defTabSz="931774">
              <a:defRPr/>
            </a:pPr>
            <a:r>
              <a:rPr lang="en-US" dirty="0">
                <a:cs typeface="Calibri"/>
              </a:rPr>
              <a:t>5. The goal, the baseline, and the progress reports must use the same method of measuring the student's performance. Don’t say in the goal that the student will read 100 words in a minute with 90% accuracy and then have the progress monitoring only say “student is doing great”</a:t>
            </a:r>
          </a:p>
          <a:p>
            <a:r>
              <a:rPr lang="en-US" dirty="0">
                <a:cs typeface="Calibri"/>
              </a:rPr>
              <a:t>5. Lastly make sure you are clear about who is or will be doing the progress monitoring of the goal and reporting to the parents according to the frequency indicated in the IEP. </a:t>
            </a:r>
          </a:p>
        </p:txBody>
      </p:sp>
      <p:sp>
        <p:nvSpPr>
          <p:cNvPr id="438" name="Google Shape;438;gfaa72a8901_0_32:notes"/>
          <p:cNvSpPr txBox="1">
            <a:spLocks noGrp="1"/>
          </p:cNvSpPr>
          <p:nvPr>
            <p:ph type="sldNum" idx="12"/>
          </p:nvPr>
        </p:nvSpPr>
        <p:spPr>
          <a:xfrm>
            <a:off x="4059181" y="8977134"/>
            <a:ext cx="3105348" cy="474117"/>
          </a:xfrm>
          <a:prstGeom prst="rect">
            <a:avLst/>
          </a:prstGeom>
        </p:spPr>
        <p:txBody>
          <a:bodyPr spcFirstLastPara="1" wrap="square" lIns="94932" tIns="47453" rIns="94932" bIns="47453" anchor="b" anchorCtr="0">
            <a:noAutofit/>
          </a:bodyPr>
          <a:lstStyle/>
          <a:p>
            <a:pPr>
              <a:buClr>
                <a:srgbClr val="000000"/>
              </a:buClr>
              <a:buSzPts val="1200"/>
            </a:pPr>
            <a:fld id="{00000000-1234-1234-1234-123412341234}" type="slidenum">
              <a:rPr lang="en-US"/>
              <a:pPr>
                <a:buClr>
                  <a:srgbClr val="000000"/>
                </a:buClr>
                <a:buSzPts val="1200"/>
              </a:pPr>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r>
              <a:rPr lang="en-US" dirty="0">
                <a:cs typeface="Calibri"/>
              </a:rPr>
              <a:t>Question 14 asks if all of the annual goals in the IEP are measurable. In order for a goal to be measurable it must contain behavior, condition, criteria and timeframe. If every goal in the IEP is measurable and contains these four components, select YES. If there is not at least 1 annual goal or if the annual goals in the IEP are NOT measurable, select NO.</a:t>
            </a:r>
          </a:p>
        </p:txBody>
      </p:sp>
      <p:sp>
        <p:nvSpPr>
          <p:cNvPr id="4" name="Slide Number Placeholder 3"/>
          <p:cNvSpPr>
            <a:spLocks noGrp="1"/>
          </p:cNvSpPr>
          <p:nvPr>
            <p:ph type="sldNum" sz="quarter" idx="10"/>
          </p:nvPr>
        </p:nvSpPr>
        <p:spPr/>
        <p:txBody>
          <a:bodyPr/>
          <a:lstStyle/>
          <a:p>
            <a:fld id="{B03B681A-0971-437A-97B1-44BF12E3167A}" type="slidenum">
              <a:rPr lang="en-US" smtClean="0"/>
              <a:t>121</a:t>
            </a:fld>
            <a:endParaRPr lang="en-US"/>
          </a:p>
        </p:txBody>
      </p:sp>
    </p:spTree>
    <p:extLst>
      <p:ext uri="{BB962C8B-B14F-4D97-AF65-F5344CB8AC3E}">
        <p14:creationId xmlns:p14="http://schemas.microsoft.com/office/powerpoint/2010/main" val="37384367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r>
              <a:rPr lang="en-US" dirty="0">
                <a:solidFill>
                  <a:srgbClr val="12284C"/>
                </a:solidFill>
                <a:highlight>
                  <a:srgbClr val="FFFF00"/>
                </a:highlight>
                <a:cs typeface="Arial"/>
                <a:sym typeface="Arial"/>
              </a:rPr>
              <a:t>Target behavior is the academic or functional skill to be changed. Here are 4 guiding questions</a:t>
            </a:r>
          </a:p>
          <a:p>
            <a:r>
              <a:rPr lang="en-US" dirty="0">
                <a:solidFill>
                  <a:srgbClr val="12284C"/>
                </a:solidFill>
                <a:highlight>
                  <a:srgbClr val="FFFF00"/>
                </a:highlight>
                <a:cs typeface="Arial"/>
                <a:sym typeface="Arial"/>
              </a:rPr>
              <a:t>What do we want the student to be able to do?</a:t>
            </a:r>
          </a:p>
          <a:p>
            <a:r>
              <a:rPr lang="en-US" dirty="0">
                <a:solidFill>
                  <a:srgbClr val="12284C"/>
                </a:solidFill>
                <a:highlight>
                  <a:srgbClr val="FFFF00"/>
                </a:highlight>
                <a:cs typeface="Arial"/>
                <a:sym typeface="Arial"/>
              </a:rPr>
              <a:t>Is the behavior observable and measurable?</a:t>
            </a:r>
          </a:p>
          <a:p>
            <a:r>
              <a:rPr lang="en-US" dirty="0">
                <a:solidFill>
                  <a:srgbClr val="12284C"/>
                </a:solidFill>
                <a:highlight>
                  <a:srgbClr val="FFFF00"/>
                </a:highlight>
                <a:cs typeface="Arial"/>
                <a:sym typeface="Arial"/>
              </a:rPr>
              <a:t>Is it a functionally relevant replacement behavior?</a:t>
            </a:r>
          </a:p>
          <a:p>
            <a:r>
              <a:rPr lang="en-US" dirty="0">
                <a:solidFill>
                  <a:srgbClr val="12284C"/>
                </a:solidFill>
                <a:highlight>
                  <a:srgbClr val="FFFF00"/>
                </a:highlight>
                <a:cs typeface="Arial"/>
                <a:sym typeface="Arial"/>
              </a:rPr>
              <a:t>Is this a measure of student behavior, not adult behavior</a:t>
            </a:r>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122</a:t>
            </a:fld>
            <a:endParaRPr lang="en-US"/>
          </a:p>
        </p:txBody>
      </p:sp>
    </p:spTree>
    <p:extLst>
      <p:ext uri="{BB962C8B-B14F-4D97-AF65-F5344CB8AC3E}">
        <p14:creationId xmlns:p14="http://schemas.microsoft.com/office/powerpoint/2010/main" val="22045513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r>
              <a:rPr lang="en-US" dirty="0"/>
              <a:t>Condition is the context or environment in which the target behavior is to be exhibited and measured.</a:t>
            </a:r>
          </a:p>
          <a:p>
            <a:r>
              <a:rPr lang="en-US" dirty="0"/>
              <a:t>Two guiding questions: Under what context will the behavior or skill be expected to occur? What level of independence is expected to complete the skill or demonstrate the behavior?</a:t>
            </a:r>
          </a:p>
        </p:txBody>
      </p:sp>
      <p:sp>
        <p:nvSpPr>
          <p:cNvPr id="4" name="Slide Number Placeholder 3"/>
          <p:cNvSpPr>
            <a:spLocks noGrp="1"/>
          </p:cNvSpPr>
          <p:nvPr>
            <p:ph type="sldNum" sz="quarter" idx="5"/>
          </p:nvPr>
        </p:nvSpPr>
        <p:spPr/>
        <p:txBody>
          <a:bodyPr/>
          <a:lstStyle/>
          <a:p>
            <a:fld id="{B03B681A-0971-437A-97B1-44BF12E3167A}" type="slidenum">
              <a:rPr lang="en-US" smtClean="0"/>
              <a:t>123</a:t>
            </a:fld>
            <a:endParaRPr lang="en-US"/>
          </a:p>
        </p:txBody>
      </p:sp>
    </p:spTree>
    <p:extLst>
      <p:ext uri="{BB962C8B-B14F-4D97-AF65-F5344CB8AC3E}">
        <p14:creationId xmlns:p14="http://schemas.microsoft.com/office/powerpoint/2010/main" val="38524680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pPr defTabSz="931774">
              <a:defRPr/>
            </a:pPr>
            <a:r>
              <a:rPr lang="en-US" dirty="0">
                <a:solidFill>
                  <a:srgbClr val="12284C"/>
                </a:solidFill>
                <a:highlight>
                  <a:srgbClr val="FFFF00"/>
                </a:highlight>
                <a:cs typeface="Arial"/>
                <a:sym typeface="Arial"/>
              </a:rPr>
              <a:t>Criterion is the level of performance with which the IEP team can determine that a student has achieved the goal. Here are 3 guiding questions: When will mastery of skills be expected to occur? What is the level of accuracy? How many trials does the student need to demonstrate mastery of the skills?</a:t>
            </a:r>
            <a:endParaRPr lang="en-US" dirty="0"/>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124</a:t>
            </a:fld>
            <a:endParaRPr lang="en-US"/>
          </a:p>
        </p:txBody>
      </p:sp>
    </p:spTree>
    <p:extLst>
      <p:ext uri="{BB962C8B-B14F-4D97-AF65-F5344CB8AC3E}">
        <p14:creationId xmlns:p14="http://schemas.microsoft.com/office/powerpoint/2010/main" val="314429945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f9f4144947_0_646:notes"/>
          <p:cNvSpPr txBox="1">
            <a:spLocks noGrp="1"/>
          </p:cNvSpPr>
          <p:nvPr>
            <p:ph type="body" idx="1"/>
          </p:nvPr>
        </p:nvSpPr>
        <p:spPr>
          <a:xfrm>
            <a:off x="716619" y="4548458"/>
            <a:ext cx="5732949" cy="3721620"/>
          </a:xfrm>
          <a:prstGeom prst="rect">
            <a:avLst/>
          </a:prstGeom>
          <a:noFill/>
          <a:ln>
            <a:noFill/>
          </a:ln>
        </p:spPr>
        <p:txBody>
          <a:bodyPr spcFirstLastPara="1" wrap="square" lIns="94932" tIns="47453" rIns="94932" bIns="47453" anchor="t" anchorCtr="0">
            <a:noAutofit/>
          </a:bodyPr>
          <a:lstStyle/>
          <a:p>
            <a:pPr defTabSz="931774">
              <a:defRPr/>
            </a:pPr>
            <a:r>
              <a:rPr lang="en-US" dirty="0">
                <a:cs typeface="Calibri"/>
              </a:rPr>
              <a:t> </a:t>
            </a:r>
            <a:r>
              <a:rPr lang="en-US" dirty="0">
                <a:highlight>
                  <a:srgbClr val="FFFF00"/>
                </a:highlight>
              </a:rPr>
              <a:t>Melissa</a:t>
            </a:r>
          </a:p>
          <a:p>
            <a:pPr>
              <a:buSzPts val="1400"/>
            </a:pPr>
            <a:r>
              <a:rPr lang="en-US" dirty="0">
                <a:cs typeface="Calibri"/>
              </a:rPr>
              <a:t> </a:t>
            </a:r>
          </a:p>
          <a:p>
            <a:pPr>
              <a:buSzPts val="1400"/>
            </a:pPr>
            <a:r>
              <a:rPr lang="en-US" dirty="0">
                <a:cs typeface="Calibri"/>
              </a:rPr>
              <a:t>More information on annual measurable goals is found in chapter four of the special education process handbook. The handbook defines a measurable annual goal as a "description of what a child can reasonably be expected to accomplish within a 12-month period." This goal must be related to meeting the needs of the child that result from their exceptionality and there is a direct relationship between the measurable annual goal, baseline data, and the needs identified in the PLAAFPs. If we haven't stressed it enough, the four critical components of a measurable annual goal are timeframe - which is usually specified as number of weeks or a specific upcoming date, conditions - the manner by which progress towards the goal will be measured, behavior - which is the specific performance that is being monitored, and criterion - which identifies how much, how often, or to what standards the team will know that the goal has been reached. If you have eagle eyes, each of those critical components has an example of what that might look like in the individual goals of the children you will be reviewing files for. </a:t>
            </a:r>
          </a:p>
        </p:txBody>
      </p:sp>
      <p:sp>
        <p:nvSpPr>
          <p:cNvPr id="444" name="Google Shape;444;gf9f4144947_0_646: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126</a:t>
            </a:fld>
            <a:endParaRPr lang="en-US"/>
          </a:p>
        </p:txBody>
      </p:sp>
    </p:spTree>
    <p:extLst>
      <p:ext uri="{BB962C8B-B14F-4D97-AF65-F5344CB8AC3E}">
        <p14:creationId xmlns:p14="http://schemas.microsoft.com/office/powerpoint/2010/main" val="30081477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r>
              <a:rPr lang="en-US" dirty="0"/>
              <a:t>Measurable goals should pass the stranger test (different evaluators can agree if the goal has been achieved).</a:t>
            </a:r>
          </a:p>
        </p:txBody>
      </p:sp>
      <p:sp>
        <p:nvSpPr>
          <p:cNvPr id="4" name="Slide Number Placeholder 3"/>
          <p:cNvSpPr>
            <a:spLocks noGrp="1"/>
          </p:cNvSpPr>
          <p:nvPr>
            <p:ph type="sldNum" sz="quarter" idx="5"/>
          </p:nvPr>
        </p:nvSpPr>
        <p:spPr/>
        <p:txBody>
          <a:bodyPr/>
          <a:lstStyle/>
          <a:p>
            <a:fld id="{B03B681A-0971-437A-97B1-44BF12E3167A}" type="slidenum">
              <a:rPr lang="en-US" smtClean="0"/>
              <a:t>127</a:t>
            </a:fld>
            <a:endParaRPr lang="en-US"/>
          </a:p>
        </p:txBody>
      </p:sp>
    </p:spTree>
    <p:extLst>
      <p:ext uri="{BB962C8B-B14F-4D97-AF65-F5344CB8AC3E}">
        <p14:creationId xmlns:p14="http://schemas.microsoft.com/office/powerpoint/2010/main" val="16366609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pPr defTabSz="931774">
              <a:defRPr/>
            </a:pPr>
            <a:r>
              <a:rPr lang="en-US" dirty="0"/>
              <a:t>The easiest way to describe the timeframe is to use “by the end of the IEP year”.  You could say something like “In 36 instructional weeks”, or whatever the number of instructional weeks is for your district.  However, if the district changes the number of instructional weeks by lengthening the school day, as they often do to make up for snow vacations, you will need to amend the IEP to change the timeframe that uses instructional weeks.  If you use the date of the next annual review, you must use the exact date.</a:t>
            </a:r>
          </a:p>
          <a:p>
            <a:pPr defTabSz="931774">
              <a:defRPr/>
            </a:pP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128</a:t>
            </a:fld>
            <a:endParaRPr lang="en-US"/>
          </a:p>
        </p:txBody>
      </p:sp>
    </p:spTree>
    <p:extLst>
      <p:ext uri="{BB962C8B-B14F-4D97-AF65-F5344CB8AC3E}">
        <p14:creationId xmlns:p14="http://schemas.microsoft.com/office/powerpoint/2010/main" val="1143696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pPr defTabSz="931774">
              <a:defRPr/>
            </a:pPr>
            <a:r>
              <a:rPr lang="en-US" dirty="0">
                <a:highlight>
                  <a:srgbClr val="FFFF00"/>
                </a:highlight>
              </a:rPr>
              <a:t>The second goal on this slide has two criteria:  157 words read correctly in one minute and in 4 consecutive trials.  The four consecutive trials is needed for students who are inconsistent in their performance.  The goal then requires improvement in reading fluency and in the student’s consistency in reading fluency.  Two criteria are not needed for all goals.  If consistency is not an issue, then don’t add the second criterion.  Remember, that if you write two criteria in the goal, you will need to do progress reporting on both criteria.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129</a:t>
            </a:fld>
            <a:endParaRPr lang="en-US"/>
          </a:p>
        </p:txBody>
      </p:sp>
    </p:spTree>
    <p:extLst>
      <p:ext uri="{BB962C8B-B14F-4D97-AF65-F5344CB8AC3E}">
        <p14:creationId xmlns:p14="http://schemas.microsoft.com/office/powerpoint/2010/main" val="346427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Melissa</a:t>
            </a:r>
          </a:p>
        </p:txBody>
      </p:sp>
      <p:sp>
        <p:nvSpPr>
          <p:cNvPr id="4" name="Slide Number Placeholder 3"/>
          <p:cNvSpPr>
            <a:spLocks noGrp="1"/>
          </p:cNvSpPr>
          <p:nvPr>
            <p:ph type="sldNum" sz="quarter" idx="10"/>
          </p:nvPr>
        </p:nvSpPr>
        <p:spPr/>
        <p:txBody>
          <a:bodyPr/>
          <a:lstStyle/>
          <a:p>
            <a:fld id="{B03B681A-0971-437A-97B1-44BF12E3167A}" type="slidenum">
              <a:rPr lang="en-US" smtClean="0"/>
              <a:t>13</a:t>
            </a:fld>
            <a:endParaRPr lang="en-US"/>
          </a:p>
        </p:txBody>
      </p:sp>
    </p:spTree>
    <p:extLst>
      <p:ext uri="{BB962C8B-B14F-4D97-AF65-F5344CB8AC3E}">
        <p14:creationId xmlns:p14="http://schemas.microsoft.com/office/powerpoint/2010/main" val="20884230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130</a:t>
            </a:fld>
            <a:endParaRPr lang="en-US"/>
          </a:p>
        </p:txBody>
      </p:sp>
    </p:spTree>
    <p:extLst>
      <p:ext uri="{BB962C8B-B14F-4D97-AF65-F5344CB8AC3E}">
        <p14:creationId xmlns:p14="http://schemas.microsoft.com/office/powerpoint/2010/main" val="36412734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r>
              <a:rPr lang="en-US" dirty="0"/>
              <a:t> </a:t>
            </a:r>
          </a:p>
          <a:p>
            <a:r>
              <a:rPr lang="en-US" dirty="0"/>
              <a:t>For the first example, if you’re using a rubric, make sure it is included in the progress monitoring as well. Also, note that the timeframe for the first goal is given in instructional weeks (about one semester). </a:t>
            </a:r>
          </a:p>
        </p:txBody>
      </p:sp>
      <p:sp>
        <p:nvSpPr>
          <p:cNvPr id="4" name="Slide Number Placeholder 3"/>
          <p:cNvSpPr>
            <a:spLocks noGrp="1"/>
          </p:cNvSpPr>
          <p:nvPr>
            <p:ph type="sldNum" sz="quarter" idx="5"/>
          </p:nvPr>
        </p:nvSpPr>
        <p:spPr/>
        <p:txBody>
          <a:bodyPr/>
          <a:lstStyle/>
          <a:p>
            <a:fld id="{B03B681A-0971-437A-97B1-44BF12E3167A}" type="slidenum">
              <a:rPr lang="en-US" smtClean="0"/>
              <a:t>131</a:t>
            </a:fld>
            <a:endParaRPr lang="en-US"/>
          </a:p>
        </p:txBody>
      </p:sp>
    </p:spTree>
    <p:extLst>
      <p:ext uri="{BB962C8B-B14F-4D97-AF65-F5344CB8AC3E}">
        <p14:creationId xmlns:p14="http://schemas.microsoft.com/office/powerpoint/2010/main" val="26859111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132</a:t>
            </a:fld>
            <a:endParaRPr lang="en-US"/>
          </a:p>
        </p:txBody>
      </p:sp>
    </p:spTree>
    <p:extLst>
      <p:ext uri="{BB962C8B-B14F-4D97-AF65-F5344CB8AC3E}">
        <p14:creationId xmlns:p14="http://schemas.microsoft.com/office/powerpoint/2010/main" val="1562724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r>
              <a:rPr lang="en-US" dirty="0"/>
              <a:t>(This slide has transitions)</a:t>
            </a:r>
          </a:p>
        </p:txBody>
      </p:sp>
      <p:sp>
        <p:nvSpPr>
          <p:cNvPr id="4" name="Slide Number Placeholder 3"/>
          <p:cNvSpPr>
            <a:spLocks noGrp="1"/>
          </p:cNvSpPr>
          <p:nvPr>
            <p:ph type="sldNum" sz="quarter" idx="5"/>
          </p:nvPr>
        </p:nvSpPr>
        <p:spPr/>
        <p:txBody>
          <a:bodyPr/>
          <a:lstStyle/>
          <a:p>
            <a:fld id="{B03B681A-0971-437A-97B1-44BF12E3167A}" type="slidenum">
              <a:rPr lang="en-US" smtClean="0"/>
              <a:t>133</a:t>
            </a:fld>
            <a:endParaRPr lang="en-US"/>
          </a:p>
        </p:txBody>
      </p:sp>
    </p:spTree>
    <p:extLst>
      <p:ext uri="{BB962C8B-B14F-4D97-AF65-F5344CB8AC3E}">
        <p14:creationId xmlns:p14="http://schemas.microsoft.com/office/powerpoint/2010/main" val="32381013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pPr defTabSz="931774">
              <a:defRPr/>
            </a:pPr>
            <a:r>
              <a:rPr lang="en-US" dirty="0"/>
              <a:t>(This slide has transitions)</a:t>
            </a:r>
          </a:p>
          <a:p>
            <a:pPr defTabSz="931774">
              <a:defRPr/>
            </a:pPr>
            <a:r>
              <a:rPr lang="en-US" dirty="0"/>
              <a:t>the revised goal has dual criteria. Goals don't always need to have two criteria.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134</a:t>
            </a:fld>
            <a:endParaRPr lang="en-US"/>
          </a:p>
        </p:txBody>
      </p:sp>
    </p:spTree>
    <p:extLst>
      <p:ext uri="{BB962C8B-B14F-4D97-AF65-F5344CB8AC3E}">
        <p14:creationId xmlns:p14="http://schemas.microsoft.com/office/powerpoint/2010/main" val="340857725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r>
              <a:rPr lang="en-US" dirty="0"/>
              <a:t>  </a:t>
            </a:r>
          </a:p>
          <a:p>
            <a:r>
              <a:rPr lang="en-US" dirty="0"/>
              <a:t>This is the progress centers tip sheet for measurable annual goals. </a:t>
            </a:r>
          </a:p>
          <a:p>
            <a:r>
              <a:rPr lang="en-US" dirty="0"/>
              <a:t>When writing a goal, start with the academic and functional needs identified in the PLAAFP statement. Then identify the needed skills to access and progress in grade level standards. Discuss what the student should be able to achieve during the next 12 months. Then develop an individualized, ambitious, but attainable goal. When reviewing your goals, it may help to think about “are the goals we write adequate and appropriate to determine effectiveness of our special education services?”</a:t>
            </a:r>
          </a:p>
        </p:txBody>
      </p:sp>
      <p:sp>
        <p:nvSpPr>
          <p:cNvPr id="4" name="Slide Number Placeholder 3"/>
          <p:cNvSpPr>
            <a:spLocks noGrp="1"/>
          </p:cNvSpPr>
          <p:nvPr>
            <p:ph type="sldNum" sz="quarter" idx="5"/>
          </p:nvPr>
        </p:nvSpPr>
        <p:spPr/>
        <p:txBody>
          <a:bodyPr/>
          <a:lstStyle/>
          <a:p>
            <a:fld id="{B03B681A-0971-437A-97B1-44BF12E3167A}" type="slidenum">
              <a:rPr lang="en-US" smtClean="0"/>
              <a:t>135</a:t>
            </a:fld>
            <a:endParaRPr lang="en-US"/>
          </a:p>
        </p:txBody>
      </p:sp>
    </p:spTree>
    <p:extLst>
      <p:ext uri="{BB962C8B-B14F-4D97-AF65-F5344CB8AC3E}">
        <p14:creationId xmlns:p14="http://schemas.microsoft.com/office/powerpoint/2010/main" val="233064685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3BD45-FE4A-78EA-8FAF-8EC3E53EE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10052-21BA-4819-3A5B-785C94DACF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2C860-2250-6A27-9DFA-231316CB01A1}"/>
              </a:ext>
            </a:extLst>
          </p:cNvPr>
          <p:cNvSpPr>
            <a:spLocks noGrp="1"/>
          </p:cNvSpPr>
          <p:nvPr>
            <p:ph type="body" idx="1"/>
          </p:nvPr>
        </p:nvSpPr>
        <p:spPr/>
        <p:txBody>
          <a:bodyPr/>
          <a:lstStyle/>
          <a:p>
            <a:pPr defTabSz="931774">
              <a:defRPr/>
            </a:pPr>
            <a:r>
              <a:rPr lang="en-US" dirty="0">
                <a:highlight>
                  <a:srgbClr val="FFFF00"/>
                </a:highlight>
              </a:rPr>
              <a:t>Melissa</a:t>
            </a:r>
          </a:p>
          <a:p>
            <a:r>
              <a:rPr lang="en-US" dirty="0"/>
              <a:t>  </a:t>
            </a:r>
          </a:p>
          <a:p>
            <a:r>
              <a:rPr lang="en-US" dirty="0"/>
              <a:t>Q4-9</a:t>
            </a:r>
          </a:p>
          <a:p>
            <a:pPr defTabSz="931774">
              <a:defRPr/>
            </a:pPr>
            <a:r>
              <a:rPr lang="en-US" dirty="0"/>
              <a:t>Look over your files and discuss among your table. We will be walking around to answer any specific questions you may have.</a:t>
            </a:r>
          </a:p>
          <a:p>
            <a:pPr defTabSz="931774">
              <a:defRPr/>
            </a:pPr>
            <a:r>
              <a:rPr lang="en-US" dirty="0"/>
              <a:t>What example from your files for Q4-9 would you like to share with the group? This could be a good example that you think could help others or an example you would like us to discuss or a trend you noticed. We will spend the last 10 minutes sharing out.</a:t>
            </a:r>
          </a:p>
          <a:p>
            <a:pPr defTabSz="931774">
              <a:defRPr/>
            </a:pPr>
            <a:endParaRPr lang="en-US" dirty="0"/>
          </a:p>
          <a:p>
            <a:endParaRPr lang="en-US" dirty="0"/>
          </a:p>
        </p:txBody>
      </p:sp>
      <p:sp>
        <p:nvSpPr>
          <p:cNvPr id="4" name="Slide Number Placeholder 3">
            <a:extLst>
              <a:ext uri="{FF2B5EF4-FFF2-40B4-BE49-F238E27FC236}">
                <a16:creationId xmlns:a16="http://schemas.microsoft.com/office/drawing/2014/main" id="{79E051F9-A60A-D975-F69A-E97CCBE9EE4D}"/>
              </a:ext>
            </a:extLst>
          </p:cNvPr>
          <p:cNvSpPr>
            <a:spLocks noGrp="1"/>
          </p:cNvSpPr>
          <p:nvPr>
            <p:ph type="sldNum" sz="quarter" idx="5"/>
          </p:nvPr>
        </p:nvSpPr>
        <p:spPr/>
        <p:txBody>
          <a:bodyPr/>
          <a:lstStyle/>
          <a:p>
            <a:fld id="{B03B681A-0971-437A-97B1-44BF12E3167A}" type="slidenum">
              <a:rPr lang="en-US" smtClean="0"/>
              <a:t>136</a:t>
            </a:fld>
            <a:endParaRPr lang="en-US"/>
          </a:p>
        </p:txBody>
      </p:sp>
    </p:spTree>
    <p:extLst>
      <p:ext uri="{BB962C8B-B14F-4D97-AF65-F5344CB8AC3E}">
        <p14:creationId xmlns:p14="http://schemas.microsoft.com/office/powerpoint/2010/main" val="227383459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137</a:t>
            </a:fld>
            <a:endParaRPr lang="en-US"/>
          </a:p>
        </p:txBody>
      </p:sp>
    </p:spTree>
    <p:extLst>
      <p:ext uri="{BB962C8B-B14F-4D97-AF65-F5344CB8AC3E}">
        <p14:creationId xmlns:p14="http://schemas.microsoft.com/office/powerpoint/2010/main" val="171769309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138</a:t>
            </a:fld>
            <a:endParaRPr lang="en-US"/>
          </a:p>
        </p:txBody>
      </p:sp>
    </p:spTree>
    <p:extLst>
      <p:ext uri="{BB962C8B-B14F-4D97-AF65-F5344CB8AC3E}">
        <p14:creationId xmlns:p14="http://schemas.microsoft.com/office/powerpoint/2010/main" val="40709463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139</a:t>
            </a:fld>
            <a:endParaRPr lang="en-US"/>
          </a:p>
        </p:txBody>
      </p:sp>
    </p:spTree>
    <p:extLst>
      <p:ext uri="{BB962C8B-B14F-4D97-AF65-F5344CB8AC3E}">
        <p14:creationId xmlns:p14="http://schemas.microsoft.com/office/powerpoint/2010/main" val="209728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a:p>
            <a:r>
              <a:rPr lang="en-US" dirty="0"/>
              <a:t>It is not necessary to redact personally identifiable information when uploading to KIAS web application. No PII can be sent in emails – please refer to the SSID when emailing.</a:t>
            </a:r>
          </a:p>
        </p:txBody>
      </p:sp>
      <p:sp>
        <p:nvSpPr>
          <p:cNvPr id="4" name="Slide Number Placeholder 3"/>
          <p:cNvSpPr>
            <a:spLocks noGrp="1"/>
          </p:cNvSpPr>
          <p:nvPr>
            <p:ph type="sldNum" sz="quarter" idx="10"/>
          </p:nvPr>
        </p:nvSpPr>
        <p:spPr/>
        <p:txBody>
          <a:bodyPr/>
          <a:lstStyle/>
          <a:p>
            <a:fld id="{B03B681A-0971-437A-97B1-44BF12E3167A}" type="slidenum">
              <a:rPr lang="en-US" smtClean="0"/>
              <a:t>14</a:t>
            </a:fld>
            <a:endParaRPr lang="en-US"/>
          </a:p>
        </p:txBody>
      </p:sp>
    </p:spTree>
    <p:extLst>
      <p:ext uri="{BB962C8B-B14F-4D97-AF65-F5344CB8AC3E}">
        <p14:creationId xmlns:p14="http://schemas.microsoft.com/office/powerpoint/2010/main" val="245845397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 (transitions)</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140</a:t>
            </a:fld>
            <a:endParaRPr lang="en-US"/>
          </a:p>
        </p:txBody>
      </p:sp>
    </p:spTree>
    <p:extLst>
      <p:ext uri="{BB962C8B-B14F-4D97-AF65-F5344CB8AC3E}">
        <p14:creationId xmlns:p14="http://schemas.microsoft.com/office/powerpoint/2010/main" val="22110320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141</a:t>
            </a:fld>
            <a:endParaRPr lang="en-US"/>
          </a:p>
        </p:txBody>
      </p:sp>
    </p:spTree>
    <p:extLst>
      <p:ext uri="{BB962C8B-B14F-4D97-AF65-F5344CB8AC3E}">
        <p14:creationId xmlns:p14="http://schemas.microsoft.com/office/powerpoint/2010/main" val="245023374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highlight>
                  <a:srgbClr val="FFFF00"/>
                </a:highlight>
              </a:rPr>
              <a:t>Melissa (transitions)</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142</a:t>
            </a:fld>
            <a:endParaRPr lang="en-US"/>
          </a:p>
        </p:txBody>
      </p:sp>
    </p:spTree>
    <p:extLst>
      <p:ext uri="{BB962C8B-B14F-4D97-AF65-F5344CB8AC3E}">
        <p14:creationId xmlns:p14="http://schemas.microsoft.com/office/powerpoint/2010/main" val="16440381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143</a:t>
            </a:fld>
            <a:endParaRPr lang="en-US"/>
          </a:p>
        </p:txBody>
      </p:sp>
    </p:spTree>
    <p:extLst>
      <p:ext uri="{BB962C8B-B14F-4D97-AF65-F5344CB8AC3E}">
        <p14:creationId xmlns:p14="http://schemas.microsoft.com/office/powerpoint/2010/main" val="15305220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f9f4144947_0_641:notes"/>
          <p:cNvSpPr txBox="1">
            <a:spLocks noGrp="1"/>
          </p:cNvSpPr>
          <p:nvPr>
            <p:ph type="body" idx="1"/>
          </p:nvPr>
        </p:nvSpPr>
        <p:spPr>
          <a:xfrm>
            <a:off x="716619" y="4548458"/>
            <a:ext cx="5732949" cy="3721620"/>
          </a:xfrm>
          <a:prstGeom prst="rect">
            <a:avLst/>
          </a:prstGeom>
          <a:noFill/>
          <a:ln>
            <a:noFill/>
          </a:ln>
        </p:spPr>
        <p:txBody>
          <a:bodyPr spcFirstLastPara="1" wrap="square" lIns="94932" tIns="47453" rIns="94932" bIns="47453" anchor="t" anchorCtr="0">
            <a:noAutofit/>
          </a:bodyPr>
          <a:lstStyle/>
          <a:p>
            <a:pPr defTabSz="931774">
              <a:buSzPts val="1400"/>
              <a:defRPr/>
            </a:pPr>
            <a:r>
              <a:rPr lang="en-US" dirty="0"/>
              <a:t>Cary</a:t>
            </a:r>
          </a:p>
          <a:p>
            <a:pPr>
              <a:buSzPts val="1400"/>
            </a:pPr>
            <a:endParaRPr lang="en-US" dirty="0">
              <a:cs typeface="Calibri"/>
            </a:endParaRPr>
          </a:p>
          <a:p>
            <a:pPr>
              <a:buSzPts val="1400"/>
            </a:pPr>
            <a:r>
              <a:rPr lang="en-US" dirty="0"/>
              <a:t>Chapter 4 of the Process Handbook reminds us of the requirements for Q 15.</a:t>
            </a:r>
            <a:endParaRPr dirty="0"/>
          </a:p>
        </p:txBody>
      </p:sp>
      <p:sp>
        <p:nvSpPr>
          <p:cNvPr id="471" name="Google Shape;471;gf9f4144947_0_641: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145</a:t>
            </a:fld>
            <a:endParaRPr lang="en-US"/>
          </a:p>
        </p:txBody>
      </p:sp>
    </p:spTree>
    <p:extLst>
      <p:ext uri="{BB962C8B-B14F-4D97-AF65-F5344CB8AC3E}">
        <p14:creationId xmlns:p14="http://schemas.microsoft.com/office/powerpoint/2010/main" val="10550860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146</a:t>
            </a:fld>
            <a:endParaRPr lang="en-US"/>
          </a:p>
        </p:txBody>
      </p:sp>
    </p:spTree>
    <p:extLst>
      <p:ext uri="{BB962C8B-B14F-4D97-AF65-F5344CB8AC3E}">
        <p14:creationId xmlns:p14="http://schemas.microsoft.com/office/powerpoint/2010/main" val="284074431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147</a:t>
            </a:fld>
            <a:endParaRPr lang="en-US"/>
          </a:p>
        </p:txBody>
      </p:sp>
    </p:spTree>
    <p:extLst>
      <p:ext uri="{BB962C8B-B14F-4D97-AF65-F5344CB8AC3E}">
        <p14:creationId xmlns:p14="http://schemas.microsoft.com/office/powerpoint/2010/main" val="173586193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a:p>
            <a:r>
              <a:rPr lang="en-US" dirty="0"/>
              <a:t>Progress monitoring is part of specially designed instruction and helps providers know when to change instructional practices, adjust curriculum and add services and supports. Progress monitoring improves outcomes for all students and promotes closing the achievement gap.</a:t>
            </a:r>
          </a:p>
        </p:txBody>
      </p:sp>
      <p:sp>
        <p:nvSpPr>
          <p:cNvPr id="4" name="Slide Number Placeholder 3"/>
          <p:cNvSpPr>
            <a:spLocks noGrp="1"/>
          </p:cNvSpPr>
          <p:nvPr>
            <p:ph type="sldNum" sz="quarter" idx="5"/>
          </p:nvPr>
        </p:nvSpPr>
        <p:spPr/>
        <p:txBody>
          <a:bodyPr/>
          <a:lstStyle/>
          <a:p>
            <a:fld id="{B03B681A-0971-437A-97B1-44BF12E3167A}" type="slidenum">
              <a:rPr lang="en-US" smtClean="0"/>
              <a:t>148</a:t>
            </a:fld>
            <a:endParaRPr lang="en-US"/>
          </a:p>
        </p:txBody>
      </p:sp>
    </p:spTree>
    <p:extLst>
      <p:ext uri="{BB962C8B-B14F-4D97-AF65-F5344CB8AC3E}">
        <p14:creationId xmlns:p14="http://schemas.microsoft.com/office/powerpoint/2010/main" val="41290065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a:p>
            <a:r>
              <a:rPr lang="en-US" dirty="0"/>
              <a:t>This slide provides a timeline of what needs to be done before, during, and after progress monitoring. It shows how we make decisions base on whether the student was responsive or non-responsive to the instruction. It is important to make a change if the student is non-responsive.</a:t>
            </a:r>
          </a:p>
        </p:txBody>
      </p:sp>
      <p:sp>
        <p:nvSpPr>
          <p:cNvPr id="4" name="Slide Number Placeholder 3"/>
          <p:cNvSpPr>
            <a:spLocks noGrp="1"/>
          </p:cNvSpPr>
          <p:nvPr>
            <p:ph type="sldNum" sz="quarter" idx="5"/>
          </p:nvPr>
        </p:nvSpPr>
        <p:spPr/>
        <p:txBody>
          <a:bodyPr/>
          <a:lstStyle/>
          <a:p>
            <a:fld id="{B03B681A-0971-437A-97B1-44BF12E3167A}" type="slidenum">
              <a:rPr lang="en-US" smtClean="0"/>
              <a:t>149</a:t>
            </a:fld>
            <a:endParaRPr lang="en-US"/>
          </a:p>
        </p:txBody>
      </p:sp>
    </p:spTree>
    <p:extLst>
      <p:ext uri="{BB962C8B-B14F-4D97-AF65-F5344CB8AC3E}">
        <p14:creationId xmlns:p14="http://schemas.microsoft.com/office/powerpoint/2010/main" val="2829222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p:txBody>
      </p:sp>
      <p:sp>
        <p:nvSpPr>
          <p:cNvPr id="4" name="Slide Number Placeholder 3"/>
          <p:cNvSpPr>
            <a:spLocks noGrp="1"/>
          </p:cNvSpPr>
          <p:nvPr>
            <p:ph type="sldNum" sz="quarter" idx="5"/>
          </p:nvPr>
        </p:nvSpPr>
        <p:spPr/>
        <p:txBody>
          <a:bodyPr/>
          <a:lstStyle/>
          <a:p>
            <a:fld id="{B03B681A-0971-437A-97B1-44BF12E3167A}" type="slidenum">
              <a:rPr lang="en-US" smtClean="0"/>
              <a:t>15</a:t>
            </a:fld>
            <a:endParaRPr lang="en-US"/>
          </a:p>
        </p:txBody>
      </p:sp>
    </p:spTree>
    <p:extLst>
      <p:ext uri="{BB962C8B-B14F-4D97-AF65-F5344CB8AC3E}">
        <p14:creationId xmlns:p14="http://schemas.microsoft.com/office/powerpoint/2010/main" val="287173442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150</a:t>
            </a:fld>
            <a:endParaRPr lang="en-US"/>
          </a:p>
        </p:txBody>
      </p:sp>
    </p:spTree>
    <p:extLst>
      <p:ext uri="{BB962C8B-B14F-4D97-AF65-F5344CB8AC3E}">
        <p14:creationId xmlns:p14="http://schemas.microsoft.com/office/powerpoint/2010/main" val="256036730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151</a:t>
            </a:fld>
            <a:endParaRPr lang="en-US"/>
          </a:p>
        </p:txBody>
      </p:sp>
    </p:spTree>
    <p:extLst>
      <p:ext uri="{BB962C8B-B14F-4D97-AF65-F5344CB8AC3E}">
        <p14:creationId xmlns:p14="http://schemas.microsoft.com/office/powerpoint/2010/main" val="392907168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a:p>
            <a:r>
              <a:rPr lang="en-US" dirty="0"/>
              <a:t>The Progress Monitoring TIP sheet is a great resource for your IEP teams. This is one of the materials that we had printed for you. </a:t>
            </a:r>
          </a:p>
        </p:txBody>
      </p:sp>
      <p:sp>
        <p:nvSpPr>
          <p:cNvPr id="4" name="Slide Number Placeholder 3"/>
          <p:cNvSpPr>
            <a:spLocks noGrp="1"/>
          </p:cNvSpPr>
          <p:nvPr>
            <p:ph type="sldNum" sz="quarter" idx="5"/>
          </p:nvPr>
        </p:nvSpPr>
        <p:spPr/>
        <p:txBody>
          <a:bodyPr/>
          <a:lstStyle/>
          <a:p>
            <a:fld id="{B03B681A-0971-437A-97B1-44BF12E3167A}" type="slidenum">
              <a:rPr lang="en-US" smtClean="0"/>
              <a:t>152</a:t>
            </a:fld>
            <a:endParaRPr lang="en-US"/>
          </a:p>
        </p:txBody>
      </p:sp>
    </p:spTree>
    <p:extLst>
      <p:ext uri="{BB962C8B-B14F-4D97-AF65-F5344CB8AC3E}">
        <p14:creationId xmlns:p14="http://schemas.microsoft.com/office/powerpoint/2010/main" val="83165801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a:p>
            <a:pPr defTabSz="931774">
              <a:defRPr/>
            </a:pPr>
            <a:r>
              <a:rPr lang="en-US" b="1" dirty="0">
                <a:highlight>
                  <a:srgbClr val="FFFF00"/>
                </a:highlight>
                <a:cs typeface="Calibri"/>
              </a:rPr>
              <a:t>This question had the highest number of non-compliant files last year.</a:t>
            </a:r>
          </a:p>
          <a:p>
            <a:endParaRPr lang="en-US" b="1" dirty="0"/>
          </a:p>
          <a:p>
            <a:r>
              <a:rPr lang="en-US" b="1" dirty="0"/>
              <a:t>METHOD</a:t>
            </a:r>
            <a:r>
              <a:rPr lang="en-US" dirty="0"/>
              <a:t>: </a:t>
            </a:r>
          </a:p>
          <a:p>
            <a:pPr>
              <a:buClr>
                <a:schemeClr val="accent1"/>
              </a:buClr>
            </a:pPr>
            <a:r>
              <a:rPr lang="en-US" b="1" u="sng" dirty="0"/>
              <a:t>First</a:t>
            </a:r>
            <a:r>
              <a:rPr lang="en-US" dirty="0"/>
              <a:t>, review the IEP to determine if the IEP includes a description of how the student’s progress toward meeting each of the annual goals will be measured. This information could be contained within each goal or in a separate section of the IEP. </a:t>
            </a:r>
          </a:p>
          <a:p>
            <a:pPr>
              <a:buClr>
                <a:schemeClr val="accent1"/>
              </a:buClr>
            </a:pPr>
            <a:r>
              <a:rPr lang="en-US" b="1" u="sng" dirty="0"/>
              <a:t>Next</a:t>
            </a:r>
            <a:r>
              <a:rPr lang="en-US" dirty="0"/>
              <a:t>, review the IEP to determine if the IEP includes a description of when periodic reports on the progress the student is making toward meeting each of the annual goals will be provided. </a:t>
            </a:r>
          </a:p>
          <a:p>
            <a:pPr>
              <a:buClr>
                <a:schemeClr val="accent1"/>
              </a:buClr>
            </a:pPr>
            <a:r>
              <a:rPr lang="en-US" b="1" u="sng" dirty="0"/>
              <a:t>Finally</a:t>
            </a:r>
            <a:r>
              <a:rPr lang="en-US" dirty="0"/>
              <a:t>, compare these descriptions in the IEP to progress reports in the education record to determine if there is documentation to show a) the student’s progress toward meeting each annual IEP goal was measured as described in the IEP, and b) periodic reports on the progress were provided to the parents (or legal education decision-maker) at the times/intervals required by the IEP. </a:t>
            </a:r>
            <a:r>
              <a:rPr lang="en-US" b="1" dirty="0"/>
              <a:t>We always want the goal, baseline, and progress report to use the same measurement.</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153</a:t>
            </a:fld>
            <a:endParaRPr lang="en-US"/>
          </a:p>
        </p:txBody>
      </p:sp>
    </p:spTree>
    <p:extLst>
      <p:ext uri="{BB962C8B-B14F-4D97-AF65-F5344CB8AC3E}">
        <p14:creationId xmlns:p14="http://schemas.microsoft.com/office/powerpoint/2010/main" val="271311161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pPr defTabSz="931774">
              <a:defRPr/>
            </a:pPr>
            <a:endParaRPr lang="en-US" dirty="0"/>
          </a:p>
          <a:p>
            <a:pPr defTabSz="931774">
              <a:defRPr/>
            </a:pPr>
            <a:r>
              <a:rPr lang="en-US" dirty="0"/>
              <a:t>Resource shared on Stetson &amp; Associates Progress Monitoring Webinar </a:t>
            </a:r>
          </a:p>
          <a:p>
            <a:pPr defTabSz="931774">
              <a:defRPr/>
            </a:pPr>
            <a:r>
              <a:rPr lang="en-US" dirty="0"/>
              <a:t>Monitoring progress using rubrics</a:t>
            </a:r>
          </a:p>
          <a:p>
            <a:pPr marL="174708" indent="-174708">
              <a:buFontTx/>
              <a:buChar char="-"/>
            </a:pPr>
            <a:r>
              <a:rPr lang="en-US" dirty="0"/>
              <a:t>Rubrics can be an easy way to track specific student progress</a:t>
            </a:r>
          </a:p>
          <a:p>
            <a:pPr marL="174708" indent="-174708">
              <a:buFontTx/>
              <a:buChar char="-"/>
            </a:pPr>
            <a:r>
              <a:rPr lang="en-US" dirty="0"/>
              <a:t>Search for already published rubrics to simplify the task</a:t>
            </a:r>
          </a:p>
          <a:p>
            <a:pPr marL="174708" indent="-174708">
              <a:buFontTx/>
              <a:buChar char="-"/>
            </a:pPr>
            <a:r>
              <a:rPr lang="en-US" dirty="0"/>
              <a:t>Rubrics serve to task analyze some skill areas</a:t>
            </a:r>
          </a:p>
          <a:p>
            <a:pPr marL="174708" indent="-174708">
              <a:buFontTx/>
              <a:buChar char="-"/>
            </a:pPr>
            <a:r>
              <a:rPr lang="en-US" dirty="0"/>
              <a:t>A single rubric can be used to track student progress over time.</a:t>
            </a:r>
          </a:p>
          <a:p>
            <a:pPr marL="174708" indent="-174708">
              <a:buFontTx/>
              <a:buChar char="-"/>
            </a:pPr>
            <a:endParaRPr lang="en-US" dirty="0"/>
          </a:p>
          <a:p>
            <a:r>
              <a:rPr lang="en-US" dirty="0"/>
              <a:t>The images in the slide are of  an Elementary writing rubric in student friendly terms</a:t>
            </a:r>
          </a:p>
          <a:p>
            <a:r>
              <a:rPr lang="en-US" dirty="0"/>
              <a:t>We have included the link which takes you to lots of rubrics</a:t>
            </a:r>
          </a:p>
        </p:txBody>
      </p:sp>
      <p:sp>
        <p:nvSpPr>
          <p:cNvPr id="4" name="Slide Number Placeholder 3"/>
          <p:cNvSpPr>
            <a:spLocks noGrp="1"/>
          </p:cNvSpPr>
          <p:nvPr>
            <p:ph type="sldNum" sz="quarter" idx="5"/>
          </p:nvPr>
        </p:nvSpPr>
        <p:spPr/>
        <p:txBody>
          <a:bodyPr/>
          <a:lstStyle/>
          <a:p>
            <a:fld id="{B03B681A-0971-437A-97B1-44BF12E3167A}" type="slidenum">
              <a:rPr lang="en-US" smtClean="0"/>
              <a:t>154</a:t>
            </a:fld>
            <a:endParaRPr lang="en-US"/>
          </a:p>
        </p:txBody>
      </p:sp>
    </p:spTree>
    <p:extLst>
      <p:ext uri="{BB962C8B-B14F-4D97-AF65-F5344CB8AC3E}">
        <p14:creationId xmlns:p14="http://schemas.microsoft.com/office/powerpoint/2010/main" val="3166907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a:p>
            <a:r>
              <a:rPr lang="en-US" dirty="0"/>
              <a:t>From University of Wisconsin – Stout</a:t>
            </a:r>
          </a:p>
          <a:p>
            <a:pPr defTabSz="931774">
              <a:defRPr/>
            </a:pPr>
            <a:r>
              <a:rPr lang="en-US" dirty="0"/>
              <a:t>Resource shared on Stetson &amp; Associates Progress Monitoring Webinar</a:t>
            </a:r>
          </a:p>
        </p:txBody>
      </p:sp>
      <p:sp>
        <p:nvSpPr>
          <p:cNvPr id="4" name="Slide Number Placeholder 3"/>
          <p:cNvSpPr>
            <a:spLocks noGrp="1"/>
          </p:cNvSpPr>
          <p:nvPr>
            <p:ph type="sldNum" sz="quarter" idx="5"/>
          </p:nvPr>
        </p:nvSpPr>
        <p:spPr/>
        <p:txBody>
          <a:bodyPr/>
          <a:lstStyle/>
          <a:p>
            <a:fld id="{B03B681A-0971-437A-97B1-44BF12E3167A}" type="slidenum">
              <a:rPr lang="en-US" smtClean="0"/>
              <a:t>155</a:t>
            </a:fld>
            <a:endParaRPr lang="en-US"/>
          </a:p>
        </p:txBody>
      </p:sp>
    </p:spTree>
    <p:extLst>
      <p:ext uri="{BB962C8B-B14F-4D97-AF65-F5344CB8AC3E}">
        <p14:creationId xmlns:p14="http://schemas.microsoft.com/office/powerpoint/2010/main" val="12905537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156</a:t>
            </a:fld>
            <a:endParaRPr lang="en-US"/>
          </a:p>
        </p:txBody>
      </p:sp>
    </p:spTree>
    <p:extLst>
      <p:ext uri="{BB962C8B-B14F-4D97-AF65-F5344CB8AC3E}">
        <p14:creationId xmlns:p14="http://schemas.microsoft.com/office/powerpoint/2010/main" val="135355177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157</a:t>
            </a:fld>
            <a:endParaRPr lang="en-US"/>
          </a:p>
        </p:txBody>
      </p:sp>
    </p:spTree>
    <p:extLst>
      <p:ext uri="{BB962C8B-B14F-4D97-AF65-F5344CB8AC3E}">
        <p14:creationId xmlns:p14="http://schemas.microsoft.com/office/powerpoint/2010/main" val="46234531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158</a:t>
            </a:fld>
            <a:endParaRPr lang="en-US"/>
          </a:p>
        </p:txBody>
      </p:sp>
    </p:spTree>
    <p:extLst>
      <p:ext uri="{BB962C8B-B14F-4D97-AF65-F5344CB8AC3E}">
        <p14:creationId xmlns:p14="http://schemas.microsoft.com/office/powerpoint/2010/main" val="230200801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8:notes"/>
          <p:cNvSpPr txBox="1">
            <a:spLocks noGrp="1"/>
          </p:cNvSpPr>
          <p:nvPr>
            <p:ph type="body" idx="1"/>
          </p:nvPr>
        </p:nvSpPr>
        <p:spPr>
          <a:xfrm>
            <a:off x="716619" y="4548457"/>
            <a:ext cx="5732949" cy="3721466"/>
          </a:xfrm>
          <a:prstGeom prst="rect">
            <a:avLst/>
          </a:prstGeom>
          <a:noFill/>
          <a:ln>
            <a:noFill/>
          </a:ln>
        </p:spPr>
        <p:txBody>
          <a:bodyPr spcFirstLastPara="1" wrap="square" lIns="94932" tIns="47453" rIns="94932" bIns="47453" anchor="t" anchorCtr="0">
            <a:noAutofit/>
          </a:bodyPr>
          <a:lstStyle/>
          <a:p>
            <a:pPr defTabSz="931774">
              <a:buSzPts val="1400"/>
              <a:defRPr/>
            </a:pPr>
            <a:r>
              <a:rPr lang="en-US" dirty="0"/>
              <a:t>Cary</a:t>
            </a:r>
          </a:p>
          <a:p>
            <a:pPr>
              <a:buSzPts val="1400"/>
            </a:pPr>
            <a:endParaRPr lang="en-US" dirty="0"/>
          </a:p>
        </p:txBody>
      </p:sp>
      <p:sp>
        <p:nvSpPr>
          <p:cNvPr id="465" name="Google Shape;465;p8: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r>
              <a:rPr lang="en-US" dirty="0"/>
              <a:t>The Continuous improvement monitoring consideration chart provides the file review question, the requirements for documentation, and acceptable practices for addressing any issues that are found.</a:t>
            </a:r>
          </a:p>
        </p:txBody>
      </p:sp>
      <p:sp>
        <p:nvSpPr>
          <p:cNvPr id="4" name="Slide Number Placeholder 3"/>
          <p:cNvSpPr>
            <a:spLocks noGrp="1"/>
          </p:cNvSpPr>
          <p:nvPr>
            <p:ph type="sldNum" sz="quarter" idx="5"/>
          </p:nvPr>
        </p:nvSpPr>
        <p:spPr/>
        <p:txBody>
          <a:bodyPr/>
          <a:lstStyle/>
          <a:p>
            <a:fld id="{B03B681A-0971-437A-97B1-44BF12E3167A}" type="slidenum">
              <a:rPr lang="en-US" smtClean="0"/>
              <a:t>16</a:t>
            </a:fld>
            <a:endParaRPr lang="en-US"/>
          </a:p>
        </p:txBody>
      </p:sp>
    </p:spTree>
    <p:extLst>
      <p:ext uri="{BB962C8B-B14F-4D97-AF65-F5344CB8AC3E}">
        <p14:creationId xmlns:p14="http://schemas.microsoft.com/office/powerpoint/2010/main" val="8618521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a:p>
            <a:r>
              <a:rPr lang="en-US" dirty="0"/>
              <a:t>Monitor students progress to the specially designed instruction. Does data indicate the SDI is working? If not, intensify and individualize the SDI by adapting as appropriate the content, methodology, or delivery of instruction. Monitor the student’s response to the adapted instruction. It is an ongoing process.</a:t>
            </a:r>
          </a:p>
        </p:txBody>
      </p:sp>
      <p:sp>
        <p:nvSpPr>
          <p:cNvPr id="4" name="Slide Number Placeholder 3"/>
          <p:cNvSpPr>
            <a:spLocks noGrp="1"/>
          </p:cNvSpPr>
          <p:nvPr>
            <p:ph type="sldNum" sz="quarter" idx="5"/>
          </p:nvPr>
        </p:nvSpPr>
        <p:spPr/>
        <p:txBody>
          <a:bodyPr/>
          <a:lstStyle/>
          <a:p>
            <a:fld id="{B03B681A-0971-437A-97B1-44BF12E3167A}" type="slidenum">
              <a:rPr lang="en-US" smtClean="0"/>
              <a:t>160</a:t>
            </a:fld>
            <a:endParaRPr lang="en-US"/>
          </a:p>
        </p:txBody>
      </p:sp>
    </p:spTree>
    <p:extLst>
      <p:ext uri="{BB962C8B-B14F-4D97-AF65-F5344CB8AC3E}">
        <p14:creationId xmlns:p14="http://schemas.microsoft.com/office/powerpoint/2010/main" val="150628886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161</a:t>
            </a:fld>
            <a:endParaRPr lang="en-US"/>
          </a:p>
        </p:txBody>
      </p:sp>
    </p:spTree>
    <p:extLst>
      <p:ext uri="{BB962C8B-B14F-4D97-AF65-F5344CB8AC3E}">
        <p14:creationId xmlns:p14="http://schemas.microsoft.com/office/powerpoint/2010/main" val="147016283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162</a:t>
            </a:fld>
            <a:endParaRPr lang="en-US"/>
          </a:p>
        </p:txBody>
      </p:sp>
    </p:spTree>
    <p:extLst>
      <p:ext uri="{BB962C8B-B14F-4D97-AF65-F5344CB8AC3E}">
        <p14:creationId xmlns:p14="http://schemas.microsoft.com/office/powerpoint/2010/main" val="327166615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163</a:t>
            </a:fld>
            <a:endParaRPr lang="en-US"/>
          </a:p>
        </p:txBody>
      </p:sp>
    </p:spTree>
    <p:extLst>
      <p:ext uri="{BB962C8B-B14F-4D97-AF65-F5344CB8AC3E}">
        <p14:creationId xmlns:p14="http://schemas.microsoft.com/office/powerpoint/2010/main" val="223364663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164</a:t>
            </a:fld>
            <a:endParaRPr lang="en-US"/>
          </a:p>
        </p:txBody>
      </p:sp>
    </p:spTree>
    <p:extLst>
      <p:ext uri="{BB962C8B-B14F-4D97-AF65-F5344CB8AC3E}">
        <p14:creationId xmlns:p14="http://schemas.microsoft.com/office/powerpoint/2010/main" val="109256426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165</a:t>
            </a:fld>
            <a:endParaRPr lang="en-US"/>
          </a:p>
        </p:txBody>
      </p:sp>
    </p:spTree>
    <p:extLst>
      <p:ext uri="{BB962C8B-B14F-4D97-AF65-F5344CB8AC3E}">
        <p14:creationId xmlns:p14="http://schemas.microsoft.com/office/powerpoint/2010/main" val="61917839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166</a:t>
            </a:fld>
            <a:endParaRPr lang="en-US"/>
          </a:p>
        </p:txBody>
      </p:sp>
    </p:spTree>
    <p:extLst>
      <p:ext uri="{BB962C8B-B14F-4D97-AF65-F5344CB8AC3E}">
        <p14:creationId xmlns:p14="http://schemas.microsoft.com/office/powerpoint/2010/main" val="340743383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167</a:t>
            </a:fld>
            <a:endParaRPr lang="en-US"/>
          </a:p>
        </p:txBody>
      </p:sp>
    </p:spTree>
    <p:extLst>
      <p:ext uri="{BB962C8B-B14F-4D97-AF65-F5344CB8AC3E}">
        <p14:creationId xmlns:p14="http://schemas.microsoft.com/office/powerpoint/2010/main" val="238558444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168</a:t>
            </a:fld>
            <a:endParaRPr lang="en-US"/>
          </a:p>
        </p:txBody>
      </p:sp>
    </p:spTree>
    <p:extLst>
      <p:ext uri="{BB962C8B-B14F-4D97-AF65-F5344CB8AC3E}">
        <p14:creationId xmlns:p14="http://schemas.microsoft.com/office/powerpoint/2010/main" val="89598640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169</a:t>
            </a:fld>
            <a:endParaRPr lang="en-US"/>
          </a:p>
        </p:txBody>
      </p:sp>
    </p:spTree>
    <p:extLst>
      <p:ext uri="{BB962C8B-B14F-4D97-AF65-F5344CB8AC3E}">
        <p14:creationId xmlns:p14="http://schemas.microsoft.com/office/powerpoint/2010/main" val="3717183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a:p>
            <a:r>
              <a:rPr lang="en-US" dirty="0"/>
              <a:t>FAQ has been updated. This document holds a wealth of information around specific questions. This is a great resource to become familiar with. Often times when directors email us, we respond to questions using the FAQ.</a:t>
            </a:r>
          </a:p>
          <a:p>
            <a:endParaRPr lang="en-US" dirty="0"/>
          </a:p>
          <a:p>
            <a:r>
              <a:rPr lang="en-US" dirty="0"/>
              <a:t>As you are working with your vendors and they are updating forms it might be a good idea to run those by KSDE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17</a:t>
            </a:fld>
            <a:endParaRPr lang="en-US"/>
          </a:p>
        </p:txBody>
      </p:sp>
    </p:spTree>
    <p:extLst>
      <p:ext uri="{BB962C8B-B14F-4D97-AF65-F5344CB8AC3E}">
        <p14:creationId xmlns:p14="http://schemas.microsoft.com/office/powerpoint/2010/main" val="217149524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170</a:t>
            </a:fld>
            <a:endParaRPr lang="en-US"/>
          </a:p>
        </p:txBody>
      </p:sp>
    </p:spTree>
    <p:extLst>
      <p:ext uri="{BB962C8B-B14F-4D97-AF65-F5344CB8AC3E}">
        <p14:creationId xmlns:p14="http://schemas.microsoft.com/office/powerpoint/2010/main" val="147178033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171</a:t>
            </a:fld>
            <a:endParaRPr lang="en-US"/>
          </a:p>
        </p:txBody>
      </p:sp>
    </p:spTree>
    <p:extLst>
      <p:ext uri="{BB962C8B-B14F-4D97-AF65-F5344CB8AC3E}">
        <p14:creationId xmlns:p14="http://schemas.microsoft.com/office/powerpoint/2010/main" val="372001328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172</a:t>
            </a:fld>
            <a:endParaRPr lang="en-US"/>
          </a:p>
        </p:txBody>
      </p:sp>
    </p:spTree>
    <p:extLst>
      <p:ext uri="{BB962C8B-B14F-4D97-AF65-F5344CB8AC3E}">
        <p14:creationId xmlns:p14="http://schemas.microsoft.com/office/powerpoint/2010/main" val="13274799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173</a:t>
            </a:fld>
            <a:endParaRPr lang="en-US"/>
          </a:p>
        </p:txBody>
      </p:sp>
    </p:spTree>
    <p:extLst>
      <p:ext uri="{BB962C8B-B14F-4D97-AF65-F5344CB8AC3E}">
        <p14:creationId xmlns:p14="http://schemas.microsoft.com/office/powerpoint/2010/main" val="193467276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174</a:t>
            </a:fld>
            <a:endParaRPr lang="en-US"/>
          </a:p>
        </p:txBody>
      </p:sp>
    </p:spTree>
    <p:extLst>
      <p:ext uri="{BB962C8B-B14F-4D97-AF65-F5344CB8AC3E}">
        <p14:creationId xmlns:p14="http://schemas.microsoft.com/office/powerpoint/2010/main" val="378784565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F1C78-413A-141D-4DAA-FBAC56C96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D79A-DB1B-04AE-D498-CDB994C0B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50437-D05F-5719-C9F5-8CFA3C7B3672}"/>
              </a:ext>
            </a:extLst>
          </p:cNvPr>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a:extLst>
              <a:ext uri="{FF2B5EF4-FFF2-40B4-BE49-F238E27FC236}">
                <a16:creationId xmlns:a16="http://schemas.microsoft.com/office/drawing/2014/main" id="{6E6CA721-AA5A-ECAB-9B59-9791AE680C07}"/>
              </a:ext>
            </a:extLst>
          </p:cNvPr>
          <p:cNvSpPr>
            <a:spLocks noGrp="1"/>
          </p:cNvSpPr>
          <p:nvPr>
            <p:ph type="sldNum" sz="quarter" idx="5"/>
          </p:nvPr>
        </p:nvSpPr>
        <p:spPr/>
        <p:txBody>
          <a:bodyPr/>
          <a:lstStyle/>
          <a:p>
            <a:fld id="{B03B681A-0971-437A-97B1-44BF12E3167A}" type="slidenum">
              <a:rPr lang="en-US" smtClean="0"/>
              <a:t>175</a:t>
            </a:fld>
            <a:endParaRPr lang="en-US"/>
          </a:p>
        </p:txBody>
      </p:sp>
    </p:spTree>
    <p:extLst>
      <p:ext uri="{BB962C8B-B14F-4D97-AF65-F5344CB8AC3E}">
        <p14:creationId xmlns:p14="http://schemas.microsoft.com/office/powerpoint/2010/main" val="342429039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176</a:t>
            </a:fld>
            <a:endParaRPr lang="en-US"/>
          </a:p>
        </p:txBody>
      </p:sp>
    </p:spTree>
    <p:extLst>
      <p:ext uri="{BB962C8B-B14F-4D97-AF65-F5344CB8AC3E}">
        <p14:creationId xmlns:p14="http://schemas.microsoft.com/office/powerpoint/2010/main" val="136551120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177</a:t>
            </a:fld>
            <a:endParaRPr lang="en-US"/>
          </a:p>
        </p:txBody>
      </p:sp>
    </p:spTree>
    <p:extLst>
      <p:ext uri="{BB962C8B-B14F-4D97-AF65-F5344CB8AC3E}">
        <p14:creationId xmlns:p14="http://schemas.microsoft.com/office/powerpoint/2010/main" val="28609348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178</a:t>
            </a:fld>
            <a:endParaRPr lang="en-US"/>
          </a:p>
        </p:txBody>
      </p:sp>
    </p:spTree>
    <p:extLst>
      <p:ext uri="{BB962C8B-B14F-4D97-AF65-F5344CB8AC3E}">
        <p14:creationId xmlns:p14="http://schemas.microsoft.com/office/powerpoint/2010/main" val="362297836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179</a:t>
            </a:fld>
            <a:endParaRPr lang="en-US"/>
          </a:p>
        </p:txBody>
      </p:sp>
    </p:spTree>
    <p:extLst>
      <p:ext uri="{BB962C8B-B14F-4D97-AF65-F5344CB8AC3E}">
        <p14:creationId xmlns:p14="http://schemas.microsoft.com/office/powerpoint/2010/main" val="3951782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a:p>
            <a:r>
              <a:rPr lang="en-US" dirty="0"/>
              <a:t>What questions do you have so far?</a:t>
            </a:r>
          </a:p>
        </p:txBody>
      </p:sp>
      <p:sp>
        <p:nvSpPr>
          <p:cNvPr id="4" name="Slide Number Placeholder 3"/>
          <p:cNvSpPr>
            <a:spLocks noGrp="1"/>
          </p:cNvSpPr>
          <p:nvPr>
            <p:ph type="sldNum" sz="quarter" idx="5"/>
          </p:nvPr>
        </p:nvSpPr>
        <p:spPr/>
        <p:txBody>
          <a:bodyPr/>
          <a:lstStyle/>
          <a:p>
            <a:fld id="{B03B681A-0971-437A-97B1-44BF12E3167A}" type="slidenum">
              <a:rPr lang="en-US" smtClean="0"/>
              <a:t>18</a:t>
            </a:fld>
            <a:endParaRPr lang="en-US"/>
          </a:p>
        </p:txBody>
      </p:sp>
    </p:spTree>
    <p:extLst>
      <p:ext uri="{BB962C8B-B14F-4D97-AF65-F5344CB8AC3E}">
        <p14:creationId xmlns:p14="http://schemas.microsoft.com/office/powerpoint/2010/main" val="340752227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180</a:t>
            </a:fld>
            <a:endParaRPr lang="en-US"/>
          </a:p>
        </p:txBody>
      </p:sp>
    </p:spTree>
    <p:extLst>
      <p:ext uri="{BB962C8B-B14F-4D97-AF65-F5344CB8AC3E}">
        <p14:creationId xmlns:p14="http://schemas.microsoft.com/office/powerpoint/2010/main" val="190185120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181</a:t>
            </a:fld>
            <a:endParaRPr lang="en-US"/>
          </a:p>
        </p:txBody>
      </p:sp>
    </p:spTree>
    <p:extLst>
      <p:ext uri="{BB962C8B-B14F-4D97-AF65-F5344CB8AC3E}">
        <p14:creationId xmlns:p14="http://schemas.microsoft.com/office/powerpoint/2010/main" val="355901167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182</a:t>
            </a:fld>
            <a:endParaRPr lang="en-US"/>
          </a:p>
        </p:txBody>
      </p:sp>
    </p:spTree>
    <p:extLst>
      <p:ext uri="{BB962C8B-B14F-4D97-AF65-F5344CB8AC3E}">
        <p14:creationId xmlns:p14="http://schemas.microsoft.com/office/powerpoint/2010/main" val="303207277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183</a:t>
            </a:fld>
            <a:endParaRPr lang="en-US"/>
          </a:p>
        </p:txBody>
      </p:sp>
    </p:spTree>
    <p:extLst>
      <p:ext uri="{BB962C8B-B14F-4D97-AF65-F5344CB8AC3E}">
        <p14:creationId xmlns:p14="http://schemas.microsoft.com/office/powerpoint/2010/main" val="193460088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a:p>
            <a:r>
              <a:rPr lang="en-US" sz="800" b="1" dirty="0"/>
              <a:t>METHOD</a:t>
            </a:r>
            <a:r>
              <a:rPr lang="en-US" sz="800" dirty="0"/>
              <a:t>: </a:t>
            </a:r>
          </a:p>
          <a:p>
            <a:pPr>
              <a:buClr>
                <a:schemeClr val="accent1"/>
              </a:buClr>
            </a:pPr>
            <a:r>
              <a:rPr lang="en-US" sz="800" b="1" u="sng" dirty="0"/>
              <a:t>First</a:t>
            </a:r>
            <a:r>
              <a:rPr lang="en-US" sz="800" dirty="0"/>
              <a:t>, review the IEP to determine if the student must take an alternate assessment or regular state/districtwide assessment. </a:t>
            </a:r>
          </a:p>
          <a:p>
            <a:pPr>
              <a:buClr>
                <a:schemeClr val="accent1"/>
              </a:buClr>
            </a:pPr>
            <a:r>
              <a:rPr lang="en-US" sz="800" b="1" u="sng" dirty="0"/>
              <a:t>Next</a:t>
            </a:r>
            <a:r>
              <a:rPr lang="en-US" sz="800" dirty="0"/>
              <a:t>, if the IEP states the student must take an alternative assessment, review the education record for documentation that the student meets all of the criteria listed in the KSDE Dynamic Learning Maps Participation Guidelines for Kansas. This documentation could be in the IEP, evaluation/eligibility report, IEP Team meeting notes, a prior written notice, etc. </a:t>
            </a:r>
          </a:p>
          <a:p>
            <a:pPr>
              <a:buClr>
                <a:schemeClr val="accent1"/>
              </a:buClr>
            </a:pPr>
            <a:r>
              <a:rPr lang="en-US" sz="800" b="1" u="sng" dirty="0"/>
              <a:t>Finally</a:t>
            </a:r>
            <a:r>
              <a:rPr lang="en-US" sz="800" dirty="0"/>
              <a:t>, review the IEP to determine if it includes a statement of why the student cannot participate in the general state or districtwide assessment, and a statement of why the particular alternate assessment selected is appropriate for the student.</a:t>
            </a:r>
          </a:p>
          <a:p>
            <a:pPr>
              <a:buClr>
                <a:schemeClr val="accent1"/>
              </a:buClr>
            </a:pPr>
            <a:r>
              <a:rPr lang="en-US" sz="800" dirty="0"/>
              <a:t>If a student is identified for an alternate assessment, there must be at least 2 short term objectives or benchmark for each goal.</a:t>
            </a:r>
          </a:p>
          <a:p>
            <a:pPr marL="97060"/>
            <a:r>
              <a:rPr lang="en-US" sz="800" kern="0" dirty="0">
                <a:solidFill>
                  <a:srgbClr val="000000"/>
                </a:solidFill>
                <a:sym typeface="Arial Narrow"/>
              </a:rPr>
              <a:t>Select </a:t>
            </a:r>
            <a:r>
              <a:rPr lang="en-US" sz="800" b="1" u="sng" kern="0" dirty="0">
                <a:solidFill>
                  <a:srgbClr val="000000"/>
                </a:solidFill>
                <a:sym typeface="Arial Narrow"/>
              </a:rPr>
              <a:t>YES</a:t>
            </a:r>
            <a:r>
              <a:rPr lang="en-US" sz="800" kern="0" dirty="0">
                <a:solidFill>
                  <a:srgbClr val="000000"/>
                </a:solidFill>
                <a:sym typeface="Arial Narrow"/>
              </a:rPr>
              <a:t> if documentation </a:t>
            </a:r>
            <a:r>
              <a:rPr lang="en-US" sz="800" b="1" u="sng" kern="0" dirty="0">
                <a:solidFill>
                  <a:srgbClr val="000000"/>
                </a:solidFill>
                <a:sym typeface="Arial Narrow"/>
              </a:rPr>
              <a:t>shows ALL </a:t>
            </a:r>
            <a:r>
              <a:rPr lang="en-US" sz="800" kern="0" dirty="0">
                <a:solidFill>
                  <a:srgbClr val="000000"/>
                </a:solidFill>
                <a:sym typeface="Arial Narrow"/>
              </a:rPr>
              <a:t>of the following: </a:t>
            </a:r>
          </a:p>
          <a:p>
            <a:pPr marL="97060"/>
            <a:r>
              <a:rPr lang="en-US" sz="800" kern="0" dirty="0">
                <a:solidFill>
                  <a:srgbClr val="000000"/>
                </a:solidFill>
                <a:sym typeface="Arial Narrow"/>
              </a:rPr>
              <a:t>• The student meets all of the criteria listed in the KSDE Dynamic Learning Maps Participation Guidelines for Kansas; or Rubric for determining eligibility for the alternate assessment;</a:t>
            </a:r>
          </a:p>
          <a:p>
            <a:pPr marL="97060"/>
            <a:r>
              <a:rPr lang="en-US" sz="800" kern="0" dirty="0">
                <a:solidFill>
                  <a:srgbClr val="000000"/>
                </a:solidFill>
                <a:sym typeface="Arial Narrow"/>
              </a:rPr>
              <a:t>AND </a:t>
            </a:r>
          </a:p>
          <a:p>
            <a:pPr marL="97060"/>
            <a:r>
              <a:rPr lang="en-US" sz="800" kern="0" dirty="0">
                <a:solidFill>
                  <a:srgbClr val="000000"/>
                </a:solidFill>
                <a:sym typeface="Arial Narrow"/>
              </a:rPr>
              <a:t>• The IEP includes a statement of why the student cannot participate in the general state or district assessment; </a:t>
            </a:r>
          </a:p>
          <a:p>
            <a:pPr marL="97060"/>
            <a:r>
              <a:rPr lang="en-US" sz="800" kern="0" dirty="0">
                <a:solidFill>
                  <a:srgbClr val="000000"/>
                </a:solidFill>
                <a:sym typeface="Arial Narrow"/>
              </a:rPr>
              <a:t>AND </a:t>
            </a:r>
          </a:p>
          <a:p>
            <a:pPr marL="97060"/>
            <a:r>
              <a:rPr lang="en-US" sz="800" kern="0" dirty="0">
                <a:solidFill>
                  <a:srgbClr val="000000"/>
                </a:solidFill>
                <a:sym typeface="Arial Narrow"/>
              </a:rPr>
              <a:t>• The IEP includes a statement of why the particular alternate assessment selected is appropriate for the student.</a:t>
            </a:r>
          </a:p>
          <a:p>
            <a:pPr marL="931774" lvl="2"/>
            <a:endParaRPr lang="en-US" sz="800" dirty="0"/>
          </a:p>
          <a:p>
            <a:pPr>
              <a:buClr>
                <a:schemeClr val="accent1"/>
              </a:buClr>
            </a:pPr>
            <a:r>
              <a:rPr lang="en-US" sz="800" dirty="0"/>
              <a:t>Select </a:t>
            </a:r>
            <a:r>
              <a:rPr lang="en-US" sz="800" b="1" u="sng" dirty="0"/>
              <a:t>NO</a:t>
            </a:r>
            <a:r>
              <a:rPr lang="en-US" sz="800" dirty="0"/>
              <a:t> if documentation </a:t>
            </a:r>
            <a:r>
              <a:rPr lang="en-US" sz="800" b="1" u="sng" dirty="0"/>
              <a:t>DOES NOT show ALL </a:t>
            </a:r>
            <a:r>
              <a:rPr lang="en-US" sz="800" dirty="0"/>
              <a:t>of those components</a:t>
            </a:r>
          </a:p>
          <a:p>
            <a:pPr>
              <a:buClr>
                <a:schemeClr val="accent1"/>
              </a:buClr>
            </a:pPr>
            <a:r>
              <a:rPr lang="en-US" sz="800" dirty="0"/>
              <a:t>Select N/A if the student is gifted-only, student is convicted as an adult and incarcerated in an adult prison, or the IEP team determined the student would take the regular state and district assessment.	</a:t>
            </a:r>
          </a:p>
        </p:txBody>
      </p:sp>
      <p:sp>
        <p:nvSpPr>
          <p:cNvPr id="4" name="Slide Number Placeholder 3"/>
          <p:cNvSpPr>
            <a:spLocks noGrp="1"/>
          </p:cNvSpPr>
          <p:nvPr>
            <p:ph type="sldNum" sz="quarter" idx="10"/>
          </p:nvPr>
        </p:nvSpPr>
        <p:spPr/>
        <p:txBody>
          <a:bodyPr/>
          <a:lstStyle/>
          <a:p>
            <a:fld id="{B03B681A-0971-437A-97B1-44BF12E3167A}" type="slidenum">
              <a:rPr lang="en-US" smtClean="0"/>
              <a:t>184</a:t>
            </a:fld>
            <a:endParaRPr lang="en-US"/>
          </a:p>
        </p:txBody>
      </p:sp>
    </p:spTree>
    <p:extLst>
      <p:ext uri="{BB962C8B-B14F-4D97-AF65-F5344CB8AC3E}">
        <p14:creationId xmlns:p14="http://schemas.microsoft.com/office/powerpoint/2010/main" val="222964824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185</a:t>
            </a:fld>
            <a:endParaRPr lang="en-US"/>
          </a:p>
        </p:txBody>
      </p:sp>
    </p:spTree>
    <p:extLst>
      <p:ext uri="{BB962C8B-B14F-4D97-AF65-F5344CB8AC3E}">
        <p14:creationId xmlns:p14="http://schemas.microsoft.com/office/powerpoint/2010/main" val="413537193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186</a:t>
            </a:fld>
            <a:endParaRPr lang="en-US"/>
          </a:p>
        </p:txBody>
      </p:sp>
    </p:spTree>
    <p:extLst>
      <p:ext uri="{BB962C8B-B14F-4D97-AF65-F5344CB8AC3E}">
        <p14:creationId xmlns:p14="http://schemas.microsoft.com/office/powerpoint/2010/main" val="393295965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187</a:t>
            </a:fld>
            <a:endParaRPr lang="en-US"/>
          </a:p>
        </p:txBody>
      </p:sp>
    </p:spTree>
    <p:extLst>
      <p:ext uri="{BB962C8B-B14F-4D97-AF65-F5344CB8AC3E}">
        <p14:creationId xmlns:p14="http://schemas.microsoft.com/office/powerpoint/2010/main" val="2112524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pPr defTabSz="931774">
              <a:defRPr/>
            </a:pPr>
            <a:r>
              <a:rPr lang="en-US" dirty="0"/>
              <a:t>While there are only 4 images there are actually 5 parts of the service statements. Program modifications are for students, supports for school personnel are for teachers.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188</a:t>
            </a:fld>
            <a:endParaRPr lang="en-US"/>
          </a:p>
        </p:txBody>
      </p:sp>
    </p:spTree>
    <p:extLst>
      <p:ext uri="{BB962C8B-B14F-4D97-AF65-F5344CB8AC3E}">
        <p14:creationId xmlns:p14="http://schemas.microsoft.com/office/powerpoint/2010/main" val="306797947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189</a:t>
            </a:fld>
            <a:endParaRPr lang="en-US"/>
          </a:p>
        </p:txBody>
      </p:sp>
    </p:spTree>
    <p:extLst>
      <p:ext uri="{BB962C8B-B14F-4D97-AF65-F5344CB8AC3E}">
        <p14:creationId xmlns:p14="http://schemas.microsoft.com/office/powerpoint/2010/main" val="1737688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19</a:t>
            </a:fld>
            <a:endParaRPr lang="en-US"/>
          </a:p>
        </p:txBody>
      </p:sp>
    </p:spTree>
    <p:extLst>
      <p:ext uri="{BB962C8B-B14F-4D97-AF65-F5344CB8AC3E}">
        <p14:creationId xmlns:p14="http://schemas.microsoft.com/office/powerpoint/2010/main" val="304414723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190</a:t>
            </a:fld>
            <a:endParaRPr lang="en-US"/>
          </a:p>
        </p:txBody>
      </p:sp>
    </p:spTree>
    <p:extLst>
      <p:ext uri="{BB962C8B-B14F-4D97-AF65-F5344CB8AC3E}">
        <p14:creationId xmlns:p14="http://schemas.microsoft.com/office/powerpoint/2010/main" val="173367570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r>
              <a:rPr lang="en-US" dirty="0"/>
              <a:t>   </a:t>
            </a:r>
          </a:p>
        </p:txBody>
      </p:sp>
      <p:sp>
        <p:nvSpPr>
          <p:cNvPr id="4" name="Slide Number Placeholder 3"/>
          <p:cNvSpPr>
            <a:spLocks noGrp="1"/>
          </p:cNvSpPr>
          <p:nvPr>
            <p:ph type="sldNum" sz="quarter" idx="5"/>
          </p:nvPr>
        </p:nvSpPr>
        <p:spPr/>
        <p:txBody>
          <a:bodyPr/>
          <a:lstStyle/>
          <a:p>
            <a:fld id="{B03B681A-0971-437A-97B1-44BF12E3167A}" type="slidenum">
              <a:rPr lang="en-US" smtClean="0"/>
              <a:t>191</a:t>
            </a:fld>
            <a:endParaRPr lang="en-US"/>
          </a:p>
        </p:txBody>
      </p:sp>
    </p:spTree>
    <p:extLst>
      <p:ext uri="{BB962C8B-B14F-4D97-AF65-F5344CB8AC3E}">
        <p14:creationId xmlns:p14="http://schemas.microsoft.com/office/powerpoint/2010/main" val="219015000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a:p>
            <a:r>
              <a:rPr lang="en-US" dirty="0"/>
              <a:t>Service Statements - What will we do in response to the student’s needs?</a:t>
            </a:r>
          </a:p>
          <a:p>
            <a:r>
              <a:rPr lang="en-US" dirty="0"/>
              <a:t>Special education services: Specially designed instruction to meet a student’s unique needs</a:t>
            </a:r>
          </a:p>
          <a:p>
            <a:r>
              <a:rPr lang="en-US" dirty="0"/>
              <a:t>Related services: Required to benefit from special education</a:t>
            </a:r>
          </a:p>
          <a:p>
            <a:r>
              <a:rPr lang="en-US" dirty="0"/>
              <a:t>Supplementary aids and services: Services to allow involvement in the general curriculum</a:t>
            </a:r>
          </a:p>
          <a:p>
            <a:r>
              <a:rPr lang="en-US" dirty="0"/>
              <a:t>Program modifications or supports for school personnel: Supports help school staff help students achieve their goals and participate in the general education classroom (e.g. training).</a:t>
            </a:r>
          </a:p>
          <a:p>
            <a:r>
              <a:rPr lang="en-US" dirty="0"/>
              <a:t>Special factors: The five areas (e.g., behavior, assistive technology)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192</a:t>
            </a:fld>
            <a:endParaRPr lang="en-US"/>
          </a:p>
        </p:txBody>
      </p:sp>
    </p:spTree>
    <p:extLst>
      <p:ext uri="{BB962C8B-B14F-4D97-AF65-F5344CB8AC3E}">
        <p14:creationId xmlns:p14="http://schemas.microsoft.com/office/powerpoint/2010/main" val="12078608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193</a:t>
            </a:fld>
            <a:endParaRPr lang="en-US"/>
          </a:p>
        </p:txBody>
      </p:sp>
    </p:spTree>
    <p:extLst>
      <p:ext uri="{BB962C8B-B14F-4D97-AF65-F5344CB8AC3E}">
        <p14:creationId xmlns:p14="http://schemas.microsoft.com/office/powerpoint/2010/main" val="335198010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Josie</a:t>
            </a:r>
          </a:p>
          <a:p>
            <a:r>
              <a:rPr lang="en-US" dirty="0"/>
              <a:t>  </a:t>
            </a:r>
          </a:p>
          <a:p>
            <a:r>
              <a:rPr lang="en-US" dirty="0">
                <a:cs typeface="Calibri"/>
              </a:rPr>
              <a:t>It is important to remember ALL students are general education students first. Some students will require special education aids and services to access and benefit from general education similar to their peers. The IEP needs to include the projected date for beginning of special education and related services, supplementary aid and services, program modifications and supports for school personnel. When you review the file, determine if there is a start date for EACH special education and related service, supplementary aids and services, program modifications and supports for school personnel.  Select YES if the IEP includes documentation of the projected  beginning date for EACH service, select NO if the IEP does not include documentation of the projected beginning date for ALL services. </a:t>
            </a:r>
          </a:p>
        </p:txBody>
      </p:sp>
      <p:sp>
        <p:nvSpPr>
          <p:cNvPr id="4" name="Slide Number Placeholder 3"/>
          <p:cNvSpPr>
            <a:spLocks noGrp="1"/>
          </p:cNvSpPr>
          <p:nvPr>
            <p:ph type="sldNum" sz="quarter" idx="10"/>
          </p:nvPr>
        </p:nvSpPr>
        <p:spPr/>
        <p:txBody>
          <a:bodyPr/>
          <a:lstStyle/>
          <a:p>
            <a:fld id="{B03B681A-0971-437A-97B1-44BF12E3167A}" type="slidenum">
              <a:rPr lang="en-US" smtClean="0"/>
              <a:t>194</a:t>
            </a:fld>
            <a:endParaRPr lang="en-US"/>
          </a:p>
        </p:txBody>
      </p:sp>
    </p:spTree>
    <p:extLst>
      <p:ext uri="{BB962C8B-B14F-4D97-AF65-F5344CB8AC3E}">
        <p14:creationId xmlns:p14="http://schemas.microsoft.com/office/powerpoint/2010/main" val="79491564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a:p>
            <a:pPr defTabSz="931774">
              <a:defRPr/>
            </a:pPr>
            <a:r>
              <a:rPr lang="en-US" b="1" dirty="0"/>
              <a:t>This question had the 3rd highest number of non-compliant files last year</a:t>
            </a:r>
          </a:p>
          <a:p>
            <a:endParaRPr lang="en-US" dirty="0"/>
          </a:p>
          <a:p>
            <a:pPr fontAlgn="base">
              <a:lnSpc>
                <a:spcPct val="110000"/>
              </a:lnSpc>
            </a:pPr>
            <a:r>
              <a:rPr lang="en-US" dirty="0">
                <a:cs typeface="Calibri"/>
              </a:rPr>
              <a:t>Review the IEP to ensure each special education and related service, supplementary aids and services including accommodations, program modification and supports for school personnel all contain frequency, location, and duration. KSDE does not allow using "as needed" as a frequency of accommodation. Using "as determined by the teacher" as a frequency of accommodation is not allowed.</a:t>
            </a:r>
          </a:p>
          <a:p>
            <a:pPr fontAlgn="base">
              <a:lnSpc>
                <a:spcPct val="110000"/>
              </a:lnSpc>
            </a:pP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195</a:t>
            </a:fld>
            <a:endParaRPr lang="en-US"/>
          </a:p>
        </p:txBody>
      </p:sp>
    </p:spTree>
    <p:extLst>
      <p:ext uri="{BB962C8B-B14F-4D97-AF65-F5344CB8AC3E}">
        <p14:creationId xmlns:p14="http://schemas.microsoft.com/office/powerpoint/2010/main" val="152931990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196</a:t>
            </a:fld>
            <a:endParaRPr lang="en-US"/>
          </a:p>
        </p:txBody>
      </p:sp>
    </p:spTree>
    <p:extLst>
      <p:ext uri="{BB962C8B-B14F-4D97-AF65-F5344CB8AC3E}">
        <p14:creationId xmlns:p14="http://schemas.microsoft.com/office/powerpoint/2010/main" val="111299518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a:p>
            <a:r>
              <a:rPr lang="en-US" dirty="0"/>
              <a:t>This slide contains a variety of resources that have examples for how to document accommodations on the IEP</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197</a:t>
            </a:fld>
            <a:endParaRPr lang="en-US"/>
          </a:p>
        </p:txBody>
      </p:sp>
    </p:spTree>
    <p:extLst>
      <p:ext uri="{BB962C8B-B14F-4D97-AF65-F5344CB8AC3E}">
        <p14:creationId xmlns:p14="http://schemas.microsoft.com/office/powerpoint/2010/main" val="293567137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198</a:t>
            </a:fld>
            <a:endParaRPr lang="en-US"/>
          </a:p>
        </p:txBody>
      </p:sp>
    </p:spTree>
    <p:extLst>
      <p:ext uri="{BB962C8B-B14F-4D97-AF65-F5344CB8AC3E}">
        <p14:creationId xmlns:p14="http://schemas.microsoft.com/office/powerpoint/2010/main" val="101697307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199</a:t>
            </a:fld>
            <a:endParaRPr lang="en-US"/>
          </a:p>
        </p:txBody>
      </p:sp>
    </p:spTree>
    <p:extLst>
      <p:ext uri="{BB962C8B-B14F-4D97-AF65-F5344CB8AC3E}">
        <p14:creationId xmlns:p14="http://schemas.microsoft.com/office/powerpoint/2010/main" val="188693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Introduce ourselves – Melissa, Cary, Crista, Josie, Brian (TAT providers); Dean and Helen</a:t>
            </a:r>
          </a:p>
          <a:p>
            <a:r>
              <a:rPr lang="en-US" dirty="0"/>
              <a:t>Melissa</a:t>
            </a:r>
          </a:p>
        </p:txBody>
      </p:sp>
      <p:sp>
        <p:nvSpPr>
          <p:cNvPr id="4" name="Slide Number Placeholder 3"/>
          <p:cNvSpPr>
            <a:spLocks noGrp="1"/>
          </p:cNvSpPr>
          <p:nvPr>
            <p:ph type="sldNum" sz="quarter" idx="5"/>
          </p:nvPr>
        </p:nvSpPr>
        <p:spPr/>
        <p:txBody>
          <a:bodyPr/>
          <a:lstStyle/>
          <a:p>
            <a:fld id="{B03B681A-0971-437A-97B1-44BF12E3167A}" type="slidenum">
              <a:rPr lang="en-US" smtClean="0"/>
              <a:t>2</a:t>
            </a:fld>
            <a:endParaRPr lang="en-US"/>
          </a:p>
        </p:txBody>
      </p:sp>
    </p:spTree>
    <p:extLst>
      <p:ext uri="{BB962C8B-B14F-4D97-AF65-F5344CB8AC3E}">
        <p14:creationId xmlns:p14="http://schemas.microsoft.com/office/powerpoint/2010/main" val="3585524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KIAS uses Student Pull Logic  data from  KIDS or SPEDPro . Districts will notice that students in these categories will be pulled.</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20</a:t>
            </a:fld>
            <a:endParaRPr lang="en-US"/>
          </a:p>
        </p:txBody>
      </p:sp>
    </p:spTree>
    <p:extLst>
      <p:ext uri="{BB962C8B-B14F-4D97-AF65-F5344CB8AC3E}">
        <p14:creationId xmlns:p14="http://schemas.microsoft.com/office/powerpoint/2010/main" val="416436473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Josie</a:t>
            </a:r>
          </a:p>
          <a:p>
            <a:r>
              <a:rPr lang="en-US" dirty="0"/>
              <a:t> </a:t>
            </a:r>
          </a:p>
          <a:p>
            <a:pPr defTabSz="931774">
              <a:defRPr/>
            </a:pPr>
            <a:r>
              <a:rPr lang="en-US" dirty="0"/>
              <a:t>Q16-21</a:t>
            </a:r>
          </a:p>
          <a:p>
            <a:pPr defTabSz="931774">
              <a:defRPr/>
            </a:pPr>
            <a:r>
              <a:rPr lang="en-US" dirty="0"/>
              <a:t>Look over your files and discuss among your table. We will be walking around to answer any specific questions you may have.</a:t>
            </a:r>
          </a:p>
          <a:p>
            <a:pPr defTabSz="931774">
              <a:defRPr/>
            </a:pPr>
            <a:r>
              <a:rPr lang="en-US" dirty="0"/>
              <a:t>What example from your files for Q16-21 would you like to share with the group? This could be a good example that you think could help others or an example you would like us to discuss or a trend you noticed We will spend the last 5 minutes sharing out.</a:t>
            </a:r>
          </a:p>
        </p:txBody>
      </p:sp>
      <p:sp>
        <p:nvSpPr>
          <p:cNvPr id="4" name="Slide Number Placeholder 3"/>
          <p:cNvSpPr>
            <a:spLocks noGrp="1"/>
          </p:cNvSpPr>
          <p:nvPr>
            <p:ph type="sldNum" sz="quarter" idx="5"/>
          </p:nvPr>
        </p:nvSpPr>
        <p:spPr/>
        <p:txBody>
          <a:bodyPr/>
          <a:lstStyle/>
          <a:p>
            <a:fld id="{B03B681A-0971-437A-97B1-44BF12E3167A}" type="slidenum">
              <a:rPr lang="en-US" smtClean="0"/>
              <a:t>200</a:t>
            </a:fld>
            <a:endParaRPr lang="en-US"/>
          </a:p>
        </p:txBody>
      </p:sp>
    </p:spTree>
    <p:extLst>
      <p:ext uri="{BB962C8B-B14F-4D97-AF65-F5344CB8AC3E}">
        <p14:creationId xmlns:p14="http://schemas.microsoft.com/office/powerpoint/2010/main" val="359221701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201</a:t>
            </a:fld>
            <a:endParaRPr lang="en-US"/>
          </a:p>
        </p:txBody>
      </p:sp>
    </p:spTree>
    <p:extLst>
      <p:ext uri="{BB962C8B-B14F-4D97-AF65-F5344CB8AC3E}">
        <p14:creationId xmlns:p14="http://schemas.microsoft.com/office/powerpoint/2010/main" val="214655313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202</a:t>
            </a:fld>
            <a:endParaRPr lang="en-US"/>
          </a:p>
        </p:txBody>
      </p:sp>
    </p:spTree>
    <p:extLst>
      <p:ext uri="{BB962C8B-B14F-4D97-AF65-F5344CB8AC3E}">
        <p14:creationId xmlns:p14="http://schemas.microsoft.com/office/powerpoint/2010/main" val="77238709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203</a:t>
            </a:fld>
            <a:endParaRPr lang="en-US"/>
          </a:p>
        </p:txBody>
      </p:sp>
    </p:spTree>
    <p:extLst>
      <p:ext uri="{BB962C8B-B14F-4D97-AF65-F5344CB8AC3E}">
        <p14:creationId xmlns:p14="http://schemas.microsoft.com/office/powerpoint/2010/main" val="246663692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204</a:t>
            </a:fld>
            <a:endParaRPr lang="en-US"/>
          </a:p>
        </p:txBody>
      </p:sp>
    </p:spTree>
    <p:extLst>
      <p:ext uri="{BB962C8B-B14F-4D97-AF65-F5344CB8AC3E}">
        <p14:creationId xmlns:p14="http://schemas.microsoft.com/office/powerpoint/2010/main" val="73549217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205</a:t>
            </a:fld>
            <a:endParaRPr lang="en-US"/>
          </a:p>
        </p:txBody>
      </p:sp>
    </p:spTree>
    <p:extLst>
      <p:ext uri="{BB962C8B-B14F-4D97-AF65-F5344CB8AC3E}">
        <p14:creationId xmlns:p14="http://schemas.microsoft.com/office/powerpoint/2010/main" val="93401067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206</a:t>
            </a:fld>
            <a:endParaRPr lang="en-US"/>
          </a:p>
        </p:txBody>
      </p:sp>
    </p:spTree>
    <p:extLst>
      <p:ext uri="{BB962C8B-B14F-4D97-AF65-F5344CB8AC3E}">
        <p14:creationId xmlns:p14="http://schemas.microsoft.com/office/powerpoint/2010/main" val="325131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207</a:t>
            </a:fld>
            <a:endParaRPr lang="en-US"/>
          </a:p>
        </p:txBody>
      </p:sp>
    </p:spTree>
    <p:extLst>
      <p:ext uri="{BB962C8B-B14F-4D97-AF65-F5344CB8AC3E}">
        <p14:creationId xmlns:p14="http://schemas.microsoft.com/office/powerpoint/2010/main" val="339605333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208</a:t>
            </a:fld>
            <a:endParaRPr lang="en-US"/>
          </a:p>
        </p:txBody>
      </p:sp>
    </p:spTree>
    <p:extLst>
      <p:ext uri="{BB962C8B-B14F-4D97-AF65-F5344CB8AC3E}">
        <p14:creationId xmlns:p14="http://schemas.microsoft.com/office/powerpoint/2010/main" val="397320752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209</a:t>
            </a:fld>
            <a:endParaRPr lang="en-US"/>
          </a:p>
        </p:txBody>
      </p:sp>
    </p:spTree>
    <p:extLst>
      <p:ext uri="{BB962C8B-B14F-4D97-AF65-F5344CB8AC3E}">
        <p14:creationId xmlns:p14="http://schemas.microsoft.com/office/powerpoint/2010/main" val="1871812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a:p>
            <a:r>
              <a:rPr lang="en-US" dirty="0"/>
              <a:t>KSDE has parent rights documents in 17 additional languages</a:t>
            </a:r>
          </a:p>
        </p:txBody>
      </p:sp>
      <p:sp>
        <p:nvSpPr>
          <p:cNvPr id="4" name="Slide Number Placeholder 3"/>
          <p:cNvSpPr>
            <a:spLocks noGrp="1"/>
          </p:cNvSpPr>
          <p:nvPr>
            <p:ph type="sldNum" sz="quarter" idx="10"/>
          </p:nvPr>
        </p:nvSpPr>
        <p:spPr/>
        <p:txBody>
          <a:bodyPr/>
          <a:lstStyle/>
          <a:p>
            <a:fld id="{B03B681A-0971-437A-97B1-44BF12E3167A}" type="slidenum">
              <a:rPr lang="en-US" smtClean="0"/>
              <a:t>21</a:t>
            </a:fld>
            <a:endParaRPr lang="en-US"/>
          </a:p>
        </p:txBody>
      </p:sp>
    </p:spTree>
    <p:extLst>
      <p:ext uri="{BB962C8B-B14F-4D97-AF65-F5344CB8AC3E}">
        <p14:creationId xmlns:p14="http://schemas.microsoft.com/office/powerpoint/2010/main" val="89905101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210</a:t>
            </a:fld>
            <a:endParaRPr lang="en-US"/>
          </a:p>
        </p:txBody>
      </p:sp>
    </p:spTree>
    <p:extLst>
      <p:ext uri="{BB962C8B-B14F-4D97-AF65-F5344CB8AC3E}">
        <p14:creationId xmlns:p14="http://schemas.microsoft.com/office/powerpoint/2010/main" val="95592721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211</a:t>
            </a:fld>
            <a:endParaRPr lang="en-US"/>
          </a:p>
        </p:txBody>
      </p:sp>
    </p:spTree>
    <p:extLst>
      <p:ext uri="{BB962C8B-B14F-4D97-AF65-F5344CB8AC3E}">
        <p14:creationId xmlns:p14="http://schemas.microsoft.com/office/powerpoint/2010/main" val="234993151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212</a:t>
            </a:fld>
            <a:endParaRPr lang="en-US"/>
          </a:p>
        </p:txBody>
      </p:sp>
    </p:spTree>
    <p:extLst>
      <p:ext uri="{BB962C8B-B14F-4D97-AF65-F5344CB8AC3E}">
        <p14:creationId xmlns:p14="http://schemas.microsoft.com/office/powerpoint/2010/main" val="233582103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213</a:t>
            </a:fld>
            <a:endParaRPr lang="en-US"/>
          </a:p>
        </p:txBody>
      </p:sp>
    </p:spTree>
    <p:extLst>
      <p:ext uri="{BB962C8B-B14F-4D97-AF65-F5344CB8AC3E}">
        <p14:creationId xmlns:p14="http://schemas.microsoft.com/office/powerpoint/2010/main" val="166341855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214</a:t>
            </a:fld>
            <a:endParaRPr lang="en-US"/>
          </a:p>
        </p:txBody>
      </p:sp>
    </p:spTree>
    <p:extLst>
      <p:ext uri="{BB962C8B-B14F-4D97-AF65-F5344CB8AC3E}">
        <p14:creationId xmlns:p14="http://schemas.microsoft.com/office/powerpoint/2010/main" val="253987145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215</a:t>
            </a:fld>
            <a:endParaRPr lang="en-US"/>
          </a:p>
        </p:txBody>
      </p:sp>
    </p:spTree>
    <p:extLst>
      <p:ext uri="{BB962C8B-B14F-4D97-AF65-F5344CB8AC3E}">
        <p14:creationId xmlns:p14="http://schemas.microsoft.com/office/powerpoint/2010/main" val="366152544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216</a:t>
            </a:fld>
            <a:endParaRPr lang="en-US"/>
          </a:p>
        </p:txBody>
      </p:sp>
    </p:spTree>
    <p:extLst>
      <p:ext uri="{BB962C8B-B14F-4D97-AF65-F5344CB8AC3E}">
        <p14:creationId xmlns:p14="http://schemas.microsoft.com/office/powerpoint/2010/main" val="190279113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could be found in meeting notes, PWN, or in IEP.</a:t>
            </a:r>
          </a:p>
        </p:txBody>
      </p:sp>
      <p:sp>
        <p:nvSpPr>
          <p:cNvPr id="4" name="Slide Number Placeholder 3"/>
          <p:cNvSpPr>
            <a:spLocks noGrp="1"/>
          </p:cNvSpPr>
          <p:nvPr>
            <p:ph type="sldNum" sz="quarter" idx="10"/>
          </p:nvPr>
        </p:nvSpPr>
        <p:spPr/>
        <p:txBody>
          <a:bodyPr/>
          <a:lstStyle/>
          <a:p>
            <a:fld id="{B03B681A-0971-437A-97B1-44BF12E3167A}" type="slidenum">
              <a:rPr lang="en-US" smtClean="0"/>
              <a:t>218</a:t>
            </a:fld>
            <a:endParaRPr lang="en-US"/>
          </a:p>
        </p:txBody>
      </p:sp>
    </p:spTree>
    <p:extLst>
      <p:ext uri="{BB962C8B-B14F-4D97-AF65-F5344CB8AC3E}">
        <p14:creationId xmlns:p14="http://schemas.microsoft.com/office/powerpoint/2010/main" val="25277442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219</a:t>
            </a:fld>
            <a:endParaRPr lang="en-US"/>
          </a:p>
        </p:txBody>
      </p:sp>
    </p:spTree>
    <p:extLst>
      <p:ext uri="{BB962C8B-B14F-4D97-AF65-F5344CB8AC3E}">
        <p14:creationId xmlns:p14="http://schemas.microsoft.com/office/powerpoint/2010/main" val="322843354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220</a:t>
            </a:fld>
            <a:endParaRPr lang="en-US"/>
          </a:p>
        </p:txBody>
      </p:sp>
    </p:spTree>
    <p:extLst>
      <p:ext uri="{BB962C8B-B14F-4D97-AF65-F5344CB8AC3E}">
        <p14:creationId xmlns:p14="http://schemas.microsoft.com/office/powerpoint/2010/main" val="844195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cs typeface="Calibri"/>
            </a:endParaRPr>
          </a:p>
          <a:p>
            <a:r>
              <a:rPr lang="en-US" dirty="0">
                <a:latin typeface="Calibri" panose="020F0502020204030204" pitchFamily="34" charset="0"/>
                <a:ea typeface="Calibri" panose="020F0502020204030204" pitchFamily="34" charset="0"/>
                <a:cs typeface="Times New Roman" panose="02020603050405020304" pitchFamily="18" charset="0"/>
              </a:rPr>
              <a:t>Parent Rights must be given to both parents when they do not reside in the same household. If parents live in the same household, make sure both parents’ names are on the notice that is provided with parent rights. If a student is 18 years or older, the student needs to receive all of those notices. Their parents still need to receive all notices. Parent Rights must be provided in the parent’s native language or other mode of communication.</a:t>
            </a:r>
            <a:endParaRPr lang="en-US" dirty="0">
              <a:cs typeface="Calibri"/>
            </a:endParaRPr>
          </a:p>
          <a:p>
            <a:endParaRPr lang="en-US" dirty="0">
              <a:cs typeface="Calibri"/>
            </a:endParaRPr>
          </a:p>
          <a:p>
            <a:r>
              <a:rPr lang="en-US" b="1" dirty="0">
                <a:solidFill>
                  <a:srgbClr val="12284B"/>
                </a:solidFill>
                <a:ea typeface="Open Sans Light"/>
                <a:cs typeface="Open Sans Light"/>
              </a:rPr>
              <a:t>*</a:t>
            </a:r>
            <a:r>
              <a:rPr lang="en-US" b="1" u="sng" dirty="0">
                <a:solidFill>
                  <a:srgbClr val="12284B"/>
                </a:solidFill>
                <a:ea typeface="Open Sans Light"/>
                <a:cs typeface="Open Sans Light"/>
              </a:rPr>
              <a:t>SPECIAL NOTE</a:t>
            </a:r>
            <a:r>
              <a:rPr lang="en-US" dirty="0">
                <a:solidFill>
                  <a:srgbClr val="12284B"/>
                </a:solidFill>
                <a:ea typeface="Open Sans Light"/>
                <a:cs typeface="Open Sans Light"/>
              </a:rPr>
              <a:t>: If a copy of the parent rights/procedural safeguards was not sent to both student’s parents, then the student’s file should contain documentation indicating why (e.g., one parent’s rights have been terminated or despite documented reasonable efforts to locate a parent, school staff are unable to, etc.). </a:t>
            </a:r>
            <a:endParaRPr lang="en-US" dirty="0">
              <a:ea typeface="Open Sans Light" panose="020B0306030504020204" pitchFamily="34" charset="0"/>
              <a:cs typeface="Open Sans Light" panose="020B0306030504020204" pitchFamily="34" charset="0"/>
            </a:endParaRPr>
          </a:p>
          <a:p>
            <a:endParaRPr lang="en-US" sz="1400" i="1" dirty="0">
              <a:ea typeface="Open Sans Light"/>
              <a:cs typeface="Open Sans Light"/>
            </a:endParaRP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22</a:t>
            </a:fld>
            <a:endParaRPr lang="en-US"/>
          </a:p>
        </p:txBody>
      </p:sp>
    </p:spTree>
    <p:extLst>
      <p:ext uri="{BB962C8B-B14F-4D97-AF65-F5344CB8AC3E}">
        <p14:creationId xmlns:p14="http://schemas.microsoft.com/office/powerpoint/2010/main" val="151482824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r>
              <a:rPr lang="en-US" dirty="0"/>
              <a:t>  </a:t>
            </a:r>
          </a:p>
          <a:p>
            <a:r>
              <a:rPr lang="en-US" dirty="0">
                <a:cs typeface="Calibri"/>
              </a:rPr>
              <a:t>When you review the file for this question, first review the documentation that indicates whether the student displays behavior that impedes their own or other student's learning. If the documentation shows behavior that impedes learning is present, then review the record for documentation that shows that the IEP team CONSIDERED the use of positive behavior interventions and supports when developing the IEP, conducting the IEP review, or revising the IEP. Select YES if the documentation does have narrative that shows the teams consideration of positive behavior interventions and supports with other strategies to address the behavior that impedes on students learning. Select NO if the documentation does not show the teams consideration. This question also has the third option of N/A which should only be used if the documentation shows that the student does no have any behaviors that impede their own or other students learning. The FAQ document includes some helpful information related to question 20. This document is linked in an upcoming slide for your reference. </a:t>
            </a:r>
            <a:endParaRPr lang="en-US" dirty="0"/>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221</a:t>
            </a:fld>
            <a:endParaRPr lang="en-US"/>
          </a:p>
        </p:txBody>
      </p:sp>
    </p:spTree>
    <p:extLst>
      <p:ext uri="{BB962C8B-B14F-4D97-AF65-F5344CB8AC3E}">
        <p14:creationId xmlns:p14="http://schemas.microsoft.com/office/powerpoint/2010/main" val="398258115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222</a:t>
            </a:fld>
            <a:endParaRPr lang="en-US"/>
          </a:p>
        </p:txBody>
      </p:sp>
    </p:spTree>
    <p:extLst>
      <p:ext uri="{BB962C8B-B14F-4D97-AF65-F5344CB8AC3E}">
        <p14:creationId xmlns:p14="http://schemas.microsoft.com/office/powerpoint/2010/main" val="185358927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223</a:t>
            </a:fld>
            <a:endParaRPr lang="en-US"/>
          </a:p>
        </p:txBody>
      </p:sp>
    </p:spTree>
    <p:extLst>
      <p:ext uri="{BB962C8B-B14F-4D97-AF65-F5344CB8AC3E}">
        <p14:creationId xmlns:p14="http://schemas.microsoft.com/office/powerpoint/2010/main" val="8604752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224</a:t>
            </a:fld>
            <a:endParaRPr lang="en-US"/>
          </a:p>
        </p:txBody>
      </p:sp>
    </p:spTree>
    <p:extLst>
      <p:ext uri="{BB962C8B-B14F-4D97-AF65-F5344CB8AC3E}">
        <p14:creationId xmlns:p14="http://schemas.microsoft.com/office/powerpoint/2010/main" val="55357675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225</a:t>
            </a:fld>
            <a:endParaRPr lang="en-US"/>
          </a:p>
        </p:txBody>
      </p:sp>
    </p:spTree>
    <p:extLst>
      <p:ext uri="{BB962C8B-B14F-4D97-AF65-F5344CB8AC3E}">
        <p14:creationId xmlns:p14="http://schemas.microsoft.com/office/powerpoint/2010/main" val="312147002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r>
              <a:rPr lang="en-US" dirty="0"/>
              <a:t>This example provides 4 positive behavior strategies provided through proactive strategies to prevent attention seeking behaviors.</a:t>
            </a:r>
          </a:p>
        </p:txBody>
      </p:sp>
      <p:sp>
        <p:nvSpPr>
          <p:cNvPr id="4" name="Slide Number Placeholder 3"/>
          <p:cNvSpPr>
            <a:spLocks noGrp="1"/>
          </p:cNvSpPr>
          <p:nvPr>
            <p:ph type="sldNum" sz="quarter" idx="5"/>
          </p:nvPr>
        </p:nvSpPr>
        <p:spPr/>
        <p:txBody>
          <a:bodyPr/>
          <a:lstStyle/>
          <a:p>
            <a:fld id="{B03B681A-0971-437A-97B1-44BF12E3167A}" type="slidenum">
              <a:rPr lang="en-US" smtClean="0"/>
              <a:t>226</a:t>
            </a:fld>
            <a:endParaRPr lang="en-US"/>
          </a:p>
        </p:txBody>
      </p:sp>
    </p:spTree>
    <p:extLst>
      <p:ext uri="{BB962C8B-B14F-4D97-AF65-F5344CB8AC3E}">
        <p14:creationId xmlns:p14="http://schemas.microsoft.com/office/powerpoint/2010/main" val="126871434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r>
              <a:rPr lang="en-US" dirty="0"/>
              <a:t>  </a:t>
            </a:r>
          </a:p>
        </p:txBody>
      </p:sp>
      <p:sp>
        <p:nvSpPr>
          <p:cNvPr id="4" name="Slide Number Placeholder 3"/>
          <p:cNvSpPr>
            <a:spLocks noGrp="1"/>
          </p:cNvSpPr>
          <p:nvPr>
            <p:ph type="sldNum" sz="quarter" idx="10"/>
          </p:nvPr>
        </p:nvSpPr>
        <p:spPr/>
        <p:txBody>
          <a:bodyPr/>
          <a:lstStyle/>
          <a:p>
            <a:fld id="{B03B681A-0971-437A-97B1-44BF12E3167A}" type="slidenum">
              <a:rPr lang="en-US" smtClean="0"/>
              <a:t>227</a:t>
            </a:fld>
            <a:endParaRPr lang="en-US"/>
          </a:p>
        </p:txBody>
      </p:sp>
    </p:spTree>
    <p:extLst>
      <p:ext uri="{BB962C8B-B14F-4D97-AF65-F5344CB8AC3E}">
        <p14:creationId xmlns:p14="http://schemas.microsoft.com/office/powerpoint/2010/main" val="372656114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faa72a8901_0_55:notes"/>
          <p:cNvSpPr txBox="1">
            <a:spLocks noGrp="1"/>
          </p:cNvSpPr>
          <p:nvPr>
            <p:ph type="body" idx="1"/>
          </p:nvPr>
        </p:nvSpPr>
        <p:spPr>
          <a:xfrm>
            <a:off x="716619" y="4548458"/>
            <a:ext cx="5732949" cy="3721620"/>
          </a:xfrm>
          <a:prstGeom prst="rect">
            <a:avLst/>
          </a:prstGeom>
          <a:noFill/>
          <a:ln>
            <a:noFill/>
          </a:ln>
        </p:spPr>
        <p:txBody>
          <a:bodyPr spcFirstLastPara="1" wrap="square" lIns="94932" tIns="47453" rIns="94932" bIns="47453" anchor="t" anchorCtr="0">
            <a:noAutofit/>
          </a:bodyPr>
          <a:lstStyle/>
          <a:p>
            <a:pPr defTabSz="931774">
              <a:defRPr/>
            </a:pPr>
            <a:r>
              <a:rPr lang="en-US" dirty="0"/>
              <a:t>Josie</a:t>
            </a:r>
          </a:p>
          <a:p>
            <a:r>
              <a:rPr lang="en-US" dirty="0"/>
              <a:t>  </a:t>
            </a:r>
          </a:p>
        </p:txBody>
      </p:sp>
      <p:sp>
        <p:nvSpPr>
          <p:cNvPr id="493" name="Google Shape;493;gfaa72a8901_0_55: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p:txBody>
      </p:sp>
      <p:sp>
        <p:nvSpPr>
          <p:cNvPr id="4" name="Slide Number Placeholder 3"/>
          <p:cNvSpPr>
            <a:spLocks noGrp="1"/>
          </p:cNvSpPr>
          <p:nvPr>
            <p:ph type="sldNum" sz="quarter" idx="5"/>
          </p:nvPr>
        </p:nvSpPr>
        <p:spPr/>
        <p:txBody>
          <a:bodyPr/>
          <a:lstStyle/>
          <a:p>
            <a:fld id="{B03B681A-0971-437A-97B1-44BF12E3167A}" type="slidenum">
              <a:rPr lang="en-US" smtClean="0"/>
              <a:t>229</a:t>
            </a:fld>
            <a:endParaRPr lang="en-US"/>
          </a:p>
        </p:txBody>
      </p:sp>
    </p:spTree>
    <p:extLst>
      <p:ext uri="{BB962C8B-B14F-4D97-AF65-F5344CB8AC3E}">
        <p14:creationId xmlns:p14="http://schemas.microsoft.com/office/powerpoint/2010/main" val="321598767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230</a:t>
            </a:fld>
            <a:endParaRPr lang="en-US"/>
          </a:p>
        </p:txBody>
      </p:sp>
    </p:spTree>
    <p:extLst>
      <p:ext uri="{BB962C8B-B14F-4D97-AF65-F5344CB8AC3E}">
        <p14:creationId xmlns:p14="http://schemas.microsoft.com/office/powerpoint/2010/main" val="2676534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notes"/>
          <p:cNvSpPr txBox="1">
            <a:spLocks noGrp="1"/>
          </p:cNvSpPr>
          <p:nvPr>
            <p:ph type="body" idx="1"/>
          </p:nvPr>
        </p:nvSpPr>
        <p:spPr>
          <a:xfrm>
            <a:off x="716619" y="4548457"/>
            <a:ext cx="5732949" cy="3721466"/>
          </a:xfrm>
          <a:prstGeom prst="rect">
            <a:avLst/>
          </a:prstGeom>
          <a:noFill/>
          <a:ln>
            <a:noFill/>
          </a:ln>
        </p:spPr>
        <p:txBody>
          <a:bodyPr spcFirstLastPara="1" wrap="square" lIns="94932" tIns="47453" rIns="94932" bIns="47453" anchor="t" anchorCtr="0">
            <a:noAutofit/>
          </a:bodyPr>
          <a:lstStyle/>
          <a:p>
            <a:pPr defTabSz="931774">
              <a:buSzPts val="1400"/>
              <a:defRPr/>
            </a:pPr>
            <a:r>
              <a:rPr lang="en-US" dirty="0"/>
              <a:t>Cary   </a:t>
            </a:r>
          </a:p>
          <a:p>
            <a:pPr>
              <a:buSzPts val="1400"/>
            </a:pPr>
            <a:r>
              <a:rPr lang="en-US" dirty="0">
                <a:cs typeface="Calibri"/>
              </a:rPr>
              <a:t>  </a:t>
            </a:r>
          </a:p>
          <a:p>
            <a:pPr>
              <a:buSzPts val="1400"/>
            </a:pPr>
            <a:r>
              <a:rPr lang="en-US" dirty="0">
                <a:cs typeface="Calibri"/>
              </a:rPr>
              <a:t>If you have a check box on the IEP indicating parents were provided a copy of their parent rights it should also indicate it was provided in the parent's native language. Could be documented in the meeting notes as well. Make sure all components are included.</a:t>
            </a:r>
          </a:p>
          <a:p>
            <a:pPr>
              <a:buSzPts val="1400"/>
            </a:pPr>
            <a:endParaRPr lang="en-US" dirty="0">
              <a:cs typeface="Calibri"/>
            </a:endParaRPr>
          </a:p>
          <a:p>
            <a:pPr>
              <a:buSzPts val="1400"/>
            </a:pPr>
            <a:endParaRPr lang="en-US" dirty="0">
              <a:cs typeface="Calibri"/>
            </a:endParaRPr>
          </a:p>
        </p:txBody>
      </p:sp>
      <p:sp>
        <p:nvSpPr>
          <p:cNvPr id="250" name="Google Shape;250;p3: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231</a:t>
            </a:fld>
            <a:endParaRPr lang="en-US"/>
          </a:p>
        </p:txBody>
      </p:sp>
    </p:spTree>
    <p:extLst>
      <p:ext uri="{BB962C8B-B14F-4D97-AF65-F5344CB8AC3E}">
        <p14:creationId xmlns:p14="http://schemas.microsoft.com/office/powerpoint/2010/main" val="163291609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r>
              <a:rPr lang="en-US" dirty="0"/>
              <a:t>  </a:t>
            </a:r>
          </a:p>
        </p:txBody>
      </p:sp>
      <p:sp>
        <p:nvSpPr>
          <p:cNvPr id="4" name="Slide Number Placeholder 3"/>
          <p:cNvSpPr>
            <a:spLocks noGrp="1"/>
          </p:cNvSpPr>
          <p:nvPr>
            <p:ph type="sldNum" sz="quarter" idx="10"/>
          </p:nvPr>
        </p:nvSpPr>
        <p:spPr/>
        <p:txBody>
          <a:bodyPr/>
          <a:lstStyle/>
          <a:p>
            <a:fld id="{B03B681A-0971-437A-97B1-44BF12E3167A}" type="slidenum">
              <a:rPr lang="en-US" smtClean="0"/>
              <a:t>232</a:t>
            </a:fld>
            <a:endParaRPr lang="en-US"/>
          </a:p>
        </p:txBody>
      </p:sp>
    </p:spTree>
    <p:extLst>
      <p:ext uri="{BB962C8B-B14F-4D97-AF65-F5344CB8AC3E}">
        <p14:creationId xmlns:p14="http://schemas.microsoft.com/office/powerpoint/2010/main" val="56220676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233</a:t>
            </a:fld>
            <a:endParaRPr lang="en-US"/>
          </a:p>
        </p:txBody>
      </p:sp>
    </p:spTree>
    <p:extLst>
      <p:ext uri="{BB962C8B-B14F-4D97-AF65-F5344CB8AC3E}">
        <p14:creationId xmlns:p14="http://schemas.microsoft.com/office/powerpoint/2010/main" val="268393582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f9f4144947_0_651:notes"/>
          <p:cNvSpPr txBox="1">
            <a:spLocks noGrp="1"/>
          </p:cNvSpPr>
          <p:nvPr>
            <p:ph type="body" idx="1"/>
          </p:nvPr>
        </p:nvSpPr>
        <p:spPr>
          <a:xfrm>
            <a:off x="716619" y="4548458"/>
            <a:ext cx="5732949" cy="3721620"/>
          </a:xfrm>
          <a:prstGeom prst="rect">
            <a:avLst/>
          </a:prstGeom>
          <a:noFill/>
          <a:ln>
            <a:noFill/>
          </a:ln>
        </p:spPr>
        <p:txBody>
          <a:bodyPr spcFirstLastPara="1" wrap="square" lIns="94932" tIns="47453" rIns="94932" bIns="47453" anchor="t" anchorCtr="0">
            <a:noAutofit/>
          </a:bodyPr>
          <a:lstStyle/>
          <a:p>
            <a:pPr defTabSz="931774">
              <a:buSzPts val="1400"/>
              <a:defRPr/>
            </a:pPr>
            <a:r>
              <a:rPr lang="en-US" dirty="0"/>
              <a:t>Melissa</a:t>
            </a:r>
          </a:p>
          <a:p>
            <a:pPr>
              <a:buSzPts val="1400"/>
            </a:pPr>
            <a:r>
              <a:rPr lang="en-US" dirty="0"/>
              <a:t>   </a:t>
            </a:r>
          </a:p>
        </p:txBody>
      </p:sp>
      <p:sp>
        <p:nvSpPr>
          <p:cNvPr id="521" name="Google Shape;521;gf9f4144947_0_651: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Melissa</a:t>
            </a:r>
          </a:p>
          <a:p>
            <a:r>
              <a:rPr lang="en-US" dirty="0"/>
              <a:t> </a:t>
            </a:r>
          </a:p>
        </p:txBody>
      </p:sp>
      <p:sp>
        <p:nvSpPr>
          <p:cNvPr id="4" name="Slide Number Placeholder 3"/>
          <p:cNvSpPr>
            <a:spLocks noGrp="1"/>
          </p:cNvSpPr>
          <p:nvPr>
            <p:ph type="sldNum" sz="quarter" idx="5"/>
          </p:nvPr>
        </p:nvSpPr>
        <p:spPr/>
        <p:txBody>
          <a:bodyPr/>
          <a:lstStyle/>
          <a:p>
            <a:fld id="{B03B681A-0971-437A-97B1-44BF12E3167A}" type="slidenum">
              <a:rPr lang="en-US" smtClean="0"/>
              <a:t>235</a:t>
            </a:fld>
            <a:endParaRPr lang="en-US"/>
          </a:p>
        </p:txBody>
      </p:sp>
    </p:spTree>
    <p:extLst>
      <p:ext uri="{BB962C8B-B14F-4D97-AF65-F5344CB8AC3E}">
        <p14:creationId xmlns:p14="http://schemas.microsoft.com/office/powerpoint/2010/main" val="180358612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236</a:t>
            </a:fld>
            <a:endParaRPr lang="en-US"/>
          </a:p>
        </p:txBody>
      </p:sp>
    </p:spTree>
    <p:extLst>
      <p:ext uri="{BB962C8B-B14F-4D97-AF65-F5344CB8AC3E}">
        <p14:creationId xmlns:p14="http://schemas.microsoft.com/office/powerpoint/2010/main" val="392151175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237</a:t>
            </a:fld>
            <a:endParaRPr lang="en-US"/>
          </a:p>
        </p:txBody>
      </p:sp>
    </p:spTree>
    <p:extLst>
      <p:ext uri="{BB962C8B-B14F-4D97-AF65-F5344CB8AC3E}">
        <p14:creationId xmlns:p14="http://schemas.microsoft.com/office/powerpoint/2010/main" val="351294958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Melissa</a:t>
            </a:r>
          </a:p>
          <a:p>
            <a:r>
              <a:rPr lang="en-US" dirty="0"/>
              <a:t>  </a:t>
            </a:r>
          </a:p>
        </p:txBody>
      </p:sp>
      <p:sp>
        <p:nvSpPr>
          <p:cNvPr id="4" name="Slide Number Placeholder 3"/>
          <p:cNvSpPr>
            <a:spLocks noGrp="1"/>
          </p:cNvSpPr>
          <p:nvPr>
            <p:ph type="sldNum" sz="quarter" idx="5"/>
          </p:nvPr>
        </p:nvSpPr>
        <p:spPr/>
        <p:txBody>
          <a:bodyPr/>
          <a:lstStyle/>
          <a:p>
            <a:fld id="{B03B681A-0971-437A-97B1-44BF12E3167A}" type="slidenum">
              <a:rPr lang="en-US" smtClean="0"/>
              <a:t>238</a:t>
            </a:fld>
            <a:endParaRPr lang="en-US"/>
          </a:p>
        </p:txBody>
      </p:sp>
    </p:spTree>
    <p:extLst>
      <p:ext uri="{BB962C8B-B14F-4D97-AF65-F5344CB8AC3E}">
        <p14:creationId xmlns:p14="http://schemas.microsoft.com/office/powerpoint/2010/main" val="42980714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r>
              <a:rPr lang="en-US" dirty="0"/>
              <a:t>  </a:t>
            </a:r>
          </a:p>
          <a:p>
            <a:r>
              <a:rPr lang="en-US" dirty="0">
                <a:cs typeface="Calibri"/>
              </a:rPr>
              <a:t>Lastly, questions 23 reads"…". When you are answering this question, first you will determine the environment the student is placed in. If the student is placed in the regular education environment for the ENTIRE day then select YES. If the student is placed in a more restrictive environment for any part of the school day, which includes nonacademic and extracurricular services and activities like meals, recess, transportation, assemblies, clubs, and athletics, then documentation showing that the IEP team considered or implemented placement in the regular environment with the use of supplementary aids and services before considering more restrictive environments. T</a:t>
            </a:r>
            <a:r>
              <a:rPr lang="en-US" dirty="0">
                <a:latin typeface="Calibri" panose="020F0502020204030204" pitchFamily="34" charset="0"/>
                <a:ea typeface="Calibri" panose="020F0502020204030204" pitchFamily="34" charset="0"/>
                <a:cs typeface="Times New Roman" panose="02020603050405020304" pitchFamily="18" charset="0"/>
              </a:rPr>
              <a:t>here are two instances where N/A would need to be selected</a:t>
            </a:r>
            <a:r>
              <a:rPr lang="en-US" dirty="0">
                <a:cs typeface="Calibri"/>
              </a:rPr>
              <a:t>. First, if the file is a gifted-only student. The second instance where N/A would be selected is if the student has been convicted as an adult under state law and is incarcerated in an adult prison AND the student's IEP team has modified the IEP or placement because the incarceration does not allow for accommodation. </a:t>
            </a:r>
          </a:p>
        </p:txBody>
      </p:sp>
      <p:sp>
        <p:nvSpPr>
          <p:cNvPr id="4" name="Slide Number Placeholder 3"/>
          <p:cNvSpPr>
            <a:spLocks noGrp="1"/>
          </p:cNvSpPr>
          <p:nvPr>
            <p:ph type="sldNum" sz="quarter" idx="10"/>
          </p:nvPr>
        </p:nvSpPr>
        <p:spPr/>
        <p:txBody>
          <a:bodyPr/>
          <a:lstStyle/>
          <a:p>
            <a:fld id="{B03B681A-0971-437A-97B1-44BF12E3167A}" type="slidenum">
              <a:rPr lang="en-US" smtClean="0"/>
              <a:t>239</a:t>
            </a:fld>
            <a:endParaRPr lang="en-US"/>
          </a:p>
        </p:txBody>
      </p:sp>
    </p:spTree>
    <p:extLst>
      <p:ext uri="{BB962C8B-B14F-4D97-AF65-F5344CB8AC3E}">
        <p14:creationId xmlns:p14="http://schemas.microsoft.com/office/powerpoint/2010/main" val="11131570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f9f4144947_0_386:notes"/>
          <p:cNvSpPr txBox="1">
            <a:spLocks noGrp="1"/>
          </p:cNvSpPr>
          <p:nvPr>
            <p:ph type="body" idx="1"/>
          </p:nvPr>
        </p:nvSpPr>
        <p:spPr>
          <a:xfrm>
            <a:off x="716619" y="4548458"/>
            <a:ext cx="5732949" cy="3721620"/>
          </a:xfrm>
          <a:prstGeom prst="rect">
            <a:avLst/>
          </a:prstGeom>
          <a:noFill/>
          <a:ln>
            <a:noFill/>
          </a:ln>
        </p:spPr>
        <p:txBody>
          <a:bodyPr spcFirstLastPara="1" wrap="square" lIns="94932" tIns="47453" rIns="94932" bIns="47453" anchor="t" anchorCtr="0">
            <a:noAutofit/>
          </a:bodyPr>
          <a:lstStyle/>
          <a:p>
            <a:pPr defTabSz="931774">
              <a:defRPr/>
            </a:pPr>
            <a:r>
              <a:rPr lang="en-US" dirty="0"/>
              <a:t>Melissa</a:t>
            </a:r>
          </a:p>
          <a:p>
            <a:r>
              <a:rPr lang="en-US" dirty="0"/>
              <a:t> </a:t>
            </a:r>
          </a:p>
          <a:p>
            <a:pPr>
              <a:buSzPts val="1400"/>
            </a:pPr>
            <a:r>
              <a:rPr lang="en-US" dirty="0">
                <a:cs typeface="Calibri"/>
              </a:rPr>
              <a:t>Some common findings that we deemed as non-compliant for question 23 were the use of a boiler plate statements outlining that LRE was considered for a specific student or simply just restating the pullout services. The second common finding was a lack of documentation that the IEP team considered placement in general education first, before moving to a more restrictive environment. </a:t>
            </a:r>
          </a:p>
        </p:txBody>
      </p:sp>
      <p:sp>
        <p:nvSpPr>
          <p:cNvPr id="515" name="Google Shape;515;gf9f4144947_0_386: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9765" defTabSz="931774">
              <a:lnSpc>
                <a:spcPct val="122233"/>
              </a:lnSpc>
              <a:spcBef>
                <a:spcPts val="1328"/>
              </a:spcBef>
              <a:defRPr/>
            </a:pPr>
            <a:r>
              <a:rPr lang="en-US" dirty="0"/>
              <a:t>Cary   </a:t>
            </a:r>
          </a:p>
          <a:p>
            <a:pPr marR="29765">
              <a:lnSpc>
                <a:spcPct val="122233"/>
              </a:lnSpc>
              <a:spcBef>
                <a:spcPts val="1328"/>
              </a:spcBef>
            </a:pPr>
            <a:endParaRPr lang="en-US" dirty="0">
              <a:solidFill>
                <a:srgbClr val="12284C"/>
              </a:solidFill>
              <a:latin typeface="Open Sans"/>
              <a:ea typeface="Open Sans"/>
              <a:cs typeface="Open Sans"/>
            </a:endParaRPr>
          </a:p>
          <a:p>
            <a:pPr marR="29765" defTabSz="931774">
              <a:lnSpc>
                <a:spcPct val="122233"/>
              </a:lnSpc>
              <a:spcBef>
                <a:spcPts val="1328"/>
              </a:spcBef>
              <a:defRPr/>
            </a:pPr>
            <a:r>
              <a:rPr lang="en-US" dirty="0">
                <a:solidFill>
                  <a:srgbClr val="12284C"/>
                </a:solidFill>
                <a:latin typeface="Open Sans"/>
                <a:ea typeface="Open Sans"/>
                <a:cs typeface="Open Sans"/>
                <a:sym typeface="Open Sans"/>
              </a:rPr>
              <a:t>If an evaluation was not completed last school year for a student selected for this file review, look at the last evaluation that was completed to answer Self-Assessment  questions 2 through 9. Refer to the guidance in the FAQ. </a:t>
            </a:r>
          </a:p>
          <a:p>
            <a:pPr marR="29765">
              <a:lnSpc>
                <a:spcPct val="122233"/>
              </a:lnSpc>
              <a:spcBef>
                <a:spcPts val="1328"/>
              </a:spcBef>
            </a:pPr>
            <a:endParaRPr lang="en-US" dirty="0">
              <a:solidFill>
                <a:srgbClr val="12284C"/>
              </a:solidFill>
              <a:latin typeface="Open Sans"/>
              <a:ea typeface="Open Sans"/>
              <a:cs typeface="Open Sans"/>
            </a:endParaRPr>
          </a:p>
          <a:p>
            <a:pPr>
              <a:spcBef>
                <a:spcPts val="700"/>
              </a:spcBef>
            </a:pPr>
            <a:endParaRPr lang="en-US" dirty="0">
              <a:solidFill>
                <a:srgbClr val="12284C"/>
              </a:solidFill>
              <a:latin typeface="Open Sans"/>
              <a:ea typeface="Open Sans"/>
              <a:cs typeface="Open Sans"/>
              <a:sym typeface="Open Sans"/>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24</a:t>
            </a:fld>
            <a:endParaRPr lang="en-US"/>
          </a:p>
        </p:txBody>
      </p:sp>
    </p:spTree>
    <p:extLst>
      <p:ext uri="{BB962C8B-B14F-4D97-AF65-F5344CB8AC3E}">
        <p14:creationId xmlns:p14="http://schemas.microsoft.com/office/powerpoint/2010/main" val="159594538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Melissa</a:t>
            </a:r>
          </a:p>
          <a:p>
            <a:r>
              <a:rPr lang="en-US" dirty="0"/>
              <a:t>  </a:t>
            </a:r>
          </a:p>
          <a:p>
            <a:r>
              <a:rPr lang="en-US" dirty="0"/>
              <a:t>We have included 2 LRE Sample Statements as example for how districts could document LRE for Q 23.</a:t>
            </a:r>
          </a:p>
        </p:txBody>
      </p:sp>
      <p:sp>
        <p:nvSpPr>
          <p:cNvPr id="4" name="Slide Number Placeholder 3"/>
          <p:cNvSpPr>
            <a:spLocks noGrp="1"/>
          </p:cNvSpPr>
          <p:nvPr>
            <p:ph type="sldNum" sz="quarter" idx="5"/>
          </p:nvPr>
        </p:nvSpPr>
        <p:spPr/>
        <p:txBody>
          <a:bodyPr/>
          <a:lstStyle/>
          <a:p>
            <a:fld id="{B03B681A-0971-437A-97B1-44BF12E3167A}" type="slidenum">
              <a:rPr lang="en-US" smtClean="0"/>
              <a:t>241</a:t>
            </a:fld>
            <a:endParaRPr lang="en-US"/>
          </a:p>
        </p:txBody>
      </p:sp>
    </p:spTree>
    <p:extLst>
      <p:ext uri="{BB962C8B-B14F-4D97-AF65-F5344CB8AC3E}">
        <p14:creationId xmlns:p14="http://schemas.microsoft.com/office/powerpoint/2010/main" val="80078933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r>
              <a:rPr lang="en-US" dirty="0"/>
              <a:t>   </a:t>
            </a:r>
          </a:p>
          <a:p>
            <a:r>
              <a:rPr lang="en-US" dirty="0"/>
              <a:t>Q22-23</a:t>
            </a:r>
          </a:p>
          <a:p>
            <a:pPr defTabSz="931774">
              <a:defRPr/>
            </a:pPr>
            <a:r>
              <a:rPr lang="en-US" dirty="0"/>
              <a:t>Look over your files and discuss among your table. We will be walking around to answer any specific questions you may have.</a:t>
            </a:r>
          </a:p>
          <a:p>
            <a:pPr defTabSz="931774">
              <a:defRPr/>
            </a:pPr>
            <a:r>
              <a:rPr lang="en-US" dirty="0"/>
              <a:t>What example from your files for Q22-23 would you like to share with the group? This could be a good example that you think could help others or an example you would like us to discuss. We will spend the last c5 minutes sharing out.</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242</a:t>
            </a:fld>
            <a:endParaRPr lang="en-US"/>
          </a:p>
        </p:txBody>
      </p:sp>
    </p:spTree>
    <p:extLst>
      <p:ext uri="{BB962C8B-B14F-4D97-AF65-F5344CB8AC3E}">
        <p14:creationId xmlns:p14="http://schemas.microsoft.com/office/powerpoint/2010/main" val="130689452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243</a:t>
            </a:fld>
            <a:endParaRPr lang="en-US"/>
          </a:p>
        </p:txBody>
      </p:sp>
    </p:spTree>
    <p:extLst>
      <p:ext uri="{BB962C8B-B14F-4D97-AF65-F5344CB8AC3E}">
        <p14:creationId xmlns:p14="http://schemas.microsoft.com/office/powerpoint/2010/main" val="27085269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244</a:t>
            </a:fld>
            <a:endParaRPr lang="en-US"/>
          </a:p>
        </p:txBody>
      </p:sp>
    </p:spTree>
    <p:extLst>
      <p:ext uri="{BB962C8B-B14F-4D97-AF65-F5344CB8AC3E}">
        <p14:creationId xmlns:p14="http://schemas.microsoft.com/office/powerpoint/2010/main" val="305908107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245</a:t>
            </a:fld>
            <a:endParaRPr lang="en-US"/>
          </a:p>
        </p:txBody>
      </p:sp>
    </p:spTree>
    <p:extLst>
      <p:ext uri="{BB962C8B-B14F-4D97-AF65-F5344CB8AC3E}">
        <p14:creationId xmlns:p14="http://schemas.microsoft.com/office/powerpoint/2010/main" val="1690490299"/>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246</a:t>
            </a:fld>
            <a:endParaRPr lang="en-US"/>
          </a:p>
        </p:txBody>
      </p:sp>
    </p:spTree>
    <p:extLst>
      <p:ext uri="{BB962C8B-B14F-4D97-AF65-F5344CB8AC3E}">
        <p14:creationId xmlns:p14="http://schemas.microsoft.com/office/powerpoint/2010/main" val="293934753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247</a:t>
            </a:fld>
            <a:endParaRPr lang="en-US"/>
          </a:p>
        </p:txBody>
      </p:sp>
    </p:spTree>
    <p:extLst>
      <p:ext uri="{BB962C8B-B14F-4D97-AF65-F5344CB8AC3E}">
        <p14:creationId xmlns:p14="http://schemas.microsoft.com/office/powerpoint/2010/main" val="202375937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p:txBody>
      </p:sp>
      <p:sp>
        <p:nvSpPr>
          <p:cNvPr id="4" name="Slide Number Placeholder 3"/>
          <p:cNvSpPr>
            <a:spLocks noGrp="1"/>
          </p:cNvSpPr>
          <p:nvPr>
            <p:ph type="sldNum" sz="quarter" idx="5"/>
          </p:nvPr>
        </p:nvSpPr>
        <p:spPr/>
        <p:txBody>
          <a:bodyPr/>
          <a:lstStyle/>
          <a:p>
            <a:fld id="{B03B681A-0971-437A-97B1-44BF12E3167A}" type="slidenum">
              <a:rPr lang="en-US" smtClean="0"/>
              <a:t>248</a:t>
            </a:fld>
            <a:endParaRPr lang="en-US"/>
          </a:p>
        </p:txBody>
      </p:sp>
    </p:spTree>
    <p:extLst>
      <p:ext uri="{BB962C8B-B14F-4D97-AF65-F5344CB8AC3E}">
        <p14:creationId xmlns:p14="http://schemas.microsoft.com/office/powerpoint/2010/main" val="322088938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249</a:t>
            </a:fld>
            <a:endParaRPr lang="en-US"/>
          </a:p>
        </p:txBody>
      </p:sp>
    </p:spTree>
    <p:extLst>
      <p:ext uri="{BB962C8B-B14F-4D97-AF65-F5344CB8AC3E}">
        <p14:creationId xmlns:p14="http://schemas.microsoft.com/office/powerpoint/2010/main" val="113970365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250</a:t>
            </a:fld>
            <a:endParaRPr lang="en-US"/>
          </a:p>
        </p:txBody>
      </p:sp>
    </p:spTree>
    <p:extLst>
      <p:ext uri="{BB962C8B-B14F-4D97-AF65-F5344CB8AC3E}">
        <p14:creationId xmlns:p14="http://schemas.microsoft.com/office/powerpoint/2010/main" val="1828882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checklist can be used to assist teams in ensuring that all the required components are considered when completing an initial or re-evaluation. . The KSDE sample re-evaluation not needed agreement form is sufficient by itself and does not require any additional comments or justification when a school and a parent agree to waive the re-evaluation. KSDE does not recommend adding additional data or justification as it may bleed over into an actual re-evaluation process which has additional requirements. If the IEP team finds there was missing documentation for considerations and other elements on the last evaluation report, they should consider moving forward with a re-evaluation.  </a:t>
            </a:r>
          </a:p>
          <a:p>
            <a:endParaRPr lang="en-US" dirty="0"/>
          </a:p>
          <a:p>
            <a:r>
              <a:rPr lang="en-US" dirty="0"/>
              <a:t>As a re-evaluation is coming due, a team could assign someone (school psych, SLP, </a:t>
            </a:r>
            <a:r>
              <a:rPr lang="en-US" dirty="0" err="1"/>
              <a:t>etc</a:t>
            </a:r>
            <a:r>
              <a:rPr lang="en-US" dirty="0"/>
              <a:t>) to look at the previous evaluation and ask 2 questions</a:t>
            </a:r>
          </a:p>
          <a:p>
            <a:pPr marL="232943" indent="-232943">
              <a:buAutoNum type="arabicPeriod"/>
            </a:pPr>
            <a:r>
              <a:rPr lang="en-US" dirty="0"/>
              <a:t>Is the previous evaluation appropriate – could use the evaluation/re-evaluation report checklist</a:t>
            </a:r>
          </a:p>
          <a:p>
            <a:pPr marL="232943" indent="-232943">
              <a:buAutoNum type="arabicPeriod"/>
            </a:pPr>
            <a:r>
              <a:rPr lang="en-US" dirty="0"/>
              <a:t>Are there any new concerns</a:t>
            </a:r>
          </a:p>
          <a:p>
            <a:r>
              <a:rPr lang="en-US" dirty="0"/>
              <a:t>If the previous evaluation is appropriate and there are no new concerns, the team could propose to the parent to waive the re-evaluation. The only documentation needed to waive is the re-evaluation not needed agreement form. No PWN or other documentation needs to be completed. Chapter 7 under section B ”need for re-evaluation” of the process handbook points out that when considering waiver, the school and parent should </a:t>
            </a:r>
            <a:r>
              <a:rPr lang="en-US" i="1" dirty="0"/>
              <a:t> "consider the child's educational needs, which may include whether the child is participating in the general education curriculum and being assessed appropriately. The parent and the school will discuss the advantages and disadvantages of conducting a reevaluation, as well as what effect an evaluation may have on the child's educational program</a:t>
            </a:r>
            <a:r>
              <a:rPr lang="en-US" dirty="0"/>
              <a:t> </a:t>
            </a:r>
          </a:p>
          <a:p>
            <a:endParaRPr lang="en-US" dirty="0"/>
          </a:p>
          <a:p>
            <a:r>
              <a:rPr lang="en-US" dirty="0"/>
              <a:t>Remember your policies, practices, and procedures should be followed.</a:t>
            </a:r>
          </a:p>
        </p:txBody>
      </p:sp>
      <p:sp>
        <p:nvSpPr>
          <p:cNvPr id="4" name="Slide Number Placeholder 3"/>
          <p:cNvSpPr>
            <a:spLocks noGrp="1"/>
          </p:cNvSpPr>
          <p:nvPr>
            <p:ph type="sldNum" sz="quarter" idx="5"/>
          </p:nvPr>
        </p:nvSpPr>
        <p:spPr/>
        <p:txBody>
          <a:bodyPr/>
          <a:lstStyle/>
          <a:p>
            <a:fld id="{B03B681A-0971-437A-97B1-44BF12E3167A}" type="slidenum">
              <a:rPr lang="en-US" smtClean="0"/>
              <a:t>25</a:t>
            </a:fld>
            <a:endParaRPr lang="en-US"/>
          </a:p>
        </p:txBody>
      </p:sp>
    </p:spTree>
    <p:extLst>
      <p:ext uri="{BB962C8B-B14F-4D97-AF65-F5344CB8AC3E}">
        <p14:creationId xmlns:p14="http://schemas.microsoft.com/office/powerpoint/2010/main" val="60085949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251</a:t>
            </a:fld>
            <a:endParaRPr lang="en-US"/>
          </a:p>
        </p:txBody>
      </p:sp>
    </p:spTree>
    <p:extLst>
      <p:ext uri="{BB962C8B-B14F-4D97-AF65-F5344CB8AC3E}">
        <p14:creationId xmlns:p14="http://schemas.microsoft.com/office/powerpoint/2010/main" val="3004501282"/>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252</a:t>
            </a:fld>
            <a:endParaRPr lang="en-US"/>
          </a:p>
        </p:txBody>
      </p:sp>
    </p:spTree>
    <p:extLst>
      <p:ext uri="{BB962C8B-B14F-4D97-AF65-F5344CB8AC3E}">
        <p14:creationId xmlns:p14="http://schemas.microsoft.com/office/powerpoint/2010/main" val="98119837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r>
              <a:rPr lang="en-US" dirty="0"/>
              <a:t>We have been getting emails and phone calls with concerns about having to mark no if the student isn’t an early childhood student. When setting this question up in KIAS we assigned Q24 as not being a compliance questions. If a student is not an early childhood student marking no will not trigger non-compliance. </a:t>
            </a:r>
            <a:r>
              <a:rPr lang="en-US"/>
              <a:t>This was done in order to apply skip logic so that only Q24 a and Q24b show up for those students where Q24 was mark as “yes”. Q24a </a:t>
            </a:r>
            <a:r>
              <a:rPr lang="en-US" dirty="0"/>
              <a:t>and Q24b are compliance questions. So responding no to Q24a or b will trigger noncompliance.</a:t>
            </a:r>
          </a:p>
        </p:txBody>
      </p:sp>
      <p:sp>
        <p:nvSpPr>
          <p:cNvPr id="4" name="Slide Number Placeholder 3"/>
          <p:cNvSpPr>
            <a:spLocks noGrp="1"/>
          </p:cNvSpPr>
          <p:nvPr>
            <p:ph type="sldNum" sz="quarter" idx="5"/>
          </p:nvPr>
        </p:nvSpPr>
        <p:spPr/>
        <p:txBody>
          <a:bodyPr/>
          <a:lstStyle/>
          <a:p>
            <a:fld id="{B03B681A-0971-437A-97B1-44BF12E3167A}" type="slidenum">
              <a:rPr lang="en-US" smtClean="0"/>
              <a:t>253</a:t>
            </a:fld>
            <a:endParaRPr lang="en-US"/>
          </a:p>
        </p:txBody>
      </p:sp>
    </p:spTree>
    <p:extLst>
      <p:ext uri="{BB962C8B-B14F-4D97-AF65-F5344CB8AC3E}">
        <p14:creationId xmlns:p14="http://schemas.microsoft.com/office/powerpoint/2010/main" val="22839530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254</a:t>
            </a:fld>
            <a:endParaRPr lang="en-US"/>
          </a:p>
        </p:txBody>
      </p:sp>
    </p:spTree>
    <p:extLst>
      <p:ext uri="{BB962C8B-B14F-4D97-AF65-F5344CB8AC3E}">
        <p14:creationId xmlns:p14="http://schemas.microsoft.com/office/powerpoint/2010/main" val="132337279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255</a:t>
            </a:fld>
            <a:endParaRPr lang="en-US"/>
          </a:p>
        </p:txBody>
      </p:sp>
    </p:spTree>
    <p:extLst>
      <p:ext uri="{BB962C8B-B14F-4D97-AF65-F5344CB8AC3E}">
        <p14:creationId xmlns:p14="http://schemas.microsoft.com/office/powerpoint/2010/main" val="200400796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r>
              <a:rPr lang="en-US" dirty="0"/>
              <a:t>I want to thank Andrea West for reaching out and agreeing to share what their district has for documentation for the new Q24 on Part C to B.</a:t>
            </a:r>
          </a:p>
        </p:txBody>
      </p:sp>
      <p:sp>
        <p:nvSpPr>
          <p:cNvPr id="4" name="Slide Number Placeholder 3"/>
          <p:cNvSpPr>
            <a:spLocks noGrp="1"/>
          </p:cNvSpPr>
          <p:nvPr>
            <p:ph type="sldNum" sz="quarter" idx="5"/>
          </p:nvPr>
        </p:nvSpPr>
        <p:spPr/>
        <p:txBody>
          <a:bodyPr/>
          <a:lstStyle/>
          <a:p>
            <a:fld id="{B03B681A-0971-437A-97B1-44BF12E3167A}" type="slidenum">
              <a:rPr lang="en-US" smtClean="0"/>
              <a:t>256</a:t>
            </a:fld>
            <a:endParaRPr lang="en-US"/>
          </a:p>
        </p:txBody>
      </p:sp>
    </p:spTree>
    <p:extLst>
      <p:ext uri="{BB962C8B-B14F-4D97-AF65-F5344CB8AC3E}">
        <p14:creationId xmlns:p14="http://schemas.microsoft.com/office/powerpoint/2010/main" val="1731416984"/>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257</a:t>
            </a:fld>
            <a:endParaRPr lang="en-US"/>
          </a:p>
        </p:txBody>
      </p:sp>
    </p:spTree>
    <p:extLst>
      <p:ext uri="{BB962C8B-B14F-4D97-AF65-F5344CB8AC3E}">
        <p14:creationId xmlns:p14="http://schemas.microsoft.com/office/powerpoint/2010/main" val="89586209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258</a:t>
            </a:fld>
            <a:endParaRPr lang="en-US"/>
          </a:p>
        </p:txBody>
      </p:sp>
    </p:spTree>
    <p:extLst>
      <p:ext uri="{BB962C8B-B14F-4D97-AF65-F5344CB8AC3E}">
        <p14:creationId xmlns:p14="http://schemas.microsoft.com/office/powerpoint/2010/main" val="35265341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Cary</a:t>
            </a:r>
          </a:p>
          <a:p>
            <a:r>
              <a:rPr lang="en-US" dirty="0"/>
              <a:t>Districts that are notified of non-compliance on October 31 will need to correct the non-compliance through district corrective action plans, individual corrective action plans, and updated data.</a:t>
            </a:r>
          </a:p>
        </p:txBody>
      </p:sp>
      <p:sp>
        <p:nvSpPr>
          <p:cNvPr id="4" name="Slide Number Placeholder 3"/>
          <p:cNvSpPr>
            <a:spLocks noGrp="1"/>
          </p:cNvSpPr>
          <p:nvPr>
            <p:ph type="sldNum" sz="quarter" idx="5"/>
          </p:nvPr>
        </p:nvSpPr>
        <p:spPr/>
        <p:txBody>
          <a:bodyPr/>
          <a:lstStyle/>
          <a:p>
            <a:fld id="{B03B681A-0971-437A-97B1-44BF12E3167A}" type="slidenum">
              <a:rPr lang="en-US" smtClean="0"/>
              <a:t>259</a:t>
            </a:fld>
            <a:endParaRPr lang="en-US"/>
          </a:p>
        </p:txBody>
      </p:sp>
    </p:spTree>
    <p:extLst>
      <p:ext uri="{BB962C8B-B14F-4D97-AF65-F5344CB8AC3E}">
        <p14:creationId xmlns:p14="http://schemas.microsoft.com/office/powerpoint/2010/main" val="14071480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rgbClr val="1F3864"/>
                </a:solidFill>
                <a:latin typeface="Open Sans Light"/>
                <a:ea typeface="Calibri" panose="020F0502020204030204" pitchFamily="34" charset="0"/>
                <a:cs typeface="Open Sans Light"/>
              </a:rPr>
              <a:t>Cary</a:t>
            </a:r>
          </a:p>
          <a:p>
            <a:pPr lvl="1"/>
            <a:r>
              <a:rPr lang="en-US" dirty="0">
                <a:solidFill>
                  <a:srgbClr val="1F3864"/>
                </a:solidFill>
                <a:latin typeface="Open Sans Light"/>
                <a:ea typeface="Calibri" panose="020F0502020204030204" pitchFamily="34" charset="0"/>
                <a:cs typeface="Open Sans Light"/>
              </a:rPr>
              <a:t>The district must develop a district corrective action plan that outlines the root cause of the noncompliance and the actions the district will take to correct noncompliance within the timeframe specified by KSDE, but in no case more than one year from identification.</a:t>
            </a:r>
            <a:r>
              <a:rPr lang="en-US" dirty="0">
                <a:solidFill>
                  <a:srgbClr val="203864"/>
                </a:solidFill>
                <a:latin typeface="Open Sans Light"/>
                <a:ea typeface="Calibri" panose="020F0502020204030204" pitchFamily="34" charset="0"/>
                <a:cs typeface="Open Sans Light"/>
              </a:rPr>
              <a:t> </a:t>
            </a:r>
            <a:r>
              <a:rPr lang="en-US" dirty="0">
                <a:solidFill>
                  <a:srgbClr val="1F3864"/>
                </a:solidFill>
                <a:latin typeface="Open Sans Light"/>
                <a:ea typeface="Calibri" panose="020F0502020204030204" pitchFamily="34" charset="0"/>
                <a:cs typeface="Open Sans Light"/>
              </a:rPr>
              <a:t>Additionally, before concluding that noncompliance has been corrected, KSDE requires correction of all individual cases of noncompliance and collection of  additional updated data to demonstrate that the district is correctly implementing the regulatory requirement that was originally identified with noncompliance. An ICA will not be required to correct individual noncompliance for a student who is no longer within the jurisdiction of the LEA.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260</a:t>
            </a:fld>
            <a:endParaRPr lang="en-US"/>
          </a:p>
        </p:txBody>
      </p:sp>
    </p:spTree>
    <p:extLst>
      <p:ext uri="{BB962C8B-B14F-4D97-AF65-F5344CB8AC3E}">
        <p14:creationId xmlns:p14="http://schemas.microsoft.com/office/powerpoint/2010/main" val="37015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I have taken the information on the next two slides from the FAQ document.</a:t>
            </a:r>
          </a:p>
          <a:p>
            <a:pPr marR="29765">
              <a:lnSpc>
                <a:spcPct val="122233"/>
              </a:lnSpc>
              <a:spcBef>
                <a:spcPts val="1328"/>
              </a:spcBef>
            </a:pPr>
            <a:r>
              <a:rPr lang="en-US" dirty="0"/>
              <a:t>On move-in students, if your district has not had the opportunity to complete the initial evaluation or a reevaluation, you are not responsible.  In this case answer, yes and in the comment box indicate you have never done an evaluation or re-evaluation and include the date of the most recent evaluation and the date the student transferred to the current school district.</a:t>
            </a:r>
          </a:p>
        </p:txBody>
      </p:sp>
      <p:sp>
        <p:nvSpPr>
          <p:cNvPr id="4" name="Slide Number Placeholder 3"/>
          <p:cNvSpPr>
            <a:spLocks noGrp="1"/>
          </p:cNvSpPr>
          <p:nvPr>
            <p:ph type="sldNum" sz="quarter" idx="5"/>
          </p:nvPr>
        </p:nvSpPr>
        <p:spPr/>
        <p:txBody>
          <a:bodyPr/>
          <a:lstStyle/>
          <a:p>
            <a:fld id="{B03B681A-0971-437A-97B1-44BF12E3167A}" type="slidenum">
              <a:rPr lang="en-US" smtClean="0"/>
              <a:t>26</a:t>
            </a:fld>
            <a:endParaRPr lang="en-US"/>
          </a:p>
        </p:txBody>
      </p:sp>
    </p:spTree>
    <p:extLst>
      <p:ext uri="{BB962C8B-B14F-4D97-AF65-F5344CB8AC3E}">
        <p14:creationId xmlns:p14="http://schemas.microsoft.com/office/powerpoint/2010/main" val="28032924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261</a:t>
            </a:fld>
            <a:endParaRPr lang="en-US"/>
          </a:p>
        </p:txBody>
      </p:sp>
    </p:spTree>
    <p:extLst>
      <p:ext uri="{BB962C8B-B14F-4D97-AF65-F5344CB8AC3E}">
        <p14:creationId xmlns:p14="http://schemas.microsoft.com/office/powerpoint/2010/main" val="1527716848"/>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a:p>
            <a:pPr defTabSz="931774">
              <a:defRPr/>
            </a:pPr>
            <a:r>
              <a:rPr lang="en-US" dirty="0"/>
              <a:t>There are some good resources to help the district identify the root cause, and the practice vs policy types of guidance for writing DCAPs. The IDEA and gifted file review toolbox houses the Investigative Questions document, Root Cause Analysis Form, DCAP Sample and ICA plan guidance documents. These documents can also be found within KIAS authenticated application under the help section after selecting IDEA and gifted file review</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262</a:t>
            </a:fld>
            <a:endParaRPr lang="en-US"/>
          </a:p>
        </p:txBody>
      </p:sp>
    </p:spTree>
    <p:extLst>
      <p:ext uri="{BB962C8B-B14F-4D97-AF65-F5344CB8AC3E}">
        <p14:creationId xmlns:p14="http://schemas.microsoft.com/office/powerpoint/2010/main" val="1957741430"/>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a:p>
            <a:r>
              <a:rPr lang="en-US" dirty="0"/>
              <a:t>There are 3 parts to the root cause analysis section.</a:t>
            </a:r>
          </a:p>
        </p:txBody>
      </p:sp>
      <p:sp>
        <p:nvSpPr>
          <p:cNvPr id="4" name="Slide Number Placeholder 3"/>
          <p:cNvSpPr>
            <a:spLocks noGrp="1"/>
          </p:cNvSpPr>
          <p:nvPr>
            <p:ph type="sldNum" sz="quarter" idx="5"/>
          </p:nvPr>
        </p:nvSpPr>
        <p:spPr/>
        <p:txBody>
          <a:bodyPr/>
          <a:lstStyle/>
          <a:p>
            <a:fld id="{B03B681A-0971-437A-97B1-44BF12E3167A}" type="slidenum">
              <a:rPr lang="en-US" smtClean="0"/>
              <a:t>263</a:t>
            </a:fld>
            <a:endParaRPr lang="en-US"/>
          </a:p>
        </p:txBody>
      </p:sp>
    </p:spTree>
    <p:extLst>
      <p:ext uri="{BB962C8B-B14F-4D97-AF65-F5344CB8AC3E}">
        <p14:creationId xmlns:p14="http://schemas.microsoft.com/office/powerpoint/2010/main" val="161855657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a:p>
            <a:r>
              <a:rPr lang="en-US" dirty="0"/>
              <a:t>On the next several slides we have exemplar DCAP example for you. It is important to note, we should not be seeing these exact DCAPs since each district will need to be doing their own root cause analysis and will base their strategies and methods on what they found to be the root cause.</a:t>
            </a:r>
          </a:p>
          <a:p>
            <a:r>
              <a:rPr lang="en-US" dirty="0"/>
              <a:t>In this DCAP the district identified the root cause being related to not delivering parent rights to the second parent who did not reside in the same home as the student.</a:t>
            </a:r>
          </a:p>
        </p:txBody>
      </p:sp>
      <p:sp>
        <p:nvSpPr>
          <p:cNvPr id="4" name="Slide Number Placeholder 3"/>
          <p:cNvSpPr>
            <a:spLocks noGrp="1"/>
          </p:cNvSpPr>
          <p:nvPr>
            <p:ph type="sldNum" sz="quarter" idx="5"/>
          </p:nvPr>
        </p:nvSpPr>
        <p:spPr/>
        <p:txBody>
          <a:bodyPr/>
          <a:lstStyle/>
          <a:p>
            <a:fld id="{B03B681A-0971-437A-97B1-44BF12E3167A}" type="slidenum">
              <a:rPr lang="en-US" smtClean="0"/>
              <a:t>264</a:t>
            </a:fld>
            <a:endParaRPr lang="en-US"/>
          </a:p>
        </p:txBody>
      </p:sp>
    </p:spTree>
    <p:extLst>
      <p:ext uri="{BB962C8B-B14F-4D97-AF65-F5344CB8AC3E}">
        <p14:creationId xmlns:p14="http://schemas.microsoft.com/office/powerpoint/2010/main" val="201221118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r>
              <a:rPr lang="en-US" dirty="0"/>
              <a:t> </a:t>
            </a:r>
          </a:p>
        </p:txBody>
      </p:sp>
      <p:sp>
        <p:nvSpPr>
          <p:cNvPr id="4" name="Slide Number Placeholder 3"/>
          <p:cNvSpPr>
            <a:spLocks noGrp="1"/>
          </p:cNvSpPr>
          <p:nvPr>
            <p:ph type="sldNum" sz="quarter" idx="5"/>
          </p:nvPr>
        </p:nvSpPr>
        <p:spPr/>
        <p:txBody>
          <a:bodyPr/>
          <a:lstStyle/>
          <a:p>
            <a:fld id="{B03B681A-0971-437A-97B1-44BF12E3167A}" type="slidenum">
              <a:rPr lang="en-US" smtClean="0"/>
              <a:t>265</a:t>
            </a:fld>
            <a:endParaRPr lang="en-US"/>
          </a:p>
        </p:txBody>
      </p:sp>
    </p:spTree>
    <p:extLst>
      <p:ext uri="{BB962C8B-B14F-4D97-AF65-F5344CB8AC3E}">
        <p14:creationId xmlns:p14="http://schemas.microsoft.com/office/powerpoint/2010/main" val="379681314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B7F61-9D60-BAEA-149E-B56DE2246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1635E-5025-8F2D-867D-EF25D7900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C726D-E4AF-BC7F-F25C-B388DCB24578}"/>
              </a:ext>
            </a:extLst>
          </p:cNvPr>
          <p:cNvSpPr>
            <a:spLocks noGrp="1"/>
          </p:cNvSpPr>
          <p:nvPr>
            <p:ph type="body" idx="1"/>
          </p:nvPr>
        </p:nvSpPr>
        <p:spPr/>
        <p:txBody>
          <a:bodyPr/>
          <a:lstStyle/>
          <a:p>
            <a:pPr defTabSz="931774">
              <a:defRPr/>
            </a:pPr>
            <a:r>
              <a:rPr lang="en-US" dirty="0"/>
              <a:t> Cary</a:t>
            </a:r>
          </a:p>
          <a:p>
            <a:endParaRPr lang="en-US" dirty="0"/>
          </a:p>
        </p:txBody>
      </p:sp>
      <p:sp>
        <p:nvSpPr>
          <p:cNvPr id="4" name="Slide Number Placeholder 3">
            <a:extLst>
              <a:ext uri="{FF2B5EF4-FFF2-40B4-BE49-F238E27FC236}">
                <a16:creationId xmlns:a16="http://schemas.microsoft.com/office/drawing/2014/main" id="{BB30BA15-A08B-4772-8A21-2F3509CF71E6}"/>
              </a:ext>
            </a:extLst>
          </p:cNvPr>
          <p:cNvSpPr>
            <a:spLocks noGrp="1"/>
          </p:cNvSpPr>
          <p:nvPr>
            <p:ph type="sldNum" sz="quarter" idx="5"/>
          </p:nvPr>
        </p:nvSpPr>
        <p:spPr/>
        <p:txBody>
          <a:bodyPr/>
          <a:lstStyle/>
          <a:p>
            <a:fld id="{B03B681A-0971-437A-97B1-44BF12E3167A}" type="slidenum">
              <a:rPr lang="en-US" smtClean="0"/>
              <a:t>266</a:t>
            </a:fld>
            <a:endParaRPr lang="en-US"/>
          </a:p>
        </p:txBody>
      </p:sp>
    </p:spTree>
    <p:extLst>
      <p:ext uri="{BB962C8B-B14F-4D97-AF65-F5344CB8AC3E}">
        <p14:creationId xmlns:p14="http://schemas.microsoft.com/office/powerpoint/2010/main" val="249602279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r>
              <a:rPr lang="en-US" dirty="0"/>
              <a:t> </a:t>
            </a:r>
          </a:p>
          <a:p>
            <a:r>
              <a:rPr lang="en-US" dirty="0"/>
              <a:t>This DCAP addressed goals that were not measurable.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267</a:t>
            </a:fld>
            <a:endParaRPr lang="en-US"/>
          </a:p>
        </p:txBody>
      </p:sp>
    </p:spTree>
    <p:extLst>
      <p:ext uri="{BB962C8B-B14F-4D97-AF65-F5344CB8AC3E}">
        <p14:creationId xmlns:p14="http://schemas.microsoft.com/office/powerpoint/2010/main" val="265959504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268</a:t>
            </a:fld>
            <a:endParaRPr lang="en-US"/>
          </a:p>
        </p:txBody>
      </p:sp>
    </p:spTree>
    <p:extLst>
      <p:ext uri="{BB962C8B-B14F-4D97-AF65-F5344CB8AC3E}">
        <p14:creationId xmlns:p14="http://schemas.microsoft.com/office/powerpoint/2010/main" val="233542877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a:p>
            <a:r>
              <a:rPr lang="en-US" dirty="0"/>
              <a:t>This DCAP is related to documenting frequency, location, and duration of accommodations on a move in student.</a:t>
            </a:r>
          </a:p>
        </p:txBody>
      </p:sp>
      <p:sp>
        <p:nvSpPr>
          <p:cNvPr id="4" name="Slide Number Placeholder 3"/>
          <p:cNvSpPr>
            <a:spLocks noGrp="1"/>
          </p:cNvSpPr>
          <p:nvPr>
            <p:ph type="sldNum" sz="quarter" idx="5"/>
          </p:nvPr>
        </p:nvSpPr>
        <p:spPr/>
        <p:txBody>
          <a:bodyPr/>
          <a:lstStyle/>
          <a:p>
            <a:fld id="{B03B681A-0971-437A-97B1-44BF12E3167A}" type="slidenum">
              <a:rPr lang="en-US" smtClean="0"/>
              <a:t>269</a:t>
            </a:fld>
            <a:endParaRPr lang="en-US"/>
          </a:p>
        </p:txBody>
      </p:sp>
    </p:spTree>
    <p:extLst>
      <p:ext uri="{BB962C8B-B14F-4D97-AF65-F5344CB8AC3E}">
        <p14:creationId xmlns:p14="http://schemas.microsoft.com/office/powerpoint/2010/main" val="3464740052"/>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r>
              <a:rPr lang="en-US" dirty="0"/>
              <a:t> </a:t>
            </a:r>
          </a:p>
          <a:p>
            <a:r>
              <a:rPr lang="en-US" dirty="0"/>
              <a:t>You need to complete the ICA after the file has been corrected. Be specific in how the file was corrected. What actions did the district take to correct the non-compliance. Beginning with cohort 1 SY2024) the district will be required to upload documentation showing the file was corrected. This change is due to the updated general supervision guidance in 23-01</a:t>
            </a:r>
          </a:p>
        </p:txBody>
      </p:sp>
      <p:sp>
        <p:nvSpPr>
          <p:cNvPr id="4" name="Slide Number Placeholder 3"/>
          <p:cNvSpPr>
            <a:spLocks noGrp="1"/>
          </p:cNvSpPr>
          <p:nvPr>
            <p:ph type="sldNum" sz="quarter" idx="5"/>
          </p:nvPr>
        </p:nvSpPr>
        <p:spPr/>
        <p:txBody>
          <a:bodyPr/>
          <a:lstStyle/>
          <a:p>
            <a:fld id="{B03B681A-0971-437A-97B1-44BF12E3167A}" type="slidenum">
              <a:rPr lang="en-US" smtClean="0"/>
              <a:t>270</a:t>
            </a:fld>
            <a:endParaRPr lang="en-US"/>
          </a:p>
        </p:txBody>
      </p:sp>
    </p:spTree>
    <p:extLst>
      <p:ext uri="{BB962C8B-B14F-4D97-AF65-F5344CB8AC3E}">
        <p14:creationId xmlns:p14="http://schemas.microsoft.com/office/powerpoint/2010/main" val="1430367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9765">
              <a:lnSpc>
                <a:spcPct val="122233"/>
              </a:lnSpc>
              <a:spcBef>
                <a:spcPts val="1328"/>
              </a:spcBef>
            </a:pPr>
            <a:r>
              <a:rPr lang="en-US" dirty="0"/>
              <a:t>Cary - If the LEA chose to waive the re-evaluation on a move-in student, they will be required to complete the evaluation questions based on the evaluation completed by previous district.</a:t>
            </a:r>
            <a:endParaRPr lang="en-US" dirty="0">
              <a:solidFill>
                <a:srgbClr val="12284C"/>
              </a:solidFill>
              <a:latin typeface="Open Sans"/>
              <a:ea typeface="Open Sans"/>
              <a:cs typeface="Open Sans"/>
            </a:endParaRPr>
          </a:p>
          <a:p>
            <a:r>
              <a:rPr lang="en-US" dirty="0"/>
              <a:t>Are there any questions with those two scenarios?</a:t>
            </a:r>
          </a:p>
        </p:txBody>
      </p:sp>
      <p:sp>
        <p:nvSpPr>
          <p:cNvPr id="4" name="Slide Number Placeholder 3"/>
          <p:cNvSpPr>
            <a:spLocks noGrp="1"/>
          </p:cNvSpPr>
          <p:nvPr>
            <p:ph type="sldNum" sz="quarter" idx="5"/>
          </p:nvPr>
        </p:nvSpPr>
        <p:spPr/>
        <p:txBody>
          <a:bodyPr/>
          <a:lstStyle/>
          <a:p>
            <a:fld id="{B03B681A-0971-437A-97B1-44BF12E3167A}" type="slidenum">
              <a:rPr lang="en-US" smtClean="0"/>
              <a:t>27</a:t>
            </a:fld>
            <a:endParaRPr lang="en-US"/>
          </a:p>
        </p:txBody>
      </p:sp>
    </p:spTree>
    <p:extLst>
      <p:ext uri="{BB962C8B-B14F-4D97-AF65-F5344CB8AC3E}">
        <p14:creationId xmlns:p14="http://schemas.microsoft.com/office/powerpoint/2010/main" val="105427119"/>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a:p>
            <a:r>
              <a:rPr lang="en-US" dirty="0"/>
              <a:t>We have also provided you with some ICA samples that you can refer to for guidance on what level of detail we are expecting on the ICAs. Again the ICAs you submit will need to be individualized based on the specific noncompliance.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271</a:t>
            </a:fld>
            <a:endParaRPr lang="en-US"/>
          </a:p>
        </p:txBody>
      </p:sp>
    </p:spTree>
    <p:extLst>
      <p:ext uri="{BB962C8B-B14F-4D97-AF65-F5344CB8AC3E}">
        <p14:creationId xmlns:p14="http://schemas.microsoft.com/office/powerpoint/2010/main" val="2797733392"/>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272</a:t>
            </a:fld>
            <a:endParaRPr lang="en-US"/>
          </a:p>
        </p:txBody>
      </p:sp>
    </p:spTree>
    <p:extLst>
      <p:ext uri="{BB962C8B-B14F-4D97-AF65-F5344CB8AC3E}">
        <p14:creationId xmlns:p14="http://schemas.microsoft.com/office/powerpoint/2010/main" val="297897997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273</a:t>
            </a:fld>
            <a:endParaRPr lang="en-US"/>
          </a:p>
        </p:txBody>
      </p:sp>
    </p:spTree>
    <p:extLst>
      <p:ext uri="{BB962C8B-B14F-4D97-AF65-F5344CB8AC3E}">
        <p14:creationId xmlns:p14="http://schemas.microsoft.com/office/powerpoint/2010/main" val="399245818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274</a:t>
            </a:fld>
            <a:endParaRPr lang="en-US"/>
          </a:p>
        </p:txBody>
      </p:sp>
    </p:spTree>
    <p:extLst>
      <p:ext uri="{BB962C8B-B14F-4D97-AF65-F5344CB8AC3E}">
        <p14:creationId xmlns:p14="http://schemas.microsoft.com/office/powerpoint/2010/main" val="409477318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r>
              <a:rPr lang="en-US" dirty="0"/>
              <a:t> </a:t>
            </a:r>
          </a:p>
        </p:txBody>
      </p:sp>
      <p:sp>
        <p:nvSpPr>
          <p:cNvPr id="4" name="Slide Number Placeholder 3"/>
          <p:cNvSpPr>
            <a:spLocks noGrp="1"/>
          </p:cNvSpPr>
          <p:nvPr>
            <p:ph type="sldNum" sz="quarter" idx="5"/>
          </p:nvPr>
        </p:nvSpPr>
        <p:spPr/>
        <p:txBody>
          <a:bodyPr/>
          <a:lstStyle/>
          <a:p>
            <a:fld id="{B03B681A-0971-437A-97B1-44BF12E3167A}" type="slidenum">
              <a:rPr lang="en-US" smtClean="0"/>
              <a:t>275</a:t>
            </a:fld>
            <a:endParaRPr lang="en-US"/>
          </a:p>
        </p:txBody>
      </p:sp>
    </p:spTree>
    <p:extLst>
      <p:ext uri="{BB962C8B-B14F-4D97-AF65-F5344CB8AC3E}">
        <p14:creationId xmlns:p14="http://schemas.microsoft.com/office/powerpoint/2010/main" val="400827485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276</a:t>
            </a:fld>
            <a:endParaRPr lang="en-US"/>
          </a:p>
        </p:txBody>
      </p:sp>
    </p:spTree>
    <p:extLst>
      <p:ext uri="{BB962C8B-B14F-4D97-AF65-F5344CB8AC3E}">
        <p14:creationId xmlns:p14="http://schemas.microsoft.com/office/powerpoint/2010/main" val="1547954209"/>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277</a:t>
            </a:fld>
            <a:endParaRPr lang="en-US"/>
          </a:p>
        </p:txBody>
      </p:sp>
    </p:spTree>
    <p:extLst>
      <p:ext uri="{BB962C8B-B14F-4D97-AF65-F5344CB8AC3E}">
        <p14:creationId xmlns:p14="http://schemas.microsoft.com/office/powerpoint/2010/main" val="53726056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278</a:t>
            </a:fld>
            <a:endParaRPr lang="en-US"/>
          </a:p>
        </p:txBody>
      </p:sp>
    </p:spTree>
    <p:extLst>
      <p:ext uri="{BB962C8B-B14F-4D97-AF65-F5344CB8AC3E}">
        <p14:creationId xmlns:p14="http://schemas.microsoft.com/office/powerpoint/2010/main" val="1954601418"/>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279</a:t>
            </a:fld>
            <a:endParaRPr lang="en-US"/>
          </a:p>
        </p:txBody>
      </p:sp>
    </p:spTree>
    <p:extLst>
      <p:ext uri="{BB962C8B-B14F-4D97-AF65-F5344CB8AC3E}">
        <p14:creationId xmlns:p14="http://schemas.microsoft.com/office/powerpoint/2010/main" val="366865545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Cary</a:t>
            </a:r>
          </a:p>
        </p:txBody>
      </p:sp>
      <p:sp>
        <p:nvSpPr>
          <p:cNvPr id="4" name="Slide Number Placeholder 3"/>
          <p:cNvSpPr>
            <a:spLocks noGrp="1"/>
          </p:cNvSpPr>
          <p:nvPr>
            <p:ph type="sldNum" sz="quarter" idx="10"/>
          </p:nvPr>
        </p:nvSpPr>
        <p:spPr/>
        <p:txBody>
          <a:bodyPr/>
          <a:lstStyle/>
          <a:p>
            <a:fld id="{B03B681A-0971-437A-97B1-44BF12E3167A}" type="slidenum">
              <a:rPr lang="en-US" smtClean="0"/>
              <a:t>280</a:t>
            </a:fld>
            <a:endParaRPr lang="en-US"/>
          </a:p>
        </p:txBody>
      </p:sp>
    </p:spTree>
    <p:extLst>
      <p:ext uri="{BB962C8B-B14F-4D97-AF65-F5344CB8AC3E}">
        <p14:creationId xmlns:p14="http://schemas.microsoft.com/office/powerpoint/2010/main" val="3351801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cs typeface="Calibri"/>
              </a:rPr>
              <a:t>Cary</a:t>
            </a:r>
          </a:p>
          <a:p>
            <a:r>
              <a:rPr lang="en-US" b="1" dirty="0">
                <a:cs typeface="Calibri"/>
              </a:rPr>
              <a:t>This question had the 2</a:t>
            </a:r>
            <a:r>
              <a:rPr lang="en-US" b="1" baseline="30000" dirty="0">
                <a:cs typeface="Calibri"/>
              </a:rPr>
              <a:t>nd</a:t>
            </a:r>
            <a:r>
              <a:rPr lang="en-US" b="1" dirty="0">
                <a:cs typeface="Calibri"/>
              </a:rPr>
              <a:t> highest number of noncompliant files last year</a:t>
            </a:r>
          </a:p>
          <a:p>
            <a:r>
              <a:rPr lang="en-US" dirty="0">
                <a:cs typeface="Calibri"/>
              </a:rPr>
              <a:t>Review the education record for documentation that the team selected </a:t>
            </a:r>
            <a:r>
              <a:rPr lang="en-US" dirty="0"/>
              <a:t>evaluation material </a:t>
            </a:r>
            <a:r>
              <a:rPr lang="en-US" dirty="0">
                <a:cs typeface="Calibri"/>
              </a:rPr>
              <a:t>and administered the assessments so as not to be discriminatory on a racial or cultural basis.  </a:t>
            </a:r>
          </a:p>
        </p:txBody>
      </p:sp>
      <p:sp>
        <p:nvSpPr>
          <p:cNvPr id="4" name="Slide Number Placeholder 3"/>
          <p:cNvSpPr>
            <a:spLocks noGrp="1"/>
          </p:cNvSpPr>
          <p:nvPr>
            <p:ph type="sldNum" sz="quarter" idx="10"/>
          </p:nvPr>
        </p:nvSpPr>
        <p:spPr/>
        <p:txBody>
          <a:bodyPr/>
          <a:lstStyle/>
          <a:p>
            <a:fld id="{B03B681A-0971-437A-97B1-44BF12E3167A}" type="slidenum">
              <a:rPr lang="en-US" smtClean="0"/>
              <a:t>28</a:t>
            </a:fld>
            <a:endParaRPr lang="en-US"/>
          </a:p>
        </p:txBody>
      </p:sp>
    </p:spTree>
    <p:extLst>
      <p:ext uri="{BB962C8B-B14F-4D97-AF65-F5344CB8AC3E}">
        <p14:creationId xmlns:p14="http://schemas.microsoft.com/office/powerpoint/2010/main" val="2965787002"/>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Cary</a:t>
            </a:r>
          </a:p>
          <a:p>
            <a:r>
              <a:rPr lang="en-US" dirty="0">
                <a:cs typeface="Calibri"/>
              </a:rPr>
              <a:t>Top half of the web page includes information on KIAS as a monitoring system, including Targeted TA</a:t>
            </a:r>
          </a:p>
          <a:p>
            <a:r>
              <a:rPr lang="en-US" dirty="0">
                <a:cs typeface="Calibri"/>
              </a:rPr>
              <a:t>Bottom half of the web page includes information on KIAS the authenticated application, including IDEA &amp; Gifted File review</a:t>
            </a:r>
          </a:p>
        </p:txBody>
      </p:sp>
      <p:sp>
        <p:nvSpPr>
          <p:cNvPr id="4" name="Slide Number Placeholder 3"/>
          <p:cNvSpPr>
            <a:spLocks noGrp="1"/>
          </p:cNvSpPr>
          <p:nvPr>
            <p:ph type="sldNum" sz="quarter" idx="10"/>
          </p:nvPr>
        </p:nvSpPr>
        <p:spPr/>
        <p:txBody>
          <a:bodyPr/>
          <a:lstStyle/>
          <a:p>
            <a:fld id="{B03B681A-0971-437A-97B1-44BF12E3167A}" type="slidenum">
              <a:rPr lang="en-US" smtClean="0"/>
              <a:t>281</a:t>
            </a:fld>
            <a:endParaRPr lang="en-US"/>
          </a:p>
        </p:txBody>
      </p:sp>
    </p:spTree>
    <p:extLst>
      <p:ext uri="{BB962C8B-B14F-4D97-AF65-F5344CB8AC3E}">
        <p14:creationId xmlns:p14="http://schemas.microsoft.com/office/powerpoint/2010/main" val="319723906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282</a:t>
            </a:fld>
            <a:endParaRPr lang="en-US"/>
          </a:p>
        </p:txBody>
      </p:sp>
    </p:spTree>
    <p:extLst>
      <p:ext uri="{BB962C8B-B14F-4D97-AF65-F5344CB8AC3E}">
        <p14:creationId xmlns:p14="http://schemas.microsoft.com/office/powerpoint/2010/main" val="229212552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r>
              <a:rPr lang="en-US" dirty="0"/>
              <a:t>  </a:t>
            </a:r>
          </a:p>
        </p:txBody>
      </p:sp>
      <p:sp>
        <p:nvSpPr>
          <p:cNvPr id="4" name="Slide Number Placeholder 3"/>
          <p:cNvSpPr>
            <a:spLocks noGrp="1"/>
          </p:cNvSpPr>
          <p:nvPr>
            <p:ph type="sldNum" sz="quarter" idx="10"/>
          </p:nvPr>
        </p:nvSpPr>
        <p:spPr/>
        <p:txBody>
          <a:bodyPr/>
          <a:lstStyle/>
          <a:p>
            <a:fld id="{B03B681A-0971-437A-97B1-44BF12E3167A}" type="slidenum">
              <a:rPr lang="en-US" smtClean="0"/>
              <a:t>283</a:t>
            </a:fld>
            <a:endParaRPr lang="en-US"/>
          </a:p>
        </p:txBody>
      </p:sp>
    </p:spTree>
    <p:extLst>
      <p:ext uri="{BB962C8B-B14F-4D97-AF65-F5344CB8AC3E}">
        <p14:creationId xmlns:p14="http://schemas.microsoft.com/office/powerpoint/2010/main" val="78109883"/>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284</a:t>
            </a:fld>
            <a:endParaRPr lang="en-US"/>
          </a:p>
        </p:txBody>
      </p:sp>
    </p:spTree>
    <p:extLst>
      <p:ext uri="{BB962C8B-B14F-4D97-AF65-F5344CB8AC3E}">
        <p14:creationId xmlns:p14="http://schemas.microsoft.com/office/powerpoint/2010/main" val="2388378794"/>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Cary</a:t>
            </a:r>
          </a:p>
          <a:p>
            <a:r>
              <a:rPr lang="en-US" dirty="0"/>
              <a:t>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285</a:t>
            </a:fld>
            <a:endParaRPr lang="en-US"/>
          </a:p>
        </p:txBody>
      </p:sp>
    </p:spTree>
    <p:extLst>
      <p:ext uri="{BB962C8B-B14F-4D97-AF65-F5344CB8AC3E}">
        <p14:creationId xmlns:p14="http://schemas.microsoft.com/office/powerpoint/2010/main" val="1564032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a:r>
              <a:rPr lang="en-US" dirty="0"/>
              <a:t>Deb/Cary</a:t>
            </a:r>
          </a:p>
          <a:p>
            <a:r>
              <a:rPr lang="en-US" dirty="0"/>
              <a:t>From Samuel Ortiz (2008, 2014) in Best Practices in School Psychology.</a:t>
            </a:r>
          </a:p>
          <a:p>
            <a:endParaRPr lang="en-US" dirty="0"/>
          </a:p>
          <a:p>
            <a:pPr>
              <a:defRPr/>
            </a:pPr>
            <a:r>
              <a:rPr lang="en-US" dirty="0"/>
              <a:t>It is important that teams select assessments and other evaluation materials so as not to be discriminatory on a racial or cultural basis.  It is critical that teams do not use a standard battery of tests with all students, and that they consider for each student what assessment instruments and practices will result in a non-biased assessment for that individual.  Teams need to consider this information prior to assessment, and not wait until there are concerns with administration or the interpretation of test results.  Documentation for this question would likely include a description of the team’s consideration of how the selected instruments will contribute to a nondiscriminatory evaluation for this individual student.  For some students, this might include practices such as authentic assessment, or non-verbal assessment (or other alternatives to language-based assessment), or use of a response to intervention approach.  This information could be included in a prior written notice form, or in an evaluation/eligibility report, or in notes made by a member of the evaluation team, or some other type of documentation.  Districts should consider practices and procedures that are consistent in evaluation team's documentation.</a:t>
            </a:r>
          </a:p>
          <a:p>
            <a:pPr defTabSz="931774">
              <a:defRPr/>
            </a:pPr>
            <a:endParaRPr lang="en-US" dirty="0"/>
          </a:p>
          <a:p>
            <a:pPr defTabSz="931774">
              <a:defRPr/>
            </a:pPr>
            <a:r>
              <a:rPr lang="en-US" dirty="0"/>
              <a:t>The evaluation team needs to understand how to implement the quality indicators listed in the slide, and why they are important practices for nondiscriminatory assessment.  Documentation for Q2 should include the consideration of and/or reporting the use of at least some of these quality indicators.</a:t>
            </a:r>
          </a:p>
          <a:p>
            <a:endParaRPr lang="en-US" dirty="0"/>
          </a:p>
        </p:txBody>
      </p:sp>
      <p:sp>
        <p:nvSpPr>
          <p:cNvPr id="4" name="Slide Number Placeholder 3"/>
          <p:cNvSpPr>
            <a:spLocks noGrp="1"/>
          </p:cNvSpPr>
          <p:nvPr>
            <p:ph type="sldNum" sz="quarter" idx="5"/>
          </p:nvPr>
        </p:nvSpPr>
        <p:spPr/>
        <p:txBody>
          <a:bodyPr/>
          <a:lstStyle/>
          <a:p>
            <a:fld id="{3485952D-34C1-5047-A1BF-E7479F0DE70C}" type="slidenum">
              <a:rPr lang="en-US" smtClean="0"/>
              <a:t>29</a:t>
            </a:fld>
            <a:endParaRPr lang="en-US"/>
          </a:p>
        </p:txBody>
      </p:sp>
    </p:spTree>
    <p:extLst>
      <p:ext uri="{BB962C8B-B14F-4D97-AF65-F5344CB8AC3E}">
        <p14:creationId xmlns:p14="http://schemas.microsoft.com/office/powerpoint/2010/main" val="706507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p:txBody>
      </p:sp>
      <p:sp>
        <p:nvSpPr>
          <p:cNvPr id="4" name="Slide Number Placeholder 3"/>
          <p:cNvSpPr>
            <a:spLocks noGrp="1"/>
          </p:cNvSpPr>
          <p:nvPr>
            <p:ph type="sldNum" sz="quarter" idx="5"/>
          </p:nvPr>
        </p:nvSpPr>
        <p:spPr/>
        <p:txBody>
          <a:bodyPr/>
          <a:lstStyle/>
          <a:p>
            <a:fld id="{B03B681A-0971-437A-97B1-44BF12E3167A}" type="slidenum">
              <a:rPr lang="en-US" smtClean="0"/>
              <a:t>3</a:t>
            </a:fld>
            <a:endParaRPr lang="en-US"/>
          </a:p>
        </p:txBody>
      </p:sp>
    </p:spTree>
    <p:extLst>
      <p:ext uri="{BB962C8B-B14F-4D97-AF65-F5344CB8AC3E}">
        <p14:creationId xmlns:p14="http://schemas.microsoft.com/office/powerpoint/2010/main" val="4046453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buNone/>
            </a:pPr>
            <a:r>
              <a:rPr lang="en-US" dirty="0">
                <a:latin typeface="Calibri"/>
                <a:ea typeface="Calibri"/>
                <a:cs typeface="Calibri"/>
              </a:rPr>
              <a:t>Deb/Cary</a:t>
            </a:r>
          </a:p>
          <a:p>
            <a:pPr>
              <a:buNone/>
            </a:pPr>
            <a:endParaRPr lang="en-US" dirty="0">
              <a:latin typeface="Calibri"/>
              <a:ea typeface="Calibri"/>
              <a:cs typeface="Calibri"/>
            </a:endParaRPr>
          </a:p>
          <a:p>
            <a:pPr>
              <a:buNone/>
            </a:pPr>
            <a:r>
              <a:rPr lang="en-US" dirty="0">
                <a:latin typeface="Calibri"/>
                <a:ea typeface="Calibri"/>
                <a:cs typeface="Calibri"/>
              </a:rPr>
              <a:t>The information in the first bullet includes demographic and background information for the referred student.  The second bullet contains an example of information that might be included in a PWN &amp; Consent form for permission to evaluation.  All of this information would be appropriate to include in an evaluation report.</a:t>
            </a:r>
          </a:p>
        </p:txBody>
      </p:sp>
    </p:spTree>
    <p:extLst>
      <p:ext uri="{BB962C8B-B14F-4D97-AF65-F5344CB8AC3E}">
        <p14:creationId xmlns:p14="http://schemas.microsoft.com/office/powerpoint/2010/main" val="3531247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txBox="1">
            <a:spLocks noGrp="1"/>
          </p:cNvSpPr>
          <p:nvPr>
            <p:ph type="body" idx="1"/>
          </p:nvPr>
        </p:nvSpPr>
        <p:spPr>
          <a:xfrm>
            <a:off x="716619" y="4548457"/>
            <a:ext cx="5732949" cy="3721466"/>
          </a:xfrm>
          <a:prstGeom prst="rect">
            <a:avLst/>
          </a:prstGeom>
          <a:noFill/>
          <a:ln>
            <a:noFill/>
          </a:ln>
        </p:spPr>
        <p:txBody>
          <a:bodyPr spcFirstLastPara="1" wrap="square" lIns="94932" tIns="47453" rIns="94932" bIns="47453" anchor="t" anchorCtr="0">
            <a:noAutofit/>
          </a:bodyPr>
          <a:lstStyle/>
          <a:p>
            <a:r>
              <a:rPr lang="en-US" dirty="0"/>
              <a:t>Cary </a:t>
            </a:r>
          </a:p>
          <a:p>
            <a:pPr defTabSz="931774">
              <a:buSzPts val="1400"/>
              <a:defRPr/>
            </a:pPr>
            <a:r>
              <a:rPr lang="en-US" dirty="0">
                <a:latin typeface="Open Sans Light"/>
                <a:ea typeface="Open Sans Light"/>
                <a:cs typeface="Open Sans Light"/>
              </a:rPr>
              <a:t>Documentation indicating how potential cultural and racial discrimination was addressed for a particular student when selecting and administering evaluation materials. This documentation could be found in PWN for evaluation consent, MDT report, case notes for planning the evaluation, PWN for placement, or other places in the educational records. </a:t>
            </a:r>
            <a:endParaRPr lang="en-US" dirty="0"/>
          </a:p>
          <a:p>
            <a:pPr>
              <a:buSzPts val="1400"/>
            </a:pPr>
            <a:r>
              <a:rPr lang="en-US" dirty="0"/>
              <a:t>Documentation of non-discriminatory assessment needs to be specific to the student’s characteristics.  It should show How and What you did to individualize based on that student’s unique demographics. If what you say could apply to anyone, it’s not good enough. </a:t>
            </a:r>
          </a:p>
          <a:p>
            <a:pPr>
              <a:buSzPts val="1400"/>
            </a:pPr>
            <a:r>
              <a:rPr lang="en-US" dirty="0"/>
              <a:t>At the bottom of the slide is a statement form the FAQ document. </a:t>
            </a:r>
            <a:r>
              <a:rPr lang="en-US" i="1" dirty="0">
                <a:latin typeface="Open Sans Light"/>
                <a:ea typeface="Open Sans Light"/>
                <a:cs typeface="Open Sans Light"/>
              </a:rPr>
              <a:t>Evaluation teams need to consider potential racial or cultural bias in relation to the student’s similar peers, so that it is clear what the needs are due to the presence of the exceptionality and what are needs due to the student’s difference in racial or cultural circumstances</a:t>
            </a:r>
            <a:endParaRPr dirty="0"/>
          </a:p>
        </p:txBody>
      </p:sp>
      <p:sp>
        <p:nvSpPr>
          <p:cNvPr id="290" name="Google Shape;290;p5: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is an example from a district for a student who is an English Learner. The report address that this is an ELL student for whom English is primary language spoken in the home and family has declined ESOL services. They did address that their may be cultural factors that could impact the evaluation, however, no one test is being utilized for eligibility. They are also using curriculum-based measurements and criterion-based testing to inform recommendations. The student has been at the nearly proficient level throughout school on the KELPA. And they have provided details of those results.</a:t>
            </a:r>
          </a:p>
        </p:txBody>
      </p:sp>
      <p:sp>
        <p:nvSpPr>
          <p:cNvPr id="4" name="Slide Number Placeholder 3"/>
          <p:cNvSpPr>
            <a:spLocks noGrp="1"/>
          </p:cNvSpPr>
          <p:nvPr>
            <p:ph type="sldNum" sz="quarter" idx="5"/>
          </p:nvPr>
        </p:nvSpPr>
        <p:spPr/>
        <p:txBody>
          <a:bodyPr/>
          <a:lstStyle/>
          <a:p>
            <a:fld id="{B03B681A-0971-437A-97B1-44BF12E3167A}" type="slidenum">
              <a:rPr lang="en-US" smtClean="0"/>
              <a:t>32</a:t>
            </a:fld>
            <a:endParaRPr lang="en-US"/>
          </a:p>
        </p:txBody>
      </p:sp>
    </p:spTree>
    <p:extLst>
      <p:ext uri="{BB962C8B-B14F-4D97-AF65-F5344CB8AC3E}">
        <p14:creationId xmlns:p14="http://schemas.microsoft.com/office/powerpoint/2010/main" val="217050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Cary</a:t>
            </a:r>
          </a:p>
          <a:p>
            <a:r>
              <a:rPr lang="en-US" dirty="0">
                <a:latin typeface="Calibri Light" panose="020F0302020204030204" pitchFamily="34" charset="0"/>
                <a:ea typeface="Calibri" panose="020F0502020204030204" pitchFamily="34" charset="0"/>
              </a:rPr>
              <a:t>Q</a:t>
            </a:r>
            <a:r>
              <a:rPr lang="en-US" dirty="0">
                <a:latin typeface="Calibri" panose="020F0502020204030204" pitchFamily="34" charset="0"/>
                <a:ea typeface="Calibri" panose="020F0502020204030204" pitchFamily="34" charset="0"/>
                <a:cs typeface="Times New Roman" panose="02020603050405020304" pitchFamily="18" charset="0"/>
              </a:rPr>
              <a:t>uestion number 3, which reads “Were the assessments and other evaluation materials used to assess the student (for an initial evaluation or reevaluation) provided and administered in the student’s native language or other mode of communication.” When you begin to review files for this question, the education record for the student should be examined to determine the student's native language or other form of communication. and then determine if the assessments and other evaluation materials that were used on the student's most recent evaluation or re-evaluation were provided and administered in the student's native language or other mode of communication. If the assessments and other evaluation materials were not given in the student's native language, there needs to be documentation showing why that was the case.  For example, if a student who speaks Spanish at home has been in school for 7 years, evaluation may not be needed in Spanish if student is proficient in English, however, there needs to be documentation that the IEP team thought that through. As a reminder, this question refers to native language but also other modes of communication, which can include sign language and braille</a:t>
            </a:r>
            <a:endParaRPr lang="en-US" b="0" dirty="0">
              <a:cs typeface="Calibri"/>
            </a:endParaRPr>
          </a:p>
          <a:p>
            <a:endParaRPr lang="en-US" b="0" dirty="0">
              <a:cs typeface="Calibri"/>
            </a:endParaRPr>
          </a:p>
          <a:p>
            <a:endParaRPr lang="en-US" b="0"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33</a:t>
            </a:fld>
            <a:endParaRPr lang="en-US"/>
          </a:p>
        </p:txBody>
      </p:sp>
    </p:spTree>
    <p:extLst>
      <p:ext uri="{BB962C8B-B14F-4D97-AF65-F5344CB8AC3E}">
        <p14:creationId xmlns:p14="http://schemas.microsoft.com/office/powerpoint/2010/main" val="3374747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C73D0-1464-BE88-E77D-6C7625484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46796-FC72-EE3D-920A-2054827B9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8FFFB-7FA4-1022-0D20-8D9AE6C8D690}"/>
              </a:ext>
            </a:extLst>
          </p:cNvPr>
          <p:cNvSpPr>
            <a:spLocks noGrp="1"/>
          </p:cNvSpPr>
          <p:nvPr>
            <p:ph type="body" idx="1"/>
          </p:nvPr>
        </p:nvSpPr>
        <p:spPr/>
        <p:txBody>
          <a:bodyPr/>
          <a:lstStyle/>
          <a:p>
            <a:r>
              <a:rPr lang="en-US" dirty="0"/>
              <a:t>Cary</a:t>
            </a:r>
          </a:p>
          <a:p>
            <a:r>
              <a:rPr lang="en-US" dirty="0"/>
              <a:t>For Q 3 KSDE would expect to see language  information for all students and considerations for all students flagged  with RSL, RPL, ELL, HI/DB when it comes to Q3.</a:t>
            </a:r>
          </a:p>
          <a:p>
            <a:endParaRPr lang="en-US" dirty="0"/>
          </a:p>
          <a:p>
            <a:r>
              <a:rPr lang="en-US" dirty="0"/>
              <a:t>KIAS uses Student Pull Logic  data from  KIDS or SPEDPro . Districts will notice that students in these categories will be pulled.</a:t>
            </a:r>
          </a:p>
          <a:p>
            <a:r>
              <a:rPr lang="en-US" dirty="0"/>
              <a:t>RSL – reported student language</a:t>
            </a:r>
            <a:endParaRPr lang="en-US" dirty="0">
              <a:cs typeface="Calibri"/>
            </a:endParaRPr>
          </a:p>
          <a:p>
            <a:r>
              <a:rPr lang="en-US" dirty="0"/>
              <a:t>RPL – reported parent language</a:t>
            </a:r>
          </a:p>
          <a:p>
            <a:endParaRPr lang="en-US" dirty="0">
              <a:cs typeface="Calibri"/>
            </a:endParaRPr>
          </a:p>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34E13477-5363-5497-F53C-C9C0BE3D1E6F}"/>
              </a:ext>
            </a:extLst>
          </p:cNvPr>
          <p:cNvSpPr>
            <a:spLocks noGrp="1"/>
          </p:cNvSpPr>
          <p:nvPr>
            <p:ph type="sldNum" sz="quarter" idx="5"/>
          </p:nvPr>
        </p:nvSpPr>
        <p:spPr/>
        <p:txBody>
          <a:bodyPr/>
          <a:lstStyle/>
          <a:p>
            <a:fld id="{B03B681A-0971-437A-97B1-44BF12E3167A}" type="slidenum">
              <a:rPr lang="en-US" smtClean="0"/>
              <a:t>34</a:t>
            </a:fld>
            <a:endParaRPr lang="en-US"/>
          </a:p>
        </p:txBody>
      </p:sp>
    </p:spTree>
    <p:extLst>
      <p:ext uri="{BB962C8B-B14F-4D97-AF65-F5344CB8AC3E}">
        <p14:creationId xmlns:p14="http://schemas.microsoft.com/office/powerpoint/2010/main" val="4002302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a:r>
              <a:rPr lang="en-US" dirty="0"/>
              <a:t>Deb/Cary</a:t>
            </a:r>
          </a:p>
          <a:p>
            <a:r>
              <a:rPr lang="en-US" dirty="0"/>
              <a:t>From M. Villegas-Gutierrez (2015), Education Evaluation Center, Western Oregon University.</a:t>
            </a:r>
          </a:p>
          <a:p>
            <a:r>
              <a:rPr lang="en-US" dirty="0"/>
              <a:t>The evaluation team needs to understand how to implement the quality indicators listed in the slide, and why they are important. Documentation for Q3 should include the consideration of and/or reporting the use of at least some of these quality indicators.</a:t>
            </a:r>
          </a:p>
          <a:p>
            <a:r>
              <a:rPr lang="en-US" dirty="0"/>
              <a:t>Our goal should be to identify those students with disabilities who need special education but never to label a student because of a language difference.  </a:t>
            </a:r>
          </a:p>
        </p:txBody>
      </p:sp>
      <p:sp>
        <p:nvSpPr>
          <p:cNvPr id="4" name="Slide Number Placeholder 3"/>
          <p:cNvSpPr>
            <a:spLocks noGrp="1"/>
          </p:cNvSpPr>
          <p:nvPr>
            <p:ph type="sldNum" sz="quarter" idx="5"/>
          </p:nvPr>
        </p:nvSpPr>
        <p:spPr/>
        <p:txBody>
          <a:bodyPr/>
          <a:lstStyle/>
          <a:p>
            <a:fld id="{3485952D-34C1-5047-A1BF-E7479F0DE70C}" type="slidenum">
              <a:rPr lang="en-US" smtClean="0"/>
              <a:t>35</a:t>
            </a:fld>
            <a:endParaRPr lang="en-US"/>
          </a:p>
        </p:txBody>
      </p:sp>
    </p:spTree>
    <p:extLst>
      <p:ext uri="{BB962C8B-B14F-4D97-AF65-F5344CB8AC3E}">
        <p14:creationId xmlns:p14="http://schemas.microsoft.com/office/powerpoint/2010/main" val="18257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Deb/Cary</a:t>
            </a:r>
          </a:p>
          <a:p>
            <a:r>
              <a:rPr lang="en-US" dirty="0">
                <a:cs typeface="Calibri"/>
              </a:rPr>
              <a:t>If a student is an English Learner, the MDT should access information about a student's performance in each of these types of language from the student's ESOL instructor.  In addition, the team should be aware of the most recent KELPA assessment results.  In addition to these definitions, it is important to distinguish between a student's conversational skills in English and their competence in academic uses of English.</a:t>
            </a:r>
          </a:p>
        </p:txBody>
      </p:sp>
      <p:sp>
        <p:nvSpPr>
          <p:cNvPr id="4" name="Slide Number Placeholder 3"/>
          <p:cNvSpPr>
            <a:spLocks noGrp="1"/>
          </p:cNvSpPr>
          <p:nvPr>
            <p:ph type="sldNum" sz="quarter" idx="5"/>
          </p:nvPr>
        </p:nvSpPr>
        <p:spPr/>
        <p:txBody>
          <a:bodyPr/>
          <a:lstStyle/>
          <a:p>
            <a:fld id="{B03B681A-0971-437A-97B1-44BF12E3167A}" type="slidenum">
              <a:rPr lang="en-US" smtClean="0"/>
              <a:t>36</a:t>
            </a:fld>
            <a:endParaRPr lang="en-US"/>
          </a:p>
        </p:txBody>
      </p:sp>
    </p:spTree>
    <p:extLst>
      <p:ext uri="{BB962C8B-B14F-4D97-AF65-F5344CB8AC3E}">
        <p14:creationId xmlns:p14="http://schemas.microsoft.com/office/powerpoint/2010/main" val="131244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a:lnSpc>
                <a:spcPct val="90000"/>
              </a:lnSpc>
              <a:spcBef>
                <a:spcPts val="1223"/>
              </a:spcBef>
            </a:pPr>
            <a:r>
              <a:rPr lang="en-US" dirty="0"/>
              <a:t>Deb/Cary</a:t>
            </a:r>
          </a:p>
          <a:p>
            <a:pPr marL="0" lvl="1">
              <a:lnSpc>
                <a:spcPct val="90000"/>
              </a:lnSpc>
              <a:spcBef>
                <a:spcPts val="1223"/>
              </a:spcBef>
            </a:pPr>
            <a:r>
              <a:rPr lang="en-US" dirty="0"/>
              <a:t>Somewhere in-between these two options: If possible, an assessment professional conducts verbal testing in English with an Interpreter present when student requests assistance.</a:t>
            </a:r>
          </a:p>
          <a:p>
            <a:pPr marL="174708" indent="-174708"/>
            <a:r>
              <a:rPr lang="en-US" dirty="0"/>
              <a:t>Most Desirable Approach </a:t>
            </a:r>
          </a:p>
          <a:p>
            <a:pPr lvl="1"/>
            <a:r>
              <a:rPr lang="en-US" dirty="0"/>
              <a:t>A bilingual special education assessment professional fluent in the student’s native language uses standardized and alternative assessment in the student’s L1 and L2 languages. School districts should conduct a dual language assessment conducted by a bilingual examiner fluent in English and the student’s native language. </a:t>
            </a:r>
          </a:p>
          <a:p>
            <a:pPr marL="174708" indent="-174708"/>
            <a:endParaRPr lang="en-US" dirty="0"/>
          </a:p>
          <a:p>
            <a:pPr marL="174708" indent="-174708"/>
            <a:r>
              <a:rPr lang="en-US" dirty="0"/>
              <a:t>Least Desirable Approach </a:t>
            </a:r>
          </a:p>
          <a:p>
            <a:pPr lvl="1"/>
            <a:r>
              <a:rPr lang="en-US" dirty="0"/>
              <a:t>The least desirable approach is having an English-speaking assessment professional using only nonverbal or performance intelligence assessment measures and alternative assessment. This is considered an acceptable practice only when testing in a low incidence language. </a:t>
            </a:r>
          </a:p>
          <a:p>
            <a:pPr marL="174708" indent="-174708"/>
            <a:endParaRPr lang="en-US" dirty="0"/>
          </a:p>
          <a:p>
            <a:endParaRPr lang="en-US" dirty="0"/>
          </a:p>
        </p:txBody>
      </p:sp>
    </p:spTree>
    <p:extLst>
      <p:ext uri="{BB962C8B-B14F-4D97-AF65-F5344CB8AC3E}">
        <p14:creationId xmlns:p14="http://schemas.microsoft.com/office/powerpoint/2010/main" val="1077906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buNone/>
            </a:pPr>
            <a:r>
              <a:rPr lang="en-US" dirty="0">
                <a:latin typeface="Calibri"/>
                <a:ea typeface="Calibri"/>
                <a:cs typeface="Calibri"/>
              </a:rPr>
              <a:t>Deb/Cary</a:t>
            </a:r>
          </a:p>
          <a:p>
            <a:pPr>
              <a:buNone/>
            </a:pPr>
            <a:r>
              <a:rPr lang="en-US" dirty="0">
                <a:latin typeface="Calibri"/>
                <a:ea typeface="Calibri"/>
                <a:cs typeface="Calibri"/>
              </a:rPr>
              <a:t>When assessing students who are English Learners (Q3), there will need to be consideration given to their cultural background as well (Q2).  There is not a clear cut distinction between language and culture.  This Venn Diagram tries to illustrate examples of what is distinct about Language compared to Culture, and what are examples of overlap/commonality of language and culture.  One way this is important in assessment is that even when testing an English Learner seems to be fluent in English, that student's cultural background will still impact the student's background knowledge.   Most verbal tests tap into background knowledge in some way and results need to be interpreted very carefully when assessing a student whose native language is other than English.  </a:t>
            </a:r>
          </a:p>
        </p:txBody>
      </p:sp>
    </p:spTree>
    <p:extLst>
      <p:ext uri="{BB962C8B-B14F-4D97-AF65-F5344CB8AC3E}">
        <p14:creationId xmlns:p14="http://schemas.microsoft.com/office/powerpoint/2010/main" val="808280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f9c5ab9c20_0_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2f9c5ab9c20_0_74:notes"/>
          <p:cNvSpPr txBox="1">
            <a:spLocks noGrp="1"/>
          </p:cNvSpPr>
          <p:nvPr>
            <p:ph type="body" idx="1"/>
          </p:nvPr>
        </p:nvSpPr>
        <p:spPr>
          <a:xfrm>
            <a:off x="701040" y="4473893"/>
            <a:ext cx="5608320" cy="3660610"/>
          </a:xfrm>
          <a:prstGeom prst="rect">
            <a:avLst/>
          </a:prstGeom>
          <a:noFill/>
          <a:ln>
            <a:noFill/>
          </a:ln>
        </p:spPr>
        <p:txBody>
          <a:bodyPr spcFirstLastPara="1" wrap="square" lIns="93035" tIns="46492" rIns="93035" bIns="46492" anchor="t" anchorCtr="0">
            <a:noAutofit/>
          </a:bodyPr>
          <a:lstStyle/>
          <a:p>
            <a:r>
              <a:rPr lang="en" dirty="0"/>
              <a:t>Deb/Cary</a:t>
            </a:r>
          </a:p>
          <a:p>
            <a:endParaRPr lang="en" dirty="0"/>
          </a:p>
          <a:p>
            <a:r>
              <a:rPr lang="en" dirty="0"/>
              <a:t>Here are two examples of documentation for File Review Question 3.  The first bullet describes a situation where assessments are available in the student's native language.  Most often this approach will be used with student's whose primary language is Spanish.  Nationally, most students who are English Learners are Spanish speakers, so there are tests available in Spanish.</a:t>
            </a:r>
            <a:endParaRPr dirty="0"/>
          </a:p>
          <a:p>
            <a:r>
              <a:rPr lang="en" dirty="0"/>
              <a:t>The second bullet describes a situation where assessments are not available in the student's native language.  It describes how adaptations were made to traditional assessment practices for a student whose native language is Russian, but who is fluent in conversational English.  Many times cultural issues (question 2) overlap with language issues (question 3) when making assessment decisions for English learners.</a:t>
            </a:r>
            <a:endParaRPr dirty="0"/>
          </a:p>
          <a:p>
            <a:endParaRPr dirty="0"/>
          </a:p>
        </p:txBody>
      </p:sp>
      <p:sp>
        <p:nvSpPr>
          <p:cNvPr id="165" name="Google Shape;165;g2f9c5ab9c20_0_74:notes"/>
          <p:cNvSpPr txBox="1">
            <a:spLocks noGrp="1"/>
          </p:cNvSpPr>
          <p:nvPr>
            <p:ph type="sldNum" idx="12"/>
          </p:nvPr>
        </p:nvSpPr>
        <p:spPr>
          <a:xfrm>
            <a:off x="3970938" y="8829967"/>
            <a:ext cx="3037840" cy="466345"/>
          </a:xfrm>
          <a:prstGeom prst="rect">
            <a:avLst/>
          </a:prstGeom>
          <a:noFill/>
          <a:ln>
            <a:noFill/>
          </a:ln>
        </p:spPr>
        <p:txBody>
          <a:bodyPr spcFirstLastPara="1" wrap="square" lIns="93035" tIns="46492" rIns="93035" bIns="46492" anchor="b" anchorCtr="0">
            <a:noAutofit/>
          </a:bodyPr>
          <a:lstStyle/>
          <a:p>
            <a:fld id="{00000000-1234-1234-1234-123412341234}" type="slidenum">
              <a:rPr lang="en" sz="1400"/>
              <a:pPr/>
              <a:t>39</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p:txBody>
      </p:sp>
      <p:sp>
        <p:nvSpPr>
          <p:cNvPr id="4" name="Slide Number Placeholder 3"/>
          <p:cNvSpPr>
            <a:spLocks noGrp="1"/>
          </p:cNvSpPr>
          <p:nvPr>
            <p:ph type="sldNum" sz="quarter" idx="5"/>
          </p:nvPr>
        </p:nvSpPr>
        <p:spPr/>
        <p:txBody>
          <a:bodyPr/>
          <a:lstStyle/>
          <a:p>
            <a:fld id="{B03B681A-0971-437A-97B1-44BF12E3167A}" type="slidenum">
              <a:rPr lang="en-US" smtClean="0"/>
              <a:t>4</a:t>
            </a:fld>
            <a:endParaRPr lang="en-US"/>
          </a:p>
        </p:txBody>
      </p:sp>
    </p:spTree>
    <p:extLst>
      <p:ext uri="{BB962C8B-B14F-4D97-AF65-F5344CB8AC3E}">
        <p14:creationId xmlns:p14="http://schemas.microsoft.com/office/powerpoint/2010/main" val="3964298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a:r>
              <a:rPr lang="en-US" dirty="0"/>
              <a:t>Deb/Cary – consider including this documentation consistently in one location – for example in the "Background Information" section of the MTR.  There are many places it could be, but developing practices consistent among your teams would be helpful.  It is suggested that you provide documentation of the source of your information regarding cultural characteristics of the student – was the parent interviewed, were records obtained from the previous school with information, was information provided by the ELL Teacher with knowledge of the home?, etc.</a:t>
            </a:r>
          </a:p>
          <a:p>
            <a:pPr marL="161766"/>
            <a:r>
              <a:rPr lang="en-US" dirty="0"/>
              <a:t>Documentation will likely begin with the MTSS or GEI teams and can easily be pulled into the MTR.  </a:t>
            </a:r>
          </a:p>
        </p:txBody>
      </p:sp>
    </p:spTree>
    <p:extLst>
      <p:ext uri="{BB962C8B-B14F-4D97-AF65-F5344CB8AC3E}">
        <p14:creationId xmlns:p14="http://schemas.microsoft.com/office/powerpoint/2010/main" val="362360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f9c5ab9c20_0_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2f9c5ab9c20_0_43:notes"/>
          <p:cNvSpPr txBox="1">
            <a:spLocks noGrp="1"/>
          </p:cNvSpPr>
          <p:nvPr>
            <p:ph type="body" idx="1"/>
          </p:nvPr>
        </p:nvSpPr>
        <p:spPr>
          <a:xfrm>
            <a:off x="701040" y="4473893"/>
            <a:ext cx="5608320" cy="3660610"/>
          </a:xfrm>
          <a:prstGeom prst="rect">
            <a:avLst/>
          </a:prstGeom>
          <a:noFill/>
          <a:ln>
            <a:noFill/>
          </a:ln>
        </p:spPr>
        <p:txBody>
          <a:bodyPr spcFirstLastPara="1" wrap="square" lIns="93060" tIns="46517" rIns="93060" bIns="46517" anchor="t" anchorCtr="0">
            <a:noAutofit/>
          </a:bodyPr>
          <a:lstStyle/>
          <a:p>
            <a:r>
              <a:rPr lang="en-US" dirty="0"/>
              <a:t>Deb/Cary</a:t>
            </a:r>
            <a:endParaRPr dirty="0"/>
          </a:p>
          <a:p>
            <a:r>
              <a:rPr lang="en" dirty="0"/>
              <a:t>1.  Team collects demographic information.  Some of this information may be used by the MDT (multi-disciplinary team) with regard to exclusionary factors.</a:t>
            </a:r>
            <a:endParaRPr dirty="0"/>
          </a:p>
          <a:p>
            <a:r>
              <a:rPr lang="en" dirty="0"/>
              <a:t>2.  Team considers and documents how to address potential cultural/racial bias in the evaluation.</a:t>
            </a:r>
            <a:endParaRPr dirty="0"/>
          </a:p>
          <a:p>
            <a:r>
              <a:rPr lang="en" dirty="0"/>
              <a:t>3.  Team documents how student's demographic information was used in the selection and administration of evaluation instruments. </a:t>
            </a:r>
          </a:p>
          <a:p>
            <a:r>
              <a:rPr lang="en" dirty="0"/>
              <a:t>Example – a first grader whose records indicate no preschool, frequent moves and free/reduced meal status – choice of assessments would consider possible limitations in vocabulary and focus on nonverbal assessment tools to assess intellectual ability.</a:t>
            </a:r>
          </a:p>
        </p:txBody>
      </p:sp>
      <p:sp>
        <p:nvSpPr>
          <p:cNvPr id="129" name="Google Shape;129;g2f9c5ab9c20_0_43:notes"/>
          <p:cNvSpPr txBox="1">
            <a:spLocks noGrp="1"/>
          </p:cNvSpPr>
          <p:nvPr>
            <p:ph type="sldNum" idx="12"/>
          </p:nvPr>
        </p:nvSpPr>
        <p:spPr>
          <a:xfrm>
            <a:off x="3970938" y="8829967"/>
            <a:ext cx="3037840" cy="466650"/>
          </a:xfrm>
          <a:prstGeom prst="rect">
            <a:avLst/>
          </a:prstGeom>
          <a:noFill/>
          <a:ln>
            <a:noFill/>
          </a:ln>
        </p:spPr>
        <p:txBody>
          <a:bodyPr spcFirstLastPara="1" wrap="square" lIns="93060" tIns="46517" rIns="93060" bIns="46517" anchor="b" anchorCtr="0">
            <a:noAutofit/>
          </a:bodyPr>
          <a:lstStyle/>
          <a:p>
            <a:fld id="{00000000-1234-1234-1234-123412341234}" type="slidenum">
              <a:rPr lang="en" sz="1400"/>
              <a:pPr/>
              <a:t>41</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42</a:t>
            </a:fld>
            <a:endParaRPr lang="en-US"/>
          </a:p>
        </p:txBody>
      </p:sp>
    </p:spTree>
    <p:extLst>
      <p:ext uri="{BB962C8B-B14F-4D97-AF65-F5344CB8AC3E}">
        <p14:creationId xmlns:p14="http://schemas.microsoft.com/office/powerpoint/2010/main" val="1374793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a:defRPr/>
            </a:pPr>
            <a:r>
              <a:rPr lang="en-US" dirty="0"/>
              <a:t>Cary</a:t>
            </a:r>
          </a:p>
          <a:p>
            <a:pPr>
              <a:defRPr/>
            </a:pPr>
            <a:r>
              <a:rPr lang="en-US" dirty="0"/>
              <a:t>Teams need to document the race/ethnicity, language, and cultural characteristics of each student.   This is an example of what it might look like.</a:t>
            </a:r>
          </a:p>
        </p:txBody>
      </p:sp>
    </p:spTree>
    <p:extLst>
      <p:ext uri="{BB962C8B-B14F-4D97-AF65-F5344CB8AC3E}">
        <p14:creationId xmlns:p14="http://schemas.microsoft.com/office/powerpoint/2010/main" val="28689836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f9c5ab9c20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2f9c5ab9c20_0_37:notes"/>
          <p:cNvSpPr txBox="1">
            <a:spLocks noGrp="1"/>
          </p:cNvSpPr>
          <p:nvPr>
            <p:ph type="body" idx="1"/>
          </p:nvPr>
        </p:nvSpPr>
        <p:spPr>
          <a:xfrm>
            <a:off x="701040" y="4473893"/>
            <a:ext cx="5608320" cy="3660610"/>
          </a:xfrm>
          <a:prstGeom prst="rect">
            <a:avLst/>
          </a:prstGeom>
          <a:noFill/>
          <a:ln>
            <a:noFill/>
          </a:ln>
        </p:spPr>
        <p:txBody>
          <a:bodyPr spcFirstLastPara="1" wrap="square" lIns="93060" tIns="46517" rIns="93060" bIns="46517" anchor="t" anchorCtr="0">
            <a:noAutofit/>
          </a:bodyPr>
          <a:lstStyle/>
          <a:p>
            <a:r>
              <a:rPr lang="en-US" dirty="0"/>
              <a:t>Cary</a:t>
            </a:r>
          </a:p>
          <a:p>
            <a:r>
              <a:rPr lang="en-US" dirty="0"/>
              <a:t>The next two slide provide a fictional example using the sample multidisciplinary team report example</a:t>
            </a:r>
          </a:p>
        </p:txBody>
      </p:sp>
      <p:sp>
        <p:nvSpPr>
          <p:cNvPr id="122" name="Google Shape;122;g2f9c5ab9c20_0_37:notes"/>
          <p:cNvSpPr txBox="1">
            <a:spLocks noGrp="1"/>
          </p:cNvSpPr>
          <p:nvPr>
            <p:ph type="sldNum" idx="12"/>
          </p:nvPr>
        </p:nvSpPr>
        <p:spPr>
          <a:xfrm>
            <a:off x="3970938" y="8829967"/>
            <a:ext cx="3037840" cy="466650"/>
          </a:xfrm>
          <a:prstGeom prst="rect">
            <a:avLst/>
          </a:prstGeom>
          <a:noFill/>
          <a:ln>
            <a:noFill/>
          </a:ln>
        </p:spPr>
        <p:txBody>
          <a:bodyPr spcFirstLastPara="1" wrap="square" lIns="93060" tIns="46517" rIns="93060" bIns="46517" anchor="b" anchorCtr="0">
            <a:noAutofit/>
          </a:bodyPr>
          <a:lstStyle/>
          <a:p>
            <a:fld id="{00000000-1234-1234-1234-123412341234}" type="slidenum">
              <a:rPr lang="en" sz="1400"/>
              <a:pPr/>
              <a:t>44</a:t>
            </a:fld>
            <a:endParaRPr sz="1400"/>
          </a:p>
        </p:txBody>
      </p:sp>
    </p:spTree>
    <p:extLst>
      <p:ext uri="{BB962C8B-B14F-4D97-AF65-F5344CB8AC3E}">
        <p14:creationId xmlns:p14="http://schemas.microsoft.com/office/powerpoint/2010/main" val="451721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buNone/>
            </a:pPr>
            <a:r>
              <a:rPr lang="en-US" dirty="0">
                <a:latin typeface="Calibri"/>
                <a:ea typeface="Calibri"/>
                <a:cs typeface="Calibri"/>
              </a:rPr>
              <a:t>Cary</a:t>
            </a:r>
          </a:p>
          <a:p>
            <a:pPr>
              <a:buNone/>
            </a:pPr>
            <a:r>
              <a:rPr lang="en-US" dirty="0">
                <a:latin typeface="Calibri"/>
                <a:ea typeface="Calibri"/>
                <a:cs typeface="Calibri"/>
              </a:rPr>
              <a:t>On this example, we would mark box two, and fill in details of the consideration and how we will approach eval</a:t>
            </a:r>
          </a:p>
          <a:p>
            <a:pPr>
              <a:buNone/>
            </a:pPr>
            <a:endParaRPr lang="en-US" dirty="0">
              <a:latin typeface="Calibri"/>
              <a:ea typeface="Calibri"/>
              <a:cs typeface="Calibri"/>
            </a:endParaRPr>
          </a:p>
          <a:p>
            <a:pPr>
              <a:buNone/>
            </a:pPr>
            <a:r>
              <a:rPr lang="en-US" dirty="0">
                <a:latin typeface="Calibri"/>
                <a:ea typeface="Calibri"/>
                <a:cs typeface="Calibri"/>
              </a:rPr>
              <a:t>Note, this sample assumes that the team documents the specific cultural and linguistic characteristics reviewed; it provides more than an assurance statement</a:t>
            </a:r>
          </a:p>
        </p:txBody>
      </p:sp>
    </p:spTree>
    <p:extLst>
      <p:ext uri="{BB962C8B-B14F-4D97-AF65-F5344CB8AC3E}">
        <p14:creationId xmlns:p14="http://schemas.microsoft.com/office/powerpoint/2010/main" val="986576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46</a:t>
            </a:fld>
            <a:endParaRPr lang="en-US"/>
          </a:p>
        </p:txBody>
      </p:sp>
    </p:spTree>
    <p:extLst>
      <p:ext uri="{BB962C8B-B14F-4D97-AF65-F5344CB8AC3E}">
        <p14:creationId xmlns:p14="http://schemas.microsoft.com/office/powerpoint/2010/main" val="1088847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Cary</a:t>
            </a:r>
          </a:p>
          <a:p>
            <a:r>
              <a:rPr lang="en-US" dirty="0"/>
              <a:t> this is another compliant example. The top part talks about the assessments used and the bottom provides the explanation.</a:t>
            </a:r>
          </a:p>
        </p:txBody>
      </p:sp>
      <p:sp>
        <p:nvSpPr>
          <p:cNvPr id="4" name="Slide Number Placeholder 3"/>
          <p:cNvSpPr>
            <a:spLocks noGrp="1"/>
          </p:cNvSpPr>
          <p:nvPr>
            <p:ph type="sldNum" sz="quarter" idx="5"/>
          </p:nvPr>
        </p:nvSpPr>
        <p:spPr/>
        <p:txBody>
          <a:bodyPr/>
          <a:lstStyle/>
          <a:p>
            <a:fld id="{B03B681A-0971-437A-97B1-44BF12E3167A}" type="slidenum">
              <a:rPr lang="en-US" smtClean="0"/>
              <a:t>47</a:t>
            </a:fld>
            <a:endParaRPr lang="en-US"/>
          </a:p>
        </p:txBody>
      </p:sp>
    </p:spTree>
    <p:extLst>
      <p:ext uri="{BB962C8B-B14F-4D97-AF65-F5344CB8AC3E}">
        <p14:creationId xmlns:p14="http://schemas.microsoft.com/office/powerpoint/2010/main" val="4123280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is an example that was submitted this past year for a student who is white and English-speaking</a:t>
            </a:r>
          </a:p>
        </p:txBody>
      </p:sp>
      <p:sp>
        <p:nvSpPr>
          <p:cNvPr id="4" name="Slide Number Placeholder 3"/>
          <p:cNvSpPr>
            <a:spLocks noGrp="1"/>
          </p:cNvSpPr>
          <p:nvPr>
            <p:ph type="sldNum" sz="quarter" idx="5"/>
          </p:nvPr>
        </p:nvSpPr>
        <p:spPr/>
        <p:txBody>
          <a:bodyPr/>
          <a:lstStyle/>
          <a:p>
            <a:fld id="{B03B681A-0971-437A-97B1-44BF12E3167A}" type="slidenum">
              <a:rPr lang="en-US" smtClean="0"/>
              <a:t>48</a:t>
            </a:fld>
            <a:endParaRPr lang="en-US"/>
          </a:p>
        </p:txBody>
      </p:sp>
    </p:spTree>
    <p:extLst>
      <p:ext uri="{BB962C8B-B14F-4D97-AF65-F5344CB8AC3E}">
        <p14:creationId xmlns:p14="http://schemas.microsoft.com/office/powerpoint/2010/main" val="1186650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is one way that a district has addressed Q2 and Q3 outside of the evaluation.</a:t>
            </a:r>
          </a:p>
        </p:txBody>
      </p:sp>
      <p:sp>
        <p:nvSpPr>
          <p:cNvPr id="4" name="Slide Number Placeholder 3"/>
          <p:cNvSpPr>
            <a:spLocks noGrp="1"/>
          </p:cNvSpPr>
          <p:nvPr>
            <p:ph type="sldNum" sz="quarter" idx="5"/>
          </p:nvPr>
        </p:nvSpPr>
        <p:spPr/>
        <p:txBody>
          <a:bodyPr/>
          <a:lstStyle/>
          <a:p>
            <a:fld id="{B03B681A-0971-437A-97B1-44BF12E3167A}" type="slidenum">
              <a:rPr lang="en-US" smtClean="0"/>
              <a:t>49</a:t>
            </a:fld>
            <a:endParaRPr lang="en-US"/>
          </a:p>
        </p:txBody>
      </p:sp>
    </p:spTree>
    <p:extLst>
      <p:ext uri="{BB962C8B-B14F-4D97-AF65-F5344CB8AC3E}">
        <p14:creationId xmlns:p14="http://schemas.microsoft.com/office/powerpoint/2010/main" val="305618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a:p>
            <a:pPr marL="174708" indent="-174708">
              <a:buFont typeface="Arial" panose="020B0604020202020204" pitchFamily="34" charset="0"/>
              <a:buChar char="•"/>
            </a:pPr>
            <a:r>
              <a:rPr lang="en-US" dirty="0"/>
              <a:t>What we are addressing for DMS</a:t>
            </a:r>
          </a:p>
          <a:p>
            <a:pPr marL="174708" indent="-174708">
              <a:buFont typeface="Arial" panose="020B0604020202020204" pitchFamily="34" charset="0"/>
              <a:buChar char="•"/>
            </a:pPr>
            <a:r>
              <a:rPr lang="en-US" dirty="0"/>
              <a:t>Currently working on changing general supervision which will affect what is currently cohort 3 – could affect number of files, who is monitored, how monitoring is done</a:t>
            </a:r>
          </a:p>
        </p:txBody>
      </p:sp>
      <p:sp>
        <p:nvSpPr>
          <p:cNvPr id="4" name="Slide Number Placeholder 3"/>
          <p:cNvSpPr>
            <a:spLocks noGrp="1"/>
          </p:cNvSpPr>
          <p:nvPr>
            <p:ph type="sldNum" sz="quarter" idx="5"/>
          </p:nvPr>
        </p:nvSpPr>
        <p:spPr/>
        <p:txBody>
          <a:bodyPr/>
          <a:lstStyle/>
          <a:p>
            <a:fld id="{B03B681A-0971-437A-97B1-44BF12E3167A}" type="slidenum">
              <a:rPr lang="en-US" smtClean="0"/>
              <a:t>5</a:t>
            </a:fld>
            <a:endParaRPr lang="en-US"/>
          </a:p>
        </p:txBody>
      </p:sp>
    </p:spTree>
    <p:extLst>
      <p:ext uri="{BB962C8B-B14F-4D97-AF65-F5344CB8AC3E}">
        <p14:creationId xmlns:p14="http://schemas.microsoft.com/office/powerpoint/2010/main" val="18169810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50</a:t>
            </a:fld>
            <a:endParaRPr lang="en-US"/>
          </a:p>
        </p:txBody>
      </p:sp>
    </p:spTree>
    <p:extLst>
      <p:ext uri="{BB962C8B-B14F-4D97-AF65-F5344CB8AC3E}">
        <p14:creationId xmlns:p14="http://schemas.microsoft.com/office/powerpoint/2010/main" val="21887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buNone/>
            </a:pPr>
            <a:r>
              <a:rPr lang="en-US" dirty="0">
                <a:latin typeface="Calibri"/>
                <a:cs typeface="Calibri"/>
              </a:rPr>
              <a:t>Deb/Cary</a:t>
            </a:r>
          </a:p>
          <a:p>
            <a:pPr>
              <a:buNone/>
            </a:pPr>
            <a:r>
              <a:rPr lang="en-US" dirty="0">
                <a:latin typeface="Calibri"/>
                <a:cs typeface="Calibri"/>
              </a:rPr>
              <a:t>File review:  for gifted only...there is not an automatic yes....</a:t>
            </a:r>
          </a:p>
          <a:p>
            <a:pPr>
              <a:buNone/>
            </a:pPr>
            <a:r>
              <a:rPr lang="en-US" dirty="0">
                <a:latin typeface="Calibri"/>
                <a:cs typeface="Calibri"/>
              </a:rPr>
              <a:t>But the team needs to consider for all gifted only,  </a:t>
            </a:r>
          </a:p>
          <a:p>
            <a:pPr>
              <a:buNone/>
            </a:pPr>
            <a:endParaRPr lang="en-US" dirty="0">
              <a:latin typeface="Calibri"/>
              <a:cs typeface="Calibri"/>
            </a:endParaRPr>
          </a:p>
          <a:p>
            <a:pPr>
              <a:buNone/>
            </a:pPr>
            <a:r>
              <a:rPr lang="en-US" dirty="0">
                <a:latin typeface="Calibri"/>
                <a:cs typeface="Calibri"/>
              </a:rPr>
              <a:t>Best practice rec-monitor/review the students (focus on diverse )  who do NOT qualify for gifted....what factors at play?</a:t>
            </a:r>
          </a:p>
          <a:p>
            <a:pPr>
              <a:buNone/>
            </a:pPr>
            <a:endParaRPr lang="en-US" dirty="0">
              <a:latin typeface="Calibri"/>
              <a:cs typeface="Calibri"/>
            </a:endParaRPr>
          </a:p>
        </p:txBody>
      </p:sp>
    </p:spTree>
    <p:extLst>
      <p:ext uri="{BB962C8B-B14F-4D97-AF65-F5344CB8AC3E}">
        <p14:creationId xmlns:p14="http://schemas.microsoft.com/office/powerpoint/2010/main" val="3286596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16472"/>
            <a:r>
              <a:rPr lang="en-US" dirty="0"/>
              <a:t>Cary</a:t>
            </a:r>
          </a:p>
          <a:p>
            <a:pPr>
              <a:buNone/>
            </a:pPr>
            <a:endParaRPr lang="en-US" dirty="0">
              <a:latin typeface="Calibri"/>
              <a:ea typeface="Calibri"/>
              <a:cs typeface="Calibri"/>
            </a:endParaRPr>
          </a:p>
          <a:p>
            <a:pPr>
              <a:buNone/>
            </a:pPr>
            <a:endParaRPr lang="en-US" dirty="0">
              <a:latin typeface="Calibri"/>
              <a:ea typeface="Calibri"/>
              <a:cs typeface="Calibri"/>
            </a:endParaRPr>
          </a:p>
        </p:txBody>
      </p:sp>
    </p:spTree>
    <p:extLst>
      <p:ext uri="{BB962C8B-B14F-4D97-AF65-F5344CB8AC3E}">
        <p14:creationId xmlns:p14="http://schemas.microsoft.com/office/powerpoint/2010/main" val="8013385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Q1-3</a:t>
            </a:r>
          </a:p>
          <a:p>
            <a:r>
              <a:rPr lang="en-US" dirty="0"/>
              <a:t>We are going to provide a few examples and ask you to discuss the documentation and whether your table feels it is compliant or what it is missing. We will then discuss as a group.</a:t>
            </a:r>
          </a:p>
        </p:txBody>
      </p:sp>
      <p:sp>
        <p:nvSpPr>
          <p:cNvPr id="4" name="Slide Number Placeholder 3"/>
          <p:cNvSpPr>
            <a:spLocks noGrp="1"/>
          </p:cNvSpPr>
          <p:nvPr>
            <p:ph type="sldNum" sz="quarter" idx="5"/>
          </p:nvPr>
        </p:nvSpPr>
        <p:spPr/>
        <p:txBody>
          <a:bodyPr/>
          <a:lstStyle/>
          <a:p>
            <a:fld id="{B03B681A-0971-437A-97B1-44BF12E3167A}" type="slidenum">
              <a:rPr lang="en-US" smtClean="0"/>
              <a:t>53</a:t>
            </a:fld>
            <a:endParaRPr lang="en-US"/>
          </a:p>
        </p:txBody>
      </p:sp>
    </p:spTree>
    <p:extLst>
      <p:ext uri="{BB962C8B-B14F-4D97-AF65-F5344CB8AC3E}">
        <p14:creationId xmlns:p14="http://schemas.microsoft.com/office/powerpoint/2010/main" val="2104883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54</a:t>
            </a:fld>
            <a:endParaRPr lang="en-US"/>
          </a:p>
        </p:txBody>
      </p:sp>
    </p:spTree>
    <p:extLst>
      <p:ext uri="{BB962C8B-B14F-4D97-AF65-F5344CB8AC3E}">
        <p14:creationId xmlns:p14="http://schemas.microsoft.com/office/powerpoint/2010/main" val="810931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13434-9F7D-9F62-974F-297460FEA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A8BC4-CE53-EAAB-AFC5-92A19F364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D6714-FFED-F762-EFC2-59CC1D497EA1}"/>
              </a:ext>
            </a:extLst>
          </p:cNvPr>
          <p:cNvSpPr>
            <a:spLocks noGrp="1"/>
          </p:cNvSpPr>
          <p:nvPr>
            <p:ph type="body" idx="1"/>
          </p:nvPr>
        </p:nvSpPr>
        <p:spPr/>
        <p:txBody>
          <a:bodyPr/>
          <a:lstStyle/>
          <a:p>
            <a:pPr defTabSz="931774">
              <a:defRPr/>
            </a:pPr>
            <a:r>
              <a:rPr lang="en-US" dirty="0"/>
              <a:t>Cary   (transitions)</a:t>
            </a:r>
          </a:p>
          <a:p>
            <a:endParaRPr lang="en-US" dirty="0">
              <a:cs typeface="Calibri"/>
            </a:endParaRPr>
          </a:p>
          <a:p>
            <a:r>
              <a:rPr lang="en-US" dirty="0">
                <a:cs typeface="Calibri"/>
              </a:rPr>
              <a:t>The first example was accepted by the file review team.</a:t>
            </a:r>
            <a:endParaRPr lang="en-US" dirty="0"/>
          </a:p>
          <a:p>
            <a:r>
              <a:rPr lang="en-US" dirty="0">
                <a:cs typeface="Calibri"/>
              </a:rPr>
              <a:t>The last example is missing the primary language. If the IEP indicates the primary language of the parent is English, this example would be accepted. If the primary language of the parent is not English, we have no idea if the Parental Rights were provided in the parent's primary language.</a:t>
            </a:r>
          </a:p>
        </p:txBody>
      </p:sp>
      <p:sp>
        <p:nvSpPr>
          <p:cNvPr id="4" name="Slide Number Placeholder 3">
            <a:extLst>
              <a:ext uri="{FF2B5EF4-FFF2-40B4-BE49-F238E27FC236}">
                <a16:creationId xmlns:a16="http://schemas.microsoft.com/office/drawing/2014/main" id="{F1232C90-FB1A-2FC7-FCBC-25C0CB1FB9C6}"/>
              </a:ext>
            </a:extLst>
          </p:cNvPr>
          <p:cNvSpPr>
            <a:spLocks noGrp="1"/>
          </p:cNvSpPr>
          <p:nvPr>
            <p:ph type="sldNum" sz="quarter" idx="5"/>
          </p:nvPr>
        </p:nvSpPr>
        <p:spPr/>
        <p:txBody>
          <a:bodyPr/>
          <a:lstStyle/>
          <a:p>
            <a:fld id="{B03B681A-0971-437A-97B1-44BF12E3167A}" type="slidenum">
              <a:rPr lang="en-US" smtClean="0"/>
              <a:t>55</a:t>
            </a:fld>
            <a:endParaRPr lang="en-US"/>
          </a:p>
        </p:txBody>
      </p:sp>
    </p:spTree>
    <p:extLst>
      <p:ext uri="{BB962C8B-B14F-4D97-AF65-F5344CB8AC3E}">
        <p14:creationId xmlns:p14="http://schemas.microsoft.com/office/powerpoint/2010/main" val="3461868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56</a:t>
            </a:fld>
            <a:endParaRPr lang="en-US"/>
          </a:p>
        </p:txBody>
      </p:sp>
    </p:spTree>
    <p:extLst>
      <p:ext uri="{BB962C8B-B14F-4D97-AF65-F5344CB8AC3E}">
        <p14:creationId xmlns:p14="http://schemas.microsoft.com/office/powerpoint/2010/main" val="1420934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57</a:t>
            </a:fld>
            <a:endParaRPr lang="en-US"/>
          </a:p>
        </p:txBody>
      </p:sp>
    </p:spTree>
    <p:extLst>
      <p:ext uri="{BB962C8B-B14F-4D97-AF65-F5344CB8AC3E}">
        <p14:creationId xmlns:p14="http://schemas.microsoft.com/office/powerpoint/2010/main" val="1982091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58</a:t>
            </a:fld>
            <a:endParaRPr lang="en-US"/>
          </a:p>
        </p:txBody>
      </p:sp>
    </p:spTree>
    <p:extLst>
      <p:ext uri="{BB962C8B-B14F-4D97-AF65-F5344CB8AC3E}">
        <p14:creationId xmlns:p14="http://schemas.microsoft.com/office/powerpoint/2010/main" val="814589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59</a:t>
            </a:fld>
            <a:endParaRPr lang="en-US"/>
          </a:p>
        </p:txBody>
      </p:sp>
    </p:spTree>
    <p:extLst>
      <p:ext uri="{BB962C8B-B14F-4D97-AF65-F5344CB8AC3E}">
        <p14:creationId xmlns:p14="http://schemas.microsoft.com/office/powerpoint/2010/main" val="2344034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FBFBC-07C4-33FC-7382-458CE65F7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3D23A-E3F5-F1C1-6FDC-2AF40F69A0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89E01-17B7-F6C0-65F6-2D9149FDE98D}"/>
              </a:ext>
            </a:extLst>
          </p:cNvPr>
          <p:cNvSpPr>
            <a:spLocks noGrp="1"/>
          </p:cNvSpPr>
          <p:nvPr>
            <p:ph type="body" idx="1"/>
          </p:nvPr>
        </p:nvSpPr>
        <p:spPr/>
        <p:txBody>
          <a:bodyPr/>
          <a:lstStyle/>
          <a:p>
            <a:r>
              <a:rPr lang="en-US" dirty="0"/>
              <a:t>Melissa</a:t>
            </a:r>
          </a:p>
        </p:txBody>
      </p:sp>
      <p:sp>
        <p:nvSpPr>
          <p:cNvPr id="4" name="Slide Number Placeholder 3">
            <a:extLst>
              <a:ext uri="{FF2B5EF4-FFF2-40B4-BE49-F238E27FC236}">
                <a16:creationId xmlns:a16="http://schemas.microsoft.com/office/drawing/2014/main" id="{93FC9134-5267-CC97-6AD4-072739C727FD}"/>
              </a:ext>
            </a:extLst>
          </p:cNvPr>
          <p:cNvSpPr>
            <a:spLocks noGrp="1"/>
          </p:cNvSpPr>
          <p:nvPr>
            <p:ph type="sldNum" sz="quarter" idx="5"/>
          </p:nvPr>
        </p:nvSpPr>
        <p:spPr/>
        <p:txBody>
          <a:bodyPr/>
          <a:lstStyle/>
          <a:p>
            <a:fld id="{B03B681A-0971-437A-97B1-44BF12E3167A}" type="slidenum">
              <a:rPr lang="en-US" smtClean="0"/>
              <a:t>6</a:t>
            </a:fld>
            <a:endParaRPr lang="en-US"/>
          </a:p>
        </p:txBody>
      </p:sp>
    </p:spTree>
    <p:extLst>
      <p:ext uri="{BB962C8B-B14F-4D97-AF65-F5344CB8AC3E}">
        <p14:creationId xmlns:p14="http://schemas.microsoft.com/office/powerpoint/2010/main" val="28515343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60</a:t>
            </a:fld>
            <a:endParaRPr lang="en-US"/>
          </a:p>
        </p:txBody>
      </p:sp>
    </p:spTree>
    <p:extLst>
      <p:ext uri="{BB962C8B-B14F-4D97-AF65-F5344CB8AC3E}">
        <p14:creationId xmlns:p14="http://schemas.microsoft.com/office/powerpoint/2010/main" val="12249578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61</a:t>
            </a:fld>
            <a:endParaRPr lang="en-US"/>
          </a:p>
        </p:txBody>
      </p:sp>
    </p:spTree>
    <p:extLst>
      <p:ext uri="{BB962C8B-B14F-4D97-AF65-F5344CB8AC3E}">
        <p14:creationId xmlns:p14="http://schemas.microsoft.com/office/powerpoint/2010/main" val="22865229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62</a:t>
            </a:fld>
            <a:endParaRPr lang="en-US"/>
          </a:p>
        </p:txBody>
      </p:sp>
    </p:spTree>
    <p:extLst>
      <p:ext uri="{BB962C8B-B14F-4D97-AF65-F5344CB8AC3E}">
        <p14:creationId xmlns:p14="http://schemas.microsoft.com/office/powerpoint/2010/main" val="38591745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63</a:t>
            </a:fld>
            <a:endParaRPr lang="en-US"/>
          </a:p>
        </p:txBody>
      </p:sp>
    </p:spTree>
    <p:extLst>
      <p:ext uri="{BB962C8B-B14F-4D97-AF65-F5344CB8AC3E}">
        <p14:creationId xmlns:p14="http://schemas.microsoft.com/office/powerpoint/2010/main" val="17065046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64</a:t>
            </a:fld>
            <a:endParaRPr lang="en-US"/>
          </a:p>
        </p:txBody>
      </p:sp>
    </p:spTree>
    <p:extLst>
      <p:ext uri="{BB962C8B-B14F-4D97-AF65-F5344CB8AC3E}">
        <p14:creationId xmlns:p14="http://schemas.microsoft.com/office/powerpoint/2010/main" val="28510258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65</a:t>
            </a:fld>
            <a:endParaRPr lang="en-US"/>
          </a:p>
        </p:txBody>
      </p:sp>
    </p:spTree>
    <p:extLst>
      <p:ext uri="{BB962C8B-B14F-4D97-AF65-F5344CB8AC3E}">
        <p14:creationId xmlns:p14="http://schemas.microsoft.com/office/powerpoint/2010/main" val="42029550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66</a:t>
            </a:fld>
            <a:endParaRPr lang="en-US"/>
          </a:p>
        </p:txBody>
      </p:sp>
    </p:spTree>
    <p:extLst>
      <p:ext uri="{BB962C8B-B14F-4D97-AF65-F5344CB8AC3E}">
        <p14:creationId xmlns:p14="http://schemas.microsoft.com/office/powerpoint/2010/main" val="306295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Cary   </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67</a:t>
            </a:fld>
            <a:endParaRPr lang="en-US"/>
          </a:p>
        </p:txBody>
      </p:sp>
    </p:spTree>
    <p:extLst>
      <p:ext uri="{BB962C8B-B14F-4D97-AF65-F5344CB8AC3E}">
        <p14:creationId xmlns:p14="http://schemas.microsoft.com/office/powerpoint/2010/main" val="31382098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Were all areas related to suspected exceptionality assessed? If an area related to the suspected exceptionality was not assessed, then document why that area was not assessed and the bases of that decision.</a:t>
            </a:r>
          </a:p>
          <a:p>
            <a:r>
              <a:rPr lang="en-US" dirty="0">
                <a:cs typeface="Calibri"/>
              </a:rPr>
              <a:t>Speak on special note at the bottom.</a:t>
            </a:r>
          </a:p>
        </p:txBody>
      </p:sp>
      <p:sp>
        <p:nvSpPr>
          <p:cNvPr id="4" name="Slide Number Placeholder 3"/>
          <p:cNvSpPr>
            <a:spLocks noGrp="1"/>
          </p:cNvSpPr>
          <p:nvPr>
            <p:ph type="sldNum" sz="quarter" idx="10"/>
          </p:nvPr>
        </p:nvSpPr>
        <p:spPr/>
        <p:txBody>
          <a:bodyPr/>
          <a:lstStyle/>
          <a:p>
            <a:fld id="{B03B681A-0971-437A-97B1-44BF12E3167A}" type="slidenum">
              <a:rPr lang="en-US" smtClean="0"/>
              <a:t>68</a:t>
            </a:fld>
            <a:endParaRPr lang="en-US"/>
          </a:p>
        </p:txBody>
      </p:sp>
    </p:spTree>
    <p:extLst>
      <p:ext uri="{BB962C8B-B14F-4D97-AF65-F5344CB8AC3E}">
        <p14:creationId xmlns:p14="http://schemas.microsoft.com/office/powerpoint/2010/main" val="7291867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69</a:t>
            </a:fld>
            <a:endParaRPr lang="en-US"/>
          </a:p>
        </p:txBody>
      </p:sp>
    </p:spTree>
    <p:extLst>
      <p:ext uri="{BB962C8B-B14F-4D97-AF65-F5344CB8AC3E}">
        <p14:creationId xmlns:p14="http://schemas.microsoft.com/office/powerpoint/2010/main" val="392534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p:txBody>
      </p:sp>
      <p:sp>
        <p:nvSpPr>
          <p:cNvPr id="4" name="Slide Number Placeholder 3"/>
          <p:cNvSpPr>
            <a:spLocks noGrp="1"/>
          </p:cNvSpPr>
          <p:nvPr>
            <p:ph type="sldNum" sz="quarter" idx="5"/>
          </p:nvPr>
        </p:nvSpPr>
        <p:spPr/>
        <p:txBody>
          <a:bodyPr/>
          <a:lstStyle/>
          <a:p>
            <a:fld id="{B03B681A-0971-437A-97B1-44BF12E3167A}" type="slidenum">
              <a:rPr lang="en-US" smtClean="0"/>
              <a:t>7</a:t>
            </a:fld>
            <a:endParaRPr lang="en-US"/>
          </a:p>
        </p:txBody>
      </p:sp>
    </p:spTree>
    <p:extLst>
      <p:ext uri="{BB962C8B-B14F-4D97-AF65-F5344CB8AC3E}">
        <p14:creationId xmlns:p14="http://schemas.microsoft.com/office/powerpoint/2010/main" val="27435557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70</a:t>
            </a:fld>
            <a:endParaRPr lang="en-US"/>
          </a:p>
        </p:txBody>
      </p:sp>
    </p:spTree>
    <p:extLst>
      <p:ext uri="{BB962C8B-B14F-4D97-AF65-F5344CB8AC3E}">
        <p14:creationId xmlns:p14="http://schemas.microsoft.com/office/powerpoint/2010/main" val="96044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r>
              <a:rPr lang="en-US" dirty="0"/>
              <a:t>  </a:t>
            </a:r>
          </a:p>
          <a:p>
            <a:r>
              <a:rPr lang="en-US" dirty="0">
                <a:cs typeface="Calibri"/>
              </a:rPr>
              <a:t>If the school required the parent to receive a medical diagnosis, did the school pay for it?  Parents can elect to obtain a medical diagnosis on their own, which the school is not required to reimburse the parent.</a:t>
            </a:r>
          </a:p>
          <a:p>
            <a:r>
              <a:rPr lang="en-US" dirty="0">
                <a:cs typeface="Calibri"/>
              </a:rPr>
              <a:t>We made a slight wording change on this question to make it clearer that this only applies to medical diagnosis that the school required the parent to obtain.</a:t>
            </a:r>
          </a:p>
        </p:txBody>
      </p:sp>
      <p:sp>
        <p:nvSpPr>
          <p:cNvPr id="4" name="Slide Number Placeholder 3"/>
          <p:cNvSpPr>
            <a:spLocks noGrp="1"/>
          </p:cNvSpPr>
          <p:nvPr>
            <p:ph type="sldNum" sz="quarter" idx="10"/>
          </p:nvPr>
        </p:nvSpPr>
        <p:spPr/>
        <p:txBody>
          <a:bodyPr/>
          <a:lstStyle/>
          <a:p>
            <a:fld id="{B03B681A-0971-437A-97B1-44BF12E3167A}" type="slidenum">
              <a:rPr lang="en-US" smtClean="0"/>
              <a:t>71</a:t>
            </a:fld>
            <a:endParaRPr lang="en-US"/>
          </a:p>
        </p:txBody>
      </p:sp>
    </p:spTree>
    <p:extLst>
      <p:ext uri="{BB962C8B-B14F-4D97-AF65-F5344CB8AC3E}">
        <p14:creationId xmlns:p14="http://schemas.microsoft.com/office/powerpoint/2010/main" val="24112392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r>
              <a:rPr lang="en-US" dirty="0"/>
              <a:t>  </a:t>
            </a:r>
          </a:p>
          <a:p>
            <a:r>
              <a:rPr lang="en-US" dirty="0">
                <a:cs typeface="Calibri"/>
              </a:rPr>
              <a:t>Questions 6 asks "…“ In order to document the team of qualified professionals that were part of the decision, the requirement of each member to certify in writing whether the evaluation report reflects their own conclusion is sufficient documentation to show who was part of the professional team. The team must be made up of qualified professionals, not just one professional like the school psychologist. For student with sensory loss, don't forget it will be vital to have professional who specialize in that field as part of the team. The parent also needs to be included in the decision to determine whether the student has an exceptionality. For evidence of the parent involvement, documentation that they had the opportunity to provide input in the preparation of the evaluation report and eligibility at the meeting. If both a team of qualified professional AND the parent made the eligibility determination select YES. If neither or only one of the two made the eligibility determination, mark NO. If the parent does not attend, documentation will need to show 2 attempts to contact using two different methods. The parent must be given the opportunity to provide input on the evaluation and eligibility report even if they do not attend, however if they do choose not to attend this opportunity can still be obtained and documented later. </a:t>
            </a:r>
          </a:p>
          <a:p>
            <a:r>
              <a:rPr lang="en-US" dirty="0">
                <a:cs typeface="Calibri"/>
              </a:rPr>
              <a:t>For students who are suspected to have a specific learning disability select N/A and answer question 7 instead. </a:t>
            </a:r>
          </a:p>
          <a:p>
            <a:endParaRPr lang="en-US" dirty="0">
              <a:cs typeface="Calibri"/>
            </a:endParaRPr>
          </a:p>
          <a:p>
            <a:r>
              <a:rPr lang="en-US" dirty="0">
                <a:cs typeface="Calibri"/>
              </a:rPr>
              <a:t>There is a list of potential members of the evaluation team in chapter 3, page 40 of the process handbook.</a:t>
            </a:r>
          </a:p>
        </p:txBody>
      </p:sp>
      <p:sp>
        <p:nvSpPr>
          <p:cNvPr id="4" name="Slide Number Placeholder 3"/>
          <p:cNvSpPr>
            <a:spLocks noGrp="1"/>
          </p:cNvSpPr>
          <p:nvPr>
            <p:ph type="sldNum" sz="quarter" idx="10"/>
          </p:nvPr>
        </p:nvSpPr>
        <p:spPr/>
        <p:txBody>
          <a:bodyPr/>
          <a:lstStyle/>
          <a:p>
            <a:fld id="{B03B681A-0971-437A-97B1-44BF12E3167A}" type="slidenum">
              <a:rPr lang="en-US" smtClean="0"/>
              <a:t>72</a:t>
            </a:fld>
            <a:endParaRPr lang="en-US"/>
          </a:p>
        </p:txBody>
      </p:sp>
    </p:spTree>
    <p:extLst>
      <p:ext uri="{BB962C8B-B14F-4D97-AF65-F5344CB8AC3E}">
        <p14:creationId xmlns:p14="http://schemas.microsoft.com/office/powerpoint/2010/main" val="9895240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73</a:t>
            </a:fld>
            <a:endParaRPr lang="en-US"/>
          </a:p>
        </p:txBody>
      </p:sp>
    </p:spTree>
    <p:extLst>
      <p:ext uri="{BB962C8B-B14F-4D97-AF65-F5344CB8AC3E}">
        <p14:creationId xmlns:p14="http://schemas.microsoft.com/office/powerpoint/2010/main" val="30455349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cs typeface="Calibri"/>
              </a:rPr>
              <a:t>  </a:t>
            </a:r>
            <a:r>
              <a:rPr lang="en-US" dirty="0"/>
              <a:t>Crista</a:t>
            </a:r>
          </a:p>
          <a:p>
            <a:endParaRPr lang="en-US" dirty="0">
              <a:cs typeface="Calibri"/>
            </a:endParaRPr>
          </a:p>
          <a:p>
            <a:r>
              <a:rPr lang="en-US" dirty="0">
                <a:cs typeface="Calibri"/>
              </a:rPr>
              <a:t>SLD –  Must include parents, regular education teacher, and at least one person qualified to conduct individual diagnostic examination of children.</a:t>
            </a:r>
          </a:p>
          <a:p>
            <a:endParaRPr lang="en-US" dirty="0">
              <a:cs typeface="Calibri"/>
            </a:endParaRPr>
          </a:p>
          <a:p>
            <a:r>
              <a:rPr lang="en-US" dirty="0">
                <a:cs typeface="Calibri"/>
              </a:rPr>
              <a:t>Chapter 3 in the Process Handbook (</a:t>
            </a:r>
            <a:r>
              <a:rPr lang="en-US" dirty="0" err="1">
                <a:cs typeface="Calibri"/>
              </a:rPr>
              <a:t>pg</a:t>
            </a:r>
            <a:r>
              <a:rPr lang="en-US" dirty="0">
                <a:cs typeface="Calibri"/>
              </a:rPr>
              <a:t> 40-41) includes a description of the required Evaluation Team members. </a:t>
            </a:r>
          </a:p>
          <a:p>
            <a:endParaRPr lang="en-US" dirty="0">
              <a:cs typeface="Calibri"/>
            </a:endParaRPr>
          </a:p>
          <a:p>
            <a:r>
              <a:rPr lang="en-US" dirty="0">
                <a:cs typeface="Calibri"/>
              </a:rPr>
              <a:t>Review the record to ensure that all 3 required participants were involved in determining the student’s initial or continued eligibility. This can be found in the evaluation/eligibility report, meeting attendance record, meeting notes, etc. Parents need to have had the opportunity to provide input in the preparation of the evaluation report and at the eligibility meeting</a:t>
            </a:r>
          </a:p>
        </p:txBody>
      </p:sp>
      <p:sp>
        <p:nvSpPr>
          <p:cNvPr id="4" name="Slide Number Placeholder 3"/>
          <p:cNvSpPr>
            <a:spLocks noGrp="1"/>
          </p:cNvSpPr>
          <p:nvPr>
            <p:ph type="sldNum" sz="quarter" idx="10"/>
          </p:nvPr>
        </p:nvSpPr>
        <p:spPr/>
        <p:txBody>
          <a:bodyPr/>
          <a:lstStyle/>
          <a:p>
            <a:fld id="{B03B681A-0971-437A-97B1-44BF12E3167A}" type="slidenum">
              <a:rPr lang="en-US" smtClean="0"/>
              <a:t>74</a:t>
            </a:fld>
            <a:endParaRPr lang="en-US"/>
          </a:p>
        </p:txBody>
      </p:sp>
    </p:spTree>
    <p:extLst>
      <p:ext uri="{BB962C8B-B14F-4D97-AF65-F5344CB8AC3E}">
        <p14:creationId xmlns:p14="http://schemas.microsoft.com/office/powerpoint/2010/main" val="15208384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Crista</a:t>
            </a:r>
          </a:p>
          <a:p>
            <a:r>
              <a:rPr lang="en-US" dirty="0"/>
              <a:t>  </a:t>
            </a:r>
          </a:p>
          <a:p>
            <a:r>
              <a:rPr lang="en-US" dirty="0"/>
              <a:t>The FAQ document reminds reviewers that if the parent does NOT participate, despite opportunity, they should document attempts, same as question 6</a:t>
            </a:r>
          </a:p>
          <a:p>
            <a:r>
              <a:rPr lang="en-US" dirty="0">
                <a:cs typeface="Calibri"/>
              </a:rPr>
              <a:t>They need to have the OPPORTUNITY to meaningfully participate in the eligibility decision. There is no excusal form for eligibility meetings, only IEP meetings.</a:t>
            </a:r>
            <a:endParaRPr lang="en-US" dirty="0"/>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75</a:t>
            </a:fld>
            <a:endParaRPr lang="en-US"/>
          </a:p>
        </p:txBody>
      </p:sp>
    </p:spTree>
    <p:extLst>
      <p:ext uri="{BB962C8B-B14F-4D97-AF65-F5344CB8AC3E}">
        <p14:creationId xmlns:p14="http://schemas.microsoft.com/office/powerpoint/2010/main" val="1800588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Question 8 pertains to continuation of exceptionality and continued educational needs of the student. In this question, the team of qualified professionals and the parent should be documenting and carefully considering information from a variety of sources when determining if the student is or continues to be a student with an exceptionality. The variety of information should come from aptitude and achievement tests, parent input, teacher recommendations, physical condition, social or culture background, and adaptive behavior. The file should have documentation that the team considered more than one assessment or record. If there are no concerns about adaptive behavior for the student, documentation should state that. A checklist alone is not acceptable documentation, instead the documentation should show that the information was carefully considered when making the eligibility decision. </a:t>
            </a:r>
            <a:r>
              <a:rPr lang="en-US" b="1" dirty="0">
                <a:cs typeface="Calibri"/>
              </a:rPr>
              <a:t>As a reminder, when considering a student for the alternate assessment, students must have significant deficits in cognitive AND in adaptive behavior</a:t>
            </a:r>
            <a:r>
              <a:rPr lang="en-US" dirty="0">
                <a:cs typeface="Calibri"/>
              </a:rPr>
              <a:t>. Select YES if documentation shows that multiple sources of information were carefully considered when determining initial or continued eligibility. Select NO if the documentation does not show this careful consideration, for example, a simple checklist of evaluation data does not show careful consideration and would be considered non-compliant. </a:t>
            </a:r>
          </a:p>
          <a:p>
            <a:endParaRPr lang="en-US" dirty="0">
              <a:cs typeface="Calibri"/>
            </a:endParaRPr>
          </a:p>
          <a:p>
            <a:r>
              <a:rPr lang="en-US" dirty="0">
                <a:cs typeface="Calibri"/>
              </a:rPr>
              <a:t>Special note: This isn’t an exhaustive list nor is it required to have every single piece of data listed. The point is to ensure more than one source is used in interpreting evaluation data and making determinations.</a:t>
            </a: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76</a:t>
            </a:fld>
            <a:endParaRPr lang="en-US"/>
          </a:p>
        </p:txBody>
      </p:sp>
    </p:spTree>
    <p:extLst>
      <p:ext uri="{BB962C8B-B14F-4D97-AF65-F5344CB8AC3E}">
        <p14:creationId xmlns:p14="http://schemas.microsoft.com/office/powerpoint/2010/main" val="33472828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r>
              <a:rPr lang="en-US" dirty="0"/>
              <a:t>RIOT is a framework used in comprehensive special education evaluations to ensure that a wide range of data is collected from multiple sources. The acronym stands for </a:t>
            </a:r>
            <a:r>
              <a:rPr lang="en-US" b="1" dirty="0"/>
              <a:t>Review, Interview, Observation, and Test. </a:t>
            </a:r>
            <a:r>
              <a:rPr lang="en-US" dirty="0"/>
              <a:t>Each component of the RIOT process guides evaluators to collect data from diverse sources to create a holistic picture of a student's educational needs. </a:t>
            </a:r>
          </a:p>
        </p:txBody>
      </p:sp>
      <p:sp>
        <p:nvSpPr>
          <p:cNvPr id="4" name="Slide Number Placeholder 3"/>
          <p:cNvSpPr>
            <a:spLocks noGrp="1"/>
          </p:cNvSpPr>
          <p:nvPr>
            <p:ph type="sldNum" sz="quarter" idx="5"/>
          </p:nvPr>
        </p:nvSpPr>
        <p:spPr/>
        <p:txBody>
          <a:bodyPr/>
          <a:lstStyle/>
          <a:p>
            <a:fld id="{B03B681A-0971-437A-97B1-44BF12E3167A}" type="slidenum">
              <a:rPr lang="en-US" smtClean="0"/>
              <a:t>77</a:t>
            </a:fld>
            <a:endParaRPr lang="en-US"/>
          </a:p>
        </p:txBody>
      </p:sp>
    </p:spTree>
    <p:extLst>
      <p:ext uri="{BB962C8B-B14F-4D97-AF65-F5344CB8AC3E}">
        <p14:creationId xmlns:p14="http://schemas.microsoft.com/office/powerpoint/2010/main" val="2884728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r>
              <a:rPr lang="en-US" dirty="0"/>
              <a:t>RIOT is often combined with </a:t>
            </a:r>
            <a:r>
              <a:rPr lang="en-US" b="1" dirty="0"/>
              <a:t>ICEL (Instruction, Curriculum, Environment, and Learner)</a:t>
            </a:r>
            <a:r>
              <a:rPr lang="en-US" dirty="0"/>
              <a:t>, which represents the domains to be assessed. Using the RIOT-ICEL matrix helps educational teams systematically gather information and avoid basing decisions on a single piece of data.  This combined approach ensures that evaluators consider the potential influence of environmental and instructional factors before solely focusing on the student. </a:t>
            </a:r>
          </a:p>
          <a:p>
            <a:endParaRPr lang="en-US" dirty="0"/>
          </a:p>
          <a:p>
            <a:r>
              <a:rPr lang="en-US" dirty="0"/>
              <a:t>It isn’t LICE.  Learner is only addressed when the curriculum and instruction are found to be appropriate and the environment accommodating.</a:t>
            </a:r>
          </a:p>
        </p:txBody>
      </p:sp>
      <p:sp>
        <p:nvSpPr>
          <p:cNvPr id="4" name="Slide Number Placeholder 3"/>
          <p:cNvSpPr>
            <a:spLocks noGrp="1"/>
          </p:cNvSpPr>
          <p:nvPr>
            <p:ph type="sldNum" sz="quarter" idx="5"/>
          </p:nvPr>
        </p:nvSpPr>
        <p:spPr/>
        <p:txBody>
          <a:bodyPr/>
          <a:lstStyle/>
          <a:p>
            <a:fld id="{B03B681A-0971-437A-97B1-44BF12E3167A}" type="slidenum">
              <a:rPr lang="en-US" smtClean="0"/>
              <a:t>78</a:t>
            </a:fld>
            <a:endParaRPr lang="en-US"/>
          </a:p>
        </p:txBody>
      </p:sp>
    </p:spTree>
    <p:extLst>
      <p:ext uri="{BB962C8B-B14F-4D97-AF65-F5344CB8AC3E}">
        <p14:creationId xmlns:p14="http://schemas.microsoft.com/office/powerpoint/2010/main" val="40361954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79</a:t>
            </a:fld>
            <a:endParaRPr lang="en-US"/>
          </a:p>
        </p:txBody>
      </p:sp>
    </p:spTree>
    <p:extLst>
      <p:ext uri="{BB962C8B-B14F-4D97-AF65-F5344CB8AC3E}">
        <p14:creationId xmlns:p14="http://schemas.microsoft.com/office/powerpoint/2010/main" val="320045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p:txBody>
      </p:sp>
      <p:sp>
        <p:nvSpPr>
          <p:cNvPr id="4" name="Slide Number Placeholder 3"/>
          <p:cNvSpPr>
            <a:spLocks noGrp="1"/>
          </p:cNvSpPr>
          <p:nvPr>
            <p:ph type="sldNum" sz="quarter" idx="10"/>
          </p:nvPr>
        </p:nvSpPr>
        <p:spPr/>
        <p:txBody>
          <a:bodyPr/>
          <a:lstStyle/>
          <a:p>
            <a:fld id="{B03B681A-0971-437A-97B1-44BF12E3167A}" type="slidenum">
              <a:rPr lang="en-US" smtClean="0"/>
              <a:t>8</a:t>
            </a:fld>
            <a:endParaRPr lang="en-US"/>
          </a:p>
        </p:txBody>
      </p:sp>
    </p:spTree>
    <p:extLst>
      <p:ext uri="{BB962C8B-B14F-4D97-AF65-F5344CB8AC3E}">
        <p14:creationId xmlns:p14="http://schemas.microsoft.com/office/powerpoint/2010/main" val="8100555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a:p>
            <a:pPr defTabSz="931774">
              <a:defRPr/>
            </a:pPr>
            <a:r>
              <a:rPr lang="en-US" b="1" dirty="0">
                <a:cs typeface="Calibri" panose="020F0502020204030204"/>
              </a:rPr>
              <a:t>This question had the 4</a:t>
            </a:r>
            <a:r>
              <a:rPr lang="en-US" b="1" baseline="30000" dirty="0">
                <a:cs typeface="Calibri" panose="020F0502020204030204"/>
              </a:rPr>
              <a:t>th</a:t>
            </a:r>
            <a:r>
              <a:rPr lang="en-US" b="1" dirty="0">
                <a:cs typeface="Calibri" panose="020F0502020204030204"/>
              </a:rPr>
              <a:t> highest number of non-compliant files last year.</a:t>
            </a:r>
          </a:p>
          <a:p>
            <a:pPr defTabSz="931774">
              <a:defRPr/>
            </a:pPr>
            <a:r>
              <a:rPr lang="en-US" dirty="0">
                <a:cs typeface="Calibri" panose="020F0502020204030204"/>
              </a:rPr>
              <a:t>Common findings: </a:t>
            </a:r>
            <a:r>
              <a:rPr lang="en-US" dirty="0"/>
              <a:t>Teams generally did a good job documenting for SLD in writing as required, but did not locate documentation demonstrating that exclusionary criteria were considered for initial or continued eligibility decisions for all other exceptionalities. Review the Evaluation/eligibility report for documentation that the team and the parent examined All of the exclusionary factors before determining the student is or continues to be a student with an exceptionality. </a:t>
            </a:r>
            <a:r>
              <a:rPr lang="en-US" b="1" dirty="0"/>
              <a:t>Exclusionary factors for gifted come into play when a gifted student is not determined eligible for gifted services due to one of the exclusionary factors. Since file review is based on students who are eligible for services, it would be assumed that exclusionary factors did not play into eligibility determinations for a gifted student, therefore all gifted students should be marked yes</a:t>
            </a:r>
            <a:r>
              <a:rPr lang="en-US" dirty="0"/>
              <a:t>. </a:t>
            </a:r>
            <a:r>
              <a:rPr lang="en-US" dirty="0">
                <a:cs typeface="Calibri" panose="020F0502020204030204"/>
              </a:rPr>
              <a:t> It is still best practice to include this documentation for gifted only students and should always be part of the eligibility conversations during determination meetings.</a:t>
            </a:r>
          </a:p>
          <a:p>
            <a:r>
              <a:rPr lang="en-US" dirty="0">
                <a:cs typeface="Calibri" panose="020F0502020204030204"/>
              </a:rPr>
              <a:t> </a:t>
            </a:r>
          </a:p>
          <a:p>
            <a:endParaRPr lang="en-US" b="1" dirty="0">
              <a:cs typeface="Calibri" panose="020F0502020204030204"/>
            </a:endParaRPr>
          </a:p>
          <a:p>
            <a:r>
              <a:rPr lang="en-US" b="1" dirty="0">
                <a:highlight>
                  <a:srgbClr val="FFFF00"/>
                </a:highlight>
                <a:cs typeface="Calibri" panose="020F0502020204030204"/>
              </a:rPr>
              <a:t>Did exclusionary factors prevent the student from being determined eligible. – add slide.</a:t>
            </a:r>
          </a:p>
        </p:txBody>
      </p:sp>
      <p:sp>
        <p:nvSpPr>
          <p:cNvPr id="4" name="Slide Number Placeholder 3"/>
          <p:cNvSpPr>
            <a:spLocks noGrp="1"/>
          </p:cNvSpPr>
          <p:nvPr>
            <p:ph type="sldNum" sz="quarter" idx="10"/>
          </p:nvPr>
        </p:nvSpPr>
        <p:spPr/>
        <p:txBody>
          <a:bodyPr/>
          <a:lstStyle/>
          <a:p>
            <a:fld id="{B03B681A-0971-437A-97B1-44BF12E3167A}" type="slidenum">
              <a:rPr lang="en-US" smtClean="0"/>
              <a:t>80</a:t>
            </a:fld>
            <a:endParaRPr lang="en-US"/>
          </a:p>
        </p:txBody>
      </p:sp>
    </p:spTree>
    <p:extLst>
      <p:ext uri="{BB962C8B-B14F-4D97-AF65-F5344CB8AC3E}">
        <p14:creationId xmlns:p14="http://schemas.microsoft.com/office/powerpoint/2010/main" val="2287702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81</a:t>
            </a:fld>
            <a:endParaRPr lang="en-US"/>
          </a:p>
        </p:txBody>
      </p:sp>
    </p:spTree>
    <p:extLst>
      <p:ext uri="{BB962C8B-B14F-4D97-AF65-F5344CB8AC3E}">
        <p14:creationId xmlns:p14="http://schemas.microsoft.com/office/powerpoint/2010/main" val="24783620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82</a:t>
            </a:fld>
            <a:endParaRPr lang="en-US"/>
          </a:p>
        </p:txBody>
      </p:sp>
    </p:spTree>
    <p:extLst>
      <p:ext uri="{BB962C8B-B14F-4D97-AF65-F5344CB8AC3E}">
        <p14:creationId xmlns:p14="http://schemas.microsoft.com/office/powerpoint/2010/main" val="7301264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Josie</a:t>
            </a:r>
          </a:p>
          <a:p>
            <a:r>
              <a:rPr lang="en-US" dirty="0"/>
              <a:t> </a:t>
            </a:r>
          </a:p>
        </p:txBody>
      </p:sp>
      <p:sp>
        <p:nvSpPr>
          <p:cNvPr id="4" name="Slide Number Placeholder 3"/>
          <p:cNvSpPr>
            <a:spLocks noGrp="1"/>
          </p:cNvSpPr>
          <p:nvPr>
            <p:ph type="sldNum" sz="quarter" idx="5"/>
          </p:nvPr>
        </p:nvSpPr>
        <p:spPr/>
        <p:txBody>
          <a:bodyPr/>
          <a:lstStyle/>
          <a:p>
            <a:fld id="{B03B681A-0971-437A-97B1-44BF12E3167A}" type="slidenum">
              <a:rPr lang="en-US" smtClean="0"/>
              <a:t>83</a:t>
            </a:fld>
            <a:endParaRPr lang="en-US"/>
          </a:p>
        </p:txBody>
      </p:sp>
    </p:spTree>
    <p:extLst>
      <p:ext uri="{BB962C8B-B14F-4D97-AF65-F5344CB8AC3E}">
        <p14:creationId xmlns:p14="http://schemas.microsoft.com/office/powerpoint/2010/main" val="31822627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  </a:t>
            </a:r>
          </a:p>
          <a:p>
            <a:r>
              <a:rPr lang="en-US" dirty="0"/>
              <a:t>Q4-9</a:t>
            </a:r>
          </a:p>
          <a:p>
            <a:r>
              <a:rPr lang="en-US" dirty="0"/>
              <a:t>We are going to provide a few examples and ask you to discuss the documentation and whether your table feels it is compliant or what it is missing. We will then discuss as a group.</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84</a:t>
            </a:fld>
            <a:endParaRPr lang="en-US"/>
          </a:p>
        </p:txBody>
      </p:sp>
    </p:spTree>
    <p:extLst>
      <p:ext uri="{BB962C8B-B14F-4D97-AF65-F5344CB8AC3E}">
        <p14:creationId xmlns:p14="http://schemas.microsoft.com/office/powerpoint/2010/main" val="21449741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85</a:t>
            </a:fld>
            <a:endParaRPr lang="en-US"/>
          </a:p>
        </p:txBody>
      </p:sp>
    </p:spTree>
    <p:extLst>
      <p:ext uri="{BB962C8B-B14F-4D97-AF65-F5344CB8AC3E}">
        <p14:creationId xmlns:p14="http://schemas.microsoft.com/office/powerpoint/2010/main" val="37970474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r>
              <a:rPr lang="en-US" dirty="0"/>
              <a:t>(this slide has transitions)</a:t>
            </a:r>
          </a:p>
        </p:txBody>
      </p:sp>
      <p:sp>
        <p:nvSpPr>
          <p:cNvPr id="4" name="Slide Number Placeholder 3"/>
          <p:cNvSpPr>
            <a:spLocks noGrp="1"/>
          </p:cNvSpPr>
          <p:nvPr>
            <p:ph type="sldNum" sz="quarter" idx="5"/>
          </p:nvPr>
        </p:nvSpPr>
        <p:spPr/>
        <p:txBody>
          <a:bodyPr/>
          <a:lstStyle/>
          <a:p>
            <a:fld id="{B03B681A-0971-437A-97B1-44BF12E3167A}" type="slidenum">
              <a:rPr lang="en-US" smtClean="0"/>
              <a:t>86</a:t>
            </a:fld>
            <a:endParaRPr lang="en-US"/>
          </a:p>
        </p:txBody>
      </p:sp>
    </p:spTree>
    <p:extLst>
      <p:ext uri="{BB962C8B-B14F-4D97-AF65-F5344CB8AC3E}">
        <p14:creationId xmlns:p14="http://schemas.microsoft.com/office/powerpoint/2010/main" val="8344231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87</a:t>
            </a:fld>
            <a:endParaRPr lang="en-US"/>
          </a:p>
        </p:txBody>
      </p:sp>
    </p:spTree>
    <p:extLst>
      <p:ext uri="{BB962C8B-B14F-4D97-AF65-F5344CB8AC3E}">
        <p14:creationId xmlns:p14="http://schemas.microsoft.com/office/powerpoint/2010/main" val="28763747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Josie</a:t>
            </a:r>
          </a:p>
          <a:p>
            <a:r>
              <a:rPr lang="en-US" dirty="0"/>
              <a:t> </a:t>
            </a:r>
          </a:p>
          <a:p>
            <a:r>
              <a:rPr lang="en-US" dirty="0"/>
              <a:t>It would be preferred to have all three questions separate like the self-assessment shows, but these examples would still be considered compliant.</a:t>
            </a:r>
          </a:p>
        </p:txBody>
      </p:sp>
      <p:sp>
        <p:nvSpPr>
          <p:cNvPr id="4" name="Slide Number Placeholder 3"/>
          <p:cNvSpPr>
            <a:spLocks noGrp="1"/>
          </p:cNvSpPr>
          <p:nvPr>
            <p:ph type="sldNum" sz="quarter" idx="5"/>
          </p:nvPr>
        </p:nvSpPr>
        <p:spPr/>
        <p:txBody>
          <a:bodyPr/>
          <a:lstStyle/>
          <a:p>
            <a:fld id="{B03B681A-0971-437A-97B1-44BF12E3167A}" type="slidenum">
              <a:rPr lang="en-US" smtClean="0"/>
              <a:t>88</a:t>
            </a:fld>
            <a:endParaRPr lang="en-US"/>
          </a:p>
        </p:txBody>
      </p:sp>
    </p:spTree>
    <p:extLst>
      <p:ext uri="{BB962C8B-B14F-4D97-AF65-F5344CB8AC3E}">
        <p14:creationId xmlns:p14="http://schemas.microsoft.com/office/powerpoint/2010/main" val="28736704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B043-B8C9-29E0-1B47-6B20628B5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F8FE9-3D67-81DE-B81E-823148B71F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B37C9-77AD-09D7-7E8C-4A831FCEB35A}"/>
              </a:ext>
            </a:extLst>
          </p:cNvPr>
          <p:cNvSpPr>
            <a:spLocks noGrp="1"/>
          </p:cNvSpPr>
          <p:nvPr>
            <p:ph type="body" idx="1"/>
          </p:nvPr>
        </p:nvSpPr>
        <p:spPr/>
        <p:txBody>
          <a:bodyPr/>
          <a:lstStyle/>
          <a:p>
            <a:pPr defTabSz="931774">
              <a:defRPr/>
            </a:pPr>
            <a:r>
              <a:rPr lang="en-US" dirty="0"/>
              <a:t>Josie</a:t>
            </a:r>
          </a:p>
          <a:p>
            <a:r>
              <a:rPr lang="en-US" dirty="0"/>
              <a:t>  </a:t>
            </a:r>
          </a:p>
          <a:p>
            <a:r>
              <a:rPr lang="en-US" dirty="0"/>
              <a:t>It would be preferred to have all three questions separate like the self-assessment shows, but these examples would still be considered compliant.</a:t>
            </a:r>
          </a:p>
        </p:txBody>
      </p:sp>
      <p:sp>
        <p:nvSpPr>
          <p:cNvPr id="4" name="Slide Number Placeholder 3">
            <a:extLst>
              <a:ext uri="{FF2B5EF4-FFF2-40B4-BE49-F238E27FC236}">
                <a16:creationId xmlns:a16="http://schemas.microsoft.com/office/drawing/2014/main" id="{44DE93BA-E5D1-B07B-F0F2-CFF13E6AA6F0}"/>
              </a:ext>
            </a:extLst>
          </p:cNvPr>
          <p:cNvSpPr>
            <a:spLocks noGrp="1"/>
          </p:cNvSpPr>
          <p:nvPr>
            <p:ph type="sldNum" sz="quarter" idx="5"/>
          </p:nvPr>
        </p:nvSpPr>
        <p:spPr/>
        <p:txBody>
          <a:bodyPr/>
          <a:lstStyle/>
          <a:p>
            <a:fld id="{B03B681A-0971-437A-97B1-44BF12E3167A}" type="slidenum">
              <a:rPr lang="en-US" smtClean="0"/>
              <a:t>89</a:t>
            </a:fld>
            <a:endParaRPr lang="en-US"/>
          </a:p>
        </p:txBody>
      </p:sp>
    </p:spTree>
    <p:extLst>
      <p:ext uri="{BB962C8B-B14F-4D97-AF65-F5344CB8AC3E}">
        <p14:creationId xmlns:p14="http://schemas.microsoft.com/office/powerpoint/2010/main" val="59638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a:p>
            <a:r>
              <a:rPr lang="en-US" dirty="0"/>
              <a:t>New user – you will need to register for a common authentication login. If you have changed districts you will also need to do this. You will be notified once your access is approved.</a:t>
            </a:r>
          </a:p>
          <a:p>
            <a:r>
              <a:rPr lang="en-US" dirty="0"/>
              <a:t>Depending on the role, you may need to be promoted so that you have the necessary access – district administrator. Anyone can have access, but the special education director decides what level of access. The quick start guide explains all of this.</a:t>
            </a:r>
          </a:p>
          <a:p>
            <a:r>
              <a:rPr lang="en-US" dirty="0"/>
              <a:t>Interlocal directors need approval from their superintendent and then will need to approve themselves.</a:t>
            </a:r>
          </a:p>
        </p:txBody>
      </p:sp>
      <p:sp>
        <p:nvSpPr>
          <p:cNvPr id="4" name="Slide Number Placeholder 3"/>
          <p:cNvSpPr>
            <a:spLocks noGrp="1"/>
          </p:cNvSpPr>
          <p:nvPr>
            <p:ph type="sldNum" sz="quarter" idx="10"/>
          </p:nvPr>
        </p:nvSpPr>
        <p:spPr/>
        <p:txBody>
          <a:bodyPr/>
          <a:lstStyle/>
          <a:p>
            <a:fld id="{B03B681A-0971-437A-97B1-44BF12E3167A}" type="slidenum">
              <a:rPr lang="en-US" smtClean="0"/>
              <a:t>9</a:t>
            </a:fld>
            <a:endParaRPr lang="en-US"/>
          </a:p>
        </p:txBody>
      </p:sp>
    </p:spTree>
    <p:extLst>
      <p:ext uri="{BB962C8B-B14F-4D97-AF65-F5344CB8AC3E}">
        <p14:creationId xmlns:p14="http://schemas.microsoft.com/office/powerpoint/2010/main" val="9766623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   </a:t>
            </a:r>
          </a:p>
          <a:p>
            <a:r>
              <a:rPr lang="en-US" dirty="0"/>
              <a:t>We have included a link to the PLAAFP document located on the KIAS page this is a great resource for IEP teams</a:t>
            </a:r>
          </a:p>
        </p:txBody>
      </p:sp>
      <p:sp>
        <p:nvSpPr>
          <p:cNvPr id="4" name="Slide Number Placeholder 3"/>
          <p:cNvSpPr>
            <a:spLocks noGrp="1"/>
          </p:cNvSpPr>
          <p:nvPr>
            <p:ph type="sldNum" sz="quarter" idx="5"/>
          </p:nvPr>
        </p:nvSpPr>
        <p:spPr/>
        <p:txBody>
          <a:bodyPr/>
          <a:lstStyle/>
          <a:p>
            <a:fld id="{B03B681A-0971-437A-97B1-44BF12E3167A}" type="slidenum">
              <a:rPr lang="en-US" smtClean="0"/>
              <a:t>90</a:t>
            </a:fld>
            <a:endParaRPr lang="en-US"/>
          </a:p>
        </p:txBody>
      </p:sp>
    </p:spTree>
    <p:extLst>
      <p:ext uri="{BB962C8B-B14F-4D97-AF65-F5344CB8AC3E}">
        <p14:creationId xmlns:p14="http://schemas.microsoft.com/office/powerpoint/2010/main" val="41522991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91</a:t>
            </a:fld>
            <a:endParaRPr lang="en-US"/>
          </a:p>
        </p:txBody>
      </p:sp>
    </p:spTree>
    <p:extLst>
      <p:ext uri="{BB962C8B-B14F-4D97-AF65-F5344CB8AC3E}">
        <p14:creationId xmlns:p14="http://schemas.microsoft.com/office/powerpoint/2010/main" val="24715035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92</a:t>
            </a:fld>
            <a:endParaRPr lang="en-US"/>
          </a:p>
        </p:txBody>
      </p:sp>
    </p:spTree>
    <p:extLst>
      <p:ext uri="{BB962C8B-B14F-4D97-AF65-F5344CB8AC3E}">
        <p14:creationId xmlns:p14="http://schemas.microsoft.com/office/powerpoint/2010/main" val="36559775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93</a:t>
            </a:fld>
            <a:endParaRPr lang="en-US"/>
          </a:p>
        </p:txBody>
      </p:sp>
    </p:spTree>
    <p:extLst>
      <p:ext uri="{BB962C8B-B14F-4D97-AF65-F5344CB8AC3E}">
        <p14:creationId xmlns:p14="http://schemas.microsoft.com/office/powerpoint/2010/main" val="5480992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94</a:t>
            </a:fld>
            <a:endParaRPr lang="en-US"/>
          </a:p>
        </p:txBody>
      </p:sp>
    </p:spTree>
    <p:extLst>
      <p:ext uri="{BB962C8B-B14F-4D97-AF65-F5344CB8AC3E}">
        <p14:creationId xmlns:p14="http://schemas.microsoft.com/office/powerpoint/2010/main" val="25438642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pPr defTabSz="931774">
              <a:defRPr/>
            </a:pPr>
            <a:r>
              <a:rPr lang="en-US" dirty="0"/>
              <a:t>   </a:t>
            </a:r>
          </a:p>
          <a:p>
            <a:r>
              <a:rPr lang="en-US" dirty="0"/>
              <a:t>PLAAFP statements prevent us from experiencing the dreaded and harmful “</a:t>
            </a:r>
            <a:r>
              <a:rPr lang="en-US" dirty="0" err="1"/>
              <a:t>assumacide</a:t>
            </a:r>
            <a:r>
              <a:rPr lang="en-US" dirty="0"/>
              <a:t>”. </a:t>
            </a:r>
            <a:r>
              <a:rPr lang="en-US" dirty="0" err="1"/>
              <a:t>Assumacide</a:t>
            </a:r>
            <a:r>
              <a:rPr lang="en-US" dirty="0"/>
              <a:t> is when we make decisions about programming or identify practices or supports based on our assumptions, rather than evidence. PLAAFPS are based on the individual needs that a child experiences because of the disability.</a:t>
            </a:r>
          </a:p>
          <a:p>
            <a:r>
              <a:rPr lang="en-US" dirty="0"/>
              <a:t>There are four essential elements of a high quality PLAAFP included on the tip sheet.  All PLAAFPs need to include student needs, effect on progress in the general education, baseline information, and connection to goals and/or services. </a:t>
            </a:r>
          </a:p>
          <a:p>
            <a:r>
              <a:rPr lang="en-US" dirty="0"/>
              <a:t>Element 1 -Student needs addresses information on the student’s current academic and/or functional needs. – Question 10 and 11</a:t>
            </a:r>
          </a:p>
          <a:p>
            <a:r>
              <a:rPr lang="en-US" dirty="0"/>
              <a:t>Element 2 – Effect on progress in the general education classroom is an explanation of how the disability affects the student’s involvement and progress in the general education curriculum. – Question 12</a:t>
            </a:r>
          </a:p>
          <a:p>
            <a:r>
              <a:rPr lang="en-US" dirty="0"/>
              <a:t>Element 3 -  Baseline information is the baseline data for monitoring student data. Baseline data needs to be specific, objective, and measurable.</a:t>
            </a:r>
          </a:p>
          <a:p>
            <a:r>
              <a:rPr lang="en-US" dirty="0"/>
              <a:t>Element 4 – connection to goals and/or services. This is the bridge between the PLAAFP statement and an annual goal, service, or supports listed in the IEP. – Question 13</a:t>
            </a:r>
          </a:p>
        </p:txBody>
      </p:sp>
      <p:sp>
        <p:nvSpPr>
          <p:cNvPr id="4" name="Slide Number Placeholder 3"/>
          <p:cNvSpPr>
            <a:spLocks noGrp="1"/>
          </p:cNvSpPr>
          <p:nvPr>
            <p:ph type="sldNum" sz="quarter" idx="5"/>
          </p:nvPr>
        </p:nvSpPr>
        <p:spPr/>
        <p:txBody>
          <a:bodyPr/>
          <a:lstStyle/>
          <a:p>
            <a:fld id="{B03B681A-0971-437A-97B1-44BF12E3167A}" type="slidenum">
              <a:rPr lang="en-US" smtClean="0"/>
              <a:t>95</a:t>
            </a:fld>
            <a:endParaRPr lang="en-US"/>
          </a:p>
        </p:txBody>
      </p:sp>
    </p:spTree>
    <p:extLst>
      <p:ext uri="{BB962C8B-B14F-4D97-AF65-F5344CB8AC3E}">
        <p14:creationId xmlns:p14="http://schemas.microsoft.com/office/powerpoint/2010/main" val="13015811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Melissa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96</a:t>
            </a:fld>
            <a:endParaRPr lang="en-US"/>
          </a:p>
        </p:txBody>
      </p:sp>
    </p:spTree>
    <p:extLst>
      <p:ext uri="{BB962C8B-B14F-4D97-AF65-F5344CB8AC3E}">
        <p14:creationId xmlns:p14="http://schemas.microsoft.com/office/powerpoint/2010/main" val="23933865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Melissa</a:t>
            </a:r>
          </a:p>
          <a:p>
            <a:r>
              <a:rPr lang="en-US" dirty="0"/>
              <a:t>  </a:t>
            </a:r>
          </a:p>
          <a:p>
            <a:r>
              <a:rPr lang="en-US" dirty="0"/>
              <a:t>Academic achievement generally refers to a child’s performance in academic areas. It could vary depending on a child's circumstance or situation, therefore, a definition of academic achievement is not included in the IDEA regulations.  </a:t>
            </a:r>
          </a:p>
          <a:p>
            <a:r>
              <a:rPr lang="en-US" b="1" dirty="0"/>
              <a:t>METHOD</a:t>
            </a:r>
            <a:r>
              <a:rPr lang="en-US" dirty="0"/>
              <a:t>: Review the IEP to determine if it includes information about the student’s current academic achievement. In most cases we are talking about reading, writing, math, science , and history.</a:t>
            </a:r>
          </a:p>
          <a:p>
            <a:br>
              <a:rPr lang="en-US" dirty="0"/>
            </a:br>
            <a:endParaRPr lang="en-US" dirty="0"/>
          </a:p>
          <a:p>
            <a:pPr lvl="1"/>
            <a:r>
              <a:rPr lang="en-US" b="1" dirty="0"/>
              <a:t>Yes or No</a:t>
            </a:r>
            <a:r>
              <a:rPr lang="en-US" dirty="0"/>
              <a:t>: The IEP </a:t>
            </a:r>
            <a:r>
              <a:rPr lang="en-US" i="1" u="sng" dirty="0"/>
              <a:t>includes</a:t>
            </a:r>
            <a:r>
              <a:rPr lang="en-US" dirty="0"/>
              <a:t> or </a:t>
            </a:r>
            <a:r>
              <a:rPr lang="en-US" i="1" u="sng" dirty="0"/>
              <a:t>does not include </a:t>
            </a:r>
            <a:r>
              <a:rPr lang="en-US" dirty="0"/>
              <a:t>a description of the student’s current level of academic achievement.</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97</a:t>
            </a:fld>
            <a:endParaRPr lang="en-US"/>
          </a:p>
        </p:txBody>
      </p:sp>
    </p:spTree>
    <p:extLst>
      <p:ext uri="{BB962C8B-B14F-4D97-AF65-F5344CB8AC3E}">
        <p14:creationId xmlns:p14="http://schemas.microsoft.com/office/powerpoint/2010/main" val="8856209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Melissa </a:t>
            </a:r>
          </a:p>
          <a:p>
            <a:pPr defTabSz="931774">
              <a:defRPr/>
            </a:pPr>
            <a:r>
              <a:rPr lang="en-US" dirty="0"/>
              <a:t>This was an example taken from the recent Prepping for Progress 2023 Conference on the ABC’s of IEPs  We have color coded and highlighted to help show how some of this information may overlap between the 4 elements</a:t>
            </a:r>
          </a:p>
          <a:p>
            <a:pPr defTabSz="931774">
              <a:defRPr/>
            </a:pPr>
            <a:endParaRPr lang="en-US" dirty="0"/>
          </a:p>
        </p:txBody>
      </p:sp>
      <p:sp>
        <p:nvSpPr>
          <p:cNvPr id="4" name="Slide Number Placeholder 3"/>
          <p:cNvSpPr>
            <a:spLocks noGrp="1"/>
          </p:cNvSpPr>
          <p:nvPr>
            <p:ph type="sldNum" idx="12"/>
          </p:nvPr>
        </p:nvSpPr>
        <p:spPr/>
        <p:txBody>
          <a:bodyPr/>
          <a:lstStyle/>
          <a:p>
            <a:fld id="{00000000-1234-1234-1234-123412341234}" type="slidenum">
              <a:rPr lang="en-US">
                <a:solidFill>
                  <a:schemeClr val="dk1"/>
                </a:solidFill>
                <a:latin typeface="Arial"/>
                <a:ea typeface="Arial"/>
                <a:cs typeface="Arial"/>
                <a:sym typeface="Arial"/>
              </a:rPr>
              <a:pPr/>
              <a:t>98</a:t>
            </a:fld>
            <a:endParaRPr lang="en-US">
              <a:solidFill>
                <a:schemeClr val="dk1"/>
              </a:solidFill>
              <a:latin typeface="Arial"/>
              <a:ea typeface="Arial"/>
              <a:cs typeface="Arial"/>
              <a:sym typeface="Arial"/>
            </a:endParaRPr>
          </a:p>
        </p:txBody>
      </p:sp>
    </p:spTree>
    <p:extLst>
      <p:ext uri="{BB962C8B-B14F-4D97-AF65-F5344CB8AC3E}">
        <p14:creationId xmlns:p14="http://schemas.microsoft.com/office/powerpoint/2010/main" val="36300974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Melissa</a:t>
            </a:r>
          </a:p>
          <a:p>
            <a:pPr defTabSz="931774">
              <a:defRPr/>
            </a:pPr>
            <a:r>
              <a:rPr lang="en-US" dirty="0"/>
              <a:t>  </a:t>
            </a:r>
          </a:p>
          <a:p>
            <a:r>
              <a:rPr lang="en-US" dirty="0"/>
              <a:t>This sample was shared during the Prepping for Progress ABCs to IEPs</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99</a:t>
            </a:fld>
            <a:endParaRPr lang="en-US"/>
          </a:p>
        </p:txBody>
      </p:sp>
    </p:spTree>
    <p:extLst>
      <p:ext uri="{BB962C8B-B14F-4D97-AF65-F5344CB8AC3E}">
        <p14:creationId xmlns:p14="http://schemas.microsoft.com/office/powerpoint/2010/main" val="2323879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24618" y="4326467"/>
            <a:ext cx="8529181" cy="103765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1EDEF72E-400C-FE56-6018-ACA73C68A6DD}"/>
              </a:ext>
            </a:extLst>
          </p:cNvPr>
          <p:cNvSpPr>
            <a:spLocks noGrp="1"/>
          </p:cNvSpPr>
          <p:nvPr>
            <p:ph type="title"/>
          </p:nvPr>
        </p:nvSpPr>
        <p:spPr>
          <a:xfrm>
            <a:off x="838200" y="1797485"/>
            <a:ext cx="10515600" cy="252898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76997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9/17/2025</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63667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12188952" cy="5116945"/>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0" y="5218545"/>
            <a:ext cx="10420927" cy="1003851"/>
          </a:xfrm>
        </p:spPr>
        <p:txBody>
          <a:bodyPr anchor="t">
            <a:normAutofit/>
          </a:bodyPr>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746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8" y="803563"/>
            <a:ext cx="9922164" cy="4932218"/>
          </a:xfrm>
        </p:spPr>
        <p:txBody>
          <a:bodyPr anchor="ctr" anchorCtr="0"/>
          <a:lstStyle>
            <a:lvl1pPr marL="0" indent="0" algn="ctr">
              <a:buNone/>
              <a:defRPr>
                <a:noFill/>
              </a:defRPr>
            </a:lvl1pPr>
          </a:lstStyle>
          <a:p>
            <a:endParaRPr lang="en-US"/>
          </a:p>
        </p:txBody>
      </p:sp>
    </p:spTree>
    <p:extLst>
      <p:ext uri="{BB962C8B-B14F-4D97-AF65-F5344CB8AC3E}">
        <p14:creationId xmlns:p14="http://schemas.microsoft.com/office/powerpoint/2010/main" val="1645465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lnSpc>
                <a:spcPct val="100000"/>
              </a:lnSpc>
              <a:defRPr sz="3200"/>
            </a:lvl1pPr>
          </a:lstStyle>
          <a:p>
            <a:r>
              <a:rPr lang="en-US" dirty="0"/>
              <a:t>Click to edit Master title style</a:t>
            </a:r>
          </a:p>
        </p:txBody>
      </p:sp>
      <p:sp>
        <p:nvSpPr>
          <p:cNvPr id="3" name="Content Placeholder 2"/>
          <p:cNvSpPr>
            <a:spLocks noGrp="1"/>
          </p:cNvSpPr>
          <p:nvPr>
            <p:ph idx="1"/>
          </p:nvPr>
        </p:nvSpPr>
        <p:spPr>
          <a:xfrm>
            <a:off x="5183188" y="457201"/>
            <a:ext cx="6172200" cy="5403850"/>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96624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457201"/>
            <a:ext cx="6172200" cy="5403850"/>
          </a:xfrm>
          <a:prstGeom prst="rect">
            <a:avLst/>
          </a:prstGeom>
          <a:noFill/>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32424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89" y="3168073"/>
            <a:ext cx="4592495" cy="2354046"/>
          </a:xfrm>
        </p:spPr>
        <p:txBody>
          <a:bodyPr anchor="ctr">
            <a:normAutofit/>
          </a:bodyPr>
          <a:lstStyle>
            <a:lvl1pPr marL="0" indent="0">
              <a:lnSpc>
                <a:spcPct val="100000"/>
              </a:lnSpc>
              <a:spcBef>
                <a:spcPts val="0"/>
              </a:spcBef>
              <a:spcAft>
                <a:spcPts val="0"/>
              </a:spcAft>
              <a:buNone/>
              <a:defRPr sz="2000" b="0"/>
            </a:lvl1pPr>
            <a:lvl2pPr marL="457200" indent="0">
              <a:lnSpc>
                <a:spcPct val="100000"/>
              </a:lnSpc>
              <a:spcBef>
                <a:spcPts val="0"/>
              </a:spcBef>
              <a:spcAft>
                <a:spcPts val="0"/>
              </a:spcAft>
              <a:buNone/>
              <a:defRPr sz="2000"/>
            </a:lvl2pPr>
            <a:lvl3pPr marL="914400" indent="0">
              <a:buNone/>
              <a:defRPr/>
            </a:lvl3pPr>
            <a:lvl4pPr marL="1371600" indent="0">
              <a:buNone/>
              <a:defRPr/>
            </a:lvl4pPr>
            <a:lvl5pPr marL="1828800"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3" y="3168073"/>
            <a:ext cx="4592495" cy="2354046"/>
          </a:xfrm>
        </p:spPr>
        <p:txBody>
          <a:bodyPr anchor="ctr">
            <a:normAutofit/>
          </a:bodyPr>
          <a:lstStyle>
            <a:lvl1pPr marL="0" indent="0">
              <a:lnSpc>
                <a:spcPct val="100000"/>
              </a:lnSpc>
              <a:spcBef>
                <a:spcPts val="0"/>
              </a:spcBef>
              <a:spcAft>
                <a:spcPts val="0"/>
              </a:spcAft>
              <a:buNone/>
              <a:defRPr sz="2000" b="0"/>
            </a:lvl1pPr>
            <a:lvl2pPr marL="457200" indent="0">
              <a:lnSpc>
                <a:spcPct val="100000"/>
              </a:lnSpc>
              <a:spcBef>
                <a:spcPts val="0"/>
              </a:spcBef>
              <a:spcAft>
                <a:spcPts val="0"/>
              </a:spcAft>
              <a:buNone/>
              <a:defRPr sz="2000"/>
            </a:lvl2pPr>
            <a:lvl3pPr marL="914400" indent="0">
              <a:buNone/>
              <a:defRPr/>
            </a:lvl3pPr>
            <a:lvl4pPr marL="1371600" indent="0">
              <a:buNone/>
              <a:defRPr/>
            </a:lvl4pPr>
            <a:lvl5pPr marL="1828800"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89" y="5661891"/>
            <a:ext cx="9686349" cy="507831"/>
          </a:xfrm>
          <a:prstGeom prst="rect">
            <a:avLst/>
          </a:prstGeom>
          <a:noFill/>
        </p:spPr>
        <p:txBody>
          <a:bodyPr wrap="square" rtlCol="0">
            <a:spAutoFit/>
          </a:bodyPr>
          <a:lstStyle/>
          <a:p>
            <a:r>
              <a:rPr lang="en-US" sz="900" dirty="0"/>
              <a:t>The Kansas State Department of Education does not discriminate on the basis of race, color, religion,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a:t>
            </a:r>
            <a:r>
              <a:rPr lang="en-US" sz="900"/>
              <a:t>Jackson, Suite 102, Topeka, KS 66612, (785) 296-3201.</a:t>
            </a:r>
            <a:endParaRPr lang="en-US" sz="900" dirty="0"/>
          </a:p>
        </p:txBody>
      </p:sp>
    </p:spTree>
    <p:extLst>
      <p:ext uri="{BB962C8B-B14F-4D97-AF65-F5344CB8AC3E}">
        <p14:creationId xmlns:p14="http://schemas.microsoft.com/office/powerpoint/2010/main" val="3179874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56745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64"/>
        <p:cNvGrpSpPr/>
        <p:nvPr/>
      </p:nvGrpSpPr>
      <p:grpSpPr>
        <a:xfrm>
          <a:off x="0" y="0"/>
          <a:ext cx="0" cy="0"/>
          <a:chOff x="0" y="0"/>
          <a:chExt cx="0" cy="0"/>
        </a:xfrm>
      </p:grpSpPr>
      <p:sp>
        <p:nvSpPr>
          <p:cNvPr id="65" name="Google Shape;65;p15"/>
          <p:cNvSpPr txBox="1">
            <a:spLocks noGrp="1"/>
          </p:cNvSpPr>
          <p:nvPr>
            <p:ph type="body" idx="1"/>
          </p:nvPr>
        </p:nvSpPr>
        <p:spPr>
          <a:xfrm>
            <a:off x="838200" y="1644073"/>
            <a:ext cx="10515600" cy="45328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1600"/>
              </a:spcBef>
              <a:spcAft>
                <a:spcPts val="0"/>
              </a:spcAft>
              <a:buSzPts val="1400"/>
              <a:buChar char="○"/>
              <a:defRPr/>
            </a:lvl2pPr>
            <a:lvl3pPr marL="1828754" lvl="2" indent="-423323" algn="l">
              <a:lnSpc>
                <a:spcPct val="90000"/>
              </a:lnSpc>
              <a:spcBef>
                <a:spcPts val="1600"/>
              </a:spcBef>
              <a:spcAft>
                <a:spcPts val="0"/>
              </a:spcAft>
              <a:buSzPts val="1400"/>
              <a:buChar char="■"/>
              <a:defRPr/>
            </a:lvl3pPr>
            <a:lvl4pPr marL="2438339" lvl="3" indent="-423323" algn="l">
              <a:lnSpc>
                <a:spcPct val="90000"/>
              </a:lnSpc>
              <a:spcBef>
                <a:spcPts val="1600"/>
              </a:spcBef>
              <a:spcAft>
                <a:spcPts val="0"/>
              </a:spcAft>
              <a:buSzPts val="1400"/>
              <a:buChar char="●"/>
              <a:defRPr/>
            </a:lvl4pPr>
            <a:lvl5pPr marL="3047924" lvl="4" indent="-423323" algn="l">
              <a:lnSpc>
                <a:spcPct val="90000"/>
              </a:lnSpc>
              <a:spcBef>
                <a:spcPts val="1600"/>
              </a:spcBef>
              <a:spcAft>
                <a:spcPts val="0"/>
              </a:spcAft>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1600"/>
              </a:spcBef>
              <a:spcAft>
                <a:spcPts val="0"/>
              </a:spcAft>
              <a:buClr>
                <a:schemeClr val="dk1"/>
              </a:buClr>
              <a:buSzPts val="1400"/>
              <a:buChar char="●"/>
              <a:defRPr/>
            </a:lvl7pPr>
            <a:lvl8pPr marL="4876678" lvl="7" indent="-423323" algn="l">
              <a:lnSpc>
                <a:spcPct val="90000"/>
              </a:lnSpc>
              <a:spcBef>
                <a:spcPts val="1600"/>
              </a:spcBef>
              <a:spcAft>
                <a:spcPts val="0"/>
              </a:spcAft>
              <a:buClr>
                <a:schemeClr val="dk1"/>
              </a:buClr>
              <a:buSzPts val="1400"/>
              <a:buChar char="○"/>
              <a:defRPr/>
            </a:lvl8pPr>
            <a:lvl9pPr marL="5486263" lvl="8" indent="-423323" algn="l">
              <a:lnSpc>
                <a:spcPct val="90000"/>
              </a:lnSpc>
              <a:spcBef>
                <a:spcPts val="1600"/>
              </a:spcBef>
              <a:spcAft>
                <a:spcPts val="1600"/>
              </a:spcAft>
              <a:buClr>
                <a:schemeClr val="dk1"/>
              </a:buClr>
              <a:buSzPts val="1400"/>
              <a:buChar char="■"/>
              <a:defRPr/>
            </a:lvl9pPr>
          </a:lstStyle>
          <a:p>
            <a:endParaRPr/>
          </a:p>
        </p:txBody>
      </p:sp>
      <p:sp>
        <p:nvSpPr>
          <p:cNvPr id="66" name="Google Shape;66;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67" name="Google Shape;67;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68" name="Google Shape;68;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69" name="Google Shape;69;p1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91755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0"/>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8439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0"/>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7258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3456" y="423334"/>
            <a:ext cx="8340436" cy="2713228"/>
          </a:xfrm>
          <a:prstGeom prst="rect">
            <a:avLst/>
          </a:prstGeom>
        </p:spPr>
        <p:txBody>
          <a:bodyPr rIns="457200"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893456" y="3246268"/>
            <a:ext cx="8340436" cy="1500187"/>
          </a:xfrm>
          <a:prstGeom prst="rect">
            <a:avLst/>
          </a:prstGeom>
        </p:spPr>
        <p:txBody>
          <a:bodyPr tIns="182880" rIns="457200" bIns="182880" anchor="t" anchorCtr="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882145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71749"/>
            <a:ext cx="10692008" cy="921224"/>
          </a:xfrm>
          <a:prstGeom prst="rect">
            <a:avLst/>
          </a:prstGeom>
        </p:spPr>
        <p:txBody>
          <a:bodyPr anchor="b"/>
          <a:lstStyle/>
          <a:p>
            <a:r>
              <a:rPr lang="en-US" dirty="0"/>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2"/>
            <a:ext cx="7948808" cy="688099"/>
          </a:xfrm>
          <a:prstGeom prst="rect">
            <a:avLst/>
          </a:prstGeo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7378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marL="228600" indent="-228600">
              <a:lnSpc>
                <a:spcPct val="100000"/>
              </a:lnSpc>
              <a:buClr>
                <a:schemeClr val="accent1"/>
              </a:buClr>
              <a:buFont typeface="Symbol" panose="05050102010706020507" pitchFamily="18" charset="2"/>
              <a:buChar char="·"/>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50447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1493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2"/>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671761"/>
            <a:ext cx="5157787" cy="2980893"/>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2"/>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671761"/>
            <a:ext cx="5183188" cy="2980894"/>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9286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0" y="1458913"/>
            <a:ext cx="10393363" cy="2817523"/>
          </a:xfrm>
        </p:spPr>
        <p:txBody>
          <a:bodyPr lIns="1645920" tIns="914400" rIns="1645920" bIns="914400" anchor="t" anchorCtr="0">
            <a:normAutofit/>
          </a:bodyPr>
          <a:lstStyle>
            <a:lvl1pPr marL="0" indent="0">
              <a:lnSpc>
                <a:spcPct val="100000"/>
              </a:lnSpc>
              <a:buNone/>
              <a:defRPr sz="3600" i="1"/>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200" indent="0" algn="r">
              <a:buNone/>
              <a:defRPr/>
            </a:lvl2pPr>
            <a:lvl3pPr marL="914400" indent="0" algn="r">
              <a:buNone/>
              <a:defRPr/>
            </a:lvl3pPr>
            <a:lvl4pPr marL="1371600" indent="0" algn="r">
              <a:buNone/>
              <a:defRPr/>
            </a:lvl4pPr>
            <a:lvl5pPr marL="1828800" indent="0" algn="r">
              <a:buNone/>
              <a:defRPr/>
            </a:lvl5pPr>
          </a:lstStyle>
          <a:p>
            <a:pPr lvl="0"/>
            <a:endParaRPr lang="en-US" dirty="0"/>
          </a:p>
        </p:txBody>
      </p:sp>
    </p:spTree>
    <p:extLst>
      <p:ext uri="{BB962C8B-B14F-4D97-AF65-F5344CB8AC3E}">
        <p14:creationId xmlns:p14="http://schemas.microsoft.com/office/powerpoint/2010/main" val="243890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st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36804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9/17/2025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8608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63" r:id="rId4"/>
    <p:sldLayoutId id="2147483672" r:id="rId5"/>
    <p:sldLayoutId id="2147483664" r:id="rId6"/>
    <p:sldLayoutId id="2147483665" r:id="rId7"/>
    <p:sldLayoutId id="2147483666" r:id="rId8"/>
    <p:sldLayoutId id="2147483675" r:id="rId9"/>
    <p:sldLayoutId id="2147483676" r:id="rId10"/>
    <p:sldLayoutId id="2147483667" r:id="rId11"/>
    <p:sldLayoutId id="2147483673" r:id="rId12"/>
    <p:sldLayoutId id="2147483668" r:id="rId13"/>
    <p:sldLayoutId id="2147483669" r:id="rId14"/>
    <p:sldLayoutId id="2147483674" r:id="rId15"/>
    <p:sldLayoutId id="2147483678" r:id="rId16"/>
    <p:sldLayoutId id="2147483680" r:id="rId17"/>
  </p:sldLayoutIdLst>
  <p:txStyles>
    <p:titleStyle>
      <a:lvl1pPr algn="l" defTabSz="914400" rtl="0" eaLnBrk="1" latinLnBrk="0" hangingPunct="1">
        <a:lnSpc>
          <a:spcPct val="10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100000"/>
        </a:lnSpc>
        <a:spcBef>
          <a:spcPts val="600"/>
        </a:spcBef>
        <a:spcAft>
          <a:spcPts val="600"/>
        </a:spcAft>
        <a:buClr>
          <a:schemeClr val="accent1"/>
        </a:buClr>
        <a:buFont typeface="Symbol" panose="05050102010706020507" pitchFamily="18" charset="2"/>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600"/>
        </a:spcBef>
        <a:spcAft>
          <a:spcPts val="600"/>
        </a:spcAft>
        <a:buClr>
          <a:schemeClr val="accent4"/>
        </a:buClr>
        <a:buFont typeface="Symbol" panose="05050102010706020507" pitchFamily="18" charset="2"/>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600"/>
        </a:spcBef>
        <a:spcAft>
          <a:spcPts val="600"/>
        </a:spcAft>
        <a:buClr>
          <a:schemeClr val="bg1">
            <a:lumMod val="50000"/>
          </a:schemeClr>
        </a:buClr>
        <a:buFont typeface="Symbol" panose="05050102010706020507" pitchFamily="18" charset="2"/>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600"/>
        </a:spcBef>
        <a:spcAft>
          <a:spcPts val="600"/>
        </a:spcAft>
        <a:buClr>
          <a:schemeClr val="accent4">
            <a:lumMod val="75000"/>
          </a:schemeClr>
        </a:buClr>
        <a:buFont typeface="Symbol" panose="05050102010706020507" pitchFamily="18" charset="2"/>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600"/>
        </a:spcBef>
        <a:spcAft>
          <a:spcPts val="600"/>
        </a:spcAft>
        <a:buClr>
          <a:schemeClr val="tx2"/>
        </a:buClr>
        <a:buFont typeface="Symbol" panose="05050102010706020507" pitchFamily="18" charset="2"/>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hyperlink" Target="https://ksdetasn.gov/resources/3942" TargetMode="External"/><Relationship Id="rId4" Type="http://schemas.openxmlformats.org/officeDocument/2006/relationships/hyperlink" Target="https://ksdetasn.org/resources/3944" TargetMode="Externa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3.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s://sites.ed.gov/idea/idea-files/osep-dear-colleague-letter-on-free-and-appropriate-public-education-fape/"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_EFyYiEDzkOWHfQGDK7LcznDGyY54W2k/view?usp=share_link"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www.ksdetasn.org/" TargetMode="External"/><Relationship Id="rId5" Type="http://schemas.openxmlformats.org/officeDocument/2006/relationships/hyperlink" Target="mailto:File.Review@ksde.gov" TargetMode="External"/><Relationship Id="rId4" Type="http://schemas.openxmlformats.org/officeDocument/2006/relationships/hyperlink" Target="https://drive.google.com/file/d/13igHjkOoi9EX7xQLUwyWg7KdjbdXhXgS/view?usp=share_link"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promotingprogress.org/sites/default/files/2020-09/Goal_IEP_Tips.pdf" TargetMode="External"/><Relationship Id="rId2" Type="http://schemas.openxmlformats.org/officeDocument/2006/relationships/notesSlide" Target="../notesSlides/notesSlide135.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45.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7.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drive.google.com/file/d/1_EFyYiEDzkOWHfQGDK7LcznDGyY54W2k/view?usp=share_link"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s://promotingprogress.org/sites/default/files/2020-09/Measuring_Progress_IEP_Tips.pdf" TargetMode="External"/><Relationship Id="rId2" Type="http://schemas.openxmlformats.org/officeDocument/2006/relationships/notesSlide" Target="../notesSlides/notesSlide15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48.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4.xml"/><Relationship Id="rId1" Type="http://schemas.openxmlformats.org/officeDocument/2006/relationships/slideLayout" Target="../slideLayouts/slideLayout6.xml"/><Relationship Id="rId5" Type="http://schemas.openxmlformats.org/officeDocument/2006/relationships/hyperlink" Target="https://drive.google.com/file/d/1YiK2BstKsg6xn9cbGUkPBzx3TNLrLGxt/view?usp=sharing" TargetMode="External"/><Relationship Id="rId4" Type="http://schemas.openxmlformats.org/officeDocument/2006/relationships/image" Target="../media/image50.png"/></Relationships>
</file>

<file path=ppt/slides/_rels/slide155.xml.rels><?xml version="1.0" encoding="UTF-8" standalone="yes"?>
<Relationships xmlns="http://schemas.openxmlformats.org/package/2006/relationships"><Relationship Id="rId3" Type="http://schemas.openxmlformats.org/officeDocument/2006/relationships/hyperlink" Target="https://www2.uwstout.edu/content/profdev/rubrics/secondaryteamworkrubric.html" TargetMode="External"/><Relationship Id="rId2" Type="http://schemas.openxmlformats.org/officeDocument/2006/relationships/notesSlide" Target="../notesSlides/notesSlide155.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hyperlink" Target="https://www.uwstout.edu/academics/online-distance-education/online-professional-development/educational-resources-rubrics/creating-and-using-rubrics-assessment"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hyperlink" Target="https://www.rtinetwork.org/learn/what/whatisrti" TargetMode="External"/><Relationship Id="rId3" Type="http://schemas.openxmlformats.org/officeDocument/2006/relationships/hyperlink" Target="https://www.easycbm.com/" TargetMode="External"/><Relationship Id="rId7" Type="http://schemas.openxmlformats.org/officeDocument/2006/relationships/hyperlink" Target="https://ici.umn.edu/projects/7" TargetMode="External"/><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hyperlink" Target="https://www.air.org/centers/national-center-intensive-intervention" TargetMode="External"/><Relationship Id="rId5" Type="http://schemas.openxmlformats.org/officeDocument/2006/relationships/hyperlink" Target="https://www.interventioncentral.org/" TargetMode="External"/><Relationship Id="rId10" Type="http://schemas.openxmlformats.org/officeDocument/2006/relationships/image" Target="../media/image53.png"/><Relationship Id="rId4" Type="http://schemas.openxmlformats.org/officeDocument/2006/relationships/hyperlink" Target="https://osepideasthatwork.org/" TargetMode="External"/><Relationship Id="rId9" Type="http://schemas.openxmlformats.org/officeDocument/2006/relationships/hyperlink" Target="https://iris.peabody.vanderbilt.edu/module/dbi2/" TargetMode="Externa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https://sites.ed.gov/idea/files/qa-endrewcase-12-07-2017.pdf" TargetMode="External"/><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ksde.gov/Portals/0/ECSETS/KIAS/FileReviewSelfAssess-IDEA-Gifted-FAQ.pdf"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hyperlink" Target="https://promotingprogress.org/sites/default/files/2020-09/Participation_Assessment_IEP_Tips.pdf" TargetMode="External"/><Relationship Id="rId2" Type="http://schemas.openxmlformats.org/officeDocument/2006/relationships/notesSlide" Target="../notesSlides/notesSlide18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61.png"/><Relationship Id="rId4" Type="http://schemas.openxmlformats.org/officeDocument/2006/relationships/image" Target="../media/image60.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hyperlink" Target="https://www.ksde.org/Portals/0/ECSETS/KIAS/FileReviewSelfAssess-IDEA-Gifted.pdf" TargetMode="External"/><Relationship Id="rId4" Type="http://schemas.openxmlformats.org/officeDocument/2006/relationships/hyperlink" Target="https://drive.google.com/file/d/1iCc7PiTeEUSlDMs3elLzVnQAaCmZj6iS/view?usp=share_link"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0.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1.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hyperlink" Target="https://promotingprogress.org/sites/default/files/2021-05/StatementServ_IEP_Tips.pdf" TargetMode="External"/></Relationships>
</file>

<file path=ppt/slides/_rels/slide1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196.xml.rels><?xml version="1.0" encoding="UTF-8" standalone="yes"?>
<Relationships xmlns="http://schemas.openxmlformats.org/package/2006/relationships"><Relationship Id="rId3" Type="http://schemas.openxmlformats.org/officeDocument/2006/relationships/hyperlink" Target="https://promotingprogress.org/sites/default/files/2020-09/Date_Frequency_Services_IEP_Tips.pdf" TargetMode="External"/><Relationship Id="rId2" Type="http://schemas.openxmlformats.org/officeDocument/2006/relationships/notesSlide" Target="../notesSlides/notesSlide19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66.png"/><Relationship Id="rId4" Type="http://schemas.openxmlformats.org/officeDocument/2006/relationships/image" Target="../media/image65.png"/></Relationships>
</file>

<file path=ppt/slides/_rels/slide197.xml.rels><?xml version="1.0" encoding="UTF-8" standalone="yes"?>
<Relationships xmlns="http://schemas.openxmlformats.org/package/2006/relationships"><Relationship Id="rId8" Type="http://schemas.openxmlformats.org/officeDocument/2006/relationships/hyperlink" Target="https://www.ksde.gov/Portals/0/SES/legal/regulations/OSEP-Myths-Facts-Assistive-Technology-Devices.pdf" TargetMode="External"/><Relationship Id="rId3" Type="http://schemas.openxmlformats.org/officeDocument/2006/relationships/hyperlink" Target="https://www.ksde.gov/Portals/0/SES/KIAS/FrequencyLocationDuration-AssuringDocumentation.pdf" TargetMode="External"/><Relationship Id="rId7" Type="http://schemas.openxmlformats.org/officeDocument/2006/relationships/hyperlink" Target="https://www.ksde.gov/Portals/0/SES/legal/regulations/OSEP-DearColleague-Myths-Facts-Assistive-Technology.pdf" TargetMode="External"/><Relationship Id="rId2" Type="http://schemas.openxmlformats.org/officeDocument/2006/relationships/notesSlide" Target="../notesSlides/notesSlide197.xml"/><Relationship Id="rId1" Type="http://schemas.openxmlformats.org/officeDocument/2006/relationships/slideLayout" Target="../slideLayouts/slideLayout2.xml"/><Relationship Id="rId6" Type="http://schemas.openxmlformats.org/officeDocument/2006/relationships/hyperlink" Target="https://www.ksde.gov/Portals/0/SES/pubs/ConsiderationForAccessibleEducationalMaterials.pdf" TargetMode="External"/><Relationship Id="rId5" Type="http://schemas.openxmlformats.org/officeDocument/2006/relationships/hyperlink" Target="https://www.ksde.gov/Portals/0/SES/KIAS/FrequencyLocationDuration-Documenting.pdf" TargetMode="External"/><Relationship Id="rId4" Type="http://schemas.openxmlformats.org/officeDocument/2006/relationships/hyperlink" Target="https://www.ksde.gov/Portals/0/SES/KIAS/FrequencyLocationDuration-ExamplesForAccommodModification.pdf" TargetMode="Externa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2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hyperlink" Target="https://drive.google.com/file/d/1iCc7PiTeEUSlDMs3elLzVnQAaCmZj6iS/view?usp=share_link" TargetMode="External"/><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hyperlink" Target="https://www.ksde.gov/LinkClick.aspx?fileticket=p5Fwd94O9xk%3d&amp;tabid=598&amp;portalid=0&amp;mid=1518" TargetMode="External"/><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hyperlink" Target="https://promotingprogress.org/sites/default/files/2021-06/Educational_Setting_IEP_Tips.pdf" TargetMode="External"/><Relationship Id="rId2" Type="http://schemas.openxmlformats.org/officeDocument/2006/relationships/notesSlide" Target="../notesSlides/notesSlide237.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72.png"/><Relationship Id="rId4" Type="http://schemas.openxmlformats.org/officeDocument/2006/relationships/image" Target="../media/image71.pn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4.xml.rels><?xml version="1.0" encoding="UTF-8" standalone="yes"?>
<Relationships xmlns="http://schemas.openxmlformats.org/package/2006/relationships"><Relationship Id="rId8" Type="http://schemas.openxmlformats.org/officeDocument/2006/relationships/hyperlink" Target="https://linkprotect.cudasvc.com/url?a=https%3a%2f%2fksdetasn.org%2fresources%2f3934&amp;c=E,1,cnm9UJnAeMsaUiqA2kQBgjwNPitc1VBQ7qfYbZZ28zMXMlRlUpwifs6EAaPAT3gTgGOkBp8Zs57GRcpb3O8NV8pUQkp7HLwL4t3K7c60Ee3g4vVwEhbqyQ,,&amp;typo=1" TargetMode="External"/><Relationship Id="rId13" Type="http://schemas.openxmlformats.org/officeDocument/2006/relationships/hyperlink" Target="https://drive.google.com/file/d/1iCc7PiTeEUSlDMs3elLzVnQAaCmZj6iS/view?usp=share_link" TargetMode="External"/><Relationship Id="rId3" Type="http://schemas.openxmlformats.org/officeDocument/2006/relationships/hyperlink" Target="https://ksdetasn.org/resources/3922" TargetMode="External"/><Relationship Id="rId7" Type="http://schemas.openxmlformats.org/officeDocument/2006/relationships/hyperlink" Target="https://linkprotect.cudasvc.com/url?a=https%3a%2f%2fksdetasn.org%2fresources%2f3933&amp;c=E,1,GJVaJ2y8YJr4WHiMznNpUnLayjt-QQTGIePlpctgL6L3bC8BepkOqP0f1NOiK16vyTr_r7z-BPemKDvJ8pROvUsj62qqwOOCp9RNS9IpgrRSjvDD8T8,&amp;typo=1" TargetMode="External"/><Relationship Id="rId12" Type="http://schemas.openxmlformats.org/officeDocument/2006/relationships/hyperlink" Target="https://ksdetasn.org/resources/4133"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linkprotect.cudasvc.com/url?a=https%3a%2f%2fksdetasn.org%2fresources%2f3932&amp;c=E,1,LWCCSWRdAuO3q_KMjVypHiCDQwKagxQYKfzn1b0ILrzfIZ5a3f3A-J4_aHh8ctg3Dmmuu47ySQ6breluKMQ219MaLvuq-hYzuG9ShEMNnik_CMh6xHe0_mMGJwpQ&amp;typo=1" TargetMode="External"/><Relationship Id="rId11" Type="http://schemas.openxmlformats.org/officeDocument/2006/relationships/hyperlink" Target="https://ksdetasn.org/resources/4109" TargetMode="External"/><Relationship Id="rId5" Type="http://schemas.openxmlformats.org/officeDocument/2006/relationships/hyperlink" Target="https://linkprotect.cudasvc.com/url?a=https%3a%2f%2fksdetasn.org%2fresources%2f3919&amp;c=E,1,lgvtscdoPktEkZG-BwFDtOKHCt4UQsEQ7Iudwu43IPbk-aa59_l8o4Kbazy01qOI-2fgud8GCo21S1w2I6Fitb6JtSz1betIGialosLB&amp;typo=1" TargetMode="External"/><Relationship Id="rId10" Type="http://schemas.openxmlformats.org/officeDocument/2006/relationships/hyperlink" Target="https://ksdetasn.org/resources/4108" TargetMode="External"/><Relationship Id="rId4" Type="http://schemas.openxmlformats.org/officeDocument/2006/relationships/hyperlink" Target="https://linkprotect.cudasvc.com/url?a=https%3a%2f%2fksdetasn.org%2fresources%2f3920&amp;c=E,1,3VZNIgzDMS6tEbr11KzWowwkVgfGCjMh5-PLTIm9h0FMNKrh6TGUPSCHch4kW2qAJG7BebWketpi74hrP4p-rrGq2Fi5GXhDwme-wgyF2GfDfI3FwlA,&amp;typo=1" TargetMode="External"/><Relationship Id="rId9" Type="http://schemas.openxmlformats.org/officeDocument/2006/relationships/hyperlink" Target="https://docs.google.com/presentation/d/1_86pP_vErHmyDvGa-Xw5NsnKMGTbW56k/edit?usp=sharing&amp;ouid=117285982589107867143&amp;rtpof=true&amp;sd=true" TargetMode="Externa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5.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rive.google.com/file/d/1zn4jodm_F40f0_hX3oPCGsp8d6ul_wPn/view?usp=sharing"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2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3" Type="http://schemas.openxmlformats.org/officeDocument/2006/relationships/hyperlink" Target="https://www.ecfr.gov/current/title-34/subtitle-B/chapter-III/part-303/subpart-A/subject-group-ECFR8d7eb7e02db8abe/section-303.13" TargetMode="External"/><Relationship Id="rId2" Type="http://schemas.openxmlformats.org/officeDocument/2006/relationships/notesSlide" Target="../notesSlides/notesSlide251.xml"/><Relationship Id="rId1" Type="http://schemas.openxmlformats.org/officeDocument/2006/relationships/slideLayout" Target="../slideLayouts/slideLayout2.xml"/><Relationship Id="rId6" Type="http://schemas.openxmlformats.org/officeDocument/2006/relationships/hyperlink" Target="https://sos.ks.gov/publications/pubs_kar_Regs.aspx?KAR=91-40-16&amp;Srch=Y" TargetMode="External"/><Relationship Id="rId5" Type="http://schemas.openxmlformats.org/officeDocument/2006/relationships/hyperlink" Target="https://sos.ks.gov/publications/pubs_kar_Regs.aspx?KAR=91-40-2&amp;Srch=Y" TargetMode="External"/><Relationship Id="rId4" Type="http://schemas.openxmlformats.org/officeDocument/2006/relationships/hyperlink" Target="https://sites.ed.gov/idea/regs/b/b/300.124" TargetMode="Externa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hyperlink" Target="https://www.ecfr.gov/current/title-34/subtitle-B/chapter-III/part-303/subpart-C/subject-group-ECFR362299c33e527bd/section-303.209" TargetMode="External"/><Relationship Id="rId2" Type="http://schemas.openxmlformats.org/officeDocument/2006/relationships/notesSlide" Target="../notesSlides/notesSlide253.xml"/><Relationship Id="rId1" Type="http://schemas.openxmlformats.org/officeDocument/2006/relationships/slideLayout" Target="../slideLayouts/slideLayout2.xml"/><Relationship Id="rId5" Type="http://schemas.openxmlformats.org/officeDocument/2006/relationships/hyperlink" Target="https://sos.ks.gov/publications/pubs_kar_Regs.aspx?KAR=91-40-2&amp;Srch=Y" TargetMode="External"/><Relationship Id="rId4" Type="http://schemas.openxmlformats.org/officeDocument/2006/relationships/hyperlink" Target="https://sites.ed.gov/idea/regs/b/b/300.124" TargetMode="Externa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hyperlink" Target="https://sites.ed.gov/idea/idea-files/dear-colleague-letter-general-supervision-responsibilities-july-24-2023/" TargetMode="External"/><Relationship Id="rId2" Type="http://schemas.openxmlformats.org/officeDocument/2006/relationships/notesSlide" Target="../notesSlides/notesSlide259.xml"/><Relationship Id="rId1" Type="http://schemas.openxmlformats.org/officeDocument/2006/relationships/slideLayout" Target="../slideLayouts/slideLayout2.xml"/><Relationship Id="rId4" Type="http://schemas.openxmlformats.org/officeDocument/2006/relationships/hyperlink" Target="https://sites.ed.gov/idea/idea-files/guidance-on-state-general-supervision-responsibilities-under-parts-b-and-c-of-the-idea-july-24-2023/" TargetMode="Externa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sites.ed.gov/idea/regs/b/d/300.305"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sites.ed.gov/idea/regs/b/d/300.305/d/1" TargetMode="External"/><Relationship Id="rId5" Type="http://schemas.openxmlformats.org/officeDocument/2006/relationships/hyperlink" Target="https://sites.ed.gov/idea/files/idea/policy/speced/guid/idea/letters/2007-1/redacted020607eval1q2007.pdf" TargetMode="External"/><Relationship Id="rId4" Type="http://schemas.openxmlformats.org/officeDocument/2006/relationships/hyperlink" Target="https://www.ksrevisor.org/statutes/chapters/ch72/072_034_0028.html" TargetMode="Externa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280.xml"/><Relationship Id="rId7"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www.ksde.org/Default.aspx?tabid=510" TargetMode="External"/></Relationships>
</file>

<file path=ppt/slides/_rels/slide282.xml.rels><?xml version="1.0" encoding="UTF-8" standalone="yes"?>
<Relationships xmlns="http://schemas.openxmlformats.org/package/2006/relationships"><Relationship Id="rId8" Type="http://schemas.openxmlformats.org/officeDocument/2006/relationships/hyperlink" Target="https://linkprotect.cudasvc.com/url?a=https%3a%2f%2fksdetasn.org%2fresources%2f3935&amp;c=E,1,2PmqiRmeHQSyDeZLT31ekw1PrexsxsyK-ZeEsuMGOE4AXljgy7V-2UAl5tNSVTj8z5mHiCW5XG_z9xNJz8SW1MyqgCGV6HNFg6yMKIFhPFpQFCMLWg3onsGB1w,,&amp;typo=1" TargetMode="External"/><Relationship Id="rId13" Type="http://schemas.openxmlformats.org/officeDocument/2006/relationships/image" Target="../media/image83.png"/><Relationship Id="rId3" Type="http://schemas.openxmlformats.org/officeDocument/2006/relationships/notesSlide" Target="../notesSlides/notesSlide281.xml"/><Relationship Id="rId7" Type="http://schemas.openxmlformats.org/officeDocument/2006/relationships/hyperlink" Target="https://www.ksdetasn.org/resources/1504" TargetMode="External"/><Relationship Id="rId12" Type="http://schemas.openxmlformats.org/officeDocument/2006/relationships/hyperlink" Target="https://languageusa.com/en/" TargetMode="Externa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hyperlink" Target="https://linkprotect.cudasvc.com/url?a=https%3a%2f%2fksdetasn.org%2fresources%2f3936&amp;c=E,1,aEMeoV6QDSd7pBOaWtKVmr7AJvTyE4--3soMC2rWGCxQRRhJVHlNjqShi37y7F9D18okL-3sL-JTMbzDvuYqACp35BtzVElIxEHA0dk4KqJ9l5XhRqNl&amp;typo=1" TargetMode="External"/><Relationship Id="rId11" Type="http://schemas.openxmlformats.org/officeDocument/2006/relationships/hyperlink" Target="https://drive.google.com/file/d/1nmMk4vkxn1dOr1SR18Eux2kLSwD-2Wo8/view?usp=sharing" TargetMode="External"/><Relationship Id="rId5" Type="http://schemas.openxmlformats.org/officeDocument/2006/relationships/hyperlink" Target="https://drive.google.com/file/d/1zn4jodm_F40f0_hX3oPCGsp8d6ul_wPn/view?usp=sharing" TargetMode="External"/><Relationship Id="rId10" Type="http://schemas.openxmlformats.org/officeDocument/2006/relationships/hyperlink" Target="https://drive.google.com/file/d/1iCc7PiTeEUSlDMs3elLzVnQAaCmZj6iS/view?usp=share_link" TargetMode="External"/><Relationship Id="rId4" Type="http://schemas.openxmlformats.org/officeDocument/2006/relationships/hyperlink" Target="https://www.ksdetasn.org/tasn/idea-gifted-file-review-tool-kit" TargetMode="External"/><Relationship Id="rId9" Type="http://schemas.openxmlformats.org/officeDocument/2006/relationships/hyperlink" Target="https://drive.google.com/file/d/1_EFyYiEDzkOWHfQGDK7LcznDGyY54W2k/view?usp=share_link" TargetMode="External"/></Relationships>
</file>

<file path=ppt/slides/_rels/slide283.xml.rels><?xml version="1.0" encoding="UTF-8" standalone="yes"?>
<Relationships xmlns="http://schemas.openxmlformats.org/package/2006/relationships"><Relationship Id="rId3" Type="http://schemas.openxmlformats.org/officeDocument/2006/relationships/hyperlink" Target="mailto:File.Review@ksde.gov" TargetMode="External"/><Relationship Id="rId2" Type="http://schemas.openxmlformats.org/officeDocument/2006/relationships/notesSlide" Target="../notesSlides/notesSlide282.xml"/><Relationship Id="rId1" Type="http://schemas.openxmlformats.org/officeDocument/2006/relationships/slideLayout" Target="../slideLayouts/slideLayout6.xml"/><Relationship Id="rId4" Type="http://schemas.openxmlformats.org/officeDocument/2006/relationships/hyperlink" Target="http://www.ksdetasn.org/" TargetMode="Externa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84.png"/><Relationship Id="rId4" Type="http://schemas.openxmlformats.org/officeDocument/2006/relationships/hyperlink" Target="http://www.ksdetasn.org/" TargetMode="External"/></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7" Type="http://schemas.openxmlformats.org/officeDocument/2006/relationships/hyperlink" Target="mailto:File.Review@ksde.gov" TargetMode="External"/><Relationship Id="rId2" Type="http://schemas.openxmlformats.org/officeDocument/2006/relationships/slideLayout" Target="../slideLayouts/slideLayout15.xml"/><Relationship Id="rId1" Type="http://schemas.openxmlformats.org/officeDocument/2006/relationships/tags" Target="../tags/tag36.xml"/><Relationship Id="rId6" Type="http://schemas.openxmlformats.org/officeDocument/2006/relationships/hyperlink" Target="mailto:josie.mcclendon@ksde.gov" TargetMode="External"/><Relationship Id="rId5" Type="http://schemas.openxmlformats.org/officeDocument/2006/relationships/hyperlink" Target="mailto:cary.rogers@ksde.gov" TargetMode="External"/><Relationship Id="rId4" Type="http://schemas.openxmlformats.org/officeDocument/2006/relationships/hyperlink" Target="mailto:melissa.valenza@ksde.gov"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hyperlink" Target="mailto:amatthewstat@gmail.com"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ksde.gov/Portals/0/ECSETS/KIAS/KIAS-Overview.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hyperlink" Target="https://www.govinfo.gov/content/pkg/FR-1999-03-12/pdf/99-5754.pdf#page=231" TargetMode="External"/><Relationship Id="rId5" Type="http://schemas.openxmlformats.org/officeDocument/2006/relationships/hyperlink" Target="https://sos.ks.gov/publications/pubs_kar_Regs.aspx?KAR=91-40-10" TargetMode="External"/><Relationship Id="rId4" Type="http://schemas.openxmlformats.org/officeDocument/2006/relationships/hyperlink" Target="https://sites.ed.gov/idea/regs/b/d/300.306/c"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ksde.gov/Default.aspx?tabid=301"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notesSlide" Target="../notesSlides/notesSlide9.xml"/><Relationship Id="rId7"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hyperlink" Target="https://www.ksde.gov/Portals/0/ECSETS/KIAS/Auth_App_Regist_Acct_KIAS.pdf" TargetMode="External"/><Relationship Id="rId5" Type="http://schemas.openxmlformats.org/officeDocument/2006/relationships/hyperlink" Target="https://apps.ksde.gov/authentication/login.aspx" TargetMode="External"/><Relationship Id="rId4" Type="http://schemas.openxmlformats.org/officeDocument/2006/relationships/hyperlink" Target="https://www.ksde.org/Portals/0/ECSETS/KIAS/KIAS_QSG_Ind13_IDEA_Gifted.pdf" TargetMode="External"/><Relationship Id="rId9" Type="http://schemas.openxmlformats.org/officeDocument/2006/relationships/image" Target="../media/image210.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hyperlink" Target="https://www.ksde.gov/Portals/0/SES/KIAS/PLAAFP.pdf" TargetMode="External"/><Relationship Id="rId4" Type="http://schemas.openxmlformats.org/officeDocument/2006/relationships/hyperlink" Target="https://drive.google.com/file/d/1iCc7PiTeEUSlDMs3elLzVnQAaCmZj6iS/view?usp=share_link"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promotingprogress.org/sites/default/files/2020-10/PLAAFP_IEP_Tips_0.pdf" TargetMode="External"/><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4628909"/>
            <a:ext cx="11353800" cy="891019"/>
          </a:xfrm>
        </p:spPr>
        <p:txBody>
          <a:bodyPr>
            <a:normAutofit fontScale="90000"/>
          </a:bodyPr>
          <a:lstStyle/>
          <a:p>
            <a:r>
              <a:rPr lang="en-US" dirty="0">
                <a:latin typeface="Open Sans Semibold"/>
                <a:ea typeface="Open Sans Semibold"/>
                <a:cs typeface="Open Sans Semibold"/>
              </a:rPr>
              <a:t>IDEA and Gifted Requirements File Review</a:t>
            </a:r>
            <a:endParaRPr lang="en-US" dirty="0"/>
          </a:p>
        </p:txBody>
      </p:sp>
    </p:spTree>
    <p:custDataLst>
      <p:tags r:id="rId1"/>
    </p:custDataLst>
    <p:extLst>
      <p:ext uri="{BB962C8B-B14F-4D97-AF65-F5344CB8AC3E}">
        <p14:creationId xmlns:p14="http://schemas.microsoft.com/office/powerpoint/2010/main" val="43027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58080"/>
            <a:ext cx="11457992" cy="1325563"/>
          </a:xfrm>
        </p:spPr>
        <p:txBody>
          <a:bodyPr/>
          <a:lstStyle/>
          <a:p>
            <a:r>
              <a:rPr lang="en-US"/>
              <a:t>Directory Updates</a:t>
            </a:r>
          </a:p>
        </p:txBody>
      </p:sp>
      <p:sp>
        <p:nvSpPr>
          <p:cNvPr id="2" name="TextBox 1">
            <a:extLst>
              <a:ext uri="{FF2B5EF4-FFF2-40B4-BE49-F238E27FC236}">
                <a16:creationId xmlns:a16="http://schemas.microsoft.com/office/drawing/2014/main" id="{CAA7FB8B-1BA7-46ED-95AF-0B9FA651C525}"/>
              </a:ext>
            </a:extLst>
          </p:cNvPr>
          <p:cNvSpPr txBox="1"/>
          <p:nvPr/>
        </p:nvSpPr>
        <p:spPr>
          <a:xfrm>
            <a:off x="454091" y="1195742"/>
            <a:ext cx="4886940" cy="393954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solidFill>
                  <a:srgbClr val="12284C"/>
                </a:solidFill>
              </a:rPr>
              <a:t>KIAS pulls in contact information from KSDE’s Directory Updates web application.</a:t>
            </a:r>
            <a:endParaRPr lang="en-US" sz="2400" dirty="0"/>
          </a:p>
          <a:p>
            <a:pPr marL="285750" indent="-285750">
              <a:spcAft>
                <a:spcPts val="600"/>
              </a:spcAft>
              <a:buFont typeface="Arial" panose="020B0604020202020204" pitchFamily="34" charset="0"/>
              <a:buChar char="•"/>
            </a:pPr>
            <a:r>
              <a:rPr lang="en-US" sz="2400" dirty="0"/>
              <a:t>If the Directory Updates web application is not updated appropriately, you will not receive KIAS notifications!</a:t>
            </a:r>
          </a:p>
          <a:p>
            <a:pPr marL="285750" indent="-285750">
              <a:spcAft>
                <a:spcPts val="600"/>
              </a:spcAft>
              <a:buFont typeface="Arial" panose="020B0604020202020204" pitchFamily="34" charset="0"/>
              <a:buChar char="•"/>
            </a:pPr>
            <a:r>
              <a:rPr lang="en-US" sz="2400" dirty="0"/>
              <a:t>Only </a:t>
            </a:r>
            <a:r>
              <a:rPr lang="en-US" sz="2400" u="sng" dirty="0">
                <a:highlight>
                  <a:srgbClr val="FFFF00"/>
                </a:highlight>
              </a:rPr>
              <a:t>Special Education Director </a:t>
            </a:r>
            <a:r>
              <a:rPr lang="en-US" sz="2400" dirty="0"/>
              <a:t>receives KIAS notifications about IDEA/Gifted File Review.</a:t>
            </a:r>
          </a:p>
        </p:txBody>
      </p:sp>
      <p:pic>
        <p:nvPicPr>
          <p:cNvPr id="1026" name="Picture 2" descr="screen shot from KIAS showing the web applications with an orange arrow pointing to directory updates.">
            <a:extLst>
              <a:ext uri="{FF2B5EF4-FFF2-40B4-BE49-F238E27FC236}">
                <a16:creationId xmlns:a16="http://schemas.microsoft.com/office/drawing/2014/main" id="{CD977ADE-897A-8399-4104-9A7707F7A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942" y="935381"/>
            <a:ext cx="6257141" cy="232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Down 2" descr="orange arrow">
            <a:extLst>
              <a:ext uri="{FF2B5EF4-FFF2-40B4-BE49-F238E27FC236}">
                <a16:creationId xmlns:a16="http://schemas.microsoft.com/office/drawing/2014/main" id="{D2C3A011-E60C-7244-D9E0-E1AFB14F4565}"/>
              </a:ext>
            </a:extLst>
          </p:cNvPr>
          <p:cNvSpPr/>
          <p:nvPr/>
        </p:nvSpPr>
        <p:spPr>
          <a:xfrm rot="3789488">
            <a:off x="8314797" y="1139853"/>
            <a:ext cx="139921" cy="2199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screen shot of KIAS showing Administrative Contacts with an arrow pointing to position which states special education director">
            <a:extLst>
              <a:ext uri="{FF2B5EF4-FFF2-40B4-BE49-F238E27FC236}">
                <a16:creationId xmlns:a16="http://schemas.microsoft.com/office/drawing/2014/main" id="{4F124676-602E-4C6B-20AA-674E7A3DE1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776"/>
          <a:stretch/>
        </p:blipFill>
        <p:spPr bwMode="auto">
          <a:xfrm>
            <a:off x="4427473" y="4713911"/>
            <a:ext cx="7310436" cy="14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Down 3" descr="orange arrow">
            <a:extLst>
              <a:ext uri="{FF2B5EF4-FFF2-40B4-BE49-F238E27FC236}">
                <a16:creationId xmlns:a16="http://schemas.microsoft.com/office/drawing/2014/main" id="{7878503E-DD72-02EB-3753-8FD35CFBF174}"/>
              </a:ext>
            </a:extLst>
          </p:cNvPr>
          <p:cNvSpPr/>
          <p:nvPr/>
        </p:nvSpPr>
        <p:spPr>
          <a:xfrm rot="3789488">
            <a:off x="10676282" y="4048974"/>
            <a:ext cx="228451" cy="2199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1487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83BC5F-16C0-19CF-D1C9-F15E9A0AFFDB}"/>
              </a:ext>
            </a:extLst>
          </p:cNvPr>
          <p:cNvSpPr>
            <a:spLocks noGrp="1"/>
          </p:cNvSpPr>
          <p:nvPr>
            <p:ph idx="1"/>
          </p:nvPr>
        </p:nvSpPr>
        <p:spPr/>
        <p:txBody>
          <a:bodyPr>
            <a:normAutofit fontScale="70000" lnSpcReduction="20000"/>
          </a:bodyPr>
          <a:lstStyle/>
          <a:p>
            <a:pPr>
              <a:lnSpc>
                <a:spcPct val="120000"/>
              </a:lnSpc>
            </a:pPr>
            <a:r>
              <a:rPr lang="en-US">
                <a:solidFill>
                  <a:schemeClr val="accent6"/>
                </a:solidFill>
                <a:latin typeface="Open Sans Light"/>
                <a:ea typeface="Open Sans Light"/>
                <a:cs typeface="Open Sans Light"/>
              </a:rPr>
              <a:t>Jeremiah is a 9-year-old fourth grade student with average ability, whose achievement testing shows relative strength in reading and weakness in math. Jeremiah is reading at grade level and has good comprehension. He likes to read, and he also enjoys science activities. His most recent Curriculum Based Measurement (CBM) testing showed that he read 111 words per minute, which is at the 65th percentile on local norms. Math CBM testing showed that he scored 9 digits correct in a two-minute timing, which is at the 17 percentile on district fourth grade norms. Mom reports that he brings home assignments requiring reading, but he forgets his math homework. </a:t>
            </a:r>
            <a:endParaRPr lang="en-US">
              <a:solidFill>
                <a:schemeClr val="accent6"/>
              </a:solidFill>
            </a:endParaRPr>
          </a:p>
          <a:p>
            <a:pPr>
              <a:lnSpc>
                <a:spcPct val="120000"/>
              </a:lnSpc>
            </a:pPr>
            <a:r>
              <a:rPr lang="en-US">
                <a:solidFill>
                  <a:schemeClr val="accent6"/>
                </a:solidFill>
                <a:latin typeface="Open Sans Light"/>
                <a:ea typeface="Open Sans Light"/>
                <a:cs typeface="Open Sans Light"/>
              </a:rPr>
              <a:t>In his general education 8th grade math classroom, Mike is currently turning in about half of his assignments, and only about a third of those assignments are completed. Accuracy of his turned-in work fluctuates markedly. Because of his poor assignment completion, Mike received a mid-quarter failing warning letter. Mike’s completion of assignments in other curricular areas is not a concern.  </a:t>
            </a:r>
            <a:endParaRPr lang="en-US">
              <a:solidFill>
                <a:schemeClr val="accent6"/>
              </a:solidFill>
            </a:endParaRPr>
          </a:p>
        </p:txBody>
      </p:sp>
      <p:sp>
        <p:nvSpPr>
          <p:cNvPr id="4" name="Title 3">
            <a:extLst>
              <a:ext uri="{FF2B5EF4-FFF2-40B4-BE49-F238E27FC236}">
                <a16:creationId xmlns:a16="http://schemas.microsoft.com/office/drawing/2014/main" id="{403118BB-F122-467D-C7C4-A200731C4AB4}"/>
              </a:ext>
            </a:extLst>
          </p:cNvPr>
          <p:cNvSpPr>
            <a:spLocks noGrp="1"/>
          </p:cNvSpPr>
          <p:nvPr>
            <p:ph type="title"/>
          </p:nvPr>
        </p:nvSpPr>
        <p:spPr/>
        <p:txBody>
          <a:bodyPr>
            <a:normAutofit fontScale="90000"/>
          </a:bodyPr>
          <a:lstStyle/>
          <a:p>
            <a:r>
              <a:rPr lang="en-US">
                <a:latin typeface="Open Sans Semibold"/>
                <a:ea typeface="Open Sans Semibold"/>
                <a:cs typeface="Open Sans Semibold"/>
              </a:rPr>
              <a:t>Example of Current Academic Achievement and Functional Performance</a:t>
            </a:r>
            <a:endParaRPr lang="en-US"/>
          </a:p>
        </p:txBody>
      </p:sp>
    </p:spTree>
    <p:extLst>
      <p:ext uri="{BB962C8B-B14F-4D97-AF65-F5344CB8AC3E}">
        <p14:creationId xmlns:p14="http://schemas.microsoft.com/office/powerpoint/2010/main" val="4801946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790CC8C0-55F4-4E80-988A-350A4EEF149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12</a:t>
            </a:r>
          </a:p>
        </p:txBody>
      </p:sp>
      <p:sp>
        <p:nvSpPr>
          <p:cNvPr id="10" name="TextBox 9">
            <a:extLst>
              <a:ext uri="{FF2B5EF4-FFF2-40B4-BE49-F238E27FC236}">
                <a16:creationId xmlns:a16="http://schemas.microsoft.com/office/drawing/2014/main" id="{3C0108A7-0B86-4EED-8CA2-F637E4E0A36F}"/>
              </a:ext>
            </a:extLst>
          </p:cNvPr>
          <p:cNvSpPr txBox="1"/>
          <p:nvPr/>
        </p:nvSpPr>
        <p:spPr>
          <a:xfrm>
            <a:off x="506961" y="402389"/>
            <a:ext cx="11178074" cy="1754326"/>
          </a:xfrm>
          <a:prstGeom prst="rect">
            <a:avLst/>
          </a:prstGeom>
          <a:noFill/>
        </p:spPr>
        <p:txBody>
          <a:bodyPr wrap="square">
            <a:spAutoFit/>
          </a:bodyPr>
          <a:lstStyle/>
          <a:p>
            <a:r>
              <a:rPr lang="en-US" sz="1800" b="1">
                <a:latin typeface="+mn-lt"/>
              </a:rPr>
              <a:t>11</a:t>
            </a:r>
            <a:r>
              <a:rPr lang="en-US" sz="1800">
                <a:latin typeface="+mn-lt"/>
              </a:rPr>
              <a:t>. Does the IEP include a description of the student’s present level of </a:t>
            </a:r>
            <a:r>
              <a:rPr lang="en-US" sz="1800" b="1">
                <a:latin typeface="+mn-lt"/>
              </a:rPr>
              <a:t>functional performance </a:t>
            </a:r>
            <a:r>
              <a:rPr lang="en-US" sz="1800">
                <a:latin typeface="+mn-lt"/>
              </a:rPr>
              <a:t>as part of the PLAAFPs? 34 C.F.R. 300.320(a)(1); K.S.A. 72-3429(c)(1)</a:t>
            </a:r>
            <a:br>
              <a:rPr lang="en-US" sz="1800">
                <a:latin typeface="+mn-lt"/>
              </a:rPr>
            </a:br>
            <a:br>
              <a:rPr lang="en-US" sz="1800">
                <a:latin typeface="+mn-lt"/>
              </a:rPr>
            </a:br>
            <a:r>
              <a:rPr lang="en-US" sz="1800" b="1">
                <a:latin typeface="+mn-lt"/>
              </a:rPr>
              <a:t>METHOD</a:t>
            </a:r>
            <a:r>
              <a:rPr lang="en-US" sz="1800">
                <a:latin typeface="+mn-lt"/>
              </a:rPr>
              <a:t>: Review the IEP to determine if it includes information about the student’s current functional performance. If there are no current concerns about functional performance, the IEP must include a statement that functional performance was considered.</a:t>
            </a:r>
            <a:endParaRPr lang="en-US"/>
          </a:p>
        </p:txBody>
      </p:sp>
      <p:sp>
        <p:nvSpPr>
          <p:cNvPr id="8" name="TextBox 7">
            <a:extLst>
              <a:ext uri="{FF2B5EF4-FFF2-40B4-BE49-F238E27FC236}">
                <a16:creationId xmlns:a16="http://schemas.microsoft.com/office/drawing/2014/main" id="{4804B952-937A-433C-A9CA-6040BCA66534}"/>
              </a:ext>
            </a:extLst>
          </p:cNvPr>
          <p:cNvSpPr txBox="1"/>
          <p:nvPr/>
        </p:nvSpPr>
        <p:spPr>
          <a:xfrm>
            <a:off x="3047009" y="2156715"/>
            <a:ext cx="6097978" cy="369332"/>
          </a:xfrm>
          <a:prstGeom prst="rect">
            <a:avLst/>
          </a:prstGeom>
          <a:noFill/>
        </p:spPr>
        <p:txBody>
          <a:bodyPr wrap="square">
            <a:spAutoFit/>
          </a:bodyPr>
          <a:lstStyle/>
          <a:p>
            <a:pPr algn="ctr"/>
            <a:r>
              <a:rPr lang="en-US" sz="1800" b="1"/>
              <a:t>Examples of What Functional Performance Could Include</a:t>
            </a:r>
            <a:r>
              <a:rPr lang="en-US" sz="1800"/>
              <a:t>:</a:t>
            </a:r>
            <a:endParaRPr lang="en-US"/>
          </a:p>
        </p:txBody>
      </p:sp>
      <p:graphicFrame>
        <p:nvGraphicFramePr>
          <p:cNvPr id="2" name="Table 1">
            <a:extLst>
              <a:ext uri="{FF2B5EF4-FFF2-40B4-BE49-F238E27FC236}">
                <a16:creationId xmlns:a16="http://schemas.microsoft.com/office/drawing/2014/main" id="{EB9E6446-DE75-41FD-B1E9-BE79119BFE6E}"/>
              </a:ext>
            </a:extLst>
          </p:cNvPr>
          <p:cNvGraphicFramePr>
            <a:graphicFrameLocks noGrp="1"/>
          </p:cNvGraphicFramePr>
          <p:nvPr>
            <p:extLst>
              <p:ext uri="{D42A27DB-BD31-4B8C-83A1-F6EECF244321}">
                <p14:modId xmlns:p14="http://schemas.microsoft.com/office/powerpoint/2010/main" val="423891194"/>
              </p:ext>
            </p:extLst>
          </p:nvPr>
        </p:nvGraphicFramePr>
        <p:xfrm>
          <a:off x="1706440" y="2719598"/>
          <a:ext cx="8110332" cy="1875334"/>
        </p:xfrm>
        <a:graphic>
          <a:graphicData uri="http://schemas.openxmlformats.org/drawingml/2006/table">
            <a:tbl>
              <a:tblPr firstRow="1" bandRow="1">
                <a:tableStyleId>{5C22544A-7EE6-4342-B048-85BDC9FD1C3A}</a:tableStyleId>
              </a:tblPr>
              <a:tblGrid>
                <a:gridCol w="4055166">
                  <a:extLst>
                    <a:ext uri="{9D8B030D-6E8A-4147-A177-3AD203B41FA5}">
                      <a16:colId xmlns:a16="http://schemas.microsoft.com/office/drawing/2014/main" val="4228194005"/>
                    </a:ext>
                  </a:extLst>
                </a:gridCol>
                <a:gridCol w="4055166">
                  <a:extLst>
                    <a:ext uri="{9D8B030D-6E8A-4147-A177-3AD203B41FA5}">
                      <a16:colId xmlns:a16="http://schemas.microsoft.com/office/drawing/2014/main" val="3055807350"/>
                    </a:ext>
                  </a:extLst>
                </a:gridCol>
              </a:tblGrid>
              <a:tr h="373432">
                <a:tc>
                  <a:txBody>
                    <a:bodyPr/>
                    <a:lstStyle/>
                    <a:p>
                      <a:r>
                        <a:rPr lang="en-US" sz="1800" b="0" dirty="0">
                          <a:solidFill>
                            <a:schemeClr val="bg1"/>
                          </a:solidFill>
                        </a:rPr>
                        <a:t>Social/Emotional Skills</a:t>
                      </a:r>
                      <a:endParaRPr lang="en-US" b="0"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Motor Skills/Mobility</a:t>
                      </a:r>
                    </a:p>
                  </a:txBody>
                  <a:tcPr/>
                </a:tc>
                <a:extLst>
                  <a:ext uri="{0D108BD9-81ED-4DB2-BD59-A6C34878D82A}">
                    <a16:rowId xmlns:a16="http://schemas.microsoft.com/office/drawing/2014/main" val="2645197431"/>
                  </a:ext>
                </a:extLst>
              </a:tr>
              <a:tr h="345793">
                <a:tc>
                  <a:txBody>
                    <a:bodyPr/>
                    <a:lstStyle/>
                    <a:p>
                      <a:r>
                        <a:rPr lang="en-US" sz="1800"/>
                        <a:t>Communication</a:t>
                      </a:r>
                      <a:endParaRPr lang="en-US"/>
                    </a:p>
                  </a:txBody>
                  <a:tcPr/>
                </a:tc>
                <a:tc>
                  <a:txBody>
                    <a:bodyPr/>
                    <a:lstStyle/>
                    <a:p>
                      <a:r>
                        <a:rPr lang="en-US" sz="1800"/>
                        <a:t>Memory</a:t>
                      </a:r>
                      <a:endParaRPr lang="en-US"/>
                    </a:p>
                  </a:txBody>
                  <a:tcPr/>
                </a:tc>
                <a:extLst>
                  <a:ext uri="{0D108BD9-81ED-4DB2-BD59-A6C34878D82A}">
                    <a16:rowId xmlns:a16="http://schemas.microsoft.com/office/drawing/2014/main" val="4243351242"/>
                  </a:ext>
                </a:extLst>
              </a:tr>
              <a:tr h="568071">
                <a:tc>
                  <a:txBody>
                    <a:bodyPr/>
                    <a:lstStyle/>
                    <a:p>
                      <a:r>
                        <a:rPr lang="en-US" sz="1800"/>
                        <a:t>Perception or Attention Abilities</a:t>
                      </a:r>
                      <a:endParaRPr lang="en-US"/>
                    </a:p>
                  </a:txBody>
                  <a:tcPr>
                    <a:solidFill>
                      <a:srgbClr val="FFA4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Vocational/Career Interests</a:t>
                      </a:r>
                    </a:p>
                  </a:txBody>
                  <a:tcPr>
                    <a:solidFill>
                      <a:srgbClr val="FFA400"/>
                    </a:solidFill>
                  </a:tcPr>
                </a:tc>
                <a:extLst>
                  <a:ext uri="{0D108BD9-81ED-4DB2-BD59-A6C34878D82A}">
                    <a16:rowId xmlns:a16="http://schemas.microsoft.com/office/drawing/2014/main" val="1327886208"/>
                  </a:ext>
                </a:extLst>
              </a:tr>
              <a:tr h="568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Task Persistence/Completion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Independent Living Skills</a:t>
                      </a:r>
                    </a:p>
                  </a:txBody>
                  <a:tcPr/>
                </a:tc>
                <a:extLst>
                  <a:ext uri="{0D108BD9-81ED-4DB2-BD59-A6C34878D82A}">
                    <a16:rowId xmlns:a16="http://schemas.microsoft.com/office/drawing/2014/main" val="2367373343"/>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930538"/>
            <a:ext cx="5394604" cy="110366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description of the student’s current level of functional performance or a statement that functional performance was considered and there are no current concerns.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930538"/>
            <a:ext cx="5190836" cy="1103666"/>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description of the student’s current level of functional performance or a statement that functional performance was considered and there are no current concerns.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05099" cy="215444"/>
          </a:xfrm>
          <a:prstGeom prst="rect">
            <a:avLst/>
          </a:prstGeom>
        </p:spPr>
        <p:txBody>
          <a:bodyPr wrap="none">
            <a:spAutoFit/>
          </a:bodyPr>
          <a:lstStyle/>
          <a:p>
            <a:pPr lvl="0"/>
            <a:r>
              <a:rPr lang="en-US" sz="800">
                <a:solidFill>
                  <a:srgbClr val="12284C"/>
                </a:solidFill>
              </a:rPr>
              <a:t>Kansas Special Education Process Handbook, Chapter 4, Section E.2.a.</a:t>
            </a:r>
          </a:p>
        </p:txBody>
      </p:sp>
    </p:spTree>
    <p:custDataLst>
      <p:tags r:id="rId1"/>
    </p:custDataLst>
    <p:extLst>
      <p:ext uri="{BB962C8B-B14F-4D97-AF65-F5344CB8AC3E}">
        <p14:creationId xmlns:p14="http://schemas.microsoft.com/office/powerpoint/2010/main" val="16937158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55664D4-EF9B-B32D-9E29-3D0608A966DD}"/>
              </a:ext>
            </a:extLst>
          </p:cNvPr>
          <p:cNvSpPr>
            <a:spLocks noGrp="1"/>
          </p:cNvSpPr>
          <p:nvPr>
            <p:ph idx="1"/>
          </p:nvPr>
        </p:nvSpPr>
        <p:spPr/>
        <p:txBody>
          <a:bodyPr>
            <a:normAutofit fontScale="92500" lnSpcReduction="20000"/>
          </a:bodyPr>
          <a:lstStyle/>
          <a:p>
            <a:pPr marL="0" marR="64135">
              <a:spcBef>
                <a:spcPts val="595"/>
              </a:spcBef>
              <a:spcAft>
                <a:spcPts val="600"/>
              </a:spcAft>
              <a:buNone/>
            </a:pP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Jonah has difficulty paying attention during class time. His inability to stay on task and follow directions is negatively affecting his classroom performance. When asked to begin work, he often looks around as if he does</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not</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know</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what to</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do.</a:t>
            </a:r>
            <a:r>
              <a:rPr lang="en-US" sz="1800" spc="20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Observations</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indicate</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he</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often</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looks</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to</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peers</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for directions,</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rather</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than</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attending</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to the teacher. This occurs in both classes that he likes and in those he does not like.</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When the teacher goes to him to provide individual help, he refuses help and insists he understands what to do, but then he often completes the assignment incorrectly.</a:t>
            </a:r>
          </a:p>
          <a:p>
            <a:pPr marL="0" marR="0" indent="0">
              <a:spcBef>
                <a:spcPts val="605"/>
              </a:spcBef>
              <a:spcAft>
                <a:spcPts val="600"/>
              </a:spcAft>
              <a:buNone/>
            </a:pP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Jonah</a:t>
            </a:r>
            <a:r>
              <a:rPr lang="en-US" sz="1800" spc="-3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also</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needs</a:t>
            </a:r>
            <a:r>
              <a:rPr lang="en-US" sz="1800" spc="-3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to</a:t>
            </a:r>
            <a:r>
              <a:rPr lang="en-US" sz="1800" spc="-3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work</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on</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staying</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in</a:t>
            </a:r>
            <a:r>
              <a:rPr lang="en-US" sz="1800" spc="-3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his</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personal</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space</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and</a:t>
            </a:r>
            <a:r>
              <a:rPr lang="en-US" sz="1800" spc="-3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not</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invading</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others’</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personal</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space.</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 This</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is</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exhibited</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when</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he</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swings</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backpack</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or</a:t>
            </a:r>
            <a:r>
              <a:rPr lang="en-US" sz="1800" spc="-3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his</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arms</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around</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in</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crowded</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room</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or</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while walking down</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the hall. Observations of Jonah show this is also an issue during games in PE class and in unstructured activities</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during</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recess,</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such</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as</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playing tag.</a:t>
            </a:r>
            <a:r>
              <a:rPr lang="en-US" sz="1800" spc="20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He</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is</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unable</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to</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appropriately</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interact</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with</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others.</a:t>
            </a:r>
            <a:r>
              <a:rPr lang="en-US" sz="1800" spc="20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He</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sometimes stands very close to other students, squaring up to them, in a posture that is intimidating to younger students, and challenging to those his own age. He has also been observed to inappropriately touch other students. These</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behaviors</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have</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been</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especially</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problematic</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during</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special</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out-of-school</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activities,</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and</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Jonah</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has not been allowed to attend the last two class field trips, because of the severity of problems on earlier field trips. Teachers estimate that he inappropriately invades other's space at least 50% of the time during unstructured activities.</a:t>
            </a:r>
            <a:r>
              <a:rPr lang="en-US" sz="1800" spc="20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Observations using interval recording indicate that during recess he invaded others’ space during 70% of the observation intervals.</a:t>
            </a:r>
            <a:r>
              <a:rPr lang="en-US" sz="1800" spc="20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During classroom time, he was out of his seat and inappropriately</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close</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to</a:t>
            </a:r>
            <a:r>
              <a:rPr lang="en-US" sz="1800" spc="-2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another</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student</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during</a:t>
            </a:r>
            <a:r>
              <a:rPr lang="en-US" sz="1800" spc="-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35%</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of</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the</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observation</a:t>
            </a:r>
            <a:r>
              <a:rPr lang="en-US" sz="1800" spc="-15"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intervals.</a:t>
            </a:r>
            <a:r>
              <a:rPr lang="en-US" sz="1800" spc="20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Total</a:t>
            </a:r>
            <a:r>
              <a:rPr lang="en-US" sz="1800" spc="-2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off-task</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behavior</a:t>
            </a:r>
            <a:r>
              <a:rPr lang="en-US" sz="1800" spc="-10" dirty="0">
                <a:effectLst/>
                <a:latin typeface="Open Sans Light" panose="020B0306030504020204" pitchFamily="34" charset="0"/>
                <a:ea typeface="Open Sans Light" panose="020B0306030504020204" pitchFamily="34" charset="0"/>
                <a:cs typeface="Times New Roman" panose="02020603050405020304" pitchFamily="18" charset="0"/>
              </a:rPr>
              <a:t> </a:t>
            </a:r>
            <a:r>
              <a:rPr lang="en-US" sz="1800" dirty="0">
                <a:effectLst/>
                <a:latin typeface="Open Sans Light" panose="020B0306030504020204" pitchFamily="34" charset="0"/>
                <a:ea typeface="Open Sans Light" panose="020B0306030504020204" pitchFamily="34" charset="0"/>
                <a:cs typeface="Times New Roman" panose="02020603050405020304" pitchFamily="18" charset="0"/>
              </a:rPr>
              <a:t>during classroom observation was 60% of observed intervals.</a:t>
            </a:r>
          </a:p>
          <a:p>
            <a:endParaRPr lang="en-US" dirty="0"/>
          </a:p>
        </p:txBody>
      </p:sp>
      <p:sp>
        <p:nvSpPr>
          <p:cNvPr id="5" name="Title 4">
            <a:extLst>
              <a:ext uri="{FF2B5EF4-FFF2-40B4-BE49-F238E27FC236}">
                <a16:creationId xmlns:a16="http://schemas.microsoft.com/office/drawing/2014/main" id="{342DA348-2E45-1071-FD8B-0ACF11686E1C}"/>
              </a:ext>
            </a:extLst>
          </p:cNvPr>
          <p:cNvSpPr>
            <a:spLocks noGrp="1"/>
          </p:cNvSpPr>
          <p:nvPr>
            <p:ph type="title"/>
          </p:nvPr>
        </p:nvSpPr>
        <p:spPr/>
        <p:txBody>
          <a:bodyPr/>
          <a:lstStyle/>
          <a:p>
            <a:r>
              <a:rPr lang="en-US" dirty="0"/>
              <a:t>Functional Performance </a:t>
            </a:r>
          </a:p>
        </p:txBody>
      </p:sp>
    </p:spTree>
    <p:extLst>
      <p:ext uri="{BB962C8B-B14F-4D97-AF65-F5344CB8AC3E}">
        <p14:creationId xmlns:p14="http://schemas.microsoft.com/office/powerpoint/2010/main" val="26474066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faa72a8901_0_23"/>
          <p:cNvSpPr txBox="1">
            <a:spLocks noGrp="1"/>
          </p:cNvSpPr>
          <p:nvPr>
            <p:ph type="title"/>
          </p:nvPr>
        </p:nvSpPr>
        <p:spPr>
          <a:xfrm>
            <a:off x="838200" y="365125"/>
            <a:ext cx="5096069" cy="1325563"/>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solidFill>
                  <a:srgbClr val="12284C"/>
                </a:solidFill>
                <a:latin typeface="Arial"/>
                <a:ea typeface="Arial"/>
                <a:cs typeface="Arial"/>
                <a:sym typeface="Arial"/>
              </a:rPr>
              <a:t>What might functional performance include for Gifted-Only IEP?</a:t>
            </a:r>
            <a:endParaRPr/>
          </a:p>
        </p:txBody>
      </p:sp>
      <p:sp>
        <p:nvSpPr>
          <p:cNvPr id="401" name="Google Shape;401;gfaa72a8901_0_23"/>
          <p:cNvSpPr txBox="1">
            <a:spLocks noGrp="1"/>
          </p:cNvSpPr>
          <p:nvPr>
            <p:ph sz="half" idx="1"/>
          </p:nvPr>
        </p:nvSpPr>
        <p:spPr>
          <a:xfrm>
            <a:off x="838200" y="1941689"/>
            <a:ext cx="4965441" cy="4235274"/>
          </a:xfrm>
          <a:prstGeom prst="rect">
            <a:avLst/>
          </a:prstGeom>
        </p:spPr>
        <p:txBody>
          <a:bodyPr spcFirstLastPara="1" wrap="square" lIns="91425" tIns="45700" rIns="91425" bIns="45700" anchor="t" anchorCtr="0">
            <a:normAutofit fontScale="92500"/>
          </a:bodyPr>
          <a:lstStyle/>
          <a:p>
            <a:pPr marL="0" lvl="0" indent="0" algn="l" rtl="0">
              <a:lnSpc>
                <a:spcPct val="115000"/>
              </a:lnSpc>
              <a:spcBef>
                <a:spcPts val="0"/>
              </a:spcBef>
              <a:spcAft>
                <a:spcPts val="0"/>
              </a:spcAft>
              <a:buNone/>
            </a:pPr>
            <a:r>
              <a:rPr lang="en-US" sz="1600" dirty="0">
                <a:solidFill>
                  <a:srgbClr val="11284B"/>
                </a:solidFill>
                <a:latin typeface="+mn-lt"/>
                <a:ea typeface="Arial"/>
                <a:cs typeface="Arial"/>
                <a:sym typeface="Arial"/>
              </a:rPr>
              <a:t>The </a:t>
            </a:r>
            <a:r>
              <a:rPr lang="en-US" sz="1600" dirty="0">
                <a:solidFill>
                  <a:srgbClr val="11284B"/>
                </a:solidFill>
                <a:latin typeface="+mn-lt"/>
                <a:ea typeface="Arial"/>
                <a:cs typeface="Arial"/>
                <a:sym typeface="Arial"/>
                <a:hlinkClick r:id="rId4"/>
              </a:rPr>
              <a:t>IEP Boot Camp for Gifted</a:t>
            </a:r>
            <a:r>
              <a:rPr lang="en-US" sz="1600" dirty="0">
                <a:solidFill>
                  <a:srgbClr val="11284B"/>
                </a:solidFill>
                <a:latin typeface="+mn-lt"/>
                <a:ea typeface="Arial"/>
                <a:cs typeface="Arial"/>
                <a:sym typeface="Arial"/>
              </a:rPr>
              <a:t> (on the TASN website) provides these examples of functional performance in the slides:</a:t>
            </a:r>
            <a:endParaRPr sz="1600" dirty="0">
              <a:solidFill>
                <a:srgbClr val="11284B"/>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Social/emotional Issues</a:t>
            </a:r>
            <a:endParaRPr sz="1600" dirty="0">
              <a:solidFill>
                <a:srgbClr val="12284C"/>
              </a:solidFill>
              <a:latin typeface="+mn-lt"/>
              <a:ea typeface="Arial"/>
              <a:cs typeface="Arial"/>
              <a:sym typeface="Arial"/>
            </a:endParaRPr>
          </a:p>
          <a:p>
            <a:pPr>
              <a:lnSpc>
                <a:spcPct val="110000"/>
              </a:lnSpc>
              <a:spcBef>
                <a:spcPts val="0"/>
              </a:spcBef>
            </a:pPr>
            <a:r>
              <a:rPr lang="en-US" sz="1600" dirty="0">
                <a:solidFill>
                  <a:srgbClr val="12284C"/>
                </a:solidFill>
                <a:latin typeface="+mn-lt"/>
                <a:ea typeface="Arial"/>
                <a:cs typeface="Arial"/>
                <a:sym typeface="Arial"/>
              </a:rPr>
              <a:t>Social skills with peers (e.g.: can the student work with a group in the classroom to complete a project?)</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Career interests and skills related to those interests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Task persistence</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Memory issues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Communication with adults and peers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Impact of perceptual or attention issues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Time management (e.g., turning projects in on time)</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And parent concerns</a:t>
            </a:r>
            <a:endParaRPr sz="1600" dirty="0">
              <a:solidFill>
                <a:srgbClr val="12284C"/>
              </a:solidFill>
              <a:latin typeface="+mn-lt"/>
              <a:ea typeface="Arial"/>
              <a:cs typeface="Arial"/>
              <a:sym typeface="Arial"/>
            </a:endParaRPr>
          </a:p>
          <a:p>
            <a:pPr marL="0" lvl="0" indent="0" algn="l" rtl="0">
              <a:lnSpc>
                <a:spcPct val="115000"/>
              </a:lnSpc>
              <a:spcBef>
                <a:spcPts val="0"/>
              </a:spcBef>
              <a:spcAft>
                <a:spcPts val="0"/>
              </a:spcAft>
              <a:buNone/>
            </a:pPr>
            <a:endParaRPr sz="1200" dirty="0">
              <a:solidFill>
                <a:srgbClr val="222222"/>
              </a:solidFill>
              <a:latin typeface="+mn-lt"/>
              <a:ea typeface="Arial"/>
              <a:cs typeface="Arial"/>
              <a:sym typeface="Arial"/>
            </a:endParaRPr>
          </a:p>
          <a:p>
            <a:pPr marL="0" lvl="0" indent="0" algn="l" rtl="0">
              <a:spcBef>
                <a:spcPts val="1000"/>
              </a:spcBef>
              <a:spcAft>
                <a:spcPts val="0"/>
              </a:spcAft>
              <a:buNone/>
            </a:pPr>
            <a:endParaRPr dirty="0"/>
          </a:p>
        </p:txBody>
      </p:sp>
      <p:sp>
        <p:nvSpPr>
          <p:cNvPr id="2" name="Content Placeholder 1">
            <a:extLst>
              <a:ext uri="{FF2B5EF4-FFF2-40B4-BE49-F238E27FC236}">
                <a16:creationId xmlns:a16="http://schemas.microsoft.com/office/drawing/2014/main" id="{6D21725D-7124-4D13-A084-C7FF47E16259}"/>
              </a:ext>
            </a:extLst>
          </p:cNvPr>
          <p:cNvSpPr>
            <a:spLocks noGrp="1"/>
          </p:cNvSpPr>
          <p:nvPr>
            <p:ph sz="half" idx="2"/>
          </p:nvPr>
        </p:nvSpPr>
        <p:spPr>
          <a:xfrm>
            <a:off x="5934269" y="365125"/>
            <a:ext cx="5962261" cy="5811838"/>
          </a:xfrm>
        </p:spPr>
        <p:txBody>
          <a:bodyPr vert="horz" lIns="91440" tIns="45720" rIns="91440" bIns="45720" rtlCol="0" anchor="t">
            <a:noAutofit/>
          </a:bodyPr>
          <a:lstStyle/>
          <a:p>
            <a:pPr marL="0" lvl="0" indent="0">
              <a:lnSpc>
                <a:spcPct val="115000"/>
              </a:lnSpc>
              <a:spcBef>
                <a:spcPts val="0"/>
              </a:spcBef>
              <a:buNone/>
            </a:pPr>
            <a:r>
              <a:rPr lang="en-US" sz="1600" dirty="0">
                <a:solidFill>
                  <a:srgbClr val="11284B"/>
                </a:solidFill>
                <a:latin typeface="Open Sans Light"/>
                <a:ea typeface="Arial"/>
                <a:cs typeface="Arial"/>
                <a:sym typeface="Arial"/>
              </a:rPr>
              <a:t>The </a:t>
            </a:r>
            <a:r>
              <a:rPr lang="en-US" sz="1600" dirty="0">
                <a:solidFill>
                  <a:srgbClr val="11284B"/>
                </a:solidFill>
                <a:latin typeface="Open Sans Light"/>
                <a:ea typeface="Arial"/>
                <a:cs typeface="Arial"/>
                <a:sym typeface="Arial"/>
                <a:hlinkClick r:id="rId5"/>
              </a:rPr>
              <a:t>handout for IEP Boot Camp for Gifted</a:t>
            </a:r>
            <a:r>
              <a:rPr lang="en-US" sz="1600" dirty="0">
                <a:solidFill>
                  <a:srgbClr val="11284B"/>
                </a:solidFill>
                <a:latin typeface="Open Sans Light"/>
                <a:ea typeface="Arial"/>
                <a:cs typeface="Arial"/>
                <a:sym typeface="Arial"/>
              </a:rPr>
              <a:t> lists the following examples on page 4:</a:t>
            </a:r>
          </a:p>
          <a:p>
            <a:pPr marL="0" indent="0">
              <a:lnSpc>
                <a:spcPct val="115000"/>
              </a:lnSpc>
              <a:spcBef>
                <a:spcPts val="0"/>
              </a:spcBef>
              <a:buNone/>
            </a:pPr>
            <a:endParaRPr lang="en-US" sz="1600" b="1" dirty="0">
              <a:solidFill>
                <a:srgbClr val="12284C"/>
              </a:solidFill>
              <a:latin typeface="Open Sans Light"/>
              <a:ea typeface="Calibri"/>
              <a:cs typeface="Calibri"/>
              <a:sym typeface="Calibri"/>
            </a:endParaRPr>
          </a:p>
          <a:p>
            <a:pPr marL="0" lvl="0" indent="0">
              <a:lnSpc>
                <a:spcPct val="114999"/>
              </a:lnSpc>
              <a:spcBef>
                <a:spcPts val="0"/>
              </a:spcBef>
              <a:buNone/>
            </a:pPr>
            <a:r>
              <a:rPr lang="en-US" sz="1600" b="1" dirty="0">
                <a:solidFill>
                  <a:srgbClr val="12284C"/>
                </a:solidFill>
                <a:latin typeface="Open Sans Light"/>
                <a:ea typeface="Calibri"/>
                <a:cs typeface="Calibri"/>
                <a:sym typeface="Calibri"/>
              </a:rPr>
              <a:t>Examples of information related to Functional Performance</a:t>
            </a:r>
            <a:endParaRPr lang="en-US" sz="1600" b="1" dirty="0">
              <a:solidFill>
                <a:srgbClr val="12284C"/>
              </a:solidFill>
              <a:latin typeface="Open Sans Light"/>
              <a:ea typeface="Calibri"/>
              <a:cs typeface="Calibri"/>
            </a:endParaRPr>
          </a:p>
          <a:p>
            <a:pPr>
              <a:lnSpc>
                <a:spcPct val="100000"/>
              </a:lnSpc>
              <a:spcBef>
                <a:spcPts val="0"/>
              </a:spcBef>
            </a:pPr>
            <a:r>
              <a:rPr lang="en-US" sz="1600" dirty="0">
                <a:solidFill>
                  <a:srgbClr val="12284C"/>
                </a:solidFill>
                <a:latin typeface="Open Sans Light"/>
                <a:ea typeface="Calibri"/>
                <a:cs typeface="Calibri"/>
                <a:sym typeface="Calibri"/>
              </a:rPr>
              <a:t>Observation reporting student’s task persistence across domains/environments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Observation of student’s interaction with peers during classroom group project</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Teacher report regarding student’s time management (e.g., rate of turning in projects on time)</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Observation shows ability to concentrate intensely</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Reports of student’s ability or willingness to communicate with adults or peers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Emotional issues (e.g., perfectionism, frustration, feeling different, etc.)</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Score on problem-solving rubric</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Interview indicates interest in social/political issues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Participation in community activities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Results of Career Cruising (or other general education career inventory)</a:t>
            </a:r>
            <a:endParaRPr lang="en-US" sz="1600" dirty="0">
              <a:solidFill>
                <a:srgbClr val="12284C"/>
              </a:solidFill>
              <a:latin typeface="Open Sans Light"/>
              <a:ea typeface="Calibri"/>
              <a:cs typeface="Calibri"/>
            </a:endParaRPr>
          </a:p>
          <a:p>
            <a:pPr marL="0" indent="0">
              <a:lnSpc>
                <a:spcPct val="114999"/>
              </a:lnSpc>
              <a:spcBef>
                <a:spcPts val="0"/>
              </a:spcBef>
              <a:buNone/>
            </a:pPr>
            <a:endParaRPr lang="en-US" sz="1600" dirty="0">
              <a:solidFill>
                <a:srgbClr val="12284C"/>
              </a:solidFill>
              <a:latin typeface="Open Sans Light"/>
              <a:ea typeface="Calibri"/>
              <a:cs typeface="Calibri"/>
            </a:endParaRPr>
          </a:p>
        </p:txBody>
      </p:sp>
    </p:spTree>
    <p:custDataLst>
      <p:tags r:id="rId1"/>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76835" y="-560033"/>
            <a:ext cx="10515600" cy="458671"/>
          </a:xfrm>
        </p:spPr>
        <p:txBody>
          <a:bodyPr>
            <a:noAutofit/>
          </a:bodyPr>
          <a:lstStyle/>
          <a:p>
            <a:r>
              <a:rPr lang="en-US" sz="1700">
                <a:latin typeface="+mn-lt"/>
              </a:rPr>
              <a:t>Question 13</a:t>
            </a:r>
          </a:p>
        </p:txBody>
      </p:sp>
      <p:sp>
        <p:nvSpPr>
          <p:cNvPr id="2" name="Content Placeholder 1">
            <a:extLst>
              <a:ext uri="{FF2B5EF4-FFF2-40B4-BE49-F238E27FC236}">
                <a16:creationId xmlns:a16="http://schemas.microsoft.com/office/drawing/2014/main" id="{398AA94E-9D8B-40B5-88DA-93E182167F9E}"/>
              </a:ext>
            </a:extLst>
          </p:cNvPr>
          <p:cNvSpPr>
            <a:spLocks noGrp="1"/>
          </p:cNvSpPr>
          <p:nvPr>
            <p:ph idx="1"/>
          </p:nvPr>
        </p:nvSpPr>
        <p:spPr>
          <a:xfrm>
            <a:off x="838198" y="138002"/>
            <a:ext cx="10515600" cy="2967678"/>
          </a:xfrm>
        </p:spPr>
        <p:txBody>
          <a:bodyPr>
            <a:normAutofit fontScale="62500" lnSpcReduction="20000"/>
          </a:bodyPr>
          <a:lstStyle/>
          <a:p>
            <a:pPr marL="0" indent="0">
              <a:lnSpc>
                <a:spcPct val="120000"/>
              </a:lnSpc>
              <a:buNone/>
            </a:pPr>
            <a:r>
              <a:rPr lang="en-US" b="1"/>
              <a:t>12</a:t>
            </a:r>
            <a:r>
              <a:rPr lang="en-US"/>
              <a:t>. Does the IEP describe how the student’s disability or giftedness affects the student’s involvement and progress in the general education curriculum as part of the PLAAFPs? For preschool children, as appropriate, does the IEP describe how the disability affects the child’s participation in appropriate activities as part of the PLAAFPs? 34 C.F.R. 300.320(a)(1)(i); K.S.A. 72-3429(c)(1)(A)-(B)</a:t>
            </a:r>
            <a:br>
              <a:rPr lang="en-US"/>
            </a:br>
            <a:br>
              <a:rPr lang="en-US"/>
            </a:br>
            <a:r>
              <a:rPr lang="en-US" b="1"/>
              <a:t>METHOD</a:t>
            </a:r>
            <a:r>
              <a:rPr lang="en-US"/>
              <a:t>: Review the IEP for a specific description of how the student’s disability or giftedness affects the student’s involvement and progress in the general curriculum. For preschool children, review the IEP for a description of how the disability affects the child’s participation in appropriate activities.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292852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specific description of how the student’s disability or giftedness affects the student's involvement and progress in the general curriculum. </a:t>
            </a:r>
          </a:p>
          <a:p>
            <a:pPr marL="95250" lvl="0" indent="0">
              <a:lnSpc>
                <a:spcPct val="100000"/>
              </a:lnSpc>
              <a:buNone/>
            </a:pPr>
            <a:r>
              <a:rPr lang="en-US" sz="1200" b="1" kern="0">
                <a:solidFill>
                  <a:srgbClr val="000000"/>
                </a:solidFill>
                <a:latin typeface="+mn-lt"/>
                <a:ea typeface="Arial Narrow"/>
                <a:cs typeface="Arial Narrow"/>
                <a:sym typeface="Arial Narrow"/>
              </a:rPr>
              <a:t>For preschool children, select YES if the IEP describes how the disability affects the child’s participation in appropriate activities.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292852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specific description of how the student’s disability or giftedness affects the student's involvement and progress in the general curriculum. </a:t>
            </a:r>
          </a:p>
          <a:p>
            <a:pPr marL="0" indent="0">
              <a:buNone/>
            </a:pPr>
            <a:r>
              <a:rPr lang="en-US" sz="1200" b="1">
                <a:latin typeface="+mn-lt"/>
              </a:rPr>
              <a:t>For preschool children, select NO if the IEP DOES NOT describe how the disability affects the child’s participation in appropriate activities.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29144" cy="338554"/>
          </a:xfrm>
          <a:prstGeom prst="rect">
            <a:avLst/>
          </a:prstGeom>
        </p:spPr>
        <p:txBody>
          <a:bodyPr wrap="none">
            <a:spAutoFit/>
          </a:bodyPr>
          <a:lstStyle/>
          <a:p>
            <a:pPr lvl="0"/>
            <a:r>
              <a:rPr lang="en-US" sz="800">
                <a:solidFill>
                  <a:srgbClr val="12284C"/>
                </a:solidFill>
              </a:rPr>
              <a:t>Kansas Special Education Process Handbook, Chapter 4, Section E.2.a..</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42378970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5" name="Title 4">
            <a:extLst>
              <a:ext uri="{FF2B5EF4-FFF2-40B4-BE49-F238E27FC236}">
                <a16:creationId xmlns:a16="http://schemas.microsoft.com/office/drawing/2014/main" id="{22669D7D-8D3B-429F-A297-DB28EAEF1607}"/>
              </a:ext>
            </a:extLst>
          </p:cNvPr>
          <p:cNvSpPr txBox="1">
            <a:spLocks noGrp="1"/>
          </p:cNvSpPr>
          <p:nvPr>
            <p:ph type="title" idx="4294967295"/>
          </p:nvPr>
        </p:nvSpPr>
        <p:spPr>
          <a:xfrm>
            <a:off x="1692876" y="1045227"/>
            <a:ext cx="9094573"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mn-lt"/>
                <a:ea typeface="+mn-ea"/>
                <a:cs typeface="+mn-cs"/>
              </a:rPr>
              <a:t>Examples of What Impact of Exceptionality Could Look Like: </a:t>
            </a:r>
          </a:p>
        </p:txBody>
      </p:sp>
      <p:graphicFrame>
        <p:nvGraphicFramePr>
          <p:cNvPr id="4" name="Content Placeholder 3">
            <a:extLst>
              <a:ext uri="{FF2B5EF4-FFF2-40B4-BE49-F238E27FC236}">
                <a16:creationId xmlns:a16="http://schemas.microsoft.com/office/drawing/2014/main" id="{75A31581-7C68-4F9C-9D5E-10AAC22B8D0C}"/>
              </a:ext>
            </a:extLst>
          </p:cNvPr>
          <p:cNvGraphicFramePr>
            <a:graphicFrameLocks noGrp="1"/>
          </p:cNvGraphicFramePr>
          <p:nvPr>
            <p:ph idx="1"/>
          </p:nvPr>
        </p:nvGraphicFramePr>
        <p:xfrm>
          <a:off x="838200" y="1691558"/>
          <a:ext cx="10515600" cy="382981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89191024"/>
                    </a:ext>
                  </a:extLst>
                </a:gridCol>
                <a:gridCol w="5257800">
                  <a:extLst>
                    <a:ext uri="{9D8B030D-6E8A-4147-A177-3AD203B41FA5}">
                      <a16:colId xmlns:a16="http://schemas.microsoft.com/office/drawing/2014/main" val="2603585582"/>
                    </a:ext>
                  </a:extLst>
                </a:gridCol>
              </a:tblGrid>
              <a:tr h="547116">
                <a:tc>
                  <a:txBody>
                    <a:bodyPr/>
                    <a:lstStyle/>
                    <a:p>
                      <a:pPr marL="285750" indent="-285750">
                        <a:buFont typeface="Arial" panose="020B0604020202020204" pitchFamily="34" charset="0"/>
                        <a:buChar char="•"/>
                      </a:pPr>
                      <a:r>
                        <a:rPr lang="en-US" b="0">
                          <a:solidFill>
                            <a:sysClr val="windowText" lastClr="000000"/>
                          </a:solidFill>
                        </a:rPr>
                        <a:t>Instructional Level</a:t>
                      </a:r>
                    </a:p>
                  </a:txBody>
                  <a:tcPr>
                    <a:solidFill>
                      <a:srgbClr val="FFF0E7"/>
                    </a:solidFill>
                  </a:tcPr>
                </a:tc>
                <a:tc>
                  <a:txBody>
                    <a:bodyPr/>
                    <a:lstStyle/>
                    <a:p>
                      <a:pPr marL="285750" indent="-285750">
                        <a:buFont typeface="Arial" panose="020B0604020202020204" pitchFamily="34" charset="0"/>
                        <a:buChar char="•"/>
                      </a:pPr>
                      <a:r>
                        <a:rPr lang="en-US" b="0">
                          <a:solidFill>
                            <a:sysClr val="windowText" lastClr="000000"/>
                          </a:solidFill>
                        </a:rPr>
                        <a:t>Reading Level</a:t>
                      </a:r>
                    </a:p>
                  </a:txBody>
                  <a:tcPr>
                    <a:solidFill>
                      <a:srgbClr val="FFF0E7"/>
                    </a:solidFill>
                  </a:tcPr>
                </a:tc>
                <a:extLst>
                  <a:ext uri="{0D108BD9-81ED-4DB2-BD59-A6C34878D82A}">
                    <a16:rowId xmlns:a16="http://schemas.microsoft.com/office/drawing/2014/main" val="988669100"/>
                  </a:ext>
                </a:extLst>
              </a:tr>
              <a:tr h="547116">
                <a:tc>
                  <a:txBody>
                    <a:bodyPr/>
                    <a:lstStyle/>
                    <a:p>
                      <a:pPr marL="285750" indent="-285750">
                        <a:buFont typeface="Arial" panose="020B0604020202020204" pitchFamily="34" charset="0"/>
                        <a:buChar char="•"/>
                      </a:pPr>
                      <a:r>
                        <a:rPr lang="en-US"/>
                        <a:t>Effect of Processing Ability</a:t>
                      </a:r>
                    </a:p>
                  </a:txBody>
                  <a:tcPr/>
                </a:tc>
                <a:tc>
                  <a:txBody>
                    <a:bodyPr/>
                    <a:lstStyle/>
                    <a:p>
                      <a:pPr marL="285750" indent="-285750">
                        <a:buFont typeface="Arial" panose="020B0604020202020204" pitchFamily="34" charset="0"/>
                        <a:buChar char="•"/>
                      </a:pPr>
                      <a:r>
                        <a:rPr lang="en-US"/>
                        <a:t>Impact of Cognitive Ability</a:t>
                      </a:r>
                    </a:p>
                  </a:txBody>
                  <a:tcPr/>
                </a:tc>
                <a:extLst>
                  <a:ext uri="{0D108BD9-81ED-4DB2-BD59-A6C34878D82A}">
                    <a16:rowId xmlns:a16="http://schemas.microsoft.com/office/drawing/2014/main" val="3227344149"/>
                  </a:ext>
                </a:extLst>
              </a:tr>
              <a:tr h="547116">
                <a:tc>
                  <a:txBody>
                    <a:bodyPr/>
                    <a:lstStyle/>
                    <a:p>
                      <a:pPr marL="285750" indent="-285750">
                        <a:buFont typeface="Arial" panose="020B0604020202020204" pitchFamily="34" charset="0"/>
                        <a:buChar char="•"/>
                      </a:pPr>
                      <a:r>
                        <a:rPr lang="en-US"/>
                        <a:t>Rate of Progress with Supports</a:t>
                      </a:r>
                    </a:p>
                  </a:txBody>
                  <a:tcPr/>
                </a:tc>
                <a:tc>
                  <a:txBody>
                    <a:bodyPr/>
                    <a:lstStyle/>
                    <a:p>
                      <a:pPr marL="285750" indent="-285750">
                        <a:buFont typeface="Arial" panose="020B0604020202020204" pitchFamily="34" charset="0"/>
                        <a:buChar char="•"/>
                      </a:pPr>
                      <a:r>
                        <a:rPr lang="en-US"/>
                        <a:t>Birth-6 Curriculum Measures</a:t>
                      </a:r>
                    </a:p>
                  </a:txBody>
                  <a:tcPr/>
                </a:tc>
                <a:extLst>
                  <a:ext uri="{0D108BD9-81ED-4DB2-BD59-A6C34878D82A}">
                    <a16:rowId xmlns:a16="http://schemas.microsoft.com/office/drawing/2014/main" val="3478549506"/>
                  </a:ext>
                </a:extLst>
              </a:tr>
              <a:tr h="547116">
                <a:tc>
                  <a:txBody>
                    <a:bodyPr/>
                    <a:lstStyle/>
                    <a:p>
                      <a:pPr marL="285750" indent="-285750">
                        <a:buFont typeface="Arial" panose="020B0604020202020204" pitchFamily="34" charset="0"/>
                        <a:buChar char="•"/>
                      </a:pPr>
                      <a:r>
                        <a:rPr lang="en-US"/>
                        <a:t>Routines-Based Assessments</a:t>
                      </a:r>
                    </a:p>
                  </a:txBody>
                  <a:tcPr/>
                </a:tc>
                <a:tc>
                  <a:txBody>
                    <a:bodyPr/>
                    <a:lstStyle/>
                    <a:p>
                      <a:pPr marL="285750" indent="-285750">
                        <a:buFont typeface="Arial" panose="020B0604020202020204" pitchFamily="34" charset="0"/>
                        <a:buChar char="•"/>
                      </a:pPr>
                      <a:r>
                        <a:rPr lang="en-US"/>
                        <a:t>Supports Needed For Growth</a:t>
                      </a:r>
                    </a:p>
                  </a:txBody>
                  <a:tcPr/>
                </a:tc>
                <a:extLst>
                  <a:ext uri="{0D108BD9-81ED-4DB2-BD59-A6C34878D82A}">
                    <a16:rowId xmlns:a16="http://schemas.microsoft.com/office/drawing/2014/main" val="3260577010"/>
                  </a:ext>
                </a:extLst>
              </a:tr>
              <a:tr h="547116">
                <a:tc>
                  <a:txBody>
                    <a:bodyPr/>
                    <a:lstStyle/>
                    <a:p>
                      <a:pPr marL="285750" indent="-285750">
                        <a:buFont typeface="Arial" panose="020B0604020202020204" pitchFamily="34" charset="0"/>
                        <a:buChar char="•"/>
                      </a:pPr>
                      <a:r>
                        <a:rPr lang="en-US"/>
                        <a:t>Performance on Classroom Quizzes or Tests</a:t>
                      </a:r>
                    </a:p>
                  </a:txBody>
                  <a:tcPr/>
                </a:tc>
                <a:tc>
                  <a:txBody>
                    <a:bodyPr/>
                    <a:lstStyle/>
                    <a:p>
                      <a:pPr marL="285750" indent="-285750">
                        <a:buFont typeface="Arial" panose="020B0604020202020204" pitchFamily="34" charset="0"/>
                        <a:buChar char="•"/>
                      </a:pPr>
                      <a:r>
                        <a:rPr lang="en-US"/>
                        <a:t>Behavioral Impacts on Learning</a:t>
                      </a:r>
                    </a:p>
                  </a:txBody>
                  <a:tcPr/>
                </a:tc>
                <a:extLst>
                  <a:ext uri="{0D108BD9-81ED-4DB2-BD59-A6C34878D82A}">
                    <a16:rowId xmlns:a16="http://schemas.microsoft.com/office/drawing/2014/main" val="817206193"/>
                  </a:ext>
                </a:extLst>
              </a:tr>
              <a:tr h="547116">
                <a:tc>
                  <a:txBody>
                    <a:bodyPr/>
                    <a:lstStyle/>
                    <a:p>
                      <a:pPr marL="285750" indent="-285750">
                        <a:buFont typeface="Arial" panose="020B0604020202020204" pitchFamily="34" charset="0"/>
                        <a:buChar char="•"/>
                      </a:pPr>
                      <a:r>
                        <a:rPr lang="en-US"/>
                        <a:t>Current Performance vs Past Performance</a:t>
                      </a:r>
                    </a:p>
                  </a:txBody>
                  <a:tcPr/>
                </a:tc>
                <a:tc>
                  <a:txBody>
                    <a:bodyPr/>
                    <a:lstStyle/>
                    <a:p>
                      <a:pPr marL="285750" indent="-285750">
                        <a:buFont typeface="Arial" panose="020B0604020202020204" pitchFamily="34" charset="0"/>
                        <a:buChar char="•"/>
                      </a:pPr>
                      <a:r>
                        <a:rPr lang="en-US"/>
                        <a:t>Match of Skills to Post-School Outcomes</a:t>
                      </a:r>
                    </a:p>
                  </a:txBody>
                  <a:tcPr/>
                </a:tc>
                <a:extLst>
                  <a:ext uri="{0D108BD9-81ED-4DB2-BD59-A6C34878D82A}">
                    <a16:rowId xmlns:a16="http://schemas.microsoft.com/office/drawing/2014/main" val="2350664051"/>
                  </a:ext>
                </a:extLst>
              </a:tr>
              <a:tr h="547116">
                <a:tc>
                  <a:txBody>
                    <a:bodyPr/>
                    <a:lstStyle/>
                    <a:p>
                      <a:pPr marL="285750" indent="-285750">
                        <a:buFont typeface="Arial" panose="020B0604020202020204" pitchFamily="34" charset="0"/>
                        <a:buChar char="•"/>
                      </a:pPr>
                      <a:r>
                        <a:rPr lang="en-US"/>
                        <a:t>Impact of Language for ESOL Students</a:t>
                      </a:r>
                    </a:p>
                  </a:txBody>
                  <a:tcPr/>
                </a:tc>
                <a:tc>
                  <a:txBody>
                    <a:bodyPr/>
                    <a:lstStyle/>
                    <a:p>
                      <a:pPr marL="285750" indent="-285750">
                        <a:buFont typeface="Arial" panose="020B0604020202020204" pitchFamily="34" charset="0"/>
                        <a:buChar char="•"/>
                      </a:pPr>
                      <a:r>
                        <a:rPr lang="en-US"/>
                        <a:t>Ability to Engage in Joint Attention</a:t>
                      </a:r>
                    </a:p>
                  </a:txBody>
                  <a:tcPr/>
                </a:tc>
                <a:extLst>
                  <a:ext uri="{0D108BD9-81ED-4DB2-BD59-A6C34878D82A}">
                    <a16:rowId xmlns:a16="http://schemas.microsoft.com/office/drawing/2014/main" val="2440711986"/>
                  </a:ext>
                </a:extLst>
              </a:tr>
            </a:tbl>
          </a:graphicData>
        </a:graphic>
      </p:graphicFrame>
    </p:spTree>
    <p:custDataLst>
      <p:tags r:id="rId1"/>
    </p:custDataLst>
    <p:extLst>
      <p:ext uri="{BB962C8B-B14F-4D97-AF65-F5344CB8AC3E}">
        <p14:creationId xmlns:p14="http://schemas.microsoft.com/office/powerpoint/2010/main" val="30244446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6B663B-CA23-C3A4-488B-AB9FFE485199}"/>
              </a:ext>
            </a:extLst>
          </p:cNvPr>
          <p:cNvSpPr>
            <a:spLocks noGrp="1"/>
          </p:cNvSpPr>
          <p:nvPr>
            <p:ph idx="1"/>
          </p:nvPr>
        </p:nvSpPr>
        <p:spPr/>
        <p:txBody>
          <a:bodyPr/>
          <a:lstStyle/>
          <a:p>
            <a:r>
              <a:rPr lang="en-US" dirty="0"/>
              <a:t>How is the student’s exceptionality &amp; need(s) getting in the way of being involved in or having access and/or progress in the general curriculum?</a:t>
            </a:r>
          </a:p>
          <a:p>
            <a:r>
              <a:rPr lang="en-US" dirty="0"/>
              <a:t>Or, for gifted students, how is the exceptionality impacting the student’s ability to access a more advanced curriculum that is at their level of functioning/skills (including social/emotional/behavioral)?</a:t>
            </a:r>
          </a:p>
          <a:p>
            <a:endParaRPr lang="en-US" dirty="0"/>
          </a:p>
          <a:p>
            <a:pPr marL="0" indent="0">
              <a:buNone/>
            </a:pPr>
            <a:r>
              <a:rPr lang="en-US" sz="1000" dirty="0"/>
              <a:t>Taken from Greenbush SDI workshop</a:t>
            </a:r>
          </a:p>
        </p:txBody>
      </p:sp>
      <p:sp>
        <p:nvSpPr>
          <p:cNvPr id="3" name="Title 2">
            <a:extLst>
              <a:ext uri="{FF2B5EF4-FFF2-40B4-BE49-F238E27FC236}">
                <a16:creationId xmlns:a16="http://schemas.microsoft.com/office/drawing/2014/main" id="{C7B3EA9C-F562-24D4-B2C9-751A38350B2D}"/>
              </a:ext>
            </a:extLst>
          </p:cNvPr>
          <p:cNvSpPr>
            <a:spLocks noGrp="1"/>
          </p:cNvSpPr>
          <p:nvPr>
            <p:ph type="title"/>
          </p:nvPr>
        </p:nvSpPr>
        <p:spPr/>
        <p:txBody>
          <a:bodyPr/>
          <a:lstStyle/>
          <a:p>
            <a:r>
              <a:rPr lang="en-US" dirty="0"/>
              <a:t>Impact of Exceptionality</a:t>
            </a:r>
          </a:p>
        </p:txBody>
      </p:sp>
    </p:spTree>
    <p:extLst>
      <p:ext uri="{BB962C8B-B14F-4D97-AF65-F5344CB8AC3E}">
        <p14:creationId xmlns:p14="http://schemas.microsoft.com/office/powerpoint/2010/main" val="2240889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E4DD8-51D3-C943-8732-734195A2BAA2}"/>
              </a:ext>
            </a:extLst>
          </p:cNvPr>
          <p:cNvSpPr>
            <a:spLocks noGrp="1"/>
          </p:cNvSpPr>
          <p:nvPr>
            <p:ph idx="1"/>
          </p:nvPr>
        </p:nvSpPr>
        <p:spPr/>
        <p:txBody>
          <a:bodyPr>
            <a:normAutofit/>
          </a:bodyPr>
          <a:lstStyle/>
          <a:p>
            <a:pPr marL="457200" indent="-457200">
              <a:lnSpc>
                <a:spcPct val="120000"/>
              </a:lnSpc>
            </a:pPr>
            <a:r>
              <a:rPr lang="en-US" dirty="0"/>
              <a:t>Ann’s disability in the area of auditory processing and auditory memory causes her to have difficulty processing problems and remembering information presented orally. This impacts her comprehension and her ability to follow multi-step directions and recall complex concepts. This also impacts her academic success in all instructional settings with oral presentations, including reading, written language, and math, and to a lesser degree, science and social studies.</a:t>
            </a:r>
          </a:p>
          <a:p>
            <a:pPr marL="457200" indent="-457200">
              <a:lnSpc>
                <a:spcPct val="120000"/>
              </a:lnSpc>
            </a:pPr>
            <a:endParaRPr lang="en-US" dirty="0"/>
          </a:p>
        </p:txBody>
      </p:sp>
      <p:sp>
        <p:nvSpPr>
          <p:cNvPr id="4" name="Title 3">
            <a:extLst>
              <a:ext uri="{FF2B5EF4-FFF2-40B4-BE49-F238E27FC236}">
                <a16:creationId xmlns:a16="http://schemas.microsoft.com/office/drawing/2014/main" id="{1520A05A-4C46-2F08-F27C-A42180E1F1F9}"/>
              </a:ext>
            </a:extLst>
          </p:cNvPr>
          <p:cNvSpPr>
            <a:spLocks noGrp="1"/>
          </p:cNvSpPr>
          <p:nvPr>
            <p:ph type="title"/>
          </p:nvPr>
        </p:nvSpPr>
        <p:spPr/>
        <p:txBody>
          <a:bodyPr/>
          <a:lstStyle/>
          <a:p>
            <a:r>
              <a:rPr lang="en-US" dirty="0">
                <a:latin typeface="Open Sans Semibold"/>
                <a:ea typeface="Open Sans Semibold"/>
                <a:cs typeface="Open Sans Semibold"/>
              </a:rPr>
              <a:t>Impact of Exceptionality - IDEA</a:t>
            </a:r>
            <a:endParaRPr lang="en-US" dirty="0"/>
          </a:p>
        </p:txBody>
      </p:sp>
    </p:spTree>
    <p:extLst>
      <p:ext uri="{BB962C8B-B14F-4D97-AF65-F5344CB8AC3E}">
        <p14:creationId xmlns:p14="http://schemas.microsoft.com/office/powerpoint/2010/main" val="38350306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04CF10-5ECD-455D-61BC-A6D0AF3702DA}"/>
              </a:ext>
            </a:extLst>
          </p:cNvPr>
          <p:cNvSpPr>
            <a:spLocks noGrp="1"/>
          </p:cNvSpPr>
          <p:nvPr>
            <p:ph idx="1"/>
          </p:nvPr>
        </p:nvSpPr>
        <p:spPr/>
        <p:txBody>
          <a:bodyPr>
            <a:normAutofit lnSpcReduction="10000"/>
          </a:bodyPr>
          <a:lstStyle/>
          <a:p>
            <a:r>
              <a:rPr lang="en-US" sz="2400" spc="0" dirty="0">
                <a:effectLst/>
                <a:latin typeface="Open Sans Light" panose="020B0306030504020204" pitchFamily="34" charset="0"/>
                <a:ea typeface="Wingdings" panose="05000000000000000000" pitchFamily="2" charset="2"/>
                <a:cs typeface="Wingdings" panose="05000000000000000000" pitchFamily="2" charset="2"/>
              </a:rPr>
              <a:t>As a result of her gifted ability, Sally has high level skills in the area of reading that limit her ability to progress in the general curriculum when provided with grade level instruction.</a:t>
            </a:r>
            <a:r>
              <a:rPr lang="en-US" sz="2400" spc="200"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Based on the building’s universal reading screening assessment, Sally (a 2nd grade student) is at mastery on reading recognition skills at the 4th grade level and at mastery on comprehension skills at a third-grade level. During core reading, she participates in a literature circle with other students reading books at a 3rd grade level, to help her work on improving skills with summarization and knowledge of plot structure. While</a:t>
            </a:r>
            <a:r>
              <a:rPr lang="en-US" sz="2400" spc="-20"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this</a:t>
            </a:r>
            <a:r>
              <a:rPr lang="en-US" sz="2400" spc="-5"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is</a:t>
            </a:r>
            <a:r>
              <a:rPr lang="en-US" sz="2400" spc="-20"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meeting</a:t>
            </a:r>
            <a:r>
              <a:rPr lang="en-US" sz="2400" spc="-10"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her</a:t>
            </a:r>
            <a:r>
              <a:rPr lang="en-US" sz="2400" spc="-15"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needs</a:t>
            </a:r>
            <a:r>
              <a:rPr lang="en-US" sz="2400" spc="-20"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for</a:t>
            </a:r>
            <a:r>
              <a:rPr lang="en-US" sz="2400" spc="-15"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improving content</a:t>
            </a:r>
            <a:r>
              <a:rPr lang="en-US" sz="2400" spc="-10"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skills</a:t>
            </a:r>
            <a:r>
              <a:rPr lang="en-US" sz="2400" spc="-5"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related</a:t>
            </a:r>
            <a:r>
              <a:rPr lang="en-US" sz="2400" spc="-20"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to</a:t>
            </a:r>
            <a:r>
              <a:rPr lang="en-US" sz="2400" spc="-15"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reading</a:t>
            </a:r>
            <a:r>
              <a:rPr lang="en-US" sz="2400" spc="-10"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comprehension,</a:t>
            </a:r>
            <a:r>
              <a:rPr lang="en-US" sz="2400" spc="-15"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she</a:t>
            </a:r>
            <a:r>
              <a:rPr lang="en-US" sz="2400" spc="-35" dirty="0">
                <a:effectLst/>
                <a:latin typeface="Open Sans Light" panose="020B0306030504020204" pitchFamily="34" charset="0"/>
                <a:ea typeface="Wingdings" panose="05000000000000000000" pitchFamily="2" charset="2"/>
                <a:cs typeface="Wingdings" panose="05000000000000000000" pitchFamily="2" charset="2"/>
              </a:rPr>
              <a:t> </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also needs individualized instruction to continue to improve her reading recognition skills at her 5</a:t>
            </a:r>
            <a:r>
              <a:rPr lang="en-US" sz="2400" spc="0" baseline="30000" dirty="0">
                <a:effectLst/>
                <a:latin typeface="Open Sans Light" panose="020B0306030504020204" pitchFamily="34" charset="0"/>
                <a:ea typeface="Wingdings" panose="05000000000000000000" pitchFamily="2" charset="2"/>
                <a:cs typeface="Wingdings" panose="05000000000000000000" pitchFamily="2" charset="2"/>
              </a:rPr>
              <a:t>th</a:t>
            </a:r>
            <a:r>
              <a:rPr lang="en-US" sz="2400" spc="0" dirty="0">
                <a:effectLst/>
                <a:latin typeface="Open Sans Light" panose="020B0306030504020204" pitchFamily="34" charset="0"/>
                <a:ea typeface="Wingdings" panose="05000000000000000000" pitchFamily="2" charset="2"/>
                <a:cs typeface="Wingdings" panose="05000000000000000000" pitchFamily="2" charset="2"/>
              </a:rPr>
              <a:t> grade instructional level.</a:t>
            </a:r>
          </a:p>
          <a:p>
            <a:pPr marL="0" indent="0">
              <a:buNone/>
            </a:pPr>
            <a:endParaRPr lang="en-US" dirty="0"/>
          </a:p>
        </p:txBody>
      </p:sp>
      <p:sp>
        <p:nvSpPr>
          <p:cNvPr id="3" name="Title 2">
            <a:extLst>
              <a:ext uri="{FF2B5EF4-FFF2-40B4-BE49-F238E27FC236}">
                <a16:creationId xmlns:a16="http://schemas.microsoft.com/office/drawing/2014/main" id="{C9F51A94-01F2-614B-D911-E49794411E79}"/>
              </a:ext>
            </a:extLst>
          </p:cNvPr>
          <p:cNvSpPr>
            <a:spLocks noGrp="1"/>
          </p:cNvSpPr>
          <p:nvPr>
            <p:ph type="title"/>
          </p:nvPr>
        </p:nvSpPr>
        <p:spPr/>
        <p:txBody>
          <a:bodyPr/>
          <a:lstStyle/>
          <a:p>
            <a:r>
              <a:rPr lang="en-US" dirty="0"/>
              <a:t>Impact of Exceptionality - Gifted</a:t>
            </a:r>
          </a:p>
        </p:txBody>
      </p:sp>
    </p:spTree>
    <p:extLst>
      <p:ext uri="{BB962C8B-B14F-4D97-AF65-F5344CB8AC3E}">
        <p14:creationId xmlns:p14="http://schemas.microsoft.com/office/powerpoint/2010/main" val="29836651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E3C787-2CF5-BD35-94FE-5C31319396C4}"/>
              </a:ext>
            </a:extLst>
          </p:cNvPr>
          <p:cNvSpPr>
            <a:spLocks noGrp="1"/>
          </p:cNvSpPr>
          <p:nvPr>
            <p:ph idx="1"/>
          </p:nvPr>
        </p:nvSpPr>
        <p:spPr/>
        <p:txBody>
          <a:bodyPr/>
          <a:lstStyle/>
          <a:p>
            <a:r>
              <a:rPr lang="en-US" dirty="0"/>
              <a:t>XXXX’s challenges with math computation skills may impact her ability to fully access her general education curriculum. XXXX lacks the prerequisite skills needed in order to succeed in her general education math class. XXXX requires accommodations and modifications in order to access the general education curriculum.</a:t>
            </a:r>
          </a:p>
          <a:p>
            <a:r>
              <a:rPr lang="en-US" dirty="0"/>
              <a:t>XXXX’s limited English proficiency impacts her ability to fully access her general education curriculum. XXXX works with the ELL specialist in order to address spelling and writing needs.</a:t>
            </a:r>
          </a:p>
        </p:txBody>
      </p:sp>
      <p:sp>
        <p:nvSpPr>
          <p:cNvPr id="3" name="Title 2">
            <a:extLst>
              <a:ext uri="{FF2B5EF4-FFF2-40B4-BE49-F238E27FC236}">
                <a16:creationId xmlns:a16="http://schemas.microsoft.com/office/drawing/2014/main" id="{3105127C-556D-12FD-F373-8ACFF40B229B}"/>
              </a:ext>
            </a:extLst>
          </p:cNvPr>
          <p:cNvSpPr>
            <a:spLocks noGrp="1"/>
          </p:cNvSpPr>
          <p:nvPr>
            <p:ph type="title"/>
          </p:nvPr>
        </p:nvSpPr>
        <p:spPr/>
        <p:txBody>
          <a:bodyPr/>
          <a:lstStyle/>
          <a:p>
            <a:r>
              <a:rPr lang="en-US" dirty="0"/>
              <a:t>Compliant District Example</a:t>
            </a:r>
          </a:p>
        </p:txBody>
      </p:sp>
    </p:spTree>
    <p:extLst>
      <p:ext uri="{BB962C8B-B14F-4D97-AF65-F5344CB8AC3E}">
        <p14:creationId xmlns:p14="http://schemas.microsoft.com/office/powerpoint/2010/main" val="1871037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dirty="0"/>
              <a:t>Who Should Conduct Reviews?</a:t>
            </a:r>
          </a:p>
        </p:txBody>
      </p:sp>
      <p:sp>
        <p:nvSpPr>
          <p:cNvPr id="2" name="TextBox 1">
            <a:extLst>
              <a:ext uri="{FF2B5EF4-FFF2-40B4-BE49-F238E27FC236}">
                <a16:creationId xmlns:a16="http://schemas.microsoft.com/office/drawing/2014/main" id="{CAA7FB8B-1BA7-46ED-95AF-0B9FA651C525}"/>
              </a:ext>
            </a:extLst>
          </p:cNvPr>
          <p:cNvSpPr txBox="1"/>
          <p:nvPr/>
        </p:nvSpPr>
        <p:spPr>
          <a:xfrm>
            <a:off x="462968" y="1515338"/>
            <a:ext cx="10660753" cy="4401205"/>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2400">
                <a:solidFill>
                  <a:srgbClr val="12284C"/>
                </a:solidFill>
              </a:rPr>
              <a:t>Personnel who are familiar with the IEP process and how the files are organized</a:t>
            </a:r>
            <a:endParaRPr lang="en-US" sz="2400"/>
          </a:p>
          <a:p>
            <a:pPr marL="285750" indent="-285750">
              <a:spcAft>
                <a:spcPts val="600"/>
              </a:spcAft>
              <a:buFont typeface="Arial" panose="020B0604020202020204" pitchFamily="34" charset="0"/>
              <a:buChar char="•"/>
            </a:pPr>
            <a:r>
              <a:rPr lang="en-US" sz="2400"/>
              <a:t>Personnel who could be included</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Gifted facilitators or special education teachers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Special education/gifted coordinators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School psychologists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Administrators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Related services providers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ea typeface="Open Sans Light"/>
                <a:cs typeface="Open Sans Light"/>
              </a:rPr>
              <a:t>MIS clerk</a:t>
            </a:r>
            <a:endParaRPr lang="en-US" sz="2400"/>
          </a:p>
          <a:p>
            <a:pPr marL="742950" lvl="1" indent="-285750">
              <a:spcAft>
                <a:spcPts val="600"/>
              </a:spcAft>
              <a:buFont typeface="Arial" panose="020B0604020202020204" pitchFamily="34" charset="0"/>
              <a:buChar char="•"/>
            </a:pPr>
            <a:r>
              <a:rPr lang="en-US" sz="2400"/>
              <a:t>Principals</a:t>
            </a:r>
            <a:endParaRPr lang="en-US" sz="2400">
              <a:ea typeface="Open Sans Light"/>
              <a:cs typeface="Open Sans Light"/>
            </a:endParaRPr>
          </a:p>
        </p:txBody>
      </p:sp>
    </p:spTree>
    <p:extLst>
      <p:ext uri="{BB962C8B-B14F-4D97-AF65-F5344CB8AC3E}">
        <p14:creationId xmlns:p14="http://schemas.microsoft.com/office/powerpoint/2010/main" val="7532586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C06D32-8950-DD03-D847-D8C2C93498A8}"/>
              </a:ext>
            </a:extLst>
          </p:cNvPr>
          <p:cNvSpPr>
            <a:spLocks noGrp="1"/>
          </p:cNvSpPr>
          <p:nvPr>
            <p:ph type="title"/>
          </p:nvPr>
        </p:nvSpPr>
        <p:spPr/>
        <p:txBody>
          <a:bodyPr/>
          <a:lstStyle/>
          <a:p>
            <a:r>
              <a:rPr lang="en-US" dirty="0"/>
              <a:t>Goals</a:t>
            </a:r>
          </a:p>
        </p:txBody>
      </p:sp>
      <p:sp>
        <p:nvSpPr>
          <p:cNvPr id="5" name="Text Placeholder 4">
            <a:extLst>
              <a:ext uri="{FF2B5EF4-FFF2-40B4-BE49-F238E27FC236}">
                <a16:creationId xmlns:a16="http://schemas.microsoft.com/office/drawing/2014/main" id="{511F233B-F695-10E0-54D0-73739119C8E4}"/>
              </a:ext>
            </a:extLst>
          </p:cNvPr>
          <p:cNvSpPr>
            <a:spLocks noGrp="1"/>
          </p:cNvSpPr>
          <p:nvPr>
            <p:ph type="body" idx="1"/>
          </p:nvPr>
        </p:nvSpPr>
        <p:spPr/>
        <p:txBody>
          <a:bodyPr/>
          <a:lstStyle/>
          <a:p>
            <a:r>
              <a:rPr lang="en-US" dirty="0"/>
              <a:t>Question 13-14</a:t>
            </a:r>
          </a:p>
        </p:txBody>
      </p:sp>
    </p:spTree>
    <p:extLst>
      <p:ext uri="{BB962C8B-B14F-4D97-AF65-F5344CB8AC3E}">
        <p14:creationId xmlns:p14="http://schemas.microsoft.com/office/powerpoint/2010/main" val="17862095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from the PROGRESS Center showing how the PLAAFP statements, goals, and services all relate.">
            <a:extLst>
              <a:ext uri="{FF2B5EF4-FFF2-40B4-BE49-F238E27FC236}">
                <a16:creationId xmlns:a16="http://schemas.microsoft.com/office/drawing/2014/main" id="{5EBB7426-67F3-4B65-E4D9-840FE50FC211}"/>
              </a:ext>
            </a:extLst>
          </p:cNvPr>
          <p:cNvPicPr>
            <a:picLocks noGrp="1" noChangeAspect="1"/>
          </p:cNvPicPr>
          <p:nvPr>
            <p:ph idx="1"/>
          </p:nvPr>
        </p:nvPicPr>
        <p:blipFill>
          <a:blip r:embed="rId3"/>
          <a:stretch>
            <a:fillRect/>
          </a:stretch>
        </p:blipFill>
        <p:spPr>
          <a:xfrm>
            <a:off x="1549243" y="1357265"/>
            <a:ext cx="9223815" cy="3608140"/>
          </a:xfrm>
        </p:spPr>
      </p:pic>
      <p:sp>
        <p:nvSpPr>
          <p:cNvPr id="3" name="Title 2">
            <a:extLst>
              <a:ext uri="{FF2B5EF4-FFF2-40B4-BE49-F238E27FC236}">
                <a16:creationId xmlns:a16="http://schemas.microsoft.com/office/drawing/2014/main" id="{90F1CCF6-B3F4-8D97-8E59-1E3CE53F8D51}"/>
              </a:ext>
            </a:extLst>
          </p:cNvPr>
          <p:cNvSpPr>
            <a:spLocks noGrp="1"/>
          </p:cNvSpPr>
          <p:nvPr>
            <p:ph type="title"/>
          </p:nvPr>
        </p:nvSpPr>
        <p:spPr/>
        <p:txBody>
          <a:bodyPr/>
          <a:lstStyle/>
          <a:p>
            <a:r>
              <a:rPr lang="en-US" dirty="0"/>
              <a:t>The Role of the Goal</a:t>
            </a:r>
          </a:p>
        </p:txBody>
      </p:sp>
      <p:sp>
        <p:nvSpPr>
          <p:cNvPr id="7" name="TextBox 6">
            <a:extLst>
              <a:ext uri="{FF2B5EF4-FFF2-40B4-BE49-F238E27FC236}">
                <a16:creationId xmlns:a16="http://schemas.microsoft.com/office/drawing/2014/main" id="{3AD58E29-383C-E7AB-0D41-BD23750C9DCD}"/>
              </a:ext>
            </a:extLst>
          </p:cNvPr>
          <p:cNvSpPr txBox="1"/>
          <p:nvPr/>
        </p:nvSpPr>
        <p:spPr>
          <a:xfrm>
            <a:off x="1018067" y="5849823"/>
            <a:ext cx="9754991" cy="215444"/>
          </a:xfrm>
          <a:prstGeom prst="rect">
            <a:avLst/>
          </a:prstGeom>
          <a:noFill/>
        </p:spPr>
        <p:txBody>
          <a:bodyPr wrap="square">
            <a:spAutoFit/>
          </a:bodyPr>
          <a:lstStyle/>
          <a:p>
            <a:r>
              <a:rPr lang="en-US" sz="800" b="1" i="0" u="none" strike="noStrike" baseline="0" dirty="0">
                <a:solidFill>
                  <a:srgbClr val="0075BC"/>
                </a:solidFill>
              </a:rPr>
              <a:t>PROGRESS </a:t>
            </a:r>
            <a:r>
              <a:rPr lang="en-US" sz="800" b="0" i="0" u="none" strike="noStrike" baseline="0" dirty="0">
                <a:solidFill>
                  <a:srgbClr val="575459"/>
                </a:solidFill>
              </a:rPr>
              <a:t>Center at the American Institutes for Research® </a:t>
            </a:r>
            <a:r>
              <a:rPr lang="en-US" sz="800" b="0" i="0" u="none" strike="noStrike" baseline="0" dirty="0">
                <a:solidFill>
                  <a:srgbClr val="0075BC"/>
                </a:solidFill>
              </a:rPr>
              <a:t>The PLAAFP Statement is the Foundation for the IEP </a:t>
            </a:r>
            <a:r>
              <a:rPr lang="en-US" sz="800" b="0" i="0" u="none" strike="noStrike" baseline="0" dirty="0">
                <a:solidFill>
                  <a:srgbClr val="575459"/>
                </a:solidFill>
              </a:rPr>
              <a:t>National Center on </a:t>
            </a:r>
            <a:r>
              <a:rPr lang="en-US" sz="800" b="1" i="0" u="none" strike="noStrike" baseline="0" dirty="0">
                <a:solidFill>
                  <a:srgbClr val="C6695C"/>
                </a:solidFill>
              </a:rPr>
              <a:t>Intensive Intervention </a:t>
            </a:r>
            <a:r>
              <a:rPr lang="en-US" sz="800" b="0" i="0" u="none" strike="noStrike" baseline="0" dirty="0">
                <a:solidFill>
                  <a:srgbClr val="575459"/>
                </a:solidFill>
              </a:rPr>
              <a:t>at the American Institutes for Research </a:t>
            </a:r>
            <a:r>
              <a:rPr lang="en-US" sz="800" dirty="0"/>
              <a:t> CEC 2025</a:t>
            </a:r>
          </a:p>
        </p:txBody>
      </p:sp>
    </p:spTree>
    <p:extLst>
      <p:ext uri="{BB962C8B-B14F-4D97-AF65-F5344CB8AC3E}">
        <p14:creationId xmlns:p14="http://schemas.microsoft.com/office/powerpoint/2010/main" val="35687127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7B48D9-293B-61FD-1E79-545EB2A535AA}"/>
              </a:ext>
            </a:extLst>
          </p:cNvPr>
          <p:cNvSpPr>
            <a:spLocks noGrp="1"/>
          </p:cNvSpPr>
          <p:nvPr>
            <p:ph idx="1"/>
          </p:nvPr>
        </p:nvSpPr>
        <p:spPr/>
        <p:txBody>
          <a:bodyPr>
            <a:normAutofit/>
          </a:bodyPr>
          <a:lstStyle/>
          <a:p>
            <a:pPr marL="0" indent="0">
              <a:buNone/>
            </a:pPr>
            <a:endParaRPr lang="en-US" sz="800" b="1" i="0" u="none" strike="noStrike" baseline="0" dirty="0">
              <a:solidFill>
                <a:srgbClr val="0075BC"/>
              </a:solidFill>
            </a:endParaRPr>
          </a:p>
          <a:p>
            <a:r>
              <a:rPr lang="en-US" dirty="0"/>
              <a:t>Address academic and functional individual needs outlined in the PLAAFP statement.</a:t>
            </a:r>
          </a:p>
          <a:p>
            <a:r>
              <a:rPr lang="en-US" dirty="0"/>
              <a:t>Ensure high expectations and grade-level alignment, in light of the child’s circumstances.</a:t>
            </a:r>
          </a:p>
          <a:p>
            <a:r>
              <a:rPr lang="en-US" dirty="0"/>
              <a:t>Assess whether the special education program is promoting progress, in light of the child’s circumstances.</a:t>
            </a:r>
          </a:p>
          <a:p>
            <a:pPr marL="0" indent="0">
              <a:buNone/>
            </a:pPr>
            <a:endParaRPr lang="en-US" sz="800" b="1" dirty="0">
              <a:solidFill>
                <a:srgbClr val="0075BC"/>
              </a:solidFill>
            </a:endParaRPr>
          </a:p>
          <a:p>
            <a:pPr marL="0" indent="0">
              <a:buNone/>
            </a:pPr>
            <a:endParaRPr lang="en-US" sz="800" b="1" i="0" u="none" strike="noStrike" baseline="0" dirty="0">
              <a:solidFill>
                <a:srgbClr val="0075BC"/>
              </a:solidFill>
            </a:endParaRPr>
          </a:p>
          <a:p>
            <a:pPr marL="0" indent="0">
              <a:buNone/>
            </a:pPr>
            <a:endParaRPr lang="en-US" sz="800" b="1" dirty="0">
              <a:solidFill>
                <a:srgbClr val="0075BC"/>
              </a:solidFill>
            </a:endParaRPr>
          </a:p>
          <a:p>
            <a:pPr marL="0" indent="0">
              <a:buNone/>
            </a:pPr>
            <a:r>
              <a:rPr lang="en-US" sz="800" b="1" i="0" u="none" strike="noStrike" baseline="0" dirty="0">
                <a:solidFill>
                  <a:srgbClr val="0075BC"/>
                </a:solidFill>
              </a:rPr>
              <a:t>PROGRESS </a:t>
            </a:r>
            <a:r>
              <a:rPr lang="en-US" sz="800" b="0" i="0" u="none" strike="noStrike" baseline="0" dirty="0">
                <a:solidFill>
                  <a:srgbClr val="575459"/>
                </a:solidFill>
              </a:rPr>
              <a:t>Center at the American Institutes for Research® </a:t>
            </a:r>
            <a:r>
              <a:rPr lang="en-US" sz="800" b="0" i="0" u="none" strike="noStrike" baseline="0" dirty="0">
                <a:solidFill>
                  <a:srgbClr val="0075BC"/>
                </a:solidFill>
              </a:rPr>
              <a:t>The PLAAFP Statement is the Foundation for the IEP </a:t>
            </a:r>
            <a:r>
              <a:rPr lang="en-US" sz="800" b="0" i="0" u="none" strike="noStrike" baseline="0" dirty="0">
                <a:solidFill>
                  <a:srgbClr val="575459"/>
                </a:solidFill>
              </a:rPr>
              <a:t>National Center on </a:t>
            </a:r>
            <a:r>
              <a:rPr lang="en-US" sz="800" b="1" i="0" u="none" strike="noStrike" baseline="0" dirty="0">
                <a:solidFill>
                  <a:srgbClr val="C6695C"/>
                </a:solidFill>
              </a:rPr>
              <a:t>Intensive Intervention </a:t>
            </a:r>
            <a:r>
              <a:rPr lang="en-US" sz="800" b="0" i="0" u="none" strike="noStrike" baseline="0" dirty="0">
                <a:solidFill>
                  <a:srgbClr val="575459"/>
                </a:solidFill>
              </a:rPr>
              <a:t>at the American Institutes for Research </a:t>
            </a:r>
            <a:r>
              <a:rPr lang="en-US" sz="800" dirty="0"/>
              <a:t> CEC 2025</a:t>
            </a:r>
          </a:p>
          <a:p>
            <a:endParaRPr lang="en-US" dirty="0"/>
          </a:p>
        </p:txBody>
      </p:sp>
      <p:sp>
        <p:nvSpPr>
          <p:cNvPr id="3" name="Title 2">
            <a:extLst>
              <a:ext uri="{FF2B5EF4-FFF2-40B4-BE49-F238E27FC236}">
                <a16:creationId xmlns:a16="http://schemas.microsoft.com/office/drawing/2014/main" id="{77B58A93-B995-A6B0-9832-51FEEE1C1115}"/>
              </a:ext>
            </a:extLst>
          </p:cNvPr>
          <p:cNvSpPr>
            <a:spLocks noGrp="1"/>
          </p:cNvSpPr>
          <p:nvPr>
            <p:ph type="title"/>
          </p:nvPr>
        </p:nvSpPr>
        <p:spPr/>
        <p:txBody>
          <a:bodyPr>
            <a:normAutofit fontScale="90000"/>
          </a:bodyPr>
          <a:lstStyle/>
          <a:p>
            <a:r>
              <a:rPr lang="en-US" dirty="0"/>
              <a:t>Why are measurable annual goals important?</a:t>
            </a:r>
          </a:p>
        </p:txBody>
      </p:sp>
    </p:spTree>
    <p:extLst>
      <p:ext uri="{BB962C8B-B14F-4D97-AF65-F5344CB8AC3E}">
        <p14:creationId xmlns:p14="http://schemas.microsoft.com/office/powerpoint/2010/main" val="10721775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63E83-8AEA-F868-8BBF-FC951181331D}"/>
              </a:ext>
            </a:extLst>
          </p:cNvPr>
          <p:cNvSpPr>
            <a:spLocks noGrp="1"/>
          </p:cNvSpPr>
          <p:nvPr>
            <p:ph idx="1"/>
          </p:nvPr>
        </p:nvSpPr>
        <p:spPr/>
        <p:txBody>
          <a:bodyPr>
            <a:normAutofit/>
          </a:bodyPr>
          <a:lstStyle/>
          <a:p>
            <a:pPr marL="0" indent="0">
              <a:buNone/>
            </a:pPr>
            <a:r>
              <a:rPr lang="en-US" sz="3200" dirty="0"/>
              <a:t>Endrew F. v. Douglas County School District RE-1 (2017):</a:t>
            </a:r>
          </a:p>
          <a:p>
            <a:pPr marL="457200" lvl="1" indent="0">
              <a:buNone/>
            </a:pPr>
            <a:r>
              <a:rPr lang="en-US" sz="2800" dirty="0"/>
              <a:t>“To meet its substantive obligation under the IDEA, a school must offer an IEP that is reasonably calculated to enable a child to make progress appropriate in light of the child’s circumstances” (emphasis added, p. 16).</a:t>
            </a:r>
          </a:p>
          <a:p>
            <a:pPr marL="0" indent="0">
              <a:buNone/>
            </a:pPr>
            <a:endParaRPr lang="en-US" dirty="0"/>
          </a:p>
          <a:p>
            <a:pPr marL="0" indent="0">
              <a:buNone/>
            </a:pPr>
            <a:endParaRPr lang="en-US" dirty="0"/>
          </a:p>
          <a:p>
            <a:pPr marL="0" indent="0">
              <a:buNone/>
            </a:pPr>
            <a:endParaRPr lang="en-US" dirty="0"/>
          </a:p>
          <a:p>
            <a:pPr marL="0" indent="0">
              <a:buNone/>
            </a:pPr>
            <a:r>
              <a:rPr lang="en-US" sz="1000" b="0" i="0" u="none" strike="noStrike" baseline="0" dirty="0">
                <a:solidFill>
                  <a:srgbClr val="313131"/>
                </a:solidFill>
                <a:latin typeface="+mn-lt"/>
              </a:rPr>
              <a:t>Source: </a:t>
            </a:r>
            <a:r>
              <a:rPr lang="en-US" sz="1000" b="0" i="1" u="none" strike="noStrike" baseline="0" dirty="0">
                <a:solidFill>
                  <a:srgbClr val="313131"/>
                </a:solidFill>
                <a:latin typeface="+mn-lt"/>
              </a:rPr>
              <a:t>Endrew F. v. Douglas County School District</a:t>
            </a:r>
            <a:r>
              <a:rPr lang="en-US" sz="1000" b="0" i="0" u="none" strike="noStrike" baseline="0" dirty="0">
                <a:solidFill>
                  <a:srgbClr val="313131"/>
                </a:solidFill>
                <a:latin typeface="+mn-lt"/>
              </a:rPr>
              <a:t>, 580 U.S. 16 (2017) </a:t>
            </a:r>
            <a:endParaRPr lang="en-US" sz="1000" dirty="0">
              <a:latin typeface="+mn-lt"/>
            </a:endParaRPr>
          </a:p>
        </p:txBody>
      </p:sp>
      <p:sp>
        <p:nvSpPr>
          <p:cNvPr id="3" name="Title 2">
            <a:extLst>
              <a:ext uri="{FF2B5EF4-FFF2-40B4-BE49-F238E27FC236}">
                <a16:creationId xmlns:a16="http://schemas.microsoft.com/office/drawing/2014/main" id="{499A5A82-3EAF-BAF6-7029-848B86E83FD0}"/>
              </a:ext>
            </a:extLst>
          </p:cNvPr>
          <p:cNvSpPr>
            <a:spLocks noGrp="1"/>
          </p:cNvSpPr>
          <p:nvPr>
            <p:ph type="title"/>
          </p:nvPr>
        </p:nvSpPr>
        <p:spPr/>
        <p:txBody>
          <a:bodyPr/>
          <a:lstStyle/>
          <a:p>
            <a:r>
              <a:rPr lang="en-US" dirty="0"/>
              <a:t>Remember Endrew F.</a:t>
            </a:r>
          </a:p>
        </p:txBody>
      </p:sp>
    </p:spTree>
    <p:extLst>
      <p:ext uri="{BB962C8B-B14F-4D97-AF65-F5344CB8AC3E}">
        <p14:creationId xmlns:p14="http://schemas.microsoft.com/office/powerpoint/2010/main" val="2532590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CF44C-8446-0A9B-17B9-B6733B9894A1}"/>
              </a:ext>
            </a:extLst>
          </p:cNvPr>
          <p:cNvSpPr>
            <a:spLocks noGrp="1"/>
          </p:cNvSpPr>
          <p:nvPr>
            <p:ph type="title"/>
          </p:nvPr>
        </p:nvSpPr>
        <p:spPr/>
        <p:txBody>
          <a:bodyPr>
            <a:normAutofit fontScale="90000"/>
          </a:bodyPr>
          <a:lstStyle/>
          <a:p>
            <a:r>
              <a:rPr lang="en-US" dirty="0"/>
              <a:t>How do goals connect to the other components in the IEP?</a:t>
            </a:r>
          </a:p>
        </p:txBody>
      </p:sp>
      <p:pic>
        <p:nvPicPr>
          <p:cNvPr id="5" name="Content Placeholder 4" descr="screenshot from the PROGRESS Center showing how the goals connect the tothe PLAAFPs and services">
            <a:extLst>
              <a:ext uri="{FF2B5EF4-FFF2-40B4-BE49-F238E27FC236}">
                <a16:creationId xmlns:a16="http://schemas.microsoft.com/office/drawing/2014/main" id="{E2F7BBF3-D774-8FB0-AE68-44E8FAC56D3D}"/>
              </a:ext>
            </a:extLst>
          </p:cNvPr>
          <p:cNvPicPr>
            <a:picLocks noGrp="1" noChangeAspect="1"/>
          </p:cNvPicPr>
          <p:nvPr>
            <p:ph idx="1"/>
          </p:nvPr>
        </p:nvPicPr>
        <p:blipFill>
          <a:blip r:embed="rId3"/>
          <a:stretch>
            <a:fillRect/>
          </a:stretch>
        </p:blipFill>
        <p:spPr>
          <a:xfrm>
            <a:off x="1477926" y="1824977"/>
            <a:ext cx="7475973" cy="3376647"/>
          </a:xfrm>
        </p:spPr>
      </p:pic>
      <p:sp>
        <p:nvSpPr>
          <p:cNvPr id="6" name="TextBox 5">
            <a:extLst>
              <a:ext uri="{FF2B5EF4-FFF2-40B4-BE49-F238E27FC236}">
                <a16:creationId xmlns:a16="http://schemas.microsoft.com/office/drawing/2014/main" id="{06D44581-699B-6CA7-118F-B05AFBD3194F}"/>
              </a:ext>
            </a:extLst>
          </p:cNvPr>
          <p:cNvSpPr txBox="1"/>
          <p:nvPr/>
        </p:nvSpPr>
        <p:spPr>
          <a:xfrm>
            <a:off x="838200" y="5709684"/>
            <a:ext cx="9578263" cy="338554"/>
          </a:xfrm>
          <a:prstGeom prst="rect">
            <a:avLst/>
          </a:prstGeom>
          <a:noFill/>
        </p:spPr>
        <p:txBody>
          <a:bodyPr wrap="none" rtlCol="0">
            <a:spAutoFit/>
          </a:bodyPr>
          <a:lstStyle/>
          <a:p>
            <a:r>
              <a:rPr lang="en-US" sz="800" b="1" i="0" u="none" strike="noStrike" baseline="0" dirty="0">
                <a:solidFill>
                  <a:srgbClr val="0075BC"/>
                </a:solidFill>
              </a:rPr>
              <a:t>PROGRESS </a:t>
            </a:r>
            <a:r>
              <a:rPr lang="en-US" sz="800" b="0" i="0" u="none" strike="noStrike" baseline="0" dirty="0">
                <a:solidFill>
                  <a:srgbClr val="575459"/>
                </a:solidFill>
              </a:rPr>
              <a:t>Center at the American Institutes for Research® </a:t>
            </a:r>
            <a:r>
              <a:rPr lang="en-US" sz="800" b="0" i="0" u="none" strike="noStrike" baseline="0" dirty="0">
                <a:solidFill>
                  <a:srgbClr val="0075BC"/>
                </a:solidFill>
              </a:rPr>
              <a:t>The PLAAFP Statement is the Foundation for the IEP </a:t>
            </a:r>
            <a:r>
              <a:rPr lang="en-US" sz="800" b="0" i="0" u="none" strike="noStrike" baseline="0" dirty="0">
                <a:solidFill>
                  <a:srgbClr val="575459"/>
                </a:solidFill>
              </a:rPr>
              <a:t>National Center on </a:t>
            </a:r>
            <a:r>
              <a:rPr lang="en-US" sz="800" b="1" i="0" u="none" strike="noStrike" baseline="0" dirty="0">
                <a:solidFill>
                  <a:srgbClr val="C6695C"/>
                </a:solidFill>
              </a:rPr>
              <a:t>Intensive Intervention </a:t>
            </a:r>
            <a:r>
              <a:rPr lang="en-US" sz="800" b="0" i="0" u="none" strike="noStrike" baseline="0" dirty="0">
                <a:solidFill>
                  <a:srgbClr val="575459"/>
                </a:solidFill>
              </a:rPr>
              <a:t>at the American Institutes for Research </a:t>
            </a:r>
            <a:r>
              <a:rPr lang="en-US" sz="800" dirty="0"/>
              <a:t> CEC 2025</a:t>
            </a:r>
          </a:p>
          <a:p>
            <a:endParaRPr lang="en-US" sz="800" dirty="0"/>
          </a:p>
        </p:txBody>
      </p:sp>
    </p:spTree>
    <p:extLst>
      <p:ext uri="{BB962C8B-B14F-4D97-AF65-F5344CB8AC3E}">
        <p14:creationId xmlns:p14="http://schemas.microsoft.com/office/powerpoint/2010/main" val="10924547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CBB79F-DA8C-11AD-D8C7-8AE6E2880B45}"/>
              </a:ext>
            </a:extLst>
          </p:cNvPr>
          <p:cNvSpPr>
            <a:spLocks noGrp="1"/>
          </p:cNvSpPr>
          <p:nvPr>
            <p:ph idx="1"/>
          </p:nvPr>
        </p:nvSpPr>
        <p:spPr>
          <a:xfrm>
            <a:off x="838200" y="1435395"/>
            <a:ext cx="10515600" cy="4741568"/>
          </a:xfrm>
        </p:spPr>
        <p:txBody>
          <a:bodyPr>
            <a:normAutofit/>
          </a:bodyPr>
          <a:lstStyle/>
          <a:p>
            <a:r>
              <a:rPr lang="en-US" b="1" dirty="0"/>
              <a:t>Focus on student behavior</a:t>
            </a:r>
            <a:r>
              <a:rPr lang="en-US" dirty="0"/>
              <a:t>, not educator behavior.</a:t>
            </a:r>
          </a:p>
          <a:p>
            <a:r>
              <a:rPr lang="en-US" b="1" dirty="0"/>
              <a:t>Be monitored with enough frequency </a:t>
            </a:r>
            <a:r>
              <a:rPr lang="en-US" dirty="0"/>
              <a:t>to determine progress and make timely instructional/intervention decisions.</a:t>
            </a:r>
          </a:p>
          <a:p>
            <a:r>
              <a:rPr lang="en-US" b="1" dirty="0"/>
              <a:t>Be measured using an objective, valid, and reliable measure </a:t>
            </a:r>
            <a:r>
              <a:rPr lang="en-US" dirty="0"/>
              <a:t>(e.g., curriculum-based measure (CBM), Direct Behavior Rating (DBR), systematic direct observation) rather than a more subjective measure (e.g., teacher anecdotal notes).</a:t>
            </a:r>
          </a:p>
          <a:p>
            <a:r>
              <a:rPr lang="en-US" b="1" dirty="0"/>
              <a:t>Be realistic, yet “appropriately ambitious”.</a:t>
            </a:r>
          </a:p>
          <a:p>
            <a:pPr marL="0" indent="0">
              <a:buNone/>
            </a:pPr>
            <a:endParaRPr lang="en-US" sz="800" b="1" i="0" u="none" strike="noStrike" baseline="0" dirty="0">
              <a:solidFill>
                <a:srgbClr val="0075BC"/>
              </a:solidFill>
            </a:endParaRPr>
          </a:p>
          <a:p>
            <a:pPr marL="0" indent="0">
              <a:buNone/>
            </a:pPr>
            <a:r>
              <a:rPr lang="en-US" sz="800" b="1" i="0" u="none" strike="noStrike" baseline="0" dirty="0">
                <a:solidFill>
                  <a:srgbClr val="0075BC"/>
                </a:solidFill>
              </a:rPr>
              <a:t>PROGRESS </a:t>
            </a:r>
            <a:r>
              <a:rPr lang="en-US" sz="800" b="0" i="0" u="none" strike="noStrike" baseline="0" dirty="0">
                <a:solidFill>
                  <a:srgbClr val="575459"/>
                </a:solidFill>
              </a:rPr>
              <a:t>Center at the American Institutes for Research® </a:t>
            </a:r>
            <a:r>
              <a:rPr lang="en-US" sz="800" b="0" i="0" u="none" strike="noStrike" baseline="0" dirty="0">
                <a:solidFill>
                  <a:srgbClr val="0075BC"/>
                </a:solidFill>
              </a:rPr>
              <a:t>The PLAAFP Statement is the Foundation for the IEP </a:t>
            </a:r>
            <a:r>
              <a:rPr lang="en-US" sz="800" b="0" i="0" u="none" strike="noStrike" baseline="0" dirty="0">
                <a:solidFill>
                  <a:srgbClr val="575459"/>
                </a:solidFill>
              </a:rPr>
              <a:t>National Center on </a:t>
            </a:r>
            <a:r>
              <a:rPr lang="en-US" sz="800" b="1" i="0" u="none" strike="noStrike" baseline="0" dirty="0">
                <a:solidFill>
                  <a:srgbClr val="C6695C"/>
                </a:solidFill>
              </a:rPr>
              <a:t>Intensive Intervention </a:t>
            </a:r>
            <a:r>
              <a:rPr lang="en-US" sz="800" b="0" i="0" u="none" strike="noStrike" baseline="0" dirty="0">
                <a:solidFill>
                  <a:srgbClr val="575459"/>
                </a:solidFill>
              </a:rPr>
              <a:t>at the American Institutes for Research </a:t>
            </a:r>
            <a:r>
              <a:rPr lang="en-US" sz="800" dirty="0"/>
              <a:t> CEC 2025</a:t>
            </a:r>
          </a:p>
        </p:txBody>
      </p:sp>
      <p:sp>
        <p:nvSpPr>
          <p:cNvPr id="3" name="Title 2">
            <a:extLst>
              <a:ext uri="{FF2B5EF4-FFF2-40B4-BE49-F238E27FC236}">
                <a16:creationId xmlns:a16="http://schemas.microsoft.com/office/drawing/2014/main" id="{13753949-EAE2-3706-6C17-7B56D7EBA65D}"/>
              </a:ext>
            </a:extLst>
          </p:cNvPr>
          <p:cNvSpPr>
            <a:spLocks noGrp="1"/>
          </p:cNvSpPr>
          <p:nvPr>
            <p:ph type="title"/>
          </p:nvPr>
        </p:nvSpPr>
        <p:spPr/>
        <p:txBody>
          <a:bodyPr/>
          <a:lstStyle/>
          <a:p>
            <a:r>
              <a:rPr lang="en-US" dirty="0"/>
              <a:t>IEP goals should….</a:t>
            </a:r>
          </a:p>
        </p:txBody>
      </p:sp>
    </p:spTree>
    <p:extLst>
      <p:ext uri="{BB962C8B-B14F-4D97-AF65-F5344CB8AC3E}">
        <p14:creationId xmlns:p14="http://schemas.microsoft.com/office/powerpoint/2010/main" val="33001534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590774" y="-570790"/>
            <a:ext cx="10515600" cy="441699"/>
          </a:xfrm>
        </p:spPr>
        <p:txBody>
          <a:bodyPr>
            <a:noAutofit/>
          </a:bodyPr>
          <a:lstStyle/>
          <a:p>
            <a:r>
              <a:rPr lang="en-US" sz="1700">
                <a:latin typeface="+mn-lt"/>
              </a:rPr>
              <a:t>Question 14</a:t>
            </a:r>
          </a:p>
        </p:txBody>
      </p:sp>
      <p:sp>
        <p:nvSpPr>
          <p:cNvPr id="2" name="Content Placeholder 1">
            <a:extLst>
              <a:ext uri="{FF2B5EF4-FFF2-40B4-BE49-F238E27FC236}">
                <a16:creationId xmlns:a16="http://schemas.microsoft.com/office/drawing/2014/main" id="{CF9F4A49-1B43-463A-965F-C198088F1A8D}"/>
              </a:ext>
            </a:extLst>
          </p:cNvPr>
          <p:cNvSpPr>
            <a:spLocks noGrp="1"/>
          </p:cNvSpPr>
          <p:nvPr>
            <p:ph idx="1"/>
          </p:nvPr>
        </p:nvSpPr>
        <p:spPr>
          <a:xfrm>
            <a:off x="494852" y="87546"/>
            <a:ext cx="10791982" cy="2677169"/>
          </a:xfrm>
        </p:spPr>
        <p:txBody>
          <a:bodyPr>
            <a:normAutofit fontScale="55000" lnSpcReduction="20000"/>
          </a:bodyPr>
          <a:lstStyle/>
          <a:p>
            <a:pPr marL="0" indent="0">
              <a:lnSpc>
                <a:spcPct val="120000"/>
              </a:lnSpc>
              <a:buNone/>
            </a:pPr>
            <a:r>
              <a:rPr lang="en-US" b="1" dirty="0"/>
              <a:t>13</a:t>
            </a:r>
            <a:r>
              <a:rPr lang="en-US" dirty="0"/>
              <a:t>. Are all of the annual goals in the IEP designed to meet the student’s needs that result from the student’s disability or giftedness, to enable the student to be involved in and make progress in the general education or advanced curriculum? 34 C.F.R. 300.320(a)(2)(i)(A); K.S.A. 72-3429(c)(2)(A)</a:t>
            </a:r>
            <a:br>
              <a:rPr lang="en-US" dirty="0"/>
            </a:br>
            <a:br>
              <a:rPr lang="en-US" dirty="0"/>
            </a:br>
            <a:r>
              <a:rPr lang="en-US" b="1" dirty="0"/>
              <a:t>METHOD</a:t>
            </a:r>
            <a:r>
              <a:rPr lang="en-US" dirty="0"/>
              <a:t>: First review the PLAAFP section of the IEP for information about the student’s needs and how the student’s exceptionality affects involvement and progress in the general education curriculum. Then review all of the annual goals in the IEP. Determine if each of the annual goals is related to meeting the student’s needs that result from the student’s exceptionality, to enable the student to be involved and progress in the general or advanced curriculum. There should be a direct relationship between the annual goal and the needs identified in the PLAAFPs.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2784707"/>
            <a:ext cx="5394604" cy="193244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EVERY annual goal in the IEP is designed to meet the student’s needs that result from the student’s disability or giftedness, to enable the student to be involved in and make progress in the general education or advanced curriculum.</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2784707"/>
            <a:ext cx="5190836" cy="193244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a:t>
            </a:r>
          </a:p>
          <a:p>
            <a:pPr marL="0" indent="0">
              <a:buNone/>
            </a:pPr>
            <a:r>
              <a:rPr lang="en-US" sz="1200" b="1">
                <a:latin typeface="+mn-lt"/>
              </a:rPr>
              <a:t>• The IEP DOES NOT contain at least one annual goal. </a:t>
            </a:r>
          </a:p>
          <a:p>
            <a:pPr marL="0" indent="0">
              <a:buNone/>
            </a:pPr>
            <a:r>
              <a:rPr lang="en-US" sz="1200" b="1">
                <a:latin typeface="+mn-lt"/>
              </a:rPr>
              <a:t>OR </a:t>
            </a:r>
          </a:p>
          <a:p>
            <a:pPr marL="0" indent="0">
              <a:buNone/>
            </a:pPr>
            <a:r>
              <a:rPr lang="en-US" sz="1200" b="1">
                <a:latin typeface="+mn-lt"/>
              </a:rPr>
              <a:t>• One or more of the annual goals in the IEP is/are NOT designed to meet the student’s needs that result from the student’s disability or giftedness, to enable the student to be involved in and make progress in the general education or advanced curriculum.</a:t>
            </a:r>
            <a:endParaRPr lang="en-US" sz="1200" b="1"/>
          </a:p>
        </p:txBody>
      </p:sp>
      <p:sp>
        <p:nvSpPr>
          <p:cNvPr id="3" name="Rectangle 2">
            <a:extLst>
              <a:ext uri="{FF2B5EF4-FFF2-40B4-BE49-F238E27FC236}">
                <a16:creationId xmlns:a16="http://schemas.microsoft.com/office/drawing/2014/main" id="{678379E0-7087-43B3-9464-FB73C519FAD6}"/>
              </a:ext>
            </a:extLst>
          </p:cNvPr>
          <p:cNvSpPr/>
          <p:nvPr/>
        </p:nvSpPr>
        <p:spPr>
          <a:xfrm>
            <a:off x="367002" y="4837071"/>
            <a:ext cx="11457992" cy="1077218"/>
          </a:xfrm>
          <a:prstGeom prst="rect">
            <a:avLst/>
          </a:prstGeom>
        </p:spPr>
        <p:txBody>
          <a:bodyPr wrap="square">
            <a:spAutoFit/>
          </a:bodyPr>
          <a:lstStyle/>
          <a:p>
            <a:r>
              <a:rPr lang="en-US" sz="1600" b="1"/>
              <a:t>SPECIAL NOTE</a:t>
            </a:r>
            <a:r>
              <a:rPr lang="en-US" sz="1600"/>
              <a:t>: Students who take the alternate assessment must have annual goals that enable them to be involved in and make appropriate progress in the general education curriculum. Any separate curriculum is supplementary, not an alternate to Tier 1 grade-aligned standards-based instruction. Alternate achievement standards are performance standards that align to the general education content standards at a reduced depth, breadth, and complexity.</a:t>
            </a:r>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4322017" cy="461665"/>
          </a:xfrm>
          <a:prstGeom prst="rect">
            <a:avLst/>
          </a:prstGeom>
        </p:spPr>
        <p:txBody>
          <a:bodyPr wrap="square">
            <a:spAutoFit/>
          </a:bodyPr>
          <a:lstStyle/>
          <a:p>
            <a:pPr lvl="0"/>
            <a:r>
              <a:rPr lang="en-US" sz="800">
                <a:solidFill>
                  <a:srgbClr val="12284C"/>
                </a:solidFill>
              </a:rPr>
              <a:t>Kansas Special Education Process Handbook, Chapter 4, Section E.2.b.</a:t>
            </a:r>
          </a:p>
          <a:p>
            <a:pPr lvl="0"/>
            <a:r>
              <a:rPr lang="en-US" sz="800">
                <a:solidFill>
                  <a:srgbClr val="12284C"/>
                </a:solidFill>
              </a:rPr>
              <a:t>.</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357032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FE420F-B1BD-6843-AA1D-2DDCF2BEA02C}"/>
              </a:ext>
            </a:extLst>
          </p:cNvPr>
          <p:cNvSpPr>
            <a:spLocks noGrp="1"/>
          </p:cNvSpPr>
          <p:nvPr>
            <p:ph idx="1"/>
          </p:nvPr>
        </p:nvSpPr>
        <p:spPr>
          <a:xfrm>
            <a:off x="838200" y="1031008"/>
            <a:ext cx="10515600" cy="5182755"/>
          </a:xfrm>
        </p:spPr>
        <p:txBody>
          <a:bodyPr>
            <a:normAutofit fontScale="70000" lnSpcReduction="20000"/>
          </a:bodyPr>
          <a:lstStyle/>
          <a:p>
            <a:pPr marL="0" indent="0">
              <a:lnSpc>
                <a:spcPct val="120000"/>
              </a:lnSpc>
              <a:buNone/>
            </a:pPr>
            <a:r>
              <a:rPr lang="en-US" b="1" dirty="0"/>
              <a:t>Present Levels: </a:t>
            </a:r>
            <a:r>
              <a:rPr lang="en-US" dirty="0"/>
              <a:t>Ethan is a 10th-grade student identified with a Specific Learning Disability (SLD) in Reading Comprehension. Ethan decodes words with reasonable accuracy but struggles with understanding complex texts. On a recent reading comprehension assessment, he scored at the 7th percentile for his grade level, demonstrating difficulty identifying main ideas in expository text (scoring 40% accuracy) and answering inferential questions about fictional passages (scoring 30% accuracy).</a:t>
            </a:r>
          </a:p>
          <a:p>
            <a:pPr marL="0" indent="0">
              <a:lnSpc>
                <a:spcPct val="120000"/>
              </a:lnSpc>
              <a:buNone/>
            </a:pPr>
            <a:r>
              <a:rPr lang="en-US" b="1" dirty="0"/>
              <a:t>Annual Goals: </a:t>
            </a:r>
          </a:p>
          <a:p>
            <a:pPr marL="0" indent="0">
              <a:lnSpc>
                <a:spcPct val="120000"/>
              </a:lnSpc>
              <a:buNone/>
            </a:pPr>
            <a:r>
              <a:rPr lang="en-US" dirty="0"/>
              <a:t>Within 36 weeks, Ethan will accurately identify and summarize the main idea and key supporting details of a 10</a:t>
            </a:r>
            <a:r>
              <a:rPr lang="en-US" baseline="30000" dirty="0"/>
              <a:t>th</a:t>
            </a:r>
            <a:r>
              <a:rPr lang="en-US" dirty="0"/>
              <a:t>-grade level expository text, when provided with a graphic organizer that prompts for main idea and key details, achieving an average of 80% accuracy on independent reading assignments. </a:t>
            </a:r>
          </a:p>
          <a:p>
            <a:pPr marL="0" indent="0">
              <a:lnSpc>
                <a:spcPct val="120000"/>
              </a:lnSpc>
              <a:buNone/>
            </a:pPr>
            <a:r>
              <a:rPr lang="en-US" dirty="0"/>
              <a:t>Within 36 weeks, Ethan will draw inferences and make predictions based on textual evidence from a 10</a:t>
            </a:r>
            <a:r>
              <a:rPr lang="en-US" baseline="30000" dirty="0"/>
              <a:t>th</a:t>
            </a:r>
            <a:r>
              <a:rPr lang="en-US" dirty="0"/>
              <a:t>-grade level fictional passage, when provided with guided questions that prompt him to connect textual evidence to background knowledge, achieving an average of 75% accuracy on reading comprehension tasks.</a:t>
            </a:r>
          </a:p>
        </p:txBody>
      </p:sp>
      <p:sp>
        <p:nvSpPr>
          <p:cNvPr id="3" name="Title 2">
            <a:extLst>
              <a:ext uri="{FF2B5EF4-FFF2-40B4-BE49-F238E27FC236}">
                <a16:creationId xmlns:a16="http://schemas.microsoft.com/office/drawing/2014/main" id="{B275388A-E912-F255-9C2A-58CFE3705DD0}"/>
              </a:ext>
            </a:extLst>
          </p:cNvPr>
          <p:cNvSpPr>
            <a:spLocks noGrp="1"/>
          </p:cNvSpPr>
          <p:nvPr>
            <p:ph type="title"/>
          </p:nvPr>
        </p:nvSpPr>
        <p:spPr>
          <a:xfrm>
            <a:off x="838200" y="18255"/>
            <a:ext cx="10515600" cy="1325563"/>
          </a:xfrm>
        </p:spPr>
        <p:txBody>
          <a:bodyPr/>
          <a:lstStyle/>
          <a:p>
            <a:r>
              <a:rPr lang="en-US" dirty="0"/>
              <a:t>Student Example - IDEA</a:t>
            </a:r>
          </a:p>
        </p:txBody>
      </p:sp>
    </p:spTree>
    <p:extLst>
      <p:ext uri="{BB962C8B-B14F-4D97-AF65-F5344CB8AC3E}">
        <p14:creationId xmlns:p14="http://schemas.microsoft.com/office/powerpoint/2010/main" val="27199217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AB0F7C-A3F6-31ED-750D-A644FBF3E6AB}"/>
              </a:ext>
            </a:extLst>
          </p:cNvPr>
          <p:cNvSpPr>
            <a:spLocks noGrp="1"/>
          </p:cNvSpPr>
          <p:nvPr>
            <p:ph idx="1"/>
          </p:nvPr>
        </p:nvSpPr>
        <p:spPr>
          <a:xfrm>
            <a:off x="838200" y="1059873"/>
            <a:ext cx="10515600" cy="5117090"/>
          </a:xfrm>
        </p:spPr>
        <p:txBody>
          <a:bodyPr>
            <a:normAutofit fontScale="62500" lnSpcReduction="20000"/>
          </a:bodyPr>
          <a:lstStyle/>
          <a:p>
            <a:pPr marL="0" indent="0">
              <a:buNone/>
            </a:pPr>
            <a:r>
              <a:rPr lang="en-US" b="1" dirty="0"/>
              <a:t>Present Levels:</a:t>
            </a:r>
            <a:r>
              <a:rPr lang="en-US" dirty="0"/>
              <a:t> Sarah is a highly gifted and inquisitive 4th-grade student with a passion for science, particularly astronomy. Her verbal and quantitative reasoning scores are in the </a:t>
            </a:r>
            <a:r>
              <a:rPr lang="en-US" b="1" dirty="0"/>
              <a:t>99th percentile</a:t>
            </a:r>
            <a:r>
              <a:rPr lang="en-US" dirty="0"/>
              <a:t> on the Cognitive Abilities Test (</a:t>
            </a:r>
            <a:r>
              <a:rPr lang="en-US" dirty="0" err="1"/>
              <a:t>CogAT</a:t>
            </a:r>
            <a:r>
              <a:rPr lang="en-US" dirty="0"/>
              <a:t>). Standardized academic assessments show Sarah performing at a 7th-grade level in science, demonstrating advanced vocabulary and comprehensive understanding of complex scientific concepts.</a:t>
            </a:r>
          </a:p>
          <a:p>
            <a:pPr marL="0" indent="0">
              <a:buNone/>
            </a:pPr>
            <a:r>
              <a:rPr lang="en-US" dirty="0"/>
              <a:t>Sarah's learning style is characterized by a strong desire to explore topics in depth, independently research areas of interest, and develop advanced skills at a faster pace than her peers. She possesses excellent independent learning skills and often completes assignments and projects well ahead of schedule. She excels at complex, open-ended problems and thrives on intellectual challenges. Sarah is highly self-motivated and demonstrates strong organizational skills in managing her assignments and projects.</a:t>
            </a:r>
          </a:p>
          <a:p>
            <a:pPr marL="0" indent="0">
              <a:buNone/>
            </a:pPr>
            <a:r>
              <a:rPr lang="en-US" dirty="0"/>
              <a:t>However, Sarah's advanced abilities and accelerated learning pace sometimes result in boredom and disengagement during whole-group instruction, particularly during activities that are repetitive or focus on concepts she has already mastered. This can lead to occasional off-task behavior and a need for consistent enrichment and extension activities to maintain her engagement.</a:t>
            </a:r>
          </a:p>
          <a:p>
            <a:pPr marL="0" indent="0">
              <a:buNone/>
            </a:pPr>
            <a:r>
              <a:rPr lang="en-US" b="1" dirty="0"/>
              <a:t>Annual Goals: </a:t>
            </a:r>
          </a:p>
          <a:p>
            <a:pPr marL="0" indent="0">
              <a:buNone/>
            </a:pPr>
            <a:r>
              <a:rPr lang="en-US" dirty="0"/>
              <a:t>By the end of the IEP, when given access to advanced learning materials and resources, Sarah will independently research and present on two self-selected advanced scientific topics, demonstrating in-depth knowledge and critical thinking beyond the standard 4</a:t>
            </a:r>
            <a:r>
              <a:rPr lang="en-US" baseline="30000" dirty="0"/>
              <a:t>th</a:t>
            </a:r>
            <a:r>
              <a:rPr lang="en-US" dirty="0"/>
              <a:t> grade curriculum earning a score of 4 or higher on a 5-point rubric.</a:t>
            </a:r>
          </a:p>
        </p:txBody>
      </p:sp>
      <p:sp>
        <p:nvSpPr>
          <p:cNvPr id="3" name="Title 2">
            <a:extLst>
              <a:ext uri="{FF2B5EF4-FFF2-40B4-BE49-F238E27FC236}">
                <a16:creationId xmlns:a16="http://schemas.microsoft.com/office/drawing/2014/main" id="{33459529-4565-C4A7-2BDE-A3449828B6C2}"/>
              </a:ext>
            </a:extLst>
          </p:cNvPr>
          <p:cNvSpPr>
            <a:spLocks noGrp="1"/>
          </p:cNvSpPr>
          <p:nvPr>
            <p:ph type="title"/>
          </p:nvPr>
        </p:nvSpPr>
        <p:spPr>
          <a:xfrm>
            <a:off x="838200" y="18255"/>
            <a:ext cx="10515600" cy="1325563"/>
          </a:xfrm>
        </p:spPr>
        <p:txBody>
          <a:bodyPr/>
          <a:lstStyle/>
          <a:p>
            <a:r>
              <a:rPr lang="en-US" dirty="0"/>
              <a:t>Student Example - Gifted</a:t>
            </a:r>
          </a:p>
        </p:txBody>
      </p:sp>
    </p:spTree>
    <p:extLst>
      <p:ext uri="{BB962C8B-B14F-4D97-AF65-F5344CB8AC3E}">
        <p14:creationId xmlns:p14="http://schemas.microsoft.com/office/powerpoint/2010/main" val="42402804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3D465C-9A66-F3A6-C190-C40427A461D8}"/>
              </a:ext>
            </a:extLst>
          </p:cNvPr>
          <p:cNvSpPr>
            <a:spLocks noGrp="1"/>
          </p:cNvSpPr>
          <p:nvPr>
            <p:ph idx="1"/>
          </p:nvPr>
        </p:nvSpPr>
        <p:spPr/>
        <p:txBody>
          <a:bodyPr/>
          <a:lstStyle/>
          <a:p>
            <a:pPr marL="0" indent="0" algn="ctr">
              <a:buNone/>
            </a:pPr>
            <a:r>
              <a:rPr lang="en-US" dirty="0"/>
              <a:t>What a Student is Expected to Accomplish in a 12-month period</a:t>
            </a:r>
          </a:p>
          <a:p>
            <a:pPr marL="0" indent="0" algn="ctr">
              <a:buNone/>
            </a:pPr>
            <a:endParaRPr lang="en-US" dirty="0"/>
          </a:p>
        </p:txBody>
      </p:sp>
      <p:sp>
        <p:nvSpPr>
          <p:cNvPr id="3" name="Title 2">
            <a:extLst>
              <a:ext uri="{FF2B5EF4-FFF2-40B4-BE49-F238E27FC236}">
                <a16:creationId xmlns:a16="http://schemas.microsoft.com/office/drawing/2014/main" id="{D8E36A02-F2FB-DAED-39B5-24179D19E761}"/>
              </a:ext>
            </a:extLst>
          </p:cNvPr>
          <p:cNvSpPr>
            <a:spLocks noGrp="1"/>
          </p:cNvSpPr>
          <p:nvPr>
            <p:ph type="title"/>
          </p:nvPr>
        </p:nvSpPr>
        <p:spPr/>
        <p:txBody>
          <a:bodyPr/>
          <a:lstStyle/>
          <a:p>
            <a:r>
              <a:rPr lang="en-US" dirty="0"/>
              <a:t>Measurable Annual Goals</a:t>
            </a:r>
          </a:p>
        </p:txBody>
      </p:sp>
      <p:sp>
        <p:nvSpPr>
          <p:cNvPr id="4" name="Rectangle: Rounded Corners 3">
            <a:extLst>
              <a:ext uri="{FF2B5EF4-FFF2-40B4-BE49-F238E27FC236}">
                <a16:creationId xmlns:a16="http://schemas.microsoft.com/office/drawing/2014/main" id="{28073171-96DF-E324-1240-AACD65FD8F48}"/>
              </a:ext>
            </a:extLst>
          </p:cNvPr>
          <p:cNvSpPr/>
          <p:nvPr/>
        </p:nvSpPr>
        <p:spPr>
          <a:xfrm>
            <a:off x="1222744" y="2977116"/>
            <a:ext cx="1935126" cy="17543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Target Behavior</a:t>
            </a:r>
          </a:p>
        </p:txBody>
      </p:sp>
      <p:sp>
        <p:nvSpPr>
          <p:cNvPr id="5" name="Rectangle: Rounded Corners 4">
            <a:extLst>
              <a:ext uri="{FF2B5EF4-FFF2-40B4-BE49-F238E27FC236}">
                <a16:creationId xmlns:a16="http://schemas.microsoft.com/office/drawing/2014/main" id="{3B2DB192-9C33-76F1-BEEE-426351D5D007}"/>
              </a:ext>
            </a:extLst>
          </p:cNvPr>
          <p:cNvSpPr/>
          <p:nvPr/>
        </p:nvSpPr>
        <p:spPr>
          <a:xfrm>
            <a:off x="3700130" y="2977116"/>
            <a:ext cx="1935126" cy="17543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t>Condition or Given</a:t>
            </a:r>
          </a:p>
        </p:txBody>
      </p:sp>
      <p:sp>
        <p:nvSpPr>
          <p:cNvPr id="6" name="Rectangle: Rounded Corners 5">
            <a:extLst>
              <a:ext uri="{FF2B5EF4-FFF2-40B4-BE49-F238E27FC236}">
                <a16:creationId xmlns:a16="http://schemas.microsoft.com/office/drawing/2014/main" id="{1B224758-EBFB-E1BD-8240-FD8C4D927D47}"/>
              </a:ext>
            </a:extLst>
          </p:cNvPr>
          <p:cNvSpPr/>
          <p:nvPr/>
        </p:nvSpPr>
        <p:spPr>
          <a:xfrm>
            <a:off x="6209414" y="2977116"/>
            <a:ext cx="1935126" cy="17543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t>Criterion for Mastery</a:t>
            </a:r>
          </a:p>
        </p:txBody>
      </p:sp>
      <p:sp>
        <p:nvSpPr>
          <p:cNvPr id="7" name="Rectangle: Rounded Corners 6">
            <a:extLst>
              <a:ext uri="{FF2B5EF4-FFF2-40B4-BE49-F238E27FC236}">
                <a16:creationId xmlns:a16="http://schemas.microsoft.com/office/drawing/2014/main" id="{9DA322FD-DB8B-8A3A-2E6C-287621BD7F6A}"/>
              </a:ext>
            </a:extLst>
          </p:cNvPr>
          <p:cNvSpPr/>
          <p:nvPr/>
        </p:nvSpPr>
        <p:spPr>
          <a:xfrm>
            <a:off x="8623005" y="2977116"/>
            <a:ext cx="1935126" cy="1754372"/>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89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Timeline</a:t>
            </a:r>
          </a:p>
        </p:txBody>
      </p:sp>
      <p:sp>
        <p:nvSpPr>
          <p:cNvPr id="11" name="TextBox 10">
            <a:extLst>
              <a:ext uri="{FF2B5EF4-FFF2-40B4-BE49-F238E27FC236}">
                <a16:creationId xmlns:a16="http://schemas.microsoft.com/office/drawing/2014/main" id="{1CAC9E42-626F-1E7D-836F-B2107EC678A3}"/>
              </a:ext>
            </a:extLst>
          </p:cNvPr>
          <p:cNvSpPr txBox="1"/>
          <p:nvPr/>
        </p:nvSpPr>
        <p:spPr>
          <a:xfrm>
            <a:off x="838200" y="5732353"/>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2872657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0021DE-C5D7-3890-84C8-A8C981235C87}"/>
              </a:ext>
            </a:extLst>
          </p:cNvPr>
          <p:cNvSpPr>
            <a:spLocks noGrp="1"/>
          </p:cNvSpPr>
          <p:nvPr>
            <p:ph idx="1"/>
          </p:nvPr>
        </p:nvSpPr>
        <p:spPr/>
        <p:txBody>
          <a:bodyPr>
            <a:normAutofit/>
          </a:bodyPr>
          <a:lstStyle/>
          <a:p>
            <a:r>
              <a:rPr lang="en-US" dirty="0">
                <a:solidFill>
                  <a:schemeClr val="accent6"/>
                </a:solidFill>
                <a:latin typeface="Open Sans Light"/>
                <a:ea typeface="Open Sans Light"/>
                <a:cs typeface="Open Sans Light"/>
              </a:rPr>
              <a:t>Early Childhood</a:t>
            </a:r>
          </a:p>
          <a:p>
            <a:r>
              <a:rPr lang="en-US" dirty="0">
                <a:solidFill>
                  <a:schemeClr val="accent6"/>
                </a:solidFill>
                <a:latin typeface="Open Sans Light"/>
                <a:ea typeface="Open Sans Light"/>
                <a:cs typeface="Open Sans Light"/>
              </a:rPr>
              <a:t>Students attending a Virtual School</a:t>
            </a:r>
          </a:p>
          <a:p>
            <a:r>
              <a:rPr lang="en-US" dirty="0">
                <a:solidFill>
                  <a:schemeClr val="accent6"/>
                </a:solidFill>
                <a:latin typeface="Open Sans Light"/>
                <a:ea typeface="Open Sans Light"/>
                <a:cs typeface="Open Sans Light"/>
              </a:rPr>
              <a:t>Kansas students placed out of state to receive FAPE</a:t>
            </a:r>
          </a:p>
          <a:p>
            <a:r>
              <a:rPr lang="en-US" dirty="0">
                <a:solidFill>
                  <a:schemeClr val="accent6"/>
                </a:solidFill>
                <a:latin typeface="Open Sans Light"/>
                <a:ea typeface="Open Sans Light"/>
                <a:cs typeface="Open Sans Light"/>
              </a:rPr>
              <a:t>Out of state students the LEA voluntarily enrolls. If the LEA chooses to enroll the students to receive funding for the students, they are responsible for FAPE and the monitoring that comes with that responsibility.</a:t>
            </a:r>
          </a:p>
          <a:p>
            <a:endParaRPr lang="en-US" dirty="0">
              <a:solidFill>
                <a:schemeClr val="accent6"/>
              </a:solidFill>
            </a:endParaRPr>
          </a:p>
          <a:p>
            <a:endParaRPr lang="en-US" dirty="0"/>
          </a:p>
        </p:txBody>
      </p:sp>
      <p:sp>
        <p:nvSpPr>
          <p:cNvPr id="5" name="Title 4">
            <a:extLst>
              <a:ext uri="{FF2B5EF4-FFF2-40B4-BE49-F238E27FC236}">
                <a16:creationId xmlns:a16="http://schemas.microsoft.com/office/drawing/2014/main" id="{9A4C730A-956D-E08C-4F19-95B87EBF3C0A}"/>
              </a:ext>
            </a:extLst>
          </p:cNvPr>
          <p:cNvSpPr>
            <a:spLocks noGrp="1"/>
          </p:cNvSpPr>
          <p:nvPr>
            <p:ph type="title"/>
          </p:nvPr>
        </p:nvSpPr>
        <p:spPr/>
        <p:txBody>
          <a:bodyPr/>
          <a:lstStyle/>
          <a:p>
            <a:r>
              <a:rPr lang="en-US" dirty="0"/>
              <a:t>Types of Files Included in File Review</a:t>
            </a:r>
          </a:p>
        </p:txBody>
      </p:sp>
    </p:spTree>
    <p:extLst>
      <p:ext uri="{BB962C8B-B14F-4D97-AF65-F5344CB8AC3E}">
        <p14:creationId xmlns:p14="http://schemas.microsoft.com/office/powerpoint/2010/main" val="12750357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faa72a8901_0_3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solidFill>
                  <a:srgbClr val="12284C"/>
                </a:solidFill>
                <a:latin typeface="Arial"/>
                <a:ea typeface="Arial"/>
                <a:cs typeface="Arial"/>
                <a:sym typeface="Arial"/>
              </a:rPr>
              <a:t>General goal reminders</a:t>
            </a:r>
            <a:endParaRPr dirty="0"/>
          </a:p>
        </p:txBody>
      </p:sp>
      <p:sp>
        <p:nvSpPr>
          <p:cNvPr id="441" name="Google Shape;441;gfaa72a8901_0_32"/>
          <p:cNvSpPr txBox="1">
            <a:spLocks noGrp="1"/>
          </p:cNvSpPr>
          <p:nvPr>
            <p:ph type="body" idx="1"/>
          </p:nvPr>
        </p:nvSpPr>
        <p:spPr>
          <a:xfrm>
            <a:off x="838200" y="1418253"/>
            <a:ext cx="10515600" cy="4758820"/>
          </a:xfrm>
          <a:prstGeom prst="rect">
            <a:avLst/>
          </a:prstGeom>
        </p:spPr>
        <p:txBody>
          <a:bodyPr spcFirstLastPara="1" wrap="square" lIns="91425" tIns="45700" rIns="91425" bIns="45700" anchor="t" anchorCtr="0">
            <a:normAutofit fontScale="77500" lnSpcReduction="20000"/>
          </a:bodyPr>
          <a:lstStyle/>
          <a:p>
            <a:pPr>
              <a:lnSpc>
                <a:spcPct val="120000"/>
              </a:lnSpc>
              <a:spcBef>
                <a:spcPts val="0"/>
              </a:spcBef>
            </a:pPr>
            <a:r>
              <a:rPr lang="en-US" sz="2400" dirty="0">
                <a:solidFill>
                  <a:srgbClr val="12284C"/>
                </a:solidFill>
                <a:latin typeface="+mn-lt"/>
                <a:ea typeface="Arial"/>
                <a:cs typeface="Arial"/>
                <a:sym typeface="Arial"/>
              </a:rPr>
              <a:t>Every IEP has to have at least 1 goal.</a:t>
            </a:r>
          </a:p>
          <a:p>
            <a:pPr>
              <a:lnSpc>
                <a:spcPct val="120000"/>
              </a:lnSpc>
              <a:spcBef>
                <a:spcPts val="0"/>
              </a:spcBef>
            </a:pPr>
            <a:r>
              <a:rPr lang="en-US" sz="2400" dirty="0">
                <a:solidFill>
                  <a:srgbClr val="12284C"/>
                </a:solidFill>
                <a:latin typeface="+mn-lt"/>
                <a:ea typeface="Arial"/>
                <a:cs typeface="Arial"/>
                <a:sym typeface="Arial"/>
              </a:rPr>
              <a:t>The goal is about what improvement you expect the student to make, even if the only service being provided is consultation.</a:t>
            </a:r>
          </a:p>
          <a:p>
            <a:pPr>
              <a:lnSpc>
                <a:spcPct val="120000"/>
              </a:lnSpc>
              <a:spcBef>
                <a:spcPts val="0"/>
              </a:spcBef>
            </a:pPr>
            <a:r>
              <a:rPr lang="en-US" sz="2400" dirty="0">
                <a:solidFill>
                  <a:srgbClr val="12284C"/>
                </a:solidFill>
                <a:latin typeface="+mn-lt"/>
                <a:ea typeface="Arial"/>
                <a:cs typeface="Arial"/>
                <a:sym typeface="Arial"/>
              </a:rPr>
              <a:t>All goals must be measurable (File Review Q14).</a:t>
            </a:r>
            <a:r>
              <a:rPr lang="en-US" sz="2400" dirty="0">
                <a:solidFill>
                  <a:srgbClr val="12284C"/>
                </a:solidFill>
                <a:latin typeface="+mn-lt"/>
                <a:ea typeface="Open Sans"/>
                <a:cs typeface="Open Sans"/>
                <a:sym typeface="Open Sans"/>
              </a:rPr>
              <a:t> If a measurable annual goal is written correctly with the 4 components (behavior, criteria, condition and timeframe), the requirement of how progress toward the goal is measured is contained within the goal and no additional information is required.</a:t>
            </a:r>
          </a:p>
          <a:p>
            <a:pPr>
              <a:lnSpc>
                <a:spcPct val="120000"/>
              </a:lnSpc>
              <a:spcBef>
                <a:spcPts val="0"/>
              </a:spcBef>
            </a:pPr>
            <a:r>
              <a:rPr lang="en-US" sz="2400" dirty="0">
                <a:solidFill>
                  <a:srgbClr val="12284C"/>
                </a:solidFill>
                <a:latin typeface="+mn-lt"/>
                <a:ea typeface="Arial"/>
                <a:cs typeface="Arial"/>
                <a:sym typeface="Arial"/>
              </a:rPr>
              <a:t>You must have a baseline for the goal to judge if the criteria is appropriate and if the student is making progress. </a:t>
            </a:r>
            <a:r>
              <a:rPr lang="en-US" sz="2400" dirty="0">
                <a:solidFill>
                  <a:srgbClr val="12284C"/>
                </a:solidFill>
                <a:highlight>
                  <a:srgbClr val="FFFF00"/>
                </a:highlight>
                <a:latin typeface="+mn-lt"/>
                <a:ea typeface="Arial"/>
                <a:cs typeface="Arial"/>
                <a:sym typeface="Arial"/>
              </a:rPr>
              <a:t>Baseline data only has meaning if the data DIRECTLY relates to the target skill in the goal</a:t>
            </a:r>
            <a:r>
              <a:rPr lang="en-US" sz="2400" dirty="0">
                <a:solidFill>
                  <a:srgbClr val="12284C"/>
                </a:solidFill>
                <a:latin typeface="+mn-lt"/>
                <a:ea typeface="Arial"/>
                <a:cs typeface="Arial"/>
                <a:sym typeface="Arial"/>
              </a:rPr>
              <a:t>.</a:t>
            </a:r>
          </a:p>
          <a:p>
            <a:pPr>
              <a:lnSpc>
                <a:spcPct val="120000"/>
              </a:lnSpc>
              <a:spcBef>
                <a:spcPts val="0"/>
              </a:spcBef>
            </a:pPr>
            <a:r>
              <a:rPr lang="en-US" sz="2400" dirty="0">
                <a:solidFill>
                  <a:srgbClr val="12284C"/>
                </a:solidFill>
                <a:latin typeface="+mn-lt"/>
                <a:ea typeface="Arial"/>
                <a:cs typeface="Arial"/>
                <a:sym typeface="Arial"/>
              </a:rPr>
              <a:t>The goal, the baseline, and the progress reports must use the </a:t>
            </a:r>
            <a:r>
              <a:rPr lang="en-US" sz="2400" u="sng" dirty="0">
                <a:solidFill>
                  <a:srgbClr val="12284C"/>
                </a:solidFill>
                <a:latin typeface="+mn-lt"/>
                <a:ea typeface="Arial"/>
                <a:cs typeface="Arial"/>
                <a:sym typeface="Arial"/>
              </a:rPr>
              <a:t>same method of measuring </a:t>
            </a:r>
            <a:r>
              <a:rPr lang="en-US" sz="2400" dirty="0">
                <a:solidFill>
                  <a:srgbClr val="12284C"/>
                </a:solidFill>
                <a:latin typeface="+mn-lt"/>
                <a:ea typeface="Arial"/>
                <a:cs typeface="Arial"/>
                <a:sym typeface="Arial"/>
              </a:rPr>
              <a:t>the student’s performance.</a:t>
            </a:r>
          </a:p>
          <a:p>
            <a:pPr>
              <a:lnSpc>
                <a:spcPct val="120000"/>
              </a:lnSpc>
              <a:spcBef>
                <a:spcPts val="0"/>
              </a:spcBef>
            </a:pPr>
            <a:r>
              <a:rPr lang="en-US" sz="2400" dirty="0">
                <a:solidFill>
                  <a:srgbClr val="12284C"/>
                </a:solidFill>
                <a:latin typeface="+mn-lt"/>
                <a:ea typeface="Arial"/>
                <a:cs typeface="Arial"/>
                <a:sym typeface="Arial"/>
              </a:rPr>
              <a:t>Make sure you are clear who is doing progress monitoring of the goal and reporting to parents as per frequency indicated within the IEP</a:t>
            </a:r>
            <a:endParaRPr sz="2400" dirty="0">
              <a:solidFill>
                <a:srgbClr val="12284C"/>
              </a:solidFill>
              <a:latin typeface="+mn-lt"/>
              <a:ea typeface="Arial"/>
              <a:cs typeface="Arial"/>
              <a:sym typeface="Arial"/>
            </a:endParaRPr>
          </a:p>
          <a:p>
            <a:pPr marL="0" lvl="0" indent="0" algn="l" rtl="0">
              <a:spcBef>
                <a:spcPts val="1000"/>
              </a:spcBef>
              <a:spcAft>
                <a:spcPts val="0"/>
              </a:spcAft>
              <a:buNone/>
            </a:pPr>
            <a:endParaRPr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01532" y="-549352"/>
            <a:ext cx="10515600" cy="538517"/>
          </a:xfrm>
        </p:spPr>
        <p:txBody>
          <a:bodyPr>
            <a:noAutofit/>
          </a:bodyPr>
          <a:lstStyle/>
          <a:p>
            <a:r>
              <a:rPr lang="en-US" sz="1700">
                <a:latin typeface="+mn-lt"/>
              </a:rPr>
              <a:t>Question 15</a:t>
            </a:r>
          </a:p>
        </p:txBody>
      </p:sp>
      <p:sp>
        <p:nvSpPr>
          <p:cNvPr id="7" name="Content Placeholder 6">
            <a:extLst>
              <a:ext uri="{FF2B5EF4-FFF2-40B4-BE49-F238E27FC236}">
                <a16:creationId xmlns:a16="http://schemas.microsoft.com/office/drawing/2014/main" id="{2B4194E2-391B-4675-A929-7D3007598F4B}"/>
              </a:ext>
            </a:extLst>
          </p:cNvPr>
          <p:cNvSpPr>
            <a:spLocks noGrp="1"/>
          </p:cNvSpPr>
          <p:nvPr>
            <p:ph idx="1"/>
          </p:nvPr>
        </p:nvSpPr>
        <p:spPr>
          <a:xfrm>
            <a:off x="601532" y="293807"/>
            <a:ext cx="10515600" cy="1303522"/>
          </a:xfrm>
        </p:spPr>
        <p:txBody>
          <a:bodyPr>
            <a:normAutofit fontScale="55000" lnSpcReduction="20000"/>
          </a:bodyPr>
          <a:lstStyle/>
          <a:p>
            <a:pPr marL="0" indent="0">
              <a:lnSpc>
                <a:spcPct val="120000"/>
              </a:lnSpc>
              <a:buNone/>
            </a:pPr>
            <a:r>
              <a:rPr lang="en-US" b="1" dirty="0"/>
              <a:t>14</a:t>
            </a:r>
            <a:r>
              <a:rPr lang="en-US" dirty="0"/>
              <a:t>. Are all of the annual goals in the IEP measurable? 34 C.F.R. 300.320(a)(2)(i); K.S.A. 72-3429(c)(2)</a:t>
            </a:r>
            <a:br>
              <a:rPr lang="en-US" dirty="0"/>
            </a:br>
            <a:br>
              <a:rPr lang="en-US" dirty="0"/>
            </a:br>
            <a:r>
              <a:rPr lang="en-US" b="1" dirty="0"/>
              <a:t>METHOD</a:t>
            </a:r>
            <a:r>
              <a:rPr lang="en-US" dirty="0"/>
              <a:t>: Review all of the annual goals in the IEP. Determine if each of the annual goals is measurable. Read about the four critical components of a well-written goal in the Kansas Special Education Process Handbook, Chapter 4, Section E.2.b.</a:t>
            </a:r>
          </a:p>
        </p:txBody>
      </p:sp>
      <p:graphicFrame>
        <p:nvGraphicFramePr>
          <p:cNvPr id="2" name="Table 1">
            <a:extLst>
              <a:ext uri="{FF2B5EF4-FFF2-40B4-BE49-F238E27FC236}">
                <a16:creationId xmlns:a16="http://schemas.microsoft.com/office/drawing/2014/main" id="{33929F0C-A6F6-43C3-8525-BA0F393C86A7}"/>
              </a:ext>
            </a:extLst>
          </p:cNvPr>
          <p:cNvGraphicFramePr>
            <a:graphicFrameLocks noGrp="1"/>
          </p:cNvGraphicFramePr>
          <p:nvPr/>
        </p:nvGraphicFramePr>
        <p:xfrm>
          <a:off x="2132401" y="1486468"/>
          <a:ext cx="7967563" cy="2228750"/>
        </p:xfrm>
        <a:graphic>
          <a:graphicData uri="http://schemas.openxmlformats.org/drawingml/2006/table">
            <a:tbl>
              <a:tblPr firstRow="1" bandRow="1">
                <a:tableStyleId>{3B4B98B0-60AC-42C2-AFA5-B58CD77FA1E5}</a:tableStyleId>
              </a:tblPr>
              <a:tblGrid>
                <a:gridCol w="7967563">
                  <a:extLst>
                    <a:ext uri="{9D8B030D-6E8A-4147-A177-3AD203B41FA5}">
                      <a16:colId xmlns:a16="http://schemas.microsoft.com/office/drawing/2014/main" val="169121067"/>
                    </a:ext>
                  </a:extLst>
                </a:gridCol>
              </a:tblGrid>
              <a:tr h="346462">
                <a:tc>
                  <a:txBody>
                    <a:bodyPr/>
                    <a:lstStyle/>
                    <a:p>
                      <a:pPr algn="ctr"/>
                      <a:r>
                        <a:rPr lang="en-US" sz="1800"/>
                        <a:t>A Measurable Annual Goal Includes:</a:t>
                      </a:r>
                      <a:endParaRPr lang="en-US"/>
                    </a:p>
                  </a:txBody>
                  <a:tcPr/>
                </a:tc>
                <a:extLst>
                  <a:ext uri="{0D108BD9-81ED-4DB2-BD59-A6C34878D82A}">
                    <a16:rowId xmlns:a16="http://schemas.microsoft.com/office/drawing/2014/main" val="3479135269"/>
                  </a:ext>
                </a:extLst>
              </a:tr>
              <a:tr h="346737">
                <a:tc>
                  <a:txBody>
                    <a:bodyPr/>
                    <a:lstStyle/>
                    <a:p>
                      <a:r>
                        <a:rPr lang="en-US" sz="1800"/>
                        <a:t>Behavior:	Identify the performance to be measured.</a:t>
                      </a:r>
                    </a:p>
                  </a:txBody>
                  <a:tcPr/>
                </a:tc>
                <a:extLst>
                  <a:ext uri="{0D108BD9-81ED-4DB2-BD59-A6C34878D82A}">
                    <a16:rowId xmlns:a16="http://schemas.microsoft.com/office/drawing/2014/main" val="2368075289"/>
                  </a:ext>
                </a:extLst>
              </a:tr>
              <a:tr h="346462">
                <a:tc>
                  <a:txBody>
                    <a:bodyPr/>
                    <a:lstStyle/>
                    <a:p>
                      <a:r>
                        <a:rPr lang="en-US" sz="1800"/>
                        <a:t>Condition:	Specify how progress will be measured.</a:t>
                      </a:r>
                      <a:endParaRPr lang="en-US"/>
                    </a:p>
                  </a:txBody>
                  <a:tcPr/>
                </a:tc>
                <a:extLst>
                  <a:ext uri="{0D108BD9-81ED-4DB2-BD59-A6C34878D82A}">
                    <a16:rowId xmlns:a16="http://schemas.microsoft.com/office/drawing/2014/main" val="412854336"/>
                  </a:ext>
                </a:extLst>
              </a:tr>
              <a:tr h="527463">
                <a:tc>
                  <a:txBody>
                    <a:bodyPr/>
                    <a:lstStyle/>
                    <a:p>
                      <a:r>
                        <a:rPr lang="en-US" sz="1800"/>
                        <a:t>Criteria:		Determine to what level the behavior must occur.</a:t>
                      </a:r>
                    </a:p>
                  </a:txBody>
                  <a:tcPr/>
                </a:tc>
                <a:extLst>
                  <a:ext uri="{0D108BD9-81ED-4DB2-BD59-A6C34878D82A}">
                    <a16:rowId xmlns:a16="http://schemas.microsoft.com/office/drawing/2014/main" val="3257588469"/>
                  </a:ext>
                </a:extLst>
              </a:tr>
              <a:tr h="6040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Timeframe:	Specify time required to attain the criterion.</a:t>
                      </a:r>
                    </a:p>
                  </a:txBody>
                  <a:tcPr/>
                </a:tc>
                <a:extLst>
                  <a:ext uri="{0D108BD9-81ED-4DB2-BD59-A6C34878D82A}">
                    <a16:rowId xmlns:a16="http://schemas.microsoft.com/office/drawing/2014/main" val="2879023407"/>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361549"/>
            <a:ext cx="5394604" cy="167265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EVERY annual goal in the IEP is measurable.</a:t>
            </a:r>
          </a:p>
          <a:p>
            <a:pPr>
              <a:lnSpc>
                <a:spcPct val="100000"/>
              </a:lnSpc>
            </a:pPr>
            <a:r>
              <a:rPr lang="en-US" sz="1200" b="1" kern="0">
                <a:solidFill>
                  <a:srgbClr val="000000"/>
                </a:solidFill>
                <a:latin typeface="+mn-lt"/>
                <a:ea typeface="Arial Narrow"/>
                <a:cs typeface="Arial Narrow"/>
                <a:sym typeface="Arial Narrow"/>
              </a:rPr>
              <a:t>Timeline</a:t>
            </a:r>
          </a:p>
          <a:p>
            <a:pPr>
              <a:lnSpc>
                <a:spcPct val="100000"/>
              </a:lnSpc>
            </a:pPr>
            <a:r>
              <a:rPr lang="en-US" sz="1200" b="1" kern="0">
                <a:solidFill>
                  <a:srgbClr val="000000"/>
                </a:solidFill>
                <a:latin typeface="+mn-lt"/>
                <a:ea typeface="Arial Narrow"/>
                <a:cs typeface="Arial Narrow"/>
                <a:sym typeface="Arial Narrow"/>
              </a:rPr>
              <a:t>Behavior</a:t>
            </a:r>
          </a:p>
          <a:p>
            <a:pPr>
              <a:lnSpc>
                <a:spcPct val="100000"/>
              </a:lnSpc>
            </a:pPr>
            <a:r>
              <a:rPr lang="en-US" sz="1200" b="1" kern="0">
                <a:solidFill>
                  <a:srgbClr val="000000"/>
                </a:solidFill>
                <a:latin typeface="+mn-lt"/>
                <a:ea typeface="Arial Narrow"/>
                <a:cs typeface="Arial Narrow"/>
                <a:sym typeface="Arial Narrow"/>
              </a:rPr>
              <a:t>Criteria</a:t>
            </a:r>
          </a:p>
          <a:p>
            <a:pPr>
              <a:lnSpc>
                <a:spcPct val="100000"/>
              </a:lnSpc>
            </a:pPr>
            <a:r>
              <a:rPr lang="en-US" sz="1200" b="1" kern="0">
                <a:solidFill>
                  <a:srgbClr val="000000"/>
                </a:solidFill>
                <a:latin typeface="+mn-lt"/>
                <a:ea typeface="Arial Narrow"/>
                <a:cs typeface="Arial Narrow"/>
                <a:sym typeface="Arial Narrow"/>
              </a:rPr>
              <a:t>Condition</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361549"/>
            <a:ext cx="5190836" cy="1672655"/>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a:t>
            </a:r>
          </a:p>
          <a:p>
            <a:pPr marL="0" indent="0">
              <a:buNone/>
            </a:pPr>
            <a:r>
              <a:rPr lang="en-US" sz="1200" b="1">
                <a:latin typeface="+mn-lt"/>
              </a:rPr>
              <a:t>• The IEP DOES NOT contain at least one annual goal. </a:t>
            </a:r>
          </a:p>
          <a:p>
            <a:pPr marL="0" indent="0">
              <a:buNone/>
            </a:pPr>
            <a:r>
              <a:rPr lang="en-US" sz="1200" b="1">
                <a:latin typeface="+mn-lt"/>
              </a:rPr>
              <a:t>OR </a:t>
            </a:r>
          </a:p>
          <a:p>
            <a:pPr marL="0" indent="0">
              <a:buNone/>
            </a:pPr>
            <a:r>
              <a:rPr lang="en-US" sz="1200" b="1">
                <a:latin typeface="+mn-lt"/>
              </a:rPr>
              <a:t>• One or more of the annual goals in the IEP is/are NOT measurable.</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E.2.b..</a:t>
            </a:r>
          </a:p>
        </p:txBody>
      </p:sp>
    </p:spTree>
    <p:custDataLst>
      <p:tags r:id="rId1"/>
    </p:custDataLst>
    <p:extLst>
      <p:ext uri="{BB962C8B-B14F-4D97-AF65-F5344CB8AC3E}">
        <p14:creationId xmlns:p14="http://schemas.microsoft.com/office/powerpoint/2010/main" val="27602399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F16948-982B-5AEC-5756-9F05EEA40248}"/>
              </a:ext>
            </a:extLst>
          </p:cNvPr>
          <p:cNvSpPr>
            <a:spLocks noGrp="1"/>
          </p:cNvSpPr>
          <p:nvPr>
            <p:ph type="title"/>
          </p:nvPr>
        </p:nvSpPr>
        <p:spPr>
          <a:xfrm>
            <a:off x="828866" y="204002"/>
            <a:ext cx="10515600" cy="981206"/>
          </a:xfrm>
        </p:spPr>
        <p:txBody>
          <a:bodyPr>
            <a:normAutofit fontScale="90000"/>
          </a:bodyPr>
          <a:lstStyle/>
          <a:p>
            <a:r>
              <a:rPr lang="en-US" dirty="0">
                <a:solidFill>
                  <a:srgbClr val="C00000"/>
                </a:solidFill>
              </a:rPr>
              <a:t>Target Behavior – The academic or functional skills to be changed.</a:t>
            </a:r>
          </a:p>
        </p:txBody>
      </p:sp>
      <p:sp>
        <p:nvSpPr>
          <p:cNvPr id="6" name="Content Placeholder 5">
            <a:extLst>
              <a:ext uri="{FF2B5EF4-FFF2-40B4-BE49-F238E27FC236}">
                <a16:creationId xmlns:a16="http://schemas.microsoft.com/office/drawing/2014/main" id="{E717AD5D-06F6-CCE5-F200-D774548B0E11}"/>
              </a:ext>
            </a:extLst>
          </p:cNvPr>
          <p:cNvSpPr>
            <a:spLocks noGrp="1"/>
          </p:cNvSpPr>
          <p:nvPr>
            <p:ph sz="half" idx="1"/>
          </p:nvPr>
        </p:nvSpPr>
        <p:spPr>
          <a:xfrm>
            <a:off x="838200" y="1606070"/>
            <a:ext cx="5181600" cy="5251930"/>
          </a:xfrm>
        </p:spPr>
        <p:txBody>
          <a:bodyPr/>
          <a:lstStyle/>
          <a:p>
            <a:pPr marL="0" indent="0">
              <a:buNone/>
            </a:pPr>
            <a:r>
              <a:rPr lang="en-US" sz="2800" b="1" dirty="0"/>
              <a:t>Observable &amp; Measurable</a:t>
            </a:r>
          </a:p>
          <a:p>
            <a:pPr marL="457200" indent="-457200">
              <a:buFont typeface="Arial" panose="020B0604020202020204" pitchFamily="34" charset="0"/>
              <a:buChar char="•"/>
            </a:pPr>
            <a:r>
              <a:rPr lang="en-US" sz="2800" dirty="0"/>
              <a:t>To write</a:t>
            </a:r>
          </a:p>
          <a:p>
            <a:pPr marL="457200" indent="-457200">
              <a:buFont typeface="Arial" panose="020B0604020202020204" pitchFamily="34" charset="0"/>
              <a:buChar char="•"/>
            </a:pPr>
            <a:r>
              <a:rPr lang="en-US" sz="2800" dirty="0"/>
              <a:t>To read aloud</a:t>
            </a:r>
          </a:p>
          <a:p>
            <a:pPr marL="457200" indent="-457200">
              <a:buFont typeface="Arial" panose="020B0604020202020204" pitchFamily="34" charset="0"/>
              <a:buChar char="•"/>
            </a:pPr>
            <a:r>
              <a:rPr lang="en-US" sz="2800" dirty="0"/>
              <a:t>To point to</a:t>
            </a:r>
          </a:p>
          <a:p>
            <a:endParaRPr lang="en-US" dirty="0"/>
          </a:p>
        </p:txBody>
      </p:sp>
      <p:pic>
        <p:nvPicPr>
          <p:cNvPr id="8" name="Picture 7" descr="green light - compliant">
            <a:extLst>
              <a:ext uri="{FF2B5EF4-FFF2-40B4-BE49-F238E27FC236}">
                <a16:creationId xmlns:a16="http://schemas.microsoft.com/office/drawing/2014/main" id="{73EAAFC2-BF86-2DBF-9186-58FA4F953C3B}"/>
              </a:ext>
            </a:extLst>
          </p:cNvPr>
          <p:cNvPicPr>
            <a:picLocks noChangeAspect="1"/>
          </p:cNvPicPr>
          <p:nvPr/>
        </p:nvPicPr>
        <p:blipFill>
          <a:blip r:embed="rId3"/>
          <a:stretch>
            <a:fillRect/>
          </a:stretch>
        </p:blipFill>
        <p:spPr>
          <a:xfrm>
            <a:off x="3429000" y="3294708"/>
            <a:ext cx="2091109" cy="2133785"/>
          </a:xfrm>
          <a:prstGeom prst="rect">
            <a:avLst/>
          </a:prstGeom>
        </p:spPr>
      </p:pic>
      <p:sp>
        <p:nvSpPr>
          <p:cNvPr id="7" name="Content Placeholder 6">
            <a:extLst>
              <a:ext uri="{FF2B5EF4-FFF2-40B4-BE49-F238E27FC236}">
                <a16:creationId xmlns:a16="http://schemas.microsoft.com/office/drawing/2014/main" id="{2B976D76-8FE8-DA21-4930-AC698EB09EE3}"/>
              </a:ext>
            </a:extLst>
          </p:cNvPr>
          <p:cNvSpPr>
            <a:spLocks noGrp="1"/>
          </p:cNvSpPr>
          <p:nvPr>
            <p:ph sz="half" idx="2"/>
          </p:nvPr>
        </p:nvSpPr>
        <p:spPr>
          <a:xfrm>
            <a:off x="6127011" y="1606070"/>
            <a:ext cx="5181600" cy="5251930"/>
          </a:xfrm>
        </p:spPr>
        <p:txBody>
          <a:bodyPr/>
          <a:lstStyle/>
          <a:p>
            <a:pPr marL="0" indent="0">
              <a:buNone/>
            </a:pPr>
            <a:r>
              <a:rPr lang="en-US" sz="2800" b="1" dirty="0"/>
              <a:t>Invisible</a:t>
            </a:r>
          </a:p>
          <a:p>
            <a:pPr>
              <a:buFont typeface="Arial" panose="020B0604020202020204" pitchFamily="34" charset="0"/>
              <a:buChar char="•"/>
            </a:pPr>
            <a:r>
              <a:rPr lang="en-US" sz="2800" dirty="0"/>
              <a:t>To understand</a:t>
            </a:r>
          </a:p>
          <a:p>
            <a:pPr>
              <a:buFont typeface="Arial" panose="020B0604020202020204" pitchFamily="34" charset="0"/>
              <a:buChar char="•"/>
            </a:pPr>
            <a:r>
              <a:rPr lang="en-US" sz="2800" dirty="0"/>
              <a:t>To improve</a:t>
            </a:r>
          </a:p>
          <a:p>
            <a:pPr>
              <a:buFont typeface="Arial" panose="020B0604020202020204" pitchFamily="34" charset="0"/>
              <a:buChar char="•"/>
            </a:pPr>
            <a:r>
              <a:rPr lang="en-US" sz="2800" dirty="0"/>
              <a:t>To enjoy</a:t>
            </a:r>
          </a:p>
          <a:p>
            <a:pPr marL="0" indent="0">
              <a:buNone/>
            </a:pPr>
            <a:endParaRPr lang="en-US" dirty="0"/>
          </a:p>
        </p:txBody>
      </p:sp>
      <p:pic>
        <p:nvPicPr>
          <p:cNvPr id="9" name="Picture 8" descr="red light - non-compliant">
            <a:extLst>
              <a:ext uri="{FF2B5EF4-FFF2-40B4-BE49-F238E27FC236}">
                <a16:creationId xmlns:a16="http://schemas.microsoft.com/office/drawing/2014/main" id="{3ADFADB4-CD0B-2245-A9F2-A8A85425320C}"/>
              </a:ext>
            </a:extLst>
          </p:cNvPr>
          <p:cNvPicPr>
            <a:picLocks noChangeAspect="1"/>
          </p:cNvPicPr>
          <p:nvPr/>
        </p:nvPicPr>
        <p:blipFill>
          <a:blip r:embed="rId4"/>
          <a:stretch>
            <a:fillRect/>
          </a:stretch>
        </p:blipFill>
        <p:spPr>
          <a:xfrm>
            <a:off x="8917661" y="3429000"/>
            <a:ext cx="1792379" cy="2133785"/>
          </a:xfrm>
          <a:prstGeom prst="rect">
            <a:avLst/>
          </a:prstGeom>
        </p:spPr>
      </p:pic>
      <p:sp>
        <p:nvSpPr>
          <p:cNvPr id="11" name="TextBox 10">
            <a:extLst>
              <a:ext uri="{FF2B5EF4-FFF2-40B4-BE49-F238E27FC236}">
                <a16:creationId xmlns:a16="http://schemas.microsoft.com/office/drawing/2014/main" id="{2DC94B1D-319A-9AEE-AAA8-0130436C7FDC}"/>
              </a:ext>
            </a:extLst>
          </p:cNvPr>
          <p:cNvSpPr txBox="1"/>
          <p:nvPr/>
        </p:nvSpPr>
        <p:spPr>
          <a:xfrm>
            <a:off x="730989" y="5748301"/>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40532334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F9BA6C-0422-B5AF-47B0-3F4B9972B93E}"/>
              </a:ext>
            </a:extLst>
          </p:cNvPr>
          <p:cNvSpPr>
            <a:spLocks noGrp="1"/>
          </p:cNvSpPr>
          <p:nvPr>
            <p:ph type="title"/>
          </p:nvPr>
        </p:nvSpPr>
        <p:spPr>
          <a:xfrm>
            <a:off x="838200" y="365126"/>
            <a:ext cx="10515600" cy="1195056"/>
          </a:xfrm>
        </p:spPr>
        <p:txBody>
          <a:bodyPr>
            <a:noAutofit/>
          </a:bodyPr>
          <a:lstStyle/>
          <a:p>
            <a:r>
              <a:rPr lang="en-US" sz="3600" dirty="0">
                <a:solidFill>
                  <a:srgbClr val="00B050"/>
                </a:solidFill>
              </a:rPr>
              <a:t>Condition – The context or environment in which the target behavior is to be exhibited and measured</a:t>
            </a:r>
          </a:p>
        </p:txBody>
      </p:sp>
      <p:sp>
        <p:nvSpPr>
          <p:cNvPr id="2" name="Content Placeholder 1">
            <a:extLst>
              <a:ext uri="{FF2B5EF4-FFF2-40B4-BE49-F238E27FC236}">
                <a16:creationId xmlns:a16="http://schemas.microsoft.com/office/drawing/2014/main" id="{649D67C7-AEFF-A71E-ADE1-ED1C23A6CC79}"/>
              </a:ext>
            </a:extLst>
          </p:cNvPr>
          <p:cNvSpPr>
            <a:spLocks noGrp="1"/>
          </p:cNvSpPr>
          <p:nvPr>
            <p:ph sz="half" idx="1"/>
          </p:nvPr>
        </p:nvSpPr>
        <p:spPr>
          <a:xfrm>
            <a:off x="838200" y="1683595"/>
            <a:ext cx="5181600" cy="5049911"/>
          </a:xfrm>
        </p:spPr>
        <p:txBody>
          <a:bodyPr/>
          <a:lstStyle/>
          <a:p>
            <a:pPr marL="0" indent="0">
              <a:buNone/>
            </a:pPr>
            <a:r>
              <a:rPr lang="en-US" b="1" dirty="0"/>
              <a:t>Materials, Context</a:t>
            </a:r>
          </a:p>
          <a:p>
            <a:pPr>
              <a:buFont typeface="Arial" panose="020B0604020202020204" pitchFamily="34" charset="0"/>
              <a:buChar char="•"/>
            </a:pPr>
            <a:r>
              <a:rPr lang="en-US" dirty="0"/>
              <a:t>A third grade reading passage</a:t>
            </a:r>
          </a:p>
          <a:p>
            <a:pPr>
              <a:buFont typeface="Arial" panose="020B0604020202020204" pitchFamily="34" charset="0"/>
              <a:buChar char="•"/>
            </a:pPr>
            <a:r>
              <a:rPr lang="en-US" dirty="0"/>
              <a:t>100 randomly selected addition problems</a:t>
            </a:r>
          </a:p>
          <a:p>
            <a:pPr>
              <a:buFont typeface="Arial" panose="020B0604020202020204" pitchFamily="34" charset="0"/>
              <a:buChar char="•"/>
            </a:pPr>
            <a:r>
              <a:rPr lang="en-US" dirty="0"/>
              <a:t>A story starter</a:t>
            </a:r>
          </a:p>
        </p:txBody>
      </p:sp>
      <p:pic>
        <p:nvPicPr>
          <p:cNvPr id="5" name="Picture 4" descr="green light - compliant">
            <a:extLst>
              <a:ext uri="{FF2B5EF4-FFF2-40B4-BE49-F238E27FC236}">
                <a16:creationId xmlns:a16="http://schemas.microsoft.com/office/drawing/2014/main" id="{156FC439-B36C-61B7-9602-221A2BF7F1C3}"/>
              </a:ext>
            </a:extLst>
          </p:cNvPr>
          <p:cNvPicPr>
            <a:picLocks noChangeAspect="1"/>
          </p:cNvPicPr>
          <p:nvPr/>
        </p:nvPicPr>
        <p:blipFill>
          <a:blip r:embed="rId3"/>
          <a:stretch>
            <a:fillRect/>
          </a:stretch>
        </p:blipFill>
        <p:spPr>
          <a:xfrm>
            <a:off x="3795219" y="3652007"/>
            <a:ext cx="2091109" cy="2133785"/>
          </a:xfrm>
          <a:prstGeom prst="rect">
            <a:avLst/>
          </a:prstGeom>
        </p:spPr>
      </p:pic>
      <p:sp>
        <p:nvSpPr>
          <p:cNvPr id="3" name="Content Placeholder 2">
            <a:extLst>
              <a:ext uri="{FF2B5EF4-FFF2-40B4-BE49-F238E27FC236}">
                <a16:creationId xmlns:a16="http://schemas.microsoft.com/office/drawing/2014/main" id="{051A8DAC-B229-3FAF-D80A-F84A787D30C1}"/>
              </a:ext>
            </a:extLst>
          </p:cNvPr>
          <p:cNvSpPr>
            <a:spLocks noGrp="1"/>
          </p:cNvSpPr>
          <p:nvPr>
            <p:ph sz="half" idx="2"/>
          </p:nvPr>
        </p:nvSpPr>
        <p:spPr>
          <a:xfrm>
            <a:off x="6096000" y="1683594"/>
            <a:ext cx="5181600" cy="5049911"/>
          </a:xfrm>
        </p:spPr>
        <p:txBody>
          <a:bodyPr/>
          <a:lstStyle/>
          <a:p>
            <a:pPr marL="0" indent="0">
              <a:buNone/>
            </a:pPr>
            <a:r>
              <a:rPr lang="en-US" b="1" dirty="0"/>
              <a:t>Unclear</a:t>
            </a:r>
          </a:p>
          <a:p>
            <a:pPr>
              <a:buFont typeface="Arial" panose="020B0604020202020204" pitchFamily="34" charset="0"/>
              <a:buChar char="•"/>
            </a:pPr>
            <a:r>
              <a:rPr lang="en-US" dirty="0"/>
              <a:t>A teacher made test</a:t>
            </a:r>
          </a:p>
          <a:p>
            <a:pPr>
              <a:buFont typeface="Arial" panose="020B0604020202020204" pitchFamily="34" charset="0"/>
              <a:buChar char="•"/>
            </a:pPr>
            <a:r>
              <a:rPr lang="en-US" dirty="0"/>
              <a:t>A worksheet to be developed</a:t>
            </a:r>
          </a:p>
          <a:p>
            <a:pPr>
              <a:buFont typeface="Arial" panose="020B0604020202020204" pitchFamily="34" charset="0"/>
              <a:buChar char="•"/>
            </a:pPr>
            <a:r>
              <a:rPr lang="en-US" dirty="0"/>
              <a:t>Teacher directions</a:t>
            </a:r>
          </a:p>
        </p:txBody>
      </p:sp>
      <p:pic>
        <p:nvPicPr>
          <p:cNvPr id="6" name="Picture 5" descr="red light - non-compliant">
            <a:extLst>
              <a:ext uri="{FF2B5EF4-FFF2-40B4-BE49-F238E27FC236}">
                <a16:creationId xmlns:a16="http://schemas.microsoft.com/office/drawing/2014/main" id="{99744E8A-C475-5C7E-9653-93D1738CCE2F}"/>
              </a:ext>
            </a:extLst>
          </p:cNvPr>
          <p:cNvPicPr>
            <a:picLocks noChangeAspect="1"/>
          </p:cNvPicPr>
          <p:nvPr/>
        </p:nvPicPr>
        <p:blipFill>
          <a:blip r:embed="rId4"/>
          <a:stretch>
            <a:fillRect/>
          </a:stretch>
        </p:blipFill>
        <p:spPr>
          <a:xfrm>
            <a:off x="9561421" y="3652007"/>
            <a:ext cx="1792379" cy="2139881"/>
          </a:xfrm>
          <a:prstGeom prst="rect">
            <a:avLst/>
          </a:prstGeom>
        </p:spPr>
      </p:pic>
      <p:sp>
        <p:nvSpPr>
          <p:cNvPr id="11" name="TextBox 10">
            <a:extLst>
              <a:ext uri="{FF2B5EF4-FFF2-40B4-BE49-F238E27FC236}">
                <a16:creationId xmlns:a16="http://schemas.microsoft.com/office/drawing/2014/main" id="{30631047-05F8-0BD2-71DC-B909AC35D080}"/>
              </a:ext>
            </a:extLst>
          </p:cNvPr>
          <p:cNvSpPr txBox="1"/>
          <p:nvPr/>
        </p:nvSpPr>
        <p:spPr>
          <a:xfrm>
            <a:off x="646173" y="5909204"/>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15000287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18B39-2DFD-BB7A-B475-4853F201F30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B03E35-8259-1F55-79EC-C82EC24B0959}"/>
              </a:ext>
            </a:extLst>
          </p:cNvPr>
          <p:cNvSpPr>
            <a:spLocks noGrp="1"/>
          </p:cNvSpPr>
          <p:nvPr>
            <p:ph type="title"/>
          </p:nvPr>
        </p:nvSpPr>
        <p:spPr>
          <a:xfrm>
            <a:off x="839788" y="275262"/>
            <a:ext cx="10515600" cy="1149350"/>
          </a:xfrm>
        </p:spPr>
        <p:txBody>
          <a:bodyPr>
            <a:noAutofit/>
          </a:bodyPr>
          <a:lstStyle/>
          <a:p>
            <a:r>
              <a:rPr lang="en-US" sz="3600" dirty="0">
                <a:solidFill>
                  <a:schemeClr val="tx1">
                    <a:lumMod val="75000"/>
                    <a:lumOff val="25000"/>
                  </a:schemeClr>
                </a:solidFill>
              </a:rPr>
              <a:t>Criterion – the level of performance with which the IEP team can determine that a student has achieved the goal.</a:t>
            </a:r>
          </a:p>
        </p:txBody>
      </p:sp>
      <p:sp>
        <p:nvSpPr>
          <p:cNvPr id="7" name="Text Placeholder 6">
            <a:extLst>
              <a:ext uri="{FF2B5EF4-FFF2-40B4-BE49-F238E27FC236}">
                <a16:creationId xmlns:a16="http://schemas.microsoft.com/office/drawing/2014/main" id="{A1249D58-2E2E-DDFA-6745-9E5161801433}"/>
              </a:ext>
            </a:extLst>
          </p:cNvPr>
          <p:cNvSpPr>
            <a:spLocks noGrp="1"/>
          </p:cNvSpPr>
          <p:nvPr>
            <p:ph type="body" idx="1"/>
          </p:nvPr>
        </p:nvSpPr>
        <p:spPr/>
        <p:txBody>
          <a:bodyPr/>
          <a:lstStyle/>
          <a:p>
            <a:r>
              <a:rPr lang="en-US" dirty="0"/>
              <a:t>Observable &amp; Measurable</a:t>
            </a:r>
          </a:p>
        </p:txBody>
      </p:sp>
      <p:sp>
        <p:nvSpPr>
          <p:cNvPr id="2" name="Content Placeholder 1">
            <a:extLst>
              <a:ext uri="{FF2B5EF4-FFF2-40B4-BE49-F238E27FC236}">
                <a16:creationId xmlns:a16="http://schemas.microsoft.com/office/drawing/2014/main" id="{DB35C508-9C22-3EE4-9DDF-1104670233CD}"/>
              </a:ext>
            </a:extLst>
          </p:cNvPr>
          <p:cNvSpPr>
            <a:spLocks noGrp="1"/>
          </p:cNvSpPr>
          <p:nvPr>
            <p:ph sz="half" idx="2"/>
          </p:nvPr>
        </p:nvSpPr>
        <p:spPr/>
        <p:txBody>
          <a:bodyPr/>
          <a:lstStyle/>
          <a:p>
            <a:pPr>
              <a:buFont typeface="Arial" panose="020B0604020202020204" pitchFamily="34" charset="0"/>
              <a:buChar char="•"/>
            </a:pPr>
            <a:r>
              <a:rPr lang="en-US" dirty="0"/>
              <a:t>Accuracy</a:t>
            </a:r>
          </a:p>
          <a:p>
            <a:pPr>
              <a:buFont typeface="Arial" panose="020B0604020202020204" pitchFamily="34" charset="0"/>
              <a:buChar char="•"/>
            </a:pPr>
            <a:r>
              <a:rPr lang="en-US" dirty="0"/>
              <a:t>Speed</a:t>
            </a:r>
          </a:p>
          <a:p>
            <a:pPr>
              <a:buFont typeface="Arial" panose="020B0604020202020204" pitchFamily="34" charset="0"/>
              <a:buChar char="•"/>
            </a:pPr>
            <a:r>
              <a:rPr lang="en-US" dirty="0"/>
              <a:t>Fluency</a:t>
            </a:r>
          </a:p>
        </p:txBody>
      </p:sp>
      <p:pic>
        <p:nvPicPr>
          <p:cNvPr id="5" name="Picture 4" descr="green light - compliant">
            <a:extLst>
              <a:ext uri="{FF2B5EF4-FFF2-40B4-BE49-F238E27FC236}">
                <a16:creationId xmlns:a16="http://schemas.microsoft.com/office/drawing/2014/main" id="{31A9F6D1-57DF-80B3-1530-BF074264C452}"/>
              </a:ext>
            </a:extLst>
          </p:cNvPr>
          <p:cNvPicPr>
            <a:picLocks noChangeAspect="1"/>
          </p:cNvPicPr>
          <p:nvPr/>
        </p:nvPicPr>
        <p:blipFill>
          <a:blip r:embed="rId3"/>
          <a:stretch>
            <a:fillRect/>
          </a:stretch>
        </p:blipFill>
        <p:spPr>
          <a:xfrm>
            <a:off x="2041431" y="3840033"/>
            <a:ext cx="2091109" cy="2133785"/>
          </a:xfrm>
          <a:prstGeom prst="rect">
            <a:avLst/>
          </a:prstGeom>
        </p:spPr>
      </p:pic>
      <p:sp>
        <p:nvSpPr>
          <p:cNvPr id="8" name="Text Placeholder 7">
            <a:extLst>
              <a:ext uri="{FF2B5EF4-FFF2-40B4-BE49-F238E27FC236}">
                <a16:creationId xmlns:a16="http://schemas.microsoft.com/office/drawing/2014/main" id="{4B76B805-43A8-5DCA-309F-913FA4BAE026}"/>
              </a:ext>
            </a:extLst>
          </p:cNvPr>
          <p:cNvSpPr>
            <a:spLocks noGrp="1"/>
          </p:cNvSpPr>
          <p:nvPr>
            <p:ph type="body" sz="quarter" idx="3"/>
          </p:nvPr>
        </p:nvSpPr>
        <p:spPr/>
        <p:txBody>
          <a:bodyPr/>
          <a:lstStyle/>
          <a:p>
            <a:r>
              <a:rPr lang="en-US" dirty="0"/>
              <a:t>Unclear</a:t>
            </a:r>
          </a:p>
        </p:txBody>
      </p:sp>
      <p:sp>
        <p:nvSpPr>
          <p:cNvPr id="3" name="Content Placeholder 2">
            <a:extLst>
              <a:ext uri="{FF2B5EF4-FFF2-40B4-BE49-F238E27FC236}">
                <a16:creationId xmlns:a16="http://schemas.microsoft.com/office/drawing/2014/main" id="{BE0BD472-09E3-3D5D-FCE1-C11B298BCE7F}"/>
              </a:ext>
            </a:extLst>
          </p:cNvPr>
          <p:cNvSpPr>
            <a:spLocks noGrp="1"/>
          </p:cNvSpPr>
          <p:nvPr>
            <p:ph sz="quarter" idx="4"/>
          </p:nvPr>
        </p:nvSpPr>
        <p:spPr/>
        <p:txBody>
          <a:bodyPr/>
          <a:lstStyle/>
          <a:p>
            <a:pPr>
              <a:buFont typeface="Arial" panose="020B0604020202020204" pitchFamily="34" charset="0"/>
              <a:buChar char="•"/>
            </a:pPr>
            <a:r>
              <a:rPr lang="en-US" dirty="0"/>
              <a:t>Teacher Observation</a:t>
            </a:r>
          </a:p>
          <a:p>
            <a:pPr>
              <a:buFont typeface="Arial" panose="020B0604020202020204" pitchFamily="34" charset="0"/>
              <a:buChar char="•"/>
            </a:pPr>
            <a:r>
              <a:rPr lang="en-US" dirty="0"/>
              <a:t>Percentage with no starting point</a:t>
            </a:r>
          </a:p>
          <a:p>
            <a:pPr>
              <a:buFont typeface="Arial" panose="020B0604020202020204" pitchFamily="34" charset="0"/>
              <a:buChar char="•"/>
            </a:pPr>
            <a:r>
              <a:rPr lang="en-US" dirty="0"/>
              <a:t>Improve</a:t>
            </a:r>
          </a:p>
        </p:txBody>
      </p:sp>
      <p:pic>
        <p:nvPicPr>
          <p:cNvPr id="6" name="Picture 5" descr="red light - non-complilant">
            <a:extLst>
              <a:ext uri="{FF2B5EF4-FFF2-40B4-BE49-F238E27FC236}">
                <a16:creationId xmlns:a16="http://schemas.microsoft.com/office/drawing/2014/main" id="{7681D4A7-E431-329C-C0FB-79EF321F5A94}"/>
              </a:ext>
            </a:extLst>
          </p:cNvPr>
          <p:cNvPicPr>
            <a:picLocks noChangeAspect="1"/>
          </p:cNvPicPr>
          <p:nvPr/>
        </p:nvPicPr>
        <p:blipFill>
          <a:blip r:embed="rId4"/>
          <a:stretch>
            <a:fillRect/>
          </a:stretch>
        </p:blipFill>
        <p:spPr>
          <a:xfrm>
            <a:off x="8358190" y="3833937"/>
            <a:ext cx="1792379" cy="2139881"/>
          </a:xfrm>
          <a:prstGeom prst="rect">
            <a:avLst/>
          </a:prstGeom>
        </p:spPr>
      </p:pic>
      <p:sp>
        <p:nvSpPr>
          <p:cNvPr id="11" name="TextBox 10">
            <a:extLst>
              <a:ext uri="{FF2B5EF4-FFF2-40B4-BE49-F238E27FC236}">
                <a16:creationId xmlns:a16="http://schemas.microsoft.com/office/drawing/2014/main" id="{BE01F172-68BD-3429-7F0B-8ACB088D6F3F}"/>
              </a:ext>
            </a:extLst>
          </p:cNvPr>
          <p:cNvSpPr txBox="1"/>
          <p:nvPr/>
        </p:nvSpPr>
        <p:spPr>
          <a:xfrm>
            <a:off x="646173" y="5909204"/>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17699007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f9f4144947_0_646"/>
          <p:cNvSpPr txBox="1">
            <a:spLocks noGrp="1"/>
          </p:cNvSpPr>
          <p:nvPr>
            <p:ph type="title"/>
          </p:nvPr>
        </p:nvSpPr>
        <p:spPr>
          <a:xfrm>
            <a:off x="838200" y="350400"/>
            <a:ext cx="10515600" cy="812100"/>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400"/>
            </a:pPr>
            <a:r>
              <a:rPr lang="en-US" sz="2400">
                <a:latin typeface="Open Sans Semibold"/>
                <a:ea typeface="Open Sans Semibold"/>
                <a:cs typeface="Open Sans Semibold"/>
              </a:rPr>
              <a:t>Kansas Special Education Process Handbook Guidance (Chapter 4)</a:t>
            </a:r>
            <a:endParaRPr sz="2400"/>
          </a:p>
        </p:txBody>
      </p:sp>
      <p:sp>
        <p:nvSpPr>
          <p:cNvPr id="447" name="Google Shape;447;gf9f4144947_0_646"/>
          <p:cNvSpPr txBox="1">
            <a:spLocks noGrp="1"/>
          </p:cNvSpPr>
          <p:nvPr>
            <p:ph type="body" idx="1"/>
          </p:nvPr>
        </p:nvSpPr>
        <p:spPr>
          <a:xfrm>
            <a:off x="838200" y="1162500"/>
            <a:ext cx="10515600" cy="5061018"/>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1400">
                <a:latin typeface="+mn-lt"/>
              </a:rPr>
              <a:t>Measurable Annual Goals Measurable annual goals are </a:t>
            </a:r>
            <a:r>
              <a:rPr lang="en-US" sz="1400" b="1">
                <a:latin typeface="+mn-lt"/>
                <a:ea typeface="Open Sans"/>
                <a:cs typeface="Open Sans"/>
                <a:sym typeface="Open Sans"/>
              </a:rPr>
              <a:t>descriptions of what a child can reasonably be expected to accomplish within a 12- month</a:t>
            </a:r>
            <a:r>
              <a:rPr lang="en-US" sz="1400">
                <a:latin typeface="+mn-lt"/>
              </a:rPr>
              <a:t> </a:t>
            </a:r>
            <a:r>
              <a:rPr lang="en-US" sz="1400" b="1">
                <a:latin typeface="+mn-lt"/>
                <a:ea typeface="Open Sans"/>
                <a:cs typeface="Open Sans"/>
                <a:sym typeface="Open Sans"/>
              </a:rPr>
              <a:t>period</a:t>
            </a:r>
            <a:r>
              <a:rPr lang="en-US" sz="1400">
                <a:latin typeface="+mn-lt"/>
              </a:rPr>
              <a:t> with the provision of special education (specially designed instruction) and related services.</a:t>
            </a:r>
            <a:endParaRPr sz="1400">
              <a:latin typeface="+mn-lt"/>
            </a:endParaRPr>
          </a:p>
          <a:p>
            <a:pPr marL="0" lvl="0" indent="0" algn="l" rtl="0">
              <a:spcBef>
                <a:spcPts val="1000"/>
              </a:spcBef>
              <a:spcAft>
                <a:spcPts val="0"/>
              </a:spcAft>
              <a:buNone/>
            </a:pPr>
            <a:r>
              <a:rPr lang="en-US" sz="1400">
                <a:latin typeface="+mn-lt"/>
              </a:rPr>
              <a:t>Measurable annual goals </a:t>
            </a:r>
            <a:r>
              <a:rPr lang="en-US" sz="1400" b="1">
                <a:latin typeface="+mn-lt"/>
                <a:ea typeface="Open Sans"/>
                <a:cs typeface="Open Sans"/>
                <a:sym typeface="Open Sans"/>
              </a:rPr>
              <a:t>must be related to meeting the child’s needs that result from the child’s exceptionality</a:t>
            </a:r>
            <a:r>
              <a:rPr lang="en-US" sz="1400">
                <a:latin typeface="+mn-lt"/>
              </a:rPr>
              <a:t>, to enable the child to be involved and progress in the general or advanced curriculum. In addition, they must meet each of the child’s other educational needs that result from the child’s exceptionality (K.S.A. 72-3429(c)(2))</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There is a direct relationship between the measurable annual goal, baseline data, and the needs identified in the PLAAFPs</a:t>
            </a:r>
            <a:r>
              <a:rPr lang="en-US" sz="1400">
                <a:latin typeface="+mn-lt"/>
              </a:rPr>
              <a:t>. Because the PLAAFPs are baseline data for the development of measurable annual goals, the same criteria used in establishing the PLAAFPs must also be used in setting the annual goal. </a:t>
            </a:r>
            <a:endParaRPr sz="1400">
              <a:latin typeface="+mn-lt"/>
            </a:endParaRPr>
          </a:p>
          <a:p>
            <a:pPr marL="0" lvl="0" indent="0" algn="l" rtl="0">
              <a:spcBef>
                <a:spcPts val="1000"/>
              </a:spcBef>
              <a:spcAft>
                <a:spcPts val="0"/>
              </a:spcAft>
              <a:buNone/>
            </a:pPr>
            <a:r>
              <a:rPr lang="en-US" sz="1400">
                <a:latin typeface="+mn-lt"/>
              </a:rPr>
              <a:t>Four critical components of a well-written goal are: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Timeframe</a:t>
            </a:r>
            <a:r>
              <a:rPr lang="en-US" sz="1400">
                <a:latin typeface="+mn-lt"/>
              </a:rPr>
              <a:t> is usually specified in the </a:t>
            </a:r>
            <a:r>
              <a:rPr lang="en-US" sz="1400" b="1">
                <a:latin typeface="+mn-lt"/>
                <a:ea typeface="Open Sans"/>
                <a:cs typeface="Open Sans"/>
                <a:sym typeface="Open Sans"/>
              </a:rPr>
              <a:t>number of weeks or a certain date for completion</a:t>
            </a:r>
            <a:r>
              <a:rPr lang="en-US" sz="1400">
                <a:latin typeface="+mn-lt"/>
              </a:rPr>
              <a:t>. A year is the maximum allowed length for the timeframe. </a:t>
            </a:r>
            <a:r>
              <a:rPr lang="en-US" sz="1400" b="1">
                <a:latin typeface="+mn-lt"/>
                <a:ea typeface="Open Sans"/>
                <a:cs typeface="Open Sans"/>
                <a:sym typeface="Open Sans"/>
              </a:rPr>
              <a:t>*</a:t>
            </a:r>
            <a:r>
              <a:rPr lang="en-US" sz="1400">
                <a:latin typeface="+mn-lt"/>
              </a:rPr>
              <a:t> In 36 instructional weeks… </a:t>
            </a:r>
            <a:r>
              <a:rPr lang="en-US" sz="1400" b="1">
                <a:latin typeface="+mn-lt"/>
                <a:ea typeface="Open Sans"/>
                <a:cs typeface="Open Sans"/>
                <a:sym typeface="Open Sans"/>
              </a:rPr>
              <a:t>*</a:t>
            </a:r>
            <a:r>
              <a:rPr lang="en-US" sz="1400">
                <a:latin typeface="+mn-lt"/>
              </a:rPr>
              <a:t> By November 19, 2018… </a:t>
            </a:r>
            <a:r>
              <a:rPr lang="en-US" sz="1400" b="1">
                <a:latin typeface="+mn-lt"/>
                <a:ea typeface="Open Sans"/>
                <a:cs typeface="Open Sans"/>
                <a:sym typeface="Open Sans"/>
              </a:rPr>
              <a:t>*</a:t>
            </a:r>
            <a:r>
              <a:rPr lang="en-US" sz="1400">
                <a:latin typeface="+mn-lt"/>
              </a:rPr>
              <a:t> By the end of the 2018–19 school year…</a:t>
            </a:r>
            <a:endParaRPr sz="1400">
              <a:latin typeface="+mn-lt"/>
            </a:endParaRPr>
          </a:p>
          <a:p>
            <a:pPr marL="0" lvl="0" indent="0" algn="l" rtl="0">
              <a:lnSpc>
                <a:spcPct val="100000"/>
              </a:lnSpc>
              <a:spcBef>
                <a:spcPts val="1000"/>
              </a:spcBef>
              <a:spcAft>
                <a:spcPts val="0"/>
              </a:spcAft>
              <a:buNone/>
            </a:pPr>
            <a:r>
              <a:rPr lang="en-US" sz="1400" b="1">
                <a:latin typeface="+mn-lt"/>
                <a:ea typeface="Open Sans"/>
                <a:cs typeface="Open Sans"/>
                <a:sym typeface="Open Sans"/>
              </a:rPr>
              <a:t>Conditions</a:t>
            </a:r>
            <a:r>
              <a:rPr lang="en-US" sz="1400">
                <a:latin typeface="+mn-lt"/>
              </a:rPr>
              <a:t> specify the </a:t>
            </a:r>
            <a:r>
              <a:rPr lang="en-US" sz="1400" b="1">
                <a:latin typeface="+mn-lt"/>
                <a:ea typeface="Open Sans"/>
                <a:cs typeface="Open Sans"/>
                <a:sym typeface="Open Sans"/>
              </a:rPr>
              <a:t>manner in which </a:t>
            </a:r>
            <a:r>
              <a:rPr lang="en-US" sz="1400" b="1" u="sng">
                <a:latin typeface="+mn-lt"/>
                <a:ea typeface="Open Sans"/>
                <a:cs typeface="Open Sans"/>
                <a:sym typeface="Open Sans"/>
              </a:rPr>
              <a:t>progress</a:t>
            </a:r>
            <a:r>
              <a:rPr lang="en-US" sz="1400" b="1">
                <a:latin typeface="+mn-lt"/>
                <a:ea typeface="Open Sans"/>
                <a:cs typeface="Open Sans"/>
                <a:sym typeface="Open Sans"/>
              </a:rPr>
              <a:t> toward the goal is measured</a:t>
            </a:r>
            <a:r>
              <a:rPr lang="en-US" sz="1400">
                <a:latin typeface="+mn-lt"/>
              </a:rPr>
              <a:t>. Conditions are dependent on the behavior being measured and involve the application of skills or knowledge. </a:t>
            </a:r>
            <a:r>
              <a:rPr lang="en-US" sz="1400" b="1">
                <a:latin typeface="+mn-lt"/>
                <a:ea typeface="Open Sans"/>
                <a:cs typeface="Open Sans"/>
                <a:sym typeface="Open Sans"/>
              </a:rPr>
              <a:t>*</a:t>
            </a:r>
            <a:r>
              <a:rPr lang="en-US" sz="1400">
                <a:latin typeface="+mn-lt"/>
              </a:rPr>
              <a:t> When presented with 2nd-grade-level text… </a:t>
            </a:r>
            <a:r>
              <a:rPr lang="en-US" sz="1400" b="1">
                <a:latin typeface="+mn-lt"/>
                <a:ea typeface="Open Sans"/>
                <a:cs typeface="Open Sans"/>
                <a:sym typeface="Open Sans"/>
              </a:rPr>
              <a:t>*</a:t>
            </a:r>
            <a:r>
              <a:rPr lang="en-US" sz="1400">
                <a:latin typeface="+mn-lt"/>
              </a:rPr>
              <a:t> Given a mixed, 4th-grade-level math calculation probe… </a:t>
            </a:r>
            <a:r>
              <a:rPr lang="en-US" sz="1400" b="1">
                <a:latin typeface="+mn-lt"/>
                <a:ea typeface="Open Sans"/>
                <a:cs typeface="Open Sans"/>
                <a:sym typeface="Open Sans"/>
              </a:rPr>
              <a:t>* </a:t>
            </a:r>
            <a:r>
              <a:rPr lang="en-US" sz="1400">
                <a:latin typeface="+mn-lt"/>
              </a:rPr>
              <a:t>Given a story prompt and 30 minutes to write… </a:t>
            </a:r>
            <a:r>
              <a:rPr lang="en-US" sz="1400" b="1">
                <a:latin typeface="+mn-lt"/>
                <a:ea typeface="Open Sans"/>
                <a:cs typeface="Open Sans"/>
                <a:sym typeface="Open Sans"/>
              </a:rPr>
              <a:t>*</a:t>
            </a:r>
            <a:r>
              <a:rPr lang="en-US" sz="1400">
                <a:latin typeface="+mn-lt"/>
              </a:rPr>
              <a:t> When given a directive…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Behavior</a:t>
            </a:r>
            <a:r>
              <a:rPr lang="en-US" sz="1400">
                <a:latin typeface="+mn-lt"/>
              </a:rPr>
              <a:t> clearly identifies </a:t>
            </a:r>
            <a:r>
              <a:rPr lang="en-US" sz="1400" b="1">
                <a:latin typeface="+mn-lt"/>
                <a:ea typeface="Open Sans"/>
                <a:cs typeface="Open Sans"/>
                <a:sym typeface="Open Sans"/>
              </a:rPr>
              <a:t>the performance that is being monitored</a:t>
            </a:r>
            <a:r>
              <a:rPr lang="en-US" sz="1400">
                <a:latin typeface="+mn-lt"/>
              </a:rPr>
              <a:t>, usually reflects an action or can be directly observed, and is measurable. </a:t>
            </a:r>
            <a:r>
              <a:rPr lang="en-US" sz="1400" b="1">
                <a:latin typeface="+mn-lt"/>
                <a:ea typeface="Open Sans"/>
                <a:cs typeface="Open Sans"/>
                <a:sym typeface="Open Sans"/>
              </a:rPr>
              <a:t>*</a:t>
            </a:r>
            <a:r>
              <a:rPr lang="en-US" sz="1400">
                <a:latin typeface="+mn-lt"/>
              </a:rPr>
              <a:t> Sarah will read… </a:t>
            </a:r>
            <a:r>
              <a:rPr lang="en-US" sz="1400" b="1">
                <a:latin typeface="+mn-lt"/>
                <a:ea typeface="Open Sans"/>
                <a:cs typeface="Open Sans"/>
                <a:sym typeface="Open Sans"/>
              </a:rPr>
              <a:t>*</a:t>
            </a:r>
            <a:r>
              <a:rPr lang="en-US" sz="1400">
                <a:latin typeface="+mn-lt"/>
              </a:rPr>
              <a:t> Claude will correctly solve… </a:t>
            </a:r>
            <a:r>
              <a:rPr lang="en-US" sz="1400" b="1">
                <a:latin typeface="+mn-lt"/>
                <a:ea typeface="Open Sans"/>
                <a:cs typeface="Open Sans"/>
                <a:sym typeface="Open Sans"/>
              </a:rPr>
              <a:t>*</a:t>
            </a:r>
            <a:r>
              <a:rPr lang="en-US" sz="1400">
                <a:latin typeface="+mn-lt"/>
              </a:rPr>
              <a:t> Mary will score… </a:t>
            </a:r>
            <a:r>
              <a:rPr lang="en-US" sz="1400" b="1">
                <a:latin typeface="+mn-lt"/>
                <a:ea typeface="Open Sans"/>
                <a:cs typeface="Open Sans"/>
                <a:sym typeface="Open Sans"/>
              </a:rPr>
              <a:t>*</a:t>
            </a:r>
            <a:r>
              <a:rPr lang="en-US" sz="1400">
                <a:latin typeface="+mn-lt"/>
              </a:rPr>
              <a:t> Rex will follow a one-step direction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Criterion</a:t>
            </a:r>
            <a:r>
              <a:rPr lang="en-US" sz="1400">
                <a:latin typeface="+mn-lt"/>
              </a:rPr>
              <a:t> identifies </a:t>
            </a:r>
            <a:r>
              <a:rPr lang="en-US" sz="1400" b="1">
                <a:latin typeface="+mn-lt"/>
                <a:ea typeface="Open Sans"/>
                <a:cs typeface="Open Sans"/>
                <a:sym typeface="Open Sans"/>
              </a:rPr>
              <a:t>how much, how often, or to what standards</a:t>
            </a:r>
            <a:r>
              <a:rPr lang="en-US" sz="1400">
                <a:latin typeface="+mn-lt"/>
              </a:rPr>
              <a:t> the behavior must occur in order to demonstrate that the goal has been reached. The goal criterion specifies the amount of growth the child is expected to make by the end of the annual goal period. </a:t>
            </a:r>
            <a:r>
              <a:rPr lang="en-US" sz="1400" b="1">
                <a:latin typeface="+mn-lt"/>
                <a:ea typeface="Open Sans"/>
                <a:cs typeface="Open Sans"/>
                <a:sym typeface="Open Sans"/>
              </a:rPr>
              <a:t>*</a:t>
            </a:r>
            <a:r>
              <a:rPr lang="en-US" sz="1400">
                <a:latin typeface="+mn-lt"/>
              </a:rPr>
              <a:t> 96 words per minute with 5 or fewer errors. </a:t>
            </a:r>
            <a:r>
              <a:rPr lang="en-US" sz="1400" b="1">
                <a:latin typeface="+mn-lt"/>
                <a:ea typeface="Open Sans"/>
                <a:cs typeface="Open Sans"/>
                <a:sym typeface="Open Sans"/>
              </a:rPr>
              <a:t>*</a:t>
            </a:r>
            <a:r>
              <a:rPr lang="en-US" sz="1400">
                <a:latin typeface="+mn-lt"/>
              </a:rPr>
              <a:t> 85% or more correct for all problems presented. </a:t>
            </a:r>
            <a:r>
              <a:rPr lang="en-US" sz="1400" b="1">
                <a:latin typeface="+mn-lt"/>
                <a:ea typeface="Open Sans"/>
                <a:cs typeface="Open Sans"/>
                <a:sym typeface="Open Sans"/>
              </a:rPr>
              <a:t>*</a:t>
            </a:r>
            <a:r>
              <a:rPr lang="en-US" sz="1400">
                <a:latin typeface="+mn-lt"/>
              </a:rPr>
              <a:t> 4 or better when graded according to the 6-trait writing rubric. </a:t>
            </a:r>
            <a:r>
              <a:rPr lang="en-US" sz="1400" b="1">
                <a:latin typeface="+mn-lt"/>
                <a:ea typeface="Open Sans"/>
                <a:cs typeface="Open Sans"/>
                <a:sym typeface="Open Sans"/>
              </a:rPr>
              <a:t>*</a:t>
            </a:r>
            <a:r>
              <a:rPr lang="en-US" sz="1400">
                <a:latin typeface="+mn-lt"/>
              </a:rPr>
              <a:t>Within one minute without help, 3 times a day, for 2 weeks</a:t>
            </a:r>
            <a:endParaRPr sz="1400">
              <a:latin typeface="+mn-lt"/>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erson doing presentation">
            <a:extLst>
              <a:ext uri="{FF2B5EF4-FFF2-40B4-BE49-F238E27FC236}">
                <a16:creationId xmlns:a16="http://schemas.microsoft.com/office/drawing/2014/main" id="{B57631FB-AA02-081B-582F-F80CC847C7F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74121" y="1570223"/>
            <a:ext cx="6435777" cy="4288318"/>
          </a:xfrm>
        </p:spPr>
      </p:pic>
      <p:sp>
        <p:nvSpPr>
          <p:cNvPr id="3" name="Title 2">
            <a:extLst>
              <a:ext uri="{FF2B5EF4-FFF2-40B4-BE49-F238E27FC236}">
                <a16:creationId xmlns:a16="http://schemas.microsoft.com/office/drawing/2014/main" id="{A39ADEFA-304F-41D5-5F53-6C0AFDADB775}"/>
              </a:ext>
            </a:extLst>
          </p:cNvPr>
          <p:cNvSpPr>
            <a:spLocks noGrp="1"/>
          </p:cNvSpPr>
          <p:nvPr>
            <p:ph type="title"/>
          </p:nvPr>
        </p:nvSpPr>
        <p:spPr/>
        <p:txBody>
          <a:bodyPr>
            <a:normAutofit fontScale="90000"/>
          </a:bodyPr>
          <a:lstStyle/>
          <a:p>
            <a:r>
              <a:rPr lang="en-US" dirty="0"/>
              <a:t>A Goal is not Measurable if it Cannot be Graphed!!!</a:t>
            </a:r>
          </a:p>
        </p:txBody>
      </p:sp>
      <p:sp>
        <p:nvSpPr>
          <p:cNvPr id="2" name="TextBox 1">
            <a:extLst>
              <a:ext uri="{FF2B5EF4-FFF2-40B4-BE49-F238E27FC236}">
                <a16:creationId xmlns:a16="http://schemas.microsoft.com/office/drawing/2014/main" id="{458A646A-4633-EDBC-3DA2-FC51813A05BE}"/>
              </a:ext>
            </a:extLst>
          </p:cNvPr>
          <p:cNvSpPr txBox="1"/>
          <p:nvPr/>
        </p:nvSpPr>
        <p:spPr>
          <a:xfrm>
            <a:off x="1212111" y="5943600"/>
            <a:ext cx="4175438" cy="646331"/>
          </a:xfrm>
          <a:prstGeom prst="rect">
            <a:avLst/>
          </a:prstGeom>
          <a:noFill/>
        </p:spPr>
        <p:txBody>
          <a:bodyPr wrap="none" rtlCol="0">
            <a:spAutoFit/>
          </a:bodyPr>
          <a:lstStyle/>
          <a:p>
            <a:r>
              <a:rPr lang="en-US" sz="1800" dirty="0"/>
              <a:t>Taken from Yell and Bateman CEC2025</a:t>
            </a:r>
          </a:p>
          <a:p>
            <a:endParaRPr lang="en-US" dirty="0"/>
          </a:p>
        </p:txBody>
      </p:sp>
    </p:spTree>
    <p:extLst>
      <p:ext uri="{BB962C8B-B14F-4D97-AF65-F5344CB8AC3E}">
        <p14:creationId xmlns:p14="http://schemas.microsoft.com/office/powerpoint/2010/main" val="30831584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37BC91-9130-67A8-2112-3FD24A0A18C0}"/>
              </a:ext>
            </a:extLst>
          </p:cNvPr>
          <p:cNvSpPr>
            <a:spLocks noGrp="1"/>
          </p:cNvSpPr>
          <p:nvPr>
            <p:ph idx="1"/>
          </p:nvPr>
        </p:nvSpPr>
        <p:spPr>
          <a:xfrm>
            <a:off x="838200" y="754912"/>
            <a:ext cx="10515600" cy="5422051"/>
          </a:xfrm>
        </p:spPr>
        <p:txBody>
          <a:bodyPr>
            <a:normAutofit/>
          </a:bodyPr>
          <a:lstStyle/>
          <a:p>
            <a:pPr marL="0" indent="0">
              <a:buNone/>
            </a:pPr>
            <a:r>
              <a:rPr lang="en-US" dirty="0"/>
              <a:t>Need to be:</a:t>
            </a:r>
          </a:p>
          <a:p>
            <a:pPr>
              <a:buFont typeface="Arial" panose="020B0604020202020204" pitchFamily="34" charset="0"/>
              <a:buChar char="•"/>
            </a:pPr>
            <a:r>
              <a:rPr lang="en-US" dirty="0"/>
              <a:t>Measurable/Able to be Monitored </a:t>
            </a:r>
          </a:p>
          <a:p>
            <a:pPr>
              <a:buFont typeface="Arial" panose="020B0604020202020204" pitchFamily="34" charset="0"/>
              <a:buChar char="•"/>
            </a:pPr>
            <a:r>
              <a:rPr lang="en-US" dirty="0"/>
              <a:t>Meaningful</a:t>
            </a:r>
          </a:p>
          <a:p>
            <a:pPr>
              <a:buFont typeface="Arial" panose="020B0604020202020204" pitchFamily="34" charset="0"/>
              <a:buChar char="•"/>
            </a:pPr>
            <a:r>
              <a:rPr lang="en-US" dirty="0"/>
              <a:t>Standards-Aligned </a:t>
            </a:r>
          </a:p>
          <a:p>
            <a:pPr lvl="1"/>
            <a:r>
              <a:rPr lang="en-US" sz="1400" b="0" i="0" u="none" strike="noStrike" baseline="0" dirty="0">
                <a:solidFill>
                  <a:srgbClr val="000000"/>
                </a:solidFill>
                <a:latin typeface="+mn-lt"/>
              </a:rPr>
              <a:t>“To help make certain that children with disabilities are held to </a:t>
            </a:r>
            <a:r>
              <a:rPr lang="en-US" sz="1400" b="1" i="0" u="none" strike="noStrike" baseline="0" dirty="0">
                <a:solidFill>
                  <a:srgbClr val="000000"/>
                </a:solidFill>
                <a:latin typeface="+mn-lt"/>
              </a:rPr>
              <a:t>high expectations and have meaningful access </a:t>
            </a:r>
            <a:r>
              <a:rPr lang="en-US" sz="1400" b="0" i="0" u="none" strike="noStrike" baseline="0" dirty="0">
                <a:solidFill>
                  <a:srgbClr val="000000"/>
                </a:solidFill>
                <a:latin typeface="+mn-lt"/>
              </a:rPr>
              <a:t>to a State’s academic content standards, we write to clarify that an individualized education program (IEP) for an eligible child with a disability under the Individuals with Disabilities Education Act (IDEA) </a:t>
            </a:r>
            <a:r>
              <a:rPr lang="en-US" sz="1400" b="1" i="0" u="none" strike="noStrike" baseline="0" dirty="0">
                <a:solidFill>
                  <a:srgbClr val="000000"/>
                </a:solidFill>
                <a:latin typeface="+mn-lt"/>
              </a:rPr>
              <a:t>must be aligned with the State’s academic content standards for the grade in which the child is enrolled</a:t>
            </a:r>
            <a:r>
              <a:rPr lang="en-US" sz="1400" b="0" i="0" u="none" strike="noStrike" baseline="0" dirty="0">
                <a:solidFill>
                  <a:srgbClr val="000000"/>
                </a:solidFill>
                <a:latin typeface="+mn-lt"/>
              </a:rPr>
              <a:t>.” (p.1) </a:t>
            </a:r>
            <a:endParaRPr lang="en-US" sz="1400" b="0" i="0" u="none" strike="noStrike" baseline="0" dirty="0">
              <a:solidFill>
                <a:srgbClr val="000000"/>
              </a:solidFill>
              <a:latin typeface="AAAAAX+TimesNewRomanPS-BoldItalicMT"/>
            </a:endParaRPr>
          </a:p>
          <a:p>
            <a:pPr lvl="1"/>
            <a:r>
              <a:rPr lang="en-US" sz="1400" b="1" i="1" u="none" strike="noStrike" baseline="0" dirty="0">
                <a:solidFill>
                  <a:srgbClr val="000000"/>
                </a:solidFill>
                <a:latin typeface="+mn-lt"/>
                <a:hlinkClick r:id="rId3"/>
              </a:rPr>
              <a:t>U.S. Department of Education. (2015). </a:t>
            </a:r>
            <a:r>
              <a:rPr lang="en-US" sz="1400" b="1" i="0" u="none" strike="noStrike" baseline="0" dirty="0">
                <a:solidFill>
                  <a:srgbClr val="000000"/>
                </a:solidFill>
                <a:latin typeface="+mn-lt"/>
                <a:hlinkClick r:id="rId3"/>
              </a:rPr>
              <a:t>OSEP DEAR COLLEAGUE LETTER on Free and Appropriate Public Education (FAPE) (November 16, 2015).</a:t>
            </a:r>
            <a:endParaRPr lang="en-US" dirty="0">
              <a:solidFill>
                <a:schemeClr val="accent4"/>
              </a:solidFill>
              <a:latin typeface="+mn-lt"/>
            </a:endParaRPr>
          </a:p>
          <a:p>
            <a:pPr>
              <a:buFont typeface="Arial" panose="020B0604020202020204" pitchFamily="34" charset="0"/>
              <a:buChar char="•"/>
            </a:pPr>
            <a:r>
              <a:rPr lang="en-US" dirty="0"/>
              <a:t>Derived from the needs resulting from the disability</a:t>
            </a:r>
          </a:p>
          <a:p>
            <a:pPr>
              <a:buFont typeface="Arial" panose="020B0604020202020204" pitchFamily="34" charset="0"/>
              <a:buChar char="•"/>
            </a:pPr>
            <a:r>
              <a:rPr lang="en-US" dirty="0"/>
              <a:t>Related directly to the present levels</a:t>
            </a:r>
          </a:p>
        </p:txBody>
      </p:sp>
      <p:sp>
        <p:nvSpPr>
          <p:cNvPr id="3" name="Title 2">
            <a:extLst>
              <a:ext uri="{FF2B5EF4-FFF2-40B4-BE49-F238E27FC236}">
                <a16:creationId xmlns:a16="http://schemas.microsoft.com/office/drawing/2014/main" id="{F759CEDE-45F7-A4BD-2EAA-8416EF79470D}"/>
              </a:ext>
            </a:extLst>
          </p:cNvPr>
          <p:cNvSpPr>
            <a:spLocks noGrp="1"/>
          </p:cNvSpPr>
          <p:nvPr>
            <p:ph type="title"/>
          </p:nvPr>
        </p:nvSpPr>
        <p:spPr>
          <a:xfrm>
            <a:off x="838200" y="132613"/>
            <a:ext cx="10515600" cy="719396"/>
          </a:xfrm>
        </p:spPr>
        <p:txBody>
          <a:bodyPr>
            <a:normAutofit fontScale="90000"/>
          </a:bodyPr>
          <a:lstStyle/>
          <a:p>
            <a:r>
              <a:rPr lang="en-US" dirty="0"/>
              <a:t>Goals and Objectives/Benchmarks</a:t>
            </a:r>
          </a:p>
        </p:txBody>
      </p:sp>
      <p:sp>
        <p:nvSpPr>
          <p:cNvPr id="5" name="TextBox 4">
            <a:extLst>
              <a:ext uri="{FF2B5EF4-FFF2-40B4-BE49-F238E27FC236}">
                <a16:creationId xmlns:a16="http://schemas.microsoft.com/office/drawing/2014/main" id="{9E341C5B-A03B-A5AD-3559-E1C43AB120CB}"/>
              </a:ext>
            </a:extLst>
          </p:cNvPr>
          <p:cNvSpPr txBox="1"/>
          <p:nvPr/>
        </p:nvSpPr>
        <p:spPr>
          <a:xfrm>
            <a:off x="838200" y="5807631"/>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16399619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CDF649-08AC-85AB-861B-98DF79945747}"/>
              </a:ext>
            </a:extLst>
          </p:cNvPr>
          <p:cNvSpPr>
            <a:spLocks noGrp="1"/>
          </p:cNvSpPr>
          <p:nvPr>
            <p:ph idx="1"/>
          </p:nvPr>
        </p:nvSpPr>
        <p:spPr>
          <a:xfrm>
            <a:off x="838200" y="1073888"/>
            <a:ext cx="10515600" cy="5103075"/>
          </a:xfrm>
        </p:spPr>
        <p:txBody>
          <a:bodyPr>
            <a:normAutofit/>
          </a:bodyPr>
          <a:lstStyle/>
          <a:p>
            <a:pPr algn="l"/>
            <a:endParaRPr lang="en-US" sz="1800" b="0" i="0" u="none" strike="noStrike" baseline="0" dirty="0">
              <a:solidFill>
                <a:srgbClr val="000000"/>
              </a:solidFill>
              <a:latin typeface="AAAAAL+TimesNewRomanPS-BoldMT"/>
            </a:endParaRPr>
          </a:p>
          <a:p>
            <a:r>
              <a:rPr lang="en-US" b="1" dirty="0">
                <a:solidFill>
                  <a:srgbClr val="000000"/>
                </a:solidFill>
              </a:rPr>
              <a:t>Letter Names</a:t>
            </a:r>
            <a:r>
              <a:rPr lang="en-US" dirty="0">
                <a:solidFill>
                  <a:srgbClr val="000000"/>
                </a:solidFill>
              </a:rPr>
              <a:t>: </a:t>
            </a:r>
            <a:r>
              <a:rPr lang="en-US" b="1" dirty="0">
                <a:solidFill>
                  <a:srgbClr val="6E2E9F"/>
                </a:solidFill>
              </a:rPr>
              <a:t>By the end of the IEP year, </a:t>
            </a:r>
            <a:r>
              <a:rPr lang="en-US" b="1" dirty="0">
                <a:solidFill>
                  <a:srgbClr val="00AF4F"/>
                </a:solidFill>
              </a:rPr>
              <a:t>when given a page of 100 upper- and lower-case alphabet letters in mixed order</a:t>
            </a:r>
            <a:r>
              <a:rPr lang="en-US" dirty="0">
                <a:solidFill>
                  <a:srgbClr val="000000"/>
                </a:solidFill>
              </a:rPr>
              <a:t>, Alex will </a:t>
            </a:r>
            <a:r>
              <a:rPr lang="en-US" b="1" dirty="0">
                <a:solidFill>
                  <a:srgbClr val="2138C2"/>
                </a:solidFill>
              </a:rPr>
              <a:t>increase </a:t>
            </a:r>
            <a:r>
              <a:rPr lang="en-US" b="1" dirty="0">
                <a:solidFill>
                  <a:srgbClr val="FF0000"/>
                </a:solidFill>
              </a:rPr>
              <a:t>naming the correct letters </a:t>
            </a:r>
            <a:r>
              <a:rPr lang="en-US" dirty="0">
                <a:solidFill>
                  <a:srgbClr val="000000"/>
                </a:solidFill>
              </a:rPr>
              <a:t>in </a:t>
            </a:r>
            <a:r>
              <a:rPr lang="en-US" b="1" dirty="0">
                <a:solidFill>
                  <a:srgbClr val="2C38C2"/>
                </a:solidFill>
              </a:rPr>
              <a:t>one minute from 28 to 68</a:t>
            </a:r>
            <a:r>
              <a:rPr lang="en-US" dirty="0">
                <a:solidFill>
                  <a:srgbClr val="000000"/>
                </a:solidFill>
              </a:rPr>
              <a:t>.</a:t>
            </a:r>
          </a:p>
          <a:p>
            <a:endParaRPr lang="en-US" dirty="0">
              <a:solidFill>
                <a:srgbClr val="000000"/>
              </a:solidFill>
            </a:endParaRPr>
          </a:p>
          <a:p>
            <a:r>
              <a:rPr lang="en-US" b="1" dirty="0">
                <a:solidFill>
                  <a:srgbClr val="000000"/>
                </a:solidFill>
              </a:rPr>
              <a:t>Math</a:t>
            </a:r>
            <a:r>
              <a:rPr lang="en-US" dirty="0">
                <a:solidFill>
                  <a:srgbClr val="000000"/>
                </a:solidFill>
              </a:rPr>
              <a:t>: </a:t>
            </a:r>
            <a:r>
              <a:rPr lang="en-US" b="1" dirty="0">
                <a:solidFill>
                  <a:srgbClr val="00AF4F"/>
                </a:solidFill>
              </a:rPr>
              <a:t>Given a page of 28 addition and subtraction problems from one to three digits without regrouping</a:t>
            </a:r>
            <a:r>
              <a:rPr lang="en-US" dirty="0">
                <a:solidFill>
                  <a:srgbClr val="000000"/>
                </a:solidFill>
              </a:rPr>
              <a:t>, Emilia will </a:t>
            </a:r>
            <a:r>
              <a:rPr lang="en-US" b="1" dirty="0">
                <a:solidFill>
                  <a:srgbClr val="3445C1"/>
                </a:solidFill>
              </a:rPr>
              <a:t>increase </a:t>
            </a:r>
            <a:r>
              <a:rPr lang="en-US" b="1" dirty="0">
                <a:solidFill>
                  <a:srgbClr val="FF0000"/>
                </a:solidFill>
              </a:rPr>
              <a:t>the number of correct digits written in two minutes </a:t>
            </a:r>
            <a:r>
              <a:rPr lang="en-US" b="1" dirty="0">
                <a:solidFill>
                  <a:srgbClr val="2C38C2"/>
                </a:solidFill>
              </a:rPr>
              <a:t>from 24 to 76 </a:t>
            </a:r>
            <a:r>
              <a:rPr lang="en-US" b="1" dirty="0">
                <a:solidFill>
                  <a:srgbClr val="6E2E9F"/>
                </a:solidFill>
              </a:rPr>
              <a:t>by May 24, 2026</a:t>
            </a:r>
            <a:r>
              <a:rPr lang="en-US" dirty="0">
                <a:solidFill>
                  <a:srgbClr val="000000"/>
                </a:solidFill>
              </a:rPr>
              <a:t>. </a:t>
            </a:r>
          </a:p>
          <a:p>
            <a:pPr marL="0" indent="0">
              <a:buNone/>
            </a:pPr>
            <a:r>
              <a:rPr lang="en-US" sz="1000" dirty="0"/>
              <a:t>Taken from Yell and Bateman CEC2025</a:t>
            </a:r>
          </a:p>
          <a:p>
            <a:endParaRPr lang="en-US" dirty="0"/>
          </a:p>
        </p:txBody>
      </p:sp>
      <p:sp>
        <p:nvSpPr>
          <p:cNvPr id="3" name="Title 2">
            <a:extLst>
              <a:ext uri="{FF2B5EF4-FFF2-40B4-BE49-F238E27FC236}">
                <a16:creationId xmlns:a16="http://schemas.microsoft.com/office/drawing/2014/main" id="{0B4C63CE-B7FF-13C5-F3DA-CEA21A12CA49}"/>
              </a:ext>
            </a:extLst>
          </p:cNvPr>
          <p:cNvSpPr>
            <a:spLocks noGrp="1"/>
          </p:cNvSpPr>
          <p:nvPr>
            <p:ph type="title"/>
          </p:nvPr>
        </p:nvSpPr>
        <p:spPr>
          <a:xfrm>
            <a:off x="838200" y="365126"/>
            <a:ext cx="10515600" cy="836354"/>
          </a:xfrm>
        </p:spPr>
        <p:txBody>
          <a:bodyPr/>
          <a:lstStyle/>
          <a:p>
            <a:r>
              <a:rPr lang="en-US" dirty="0"/>
              <a:t>Goal Examples</a:t>
            </a:r>
          </a:p>
        </p:txBody>
      </p:sp>
    </p:spTree>
    <p:extLst>
      <p:ext uri="{BB962C8B-B14F-4D97-AF65-F5344CB8AC3E}">
        <p14:creationId xmlns:p14="http://schemas.microsoft.com/office/powerpoint/2010/main" val="14034112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DE1152-81B5-7363-7FBB-81B1F7F50442}"/>
              </a:ext>
            </a:extLst>
          </p:cNvPr>
          <p:cNvSpPr>
            <a:spLocks noGrp="1"/>
          </p:cNvSpPr>
          <p:nvPr>
            <p:ph idx="1"/>
          </p:nvPr>
        </p:nvSpPr>
        <p:spPr>
          <a:xfrm>
            <a:off x="838200" y="1382233"/>
            <a:ext cx="10515600" cy="4794730"/>
          </a:xfrm>
        </p:spPr>
        <p:txBody>
          <a:bodyPr>
            <a:normAutofit lnSpcReduction="10000"/>
          </a:bodyPr>
          <a:lstStyle/>
          <a:p>
            <a:pPr algn="l"/>
            <a:endParaRPr lang="en-US" sz="1800" b="0" i="0" u="none" strike="noStrike" baseline="0" dirty="0">
              <a:solidFill>
                <a:srgbClr val="000000"/>
              </a:solidFill>
              <a:latin typeface="AAAAAL+TimesNewRomanPS-BoldMT"/>
            </a:endParaRPr>
          </a:p>
          <a:p>
            <a:r>
              <a:rPr lang="en-US" b="1" dirty="0">
                <a:solidFill>
                  <a:srgbClr val="000000"/>
                </a:solidFill>
              </a:rPr>
              <a:t>Writing</a:t>
            </a:r>
            <a:r>
              <a:rPr lang="en-US" dirty="0">
                <a:solidFill>
                  <a:srgbClr val="000000"/>
                </a:solidFill>
              </a:rPr>
              <a:t>: </a:t>
            </a:r>
            <a:r>
              <a:rPr lang="en-US" b="1" dirty="0">
                <a:solidFill>
                  <a:srgbClr val="00AF4F"/>
                </a:solidFill>
              </a:rPr>
              <a:t>Given a story starter and one minute to think</a:t>
            </a:r>
            <a:r>
              <a:rPr lang="en-US" dirty="0">
                <a:solidFill>
                  <a:srgbClr val="000000"/>
                </a:solidFill>
              </a:rPr>
              <a:t>, Nick will </a:t>
            </a:r>
            <a:r>
              <a:rPr lang="en-US" b="1" dirty="0">
                <a:solidFill>
                  <a:srgbClr val="2C38C2"/>
                </a:solidFill>
              </a:rPr>
              <a:t>increase </a:t>
            </a:r>
            <a:r>
              <a:rPr lang="en-US" dirty="0">
                <a:solidFill>
                  <a:srgbClr val="000000"/>
                </a:solidFill>
              </a:rPr>
              <a:t>the number of </a:t>
            </a:r>
            <a:r>
              <a:rPr lang="en-US" b="1" dirty="0">
                <a:solidFill>
                  <a:srgbClr val="FF0000"/>
                </a:solidFill>
              </a:rPr>
              <a:t>correct writing sequences completed in three minutes </a:t>
            </a:r>
            <a:r>
              <a:rPr lang="en-US" b="1" dirty="0">
                <a:solidFill>
                  <a:srgbClr val="2C38C2"/>
                </a:solidFill>
              </a:rPr>
              <a:t>from 14 to 37 </a:t>
            </a:r>
            <a:r>
              <a:rPr lang="en-US" dirty="0">
                <a:solidFill>
                  <a:srgbClr val="000000"/>
                </a:solidFill>
              </a:rPr>
              <a:t>by the </a:t>
            </a:r>
            <a:r>
              <a:rPr lang="en-US" b="1" dirty="0">
                <a:solidFill>
                  <a:srgbClr val="6E2E9F"/>
                </a:solidFill>
              </a:rPr>
              <a:t>annual review date of this IEP</a:t>
            </a:r>
            <a:r>
              <a:rPr lang="en-US" dirty="0">
                <a:solidFill>
                  <a:srgbClr val="000000"/>
                </a:solidFill>
              </a:rPr>
              <a:t>.</a:t>
            </a:r>
          </a:p>
          <a:p>
            <a:endParaRPr lang="en-US" dirty="0">
              <a:solidFill>
                <a:srgbClr val="000000"/>
              </a:solidFill>
            </a:endParaRPr>
          </a:p>
          <a:p>
            <a:r>
              <a:rPr lang="en-US" b="1" dirty="0">
                <a:solidFill>
                  <a:srgbClr val="000000"/>
                </a:solidFill>
              </a:rPr>
              <a:t>Reading</a:t>
            </a:r>
            <a:r>
              <a:rPr lang="en-US" dirty="0">
                <a:solidFill>
                  <a:srgbClr val="000000"/>
                </a:solidFill>
              </a:rPr>
              <a:t>: </a:t>
            </a:r>
            <a:r>
              <a:rPr lang="en-US" b="1" dirty="0">
                <a:solidFill>
                  <a:srgbClr val="6E2E9F"/>
                </a:solidFill>
              </a:rPr>
              <a:t>By the end of the IEP year</a:t>
            </a:r>
            <a:r>
              <a:rPr lang="en-US" dirty="0">
                <a:solidFill>
                  <a:srgbClr val="000000"/>
                </a:solidFill>
              </a:rPr>
              <a:t>, when given a </a:t>
            </a:r>
            <a:r>
              <a:rPr lang="en-US" b="1" dirty="0">
                <a:solidFill>
                  <a:srgbClr val="00AF4F"/>
                </a:solidFill>
              </a:rPr>
              <a:t>6th grade reading passage</a:t>
            </a:r>
            <a:r>
              <a:rPr lang="en-US" dirty="0">
                <a:solidFill>
                  <a:srgbClr val="000000"/>
                </a:solidFill>
              </a:rPr>
              <a:t>, Michael will </a:t>
            </a:r>
            <a:r>
              <a:rPr lang="en-US" b="1" dirty="0">
                <a:solidFill>
                  <a:srgbClr val="2C38C2"/>
                </a:solidFill>
              </a:rPr>
              <a:t>increase </a:t>
            </a:r>
            <a:r>
              <a:rPr lang="en-US" dirty="0">
                <a:solidFill>
                  <a:srgbClr val="000000"/>
                </a:solidFill>
              </a:rPr>
              <a:t>the number of </a:t>
            </a:r>
            <a:r>
              <a:rPr lang="en-US" b="1" dirty="0">
                <a:solidFill>
                  <a:srgbClr val="FF0000"/>
                </a:solidFill>
              </a:rPr>
              <a:t>correct words read aloud in one minute </a:t>
            </a:r>
            <a:r>
              <a:rPr lang="en-US" b="1" dirty="0">
                <a:solidFill>
                  <a:srgbClr val="2C38C2"/>
                </a:solidFill>
              </a:rPr>
              <a:t>from 120 to 157 in 4 consecutive trials</a:t>
            </a:r>
            <a:r>
              <a:rPr lang="en-US" dirty="0">
                <a:solidFill>
                  <a:srgbClr val="000000"/>
                </a:solidFill>
              </a:rPr>
              <a:t>. </a:t>
            </a:r>
          </a:p>
          <a:p>
            <a:pPr marL="0" indent="0">
              <a:buNone/>
            </a:pPr>
            <a:r>
              <a:rPr lang="en-US" sz="1100" dirty="0"/>
              <a:t>Taken from Yell and Bateman CEC2025</a:t>
            </a:r>
          </a:p>
          <a:p>
            <a:endParaRPr lang="en-US" dirty="0"/>
          </a:p>
        </p:txBody>
      </p:sp>
      <p:sp>
        <p:nvSpPr>
          <p:cNvPr id="3" name="Title 2">
            <a:extLst>
              <a:ext uri="{FF2B5EF4-FFF2-40B4-BE49-F238E27FC236}">
                <a16:creationId xmlns:a16="http://schemas.microsoft.com/office/drawing/2014/main" id="{93C8BEA3-C496-1A29-C585-385ABF2EB372}"/>
              </a:ext>
            </a:extLst>
          </p:cNvPr>
          <p:cNvSpPr>
            <a:spLocks noGrp="1"/>
          </p:cNvSpPr>
          <p:nvPr>
            <p:ph type="title"/>
          </p:nvPr>
        </p:nvSpPr>
        <p:spPr/>
        <p:txBody>
          <a:bodyPr/>
          <a:lstStyle/>
          <a:p>
            <a:r>
              <a:rPr lang="en-US" dirty="0"/>
              <a:t>Goal Examples Continued</a:t>
            </a:r>
          </a:p>
        </p:txBody>
      </p:sp>
    </p:spTree>
    <p:extLst>
      <p:ext uri="{BB962C8B-B14F-4D97-AF65-F5344CB8AC3E}">
        <p14:creationId xmlns:p14="http://schemas.microsoft.com/office/powerpoint/2010/main" val="1329158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996176" y="155075"/>
            <a:ext cx="10093177" cy="1074076"/>
          </a:xfrm>
        </p:spPr>
        <p:txBody>
          <a:bodyPr>
            <a:normAutofit/>
          </a:bodyPr>
          <a:lstStyle/>
          <a:p>
            <a:pPr algn="ctr"/>
            <a:r>
              <a:rPr lang="en-US" sz="3600" dirty="0"/>
              <a:t>Be Proactive! </a:t>
            </a:r>
            <a:endParaRPr lang="en-US" sz="3600" strike="sngStrike" dirty="0"/>
          </a:p>
        </p:txBody>
      </p:sp>
      <p:sp>
        <p:nvSpPr>
          <p:cNvPr id="2" name="TextBox 1">
            <a:extLst>
              <a:ext uri="{FF2B5EF4-FFF2-40B4-BE49-F238E27FC236}">
                <a16:creationId xmlns:a16="http://schemas.microsoft.com/office/drawing/2014/main" id="{CAA7FB8B-1BA7-46ED-95AF-0B9FA651C525}"/>
              </a:ext>
            </a:extLst>
          </p:cNvPr>
          <p:cNvSpPr txBox="1"/>
          <p:nvPr/>
        </p:nvSpPr>
        <p:spPr>
          <a:xfrm>
            <a:off x="367005" y="1499946"/>
            <a:ext cx="11351520" cy="3462486"/>
          </a:xfrm>
          <a:prstGeom prst="rect">
            <a:avLst/>
          </a:prstGeom>
          <a:noFill/>
        </p:spPr>
        <p:txBody>
          <a:bodyPr wrap="square" lIns="91440" tIns="45720" rIns="91440" bIns="45720" rtlCol="0" anchor="t">
            <a:spAutoFit/>
          </a:bodyPr>
          <a:lstStyle/>
          <a:p>
            <a:pPr>
              <a:spcAft>
                <a:spcPts val="600"/>
              </a:spcAft>
            </a:pPr>
            <a:r>
              <a:rPr lang="en-US" sz="3200" dirty="0">
                <a:solidFill>
                  <a:srgbClr val="12284C"/>
                </a:solidFill>
              </a:rPr>
              <a:t>Utilize an internal file </a:t>
            </a:r>
            <a:r>
              <a:rPr lang="en-US" sz="3200" dirty="0" err="1">
                <a:solidFill>
                  <a:srgbClr val="12284C"/>
                </a:solidFill>
              </a:rPr>
              <a:t>review</a:t>
            </a:r>
            <a:r>
              <a:rPr lang="en-US" sz="2800" cap="all" dirty="0" err="1">
                <a:ea typeface="Open Sans Light"/>
                <a:cs typeface="Open Sans Light"/>
                <a:hlinkClick r:id="rId3"/>
              </a:rPr>
              <a:t>IDEA</a:t>
            </a:r>
            <a:r>
              <a:rPr lang="en-US" sz="2800" cap="all" dirty="0">
                <a:ea typeface="Open Sans Light"/>
                <a:cs typeface="Open Sans Light"/>
                <a:hlinkClick r:id="rId3"/>
              </a:rPr>
              <a:t> &amp; GIFTED FILE REVIEW CONTINUOUS IMPROVEMENT MONITORING CONSIDERATION CHART </a:t>
            </a:r>
            <a:endParaRPr lang="en-US" sz="2800" cap="all" dirty="0">
              <a:ea typeface="Open Sans Light"/>
              <a:cs typeface="Open Sans Light"/>
            </a:endParaRPr>
          </a:p>
          <a:p>
            <a:pPr marL="800100" lvl="1" indent="-342900">
              <a:spcAft>
                <a:spcPts val="600"/>
              </a:spcAft>
              <a:buFont typeface="Arial" panose="020B0604020202020204" pitchFamily="34" charset="0"/>
              <a:buChar char="•"/>
            </a:pPr>
            <a:r>
              <a:rPr lang="en-US" sz="2800" b="0" i="0" u="sng" dirty="0">
                <a:solidFill>
                  <a:srgbClr val="2D4B69"/>
                </a:solidFill>
                <a:effectLst/>
                <a:hlinkClick r:id="rId4"/>
              </a:rPr>
              <a:t>Kansas Integrated Accountability System (KIAS) Investigative Questions for State Performance Plan Compliance Indicators</a:t>
            </a:r>
            <a:endParaRPr lang="en-US" sz="2800" u="sng" dirty="0">
              <a:solidFill>
                <a:srgbClr val="2D4B69"/>
              </a:solidFill>
            </a:endParaRPr>
          </a:p>
          <a:p>
            <a:pPr>
              <a:spcAft>
                <a:spcPts val="600"/>
              </a:spcAft>
            </a:pPr>
            <a:r>
              <a:rPr lang="en-US" sz="2800" dirty="0"/>
              <a:t>Request assistance by contacting </a:t>
            </a:r>
            <a:r>
              <a:rPr lang="en-US" sz="2800" dirty="0">
                <a:hlinkClick r:id="rId5"/>
              </a:rPr>
              <a:t>File.Review@ksde.gov</a:t>
            </a:r>
            <a:r>
              <a:rPr lang="en-US" sz="2800" dirty="0"/>
              <a:t>  or through TASN at </a:t>
            </a:r>
            <a:r>
              <a:rPr lang="en-US" sz="2800" dirty="0">
                <a:hlinkClick r:id="rId6"/>
              </a:rPr>
              <a:t>www.ksdetasn.org</a:t>
            </a:r>
            <a:r>
              <a:rPr lang="en-US" sz="2800" dirty="0"/>
              <a:t>  </a:t>
            </a:r>
            <a:endParaRPr lang="en-US" sz="2800" dirty="0">
              <a:ea typeface="Open Sans Light"/>
              <a:cs typeface="Open Sans Light"/>
            </a:endParaRPr>
          </a:p>
          <a:p>
            <a:pPr>
              <a:spcAft>
                <a:spcPts val="600"/>
              </a:spcAft>
            </a:pPr>
            <a:endParaRPr lang="en-US" sz="3200" dirty="0">
              <a:ea typeface="Open Sans Light"/>
              <a:cs typeface="Open Sans Light"/>
            </a:endParaRPr>
          </a:p>
        </p:txBody>
      </p:sp>
    </p:spTree>
    <p:extLst>
      <p:ext uri="{BB962C8B-B14F-4D97-AF65-F5344CB8AC3E}">
        <p14:creationId xmlns:p14="http://schemas.microsoft.com/office/powerpoint/2010/main" val="33777784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BB8B14-9AEF-E202-5178-E07978857D2A}"/>
              </a:ext>
            </a:extLst>
          </p:cNvPr>
          <p:cNvSpPr>
            <a:spLocks noGrp="1"/>
          </p:cNvSpPr>
          <p:nvPr>
            <p:ph type="title"/>
          </p:nvPr>
        </p:nvSpPr>
        <p:spPr>
          <a:xfrm>
            <a:off x="838200" y="365126"/>
            <a:ext cx="10515600" cy="559908"/>
          </a:xfrm>
        </p:spPr>
        <p:txBody>
          <a:bodyPr>
            <a:normAutofit fontScale="90000"/>
          </a:bodyPr>
          <a:lstStyle/>
          <a:p>
            <a:r>
              <a:rPr lang="en-US" dirty="0"/>
              <a:t>More Examples of Goals</a:t>
            </a:r>
          </a:p>
        </p:txBody>
      </p:sp>
      <p:sp>
        <p:nvSpPr>
          <p:cNvPr id="2" name="Content Placeholder 1">
            <a:extLst>
              <a:ext uri="{FF2B5EF4-FFF2-40B4-BE49-F238E27FC236}">
                <a16:creationId xmlns:a16="http://schemas.microsoft.com/office/drawing/2014/main" id="{756C08E6-E2A0-D6E8-5035-BC82DF65C69A}"/>
              </a:ext>
            </a:extLst>
          </p:cNvPr>
          <p:cNvSpPr>
            <a:spLocks noGrp="1"/>
          </p:cNvSpPr>
          <p:nvPr>
            <p:ph idx="1"/>
          </p:nvPr>
        </p:nvSpPr>
        <p:spPr>
          <a:xfrm>
            <a:off x="838200" y="925034"/>
            <a:ext cx="10515600" cy="5422603"/>
          </a:xfrm>
        </p:spPr>
        <p:txBody>
          <a:bodyPr>
            <a:normAutofit/>
          </a:bodyPr>
          <a:lstStyle/>
          <a:p>
            <a:r>
              <a:rPr lang="en-US" b="1" i="1" dirty="0">
                <a:solidFill>
                  <a:srgbClr val="7030A0"/>
                </a:solidFill>
              </a:rPr>
              <a:t>By the end of the IEP year, </a:t>
            </a:r>
            <a:r>
              <a:rPr lang="en-US" b="1" i="1" dirty="0">
                <a:solidFill>
                  <a:srgbClr val="00B050"/>
                </a:solidFill>
              </a:rPr>
              <a:t>given a reading passage at the 4</a:t>
            </a:r>
            <a:r>
              <a:rPr lang="en-US" b="1" i="1" baseline="30000" dirty="0">
                <a:solidFill>
                  <a:srgbClr val="00B050"/>
                </a:solidFill>
              </a:rPr>
              <a:t>th</a:t>
            </a:r>
            <a:r>
              <a:rPr lang="en-US" b="1" i="1" dirty="0">
                <a:solidFill>
                  <a:srgbClr val="00B050"/>
                </a:solidFill>
              </a:rPr>
              <a:t> grade level</a:t>
            </a:r>
            <a:r>
              <a:rPr lang="en-US" b="1" i="1" dirty="0">
                <a:solidFill>
                  <a:srgbClr val="000090"/>
                </a:solidFill>
              </a:rPr>
              <a:t>, </a:t>
            </a:r>
            <a:r>
              <a:rPr lang="en-US" b="1" i="1" dirty="0">
                <a:solidFill>
                  <a:schemeClr val="accent6">
                    <a:lumMod val="50000"/>
                  </a:schemeClr>
                </a:solidFill>
              </a:rPr>
              <a:t>Samuel will be able to</a:t>
            </a:r>
            <a:r>
              <a:rPr lang="en-US" b="1" i="1" dirty="0">
                <a:solidFill>
                  <a:srgbClr val="000090"/>
                </a:solidFill>
              </a:rPr>
              <a:t> </a:t>
            </a:r>
            <a:r>
              <a:rPr lang="en-US" b="1" dirty="0">
                <a:solidFill>
                  <a:schemeClr val="accent5"/>
                </a:solidFill>
              </a:rPr>
              <a:t>identify and describe </a:t>
            </a:r>
            <a:r>
              <a:rPr lang="en-US" b="1" dirty="0">
                <a:solidFill>
                  <a:srgbClr val="CC0000"/>
                </a:solidFill>
              </a:rPr>
              <a:t>the characters, setting, plot and theme</a:t>
            </a:r>
            <a:r>
              <a:rPr lang="en-US" b="1" i="1" dirty="0">
                <a:solidFill>
                  <a:srgbClr val="CC0000"/>
                </a:solidFill>
              </a:rPr>
              <a:t>, </a:t>
            </a:r>
            <a:r>
              <a:rPr lang="en-US" b="1" i="1" dirty="0">
                <a:solidFill>
                  <a:schemeClr val="tx1">
                    <a:lumMod val="75000"/>
                    <a:lumOff val="25000"/>
                  </a:schemeClr>
                </a:solidFill>
              </a:rPr>
              <a:t>with 80% accuracy on a comprehension probe of 10 questions.</a:t>
            </a:r>
            <a:endParaRPr lang="en-US" b="1" dirty="0">
              <a:solidFill>
                <a:schemeClr val="tx1">
                  <a:lumMod val="75000"/>
                  <a:lumOff val="25000"/>
                </a:schemeClr>
              </a:solidFill>
            </a:endParaRPr>
          </a:p>
          <a:p>
            <a:r>
              <a:rPr lang="en-US" b="1" dirty="0">
                <a:solidFill>
                  <a:srgbClr val="7030A0"/>
                </a:solidFill>
              </a:rPr>
              <a:t>By the end of the IEP year, </a:t>
            </a:r>
            <a:r>
              <a:rPr lang="en-US" b="1" dirty="0">
                <a:solidFill>
                  <a:srgbClr val="00B050"/>
                </a:solidFill>
              </a:rPr>
              <a:t>given a word list at the 2</a:t>
            </a:r>
            <a:r>
              <a:rPr lang="en-US" b="1" baseline="30000" dirty="0">
                <a:solidFill>
                  <a:srgbClr val="00B050"/>
                </a:solidFill>
              </a:rPr>
              <a:t>nd</a:t>
            </a:r>
            <a:r>
              <a:rPr lang="en-US" b="1" dirty="0">
                <a:solidFill>
                  <a:srgbClr val="00B050"/>
                </a:solidFill>
              </a:rPr>
              <a:t> grade level</a:t>
            </a:r>
            <a:r>
              <a:rPr lang="en-US" b="1" dirty="0">
                <a:solidFill>
                  <a:srgbClr val="000090"/>
                </a:solidFill>
              </a:rPr>
              <a:t>, </a:t>
            </a:r>
            <a:r>
              <a:rPr lang="en-US" b="1" dirty="0">
                <a:solidFill>
                  <a:schemeClr val="accent6">
                    <a:lumMod val="50000"/>
                  </a:schemeClr>
                </a:solidFill>
              </a:rPr>
              <a:t>Amy will </a:t>
            </a:r>
            <a:r>
              <a:rPr lang="en-US" b="1" dirty="0">
                <a:solidFill>
                  <a:srgbClr val="CC0000"/>
                </a:solidFill>
              </a:rPr>
              <a:t>decode new words in isolation </a:t>
            </a:r>
            <a:r>
              <a:rPr lang="en-US" b="1" dirty="0">
                <a:solidFill>
                  <a:schemeClr val="tx1">
                    <a:lumMod val="75000"/>
                    <a:lumOff val="25000"/>
                  </a:schemeClr>
                </a:solidFill>
              </a:rPr>
              <a:t>with 90% accuracy on a list of 30 words.</a:t>
            </a:r>
          </a:p>
          <a:p>
            <a:r>
              <a:rPr lang="en-US" b="1" dirty="0">
                <a:solidFill>
                  <a:srgbClr val="7030A0"/>
                </a:solidFill>
              </a:rPr>
              <a:t>By January 17, 2026, </a:t>
            </a:r>
            <a:r>
              <a:rPr lang="en-US" b="1" dirty="0">
                <a:solidFill>
                  <a:srgbClr val="00B050"/>
                </a:solidFill>
              </a:rPr>
              <a:t>given a word bank with key math vocabulary</a:t>
            </a:r>
            <a:r>
              <a:rPr lang="en-US" b="1" dirty="0">
                <a:solidFill>
                  <a:srgbClr val="191BA0"/>
                </a:solidFill>
              </a:rPr>
              <a:t>, </a:t>
            </a:r>
            <a:r>
              <a:rPr lang="en-US" b="1" dirty="0">
                <a:solidFill>
                  <a:schemeClr val="accent6">
                    <a:lumMod val="50000"/>
                  </a:schemeClr>
                </a:solidFill>
              </a:rPr>
              <a:t>Simon will </a:t>
            </a:r>
            <a:r>
              <a:rPr lang="en-US" b="1" dirty="0">
                <a:solidFill>
                  <a:srgbClr val="CC0000"/>
                </a:solidFill>
              </a:rPr>
              <a:t>answer questions related to content in tables, graphs and charts </a:t>
            </a:r>
            <a:r>
              <a:rPr lang="en-US" b="1" dirty="0">
                <a:solidFill>
                  <a:schemeClr val="tx1">
                    <a:lumMod val="75000"/>
                    <a:lumOff val="25000"/>
                  </a:schemeClr>
                </a:solidFill>
              </a:rPr>
              <a:t>with 90% accuracy on a 20- question assessment.</a:t>
            </a:r>
            <a:endParaRPr lang="en-US" sz="1100" dirty="0"/>
          </a:p>
          <a:p>
            <a:pPr marL="0" indent="0">
              <a:buNone/>
            </a:pPr>
            <a:endParaRPr lang="en-US" dirty="0"/>
          </a:p>
        </p:txBody>
      </p:sp>
    </p:spTree>
    <p:extLst>
      <p:ext uri="{BB962C8B-B14F-4D97-AF65-F5344CB8AC3E}">
        <p14:creationId xmlns:p14="http://schemas.microsoft.com/office/powerpoint/2010/main" val="42421032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FB2FD4-075B-4A79-AEE2-471621879B24}"/>
              </a:ext>
            </a:extLst>
          </p:cNvPr>
          <p:cNvSpPr>
            <a:spLocks noGrp="1"/>
          </p:cNvSpPr>
          <p:nvPr>
            <p:ph idx="1"/>
          </p:nvPr>
        </p:nvSpPr>
        <p:spPr/>
        <p:txBody>
          <a:bodyPr>
            <a:normAutofit lnSpcReduction="10000"/>
          </a:bodyPr>
          <a:lstStyle/>
          <a:p>
            <a:r>
              <a:rPr lang="en-US" sz="3200" dirty="0">
                <a:latin typeface="Open Sans Light"/>
                <a:ea typeface="Open Sans Light"/>
                <a:cs typeface="Open Sans Light"/>
              </a:rPr>
              <a:t>In 18 instructional weeks, when assigned a research topic, Yolanda will conduct a research project and create a PowerPoint presentation of her research, scoring 20/20 points on a research rubric (see attached research rubric). </a:t>
            </a:r>
          </a:p>
          <a:p>
            <a:pPr>
              <a:lnSpc>
                <a:spcPct val="110000"/>
              </a:lnSpc>
            </a:pPr>
            <a:r>
              <a:rPr lang="en-US" sz="3200" dirty="0"/>
              <a:t>By November 22, 2025, given a 3rd grade level literary text, Sally will correctly summarize the plot, including the major conflict and 3 events related to the conflict scoring at least 90% correct on her summary.</a:t>
            </a:r>
          </a:p>
        </p:txBody>
      </p:sp>
      <p:sp>
        <p:nvSpPr>
          <p:cNvPr id="4" name="Title 3">
            <a:extLst>
              <a:ext uri="{FF2B5EF4-FFF2-40B4-BE49-F238E27FC236}">
                <a16:creationId xmlns:a16="http://schemas.microsoft.com/office/drawing/2014/main" id="{390BC200-A750-32CC-1388-6CAB89A81C4D}"/>
              </a:ext>
            </a:extLst>
          </p:cNvPr>
          <p:cNvSpPr>
            <a:spLocks noGrp="1"/>
          </p:cNvSpPr>
          <p:nvPr>
            <p:ph type="title"/>
          </p:nvPr>
        </p:nvSpPr>
        <p:spPr/>
        <p:txBody>
          <a:bodyPr/>
          <a:lstStyle/>
          <a:p>
            <a:r>
              <a:rPr lang="en-US">
                <a:latin typeface="Open Sans Semibold"/>
                <a:ea typeface="Open Sans Semibold"/>
                <a:cs typeface="Open Sans Semibold"/>
              </a:rPr>
              <a:t>Example Q14: Gifted Goals</a:t>
            </a:r>
            <a:endParaRPr lang="en-US"/>
          </a:p>
        </p:txBody>
      </p:sp>
    </p:spTree>
    <p:extLst>
      <p:ext uri="{BB962C8B-B14F-4D97-AF65-F5344CB8AC3E}">
        <p14:creationId xmlns:p14="http://schemas.microsoft.com/office/powerpoint/2010/main" val="41516989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F7E04C-A1BA-DB1F-D62C-244FE905780A}"/>
              </a:ext>
            </a:extLst>
          </p:cNvPr>
          <p:cNvSpPr>
            <a:spLocks noGrp="1"/>
          </p:cNvSpPr>
          <p:nvPr>
            <p:ph type="title"/>
          </p:nvPr>
        </p:nvSpPr>
        <p:spPr/>
        <p:txBody>
          <a:bodyPr>
            <a:normAutofit fontScale="90000"/>
          </a:bodyPr>
          <a:lstStyle/>
          <a:p>
            <a:r>
              <a:rPr lang="en-US" dirty="0"/>
              <a:t>Set Measurable and Realistic Behavior or Functional Goals</a:t>
            </a:r>
          </a:p>
        </p:txBody>
      </p:sp>
      <p:sp>
        <p:nvSpPr>
          <p:cNvPr id="4" name="Content Placeholder 3">
            <a:extLst>
              <a:ext uri="{FF2B5EF4-FFF2-40B4-BE49-F238E27FC236}">
                <a16:creationId xmlns:a16="http://schemas.microsoft.com/office/drawing/2014/main" id="{35227FF8-6A5D-F587-6AC4-9171749BF446}"/>
              </a:ext>
            </a:extLst>
          </p:cNvPr>
          <p:cNvSpPr>
            <a:spLocks noGrp="1"/>
          </p:cNvSpPr>
          <p:nvPr>
            <p:ph sz="half" idx="1"/>
          </p:nvPr>
        </p:nvSpPr>
        <p:spPr>
          <a:xfrm>
            <a:off x="838200" y="1825625"/>
            <a:ext cx="5181600" cy="4117975"/>
          </a:xfrm>
        </p:spPr>
        <p:txBody>
          <a:bodyPr/>
          <a:lstStyle/>
          <a:p>
            <a:pPr marL="0" indent="0">
              <a:buNone/>
            </a:pPr>
            <a:r>
              <a:rPr lang="en-US" dirty="0"/>
              <a:t>Not realistic and ambitious</a:t>
            </a:r>
          </a:p>
          <a:p>
            <a:r>
              <a:rPr lang="en-US" dirty="0"/>
              <a:t>100% accuracy/frequency</a:t>
            </a:r>
          </a:p>
          <a:p>
            <a:r>
              <a:rPr lang="en-US" dirty="0"/>
              <a:t>Crossing the street with 80% accuracy.</a:t>
            </a:r>
          </a:p>
          <a:p>
            <a:r>
              <a:rPr lang="en-US" dirty="0"/>
              <a:t>50% accuracy/frequency</a:t>
            </a:r>
          </a:p>
          <a:p>
            <a:endParaRPr lang="en-US" dirty="0"/>
          </a:p>
        </p:txBody>
      </p:sp>
      <p:sp>
        <p:nvSpPr>
          <p:cNvPr id="7" name="Wave 6">
            <a:extLst>
              <a:ext uri="{FF2B5EF4-FFF2-40B4-BE49-F238E27FC236}">
                <a16:creationId xmlns:a16="http://schemas.microsoft.com/office/drawing/2014/main" id="{BCB07C2F-82EE-CC36-439D-CD5FFA69DC50}"/>
              </a:ext>
            </a:extLst>
          </p:cNvPr>
          <p:cNvSpPr/>
          <p:nvPr/>
        </p:nvSpPr>
        <p:spPr>
          <a:xfrm>
            <a:off x="930883" y="4479978"/>
            <a:ext cx="4118343" cy="1531087"/>
          </a:xfrm>
          <a:prstGeom prst="wave">
            <a:avLst>
              <a:gd name="adj1" fmla="val 12500"/>
              <a:gd name="adj2" fmla="val -6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Rate/level that exceeds peer expectations or could occur by chance</a:t>
            </a:r>
          </a:p>
        </p:txBody>
      </p:sp>
      <p:sp>
        <p:nvSpPr>
          <p:cNvPr id="5" name="Content Placeholder 4">
            <a:extLst>
              <a:ext uri="{FF2B5EF4-FFF2-40B4-BE49-F238E27FC236}">
                <a16:creationId xmlns:a16="http://schemas.microsoft.com/office/drawing/2014/main" id="{D053930F-6735-650D-AF93-9BB58D886A8F}"/>
              </a:ext>
            </a:extLst>
          </p:cNvPr>
          <p:cNvSpPr>
            <a:spLocks noGrp="1"/>
          </p:cNvSpPr>
          <p:nvPr>
            <p:ph sz="half" idx="2"/>
          </p:nvPr>
        </p:nvSpPr>
        <p:spPr/>
        <p:txBody>
          <a:bodyPr/>
          <a:lstStyle/>
          <a:p>
            <a:pPr marL="0" indent="0">
              <a:buNone/>
            </a:pPr>
            <a:r>
              <a:rPr lang="en-US" dirty="0"/>
              <a:t>Realistic and ambitious</a:t>
            </a:r>
          </a:p>
          <a:p>
            <a:r>
              <a:rPr lang="en-US" dirty="0"/>
              <a:t>At or around 80-90% (for behaviors we want to increase)</a:t>
            </a:r>
          </a:p>
          <a:p>
            <a:r>
              <a:rPr lang="en-US" dirty="0"/>
              <a:t>10-20% (for behaviors we want to decrease)</a:t>
            </a:r>
          </a:p>
        </p:txBody>
      </p:sp>
      <p:sp>
        <p:nvSpPr>
          <p:cNvPr id="8" name="Wave 7">
            <a:extLst>
              <a:ext uri="{FF2B5EF4-FFF2-40B4-BE49-F238E27FC236}">
                <a16:creationId xmlns:a16="http://schemas.microsoft.com/office/drawing/2014/main" id="{56D4F5E7-6782-9336-0A85-3982EE3A8CDB}"/>
              </a:ext>
            </a:extLst>
          </p:cNvPr>
          <p:cNvSpPr/>
          <p:nvPr/>
        </p:nvSpPr>
        <p:spPr>
          <a:xfrm>
            <a:off x="6666614" y="4879791"/>
            <a:ext cx="4571999" cy="1297172"/>
          </a:xfrm>
          <a:prstGeom prst="wav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Rate/level that is commensurate with typical peers’ performance</a:t>
            </a:r>
          </a:p>
        </p:txBody>
      </p:sp>
      <p:sp>
        <p:nvSpPr>
          <p:cNvPr id="9" name="TextBox 8">
            <a:extLst>
              <a:ext uri="{FF2B5EF4-FFF2-40B4-BE49-F238E27FC236}">
                <a16:creationId xmlns:a16="http://schemas.microsoft.com/office/drawing/2014/main" id="{B3CC9C75-EA15-B45F-BA5E-FA962BF351EE}"/>
              </a:ext>
            </a:extLst>
          </p:cNvPr>
          <p:cNvSpPr txBox="1"/>
          <p:nvPr/>
        </p:nvSpPr>
        <p:spPr>
          <a:xfrm>
            <a:off x="698363" y="6011065"/>
            <a:ext cx="7358105" cy="492443"/>
          </a:xfrm>
          <a:prstGeom prst="rect">
            <a:avLst/>
          </a:prstGeom>
          <a:noFill/>
        </p:spPr>
        <p:txBody>
          <a:bodyPr wrap="none" rtlCol="0">
            <a:spAutoFit/>
          </a:bodyPr>
          <a:lstStyle/>
          <a:p>
            <a:r>
              <a:rPr lang="en-US" sz="800" dirty="0"/>
              <a:t>Adapted from </a:t>
            </a:r>
            <a:r>
              <a:rPr lang="en-US" sz="800" b="1" dirty="0"/>
              <a:t>PROGRESS </a:t>
            </a:r>
            <a:r>
              <a:rPr lang="en-US" sz="800" dirty="0"/>
              <a:t>Center at the American Institutes for Research® National Center on </a:t>
            </a:r>
            <a:r>
              <a:rPr lang="en-US" sz="800" b="1" dirty="0"/>
              <a:t>Intensive Intervention </a:t>
            </a:r>
            <a:r>
              <a:rPr lang="en-US" sz="800" dirty="0"/>
              <a:t>at the American Institutes for Research </a:t>
            </a:r>
          </a:p>
          <a:p>
            <a:endParaRPr lang="en-US" dirty="0"/>
          </a:p>
        </p:txBody>
      </p:sp>
    </p:spTree>
    <p:extLst>
      <p:ext uri="{BB962C8B-B14F-4D97-AF65-F5344CB8AC3E}">
        <p14:creationId xmlns:p14="http://schemas.microsoft.com/office/powerpoint/2010/main" val="16221648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BD33258-B1D2-89D7-3533-2CE43A75E440}"/>
              </a:ext>
            </a:extLst>
          </p:cNvPr>
          <p:cNvSpPr>
            <a:spLocks noGrp="1"/>
          </p:cNvSpPr>
          <p:nvPr>
            <p:ph idx="1"/>
          </p:nvPr>
        </p:nvSpPr>
        <p:spPr/>
        <p:txBody>
          <a:bodyPr>
            <a:normAutofit lnSpcReduction="10000"/>
          </a:bodyPr>
          <a:lstStyle/>
          <a:p>
            <a:pPr marL="0" indent="0">
              <a:buNone/>
            </a:pPr>
            <a:r>
              <a:rPr lang="en-US" dirty="0"/>
              <a:t>Academic goals should focus on </a:t>
            </a:r>
            <a:r>
              <a:rPr lang="en-US" b="1" dirty="0"/>
              <a:t>skills necessary for the student to access and benefit from general education instruction </a:t>
            </a:r>
            <a:r>
              <a:rPr lang="en-US" dirty="0"/>
              <a:t>that is aligned with state standards.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100" dirty="0"/>
          </a:p>
          <a:p>
            <a:pPr marL="0" indent="0">
              <a:buNone/>
            </a:pPr>
            <a:r>
              <a:rPr lang="en-US" sz="1100" dirty="0"/>
              <a:t>Adapted from </a:t>
            </a:r>
            <a:r>
              <a:rPr lang="en-US" sz="1100" b="1" dirty="0"/>
              <a:t>PROGRESS </a:t>
            </a:r>
            <a:r>
              <a:rPr lang="en-US" sz="1100" dirty="0"/>
              <a:t>Center at the American Institutes for Research® National Center on </a:t>
            </a:r>
            <a:r>
              <a:rPr lang="en-US" sz="1100" b="1" dirty="0"/>
              <a:t>Intensive Intervention </a:t>
            </a:r>
            <a:r>
              <a:rPr lang="en-US" sz="1100" dirty="0"/>
              <a:t>at the American Institutes for Research </a:t>
            </a:r>
          </a:p>
        </p:txBody>
      </p:sp>
      <p:sp>
        <p:nvSpPr>
          <p:cNvPr id="5" name="Title 4">
            <a:extLst>
              <a:ext uri="{FF2B5EF4-FFF2-40B4-BE49-F238E27FC236}">
                <a16:creationId xmlns:a16="http://schemas.microsoft.com/office/drawing/2014/main" id="{FBBB5699-E369-7B63-A38C-0F3E044F717C}"/>
              </a:ext>
            </a:extLst>
          </p:cNvPr>
          <p:cNvSpPr>
            <a:spLocks noGrp="1"/>
          </p:cNvSpPr>
          <p:nvPr>
            <p:ph type="title"/>
          </p:nvPr>
        </p:nvSpPr>
        <p:spPr/>
        <p:txBody>
          <a:bodyPr/>
          <a:lstStyle/>
          <a:p>
            <a:r>
              <a:rPr lang="en-US" dirty="0"/>
              <a:t>Academic Goal Example</a:t>
            </a:r>
          </a:p>
        </p:txBody>
      </p:sp>
      <p:sp>
        <p:nvSpPr>
          <p:cNvPr id="7" name="Rectangle: Rounded Corners 6">
            <a:extLst>
              <a:ext uri="{FF2B5EF4-FFF2-40B4-BE49-F238E27FC236}">
                <a16:creationId xmlns:a16="http://schemas.microsoft.com/office/drawing/2014/main" id="{584F4448-0D1B-74D7-5117-4ED6E66AB34C}"/>
              </a:ext>
            </a:extLst>
          </p:cNvPr>
          <p:cNvSpPr/>
          <p:nvPr/>
        </p:nvSpPr>
        <p:spPr>
          <a:xfrm>
            <a:off x="1105786" y="3618399"/>
            <a:ext cx="2243470" cy="19178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Draft Goal: In 36 instructional weeks, Jesse will read 65 words per minute.</a:t>
            </a:r>
          </a:p>
        </p:txBody>
      </p:sp>
      <p:sp>
        <p:nvSpPr>
          <p:cNvPr id="8" name="Rectangle 7">
            <a:extLst>
              <a:ext uri="{FF2B5EF4-FFF2-40B4-BE49-F238E27FC236}">
                <a16:creationId xmlns:a16="http://schemas.microsoft.com/office/drawing/2014/main" id="{E0D114CB-7850-3D40-8C3F-24F30F65ED3F}"/>
              </a:ext>
            </a:extLst>
          </p:cNvPr>
          <p:cNvSpPr/>
          <p:nvPr/>
        </p:nvSpPr>
        <p:spPr>
          <a:xfrm>
            <a:off x="3616842" y="3618399"/>
            <a:ext cx="3732028" cy="191783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Essential Elements of Goals</a:t>
            </a:r>
          </a:p>
          <a:p>
            <a:r>
              <a:rPr lang="en-US" b="1"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b="1" dirty="0">
                <a:ea typeface="Calibri" panose="020F0502020204030204" pitchFamily="34" charset="0"/>
                <a:cs typeface="Calibri" panose="020F0502020204030204" pitchFamily="34" charset="0"/>
              </a:rPr>
              <a:t>Timeframe</a:t>
            </a:r>
          </a:p>
          <a:p>
            <a:r>
              <a:rPr lang="en-US" b="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b="1" dirty="0">
                <a:ea typeface="Calibri" panose="020F0502020204030204" pitchFamily="34" charset="0"/>
                <a:cs typeface="Calibri" panose="020F0502020204030204" pitchFamily="34" charset="0"/>
              </a:rPr>
              <a:t>Condition</a:t>
            </a:r>
          </a:p>
          <a:p>
            <a:r>
              <a:rPr lang="en-US" b="1"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b="1" dirty="0">
                <a:ea typeface="Calibri" panose="020F0502020204030204" pitchFamily="34" charset="0"/>
                <a:cs typeface="Calibri" panose="020F0502020204030204" pitchFamily="34" charset="0"/>
              </a:rPr>
              <a:t>  Target Behavior</a:t>
            </a:r>
          </a:p>
          <a:p>
            <a:r>
              <a:rPr lang="en-US" b="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b="1" dirty="0">
                <a:ea typeface="Calibri" panose="020F0502020204030204" pitchFamily="34" charset="0"/>
                <a:cs typeface="Calibri" panose="020F0502020204030204" pitchFamily="34" charset="0"/>
              </a:rPr>
              <a:t>  Criterion /Level of proficiency</a:t>
            </a:r>
            <a:endParaRPr lang="en-US" b="1" dirty="0"/>
          </a:p>
        </p:txBody>
      </p:sp>
      <p:sp>
        <p:nvSpPr>
          <p:cNvPr id="9" name="Rectangle: Rounded Corners 8">
            <a:extLst>
              <a:ext uri="{FF2B5EF4-FFF2-40B4-BE49-F238E27FC236}">
                <a16:creationId xmlns:a16="http://schemas.microsoft.com/office/drawing/2014/main" id="{996991FE-A8FD-4E3F-0322-837BA02FE055}"/>
              </a:ext>
            </a:extLst>
          </p:cNvPr>
          <p:cNvSpPr/>
          <p:nvPr/>
        </p:nvSpPr>
        <p:spPr>
          <a:xfrm>
            <a:off x="7836196" y="3407733"/>
            <a:ext cx="3157870" cy="233916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Revised Goal: In 36 instructional weeks, Given a second-grade reading probe, Jesse will read 65 words correctly in 1 minute with 95% accuracy on three consecutive probes.</a:t>
            </a:r>
          </a:p>
        </p:txBody>
      </p:sp>
    </p:spTree>
    <p:extLst>
      <p:ext uri="{BB962C8B-B14F-4D97-AF65-F5344CB8AC3E}">
        <p14:creationId xmlns:p14="http://schemas.microsoft.com/office/powerpoint/2010/main" val="72600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2A02F-0E71-A01F-6E59-6F922CAB1F10}"/>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1E97CB4-BED4-7FBC-CF31-1C4198195784}"/>
              </a:ext>
            </a:extLst>
          </p:cNvPr>
          <p:cNvSpPr>
            <a:spLocks noGrp="1"/>
          </p:cNvSpPr>
          <p:nvPr>
            <p:ph idx="1"/>
          </p:nvPr>
        </p:nvSpPr>
        <p:spPr/>
        <p:txBody>
          <a:bodyPr/>
          <a:lstStyle/>
          <a:p>
            <a:pPr marL="0" indent="0">
              <a:buNone/>
            </a:pPr>
            <a:r>
              <a:rPr lang="en-US" dirty="0"/>
              <a:t>Functional goals should </a:t>
            </a:r>
            <a:r>
              <a:rPr lang="en-US" b="1" dirty="0"/>
              <a:t>increase access, participation, and/or independence</a:t>
            </a:r>
            <a:r>
              <a:rPr lang="en-US" dirty="0"/>
              <a:t> in the general education curriculum or setting.</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800" dirty="0"/>
          </a:p>
          <a:p>
            <a:pPr marL="0" indent="0">
              <a:buNone/>
            </a:pPr>
            <a:r>
              <a:rPr lang="en-US" sz="800" dirty="0"/>
              <a:t>Adapted from </a:t>
            </a:r>
            <a:r>
              <a:rPr lang="en-US" sz="800" b="1" dirty="0"/>
              <a:t>PROGRESS </a:t>
            </a:r>
            <a:r>
              <a:rPr lang="en-US" sz="800" dirty="0"/>
              <a:t>Center at the American Institutes for Research® National Center on </a:t>
            </a:r>
            <a:r>
              <a:rPr lang="en-US" sz="800" b="1" dirty="0"/>
              <a:t>Intensive Intervention </a:t>
            </a:r>
            <a:r>
              <a:rPr lang="en-US" sz="800" dirty="0"/>
              <a:t>at the American Institutes for Research </a:t>
            </a:r>
          </a:p>
          <a:p>
            <a:pPr marL="0" indent="0">
              <a:buNone/>
            </a:pPr>
            <a:endParaRPr lang="en-US" sz="800" dirty="0"/>
          </a:p>
        </p:txBody>
      </p:sp>
      <p:sp>
        <p:nvSpPr>
          <p:cNvPr id="5" name="Title 4">
            <a:extLst>
              <a:ext uri="{FF2B5EF4-FFF2-40B4-BE49-F238E27FC236}">
                <a16:creationId xmlns:a16="http://schemas.microsoft.com/office/drawing/2014/main" id="{F6CBA209-9A4B-A6CC-586A-62CB9AFE1906}"/>
              </a:ext>
            </a:extLst>
          </p:cNvPr>
          <p:cNvSpPr>
            <a:spLocks noGrp="1"/>
          </p:cNvSpPr>
          <p:nvPr>
            <p:ph type="title"/>
          </p:nvPr>
        </p:nvSpPr>
        <p:spPr/>
        <p:txBody>
          <a:bodyPr/>
          <a:lstStyle/>
          <a:p>
            <a:r>
              <a:rPr lang="en-US" dirty="0"/>
              <a:t>Functional Goal Example</a:t>
            </a:r>
          </a:p>
        </p:txBody>
      </p:sp>
      <p:sp>
        <p:nvSpPr>
          <p:cNvPr id="7" name="Rectangle: Rounded Corners 6">
            <a:extLst>
              <a:ext uri="{FF2B5EF4-FFF2-40B4-BE49-F238E27FC236}">
                <a16:creationId xmlns:a16="http://schemas.microsoft.com/office/drawing/2014/main" id="{FB923200-07CB-2D3D-FE2F-C9C161CFD84D}"/>
              </a:ext>
            </a:extLst>
          </p:cNvPr>
          <p:cNvSpPr/>
          <p:nvPr/>
        </p:nvSpPr>
        <p:spPr>
          <a:xfrm>
            <a:off x="1105786" y="3429001"/>
            <a:ext cx="2243470" cy="210723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Draft Goal: By the end of the IEP year, John will pay attention and be engaged during a 40-minute class.</a:t>
            </a:r>
          </a:p>
        </p:txBody>
      </p:sp>
      <p:sp>
        <p:nvSpPr>
          <p:cNvPr id="8" name="Rectangle 7">
            <a:extLst>
              <a:ext uri="{FF2B5EF4-FFF2-40B4-BE49-F238E27FC236}">
                <a16:creationId xmlns:a16="http://schemas.microsoft.com/office/drawing/2014/main" id="{73FDE45D-A61C-7F52-E74C-9BD2DCBA21B4}"/>
              </a:ext>
            </a:extLst>
          </p:cNvPr>
          <p:cNvSpPr/>
          <p:nvPr/>
        </p:nvSpPr>
        <p:spPr>
          <a:xfrm>
            <a:off x="3616842" y="3523700"/>
            <a:ext cx="3732028" cy="191783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Essential Elements of Goals</a:t>
            </a:r>
          </a:p>
          <a:p>
            <a:r>
              <a:rPr lang="en-US" b="1"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b="1" dirty="0">
                <a:ea typeface="Calibri" panose="020F0502020204030204" pitchFamily="34" charset="0"/>
                <a:cs typeface="Calibri" panose="020F0502020204030204" pitchFamily="34" charset="0"/>
              </a:rPr>
              <a:t>Timeframe</a:t>
            </a:r>
          </a:p>
          <a:p>
            <a:r>
              <a:rPr lang="en-US" b="1"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b="1" dirty="0">
                <a:ea typeface="Calibri" panose="020F0502020204030204" pitchFamily="34" charset="0"/>
                <a:cs typeface="Calibri" panose="020F0502020204030204" pitchFamily="34" charset="0"/>
              </a:rPr>
              <a:t>Condition</a:t>
            </a:r>
          </a:p>
          <a:p>
            <a:r>
              <a:rPr lang="en-US" dirty="0">
                <a:solidFill>
                  <a:srgbClr val="C00000"/>
                </a:solidFill>
                <a:latin typeface="Open Sans" panose="020B0606030504020204" pitchFamily="34" charset="0"/>
              </a:rPr>
              <a:t>�</a:t>
            </a:r>
            <a:r>
              <a:rPr lang="en-US" dirty="0">
                <a:latin typeface="Open Sans" panose="020B0606030504020204" pitchFamily="34" charset="0"/>
              </a:rPr>
              <a:t> </a:t>
            </a:r>
            <a:r>
              <a:rPr lang="en-US" b="1" dirty="0">
                <a:ea typeface="Calibri" panose="020F0502020204030204" pitchFamily="34" charset="0"/>
                <a:cs typeface="Calibri" panose="020F0502020204030204" pitchFamily="34" charset="0"/>
              </a:rPr>
              <a:t>Target Behavior</a:t>
            </a:r>
          </a:p>
          <a:p>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b="1" dirty="0">
                <a:ea typeface="Calibri" panose="020F0502020204030204" pitchFamily="34" charset="0"/>
                <a:cs typeface="Calibri" panose="020F0502020204030204" pitchFamily="34" charset="0"/>
              </a:rPr>
              <a:t>Criterion /Level of proficiency</a:t>
            </a:r>
            <a:endParaRPr lang="en-US" b="1" dirty="0"/>
          </a:p>
        </p:txBody>
      </p:sp>
      <p:sp>
        <p:nvSpPr>
          <p:cNvPr id="9" name="Rectangle: Rounded Corners 8">
            <a:extLst>
              <a:ext uri="{FF2B5EF4-FFF2-40B4-BE49-F238E27FC236}">
                <a16:creationId xmlns:a16="http://schemas.microsoft.com/office/drawing/2014/main" id="{A60A37C3-6CDB-3DA0-54BD-45A7ECD544C3}"/>
              </a:ext>
            </a:extLst>
          </p:cNvPr>
          <p:cNvSpPr/>
          <p:nvPr/>
        </p:nvSpPr>
        <p:spPr>
          <a:xfrm>
            <a:off x="7928344" y="3272170"/>
            <a:ext cx="3157870" cy="242089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Revised Goal: By the end of the IEP year,  John will remain academically engaged at least 70% of the class for five consecutive days as monitored by daily DBRs.</a:t>
            </a:r>
          </a:p>
        </p:txBody>
      </p:sp>
    </p:spTree>
    <p:extLst>
      <p:ext uri="{BB962C8B-B14F-4D97-AF65-F5344CB8AC3E}">
        <p14:creationId xmlns:p14="http://schemas.microsoft.com/office/powerpoint/2010/main" val="27548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A29DF-B5D6-170E-32FD-81A67D3C9614}"/>
              </a:ext>
            </a:extLst>
          </p:cNvPr>
          <p:cNvSpPr>
            <a:spLocks noGrp="1"/>
          </p:cNvSpPr>
          <p:nvPr>
            <p:ph type="title"/>
          </p:nvPr>
        </p:nvSpPr>
        <p:spPr>
          <a:xfrm>
            <a:off x="6172200" y="365125"/>
            <a:ext cx="4064193" cy="1325563"/>
          </a:xfrm>
        </p:spPr>
        <p:txBody>
          <a:bodyPr>
            <a:normAutofit fontScale="90000"/>
          </a:bodyPr>
          <a:lstStyle/>
          <a:p>
            <a:r>
              <a:rPr lang="en-US">
                <a:hlinkClick r:id="rId3"/>
              </a:rPr>
              <a:t>Measurable Annual Goals Tip Sheet</a:t>
            </a:r>
            <a:endParaRPr lang="en-US"/>
          </a:p>
        </p:txBody>
      </p:sp>
      <p:pic>
        <p:nvPicPr>
          <p:cNvPr id="8" name="Content Placeholder 7" descr="screen shot image of page 1 IEP Tip sheet measurable annual goals from the Progress Center">
            <a:extLst>
              <a:ext uri="{FF2B5EF4-FFF2-40B4-BE49-F238E27FC236}">
                <a16:creationId xmlns:a16="http://schemas.microsoft.com/office/drawing/2014/main" id="{F1C3FB5F-C052-AEB2-C874-4991B147B971}"/>
              </a:ext>
            </a:extLst>
          </p:cNvPr>
          <p:cNvPicPr>
            <a:picLocks noGrp="1" noChangeAspect="1"/>
          </p:cNvPicPr>
          <p:nvPr>
            <p:ph sz="half" idx="1"/>
          </p:nvPr>
        </p:nvPicPr>
        <p:blipFill>
          <a:blip r:embed="rId4"/>
          <a:stretch>
            <a:fillRect/>
          </a:stretch>
        </p:blipFill>
        <p:spPr>
          <a:xfrm>
            <a:off x="1324212" y="365125"/>
            <a:ext cx="4209576" cy="5811838"/>
          </a:xfrm>
        </p:spPr>
      </p:pic>
      <p:pic>
        <p:nvPicPr>
          <p:cNvPr id="3" name="Picture 2" descr="QR code">
            <a:extLst>
              <a:ext uri="{FF2B5EF4-FFF2-40B4-BE49-F238E27FC236}">
                <a16:creationId xmlns:a16="http://schemas.microsoft.com/office/drawing/2014/main" id="{9D51A937-0B9F-C244-7902-4013BA5720BE}"/>
              </a:ext>
            </a:extLst>
          </p:cNvPr>
          <p:cNvPicPr>
            <a:picLocks noChangeAspect="1"/>
          </p:cNvPicPr>
          <p:nvPr/>
        </p:nvPicPr>
        <p:blipFill>
          <a:blip r:embed="rId5"/>
          <a:stretch>
            <a:fillRect/>
          </a:stretch>
        </p:blipFill>
        <p:spPr>
          <a:xfrm>
            <a:off x="9723533" y="0"/>
            <a:ext cx="2143125" cy="2143125"/>
          </a:xfrm>
          <a:prstGeom prst="rect">
            <a:avLst/>
          </a:prstGeom>
        </p:spPr>
      </p:pic>
      <p:sp>
        <p:nvSpPr>
          <p:cNvPr id="5" name="Content Placeholder 4">
            <a:extLst>
              <a:ext uri="{FF2B5EF4-FFF2-40B4-BE49-F238E27FC236}">
                <a16:creationId xmlns:a16="http://schemas.microsoft.com/office/drawing/2014/main" id="{C370AB41-5009-E079-76E3-2A5FF3E21853}"/>
              </a:ext>
            </a:extLst>
          </p:cNvPr>
          <p:cNvSpPr>
            <a:spLocks noGrp="1"/>
          </p:cNvSpPr>
          <p:nvPr>
            <p:ph sz="half" idx="2"/>
          </p:nvPr>
        </p:nvSpPr>
        <p:spPr>
          <a:xfrm>
            <a:off x="5890437" y="2055813"/>
            <a:ext cx="5976221" cy="4121149"/>
          </a:xfrm>
        </p:spPr>
        <p:txBody>
          <a:bodyPr>
            <a:normAutofit fontScale="55000" lnSpcReduction="20000"/>
          </a:bodyPr>
          <a:lstStyle/>
          <a:p>
            <a:pPr marL="0" indent="0">
              <a:buNone/>
            </a:pPr>
            <a:r>
              <a:rPr lang="en-US" dirty="0"/>
              <a:t>What does IDEA say about goals?</a:t>
            </a:r>
          </a:p>
          <a:p>
            <a:pPr marL="0" indent="0">
              <a:lnSpc>
                <a:spcPct val="120000"/>
              </a:lnSpc>
              <a:buNone/>
            </a:pPr>
            <a:r>
              <a:rPr lang="en-US" dirty="0"/>
              <a:t>(i) A statement of measurable annual goals, including academic and functional goals designed to—</a:t>
            </a:r>
          </a:p>
          <a:p>
            <a:pPr marL="457200" lvl="1" indent="0">
              <a:lnSpc>
                <a:spcPct val="120000"/>
              </a:lnSpc>
              <a:buNone/>
            </a:pPr>
            <a:r>
              <a:rPr lang="en-US" dirty="0"/>
              <a:t>(A) Meet the child’s needs that result from the child’s disability to enable the child to be involved in and make progress in the general education curriculum; and</a:t>
            </a:r>
          </a:p>
          <a:p>
            <a:pPr marL="457200" lvl="1" indent="0">
              <a:lnSpc>
                <a:spcPct val="120000"/>
              </a:lnSpc>
              <a:buNone/>
            </a:pPr>
            <a:r>
              <a:rPr lang="en-US" dirty="0"/>
              <a:t>(B) Meet each of the child’s other educational needs that result from the child’s disability;</a:t>
            </a:r>
          </a:p>
          <a:p>
            <a:pPr marL="0" indent="0">
              <a:lnSpc>
                <a:spcPct val="120000"/>
              </a:lnSpc>
              <a:buNone/>
            </a:pPr>
            <a:r>
              <a:rPr lang="en-US" dirty="0"/>
              <a:t>(ii) For children with disabilities who take alternate</a:t>
            </a:r>
          </a:p>
          <a:p>
            <a:pPr marL="0" indent="0">
              <a:lnSpc>
                <a:spcPct val="120000"/>
              </a:lnSpc>
              <a:buNone/>
            </a:pPr>
            <a:r>
              <a:rPr lang="en-US" dirty="0"/>
              <a:t>assessments aligned to alternate academic</a:t>
            </a:r>
          </a:p>
          <a:p>
            <a:pPr marL="0" indent="0">
              <a:lnSpc>
                <a:spcPct val="120000"/>
              </a:lnSpc>
              <a:buNone/>
            </a:pPr>
            <a:r>
              <a:rPr lang="en-US" dirty="0"/>
              <a:t>achievement standards, a description of benchmarks</a:t>
            </a:r>
          </a:p>
          <a:p>
            <a:pPr marL="0" indent="0">
              <a:lnSpc>
                <a:spcPct val="120000"/>
              </a:lnSpc>
              <a:buNone/>
            </a:pPr>
            <a:r>
              <a:rPr lang="en-US" dirty="0"/>
              <a:t>or short-term objectives</a:t>
            </a:r>
          </a:p>
          <a:p>
            <a:pPr marL="0" indent="0">
              <a:lnSpc>
                <a:spcPct val="120000"/>
              </a:lnSpc>
              <a:buNone/>
            </a:pPr>
            <a:r>
              <a:rPr lang="en-US" sz="1800" b="0" i="0" u="none" strike="noStrike" baseline="0" dirty="0">
                <a:solidFill>
                  <a:srgbClr val="575459"/>
                </a:solidFill>
                <a:latin typeface="AAAAAN+Calibri"/>
              </a:rPr>
              <a:t>Source: IDEA, Sec. 300.320(a)(2)(i-ii) </a:t>
            </a:r>
            <a:endParaRPr lang="en-US" dirty="0"/>
          </a:p>
        </p:txBody>
      </p:sp>
    </p:spTree>
    <p:extLst>
      <p:ext uri="{BB962C8B-B14F-4D97-AF65-F5344CB8AC3E}">
        <p14:creationId xmlns:p14="http://schemas.microsoft.com/office/powerpoint/2010/main" val="724074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33B2B-19B3-3127-8557-E45DEA704A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1FA721-80CD-DD9A-289F-7EABC2275903}"/>
              </a:ext>
            </a:extLst>
          </p:cNvPr>
          <p:cNvSpPr>
            <a:spLocks noGrp="1"/>
          </p:cNvSpPr>
          <p:nvPr>
            <p:ph type="title"/>
          </p:nvPr>
        </p:nvSpPr>
        <p:spPr/>
        <p:txBody>
          <a:bodyPr/>
          <a:lstStyle/>
          <a:p>
            <a:r>
              <a:rPr lang="en-US" dirty="0"/>
              <a:t>Be the reviewer</a:t>
            </a:r>
            <a:br>
              <a:rPr lang="en-US" dirty="0"/>
            </a:br>
            <a:r>
              <a:rPr lang="en-US" dirty="0"/>
              <a:t>Q12 &amp; 14</a:t>
            </a:r>
          </a:p>
        </p:txBody>
      </p:sp>
    </p:spTree>
    <p:extLst>
      <p:ext uri="{BB962C8B-B14F-4D97-AF65-F5344CB8AC3E}">
        <p14:creationId xmlns:p14="http://schemas.microsoft.com/office/powerpoint/2010/main" val="9641971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0CB2AB2-509A-5565-608D-63F43E72E88E}"/>
              </a:ext>
            </a:extLst>
          </p:cNvPr>
          <p:cNvSpPr>
            <a:spLocks noGrp="1"/>
          </p:cNvSpPr>
          <p:nvPr>
            <p:ph idx="1"/>
          </p:nvPr>
        </p:nvSpPr>
        <p:spPr/>
        <p:txBody>
          <a:bodyPr>
            <a:normAutofit/>
          </a:bodyPr>
          <a:lstStyle/>
          <a:p>
            <a:pPr marL="0" indent="0">
              <a:buNone/>
            </a:pPr>
            <a:r>
              <a:rPr lang="en-US" dirty="0"/>
              <a:t>Susan’s reading and vocabulary level affect her ability to independently access the general education curriculum. The general education reading curriculum is two grades above her reading level, therefore it is difficult for Susan to stay on task because of the vocabulary and pace of the classroom. The IEP team suggests specialized instruction in phonics and vocabulary to address Susan’s reading delay.</a:t>
            </a:r>
          </a:p>
        </p:txBody>
      </p:sp>
      <p:sp>
        <p:nvSpPr>
          <p:cNvPr id="4" name="Title 3">
            <a:extLst>
              <a:ext uri="{FF2B5EF4-FFF2-40B4-BE49-F238E27FC236}">
                <a16:creationId xmlns:a16="http://schemas.microsoft.com/office/drawing/2014/main" id="{EA7D11FD-91AA-EFA4-8AC1-A51D39B58B60}"/>
              </a:ext>
            </a:extLst>
          </p:cNvPr>
          <p:cNvSpPr>
            <a:spLocks noGrp="1"/>
          </p:cNvSpPr>
          <p:nvPr>
            <p:ph type="title"/>
          </p:nvPr>
        </p:nvSpPr>
        <p:spPr/>
        <p:txBody>
          <a:bodyPr/>
          <a:lstStyle/>
          <a:p>
            <a:r>
              <a:rPr lang="en-US" dirty="0"/>
              <a:t>Q12 – Impact of Exceptionality</a:t>
            </a:r>
          </a:p>
        </p:txBody>
      </p:sp>
    </p:spTree>
    <p:extLst>
      <p:ext uri="{BB962C8B-B14F-4D97-AF65-F5344CB8AC3E}">
        <p14:creationId xmlns:p14="http://schemas.microsoft.com/office/powerpoint/2010/main" val="17301111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0E4E3-8DCD-1467-0BBE-CEF57BC74EC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5F812C7-4DFC-FD03-9038-5070981D546B}"/>
              </a:ext>
            </a:extLst>
          </p:cNvPr>
          <p:cNvSpPr>
            <a:spLocks noGrp="1"/>
          </p:cNvSpPr>
          <p:nvPr>
            <p:ph idx="1"/>
          </p:nvPr>
        </p:nvSpPr>
        <p:spPr>
          <a:xfrm>
            <a:off x="838200" y="1644073"/>
            <a:ext cx="7795437" cy="4532890"/>
          </a:xfrm>
        </p:spPr>
        <p:txBody>
          <a:bodyPr>
            <a:normAutofit/>
          </a:bodyPr>
          <a:lstStyle/>
          <a:p>
            <a:pPr marL="0" indent="0">
              <a:buNone/>
            </a:pPr>
            <a:r>
              <a:rPr lang="en-US" dirty="0"/>
              <a:t>Susan’s reading and vocabulary level affect her ability to independently access the general education curriculum. The general education reading curriculum is two grades above her reading level, therefore it is difficult for Susan to stay on task because of the vocabulary and pace of the classroom. The IEP team suggests specialized instruction in phonics and vocabulary to address Susan’s reading delay.</a:t>
            </a:r>
          </a:p>
        </p:txBody>
      </p:sp>
      <p:sp>
        <p:nvSpPr>
          <p:cNvPr id="4" name="Title 3">
            <a:extLst>
              <a:ext uri="{FF2B5EF4-FFF2-40B4-BE49-F238E27FC236}">
                <a16:creationId xmlns:a16="http://schemas.microsoft.com/office/drawing/2014/main" id="{15CDD314-CED1-A0DE-5091-379A88439725}"/>
              </a:ext>
            </a:extLst>
          </p:cNvPr>
          <p:cNvSpPr>
            <a:spLocks noGrp="1"/>
          </p:cNvSpPr>
          <p:nvPr>
            <p:ph type="title"/>
          </p:nvPr>
        </p:nvSpPr>
        <p:spPr/>
        <p:txBody>
          <a:bodyPr/>
          <a:lstStyle/>
          <a:p>
            <a:r>
              <a:rPr lang="en-US" dirty="0"/>
              <a:t>Q12 – KSDE Response</a:t>
            </a:r>
          </a:p>
        </p:txBody>
      </p:sp>
      <p:pic>
        <p:nvPicPr>
          <p:cNvPr id="2" name="Picture 1" descr="green light - compliant">
            <a:extLst>
              <a:ext uri="{FF2B5EF4-FFF2-40B4-BE49-F238E27FC236}">
                <a16:creationId xmlns:a16="http://schemas.microsoft.com/office/drawing/2014/main" id="{1CE51F69-790B-47ED-9FBF-FC2D46FAD7A3}"/>
              </a:ext>
            </a:extLst>
          </p:cNvPr>
          <p:cNvPicPr>
            <a:picLocks noChangeAspect="1"/>
          </p:cNvPicPr>
          <p:nvPr/>
        </p:nvPicPr>
        <p:blipFill>
          <a:blip r:embed="rId3"/>
          <a:stretch>
            <a:fillRect/>
          </a:stretch>
        </p:blipFill>
        <p:spPr>
          <a:xfrm>
            <a:off x="8948164" y="2255781"/>
            <a:ext cx="2091109" cy="2133785"/>
          </a:xfrm>
          <a:prstGeom prst="rect">
            <a:avLst/>
          </a:prstGeom>
        </p:spPr>
      </p:pic>
    </p:spTree>
    <p:extLst>
      <p:ext uri="{BB962C8B-B14F-4D97-AF65-F5344CB8AC3E}">
        <p14:creationId xmlns:p14="http://schemas.microsoft.com/office/powerpoint/2010/main" val="4318615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A436E8-AA00-C3DF-D13E-99A22521D299}"/>
              </a:ext>
            </a:extLst>
          </p:cNvPr>
          <p:cNvSpPr>
            <a:spLocks noGrp="1"/>
          </p:cNvSpPr>
          <p:nvPr>
            <p:ph type="title"/>
          </p:nvPr>
        </p:nvSpPr>
        <p:spPr>
          <a:xfrm>
            <a:off x="838200" y="365125"/>
            <a:ext cx="10515600" cy="581173"/>
          </a:xfrm>
        </p:spPr>
        <p:txBody>
          <a:bodyPr>
            <a:normAutofit fontScale="90000"/>
          </a:bodyPr>
          <a:lstStyle/>
          <a:p>
            <a:r>
              <a:rPr lang="en-US" dirty="0"/>
              <a:t>Q14 – Measurable Annual Goals IDEA</a:t>
            </a:r>
          </a:p>
        </p:txBody>
      </p:sp>
      <p:sp>
        <p:nvSpPr>
          <p:cNvPr id="2" name="Content Placeholder 1">
            <a:extLst>
              <a:ext uri="{FF2B5EF4-FFF2-40B4-BE49-F238E27FC236}">
                <a16:creationId xmlns:a16="http://schemas.microsoft.com/office/drawing/2014/main" id="{C8102801-71B9-1F77-7BC4-A9BB4C0A80A1}"/>
              </a:ext>
            </a:extLst>
          </p:cNvPr>
          <p:cNvSpPr>
            <a:spLocks noGrp="1"/>
          </p:cNvSpPr>
          <p:nvPr>
            <p:ph idx="1"/>
          </p:nvPr>
        </p:nvSpPr>
        <p:spPr>
          <a:xfrm>
            <a:off x="838200" y="1052623"/>
            <a:ext cx="10515600" cy="5124340"/>
          </a:xfrm>
        </p:spPr>
        <p:txBody>
          <a:bodyPr>
            <a:normAutofit/>
          </a:bodyPr>
          <a:lstStyle/>
          <a:p>
            <a:r>
              <a:rPr lang="en-US" dirty="0">
                <a:solidFill>
                  <a:srgbClr val="000000"/>
                </a:solidFill>
                <a:effectLst/>
                <a:latin typeface="+mn-lt"/>
                <a:ea typeface="Calibri" panose="020F0502020204030204" pitchFamily="34" charset="0"/>
                <a:cs typeface="Aptos" panose="020B0004020202020204" pitchFamily="34" charset="0"/>
              </a:rPr>
              <a:t>By February 14, 2024, </a:t>
            </a:r>
            <a:r>
              <a:rPr lang="en-US" dirty="0" err="1">
                <a:solidFill>
                  <a:srgbClr val="000000"/>
                </a:solidFill>
                <a:effectLst/>
                <a:latin typeface="+mn-lt"/>
                <a:ea typeface="Calibri" panose="020F0502020204030204" pitchFamily="34" charset="0"/>
                <a:cs typeface="Aptos" panose="020B0004020202020204" pitchFamily="34" charset="0"/>
              </a:rPr>
              <a:t>xxxxx</a:t>
            </a:r>
            <a:r>
              <a:rPr lang="en-US" dirty="0">
                <a:solidFill>
                  <a:srgbClr val="000000"/>
                </a:solidFill>
                <a:effectLst/>
                <a:latin typeface="+mn-lt"/>
                <a:ea typeface="Calibri" panose="020F0502020204030204" pitchFamily="34" charset="0"/>
                <a:cs typeface="Aptos" panose="020B0004020202020204" pitchFamily="34" charset="0"/>
              </a:rPr>
              <a:t> will be able to solve multi step math problems using appropriate procedures with 80% accuracy in the general education classroom with some support.</a:t>
            </a:r>
            <a:endParaRPr lang="en-US" dirty="0">
              <a:effectLst/>
              <a:latin typeface="+mn-lt"/>
              <a:ea typeface="Calibri" panose="020F0502020204030204" pitchFamily="34" charset="0"/>
              <a:cs typeface="Aptos" panose="020B0004020202020204" pitchFamily="34" charset="0"/>
            </a:endParaRPr>
          </a:p>
          <a:p>
            <a:r>
              <a:rPr lang="en-US" dirty="0">
                <a:solidFill>
                  <a:srgbClr val="000000"/>
                </a:solidFill>
                <a:effectLst/>
                <a:latin typeface="+mn-lt"/>
                <a:ea typeface="Calibri" panose="020F0502020204030204" pitchFamily="34" charset="0"/>
                <a:cs typeface="Aptos" panose="020B0004020202020204" pitchFamily="34" charset="0"/>
              </a:rPr>
              <a:t>By February 6, 2025, given three written problems requiring </a:t>
            </a:r>
            <a:r>
              <a:rPr lang="en-US" dirty="0" err="1">
                <a:solidFill>
                  <a:srgbClr val="000000"/>
                </a:solidFill>
                <a:effectLst/>
                <a:latin typeface="+mn-lt"/>
                <a:ea typeface="Calibri" panose="020F0502020204030204" pitchFamily="34" charset="0"/>
                <a:cs typeface="Aptos" panose="020B0004020202020204" pitchFamily="34" charset="0"/>
              </a:rPr>
              <a:t>xxxx</a:t>
            </a:r>
            <a:r>
              <a:rPr lang="en-US" dirty="0">
                <a:solidFill>
                  <a:srgbClr val="000000"/>
                </a:solidFill>
                <a:effectLst/>
                <a:latin typeface="+mn-lt"/>
                <a:ea typeface="Calibri" panose="020F0502020204030204" pitchFamily="34" charset="0"/>
                <a:cs typeface="Aptos" panose="020B0004020202020204" pitchFamily="34" charset="0"/>
              </a:rPr>
              <a:t> to solve a two-step equation, she will write the solutions with no more than 3 errors with support.</a:t>
            </a:r>
            <a:endParaRPr lang="en-US" dirty="0">
              <a:effectLst/>
              <a:latin typeface="+mn-lt"/>
              <a:ea typeface="Calibri" panose="020F0502020204030204" pitchFamily="34" charset="0"/>
              <a:cs typeface="Aptos" panose="020B0004020202020204" pitchFamily="34" charset="0"/>
            </a:endParaRPr>
          </a:p>
          <a:p>
            <a:r>
              <a:rPr lang="en-US" dirty="0">
                <a:solidFill>
                  <a:srgbClr val="000000"/>
                </a:solidFill>
                <a:effectLst/>
                <a:latin typeface="+mn-lt"/>
                <a:ea typeface="Calibri" panose="020F0502020204030204" pitchFamily="34" charset="0"/>
                <a:cs typeface="Aptos" panose="020B0004020202020204" pitchFamily="34" charset="0"/>
              </a:rPr>
              <a:t>By the end of the annual IEP (December 2024), when given math problems involving double digit subtraction with regrouping </a:t>
            </a:r>
            <a:r>
              <a:rPr lang="en-US" dirty="0" err="1">
                <a:solidFill>
                  <a:srgbClr val="000000"/>
                </a:solidFill>
                <a:effectLst/>
                <a:latin typeface="+mn-lt"/>
                <a:ea typeface="Calibri" panose="020F0502020204030204" pitchFamily="34" charset="0"/>
                <a:cs typeface="Aptos" panose="020B0004020202020204" pitchFamily="34" charset="0"/>
              </a:rPr>
              <a:t>xxxxx</a:t>
            </a:r>
            <a:r>
              <a:rPr lang="en-US" dirty="0">
                <a:solidFill>
                  <a:srgbClr val="000000"/>
                </a:solidFill>
                <a:effectLst/>
                <a:latin typeface="+mn-lt"/>
                <a:ea typeface="Calibri" panose="020F0502020204030204" pitchFamily="34" charset="0"/>
                <a:cs typeface="Aptos" panose="020B0004020202020204" pitchFamily="34" charset="0"/>
              </a:rPr>
              <a:t> will independently solve the problems with 95% accuracy.  </a:t>
            </a:r>
            <a:endParaRPr lang="en-US" dirty="0">
              <a:effectLst/>
              <a:latin typeface="+mn-lt"/>
              <a:ea typeface="Calibri" panose="020F0502020204030204" pitchFamily="34" charset="0"/>
              <a:cs typeface="Aptos" panose="020B0004020202020204" pitchFamily="34" charset="0"/>
            </a:endParaRPr>
          </a:p>
        </p:txBody>
      </p:sp>
    </p:spTree>
    <p:extLst>
      <p:ext uri="{BB962C8B-B14F-4D97-AF65-F5344CB8AC3E}">
        <p14:creationId xmlns:p14="http://schemas.microsoft.com/office/powerpoint/2010/main" val="1078514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4"/>
            <a:ext cx="11457992" cy="981801"/>
          </a:xfrm>
        </p:spPr>
        <p:txBody>
          <a:bodyPr>
            <a:normAutofit fontScale="90000"/>
          </a:bodyPr>
          <a:lstStyle/>
          <a:p>
            <a:r>
              <a:rPr lang="en-US" sz="3600"/>
              <a:t>To Redact or Not to Redact? FERPA &amp; IDEA exceptions</a:t>
            </a:r>
          </a:p>
        </p:txBody>
      </p:sp>
      <p:sp>
        <p:nvSpPr>
          <p:cNvPr id="2" name="TextBox 1">
            <a:extLst>
              <a:ext uri="{FF2B5EF4-FFF2-40B4-BE49-F238E27FC236}">
                <a16:creationId xmlns:a16="http://schemas.microsoft.com/office/drawing/2014/main" id="{CAA7FB8B-1BA7-46ED-95AF-0B9FA651C525}"/>
              </a:ext>
            </a:extLst>
          </p:cNvPr>
          <p:cNvSpPr txBox="1"/>
          <p:nvPr/>
        </p:nvSpPr>
        <p:spPr>
          <a:xfrm>
            <a:off x="283876" y="934612"/>
            <a:ext cx="11351520" cy="48474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300">
                <a:solidFill>
                  <a:srgbClr val="12284C"/>
                </a:solidFill>
              </a:rPr>
              <a:t>When uploading student records into the KIAS web application for Data Verification, </a:t>
            </a:r>
            <a:r>
              <a:rPr lang="en-US" sz="2300" b="1">
                <a:solidFill>
                  <a:srgbClr val="12284C"/>
                </a:solidFill>
                <a:highlight>
                  <a:srgbClr val="FFFF00"/>
                </a:highlight>
              </a:rPr>
              <a:t>it is </a:t>
            </a:r>
            <a:r>
              <a:rPr lang="en-US" sz="2300" b="1" u="sng">
                <a:solidFill>
                  <a:srgbClr val="12284C"/>
                </a:solidFill>
                <a:highlight>
                  <a:srgbClr val="FFFF00"/>
                </a:highlight>
              </a:rPr>
              <a:t>not</a:t>
            </a:r>
            <a:r>
              <a:rPr lang="en-US" sz="2300" b="1">
                <a:solidFill>
                  <a:srgbClr val="12284C"/>
                </a:solidFill>
                <a:highlight>
                  <a:srgbClr val="FFFF00"/>
                </a:highlight>
              </a:rPr>
              <a:t> necessary to redact personally identifiable information</a:t>
            </a:r>
            <a:r>
              <a:rPr lang="en-US" sz="2300">
                <a:solidFill>
                  <a:srgbClr val="12284C"/>
                </a:solidFill>
              </a:rPr>
              <a:t>.</a:t>
            </a:r>
          </a:p>
          <a:p>
            <a:pPr marL="285750" indent="-285750">
              <a:spcAft>
                <a:spcPts val="600"/>
              </a:spcAft>
              <a:buFont typeface="Arial" panose="020B0604020202020204" pitchFamily="34" charset="0"/>
              <a:buChar char="•"/>
            </a:pPr>
            <a:r>
              <a:rPr lang="en-US" sz="2300">
                <a:solidFill>
                  <a:srgbClr val="12284C"/>
                </a:solidFill>
              </a:rPr>
              <a:t>FERPA regulations state: “An educational agency or institution may disclose personally identifiable information from an education record of a student without consent if the disclosure is to authorized representatives of state and local education authorities…. Authorized representatives of the officials or agencies may have access to education records in connection with an audit or evaluation of Federal or State supported education programs, or for the enforcement of or compliance with federal legal requirements that relate to those programs.” See 34 C.F.R. 99.31(a)(3)(iv); 99.35(a)(1)</a:t>
            </a:r>
          </a:p>
          <a:p>
            <a:pPr marL="285750" indent="-285750">
              <a:spcAft>
                <a:spcPts val="600"/>
              </a:spcAft>
              <a:buFont typeface="Arial" panose="020B0604020202020204" pitchFamily="34" charset="0"/>
              <a:buChar char="•"/>
            </a:pPr>
            <a:r>
              <a:rPr lang="en-US" sz="2300">
                <a:solidFill>
                  <a:srgbClr val="12284C"/>
                </a:solidFill>
              </a:rPr>
              <a:t>IDEA regulations state: “Parental consent is not required before personally identifiable information is released to officials of participating agencies for purposes of meeting a requirement of this part.” See 34 C.F.R. 300.622(b)(1)</a:t>
            </a:r>
            <a:endParaRPr lang="en-US" sz="2300"/>
          </a:p>
        </p:txBody>
      </p:sp>
    </p:spTree>
    <p:extLst>
      <p:ext uri="{BB962C8B-B14F-4D97-AF65-F5344CB8AC3E}">
        <p14:creationId xmlns:p14="http://schemas.microsoft.com/office/powerpoint/2010/main" val="7408645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9EBD2-0F10-0452-A41A-BE3995A9CB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4245D7-C062-B39E-E308-7B5868271891}"/>
              </a:ext>
            </a:extLst>
          </p:cNvPr>
          <p:cNvSpPr>
            <a:spLocks noGrp="1"/>
          </p:cNvSpPr>
          <p:nvPr>
            <p:ph type="title"/>
          </p:nvPr>
        </p:nvSpPr>
        <p:spPr>
          <a:xfrm>
            <a:off x="838200" y="365125"/>
            <a:ext cx="10515600" cy="581173"/>
          </a:xfrm>
        </p:spPr>
        <p:txBody>
          <a:bodyPr>
            <a:normAutofit fontScale="90000"/>
          </a:bodyPr>
          <a:lstStyle/>
          <a:p>
            <a:r>
              <a:rPr lang="en-US" dirty="0"/>
              <a:t>Q14 – IDEA -KSDE Response</a:t>
            </a:r>
          </a:p>
        </p:txBody>
      </p:sp>
      <p:sp>
        <p:nvSpPr>
          <p:cNvPr id="2" name="Content Placeholder 1">
            <a:extLst>
              <a:ext uri="{FF2B5EF4-FFF2-40B4-BE49-F238E27FC236}">
                <a16:creationId xmlns:a16="http://schemas.microsoft.com/office/drawing/2014/main" id="{3CFE7314-9B7C-89C6-EB04-907B0ED25157}"/>
              </a:ext>
            </a:extLst>
          </p:cNvPr>
          <p:cNvSpPr>
            <a:spLocks noGrp="1"/>
          </p:cNvSpPr>
          <p:nvPr>
            <p:ph idx="1"/>
          </p:nvPr>
        </p:nvSpPr>
        <p:spPr>
          <a:xfrm>
            <a:off x="838201" y="1052623"/>
            <a:ext cx="6402572" cy="5124340"/>
          </a:xfrm>
        </p:spPr>
        <p:txBody>
          <a:bodyPr>
            <a:noAutofit/>
          </a:bodyPr>
          <a:lstStyle/>
          <a:p>
            <a:r>
              <a:rPr lang="en-US" sz="2000" dirty="0">
                <a:solidFill>
                  <a:srgbClr val="000000"/>
                </a:solidFill>
                <a:effectLst/>
                <a:latin typeface="+mn-lt"/>
                <a:ea typeface="Calibri" panose="020F0502020204030204" pitchFamily="34" charset="0"/>
                <a:cs typeface="Aptos" panose="020B0004020202020204" pitchFamily="34" charset="0"/>
              </a:rPr>
              <a:t>By February 14, 2024, </a:t>
            </a:r>
            <a:r>
              <a:rPr lang="en-US" sz="2000" dirty="0" err="1">
                <a:solidFill>
                  <a:srgbClr val="000000"/>
                </a:solidFill>
                <a:effectLst/>
                <a:latin typeface="+mn-lt"/>
                <a:ea typeface="Calibri" panose="020F0502020204030204" pitchFamily="34" charset="0"/>
                <a:cs typeface="Aptos" panose="020B0004020202020204" pitchFamily="34" charset="0"/>
              </a:rPr>
              <a:t>xxxxx</a:t>
            </a:r>
            <a:r>
              <a:rPr lang="en-US" sz="2000" dirty="0">
                <a:solidFill>
                  <a:srgbClr val="000000"/>
                </a:solidFill>
                <a:effectLst/>
                <a:latin typeface="+mn-lt"/>
                <a:ea typeface="Calibri" panose="020F0502020204030204" pitchFamily="34" charset="0"/>
                <a:cs typeface="Aptos" panose="020B0004020202020204" pitchFamily="34" charset="0"/>
              </a:rPr>
              <a:t> will be able to solve multi step math problems using appropriate procedures with 80% accuracy in the general education classroom with some support.</a:t>
            </a:r>
            <a:endParaRPr lang="en-US" sz="2000" dirty="0">
              <a:effectLst/>
              <a:latin typeface="+mn-lt"/>
              <a:ea typeface="Calibri" panose="020F0502020204030204" pitchFamily="34" charset="0"/>
              <a:cs typeface="Aptos" panose="020B0004020202020204" pitchFamily="34" charset="0"/>
            </a:endParaRPr>
          </a:p>
          <a:p>
            <a:r>
              <a:rPr lang="en-US" sz="2000" dirty="0">
                <a:solidFill>
                  <a:srgbClr val="000000"/>
                </a:solidFill>
                <a:effectLst/>
                <a:latin typeface="+mn-lt"/>
                <a:ea typeface="Calibri" panose="020F0502020204030204" pitchFamily="34" charset="0"/>
                <a:cs typeface="Aptos" panose="020B0004020202020204" pitchFamily="34" charset="0"/>
              </a:rPr>
              <a:t>By February 6, 2025, given three written problems requiring </a:t>
            </a:r>
            <a:r>
              <a:rPr lang="en-US" sz="2000" dirty="0" err="1">
                <a:solidFill>
                  <a:srgbClr val="000000"/>
                </a:solidFill>
                <a:effectLst/>
                <a:latin typeface="+mn-lt"/>
                <a:ea typeface="Calibri" panose="020F0502020204030204" pitchFamily="34" charset="0"/>
                <a:cs typeface="Aptos" panose="020B0004020202020204" pitchFamily="34" charset="0"/>
              </a:rPr>
              <a:t>xxxx</a:t>
            </a:r>
            <a:r>
              <a:rPr lang="en-US" sz="2000" dirty="0">
                <a:solidFill>
                  <a:srgbClr val="000000"/>
                </a:solidFill>
                <a:effectLst/>
                <a:latin typeface="+mn-lt"/>
                <a:ea typeface="Calibri" panose="020F0502020204030204" pitchFamily="34" charset="0"/>
                <a:cs typeface="Aptos" panose="020B0004020202020204" pitchFamily="34" charset="0"/>
              </a:rPr>
              <a:t> to solve a two-step equation, she will write the solutions with no more than 3 errors with support.</a:t>
            </a:r>
            <a:endParaRPr lang="en-US" sz="2000" dirty="0">
              <a:effectLst/>
              <a:latin typeface="+mn-lt"/>
              <a:ea typeface="Calibri" panose="020F0502020204030204" pitchFamily="34" charset="0"/>
              <a:cs typeface="Aptos" panose="020B0004020202020204" pitchFamily="34" charset="0"/>
            </a:endParaRPr>
          </a:p>
          <a:p>
            <a:r>
              <a:rPr lang="en-US" sz="2000" dirty="0">
                <a:solidFill>
                  <a:srgbClr val="000000"/>
                </a:solidFill>
                <a:ea typeface="Calibri" panose="020F0502020204030204" pitchFamily="34" charset="0"/>
                <a:cs typeface="Aptos" panose="020B0004020202020204" pitchFamily="34" charset="0"/>
              </a:rPr>
              <a:t>By the end of the annual IEP (December 2024), when given math problems involving double digit subtraction with regrouping </a:t>
            </a:r>
            <a:r>
              <a:rPr lang="en-US" sz="2000" dirty="0" err="1">
                <a:solidFill>
                  <a:srgbClr val="000000"/>
                </a:solidFill>
                <a:ea typeface="Calibri" panose="020F0502020204030204" pitchFamily="34" charset="0"/>
                <a:cs typeface="Aptos" panose="020B0004020202020204" pitchFamily="34" charset="0"/>
              </a:rPr>
              <a:t>xxxxx</a:t>
            </a:r>
            <a:r>
              <a:rPr lang="en-US" sz="2000" dirty="0">
                <a:solidFill>
                  <a:srgbClr val="000000"/>
                </a:solidFill>
                <a:ea typeface="Calibri" panose="020F0502020204030204" pitchFamily="34" charset="0"/>
                <a:cs typeface="Aptos" panose="020B0004020202020204" pitchFamily="34" charset="0"/>
              </a:rPr>
              <a:t> will independently solve the problems with 95% accuracy.  </a:t>
            </a:r>
            <a:endParaRPr lang="en-US" sz="2000" dirty="0">
              <a:ea typeface="Calibri" panose="020F0502020204030204" pitchFamily="34" charset="0"/>
              <a:cs typeface="Aptos" panose="020B0004020202020204" pitchFamily="34" charset="0"/>
            </a:endParaRPr>
          </a:p>
        </p:txBody>
      </p:sp>
      <p:sp>
        <p:nvSpPr>
          <p:cNvPr id="5" name="Arrow: Right 4">
            <a:extLst>
              <a:ext uri="{FF2B5EF4-FFF2-40B4-BE49-F238E27FC236}">
                <a16:creationId xmlns:a16="http://schemas.microsoft.com/office/drawing/2014/main" id="{45F2E216-F66C-1292-3E56-B4DB9F9076C9}"/>
              </a:ext>
              <a:ext uri="{C183D7F6-B498-43B3-948B-1728B52AA6E4}">
                <adec:decorative xmlns:adec="http://schemas.microsoft.com/office/drawing/2017/decorative" val="1"/>
              </a:ext>
            </a:extLst>
          </p:cNvPr>
          <p:cNvSpPr/>
          <p:nvPr/>
        </p:nvSpPr>
        <p:spPr>
          <a:xfrm rot="12674592">
            <a:off x="6485995" y="1769606"/>
            <a:ext cx="1061048" cy="358783"/>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DC64FF1F-25B2-CAD6-FD1D-BB07B855EF2F}"/>
              </a:ext>
              <a:ext uri="{C183D7F6-B498-43B3-948B-1728B52AA6E4}">
                <adec:decorative xmlns:adec="http://schemas.microsoft.com/office/drawing/2017/decorative" val="1"/>
              </a:ext>
            </a:extLst>
          </p:cNvPr>
          <p:cNvSpPr/>
          <p:nvPr/>
        </p:nvSpPr>
        <p:spPr>
          <a:xfrm rot="9310462">
            <a:off x="7088593" y="2706292"/>
            <a:ext cx="477111" cy="358783"/>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4" name="Picture 3" descr="red light - non-compliant">
            <a:extLst>
              <a:ext uri="{FF2B5EF4-FFF2-40B4-BE49-F238E27FC236}">
                <a16:creationId xmlns:a16="http://schemas.microsoft.com/office/drawing/2014/main" id="{D5D6B95E-DA6B-F898-0BC6-44E695FD3056}"/>
              </a:ext>
            </a:extLst>
          </p:cNvPr>
          <p:cNvPicPr>
            <a:picLocks noChangeAspect="1"/>
          </p:cNvPicPr>
          <p:nvPr/>
        </p:nvPicPr>
        <p:blipFill>
          <a:blip r:embed="rId3"/>
          <a:stretch>
            <a:fillRect/>
          </a:stretch>
        </p:blipFill>
        <p:spPr>
          <a:xfrm>
            <a:off x="7592136" y="1368587"/>
            <a:ext cx="1792379" cy="2139881"/>
          </a:xfrm>
          <a:prstGeom prst="rect">
            <a:avLst/>
          </a:prstGeom>
        </p:spPr>
      </p:pic>
      <p:sp>
        <p:nvSpPr>
          <p:cNvPr id="7" name="TextBox 6">
            <a:extLst>
              <a:ext uri="{FF2B5EF4-FFF2-40B4-BE49-F238E27FC236}">
                <a16:creationId xmlns:a16="http://schemas.microsoft.com/office/drawing/2014/main" id="{D7CA8343-665C-F932-B197-AA7F69361FAB}"/>
              </a:ext>
            </a:extLst>
          </p:cNvPr>
          <p:cNvSpPr txBox="1"/>
          <p:nvPr/>
        </p:nvSpPr>
        <p:spPr>
          <a:xfrm>
            <a:off x="9888279" y="1520454"/>
            <a:ext cx="1711842" cy="1477328"/>
          </a:xfrm>
          <a:prstGeom prst="rect">
            <a:avLst/>
          </a:prstGeom>
          <a:noFill/>
        </p:spPr>
        <p:txBody>
          <a:bodyPr wrap="square" rtlCol="0">
            <a:spAutoFit/>
          </a:bodyPr>
          <a:lstStyle/>
          <a:p>
            <a:r>
              <a:rPr lang="en-US" dirty="0"/>
              <a:t>What is some support? These goals don’t pass the stranger test.</a:t>
            </a:r>
          </a:p>
        </p:txBody>
      </p:sp>
      <p:sp>
        <p:nvSpPr>
          <p:cNvPr id="9" name="Arrow: Down 8">
            <a:extLst>
              <a:ext uri="{FF2B5EF4-FFF2-40B4-BE49-F238E27FC236}">
                <a16:creationId xmlns:a16="http://schemas.microsoft.com/office/drawing/2014/main" id="{DBDC7A92-9A76-B54D-FDAA-CAE03A435BDF}"/>
              </a:ext>
              <a:ext uri="{C183D7F6-B498-43B3-948B-1728B52AA6E4}">
                <adec:decorative xmlns:adec="http://schemas.microsoft.com/office/drawing/2017/decorative" val="1"/>
              </a:ext>
            </a:extLst>
          </p:cNvPr>
          <p:cNvSpPr/>
          <p:nvPr/>
        </p:nvSpPr>
        <p:spPr>
          <a:xfrm rot="6624424">
            <a:off x="6922133" y="4258571"/>
            <a:ext cx="352116" cy="808476"/>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een light compliant">
            <a:extLst>
              <a:ext uri="{FF2B5EF4-FFF2-40B4-BE49-F238E27FC236}">
                <a16:creationId xmlns:a16="http://schemas.microsoft.com/office/drawing/2014/main" id="{5F4635AE-7359-19EF-FC24-8FCB0B07A427}"/>
              </a:ext>
            </a:extLst>
          </p:cNvPr>
          <p:cNvPicPr>
            <a:picLocks noChangeAspect="1"/>
          </p:cNvPicPr>
          <p:nvPr/>
        </p:nvPicPr>
        <p:blipFill>
          <a:blip r:embed="rId4"/>
          <a:stretch>
            <a:fillRect/>
          </a:stretch>
        </p:blipFill>
        <p:spPr>
          <a:xfrm>
            <a:off x="7592136" y="3753637"/>
            <a:ext cx="2091109" cy="2133785"/>
          </a:xfrm>
          <a:prstGeom prst="rect">
            <a:avLst/>
          </a:prstGeom>
        </p:spPr>
      </p:pic>
    </p:spTree>
    <p:extLst>
      <p:ext uri="{BB962C8B-B14F-4D97-AF65-F5344CB8AC3E}">
        <p14:creationId xmlns:p14="http://schemas.microsoft.com/office/powerpoint/2010/main" val="81888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AB3810-9CD6-4B97-BE97-84ECAAFFE86A}"/>
              </a:ext>
            </a:extLst>
          </p:cNvPr>
          <p:cNvSpPr>
            <a:spLocks noGrp="1"/>
          </p:cNvSpPr>
          <p:nvPr>
            <p:ph idx="1"/>
          </p:nvPr>
        </p:nvSpPr>
        <p:spPr/>
        <p:txBody>
          <a:bodyPr>
            <a:normAutofit fontScale="92500" lnSpcReduction="10000"/>
          </a:bodyPr>
          <a:lstStyle/>
          <a:p>
            <a:r>
              <a:rPr lang="en-US" sz="2800" dirty="0">
                <a:latin typeface="+mn-lt"/>
              </a:rPr>
              <a:t>By the end of the IEP year, when presented with independent or small group activities or projects of interest to him, </a:t>
            </a:r>
            <a:r>
              <a:rPr lang="en-US" sz="2800" dirty="0" err="1">
                <a:latin typeface="+mn-lt"/>
              </a:rPr>
              <a:t>xxxx</a:t>
            </a:r>
            <a:r>
              <a:rPr lang="en-US" sz="2800" dirty="0">
                <a:latin typeface="+mn-lt"/>
              </a:rPr>
              <a:t> will further develop and consistently apply critical thinking skills and explore topics of study in greater depth on a minimum of four activities or projects. XXXX will give a written/oral report on each activity/project with 90% or higher on rubric.</a:t>
            </a:r>
          </a:p>
          <a:p>
            <a:r>
              <a:rPr lang="en-US" dirty="0"/>
              <a:t>By the end of the IEP year, utilizing the results of a provided career guide, XXXX will complete a research project analyzing three career paths, focusing on education, job responsibilities, salary, growth and work-life balance as measured by the submission and analysis of a collection of data that meets the 20-point rubric criteria.</a:t>
            </a:r>
          </a:p>
        </p:txBody>
      </p:sp>
      <p:sp>
        <p:nvSpPr>
          <p:cNvPr id="3" name="Title 2">
            <a:extLst>
              <a:ext uri="{FF2B5EF4-FFF2-40B4-BE49-F238E27FC236}">
                <a16:creationId xmlns:a16="http://schemas.microsoft.com/office/drawing/2014/main" id="{6AC63222-A01F-862C-0B21-E9231923DE9F}"/>
              </a:ext>
            </a:extLst>
          </p:cNvPr>
          <p:cNvSpPr>
            <a:spLocks noGrp="1"/>
          </p:cNvSpPr>
          <p:nvPr>
            <p:ph type="title"/>
          </p:nvPr>
        </p:nvSpPr>
        <p:spPr/>
        <p:txBody>
          <a:bodyPr/>
          <a:lstStyle/>
          <a:p>
            <a:r>
              <a:rPr lang="en-US" dirty="0"/>
              <a:t>Q14 Measurable Annual Goals - Gifted</a:t>
            </a:r>
          </a:p>
        </p:txBody>
      </p:sp>
    </p:spTree>
    <p:extLst>
      <p:ext uri="{BB962C8B-B14F-4D97-AF65-F5344CB8AC3E}">
        <p14:creationId xmlns:p14="http://schemas.microsoft.com/office/powerpoint/2010/main" val="13719518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D3015-3C85-7536-9CD6-08CDD33DE3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28CFD9-0CB7-9E2C-DB26-9ED9B6D0D7EC}"/>
              </a:ext>
            </a:extLst>
          </p:cNvPr>
          <p:cNvSpPr>
            <a:spLocks noGrp="1"/>
          </p:cNvSpPr>
          <p:nvPr>
            <p:ph type="title"/>
          </p:nvPr>
        </p:nvSpPr>
        <p:spPr/>
        <p:txBody>
          <a:bodyPr/>
          <a:lstStyle/>
          <a:p>
            <a:r>
              <a:rPr lang="en-US" dirty="0"/>
              <a:t>Q14 Gifted – KSDE Response</a:t>
            </a:r>
          </a:p>
        </p:txBody>
      </p:sp>
      <p:sp>
        <p:nvSpPr>
          <p:cNvPr id="2" name="Content Placeholder 1">
            <a:extLst>
              <a:ext uri="{FF2B5EF4-FFF2-40B4-BE49-F238E27FC236}">
                <a16:creationId xmlns:a16="http://schemas.microsoft.com/office/drawing/2014/main" id="{056231D8-F709-9CDC-3231-B092F3A46E2E}"/>
              </a:ext>
            </a:extLst>
          </p:cNvPr>
          <p:cNvSpPr>
            <a:spLocks noGrp="1"/>
          </p:cNvSpPr>
          <p:nvPr>
            <p:ph idx="1"/>
          </p:nvPr>
        </p:nvSpPr>
        <p:spPr>
          <a:xfrm>
            <a:off x="838201" y="1644073"/>
            <a:ext cx="6583326" cy="4532890"/>
          </a:xfrm>
        </p:spPr>
        <p:txBody>
          <a:bodyPr>
            <a:normAutofit fontScale="77500" lnSpcReduction="20000"/>
          </a:bodyPr>
          <a:lstStyle/>
          <a:p>
            <a:r>
              <a:rPr lang="en-US" sz="2800" dirty="0">
                <a:latin typeface="+mn-lt"/>
              </a:rPr>
              <a:t>By the end of the IEP year, when presented with independent or small group activities or projects of interest to him, </a:t>
            </a:r>
            <a:r>
              <a:rPr lang="en-US" sz="2800" dirty="0" err="1">
                <a:latin typeface="+mn-lt"/>
              </a:rPr>
              <a:t>xxxx</a:t>
            </a:r>
            <a:r>
              <a:rPr lang="en-US" sz="2800" dirty="0">
                <a:latin typeface="+mn-lt"/>
              </a:rPr>
              <a:t> will further develop and consistently apply critical thinking skills and explore topics of study in greater depth on a minimum of four activities or projects. XXXX will give a written/oral report on each activity/project with 90% or higher on a rubric.</a:t>
            </a:r>
          </a:p>
          <a:p>
            <a:r>
              <a:rPr lang="en-US" dirty="0"/>
              <a:t>By the end of the IEP year, utilizing the results of a provided career guide, XXXX will complete a research project analyzing three career paths, focusing on education, job responsibilities, salary, growth and work-life balance as measured by the submission and analysis of a collection of data that meets the 20-point rubric criteria.</a:t>
            </a:r>
          </a:p>
        </p:txBody>
      </p:sp>
      <p:sp>
        <p:nvSpPr>
          <p:cNvPr id="7" name="Arrow: Down 6">
            <a:extLst>
              <a:ext uri="{FF2B5EF4-FFF2-40B4-BE49-F238E27FC236}">
                <a16:creationId xmlns:a16="http://schemas.microsoft.com/office/drawing/2014/main" id="{32BF03C1-471F-2C74-D078-B6CB909FED30}"/>
              </a:ext>
              <a:ext uri="{C183D7F6-B498-43B3-948B-1728B52AA6E4}">
                <adec:decorative xmlns:adec="http://schemas.microsoft.com/office/drawing/2017/decorative" val="1"/>
              </a:ext>
            </a:extLst>
          </p:cNvPr>
          <p:cNvSpPr/>
          <p:nvPr/>
        </p:nvSpPr>
        <p:spPr>
          <a:xfrm rot="6624424">
            <a:off x="7783896" y="2328802"/>
            <a:ext cx="352116" cy="808476"/>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een light - compliant">
            <a:extLst>
              <a:ext uri="{FF2B5EF4-FFF2-40B4-BE49-F238E27FC236}">
                <a16:creationId xmlns:a16="http://schemas.microsoft.com/office/drawing/2014/main" id="{A9C3FF4C-1031-D540-5842-514601F4945C}"/>
              </a:ext>
            </a:extLst>
          </p:cNvPr>
          <p:cNvPicPr>
            <a:picLocks noChangeAspect="1"/>
          </p:cNvPicPr>
          <p:nvPr/>
        </p:nvPicPr>
        <p:blipFill>
          <a:blip r:embed="rId3"/>
          <a:stretch>
            <a:fillRect/>
          </a:stretch>
        </p:blipFill>
        <p:spPr>
          <a:xfrm>
            <a:off x="8400211" y="1642841"/>
            <a:ext cx="2091109" cy="2133785"/>
          </a:xfrm>
          <a:prstGeom prst="rect">
            <a:avLst/>
          </a:prstGeom>
        </p:spPr>
      </p:pic>
      <p:sp>
        <p:nvSpPr>
          <p:cNvPr id="9" name="Arrow: Right 8">
            <a:extLst>
              <a:ext uri="{FF2B5EF4-FFF2-40B4-BE49-F238E27FC236}">
                <a16:creationId xmlns:a16="http://schemas.microsoft.com/office/drawing/2014/main" id="{5A36310E-9011-ED95-F08F-7EF537F624E6}"/>
              </a:ext>
              <a:ext uri="{C183D7F6-B498-43B3-948B-1728B52AA6E4}">
                <adec:decorative xmlns:adec="http://schemas.microsoft.com/office/drawing/2017/decorative" val="1"/>
              </a:ext>
            </a:extLst>
          </p:cNvPr>
          <p:cNvSpPr/>
          <p:nvPr/>
        </p:nvSpPr>
        <p:spPr>
          <a:xfrm rot="12674592">
            <a:off x="7323058" y="4799834"/>
            <a:ext cx="1061048" cy="358783"/>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7" descr="red light - non-compliant">
            <a:extLst>
              <a:ext uri="{FF2B5EF4-FFF2-40B4-BE49-F238E27FC236}">
                <a16:creationId xmlns:a16="http://schemas.microsoft.com/office/drawing/2014/main" id="{099FB5A8-6005-4C21-D0EB-BB95648550C9}"/>
              </a:ext>
            </a:extLst>
          </p:cNvPr>
          <p:cNvPicPr>
            <a:picLocks noChangeAspect="1"/>
          </p:cNvPicPr>
          <p:nvPr/>
        </p:nvPicPr>
        <p:blipFill>
          <a:blip r:embed="rId4"/>
          <a:stretch>
            <a:fillRect/>
          </a:stretch>
        </p:blipFill>
        <p:spPr>
          <a:xfrm>
            <a:off x="8400211" y="3909286"/>
            <a:ext cx="1792379" cy="2139881"/>
          </a:xfrm>
          <a:prstGeom prst="rect">
            <a:avLst/>
          </a:prstGeom>
        </p:spPr>
      </p:pic>
      <p:sp>
        <p:nvSpPr>
          <p:cNvPr id="10" name="TextBox 9">
            <a:extLst>
              <a:ext uri="{FF2B5EF4-FFF2-40B4-BE49-F238E27FC236}">
                <a16:creationId xmlns:a16="http://schemas.microsoft.com/office/drawing/2014/main" id="{D4154E89-F097-5F87-5600-2B62F6D42D62}"/>
              </a:ext>
            </a:extLst>
          </p:cNvPr>
          <p:cNvSpPr txBox="1"/>
          <p:nvPr/>
        </p:nvSpPr>
        <p:spPr>
          <a:xfrm>
            <a:off x="10302949" y="4327451"/>
            <a:ext cx="1658679" cy="646331"/>
          </a:xfrm>
          <a:prstGeom prst="rect">
            <a:avLst/>
          </a:prstGeom>
          <a:noFill/>
        </p:spPr>
        <p:txBody>
          <a:bodyPr wrap="square" rtlCol="0">
            <a:spAutoFit/>
          </a:bodyPr>
          <a:lstStyle/>
          <a:p>
            <a:r>
              <a:rPr lang="en-US" dirty="0"/>
              <a:t>What is the criterion? </a:t>
            </a:r>
          </a:p>
        </p:txBody>
      </p:sp>
    </p:spTree>
    <p:extLst>
      <p:ext uri="{BB962C8B-B14F-4D97-AF65-F5344CB8AC3E}">
        <p14:creationId xmlns:p14="http://schemas.microsoft.com/office/powerpoint/2010/main" val="419906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DC48FF-F899-89E8-7213-08086D0AAD4A}"/>
              </a:ext>
            </a:extLst>
          </p:cNvPr>
          <p:cNvSpPr>
            <a:spLocks noGrp="1"/>
          </p:cNvSpPr>
          <p:nvPr>
            <p:ph type="title"/>
          </p:nvPr>
        </p:nvSpPr>
        <p:spPr/>
        <p:txBody>
          <a:bodyPr/>
          <a:lstStyle/>
          <a:p>
            <a:r>
              <a:rPr lang="en-US" dirty="0"/>
              <a:t>Progress Monitoring</a:t>
            </a:r>
          </a:p>
        </p:txBody>
      </p:sp>
      <p:sp>
        <p:nvSpPr>
          <p:cNvPr id="5" name="Text Placeholder 4">
            <a:extLst>
              <a:ext uri="{FF2B5EF4-FFF2-40B4-BE49-F238E27FC236}">
                <a16:creationId xmlns:a16="http://schemas.microsoft.com/office/drawing/2014/main" id="{AEC78340-5DB3-443C-67D8-5908ACD70C8B}"/>
              </a:ext>
            </a:extLst>
          </p:cNvPr>
          <p:cNvSpPr>
            <a:spLocks noGrp="1"/>
          </p:cNvSpPr>
          <p:nvPr>
            <p:ph type="body" idx="1"/>
          </p:nvPr>
        </p:nvSpPr>
        <p:spPr/>
        <p:txBody>
          <a:bodyPr/>
          <a:lstStyle/>
          <a:p>
            <a:r>
              <a:rPr lang="en-US" dirty="0"/>
              <a:t>Question 15</a:t>
            </a:r>
          </a:p>
        </p:txBody>
      </p:sp>
    </p:spTree>
    <p:extLst>
      <p:ext uri="{BB962C8B-B14F-4D97-AF65-F5344CB8AC3E}">
        <p14:creationId xmlns:p14="http://schemas.microsoft.com/office/powerpoint/2010/main" val="29039580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f9f4144947_0_641"/>
          <p:cNvSpPr txBox="1">
            <a:spLocks noGrp="1"/>
          </p:cNvSpPr>
          <p:nvPr>
            <p:ph type="title"/>
          </p:nvPr>
        </p:nvSpPr>
        <p:spPr>
          <a:xfrm>
            <a:off x="838200" y="365125"/>
            <a:ext cx="10515600" cy="101850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pen Sans SemiBold"/>
              <a:buNone/>
            </a:pPr>
            <a:r>
              <a:rPr lang="en-US" sz="2800"/>
              <a:t>Kansas Special Education Process Handbook Guidance</a:t>
            </a:r>
            <a:endParaRPr sz="2800"/>
          </a:p>
        </p:txBody>
      </p:sp>
      <p:sp>
        <p:nvSpPr>
          <p:cNvPr id="474" name="Google Shape;474;gf9f4144947_0_641"/>
          <p:cNvSpPr txBox="1">
            <a:spLocks noGrp="1"/>
          </p:cNvSpPr>
          <p:nvPr>
            <p:ph type="body" idx="1"/>
          </p:nvPr>
        </p:nvSpPr>
        <p:spPr>
          <a:xfrm>
            <a:off x="838200" y="1027975"/>
            <a:ext cx="10515600" cy="4934091"/>
          </a:xfrm>
          <a:prstGeom prst="rect">
            <a:avLst/>
          </a:prstGeom>
          <a:noFill/>
          <a:ln>
            <a:noFill/>
          </a:ln>
        </p:spPr>
        <p:txBody>
          <a:bodyPr spcFirstLastPara="1" wrap="square" lIns="91425" tIns="45700" rIns="91425" bIns="45700" anchor="t" anchorCtr="0">
            <a:noAutofit/>
          </a:bodyPr>
          <a:lstStyle/>
          <a:p>
            <a:pPr marL="457200" indent="0">
              <a:lnSpc>
                <a:spcPct val="100000"/>
              </a:lnSpc>
              <a:buNone/>
            </a:pPr>
            <a:r>
              <a:rPr lang="en-US" sz="2200" b="1" dirty="0">
                <a:latin typeface="+mn-lt"/>
                <a:ea typeface="Open Sans"/>
                <a:cs typeface="Open Sans"/>
                <a:sym typeface="Open Sans"/>
              </a:rPr>
              <a:t>Measuring and Reporting Progress on Annual Goals</a:t>
            </a:r>
            <a:r>
              <a:rPr lang="en-US" sz="2200" dirty="0">
                <a:latin typeface="+mn-lt"/>
                <a:ea typeface="Open Sans Light"/>
                <a:cs typeface="Open Sans Light"/>
              </a:rPr>
              <a:t> (Chapter 4)</a:t>
            </a:r>
            <a:endParaRPr sz="2200" dirty="0">
              <a:latin typeface="+mn-lt"/>
            </a:endParaRPr>
          </a:p>
          <a:p>
            <a:pPr marL="742950" indent="-285750">
              <a:lnSpc>
                <a:spcPct val="100000"/>
              </a:lnSpc>
            </a:pPr>
            <a:r>
              <a:rPr lang="en-US" sz="2200" b="1" dirty="0">
                <a:latin typeface="+mn-lt"/>
                <a:ea typeface="Open Sans"/>
                <a:cs typeface="Open Sans"/>
                <a:sym typeface="Open Sans"/>
              </a:rPr>
              <a:t>The team must include a description of how the child’s progress toward meeting the annual goals will be measured</a:t>
            </a:r>
            <a:r>
              <a:rPr lang="en-US" sz="2200" dirty="0">
                <a:latin typeface="+mn-lt"/>
                <a:ea typeface="Open Sans Light"/>
                <a:cs typeface="Open Sans Light"/>
              </a:rPr>
              <a:t>. </a:t>
            </a:r>
          </a:p>
          <a:p>
            <a:pPr marL="1200150" lvl="1" indent="-285750">
              <a:lnSpc>
                <a:spcPct val="100000"/>
              </a:lnSpc>
            </a:pPr>
            <a:r>
              <a:rPr lang="en-US" sz="1800" b="1" dirty="0">
                <a:latin typeface="+mn-lt"/>
                <a:ea typeface="Open Sans"/>
                <a:cs typeface="Open Sans"/>
                <a:sym typeface="Open Sans"/>
              </a:rPr>
              <a:t>If a measurable annual goal is written correctly with the 4 components (behavior, criteria, condition and timeframe) the requirement of how progress toward the goal is measured is contained within the goal and no additional information is required. </a:t>
            </a:r>
          </a:p>
          <a:p>
            <a:pPr marL="742950" indent="-285750">
              <a:lnSpc>
                <a:spcPct val="100000"/>
              </a:lnSpc>
            </a:pPr>
            <a:r>
              <a:rPr lang="en-US" sz="2200" dirty="0">
                <a:latin typeface="+mn-lt"/>
                <a:ea typeface="Open Sans Light"/>
                <a:cs typeface="Open Sans Light"/>
              </a:rPr>
              <a:t>The IEP </a:t>
            </a:r>
            <a:r>
              <a:rPr lang="en-US" sz="2200" b="1" dirty="0">
                <a:latin typeface="+mn-lt"/>
                <a:ea typeface="Open Sans"/>
                <a:cs typeface="Open Sans"/>
                <a:sym typeface="Open Sans"/>
              </a:rPr>
              <a:t>must include a description of </a:t>
            </a:r>
            <a:r>
              <a:rPr lang="en-US" sz="2200" b="1" u="sng" dirty="0">
                <a:latin typeface="+mn-lt"/>
                <a:ea typeface="Open Sans"/>
                <a:cs typeface="Open Sans"/>
                <a:sym typeface="Open Sans"/>
              </a:rPr>
              <a:t>when</a:t>
            </a:r>
            <a:r>
              <a:rPr lang="en-US" sz="2200" b="1" dirty="0">
                <a:latin typeface="+mn-lt"/>
                <a:ea typeface="Open Sans"/>
                <a:cs typeface="Open Sans"/>
                <a:sym typeface="Open Sans"/>
              </a:rPr>
              <a:t> parents will be provided periodic reports </a:t>
            </a:r>
            <a:r>
              <a:rPr lang="en-US" sz="2200" dirty="0">
                <a:latin typeface="+mn-lt"/>
                <a:ea typeface="Open Sans Light"/>
                <a:cs typeface="Open Sans Light"/>
              </a:rPr>
              <a:t>about their child’s progress toward meeting the annual goals. </a:t>
            </a:r>
          </a:p>
          <a:p>
            <a:pPr marL="742950" indent="-285750">
              <a:lnSpc>
                <a:spcPct val="100000"/>
              </a:lnSpc>
            </a:pPr>
            <a:r>
              <a:rPr lang="en-US" sz="2200" dirty="0">
                <a:latin typeface="+mn-lt"/>
                <a:ea typeface="Open Sans Light"/>
                <a:cs typeface="Open Sans Light"/>
              </a:rPr>
              <a:t>Whatever the method chosen, </a:t>
            </a:r>
            <a:r>
              <a:rPr lang="en-US" sz="2200" b="1" dirty="0">
                <a:latin typeface="+mn-lt"/>
                <a:ea typeface="Open Sans"/>
                <a:cs typeface="Open Sans"/>
                <a:sym typeface="Open Sans"/>
              </a:rPr>
              <a:t>progress toward the goals must be monitored in the method indicated on the IEP and progress reports should include a description of the child’s progress towards the child’s measurable annual goals.</a:t>
            </a:r>
            <a:r>
              <a:rPr lang="en-US" sz="2200" dirty="0">
                <a:latin typeface="+mn-lt"/>
                <a:ea typeface="Open Sans Light"/>
                <a:cs typeface="Open Sans Light"/>
              </a:rPr>
              <a:t> </a:t>
            </a:r>
            <a:endParaRPr sz="2200" dirty="0">
              <a:latin typeface="+mn-lt"/>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17E581-D7EF-706C-C43B-EAEFB757DD96}"/>
              </a:ext>
            </a:extLst>
          </p:cNvPr>
          <p:cNvSpPr>
            <a:spLocks noGrp="1"/>
          </p:cNvSpPr>
          <p:nvPr>
            <p:ph idx="1"/>
          </p:nvPr>
        </p:nvSpPr>
        <p:spPr>
          <a:xfrm>
            <a:off x="838200" y="1233377"/>
            <a:ext cx="10515600" cy="4943586"/>
          </a:xfrm>
        </p:spPr>
        <p:txBody>
          <a:bodyPr/>
          <a:lstStyle/>
          <a:p>
            <a:r>
              <a:rPr lang="en-US" dirty="0"/>
              <a:t>Does the student need more than what they are getting?-</a:t>
            </a:r>
          </a:p>
          <a:p>
            <a:r>
              <a:rPr lang="en-US" dirty="0"/>
              <a:t>Does the student need something different than what they are getting?</a:t>
            </a:r>
          </a:p>
          <a:p>
            <a:pPr marL="0" indent="0">
              <a:buNone/>
            </a:pPr>
            <a:r>
              <a:rPr lang="en-US" dirty="0"/>
              <a:t>Remember: Considering the Supreme Court’s Endrew F. ruling, not having progress or status data - and/or doing nothing in the presence of actionable data - is likely a denial of FAPE.</a:t>
            </a:r>
          </a:p>
          <a:p>
            <a:pPr marL="0" indent="0">
              <a:buNone/>
            </a:pPr>
            <a:r>
              <a:rPr lang="en-US" dirty="0"/>
              <a:t>“The IEP must aim to enable the child to </a:t>
            </a:r>
            <a:r>
              <a:rPr lang="en-US" b="1" i="1" dirty="0"/>
              <a:t>make progress</a:t>
            </a:r>
            <a:r>
              <a:rPr lang="en-US" dirty="0"/>
              <a:t>. After all, the </a:t>
            </a:r>
            <a:r>
              <a:rPr lang="en-US" b="1" i="1" dirty="0"/>
              <a:t>essential function of an IEP </a:t>
            </a:r>
            <a:r>
              <a:rPr lang="en-US" dirty="0"/>
              <a:t>is to set out a plan for pursuing </a:t>
            </a:r>
            <a:r>
              <a:rPr lang="en-US" b="1" i="1" dirty="0"/>
              <a:t>academic and functional advancement</a:t>
            </a:r>
            <a:r>
              <a:rPr lang="en-US" dirty="0"/>
              <a:t>.” (Endrew F., 2017, p. 11.)</a:t>
            </a:r>
          </a:p>
        </p:txBody>
      </p:sp>
      <p:sp>
        <p:nvSpPr>
          <p:cNvPr id="5" name="Title 4">
            <a:extLst>
              <a:ext uri="{FF2B5EF4-FFF2-40B4-BE49-F238E27FC236}">
                <a16:creationId xmlns:a16="http://schemas.microsoft.com/office/drawing/2014/main" id="{0916E484-391C-7D07-B43E-EE37617E2A64}"/>
              </a:ext>
            </a:extLst>
          </p:cNvPr>
          <p:cNvSpPr>
            <a:spLocks noGrp="1"/>
          </p:cNvSpPr>
          <p:nvPr>
            <p:ph type="title"/>
          </p:nvPr>
        </p:nvSpPr>
        <p:spPr>
          <a:xfrm>
            <a:off x="838200" y="18255"/>
            <a:ext cx="10515600" cy="1325563"/>
          </a:xfrm>
        </p:spPr>
        <p:txBody>
          <a:bodyPr>
            <a:normAutofit fontScale="90000"/>
          </a:bodyPr>
          <a:lstStyle/>
          <a:p>
            <a:r>
              <a:rPr lang="en-US" dirty="0"/>
              <a:t>Evaluation of Progress Decisions: Based Upon Data</a:t>
            </a:r>
          </a:p>
        </p:txBody>
      </p:sp>
      <p:sp>
        <p:nvSpPr>
          <p:cNvPr id="8" name="TextBox 7">
            <a:extLst>
              <a:ext uri="{FF2B5EF4-FFF2-40B4-BE49-F238E27FC236}">
                <a16:creationId xmlns:a16="http://schemas.microsoft.com/office/drawing/2014/main" id="{15D7F720-39E3-1A18-DBA8-38C24A170C78}"/>
              </a:ext>
            </a:extLst>
          </p:cNvPr>
          <p:cNvSpPr txBox="1"/>
          <p:nvPr/>
        </p:nvSpPr>
        <p:spPr>
          <a:xfrm>
            <a:off x="838200" y="5689822"/>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19250551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FA9064-B746-F3DB-284D-BD616616DD5B}"/>
              </a:ext>
            </a:extLst>
          </p:cNvPr>
          <p:cNvSpPr>
            <a:spLocks noGrp="1"/>
          </p:cNvSpPr>
          <p:nvPr>
            <p:ph idx="1"/>
          </p:nvPr>
        </p:nvSpPr>
        <p:spPr>
          <a:xfrm>
            <a:off x="838200" y="1644073"/>
            <a:ext cx="10515600" cy="4140039"/>
          </a:xfrm>
        </p:spPr>
        <p:txBody>
          <a:bodyPr/>
          <a:lstStyle/>
          <a:p>
            <a:pPr marL="0" indent="0">
              <a:buNone/>
            </a:pPr>
            <a:r>
              <a:rPr lang="en-US" dirty="0"/>
              <a:t>The method by which IEP teams can monitor student progress and make changes when needed.</a:t>
            </a:r>
          </a:p>
          <a:p>
            <a:pPr marL="0" indent="0">
              <a:buNone/>
            </a:pPr>
            <a:endParaRPr lang="en-US" dirty="0"/>
          </a:p>
        </p:txBody>
      </p:sp>
      <p:sp>
        <p:nvSpPr>
          <p:cNvPr id="3" name="Title 2">
            <a:extLst>
              <a:ext uri="{FF2B5EF4-FFF2-40B4-BE49-F238E27FC236}">
                <a16:creationId xmlns:a16="http://schemas.microsoft.com/office/drawing/2014/main" id="{AE33FD14-7362-2B83-D3EE-0FD9C18ED135}"/>
              </a:ext>
            </a:extLst>
          </p:cNvPr>
          <p:cNvSpPr>
            <a:spLocks noGrp="1"/>
          </p:cNvSpPr>
          <p:nvPr>
            <p:ph type="title"/>
          </p:nvPr>
        </p:nvSpPr>
        <p:spPr/>
        <p:txBody>
          <a:bodyPr>
            <a:normAutofit fontScale="90000"/>
          </a:bodyPr>
          <a:lstStyle/>
          <a:p>
            <a:r>
              <a:rPr lang="en-US" dirty="0"/>
              <a:t>Data Collection for Monitoring Progress</a:t>
            </a:r>
          </a:p>
        </p:txBody>
      </p:sp>
      <p:sp>
        <p:nvSpPr>
          <p:cNvPr id="4" name="Rectangle: Rounded Corners 3">
            <a:extLst>
              <a:ext uri="{FF2B5EF4-FFF2-40B4-BE49-F238E27FC236}">
                <a16:creationId xmlns:a16="http://schemas.microsoft.com/office/drawing/2014/main" id="{619E7195-B3BA-0A74-3ECA-A3B7BE794591}"/>
              </a:ext>
            </a:extLst>
          </p:cNvPr>
          <p:cNvSpPr/>
          <p:nvPr/>
        </p:nvSpPr>
        <p:spPr>
          <a:xfrm>
            <a:off x="1116419" y="3429000"/>
            <a:ext cx="2105246" cy="187664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Can be graphed (numbers not words)</a:t>
            </a:r>
          </a:p>
        </p:txBody>
      </p:sp>
      <p:sp>
        <p:nvSpPr>
          <p:cNvPr id="5" name="Rectangle: Rounded Corners 4">
            <a:extLst>
              <a:ext uri="{FF2B5EF4-FFF2-40B4-BE49-F238E27FC236}">
                <a16:creationId xmlns:a16="http://schemas.microsoft.com/office/drawing/2014/main" id="{1BF22E6E-3ABB-DC11-1CDA-DDA7986DA4A3}"/>
              </a:ext>
            </a:extLst>
          </p:cNvPr>
          <p:cNvSpPr/>
          <p:nvPr/>
        </p:nvSpPr>
        <p:spPr>
          <a:xfrm>
            <a:off x="3636335" y="3429000"/>
            <a:ext cx="2594344" cy="187664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t>Measured frequently &amp; systematically</a:t>
            </a:r>
          </a:p>
        </p:txBody>
      </p:sp>
      <p:sp>
        <p:nvSpPr>
          <p:cNvPr id="6" name="Rectangle: Rounded Corners 5">
            <a:extLst>
              <a:ext uri="{FF2B5EF4-FFF2-40B4-BE49-F238E27FC236}">
                <a16:creationId xmlns:a16="http://schemas.microsoft.com/office/drawing/2014/main" id="{AFD0CCE6-1DA6-FCED-D9BD-1685BA4649F7}"/>
              </a:ext>
            </a:extLst>
          </p:cNvPr>
          <p:cNvSpPr/>
          <p:nvPr/>
        </p:nvSpPr>
        <p:spPr>
          <a:xfrm>
            <a:off x="6592186" y="3429000"/>
            <a:ext cx="1998921" cy="187664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t>User friendly &amp; time efficient</a:t>
            </a:r>
          </a:p>
        </p:txBody>
      </p:sp>
      <p:sp>
        <p:nvSpPr>
          <p:cNvPr id="7" name="Rectangle: Rounded Corners 6">
            <a:extLst>
              <a:ext uri="{FF2B5EF4-FFF2-40B4-BE49-F238E27FC236}">
                <a16:creationId xmlns:a16="http://schemas.microsoft.com/office/drawing/2014/main" id="{C62537F9-2DCC-B9C7-9B75-BA296E266A45}"/>
              </a:ext>
            </a:extLst>
          </p:cNvPr>
          <p:cNvSpPr/>
          <p:nvPr/>
        </p:nvSpPr>
        <p:spPr>
          <a:xfrm>
            <a:off x="9037674" y="3429000"/>
            <a:ext cx="1998921" cy="1876647"/>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Analyze and use for decision-making</a:t>
            </a:r>
          </a:p>
        </p:txBody>
      </p:sp>
      <p:sp>
        <p:nvSpPr>
          <p:cNvPr id="9" name="TextBox 8">
            <a:extLst>
              <a:ext uri="{FF2B5EF4-FFF2-40B4-BE49-F238E27FC236}">
                <a16:creationId xmlns:a16="http://schemas.microsoft.com/office/drawing/2014/main" id="{C33AEA95-ABF8-C048-592A-CDF40DD3853C}"/>
              </a:ext>
            </a:extLst>
          </p:cNvPr>
          <p:cNvSpPr txBox="1"/>
          <p:nvPr/>
        </p:nvSpPr>
        <p:spPr>
          <a:xfrm>
            <a:off x="838200" y="5784112"/>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13523652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F28A4A-350E-A764-B29B-DF38D3DB4BB3}"/>
              </a:ext>
            </a:extLst>
          </p:cNvPr>
          <p:cNvSpPr>
            <a:spLocks noGrp="1"/>
          </p:cNvSpPr>
          <p:nvPr>
            <p:ph type="title"/>
          </p:nvPr>
        </p:nvSpPr>
        <p:spPr>
          <a:xfrm>
            <a:off x="838200" y="365125"/>
            <a:ext cx="10515600" cy="823169"/>
          </a:xfrm>
        </p:spPr>
        <p:txBody>
          <a:bodyPr/>
          <a:lstStyle/>
          <a:p>
            <a:r>
              <a:rPr lang="en-US" dirty="0"/>
              <a:t>Progress Monitoring </a:t>
            </a:r>
          </a:p>
        </p:txBody>
      </p:sp>
      <p:sp>
        <p:nvSpPr>
          <p:cNvPr id="7" name="TextBox 6">
            <a:extLst>
              <a:ext uri="{FF2B5EF4-FFF2-40B4-BE49-F238E27FC236}">
                <a16:creationId xmlns:a16="http://schemas.microsoft.com/office/drawing/2014/main" id="{32C59324-DFD0-C098-BDD6-BB050EBDDF13}"/>
              </a:ext>
            </a:extLst>
          </p:cNvPr>
          <p:cNvSpPr txBox="1"/>
          <p:nvPr/>
        </p:nvSpPr>
        <p:spPr>
          <a:xfrm>
            <a:off x="424797" y="1283508"/>
            <a:ext cx="6103209" cy="3108543"/>
          </a:xfrm>
          <a:prstGeom prst="rect">
            <a:avLst/>
          </a:prstGeom>
          <a:noFill/>
        </p:spPr>
        <p:txBody>
          <a:bodyPr wrap="none" rtlCol="0">
            <a:spAutoFit/>
          </a:bodyPr>
          <a:lstStyle/>
          <a:p>
            <a:r>
              <a:rPr lang="en-US" sz="2800" b="1" dirty="0"/>
              <a:t>Systematic, frequent, &amp; reported</a:t>
            </a:r>
          </a:p>
          <a:p>
            <a:pPr marL="342900" indent="-342900">
              <a:buFont typeface="Arial" panose="020B0604020202020204" pitchFamily="34" charset="0"/>
              <a:buChar char="•"/>
            </a:pPr>
            <a:r>
              <a:rPr lang="en-US" sz="2400" dirty="0"/>
              <a:t>Curriculum-Based Measurement</a:t>
            </a:r>
          </a:p>
          <a:p>
            <a:pPr marL="342900" indent="-342900">
              <a:buFont typeface="Arial" panose="020B0604020202020204" pitchFamily="34" charset="0"/>
              <a:buChar char="•"/>
            </a:pPr>
            <a:r>
              <a:rPr lang="en-US" sz="2400" dirty="0"/>
              <a:t>Curriculum-Based Assessment</a:t>
            </a:r>
          </a:p>
          <a:p>
            <a:pPr marL="342900" indent="-342900">
              <a:buFont typeface="Arial" panose="020B0604020202020204" pitchFamily="34" charset="0"/>
              <a:buChar char="•"/>
            </a:pPr>
            <a:r>
              <a:rPr lang="en-US" sz="2400" dirty="0"/>
              <a:t>Make changes when needed</a:t>
            </a:r>
          </a:p>
          <a:p>
            <a:pPr marL="342900" indent="-342900">
              <a:buFont typeface="Arial" panose="020B0604020202020204" pitchFamily="34" charset="0"/>
              <a:buChar char="•"/>
            </a:pPr>
            <a:r>
              <a:rPr lang="en-US" sz="2400" dirty="0"/>
              <a:t>Teacher Developed Assessments</a:t>
            </a:r>
          </a:p>
          <a:p>
            <a:pPr marL="342900" indent="-342900">
              <a:buFont typeface="Arial" panose="020B0604020202020204" pitchFamily="34" charset="0"/>
              <a:buChar char="•"/>
            </a:pPr>
            <a:r>
              <a:rPr lang="en-US" sz="2400" dirty="0"/>
              <a:t>Brief/in the moment student responding</a:t>
            </a:r>
          </a:p>
          <a:p>
            <a:pPr marL="342900" indent="-342900">
              <a:buFont typeface="Arial" panose="020B0604020202020204" pitchFamily="34" charset="0"/>
              <a:buChar char="•"/>
            </a:pPr>
            <a:r>
              <a:rPr lang="en-US" sz="2400" dirty="0"/>
              <a:t>Entrance/Exit Tickets</a:t>
            </a:r>
          </a:p>
          <a:p>
            <a:pPr marL="342900" indent="-342900">
              <a:buFont typeface="Arial" panose="020B0604020202020204" pitchFamily="34" charset="0"/>
              <a:buChar char="•"/>
            </a:pPr>
            <a:endParaRPr lang="en-US" sz="2400" dirty="0"/>
          </a:p>
        </p:txBody>
      </p:sp>
      <p:pic>
        <p:nvPicPr>
          <p:cNvPr id="4" name="Content Placeholder 3" descr="green light - compliant">
            <a:extLst>
              <a:ext uri="{FF2B5EF4-FFF2-40B4-BE49-F238E27FC236}">
                <a16:creationId xmlns:a16="http://schemas.microsoft.com/office/drawing/2014/main" id="{E3800FB6-2179-D970-DDF1-1C9ADE36624F}"/>
              </a:ext>
            </a:extLst>
          </p:cNvPr>
          <p:cNvPicPr>
            <a:picLocks noGrp="1" noChangeAspect="1"/>
          </p:cNvPicPr>
          <p:nvPr>
            <p:ph sz="half" idx="1"/>
          </p:nvPr>
        </p:nvPicPr>
        <p:blipFill>
          <a:blip r:embed="rId3"/>
          <a:stretch>
            <a:fillRect/>
          </a:stretch>
        </p:blipFill>
        <p:spPr>
          <a:xfrm>
            <a:off x="1566509" y="4018923"/>
            <a:ext cx="2091109" cy="2133785"/>
          </a:xfrm>
          <a:prstGeom prst="rect">
            <a:avLst/>
          </a:prstGeom>
        </p:spPr>
      </p:pic>
      <p:sp>
        <p:nvSpPr>
          <p:cNvPr id="8" name="TextBox 7">
            <a:extLst>
              <a:ext uri="{FF2B5EF4-FFF2-40B4-BE49-F238E27FC236}">
                <a16:creationId xmlns:a16="http://schemas.microsoft.com/office/drawing/2014/main" id="{4B3D4021-E990-1428-25D7-F8BB9F457185}"/>
              </a:ext>
            </a:extLst>
          </p:cNvPr>
          <p:cNvSpPr txBox="1"/>
          <p:nvPr/>
        </p:nvSpPr>
        <p:spPr>
          <a:xfrm>
            <a:off x="6791874" y="1322736"/>
            <a:ext cx="5584424" cy="2000548"/>
          </a:xfrm>
          <a:prstGeom prst="rect">
            <a:avLst/>
          </a:prstGeom>
          <a:noFill/>
        </p:spPr>
        <p:txBody>
          <a:bodyPr wrap="square" rtlCol="0">
            <a:spAutoFit/>
          </a:bodyPr>
          <a:lstStyle/>
          <a:p>
            <a:r>
              <a:rPr lang="en-US" sz="2800" b="1" dirty="0"/>
              <a:t>Haphazard</a:t>
            </a:r>
          </a:p>
          <a:p>
            <a:pPr marL="285750" indent="-285750">
              <a:buFont typeface="Arial" panose="020B0604020202020204" pitchFamily="34" charset="0"/>
              <a:buChar char="•"/>
            </a:pPr>
            <a:r>
              <a:rPr lang="en-US" sz="2400" dirty="0"/>
              <a:t>Teacher Observation</a:t>
            </a:r>
          </a:p>
          <a:p>
            <a:pPr marL="285750" indent="-285750">
              <a:buFont typeface="Arial" panose="020B0604020202020204" pitchFamily="34" charset="0"/>
              <a:buChar char="•"/>
            </a:pPr>
            <a:r>
              <a:rPr lang="en-US" sz="2400" dirty="0"/>
              <a:t>To be determined</a:t>
            </a:r>
          </a:p>
          <a:p>
            <a:pPr marL="285750" indent="-285750">
              <a:buFont typeface="Arial" panose="020B0604020202020204" pitchFamily="34" charset="0"/>
              <a:buChar char="•"/>
            </a:pPr>
            <a:r>
              <a:rPr lang="en-US" sz="2400" dirty="0"/>
              <a:t>Don’t analyze data &amp; don’t make changes</a:t>
            </a:r>
          </a:p>
        </p:txBody>
      </p:sp>
      <p:pic>
        <p:nvPicPr>
          <p:cNvPr id="6" name="Content Placeholder 5" descr="red light - non-compliant">
            <a:extLst>
              <a:ext uri="{FF2B5EF4-FFF2-40B4-BE49-F238E27FC236}">
                <a16:creationId xmlns:a16="http://schemas.microsoft.com/office/drawing/2014/main" id="{77D0974D-EAF2-07F9-186B-DFEC8809DC27}"/>
              </a:ext>
            </a:extLst>
          </p:cNvPr>
          <p:cNvPicPr>
            <a:picLocks noGrp="1" noChangeAspect="1"/>
          </p:cNvPicPr>
          <p:nvPr>
            <p:ph sz="half" idx="2"/>
          </p:nvPr>
        </p:nvPicPr>
        <p:blipFill>
          <a:blip r:embed="rId4"/>
          <a:stretch>
            <a:fillRect/>
          </a:stretch>
        </p:blipFill>
        <p:spPr>
          <a:xfrm>
            <a:off x="8196930" y="4012827"/>
            <a:ext cx="1792379" cy="2139881"/>
          </a:xfrm>
          <a:prstGeom prst="rect">
            <a:avLst/>
          </a:prstGeom>
        </p:spPr>
      </p:pic>
    </p:spTree>
    <p:extLst>
      <p:ext uri="{BB962C8B-B14F-4D97-AF65-F5344CB8AC3E}">
        <p14:creationId xmlns:p14="http://schemas.microsoft.com/office/powerpoint/2010/main" val="16491332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750EE2-CA7A-EF34-B19A-FB248286503F}"/>
              </a:ext>
            </a:extLst>
          </p:cNvPr>
          <p:cNvSpPr>
            <a:spLocks noGrp="1"/>
          </p:cNvSpPr>
          <p:nvPr>
            <p:ph idx="1"/>
          </p:nvPr>
        </p:nvSpPr>
        <p:spPr/>
        <p:txBody>
          <a:bodyPr>
            <a:normAutofit/>
          </a:bodyPr>
          <a:lstStyle/>
          <a:p>
            <a:r>
              <a:rPr lang="en-US" sz="3200"/>
              <a:t>It’s part of specially designed instruction.</a:t>
            </a:r>
          </a:p>
          <a:p>
            <a:r>
              <a:rPr lang="en-US" sz="3200"/>
              <a:t>It helps teachers know when to take action:</a:t>
            </a:r>
          </a:p>
          <a:p>
            <a:pPr lvl="1"/>
            <a:r>
              <a:rPr lang="en-US" sz="3200"/>
              <a:t>Change instructional practices</a:t>
            </a:r>
          </a:p>
          <a:p>
            <a:pPr lvl="1"/>
            <a:r>
              <a:rPr lang="en-US" sz="3200"/>
              <a:t>Adjust curriculum</a:t>
            </a:r>
          </a:p>
          <a:p>
            <a:pPr lvl="1"/>
            <a:r>
              <a:rPr lang="en-US" sz="3200"/>
              <a:t>Add services and supports</a:t>
            </a:r>
          </a:p>
          <a:p>
            <a:r>
              <a:rPr lang="en-US" sz="3200"/>
              <a:t>It results in improved outcomes for all students.</a:t>
            </a:r>
          </a:p>
          <a:p>
            <a:r>
              <a:rPr lang="en-US" sz="3200"/>
              <a:t>Promotes closing the achievement gap</a:t>
            </a:r>
          </a:p>
        </p:txBody>
      </p:sp>
      <p:sp>
        <p:nvSpPr>
          <p:cNvPr id="3" name="Title 2">
            <a:extLst>
              <a:ext uri="{FF2B5EF4-FFF2-40B4-BE49-F238E27FC236}">
                <a16:creationId xmlns:a16="http://schemas.microsoft.com/office/drawing/2014/main" id="{2F56714C-0CEF-9B0B-5486-D5A63A95FDD8}"/>
              </a:ext>
            </a:extLst>
          </p:cNvPr>
          <p:cNvSpPr>
            <a:spLocks noGrp="1"/>
          </p:cNvSpPr>
          <p:nvPr>
            <p:ph type="title"/>
          </p:nvPr>
        </p:nvSpPr>
        <p:spPr/>
        <p:txBody>
          <a:bodyPr>
            <a:normAutofit fontScale="90000"/>
          </a:bodyPr>
          <a:lstStyle/>
          <a:p>
            <a:r>
              <a:rPr lang="en-US"/>
              <a:t>Why is Progress Monitoring Important?</a:t>
            </a:r>
          </a:p>
        </p:txBody>
      </p:sp>
    </p:spTree>
    <p:extLst>
      <p:ext uri="{BB962C8B-B14F-4D97-AF65-F5344CB8AC3E}">
        <p14:creationId xmlns:p14="http://schemas.microsoft.com/office/powerpoint/2010/main" val="35835582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46BA7-D6CF-31B9-6CF2-4FABF96713AA}"/>
              </a:ext>
            </a:extLst>
          </p:cNvPr>
          <p:cNvSpPr>
            <a:spLocks noGrp="1"/>
          </p:cNvSpPr>
          <p:nvPr>
            <p:ph type="title"/>
          </p:nvPr>
        </p:nvSpPr>
        <p:spPr/>
        <p:txBody>
          <a:bodyPr/>
          <a:lstStyle/>
          <a:p>
            <a:r>
              <a:rPr lang="en-US"/>
              <a:t>Progress Monitoring Process</a:t>
            </a:r>
          </a:p>
        </p:txBody>
      </p:sp>
      <p:graphicFrame>
        <p:nvGraphicFramePr>
          <p:cNvPr id="4" name="Content Placeholder 3" descr="Graphic representation showing the progress monitoring process: before to during to after">
            <a:extLst>
              <a:ext uri="{FF2B5EF4-FFF2-40B4-BE49-F238E27FC236}">
                <a16:creationId xmlns:a16="http://schemas.microsoft.com/office/drawing/2014/main" id="{C3DA8344-BF14-1400-326F-B64975EBF006}"/>
              </a:ext>
            </a:extLst>
          </p:cNvPr>
          <p:cNvGraphicFramePr>
            <a:graphicFrameLocks noGrp="1"/>
          </p:cNvGraphicFramePr>
          <p:nvPr>
            <p:ph idx="1"/>
            <p:extLst>
              <p:ext uri="{D42A27DB-BD31-4B8C-83A1-F6EECF244321}">
                <p14:modId xmlns:p14="http://schemas.microsoft.com/office/powerpoint/2010/main" val="2416549360"/>
              </p:ext>
            </p:extLst>
          </p:nvPr>
        </p:nvGraphicFramePr>
        <p:xfrm>
          <a:off x="242455" y="1436833"/>
          <a:ext cx="10515600" cy="453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E52C5D9A-D763-2735-7996-2DA73ACC3F7E}"/>
              </a:ext>
            </a:extLst>
          </p:cNvPr>
          <p:cNvSpPr/>
          <p:nvPr/>
        </p:nvSpPr>
        <p:spPr>
          <a:xfrm rot="8499140" flipH="1" flipV="1">
            <a:off x="9830157" y="2537226"/>
            <a:ext cx="1855798" cy="661411"/>
          </a:xfrm>
          <a:prstGeom prst="rightArrow">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Responsive</a:t>
            </a:r>
          </a:p>
        </p:txBody>
      </p:sp>
      <p:sp>
        <p:nvSpPr>
          <p:cNvPr id="8" name="TextBox 7">
            <a:extLst>
              <a:ext uri="{FF2B5EF4-FFF2-40B4-BE49-F238E27FC236}">
                <a16:creationId xmlns:a16="http://schemas.microsoft.com/office/drawing/2014/main" id="{1B8D2F8A-1C1D-A496-3E9D-C85F0A1B3F28}"/>
              </a:ext>
            </a:extLst>
          </p:cNvPr>
          <p:cNvSpPr txBox="1"/>
          <p:nvPr/>
        </p:nvSpPr>
        <p:spPr>
          <a:xfrm>
            <a:off x="10987833" y="1644346"/>
            <a:ext cx="1406236" cy="646331"/>
          </a:xfrm>
          <a:prstGeom prst="rect">
            <a:avLst/>
          </a:prstGeom>
          <a:noFill/>
        </p:spPr>
        <p:txBody>
          <a:bodyPr wrap="square" rtlCol="0">
            <a:spAutoFit/>
          </a:bodyPr>
          <a:lstStyle/>
          <a:p>
            <a:r>
              <a:rPr lang="en-US"/>
              <a:t>Continue Plan</a:t>
            </a:r>
          </a:p>
        </p:txBody>
      </p:sp>
      <p:sp>
        <p:nvSpPr>
          <p:cNvPr id="7" name="Arrow: Right 6">
            <a:extLst>
              <a:ext uri="{FF2B5EF4-FFF2-40B4-BE49-F238E27FC236}">
                <a16:creationId xmlns:a16="http://schemas.microsoft.com/office/drawing/2014/main" id="{129F07F4-47EF-85CC-53DC-8CB7F3E43C22}"/>
              </a:ext>
            </a:extLst>
          </p:cNvPr>
          <p:cNvSpPr/>
          <p:nvPr/>
        </p:nvSpPr>
        <p:spPr>
          <a:xfrm rot="1417036">
            <a:off x="9809052" y="4383919"/>
            <a:ext cx="2175118" cy="754505"/>
          </a:xfrm>
          <a:prstGeom prst="rightArrow">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284A"/>
                </a:solidFill>
              </a:rPr>
              <a:t>Non-Responsive</a:t>
            </a:r>
          </a:p>
        </p:txBody>
      </p:sp>
      <p:sp>
        <p:nvSpPr>
          <p:cNvPr id="9" name="TextBox 8">
            <a:extLst>
              <a:ext uri="{FF2B5EF4-FFF2-40B4-BE49-F238E27FC236}">
                <a16:creationId xmlns:a16="http://schemas.microsoft.com/office/drawing/2014/main" id="{3772D01D-0D0C-C1BD-58E4-FCB3917B3CEC}"/>
              </a:ext>
            </a:extLst>
          </p:cNvPr>
          <p:cNvSpPr txBox="1"/>
          <p:nvPr/>
        </p:nvSpPr>
        <p:spPr>
          <a:xfrm>
            <a:off x="11115964" y="5322815"/>
            <a:ext cx="1667161" cy="646331"/>
          </a:xfrm>
          <a:prstGeom prst="rect">
            <a:avLst/>
          </a:prstGeom>
          <a:noFill/>
        </p:spPr>
        <p:txBody>
          <a:bodyPr wrap="square" rtlCol="0">
            <a:spAutoFit/>
          </a:bodyPr>
          <a:lstStyle/>
          <a:p>
            <a:r>
              <a:rPr lang="en-US"/>
              <a:t>Make a Change</a:t>
            </a:r>
          </a:p>
        </p:txBody>
      </p:sp>
      <p:sp>
        <p:nvSpPr>
          <p:cNvPr id="10" name="TextBox 9">
            <a:extLst>
              <a:ext uri="{FF2B5EF4-FFF2-40B4-BE49-F238E27FC236}">
                <a16:creationId xmlns:a16="http://schemas.microsoft.com/office/drawing/2014/main" id="{40099122-D358-EBE5-E727-07B87201CFF9}"/>
              </a:ext>
            </a:extLst>
          </p:cNvPr>
          <p:cNvSpPr txBox="1"/>
          <p:nvPr/>
        </p:nvSpPr>
        <p:spPr>
          <a:xfrm>
            <a:off x="501049" y="5969146"/>
            <a:ext cx="8975460" cy="369332"/>
          </a:xfrm>
          <a:prstGeom prst="rect">
            <a:avLst/>
          </a:prstGeom>
          <a:noFill/>
        </p:spPr>
        <p:txBody>
          <a:bodyPr wrap="square" rtlCol="0">
            <a:spAutoFit/>
          </a:bodyPr>
          <a:lstStyle/>
          <a:p>
            <a:r>
              <a:rPr lang="en-US"/>
              <a:t>Practical Progress Monitoring (CEC 2023)</a:t>
            </a:r>
          </a:p>
        </p:txBody>
      </p:sp>
    </p:spTree>
    <p:extLst>
      <p:ext uri="{BB962C8B-B14F-4D97-AF65-F5344CB8AC3E}">
        <p14:creationId xmlns:p14="http://schemas.microsoft.com/office/powerpoint/2010/main" val="1842508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344-2E14-4293-BA8C-66BB98FECC40}"/>
              </a:ext>
            </a:extLst>
          </p:cNvPr>
          <p:cNvSpPr>
            <a:spLocks noGrp="1"/>
          </p:cNvSpPr>
          <p:nvPr>
            <p:ph type="title"/>
          </p:nvPr>
        </p:nvSpPr>
        <p:spPr/>
        <p:txBody>
          <a:bodyPr>
            <a:normAutofit fontScale="90000"/>
          </a:bodyPr>
          <a:lstStyle/>
          <a:p>
            <a:r>
              <a:rPr lang="en-US" dirty="0">
                <a:hlinkClick r:id="rId3">
                  <a:extLst>
                    <a:ext uri="{A12FA001-AC4F-418D-AE19-62706E023703}">
                      <ahyp:hlinkClr xmlns:ahyp="http://schemas.microsoft.com/office/drawing/2018/hyperlinkcolor" val="tx"/>
                    </a:ext>
                  </a:extLst>
                </a:hlinkClick>
              </a:rPr>
              <a:t>Continuous Improvement Consideration Chart</a:t>
            </a:r>
            <a:endParaRPr lang="en-US" dirty="0"/>
          </a:p>
        </p:txBody>
      </p:sp>
    </p:spTree>
    <p:extLst>
      <p:ext uri="{BB962C8B-B14F-4D97-AF65-F5344CB8AC3E}">
        <p14:creationId xmlns:p14="http://schemas.microsoft.com/office/powerpoint/2010/main" val="254279427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0634F4D-6E66-465A-680C-A5D9E678C438}"/>
              </a:ext>
            </a:extLst>
          </p:cNvPr>
          <p:cNvSpPr>
            <a:spLocks noGrp="1"/>
          </p:cNvSpPr>
          <p:nvPr>
            <p:ph idx="1"/>
          </p:nvPr>
        </p:nvSpPr>
        <p:spPr/>
        <p:txBody>
          <a:bodyPr/>
          <a:lstStyle/>
          <a:p>
            <a:r>
              <a:rPr lang="en-US" dirty="0"/>
              <a:t>Writing goals that are not measurable.</a:t>
            </a:r>
          </a:p>
          <a:p>
            <a:r>
              <a:rPr lang="en-US" dirty="0"/>
              <a:t>Goal, baseline, and progress monitoring data not using the same measurement.</a:t>
            </a:r>
          </a:p>
          <a:p>
            <a:r>
              <a:rPr lang="en-US" dirty="0"/>
              <a:t>Substituting subjective judgement for objective data.</a:t>
            </a:r>
          </a:p>
          <a:p>
            <a:r>
              <a:rPr lang="en-US" dirty="0"/>
              <a:t>Relying on “teacher observation” to measure progress</a:t>
            </a:r>
          </a:p>
          <a:p>
            <a:r>
              <a:rPr lang="en-US" dirty="0"/>
              <a:t>Using only commercially-developed summative achievement tests to monitor as student’s growth.</a:t>
            </a:r>
          </a:p>
        </p:txBody>
      </p:sp>
      <p:sp>
        <p:nvSpPr>
          <p:cNvPr id="5" name="Title 4">
            <a:extLst>
              <a:ext uri="{FF2B5EF4-FFF2-40B4-BE49-F238E27FC236}">
                <a16:creationId xmlns:a16="http://schemas.microsoft.com/office/drawing/2014/main" id="{B66C4C21-DF1B-1A27-5994-69502CC626E5}"/>
              </a:ext>
            </a:extLst>
          </p:cNvPr>
          <p:cNvSpPr>
            <a:spLocks noGrp="1"/>
          </p:cNvSpPr>
          <p:nvPr>
            <p:ph type="title"/>
          </p:nvPr>
        </p:nvSpPr>
        <p:spPr/>
        <p:txBody>
          <a:bodyPr>
            <a:normAutofit fontScale="90000"/>
          </a:bodyPr>
          <a:lstStyle/>
          <a:p>
            <a:r>
              <a:rPr lang="en-US" dirty="0"/>
              <a:t>Common Errors in Monitoring Progress Toward Annual Goals</a:t>
            </a:r>
          </a:p>
        </p:txBody>
      </p:sp>
      <p:sp>
        <p:nvSpPr>
          <p:cNvPr id="8" name="TextBox 7">
            <a:extLst>
              <a:ext uri="{FF2B5EF4-FFF2-40B4-BE49-F238E27FC236}">
                <a16:creationId xmlns:a16="http://schemas.microsoft.com/office/drawing/2014/main" id="{CAD2105D-0EA5-C27D-9E77-2A72444702CA}"/>
              </a:ext>
            </a:extLst>
          </p:cNvPr>
          <p:cNvSpPr txBox="1"/>
          <p:nvPr/>
        </p:nvSpPr>
        <p:spPr>
          <a:xfrm>
            <a:off x="838200" y="5807631"/>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17285374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41B19E-FB5A-8682-E123-316CB9F84365}"/>
              </a:ext>
            </a:extLst>
          </p:cNvPr>
          <p:cNvSpPr>
            <a:spLocks noGrp="1"/>
          </p:cNvSpPr>
          <p:nvPr>
            <p:ph type="title"/>
          </p:nvPr>
        </p:nvSpPr>
        <p:spPr>
          <a:xfrm>
            <a:off x="838200" y="365125"/>
            <a:ext cx="10515600" cy="889517"/>
          </a:xfrm>
        </p:spPr>
        <p:txBody>
          <a:bodyPr/>
          <a:lstStyle/>
          <a:p>
            <a:r>
              <a:rPr lang="en-US" dirty="0"/>
              <a:t>What Does Progress Look Like?</a:t>
            </a:r>
          </a:p>
        </p:txBody>
      </p:sp>
      <p:sp>
        <p:nvSpPr>
          <p:cNvPr id="2" name="Content Placeholder 1">
            <a:extLst>
              <a:ext uri="{FF2B5EF4-FFF2-40B4-BE49-F238E27FC236}">
                <a16:creationId xmlns:a16="http://schemas.microsoft.com/office/drawing/2014/main" id="{424565ED-DC37-9925-439E-24E9F0304790}"/>
              </a:ext>
            </a:extLst>
          </p:cNvPr>
          <p:cNvSpPr>
            <a:spLocks noGrp="1"/>
          </p:cNvSpPr>
          <p:nvPr>
            <p:ph idx="1"/>
          </p:nvPr>
        </p:nvSpPr>
        <p:spPr>
          <a:xfrm>
            <a:off x="561753" y="1421343"/>
            <a:ext cx="8986285" cy="4532890"/>
          </a:xfrm>
        </p:spPr>
        <p:txBody>
          <a:bodyPr>
            <a:normAutofit fontScale="62500" lnSpcReduction="20000"/>
          </a:bodyPr>
          <a:lstStyle/>
          <a:p>
            <a:r>
              <a:rPr lang="en-US" b="1" dirty="0"/>
              <a:t>Rate/speed </a:t>
            </a:r>
            <a:r>
              <a:rPr lang="en-US" dirty="0"/>
              <a:t>(15 times per hour)</a:t>
            </a:r>
          </a:p>
          <a:p>
            <a:r>
              <a:rPr lang="en-US" b="1" dirty="0"/>
              <a:t>Fluency </a:t>
            </a:r>
            <a:r>
              <a:rPr lang="en-US" dirty="0"/>
              <a:t>(speed and accuracy) (60 words read correctly per minute)</a:t>
            </a:r>
          </a:p>
          <a:p>
            <a:r>
              <a:rPr lang="en-US" b="1" dirty="0"/>
              <a:t>Quality ratings/scores on scales/rubrics </a:t>
            </a:r>
            <a:r>
              <a:rPr lang="en-US" dirty="0"/>
              <a:t>(a score of 4 for focus on the classroom assessment writing rubric)</a:t>
            </a:r>
          </a:p>
          <a:p>
            <a:r>
              <a:rPr lang="en-US" b="1" dirty="0"/>
              <a:t>Number of words/parts of a sentence/paragraph</a:t>
            </a:r>
            <a:r>
              <a:rPr lang="en-US" dirty="0"/>
              <a:t> (6 sentence/paragraph elements, 80 correct words sequences)</a:t>
            </a:r>
          </a:p>
          <a:p>
            <a:r>
              <a:rPr lang="en-US" b="1" dirty="0"/>
              <a:t>Advancement</a:t>
            </a:r>
            <a:r>
              <a:rPr lang="en-US" dirty="0"/>
              <a:t> on Learning Progressions/Task Analyses</a:t>
            </a:r>
          </a:p>
          <a:p>
            <a:r>
              <a:rPr lang="en-US" b="1" dirty="0"/>
              <a:t># of attempts/trials </a:t>
            </a:r>
            <a:r>
              <a:rPr lang="en-US" dirty="0"/>
              <a:t>(on 5 out of 5 attempts)</a:t>
            </a:r>
          </a:p>
          <a:p>
            <a:r>
              <a:rPr lang="en-US" b="1" dirty="0"/>
              <a:t>Time to respond/time limits </a:t>
            </a:r>
            <a:r>
              <a:rPr lang="en-US" dirty="0"/>
              <a:t>(within 10 seconds of the question being presented</a:t>
            </a:r>
          </a:p>
          <a:p>
            <a:r>
              <a:rPr lang="en-US" b="1" dirty="0"/>
              <a:t>Minimum # of appropriate responses </a:t>
            </a:r>
            <a:r>
              <a:rPr lang="en-US" dirty="0"/>
              <a:t>(a minimum of 3 times a day)</a:t>
            </a:r>
          </a:p>
          <a:p>
            <a:r>
              <a:rPr lang="en-US" b="1" dirty="0"/>
              <a:t>Change in level of prompting</a:t>
            </a:r>
            <a:r>
              <a:rPr lang="en-US" dirty="0"/>
              <a:t> and /or supports needed (independence, 3 or few verbal prompts)</a:t>
            </a:r>
          </a:p>
          <a:p>
            <a:r>
              <a:rPr lang="en-US" b="1" dirty="0"/>
              <a:t>Change in generalization </a:t>
            </a:r>
            <a:r>
              <a:rPr lang="en-US" dirty="0"/>
              <a:t>in use of content or skill</a:t>
            </a:r>
          </a:p>
        </p:txBody>
      </p:sp>
      <p:sp>
        <p:nvSpPr>
          <p:cNvPr id="4" name="Rectangle: Rounded Corners 3">
            <a:extLst>
              <a:ext uri="{FF2B5EF4-FFF2-40B4-BE49-F238E27FC236}">
                <a16:creationId xmlns:a16="http://schemas.microsoft.com/office/drawing/2014/main" id="{A8A2E425-70B8-BFDE-59AF-23DFA050EC29}"/>
              </a:ext>
            </a:extLst>
          </p:cNvPr>
          <p:cNvSpPr/>
          <p:nvPr/>
        </p:nvSpPr>
        <p:spPr>
          <a:xfrm>
            <a:off x="9824485" y="1254642"/>
            <a:ext cx="2232838" cy="469959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t>Connection to PLAAFP is important</a:t>
            </a:r>
          </a:p>
          <a:p>
            <a:pPr algn="ctr"/>
            <a:endParaRPr lang="en-US" sz="2000" dirty="0"/>
          </a:p>
          <a:p>
            <a:pPr algn="ctr"/>
            <a:r>
              <a:rPr lang="en-US" sz="2000" dirty="0"/>
              <a:t>Criteria for Progress/</a:t>
            </a:r>
          </a:p>
          <a:p>
            <a:pPr algn="ctr"/>
            <a:r>
              <a:rPr lang="en-US" sz="2000" dirty="0"/>
              <a:t>Performance</a:t>
            </a:r>
          </a:p>
          <a:p>
            <a:pPr algn="ctr"/>
            <a:endParaRPr lang="en-US" sz="2000" dirty="0"/>
          </a:p>
          <a:p>
            <a:pPr algn="ctr"/>
            <a:r>
              <a:rPr lang="en-US" sz="2000" dirty="0"/>
              <a:t>If multiple criteria are listed in the goal, all need to be addressed in progress report.</a:t>
            </a:r>
          </a:p>
        </p:txBody>
      </p:sp>
      <p:sp>
        <p:nvSpPr>
          <p:cNvPr id="6" name="TextBox 5">
            <a:extLst>
              <a:ext uri="{FF2B5EF4-FFF2-40B4-BE49-F238E27FC236}">
                <a16:creationId xmlns:a16="http://schemas.microsoft.com/office/drawing/2014/main" id="{00B4493E-8967-9AC2-7090-50C2D8E897DA}"/>
              </a:ext>
            </a:extLst>
          </p:cNvPr>
          <p:cNvSpPr txBox="1"/>
          <p:nvPr/>
        </p:nvSpPr>
        <p:spPr>
          <a:xfrm>
            <a:off x="539604" y="5954233"/>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10831866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2825D-0BEB-8B77-7D5A-248A0E135FA1}"/>
              </a:ext>
            </a:extLst>
          </p:cNvPr>
          <p:cNvSpPr>
            <a:spLocks noGrp="1"/>
          </p:cNvSpPr>
          <p:nvPr>
            <p:ph type="title"/>
          </p:nvPr>
        </p:nvSpPr>
        <p:spPr>
          <a:xfrm>
            <a:off x="6172200" y="365125"/>
            <a:ext cx="3401291" cy="1325563"/>
          </a:xfrm>
        </p:spPr>
        <p:txBody>
          <a:bodyPr>
            <a:normAutofit fontScale="90000"/>
          </a:bodyPr>
          <a:lstStyle/>
          <a:p>
            <a:r>
              <a:rPr lang="en-US">
                <a:hlinkClick r:id="rId3"/>
              </a:rPr>
              <a:t>Progress Monitoring Tip Sheet</a:t>
            </a:r>
            <a:endParaRPr lang="en-US"/>
          </a:p>
        </p:txBody>
      </p:sp>
      <p:pic>
        <p:nvPicPr>
          <p:cNvPr id="8" name="Content Placeholder 7" descr="screen shot image of page 1 IEP Tip sheet measuring progress toward annual goals from the Progress Center">
            <a:extLst>
              <a:ext uri="{FF2B5EF4-FFF2-40B4-BE49-F238E27FC236}">
                <a16:creationId xmlns:a16="http://schemas.microsoft.com/office/drawing/2014/main" id="{3FC21F33-38AC-94D7-C090-5EFCB79C4071}"/>
              </a:ext>
            </a:extLst>
          </p:cNvPr>
          <p:cNvPicPr>
            <a:picLocks noGrp="1" noChangeAspect="1"/>
          </p:cNvPicPr>
          <p:nvPr>
            <p:ph sz="half" idx="1"/>
          </p:nvPr>
        </p:nvPicPr>
        <p:blipFill>
          <a:blip r:embed="rId4"/>
          <a:stretch>
            <a:fillRect/>
          </a:stretch>
        </p:blipFill>
        <p:spPr>
          <a:xfrm>
            <a:off x="1337653" y="365125"/>
            <a:ext cx="4182693" cy="5811838"/>
          </a:xfrm>
        </p:spPr>
      </p:pic>
      <p:pic>
        <p:nvPicPr>
          <p:cNvPr id="3" name="Picture 2" descr="QR code">
            <a:extLst>
              <a:ext uri="{FF2B5EF4-FFF2-40B4-BE49-F238E27FC236}">
                <a16:creationId xmlns:a16="http://schemas.microsoft.com/office/drawing/2014/main" id="{D3FC4BAD-C77A-B39E-F193-D13A6CAA2D0B}"/>
              </a:ext>
            </a:extLst>
          </p:cNvPr>
          <p:cNvPicPr>
            <a:picLocks noChangeAspect="1"/>
          </p:cNvPicPr>
          <p:nvPr/>
        </p:nvPicPr>
        <p:blipFill>
          <a:blip r:embed="rId5"/>
          <a:stretch>
            <a:fillRect/>
          </a:stretch>
        </p:blipFill>
        <p:spPr>
          <a:xfrm>
            <a:off x="9782784" y="0"/>
            <a:ext cx="2143125" cy="2143125"/>
          </a:xfrm>
          <a:prstGeom prst="rect">
            <a:avLst/>
          </a:prstGeom>
        </p:spPr>
      </p:pic>
      <p:sp>
        <p:nvSpPr>
          <p:cNvPr id="5" name="Content Placeholder 4">
            <a:extLst>
              <a:ext uri="{FF2B5EF4-FFF2-40B4-BE49-F238E27FC236}">
                <a16:creationId xmlns:a16="http://schemas.microsoft.com/office/drawing/2014/main" id="{D6541D96-744A-AA6B-7497-76F5ADCA9021}"/>
              </a:ext>
            </a:extLst>
          </p:cNvPr>
          <p:cNvSpPr>
            <a:spLocks noGrp="1"/>
          </p:cNvSpPr>
          <p:nvPr>
            <p:ph sz="half" idx="2"/>
          </p:nvPr>
        </p:nvSpPr>
        <p:spPr>
          <a:xfrm>
            <a:off x="6172200" y="2052083"/>
            <a:ext cx="5181600" cy="4124879"/>
          </a:xfrm>
        </p:spPr>
        <p:txBody>
          <a:bodyPr>
            <a:normAutofit/>
          </a:bodyPr>
          <a:lstStyle/>
          <a:p>
            <a:pPr marL="0" indent="0">
              <a:buNone/>
            </a:pPr>
            <a:r>
              <a:rPr lang="en-US" sz="2000" b="0" i="0" u="none" strike="noStrike" baseline="0" dirty="0">
                <a:solidFill>
                  <a:srgbClr val="575459"/>
                </a:solidFill>
                <a:latin typeface="+mn-lt"/>
              </a:rPr>
              <a:t>A description of— </a:t>
            </a:r>
          </a:p>
          <a:p>
            <a:pPr marL="857250" lvl="1" indent="-400050">
              <a:buAutoNum type="romanLcParenBoth"/>
            </a:pPr>
            <a:r>
              <a:rPr lang="en-US" sz="2000" b="0" i="0" u="none" strike="noStrike" baseline="0" dirty="0">
                <a:solidFill>
                  <a:srgbClr val="575459"/>
                </a:solidFill>
                <a:latin typeface="+mn-lt"/>
              </a:rPr>
              <a:t>How the child’s progress toward meeting the annual goals described in paragraph (2) of this section will be measured; and </a:t>
            </a:r>
          </a:p>
          <a:p>
            <a:pPr marL="857250" lvl="1" indent="-400050">
              <a:buAutoNum type="romanLcParenBoth"/>
            </a:pPr>
            <a:r>
              <a:rPr lang="en-US" sz="2000" b="0" i="0" u="none" strike="noStrike" baseline="0" dirty="0">
                <a:solidFill>
                  <a:srgbClr val="575459"/>
                </a:solidFill>
                <a:latin typeface="+mn-lt"/>
              </a:rPr>
              <a:t>(ii) When periodic reports on the progress the child is making toward meeting the annual goals (such as through the use of quarterly or other periodic reports, concurrent with the issuance of report cards) will be provided; </a:t>
            </a:r>
            <a:endParaRPr lang="en-US" sz="2000" dirty="0">
              <a:latin typeface="+mn-lt"/>
            </a:endParaRPr>
          </a:p>
        </p:txBody>
      </p:sp>
    </p:spTree>
    <p:extLst>
      <p:ext uri="{BB962C8B-B14F-4D97-AF65-F5344CB8AC3E}">
        <p14:creationId xmlns:p14="http://schemas.microsoft.com/office/powerpoint/2010/main" val="13393679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4" y="-603063"/>
            <a:ext cx="10515600" cy="458671"/>
          </a:xfrm>
        </p:spPr>
        <p:txBody>
          <a:bodyPr>
            <a:noAutofit/>
          </a:bodyPr>
          <a:lstStyle/>
          <a:p>
            <a:r>
              <a:rPr lang="en-US" sz="1700">
                <a:latin typeface="+mn-lt"/>
              </a:rPr>
              <a:t>Question 16</a:t>
            </a:r>
          </a:p>
        </p:txBody>
      </p:sp>
      <p:sp>
        <p:nvSpPr>
          <p:cNvPr id="2" name="Content Placeholder 1">
            <a:extLst>
              <a:ext uri="{FF2B5EF4-FFF2-40B4-BE49-F238E27FC236}">
                <a16:creationId xmlns:a16="http://schemas.microsoft.com/office/drawing/2014/main" id="{BE1E43D9-0D4D-4399-99FE-2BA1503A2931}"/>
              </a:ext>
            </a:extLst>
          </p:cNvPr>
          <p:cNvSpPr>
            <a:spLocks noGrp="1"/>
          </p:cNvSpPr>
          <p:nvPr>
            <p:ph idx="1"/>
          </p:nvPr>
        </p:nvSpPr>
        <p:spPr>
          <a:xfrm>
            <a:off x="671002" y="202548"/>
            <a:ext cx="10515600" cy="3121565"/>
          </a:xfrm>
        </p:spPr>
        <p:txBody>
          <a:bodyPr>
            <a:normAutofit fontScale="55000" lnSpcReduction="20000"/>
          </a:bodyPr>
          <a:lstStyle/>
          <a:p>
            <a:pPr marL="0" indent="0">
              <a:lnSpc>
                <a:spcPct val="120000"/>
              </a:lnSpc>
              <a:buNone/>
            </a:pPr>
            <a:r>
              <a:rPr lang="en-US" b="1" dirty="0"/>
              <a:t>15</a:t>
            </a:r>
            <a:r>
              <a:rPr lang="en-US" dirty="0"/>
              <a:t>. Was the student’s progress toward meeting each annual IEP goal measured and reported using the method and frequency described in the IEP? 34 C.F.R. 300.320(a)(3); K.S.A. 72-3429(c)(3)</a:t>
            </a:r>
            <a:br>
              <a:rPr lang="en-US" dirty="0"/>
            </a:br>
            <a:br>
              <a:rPr lang="en-US" dirty="0"/>
            </a:br>
            <a:r>
              <a:rPr lang="en-US" b="1" dirty="0"/>
              <a:t>METHOD</a:t>
            </a:r>
            <a:r>
              <a:rPr lang="en-US" dirty="0"/>
              <a:t>: First, review the IEP to determine if the IEP includes a description of how the student’s progress toward meeting each of the annual goals will be measured. This information could be contained within each goal or in a separate section of the IEP. Next, review the IEP to determine if the IEP includes a description of when periodic reports on the progress the student is making toward meeting each of the annual goals will be provided. Finally, compare these descriptions in the IEP to progress reports in the education record to determine if there is documentation to show a) the student’s progress toward meeting each annual IEP goal was measured as described in the IEP, and b) periodic reports on the progress were provided to the parents (or legal education decision-maker) at the times/intervals required by the IEP.</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2774498"/>
            <a:ext cx="5394604" cy="325970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chemeClr val="tx1"/>
                </a:solidFill>
                <a:latin typeface="+mn-lt"/>
                <a:ea typeface="Arial Narrow"/>
                <a:cs typeface="Arial Narrow"/>
                <a:sym typeface="Arial Narrow"/>
              </a:rPr>
              <a:t>YES</a:t>
            </a:r>
          </a:p>
          <a:p>
            <a:pPr marL="95250" indent="0">
              <a:lnSpc>
                <a:spcPct val="100000"/>
              </a:lnSpc>
              <a:buNone/>
            </a:pPr>
            <a:r>
              <a:rPr lang="en-US" sz="1150" b="1" kern="0">
                <a:solidFill>
                  <a:schemeClr val="tx1"/>
                </a:solidFill>
                <a:latin typeface="+mn-lt"/>
                <a:ea typeface="Arial Narrow"/>
                <a:cs typeface="Arial Narrow"/>
                <a:sym typeface="Arial Narrow"/>
              </a:rPr>
              <a:t>Select YES if documentation shows ALL of the following: </a:t>
            </a:r>
          </a:p>
          <a:p>
            <a:pPr marL="95250" indent="0">
              <a:lnSpc>
                <a:spcPct val="100000"/>
              </a:lnSpc>
              <a:buNone/>
            </a:pPr>
            <a:r>
              <a:rPr lang="en-US" sz="1150" b="1" kern="0">
                <a:solidFill>
                  <a:schemeClr val="tx1"/>
                </a:solidFill>
                <a:latin typeface="+mn-lt"/>
                <a:ea typeface="Arial Narrow"/>
                <a:cs typeface="Arial Narrow"/>
                <a:sym typeface="Arial Narrow"/>
              </a:rPr>
              <a:t>The IEP includes a description of how the student’s progress toward meeting EACH annual IEP goal will be measured. </a:t>
            </a:r>
          </a:p>
          <a:p>
            <a:pPr marL="95250" indent="0">
              <a:lnSpc>
                <a:spcPct val="100000"/>
              </a:lnSpc>
              <a:buNone/>
            </a:pPr>
            <a:r>
              <a:rPr lang="en-US" sz="1150" b="1" kern="0">
                <a:solidFill>
                  <a:schemeClr val="tx1"/>
                </a:solidFill>
                <a:latin typeface="+mn-lt"/>
                <a:ea typeface="Arial Narrow"/>
                <a:cs typeface="Arial Narrow"/>
                <a:sym typeface="Arial Narrow"/>
              </a:rPr>
              <a:t>AND </a:t>
            </a:r>
          </a:p>
          <a:p>
            <a:pPr marL="95250" indent="0">
              <a:lnSpc>
                <a:spcPct val="100000"/>
              </a:lnSpc>
              <a:buNone/>
            </a:pPr>
            <a:r>
              <a:rPr lang="en-US" sz="1150" b="1" kern="0">
                <a:solidFill>
                  <a:schemeClr val="tx1"/>
                </a:solidFill>
                <a:latin typeface="+mn-lt"/>
                <a:ea typeface="Arial Narrow"/>
                <a:cs typeface="Arial Narrow"/>
                <a:sym typeface="Arial Narrow"/>
              </a:rPr>
              <a:t>The IEP includes a description of when periodic reports on the progress the student is making toward meeting each of the annual goals will be provided. </a:t>
            </a:r>
          </a:p>
          <a:p>
            <a:pPr marL="95250" indent="0">
              <a:lnSpc>
                <a:spcPct val="100000"/>
              </a:lnSpc>
              <a:buNone/>
            </a:pPr>
            <a:r>
              <a:rPr lang="en-US" sz="1150" b="1" kern="0">
                <a:solidFill>
                  <a:schemeClr val="tx1"/>
                </a:solidFill>
                <a:latin typeface="+mn-lt"/>
                <a:ea typeface="Arial Narrow"/>
                <a:cs typeface="Arial Narrow"/>
                <a:sym typeface="Arial Narrow"/>
              </a:rPr>
              <a:t>AND </a:t>
            </a:r>
          </a:p>
          <a:p>
            <a:pPr marL="95250" indent="0">
              <a:lnSpc>
                <a:spcPct val="100000"/>
              </a:lnSpc>
              <a:buNone/>
            </a:pPr>
            <a:r>
              <a:rPr lang="en-US" sz="1150" b="1" kern="0">
                <a:solidFill>
                  <a:schemeClr val="tx1"/>
                </a:solidFill>
                <a:latin typeface="+mn-lt"/>
                <a:ea typeface="Arial Narrow"/>
                <a:cs typeface="Arial Narrow"/>
                <a:sym typeface="Arial Narrow"/>
              </a:rPr>
              <a:t>The goal, the baseline, and the progress reports used the same method of measuring the student’s performance.</a:t>
            </a:r>
          </a:p>
          <a:p>
            <a:pPr marL="95250" indent="0">
              <a:lnSpc>
                <a:spcPct val="100000"/>
              </a:lnSpc>
              <a:buNone/>
            </a:pPr>
            <a:r>
              <a:rPr lang="en-US" sz="1150" b="1" kern="0">
                <a:solidFill>
                  <a:schemeClr val="tx1"/>
                </a:solidFill>
                <a:latin typeface="+mn-lt"/>
                <a:ea typeface="Arial Narrow"/>
                <a:cs typeface="Arial Narrow"/>
                <a:sym typeface="Arial Narrow"/>
              </a:rPr>
              <a:t> AND </a:t>
            </a:r>
          </a:p>
          <a:p>
            <a:pPr marL="95250" indent="0">
              <a:lnSpc>
                <a:spcPct val="100000"/>
              </a:lnSpc>
              <a:buNone/>
            </a:pPr>
            <a:r>
              <a:rPr lang="en-US" sz="1150" b="1" kern="0">
                <a:solidFill>
                  <a:schemeClr val="tx1"/>
                </a:solidFill>
                <a:latin typeface="+mn-lt"/>
                <a:ea typeface="Arial Narrow"/>
                <a:cs typeface="Arial Narrow"/>
                <a:sym typeface="Arial Narrow"/>
              </a:rPr>
              <a:t>Progress was reported to the parent (or education decision-maker) according to the frequency/intervals described in the IEP</a:t>
            </a:r>
            <a:r>
              <a:rPr lang="en-US" sz="1200" b="1" kern="0">
                <a:solidFill>
                  <a:schemeClr val="tx1"/>
                </a:solidFill>
                <a:latin typeface="+mn-lt"/>
                <a:ea typeface="Arial Narrow"/>
                <a:cs typeface="Arial Narrow"/>
                <a:sym typeface="Arial Narrow"/>
              </a:rPr>
              <a: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2767126"/>
            <a:ext cx="5190836" cy="32670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latin typeface="+mn-lt"/>
              </a:rPr>
              <a:t>NO </a:t>
            </a:r>
          </a:p>
          <a:p>
            <a:pPr marL="0" indent="0">
              <a:buNone/>
            </a:pPr>
            <a:r>
              <a:rPr lang="en-US" sz="1100" b="1">
                <a:latin typeface="+mn-lt"/>
              </a:rPr>
              <a:t>Select NO if documentation DOES NOT show ALL of the following: </a:t>
            </a:r>
          </a:p>
          <a:p>
            <a:pPr marL="0" indent="0">
              <a:buNone/>
            </a:pPr>
            <a:r>
              <a:rPr lang="en-US" sz="1100" b="1">
                <a:latin typeface="+mn-lt"/>
              </a:rPr>
              <a:t>The IEP includes a description of how the student’s progress toward meeting EACH annual IEP goal will be measured. </a:t>
            </a:r>
          </a:p>
          <a:p>
            <a:pPr marL="0" indent="0">
              <a:buNone/>
            </a:pPr>
            <a:r>
              <a:rPr lang="en-US" sz="1100" b="1">
                <a:latin typeface="+mn-lt"/>
              </a:rPr>
              <a:t>OR</a:t>
            </a:r>
          </a:p>
          <a:p>
            <a:pPr marL="0" indent="0">
              <a:buNone/>
            </a:pPr>
            <a:r>
              <a:rPr lang="en-US" sz="1100" b="1">
                <a:latin typeface="+mn-lt"/>
              </a:rPr>
              <a:t>The IEP includes a description of when periodic reports on the progress the student is making toward meeting each of the annual goals will be provided. </a:t>
            </a:r>
          </a:p>
          <a:p>
            <a:pPr marL="0" indent="0">
              <a:buNone/>
            </a:pPr>
            <a:r>
              <a:rPr lang="en-US" sz="1100" b="1">
                <a:latin typeface="+mn-lt"/>
              </a:rPr>
              <a:t>OR </a:t>
            </a:r>
          </a:p>
          <a:p>
            <a:pPr marL="0" indent="0">
              <a:buNone/>
            </a:pPr>
            <a:r>
              <a:rPr lang="en-US" sz="1100" b="1" kern="0">
                <a:latin typeface="+mn-lt"/>
                <a:ea typeface="Arial Narrow"/>
                <a:cs typeface="Arial Narrow"/>
                <a:sym typeface="Arial Narrow"/>
              </a:rPr>
              <a:t>The goal, the baseline, and the progress reports didn’t used the same method of measuring the student’s performance.</a:t>
            </a:r>
          </a:p>
          <a:p>
            <a:pPr marL="0" indent="0">
              <a:buNone/>
            </a:pPr>
            <a:r>
              <a:rPr lang="en-US" sz="1100" b="1" kern="0">
                <a:latin typeface="+mn-lt"/>
                <a:ea typeface="Arial Narrow"/>
                <a:cs typeface="Arial Narrow"/>
                <a:sym typeface="Arial Narrow"/>
              </a:rPr>
              <a:t>OR </a:t>
            </a:r>
          </a:p>
          <a:p>
            <a:pPr marL="0" indent="0">
              <a:buNone/>
            </a:pPr>
            <a:r>
              <a:rPr lang="en-US" sz="1100" b="1" kern="0">
                <a:latin typeface="+mn-lt"/>
                <a:ea typeface="Arial Narrow"/>
                <a:cs typeface="Arial Narrow"/>
                <a:sym typeface="Arial Narrow"/>
              </a:rPr>
              <a:t>Progress wasn’t  reported to the parent (or education decision-maker) according to the frequency/intervals described in the IEP.</a:t>
            </a:r>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E.2.d..</a:t>
            </a:r>
          </a:p>
        </p:txBody>
      </p:sp>
    </p:spTree>
    <p:custDataLst>
      <p:tags r:id="rId1"/>
    </p:custDataLst>
    <p:extLst>
      <p:ext uri="{BB962C8B-B14F-4D97-AF65-F5344CB8AC3E}">
        <p14:creationId xmlns:p14="http://schemas.microsoft.com/office/powerpoint/2010/main" val="230701951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shot image of student friendly writing rubrics for ideas and content, word choice, and conventions ">
            <a:extLst>
              <a:ext uri="{FF2B5EF4-FFF2-40B4-BE49-F238E27FC236}">
                <a16:creationId xmlns:a16="http://schemas.microsoft.com/office/drawing/2014/main" id="{451EF888-4320-5788-0BA0-EF56DF4C7E94}"/>
              </a:ext>
            </a:extLst>
          </p:cNvPr>
          <p:cNvPicPr>
            <a:picLocks noGrp="1" noChangeAspect="1"/>
          </p:cNvPicPr>
          <p:nvPr>
            <p:ph sz="half" idx="1"/>
          </p:nvPr>
        </p:nvPicPr>
        <p:blipFill>
          <a:blip r:embed="rId3"/>
          <a:stretch>
            <a:fillRect/>
          </a:stretch>
        </p:blipFill>
        <p:spPr>
          <a:xfrm>
            <a:off x="152400" y="1457453"/>
            <a:ext cx="5867400" cy="4555249"/>
          </a:xfrm>
        </p:spPr>
      </p:pic>
      <p:pic>
        <p:nvPicPr>
          <p:cNvPr id="9" name="Content Placeholder 8" descr="screenshot image of student friendly writing rubrics for organization, voice, and sentence fluency">
            <a:extLst>
              <a:ext uri="{FF2B5EF4-FFF2-40B4-BE49-F238E27FC236}">
                <a16:creationId xmlns:a16="http://schemas.microsoft.com/office/drawing/2014/main" id="{0D4E0C76-8F8A-A009-E99C-AA679C93E7A7}"/>
              </a:ext>
            </a:extLst>
          </p:cNvPr>
          <p:cNvPicPr>
            <a:picLocks noGrp="1" noChangeAspect="1"/>
          </p:cNvPicPr>
          <p:nvPr>
            <p:ph sz="half" idx="2"/>
          </p:nvPr>
        </p:nvPicPr>
        <p:blipFill>
          <a:blip r:embed="rId4"/>
          <a:stretch>
            <a:fillRect/>
          </a:stretch>
        </p:blipFill>
        <p:spPr>
          <a:xfrm>
            <a:off x="6172199" y="1457454"/>
            <a:ext cx="5896545" cy="4537516"/>
          </a:xfrm>
        </p:spPr>
      </p:pic>
      <p:sp>
        <p:nvSpPr>
          <p:cNvPr id="3" name="Title 2">
            <a:extLst>
              <a:ext uri="{FF2B5EF4-FFF2-40B4-BE49-F238E27FC236}">
                <a16:creationId xmlns:a16="http://schemas.microsoft.com/office/drawing/2014/main" id="{F799CBF8-046C-8457-8D05-E517F2F35EBC}"/>
              </a:ext>
            </a:extLst>
          </p:cNvPr>
          <p:cNvSpPr>
            <a:spLocks noGrp="1"/>
          </p:cNvSpPr>
          <p:nvPr>
            <p:ph type="title"/>
          </p:nvPr>
        </p:nvSpPr>
        <p:spPr/>
        <p:txBody>
          <a:bodyPr>
            <a:normAutofit/>
          </a:bodyPr>
          <a:lstStyle/>
          <a:p>
            <a:r>
              <a:rPr lang="en-US">
                <a:hlinkClick r:id="rId5"/>
              </a:rPr>
              <a:t>Writing Rubrics</a:t>
            </a:r>
            <a:endParaRPr lang="en-US" sz="1800"/>
          </a:p>
        </p:txBody>
      </p:sp>
    </p:spTree>
    <p:extLst>
      <p:ext uri="{BB962C8B-B14F-4D97-AF65-F5344CB8AC3E}">
        <p14:creationId xmlns:p14="http://schemas.microsoft.com/office/powerpoint/2010/main" val="32189542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B02803-3700-67B3-4920-E0115AEED873}"/>
              </a:ext>
            </a:extLst>
          </p:cNvPr>
          <p:cNvSpPr>
            <a:spLocks noGrp="1"/>
          </p:cNvSpPr>
          <p:nvPr>
            <p:ph type="title"/>
          </p:nvPr>
        </p:nvSpPr>
        <p:spPr/>
        <p:txBody>
          <a:bodyPr>
            <a:normAutofit fontScale="90000"/>
          </a:bodyPr>
          <a:lstStyle/>
          <a:p>
            <a:r>
              <a:rPr lang="en-US">
                <a:hlinkClick r:id="rId3"/>
              </a:rPr>
              <a:t>Middle School and High School Collaboration Rubric</a:t>
            </a:r>
            <a:endParaRPr lang="en-US"/>
          </a:p>
        </p:txBody>
      </p:sp>
      <p:sp>
        <p:nvSpPr>
          <p:cNvPr id="7" name="Text Placeholder 6">
            <a:extLst>
              <a:ext uri="{FF2B5EF4-FFF2-40B4-BE49-F238E27FC236}">
                <a16:creationId xmlns:a16="http://schemas.microsoft.com/office/drawing/2014/main" id="{359E6C47-9958-D860-EFE2-6BDB5940AB5F}"/>
              </a:ext>
            </a:extLst>
          </p:cNvPr>
          <p:cNvSpPr>
            <a:spLocks noGrp="1"/>
          </p:cNvSpPr>
          <p:nvPr>
            <p:ph type="body" sz="half" idx="2"/>
          </p:nvPr>
        </p:nvSpPr>
        <p:spPr/>
        <p:txBody>
          <a:bodyPr/>
          <a:lstStyle/>
          <a:p>
            <a:endParaRPr lang="en-US"/>
          </a:p>
          <a:p>
            <a:r>
              <a:rPr lang="en-US">
                <a:hlinkClick r:id="rId4"/>
              </a:rPr>
              <a:t>Examples of Other Rubrics</a:t>
            </a:r>
            <a:endParaRPr lang="en-US"/>
          </a:p>
        </p:txBody>
      </p:sp>
      <p:pic>
        <p:nvPicPr>
          <p:cNvPr id="9" name="Picture 8" descr="Screen shot image of middle school and high school collaboration rubric">
            <a:extLst>
              <a:ext uri="{FF2B5EF4-FFF2-40B4-BE49-F238E27FC236}">
                <a16:creationId xmlns:a16="http://schemas.microsoft.com/office/drawing/2014/main" id="{9267045E-CC46-0914-FDA2-D8EF3ECE52BA}"/>
              </a:ext>
            </a:extLst>
          </p:cNvPr>
          <p:cNvPicPr>
            <a:picLocks noChangeAspect="1"/>
          </p:cNvPicPr>
          <p:nvPr/>
        </p:nvPicPr>
        <p:blipFill>
          <a:blip r:embed="rId5"/>
          <a:stretch>
            <a:fillRect/>
          </a:stretch>
        </p:blipFill>
        <p:spPr>
          <a:xfrm>
            <a:off x="5726882" y="153988"/>
            <a:ext cx="5309079" cy="5721927"/>
          </a:xfrm>
          <a:prstGeom prst="rect">
            <a:avLst/>
          </a:prstGeom>
        </p:spPr>
      </p:pic>
    </p:spTree>
    <p:extLst>
      <p:ext uri="{BB962C8B-B14F-4D97-AF65-F5344CB8AC3E}">
        <p14:creationId xmlns:p14="http://schemas.microsoft.com/office/powerpoint/2010/main" val="125938026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5209E-AB90-6FC0-7179-FD4545EE9D58}"/>
              </a:ext>
            </a:extLst>
          </p:cNvPr>
          <p:cNvSpPr>
            <a:spLocks noGrp="1"/>
          </p:cNvSpPr>
          <p:nvPr>
            <p:ph idx="1"/>
          </p:nvPr>
        </p:nvSpPr>
        <p:spPr/>
        <p:txBody>
          <a:bodyPr/>
          <a:lstStyle/>
          <a:p>
            <a:r>
              <a:rPr lang="en-US" dirty="0"/>
              <a:t>Policy requires that there be data to support the “checked box”.</a:t>
            </a:r>
          </a:p>
          <a:p>
            <a:endParaRPr lang="en-US" dirty="0"/>
          </a:p>
          <a:p>
            <a:endParaRPr lang="en-US" dirty="0"/>
          </a:p>
          <a:p>
            <a:endParaRPr lang="en-US" dirty="0"/>
          </a:p>
          <a:p>
            <a:endParaRPr lang="en-US" dirty="0"/>
          </a:p>
          <a:p>
            <a:r>
              <a:rPr lang="en-US" dirty="0"/>
              <a:t>Data should be chartable or graphable: Not a status alone, but a measure of progress over time.</a:t>
            </a:r>
          </a:p>
        </p:txBody>
      </p:sp>
      <p:sp>
        <p:nvSpPr>
          <p:cNvPr id="3" name="Title 2">
            <a:extLst>
              <a:ext uri="{FF2B5EF4-FFF2-40B4-BE49-F238E27FC236}">
                <a16:creationId xmlns:a16="http://schemas.microsoft.com/office/drawing/2014/main" id="{07D97067-554F-5BE2-44FF-2E918BCEF03E}"/>
              </a:ext>
            </a:extLst>
          </p:cNvPr>
          <p:cNvSpPr>
            <a:spLocks noGrp="1"/>
          </p:cNvSpPr>
          <p:nvPr>
            <p:ph type="title"/>
          </p:nvPr>
        </p:nvSpPr>
        <p:spPr/>
        <p:txBody>
          <a:bodyPr/>
          <a:lstStyle/>
          <a:p>
            <a:r>
              <a:rPr lang="en-US" dirty="0"/>
              <a:t>Progress Statements</a:t>
            </a:r>
          </a:p>
        </p:txBody>
      </p:sp>
      <p:pic>
        <p:nvPicPr>
          <p:cNvPr id="5" name="Picture 4" descr="screenshot image showing goal progress updates with check boxes for will meet goal, will not meet goal, met goal, and did not meet goal">
            <a:extLst>
              <a:ext uri="{FF2B5EF4-FFF2-40B4-BE49-F238E27FC236}">
                <a16:creationId xmlns:a16="http://schemas.microsoft.com/office/drawing/2014/main" id="{AB1AFA4B-C69D-B038-08C2-3F520C8514C9}"/>
              </a:ext>
            </a:extLst>
          </p:cNvPr>
          <p:cNvPicPr>
            <a:picLocks noChangeAspect="1"/>
          </p:cNvPicPr>
          <p:nvPr/>
        </p:nvPicPr>
        <p:blipFill>
          <a:blip r:embed="rId3"/>
          <a:stretch>
            <a:fillRect/>
          </a:stretch>
        </p:blipFill>
        <p:spPr>
          <a:xfrm>
            <a:off x="1350334" y="2330602"/>
            <a:ext cx="9321208" cy="2196796"/>
          </a:xfrm>
          <a:prstGeom prst="rect">
            <a:avLst/>
          </a:prstGeom>
        </p:spPr>
      </p:pic>
      <p:sp>
        <p:nvSpPr>
          <p:cNvPr id="8" name="TextBox 7">
            <a:extLst>
              <a:ext uri="{FF2B5EF4-FFF2-40B4-BE49-F238E27FC236}">
                <a16:creationId xmlns:a16="http://schemas.microsoft.com/office/drawing/2014/main" id="{779E5FD6-2FA9-A771-FC24-40C8EBAF4420}"/>
              </a:ext>
            </a:extLst>
          </p:cNvPr>
          <p:cNvSpPr txBox="1"/>
          <p:nvPr/>
        </p:nvSpPr>
        <p:spPr>
          <a:xfrm>
            <a:off x="838200" y="5721720"/>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24556507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F08AD9-F028-3B5F-AFB7-3786C67FB69C}"/>
              </a:ext>
            </a:extLst>
          </p:cNvPr>
          <p:cNvSpPr>
            <a:spLocks noGrp="1"/>
          </p:cNvSpPr>
          <p:nvPr>
            <p:ph idx="1"/>
          </p:nvPr>
        </p:nvSpPr>
        <p:spPr/>
        <p:txBody>
          <a:bodyPr/>
          <a:lstStyle/>
          <a:p>
            <a:r>
              <a:rPr lang="en-US"/>
              <a:t>There are multiple ways to score and analyze data</a:t>
            </a:r>
          </a:p>
          <a:p>
            <a:pPr lvl="1"/>
            <a:r>
              <a:rPr lang="en-US"/>
              <a:t>Hand scoring</a:t>
            </a:r>
          </a:p>
          <a:p>
            <a:pPr lvl="1"/>
            <a:r>
              <a:rPr lang="en-US"/>
              <a:t>Computerized scoring</a:t>
            </a:r>
          </a:p>
          <a:p>
            <a:r>
              <a:rPr lang="en-US"/>
              <a:t>Quick turn-around procedures are desired for feedback and instruction</a:t>
            </a:r>
          </a:p>
          <a:p>
            <a:r>
              <a:rPr lang="en-US"/>
              <a:t>Important to keep longitudinal data</a:t>
            </a:r>
          </a:p>
          <a:p>
            <a:r>
              <a:rPr lang="en-US"/>
              <a:t>Trend lines and aim lines</a:t>
            </a:r>
          </a:p>
        </p:txBody>
      </p:sp>
      <p:sp>
        <p:nvSpPr>
          <p:cNvPr id="3" name="Title 2">
            <a:extLst>
              <a:ext uri="{FF2B5EF4-FFF2-40B4-BE49-F238E27FC236}">
                <a16:creationId xmlns:a16="http://schemas.microsoft.com/office/drawing/2014/main" id="{378B619D-5F0E-5971-D780-2BED48E38AE5}"/>
              </a:ext>
            </a:extLst>
          </p:cNvPr>
          <p:cNvSpPr>
            <a:spLocks noGrp="1"/>
          </p:cNvSpPr>
          <p:nvPr>
            <p:ph type="title"/>
          </p:nvPr>
        </p:nvSpPr>
        <p:spPr/>
        <p:txBody>
          <a:bodyPr/>
          <a:lstStyle/>
          <a:p>
            <a:r>
              <a:rPr lang="en-US"/>
              <a:t>Graphing and Interpreting</a:t>
            </a:r>
          </a:p>
        </p:txBody>
      </p:sp>
    </p:spTree>
    <p:extLst>
      <p:ext uri="{BB962C8B-B14F-4D97-AF65-F5344CB8AC3E}">
        <p14:creationId xmlns:p14="http://schemas.microsoft.com/office/powerpoint/2010/main" val="27419631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001156-0FA9-BBE1-7196-8210BCE2A568}"/>
              </a:ext>
            </a:extLst>
          </p:cNvPr>
          <p:cNvSpPr>
            <a:spLocks noGrp="1"/>
          </p:cNvSpPr>
          <p:nvPr>
            <p:ph type="title"/>
          </p:nvPr>
        </p:nvSpPr>
        <p:spPr/>
        <p:txBody>
          <a:bodyPr/>
          <a:lstStyle/>
          <a:p>
            <a:r>
              <a:rPr lang="en-US"/>
              <a:t>Resources for Progress Monitoring</a:t>
            </a:r>
          </a:p>
        </p:txBody>
      </p:sp>
      <p:graphicFrame>
        <p:nvGraphicFramePr>
          <p:cNvPr id="4" name="Table 4">
            <a:extLst>
              <a:ext uri="{FF2B5EF4-FFF2-40B4-BE49-F238E27FC236}">
                <a16:creationId xmlns:a16="http://schemas.microsoft.com/office/drawing/2014/main" id="{95D7C1AC-030E-8EA7-5931-6387E69841A1}"/>
              </a:ext>
            </a:extLst>
          </p:cNvPr>
          <p:cNvGraphicFramePr>
            <a:graphicFrameLocks noGrp="1"/>
          </p:cNvGraphicFramePr>
          <p:nvPr>
            <p:ph idx="1"/>
            <p:extLst>
              <p:ext uri="{D42A27DB-BD31-4B8C-83A1-F6EECF244321}">
                <p14:modId xmlns:p14="http://schemas.microsoft.com/office/powerpoint/2010/main" val="3116576308"/>
              </p:ext>
            </p:extLst>
          </p:nvPr>
        </p:nvGraphicFramePr>
        <p:xfrm>
          <a:off x="838200" y="1797014"/>
          <a:ext cx="5853545" cy="4257386"/>
        </p:xfrm>
        <a:graphic>
          <a:graphicData uri="http://schemas.openxmlformats.org/drawingml/2006/table">
            <a:tbl>
              <a:tblPr firstRow="1" bandRow="1">
                <a:tableStyleId>{793D81CF-94F2-401A-BA57-92F5A7B2D0C5}</a:tableStyleId>
              </a:tblPr>
              <a:tblGrid>
                <a:gridCol w="5853545">
                  <a:extLst>
                    <a:ext uri="{9D8B030D-6E8A-4147-A177-3AD203B41FA5}">
                      <a16:colId xmlns:a16="http://schemas.microsoft.com/office/drawing/2014/main" val="3340737419"/>
                    </a:ext>
                  </a:extLst>
                </a:gridCol>
              </a:tblGrid>
              <a:tr h="608198">
                <a:tc>
                  <a:txBody>
                    <a:bodyPr/>
                    <a:lstStyle/>
                    <a:p>
                      <a:r>
                        <a:rPr lang="en-US" dirty="0"/>
                        <a:t>Resource</a:t>
                      </a:r>
                    </a:p>
                  </a:txBody>
                  <a:tcPr/>
                </a:tc>
                <a:extLst>
                  <a:ext uri="{0D108BD9-81ED-4DB2-BD59-A6C34878D82A}">
                    <a16:rowId xmlns:a16="http://schemas.microsoft.com/office/drawing/2014/main" val="2415638169"/>
                  </a:ext>
                </a:extLst>
              </a:tr>
              <a:tr h="608198">
                <a:tc>
                  <a:txBody>
                    <a:bodyPr/>
                    <a:lstStyle/>
                    <a:p>
                      <a:r>
                        <a:rPr lang="en-US" dirty="0">
                          <a:hlinkClick r:id="rId3"/>
                        </a:rPr>
                        <a:t>Easy CBM</a:t>
                      </a:r>
                      <a:endParaRPr lang="en-US" dirty="0"/>
                    </a:p>
                  </a:txBody>
                  <a:tcPr/>
                </a:tc>
                <a:extLst>
                  <a:ext uri="{0D108BD9-81ED-4DB2-BD59-A6C34878D82A}">
                    <a16:rowId xmlns:a16="http://schemas.microsoft.com/office/drawing/2014/main" val="2204625014"/>
                  </a:ext>
                </a:extLst>
              </a:tr>
              <a:tr h="608198">
                <a:tc>
                  <a:txBody>
                    <a:bodyPr/>
                    <a:lstStyle/>
                    <a:p>
                      <a:r>
                        <a:rPr lang="en-US" dirty="0">
                          <a:hlinkClick r:id="rId4"/>
                        </a:rPr>
                        <a:t>IDEAs That Work (search for “progress monitoring”)</a:t>
                      </a:r>
                      <a:endParaRPr lang="en-US" dirty="0"/>
                    </a:p>
                  </a:txBody>
                  <a:tcPr/>
                </a:tc>
                <a:extLst>
                  <a:ext uri="{0D108BD9-81ED-4DB2-BD59-A6C34878D82A}">
                    <a16:rowId xmlns:a16="http://schemas.microsoft.com/office/drawing/2014/main" val="731957838"/>
                  </a:ext>
                </a:extLst>
              </a:tr>
              <a:tr h="608198">
                <a:tc>
                  <a:txBody>
                    <a:bodyPr/>
                    <a:lstStyle/>
                    <a:p>
                      <a:r>
                        <a:rPr lang="en-US" dirty="0">
                          <a:hlinkClick r:id="rId5"/>
                        </a:rPr>
                        <a:t>Intervention Central</a:t>
                      </a:r>
                      <a:endParaRPr lang="en-US" dirty="0"/>
                    </a:p>
                  </a:txBody>
                  <a:tcPr/>
                </a:tc>
                <a:extLst>
                  <a:ext uri="{0D108BD9-81ED-4DB2-BD59-A6C34878D82A}">
                    <a16:rowId xmlns:a16="http://schemas.microsoft.com/office/drawing/2014/main" val="3470901180"/>
                  </a:ext>
                </a:extLst>
              </a:tr>
              <a:tr h="608198">
                <a:tc>
                  <a:txBody>
                    <a:bodyPr/>
                    <a:lstStyle/>
                    <a:p>
                      <a:r>
                        <a:rPr lang="en-US" dirty="0">
                          <a:hlinkClick r:id="rId6"/>
                        </a:rPr>
                        <a:t>National Center on Intensive Intervention</a:t>
                      </a:r>
                      <a:endParaRPr lang="en-US" dirty="0"/>
                    </a:p>
                  </a:txBody>
                  <a:tcPr/>
                </a:tc>
                <a:extLst>
                  <a:ext uri="{0D108BD9-81ED-4DB2-BD59-A6C34878D82A}">
                    <a16:rowId xmlns:a16="http://schemas.microsoft.com/office/drawing/2014/main" val="2552918100"/>
                  </a:ext>
                </a:extLst>
              </a:tr>
              <a:tr h="608198">
                <a:tc>
                  <a:txBody>
                    <a:bodyPr/>
                    <a:lstStyle/>
                    <a:p>
                      <a:r>
                        <a:rPr lang="en-US" dirty="0">
                          <a:hlinkClick r:id="rId7"/>
                        </a:rPr>
                        <a:t>Research Institute on Progress Monitoring</a:t>
                      </a:r>
                      <a:endParaRPr lang="en-US" dirty="0"/>
                    </a:p>
                  </a:txBody>
                  <a:tcPr/>
                </a:tc>
                <a:extLst>
                  <a:ext uri="{0D108BD9-81ED-4DB2-BD59-A6C34878D82A}">
                    <a16:rowId xmlns:a16="http://schemas.microsoft.com/office/drawing/2014/main" val="3271771829"/>
                  </a:ext>
                </a:extLst>
              </a:tr>
              <a:tr h="608198">
                <a:tc>
                  <a:txBody>
                    <a:bodyPr/>
                    <a:lstStyle/>
                    <a:p>
                      <a:r>
                        <a:rPr lang="en-US" dirty="0">
                          <a:hlinkClick r:id="rId8"/>
                        </a:rPr>
                        <a:t>RTI Action Network</a:t>
                      </a:r>
                      <a:endParaRPr lang="en-US" dirty="0"/>
                    </a:p>
                  </a:txBody>
                  <a:tcPr/>
                </a:tc>
                <a:extLst>
                  <a:ext uri="{0D108BD9-81ED-4DB2-BD59-A6C34878D82A}">
                    <a16:rowId xmlns:a16="http://schemas.microsoft.com/office/drawing/2014/main" val="1621166931"/>
                  </a:ext>
                </a:extLst>
              </a:tr>
            </a:tbl>
          </a:graphicData>
        </a:graphic>
      </p:graphicFrame>
      <p:sp>
        <p:nvSpPr>
          <p:cNvPr id="5" name="TextBox 4">
            <a:extLst>
              <a:ext uri="{FF2B5EF4-FFF2-40B4-BE49-F238E27FC236}">
                <a16:creationId xmlns:a16="http://schemas.microsoft.com/office/drawing/2014/main" id="{65E8E976-C9A1-6C0F-DEF5-DBB74E5AF417}"/>
              </a:ext>
            </a:extLst>
          </p:cNvPr>
          <p:cNvSpPr txBox="1"/>
          <p:nvPr/>
        </p:nvSpPr>
        <p:spPr>
          <a:xfrm>
            <a:off x="7376337" y="1797014"/>
            <a:ext cx="3436975" cy="1200329"/>
          </a:xfrm>
          <a:prstGeom prst="rect">
            <a:avLst/>
          </a:prstGeom>
          <a:noFill/>
        </p:spPr>
        <p:txBody>
          <a:bodyPr wrap="square">
            <a:spAutoFit/>
          </a:bodyPr>
          <a:lstStyle/>
          <a:p>
            <a:pPr marL="0" indent="0">
              <a:buNone/>
            </a:pPr>
            <a:r>
              <a:rPr lang="en-US" dirty="0">
                <a:hlinkClick r:id="rId9"/>
              </a:rPr>
              <a:t>IRIS Module: Intensive Intervention (Part 2): Collecting and Analyzing Data for Data-Based Individualization</a:t>
            </a:r>
            <a:endParaRPr lang="en-US" dirty="0"/>
          </a:p>
        </p:txBody>
      </p:sp>
      <p:pic>
        <p:nvPicPr>
          <p:cNvPr id="6" name="Picture 5" descr="QR code to the IRIS Module: Intensive Intervention collecting and analyzing data for data based individualization">
            <a:extLst>
              <a:ext uri="{FF2B5EF4-FFF2-40B4-BE49-F238E27FC236}">
                <a16:creationId xmlns:a16="http://schemas.microsoft.com/office/drawing/2014/main" id="{2A0448B7-8AD1-A95D-7FC6-5C8E8DD4CCD3}"/>
              </a:ext>
            </a:extLst>
          </p:cNvPr>
          <p:cNvPicPr>
            <a:picLocks noChangeAspect="1"/>
          </p:cNvPicPr>
          <p:nvPr/>
        </p:nvPicPr>
        <p:blipFill>
          <a:blip r:embed="rId10"/>
          <a:stretch>
            <a:fillRect/>
          </a:stretch>
        </p:blipFill>
        <p:spPr>
          <a:xfrm>
            <a:off x="7963918" y="3265656"/>
            <a:ext cx="2261812" cy="2261812"/>
          </a:xfrm>
          <a:prstGeom prst="rect">
            <a:avLst/>
          </a:prstGeom>
        </p:spPr>
      </p:pic>
    </p:spTree>
    <p:extLst>
      <p:ext uri="{BB962C8B-B14F-4D97-AF65-F5344CB8AC3E}">
        <p14:creationId xmlns:p14="http://schemas.microsoft.com/office/powerpoint/2010/main" val="18958030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dirty="0"/>
              <a:t>Most Common findings Q15</a:t>
            </a:r>
            <a:endParaRPr dirty="0"/>
          </a:p>
        </p:txBody>
      </p:sp>
      <p:sp>
        <p:nvSpPr>
          <p:cNvPr id="468" name="Google Shape;468;p8"/>
          <p:cNvSpPr txBox="1">
            <a:spLocks noGrp="1"/>
          </p:cNvSpPr>
          <p:nvPr>
            <p:ph type="body" idx="1"/>
          </p:nvPr>
        </p:nvSpPr>
        <p:spPr>
          <a:xfrm>
            <a:off x="838200" y="1644073"/>
            <a:ext cx="10515600" cy="4532890"/>
          </a:xfrm>
          <a:prstGeom prst="rect">
            <a:avLst/>
          </a:prstGeom>
          <a:noFill/>
          <a:ln>
            <a:noFill/>
          </a:ln>
        </p:spPr>
        <p:txBody>
          <a:bodyPr spcFirstLastPara="1" wrap="square" lIns="91425" tIns="45700" rIns="91425" bIns="45700" anchor="t" anchorCtr="0">
            <a:normAutofit/>
          </a:bodyPr>
          <a:lstStyle/>
          <a:p>
            <a:pPr lvl="0" algn="l" rtl="0">
              <a:lnSpc>
                <a:spcPct val="90000"/>
              </a:lnSpc>
              <a:spcBef>
                <a:spcPts val="1000"/>
              </a:spcBef>
              <a:spcAft>
                <a:spcPts val="0"/>
              </a:spcAft>
              <a:buSzPts val="2800"/>
              <a:buFont typeface="Wingdings" panose="05000000000000000000" pitchFamily="2" charset="2"/>
              <a:buChar char="Ø"/>
            </a:pPr>
            <a:r>
              <a:rPr lang="en-US" dirty="0"/>
              <a:t>Progress reporting did not occur for every goal – will require DCAP and ICA.</a:t>
            </a:r>
          </a:p>
          <a:p>
            <a:pPr lvl="0" algn="l" rtl="0">
              <a:lnSpc>
                <a:spcPct val="90000"/>
              </a:lnSpc>
              <a:spcBef>
                <a:spcPts val="1000"/>
              </a:spcBef>
              <a:spcAft>
                <a:spcPts val="0"/>
              </a:spcAft>
              <a:buSzPts val="2800"/>
              <a:buFont typeface="Wingdings" panose="05000000000000000000" pitchFamily="2" charset="2"/>
              <a:buChar char="Ø"/>
            </a:pPr>
            <a:r>
              <a:rPr lang="en-US" dirty="0"/>
              <a:t>Progress reporting did not match how the goal indicated it would be measured – will require DCAP and ICA.</a:t>
            </a:r>
          </a:p>
          <a:p>
            <a:pPr lvl="0" algn="l" rtl="0">
              <a:lnSpc>
                <a:spcPct val="90000"/>
              </a:lnSpc>
              <a:spcBef>
                <a:spcPts val="1000"/>
              </a:spcBef>
              <a:spcAft>
                <a:spcPts val="0"/>
              </a:spcAft>
              <a:buSzPts val="2800"/>
              <a:buFont typeface="Wingdings" panose="05000000000000000000" pitchFamily="2" charset="2"/>
              <a:buChar char="Ø"/>
            </a:pPr>
            <a:r>
              <a:rPr lang="en-US" dirty="0"/>
              <a:t>Goal included multiple criterion and only one criterion was reported 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19C9F4-7464-1DF3-A64F-AB1D9D3E8E8B}"/>
              </a:ext>
            </a:extLst>
          </p:cNvPr>
          <p:cNvSpPr>
            <a:spLocks noGrp="1"/>
          </p:cNvSpPr>
          <p:nvPr>
            <p:ph type="title"/>
          </p:nvPr>
        </p:nvSpPr>
        <p:spPr/>
        <p:txBody>
          <a:bodyPr>
            <a:normAutofit/>
          </a:bodyPr>
          <a:lstStyle/>
          <a:p>
            <a:r>
              <a:rPr lang="en-US" sz="2000" dirty="0">
                <a:latin typeface="Open Sans Semibold"/>
                <a:ea typeface="Open Sans Semibold"/>
                <a:cs typeface="Open Sans Semibold"/>
              </a:rPr>
              <a:t>IDEA &amp; Gifted File Review Continuous Improvement Monitoring Consideration Chart: A Technical Assistance Tool for </a:t>
            </a:r>
            <a:r>
              <a:rPr lang="en-US" sz="2000">
                <a:latin typeface="Open Sans Semibold"/>
                <a:ea typeface="Open Sans Semibold"/>
                <a:cs typeface="Open Sans Semibold"/>
              </a:rPr>
              <a:t>LEAs Conducting Internal </a:t>
            </a:r>
            <a:r>
              <a:rPr lang="en-US" sz="2000" dirty="0">
                <a:latin typeface="Open Sans Semibold"/>
                <a:ea typeface="Open Sans Semibold"/>
                <a:cs typeface="Open Sans Semibold"/>
              </a:rPr>
              <a:t>System Reviews</a:t>
            </a:r>
          </a:p>
        </p:txBody>
      </p:sp>
      <p:graphicFrame>
        <p:nvGraphicFramePr>
          <p:cNvPr id="7" name="Content Placeholder 6">
            <a:extLst>
              <a:ext uri="{FF2B5EF4-FFF2-40B4-BE49-F238E27FC236}">
                <a16:creationId xmlns:a16="http://schemas.microsoft.com/office/drawing/2014/main" id="{DCE2D12E-630B-443A-8029-749AD02819A0}"/>
              </a:ext>
            </a:extLst>
          </p:cNvPr>
          <p:cNvGraphicFramePr>
            <a:graphicFrameLocks noGrp="1"/>
          </p:cNvGraphicFramePr>
          <p:nvPr>
            <p:ph idx="1"/>
            <p:extLst>
              <p:ext uri="{D42A27DB-BD31-4B8C-83A1-F6EECF244321}">
                <p14:modId xmlns:p14="http://schemas.microsoft.com/office/powerpoint/2010/main" val="3446430713"/>
              </p:ext>
            </p:extLst>
          </p:nvPr>
        </p:nvGraphicFramePr>
        <p:xfrm>
          <a:off x="1080247" y="1497106"/>
          <a:ext cx="10161493" cy="4688542"/>
        </p:xfrm>
        <a:graphic>
          <a:graphicData uri="http://schemas.openxmlformats.org/drawingml/2006/table">
            <a:tbl>
              <a:tblPr firstRow="1">
                <a:tableStyleId>{5DA37D80-6434-44D0-A028-1B22A696006F}</a:tableStyleId>
              </a:tblPr>
              <a:tblGrid>
                <a:gridCol w="3386932">
                  <a:extLst>
                    <a:ext uri="{9D8B030D-6E8A-4147-A177-3AD203B41FA5}">
                      <a16:colId xmlns:a16="http://schemas.microsoft.com/office/drawing/2014/main" val="737041078"/>
                    </a:ext>
                  </a:extLst>
                </a:gridCol>
                <a:gridCol w="3386932">
                  <a:extLst>
                    <a:ext uri="{9D8B030D-6E8A-4147-A177-3AD203B41FA5}">
                      <a16:colId xmlns:a16="http://schemas.microsoft.com/office/drawing/2014/main" val="3032554237"/>
                    </a:ext>
                  </a:extLst>
                </a:gridCol>
                <a:gridCol w="3387629">
                  <a:extLst>
                    <a:ext uri="{9D8B030D-6E8A-4147-A177-3AD203B41FA5}">
                      <a16:colId xmlns:a16="http://schemas.microsoft.com/office/drawing/2014/main" val="3146109888"/>
                    </a:ext>
                  </a:extLst>
                </a:gridCol>
              </a:tblGrid>
              <a:tr h="223264">
                <a:tc>
                  <a:txBody>
                    <a:bodyPr/>
                    <a:lstStyle/>
                    <a:p>
                      <a:pPr marL="0" marR="96520" algn="ctr">
                        <a:spcBef>
                          <a:spcPts val="285"/>
                        </a:spcBef>
                        <a:spcAft>
                          <a:spcPts val="0"/>
                        </a:spcAft>
                      </a:pPr>
                      <a:r>
                        <a:rPr lang="en-US" sz="1200">
                          <a:effectLst/>
                        </a:rPr>
                        <a:t>File Review Question</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96520" algn="ctr">
                        <a:spcBef>
                          <a:spcPts val="285"/>
                        </a:spcBef>
                        <a:spcAft>
                          <a:spcPts val="0"/>
                        </a:spcAft>
                      </a:pPr>
                      <a:r>
                        <a:rPr lang="en-US" sz="1200">
                          <a:effectLst/>
                        </a:rPr>
                        <a:t>Documentation Requirements</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96520" algn="ctr">
                        <a:spcBef>
                          <a:spcPts val="285"/>
                        </a:spcBef>
                        <a:spcAft>
                          <a:spcPts val="0"/>
                        </a:spcAft>
                      </a:pPr>
                      <a:r>
                        <a:rPr lang="en-US" sz="1200">
                          <a:effectLst/>
                        </a:rPr>
                        <a:t>Acceptable Practices</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9087454"/>
                  </a:ext>
                </a:extLst>
              </a:tr>
              <a:tr h="2604745">
                <a:tc>
                  <a:txBody>
                    <a:bodyPr/>
                    <a:lstStyle/>
                    <a:p>
                      <a:pPr marL="0" marR="0">
                        <a:spcBef>
                          <a:spcPts val="5"/>
                        </a:spcBef>
                        <a:spcAft>
                          <a:spcPts val="0"/>
                        </a:spcAft>
                      </a:pPr>
                      <a:r>
                        <a:rPr lang="en-US" sz="1000">
                          <a:effectLst/>
                        </a:rPr>
                        <a:t>Question #1:</a:t>
                      </a:r>
                      <a:endParaRPr lang="en-US" sz="1100">
                        <a:effectLst/>
                      </a:endParaRPr>
                    </a:p>
                    <a:p>
                      <a:pPr marL="0" marR="96520">
                        <a:spcBef>
                          <a:spcPts val="285"/>
                        </a:spcBef>
                        <a:spcAft>
                          <a:spcPts val="0"/>
                        </a:spcAft>
                      </a:pPr>
                      <a:r>
                        <a:rPr lang="en-US" sz="1000">
                          <a:effectLst/>
                        </a:rPr>
                        <a:t>Was a copy of parent rights/procedural safeguards provided to both of the student’s parents (or legal education decision-maker) </a:t>
                      </a:r>
                      <a:r>
                        <a:rPr lang="en-US" sz="1100">
                          <a:effectLst/>
                        </a:rPr>
                        <a:t>     </a:t>
                      </a:r>
                      <a:r>
                        <a:rPr lang="en-US" sz="1000">
                          <a:effectLst/>
                        </a:rPr>
                        <a:t>and the student (if the student is 18 or older) in all required instances and in the native language of the parents/adult student or other mode of communication used by the parents/adult student?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54940" lvl="0" indent="-342900">
                        <a:spcBef>
                          <a:spcPts val="0"/>
                        </a:spcBef>
                        <a:spcAft>
                          <a:spcPts val="0"/>
                        </a:spcAft>
                        <a:buFont typeface="Symbol" panose="05050102010706020507" pitchFamily="18" charset="2"/>
                        <a:buChar char=""/>
                        <a:tabLst>
                          <a:tab pos="295275" algn="l"/>
                          <a:tab pos="295910" algn="l"/>
                        </a:tabLst>
                      </a:pPr>
                      <a:r>
                        <a:rPr lang="en-US" sz="1000">
                          <a:effectLst/>
                        </a:rPr>
                        <a:t>Documentation that copy of parent rights/procedural safeguards was provided to both of the student’s parents (or legal education decision-maker) when parents are living in separate households and student (if 18 or older) in ALL required instances, AND</a:t>
                      </a:r>
                      <a:endParaRPr lang="en-US" sz="1100">
                        <a:effectLst/>
                      </a:endParaRPr>
                    </a:p>
                    <a:p>
                      <a:pPr marL="342900" marR="182245" lvl="0" indent="-342900">
                        <a:spcBef>
                          <a:spcPts val="0"/>
                        </a:spcBef>
                        <a:spcAft>
                          <a:spcPts val="0"/>
                        </a:spcAft>
                        <a:buFont typeface="Symbol" panose="05050102010706020507" pitchFamily="18" charset="2"/>
                        <a:buChar char=""/>
                        <a:tabLst>
                          <a:tab pos="295275" algn="l"/>
                          <a:tab pos="295910" algn="l"/>
                        </a:tabLst>
                      </a:pPr>
                      <a:r>
                        <a:rPr lang="en-US" sz="1000">
                          <a:effectLst/>
                        </a:rPr>
                        <a:t>Evidence that parent rights/procedural safeguards provided were written in the native language or other mode of communication used by the parents/adult student.</a:t>
                      </a:r>
                      <a:endParaRPr lang="en-US" sz="1100">
                        <a:effectLst/>
                      </a:endParaRPr>
                    </a:p>
                    <a:p>
                      <a:pPr marL="342900" marR="182245" lvl="0" indent="-342900">
                        <a:spcBef>
                          <a:spcPts val="0"/>
                        </a:spcBef>
                        <a:spcAft>
                          <a:spcPts val="0"/>
                        </a:spcAft>
                        <a:buFont typeface="Symbol" panose="05050102010706020507" pitchFamily="18" charset="2"/>
                        <a:buChar char=""/>
                        <a:tabLst>
                          <a:tab pos="295275" algn="l"/>
                          <a:tab pos="295910" algn="l"/>
                        </a:tabLst>
                      </a:pPr>
                      <a:r>
                        <a:rPr lang="en-US" sz="1000">
                          <a:effectLst/>
                        </a:rPr>
                        <a:t>Gather documentation that one parent cannot be located.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0" lvl="0" indent="-342900">
                        <a:spcBef>
                          <a:spcPts val="0"/>
                        </a:spcBef>
                        <a:spcAft>
                          <a:spcPts val="0"/>
                        </a:spcAft>
                        <a:buSzPts val="1000"/>
                        <a:buFont typeface="Arial" panose="020B0604020202020204" pitchFamily="34" charset="0"/>
                        <a:buChar char="●"/>
                        <a:tabLst>
                          <a:tab pos="295275" algn="l"/>
                          <a:tab pos="295910" algn="l"/>
                        </a:tabLst>
                      </a:pPr>
                      <a:r>
                        <a:rPr lang="en-US" sz="1000">
                          <a:effectLst/>
                        </a:rPr>
                        <a:t>Provide parent rights to both parents when parents are living in separate households; AND</a:t>
                      </a:r>
                      <a:endParaRPr lang="en-US" sz="1100">
                        <a:effectLst/>
                      </a:endParaRPr>
                    </a:p>
                    <a:p>
                      <a:pPr marL="342900" marR="159385" lvl="0" indent="-342900">
                        <a:spcBef>
                          <a:spcPts val="10"/>
                        </a:spcBef>
                        <a:spcAft>
                          <a:spcPts val="0"/>
                        </a:spcAft>
                        <a:buSzPts val="1000"/>
                        <a:buFont typeface="Arial" panose="020B0604020202020204" pitchFamily="34" charset="0"/>
                        <a:buChar char="●"/>
                        <a:tabLst>
                          <a:tab pos="295275" algn="l"/>
                          <a:tab pos="295910" algn="l"/>
                        </a:tabLst>
                      </a:pPr>
                      <a:r>
                        <a:rPr lang="en-US" sz="1000">
                          <a:effectLst/>
                        </a:rPr>
                        <a:t>Provide parent rights in native language or other mode of communication used by parents/adult student;</a:t>
                      </a:r>
                      <a:endParaRPr lang="en-US" sz="1100">
                        <a:effectLst/>
                      </a:endParaRPr>
                    </a:p>
                    <a:p>
                      <a:pPr marL="342900" marR="159385" lvl="0" indent="-342900">
                        <a:spcBef>
                          <a:spcPts val="10"/>
                        </a:spcBef>
                        <a:spcAft>
                          <a:spcPts val="0"/>
                        </a:spcAft>
                        <a:buSzPts val="1000"/>
                        <a:buFont typeface="Arial" panose="020B0604020202020204" pitchFamily="34" charset="0"/>
                        <a:buChar char="●"/>
                        <a:tabLst>
                          <a:tab pos="295275" algn="l"/>
                          <a:tab pos="295910" algn="l"/>
                        </a:tabLst>
                      </a:pPr>
                      <a:r>
                        <a:rPr lang="en-US" sz="1000">
                          <a:effectLst/>
                        </a:rPr>
                        <a:t>Offer to convene the team to reconsider the action taken by the LEA with the parent.</a:t>
                      </a:r>
                      <a:endParaRPr lang="en-US" sz="1100">
                        <a:effectLst/>
                        <a:latin typeface="Noto Sans Symbols"/>
                        <a:ea typeface="Noto Sans Symbols"/>
                        <a:cs typeface="Noto Sans Symbols"/>
                      </a:endParaRPr>
                    </a:p>
                  </a:txBody>
                  <a:tcPr marL="68580" marR="68580" marT="0" marB="0"/>
                </a:tc>
                <a:extLst>
                  <a:ext uri="{0D108BD9-81ED-4DB2-BD59-A6C34878D82A}">
                    <a16:rowId xmlns:a16="http://schemas.microsoft.com/office/drawing/2014/main" val="2511299537"/>
                  </a:ext>
                </a:extLst>
              </a:tr>
              <a:tr h="1860533">
                <a:tc>
                  <a:txBody>
                    <a:bodyPr/>
                    <a:lstStyle/>
                    <a:p>
                      <a:pPr marL="0" marR="0">
                        <a:lnSpc>
                          <a:spcPct val="100000"/>
                        </a:lnSpc>
                        <a:spcBef>
                          <a:spcPts val="5"/>
                        </a:spcBef>
                        <a:spcAft>
                          <a:spcPts val="0"/>
                        </a:spcAft>
                      </a:pPr>
                      <a:r>
                        <a:rPr lang="en-US" sz="1000">
                          <a:effectLst/>
                        </a:rPr>
                        <a:t>Question #2:</a:t>
                      </a:r>
                      <a:endParaRPr lang="en-US" sz="1100">
                        <a:effectLst/>
                      </a:endParaRPr>
                    </a:p>
                    <a:p>
                      <a:pPr marL="0" marR="96520">
                        <a:spcBef>
                          <a:spcPts val="285"/>
                        </a:spcBef>
                        <a:spcAft>
                          <a:spcPts val="0"/>
                        </a:spcAft>
                      </a:pPr>
                      <a:r>
                        <a:rPr lang="en-US" sz="1000">
                          <a:effectLst/>
                        </a:rPr>
                        <a:t>Were evaluation materials selected and administered so as to not be discriminatory on a racial or cultural basis?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15570" lvl="0" indent="-342900">
                        <a:spcBef>
                          <a:spcPts val="0"/>
                        </a:spcBef>
                        <a:spcAft>
                          <a:spcPts val="0"/>
                        </a:spcAft>
                        <a:buSzPts val="1000"/>
                        <a:buFont typeface="Arial" panose="020B0604020202020204" pitchFamily="34" charset="0"/>
                        <a:buChar char="●"/>
                        <a:tabLst>
                          <a:tab pos="295275" algn="l"/>
                          <a:tab pos="295910" algn="l"/>
                        </a:tabLst>
                      </a:pPr>
                      <a:r>
                        <a:rPr lang="en-US" sz="1000">
                          <a:effectLst/>
                        </a:rPr>
                        <a:t>There must be documentation to show that elimination of racial and cultural discrimination was considered when selecting and administering evaluation materials for the particular student.</a:t>
                      </a:r>
                      <a:endParaRPr lang="en-US" sz="1100">
                        <a:effectLst/>
                      </a:endParaRPr>
                    </a:p>
                    <a:p>
                      <a:pPr marL="0" marR="97790">
                        <a:spcBef>
                          <a:spcPts val="0"/>
                        </a:spcBef>
                        <a:spcAft>
                          <a:spcPts val="0"/>
                        </a:spcAft>
                      </a:pPr>
                      <a:r>
                        <a:rPr lang="en-US" sz="1150">
                          <a:effectLst/>
                        </a:rPr>
                        <a:t> </a:t>
                      </a:r>
                      <a:endParaRPr lang="en-US" sz="1100">
                        <a:effectLst/>
                      </a:endParaRPr>
                    </a:p>
                    <a:p>
                      <a:pPr marL="0" marR="96520">
                        <a:spcBef>
                          <a:spcPts val="285"/>
                        </a:spcBef>
                        <a:spcAft>
                          <a:spcPts val="0"/>
                        </a:spcAft>
                      </a:pPr>
                      <a:r>
                        <a:rPr lang="en-US" sz="1000">
                          <a:effectLst/>
                        </a:rPr>
                        <a:t>NOTE: A checkbox or boiler plate language does not meet this requirement.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02870" lvl="0" indent="-342900" fontAlgn="base">
                        <a:spcBef>
                          <a:spcPts val="0"/>
                        </a:spcBef>
                        <a:spcAft>
                          <a:spcPts val="0"/>
                        </a:spcAft>
                        <a:buSzPts val="1000"/>
                        <a:buFont typeface="Arial" panose="020B0604020202020204" pitchFamily="34" charset="0"/>
                        <a:buChar char="●"/>
                      </a:pPr>
                      <a:r>
                        <a:rPr lang="en-US" sz="1000" dirty="0">
                          <a:effectLst/>
                        </a:rPr>
                        <a:t>Document the assessment selection and administration thought process used, including how racial and cultural bias was considered for the particular student (e.g., review of relevant evidence from technical manuals and other demographic information considered by the team for this particular student). This could be reviewed during an IEP meeting, IEP amendment or provided to the parents in a letter. OR</a:t>
                      </a:r>
                    </a:p>
                    <a:p>
                      <a:pPr marL="342900" marR="102870" lvl="0" indent="-342900" fontAlgn="base">
                        <a:spcBef>
                          <a:spcPts val="0"/>
                        </a:spcBef>
                        <a:spcAft>
                          <a:spcPts val="0"/>
                        </a:spcAft>
                        <a:buSzPts val="1000"/>
                        <a:buFont typeface="Arial" panose="020B0604020202020204" pitchFamily="34" charset="0"/>
                        <a:buChar char="●"/>
                      </a:pPr>
                      <a:r>
                        <a:rPr lang="en-US" sz="1000" dirty="0">
                          <a:effectLst/>
                        </a:rPr>
                        <a:t>Provide PWN and obtain parent consent and conduct non-discriminatory evaluation.</a:t>
                      </a:r>
                    </a:p>
                  </a:txBody>
                  <a:tcPr marL="68580" marR="68580" marT="0" marB="0"/>
                </a:tc>
                <a:extLst>
                  <a:ext uri="{0D108BD9-81ED-4DB2-BD59-A6C34878D82A}">
                    <a16:rowId xmlns:a16="http://schemas.microsoft.com/office/drawing/2014/main" val="3081821386"/>
                  </a:ext>
                </a:extLst>
              </a:tr>
            </a:tbl>
          </a:graphicData>
        </a:graphic>
      </p:graphicFrame>
    </p:spTree>
    <p:extLst>
      <p:ext uri="{BB962C8B-B14F-4D97-AF65-F5344CB8AC3E}">
        <p14:creationId xmlns:p14="http://schemas.microsoft.com/office/powerpoint/2010/main" val="393968530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54245E-26FF-EDEA-2046-D77C7F47BBEA}"/>
              </a:ext>
            </a:extLst>
          </p:cNvPr>
          <p:cNvSpPr>
            <a:spLocks noGrp="1"/>
          </p:cNvSpPr>
          <p:nvPr>
            <p:ph idx="1"/>
          </p:nvPr>
        </p:nvSpPr>
        <p:spPr>
          <a:xfrm>
            <a:off x="838200" y="1644073"/>
            <a:ext cx="7402033" cy="4532890"/>
          </a:xfrm>
        </p:spPr>
        <p:txBody>
          <a:bodyPr>
            <a:noAutofit/>
          </a:bodyPr>
          <a:lstStyle/>
          <a:p>
            <a:pPr marL="0" indent="0" algn="ctr">
              <a:buNone/>
            </a:pPr>
            <a:r>
              <a:rPr lang="en-US" sz="3200" b="0" i="0" u="none" strike="noStrike" baseline="0" dirty="0">
                <a:solidFill>
                  <a:srgbClr val="000000"/>
                </a:solidFill>
                <a:latin typeface="+mn-lt"/>
              </a:rPr>
              <a:t>When progress report and other data do not reflect that an annual goal will be met, reconvene the IEP team to determine why, </a:t>
            </a:r>
            <a:r>
              <a:rPr lang="en-US" sz="3200" b="1" i="0" u="none" strike="noStrike" baseline="0" dirty="0">
                <a:solidFill>
                  <a:srgbClr val="C00000"/>
                </a:solidFill>
                <a:latin typeface="+mn-lt"/>
              </a:rPr>
              <a:t>make needed instructional changes</a:t>
            </a:r>
            <a:r>
              <a:rPr lang="en-US" sz="3200" b="0" i="0" u="none" strike="noStrike" baseline="0" dirty="0">
                <a:solidFill>
                  <a:srgbClr val="000000"/>
                </a:solidFill>
                <a:latin typeface="+mn-lt"/>
              </a:rPr>
              <a:t>, and </a:t>
            </a:r>
            <a:r>
              <a:rPr lang="en-US" sz="3200" b="1" i="0" u="none" strike="noStrike" baseline="0" dirty="0">
                <a:solidFill>
                  <a:srgbClr val="C00000"/>
                </a:solidFill>
                <a:latin typeface="+mn-lt"/>
              </a:rPr>
              <a:t>continue to collect data</a:t>
            </a:r>
            <a:endParaRPr lang="en-US" sz="3200" b="0" i="0" u="none" strike="noStrike" baseline="0" dirty="0">
              <a:solidFill>
                <a:srgbClr val="C00000"/>
              </a:solidFill>
              <a:latin typeface="+mn-lt"/>
            </a:endParaRPr>
          </a:p>
          <a:p>
            <a:pPr marL="0" indent="0" algn="ctr">
              <a:buNone/>
            </a:pPr>
            <a:endParaRPr lang="en-US" sz="2000" b="0" i="0" u="none" strike="noStrike" baseline="0" dirty="0">
              <a:solidFill>
                <a:srgbClr val="000000"/>
              </a:solidFill>
              <a:latin typeface="+mn-lt"/>
            </a:endParaRPr>
          </a:p>
          <a:p>
            <a:pPr marL="0" indent="0" algn="ctr">
              <a:buNone/>
            </a:pPr>
            <a:r>
              <a:rPr lang="en-US" sz="2000" b="0" i="0" u="none" strike="noStrike" baseline="0" dirty="0">
                <a:solidFill>
                  <a:srgbClr val="000000"/>
                </a:solidFill>
                <a:latin typeface="+mn-lt"/>
              </a:rPr>
              <a:t>U.S. Department of Education, 2017</a:t>
            </a:r>
          </a:p>
          <a:p>
            <a:pPr marL="0" indent="0" algn="ctr">
              <a:buNone/>
            </a:pPr>
            <a:r>
              <a:rPr lang="en-US" sz="2000" b="0" i="0" u="none" strike="noStrike" baseline="0" dirty="0">
                <a:solidFill>
                  <a:srgbClr val="000000"/>
                </a:solidFill>
                <a:latin typeface="+mn-lt"/>
                <a:hlinkClick r:id="rId3"/>
              </a:rPr>
              <a:t>Questions &amp; Answers on Endrew F. v. Douglas School District</a:t>
            </a:r>
            <a:endParaRPr lang="en-US" sz="2000" b="0" i="0" u="none" strike="noStrike" baseline="0" dirty="0">
              <a:solidFill>
                <a:srgbClr val="000000"/>
              </a:solidFill>
              <a:latin typeface="+mn-lt"/>
            </a:endParaRPr>
          </a:p>
        </p:txBody>
      </p:sp>
      <p:sp>
        <p:nvSpPr>
          <p:cNvPr id="3" name="Title 2">
            <a:extLst>
              <a:ext uri="{FF2B5EF4-FFF2-40B4-BE49-F238E27FC236}">
                <a16:creationId xmlns:a16="http://schemas.microsoft.com/office/drawing/2014/main" id="{7A768978-34D6-3082-60F3-B45A8E2550E3}"/>
              </a:ext>
            </a:extLst>
          </p:cNvPr>
          <p:cNvSpPr>
            <a:spLocks noGrp="1"/>
          </p:cNvSpPr>
          <p:nvPr>
            <p:ph type="title"/>
          </p:nvPr>
        </p:nvSpPr>
        <p:spPr/>
        <p:txBody>
          <a:bodyPr/>
          <a:lstStyle/>
          <a:p>
            <a:r>
              <a:rPr lang="en-US" dirty="0"/>
              <a:t>The Importance of Reacting to Data</a:t>
            </a:r>
          </a:p>
        </p:txBody>
      </p:sp>
      <p:pic>
        <p:nvPicPr>
          <p:cNvPr id="5" name="Picture 4" descr="diagram from the National Center on Intensive Intervention showing the Data based individualization process">
            <a:extLst>
              <a:ext uri="{FF2B5EF4-FFF2-40B4-BE49-F238E27FC236}">
                <a16:creationId xmlns:a16="http://schemas.microsoft.com/office/drawing/2014/main" id="{84CC78B0-B062-5951-680B-4B0FD7611599}"/>
              </a:ext>
            </a:extLst>
          </p:cNvPr>
          <p:cNvPicPr>
            <a:picLocks noChangeAspect="1"/>
          </p:cNvPicPr>
          <p:nvPr/>
        </p:nvPicPr>
        <p:blipFill>
          <a:blip r:embed="rId4"/>
          <a:stretch>
            <a:fillRect/>
          </a:stretch>
        </p:blipFill>
        <p:spPr>
          <a:xfrm>
            <a:off x="8681989" y="1416516"/>
            <a:ext cx="2833577" cy="4024967"/>
          </a:xfrm>
          <a:prstGeom prst="rect">
            <a:avLst/>
          </a:prstGeom>
        </p:spPr>
      </p:pic>
      <p:sp>
        <p:nvSpPr>
          <p:cNvPr id="6" name="TextBox 5">
            <a:extLst>
              <a:ext uri="{FF2B5EF4-FFF2-40B4-BE49-F238E27FC236}">
                <a16:creationId xmlns:a16="http://schemas.microsoft.com/office/drawing/2014/main" id="{2143C25C-7D62-4CB0-BD1B-401C9A7997A8}"/>
              </a:ext>
            </a:extLst>
          </p:cNvPr>
          <p:cNvSpPr txBox="1"/>
          <p:nvPr/>
        </p:nvSpPr>
        <p:spPr>
          <a:xfrm>
            <a:off x="8859959" y="5441483"/>
            <a:ext cx="2951449" cy="523220"/>
          </a:xfrm>
          <a:prstGeom prst="rect">
            <a:avLst/>
          </a:prstGeom>
          <a:noFill/>
        </p:spPr>
        <p:txBody>
          <a:bodyPr wrap="none" rtlCol="0">
            <a:spAutoFit/>
          </a:bodyPr>
          <a:lstStyle/>
          <a:p>
            <a:r>
              <a:rPr lang="en-US" dirty="0"/>
              <a:t>DBI Process</a:t>
            </a:r>
          </a:p>
          <a:p>
            <a:r>
              <a:rPr lang="en-US" sz="1000" dirty="0"/>
              <a:t>National Center on Intensive Intervention (2013)</a:t>
            </a:r>
          </a:p>
        </p:txBody>
      </p:sp>
    </p:spTree>
    <p:extLst>
      <p:ext uri="{BB962C8B-B14F-4D97-AF65-F5344CB8AC3E}">
        <p14:creationId xmlns:p14="http://schemas.microsoft.com/office/powerpoint/2010/main" val="15966533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dirty="0"/>
              <a:t>Be the Reviewer</a:t>
            </a:r>
            <a:br>
              <a:rPr lang="en-US" dirty="0"/>
            </a:br>
            <a:r>
              <a:rPr lang="en-US" dirty="0"/>
              <a:t>Q15</a:t>
            </a:r>
          </a:p>
        </p:txBody>
      </p:sp>
    </p:spTree>
    <p:extLst>
      <p:ext uri="{BB962C8B-B14F-4D97-AF65-F5344CB8AC3E}">
        <p14:creationId xmlns:p14="http://schemas.microsoft.com/office/powerpoint/2010/main" val="35975545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711D23A-A1E4-9FB8-C0D7-9616E81A2185}"/>
              </a:ext>
            </a:extLst>
          </p:cNvPr>
          <p:cNvSpPr>
            <a:spLocks noGrp="1"/>
          </p:cNvSpPr>
          <p:nvPr>
            <p:ph idx="1"/>
          </p:nvPr>
        </p:nvSpPr>
        <p:spPr/>
        <p:txBody>
          <a:bodyPr/>
          <a:lstStyle/>
          <a:p>
            <a:pPr marL="0" indent="0">
              <a:buNone/>
            </a:pPr>
            <a:r>
              <a:rPr lang="en-US" sz="1800" dirty="0">
                <a:solidFill>
                  <a:srgbClr val="000000"/>
                </a:solidFill>
                <a:effectLst/>
                <a:latin typeface="Open Sans Light" panose="020B0306030504020204" pitchFamily="34" charset="0"/>
                <a:ea typeface="Calibri" panose="020F0502020204030204" pitchFamily="34" charset="0"/>
              </a:rPr>
              <a:t>By February 6, 2025, given three written problems requiring </a:t>
            </a:r>
            <a:r>
              <a:rPr lang="en-US" sz="1800" dirty="0" err="1">
                <a:solidFill>
                  <a:srgbClr val="000000"/>
                </a:solidFill>
                <a:effectLst/>
                <a:latin typeface="Open Sans Light" panose="020B0306030504020204" pitchFamily="34" charset="0"/>
                <a:ea typeface="Calibri" panose="020F0502020204030204" pitchFamily="34" charset="0"/>
              </a:rPr>
              <a:t>xxxx</a:t>
            </a:r>
            <a:r>
              <a:rPr lang="en-US" sz="1800" dirty="0">
                <a:solidFill>
                  <a:srgbClr val="000000"/>
                </a:solidFill>
                <a:effectLst/>
                <a:latin typeface="Open Sans Light" panose="020B0306030504020204" pitchFamily="34" charset="0"/>
                <a:ea typeface="Calibri" panose="020F0502020204030204" pitchFamily="34" charset="0"/>
              </a:rPr>
              <a:t> to solve a two-step equation, she will write the solutions with no more than 3 errors.</a:t>
            </a:r>
          </a:p>
          <a:p>
            <a:pPr marL="0" indent="0">
              <a:buNone/>
            </a:pPr>
            <a:endParaRPr lang="en-US" dirty="0"/>
          </a:p>
        </p:txBody>
      </p:sp>
      <p:sp>
        <p:nvSpPr>
          <p:cNvPr id="4" name="Title 3">
            <a:extLst>
              <a:ext uri="{FF2B5EF4-FFF2-40B4-BE49-F238E27FC236}">
                <a16:creationId xmlns:a16="http://schemas.microsoft.com/office/drawing/2014/main" id="{51B0D4FE-1F19-F547-58C5-4B2323ECFC2E}"/>
              </a:ext>
            </a:extLst>
          </p:cNvPr>
          <p:cNvSpPr>
            <a:spLocks noGrp="1"/>
          </p:cNvSpPr>
          <p:nvPr>
            <p:ph type="title"/>
          </p:nvPr>
        </p:nvSpPr>
        <p:spPr/>
        <p:txBody>
          <a:bodyPr/>
          <a:lstStyle/>
          <a:p>
            <a:r>
              <a:rPr lang="en-US" dirty="0"/>
              <a:t>Q15 – Example 1</a:t>
            </a:r>
          </a:p>
        </p:txBody>
      </p:sp>
      <p:pic>
        <p:nvPicPr>
          <p:cNvPr id="1026" name="Picture 7" descr="screenshop image of a progress report">
            <a:extLst>
              <a:ext uri="{FF2B5EF4-FFF2-40B4-BE49-F238E27FC236}">
                <a16:creationId xmlns:a16="http://schemas.microsoft.com/office/drawing/2014/main" id="{64074B05-230A-D05A-B33A-778555EEA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83" y="2737331"/>
            <a:ext cx="94869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4614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24EE8-34B7-695B-3692-78EC4D15DAF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9D6D80F-71DD-62AA-B61F-464B517C7605}"/>
              </a:ext>
            </a:extLst>
          </p:cNvPr>
          <p:cNvSpPr>
            <a:spLocks noGrp="1"/>
          </p:cNvSpPr>
          <p:nvPr>
            <p:ph idx="1"/>
          </p:nvPr>
        </p:nvSpPr>
        <p:spPr/>
        <p:txBody>
          <a:bodyPr/>
          <a:lstStyle/>
          <a:p>
            <a:pPr marL="0" indent="0">
              <a:buNone/>
            </a:pPr>
            <a:r>
              <a:rPr lang="en-US" sz="1800" dirty="0">
                <a:solidFill>
                  <a:srgbClr val="000000"/>
                </a:solidFill>
                <a:effectLst/>
                <a:latin typeface="Open Sans Light" panose="020B0306030504020204" pitchFamily="34" charset="0"/>
                <a:ea typeface="Calibri" panose="020F0502020204030204" pitchFamily="34" charset="0"/>
              </a:rPr>
              <a:t>By February 6, 2025, given three written problems requiring </a:t>
            </a:r>
            <a:r>
              <a:rPr lang="en-US" sz="1800" dirty="0" err="1">
                <a:solidFill>
                  <a:srgbClr val="000000"/>
                </a:solidFill>
                <a:effectLst/>
                <a:latin typeface="Open Sans Light" panose="020B0306030504020204" pitchFamily="34" charset="0"/>
                <a:ea typeface="Calibri" panose="020F0502020204030204" pitchFamily="34" charset="0"/>
              </a:rPr>
              <a:t>xxxx</a:t>
            </a:r>
            <a:r>
              <a:rPr lang="en-US" sz="1800" dirty="0">
                <a:solidFill>
                  <a:srgbClr val="000000"/>
                </a:solidFill>
                <a:effectLst/>
                <a:latin typeface="Open Sans Light" panose="020B0306030504020204" pitchFamily="34" charset="0"/>
                <a:ea typeface="Calibri" panose="020F0502020204030204" pitchFamily="34" charset="0"/>
              </a:rPr>
              <a:t> to solve a two-step equation, she will write the solutions with no more than 3 errors.</a:t>
            </a:r>
          </a:p>
          <a:p>
            <a:pPr marL="0" indent="0">
              <a:buNone/>
            </a:pPr>
            <a:endParaRPr lang="en-US" dirty="0"/>
          </a:p>
        </p:txBody>
      </p:sp>
      <p:sp>
        <p:nvSpPr>
          <p:cNvPr id="4" name="Title 3">
            <a:extLst>
              <a:ext uri="{FF2B5EF4-FFF2-40B4-BE49-F238E27FC236}">
                <a16:creationId xmlns:a16="http://schemas.microsoft.com/office/drawing/2014/main" id="{5C85A874-1512-C2A7-5EA9-9680DCF8E828}"/>
              </a:ext>
            </a:extLst>
          </p:cNvPr>
          <p:cNvSpPr>
            <a:spLocks noGrp="1"/>
          </p:cNvSpPr>
          <p:nvPr>
            <p:ph type="title"/>
          </p:nvPr>
        </p:nvSpPr>
        <p:spPr/>
        <p:txBody>
          <a:bodyPr/>
          <a:lstStyle/>
          <a:p>
            <a:r>
              <a:rPr lang="en-US" dirty="0"/>
              <a:t>Q15 – Example 1 – KSDE Response</a:t>
            </a:r>
          </a:p>
        </p:txBody>
      </p:sp>
      <p:pic>
        <p:nvPicPr>
          <p:cNvPr id="1026" name="Picture 7" descr="screenshot image of a progress report">
            <a:extLst>
              <a:ext uri="{FF2B5EF4-FFF2-40B4-BE49-F238E27FC236}">
                <a16:creationId xmlns:a16="http://schemas.microsoft.com/office/drawing/2014/main" id="{99654813-4A8D-BDC3-DBB9-00E4B97A9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35313"/>
            <a:ext cx="7971115" cy="237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red light - non-compliant">
            <a:extLst>
              <a:ext uri="{FF2B5EF4-FFF2-40B4-BE49-F238E27FC236}">
                <a16:creationId xmlns:a16="http://schemas.microsoft.com/office/drawing/2014/main" id="{07C52170-A9D8-1A5E-6724-5B11512E1E47}"/>
              </a:ext>
            </a:extLst>
          </p:cNvPr>
          <p:cNvPicPr>
            <a:picLocks noChangeAspect="1"/>
          </p:cNvPicPr>
          <p:nvPr/>
        </p:nvPicPr>
        <p:blipFill>
          <a:blip r:embed="rId4"/>
          <a:stretch>
            <a:fillRect/>
          </a:stretch>
        </p:blipFill>
        <p:spPr>
          <a:xfrm>
            <a:off x="9782442" y="2653836"/>
            <a:ext cx="1792379" cy="2139881"/>
          </a:xfrm>
          <a:prstGeom prst="rect">
            <a:avLst/>
          </a:prstGeom>
        </p:spPr>
      </p:pic>
      <p:sp>
        <p:nvSpPr>
          <p:cNvPr id="3" name="TextBox 2">
            <a:extLst>
              <a:ext uri="{FF2B5EF4-FFF2-40B4-BE49-F238E27FC236}">
                <a16:creationId xmlns:a16="http://schemas.microsoft.com/office/drawing/2014/main" id="{635D58BB-CC43-3A19-615B-8F48975F2A36}"/>
              </a:ext>
            </a:extLst>
          </p:cNvPr>
          <p:cNvSpPr txBox="1"/>
          <p:nvPr/>
        </p:nvSpPr>
        <p:spPr>
          <a:xfrm>
            <a:off x="152400" y="5003700"/>
            <a:ext cx="11625943" cy="1200329"/>
          </a:xfrm>
          <a:prstGeom prst="rect">
            <a:avLst/>
          </a:prstGeom>
          <a:noFill/>
        </p:spPr>
        <p:txBody>
          <a:bodyPr wrap="square" rtlCol="0">
            <a:spAutoFit/>
          </a:bodyPr>
          <a:lstStyle/>
          <a:p>
            <a:r>
              <a:rPr lang="en-US" dirty="0">
                <a:solidFill>
                  <a:srgbClr val="C00000"/>
                </a:solidFill>
              </a:rPr>
              <a:t>The goal specifically calls out writing the solution for two-step equations with no more than 3 errors.</a:t>
            </a:r>
          </a:p>
          <a:p>
            <a:pPr marL="285750" indent="-285750">
              <a:buFont typeface="Arial" panose="020B0604020202020204" pitchFamily="34" charset="0"/>
              <a:buChar char="•"/>
            </a:pPr>
            <a:r>
              <a:rPr lang="en-US" dirty="0">
                <a:solidFill>
                  <a:srgbClr val="C00000"/>
                </a:solidFill>
              </a:rPr>
              <a:t>May PR – what was the content of the math test?  How many errors?</a:t>
            </a:r>
          </a:p>
          <a:p>
            <a:pPr marL="285750" indent="-285750">
              <a:buFont typeface="Arial" panose="020B0604020202020204" pitchFamily="34" charset="0"/>
              <a:buChar char="•"/>
            </a:pPr>
            <a:r>
              <a:rPr lang="en-US" dirty="0">
                <a:solidFill>
                  <a:srgbClr val="C00000"/>
                </a:solidFill>
              </a:rPr>
              <a:t>March PR – did the graphing inequalities address two-step equations? One could infer that the student had only 2 errors but it is best to call it out so it is clear. How many errors?</a:t>
            </a:r>
          </a:p>
        </p:txBody>
      </p:sp>
    </p:spTree>
    <p:extLst>
      <p:ext uri="{BB962C8B-B14F-4D97-AF65-F5344CB8AC3E}">
        <p14:creationId xmlns:p14="http://schemas.microsoft.com/office/powerpoint/2010/main" val="17559038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8F0B97-8AA7-AA09-7ECF-884F2270F1F5}"/>
              </a:ext>
            </a:extLst>
          </p:cNvPr>
          <p:cNvSpPr>
            <a:spLocks noGrp="1"/>
          </p:cNvSpPr>
          <p:nvPr>
            <p:ph idx="1"/>
          </p:nvPr>
        </p:nvSpPr>
        <p:spPr/>
        <p:txBody>
          <a:bodyPr/>
          <a:lstStyle/>
          <a:p>
            <a:pPr marL="0" indent="0">
              <a:buNone/>
            </a:pPr>
            <a:r>
              <a:rPr lang="en-US" dirty="0"/>
              <a:t>During one IEP school year, to help prepare him for post-secondary education/training and employment, when given a 3</a:t>
            </a:r>
            <a:r>
              <a:rPr lang="en-US" baseline="30000" dirty="0"/>
              <a:t>rd</a:t>
            </a:r>
            <a:r>
              <a:rPr lang="en-US" dirty="0"/>
              <a:t> grade math probe including fractions </a:t>
            </a:r>
            <a:r>
              <a:rPr lang="en-US" dirty="0" err="1"/>
              <a:t>xxxx</a:t>
            </a:r>
            <a:r>
              <a:rPr lang="en-US" dirty="0"/>
              <a:t> will score 100%</a:t>
            </a:r>
          </a:p>
          <a:p>
            <a:pPr marL="0" indent="0">
              <a:buNone/>
            </a:pPr>
            <a:r>
              <a:rPr lang="en-US" dirty="0"/>
              <a:t>Method of Measurement: CBM</a:t>
            </a:r>
          </a:p>
          <a:p>
            <a:pPr marL="0" indent="0">
              <a:buNone/>
            </a:pPr>
            <a:endParaRPr lang="en-US" dirty="0"/>
          </a:p>
        </p:txBody>
      </p:sp>
      <p:sp>
        <p:nvSpPr>
          <p:cNvPr id="3" name="Title 2">
            <a:extLst>
              <a:ext uri="{FF2B5EF4-FFF2-40B4-BE49-F238E27FC236}">
                <a16:creationId xmlns:a16="http://schemas.microsoft.com/office/drawing/2014/main" id="{FE9CDDAE-58AB-C733-789D-DFC81D108838}"/>
              </a:ext>
            </a:extLst>
          </p:cNvPr>
          <p:cNvSpPr>
            <a:spLocks noGrp="1"/>
          </p:cNvSpPr>
          <p:nvPr>
            <p:ph type="title"/>
          </p:nvPr>
        </p:nvSpPr>
        <p:spPr/>
        <p:txBody>
          <a:bodyPr/>
          <a:lstStyle/>
          <a:p>
            <a:r>
              <a:rPr lang="en-US" dirty="0"/>
              <a:t>Q15 – Example 2</a:t>
            </a:r>
          </a:p>
        </p:txBody>
      </p:sp>
      <p:graphicFrame>
        <p:nvGraphicFramePr>
          <p:cNvPr id="4" name="Table 3">
            <a:extLst>
              <a:ext uri="{FF2B5EF4-FFF2-40B4-BE49-F238E27FC236}">
                <a16:creationId xmlns:a16="http://schemas.microsoft.com/office/drawing/2014/main" id="{68087B88-07EB-420D-3749-0FF5D0CA5C42}"/>
              </a:ext>
            </a:extLst>
          </p:cNvPr>
          <p:cNvGraphicFramePr>
            <a:graphicFrameLocks noGrp="1"/>
          </p:cNvGraphicFramePr>
          <p:nvPr>
            <p:extLst>
              <p:ext uri="{D42A27DB-BD31-4B8C-83A1-F6EECF244321}">
                <p14:modId xmlns:p14="http://schemas.microsoft.com/office/powerpoint/2010/main" val="1986921137"/>
              </p:ext>
            </p:extLst>
          </p:nvPr>
        </p:nvGraphicFramePr>
        <p:xfrm>
          <a:off x="1394047" y="3910518"/>
          <a:ext cx="8127999" cy="17526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784613774"/>
                    </a:ext>
                  </a:extLst>
                </a:gridCol>
                <a:gridCol w="2709333">
                  <a:extLst>
                    <a:ext uri="{9D8B030D-6E8A-4147-A177-3AD203B41FA5}">
                      <a16:colId xmlns:a16="http://schemas.microsoft.com/office/drawing/2014/main" val="1779817630"/>
                    </a:ext>
                  </a:extLst>
                </a:gridCol>
                <a:gridCol w="2709333">
                  <a:extLst>
                    <a:ext uri="{9D8B030D-6E8A-4147-A177-3AD203B41FA5}">
                      <a16:colId xmlns:a16="http://schemas.microsoft.com/office/drawing/2014/main" val="545504405"/>
                    </a:ext>
                  </a:extLst>
                </a:gridCol>
              </a:tblGrid>
              <a:tr h="370840">
                <a:tc>
                  <a:txBody>
                    <a:bodyPr/>
                    <a:lstStyle/>
                    <a:p>
                      <a:r>
                        <a:rPr lang="en-US" dirty="0"/>
                        <a:t>Date</a:t>
                      </a:r>
                    </a:p>
                  </a:txBody>
                  <a:tcPr/>
                </a:tc>
                <a:tc>
                  <a:txBody>
                    <a:bodyPr/>
                    <a:lstStyle/>
                    <a:p>
                      <a:r>
                        <a:rPr lang="en-US" dirty="0"/>
                        <a:t>Progress adequate to achieve goal?</a:t>
                      </a:r>
                    </a:p>
                  </a:txBody>
                  <a:tcPr/>
                </a:tc>
                <a:tc>
                  <a:txBody>
                    <a:bodyPr/>
                    <a:lstStyle/>
                    <a:p>
                      <a:r>
                        <a:rPr lang="en-US" dirty="0"/>
                        <a:t>Notes</a:t>
                      </a:r>
                    </a:p>
                  </a:txBody>
                  <a:tcPr/>
                </a:tc>
                <a:extLst>
                  <a:ext uri="{0D108BD9-81ED-4DB2-BD59-A6C34878D82A}">
                    <a16:rowId xmlns:a16="http://schemas.microsoft.com/office/drawing/2014/main" val="1163047382"/>
                  </a:ext>
                </a:extLst>
              </a:tr>
              <a:tr h="370840">
                <a:tc>
                  <a:txBody>
                    <a:bodyPr/>
                    <a:lstStyle/>
                    <a:p>
                      <a:r>
                        <a:rPr lang="en-US" dirty="0"/>
                        <a:t>12/15/23</a:t>
                      </a:r>
                    </a:p>
                  </a:txBody>
                  <a:tcPr/>
                </a:tc>
                <a:tc>
                  <a:txBody>
                    <a:bodyPr/>
                    <a:lstStyle/>
                    <a:p>
                      <a:r>
                        <a:rPr lang="en-US" dirty="0"/>
                        <a:t>Yes </a:t>
                      </a:r>
                    </a:p>
                  </a:txBody>
                  <a:tcPr/>
                </a:tc>
                <a:tc>
                  <a:txBody>
                    <a:bodyPr/>
                    <a:lstStyle/>
                    <a:p>
                      <a:r>
                        <a:rPr lang="en-US" dirty="0"/>
                        <a:t>Scored 69%</a:t>
                      </a:r>
                    </a:p>
                  </a:txBody>
                  <a:tcPr/>
                </a:tc>
                <a:extLst>
                  <a:ext uri="{0D108BD9-81ED-4DB2-BD59-A6C34878D82A}">
                    <a16:rowId xmlns:a16="http://schemas.microsoft.com/office/drawing/2014/main" val="2729741096"/>
                  </a:ext>
                </a:extLst>
              </a:tr>
              <a:tr h="370840">
                <a:tc>
                  <a:txBody>
                    <a:bodyPr/>
                    <a:lstStyle/>
                    <a:p>
                      <a:r>
                        <a:rPr lang="en-US" dirty="0"/>
                        <a:t>3/1/24</a:t>
                      </a:r>
                    </a:p>
                  </a:txBody>
                  <a:tcPr/>
                </a:tc>
                <a:tc>
                  <a:txBody>
                    <a:bodyPr/>
                    <a:lstStyle/>
                    <a:p>
                      <a:r>
                        <a:rPr lang="en-US" dirty="0"/>
                        <a:t>Yes</a:t>
                      </a:r>
                    </a:p>
                  </a:txBody>
                  <a:tcPr/>
                </a:tc>
                <a:tc>
                  <a:txBody>
                    <a:bodyPr/>
                    <a:lstStyle/>
                    <a:p>
                      <a:endParaRPr lang="en-US" dirty="0"/>
                    </a:p>
                  </a:txBody>
                  <a:tcPr/>
                </a:tc>
                <a:extLst>
                  <a:ext uri="{0D108BD9-81ED-4DB2-BD59-A6C34878D82A}">
                    <a16:rowId xmlns:a16="http://schemas.microsoft.com/office/drawing/2014/main" val="392112395"/>
                  </a:ext>
                </a:extLst>
              </a:tr>
              <a:tr h="370840">
                <a:tc>
                  <a:txBody>
                    <a:bodyPr/>
                    <a:lstStyle/>
                    <a:p>
                      <a:r>
                        <a:rPr lang="en-US" dirty="0"/>
                        <a:t>5/16/24</a:t>
                      </a:r>
                    </a:p>
                  </a:txBody>
                  <a:tcPr/>
                </a:tc>
                <a:tc>
                  <a:txBody>
                    <a:bodyPr/>
                    <a:lstStyle/>
                    <a:p>
                      <a:r>
                        <a:rPr lang="en-US" dirty="0"/>
                        <a:t>Yes </a:t>
                      </a:r>
                    </a:p>
                  </a:txBody>
                  <a:tcPr/>
                </a:tc>
                <a:tc>
                  <a:txBody>
                    <a:bodyPr/>
                    <a:lstStyle/>
                    <a:p>
                      <a:endParaRPr lang="en-US" dirty="0"/>
                    </a:p>
                  </a:txBody>
                  <a:tcPr/>
                </a:tc>
                <a:extLst>
                  <a:ext uri="{0D108BD9-81ED-4DB2-BD59-A6C34878D82A}">
                    <a16:rowId xmlns:a16="http://schemas.microsoft.com/office/drawing/2014/main" val="325725511"/>
                  </a:ext>
                </a:extLst>
              </a:tr>
            </a:tbl>
          </a:graphicData>
        </a:graphic>
      </p:graphicFrame>
    </p:spTree>
    <p:extLst>
      <p:ext uri="{BB962C8B-B14F-4D97-AF65-F5344CB8AC3E}">
        <p14:creationId xmlns:p14="http://schemas.microsoft.com/office/powerpoint/2010/main" val="12485803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FA718-E1D1-9E7F-8743-232F9C2875C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160207-F060-116A-FE5B-AC78EF41D3C5}"/>
              </a:ext>
            </a:extLst>
          </p:cNvPr>
          <p:cNvSpPr>
            <a:spLocks noGrp="1"/>
          </p:cNvSpPr>
          <p:nvPr>
            <p:ph idx="1"/>
          </p:nvPr>
        </p:nvSpPr>
        <p:spPr/>
        <p:txBody>
          <a:bodyPr/>
          <a:lstStyle/>
          <a:p>
            <a:pPr marL="0" indent="0">
              <a:buNone/>
            </a:pPr>
            <a:r>
              <a:rPr lang="en-US" dirty="0"/>
              <a:t>During one IEP school year, to help prepare him for post-secondary education/training and employment, when given a 3</a:t>
            </a:r>
            <a:r>
              <a:rPr lang="en-US" baseline="30000" dirty="0"/>
              <a:t>rd</a:t>
            </a:r>
            <a:r>
              <a:rPr lang="en-US" dirty="0"/>
              <a:t> grade math probe including fractions </a:t>
            </a:r>
            <a:r>
              <a:rPr lang="en-US" dirty="0" err="1"/>
              <a:t>xxxx</a:t>
            </a:r>
            <a:r>
              <a:rPr lang="en-US" dirty="0"/>
              <a:t> will score 100%</a:t>
            </a:r>
          </a:p>
          <a:p>
            <a:pPr marL="0" indent="0">
              <a:buNone/>
            </a:pPr>
            <a:r>
              <a:rPr lang="en-US" dirty="0"/>
              <a:t>Method of Measurement: CBM</a:t>
            </a:r>
          </a:p>
          <a:p>
            <a:pPr marL="0" indent="0">
              <a:buNone/>
            </a:pPr>
            <a:endParaRPr lang="en-US" dirty="0"/>
          </a:p>
        </p:txBody>
      </p:sp>
      <p:sp>
        <p:nvSpPr>
          <p:cNvPr id="3" name="Title 2">
            <a:extLst>
              <a:ext uri="{FF2B5EF4-FFF2-40B4-BE49-F238E27FC236}">
                <a16:creationId xmlns:a16="http://schemas.microsoft.com/office/drawing/2014/main" id="{C6B75E61-D634-01C3-3573-7C23C9484BE3}"/>
              </a:ext>
            </a:extLst>
          </p:cNvPr>
          <p:cNvSpPr>
            <a:spLocks noGrp="1"/>
          </p:cNvSpPr>
          <p:nvPr>
            <p:ph type="title"/>
          </p:nvPr>
        </p:nvSpPr>
        <p:spPr/>
        <p:txBody>
          <a:bodyPr/>
          <a:lstStyle/>
          <a:p>
            <a:r>
              <a:rPr lang="en-US" dirty="0"/>
              <a:t>Q15 – Example 2 – KSDE Response</a:t>
            </a:r>
          </a:p>
        </p:txBody>
      </p:sp>
      <p:graphicFrame>
        <p:nvGraphicFramePr>
          <p:cNvPr id="4" name="Table 3">
            <a:extLst>
              <a:ext uri="{FF2B5EF4-FFF2-40B4-BE49-F238E27FC236}">
                <a16:creationId xmlns:a16="http://schemas.microsoft.com/office/drawing/2014/main" id="{A58C986B-8556-96A4-4781-DDF7B062F982}"/>
              </a:ext>
            </a:extLst>
          </p:cNvPr>
          <p:cNvGraphicFramePr>
            <a:graphicFrameLocks noGrp="1"/>
          </p:cNvGraphicFramePr>
          <p:nvPr>
            <p:extLst>
              <p:ext uri="{D42A27DB-BD31-4B8C-83A1-F6EECF244321}">
                <p14:modId xmlns:p14="http://schemas.microsoft.com/office/powerpoint/2010/main" val="2692021576"/>
              </p:ext>
            </p:extLst>
          </p:nvPr>
        </p:nvGraphicFramePr>
        <p:xfrm>
          <a:off x="1433422" y="3530894"/>
          <a:ext cx="8127999" cy="17526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784613774"/>
                    </a:ext>
                  </a:extLst>
                </a:gridCol>
                <a:gridCol w="2709333">
                  <a:extLst>
                    <a:ext uri="{9D8B030D-6E8A-4147-A177-3AD203B41FA5}">
                      <a16:colId xmlns:a16="http://schemas.microsoft.com/office/drawing/2014/main" val="1779817630"/>
                    </a:ext>
                  </a:extLst>
                </a:gridCol>
                <a:gridCol w="2709333">
                  <a:extLst>
                    <a:ext uri="{9D8B030D-6E8A-4147-A177-3AD203B41FA5}">
                      <a16:colId xmlns:a16="http://schemas.microsoft.com/office/drawing/2014/main" val="545504405"/>
                    </a:ext>
                  </a:extLst>
                </a:gridCol>
              </a:tblGrid>
              <a:tr h="370840">
                <a:tc>
                  <a:txBody>
                    <a:bodyPr/>
                    <a:lstStyle/>
                    <a:p>
                      <a:r>
                        <a:rPr lang="en-US" dirty="0"/>
                        <a:t>Date</a:t>
                      </a:r>
                    </a:p>
                  </a:txBody>
                  <a:tcPr/>
                </a:tc>
                <a:tc>
                  <a:txBody>
                    <a:bodyPr/>
                    <a:lstStyle/>
                    <a:p>
                      <a:r>
                        <a:rPr lang="en-US" dirty="0"/>
                        <a:t>Progress adequate to achieve goal?</a:t>
                      </a:r>
                    </a:p>
                  </a:txBody>
                  <a:tcPr/>
                </a:tc>
                <a:tc>
                  <a:txBody>
                    <a:bodyPr/>
                    <a:lstStyle/>
                    <a:p>
                      <a:r>
                        <a:rPr lang="en-US" dirty="0"/>
                        <a:t>Notes</a:t>
                      </a:r>
                    </a:p>
                  </a:txBody>
                  <a:tcPr/>
                </a:tc>
                <a:extLst>
                  <a:ext uri="{0D108BD9-81ED-4DB2-BD59-A6C34878D82A}">
                    <a16:rowId xmlns:a16="http://schemas.microsoft.com/office/drawing/2014/main" val="1163047382"/>
                  </a:ext>
                </a:extLst>
              </a:tr>
              <a:tr h="370840">
                <a:tc>
                  <a:txBody>
                    <a:bodyPr/>
                    <a:lstStyle/>
                    <a:p>
                      <a:r>
                        <a:rPr lang="en-US" dirty="0"/>
                        <a:t>12/15/23</a:t>
                      </a:r>
                    </a:p>
                  </a:txBody>
                  <a:tcPr/>
                </a:tc>
                <a:tc>
                  <a:txBody>
                    <a:bodyPr/>
                    <a:lstStyle/>
                    <a:p>
                      <a:r>
                        <a:rPr lang="en-US" dirty="0"/>
                        <a:t>Yes </a:t>
                      </a:r>
                    </a:p>
                  </a:txBody>
                  <a:tcPr/>
                </a:tc>
                <a:tc>
                  <a:txBody>
                    <a:bodyPr/>
                    <a:lstStyle/>
                    <a:p>
                      <a:r>
                        <a:rPr lang="en-US" dirty="0"/>
                        <a:t>Scored 69%</a:t>
                      </a:r>
                    </a:p>
                  </a:txBody>
                  <a:tcPr/>
                </a:tc>
                <a:extLst>
                  <a:ext uri="{0D108BD9-81ED-4DB2-BD59-A6C34878D82A}">
                    <a16:rowId xmlns:a16="http://schemas.microsoft.com/office/drawing/2014/main" val="2729741096"/>
                  </a:ext>
                </a:extLst>
              </a:tr>
              <a:tr h="370840">
                <a:tc>
                  <a:txBody>
                    <a:bodyPr/>
                    <a:lstStyle/>
                    <a:p>
                      <a:r>
                        <a:rPr lang="en-US" dirty="0"/>
                        <a:t>3/1/24</a:t>
                      </a:r>
                    </a:p>
                  </a:txBody>
                  <a:tcPr/>
                </a:tc>
                <a:tc>
                  <a:txBody>
                    <a:bodyPr/>
                    <a:lstStyle/>
                    <a:p>
                      <a:r>
                        <a:rPr lang="en-US" dirty="0"/>
                        <a:t>Yes</a:t>
                      </a:r>
                    </a:p>
                  </a:txBody>
                  <a:tcPr/>
                </a:tc>
                <a:tc>
                  <a:txBody>
                    <a:bodyPr/>
                    <a:lstStyle/>
                    <a:p>
                      <a:endParaRPr lang="en-US" dirty="0"/>
                    </a:p>
                  </a:txBody>
                  <a:tcPr/>
                </a:tc>
                <a:extLst>
                  <a:ext uri="{0D108BD9-81ED-4DB2-BD59-A6C34878D82A}">
                    <a16:rowId xmlns:a16="http://schemas.microsoft.com/office/drawing/2014/main" val="392112395"/>
                  </a:ext>
                </a:extLst>
              </a:tr>
              <a:tr h="370840">
                <a:tc>
                  <a:txBody>
                    <a:bodyPr/>
                    <a:lstStyle/>
                    <a:p>
                      <a:r>
                        <a:rPr lang="en-US" dirty="0"/>
                        <a:t>5/16/24</a:t>
                      </a:r>
                    </a:p>
                  </a:txBody>
                  <a:tcPr/>
                </a:tc>
                <a:tc>
                  <a:txBody>
                    <a:bodyPr/>
                    <a:lstStyle/>
                    <a:p>
                      <a:r>
                        <a:rPr lang="en-US" dirty="0"/>
                        <a:t>Yes </a:t>
                      </a:r>
                    </a:p>
                  </a:txBody>
                  <a:tcPr/>
                </a:tc>
                <a:tc>
                  <a:txBody>
                    <a:bodyPr/>
                    <a:lstStyle/>
                    <a:p>
                      <a:endParaRPr lang="en-US" dirty="0"/>
                    </a:p>
                  </a:txBody>
                  <a:tcPr/>
                </a:tc>
                <a:extLst>
                  <a:ext uri="{0D108BD9-81ED-4DB2-BD59-A6C34878D82A}">
                    <a16:rowId xmlns:a16="http://schemas.microsoft.com/office/drawing/2014/main" val="325725511"/>
                  </a:ext>
                </a:extLst>
              </a:tr>
            </a:tbl>
          </a:graphicData>
        </a:graphic>
      </p:graphicFrame>
      <p:pic>
        <p:nvPicPr>
          <p:cNvPr id="5" name="Picture 4" descr="red light - non-complaint">
            <a:extLst>
              <a:ext uri="{FF2B5EF4-FFF2-40B4-BE49-F238E27FC236}">
                <a16:creationId xmlns:a16="http://schemas.microsoft.com/office/drawing/2014/main" id="{98632588-F91F-8BB2-933A-9E9A46A68586}"/>
              </a:ext>
            </a:extLst>
          </p:cNvPr>
          <p:cNvPicPr>
            <a:picLocks noChangeAspect="1"/>
          </p:cNvPicPr>
          <p:nvPr/>
        </p:nvPicPr>
        <p:blipFill>
          <a:blip r:embed="rId3"/>
          <a:stretch>
            <a:fillRect/>
          </a:stretch>
        </p:blipFill>
        <p:spPr>
          <a:xfrm>
            <a:off x="9718647" y="3337254"/>
            <a:ext cx="1792379" cy="2139881"/>
          </a:xfrm>
          <a:prstGeom prst="rect">
            <a:avLst/>
          </a:prstGeom>
        </p:spPr>
      </p:pic>
      <p:sp>
        <p:nvSpPr>
          <p:cNvPr id="6" name="TextBox 5">
            <a:extLst>
              <a:ext uri="{FF2B5EF4-FFF2-40B4-BE49-F238E27FC236}">
                <a16:creationId xmlns:a16="http://schemas.microsoft.com/office/drawing/2014/main" id="{417F70C7-F27A-CD83-0FBB-90FA4DB63F1B}"/>
              </a:ext>
            </a:extLst>
          </p:cNvPr>
          <p:cNvSpPr txBox="1"/>
          <p:nvPr/>
        </p:nvSpPr>
        <p:spPr>
          <a:xfrm>
            <a:off x="838200" y="5603547"/>
            <a:ext cx="10515600" cy="923330"/>
          </a:xfrm>
          <a:prstGeom prst="rect">
            <a:avLst/>
          </a:prstGeom>
          <a:noFill/>
        </p:spPr>
        <p:txBody>
          <a:bodyPr wrap="square" rtlCol="0">
            <a:spAutoFit/>
          </a:bodyPr>
          <a:lstStyle/>
          <a:p>
            <a:r>
              <a:rPr lang="en-US" dirty="0">
                <a:solidFill>
                  <a:srgbClr val="C00000"/>
                </a:solidFill>
              </a:rPr>
              <a:t>March and May: Measurement is not included to match measurement identified in the goal. Data should be chartable or graphable: Not a status alone, but a measure of progress over time. </a:t>
            </a:r>
          </a:p>
          <a:p>
            <a:endParaRPr lang="en-US" dirty="0">
              <a:solidFill>
                <a:srgbClr val="C00000"/>
              </a:solidFill>
            </a:endParaRPr>
          </a:p>
        </p:txBody>
      </p:sp>
    </p:spTree>
    <p:extLst>
      <p:ext uri="{BB962C8B-B14F-4D97-AF65-F5344CB8AC3E}">
        <p14:creationId xmlns:p14="http://schemas.microsoft.com/office/powerpoint/2010/main" val="3741950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A1E5A-CF19-8B3E-4CC3-4CFFE010DC47}"/>
              </a:ext>
            </a:extLst>
          </p:cNvPr>
          <p:cNvSpPr>
            <a:spLocks noGrp="1"/>
          </p:cNvSpPr>
          <p:nvPr>
            <p:ph idx="1"/>
          </p:nvPr>
        </p:nvSpPr>
        <p:spPr>
          <a:xfrm>
            <a:off x="838200" y="1127051"/>
            <a:ext cx="10515600" cy="5049912"/>
          </a:xfrm>
        </p:spPr>
        <p:txBody>
          <a:bodyPr/>
          <a:lstStyle/>
          <a:p>
            <a:pPr marL="0" indent="0">
              <a:buNone/>
            </a:pPr>
            <a:r>
              <a:rPr lang="en-US" dirty="0"/>
              <a:t>To help with post-school education/training, employment, and independent living skills, in one IEP year, XXXX will apply and practice strategies regarding setting, monitoring and achieving goals at 90% according to goal setting checklist.</a:t>
            </a:r>
          </a:p>
        </p:txBody>
      </p:sp>
      <p:sp>
        <p:nvSpPr>
          <p:cNvPr id="3" name="Title 2">
            <a:extLst>
              <a:ext uri="{FF2B5EF4-FFF2-40B4-BE49-F238E27FC236}">
                <a16:creationId xmlns:a16="http://schemas.microsoft.com/office/drawing/2014/main" id="{81DCF045-14C1-B4E6-FC72-E1E2176F4FD2}"/>
              </a:ext>
            </a:extLst>
          </p:cNvPr>
          <p:cNvSpPr>
            <a:spLocks noGrp="1"/>
          </p:cNvSpPr>
          <p:nvPr>
            <p:ph type="title"/>
          </p:nvPr>
        </p:nvSpPr>
        <p:spPr>
          <a:xfrm>
            <a:off x="838200" y="365125"/>
            <a:ext cx="10515600" cy="837301"/>
          </a:xfrm>
        </p:spPr>
        <p:txBody>
          <a:bodyPr>
            <a:normAutofit/>
          </a:bodyPr>
          <a:lstStyle/>
          <a:p>
            <a:r>
              <a:rPr lang="en-US" dirty="0"/>
              <a:t>Q15 – Example 3</a:t>
            </a:r>
          </a:p>
        </p:txBody>
      </p:sp>
      <p:graphicFrame>
        <p:nvGraphicFramePr>
          <p:cNvPr id="4" name="Table 3">
            <a:extLst>
              <a:ext uri="{FF2B5EF4-FFF2-40B4-BE49-F238E27FC236}">
                <a16:creationId xmlns:a16="http://schemas.microsoft.com/office/drawing/2014/main" id="{07147A66-F7EE-0436-4C22-3EDF9E8A126C}"/>
              </a:ext>
            </a:extLst>
          </p:cNvPr>
          <p:cNvGraphicFramePr>
            <a:graphicFrameLocks noGrp="1"/>
          </p:cNvGraphicFramePr>
          <p:nvPr>
            <p:extLst>
              <p:ext uri="{D42A27DB-BD31-4B8C-83A1-F6EECF244321}">
                <p14:modId xmlns:p14="http://schemas.microsoft.com/office/powerpoint/2010/main" val="100100493"/>
              </p:ext>
            </p:extLst>
          </p:nvPr>
        </p:nvGraphicFramePr>
        <p:xfrm>
          <a:off x="1819349" y="3023073"/>
          <a:ext cx="8972697" cy="3017520"/>
        </p:xfrm>
        <a:graphic>
          <a:graphicData uri="http://schemas.openxmlformats.org/drawingml/2006/table">
            <a:tbl>
              <a:tblPr firstRow="1" bandRow="1">
                <a:tableStyleId>{5C22544A-7EE6-4342-B048-85BDC9FD1C3A}</a:tableStyleId>
              </a:tblPr>
              <a:tblGrid>
                <a:gridCol w="1501101">
                  <a:extLst>
                    <a:ext uri="{9D8B030D-6E8A-4147-A177-3AD203B41FA5}">
                      <a16:colId xmlns:a16="http://schemas.microsoft.com/office/drawing/2014/main" val="1602546215"/>
                    </a:ext>
                  </a:extLst>
                </a:gridCol>
                <a:gridCol w="2593996">
                  <a:extLst>
                    <a:ext uri="{9D8B030D-6E8A-4147-A177-3AD203B41FA5}">
                      <a16:colId xmlns:a16="http://schemas.microsoft.com/office/drawing/2014/main" val="3640274637"/>
                    </a:ext>
                  </a:extLst>
                </a:gridCol>
                <a:gridCol w="4877600">
                  <a:extLst>
                    <a:ext uri="{9D8B030D-6E8A-4147-A177-3AD203B41FA5}">
                      <a16:colId xmlns:a16="http://schemas.microsoft.com/office/drawing/2014/main" val="1093054127"/>
                    </a:ext>
                  </a:extLst>
                </a:gridCol>
              </a:tblGrid>
              <a:tr h="335595">
                <a:tc>
                  <a:txBody>
                    <a:bodyPr/>
                    <a:lstStyle/>
                    <a:p>
                      <a:r>
                        <a:rPr lang="en-US" dirty="0"/>
                        <a:t>Date</a:t>
                      </a:r>
                    </a:p>
                  </a:txBody>
                  <a:tcPr/>
                </a:tc>
                <a:tc>
                  <a:txBody>
                    <a:bodyPr/>
                    <a:lstStyle/>
                    <a:p>
                      <a:r>
                        <a:rPr lang="en-US" dirty="0"/>
                        <a:t>Progress adequate to achieve goal?</a:t>
                      </a:r>
                    </a:p>
                  </a:txBody>
                  <a:tcPr/>
                </a:tc>
                <a:tc>
                  <a:txBody>
                    <a:bodyPr/>
                    <a:lstStyle/>
                    <a:p>
                      <a:r>
                        <a:rPr lang="en-US" dirty="0"/>
                        <a:t>Notes</a:t>
                      </a:r>
                    </a:p>
                  </a:txBody>
                  <a:tcPr/>
                </a:tc>
                <a:extLst>
                  <a:ext uri="{0D108BD9-81ED-4DB2-BD59-A6C34878D82A}">
                    <a16:rowId xmlns:a16="http://schemas.microsoft.com/office/drawing/2014/main" val="3355579155"/>
                  </a:ext>
                </a:extLst>
              </a:tr>
              <a:tr h="370840">
                <a:tc>
                  <a:txBody>
                    <a:bodyPr/>
                    <a:lstStyle/>
                    <a:p>
                      <a:r>
                        <a:rPr lang="en-US" dirty="0"/>
                        <a:t>3/1/24</a:t>
                      </a:r>
                    </a:p>
                  </a:txBody>
                  <a:tcPr/>
                </a:tc>
                <a:tc>
                  <a:txBody>
                    <a:bodyPr/>
                    <a:lstStyle/>
                    <a:p>
                      <a:r>
                        <a:rPr lang="en-US" dirty="0"/>
                        <a:t>Not addressed this reporting period</a:t>
                      </a:r>
                    </a:p>
                  </a:txBody>
                  <a:tcPr/>
                </a:tc>
                <a:tc>
                  <a:txBody>
                    <a:bodyPr/>
                    <a:lstStyle/>
                    <a:p>
                      <a:r>
                        <a:rPr lang="en-US" dirty="0"/>
                        <a:t>XXXX has missed a lot of school this semester due to dysregulation and no medication. This will be tested more in depth as he attends more school.</a:t>
                      </a:r>
                    </a:p>
                  </a:txBody>
                  <a:tcPr/>
                </a:tc>
                <a:extLst>
                  <a:ext uri="{0D108BD9-81ED-4DB2-BD59-A6C34878D82A}">
                    <a16:rowId xmlns:a16="http://schemas.microsoft.com/office/drawing/2014/main" val="3779578290"/>
                  </a:ext>
                </a:extLst>
              </a:tr>
              <a:tr h="370840">
                <a:tc>
                  <a:txBody>
                    <a:bodyPr/>
                    <a:lstStyle/>
                    <a:p>
                      <a:r>
                        <a:rPr lang="en-US" dirty="0"/>
                        <a:t>5/16/24</a:t>
                      </a:r>
                    </a:p>
                  </a:txBody>
                  <a:tcPr/>
                </a:tc>
                <a:tc>
                  <a:txBody>
                    <a:bodyPr/>
                    <a:lstStyle/>
                    <a:p>
                      <a:r>
                        <a:rPr lang="en-US" dirty="0"/>
                        <a:t>Not addressed this reporting period</a:t>
                      </a:r>
                    </a:p>
                  </a:txBody>
                  <a:tcPr/>
                </a:tc>
                <a:tc>
                  <a:txBody>
                    <a:bodyPr/>
                    <a:lstStyle/>
                    <a:p>
                      <a:r>
                        <a:rPr lang="en-US" dirty="0"/>
                        <a:t>XXXX continues to miss a lot of school this semester due to dysregulation and no medication. This will be tested more in depth as he attends more school.</a:t>
                      </a:r>
                    </a:p>
                  </a:txBody>
                  <a:tcPr/>
                </a:tc>
                <a:extLst>
                  <a:ext uri="{0D108BD9-81ED-4DB2-BD59-A6C34878D82A}">
                    <a16:rowId xmlns:a16="http://schemas.microsoft.com/office/drawing/2014/main" val="3913243499"/>
                  </a:ext>
                </a:extLst>
              </a:tr>
            </a:tbl>
          </a:graphicData>
        </a:graphic>
      </p:graphicFrame>
    </p:spTree>
    <p:extLst>
      <p:ext uri="{BB962C8B-B14F-4D97-AF65-F5344CB8AC3E}">
        <p14:creationId xmlns:p14="http://schemas.microsoft.com/office/powerpoint/2010/main" val="23181962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F7EF4-8206-2D74-3433-026728126B0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1E9A77-F1FE-3270-B42B-D15D8ACCF1C0}"/>
              </a:ext>
            </a:extLst>
          </p:cNvPr>
          <p:cNvSpPr>
            <a:spLocks noGrp="1"/>
          </p:cNvSpPr>
          <p:nvPr>
            <p:ph idx="1"/>
          </p:nvPr>
        </p:nvSpPr>
        <p:spPr>
          <a:xfrm>
            <a:off x="838200" y="1127051"/>
            <a:ext cx="8656674" cy="5049912"/>
          </a:xfrm>
        </p:spPr>
        <p:txBody>
          <a:bodyPr>
            <a:normAutofit/>
          </a:bodyPr>
          <a:lstStyle/>
          <a:p>
            <a:pPr marL="0" indent="0">
              <a:buNone/>
            </a:pPr>
            <a:r>
              <a:rPr lang="en-US" sz="2000" dirty="0"/>
              <a:t>To help with post-school education/training, employment, and independent living skills, in one IEP year, XXXX will apply and practice strategies regarding setting, monitoring and achieving goals at 90% according to goal setting checklist.</a:t>
            </a:r>
          </a:p>
        </p:txBody>
      </p:sp>
      <p:sp>
        <p:nvSpPr>
          <p:cNvPr id="3" name="Title 2">
            <a:extLst>
              <a:ext uri="{FF2B5EF4-FFF2-40B4-BE49-F238E27FC236}">
                <a16:creationId xmlns:a16="http://schemas.microsoft.com/office/drawing/2014/main" id="{99A66B2C-2EB3-8666-D45C-4FAD2475CDD7}"/>
              </a:ext>
            </a:extLst>
          </p:cNvPr>
          <p:cNvSpPr>
            <a:spLocks noGrp="1"/>
          </p:cNvSpPr>
          <p:nvPr>
            <p:ph type="title"/>
          </p:nvPr>
        </p:nvSpPr>
        <p:spPr>
          <a:xfrm>
            <a:off x="838200" y="365125"/>
            <a:ext cx="10515600" cy="837301"/>
          </a:xfrm>
        </p:spPr>
        <p:txBody>
          <a:bodyPr>
            <a:normAutofit/>
          </a:bodyPr>
          <a:lstStyle/>
          <a:p>
            <a:r>
              <a:rPr lang="en-US" dirty="0"/>
              <a:t>Q15 – Example 3 – KSDE Response</a:t>
            </a:r>
          </a:p>
        </p:txBody>
      </p:sp>
      <p:graphicFrame>
        <p:nvGraphicFramePr>
          <p:cNvPr id="4" name="Table 3">
            <a:extLst>
              <a:ext uri="{FF2B5EF4-FFF2-40B4-BE49-F238E27FC236}">
                <a16:creationId xmlns:a16="http://schemas.microsoft.com/office/drawing/2014/main" id="{6F2B3926-A271-8985-191A-9048551A976B}"/>
              </a:ext>
            </a:extLst>
          </p:cNvPr>
          <p:cNvGraphicFramePr>
            <a:graphicFrameLocks noGrp="1"/>
          </p:cNvGraphicFramePr>
          <p:nvPr>
            <p:extLst>
              <p:ext uri="{D42A27DB-BD31-4B8C-83A1-F6EECF244321}">
                <p14:modId xmlns:p14="http://schemas.microsoft.com/office/powerpoint/2010/main" val="3280114239"/>
              </p:ext>
            </p:extLst>
          </p:nvPr>
        </p:nvGraphicFramePr>
        <p:xfrm>
          <a:off x="968744" y="2458247"/>
          <a:ext cx="8972697" cy="3017520"/>
        </p:xfrm>
        <a:graphic>
          <a:graphicData uri="http://schemas.openxmlformats.org/drawingml/2006/table">
            <a:tbl>
              <a:tblPr firstRow="1" bandRow="1">
                <a:tableStyleId>{5C22544A-7EE6-4342-B048-85BDC9FD1C3A}</a:tableStyleId>
              </a:tblPr>
              <a:tblGrid>
                <a:gridCol w="1501101">
                  <a:extLst>
                    <a:ext uri="{9D8B030D-6E8A-4147-A177-3AD203B41FA5}">
                      <a16:colId xmlns:a16="http://schemas.microsoft.com/office/drawing/2014/main" val="1602546215"/>
                    </a:ext>
                  </a:extLst>
                </a:gridCol>
                <a:gridCol w="2593996">
                  <a:extLst>
                    <a:ext uri="{9D8B030D-6E8A-4147-A177-3AD203B41FA5}">
                      <a16:colId xmlns:a16="http://schemas.microsoft.com/office/drawing/2014/main" val="3640274637"/>
                    </a:ext>
                  </a:extLst>
                </a:gridCol>
                <a:gridCol w="4877600">
                  <a:extLst>
                    <a:ext uri="{9D8B030D-6E8A-4147-A177-3AD203B41FA5}">
                      <a16:colId xmlns:a16="http://schemas.microsoft.com/office/drawing/2014/main" val="1093054127"/>
                    </a:ext>
                  </a:extLst>
                </a:gridCol>
              </a:tblGrid>
              <a:tr h="335595">
                <a:tc>
                  <a:txBody>
                    <a:bodyPr/>
                    <a:lstStyle/>
                    <a:p>
                      <a:r>
                        <a:rPr lang="en-US" dirty="0"/>
                        <a:t>Date</a:t>
                      </a:r>
                    </a:p>
                  </a:txBody>
                  <a:tcPr/>
                </a:tc>
                <a:tc>
                  <a:txBody>
                    <a:bodyPr/>
                    <a:lstStyle/>
                    <a:p>
                      <a:r>
                        <a:rPr lang="en-US" dirty="0"/>
                        <a:t>Progress adequate to achieve goal?</a:t>
                      </a:r>
                    </a:p>
                  </a:txBody>
                  <a:tcPr/>
                </a:tc>
                <a:tc>
                  <a:txBody>
                    <a:bodyPr/>
                    <a:lstStyle/>
                    <a:p>
                      <a:r>
                        <a:rPr lang="en-US" dirty="0"/>
                        <a:t>Notes</a:t>
                      </a:r>
                    </a:p>
                  </a:txBody>
                  <a:tcPr/>
                </a:tc>
                <a:extLst>
                  <a:ext uri="{0D108BD9-81ED-4DB2-BD59-A6C34878D82A}">
                    <a16:rowId xmlns:a16="http://schemas.microsoft.com/office/drawing/2014/main" val="3355579155"/>
                  </a:ext>
                </a:extLst>
              </a:tr>
              <a:tr h="370840">
                <a:tc>
                  <a:txBody>
                    <a:bodyPr/>
                    <a:lstStyle/>
                    <a:p>
                      <a:r>
                        <a:rPr lang="en-US" dirty="0"/>
                        <a:t>3/1/24</a:t>
                      </a:r>
                    </a:p>
                  </a:txBody>
                  <a:tcPr/>
                </a:tc>
                <a:tc>
                  <a:txBody>
                    <a:bodyPr/>
                    <a:lstStyle/>
                    <a:p>
                      <a:r>
                        <a:rPr lang="en-US" dirty="0"/>
                        <a:t>Not addressed this reporting period</a:t>
                      </a:r>
                    </a:p>
                  </a:txBody>
                  <a:tcPr/>
                </a:tc>
                <a:tc>
                  <a:txBody>
                    <a:bodyPr/>
                    <a:lstStyle/>
                    <a:p>
                      <a:r>
                        <a:rPr lang="en-US" dirty="0"/>
                        <a:t>XXXX has missed a lot of school this semester due to dysregulation and no medication. This will be tested more in depth as he attends more school.</a:t>
                      </a:r>
                    </a:p>
                  </a:txBody>
                  <a:tcPr/>
                </a:tc>
                <a:extLst>
                  <a:ext uri="{0D108BD9-81ED-4DB2-BD59-A6C34878D82A}">
                    <a16:rowId xmlns:a16="http://schemas.microsoft.com/office/drawing/2014/main" val="3779578290"/>
                  </a:ext>
                </a:extLst>
              </a:tr>
              <a:tr h="370840">
                <a:tc>
                  <a:txBody>
                    <a:bodyPr/>
                    <a:lstStyle/>
                    <a:p>
                      <a:r>
                        <a:rPr lang="en-US" dirty="0"/>
                        <a:t>5/16/24</a:t>
                      </a:r>
                    </a:p>
                  </a:txBody>
                  <a:tcPr/>
                </a:tc>
                <a:tc>
                  <a:txBody>
                    <a:bodyPr/>
                    <a:lstStyle/>
                    <a:p>
                      <a:r>
                        <a:rPr lang="en-US" dirty="0"/>
                        <a:t>Not addressed this reporting period</a:t>
                      </a:r>
                    </a:p>
                  </a:txBody>
                  <a:tcPr/>
                </a:tc>
                <a:tc>
                  <a:txBody>
                    <a:bodyPr/>
                    <a:lstStyle/>
                    <a:p>
                      <a:r>
                        <a:rPr lang="en-US" dirty="0"/>
                        <a:t>XXXX continues to miss a lot of school this semester due to dysregulation and no medication. This will be tested more in depth as he attends more school.</a:t>
                      </a:r>
                    </a:p>
                  </a:txBody>
                  <a:tcPr/>
                </a:tc>
                <a:extLst>
                  <a:ext uri="{0D108BD9-81ED-4DB2-BD59-A6C34878D82A}">
                    <a16:rowId xmlns:a16="http://schemas.microsoft.com/office/drawing/2014/main" val="3913243499"/>
                  </a:ext>
                </a:extLst>
              </a:tr>
            </a:tbl>
          </a:graphicData>
        </a:graphic>
      </p:graphicFrame>
      <p:pic>
        <p:nvPicPr>
          <p:cNvPr id="5" name="Picture 4" descr="red light - non-compliant">
            <a:extLst>
              <a:ext uri="{FF2B5EF4-FFF2-40B4-BE49-F238E27FC236}">
                <a16:creationId xmlns:a16="http://schemas.microsoft.com/office/drawing/2014/main" id="{8D908F58-5B4A-D042-0DB5-1304938EDA64}"/>
              </a:ext>
            </a:extLst>
          </p:cNvPr>
          <p:cNvPicPr>
            <a:picLocks noChangeAspect="1"/>
          </p:cNvPicPr>
          <p:nvPr/>
        </p:nvPicPr>
        <p:blipFill>
          <a:blip r:embed="rId3"/>
          <a:stretch>
            <a:fillRect/>
          </a:stretch>
        </p:blipFill>
        <p:spPr>
          <a:xfrm>
            <a:off x="10071985" y="1742370"/>
            <a:ext cx="1792379" cy="2139881"/>
          </a:xfrm>
          <a:prstGeom prst="rect">
            <a:avLst/>
          </a:prstGeom>
        </p:spPr>
      </p:pic>
      <p:sp>
        <p:nvSpPr>
          <p:cNvPr id="6" name="TextBox 5">
            <a:extLst>
              <a:ext uri="{FF2B5EF4-FFF2-40B4-BE49-F238E27FC236}">
                <a16:creationId xmlns:a16="http://schemas.microsoft.com/office/drawing/2014/main" id="{084A2773-C1F5-286A-46DC-6371ABB8D0D1}"/>
              </a:ext>
            </a:extLst>
          </p:cNvPr>
          <p:cNvSpPr txBox="1"/>
          <p:nvPr/>
        </p:nvSpPr>
        <p:spPr>
          <a:xfrm>
            <a:off x="968744" y="5730949"/>
            <a:ext cx="7950190" cy="646331"/>
          </a:xfrm>
          <a:prstGeom prst="rect">
            <a:avLst/>
          </a:prstGeom>
          <a:noFill/>
        </p:spPr>
        <p:txBody>
          <a:bodyPr wrap="none" rtlCol="0">
            <a:spAutoFit/>
          </a:bodyPr>
          <a:lstStyle/>
          <a:p>
            <a:r>
              <a:rPr lang="en-US" dirty="0">
                <a:solidFill>
                  <a:srgbClr val="C00000"/>
                </a:solidFill>
              </a:rPr>
              <a:t>No progress reported. Substituting subjective judgement for objective data.</a:t>
            </a:r>
          </a:p>
          <a:p>
            <a:endParaRPr lang="en-US" dirty="0">
              <a:solidFill>
                <a:srgbClr val="C00000"/>
              </a:solidFill>
            </a:endParaRPr>
          </a:p>
        </p:txBody>
      </p:sp>
    </p:spTree>
    <p:extLst>
      <p:ext uri="{BB962C8B-B14F-4D97-AF65-F5344CB8AC3E}">
        <p14:creationId xmlns:p14="http://schemas.microsoft.com/office/powerpoint/2010/main" val="400340233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DA58F4-B60A-588E-4E48-9E6A205A202D}"/>
              </a:ext>
            </a:extLst>
          </p:cNvPr>
          <p:cNvSpPr>
            <a:spLocks noGrp="1"/>
          </p:cNvSpPr>
          <p:nvPr>
            <p:ph idx="1"/>
          </p:nvPr>
        </p:nvSpPr>
        <p:spPr>
          <a:xfrm>
            <a:off x="838199" y="595424"/>
            <a:ext cx="10719391" cy="5581540"/>
          </a:xfrm>
        </p:spPr>
        <p:txBody>
          <a:bodyPr>
            <a:normAutofit/>
          </a:bodyPr>
          <a:lstStyle/>
          <a:p>
            <a:pPr marL="0" indent="0">
              <a:buNone/>
            </a:pPr>
            <a:r>
              <a:rPr lang="en-US" sz="1800" dirty="0"/>
              <a:t>During the IEP year, </a:t>
            </a:r>
            <a:r>
              <a:rPr lang="en-US" sz="1800" dirty="0" err="1"/>
              <a:t>xxxx</a:t>
            </a:r>
            <a:r>
              <a:rPr lang="en-US" sz="1800" dirty="0"/>
              <a:t> will complete at least one project per quarter or the benchmarks necessary to complete an on-going project in an area of interest to him with a score of 19/20 on a teacher-created rubric or teacher observed mastery of a concept. When addressing </a:t>
            </a:r>
            <a:r>
              <a:rPr lang="en-US" sz="1800" dirty="0" err="1"/>
              <a:t>xxxx’s</a:t>
            </a:r>
            <a:r>
              <a:rPr lang="en-US" sz="1800" dirty="0"/>
              <a:t> enrichment needs, projects such as: evaluation of and reflection on possible college choices, creation of organizational instrument for tracking college deadlines, analyzing and preparing applications to study abroad programs, and development of plan to effectively take college entrance exam of choice, will be successfully completed.</a:t>
            </a:r>
          </a:p>
        </p:txBody>
      </p:sp>
      <p:sp>
        <p:nvSpPr>
          <p:cNvPr id="3" name="Title 2">
            <a:extLst>
              <a:ext uri="{FF2B5EF4-FFF2-40B4-BE49-F238E27FC236}">
                <a16:creationId xmlns:a16="http://schemas.microsoft.com/office/drawing/2014/main" id="{507A47D4-9B93-5ED9-1D31-93CFF3DDD30F}"/>
              </a:ext>
            </a:extLst>
          </p:cNvPr>
          <p:cNvSpPr>
            <a:spLocks noGrp="1"/>
          </p:cNvSpPr>
          <p:nvPr>
            <p:ph type="title"/>
          </p:nvPr>
        </p:nvSpPr>
        <p:spPr>
          <a:xfrm>
            <a:off x="838199" y="89232"/>
            <a:ext cx="10515600" cy="591805"/>
          </a:xfrm>
        </p:spPr>
        <p:txBody>
          <a:bodyPr>
            <a:normAutofit fontScale="90000"/>
          </a:bodyPr>
          <a:lstStyle/>
          <a:p>
            <a:r>
              <a:rPr lang="en-US" dirty="0"/>
              <a:t>Q15 – Example 4</a:t>
            </a:r>
          </a:p>
        </p:txBody>
      </p:sp>
      <p:graphicFrame>
        <p:nvGraphicFramePr>
          <p:cNvPr id="4" name="Table 3">
            <a:extLst>
              <a:ext uri="{FF2B5EF4-FFF2-40B4-BE49-F238E27FC236}">
                <a16:creationId xmlns:a16="http://schemas.microsoft.com/office/drawing/2014/main" id="{54C05CB4-AB1A-4A47-F3BB-65BA7FC0B1E5}"/>
              </a:ext>
            </a:extLst>
          </p:cNvPr>
          <p:cNvGraphicFramePr>
            <a:graphicFrameLocks noGrp="1"/>
          </p:cNvGraphicFramePr>
          <p:nvPr>
            <p:extLst>
              <p:ext uri="{D42A27DB-BD31-4B8C-83A1-F6EECF244321}">
                <p14:modId xmlns:p14="http://schemas.microsoft.com/office/powerpoint/2010/main" val="2202377890"/>
              </p:ext>
            </p:extLst>
          </p:nvPr>
        </p:nvGraphicFramePr>
        <p:xfrm>
          <a:off x="435935" y="2646680"/>
          <a:ext cx="11525694" cy="3566160"/>
        </p:xfrm>
        <a:graphic>
          <a:graphicData uri="http://schemas.openxmlformats.org/drawingml/2006/table">
            <a:tbl>
              <a:tblPr firstRow="1" bandRow="1">
                <a:tableStyleId>{5C22544A-7EE6-4342-B048-85BDC9FD1C3A}</a:tableStyleId>
              </a:tblPr>
              <a:tblGrid>
                <a:gridCol w="1127051">
                  <a:extLst>
                    <a:ext uri="{9D8B030D-6E8A-4147-A177-3AD203B41FA5}">
                      <a16:colId xmlns:a16="http://schemas.microsoft.com/office/drawing/2014/main" val="153719249"/>
                    </a:ext>
                  </a:extLst>
                </a:gridCol>
                <a:gridCol w="1350335">
                  <a:extLst>
                    <a:ext uri="{9D8B030D-6E8A-4147-A177-3AD203B41FA5}">
                      <a16:colId xmlns:a16="http://schemas.microsoft.com/office/drawing/2014/main" val="2944817106"/>
                    </a:ext>
                  </a:extLst>
                </a:gridCol>
                <a:gridCol w="9048308">
                  <a:extLst>
                    <a:ext uri="{9D8B030D-6E8A-4147-A177-3AD203B41FA5}">
                      <a16:colId xmlns:a16="http://schemas.microsoft.com/office/drawing/2014/main" val="4037908451"/>
                    </a:ext>
                  </a:extLst>
                </a:gridCol>
              </a:tblGrid>
              <a:tr h="370840">
                <a:tc>
                  <a:txBody>
                    <a:bodyPr/>
                    <a:lstStyle/>
                    <a:p>
                      <a:r>
                        <a:rPr lang="en-US" dirty="0"/>
                        <a:t>Date</a:t>
                      </a:r>
                    </a:p>
                  </a:txBody>
                  <a:tcPr/>
                </a:tc>
                <a:tc>
                  <a:txBody>
                    <a:bodyPr/>
                    <a:lstStyle/>
                    <a:p>
                      <a:r>
                        <a:rPr lang="en-US" dirty="0"/>
                        <a:t>Progress adequate to achieve goal?</a:t>
                      </a:r>
                    </a:p>
                  </a:txBody>
                  <a:tcPr/>
                </a:tc>
                <a:tc>
                  <a:txBody>
                    <a:bodyPr/>
                    <a:lstStyle/>
                    <a:p>
                      <a:r>
                        <a:rPr lang="en-US" dirty="0"/>
                        <a:t>Notes</a:t>
                      </a:r>
                    </a:p>
                  </a:txBody>
                  <a:tcPr/>
                </a:tc>
                <a:extLst>
                  <a:ext uri="{0D108BD9-81ED-4DB2-BD59-A6C34878D82A}">
                    <a16:rowId xmlns:a16="http://schemas.microsoft.com/office/drawing/2014/main" val="4142593431"/>
                  </a:ext>
                </a:extLst>
              </a:tr>
              <a:tr h="370840">
                <a:tc>
                  <a:txBody>
                    <a:bodyPr/>
                    <a:lstStyle/>
                    <a:p>
                      <a:r>
                        <a:rPr lang="en-US" dirty="0"/>
                        <a:t>10/11/24</a:t>
                      </a:r>
                    </a:p>
                  </a:txBody>
                  <a:tcPr/>
                </a:tc>
                <a:tc>
                  <a:txBody>
                    <a:bodyPr/>
                    <a:lstStyle/>
                    <a:p>
                      <a:r>
                        <a:rPr lang="en-US" dirty="0"/>
                        <a:t>Yes</a:t>
                      </a:r>
                    </a:p>
                  </a:txBody>
                  <a:tcPr/>
                </a:tc>
                <a:tc>
                  <a:txBody>
                    <a:bodyPr/>
                    <a:lstStyle/>
                    <a:p>
                      <a:r>
                        <a:rPr lang="en-US" dirty="0"/>
                        <a:t>At the end of the 1st quarter of the 2024-2025 school year, </a:t>
                      </a:r>
                      <a:r>
                        <a:rPr lang="en-US" dirty="0" err="1"/>
                        <a:t>xxxx</a:t>
                      </a:r>
                      <a:r>
                        <a:rPr lang="en-US" dirty="0"/>
                        <a:t> is on track to meet his second quarter benchmark. He has begun the application process for a study abroad program. Progress has been determined by teacher observation. </a:t>
                      </a:r>
                    </a:p>
                  </a:txBody>
                  <a:tcPr/>
                </a:tc>
                <a:extLst>
                  <a:ext uri="{0D108BD9-81ED-4DB2-BD59-A6C34878D82A}">
                    <a16:rowId xmlns:a16="http://schemas.microsoft.com/office/drawing/2014/main" val="1098294245"/>
                  </a:ext>
                </a:extLst>
              </a:tr>
              <a:tr h="370840">
                <a:tc>
                  <a:txBody>
                    <a:bodyPr/>
                    <a:lstStyle/>
                    <a:p>
                      <a:r>
                        <a:rPr lang="en-US" dirty="0"/>
                        <a:t>1/3/25</a:t>
                      </a:r>
                    </a:p>
                  </a:txBody>
                  <a:tcPr/>
                </a:tc>
                <a:tc>
                  <a:txBody>
                    <a:bodyPr/>
                    <a:lstStyle/>
                    <a:p>
                      <a:r>
                        <a:rPr lang="en-US" dirty="0"/>
                        <a:t>Yes</a:t>
                      </a:r>
                    </a:p>
                  </a:txBody>
                  <a:tcPr/>
                </a:tc>
                <a:tc>
                  <a:txBody>
                    <a:bodyPr/>
                    <a:lstStyle/>
                    <a:p>
                      <a:r>
                        <a:rPr lang="en-US" dirty="0"/>
                        <a:t>At the end of the 2nd quarter of the 2024-2025 school year, </a:t>
                      </a:r>
                      <a:r>
                        <a:rPr lang="en-US" dirty="0" err="1"/>
                        <a:t>xxxx</a:t>
                      </a:r>
                      <a:r>
                        <a:rPr lang="en-US" dirty="0"/>
                        <a:t> has successfully completed his second project of analyzing and preparing an application to a study abroad program, which he is now in the second tier of the process. Success was determined by teacher observation. </a:t>
                      </a:r>
                    </a:p>
                  </a:txBody>
                  <a:tcPr/>
                </a:tc>
                <a:extLst>
                  <a:ext uri="{0D108BD9-81ED-4DB2-BD59-A6C34878D82A}">
                    <a16:rowId xmlns:a16="http://schemas.microsoft.com/office/drawing/2014/main" val="4169469072"/>
                  </a:ext>
                </a:extLst>
              </a:tr>
            </a:tbl>
          </a:graphicData>
        </a:graphic>
      </p:graphicFrame>
    </p:spTree>
    <p:extLst>
      <p:ext uri="{BB962C8B-B14F-4D97-AF65-F5344CB8AC3E}">
        <p14:creationId xmlns:p14="http://schemas.microsoft.com/office/powerpoint/2010/main" val="33792934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38F15-0CFE-CE19-ED9F-EB95E3A979F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96463C-F7B8-EAE6-89C8-0ACA4EFF0113}"/>
              </a:ext>
            </a:extLst>
          </p:cNvPr>
          <p:cNvSpPr>
            <a:spLocks noGrp="1"/>
          </p:cNvSpPr>
          <p:nvPr>
            <p:ph idx="1"/>
          </p:nvPr>
        </p:nvSpPr>
        <p:spPr>
          <a:xfrm>
            <a:off x="838199" y="595424"/>
            <a:ext cx="10719391" cy="5581540"/>
          </a:xfrm>
        </p:spPr>
        <p:txBody>
          <a:bodyPr>
            <a:normAutofit/>
          </a:bodyPr>
          <a:lstStyle/>
          <a:p>
            <a:pPr marL="0" indent="0">
              <a:buNone/>
            </a:pPr>
            <a:r>
              <a:rPr lang="en-US" sz="1800" dirty="0"/>
              <a:t>During the IEP year, </a:t>
            </a:r>
            <a:r>
              <a:rPr lang="en-US" sz="1800" dirty="0" err="1"/>
              <a:t>xxxx</a:t>
            </a:r>
            <a:r>
              <a:rPr lang="en-US" sz="1800" dirty="0"/>
              <a:t> will complete at least one project per quarter or the benchmarks necessary to complete an on-going project in an area of interest to him with a score of 19/20 on a teacher-created rubric. </a:t>
            </a:r>
          </a:p>
        </p:txBody>
      </p:sp>
      <p:sp>
        <p:nvSpPr>
          <p:cNvPr id="3" name="Title 2">
            <a:extLst>
              <a:ext uri="{FF2B5EF4-FFF2-40B4-BE49-F238E27FC236}">
                <a16:creationId xmlns:a16="http://schemas.microsoft.com/office/drawing/2014/main" id="{57F65326-440D-DE12-A0FC-D2BFFBE05D0B}"/>
              </a:ext>
            </a:extLst>
          </p:cNvPr>
          <p:cNvSpPr>
            <a:spLocks noGrp="1"/>
          </p:cNvSpPr>
          <p:nvPr>
            <p:ph type="title"/>
          </p:nvPr>
        </p:nvSpPr>
        <p:spPr>
          <a:xfrm>
            <a:off x="838199" y="89232"/>
            <a:ext cx="10515600" cy="591805"/>
          </a:xfrm>
        </p:spPr>
        <p:txBody>
          <a:bodyPr>
            <a:normAutofit fontScale="90000"/>
          </a:bodyPr>
          <a:lstStyle/>
          <a:p>
            <a:r>
              <a:rPr lang="en-US" dirty="0"/>
              <a:t>Q15 – Example 4 – KSDE Response</a:t>
            </a:r>
          </a:p>
        </p:txBody>
      </p:sp>
      <p:graphicFrame>
        <p:nvGraphicFramePr>
          <p:cNvPr id="4" name="Table 3">
            <a:extLst>
              <a:ext uri="{FF2B5EF4-FFF2-40B4-BE49-F238E27FC236}">
                <a16:creationId xmlns:a16="http://schemas.microsoft.com/office/drawing/2014/main" id="{8E36664D-CEE4-3A58-5961-C99745BE1BC8}"/>
              </a:ext>
            </a:extLst>
          </p:cNvPr>
          <p:cNvGraphicFramePr>
            <a:graphicFrameLocks noGrp="1"/>
          </p:cNvGraphicFramePr>
          <p:nvPr>
            <p:extLst>
              <p:ext uri="{D42A27DB-BD31-4B8C-83A1-F6EECF244321}">
                <p14:modId xmlns:p14="http://schemas.microsoft.com/office/powerpoint/2010/main" val="3128329531"/>
              </p:ext>
            </p:extLst>
          </p:nvPr>
        </p:nvGraphicFramePr>
        <p:xfrm>
          <a:off x="333152" y="1603114"/>
          <a:ext cx="10066469" cy="3444240"/>
        </p:xfrm>
        <a:graphic>
          <a:graphicData uri="http://schemas.openxmlformats.org/drawingml/2006/table">
            <a:tbl>
              <a:tblPr firstRow="1" bandRow="1">
                <a:tableStyleId>{5C22544A-7EE6-4342-B048-85BDC9FD1C3A}</a:tableStyleId>
              </a:tblPr>
              <a:tblGrid>
                <a:gridCol w="1091611">
                  <a:extLst>
                    <a:ext uri="{9D8B030D-6E8A-4147-A177-3AD203B41FA5}">
                      <a16:colId xmlns:a16="http://schemas.microsoft.com/office/drawing/2014/main" val="153719249"/>
                    </a:ext>
                  </a:extLst>
                </a:gridCol>
                <a:gridCol w="1072122">
                  <a:extLst>
                    <a:ext uri="{9D8B030D-6E8A-4147-A177-3AD203B41FA5}">
                      <a16:colId xmlns:a16="http://schemas.microsoft.com/office/drawing/2014/main" val="2944817106"/>
                    </a:ext>
                  </a:extLst>
                </a:gridCol>
                <a:gridCol w="7902736">
                  <a:extLst>
                    <a:ext uri="{9D8B030D-6E8A-4147-A177-3AD203B41FA5}">
                      <a16:colId xmlns:a16="http://schemas.microsoft.com/office/drawing/2014/main" val="4037908451"/>
                    </a:ext>
                  </a:extLst>
                </a:gridCol>
              </a:tblGrid>
              <a:tr h="370840">
                <a:tc>
                  <a:txBody>
                    <a:bodyPr/>
                    <a:lstStyle/>
                    <a:p>
                      <a:r>
                        <a:rPr lang="en-US" sz="1600" dirty="0"/>
                        <a:t>Date</a:t>
                      </a:r>
                    </a:p>
                  </a:txBody>
                  <a:tcPr/>
                </a:tc>
                <a:tc>
                  <a:txBody>
                    <a:bodyPr/>
                    <a:lstStyle/>
                    <a:p>
                      <a:r>
                        <a:rPr lang="en-US" sz="1600" dirty="0"/>
                        <a:t>Progress adequate to achieve goal?</a:t>
                      </a:r>
                    </a:p>
                  </a:txBody>
                  <a:tcPr/>
                </a:tc>
                <a:tc>
                  <a:txBody>
                    <a:bodyPr/>
                    <a:lstStyle/>
                    <a:p>
                      <a:r>
                        <a:rPr lang="en-US" sz="1600" dirty="0"/>
                        <a:t>Notes</a:t>
                      </a:r>
                    </a:p>
                  </a:txBody>
                  <a:tcPr/>
                </a:tc>
                <a:extLst>
                  <a:ext uri="{0D108BD9-81ED-4DB2-BD59-A6C34878D82A}">
                    <a16:rowId xmlns:a16="http://schemas.microsoft.com/office/drawing/2014/main" val="4142593431"/>
                  </a:ext>
                </a:extLst>
              </a:tr>
              <a:tr h="370840">
                <a:tc>
                  <a:txBody>
                    <a:bodyPr/>
                    <a:lstStyle/>
                    <a:p>
                      <a:r>
                        <a:rPr lang="en-US" sz="1600" dirty="0"/>
                        <a:t>10/11/24</a:t>
                      </a:r>
                    </a:p>
                  </a:txBody>
                  <a:tcPr/>
                </a:tc>
                <a:tc>
                  <a:txBody>
                    <a:bodyPr/>
                    <a:lstStyle/>
                    <a:p>
                      <a:r>
                        <a:rPr lang="en-US" sz="1600" dirty="0"/>
                        <a:t>Yes</a:t>
                      </a:r>
                    </a:p>
                  </a:txBody>
                  <a:tcPr/>
                </a:tc>
                <a:tc>
                  <a:txBody>
                    <a:bodyPr/>
                    <a:lstStyle/>
                    <a:p>
                      <a:r>
                        <a:rPr lang="en-US" sz="1600" dirty="0"/>
                        <a:t>At the end of the 1st quarter of the 2024-2025 school year, </a:t>
                      </a:r>
                      <a:r>
                        <a:rPr lang="en-US" sz="1600" dirty="0" err="1"/>
                        <a:t>xxxx</a:t>
                      </a:r>
                      <a:r>
                        <a:rPr lang="en-US" sz="1600" dirty="0"/>
                        <a:t> is on track to meet his second quarter benchmark. He has begun the application process for a study abroad program. Progress has been determined by teacher observation. </a:t>
                      </a:r>
                    </a:p>
                  </a:txBody>
                  <a:tcPr/>
                </a:tc>
                <a:extLst>
                  <a:ext uri="{0D108BD9-81ED-4DB2-BD59-A6C34878D82A}">
                    <a16:rowId xmlns:a16="http://schemas.microsoft.com/office/drawing/2014/main" val="1098294245"/>
                  </a:ext>
                </a:extLst>
              </a:tr>
              <a:tr h="370840">
                <a:tc>
                  <a:txBody>
                    <a:bodyPr/>
                    <a:lstStyle/>
                    <a:p>
                      <a:r>
                        <a:rPr lang="en-US" sz="1600" dirty="0"/>
                        <a:t>1/3/25</a:t>
                      </a:r>
                    </a:p>
                  </a:txBody>
                  <a:tcPr/>
                </a:tc>
                <a:tc>
                  <a:txBody>
                    <a:bodyPr/>
                    <a:lstStyle/>
                    <a:p>
                      <a:r>
                        <a:rPr lang="en-US" sz="1600" dirty="0"/>
                        <a:t>Yes</a:t>
                      </a:r>
                    </a:p>
                  </a:txBody>
                  <a:tcPr/>
                </a:tc>
                <a:tc>
                  <a:txBody>
                    <a:bodyPr/>
                    <a:lstStyle/>
                    <a:p>
                      <a:r>
                        <a:rPr lang="en-US" sz="1600" dirty="0"/>
                        <a:t>At the end of the 2nd quarter of the 2024-2025 school year, </a:t>
                      </a:r>
                      <a:r>
                        <a:rPr lang="en-US" sz="1600" dirty="0" err="1"/>
                        <a:t>xxxx</a:t>
                      </a:r>
                      <a:r>
                        <a:rPr lang="en-US" sz="1600" dirty="0"/>
                        <a:t> has successfully completed his second project of analyzing and preparing an application to a study abroad program, which he is now in the second tier of the process. Success was determined by teacher observation. </a:t>
                      </a:r>
                    </a:p>
                  </a:txBody>
                  <a:tcPr/>
                </a:tc>
                <a:extLst>
                  <a:ext uri="{0D108BD9-81ED-4DB2-BD59-A6C34878D82A}">
                    <a16:rowId xmlns:a16="http://schemas.microsoft.com/office/drawing/2014/main" val="4169469072"/>
                  </a:ext>
                </a:extLst>
              </a:tr>
            </a:tbl>
          </a:graphicData>
        </a:graphic>
      </p:graphicFrame>
      <p:pic>
        <p:nvPicPr>
          <p:cNvPr id="5" name="Picture 4" descr="red light - non-compliant">
            <a:extLst>
              <a:ext uri="{FF2B5EF4-FFF2-40B4-BE49-F238E27FC236}">
                <a16:creationId xmlns:a16="http://schemas.microsoft.com/office/drawing/2014/main" id="{87FBB947-34C9-7EF8-14FF-0FA206C92A7F}"/>
              </a:ext>
            </a:extLst>
          </p:cNvPr>
          <p:cNvPicPr>
            <a:picLocks noChangeAspect="1"/>
          </p:cNvPicPr>
          <p:nvPr/>
        </p:nvPicPr>
        <p:blipFill>
          <a:blip r:embed="rId3"/>
          <a:stretch>
            <a:fillRect/>
          </a:stretch>
        </p:blipFill>
        <p:spPr>
          <a:xfrm>
            <a:off x="10399621" y="1603114"/>
            <a:ext cx="1792379" cy="2139881"/>
          </a:xfrm>
          <a:prstGeom prst="rect">
            <a:avLst/>
          </a:prstGeom>
        </p:spPr>
      </p:pic>
      <p:sp>
        <p:nvSpPr>
          <p:cNvPr id="7" name="TextBox 6">
            <a:extLst>
              <a:ext uri="{FF2B5EF4-FFF2-40B4-BE49-F238E27FC236}">
                <a16:creationId xmlns:a16="http://schemas.microsoft.com/office/drawing/2014/main" id="{33A8DC8F-E75F-EE1F-6810-9257E4EE10E1}"/>
              </a:ext>
            </a:extLst>
          </p:cNvPr>
          <p:cNvSpPr txBox="1"/>
          <p:nvPr/>
        </p:nvSpPr>
        <p:spPr>
          <a:xfrm>
            <a:off x="925034" y="5348177"/>
            <a:ext cx="10260418" cy="923330"/>
          </a:xfrm>
          <a:prstGeom prst="rect">
            <a:avLst/>
          </a:prstGeom>
          <a:noFill/>
        </p:spPr>
        <p:txBody>
          <a:bodyPr wrap="square" rtlCol="0">
            <a:spAutoFit/>
          </a:bodyPr>
          <a:lstStyle/>
          <a:p>
            <a:r>
              <a:rPr lang="en-US" dirty="0">
                <a:solidFill>
                  <a:srgbClr val="C00000"/>
                </a:solidFill>
              </a:rPr>
              <a:t>Progress Monitoring data does not match measurement in goal (19/20 on teacher-created rubric). Substituting subjective judgement for objective data is not compliant. </a:t>
            </a:r>
          </a:p>
          <a:p>
            <a:endParaRPr lang="en-US" dirty="0">
              <a:solidFill>
                <a:srgbClr val="C00000"/>
              </a:solidFill>
            </a:endParaRPr>
          </a:p>
        </p:txBody>
      </p:sp>
    </p:spTree>
    <p:extLst>
      <p:ext uri="{BB962C8B-B14F-4D97-AF65-F5344CB8AC3E}">
        <p14:creationId xmlns:p14="http://schemas.microsoft.com/office/powerpoint/2010/main" val="2211803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B355B4-1550-F63A-4B51-78842352D210}"/>
              </a:ext>
            </a:extLst>
          </p:cNvPr>
          <p:cNvSpPr>
            <a:spLocks noGrp="1"/>
          </p:cNvSpPr>
          <p:nvPr>
            <p:ph type="title"/>
          </p:nvPr>
        </p:nvSpPr>
        <p:spPr/>
        <p:txBody>
          <a:bodyPr>
            <a:normAutofit fontScale="90000"/>
          </a:bodyPr>
          <a:lstStyle/>
          <a:p>
            <a:r>
              <a:rPr lang="en-US" dirty="0">
                <a:hlinkClick r:id="rId3" tooltip="FAQ IDEA Requirements and Gifted Self-Assessment">
                  <a:extLst>
                    <a:ext uri="{A12FA001-AC4F-418D-AE19-62706E023703}">
                      <ahyp:hlinkClr xmlns:ahyp="http://schemas.microsoft.com/office/drawing/2018/hyperlinkcolor" val="tx"/>
                    </a:ext>
                  </a:extLst>
                </a:hlinkClick>
              </a:rPr>
              <a:t>FAQ for IDEA and Gifted Requirements Self-Assessment</a:t>
            </a:r>
            <a:endParaRPr lang="en-US" dirty="0"/>
          </a:p>
        </p:txBody>
      </p:sp>
    </p:spTree>
    <p:extLst>
      <p:ext uri="{BB962C8B-B14F-4D97-AF65-F5344CB8AC3E}">
        <p14:creationId xmlns:p14="http://schemas.microsoft.com/office/powerpoint/2010/main" val="384542437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A5BD7E-938D-5A1E-ED21-380BB710A86E}"/>
              </a:ext>
            </a:extLst>
          </p:cNvPr>
          <p:cNvSpPr>
            <a:spLocks noGrp="1"/>
          </p:cNvSpPr>
          <p:nvPr>
            <p:ph idx="1"/>
          </p:nvPr>
        </p:nvSpPr>
        <p:spPr/>
        <p:txBody>
          <a:bodyPr/>
          <a:lstStyle/>
          <a:p>
            <a:pPr marL="0" indent="0">
              <a:buNone/>
            </a:pPr>
            <a:r>
              <a:rPr lang="en-US" dirty="0"/>
              <a:t>By September 10, 2025, when reading grade level text, </a:t>
            </a:r>
            <a:r>
              <a:rPr lang="en-US" dirty="0" err="1"/>
              <a:t>xxxx</a:t>
            </a:r>
            <a:r>
              <a:rPr lang="en-US" dirty="0"/>
              <a:t> will accurately comprehend the text at 90% accuracy as measured by reading comprehension questions.</a:t>
            </a:r>
          </a:p>
        </p:txBody>
      </p:sp>
      <p:sp>
        <p:nvSpPr>
          <p:cNvPr id="3" name="Title 2">
            <a:extLst>
              <a:ext uri="{FF2B5EF4-FFF2-40B4-BE49-F238E27FC236}">
                <a16:creationId xmlns:a16="http://schemas.microsoft.com/office/drawing/2014/main" id="{B3A479D0-AFBC-277A-DCBF-BB3A17B4DCC8}"/>
              </a:ext>
            </a:extLst>
          </p:cNvPr>
          <p:cNvSpPr>
            <a:spLocks noGrp="1"/>
          </p:cNvSpPr>
          <p:nvPr>
            <p:ph type="title"/>
          </p:nvPr>
        </p:nvSpPr>
        <p:spPr/>
        <p:txBody>
          <a:bodyPr/>
          <a:lstStyle/>
          <a:p>
            <a:r>
              <a:rPr lang="en-US" dirty="0"/>
              <a:t>Q15- Example 5</a:t>
            </a:r>
          </a:p>
        </p:txBody>
      </p:sp>
      <p:graphicFrame>
        <p:nvGraphicFramePr>
          <p:cNvPr id="4" name="Table 3">
            <a:extLst>
              <a:ext uri="{FF2B5EF4-FFF2-40B4-BE49-F238E27FC236}">
                <a16:creationId xmlns:a16="http://schemas.microsoft.com/office/drawing/2014/main" id="{BE038DCC-329E-69F5-6E55-355F9A26315F}"/>
              </a:ext>
            </a:extLst>
          </p:cNvPr>
          <p:cNvGraphicFramePr>
            <a:graphicFrameLocks noGrp="1"/>
          </p:cNvGraphicFramePr>
          <p:nvPr>
            <p:extLst>
              <p:ext uri="{D42A27DB-BD31-4B8C-83A1-F6EECF244321}">
                <p14:modId xmlns:p14="http://schemas.microsoft.com/office/powerpoint/2010/main" val="4217743260"/>
              </p:ext>
            </p:extLst>
          </p:nvPr>
        </p:nvGraphicFramePr>
        <p:xfrm>
          <a:off x="1872511" y="3397656"/>
          <a:ext cx="8127999" cy="26568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374049392"/>
                    </a:ext>
                  </a:extLst>
                </a:gridCol>
                <a:gridCol w="2709333">
                  <a:extLst>
                    <a:ext uri="{9D8B030D-6E8A-4147-A177-3AD203B41FA5}">
                      <a16:colId xmlns:a16="http://schemas.microsoft.com/office/drawing/2014/main" val="3893125138"/>
                    </a:ext>
                  </a:extLst>
                </a:gridCol>
                <a:gridCol w="2709333">
                  <a:extLst>
                    <a:ext uri="{9D8B030D-6E8A-4147-A177-3AD203B41FA5}">
                      <a16:colId xmlns:a16="http://schemas.microsoft.com/office/drawing/2014/main" val="392472882"/>
                    </a:ext>
                  </a:extLst>
                </a:gridCol>
              </a:tblGrid>
              <a:tr h="370840">
                <a:tc>
                  <a:txBody>
                    <a:bodyPr/>
                    <a:lstStyle/>
                    <a:p>
                      <a:r>
                        <a:rPr lang="en-US" dirty="0"/>
                        <a:t>Date</a:t>
                      </a:r>
                    </a:p>
                  </a:txBody>
                  <a:tcPr/>
                </a:tc>
                <a:tc>
                  <a:txBody>
                    <a:bodyPr/>
                    <a:lstStyle/>
                    <a:p>
                      <a:r>
                        <a:rPr lang="en-US" dirty="0"/>
                        <a:t>Progress</a:t>
                      </a:r>
                    </a:p>
                  </a:txBody>
                  <a:tcPr/>
                </a:tc>
                <a:tc>
                  <a:txBody>
                    <a:bodyPr/>
                    <a:lstStyle/>
                    <a:p>
                      <a:r>
                        <a:rPr lang="en-US" dirty="0"/>
                        <a:t>Score</a:t>
                      </a:r>
                    </a:p>
                  </a:txBody>
                  <a:tcPr/>
                </a:tc>
                <a:extLst>
                  <a:ext uri="{0D108BD9-81ED-4DB2-BD59-A6C34878D82A}">
                    <a16:rowId xmlns:a16="http://schemas.microsoft.com/office/drawing/2014/main" val="2394323730"/>
                  </a:ext>
                </a:extLst>
              </a:tr>
              <a:tr h="370840">
                <a:tc>
                  <a:txBody>
                    <a:bodyPr/>
                    <a:lstStyle/>
                    <a:p>
                      <a:r>
                        <a:rPr lang="en-US" dirty="0"/>
                        <a:t>10/9/24</a:t>
                      </a:r>
                    </a:p>
                  </a:txBody>
                  <a:tcPr/>
                </a:tc>
                <a:tc>
                  <a:txBody>
                    <a:bodyPr/>
                    <a:lstStyle/>
                    <a:p>
                      <a:r>
                        <a:rPr lang="en-US" dirty="0"/>
                        <a:t>Yes</a:t>
                      </a:r>
                    </a:p>
                  </a:txBody>
                  <a:tcPr/>
                </a:tc>
                <a:tc>
                  <a:txBody>
                    <a:bodyPr/>
                    <a:lstStyle/>
                    <a:p>
                      <a:r>
                        <a:rPr lang="en-US" dirty="0"/>
                        <a:t>Currently, when reading grade level texts, </a:t>
                      </a:r>
                      <a:r>
                        <a:rPr lang="en-US" dirty="0" err="1"/>
                        <a:t>xxxx</a:t>
                      </a:r>
                      <a:r>
                        <a:rPr lang="en-US" dirty="0"/>
                        <a:t> will accurately comprehend the text at 74% accuracy as measured by reading comprehension questions.</a:t>
                      </a:r>
                    </a:p>
                  </a:txBody>
                  <a:tcPr/>
                </a:tc>
                <a:extLst>
                  <a:ext uri="{0D108BD9-81ED-4DB2-BD59-A6C34878D82A}">
                    <a16:rowId xmlns:a16="http://schemas.microsoft.com/office/drawing/2014/main" val="3682625510"/>
                  </a:ext>
                </a:extLst>
              </a:tr>
            </a:tbl>
          </a:graphicData>
        </a:graphic>
      </p:graphicFrame>
    </p:spTree>
    <p:extLst>
      <p:ext uri="{BB962C8B-B14F-4D97-AF65-F5344CB8AC3E}">
        <p14:creationId xmlns:p14="http://schemas.microsoft.com/office/powerpoint/2010/main" val="19098699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6959-8E48-DA22-08DD-CB1AD53E4B2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3EC41E-B849-09C1-DFE4-467ECCD90FEC}"/>
              </a:ext>
            </a:extLst>
          </p:cNvPr>
          <p:cNvSpPr>
            <a:spLocks noGrp="1"/>
          </p:cNvSpPr>
          <p:nvPr>
            <p:ph idx="1"/>
          </p:nvPr>
        </p:nvSpPr>
        <p:spPr/>
        <p:txBody>
          <a:bodyPr/>
          <a:lstStyle/>
          <a:p>
            <a:pPr marL="0" indent="0">
              <a:buNone/>
            </a:pPr>
            <a:r>
              <a:rPr lang="en-US" dirty="0"/>
              <a:t>By September 10, 2025, when reading grade level text, </a:t>
            </a:r>
            <a:r>
              <a:rPr lang="en-US" dirty="0" err="1"/>
              <a:t>xxxx</a:t>
            </a:r>
            <a:r>
              <a:rPr lang="en-US" dirty="0"/>
              <a:t> will accurately comprehend the text at 90% accuracy as measured by reading comprehension questions..</a:t>
            </a:r>
          </a:p>
        </p:txBody>
      </p:sp>
      <p:sp>
        <p:nvSpPr>
          <p:cNvPr id="3" name="Title 2">
            <a:extLst>
              <a:ext uri="{FF2B5EF4-FFF2-40B4-BE49-F238E27FC236}">
                <a16:creationId xmlns:a16="http://schemas.microsoft.com/office/drawing/2014/main" id="{4E89DC89-EE97-BD32-935A-3C6EDBF7768D}"/>
              </a:ext>
            </a:extLst>
          </p:cNvPr>
          <p:cNvSpPr>
            <a:spLocks noGrp="1"/>
          </p:cNvSpPr>
          <p:nvPr>
            <p:ph type="title"/>
          </p:nvPr>
        </p:nvSpPr>
        <p:spPr/>
        <p:txBody>
          <a:bodyPr/>
          <a:lstStyle/>
          <a:p>
            <a:r>
              <a:rPr lang="en-US" dirty="0"/>
              <a:t>Q15- Example 5 – KSDE Response</a:t>
            </a:r>
          </a:p>
        </p:txBody>
      </p:sp>
      <p:graphicFrame>
        <p:nvGraphicFramePr>
          <p:cNvPr id="4" name="Table 3">
            <a:extLst>
              <a:ext uri="{FF2B5EF4-FFF2-40B4-BE49-F238E27FC236}">
                <a16:creationId xmlns:a16="http://schemas.microsoft.com/office/drawing/2014/main" id="{EF784873-39D9-1A62-A6EB-698ED1753E28}"/>
              </a:ext>
            </a:extLst>
          </p:cNvPr>
          <p:cNvGraphicFramePr>
            <a:graphicFrameLocks noGrp="1"/>
          </p:cNvGraphicFramePr>
          <p:nvPr>
            <p:extLst>
              <p:ext uri="{D42A27DB-BD31-4B8C-83A1-F6EECF244321}">
                <p14:modId xmlns:p14="http://schemas.microsoft.com/office/powerpoint/2010/main" val="2504205668"/>
              </p:ext>
            </p:extLst>
          </p:nvPr>
        </p:nvGraphicFramePr>
        <p:xfrm>
          <a:off x="838200" y="3291331"/>
          <a:ext cx="8127999" cy="26568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374049392"/>
                    </a:ext>
                  </a:extLst>
                </a:gridCol>
                <a:gridCol w="2709333">
                  <a:extLst>
                    <a:ext uri="{9D8B030D-6E8A-4147-A177-3AD203B41FA5}">
                      <a16:colId xmlns:a16="http://schemas.microsoft.com/office/drawing/2014/main" val="3893125138"/>
                    </a:ext>
                  </a:extLst>
                </a:gridCol>
                <a:gridCol w="2709333">
                  <a:extLst>
                    <a:ext uri="{9D8B030D-6E8A-4147-A177-3AD203B41FA5}">
                      <a16:colId xmlns:a16="http://schemas.microsoft.com/office/drawing/2014/main" val="392472882"/>
                    </a:ext>
                  </a:extLst>
                </a:gridCol>
              </a:tblGrid>
              <a:tr h="370840">
                <a:tc>
                  <a:txBody>
                    <a:bodyPr/>
                    <a:lstStyle/>
                    <a:p>
                      <a:r>
                        <a:rPr lang="en-US" dirty="0"/>
                        <a:t>Date</a:t>
                      </a:r>
                    </a:p>
                  </a:txBody>
                  <a:tcPr/>
                </a:tc>
                <a:tc>
                  <a:txBody>
                    <a:bodyPr/>
                    <a:lstStyle/>
                    <a:p>
                      <a:r>
                        <a:rPr lang="en-US" dirty="0"/>
                        <a:t>Progress</a:t>
                      </a:r>
                    </a:p>
                  </a:txBody>
                  <a:tcPr/>
                </a:tc>
                <a:tc>
                  <a:txBody>
                    <a:bodyPr/>
                    <a:lstStyle/>
                    <a:p>
                      <a:r>
                        <a:rPr lang="en-US" dirty="0"/>
                        <a:t>Score</a:t>
                      </a:r>
                    </a:p>
                  </a:txBody>
                  <a:tcPr/>
                </a:tc>
                <a:extLst>
                  <a:ext uri="{0D108BD9-81ED-4DB2-BD59-A6C34878D82A}">
                    <a16:rowId xmlns:a16="http://schemas.microsoft.com/office/drawing/2014/main" val="2394323730"/>
                  </a:ext>
                </a:extLst>
              </a:tr>
              <a:tr h="370840">
                <a:tc>
                  <a:txBody>
                    <a:bodyPr/>
                    <a:lstStyle/>
                    <a:p>
                      <a:r>
                        <a:rPr lang="en-US" dirty="0"/>
                        <a:t>10/9/24</a:t>
                      </a:r>
                    </a:p>
                  </a:txBody>
                  <a:tcPr/>
                </a:tc>
                <a:tc>
                  <a:txBody>
                    <a:bodyPr/>
                    <a:lstStyle/>
                    <a:p>
                      <a:r>
                        <a:rPr lang="en-US" dirty="0"/>
                        <a:t>Yes</a:t>
                      </a:r>
                    </a:p>
                  </a:txBody>
                  <a:tcPr/>
                </a:tc>
                <a:tc>
                  <a:txBody>
                    <a:bodyPr/>
                    <a:lstStyle/>
                    <a:p>
                      <a:r>
                        <a:rPr lang="en-US" dirty="0"/>
                        <a:t>Currently, when reading grade level texts, </a:t>
                      </a:r>
                      <a:r>
                        <a:rPr lang="en-US" dirty="0" err="1"/>
                        <a:t>xxxx</a:t>
                      </a:r>
                      <a:r>
                        <a:rPr lang="en-US" dirty="0"/>
                        <a:t> will accurately comprehend the text at 74% accuracy as measured by reading comprehension questions.</a:t>
                      </a:r>
                    </a:p>
                  </a:txBody>
                  <a:tcPr/>
                </a:tc>
                <a:extLst>
                  <a:ext uri="{0D108BD9-81ED-4DB2-BD59-A6C34878D82A}">
                    <a16:rowId xmlns:a16="http://schemas.microsoft.com/office/drawing/2014/main" val="3682625510"/>
                  </a:ext>
                </a:extLst>
              </a:tr>
            </a:tbl>
          </a:graphicData>
        </a:graphic>
      </p:graphicFrame>
      <p:pic>
        <p:nvPicPr>
          <p:cNvPr id="5" name="Picture 4" descr="green light - compliant">
            <a:extLst>
              <a:ext uri="{FF2B5EF4-FFF2-40B4-BE49-F238E27FC236}">
                <a16:creationId xmlns:a16="http://schemas.microsoft.com/office/drawing/2014/main" id="{CEB44E03-E8C8-33F4-FD51-64A9A8B945DB}"/>
              </a:ext>
            </a:extLst>
          </p:cNvPr>
          <p:cNvPicPr>
            <a:picLocks noChangeAspect="1"/>
          </p:cNvPicPr>
          <p:nvPr/>
        </p:nvPicPr>
        <p:blipFill>
          <a:blip r:embed="rId3"/>
          <a:stretch>
            <a:fillRect/>
          </a:stretch>
        </p:blipFill>
        <p:spPr>
          <a:xfrm>
            <a:off x="9410937" y="3291331"/>
            <a:ext cx="2091109" cy="2133785"/>
          </a:xfrm>
          <a:prstGeom prst="rect">
            <a:avLst/>
          </a:prstGeom>
        </p:spPr>
      </p:pic>
    </p:spTree>
    <p:extLst>
      <p:ext uri="{BB962C8B-B14F-4D97-AF65-F5344CB8AC3E}">
        <p14:creationId xmlns:p14="http://schemas.microsoft.com/office/powerpoint/2010/main" val="269485253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7BF452-F206-4513-CE97-AE5F3CFC9DBE}"/>
              </a:ext>
            </a:extLst>
          </p:cNvPr>
          <p:cNvSpPr>
            <a:spLocks noGrp="1"/>
          </p:cNvSpPr>
          <p:nvPr>
            <p:ph idx="1"/>
          </p:nvPr>
        </p:nvSpPr>
        <p:spPr/>
        <p:txBody>
          <a:bodyPr/>
          <a:lstStyle/>
          <a:p>
            <a:pPr marL="0" indent="0">
              <a:buNone/>
            </a:pPr>
            <a:r>
              <a:rPr lang="en-US" dirty="0"/>
              <a:t>By January 2025, </a:t>
            </a:r>
            <a:r>
              <a:rPr lang="en-US" dirty="0" err="1"/>
              <a:t>xxxx</a:t>
            </a:r>
            <a:r>
              <a:rPr lang="en-US" dirty="0"/>
              <a:t> will independently produce voiced and voiceless /</a:t>
            </a:r>
            <a:r>
              <a:rPr lang="en-US" dirty="0" err="1"/>
              <a:t>th</a:t>
            </a:r>
            <a:r>
              <a:rPr lang="en-US" dirty="0"/>
              <a:t>/ in all word positions, in structured sentences with 80% accuracy on 2/3 data days.</a:t>
            </a:r>
          </a:p>
          <a:p>
            <a:pPr marL="0" indent="0">
              <a:buNone/>
            </a:pPr>
            <a:endParaRPr lang="en-US" dirty="0"/>
          </a:p>
        </p:txBody>
      </p:sp>
      <p:sp>
        <p:nvSpPr>
          <p:cNvPr id="3" name="Title 2">
            <a:extLst>
              <a:ext uri="{FF2B5EF4-FFF2-40B4-BE49-F238E27FC236}">
                <a16:creationId xmlns:a16="http://schemas.microsoft.com/office/drawing/2014/main" id="{D2F672FF-87BF-0EF5-921E-4AD9781BA1E5}"/>
              </a:ext>
            </a:extLst>
          </p:cNvPr>
          <p:cNvSpPr>
            <a:spLocks noGrp="1"/>
          </p:cNvSpPr>
          <p:nvPr>
            <p:ph type="title"/>
          </p:nvPr>
        </p:nvSpPr>
        <p:spPr/>
        <p:txBody>
          <a:bodyPr/>
          <a:lstStyle/>
          <a:p>
            <a:r>
              <a:rPr lang="en-US" dirty="0"/>
              <a:t>Q15 – Example 6</a:t>
            </a:r>
          </a:p>
        </p:txBody>
      </p:sp>
      <p:graphicFrame>
        <p:nvGraphicFramePr>
          <p:cNvPr id="4" name="Table 3">
            <a:extLst>
              <a:ext uri="{FF2B5EF4-FFF2-40B4-BE49-F238E27FC236}">
                <a16:creationId xmlns:a16="http://schemas.microsoft.com/office/drawing/2014/main" id="{F168E8ED-5B53-E1C7-F125-5B56308D89E1}"/>
              </a:ext>
            </a:extLst>
          </p:cNvPr>
          <p:cNvGraphicFramePr>
            <a:graphicFrameLocks noGrp="1"/>
          </p:cNvGraphicFramePr>
          <p:nvPr>
            <p:extLst>
              <p:ext uri="{D42A27DB-BD31-4B8C-83A1-F6EECF244321}">
                <p14:modId xmlns:p14="http://schemas.microsoft.com/office/powerpoint/2010/main" val="3334953969"/>
              </p:ext>
            </p:extLst>
          </p:nvPr>
        </p:nvGraphicFramePr>
        <p:xfrm>
          <a:off x="979377" y="3154521"/>
          <a:ext cx="8127999" cy="2748280"/>
        </p:xfrm>
        <a:graphic>
          <a:graphicData uri="http://schemas.openxmlformats.org/drawingml/2006/table">
            <a:tbl>
              <a:tblPr firstRow="1" bandRow="1">
                <a:tableStyleId>{5C22544A-7EE6-4342-B048-85BDC9FD1C3A}</a:tableStyleId>
              </a:tblPr>
              <a:tblGrid>
                <a:gridCol w="1306623">
                  <a:extLst>
                    <a:ext uri="{9D8B030D-6E8A-4147-A177-3AD203B41FA5}">
                      <a16:colId xmlns:a16="http://schemas.microsoft.com/office/drawing/2014/main" val="1135193763"/>
                    </a:ext>
                  </a:extLst>
                </a:gridCol>
                <a:gridCol w="5167423">
                  <a:extLst>
                    <a:ext uri="{9D8B030D-6E8A-4147-A177-3AD203B41FA5}">
                      <a16:colId xmlns:a16="http://schemas.microsoft.com/office/drawing/2014/main" val="3019259596"/>
                    </a:ext>
                  </a:extLst>
                </a:gridCol>
                <a:gridCol w="1653953">
                  <a:extLst>
                    <a:ext uri="{9D8B030D-6E8A-4147-A177-3AD203B41FA5}">
                      <a16:colId xmlns:a16="http://schemas.microsoft.com/office/drawing/2014/main" val="3753586188"/>
                    </a:ext>
                  </a:extLst>
                </a:gridCol>
              </a:tblGrid>
              <a:tr h="370840">
                <a:tc>
                  <a:txBody>
                    <a:bodyPr/>
                    <a:lstStyle/>
                    <a:p>
                      <a:r>
                        <a:rPr lang="en-US" dirty="0"/>
                        <a:t>Date</a:t>
                      </a:r>
                    </a:p>
                  </a:txBody>
                  <a:tcPr/>
                </a:tc>
                <a:tc>
                  <a:txBody>
                    <a:bodyPr/>
                    <a:lstStyle/>
                    <a:p>
                      <a:r>
                        <a:rPr lang="en-US" dirty="0"/>
                        <a:t>Progress</a:t>
                      </a:r>
                    </a:p>
                  </a:txBody>
                  <a:tcPr/>
                </a:tc>
                <a:tc>
                  <a:txBody>
                    <a:bodyPr/>
                    <a:lstStyle/>
                    <a:p>
                      <a:r>
                        <a:rPr lang="en-US" dirty="0"/>
                        <a:t>Status</a:t>
                      </a:r>
                    </a:p>
                  </a:txBody>
                  <a:tcPr/>
                </a:tc>
                <a:extLst>
                  <a:ext uri="{0D108BD9-81ED-4DB2-BD59-A6C34878D82A}">
                    <a16:rowId xmlns:a16="http://schemas.microsoft.com/office/drawing/2014/main" val="1171853324"/>
                  </a:ext>
                </a:extLst>
              </a:tr>
              <a:tr h="370840">
                <a:tc>
                  <a:txBody>
                    <a:bodyPr/>
                    <a:lstStyle/>
                    <a:p>
                      <a:r>
                        <a:rPr lang="en-US" dirty="0"/>
                        <a:t>12/17/24</a:t>
                      </a:r>
                    </a:p>
                  </a:txBody>
                  <a:tcPr/>
                </a:tc>
                <a:tc>
                  <a:txBody>
                    <a:bodyPr/>
                    <a:lstStyle/>
                    <a:p>
                      <a:r>
                        <a:rPr lang="en-US" dirty="0"/>
                        <a:t>XXXX is able to independently produce voiced and voiceless/</a:t>
                      </a:r>
                      <a:r>
                        <a:rPr lang="en-US" dirty="0" err="1"/>
                        <a:t>th</a:t>
                      </a:r>
                      <a:r>
                        <a:rPr lang="en-US" dirty="0"/>
                        <a:t>/ in all word positions, in structured sentences with 95% accuracy on 2/3 data days.</a:t>
                      </a:r>
                    </a:p>
                  </a:txBody>
                  <a:tcPr/>
                </a:tc>
                <a:tc>
                  <a:txBody>
                    <a:bodyPr/>
                    <a:lstStyle/>
                    <a:p>
                      <a:r>
                        <a:rPr lang="en-US" dirty="0"/>
                        <a:t>Mastered</a:t>
                      </a:r>
                    </a:p>
                  </a:txBody>
                  <a:tcPr/>
                </a:tc>
                <a:extLst>
                  <a:ext uri="{0D108BD9-81ED-4DB2-BD59-A6C34878D82A}">
                    <a16:rowId xmlns:a16="http://schemas.microsoft.com/office/drawing/2014/main" val="3496672267"/>
                  </a:ext>
                </a:extLst>
              </a:tr>
              <a:tr h="370840">
                <a:tc>
                  <a:txBody>
                    <a:bodyPr/>
                    <a:lstStyle/>
                    <a:p>
                      <a:r>
                        <a:rPr lang="en-US" dirty="0"/>
                        <a:t>10/18/24</a:t>
                      </a:r>
                    </a:p>
                  </a:txBody>
                  <a:tcPr/>
                </a:tc>
                <a:tc>
                  <a:txBody>
                    <a:bodyPr/>
                    <a:lstStyle/>
                    <a:p>
                      <a:r>
                        <a:rPr lang="en-US" dirty="0"/>
                        <a:t>XXXX is able to independently produce voiced and voiceless /</a:t>
                      </a:r>
                      <a:r>
                        <a:rPr lang="en-US" dirty="0" err="1"/>
                        <a:t>th</a:t>
                      </a:r>
                      <a:r>
                        <a:rPr lang="en-US" dirty="0"/>
                        <a:t>/ in all word positions, in structured sentences with 90% accuracy on  2/3 data days</a:t>
                      </a:r>
                    </a:p>
                  </a:txBody>
                  <a:tcPr/>
                </a:tc>
                <a:tc>
                  <a:txBody>
                    <a:bodyPr/>
                    <a:lstStyle/>
                    <a:p>
                      <a:r>
                        <a:rPr lang="en-US" dirty="0"/>
                        <a:t>Mastered</a:t>
                      </a:r>
                    </a:p>
                  </a:txBody>
                  <a:tcPr/>
                </a:tc>
                <a:extLst>
                  <a:ext uri="{0D108BD9-81ED-4DB2-BD59-A6C34878D82A}">
                    <a16:rowId xmlns:a16="http://schemas.microsoft.com/office/drawing/2014/main" val="3420527395"/>
                  </a:ext>
                </a:extLst>
              </a:tr>
            </a:tbl>
          </a:graphicData>
        </a:graphic>
      </p:graphicFrame>
    </p:spTree>
    <p:extLst>
      <p:ext uri="{BB962C8B-B14F-4D97-AF65-F5344CB8AC3E}">
        <p14:creationId xmlns:p14="http://schemas.microsoft.com/office/powerpoint/2010/main" val="8324778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D93F7-3DA9-9A01-ED82-BC7BEEC5BC0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221FB4-1BA0-6500-ABAC-88B364804BE9}"/>
              </a:ext>
            </a:extLst>
          </p:cNvPr>
          <p:cNvSpPr>
            <a:spLocks noGrp="1"/>
          </p:cNvSpPr>
          <p:nvPr>
            <p:ph idx="1"/>
          </p:nvPr>
        </p:nvSpPr>
        <p:spPr/>
        <p:txBody>
          <a:bodyPr/>
          <a:lstStyle/>
          <a:p>
            <a:pPr marL="0" indent="0">
              <a:buNone/>
            </a:pPr>
            <a:r>
              <a:rPr lang="en-US" dirty="0"/>
              <a:t>By January 2025, </a:t>
            </a:r>
            <a:r>
              <a:rPr lang="en-US" dirty="0" err="1"/>
              <a:t>xxxx</a:t>
            </a:r>
            <a:r>
              <a:rPr lang="en-US" dirty="0"/>
              <a:t> will independently produce voiced and voiceless /</a:t>
            </a:r>
            <a:r>
              <a:rPr lang="en-US" dirty="0" err="1"/>
              <a:t>th</a:t>
            </a:r>
            <a:r>
              <a:rPr lang="en-US" dirty="0"/>
              <a:t>/ in all word positions, in structured sentences with 80% accuracy on 2/3 data days.</a:t>
            </a:r>
          </a:p>
          <a:p>
            <a:pPr marL="0" indent="0">
              <a:buNone/>
            </a:pPr>
            <a:endParaRPr lang="en-US" dirty="0"/>
          </a:p>
        </p:txBody>
      </p:sp>
      <p:sp>
        <p:nvSpPr>
          <p:cNvPr id="3" name="Title 2">
            <a:extLst>
              <a:ext uri="{FF2B5EF4-FFF2-40B4-BE49-F238E27FC236}">
                <a16:creationId xmlns:a16="http://schemas.microsoft.com/office/drawing/2014/main" id="{7F66692B-B240-7A80-F055-828252948329}"/>
              </a:ext>
            </a:extLst>
          </p:cNvPr>
          <p:cNvSpPr>
            <a:spLocks noGrp="1"/>
          </p:cNvSpPr>
          <p:nvPr>
            <p:ph type="title"/>
          </p:nvPr>
        </p:nvSpPr>
        <p:spPr/>
        <p:txBody>
          <a:bodyPr/>
          <a:lstStyle/>
          <a:p>
            <a:r>
              <a:rPr lang="en-US" dirty="0"/>
              <a:t>Q15 – Example 6 – KSDE Response</a:t>
            </a:r>
          </a:p>
        </p:txBody>
      </p:sp>
      <p:graphicFrame>
        <p:nvGraphicFramePr>
          <p:cNvPr id="4" name="Table 3">
            <a:extLst>
              <a:ext uri="{FF2B5EF4-FFF2-40B4-BE49-F238E27FC236}">
                <a16:creationId xmlns:a16="http://schemas.microsoft.com/office/drawing/2014/main" id="{086AA696-5516-6546-FEB9-90395B489688}"/>
              </a:ext>
            </a:extLst>
          </p:cNvPr>
          <p:cNvGraphicFramePr>
            <a:graphicFrameLocks noGrp="1"/>
          </p:cNvGraphicFramePr>
          <p:nvPr/>
        </p:nvGraphicFramePr>
        <p:xfrm>
          <a:off x="979377" y="3154521"/>
          <a:ext cx="8127999" cy="2748280"/>
        </p:xfrm>
        <a:graphic>
          <a:graphicData uri="http://schemas.openxmlformats.org/drawingml/2006/table">
            <a:tbl>
              <a:tblPr firstRow="1" bandRow="1">
                <a:tableStyleId>{5C22544A-7EE6-4342-B048-85BDC9FD1C3A}</a:tableStyleId>
              </a:tblPr>
              <a:tblGrid>
                <a:gridCol w="1306623">
                  <a:extLst>
                    <a:ext uri="{9D8B030D-6E8A-4147-A177-3AD203B41FA5}">
                      <a16:colId xmlns:a16="http://schemas.microsoft.com/office/drawing/2014/main" val="1135193763"/>
                    </a:ext>
                  </a:extLst>
                </a:gridCol>
                <a:gridCol w="5167423">
                  <a:extLst>
                    <a:ext uri="{9D8B030D-6E8A-4147-A177-3AD203B41FA5}">
                      <a16:colId xmlns:a16="http://schemas.microsoft.com/office/drawing/2014/main" val="3019259596"/>
                    </a:ext>
                  </a:extLst>
                </a:gridCol>
                <a:gridCol w="1653953">
                  <a:extLst>
                    <a:ext uri="{9D8B030D-6E8A-4147-A177-3AD203B41FA5}">
                      <a16:colId xmlns:a16="http://schemas.microsoft.com/office/drawing/2014/main" val="3753586188"/>
                    </a:ext>
                  </a:extLst>
                </a:gridCol>
              </a:tblGrid>
              <a:tr h="370840">
                <a:tc>
                  <a:txBody>
                    <a:bodyPr/>
                    <a:lstStyle/>
                    <a:p>
                      <a:r>
                        <a:rPr lang="en-US" dirty="0"/>
                        <a:t>Date</a:t>
                      </a:r>
                    </a:p>
                  </a:txBody>
                  <a:tcPr/>
                </a:tc>
                <a:tc>
                  <a:txBody>
                    <a:bodyPr/>
                    <a:lstStyle/>
                    <a:p>
                      <a:r>
                        <a:rPr lang="en-US" dirty="0"/>
                        <a:t>Progress</a:t>
                      </a:r>
                    </a:p>
                  </a:txBody>
                  <a:tcPr/>
                </a:tc>
                <a:tc>
                  <a:txBody>
                    <a:bodyPr/>
                    <a:lstStyle/>
                    <a:p>
                      <a:r>
                        <a:rPr lang="en-US" dirty="0"/>
                        <a:t>Status</a:t>
                      </a:r>
                    </a:p>
                  </a:txBody>
                  <a:tcPr/>
                </a:tc>
                <a:extLst>
                  <a:ext uri="{0D108BD9-81ED-4DB2-BD59-A6C34878D82A}">
                    <a16:rowId xmlns:a16="http://schemas.microsoft.com/office/drawing/2014/main" val="1171853324"/>
                  </a:ext>
                </a:extLst>
              </a:tr>
              <a:tr h="370840">
                <a:tc>
                  <a:txBody>
                    <a:bodyPr/>
                    <a:lstStyle/>
                    <a:p>
                      <a:r>
                        <a:rPr lang="en-US" dirty="0"/>
                        <a:t>12/17/24</a:t>
                      </a:r>
                    </a:p>
                  </a:txBody>
                  <a:tcPr/>
                </a:tc>
                <a:tc>
                  <a:txBody>
                    <a:bodyPr/>
                    <a:lstStyle/>
                    <a:p>
                      <a:r>
                        <a:rPr lang="en-US" dirty="0"/>
                        <a:t>XXXX is able to independently produce voiced and voiceless/</a:t>
                      </a:r>
                      <a:r>
                        <a:rPr lang="en-US" dirty="0" err="1"/>
                        <a:t>th</a:t>
                      </a:r>
                      <a:r>
                        <a:rPr lang="en-US" dirty="0"/>
                        <a:t>/ in all word positions, in structured sentences with 95% accuracy on 2/3 data days.</a:t>
                      </a:r>
                    </a:p>
                  </a:txBody>
                  <a:tcPr/>
                </a:tc>
                <a:tc>
                  <a:txBody>
                    <a:bodyPr/>
                    <a:lstStyle/>
                    <a:p>
                      <a:r>
                        <a:rPr lang="en-US" dirty="0"/>
                        <a:t>Mastered</a:t>
                      </a:r>
                    </a:p>
                  </a:txBody>
                  <a:tcPr/>
                </a:tc>
                <a:extLst>
                  <a:ext uri="{0D108BD9-81ED-4DB2-BD59-A6C34878D82A}">
                    <a16:rowId xmlns:a16="http://schemas.microsoft.com/office/drawing/2014/main" val="3496672267"/>
                  </a:ext>
                </a:extLst>
              </a:tr>
              <a:tr h="370840">
                <a:tc>
                  <a:txBody>
                    <a:bodyPr/>
                    <a:lstStyle/>
                    <a:p>
                      <a:r>
                        <a:rPr lang="en-US" dirty="0"/>
                        <a:t>10/18/24</a:t>
                      </a:r>
                    </a:p>
                  </a:txBody>
                  <a:tcPr/>
                </a:tc>
                <a:tc>
                  <a:txBody>
                    <a:bodyPr/>
                    <a:lstStyle/>
                    <a:p>
                      <a:r>
                        <a:rPr lang="en-US" dirty="0"/>
                        <a:t>XXXX is able to independently produce voiced and voiceless /</a:t>
                      </a:r>
                      <a:r>
                        <a:rPr lang="en-US" dirty="0" err="1"/>
                        <a:t>th</a:t>
                      </a:r>
                      <a:r>
                        <a:rPr lang="en-US" dirty="0"/>
                        <a:t>/ in all word positions, in structured sentences with 90% accuracy on  2/3 data days</a:t>
                      </a:r>
                    </a:p>
                  </a:txBody>
                  <a:tcPr/>
                </a:tc>
                <a:tc>
                  <a:txBody>
                    <a:bodyPr/>
                    <a:lstStyle/>
                    <a:p>
                      <a:r>
                        <a:rPr lang="en-US" dirty="0"/>
                        <a:t>Mastered</a:t>
                      </a:r>
                    </a:p>
                  </a:txBody>
                  <a:tcPr/>
                </a:tc>
                <a:extLst>
                  <a:ext uri="{0D108BD9-81ED-4DB2-BD59-A6C34878D82A}">
                    <a16:rowId xmlns:a16="http://schemas.microsoft.com/office/drawing/2014/main" val="3420527395"/>
                  </a:ext>
                </a:extLst>
              </a:tr>
            </a:tbl>
          </a:graphicData>
        </a:graphic>
      </p:graphicFrame>
      <p:pic>
        <p:nvPicPr>
          <p:cNvPr id="5" name="Picture 4" descr="green light - compliant">
            <a:extLst>
              <a:ext uri="{FF2B5EF4-FFF2-40B4-BE49-F238E27FC236}">
                <a16:creationId xmlns:a16="http://schemas.microsoft.com/office/drawing/2014/main" id="{AD349680-A808-7AB3-4B32-4366FACC6DB3}"/>
              </a:ext>
            </a:extLst>
          </p:cNvPr>
          <p:cNvPicPr>
            <a:picLocks noChangeAspect="1"/>
          </p:cNvPicPr>
          <p:nvPr/>
        </p:nvPicPr>
        <p:blipFill>
          <a:blip r:embed="rId3"/>
          <a:stretch>
            <a:fillRect/>
          </a:stretch>
        </p:blipFill>
        <p:spPr>
          <a:xfrm>
            <a:off x="9686241" y="3154521"/>
            <a:ext cx="2091109" cy="2133785"/>
          </a:xfrm>
          <a:prstGeom prst="rect">
            <a:avLst/>
          </a:prstGeom>
        </p:spPr>
      </p:pic>
    </p:spTree>
    <p:extLst>
      <p:ext uri="{BB962C8B-B14F-4D97-AF65-F5344CB8AC3E}">
        <p14:creationId xmlns:p14="http://schemas.microsoft.com/office/powerpoint/2010/main" val="9261491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5CBFDE-5F49-58BF-9D6C-C6E5C20B79E2}"/>
              </a:ext>
            </a:extLst>
          </p:cNvPr>
          <p:cNvSpPr>
            <a:spLocks noGrp="1"/>
          </p:cNvSpPr>
          <p:nvPr>
            <p:ph idx="1"/>
          </p:nvPr>
        </p:nvSpPr>
        <p:spPr/>
        <p:txBody>
          <a:bodyPr/>
          <a:lstStyle/>
          <a:p>
            <a:pPr marL="0" indent="0">
              <a:buNone/>
            </a:pPr>
            <a:r>
              <a:rPr lang="en-US" dirty="0"/>
              <a:t>Starting 12/5/23 and by the end of the IEP year, XXXX will demonstrate “reviewing and synthesizing” skills as measured by scoring at least “3” on that section of the Research Skills Rubric.</a:t>
            </a:r>
          </a:p>
        </p:txBody>
      </p:sp>
      <p:sp>
        <p:nvSpPr>
          <p:cNvPr id="3" name="Title 2">
            <a:extLst>
              <a:ext uri="{FF2B5EF4-FFF2-40B4-BE49-F238E27FC236}">
                <a16:creationId xmlns:a16="http://schemas.microsoft.com/office/drawing/2014/main" id="{D8014E11-1540-C2DF-0D38-657FCB0C6BC7}"/>
              </a:ext>
            </a:extLst>
          </p:cNvPr>
          <p:cNvSpPr>
            <a:spLocks noGrp="1"/>
          </p:cNvSpPr>
          <p:nvPr>
            <p:ph type="title"/>
          </p:nvPr>
        </p:nvSpPr>
        <p:spPr/>
        <p:txBody>
          <a:bodyPr/>
          <a:lstStyle/>
          <a:p>
            <a:r>
              <a:rPr lang="en-US" dirty="0"/>
              <a:t>Q15 - Example 7</a:t>
            </a:r>
          </a:p>
        </p:txBody>
      </p:sp>
      <p:graphicFrame>
        <p:nvGraphicFramePr>
          <p:cNvPr id="4" name="Table 3">
            <a:extLst>
              <a:ext uri="{FF2B5EF4-FFF2-40B4-BE49-F238E27FC236}">
                <a16:creationId xmlns:a16="http://schemas.microsoft.com/office/drawing/2014/main" id="{C5743466-A4CE-848E-64B2-C8F96AE057E1}"/>
              </a:ext>
            </a:extLst>
          </p:cNvPr>
          <p:cNvGraphicFramePr>
            <a:graphicFrameLocks noGrp="1"/>
          </p:cNvGraphicFramePr>
          <p:nvPr>
            <p:extLst>
              <p:ext uri="{D42A27DB-BD31-4B8C-83A1-F6EECF244321}">
                <p14:modId xmlns:p14="http://schemas.microsoft.com/office/powerpoint/2010/main" val="2777821280"/>
              </p:ext>
            </p:extLst>
          </p:nvPr>
        </p:nvGraphicFramePr>
        <p:xfrm>
          <a:off x="1018309" y="3165154"/>
          <a:ext cx="8099699" cy="3114040"/>
        </p:xfrm>
        <a:graphic>
          <a:graphicData uri="http://schemas.openxmlformats.org/drawingml/2006/table">
            <a:tbl>
              <a:tblPr firstRow="1" bandRow="1">
                <a:tableStyleId>{5C22544A-7EE6-4342-B048-85BDC9FD1C3A}</a:tableStyleId>
              </a:tblPr>
              <a:tblGrid>
                <a:gridCol w="1182631">
                  <a:extLst>
                    <a:ext uri="{9D8B030D-6E8A-4147-A177-3AD203B41FA5}">
                      <a16:colId xmlns:a16="http://schemas.microsoft.com/office/drawing/2014/main" val="389459185"/>
                    </a:ext>
                  </a:extLst>
                </a:gridCol>
                <a:gridCol w="5061097">
                  <a:extLst>
                    <a:ext uri="{9D8B030D-6E8A-4147-A177-3AD203B41FA5}">
                      <a16:colId xmlns:a16="http://schemas.microsoft.com/office/drawing/2014/main" val="934998039"/>
                    </a:ext>
                  </a:extLst>
                </a:gridCol>
                <a:gridCol w="1855971">
                  <a:extLst>
                    <a:ext uri="{9D8B030D-6E8A-4147-A177-3AD203B41FA5}">
                      <a16:colId xmlns:a16="http://schemas.microsoft.com/office/drawing/2014/main" val="1991516418"/>
                    </a:ext>
                  </a:extLst>
                </a:gridCol>
              </a:tblGrid>
              <a:tr h="370840">
                <a:tc>
                  <a:txBody>
                    <a:bodyPr/>
                    <a:lstStyle/>
                    <a:p>
                      <a:r>
                        <a:rPr lang="en-US" dirty="0"/>
                        <a:t>Date</a:t>
                      </a:r>
                    </a:p>
                  </a:txBody>
                  <a:tcPr/>
                </a:tc>
                <a:tc>
                  <a:txBody>
                    <a:bodyPr/>
                    <a:lstStyle/>
                    <a:p>
                      <a:r>
                        <a:rPr lang="en-US" dirty="0"/>
                        <a:t>Progress</a:t>
                      </a:r>
                    </a:p>
                  </a:txBody>
                  <a:tcPr/>
                </a:tc>
                <a:tc>
                  <a:txBody>
                    <a:bodyPr/>
                    <a:lstStyle/>
                    <a:p>
                      <a:r>
                        <a:rPr lang="en-US" dirty="0"/>
                        <a:t>Status</a:t>
                      </a:r>
                    </a:p>
                  </a:txBody>
                  <a:tcPr/>
                </a:tc>
                <a:extLst>
                  <a:ext uri="{0D108BD9-81ED-4DB2-BD59-A6C34878D82A}">
                    <a16:rowId xmlns:a16="http://schemas.microsoft.com/office/drawing/2014/main" val="3373807128"/>
                  </a:ext>
                </a:extLst>
              </a:tr>
              <a:tr h="370840">
                <a:tc>
                  <a:txBody>
                    <a:bodyPr/>
                    <a:lstStyle/>
                    <a:p>
                      <a:r>
                        <a:rPr lang="en-US" dirty="0"/>
                        <a:t>3/14/24</a:t>
                      </a:r>
                    </a:p>
                  </a:txBody>
                  <a:tcPr/>
                </a:tc>
                <a:tc>
                  <a:txBody>
                    <a:bodyPr/>
                    <a:lstStyle/>
                    <a:p>
                      <a:r>
                        <a:rPr lang="en-US" dirty="0"/>
                        <a:t>XXXX regularly engages in college preparation activities. He scores “3” in “reviewing and synthesizing “ on the Research Skills Rubric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Moderate improvement</a:t>
                      </a:r>
                    </a:p>
                  </a:txBody>
                  <a:tcPr/>
                </a:tc>
                <a:extLst>
                  <a:ext uri="{0D108BD9-81ED-4DB2-BD59-A6C34878D82A}">
                    <a16:rowId xmlns:a16="http://schemas.microsoft.com/office/drawing/2014/main" val="2065336719"/>
                  </a:ext>
                </a:extLst>
              </a:tr>
              <a:tr h="370840">
                <a:tc>
                  <a:txBody>
                    <a:bodyPr/>
                    <a:lstStyle/>
                    <a:p>
                      <a:r>
                        <a:rPr lang="en-US" dirty="0"/>
                        <a:t>5/19/24</a:t>
                      </a:r>
                    </a:p>
                  </a:txBody>
                  <a:tcPr/>
                </a:tc>
                <a:tc>
                  <a:txBody>
                    <a:bodyPr/>
                    <a:lstStyle/>
                    <a:p>
                      <a:r>
                        <a:rPr lang="en-US" dirty="0"/>
                        <a:t>XXXX continues to prepare for college by scoring “3” in “reviewing and synthesizing” on that section of the Research Skills Rubric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Mastered</a:t>
                      </a:r>
                    </a:p>
                    <a:p>
                      <a:endParaRPr lang="en-US" dirty="0"/>
                    </a:p>
                  </a:txBody>
                  <a:tcPr/>
                </a:tc>
                <a:extLst>
                  <a:ext uri="{0D108BD9-81ED-4DB2-BD59-A6C34878D82A}">
                    <a16:rowId xmlns:a16="http://schemas.microsoft.com/office/drawing/2014/main" val="280412650"/>
                  </a:ext>
                </a:extLst>
              </a:tr>
              <a:tr h="370840">
                <a:tc>
                  <a:txBody>
                    <a:bodyPr/>
                    <a:lstStyle/>
                    <a:p>
                      <a:r>
                        <a:rPr lang="en-US" dirty="0"/>
                        <a:t>11/22/24</a:t>
                      </a:r>
                    </a:p>
                  </a:txBody>
                  <a:tcPr/>
                </a:tc>
                <a:tc>
                  <a:txBody>
                    <a:bodyPr/>
                    <a:lstStyle/>
                    <a:p>
                      <a:r>
                        <a:rPr lang="en-US" dirty="0"/>
                        <a:t>XXXX was able to demonstrate “reviewing and synthesizing” skills, as measured by scoring at least a “3” on the Research Skills Rubric</a:t>
                      </a:r>
                    </a:p>
                  </a:txBody>
                  <a:tcPr/>
                </a:tc>
                <a:tc>
                  <a:txBody>
                    <a:bodyPr/>
                    <a:lstStyle/>
                    <a:p>
                      <a:r>
                        <a:rPr lang="en-US" dirty="0"/>
                        <a:t>Mastered</a:t>
                      </a:r>
                    </a:p>
                  </a:txBody>
                  <a:tcPr/>
                </a:tc>
                <a:extLst>
                  <a:ext uri="{0D108BD9-81ED-4DB2-BD59-A6C34878D82A}">
                    <a16:rowId xmlns:a16="http://schemas.microsoft.com/office/drawing/2014/main" val="2648603596"/>
                  </a:ext>
                </a:extLst>
              </a:tr>
            </a:tbl>
          </a:graphicData>
        </a:graphic>
      </p:graphicFrame>
    </p:spTree>
    <p:extLst>
      <p:ext uri="{BB962C8B-B14F-4D97-AF65-F5344CB8AC3E}">
        <p14:creationId xmlns:p14="http://schemas.microsoft.com/office/powerpoint/2010/main" val="32552353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D0DF-7400-BAD7-601D-18CD94A2833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832FF2-E760-6AF7-E11F-0938305FD9E0}"/>
              </a:ext>
            </a:extLst>
          </p:cNvPr>
          <p:cNvSpPr>
            <a:spLocks noGrp="1"/>
          </p:cNvSpPr>
          <p:nvPr>
            <p:ph idx="1"/>
          </p:nvPr>
        </p:nvSpPr>
        <p:spPr/>
        <p:txBody>
          <a:bodyPr/>
          <a:lstStyle/>
          <a:p>
            <a:pPr marL="0" indent="0">
              <a:buNone/>
            </a:pPr>
            <a:r>
              <a:rPr lang="en-US" dirty="0"/>
              <a:t>Starting 12/5/23 and by the end of the IEP year, XXXX will demonstrate “reviewing and synthesizing” skills as measured by scoring at least “3” on that section of the Research Skills Rubric.</a:t>
            </a:r>
          </a:p>
        </p:txBody>
      </p:sp>
      <p:sp>
        <p:nvSpPr>
          <p:cNvPr id="3" name="Title 2">
            <a:extLst>
              <a:ext uri="{FF2B5EF4-FFF2-40B4-BE49-F238E27FC236}">
                <a16:creationId xmlns:a16="http://schemas.microsoft.com/office/drawing/2014/main" id="{AD0AE442-51BD-44B0-1891-154608628FA0}"/>
              </a:ext>
            </a:extLst>
          </p:cNvPr>
          <p:cNvSpPr>
            <a:spLocks noGrp="1"/>
          </p:cNvSpPr>
          <p:nvPr>
            <p:ph type="title"/>
          </p:nvPr>
        </p:nvSpPr>
        <p:spPr/>
        <p:txBody>
          <a:bodyPr/>
          <a:lstStyle/>
          <a:p>
            <a:r>
              <a:rPr lang="en-US" dirty="0"/>
              <a:t>Q15 - Example 7</a:t>
            </a:r>
          </a:p>
        </p:txBody>
      </p:sp>
      <p:graphicFrame>
        <p:nvGraphicFramePr>
          <p:cNvPr id="4" name="Table 3">
            <a:extLst>
              <a:ext uri="{FF2B5EF4-FFF2-40B4-BE49-F238E27FC236}">
                <a16:creationId xmlns:a16="http://schemas.microsoft.com/office/drawing/2014/main" id="{0999CB7C-F963-A2F6-1647-73803FDC2A54}"/>
              </a:ext>
            </a:extLst>
          </p:cNvPr>
          <p:cNvGraphicFramePr>
            <a:graphicFrameLocks noGrp="1"/>
          </p:cNvGraphicFramePr>
          <p:nvPr>
            <p:extLst>
              <p:ext uri="{D42A27DB-BD31-4B8C-83A1-F6EECF244321}">
                <p14:modId xmlns:p14="http://schemas.microsoft.com/office/powerpoint/2010/main" val="3425192849"/>
              </p:ext>
            </p:extLst>
          </p:nvPr>
        </p:nvGraphicFramePr>
        <p:xfrm>
          <a:off x="1018309" y="3165154"/>
          <a:ext cx="8099699" cy="3114040"/>
        </p:xfrm>
        <a:graphic>
          <a:graphicData uri="http://schemas.openxmlformats.org/drawingml/2006/table">
            <a:tbl>
              <a:tblPr firstRow="1" bandRow="1">
                <a:tableStyleId>{5C22544A-7EE6-4342-B048-85BDC9FD1C3A}</a:tableStyleId>
              </a:tblPr>
              <a:tblGrid>
                <a:gridCol w="1182631">
                  <a:extLst>
                    <a:ext uri="{9D8B030D-6E8A-4147-A177-3AD203B41FA5}">
                      <a16:colId xmlns:a16="http://schemas.microsoft.com/office/drawing/2014/main" val="389459185"/>
                    </a:ext>
                  </a:extLst>
                </a:gridCol>
                <a:gridCol w="5061097">
                  <a:extLst>
                    <a:ext uri="{9D8B030D-6E8A-4147-A177-3AD203B41FA5}">
                      <a16:colId xmlns:a16="http://schemas.microsoft.com/office/drawing/2014/main" val="934998039"/>
                    </a:ext>
                  </a:extLst>
                </a:gridCol>
                <a:gridCol w="1855971">
                  <a:extLst>
                    <a:ext uri="{9D8B030D-6E8A-4147-A177-3AD203B41FA5}">
                      <a16:colId xmlns:a16="http://schemas.microsoft.com/office/drawing/2014/main" val="1991516418"/>
                    </a:ext>
                  </a:extLst>
                </a:gridCol>
              </a:tblGrid>
              <a:tr h="370840">
                <a:tc>
                  <a:txBody>
                    <a:bodyPr/>
                    <a:lstStyle/>
                    <a:p>
                      <a:r>
                        <a:rPr lang="en-US" dirty="0"/>
                        <a:t>Date</a:t>
                      </a:r>
                    </a:p>
                  </a:txBody>
                  <a:tcPr/>
                </a:tc>
                <a:tc>
                  <a:txBody>
                    <a:bodyPr/>
                    <a:lstStyle/>
                    <a:p>
                      <a:r>
                        <a:rPr lang="en-US" dirty="0"/>
                        <a:t>Progress</a:t>
                      </a:r>
                    </a:p>
                  </a:txBody>
                  <a:tcPr/>
                </a:tc>
                <a:tc>
                  <a:txBody>
                    <a:bodyPr/>
                    <a:lstStyle/>
                    <a:p>
                      <a:r>
                        <a:rPr lang="en-US" dirty="0"/>
                        <a:t>Status</a:t>
                      </a:r>
                    </a:p>
                  </a:txBody>
                  <a:tcPr/>
                </a:tc>
                <a:extLst>
                  <a:ext uri="{0D108BD9-81ED-4DB2-BD59-A6C34878D82A}">
                    <a16:rowId xmlns:a16="http://schemas.microsoft.com/office/drawing/2014/main" val="3373807128"/>
                  </a:ext>
                </a:extLst>
              </a:tr>
              <a:tr h="370840">
                <a:tc>
                  <a:txBody>
                    <a:bodyPr/>
                    <a:lstStyle/>
                    <a:p>
                      <a:r>
                        <a:rPr lang="en-US" dirty="0"/>
                        <a:t>3/14/24</a:t>
                      </a:r>
                    </a:p>
                  </a:txBody>
                  <a:tcPr/>
                </a:tc>
                <a:tc>
                  <a:txBody>
                    <a:bodyPr/>
                    <a:lstStyle/>
                    <a:p>
                      <a:r>
                        <a:rPr lang="en-US" dirty="0"/>
                        <a:t>XXXX regularly engages in college preparation activities. He scores “3” in “reviewing and synthesizing “ on the Research Skills Rubric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Moderate improvement</a:t>
                      </a:r>
                    </a:p>
                  </a:txBody>
                  <a:tcPr/>
                </a:tc>
                <a:extLst>
                  <a:ext uri="{0D108BD9-81ED-4DB2-BD59-A6C34878D82A}">
                    <a16:rowId xmlns:a16="http://schemas.microsoft.com/office/drawing/2014/main" val="2065336719"/>
                  </a:ext>
                </a:extLst>
              </a:tr>
              <a:tr h="370840">
                <a:tc>
                  <a:txBody>
                    <a:bodyPr/>
                    <a:lstStyle/>
                    <a:p>
                      <a:r>
                        <a:rPr lang="en-US" dirty="0"/>
                        <a:t>5/19/24</a:t>
                      </a:r>
                    </a:p>
                  </a:txBody>
                  <a:tcPr/>
                </a:tc>
                <a:tc>
                  <a:txBody>
                    <a:bodyPr/>
                    <a:lstStyle/>
                    <a:p>
                      <a:r>
                        <a:rPr lang="en-US" dirty="0"/>
                        <a:t>XXXX continues to prepare for college by scoring “3” in “reviewing and synthesizing” on that section of the Research Skills Rubric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Mastered</a:t>
                      </a:r>
                    </a:p>
                    <a:p>
                      <a:endParaRPr lang="en-US" dirty="0"/>
                    </a:p>
                  </a:txBody>
                  <a:tcPr/>
                </a:tc>
                <a:extLst>
                  <a:ext uri="{0D108BD9-81ED-4DB2-BD59-A6C34878D82A}">
                    <a16:rowId xmlns:a16="http://schemas.microsoft.com/office/drawing/2014/main" val="280412650"/>
                  </a:ext>
                </a:extLst>
              </a:tr>
              <a:tr h="370840">
                <a:tc>
                  <a:txBody>
                    <a:bodyPr/>
                    <a:lstStyle/>
                    <a:p>
                      <a:r>
                        <a:rPr lang="en-US" dirty="0"/>
                        <a:t>11/22/24</a:t>
                      </a:r>
                    </a:p>
                  </a:txBody>
                  <a:tcPr/>
                </a:tc>
                <a:tc>
                  <a:txBody>
                    <a:bodyPr/>
                    <a:lstStyle/>
                    <a:p>
                      <a:r>
                        <a:rPr lang="en-US" dirty="0"/>
                        <a:t>XXXX was able to demonstrate “reviewing and synthesizing” skills, as measured by scoring at least a “3” on the Research Skills Rubric</a:t>
                      </a:r>
                    </a:p>
                  </a:txBody>
                  <a:tcPr/>
                </a:tc>
                <a:tc>
                  <a:txBody>
                    <a:bodyPr/>
                    <a:lstStyle/>
                    <a:p>
                      <a:r>
                        <a:rPr lang="en-US" dirty="0"/>
                        <a:t>Mastered</a:t>
                      </a:r>
                    </a:p>
                  </a:txBody>
                  <a:tcPr/>
                </a:tc>
                <a:extLst>
                  <a:ext uri="{0D108BD9-81ED-4DB2-BD59-A6C34878D82A}">
                    <a16:rowId xmlns:a16="http://schemas.microsoft.com/office/drawing/2014/main" val="2648603596"/>
                  </a:ext>
                </a:extLst>
              </a:tr>
            </a:tbl>
          </a:graphicData>
        </a:graphic>
      </p:graphicFrame>
      <p:pic>
        <p:nvPicPr>
          <p:cNvPr id="5" name="Picture 4" descr="green light - compliant">
            <a:extLst>
              <a:ext uri="{FF2B5EF4-FFF2-40B4-BE49-F238E27FC236}">
                <a16:creationId xmlns:a16="http://schemas.microsoft.com/office/drawing/2014/main" id="{B8DBC9DB-4B02-9819-BE16-49C96028EF0E}"/>
              </a:ext>
            </a:extLst>
          </p:cNvPr>
          <p:cNvPicPr>
            <a:picLocks noChangeAspect="1"/>
          </p:cNvPicPr>
          <p:nvPr/>
        </p:nvPicPr>
        <p:blipFill>
          <a:blip r:embed="rId3"/>
          <a:stretch>
            <a:fillRect/>
          </a:stretch>
        </p:blipFill>
        <p:spPr>
          <a:xfrm>
            <a:off x="9442800" y="3429000"/>
            <a:ext cx="2091109" cy="2139881"/>
          </a:xfrm>
          <a:prstGeom prst="rect">
            <a:avLst/>
          </a:prstGeom>
        </p:spPr>
      </p:pic>
    </p:spTree>
    <p:extLst>
      <p:ext uri="{BB962C8B-B14F-4D97-AF65-F5344CB8AC3E}">
        <p14:creationId xmlns:p14="http://schemas.microsoft.com/office/powerpoint/2010/main" val="306054711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80712-55FD-05EB-8EDD-1647BCDC0F0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783114-4D05-924E-C483-8781C921401A}"/>
              </a:ext>
            </a:extLst>
          </p:cNvPr>
          <p:cNvSpPr>
            <a:spLocks noGrp="1"/>
          </p:cNvSpPr>
          <p:nvPr>
            <p:ph idx="1"/>
          </p:nvPr>
        </p:nvSpPr>
        <p:spPr>
          <a:xfrm>
            <a:off x="838200" y="872836"/>
            <a:ext cx="10515600" cy="5304127"/>
          </a:xfrm>
        </p:spPr>
        <p:txBody>
          <a:bodyPr>
            <a:normAutofit/>
          </a:bodyPr>
          <a:lstStyle/>
          <a:p>
            <a:pPr marL="0" indent="0">
              <a:buNone/>
            </a:pPr>
            <a:r>
              <a:rPr lang="en-US" sz="2000" dirty="0"/>
              <a:t>By April 3, 2025, in order to achieve enhanced fluency, while fine tuning his articulation, xxx will be able to clearly state, with 80% or greater intelligibility, up to 4 strategies/tools that he utilizes for fluency, and 3 tips for correctly articulating the /r/ sound, in 5 consecutive sessions.</a:t>
            </a:r>
          </a:p>
        </p:txBody>
      </p:sp>
      <p:sp>
        <p:nvSpPr>
          <p:cNvPr id="3" name="Title 2">
            <a:extLst>
              <a:ext uri="{FF2B5EF4-FFF2-40B4-BE49-F238E27FC236}">
                <a16:creationId xmlns:a16="http://schemas.microsoft.com/office/drawing/2014/main" id="{FA40991F-1849-6474-204D-3D534498B5AB}"/>
              </a:ext>
            </a:extLst>
          </p:cNvPr>
          <p:cNvSpPr>
            <a:spLocks noGrp="1"/>
          </p:cNvSpPr>
          <p:nvPr>
            <p:ph type="title"/>
          </p:nvPr>
        </p:nvSpPr>
        <p:spPr>
          <a:xfrm>
            <a:off x="838200" y="116809"/>
            <a:ext cx="10515600" cy="923994"/>
          </a:xfrm>
        </p:spPr>
        <p:txBody>
          <a:bodyPr/>
          <a:lstStyle/>
          <a:p>
            <a:r>
              <a:rPr lang="en-US" dirty="0"/>
              <a:t>Q15 - Example 8</a:t>
            </a:r>
          </a:p>
        </p:txBody>
      </p:sp>
      <p:graphicFrame>
        <p:nvGraphicFramePr>
          <p:cNvPr id="4" name="Table 3">
            <a:extLst>
              <a:ext uri="{FF2B5EF4-FFF2-40B4-BE49-F238E27FC236}">
                <a16:creationId xmlns:a16="http://schemas.microsoft.com/office/drawing/2014/main" id="{19223731-6AAA-5A46-21E2-ED6F72F6B27D}"/>
              </a:ext>
            </a:extLst>
          </p:cNvPr>
          <p:cNvGraphicFramePr>
            <a:graphicFrameLocks noGrp="1"/>
          </p:cNvGraphicFramePr>
          <p:nvPr>
            <p:extLst>
              <p:ext uri="{D42A27DB-BD31-4B8C-83A1-F6EECF244321}">
                <p14:modId xmlns:p14="http://schemas.microsoft.com/office/powerpoint/2010/main" val="2961558948"/>
              </p:ext>
            </p:extLst>
          </p:nvPr>
        </p:nvGraphicFramePr>
        <p:xfrm>
          <a:off x="917272" y="2165466"/>
          <a:ext cx="8127999" cy="3819698"/>
        </p:xfrm>
        <a:graphic>
          <a:graphicData uri="http://schemas.openxmlformats.org/drawingml/2006/table">
            <a:tbl>
              <a:tblPr firstRow="1" bandRow="1">
                <a:tableStyleId>{5C22544A-7EE6-4342-B048-85BDC9FD1C3A}</a:tableStyleId>
              </a:tblPr>
              <a:tblGrid>
                <a:gridCol w="1210931">
                  <a:extLst>
                    <a:ext uri="{9D8B030D-6E8A-4147-A177-3AD203B41FA5}">
                      <a16:colId xmlns:a16="http://schemas.microsoft.com/office/drawing/2014/main" val="389459185"/>
                    </a:ext>
                  </a:extLst>
                </a:gridCol>
                <a:gridCol w="5061097">
                  <a:extLst>
                    <a:ext uri="{9D8B030D-6E8A-4147-A177-3AD203B41FA5}">
                      <a16:colId xmlns:a16="http://schemas.microsoft.com/office/drawing/2014/main" val="934998039"/>
                    </a:ext>
                  </a:extLst>
                </a:gridCol>
                <a:gridCol w="1855971">
                  <a:extLst>
                    <a:ext uri="{9D8B030D-6E8A-4147-A177-3AD203B41FA5}">
                      <a16:colId xmlns:a16="http://schemas.microsoft.com/office/drawing/2014/main" val="1991516418"/>
                    </a:ext>
                  </a:extLst>
                </a:gridCol>
              </a:tblGrid>
              <a:tr h="436418">
                <a:tc>
                  <a:txBody>
                    <a:bodyPr/>
                    <a:lstStyle/>
                    <a:p>
                      <a:r>
                        <a:rPr lang="en-US" dirty="0"/>
                        <a:t>Date</a:t>
                      </a:r>
                    </a:p>
                  </a:txBody>
                  <a:tcPr/>
                </a:tc>
                <a:tc>
                  <a:txBody>
                    <a:bodyPr/>
                    <a:lstStyle/>
                    <a:p>
                      <a:r>
                        <a:rPr lang="en-US" dirty="0"/>
                        <a:t>Progress</a:t>
                      </a:r>
                    </a:p>
                  </a:txBody>
                  <a:tcPr/>
                </a:tc>
                <a:tc>
                  <a:txBody>
                    <a:bodyPr/>
                    <a:lstStyle/>
                    <a:p>
                      <a:r>
                        <a:rPr lang="en-US" dirty="0"/>
                        <a:t>Status</a:t>
                      </a:r>
                    </a:p>
                  </a:txBody>
                  <a:tcPr/>
                </a:tc>
                <a:extLst>
                  <a:ext uri="{0D108BD9-81ED-4DB2-BD59-A6C34878D82A}">
                    <a16:rowId xmlns:a16="http://schemas.microsoft.com/office/drawing/2014/main" val="3373807128"/>
                  </a:ext>
                </a:extLst>
              </a:tr>
              <a:tr h="370840">
                <a:tc>
                  <a:txBody>
                    <a:bodyPr/>
                    <a:lstStyle/>
                    <a:p>
                      <a:r>
                        <a:rPr lang="en-US" dirty="0"/>
                        <a:t>3/13/25</a:t>
                      </a:r>
                    </a:p>
                  </a:txBody>
                  <a:tcPr/>
                </a:tc>
                <a:tc>
                  <a:txBody>
                    <a:bodyPr/>
                    <a:lstStyle/>
                    <a:p>
                      <a:r>
                        <a:rPr lang="en-US" dirty="0"/>
                        <a:t>XXX no longer demonstrates errors on his /r/ sounds. He does still have moments of hesitation and dysfluency in his speech. He states that he is comfortable with his speaking patterns but that he is interested in continuing with fluency help so that he could revisit the “Fluency </a:t>
                      </a:r>
                      <a:r>
                        <a:rPr lang="en-US" dirty="0" err="1"/>
                        <a:t>Toolbag</a:t>
                      </a:r>
                      <a:r>
                        <a:rPr lang="en-US" dirty="0"/>
                        <a:t>.” He is not able to remember all the strategies he has learned over the years, as most of that training was in his elementary years. xxx states a desire to review and practice those strategies. This will be discussed in his upcoming IEP meeting.</a:t>
                      </a:r>
                    </a:p>
                  </a:txBody>
                  <a:tcPr/>
                </a:tc>
                <a:tc>
                  <a:txBody>
                    <a:bodyPr/>
                    <a:lstStyle/>
                    <a:p>
                      <a:r>
                        <a:rPr lang="en-US" dirty="0"/>
                        <a:t>Moderate improvement</a:t>
                      </a:r>
                    </a:p>
                  </a:txBody>
                  <a:tcPr/>
                </a:tc>
                <a:extLst>
                  <a:ext uri="{0D108BD9-81ED-4DB2-BD59-A6C34878D82A}">
                    <a16:rowId xmlns:a16="http://schemas.microsoft.com/office/drawing/2014/main" val="1572240310"/>
                  </a:ext>
                </a:extLst>
              </a:tr>
            </a:tbl>
          </a:graphicData>
        </a:graphic>
      </p:graphicFrame>
    </p:spTree>
    <p:extLst>
      <p:ext uri="{BB962C8B-B14F-4D97-AF65-F5344CB8AC3E}">
        <p14:creationId xmlns:p14="http://schemas.microsoft.com/office/powerpoint/2010/main" val="338254044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62D3A-38D2-C4A3-81FE-C8F9CC806E3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214FCF-5FB4-80FA-9DAF-8733F5186DF1}"/>
              </a:ext>
            </a:extLst>
          </p:cNvPr>
          <p:cNvSpPr>
            <a:spLocks noGrp="1"/>
          </p:cNvSpPr>
          <p:nvPr>
            <p:ph idx="1"/>
          </p:nvPr>
        </p:nvSpPr>
        <p:spPr>
          <a:xfrm>
            <a:off x="838200" y="872836"/>
            <a:ext cx="10515600" cy="5304127"/>
          </a:xfrm>
        </p:spPr>
        <p:txBody>
          <a:bodyPr>
            <a:normAutofit/>
          </a:bodyPr>
          <a:lstStyle/>
          <a:p>
            <a:pPr marL="0" indent="0">
              <a:buNone/>
            </a:pPr>
            <a:r>
              <a:rPr lang="en-US" sz="1800" dirty="0"/>
              <a:t>By April 3, 2025, in order to achieve enhanced fluency, while fine tuning his articulation, xxx will be able to clearly state, with 80% or greater intelligibility, up to 4 strategies/tools that he utilizes for fluency, and 3 tips for correctly articulating the /r/ sound, in 5 consecutive sessions.</a:t>
            </a:r>
          </a:p>
        </p:txBody>
      </p:sp>
      <p:sp>
        <p:nvSpPr>
          <p:cNvPr id="3" name="Title 2">
            <a:extLst>
              <a:ext uri="{FF2B5EF4-FFF2-40B4-BE49-F238E27FC236}">
                <a16:creationId xmlns:a16="http://schemas.microsoft.com/office/drawing/2014/main" id="{F59FBFD8-C3F6-99C9-A059-FBA9300F33C7}"/>
              </a:ext>
            </a:extLst>
          </p:cNvPr>
          <p:cNvSpPr>
            <a:spLocks noGrp="1"/>
          </p:cNvSpPr>
          <p:nvPr>
            <p:ph type="title"/>
          </p:nvPr>
        </p:nvSpPr>
        <p:spPr>
          <a:xfrm>
            <a:off x="838200" y="116809"/>
            <a:ext cx="10515600" cy="923994"/>
          </a:xfrm>
        </p:spPr>
        <p:txBody>
          <a:bodyPr/>
          <a:lstStyle/>
          <a:p>
            <a:r>
              <a:rPr lang="en-US" dirty="0"/>
              <a:t>Q15 - Example 8 – KSDE Response</a:t>
            </a:r>
          </a:p>
        </p:txBody>
      </p:sp>
      <p:graphicFrame>
        <p:nvGraphicFramePr>
          <p:cNvPr id="4" name="Table 3">
            <a:extLst>
              <a:ext uri="{FF2B5EF4-FFF2-40B4-BE49-F238E27FC236}">
                <a16:creationId xmlns:a16="http://schemas.microsoft.com/office/drawing/2014/main" id="{5D62396B-25A6-D508-47FA-832BB2E7C2A5}"/>
              </a:ext>
            </a:extLst>
          </p:cNvPr>
          <p:cNvGraphicFramePr>
            <a:graphicFrameLocks noGrp="1"/>
          </p:cNvGraphicFramePr>
          <p:nvPr>
            <p:extLst>
              <p:ext uri="{D42A27DB-BD31-4B8C-83A1-F6EECF244321}">
                <p14:modId xmlns:p14="http://schemas.microsoft.com/office/powerpoint/2010/main" val="2647462566"/>
              </p:ext>
            </p:extLst>
          </p:nvPr>
        </p:nvGraphicFramePr>
        <p:xfrm>
          <a:off x="948446" y="1853550"/>
          <a:ext cx="8127999" cy="2448098"/>
        </p:xfrm>
        <a:graphic>
          <a:graphicData uri="http://schemas.openxmlformats.org/drawingml/2006/table">
            <a:tbl>
              <a:tblPr firstRow="1" bandRow="1">
                <a:tableStyleId>{5C22544A-7EE6-4342-B048-85BDC9FD1C3A}</a:tableStyleId>
              </a:tblPr>
              <a:tblGrid>
                <a:gridCol w="1210931">
                  <a:extLst>
                    <a:ext uri="{9D8B030D-6E8A-4147-A177-3AD203B41FA5}">
                      <a16:colId xmlns:a16="http://schemas.microsoft.com/office/drawing/2014/main" val="389459185"/>
                    </a:ext>
                  </a:extLst>
                </a:gridCol>
                <a:gridCol w="5061097">
                  <a:extLst>
                    <a:ext uri="{9D8B030D-6E8A-4147-A177-3AD203B41FA5}">
                      <a16:colId xmlns:a16="http://schemas.microsoft.com/office/drawing/2014/main" val="934998039"/>
                    </a:ext>
                  </a:extLst>
                </a:gridCol>
                <a:gridCol w="1855971">
                  <a:extLst>
                    <a:ext uri="{9D8B030D-6E8A-4147-A177-3AD203B41FA5}">
                      <a16:colId xmlns:a16="http://schemas.microsoft.com/office/drawing/2014/main" val="1991516418"/>
                    </a:ext>
                  </a:extLst>
                </a:gridCol>
              </a:tblGrid>
              <a:tr h="436418">
                <a:tc>
                  <a:txBody>
                    <a:bodyPr/>
                    <a:lstStyle/>
                    <a:p>
                      <a:r>
                        <a:rPr lang="en-US" sz="1400" dirty="0"/>
                        <a:t>Date</a:t>
                      </a:r>
                    </a:p>
                  </a:txBody>
                  <a:tcPr/>
                </a:tc>
                <a:tc>
                  <a:txBody>
                    <a:bodyPr/>
                    <a:lstStyle/>
                    <a:p>
                      <a:r>
                        <a:rPr lang="en-US" sz="1400" dirty="0"/>
                        <a:t>Progress</a:t>
                      </a:r>
                    </a:p>
                  </a:txBody>
                  <a:tcPr/>
                </a:tc>
                <a:tc>
                  <a:txBody>
                    <a:bodyPr/>
                    <a:lstStyle/>
                    <a:p>
                      <a:r>
                        <a:rPr lang="en-US" sz="1400" dirty="0"/>
                        <a:t>Status</a:t>
                      </a:r>
                    </a:p>
                  </a:txBody>
                  <a:tcPr/>
                </a:tc>
                <a:extLst>
                  <a:ext uri="{0D108BD9-81ED-4DB2-BD59-A6C34878D82A}">
                    <a16:rowId xmlns:a16="http://schemas.microsoft.com/office/drawing/2014/main" val="3373807128"/>
                  </a:ext>
                </a:extLst>
              </a:tr>
              <a:tr h="370840">
                <a:tc>
                  <a:txBody>
                    <a:bodyPr/>
                    <a:lstStyle/>
                    <a:p>
                      <a:r>
                        <a:rPr lang="en-US" sz="1400" dirty="0"/>
                        <a:t>3/13/25</a:t>
                      </a:r>
                    </a:p>
                  </a:txBody>
                  <a:tcPr/>
                </a:tc>
                <a:tc>
                  <a:txBody>
                    <a:bodyPr/>
                    <a:lstStyle/>
                    <a:p>
                      <a:r>
                        <a:rPr lang="en-US" sz="1400" dirty="0"/>
                        <a:t>XXX no longer demonstrates errors on his /r/ sounds. He does still have moments of hesitation and dysfluency in his speech. He states that he is comfortable with his speaking patterns but that he is interested in continuing with fluency help so that he could revisit the “Fluency </a:t>
                      </a:r>
                      <a:r>
                        <a:rPr lang="en-US" sz="1400" dirty="0" err="1"/>
                        <a:t>Toolbag</a:t>
                      </a:r>
                      <a:r>
                        <a:rPr lang="en-US" sz="1400" dirty="0"/>
                        <a:t>.” He is not able to remember all the strategies he has learned over the years, as most of that training was in his elementary years. xxx states a desire to review and practice those strategies. This will be discussed in his upcoming IEP meeting.</a:t>
                      </a:r>
                    </a:p>
                  </a:txBody>
                  <a:tcPr/>
                </a:tc>
                <a:tc>
                  <a:txBody>
                    <a:bodyPr/>
                    <a:lstStyle/>
                    <a:p>
                      <a:r>
                        <a:rPr lang="en-US" sz="1400" dirty="0"/>
                        <a:t>Moderate improvement</a:t>
                      </a:r>
                    </a:p>
                  </a:txBody>
                  <a:tcPr/>
                </a:tc>
                <a:extLst>
                  <a:ext uri="{0D108BD9-81ED-4DB2-BD59-A6C34878D82A}">
                    <a16:rowId xmlns:a16="http://schemas.microsoft.com/office/drawing/2014/main" val="1572240310"/>
                  </a:ext>
                </a:extLst>
              </a:tr>
            </a:tbl>
          </a:graphicData>
        </a:graphic>
      </p:graphicFrame>
      <p:pic>
        <p:nvPicPr>
          <p:cNvPr id="5" name="Picture 4" descr="red light - non-compliant">
            <a:extLst>
              <a:ext uri="{FF2B5EF4-FFF2-40B4-BE49-F238E27FC236}">
                <a16:creationId xmlns:a16="http://schemas.microsoft.com/office/drawing/2014/main" id="{BECEA814-0A7B-0168-EC40-42CE09DCCA57}"/>
              </a:ext>
            </a:extLst>
          </p:cNvPr>
          <p:cNvPicPr>
            <a:picLocks noChangeAspect="1"/>
          </p:cNvPicPr>
          <p:nvPr/>
        </p:nvPicPr>
        <p:blipFill>
          <a:blip r:embed="rId3"/>
          <a:stretch>
            <a:fillRect/>
          </a:stretch>
        </p:blipFill>
        <p:spPr>
          <a:xfrm>
            <a:off x="9666081" y="1853550"/>
            <a:ext cx="1792379" cy="2139881"/>
          </a:xfrm>
          <a:prstGeom prst="rect">
            <a:avLst/>
          </a:prstGeom>
        </p:spPr>
      </p:pic>
      <p:sp>
        <p:nvSpPr>
          <p:cNvPr id="6" name="TextBox 5">
            <a:extLst>
              <a:ext uri="{FF2B5EF4-FFF2-40B4-BE49-F238E27FC236}">
                <a16:creationId xmlns:a16="http://schemas.microsoft.com/office/drawing/2014/main" id="{BCE7C008-3681-E009-2DAA-B6924A8DD21C}"/>
              </a:ext>
            </a:extLst>
          </p:cNvPr>
          <p:cNvSpPr txBox="1"/>
          <p:nvPr/>
        </p:nvSpPr>
        <p:spPr>
          <a:xfrm>
            <a:off x="838200" y="4301648"/>
            <a:ext cx="10620260" cy="2308324"/>
          </a:xfrm>
          <a:prstGeom prst="rect">
            <a:avLst/>
          </a:prstGeom>
          <a:noFill/>
        </p:spPr>
        <p:txBody>
          <a:bodyPr wrap="square" rtlCol="0">
            <a:spAutoFit/>
          </a:bodyPr>
          <a:lstStyle/>
          <a:p>
            <a:r>
              <a:rPr lang="en-US" dirty="0">
                <a:solidFill>
                  <a:srgbClr val="FF0000"/>
                </a:solidFill>
              </a:rPr>
              <a:t>March PR does not use the same measurement as identified in the goal. The goal has 4 criteria, and not all criteria have been addressed. It appears that the criteria of 80% intelligibility might be met but the status still indicates moderate improvement indicating to us that some of the criteria have not been met. One criteria is that he can state up to 4 strategies/tools that he utilizes for fluency. The comment indicates that he struggles at remembering all the strategies. Another criteria is to clearly state 3 tips for correctly articulating the /r/ sound but there is nothing addressing tips in the comment. The final criteria is in 5 consecutive days which also wasn’t addressed. </a:t>
            </a:r>
          </a:p>
          <a:p>
            <a:endParaRPr lang="en-US" dirty="0">
              <a:solidFill>
                <a:srgbClr val="FF0000"/>
              </a:solidFill>
            </a:endParaRPr>
          </a:p>
        </p:txBody>
      </p:sp>
    </p:spTree>
    <p:extLst>
      <p:ext uri="{BB962C8B-B14F-4D97-AF65-F5344CB8AC3E}">
        <p14:creationId xmlns:p14="http://schemas.microsoft.com/office/powerpoint/2010/main" val="93844914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56E896-60C9-1FC2-6E59-8109AB7CCE09}"/>
              </a:ext>
            </a:extLst>
          </p:cNvPr>
          <p:cNvSpPr>
            <a:spLocks noGrp="1"/>
          </p:cNvSpPr>
          <p:nvPr>
            <p:ph idx="1"/>
          </p:nvPr>
        </p:nvSpPr>
        <p:spPr/>
        <p:txBody>
          <a:bodyPr>
            <a:normAutofit/>
          </a:bodyPr>
          <a:lstStyle/>
          <a:p>
            <a:r>
              <a:rPr lang="en-US" dirty="0"/>
              <a:t>Goal: By the end of the IEP term, XXXX will complete a 10-problem set of single-digit addition and subtraction problems with 2 or fewer adult prompts to stay focused at 80% accuracy in 4 out of 5 trials.</a:t>
            </a:r>
          </a:p>
          <a:p>
            <a:pPr lvl="1"/>
            <a:r>
              <a:rPr lang="en-US" dirty="0"/>
              <a:t>PR 5/19/25 XXXX mastered this benchmark with averaging 88% accuracy with 2 prompts or less in 3 out of 5 trials. TXXXX has been utilizing a finger manipulative and has been able to independently complete the problems. Most prompting is to focus on the task, or where to write the answer. Great Job XXXX! Keeping working hard. </a:t>
            </a:r>
          </a:p>
          <a:p>
            <a:endParaRPr lang="en-US" dirty="0"/>
          </a:p>
        </p:txBody>
      </p:sp>
      <p:sp>
        <p:nvSpPr>
          <p:cNvPr id="3" name="Title 2">
            <a:extLst>
              <a:ext uri="{FF2B5EF4-FFF2-40B4-BE49-F238E27FC236}">
                <a16:creationId xmlns:a16="http://schemas.microsoft.com/office/drawing/2014/main" id="{9B8F79F8-BC6F-C893-D535-78F2B90C0D30}"/>
              </a:ext>
            </a:extLst>
          </p:cNvPr>
          <p:cNvSpPr>
            <a:spLocks noGrp="1"/>
          </p:cNvSpPr>
          <p:nvPr>
            <p:ph type="title"/>
          </p:nvPr>
        </p:nvSpPr>
        <p:spPr/>
        <p:txBody>
          <a:bodyPr>
            <a:normAutofit fontScale="90000"/>
          </a:bodyPr>
          <a:lstStyle/>
          <a:p>
            <a:r>
              <a:rPr lang="en-US" dirty="0"/>
              <a:t>Q15 – Example 9 with Multiple Criterion</a:t>
            </a:r>
          </a:p>
        </p:txBody>
      </p:sp>
    </p:spTree>
    <p:extLst>
      <p:ext uri="{BB962C8B-B14F-4D97-AF65-F5344CB8AC3E}">
        <p14:creationId xmlns:p14="http://schemas.microsoft.com/office/powerpoint/2010/main" val="59297037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76DDB-7F67-8934-099F-22E739CB498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147864-CBEA-25CD-03D5-C1BA5B7CD211}"/>
              </a:ext>
            </a:extLst>
          </p:cNvPr>
          <p:cNvSpPr>
            <a:spLocks noGrp="1"/>
          </p:cNvSpPr>
          <p:nvPr>
            <p:ph idx="1"/>
          </p:nvPr>
        </p:nvSpPr>
        <p:spPr>
          <a:xfrm>
            <a:off x="838200" y="1644073"/>
            <a:ext cx="8877300" cy="4532890"/>
          </a:xfrm>
        </p:spPr>
        <p:txBody>
          <a:bodyPr>
            <a:normAutofit/>
          </a:bodyPr>
          <a:lstStyle/>
          <a:p>
            <a:r>
              <a:rPr lang="en-US" dirty="0"/>
              <a:t>Goal: By the end of the IEP term, XXXX will complete a 10-problem set of single-digit addition and subtraction problems with 2 or fewer adult prompts to stay focused at 80% accuracy in 4 out of 5 trials.</a:t>
            </a:r>
          </a:p>
          <a:p>
            <a:pPr lvl="1"/>
            <a:r>
              <a:rPr lang="en-US" dirty="0"/>
              <a:t>PR 5/19/25 XXXX mastered this benchmark with averaging 88% accuracy with 2 prompts or less in 3 out of 5 trials. XXXX has been utilizing a finger manipulative and has been able to independently complete the problems. Most prompting is to focus on the task, or where to write the answer. Great Job TXXXX! Keeping working hard. </a:t>
            </a:r>
          </a:p>
          <a:p>
            <a:endParaRPr lang="en-US" dirty="0"/>
          </a:p>
        </p:txBody>
      </p:sp>
      <p:sp>
        <p:nvSpPr>
          <p:cNvPr id="3" name="Title 2">
            <a:extLst>
              <a:ext uri="{FF2B5EF4-FFF2-40B4-BE49-F238E27FC236}">
                <a16:creationId xmlns:a16="http://schemas.microsoft.com/office/drawing/2014/main" id="{889A28F6-C8CE-AFF3-70C4-05827BED4C12}"/>
              </a:ext>
            </a:extLst>
          </p:cNvPr>
          <p:cNvSpPr>
            <a:spLocks noGrp="1"/>
          </p:cNvSpPr>
          <p:nvPr>
            <p:ph type="title"/>
          </p:nvPr>
        </p:nvSpPr>
        <p:spPr/>
        <p:txBody>
          <a:bodyPr>
            <a:normAutofit/>
          </a:bodyPr>
          <a:lstStyle/>
          <a:p>
            <a:r>
              <a:rPr lang="en-US" dirty="0"/>
              <a:t>Q15 – Example 9 – KSDE Response</a:t>
            </a:r>
          </a:p>
        </p:txBody>
      </p:sp>
      <p:pic>
        <p:nvPicPr>
          <p:cNvPr id="4" name="Picture 3" descr="green light - compliant">
            <a:extLst>
              <a:ext uri="{FF2B5EF4-FFF2-40B4-BE49-F238E27FC236}">
                <a16:creationId xmlns:a16="http://schemas.microsoft.com/office/drawing/2014/main" id="{71398577-33B3-4DE4-C912-BECE45FA7C76}"/>
              </a:ext>
            </a:extLst>
          </p:cNvPr>
          <p:cNvPicPr>
            <a:picLocks noChangeAspect="1"/>
          </p:cNvPicPr>
          <p:nvPr/>
        </p:nvPicPr>
        <p:blipFill>
          <a:blip r:embed="rId3"/>
          <a:stretch>
            <a:fillRect/>
          </a:stretch>
        </p:blipFill>
        <p:spPr>
          <a:xfrm>
            <a:off x="9715500" y="2840577"/>
            <a:ext cx="2091109" cy="2139881"/>
          </a:xfrm>
          <a:prstGeom prst="rect">
            <a:avLst/>
          </a:prstGeom>
        </p:spPr>
      </p:pic>
    </p:spTree>
    <p:extLst>
      <p:ext uri="{BB962C8B-B14F-4D97-AF65-F5344CB8AC3E}">
        <p14:creationId xmlns:p14="http://schemas.microsoft.com/office/powerpoint/2010/main" val="3490554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D884-E546-4E1E-BACC-BC020CE59D54}"/>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210455023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E07E7-898A-A3B2-5AA0-224B8DBDD1D7}"/>
              </a:ext>
            </a:extLst>
          </p:cNvPr>
          <p:cNvSpPr>
            <a:spLocks noGrp="1"/>
          </p:cNvSpPr>
          <p:nvPr>
            <p:ph idx="1"/>
          </p:nvPr>
        </p:nvSpPr>
        <p:spPr/>
        <p:txBody>
          <a:bodyPr>
            <a:normAutofit lnSpcReduction="10000"/>
          </a:bodyPr>
          <a:lstStyle/>
          <a:p>
            <a:r>
              <a:rPr lang="en-US" dirty="0"/>
              <a:t>Goal: By April 2026, XXXX will demonstrate self-management tasks in the areas of self grooming and house-keeping skills by completing a list of 3 tasks independently with 90% accuracy with 1 adult prompt or less in 4 out of 5 trials.</a:t>
            </a:r>
          </a:p>
          <a:p>
            <a:pPr lvl="1"/>
            <a:r>
              <a:rPr lang="en-US" dirty="0"/>
              <a:t>PR – 5/19/25 XXXX has been working to complete a list of 3 tasks (folding t-shirts, folding socks and sorting by number) independently with 3 or less prompts or less. In 4 out of 5 trials she has completed this task with 3 prompts at 80% accuracy. During one trial she required 5 prompts, reminding her to continue working on the tasks and move on to the next and completed the tasks with 60% accuracy. Overall, XXXX has met this benchmark and will continue to work towards her independence during daily living tasks. Great Work XXXX!</a:t>
            </a:r>
          </a:p>
          <a:p>
            <a:endParaRPr lang="en-US" dirty="0"/>
          </a:p>
        </p:txBody>
      </p:sp>
      <p:sp>
        <p:nvSpPr>
          <p:cNvPr id="3" name="Title 2">
            <a:extLst>
              <a:ext uri="{FF2B5EF4-FFF2-40B4-BE49-F238E27FC236}">
                <a16:creationId xmlns:a16="http://schemas.microsoft.com/office/drawing/2014/main" id="{97CD45DD-48A5-0343-3698-E620F307CF54}"/>
              </a:ext>
            </a:extLst>
          </p:cNvPr>
          <p:cNvSpPr>
            <a:spLocks noGrp="1"/>
          </p:cNvSpPr>
          <p:nvPr>
            <p:ph type="title"/>
          </p:nvPr>
        </p:nvSpPr>
        <p:spPr/>
        <p:txBody>
          <a:bodyPr>
            <a:normAutofit fontScale="90000"/>
          </a:bodyPr>
          <a:lstStyle/>
          <a:p>
            <a:r>
              <a:rPr lang="en-US" dirty="0"/>
              <a:t>Q15 – Example 10 with Multiple Criterion</a:t>
            </a:r>
          </a:p>
        </p:txBody>
      </p:sp>
    </p:spTree>
    <p:extLst>
      <p:ext uri="{BB962C8B-B14F-4D97-AF65-F5344CB8AC3E}">
        <p14:creationId xmlns:p14="http://schemas.microsoft.com/office/powerpoint/2010/main" val="1209252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8E4A3-897C-5C83-48EA-1739B034DF3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36F4BD-4B04-E5B7-2E97-FFE5406CB07C}"/>
              </a:ext>
            </a:extLst>
          </p:cNvPr>
          <p:cNvSpPr>
            <a:spLocks noGrp="1"/>
          </p:cNvSpPr>
          <p:nvPr>
            <p:ph idx="1"/>
          </p:nvPr>
        </p:nvSpPr>
        <p:spPr>
          <a:xfrm>
            <a:off x="838200" y="1644073"/>
            <a:ext cx="8586355" cy="4532890"/>
          </a:xfrm>
        </p:spPr>
        <p:txBody>
          <a:bodyPr>
            <a:normAutofit fontScale="85000" lnSpcReduction="10000"/>
          </a:bodyPr>
          <a:lstStyle/>
          <a:p>
            <a:r>
              <a:rPr lang="en-US" dirty="0"/>
              <a:t>Goal: By April 2026, XXXX will demonstrate self-management tasks in the areas of self grooming and house-keeping skills by completing a list of 3 tasks independently with 90% accuracy with 1 adult prompt or less in 4 out of 5 trials.</a:t>
            </a:r>
          </a:p>
          <a:p>
            <a:pPr lvl="1"/>
            <a:r>
              <a:rPr lang="en-US" dirty="0"/>
              <a:t>PR – 5/19/25 XXXX has been working to complete a list of 3 tasks (folding t-shirts, folding socks and sorting by number) independently with 3 or less prompts or less. In 4 out of 5 trials she has completed this task with 3 prompts at 80% accuracy. During one trial she required 5 prompts, reminding her to continue working on the tasks and move on to the next and completed the tasks with 60% accuracy. Overall, XXXX has met this benchmark and will continue to work towards her independence during daily living tasks. Great Work XXXX!</a:t>
            </a:r>
          </a:p>
          <a:p>
            <a:endParaRPr lang="en-US" dirty="0"/>
          </a:p>
        </p:txBody>
      </p:sp>
      <p:sp>
        <p:nvSpPr>
          <p:cNvPr id="3" name="Title 2">
            <a:extLst>
              <a:ext uri="{FF2B5EF4-FFF2-40B4-BE49-F238E27FC236}">
                <a16:creationId xmlns:a16="http://schemas.microsoft.com/office/drawing/2014/main" id="{D34E31FB-BE07-1B2C-4204-672F0145F8E6}"/>
              </a:ext>
            </a:extLst>
          </p:cNvPr>
          <p:cNvSpPr>
            <a:spLocks noGrp="1"/>
          </p:cNvSpPr>
          <p:nvPr>
            <p:ph type="title"/>
          </p:nvPr>
        </p:nvSpPr>
        <p:spPr/>
        <p:txBody>
          <a:bodyPr>
            <a:normAutofit/>
          </a:bodyPr>
          <a:lstStyle/>
          <a:p>
            <a:r>
              <a:rPr lang="en-US" dirty="0"/>
              <a:t>Q15 – Example 10 – KSDE Response</a:t>
            </a:r>
          </a:p>
        </p:txBody>
      </p:sp>
      <p:pic>
        <p:nvPicPr>
          <p:cNvPr id="4" name="Picture 3" descr="green light - compliant">
            <a:extLst>
              <a:ext uri="{FF2B5EF4-FFF2-40B4-BE49-F238E27FC236}">
                <a16:creationId xmlns:a16="http://schemas.microsoft.com/office/drawing/2014/main" id="{3EACFFA6-00DE-3D15-07D8-663A7BF79077}"/>
              </a:ext>
            </a:extLst>
          </p:cNvPr>
          <p:cNvPicPr>
            <a:picLocks noChangeAspect="1"/>
          </p:cNvPicPr>
          <p:nvPr/>
        </p:nvPicPr>
        <p:blipFill>
          <a:blip r:embed="rId3"/>
          <a:stretch>
            <a:fillRect/>
          </a:stretch>
        </p:blipFill>
        <p:spPr>
          <a:xfrm>
            <a:off x="9715964" y="2608441"/>
            <a:ext cx="2091109" cy="2139881"/>
          </a:xfrm>
          <a:prstGeom prst="rect">
            <a:avLst/>
          </a:prstGeom>
        </p:spPr>
      </p:pic>
    </p:spTree>
    <p:extLst>
      <p:ext uri="{BB962C8B-B14F-4D97-AF65-F5344CB8AC3E}">
        <p14:creationId xmlns:p14="http://schemas.microsoft.com/office/powerpoint/2010/main" val="366349375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006D58-01B1-3E7E-54A4-04840939558A}"/>
              </a:ext>
            </a:extLst>
          </p:cNvPr>
          <p:cNvSpPr>
            <a:spLocks noGrp="1"/>
          </p:cNvSpPr>
          <p:nvPr>
            <p:ph type="title"/>
          </p:nvPr>
        </p:nvSpPr>
        <p:spPr/>
        <p:txBody>
          <a:bodyPr>
            <a:normAutofit fontScale="90000"/>
          </a:bodyPr>
          <a:lstStyle/>
          <a:p>
            <a:r>
              <a:rPr lang="en-US" dirty="0"/>
              <a:t>Statements of Services and Aids Connected to Other Parts of the IEP</a:t>
            </a:r>
          </a:p>
        </p:txBody>
      </p:sp>
      <p:sp>
        <p:nvSpPr>
          <p:cNvPr id="5" name="Text Placeholder 4">
            <a:extLst>
              <a:ext uri="{FF2B5EF4-FFF2-40B4-BE49-F238E27FC236}">
                <a16:creationId xmlns:a16="http://schemas.microsoft.com/office/drawing/2014/main" id="{963F1BF5-6949-71C6-4B5B-C44EB64BEF9E}"/>
              </a:ext>
            </a:extLst>
          </p:cNvPr>
          <p:cNvSpPr>
            <a:spLocks noGrp="1"/>
          </p:cNvSpPr>
          <p:nvPr>
            <p:ph type="body" idx="1"/>
          </p:nvPr>
        </p:nvSpPr>
        <p:spPr/>
        <p:txBody>
          <a:bodyPr/>
          <a:lstStyle/>
          <a:p>
            <a:r>
              <a:rPr lang="en-US" dirty="0"/>
              <a:t>Questions 16-21</a:t>
            </a:r>
          </a:p>
        </p:txBody>
      </p:sp>
    </p:spTree>
    <p:extLst>
      <p:ext uri="{BB962C8B-B14F-4D97-AF65-F5344CB8AC3E}">
        <p14:creationId xmlns:p14="http://schemas.microsoft.com/office/powerpoint/2010/main" val="355985136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9E5470-EA56-F903-552C-294EB7EE266D}"/>
              </a:ext>
            </a:extLst>
          </p:cNvPr>
          <p:cNvSpPr>
            <a:spLocks noGrp="1"/>
          </p:cNvSpPr>
          <p:nvPr>
            <p:ph type="title"/>
          </p:nvPr>
        </p:nvSpPr>
        <p:spPr>
          <a:xfrm>
            <a:off x="838200" y="365125"/>
            <a:ext cx="10515600" cy="1325563"/>
          </a:xfrm>
        </p:spPr>
        <p:txBody>
          <a:bodyPr anchor="ctr">
            <a:normAutofit/>
          </a:bodyPr>
          <a:lstStyle/>
          <a:p>
            <a:pPr>
              <a:lnSpc>
                <a:spcPct val="90000"/>
              </a:lnSpc>
            </a:pPr>
            <a:r>
              <a:rPr lang="en-US" sz="3700"/>
              <a:t>How does the statement of services and aids connect to the other parts of the IEP?</a:t>
            </a:r>
          </a:p>
        </p:txBody>
      </p:sp>
      <p:pic>
        <p:nvPicPr>
          <p:cNvPr id="5" name="Content Placeholder 4" descr="screenshot image from the Progress Center showing how the statement of services and aids connect to the other parts of the IEP">
            <a:extLst>
              <a:ext uri="{FF2B5EF4-FFF2-40B4-BE49-F238E27FC236}">
                <a16:creationId xmlns:a16="http://schemas.microsoft.com/office/drawing/2014/main" id="{501E1567-D420-095E-A88D-FA2E0F7F4530}"/>
              </a:ext>
            </a:extLst>
          </p:cNvPr>
          <p:cNvPicPr>
            <a:picLocks noGrp="1" noChangeAspect="1"/>
          </p:cNvPicPr>
          <p:nvPr>
            <p:ph idx="1"/>
          </p:nvPr>
        </p:nvPicPr>
        <p:blipFill>
          <a:blip r:embed="rId3"/>
          <a:stretch>
            <a:fillRect/>
          </a:stretch>
        </p:blipFill>
        <p:spPr>
          <a:xfrm>
            <a:off x="838200" y="2122866"/>
            <a:ext cx="10515600" cy="3575304"/>
          </a:xfrm>
          <a:noFill/>
        </p:spPr>
      </p:pic>
      <p:sp>
        <p:nvSpPr>
          <p:cNvPr id="7" name="TextBox 6">
            <a:extLst>
              <a:ext uri="{FF2B5EF4-FFF2-40B4-BE49-F238E27FC236}">
                <a16:creationId xmlns:a16="http://schemas.microsoft.com/office/drawing/2014/main" id="{5C3897AE-23E4-41EC-8894-084C214777CF}"/>
              </a:ext>
            </a:extLst>
          </p:cNvPr>
          <p:cNvSpPr txBox="1"/>
          <p:nvPr/>
        </p:nvSpPr>
        <p:spPr>
          <a:xfrm>
            <a:off x="730989" y="5914904"/>
            <a:ext cx="11049886" cy="215444"/>
          </a:xfrm>
          <a:prstGeom prst="rect">
            <a:avLst/>
          </a:prstGeom>
          <a:noFill/>
        </p:spPr>
        <p:txBody>
          <a:bodyPr wrap="square">
            <a:spAutoFit/>
          </a:bodyPr>
          <a:lstStyle/>
          <a:p>
            <a:r>
              <a:rPr lang="en-US" sz="800" dirty="0"/>
              <a:t>Taken from PROGRESS Center at the American Institutes for Research® The PLAAFP Statement is the Foundation for the IEP National Center on Intensive Intervention at the American Institutes for Research  CEC 2025</a:t>
            </a:r>
          </a:p>
        </p:txBody>
      </p:sp>
    </p:spTree>
    <p:extLst>
      <p:ext uri="{BB962C8B-B14F-4D97-AF65-F5344CB8AC3E}">
        <p14:creationId xmlns:p14="http://schemas.microsoft.com/office/powerpoint/2010/main" val="232508548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613821"/>
            <a:ext cx="10515600" cy="522999"/>
          </a:xfrm>
        </p:spPr>
        <p:txBody>
          <a:bodyPr>
            <a:noAutofit/>
          </a:bodyPr>
          <a:lstStyle/>
          <a:p>
            <a:r>
              <a:rPr lang="en-US" sz="1600">
                <a:latin typeface="+mn-lt"/>
              </a:rPr>
              <a:t>Question 17</a:t>
            </a:r>
          </a:p>
        </p:txBody>
      </p:sp>
      <p:sp>
        <p:nvSpPr>
          <p:cNvPr id="2" name="Content Placeholder 1">
            <a:extLst>
              <a:ext uri="{FF2B5EF4-FFF2-40B4-BE49-F238E27FC236}">
                <a16:creationId xmlns:a16="http://schemas.microsoft.com/office/drawing/2014/main" id="{9FE37345-F924-45D2-9C55-1658CF620799}"/>
              </a:ext>
            </a:extLst>
          </p:cNvPr>
          <p:cNvSpPr>
            <a:spLocks noGrp="1"/>
          </p:cNvSpPr>
          <p:nvPr>
            <p:ph idx="1"/>
          </p:nvPr>
        </p:nvSpPr>
        <p:spPr>
          <a:xfrm>
            <a:off x="741381" y="244806"/>
            <a:ext cx="10515600" cy="2625712"/>
          </a:xfrm>
        </p:spPr>
        <p:txBody>
          <a:bodyPr>
            <a:normAutofit fontScale="47500" lnSpcReduction="20000"/>
          </a:bodyPr>
          <a:lstStyle/>
          <a:p>
            <a:pPr marL="0" indent="0">
              <a:lnSpc>
                <a:spcPct val="120000"/>
              </a:lnSpc>
              <a:buNone/>
            </a:pPr>
            <a:r>
              <a:rPr lang="en-US" b="1" dirty="0"/>
              <a:t>16</a:t>
            </a:r>
            <a:r>
              <a:rPr lang="en-US" dirty="0"/>
              <a:t>. </a:t>
            </a:r>
            <a:r>
              <a:rPr lang="en-US" b="1" dirty="0"/>
              <a:t>IDEA only</a:t>
            </a:r>
            <a:r>
              <a:rPr lang="en-US" dirty="0"/>
              <a:t>: If the IEP team has determined that the student with a disability must take an alternate assessment instead of a particular state or districtwide assessment, was that determination made in alignment with the KSDE Dynamic Learning Maps Participation Guidelines for Kansas and does the IEP include BOTH of the following?: (A) A statement of why the student cannot participate in the general state or district assessment; and (B) A statement of why the particular alternate assessment selected is appropriate for the student. 34 C.F.R. 300.320(a)(6)(ii), 300.160(c); K.S.A. 72-3429(c)(6)(B)</a:t>
            </a:r>
            <a:br>
              <a:rPr lang="en-US" dirty="0"/>
            </a:br>
            <a:br>
              <a:rPr lang="en-US" dirty="0"/>
            </a:br>
            <a:r>
              <a:rPr lang="en-US" b="1" dirty="0"/>
              <a:t>METHOD</a:t>
            </a:r>
            <a:r>
              <a:rPr lang="en-US" dirty="0"/>
              <a:t>: First, review the IEP to determine if the student must take an alternate assessment or regular state/districtwide assessment. Next, if the IEP states the student must take an alternative assessment, next review the education record for documentation that the student meets all of the criteria listed in the KSDE Dynamic Learning Maps Participation Guidelines for Kansas. This documentation could be in the IEP, evaluation/eligibility report, IEP Team meeting notes, a prior written notice, etc. Finally, review the IEP to determine if it includes a statement of why the student cannot participate in the general state or districtwide assessment, and a statement of why the particular alternate assessment selected is appropriate for the student. Every goal must have at least 2 benchmarks/objectives.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2870519"/>
            <a:ext cx="3920973" cy="309935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dirty="0">
                <a:solidFill>
                  <a:srgbClr val="000000"/>
                </a:solidFill>
                <a:latin typeface="+mn-lt"/>
                <a:ea typeface="Arial Narrow"/>
                <a:cs typeface="Arial Narrow"/>
                <a:sym typeface="Arial Narrow"/>
              </a:rPr>
              <a:t>YES </a:t>
            </a:r>
          </a:p>
          <a:p>
            <a:pPr marL="95250" lvl="0" indent="0">
              <a:lnSpc>
                <a:spcPct val="100000"/>
              </a:lnSpc>
              <a:buNone/>
            </a:pPr>
            <a:r>
              <a:rPr lang="en-US" sz="1150" b="1" kern="0" dirty="0">
                <a:solidFill>
                  <a:srgbClr val="000000"/>
                </a:solidFill>
                <a:latin typeface="+mn-lt"/>
                <a:ea typeface="Arial Narrow"/>
                <a:cs typeface="Arial Narrow"/>
                <a:sym typeface="Arial Narrow"/>
              </a:rPr>
              <a:t>Select YES if documentation shows ALL of the following: </a:t>
            </a:r>
          </a:p>
          <a:p>
            <a:pPr marL="95250" lvl="0" indent="0">
              <a:lnSpc>
                <a:spcPct val="100000"/>
              </a:lnSpc>
              <a:buNone/>
            </a:pPr>
            <a:r>
              <a:rPr lang="en-US" sz="1150" b="1" kern="0" dirty="0">
                <a:solidFill>
                  <a:srgbClr val="000000"/>
                </a:solidFill>
                <a:latin typeface="+mn-lt"/>
                <a:ea typeface="Arial Narrow"/>
                <a:cs typeface="Arial Narrow"/>
                <a:sym typeface="Arial Narrow"/>
              </a:rPr>
              <a:t>• The student meets all of the criteria listed in the KSDE Dynamic Learning Maps Participation Guidelines for Kansas; </a:t>
            </a:r>
          </a:p>
          <a:p>
            <a:pPr marL="95250" lvl="0" indent="0">
              <a:lnSpc>
                <a:spcPct val="100000"/>
              </a:lnSpc>
              <a:buNone/>
            </a:pPr>
            <a:r>
              <a:rPr lang="en-US" sz="1150" b="1" kern="0" dirty="0">
                <a:solidFill>
                  <a:srgbClr val="000000"/>
                </a:solidFill>
                <a:latin typeface="+mn-lt"/>
                <a:ea typeface="Arial Narrow"/>
                <a:cs typeface="Arial Narrow"/>
                <a:sym typeface="Arial Narrow"/>
              </a:rPr>
              <a:t>AND </a:t>
            </a:r>
          </a:p>
          <a:p>
            <a:pPr marL="95250" lvl="0" indent="0">
              <a:lnSpc>
                <a:spcPct val="100000"/>
              </a:lnSpc>
              <a:buNone/>
            </a:pPr>
            <a:r>
              <a:rPr lang="en-US" sz="1150" b="1" kern="0" dirty="0">
                <a:solidFill>
                  <a:srgbClr val="000000"/>
                </a:solidFill>
                <a:latin typeface="+mn-lt"/>
                <a:ea typeface="Arial Narrow"/>
                <a:cs typeface="Arial Narrow"/>
                <a:sym typeface="Arial Narrow"/>
              </a:rPr>
              <a:t>• The IEP includes a statement of why the student cannot participate in the general state or district assessment; </a:t>
            </a:r>
          </a:p>
          <a:p>
            <a:pPr marL="95250" lvl="0" indent="0">
              <a:lnSpc>
                <a:spcPct val="100000"/>
              </a:lnSpc>
              <a:buNone/>
            </a:pPr>
            <a:r>
              <a:rPr lang="en-US" sz="1150" b="1" kern="0" dirty="0">
                <a:solidFill>
                  <a:srgbClr val="000000"/>
                </a:solidFill>
                <a:latin typeface="+mn-lt"/>
                <a:ea typeface="Arial Narrow"/>
                <a:cs typeface="Arial Narrow"/>
                <a:sym typeface="Arial Narrow"/>
              </a:rPr>
              <a:t>AND </a:t>
            </a:r>
          </a:p>
          <a:p>
            <a:pPr marL="95250" lvl="0" indent="0">
              <a:lnSpc>
                <a:spcPct val="100000"/>
              </a:lnSpc>
              <a:buNone/>
            </a:pPr>
            <a:r>
              <a:rPr lang="en-US" sz="1150" b="1" kern="0" dirty="0">
                <a:solidFill>
                  <a:srgbClr val="000000"/>
                </a:solidFill>
                <a:latin typeface="+mn-lt"/>
                <a:ea typeface="Arial Narrow"/>
                <a:cs typeface="Arial Narrow"/>
                <a:sym typeface="Arial Narrow"/>
              </a:rPr>
              <a:t>• The IEP includes a statement of why the particular alternate assessment selected is appropriate for the student.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0" y="2870518"/>
            <a:ext cx="3494779" cy="3099356"/>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50" b="1" dirty="0">
                <a:latin typeface="+mn-lt"/>
              </a:rPr>
              <a:t>NO </a:t>
            </a:r>
          </a:p>
          <a:p>
            <a:pPr marL="0" indent="0">
              <a:buNone/>
            </a:pPr>
            <a:r>
              <a:rPr lang="en-US" sz="1150" b="1" dirty="0">
                <a:latin typeface="+mn-lt"/>
              </a:rPr>
              <a:t>Select NO if documentation DOES NOT show ALL of the following: </a:t>
            </a:r>
          </a:p>
          <a:p>
            <a:pPr marL="0" indent="0">
              <a:buNone/>
            </a:pPr>
            <a:r>
              <a:rPr lang="en-US" sz="1150" b="1" dirty="0">
                <a:latin typeface="+mn-lt"/>
              </a:rPr>
              <a:t>• The student meets all of the criteria listed in the KSDE Dynamic Learning Maps Participation Guidelines for Kansas; </a:t>
            </a:r>
          </a:p>
          <a:p>
            <a:pPr marL="0" indent="0">
              <a:buNone/>
            </a:pPr>
            <a:r>
              <a:rPr lang="en-US" sz="1150" b="1" dirty="0">
                <a:latin typeface="+mn-lt"/>
              </a:rPr>
              <a:t>AND </a:t>
            </a:r>
          </a:p>
          <a:p>
            <a:pPr marL="0" indent="0">
              <a:buNone/>
            </a:pPr>
            <a:r>
              <a:rPr lang="en-US" sz="1150" b="1" dirty="0">
                <a:latin typeface="+mn-lt"/>
              </a:rPr>
              <a:t>• The IEP includes a statement of why the student cannot participate in the general state or district assessment; </a:t>
            </a:r>
          </a:p>
          <a:p>
            <a:pPr marL="0" indent="0">
              <a:buNone/>
            </a:pPr>
            <a:r>
              <a:rPr lang="en-US" sz="1150" b="1" dirty="0">
                <a:latin typeface="+mn-lt"/>
              </a:rPr>
              <a:t>AND </a:t>
            </a:r>
          </a:p>
          <a:p>
            <a:pPr marL="0" indent="0">
              <a:buNone/>
            </a:pPr>
            <a:r>
              <a:rPr lang="en-US" sz="1150" b="1" dirty="0">
                <a:latin typeface="+mn-lt"/>
              </a:rPr>
              <a:t>• The IEP includes a statement of why the particular alternate assessment selected is appropriate for the student.</a:t>
            </a:r>
            <a:endParaRPr lang="en-US" sz="1150" b="1" dirty="0"/>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2870518"/>
            <a:ext cx="3610188" cy="3099356"/>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150" b="1" dirty="0">
                <a:solidFill>
                  <a:srgbClr val="12284C"/>
                </a:solidFill>
                <a:latin typeface="Open Sans Light"/>
                <a:ea typeface="+mn-ea"/>
                <a:cs typeface="+mn-cs"/>
              </a:rPr>
              <a:t>N/A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Select N/A if: </a:t>
            </a:r>
          </a:p>
          <a:p>
            <a:pPr marL="0" lvl="0" indent="0">
              <a:lnSpc>
                <a:spcPct val="100000"/>
              </a:lnSpc>
              <a:spcBef>
                <a:spcPts val="0"/>
              </a:spcBef>
              <a:buClrTx/>
              <a:buSzTx/>
              <a:buNone/>
            </a:pPr>
            <a:r>
              <a:rPr lang="en-US" sz="1150" b="1" dirty="0">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OR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 This is a file for a student who is convicted as an adult under State law and incarcerated in an adult prison (34 C.F.R. 300.324(d)(1)(i); K.A.R. 91-40-5(c)(2)(A));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OR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 The IEP Team determined that the student with a disability will take a regular State or districtwide assessment.</a:t>
            </a:r>
          </a:p>
        </p:txBody>
      </p:sp>
      <p:sp>
        <p:nvSpPr>
          <p:cNvPr id="4" name="Rectangle 3">
            <a:extLst>
              <a:ext uri="{FF2B5EF4-FFF2-40B4-BE49-F238E27FC236}">
                <a16:creationId xmlns:a16="http://schemas.microsoft.com/office/drawing/2014/main" id="{2C5CB90F-C1B9-4463-8D1B-B994371FAB1D}"/>
              </a:ext>
            </a:extLst>
          </p:cNvPr>
          <p:cNvSpPr/>
          <p:nvPr/>
        </p:nvSpPr>
        <p:spPr>
          <a:xfrm>
            <a:off x="367001" y="5867476"/>
            <a:ext cx="7016664" cy="461665"/>
          </a:xfrm>
          <a:prstGeom prst="rect">
            <a:avLst/>
          </a:prstGeom>
        </p:spPr>
        <p:txBody>
          <a:bodyPr wrap="none">
            <a:spAutoFit/>
          </a:bodyPr>
          <a:lstStyle/>
          <a:p>
            <a:pPr lvl="0"/>
            <a:r>
              <a:rPr lang="en-US" sz="800">
                <a:solidFill>
                  <a:srgbClr val="12284C"/>
                </a:solidFill>
              </a:rPr>
              <a:t>Kansas Special Education Process Handbook, Chapter 4, Section E.2.e.</a:t>
            </a:r>
          </a:p>
          <a:p>
            <a:pPr lvl="0"/>
            <a:r>
              <a:rPr lang="en-US" sz="800">
                <a:solidFill>
                  <a:srgbClr val="12284C"/>
                </a:solidFill>
              </a:rPr>
              <a:t>KSDE Dynamic Learning Maps Participation Guidelines for Kansas </a:t>
            </a:r>
          </a:p>
          <a:p>
            <a:pPr lvl="0"/>
            <a:r>
              <a:rPr lang="en-US" sz="800">
                <a:solidFill>
                  <a:srgbClr val="12284C"/>
                </a:solidFill>
              </a:rPr>
              <a:t>KSDE Rubric for Determining Student Eligibility for the Kansas Alternate Assessment (DLM) for Students with the Most Significant Cognitive Disabilities</a:t>
            </a:r>
          </a:p>
        </p:txBody>
      </p:sp>
    </p:spTree>
    <p:custDataLst>
      <p:tags r:id="rId1"/>
    </p:custDataLst>
    <p:extLst>
      <p:ext uri="{BB962C8B-B14F-4D97-AF65-F5344CB8AC3E}">
        <p14:creationId xmlns:p14="http://schemas.microsoft.com/office/powerpoint/2010/main" val="184058527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43FB52-494D-0E04-5ED9-D94D7C35951C}"/>
              </a:ext>
            </a:extLst>
          </p:cNvPr>
          <p:cNvSpPr>
            <a:spLocks noGrp="1"/>
          </p:cNvSpPr>
          <p:nvPr>
            <p:ph idx="1"/>
          </p:nvPr>
        </p:nvSpPr>
        <p:spPr>
          <a:xfrm>
            <a:off x="838200" y="1132609"/>
            <a:ext cx="10515600" cy="5044354"/>
          </a:xfrm>
        </p:spPr>
        <p:txBody>
          <a:bodyPr>
            <a:normAutofit fontScale="85000" lnSpcReduction="20000"/>
          </a:bodyPr>
          <a:lstStyle/>
          <a:p>
            <a:r>
              <a:rPr lang="en-US" dirty="0"/>
              <a:t>Completed DLM Participation Guidelines with all criteria marked yes or completed Rubric for Determining Participation in the Alternate Assessment with the preponderance of answers in the most significant column for each question.</a:t>
            </a:r>
          </a:p>
          <a:p>
            <a:r>
              <a:rPr lang="en-US" dirty="0">
                <a:solidFill>
                  <a:srgbClr val="12284B"/>
                </a:solidFill>
                <a:latin typeface="Open Sans Light"/>
                <a:cs typeface="Open Sans Light"/>
              </a:rPr>
              <a:t>Why</a:t>
            </a:r>
            <a:r>
              <a:rPr lang="en-US" spc="-30" dirty="0">
                <a:solidFill>
                  <a:srgbClr val="12284B"/>
                </a:solidFill>
                <a:latin typeface="Open Sans Light"/>
                <a:cs typeface="Open Sans Light"/>
              </a:rPr>
              <a:t> </a:t>
            </a:r>
            <a:r>
              <a:rPr lang="en-US" dirty="0">
                <a:solidFill>
                  <a:srgbClr val="12284B"/>
                </a:solidFill>
                <a:latin typeface="Open Sans Light"/>
                <a:cs typeface="Open Sans Light"/>
              </a:rPr>
              <a:t>isn’t</a:t>
            </a:r>
            <a:r>
              <a:rPr lang="en-US" spc="-40" dirty="0">
                <a:solidFill>
                  <a:srgbClr val="12284B"/>
                </a:solidFill>
                <a:latin typeface="Open Sans Light"/>
                <a:cs typeface="Open Sans Light"/>
              </a:rPr>
              <a:t> the student </a:t>
            </a:r>
            <a:r>
              <a:rPr lang="en-US" dirty="0">
                <a:solidFill>
                  <a:srgbClr val="12284B"/>
                </a:solidFill>
                <a:latin typeface="Open Sans Light"/>
                <a:cs typeface="Open Sans Light"/>
              </a:rPr>
              <a:t>able</a:t>
            </a:r>
            <a:r>
              <a:rPr lang="en-US" spc="-30" dirty="0">
                <a:solidFill>
                  <a:srgbClr val="12284B"/>
                </a:solidFill>
                <a:latin typeface="Open Sans Light"/>
                <a:cs typeface="Open Sans Light"/>
              </a:rPr>
              <a:t> </a:t>
            </a:r>
            <a:r>
              <a:rPr lang="en-US" dirty="0">
                <a:solidFill>
                  <a:srgbClr val="12284B"/>
                </a:solidFill>
                <a:latin typeface="Open Sans Light"/>
                <a:cs typeface="Open Sans Light"/>
              </a:rPr>
              <a:t>to</a:t>
            </a:r>
            <a:r>
              <a:rPr lang="en-US" spc="-35" dirty="0">
                <a:solidFill>
                  <a:srgbClr val="12284B"/>
                </a:solidFill>
                <a:latin typeface="Open Sans Light"/>
                <a:cs typeface="Open Sans Light"/>
              </a:rPr>
              <a:t> </a:t>
            </a:r>
            <a:r>
              <a:rPr lang="en-US" dirty="0">
                <a:solidFill>
                  <a:srgbClr val="12284B"/>
                </a:solidFill>
                <a:latin typeface="Open Sans Light"/>
                <a:cs typeface="Open Sans Light"/>
              </a:rPr>
              <a:t>take</a:t>
            </a:r>
            <a:r>
              <a:rPr lang="en-US" spc="-40" dirty="0">
                <a:solidFill>
                  <a:srgbClr val="12284B"/>
                </a:solidFill>
                <a:latin typeface="Open Sans Light"/>
                <a:cs typeface="Open Sans Light"/>
              </a:rPr>
              <a:t> </a:t>
            </a:r>
            <a:r>
              <a:rPr lang="en-US" dirty="0">
                <a:solidFill>
                  <a:srgbClr val="12284B"/>
                </a:solidFill>
                <a:latin typeface="Open Sans Light"/>
                <a:cs typeface="Open Sans Light"/>
              </a:rPr>
              <a:t>the</a:t>
            </a:r>
            <a:r>
              <a:rPr lang="en-US" spc="-40" dirty="0">
                <a:solidFill>
                  <a:srgbClr val="12284B"/>
                </a:solidFill>
                <a:latin typeface="Open Sans Light"/>
                <a:cs typeface="Open Sans Light"/>
              </a:rPr>
              <a:t> </a:t>
            </a:r>
            <a:r>
              <a:rPr lang="en-US" dirty="0">
                <a:solidFill>
                  <a:srgbClr val="12284B"/>
                </a:solidFill>
                <a:latin typeface="Open Sans Light"/>
                <a:cs typeface="Open Sans Light"/>
              </a:rPr>
              <a:t>regular</a:t>
            </a:r>
            <a:r>
              <a:rPr lang="en-US" spc="-40" dirty="0">
                <a:solidFill>
                  <a:srgbClr val="12284B"/>
                </a:solidFill>
                <a:latin typeface="Open Sans Light"/>
                <a:cs typeface="Open Sans Light"/>
              </a:rPr>
              <a:t> </a:t>
            </a:r>
            <a:r>
              <a:rPr lang="en-US" spc="-10" dirty="0">
                <a:solidFill>
                  <a:srgbClr val="12284B"/>
                </a:solidFill>
                <a:latin typeface="Open Sans Light"/>
                <a:cs typeface="Open Sans Light"/>
              </a:rPr>
              <a:t>district/state</a:t>
            </a:r>
            <a:r>
              <a:rPr lang="en-US" dirty="0">
                <a:latin typeface="Open Sans Light"/>
                <a:cs typeface="Open Sans Light"/>
              </a:rPr>
              <a:t> </a:t>
            </a:r>
            <a:r>
              <a:rPr lang="en-US" spc="-10" dirty="0">
                <a:solidFill>
                  <a:srgbClr val="12284B"/>
                </a:solidFill>
                <a:latin typeface="Open Sans Light"/>
                <a:cs typeface="Open Sans Light"/>
              </a:rPr>
              <a:t>assessment? </a:t>
            </a:r>
            <a:endParaRPr lang="en-US" dirty="0">
              <a:solidFill>
                <a:srgbClr val="12284B"/>
              </a:solidFill>
              <a:latin typeface="Open Sans Light"/>
              <a:cs typeface="Open Sans Light"/>
            </a:endParaRPr>
          </a:p>
          <a:p>
            <a:pPr lvl="1"/>
            <a:r>
              <a:rPr lang="en-US" spc="-15" dirty="0">
                <a:solidFill>
                  <a:srgbClr val="12284B"/>
                </a:solidFill>
                <a:latin typeface="Open Sans Light"/>
                <a:cs typeface="Open Sans Light"/>
              </a:rPr>
              <a:t> </a:t>
            </a:r>
            <a:r>
              <a:rPr lang="en-US" dirty="0">
                <a:solidFill>
                  <a:srgbClr val="12284B"/>
                </a:solidFill>
                <a:latin typeface="Open Sans Light"/>
                <a:cs typeface="Open Sans Light"/>
              </a:rPr>
              <a:t>The</a:t>
            </a:r>
            <a:r>
              <a:rPr lang="en-US" spc="-35" dirty="0">
                <a:solidFill>
                  <a:srgbClr val="12284B"/>
                </a:solidFill>
                <a:latin typeface="Open Sans Light"/>
                <a:cs typeface="Open Sans Light"/>
              </a:rPr>
              <a:t> </a:t>
            </a:r>
            <a:r>
              <a:rPr lang="en-US" dirty="0">
                <a:solidFill>
                  <a:srgbClr val="12284B"/>
                </a:solidFill>
                <a:latin typeface="Open Sans Light"/>
                <a:cs typeface="Open Sans Light"/>
              </a:rPr>
              <a:t>student</a:t>
            </a:r>
            <a:r>
              <a:rPr lang="en-US" spc="-50" dirty="0">
                <a:solidFill>
                  <a:srgbClr val="12284B"/>
                </a:solidFill>
                <a:latin typeface="Open Sans Light"/>
                <a:cs typeface="Open Sans Light"/>
              </a:rPr>
              <a:t> </a:t>
            </a:r>
            <a:r>
              <a:rPr lang="en-US" dirty="0">
                <a:solidFill>
                  <a:srgbClr val="12284B"/>
                </a:solidFill>
                <a:latin typeface="Open Sans Light"/>
                <a:cs typeface="Open Sans Light"/>
              </a:rPr>
              <a:t>has</a:t>
            </a:r>
            <a:r>
              <a:rPr lang="en-US" spc="-30" dirty="0">
                <a:solidFill>
                  <a:srgbClr val="12284B"/>
                </a:solidFill>
                <a:latin typeface="Open Sans Light"/>
                <a:cs typeface="Open Sans Light"/>
              </a:rPr>
              <a:t> </a:t>
            </a:r>
            <a:r>
              <a:rPr lang="en-US" dirty="0">
                <a:solidFill>
                  <a:srgbClr val="12284B"/>
                </a:solidFill>
                <a:latin typeface="Open Sans Light"/>
                <a:cs typeface="Open Sans Light"/>
              </a:rPr>
              <a:t>a</a:t>
            </a:r>
            <a:r>
              <a:rPr lang="en-US" spc="-25" dirty="0">
                <a:solidFill>
                  <a:srgbClr val="12284B"/>
                </a:solidFill>
                <a:latin typeface="Open Sans Light"/>
                <a:cs typeface="Open Sans Light"/>
              </a:rPr>
              <a:t> </a:t>
            </a:r>
            <a:r>
              <a:rPr lang="en-US" dirty="0">
                <a:solidFill>
                  <a:srgbClr val="12284B"/>
                </a:solidFill>
                <a:latin typeface="Open Sans Light"/>
                <a:cs typeface="Open Sans Light"/>
              </a:rPr>
              <a:t>most</a:t>
            </a:r>
            <a:r>
              <a:rPr lang="en-US" spc="-25" dirty="0">
                <a:solidFill>
                  <a:srgbClr val="12284B"/>
                </a:solidFill>
                <a:latin typeface="Open Sans Light"/>
                <a:cs typeface="Open Sans Light"/>
              </a:rPr>
              <a:t> </a:t>
            </a:r>
            <a:r>
              <a:rPr lang="en-US" dirty="0">
                <a:solidFill>
                  <a:srgbClr val="12284B"/>
                </a:solidFill>
                <a:latin typeface="Open Sans Light"/>
                <a:cs typeface="Open Sans Light"/>
              </a:rPr>
              <a:t>significant</a:t>
            </a:r>
            <a:r>
              <a:rPr lang="en-US" spc="-50" dirty="0">
                <a:solidFill>
                  <a:srgbClr val="12284B"/>
                </a:solidFill>
                <a:latin typeface="Open Sans Light"/>
                <a:cs typeface="Open Sans Light"/>
              </a:rPr>
              <a:t> </a:t>
            </a:r>
            <a:r>
              <a:rPr lang="en-US" dirty="0">
                <a:solidFill>
                  <a:srgbClr val="12284B"/>
                </a:solidFill>
                <a:latin typeface="Open Sans Light"/>
                <a:cs typeface="Open Sans Light"/>
              </a:rPr>
              <a:t>cognitive</a:t>
            </a:r>
            <a:r>
              <a:rPr lang="en-US" spc="-45" dirty="0">
                <a:solidFill>
                  <a:srgbClr val="12284B"/>
                </a:solidFill>
                <a:latin typeface="Open Sans Light"/>
                <a:cs typeface="Open Sans Light"/>
              </a:rPr>
              <a:t> </a:t>
            </a:r>
            <a:r>
              <a:rPr lang="en-US" spc="-10" dirty="0">
                <a:solidFill>
                  <a:srgbClr val="12284B"/>
                </a:solidFill>
                <a:latin typeface="Open Sans Light"/>
                <a:cs typeface="Open Sans Light"/>
              </a:rPr>
              <a:t>disability </a:t>
            </a:r>
            <a:r>
              <a:rPr lang="en-US" dirty="0">
                <a:solidFill>
                  <a:srgbClr val="12284B"/>
                </a:solidFill>
                <a:latin typeface="Open Sans Light"/>
                <a:cs typeface="Open Sans Light"/>
              </a:rPr>
              <a:t>and</a:t>
            </a:r>
            <a:r>
              <a:rPr lang="en-US" spc="-25" dirty="0">
                <a:solidFill>
                  <a:srgbClr val="12284B"/>
                </a:solidFill>
                <a:latin typeface="Open Sans Light"/>
                <a:cs typeface="Open Sans Light"/>
              </a:rPr>
              <a:t> </a:t>
            </a:r>
            <a:r>
              <a:rPr lang="en-US" dirty="0">
                <a:solidFill>
                  <a:srgbClr val="12284B"/>
                </a:solidFill>
                <a:latin typeface="Open Sans Light"/>
                <a:cs typeface="Open Sans Light"/>
              </a:rPr>
              <a:t>would</a:t>
            </a:r>
            <a:r>
              <a:rPr lang="en-US" spc="-20" dirty="0">
                <a:solidFill>
                  <a:srgbClr val="12284B"/>
                </a:solidFill>
                <a:latin typeface="Open Sans Light"/>
                <a:cs typeface="Open Sans Light"/>
              </a:rPr>
              <a:t> </a:t>
            </a:r>
            <a:r>
              <a:rPr lang="en-US" dirty="0">
                <a:solidFill>
                  <a:srgbClr val="12284B"/>
                </a:solidFill>
                <a:latin typeface="Open Sans Light"/>
                <a:cs typeface="Open Sans Light"/>
              </a:rPr>
              <a:t>not</a:t>
            </a:r>
            <a:r>
              <a:rPr lang="en-US" spc="-25" dirty="0">
                <a:solidFill>
                  <a:srgbClr val="12284B"/>
                </a:solidFill>
                <a:latin typeface="Open Sans Light"/>
                <a:cs typeface="Open Sans Light"/>
              </a:rPr>
              <a:t> </a:t>
            </a:r>
            <a:r>
              <a:rPr lang="en-US" dirty="0">
                <a:solidFill>
                  <a:srgbClr val="12284B"/>
                </a:solidFill>
                <a:latin typeface="Open Sans Light"/>
                <a:cs typeface="Open Sans Light"/>
              </a:rPr>
              <a:t>be</a:t>
            </a:r>
            <a:r>
              <a:rPr lang="en-US" spc="-30" dirty="0">
                <a:solidFill>
                  <a:srgbClr val="12284B"/>
                </a:solidFill>
                <a:latin typeface="Open Sans Light"/>
                <a:cs typeface="Open Sans Light"/>
              </a:rPr>
              <a:t> </a:t>
            </a:r>
            <a:r>
              <a:rPr lang="en-US" dirty="0">
                <a:solidFill>
                  <a:srgbClr val="12284B"/>
                </a:solidFill>
                <a:latin typeface="Open Sans Light"/>
                <a:cs typeface="Open Sans Light"/>
              </a:rPr>
              <a:t>able</a:t>
            </a:r>
            <a:r>
              <a:rPr lang="en-US" spc="-30" dirty="0">
                <a:solidFill>
                  <a:srgbClr val="12284B"/>
                </a:solidFill>
                <a:latin typeface="Open Sans Light"/>
                <a:cs typeface="Open Sans Light"/>
              </a:rPr>
              <a:t> </a:t>
            </a:r>
            <a:r>
              <a:rPr lang="en-US" dirty="0">
                <a:solidFill>
                  <a:srgbClr val="12284B"/>
                </a:solidFill>
                <a:latin typeface="Open Sans Light"/>
                <a:cs typeface="Open Sans Light"/>
              </a:rPr>
              <a:t>to</a:t>
            </a:r>
            <a:r>
              <a:rPr lang="en-US" spc="-15" dirty="0">
                <a:solidFill>
                  <a:srgbClr val="12284B"/>
                </a:solidFill>
                <a:latin typeface="Open Sans Light"/>
                <a:cs typeface="Open Sans Light"/>
              </a:rPr>
              <a:t> </a:t>
            </a:r>
            <a:r>
              <a:rPr lang="en-US" dirty="0">
                <a:solidFill>
                  <a:srgbClr val="12284B"/>
                </a:solidFill>
                <a:latin typeface="Open Sans Light"/>
                <a:cs typeface="Open Sans Light"/>
              </a:rPr>
              <a:t>complete</a:t>
            </a:r>
            <a:r>
              <a:rPr lang="en-US" spc="-45" dirty="0">
                <a:solidFill>
                  <a:srgbClr val="12284B"/>
                </a:solidFill>
                <a:latin typeface="Open Sans Light"/>
                <a:cs typeface="Open Sans Light"/>
              </a:rPr>
              <a:t> </a:t>
            </a:r>
            <a:r>
              <a:rPr lang="en-US" dirty="0">
                <a:solidFill>
                  <a:srgbClr val="12284B"/>
                </a:solidFill>
                <a:latin typeface="Open Sans Light"/>
                <a:cs typeface="Open Sans Light"/>
              </a:rPr>
              <a:t>or</a:t>
            </a:r>
            <a:r>
              <a:rPr lang="en-US" spc="-10" dirty="0">
                <a:solidFill>
                  <a:srgbClr val="12284B"/>
                </a:solidFill>
                <a:latin typeface="Open Sans Light"/>
                <a:cs typeface="Open Sans Light"/>
              </a:rPr>
              <a:t> </a:t>
            </a:r>
            <a:r>
              <a:rPr lang="en-US" dirty="0">
                <a:solidFill>
                  <a:srgbClr val="12284B"/>
                </a:solidFill>
                <a:latin typeface="Open Sans Light"/>
                <a:cs typeface="Open Sans Light"/>
              </a:rPr>
              <a:t>access</a:t>
            </a:r>
            <a:r>
              <a:rPr lang="en-US" spc="-40" dirty="0">
                <a:solidFill>
                  <a:srgbClr val="12284B"/>
                </a:solidFill>
                <a:latin typeface="Open Sans Light"/>
                <a:cs typeface="Open Sans Light"/>
              </a:rPr>
              <a:t> </a:t>
            </a:r>
            <a:r>
              <a:rPr lang="en-US" dirty="0">
                <a:solidFill>
                  <a:srgbClr val="12284B"/>
                </a:solidFill>
                <a:latin typeface="Open Sans Light"/>
                <a:cs typeface="Open Sans Light"/>
              </a:rPr>
              <a:t>the</a:t>
            </a:r>
            <a:r>
              <a:rPr lang="en-US" spc="-30" dirty="0">
                <a:solidFill>
                  <a:srgbClr val="12284B"/>
                </a:solidFill>
                <a:latin typeface="Open Sans Light"/>
                <a:cs typeface="Open Sans Light"/>
              </a:rPr>
              <a:t> </a:t>
            </a:r>
            <a:r>
              <a:rPr lang="en-US" spc="-10" dirty="0">
                <a:solidFill>
                  <a:srgbClr val="12284B"/>
                </a:solidFill>
                <a:latin typeface="Open Sans Light"/>
                <a:cs typeface="Open Sans Light"/>
              </a:rPr>
              <a:t>district/state </a:t>
            </a:r>
            <a:r>
              <a:rPr lang="en-US" dirty="0">
                <a:solidFill>
                  <a:srgbClr val="12284B"/>
                </a:solidFill>
                <a:cs typeface="Open Sans Light"/>
              </a:rPr>
              <a:t>assessment</a:t>
            </a:r>
            <a:r>
              <a:rPr lang="en-US" spc="-85" dirty="0">
                <a:solidFill>
                  <a:srgbClr val="12284B"/>
                </a:solidFill>
                <a:cs typeface="Open Sans Light"/>
              </a:rPr>
              <a:t> </a:t>
            </a:r>
            <a:r>
              <a:rPr lang="en-US" dirty="0">
                <a:solidFill>
                  <a:srgbClr val="12284B"/>
                </a:solidFill>
                <a:cs typeface="Open Sans Light"/>
              </a:rPr>
              <a:t>with</a:t>
            </a:r>
            <a:r>
              <a:rPr lang="en-US" spc="-65" dirty="0">
                <a:solidFill>
                  <a:srgbClr val="12284B"/>
                </a:solidFill>
                <a:cs typeface="Open Sans Light"/>
              </a:rPr>
              <a:t> </a:t>
            </a:r>
            <a:r>
              <a:rPr lang="en-US" dirty="0">
                <a:solidFill>
                  <a:srgbClr val="12284B"/>
                </a:solidFill>
                <a:cs typeface="Open Sans Light"/>
              </a:rPr>
              <a:t>accommodations.</a:t>
            </a:r>
            <a:r>
              <a:rPr lang="en-US" spc="-30" dirty="0">
                <a:solidFill>
                  <a:srgbClr val="12284B"/>
                </a:solidFill>
                <a:cs typeface="Open Sans Light"/>
              </a:rPr>
              <a:t> </a:t>
            </a:r>
            <a:r>
              <a:rPr lang="en-US" dirty="0">
                <a:solidFill>
                  <a:srgbClr val="12284B"/>
                </a:solidFill>
                <a:cs typeface="Open Sans Light"/>
              </a:rPr>
              <a:t>The</a:t>
            </a:r>
            <a:r>
              <a:rPr lang="en-US" spc="-50" dirty="0">
                <a:solidFill>
                  <a:srgbClr val="12284B"/>
                </a:solidFill>
                <a:cs typeface="Open Sans Light"/>
              </a:rPr>
              <a:t> </a:t>
            </a:r>
            <a:r>
              <a:rPr lang="en-US" dirty="0">
                <a:solidFill>
                  <a:srgbClr val="12284B"/>
                </a:solidFill>
                <a:cs typeface="Open Sans Light"/>
              </a:rPr>
              <a:t>student</a:t>
            </a:r>
            <a:r>
              <a:rPr lang="en-US" spc="-80" dirty="0">
                <a:solidFill>
                  <a:srgbClr val="12284B"/>
                </a:solidFill>
                <a:cs typeface="Open Sans Light"/>
              </a:rPr>
              <a:t> </a:t>
            </a:r>
            <a:r>
              <a:rPr lang="en-US" dirty="0">
                <a:solidFill>
                  <a:srgbClr val="12284B"/>
                </a:solidFill>
                <a:cs typeface="Open Sans Light"/>
              </a:rPr>
              <a:t>is</a:t>
            </a:r>
            <a:r>
              <a:rPr lang="en-US" spc="-55" dirty="0">
                <a:solidFill>
                  <a:srgbClr val="12284B"/>
                </a:solidFill>
                <a:cs typeface="Open Sans Light"/>
              </a:rPr>
              <a:t> </a:t>
            </a:r>
            <a:r>
              <a:rPr lang="en-US" dirty="0">
                <a:solidFill>
                  <a:srgbClr val="12284B"/>
                </a:solidFill>
                <a:cs typeface="Open Sans Light"/>
              </a:rPr>
              <a:t>currently</a:t>
            </a:r>
            <a:r>
              <a:rPr lang="en-US" spc="-70" dirty="0">
                <a:solidFill>
                  <a:srgbClr val="12284B"/>
                </a:solidFill>
                <a:cs typeface="Open Sans Light"/>
              </a:rPr>
              <a:t> </a:t>
            </a:r>
            <a:r>
              <a:rPr lang="en-US" spc="-10" dirty="0">
                <a:solidFill>
                  <a:srgbClr val="12284B"/>
                </a:solidFill>
                <a:cs typeface="Open Sans Light"/>
              </a:rPr>
              <a:t>untestable </a:t>
            </a:r>
            <a:r>
              <a:rPr lang="en-US" dirty="0">
                <a:solidFill>
                  <a:srgbClr val="12284B"/>
                </a:solidFill>
                <a:cs typeface="Open Sans Light"/>
              </a:rPr>
              <a:t>using</a:t>
            </a:r>
            <a:r>
              <a:rPr lang="en-US" spc="-70" dirty="0">
                <a:solidFill>
                  <a:srgbClr val="12284B"/>
                </a:solidFill>
                <a:cs typeface="Open Sans Light"/>
              </a:rPr>
              <a:t> </a:t>
            </a:r>
            <a:r>
              <a:rPr lang="en-US" dirty="0">
                <a:solidFill>
                  <a:srgbClr val="12284B"/>
                </a:solidFill>
                <a:cs typeface="Open Sans Light"/>
              </a:rPr>
              <a:t>standardized</a:t>
            </a:r>
            <a:r>
              <a:rPr lang="en-US" spc="-60" dirty="0">
                <a:solidFill>
                  <a:srgbClr val="12284B"/>
                </a:solidFill>
                <a:cs typeface="Open Sans Light"/>
              </a:rPr>
              <a:t> </a:t>
            </a:r>
            <a:r>
              <a:rPr lang="en-US" dirty="0">
                <a:solidFill>
                  <a:srgbClr val="12284B"/>
                </a:solidFill>
                <a:cs typeface="Open Sans Light"/>
              </a:rPr>
              <a:t>test.</a:t>
            </a:r>
            <a:r>
              <a:rPr lang="en-US" spc="-60" dirty="0">
                <a:solidFill>
                  <a:srgbClr val="12284B"/>
                </a:solidFill>
                <a:cs typeface="Open Sans Light"/>
              </a:rPr>
              <a:t> </a:t>
            </a:r>
            <a:r>
              <a:rPr lang="en-US" dirty="0">
                <a:solidFill>
                  <a:srgbClr val="12284B"/>
                </a:solidFill>
                <a:cs typeface="Open Sans Light"/>
              </a:rPr>
              <a:t>Currently</a:t>
            </a:r>
            <a:r>
              <a:rPr lang="en-US" spc="-70" dirty="0">
                <a:solidFill>
                  <a:srgbClr val="12284B"/>
                </a:solidFill>
                <a:cs typeface="Open Sans Light"/>
              </a:rPr>
              <a:t> </a:t>
            </a:r>
            <a:r>
              <a:rPr lang="en-US" dirty="0">
                <a:solidFill>
                  <a:srgbClr val="12284B"/>
                </a:solidFill>
                <a:cs typeface="Open Sans Light"/>
              </a:rPr>
              <a:t>the</a:t>
            </a:r>
            <a:r>
              <a:rPr lang="en-US" spc="-60" dirty="0">
                <a:solidFill>
                  <a:srgbClr val="12284B"/>
                </a:solidFill>
                <a:cs typeface="Open Sans Light"/>
              </a:rPr>
              <a:t> </a:t>
            </a:r>
            <a:r>
              <a:rPr lang="en-US" dirty="0">
                <a:solidFill>
                  <a:srgbClr val="12284B"/>
                </a:solidFill>
                <a:cs typeface="Open Sans Light"/>
              </a:rPr>
              <a:t>student</a:t>
            </a:r>
            <a:r>
              <a:rPr lang="en-US" spc="-85" dirty="0">
                <a:solidFill>
                  <a:srgbClr val="12284B"/>
                </a:solidFill>
                <a:cs typeface="Open Sans Light"/>
              </a:rPr>
              <a:t> </a:t>
            </a:r>
            <a:r>
              <a:rPr lang="en-US" dirty="0">
                <a:solidFill>
                  <a:srgbClr val="12284B"/>
                </a:solidFill>
                <a:cs typeface="Open Sans Light"/>
              </a:rPr>
              <a:t>is</a:t>
            </a:r>
            <a:r>
              <a:rPr lang="en-US" spc="-50" dirty="0">
                <a:solidFill>
                  <a:srgbClr val="12284B"/>
                </a:solidFill>
                <a:cs typeface="Open Sans Light"/>
              </a:rPr>
              <a:t> </a:t>
            </a:r>
            <a:r>
              <a:rPr lang="en-US" dirty="0">
                <a:solidFill>
                  <a:srgbClr val="12284B"/>
                </a:solidFill>
                <a:cs typeface="Open Sans Light"/>
              </a:rPr>
              <a:t>working</a:t>
            </a:r>
            <a:r>
              <a:rPr lang="en-US" spc="-60" dirty="0">
                <a:solidFill>
                  <a:srgbClr val="12284B"/>
                </a:solidFill>
                <a:cs typeface="Open Sans Light"/>
              </a:rPr>
              <a:t> </a:t>
            </a:r>
            <a:r>
              <a:rPr lang="en-US" dirty="0">
                <a:solidFill>
                  <a:srgbClr val="12284B"/>
                </a:solidFill>
                <a:cs typeface="Open Sans Light"/>
              </a:rPr>
              <a:t>from</a:t>
            </a:r>
            <a:r>
              <a:rPr lang="en-US" spc="-35" dirty="0">
                <a:solidFill>
                  <a:srgbClr val="12284B"/>
                </a:solidFill>
                <a:cs typeface="Open Sans Light"/>
              </a:rPr>
              <a:t> </a:t>
            </a:r>
            <a:r>
              <a:rPr lang="en-US" spc="-25" dirty="0">
                <a:solidFill>
                  <a:srgbClr val="12284B"/>
                </a:solidFill>
                <a:cs typeface="Open Sans Light"/>
              </a:rPr>
              <a:t>the </a:t>
            </a:r>
            <a:r>
              <a:rPr lang="en-US" spc="-20" dirty="0">
                <a:solidFill>
                  <a:srgbClr val="12284B"/>
                </a:solidFill>
                <a:cs typeface="Open Sans Light"/>
              </a:rPr>
              <a:t>grade-</a:t>
            </a:r>
            <a:r>
              <a:rPr lang="en-US" dirty="0">
                <a:solidFill>
                  <a:srgbClr val="12284B"/>
                </a:solidFill>
                <a:cs typeface="Open Sans Light"/>
              </a:rPr>
              <a:t>level</a:t>
            </a:r>
            <a:r>
              <a:rPr lang="en-US" spc="-70" dirty="0">
                <a:solidFill>
                  <a:srgbClr val="12284B"/>
                </a:solidFill>
                <a:cs typeface="Open Sans Light"/>
              </a:rPr>
              <a:t> </a:t>
            </a:r>
            <a:r>
              <a:rPr lang="en-US" dirty="0">
                <a:solidFill>
                  <a:srgbClr val="12284B"/>
                </a:solidFill>
                <a:cs typeface="Open Sans Light"/>
              </a:rPr>
              <a:t>Essential</a:t>
            </a:r>
            <a:r>
              <a:rPr lang="en-US" spc="-45" dirty="0">
                <a:solidFill>
                  <a:srgbClr val="12284B"/>
                </a:solidFill>
                <a:cs typeface="Open Sans Light"/>
              </a:rPr>
              <a:t> </a:t>
            </a:r>
            <a:r>
              <a:rPr lang="en-US" dirty="0">
                <a:solidFill>
                  <a:srgbClr val="12284B"/>
                </a:solidFill>
                <a:cs typeface="Open Sans Light"/>
              </a:rPr>
              <a:t>Elements</a:t>
            </a:r>
            <a:r>
              <a:rPr lang="en-US" spc="-60" dirty="0">
                <a:solidFill>
                  <a:srgbClr val="12284B"/>
                </a:solidFill>
                <a:cs typeface="Open Sans Light"/>
              </a:rPr>
              <a:t> </a:t>
            </a:r>
            <a:r>
              <a:rPr lang="en-US" dirty="0">
                <a:solidFill>
                  <a:srgbClr val="12284B"/>
                </a:solidFill>
                <a:cs typeface="Open Sans Light"/>
              </a:rPr>
              <a:t>which</a:t>
            </a:r>
            <a:r>
              <a:rPr lang="en-US" spc="-45" dirty="0">
                <a:solidFill>
                  <a:srgbClr val="12284B"/>
                </a:solidFill>
                <a:cs typeface="Open Sans Light"/>
              </a:rPr>
              <a:t> </a:t>
            </a:r>
            <a:r>
              <a:rPr lang="en-US" dirty="0">
                <a:solidFill>
                  <a:srgbClr val="12284B"/>
                </a:solidFill>
                <a:cs typeface="Open Sans Light"/>
              </a:rPr>
              <a:t>are</a:t>
            </a:r>
            <a:r>
              <a:rPr lang="en-US" spc="-30" dirty="0">
                <a:solidFill>
                  <a:srgbClr val="12284B"/>
                </a:solidFill>
                <a:cs typeface="Open Sans Light"/>
              </a:rPr>
              <a:t> </a:t>
            </a:r>
            <a:r>
              <a:rPr lang="en-US" dirty="0">
                <a:solidFill>
                  <a:srgbClr val="12284B"/>
                </a:solidFill>
                <a:cs typeface="Open Sans Light"/>
              </a:rPr>
              <a:t>at</a:t>
            </a:r>
            <a:r>
              <a:rPr lang="en-US" spc="-35" dirty="0">
                <a:solidFill>
                  <a:srgbClr val="12284B"/>
                </a:solidFill>
                <a:cs typeface="Open Sans Light"/>
              </a:rPr>
              <a:t> </a:t>
            </a:r>
            <a:r>
              <a:rPr lang="en-US" dirty="0">
                <a:solidFill>
                  <a:srgbClr val="12284B"/>
                </a:solidFill>
                <a:cs typeface="Open Sans Light"/>
              </a:rPr>
              <a:t>a</a:t>
            </a:r>
            <a:r>
              <a:rPr lang="en-US" spc="-30" dirty="0">
                <a:solidFill>
                  <a:srgbClr val="12284B"/>
                </a:solidFill>
                <a:cs typeface="Open Sans Light"/>
              </a:rPr>
              <a:t> </a:t>
            </a:r>
            <a:r>
              <a:rPr lang="en-US" dirty="0">
                <a:solidFill>
                  <a:srgbClr val="12284B"/>
                </a:solidFill>
                <a:cs typeface="Open Sans Light"/>
              </a:rPr>
              <a:t>reduced</a:t>
            </a:r>
            <a:r>
              <a:rPr lang="en-US" spc="-55" dirty="0">
                <a:solidFill>
                  <a:srgbClr val="12284B"/>
                </a:solidFill>
                <a:cs typeface="Open Sans Light"/>
              </a:rPr>
              <a:t> </a:t>
            </a:r>
            <a:r>
              <a:rPr lang="en-US" dirty="0">
                <a:solidFill>
                  <a:srgbClr val="12284B"/>
                </a:solidFill>
                <a:cs typeface="Open Sans Light"/>
              </a:rPr>
              <a:t>depth,</a:t>
            </a:r>
            <a:r>
              <a:rPr lang="en-US" spc="-55" dirty="0">
                <a:solidFill>
                  <a:srgbClr val="12284B"/>
                </a:solidFill>
                <a:cs typeface="Open Sans Light"/>
              </a:rPr>
              <a:t> </a:t>
            </a:r>
            <a:r>
              <a:rPr lang="en-US" spc="-10" dirty="0">
                <a:solidFill>
                  <a:srgbClr val="12284B"/>
                </a:solidFill>
                <a:cs typeface="Open Sans Light"/>
              </a:rPr>
              <a:t>breadth, </a:t>
            </a:r>
            <a:r>
              <a:rPr lang="en-US" dirty="0">
                <a:solidFill>
                  <a:srgbClr val="12284B"/>
                </a:solidFill>
                <a:cs typeface="Open Sans Light"/>
              </a:rPr>
              <a:t>and</a:t>
            </a:r>
            <a:r>
              <a:rPr lang="en-US" spc="-20" dirty="0">
                <a:solidFill>
                  <a:srgbClr val="12284B"/>
                </a:solidFill>
                <a:cs typeface="Open Sans Light"/>
              </a:rPr>
              <a:t> </a:t>
            </a:r>
            <a:r>
              <a:rPr lang="en-US" spc="-10" dirty="0">
                <a:solidFill>
                  <a:srgbClr val="12284B"/>
                </a:solidFill>
                <a:cs typeface="Open Sans Light"/>
              </a:rPr>
              <a:t>complexity.</a:t>
            </a:r>
          </a:p>
          <a:p>
            <a:r>
              <a:rPr lang="en-US" dirty="0">
                <a:solidFill>
                  <a:srgbClr val="12284B"/>
                </a:solidFill>
                <a:cs typeface="Open Sans Light"/>
              </a:rPr>
              <a:t>Why</a:t>
            </a:r>
            <a:r>
              <a:rPr lang="en-US" spc="-20" dirty="0">
                <a:solidFill>
                  <a:srgbClr val="12284B"/>
                </a:solidFill>
                <a:cs typeface="Open Sans Light"/>
              </a:rPr>
              <a:t> is </a:t>
            </a:r>
            <a:r>
              <a:rPr lang="en-US" dirty="0">
                <a:solidFill>
                  <a:srgbClr val="12284B"/>
                </a:solidFill>
                <a:cs typeface="Open Sans Light"/>
              </a:rPr>
              <a:t>the</a:t>
            </a:r>
            <a:r>
              <a:rPr lang="en-US" spc="-40" dirty="0">
                <a:solidFill>
                  <a:srgbClr val="12284B"/>
                </a:solidFill>
                <a:cs typeface="Open Sans Light"/>
              </a:rPr>
              <a:t> </a:t>
            </a:r>
            <a:r>
              <a:rPr lang="en-US" dirty="0">
                <a:solidFill>
                  <a:srgbClr val="12284B"/>
                </a:solidFill>
                <a:cs typeface="Open Sans Light"/>
              </a:rPr>
              <a:t>alternate</a:t>
            </a:r>
            <a:r>
              <a:rPr lang="en-US" spc="-25" dirty="0">
                <a:solidFill>
                  <a:srgbClr val="12284B"/>
                </a:solidFill>
                <a:cs typeface="Open Sans Light"/>
              </a:rPr>
              <a:t> </a:t>
            </a:r>
            <a:r>
              <a:rPr lang="en-US" dirty="0">
                <a:solidFill>
                  <a:srgbClr val="12284B"/>
                </a:solidFill>
                <a:cs typeface="Open Sans Light"/>
              </a:rPr>
              <a:t>district</a:t>
            </a:r>
            <a:r>
              <a:rPr lang="en-US" spc="-40" dirty="0">
                <a:solidFill>
                  <a:srgbClr val="12284B"/>
                </a:solidFill>
                <a:cs typeface="Open Sans Light"/>
              </a:rPr>
              <a:t> </a:t>
            </a:r>
            <a:r>
              <a:rPr lang="en-US" dirty="0">
                <a:solidFill>
                  <a:srgbClr val="12284B"/>
                </a:solidFill>
                <a:cs typeface="Open Sans Light"/>
              </a:rPr>
              <a:t>assessment</a:t>
            </a:r>
            <a:r>
              <a:rPr lang="en-US" spc="-20" dirty="0">
                <a:solidFill>
                  <a:srgbClr val="12284B"/>
                </a:solidFill>
                <a:cs typeface="Open Sans Light"/>
              </a:rPr>
              <a:t> </a:t>
            </a:r>
            <a:r>
              <a:rPr lang="en-US" spc="-10" dirty="0">
                <a:solidFill>
                  <a:srgbClr val="12284B"/>
                </a:solidFill>
                <a:cs typeface="Open Sans Light"/>
              </a:rPr>
              <a:t>appropriate? </a:t>
            </a:r>
          </a:p>
          <a:p>
            <a:pPr lvl="1"/>
            <a:r>
              <a:rPr lang="en-US" dirty="0">
                <a:solidFill>
                  <a:srgbClr val="12284B"/>
                </a:solidFill>
                <a:cs typeface="Open Sans Light"/>
              </a:rPr>
              <a:t>The</a:t>
            </a:r>
            <a:r>
              <a:rPr lang="en-US" spc="-30" dirty="0">
                <a:solidFill>
                  <a:srgbClr val="12284B"/>
                </a:solidFill>
                <a:cs typeface="Open Sans Light"/>
              </a:rPr>
              <a:t> </a:t>
            </a:r>
            <a:r>
              <a:rPr lang="en-US" dirty="0">
                <a:solidFill>
                  <a:srgbClr val="12284B"/>
                </a:solidFill>
                <a:cs typeface="Open Sans Light"/>
              </a:rPr>
              <a:t>student</a:t>
            </a:r>
            <a:r>
              <a:rPr lang="en-US" spc="-40" dirty="0">
                <a:solidFill>
                  <a:srgbClr val="12284B"/>
                </a:solidFill>
                <a:cs typeface="Open Sans Light"/>
              </a:rPr>
              <a:t> </a:t>
            </a:r>
            <a:r>
              <a:rPr lang="en-US" spc="-25" dirty="0">
                <a:solidFill>
                  <a:srgbClr val="12284B"/>
                </a:solidFill>
                <a:cs typeface="Open Sans Light"/>
              </a:rPr>
              <a:t>is </a:t>
            </a:r>
            <a:r>
              <a:rPr lang="en-US" dirty="0">
                <a:solidFill>
                  <a:srgbClr val="12284B"/>
                </a:solidFill>
                <a:cs typeface="Open Sans Light"/>
              </a:rPr>
              <a:t>working</a:t>
            </a:r>
            <a:r>
              <a:rPr lang="en-US" spc="-45" dirty="0">
                <a:solidFill>
                  <a:srgbClr val="12284B"/>
                </a:solidFill>
                <a:cs typeface="Open Sans Light"/>
              </a:rPr>
              <a:t> </a:t>
            </a:r>
            <a:r>
              <a:rPr lang="en-US" dirty="0">
                <a:solidFill>
                  <a:srgbClr val="12284B"/>
                </a:solidFill>
                <a:cs typeface="Open Sans Light"/>
              </a:rPr>
              <a:t>from</a:t>
            </a:r>
            <a:r>
              <a:rPr lang="en-US" spc="-10" dirty="0">
                <a:solidFill>
                  <a:srgbClr val="12284B"/>
                </a:solidFill>
                <a:cs typeface="Open Sans Light"/>
              </a:rPr>
              <a:t> </a:t>
            </a:r>
            <a:r>
              <a:rPr lang="en-US" dirty="0">
                <a:solidFill>
                  <a:srgbClr val="12284B"/>
                </a:solidFill>
                <a:cs typeface="Open Sans Light"/>
              </a:rPr>
              <a:t>the</a:t>
            </a:r>
            <a:r>
              <a:rPr lang="en-US" spc="-45" dirty="0">
                <a:solidFill>
                  <a:srgbClr val="12284B"/>
                </a:solidFill>
                <a:cs typeface="Open Sans Light"/>
              </a:rPr>
              <a:t> </a:t>
            </a:r>
            <a:r>
              <a:rPr lang="en-US" spc="-20" dirty="0">
                <a:solidFill>
                  <a:srgbClr val="12284B"/>
                </a:solidFill>
                <a:cs typeface="Open Sans Light"/>
              </a:rPr>
              <a:t>grade-</a:t>
            </a:r>
            <a:r>
              <a:rPr lang="en-US" dirty="0">
                <a:solidFill>
                  <a:srgbClr val="12284B"/>
                </a:solidFill>
                <a:cs typeface="Open Sans Light"/>
              </a:rPr>
              <a:t>level</a:t>
            </a:r>
            <a:r>
              <a:rPr lang="en-US" spc="-70" dirty="0">
                <a:solidFill>
                  <a:srgbClr val="12284B"/>
                </a:solidFill>
                <a:cs typeface="Open Sans Light"/>
              </a:rPr>
              <a:t> </a:t>
            </a:r>
            <a:r>
              <a:rPr lang="en-US" dirty="0">
                <a:solidFill>
                  <a:srgbClr val="12284B"/>
                </a:solidFill>
                <a:cs typeface="Open Sans Light"/>
              </a:rPr>
              <a:t>Essential</a:t>
            </a:r>
            <a:r>
              <a:rPr lang="en-US" spc="-60" dirty="0">
                <a:solidFill>
                  <a:srgbClr val="12284B"/>
                </a:solidFill>
                <a:cs typeface="Open Sans Light"/>
              </a:rPr>
              <a:t> </a:t>
            </a:r>
            <a:r>
              <a:rPr lang="en-US" dirty="0">
                <a:solidFill>
                  <a:srgbClr val="12284B"/>
                </a:solidFill>
                <a:cs typeface="Open Sans Light"/>
              </a:rPr>
              <a:t>Elements</a:t>
            </a:r>
            <a:r>
              <a:rPr lang="en-US" spc="-50" dirty="0">
                <a:solidFill>
                  <a:srgbClr val="12284B"/>
                </a:solidFill>
                <a:cs typeface="Open Sans Light"/>
              </a:rPr>
              <a:t> </a:t>
            </a:r>
            <a:r>
              <a:rPr lang="en-US" dirty="0">
                <a:solidFill>
                  <a:srgbClr val="12284B"/>
                </a:solidFill>
                <a:cs typeface="Open Sans Light"/>
              </a:rPr>
              <a:t>at</a:t>
            </a:r>
            <a:r>
              <a:rPr lang="en-US" spc="-30" dirty="0">
                <a:solidFill>
                  <a:srgbClr val="12284B"/>
                </a:solidFill>
                <a:cs typeface="Open Sans Light"/>
              </a:rPr>
              <a:t> </a:t>
            </a:r>
            <a:r>
              <a:rPr lang="en-US" dirty="0">
                <a:solidFill>
                  <a:srgbClr val="12284B"/>
                </a:solidFill>
                <a:cs typeface="Open Sans Light"/>
              </a:rPr>
              <a:t>the</a:t>
            </a:r>
            <a:r>
              <a:rPr lang="en-US" spc="-60" dirty="0">
                <a:solidFill>
                  <a:srgbClr val="12284B"/>
                </a:solidFill>
                <a:cs typeface="Open Sans Light"/>
              </a:rPr>
              <a:t> </a:t>
            </a:r>
            <a:r>
              <a:rPr lang="en-US" dirty="0">
                <a:solidFill>
                  <a:srgbClr val="12284B"/>
                </a:solidFill>
                <a:cs typeface="Open Sans Light"/>
              </a:rPr>
              <a:t>distal</a:t>
            </a:r>
            <a:r>
              <a:rPr lang="en-US" spc="-45" dirty="0">
                <a:solidFill>
                  <a:srgbClr val="12284B"/>
                </a:solidFill>
                <a:cs typeface="Open Sans Light"/>
              </a:rPr>
              <a:t> </a:t>
            </a:r>
            <a:r>
              <a:rPr lang="en-US" spc="-10" dirty="0">
                <a:solidFill>
                  <a:srgbClr val="12284B"/>
                </a:solidFill>
                <a:cs typeface="Open Sans Light"/>
              </a:rPr>
              <a:t>precursor level.</a:t>
            </a:r>
          </a:p>
          <a:p>
            <a:r>
              <a:rPr lang="en-US" dirty="0">
                <a:solidFill>
                  <a:srgbClr val="12284B"/>
                </a:solidFill>
                <a:cs typeface="Open Sans Light"/>
              </a:rPr>
              <a:t>Each</a:t>
            </a:r>
            <a:r>
              <a:rPr lang="en-US" spc="-30" dirty="0">
                <a:solidFill>
                  <a:srgbClr val="12284B"/>
                </a:solidFill>
                <a:cs typeface="Open Sans Light"/>
              </a:rPr>
              <a:t> </a:t>
            </a:r>
            <a:r>
              <a:rPr lang="en-US" dirty="0">
                <a:solidFill>
                  <a:srgbClr val="12284B"/>
                </a:solidFill>
                <a:cs typeface="Open Sans Light"/>
              </a:rPr>
              <a:t>goal</a:t>
            </a:r>
            <a:r>
              <a:rPr lang="en-US" spc="-25" dirty="0">
                <a:solidFill>
                  <a:srgbClr val="12284B"/>
                </a:solidFill>
                <a:cs typeface="Open Sans Light"/>
              </a:rPr>
              <a:t> </a:t>
            </a:r>
            <a:r>
              <a:rPr lang="en-US" dirty="0">
                <a:solidFill>
                  <a:srgbClr val="12284B"/>
                </a:solidFill>
                <a:cs typeface="Open Sans Light"/>
              </a:rPr>
              <a:t>has </a:t>
            </a:r>
            <a:r>
              <a:rPr lang="en-US" spc="-25" dirty="0">
                <a:solidFill>
                  <a:srgbClr val="12284B"/>
                </a:solidFill>
                <a:cs typeface="Open Sans Light"/>
              </a:rPr>
              <a:t>at </a:t>
            </a:r>
            <a:r>
              <a:rPr lang="en-US" dirty="0">
                <a:solidFill>
                  <a:srgbClr val="12284B"/>
                </a:solidFill>
                <a:cs typeface="Open Sans Light"/>
              </a:rPr>
              <a:t>least</a:t>
            </a:r>
            <a:r>
              <a:rPr lang="en-US" spc="-30" dirty="0">
                <a:solidFill>
                  <a:srgbClr val="12284B"/>
                </a:solidFill>
                <a:cs typeface="Open Sans Light"/>
              </a:rPr>
              <a:t> </a:t>
            </a:r>
            <a:r>
              <a:rPr lang="en-US" dirty="0">
                <a:solidFill>
                  <a:srgbClr val="12284B"/>
                </a:solidFill>
                <a:cs typeface="Open Sans Light"/>
              </a:rPr>
              <a:t>2 </a:t>
            </a:r>
            <a:r>
              <a:rPr lang="en-US" spc="-10" dirty="0">
                <a:solidFill>
                  <a:srgbClr val="12284B"/>
                </a:solidFill>
                <a:cs typeface="Open Sans Light"/>
              </a:rPr>
              <a:t>benchmarks/objectives.</a:t>
            </a:r>
            <a:endParaRPr lang="en-US" dirty="0">
              <a:cs typeface="Open Sans Light"/>
            </a:endParaRPr>
          </a:p>
          <a:p>
            <a:endParaRPr lang="en-US" spc="-10" dirty="0">
              <a:solidFill>
                <a:srgbClr val="12284B"/>
              </a:solidFill>
              <a:cs typeface="Open Sans Light"/>
            </a:endParaRPr>
          </a:p>
          <a:p>
            <a:endParaRPr lang="en-US" dirty="0"/>
          </a:p>
        </p:txBody>
      </p:sp>
      <p:sp>
        <p:nvSpPr>
          <p:cNvPr id="3" name="Title 2">
            <a:extLst>
              <a:ext uri="{FF2B5EF4-FFF2-40B4-BE49-F238E27FC236}">
                <a16:creationId xmlns:a16="http://schemas.microsoft.com/office/drawing/2014/main" id="{087E799A-1D24-8149-454A-8DA73EC3D7A4}"/>
              </a:ext>
            </a:extLst>
          </p:cNvPr>
          <p:cNvSpPr>
            <a:spLocks noGrp="1"/>
          </p:cNvSpPr>
          <p:nvPr>
            <p:ph type="title"/>
          </p:nvPr>
        </p:nvSpPr>
        <p:spPr>
          <a:xfrm>
            <a:off x="838200" y="115743"/>
            <a:ext cx="10515600" cy="1325563"/>
          </a:xfrm>
        </p:spPr>
        <p:txBody>
          <a:bodyPr/>
          <a:lstStyle/>
          <a:p>
            <a:r>
              <a:rPr lang="en-US" dirty="0"/>
              <a:t>Q16 Requirements</a:t>
            </a:r>
          </a:p>
        </p:txBody>
      </p:sp>
    </p:spTree>
    <p:extLst>
      <p:ext uri="{BB962C8B-B14F-4D97-AF65-F5344CB8AC3E}">
        <p14:creationId xmlns:p14="http://schemas.microsoft.com/office/powerpoint/2010/main" val="100917010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F3527-2523-C975-8F8B-A79BF2C97039}"/>
              </a:ext>
            </a:extLst>
          </p:cNvPr>
          <p:cNvSpPr>
            <a:spLocks noGrp="1"/>
          </p:cNvSpPr>
          <p:nvPr>
            <p:ph type="title"/>
          </p:nvPr>
        </p:nvSpPr>
        <p:spPr>
          <a:xfrm>
            <a:off x="6172200" y="365125"/>
            <a:ext cx="3789218" cy="1560657"/>
          </a:xfrm>
        </p:spPr>
        <p:txBody>
          <a:bodyPr>
            <a:normAutofit fontScale="90000"/>
          </a:bodyPr>
          <a:lstStyle/>
          <a:p>
            <a:r>
              <a:rPr lang="en-US" dirty="0">
                <a:hlinkClick r:id="rId3"/>
              </a:rPr>
              <a:t>Participation in Assessment Tip Sheet</a:t>
            </a:r>
            <a:endParaRPr lang="en-US" dirty="0"/>
          </a:p>
        </p:txBody>
      </p:sp>
      <p:pic>
        <p:nvPicPr>
          <p:cNvPr id="6" name="Content Placeholder 5" descr="screenshot image of page 1 of the IEP Tip Sheet Participation in Assessment">
            <a:extLst>
              <a:ext uri="{FF2B5EF4-FFF2-40B4-BE49-F238E27FC236}">
                <a16:creationId xmlns:a16="http://schemas.microsoft.com/office/drawing/2014/main" id="{6FA26395-4B9D-EBE1-E9A7-BF2AF1B75659}"/>
              </a:ext>
            </a:extLst>
          </p:cNvPr>
          <p:cNvPicPr>
            <a:picLocks noGrp="1" noChangeAspect="1"/>
          </p:cNvPicPr>
          <p:nvPr>
            <p:ph sz="half" idx="1"/>
          </p:nvPr>
        </p:nvPicPr>
        <p:blipFill>
          <a:blip r:embed="rId4"/>
          <a:stretch>
            <a:fillRect/>
          </a:stretch>
        </p:blipFill>
        <p:spPr>
          <a:xfrm>
            <a:off x="1353344" y="365125"/>
            <a:ext cx="4151312" cy="5811838"/>
          </a:xfrm>
        </p:spPr>
      </p:pic>
      <p:pic>
        <p:nvPicPr>
          <p:cNvPr id="8" name="Content Placeholder 7" descr="screenshot image of page 2 of the IEP Tip Sheet Participation in Assessment">
            <a:extLst>
              <a:ext uri="{FF2B5EF4-FFF2-40B4-BE49-F238E27FC236}">
                <a16:creationId xmlns:a16="http://schemas.microsoft.com/office/drawing/2014/main" id="{B2E101A6-B600-C2EE-C336-8CBDAC5C975D}"/>
              </a:ext>
            </a:extLst>
          </p:cNvPr>
          <p:cNvPicPr>
            <a:picLocks noGrp="1" noChangeAspect="1"/>
          </p:cNvPicPr>
          <p:nvPr>
            <p:ph sz="half" idx="2"/>
          </p:nvPr>
        </p:nvPicPr>
        <p:blipFill>
          <a:blip r:embed="rId5"/>
          <a:stretch>
            <a:fillRect/>
          </a:stretch>
        </p:blipFill>
        <p:spPr>
          <a:xfrm>
            <a:off x="6149009" y="2148423"/>
            <a:ext cx="4743125" cy="4127686"/>
          </a:xfrm>
        </p:spPr>
      </p:pic>
      <p:pic>
        <p:nvPicPr>
          <p:cNvPr id="3" name="Picture 2" descr="QR code">
            <a:extLst>
              <a:ext uri="{FF2B5EF4-FFF2-40B4-BE49-F238E27FC236}">
                <a16:creationId xmlns:a16="http://schemas.microsoft.com/office/drawing/2014/main" id="{A027F5C0-4743-4CB1-2FC6-59191F53F641}"/>
              </a:ext>
            </a:extLst>
          </p:cNvPr>
          <p:cNvPicPr>
            <a:picLocks noChangeAspect="1"/>
          </p:cNvPicPr>
          <p:nvPr/>
        </p:nvPicPr>
        <p:blipFill>
          <a:blip r:embed="rId6"/>
          <a:stretch>
            <a:fillRect/>
          </a:stretch>
        </p:blipFill>
        <p:spPr>
          <a:xfrm>
            <a:off x="9767093" y="73890"/>
            <a:ext cx="2143125" cy="2143125"/>
          </a:xfrm>
          <a:prstGeom prst="rect">
            <a:avLst/>
          </a:prstGeom>
        </p:spPr>
      </p:pic>
    </p:spTree>
    <p:extLst>
      <p:ext uri="{BB962C8B-B14F-4D97-AF65-F5344CB8AC3E}">
        <p14:creationId xmlns:p14="http://schemas.microsoft.com/office/powerpoint/2010/main" val="32149280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BBAC418-FEC7-0CA2-4E1D-1C69D9D743A9}"/>
              </a:ext>
            </a:extLst>
          </p:cNvPr>
          <p:cNvSpPr>
            <a:spLocks noGrp="1"/>
          </p:cNvSpPr>
          <p:nvPr>
            <p:ph idx="1"/>
          </p:nvPr>
        </p:nvSpPr>
        <p:spPr/>
        <p:txBody>
          <a:bodyPr/>
          <a:lstStyle/>
          <a:p>
            <a:pPr marL="0" indent="0">
              <a:buNone/>
            </a:pPr>
            <a:r>
              <a:rPr lang="en-US" dirty="0"/>
              <a:t>The means by which schools can ensure that a student makes appropriate progress.</a:t>
            </a:r>
          </a:p>
          <a:p>
            <a:pPr marL="0" indent="0">
              <a:buNone/>
            </a:pPr>
            <a:endParaRPr lang="en-US" dirty="0"/>
          </a:p>
        </p:txBody>
      </p:sp>
      <p:sp>
        <p:nvSpPr>
          <p:cNvPr id="5" name="Title 4">
            <a:extLst>
              <a:ext uri="{FF2B5EF4-FFF2-40B4-BE49-F238E27FC236}">
                <a16:creationId xmlns:a16="http://schemas.microsoft.com/office/drawing/2014/main" id="{444E5CE6-8288-E087-BAFF-ECB888A91650}"/>
              </a:ext>
            </a:extLst>
          </p:cNvPr>
          <p:cNvSpPr>
            <a:spLocks noGrp="1"/>
          </p:cNvSpPr>
          <p:nvPr>
            <p:ph type="title"/>
          </p:nvPr>
        </p:nvSpPr>
        <p:spPr/>
        <p:txBody>
          <a:bodyPr/>
          <a:lstStyle/>
          <a:p>
            <a:r>
              <a:rPr lang="en-US" dirty="0"/>
              <a:t>Service Statements</a:t>
            </a:r>
          </a:p>
        </p:txBody>
      </p:sp>
      <p:sp>
        <p:nvSpPr>
          <p:cNvPr id="7" name="Rectangle: Rounded Corners 6">
            <a:extLst>
              <a:ext uri="{FF2B5EF4-FFF2-40B4-BE49-F238E27FC236}">
                <a16:creationId xmlns:a16="http://schemas.microsoft.com/office/drawing/2014/main" id="{1E845EF5-767D-68AB-DC78-03FB50340807}"/>
              </a:ext>
            </a:extLst>
          </p:cNvPr>
          <p:cNvSpPr/>
          <p:nvPr/>
        </p:nvSpPr>
        <p:spPr>
          <a:xfrm>
            <a:off x="1031358" y="3211033"/>
            <a:ext cx="2254103" cy="205208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Addresses a Need in the PLAAFP</a:t>
            </a:r>
          </a:p>
        </p:txBody>
      </p:sp>
      <p:sp>
        <p:nvSpPr>
          <p:cNvPr id="8" name="Rectangle: Rounded Corners 7">
            <a:extLst>
              <a:ext uri="{FF2B5EF4-FFF2-40B4-BE49-F238E27FC236}">
                <a16:creationId xmlns:a16="http://schemas.microsoft.com/office/drawing/2014/main" id="{C22101F6-7250-84C4-5AC5-5439E5A6F72D}"/>
              </a:ext>
            </a:extLst>
          </p:cNvPr>
          <p:cNvSpPr/>
          <p:nvPr/>
        </p:nvSpPr>
        <p:spPr>
          <a:xfrm>
            <a:off x="3689497" y="3235627"/>
            <a:ext cx="2254103" cy="20028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t>Based on Research to the Extent Practicable</a:t>
            </a:r>
          </a:p>
        </p:txBody>
      </p:sp>
      <p:sp>
        <p:nvSpPr>
          <p:cNvPr id="9" name="Rectangle: Rounded Corners 8">
            <a:extLst>
              <a:ext uri="{FF2B5EF4-FFF2-40B4-BE49-F238E27FC236}">
                <a16:creationId xmlns:a16="http://schemas.microsoft.com/office/drawing/2014/main" id="{DC21F1C2-644F-2496-29B9-973CBA2FA531}"/>
              </a:ext>
            </a:extLst>
          </p:cNvPr>
          <p:cNvSpPr/>
          <p:nvPr/>
        </p:nvSpPr>
        <p:spPr>
          <a:xfrm>
            <a:off x="6347636" y="3260222"/>
            <a:ext cx="2254103" cy="200289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t>Described with Specificity</a:t>
            </a:r>
          </a:p>
        </p:txBody>
      </p:sp>
      <p:sp>
        <p:nvSpPr>
          <p:cNvPr id="10" name="Rectangle: Rounded Corners 9">
            <a:extLst>
              <a:ext uri="{FF2B5EF4-FFF2-40B4-BE49-F238E27FC236}">
                <a16:creationId xmlns:a16="http://schemas.microsoft.com/office/drawing/2014/main" id="{13E9A979-E1B2-3A16-FDE7-C75D388A1C18}"/>
              </a:ext>
            </a:extLst>
          </p:cNvPr>
          <p:cNvSpPr/>
          <p:nvPr/>
        </p:nvSpPr>
        <p:spPr>
          <a:xfrm>
            <a:off x="9005775" y="3260222"/>
            <a:ext cx="2254103" cy="2002894"/>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Implemented as Agreed Upon</a:t>
            </a:r>
          </a:p>
        </p:txBody>
      </p:sp>
      <p:sp>
        <p:nvSpPr>
          <p:cNvPr id="14" name="TextBox 13">
            <a:extLst>
              <a:ext uri="{FF2B5EF4-FFF2-40B4-BE49-F238E27FC236}">
                <a16:creationId xmlns:a16="http://schemas.microsoft.com/office/drawing/2014/main" id="{FE6772F9-E884-E534-8058-50C34116467F}"/>
              </a:ext>
            </a:extLst>
          </p:cNvPr>
          <p:cNvSpPr txBox="1"/>
          <p:nvPr/>
        </p:nvSpPr>
        <p:spPr>
          <a:xfrm>
            <a:off x="838200" y="5679190"/>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12558751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from the Progress center showing four images representing special educaiton, related services, supplimentary aids and services and program modifications or supports for school personnel ">
            <a:extLst>
              <a:ext uri="{FF2B5EF4-FFF2-40B4-BE49-F238E27FC236}">
                <a16:creationId xmlns:a16="http://schemas.microsoft.com/office/drawing/2014/main" id="{8EBA4406-5D07-8274-41B4-EB97DE672421}"/>
              </a:ext>
            </a:extLst>
          </p:cNvPr>
          <p:cNvPicPr>
            <a:picLocks noGrp="1" noChangeAspect="1"/>
          </p:cNvPicPr>
          <p:nvPr>
            <p:ph idx="1"/>
          </p:nvPr>
        </p:nvPicPr>
        <p:blipFill>
          <a:blip r:embed="rId3"/>
          <a:stretch>
            <a:fillRect/>
          </a:stretch>
        </p:blipFill>
        <p:spPr>
          <a:xfrm>
            <a:off x="1273776" y="1399524"/>
            <a:ext cx="9644447" cy="4532890"/>
          </a:xfrm>
          <a:noFill/>
        </p:spPr>
      </p:pic>
      <p:sp>
        <p:nvSpPr>
          <p:cNvPr id="3" name="Title 2">
            <a:extLst>
              <a:ext uri="{FF2B5EF4-FFF2-40B4-BE49-F238E27FC236}">
                <a16:creationId xmlns:a16="http://schemas.microsoft.com/office/drawing/2014/main" id="{B157341A-B8C1-CEF2-3528-5C252F742E41}"/>
              </a:ext>
            </a:extLst>
          </p:cNvPr>
          <p:cNvSpPr>
            <a:spLocks noGrp="1"/>
          </p:cNvSpPr>
          <p:nvPr>
            <p:ph type="title"/>
          </p:nvPr>
        </p:nvSpPr>
        <p:spPr>
          <a:xfrm>
            <a:off x="838200" y="365125"/>
            <a:ext cx="10515600" cy="1325563"/>
          </a:xfrm>
        </p:spPr>
        <p:txBody>
          <a:bodyPr anchor="ctr">
            <a:normAutofit/>
          </a:bodyPr>
          <a:lstStyle/>
          <a:p>
            <a:r>
              <a:rPr lang="en-US" dirty="0"/>
              <a:t>Five Parts of Service Statements</a:t>
            </a:r>
          </a:p>
        </p:txBody>
      </p:sp>
      <p:sp>
        <p:nvSpPr>
          <p:cNvPr id="7" name="TextBox 6">
            <a:extLst>
              <a:ext uri="{FF2B5EF4-FFF2-40B4-BE49-F238E27FC236}">
                <a16:creationId xmlns:a16="http://schemas.microsoft.com/office/drawing/2014/main" id="{F093E423-A4D5-0FFD-F72F-14415C24D147}"/>
              </a:ext>
            </a:extLst>
          </p:cNvPr>
          <p:cNvSpPr txBox="1"/>
          <p:nvPr/>
        </p:nvSpPr>
        <p:spPr>
          <a:xfrm>
            <a:off x="838200" y="5837573"/>
            <a:ext cx="10634330" cy="215444"/>
          </a:xfrm>
          <a:prstGeom prst="rect">
            <a:avLst/>
          </a:prstGeom>
          <a:noFill/>
        </p:spPr>
        <p:txBody>
          <a:bodyPr wrap="square">
            <a:spAutoFit/>
          </a:bodyPr>
          <a:lstStyle/>
          <a:p>
            <a:r>
              <a:rPr lang="en-US" sz="800" dirty="0"/>
              <a:t>Taken from PROGRESS Center at the American Institutes for Research® The PLAAFP Statement is the Foundation for the IEP National Center on Intensive Intervention at the American Institutes for Research  CEC 2025</a:t>
            </a:r>
          </a:p>
        </p:txBody>
      </p:sp>
    </p:spTree>
    <p:extLst>
      <p:ext uri="{BB962C8B-B14F-4D97-AF65-F5344CB8AC3E}">
        <p14:creationId xmlns:p14="http://schemas.microsoft.com/office/powerpoint/2010/main" val="98960346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85D783-8582-BC04-30EB-F313F3BA6885}"/>
              </a:ext>
            </a:extLst>
          </p:cNvPr>
          <p:cNvSpPr>
            <a:spLocks noGrp="1"/>
          </p:cNvSpPr>
          <p:nvPr>
            <p:ph idx="1"/>
          </p:nvPr>
        </p:nvSpPr>
        <p:spPr/>
        <p:txBody>
          <a:bodyPr>
            <a:normAutofit/>
          </a:bodyPr>
          <a:lstStyle/>
          <a:p>
            <a:pPr marL="0" indent="0">
              <a:buNone/>
            </a:pPr>
            <a:r>
              <a:rPr lang="en-US" sz="3200" b="0" i="0" u="none" strike="noStrike" baseline="0" dirty="0">
                <a:latin typeface="+mn-lt"/>
              </a:rPr>
              <a:t>“Services and the amount of services offered should be set forth in the IEP in a fashion that is specific enough for parents to have a clear understanding of the level of commitment of services on the part of the school system. This will help to avoid misunderstandings or a finding that parents were not informed decision-makers.” (</a:t>
            </a:r>
            <a:r>
              <a:rPr lang="en-US" sz="3200" b="0" i="1" u="none" strike="noStrike" baseline="0" dirty="0">
                <a:latin typeface="+mn-lt"/>
              </a:rPr>
              <a:t>Julie Weatherly 90 Tips in 120 Minutes – CEC2025)</a:t>
            </a:r>
            <a:endParaRPr lang="en-US" sz="3200" dirty="0">
              <a:latin typeface="+mn-lt"/>
            </a:endParaRPr>
          </a:p>
        </p:txBody>
      </p:sp>
      <p:sp>
        <p:nvSpPr>
          <p:cNvPr id="3" name="Title 2">
            <a:extLst>
              <a:ext uri="{FF2B5EF4-FFF2-40B4-BE49-F238E27FC236}">
                <a16:creationId xmlns:a16="http://schemas.microsoft.com/office/drawing/2014/main" id="{3E0CA44D-1EC8-BFA0-7214-168F659CEDA1}"/>
              </a:ext>
            </a:extLst>
          </p:cNvPr>
          <p:cNvSpPr>
            <a:spLocks noGrp="1"/>
          </p:cNvSpPr>
          <p:nvPr>
            <p:ph type="title"/>
          </p:nvPr>
        </p:nvSpPr>
        <p:spPr/>
        <p:txBody>
          <a:bodyPr/>
          <a:lstStyle/>
          <a:p>
            <a:r>
              <a:rPr lang="en-US" dirty="0"/>
              <a:t>State Services with Sufficient Clarity</a:t>
            </a:r>
          </a:p>
        </p:txBody>
      </p:sp>
    </p:spTree>
    <p:extLst>
      <p:ext uri="{BB962C8B-B14F-4D97-AF65-F5344CB8AC3E}">
        <p14:creationId xmlns:p14="http://schemas.microsoft.com/office/powerpoint/2010/main" val="2965142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813342" y="3429000"/>
            <a:ext cx="10565316" cy="1841303"/>
          </a:xfrm>
        </p:spPr>
        <p:txBody>
          <a:bodyPr>
            <a:normAutofit fontScale="90000"/>
          </a:bodyPr>
          <a:lstStyle/>
          <a:p>
            <a:r>
              <a:rPr lang="en-US" sz="4000" dirty="0">
                <a:hlinkClick r:id="rId4">
                  <a:extLst>
                    <a:ext uri="{A12FA001-AC4F-418D-AE19-62706E023703}">
                      <ahyp:hlinkClr xmlns:ahyp="http://schemas.microsoft.com/office/drawing/2018/hyperlinkcolor" val="tx"/>
                    </a:ext>
                  </a:extLst>
                </a:hlinkClick>
              </a:rPr>
              <a:t>IDEA &amp; Gifted File Review Self-Assessment: </a:t>
            </a:r>
            <a:r>
              <a:rPr lang="en-US" sz="4000" dirty="0"/>
              <a:t>Parent Rights – Question 1</a:t>
            </a:r>
            <a:br>
              <a:rPr lang="en-US" sz="4000" dirty="0"/>
            </a:br>
            <a:r>
              <a:rPr lang="en-US" sz="4000" dirty="0">
                <a:hlinkClick r:id="rId5">
                  <a:extLst>
                    <a:ext uri="{A12FA001-AC4F-418D-AE19-62706E023703}">
                      <ahyp:hlinkClr xmlns:ahyp="http://schemas.microsoft.com/office/drawing/2018/hyperlinkcolor" val="tx"/>
                    </a:ext>
                  </a:extLst>
                </a:hlinkClick>
              </a:rPr>
              <a:t> </a:t>
            </a:r>
            <a:br>
              <a:rPr lang="en-US" dirty="0">
                <a:hlinkClick r:id="rId5">
                  <a:extLst>
                    <a:ext uri="{A12FA001-AC4F-418D-AE19-62706E023703}">
                      <ahyp:hlinkClr xmlns:ahyp="http://schemas.microsoft.com/office/drawing/2018/hyperlinkcolor" val="tx"/>
                    </a:ext>
                  </a:extLst>
                </a:hlinkClick>
              </a:rPr>
            </a:br>
            <a:endParaRPr lang="en-US" sz="3200" dirty="0"/>
          </a:p>
        </p:txBody>
      </p:sp>
    </p:spTree>
    <p:custDataLst>
      <p:tags r:id="rId1"/>
    </p:custDataLst>
    <p:extLst>
      <p:ext uri="{BB962C8B-B14F-4D97-AF65-F5344CB8AC3E}">
        <p14:creationId xmlns:p14="http://schemas.microsoft.com/office/powerpoint/2010/main" val="240158642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58354-13B4-3056-4739-FBB5550D6A5C}"/>
              </a:ext>
            </a:extLst>
          </p:cNvPr>
          <p:cNvSpPr>
            <a:spLocks noGrp="1"/>
          </p:cNvSpPr>
          <p:nvPr>
            <p:ph type="title"/>
          </p:nvPr>
        </p:nvSpPr>
        <p:spPr/>
        <p:txBody>
          <a:bodyPr>
            <a:normAutofit fontScale="90000"/>
          </a:bodyPr>
          <a:lstStyle/>
          <a:p>
            <a:r>
              <a:rPr lang="en-US" dirty="0"/>
              <a:t>Service Statements Need to be Specific </a:t>
            </a:r>
          </a:p>
        </p:txBody>
      </p:sp>
      <p:sp>
        <p:nvSpPr>
          <p:cNvPr id="4" name="Content Placeholder 3">
            <a:extLst>
              <a:ext uri="{FF2B5EF4-FFF2-40B4-BE49-F238E27FC236}">
                <a16:creationId xmlns:a16="http://schemas.microsoft.com/office/drawing/2014/main" id="{1061A8A2-18EF-B094-67BA-ED96FE7AAE92}"/>
              </a:ext>
            </a:extLst>
          </p:cNvPr>
          <p:cNvSpPr>
            <a:spLocks noGrp="1"/>
          </p:cNvSpPr>
          <p:nvPr>
            <p:ph sz="half" idx="1"/>
          </p:nvPr>
        </p:nvSpPr>
        <p:spPr/>
        <p:txBody>
          <a:bodyPr/>
          <a:lstStyle/>
          <a:p>
            <a:pPr marL="0" indent="0">
              <a:buNone/>
            </a:pPr>
            <a:r>
              <a:rPr lang="en-US" b="1" dirty="0"/>
              <a:t>Specific</a:t>
            </a:r>
          </a:p>
          <a:p>
            <a:r>
              <a:rPr lang="en-US" dirty="0"/>
              <a:t>How often?</a:t>
            </a:r>
          </a:p>
          <a:p>
            <a:r>
              <a:rPr lang="en-US" dirty="0"/>
              <a:t>How long?</a:t>
            </a:r>
          </a:p>
          <a:p>
            <a:r>
              <a:rPr lang="en-US" dirty="0"/>
              <a:t>Where?</a:t>
            </a:r>
          </a:p>
        </p:txBody>
      </p:sp>
      <p:pic>
        <p:nvPicPr>
          <p:cNvPr id="8" name="Picture 7" descr="green light - compliant">
            <a:extLst>
              <a:ext uri="{FF2B5EF4-FFF2-40B4-BE49-F238E27FC236}">
                <a16:creationId xmlns:a16="http://schemas.microsoft.com/office/drawing/2014/main" id="{BF0844CE-EA69-08F4-4BA2-E26AF5BD1A4D}"/>
              </a:ext>
            </a:extLst>
          </p:cNvPr>
          <p:cNvPicPr>
            <a:picLocks noChangeAspect="1"/>
          </p:cNvPicPr>
          <p:nvPr/>
        </p:nvPicPr>
        <p:blipFill>
          <a:blip r:embed="rId3"/>
          <a:stretch>
            <a:fillRect/>
          </a:stretch>
        </p:blipFill>
        <p:spPr>
          <a:xfrm>
            <a:off x="2700649" y="3858250"/>
            <a:ext cx="2091109" cy="2139881"/>
          </a:xfrm>
          <a:prstGeom prst="rect">
            <a:avLst/>
          </a:prstGeom>
        </p:spPr>
      </p:pic>
      <p:sp>
        <p:nvSpPr>
          <p:cNvPr id="5" name="Content Placeholder 4">
            <a:extLst>
              <a:ext uri="{FF2B5EF4-FFF2-40B4-BE49-F238E27FC236}">
                <a16:creationId xmlns:a16="http://schemas.microsoft.com/office/drawing/2014/main" id="{4D43E357-DE46-461A-A2E2-1C76B78EA743}"/>
              </a:ext>
            </a:extLst>
          </p:cNvPr>
          <p:cNvSpPr>
            <a:spLocks noGrp="1"/>
          </p:cNvSpPr>
          <p:nvPr>
            <p:ph sz="half" idx="2"/>
          </p:nvPr>
        </p:nvSpPr>
        <p:spPr/>
        <p:txBody>
          <a:bodyPr/>
          <a:lstStyle/>
          <a:p>
            <a:pPr marL="0" indent="0">
              <a:buNone/>
            </a:pPr>
            <a:r>
              <a:rPr lang="en-US" b="1" dirty="0"/>
              <a:t>Not Specific</a:t>
            </a:r>
          </a:p>
          <a:p>
            <a:r>
              <a:rPr lang="en-US" dirty="0"/>
              <a:t>As needed</a:t>
            </a:r>
          </a:p>
          <a:p>
            <a:r>
              <a:rPr lang="en-US" dirty="0"/>
              <a:t>To be determined</a:t>
            </a:r>
          </a:p>
        </p:txBody>
      </p:sp>
      <p:pic>
        <p:nvPicPr>
          <p:cNvPr id="9" name="Picture 8" descr="red light - non-compliant">
            <a:extLst>
              <a:ext uri="{FF2B5EF4-FFF2-40B4-BE49-F238E27FC236}">
                <a16:creationId xmlns:a16="http://schemas.microsoft.com/office/drawing/2014/main" id="{70C50894-AA3D-282C-B70E-2619AE1B2D1F}"/>
              </a:ext>
            </a:extLst>
          </p:cNvPr>
          <p:cNvPicPr>
            <a:picLocks noChangeAspect="1"/>
          </p:cNvPicPr>
          <p:nvPr/>
        </p:nvPicPr>
        <p:blipFill>
          <a:blip r:embed="rId4"/>
          <a:stretch>
            <a:fillRect/>
          </a:stretch>
        </p:blipFill>
        <p:spPr>
          <a:xfrm>
            <a:off x="8953104" y="3858249"/>
            <a:ext cx="1792379" cy="2139881"/>
          </a:xfrm>
          <a:prstGeom prst="rect">
            <a:avLst/>
          </a:prstGeom>
        </p:spPr>
      </p:pic>
      <p:sp>
        <p:nvSpPr>
          <p:cNvPr id="11" name="TextBox 10">
            <a:extLst>
              <a:ext uri="{FF2B5EF4-FFF2-40B4-BE49-F238E27FC236}">
                <a16:creationId xmlns:a16="http://schemas.microsoft.com/office/drawing/2014/main" id="{F4FFB457-E3AE-7F4B-9096-623C5772F927}"/>
              </a:ext>
            </a:extLst>
          </p:cNvPr>
          <p:cNvSpPr txBox="1"/>
          <p:nvPr/>
        </p:nvSpPr>
        <p:spPr>
          <a:xfrm>
            <a:off x="838200" y="5902881"/>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2127455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997A6E-B7CB-9E46-9DFD-E9D43E3A2E86}"/>
              </a:ext>
            </a:extLst>
          </p:cNvPr>
          <p:cNvSpPr>
            <a:spLocks noGrp="1"/>
          </p:cNvSpPr>
          <p:nvPr>
            <p:ph type="title"/>
          </p:nvPr>
        </p:nvSpPr>
        <p:spPr>
          <a:xfrm>
            <a:off x="4959141" y="0"/>
            <a:ext cx="6394659" cy="1866835"/>
          </a:xfrm>
        </p:spPr>
        <p:txBody>
          <a:bodyPr>
            <a:normAutofit/>
          </a:bodyPr>
          <a:lstStyle/>
          <a:p>
            <a:r>
              <a:rPr lang="en-US" sz="3600" dirty="0"/>
              <a:t>What does IDEA say about the statement of services and aids?</a:t>
            </a:r>
            <a:endParaRPr lang="en-US" dirty="0"/>
          </a:p>
        </p:txBody>
      </p:sp>
      <p:pic>
        <p:nvPicPr>
          <p:cNvPr id="9" name="Content Placeholder 8" descr="screenshot image of page 1 of the IEP Tip Sheet Overview of the Statement of Services and Aids">
            <a:extLst>
              <a:ext uri="{FF2B5EF4-FFF2-40B4-BE49-F238E27FC236}">
                <a16:creationId xmlns:a16="http://schemas.microsoft.com/office/drawing/2014/main" id="{DDFDCF25-775C-5983-30AA-B0D3B3ECC0EC}"/>
              </a:ext>
            </a:extLst>
          </p:cNvPr>
          <p:cNvPicPr>
            <a:picLocks noGrp="1" noChangeAspect="1"/>
          </p:cNvPicPr>
          <p:nvPr>
            <p:ph sz="half" idx="1"/>
          </p:nvPr>
        </p:nvPicPr>
        <p:blipFill>
          <a:blip r:embed="rId3"/>
          <a:stretch>
            <a:fillRect/>
          </a:stretch>
        </p:blipFill>
        <p:spPr>
          <a:xfrm>
            <a:off x="871695" y="365125"/>
            <a:ext cx="4087446" cy="5811838"/>
          </a:xfrm>
        </p:spPr>
      </p:pic>
      <p:sp>
        <p:nvSpPr>
          <p:cNvPr id="4" name="Content Placeholder 3">
            <a:extLst>
              <a:ext uri="{FF2B5EF4-FFF2-40B4-BE49-F238E27FC236}">
                <a16:creationId xmlns:a16="http://schemas.microsoft.com/office/drawing/2014/main" id="{68F1FCC0-5EDD-4D0E-95B2-961A5ABF3CB5}"/>
              </a:ext>
            </a:extLst>
          </p:cNvPr>
          <p:cNvSpPr>
            <a:spLocks noGrp="1"/>
          </p:cNvSpPr>
          <p:nvPr>
            <p:ph sz="half" idx="2"/>
          </p:nvPr>
        </p:nvSpPr>
        <p:spPr>
          <a:xfrm>
            <a:off x="5148294" y="1843206"/>
            <a:ext cx="5768626" cy="4351338"/>
          </a:xfrm>
        </p:spPr>
        <p:txBody>
          <a:bodyPr>
            <a:normAutofit/>
          </a:bodyPr>
          <a:lstStyle/>
          <a:p>
            <a:pPr marL="457200" lvl="1" indent="0">
              <a:buNone/>
            </a:pPr>
            <a:r>
              <a:rPr lang="en-US" sz="1800" b="0" i="0" u="none" strike="noStrike" baseline="0" dirty="0">
                <a:solidFill>
                  <a:srgbClr val="000000"/>
                </a:solidFill>
                <a:latin typeface="+mn-lt"/>
              </a:rPr>
              <a:t>According to IDEA, Section 300.320 (a), each child’s IEP must contain the following:</a:t>
            </a:r>
          </a:p>
          <a:p>
            <a:pPr marL="457200" lvl="1" indent="0">
              <a:buNone/>
            </a:pPr>
            <a:r>
              <a:rPr lang="en-US" sz="1800" b="0" i="0" u="none" strike="noStrike" baseline="0" dirty="0">
                <a:solidFill>
                  <a:srgbClr val="000000"/>
                </a:solidFill>
                <a:latin typeface="+mn-lt"/>
              </a:rPr>
              <a:t>“(4) A statement of the </a:t>
            </a:r>
            <a:r>
              <a:rPr lang="en-US" sz="1800" b="1" i="0" u="none" strike="noStrike" baseline="0" dirty="0">
                <a:solidFill>
                  <a:srgbClr val="000000"/>
                </a:solidFill>
                <a:latin typeface="+mn-lt"/>
              </a:rPr>
              <a:t>special education </a:t>
            </a:r>
            <a:r>
              <a:rPr lang="en-US" sz="1800" b="0" i="0" u="none" strike="noStrike" baseline="0" dirty="0">
                <a:solidFill>
                  <a:srgbClr val="000000"/>
                </a:solidFill>
                <a:latin typeface="+mn-lt"/>
              </a:rPr>
              <a:t>and </a:t>
            </a:r>
            <a:r>
              <a:rPr lang="en-US" sz="1800" b="1" i="0" u="none" strike="noStrike" baseline="0" dirty="0">
                <a:solidFill>
                  <a:srgbClr val="000000"/>
                </a:solidFill>
                <a:latin typeface="+mn-lt"/>
              </a:rPr>
              <a:t>related services </a:t>
            </a:r>
            <a:r>
              <a:rPr lang="en-US" sz="1800" b="0" i="0" u="none" strike="noStrike" baseline="0" dirty="0">
                <a:solidFill>
                  <a:srgbClr val="000000"/>
                </a:solidFill>
                <a:latin typeface="+mn-lt"/>
              </a:rPr>
              <a:t>and </a:t>
            </a:r>
            <a:r>
              <a:rPr lang="en-US" sz="1800" b="1" i="0" u="none" strike="noStrike" baseline="0" dirty="0">
                <a:solidFill>
                  <a:srgbClr val="000000"/>
                </a:solidFill>
                <a:latin typeface="+mn-lt"/>
              </a:rPr>
              <a:t>supplementary aids and services</a:t>
            </a:r>
            <a:r>
              <a:rPr lang="en-US" sz="1800" b="0" i="0" u="none" strike="noStrike" baseline="0" dirty="0">
                <a:solidFill>
                  <a:srgbClr val="000000"/>
                </a:solidFill>
                <a:latin typeface="+mn-lt"/>
              </a:rPr>
              <a:t>, based on peer-reviewed research to the extent practicable, to be provided to the child, or on behalf of the child, and a statement of the </a:t>
            </a:r>
            <a:r>
              <a:rPr lang="en-US" sz="1800" b="1" i="0" u="none" strike="noStrike" baseline="0" dirty="0">
                <a:solidFill>
                  <a:srgbClr val="000000"/>
                </a:solidFill>
                <a:latin typeface="+mn-lt"/>
              </a:rPr>
              <a:t>program modifications or supports </a:t>
            </a:r>
            <a:r>
              <a:rPr lang="en-US" sz="1800" b="0" i="0" u="none" strike="noStrike" baseline="0" dirty="0">
                <a:solidFill>
                  <a:srgbClr val="000000"/>
                </a:solidFill>
                <a:latin typeface="+mn-lt"/>
              </a:rPr>
              <a:t>for school personnel that will be provided to enable the child—… “ </a:t>
            </a:r>
          </a:p>
          <a:p>
            <a:pPr marL="0" indent="0">
              <a:buNone/>
            </a:pPr>
            <a:r>
              <a:rPr lang="en-US" sz="1000" b="0" i="0" u="none" strike="noStrike" baseline="0" dirty="0">
                <a:solidFill>
                  <a:srgbClr val="000000"/>
                </a:solidFill>
                <a:latin typeface="+mn-lt"/>
              </a:rPr>
              <a:t>Source: IDEA, Sec. 300.320(a)(4), emphasis added</a:t>
            </a:r>
            <a:endParaRPr lang="en-US" sz="1000" dirty="0">
              <a:latin typeface="+mn-lt"/>
            </a:endParaRPr>
          </a:p>
        </p:txBody>
      </p:sp>
      <p:sp>
        <p:nvSpPr>
          <p:cNvPr id="7" name="TextBox 6">
            <a:extLst>
              <a:ext uri="{FF2B5EF4-FFF2-40B4-BE49-F238E27FC236}">
                <a16:creationId xmlns:a16="http://schemas.microsoft.com/office/drawing/2014/main" id="{772FD307-38E0-5558-7366-F3B1C635DF44}"/>
              </a:ext>
            </a:extLst>
          </p:cNvPr>
          <p:cNvSpPr txBox="1"/>
          <p:nvPr/>
        </p:nvSpPr>
        <p:spPr>
          <a:xfrm>
            <a:off x="5455920" y="5262047"/>
            <a:ext cx="6096000" cy="369332"/>
          </a:xfrm>
          <a:prstGeom prst="rect">
            <a:avLst/>
          </a:prstGeom>
          <a:noFill/>
        </p:spPr>
        <p:txBody>
          <a:bodyPr wrap="square">
            <a:spAutoFit/>
          </a:bodyPr>
          <a:lstStyle/>
          <a:p>
            <a:r>
              <a:rPr lang="en-US" dirty="0">
                <a:hlinkClick r:id="rId4"/>
              </a:rPr>
              <a:t>Services Tip Sheet</a:t>
            </a:r>
            <a:endParaRPr lang="en-US" dirty="0"/>
          </a:p>
        </p:txBody>
      </p:sp>
      <p:pic>
        <p:nvPicPr>
          <p:cNvPr id="3" name="Picture 2" descr="QR code">
            <a:extLst>
              <a:ext uri="{FF2B5EF4-FFF2-40B4-BE49-F238E27FC236}">
                <a16:creationId xmlns:a16="http://schemas.microsoft.com/office/drawing/2014/main" id="{E50AF90D-A776-E171-C08D-359198506108}"/>
              </a:ext>
            </a:extLst>
          </p:cNvPr>
          <p:cNvPicPr>
            <a:picLocks noChangeAspect="1"/>
          </p:cNvPicPr>
          <p:nvPr/>
        </p:nvPicPr>
        <p:blipFill>
          <a:blip r:embed="rId5"/>
          <a:stretch>
            <a:fillRect/>
          </a:stretch>
        </p:blipFill>
        <p:spPr>
          <a:xfrm>
            <a:off x="9240982" y="4310127"/>
            <a:ext cx="1866836" cy="1866836"/>
          </a:xfrm>
          <a:prstGeom prst="rect">
            <a:avLst/>
          </a:prstGeom>
        </p:spPr>
      </p:pic>
    </p:spTree>
    <p:extLst>
      <p:ext uri="{BB962C8B-B14F-4D97-AF65-F5344CB8AC3E}">
        <p14:creationId xmlns:p14="http://schemas.microsoft.com/office/powerpoint/2010/main" val="267152517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renshot image from the Progress Center showing how the parts of the statement of services and aids fit together.">
            <a:extLst>
              <a:ext uri="{FF2B5EF4-FFF2-40B4-BE49-F238E27FC236}">
                <a16:creationId xmlns:a16="http://schemas.microsoft.com/office/drawing/2014/main" id="{36E2668B-31C0-5A54-2F39-104BA2683799}"/>
              </a:ext>
            </a:extLst>
          </p:cNvPr>
          <p:cNvPicPr>
            <a:picLocks noGrp="1" noChangeAspect="1"/>
          </p:cNvPicPr>
          <p:nvPr>
            <p:ph idx="1"/>
          </p:nvPr>
        </p:nvPicPr>
        <p:blipFill>
          <a:blip r:embed="rId3"/>
          <a:stretch>
            <a:fillRect/>
          </a:stretch>
        </p:blipFill>
        <p:spPr>
          <a:xfrm>
            <a:off x="838200" y="1624460"/>
            <a:ext cx="9712455" cy="4223447"/>
          </a:xfrm>
        </p:spPr>
      </p:pic>
      <p:sp>
        <p:nvSpPr>
          <p:cNvPr id="5" name="Title 4">
            <a:extLst>
              <a:ext uri="{FF2B5EF4-FFF2-40B4-BE49-F238E27FC236}">
                <a16:creationId xmlns:a16="http://schemas.microsoft.com/office/drawing/2014/main" id="{E5E2252E-09F3-62B3-60C7-D08EBE95ADF0}"/>
              </a:ext>
            </a:extLst>
          </p:cNvPr>
          <p:cNvSpPr>
            <a:spLocks noGrp="1"/>
          </p:cNvSpPr>
          <p:nvPr>
            <p:ph type="title"/>
          </p:nvPr>
        </p:nvSpPr>
        <p:spPr/>
        <p:txBody>
          <a:bodyPr>
            <a:normAutofit fontScale="90000"/>
          </a:bodyPr>
          <a:lstStyle/>
          <a:p>
            <a:r>
              <a:rPr lang="en-US" dirty="0"/>
              <a:t>How do the parts of the statement of services and aids fit together?</a:t>
            </a:r>
          </a:p>
        </p:txBody>
      </p:sp>
      <p:sp>
        <p:nvSpPr>
          <p:cNvPr id="10" name="TextBox 9">
            <a:extLst>
              <a:ext uri="{FF2B5EF4-FFF2-40B4-BE49-F238E27FC236}">
                <a16:creationId xmlns:a16="http://schemas.microsoft.com/office/drawing/2014/main" id="{541DFD09-5242-FEA6-BC24-78D662D38958}"/>
              </a:ext>
            </a:extLst>
          </p:cNvPr>
          <p:cNvSpPr txBox="1"/>
          <p:nvPr/>
        </p:nvSpPr>
        <p:spPr>
          <a:xfrm>
            <a:off x="838200" y="5965441"/>
            <a:ext cx="10624584" cy="215444"/>
          </a:xfrm>
          <a:prstGeom prst="rect">
            <a:avLst/>
          </a:prstGeom>
          <a:noFill/>
        </p:spPr>
        <p:txBody>
          <a:bodyPr wrap="square">
            <a:spAutoFit/>
          </a:bodyPr>
          <a:lstStyle/>
          <a:p>
            <a:r>
              <a:rPr lang="en-US" sz="800" dirty="0"/>
              <a:t>Taken from PROGRESS Center at the American Institutes for Research® The PLAAFP Statement is the Foundation for the IEP National Center on Intensive Intervention at the American Institutes for Research  CEC 2025</a:t>
            </a:r>
          </a:p>
        </p:txBody>
      </p:sp>
    </p:spTree>
    <p:extLst>
      <p:ext uri="{BB962C8B-B14F-4D97-AF65-F5344CB8AC3E}">
        <p14:creationId xmlns:p14="http://schemas.microsoft.com/office/powerpoint/2010/main" val="54754243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4E2E8-A365-2720-1270-92AD3772F695}"/>
              </a:ext>
            </a:extLst>
          </p:cNvPr>
          <p:cNvSpPr>
            <a:spLocks noGrp="1"/>
          </p:cNvSpPr>
          <p:nvPr>
            <p:ph type="title"/>
          </p:nvPr>
        </p:nvSpPr>
        <p:spPr>
          <a:xfrm>
            <a:off x="838200" y="99311"/>
            <a:ext cx="10515600" cy="1325563"/>
          </a:xfrm>
        </p:spPr>
        <p:txBody>
          <a:bodyPr>
            <a:normAutofit fontScale="90000"/>
          </a:bodyPr>
          <a:lstStyle/>
          <a:p>
            <a:r>
              <a:rPr lang="en-US" dirty="0"/>
              <a:t>Example: One Statement of Services and Aids</a:t>
            </a:r>
          </a:p>
        </p:txBody>
      </p:sp>
      <p:sp>
        <p:nvSpPr>
          <p:cNvPr id="2" name="Content Placeholder 1">
            <a:extLst>
              <a:ext uri="{FF2B5EF4-FFF2-40B4-BE49-F238E27FC236}">
                <a16:creationId xmlns:a16="http://schemas.microsoft.com/office/drawing/2014/main" id="{68EF0D69-3CB5-99FE-BC6F-30D0CDFE8AA2}"/>
              </a:ext>
            </a:extLst>
          </p:cNvPr>
          <p:cNvSpPr>
            <a:spLocks noGrp="1"/>
          </p:cNvSpPr>
          <p:nvPr>
            <p:ph idx="1"/>
          </p:nvPr>
        </p:nvSpPr>
        <p:spPr>
          <a:xfrm>
            <a:off x="838200" y="1424874"/>
            <a:ext cx="10515600" cy="4752089"/>
          </a:xfrm>
        </p:spPr>
        <p:txBody>
          <a:bodyPr/>
          <a:lstStyle/>
          <a:p>
            <a:pPr marL="0" indent="0">
              <a:buNone/>
            </a:pPr>
            <a:r>
              <a:rPr lang="en-US" dirty="0"/>
              <a:t>A sixth-grade student with a learning disability that impacts the student’s ability to decode and fluently read connected text.</a:t>
            </a:r>
          </a:p>
          <a:p>
            <a:pPr marL="0" indent="0">
              <a:buNone/>
            </a:pPr>
            <a:endParaRPr lang="en-US" dirty="0"/>
          </a:p>
        </p:txBody>
      </p:sp>
      <p:graphicFrame>
        <p:nvGraphicFramePr>
          <p:cNvPr id="4" name="Table 3">
            <a:extLst>
              <a:ext uri="{FF2B5EF4-FFF2-40B4-BE49-F238E27FC236}">
                <a16:creationId xmlns:a16="http://schemas.microsoft.com/office/drawing/2014/main" id="{EF0F74F8-6E14-92CB-FF75-4BCD22F165D2}"/>
              </a:ext>
            </a:extLst>
          </p:cNvPr>
          <p:cNvGraphicFramePr>
            <a:graphicFrameLocks noGrp="1"/>
          </p:cNvGraphicFramePr>
          <p:nvPr>
            <p:extLst>
              <p:ext uri="{D42A27DB-BD31-4B8C-83A1-F6EECF244321}">
                <p14:modId xmlns:p14="http://schemas.microsoft.com/office/powerpoint/2010/main" val="3775005052"/>
              </p:ext>
            </p:extLst>
          </p:nvPr>
        </p:nvGraphicFramePr>
        <p:xfrm>
          <a:off x="838200" y="2378345"/>
          <a:ext cx="10515599" cy="3205480"/>
        </p:xfrm>
        <a:graphic>
          <a:graphicData uri="http://schemas.openxmlformats.org/drawingml/2006/table">
            <a:tbl>
              <a:tblPr firstRow="1" bandRow="1">
                <a:tableStyleId>{5C22544A-7EE6-4342-B048-85BDC9FD1C3A}</a:tableStyleId>
              </a:tblPr>
              <a:tblGrid>
                <a:gridCol w="3341148">
                  <a:extLst>
                    <a:ext uri="{9D8B030D-6E8A-4147-A177-3AD203B41FA5}">
                      <a16:colId xmlns:a16="http://schemas.microsoft.com/office/drawing/2014/main" val="222101368"/>
                    </a:ext>
                  </a:extLst>
                </a:gridCol>
                <a:gridCol w="7174451">
                  <a:extLst>
                    <a:ext uri="{9D8B030D-6E8A-4147-A177-3AD203B41FA5}">
                      <a16:colId xmlns:a16="http://schemas.microsoft.com/office/drawing/2014/main" val="627153247"/>
                    </a:ext>
                  </a:extLst>
                </a:gridCol>
              </a:tblGrid>
              <a:tr h="370840">
                <a:tc>
                  <a:txBody>
                    <a:bodyPr/>
                    <a:lstStyle/>
                    <a:p>
                      <a:r>
                        <a:rPr lang="en-US" dirty="0"/>
                        <a:t>Type of Service</a:t>
                      </a:r>
                    </a:p>
                  </a:txBody>
                  <a:tcPr/>
                </a:tc>
                <a:tc>
                  <a:txBody>
                    <a:bodyPr/>
                    <a:lstStyle/>
                    <a:p>
                      <a:r>
                        <a:rPr lang="en-US" dirty="0"/>
                        <a:t>Sample Proposed Services</a:t>
                      </a:r>
                    </a:p>
                  </a:txBody>
                  <a:tcPr/>
                </a:tc>
                <a:extLst>
                  <a:ext uri="{0D108BD9-81ED-4DB2-BD59-A6C34878D82A}">
                    <a16:rowId xmlns:a16="http://schemas.microsoft.com/office/drawing/2014/main" val="2215763785"/>
                  </a:ext>
                </a:extLst>
              </a:tr>
              <a:tr h="370840">
                <a:tc>
                  <a:txBody>
                    <a:bodyPr/>
                    <a:lstStyle/>
                    <a:p>
                      <a:r>
                        <a:rPr lang="en-US" dirty="0"/>
                        <a:t>Special Education (SDI)</a:t>
                      </a:r>
                    </a:p>
                  </a:txBody>
                  <a:tcPr/>
                </a:tc>
                <a:tc>
                  <a:txBody>
                    <a:bodyPr/>
                    <a:lstStyle/>
                    <a:p>
                      <a:r>
                        <a:rPr lang="en-US" dirty="0"/>
                        <a:t>Daily 30-minute direct instruction in phonics and reading fluency taught by the special education teacher.</a:t>
                      </a:r>
                    </a:p>
                  </a:txBody>
                  <a:tcPr/>
                </a:tc>
                <a:extLst>
                  <a:ext uri="{0D108BD9-81ED-4DB2-BD59-A6C34878D82A}">
                    <a16:rowId xmlns:a16="http://schemas.microsoft.com/office/drawing/2014/main" val="2919871636"/>
                  </a:ext>
                </a:extLst>
              </a:tr>
              <a:tr h="370840">
                <a:tc>
                  <a:txBody>
                    <a:bodyPr/>
                    <a:lstStyle/>
                    <a:p>
                      <a:r>
                        <a:rPr lang="en-US" dirty="0"/>
                        <a:t>Related Service</a:t>
                      </a:r>
                    </a:p>
                  </a:txBody>
                  <a:tcPr/>
                </a:tc>
                <a:tc>
                  <a:txBody>
                    <a:bodyPr/>
                    <a:lstStyle/>
                    <a:p>
                      <a:r>
                        <a:rPr lang="en-US" dirty="0"/>
                        <a:t>Pull out speech services 2 days a week for 20 min to address the disfluency/stutter impacting fluent reading of connected text.</a:t>
                      </a:r>
                    </a:p>
                  </a:txBody>
                  <a:tcPr/>
                </a:tc>
                <a:extLst>
                  <a:ext uri="{0D108BD9-81ED-4DB2-BD59-A6C34878D82A}">
                    <a16:rowId xmlns:a16="http://schemas.microsoft.com/office/drawing/2014/main" val="771904041"/>
                  </a:ext>
                </a:extLst>
              </a:tr>
              <a:tr h="370840">
                <a:tc>
                  <a:txBody>
                    <a:bodyPr/>
                    <a:lstStyle/>
                    <a:p>
                      <a:r>
                        <a:rPr lang="en-US" dirty="0"/>
                        <a:t>Supplementary</a:t>
                      </a:r>
                    </a:p>
                  </a:txBody>
                  <a:tcPr/>
                </a:tc>
                <a:tc>
                  <a:txBody>
                    <a:bodyPr/>
                    <a:lstStyle/>
                    <a:p>
                      <a:r>
                        <a:rPr lang="en-US" dirty="0"/>
                        <a:t>Access to audio books or a peer reader when reading is above instructional reading level.</a:t>
                      </a:r>
                    </a:p>
                  </a:txBody>
                  <a:tcPr/>
                </a:tc>
                <a:extLst>
                  <a:ext uri="{0D108BD9-81ED-4DB2-BD59-A6C34878D82A}">
                    <a16:rowId xmlns:a16="http://schemas.microsoft.com/office/drawing/2014/main" val="879725126"/>
                  </a:ext>
                </a:extLst>
              </a:tr>
              <a:tr h="370840">
                <a:tc>
                  <a:txBody>
                    <a:bodyPr/>
                    <a:lstStyle/>
                    <a:p>
                      <a:r>
                        <a:rPr lang="en-US" dirty="0"/>
                        <a:t>Program Modifications</a:t>
                      </a:r>
                    </a:p>
                    <a:p>
                      <a:r>
                        <a:rPr lang="en-US" dirty="0"/>
                        <a:t>or Supports for School</a:t>
                      </a:r>
                    </a:p>
                    <a:p>
                      <a:r>
                        <a:rPr lang="en-US" dirty="0"/>
                        <a:t>Personnel</a:t>
                      </a:r>
                    </a:p>
                  </a:txBody>
                  <a:tcPr/>
                </a:tc>
                <a:tc>
                  <a:txBody>
                    <a:bodyPr/>
                    <a:lstStyle/>
                    <a:p>
                      <a:r>
                        <a:rPr lang="en-US" dirty="0"/>
                        <a:t>Special education teacher and speech and language pathologist meet 30 minutes each monthly to ensure the speech services assist the student in benefiting from special education.</a:t>
                      </a:r>
                    </a:p>
                  </a:txBody>
                  <a:tcPr/>
                </a:tc>
                <a:extLst>
                  <a:ext uri="{0D108BD9-81ED-4DB2-BD59-A6C34878D82A}">
                    <a16:rowId xmlns:a16="http://schemas.microsoft.com/office/drawing/2014/main" val="366228573"/>
                  </a:ext>
                </a:extLst>
              </a:tr>
            </a:tbl>
          </a:graphicData>
        </a:graphic>
      </p:graphicFrame>
      <p:sp>
        <p:nvSpPr>
          <p:cNvPr id="6" name="TextBox 5">
            <a:extLst>
              <a:ext uri="{FF2B5EF4-FFF2-40B4-BE49-F238E27FC236}">
                <a16:creationId xmlns:a16="http://schemas.microsoft.com/office/drawing/2014/main" id="{F88FCB62-C2CD-FF19-A1D7-7D880D9B385F}"/>
              </a:ext>
            </a:extLst>
          </p:cNvPr>
          <p:cNvSpPr txBox="1"/>
          <p:nvPr/>
        </p:nvSpPr>
        <p:spPr>
          <a:xfrm>
            <a:off x="762886" y="5995278"/>
            <a:ext cx="10369402" cy="215444"/>
          </a:xfrm>
          <a:prstGeom prst="rect">
            <a:avLst/>
          </a:prstGeom>
          <a:noFill/>
        </p:spPr>
        <p:txBody>
          <a:bodyPr wrap="square">
            <a:spAutoFit/>
          </a:bodyPr>
          <a:lstStyle/>
          <a:p>
            <a:r>
              <a:rPr lang="en-US" sz="800" dirty="0"/>
              <a:t>Taken from PROGRESS Center at the American Institutes for Research® The PLAAFP Statement is the Foundation for the IEP National Center on Intensive Intervention at the American Institutes for Research  CEC 2025</a:t>
            </a:r>
          </a:p>
        </p:txBody>
      </p:sp>
    </p:spTree>
    <p:extLst>
      <p:ext uri="{BB962C8B-B14F-4D97-AF65-F5344CB8AC3E}">
        <p14:creationId xmlns:p14="http://schemas.microsoft.com/office/powerpoint/2010/main" val="246394616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10C36491-C459-4671-B18E-0EA97A80B44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18</a:t>
            </a:r>
          </a:p>
        </p:txBody>
      </p:sp>
      <p:sp>
        <p:nvSpPr>
          <p:cNvPr id="10" name="TextBox 9">
            <a:extLst>
              <a:ext uri="{FF2B5EF4-FFF2-40B4-BE49-F238E27FC236}">
                <a16:creationId xmlns:a16="http://schemas.microsoft.com/office/drawing/2014/main" id="{A7505EA3-7A2F-4BB7-BB7E-9530B170DF45}"/>
              </a:ext>
            </a:extLst>
          </p:cNvPr>
          <p:cNvSpPr txBox="1"/>
          <p:nvPr/>
        </p:nvSpPr>
        <p:spPr>
          <a:xfrm>
            <a:off x="367002" y="142749"/>
            <a:ext cx="11556292" cy="2031325"/>
          </a:xfrm>
          <a:prstGeom prst="rect">
            <a:avLst/>
          </a:prstGeom>
          <a:noFill/>
        </p:spPr>
        <p:txBody>
          <a:bodyPr wrap="square">
            <a:spAutoFit/>
          </a:bodyPr>
          <a:lstStyle/>
          <a:p>
            <a:r>
              <a:rPr lang="en-US" sz="1800" b="1">
                <a:latin typeface="+mn-lt"/>
              </a:rPr>
              <a:t>17</a:t>
            </a:r>
            <a:r>
              <a:rPr lang="en-US" sz="1800">
                <a:latin typeface="+mn-lt"/>
              </a:rPr>
              <a:t>. Does the IEP include the projected date for the beginning of special education and related services, supplementary aids and services (including accommodations), program modifications and supports for school personnel? 34 C.F.R. 300.320(a)(7); K.S.A. 72-3429(c)(7)</a:t>
            </a:r>
            <a:br>
              <a:rPr lang="en-US" sz="1800">
                <a:latin typeface="+mn-lt"/>
              </a:rPr>
            </a:br>
            <a:br>
              <a:rPr lang="en-US" sz="1800">
                <a:latin typeface="+mn-lt"/>
              </a:rPr>
            </a:br>
            <a:r>
              <a:rPr lang="en-US" sz="1800" b="1">
                <a:latin typeface="+mn-lt"/>
              </a:rPr>
              <a:t>METHOD</a:t>
            </a:r>
            <a:r>
              <a:rPr lang="en-US" sz="1800">
                <a:latin typeface="+mn-lt"/>
              </a:rPr>
              <a:t>: Review the IEP to determine whether it contains a projected beginning date for EACH of the special education and related services, the supplementary aids and services (including accommodations), program modifications and supports for school personnel that will be provided.</a:t>
            </a:r>
            <a:endParaRPr lang="en-US"/>
          </a:p>
        </p:txBody>
      </p:sp>
      <p:sp>
        <p:nvSpPr>
          <p:cNvPr id="8" name="TextBox 7">
            <a:extLst>
              <a:ext uri="{FF2B5EF4-FFF2-40B4-BE49-F238E27FC236}">
                <a16:creationId xmlns:a16="http://schemas.microsoft.com/office/drawing/2014/main" id="{AD9E5BB1-E5E8-4E0A-9EAE-1396B829F919}"/>
              </a:ext>
            </a:extLst>
          </p:cNvPr>
          <p:cNvSpPr txBox="1"/>
          <p:nvPr/>
        </p:nvSpPr>
        <p:spPr>
          <a:xfrm>
            <a:off x="3064304" y="2107527"/>
            <a:ext cx="6094428" cy="369332"/>
          </a:xfrm>
          <a:prstGeom prst="rect">
            <a:avLst/>
          </a:prstGeom>
          <a:noFill/>
        </p:spPr>
        <p:txBody>
          <a:bodyPr wrap="square">
            <a:spAutoFit/>
          </a:bodyPr>
          <a:lstStyle/>
          <a:p>
            <a:pPr algn="ctr"/>
            <a:r>
              <a:rPr lang="en-US" b="1"/>
              <a:t>For Each and Every Service</a:t>
            </a:r>
          </a:p>
        </p:txBody>
      </p:sp>
      <p:graphicFrame>
        <p:nvGraphicFramePr>
          <p:cNvPr id="2" name="Table 1">
            <a:extLst>
              <a:ext uri="{FF2B5EF4-FFF2-40B4-BE49-F238E27FC236}">
                <a16:creationId xmlns:a16="http://schemas.microsoft.com/office/drawing/2014/main" id="{B4058718-29A9-4D5C-9538-7829B8C51237}"/>
              </a:ext>
            </a:extLst>
          </p:cNvPr>
          <p:cNvGraphicFramePr>
            <a:graphicFrameLocks noGrp="1"/>
          </p:cNvGraphicFramePr>
          <p:nvPr/>
        </p:nvGraphicFramePr>
        <p:xfrm>
          <a:off x="1859903" y="2476859"/>
          <a:ext cx="8128000" cy="1463040"/>
        </p:xfrm>
        <a:graphic>
          <a:graphicData uri="http://schemas.openxmlformats.org/drawingml/2006/table">
            <a:tbl>
              <a:tblPr firstRow="1" bandRow="1">
                <a:tableStyleId>{BC89EF96-8CEA-46FF-86C4-4CE0E7609802}</a:tableStyleId>
              </a:tblPr>
              <a:tblGrid>
                <a:gridCol w="4064000">
                  <a:extLst>
                    <a:ext uri="{9D8B030D-6E8A-4147-A177-3AD203B41FA5}">
                      <a16:colId xmlns:a16="http://schemas.microsoft.com/office/drawing/2014/main" val="1154607516"/>
                    </a:ext>
                  </a:extLst>
                </a:gridCol>
                <a:gridCol w="4064000">
                  <a:extLst>
                    <a:ext uri="{9D8B030D-6E8A-4147-A177-3AD203B41FA5}">
                      <a16:colId xmlns:a16="http://schemas.microsoft.com/office/drawing/2014/main" val="1232454422"/>
                    </a:ext>
                  </a:extLst>
                </a:gridCol>
              </a:tblGrid>
              <a:tr h="370840">
                <a:tc>
                  <a:txBody>
                    <a:bodyPr/>
                    <a:lstStyle/>
                    <a:p>
                      <a:pPr marL="285750" indent="-285750">
                        <a:buFont typeface="Arial" panose="020B0604020202020204" pitchFamily="34" charset="0"/>
                        <a:buChar char="•"/>
                      </a:pPr>
                      <a:r>
                        <a:rPr lang="en-US"/>
                        <a:t>Describe the service (see above)</a:t>
                      </a:r>
                    </a:p>
                  </a:txBody>
                  <a:tcPr/>
                </a:tc>
                <a:tc>
                  <a:txBody>
                    <a:bodyPr/>
                    <a:lstStyle/>
                    <a:p>
                      <a:pPr marL="285750" indent="-285750">
                        <a:buFont typeface="Arial" panose="020B0604020202020204" pitchFamily="34" charset="0"/>
                        <a:buChar char="•"/>
                      </a:pPr>
                      <a:r>
                        <a:rPr lang="en-US" sz="1800"/>
                        <a:t>Provide the projected date for the beginning of each service (Note: the IEP start date does NOT serve the function of the start date for any service) </a:t>
                      </a:r>
                      <a:endParaRPr lang="en-US"/>
                    </a:p>
                  </a:txBody>
                  <a:tcPr/>
                </a:tc>
                <a:extLst>
                  <a:ext uri="{0D108BD9-81ED-4DB2-BD59-A6C34878D82A}">
                    <a16:rowId xmlns:a16="http://schemas.microsoft.com/office/drawing/2014/main" val="4231847148"/>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242684"/>
            <a:ext cx="5394604" cy="179151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contains a projected beginning date for EACH of the special education and related services, supplementary aids and services (including accommodations, program modifications, and supports for school personnel that will be provided.</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242684"/>
            <a:ext cx="5190836" cy="179152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DOES NOT contain a projected beginning date for EACH of the special education and related services, supplementary aids and services (including accommodations, program modifications, and supports for school personnel that will be provided.</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E.2.h..</a:t>
            </a:r>
          </a:p>
        </p:txBody>
      </p:sp>
    </p:spTree>
    <p:custDataLst>
      <p:tags r:id="rId1"/>
    </p:custDataLst>
    <p:extLst>
      <p:ext uri="{BB962C8B-B14F-4D97-AF65-F5344CB8AC3E}">
        <p14:creationId xmlns:p14="http://schemas.microsoft.com/office/powerpoint/2010/main" val="326422605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24EE6913-DE9F-44B1-8728-AD30D3862B4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19</a:t>
            </a:r>
          </a:p>
        </p:txBody>
      </p:sp>
      <p:sp>
        <p:nvSpPr>
          <p:cNvPr id="8" name="TextBox 7">
            <a:extLst>
              <a:ext uri="{FF2B5EF4-FFF2-40B4-BE49-F238E27FC236}">
                <a16:creationId xmlns:a16="http://schemas.microsoft.com/office/drawing/2014/main" id="{E54A2985-EA81-42BE-9A47-6921F6AE85E3}"/>
              </a:ext>
            </a:extLst>
          </p:cNvPr>
          <p:cNvSpPr txBox="1"/>
          <p:nvPr/>
        </p:nvSpPr>
        <p:spPr>
          <a:xfrm>
            <a:off x="438737" y="36095"/>
            <a:ext cx="11508621" cy="1923604"/>
          </a:xfrm>
          <a:prstGeom prst="rect">
            <a:avLst/>
          </a:prstGeom>
          <a:noFill/>
        </p:spPr>
        <p:txBody>
          <a:bodyPr wrap="square" rtlCol="0">
            <a:spAutoFit/>
          </a:bodyPr>
          <a:lstStyle/>
          <a:p>
            <a:r>
              <a:rPr lang="en-US" sz="1700" b="1" dirty="0"/>
              <a:t>18</a:t>
            </a:r>
            <a:r>
              <a:rPr lang="en-US" sz="1700" dirty="0"/>
              <a:t>. Does the IEP include anticipated frequency, location and duration of special education and related services, supplementary aids and services (including accommodations), program modifications and supports for school personnel? 34 C.F.R. 300.320(a)(7); K.S.A. 72-3429(c)(7)</a:t>
            </a:r>
            <a:br>
              <a:rPr lang="en-US" sz="1700" dirty="0"/>
            </a:br>
            <a:br>
              <a:rPr lang="en-US" sz="1700" dirty="0"/>
            </a:br>
            <a:r>
              <a:rPr lang="en-US" sz="1700" b="1" dirty="0"/>
              <a:t>METHOD</a:t>
            </a:r>
            <a:r>
              <a:rPr lang="en-US" sz="1700" dirty="0"/>
              <a:t>: Review the IEP to determine whether it contains the anticipated frequency, location, and duration for EACH of the special education and related services, supplementary aids and services (including accommodations), program modifications and supports for school personnel.</a:t>
            </a:r>
          </a:p>
        </p:txBody>
      </p:sp>
      <p:sp>
        <p:nvSpPr>
          <p:cNvPr id="3" name="TextBox 2">
            <a:extLst>
              <a:ext uri="{FF2B5EF4-FFF2-40B4-BE49-F238E27FC236}">
                <a16:creationId xmlns:a16="http://schemas.microsoft.com/office/drawing/2014/main" id="{96FE707F-6E45-4B91-98C1-972C5B20092F}"/>
              </a:ext>
            </a:extLst>
          </p:cNvPr>
          <p:cNvSpPr txBox="1"/>
          <p:nvPr/>
        </p:nvSpPr>
        <p:spPr>
          <a:xfrm>
            <a:off x="2611053" y="1865871"/>
            <a:ext cx="7305870" cy="369332"/>
          </a:xfrm>
          <a:prstGeom prst="rect">
            <a:avLst/>
          </a:prstGeom>
          <a:noFill/>
        </p:spPr>
        <p:txBody>
          <a:bodyPr wrap="square" rtlCol="0">
            <a:spAutoFit/>
          </a:bodyPr>
          <a:lstStyle/>
          <a:p>
            <a:r>
              <a:rPr lang="en-US" b="1"/>
              <a:t>Examples of Frequency, Location, Durations for Related Services</a:t>
            </a:r>
          </a:p>
        </p:txBody>
      </p:sp>
      <p:graphicFrame>
        <p:nvGraphicFramePr>
          <p:cNvPr id="2" name="Table 2">
            <a:extLst>
              <a:ext uri="{FF2B5EF4-FFF2-40B4-BE49-F238E27FC236}">
                <a16:creationId xmlns:a16="http://schemas.microsoft.com/office/drawing/2014/main" id="{B9E23B03-CE90-4274-B99A-E46D1991BB13}"/>
              </a:ext>
            </a:extLst>
          </p:cNvPr>
          <p:cNvGraphicFramePr>
            <a:graphicFrameLocks noGrp="1"/>
          </p:cNvGraphicFramePr>
          <p:nvPr>
            <p:extLst>
              <p:ext uri="{D42A27DB-BD31-4B8C-83A1-F6EECF244321}">
                <p14:modId xmlns:p14="http://schemas.microsoft.com/office/powerpoint/2010/main" val="12813116"/>
              </p:ext>
            </p:extLst>
          </p:nvPr>
        </p:nvGraphicFramePr>
        <p:xfrm>
          <a:off x="438737" y="2221619"/>
          <a:ext cx="11314521" cy="2276308"/>
        </p:xfrm>
        <a:graphic>
          <a:graphicData uri="http://schemas.openxmlformats.org/drawingml/2006/table">
            <a:tbl>
              <a:tblPr firstRow="1" bandRow="1">
                <a:tableStyleId>{5C22544A-7EE6-4342-B048-85BDC9FD1C3A}</a:tableStyleId>
              </a:tblPr>
              <a:tblGrid>
                <a:gridCol w="3771507">
                  <a:extLst>
                    <a:ext uri="{9D8B030D-6E8A-4147-A177-3AD203B41FA5}">
                      <a16:colId xmlns:a16="http://schemas.microsoft.com/office/drawing/2014/main" val="3426583241"/>
                    </a:ext>
                  </a:extLst>
                </a:gridCol>
                <a:gridCol w="3771507">
                  <a:extLst>
                    <a:ext uri="{9D8B030D-6E8A-4147-A177-3AD203B41FA5}">
                      <a16:colId xmlns:a16="http://schemas.microsoft.com/office/drawing/2014/main" val="3994294883"/>
                    </a:ext>
                  </a:extLst>
                </a:gridCol>
                <a:gridCol w="3771507">
                  <a:extLst>
                    <a:ext uri="{9D8B030D-6E8A-4147-A177-3AD203B41FA5}">
                      <a16:colId xmlns:a16="http://schemas.microsoft.com/office/drawing/2014/main" val="3078145596"/>
                    </a:ext>
                  </a:extLst>
                </a:gridCol>
              </a:tblGrid>
              <a:tr h="300923">
                <a:tc>
                  <a:txBody>
                    <a:bodyPr/>
                    <a:lstStyle/>
                    <a:p>
                      <a:r>
                        <a:rPr lang="en-US" dirty="0">
                          <a:solidFill>
                            <a:schemeClr val="bg1"/>
                          </a:solidFill>
                        </a:rPr>
                        <a:t>Transportation</a:t>
                      </a:r>
                    </a:p>
                  </a:txBody>
                  <a:tcPr>
                    <a:solidFill>
                      <a:schemeClr val="accent1"/>
                    </a:solidFill>
                  </a:tcPr>
                </a:tc>
                <a:tc>
                  <a:txBody>
                    <a:bodyPr/>
                    <a:lstStyle/>
                    <a:p>
                      <a:r>
                        <a:rPr lang="en-US">
                          <a:solidFill>
                            <a:schemeClr val="bg1"/>
                          </a:solidFill>
                        </a:rPr>
                        <a:t>Counseling Services</a:t>
                      </a:r>
                    </a:p>
                  </a:txBody>
                  <a:tcPr>
                    <a:solidFill>
                      <a:schemeClr val="accent1"/>
                    </a:solidFill>
                  </a:tcPr>
                </a:tc>
                <a:tc>
                  <a:txBody>
                    <a:bodyPr/>
                    <a:lstStyle/>
                    <a:p>
                      <a:r>
                        <a:rPr lang="en-US" dirty="0">
                          <a:solidFill>
                            <a:schemeClr val="bg1"/>
                          </a:solidFill>
                        </a:rPr>
                        <a:t>Occupational Therapy</a:t>
                      </a:r>
                    </a:p>
                  </a:txBody>
                  <a:tcPr>
                    <a:solidFill>
                      <a:schemeClr val="accent1"/>
                    </a:solidFill>
                  </a:tcPr>
                </a:tc>
                <a:extLst>
                  <a:ext uri="{0D108BD9-81ED-4DB2-BD59-A6C34878D82A}">
                    <a16:rowId xmlns:a16="http://schemas.microsoft.com/office/drawing/2014/main" val="3758361321"/>
                  </a:ext>
                </a:extLst>
              </a:tr>
              <a:tr h="526616">
                <a:tc>
                  <a:txBody>
                    <a:bodyPr/>
                    <a:lstStyle/>
                    <a:p>
                      <a:r>
                        <a:rPr lang="en-US" sz="1600"/>
                        <a:t>Frequency: Every day when school is in session</a:t>
                      </a:r>
                    </a:p>
                  </a:txBody>
                  <a:tcPr/>
                </a:tc>
                <a:tc>
                  <a:txBody>
                    <a:bodyPr/>
                    <a:lstStyle/>
                    <a:p>
                      <a:r>
                        <a:rPr lang="en-US" sz="1600"/>
                        <a:t>Frequency: Three Days per week</a:t>
                      </a:r>
                    </a:p>
                  </a:txBody>
                  <a:tcPr/>
                </a:tc>
                <a:tc>
                  <a:txBody>
                    <a:bodyPr/>
                    <a:lstStyle/>
                    <a:p>
                      <a:r>
                        <a:rPr lang="en-US" sz="1600"/>
                        <a:t>Frequency: Once per week</a:t>
                      </a:r>
                    </a:p>
                  </a:txBody>
                  <a:tcPr/>
                </a:tc>
                <a:extLst>
                  <a:ext uri="{0D108BD9-81ED-4DB2-BD59-A6C34878D82A}">
                    <a16:rowId xmlns:a16="http://schemas.microsoft.com/office/drawing/2014/main" val="3285704352"/>
                  </a:ext>
                </a:extLst>
              </a:tr>
              <a:tr h="526616">
                <a:tc>
                  <a:txBody>
                    <a:bodyPr/>
                    <a:lstStyle/>
                    <a:p>
                      <a:r>
                        <a:rPr lang="en-US" sz="1600"/>
                        <a:t>Location: In district special education vehicle</a:t>
                      </a:r>
                    </a:p>
                  </a:txBody>
                  <a:tcPr/>
                </a:tc>
                <a:tc>
                  <a:txBody>
                    <a:bodyPr/>
                    <a:lstStyle/>
                    <a:p>
                      <a:r>
                        <a:rPr lang="en-US" sz="1600"/>
                        <a:t>Location: Counselor’s Office</a:t>
                      </a:r>
                    </a:p>
                  </a:txBody>
                  <a:tcPr/>
                </a:tc>
                <a:tc>
                  <a:txBody>
                    <a:bodyPr/>
                    <a:lstStyle/>
                    <a:p>
                      <a:r>
                        <a:rPr lang="en-US" sz="1600"/>
                        <a:t>Location: Resource Room</a:t>
                      </a:r>
                    </a:p>
                  </a:txBody>
                  <a:tcPr/>
                </a:tc>
                <a:extLst>
                  <a:ext uri="{0D108BD9-81ED-4DB2-BD59-A6C34878D82A}">
                    <a16:rowId xmlns:a16="http://schemas.microsoft.com/office/drawing/2014/main" val="2702874489"/>
                  </a:ext>
                </a:extLst>
              </a:tr>
              <a:tr h="752308">
                <a:tc>
                  <a:txBody>
                    <a:bodyPr/>
                    <a:lstStyle/>
                    <a:p>
                      <a:r>
                        <a:rPr lang="en-US" sz="1600"/>
                        <a:t>Duration: Travel time from home to school/school to home via bus route</a:t>
                      </a:r>
                    </a:p>
                  </a:txBody>
                  <a:tcPr/>
                </a:tc>
                <a:tc>
                  <a:txBody>
                    <a:bodyPr/>
                    <a:lstStyle/>
                    <a:p>
                      <a:r>
                        <a:rPr lang="en-US" sz="1600"/>
                        <a:t>Duration: A total of 600 minutes per semester</a:t>
                      </a:r>
                    </a:p>
                  </a:txBody>
                  <a:tcPr/>
                </a:tc>
                <a:tc>
                  <a:txBody>
                    <a:bodyPr/>
                    <a:lstStyle/>
                    <a:p>
                      <a:r>
                        <a:rPr lang="en-US" sz="1600" dirty="0"/>
                        <a:t>Duration: Twenty minutes per week</a:t>
                      </a:r>
                    </a:p>
                  </a:txBody>
                  <a:tcPr/>
                </a:tc>
                <a:extLst>
                  <a:ext uri="{0D108BD9-81ED-4DB2-BD59-A6C34878D82A}">
                    <a16:rowId xmlns:a16="http://schemas.microsoft.com/office/drawing/2014/main" val="3722531624"/>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696178"/>
            <a:ext cx="5394604" cy="1338026"/>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contains the anticipated frequency, location, and duration for EACH of the special education and related services, supplementary aids and services (including accommodations), program modifications, and supports for school personnel.</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696176"/>
            <a:ext cx="5190836" cy="1338027"/>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DOES NOT contain the anticipated frequency, location, and duration for EACH of the special education and related services, supplementary aids and services (including accommodations), program modifications, and supports for school personnel.</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E.2.h..</a:t>
            </a:r>
          </a:p>
        </p:txBody>
      </p:sp>
    </p:spTree>
    <p:custDataLst>
      <p:tags r:id="rId1"/>
    </p:custDataLst>
    <p:extLst>
      <p:ext uri="{BB962C8B-B14F-4D97-AF65-F5344CB8AC3E}">
        <p14:creationId xmlns:p14="http://schemas.microsoft.com/office/powerpoint/2010/main" val="307644593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C64EC8-A8A7-01BA-2E78-C076E5DB29A9}"/>
              </a:ext>
            </a:extLst>
          </p:cNvPr>
          <p:cNvSpPr>
            <a:spLocks noGrp="1"/>
          </p:cNvSpPr>
          <p:nvPr>
            <p:ph type="title"/>
          </p:nvPr>
        </p:nvSpPr>
        <p:spPr>
          <a:xfrm>
            <a:off x="6172199" y="365125"/>
            <a:ext cx="3789220" cy="2142548"/>
          </a:xfrm>
        </p:spPr>
        <p:txBody>
          <a:bodyPr>
            <a:normAutofit fontScale="90000"/>
          </a:bodyPr>
          <a:lstStyle/>
          <a:p>
            <a:r>
              <a:rPr lang="en-US">
                <a:hlinkClick r:id="rId3"/>
              </a:rPr>
              <a:t>Frequency, Location, Duration Tip Sheet</a:t>
            </a:r>
            <a:endParaRPr lang="en-US"/>
          </a:p>
        </p:txBody>
      </p:sp>
      <p:pic>
        <p:nvPicPr>
          <p:cNvPr id="9" name="Content Placeholder 8" descr="screenshot image of page 1 of the IEP Tip Sheet Dates, Frequency, Location, and Duration of Services">
            <a:extLst>
              <a:ext uri="{FF2B5EF4-FFF2-40B4-BE49-F238E27FC236}">
                <a16:creationId xmlns:a16="http://schemas.microsoft.com/office/drawing/2014/main" id="{379544CF-9F34-F398-564C-19C4023A73C1}"/>
              </a:ext>
            </a:extLst>
          </p:cNvPr>
          <p:cNvPicPr>
            <a:picLocks noGrp="1" noChangeAspect="1"/>
          </p:cNvPicPr>
          <p:nvPr>
            <p:ph sz="half" idx="1"/>
          </p:nvPr>
        </p:nvPicPr>
        <p:blipFill>
          <a:blip r:embed="rId4"/>
          <a:stretch>
            <a:fillRect/>
          </a:stretch>
        </p:blipFill>
        <p:spPr>
          <a:xfrm>
            <a:off x="1359912" y="365125"/>
            <a:ext cx="4138175" cy="5811838"/>
          </a:xfrm>
        </p:spPr>
      </p:pic>
      <p:pic>
        <p:nvPicPr>
          <p:cNvPr id="11" name="Content Placeholder 10" descr="screenshot image of page 2 of the IEP Tip Sheet Dates, Frequency, Location, and Duration of Services">
            <a:extLst>
              <a:ext uri="{FF2B5EF4-FFF2-40B4-BE49-F238E27FC236}">
                <a16:creationId xmlns:a16="http://schemas.microsoft.com/office/drawing/2014/main" id="{70D8C403-FB5D-F132-3D1A-6930A802F7D1}"/>
              </a:ext>
            </a:extLst>
          </p:cNvPr>
          <p:cNvPicPr>
            <a:picLocks noGrp="1" noChangeAspect="1"/>
          </p:cNvPicPr>
          <p:nvPr>
            <p:ph sz="half" idx="2"/>
          </p:nvPr>
        </p:nvPicPr>
        <p:blipFill>
          <a:blip r:embed="rId5"/>
          <a:stretch>
            <a:fillRect/>
          </a:stretch>
        </p:blipFill>
        <p:spPr>
          <a:xfrm>
            <a:off x="6095356" y="2867891"/>
            <a:ext cx="5869596" cy="2493818"/>
          </a:xfrm>
        </p:spPr>
      </p:pic>
      <p:pic>
        <p:nvPicPr>
          <p:cNvPr id="3" name="Picture 2" descr="QR code">
            <a:extLst>
              <a:ext uri="{FF2B5EF4-FFF2-40B4-BE49-F238E27FC236}">
                <a16:creationId xmlns:a16="http://schemas.microsoft.com/office/drawing/2014/main" id="{9924AA29-540B-91FB-D86E-DF941E03A970}"/>
              </a:ext>
            </a:extLst>
          </p:cNvPr>
          <p:cNvPicPr>
            <a:picLocks noChangeAspect="1"/>
          </p:cNvPicPr>
          <p:nvPr/>
        </p:nvPicPr>
        <p:blipFill>
          <a:blip r:embed="rId6"/>
          <a:stretch>
            <a:fillRect/>
          </a:stretch>
        </p:blipFill>
        <p:spPr>
          <a:xfrm>
            <a:off x="9647096" y="365125"/>
            <a:ext cx="1976870" cy="1976870"/>
          </a:xfrm>
          <a:prstGeom prst="rect">
            <a:avLst/>
          </a:prstGeom>
        </p:spPr>
      </p:pic>
    </p:spTree>
    <p:extLst>
      <p:ext uri="{BB962C8B-B14F-4D97-AF65-F5344CB8AC3E}">
        <p14:creationId xmlns:p14="http://schemas.microsoft.com/office/powerpoint/2010/main" val="341448257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D2B439-5051-4B72-8D49-C614E908C178}"/>
              </a:ext>
            </a:extLst>
          </p:cNvPr>
          <p:cNvSpPr>
            <a:spLocks noGrp="1"/>
          </p:cNvSpPr>
          <p:nvPr>
            <p:ph idx="1"/>
          </p:nvPr>
        </p:nvSpPr>
        <p:spPr/>
        <p:txBody>
          <a:bodyPr>
            <a:normAutofit fontScale="62500" lnSpcReduction="20000"/>
          </a:bodyPr>
          <a:lstStyle/>
          <a:p>
            <a:pPr>
              <a:lnSpc>
                <a:spcPct val="120000"/>
              </a:lnSpc>
            </a:pPr>
            <a:r>
              <a:rPr lang="en-US" sz="3200" dirty="0">
                <a:latin typeface="+mn-lt"/>
                <a:ea typeface="Open Sans Light"/>
                <a:cs typeface="Open Sans Light"/>
                <a:hlinkClick r:id="rId3" tooltip="Assuring the Documentation of Frequency, Location, and Duration of Accommodations on the IEP">
                  <a:extLst>
                    <a:ext uri="{A12FA001-AC4F-418D-AE19-62706E023703}">
                      <ahyp:hlinkClr xmlns:ahyp="http://schemas.microsoft.com/office/drawing/2018/hyperlinkcolor" val="tx"/>
                    </a:ext>
                  </a:extLst>
                </a:hlinkClick>
              </a:rPr>
              <a:t>Assuring the Documentation of Frequency, Location, and Duration of Accommodations on the IEP</a:t>
            </a:r>
            <a:r>
              <a:rPr lang="en-US" sz="3200" dirty="0">
                <a:latin typeface="+mn-lt"/>
                <a:ea typeface="Open Sans Light"/>
                <a:cs typeface="Open Sans Light"/>
              </a:rPr>
              <a:t> (PDF)</a:t>
            </a:r>
          </a:p>
          <a:p>
            <a:pPr>
              <a:lnSpc>
                <a:spcPct val="120000"/>
              </a:lnSpc>
            </a:pPr>
            <a:r>
              <a:rPr lang="en-US" sz="3200" b="0" i="0" u="none" strike="noStrike" dirty="0">
                <a:effectLst/>
                <a:latin typeface="+mn-lt"/>
                <a:hlinkClick r:id="rId4" tooltip="Examples of Frequency, Location, and Duration for Accommodations and Modifications">
                  <a:extLst>
                    <a:ext uri="{A12FA001-AC4F-418D-AE19-62706E023703}">
                      <ahyp:hlinkClr xmlns:ahyp="http://schemas.microsoft.com/office/drawing/2018/hyperlinkcolor" val="tx"/>
                    </a:ext>
                  </a:extLst>
                </a:hlinkClick>
              </a:rPr>
              <a:t>Examples of Frequency, Location, and Duration for Accommodations &amp; Modifications</a:t>
            </a:r>
            <a:r>
              <a:rPr lang="en-US" sz="3200" b="0" i="0" dirty="0">
                <a:effectLst/>
                <a:latin typeface="+mn-lt"/>
              </a:rPr>
              <a:t> (PDF)</a:t>
            </a:r>
            <a:endParaRPr lang="en-US" sz="3200" dirty="0">
              <a:latin typeface="+mn-lt"/>
              <a:ea typeface="Open Sans Light"/>
              <a:cs typeface="Open Sans Light"/>
            </a:endParaRPr>
          </a:p>
          <a:p>
            <a:pPr>
              <a:lnSpc>
                <a:spcPct val="120000"/>
              </a:lnSpc>
            </a:pPr>
            <a:r>
              <a:rPr lang="en-US" sz="3200" dirty="0">
                <a:latin typeface="+mn-lt"/>
                <a:ea typeface="Open Sans Light"/>
                <a:cs typeface="Open Sans Light"/>
                <a:hlinkClick r:id="rId5" tooltip="Documenting Frequency, Location, and Duration of Accommodations and Modifications on the IEP during the 2020-21 school year">
                  <a:extLst>
                    <a:ext uri="{A12FA001-AC4F-418D-AE19-62706E023703}">
                      <ahyp:hlinkClr xmlns:ahyp="http://schemas.microsoft.com/office/drawing/2018/hyperlinkcolor" val="tx"/>
                    </a:ext>
                  </a:extLst>
                </a:hlinkClick>
              </a:rPr>
              <a:t>Documenting Frequency, Location, and Duration of Accommodations and Modifications on the IEP during the school year</a:t>
            </a:r>
            <a:r>
              <a:rPr lang="en-US" sz="3200" dirty="0">
                <a:latin typeface="+mn-lt"/>
                <a:ea typeface="Open Sans Light"/>
                <a:cs typeface="Open Sans Light"/>
              </a:rPr>
              <a:t> (PDF) (examples specific to Text-to-Speech)</a:t>
            </a:r>
          </a:p>
          <a:p>
            <a:pPr>
              <a:lnSpc>
                <a:spcPct val="120000"/>
              </a:lnSpc>
            </a:pPr>
            <a:r>
              <a:rPr lang="en-US" sz="3200" b="0" i="0" u="none" strike="noStrike" dirty="0">
                <a:solidFill>
                  <a:srgbClr val="3333FF"/>
                </a:solidFill>
                <a:effectLst/>
                <a:highlight>
                  <a:srgbClr val="FFFFFF"/>
                </a:highlight>
                <a:latin typeface="+mn-lt"/>
                <a:hlinkClick r:id="rId6" tooltip="Considerations for Accessible Educational Materials"/>
              </a:rPr>
              <a:t>Considerations for Accessible Educational Materials</a:t>
            </a:r>
            <a:r>
              <a:rPr lang="en-US" sz="3200" b="0" i="0" dirty="0">
                <a:solidFill>
                  <a:srgbClr val="000000"/>
                </a:solidFill>
                <a:effectLst/>
                <a:highlight>
                  <a:srgbClr val="FFFFFF"/>
                </a:highlight>
                <a:latin typeface="+mn-lt"/>
              </a:rPr>
              <a:t> (PDF)</a:t>
            </a:r>
            <a:endParaRPr lang="en-US" sz="3200" dirty="0">
              <a:latin typeface="+mn-lt"/>
              <a:ea typeface="Open Sans Light"/>
              <a:cs typeface="Open Sans Light"/>
              <a:hlinkClick r:id="" action="ppaction://noaction">
                <a:extLst>
                  <a:ext uri="{A12FA001-AC4F-418D-AE19-62706E023703}">
                    <ahyp:hlinkClr xmlns:ahyp="http://schemas.microsoft.com/office/drawing/2018/hyperlinkcolor" val="tx"/>
                  </a:ext>
                </a:extLst>
              </a:hlinkClick>
            </a:endParaRPr>
          </a:p>
          <a:p>
            <a:pPr>
              <a:lnSpc>
                <a:spcPct val="120000"/>
              </a:lnSpc>
            </a:pPr>
            <a:r>
              <a:rPr lang="en-US" sz="3200" dirty="0">
                <a:latin typeface="+mn-lt"/>
                <a:ea typeface="Open Sans Light"/>
                <a:cs typeface="Open Sans Light"/>
                <a:hlinkClick r:id="" action="ppaction://noaction">
                  <a:extLst>
                    <a:ext uri="{A12FA001-AC4F-418D-AE19-62706E023703}">
                      <ahyp:hlinkClr xmlns:ahyp="http://schemas.microsoft.com/office/drawing/2018/hyperlinkcolor" val="tx"/>
                    </a:ext>
                  </a:extLst>
                </a:hlinkClick>
              </a:rPr>
              <a:t>Kansas Assistive Technology Guide</a:t>
            </a:r>
            <a:endParaRPr lang="en-US" sz="3200" dirty="0">
              <a:latin typeface="+mn-lt"/>
              <a:ea typeface="Open Sans Light"/>
              <a:cs typeface="Open Sans Light"/>
            </a:endParaRPr>
          </a:p>
          <a:p>
            <a:pPr>
              <a:lnSpc>
                <a:spcPct val="120000"/>
              </a:lnSpc>
            </a:pPr>
            <a:r>
              <a:rPr lang="en-US" sz="3200" b="0" i="0" dirty="0">
                <a:effectLst/>
                <a:latin typeface="+mn-lt"/>
              </a:rPr>
              <a:t> </a:t>
            </a:r>
            <a:r>
              <a:rPr lang="en-US" sz="3200" b="0" i="0" u="none" strike="noStrike" dirty="0">
                <a:effectLst/>
                <a:latin typeface="+mn-lt"/>
                <a:hlinkClick r:id="rId7" tooltip="Dear Colleague Letter">
                  <a:extLst>
                    <a:ext uri="{A12FA001-AC4F-418D-AE19-62706E023703}">
                      <ahyp:hlinkClr xmlns:ahyp="http://schemas.microsoft.com/office/drawing/2018/hyperlinkcolor" val="tx"/>
                    </a:ext>
                  </a:extLst>
                </a:hlinkClick>
              </a:rPr>
              <a:t>Assistive Technology Dear Colleague Letter</a:t>
            </a:r>
            <a:r>
              <a:rPr lang="en-US" sz="3200" b="0" i="0" dirty="0">
                <a:effectLst/>
                <a:latin typeface="+mn-lt"/>
              </a:rPr>
              <a:t> (PDF)</a:t>
            </a:r>
          </a:p>
          <a:p>
            <a:pPr>
              <a:lnSpc>
                <a:spcPct val="120000"/>
              </a:lnSpc>
            </a:pPr>
            <a:r>
              <a:rPr lang="en-US" sz="3200" b="0" i="0" u="none" strike="noStrike" dirty="0">
                <a:effectLst/>
                <a:latin typeface="+mn-lt"/>
                <a:hlinkClick r:id="rId8" tooltip="Myths and Facts">
                  <a:extLst>
                    <a:ext uri="{A12FA001-AC4F-418D-AE19-62706E023703}">
                      <ahyp:hlinkClr xmlns:ahyp="http://schemas.microsoft.com/office/drawing/2018/hyperlinkcolor" val="tx"/>
                    </a:ext>
                  </a:extLst>
                </a:hlinkClick>
              </a:rPr>
              <a:t>Myths and Facts Surrounding Assistive Technology Devices</a:t>
            </a:r>
            <a:r>
              <a:rPr lang="en-US" sz="3200" b="0" i="0" dirty="0">
                <a:effectLst/>
                <a:latin typeface="+mn-lt"/>
              </a:rPr>
              <a:t> (PDF)</a:t>
            </a:r>
            <a:endParaRPr lang="en-US" sz="3200" dirty="0">
              <a:latin typeface="+mn-lt"/>
              <a:ea typeface="Open Sans Light"/>
              <a:cs typeface="Open Sans Light"/>
            </a:endParaRPr>
          </a:p>
          <a:p>
            <a:pPr>
              <a:lnSpc>
                <a:spcPct val="100000"/>
              </a:lnSpc>
            </a:pPr>
            <a:endParaRPr lang="en-US" sz="3200" dirty="0">
              <a:solidFill>
                <a:srgbClr val="FF0000"/>
              </a:solidFill>
              <a:latin typeface="Open Sans Light"/>
              <a:ea typeface="Open Sans Light"/>
              <a:cs typeface="Open Sans Light"/>
            </a:endParaRPr>
          </a:p>
          <a:p>
            <a:endParaRPr lang="en-US" dirty="0"/>
          </a:p>
        </p:txBody>
      </p:sp>
      <p:sp>
        <p:nvSpPr>
          <p:cNvPr id="5" name="Title 4">
            <a:extLst>
              <a:ext uri="{FF2B5EF4-FFF2-40B4-BE49-F238E27FC236}">
                <a16:creationId xmlns:a16="http://schemas.microsoft.com/office/drawing/2014/main" id="{ABB3D59E-C2FF-4D6A-9374-865C0EBD738D}"/>
              </a:ext>
            </a:extLst>
          </p:cNvPr>
          <p:cNvSpPr>
            <a:spLocks noGrp="1"/>
          </p:cNvSpPr>
          <p:nvPr>
            <p:ph type="title"/>
          </p:nvPr>
        </p:nvSpPr>
        <p:spPr/>
        <p:txBody>
          <a:bodyPr/>
          <a:lstStyle/>
          <a:p>
            <a:r>
              <a:rPr lang="en-US"/>
              <a:t>Documenting Accommodations</a:t>
            </a:r>
          </a:p>
        </p:txBody>
      </p:sp>
    </p:spTree>
    <p:extLst>
      <p:ext uri="{BB962C8B-B14F-4D97-AF65-F5344CB8AC3E}">
        <p14:creationId xmlns:p14="http://schemas.microsoft.com/office/powerpoint/2010/main" val="293954054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804EC-0F76-39D2-60C2-B9DD6C835A46}"/>
              </a:ext>
            </a:extLst>
          </p:cNvPr>
          <p:cNvSpPr>
            <a:spLocks noGrp="1"/>
          </p:cNvSpPr>
          <p:nvPr>
            <p:ph type="title"/>
          </p:nvPr>
        </p:nvSpPr>
        <p:spPr>
          <a:xfrm>
            <a:off x="838200" y="102053"/>
            <a:ext cx="10506529" cy="1044349"/>
          </a:xfrm>
        </p:spPr>
        <p:txBody>
          <a:bodyPr>
            <a:normAutofit fontScale="90000"/>
          </a:bodyPr>
          <a:lstStyle/>
          <a:p>
            <a:r>
              <a:rPr lang="en-US">
                <a:latin typeface="Open Sans Semibold"/>
                <a:ea typeface="Open Sans Semibold"/>
                <a:cs typeface="Open Sans Semibold"/>
              </a:rPr>
              <a:t>Examples: Accommodations and Modifications (Q17 &amp; Q18)</a:t>
            </a:r>
            <a:endParaRPr lang="en-US"/>
          </a:p>
        </p:txBody>
      </p:sp>
      <p:sp>
        <p:nvSpPr>
          <p:cNvPr id="7" name="TextBox 6">
            <a:extLst>
              <a:ext uri="{FF2B5EF4-FFF2-40B4-BE49-F238E27FC236}">
                <a16:creationId xmlns:a16="http://schemas.microsoft.com/office/drawing/2014/main" id="{6AB72E3A-B4CE-4D11-0FF6-C999A9C05EA6}"/>
              </a:ext>
            </a:extLst>
          </p:cNvPr>
          <p:cNvSpPr txBox="1"/>
          <p:nvPr/>
        </p:nvSpPr>
        <p:spPr>
          <a:xfrm>
            <a:off x="787400" y="106861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Times New Roman"/>
                <a:cs typeface="Times New Roman"/>
              </a:rPr>
              <a:t>ACCOMMODATION EXAMPLES: </a:t>
            </a:r>
          </a:p>
        </p:txBody>
      </p:sp>
      <p:graphicFrame>
        <p:nvGraphicFramePr>
          <p:cNvPr id="6" name="Content Placeholder 5">
            <a:extLst>
              <a:ext uri="{FF2B5EF4-FFF2-40B4-BE49-F238E27FC236}">
                <a16:creationId xmlns:a16="http://schemas.microsoft.com/office/drawing/2014/main" id="{CC511E16-086F-89FA-9251-4D528A9CD7F7}"/>
              </a:ext>
            </a:extLst>
          </p:cNvPr>
          <p:cNvGraphicFramePr>
            <a:graphicFrameLocks noGrp="1"/>
          </p:cNvGraphicFramePr>
          <p:nvPr>
            <p:ph idx="1"/>
            <p:extLst>
              <p:ext uri="{D42A27DB-BD31-4B8C-83A1-F6EECF244321}">
                <p14:modId xmlns:p14="http://schemas.microsoft.com/office/powerpoint/2010/main" val="2795811785"/>
              </p:ext>
            </p:extLst>
          </p:nvPr>
        </p:nvGraphicFramePr>
        <p:xfrm>
          <a:off x="838200" y="1336221"/>
          <a:ext cx="10515597" cy="2377440"/>
        </p:xfrm>
        <a:graphic>
          <a:graphicData uri="http://schemas.openxmlformats.org/drawingml/2006/table">
            <a:tbl>
              <a:tblPr firstRow="1" firstCol="1" bandRow="1">
                <a:tableStyleId>{3B4B98B0-60AC-42C2-AFA5-B58CD77FA1E5}</a:tableStyleId>
              </a:tblPr>
              <a:tblGrid>
                <a:gridCol w="2218888">
                  <a:extLst>
                    <a:ext uri="{9D8B030D-6E8A-4147-A177-3AD203B41FA5}">
                      <a16:colId xmlns:a16="http://schemas.microsoft.com/office/drawing/2014/main" val="2164518417"/>
                    </a:ext>
                  </a:extLst>
                </a:gridCol>
                <a:gridCol w="1447100">
                  <a:extLst>
                    <a:ext uri="{9D8B030D-6E8A-4147-A177-3AD203B41FA5}">
                      <a16:colId xmlns:a16="http://schemas.microsoft.com/office/drawing/2014/main" val="914193468"/>
                    </a:ext>
                  </a:extLst>
                </a:gridCol>
                <a:gridCol w="1832994">
                  <a:extLst>
                    <a:ext uri="{9D8B030D-6E8A-4147-A177-3AD203B41FA5}">
                      <a16:colId xmlns:a16="http://schemas.microsoft.com/office/drawing/2014/main" val="977752879"/>
                    </a:ext>
                  </a:extLst>
                </a:gridCol>
                <a:gridCol w="2122414">
                  <a:extLst>
                    <a:ext uri="{9D8B030D-6E8A-4147-A177-3AD203B41FA5}">
                      <a16:colId xmlns:a16="http://schemas.microsoft.com/office/drawing/2014/main" val="441819279"/>
                    </a:ext>
                  </a:extLst>
                </a:gridCol>
                <a:gridCol w="2894201">
                  <a:extLst>
                    <a:ext uri="{9D8B030D-6E8A-4147-A177-3AD203B41FA5}">
                      <a16:colId xmlns:a16="http://schemas.microsoft.com/office/drawing/2014/main" val="1461599039"/>
                    </a:ext>
                  </a:extLst>
                </a:gridCol>
              </a:tblGrid>
              <a:tr h="0">
                <a:tc>
                  <a:txBody>
                    <a:bodyPr/>
                    <a:lstStyle/>
                    <a:p>
                      <a:pPr algn="ctr">
                        <a:spcAft>
                          <a:spcPts val="0"/>
                        </a:spcAft>
                      </a:pPr>
                      <a:r>
                        <a:rPr lang="en-US" sz="1200">
                          <a:effectLst/>
                        </a:rPr>
                        <a:t>Accommodation</a:t>
                      </a:r>
                      <a:endParaRPr lang="en-US">
                        <a:effectLst/>
                      </a:endParaRPr>
                    </a:p>
                  </a:txBody>
                  <a:tcPr marL="68580" marR="68580" marT="0" marB="0"/>
                </a:tc>
                <a:tc>
                  <a:txBody>
                    <a:bodyPr/>
                    <a:lstStyle/>
                    <a:p>
                      <a:pPr algn="ctr">
                        <a:spcAft>
                          <a:spcPts val="0"/>
                        </a:spcAft>
                      </a:pPr>
                      <a:r>
                        <a:rPr lang="en-US" sz="1200">
                          <a:effectLst/>
                        </a:rPr>
                        <a:t>Start Date</a:t>
                      </a:r>
                      <a:endParaRPr lang="en-US">
                        <a:effectLst/>
                      </a:endParaRPr>
                    </a:p>
                  </a:txBody>
                  <a:tcPr marL="68580" marR="68580" marT="0" marB="0"/>
                </a:tc>
                <a:tc>
                  <a:txBody>
                    <a:bodyPr/>
                    <a:lstStyle/>
                    <a:p>
                      <a:pPr algn="ctr">
                        <a:spcAft>
                          <a:spcPts val="0"/>
                        </a:spcAft>
                      </a:pPr>
                      <a:r>
                        <a:rPr lang="en-US" sz="1200">
                          <a:effectLst/>
                        </a:rPr>
                        <a:t>Location</a:t>
                      </a:r>
                      <a:endParaRPr lang="en-US">
                        <a:effectLst/>
                      </a:endParaRPr>
                    </a:p>
                  </a:txBody>
                  <a:tcPr marL="68580" marR="68580" marT="0" marB="0"/>
                </a:tc>
                <a:tc>
                  <a:txBody>
                    <a:bodyPr/>
                    <a:lstStyle/>
                    <a:p>
                      <a:pPr algn="ctr">
                        <a:spcAft>
                          <a:spcPts val="0"/>
                        </a:spcAft>
                      </a:pPr>
                      <a:r>
                        <a:rPr lang="en-US" sz="1200">
                          <a:effectLst/>
                        </a:rPr>
                        <a:t>Frequency</a:t>
                      </a:r>
                      <a:endParaRPr lang="en-US">
                        <a:effectLst/>
                      </a:endParaRPr>
                    </a:p>
                  </a:txBody>
                  <a:tcPr marL="68580" marR="68580" marT="0" marB="0"/>
                </a:tc>
                <a:tc>
                  <a:txBody>
                    <a:bodyPr/>
                    <a:lstStyle/>
                    <a:p>
                      <a:pPr algn="ctr">
                        <a:spcAft>
                          <a:spcPts val="0"/>
                        </a:spcAft>
                      </a:pPr>
                      <a:r>
                        <a:rPr lang="en-US" sz="1200">
                          <a:effectLst/>
                        </a:rPr>
                        <a:t>Duration</a:t>
                      </a:r>
                      <a:endParaRPr lang="en-US">
                        <a:effectLst/>
                      </a:endParaRPr>
                    </a:p>
                  </a:txBody>
                  <a:tcPr marL="68580" marR="68580" marT="0" marB="0"/>
                </a:tc>
                <a:extLst>
                  <a:ext uri="{0D108BD9-81ED-4DB2-BD59-A6C34878D82A}">
                    <a16:rowId xmlns:a16="http://schemas.microsoft.com/office/drawing/2014/main" val="865310835"/>
                  </a:ext>
                </a:extLst>
              </a:tr>
              <a:tr h="0">
                <a:tc>
                  <a:txBody>
                    <a:bodyPr/>
                    <a:lstStyle/>
                    <a:p>
                      <a:pPr>
                        <a:spcAft>
                          <a:spcPts val="0"/>
                        </a:spcAft>
                      </a:pPr>
                      <a:r>
                        <a:rPr lang="en-US" sz="1200">
                          <a:effectLst/>
                        </a:rPr>
                        <a:t>Extended time for assignments</a:t>
                      </a:r>
                      <a:endParaRPr lang="en-US">
                        <a:effectLst/>
                      </a:endParaRPr>
                    </a:p>
                    <a:p>
                      <a:pPr>
                        <a:spcAft>
                          <a:spcPts val="0"/>
                        </a:spcAft>
                      </a:pPr>
                      <a:endParaRPr lang="en-US">
                        <a:effectLst/>
                      </a:endParaRPr>
                    </a:p>
                  </a:txBody>
                  <a:tcPr marL="68580" marR="68580" marT="0" marB="0"/>
                </a:tc>
                <a:tc>
                  <a:txBody>
                    <a:bodyPr/>
                    <a:lstStyle/>
                    <a:p>
                      <a:pPr algn="ctr">
                        <a:spcAft>
                          <a:spcPts val="0"/>
                        </a:spcAft>
                      </a:pPr>
                      <a:r>
                        <a:rPr lang="en-US" sz="1200" dirty="0">
                          <a:effectLst/>
                        </a:rPr>
                        <a:t>3/3/25</a:t>
                      </a:r>
                      <a:endParaRPr lang="en-US" dirty="0">
                        <a:effectLst/>
                      </a:endParaRPr>
                    </a:p>
                  </a:txBody>
                  <a:tcPr marL="68580" marR="68580" marT="0" marB="0"/>
                </a:tc>
                <a:tc>
                  <a:txBody>
                    <a:bodyPr/>
                    <a:lstStyle/>
                    <a:p>
                      <a:pPr>
                        <a:spcAft>
                          <a:spcPts val="0"/>
                        </a:spcAft>
                      </a:pPr>
                      <a:r>
                        <a:rPr lang="en-US" sz="1200">
                          <a:effectLst/>
                        </a:rPr>
                        <a:t>In all core classes (social studies, science, math, and language arts)</a:t>
                      </a:r>
                      <a:endParaRPr lang="en-US">
                        <a:effectLst/>
                      </a:endParaRPr>
                    </a:p>
                  </a:txBody>
                  <a:tcPr marL="68580" marR="68580" marT="0" marB="0"/>
                </a:tc>
                <a:tc>
                  <a:txBody>
                    <a:bodyPr/>
                    <a:lstStyle/>
                    <a:p>
                      <a:pPr>
                        <a:spcAft>
                          <a:spcPts val="0"/>
                        </a:spcAft>
                      </a:pPr>
                      <a:r>
                        <a:rPr lang="en-US" sz="1200">
                          <a:effectLst/>
                        </a:rPr>
                        <a:t>Whenever written assignments are given</a:t>
                      </a:r>
                      <a:endParaRPr lang="en-US">
                        <a:effectLst/>
                      </a:endParaRPr>
                    </a:p>
                  </a:txBody>
                  <a:tcPr marL="68580" marR="68580" marT="0" marB="0"/>
                </a:tc>
                <a:tc>
                  <a:txBody>
                    <a:bodyPr/>
                    <a:lstStyle/>
                    <a:p>
                      <a:pPr>
                        <a:spcAft>
                          <a:spcPts val="0"/>
                        </a:spcAft>
                      </a:pPr>
                      <a:r>
                        <a:rPr lang="en-US" sz="1200">
                          <a:effectLst/>
                        </a:rPr>
                        <a:t>Todd will receive a time extension of 1 ½ of the required assignment time to complete the assignment</a:t>
                      </a:r>
                      <a:endParaRPr lang="en-US">
                        <a:effectLst/>
                      </a:endParaRPr>
                    </a:p>
                  </a:txBody>
                  <a:tcPr marL="68580" marR="68580" marT="0" marB="0"/>
                </a:tc>
                <a:extLst>
                  <a:ext uri="{0D108BD9-81ED-4DB2-BD59-A6C34878D82A}">
                    <a16:rowId xmlns:a16="http://schemas.microsoft.com/office/drawing/2014/main" val="1742314334"/>
                  </a:ext>
                </a:extLst>
              </a:tr>
              <a:tr h="0">
                <a:tc>
                  <a:txBody>
                    <a:bodyPr/>
                    <a:lstStyle/>
                    <a:p>
                      <a:pPr>
                        <a:spcAft>
                          <a:spcPts val="0"/>
                        </a:spcAft>
                      </a:pPr>
                      <a:r>
                        <a:rPr lang="en-US" sz="1200">
                          <a:effectLst/>
                        </a:rPr>
                        <a:t>Text read aloud via human or electronic reader</a:t>
                      </a:r>
                      <a:endParaRPr lang="en-US">
                        <a:effectLst/>
                      </a:endParaRPr>
                    </a:p>
                  </a:txBody>
                  <a:tcPr marL="68580" marR="68580" marT="0" marB="0"/>
                </a:tc>
                <a:tc>
                  <a:txBody>
                    <a:bodyPr/>
                    <a:lstStyle/>
                    <a:p>
                      <a:pPr algn="ctr">
                        <a:spcAft>
                          <a:spcPts val="0"/>
                        </a:spcAft>
                      </a:pPr>
                      <a:r>
                        <a:rPr lang="en-US" sz="1200" dirty="0">
                          <a:effectLst/>
                        </a:rPr>
                        <a:t>8/15/25</a:t>
                      </a:r>
                      <a:endParaRPr lang="en-US" dirty="0">
                        <a:effectLst/>
                      </a:endParaRPr>
                    </a:p>
                  </a:txBody>
                  <a:tcPr marL="68580" marR="68580" marT="0" marB="0"/>
                </a:tc>
                <a:tc>
                  <a:txBody>
                    <a:bodyPr/>
                    <a:lstStyle/>
                    <a:p>
                      <a:pPr>
                        <a:spcAft>
                          <a:spcPts val="0"/>
                        </a:spcAft>
                      </a:pPr>
                      <a:r>
                        <a:rPr lang="en-US" sz="1200">
                          <a:effectLst/>
                        </a:rPr>
                        <a:t>In all settings, both general and special education</a:t>
                      </a:r>
                      <a:endParaRPr lang="en-US">
                        <a:effectLst/>
                      </a:endParaRPr>
                    </a:p>
                  </a:txBody>
                  <a:tcPr marL="68580" marR="68580" marT="0" marB="0"/>
                </a:tc>
                <a:tc>
                  <a:txBody>
                    <a:bodyPr/>
                    <a:lstStyle/>
                    <a:p>
                      <a:pPr>
                        <a:spcAft>
                          <a:spcPts val="0"/>
                        </a:spcAft>
                      </a:pPr>
                      <a:r>
                        <a:rPr lang="en-US" sz="1200">
                          <a:effectLst/>
                        </a:rPr>
                        <a:t>When given material above a second-grade level</a:t>
                      </a:r>
                      <a:endParaRPr lang="en-US">
                        <a:effectLst/>
                      </a:endParaRPr>
                    </a:p>
                  </a:txBody>
                  <a:tcPr marL="68580" marR="68580" marT="0" marB="0"/>
                </a:tc>
                <a:tc>
                  <a:txBody>
                    <a:bodyPr/>
                    <a:lstStyle/>
                    <a:p>
                      <a:pPr>
                        <a:spcAft>
                          <a:spcPts val="0"/>
                        </a:spcAft>
                      </a:pPr>
                      <a:r>
                        <a:rPr lang="en-US" sz="1200">
                          <a:effectLst/>
                        </a:rPr>
                        <a:t>Until reading of assigned text is completed </a:t>
                      </a:r>
                      <a:endParaRPr lang="en-US">
                        <a:effectLst/>
                      </a:endParaRPr>
                    </a:p>
                  </a:txBody>
                  <a:tcPr marL="68580" marR="68580" marT="0" marB="0"/>
                </a:tc>
                <a:extLst>
                  <a:ext uri="{0D108BD9-81ED-4DB2-BD59-A6C34878D82A}">
                    <a16:rowId xmlns:a16="http://schemas.microsoft.com/office/drawing/2014/main" val="1685505986"/>
                  </a:ext>
                </a:extLst>
              </a:tr>
              <a:tr h="0">
                <a:tc>
                  <a:txBody>
                    <a:bodyPr/>
                    <a:lstStyle/>
                    <a:p>
                      <a:pPr>
                        <a:spcAft>
                          <a:spcPts val="0"/>
                        </a:spcAft>
                      </a:pPr>
                      <a:r>
                        <a:rPr lang="en-US" sz="1200">
                          <a:effectLst/>
                        </a:rPr>
                        <a:t>Use of calculator</a:t>
                      </a:r>
                      <a:endParaRPr lang="en-US">
                        <a:effectLst/>
                      </a:endParaRPr>
                    </a:p>
                  </a:txBody>
                  <a:tcPr marL="68580" marR="68580" marT="0" marB="0"/>
                </a:tc>
                <a:tc>
                  <a:txBody>
                    <a:bodyPr/>
                    <a:lstStyle/>
                    <a:p>
                      <a:pPr algn="ctr">
                        <a:spcAft>
                          <a:spcPts val="0"/>
                        </a:spcAft>
                      </a:pPr>
                      <a:r>
                        <a:rPr lang="en-US" sz="1200" dirty="0">
                          <a:effectLst/>
                        </a:rPr>
                        <a:t>9/9/24</a:t>
                      </a:r>
                      <a:endParaRPr lang="en-US" dirty="0">
                        <a:effectLst/>
                      </a:endParaRPr>
                    </a:p>
                  </a:txBody>
                  <a:tcPr marL="68580" marR="68580" marT="0" marB="0"/>
                </a:tc>
                <a:tc>
                  <a:txBody>
                    <a:bodyPr/>
                    <a:lstStyle/>
                    <a:p>
                      <a:pPr>
                        <a:spcAft>
                          <a:spcPts val="0"/>
                        </a:spcAft>
                      </a:pPr>
                      <a:r>
                        <a:rPr lang="en-US" sz="1200">
                          <a:effectLst/>
                        </a:rPr>
                        <a:t>In general education math class</a:t>
                      </a:r>
                      <a:endParaRPr lang="en-US">
                        <a:effectLst/>
                      </a:endParaRPr>
                    </a:p>
                  </a:txBody>
                  <a:tcPr marL="68580" marR="68580" marT="0" marB="0"/>
                </a:tc>
                <a:tc>
                  <a:txBody>
                    <a:bodyPr/>
                    <a:lstStyle/>
                    <a:p>
                      <a:pPr>
                        <a:spcAft>
                          <a:spcPts val="0"/>
                        </a:spcAft>
                      </a:pPr>
                      <a:r>
                        <a:rPr lang="en-US" sz="1200">
                          <a:effectLst/>
                        </a:rPr>
                        <a:t>Whenever assignment requires math calculation</a:t>
                      </a:r>
                      <a:endParaRPr lang="en-US">
                        <a:effectLst/>
                      </a:endParaRPr>
                    </a:p>
                  </a:txBody>
                  <a:tcPr marL="68580" marR="68580" marT="0" marB="0"/>
                </a:tc>
                <a:tc>
                  <a:txBody>
                    <a:bodyPr/>
                    <a:lstStyle/>
                    <a:p>
                      <a:pPr>
                        <a:spcAft>
                          <a:spcPts val="0"/>
                        </a:spcAft>
                      </a:pPr>
                      <a:r>
                        <a:rPr lang="en-US" sz="1200">
                          <a:effectLst/>
                        </a:rPr>
                        <a:t>For duration of math class</a:t>
                      </a:r>
                      <a:endParaRPr lang="en-US">
                        <a:effectLst/>
                      </a:endParaRPr>
                    </a:p>
                    <a:p>
                      <a:pPr>
                        <a:spcAft>
                          <a:spcPts val="0"/>
                        </a:spcAft>
                      </a:pPr>
                      <a:endParaRPr lang="en-US">
                        <a:effectLst/>
                      </a:endParaRPr>
                    </a:p>
                  </a:txBody>
                  <a:tcPr marL="68580" marR="68580" marT="0" marB="0"/>
                </a:tc>
                <a:extLst>
                  <a:ext uri="{0D108BD9-81ED-4DB2-BD59-A6C34878D82A}">
                    <a16:rowId xmlns:a16="http://schemas.microsoft.com/office/drawing/2014/main" val="1659166591"/>
                  </a:ext>
                </a:extLst>
              </a:tr>
              <a:tr h="0">
                <a:tc>
                  <a:txBody>
                    <a:bodyPr/>
                    <a:lstStyle/>
                    <a:p>
                      <a:pPr>
                        <a:spcAft>
                          <a:spcPts val="0"/>
                        </a:spcAft>
                      </a:pPr>
                      <a:r>
                        <a:rPr lang="en-US" sz="1200">
                          <a:effectLst/>
                        </a:rPr>
                        <a:t>Provide copy of notes, study guide, or cloze activity to be used for review </a:t>
                      </a:r>
                      <a:endParaRPr lang="en-US">
                        <a:effectLst/>
                      </a:endParaRPr>
                    </a:p>
                  </a:txBody>
                  <a:tcPr marL="68580" marR="68580" marT="0" marB="0"/>
                </a:tc>
                <a:tc>
                  <a:txBody>
                    <a:bodyPr/>
                    <a:lstStyle/>
                    <a:p>
                      <a:pPr algn="ctr">
                        <a:spcAft>
                          <a:spcPts val="0"/>
                        </a:spcAft>
                      </a:pPr>
                      <a:r>
                        <a:rPr lang="en-US" sz="1200" dirty="0">
                          <a:effectLst/>
                        </a:rPr>
                        <a:t>9/9/24</a:t>
                      </a:r>
                      <a:endParaRPr lang="en-US" dirty="0">
                        <a:effectLst/>
                      </a:endParaRPr>
                    </a:p>
                  </a:txBody>
                  <a:tcPr marL="68580" marR="68580" marT="0" marB="0"/>
                </a:tc>
                <a:tc>
                  <a:txBody>
                    <a:bodyPr/>
                    <a:lstStyle/>
                    <a:p>
                      <a:pPr>
                        <a:spcAft>
                          <a:spcPts val="0"/>
                        </a:spcAft>
                      </a:pPr>
                      <a:r>
                        <a:rPr lang="en-US" sz="1200">
                          <a:effectLst/>
                        </a:rPr>
                        <a:t>Across all general education classrooms</a:t>
                      </a:r>
                      <a:endParaRPr lang="en-US">
                        <a:effectLst/>
                      </a:endParaRPr>
                    </a:p>
                  </a:txBody>
                  <a:tcPr marL="68580" marR="68580" marT="0" marB="0"/>
                </a:tc>
                <a:tc>
                  <a:txBody>
                    <a:bodyPr/>
                    <a:lstStyle/>
                    <a:p>
                      <a:pPr>
                        <a:spcAft>
                          <a:spcPts val="0"/>
                        </a:spcAft>
                      </a:pPr>
                      <a:r>
                        <a:rPr lang="en-US" sz="1200">
                          <a:effectLst/>
                        </a:rPr>
                        <a:t>For each chapter or unit of study</a:t>
                      </a:r>
                      <a:endParaRPr lang="en-US">
                        <a:effectLst/>
                      </a:endParaRPr>
                    </a:p>
                  </a:txBody>
                  <a:tcPr marL="68580" marR="68580" marT="0" marB="0"/>
                </a:tc>
                <a:tc>
                  <a:txBody>
                    <a:bodyPr/>
                    <a:lstStyle/>
                    <a:p>
                      <a:pPr>
                        <a:spcAft>
                          <a:spcPts val="0"/>
                        </a:spcAft>
                      </a:pPr>
                      <a:r>
                        <a:rPr lang="en-US" sz="1200" dirty="0">
                          <a:effectLst/>
                        </a:rPr>
                        <a:t>Notes, study guide, or cloze activity provided at least 4 days before any chapter or unit test </a:t>
                      </a:r>
                      <a:endParaRPr lang="en-US" dirty="0">
                        <a:effectLst/>
                      </a:endParaRPr>
                    </a:p>
                  </a:txBody>
                  <a:tcPr marL="68580" marR="68580" marT="0" marB="0"/>
                </a:tc>
                <a:extLst>
                  <a:ext uri="{0D108BD9-81ED-4DB2-BD59-A6C34878D82A}">
                    <a16:rowId xmlns:a16="http://schemas.microsoft.com/office/drawing/2014/main" val="1827383313"/>
                  </a:ext>
                </a:extLst>
              </a:tr>
            </a:tbl>
          </a:graphicData>
        </a:graphic>
      </p:graphicFrame>
      <p:sp>
        <p:nvSpPr>
          <p:cNvPr id="10" name="TextBox 9">
            <a:extLst>
              <a:ext uri="{FF2B5EF4-FFF2-40B4-BE49-F238E27FC236}">
                <a16:creationId xmlns:a16="http://schemas.microsoft.com/office/drawing/2014/main" id="{299F7A29-6AAF-B4C3-B5B9-6ED03C589DDF}"/>
              </a:ext>
            </a:extLst>
          </p:cNvPr>
          <p:cNvSpPr txBox="1"/>
          <p:nvPr/>
        </p:nvSpPr>
        <p:spPr>
          <a:xfrm>
            <a:off x="787401" y="369025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ambria"/>
                <a:ea typeface="MS Mincho"/>
                <a:cs typeface="Times New Roman"/>
              </a:rPr>
              <a:t>MODIFICATION EXAMPLES: </a:t>
            </a:r>
          </a:p>
        </p:txBody>
      </p:sp>
      <p:graphicFrame>
        <p:nvGraphicFramePr>
          <p:cNvPr id="9" name="Table 8">
            <a:extLst>
              <a:ext uri="{FF2B5EF4-FFF2-40B4-BE49-F238E27FC236}">
                <a16:creationId xmlns:a16="http://schemas.microsoft.com/office/drawing/2014/main" id="{D2B09495-C178-60F1-B28E-96A8080C76CF}"/>
              </a:ext>
            </a:extLst>
          </p:cNvPr>
          <p:cNvGraphicFramePr>
            <a:graphicFrameLocks noGrp="1"/>
          </p:cNvGraphicFramePr>
          <p:nvPr>
            <p:extLst>
              <p:ext uri="{D42A27DB-BD31-4B8C-83A1-F6EECF244321}">
                <p14:modId xmlns:p14="http://schemas.microsoft.com/office/powerpoint/2010/main" val="4225473941"/>
              </p:ext>
            </p:extLst>
          </p:nvPr>
        </p:nvGraphicFramePr>
        <p:xfrm>
          <a:off x="831397" y="3983083"/>
          <a:ext cx="10512777" cy="2194560"/>
        </p:xfrm>
        <a:graphic>
          <a:graphicData uri="http://schemas.openxmlformats.org/drawingml/2006/table">
            <a:tbl>
              <a:tblPr firstRow="1" firstCol="1" bandRow="1">
                <a:tableStyleId>{3B4B98B0-60AC-42C2-AFA5-B58CD77FA1E5}</a:tableStyleId>
              </a:tblPr>
              <a:tblGrid>
                <a:gridCol w="2213427">
                  <a:extLst>
                    <a:ext uri="{9D8B030D-6E8A-4147-A177-3AD203B41FA5}">
                      <a16:colId xmlns:a16="http://schemas.microsoft.com/office/drawing/2014/main" val="2441992529"/>
                    </a:ext>
                  </a:extLst>
                </a:gridCol>
                <a:gridCol w="1451428">
                  <a:extLst>
                    <a:ext uri="{9D8B030D-6E8A-4147-A177-3AD203B41FA5}">
                      <a16:colId xmlns:a16="http://schemas.microsoft.com/office/drawing/2014/main" val="1439974272"/>
                    </a:ext>
                  </a:extLst>
                </a:gridCol>
                <a:gridCol w="1867533">
                  <a:extLst>
                    <a:ext uri="{9D8B030D-6E8A-4147-A177-3AD203B41FA5}">
                      <a16:colId xmlns:a16="http://schemas.microsoft.com/office/drawing/2014/main" val="3064164482"/>
                    </a:ext>
                  </a:extLst>
                </a:gridCol>
                <a:gridCol w="2087605">
                  <a:extLst>
                    <a:ext uri="{9D8B030D-6E8A-4147-A177-3AD203B41FA5}">
                      <a16:colId xmlns:a16="http://schemas.microsoft.com/office/drawing/2014/main" val="1393261704"/>
                    </a:ext>
                  </a:extLst>
                </a:gridCol>
                <a:gridCol w="2892784">
                  <a:extLst>
                    <a:ext uri="{9D8B030D-6E8A-4147-A177-3AD203B41FA5}">
                      <a16:colId xmlns:a16="http://schemas.microsoft.com/office/drawing/2014/main" val="201311570"/>
                    </a:ext>
                  </a:extLst>
                </a:gridCol>
              </a:tblGrid>
              <a:tr h="0">
                <a:tc>
                  <a:txBody>
                    <a:bodyPr/>
                    <a:lstStyle/>
                    <a:p>
                      <a:pPr algn="ctr">
                        <a:spcAft>
                          <a:spcPts val="0"/>
                        </a:spcAft>
                      </a:pPr>
                      <a:r>
                        <a:rPr lang="en-US" sz="1200">
                          <a:effectLst/>
                        </a:rPr>
                        <a:t>Modification</a:t>
                      </a:r>
                      <a:endParaRPr lang="en-US">
                        <a:effectLst/>
                      </a:endParaRPr>
                    </a:p>
                  </a:txBody>
                  <a:tcPr marL="68580" marR="68580" marT="0" marB="0"/>
                </a:tc>
                <a:tc>
                  <a:txBody>
                    <a:bodyPr/>
                    <a:lstStyle/>
                    <a:p>
                      <a:pPr algn="ctr">
                        <a:spcAft>
                          <a:spcPts val="0"/>
                        </a:spcAft>
                      </a:pPr>
                      <a:r>
                        <a:rPr lang="en-US" sz="1200">
                          <a:effectLst/>
                        </a:rPr>
                        <a:t>Start Date</a:t>
                      </a:r>
                      <a:endParaRPr lang="en-US">
                        <a:effectLst/>
                      </a:endParaRPr>
                    </a:p>
                  </a:txBody>
                  <a:tcPr marL="68580" marR="68580" marT="0" marB="0"/>
                </a:tc>
                <a:tc>
                  <a:txBody>
                    <a:bodyPr/>
                    <a:lstStyle/>
                    <a:p>
                      <a:pPr algn="ctr">
                        <a:spcAft>
                          <a:spcPts val="0"/>
                        </a:spcAft>
                      </a:pPr>
                      <a:r>
                        <a:rPr lang="en-US" sz="1200">
                          <a:effectLst/>
                        </a:rPr>
                        <a:t>Location</a:t>
                      </a:r>
                      <a:endParaRPr lang="en-US">
                        <a:effectLst/>
                      </a:endParaRPr>
                    </a:p>
                  </a:txBody>
                  <a:tcPr marL="68580" marR="68580" marT="0" marB="0"/>
                </a:tc>
                <a:tc>
                  <a:txBody>
                    <a:bodyPr/>
                    <a:lstStyle/>
                    <a:p>
                      <a:pPr algn="ctr">
                        <a:spcAft>
                          <a:spcPts val="0"/>
                        </a:spcAft>
                      </a:pPr>
                      <a:r>
                        <a:rPr lang="en-US" sz="1200">
                          <a:effectLst/>
                        </a:rPr>
                        <a:t>Frequency</a:t>
                      </a:r>
                      <a:endParaRPr lang="en-US">
                        <a:effectLst/>
                      </a:endParaRPr>
                    </a:p>
                  </a:txBody>
                  <a:tcPr marL="68580" marR="68580" marT="0" marB="0"/>
                </a:tc>
                <a:tc>
                  <a:txBody>
                    <a:bodyPr/>
                    <a:lstStyle/>
                    <a:p>
                      <a:pPr algn="ctr">
                        <a:spcAft>
                          <a:spcPts val="0"/>
                        </a:spcAft>
                      </a:pPr>
                      <a:r>
                        <a:rPr lang="en-US" sz="1200">
                          <a:effectLst/>
                        </a:rPr>
                        <a:t>Duration</a:t>
                      </a:r>
                      <a:endParaRPr lang="en-US">
                        <a:effectLst/>
                      </a:endParaRPr>
                    </a:p>
                  </a:txBody>
                  <a:tcPr marL="68580" marR="68580" marT="0" marB="0"/>
                </a:tc>
                <a:extLst>
                  <a:ext uri="{0D108BD9-81ED-4DB2-BD59-A6C34878D82A}">
                    <a16:rowId xmlns:a16="http://schemas.microsoft.com/office/drawing/2014/main" val="3666736019"/>
                  </a:ext>
                </a:extLst>
              </a:tr>
              <a:tr h="0">
                <a:tc>
                  <a:txBody>
                    <a:bodyPr/>
                    <a:lstStyle/>
                    <a:p>
                      <a:pPr>
                        <a:spcAft>
                          <a:spcPts val="0"/>
                        </a:spcAft>
                      </a:pPr>
                      <a:r>
                        <a:rPr lang="en-US" sz="1200">
                          <a:effectLst/>
                        </a:rPr>
                        <a:t>Jolinda will be provided with fewer answer options for all classroom multiple choice tests (e.g., 3 answer options instead of 4).</a:t>
                      </a:r>
                      <a:endParaRPr lang="en-US">
                        <a:effectLst/>
                      </a:endParaRPr>
                    </a:p>
                  </a:txBody>
                  <a:tcPr marL="68580" marR="68580" marT="0" marB="0"/>
                </a:tc>
                <a:tc>
                  <a:txBody>
                    <a:bodyPr/>
                    <a:lstStyle/>
                    <a:p>
                      <a:pPr algn="ctr">
                        <a:spcAft>
                          <a:spcPts val="0"/>
                        </a:spcAft>
                      </a:pPr>
                      <a:r>
                        <a:rPr lang="en-US" sz="1200" dirty="0">
                          <a:effectLst/>
                        </a:rPr>
                        <a:t>1/5/25</a:t>
                      </a:r>
                      <a:endParaRPr lang="en-US" dirty="0">
                        <a:effectLst/>
                      </a:endParaRPr>
                    </a:p>
                  </a:txBody>
                  <a:tcPr marL="68580" marR="68580" marT="0" marB="0"/>
                </a:tc>
                <a:tc>
                  <a:txBody>
                    <a:bodyPr/>
                    <a:lstStyle/>
                    <a:p>
                      <a:pPr>
                        <a:spcAft>
                          <a:spcPts val="0"/>
                        </a:spcAft>
                      </a:pPr>
                      <a:r>
                        <a:rPr lang="en-US" sz="1200">
                          <a:effectLst/>
                        </a:rPr>
                        <a:t>In all core classes</a:t>
                      </a:r>
                      <a:endParaRPr lang="en-US">
                        <a:effectLst/>
                      </a:endParaRPr>
                    </a:p>
                  </a:txBody>
                  <a:tcPr marL="68580" marR="68580" marT="0" marB="0"/>
                </a:tc>
                <a:tc>
                  <a:txBody>
                    <a:bodyPr/>
                    <a:lstStyle/>
                    <a:p>
                      <a:pPr>
                        <a:spcAft>
                          <a:spcPts val="0"/>
                        </a:spcAft>
                      </a:pPr>
                      <a:r>
                        <a:rPr lang="en-US" sz="1200">
                          <a:effectLst/>
                        </a:rPr>
                        <a:t>Whenever multiple</a:t>
                      </a:r>
                      <a:endParaRPr lang="en-US">
                        <a:effectLst/>
                      </a:endParaRPr>
                    </a:p>
                    <a:p>
                      <a:pPr>
                        <a:spcAft>
                          <a:spcPts val="0"/>
                        </a:spcAft>
                      </a:pPr>
                      <a:r>
                        <a:rPr lang="en-US" sz="1200">
                          <a:effectLst/>
                        </a:rPr>
                        <a:t>choice assessments are given</a:t>
                      </a:r>
                      <a:endParaRPr lang="en-US">
                        <a:effectLst/>
                      </a:endParaRPr>
                    </a:p>
                  </a:txBody>
                  <a:tcPr marL="68580" marR="68580" marT="0" marB="0"/>
                </a:tc>
                <a:tc>
                  <a:txBody>
                    <a:bodyPr/>
                    <a:lstStyle/>
                    <a:p>
                      <a:pPr>
                        <a:spcAft>
                          <a:spcPts val="0"/>
                        </a:spcAft>
                      </a:pPr>
                      <a:r>
                        <a:rPr lang="en-US" sz="1200" dirty="0">
                          <a:effectLst/>
                        </a:rPr>
                        <a:t>For the multiple-choice portion of all classroom assessments</a:t>
                      </a:r>
                      <a:endParaRPr lang="en-US" dirty="0">
                        <a:effectLst/>
                      </a:endParaRPr>
                    </a:p>
                  </a:txBody>
                  <a:tcPr marL="68580" marR="68580" marT="0" marB="0"/>
                </a:tc>
                <a:extLst>
                  <a:ext uri="{0D108BD9-81ED-4DB2-BD59-A6C34878D82A}">
                    <a16:rowId xmlns:a16="http://schemas.microsoft.com/office/drawing/2014/main" val="3653588648"/>
                  </a:ext>
                </a:extLst>
              </a:tr>
              <a:tr h="0">
                <a:tc>
                  <a:txBody>
                    <a:bodyPr/>
                    <a:lstStyle/>
                    <a:p>
                      <a:pPr>
                        <a:spcAft>
                          <a:spcPts val="0"/>
                        </a:spcAft>
                      </a:pPr>
                      <a:r>
                        <a:rPr lang="en-US" sz="1200">
                          <a:effectLst/>
                        </a:rPr>
                        <a:t>During her general education math class, Linda will be asked to complete multiplication and division problems with no more than two digits.  </a:t>
                      </a:r>
                      <a:endParaRPr lang="en-US">
                        <a:effectLst/>
                      </a:endParaRPr>
                    </a:p>
                  </a:txBody>
                  <a:tcPr marL="68580" marR="68580" marT="0" marB="0"/>
                </a:tc>
                <a:tc>
                  <a:txBody>
                    <a:bodyPr/>
                    <a:lstStyle/>
                    <a:p>
                      <a:pPr algn="ctr">
                        <a:spcAft>
                          <a:spcPts val="0"/>
                        </a:spcAft>
                      </a:pPr>
                      <a:r>
                        <a:rPr lang="en-US" sz="1200" dirty="0">
                          <a:effectLst/>
                        </a:rPr>
                        <a:t>2/2/25</a:t>
                      </a:r>
                      <a:endParaRPr lang="en-US" dirty="0">
                        <a:effectLst/>
                      </a:endParaRPr>
                    </a:p>
                  </a:txBody>
                  <a:tcPr marL="68580" marR="68580" marT="0" marB="0"/>
                </a:tc>
                <a:tc>
                  <a:txBody>
                    <a:bodyPr/>
                    <a:lstStyle/>
                    <a:p>
                      <a:pPr>
                        <a:spcAft>
                          <a:spcPts val="0"/>
                        </a:spcAft>
                      </a:pPr>
                      <a:r>
                        <a:rPr lang="en-US" sz="1200">
                          <a:effectLst/>
                        </a:rPr>
                        <a:t>In core math class</a:t>
                      </a:r>
                      <a:endParaRPr lang="en-US">
                        <a:effectLst/>
                      </a:endParaRPr>
                    </a:p>
                  </a:txBody>
                  <a:tcPr marL="68580" marR="68580" marT="0" marB="0"/>
                </a:tc>
                <a:tc>
                  <a:txBody>
                    <a:bodyPr/>
                    <a:lstStyle/>
                    <a:p>
                      <a:pPr>
                        <a:spcAft>
                          <a:spcPts val="0"/>
                        </a:spcAft>
                      </a:pPr>
                      <a:r>
                        <a:rPr lang="en-US" sz="1200">
                          <a:effectLst/>
                        </a:rPr>
                        <a:t>Whenever a math assignment or classroom math assessment is given that involves multiplication or division.</a:t>
                      </a:r>
                      <a:endParaRPr lang="en-US">
                        <a:effectLst/>
                      </a:endParaRPr>
                    </a:p>
                  </a:txBody>
                  <a:tcPr marL="68580" marR="68580" marT="0" marB="0"/>
                </a:tc>
                <a:tc>
                  <a:txBody>
                    <a:bodyPr/>
                    <a:lstStyle/>
                    <a:p>
                      <a:pPr>
                        <a:spcAft>
                          <a:spcPts val="0"/>
                        </a:spcAft>
                      </a:pPr>
                      <a:r>
                        <a:rPr lang="en-US" sz="1200" dirty="0">
                          <a:effectLst/>
                        </a:rPr>
                        <a:t>For the duration of all math assignments and classroom math assessments.</a:t>
                      </a:r>
                      <a:endParaRPr lang="en-US" dirty="0">
                        <a:effectLst/>
                      </a:endParaRPr>
                    </a:p>
                  </a:txBody>
                  <a:tcPr marL="68580" marR="68580" marT="0" marB="0"/>
                </a:tc>
                <a:extLst>
                  <a:ext uri="{0D108BD9-81ED-4DB2-BD59-A6C34878D82A}">
                    <a16:rowId xmlns:a16="http://schemas.microsoft.com/office/drawing/2014/main" val="3425524126"/>
                  </a:ext>
                </a:extLst>
              </a:tr>
            </a:tbl>
          </a:graphicData>
        </a:graphic>
      </p:graphicFrame>
    </p:spTree>
    <p:extLst>
      <p:ext uri="{BB962C8B-B14F-4D97-AF65-F5344CB8AC3E}">
        <p14:creationId xmlns:p14="http://schemas.microsoft.com/office/powerpoint/2010/main" val="154712132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39669D-7AE2-481B-B600-D7E2C2873ACD}"/>
              </a:ext>
            </a:extLst>
          </p:cNvPr>
          <p:cNvSpPr>
            <a:spLocks noGrp="1"/>
          </p:cNvSpPr>
          <p:nvPr>
            <p:ph idx="1"/>
          </p:nvPr>
        </p:nvSpPr>
        <p:spPr/>
        <p:txBody>
          <a:bodyPr>
            <a:normAutofit lnSpcReduction="10000"/>
          </a:bodyPr>
          <a:lstStyle/>
          <a:p>
            <a:r>
              <a:rPr lang="en-US" dirty="0"/>
              <a:t>Academic Assessment Peer Review </a:t>
            </a:r>
          </a:p>
          <a:p>
            <a:pPr lvl="1"/>
            <a:r>
              <a:rPr lang="en-US" dirty="0"/>
              <a:t>Critical Element 5.4 requires State to monitor test administration to ensure accommodations selected for State assessments are :</a:t>
            </a:r>
          </a:p>
          <a:p>
            <a:pPr lvl="2"/>
            <a:r>
              <a:rPr lang="en-US" dirty="0"/>
              <a:t>Consistent with accommodations provided to the students during instruction and/or practice</a:t>
            </a:r>
          </a:p>
          <a:p>
            <a:pPr lvl="2">
              <a:lnSpc>
                <a:spcPct val="100000"/>
              </a:lnSpc>
            </a:pPr>
            <a:r>
              <a:rPr lang="en-US" dirty="0"/>
              <a:t>Consistent with the assessment accommodations identified by a student’s IEP under IDEA</a:t>
            </a:r>
          </a:p>
          <a:p>
            <a:pPr lvl="1"/>
            <a:r>
              <a:rPr lang="en-US" dirty="0"/>
              <a:t>LEA’s selected for random data verification will upload the accommodations section(s) of the students IEP for Q18. KSDE will cross reference with the students PNP to ensure consistency in accommodations.</a:t>
            </a:r>
          </a:p>
          <a:p>
            <a:pPr lvl="2"/>
            <a:endParaRPr lang="en-US" dirty="0"/>
          </a:p>
          <a:p>
            <a:pPr lvl="1"/>
            <a:endParaRPr lang="en-US" dirty="0"/>
          </a:p>
        </p:txBody>
      </p:sp>
      <p:sp>
        <p:nvSpPr>
          <p:cNvPr id="3" name="Title 2">
            <a:extLst>
              <a:ext uri="{FF2B5EF4-FFF2-40B4-BE49-F238E27FC236}">
                <a16:creationId xmlns:a16="http://schemas.microsoft.com/office/drawing/2014/main" id="{CD534B9D-91B0-4422-8F8E-6370FE4F38F1}"/>
              </a:ext>
            </a:extLst>
          </p:cNvPr>
          <p:cNvSpPr>
            <a:spLocks noGrp="1"/>
          </p:cNvSpPr>
          <p:nvPr>
            <p:ph type="title"/>
          </p:nvPr>
        </p:nvSpPr>
        <p:spPr/>
        <p:txBody>
          <a:bodyPr>
            <a:normAutofit fontScale="90000"/>
          </a:bodyPr>
          <a:lstStyle/>
          <a:p>
            <a:r>
              <a:rPr lang="en-US"/>
              <a:t>Monitoring State Assessment Accommodations</a:t>
            </a:r>
          </a:p>
        </p:txBody>
      </p:sp>
    </p:spTree>
    <p:extLst>
      <p:ext uri="{BB962C8B-B14F-4D97-AF65-F5344CB8AC3E}">
        <p14:creationId xmlns:p14="http://schemas.microsoft.com/office/powerpoint/2010/main" val="3973094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F2B2EE-87E9-464B-9F3A-F507A43E0DBC}"/>
              </a:ext>
            </a:extLst>
          </p:cNvPr>
          <p:cNvSpPr>
            <a:spLocks noGrp="1"/>
          </p:cNvSpPr>
          <p:nvPr>
            <p:ph idx="1"/>
          </p:nvPr>
        </p:nvSpPr>
        <p:spPr>
          <a:xfrm>
            <a:off x="838200" y="1644073"/>
            <a:ext cx="11049000" cy="4532890"/>
          </a:xfrm>
        </p:spPr>
        <p:txBody>
          <a:bodyPr>
            <a:normAutofit fontScale="92500" lnSpcReduction="20000"/>
          </a:bodyPr>
          <a:lstStyle/>
          <a:p>
            <a:pPr fontAlgn="base"/>
            <a:r>
              <a:rPr lang="en-US" sz="2400" dirty="0"/>
              <a:t>8:30-9:00       Registration​</a:t>
            </a:r>
          </a:p>
          <a:p>
            <a:pPr fontAlgn="base"/>
            <a:r>
              <a:rPr lang="en-US" sz="2400" dirty="0"/>
              <a:t>9:00-9:05       Welcome and Review of the day </a:t>
            </a:r>
          </a:p>
          <a:p>
            <a:pPr fontAlgn="base"/>
            <a:r>
              <a:rPr lang="en-US" sz="2400" dirty="0"/>
              <a:t>9:05-​9:15	 DMS findings and potential changes </a:t>
            </a:r>
          </a:p>
          <a:p>
            <a:pPr fontAlgn="base"/>
            <a:r>
              <a:rPr lang="en-US" sz="2400" dirty="0"/>
              <a:t>9:15-9:45       KIAS Overview ​</a:t>
            </a:r>
          </a:p>
          <a:p>
            <a:pPr fontAlgn="base"/>
            <a:r>
              <a:rPr lang="en-US" sz="2400" dirty="0"/>
              <a:t>9:45-11:30     IDEA and Gifted Self-Assessment Requirements​</a:t>
            </a:r>
          </a:p>
          <a:p>
            <a:pPr fontAlgn="base"/>
            <a:r>
              <a:rPr lang="en-US" sz="2400" dirty="0"/>
              <a:t>11:30-12:00   Lunch​</a:t>
            </a:r>
          </a:p>
          <a:p>
            <a:pPr fontAlgn="base"/>
            <a:r>
              <a:rPr lang="en-US" sz="2400" dirty="0"/>
              <a:t>12:00-2:30     IDEA and Gifted Self-Assessment Requirements continued​</a:t>
            </a:r>
          </a:p>
          <a:p>
            <a:pPr fontAlgn="base"/>
            <a:r>
              <a:rPr lang="en-US" sz="2400" dirty="0"/>
              <a:t>2:30-3:30       Fiscal File Review​</a:t>
            </a:r>
          </a:p>
          <a:p>
            <a:pPr marL="0" indent="0" fontAlgn="base">
              <a:buNone/>
            </a:pPr>
            <a:endParaRPr lang="en-US" sz="2400" dirty="0"/>
          </a:p>
          <a:p>
            <a:pPr fontAlgn="base"/>
            <a:r>
              <a:rPr lang="en-US" sz="2400" dirty="0"/>
              <a:t>Breaks may be taken as often and as needed throughout the day</a:t>
            </a:r>
            <a:r>
              <a:rPr lang="en-US" dirty="0"/>
              <a:t>​</a:t>
            </a:r>
          </a:p>
        </p:txBody>
      </p:sp>
      <p:sp>
        <p:nvSpPr>
          <p:cNvPr id="3" name="Title 2">
            <a:extLst>
              <a:ext uri="{FF2B5EF4-FFF2-40B4-BE49-F238E27FC236}">
                <a16:creationId xmlns:a16="http://schemas.microsoft.com/office/drawing/2014/main" id="{D2B5FFF4-96EC-4603-8EDC-0022E0AE3F66}"/>
              </a:ext>
            </a:extLst>
          </p:cNvPr>
          <p:cNvSpPr>
            <a:spLocks noGrp="1"/>
          </p:cNvSpPr>
          <p:nvPr>
            <p:ph type="title"/>
          </p:nvPr>
        </p:nvSpPr>
        <p:spPr/>
        <p:txBody>
          <a:bodyPr/>
          <a:lstStyle/>
          <a:p>
            <a:r>
              <a:rPr lang="en-US"/>
              <a:t>Agenda</a:t>
            </a:r>
          </a:p>
        </p:txBody>
      </p:sp>
    </p:spTree>
    <p:custDataLst>
      <p:tags r:id="rId1"/>
    </p:custDataLst>
    <p:extLst>
      <p:ext uri="{BB962C8B-B14F-4D97-AF65-F5344CB8AC3E}">
        <p14:creationId xmlns:p14="http://schemas.microsoft.com/office/powerpoint/2010/main" val="674298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B7A1A-BC8C-438F-8EDB-EE9F9CAB0038}"/>
              </a:ext>
            </a:extLst>
          </p:cNvPr>
          <p:cNvSpPr>
            <a:spLocks noGrp="1"/>
          </p:cNvSpPr>
          <p:nvPr>
            <p:ph type="title"/>
          </p:nvPr>
        </p:nvSpPr>
        <p:spPr>
          <a:xfrm>
            <a:off x="838200" y="112461"/>
            <a:ext cx="10515600" cy="1325563"/>
          </a:xfrm>
        </p:spPr>
        <p:txBody>
          <a:bodyPr/>
          <a:lstStyle/>
          <a:p>
            <a:r>
              <a:rPr lang="en-US" dirty="0"/>
              <a:t>KIAS flags/alerts</a:t>
            </a:r>
          </a:p>
        </p:txBody>
      </p:sp>
      <p:sp>
        <p:nvSpPr>
          <p:cNvPr id="9" name="Content Placeholder 8">
            <a:extLst>
              <a:ext uri="{FF2B5EF4-FFF2-40B4-BE49-F238E27FC236}">
                <a16:creationId xmlns:a16="http://schemas.microsoft.com/office/drawing/2014/main" id="{0886D95E-C3D5-4547-AECC-FDB6CF4CC621}"/>
              </a:ext>
            </a:extLst>
          </p:cNvPr>
          <p:cNvSpPr>
            <a:spLocks noGrp="1"/>
          </p:cNvSpPr>
          <p:nvPr>
            <p:ph idx="1"/>
          </p:nvPr>
        </p:nvSpPr>
        <p:spPr>
          <a:xfrm>
            <a:off x="838200" y="1162554"/>
            <a:ext cx="10515600" cy="6152645"/>
          </a:xfrm>
        </p:spPr>
        <p:txBody>
          <a:bodyPr>
            <a:noAutofit/>
          </a:bodyPr>
          <a:lstStyle/>
          <a:p>
            <a:pPr>
              <a:lnSpc>
                <a:spcPct val="100000"/>
              </a:lnSpc>
            </a:pPr>
            <a:r>
              <a:rPr lang="en-US" sz="2000" dirty="0"/>
              <a:t>Looks at data with a School Year equal to the ‘End Year’ (e.g. if the current Monitoring dates are 2025 – 2026, then the ‘End Year’ used would be 2025). </a:t>
            </a:r>
            <a:endParaRPr lang="en-US" sz="2000" b="1" dirty="0"/>
          </a:p>
          <a:p>
            <a:pPr>
              <a:lnSpc>
                <a:spcPct val="100000"/>
              </a:lnSpc>
            </a:pPr>
            <a:r>
              <a:rPr lang="en-US" sz="2000" b="1" dirty="0"/>
              <a:t>RSL not English</a:t>
            </a:r>
            <a:r>
              <a:rPr lang="en-US" sz="2000" dirty="0"/>
              <a:t>: Student’s First Language (KIDS record type ENRL, EOYA or TEST) is not English</a:t>
            </a:r>
          </a:p>
          <a:p>
            <a:pPr>
              <a:lnSpc>
                <a:spcPct val="100000"/>
              </a:lnSpc>
            </a:pPr>
            <a:r>
              <a:rPr lang="en-US" sz="2000" b="1" dirty="0"/>
              <a:t>RPL not English</a:t>
            </a:r>
            <a:r>
              <a:rPr lang="en-US" sz="2000" dirty="0"/>
              <a:t>: In </a:t>
            </a:r>
            <a:r>
              <a:rPr lang="en-US" sz="2000" dirty="0" err="1"/>
              <a:t>SpedPro</a:t>
            </a:r>
            <a:r>
              <a:rPr lang="en-US" sz="2000" dirty="0"/>
              <a:t> system, on the Student Form page it uses the information in the “Language : Parent” field.</a:t>
            </a:r>
          </a:p>
          <a:p>
            <a:pPr>
              <a:lnSpc>
                <a:spcPct val="100000"/>
              </a:lnSpc>
            </a:pPr>
            <a:r>
              <a:rPr lang="en-US" sz="2000" b="1" dirty="0"/>
              <a:t>ELL</a:t>
            </a:r>
            <a:r>
              <a:rPr lang="en-US" sz="2000" dirty="0"/>
              <a:t>: Information in the Record Common table of the Student ODS System (KIDS record types AGST, ENRL, TEST, EOYA, EXIT, SPED has a value is a 1, 2 or 3)</a:t>
            </a:r>
          </a:p>
          <a:p>
            <a:pPr>
              <a:lnSpc>
                <a:spcPct val="100000"/>
              </a:lnSpc>
            </a:pPr>
            <a:r>
              <a:rPr lang="en-US" sz="2000" b="1" dirty="0"/>
              <a:t>HI/DB</a:t>
            </a:r>
            <a:r>
              <a:rPr lang="en-US" sz="2000" dirty="0"/>
              <a:t>: If the primary disability in </a:t>
            </a:r>
            <a:r>
              <a:rPr lang="en-US" sz="2000" dirty="0" err="1"/>
              <a:t>SpedPro</a:t>
            </a:r>
            <a:r>
              <a:rPr lang="en-US" sz="2000" dirty="0"/>
              <a:t> for this student’s Primary Exceptionality is either “Hearing Impaired” or “Deafblind”</a:t>
            </a:r>
          </a:p>
          <a:p>
            <a:pPr>
              <a:lnSpc>
                <a:spcPct val="100000"/>
              </a:lnSpc>
            </a:pPr>
            <a:r>
              <a:rPr lang="en-US" sz="2000" b="1" dirty="0"/>
              <a:t>Non-white race</a:t>
            </a:r>
            <a:r>
              <a:rPr lang="en-US" sz="2000" dirty="0"/>
              <a:t>: Student is not white. It gets this information by locating the student in </a:t>
            </a:r>
            <a:r>
              <a:rPr lang="en-US" sz="2000" dirty="0" err="1"/>
              <a:t>SpedPro</a:t>
            </a:r>
            <a:r>
              <a:rPr lang="en-US" sz="2000" dirty="0"/>
              <a:t> and then matching up with the student’s record in KIDS by the KIDS ID. </a:t>
            </a:r>
          </a:p>
          <a:p>
            <a:pPr>
              <a:lnSpc>
                <a:spcPct val="100000"/>
              </a:lnSpc>
            </a:pPr>
            <a:r>
              <a:rPr lang="en-US" sz="2000" b="1" dirty="0"/>
              <a:t>Virtual, out of state, KS out of state, and Early Childhood</a:t>
            </a:r>
          </a:p>
        </p:txBody>
      </p:sp>
    </p:spTree>
    <p:extLst>
      <p:ext uri="{BB962C8B-B14F-4D97-AF65-F5344CB8AC3E}">
        <p14:creationId xmlns:p14="http://schemas.microsoft.com/office/powerpoint/2010/main" val="384978459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dirty="0"/>
              <a:t>Be the Reviewer</a:t>
            </a:r>
            <a:br>
              <a:rPr lang="en-US" dirty="0"/>
            </a:br>
            <a:r>
              <a:rPr lang="en-US" dirty="0"/>
              <a:t>Q18</a:t>
            </a:r>
          </a:p>
        </p:txBody>
      </p:sp>
    </p:spTree>
    <p:extLst>
      <p:ext uri="{BB962C8B-B14F-4D97-AF65-F5344CB8AC3E}">
        <p14:creationId xmlns:p14="http://schemas.microsoft.com/office/powerpoint/2010/main" val="324001015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B6BA11D-6281-4E87-7C79-17ACD2EA5622}"/>
              </a:ext>
            </a:extLst>
          </p:cNvPr>
          <p:cNvGraphicFramePr>
            <a:graphicFrameLocks noGrp="1"/>
          </p:cNvGraphicFramePr>
          <p:nvPr>
            <p:ph idx="1"/>
            <p:extLst>
              <p:ext uri="{D42A27DB-BD31-4B8C-83A1-F6EECF244321}">
                <p14:modId xmlns:p14="http://schemas.microsoft.com/office/powerpoint/2010/main" val="4167928451"/>
              </p:ext>
            </p:extLst>
          </p:nvPr>
        </p:nvGraphicFramePr>
        <p:xfrm>
          <a:off x="838200" y="1644650"/>
          <a:ext cx="10515600" cy="237744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812619150"/>
                    </a:ext>
                  </a:extLst>
                </a:gridCol>
                <a:gridCol w="2615609">
                  <a:extLst>
                    <a:ext uri="{9D8B030D-6E8A-4147-A177-3AD203B41FA5}">
                      <a16:colId xmlns:a16="http://schemas.microsoft.com/office/drawing/2014/main" val="867867714"/>
                    </a:ext>
                  </a:extLst>
                </a:gridCol>
                <a:gridCol w="1446028">
                  <a:extLst>
                    <a:ext uri="{9D8B030D-6E8A-4147-A177-3AD203B41FA5}">
                      <a16:colId xmlns:a16="http://schemas.microsoft.com/office/drawing/2014/main" val="3600119477"/>
                    </a:ext>
                  </a:extLst>
                </a:gridCol>
                <a:gridCol w="2041451">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be allowed extended time to complete assignments or assessments in math.</a:t>
                      </a:r>
                    </a:p>
                  </a:txBody>
                  <a:tcPr/>
                </a:tc>
                <a:tc>
                  <a:txBody>
                    <a:bodyPr/>
                    <a:lstStyle/>
                    <a:p>
                      <a:r>
                        <a:rPr lang="en-US" dirty="0"/>
                        <a:t>For each math assignment or assessment for which </a:t>
                      </a:r>
                      <a:r>
                        <a:rPr lang="en-US" dirty="0" err="1"/>
                        <a:t>xxxx</a:t>
                      </a:r>
                      <a:r>
                        <a:rPr lang="en-US" dirty="0"/>
                        <a:t> needs additional time to complete it</a:t>
                      </a:r>
                    </a:p>
                  </a:txBody>
                  <a:tcPr/>
                </a:tc>
                <a:tc>
                  <a:txBody>
                    <a:bodyPr/>
                    <a:lstStyle/>
                    <a:p>
                      <a:r>
                        <a:rPr lang="en-US" dirty="0"/>
                        <a:t>General education classroom; resource room</a:t>
                      </a:r>
                    </a:p>
                  </a:txBody>
                  <a:tcPr/>
                </a:tc>
                <a:tc>
                  <a:txBody>
                    <a:bodyPr/>
                    <a:lstStyle/>
                    <a:p>
                      <a:r>
                        <a:rPr lang="en-US" dirty="0"/>
                        <a:t>One extra day</a:t>
                      </a:r>
                    </a:p>
                  </a:txBody>
                  <a:tcPr/>
                </a:tc>
                <a:tc>
                  <a:txBody>
                    <a:bodyPr/>
                    <a:lstStyle/>
                    <a:p>
                      <a:r>
                        <a:rPr lang="en-US" dirty="0"/>
                        <a:t>Start date: 2/6/24</a:t>
                      </a:r>
                    </a:p>
                    <a:p>
                      <a:r>
                        <a:rPr lang="en-US" dirty="0"/>
                        <a:t>End date: 2/5/25</a:t>
                      </a:r>
                    </a:p>
                  </a:txBody>
                  <a:tcPr/>
                </a:tc>
                <a:extLst>
                  <a:ext uri="{0D108BD9-81ED-4DB2-BD59-A6C34878D82A}">
                    <a16:rowId xmlns:a16="http://schemas.microsoft.com/office/drawing/2014/main" val="866937792"/>
                  </a:ext>
                </a:extLst>
              </a:tr>
            </a:tbl>
          </a:graphicData>
        </a:graphic>
      </p:graphicFrame>
      <p:sp>
        <p:nvSpPr>
          <p:cNvPr id="4" name="Title 3">
            <a:extLst>
              <a:ext uri="{FF2B5EF4-FFF2-40B4-BE49-F238E27FC236}">
                <a16:creationId xmlns:a16="http://schemas.microsoft.com/office/drawing/2014/main" id="{BE17C3EC-5807-1E24-790F-6B726CF7E8F9}"/>
              </a:ext>
            </a:extLst>
          </p:cNvPr>
          <p:cNvSpPr>
            <a:spLocks noGrp="1"/>
          </p:cNvSpPr>
          <p:nvPr>
            <p:ph type="title"/>
          </p:nvPr>
        </p:nvSpPr>
        <p:spPr/>
        <p:txBody>
          <a:bodyPr>
            <a:normAutofit/>
          </a:bodyPr>
          <a:lstStyle/>
          <a:p>
            <a:r>
              <a:rPr lang="en-US" dirty="0"/>
              <a:t>Q18 – F,D,L Example 1</a:t>
            </a:r>
          </a:p>
        </p:txBody>
      </p:sp>
    </p:spTree>
    <p:extLst>
      <p:ext uri="{BB962C8B-B14F-4D97-AF65-F5344CB8AC3E}">
        <p14:creationId xmlns:p14="http://schemas.microsoft.com/office/powerpoint/2010/main" val="343778660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B4055-0177-F36D-3F2B-233162076B83}"/>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D02A8A4-C79F-CBBF-955A-E58BC0A594EA}"/>
              </a:ext>
            </a:extLst>
          </p:cNvPr>
          <p:cNvGraphicFramePr>
            <a:graphicFrameLocks noGrp="1"/>
          </p:cNvGraphicFramePr>
          <p:nvPr>
            <p:ph idx="1"/>
            <p:extLst>
              <p:ext uri="{D42A27DB-BD31-4B8C-83A1-F6EECF244321}">
                <p14:modId xmlns:p14="http://schemas.microsoft.com/office/powerpoint/2010/main" val="3718023052"/>
              </p:ext>
            </p:extLst>
          </p:nvPr>
        </p:nvGraphicFramePr>
        <p:xfrm>
          <a:off x="838200" y="1644650"/>
          <a:ext cx="10515600" cy="237744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812619150"/>
                    </a:ext>
                  </a:extLst>
                </a:gridCol>
                <a:gridCol w="2615609">
                  <a:extLst>
                    <a:ext uri="{9D8B030D-6E8A-4147-A177-3AD203B41FA5}">
                      <a16:colId xmlns:a16="http://schemas.microsoft.com/office/drawing/2014/main" val="867867714"/>
                    </a:ext>
                  </a:extLst>
                </a:gridCol>
                <a:gridCol w="1446028">
                  <a:extLst>
                    <a:ext uri="{9D8B030D-6E8A-4147-A177-3AD203B41FA5}">
                      <a16:colId xmlns:a16="http://schemas.microsoft.com/office/drawing/2014/main" val="3600119477"/>
                    </a:ext>
                  </a:extLst>
                </a:gridCol>
                <a:gridCol w="2041451">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be allowed extended time to complete assignments or assessments in math.</a:t>
                      </a:r>
                    </a:p>
                  </a:txBody>
                  <a:tcPr/>
                </a:tc>
                <a:tc>
                  <a:txBody>
                    <a:bodyPr/>
                    <a:lstStyle/>
                    <a:p>
                      <a:r>
                        <a:rPr lang="en-US" dirty="0"/>
                        <a:t>For each math assignment or assessment for which </a:t>
                      </a:r>
                      <a:r>
                        <a:rPr lang="en-US" dirty="0" err="1">
                          <a:highlight>
                            <a:srgbClr val="FFFF00"/>
                          </a:highlight>
                        </a:rPr>
                        <a:t>xxxx</a:t>
                      </a:r>
                      <a:r>
                        <a:rPr lang="en-US" dirty="0">
                          <a:highlight>
                            <a:srgbClr val="FFFF00"/>
                          </a:highlight>
                        </a:rPr>
                        <a:t> needs </a:t>
                      </a:r>
                      <a:r>
                        <a:rPr lang="en-US" dirty="0"/>
                        <a:t>additional time to complete it</a:t>
                      </a:r>
                    </a:p>
                  </a:txBody>
                  <a:tcPr/>
                </a:tc>
                <a:tc>
                  <a:txBody>
                    <a:bodyPr/>
                    <a:lstStyle/>
                    <a:p>
                      <a:r>
                        <a:rPr lang="en-US" dirty="0"/>
                        <a:t>General education classroom; resource room</a:t>
                      </a:r>
                    </a:p>
                  </a:txBody>
                  <a:tcPr/>
                </a:tc>
                <a:tc>
                  <a:txBody>
                    <a:bodyPr/>
                    <a:lstStyle/>
                    <a:p>
                      <a:r>
                        <a:rPr lang="en-US" dirty="0"/>
                        <a:t>One extra day</a:t>
                      </a:r>
                    </a:p>
                  </a:txBody>
                  <a:tcPr/>
                </a:tc>
                <a:tc>
                  <a:txBody>
                    <a:bodyPr/>
                    <a:lstStyle/>
                    <a:p>
                      <a:r>
                        <a:rPr lang="en-US" dirty="0"/>
                        <a:t>Start date: 2/6/24</a:t>
                      </a:r>
                    </a:p>
                    <a:p>
                      <a:r>
                        <a:rPr lang="en-US" dirty="0"/>
                        <a:t>End date: 2/5/25</a:t>
                      </a:r>
                    </a:p>
                  </a:txBody>
                  <a:tcPr/>
                </a:tc>
                <a:extLst>
                  <a:ext uri="{0D108BD9-81ED-4DB2-BD59-A6C34878D82A}">
                    <a16:rowId xmlns:a16="http://schemas.microsoft.com/office/drawing/2014/main" val="866937792"/>
                  </a:ext>
                </a:extLst>
              </a:tr>
            </a:tbl>
          </a:graphicData>
        </a:graphic>
      </p:graphicFrame>
      <p:sp>
        <p:nvSpPr>
          <p:cNvPr id="4" name="Title 3">
            <a:extLst>
              <a:ext uri="{FF2B5EF4-FFF2-40B4-BE49-F238E27FC236}">
                <a16:creationId xmlns:a16="http://schemas.microsoft.com/office/drawing/2014/main" id="{DE988CB3-A4DF-144B-EAEF-B174FD2F74E6}"/>
              </a:ext>
            </a:extLst>
          </p:cNvPr>
          <p:cNvSpPr>
            <a:spLocks noGrp="1"/>
          </p:cNvSpPr>
          <p:nvPr>
            <p:ph type="title"/>
          </p:nvPr>
        </p:nvSpPr>
        <p:spPr/>
        <p:txBody>
          <a:bodyPr>
            <a:normAutofit/>
          </a:bodyPr>
          <a:lstStyle/>
          <a:p>
            <a:r>
              <a:rPr lang="en-US" dirty="0"/>
              <a:t>Q18 – F,D,L Example 1- KSDE Response</a:t>
            </a:r>
          </a:p>
        </p:txBody>
      </p:sp>
      <p:sp>
        <p:nvSpPr>
          <p:cNvPr id="2" name="TextBox 1">
            <a:extLst>
              <a:ext uri="{FF2B5EF4-FFF2-40B4-BE49-F238E27FC236}">
                <a16:creationId xmlns:a16="http://schemas.microsoft.com/office/drawing/2014/main" id="{710DF6F4-CF84-4109-125C-5362186C5462}"/>
              </a:ext>
            </a:extLst>
          </p:cNvPr>
          <p:cNvSpPr txBox="1"/>
          <p:nvPr/>
        </p:nvSpPr>
        <p:spPr>
          <a:xfrm>
            <a:off x="838200" y="4243853"/>
            <a:ext cx="7625316" cy="1938992"/>
          </a:xfrm>
          <a:prstGeom prst="rect">
            <a:avLst/>
          </a:prstGeom>
          <a:noFill/>
        </p:spPr>
        <p:txBody>
          <a:bodyPr wrap="square" rtlCol="0">
            <a:spAutoFit/>
          </a:bodyPr>
          <a:lstStyle/>
          <a:p>
            <a:r>
              <a:rPr lang="en-US" dirty="0">
                <a:solidFill>
                  <a:srgbClr val="C00000"/>
                </a:solidFill>
              </a:rPr>
              <a:t>“</a:t>
            </a:r>
            <a:r>
              <a:rPr lang="en-US" sz="2400" dirty="0">
                <a:solidFill>
                  <a:srgbClr val="C00000"/>
                </a:solidFill>
              </a:rPr>
              <a:t>As needed” language is not specific, it doesn’t pass the stranger test. Non-compliant</a:t>
            </a:r>
          </a:p>
          <a:p>
            <a:r>
              <a:rPr lang="en-US" sz="2400" dirty="0">
                <a:solidFill>
                  <a:schemeClr val="accent2">
                    <a:lumMod val="75000"/>
                  </a:schemeClr>
                </a:solidFill>
              </a:rPr>
              <a:t>Updated language: For each math assignment that is not completed within the timeframe given to the rest of the class.</a:t>
            </a:r>
          </a:p>
        </p:txBody>
      </p:sp>
      <p:pic>
        <p:nvPicPr>
          <p:cNvPr id="3" name="Picture 2" descr="red light -non-compliant">
            <a:extLst>
              <a:ext uri="{FF2B5EF4-FFF2-40B4-BE49-F238E27FC236}">
                <a16:creationId xmlns:a16="http://schemas.microsoft.com/office/drawing/2014/main" id="{2AF4DFC7-A534-FC94-F045-684A1DF605EC}"/>
              </a:ext>
            </a:extLst>
          </p:cNvPr>
          <p:cNvPicPr>
            <a:picLocks noChangeAspect="1"/>
          </p:cNvPicPr>
          <p:nvPr/>
        </p:nvPicPr>
        <p:blipFill>
          <a:blip r:embed="rId3"/>
          <a:stretch>
            <a:fillRect/>
          </a:stretch>
        </p:blipFill>
        <p:spPr>
          <a:xfrm>
            <a:off x="8793615" y="4143409"/>
            <a:ext cx="1792379" cy="2139881"/>
          </a:xfrm>
          <a:prstGeom prst="rect">
            <a:avLst/>
          </a:prstGeom>
        </p:spPr>
      </p:pic>
    </p:spTree>
    <p:extLst>
      <p:ext uri="{BB962C8B-B14F-4D97-AF65-F5344CB8AC3E}">
        <p14:creationId xmlns:p14="http://schemas.microsoft.com/office/powerpoint/2010/main" val="304760969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5C6D1-7249-E494-2586-904247C16324}"/>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58F87AE-8D0D-694D-28F5-5350750DE3DA}"/>
              </a:ext>
            </a:extLst>
          </p:cNvPr>
          <p:cNvGraphicFramePr>
            <a:graphicFrameLocks noGrp="1"/>
          </p:cNvGraphicFramePr>
          <p:nvPr>
            <p:ph idx="1"/>
          </p:nvPr>
        </p:nvGraphicFramePr>
        <p:xfrm>
          <a:off x="838200" y="1644650"/>
          <a:ext cx="10515600" cy="210312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812619150"/>
                    </a:ext>
                  </a:extLst>
                </a:gridCol>
                <a:gridCol w="2615609">
                  <a:extLst>
                    <a:ext uri="{9D8B030D-6E8A-4147-A177-3AD203B41FA5}">
                      <a16:colId xmlns:a16="http://schemas.microsoft.com/office/drawing/2014/main" val="867867714"/>
                    </a:ext>
                  </a:extLst>
                </a:gridCol>
                <a:gridCol w="1446028">
                  <a:extLst>
                    <a:ext uri="{9D8B030D-6E8A-4147-A177-3AD203B41FA5}">
                      <a16:colId xmlns:a16="http://schemas.microsoft.com/office/drawing/2014/main" val="3600119477"/>
                    </a:ext>
                  </a:extLst>
                </a:gridCol>
                <a:gridCol w="2041451">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be allowed a break outside his regular education classroom</a:t>
                      </a:r>
                    </a:p>
                  </a:txBody>
                  <a:tcPr/>
                </a:tc>
                <a:tc>
                  <a:txBody>
                    <a:bodyPr/>
                    <a:lstStyle/>
                    <a:p>
                      <a:r>
                        <a:rPr lang="en-US" dirty="0"/>
                        <a:t>Anytime there is a school activity, assembly, or the classroom is too loud</a:t>
                      </a:r>
                    </a:p>
                  </a:txBody>
                  <a:tcPr/>
                </a:tc>
                <a:tc>
                  <a:txBody>
                    <a:bodyPr/>
                    <a:lstStyle/>
                    <a:p>
                      <a:r>
                        <a:rPr lang="en-US" dirty="0"/>
                        <a:t>General education classroom</a:t>
                      </a:r>
                    </a:p>
                  </a:txBody>
                  <a:tcPr/>
                </a:tc>
                <a:tc>
                  <a:txBody>
                    <a:bodyPr/>
                    <a:lstStyle/>
                    <a:p>
                      <a:r>
                        <a:rPr lang="en-US" dirty="0"/>
                        <a:t>For the duration of the IEP</a:t>
                      </a:r>
                    </a:p>
                  </a:txBody>
                  <a:tcPr/>
                </a:tc>
                <a:tc>
                  <a:txBody>
                    <a:bodyPr/>
                    <a:lstStyle/>
                    <a:p>
                      <a:r>
                        <a:rPr lang="en-US" dirty="0"/>
                        <a:t>Start date: 10/20/23</a:t>
                      </a:r>
                    </a:p>
                    <a:p>
                      <a:r>
                        <a:rPr lang="en-US" dirty="0"/>
                        <a:t>End date: 10/19/24</a:t>
                      </a:r>
                    </a:p>
                  </a:txBody>
                  <a:tcPr/>
                </a:tc>
                <a:extLst>
                  <a:ext uri="{0D108BD9-81ED-4DB2-BD59-A6C34878D82A}">
                    <a16:rowId xmlns:a16="http://schemas.microsoft.com/office/drawing/2014/main" val="866937792"/>
                  </a:ext>
                </a:extLst>
              </a:tr>
            </a:tbl>
          </a:graphicData>
        </a:graphic>
      </p:graphicFrame>
      <p:sp>
        <p:nvSpPr>
          <p:cNvPr id="4" name="Title 3">
            <a:extLst>
              <a:ext uri="{FF2B5EF4-FFF2-40B4-BE49-F238E27FC236}">
                <a16:creationId xmlns:a16="http://schemas.microsoft.com/office/drawing/2014/main" id="{21235F8C-D6D2-F39D-5E7A-C3D48EB97271}"/>
              </a:ext>
            </a:extLst>
          </p:cNvPr>
          <p:cNvSpPr>
            <a:spLocks noGrp="1"/>
          </p:cNvSpPr>
          <p:nvPr>
            <p:ph type="title"/>
          </p:nvPr>
        </p:nvSpPr>
        <p:spPr/>
        <p:txBody>
          <a:bodyPr>
            <a:normAutofit/>
          </a:bodyPr>
          <a:lstStyle/>
          <a:p>
            <a:r>
              <a:rPr lang="en-US" dirty="0"/>
              <a:t>Q18 – F,D,L Example 2 </a:t>
            </a:r>
          </a:p>
        </p:txBody>
      </p:sp>
    </p:spTree>
    <p:extLst>
      <p:ext uri="{BB962C8B-B14F-4D97-AF65-F5344CB8AC3E}">
        <p14:creationId xmlns:p14="http://schemas.microsoft.com/office/powerpoint/2010/main" val="49677346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7A0E3-7766-6F42-47F0-AE8FC159C1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86C130-E51D-BB91-8EE7-F9AD04323168}"/>
              </a:ext>
            </a:extLst>
          </p:cNvPr>
          <p:cNvSpPr>
            <a:spLocks noGrp="1"/>
          </p:cNvSpPr>
          <p:nvPr>
            <p:ph type="title"/>
          </p:nvPr>
        </p:nvSpPr>
        <p:spPr/>
        <p:txBody>
          <a:bodyPr>
            <a:normAutofit fontScale="90000"/>
          </a:bodyPr>
          <a:lstStyle/>
          <a:p>
            <a:r>
              <a:rPr lang="en-US" dirty="0"/>
              <a:t>Q18 – F,D,L Example 2 – KSDE Response </a:t>
            </a:r>
          </a:p>
        </p:txBody>
      </p:sp>
      <p:graphicFrame>
        <p:nvGraphicFramePr>
          <p:cNvPr id="6" name="Content Placeholder 5">
            <a:extLst>
              <a:ext uri="{FF2B5EF4-FFF2-40B4-BE49-F238E27FC236}">
                <a16:creationId xmlns:a16="http://schemas.microsoft.com/office/drawing/2014/main" id="{FDFCBAAC-7C1A-564C-2288-5641D9A0F482}"/>
              </a:ext>
            </a:extLst>
          </p:cNvPr>
          <p:cNvGraphicFramePr>
            <a:graphicFrameLocks noGrp="1"/>
          </p:cNvGraphicFramePr>
          <p:nvPr>
            <p:ph idx="1"/>
          </p:nvPr>
        </p:nvGraphicFramePr>
        <p:xfrm>
          <a:off x="838200" y="1644650"/>
          <a:ext cx="10515600" cy="210312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812619150"/>
                    </a:ext>
                  </a:extLst>
                </a:gridCol>
                <a:gridCol w="2615609">
                  <a:extLst>
                    <a:ext uri="{9D8B030D-6E8A-4147-A177-3AD203B41FA5}">
                      <a16:colId xmlns:a16="http://schemas.microsoft.com/office/drawing/2014/main" val="867867714"/>
                    </a:ext>
                  </a:extLst>
                </a:gridCol>
                <a:gridCol w="1446028">
                  <a:extLst>
                    <a:ext uri="{9D8B030D-6E8A-4147-A177-3AD203B41FA5}">
                      <a16:colId xmlns:a16="http://schemas.microsoft.com/office/drawing/2014/main" val="3600119477"/>
                    </a:ext>
                  </a:extLst>
                </a:gridCol>
                <a:gridCol w="2041451">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be allowed a break outside his regular education classroom</a:t>
                      </a:r>
                    </a:p>
                  </a:txBody>
                  <a:tcPr/>
                </a:tc>
                <a:tc>
                  <a:txBody>
                    <a:bodyPr/>
                    <a:lstStyle/>
                    <a:p>
                      <a:r>
                        <a:rPr lang="en-US" dirty="0"/>
                        <a:t>Anytime there is a school activity, assembly, or the classroom is too loud</a:t>
                      </a:r>
                    </a:p>
                  </a:txBody>
                  <a:tcPr/>
                </a:tc>
                <a:tc>
                  <a:txBody>
                    <a:bodyPr/>
                    <a:lstStyle/>
                    <a:p>
                      <a:r>
                        <a:rPr lang="en-US" dirty="0"/>
                        <a:t>General education classroom</a:t>
                      </a:r>
                    </a:p>
                  </a:txBody>
                  <a:tcPr/>
                </a:tc>
                <a:tc>
                  <a:txBody>
                    <a:bodyPr/>
                    <a:lstStyle/>
                    <a:p>
                      <a:r>
                        <a:rPr lang="en-US" dirty="0"/>
                        <a:t>For the duration of the IEP</a:t>
                      </a:r>
                    </a:p>
                  </a:txBody>
                  <a:tcPr/>
                </a:tc>
                <a:tc>
                  <a:txBody>
                    <a:bodyPr/>
                    <a:lstStyle/>
                    <a:p>
                      <a:r>
                        <a:rPr lang="en-US" dirty="0"/>
                        <a:t>Start date: 10/20/23</a:t>
                      </a:r>
                    </a:p>
                    <a:p>
                      <a:r>
                        <a:rPr lang="en-US" dirty="0"/>
                        <a:t>End date: 10/19/24</a:t>
                      </a:r>
                    </a:p>
                  </a:txBody>
                  <a:tcPr/>
                </a:tc>
                <a:extLst>
                  <a:ext uri="{0D108BD9-81ED-4DB2-BD59-A6C34878D82A}">
                    <a16:rowId xmlns:a16="http://schemas.microsoft.com/office/drawing/2014/main" val="866937792"/>
                  </a:ext>
                </a:extLst>
              </a:tr>
            </a:tbl>
          </a:graphicData>
        </a:graphic>
      </p:graphicFrame>
      <p:sp>
        <p:nvSpPr>
          <p:cNvPr id="3" name="TextBox 2">
            <a:extLst>
              <a:ext uri="{FF2B5EF4-FFF2-40B4-BE49-F238E27FC236}">
                <a16:creationId xmlns:a16="http://schemas.microsoft.com/office/drawing/2014/main" id="{1DBA9E33-2762-6847-02B5-1EBF142B720A}"/>
              </a:ext>
            </a:extLst>
          </p:cNvPr>
          <p:cNvSpPr txBox="1"/>
          <p:nvPr/>
        </p:nvSpPr>
        <p:spPr>
          <a:xfrm>
            <a:off x="838200" y="3957354"/>
            <a:ext cx="7995683" cy="2308324"/>
          </a:xfrm>
          <a:prstGeom prst="rect">
            <a:avLst/>
          </a:prstGeom>
          <a:noFill/>
        </p:spPr>
        <p:txBody>
          <a:bodyPr wrap="square" rtlCol="0">
            <a:spAutoFit/>
          </a:bodyPr>
          <a:lstStyle/>
          <a:p>
            <a:r>
              <a:rPr lang="en-US" sz="2400" dirty="0">
                <a:solidFill>
                  <a:srgbClr val="C00000"/>
                </a:solidFill>
              </a:rPr>
              <a:t>What is too loud? How long will the break be? This is non-compliant</a:t>
            </a:r>
          </a:p>
          <a:p>
            <a:r>
              <a:rPr lang="en-US" sz="2400" dirty="0">
                <a:solidFill>
                  <a:schemeClr val="accent2">
                    <a:lumMod val="75000"/>
                  </a:schemeClr>
                </a:solidFill>
              </a:rPr>
              <a:t>Updated language: XXX will be allowed a break outside his regular classroom when he shows signs that it is too loud (covering his ears) for 5-10 minutes until student is regulated.</a:t>
            </a:r>
          </a:p>
        </p:txBody>
      </p:sp>
      <p:pic>
        <p:nvPicPr>
          <p:cNvPr id="2" name="Picture 1" descr="red light - non-compliant">
            <a:extLst>
              <a:ext uri="{FF2B5EF4-FFF2-40B4-BE49-F238E27FC236}">
                <a16:creationId xmlns:a16="http://schemas.microsoft.com/office/drawing/2014/main" id="{A75A54B5-64C5-B17A-DFBA-A988CEE482AA}"/>
              </a:ext>
            </a:extLst>
          </p:cNvPr>
          <p:cNvPicPr>
            <a:picLocks noChangeAspect="1"/>
          </p:cNvPicPr>
          <p:nvPr/>
        </p:nvPicPr>
        <p:blipFill>
          <a:blip r:embed="rId3"/>
          <a:stretch>
            <a:fillRect/>
          </a:stretch>
        </p:blipFill>
        <p:spPr>
          <a:xfrm>
            <a:off x="9399670" y="3957354"/>
            <a:ext cx="1792379" cy="2139881"/>
          </a:xfrm>
          <a:prstGeom prst="rect">
            <a:avLst/>
          </a:prstGeom>
        </p:spPr>
      </p:pic>
    </p:spTree>
    <p:extLst>
      <p:ext uri="{BB962C8B-B14F-4D97-AF65-F5344CB8AC3E}">
        <p14:creationId xmlns:p14="http://schemas.microsoft.com/office/powerpoint/2010/main" val="189435683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BAC05-9ADC-0813-EEE4-FF8EE71D3D22}"/>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D319F10-FB87-77ED-BA84-2A1D1FE36E26}"/>
              </a:ext>
            </a:extLst>
          </p:cNvPr>
          <p:cNvGraphicFramePr>
            <a:graphicFrameLocks noGrp="1"/>
          </p:cNvGraphicFramePr>
          <p:nvPr>
            <p:ph idx="1"/>
          </p:nvPr>
        </p:nvGraphicFramePr>
        <p:xfrm>
          <a:off x="838200" y="1644650"/>
          <a:ext cx="10515600" cy="292608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812619150"/>
                    </a:ext>
                  </a:extLst>
                </a:gridCol>
                <a:gridCol w="2615609">
                  <a:extLst>
                    <a:ext uri="{9D8B030D-6E8A-4147-A177-3AD203B41FA5}">
                      <a16:colId xmlns:a16="http://schemas.microsoft.com/office/drawing/2014/main" val="867867714"/>
                    </a:ext>
                  </a:extLst>
                </a:gridCol>
                <a:gridCol w="1446028">
                  <a:extLst>
                    <a:ext uri="{9D8B030D-6E8A-4147-A177-3AD203B41FA5}">
                      <a16:colId xmlns:a16="http://schemas.microsoft.com/office/drawing/2014/main" val="3600119477"/>
                    </a:ext>
                  </a:extLst>
                </a:gridCol>
                <a:gridCol w="2041451">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have assignments and tests read to him</a:t>
                      </a:r>
                    </a:p>
                  </a:txBody>
                  <a:tcPr/>
                </a:tc>
                <a:tc>
                  <a:txBody>
                    <a:bodyPr/>
                    <a:lstStyle/>
                    <a:p>
                      <a:r>
                        <a:rPr lang="en-US" dirty="0"/>
                        <a:t>Each time the regular classroom teacher believes it is necessary for XXX to fully understand the material presented on assignments and tests</a:t>
                      </a:r>
                    </a:p>
                  </a:txBody>
                  <a:tcPr/>
                </a:tc>
                <a:tc>
                  <a:txBody>
                    <a:bodyPr/>
                    <a:lstStyle/>
                    <a:p>
                      <a:r>
                        <a:rPr lang="en-US" dirty="0"/>
                        <a:t>Regular education classroom, resource room </a:t>
                      </a:r>
                    </a:p>
                  </a:txBody>
                  <a:tcPr/>
                </a:tc>
                <a:tc>
                  <a:txBody>
                    <a:bodyPr/>
                    <a:lstStyle/>
                    <a:p>
                      <a:r>
                        <a:rPr lang="en-US" dirty="0"/>
                        <a:t>Regular classroom period</a:t>
                      </a:r>
                    </a:p>
                  </a:txBody>
                  <a:tcPr/>
                </a:tc>
                <a:tc>
                  <a:txBody>
                    <a:bodyPr/>
                    <a:lstStyle/>
                    <a:p>
                      <a:r>
                        <a:rPr lang="en-US" dirty="0"/>
                        <a:t>Start date: 11/13/23</a:t>
                      </a:r>
                    </a:p>
                    <a:p>
                      <a:r>
                        <a:rPr lang="en-US" dirty="0"/>
                        <a:t>End date: 11/12/24</a:t>
                      </a:r>
                    </a:p>
                  </a:txBody>
                  <a:tcPr/>
                </a:tc>
                <a:extLst>
                  <a:ext uri="{0D108BD9-81ED-4DB2-BD59-A6C34878D82A}">
                    <a16:rowId xmlns:a16="http://schemas.microsoft.com/office/drawing/2014/main" val="866937792"/>
                  </a:ext>
                </a:extLst>
              </a:tr>
            </a:tbl>
          </a:graphicData>
        </a:graphic>
      </p:graphicFrame>
      <p:sp>
        <p:nvSpPr>
          <p:cNvPr id="4" name="Title 3">
            <a:extLst>
              <a:ext uri="{FF2B5EF4-FFF2-40B4-BE49-F238E27FC236}">
                <a16:creationId xmlns:a16="http://schemas.microsoft.com/office/drawing/2014/main" id="{1466BE90-9FC5-A009-F094-E2532D37B659}"/>
              </a:ext>
            </a:extLst>
          </p:cNvPr>
          <p:cNvSpPr>
            <a:spLocks noGrp="1"/>
          </p:cNvSpPr>
          <p:nvPr>
            <p:ph type="title"/>
          </p:nvPr>
        </p:nvSpPr>
        <p:spPr/>
        <p:txBody>
          <a:bodyPr>
            <a:normAutofit/>
          </a:bodyPr>
          <a:lstStyle/>
          <a:p>
            <a:r>
              <a:rPr lang="en-US" dirty="0"/>
              <a:t>Q18 – F,D,L Example 3</a:t>
            </a:r>
          </a:p>
        </p:txBody>
      </p:sp>
    </p:spTree>
    <p:extLst>
      <p:ext uri="{BB962C8B-B14F-4D97-AF65-F5344CB8AC3E}">
        <p14:creationId xmlns:p14="http://schemas.microsoft.com/office/powerpoint/2010/main" val="347313743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B8A76-4B21-8A75-3BE3-8DDF6D7C3E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EF5ED0-0C8C-0077-047E-F9DBC0815963}"/>
              </a:ext>
            </a:extLst>
          </p:cNvPr>
          <p:cNvSpPr>
            <a:spLocks noGrp="1"/>
          </p:cNvSpPr>
          <p:nvPr>
            <p:ph type="title"/>
          </p:nvPr>
        </p:nvSpPr>
        <p:spPr>
          <a:xfrm>
            <a:off x="838200" y="152474"/>
            <a:ext cx="10515600" cy="783191"/>
          </a:xfrm>
        </p:spPr>
        <p:txBody>
          <a:bodyPr>
            <a:normAutofit fontScale="90000"/>
          </a:bodyPr>
          <a:lstStyle/>
          <a:p>
            <a:r>
              <a:rPr lang="en-US" dirty="0"/>
              <a:t>Q18 – F,D,L Example 3 – KSDE Response</a:t>
            </a:r>
          </a:p>
        </p:txBody>
      </p:sp>
      <p:graphicFrame>
        <p:nvGraphicFramePr>
          <p:cNvPr id="6" name="Content Placeholder 5">
            <a:extLst>
              <a:ext uri="{FF2B5EF4-FFF2-40B4-BE49-F238E27FC236}">
                <a16:creationId xmlns:a16="http://schemas.microsoft.com/office/drawing/2014/main" id="{ADC60958-EEA9-F5EC-241F-D81BAB974F0D}"/>
              </a:ext>
            </a:extLst>
          </p:cNvPr>
          <p:cNvGraphicFramePr>
            <a:graphicFrameLocks noGrp="1"/>
          </p:cNvGraphicFramePr>
          <p:nvPr>
            <p:ph idx="1"/>
            <p:extLst>
              <p:ext uri="{D42A27DB-BD31-4B8C-83A1-F6EECF244321}">
                <p14:modId xmlns:p14="http://schemas.microsoft.com/office/powerpoint/2010/main" val="1412316181"/>
              </p:ext>
            </p:extLst>
          </p:nvPr>
        </p:nvGraphicFramePr>
        <p:xfrm>
          <a:off x="838200" y="1008345"/>
          <a:ext cx="10515600" cy="292608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812619150"/>
                    </a:ext>
                  </a:extLst>
                </a:gridCol>
                <a:gridCol w="2615609">
                  <a:extLst>
                    <a:ext uri="{9D8B030D-6E8A-4147-A177-3AD203B41FA5}">
                      <a16:colId xmlns:a16="http://schemas.microsoft.com/office/drawing/2014/main" val="867867714"/>
                    </a:ext>
                  </a:extLst>
                </a:gridCol>
                <a:gridCol w="1446028">
                  <a:extLst>
                    <a:ext uri="{9D8B030D-6E8A-4147-A177-3AD203B41FA5}">
                      <a16:colId xmlns:a16="http://schemas.microsoft.com/office/drawing/2014/main" val="3600119477"/>
                    </a:ext>
                  </a:extLst>
                </a:gridCol>
                <a:gridCol w="2041451">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have assignments and tests read to him</a:t>
                      </a:r>
                    </a:p>
                  </a:txBody>
                  <a:tcPr/>
                </a:tc>
                <a:tc>
                  <a:txBody>
                    <a:bodyPr/>
                    <a:lstStyle/>
                    <a:p>
                      <a:r>
                        <a:rPr lang="en-US" dirty="0"/>
                        <a:t>Each time the regular classroom teacher believes it is necessary for XXX to fully understand the material presented on assignments and tests</a:t>
                      </a:r>
                    </a:p>
                  </a:txBody>
                  <a:tcPr/>
                </a:tc>
                <a:tc>
                  <a:txBody>
                    <a:bodyPr/>
                    <a:lstStyle/>
                    <a:p>
                      <a:r>
                        <a:rPr lang="en-US" dirty="0"/>
                        <a:t>Regular education classroom, resource room </a:t>
                      </a:r>
                    </a:p>
                  </a:txBody>
                  <a:tcPr/>
                </a:tc>
                <a:tc>
                  <a:txBody>
                    <a:bodyPr/>
                    <a:lstStyle/>
                    <a:p>
                      <a:r>
                        <a:rPr lang="en-US" dirty="0"/>
                        <a:t>Regular classroom period</a:t>
                      </a:r>
                    </a:p>
                  </a:txBody>
                  <a:tcPr/>
                </a:tc>
                <a:tc>
                  <a:txBody>
                    <a:bodyPr/>
                    <a:lstStyle/>
                    <a:p>
                      <a:r>
                        <a:rPr lang="en-US" dirty="0"/>
                        <a:t>Start date: 11/13/23</a:t>
                      </a:r>
                    </a:p>
                    <a:p>
                      <a:r>
                        <a:rPr lang="en-US" dirty="0"/>
                        <a:t>End date: 11/12/24</a:t>
                      </a:r>
                    </a:p>
                  </a:txBody>
                  <a:tcPr/>
                </a:tc>
                <a:extLst>
                  <a:ext uri="{0D108BD9-81ED-4DB2-BD59-A6C34878D82A}">
                    <a16:rowId xmlns:a16="http://schemas.microsoft.com/office/drawing/2014/main" val="866937792"/>
                  </a:ext>
                </a:extLst>
              </a:tr>
            </a:tbl>
          </a:graphicData>
        </a:graphic>
      </p:graphicFrame>
      <p:sp>
        <p:nvSpPr>
          <p:cNvPr id="3" name="TextBox 2">
            <a:extLst>
              <a:ext uri="{FF2B5EF4-FFF2-40B4-BE49-F238E27FC236}">
                <a16:creationId xmlns:a16="http://schemas.microsoft.com/office/drawing/2014/main" id="{FAEEAC07-4E15-B601-5E62-80526080F9ED}"/>
              </a:ext>
            </a:extLst>
          </p:cNvPr>
          <p:cNvSpPr txBox="1"/>
          <p:nvPr/>
        </p:nvSpPr>
        <p:spPr>
          <a:xfrm>
            <a:off x="838200" y="4207994"/>
            <a:ext cx="7752907" cy="1938992"/>
          </a:xfrm>
          <a:prstGeom prst="rect">
            <a:avLst/>
          </a:prstGeom>
          <a:noFill/>
        </p:spPr>
        <p:txBody>
          <a:bodyPr wrap="square" rtlCol="0">
            <a:spAutoFit/>
          </a:bodyPr>
          <a:lstStyle/>
          <a:p>
            <a:r>
              <a:rPr lang="en-US" sz="2000" dirty="0">
                <a:solidFill>
                  <a:srgbClr val="C00000"/>
                </a:solidFill>
              </a:rPr>
              <a:t>Frequencies that include statements like “as needed” or “as determined by the teacher are non-compliant.</a:t>
            </a:r>
          </a:p>
          <a:p>
            <a:r>
              <a:rPr lang="en-US" sz="2000" dirty="0">
                <a:solidFill>
                  <a:schemeClr val="accent2">
                    <a:lumMod val="75000"/>
                  </a:schemeClr>
                </a:solidFill>
              </a:rPr>
              <a:t>Updated language: XXX will have assignments and tests read to him when the reading level of the text is above the 3</a:t>
            </a:r>
            <a:r>
              <a:rPr lang="en-US" sz="2000" baseline="30000" dirty="0">
                <a:solidFill>
                  <a:schemeClr val="accent2">
                    <a:lumMod val="75000"/>
                  </a:schemeClr>
                </a:solidFill>
              </a:rPr>
              <a:t>rd</a:t>
            </a:r>
            <a:r>
              <a:rPr lang="en-US" sz="2000" dirty="0">
                <a:solidFill>
                  <a:schemeClr val="accent2">
                    <a:lumMod val="75000"/>
                  </a:schemeClr>
                </a:solidFill>
              </a:rPr>
              <a:t> grade level in the regular education classroom and resource room until the assignment or test is completed.</a:t>
            </a:r>
          </a:p>
        </p:txBody>
      </p:sp>
      <p:pic>
        <p:nvPicPr>
          <p:cNvPr id="2" name="Picture 1" descr="red light - non-compliant">
            <a:extLst>
              <a:ext uri="{FF2B5EF4-FFF2-40B4-BE49-F238E27FC236}">
                <a16:creationId xmlns:a16="http://schemas.microsoft.com/office/drawing/2014/main" id="{C8D8C37B-EE1D-38D2-0655-1D5E5823F31A}"/>
              </a:ext>
            </a:extLst>
          </p:cNvPr>
          <p:cNvPicPr>
            <a:picLocks noChangeAspect="1"/>
          </p:cNvPicPr>
          <p:nvPr/>
        </p:nvPicPr>
        <p:blipFill>
          <a:blip r:embed="rId3"/>
          <a:stretch>
            <a:fillRect/>
          </a:stretch>
        </p:blipFill>
        <p:spPr>
          <a:xfrm>
            <a:off x="9187019" y="4007105"/>
            <a:ext cx="1792379" cy="2139881"/>
          </a:xfrm>
          <a:prstGeom prst="rect">
            <a:avLst/>
          </a:prstGeom>
        </p:spPr>
      </p:pic>
    </p:spTree>
    <p:extLst>
      <p:ext uri="{BB962C8B-B14F-4D97-AF65-F5344CB8AC3E}">
        <p14:creationId xmlns:p14="http://schemas.microsoft.com/office/powerpoint/2010/main" val="124189825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30859-DDAF-15E9-C8C0-68E0F235D4B0}"/>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BDD7789-AB9F-1441-D3DB-B9DB4CE24C21}"/>
              </a:ext>
            </a:extLst>
          </p:cNvPr>
          <p:cNvGraphicFramePr>
            <a:graphicFrameLocks noGrp="1"/>
          </p:cNvGraphicFramePr>
          <p:nvPr>
            <p:ph idx="1"/>
            <p:extLst>
              <p:ext uri="{D42A27DB-BD31-4B8C-83A1-F6EECF244321}">
                <p14:modId xmlns:p14="http://schemas.microsoft.com/office/powerpoint/2010/main" val="1622051232"/>
              </p:ext>
            </p:extLst>
          </p:nvPr>
        </p:nvGraphicFramePr>
        <p:xfrm>
          <a:off x="838200" y="1644650"/>
          <a:ext cx="10515600" cy="237744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812619150"/>
                    </a:ext>
                  </a:extLst>
                </a:gridCol>
                <a:gridCol w="2615609">
                  <a:extLst>
                    <a:ext uri="{9D8B030D-6E8A-4147-A177-3AD203B41FA5}">
                      <a16:colId xmlns:a16="http://schemas.microsoft.com/office/drawing/2014/main" val="867867714"/>
                    </a:ext>
                  </a:extLst>
                </a:gridCol>
                <a:gridCol w="1414131">
                  <a:extLst>
                    <a:ext uri="{9D8B030D-6E8A-4147-A177-3AD203B41FA5}">
                      <a16:colId xmlns:a16="http://schemas.microsoft.com/office/drawing/2014/main" val="3600119477"/>
                    </a:ext>
                  </a:extLst>
                </a:gridCol>
                <a:gridCol w="2073348">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have assignments/assessments reduced by 50% (student responsible for 50% of assignment.</a:t>
                      </a:r>
                    </a:p>
                  </a:txBody>
                  <a:tcPr/>
                </a:tc>
                <a:tc>
                  <a:txBody>
                    <a:bodyPr/>
                    <a:lstStyle/>
                    <a:p>
                      <a:r>
                        <a:rPr lang="en-US" dirty="0"/>
                        <a:t>Each time assignment or assessment is given</a:t>
                      </a:r>
                    </a:p>
                  </a:txBody>
                  <a:tcPr/>
                </a:tc>
                <a:tc>
                  <a:txBody>
                    <a:bodyPr/>
                    <a:lstStyle/>
                    <a:p>
                      <a:r>
                        <a:rPr lang="en-US" dirty="0"/>
                        <a:t>Regular education classroom, </a:t>
                      </a:r>
                    </a:p>
                  </a:txBody>
                  <a:tcPr/>
                </a:tc>
                <a:tc>
                  <a:txBody>
                    <a:bodyPr/>
                    <a:lstStyle/>
                    <a:p>
                      <a:r>
                        <a:rPr lang="en-US" dirty="0"/>
                        <a:t>For the duration of the assignment/</a:t>
                      </a:r>
                    </a:p>
                    <a:p>
                      <a:r>
                        <a:rPr lang="en-US" dirty="0"/>
                        <a:t>assessment</a:t>
                      </a:r>
                    </a:p>
                  </a:txBody>
                  <a:tcPr/>
                </a:tc>
                <a:tc>
                  <a:txBody>
                    <a:bodyPr/>
                    <a:lstStyle/>
                    <a:p>
                      <a:r>
                        <a:rPr lang="en-US" dirty="0"/>
                        <a:t>Start date: 11/2/23</a:t>
                      </a:r>
                    </a:p>
                    <a:p>
                      <a:r>
                        <a:rPr lang="en-US" dirty="0"/>
                        <a:t>End date: 11/1/24</a:t>
                      </a:r>
                    </a:p>
                  </a:txBody>
                  <a:tcPr/>
                </a:tc>
                <a:extLst>
                  <a:ext uri="{0D108BD9-81ED-4DB2-BD59-A6C34878D82A}">
                    <a16:rowId xmlns:a16="http://schemas.microsoft.com/office/drawing/2014/main" val="866937792"/>
                  </a:ext>
                </a:extLst>
              </a:tr>
            </a:tbl>
          </a:graphicData>
        </a:graphic>
      </p:graphicFrame>
      <p:sp>
        <p:nvSpPr>
          <p:cNvPr id="4" name="Title 3">
            <a:extLst>
              <a:ext uri="{FF2B5EF4-FFF2-40B4-BE49-F238E27FC236}">
                <a16:creationId xmlns:a16="http://schemas.microsoft.com/office/drawing/2014/main" id="{84BA570A-5867-C358-D697-498E7ACBD419}"/>
              </a:ext>
            </a:extLst>
          </p:cNvPr>
          <p:cNvSpPr>
            <a:spLocks noGrp="1"/>
          </p:cNvSpPr>
          <p:nvPr>
            <p:ph type="title"/>
          </p:nvPr>
        </p:nvSpPr>
        <p:spPr/>
        <p:txBody>
          <a:bodyPr>
            <a:normAutofit/>
          </a:bodyPr>
          <a:lstStyle/>
          <a:p>
            <a:r>
              <a:rPr lang="en-US" dirty="0"/>
              <a:t>Q18 – F,D,L Example 4</a:t>
            </a:r>
          </a:p>
        </p:txBody>
      </p:sp>
    </p:spTree>
    <p:extLst>
      <p:ext uri="{BB962C8B-B14F-4D97-AF65-F5344CB8AC3E}">
        <p14:creationId xmlns:p14="http://schemas.microsoft.com/office/powerpoint/2010/main" val="144931367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0A05A-D037-8F2A-F921-95C90D5B1A22}"/>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028A366-FB8E-D2DC-2B0A-59A435CE6626}"/>
              </a:ext>
            </a:extLst>
          </p:cNvPr>
          <p:cNvGraphicFramePr>
            <a:graphicFrameLocks noGrp="1"/>
          </p:cNvGraphicFramePr>
          <p:nvPr>
            <p:ph idx="1"/>
            <p:extLst>
              <p:ext uri="{D42A27DB-BD31-4B8C-83A1-F6EECF244321}">
                <p14:modId xmlns:p14="http://schemas.microsoft.com/office/powerpoint/2010/main" val="3988023968"/>
              </p:ext>
            </p:extLst>
          </p:nvPr>
        </p:nvGraphicFramePr>
        <p:xfrm>
          <a:off x="838200" y="1644650"/>
          <a:ext cx="10515600" cy="237744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812619150"/>
                    </a:ext>
                  </a:extLst>
                </a:gridCol>
                <a:gridCol w="2615609">
                  <a:extLst>
                    <a:ext uri="{9D8B030D-6E8A-4147-A177-3AD203B41FA5}">
                      <a16:colId xmlns:a16="http://schemas.microsoft.com/office/drawing/2014/main" val="867867714"/>
                    </a:ext>
                  </a:extLst>
                </a:gridCol>
                <a:gridCol w="1414131">
                  <a:extLst>
                    <a:ext uri="{9D8B030D-6E8A-4147-A177-3AD203B41FA5}">
                      <a16:colId xmlns:a16="http://schemas.microsoft.com/office/drawing/2014/main" val="3600119477"/>
                    </a:ext>
                  </a:extLst>
                </a:gridCol>
                <a:gridCol w="2073348">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have assignments/assessments reduced by 50% (student responsible for 50% of assignment.</a:t>
                      </a:r>
                    </a:p>
                  </a:txBody>
                  <a:tcPr/>
                </a:tc>
                <a:tc>
                  <a:txBody>
                    <a:bodyPr/>
                    <a:lstStyle/>
                    <a:p>
                      <a:r>
                        <a:rPr lang="en-US" dirty="0"/>
                        <a:t>Each time assignment or assessment is given</a:t>
                      </a:r>
                    </a:p>
                  </a:txBody>
                  <a:tcPr/>
                </a:tc>
                <a:tc>
                  <a:txBody>
                    <a:bodyPr/>
                    <a:lstStyle/>
                    <a:p>
                      <a:r>
                        <a:rPr lang="en-US" dirty="0"/>
                        <a:t>Regular education classroom, </a:t>
                      </a:r>
                    </a:p>
                  </a:txBody>
                  <a:tcPr/>
                </a:tc>
                <a:tc>
                  <a:txBody>
                    <a:bodyPr/>
                    <a:lstStyle/>
                    <a:p>
                      <a:r>
                        <a:rPr lang="en-US" dirty="0"/>
                        <a:t>For the duration of the assignment/</a:t>
                      </a:r>
                    </a:p>
                    <a:p>
                      <a:r>
                        <a:rPr lang="en-US" dirty="0"/>
                        <a:t>assessment</a:t>
                      </a:r>
                    </a:p>
                  </a:txBody>
                  <a:tcPr/>
                </a:tc>
                <a:tc>
                  <a:txBody>
                    <a:bodyPr/>
                    <a:lstStyle/>
                    <a:p>
                      <a:r>
                        <a:rPr lang="en-US" dirty="0"/>
                        <a:t>Start date: 11/2/23</a:t>
                      </a:r>
                    </a:p>
                    <a:p>
                      <a:r>
                        <a:rPr lang="en-US" dirty="0"/>
                        <a:t>End date: 11/1/24</a:t>
                      </a:r>
                    </a:p>
                  </a:txBody>
                  <a:tcPr/>
                </a:tc>
                <a:extLst>
                  <a:ext uri="{0D108BD9-81ED-4DB2-BD59-A6C34878D82A}">
                    <a16:rowId xmlns:a16="http://schemas.microsoft.com/office/drawing/2014/main" val="866937792"/>
                  </a:ext>
                </a:extLst>
              </a:tr>
            </a:tbl>
          </a:graphicData>
        </a:graphic>
      </p:graphicFrame>
      <p:sp>
        <p:nvSpPr>
          <p:cNvPr id="4" name="Title 3">
            <a:extLst>
              <a:ext uri="{FF2B5EF4-FFF2-40B4-BE49-F238E27FC236}">
                <a16:creationId xmlns:a16="http://schemas.microsoft.com/office/drawing/2014/main" id="{1AA0B5E0-A215-362B-5C8D-AC6F19EC19B2}"/>
              </a:ext>
            </a:extLst>
          </p:cNvPr>
          <p:cNvSpPr>
            <a:spLocks noGrp="1"/>
          </p:cNvSpPr>
          <p:nvPr>
            <p:ph type="title"/>
          </p:nvPr>
        </p:nvSpPr>
        <p:spPr/>
        <p:txBody>
          <a:bodyPr>
            <a:normAutofit fontScale="90000"/>
          </a:bodyPr>
          <a:lstStyle/>
          <a:p>
            <a:r>
              <a:rPr lang="en-US" dirty="0"/>
              <a:t>Q18 – F,D,L Example 4 – KSDE Response</a:t>
            </a:r>
          </a:p>
        </p:txBody>
      </p:sp>
      <p:pic>
        <p:nvPicPr>
          <p:cNvPr id="2" name="Picture 1" descr="green light - compliant">
            <a:extLst>
              <a:ext uri="{FF2B5EF4-FFF2-40B4-BE49-F238E27FC236}">
                <a16:creationId xmlns:a16="http://schemas.microsoft.com/office/drawing/2014/main" id="{1EE2E2BA-B44E-F4BF-6E51-317A95F7D7FE}"/>
              </a:ext>
            </a:extLst>
          </p:cNvPr>
          <p:cNvPicPr>
            <a:picLocks noChangeAspect="1"/>
          </p:cNvPicPr>
          <p:nvPr/>
        </p:nvPicPr>
        <p:blipFill>
          <a:blip r:embed="rId3"/>
          <a:stretch>
            <a:fillRect/>
          </a:stretch>
        </p:blipFill>
        <p:spPr>
          <a:xfrm>
            <a:off x="4731469" y="4022090"/>
            <a:ext cx="2091109" cy="2139881"/>
          </a:xfrm>
          <a:prstGeom prst="rect">
            <a:avLst/>
          </a:prstGeom>
        </p:spPr>
      </p:pic>
    </p:spTree>
    <p:extLst>
      <p:ext uri="{BB962C8B-B14F-4D97-AF65-F5344CB8AC3E}">
        <p14:creationId xmlns:p14="http://schemas.microsoft.com/office/powerpoint/2010/main" val="415228875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17A9B-A817-4900-9AC4-987F4EEE85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231CAA-4747-A97F-59A0-B504F7B837C4}"/>
              </a:ext>
            </a:extLst>
          </p:cNvPr>
          <p:cNvSpPr>
            <a:spLocks noGrp="1"/>
          </p:cNvSpPr>
          <p:nvPr>
            <p:ph type="title"/>
          </p:nvPr>
        </p:nvSpPr>
        <p:spPr>
          <a:xfrm>
            <a:off x="838200" y="365126"/>
            <a:ext cx="10515600" cy="730028"/>
          </a:xfrm>
        </p:spPr>
        <p:txBody>
          <a:bodyPr>
            <a:normAutofit fontScale="90000"/>
          </a:bodyPr>
          <a:lstStyle/>
          <a:p>
            <a:r>
              <a:rPr lang="en-US" dirty="0"/>
              <a:t>Q18 – F,D,L Example 5</a:t>
            </a:r>
          </a:p>
        </p:txBody>
      </p:sp>
      <p:graphicFrame>
        <p:nvGraphicFramePr>
          <p:cNvPr id="6" name="Content Placeholder 5">
            <a:extLst>
              <a:ext uri="{FF2B5EF4-FFF2-40B4-BE49-F238E27FC236}">
                <a16:creationId xmlns:a16="http://schemas.microsoft.com/office/drawing/2014/main" id="{BA15BEC5-CE72-2421-1D8E-61EDA0B3F663}"/>
              </a:ext>
            </a:extLst>
          </p:cNvPr>
          <p:cNvGraphicFramePr>
            <a:graphicFrameLocks noGrp="1"/>
          </p:cNvGraphicFramePr>
          <p:nvPr>
            <p:ph idx="1"/>
            <p:extLst>
              <p:ext uri="{D42A27DB-BD31-4B8C-83A1-F6EECF244321}">
                <p14:modId xmlns:p14="http://schemas.microsoft.com/office/powerpoint/2010/main" val="3097977419"/>
              </p:ext>
            </p:extLst>
          </p:nvPr>
        </p:nvGraphicFramePr>
        <p:xfrm>
          <a:off x="838200" y="1187450"/>
          <a:ext cx="10515600" cy="484632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812619150"/>
                    </a:ext>
                  </a:extLst>
                </a:gridCol>
                <a:gridCol w="2615609">
                  <a:extLst>
                    <a:ext uri="{9D8B030D-6E8A-4147-A177-3AD203B41FA5}">
                      <a16:colId xmlns:a16="http://schemas.microsoft.com/office/drawing/2014/main" val="867867714"/>
                    </a:ext>
                  </a:extLst>
                </a:gridCol>
                <a:gridCol w="1446028">
                  <a:extLst>
                    <a:ext uri="{9D8B030D-6E8A-4147-A177-3AD203B41FA5}">
                      <a16:colId xmlns:a16="http://schemas.microsoft.com/office/drawing/2014/main" val="3600119477"/>
                    </a:ext>
                  </a:extLst>
                </a:gridCol>
                <a:gridCol w="2041451">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assignments and tests modified</a:t>
                      </a:r>
                    </a:p>
                  </a:txBody>
                  <a:tcPr/>
                </a:tc>
                <a:tc>
                  <a:txBody>
                    <a:bodyPr/>
                    <a:lstStyle/>
                    <a:p>
                      <a:r>
                        <a:rPr lang="en-US" dirty="0"/>
                        <a:t>XXXX assignments and tests may be modified more to his learning capacity. Ex: word banks, shorter questions, easier vocab. Words, shortened assignments and tests. After the classroom teacher determines that it is in the best interest of XXX feeling a sense of success in class</a:t>
                      </a:r>
                    </a:p>
                  </a:txBody>
                  <a:tcPr/>
                </a:tc>
                <a:tc>
                  <a:txBody>
                    <a:bodyPr/>
                    <a:lstStyle/>
                    <a:p>
                      <a:r>
                        <a:rPr lang="en-US" dirty="0"/>
                        <a:t>Regular education classroom, resource room </a:t>
                      </a:r>
                    </a:p>
                  </a:txBody>
                  <a:tcPr/>
                </a:tc>
                <a:tc>
                  <a:txBody>
                    <a:bodyPr/>
                    <a:lstStyle/>
                    <a:p>
                      <a:r>
                        <a:rPr lang="en-US" dirty="0"/>
                        <a:t>Regular classroom period</a:t>
                      </a:r>
                    </a:p>
                  </a:txBody>
                  <a:tcPr/>
                </a:tc>
                <a:tc>
                  <a:txBody>
                    <a:bodyPr/>
                    <a:lstStyle/>
                    <a:p>
                      <a:r>
                        <a:rPr lang="en-US" dirty="0"/>
                        <a:t>Start date: 11/13/23</a:t>
                      </a:r>
                    </a:p>
                    <a:p>
                      <a:r>
                        <a:rPr lang="en-US" dirty="0"/>
                        <a:t>End date: 11/12/24</a:t>
                      </a:r>
                    </a:p>
                  </a:txBody>
                  <a:tcPr/>
                </a:tc>
                <a:extLst>
                  <a:ext uri="{0D108BD9-81ED-4DB2-BD59-A6C34878D82A}">
                    <a16:rowId xmlns:a16="http://schemas.microsoft.com/office/drawing/2014/main" val="866937792"/>
                  </a:ext>
                </a:extLst>
              </a:tr>
            </a:tbl>
          </a:graphicData>
        </a:graphic>
      </p:graphicFrame>
    </p:spTree>
    <p:extLst>
      <p:ext uri="{BB962C8B-B14F-4D97-AF65-F5344CB8AC3E}">
        <p14:creationId xmlns:p14="http://schemas.microsoft.com/office/powerpoint/2010/main" val="2056592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43C99FD8-2B7D-4A1E-AC0C-BDFEC9211F5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a:t>
            </a:r>
          </a:p>
        </p:txBody>
      </p:sp>
      <p:sp>
        <p:nvSpPr>
          <p:cNvPr id="3" name="TextBox 2">
            <a:extLst>
              <a:ext uri="{FF2B5EF4-FFF2-40B4-BE49-F238E27FC236}">
                <a16:creationId xmlns:a16="http://schemas.microsoft.com/office/drawing/2014/main" id="{C7FF73AC-E66E-4DDB-BD5E-DE0948E9E9C4}"/>
              </a:ext>
            </a:extLst>
          </p:cNvPr>
          <p:cNvSpPr txBox="1"/>
          <p:nvPr/>
        </p:nvSpPr>
        <p:spPr>
          <a:xfrm>
            <a:off x="507472" y="228123"/>
            <a:ext cx="11521440" cy="6401753"/>
          </a:xfrm>
          <a:prstGeom prst="rect">
            <a:avLst/>
          </a:prstGeom>
          <a:noFill/>
        </p:spPr>
        <p:txBody>
          <a:bodyPr wrap="square" rtlCol="0">
            <a:spAutoFit/>
          </a:bodyPr>
          <a:lstStyle/>
          <a:p>
            <a:pPr marL="342900" indent="-342900">
              <a:buFont typeface="+mj-lt"/>
              <a:buAutoNum type="arabicPeriod"/>
            </a:pPr>
            <a:r>
              <a:rPr lang="en-US" sz="2000" dirty="0">
                <a:latin typeface="+mj-lt"/>
              </a:rPr>
              <a:t>Was a copy of parent rights/procedural safeguards provided to both student’s parents (or legal education decision-maker) and the student (if the student is 18 or older) in all required instances and in the native language of the parents/adult student or other mode of communication used by the parents/adult student? </a:t>
            </a:r>
            <a:r>
              <a:rPr lang="en-US" sz="2000" i="1" dirty="0">
                <a:latin typeface="+mj-lt"/>
              </a:rPr>
              <a:t>34 C.F.R. 300.504(a), (d); 34 C.F.R. 300.520(a)(1)(i); K.S.A. 72-3430(e); K.S.A. 72-3431(a)</a:t>
            </a:r>
          </a:p>
          <a:p>
            <a:endParaRPr lang="en-US" sz="2000" i="1" dirty="0">
              <a:latin typeface="+mj-lt"/>
              <a:ea typeface="Open Sans Light"/>
              <a:cs typeface="Open Sans Light"/>
            </a:endParaRPr>
          </a:p>
          <a:p>
            <a:r>
              <a:rPr lang="en-US" b="1" dirty="0">
                <a:ea typeface="Open Sans Light"/>
                <a:cs typeface="Open Sans Light"/>
              </a:rPr>
              <a:t>METHOD</a:t>
            </a:r>
            <a:r>
              <a:rPr lang="en-US" dirty="0">
                <a:ea typeface="Open Sans Light"/>
                <a:cs typeface="Open Sans Light"/>
              </a:rPr>
              <a:t>: </a:t>
            </a:r>
            <a:endParaRPr lang="en-US" dirty="0">
              <a:highlight>
                <a:srgbClr val="FFFF00"/>
              </a:highlight>
              <a:ea typeface="Open Sans Light" panose="020B0306030504020204" pitchFamily="34" charset="0"/>
              <a:cs typeface="Open Sans Light" panose="020B0306030504020204" pitchFamily="34" charset="0"/>
            </a:endParaRPr>
          </a:p>
          <a:p>
            <a:r>
              <a:rPr lang="en-US" b="1" dirty="0">
                <a:ea typeface="Open Sans Light"/>
                <a:cs typeface="Open Sans Light"/>
              </a:rPr>
              <a:t>First</a:t>
            </a:r>
            <a:r>
              <a:rPr lang="en-US" dirty="0">
                <a:ea typeface="Open Sans Light"/>
                <a:cs typeface="Open Sans Light"/>
              </a:rPr>
              <a:t>, determine the native language or other mode of communication used by the parents (or legal education decision-maker) and student (if 18 years or older). </a:t>
            </a:r>
            <a:endParaRPr lang="en-US" dirty="0">
              <a:highlight>
                <a:srgbClr val="FFFF00"/>
              </a:highlight>
              <a:ea typeface="Open Sans Light" panose="020B0306030504020204" pitchFamily="34" charset="0"/>
              <a:cs typeface="Open Sans Light" panose="020B0306030504020204" pitchFamily="34" charset="0"/>
            </a:endParaRPr>
          </a:p>
          <a:p>
            <a:endParaRPr lang="en-US" dirty="0">
              <a:ea typeface="Open Sans Light"/>
              <a:cs typeface="Open Sans Light"/>
            </a:endParaRPr>
          </a:p>
          <a:p>
            <a:r>
              <a:rPr lang="en-US" b="1" dirty="0">
                <a:ea typeface="Open Sans Light"/>
                <a:cs typeface="Open Sans Light"/>
              </a:rPr>
              <a:t>Next</a:t>
            </a:r>
            <a:r>
              <a:rPr lang="en-US" dirty="0">
                <a:ea typeface="Open Sans Light"/>
                <a:cs typeface="Open Sans Light"/>
              </a:rPr>
              <a:t>, check the student’s file to determine whether a copy of parent rights/procedural safeguards was provided to both parents (or legal education decision-maker) </a:t>
            </a:r>
            <a:r>
              <a:rPr lang="en-US" b="1" i="1" u="sng" dirty="0">
                <a:ea typeface="Open Sans Light"/>
                <a:cs typeface="Open Sans Light"/>
              </a:rPr>
              <a:t>if they do not reside in the same household</a:t>
            </a:r>
            <a:r>
              <a:rPr lang="en-US" dirty="0">
                <a:ea typeface="Open Sans Light"/>
                <a:cs typeface="Open Sans Light"/>
              </a:rPr>
              <a:t> and the student (if 18 or older) in all required instances and in their native language or other mode of communication. To do this, determine all instances when the provision of parent rights/procedural safeguards was required. Parent rights/procedural safeguards must be provided one time each school year AND in EACH of the following instances:</a:t>
            </a:r>
          </a:p>
          <a:p>
            <a:endParaRPr lang="en-US" dirty="0">
              <a:ea typeface="Open Sans Light"/>
              <a:cs typeface="Open Sans Light"/>
            </a:endParaRPr>
          </a:p>
          <a:p>
            <a:r>
              <a:rPr lang="en-US" b="1" dirty="0">
                <a:solidFill>
                  <a:srgbClr val="12284B"/>
                </a:solidFill>
                <a:ea typeface="Open Sans Light"/>
                <a:cs typeface="Open Sans Light"/>
              </a:rPr>
              <a:t>*</a:t>
            </a:r>
            <a:r>
              <a:rPr lang="en-US" b="1" u="sng" dirty="0">
                <a:solidFill>
                  <a:srgbClr val="12284B"/>
                </a:solidFill>
                <a:ea typeface="Open Sans Light"/>
                <a:cs typeface="Open Sans Light"/>
              </a:rPr>
              <a:t>SPECIAL NOTE</a:t>
            </a:r>
            <a:r>
              <a:rPr lang="en-US" dirty="0">
                <a:solidFill>
                  <a:srgbClr val="12284B"/>
                </a:solidFill>
                <a:ea typeface="Open Sans Light"/>
                <a:cs typeface="Open Sans Light"/>
              </a:rPr>
              <a:t>: If a copy of the parent rights/procedural safeguards was not sent to both student’s parents, then the student’s file should contain documentation indicating why (e.g., one parent’s rights have been terminated or despite documented reasonable efforts to locate a parent, school staff are unable to, etc.). </a:t>
            </a:r>
            <a:endParaRPr lang="en-US" dirty="0">
              <a:ea typeface="Open Sans Light" panose="020B0306030504020204" pitchFamily="34" charset="0"/>
              <a:cs typeface="Open Sans Light" panose="020B0306030504020204" pitchFamily="34" charset="0"/>
            </a:endParaRPr>
          </a:p>
          <a:p>
            <a:endParaRPr lang="en-US" sz="2000" i="1" dirty="0">
              <a:latin typeface="+mj-lt"/>
              <a:ea typeface="Open Sans Light"/>
              <a:cs typeface="Open Sans Light"/>
            </a:endParaRPr>
          </a:p>
          <a:p>
            <a:endParaRPr lang="en-US" dirty="0"/>
          </a:p>
        </p:txBody>
      </p:sp>
    </p:spTree>
    <p:custDataLst>
      <p:tags r:id="rId1"/>
    </p:custDataLst>
    <p:extLst>
      <p:ext uri="{BB962C8B-B14F-4D97-AF65-F5344CB8AC3E}">
        <p14:creationId xmlns:p14="http://schemas.microsoft.com/office/powerpoint/2010/main" val="126393428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F2B8F-14E2-4355-2B15-D774629A72C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2D0E31-07C1-1C0E-71E2-4DF0B286F0E5}"/>
              </a:ext>
            </a:extLst>
          </p:cNvPr>
          <p:cNvSpPr>
            <a:spLocks noGrp="1"/>
          </p:cNvSpPr>
          <p:nvPr>
            <p:ph type="title"/>
          </p:nvPr>
        </p:nvSpPr>
        <p:spPr>
          <a:xfrm>
            <a:off x="838200" y="131210"/>
            <a:ext cx="10515600" cy="761926"/>
          </a:xfrm>
        </p:spPr>
        <p:txBody>
          <a:bodyPr>
            <a:normAutofit fontScale="90000"/>
          </a:bodyPr>
          <a:lstStyle/>
          <a:p>
            <a:r>
              <a:rPr lang="en-US" dirty="0"/>
              <a:t>Q18 – F,D,L Example 5 – KSDE Response</a:t>
            </a:r>
          </a:p>
        </p:txBody>
      </p:sp>
      <p:graphicFrame>
        <p:nvGraphicFramePr>
          <p:cNvPr id="6" name="Content Placeholder 5">
            <a:extLst>
              <a:ext uri="{FF2B5EF4-FFF2-40B4-BE49-F238E27FC236}">
                <a16:creationId xmlns:a16="http://schemas.microsoft.com/office/drawing/2014/main" id="{238C0264-AD08-4796-A124-1BFA0F02580A}"/>
              </a:ext>
            </a:extLst>
          </p:cNvPr>
          <p:cNvGraphicFramePr>
            <a:graphicFrameLocks noGrp="1"/>
          </p:cNvGraphicFramePr>
          <p:nvPr>
            <p:ph idx="1"/>
            <p:extLst>
              <p:ext uri="{D42A27DB-BD31-4B8C-83A1-F6EECF244321}">
                <p14:modId xmlns:p14="http://schemas.microsoft.com/office/powerpoint/2010/main" val="551911170"/>
              </p:ext>
            </p:extLst>
          </p:nvPr>
        </p:nvGraphicFramePr>
        <p:xfrm>
          <a:off x="838200" y="893136"/>
          <a:ext cx="10515600" cy="347472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812619150"/>
                    </a:ext>
                  </a:extLst>
                </a:gridCol>
                <a:gridCol w="2615609">
                  <a:extLst>
                    <a:ext uri="{9D8B030D-6E8A-4147-A177-3AD203B41FA5}">
                      <a16:colId xmlns:a16="http://schemas.microsoft.com/office/drawing/2014/main" val="867867714"/>
                    </a:ext>
                  </a:extLst>
                </a:gridCol>
                <a:gridCol w="1446028">
                  <a:extLst>
                    <a:ext uri="{9D8B030D-6E8A-4147-A177-3AD203B41FA5}">
                      <a16:colId xmlns:a16="http://schemas.microsoft.com/office/drawing/2014/main" val="3600119477"/>
                    </a:ext>
                  </a:extLst>
                </a:gridCol>
                <a:gridCol w="2041451">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have assignments and tests modified</a:t>
                      </a:r>
                    </a:p>
                  </a:txBody>
                  <a:tcPr/>
                </a:tc>
                <a:tc>
                  <a:txBody>
                    <a:bodyPr/>
                    <a:lstStyle/>
                    <a:p>
                      <a:r>
                        <a:rPr lang="en-US" dirty="0"/>
                        <a:t>XXXX assignments and tests may be modified more to his learning capacity. After the classroom teacher determines that it is in the best interest of XXX feeling a sense of success in class</a:t>
                      </a:r>
                    </a:p>
                  </a:txBody>
                  <a:tcPr/>
                </a:tc>
                <a:tc>
                  <a:txBody>
                    <a:bodyPr/>
                    <a:lstStyle/>
                    <a:p>
                      <a:r>
                        <a:rPr lang="en-US" dirty="0"/>
                        <a:t>Regular education classroom, resource room </a:t>
                      </a:r>
                    </a:p>
                  </a:txBody>
                  <a:tcPr/>
                </a:tc>
                <a:tc>
                  <a:txBody>
                    <a:bodyPr/>
                    <a:lstStyle/>
                    <a:p>
                      <a:r>
                        <a:rPr lang="en-US" dirty="0"/>
                        <a:t>Regular classroom period</a:t>
                      </a:r>
                    </a:p>
                  </a:txBody>
                  <a:tcPr/>
                </a:tc>
                <a:tc>
                  <a:txBody>
                    <a:bodyPr/>
                    <a:lstStyle/>
                    <a:p>
                      <a:r>
                        <a:rPr lang="en-US" dirty="0"/>
                        <a:t>Start date: 11/13/23</a:t>
                      </a:r>
                    </a:p>
                    <a:p>
                      <a:r>
                        <a:rPr lang="en-US" dirty="0"/>
                        <a:t>End date: 11/12/24</a:t>
                      </a:r>
                    </a:p>
                  </a:txBody>
                  <a:tcPr/>
                </a:tc>
                <a:extLst>
                  <a:ext uri="{0D108BD9-81ED-4DB2-BD59-A6C34878D82A}">
                    <a16:rowId xmlns:a16="http://schemas.microsoft.com/office/drawing/2014/main" val="866937792"/>
                  </a:ext>
                </a:extLst>
              </a:tr>
            </a:tbl>
          </a:graphicData>
        </a:graphic>
      </p:graphicFrame>
      <p:sp>
        <p:nvSpPr>
          <p:cNvPr id="5" name="TextBox 4">
            <a:extLst>
              <a:ext uri="{FF2B5EF4-FFF2-40B4-BE49-F238E27FC236}">
                <a16:creationId xmlns:a16="http://schemas.microsoft.com/office/drawing/2014/main" id="{DD1493D4-E644-2D93-8A8D-45938993203F}"/>
              </a:ext>
            </a:extLst>
          </p:cNvPr>
          <p:cNvSpPr txBox="1"/>
          <p:nvPr/>
        </p:nvSpPr>
        <p:spPr>
          <a:xfrm>
            <a:off x="838200" y="4367856"/>
            <a:ext cx="6097772" cy="2031325"/>
          </a:xfrm>
          <a:prstGeom prst="rect">
            <a:avLst/>
          </a:prstGeom>
          <a:noFill/>
        </p:spPr>
        <p:txBody>
          <a:bodyPr wrap="square">
            <a:spAutoFit/>
          </a:bodyPr>
          <a:lstStyle/>
          <a:p>
            <a:r>
              <a:rPr lang="en-US" dirty="0">
                <a:solidFill>
                  <a:srgbClr val="C00000"/>
                </a:solidFill>
              </a:rPr>
              <a:t>Frequencies that include statements like “as needed” or “as determined by the teacher” are non-compliant. Does the student need questions to be multiple choice or matching? Does the student need simplified language? Does the student need shortened assignments. What specifically does the student need to make progress in the general curriculum? </a:t>
            </a:r>
          </a:p>
        </p:txBody>
      </p:sp>
      <p:pic>
        <p:nvPicPr>
          <p:cNvPr id="2" name="Picture 1" descr="red light - non-compliant">
            <a:extLst>
              <a:ext uri="{FF2B5EF4-FFF2-40B4-BE49-F238E27FC236}">
                <a16:creationId xmlns:a16="http://schemas.microsoft.com/office/drawing/2014/main" id="{1699D285-90AA-CFA5-C73E-8F09CE61CDE7}"/>
              </a:ext>
            </a:extLst>
          </p:cNvPr>
          <p:cNvPicPr>
            <a:picLocks noChangeAspect="1"/>
          </p:cNvPicPr>
          <p:nvPr/>
        </p:nvPicPr>
        <p:blipFill>
          <a:blip r:embed="rId3"/>
          <a:stretch>
            <a:fillRect/>
          </a:stretch>
        </p:blipFill>
        <p:spPr>
          <a:xfrm>
            <a:off x="8985001" y="4059841"/>
            <a:ext cx="1792379" cy="2139881"/>
          </a:xfrm>
          <a:prstGeom prst="rect">
            <a:avLst/>
          </a:prstGeom>
        </p:spPr>
      </p:pic>
    </p:spTree>
    <p:extLst>
      <p:ext uri="{BB962C8B-B14F-4D97-AF65-F5344CB8AC3E}">
        <p14:creationId xmlns:p14="http://schemas.microsoft.com/office/powerpoint/2010/main" val="23196450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B5EFE-D9D7-E732-C266-7A1183F73AB1}"/>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F9965F67-45CE-E6C1-DFD1-501557206BD8}"/>
              </a:ext>
            </a:extLst>
          </p:cNvPr>
          <p:cNvGraphicFramePr>
            <a:graphicFrameLocks noGrp="1"/>
          </p:cNvGraphicFramePr>
          <p:nvPr>
            <p:ph idx="1"/>
            <p:extLst>
              <p:ext uri="{D42A27DB-BD31-4B8C-83A1-F6EECF244321}">
                <p14:modId xmlns:p14="http://schemas.microsoft.com/office/powerpoint/2010/main" val="3756588460"/>
              </p:ext>
            </p:extLst>
          </p:nvPr>
        </p:nvGraphicFramePr>
        <p:xfrm>
          <a:off x="838200" y="1644650"/>
          <a:ext cx="10515600" cy="2103120"/>
        </p:xfrm>
        <a:graphic>
          <a:graphicData uri="http://schemas.openxmlformats.org/drawingml/2006/table">
            <a:tbl>
              <a:tblPr firstRow="1" bandRow="1">
                <a:tableStyleId>{5C22544A-7EE6-4342-B048-85BDC9FD1C3A}</a:tableStyleId>
              </a:tblPr>
              <a:tblGrid>
                <a:gridCol w="2713074">
                  <a:extLst>
                    <a:ext uri="{9D8B030D-6E8A-4147-A177-3AD203B41FA5}">
                      <a16:colId xmlns:a16="http://schemas.microsoft.com/office/drawing/2014/main" val="3812619150"/>
                    </a:ext>
                  </a:extLst>
                </a:gridCol>
                <a:gridCol w="2721935">
                  <a:extLst>
                    <a:ext uri="{9D8B030D-6E8A-4147-A177-3AD203B41FA5}">
                      <a16:colId xmlns:a16="http://schemas.microsoft.com/office/drawing/2014/main" val="867867714"/>
                    </a:ext>
                  </a:extLst>
                </a:gridCol>
                <a:gridCol w="1414131">
                  <a:extLst>
                    <a:ext uri="{9D8B030D-6E8A-4147-A177-3AD203B41FA5}">
                      <a16:colId xmlns:a16="http://schemas.microsoft.com/office/drawing/2014/main" val="3600119477"/>
                    </a:ext>
                  </a:extLst>
                </a:gridCol>
                <a:gridCol w="2073348">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have Text-to-Speech or adult reader for all materials given above a 1</a:t>
                      </a:r>
                      <a:r>
                        <a:rPr lang="en-US" baseline="30000" dirty="0"/>
                        <a:t>st</a:t>
                      </a:r>
                      <a:r>
                        <a:rPr lang="en-US" dirty="0"/>
                        <a:t> grade level</a:t>
                      </a:r>
                    </a:p>
                  </a:txBody>
                  <a:tcPr/>
                </a:tc>
                <a:tc>
                  <a:txBody>
                    <a:bodyPr/>
                    <a:lstStyle/>
                    <a:p>
                      <a:r>
                        <a:rPr lang="en-US" dirty="0"/>
                        <a:t>Each time reading is required to access curriculum/assignments/assessments</a:t>
                      </a:r>
                    </a:p>
                  </a:txBody>
                  <a:tcPr/>
                </a:tc>
                <a:tc>
                  <a:txBody>
                    <a:bodyPr/>
                    <a:lstStyle/>
                    <a:p>
                      <a:r>
                        <a:rPr lang="en-US" dirty="0"/>
                        <a:t>All settings</a:t>
                      </a:r>
                    </a:p>
                  </a:txBody>
                  <a:tcPr/>
                </a:tc>
                <a:tc>
                  <a:txBody>
                    <a:bodyPr/>
                    <a:lstStyle/>
                    <a:p>
                      <a:r>
                        <a:rPr lang="en-US" dirty="0"/>
                        <a:t>For the duration of the assignment/</a:t>
                      </a:r>
                    </a:p>
                    <a:p>
                      <a:r>
                        <a:rPr lang="en-US" dirty="0"/>
                        <a:t>assessment</a:t>
                      </a:r>
                    </a:p>
                  </a:txBody>
                  <a:tcPr/>
                </a:tc>
                <a:tc>
                  <a:txBody>
                    <a:bodyPr/>
                    <a:lstStyle/>
                    <a:p>
                      <a:r>
                        <a:rPr lang="en-US" dirty="0"/>
                        <a:t>Start date: 11/2/23</a:t>
                      </a:r>
                    </a:p>
                    <a:p>
                      <a:r>
                        <a:rPr lang="en-US" dirty="0"/>
                        <a:t>End date: 11/1/24</a:t>
                      </a:r>
                    </a:p>
                  </a:txBody>
                  <a:tcPr/>
                </a:tc>
                <a:extLst>
                  <a:ext uri="{0D108BD9-81ED-4DB2-BD59-A6C34878D82A}">
                    <a16:rowId xmlns:a16="http://schemas.microsoft.com/office/drawing/2014/main" val="866937792"/>
                  </a:ext>
                </a:extLst>
              </a:tr>
            </a:tbl>
          </a:graphicData>
        </a:graphic>
      </p:graphicFrame>
      <p:sp>
        <p:nvSpPr>
          <p:cNvPr id="4" name="Title 3">
            <a:extLst>
              <a:ext uri="{FF2B5EF4-FFF2-40B4-BE49-F238E27FC236}">
                <a16:creationId xmlns:a16="http://schemas.microsoft.com/office/drawing/2014/main" id="{8248ED4C-C98A-159D-401E-D84CBF7E04E3}"/>
              </a:ext>
            </a:extLst>
          </p:cNvPr>
          <p:cNvSpPr>
            <a:spLocks noGrp="1"/>
          </p:cNvSpPr>
          <p:nvPr>
            <p:ph type="title"/>
          </p:nvPr>
        </p:nvSpPr>
        <p:spPr/>
        <p:txBody>
          <a:bodyPr>
            <a:normAutofit/>
          </a:bodyPr>
          <a:lstStyle/>
          <a:p>
            <a:r>
              <a:rPr lang="en-US" dirty="0"/>
              <a:t>Q18 – F,D,L Example 6</a:t>
            </a:r>
          </a:p>
        </p:txBody>
      </p:sp>
    </p:spTree>
    <p:extLst>
      <p:ext uri="{BB962C8B-B14F-4D97-AF65-F5344CB8AC3E}">
        <p14:creationId xmlns:p14="http://schemas.microsoft.com/office/powerpoint/2010/main" val="26526117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63F30-C9D8-307B-B951-734F241C2215}"/>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EB42709-5E14-BA78-9D03-C41612A57B9F}"/>
              </a:ext>
            </a:extLst>
          </p:cNvPr>
          <p:cNvGraphicFramePr>
            <a:graphicFrameLocks noGrp="1"/>
          </p:cNvGraphicFramePr>
          <p:nvPr>
            <p:ph idx="1"/>
          </p:nvPr>
        </p:nvGraphicFramePr>
        <p:xfrm>
          <a:off x="838200" y="1644650"/>
          <a:ext cx="10515600" cy="2103120"/>
        </p:xfrm>
        <a:graphic>
          <a:graphicData uri="http://schemas.openxmlformats.org/drawingml/2006/table">
            <a:tbl>
              <a:tblPr firstRow="1" bandRow="1">
                <a:tableStyleId>{5C22544A-7EE6-4342-B048-85BDC9FD1C3A}</a:tableStyleId>
              </a:tblPr>
              <a:tblGrid>
                <a:gridCol w="2713074">
                  <a:extLst>
                    <a:ext uri="{9D8B030D-6E8A-4147-A177-3AD203B41FA5}">
                      <a16:colId xmlns:a16="http://schemas.microsoft.com/office/drawing/2014/main" val="3812619150"/>
                    </a:ext>
                  </a:extLst>
                </a:gridCol>
                <a:gridCol w="2721935">
                  <a:extLst>
                    <a:ext uri="{9D8B030D-6E8A-4147-A177-3AD203B41FA5}">
                      <a16:colId xmlns:a16="http://schemas.microsoft.com/office/drawing/2014/main" val="867867714"/>
                    </a:ext>
                  </a:extLst>
                </a:gridCol>
                <a:gridCol w="1414131">
                  <a:extLst>
                    <a:ext uri="{9D8B030D-6E8A-4147-A177-3AD203B41FA5}">
                      <a16:colId xmlns:a16="http://schemas.microsoft.com/office/drawing/2014/main" val="3600119477"/>
                    </a:ext>
                  </a:extLst>
                </a:gridCol>
                <a:gridCol w="2073348">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have Text-to-Speech or adult reader for all materials given above a 1</a:t>
                      </a:r>
                      <a:r>
                        <a:rPr lang="en-US" baseline="30000" dirty="0"/>
                        <a:t>st</a:t>
                      </a:r>
                      <a:r>
                        <a:rPr lang="en-US" dirty="0"/>
                        <a:t> grade level</a:t>
                      </a:r>
                    </a:p>
                  </a:txBody>
                  <a:tcPr/>
                </a:tc>
                <a:tc>
                  <a:txBody>
                    <a:bodyPr/>
                    <a:lstStyle/>
                    <a:p>
                      <a:r>
                        <a:rPr lang="en-US" dirty="0"/>
                        <a:t>Each time reading is required to access curriculum/assignments/assessments</a:t>
                      </a:r>
                    </a:p>
                  </a:txBody>
                  <a:tcPr/>
                </a:tc>
                <a:tc>
                  <a:txBody>
                    <a:bodyPr/>
                    <a:lstStyle/>
                    <a:p>
                      <a:r>
                        <a:rPr lang="en-US" dirty="0"/>
                        <a:t>All settings</a:t>
                      </a:r>
                    </a:p>
                  </a:txBody>
                  <a:tcPr/>
                </a:tc>
                <a:tc>
                  <a:txBody>
                    <a:bodyPr/>
                    <a:lstStyle/>
                    <a:p>
                      <a:r>
                        <a:rPr lang="en-US" dirty="0"/>
                        <a:t>For the duration of the assignment/</a:t>
                      </a:r>
                    </a:p>
                    <a:p>
                      <a:r>
                        <a:rPr lang="en-US" dirty="0"/>
                        <a:t>assessment</a:t>
                      </a:r>
                    </a:p>
                  </a:txBody>
                  <a:tcPr/>
                </a:tc>
                <a:tc>
                  <a:txBody>
                    <a:bodyPr/>
                    <a:lstStyle/>
                    <a:p>
                      <a:r>
                        <a:rPr lang="en-US" dirty="0"/>
                        <a:t>Start date: 11/2/23</a:t>
                      </a:r>
                    </a:p>
                    <a:p>
                      <a:r>
                        <a:rPr lang="en-US" dirty="0"/>
                        <a:t>End date: 11/1/24</a:t>
                      </a:r>
                    </a:p>
                  </a:txBody>
                  <a:tcPr/>
                </a:tc>
                <a:extLst>
                  <a:ext uri="{0D108BD9-81ED-4DB2-BD59-A6C34878D82A}">
                    <a16:rowId xmlns:a16="http://schemas.microsoft.com/office/drawing/2014/main" val="866937792"/>
                  </a:ext>
                </a:extLst>
              </a:tr>
            </a:tbl>
          </a:graphicData>
        </a:graphic>
      </p:graphicFrame>
      <p:sp>
        <p:nvSpPr>
          <p:cNvPr id="4" name="Title 3">
            <a:extLst>
              <a:ext uri="{FF2B5EF4-FFF2-40B4-BE49-F238E27FC236}">
                <a16:creationId xmlns:a16="http://schemas.microsoft.com/office/drawing/2014/main" id="{56EAA014-0B55-54E3-B609-876841F242CF}"/>
              </a:ext>
            </a:extLst>
          </p:cNvPr>
          <p:cNvSpPr>
            <a:spLocks noGrp="1"/>
          </p:cNvSpPr>
          <p:nvPr>
            <p:ph type="title"/>
          </p:nvPr>
        </p:nvSpPr>
        <p:spPr/>
        <p:txBody>
          <a:bodyPr>
            <a:normAutofit fontScale="90000"/>
          </a:bodyPr>
          <a:lstStyle/>
          <a:p>
            <a:r>
              <a:rPr lang="en-US" dirty="0"/>
              <a:t>Q18 – F,D,L Example 6 – KSDE Response</a:t>
            </a:r>
          </a:p>
        </p:txBody>
      </p:sp>
      <p:pic>
        <p:nvPicPr>
          <p:cNvPr id="2" name="Picture 1" descr="green light - compliant">
            <a:extLst>
              <a:ext uri="{FF2B5EF4-FFF2-40B4-BE49-F238E27FC236}">
                <a16:creationId xmlns:a16="http://schemas.microsoft.com/office/drawing/2014/main" id="{03230C78-8E3B-360A-B532-CB00DEC75335}"/>
              </a:ext>
            </a:extLst>
          </p:cNvPr>
          <p:cNvPicPr>
            <a:picLocks noChangeAspect="1"/>
          </p:cNvPicPr>
          <p:nvPr/>
        </p:nvPicPr>
        <p:blipFill>
          <a:blip r:embed="rId3"/>
          <a:stretch>
            <a:fillRect/>
          </a:stretch>
        </p:blipFill>
        <p:spPr>
          <a:xfrm>
            <a:off x="4540082" y="3747770"/>
            <a:ext cx="2091109" cy="2139881"/>
          </a:xfrm>
          <a:prstGeom prst="rect">
            <a:avLst/>
          </a:prstGeom>
        </p:spPr>
      </p:pic>
    </p:spTree>
    <p:extLst>
      <p:ext uri="{BB962C8B-B14F-4D97-AF65-F5344CB8AC3E}">
        <p14:creationId xmlns:p14="http://schemas.microsoft.com/office/powerpoint/2010/main" val="215999717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E2935-8806-6A82-33B0-025564C48476}"/>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1B81071-DD12-F4FD-477B-69CD7E040664}"/>
              </a:ext>
            </a:extLst>
          </p:cNvPr>
          <p:cNvGraphicFramePr>
            <a:graphicFrameLocks noGrp="1"/>
          </p:cNvGraphicFramePr>
          <p:nvPr>
            <p:ph idx="1"/>
          </p:nvPr>
        </p:nvGraphicFramePr>
        <p:xfrm>
          <a:off x="838200" y="1644650"/>
          <a:ext cx="10515600" cy="2377440"/>
        </p:xfrm>
        <a:graphic>
          <a:graphicData uri="http://schemas.openxmlformats.org/drawingml/2006/table">
            <a:tbl>
              <a:tblPr firstRow="1" bandRow="1">
                <a:tableStyleId>{5C22544A-7EE6-4342-B048-85BDC9FD1C3A}</a:tableStyleId>
              </a:tblPr>
              <a:tblGrid>
                <a:gridCol w="2713074">
                  <a:extLst>
                    <a:ext uri="{9D8B030D-6E8A-4147-A177-3AD203B41FA5}">
                      <a16:colId xmlns:a16="http://schemas.microsoft.com/office/drawing/2014/main" val="3812619150"/>
                    </a:ext>
                  </a:extLst>
                </a:gridCol>
                <a:gridCol w="2721935">
                  <a:extLst>
                    <a:ext uri="{9D8B030D-6E8A-4147-A177-3AD203B41FA5}">
                      <a16:colId xmlns:a16="http://schemas.microsoft.com/office/drawing/2014/main" val="867867714"/>
                    </a:ext>
                  </a:extLst>
                </a:gridCol>
                <a:gridCol w="1414131">
                  <a:extLst>
                    <a:ext uri="{9D8B030D-6E8A-4147-A177-3AD203B41FA5}">
                      <a16:colId xmlns:a16="http://schemas.microsoft.com/office/drawing/2014/main" val="3600119477"/>
                    </a:ext>
                  </a:extLst>
                </a:gridCol>
                <a:gridCol w="2073348">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be provided frequent change and opportunity for movement (movement breaks)</a:t>
                      </a:r>
                    </a:p>
                  </a:txBody>
                  <a:tcPr/>
                </a:tc>
                <a:tc>
                  <a:txBody>
                    <a:bodyPr/>
                    <a:lstStyle/>
                    <a:p>
                      <a:r>
                        <a:rPr lang="en-US" dirty="0"/>
                        <a:t>daily</a:t>
                      </a:r>
                    </a:p>
                  </a:txBody>
                  <a:tcPr/>
                </a:tc>
                <a:tc>
                  <a:txBody>
                    <a:bodyPr/>
                    <a:lstStyle/>
                    <a:p>
                      <a:r>
                        <a:rPr lang="en-US" dirty="0"/>
                        <a:t>All settings</a:t>
                      </a:r>
                    </a:p>
                  </a:txBody>
                  <a:tcPr/>
                </a:tc>
                <a:tc>
                  <a:txBody>
                    <a:bodyPr/>
                    <a:lstStyle/>
                    <a:p>
                      <a:r>
                        <a:rPr lang="en-US" dirty="0"/>
                        <a:t>For the duration of the school day</a:t>
                      </a:r>
                    </a:p>
                  </a:txBody>
                  <a:tcPr/>
                </a:tc>
                <a:tc>
                  <a:txBody>
                    <a:bodyPr/>
                    <a:lstStyle/>
                    <a:p>
                      <a:r>
                        <a:rPr lang="en-US" dirty="0"/>
                        <a:t>Start date: 4/26/23</a:t>
                      </a:r>
                    </a:p>
                    <a:p>
                      <a:r>
                        <a:rPr lang="en-US" dirty="0"/>
                        <a:t>End date: 4/25/24</a:t>
                      </a:r>
                    </a:p>
                  </a:txBody>
                  <a:tcPr/>
                </a:tc>
                <a:extLst>
                  <a:ext uri="{0D108BD9-81ED-4DB2-BD59-A6C34878D82A}">
                    <a16:rowId xmlns:a16="http://schemas.microsoft.com/office/drawing/2014/main" val="866937792"/>
                  </a:ext>
                </a:extLst>
              </a:tr>
            </a:tbl>
          </a:graphicData>
        </a:graphic>
      </p:graphicFrame>
      <p:sp>
        <p:nvSpPr>
          <p:cNvPr id="4" name="Title 3">
            <a:extLst>
              <a:ext uri="{FF2B5EF4-FFF2-40B4-BE49-F238E27FC236}">
                <a16:creationId xmlns:a16="http://schemas.microsoft.com/office/drawing/2014/main" id="{181DDC8D-3AAA-9CB8-F37C-5DFC091022B0}"/>
              </a:ext>
            </a:extLst>
          </p:cNvPr>
          <p:cNvSpPr>
            <a:spLocks noGrp="1"/>
          </p:cNvSpPr>
          <p:nvPr>
            <p:ph type="title"/>
          </p:nvPr>
        </p:nvSpPr>
        <p:spPr/>
        <p:txBody>
          <a:bodyPr>
            <a:normAutofit/>
          </a:bodyPr>
          <a:lstStyle/>
          <a:p>
            <a:r>
              <a:rPr lang="en-US" dirty="0"/>
              <a:t>Q18 – F,D,L Example 7</a:t>
            </a:r>
          </a:p>
        </p:txBody>
      </p:sp>
    </p:spTree>
    <p:extLst>
      <p:ext uri="{BB962C8B-B14F-4D97-AF65-F5344CB8AC3E}">
        <p14:creationId xmlns:p14="http://schemas.microsoft.com/office/powerpoint/2010/main" val="19349336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15A1D-3E19-FCD8-0EBB-ACFC747C02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697340-058A-92A6-293E-62FC41BA5ED8}"/>
              </a:ext>
            </a:extLst>
          </p:cNvPr>
          <p:cNvSpPr>
            <a:spLocks noGrp="1"/>
          </p:cNvSpPr>
          <p:nvPr>
            <p:ph type="title"/>
          </p:nvPr>
        </p:nvSpPr>
        <p:spPr>
          <a:xfrm>
            <a:off x="838200" y="365126"/>
            <a:ext cx="10515600" cy="570540"/>
          </a:xfrm>
        </p:spPr>
        <p:txBody>
          <a:bodyPr>
            <a:normAutofit fontScale="90000"/>
          </a:bodyPr>
          <a:lstStyle/>
          <a:p>
            <a:r>
              <a:rPr lang="en-US" dirty="0"/>
              <a:t>Q18 – F,D,L Example 7 – KSDE Response</a:t>
            </a:r>
          </a:p>
        </p:txBody>
      </p:sp>
      <p:graphicFrame>
        <p:nvGraphicFramePr>
          <p:cNvPr id="6" name="Content Placeholder 5">
            <a:extLst>
              <a:ext uri="{FF2B5EF4-FFF2-40B4-BE49-F238E27FC236}">
                <a16:creationId xmlns:a16="http://schemas.microsoft.com/office/drawing/2014/main" id="{1B8E1774-E49D-D69B-5524-F51734882FEE}"/>
              </a:ext>
            </a:extLst>
          </p:cNvPr>
          <p:cNvGraphicFramePr>
            <a:graphicFrameLocks noGrp="1"/>
          </p:cNvGraphicFramePr>
          <p:nvPr>
            <p:ph idx="1"/>
            <p:extLst>
              <p:ext uri="{D42A27DB-BD31-4B8C-83A1-F6EECF244321}">
                <p14:modId xmlns:p14="http://schemas.microsoft.com/office/powerpoint/2010/main" val="2685469759"/>
              </p:ext>
            </p:extLst>
          </p:nvPr>
        </p:nvGraphicFramePr>
        <p:xfrm>
          <a:off x="838200" y="1051560"/>
          <a:ext cx="10515600" cy="2377440"/>
        </p:xfrm>
        <a:graphic>
          <a:graphicData uri="http://schemas.openxmlformats.org/drawingml/2006/table">
            <a:tbl>
              <a:tblPr firstRow="1" bandRow="1">
                <a:tableStyleId>{5C22544A-7EE6-4342-B048-85BDC9FD1C3A}</a:tableStyleId>
              </a:tblPr>
              <a:tblGrid>
                <a:gridCol w="2713074">
                  <a:extLst>
                    <a:ext uri="{9D8B030D-6E8A-4147-A177-3AD203B41FA5}">
                      <a16:colId xmlns:a16="http://schemas.microsoft.com/office/drawing/2014/main" val="3812619150"/>
                    </a:ext>
                  </a:extLst>
                </a:gridCol>
                <a:gridCol w="2721935">
                  <a:extLst>
                    <a:ext uri="{9D8B030D-6E8A-4147-A177-3AD203B41FA5}">
                      <a16:colId xmlns:a16="http://schemas.microsoft.com/office/drawing/2014/main" val="867867714"/>
                    </a:ext>
                  </a:extLst>
                </a:gridCol>
                <a:gridCol w="1414131">
                  <a:extLst>
                    <a:ext uri="{9D8B030D-6E8A-4147-A177-3AD203B41FA5}">
                      <a16:colId xmlns:a16="http://schemas.microsoft.com/office/drawing/2014/main" val="3600119477"/>
                    </a:ext>
                  </a:extLst>
                </a:gridCol>
                <a:gridCol w="2073348">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be provided frequent change and opportunity for movement (movement breaks)</a:t>
                      </a:r>
                    </a:p>
                  </a:txBody>
                  <a:tcPr/>
                </a:tc>
                <a:tc>
                  <a:txBody>
                    <a:bodyPr/>
                    <a:lstStyle/>
                    <a:p>
                      <a:r>
                        <a:rPr lang="en-US" dirty="0"/>
                        <a:t>daily</a:t>
                      </a:r>
                    </a:p>
                  </a:txBody>
                  <a:tcPr/>
                </a:tc>
                <a:tc>
                  <a:txBody>
                    <a:bodyPr/>
                    <a:lstStyle/>
                    <a:p>
                      <a:r>
                        <a:rPr lang="en-US" dirty="0"/>
                        <a:t>All settings</a:t>
                      </a:r>
                    </a:p>
                  </a:txBody>
                  <a:tcPr/>
                </a:tc>
                <a:tc>
                  <a:txBody>
                    <a:bodyPr/>
                    <a:lstStyle/>
                    <a:p>
                      <a:r>
                        <a:rPr lang="en-US" dirty="0"/>
                        <a:t>For the duration of the school day</a:t>
                      </a:r>
                    </a:p>
                  </a:txBody>
                  <a:tcPr/>
                </a:tc>
                <a:tc>
                  <a:txBody>
                    <a:bodyPr/>
                    <a:lstStyle/>
                    <a:p>
                      <a:r>
                        <a:rPr lang="en-US" dirty="0"/>
                        <a:t>Start date: 4/26/23</a:t>
                      </a:r>
                    </a:p>
                    <a:p>
                      <a:r>
                        <a:rPr lang="en-US" dirty="0"/>
                        <a:t>End date: 4/25/24</a:t>
                      </a:r>
                    </a:p>
                  </a:txBody>
                  <a:tcPr/>
                </a:tc>
                <a:extLst>
                  <a:ext uri="{0D108BD9-81ED-4DB2-BD59-A6C34878D82A}">
                    <a16:rowId xmlns:a16="http://schemas.microsoft.com/office/drawing/2014/main" val="866937792"/>
                  </a:ext>
                </a:extLst>
              </a:tr>
            </a:tbl>
          </a:graphicData>
        </a:graphic>
      </p:graphicFrame>
      <p:sp>
        <p:nvSpPr>
          <p:cNvPr id="3" name="TextBox 2">
            <a:extLst>
              <a:ext uri="{FF2B5EF4-FFF2-40B4-BE49-F238E27FC236}">
                <a16:creationId xmlns:a16="http://schemas.microsoft.com/office/drawing/2014/main" id="{4BD35196-B9D8-E7ED-53ED-2DBC8720C5BF}"/>
              </a:ext>
            </a:extLst>
          </p:cNvPr>
          <p:cNvSpPr txBox="1"/>
          <p:nvPr/>
        </p:nvSpPr>
        <p:spPr>
          <a:xfrm>
            <a:off x="838200" y="3544894"/>
            <a:ext cx="8231372" cy="2585323"/>
          </a:xfrm>
          <a:prstGeom prst="rect">
            <a:avLst/>
          </a:prstGeom>
          <a:noFill/>
        </p:spPr>
        <p:txBody>
          <a:bodyPr wrap="square" rtlCol="0">
            <a:spAutoFit/>
          </a:bodyPr>
          <a:lstStyle/>
          <a:p>
            <a:r>
              <a:rPr lang="en-US" dirty="0">
                <a:solidFill>
                  <a:srgbClr val="C00000"/>
                </a:solidFill>
              </a:rPr>
              <a:t>This doesn’t pass the stranger test. How does staff know when XXXX needs a break and for how long.</a:t>
            </a:r>
          </a:p>
          <a:p>
            <a:r>
              <a:rPr lang="en-US" dirty="0">
                <a:solidFill>
                  <a:schemeClr val="accent2">
                    <a:lumMod val="75000"/>
                  </a:schemeClr>
                </a:solidFill>
              </a:rPr>
              <a:t>Updated frequency: movement breaks will be provided approximately every 15-20 minutes based on XXXX sensory and behavioral cues. </a:t>
            </a:r>
          </a:p>
          <a:p>
            <a:r>
              <a:rPr lang="en-US" dirty="0">
                <a:solidFill>
                  <a:schemeClr val="accent2">
                    <a:lumMod val="75000"/>
                  </a:schemeClr>
                </a:solidFill>
              </a:rPr>
              <a:t>Updated duration: each movement break will last 3-5 minutes with flexibility to extend or shorten duration depending on XXXX needs and the activity context</a:t>
            </a:r>
          </a:p>
          <a:p>
            <a:r>
              <a:rPr lang="en-US" dirty="0">
                <a:solidFill>
                  <a:schemeClr val="accent2">
                    <a:lumMod val="75000"/>
                  </a:schemeClr>
                </a:solidFill>
              </a:rPr>
              <a:t>Rationale: Frequent movement breaks support sensory regulation and provide XXX opportunities to release physical energy, which helps reduce task avoidance behaviors such as climbing on furniture and running.</a:t>
            </a:r>
          </a:p>
        </p:txBody>
      </p:sp>
      <p:pic>
        <p:nvPicPr>
          <p:cNvPr id="2" name="Picture 1" descr="red light - non-compliant">
            <a:extLst>
              <a:ext uri="{FF2B5EF4-FFF2-40B4-BE49-F238E27FC236}">
                <a16:creationId xmlns:a16="http://schemas.microsoft.com/office/drawing/2014/main" id="{EC1208B3-C37F-4496-A8E3-295861D36479}"/>
              </a:ext>
            </a:extLst>
          </p:cNvPr>
          <p:cNvPicPr>
            <a:picLocks noChangeAspect="1"/>
          </p:cNvPicPr>
          <p:nvPr/>
        </p:nvPicPr>
        <p:blipFill>
          <a:blip r:embed="rId3"/>
          <a:stretch>
            <a:fillRect/>
          </a:stretch>
        </p:blipFill>
        <p:spPr>
          <a:xfrm>
            <a:off x="9431568" y="4022090"/>
            <a:ext cx="1792379" cy="2139881"/>
          </a:xfrm>
          <a:prstGeom prst="rect">
            <a:avLst/>
          </a:prstGeom>
        </p:spPr>
      </p:pic>
    </p:spTree>
    <p:extLst>
      <p:ext uri="{BB962C8B-B14F-4D97-AF65-F5344CB8AC3E}">
        <p14:creationId xmlns:p14="http://schemas.microsoft.com/office/powerpoint/2010/main" val="134038564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A0090-1C8F-1E1F-0429-A6C66EE713CB}"/>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8CE39F6-4CB9-8D4E-519C-33FBF84DCF4C}"/>
              </a:ext>
            </a:extLst>
          </p:cNvPr>
          <p:cNvGraphicFramePr>
            <a:graphicFrameLocks noGrp="1"/>
          </p:cNvGraphicFramePr>
          <p:nvPr>
            <p:ph idx="1"/>
            <p:extLst>
              <p:ext uri="{D42A27DB-BD31-4B8C-83A1-F6EECF244321}">
                <p14:modId xmlns:p14="http://schemas.microsoft.com/office/powerpoint/2010/main" val="1783846219"/>
              </p:ext>
            </p:extLst>
          </p:nvPr>
        </p:nvGraphicFramePr>
        <p:xfrm>
          <a:off x="838200" y="1644650"/>
          <a:ext cx="10515600" cy="2103120"/>
        </p:xfrm>
        <a:graphic>
          <a:graphicData uri="http://schemas.openxmlformats.org/drawingml/2006/table">
            <a:tbl>
              <a:tblPr firstRow="1" bandRow="1">
                <a:tableStyleId>{5C22544A-7EE6-4342-B048-85BDC9FD1C3A}</a:tableStyleId>
              </a:tblPr>
              <a:tblGrid>
                <a:gridCol w="2713074">
                  <a:extLst>
                    <a:ext uri="{9D8B030D-6E8A-4147-A177-3AD203B41FA5}">
                      <a16:colId xmlns:a16="http://schemas.microsoft.com/office/drawing/2014/main" val="3812619150"/>
                    </a:ext>
                  </a:extLst>
                </a:gridCol>
                <a:gridCol w="2721935">
                  <a:extLst>
                    <a:ext uri="{9D8B030D-6E8A-4147-A177-3AD203B41FA5}">
                      <a16:colId xmlns:a16="http://schemas.microsoft.com/office/drawing/2014/main" val="867867714"/>
                    </a:ext>
                  </a:extLst>
                </a:gridCol>
                <a:gridCol w="1414131">
                  <a:extLst>
                    <a:ext uri="{9D8B030D-6E8A-4147-A177-3AD203B41FA5}">
                      <a16:colId xmlns:a16="http://schemas.microsoft.com/office/drawing/2014/main" val="3600119477"/>
                    </a:ext>
                  </a:extLst>
                </a:gridCol>
                <a:gridCol w="2073348">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be provided alternate ways to demonstrate learning</a:t>
                      </a:r>
                    </a:p>
                  </a:txBody>
                  <a:tcPr/>
                </a:tc>
                <a:tc>
                  <a:txBody>
                    <a:bodyPr/>
                    <a:lstStyle/>
                    <a:p>
                      <a:r>
                        <a:rPr lang="en-US" dirty="0"/>
                        <a:t>daily</a:t>
                      </a:r>
                    </a:p>
                  </a:txBody>
                  <a:tcPr/>
                </a:tc>
                <a:tc>
                  <a:txBody>
                    <a:bodyPr/>
                    <a:lstStyle/>
                    <a:p>
                      <a:r>
                        <a:rPr lang="en-US" dirty="0"/>
                        <a:t>All settings</a:t>
                      </a:r>
                    </a:p>
                  </a:txBody>
                  <a:tcPr/>
                </a:tc>
                <a:tc>
                  <a:txBody>
                    <a:bodyPr/>
                    <a:lstStyle/>
                    <a:p>
                      <a:r>
                        <a:rPr lang="en-US" dirty="0"/>
                        <a:t>For the duration of the school day</a:t>
                      </a:r>
                    </a:p>
                  </a:txBody>
                  <a:tcPr/>
                </a:tc>
                <a:tc>
                  <a:txBody>
                    <a:bodyPr/>
                    <a:lstStyle/>
                    <a:p>
                      <a:r>
                        <a:rPr lang="en-US" dirty="0"/>
                        <a:t>Start date: 4/6/23</a:t>
                      </a:r>
                    </a:p>
                    <a:p>
                      <a:r>
                        <a:rPr lang="en-US" dirty="0"/>
                        <a:t>End date: 4/5/24</a:t>
                      </a:r>
                    </a:p>
                  </a:txBody>
                  <a:tcPr/>
                </a:tc>
                <a:extLst>
                  <a:ext uri="{0D108BD9-81ED-4DB2-BD59-A6C34878D82A}">
                    <a16:rowId xmlns:a16="http://schemas.microsoft.com/office/drawing/2014/main" val="866937792"/>
                  </a:ext>
                </a:extLst>
              </a:tr>
            </a:tbl>
          </a:graphicData>
        </a:graphic>
      </p:graphicFrame>
      <p:sp>
        <p:nvSpPr>
          <p:cNvPr id="4" name="Title 3">
            <a:extLst>
              <a:ext uri="{FF2B5EF4-FFF2-40B4-BE49-F238E27FC236}">
                <a16:creationId xmlns:a16="http://schemas.microsoft.com/office/drawing/2014/main" id="{37F6CFAC-29F8-A904-2D9F-CC4AF8A23056}"/>
              </a:ext>
            </a:extLst>
          </p:cNvPr>
          <p:cNvSpPr>
            <a:spLocks noGrp="1"/>
          </p:cNvSpPr>
          <p:nvPr>
            <p:ph type="title"/>
          </p:nvPr>
        </p:nvSpPr>
        <p:spPr/>
        <p:txBody>
          <a:bodyPr>
            <a:normAutofit/>
          </a:bodyPr>
          <a:lstStyle/>
          <a:p>
            <a:r>
              <a:rPr lang="en-US" dirty="0"/>
              <a:t>Q18 – F,D,L Example 8</a:t>
            </a:r>
          </a:p>
        </p:txBody>
      </p:sp>
    </p:spTree>
    <p:extLst>
      <p:ext uri="{BB962C8B-B14F-4D97-AF65-F5344CB8AC3E}">
        <p14:creationId xmlns:p14="http://schemas.microsoft.com/office/powerpoint/2010/main" val="412814040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CA3A2-009A-3D3A-7CAF-738764C3F1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8FB209-1A0B-357F-56A0-25C6751344C0}"/>
              </a:ext>
            </a:extLst>
          </p:cNvPr>
          <p:cNvSpPr>
            <a:spLocks noGrp="1"/>
          </p:cNvSpPr>
          <p:nvPr>
            <p:ph type="title"/>
          </p:nvPr>
        </p:nvSpPr>
        <p:spPr>
          <a:xfrm>
            <a:off x="838200" y="365126"/>
            <a:ext cx="10515600" cy="644968"/>
          </a:xfrm>
        </p:spPr>
        <p:txBody>
          <a:bodyPr>
            <a:normAutofit fontScale="90000"/>
          </a:bodyPr>
          <a:lstStyle/>
          <a:p>
            <a:r>
              <a:rPr lang="en-US" dirty="0"/>
              <a:t>Q18 – F,D,L Example 8 – KSDE Response</a:t>
            </a:r>
          </a:p>
        </p:txBody>
      </p:sp>
      <p:graphicFrame>
        <p:nvGraphicFramePr>
          <p:cNvPr id="6" name="Content Placeholder 5">
            <a:extLst>
              <a:ext uri="{FF2B5EF4-FFF2-40B4-BE49-F238E27FC236}">
                <a16:creationId xmlns:a16="http://schemas.microsoft.com/office/drawing/2014/main" id="{A4D14D91-99FA-7344-7118-053D49C45662}"/>
              </a:ext>
            </a:extLst>
          </p:cNvPr>
          <p:cNvGraphicFramePr>
            <a:graphicFrameLocks noGrp="1"/>
          </p:cNvGraphicFramePr>
          <p:nvPr>
            <p:ph idx="1"/>
            <p:extLst>
              <p:ext uri="{D42A27DB-BD31-4B8C-83A1-F6EECF244321}">
                <p14:modId xmlns:p14="http://schemas.microsoft.com/office/powerpoint/2010/main" val="2808913277"/>
              </p:ext>
            </p:extLst>
          </p:nvPr>
        </p:nvGraphicFramePr>
        <p:xfrm>
          <a:off x="838200" y="1010094"/>
          <a:ext cx="10515600" cy="2103120"/>
        </p:xfrm>
        <a:graphic>
          <a:graphicData uri="http://schemas.openxmlformats.org/drawingml/2006/table">
            <a:tbl>
              <a:tblPr firstRow="1" bandRow="1">
                <a:tableStyleId>{5C22544A-7EE6-4342-B048-85BDC9FD1C3A}</a:tableStyleId>
              </a:tblPr>
              <a:tblGrid>
                <a:gridCol w="2713074">
                  <a:extLst>
                    <a:ext uri="{9D8B030D-6E8A-4147-A177-3AD203B41FA5}">
                      <a16:colId xmlns:a16="http://schemas.microsoft.com/office/drawing/2014/main" val="3812619150"/>
                    </a:ext>
                  </a:extLst>
                </a:gridCol>
                <a:gridCol w="2721935">
                  <a:extLst>
                    <a:ext uri="{9D8B030D-6E8A-4147-A177-3AD203B41FA5}">
                      <a16:colId xmlns:a16="http://schemas.microsoft.com/office/drawing/2014/main" val="867867714"/>
                    </a:ext>
                  </a:extLst>
                </a:gridCol>
                <a:gridCol w="1414131">
                  <a:extLst>
                    <a:ext uri="{9D8B030D-6E8A-4147-A177-3AD203B41FA5}">
                      <a16:colId xmlns:a16="http://schemas.microsoft.com/office/drawing/2014/main" val="3600119477"/>
                    </a:ext>
                  </a:extLst>
                </a:gridCol>
                <a:gridCol w="2073348">
                  <a:extLst>
                    <a:ext uri="{9D8B030D-6E8A-4147-A177-3AD203B41FA5}">
                      <a16:colId xmlns:a16="http://schemas.microsoft.com/office/drawing/2014/main" val="108655992"/>
                    </a:ext>
                  </a:extLst>
                </a:gridCol>
                <a:gridCol w="1593112">
                  <a:extLst>
                    <a:ext uri="{9D8B030D-6E8A-4147-A177-3AD203B41FA5}">
                      <a16:colId xmlns:a16="http://schemas.microsoft.com/office/drawing/2014/main" val="4180421854"/>
                    </a:ext>
                  </a:extLst>
                </a:gridCol>
              </a:tblGrid>
              <a:tr h="370840">
                <a:tc>
                  <a:txBody>
                    <a:bodyPr/>
                    <a:lstStyle/>
                    <a:p>
                      <a:r>
                        <a:rPr lang="en-US" dirty="0"/>
                        <a:t>Accommodations/Modifications/Supplementary Support</a:t>
                      </a:r>
                    </a:p>
                  </a:txBody>
                  <a:tcPr/>
                </a:tc>
                <a:tc>
                  <a:txBody>
                    <a:bodyPr/>
                    <a:lstStyle/>
                    <a:p>
                      <a:r>
                        <a:rPr lang="en-US" dirty="0"/>
                        <a:t>Frequency</a:t>
                      </a:r>
                    </a:p>
                  </a:txBody>
                  <a:tcPr/>
                </a:tc>
                <a:tc>
                  <a:txBody>
                    <a:bodyPr/>
                    <a:lstStyle/>
                    <a:p>
                      <a:r>
                        <a:rPr lang="en-US" dirty="0"/>
                        <a:t>Location</a:t>
                      </a:r>
                    </a:p>
                  </a:txBody>
                  <a:tcPr/>
                </a:tc>
                <a:tc>
                  <a:txBody>
                    <a:bodyPr/>
                    <a:lstStyle/>
                    <a:p>
                      <a:r>
                        <a:rPr lang="en-US" dirty="0"/>
                        <a:t>Duration</a:t>
                      </a:r>
                    </a:p>
                  </a:txBody>
                  <a:tcPr/>
                </a:tc>
                <a:tc>
                  <a:txBody>
                    <a:bodyPr/>
                    <a:lstStyle/>
                    <a:p>
                      <a:r>
                        <a:rPr lang="en-US" dirty="0"/>
                        <a:t>Date</a:t>
                      </a:r>
                    </a:p>
                  </a:txBody>
                  <a:tcPr/>
                </a:tc>
                <a:extLst>
                  <a:ext uri="{0D108BD9-81ED-4DB2-BD59-A6C34878D82A}">
                    <a16:rowId xmlns:a16="http://schemas.microsoft.com/office/drawing/2014/main" val="2702722401"/>
                  </a:ext>
                </a:extLst>
              </a:tr>
              <a:tr h="370840">
                <a:tc>
                  <a:txBody>
                    <a:bodyPr/>
                    <a:lstStyle/>
                    <a:p>
                      <a:r>
                        <a:rPr lang="en-US" dirty="0"/>
                        <a:t>XXXX will be provided alternate ways to demonstrate learning</a:t>
                      </a:r>
                    </a:p>
                  </a:txBody>
                  <a:tcPr/>
                </a:tc>
                <a:tc>
                  <a:txBody>
                    <a:bodyPr/>
                    <a:lstStyle/>
                    <a:p>
                      <a:r>
                        <a:rPr lang="en-US" dirty="0"/>
                        <a:t>daily</a:t>
                      </a:r>
                    </a:p>
                  </a:txBody>
                  <a:tcPr/>
                </a:tc>
                <a:tc>
                  <a:txBody>
                    <a:bodyPr/>
                    <a:lstStyle/>
                    <a:p>
                      <a:r>
                        <a:rPr lang="en-US" dirty="0"/>
                        <a:t>All settings</a:t>
                      </a:r>
                    </a:p>
                  </a:txBody>
                  <a:tcPr/>
                </a:tc>
                <a:tc>
                  <a:txBody>
                    <a:bodyPr/>
                    <a:lstStyle/>
                    <a:p>
                      <a:r>
                        <a:rPr lang="en-US" dirty="0"/>
                        <a:t>For the duration of the school day</a:t>
                      </a:r>
                    </a:p>
                  </a:txBody>
                  <a:tcPr/>
                </a:tc>
                <a:tc>
                  <a:txBody>
                    <a:bodyPr/>
                    <a:lstStyle/>
                    <a:p>
                      <a:r>
                        <a:rPr lang="en-US" dirty="0"/>
                        <a:t>Start date: 4/6/23</a:t>
                      </a:r>
                    </a:p>
                    <a:p>
                      <a:r>
                        <a:rPr lang="en-US" dirty="0"/>
                        <a:t>End date: 4/5/24</a:t>
                      </a:r>
                    </a:p>
                  </a:txBody>
                  <a:tcPr/>
                </a:tc>
                <a:extLst>
                  <a:ext uri="{0D108BD9-81ED-4DB2-BD59-A6C34878D82A}">
                    <a16:rowId xmlns:a16="http://schemas.microsoft.com/office/drawing/2014/main" val="866937792"/>
                  </a:ext>
                </a:extLst>
              </a:tr>
            </a:tbl>
          </a:graphicData>
        </a:graphic>
      </p:graphicFrame>
      <p:sp>
        <p:nvSpPr>
          <p:cNvPr id="5" name="TextBox 4">
            <a:extLst>
              <a:ext uri="{FF2B5EF4-FFF2-40B4-BE49-F238E27FC236}">
                <a16:creationId xmlns:a16="http://schemas.microsoft.com/office/drawing/2014/main" id="{F9519172-1021-866D-AF1D-95B0DEDCCF35}"/>
              </a:ext>
            </a:extLst>
          </p:cNvPr>
          <p:cNvSpPr txBox="1"/>
          <p:nvPr/>
        </p:nvSpPr>
        <p:spPr>
          <a:xfrm>
            <a:off x="838200" y="3297069"/>
            <a:ext cx="8412126" cy="2800767"/>
          </a:xfrm>
          <a:prstGeom prst="rect">
            <a:avLst/>
          </a:prstGeom>
          <a:noFill/>
        </p:spPr>
        <p:txBody>
          <a:bodyPr wrap="square" rtlCol="0">
            <a:spAutoFit/>
          </a:bodyPr>
          <a:lstStyle/>
          <a:p>
            <a:r>
              <a:rPr lang="en-US" sz="2200" dirty="0">
                <a:solidFill>
                  <a:srgbClr val="C00000"/>
                </a:solidFill>
              </a:rPr>
              <a:t>This doesn’t pass the stranger test.</a:t>
            </a:r>
          </a:p>
          <a:p>
            <a:r>
              <a:rPr lang="en-US" sz="2200" dirty="0">
                <a:solidFill>
                  <a:schemeClr val="accent2">
                    <a:lumMod val="75000"/>
                  </a:schemeClr>
                </a:solidFill>
              </a:rPr>
              <a:t>Updated Language: alternate methods such as verbal responses, visuals, hands on demonstrations, or assistive technology.</a:t>
            </a:r>
          </a:p>
          <a:p>
            <a:r>
              <a:rPr lang="en-US" sz="2200" dirty="0">
                <a:solidFill>
                  <a:schemeClr val="accent2">
                    <a:lumMod val="75000"/>
                  </a:schemeClr>
                </a:solidFill>
              </a:rPr>
              <a:t>Updated frequency: during all academic tasks, assessments and activities, as appropriate to the subject mater.</a:t>
            </a:r>
          </a:p>
          <a:p>
            <a:r>
              <a:rPr lang="en-US" sz="2200" dirty="0">
                <a:solidFill>
                  <a:schemeClr val="accent2">
                    <a:lumMod val="75000"/>
                  </a:schemeClr>
                </a:solidFill>
              </a:rPr>
              <a:t>Updated duration: provided consistently throughout the school day and will remain in place until XXXX develops the skills needed to complete tasks in a more traditional format.</a:t>
            </a:r>
          </a:p>
        </p:txBody>
      </p:sp>
      <p:pic>
        <p:nvPicPr>
          <p:cNvPr id="2" name="Picture 1" descr="red light - non-compliant">
            <a:extLst>
              <a:ext uri="{FF2B5EF4-FFF2-40B4-BE49-F238E27FC236}">
                <a16:creationId xmlns:a16="http://schemas.microsoft.com/office/drawing/2014/main" id="{F90EB81D-BE06-1962-39D4-A66623E8A940}"/>
              </a:ext>
            </a:extLst>
          </p:cNvPr>
          <p:cNvPicPr>
            <a:picLocks noChangeAspect="1"/>
          </p:cNvPicPr>
          <p:nvPr/>
        </p:nvPicPr>
        <p:blipFill>
          <a:blip r:embed="rId3"/>
          <a:stretch>
            <a:fillRect/>
          </a:stretch>
        </p:blipFill>
        <p:spPr>
          <a:xfrm>
            <a:off x="9586230" y="3463024"/>
            <a:ext cx="1792379" cy="2139881"/>
          </a:xfrm>
          <a:prstGeom prst="rect">
            <a:avLst/>
          </a:prstGeom>
        </p:spPr>
      </p:pic>
    </p:spTree>
    <p:extLst>
      <p:ext uri="{BB962C8B-B14F-4D97-AF65-F5344CB8AC3E}">
        <p14:creationId xmlns:p14="http://schemas.microsoft.com/office/powerpoint/2010/main" val="351438366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2040FE-0578-D708-360C-7FEE887B3C77}"/>
              </a:ext>
            </a:extLst>
          </p:cNvPr>
          <p:cNvSpPr>
            <a:spLocks noGrp="1"/>
          </p:cNvSpPr>
          <p:nvPr>
            <p:ph idx="1"/>
          </p:nvPr>
        </p:nvSpPr>
        <p:spPr>
          <a:xfrm>
            <a:off x="838200" y="877824"/>
            <a:ext cx="10515600" cy="5299139"/>
          </a:xfrm>
        </p:spPr>
        <p:txBody>
          <a:bodyPr>
            <a:normAutofit fontScale="55000" lnSpcReduction="20000"/>
          </a:bodyPr>
          <a:lstStyle/>
          <a:p>
            <a:pPr marL="0" indent="0">
              <a:buNone/>
            </a:pPr>
            <a:r>
              <a:rPr lang="en-US" sz="3600" dirty="0"/>
              <a:t>In their comments to the federal regulations in the Federal Register, Aug. 14, 2006, p. 46667, OSEP said: </a:t>
            </a:r>
          </a:p>
          <a:p>
            <a:pPr marL="0" indent="0">
              <a:buNone/>
            </a:pPr>
            <a:r>
              <a:rPr lang="en-US" sz="3600" i="1" dirty="0"/>
              <a:t>What is </a:t>
            </a:r>
            <a:r>
              <a:rPr lang="en-US" sz="3600" b="1" i="1" dirty="0"/>
              <a:t>required</a:t>
            </a:r>
            <a:r>
              <a:rPr lang="en-US" sz="3600" i="1" dirty="0"/>
              <a:t> is that the IEP include information </a:t>
            </a:r>
            <a:r>
              <a:rPr lang="en-US" sz="3600" b="1" i="1" dirty="0"/>
              <a:t>about the amount of services</a:t>
            </a:r>
            <a:r>
              <a:rPr lang="en-US" sz="3600" i="1" dirty="0"/>
              <a:t> that will be provided to the child, so that the level of the agency's commitment of resources </a:t>
            </a:r>
            <a:r>
              <a:rPr lang="en-US" sz="3600" b="1" i="1" dirty="0"/>
              <a:t>will be clear to parents and other IEP Team members</a:t>
            </a:r>
            <a:r>
              <a:rPr lang="en-US" sz="3600" i="1" dirty="0"/>
              <a:t>. The amount of time to be committed to each of the various services to be provided must be appropriate to the specific service, and </a:t>
            </a:r>
            <a:r>
              <a:rPr lang="en-US" sz="3600" b="1" i="1" dirty="0"/>
              <a:t>clearly stated in the IEP in a manner that can be understood by all involved in the development and implementation of the IEP </a:t>
            </a:r>
            <a:r>
              <a:rPr lang="en-US" sz="3600" i="1" dirty="0"/>
              <a:t>(emphasis added)</a:t>
            </a:r>
            <a:r>
              <a:rPr lang="en-US" sz="3600" b="1" i="1" dirty="0"/>
              <a:t>.</a:t>
            </a:r>
            <a:endParaRPr lang="en-US" sz="3600" dirty="0"/>
          </a:p>
          <a:p>
            <a:pPr marL="0" indent="0">
              <a:buNone/>
            </a:pPr>
            <a:r>
              <a:rPr lang="en-US" sz="3600" dirty="0"/>
              <a:t>In short, frequency and duration of any service must be stated in a way that passes the “stranger test.”  That is, could a reasonable person (such as a parent, or a teacher, para, or other provider, or a due process hearing officer or judge if disputed) read the IEP and know the basis for each element: (1) what has to be provided; (2) when it has to be provided; and (3) how long it has to be provided?  If reasonable minds can disagree about any of these three parts for a service, accommodation, or modification in an IEP, the description does not meet this requirement. </a:t>
            </a:r>
          </a:p>
          <a:p>
            <a:pPr marL="0" indent="0">
              <a:buNone/>
            </a:pPr>
            <a:r>
              <a:rPr lang="en-US" sz="3600" dirty="0"/>
              <a:t>Central to this analysis is (1) what is to be provided.  A statement that “supports” will be provided is insufficient because it omits a description of what supports need to be provided, and so the needed support is not </a:t>
            </a:r>
            <a:r>
              <a:rPr lang="en-US" sz="3600" b="1" i="1" dirty="0"/>
              <a:t>clearly stated in the IEP in a manner that can be understood by all involved in the development and implementation of the IEP</a:t>
            </a:r>
            <a:r>
              <a:rPr lang="en-US" sz="3600" dirty="0"/>
              <a:t>.</a:t>
            </a:r>
          </a:p>
          <a:p>
            <a:pPr marL="0" indent="0">
              <a:buNone/>
            </a:pPr>
            <a:endParaRPr lang="en-US" dirty="0"/>
          </a:p>
        </p:txBody>
      </p:sp>
      <p:sp>
        <p:nvSpPr>
          <p:cNvPr id="3" name="Title 2">
            <a:extLst>
              <a:ext uri="{FF2B5EF4-FFF2-40B4-BE49-F238E27FC236}">
                <a16:creationId xmlns:a16="http://schemas.microsoft.com/office/drawing/2014/main" id="{11D4A982-5A22-A044-B1DD-140A8056595C}"/>
              </a:ext>
            </a:extLst>
          </p:cNvPr>
          <p:cNvSpPr>
            <a:spLocks noGrp="1"/>
          </p:cNvSpPr>
          <p:nvPr>
            <p:ph type="title"/>
          </p:nvPr>
        </p:nvSpPr>
        <p:spPr>
          <a:xfrm>
            <a:off x="838200" y="109093"/>
            <a:ext cx="10515600" cy="768731"/>
          </a:xfrm>
        </p:spPr>
        <p:txBody>
          <a:bodyPr>
            <a:normAutofit fontScale="90000"/>
          </a:bodyPr>
          <a:lstStyle/>
          <a:p>
            <a:r>
              <a:rPr lang="en-US" sz="2700" dirty="0"/>
              <a:t>34 C.F.R. 300.320(a)(7) requires every IEP to include the frequency, location, and duration of each service or modification in an IEP.</a:t>
            </a:r>
            <a:endParaRPr lang="en-US" dirty="0"/>
          </a:p>
        </p:txBody>
      </p:sp>
    </p:spTree>
    <p:extLst>
      <p:ext uri="{BB962C8B-B14F-4D97-AF65-F5344CB8AC3E}">
        <p14:creationId xmlns:p14="http://schemas.microsoft.com/office/powerpoint/2010/main" val="36135063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4" y="-420182"/>
            <a:ext cx="10515600" cy="315912"/>
          </a:xfrm>
        </p:spPr>
        <p:txBody>
          <a:bodyPr>
            <a:noAutofit/>
          </a:bodyPr>
          <a:lstStyle/>
          <a:p>
            <a:r>
              <a:rPr lang="en-US" sz="1700">
                <a:latin typeface="+mn-lt"/>
              </a:rPr>
              <a:t>Question 20</a:t>
            </a:r>
          </a:p>
        </p:txBody>
      </p:sp>
      <p:sp>
        <p:nvSpPr>
          <p:cNvPr id="2" name="Content Placeholder 1">
            <a:extLst>
              <a:ext uri="{FF2B5EF4-FFF2-40B4-BE49-F238E27FC236}">
                <a16:creationId xmlns:a16="http://schemas.microsoft.com/office/drawing/2014/main" id="{0A8A44CE-0ADF-4606-BBC5-2D1E398D19CE}"/>
              </a:ext>
            </a:extLst>
          </p:cNvPr>
          <p:cNvSpPr>
            <a:spLocks noGrp="1"/>
          </p:cNvSpPr>
          <p:nvPr>
            <p:ph idx="1"/>
          </p:nvPr>
        </p:nvSpPr>
        <p:spPr>
          <a:xfrm>
            <a:off x="838198" y="148760"/>
            <a:ext cx="10515600" cy="2956920"/>
          </a:xfrm>
        </p:spPr>
        <p:txBody>
          <a:bodyPr>
            <a:normAutofit fontScale="70000" lnSpcReduction="20000"/>
          </a:bodyPr>
          <a:lstStyle/>
          <a:p>
            <a:pPr marL="0" indent="0">
              <a:lnSpc>
                <a:spcPct val="120000"/>
              </a:lnSpc>
              <a:buNone/>
            </a:pPr>
            <a:r>
              <a:rPr lang="en-US" b="1"/>
              <a:t>19</a:t>
            </a:r>
            <a:r>
              <a:rPr lang="en-US"/>
              <a:t>. Did the IEP team consider parent concerns for enhancing the education of their student in developing, reviewing and revising the IEP? 34 C.F.R. 300.324(a)(1)(ii); K.S.A. 72-3404(r); 72-3429(d)(1)</a:t>
            </a:r>
            <a:br>
              <a:rPr lang="en-US"/>
            </a:br>
            <a:br>
              <a:rPr lang="en-US"/>
            </a:br>
            <a:r>
              <a:rPr lang="en-US" b="1"/>
              <a:t>METHOD</a:t>
            </a:r>
            <a:r>
              <a:rPr lang="en-US"/>
              <a:t>: This information could be found in the Present Levels of Academic Achievement and Functional Performance (PLAAFP) statements or another IEP section or other documentation in the student’s file indicating the IEP team requested and considered the concerns the parent had for enhancing the education of their student in developing, reviewing and revising the IEP.</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292852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or the education record contains documentation that the IEP team considered the concerns of the parent for enhancing the education of their student in developing, reviewing and revising the IEP.</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292852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or the education record DOES NOT contain documentation that the IEP team considered the concerns of the parent for enhancing the education of their student in developing, reviewing and revising the IEP.</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4107215" cy="215444"/>
          </a:xfrm>
          <a:prstGeom prst="rect">
            <a:avLst/>
          </a:prstGeom>
        </p:spPr>
        <p:txBody>
          <a:bodyPr wrap="none">
            <a:spAutoFit/>
          </a:bodyPr>
          <a:lstStyle/>
          <a:p>
            <a:pPr lvl="0"/>
            <a:r>
              <a:rPr lang="en-US" sz="800">
                <a:solidFill>
                  <a:srgbClr val="12284C"/>
                </a:solidFill>
              </a:rPr>
              <a:t>Kansas Special Education Process Handbook, Chapter 4, Section E.1.b. and Section F..</a:t>
            </a:r>
          </a:p>
        </p:txBody>
      </p:sp>
    </p:spTree>
    <p:custDataLst>
      <p:tags r:id="rId1"/>
    </p:custDataLst>
    <p:extLst>
      <p:ext uri="{BB962C8B-B14F-4D97-AF65-F5344CB8AC3E}">
        <p14:creationId xmlns:p14="http://schemas.microsoft.com/office/powerpoint/2010/main" val="414709845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24F728-8044-2B1E-7951-F58158A734BE}"/>
              </a:ext>
            </a:extLst>
          </p:cNvPr>
          <p:cNvSpPr>
            <a:spLocks noGrp="1"/>
          </p:cNvSpPr>
          <p:nvPr>
            <p:ph idx="1"/>
          </p:nvPr>
        </p:nvSpPr>
        <p:spPr/>
        <p:txBody>
          <a:bodyPr>
            <a:normAutofit/>
          </a:bodyPr>
          <a:lstStyle/>
          <a:p>
            <a:r>
              <a:rPr lang="en-US" sz="3600" dirty="0"/>
              <a:t>Parent input is based on an understanding what will be discussed at the IEP meeting, what is going on during the meeting, and what is or will be proposed.</a:t>
            </a:r>
          </a:p>
          <a:p>
            <a:r>
              <a:rPr lang="en-US" sz="3600" dirty="0"/>
              <a:t>The opinions and suggestions made by a student’s parents must be given serious consideration by the IEP team</a:t>
            </a:r>
          </a:p>
        </p:txBody>
      </p:sp>
      <p:sp>
        <p:nvSpPr>
          <p:cNvPr id="3" name="Title 2">
            <a:extLst>
              <a:ext uri="{FF2B5EF4-FFF2-40B4-BE49-F238E27FC236}">
                <a16:creationId xmlns:a16="http://schemas.microsoft.com/office/drawing/2014/main" id="{D21F591F-4416-DA46-4FF6-EB76FA9CA1F5}"/>
              </a:ext>
            </a:extLst>
          </p:cNvPr>
          <p:cNvSpPr>
            <a:spLocks noGrp="1"/>
          </p:cNvSpPr>
          <p:nvPr>
            <p:ph type="title"/>
          </p:nvPr>
        </p:nvSpPr>
        <p:spPr/>
        <p:txBody>
          <a:bodyPr/>
          <a:lstStyle/>
          <a:p>
            <a:r>
              <a:rPr lang="en-US" dirty="0"/>
              <a:t>“Meaningful” Participation</a:t>
            </a:r>
          </a:p>
        </p:txBody>
      </p:sp>
      <p:sp>
        <p:nvSpPr>
          <p:cNvPr id="5" name="TextBox 4">
            <a:extLst>
              <a:ext uri="{FF2B5EF4-FFF2-40B4-BE49-F238E27FC236}">
                <a16:creationId xmlns:a16="http://schemas.microsoft.com/office/drawing/2014/main" id="{64D32C01-37C5-4B7F-5A60-92ED3A2099D5}"/>
              </a:ext>
            </a:extLst>
          </p:cNvPr>
          <p:cNvSpPr txBox="1"/>
          <p:nvPr/>
        </p:nvSpPr>
        <p:spPr>
          <a:xfrm>
            <a:off x="838200" y="5807631"/>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4263570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2BB2208C-4363-4212-8450-382C5A2F243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 Continued</a:t>
            </a:r>
          </a:p>
        </p:txBody>
      </p:sp>
      <p:graphicFrame>
        <p:nvGraphicFramePr>
          <p:cNvPr id="7" name="Table 6">
            <a:extLst>
              <a:ext uri="{FF2B5EF4-FFF2-40B4-BE49-F238E27FC236}">
                <a16:creationId xmlns:a16="http://schemas.microsoft.com/office/drawing/2014/main" id="{40F1F212-A13C-4C33-9FFB-B6B77E035D71}"/>
              </a:ext>
            </a:extLst>
          </p:cNvPr>
          <p:cNvGraphicFramePr>
            <a:graphicFrameLocks noGrp="1"/>
          </p:cNvGraphicFramePr>
          <p:nvPr>
            <p:extLst>
              <p:ext uri="{D42A27DB-BD31-4B8C-83A1-F6EECF244321}">
                <p14:modId xmlns:p14="http://schemas.microsoft.com/office/powerpoint/2010/main" val="974093374"/>
              </p:ext>
            </p:extLst>
          </p:nvPr>
        </p:nvGraphicFramePr>
        <p:xfrm>
          <a:off x="525517" y="394137"/>
          <a:ext cx="11254118" cy="2942896"/>
        </p:xfrm>
        <a:graphic>
          <a:graphicData uri="http://schemas.openxmlformats.org/drawingml/2006/table">
            <a:tbl>
              <a:tblPr firstRow="1" bandRow="1">
                <a:tableStyleId>{72833802-FEF1-4C79-8D5D-14CF1EAF98D9}</a:tableStyleId>
              </a:tblPr>
              <a:tblGrid>
                <a:gridCol w="11254118">
                  <a:extLst>
                    <a:ext uri="{9D8B030D-6E8A-4147-A177-3AD203B41FA5}">
                      <a16:colId xmlns:a16="http://schemas.microsoft.com/office/drawing/2014/main" val="2126456610"/>
                    </a:ext>
                  </a:extLst>
                </a:gridCol>
              </a:tblGrid>
              <a:tr h="354238">
                <a:tc>
                  <a:txBody>
                    <a:bodyPr/>
                    <a:lstStyle/>
                    <a:p>
                      <a:pPr marL="0" algn="ctr" rtl="0" eaLnBrk="1" latinLnBrk="0" hangingPunct="1">
                        <a:spcBef>
                          <a:spcPts val="0"/>
                        </a:spcBef>
                        <a:spcAft>
                          <a:spcPts val="0"/>
                        </a:spcAft>
                      </a:pPr>
                      <a:r>
                        <a:rPr lang="en-US" sz="1800" kern="1200">
                          <a:solidFill>
                            <a:schemeClr val="tx2"/>
                          </a:solidFill>
                          <a:effectLst/>
                        </a:rPr>
                        <a:t>When Are Parent Rights Given?</a:t>
                      </a:r>
                      <a:endParaRPr lang="en-US">
                        <a:solidFill>
                          <a:schemeClr val="tx2"/>
                        </a:solidFill>
                        <a:effectLst/>
                      </a:endParaRPr>
                    </a:p>
                  </a:txBody>
                  <a:tcPr marL="0" marR="0" marT="0" marB="0" anchor="ctr"/>
                </a:tc>
                <a:extLst>
                  <a:ext uri="{0D108BD9-81ED-4DB2-BD59-A6C34878D82A}">
                    <a16:rowId xmlns:a16="http://schemas.microsoft.com/office/drawing/2014/main" val="1898049774"/>
                  </a:ext>
                </a:extLst>
              </a:tr>
              <a:tr h="354238">
                <a:tc>
                  <a:txBody>
                    <a:bodyPr/>
                    <a:lstStyle/>
                    <a:p>
                      <a:pPr marL="285750" indent="-285750" rtl="0" latinLnBrk="0">
                        <a:spcBef>
                          <a:spcPts val="0"/>
                        </a:spcBef>
                        <a:spcAft>
                          <a:spcPts val="0"/>
                        </a:spcAft>
                        <a:buFont typeface="Arial" panose="020B0604020202020204" pitchFamily="34" charset="0"/>
                        <a:buChar char="•"/>
                      </a:pPr>
                      <a:r>
                        <a:rPr lang="en-US">
                          <a:solidFill>
                            <a:schemeClr val="tx2"/>
                          </a:solidFill>
                          <a:effectLst/>
                        </a:rPr>
                        <a:t>Annually</a:t>
                      </a:r>
                    </a:p>
                  </a:txBody>
                  <a:tcPr marL="0" marR="0" marT="0" marB="0" anchor="ctr"/>
                </a:tc>
                <a:extLst>
                  <a:ext uri="{0D108BD9-81ED-4DB2-BD59-A6C34878D82A}">
                    <a16:rowId xmlns:a16="http://schemas.microsoft.com/office/drawing/2014/main" val="1410528696"/>
                  </a:ext>
                </a:extLst>
              </a:tr>
              <a:tr h="354238">
                <a:tc>
                  <a:txBody>
                    <a:bodyPr/>
                    <a:lstStyle/>
                    <a:p>
                      <a:pPr marL="285750" indent="-285750" rtl="0" latinLnBrk="0">
                        <a:spcBef>
                          <a:spcPts val="0"/>
                        </a:spcBef>
                        <a:spcAft>
                          <a:spcPts val="0"/>
                        </a:spcAft>
                        <a:buFont typeface="Arial"/>
                        <a:buChar char="•"/>
                      </a:pPr>
                      <a:r>
                        <a:rPr lang="en-US" sz="1800">
                          <a:solidFill>
                            <a:schemeClr val="tx2"/>
                          </a:solidFill>
                          <a:effectLst/>
                        </a:rPr>
                        <a:t>Upon initial referral or parent request for evaluation</a:t>
                      </a:r>
                      <a:endParaRPr lang="en-US">
                        <a:solidFill>
                          <a:schemeClr val="tx2"/>
                        </a:solidFill>
                        <a:effectLst/>
                      </a:endParaRPr>
                    </a:p>
                  </a:txBody>
                  <a:tcPr marL="0" marR="0" marT="0" marB="0" anchor="ctr"/>
                </a:tc>
                <a:extLst>
                  <a:ext uri="{0D108BD9-81ED-4DB2-BD59-A6C34878D82A}">
                    <a16:rowId xmlns:a16="http://schemas.microsoft.com/office/drawing/2014/main" val="1060845007"/>
                  </a:ext>
                </a:extLst>
              </a:tr>
              <a:tr h="354238">
                <a:tc>
                  <a:txBody>
                    <a:bodyPr/>
                    <a:lstStyle/>
                    <a:p>
                      <a:pPr marL="285750" indent="-285750" rtl="0" latinLnBrk="0">
                        <a:spcBef>
                          <a:spcPts val="0"/>
                        </a:spcBef>
                        <a:spcAft>
                          <a:spcPts val="0"/>
                        </a:spcAft>
                        <a:buFont typeface="Arial"/>
                        <a:buChar char="•"/>
                      </a:pPr>
                      <a:r>
                        <a:rPr lang="en-US" sz="1800">
                          <a:solidFill>
                            <a:schemeClr val="tx2"/>
                          </a:solidFill>
                          <a:effectLst/>
                        </a:rPr>
                        <a:t>Upon receipt of the first state complaint in a school year</a:t>
                      </a:r>
                      <a:endParaRPr lang="en-US">
                        <a:solidFill>
                          <a:schemeClr val="tx2"/>
                        </a:solidFill>
                        <a:effectLst/>
                      </a:endParaRPr>
                    </a:p>
                  </a:txBody>
                  <a:tcPr marL="0" marR="0" marT="0" marB="0" anchor="ctr"/>
                </a:tc>
                <a:extLst>
                  <a:ext uri="{0D108BD9-81ED-4DB2-BD59-A6C34878D82A}">
                    <a16:rowId xmlns:a16="http://schemas.microsoft.com/office/drawing/2014/main" val="3249477585"/>
                  </a:ext>
                </a:extLst>
              </a:tr>
              <a:tr h="395111">
                <a:tc>
                  <a:txBody>
                    <a:bodyPr/>
                    <a:lstStyle/>
                    <a:p>
                      <a:pPr marL="285750" indent="-285750" rtl="0" latinLnBrk="0">
                        <a:spcBef>
                          <a:spcPts val="0"/>
                        </a:spcBef>
                        <a:spcAft>
                          <a:spcPts val="0"/>
                        </a:spcAft>
                        <a:buFont typeface="Arial"/>
                        <a:buChar char="•"/>
                      </a:pPr>
                      <a:r>
                        <a:rPr lang="en-US" sz="1800">
                          <a:solidFill>
                            <a:schemeClr val="tx2"/>
                          </a:solidFill>
                          <a:effectLst/>
                        </a:rPr>
                        <a:t>Upon receipt of the first due process complaint in a school year</a:t>
                      </a:r>
                      <a:endParaRPr lang="en-US">
                        <a:solidFill>
                          <a:schemeClr val="tx2"/>
                        </a:solidFill>
                        <a:effectLst/>
                      </a:endParaRPr>
                    </a:p>
                  </a:txBody>
                  <a:tcPr marL="0" marR="0" marT="0" marB="0" anchor="ctr"/>
                </a:tc>
                <a:extLst>
                  <a:ext uri="{0D108BD9-81ED-4DB2-BD59-A6C34878D82A}">
                    <a16:rowId xmlns:a16="http://schemas.microsoft.com/office/drawing/2014/main" val="2737819785"/>
                  </a:ext>
                </a:extLst>
              </a:tr>
              <a:tr h="708474">
                <a:tc>
                  <a:txBody>
                    <a:bodyPr/>
                    <a:lstStyle/>
                    <a:p>
                      <a:pPr marL="285750" marR="0" indent="-285750" rtl="0" latinLnBrk="0">
                        <a:spcBef>
                          <a:spcPts val="0"/>
                        </a:spcBef>
                        <a:spcAft>
                          <a:spcPts val="0"/>
                        </a:spcAft>
                        <a:buFont typeface="Arial"/>
                        <a:buChar char="•"/>
                      </a:pPr>
                      <a:r>
                        <a:rPr lang="en-US" sz="1800" dirty="0">
                          <a:solidFill>
                            <a:schemeClr val="tx2"/>
                          </a:solidFill>
                          <a:effectLst/>
                        </a:rPr>
                        <a:t>On the date the decision is made to subject a student with a disability (not applicable to gifted) to a disciplinary change of placement because of a violation of a code of student conduct</a:t>
                      </a:r>
                      <a:endParaRPr lang="en-US" dirty="0">
                        <a:solidFill>
                          <a:schemeClr val="tx2"/>
                        </a:solidFill>
                        <a:effectLst/>
                      </a:endParaRPr>
                    </a:p>
                  </a:txBody>
                  <a:tcPr marL="0" marR="0" marT="0" marB="0" anchor="ctr"/>
                </a:tc>
                <a:extLst>
                  <a:ext uri="{0D108BD9-81ED-4DB2-BD59-A6C34878D82A}">
                    <a16:rowId xmlns:a16="http://schemas.microsoft.com/office/drawing/2014/main" val="1289353659"/>
                  </a:ext>
                </a:extLst>
              </a:tr>
              <a:tr h="422359">
                <a:tc>
                  <a:txBody>
                    <a:bodyPr/>
                    <a:lstStyle/>
                    <a:p>
                      <a:pPr marL="285750" marR="0" indent="-285750" rtl="0" latinLnBrk="0">
                        <a:spcBef>
                          <a:spcPts val="0"/>
                        </a:spcBef>
                        <a:spcAft>
                          <a:spcPts val="0"/>
                        </a:spcAft>
                        <a:buFont typeface="Arial"/>
                        <a:buChar char="•"/>
                      </a:pPr>
                      <a:r>
                        <a:rPr lang="en-US" sz="1800" dirty="0">
                          <a:solidFill>
                            <a:schemeClr val="tx2"/>
                          </a:solidFill>
                          <a:effectLst/>
                        </a:rPr>
                        <a:t>Upon request by a parent</a:t>
                      </a:r>
                    </a:p>
                  </a:txBody>
                  <a:tcPr marL="0" marR="0" marT="0" marB="0" anchor="ctr"/>
                </a:tc>
                <a:extLst>
                  <a:ext uri="{0D108BD9-81ED-4DB2-BD59-A6C34878D82A}">
                    <a16:rowId xmlns:a16="http://schemas.microsoft.com/office/drawing/2014/main" val="1436613638"/>
                  </a:ext>
                </a:extLst>
              </a:tr>
            </a:tbl>
          </a:graphicData>
        </a:graphic>
      </p:graphicFrame>
      <p:sp>
        <p:nvSpPr>
          <p:cNvPr id="4" name="Text Placeholder 2">
            <a:extLst>
              <a:ext uri="{FF2B5EF4-FFF2-40B4-BE49-F238E27FC236}">
                <a16:creationId xmlns:a16="http://schemas.microsoft.com/office/drawing/2014/main" id="{9DE93491-EF19-43B1-9098-9DE7F6FBD39F}"/>
              </a:ext>
            </a:extLst>
          </p:cNvPr>
          <p:cNvSpPr txBox="1">
            <a:spLocks/>
          </p:cNvSpPr>
          <p:nvPr/>
        </p:nvSpPr>
        <p:spPr>
          <a:xfrm>
            <a:off x="588203" y="3636503"/>
            <a:ext cx="4855556" cy="210685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dirty="0">
                <a:solidFill>
                  <a:srgbClr val="000000"/>
                </a:solidFill>
                <a:latin typeface="+mn-lt"/>
                <a:ea typeface="Arial Narrow"/>
                <a:cs typeface="Arial Narrow"/>
                <a:sym typeface="Arial Narrow"/>
              </a:rPr>
              <a:t> YES</a:t>
            </a:r>
          </a:p>
          <a:p>
            <a:pPr marL="95250" lvl="0" indent="0">
              <a:lnSpc>
                <a:spcPct val="100000"/>
              </a:lnSpc>
              <a:buNone/>
            </a:pPr>
            <a:r>
              <a:rPr lang="en-US" sz="1200" b="1" kern="0" dirty="0">
                <a:solidFill>
                  <a:srgbClr val="000000"/>
                </a:solidFill>
                <a:latin typeface="+mn-lt"/>
                <a:ea typeface="Arial Narrow"/>
                <a:cs typeface="Arial Narrow"/>
                <a:sym typeface="Arial Narrow"/>
              </a:rPr>
              <a:t>Select YES if documentation shows ALL of the following:</a:t>
            </a:r>
          </a:p>
          <a:p>
            <a:pPr marL="95250" lvl="0" indent="0">
              <a:lnSpc>
                <a:spcPct val="100000"/>
              </a:lnSpc>
              <a:buNone/>
            </a:pPr>
            <a:r>
              <a:rPr lang="en-US" sz="1200" b="1" kern="0" dirty="0">
                <a:solidFill>
                  <a:srgbClr val="000000"/>
                </a:solidFill>
                <a:latin typeface="+mn-lt"/>
                <a:ea typeface="Arial Narrow"/>
                <a:cs typeface="Arial Narrow"/>
                <a:sym typeface="Arial Narrow"/>
              </a:rPr>
              <a:t>•     A copy of parent rights/procedural safeguards was provided to both of the student’s parents (or legal education decision-maker) and student (if 18 or older) in ALL required instances.</a:t>
            </a:r>
          </a:p>
          <a:p>
            <a:pPr marL="95250" lvl="0" indent="0">
              <a:lnSpc>
                <a:spcPct val="100000"/>
              </a:lnSpc>
              <a:buNone/>
            </a:pPr>
            <a:r>
              <a:rPr lang="en-US" sz="1200" b="1" kern="0" dirty="0">
                <a:solidFill>
                  <a:srgbClr val="000000"/>
                </a:solidFill>
                <a:latin typeface="+mn-lt"/>
                <a:ea typeface="Arial Narrow"/>
                <a:cs typeface="Arial Narrow"/>
                <a:sym typeface="Arial Narrow"/>
              </a:rPr>
              <a:t>AND</a:t>
            </a:r>
          </a:p>
          <a:p>
            <a:pPr marL="95250" lvl="0" indent="0">
              <a:lnSpc>
                <a:spcPct val="100000"/>
              </a:lnSpc>
              <a:buNone/>
            </a:pPr>
            <a:r>
              <a:rPr lang="en-US" sz="1200" b="1" kern="0" dirty="0">
                <a:solidFill>
                  <a:srgbClr val="000000"/>
                </a:solidFill>
                <a:latin typeface="+mn-lt"/>
                <a:ea typeface="Arial Narrow"/>
                <a:cs typeface="Arial Narrow"/>
                <a:sym typeface="Arial Narrow"/>
              </a:rPr>
              <a:t>•     The parent rights/procedural safeguards provided were written in the native language or other mode of communication used by the parents/adult student.</a:t>
            </a:r>
          </a:p>
        </p:txBody>
      </p:sp>
      <p:sp>
        <p:nvSpPr>
          <p:cNvPr id="5" name="Text Placeholder 3">
            <a:extLst>
              <a:ext uri="{FF2B5EF4-FFF2-40B4-BE49-F238E27FC236}">
                <a16:creationId xmlns:a16="http://schemas.microsoft.com/office/drawing/2014/main" id="{A5BA4704-2318-4C2E-A1DF-296266B1E081}"/>
              </a:ext>
            </a:extLst>
          </p:cNvPr>
          <p:cNvSpPr txBox="1">
            <a:spLocks/>
          </p:cNvSpPr>
          <p:nvPr/>
        </p:nvSpPr>
        <p:spPr>
          <a:xfrm>
            <a:off x="6094868" y="3632775"/>
            <a:ext cx="5190836" cy="208532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mn-lt"/>
              </a:rPr>
              <a:t>NO </a:t>
            </a:r>
          </a:p>
          <a:p>
            <a:pPr marL="0" indent="0">
              <a:buNone/>
            </a:pPr>
            <a:r>
              <a:rPr lang="en-US" sz="1200" b="1" dirty="0">
                <a:latin typeface="+mn-lt"/>
              </a:rPr>
              <a:t>Select NO if documentation DOES NOT show ALL of the following: </a:t>
            </a:r>
          </a:p>
          <a:p>
            <a:r>
              <a:rPr lang="en-US" sz="1200" b="1" dirty="0">
                <a:latin typeface="+mn-lt"/>
              </a:rPr>
              <a:t>A copy of parent rights/procedural safeguards was provided to both of the student’s parents (or legal education decision-maker) and student (if 18 or older) in ALL required instances. </a:t>
            </a:r>
          </a:p>
          <a:p>
            <a:pPr marL="0" indent="0">
              <a:buNone/>
            </a:pPr>
            <a:r>
              <a:rPr lang="en-US" sz="1200" b="1" dirty="0">
                <a:latin typeface="+mn-lt"/>
              </a:rPr>
              <a:t>AND </a:t>
            </a:r>
          </a:p>
          <a:p>
            <a:r>
              <a:rPr lang="en-US" sz="1200" b="1" dirty="0">
                <a:latin typeface="+mn-lt"/>
              </a:rPr>
              <a:t>The parent rights/procedural safeguards provided were written in the native language or other mode of communication used by the parents/adult student. </a:t>
            </a:r>
            <a:r>
              <a:rPr lang="en-US" sz="1200" b="1" dirty="0"/>
              <a:t>	</a:t>
            </a:r>
          </a:p>
        </p:txBody>
      </p:sp>
      <p:sp>
        <p:nvSpPr>
          <p:cNvPr id="2" name="Rectangle 1">
            <a:extLst>
              <a:ext uri="{FF2B5EF4-FFF2-40B4-BE49-F238E27FC236}">
                <a16:creationId xmlns:a16="http://schemas.microsoft.com/office/drawing/2014/main" id="{1FE38CAA-DB3C-4B82-9DDF-25847AE82CD3}"/>
              </a:ext>
            </a:extLst>
          </p:cNvPr>
          <p:cNvSpPr/>
          <p:nvPr/>
        </p:nvSpPr>
        <p:spPr>
          <a:xfrm>
            <a:off x="112451" y="6064312"/>
            <a:ext cx="9740676" cy="215444"/>
          </a:xfrm>
          <a:prstGeom prst="rect">
            <a:avLst/>
          </a:prstGeom>
        </p:spPr>
        <p:txBody>
          <a:bodyPr wrap="square">
            <a:spAutoFit/>
          </a:bodyPr>
          <a:lstStyle/>
          <a:p>
            <a:r>
              <a:rPr lang="en-US" sz="800" i="1">
                <a:solidFill>
                  <a:srgbClr val="11284B"/>
                </a:solidFill>
              </a:rPr>
              <a:t>Kansas Special Education Process Handbook, Chapter 1, Sections B., C., H., Questions and Answers – Q.3.United States, Office of Special Education and Rehabilitative Services. 71 Federal Register 46,568 (Aug. 14, 2006).</a:t>
            </a:r>
          </a:p>
        </p:txBody>
      </p:sp>
    </p:spTree>
    <p:custDataLst>
      <p:tags r:id="rId1"/>
    </p:custDataLst>
    <p:extLst>
      <p:ext uri="{BB962C8B-B14F-4D97-AF65-F5344CB8AC3E}">
        <p14:creationId xmlns:p14="http://schemas.microsoft.com/office/powerpoint/2010/main" val="102164195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8ECFBE-7A12-0623-5C64-808293B8C635}"/>
              </a:ext>
            </a:extLst>
          </p:cNvPr>
          <p:cNvSpPr>
            <a:spLocks noGrp="1"/>
          </p:cNvSpPr>
          <p:nvPr>
            <p:ph idx="1"/>
          </p:nvPr>
        </p:nvSpPr>
        <p:spPr/>
        <p:txBody>
          <a:bodyPr>
            <a:normAutofit/>
          </a:bodyPr>
          <a:lstStyle/>
          <a:p>
            <a:pPr marL="0" indent="0">
              <a:buNone/>
            </a:pPr>
            <a:r>
              <a:rPr lang="en-US" b="0" i="0" u="none" strike="noStrike" baseline="0" dirty="0">
                <a:solidFill>
                  <a:srgbClr val="000000"/>
                </a:solidFill>
                <a:latin typeface="+mn-lt"/>
              </a:rPr>
              <a:t>The “core of the statute” is "the cooperative process that it established between parents and schools.” </a:t>
            </a:r>
          </a:p>
          <a:p>
            <a:pPr marL="457200" lvl="1" indent="0">
              <a:buNone/>
            </a:pPr>
            <a:r>
              <a:rPr lang="en-US" sz="2800" b="0" i="1" u="none" strike="noStrike" baseline="0" dirty="0">
                <a:solidFill>
                  <a:srgbClr val="000000"/>
                </a:solidFill>
                <a:latin typeface="+mn-lt"/>
              </a:rPr>
              <a:t>Shaffer v. Weast</a:t>
            </a:r>
            <a:r>
              <a:rPr lang="en-US" sz="2800" b="0" i="0" u="none" strike="noStrike" baseline="0" dirty="0">
                <a:solidFill>
                  <a:srgbClr val="000000"/>
                </a:solidFill>
                <a:latin typeface="+mn-lt"/>
              </a:rPr>
              <a:t>, 546 U.S. 49, (2005).</a:t>
            </a:r>
          </a:p>
          <a:p>
            <a:pPr marL="0" indent="0">
              <a:buNone/>
            </a:pPr>
            <a:r>
              <a:rPr lang="en-US" b="0" i="0" u="none" strike="noStrike" baseline="0" dirty="0">
                <a:solidFill>
                  <a:srgbClr val="000000"/>
                </a:solidFill>
                <a:latin typeface="+mn-lt"/>
              </a:rPr>
              <a:t>“Procedural violations that interfere with parental participation in the IEP formulation process undermine the very essence of the IDEA” </a:t>
            </a:r>
          </a:p>
          <a:p>
            <a:pPr marL="457200" lvl="1" indent="0">
              <a:buNone/>
            </a:pPr>
            <a:r>
              <a:rPr lang="en-US" sz="2800" b="0" i="1" u="none" strike="noStrike" baseline="0" dirty="0">
                <a:solidFill>
                  <a:srgbClr val="000000"/>
                </a:solidFill>
                <a:latin typeface="+mn-lt"/>
              </a:rPr>
              <a:t>Amanda J. v. Clark County School District</a:t>
            </a:r>
            <a:r>
              <a:rPr lang="en-US" sz="2800" b="0" i="0" u="none" strike="noStrike" baseline="0" dirty="0">
                <a:solidFill>
                  <a:srgbClr val="000000"/>
                </a:solidFill>
                <a:latin typeface="+mn-lt"/>
              </a:rPr>
              <a:t>, 260 F.3d. 877 (9th Cir. 2001) </a:t>
            </a:r>
            <a:endParaRPr lang="en-US" sz="2800" dirty="0">
              <a:latin typeface="+mn-lt"/>
            </a:endParaRPr>
          </a:p>
        </p:txBody>
      </p:sp>
      <p:sp>
        <p:nvSpPr>
          <p:cNvPr id="3" name="Title 2">
            <a:extLst>
              <a:ext uri="{FF2B5EF4-FFF2-40B4-BE49-F238E27FC236}">
                <a16:creationId xmlns:a16="http://schemas.microsoft.com/office/drawing/2014/main" id="{1D694F3B-B06A-C770-2F19-8B7CEE618DB1}"/>
              </a:ext>
            </a:extLst>
          </p:cNvPr>
          <p:cNvSpPr>
            <a:spLocks noGrp="1"/>
          </p:cNvSpPr>
          <p:nvPr>
            <p:ph type="title"/>
          </p:nvPr>
        </p:nvSpPr>
        <p:spPr/>
        <p:txBody>
          <a:bodyPr/>
          <a:lstStyle/>
          <a:p>
            <a:r>
              <a:rPr lang="en-US" dirty="0"/>
              <a:t>The “Core of the Statute”</a:t>
            </a:r>
          </a:p>
        </p:txBody>
      </p:sp>
      <p:sp>
        <p:nvSpPr>
          <p:cNvPr id="5" name="TextBox 4">
            <a:extLst>
              <a:ext uri="{FF2B5EF4-FFF2-40B4-BE49-F238E27FC236}">
                <a16:creationId xmlns:a16="http://schemas.microsoft.com/office/drawing/2014/main" id="{B0722426-6864-9580-B7B8-F2D38CACDFB5}"/>
              </a:ext>
            </a:extLst>
          </p:cNvPr>
          <p:cNvSpPr txBox="1"/>
          <p:nvPr/>
        </p:nvSpPr>
        <p:spPr>
          <a:xfrm>
            <a:off x="838200" y="5807631"/>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28906936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517001"/>
            <a:ext cx="10515600" cy="410360"/>
          </a:xfrm>
        </p:spPr>
        <p:txBody>
          <a:bodyPr>
            <a:noAutofit/>
          </a:bodyPr>
          <a:lstStyle/>
          <a:p>
            <a:r>
              <a:rPr lang="en-US" sz="1600">
                <a:latin typeface="+mn-lt"/>
                <a:ea typeface="Open Sans Semibold"/>
                <a:cs typeface="Open Sans Semibold"/>
              </a:rPr>
              <a:t>Question 21</a:t>
            </a:r>
          </a:p>
        </p:txBody>
      </p:sp>
      <p:sp>
        <p:nvSpPr>
          <p:cNvPr id="2" name="Content Placeholder 1">
            <a:extLst>
              <a:ext uri="{FF2B5EF4-FFF2-40B4-BE49-F238E27FC236}">
                <a16:creationId xmlns:a16="http://schemas.microsoft.com/office/drawing/2014/main" id="{E11EB00C-C4BC-4058-8A9C-699064BD61D5}"/>
              </a:ext>
            </a:extLst>
          </p:cNvPr>
          <p:cNvSpPr>
            <a:spLocks noGrp="1"/>
          </p:cNvSpPr>
          <p:nvPr>
            <p:ph idx="1"/>
          </p:nvPr>
        </p:nvSpPr>
        <p:spPr>
          <a:xfrm>
            <a:off x="838200" y="148760"/>
            <a:ext cx="10515600" cy="4197329"/>
          </a:xfrm>
        </p:spPr>
        <p:txBody>
          <a:bodyPr>
            <a:normAutofit fontScale="70000" lnSpcReduction="20000"/>
          </a:bodyPr>
          <a:lstStyle/>
          <a:p>
            <a:pPr marL="0" indent="0">
              <a:lnSpc>
                <a:spcPct val="120000"/>
              </a:lnSpc>
              <a:buNone/>
            </a:pPr>
            <a:r>
              <a:rPr lang="en-US" b="1" dirty="0">
                <a:ea typeface="Open Sans Semibold"/>
                <a:cs typeface="Open Sans Semibold"/>
              </a:rPr>
              <a:t>20</a:t>
            </a:r>
            <a:r>
              <a:rPr lang="en-US" dirty="0">
                <a:ea typeface="Open Sans Semibold"/>
                <a:cs typeface="Open Sans Semibold"/>
              </a:rPr>
              <a:t>. If the student’s behavior impedes the student’s learning or that of others, did the IEP Team </a:t>
            </a:r>
            <a:r>
              <a:rPr lang="en-US" b="1" dirty="0">
                <a:ea typeface="Open Sans Semibold"/>
                <a:cs typeface="Open Sans Semibold"/>
              </a:rPr>
              <a:t>consider</a:t>
            </a:r>
            <a:r>
              <a:rPr lang="en-US" dirty="0">
                <a:ea typeface="Open Sans Semibold"/>
                <a:cs typeface="Open Sans Semibold"/>
              </a:rPr>
              <a:t> the use of </a:t>
            </a:r>
            <a:r>
              <a:rPr lang="en-US" dirty="0">
                <a:highlight>
                  <a:srgbClr val="FFFF00"/>
                </a:highlight>
                <a:ea typeface="Open Sans Semibold"/>
                <a:cs typeface="Open Sans Semibold"/>
              </a:rPr>
              <a:t>positive behavioral interventions and supports, and other strategies</a:t>
            </a:r>
            <a:r>
              <a:rPr lang="en-US" dirty="0">
                <a:ea typeface="Open Sans Semibold"/>
                <a:cs typeface="Open Sans Semibold"/>
              </a:rPr>
              <a:t>, to address that behavior when developing, reviewing or revising the IEP? 34 C.F.R. 300.324(a)(2)(i), (b)(2); K.S.A. 72-3429(d)(4)</a:t>
            </a:r>
            <a:br>
              <a:rPr lang="en-US" dirty="0"/>
            </a:br>
            <a:br>
              <a:rPr lang="en-US" dirty="0"/>
            </a:br>
            <a:r>
              <a:rPr lang="en-US" b="1" dirty="0">
                <a:ea typeface="Open Sans Semibold"/>
                <a:cs typeface="Open Sans Semibold"/>
              </a:rPr>
              <a:t>METHOD</a:t>
            </a:r>
            <a:r>
              <a:rPr lang="en-US" dirty="0">
                <a:ea typeface="Open Sans Semibold"/>
                <a:cs typeface="Open Sans Semibold"/>
              </a:rPr>
              <a:t>: First, review the education record for documentation indicating whether the student displays behavior that impedes the student’s or others’ learning. If the student’s behavior impedes learning (of self or others), then review the education record for documentation showing that the IEP Team considered the use of positive behavior interventions and supports and other strategies when developing the initial IEP, conducting the annual IEP review, or revising the IEP. This information can be found in the IEP, a prior written notice form, IEP Team meeting notes, and IEP amendment form, or other documentation in the education record.</a:t>
            </a:r>
            <a:endParaRPr lang="en-US" dirty="0"/>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4475181"/>
            <a:ext cx="3920973" cy="160733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when developing, reviewing or revising the IEP, the IEP Team considered the use of positive behavior interventions and supports and other strategies to address the student’s behavior that impedes the student’s or others’ learning.</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1" y="4475179"/>
            <a:ext cx="3494779" cy="1607335"/>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when developing, reviewing or revising the IEP, the IEP Team considered the use of positive behavior interventions and supports and other strategies to address the student’s behavior that impedes the student’s or others’ learning.</a:t>
            </a:r>
            <a:endParaRPr lang="en-US" sz="12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4475176"/>
            <a:ext cx="3610188" cy="1607336"/>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 that the student DOES NOT have behavior that impedes the student’s or others’ learning</a:t>
            </a:r>
            <a:r>
              <a:rPr lang="en-US" sz="1100" b="1">
                <a:solidFill>
                  <a:srgbClr val="12284C"/>
                </a:solidFill>
                <a:latin typeface="Open Sans Light"/>
                <a:ea typeface="+mn-ea"/>
                <a:cs typeface="+mn-cs"/>
              </a:rPr>
              <a:t>.</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3406702" cy="215444"/>
          </a:xfrm>
          <a:prstGeom prst="rect">
            <a:avLst/>
          </a:prstGeom>
        </p:spPr>
        <p:txBody>
          <a:bodyPr wrap="none">
            <a:spAutoFit/>
          </a:bodyPr>
          <a:lstStyle/>
          <a:p>
            <a:pPr lvl="0"/>
            <a:r>
              <a:rPr lang="en-US" sz="800">
                <a:solidFill>
                  <a:srgbClr val="12284C"/>
                </a:solidFill>
              </a:rPr>
              <a:t>Kansas Special Education Process Handbook, Chapter 4, Section E.1.e.</a:t>
            </a:r>
          </a:p>
        </p:txBody>
      </p:sp>
    </p:spTree>
    <p:custDataLst>
      <p:tags r:id="rId1"/>
    </p:custDataLst>
    <p:extLst>
      <p:ext uri="{BB962C8B-B14F-4D97-AF65-F5344CB8AC3E}">
        <p14:creationId xmlns:p14="http://schemas.microsoft.com/office/powerpoint/2010/main" val="3028697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59D3D-269B-2013-FD1E-E23302E31C78}"/>
              </a:ext>
            </a:extLst>
          </p:cNvPr>
          <p:cNvSpPr>
            <a:spLocks noGrp="1"/>
          </p:cNvSpPr>
          <p:nvPr>
            <p:ph type="title"/>
          </p:nvPr>
        </p:nvSpPr>
        <p:spPr>
          <a:xfrm>
            <a:off x="838200" y="365126"/>
            <a:ext cx="10515600" cy="761926"/>
          </a:xfrm>
        </p:spPr>
        <p:txBody>
          <a:bodyPr>
            <a:normAutofit fontScale="90000"/>
          </a:bodyPr>
          <a:lstStyle/>
          <a:p>
            <a:r>
              <a:rPr lang="en-US" dirty="0"/>
              <a:t>Behavior Intervention Plan Circumstances</a:t>
            </a:r>
          </a:p>
        </p:txBody>
      </p:sp>
      <p:sp>
        <p:nvSpPr>
          <p:cNvPr id="2" name="Content Placeholder 1">
            <a:extLst>
              <a:ext uri="{FF2B5EF4-FFF2-40B4-BE49-F238E27FC236}">
                <a16:creationId xmlns:a16="http://schemas.microsoft.com/office/drawing/2014/main" id="{34E18988-4D6C-C40E-3703-26631C23B0EB}"/>
              </a:ext>
            </a:extLst>
          </p:cNvPr>
          <p:cNvSpPr>
            <a:spLocks noGrp="1"/>
          </p:cNvSpPr>
          <p:nvPr>
            <p:ph idx="1"/>
          </p:nvPr>
        </p:nvSpPr>
        <p:spPr>
          <a:xfrm>
            <a:off x="838200" y="1127052"/>
            <a:ext cx="10515600" cy="5049911"/>
          </a:xfrm>
        </p:spPr>
        <p:txBody>
          <a:bodyPr>
            <a:normAutofit lnSpcReduction="10000"/>
          </a:bodyPr>
          <a:lstStyle/>
          <a:p>
            <a:pPr marL="0" indent="0">
              <a:buNone/>
            </a:pPr>
            <a:r>
              <a:rPr lang="en-US" dirty="0"/>
              <a:t>IDEA identifies two circumstances in which a district should consider a student’s need for a BIP:</a:t>
            </a:r>
          </a:p>
          <a:p>
            <a:pPr marL="514350" indent="-514350">
              <a:buFont typeface="+mj-lt"/>
              <a:buAutoNum type="arabicPeriod"/>
            </a:pPr>
            <a:r>
              <a:rPr lang="en-US" dirty="0">
                <a:latin typeface="+mn-lt"/>
              </a:rPr>
              <a:t>When the student’s behavior impedes his own learning or the learning of others (34 CFR </a:t>
            </a:r>
            <a:r>
              <a:rPr lang="en-US" dirty="0">
                <a:latin typeface="+mn-lt"/>
                <a:ea typeface="Open Sans" panose="020B0606030504020204" pitchFamily="34" charset="0"/>
                <a:cs typeface="Open Sans" panose="020B0606030504020204" pitchFamily="34" charset="0"/>
              </a:rPr>
              <a:t>§ 300.324(a)(2)(i)); and</a:t>
            </a:r>
          </a:p>
          <a:p>
            <a:pPr marL="514350" indent="-514350">
              <a:buFont typeface="+mj-lt"/>
              <a:buAutoNum type="arabicPeriod"/>
            </a:pPr>
            <a:r>
              <a:rPr lang="en-US" dirty="0">
                <a:latin typeface="+mn-lt"/>
                <a:ea typeface="Open Sans" panose="020B0606030504020204" pitchFamily="34" charset="0"/>
                <a:cs typeface="Open Sans" panose="020B0606030504020204" pitchFamily="34" charset="0"/>
              </a:rPr>
              <a:t>When a student has been removed from his current educational placement for a behavioral or disciplinary offense </a:t>
            </a:r>
            <a:r>
              <a:rPr lang="en-US" dirty="0">
                <a:latin typeface="+mn-lt"/>
              </a:rPr>
              <a:t>(34 CFR </a:t>
            </a:r>
            <a:r>
              <a:rPr lang="en-US" dirty="0">
                <a:latin typeface="+mn-lt"/>
                <a:ea typeface="Open Sans" panose="020B0606030504020204" pitchFamily="34" charset="0"/>
                <a:cs typeface="Open Sans" panose="020B0606030504020204" pitchFamily="34" charset="0"/>
              </a:rPr>
              <a:t>§ 300.530(d)(1)(ii)).</a:t>
            </a:r>
          </a:p>
          <a:p>
            <a:pPr marL="0" indent="0">
              <a:buNone/>
            </a:pPr>
            <a:r>
              <a:rPr lang="en-US" dirty="0">
                <a:latin typeface="+mn-lt"/>
                <a:ea typeface="Open Sans" panose="020B0606030504020204" pitchFamily="34" charset="0"/>
                <a:cs typeface="Open Sans" panose="020B0606030504020204" pitchFamily="34" charset="0"/>
              </a:rPr>
              <a:t>IEP teams must include behavioral interventions in the IEP when a student requires them to receive FAPE. </a:t>
            </a:r>
            <a:r>
              <a:rPr lang="en-US" i="1" dirty="0">
                <a:latin typeface="+mn-lt"/>
                <a:ea typeface="Open Sans" panose="020B0606030504020204" pitchFamily="34" charset="0"/>
                <a:cs typeface="Open Sans" panose="020B0606030504020204" pitchFamily="34" charset="0"/>
              </a:rPr>
              <a:t>Dear Colleague Letter, </a:t>
            </a:r>
            <a:r>
              <a:rPr lang="en-US" dirty="0">
                <a:latin typeface="+mn-lt"/>
                <a:ea typeface="Open Sans" panose="020B0606030504020204" pitchFamily="34" charset="0"/>
                <a:cs typeface="Open Sans" panose="020B0606030504020204" pitchFamily="34" charset="0"/>
              </a:rPr>
              <a:t>116 LRP 33108 (OSERS/OEP August 1, 2016)</a:t>
            </a:r>
          </a:p>
          <a:p>
            <a:pPr marL="0" indent="0">
              <a:buNone/>
            </a:pPr>
            <a:r>
              <a:rPr lang="en-US" sz="1000" i="1" dirty="0">
                <a:latin typeface="+mn-lt"/>
                <a:ea typeface="Open Sans" panose="020B0606030504020204" pitchFamily="34" charset="0"/>
                <a:cs typeface="Open Sans" panose="020B0606030504020204" pitchFamily="34" charset="0"/>
              </a:rPr>
              <a:t>Addressing Challenging Behavior of Students with Disabilities: Lessons Learned David Hodgins </a:t>
            </a:r>
            <a:r>
              <a:rPr lang="en-US" sz="1000" dirty="0">
                <a:latin typeface="+mn-lt"/>
                <a:ea typeface="Open Sans" panose="020B0606030504020204" pitchFamily="34" charset="0"/>
                <a:cs typeface="Open Sans" panose="020B0606030504020204" pitchFamily="34" charset="0"/>
              </a:rPr>
              <a:t>Tri-State Law conference 2024</a:t>
            </a:r>
            <a:endParaRPr lang="en-US" sz="1000" i="1" dirty="0">
              <a:latin typeface="+mn-lt"/>
            </a:endParaRPr>
          </a:p>
        </p:txBody>
      </p:sp>
    </p:spTree>
    <p:extLst>
      <p:ext uri="{BB962C8B-B14F-4D97-AF65-F5344CB8AC3E}">
        <p14:creationId xmlns:p14="http://schemas.microsoft.com/office/powerpoint/2010/main" val="177693207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68A055-82DC-E59D-F0D2-364EBC72699D}"/>
              </a:ext>
            </a:extLst>
          </p:cNvPr>
          <p:cNvSpPr>
            <a:spLocks noGrp="1"/>
          </p:cNvSpPr>
          <p:nvPr>
            <p:ph type="title"/>
          </p:nvPr>
        </p:nvSpPr>
        <p:spPr/>
        <p:txBody>
          <a:bodyPr>
            <a:normAutofit fontScale="90000"/>
          </a:bodyPr>
          <a:lstStyle/>
          <a:p>
            <a:r>
              <a:rPr lang="en-US" dirty="0"/>
              <a:t>Address Behavior Strategies/Interventions</a:t>
            </a:r>
          </a:p>
        </p:txBody>
      </p:sp>
      <p:sp>
        <p:nvSpPr>
          <p:cNvPr id="2" name="Content Placeholder 1">
            <a:extLst>
              <a:ext uri="{FF2B5EF4-FFF2-40B4-BE49-F238E27FC236}">
                <a16:creationId xmlns:a16="http://schemas.microsoft.com/office/drawing/2014/main" id="{3A9AEB63-3C51-D106-CE9B-A1EDDB804159}"/>
              </a:ext>
            </a:extLst>
          </p:cNvPr>
          <p:cNvSpPr>
            <a:spLocks noGrp="1"/>
          </p:cNvSpPr>
          <p:nvPr>
            <p:ph idx="1"/>
          </p:nvPr>
        </p:nvSpPr>
        <p:spPr>
          <a:xfrm>
            <a:off x="838200" y="1959985"/>
            <a:ext cx="10515600" cy="4532890"/>
          </a:xfrm>
        </p:spPr>
        <p:txBody>
          <a:bodyPr>
            <a:normAutofit/>
          </a:bodyPr>
          <a:lstStyle/>
          <a:p>
            <a:r>
              <a:rPr lang="en-US" b="0" i="0" u="none" strike="noStrike" baseline="0" dirty="0">
                <a:latin typeface="+mn-lt"/>
              </a:rPr>
              <a:t>If a student has behavioral issues that impede the student’s learning or that of others, the IEP team is required to address positive behavioral strategies and interventions for that student. If it is determined that a functional behavior assessment should be done and/or the student needs a behavior management program or intervention plan, it should be discussed as a support service or intervention at the IEP meeting. (</a:t>
            </a:r>
            <a:r>
              <a:rPr lang="en-US" b="0" i="1" u="none" strike="noStrike" baseline="0" dirty="0">
                <a:latin typeface="+mn-lt"/>
              </a:rPr>
              <a:t>Julie Weatherly 90 Tips in 120 Minutes – CEC2025</a:t>
            </a:r>
            <a:r>
              <a:rPr lang="en-US" b="0" i="0" u="none" strike="noStrike" baseline="0" dirty="0">
                <a:latin typeface="+mn-lt"/>
              </a:rPr>
              <a:t>)</a:t>
            </a:r>
            <a:endParaRPr lang="en-US" dirty="0">
              <a:latin typeface="+mn-lt"/>
            </a:endParaRPr>
          </a:p>
        </p:txBody>
      </p:sp>
    </p:spTree>
    <p:extLst>
      <p:ext uri="{BB962C8B-B14F-4D97-AF65-F5344CB8AC3E}">
        <p14:creationId xmlns:p14="http://schemas.microsoft.com/office/powerpoint/2010/main" val="54829834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F9F57-8B24-FB7D-2754-7D95C99C0BD4}"/>
              </a:ext>
            </a:extLst>
          </p:cNvPr>
          <p:cNvSpPr>
            <a:spLocks noGrp="1"/>
          </p:cNvSpPr>
          <p:nvPr>
            <p:ph type="title"/>
          </p:nvPr>
        </p:nvSpPr>
        <p:spPr>
          <a:xfrm>
            <a:off x="838200" y="365126"/>
            <a:ext cx="10515600" cy="761926"/>
          </a:xfrm>
        </p:spPr>
        <p:txBody>
          <a:bodyPr>
            <a:normAutofit fontScale="90000"/>
          </a:bodyPr>
          <a:lstStyle/>
          <a:p>
            <a:r>
              <a:rPr lang="en-US" dirty="0"/>
              <a:t>Positive Behavior Supports</a:t>
            </a:r>
          </a:p>
        </p:txBody>
      </p:sp>
      <p:sp>
        <p:nvSpPr>
          <p:cNvPr id="2" name="Content Placeholder 1">
            <a:extLst>
              <a:ext uri="{FF2B5EF4-FFF2-40B4-BE49-F238E27FC236}">
                <a16:creationId xmlns:a16="http://schemas.microsoft.com/office/drawing/2014/main" id="{4A901A4C-C914-15DA-732B-D1341C56E58D}"/>
              </a:ext>
            </a:extLst>
          </p:cNvPr>
          <p:cNvSpPr>
            <a:spLocks noGrp="1"/>
          </p:cNvSpPr>
          <p:nvPr>
            <p:ph idx="1"/>
          </p:nvPr>
        </p:nvSpPr>
        <p:spPr>
          <a:xfrm>
            <a:off x="838200" y="1127052"/>
            <a:ext cx="10515600" cy="5049911"/>
          </a:xfrm>
        </p:spPr>
        <p:txBody>
          <a:bodyPr/>
          <a:lstStyle/>
          <a:p>
            <a:r>
              <a:rPr lang="en-US" dirty="0"/>
              <a:t>The IDEA does not require a school district to “eliminate interfering behaviors.”</a:t>
            </a:r>
          </a:p>
          <a:p>
            <a:r>
              <a:rPr lang="en-US" dirty="0"/>
              <a:t>The IDEA requires only that the school district “consider the use” of positive behavioral interventions and supports to address the behavior.</a:t>
            </a:r>
          </a:p>
          <a:p>
            <a:r>
              <a:rPr lang="en-US" dirty="0"/>
              <a:t>The school met this responsibility by including and implementing a behavioral component in the IEP.</a:t>
            </a:r>
          </a:p>
          <a:p>
            <a:pPr marL="0" indent="0">
              <a:buNone/>
            </a:pPr>
            <a:r>
              <a:rPr lang="en-US" i="1" dirty="0"/>
              <a:t>J.W. v. Unified School. Dist. Of Johnson County, </a:t>
            </a:r>
            <a:r>
              <a:rPr lang="en-US" dirty="0"/>
              <a:t>State of Kansas, 58 IDELR 124 (D. Kan. 2012)</a:t>
            </a:r>
          </a:p>
          <a:p>
            <a:pPr marL="0" indent="0">
              <a:buNone/>
            </a:pPr>
            <a:r>
              <a:rPr lang="en-US" sz="1000" i="1" dirty="0">
                <a:latin typeface="+mn-lt"/>
                <a:ea typeface="Open Sans" panose="020B0606030504020204" pitchFamily="34" charset="0"/>
                <a:cs typeface="Open Sans" panose="020B0606030504020204" pitchFamily="34" charset="0"/>
              </a:rPr>
              <a:t>Addressing Challenging Behavior of Students with Disabilities: Lessons Learned David Hodgins </a:t>
            </a:r>
            <a:r>
              <a:rPr lang="en-US" sz="1000" dirty="0">
                <a:latin typeface="+mn-lt"/>
                <a:ea typeface="Open Sans" panose="020B0606030504020204" pitchFamily="34" charset="0"/>
                <a:cs typeface="Open Sans" panose="020B0606030504020204" pitchFamily="34" charset="0"/>
              </a:rPr>
              <a:t>Tri-State Law conference 2024</a:t>
            </a:r>
            <a:endParaRPr lang="en-US" sz="1000" i="1" dirty="0">
              <a:latin typeface="+mn-lt"/>
            </a:endParaRPr>
          </a:p>
        </p:txBody>
      </p:sp>
    </p:spTree>
    <p:extLst>
      <p:ext uri="{BB962C8B-B14F-4D97-AF65-F5344CB8AC3E}">
        <p14:creationId xmlns:p14="http://schemas.microsoft.com/office/powerpoint/2010/main" val="308980475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09D467-0587-3B0D-9B78-F7CADB7C85D9}"/>
              </a:ext>
            </a:extLst>
          </p:cNvPr>
          <p:cNvSpPr>
            <a:spLocks noGrp="1"/>
          </p:cNvSpPr>
          <p:nvPr>
            <p:ph idx="1"/>
          </p:nvPr>
        </p:nvSpPr>
        <p:spPr/>
        <p:txBody>
          <a:bodyPr>
            <a:normAutofit/>
          </a:bodyPr>
          <a:lstStyle/>
          <a:p>
            <a:r>
              <a:rPr lang="en-US" dirty="0"/>
              <a:t>D = Design</a:t>
            </a:r>
          </a:p>
          <a:p>
            <a:r>
              <a:rPr lang="en-US" dirty="0"/>
              <a:t>I = Implement</a:t>
            </a:r>
          </a:p>
          <a:p>
            <a:r>
              <a:rPr lang="en-US" dirty="0"/>
              <a:t>D = Documentation and data (drives good decision making)</a:t>
            </a:r>
          </a:p>
          <a:p>
            <a:endParaRPr lang="en-US" dirty="0"/>
          </a:p>
          <a:p>
            <a:r>
              <a:rPr lang="en-US" dirty="0"/>
              <a:t>I = Individualize</a:t>
            </a:r>
          </a:p>
          <a:p>
            <a:r>
              <a:rPr lang="en-US" dirty="0"/>
              <a:t>T = Training</a:t>
            </a:r>
          </a:p>
          <a:p>
            <a:endParaRPr lang="en-US" dirty="0"/>
          </a:p>
          <a:p>
            <a:pPr marL="0" indent="0">
              <a:buNone/>
            </a:pPr>
            <a:r>
              <a:rPr lang="en-US" sz="1100" i="1" dirty="0">
                <a:latin typeface="+mn-lt"/>
                <a:ea typeface="Open Sans" panose="020B0606030504020204" pitchFamily="34" charset="0"/>
                <a:cs typeface="Open Sans" panose="020B0606030504020204" pitchFamily="34" charset="0"/>
              </a:rPr>
              <a:t>Addressing Challenging Behavior of Students with Disabilities: Lessons Learned David Hodgins </a:t>
            </a:r>
            <a:r>
              <a:rPr lang="en-US" sz="1100" dirty="0">
                <a:latin typeface="+mn-lt"/>
                <a:ea typeface="Open Sans" panose="020B0606030504020204" pitchFamily="34" charset="0"/>
                <a:cs typeface="Open Sans" panose="020B0606030504020204" pitchFamily="34" charset="0"/>
              </a:rPr>
              <a:t>Tri-State Law conference 2024</a:t>
            </a:r>
            <a:endParaRPr lang="en-US" sz="1100" i="1" dirty="0">
              <a:latin typeface="+mn-lt"/>
            </a:endParaRPr>
          </a:p>
          <a:p>
            <a:pPr marL="0" indent="0">
              <a:buNone/>
            </a:pPr>
            <a:endParaRPr lang="en-US" dirty="0"/>
          </a:p>
        </p:txBody>
      </p:sp>
      <p:sp>
        <p:nvSpPr>
          <p:cNvPr id="3" name="Title 2">
            <a:extLst>
              <a:ext uri="{FF2B5EF4-FFF2-40B4-BE49-F238E27FC236}">
                <a16:creationId xmlns:a16="http://schemas.microsoft.com/office/drawing/2014/main" id="{BAB4DFD8-0EB6-AA14-2A90-AD7460A84C61}"/>
              </a:ext>
            </a:extLst>
          </p:cNvPr>
          <p:cNvSpPr>
            <a:spLocks noGrp="1"/>
          </p:cNvSpPr>
          <p:nvPr>
            <p:ph type="title"/>
          </p:nvPr>
        </p:nvSpPr>
        <p:spPr/>
        <p:txBody>
          <a:bodyPr/>
          <a:lstStyle/>
          <a:p>
            <a:r>
              <a:rPr lang="en-US" dirty="0"/>
              <a:t>DID IT</a:t>
            </a:r>
          </a:p>
        </p:txBody>
      </p:sp>
    </p:spTree>
    <p:extLst>
      <p:ext uri="{BB962C8B-B14F-4D97-AF65-F5344CB8AC3E}">
        <p14:creationId xmlns:p14="http://schemas.microsoft.com/office/powerpoint/2010/main" val="341054565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0ECF43-46CD-F3B7-3651-D919BB6C8A2C}"/>
              </a:ext>
            </a:extLst>
          </p:cNvPr>
          <p:cNvSpPr>
            <a:spLocks noGrp="1"/>
          </p:cNvSpPr>
          <p:nvPr>
            <p:ph idx="1"/>
          </p:nvPr>
        </p:nvSpPr>
        <p:spPr>
          <a:xfrm>
            <a:off x="838200" y="613064"/>
            <a:ext cx="10515600" cy="5611091"/>
          </a:xfrm>
        </p:spPr>
        <p:txBody>
          <a:bodyPr>
            <a:normAutofit fontScale="25000" lnSpcReduction="20000"/>
          </a:bodyPr>
          <a:lstStyle/>
          <a:p>
            <a:pPr marL="0" indent="0">
              <a:lnSpc>
                <a:spcPct val="120000"/>
              </a:lnSpc>
              <a:buNone/>
            </a:pPr>
            <a:r>
              <a:rPr lang="en-US" sz="4000" dirty="0"/>
              <a:t>Sarah, a 2nd-grade student, demonstrates age-appropriate academic skills in most areas. However, during whole-group instruction and independent work, she frequently calls out answers, makes distracting noises (e.g., humming, tapping), and leaves her seat without permission. These behaviors appear to be motivated by a desire to gain attention from the teacher or her peers. Her disruptive actions often interrupt the learning of other students and impede her ability to stay on task and complete assignments independently. A functional behavioral assessment (FBA) indicated that the primary function of these behaviors is attention seeking.</a:t>
            </a:r>
          </a:p>
          <a:p>
            <a:pPr marL="0" indent="0">
              <a:lnSpc>
                <a:spcPct val="120000"/>
              </a:lnSpc>
              <a:buNone/>
            </a:pPr>
            <a:r>
              <a:rPr lang="en-US" sz="4000" b="1" dirty="0"/>
              <a:t>Positive behavior intervention plan (PBIP)</a:t>
            </a:r>
          </a:p>
          <a:p>
            <a:pPr marL="0" indent="0">
              <a:lnSpc>
                <a:spcPct val="120000"/>
              </a:lnSpc>
              <a:buNone/>
            </a:pPr>
            <a:r>
              <a:rPr lang="en-US" sz="4000" dirty="0"/>
              <a:t>Proactive strategies to prevent attention-seeking behaviors</a:t>
            </a:r>
          </a:p>
          <a:p>
            <a:pPr marL="514350" indent="-514350">
              <a:lnSpc>
                <a:spcPct val="120000"/>
              </a:lnSpc>
              <a:buFont typeface="+mj-lt"/>
              <a:buAutoNum type="arabicPeriod"/>
            </a:pPr>
            <a:r>
              <a:rPr lang="en-US" sz="4000" dirty="0"/>
              <a:t>Clear Expectations and Rules: Mrs. Smith (teacher) will explicitly review classroom rules and expectations daily, focusing on positive statements (e.g., "Raise your hand to speak," "Stay in your seat during independent work").</a:t>
            </a:r>
          </a:p>
          <a:p>
            <a:pPr marL="514350" indent="-514350">
              <a:lnSpc>
                <a:spcPct val="120000"/>
              </a:lnSpc>
              <a:buFont typeface="+mj-lt"/>
              <a:buAutoNum type="arabicPeriod"/>
            </a:pPr>
            <a:r>
              <a:rPr lang="en-US" sz="4000" dirty="0"/>
              <a:t>Structured Routine: A visual schedule will be utilized to help Sarah understand the daily routine and upcoming transitions, reducing anxiety and uncertainty that may lead to disruptive behavior.</a:t>
            </a:r>
          </a:p>
          <a:p>
            <a:pPr marL="514350" indent="-514350">
              <a:lnSpc>
                <a:spcPct val="120000"/>
              </a:lnSpc>
              <a:buFont typeface="+mj-lt"/>
              <a:buAutoNum type="arabicPeriod"/>
            </a:pPr>
            <a:r>
              <a:rPr lang="en-US" sz="4000" dirty="0"/>
              <a:t>Minimized Distractions: Sarah will be seated in an area of the classroom with minimal distractions (e.g., near the front, away from windows and doors). Clutter will be minimized, and visual stimuli on the walls will be limited to necessary learning aids.</a:t>
            </a:r>
          </a:p>
          <a:p>
            <a:pPr marL="514350" indent="-514350">
              <a:lnSpc>
                <a:spcPct val="120000"/>
              </a:lnSpc>
              <a:buFont typeface="+mj-lt"/>
              <a:buAutoNum type="arabicPeriod"/>
            </a:pPr>
            <a:r>
              <a:rPr lang="en-US" sz="4000" dirty="0"/>
              <a:t>Frequent Positive Attention: Mrs. Smith will proactively engage with Sarah during instruction and independent work, providing positive attention and praise when she is following rules or demonstrating desired behaviors. This can include compliments, smiles, or short, positive interactions. </a:t>
            </a:r>
          </a:p>
          <a:p>
            <a:pPr marL="0" indent="0">
              <a:lnSpc>
                <a:spcPct val="120000"/>
              </a:lnSpc>
              <a:buNone/>
            </a:pPr>
            <a:r>
              <a:rPr lang="en-US" sz="4000" dirty="0"/>
              <a:t>Teaching replacement behaviors</a:t>
            </a:r>
          </a:p>
          <a:p>
            <a:pPr marL="514350" indent="-514350">
              <a:lnSpc>
                <a:spcPct val="120000"/>
              </a:lnSpc>
              <a:buFont typeface="+mj-lt"/>
              <a:buAutoNum type="arabicPeriod"/>
            </a:pPr>
            <a:r>
              <a:rPr lang="en-US" sz="4000" dirty="0"/>
              <a:t>Teaching Hand-Raising: Direct instruction and practice will be provided to Sarah on how to appropriately raise her hand and wait to be called on before speaking or asking for help.</a:t>
            </a:r>
          </a:p>
          <a:p>
            <a:pPr marL="514350" indent="-514350">
              <a:lnSpc>
                <a:spcPct val="120000"/>
              </a:lnSpc>
              <a:buFont typeface="+mj-lt"/>
              <a:buAutoNum type="arabicPeriod"/>
            </a:pPr>
            <a:r>
              <a:rPr lang="en-US" sz="4000" dirty="0"/>
              <a:t>Verbal Cues: Sarah will be taught and prompted to use specific verbal phrases, such as "Excuse me" or "May I have your attention, please?" to gain adult attention when she has a question or needs assistance</a:t>
            </a:r>
          </a:p>
          <a:p>
            <a:pPr marL="0" indent="0">
              <a:lnSpc>
                <a:spcPct val="120000"/>
              </a:lnSpc>
              <a:buNone/>
            </a:pPr>
            <a:r>
              <a:rPr lang="en-US" sz="4000" dirty="0"/>
              <a:t>Responsive Strategies</a:t>
            </a:r>
          </a:p>
          <a:p>
            <a:pPr marL="514350" indent="-514350">
              <a:lnSpc>
                <a:spcPct val="120000"/>
              </a:lnSpc>
              <a:buAutoNum type="arabicPeriod"/>
            </a:pPr>
            <a:r>
              <a:rPr lang="en-US" sz="4000" dirty="0"/>
              <a:t>Planned Ignoring</a:t>
            </a:r>
          </a:p>
          <a:p>
            <a:pPr marL="514350" indent="-514350">
              <a:lnSpc>
                <a:spcPct val="120000"/>
              </a:lnSpc>
              <a:buAutoNum type="arabicPeriod"/>
            </a:pPr>
            <a:r>
              <a:rPr lang="en-US" sz="4000" dirty="0"/>
              <a:t>Redirection and Prompting</a:t>
            </a:r>
          </a:p>
          <a:p>
            <a:pPr marL="514350" indent="-514350">
              <a:lnSpc>
                <a:spcPct val="120000"/>
              </a:lnSpc>
              <a:buAutoNum type="arabicPeriod"/>
            </a:pPr>
            <a:r>
              <a:rPr lang="en-US" sz="4000" dirty="0"/>
              <a:t>Behavioral contract – “if… then…” statements</a:t>
            </a:r>
          </a:p>
          <a:p>
            <a:pPr marL="0" indent="0">
              <a:buNone/>
            </a:pPr>
            <a:endParaRPr lang="en-US" dirty="0"/>
          </a:p>
        </p:txBody>
      </p:sp>
      <p:sp>
        <p:nvSpPr>
          <p:cNvPr id="3" name="Title 2">
            <a:extLst>
              <a:ext uri="{FF2B5EF4-FFF2-40B4-BE49-F238E27FC236}">
                <a16:creationId xmlns:a16="http://schemas.microsoft.com/office/drawing/2014/main" id="{2CF8AFDA-BFB6-3C8E-1BC5-EE888DF3F741}"/>
              </a:ext>
            </a:extLst>
          </p:cNvPr>
          <p:cNvSpPr>
            <a:spLocks noGrp="1"/>
          </p:cNvSpPr>
          <p:nvPr>
            <p:ph type="title"/>
          </p:nvPr>
        </p:nvSpPr>
        <p:spPr>
          <a:xfrm>
            <a:off x="838200" y="0"/>
            <a:ext cx="10515600" cy="750455"/>
          </a:xfrm>
        </p:spPr>
        <p:txBody>
          <a:bodyPr>
            <a:normAutofit fontScale="90000"/>
          </a:bodyPr>
          <a:lstStyle/>
          <a:p>
            <a:r>
              <a:rPr lang="en-US" dirty="0"/>
              <a:t>Student Example</a:t>
            </a:r>
          </a:p>
        </p:txBody>
      </p:sp>
    </p:spTree>
    <p:extLst>
      <p:ext uri="{BB962C8B-B14F-4D97-AF65-F5344CB8AC3E}">
        <p14:creationId xmlns:p14="http://schemas.microsoft.com/office/powerpoint/2010/main" val="152680718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41382" y="-613821"/>
            <a:ext cx="10515600" cy="613821"/>
          </a:xfrm>
        </p:spPr>
        <p:txBody>
          <a:bodyPr>
            <a:noAutofit/>
          </a:bodyPr>
          <a:lstStyle/>
          <a:p>
            <a:br>
              <a:rPr lang="en-US" sz="1800">
                <a:latin typeface="+mn-lt"/>
              </a:rPr>
            </a:br>
            <a:r>
              <a:rPr lang="en-US" sz="1800">
                <a:latin typeface="+mn-lt"/>
              </a:rPr>
              <a:t>question 22</a:t>
            </a:r>
          </a:p>
        </p:txBody>
      </p:sp>
      <p:sp>
        <p:nvSpPr>
          <p:cNvPr id="2" name="Content Placeholder 1">
            <a:extLst>
              <a:ext uri="{FF2B5EF4-FFF2-40B4-BE49-F238E27FC236}">
                <a16:creationId xmlns:a16="http://schemas.microsoft.com/office/drawing/2014/main" id="{89D71A2C-ABB5-4D55-A5F2-64E8200A8242}"/>
              </a:ext>
            </a:extLst>
          </p:cNvPr>
          <p:cNvSpPr>
            <a:spLocks noGrp="1"/>
          </p:cNvSpPr>
          <p:nvPr>
            <p:ph idx="1"/>
          </p:nvPr>
        </p:nvSpPr>
        <p:spPr>
          <a:xfrm>
            <a:off x="741382" y="365125"/>
            <a:ext cx="10515600" cy="4532890"/>
          </a:xfrm>
        </p:spPr>
        <p:txBody>
          <a:bodyPr>
            <a:normAutofit fontScale="77500" lnSpcReduction="20000"/>
          </a:bodyPr>
          <a:lstStyle/>
          <a:p>
            <a:pPr marL="0" indent="0">
              <a:lnSpc>
                <a:spcPct val="120000"/>
              </a:lnSpc>
              <a:buNone/>
            </a:pPr>
            <a:r>
              <a:rPr lang="en-US" b="1"/>
              <a:t>21</a:t>
            </a:r>
            <a:r>
              <a:rPr lang="en-US"/>
              <a:t>. When developing, reviewing or revising the IEP, in the case of a student who has limited English proficiency, did the IEP Team consider the language needs of the student as those needs relate to the student’s IEP? 34 C.F.R. 300.324(a)(2)(ii), (b)(2); K.S.A. 72-3429(d)(5)</a:t>
            </a:r>
            <a:br>
              <a:rPr lang="en-US"/>
            </a:br>
            <a:br>
              <a:rPr lang="en-US"/>
            </a:br>
            <a:r>
              <a:rPr lang="en-US" b="1"/>
              <a:t>METHOD</a:t>
            </a:r>
            <a:r>
              <a:rPr lang="en-US"/>
              <a:t>: First, review the education record for documentation indicating whether the student has limited English proficiency. If the student has limited English proficiency, then review the education record for documentation showing that the IEP Team considered the student’s language needs as those needs relate to the IEP when developing, reviewing, or revising the IEP. This information can be found in the IEP, a prior written notice form, IEP Team meeting notes, and IEP amendment form, or other documentation in the education record.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4765637"/>
            <a:ext cx="3920973" cy="131687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when developing, reviewing or revising the IEP, the IEP Team considered the language needs of the student as those needs relate to the student’s IEP.</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1" y="4765637"/>
            <a:ext cx="3494779" cy="13168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documentation DOES NOT show that when developing, reviewing or revising the IEP, the IEP Team considered the language needs of the student as those needs relate to the student’s IEP</a:t>
            </a:r>
            <a:r>
              <a:rPr lang="en-US" sz="1100" b="1">
                <a:latin typeface="+mn-lt"/>
              </a:rPr>
              <a:t>.</a:t>
            </a:r>
            <a:endParaRPr lang="en-US" sz="11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4765634"/>
            <a:ext cx="3610188" cy="1316878"/>
          </a:xfrm>
          <a:prstGeom prst="rect">
            <a:avLst/>
          </a:prstGeom>
          <a:solidFill>
            <a:schemeClr val="tx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 that the student DOES NOT have limited English proficiency.</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39678642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faa72a8901_0_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Open Sans SemiBold"/>
              <a:buNone/>
            </a:pPr>
            <a:r>
              <a:rPr lang="en-US" sz="2500" b="1">
                <a:solidFill>
                  <a:srgbClr val="12284C"/>
                </a:solidFill>
                <a:latin typeface="+mj-lt"/>
                <a:ea typeface="Arial"/>
                <a:cs typeface="Arial"/>
                <a:sym typeface="Arial"/>
              </a:rPr>
              <a:t>Question 21: When developing, reviewing or revising the IEP, in the case of a student who has limited English proficiency, did the IEP team consider the language needs of the student as those needs relate to the IEP?</a:t>
            </a:r>
            <a:endParaRPr sz="4700" b="1">
              <a:latin typeface="+mj-lt"/>
              <a:ea typeface="Open Sans"/>
              <a:cs typeface="Open Sans"/>
              <a:sym typeface="Open Sans"/>
            </a:endParaRPr>
          </a:p>
        </p:txBody>
      </p:sp>
      <p:sp>
        <p:nvSpPr>
          <p:cNvPr id="496" name="Google Shape;496;gfaa72a8901_0_55"/>
          <p:cNvSpPr txBox="1">
            <a:spLocks noGrp="1"/>
          </p:cNvSpPr>
          <p:nvPr>
            <p:ph type="body" idx="1"/>
          </p:nvPr>
        </p:nvSpPr>
        <p:spPr>
          <a:xfrm>
            <a:off x="838200" y="1690825"/>
            <a:ext cx="10515600" cy="4533000"/>
          </a:xfrm>
          <a:prstGeom prst="rect">
            <a:avLst/>
          </a:prstGeom>
          <a:noFill/>
          <a:ln>
            <a:noFill/>
          </a:ln>
        </p:spPr>
        <p:txBody>
          <a:bodyPr spcFirstLastPara="1" wrap="square" lIns="91425" tIns="45700" rIns="91425" bIns="45700" anchor="t" anchorCtr="0">
            <a:normAutofit/>
          </a:bodyPr>
          <a:lstStyle/>
          <a:p>
            <a:pPr marL="114300" indent="0">
              <a:lnSpc>
                <a:spcPct val="100000"/>
              </a:lnSpc>
              <a:buNone/>
            </a:pPr>
            <a:r>
              <a:rPr lang="en-US" sz="2000" dirty="0">
                <a:solidFill>
                  <a:srgbClr val="12284C"/>
                </a:solidFill>
                <a:latin typeface="+mn-lt"/>
                <a:ea typeface="Calibri"/>
                <a:cs typeface="Calibri"/>
                <a:sym typeface="Calibri"/>
              </a:rPr>
              <a:t>The education record for a student should indicate whether the student has limited English proficiency. If so,  documentation should be found (in IEP, PWN, IEP team meeting notes, IEP amendment, or other location in the record) that shows when the IEP team develops, reviews and/or revises IEP, they considered language needs.</a:t>
            </a:r>
            <a:endParaRPr lang="en-US" sz="2000" dirty="0">
              <a:solidFill>
                <a:srgbClr val="12284C"/>
              </a:solidFill>
              <a:latin typeface="+mn-lt"/>
              <a:ea typeface="Calibri"/>
              <a:cs typeface="Calibri"/>
            </a:endParaRPr>
          </a:p>
          <a:p>
            <a:pPr marL="114300" lvl="0" indent="0" algn="l" rtl="0">
              <a:lnSpc>
                <a:spcPct val="100000"/>
              </a:lnSpc>
              <a:spcBef>
                <a:spcPts val="1000"/>
              </a:spcBef>
              <a:spcAft>
                <a:spcPts val="0"/>
              </a:spcAft>
              <a:buNone/>
            </a:pPr>
            <a:r>
              <a:rPr lang="en-US" sz="2000" dirty="0">
                <a:solidFill>
                  <a:srgbClr val="12284C"/>
                </a:solidFill>
                <a:latin typeface="+mn-lt"/>
                <a:ea typeface="Calibri"/>
                <a:cs typeface="Calibri"/>
                <a:sym typeface="Calibri"/>
              </a:rPr>
              <a:t>For example, a team might include something such as…</a:t>
            </a:r>
            <a:endParaRPr lang="en-US" sz="2000" dirty="0">
              <a:solidFill>
                <a:srgbClr val="12284C"/>
              </a:solidFill>
              <a:latin typeface="+mn-lt"/>
              <a:ea typeface="Calibri"/>
              <a:cs typeface="Calibri"/>
            </a:endParaRPr>
          </a:p>
          <a:p>
            <a:pPr marL="0" lvl="0" indent="0" algn="l" rtl="0">
              <a:lnSpc>
                <a:spcPct val="100000"/>
              </a:lnSpc>
              <a:spcBef>
                <a:spcPts val="0"/>
              </a:spcBef>
              <a:spcAft>
                <a:spcPts val="0"/>
              </a:spcAft>
              <a:buNone/>
            </a:pPr>
            <a:endParaRPr lang="en-US" sz="2000" dirty="0">
              <a:solidFill>
                <a:srgbClr val="12284C"/>
              </a:solidFill>
              <a:latin typeface="+mn-lt"/>
              <a:ea typeface="Arial"/>
              <a:cs typeface="Arial"/>
            </a:endParaRPr>
          </a:p>
          <a:p>
            <a:pPr marL="114300" indent="0">
              <a:lnSpc>
                <a:spcPct val="100000"/>
              </a:lnSpc>
              <a:buNone/>
            </a:pPr>
            <a:r>
              <a:rPr lang="en-US" sz="2000" i="1" dirty="0">
                <a:solidFill>
                  <a:srgbClr val="12284C"/>
                </a:solidFill>
                <a:latin typeface="+mn-lt"/>
                <a:ea typeface="Calibri"/>
                <a:cs typeface="Calibri"/>
                <a:sym typeface="Calibri"/>
              </a:rPr>
              <a:t>While the student needs direct special education services to address his learning disability, he is an English Learner and continues to need services from a language acquisition program to address those needs.  His current language performance is described within the communication area of this IEP. It is critical that the EL teacher and the SPED teacher work closely to address all the student’s needs in a coordinated way.  (This statement would need to be in the IEP somewhere, and the IEP would reflect both direct and consultative services from the SPED teacher.  It needs to be clear in the IEP that the student will continue to receive EL). </a:t>
            </a:r>
            <a:endParaRPr lang="en-US" sz="2000" dirty="0">
              <a:latin typeface="+mn-lt"/>
            </a:endParaRPr>
          </a:p>
          <a:p>
            <a:pPr marL="228600" lvl="0" indent="-50800" algn="l" rtl="0">
              <a:lnSpc>
                <a:spcPct val="90000"/>
              </a:lnSpc>
              <a:spcBef>
                <a:spcPts val="1000"/>
              </a:spcBef>
              <a:spcAft>
                <a:spcPts val="0"/>
              </a:spcAft>
              <a:buSzPct val="100000"/>
              <a:buNone/>
            </a:pPr>
            <a:endParaRPr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795631" y="2715590"/>
            <a:ext cx="10868560" cy="2728576"/>
          </a:xfrm>
        </p:spPr>
        <p:txBody>
          <a:bodyPr/>
          <a:lstStyle/>
          <a:p>
            <a:r>
              <a:rPr lang="en-US" sz="4000" dirty="0">
                <a:hlinkClick r:id="rId3">
                  <a:extLst>
                    <a:ext uri="{A12FA001-AC4F-418D-AE19-62706E023703}">
                      <ahyp:hlinkClr xmlns:ahyp="http://schemas.microsoft.com/office/drawing/2018/hyperlinkcolor" val="tx"/>
                    </a:ext>
                  </a:extLst>
                </a:hlinkClick>
              </a:rPr>
              <a:t>IDEA &amp; Gifted File Review Self-Assessment</a:t>
            </a:r>
            <a:r>
              <a:rPr lang="en-US" sz="4000" dirty="0"/>
              <a:t>: Placement – Questions 22-23</a:t>
            </a:r>
            <a:br>
              <a:rPr lang="en-US" dirty="0"/>
            </a:br>
            <a:endParaRPr lang="en-US" sz="3200" dirty="0"/>
          </a:p>
        </p:txBody>
      </p:sp>
    </p:spTree>
    <p:extLst>
      <p:ext uri="{BB962C8B-B14F-4D97-AF65-F5344CB8AC3E}">
        <p14:creationId xmlns:p14="http://schemas.microsoft.com/office/powerpoint/2010/main" val="2696316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
          <p:cNvSpPr txBox="1">
            <a:spLocks noGrp="1"/>
          </p:cNvSpPr>
          <p:nvPr>
            <p:ph type="title"/>
          </p:nvPr>
        </p:nvSpPr>
        <p:spPr>
          <a:xfrm>
            <a:off x="608163" y="0"/>
            <a:ext cx="5551715" cy="817222"/>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400"/>
            </a:pPr>
            <a:r>
              <a:rPr lang="en-US" sz="2800">
                <a:latin typeface="Open Sans Semibold"/>
                <a:ea typeface="Open Sans Semibold"/>
                <a:cs typeface="Open Sans Semibold"/>
              </a:rPr>
              <a:t>Acceptable Documentation Q1 </a:t>
            </a:r>
            <a:endParaRPr lang="en-US" sz="2800"/>
          </a:p>
        </p:txBody>
      </p:sp>
      <p:sp>
        <p:nvSpPr>
          <p:cNvPr id="253" name="Google Shape;253;p3"/>
          <p:cNvSpPr txBox="1">
            <a:spLocks noGrp="1"/>
          </p:cNvSpPr>
          <p:nvPr>
            <p:ph type="body" idx="1"/>
          </p:nvPr>
        </p:nvSpPr>
        <p:spPr>
          <a:xfrm>
            <a:off x="608163" y="729204"/>
            <a:ext cx="10745637" cy="5409908"/>
          </a:xfrm>
          <a:prstGeom prst="rect">
            <a:avLst/>
          </a:prstGeom>
          <a:noFill/>
          <a:ln>
            <a:noFill/>
          </a:ln>
        </p:spPr>
        <p:txBody>
          <a:bodyPr spcFirstLastPara="1" wrap="square" lIns="91425" tIns="45700" rIns="91425" bIns="45700" anchor="t" anchorCtr="0">
            <a:noAutofit/>
          </a:bodyPr>
          <a:lstStyle/>
          <a:p>
            <a:pPr marL="457200" lvl="0" indent="-342900" algn="l" rtl="0">
              <a:lnSpc>
                <a:spcPct val="120000"/>
              </a:lnSpc>
              <a:spcBef>
                <a:spcPts val="0"/>
              </a:spcBef>
              <a:spcAft>
                <a:spcPts val="0"/>
              </a:spcAft>
              <a:buSzPts val="1800"/>
              <a:buFont typeface="Wingdings" panose="05000000000000000000" pitchFamily="2" charset="2"/>
              <a:buChar char="q"/>
            </a:pPr>
            <a:r>
              <a:rPr lang="en-US" sz="2000" dirty="0">
                <a:latin typeface="+mn-lt"/>
                <a:ea typeface="Open Sans Light"/>
                <a:cs typeface="Open Sans Light"/>
              </a:rPr>
              <a:t>Documentation that the Parents (educational decision makers) live</a:t>
            </a:r>
            <a:r>
              <a:rPr lang="en-US" sz="2000" b="1" dirty="0">
                <a:latin typeface="+mn-lt"/>
                <a:ea typeface="Open Sans"/>
                <a:cs typeface="Open Sans"/>
                <a:sym typeface="Open Sans"/>
              </a:rPr>
              <a:t> in the same household</a:t>
            </a:r>
            <a:r>
              <a:rPr lang="en-US" sz="2000" dirty="0">
                <a:latin typeface="+mn-lt"/>
                <a:ea typeface="Open Sans Light"/>
                <a:cs typeface="Open Sans Light"/>
              </a:rPr>
              <a:t> and at least one was provided Parent Rights OR</a:t>
            </a:r>
          </a:p>
          <a:p>
            <a:pPr marL="457200" indent="-342900">
              <a:lnSpc>
                <a:spcPct val="120000"/>
              </a:lnSpc>
              <a:spcBef>
                <a:spcPts val="0"/>
              </a:spcBef>
              <a:buSzPts val="1800"/>
              <a:buFont typeface="Wingdings" panose="05000000000000000000" pitchFamily="2" charset="2"/>
              <a:buChar char="q"/>
            </a:pPr>
            <a:r>
              <a:rPr lang="en-US" sz="2000" dirty="0">
                <a:latin typeface="+mn-lt"/>
                <a:ea typeface="Open Sans Light"/>
                <a:cs typeface="Open Sans Light"/>
              </a:rPr>
              <a:t>Evidence that the Parent Rights were presented to both parents (educational decision makers)  </a:t>
            </a:r>
          </a:p>
          <a:p>
            <a:pPr marL="114300" indent="0">
              <a:lnSpc>
                <a:spcPct val="120000"/>
              </a:lnSpc>
              <a:spcBef>
                <a:spcPts val="0"/>
              </a:spcBef>
              <a:buSzPts val="1800"/>
              <a:buNone/>
            </a:pPr>
            <a:r>
              <a:rPr lang="en-US" sz="2000" dirty="0">
                <a:latin typeface="+mn-lt"/>
                <a:ea typeface="Open Sans Light"/>
                <a:cs typeface="Open Sans Light"/>
              </a:rPr>
              <a:t>OR</a:t>
            </a:r>
          </a:p>
          <a:p>
            <a:pPr marL="457200" indent="-342900">
              <a:lnSpc>
                <a:spcPct val="120000"/>
              </a:lnSpc>
              <a:spcBef>
                <a:spcPts val="0"/>
              </a:spcBef>
              <a:buSzPts val="1800"/>
              <a:buFont typeface="Wingdings" panose="05000000000000000000" pitchFamily="2" charset="2"/>
              <a:buChar char="q"/>
            </a:pPr>
            <a:r>
              <a:rPr lang="en-US" sz="2000" dirty="0">
                <a:latin typeface="+mn-lt"/>
                <a:ea typeface="Open Sans Light"/>
                <a:cs typeface="Open Sans Light"/>
              </a:rPr>
              <a:t>Documentation indicating why the other parent did not receive them (parent rights terminated, parent is unknown, parent location unknown)    </a:t>
            </a:r>
          </a:p>
          <a:p>
            <a:pPr marL="0" lvl="0" indent="0" algn="l">
              <a:lnSpc>
                <a:spcPct val="120000"/>
              </a:lnSpc>
              <a:spcBef>
                <a:spcPts val="0"/>
              </a:spcBef>
              <a:spcAft>
                <a:spcPts val="0"/>
              </a:spcAft>
              <a:buSzPts val="1800"/>
              <a:buNone/>
            </a:pPr>
            <a:endParaRPr lang="en-US" sz="2000" dirty="0">
              <a:latin typeface="+mn-lt"/>
            </a:endParaRPr>
          </a:p>
          <a:p>
            <a:pPr marL="0" indent="0">
              <a:lnSpc>
                <a:spcPct val="120000"/>
              </a:lnSpc>
              <a:spcBef>
                <a:spcPts val="0"/>
              </a:spcBef>
              <a:buSzPts val="1800"/>
              <a:buNone/>
            </a:pPr>
            <a:r>
              <a:rPr lang="en-US" sz="2000" dirty="0">
                <a:latin typeface="+mn-lt"/>
                <a:ea typeface="Open Sans Light"/>
                <a:cs typeface="Open Sans Light"/>
              </a:rPr>
              <a:t>Additionally required:</a:t>
            </a:r>
          </a:p>
          <a:p>
            <a:pPr marL="457200" lvl="0" indent="-342900" algn="l" rtl="0">
              <a:lnSpc>
                <a:spcPct val="120000"/>
              </a:lnSpc>
              <a:spcBef>
                <a:spcPts val="0"/>
              </a:spcBef>
              <a:spcAft>
                <a:spcPts val="0"/>
              </a:spcAft>
              <a:buSzPts val="1800"/>
              <a:buFont typeface="Wingdings" panose="05000000000000000000" pitchFamily="2" charset="2"/>
              <a:buChar char="q"/>
            </a:pPr>
            <a:r>
              <a:rPr lang="en-US" sz="2000" dirty="0">
                <a:latin typeface="+mn-lt"/>
                <a:ea typeface="Open Sans Light"/>
                <a:cs typeface="Open Sans Light"/>
              </a:rPr>
              <a:t>Evidence that the Parent Rights were given in the native language of the parents (educational decision makers) AND</a:t>
            </a:r>
          </a:p>
          <a:p>
            <a:pPr marL="457200" lvl="0" indent="-342900" algn="l" rtl="0">
              <a:lnSpc>
                <a:spcPct val="120000"/>
              </a:lnSpc>
              <a:spcBef>
                <a:spcPts val="0"/>
              </a:spcBef>
              <a:spcAft>
                <a:spcPts val="0"/>
              </a:spcAft>
              <a:buSzPts val="1800"/>
              <a:buFont typeface="Wingdings" panose="05000000000000000000" pitchFamily="2" charset="2"/>
              <a:buChar char="q"/>
            </a:pPr>
            <a:r>
              <a:rPr lang="en-US" sz="2000" dirty="0">
                <a:latin typeface="+mn-lt"/>
                <a:ea typeface="Open Sans Light"/>
                <a:cs typeface="Open Sans Light"/>
              </a:rPr>
              <a:t>Evidence that the Parent Rights were delivered on all required occasions AND</a:t>
            </a:r>
          </a:p>
          <a:p>
            <a:pPr marL="457200" lvl="0" indent="-342900" algn="l" rtl="0">
              <a:lnSpc>
                <a:spcPct val="120000"/>
              </a:lnSpc>
              <a:spcBef>
                <a:spcPts val="0"/>
              </a:spcBef>
              <a:spcAft>
                <a:spcPts val="0"/>
              </a:spcAft>
              <a:buSzPts val="1800"/>
              <a:buFont typeface="Wingdings" panose="05000000000000000000" pitchFamily="2" charset="2"/>
              <a:buChar char="q"/>
            </a:pPr>
            <a:r>
              <a:rPr lang="en-US" sz="2000" dirty="0">
                <a:latin typeface="+mn-lt"/>
                <a:ea typeface="Open Sans Light"/>
                <a:cs typeface="Open Sans Light"/>
              </a:rPr>
              <a:t>If student 18 years old, evidence that the student also received rights in native language</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1A895D-DF1C-3471-6421-998CD19DC909}"/>
              </a:ext>
            </a:extLst>
          </p:cNvPr>
          <p:cNvSpPr>
            <a:spLocks noGrp="1"/>
          </p:cNvSpPr>
          <p:nvPr>
            <p:ph idx="1"/>
          </p:nvPr>
        </p:nvSpPr>
        <p:spPr/>
        <p:txBody>
          <a:bodyPr/>
          <a:lstStyle/>
          <a:p>
            <a:pPr marL="0" indent="0" algn="ctr">
              <a:buNone/>
            </a:pPr>
            <a:r>
              <a:rPr lang="en-US" sz="4400" b="0" i="0" u="none" strike="noStrike" baseline="0" dirty="0">
                <a:solidFill>
                  <a:srgbClr val="000000"/>
                </a:solidFill>
                <a:latin typeface="+mn-lt"/>
              </a:rPr>
              <a:t>”Predetermination occurs when an educational agency </a:t>
            </a:r>
            <a:r>
              <a:rPr lang="en-US" sz="4400" b="1" i="0" u="none" strike="noStrike" baseline="0" dirty="0">
                <a:solidFill>
                  <a:srgbClr val="C00000"/>
                </a:solidFill>
                <a:latin typeface="+mn-lt"/>
              </a:rPr>
              <a:t>has made its determination prior to the IEP meeting</a:t>
            </a:r>
            <a:r>
              <a:rPr lang="en-US" sz="4400" b="0" i="0" u="none" strike="noStrike" baseline="0" dirty="0">
                <a:solidFill>
                  <a:srgbClr val="000000"/>
                </a:solidFill>
                <a:latin typeface="+mn-lt"/>
              </a:rPr>
              <a:t>, including when it presents </a:t>
            </a:r>
            <a:r>
              <a:rPr lang="en-US" sz="4400" b="1" i="0" u="none" strike="noStrike" baseline="0" dirty="0">
                <a:solidFill>
                  <a:srgbClr val="C00000"/>
                </a:solidFill>
                <a:latin typeface="+mn-lt"/>
              </a:rPr>
              <a:t>one placement option </a:t>
            </a:r>
            <a:r>
              <a:rPr lang="en-US" sz="4400" b="0" i="0" u="none" strike="noStrike" baseline="0" dirty="0">
                <a:solidFill>
                  <a:srgbClr val="000000"/>
                </a:solidFill>
                <a:latin typeface="+mn-lt"/>
              </a:rPr>
              <a:t>at a meeting and is </a:t>
            </a:r>
            <a:r>
              <a:rPr lang="en-US" sz="4400" b="1" i="0" u="none" strike="noStrike" baseline="0" dirty="0">
                <a:solidFill>
                  <a:srgbClr val="C00000"/>
                </a:solidFill>
                <a:latin typeface="+mn-lt"/>
              </a:rPr>
              <a:t>unwilling to consider </a:t>
            </a:r>
            <a:r>
              <a:rPr lang="en-US" sz="4400" b="0" i="0" u="none" strike="noStrike" baseline="0" dirty="0">
                <a:solidFill>
                  <a:srgbClr val="000000"/>
                </a:solidFill>
                <a:latin typeface="+mn-lt"/>
              </a:rPr>
              <a:t>other alternatives.”</a:t>
            </a:r>
            <a:endParaRPr lang="en-US" sz="4400" dirty="0">
              <a:latin typeface="+mn-lt"/>
            </a:endParaRPr>
          </a:p>
        </p:txBody>
      </p:sp>
      <p:sp>
        <p:nvSpPr>
          <p:cNvPr id="3" name="Title 2">
            <a:extLst>
              <a:ext uri="{FF2B5EF4-FFF2-40B4-BE49-F238E27FC236}">
                <a16:creationId xmlns:a16="http://schemas.microsoft.com/office/drawing/2014/main" id="{C1362124-85F2-4EEE-14C8-33823816D652}"/>
              </a:ext>
            </a:extLst>
          </p:cNvPr>
          <p:cNvSpPr>
            <a:spLocks noGrp="1"/>
          </p:cNvSpPr>
          <p:nvPr>
            <p:ph type="title"/>
          </p:nvPr>
        </p:nvSpPr>
        <p:spPr/>
        <p:txBody>
          <a:bodyPr/>
          <a:lstStyle/>
          <a:p>
            <a:r>
              <a:rPr lang="en-US" i="1" dirty="0"/>
              <a:t>H.B. v. Las Virgenes </a:t>
            </a:r>
            <a:r>
              <a:rPr lang="en-US" dirty="0"/>
              <a:t>(9</a:t>
            </a:r>
            <a:r>
              <a:rPr lang="en-US" baseline="30000" dirty="0"/>
              <a:t>th</a:t>
            </a:r>
            <a:r>
              <a:rPr lang="en-US" dirty="0"/>
              <a:t> Cir. 2007)</a:t>
            </a:r>
          </a:p>
        </p:txBody>
      </p:sp>
      <p:sp>
        <p:nvSpPr>
          <p:cNvPr id="5" name="TextBox 4">
            <a:extLst>
              <a:ext uri="{FF2B5EF4-FFF2-40B4-BE49-F238E27FC236}">
                <a16:creationId xmlns:a16="http://schemas.microsoft.com/office/drawing/2014/main" id="{5631FE04-4B8C-F1F4-A4E1-AA6D34E72F34}"/>
              </a:ext>
            </a:extLst>
          </p:cNvPr>
          <p:cNvSpPr txBox="1"/>
          <p:nvPr/>
        </p:nvSpPr>
        <p:spPr>
          <a:xfrm>
            <a:off x="986170" y="5891841"/>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127230758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F041D7-0D2F-16D4-A39E-6E54F9962AA6}"/>
              </a:ext>
            </a:extLst>
          </p:cNvPr>
          <p:cNvSpPr>
            <a:spLocks noGrp="1"/>
          </p:cNvSpPr>
          <p:nvPr>
            <p:ph type="title"/>
          </p:nvPr>
        </p:nvSpPr>
        <p:spPr/>
        <p:txBody>
          <a:bodyPr/>
          <a:lstStyle/>
          <a:p>
            <a:r>
              <a:rPr lang="en-US" dirty="0"/>
              <a:t>Special Education Process</a:t>
            </a:r>
          </a:p>
        </p:txBody>
      </p:sp>
      <p:sp>
        <p:nvSpPr>
          <p:cNvPr id="4" name="Text Placeholder 3">
            <a:extLst>
              <a:ext uri="{FF2B5EF4-FFF2-40B4-BE49-F238E27FC236}">
                <a16:creationId xmlns:a16="http://schemas.microsoft.com/office/drawing/2014/main" id="{6925151A-3A37-EFA7-21CB-5D9CB3828EBC}"/>
              </a:ext>
            </a:extLst>
          </p:cNvPr>
          <p:cNvSpPr>
            <a:spLocks noGrp="1"/>
          </p:cNvSpPr>
          <p:nvPr>
            <p:ph type="body" idx="1"/>
          </p:nvPr>
        </p:nvSpPr>
        <p:spPr/>
        <p:txBody>
          <a:bodyPr/>
          <a:lstStyle/>
          <a:p>
            <a:pPr algn="ctr"/>
            <a:r>
              <a:rPr lang="en-US" dirty="0"/>
              <a:t>The Right Way</a:t>
            </a:r>
          </a:p>
        </p:txBody>
      </p:sp>
      <p:pic>
        <p:nvPicPr>
          <p:cNvPr id="9" name="Content Placeholder 8" descr="Triangle showing arrow connecting placement to assessment to programming to placement">
            <a:extLst>
              <a:ext uri="{FF2B5EF4-FFF2-40B4-BE49-F238E27FC236}">
                <a16:creationId xmlns:a16="http://schemas.microsoft.com/office/drawing/2014/main" id="{128BC234-FAF2-CDEC-362C-E6E3203BC78C}"/>
              </a:ext>
            </a:extLst>
          </p:cNvPr>
          <p:cNvPicPr>
            <a:picLocks noGrp="1" noChangeAspect="1"/>
          </p:cNvPicPr>
          <p:nvPr>
            <p:ph sz="half" idx="2"/>
          </p:nvPr>
        </p:nvPicPr>
        <p:blipFill>
          <a:blip r:embed="rId3"/>
          <a:stretch>
            <a:fillRect/>
          </a:stretch>
        </p:blipFill>
        <p:spPr>
          <a:xfrm>
            <a:off x="839788" y="2790403"/>
            <a:ext cx="5157787" cy="2744044"/>
          </a:xfrm>
        </p:spPr>
      </p:pic>
      <p:sp>
        <p:nvSpPr>
          <p:cNvPr id="6" name="Text Placeholder 5">
            <a:extLst>
              <a:ext uri="{FF2B5EF4-FFF2-40B4-BE49-F238E27FC236}">
                <a16:creationId xmlns:a16="http://schemas.microsoft.com/office/drawing/2014/main" id="{BF8E8E8C-6357-2888-CEC7-038856B70C51}"/>
              </a:ext>
            </a:extLst>
          </p:cNvPr>
          <p:cNvSpPr>
            <a:spLocks noGrp="1"/>
          </p:cNvSpPr>
          <p:nvPr>
            <p:ph type="body" sz="quarter" idx="3"/>
          </p:nvPr>
        </p:nvSpPr>
        <p:spPr/>
        <p:txBody>
          <a:bodyPr/>
          <a:lstStyle/>
          <a:p>
            <a:pPr algn="ctr"/>
            <a:r>
              <a:rPr lang="en-US" dirty="0"/>
              <a:t>Shoehorning</a:t>
            </a:r>
          </a:p>
        </p:txBody>
      </p:sp>
      <p:pic>
        <p:nvPicPr>
          <p:cNvPr id="11" name="Content Placeholder 10" descr="triange ithe arrows from going back in forth rather than connecting programming, placement and assessment together">
            <a:extLst>
              <a:ext uri="{FF2B5EF4-FFF2-40B4-BE49-F238E27FC236}">
                <a16:creationId xmlns:a16="http://schemas.microsoft.com/office/drawing/2014/main" id="{DE9323E4-0974-1072-8903-3C25A80B7B6F}"/>
              </a:ext>
            </a:extLst>
          </p:cNvPr>
          <p:cNvPicPr>
            <a:picLocks noGrp="1" noChangeAspect="1"/>
          </p:cNvPicPr>
          <p:nvPr>
            <p:ph sz="quarter" idx="4"/>
          </p:nvPr>
        </p:nvPicPr>
        <p:blipFill>
          <a:blip r:embed="rId4"/>
          <a:stretch>
            <a:fillRect/>
          </a:stretch>
        </p:blipFill>
        <p:spPr>
          <a:xfrm>
            <a:off x="6172200" y="2799247"/>
            <a:ext cx="5183188" cy="2726356"/>
          </a:xfrm>
        </p:spPr>
      </p:pic>
      <p:sp>
        <p:nvSpPr>
          <p:cNvPr id="13" name="TextBox 12">
            <a:extLst>
              <a:ext uri="{FF2B5EF4-FFF2-40B4-BE49-F238E27FC236}">
                <a16:creationId xmlns:a16="http://schemas.microsoft.com/office/drawing/2014/main" id="{111DB174-3D31-EFDE-8A9F-A18D3BA97E3D}"/>
              </a:ext>
            </a:extLst>
          </p:cNvPr>
          <p:cNvSpPr txBox="1"/>
          <p:nvPr/>
        </p:nvSpPr>
        <p:spPr>
          <a:xfrm>
            <a:off x="839788" y="5738277"/>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334671664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54724" y="-527758"/>
            <a:ext cx="10515600" cy="410360"/>
          </a:xfrm>
        </p:spPr>
        <p:txBody>
          <a:bodyPr>
            <a:noAutofit/>
          </a:bodyPr>
          <a:lstStyle/>
          <a:p>
            <a:r>
              <a:rPr lang="en-US" sz="1600">
                <a:latin typeface="+mn-lt"/>
              </a:rPr>
              <a:t>Question 23</a:t>
            </a:r>
          </a:p>
        </p:txBody>
      </p:sp>
      <p:sp>
        <p:nvSpPr>
          <p:cNvPr id="2" name="Content Placeholder 1">
            <a:extLst>
              <a:ext uri="{FF2B5EF4-FFF2-40B4-BE49-F238E27FC236}">
                <a16:creationId xmlns:a16="http://schemas.microsoft.com/office/drawing/2014/main" id="{F929BADC-C294-4474-AEC5-E0BAC5AF8C28}"/>
              </a:ext>
            </a:extLst>
          </p:cNvPr>
          <p:cNvSpPr>
            <a:spLocks noGrp="1"/>
          </p:cNvSpPr>
          <p:nvPr>
            <p:ph idx="1"/>
          </p:nvPr>
        </p:nvSpPr>
        <p:spPr>
          <a:xfrm>
            <a:off x="838201" y="299367"/>
            <a:ext cx="10515600" cy="4532890"/>
          </a:xfrm>
        </p:spPr>
        <p:txBody>
          <a:bodyPr/>
          <a:lstStyle/>
          <a:p>
            <a:pPr marL="0" indent="0">
              <a:lnSpc>
                <a:spcPct val="100000"/>
              </a:lnSpc>
              <a:buNone/>
            </a:pPr>
            <a:r>
              <a:rPr lang="en-US" b="1"/>
              <a:t>22</a:t>
            </a:r>
            <a:r>
              <a:rPr lang="en-US"/>
              <a:t>. Was the student’s educational placement determined at least annually? 34 C.F.R. 300.116(b)(1); K.A.R. 91-40-21(e)(1)</a:t>
            </a:r>
            <a:br>
              <a:rPr lang="en-US"/>
            </a:br>
            <a:br>
              <a:rPr lang="en-US"/>
            </a:br>
            <a:r>
              <a:rPr lang="en-US" b="1"/>
              <a:t>METHOD</a:t>
            </a:r>
            <a:r>
              <a:rPr lang="en-US"/>
              <a:t>: Review the education record for documentation that the exceptional student’s educational placement was determined at least annually. Compare dates of placement decisions documented in the student’s IEP or prior written notice documents. Review meeting records for evidence that the student’s placement was discussed and determined within one year of the previous placement determination.</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582757"/>
            <a:ext cx="5545522" cy="149975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education record contains documentation that the student’s educational placement was determined at least annually.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279478" y="4582757"/>
            <a:ext cx="5545522" cy="149975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education record DOES NOT contain documentation that the student’s educational placement was determined at least annually</a:t>
            </a:r>
            <a:r>
              <a:rPr lang="en-US" sz="1100" b="1">
                <a:latin typeface="+mn-lt"/>
              </a:rPr>
              <a:t>.</a:t>
            </a:r>
            <a:endParaRPr lang="en-US" sz="1100" b="1"/>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3251211" cy="215444"/>
          </a:xfrm>
          <a:prstGeom prst="rect">
            <a:avLst/>
          </a:prstGeom>
        </p:spPr>
        <p:txBody>
          <a:bodyPr wrap="none">
            <a:spAutoFit/>
          </a:bodyPr>
          <a:lstStyle/>
          <a:p>
            <a:pPr lvl="0"/>
            <a:r>
              <a:rPr lang="en-US" sz="800">
                <a:solidFill>
                  <a:srgbClr val="12284C"/>
                </a:solidFill>
              </a:rPr>
              <a:t>Kansas Special Education Process Handbook, Chapter 6, Section B.</a:t>
            </a:r>
          </a:p>
        </p:txBody>
      </p:sp>
    </p:spTree>
    <p:custDataLst>
      <p:tags r:id="rId1"/>
    </p:custDataLst>
    <p:extLst>
      <p:ext uri="{BB962C8B-B14F-4D97-AF65-F5344CB8AC3E}">
        <p14:creationId xmlns:p14="http://schemas.microsoft.com/office/powerpoint/2010/main" val="427920573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E642ED-EF8B-5301-3D0C-C222BB4B2752}"/>
              </a:ext>
            </a:extLst>
          </p:cNvPr>
          <p:cNvSpPr>
            <a:spLocks noGrp="1"/>
          </p:cNvSpPr>
          <p:nvPr>
            <p:ph type="title"/>
          </p:nvPr>
        </p:nvSpPr>
        <p:spPr>
          <a:xfrm>
            <a:off x="838200" y="365126"/>
            <a:ext cx="10515600" cy="793824"/>
          </a:xfrm>
        </p:spPr>
        <p:txBody>
          <a:bodyPr/>
          <a:lstStyle/>
          <a:p>
            <a:r>
              <a:rPr lang="en-US" dirty="0"/>
              <a:t>Continuum of Supports</a:t>
            </a:r>
          </a:p>
        </p:txBody>
      </p:sp>
      <p:pic>
        <p:nvPicPr>
          <p:cNvPr id="5" name="Content Placeholder 4" descr="screenshot image showing the continuum of supports from least restrictive general education, supports for personnel, suppliemenatry aids and services, indirect services, direct services (inclusion) to direct services with are most restrictive">
            <a:extLst>
              <a:ext uri="{FF2B5EF4-FFF2-40B4-BE49-F238E27FC236}">
                <a16:creationId xmlns:a16="http://schemas.microsoft.com/office/drawing/2014/main" id="{89D80EC4-9E37-FF03-647C-74136996866C}"/>
              </a:ext>
            </a:extLst>
          </p:cNvPr>
          <p:cNvPicPr>
            <a:picLocks noGrp="1" noChangeAspect="1"/>
          </p:cNvPicPr>
          <p:nvPr>
            <p:ph idx="1"/>
          </p:nvPr>
        </p:nvPicPr>
        <p:blipFill>
          <a:blip r:embed="rId3"/>
          <a:stretch>
            <a:fillRect/>
          </a:stretch>
        </p:blipFill>
        <p:spPr>
          <a:xfrm>
            <a:off x="838200" y="1257907"/>
            <a:ext cx="10515600" cy="3257664"/>
          </a:xfrm>
        </p:spPr>
      </p:pic>
      <p:sp>
        <p:nvSpPr>
          <p:cNvPr id="6" name="TextBox 5">
            <a:extLst>
              <a:ext uri="{FF2B5EF4-FFF2-40B4-BE49-F238E27FC236}">
                <a16:creationId xmlns:a16="http://schemas.microsoft.com/office/drawing/2014/main" id="{70AF0CB0-E075-F4E8-D128-47D6740A3768}"/>
              </a:ext>
            </a:extLst>
          </p:cNvPr>
          <p:cNvSpPr txBox="1"/>
          <p:nvPr/>
        </p:nvSpPr>
        <p:spPr>
          <a:xfrm>
            <a:off x="838200" y="4515571"/>
            <a:ext cx="10646988" cy="1415772"/>
          </a:xfrm>
          <a:prstGeom prst="rect">
            <a:avLst/>
          </a:prstGeom>
          <a:noFill/>
        </p:spPr>
        <p:txBody>
          <a:bodyPr wrap="square" rtlCol="0">
            <a:spAutoFit/>
          </a:bodyPr>
          <a:lstStyle/>
          <a:p>
            <a:r>
              <a:rPr lang="en-US" sz="2800" dirty="0"/>
              <a:t>Least Restrictive Environment (Everything) AND considerations for Harmful effects….</a:t>
            </a:r>
          </a:p>
          <a:p>
            <a:endParaRPr lang="en-US" sz="1000" dirty="0"/>
          </a:p>
          <a:p>
            <a:endParaRPr lang="en-US" sz="1000" dirty="0"/>
          </a:p>
          <a:p>
            <a:r>
              <a:rPr lang="en-US" sz="1000" dirty="0"/>
              <a:t>Taken from Greenbush SDI workshop</a:t>
            </a:r>
          </a:p>
        </p:txBody>
      </p:sp>
    </p:spTree>
    <p:extLst>
      <p:ext uri="{BB962C8B-B14F-4D97-AF65-F5344CB8AC3E}">
        <p14:creationId xmlns:p14="http://schemas.microsoft.com/office/powerpoint/2010/main" val="130697748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f9f4144947_0_6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FAQ Guidance</a:t>
            </a:r>
            <a:endParaRPr/>
          </a:p>
        </p:txBody>
      </p:sp>
      <p:sp>
        <p:nvSpPr>
          <p:cNvPr id="524" name="Google Shape;524;gf9f4144947_0_651"/>
          <p:cNvSpPr txBox="1">
            <a:spLocks noGrp="1"/>
          </p:cNvSpPr>
          <p:nvPr>
            <p:ph type="body" idx="1"/>
          </p:nvPr>
        </p:nvSpPr>
        <p:spPr>
          <a:xfrm>
            <a:off x="838200" y="1390261"/>
            <a:ext cx="10515600" cy="4786812"/>
          </a:xfrm>
          <a:prstGeom prst="rect">
            <a:avLst/>
          </a:prstGeom>
          <a:noFill/>
          <a:ln>
            <a:noFill/>
          </a:ln>
        </p:spPr>
        <p:txBody>
          <a:bodyPr spcFirstLastPara="1" wrap="square" lIns="91425" tIns="45700" rIns="91425" bIns="45700" anchor="t" anchorCtr="0">
            <a:normAutofit/>
          </a:bodyPr>
          <a:lstStyle/>
          <a:p>
            <a:pPr marL="2407" marR="231327" lvl="0" indent="6449" algn="just" rtl="0">
              <a:lnSpc>
                <a:spcPct val="121780"/>
              </a:lnSpc>
              <a:spcBef>
                <a:spcPts val="1534"/>
              </a:spcBef>
              <a:spcAft>
                <a:spcPts val="0"/>
              </a:spcAft>
              <a:buNone/>
            </a:pPr>
            <a:r>
              <a:rPr lang="en-US" sz="2000" dirty="0">
                <a:solidFill>
                  <a:srgbClr val="12284C"/>
                </a:solidFill>
                <a:latin typeface="+mn-lt"/>
                <a:sym typeface="Open Sans"/>
              </a:rPr>
              <a:t>QUESTION: Regarding Self-Assessment Question 22, if a school district always provides the parent with a PWN at the IEP annual review, does that documentation show that placement  was determined annually? </a:t>
            </a:r>
            <a:endParaRPr sz="2000" dirty="0">
              <a:solidFill>
                <a:srgbClr val="12284C"/>
              </a:solidFill>
              <a:latin typeface="+mn-lt"/>
              <a:sym typeface="Open Sans"/>
            </a:endParaRPr>
          </a:p>
          <a:p>
            <a:pPr marL="7034" marR="189979" lvl="0" indent="-6729" algn="l" rtl="0">
              <a:lnSpc>
                <a:spcPct val="100000"/>
              </a:lnSpc>
              <a:spcBef>
                <a:spcPts val="691"/>
              </a:spcBef>
              <a:spcAft>
                <a:spcPts val="0"/>
              </a:spcAft>
              <a:buNone/>
            </a:pPr>
            <a:r>
              <a:rPr lang="en-US" sz="2000" dirty="0">
                <a:solidFill>
                  <a:srgbClr val="12284C"/>
                </a:solidFill>
                <a:latin typeface="+mn-lt"/>
                <a:sym typeface="Open Sans"/>
              </a:rPr>
              <a:t>ANSWER: Providing a PWN at the IEP meeting </a:t>
            </a:r>
            <a:r>
              <a:rPr lang="en-US" sz="2000" b="1" dirty="0">
                <a:solidFill>
                  <a:srgbClr val="12284C"/>
                </a:solidFill>
                <a:latin typeface="+mn-lt"/>
                <a:sym typeface="Open Sans"/>
              </a:rPr>
              <a:t>COULD</a:t>
            </a:r>
            <a:r>
              <a:rPr lang="en-US" sz="2000" dirty="0">
                <a:solidFill>
                  <a:srgbClr val="12284C"/>
                </a:solidFill>
                <a:latin typeface="+mn-lt"/>
                <a:sym typeface="Open Sans"/>
              </a:rPr>
              <a:t> show that placement was determined  annually depending on the content of the PWN and whether it addresses the placement  determination. </a:t>
            </a:r>
            <a:endParaRPr sz="2000" dirty="0">
              <a:solidFill>
                <a:srgbClr val="12284C"/>
              </a:solidFill>
              <a:latin typeface="+mn-lt"/>
              <a:sym typeface="Open Sans"/>
            </a:endParaRPr>
          </a:p>
          <a:p>
            <a:pPr marL="12783" marR="253955" lvl="0" indent="-3926" algn="l" rtl="0">
              <a:lnSpc>
                <a:spcPct val="122233"/>
              </a:lnSpc>
              <a:spcBef>
                <a:spcPts val="1274"/>
              </a:spcBef>
              <a:spcAft>
                <a:spcPts val="0"/>
              </a:spcAft>
              <a:buNone/>
            </a:pPr>
            <a:r>
              <a:rPr lang="en-US" sz="2000" dirty="0">
                <a:solidFill>
                  <a:srgbClr val="12284C"/>
                </a:solidFill>
                <a:latin typeface="+mn-lt"/>
                <a:sym typeface="Open Sans"/>
              </a:rPr>
              <a:t>QUESTION: What are some examples of how to better document the LRE continuum when  making changes? </a:t>
            </a:r>
            <a:endParaRPr sz="2000" dirty="0">
              <a:solidFill>
                <a:srgbClr val="12284C"/>
              </a:solidFill>
              <a:latin typeface="+mn-lt"/>
              <a:sym typeface="Open Sans"/>
            </a:endParaRPr>
          </a:p>
          <a:p>
            <a:pPr marL="1987" marR="101760" lvl="0" indent="-1682" algn="l" rtl="0">
              <a:lnSpc>
                <a:spcPct val="121328"/>
              </a:lnSpc>
              <a:spcBef>
                <a:spcPts val="686"/>
              </a:spcBef>
              <a:spcAft>
                <a:spcPts val="0"/>
              </a:spcAft>
              <a:buNone/>
            </a:pPr>
            <a:r>
              <a:rPr lang="en-US" sz="2000" dirty="0">
                <a:solidFill>
                  <a:srgbClr val="12284C"/>
                </a:solidFill>
                <a:latin typeface="+mn-lt"/>
                <a:sym typeface="Open Sans"/>
              </a:rPr>
              <a:t>ANSWER: See the Kansas Special Education Process Handbook, </a:t>
            </a:r>
            <a:r>
              <a:rPr lang="en-US" sz="2000" u="sng" dirty="0">
                <a:solidFill>
                  <a:srgbClr val="0563C1"/>
                </a:solidFill>
                <a:latin typeface="+mn-lt"/>
                <a:sym typeface="Open Sans"/>
                <a:hlinkClick r:id="rId3"/>
              </a:rPr>
              <a:t>Chapter 6 Section C</a:t>
            </a:r>
            <a:r>
              <a:rPr lang="en-US" sz="2000" dirty="0">
                <a:solidFill>
                  <a:srgbClr val="12284C"/>
                </a:solidFill>
                <a:latin typeface="+mn-lt"/>
                <a:sym typeface="Open Sans"/>
              </a:rPr>
              <a:t>. Also see  the </a:t>
            </a:r>
            <a:r>
              <a:rPr lang="en-US" sz="2000" b="1" dirty="0">
                <a:latin typeface="+mn-lt"/>
                <a:sym typeface="Open Sans"/>
              </a:rPr>
              <a:t>LRE Decision Tree </a:t>
            </a:r>
            <a:r>
              <a:rPr lang="en-US" sz="2000" dirty="0">
                <a:solidFill>
                  <a:srgbClr val="12284C"/>
                </a:solidFill>
                <a:latin typeface="+mn-lt"/>
                <a:sym typeface="Open Sans"/>
              </a:rPr>
              <a:t>and </a:t>
            </a:r>
            <a:r>
              <a:rPr lang="en-US" sz="2000" b="1" dirty="0">
                <a:latin typeface="+mn-lt"/>
                <a:sym typeface="Open Sans"/>
              </a:rPr>
              <a:t>accompanying chart </a:t>
            </a:r>
            <a:r>
              <a:rPr lang="en-US" sz="2000" dirty="0">
                <a:solidFill>
                  <a:srgbClr val="12284C"/>
                </a:solidFill>
                <a:latin typeface="+mn-lt"/>
                <a:sym typeface="Open Sans"/>
              </a:rPr>
              <a:t>at the end of the chapter.</a:t>
            </a:r>
            <a:endParaRPr sz="2000" dirty="0">
              <a:solidFill>
                <a:srgbClr val="12284C"/>
              </a:solidFill>
              <a:latin typeface="+mn-lt"/>
              <a:sym typeface="Open Sans"/>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6B26B6-A19B-526D-9CA9-61870D90A1B7}"/>
              </a:ext>
            </a:extLst>
          </p:cNvPr>
          <p:cNvSpPr>
            <a:spLocks noGrp="1"/>
          </p:cNvSpPr>
          <p:nvPr>
            <p:ph type="title"/>
          </p:nvPr>
        </p:nvSpPr>
        <p:spPr>
          <a:xfrm>
            <a:off x="838200" y="365125"/>
            <a:ext cx="3539836" cy="4276148"/>
          </a:xfrm>
        </p:spPr>
        <p:txBody>
          <a:bodyPr>
            <a:normAutofit/>
          </a:bodyPr>
          <a:lstStyle/>
          <a:p>
            <a:r>
              <a:rPr lang="en-US" sz="6000"/>
              <a:t>LRE Decision Tree</a:t>
            </a:r>
          </a:p>
        </p:txBody>
      </p:sp>
      <p:pic>
        <p:nvPicPr>
          <p:cNvPr id="5" name="Content Placeholder 4" descr="screenshot image of the LRE decision tree from the process handbook">
            <a:extLst>
              <a:ext uri="{FF2B5EF4-FFF2-40B4-BE49-F238E27FC236}">
                <a16:creationId xmlns:a16="http://schemas.microsoft.com/office/drawing/2014/main" id="{7173CDBA-E5D2-042F-F22D-B9BC91065DCD}"/>
              </a:ext>
            </a:extLst>
          </p:cNvPr>
          <p:cNvPicPr>
            <a:picLocks noGrp="1" noChangeAspect="1"/>
          </p:cNvPicPr>
          <p:nvPr>
            <p:ph idx="1"/>
          </p:nvPr>
        </p:nvPicPr>
        <p:blipFill>
          <a:blip r:embed="rId3"/>
          <a:stretch>
            <a:fillRect/>
          </a:stretch>
        </p:blipFill>
        <p:spPr>
          <a:xfrm>
            <a:off x="5525182" y="328468"/>
            <a:ext cx="5052634" cy="5811839"/>
          </a:xfrm>
        </p:spPr>
      </p:pic>
    </p:spTree>
    <p:extLst>
      <p:ext uri="{BB962C8B-B14F-4D97-AF65-F5344CB8AC3E}">
        <p14:creationId xmlns:p14="http://schemas.microsoft.com/office/powerpoint/2010/main" val="239013916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C40C4-58C2-FB75-41B1-14DE6B4DBD47}"/>
              </a:ext>
            </a:extLst>
          </p:cNvPr>
          <p:cNvSpPr>
            <a:spLocks noGrp="1"/>
          </p:cNvSpPr>
          <p:nvPr>
            <p:ph idx="1"/>
          </p:nvPr>
        </p:nvSpPr>
        <p:spPr/>
        <p:txBody>
          <a:bodyPr>
            <a:normAutofit fontScale="92500" lnSpcReduction="10000"/>
          </a:bodyPr>
          <a:lstStyle/>
          <a:p>
            <a:pPr marL="0" indent="0">
              <a:buNone/>
            </a:pPr>
            <a:r>
              <a:rPr lang="en-US" dirty="0"/>
              <a:t>Under the IDEA, each school district must ensure that:</a:t>
            </a:r>
          </a:p>
          <a:p>
            <a:r>
              <a:rPr lang="en-US" dirty="0"/>
              <a:t>To the maximum extent appropriate, children with disabilities are educated with children who are nondisabled; and</a:t>
            </a:r>
          </a:p>
          <a:p>
            <a:r>
              <a:rPr lang="en-US" dirty="0"/>
              <a:t>Special classes, special schooling, or other removal of children with disabilities from the regular education environment occurs only if the nature or severity of the disability is such that education in regular classes with the use of supplementary aids and services cannot be achieved satisfactorily. 34 CFR 300.114(a)(2)</a:t>
            </a:r>
          </a:p>
          <a:p>
            <a:r>
              <a:rPr lang="en-US" dirty="0"/>
              <a:t>LRE isn’t a place- it’s a process of decision making that guides a child’s education program. It looks different for each child because kids are unique (Greenbush SDI workshop)</a:t>
            </a:r>
          </a:p>
        </p:txBody>
      </p:sp>
      <p:sp>
        <p:nvSpPr>
          <p:cNvPr id="3" name="Title 2">
            <a:extLst>
              <a:ext uri="{FF2B5EF4-FFF2-40B4-BE49-F238E27FC236}">
                <a16:creationId xmlns:a16="http://schemas.microsoft.com/office/drawing/2014/main" id="{DE1C6E2E-17DD-8851-DBE1-D892533867B9}"/>
              </a:ext>
            </a:extLst>
          </p:cNvPr>
          <p:cNvSpPr>
            <a:spLocks noGrp="1"/>
          </p:cNvSpPr>
          <p:nvPr>
            <p:ph type="title"/>
          </p:nvPr>
        </p:nvSpPr>
        <p:spPr/>
        <p:txBody>
          <a:bodyPr/>
          <a:lstStyle/>
          <a:p>
            <a:r>
              <a:rPr lang="en-US" dirty="0"/>
              <a:t>What is LRE?</a:t>
            </a:r>
          </a:p>
        </p:txBody>
      </p:sp>
    </p:spTree>
    <p:extLst>
      <p:ext uri="{BB962C8B-B14F-4D97-AF65-F5344CB8AC3E}">
        <p14:creationId xmlns:p14="http://schemas.microsoft.com/office/powerpoint/2010/main" val="19988513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7D731B0-AC59-4230-21CA-F49EDA79F82C}"/>
              </a:ext>
            </a:extLst>
          </p:cNvPr>
          <p:cNvSpPr>
            <a:spLocks noGrp="1"/>
          </p:cNvSpPr>
          <p:nvPr>
            <p:ph idx="1"/>
          </p:nvPr>
        </p:nvSpPr>
        <p:spPr>
          <a:xfrm>
            <a:off x="3505200" y="787032"/>
            <a:ext cx="7848600" cy="6070968"/>
          </a:xfrm>
        </p:spPr>
        <p:txBody>
          <a:bodyPr>
            <a:noAutofit/>
          </a:bodyPr>
          <a:lstStyle/>
          <a:p>
            <a:pPr marL="0" indent="0">
              <a:buNone/>
            </a:pPr>
            <a:r>
              <a:rPr lang="en-US" sz="1600" dirty="0"/>
              <a:t>Least Restrictive</a:t>
            </a:r>
          </a:p>
          <a:p>
            <a:pPr lvl="1">
              <a:buFont typeface="Wingdings" panose="05000000000000000000" pitchFamily="2" charset="2"/>
              <a:buChar char="Ø"/>
            </a:pPr>
            <a:r>
              <a:rPr lang="en-US" sz="1600" dirty="0"/>
              <a:t> Regular education with weekly monitoring from a special education teacher</a:t>
            </a:r>
          </a:p>
          <a:p>
            <a:pPr lvl="1">
              <a:buFont typeface="Wingdings" panose="05000000000000000000" pitchFamily="2" charset="2"/>
              <a:buChar char="Ø"/>
            </a:pPr>
            <a:r>
              <a:rPr lang="en-US" sz="1600" dirty="0"/>
              <a:t>Regular education with daily consultation from a special education teacher</a:t>
            </a:r>
          </a:p>
          <a:p>
            <a:pPr lvl="1">
              <a:buFont typeface="Wingdings" panose="05000000000000000000" pitchFamily="2" charset="2"/>
              <a:buChar char="Ø"/>
            </a:pPr>
            <a:r>
              <a:rPr lang="en-US" sz="1600" dirty="0"/>
              <a:t>Regular education with special education services and supports which are aligned with the general curriculum</a:t>
            </a:r>
          </a:p>
          <a:p>
            <a:pPr lvl="1">
              <a:buFont typeface="Wingdings" panose="05000000000000000000" pitchFamily="2" charset="2"/>
              <a:buChar char="Ø"/>
            </a:pPr>
            <a:r>
              <a:rPr lang="en-US" sz="1600" dirty="0"/>
              <a:t>Regular education with special education services provided for part of the day in a resource room or a special education classroom</a:t>
            </a:r>
          </a:p>
          <a:p>
            <a:pPr lvl="1">
              <a:buFont typeface="Wingdings" panose="05000000000000000000" pitchFamily="2" charset="2"/>
              <a:buChar char="Ø"/>
            </a:pPr>
            <a:r>
              <a:rPr lang="en-US" sz="1600" dirty="0"/>
              <a:t>Self-contained special education classroom</a:t>
            </a:r>
          </a:p>
          <a:p>
            <a:pPr lvl="1">
              <a:buFont typeface="Wingdings" panose="05000000000000000000" pitchFamily="2" charset="2"/>
              <a:buChar char="Ø"/>
            </a:pPr>
            <a:r>
              <a:rPr lang="en-US" sz="1600" dirty="0"/>
              <a:t>Special day school (outside the school campus)</a:t>
            </a:r>
          </a:p>
          <a:p>
            <a:pPr lvl="1">
              <a:buFont typeface="Wingdings" panose="05000000000000000000" pitchFamily="2" charset="2"/>
              <a:buChar char="Ø"/>
            </a:pPr>
            <a:r>
              <a:rPr lang="en-US" sz="1600" dirty="0"/>
              <a:t>Residential treatment facility</a:t>
            </a:r>
          </a:p>
          <a:p>
            <a:pPr lvl="1">
              <a:buFont typeface="Wingdings" panose="05000000000000000000" pitchFamily="2" charset="2"/>
              <a:buChar char="Ø"/>
            </a:pPr>
            <a:r>
              <a:rPr lang="en-US" sz="1600" dirty="0"/>
              <a:t>Hospital</a:t>
            </a:r>
          </a:p>
          <a:p>
            <a:pPr lvl="1">
              <a:buFont typeface="Wingdings" panose="05000000000000000000" pitchFamily="2" charset="2"/>
              <a:buChar char="Ø"/>
            </a:pPr>
            <a:r>
              <a:rPr lang="en-US" sz="1600" dirty="0"/>
              <a:t>Detention facility</a:t>
            </a:r>
          </a:p>
          <a:p>
            <a:pPr lvl="1">
              <a:buFont typeface="Wingdings" panose="05000000000000000000" pitchFamily="2" charset="2"/>
              <a:buChar char="Ø"/>
            </a:pPr>
            <a:r>
              <a:rPr lang="en-US" sz="1600" dirty="0"/>
              <a:t>Homebound</a:t>
            </a:r>
          </a:p>
          <a:p>
            <a:pPr marL="0" indent="0">
              <a:buNone/>
            </a:pPr>
            <a:r>
              <a:rPr lang="en-US" sz="1600" dirty="0"/>
              <a:t>Most Restrictive</a:t>
            </a:r>
          </a:p>
        </p:txBody>
      </p:sp>
      <p:sp>
        <p:nvSpPr>
          <p:cNvPr id="5" name="Title 4">
            <a:extLst>
              <a:ext uri="{FF2B5EF4-FFF2-40B4-BE49-F238E27FC236}">
                <a16:creationId xmlns:a16="http://schemas.microsoft.com/office/drawing/2014/main" id="{FB892453-B075-1AE2-C2E9-B49486F47C69}"/>
              </a:ext>
            </a:extLst>
          </p:cNvPr>
          <p:cNvSpPr>
            <a:spLocks noGrp="1"/>
          </p:cNvSpPr>
          <p:nvPr>
            <p:ph type="title"/>
          </p:nvPr>
        </p:nvSpPr>
        <p:spPr>
          <a:xfrm>
            <a:off x="838200" y="78047"/>
            <a:ext cx="10515600" cy="793824"/>
          </a:xfrm>
        </p:spPr>
        <p:txBody>
          <a:bodyPr/>
          <a:lstStyle/>
          <a:p>
            <a:r>
              <a:rPr lang="en-US" dirty="0"/>
              <a:t>Least Restrictive</a:t>
            </a:r>
          </a:p>
        </p:txBody>
      </p:sp>
      <p:sp>
        <p:nvSpPr>
          <p:cNvPr id="7" name="Arrow: Up-Down 6">
            <a:extLst>
              <a:ext uri="{FF2B5EF4-FFF2-40B4-BE49-F238E27FC236}">
                <a16:creationId xmlns:a16="http://schemas.microsoft.com/office/drawing/2014/main" id="{9DDD3760-0ED6-3830-1F5D-C544FCB10A1E}"/>
              </a:ext>
              <a:ext uri="{C183D7F6-B498-43B3-948B-1728B52AA6E4}">
                <adec:decorative xmlns:adec="http://schemas.microsoft.com/office/drawing/2017/decorative" val="1"/>
              </a:ext>
            </a:extLst>
          </p:cNvPr>
          <p:cNvSpPr/>
          <p:nvPr/>
        </p:nvSpPr>
        <p:spPr>
          <a:xfrm>
            <a:off x="1600200" y="1275907"/>
            <a:ext cx="584790" cy="4306186"/>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88F830-5776-F56E-D7B0-25C05C66D7BD}"/>
              </a:ext>
            </a:extLst>
          </p:cNvPr>
          <p:cNvSpPr txBox="1"/>
          <p:nvPr/>
        </p:nvSpPr>
        <p:spPr>
          <a:xfrm>
            <a:off x="838199" y="5986129"/>
            <a:ext cx="7487093" cy="246221"/>
          </a:xfrm>
          <a:prstGeom prst="rect">
            <a:avLst/>
          </a:prstGeom>
          <a:noFill/>
        </p:spPr>
        <p:txBody>
          <a:bodyPr wrap="square">
            <a:spAutoFit/>
          </a:bodyPr>
          <a:lstStyle/>
          <a:p>
            <a:pPr marL="0" indent="0">
              <a:buNone/>
            </a:pPr>
            <a:r>
              <a:rPr lang="en-US" sz="1000" i="1" dirty="0">
                <a:latin typeface="+mn-lt"/>
                <a:ea typeface="Open Sans" panose="020B0606030504020204" pitchFamily="34" charset="0"/>
                <a:cs typeface="Open Sans" panose="020B0606030504020204" pitchFamily="34" charset="0"/>
              </a:rPr>
              <a:t>Addressing Challenging Behavior of Students with Disabilities: Lessons Learned David Hodgins </a:t>
            </a:r>
            <a:r>
              <a:rPr lang="en-US" sz="1000" dirty="0">
                <a:latin typeface="+mn-lt"/>
                <a:ea typeface="Open Sans" panose="020B0606030504020204" pitchFamily="34" charset="0"/>
                <a:cs typeface="Open Sans" panose="020B0606030504020204" pitchFamily="34" charset="0"/>
              </a:rPr>
              <a:t>Tri-State Law conference 2024</a:t>
            </a:r>
            <a:endParaRPr lang="en-US" sz="1000" i="1" dirty="0">
              <a:latin typeface="+mn-lt"/>
            </a:endParaRPr>
          </a:p>
        </p:txBody>
      </p:sp>
    </p:spTree>
    <p:extLst>
      <p:ext uri="{BB962C8B-B14F-4D97-AF65-F5344CB8AC3E}">
        <p14:creationId xmlns:p14="http://schemas.microsoft.com/office/powerpoint/2010/main" val="62047378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EB113F-4E89-D80A-9EE9-67369125C2F5}"/>
              </a:ext>
            </a:extLst>
          </p:cNvPr>
          <p:cNvSpPr>
            <a:spLocks noGrp="1"/>
          </p:cNvSpPr>
          <p:nvPr>
            <p:ph type="title"/>
          </p:nvPr>
        </p:nvSpPr>
        <p:spPr>
          <a:xfrm>
            <a:off x="6172200" y="365125"/>
            <a:ext cx="3719945" cy="1325563"/>
          </a:xfrm>
        </p:spPr>
        <p:txBody>
          <a:bodyPr>
            <a:normAutofit fontScale="90000"/>
          </a:bodyPr>
          <a:lstStyle/>
          <a:p>
            <a:r>
              <a:rPr lang="en-US">
                <a:hlinkClick r:id="rId3"/>
              </a:rPr>
              <a:t>Educational Setting TIP Sheet</a:t>
            </a:r>
            <a:endParaRPr lang="en-US"/>
          </a:p>
        </p:txBody>
      </p:sp>
      <p:pic>
        <p:nvPicPr>
          <p:cNvPr id="6" name="Content Placeholder 5" descr="screenshot image of page 1 of the IEP Tip Sheet Explanation of Educational Setting">
            <a:extLst>
              <a:ext uri="{FF2B5EF4-FFF2-40B4-BE49-F238E27FC236}">
                <a16:creationId xmlns:a16="http://schemas.microsoft.com/office/drawing/2014/main" id="{C84AAC41-116D-C32B-2401-5CF5F81272C7}"/>
              </a:ext>
            </a:extLst>
          </p:cNvPr>
          <p:cNvPicPr>
            <a:picLocks noGrp="1" noChangeAspect="1"/>
          </p:cNvPicPr>
          <p:nvPr>
            <p:ph sz="half" idx="1"/>
          </p:nvPr>
        </p:nvPicPr>
        <p:blipFill>
          <a:blip r:embed="rId4"/>
          <a:stretch>
            <a:fillRect/>
          </a:stretch>
        </p:blipFill>
        <p:spPr>
          <a:xfrm>
            <a:off x="1379371" y="365125"/>
            <a:ext cx="4099258" cy="5811838"/>
          </a:xfrm>
        </p:spPr>
      </p:pic>
      <p:pic>
        <p:nvPicPr>
          <p:cNvPr id="8" name="Content Placeholder 7" descr="screenshot image of page 2 of the IEP Tip Sheet Explanation of Educational Setting">
            <a:extLst>
              <a:ext uri="{FF2B5EF4-FFF2-40B4-BE49-F238E27FC236}">
                <a16:creationId xmlns:a16="http://schemas.microsoft.com/office/drawing/2014/main" id="{4EBBB0D0-8E40-F38F-57BE-2195CD9672ED}"/>
              </a:ext>
            </a:extLst>
          </p:cNvPr>
          <p:cNvPicPr>
            <a:picLocks noGrp="1" noChangeAspect="1"/>
          </p:cNvPicPr>
          <p:nvPr>
            <p:ph sz="half" idx="2"/>
          </p:nvPr>
        </p:nvPicPr>
        <p:blipFill>
          <a:blip r:embed="rId5"/>
          <a:stretch>
            <a:fillRect/>
          </a:stretch>
        </p:blipFill>
        <p:spPr>
          <a:xfrm>
            <a:off x="6172199" y="1880424"/>
            <a:ext cx="5181599" cy="4241738"/>
          </a:xfrm>
        </p:spPr>
      </p:pic>
      <p:pic>
        <p:nvPicPr>
          <p:cNvPr id="3" name="Picture 2" descr="QR code">
            <a:extLst>
              <a:ext uri="{FF2B5EF4-FFF2-40B4-BE49-F238E27FC236}">
                <a16:creationId xmlns:a16="http://schemas.microsoft.com/office/drawing/2014/main" id="{A479613A-A445-5965-6FF5-06819316D1FC}"/>
              </a:ext>
            </a:extLst>
          </p:cNvPr>
          <p:cNvPicPr>
            <a:picLocks noChangeAspect="1"/>
          </p:cNvPicPr>
          <p:nvPr/>
        </p:nvPicPr>
        <p:blipFill>
          <a:blip r:embed="rId6"/>
          <a:stretch>
            <a:fillRect/>
          </a:stretch>
        </p:blipFill>
        <p:spPr>
          <a:xfrm>
            <a:off x="9848439" y="180109"/>
            <a:ext cx="1928380" cy="1928380"/>
          </a:xfrm>
          <a:prstGeom prst="rect">
            <a:avLst/>
          </a:prstGeom>
        </p:spPr>
      </p:pic>
    </p:spTree>
    <p:extLst>
      <p:ext uri="{BB962C8B-B14F-4D97-AF65-F5344CB8AC3E}">
        <p14:creationId xmlns:p14="http://schemas.microsoft.com/office/powerpoint/2010/main" val="79080192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538517"/>
            <a:ext cx="10515600" cy="378357"/>
          </a:xfrm>
        </p:spPr>
        <p:txBody>
          <a:bodyPr>
            <a:noAutofit/>
          </a:bodyPr>
          <a:lstStyle/>
          <a:p>
            <a:r>
              <a:rPr lang="en-US" sz="1600">
                <a:latin typeface="+mn-lt"/>
              </a:rPr>
              <a:t>Question 24</a:t>
            </a:r>
            <a:br>
              <a:rPr lang="en-US" sz="1600">
                <a:latin typeface="+mn-lt"/>
              </a:rPr>
            </a:br>
            <a:endParaRPr lang="en-US" sz="1600">
              <a:latin typeface="+mn-lt"/>
            </a:endParaRPr>
          </a:p>
        </p:txBody>
      </p:sp>
      <p:sp>
        <p:nvSpPr>
          <p:cNvPr id="2" name="Content Placeholder 1">
            <a:extLst>
              <a:ext uri="{FF2B5EF4-FFF2-40B4-BE49-F238E27FC236}">
                <a16:creationId xmlns:a16="http://schemas.microsoft.com/office/drawing/2014/main" id="{DD1ECF28-9430-473C-9EC5-E433B49AC3E9}"/>
              </a:ext>
            </a:extLst>
          </p:cNvPr>
          <p:cNvSpPr>
            <a:spLocks noGrp="1"/>
          </p:cNvSpPr>
          <p:nvPr>
            <p:ph idx="1"/>
          </p:nvPr>
        </p:nvSpPr>
        <p:spPr>
          <a:xfrm>
            <a:off x="838200" y="129092"/>
            <a:ext cx="10515600" cy="3124435"/>
          </a:xfrm>
        </p:spPr>
        <p:txBody>
          <a:bodyPr>
            <a:normAutofit fontScale="47500" lnSpcReduction="20000"/>
          </a:bodyPr>
          <a:lstStyle/>
          <a:p>
            <a:pPr marL="0" indent="0">
              <a:lnSpc>
                <a:spcPct val="120000"/>
              </a:lnSpc>
              <a:buNone/>
            </a:pPr>
            <a:r>
              <a:rPr lang="en-US" b="1" dirty="0"/>
              <a:t>23</a:t>
            </a:r>
            <a:r>
              <a:rPr lang="en-US" dirty="0"/>
              <a:t>. </a:t>
            </a:r>
            <a:r>
              <a:rPr lang="en-US" b="1" dirty="0"/>
              <a:t>IDEA only</a:t>
            </a:r>
            <a:r>
              <a:rPr lang="en-US" dirty="0"/>
              <a:t>: If the student’s LRE (least restrictive environment) placement is outside of the regular education environment for any part of the school day (including nonacademic and extracurricular services and activities), did the team first determine that the nature or severity of the disability is such that placement in the regular education environment with the use of supplementary aids and services could not be achieved satisfactorily? 34 C.F.R. 300.114(a)(2)(ii), 300.117; K.S.A. 72-3420(a); K.A.R. 91-40-21(i)</a:t>
            </a:r>
            <a:br>
              <a:rPr lang="en-US" dirty="0"/>
            </a:br>
            <a:br>
              <a:rPr lang="en-US" dirty="0"/>
            </a:br>
            <a:r>
              <a:rPr lang="en-US" b="1" dirty="0"/>
              <a:t>METHOD</a:t>
            </a:r>
            <a:r>
              <a:rPr lang="en-US" dirty="0"/>
              <a:t>: First, review the education record to determine whether the student with a disability is placed in the regular education environment for the whole school day or in a more restrictive environment for any part of the school day. If the student is placed in a more restrictive environment for any part of the school day (including nonacademic and extracurricular services and activities – i.e. meals, recess, transportation, assemblies, clubs, athletics, etc.), next review the education record for documentation showing that the team first considered or implemented placement in the regular environment with the use of supplementary aids and services before considering more restrictive environments. Finally, review the education record for documentation showing that the nature or severity of the disability is such that education in regular classes with supplementary aids and services cannot be achieved satisfactorily.</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52249" y="3022088"/>
            <a:ext cx="4035726" cy="3124436"/>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rgbClr val="000000"/>
                </a:solidFill>
                <a:latin typeface="+mn-lt"/>
                <a:ea typeface="Arial Narrow"/>
                <a:cs typeface="Arial Narrow"/>
                <a:sym typeface="Arial Narrow"/>
              </a:rPr>
              <a:t>YES</a:t>
            </a:r>
          </a:p>
          <a:p>
            <a:pPr marL="95250" lvl="0" indent="0">
              <a:lnSpc>
                <a:spcPct val="100000"/>
              </a:lnSpc>
              <a:buNone/>
            </a:pPr>
            <a:r>
              <a:rPr lang="en-US" sz="1150" b="1" kern="0">
                <a:solidFill>
                  <a:srgbClr val="000000"/>
                </a:solidFill>
                <a:latin typeface="+mn-lt"/>
                <a:ea typeface="Arial Narrow"/>
                <a:cs typeface="Arial Narrow"/>
                <a:sym typeface="Arial Narrow"/>
              </a:rPr>
              <a:t>Select YES if: </a:t>
            </a:r>
          </a:p>
          <a:p>
            <a:pPr marL="95250" lvl="0" indent="0">
              <a:lnSpc>
                <a:spcPct val="100000"/>
              </a:lnSpc>
              <a:buNone/>
            </a:pPr>
            <a:r>
              <a:rPr lang="en-US" sz="1150" b="1" kern="0">
                <a:solidFill>
                  <a:srgbClr val="000000"/>
                </a:solidFill>
                <a:latin typeface="+mn-lt"/>
                <a:ea typeface="Arial Narrow"/>
                <a:cs typeface="Arial Narrow"/>
                <a:sym typeface="Arial Narrow"/>
              </a:rPr>
              <a:t>• The education record contains documentation showing the student is placed in the regular education environment for the entire school day, including nonacademic and extracurricular services and activities.</a:t>
            </a:r>
          </a:p>
          <a:p>
            <a:pPr marL="95250" lvl="0" indent="0">
              <a:lnSpc>
                <a:spcPct val="100000"/>
              </a:lnSpc>
              <a:buNone/>
            </a:pPr>
            <a:r>
              <a:rPr lang="en-US" sz="1150" b="1" kern="0">
                <a:solidFill>
                  <a:srgbClr val="000000"/>
                </a:solidFill>
                <a:latin typeface="+mn-lt"/>
                <a:ea typeface="Arial Narrow"/>
                <a:cs typeface="Arial Narrow"/>
                <a:sym typeface="Arial Narrow"/>
              </a:rPr>
              <a:t>OR </a:t>
            </a:r>
          </a:p>
          <a:p>
            <a:pPr marL="95250" lvl="0" indent="0">
              <a:lnSpc>
                <a:spcPct val="100000"/>
              </a:lnSpc>
              <a:buNone/>
            </a:pPr>
            <a:r>
              <a:rPr lang="en-US" sz="1150" b="1" kern="0">
                <a:solidFill>
                  <a:srgbClr val="000000"/>
                </a:solidFill>
                <a:latin typeface="+mn-lt"/>
                <a:ea typeface="Arial Narrow"/>
                <a:cs typeface="Arial Narrow"/>
                <a:sym typeface="Arial Narrow"/>
              </a:rPr>
              <a:t>• The education record contains documentation showing a) the team first considered placement in the regular environment with supplementary aids and services, AND b) when placing the student outside of the regular environment the team determined that the nature or severity of the student’s disability is such that placement in the regular education environment with supplementary aids and services cannot be achieved satisfactorily.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395988" y="3022089"/>
            <a:ext cx="3710805" cy="3092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50" b="1">
                <a:latin typeface="+mn-lt"/>
              </a:rPr>
              <a:t>NO </a:t>
            </a:r>
          </a:p>
          <a:p>
            <a:pPr marL="0" indent="0">
              <a:buNone/>
            </a:pPr>
            <a:r>
              <a:rPr lang="en-US" sz="1150" b="1">
                <a:latin typeface="+mn-lt"/>
              </a:rPr>
              <a:t>Select NO if the education record DOES NOT contain documentation showing a) the team first considered placement in the regular environment with supplementary aids and services, AND b) when placing the student outside of the regular environment the team determined that the nature or severity of the student’s disability is such that placement in the regular education environment with supplementary aids and services cannot be achieved satisfactorily.</a:t>
            </a:r>
            <a:endParaRPr lang="en-US" sz="115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3022088"/>
            <a:ext cx="3735456" cy="3124435"/>
          </a:xfrm>
          <a:prstGeom prst="rect">
            <a:avLst/>
          </a:prstGeom>
          <a:solidFill>
            <a:schemeClr val="tx1">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150" b="1" dirty="0">
                <a:solidFill>
                  <a:srgbClr val="12284C"/>
                </a:solidFill>
                <a:latin typeface="Open Sans Light"/>
                <a:ea typeface="+mn-ea"/>
                <a:cs typeface="+mn-cs"/>
              </a:rPr>
              <a:t>N/A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Select N/A if: </a:t>
            </a:r>
          </a:p>
          <a:p>
            <a:pPr marL="0" lvl="0" indent="0">
              <a:lnSpc>
                <a:spcPct val="100000"/>
              </a:lnSpc>
              <a:spcBef>
                <a:spcPts val="0"/>
              </a:spcBef>
              <a:buClrTx/>
              <a:buSzTx/>
              <a:buNone/>
            </a:pPr>
            <a:r>
              <a:rPr lang="en-US" sz="1150" b="1" dirty="0">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150" b="1" strike="sngStrike" dirty="0">
              <a:solidFill>
                <a:srgbClr val="12284C"/>
              </a:solidFill>
              <a:latin typeface="Open Sans Light"/>
              <a:ea typeface="+mn-ea"/>
              <a:cs typeface="+mn-cs"/>
            </a:endParaRPr>
          </a:p>
          <a:p>
            <a:pPr marL="0" lvl="0" indent="0">
              <a:lnSpc>
                <a:spcPct val="100000"/>
              </a:lnSpc>
              <a:spcBef>
                <a:spcPts val="0"/>
              </a:spcBef>
              <a:buClrTx/>
              <a:buSzTx/>
              <a:buNone/>
            </a:pPr>
            <a:r>
              <a:rPr lang="en-US" sz="1150" b="1" strike="sngStrike" dirty="0">
                <a:solidFill>
                  <a:srgbClr val="12284C"/>
                </a:solidFill>
                <a:latin typeface="Open Sans Light"/>
                <a:ea typeface="+mn-ea"/>
                <a:cs typeface="+mn-cs"/>
              </a:rPr>
              <a:t>OR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 This is a file for a student who: (a) has been convicted as an adult under state law and is incarcerated in an adult prison; AND (b) the student’s IEP team has modified the student’s IEP or placement because the State has demonstrated a bona fide security or compelling penological interest that cannot otherwise be accommodated (34 C.F.R. 300.324(d)(2)).</a:t>
            </a:r>
          </a:p>
        </p:txBody>
      </p:sp>
      <p:sp>
        <p:nvSpPr>
          <p:cNvPr id="4" name="Rectangle 3">
            <a:extLst>
              <a:ext uri="{FF2B5EF4-FFF2-40B4-BE49-F238E27FC236}">
                <a16:creationId xmlns:a16="http://schemas.microsoft.com/office/drawing/2014/main" id="{2C5CB90F-C1B9-4463-8D1B-B994371FAB1D}"/>
              </a:ext>
            </a:extLst>
          </p:cNvPr>
          <p:cNvSpPr/>
          <p:nvPr/>
        </p:nvSpPr>
        <p:spPr>
          <a:xfrm>
            <a:off x="367001" y="6146524"/>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688253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810132D-DF40-4D1F-A963-F16A5BA416C4}"/>
              </a:ext>
            </a:extLst>
          </p:cNvPr>
          <p:cNvSpPr>
            <a:spLocks noGrp="1"/>
          </p:cNvSpPr>
          <p:nvPr>
            <p:ph type="subTitle" idx="1"/>
          </p:nvPr>
        </p:nvSpPr>
        <p:spPr>
          <a:xfrm>
            <a:off x="2968052" y="3429000"/>
            <a:ext cx="9223948" cy="2791918"/>
          </a:xfrm>
        </p:spPr>
        <p:txBody>
          <a:bodyPr vert="horz" lIns="91440" tIns="45720" rIns="91440" bIns="45720" rtlCol="0" anchor="t">
            <a:normAutofit fontScale="47500" lnSpcReduction="20000"/>
          </a:bodyPr>
          <a:lstStyle/>
          <a:p>
            <a:pPr marL="285750" indent="-285750">
              <a:lnSpc>
                <a:spcPct val="100000"/>
              </a:lnSpc>
              <a:buFont typeface="Arial"/>
              <a:buChar char="•"/>
            </a:pPr>
            <a:r>
              <a:rPr lang="en-US" sz="2200" dirty="0">
                <a:latin typeface="+mn-lt"/>
                <a:ea typeface="Open Sans Light"/>
                <a:cs typeface="Open Sans Light"/>
                <a:hlinkClick r:id="rId3">
                  <a:extLst>
                    <a:ext uri="{A12FA001-AC4F-418D-AE19-62706E023703}">
                      <ahyp:hlinkClr xmlns:ahyp="http://schemas.microsoft.com/office/drawing/2018/hyperlinkcolor" val="tx"/>
                    </a:ext>
                  </a:extLst>
                </a:hlinkClick>
              </a:rPr>
              <a:t>Evaluation &amp; Eligibility: Requirements and File Review</a:t>
            </a:r>
            <a:endParaRPr lang="en-US" sz="2200" dirty="0">
              <a:latin typeface="+mn-lt"/>
              <a:ea typeface="Open Sans Light"/>
              <a:cs typeface="Open Sans Light"/>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4">
                  <a:extLst>
                    <a:ext uri="{A12FA001-AC4F-418D-AE19-62706E023703}">
                      <ahyp:hlinkClr xmlns:ahyp="http://schemas.microsoft.com/office/drawing/2018/hyperlinkcolor" val="tx"/>
                    </a:ext>
                  </a:extLst>
                </a:hlinkClick>
              </a:rPr>
              <a:t>Evaluation Procedures Reflection</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5">
                  <a:extLst>
                    <a:ext uri="{A12FA001-AC4F-418D-AE19-62706E023703}">
                      <ahyp:hlinkClr xmlns:ahyp="http://schemas.microsoft.com/office/drawing/2018/hyperlinkcolor" val="tx"/>
                    </a:ext>
                  </a:extLst>
                </a:hlinkClick>
              </a:rPr>
              <a:t>Reevaluation of decision tree final</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6">
                  <a:extLst>
                    <a:ext uri="{A12FA001-AC4F-418D-AE19-62706E023703}">
                      <ahyp:hlinkClr xmlns:ahyp="http://schemas.microsoft.com/office/drawing/2018/hyperlinkcolor" val="tx"/>
                    </a:ext>
                  </a:extLst>
                </a:hlinkClick>
              </a:rPr>
              <a:t>Documenting Equity in Evaluation </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7">
                  <a:extLst>
                    <a:ext uri="{A12FA001-AC4F-418D-AE19-62706E023703}">
                      <ahyp:hlinkClr xmlns:ahyp="http://schemas.microsoft.com/office/drawing/2018/hyperlinkcolor" val="tx"/>
                    </a:ext>
                  </a:extLst>
                </a:hlinkClick>
              </a:rPr>
              <a:t>Documenting Equity in Evaluation handout </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8">
                  <a:extLst>
                    <a:ext uri="{A12FA001-AC4F-418D-AE19-62706E023703}">
                      <ahyp:hlinkClr xmlns:ahyp="http://schemas.microsoft.com/office/drawing/2018/hyperlinkcolor" val="tx"/>
                    </a:ext>
                  </a:extLst>
                </a:hlinkClick>
              </a:rPr>
              <a:t>Evaluation and Eligibility Gifted RTI </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b="0" i="0" u="sng" dirty="0">
                <a:solidFill>
                  <a:schemeClr val="bg2"/>
                </a:solidFill>
                <a:effectLst/>
                <a:latin typeface="+mn-lt"/>
                <a:hlinkClick r:id="rId9">
                  <a:extLst>
                    <a:ext uri="{A12FA001-AC4F-418D-AE19-62706E023703}">
                      <ahyp:hlinkClr xmlns:ahyp="http://schemas.microsoft.com/office/drawing/2018/hyperlinkcolor" val="tx"/>
                    </a:ext>
                  </a:extLst>
                </a:hlinkClick>
              </a:rPr>
              <a:t>Considering, Addressing, and Documenting Racial, Cultural, and Language Characteristics with the Evaluation Process</a:t>
            </a:r>
            <a:endParaRPr lang="en-US" sz="2200" b="0" i="0" u="sng" dirty="0">
              <a:solidFill>
                <a:schemeClr val="bg2"/>
              </a:solidFill>
              <a:effectLst/>
              <a:latin typeface="+mn-lt"/>
            </a:endParaRPr>
          </a:p>
          <a:p>
            <a:pPr marL="285750" indent="-285750">
              <a:lnSpc>
                <a:spcPct val="100000"/>
              </a:lnSpc>
              <a:buFont typeface="Arial"/>
              <a:buChar char="•"/>
            </a:pPr>
            <a:r>
              <a:rPr lang="en-US" sz="2200" b="0" i="0" u="sng" dirty="0">
                <a:effectLst/>
                <a:latin typeface="+mn-lt"/>
                <a:hlinkClick r:id="rId10">
                  <a:extLst>
                    <a:ext uri="{A12FA001-AC4F-418D-AE19-62706E023703}">
                      <ahyp:hlinkClr xmlns:ahyp="http://schemas.microsoft.com/office/drawing/2018/hyperlinkcolor" val="tx"/>
                    </a:ext>
                  </a:extLst>
                </a:hlinkClick>
              </a:rPr>
              <a:t>Example- Team Evaluation Report and Eligibility Determination</a:t>
            </a:r>
            <a:r>
              <a:rPr lang="en-US" sz="2200" b="0" i="0" dirty="0">
                <a:effectLst/>
                <a:latin typeface="+mn-lt"/>
              </a:rPr>
              <a:t>- Word</a:t>
            </a:r>
          </a:p>
          <a:p>
            <a:pPr marL="285750" indent="-285750">
              <a:lnSpc>
                <a:spcPct val="100000"/>
              </a:lnSpc>
              <a:buFont typeface="Arial"/>
              <a:buChar char="•"/>
            </a:pPr>
            <a:r>
              <a:rPr lang="en-US" sz="2200" b="0" i="0" u="sng" dirty="0">
                <a:effectLst/>
                <a:latin typeface="+mn-lt"/>
                <a:hlinkClick r:id="rId11">
                  <a:extLst>
                    <a:ext uri="{A12FA001-AC4F-418D-AE19-62706E023703}">
                      <ahyp:hlinkClr xmlns:ahyp="http://schemas.microsoft.com/office/drawing/2018/hyperlinkcolor" val="tx"/>
                    </a:ext>
                  </a:extLst>
                </a:hlinkClick>
              </a:rPr>
              <a:t>Example- Team Re-Evaluation Report and Eligibility Determination</a:t>
            </a:r>
            <a:endParaRPr lang="en-US" sz="2200" b="0" i="0" u="sng" dirty="0">
              <a:effectLst/>
              <a:latin typeface="+mn-lt"/>
            </a:endParaRPr>
          </a:p>
          <a:p>
            <a:pPr marL="285750" indent="-285750">
              <a:buFont typeface="Arial"/>
              <a:buChar char="•"/>
            </a:pPr>
            <a:r>
              <a:rPr lang="en-US" dirty="0">
                <a:latin typeface="+mn-lt"/>
                <a:hlinkClick r:id="rId12">
                  <a:extLst>
                    <a:ext uri="{A12FA001-AC4F-418D-AE19-62706E023703}">
                      <ahyp:hlinkClr xmlns:ahyp="http://schemas.microsoft.com/office/drawing/2018/hyperlinkcolor" val="tx"/>
                    </a:ext>
                  </a:extLst>
                </a:hlinkClick>
              </a:rPr>
              <a:t>Reevaluation Procedures</a:t>
            </a:r>
            <a:endParaRPr lang="en-US" dirty="0">
              <a:latin typeface="+mn-lt"/>
            </a:endParaRPr>
          </a:p>
          <a:p>
            <a:pPr marL="285750" indent="-285750">
              <a:lnSpc>
                <a:spcPct val="100000"/>
              </a:lnSpc>
              <a:buFont typeface="Arial"/>
              <a:buChar char="•"/>
            </a:pPr>
            <a:endParaRPr lang="en-US" sz="1600" b="0" i="0" dirty="0">
              <a:solidFill>
                <a:srgbClr val="212529"/>
              </a:solidFill>
              <a:effectLst/>
              <a:latin typeface="Poppins" panose="00000500000000000000" pitchFamily="2" charset="0"/>
            </a:endParaRPr>
          </a:p>
          <a:p>
            <a:pPr marL="285750" indent="-285750">
              <a:lnSpc>
                <a:spcPct val="100000"/>
              </a:lnSpc>
              <a:buFont typeface="Arial"/>
              <a:buChar char="•"/>
            </a:pPr>
            <a:endParaRPr lang="en-US" dirty="0"/>
          </a:p>
          <a:p>
            <a:endParaRPr lang="en-US" dirty="0"/>
          </a:p>
        </p:txBody>
      </p:sp>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250955" y="1815819"/>
            <a:ext cx="10715918" cy="1798820"/>
          </a:xfrm>
        </p:spPr>
        <p:txBody>
          <a:bodyPr>
            <a:normAutofit/>
          </a:bodyPr>
          <a:lstStyle/>
          <a:p>
            <a:r>
              <a:rPr lang="en-US" sz="3600" dirty="0">
                <a:latin typeface="+mj-lt"/>
                <a:hlinkClick r:id="rId13">
                  <a:extLst>
                    <a:ext uri="{A12FA001-AC4F-418D-AE19-62706E023703}">
                      <ahyp:hlinkClr xmlns:ahyp="http://schemas.microsoft.com/office/drawing/2018/hyperlinkcolor" val="tx"/>
                    </a:ext>
                  </a:extLst>
                </a:hlinkClick>
              </a:rPr>
              <a:t>IDEA &amp; Gifted File Review Self-Assessment</a:t>
            </a:r>
            <a:r>
              <a:rPr lang="en-US" sz="3600" dirty="0">
                <a:latin typeface="+mj-lt"/>
              </a:rPr>
              <a:t>: </a:t>
            </a:r>
            <a:br>
              <a:rPr lang="en-US" sz="3600" dirty="0">
                <a:latin typeface="+mn-lt"/>
              </a:rPr>
            </a:br>
            <a:r>
              <a:rPr lang="en-US" sz="3600" dirty="0">
                <a:latin typeface="+mn-lt"/>
                <a:ea typeface="Open Sans Light"/>
                <a:cs typeface="Open Sans Light"/>
              </a:rPr>
              <a:t>Evaluation and Eligibility – Questions 2-9</a:t>
            </a:r>
            <a:endParaRPr lang="en-US" sz="3600" dirty="0">
              <a:latin typeface="+mn-lt"/>
            </a:endParaRPr>
          </a:p>
        </p:txBody>
      </p:sp>
    </p:spTree>
    <p:extLst>
      <p:ext uri="{BB962C8B-B14F-4D97-AF65-F5344CB8AC3E}">
        <p14:creationId xmlns:p14="http://schemas.microsoft.com/office/powerpoint/2010/main" val="412305737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f9f4144947_0_3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Common findings</a:t>
            </a:r>
            <a:endParaRPr/>
          </a:p>
        </p:txBody>
      </p:sp>
      <p:sp>
        <p:nvSpPr>
          <p:cNvPr id="518" name="Google Shape;518;gf9f4144947_0_386"/>
          <p:cNvSpPr txBox="1">
            <a:spLocks noGrp="1"/>
          </p:cNvSpPr>
          <p:nvPr>
            <p:ph type="body" idx="1"/>
          </p:nvPr>
        </p:nvSpPr>
        <p:spPr>
          <a:xfrm>
            <a:off x="838200" y="1644073"/>
            <a:ext cx="10515600" cy="4533000"/>
          </a:xfrm>
          <a:prstGeom prst="rect">
            <a:avLst/>
          </a:prstGeom>
          <a:noFill/>
          <a:ln>
            <a:noFill/>
          </a:ln>
        </p:spPr>
        <p:txBody>
          <a:bodyPr spcFirstLastPara="1" wrap="square" lIns="91425" tIns="45700" rIns="91425" bIns="45700" anchor="t" anchorCtr="0">
            <a:normAutofit lnSpcReduction="10000"/>
          </a:bodyPr>
          <a:lstStyle/>
          <a:p>
            <a:pPr marL="685800" indent="-457200">
              <a:lnSpc>
                <a:spcPct val="100000"/>
              </a:lnSpc>
            </a:pPr>
            <a:r>
              <a:rPr lang="en-US" sz="2600" dirty="0">
                <a:solidFill>
                  <a:srgbClr val="12284C"/>
                </a:solidFill>
                <a:latin typeface="+mn-lt"/>
                <a:ea typeface="Arial"/>
                <a:cs typeface="Arial"/>
                <a:sym typeface="Arial"/>
              </a:rPr>
              <a:t>Use of boiler plate statement as assurance that LRE was considered for a specific student, or simply restating the pullout services within the IEP</a:t>
            </a:r>
          </a:p>
          <a:p>
            <a:pPr marL="685800" indent="-457200"/>
            <a:r>
              <a:rPr lang="en-US" sz="2600" dirty="0">
                <a:solidFill>
                  <a:srgbClr val="12284C"/>
                </a:solidFill>
                <a:latin typeface="+mn-lt"/>
                <a:ea typeface="Arial"/>
                <a:cs typeface="Arial"/>
                <a:sym typeface="Arial"/>
              </a:rPr>
              <a:t>Lack of documentation that team first considered placement in general education with support before moving to more restrictive setting</a:t>
            </a:r>
          </a:p>
          <a:p>
            <a:pPr marL="1143000" lvl="1" indent="-457200"/>
            <a:r>
              <a:rPr lang="en-US" sz="2200" b="0" i="0" u="none" strike="noStrike" baseline="0" dirty="0">
                <a:latin typeface="+mn-lt"/>
              </a:rPr>
              <a:t>“Courts and federal agencies are clear that IEPs and/or other relevant documentation and information should clearly and specifically document options considered on the continuum of alternative placements and why less restrictive options were rejected. This rationale must be clearly and appropriately stated.” (</a:t>
            </a:r>
            <a:r>
              <a:rPr lang="en-US" sz="2200" b="0" i="1" u="none" strike="noStrike" baseline="0" dirty="0">
                <a:latin typeface="+mn-lt"/>
              </a:rPr>
              <a:t>Julie Weatherly 90 Tips in 120 Minutes CEC2025</a:t>
            </a:r>
            <a:r>
              <a:rPr lang="en-US" sz="2200" b="0" i="0" u="none" strike="noStrike" baseline="0" dirty="0">
                <a:latin typeface="+mn-lt"/>
              </a:rPr>
              <a:t>)</a:t>
            </a:r>
            <a:endParaRPr sz="2600" dirty="0">
              <a:latin typeface="+mn-lt"/>
              <a:ea typeface="Arial"/>
              <a:cs typeface="Arial"/>
              <a:sym typeface="Arial"/>
            </a:endParaRPr>
          </a:p>
          <a:p>
            <a:pPr marL="457200" lvl="0" indent="0" algn="l" rtl="0">
              <a:lnSpc>
                <a:spcPct val="90000"/>
              </a:lnSpc>
              <a:spcBef>
                <a:spcPts val="1000"/>
              </a:spcBef>
              <a:spcAft>
                <a:spcPts val="0"/>
              </a:spcAft>
              <a:buNone/>
            </a:pPr>
            <a:endParaRPr dirty="0">
              <a:latin typeface="+mn-lt"/>
            </a:endParaRPr>
          </a:p>
          <a:p>
            <a:pPr marL="228600" lvl="0" indent="-50800" algn="l" rtl="0">
              <a:lnSpc>
                <a:spcPct val="90000"/>
              </a:lnSpc>
              <a:spcBef>
                <a:spcPts val="1000"/>
              </a:spcBef>
              <a:spcAft>
                <a:spcPts val="0"/>
              </a:spcAft>
              <a:buSzPts val="2800"/>
              <a:buNone/>
            </a:pPr>
            <a:endParaRPr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E9AC55-2556-4759-9EB4-542B285D9778}"/>
              </a:ext>
            </a:extLst>
          </p:cNvPr>
          <p:cNvSpPr>
            <a:spLocks noGrp="1"/>
          </p:cNvSpPr>
          <p:nvPr>
            <p:ph idx="1"/>
          </p:nvPr>
        </p:nvSpPr>
        <p:spPr>
          <a:xfrm>
            <a:off x="838200" y="1335505"/>
            <a:ext cx="10515600" cy="4841458"/>
          </a:xfrm>
        </p:spPr>
        <p:txBody>
          <a:bodyPr>
            <a:normAutofit fontScale="55000" lnSpcReduction="20000"/>
          </a:bodyPr>
          <a:lstStyle/>
          <a:p>
            <a:pPr>
              <a:lnSpc>
                <a:spcPct val="120000"/>
              </a:lnSpc>
            </a:pPr>
            <a:r>
              <a:rPr lang="en-US" i="1" dirty="0">
                <a:latin typeface="Open Sans Light"/>
                <a:ea typeface="Open Sans Light"/>
                <a:cs typeface="Open Sans Light"/>
              </a:rPr>
              <a:t>Dan needs intensive social skills instruction and practice in a small group situation in order to improve his ability to resolve conflict and cooperate with peers.  He will receive this instruction from the social worker during his study hall for 20 minutes per day, three times per week.  Due to Dan's difficulty with sustaining focus and impulsivity in responding to peers and adults resulting from his disability, he needs direct and targeted opportunities to practice skills in a small group setting with verbal feedback first before transferring the practiced skill into the general education setting.  This setting and level of support is considered to be the least restrictive environment at this time; data for previous attempts to provide support and instruction  only within the general education setting in these areas suggested that Dan may gain skills faster and benefit from smaller groups with  more structured opportunities with immediate adult feedback.  As Dan gains skills in these two areas, the team will review progress at least annually, with goal to decrease his pullout time and increase his supports in general education to assist in successfully transferring these skills.  Dan will receive his remaining instruction in the general education setting with his non-disabled peers.</a:t>
            </a:r>
            <a:endParaRPr lang="en-US" dirty="0">
              <a:latin typeface="Open Sans Light"/>
              <a:ea typeface="Open Sans Light"/>
              <a:cs typeface="Open Sans Light"/>
            </a:endParaRPr>
          </a:p>
          <a:p>
            <a:pPr>
              <a:lnSpc>
                <a:spcPct val="120000"/>
              </a:lnSpc>
            </a:pPr>
            <a:r>
              <a:rPr lang="en-US" i="1" dirty="0">
                <a:latin typeface="Open Sans Light"/>
                <a:ea typeface="Open Sans Light"/>
                <a:cs typeface="Open Sans Light"/>
              </a:rPr>
              <a:t>Due to Sue’s significant information processing deficits in the areas of auditory acquisition and organization related to sequencing words resulting from her receptive language deficit, she needs small group reading instruction with repeated directions in multiple formats.  Therefore, she will be removed from general education to receive this instruction daily for 25 minutes during intervention time.  Sue will continue to participate in core reading instruction within the general classroom and will receive her remaining instruction in the general education setting with her general education peers. This level of support and location of service is considered to be the least restrictive environment at this time: special education services, service settings, and data collected will be reviewed at least annually to help inform placement decisions for the least restrictive placement to meet Sue's needs.</a:t>
            </a:r>
            <a:endParaRPr lang="en-US" dirty="0">
              <a:latin typeface="Open Sans Light"/>
              <a:ea typeface="Open Sans Light"/>
              <a:cs typeface="Open Sans Light"/>
            </a:endParaRPr>
          </a:p>
          <a:p>
            <a:endParaRPr lang="en-US" dirty="0"/>
          </a:p>
        </p:txBody>
      </p:sp>
      <p:sp>
        <p:nvSpPr>
          <p:cNvPr id="3" name="Title 2">
            <a:extLst>
              <a:ext uri="{FF2B5EF4-FFF2-40B4-BE49-F238E27FC236}">
                <a16:creationId xmlns:a16="http://schemas.microsoft.com/office/drawing/2014/main" id="{73A10AFF-E705-40DA-8D4D-7C12767C64F6}"/>
              </a:ext>
            </a:extLst>
          </p:cNvPr>
          <p:cNvSpPr>
            <a:spLocks noGrp="1"/>
          </p:cNvSpPr>
          <p:nvPr>
            <p:ph type="title"/>
          </p:nvPr>
        </p:nvSpPr>
        <p:spPr/>
        <p:txBody>
          <a:bodyPr/>
          <a:lstStyle/>
          <a:p>
            <a:r>
              <a:rPr lang="en-US"/>
              <a:t>LRE Sample Statements</a:t>
            </a:r>
          </a:p>
        </p:txBody>
      </p:sp>
    </p:spTree>
    <p:extLst>
      <p:ext uri="{BB962C8B-B14F-4D97-AF65-F5344CB8AC3E}">
        <p14:creationId xmlns:p14="http://schemas.microsoft.com/office/powerpoint/2010/main" val="174759311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dirty="0"/>
              <a:t>Be the Reviewer</a:t>
            </a:r>
            <a:br>
              <a:rPr lang="en-US" dirty="0"/>
            </a:br>
            <a:r>
              <a:rPr lang="en-US" dirty="0"/>
              <a:t>Q23</a:t>
            </a:r>
          </a:p>
        </p:txBody>
      </p:sp>
    </p:spTree>
    <p:extLst>
      <p:ext uri="{BB962C8B-B14F-4D97-AF65-F5344CB8AC3E}">
        <p14:creationId xmlns:p14="http://schemas.microsoft.com/office/powerpoint/2010/main" val="428647535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DADD24D-9CFA-A7BE-24F5-F382048EBC15}"/>
              </a:ext>
            </a:extLst>
          </p:cNvPr>
          <p:cNvSpPr>
            <a:spLocks noGrp="1"/>
          </p:cNvSpPr>
          <p:nvPr>
            <p:ph idx="1"/>
          </p:nvPr>
        </p:nvSpPr>
        <p:spPr/>
        <p:txBody>
          <a:bodyPr/>
          <a:lstStyle/>
          <a:p>
            <a:pPr marL="0" indent="0">
              <a:buNone/>
            </a:pPr>
            <a:r>
              <a:rPr lang="en-US" dirty="0"/>
              <a:t>Due to XXXX’s significant speech errors and intelligibility, it is recommended that he receive speech services in a pull-out setting. XXXX will receive speech/language services outside of the general education classroom 2x a week for 20 minutes per session. Due to XXXX’s level of support and required to address his significant speech errors and current data, this level of support and location of services is the least restrictive environment for XXXX. Continued data collection and review will guide future conversations about services and placement for XXXX.</a:t>
            </a:r>
          </a:p>
        </p:txBody>
      </p:sp>
      <p:sp>
        <p:nvSpPr>
          <p:cNvPr id="4" name="Title 3">
            <a:extLst>
              <a:ext uri="{FF2B5EF4-FFF2-40B4-BE49-F238E27FC236}">
                <a16:creationId xmlns:a16="http://schemas.microsoft.com/office/drawing/2014/main" id="{BBC32460-32F5-8DCC-BA6A-4BA914305C7C}"/>
              </a:ext>
            </a:extLst>
          </p:cNvPr>
          <p:cNvSpPr>
            <a:spLocks noGrp="1"/>
          </p:cNvSpPr>
          <p:nvPr>
            <p:ph type="title"/>
          </p:nvPr>
        </p:nvSpPr>
        <p:spPr/>
        <p:txBody>
          <a:bodyPr/>
          <a:lstStyle/>
          <a:p>
            <a:r>
              <a:rPr lang="en-US" dirty="0"/>
              <a:t>Q23 – Example 1</a:t>
            </a:r>
          </a:p>
        </p:txBody>
      </p:sp>
    </p:spTree>
    <p:extLst>
      <p:ext uri="{BB962C8B-B14F-4D97-AF65-F5344CB8AC3E}">
        <p14:creationId xmlns:p14="http://schemas.microsoft.com/office/powerpoint/2010/main" val="422871143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21E6C-CEB8-B3B0-E3DE-BAE66E3251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CC7B8B-1791-AD85-BA7C-653F7889BF86}"/>
              </a:ext>
            </a:extLst>
          </p:cNvPr>
          <p:cNvSpPr>
            <a:spLocks noGrp="1"/>
          </p:cNvSpPr>
          <p:nvPr>
            <p:ph type="title"/>
          </p:nvPr>
        </p:nvSpPr>
        <p:spPr>
          <a:xfrm>
            <a:off x="838200" y="365125"/>
            <a:ext cx="10515600" cy="1325563"/>
          </a:xfrm>
        </p:spPr>
        <p:txBody>
          <a:bodyPr anchor="ctr">
            <a:normAutofit/>
          </a:bodyPr>
          <a:lstStyle/>
          <a:p>
            <a:r>
              <a:rPr lang="en-US" dirty="0"/>
              <a:t>Q23 – Example 1- KSDE Response</a:t>
            </a:r>
          </a:p>
        </p:txBody>
      </p:sp>
      <p:sp>
        <p:nvSpPr>
          <p:cNvPr id="5" name="Content Placeholder 4">
            <a:extLst>
              <a:ext uri="{FF2B5EF4-FFF2-40B4-BE49-F238E27FC236}">
                <a16:creationId xmlns:a16="http://schemas.microsoft.com/office/drawing/2014/main" id="{514E6131-959A-9BF1-0E7D-619E4DEDE420}"/>
              </a:ext>
            </a:extLst>
          </p:cNvPr>
          <p:cNvSpPr>
            <a:spLocks noGrp="1"/>
          </p:cNvSpPr>
          <p:nvPr>
            <p:ph sz="half" idx="1"/>
          </p:nvPr>
        </p:nvSpPr>
        <p:spPr>
          <a:xfrm>
            <a:off x="838200" y="1825625"/>
            <a:ext cx="5181600" cy="4351338"/>
          </a:xfrm>
        </p:spPr>
        <p:txBody>
          <a:bodyPr>
            <a:normAutofit fontScale="92500" lnSpcReduction="20000"/>
          </a:bodyPr>
          <a:lstStyle/>
          <a:p>
            <a:pPr marL="0" indent="0">
              <a:buNone/>
            </a:pPr>
            <a:r>
              <a:rPr lang="en-US" sz="2400" dirty="0"/>
              <a:t>Due to XXXX’s significant speech errors and intelligibility, it is recommended that he receive speech services in a pull-out setting. XXXX will receive speech/language services outside of the general education classroom 2x a week for 20 minutes per session. Due to XXXX’s level of support and required to address his significant speech errors and current data, this level of support and location of services is the least restrictive environment for XXXX. Continued data collection and review will guide future conversations about services and placement for XXXX.</a:t>
            </a:r>
          </a:p>
        </p:txBody>
      </p:sp>
      <p:pic>
        <p:nvPicPr>
          <p:cNvPr id="2" name="Picture 1" descr="green light - compliant">
            <a:extLst>
              <a:ext uri="{FF2B5EF4-FFF2-40B4-BE49-F238E27FC236}">
                <a16:creationId xmlns:a16="http://schemas.microsoft.com/office/drawing/2014/main" id="{39D13D4D-47A1-E279-04E7-3500B17C5C8A}"/>
              </a:ext>
            </a:extLst>
          </p:cNvPr>
          <p:cNvPicPr>
            <a:picLocks noChangeAspect="1"/>
          </p:cNvPicPr>
          <p:nvPr/>
        </p:nvPicPr>
        <p:blipFill>
          <a:blip r:embed="rId3"/>
          <a:stretch>
            <a:fillRect/>
          </a:stretch>
        </p:blipFill>
        <p:spPr>
          <a:xfrm>
            <a:off x="6636919" y="1825625"/>
            <a:ext cx="4252162" cy="4351338"/>
          </a:xfrm>
          <a:prstGeom prst="rect">
            <a:avLst/>
          </a:prstGeom>
          <a:noFill/>
        </p:spPr>
      </p:pic>
    </p:spTree>
    <p:extLst>
      <p:ext uri="{BB962C8B-B14F-4D97-AF65-F5344CB8AC3E}">
        <p14:creationId xmlns:p14="http://schemas.microsoft.com/office/powerpoint/2010/main" val="208305963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BB64FE5-32A8-FF8A-356E-35A41D9ABDA6}"/>
              </a:ext>
            </a:extLst>
          </p:cNvPr>
          <p:cNvSpPr>
            <a:spLocks noGrp="1"/>
          </p:cNvSpPr>
          <p:nvPr>
            <p:ph idx="1"/>
          </p:nvPr>
        </p:nvSpPr>
        <p:spPr/>
        <p:txBody>
          <a:bodyPr/>
          <a:lstStyle/>
          <a:p>
            <a:pPr marL="0" indent="0">
              <a:buNone/>
            </a:pPr>
            <a:r>
              <a:rPr lang="en-US" dirty="0"/>
              <a:t>It is anticipated that XXXX will receive approximately 150 minutes of support in the regular education classroom, 5 days per week for the duration of the IEP. It is anticipated that XXXX will receive approximately 20 minutes of support in the special education classroom, 5 days per week for the duration of the IEP. This action was proposed because it meets her educational needs.</a:t>
            </a:r>
          </a:p>
        </p:txBody>
      </p:sp>
      <p:sp>
        <p:nvSpPr>
          <p:cNvPr id="5" name="Title 4">
            <a:extLst>
              <a:ext uri="{FF2B5EF4-FFF2-40B4-BE49-F238E27FC236}">
                <a16:creationId xmlns:a16="http://schemas.microsoft.com/office/drawing/2014/main" id="{8FDBA953-2254-DD65-CD60-AFF34125DACA}"/>
              </a:ext>
            </a:extLst>
          </p:cNvPr>
          <p:cNvSpPr>
            <a:spLocks noGrp="1"/>
          </p:cNvSpPr>
          <p:nvPr>
            <p:ph type="title"/>
          </p:nvPr>
        </p:nvSpPr>
        <p:spPr/>
        <p:txBody>
          <a:bodyPr/>
          <a:lstStyle/>
          <a:p>
            <a:r>
              <a:rPr lang="en-US" dirty="0"/>
              <a:t>Q23 – Example 2</a:t>
            </a:r>
          </a:p>
        </p:txBody>
      </p:sp>
    </p:spTree>
    <p:extLst>
      <p:ext uri="{BB962C8B-B14F-4D97-AF65-F5344CB8AC3E}">
        <p14:creationId xmlns:p14="http://schemas.microsoft.com/office/powerpoint/2010/main" val="361872061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D6085-23F7-4EF4-61F6-5AE76AD3CD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AD134AC-ECCA-3F78-EE57-079BBE63106B}"/>
              </a:ext>
            </a:extLst>
          </p:cNvPr>
          <p:cNvSpPr>
            <a:spLocks noGrp="1"/>
          </p:cNvSpPr>
          <p:nvPr>
            <p:ph type="title"/>
          </p:nvPr>
        </p:nvSpPr>
        <p:spPr>
          <a:xfrm>
            <a:off x="838200" y="365125"/>
            <a:ext cx="10515600" cy="1325563"/>
          </a:xfrm>
        </p:spPr>
        <p:txBody>
          <a:bodyPr anchor="ctr">
            <a:normAutofit/>
          </a:bodyPr>
          <a:lstStyle/>
          <a:p>
            <a:r>
              <a:rPr lang="en-US" dirty="0"/>
              <a:t>Q23 – Example 2 – KSDE Response</a:t>
            </a:r>
          </a:p>
        </p:txBody>
      </p:sp>
      <p:sp>
        <p:nvSpPr>
          <p:cNvPr id="6" name="Content Placeholder 5">
            <a:extLst>
              <a:ext uri="{FF2B5EF4-FFF2-40B4-BE49-F238E27FC236}">
                <a16:creationId xmlns:a16="http://schemas.microsoft.com/office/drawing/2014/main" id="{56CD82A0-8D37-A528-300C-E3DBE833CFA7}"/>
              </a:ext>
            </a:extLst>
          </p:cNvPr>
          <p:cNvSpPr>
            <a:spLocks noGrp="1"/>
          </p:cNvSpPr>
          <p:nvPr>
            <p:ph sz="half" idx="1"/>
          </p:nvPr>
        </p:nvSpPr>
        <p:spPr>
          <a:xfrm>
            <a:off x="838200" y="1825625"/>
            <a:ext cx="5181600" cy="4351338"/>
          </a:xfrm>
        </p:spPr>
        <p:txBody>
          <a:bodyPr>
            <a:normAutofit/>
          </a:bodyPr>
          <a:lstStyle/>
          <a:p>
            <a:pPr marL="0" indent="0">
              <a:lnSpc>
                <a:spcPct val="90000"/>
              </a:lnSpc>
              <a:buNone/>
            </a:pPr>
            <a:r>
              <a:rPr lang="en-US" sz="2400"/>
              <a:t>It is anticipated that XXXX will receive approximately 150 minutes of support in the regular education classroom, 5 days per week for the duration of the IEP. It is anticipated that XXXX will receive approximately 20 minutes of support in the special education classroom, 5 days per week for the duration of the IEP. This action was proposed because it meets her educational needs.</a:t>
            </a:r>
          </a:p>
        </p:txBody>
      </p:sp>
      <p:pic>
        <p:nvPicPr>
          <p:cNvPr id="2" name="Picture 1" descr="reg light - non-compliant">
            <a:extLst>
              <a:ext uri="{FF2B5EF4-FFF2-40B4-BE49-F238E27FC236}">
                <a16:creationId xmlns:a16="http://schemas.microsoft.com/office/drawing/2014/main" id="{136ED415-A912-FE53-8E25-5DE2236D074B}"/>
              </a:ext>
            </a:extLst>
          </p:cNvPr>
          <p:cNvPicPr>
            <a:picLocks noChangeAspect="1"/>
          </p:cNvPicPr>
          <p:nvPr/>
        </p:nvPicPr>
        <p:blipFill>
          <a:blip r:embed="rId3"/>
          <a:stretch>
            <a:fillRect/>
          </a:stretch>
        </p:blipFill>
        <p:spPr>
          <a:xfrm>
            <a:off x="7921103" y="1690688"/>
            <a:ext cx="2068828" cy="2469928"/>
          </a:xfrm>
          <a:prstGeom prst="rect">
            <a:avLst/>
          </a:prstGeom>
          <a:noFill/>
        </p:spPr>
      </p:pic>
      <p:sp>
        <p:nvSpPr>
          <p:cNvPr id="4" name="TextBox 3">
            <a:extLst>
              <a:ext uri="{FF2B5EF4-FFF2-40B4-BE49-F238E27FC236}">
                <a16:creationId xmlns:a16="http://schemas.microsoft.com/office/drawing/2014/main" id="{99392701-5B2A-6A6B-2108-8EF74E69AB74}"/>
              </a:ext>
            </a:extLst>
          </p:cNvPr>
          <p:cNvSpPr txBox="1"/>
          <p:nvPr/>
        </p:nvSpPr>
        <p:spPr>
          <a:xfrm>
            <a:off x="6964327" y="4752753"/>
            <a:ext cx="4816548" cy="1477328"/>
          </a:xfrm>
          <a:prstGeom prst="rect">
            <a:avLst/>
          </a:prstGeom>
          <a:noFill/>
        </p:spPr>
        <p:txBody>
          <a:bodyPr wrap="square" rtlCol="0">
            <a:spAutoFit/>
          </a:bodyPr>
          <a:lstStyle/>
          <a:p>
            <a:r>
              <a:rPr lang="en-US" dirty="0">
                <a:solidFill>
                  <a:srgbClr val="FF0000"/>
                </a:solidFill>
              </a:rPr>
              <a:t>There is lack of documentation showing the nature and severity of the disability is such that education in regular classes with supplementary aids and services cannot be achieved satisfactorily </a:t>
            </a:r>
          </a:p>
        </p:txBody>
      </p:sp>
    </p:spTree>
    <p:extLst>
      <p:ext uri="{BB962C8B-B14F-4D97-AF65-F5344CB8AC3E}">
        <p14:creationId xmlns:p14="http://schemas.microsoft.com/office/powerpoint/2010/main" val="336619043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shot image showing the section of the IEP that addresses participation with non-disables students in the regular education classroom. the Yes/no check boxes are marked but there is no explanation when no was marked">
            <a:extLst>
              <a:ext uri="{FF2B5EF4-FFF2-40B4-BE49-F238E27FC236}">
                <a16:creationId xmlns:a16="http://schemas.microsoft.com/office/drawing/2014/main" id="{E5B53BC7-23F4-C48E-C9DF-12D8204ADE90}"/>
              </a:ext>
            </a:extLst>
          </p:cNvPr>
          <p:cNvPicPr>
            <a:picLocks noGrp="1" noChangeAspect="1"/>
          </p:cNvPicPr>
          <p:nvPr>
            <p:ph idx="1"/>
          </p:nvPr>
        </p:nvPicPr>
        <p:blipFill>
          <a:blip r:embed="rId3"/>
          <a:stretch>
            <a:fillRect/>
          </a:stretch>
        </p:blipFill>
        <p:spPr>
          <a:xfrm>
            <a:off x="118148" y="1329102"/>
            <a:ext cx="11955703" cy="4199796"/>
          </a:xfrm>
        </p:spPr>
      </p:pic>
      <p:sp>
        <p:nvSpPr>
          <p:cNvPr id="5" name="Title 4">
            <a:extLst>
              <a:ext uri="{FF2B5EF4-FFF2-40B4-BE49-F238E27FC236}">
                <a16:creationId xmlns:a16="http://schemas.microsoft.com/office/drawing/2014/main" id="{E1CA1C89-C7F4-FA76-9ADD-D078DA48B35D}"/>
              </a:ext>
            </a:extLst>
          </p:cNvPr>
          <p:cNvSpPr>
            <a:spLocks noGrp="1"/>
          </p:cNvSpPr>
          <p:nvPr>
            <p:ph type="title"/>
          </p:nvPr>
        </p:nvSpPr>
        <p:spPr/>
        <p:txBody>
          <a:bodyPr/>
          <a:lstStyle/>
          <a:p>
            <a:r>
              <a:rPr lang="en-US" dirty="0"/>
              <a:t>Q23- Example 3</a:t>
            </a:r>
          </a:p>
        </p:txBody>
      </p:sp>
    </p:spTree>
    <p:extLst>
      <p:ext uri="{BB962C8B-B14F-4D97-AF65-F5344CB8AC3E}">
        <p14:creationId xmlns:p14="http://schemas.microsoft.com/office/powerpoint/2010/main" val="181849006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18CA8-3742-670C-42F0-7825EF224D5B}"/>
            </a:ext>
          </a:extLst>
        </p:cNvPr>
        <p:cNvGrpSpPr/>
        <p:nvPr/>
      </p:nvGrpSpPr>
      <p:grpSpPr>
        <a:xfrm>
          <a:off x="0" y="0"/>
          <a:ext cx="0" cy="0"/>
          <a:chOff x="0" y="0"/>
          <a:chExt cx="0" cy="0"/>
        </a:xfrm>
      </p:grpSpPr>
      <p:pic>
        <p:nvPicPr>
          <p:cNvPr id="8" name="Content Placeholder 7" descr="screenshot image showing the section of the IEP that addresses participation with non-disables students in the regular education classroom. the Yes/no check boxes are marked but there is no explanation when no was marked">
            <a:extLst>
              <a:ext uri="{FF2B5EF4-FFF2-40B4-BE49-F238E27FC236}">
                <a16:creationId xmlns:a16="http://schemas.microsoft.com/office/drawing/2014/main" id="{E07A671D-FEE1-BD76-976C-7F7472C66A98}"/>
              </a:ext>
            </a:extLst>
          </p:cNvPr>
          <p:cNvPicPr>
            <a:picLocks noGrp="1" noChangeAspect="1"/>
          </p:cNvPicPr>
          <p:nvPr>
            <p:ph idx="1"/>
          </p:nvPr>
        </p:nvPicPr>
        <p:blipFill>
          <a:blip r:embed="rId3"/>
          <a:stretch>
            <a:fillRect/>
          </a:stretch>
        </p:blipFill>
        <p:spPr>
          <a:xfrm>
            <a:off x="111867" y="1469570"/>
            <a:ext cx="10598150" cy="3722915"/>
          </a:xfrm>
        </p:spPr>
      </p:pic>
      <p:sp>
        <p:nvSpPr>
          <p:cNvPr id="5" name="Title 4">
            <a:extLst>
              <a:ext uri="{FF2B5EF4-FFF2-40B4-BE49-F238E27FC236}">
                <a16:creationId xmlns:a16="http://schemas.microsoft.com/office/drawing/2014/main" id="{A6D82118-BFDE-ADD6-D7DC-AFB284B27FE1}"/>
              </a:ext>
            </a:extLst>
          </p:cNvPr>
          <p:cNvSpPr>
            <a:spLocks noGrp="1"/>
          </p:cNvSpPr>
          <p:nvPr>
            <p:ph type="title"/>
          </p:nvPr>
        </p:nvSpPr>
        <p:spPr/>
        <p:txBody>
          <a:bodyPr/>
          <a:lstStyle/>
          <a:p>
            <a:r>
              <a:rPr lang="en-US" dirty="0"/>
              <a:t>Q23- Example 3 – KSDE Response</a:t>
            </a:r>
          </a:p>
        </p:txBody>
      </p:sp>
      <p:pic>
        <p:nvPicPr>
          <p:cNvPr id="2" name="Picture 1" descr="red light - non-compliant">
            <a:extLst>
              <a:ext uri="{FF2B5EF4-FFF2-40B4-BE49-F238E27FC236}">
                <a16:creationId xmlns:a16="http://schemas.microsoft.com/office/drawing/2014/main" id="{EE695EB5-6B06-DD48-EB07-545D60D3B9C9}"/>
              </a:ext>
            </a:extLst>
          </p:cNvPr>
          <p:cNvPicPr>
            <a:picLocks noChangeAspect="1"/>
          </p:cNvPicPr>
          <p:nvPr/>
        </p:nvPicPr>
        <p:blipFill>
          <a:blip r:embed="rId4"/>
          <a:stretch>
            <a:fillRect/>
          </a:stretch>
        </p:blipFill>
        <p:spPr>
          <a:xfrm>
            <a:off x="9923978" y="1339954"/>
            <a:ext cx="1897907" cy="2266324"/>
          </a:xfrm>
          <a:prstGeom prst="rect">
            <a:avLst/>
          </a:prstGeom>
        </p:spPr>
      </p:pic>
      <p:sp>
        <p:nvSpPr>
          <p:cNvPr id="3" name="TextBox 2">
            <a:extLst>
              <a:ext uri="{FF2B5EF4-FFF2-40B4-BE49-F238E27FC236}">
                <a16:creationId xmlns:a16="http://schemas.microsoft.com/office/drawing/2014/main" id="{53E5083E-9024-2277-B24B-FEC9798E05F6}"/>
              </a:ext>
            </a:extLst>
          </p:cNvPr>
          <p:cNvSpPr txBox="1"/>
          <p:nvPr/>
        </p:nvSpPr>
        <p:spPr>
          <a:xfrm>
            <a:off x="512136" y="5322101"/>
            <a:ext cx="9274122" cy="646331"/>
          </a:xfrm>
          <a:prstGeom prst="rect">
            <a:avLst/>
          </a:prstGeom>
          <a:noFill/>
        </p:spPr>
        <p:txBody>
          <a:bodyPr wrap="square" rtlCol="0">
            <a:spAutoFit/>
          </a:bodyPr>
          <a:lstStyle/>
          <a:p>
            <a:r>
              <a:rPr lang="en-US" dirty="0">
                <a:solidFill>
                  <a:srgbClr val="FF0000"/>
                </a:solidFill>
              </a:rPr>
              <a:t>No  information showing the nature or severity of the disability is such that education in regular classes with supplementary aids and services cannot be achieved satisfactorily.</a:t>
            </a:r>
          </a:p>
        </p:txBody>
      </p:sp>
    </p:spTree>
    <p:extLst>
      <p:ext uri="{BB962C8B-B14F-4D97-AF65-F5344CB8AC3E}">
        <p14:creationId xmlns:p14="http://schemas.microsoft.com/office/powerpoint/2010/main" val="319894441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928E0C-DE33-382F-F57B-C44B0391C5F3}"/>
              </a:ext>
            </a:extLst>
          </p:cNvPr>
          <p:cNvSpPr>
            <a:spLocks noGrp="1"/>
          </p:cNvSpPr>
          <p:nvPr>
            <p:ph idx="1"/>
          </p:nvPr>
        </p:nvSpPr>
        <p:spPr/>
        <p:txBody>
          <a:bodyPr>
            <a:normAutofit lnSpcReduction="10000"/>
          </a:bodyPr>
          <a:lstStyle/>
          <a:p>
            <a:r>
              <a:rPr lang="en-US" dirty="0"/>
              <a:t>XXXX will participate with his/her peers in the general education classroom with support/services to help her access grade level content which includes core instruction in reading. Due to significant needs in reading resulting from her exceptionality, XXXX will receive specialized instruction away from her peers in an individual or small group that will be adapted to address skill deficits, pace of learning, provide practice/repetition with immediate feedback, and frequent progress monitoring. The team feels that this placement is appropriate for XXXX at this time. As new data is collected, it will be reviewed by the team with placement adjusted accordingly.</a:t>
            </a:r>
          </a:p>
        </p:txBody>
      </p:sp>
      <p:sp>
        <p:nvSpPr>
          <p:cNvPr id="5" name="Title 4">
            <a:extLst>
              <a:ext uri="{FF2B5EF4-FFF2-40B4-BE49-F238E27FC236}">
                <a16:creationId xmlns:a16="http://schemas.microsoft.com/office/drawing/2014/main" id="{7A36D18B-2B17-0D73-3199-ABFA01B42FFB}"/>
              </a:ext>
            </a:extLst>
          </p:cNvPr>
          <p:cNvSpPr>
            <a:spLocks noGrp="1"/>
          </p:cNvSpPr>
          <p:nvPr>
            <p:ph type="title"/>
          </p:nvPr>
        </p:nvSpPr>
        <p:spPr/>
        <p:txBody>
          <a:bodyPr/>
          <a:lstStyle/>
          <a:p>
            <a:r>
              <a:rPr lang="en-US" dirty="0"/>
              <a:t>Q23- Example 4</a:t>
            </a:r>
          </a:p>
        </p:txBody>
      </p:sp>
    </p:spTree>
    <p:extLst>
      <p:ext uri="{BB962C8B-B14F-4D97-AF65-F5344CB8AC3E}">
        <p14:creationId xmlns:p14="http://schemas.microsoft.com/office/powerpoint/2010/main" val="2574035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457662-A916-4F22-9511-557E5E82894C}"/>
              </a:ext>
            </a:extLst>
          </p:cNvPr>
          <p:cNvSpPr>
            <a:spLocks noGrp="1"/>
          </p:cNvSpPr>
          <p:nvPr>
            <p:ph type="title"/>
          </p:nvPr>
        </p:nvSpPr>
        <p:spPr>
          <a:xfrm>
            <a:off x="1525193" y="254870"/>
            <a:ext cx="10515600" cy="881204"/>
          </a:xfrm>
        </p:spPr>
        <p:txBody>
          <a:bodyPr>
            <a:normAutofit/>
          </a:bodyPr>
          <a:lstStyle/>
          <a:p>
            <a:r>
              <a:rPr lang="en-US" dirty="0">
                <a:hlinkClick r:id="rId3"/>
              </a:rPr>
              <a:t>Evaluation/Eligibility Report Checklist</a:t>
            </a:r>
            <a:endParaRPr lang="en-US" dirty="0"/>
          </a:p>
        </p:txBody>
      </p:sp>
      <p:pic>
        <p:nvPicPr>
          <p:cNvPr id="9" name="Content Placeholder 8" descr="screen shot image of page 1 of evaluation/eligibility report checklist">
            <a:extLst>
              <a:ext uri="{FF2B5EF4-FFF2-40B4-BE49-F238E27FC236}">
                <a16:creationId xmlns:a16="http://schemas.microsoft.com/office/drawing/2014/main" id="{330F6E4A-0BC1-4265-9737-4F70CE6813F2}"/>
              </a:ext>
            </a:extLst>
          </p:cNvPr>
          <p:cNvPicPr>
            <a:picLocks noGrp="1" noChangeAspect="1"/>
          </p:cNvPicPr>
          <p:nvPr>
            <p:ph sz="half" idx="1"/>
          </p:nvPr>
        </p:nvPicPr>
        <p:blipFill>
          <a:blip r:embed="rId4"/>
          <a:stretch>
            <a:fillRect/>
          </a:stretch>
        </p:blipFill>
        <p:spPr>
          <a:xfrm>
            <a:off x="1455964" y="1136650"/>
            <a:ext cx="3946071" cy="5040313"/>
          </a:xfrm>
          <a:prstGeom prst="rect">
            <a:avLst/>
          </a:prstGeom>
        </p:spPr>
      </p:pic>
      <p:pic>
        <p:nvPicPr>
          <p:cNvPr id="10" name="Content Placeholder 9" descr="screen shot image of page 2 of the evaluation/eligibility report checklist">
            <a:extLst>
              <a:ext uri="{FF2B5EF4-FFF2-40B4-BE49-F238E27FC236}">
                <a16:creationId xmlns:a16="http://schemas.microsoft.com/office/drawing/2014/main" id="{DEBDAE0E-A2D5-4F7D-B65A-1B1FE3C4D1ED}"/>
              </a:ext>
            </a:extLst>
          </p:cNvPr>
          <p:cNvPicPr>
            <a:picLocks noGrp="1" noChangeAspect="1"/>
          </p:cNvPicPr>
          <p:nvPr>
            <p:ph sz="half" idx="2"/>
          </p:nvPr>
        </p:nvPicPr>
        <p:blipFill>
          <a:blip r:embed="rId5"/>
          <a:stretch>
            <a:fillRect/>
          </a:stretch>
        </p:blipFill>
        <p:spPr>
          <a:xfrm>
            <a:off x="6696173" y="1136650"/>
            <a:ext cx="4133653" cy="5040313"/>
          </a:xfrm>
          <a:prstGeom prst="rect">
            <a:avLst/>
          </a:prstGeom>
        </p:spPr>
      </p:pic>
    </p:spTree>
    <p:extLst>
      <p:ext uri="{BB962C8B-B14F-4D97-AF65-F5344CB8AC3E}">
        <p14:creationId xmlns:p14="http://schemas.microsoft.com/office/powerpoint/2010/main" val="289303045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EE093-BCDD-BA08-2D01-7D14D63E255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9E9920E-D9E2-27CD-9262-7E6F37CD40C9}"/>
              </a:ext>
            </a:extLst>
          </p:cNvPr>
          <p:cNvSpPr>
            <a:spLocks noGrp="1"/>
          </p:cNvSpPr>
          <p:nvPr>
            <p:ph idx="1"/>
          </p:nvPr>
        </p:nvSpPr>
        <p:spPr>
          <a:xfrm>
            <a:off x="838200" y="1644073"/>
            <a:ext cx="7952509" cy="4532890"/>
          </a:xfrm>
        </p:spPr>
        <p:txBody>
          <a:bodyPr>
            <a:normAutofit fontScale="85000" lnSpcReduction="10000"/>
          </a:bodyPr>
          <a:lstStyle/>
          <a:p>
            <a:r>
              <a:rPr lang="en-US" dirty="0"/>
              <a:t>XXXX will participate with his/her peers in the general education classroom with support/services to help her access grade level content which includes core instruction in reading. Due to significant needs in reading resulting from her exceptionality, XXXX will receive specialized instruction away from her peers in an individual or small group that will be adapted to address skill deficits, pace of learning, provide practice/repetition with immediate feedback, and frequent progress monitoring. The team feels that this placement is appropriate for XXXX at this time. As new data is collected, it will be reviewed by the team with placement adjusted accordingly.</a:t>
            </a:r>
          </a:p>
        </p:txBody>
      </p:sp>
      <p:sp>
        <p:nvSpPr>
          <p:cNvPr id="5" name="Title 4">
            <a:extLst>
              <a:ext uri="{FF2B5EF4-FFF2-40B4-BE49-F238E27FC236}">
                <a16:creationId xmlns:a16="http://schemas.microsoft.com/office/drawing/2014/main" id="{B903FA05-0DF9-85A2-9060-2849C40478FC}"/>
              </a:ext>
            </a:extLst>
          </p:cNvPr>
          <p:cNvSpPr>
            <a:spLocks noGrp="1"/>
          </p:cNvSpPr>
          <p:nvPr>
            <p:ph type="title"/>
          </p:nvPr>
        </p:nvSpPr>
        <p:spPr/>
        <p:txBody>
          <a:bodyPr/>
          <a:lstStyle/>
          <a:p>
            <a:r>
              <a:rPr lang="en-US" dirty="0"/>
              <a:t>Q23- Example 4 – KSDE Response</a:t>
            </a:r>
          </a:p>
        </p:txBody>
      </p:sp>
      <p:pic>
        <p:nvPicPr>
          <p:cNvPr id="2" name="Picture 1" descr="green light - compliant">
            <a:extLst>
              <a:ext uri="{FF2B5EF4-FFF2-40B4-BE49-F238E27FC236}">
                <a16:creationId xmlns:a16="http://schemas.microsoft.com/office/drawing/2014/main" id="{7CCBA4F5-6C04-954E-2DB3-21078CEC2B22}"/>
              </a:ext>
            </a:extLst>
          </p:cNvPr>
          <p:cNvPicPr>
            <a:picLocks noChangeAspect="1"/>
          </p:cNvPicPr>
          <p:nvPr/>
        </p:nvPicPr>
        <p:blipFill>
          <a:blip r:embed="rId3"/>
          <a:stretch>
            <a:fillRect/>
          </a:stretch>
        </p:blipFill>
        <p:spPr>
          <a:xfrm>
            <a:off x="8774132" y="2161309"/>
            <a:ext cx="3291143" cy="3371414"/>
          </a:xfrm>
          <a:prstGeom prst="rect">
            <a:avLst/>
          </a:prstGeom>
        </p:spPr>
      </p:pic>
    </p:spTree>
    <p:extLst>
      <p:ext uri="{BB962C8B-B14F-4D97-AF65-F5344CB8AC3E}">
        <p14:creationId xmlns:p14="http://schemas.microsoft.com/office/powerpoint/2010/main" val="427854219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302A-8090-1C74-E673-0FA4BD1C3EC3}"/>
              </a:ext>
            </a:extLst>
          </p:cNvPr>
          <p:cNvSpPr>
            <a:spLocks noGrp="1"/>
          </p:cNvSpPr>
          <p:nvPr>
            <p:ph type="title"/>
          </p:nvPr>
        </p:nvSpPr>
        <p:spPr/>
        <p:txBody>
          <a:bodyPr/>
          <a:lstStyle/>
          <a:p>
            <a:r>
              <a:rPr lang="en-US" dirty="0"/>
              <a:t>619</a:t>
            </a:r>
          </a:p>
        </p:txBody>
      </p:sp>
      <p:sp>
        <p:nvSpPr>
          <p:cNvPr id="3" name="Text Placeholder 2">
            <a:extLst>
              <a:ext uri="{FF2B5EF4-FFF2-40B4-BE49-F238E27FC236}">
                <a16:creationId xmlns:a16="http://schemas.microsoft.com/office/drawing/2014/main" id="{9FAB4EC8-476D-1E18-4BCD-A1C5F3276A79}"/>
              </a:ext>
            </a:extLst>
          </p:cNvPr>
          <p:cNvSpPr>
            <a:spLocks noGrp="1"/>
          </p:cNvSpPr>
          <p:nvPr>
            <p:ph type="body" idx="1"/>
          </p:nvPr>
        </p:nvSpPr>
        <p:spPr/>
        <p:txBody>
          <a:bodyPr/>
          <a:lstStyle/>
          <a:p>
            <a:r>
              <a:rPr lang="en-US" dirty="0"/>
              <a:t>Question 24</a:t>
            </a:r>
          </a:p>
        </p:txBody>
      </p:sp>
    </p:spTree>
    <p:extLst>
      <p:ext uri="{BB962C8B-B14F-4D97-AF65-F5344CB8AC3E}">
        <p14:creationId xmlns:p14="http://schemas.microsoft.com/office/powerpoint/2010/main" val="222613763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030667-0E72-44C2-A7F1-4008D3D7B27C}"/>
              </a:ext>
            </a:extLst>
          </p:cNvPr>
          <p:cNvSpPr>
            <a:spLocks noGrp="1"/>
          </p:cNvSpPr>
          <p:nvPr>
            <p:ph type="title"/>
          </p:nvPr>
        </p:nvSpPr>
        <p:spPr>
          <a:xfrm>
            <a:off x="838200" y="365125"/>
            <a:ext cx="10515600" cy="732155"/>
          </a:xfrm>
        </p:spPr>
        <p:txBody>
          <a:bodyPr>
            <a:normAutofit fontScale="90000"/>
          </a:bodyPr>
          <a:lstStyle/>
          <a:p>
            <a:r>
              <a:rPr lang="en-US" dirty="0"/>
              <a:t>Question 24 – cohort 2</a:t>
            </a:r>
          </a:p>
        </p:txBody>
      </p:sp>
      <p:sp>
        <p:nvSpPr>
          <p:cNvPr id="2" name="Content Placeholder 1">
            <a:extLst>
              <a:ext uri="{FF2B5EF4-FFF2-40B4-BE49-F238E27FC236}">
                <a16:creationId xmlns:a16="http://schemas.microsoft.com/office/drawing/2014/main" id="{176B013D-51BA-D8B6-8854-FC45FC7A4A14}"/>
              </a:ext>
            </a:extLst>
          </p:cNvPr>
          <p:cNvSpPr>
            <a:spLocks noGrp="1"/>
          </p:cNvSpPr>
          <p:nvPr>
            <p:ph idx="1"/>
          </p:nvPr>
        </p:nvSpPr>
        <p:spPr>
          <a:xfrm>
            <a:off x="838200" y="1097280"/>
            <a:ext cx="10515600" cy="5079683"/>
          </a:xfrm>
        </p:spPr>
        <p:txBody>
          <a:bodyPr>
            <a:normAutofit/>
          </a:bodyPr>
          <a:lstStyle/>
          <a:p>
            <a:pPr marL="0" marR="0" indent="0">
              <a:lnSpc>
                <a:spcPct val="107000"/>
              </a:lnSpc>
              <a:spcAft>
                <a:spcPts val="800"/>
              </a:spcAft>
              <a:buNone/>
            </a:pPr>
            <a:r>
              <a:rPr lang="en-US" sz="1800" b="1" dirty="0">
                <a:effectLst/>
                <a:latin typeface="Open Sans Light" panose="020B0306030504020204" pitchFamily="34" charset="0"/>
                <a:ea typeface="Calibri" panose="020F0502020204030204" pitchFamily="34" charset="0"/>
                <a:cs typeface="Times New Roman" panose="02020603050405020304" pitchFamily="18" charset="0"/>
              </a:rPr>
              <a:t>24. IDEA only: </a:t>
            </a:r>
            <a:r>
              <a:rPr lang="en-US" sz="1800" dirty="0">
                <a:effectLst/>
                <a:latin typeface="Open Sans Light" panose="020B0306030504020204" pitchFamily="34" charset="0"/>
                <a:ea typeface="Calibri" panose="020F0502020204030204" pitchFamily="34" charset="0"/>
                <a:cs typeface="Times New Roman" panose="02020603050405020304" pitchFamily="18" charset="0"/>
              </a:rPr>
              <a:t>This question only applies to students in early childhood (3–5-year-olds). If this student is an early childhood student, did the student receive early intervention services under an individualized family service plan (IFSP)? </a:t>
            </a:r>
            <a:r>
              <a:rPr lang="en-US" sz="1800" u="sng" dirty="0">
                <a:effectLst/>
                <a:latin typeface="Open Sans Light" panose="020B0306030504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34 C.F.R. § 303.13</a:t>
            </a:r>
            <a:r>
              <a:rPr lang="en-US" sz="1800" dirty="0">
                <a:effectLst/>
                <a:latin typeface="Open Sans Light" panose="020B0306030504020204" pitchFamily="34" charset="0"/>
                <a:ea typeface="Calibri" panose="020F0502020204030204" pitchFamily="34" charset="0"/>
                <a:cs typeface="Times New Roman" panose="02020603050405020304" pitchFamily="18" charset="0"/>
              </a:rPr>
              <a:t>   [</a:t>
            </a:r>
            <a:r>
              <a:rPr lang="en-US" sz="1800" u="sng" dirty="0">
                <a:effectLst/>
                <a:latin typeface="Open Sans Light" panose="020B0306030504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34 CFR §300.124(c)</a:t>
            </a:r>
            <a:r>
              <a:rPr lang="en-US" sz="1800" dirty="0">
                <a:effectLst/>
                <a:latin typeface="Open Sans Light" panose="020B0306030504020204" pitchFamily="34" charset="0"/>
                <a:ea typeface="Calibri" panose="020F0502020204030204" pitchFamily="34" charset="0"/>
                <a:cs typeface="Times New Roman" panose="02020603050405020304" pitchFamily="18" charset="0"/>
              </a:rPr>
              <a:t>]</a:t>
            </a:r>
          </a:p>
          <a:p>
            <a:pPr marL="457200" marR="0">
              <a:lnSpc>
                <a:spcPct val="107000"/>
              </a:lnSpc>
              <a:spcAft>
                <a:spcPts val="800"/>
              </a:spcAft>
            </a:pPr>
            <a:r>
              <a:rPr lang="en-US" sz="1800" u="sng" dirty="0">
                <a:effectLst/>
                <a:latin typeface="Open Sans Light" panose="020B0306030504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K.A.R. 91-40-2</a:t>
            </a:r>
            <a:r>
              <a:rPr lang="en-US" sz="1800" dirty="0">
                <a:effectLst/>
                <a:latin typeface="Open Sans Light" panose="020B0306030504020204" pitchFamily="34" charset="0"/>
                <a:ea typeface="Calibri" panose="020F0502020204030204" pitchFamily="34" charset="0"/>
                <a:cs typeface="Times New Roman" panose="02020603050405020304" pitchFamily="18" charset="0"/>
              </a:rPr>
              <a:t>  says “An IEP or IFSP shall be in effect by the child’s third birthday, but, if that birthday occurs during the summer when school is not in session, the child’s IEP team shall determine the date when services will begin.”</a:t>
            </a:r>
          </a:p>
          <a:p>
            <a:pPr marL="457200" marR="0">
              <a:lnSpc>
                <a:spcPct val="107000"/>
              </a:lnSpc>
              <a:spcAft>
                <a:spcPts val="800"/>
              </a:spcAft>
            </a:pPr>
            <a:r>
              <a:rPr lang="en-US" sz="1800" u="sng" dirty="0">
                <a:effectLst/>
                <a:latin typeface="Open Sans Light" panose="020B0306030504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K.A.R. 91-40-16(c)</a:t>
            </a:r>
            <a:r>
              <a:rPr lang="en-US" sz="1800" dirty="0">
                <a:effectLst/>
                <a:latin typeface="Open Sans Light" panose="020B0306030504020204" pitchFamily="34" charset="0"/>
                <a:ea typeface="Calibri" panose="020F0502020204030204" pitchFamily="34" charset="0"/>
                <a:cs typeface="Times New Roman" panose="02020603050405020304" pitchFamily="18" charset="0"/>
              </a:rPr>
              <a:t> says: “If an agency and a child’s parent agree, an IFSP that meets the requirements of the federal law and that is developed in accordance with this article may serve as the IEP of a child with a disability who is two years old but will reach three years of age during the next school year or who is three, four, or five years of age. (2) Before using an IFSP as an IEP, each agency shall meet the following requirements: (A) The agency shall provide to the child’s parent or parents a detailed explanation of the differences between an IFSP and an IEP. (B) If an IFSP is chosen, the agency shall obtain written consent from the parent for use of the IFSP as the child’s IEP.</a:t>
            </a:r>
          </a:p>
          <a:p>
            <a:pPr marL="0" marR="0">
              <a:spcAft>
                <a:spcPts val="800"/>
              </a:spcAft>
            </a:pPr>
            <a:endParaRPr lang="en-US" dirty="0"/>
          </a:p>
        </p:txBody>
      </p:sp>
    </p:spTree>
    <p:extLst>
      <p:ext uri="{BB962C8B-B14F-4D97-AF65-F5344CB8AC3E}">
        <p14:creationId xmlns:p14="http://schemas.microsoft.com/office/powerpoint/2010/main" val="391479897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5CF76E-8883-E76B-2242-8A8048E6AF12}"/>
              </a:ext>
            </a:extLst>
          </p:cNvPr>
          <p:cNvSpPr>
            <a:spLocks noGrp="1"/>
          </p:cNvSpPr>
          <p:nvPr>
            <p:ph idx="1"/>
          </p:nvPr>
        </p:nvSpPr>
        <p:spPr/>
        <p:txBody>
          <a:bodyPr>
            <a:normAutofit lnSpcReduction="10000"/>
          </a:bodyPr>
          <a:lstStyle/>
          <a:p>
            <a:pPr marL="0" indent="0">
              <a:buNone/>
            </a:pPr>
            <a:r>
              <a:rPr lang="en-US" sz="2400" b="1" dirty="0">
                <a:effectLst/>
                <a:latin typeface="Open Sans Light" panose="020B0306030504020204" pitchFamily="34" charset="0"/>
                <a:ea typeface="Calibri" panose="020F0502020204030204" pitchFamily="34" charset="0"/>
                <a:cs typeface="Times New Roman" panose="02020603050405020304" pitchFamily="18" charset="0"/>
              </a:rPr>
              <a:t>METHOD:</a:t>
            </a:r>
            <a:r>
              <a:rPr lang="en-US" sz="2400" dirty="0">
                <a:effectLst/>
                <a:latin typeface="Open Sans Light" panose="020B0306030504020204" pitchFamily="34" charset="0"/>
                <a:ea typeface="Calibri" panose="020F0502020204030204" pitchFamily="34" charset="0"/>
                <a:cs typeface="Times New Roman" panose="02020603050405020304" pitchFamily="18" charset="0"/>
              </a:rPr>
              <a:t> Review the education record for documentation that the student received early intervention services.  If the student received early intervention services, select yes. </a:t>
            </a:r>
          </a:p>
          <a:p>
            <a:pPr marL="0" indent="0">
              <a:buNone/>
            </a:pPr>
            <a:endParaRPr lang="en-US" sz="2400" dirty="0">
              <a:ea typeface="Calibri" panose="020F0502020204030204" pitchFamily="34" charset="0"/>
              <a:cs typeface="Times New Roman" panose="02020603050405020304" pitchFamily="18" charset="0"/>
            </a:endParaRPr>
          </a:p>
          <a:p>
            <a:pPr marL="0" indent="0">
              <a:buNone/>
            </a:pPr>
            <a:endParaRPr lang="en-US" sz="2400" dirty="0">
              <a:effectLst/>
              <a:latin typeface="Open Sans Light" panose="020B0306030504020204" pitchFamily="34" charset="0"/>
              <a:ea typeface="Calibri" panose="020F0502020204030204" pitchFamily="34" charset="0"/>
              <a:cs typeface="Times New Roman" panose="02020603050405020304" pitchFamily="18" charset="0"/>
            </a:endParaRPr>
          </a:p>
          <a:p>
            <a:pPr marL="0" indent="0">
              <a:buNone/>
            </a:pPr>
            <a:endParaRPr lang="en-US" sz="2400" dirty="0">
              <a:ea typeface="Calibri" panose="020F0502020204030204" pitchFamily="34" charset="0"/>
              <a:cs typeface="Times New Roman" panose="02020603050405020304" pitchFamily="18" charset="0"/>
            </a:endParaRPr>
          </a:p>
          <a:p>
            <a:pPr marL="0" indent="0">
              <a:buNone/>
            </a:pPr>
            <a:endParaRPr lang="en-US" sz="2400" dirty="0">
              <a:ea typeface="Calibri" panose="020F0502020204030204" pitchFamily="34" charset="0"/>
              <a:cs typeface="Times New Roman" panose="02020603050405020304" pitchFamily="18" charset="0"/>
            </a:endParaRPr>
          </a:p>
          <a:p>
            <a:pPr marL="0" indent="0">
              <a:buNone/>
            </a:pPr>
            <a:r>
              <a:rPr lang="en-US" sz="2400" dirty="0">
                <a:effectLst/>
                <a:latin typeface="Open Sans Light" panose="020B0306030504020204" pitchFamily="34" charset="0"/>
                <a:ea typeface="Calibri" panose="020F0502020204030204" pitchFamily="34" charset="0"/>
                <a:cs typeface="Times New Roman" panose="02020603050405020304" pitchFamily="18" charset="0"/>
              </a:rPr>
              <a:t>If yes continue. If no you’re finished.</a:t>
            </a:r>
          </a:p>
          <a:p>
            <a:pPr marL="0" indent="0">
              <a:buNone/>
            </a:pPr>
            <a:r>
              <a:rPr lang="en-US" sz="2400" dirty="0">
                <a:highlight>
                  <a:srgbClr val="FFFF00"/>
                </a:highlight>
                <a:ea typeface="Calibri" panose="020F0502020204030204" pitchFamily="34" charset="0"/>
                <a:cs typeface="Times New Roman" panose="02020603050405020304" pitchFamily="18" charset="0"/>
              </a:rPr>
              <a:t>*This is not a compliance question so selecting NO will result in 24a and 24b being skipped.</a:t>
            </a:r>
            <a:endParaRPr lang="en-US" sz="2400" dirty="0">
              <a:effectLst/>
              <a:highlight>
                <a:srgbClr val="FFFF00"/>
              </a:highlight>
              <a:latin typeface="Open Sans Light" panose="020B0306030504020204" pitchFamily="34" charset="0"/>
              <a:ea typeface="Calibri" panose="020F0502020204030204" pitchFamily="34" charset="0"/>
              <a:cs typeface="Times New Roman" panose="02020603050405020304" pitchFamily="18" charset="0"/>
            </a:endParaRP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3" name="Title 2">
            <a:extLst>
              <a:ext uri="{FF2B5EF4-FFF2-40B4-BE49-F238E27FC236}">
                <a16:creationId xmlns:a16="http://schemas.microsoft.com/office/drawing/2014/main" id="{CAAAF980-7AB9-42BC-8BD7-52363C95BC82}"/>
              </a:ext>
            </a:extLst>
          </p:cNvPr>
          <p:cNvSpPr>
            <a:spLocks noGrp="1"/>
          </p:cNvSpPr>
          <p:nvPr>
            <p:ph type="title"/>
          </p:nvPr>
        </p:nvSpPr>
        <p:spPr/>
        <p:txBody>
          <a:bodyPr/>
          <a:lstStyle/>
          <a:p>
            <a:r>
              <a:rPr lang="en-US" dirty="0"/>
              <a:t>Question 24 continued</a:t>
            </a:r>
          </a:p>
        </p:txBody>
      </p:sp>
      <p:graphicFrame>
        <p:nvGraphicFramePr>
          <p:cNvPr id="7" name="Table 6">
            <a:extLst>
              <a:ext uri="{FF2B5EF4-FFF2-40B4-BE49-F238E27FC236}">
                <a16:creationId xmlns:a16="http://schemas.microsoft.com/office/drawing/2014/main" id="{AC015463-5A5E-9AFF-A05C-6E80198D5DA7}"/>
              </a:ext>
            </a:extLst>
          </p:cNvPr>
          <p:cNvGraphicFramePr>
            <a:graphicFrameLocks noGrp="1"/>
          </p:cNvGraphicFramePr>
          <p:nvPr/>
        </p:nvGraphicFramePr>
        <p:xfrm>
          <a:off x="838200" y="2969636"/>
          <a:ext cx="10515600" cy="1817942"/>
        </p:xfrm>
        <a:graphic>
          <a:graphicData uri="http://schemas.openxmlformats.org/drawingml/2006/table">
            <a:tbl>
              <a:tblPr firstRow="1" firstCol="1" bandRow="1"/>
              <a:tblGrid>
                <a:gridCol w="5257800">
                  <a:extLst>
                    <a:ext uri="{9D8B030D-6E8A-4147-A177-3AD203B41FA5}">
                      <a16:colId xmlns:a16="http://schemas.microsoft.com/office/drawing/2014/main" val="2888196298"/>
                    </a:ext>
                  </a:extLst>
                </a:gridCol>
                <a:gridCol w="5257800">
                  <a:extLst>
                    <a:ext uri="{9D8B030D-6E8A-4147-A177-3AD203B41FA5}">
                      <a16:colId xmlns:a16="http://schemas.microsoft.com/office/drawing/2014/main" val="4273692449"/>
                    </a:ext>
                  </a:extLst>
                </a:gridCol>
              </a:tblGrid>
              <a:tr h="1325563">
                <a:tc>
                  <a:txBody>
                    <a:bodyPr/>
                    <a:lstStyle/>
                    <a:p>
                      <a:pPr marL="0" marR="0">
                        <a:lnSpc>
                          <a:spcPct val="107000"/>
                        </a:lnSpc>
                        <a:spcAft>
                          <a:spcPts val="800"/>
                        </a:spcAft>
                      </a:pPr>
                      <a:r>
                        <a:rPr lang="en-US" sz="20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YES</a:t>
                      </a:r>
                      <a:endParaRPr lang="en-US" sz="20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20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Select </a:t>
                      </a:r>
                      <a:r>
                        <a:rPr lang="en-US" sz="20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YES</a:t>
                      </a:r>
                      <a:r>
                        <a:rPr lang="en-US" sz="20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 if the education record contains documentation showing the student received early intervention services.</a:t>
                      </a:r>
                    </a:p>
                    <a:p>
                      <a:pPr marL="0" marR="0">
                        <a:lnSpc>
                          <a:spcPct val="107000"/>
                        </a:lnSpc>
                        <a:spcAft>
                          <a:spcPts val="800"/>
                        </a:spcAft>
                      </a:pPr>
                      <a:r>
                        <a:rPr lang="en-US" sz="20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solidFill>
                      <a:srgbClr val="C1ECE5"/>
                    </a:solidFill>
                  </a:tcPr>
                </a:tc>
                <a:tc>
                  <a:txBody>
                    <a:bodyPr/>
                    <a:lstStyle/>
                    <a:p>
                      <a:pPr marL="0" marR="0">
                        <a:lnSpc>
                          <a:spcPct val="107000"/>
                        </a:lnSpc>
                        <a:spcAft>
                          <a:spcPts val="800"/>
                        </a:spcAft>
                      </a:pPr>
                      <a:r>
                        <a:rPr lang="en-US" sz="20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NO</a:t>
                      </a:r>
                      <a:endParaRPr lang="en-US" sz="20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20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Select </a:t>
                      </a:r>
                      <a:r>
                        <a:rPr lang="en-US" sz="20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NO</a:t>
                      </a:r>
                      <a:r>
                        <a:rPr lang="en-US" sz="20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 if the education record </a:t>
                      </a:r>
                      <a:r>
                        <a:rPr lang="en-US" sz="20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DOES NOT</a:t>
                      </a:r>
                      <a:r>
                        <a:rPr lang="en-US" sz="20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 contain documentation showing the student received early intervention service</a:t>
                      </a:r>
                    </a:p>
                    <a:p>
                      <a:pPr marL="0" marR="0">
                        <a:lnSpc>
                          <a:spcPct val="107000"/>
                        </a:lnSpc>
                        <a:spcAft>
                          <a:spcPts val="800"/>
                        </a:spcAft>
                      </a:pPr>
                      <a:r>
                        <a:rPr lang="en-US" sz="20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OR this isn’t an early childhood student.</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989817536"/>
                  </a:ext>
                </a:extLst>
              </a:tr>
            </a:tbl>
          </a:graphicData>
        </a:graphic>
      </p:graphicFrame>
    </p:spTree>
    <p:extLst>
      <p:ext uri="{BB962C8B-B14F-4D97-AF65-F5344CB8AC3E}">
        <p14:creationId xmlns:p14="http://schemas.microsoft.com/office/powerpoint/2010/main" val="358807647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9CB37-95BA-8015-6B8A-BD6487B8EF7B}"/>
              </a:ext>
            </a:extLst>
          </p:cNvPr>
          <p:cNvSpPr>
            <a:spLocks noGrp="1"/>
          </p:cNvSpPr>
          <p:nvPr>
            <p:ph type="title"/>
          </p:nvPr>
        </p:nvSpPr>
        <p:spPr>
          <a:xfrm>
            <a:off x="838200" y="365126"/>
            <a:ext cx="10515600" cy="653778"/>
          </a:xfrm>
        </p:spPr>
        <p:txBody>
          <a:bodyPr>
            <a:normAutofit fontScale="90000"/>
          </a:bodyPr>
          <a:lstStyle/>
          <a:p>
            <a:r>
              <a:rPr lang="en-US" dirty="0"/>
              <a:t>Question 24a</a:t>
            </a:r>
          </a:p>
        </p:txBody>
      </p:sp>
      <p:sp>
        <p:nvSpPr>
          <p:cNvPr id="2" name="Content Placeholder 1">
            <a:extLst>
              <a:ext uri="{FF2B5EF4-FFF2-40B4-BE49-F238E27FC236}">
                <a16:creationId xmlns:a16="http://schemas.microsoft.com/office/drawing/2014/main" id="{B6620EA1-4DC9-561B-B455-4F8E558209AE}"/>
              </a:ext>
            </a:extLst>
          </p:cNvPr>
          <p:cNvSpPr>
            <a:spLocks noGrp="1"/>
          </p:cNvSpPr>
          <p:nvPr>
            <p:ph idx="1"/>
          </p:nvPr>
        </p:nvSpPr>
        <p:spPr>
          <a:xfrm>
            <a:off x="838200" y="1018904"/>
            <a:ext cx="10515600" cy="5158059"/>
          </a:xfrm>
        </p:spPr>
        <p:txBody>
          <a:bodyPr>
            <a:normAutofit fontScale="85000" lnSpcReduction="10000"/>
          </a:bodyPr>
          <a:lstStyle/>
          <a:p>
            <a:pPr marL="0" marR="0" lvl="0" indent="0">
              <a:lnSpc>
                <a:spcPct val="107000"/>
              </a:lnSpc>
              <a:spcAft>
                <a:spcPts val="800"/>
              </a:spcAft>
              <a:buNone/>
            </a:pPr>
            <a:r>
              <a:rPr lang="en-US" sz="3300" dirty="0">
                <a:effectLst/>
                <a:latin typeface="Open Sans Light" panose="020B0306030504020204" pitchFamily="34" charset="0"/>
                <a:ea typeface="Calibri" panose="020F0502020204030204" pitchFamily="34" charset="0"/>
                <a:cs typeface="Times New Roman" panose="02020603050405020304" pitchFamily="18" charset="0"/>
              </a:rPr>
              <a:t>24a.  Was there LEA representation at the 90-day transition conference? [</a:t>
            </a:r>
            <a:r>
              <a:rPr lang="en-US" sz="3300" u="sng" dirty="0">
                <a:effectLst/>
                <a:latin typeface="Open Sans Light" panose="020B0306030504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34 CFR §303.209 </a:t>
            </a:r>
            <a:r>
              <a:rPr lang="en-US" sz="3300" dirty="0">
                <a:effectLst/>
                <a:latin typeface="Open Sans Light" panose="020B0306030504020204" pitchFamily="34" charset="0"/>
                <a:ea typeface="Calibri" panose="020F0502020204030204" pitchFamily="34" charset="0"/>
                <a:cs typeface="Times New Roman" panose="02020603050405020304" pitchFamily="18" charset="0"/>
              </a:rPr>
              <a:t>] [</a:t>
            </a:r>
            <a:r>
              <a:rPr lang="en-US" sz="3300" u="sng" dirty="0">
                <a:effectLst/>
                <a:latin typeface="Open Sans Light" panose="020B0306030504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34 CFR §300.124(c)]</a:t>
            </a:r>
            <a:endParaRPr lang="en-US" sz="3300" dirty="0">
              <a:effectLst/>
              <a:latin typeface="Open Sans Light" panose="020B030603050402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3300" b="1" u="sng" dirty="0">
                <a:effectLst/>
                <a:latin typeface="Open Sans Light" panose="020B0306030504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K.A.R. 91-40-2(b)(3)</a:t>
            </a:r>
            <a:r>
              <a:rPr lang="en-US" sz="3300" b="1" dirty="0">
                <a:effectLst/>
                <a:latin typeface="Open Sans Light" panose="020B0306030504020204" pitchFamily="34" charset="0"/>
                <a:ea typeface="Calibri" panose="020F0502020204030204" pitchFamily="34" charset="0"/>
                <a:cs typeface="Times New Roman" panose="02020603050405020304" pitchFamily="18" charset="0"/>
              </a:rPr>
              <a:t>  </a:t>
            </a:r>
            <a:r>
              <a:rPr lang="en-US" sz="3300" dirty="0">
                <a:effectLst/>
                <a:latin typeface="Open Sans Light" panose="020B0306030504020204" pitchFamily="34" charset="0"/>
                <a:ea typeface="Calibri" panose="020F0502020204030204" pitchFamily="34" charset="0"/>
                <a:cs typeface="Times New Roman" panose="02020603050405020304" pitchFamily="18" charset="0"/>
              </a:rPr>
              <a:t>says</a:t>
            </a:r>
            <a:r>
              <a:rPr lang="en-US" sz="3300" b="1" dirty="0">
                <a:effectLst/>
                <a:latin typeface="Open Sans Light" panose="020B0306030504020204" pitchFamily="34" charset="0"/>
                <a:ea typeface="Calibri" panose="020F0502020204030204" pitchFamily="34" charset="0"/>
                <a:cs typeface="Times New Roman" panose="02020603050405020304" pitchFamily="18" charset="0"/>
              </a:rPr>
              <a:t> </a:t>
            </a:r>
            <a:r>
              <a:rPr lang="en-US" sz="3300" b="1" u="sng" dirty="0">
                <a:effectLst/>
                <a:latin typeface="Open Sans Light" panose="020B0306030504020204" pitchFamily="34" charset="0"/>
                <a:ea typeface="Calibri" panose="020F0502020204030204" pitchFamily="34" charset="0"/>
                <a:cs typeface="Times New Roman" panose="02020603050405020304" pitchFamily="18" charset="0"/>
              </a:rPr>
              <a:t>“</a:t>
            </a:r>
            <a:r>
              <a:rPr lang="en-US" sz="3300" dirty="0">
                <a:effectLst/>
                <a:latin typeface="Open Sans Light" panose="020B0306030504020204" pitchFamily="34" charset="0"/>
                <a:ea typeface="Calibri" panose="020F0502020204030204" pitchFamily="34" charset="0"/>
                <a:cs typeface="Times New Roman" panose="02020603050405020304" pitchFamily="18" charset="0"/>
              </a:rPr>
              <a:t>If a child is transitioning from early intervention services provided under part C of the federal law, the agency responsible for providing FAPE to the child shall participate in transition planning conferences for the child.</a:t>
            </a:r>
          </a:p>
          <a:p>
            <a:pPr marL="0" marR="0">
              <a:lnSpc>
                <a:spcPct val="107000"/>
              </a:lnSpc>
              <a:spcAft>
                <a:spcPts val="800"/>
              </a:spcAft>
            </a:pPr>
            <a:r>
              <a:rPr lang="en-US" sz="3300" u="sng" dirty="0">
                <a:effectLst/>
                <a:latin typeface="Open Sans Light" panose="020B0306030504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34 CFR §300.124(c)</a:t>
            </a:r>
            <a:r>
              <a:rPr lang="en-US" sz="3300" b="1" dirty="0">
                <a:effectLst/>
                <a:latin typeface="Open Sans Light" panose="020B0306030504020204" pitchFamily="34" charset="0"/>
                <a:ea typeface="Calibri" panose="020F0502020204030204" pitchFamily="34" charset="0"/>
                <a:cs typeface="Times New Roman" panose="02020603050405020304" pitchFamily="18" charset="0"/>
              </a:rPr>
              <a:t> </a:t>
            </a:r>
            <a:r>
              <a:rPr lang="en-US" sz="3300" dirty="0">
                <a:effectLst/>
                <a:latin typeface="Open Sans Light" panose="020B0306030504020204" pitchFamily="34" charset="0"/>
                <a:ea typeface="Calibri" panose="020F0502020204030204" pitchFamily="34" charset="0"/>
                <a:cs typeface="Times New Roman" panose="02020603050405020304" pitchFamily="18" charset="0"/>
              </a:rPr>
              <a:t>says</a:t>
            </a:r>
            <a:r>
              <a:rPr lang="en-US" sz="3300" b="1" dirty="0">
                <a:effectLst/>
                <a:latin typeface="Open Sans Light" panose="020B0306030504020204" pitchFamily="34" charset="0"/>
                <a:ea typeface="Calibri" panose="020F0502020204030204" pitchFamily="34" charset="0"/>
                <a:cs typeface="Times New Roman" panose="02020603050405020304" pitchFamily="18" charset="0"/>
              </a:rPr>
              <a:t> “</a:t>
            </a:r>
            <a:r>
              <a:rPr lang="en-US" sz="3300" dirty="0">
                <a:effectLst/>
                <a:latin typeface="Open Sans Light" panose="020B0306030504020204" pitchFamily="34" charset="0"/>
                <a:ea typeface="Calibri" panose="020F0502020204030204" pitchFamily="34" charset="0"/>
                <a:cs typeface="Times New Roman" panose="02020603050405020304" pitchFamily="18" charset="0"/>
              </a:rPr>
              <a:t>Each affected LEA will participate in transition planning conferences arranged by the designated lead agency under section 635(a)(10) of the Act.  </a:t>
            </a:r>
          </a:p>
          <a:p>
            <a:pPr marL="0" indent="0">
              <a:buNone/>
            </a:pPr>
            <a:endParaRPr lang="en-US" dirty="0"/>
          </a:p>
        </p:txBody>
      </p:sp>
    </p:spTree>
    <p:extLst>
      <p:ext uri="{BB962C8B-B14F-4D97-AF65-F5344CB8AC3E}">
        <p14:creationId xmlns:p14="http://schemas.microsoft.com/office/powerpoint/2010/main" val="102441384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1E6EB8-9467-D812-30DC-058C828EECC9}"/>
              </a:ext>
            </a:extLst>
          </p:cNvPr>
          <p:cNvSpPr>
            <a:spLocks noGrp="1"/>
          </p:cNvSpPr>
          <p:nvPr>
            <p:ph type="title"/>
          </p:nvPr>
        </p:nvSpPr>
        <p:spPr>
          <a:xfrm>
            <a:off x="838200" y="0"/>
            <a:ext cx="10515600" cy="587829"/>
          </a:xfrm>
        </p:spPr>
        <p:txBody>
          <a:bodyPr>
            <a:normAutofit fontScale="90000"/>
          </a:bodyPr>
          <a:lstStyle/>
          <a:p>
            <a:r>
              <a:rPr lang="en-US" dirty="0"/>
              <a:t>Question 24a - methodology</a:t>
            </a:r>
          </a:p>
        </p:txBody>
      </p:sp>
      <p:sp>
        <p:nvSpPr>
          <p:cNvPr id="2" name="Content Placeholder 1">
            <a:extLst>
              <a:ext uri="{FF2B5EF4-FFF2-40B4-BE49-F238E27FC236}">
                <a16:creationId xmlns:a16="http://schemas.microsoft.com/office/drawing/2014/main" id="{1E678FC8-0A9D-5B09-4E0A-581BB807B92B}"/>
              </a:ext>
            </a:extLst>
          </p:cNvPr>
          <p:cNvSpPr>
            <a:spLocks noGrp="1"/>
          </p:cNvSpPr>
          <p:nvPr>
            <p:ph idx="1"/>
          </p:nvPr>
        </p:nvSpPr>
        <p:spPr>
          <a:xfrm>
            <a:off x="838200" y="587829"/>
            <a:ext cx="10515600" cy="4349931"/>
          </a:xfrm>
        </p:spPr>
        <p:txBody>
          <a:bodyPr>
            <a:normAutofit fontScale="47500" lnSpcReduction="20000"/>
          </a:bodyPr>
          <a:lstStyle/>
          <a:p>
            <a:pPr marL="0" marR="0" indent="0">
              <a:lnSpc>
                <a:spcPct val="107000"/>
              </a:lnSpc>
              <a:spcAft>
                <a:spcPts val="800"/>
              </a:spcAft>
              <a:buNone/>
            </a:pPr>
            <a:r>
              <a:rPr lang="en-US" sz="3600" b="1" dirty="0">
                <a:effectLst/>
                <a:latin typeface="Open Sans Light" panose="020B0306030504020204" pitchFamily="34" charset="0"/>
                <a:ea typeface="Calibri" panose="020F0502020204030204" pitchFamily="34" charset="0"/>
                <a:cs typeface="Times New Roman" panose="02020603050405020304" pitchFamily="18" charset="0"/>
              </a:rPr>
              <a:t>METHOD:</a:t>
            </a:r>
            <a:r>
              <a:rPr lang="en-US" sz="3600" dirty="0">
                <a:effectLst/>
                <a:latin typeface="Open Sans Light" panose="020B0306030504020204" pitchFamily="34" charset="0"/>
                <a:ea typeface="Calibri" panose="020F0502020204030204" pitchFamily="34" charset="0"/>
                <a:cs typeface="Times New Roman" panose="02020603050405020304" pitchFamily="18" charset="0"/>
              </a:rPr>
              <a:t> Review the file to see </a:t>
            </a:r>
            <a:r>
              <a:rPr lang="en-US" sz="3600" u="sng" dirty="0">
                <a:ea typeface="Calibri" panose="020F0502020204030204" pitchFamily="34" charset="0"/>
                <a:cs typeface="Times New Roman" panose="02020603050405020304" pitchFamily="18" charset="0"/>
              </a:rPr>
              <a:t>i</a:t>
            </a:r>
            <a:r>
              <a:rPr lang="en-US" sz="3600" u="sng" dirty="0">
                <a:effectLst/>
                <a:latin typeface="Open Sans Light" panose="020B0306030504020204" pitchFamily="34" charset="0"/>
                <a:ea typeface="Calibri" panose="020F0502020204030204" pitchFamily="34" charset="0"/>
                <a:cs typeface="Times New Roman" panose="02020603050405020304" pitchFamily="18" charset="0"/>
              </a:rPr>
              <a:t>f</a:t>
            </a:r>
            <a:r>
              <a:rPr lang="en-US" sz="3600" dirty="0">
                <a:effectLst/>
                <a:latin typeface="Open Sans Light" panose="020B0306030504020204" pitchFamily="34" charset="0"/>
                <a:ea typeface="Calibri" panose="020F0502020204030204" pitchFamily="34" charset="0"/>
                <a:cs typeface="Times New Roman" panose="02020603050405020304" pitchFamily="18" charset="0"/>
              </a:rPr>
              <a:t>  a LEA representative was at the 90-day conference? This could be located in:</a:t>
            </a:r>
          </a:p>
          <a:p>
            <a:pPr marL="342900" marR="0" lvl="0" indent="-342900">
              <a:lnSpc>
                <a:spcPct val="107000"/>
              </a:lnSpc>
              <a:spcAft>
                <a:spcPts val="800"/>
              </a:spcAft>
              <a:buFont typeface="+mj-lt"/>
              <a:buAutoNum type="arabicPeriod"/>
              <a:tabLst>
                <a:tab pos="457200" algn="l"/>
              </a:tabLst>
            </a:pPr>
            <a:r>
              <a:rPr lang="en-US" sz="3600" b="1" dirty="0">
                <a:effectLst/>
                <a:latin typeface="Open Sans Light" panose="020B0306030504020204" pitchFamily="34" charset="0"/>
                <a:ea typeface="Calibri" panose="020F0502020204030204" pitchFamily="34" charset="0"/>
                <a:cs typeface="Times New Roman" panose="02020603050405020304" pitchFamily="18" charset="0"/>
              </a:rPr>
              <a:t>Meeting Attendance Record</a:t>
            </a:r>
            <a:r>
              <a:rPr lang="en-US" sz="3600" dirty="0">
                <a:effectLst/>
                <a:latin typeface="Open Sans Light" panose="020B0306030504020204" pitchFamily="34" charset="0"/>
                <a:ea typeface="Calibri" panose="020F0502020204030204" pitchFamily="34" charset="0"/>
                <a:cs typeface="Times New Roman" panose="02020603050405020304" pitchFamily="18" charset="0"/>
              </a:rPr>
              <a:t>: A document signed by all attendees at the IFSP meeting, which would include the name and signature of the LEA representative, indicating their presence.</a:t>
            </a:r>
          </a:p>
          <a:p>
            <a:pPr marL="342900" marR="0" lvl="0" indent="-342900">
              <a:lnSpc>
                <a:spcPct val="107000"/>
              </a:lnSpc>
              <a:spcAft>
                <a:spcPts val="800"/>
              </a:spcAft>
              <a:buFont typeface="+mj-lt"/>
              <a:buAutoNum type="arabicPeriod"/>
              <a:tabLst>
                <a:tab pos="457200" algn="l"/>
              </a:tabLst>
            </a:pPr>
            <a:r>
              <a:rPr lang="en-US" sz="3600" b="1" dirty="0">
                <a:effectLst/>
                <a:latin typeface="Open Sans Light" panose="020B0306030504020204" pitchFamily="34" charset="0"/>
                <a:ea typeface="Calibri" panose="020F0502020204030204" pitchFamily="34" charset="0"/>
                <a:cs typeface="Times New Roman" panose="02020603050405020304" pitchFamily="18" charset="0"/>
              </a:rPr>
              <a:t>Meeting Minutes or Notes</a:t>
            </a:r>
            <a:r>
              <a:rPr lang="en-US" sz="3600" dirty="0">
                <a:effectLst/>
                <a:latin typeface="Open Sans Light" panose="020B0306030504020204" pitchFamily="34" charset="0"/>
                <a:ea typeface="Calibri" panose="020F0502020204030204" pitchFamily="34" charset="0"/>
                <a:cs typeface="Times New Roman" panose="02020603050405020304" pitchFamily="18" charset="0"/>
              </a:rPr>
              <a:t>: Detailed notes or minutes from the meeting that document the attendance of the LEA representative, as well as their involvement in the discussion and planning process.</a:t>
            </a:r>
          </a:p>
          <a:p>
            <a:pPr marL="342900" marR="0" lvl="0" indent="-342900">
              <a:lnSpc>
                <a:spcPct val="107000"/>
              </a:lnSpc>
              <a:spcAft>
                <a:spcPts val="800"/>
              </a:spcAft>
              <a:buFont typeface="+mj-lt"/>
              <a:buAutoNum type="arabicPeriod"/>
              <a:tabLst>
                <a:tab pos="457200" algn="l"/>
              </a:tabLst>
            </a:pPr>
            <a:r>
              <a:rPr lang="en-US" sz="3600" b="1" dirty="0">
                <a:effectLst/>
                <a:latin typeface="Open Sans Light" panose="020B0306030504020204" pitchFamily="34" charset="0"/>
                <a:ea typeface="Calibri" panose="020F0502020204030204" pitchFamily="34" charset="0"/>
                <a:cs typeface="Times New Roman" panose="02020603050405020304" pitchFamily="18" charset="0"/>
              </a:rPr>
              <a:t>Email or Written Confirmation</a:t>
            </a:r>
            <a:r>
              <a:rPr lang="en-US" sz="3600" dirty="0">
                <a:effectLst/>
                <a:latin typeface="Open Sans Light" panose="020B0306030504020204" pitchFamily="34" charset="0"/>
                <a:ea typeface="Calibri" panose="020F0502020204030204" pitchFamily="34" charset="0"/>
                <a:cs typeface="Times New Roman" panose="02020603050405020304" pitchFamily="18" charset="0"/>
              </a:rPr>
              <a:t>: If the LEA representative cannot attend in person but attends virtually or provides input, an email or written confirmation from the LEA could serve as proof.</a:t>
            </a:r>
          </a:p>
          <a:p>
            <a:pPr marL="342900" marR="0" lvl="0" indent="-342900">
              <a:lnSpc>
                <a:spcPct val="107000"/>
              </a:lnSpc>
              <a:spcAft>
                <a:spcPts val="800"/>
              </a:spcAft>
              <a:buFont typeface="+mj-lt"/>
              <a:buAutoNum type="arabicPeriod"/>
              <a:tabLst>
                <a:tab pos="457200" algn="l"/>
              </a:tabLst>
            </a:pPr>
            <a:r>
              <a:rPr lang="en-US" sz="3600" b="1" dirty="0">
                <a:effectLst/>
                <a:latin typeface="Open Sans Light" panose="020B0306030504020204" pitchFamily="34" charset="0"/>
                <a:ea typeface="Calibri" panose="020F0502020204030204" pitchFamily="34" charset="0"/>
                <a:cs typeface="Times New Roman" panose="02020603050405020304" pitchFamily="18" charset="0"/>
              </a:rPr>
              <a:t>IFSP Document</a:t>
            </a:r>
            <a:r>
              <a:rPr lang="en-US" sz="3600" dirty="0">
                <a:effectLst/>
                <a:latin typeface="Open Sans Light" panose="020B0306030504020204" pitchFamily="34" charset="0"/>
                <a:ea typeface="Calibri" panose="020F0502020204030204" pitchFamily="34" charset="0"/>
                <a:cs typeface="Times New Roman" panose="02020603050405020304" pitchFamily="18" charset="0"/>
              </a:rPr>
              <a:t>: The IFSP itself could include a section noting who was invited and attended, which would reflect the LEA representative’s participation.</a:t>
            </a:r>
          </a:p>
          <a:p>
            <a:pPr marL="342900" marR="0" lvl="0" indent="-342900">
              <a:lnSpc>
                <a:spcPct val="107000"/>
              </a:lnSpc>
              <a:spcAft>
                <a:spcPts val="800"/>
              </a:spcAft>
              <a:buFont typeface="+mj-lt"/>
              <a:buAutoNum type="arabicPeriod"/>
              <a:tabLst>
                <a:tab pos="457200" algn="l"/>
              </a:tabLst>
            </a:pPr>
            <a:r>
              <a:rPr lang="en-US" sz="3600" dirty="0">
                <a:effectLst/>
                <a:latin typeface="Open Sans Light" panose="020B0306030504020204" pitchFamily="34" charset="0"/>
                <a:ea typeface="Times New Roman" panose="02020603050405020304" pitchFamily="18" charset="0"/>
                <a:cs typeface="Times New Roman" panose="02020603050405020304" pitchFamily="18" charset="0"/>
              </a:rPr>
              <a:t>If Part B is not being invited to transition meetings, they have a responsibility to reach out to Part C and work out a solution. Perhaps some of the documentation could include the efforts of the Part B program to ensure they are invited in the future, such as emails, meeting minutes, etc.</a:t>
            </a:r>
          </a:p>
          <a:p>
            <a:pPr marL="342900" marR="0" lvl="0" indent="-342900">
              <a:lnSpc>
                <a:spcPct val="107000"/>
              </a:lnSpc>
              <a:spcAft>
                <a:spcPts val="800"/>
              </a:spcAft>
              <a:buFont typeface="+mj-lt"/>
              <a:buAutoNum type="arabicPeriod"/>
              <a:tabLst>
                <a:tab pos="457200" algn="l"/>
              </a:tabLst>
            </a:pPr>
            <a:endParaRPr lang="en-US" sz="2800" dirty="0">
              <a:effectLst/>
              <a:latin typeface="Open Sans Light" panose="020B0306030504020204" pitchFamily="34" charset="0"/>
              <a:ea typeface="Calibri" panose="020F0502020204030204" pitchFamily="34" charset="0"/>
              <a:cs typeface="Times New Roman" panose="02020603050405020304" pitchFamily="18" charset="0"/>
            </a:endParaRPr>
          </a:p>
          <a:p>
            <a:pPr marL="0" indent="0">
              <a:buNone/>
            </a:pPr>
            <a:endParaRPr lang="en-US" dirty="0"/>
          </a:p>
        </p:txBody>
      </p:sp>
      <p:graphicFrame>
        <p:nvGraphicFramePr>
          <p:cNvPr id="5" name="Table 4">
            <a:extLst>
              <a:ext uri="{FF2B5EF4-FFF2-40B4-BE49-F238E27FC236}">
                <a16:creationId xmlns:a16="http://schemas.microsoft.com/office/drawing/2014/main" id="{FBA05996-DB26-E0FA-1CB2-84A77AAAC8C2}"/>
              </a:ext>
            </a:extLst>
          </p:cNvPr>
          <p:cNvGraphicFramePr>
            <a:graphicFrameLocks noGrp="1"/>
          </p:cNvGraphicFramePr>
          <p:nvPr/>
        </p:nvGraphicFramePr>
        <p:xfrm>
          <a:off x="1045028" y="4661677"/>
          <a:ext cx="10110652" cy="1474280"/>
        </p:xfrm>
        <a:graphic>
          <a:graphicData uri="http://schemas.openxmlformats.org/drawingml/2006/table">
            <a:tbl>
              <a:tblPr firstRow="1" firstCol="1" bandRow="1"/>
              <a:tblGrid>
                <a:gridCol w="5055326">
                  <a:extLst>
                    <a:ext uri="{9D8B030D-6E8A-4147-A177-3AD203B41FA5}">
                      <a16:colId xmlns:a16="http://schemas.microsoft.com/office/drawing/2014/main" val="763305348"/>
                    </a:ext>
                  </a:extLst>
                </a:gridCol>
                <a:gridCol w="5055326">
                  <a:extLst>
                    <a:ext uri="{9D8B030D-6E8A-4147-A177-3AD203B41FA5}">
                      <a16:colId xmlns:a16="http://schemas.microsoft.com/office/drawing/2014/main" val="3803889993"/>
                    </a:ext>
                  </a:extLst>
                </a:gridCol>
              </a:tblGrid>
              <a:tr h="1007604">
                <a:tc>
                  <a:txBody>
                    <a:bodyPr/>
                    <a:lstStyle/>
                    <a:p>
                      <a:pPr marL="0" marR="0">
                        <a:lnSpc>
                          <a:spcPct val="107000"/>
                        </a:lnSpc>
                        <a:spcAft>
                          <a:spcPts val="800"/>
                        </a:spcAft>
                      </a:pPr>
                      <a:r>
                        <a:rPr lang="en-US" sz="17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YES</a:t>
                      </a:r>
                      <a:endParaRPr lang="en-US" sz="17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7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Select </a:t>
                      </a:r>
                      <a:r>
                        <a:rPr lang="en-US" sz="17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YES</a:t>
                      </a:r>
                      <a:r>
                        <a:rPr lang="en-US" sz="17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 if the education record contains documentation that the LEA representative was present at the 90-day conference.</a:t>
                      </a:r>
                    </a:p>
                  </a:txBody>
                  <a:tcPr marL="68580" marR="68580" marT="0" marB="0">
                    <a:lnL>
                      <a:noFill/>
                    </a:lnL>
                    <a:lnR>
                      <a:noFill/>
                    </a:lnR>
                    <a:lnT>
                      <a:noFill/>
                    </a:lnT>
                    <a:lnB>
                      <a:noFill/>
                    </a:lnB>
                    <a:solidFill>
                      <a:srgbClr val="C1ECE5"/>
                    </a:solidFill>
                  </a:tcPr>
                </a:tc>
                <a:tc>
                  <a:txBody>
                    <a:bodyPr/>
                    <a:lstStyle/>
                    <a:p>
                      <a:pPr marL="0" marR="0">
                        <a:lnSpc>
                          <a:spcPct val="107000"/>
                        </a:lnSpc>
                        <a:spcAft>
                          <a:spcPts val="800"/>
                        </a:spcAft>
                      </a:pPr>
                      <a:r>
                        <a:rPr lang="en-US" sz="17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NO</a:t>
                      </a:r>
                      <a:endParaRPr lang="en-US" sz="17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7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Select </a:t>
                      </a:r>
                      <a:r>
                        <a:rPr lang="en-US" sz="17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NO</a:t>
                      </a:r>
                      <a:r>
                        <a:rPr lang="en-US" sz="17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 if the education record </a:t>
                      </a:r>
                      <a:r>
                        <a:rPr lang="en-US" sz="17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DOES NOT</a:t>
                      </a:r>
                      <a:r>
                        <a:rPr lang="en-US" sz="17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 contain documentation that the LEA representative was present at the 90-day conference.</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34577979"/>
                  </a:ext>
                </a:extLst>
              </a:tr>
            </a:tbl>
          </a:graphicData>
        </a:graphic>
      </p:graphicFrame>
    </p:spTree>
    <p:extLst>
      <p:ext uri="{BB962C8B-B14F-4D97-AF65-F5344CB8AC3E}">
        <p14:creationId xmlns:p14="http://schemas.microsoft.com/office/powerpoint/2010/main" val="267722717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00FFA7-361E-0517-9E1B-74C003201FA7}"/>
              </a:ext>
            </a:extLst>
          </p:cNvPr>
          <p:cNvSpPr>
            <a:spLocks noGrp="1"/>
          </p:cNvSpPr>
          <p:nvPr>
            <p:ph type="title"/>
          </p:nvPr>
        </p:nvSpPr>
        <p:spPr>
          <a:xfrm>
            <a:off x="838200" y="0"/>
            <a:ext cx="10515600" cy="1012371"/>
          </a:xfrm>
        </p:spPr>
        <p:txBody>
          <a:bodyPr/>
          <a:lstStyle/>
          <a:p>
            <a:r>
              <a:rPr lang="en-US" dirty="0"/>
              <a:t>Q24a – Documentation</a:t>
            </a:r>
          </a:p>
        </p:txBody>
      </p:sp>
      <p:pic>
        <p:nvPicPr>
          <p:cNvPr id="5" name="Content Placeholder 4" descr="screenshot of a transition meeting documentation showing that the parent, ITS-JC, and school district attended">
            <a:extLst>
              <a:ext uri="{FF2B5EF4-FFF2-40B4-BE49-F238E27FC236}">
                <a16:creationId xmlns:a16="http://schemas.microsoft.com/office/drawing/2014/main" id="{4C02DEF6-EC55-2B72-233B-07CC9E8B3884}"/>
              </a:ext>
            </a:extLst>
          </p:cNvPr>
          <p:cNvPicPr>
            <a:picLocks noGrp="1" noChangeAspect="1"/>
          </p:cNvPicPr>
          <p:nvPr>
            <p:ph idx="1"/>
          </p:nvPr>
        </p:nvPicPr>
        <p:blipFill>
          <a:blip r:embed="rId3"/>
          <a:stretch>
            <a:fillRect/>
          </a:stretch>
        </p:blipFill>
        <p:spPr>
          <a:xfrm>
            <a:off x="1244952" y="1012372"/>
            <a:ext cx="8584562" cy="5210630"/>
          </a:xfrm>
        </p:spPr>
      </p:pic>
    </p:spTree>
    <p:extLst>
      <p:ext uri="{BB962C8B-B14F-4D97-AF65-F5344CB8AC3E}">
        <p14:creationId xmlns:p14="http://schemas.microsoft.com/office/powerpoint/2010/main" val="50742513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CC4CE7-AEF7-DDBA-27BD-5C39595DEBD7}"/>
              </a:ext>
            </a:extLst>
          </p:cNvPr>
          <p:cNvSpPr>
            <a:spLocks noGrp="1"/>
          </p:cNvSpPr>
          <p:nvPr>
            <p:ph type="title"/>
          </p:nvPr>
        </p:nvSpPr>
        <p:spPr>
          <a:xfrm>
            <a:off x="838200" y="0"/>
            <a:ext cx="10515600" cy="732155"/>
          </a:xfrm>
        </p:spPr>
        <p:txBody>
          <a:bodyPr>
            <a:normAutofit fontScale="90000"/>
          </a:bodyPr>
          <a:lstStyle/>
          <a:p>
            <a:r>
              <a:rPr lang="en-US" dirty="0"/>
              <a:t>Question 24b- methodology</a:t>
            </a:r>
          </a:p>
        </p:txBody>
      </p:sp>
      <p:sp>
        <p:nvSpPr>
          <p:cNvPr id="2" name="Content Placeholder 1">
            <a:extLst>
              <a:ext uri="{FF2B5EF4-FFF2-40B4-BE49-F238E27FC236}">
                <a16:creationId xmlns:a16="http://schemas.microsoft.com/office/drawing/2014/main" id="{0C86E9C2-8840-751D-8105-E8E7FB10CF2F}"/>
              </a:ext>
            </a:extLst>
          </p:cNvPr>
          <p:cNvSpPr>
            <a:spLocks noGrp="1"/>
          </p:cNvSpPr>
          <p:nvPr>
            <p:ph idx="1"/>
          </p:nvPr>
        </p:nvSpPr>
        <p:spPr>
          <a:xfrm>
            <a:off x="838200" y="732155"/>
            <a:ext cx="10515600" cy="5444808"/>
          </a:xfrm>
        </p:spPr>
        <p:txBody>
          <a:bodyPr/>
          <a:lstStyle/>
          <a:p>
            <a:pPr marL="0" indent="0">
              <a:buNone/>
            </a:pPr>
            <a:r>
              <a:rPr lang="en-US" dirty="0"/>
              <a:t>24b.	Did the IEP Team consider the child’s transition plan when developing the child’s initial Part B IEP? (K.S.A. 72-3428(b)(1))</a:t>
            </a:r>
          </a:p>
          <a:p>
            <a:pPr marL="0" indent="0">
              <a:buNone/>
            </a:pPr>
            <a:r>
              <a:rPr lang="en-US" dirty="0"/>
              <a:t>METHOD: Review the file to see if there was a transition plan in place. This could be located in the evaluation report, meeting notes, PWN, or IEP. The team could document the IFSP information (Including goal progress) and relevant information from the transition conference in the evaluation report as well as note that both were data sources considered within the PWN.</a:t>
            </a:r>
          </a:p>
          <a:p>
            <a:pPr marL="0" indent="0">
              <a:buNone/>
            </a:pPr>
            <a:endParaRPr lang="en-US" dirty="0"/>
          </a:p>
        </p:txBody>
      </p:sp>
      <p:graphicFrame>
        <p:nvGraphicFramePr>
          <p:cNvPr id="6" name="Table 5">
            <a:extLst>
              <a:ext uri="{FF2B5EF4-FFF2-40B4-BE49-F238E27FC236}">
                <a16:creationId xmlns:a16="http://schemas.microsoft.com/office/drawing/2014/main" id="{9EB208C4-A718-8D29-C869-850902D528F4}"/>
              </a:ext>
            </a:extLst>
          </p:cNvPr>
          <p:cNvGraphicFramePr>
            <a:graphicFrameLocks noGrp="1"/>
          </p:cNvGraphicFramePr>
          <p:nvPr/>
        </p:nvGraphicFramePr>
        <p:xfrm>
          <a:off x="949233" y="4459994"/>
          <a:ext cx="10258698" cy="1665851"/>
        </p:xfrm>
        <a:graphic>
          <a:graphicData uri="http://schemas.openxmlformats.org/drawingml/2006/table">
            <a:tbl>
              <a:tblPr firstRow="1" firstCol="1" bandRow="1"/>
              <a:tblGrid>
                <a:gridCol w="5129349">
                  <a:extLst>
                    <a:ext uri="{9D8B030D-6E8A-4147-A177-3AD203B41FA5}">
                      <a16:colId xmlns:a16="http://schemas.microsoft.com/office/drawing/2014/main" val="3975333495"/>
                    </a:ext>
                  </a:extLst>
                </a:gridCol>
                <a:gridCol w="5129349">
                  <a:extLst>
                    <a:ext uri="{9D8B030D-6E8A-4147-A177-3AD203B41FA5}">
                      <a16:colId xmlns:a16="http://schemas.microsoft.com/office/drawing/2014/main" val="400290982"/>
                    </a:ext>
                  </a:extLst>
                </a:gridCol>
              </a:tblGrid>
              <a:tr h="1665851">
                <a:tc>
                  <a:txBody>
                    <a:bodyPr/>
                    <a:lstStyle/>
                    <a:p>
                      <a:pPr marL="0" marR="0">
                        <a:lnSpc>
                          <a:spcPct val="107000"/>
                        </a:lnSpc>
                        <a:spcAft>
                          <a:spcPts val="800"/>
                        </a:spcAft>
                      </a:pPr>
                      <a:r>
                        <a:rPr lang="en-US" sz="18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YES</a:t>
                      </a:r>
                      <a:endParaRPr lang="en-US" sz="18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8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Select </a:t>
                      </a:r>
                      <a:r>
                        <a:rPr lang="en-US" sz="18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YES</a:t>
                      </a:r>
                      <a:r>
                        <a:rPr lang="en-US" sz="18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 if the education record contains documentation that the transition plan was considered when developing the child’s initial Part B IEP.</a:t>
                      </a:r>
                    </a:p>
                  </a:txBody>
                  <a:tcPr marL="68580" marR="68580" marT="0" marB="0">
                    <a:lnL>
                      <a:noFill/>
                    </a:lnL>
                    <a:lnR>
                      <a:noFill/>
                    </a:lnR>
                    <a:lnT>
                      <a:noFill/>
                    </a:lnT>
                    <a:lnB>
                      <a:noFill/>
                    </a:lnB>
                    <a:solidFill>
                      <a:srgbClr val="C1ECE5"/>
                    </a:solidFill>
                  </a:tcPr>
                </a:tc>
                <a:tc>
                  <a:txBody>
                    <a:bodyPr/>
                    <a:lstStyle/>
                    <a:p>
                      <a:pPr marL="0" marR="0">
                        <a:lnSpc>
                          <a:spcPct val="107000"/>
                        </a:lnSpc>
                        <a:spcAft>
                          <a:spcPts val="800"/>
                        </a:spcAft>
                      </a:pPr>
                      <a:r>
                        <a:rPr lang="en-US" sz="18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NO</a:t>
                      </a:r>
                      <a:endParaRPr lang="en-US" sz="18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8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Select </a:t>
                      </a:r>
                      <a:r>
                        <a:rPr lang="en-US" sz="18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NO</a:t>
                      </a:r>
                      <a:r>
                        <a:rPr lang="en-US" sz="18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 if the education record </a:t>
                      </a:r>
                      <a:r>
                        <a:rPr lang="en-US" sz="1800" b="1"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DOES NOT</a:t>
                      </a:r>
                      <a:r>
                        <a:rPr lang="en-US" sz="1800" dirty="0">
                          <a:solidFill>
                            <a:schemeClr val="tx1"/>
                          </a:solidFill>
                          <a:effectLst/>
                          <a:latin typeface="Open Sans Light" panose="020B0306030504020204" pitchFamily="34" charset="0"/>
                          <a:ea typeface="Calibri" panose="020F0502020204030204" pitchFamily="34" charset="0"/>
                          <a:cs typeface="Times New Roman" panose="02020603050405020304" pitchFamily="18" charset="0"/>
                        </a:rPr>
                        <a:t> contain documentation that the transition plan was considered when developing the child’s initial Part B IEP.</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284568170"/>
                  </a:ext>
                </a:extLst>
              </a:tr>
            </a:tbl>
          </a:graphicData>
        </a:graphic>
      </p:graphicFrame>
    </p:spTree>
    <p:extLst>
      <p:ext uri="{BB962C8B-B14F-4D97-AF65-F5344CB8AC3E}">
        <p14:creationId xmlns:p14="http://schemas.microsoft.com/office/powerpoint/2010/main" val="288251402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72BB86-5C8D-8507-78DF-BB93453AE45E}"/>
              </a:ext>
            </a:extLst>
          </p:cNvPr>
          <p:cNvSpPr>
            <a:spLocks noGrp="1"/>
          </p:cNvSpPr>
          <p:nvPr>
            <p:ph type="title"/>
          </p:nvPr>
        </p:nvSpPr>
        <p:spPr/>
        <p:txBody>
          <a:bodyPr/>
          <a:lstStyle/>
          <a:p>
            <a:r>
              <a:rPr lang="en-US" dirty="0"/>
              <a:t>Q24b - Documentation</a:t>
            </a:r>
          </a:p>
        </p:txBody>
      </p:sp>
      <p:pic>
        <p:nvPicPr>
          <p:cNvPr id="5" name="Content Placeholder 4">
            <a:extLst>
              <a:ext uri="{FF2B5EF4-FFF2-40B4-BE49-F238E27FC236}">
                <a16:creationId xmlns:a16="http://schemas.microsoft.com/office/drawing/2014/main" id="{B44B6024-B1AF-736B-7078-F234DA7AC0B5}"/>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422031" y="1817370"/>
            <a:ext cx="11225139" cy="3692475"/>
          </a:xfrm>
        </p:spPr>
      </p:pic>
    </p:spTree>
    <p:extLst>
      <p:ext uri="{BB962C8B-B14F-4D97-AF65-F5344CB8AC3E}">
        <p14:creationId xmlns:p14="http://schemas.microsoft.com/office/powerpoint/2010/main" val="239961008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32B0-2B21-7205-9374-85696B187A6E}"/>
              </a:ext>
            </a:extLst>
          </p:cNvPr>
          <p:cNvSpPr>
            <a:spLocks noGrp="1"/>
          </p:cNvSpPr>
          <p:nvPr>
            <p:ph type="title"/>
          </p:nvPr>
        </p:nvSpPr>
        <p:spPr/>
        <p:txBody>
          <a:bodyPr/>
          <a:lstStyle/>
          <a:p>
            <a:r>
              <a:rPr lang="en-US"/>
              <a:t>Non-Compliance</a:t>
            </a:r>
          </a:p>
        </p:txBody>
      </p:sp>
    </p:spTree>
    <p:extLst>
      <p:ext uri="{BB962C8B-B14F-4D97-AF65-F5344CB8AC3E}">
        <p14:creationId xmlns:p14="http://schemas.microsoft.com/office/powerpoint/2010/main" val="643107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9D25E-3E35-56BF-8A04-E1D8D782EE73}"/>
              </a:ext>
            </a:extLst>
          </p:cNvPr>
          <p:cNvSpPr>
            <a:spLocks noGrp="1"/>
          </p:cNvSpPr>
          <p:nvPr>
            <p:ph type="title"/>
          </p:nvPr>
        </p:nvSpPr>
        <p:spPr>
          <a:xfrm>
            <a:off x="838200" y="365125"/>
            <a:ext cx="10515600" cy="699177"/>
          </a:xfrm>
        </p:spPr>
        <p:txBody>
          <a:bodyPr>
            <a:normAutofit fontScale="90000"/>
          </a:bodyPr>
          <a:lstStyle/>
          <a:p>
            <a:r>
              <a:rPr lang="en-US" dirty="0"/>
              <a:t>Responding to Scenarios - FAQ </a:t>
            </a:r>
          </a:p>
        </p:txBody>
      </p:sp>
      <p:sp>
        <p:nvSpPr>
          <p:cNvPr id="6" name="Content Placeholder 5">
            <a:extLst>
              <a:ext uri="{FF2B5EF4-FFF2-40B4-BE49-F238E27FC236}">
                <a16:creationId xmlns:a16="http://schemas.microsoft.com/office/drawing/2014/main" id="{60FCE3C7-E8C1-7EBD-A6DE-CAE08DC972D0}"/>
              </a:ext>
            </a:extLst>
          </p:cNvPr>
          <p:cNvSpPr>
            <a:spLocks noGrp="1"/>
          </p:cNvSpPr>
          <p:nvPr>
            <p:ph idx="1"/>
          </p:nvPr>
        </p:nvSpPr>
        <p:spPr>
          <a:xfrm>
            <a:off x="838200" y="1064302"/>
            <a:ext cx="10515600" cy="5112661"/>
          </a:xfrm>
        </p:spPr>
        <p:txBody>
          <a:bodyPr>
            <a:normAutofit fontScale="92500"/>
          </a:bodyPr>
          <a:lstStyle/>
          <a:p>
            <a:pPr marL="0" indent="0">
              <a:lnSpc>
                <a:spcPct val="100000"/>
              </a:lnSpc>
              <a:buNone/>
            </a:pPr>
            <a:r>
              <a:rPr lang="en-US" sz="2400" b="1" dirty="0">
                <a:solidFill>
                  <a:srgbClr val="1F3864"/>
                </a:solidFill>
                <a:effectLst/>
                <a:latin typeface="+mn-lt"/>
                <a:ea typeface="Calibri" panose="020F0502020204030204" pitchFamily="34" charset="0"/>
                <a:cs typeface="Open Sans Light" panose="020B0306030504020204" pitchFamily="34" charset="0"/>
              </a:rPr>
              <a:t>If a school district has not conducted any initial evaluation or reevaluation for a student selected for file review because the student transferred in after their initial evaluation or the most recent reevaluation was completed by a previous district and the student’s 3-year reevaluation has not yet come due, the school district will not be held responsible for an evaluation conducted in another district</a:t>
            </a:r>
            <a:r>
              <a:rPr lang="en-US" sz="2400" dirty="0">
                <a:solidFill>
                  <a:srgbClr val="1F3864"/>
                </a:solidFill>
                <a:effectLst/>
                <a:latin typeface="+mn-lt"/>
                <a:ea typeface="Calibri" panose="020F0502020204030204" pitchFamily="34" charset="0"/>
                <a:cs typeface="Open Sans Light" panose="020B0306030504020204" pitchFamily="34" charset="0"/>
              </a:rPr>
              <a:t>. </a:t>
            </a:r>
          </a:p>
          <a:p>
            <a:pPr lvl="1">
              <a:lnSpc>
                <a:spcPct val="100000"/>
              </a:lnSpc>
            </a:pPr>
            <a:r>
              <a:rPr lang="en-US" sz="2300" dirty="0">
                <a:solidFill>
                  <a:srgbClr val="1F3864"/>
                </a:solidFill>
                <a:latin typeface="+mn-lt"/>
                <a:ea typeface="Calibri" panose="020F0502020204030204" pitchFamily="34" charset="0"/>
              </a:rPr>
              <a:t>A</a:t>
            </a:r>
            <a:r>
              <a:rPr lang="en-US" sz="2300" dirty="0">
                <a:solidFill>
                  <a:srgbClr val="1F3864"/>
                </a:solidFill>
                <a:effectLst/>
                <a:latin typeface="+mn-lt"/>
                <a:ea typeface="Calibri" panose="020F0502020204030204" pitchFamily="34" charset="0"/>
                <a:cs typeface="Open Sans Light" panose="020B0306030504020204" pitchFamily="34" charset="0"/>
              </a:rPr>
              <a:t>nswer “Yes” to each of the evaluation/eligibility Self-Assessment questions (2 through 9) </a:t>
            </a:r>
            <a:endParaRPr lang="en-US" sz="2300" dirty="0">
              <a:solidFill>
                <a:srgbClr val="1F3864"/>
              </a:solidFill>
              <a:latin typeface="+mn-lt"/>
              <a:ea typeface="Calibri" panose="020F0502020204030204" pitchFamily="34" charset="0"/>
            </a:endParaRPr>
          </a:p>
          <a:p>
            <a:pPr lvl="1">
              <a:lnSpc>
                <a:spcPct val="100000"/>
              </a:lnSpc>
            </a:pPr>
            <a:r>
              <a:rPr lang="en-US" sz="2300" dirty="0">
                <a:solidFill>
                  <a:srgbClr val="1F3864"/>
                </a:solidFill>
                <a:latin typeface="+mn-lt"/>
                <a:ea typeface="Calibri" panose="020F0502020204030204" pitchFamily="34" charset="0"/>
              </a:rPr>
              <a:t>E</a:t>
            </a:r>
            <a:r>
              <a:rPr lang="en-US" sz="2300" dirty="0">
                <a:solidFill>
                  <a:srgbClr val="1F3864"/>
                </a:solidFill>
                <a:effectLst/>
                <a:latin typeface="+mn-lt"/>
                <a:ea typeface="Calibri" panose="020F0502020204030204" pitchFamily="34" charset="0"/>
                <a:cs typeface="Open Sans Light" panose="020B0306030504020204" pitchFamily="34" charset="0"/>
              </a:rPr>
              <a:t>xplain in the LEA Comment Box that the school district has not had the opportunity to conduct an initial evaluation or reevaluation for the student. </a:t>
            </a:r>
          </a:p>
          <a:p>
            <a:pPr lvl="1">
              <a:lnSpc>
                <a:spcPct val="100000"/>
              </a:lnSpc>
            </a:pPr>
            <a:r>
              <a:rPr lang="en-US" sz="2300" dirty="0">
                <a:solidFill>
                  <a:srgbClr val="1F3864"/>
                </a:solidFill>
                <a:effectLst/>
                <a:latin typeface="+mn-lt"/>
                <a:ea typeface="Calibri" panose="020F0502020204030204" pitchFamily="34" charset="0"/>
                <a:cs typeface="Open Sans Light" panose="020B0306030504020204" pitchFamily="34" charset="0"/>
              </a:rPr>
              <a:t>Include the date of the students most recent evaluation conducted in the previous school district and the date of the student’s transfer to the current school district.</a:t>
            </a:r>
            <a:endParaRPr lang="en-US" sz="2300" dirty="0">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solidFill>
                <a:srgbClr val="1F3864"/>
              </a:solidFill>
              <a:effectLst/>
              <a:latin typeface="Open Sans Light" panose="020B030603050402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00117334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369DA6-BDA7-248B-9ADF-23225728465C}"/>
              </a:ext>
            </a:extLst>
          </p:cNvPr>
          <p:cNvSpPr>
            <a:spLocks noGrp="1"/>
          </p:cNvSpPr>
          <p:nvPr>
            <p:ph idx="1"/>
          </p:nvPr>
        </p:nvSpPr>
        <p:spPr/>
        <p:txBody>
          <a:bodyPr>
            <a:normAutofit lnSpcReduction="10000"/>
          </a:bodyPr>
          <a:lstStyle/>
          <a:p>
            <a:pPr>
              <a:lnSpc>
                <a:spcPct val="100000"/>
              </a:lnSpc>
            </a:pPr>
            <a:r>
              <a:rPr lang="en-US" sz="2400" dirty="0">
                <a:solidFill>
                  <a:srgbClr val="203864"/>
                </a:solidFill>
                <a:effectLst/>
                <a:latin typeface="+mn-lt"/>
                <a:ea typeface="Calibri" panose="020F0502020204030204" pitchFamily="34" charset="0"/>
                <a:cs typeface="Open Sans Light"/>
              </a:rPr>
              <a:t>According to OSEP </a:t>
            </a:r>
            <a:r>
              <a:rPr lang="en-US" sz="2400" dirty="0">
                <a:solidFill>
                  <a:srgbClr val="203864"/>
                </a:solidFill>
                <a:latin typeface="+mn-lt"/>
                <a:ea typeface="Calibri" panose="020F0502020204030204" pitchFamily="34" charset="0"/>
                <a:cs typeface="Open Sans Light"/>
              </a:rPr>
              <a:t>QA 23-01</a:t>
            </a:r>
            <a:r>
              <a:rPr lang="en-US" sz="2400" dirty="0">
                <a:solidFill>
                  <a:srgbClr val="203864"/>
                </a:solidFill>
                <a:effectLst/>
                <a:latin typeface="+mn-lt"/>
                <a:ea typeface="Calibri" panose="020F0502020204030204" pitchFamily="34" charset="0"/>
                <a:cs typeface="Open Sans Light"/>
              </a:rPr>
              <a:t> all identified noncompliance must be corrected within one year of when noncompliance was identified. The district will be required to correct the noncompliance by completing the steps below to meet this one-year deadline. </a:t>
            </a:r>
          </a:p>
          <a:p>
            <a:pPr lvl="1">
              <a:lnSpc>
                <a:spcPct val="100000"/>
              </a:lnSpc>
            </a:pPr>
            <a:r>
              <a:rPr lang="en-US" dirty="0">
                <a:solidFill>
                  <a:srgbClr val="203864"/>
                </a:solidFill>
                <a:latin typeface="+mn-lt"/>
                <a:ea typeface="Calibri" panose="020F0502020204030204" pitchFamily="34" charset="0"/>
                <a:cs typeface="Open Sans Light"/>
              </a:rPr>
              <a:t>District corrective action plan</a:t>
            </a:r>
          </a:p>
          <a:p>
            <a:pPr lvl="1">
              <a:lnSpc>
                <a:spcPct val="100000"/>
              </a:lnSpc>
            </a:pPr>
            <a:r>
              <a:rPr lang="en-US" dirty="0">
                <a:solidFill>
                  <a:srgbClr val="203864"/>
                </a:solidFill>
                <a:latin typeface="+mn-lt"/>
                <a:ea typeface="Calibri" panose="020F0502020204030204" pitchFamily="34" charset="0"/>
                <a:cs typeface="Open Sans Light"/>
              </a:rPr>
              <a:t>Individual Corrective Action Plan</a:t>
            </a:r>
          </a:p>
          <a:p>
            <a:pPr lvl="1">
              <a:lnSpc>
                <a:spcPct val="100000"/>
              </a:lnSpc>
            </a:pPr>
            <a:r>
              <a:rPr lang="en-US" dirty="0">
                <a:solidFill>
                  <a:srgbClr val="203864"/>
                </a:solidFill>
                <a:latin typeface="+mn-lt"/>
                <a:ea typeface="Calibri" panose="020F0502020204030204" pitchFamily="34" charset="0"/>
                <a:cs typeface="Open Sans Light"/>
              </a:rPr>
              <a:t>Updated data</a:t>
            </a:r>
          </a:p>
          <a:p>
            <a:pPr lvl="1">
              <a:lnSpc>
                <a:spcPct val="100000"/>
              </a:lnSpc>
            </a:pPr>
            <a:endParaRPr lang="en-US" dirty="0">
              <a:solidFill>
                <a:srgbClr val="203864"/>
              </a:solidFill>
              <a:effectLst/>
              <a:latin typeface="+mn-lt"/>
              <a:ea typeface="Calibri" panose="020F0502020204030204" pitchFamily="34" charset="0"/>
              <a:cs typeface="Open Sans Light"/>
            </a:endParaRPr>
          </a:p>
          <a:p>
            <a:pPr>
              <a:lnSpc>
                <a:spcPct val="100000"/>
              </a:lnSpc>
              <a:buFont typeface="Arial"/>
              <a:buChar char="•"/>
            </a:pPr>
            <a:r>
              <a:rPr lang="en-US" sz="2400" b="1" i="1" dirty="0">
                <a:solidFill>
                  <a:srgbClr val="333333"/>
                </a:solidFill>
                <a:latin typeface="+mn-lt"/>
                <a:ea typeface="Open Sans Light"/>
                <a:cs typeface="Helvetica"/>
                <a:hlinkClick r:id="rId3"/>
              </a:rPr>
              <a:t>Dear Colleague Letter on General Supervision Responsibilities</a:t>
            </a:r>
            <a:r>
              <a:rPr lang="en-US" sz="2400" dirty="0">
                <a:solidFill>
                  <a:srgbClr val="333333"/>
                </a:solidFill>
                <a:latin typeface="+mn-lt"/>
                <a:ea typeface="Open Sans Light"/>
                <a:cs typeface="Helvetica"/>
              </a:rPr>
              <a:t> </a:t>
            </a:r>
            <a:endParaRPr lang="en-US" sz="2400" dirty="0">
              <a:latin typeface="+mn-lt"/>
            </a:endParaRPr>
          </a:p>
          <a:p>
            <a:pPr>
              <a:lnSpc>
                <a:spcPct val="100000"/>
              </a:lnSpc>
              <a:buFont typeface="Arial"/>
              <a:buChar char="•"/>
            </a:pPr>
            <a:r>
              <a:rPr lang="en-US" sz="2400" b="1" i="1" dirty="0">
                <a:solidFill>
                  <a:srgbClr val="333333"/>
                </a:solidFill>
                <a:latin typeface="+mn-lt"/>
                <a:ea typeface="Open Sans Light"/>
                <a:cs typeface="Helvetica"/>
                <a:hlinkClick r:id="rId4"/>
              </a:rPr>
              <a:t>Guidance on State General Supervision Responsibilities</a:t>
            </a:r>
            <a:endParaRPr lang="en-US" sz="2400" dirty="0">
              <a:latin typeface="+mn-lt"/>
            </a:endParaRPr>
          </a:p>
          <a:p>
            <a:pPr marL="0" indent="0">
              <a:buNone/>
            </a:pPr>
            <a:endParaRPr lang="en-US" sz="2200" dirty="0">
              <a:solidFill>
                <a:srgbClr val="1F3864"/>
              </a:solidFill>
              <a:latin typeface="Open Sans Light"/>
              <a:ea typeface="Open Sans Light"/>
              <a:cs typeface="Open Sans Light"/>
            </a:endParaRPr>
          </a:p>
        </p:txBody>
      </p:sp>
      <p:sp>
        <p:nvSpPr>
          <p:cNvPr id="3" name="Title 2">
            <a:extLst>
              <a:ext uri="{FF2B5EF4-FFF2-40B4-BE49-F238E27FC236}">
                <a16:creationId xmlns:a16="http://schemas.microsoft.com/office/drawing/2014/main" id="{532BEB34-04DF-2836-74C1-5CDD627D194C}"/>
              </a:ext>
            </a:extLst>
          </p:cNvPr>
          <p:cNvSpPr>
            <a:spLocks noGrp="1"/>
          </p:cNvSpPr>
          <p:nvPr>
            <p:ph type="title"/>
          </p:nvPr>
        </p:nvSpPr>
        <p:spPr/>
        <p:txBody>
          <a:bodyPr/>
          <a:lstStyle/>
          <a:p>
            <a:r>
              <a:rPr lang="en-US">
                <a:highlight>
                  <a:srgbClr val="FFFF00"/>
                </a:highlight>
                <a:latin typeface="Open Sans Semibold"/>
                <a:ea typeface="Open Sans Semibold"/>
                <a:cs typeface="Open Sans Semibold"/>
              </a:rPr>
              <a:t>OSEP QA 23-01</a:t>
            </a:r>
            <a:endParaRPr lang="en-US">
              <a:highlight>
                <a:srgbClr val="FFFF00"/>
              </a:highlight>
            </a:endParaRPr>
          </a:p>
        </p:txBody>
      </p:sp>
    </p:spTree>
    <p:extLst>
      <p:ext uri="{BB962C8B-B14F-4D97-AF65-F5344CB8AC3E}">
        <p14:creationId xmlns:p14="http://schemas.microsoft.com/office/powerpoint/2010/main" val="58184156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EC66B-EDBE-8FFA-7AED-C326C1873D42}"/>
              </a:ext>
            </a:extLst>
          </p:cNvPr>
          <p:cNvSpPr>
            <a:spLocks noGrp="1"/>
          </p:cNvSpPr>
          <p:nvPr>
            <p:ph idx="1"/>
          </p:nvPr>
        </p:nvSpPr>
        <p:spPr/>
        <p:txBody>
          <a:bodyPr/>
          <a:lstStyle/>
          <a:p>
            <a:pPr>
              <a:lnSpc>
                <a:spcPct val="100000"/>
              </a:lnSpc>
            </a:pPr>
            <a:r>
              <a:rPr lang="en-US" dirty="0">
                <a:latin typeface="Open Sans Light"/>
                <a:ea typeface="Open Sans Light"/>
                <a:cs typeface="Open Sans Light"/>
              </a:rPr>
              <a:t>Change effective with the FFY 2021 district LOD, released in the spring of 2023</a:t>
            </a:r>
          </a:p>
          <a:p>
            <a:pPr>
              <a:lnSpc>
                <a:spcPct val="100000"/>
              </a:lnSpc>
            </a:pPr>
            <a:r>
              <a:rPr lang="en-US" dirty="0">
                <a:latin typeface="Open Sans Light"/>
                <a:ea typeface="Open Sans Light"/>
                <a:cs typeface="Open Sans Light"/>
              </a:rPr>
              <a:t>IDEA findings from IDEA &amp; Gifted Requirements File Review</a:t>
            </a:r>
            <a:endParaRPr lang="en-US" dirty="0"/>
          </a:p>
          <a:p>
            <a:pPr lvl="1">
              <a:lnSpc>
                <a:spcPct val="100000"/>
              </a:lnSpc>
            </a:pPr>
            <a:r>
              <a:rPr lang="en-US" dirty="0">
                <a:latin typeface="Open Sans Light"/>
                <a:ea typeface="Open Sans Light"/>
                <a:cs typeface="Open Sans Light"/>
              </a:rPr>
              <a:t>A district is Substantially Compliant when fewer than two children with a disability and an IEP had a finding on the same question</a:t>
            </a:r>
          </a:p>
          <a:p>
            <a:pPr lvl="1">
              <a:lnSpc>
                <a:spcPct val="100000"/>
              </a:lnSpc>
            </a:pPr>
            <a:r>
              <a:rPr lang="en-US" dirty="0">
                <a:latin typeface="Open Sans Light"/>
                <a:ea typeface="Open Sans Light"/>
                <a:cs typeface="Open Sans Light"/>
              </a:rPr>
              <a:t>Cohort 1 (SY2024-2025) will be reported in FFY 2024 LOD report (April 2026)</a:t>
            </a:r>
          </a:p>
          <a:p>
            <a:pPr lvl="1">
              <a:lnSpc>
                <a:spcPct val="100000"/>
              </a:lnSpc>
            </a:pPr>
            <a:r>
              <a:rPr lang="en-US" dirty="0">
                <a:latin typeface="Open Sans Light"/>
                <a:ea typeface="Open Sans Light"/>
                <a:cs typeface="Open Sans Light"/>
              </a:rPr>
              <a:t>Cohort 2 (SY2025-2026) will be reported in </a:t>
            </a:r>
            <a:r>
              <a:rPr lang="en-US">
                <a:latin typeface="Open Sans Light"/>
                <a:ea typeface="Open Sans Light"/>
                <a:cs typeface="Open Sans Light"/>
              </a:rPr>
              <a:t>FFY 2025 </a:t>
            </a:r>
            <a:r>
              <a:rPr lang="en-US" dirty="0">
                <a:latin typeface="Open Sans Light"/>
                <a:ea typeface="Open Sans Light"/>
                <a:cs typeface="Open Sans Light"/>
              </a:rPr>
              <a:t>LOD report (</a:t>
            </a:r>
            <a:r>
              <a:rPr lang="en-US">
                <a:latin typeface="Open Sans Light"/>
                <a:ea typeface="Open Sans Light"/>
                <a:cs typeface="Open Sans Light"/>
              </a:rPr>
              <a:t>April 2027)</a:t>
            </a:r>
            <a:endParaRPr lang="en-US" dirty="0">
              <a:latin typeface="Open Sans Light"/>
              <a:ea typeface="Open Sans Light"/>
              <a:cs typeface="Open Sans Light"/>
            </a:endParaRPr>
          </a:p>
        </p:txBody>
      </p:sp>
      <p:sp>
        <p:nvSpPr>
          <p:cNvPr id="3" name="Title 2">
            <a:extLst>
              <a:ext uri="{FF2B5EF4-FFF2-40B4-BE49-F238E27FC236}">
                <a16:creationId xmlns:a16="http://schemas.microsoft.com/office/drawing/2014/main" id="{592D928A-6742-618D-AB73-32FEEBADFCAB}"/>
              </a:ext>
            </a:extLst>
          </p:cNvPr>
          <p:cNvSpPr>
            <a:spLocks noGrp="1"/>
          </p:cNvSpPr>
          <p:nvPr>
            <p:ph type="title"/>
          </p:nvPr>
        </p:nvSpPr>
        <p:spPr/>
        <p:txBody>
          <a:bodyPr/>
          <a:lstStyle/>
          <a:p>
            <a:r>
              <a:rPr lang="en-US">
                <a:latin typeface="Open Sans Semibold"/>
                <a:ea typeface="Open Sans Semibold"/>
                <a:cs typeface="Open Sans Semibold"/>
              </a:rPr>
              <a:t>Levels of Determination (LOD)</a:t>
            </a:r>
            <a:endParaRPr lang="en-US"/>
          </a:p>
        </p:txBody>
      </p:sp>
    </p:spTree>
    <p:extLst>
      <p:ext uri="{BB962C8B-B14F-4D97-AF65-F5344CB8AC3E}">
        <p14:creationId xmlns:p14="http://schemas.microsoft.com/office/powerpoint/2010/main" val="67225616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1928BA-789B-6F4F-A3E6-8A9828B5F644}"/>
              </a:ext>
            </a:extLst>
          </p:cNvPr>
          <p:cNvSpPr>
            <a:spLocks noGrp="1"/>
          </p:cNvSpPr>
          <p:nvPr>
            <p:ph idx="1"/>
          </p:nvPr>
        </p:nvSpPr>
        <p:spPr/>
        <p:txBody>
          <a:bodyPr>
            <a:normAutofit lnSpcReduction="10000"/>
          </a:bodyPr>
          <a:lstStyle/>
          <a:p>
            <a:pPr>
              <a:lnSpc>
                <a:spcPct val="100000"/>
              </a:lnSpc>
            </a:pPr>
            <a:r>
              <a:rPr lang="en-US" dirty="0"/>
              <a:t>A DCAP will need to be completed for each question that the district had non-compliance on.</a:t>
            </a:r>
          </a:p>
          <a:p>
            <a:pPr>
              <a:lnSpc>
                <a:spcPct val="100000"/>
              </a:lnSpc>
            </a:pPr>
            <a:r>
              <a:rPr lang="en-US" dirty="0"/>
              <a:t>DCAPs are completed in KIAS.</a:t>
            </a:r>
          </a:p>
          <a:p>
            <a:pPr>
              <a:lnSpc>
                <a:spcPct val="100000"/>
              </a:lnSpc>
            </a:pPr>
            <a:r>
              <a:rPr lang="en-US" dirty="0"/>
              <a:t>DCAPS must address:</a:t>
            </a:r>
          </a:p>
          <a:p>
            <a:pPr lvl="1">
              <a:lnSpc>
                <a:spcPct val="100000"/>
              </a:lnSpc>
            </a:pPr>
            <a:r>
              <a:rPr lang="en-US" dirty="0"/>
              <a:t>Root Cause Analysis (RCA)</a:t>
            </a:r>
          </a:p>
          <a:p>
            <a:pPr lvl="1">
              <a:lnSpc>
                <a:spcPct val="100000"/>
              </a:lnSpc>
            </a:pPr>
            <a:r>
              <a:rPr lang="en-US" dirty="0"/>
              <a:t>Strategy for correcting the problem identified by the RCA</a:t>
            </a:r>
          </a:p>
          <a:p>
            <a:pPr lvl="1">
              <a:lnSpc>
                <a:spcPct val="100000"/>
              </a:lnSpc>
            </a:pPr>
            <a:r>
              <a:rPr lang="en-US" dirty="0"/>
              <a:t>Method of evaluation to assure this problem does not reoccur</a:t>
            </a:r>
          </a:p>
          <a:p>
            <a:pPr lvl="1">
              <a:lnSpc>
                <a:spcPct val="100000"/>
              </a:lnSpc>
            </a:pPr>
            <a:r>
              <a:rPr lang="en-US" dirty="0"/>
              <a:t>Location of the documentation of actions taken</a:t>
            </a:r>
          </a:p>
          <a:p>
            <a:pPr lvl="1">
              <a:lnSpc>
                <a:spcPct val="100000"/>
              </a:lnSpc>
            </a:pPr>
            <a:r>
              <a:rPr lang="en-US" dirty="0"/>
              <a:t>LEA Contact information</a:t>
            </a:r>
          </a:p>
          <a:p>
            <a:pPr lvl="1"/>
            <a:endParaRPr lang="en-US" dirty="0"/>
          </a:p>
        </p:txBody>
      </p:sp>
      <p:sp>
        <p:nvSpPr>
          <p:cNvPr id="3" name="Title 2">
            <a:extLst>
              <a:ext uri="{FF2B5EF4-FFF2-40B4-BE49-F238E27FC236}">
                <a16:creationId xmlns:a16="http://schemas.microsoft.com/office/drawing/2014/main" id="{41CA4753-C7B8-402D-737C-3524B4DB8D82}"/>
              </a:ext>
            </a:extLst>
          </p:cNvPr>
          <p:cNvSpPr>
            <a:spLocks noGrp="1"/>
          </p:cNvSpPr>
          <p:nvPr>
            <p:ph type="title"/>
          </p:nvPr>
        </p:nvSpPr>
        <p:spPr>
          <a:xfrm>
            <a:off x="838199" y="365125"/>
            <a:ext cx="10827327" cy="1325563"/>
          </a:xfrm>
        </p:spPr>
        <p:txBody>
          <a:bodyPr/>
          <a:lstStyle/>
          <a:p>
            <a:r>
              <a:rPr lang="en-US"/>
              <a:t>District Corrective Action Plans (DCAPs)</a:t>
            </a:r>
          </a:p>
        </p:txBody>
      </p:sp>
    </p:spTree>
    <p:extLst>
      <p:ext uri="{BB962C8B-B14F-4D97-AF65-F5344CB8AC3E}">
        <p14:creationId xmlns:p14="http://schemas.microsoft.com/office/powerpoint/2010/main" val="393366432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6AE3E5-5916-11D8-4CCB-C20C0035CCF9}"/>
              </a:ext>
            </a:extLst>
          </p:cNvPr>
          <p:cNvSpPr>
            <a:spLocks noGrp="1"/>
          </p:cNvSpPr>
          <p:nvPr>
            <p:ph idx="1"/>
          </p:nvPr>
        </p:nvSpPr>
        <p:spPr/>
        <p:txBody>
          <a:bodyPr>
            <a:normAutofit fontScale="92500"/>
          </a:bodyPr>
          <a:lstStyle/>
          <a:p>
            <a:pPr marL="514350" indent="-514350" algn="l" rtl="0" fontAlgn="base">
              <a:lnSpc>
                <a:spcPct val="100000"/>
              </a:lnSpc>
              <a:buFont typeface="+mj-lt"/>
              <a:buAutoNum type="arabicPeriod"/>
            </a:pPr>
            <a:r>
              <a:rPr lang="en-US" sz="3200" b="0" i="0" u="none" strike="noStrike" dirty="0">
                <a:solidFill>
                  <a:srgbClr val="12284C"/>
                </a:solidFill>
                <a:effectLst/>
                <a:latin typeface="+mn-lt"/>
              </a:rPr>
              <a:t>Identify and discuss data analyzed for determining root cause (i.e. data patterns including who, what and where) </a:t>
            </a:r>
            <a:r>
              <a:rPr lang="en-US" sz="3200" b="0" i="0" dirty="0">
                <a:solidFill>
                  <a:srgbClr val="12284C"/>
                </a:solidFill>
                <a:effectLst/>
                <a:latin typeface="+mn-lt"/>
              </a:rPr>
              <a:t>​</a:t>
            </a:r>
          </a:p>
          <a:p>
            <a:pPr marL="514350" indent="-514350" algn="l" rtl="0" fontAlgn="base">
              <a:lnSpc>
                <a:spcPct val="100000"/>
              </a:lnSpc>
              <a:buFont typeface="+mj-lt"/>
              <a:buAutoNum type="arabicPeriod"/>
            </a:pPr>
            <a:r>
              <a:rPr lang="en-US" sz="3200" b="0" i="0" u="none" strike="noStrike" dirty="0">
                <a:solidFill>
                  <a:srgbClr val="12284C"/>
                </a:solidFill>
                <a:effectLst/>
                <a:latin typeface="+mn-lt"/>
              </a:rPr>
              <a:t>What was the root cause of problem (i.e. why)?</a:t>
            </a:r>
            <a:r>
              <a:rPr lang="en-US" sz="3200" b="0" i="0" dirty="0">
                <a:solidFill>
                  <a:srgbClr val="12284C"/>
                </a:solidFill>
                <a:effectLst/>
                <a:latin typeface="+mn-lt"/>
              </a:rPr>
              <a:t>​</a:t>
            </a:r>
          </a:p>
          <a:p>
            <a:pPr marL="514350" indent="-514350" algn="l" rtl="0" fontAlgn="base">
              <a:lnSpc>
                <a:spcPct val="100000"/>
              </a:lnSpc>
              <a:buFont typeface="+mj-lt"/>
              <a:buAutoNum type="arabicPeriod"/>
            </a:pPr>
            <a:r>
              <a:rPr lang="en-US" sz="3200" b="0" i="0" u="none" strike="noStrike" dirty="0">
                <a:solidFill>
                  <a:srgbClr val="12284C"/>
                </a:solidFill>
                <a:effectLst/>
                <a:latin typeface="+mn-lt"/>
              </a:rPr>
              <a:t>Was root cause at procedural, policy and/or practice level?</a:t>
            </a:r>
          </a:p>
          <a:p>
            <a:pPr marL="514350" indent="-514350" algn="l" rtl="0" fontAlgn="base">
              <a:lnSpc>
                <a:spcPct val="100000"/>
              </a:lnSpc>
              <a:buFont typeface="+mj-lt"/>
              <a:buAutoNum type="arabicPeriod"/>
            </a:pPr>
            <a:endParaRPr lang="en-US" dirty="0"/>
          </a:p>
          <a:p>
            <a:pPr lvl="1">
              <a:lnSpc>
                <a:spcPct val="100000"/>
              </a:lnSpc>
            </a:pPr>
            <a:r>
              <a:rPr lang="en-US" dirty="0"/>
              <a:t>5 Why’s</a:t>
            </a:r>
          </a:p>
          <a:p>
            <a:pPr lvl="1">
              <a:lnSpc>
                <a:spcPct val="100000"/>
              </a:lnSpc>
            </a:pPr>
            <a:r>
              <a:rPr lang="en-US" dirty="0"/>
              <a:t>Fishbone</a:t>
            </a:r>
          </a:p>
          <a:p>
            <a:endParaRPr lang="en-US" dirty="0"/>
          </a:p>
          <a:p>
            <a:endParaRPr lang="en-US" dirty="0"/>
          </a:p>
          <a:p>
            <a:endParaRPr lang="en-US" dirty="0"/>
          </a:p>
        </p:txBody>
      </p:sp>
      <p:sp>
        <p:nvSpPr>
          <p:cNvPr id="3" name="Title 2">
            <a:extLst>
              <a:ext uri="{FF2B5EF4-FFF2-40B4-BE49-F238E27FC236}">
                <a16:creationId xmlns:a16="http://schemas.microsoft.com/office/drawing/2014/main" id="{B313F281-70C9-2CF3-BEF4-14B23134F9EC}"/>
              </a:ext>
            </a:extLst>
          </p:cNvPr>
          <p:cNvSpPr>
            <a:spLocks noGrp="1"/>
          </p:cNvSpPr>
          <p:nvPr>
            <p:ph type="title"/>
          </p:nvPr>
        </p:nvSpPr>
        <p:spPr/>
        <p:txBody>
          <a:bodyPr/>
          <a:lstStyle/>
          <a:p>
            <a:r>
              <a:rPr lang="en-US"/>
              <a:t>Root Cause Analysis</a:t>
            </a:r>
          </a:p>
        </p:txBody>
      </p:sp>
    </p:spTree>
    <p:extLst>
      <p:ext uri="{BB962C8B-B14F-4D97-AF65-F5344CB8AC3E}">
        <p14:creationId xmlns:p14="http://schemas.microsoft.com/office/powerpoint/2010/main" val="100455996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image of DCAP example for question 1">
            <a:extLst>
              <a:ext uri="{FF2B5EF4-FFF2-40B4-BE49-F238E27FC236}">
                <a16:creationId xmlns:a16="http://schemas.microsoft.com/office/drawing/2014/main" id="{3CAD8B01-0C20-EBCC-EA0D-8C2524B4657C}"/>
              </a:ext>
            </a:extLst>
          </p:cNvPr>
          <p:cNvPicPr>
            <a:picLocks noGrp="1" noChangeAspect="1"/>
          </p:cNvPicPr>
          <p:nvPr>
            <p:ph idx="1"/>
          </p:nvPr>
        </p:nvPicPr>
        <p:blipFill>
          <a:blip r:embed="rId3"/>
          <a:stretch>
            <a:fillRect/>
          </a:stretch>
        </p:blipFill>
        <p:spPr>
          <a:xfrm>
            <a:off x="1560440" y="1468582"/>
            <a:ext cx="8619508" cy="4641273"/>
          </a:xfrm>
          <a:prstGeom prst="rect">
            <a:avLst/>
          </a:prstGeom>
        </p:spPr>
      </p:pic>
      <p:sp>
        <p:nvSpPr>
          <p:cNvPr id="3" name="Title 2">
            <a:extLst>
              <a:ext uri="{FF2B5EF4-FFF2-40B4-BE49-F238E27FC236}">
                <a16:creationId xmlns:a16="http://schemas.microsoft.com/office/drawing/2014/main" id="{E3489FC7-769F-35FC-C521-753CA527858F}"/>
              </a:ext>
            </a:extLst>
          </p:cNvPr>
          <p:cNvSpPr>
            <a:spLocks noGrp="1"/>
          </p:cNvSpPr>
          <p:nvPr>
            <p:ph type="title"/>
          </p:nvPr>
        </p:nvSpPr>
        <p:spPr/>
        <p:txBody>
          <a:bodyPr/>
          <a:lstStyle/>
          <a:p>
            <a:r>
              <a:rPr lang="en-US"/>
              <a:t>Question 1 DCAP Example</a:t>
            </a:r>
          </a:p>
        </p:txBody>
      </p:sp>
    </p:spTree>
    <p:extLst>
      <p:ext uri="{BB962C8B-B14F-4D97-AF65-F5344CB8AC3E}">
        <p14:creationId xmlns:p14="http://schemas.microsoft.com/office/powerpoint/2010/main" val="328297051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D134F-9A00-6D1B-CD1D-905DA8F324B9}"/>
              </a:ext>
            </a:extLst>
          </p:cNvPr>
          <p:cNvSpPr>
            <a:spLocks noGrp="1"/>
          </p:cNvSpPr>
          <p:nvPr>
            <p:ph type="title"/>
          </p:nvPr>
        </p:nvSpPr>
        <p:spPr>
          <a:xfrm>
            <a:off x="838200" y="62489"/>
            <a:ext cx="10515600" cy="618548"/>
          </a:xfrm>
        </p:spPr>
        <p:txBody>
          <a:bodyPr>
            <a:normAutofit fontScale="90000"/>
          </a:bodyPr>
          <a:lstStyle/>
          <a:p>
            <a:r>
              <a:rPr lang="en-US" dirty="0"/>
              <a:t>Question 2 DCAP Example</a:t>
            </a:r>
          </a:p>
        </p:txBody>
      </p:sp>
      <p:sp>
        <p:nvSpPr>
          <p:cNvPr id="5" name="Content Placeholder 4">
            <a:extLst>
              <a:ext uri="{FF2B5EF4-FFF2-40B4-BE49-F238E27FC236}">
                <a16:creationId xmlns:a16="http://schemas.microsoft.com/office/drawing/2014/main" id="{47D5F20E-41AB-0A80-9F66-F9F2AC72097D}"/>
              </a:ext>
            </a:extLst>
          </p:cNvPr>
          <p:cNvSpPr>
            <a:spLocks noGrp="1"/>
          </p:cNvSpPr>
          <p:nvPr>
            <p:ph idx="1"/>
          </p:nvPr>
        </p:nvSpPr>
        <p:spPr>
          <a:xfrm>
            <a:off x="261257" y="576944"/>
            <a:ext cx="11702143" cy="5600020"/>
          </a:xfrm>
        </p:spPr>
        <p:txBody>
          <a:bodyPr>
            <a:noAutofit/>
          </a:bodyPr>
          <a:lstStyle/>
          <a:p>
            <a:pPr marL="0" indent="0">
              <a:buNone/>
            </a:pPr>
            <a:r>
              <a:rPr lang="en-US" sz="1200" b="1" dirty="0"/>
              <a:t>Root Cause: </a:t>
            </a:r>
            <a:r>
              <a:rPr lang="en-US" sz="1200" dirty="0"/>
              <a:t>When the most recent evaluation was reviewed for this student there was no evidence found that the assessments and other evaluation materials selected to assess the student were administered so as not to be discriminatory on a racial or cultural basis. In order to conduct a root cause analysis, a team consisting of 6 School Psychologists and 2 Special Education Administrators was formed. Utilizing the “5 Whys” strategy, the team was able to identify that the root cause of the problem was that this requirement is not currently outlined in the current Supplemental Manual which is found to be at the policy level. Through this process the team did identify that as a part of the last file review series that a change in practice was made to include this required information on the evaluation report. This change in practice, however, was not added to any written policies. When the time came to determine whether or not this student in particular needed to be reevaluated at the 3-year mark, the IEP team did not consider the lack of this information in the previous report when making the decision to not complete a reevaluation; therefore, the file was found to be non-compliant.</a:t>
            </a:r>
          </a:p>
          <a:p>
            <a:pPr marL="0" indent="0">
              <a:buNone/>
            </a:pPr>
            <a:r>
              <a:rPr lang="en-US" sz="1200" b="1" dirty="0"/>
              <a:t>Strategies: </a:t>
            </a:r>
            <a:r>
              <a:rPr lang="en-US" sz="1200" dirty="0"/>
              <a:t>In order to correct the problem the team has identified 3 steps to implement: This requirement will be added into the Supplemental Manual at the time of the annual review, which will occur during the summer of 2025. The revision will also include a statement to ensure that the most recent evaluation or incoming evaluation (if applicable) must include this language or the IEP team will need to complete a reevaluation. Information taken from the KSDE document entitled the “Evaluation/Eligibility Report Checklist” will be used as a resource when implementing this strategy. The School Psychologists will work to create an “Evaluation/Eligibility Report Checklist” to follow when conducting an initial evaluation, reevaluation, and/or working with an IEP team to determine if an evaluation should be accepted or if a reevaluation needs to occur. This checklist will not only reflect the requirements of the selected assessments to be administered as a part of the evaluation process so as not to be discriminatory on a racial or cultural basis but also all other requirements as outlined by KSDE. The checklist will be developed using the KSDE document entitled the “Evaluation/Eligibility Report Checklist” as a guide. The checklist will be completed by the start of the 2nd semester of the 2024-2025 school year. Following training on the checklist (see below) implementation of the checklist will begin. Training will be provided for all Case Coordinators that oversee the evaluation process on the updated guidance in the Supplemental Manual as well the checklist and expectations for use beginning in January of 2025. Information from the KSDE File Review Cohort #1 training will be used as a part of this training. Additionally, anytime a new Case Coordinator begins employment with they will receive this training. A Case Coordinator refers to the individual who oversees the evaluation and reevaluation process for a student. For most exceptionality categories (including gifted), this role is filled by the School Psychologist. If a student is identified with a Speech/Language Impairment and only receives speech &amp; language services, the role of the Case Coordinator is assumed by the Speech-Language Pathologist.</a:t>
            </a:r>
          </a:p>
          <a:p>
            <a:pPr marL="0" indent="0">
              <a:buNone/>
            </a:pPr>
            <a:r>
              <a:rPr lang="en-US" sz="1200" b="1" dirty="0"/>
              <a:t>Methods: </a:t>
            </a:r>
            <a:r>
              <a:rPr lang="en-US" sz="1200" dirty="0"/>
              <a:t>Case Coordinators will be required to complete the checklist prior to submitting the initial or reevaluation paperwork OR along with the “Reevaluation Not Needed” form to ensure that compliance is met. Use of this checklist will be checked by the office staff upon submission for each individual file. Should a file be submitted without the checklist, the Case Coordinator will be contacted &amp; expected to complete the checklist. If it is found through the use of the checklist that the most recent evaluation does not meet the criteria for compliance; the Case Coordinator will be expected to conduct a reevaluation to ensure the evaluation is compliant. Additionally, those that participate in the training will sign a document indicating they've completed the training and understand the evaluation requirements. A review of staff that needs to complete this training will be conducted on an annual basis and monitored throughout the school year should a new Case Coordinator begin employment.</a:t>
            </a:r>
            <a:endParaRPr lang="en-US" sz="1200" b="1" dirty="0"/>
          </a:p>
        </p:txBody>
      </p:sp>
    </p:spTree>
    <p:extLst>
      <p:ext uri="{BB962C8B-B14F-4D97-AF65-F5344CB8AC3E}">
        <p14:creationId xmlns:p14="http://schemas.microsoft.com/office/powerpoint/2010/main" val="290905541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27434-A57D-A717-3899-017B09E36D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4B8568-5CAB-A8EC-8E56-E7553ED5AB97}"/>
              </a:ext>
            </a:extLst>
          </p:cNvPr>
          <p:cNvSpPr>
            <a:spLocks noGrp="1"/>
          </p:cNvSpPr>
          <p:nvPr>
            <p:ph type="title"/>
          </p:nvPr>
        </p:nvSpPr>
        <p:spPr>
          <a:xfrm>
            <a:off x="838200" y="1"/>
            <a:ext cx="10515600" cy="681036"/>
          </a:xfrm>
        </p:spPr>
        <p:txBody>
          <a:bodyPr>
            <a:normAutofit fontScale="90000"/>
          </a:bodyPr>
          <a:lstStyle/>
          <a:p>
            <a:r>
              <a:rPr lang="en-US" dirty="0"/>
              <a:t>Question 9 DCAP Example</a:t>
            </a:r>
          </a:p>
        </p:txBody>
      </p:sp>
      <p:sp>
        <p:nvSpPr>
          <p:cNvPr id="5" name="Content Placeholder 4">
            <a:extLst>
              <a:ext uri="{FF2B5EF4-FFF2-40B4-BE49-F238E27FC236}">
                <a16:creationId xmlns:a16="http://schemas.microsoft.com/office/drawing/2014/main" id="{BF543C4E-5B91-1665-9AC3-AF33D5F44003}"/>
              </a:ext>
            </a:extLst>
          </p:cNvPr>
          <p:cNvSpPr>
            <a:spLocks noGrp="1"/>
          </p:cNvSpPr>
          <p:nvPr>
            <p:ph idx="1"/>
          </p:nvPr>
        </p:nvSpPr>
        <p:spPr>
          <a:xfrm>
            <a:off x="381000" y="601775"/>
            <a:ext cx="11430000" cy="5654449"/>
          </a:xfrm>
        </p:spPr>
        <p:txBody>
          <a:bodyPr>
            <a:noAutofit/>
          </a:bodyPr>
          <a:lstStyle/>
          <a:p>
            <a:pPr marL="0" indent="0">
              <a:buNone/>
            </a:pPr>
            <a:r>
              <a:rPr lang="en-US" sz="1300" b="1" dirty="0"/>
              <a:t>Root Cause: </a:t>
            </a:r>
            <a:r>
              <a:rPr lang="en-US" sz="1300" dirty="0"/>
              <a:t>The root cause of the issue was that the re-evaluation form did not explicitly include questions addressing the consideration of exclusionary factors during the students' re-evaluations. While these questions were included in the district’s initial evaluation report, they were omitted from the re-evaluation form, leading to the problem. Furthermore, the retrieved student records, including reviewed IEPs and meeting notes, contained no evidence that these questions were addressed or considered. The student records in question, reflected comprehensive re-evaluations that occurred before the form was updated.</a:t>
            </a:r>
          </a:p>
          <a:p>
            <a:pPr marL="0" indent="0">
              <a:buNone/>
            </a:pPr>
            <a:r>
              <a:rPr lang="en-US" sz="1300" b="1" dirty="0"/>
              <a:t>Strategies: </a:t>
            </a:r>
            <a:r>
              <a:rPr lang="en-US" sz="1300" dirty="0"/>
              <a:t>To address the noncompliance identified in Question #9, the district adopted a new eligibility report in August 2022 that explicitly includes consideration of exclusionary factors. The outdated eligibility report was deactivated in the district’s IEP system, ensuring that all initial evaluations and reevaluations conducted from August 2022 onward address all exclusionary factors, regardless of the process used. To prevent recurrence of this issue, staff will undergo training to implement the following procedures: 1. During annual review meetings for students evaluated using the old form, teams will revisit the previous evaluation and explicitly discuss the exclusionary factor questions. 2. A special summary will be included in the meeting notes to document the team’s discussion and determination that eligibility decisions were not influenced by exclusionary factors. 3. If the team identifies that any exclusionary factor impacted the eligibility decision, a comprehensive re-evaluation will be conducted. No additional resources are required, as the updated form is the only active and accessible option for staff. The deactivated form has been removed from use. A professional development session, accompanied by guidance documents, will be developed to provide training on: - Reviewing exclusionary factors, - Documenting special summary statements, - Addressing scenarios where exclusionary factors are determined to be relevant, and - Implementing reevaluation waiver procedures. Implementation timeline: The professional development session and accompanying guidance documents will be provided by January 31, 2025.</a:t>
            </a:r>
          </a:p>
          <a:p>
            <a:pPr marL="0" indent="0">
              <a:buNone/>
            </a:pPr>
            <a:r>
              <a:rPr lang="en-US" sz="1300" b="1" dirty="0"/>
              <a:t>Methods: </a:t>
            </a:r>
            <a:r>
              <a:rPr lang="en-US" sz="1300" dirty="0"/>
              <a:t>The district will conduct a review of student records, including IEPs, meeting notes, and eligibility reports for all initial evaluations and reevaluations completed after August 2022 through an internal compliance review process. The focus will be on ensuring that exclusionary factors were explicitly considered and documented. Additionally, records of annual review meetings for students previously evaluated using the old form will be reviewed to confirm discussions of exclusionary factors and inclusion of the special summary in meeting notes. Internal data reviews will occur quarterly, beginning in January 2025. These reviews will assess evaluations conducted since the adoption of the new form and include checks for compliance with the documentation of exclusionary factors. The first comprehensive internal review will take place by April 30, 2025, to verify correction of the issue and will be followed by subsequent quarterly reviews through the 2025-2026 school year. Evidence of correction will include: - 100% of eligibility reports and re-evaluations after August 2022 containing documented consideration of exclusionary factors. - Documented discussions of exclusionary factors and inclusion of special summaries in meeting notes for all annual review meetings for students previously evaluated using the old form. - No instances of eligibility decisions being made based on exclusionary factors without appropriate re-evaluation.</a:t>
            </a:r>
            <a:endParaRPr lang="en-US" sz="1300" b="1" dirty="0"/>
          </a:p>
        </p:txBody>
      </p:sp>
    </p:spTree>
    <p:extLst>
      <p:ext uri="{BB962C8B-B14F-4D97-AF65-F5344CB8AC3E}">
        <p14:creationId xmlns:p14="http://schemas.microsoft.com/office/powerpoint/2010/main" val="181756954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E29673-30AF-F3C5-99B7-58DDB0280194}"/>
              </a:ext>
            </a:extLst>
          </p:cNvPr>
          <p:cNvSpPr>
            <a:spLocks noGrp="1"/>
          </p:cNvSpPr>
          <p:nvPr>
            <p:ph type="title"/>
          </p:nvPr>
        </p:nvSpPr>
        <p:spPr>
          <a:xfrm>
            <a:off x="838200" y="0"/>
            <a:ext cx="10515600" cy="712561"/>
          </a:xfrm>
        </p:spPr>
        <p:txBody>
          <a:bodyPr>
            <a:normAutofit fontScale="90000"/>
          </a:bodyPr>
          <a:lstStyle/>
          <a:p>
            <a:r>
              <a:rPr lang="en-US" dirty="0"/>
              <a:t>Question 14 DCAP Example</a:t>
            </a:r>
          </a:p>
        </p:txBody>
      </p:sp>
      <p:sp>
        <p:nvSpPr>
          <p:cNvPr id="5" name="Content Placeholder 4">
            <a:extLst>
              <a:ext uri="{FF2B5EF4-FFF2-40B4-BE49-F238E27FC236}">
                <a16:creationId xmlns:a16="http://schemas.microsoft.com/office/drawing/2014/main" id="{099582EE-5F90-7D55-6078-297B1340BC8E}"/>
              </a:ext>
            </a:extLst>
          </p:cNvPr>
          <p:cNvSpPr>
            <a:spLocks noGrp="1"/>
          </p:cNvSpPr>
          <p:nvPr>
            <p:ph idx="1"/>
          </p:nvPr>
        </p:nvSpPr>
        <p:spPr>
          <a:xfrm>
            <a:off x="315686" y="712561"/>
            <a:ext cx="11658600" cy="5464402"/>
          </a:xfrm>
        </p:spPr>
        <p:txBody>
          <a:bodyPr>
            <a:noAutofit/>
          </a:bodyPr>
          <a:lstStyle/>
          <a:p>
            <a:pPr marL="0" indent="0">
              <a:buNone/>
            </a:pPr>
            <a:r>
              <a:rPr lang="en-US" sz="1400" b="1" dirty="0"/>
              <a:t>Root Cause: </a:t>
            </a:r>
            <a:r>
              <a:rPr lang="en-US" sz="1400" dirty="0"/>
              <a:t>1) As an agency, ambitious and measurable goal writing has been weak. During the 23-24 school term Administration reviewed through a file review process, consistency area wide on writing ambitious and measurable goals. A few staff were found to be struggling in writing ambitions and measurable goals. Guidance and monitoring were provided for writing appropriate goals. Improvement was shown with staff providing the required reporting. However, specific attention to ensuring that all goals are measurable and meet requirements was inconsistent. Further review in this area indicates that this is a systemic problem occurring periodically across disciplines and districts. 2) Attention to why these errors occur indicates both Highly Qualified and Apprentice staff are not writing ambitious and measurable goals ensuring all parts are included to formulate a SMART (specific, measurable, attainable, relevant and time based) goal. For some it is a lack of knowledge and for others an attempt to make goals easier to monitor. 3) Procedural and policy guidance is available for staff. Retraining and guided practice is needed to assist staff in complying with the requirements of goal measurement writing.</a:t>
            </a:r>
          </a:p>
          <a:p>
            <a:pPr marL="0" indent="0">
              <a:buNone/>
            </a:pPr>
            <a:r>
              <a:rPr lang="en-US" sz="1400" b="1" dirty="0"/>
              <a:t>Strategies: </a:t>
            </a:r>
            <a:r>
              <a:rPr lang="en-US" sz="1400" dirty="0"/>
              <a:t>1) Administration has attended both the IEP Bootcamp in the past 2 years and Cohort 2 File Review TASN training this Fall to better address IEP development and reporting. Bi-Weekly Zoom training has been implemented each month with topics focused on ways to write better IEP's. Goals, Objectives and Progress Monitoring are a targeted section to be addressed. Additional attention is also being provided in the Special Education Google Classroom concerning the dos and don'ts of ambitious and measurable goal writing. Finally, XXXX is scheduling an agency wide random file review during the Spring of 2025 to determine additional targeted training that may be needed and to determine compliance to writing ambitious and measurable goals. 2) XXXX will use TIP funds to support the Bi-Weekly Zoom trainings. XXXX Sped. administration and a staff member who attended the IEP Cohort 2 File Review will conduct the trainings. The Wednesday trainings are provided on zoom and adding guidance concerning IEP needs is part of the process already established. The Spring file review will be formally addressed with guest reviewers to improve internal consistency in the process. Past reviews utilized all staff as a training event--but results indicate an inconsistent outcome when compliance was measured. TIP funds will be used for stipends for non-term work hours. 3) Activities addressing this area will occur over the next 3 months. A final report concerning compliance will be assessed after the random file review (February 18, 2025).</a:t>
            </a:r>
          </a:p>
          <a:p>
            <a:pPr marL="0" indent="0">
              <a:buNone/>
            </a:pPr>
            <a:r>
              <a:rPr lang="en-US" sz="1400" b="1" dirty="0"/>
              <a:t>Methods: </a:t>
            </a:r>
            <a:r>
              <a:rPr lang="en-US" sz="1400" dirty="0"/>
              <a:t>1) File review data was measured during the Bi-Weekly Zoom trainings for baseline purposes 10/2/2024. On 2/17/25 a follow-up review will specifically look at question 14 compliance data to determine improvement. If problems are still occurring additional training will be scheduled on the Wednesday night Bi-weekly training session during the Fall 25. NKESC expects 100% compliance with this indicator by 2/18/2025.</a:t>
            </a:r>
            <a:endParaRPr lang="en-US" sz="1400" b="1" dirty="0"/>
          </a:p>
        </p:txBody>
      </p:sp>
    </p:spTree>
    <p:extLst>
      <p:ext uri="{BB962C8B-B14F-4D97-AF65-F5344CB8AC3E}">
        <p14:creationId xmlns:p14="http://schemas.microsoft.com/office/powerpoint/2010/main" val="250741506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7F7247-8EF4-6A8D-8E32-75E9B8F23F94}"/>
              </a:ext>
            </a:extLst>
          </p:cNvPr>
          <p:cNvSpPr>
            <a:spLocks noGrp="1"/>
          </p:cNvSpPr>
          <p:nvPr>
            <p:ph idx="1"/>
          </p:nvPr>
        </p:nvSpPr>
        <p:spPr>
          <a:xfrm>
            <a:off x="234043" y="402772"/>
            <a:ext cx="11723914" cy="5845627"/>
          </a:xfrm>
        </p:spPr>
        <p:txBody>
          <a:bodyPr>
            <a:noAutofit/>
          </a:bodyPr>
          <a:lstStyle/>
          <a:p>
            <a:r>
              <a:rPr lang="en-US" sz="950" dirty="0"/>
              <a:t>Root Cause Analysis: When the files were reviewed for this question, two different issues were found that caused the non-compliance. The first issue was that the goal, the baseline, and the progress reports did not all use the same method of measurement &amp; frequency of the student’s performance. The second issue was that progress was not reported to the parent (or legal education decision maker) at the times/intervals as outlined in the IEP. There was no specific pattern that was able to be identified in regards to who, what, and where as these issues were found in files at different buildings with providers who had a wide range of experience in special education. In order to conduct a root cause analysis a team of 3 administrators, 1 special education teacher, and 1 gifted facilitator was formed. The team used the “5 Why’s” method to determine the root cause of both identified issues and found that both were found to be at the procedural level. It was determined that there is no procedure established at the building level to ensure compliance of these 2 issues. Additionally, it was determined that while there is a current procedure in place for providers to “check” their own IEP’s prior to submission and a current internal IEP review process, both of the procedures could use more clarity in regards to the expectation for compliance with these two areas. There were many reasons identified that fell at the practice level as well such as glitches in the system, provider forgetting, lack of organization in regards to when progress is due, etc.; however, the team ultimately agreed that without a procedure at the building level, there was no accountability. Furthermore, without providing more clarification to the current process in place for providers to check their own IEP’s prior to submission as well as more clarification to the current internal file review form regarding this file review question, we wouldn’t be able to fully correct the problem.</a:t>
            </a:r>
          </a:p>
          <a:p>
            <a:r>
              <a:rPr lang="en-US" sz="950" dirty="0"/>
              <a:t>Strategy: In order to correct the problem the team has identified the following steps: A procedure will be implemented at the building level in which all special education primary providers will be required to submit a copy of their progress reports to the building LEA at the end of each reporting period (quarterly). These reports can be provided either electronically or as a hard copy as long as they are submitted all together. If there is a student who is not due for progress to be reported, the provider will still print the report so the LEA is aware that a progress report is not due at this time. Once the reports are received, the LEA will determine how those will be reviewed for accountability purposes within the building. The review can be done independently or with a team (group of admins in the building or SPED team). The review will consist of both a check to ensure progress was reported and that the progress was reported using the same method of measurement and frequency as the baseline and IEP goal. Final progress reports will be intentionally monitored as they are presented to parents during IEP meetings by the LEA. No additional resources are required to implement this procedure aside from the training that LEA’s will need (see #2). The timeline for this procedure is to have it be fully implemented by the end of the 3rd quarter of the ‘24-’25 school year. Professional development will be provided to the LEA’s at each building regarding the requirements for file review question #15. As a part of the training, LEA’s will be provided with clear examples of the following: -What to look for in an IEP to ensure that a description of how the student’s progress toward meeting each annual IEP goal will be measured -What the description of when periodic reports on the progress the student is making toward meeting each of the annual goals will be provided looks like -What it looks like when the goal, baseline, and progress report all use the same method of measurement and frequency when measuring the student’s performance -Where to look to ensure progress was reported to the parent (or legal education decision-maker) according to the frequency/intervals described in the IEP Resources from the Cohort #1 IDEA &amp; Gifted File Review training, the Kansas Special Education Process Handbook, &amp; TASN will be utilized as a resource to develop this training. The training will be held on March 6th, 2024 during a previously scheduled Administrator PLC. Professional development will be provided to all special education providers regarding the legal obligations of the following: -Ensuring that IEPs include a description of how the student’s progress toward meeting each annual IEP goal will be measured -Ensuring that a description of when periodic reports on the progress the student is making toward meeting each of the annual goals will be provided is included within the IEP -Ensuring that the goal, baseline, and progress report all use the same method of measurement and frequency when measuring the student’s performance -Ensuring that progress is reported to the parent (or legal education decision-maker) according to the frequency/intervals described in the IEP As a part of this training, providers will also be made aware of the updated procedure consisting of submitting progress reports at the building level at the end of each reporting period. This will be followed up with more specific guidance from building administrators. In addition, resources will be shared through this training to support furthering their understanding of each of these requirement components which will include a review of the current policies in place. Resources from the cohort #1 IDEA &amp; Gifted File Review training, Kansas Special Education Process Handbook, Supplemental Manual, &amp; TASN will be utilized as resources to develop this training. The training will be provided through a virtual pre-recorded video that providers will be expected to watch. This training will be provided to staff to complete during the last 2 weeks of February 2025 with the expectation that it is completed on or before Friday, February 28th, 2025.</a:t>
            </a:r>
          </a:p>
          <a:p>
            <a:r>
              <a:rPr lang="en-US" sz="950" dirty="0"/>
              <a:t>Method: All LEA’s will be required to sign in for the professional development in order for us to document that they’ve received this training &amp; understand the new procedure for ensuring that they’ve met compliance for the expectations regarding progress reports (file review question #15). All special education providers will be required to complete a short Google Form immediately following their professional development to ensure that they’ve completed the training. A line item will be added to the current IEP Submission Checklist asking providers to initial next to a line that will read as follows: Baselines for each IEP goal use the same method of measurement &amp; frequency. The IEP Submission Checklist is a document that has previously been in place for primary providers to check their own IEP’s for a variety of components prior to submitting the final copy to the MIS Clerk; however, it has not specifically listed the above detail. These checklists are kept and filed along with each IEP packet as they are submitted. A line item will be clarified in the current internal IEP Review Form to ensure that the baseline, goal, and benchmarks that are set all contain the same method of measurement &amp; frequency of the student’s progress.</a:t>
            </a:r>
          </a:p>
        </p:txBody>
      </p:sp>
      <p:sp>
        <p:nvSpPr>
          <p:cNvPr id="3" name="Title 2">
            <a:extLst>
              <a:ext uri="{FF2B5EF4-FFF2-40B4-BE49-F238E27FC236}">
                <a16:creationId xmlns:a16="http://schemas.microsoft.com/office/drawing/2014/main" id="{281C5F70-A59B-7133-CE79-C4B4311A7065}"/>
              </a:ext>
            </a:extLst>
          </p:cNvPr>
          <p:cNvSpPr>
            <a:spLocks noGrp="1"/>
          </p:cNvSpPr>
          <p:nvPr>
            <p:ph type="title"/>
          </p:nvPr>
        </p:nvSpPr>
        <p:spPr>
          <a:xfrm>
            <a:off x="838200" y="-151152"/>
            <a:ext cx="10515600" cy="662782"/>
          </a:xfrm>
        </p:spPr>
        <p:txBody>
          <a:bodyPr>
            <a:normAutofit/>
          </a:bodyPr>
          <a:lstStyle/>
          <a:p>
            <a:r>
              <a:rPr lang="en-US" sz="3200" dirty="0"/>
              <a:t>Question 15 DCAP Example </a:t>
            </a:r>
          </a:p>
        </p:txBody>
      </p:sp>
    </p:spTree>
    <p:extLst>
      <p:ext uri="{BB962C8B-B14F-4D97-AF65-F5344CB8AC3E}">
        <p14:creationId xmlns:p14="http://schemas.microsoft.com/office/powerpoint/2010/main" val="123537261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2D146B-992B-8D15-EFF3-AA403BAF8631}"/>
              </a:ext>
            </a:extLst>
          </p:cNvPr>
          <p:cNvSpPr>
            <a:spLocks noGrp="1"/>
          </p:cNvSpPr>
          <p:nvPr>
            <p:ph idx="1"/>
          </p:nvPr>
        </p:nvSpPr>
        <p:spPr>
          <a:xfrm>
            <a:off x="228600" y="478971"/>
            <a:ext cx="11723914" cy="5697992"/>
          </a:xfrm>
        </p:spPr>
        <p:txBody>
          <a:bodyPr>
            <a:noAutofit/>
          </a:bodyPr>
          <a:lstStyle/>
          <a:p>
            <a:pPr marL="0" indent="0">
              <a:buNone/>
            </a:pPr>
            <a:r>
              <a:rPr lang="en-US" sz="930" b="1" dirty="0"/>
              <a:t>Root cause: </a:t>
            </a:r>
            <a:r>
              <a:rPr lang="en-US" sz="930" dirty="0"/>
              <a:t>Following an ongoing comprehensive review of 95% of IEPs starting in Fall of 2024 by the administrative team as part of KSDE's IDEA and Gifted File Review, it has been determined that non-compliance continues to occur in the area of documenting frequency, location, and duration of services—particularly within the sections addressing supplementary aids and services, program modifications, and supports for school personnel. The root cause is a continued need for targeted professional development, refined procedures, and monitoring protocols to ensure that all sections of the IEP include clearly defined, compliant information regarding frequency, location, and duration of services. The primary root cause remains at the practice and procedural level. Some staff are continuing to use vague or incomplete language when documenting these elements, particularly outside of the service delivery lines. This indicates a continued need for targeted professional development, refined procedures, and monitoring protocols to ensure that all sections of the IEP include clearly defined, compliant information regarding frequency, location, and duration of services.</a:t>
            </a:r>
          </a:p>
          <a:p>
            <a:pPr marL="0" indent="0">
              <a:buNone/>
            </a:pPr>
            <a:r>
              <a:rPr lang="en-US" sz="930" b="1" dirty="0"/>
              <a:t>Strategies: </a:t>
            </a:r>
            <a:r>
              <a:rPr lang="en-US" sz="930" dirty="0"/>
              <a:t>The creation of a new position and hiring of a Special Education Support Specialist whose primary duty is to review IEPs and Evaluations and provide professional development on special education processes is one strategy implemented to address compliance issues with respect to IEPs and Evaluations. The annual review and update of our Policies, Practices, and Procedures handbook which is Board approved each July is another strategy to address compliance issues with respect to IEPs and Evaluations. To directly address the procedural and practice-level root causes identified in Question #18 non-compliance, the Cooperative will implement a series of targeted, role-specific professional development sessions focused on improving the documentation of the frequency, location, and duration of special education and related services, supplementary aids and services, program modifications, and supports for school personnel. This will begin at the Beginning of the Year Inservice on 7/30/2025 ad continue throughout the year during district Professional Development days, at Special Education team meetings, and during our Quarterly’s held virtually throughout the year. These sessions will go beyond general compliance training to include hands-on, application-based learning. Staff will engage with real and anonymized IEP examples to analyze both compliant and non-compliant entries. They will participate in guided exercises to revise vague language and ensure descriptions meet IDEA requirements. The training will emphasize consistency in writing clear, specific, and individualized service descriptions across all relevant sections of the IEP, not just the service lines. All case managers and special education teachers will participate in the training by July 31, 2025, with follow-up sessions scheduled during the first semester of the 2025-2026 school year to reinforce expectations and address any ongoing gaps. The collection of data through review of IEPs and Progress Reports will assist in analyzing trends where there are specific providers continuing to show non-compliance in this area. Checklists will be optional for staff unless they have been identified as needing more targeted intervention through an improvement plan at which time individualized training and required checklists will be implemented. Continued non-compliance will be addressed by way of additional supervisory and disciplinary procedures. This strategy is directly linked to the identified root cause and is designed to build sustainable staff capacity for writing legally compliant IEPs that meet both KSDE and IDEA standards. These sessions will go beyond general compliance training to include hands-on, application-based learning. Staff will engage with real and anonymized IEP examples to analyze both compliant and non-compliant entries. They will participate in guided exercises to revise vague language and ensure descriptions meet IDEA requirements. The training will emphasize consistency in writing clear, specific, and individualized service descriptions across all relevant sections of the IEP, not just the service lines. Resources required for this strategy include time during scheduled professional development days or PLCs, support from internal or external compliance specialists, and the development of customized training materials. The materials and session structure will be finalized by July 20, 2025. All case managers and special education teachers will participate in the training by July 30, 2025, with a follow-up session scheduled during the first semester of the 2025-2026 school year to reinforce expectations and address any ongoing gaps. This strategy is directly linked to the identified root cause and is designed to build sustainable staff capacity for writing legally compliant IEPs that meet both KSDE and IDEA standards.</a:t>
            </a:r>
          </a:p>
          <a:p>
            <a:pPr marL="0" indent="0">
              <a:buNone/>
            </a:pPr>
            <a:r>
              <a:rPr lang="en-US" sz="930" b="1" dirty="0"/>
              <a:t>Methods: </a:t>
            </a:r>
            <a:r>
              <a:rPr lang="en-US" sz="930" dirty="0"/>
              <a:t>Describe what data will be reviewed (i.e., record review): The primary data to be reviewed will be IEP documents—specifically, the sections that address the anticipated frequency, location, and duration of special education and related services, supplementary aids and services (including accommodations), program modifications, and supports for school personnel. A focused record review will be conducted using a standardized checklist aligned with KSDE compliance indicators and internal expectations. Each reviewed IEP will be evaluated for specificity, clarity, and compliance in these targeted areas. Identify how often the data will be reviewed: From August 15, 2025 to May 15, 2026, all Special Education Teachers and Gifted Facilitators will submit draft IEPs 48 hours prior to the meeting to the Special Education Support Specialist. A pre-meeting review will be attempted and corrections returned to the provider with a 72 hour deadline to make all corrections. Due to the volume of submissions, reviews may occur after an IEP meeting has been completed, but a 72 hour deadline for completing corrections will be required. When the response rate for correction does not meet these expectations or continued non-compliance occurs for specific providers, supervision and disciplinary procedures will be put into place. In addition, monthly internal file reviews will be conducted by the Special Education Leadership Team starting in September 2025. These reviews will include a random sample of IEPs from each building to monitor broader compliance trends and ensure consistency across teams. Describe how the data reviewed will indicate correction of the problem: The correction of the problem will be indicated by a consistent pattern of compliant entries in the targeted IEP sections across all reviewed documents. Evidence of correction will include: Clear and specific language for frequency, location, and duration in all required sections—not just in service delivery lines but also in supplementary aids, accommodations, program modifications, and personnel supports. A decrease in the number of corrections required during the pre-meeting review process over time. 100% compliance of this area in all reviewed IEPs by the May 15, 2026. Documentation of all reviews, including the number and nature of corrections needed, will be logged through a standardized Google Form completed by the Special Education Support Specialist. This form will track trends and provide data for both internal use and submission to KSDE, if requested. Additionally, staff receiving repeated feedback will be provided targeted coaching or retraining as needed to ensure the correction is sustained. By implementing a combination of real-time review, structured feedback, and monthly monitoring, the district will verify correction of the problem and build in safeguards to prevent its recurrence in future IEP cycles.</a:t>
            </a:r>
            <a:endParaRPr lang="en-US" sz="930" b="1" dirty="0"/>
          </a:p>
        </p:txBody>
      </p:sp>
      <p:sp>
        <p:nvSpPr>
          <p:cNvPr id="3" name="Title 2">
            <a:extLst>
              <a:ext uri="{FF2B5EF4-FFF2-40B4-BE49-F238E27FC236}">
                <a16:creationId xmlns:a16="http://schemas.microsoft.com/office/drawing/2014/main" id="{1C6D24DC-7CB8-969D-B545-C8B5951B0DEB}"/>
              </a:ext>
            </a:extLst>
          </p:cNvPr>
          <p:cNvSpPr>
            <a:spLocks noGrp="1"/>
          </p:cNvSpPr>
          <p:nvPr>
            <p:ph type="title"/>
          </p:nvPr>
        </p:nvSpPr>
        <p:spPr>
          <a:xfrm>
            <a:off x="832757" y="-10886"/>
            <a:ext cx="10515600" cy="647246"/>
          </a:xfrm>
        </p:spPr>
        <p:txBody>
          <a:bodyPr>
            <a:normAutofit/>
          </a:bodyPr>
          <a:lstStyle/>
          <a:p>
            <a:r>
              <a:rPr lang="en-US" sz="2800" dirty="0"/>
              <a:t>Question 18 DCAP Example</a:t>
            </a:r>
          </a:p>
        </p:txBody>
      </p:sp>
    </p:spTree>
    <p:extLst>
      <p:ext uri="{BB962C8B-B14F-4D97-AF65-F5344CB8AC3E}">
        <p14:creationId xmlns:p14="http://schemas.microsoft.com/office/powerpoint/2010/main" val="1728465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8FC8A9-579E-211B-4303-DB5DDB586714}"/>
              </a:ext>
            </a:extLst>
          </p:cNvPr>
          <p:cNvSpPr>
            <a:spLocks noGrp="1"/>
          </p:cNvSpPr>
          <p:nvPr>
            <p:ph type="title"/>
          </p:nvPr>
        </p:nvSpPr>
        <p:spPr>
          <a:xfrm>
            <a:off x="838200" y="365126"/>
            <a:ext cx="10515600" cy="1013970"/>
          </a:xfrm>
        </p:spPr>
        <p:txBody>
          <a:bodyPr/>
          <a:lstStyle/>
          <a:p>
            <a:r>
              <a:rPr lang="en-US" dirty="0"/>
              <a:t>Responding to Scenarios - continued</a:t>
            </a:r>
          </a:p>
        </p:txBody>
      </p:sp>
      <p:sp>
        <p:nvSpPr>
          <p:cNvPr id="2" name="Content Placeholder 1">
            <a:extLst>
              <a:ext uri="{FF2B5EF4-FFF2-40B4-BE49-F238E27FC236}">
                <a16:creationId xmlns:a16="http://schemas.microsoft.com/office/drawing/2014/main" id="{EE8ECF31-9B85-495D-E440-611EC5C37107}"/>
              </a:ext>
            </a:extLst>
          </p:cNvPr>
          <p:cNvSpPr>
            <a:spLocks noGrp="1"/>
          </p:cNvSpPr>
          <p:nvPr>
            <p:ph idx="1"/>
          </p:nvPr>
        </p:nvSpPr>
        <p:spPr>
          <a:xfrm>
            <a:off x="838200" y="1379097"/>
            <a:ext cx="10515600" cy="4797866"/>
          </a:xfrm>
        </p:spPr>
        <p:txBody>
          <a:bodyPr>
            <a:normAutofit fontScale="62500" lnSpcReduction="20000"/>
          </a:bodyPr>
          <a:lstStyle/>
          <a:p>
            <a:pPr marL="0" indent="0">
              <a:lnSpc>
                <a:spcPct val="120000"/>
              </a:lnSpc>
              <a:buNone/>
            </a:pPr>
            <a:r>
              <a:rPr lang="en-US" sz="2600" b="1" dirty="0">
                <a:solidFill>
                  <a:srgbClr val="1F3864"/>
                </a:solidFill>
                <a:latin typeface="+mn-lt"/>
                <a:ea typeface="Calibri" panose="020F0502020204030204" pitchFamily="34" charset="0"/>
              </a:rPr>
              <a:t>I</a:t>
            </a:r>
            <a:r>
              <a:rPr lang="en-US" sz="2600" b="1" dirty="0">
                <a:solidFill>
                  <a:srgbClr val="1F3864"/>
                </a:solidFill>
                <a:effectLst/>
                <a:latin typeface="+mn-lt"/>
                <a:ea typeface="Calibri" panose="020F0502020204030204" pitchFamily="34" charset="0"/>
                <a:cs typeface="Open Sans Light" panose="020B0306030504020204" pitchFamily="34" charset="0"/>
              </a:rPr>
              <a:t>f the student’s initial evaluation or most recent reevaluation was conducted by a previous district and the current school district and parent agreed that the 3-year reevaluation was not necessary (waiver) for the student when it came due, the school district will use the most recent evaluation or reevaluation to answer the self-assessment questions. Further, the district may use any other data it relied on to determine that the reevaluation was unnecessary.</a:t>
            </a:r>
            <a:endParaRPr lang="en-US" sz="2600" b="1" dirty="0">
              <a:effectLst/>
              <a:latin typeface="+mn-lt"/>
              <a:ea typeface="Calibri" panose="020F0502020204030204" pitchFamily="34" charset="0"/>
              <a:cs typeface="Times New Roman" panose="02020603050405020304" pitchFamily="18" charset="0"/>
            </a:endParaRPr>
          </a:p>
          <a:p>
            <a:pPr marL="457200" lvl="1" indent="0">
              <a:lnSpc>
                <a:spcPct val="120000"/>
              </a:lnSpc>
              <a:buNone/>
            </a:pPr>
            <a:r>
              <a:rPr lang="en-US" sz="2200" dirty="0">
                <a:solidFill>
                  <a:srgbClr val="1F3864"/>
                </a:solidFill>
                <a:effectLst/>
                <a:latin typeface="+mn-lt"/>
                <a:ea typeface="Calibri" panose="020F0502020204030204" pitchFamily="34" charset="0"/>
                <a:cs typeface="Open Sans Light" panose="020B0306030504020204" pitchFamily="34" charset="0"/>
              </a:rPr>
              <a:t>A district may </a:t>
            </a:r>
            <a:r>
              <a:rPr lang="en-US" sz="2200" dirty="0">
                <a:solidFill>
                  <a:srgbClr val="1F3864"/>
                </a:solidFill>
                <a:effectLst/>
                <a:latin typeface="+mn-lt"/>
                <a:ea typeface="Times New Roman" panose="02020603050405020304" pitchFamily="18" charset="0"/>
                <a:cs typeface="Open Sans Light" panose="020B0306030504020204" pitchFamily="34" charset="0"/>
              </a:rPr>
              <a:t>consider conducting a reevaluation using currently available information.</a:t>
            </a:r>
            <a:r>
              <a:rPr lang="en-US" sz="2200" dirty="0">
                <a:solidFill>
                  <a:srgbClr val="1F3864"/>
                </a:solidFill>
                <a:effectLst/>
                <a:latin typeface="+mn-lt"/>
                <a:ea typeface="Times New Roman" panose="02020603050405020304" pitchFamily="18" charset="0"/>
                <a:cs typeface="Times New Roman" panose="02020603050405020304" pitchFamily="18" charset="0"/>
              </a:rPr>
              <a:t> </a:t>
            </a:r>
            <a:r>
              <a:rPr lang="en-US" sz="2200" dirty="0">
                <a:solidFill>
                  <a:srgbClr val="1F3864"/>
                </a:solidFill>
                <a:effectLst/>
                <a:latin typeface="+mn-lt"/>
                <a:ea typeface="Times New Roman" panose="02020603050405020304" pitchFamily="18" charset="0"/>
                <a:cs typeface="Open Sans Light" panose="020B0306030504020204" pitchFamily="34" charset="0"/>
              </a:rPr>
              <a:t> This approach may provide documentation for File Review Questions. If the team reviews the student’s file and other currently available information, and documents they considered the requirements of the File Review Questions when completing the review, then the documentation may meet File Review requirements. The reevaluation does not need to include assessments, unless otherwise indicated upon review of the student’s file and data. </a:t>
            </a:r>
            <a:r>
              <a:rPr lang="en-US" sz="2200" dirty="0">
                <a:solidFill>
                  <a:srgbClr val="1F3864"/>
                </a:solidFill>
                <a:effectLst/>
                <a:latin typeface="+mn-lt"/>
                <a:ea typeface="Times New Roman" panose="02020603050405020304" pitchFamily="18" charset="0"/>
                <a:cs typeface="Times New Roman" panose="02020603050405020304" pitchFamily="18" charset="0"/>
              </a:rPr>
              <a:t> </a:t>
            </a:r>
            <a:r>
              <a:rPr lang="en-US" sz="2200" dirty="0">
                <a:solidFill>
                  <a:srgbClr val="1F3864"/>
                </a:solidFill>
                <a:effectLst/>
                <a:latin typeface="+mn-lt"/>
                <a:ea typeface="Times New Roman" panose="02020603050405020304" pitchFamily="18" charset="0"/>
                <a:cs typeface="Open Sans Light" panose="020B0306030504020204" pitchFamily="34" charset="0"/>
              </a:rPr>
              <a:t> </a:t>
            </a:r>
            <a:endParaRPr lang="en-US" sz="2200" dirty="0">
              <a:effectLst/>
              <a:latin typeface="+mn-lt"/>
              <a:ea typeface="Calibri" panose="020F0502020204030204" pitchFamily="34" charset="0"/>
              <a:cs typeface="Times New Roman" panose="02020603050405020304" pitchFamily="18" charset="0"/>
            </a:endParaRPr>
          </a:p>
          <a:p>
            <a:pPr marL="457200" lvl="1" indent="0">
              <a:lnSpc>
                <a:spcPct val="120000"/>
              </a:lnSpc>
              <a:buNone/>
            </a:pPr>
            <a:r>
              <a:rPr lang="en-US" sz="2200" dirty="0">
                <a:solidFill>
                  <a:srgbClr val="1F3864"/>
                </a:solidFill>
                <a:effectLst/>
                <a:latin typeface="+mn-lt"/>
                <a:ea typeface="Calibri" panose="020F0502020204030204" pitchFamily="34" charset="0"/>
                <a:cs typeface="Open Sans Light" panose="020B0306030504020204" pitchFamily="34" charset="0"/>
              </a:rPr>
              <a:t>Please note a review of existing evaluation data is </a:t>
            </a:r>
            <a:r>
              <a:rPr lang="en-US" sz="2200" b="1" dirty="0">
                <a:solidFill>
                  <a:srgbClr val="1F3864"/>
                </a:solidFill>
                <a:effectLst/>
                <a:latin typeface="+mn-lt"/>
                <a:ea typeface="Calibri" panose="020F0502020204030204" pitchFamily="34" charset="0"/>
                <a:cs typeface="Open Sans Light" panose="020B0306030504020204" pitchFamily="34" charset="0"/>
              </a:rPr>
              <a:t>not</a:t>
            </a:r>
            <a:r>
              <a:rPr lang="en-US" sz="2200" dirty="0">
                <a:solidFill>
                  <a:srgbClr val="1F3864"/>
                </a:solidFill>
                <a:effectLst/>
                <a:latin typeface="+mn-lt"/>
                <a:ea typeface="Calibri" panose="020F0502020204030204" pitchFamily="34" charset="0"/>
                <a:cs typeface="Open Sans Light" panose="020B0306030504020204" pitchFamily="34" charset="0"/>
              </a:rPr>
              <a:t> a waiver of a reevaluation. See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3" tooltip="hyperlink to 34 C.F.R. 300.305"/>
              </a:rPr>
              <a:t>34 C.F.R. 300.305</a:t>
            </a:r>
            <a:r>
              <a:rPr lang="en-US" sz="2200" dirty="0">
                <a:solidFill>
                  <a:srgbClr val="12284C"/>
                </a:solidFill>
                <a:effectLst/>
                <a:latin typeface="+mn-lt"/>
                <a:ea typeface="Calibri" panose="020F0502020204030204" pitchFamily="34" charset="0"/>
                <a:cs typeface="Open Sans Light" panose="020B0306030504020204" pitchFamily="34" charset="0"/>
              </a:rPr>
              <a:t> and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4"/>
              </a:rPr>
              <a:t>K.S.A. 72-3428(i) and (k)</a:t>
            </a:r>
            <a:r>
              <a:rPr lang="en-US" sz="2200" u="sng" dirty="0">
                <a:solidFill>
                  <a:srgbClr val="0563C1"/>
                </a:solidFill>
                <a:effectLst/>
                <a:latin typeface="+mn-lt"/>
                <a:ea typeface="Calibri" panose="020F0502020204030204" pitchFamily="34" charset="0"/>
                <a:cs typeface="Open Sans Light" panose="020B0306030504020204" pitchFamily="34" charset="0"/>
              </a:rPr>
              <a:t>.  </a:t>
            </a:r>
            <a:r>
              <a:rPr lang="en-US" sz="2200" dirty="0">
                <a:solidFill>
                  <a:srgbClr val="1F3864"/>
                </a:solidFill>
                <a:effectLst/>
                <a:latin typeface="+mn-lt"/>
                <a:ea typeface="Calibri" panose="020F0502020204030204" pitchFamily="34" charset="0"/>
                <a:cs typeface="Open Sans Light" panose="020B0306030504020204" pitchFamily="34" charset="0"/>
              </a:rPr>
              <a:t>In addition, such review of existing evaluation data alone may constitute a complete reevaluation if the IEP Team and other appropriate, qualified professionals determine, on the basis of the review and input from the parents, that no additional data are needed to establish continuing eligibility and to determine the child’s current educational needs See OSEP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5" tooltip="hyperlink to Letter to Redacted"/>
              </a:rPr>
              <a:t>Letter to Redacted</a:t>
            </a:r>
            <a:r>
              <a:rPr lang="en-US" sz="2200" dirty="0">
                <a:solidFill>
                  <a:srgbClr val="1F3864"/>
                </a:solidFill>
                <a:effectLst/>
                <a:latin typeface="+mn-lt"/>
                <a:ea typeface="Calibri" panose="020F0502020204030204" pitchFamily="34" charset="0"/>
                <a:cs typeface="Open Sans Light" panose="020B0306030504020204" pitchFamily="34" charset="0"/>
              </a:rPr>
              <a:t>, Question 3, Feb. 6 2007. If the IEP team makes this determination, the parents must be provided with notification of the determination, the reasons for the determination and the right of the parents to request an assessment See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6" tooltip="hyperlink to 34 C.F.R. 300.305(d)(1)"/>
              </a:rPr>
              <a:t>34 C.F.R. 300.305(d)(1)</a:t>
            </a:r>
            <a:r>
              <a:rPr lang="en-US" sz="2200" dirty="0">
                <a:solidFill>
                  <a:srgbClr val="12284C"/>
                </a:solidFill>
                <a:effectLst/>
                <a:latin typeface="+mn-lt"/>
                <a:ea typeface="Calibri" panose="020F0502020204030204" pitchFamily="34" charset="0"/>
                <a:cs typeface="Open Sans Light" panose="020B0306030504020204" pitchFamily="34" charset="0"/>
              </a:rPr>
              <a:t> </a:t>
            </a:r>
            <a:r>
              <a:rPr lang="en-US" sz="2200" dirty="0">
                <a:solidFill>
                  <a:srgbClr val="1F3864"/>
                </a:solidFill>
                <a:effectLst/>
                <a:latin typeface="+mn-lt"/>
                <a:ea typeface="Calibri" panose="020F0502020204030204" pitchFamily="34" charset="0"/>
                <a:cs typeface="Open Sans Light" panose="020B0306030504020204" pitchFamily="34" charset="0"/>
              </a:rPr>
              <a:t>and</a:t>
            </a:r>
            <a:r>
              <a:rPr lang="en-US" sz="2200" dirty="0">
                <a:solidFill>
                  <a:srgbClr val="12284C"/>
                </a:solidFill>
                <a:effectLst/>
                <a:latin typeface="+mn-lt"/>
                <a:ea typeface="Calibri" panose="020F0502020204030204" pitchFamily="34" charset="0"/>
                <a:cs typeface="Open Sans Light" panose="020B0306030504020204" pitchFamily="34" charset="0"/>
              </a:rPr>
              <a:t>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4"/>
              </a:rPr>
              <a:t>K.S.A. 72-3428(k)</a:t>
            </a:r>
            <a:r>
              <a:rPr lang="en-US" sz="2200" dirty="0">
                <a:effectLst/>
                <a:latin typeface="+mn-lt"/>
                <a:ea typeface="Calibri" panose="020F0502020204030204" pitchFamily="34" charset="0"/>
                <a:cs typeface="Open Sans Light" panose="020B0306030504020204" pitchFamily="34" charset="0"/>
              </a:rPr>
              <a:t>.</a:t>
            </a:r>
            <a:endParaRPr lang="en-US" sz="2200" dirty="0">
              <a:effectLst/>
              <a:latin typeface="+mn-l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977559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FC601B-DDD7-1FD5-7AF9-5B791D0797DE}"/>
              </a:ext>
            </a:extLst>
          </p:cNvPr>
          <p:cNvSpPr>
            <a:spLocks noGrp="1"/>
          </p:cNvSpPr>
          <p:nvPr>
            <p:ph idx="1"/>
          </p:nvPr>
        </p:nvSpPr>
        <p:spPr/>
        <p:txBody>
          <a:bodyPr>
            <a:normAutofit fontScale="70000" lnSpcReduction="20000"/>
          </a:bodyPr>
          <a:lstStyle/>
          <a:p>
            <a:pPr>
              <a:lnSpc>
                <a:spcPct val="120000"/>
              </a:lnSpc>
            </a:pPr>
            <a:r>
              <a:rPr lang="en-US" dirty="0"/>
              <a:t>An ICA must be completed for every student on every question that was non-compliant</a:t>
            </a:r>
          </a:p>
          <a:p>
            <a:pPr lvl="1">
              <a:lnSpc>
                <a:spcPct val="120000"/>
              </a:lnSpc>
            </a:pPr>
            <a:r>
              <a:rPr lang="en-US" dirty="0"/>
              <a:t>Exception – student has graduated or is no longer in the district</a:t>
            </a:r>
          </a:p>
          <a:p>
            <a:pPr lvl="1">
              <a:lnSpc>
                <a:spcPct val="120000"/>
              </a:lnSpc>
            </a:pPr>
            <a:r>
              <a:rPr lang="en-US" dirty="0"/>
              <a:t>Click delete and select the reason</a:t>
            </a:r>
          </a:p>
          <a:p>
            <a:pPr>
              <a:lnSpc>
                <a:spcPct val="120000"/>
              </a:lnSpc>
            </a:pPr>
            <a:r>
              <a:rPr lang="en-US" dirty="0"/>
              <a:t>ICAs are completed in KIAS</a:t>
            </a:r>
          </a:p>
          <a:p>
            <a:pPr>
              <a:lnSpc>
                <a:spcPct val="120000"/>
              </a:lnSpc>
            </a:pPr>
            <a:r>
              <a:rPr lang="en-US" dirty="0"/>
              <a:t>ICAs must contain:</a:t>
            </a:r>
          </a:p>
          <a:p>
            <a:pPr lvl="1">
              <a:lnSpc>
                <a:spcPct val="120000"/>
              </a:lnSpc>
            </a:pPr>
            <a:r>
              <a:rPr lang="en-US" dirty="0"/>
              <a:t>Statement of actions taken to correct the individual child specific noncompliance </a:t>
            </a:r>
          </a:p>
          <a:p>
            <a:pPr lvl="1">
              <a:lnSpc>
                <a:spcPct val="120000"/>
              </a:lnSpc>
            </a:pPr>
            <a:r>
              <a:rPr lang="en-US" dirty="0"/>
              <a:t>Location of the documentation of actions taken to correct the child specific noncompliance</a:t>
            </a:r>
          </a:p>
          <a:p>
            <a:pPr lvl="1">
              <a:lnSpc>
                <a:spcPct val="120000"/>
              </a:lnSpc>
            </a:pPr>
            <a:r>
              <a:rPr lang="en-US" dirty="0"/>
              <a:t>Date of correction by LEA</a:t>
            </a:r>
          </a:p>
          <a:p>
            <a:pPr lvl="1">
              <a:lnSpc>
                <a:spcPct val="120000"/>
              </a:lnSpc>
            </a:pPr>
            <a:r>
              <a:rPr lang="en-US" dirty="0"/>
              <a:t>LEA contact information</a:t>
            </a:r>
          </a:p>
          <a:p>
            <a:pPr lvl="1">
              <a:lnSpc>
                <a:spcPct val="120000"/>
              </a:lnSpc>
            </a:pPr>
            <a:r>
              <a:rPr lang="en-US" dirty="0">
                <a:highlight>
                  <a:srgbClr val="FFFF00"/>
                </a:highlight>
                <a:latin typeface="Open Sans Light"/>
                <a:ea typeface="Open Sans Light"/>
                <a:cs typeface="Open Sans Light"/>
              </a:rPr>
              <a:t>Upload documentation showing file was corrected.</a:t>
            </a:r>
            <a:endParaRPr lang="en-US" dirty="0">
              <a:highlight>
                <a:srgbClr val="FFFF00"/>
              </a:highlight>
            </a:endParaRPr>
          </a:p>
        </p:txBody>
      </p:sp>
      <p:sp>
        <p:nvSpPr>
          <p:cNvPr id="3" name="Title 2">
            <a:extLst>
              <a:ext uri="{FF2B5EF4-FFF2-40B4-BE49-F238E27FC236}">
                <a16:creationId xmlns:a16="http://schemas.microsoft.com/office/drawing/2014/main" id="{1222707C-CDE1-606C-5141-3F63019C5311}"/>
              </a:ext>
            </a:extLst>
          </p:cNvPr>
          <p:cNvSpPr>
            <a:spLocks noGrp="1"/>
          </p:cNvSpPr>
          <p:nvPr>
            <p:ph type="title"/>
          </p:nvPr>
        </p:nvSpPr>
        <p:spPr/>
        <p:txBody>
          <a:bodyPr/>
          <a:lstStyle/>
          <a:p>
            <a:r>
              <a:rPr lang="en-US"/>
              <a:t>Individual Corrective Action (ICAs)</a:t>
            </a:r>
          </a:p>
        </p:txBody>
      </p:sp>
    </p:spTree>
    <p:extLst>
      <p:ext uri="{BB962C8B-B14F-4D97-AF65-F5344CB8AC3E}">
        <p14:creationId xmlns:p14="http://schemas.microsoft.com/office/powerpoint/2010/main" val="339705700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B91831-6356-2F59-D78C-EBCFF3A5F682}"/>
              </a:ext>
            </a:extLst>
          </p:cNvPr>
          <p:cNvSpPr>
            <a:spLocks noGrp="1"/>
          </p:cNvSpPr>
          <p:nvPr>
            <p:ph idx="1"/>
          </p:nvPr>
        </p:nvSpPr>
        <p:spPr/>
        <p:txBody>
          <a:bodyPr>
            <a:normAutofit fontScale="85000" lnSpcReduction="10000"/>
          </a:bodyPr>
          <a:lstStyle/>
          <a:p>
            <a:pPr>
              <a:lnSpc>
                <a:spcPct val="110000"/>
              </a:lnSpc>
            </a:pPr>
            <a:r>
              <a:rPr lang="en-US" sz="2800" b="1" dirty="0">
                <a:solidFill>
                  <a:srgbClr val="333333"/>
                </a:solidFill>
                <a:effectLst/>
                <a:latin typeface="Open Sans Light" panose="020B0306030504020204" pitchFamily="34" charset="0"/>
                <a:ea typeface="Calibri" panose="020F0502020204030204" pitchFamily="34" charset="0"/>
                <a:cs typeface="Times New Roman" panose="02020603050405020304" pitchFamily="18" charset="0"/>
              </a:rPr>
              <a:t>Q1</a:t>
            </a:r>
            <a:r>
              <a:rPr lang="en-US" sz="2800" dirty="0">
                <a:solidFill>
                  <a:srgbClr val="333333"/>
                </a:solidFill>
                <a:effectLst/>
                <a:latin typeface="Open Sans Light" panose="020B0306030504020204" pitchFamily="34" charset="0"/>
                <a:ea typeface="Calibri" panose="020F0502020204030204" pitchFamily="34" charset="0"/>
                <a:cs typeface="Times New Roman" panose="02020603050405020304" pitchFamily="18" charset="0"/>
              </a:rPr>
              <a:t> - Initial file review indicated that there was no documentation that parent rights/procedural safeguards were provided to both parents that do not live at the same address. The IEP team knows that an address for the student's second parent is unknown. However, this information was not documented anywhere. This error led to an overall change for the agency. A page was added to the IEP to prompt teachers to document this type of information in a more formal manner. Training was provided to this teacher. A new draft IEP was written by the teacher and submitted to the IEP monitor for compliance review. An IEP meeting was held on 10/03/2022 and the parent with whom the student resides signed the IEP. It was documented in the IEP that there were no additional contacts.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783C211C-EA40-3150-6718-387BB166568F}"/>
              </a:ext>
            </a:extLst>
          </p:cNvPr>
          <p:cNvSpPr>
            <a:spLocks noGrp="1"/>
          </p:cNvSpPr>
          <p:nvPr>
            <p:ph type="title"/>
          </p:nvPr>
        </p:nvSpPr>
        <p:spPr/>
        <p:txBody>
          <a:bodyPr/>
          <a:lstStyle/>
          <a:p>
            <a:r>
              <a:rPr lang="en-US"/>
              <a:t>ICA Example Question 1</a:t>
            </a:r>
          </a:p>
        </p:txBody>
      </p:sp>
    </p:spTree>
    <p:extLst>
      <p:ext uri="{BB962C8B-B14F-4D97-AF65-F5344CB8AC3E}">
        <p14:creationId xmlns:p14="http://schemas.microsoft.com/office/powerpoint/2010/main" val="40758110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C479D9-4097-DEC8-7DB7-A4B47544B7DF}"/>
              </a:ext>
            </a:extLst>
          </p:cNvPr>
          <p:cNvSpPr>
            <a:spLocks noGrp="1"/>
          </p:cNvSpPr>
          <p:nvPr>
            <p:ph idx="1"/>
          </p:nvPr>
        </p:nvSpPr>
        <p:spPr/>
        <p:txBody>
          <a:bodyPr/>
          <a:lstStyle/>
          <a:p>
            <a:r>
              <a:rPr lang="en-US" dirty="0"/>
              <a:t>Q2: In reviewing </a:t>
            </a:r>
            <a:r>
              <a:rPr lang="en-US" dirty="0" err="1"/>
              <a:t>Xxxx’s</a:t>
            </a:r>
            <a:r>
              <a:rPr lang="en-US" dirty="0"/>
              <a:t> most recent evaluation conducted on 12/10/2021, the IEP team found that the evaluation team at that time did not address potential bias that may occur when completing an evaluation. Upon a review of this evaluation, the team has determined that although statements were not included at that time, testing procedures were appropriate in light of </a:t>
            </a:r>
            <a:r>
              <a:rPr lang="en-US" dirty="0" err="1"/>
              <a:t>Xxxx's</a:t>
            </a:r>
            <a:r>
              <a:rPr lang="en-US" dirty="0"/>
              <a:t> race, cultural background, and language.</a:t>
            </a:r>
          </a:p>
          <a:p>
            <a:r>
              <a:rPr lang="en-US" dirty="0"/>
              <a:t> This information can be documented in team meeting summary or within the IEP.</a:t>
            </a:r>
          </a:p>
          <a:p>
            <a:endParaRPr lang="en-US" dirty="0"/>
          </a:p>
        </p:txBody>
      </p:sp>
      <p:sp>
        <p:nvSpPr>
          <p:cNvPr id="3" name="Title 2">
            <a:extLst>
              <a:ext uri="{FF2B5EF4-FFF2-40B4-BE49-F238E27FC236}">
                <a16:creationId xmlns:a16="http://schemas.microsoft.com/office/drawing/2014/main" id="{16713BE3-8A2D-ACA2-1B48-871B34BED192}"/>
              </a:ext>
            </a:extLst>
          </p:cNvPr>
          <p:cNvSpPr>
            <a:spLocks noGrp="1"/>
          </p:cNvSpPr>
          <p:nvPr>
            <p:ph type="title"/>
          </p:nvPr>
        </p:nvSpPr>
        <p:spPr/>
        <p:txBody>
          <a:bodyPr/>
          <a:lstStyle/>
          <a:p>
            <a:r>
              <a:rPr lang="en-US" dirty="0"/>
              <a:t>ICA Example Question 2</a:t>
            </a:r>
          </a:p>
        </p:txBody>
      </p:sp>
    </p:spTree>
    <p:extLst>
      <p:ext uri="{BB962C8B-B14F-4D97-AF65-F5344CB8AC3E}">
        <p14:creationId xmlns:p14="http://schemas.microsoft.com/office/powerpoint/2010/main" val="75435798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14944B-8968-542B-C984-4A67CDC47313}"/>
              </a:ext>
            </a:extLst>
          </p:cNvPr>
          <p:cNvSpPr>
            <a:spLocks noGrp="1"/>
          </p:cNvSpPr>
          <p:nvPr>
            <p:ph idx="1"/>
          </p:nvPr>
        </p:nvSpPr>
        <p:spPr/>
        <p:txBody>
          <a:bodyPr>
            <a:normAutofit lnSpcReduction="10000"/>
          </a:bodyPr>
          <a:lstStyle/>
          <a:p>
            <a:pPr>
              <a:lnSpc>
                <a:spcPct val="100000"/>
              </a:lnSpc>
            </a:pPr>
            <a:r>
              <a:rPr lang="en-US" sz="2400" b="1" dirty="0">
                <a:solidFill>
                  <a:srgbClr val="333333"/>
                </a:solidFill>
                <a:effectLst/>
                <a:latin typeface="Open Sans Light" panose="020B0306030504020204" pitchFamily="34" charset="0"/>
                <a:ea typeface="Calibri" panose="020F0502020204030204" pitchFamily="34" charset="0"/>
              </a:rPr>
              <a:t>Q15</a:t>
            </a:r>
            <a:r>
              <a:rPr lang="en-US" sz="2400" dirty="0">
                <a:solidFill>
                  <a:srgbClr val="333333"/>
                </a:solidFill>
                <a:effectLst/>
                <a:latin typeface="Open Sans Light" panose="020B0306030504020204" pitchFamily="34" charset="0"/>
                <a:ea typeface="Calibri" panose="020F0502020204030204" pitchFamily="34" charset="0"/>
              </a:rPr>
              <a:t>- Initial file review indicated that progress reports did not contain specific and measurable data. This error is directly related to errors for Questions #11, #14, and #15. When training and resources were provided for writing complete PLAAFPs, connecting goals to area of need, and goal writing, reporting progress using the same method as goal measurement is an easier process. A new IEP was written on 09/07/2022 and progress reports for each nine weeks contain data that was established in the goal. IEP EXCERPT GOAL: Within 36 instructional weeks, </a:t>
            </a:r>
            <a:r>
              <a:rPr lang="en-US" sz="2400" dirty="0" err="1">
                <a:solidFill>
                  <a:srgbClr val="333333"/>
                </a:solidFill>
                <a:effectLst/>
                <a:latin typeface="Open Sans Light" panose="020B0306030504020204" pitchFamily="34" charset="0"/>
                <a:ea typeface="Calibri" panose="020F0502020204030204" pitchFamily="34" charset="0"/>
              </a:rPr>
              <a:t>xxxx</a:t>
            </a:r>
            <a:r>
              <a:rPr lang="en-US" sz="2400" dirty="0">
                <a:solidFill>
                  <a:srgbClr val="333333"/>
                </a:solidFill>
                <a:effectLst/>
                <a:latin typeface="Open Sans Light" panose="020B0306030504020204" pitchFamily="34" charset="0"/>
                <a:ea typeface="Calibri" panose="020F0502020204030204" pitchFamily="34" charset="0"/>
              </a:rPr>
              <a:t> will show mastery of a Kansas College and Career Ready Standard as demonstrated by the completion of a new problem/learning-based project and scoring at least 9/12 on each phase of the modified </a:t>
            </a:r>
            <a:r>
              <a:rPr lang="en-US" sz="2400" dirty="0" err="1">
                <a:solidFill>
                  <a:srgbClr val="333333"/>
                </a:solidFill>
                <a:effectLst/>
                <a:latin typeface="Open Sans Light" panose="020B0306030504020204" pitchFamily="34" charset="0"/>
                <a:ea typeface="Calibri" panose="020F0502020204030204" pitchFamily="34" charset="0"/>
              </a:rPr>
              <a:t>Renzulli</a:t>
            </a:r>
            <a:r>
              <a:rPr lang="en-US" sz="2400" dirty="0">
                <a:solidFill>
                  <a:srgbClr val="333333"/>
                </a:solidFill>
                <a:effectLst/>
                <a:latin typeface="Open Sans Light" panose="020B0306030504020204" pitchFamily="34" charset="0"/>
                <a:ea typeface="Calibri" panose="020F0502020204030204" pitchFamily="34" charset="0"/>
              </a:rPr>
              <a:t>, Type III Independent Investigation Rubric below. PROGRESS REPORT contains the rubric with highlighted rubric scores to show progress. </a:t>
            </a:r>
          </a:p>
          <a:p>
            <a:endParaRPr lang="en-US" dirty="0"/>
          </a:p>
        </p:txBody>
      </p:sp>
      <p:sp>
        <p:nvSpPr>
          <p:cNvPr id="3" name="Title 2">
            <a:extLst>
              <a:ext uri="{FF2B5EF4-FFF2-40B4-BE49-F238E27FC236}">
                <a16:creationId xmlns:a16="http://schemas.microsoft.com/office/drawing/2014/main" id="{969F298F-E993-0B8F-2410-8FB98C435CFD}"/>
              </a:ext>
            </a:extLst>
          </p:cNvPr>
          <p:cNvSpPr>
            <a:spLocks noGrp="1"/>
          </p:cNvSpPr>
          <p:nvPr>
            <p:ph type="title"/>
          </p:nvPr>
        </p:nvSpPr>
        <p:spPr/>
        <p:txBody>
          <a:bodyPr/>
          <a:lstStyle/>
          <a:p>
            <a:r>
              <a:rPr lang="en-US"/>
              <a:t>ICA Example Question 15</a:t>
            </a:r>
          </a:p>
        </p:txBody>
      </p:sp>
    </p:spTree>
    <p:extLst>
      <p:ext uri="{BB962C8B-B14F-4D97-AF65-F5344CB8AC3E}">
        <p14:creationId xmlns:p14="http://schemas.microsoft.com/office/powerpoint/2010/main" val="274892475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D2A4A2-C007-A3EE-273B-58998779DE77}"/>
              </a:ext>
            </a:extLst>
          </p:cNvPr>
          <p:cNvSpPr>
            <a:spLocks noGrp="1"/>
          </p:cNvSpPr>
          <p:nvPr>
            <p:ph idx="1"/>
          </p:nvPr>
        </p:nvSpPr>
        <p:spPr/>
        <p:txBody>
          <a:bodyPr>
            <a:normAutofit fontScale="62500" lnSpcReduction="20000"/>
          </a:bodyPr>
          <a:lstStyle/>
          <a:p>
            <a:r>
              <a:rPr lang="en-US" dirty="0"/>
              <a:t>When the IEP for this student was reviewed, it was determined that the same measurement used in the goal was not used to provide a progress update. Additionally, it was found the progress was not reported in March of the last IEP year. The primary provider that would have reported on this goal is no longer employed by </a:t>
            </a:r>
            <a:r>
              <a:rPr lang="en-US" dirty="0" err="1"/>
              <a:t>xxxxx</a:t>
            </a:r>
            <a:r>
              <a:rPr lang="en-US" dirty="0"/>
              <a:t> so the data was not able to be retrieved. The IEP team conducted an annual review of the IEP to correct this file in December of 2024. The updated IEP was reviewed internally and was checked for the following: 1. The goal, the baseline, and the progress report (there has NOT been a required reporting period thus far) use the same method of measuring the student's performance. 2. The IEP includes a description of how the student's progress toward meeting each annual IEP will be measured. 3. The IEP contains a description of when periodic reports on the progress the student is making toward meeting each of the annual goals will be provided. 4. Progress was reported to the parent (or LEDM) according to the frequency/intervals described in the IEP. Progress reports will continue to be monitored internally and training will be provided to staff on the requirements for question #15 as indicated in the DCAP. This will occur in February 2025.</a:t>
            </a:r>
          </a:p>
          <a:p>
            <a:r>
              <a:rPr lang="en-US" dirty="0"/>
              <a:t>When the IEP for this student was reviewed, it was determined that the same measurement used in the goal was not used to provide a progress update to the parent/LEDM. Upon conferring with the IEP team, data was available to support updating the progress report to reflect that same measurement; therefore, in order to correct the file, the team corrected the progress report and provided the parent with an updated copy.</a:t>
            </a:r>
          </a:p>
        </p:txBody>
      </p:sp>
      <p:sp>
        <p:nvSpPr>
          <p:cNvPr id="3" name="Title 2">
            <a:extLst>
              <a:ext uri="{FF2B5EF4-FFF2-40B4-BE49-F238E27FC236}">
                <a16:creationId xmlns:a16="http://schemas.microsoft.com/office/drawing/2014/main" id="{58C451E2-ACE0-B162-2D66-4AA685AEA0B9}"/>
              </a:ext>
            </a:extLst>
          </p:cNvPr>
          <p:cNvSpPr>
            <a:spLocks noGrp="1"/>
          </p:cNvSpPr>
          <p:nvPr>
            <p:ph type="title"/>
          </p:nvPr>
        </p:nvSpPr>
        <p:spPr/>
        <p:txBody>
          <a:bodyPr/>
          <a:lstStyle/>
          <a:p>
            <a:r>
              <a:rPr lang="en-US" dirty="0"/>
              <a:t>ICA Example 2 and 3 for Question 15</a:t>
            </a:r>
          </a:p>
        </p:txBody>
      </p:sp>
    </p:spTree>
    <p:extLst>
      <p:ext uri="{BB962C8B-B14F-4D97-AF65-F5344CB8AC3E}">
        <p14:creationId xmlns:p14="http://schemas.microsoft.com/office/powerpoint/2010/main" val="313125261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EE5413-6B31-AA84-1E5B-62A1B52E2104}"/>
              </a:ext>
            </a:extLst>
          </p:cNvPr>
          <p:cNvSpPr>
            <a:spLocks noGrp="1"/>
          </p:cNvSpPr>
          <p:nvPr>
            <p:ph type="title"/>
          </p:nvPr>
        </p:nvSpPr>
        <p:spPr>
          <a:xfrm>
            <a:off x="838200" y="157307"/>
            <a:ext cx="10515600" cy="660111"/>
          </a:xfrm>
        </p:spPr>
        <p:txBody>
          <a:bodyPr>
            <a:normAutofit fontScale="90000"/>
          </a:bodyPr>
          <a:lstStyle/>
          <a:p>
            <a:r>
              <a:rPr lang="en-US"/>
              <a:t>ICA Example Question 23</a:t>
            </a:r>
          </a:p>
        </p:txBody>
      </p:sp>
      <p:sp>
        <p:nvSpPr>
          <p:cNvPr id="2" name="Content Placeholder 1">
            <a:extLst>
              <a:ext uri="{FF2B5EF4-FFF2-40B4-BE49-F238E27FC236}">
                <a16:creationId xmlns:a16="http://schemas.microsoft.com/office/drawing/2014/main" id="{7C583CE5-D700-F1CF-E49D-BA5A128C57B7}"/>
              </a:ext>
            </a:extLst>
          </p:cNvPr>
          <p:cNvSpPr>
            <a:spLocks noGrp="1"/>
          </p:cNvSpPr>
          <p:nvPr>
            <p:ph idx="1"/>
          </p:nvPr>
        </p:nvSpPr>
        <p:spPr>
          <a:xfrm>
            <a:off x="207819" y="817418"/>
            <a:ext cx="11817926" cy="5359545"/>
          </a:xfrm>
        </p:spPr>
        <p:txBody>
          <a:bodyPr>
            <a:noAutofit/>
          </a:bodyPr>
          <a:lstStyle/>
          <a:p>
            <a:pPr marL="0" indent="0">
              <a:lnSpc>
                <a:spcPct val="100000"/>
              </a:lnSpc>
              <a:buNone/>
            </a:pPr>
            <a:r>
              <a:rPr lang="en-US" sz="1400" dirty="0"/>
              <a:t>Q23- Initial file review indicated that the LRE determination lacked discussion regarding the consideration of less restrictive environments and reasons for rejecting these options. Training and resources were provided to the teacher to ensure understanding of the components of LRE consideration. A new draft IEP was written by the teacher and submitted for compliance review by the IEP monitor. An IEP meeting was held on 09/28/2022 and parents signed the IEP. PWN EXCERPT A DESCRIPTION OF THE ACTION PROPOSED OR REFUSED: During his 7th grade year, </a:t>
            </a:r>
            <a:r>
              <a:rPr lang="en-US" sz="1400" dirty="0" err="1"/>
              <a:t>xxxx</a:t>
            </a:r>
            <a:r>
              <a:rPr lang="en-US" sz="1400" dirty="0"/>
              <a:t> will receive specialized instruction for 30 minutes x 5 days a week of support in the interrelated classroom in the class of Study Hall for remediation/reteaching of concepts from the general education curriculum, direct instruction to work on his individual education goals outlined in his current individual education plan and work completion support from his general education English/Language Arts, Science, Social Studies, and Math classes during the current IEP year. </a:t>
            </a:r>
            <a:r>
              <a:rPr lang="en-US" sz="1400" dirty="0" err="1"/>
              <a:t>xxxx</a:t>
            </a:r>
            <a:r>
              <a:rPr lang="en-US" sz="1400" dirty="0"/>
              <a:t> will also receive special education inclusion support for 160 minutes x 5 days a week in the general education classrooms of English/Language Arts, Science, and Math. During his 8th grade year, </a:t>
            </a:r>
            <a:r>
              <a:rPr lang="en-US" sz="1400" dirty="0" err="1"/>
              <a:t>xxxx</a:t>
            </a:r>
            <a:r>
              <a:rPr lang="en-US" sz="1400" dirty="0"/>
              <a:t> will receive specialized instruction for 30 minutes x 5 days a week of support in the interrelated classroom in the class of Study Hall for remediation/reteaching of concepts from the general education curriculum, direct instruction to work on his individual education goals outlined in his current individual education plan and work completion support from his general education English/Language Arts, Science, Social Studies, and Math classes during the current IEP year. </a:t>
            </a:r>
            <a:r>
              <a:rPr lang="en-US" sz="1400" dirty="0" err="1"/>
              <a:t>xxxx</a:t>
            </a:r>
            <a:r>
              <a:rPr lang="en-US" sz="1400" dirty="0"/>
              <a:t> will also receive special education inclusion support for 115 minutes x 5 days a week in the general education classrooms of English/Language Arts, Science, and Math. EXPLANATION OF WHY THE ACTION IS PROPOSED OR REFUSED: </a:t>
            </a:r>
            <a:r>
              <a:rPr lang="en-US" sz="1400" dirty="0" err="1"/>
              <a:t>xxxx</a:t>
            </a:r>
            <a:r>
              <a:rPr lang="en-US" sz="1400" dirty="0"/>
              <a:t> meets the criteria for these actions, because, based on his most recent evaluation, as well as Aims Web, KAP, STAR Reading Assessment, and </a:t>
            </a:r>
            <a:r>
              <a:rPr lang="en-US" sz="1400" dirty="0" err="1"/>
              <a:t>Goalbook</a:t>
            </a:r>
            <a:r>
              <a:rPr lang="en-US" sz="1400" dirty="0"/>
              <a:t> assessments, </a:t>
            </a:r>
            <a:r>
              <a:rPr lang="en-US" sz="1400" dirty="0" err="1"/>
              <a:t>xxxx</a:t>
            </a:r>
            <a:r>
              <a:rPr lang="en-US" sz="1400" dirty="0"/>
              <a:t> meets the </a:t>
            </a:r>
            <a:r>
              <a:rPr lang="en-US" sz="1400" dirty="0" err="1"/>
              <a:t>critieria</a:t>
            </a:r>
            <a:r>
              <a:rPr lang="en-US" sz="1400" dirty="0"/>
              <a:t> of a student with a specific learning disability. These supports are proposed to provide </a:t>
            </a:r>
            <a:r>
              <a:rPr lang="en-US" sz="1400" dirty="0" err="1"/>
              <a:t>xxxx</a:t>
            </a:r>
            <a:r>
              <a:rPr lang="en-US" sz="1400" dirty="0"/>
              <a:t> support in the areas where he needs services to continue to advance in the general education curriculum. OPTIONS CONSIDERED AND WHY THE OPTIONS WERE REJECTED: The option to provide only support within the general education classroom. However, this was rejected as student currently requires additional opportunities to practice and reinforce skills with immediate teacher feedback in a smaller group setting. Additionally, this amount of pull-out support allows student to preview some skills that will be presented in the general education setting. DESCRIPTION OF THE DATA USED AS BASIS FOR THE PROPOSED OR REFUSED ACTION (including each evaluation procedure, assessment, record or report used as a basis for the proposed or refused action): Evaluation Data, Aims Web, STAR Reading Report, </a:t>
            </a:r>
            <a:r>
              <a:rPr lang="en-US" sz="1400" dirty="0" err="1"/>
              <a:t>Goalbook</a:t>
            </a:r>
            <a:r>
              <a:rPr lang="en-US" sz="1400" dirty="0"/>
              <a:t> Assessments, Parent/IEP team input, and observation.</a:t>
            </a:r>
          </a:p>
        </p:txBody>
      </p:sp>
    </p:spTree>
    <p:extLst>
      <p:ext uri="{BB962C8B-B14F-4D97-AF65-F5344CB8AC3E}">
        <p14:creationId xmlns:p14="http://schemas.microsoft.com/office/powerpoint/2010/main" val="124171605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8E714D-9CA3-A79C-A690-138ABED6EC99}"/>
              </a:ext>
            </a:extLst>
          </p:cNvPr>
          <p:cNvSpPr>
            <a:spLocks noGrp="1"/>
          </p:cNvSpPr>
          <p:nvPr>
            <p:ph idx="1"/>
          </p:nvPr>
        </p:nvSpPr>
        <p:spPr/>
        <p:txBody>
          <a:bodyPr>
            <a:normAutofit fontScale="92500"/>
          </a:bodyPr>
          <a:lstStyle/>
          <a:p>
            <a:pPr>
              <a:lnSpc>
                <a:spcPct val="100000"/>
              </a:lnSpc>
            </a:pPr>
            <a:r>
              <a:rPr lang="en-US" sz="2600" dirty="0">
                <a:solidFill>
                  <a:srgbClr val="1F3864"/>
                </a:solidFill>
                <a:effectLst/>
                <a:latin typeface="Open Sans Light"/>
                <a:ea typeface="Calibri" panose="020F0502020204030204" pitchFamily="34" charset="0"/>
                <a:cs typeface="Open Sans Light"/>
              </a:rPr>
              <a:t>As part of the correction of noncompliance process, KSDE must also collect Updated Data to verify that the district is correctly implementing the regulatory requirement(s) consistent with OSEP </a:t>
            </a:r>
            <a:r>
              <a:rPr lang="en-US" sz="2600" dirty="0">
                <a:solidFill>
                  <a:srgbClr val="1F3864"/>
                </a:solidFill>
                <a:latin typeface="Open Sans Light"/>
                <a:ea typeface="Calibri" panose="020F0502020204030204" pitchFamily="34" charset="0"/>
                <a:cs typeface="Open Sans Light"/>
              </a:rPr>
              <a:t>QA 23-01 </a:t>
            </a:r>
            <a:endParaRPr lang="en-US" sz="2600" dirty="0">
              <a:solidFill>
                <a:srgbClr val="1F3864"/>
              </a:solidFill>
              <a:effectLst/>
              <a:latin typeface="Open Sans Light" panose="020B0306030504020204" pitchFamily="34" charset="0"/>
              <a:ea typeface="Calibri" panose="020F0502020204030204" pitchFamily="34" charset="0"/>
            </a:endParaRPr>
          </a:p>
          <a:p>
            <a:pPr>
              <a:lnSpc>
                <a:spcPct val="100000"/>
              </a:lnSpc>
            </a:pPr>
            <a:r>
              <a:rPr lang="en-US" sz="2600" dirty="0">
                <a:solidFill>
                  <a:srgbClr val="1F3864"/>
                </a:solidFill>
                <a:effectLst/>
                <a:latin typeface="Open Sans Light"/>
                <a:ea typeface="Calibri" panose="020F0502020204030204" pitchFamily="34" charset="0"/>
                <a:cs typeface="Open Sans Light"/>
              </a:rPr>
              <a:t>The specific regulatory requirement(s) are identified on the District Corrective Action Plan (DCAP). Districts should only review updated data specific to the regulatory requirement(s) that were found noncompliant for the district.</a:t>
            </a:r>
            <a:r>
              <a:rPr lang="en-US" sz="2600" dirty="0">
                <a:solidFill>
                  <a:srgbClr val="1F3864"/>
                </a:solidFill>
                <a:latin typeface="Open Sans Light"/>
                <a:ea typeface="Calibri" panose="020F0502020204030204" pitchFamily="34" charset="0"/>
                <a:cs typeface="Open Sans Light"/>
              </a:rPr>
              <a:t> </a:t>
            </a:r>
            <a:endParaRPr lang="en-US" sz="2600" dirty="0">
              <a:solidFill>
                <a:srgbClr val="1F3864"/>
              </a:solidFill>
              <a:effectLst/>
              <a:latin typeface="Open Sans Light" panose="020B0306030504020204" pitchFamily="34" charset="0"/>
              <a:ea typeface="Calibri" panose="020F0502020204030204" pitchFamily="34" charset="0"/>
            </a:endParaRPr>
          </a:p>
          <a:p>
            <a:pPr>
              <a:lnSpc>
                <a:spcPct val="100000"/>
              </a:lnSpc>
            </a:pPr>
            <a:r>
              <a:rPr lang="en-US" sz="2600" dirty="0">
                <a:latin typeface="Open Sans Light"/>
                <a:ea typeface="Open Sans Light"/>
                <a:cs typeface="Open Sans Light"/>
              </a:rPr>
              <a:t>NOTE: If there are NO FILES AVAILABLE, you must still click Submit. The root cause analysis and the DCAP will serve as the district’s assurance that the district is correctly implementing the regulatory requirement </a:t>
            </a:r>
          </a:p>
        </p:txBody>
      </p:sp>
      <p:sp>
        <p:nvSpPr>
          <p:cNvPr id="3" name="Title 2">
            <a:extLst>
              <a:ext uri="{FF2B5EF4-FFF2-40B4-BE49-F238E27FC236}">
                <a16:creationId xmlns:a16="http://schemas.microsoft.com/office/drawing/2014/main" id="{10DFACF4-63D7-85AB-E6A8-4BD0F0379C6A}"/>
              </a:ext>
            </a:extLst>
          </p:cNvPr>
          <p:cNvSpPr>
            <a:spLocks noGrp="1"/>
          </p:cNvSpPr>
          <p:nvPr>
            <p:ph type="title"/>
          </p:nvPr>
        </p:nvSpPr>
        <p:spPr/>
        <p:txBody>
          <a:bodyPr/>
          <a:lstStyle/>
          <a:p>
            <a:r>
              <a:rPr lang="en-US"/>
              <a:t>What is Updated Data?</a:t>
            </a:r>
          </a:p>
        </p:txBody>
      </p:sp>
    </p:spTree>
    <p:extLst>
      <p:ext uri="{BB962C8B-B14F-4D97-AF65-F5344CB8AC3E}">
        <p14:creationId xmlns:p14="http://schemas.microsoft.com/office/powerpoint/2010/main" val="398148831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34E0A-2FB9-AF67-A7F5-0070D9B48488}"/>
              </a:ext>
            </a:extLst>
          </p:cNvPr>
          <p:cNvSpPr>
            <a:spLocks noGrp="1"/>
          </p:cNvSpPr>
          <p:nvPr>
            <p:ph idx="1"/>
          </p:nvPr>
        </p:nvSpPr>
        <p:spPr/>
        <p:txBody>
          <a:bodyPr>
            <a:normAutofit/>
          </a:bodyPr>
          <a:lstStyle/>
          <a:p>
            <a:pPr>
              <a:lnSpc>
                <a:spcPct val="100000"/>
              </a:lnSpc>
            </a:pPr>
            <a:r>
              <a:rPr lang="en-US" dirty="0">
                <a:latin typeface="Open Sans Light"/>
                <a:ea typeface="Open Sans Light"/>
                <a:cs typeface="Open Sans Light"/>
              </a:rPr>
              <a:t>KIAS will pull files based on district size calculator (small 2+1; medium 4+1; larger 6+1).</a:t>
            </a:r>
          </a:p>
          <a:p>
            <a:pPr>
              <a:lnSpc>
                <a:spcPct val="100000"/>
              </a:lnSpc>
            </a:pPr>
            <a:r>
              <a:rPr lang="en-US" dirty="0">
                <a:latin typeface="Open Sans Light"/>
                <a:ea typeface="Open Sans Light"/>
                <a:cs typeface="Open Sans Light"/>
              </a:rPr>
              <a:t>District will answer yes/no for each student file pulled for each question that the district had non-compliance.</a:t>
            </a:r>
          </a:p>
          <a:p>
            <a:pPr>
              <a:lnSpc>
                <a:spcPct val="100000"/>
              </a:lnSpc>
            </a:pPr>
            <a:r>
              <a:rPr lang="en-US" dirty="0">
                <a:highlight>
                  <a:srgbClr val="FFFF00"/>
                </a:highlight>
                <a:latin typeface="Open Sans Light"/>
                <a:ea typeface="Open Sans Light"/>
                <a:cs typeface="Open Sans Light"/>
              </a:rPr>
              <a:t>District will upload documentation to verify compliance.</a:t>
            </a:r>
          </a:p>
          <a:p>
            <a:pPr>
              <a:lnSpc>
                <a:spcPct val="100000"/>
              </a:lnSpc>
            </a:pPr>
            <a:r>
              <a:rPr lang="en-US" dirty="0">
                <a:latin typeface="Open Sans Light"/>
                <a:ea typeface="Open Sans Light"/>
                <a:cs typeface="Open Sans Light"/>
              </a:rPr>
              <a:t>If updated data results in continued non-compliance on any question for any student, the district will enter into continued non-compliance.</a:t>
            </a:r>
            <a:endParaRPr lang="en-US" dirty="0"/>
          </a:p>
        </p:txBody>
      </p:sp>
      <p:sp>
        <p:nvSpPr>
          <p:cNvPr id="3" name="Title 2">
            <a:extLst>
              <a:ext uri="{FF2B5EF4-FFF2-40B4-BE49-F238E27FC236}">
                <a16:creationId xmlns:a16="http://schemas.microsoft.com/office/drawing/2014/main" id="{11162A23-8C1F-A27E-D6D5-CFBE6450CD81}"/>
              </a:ext>
            </a:extLst>
          </p:cNvPr>
          <p:cNvSpPr>
            <a:spLocks noGrp="1"/>
          </p:cNvSpPr>
          <p:nvPr>
            <p:ph type="title"/>
          </p:nvPr>
        </p:nvSpPr>
        <p:spPr/>
        <p:txBody>
          <a:bodyPr/>
          <a:lstStyle/>
          <a:p>
            <a:r>
              <a:rPr lang="en-US"/>
              <a:t>Updated Data</a:t>
            </a:r>
          </a:p>
        </p:txBody>
      </p:sp>
    </p:spTree>
    <p:extLst>
      <p:ext uri="{BB962C8B-B14F-4D97-AF65-F5344CB8AC3E}">
        <p14:creationId xmlns:p14="http://schemas.microsoft.com/office/powerpoint/2010/main" val="114818318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CC6FAD-26EA-C29D-5BF7-89E3109C681F}"/>
              </a:ext>
            </a:extLst>
          </p:cNvPr>
          <p:cNvSpPr>
            <a:spLocks noGrp="1"/>
          </p:cNvSpPr>
          <p:nvPr>
            <p:ph idx="1"/>
          </p:nvPr>
        </p:nvSpPr>
        <p:spPr/>
        <p:txBody>
          <a:bodyPr>
            <a:normAutofit lnSpcReduction="10000"/>
          </a:bodyPr>
          <a:lstStyle/>
          <a:p>
            <a:pPr>
              <a:lnSpc>
                <a:spcPct val="100000"/>
              </a:lnSpc>
            </a:pPr>
            <a:r>
              <a:rPr lang="en-US" sz="3600" dirty="0"/>
              <a:t>District will be required to update their DCAP(s)</a:t>
            </a:r>
          </a:p>
          <a:p>
            <a:pPr>
              <a:lnSpc>
                <a:spcPct val="100000"/>
              </a:lnSpc>
            </a:pPr>
            <a:r>
              <a:rPr lang="en-US" sz="3600" dirty="0"/>
              <a:t>District will be required to complete an ICA on each student for each question that was non-compliant</a:t>
            </a:r>
          </a:p>
          <a:p>
            <a:pPr>
              <a:lnSpc>
                <a:spcPct val="100000"/>
              </a:lnSpc>
            </a:pPr>
            <a:r>
              <a:rPr lang="en-US" sz="3600" dirty="0"/>
              <a:t>District will be required to complete another round of updated data</a:t>
            </a:r>
          </a:p>
          <a:p>
            <a:pPr>
              <a:lnSpc>
                <a:spcPct val="100000"/>
              </a:lnSpc>
            </a:pPr>
            <a:r>
              <a:rPr lang="en-US" sz="3600" dirty="0"/>
              <a:t>District will be assigned a TAT member to assist them</a:t>
            </a:r>
          </a:p>
        </p:txBody>
      </p:sp>
      <p:sp>
        <p:nvSpPr>
          <p:cNvPr id="3" name="Title 2">
            <a:extLst>
              <a:ext uri="{FF2B5EF4-FFF2-40B4-BE49-F238E27FC236}">
                <a16:creationId xmlns:a16="http://schemas.microsoft.com/office/drawing/2014/main" id="{0B9BA8D6-58A4-8E47-B779-2488A7604AD2}"/>
              </a:ext>
            </a:extLst>
          </p:cNvPr>
          <p:cNvSpPr>
            <a:spLocks noGrp="1"/>
          </p:cNvSpPr>
          <p:nvPr>
            <p:ph type="title"/>
          </p:nvPr>
        </p:nvSpPr>
        <p:spPr/>
        <p:txBody>
          <a:bodyPr>
            <a:normAutofit fontScale="90000"/>
          </a:bodyPr>
          <a:lstStyle/>
          <a:p>
            <a:r>
              <a:rPr lang="en-US"/>
              <a:t>Continued Non-Compliance on Updated Data</a:t>
            </a:r>
          </a:p>
        </p:txBody>
      </p:sp>
    </p:spTree>
    <p:extLst>
      <p:ext uri="{BB962C8B-B14F-4D97-AF65-F5344CB8AC3E}">
        <p14:creationId xmlns:p14="http://schemas.microsoft.com/office/powerpoint/2010/main" val="43822602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9231FE-8E61-B48E-4402-798148F98D6F}"/>
              </a:ext>
            </a:extLst>
          </p:cNvPr>
          <p:cNvSpPr>
            <a:spLocks noGrp="1"/>
          </p:cNvSpPr>
          <p:nvPr>
            <p:ph idx="1"/>
          </p:nvPr>
        </p:nvSpPr>
        <p:spPr/>
        <p:txBody>
          <a:bodyPr>
            <a:normAutofit fontScale="85000" lnSpcReduction="10000"/>
          </a:bodyPr>
          <a:lstStyle/>
          <a:p>
            <a:pPr>
              <a:lnSpc>
                <a:spcPct val="110000"/>
              </a:lnSpc>
            </a:pPr>
            <a:r>
              <a:rPr lang="en-US" dirty="0"/>
              <a:t>Notification sent to director, superintendent, and local school board president</a:t>
            </a:r>
          </a:p>
          <a:p>
            <a:pPr>
              <a:lnSpc>
                <a:spcPct val="110000"/>
              </a:lnSpc>
            </a:pPr>
            <a:r>
              <a:rPr lang="en-US" dirty="0"/>
              <a:t>Assigned Level of Determination of Needs Intervention</a:t>
            </a:r>
          </a:p>
          <a:p>
            <a:pPr>
              <a:lnSpc>
                <a:spcPct val="110000"/>
              </a:lnSpc>
            </a:pPr>
            <a:r>
              <a:rPr lang="en-US" dirty="0"/>
              <a:t>Put on intensive technical assistance (TA)- TASN</a:t>
            </a:r>
          </a:p>
          <a:p>
            <a:pPr>
              <a:lnSpc>
                <a:spcPct val="110000"/>
              </a:lnSpc>
            </a:pPr>
            <a:r>
              <a:rPr lang="en-US" dirty="0"/>
              <a:t>Update DCAP</a:t>
            </a:r>
          </a:p>
          <a:p>
            <a:pPr>
              <a:lnSpc>
                <a:spcPct val="110000"/>
              </a:lnSpc>
            </a:pPr>
            <a:r>
              <a:rPr lang="en-US" dirty="0"/>
              <a:t>Correction of all individual cases of non-compliance (ICAs)</a:t>
            </a:r>
          </a:p>
          <a:p>
            <a:pPr>
              <a:lnSpc>
                <a:spcPct val="110000"/>
              </a:lnSpc>
            </a:pPr>
            <a:r>
              <a:rPr lang="en-US" dirty="0"/>
              <a:t>Collect updated data as evidence the district correctly implemented the regulatory requirement(s)</a:t>
            </a:r>
          </a:p>
          <a:p>
            <a:pPr>
              <a:lnSpc>
                <a:spcPct val="110000"/>
              </a:lnSpc>
            </a:pPr>
            <a:r>
              <a:rPr lang="en-US" dirty="0"/>
              <a:t>Review of updated data during on on-site file review conducted by KSDE</a:t>
            </a:r>
          </a:p>
        </p:txBody>
      </p:sp>
      <p:sp>
        <p:nvSpPr>
          <p:cNvPr id="3" name="Title 2">
            <a:extLst>
              <a:ext uri="{FF2B5EF4-FFF2-40B4-BE49-F238E27FC236}">
                <a16:creationId xmlns:a16="http://schemas.microsoft.com/office/drawing/2014/main" id="{66080A03-CE4E-C501-DAC2-7327360B14E2}"/>
              </a:ext>
            </a:extLst>
          </p:cNvPr>
          <p:cNvSpPr>
            <a:spLocks noGrp="1"/>
          </p:cNvSpPr>
          <p:nvPr>
            <p:ph type="title"/>
          </p:nvPr>
        </p:nvSpPr>
        <p:spPr/>
        <p:txBody>
          <a:bodyPr>
            <a:normAutofit fontScale="90000"/>
          </a:bodyPr>
          <a:lstStyle/>
          <a:p>
            <a:r>
              <a:rPr lang="en-US">
                <a:latin typeface="Open Sans Semibold"/>
                <a:ea typeface="Open Sans Semibold"/>
                <a:cs typeface="Open Sans Semibold"/>
              </a:rPr>
              <a:t>Failure to Correct Non-Compliance within One Year</a:t>
            </a:r>
            <a:endParaRPr lang="en-US"/>
          </a:p>
        </p:txBody>
      </p:sp>
    </p:spTree>
    <p:extLst>
      <p:ext uri="{BB962C8B-B14F-4D97-AF65-F5344CB8AC3E}">
        <p14:creationId xmlns:p14="http://schemas.microsoft.com/office/powerpoint/2010/main" val="1279521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C00288F9-7864-4FB9-9152-D92E5F0F906C}"/>
              </a:ext>
            </a:extLst>
          </p:cNvPr>
          <p:cNvSpPr>
            <a:spLocks noGrp="1"/>
          </p:cNvSpPr>
          <p:nvPr>
            <p:ph type="title"/>
          </p:nvPr>
        </p:nvSpPr>
        <p:spPr>
          <a:xfrm>
            <a:off x="838200" y="-619158"/>
            <a:ext cx="10515600" cy="463214"/>
          </a:xfrm>
        </p:spPr>
        <p:txBody>
          <a:bodyPr>
            <a:normAutofit fontScale="90000"/>
          </a:bodyPr>
          <a:lstStyle/>
          <a:p>
            <a:r>
              <a:rPr lang="en-US"/>
              <a:t>Question 2</a:t>
            </a:r>
          </a:p>
        </p:txBody>
      </p:sp>
      <p:sp>
        <p:nvSpPr>
          <p:cNvPr id="2" name="Content Placeholder 1">
            <a:extLst>
              <a:ext uri="{FF2B5EF4-FFF2-40B4-BE49-F238E27FC236}">
                <a16:creationId xmlns:a16="http://schemas.microsoft.com/office/drawing/2014/main" id="{D785606E-B5BD-40F2-A15B-D71650C4D43A}"/>
              </a:ext>
            </a:extLst>
          </p:cNvPr>
          <p:cNvSpPr>
            <a:spLocks noGrp="1"/>
          </p:cNvSpPr>
          <p:nvPr>
            <p:ph idx="1"/>
          </p:nvPr>
        </p:nvSpPr>
        <p:spPr>
          <a:xfrm>
            <a:off x="771236" y="147781"/>
            <a:ext cx="10515600" cy="4188692"/>
          </a:xfrm>
        </p:spPr>
        <p:txBody>
          <a:bodyPr>
            <a:normAutofit fontScale="62500" lnSpcReduction="20000"/>
          </a:bodyPr>
          <a:lstStyle/>
          <a:p>
            <a:pPr marL="0" indent="0">
              <a:lnSpc>
                <a:spcPct val="120000"/>
              </a:lnSpc>
              <a:buNone/>
            </a:pPr>
            <a:r>
              <a:rPr lang="en-US" b="1" dirty="0"/>
              <a:t>2</a:t>
            </a:r>
            <a:r>
              <a:rPr lang="en-US" dirty="0"/>
              <a:t>. Were the assessments and other evaluation materials used to assess the student (for an initial evaluation or reevaluation) selected and administered so as not to be discriminatory on a racial or cultural basis? 34 C.F.R. 300.304(c)(1)(i); K.A.R. 91-40-9(a)(1)(A)</a:t>
            </a:r>
            <a:br>
              <a:rPr lang="en-US" dirty="0"/>
            </a:br>
            <a:br>
              <a:rPr lang="en-US" dirty="0"/>
            </a:br>
            <a:r>
              <a:rPr lang="en-US" b="1" dirty="0"/>
              <a:t>METHOD</a:t>
            </a:r>
            <a:r>
              <a:rPr lang="en-US" dirty="0"/>
              <a:t>: Review the education record to determine whether there is evidence that the group of people responsible for conducting the student’s most recent evaluation/reevaluation selected and administered assessments and other evaluation materials so as not to be discriminatory on a racial or cultural basis. There must be documentation to show that elimination of racial and cultural discrimination was considered when selecting and administering evaluation materials. This information could be found in assessment technical manuals, a prior written notice form, an evaluation/eligibility report, teacher/provider notes, or other documentation in the education record. Staff who conduct assessments could cite relevant information from the assessment technical manual, or refer to that information in professional notes, or provide some other type of documentation about how those findings were taken into consideration. </a:t>
            </a:r>
          </a:p>
        </p:txBody>
      </p:sp>
      <p:sp>
        <p:nvSpPr>
          <p:cNvPr id="5" name="Text Placeholder 2">
            <a:extLst>
              <a:ext uri="{FF2B5EF4-FFF2-40B4-BE49-F238E27FC236}">
                <a16:creationId xmlns:a16="http://schemas.microsoft.com/office/drawing/2014/main" id="{12BE0309-C386-44A8-AE79-7CB1744FD20F}"/>
              </a:ext>
            </a:extLst>
          </p:cNvPr>
          <p:cNvSpPr txBox="1">
            <a:spLocks/>
          </p:cNvSpPr>
          <p:nvPr/>
        </p:nvSpPr>
        <p:spPr>
          <a:xfrm>
            <a:off x="367004" y="4216081"/>
            <a:ext cx="4855556" cy="158103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spcBef>
                <a:spcPts val="0"/>
              </a:spcBef>
              <a:buNone/>
            </a:pPr>
            <a:r>
              <a:rPr lang="en-US" sz="1200" b="1" kern="0">
                <a:solidFill>
                  <a:srgbClr val="000000"/>
                </a:solidFill>
                <a:latin typeface="+mn-lt"/>
                <a:ea typeface="Arial Narrow"/>
                <a:cs typeface="Arial Narrow"/>
                <a:sym typeface="Arial Narrow"/>
              </a:rPr>
              <a:t>YES</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the assessments and other evaluation materials used to assess the student, for the initial evaluation or most recent reevaluation, were selected and administered so as not to be discriminatory on a racial or cultural basis.</a:t>
            </a:r>
            <a:endParaRPr lang="en-US" sz="1200" b="1" kern="0">
              <a:solidFill>
                <a:srgbClr val="000000"/>
              </a:solidFill>
              <a:latin typeface="+mn-lt"/>
              <a:ea typeface="Arial Narrow"/>
              <a:cs typeface="Arial Narrow"/>
            </a:endParaRPr>
          </a:p>
        </p:txBody>
      </p:sp>
      <p:sp>
        <p:nvSpPr>
          <p:cNvPr id="6" name="Text Placeholder 3">
            <a:extLst>
              <a:ext uri="{FF2B5EF4-FFF2-40B4-BE49-F238E27FC236}">
                <a16:creationId xmlns:a16="http://schemas.microsoft.com/office/drawing/2014/main" id="{C0F12D97-5F77-4A15-8D6B-5BAF5E1AF845}"/>
              </a:ext>
            </a:extLst>
          </p:cNvPr>
          <p:cNvSpPr txBox="1">
            <a:spLocks/>
          </p:cNvSpPr>
          <p:nvPr/>
        </p:nvSpPr>
        <p:spPr>
          <a:xfrm>
            <a:off x="6096000" y="4216080"/>
            <a:ext cx="5190836" cy="1581037"/>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lnSpc>
                <a:spcPct val="100000"/>
              </a:lnSpc>
              <a:buNone/>
            </a:pPr>
            <a:r>
              <a:rPr lang="en-US" sz="1200" b="1">
                <a:latin typeface="+mn-lt"/>
              </a:rPr>
              <a:t>Select NO if documentation DOES NOT show that the assessments and other evaluation materials used to assess the student, for the initial evaluation or most recent reevaluation, were selected and administered so as not to be discriminatory on a racial or cultural basis.</a:t>
            </a:r>
            <a:endParaRPr lang="en-US" sz="1200" b="1"/>
          </a:p>
        </p:txBody>
      </p:sp>
      <p:sp>
        <p:nvSpPr>
          <p:cNvPr id="7" name="Rectangle 6">
            <a:extLst>
              <a:ext uri="{FF2B5EF4-FFF2-40B4-BE49-F238E27FC236}">
                <a16:creationId xmlns:a16="http://schemas.microsoft.com/office/drawing/2014/main" id="{780E0ADC-77BA-442A-BE27-E469FE89EA6C}"/>
              </a:ext>
            </a:extLst>
          </p:cNvPr>
          <p:cNvSpPr/>
          <p:nvPr/>
        </p:nvSpPr>
        <p:spPr>
          <a:xfrm>
            <a:off x="367004" y="5941354"/>
            <a:ext cx="10771293" cy="215444"/>
          </a:xfrm>
          <a:prstGeom prst="rect">
            <a:avLst/>
          </a:prstGeom>
        </p:spPr>
        <p:txBody>
          <a:bodyPr wrap="square">
            <a:spAutoFit/>
          </a:bodyPr>
          <a:lstStyle/>
          <a:p>
            <a:r>
              <a:rPr lang="en-US" sz="800" i="1">
                <a:latin typeface="Open Sans Light" panose="020B0306030504020204" pitchFamily="34" charset="0"/>
                <a:ea typeface="Open Sans Light" panose="020B0306030504020204" pitchFamily="34" charset="0"/>
                <a:cs typeface="Open Sans Light" panose="020B0306030504020204" pitchFamily="34" charset="0"/>
              </a:rPr>
              <a:t>Kansas Special Education Process Handbook, Chapter 3, Section E.1. and Questions and Answers Section, Q&amp;A 5.; Chapter 7, Section E. </a:t>
            </a:r>
            <a:endParaRPr lang="en-US" sz="8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5974620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ECE3C4-9DD5-47BD-BEA1-FE55E3319CA5}"/>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102838705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015589"/>
          </a:xfrm>
        </p:spPr>
        <p:txBody>
          <a:bodyPr/>
          <a:lstStyle/>
          <a:p>
            <a:r>
              <a:rPr lang="en-US" dirty="0">
                <a:hlinkClick r:id="rId4"/>
              </a:rPr>
              <a:t>KSDE KIAS </a:t>
            </a:r>
            <a:r>
              <a:rPr lang="en-US" sz="3200" dirty="0">
                <a:hlinkClick r:id="rId4"/>
              </a:rPr>
              <a:t>Webpage</a:t>
            </a:r>
            <a:endParaRPr lang="en-US" sz="3200" dirty="0"/>
          </a:p>
        </p:txBody>
      </p:sp>
      <p:pic>
        <p:nvPicPr>
          <p:cNvPr id="4" name="Picture 3" descr="screenshot image from the KSDE KIAS Webpage of the KIAS resources">
            <a:extLst>
              <a:ext uri="{FF2B5EF4-FFF2-40B4-BE49-F238E27FC236}">
                <a16:creationId xmlns:a16="http://schemas.microsoft.com/office/drawing/2014/main" id="{5EB284CB-E841-42D7-BF59-D1BB9D5DA46E}"/>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778" y="1086732"/>
            <a:ext cx="6136735" cy="1577856"/>
          </a:xfrm>
          <a:prstGeom prst="rect">
            <a:avLst/>
          </a:prstGeom>
          <a:ln>
            <a:solidFill>
              <a:srgbClr val="12284C"/>
            </a:solidFill>
          </a:ln>
        </p:spPr>
      </p:pic>
      <p:pic>
        <p:nvPicPr>
          <p:cNvPr id="6" name="Picture 5" descr="screenshot image from the KSDE KIAS Webpage of the Targeted Technical Assistance and Frequency, Location, and Duration resources">
            <a:extLst>
              <a:ext uri="{FF2B5EF4-FFF2-40B4-BE49-F238E27FC236}">
                <a16:creationId xmlns:a16="http://schemas.microsoft.com/office/drawing/2014/main" id="{C52584EE-F559-20FB-E069-235269986324}"/>
              </a:ext>
            </a:extLst>
          </p:cNvPr>
          <p:cNvPicPr>
            <a:picLocks noChangeAspect="1"/>
          </p:cNvPicPr>
          <p:nvPr/>
        </p:nvPicPr>
        <p:blipFill>
          <a:blip r:embed="rId6"/>
          <a:stretch>
            <a:fillRect/>
          </a:stretch>
        </p:blipFill>
        <p:spPr>
          <a:xfrm>
            <a:off x="5329144" y="156731"/>
            <a:ext cx="6792273" cy="2810267"/>
          </a:xfrm>
          <a:prstGeom prst="rect">
            <a:avLst/>
          </a:prstGeom>
        </p:spPr>
      </p:pic>
      <p:pic>
        <p:nvPicPr>
          <p:cNvPr id="5" name="Picture 4" descr="screen shot image from the KSDE website showing KIAS: A KSDE Authenticated Application">
            <a:extLst>
              <a:ext uri="{FF2B5EF4-FFF2-40B4-BE49-F238E27FC236}">
                <a16:creationId xmlns:a16="http://schemas.microsoft.com/office/drawing/2014/main" id="{DCD081F1-4597-41F3-944F-D1D89B767B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778" y="3200297"/>
            <a:ext cx="6380667" cy="2815156"/>
          </a:xfrm>
          <a:prstGeom prst="rect">
            <a:avLst/>
          </a:prstGeom>
          <a:ln>
            <a:solidFill>
              <a:srgbClr val="12284C"/>
            </a:solidFill>
          </a:ln>
        </p:spPr>
      </p:pic>
      <p:pic>
        <p:nvPicPr>
          <p:cNvPr id="9" name="Picture 8" descr="screen shot image from the KSDE website showing the IDEA and Gifted Requirements File Review resources">
            <a:extLst>
              <a:ext uri="{FF2B5EF4-FFF2-40B4-BE49-F238E27FC236}">
                <a16:creationId xmlns:a16="http://schemas.microsoft.com/office/drawing/2014/main" id="{EC3B3DA8-4207-2E31-A1EB-1708679C34FC}"/>
              </a:ext>
            </a:extLst>
          </p:cNvPr>
          <p:cNvPicPr>
            <a:picLocks noChangeAspect="1"/>
          </p:cNvPicPr>
          <p:nvPr/>
        </p:nvPicPr>
        <p:blipFill>
          <a:blip r:embed="rId8"/>
          <a:stretch>
            <a:fillRect/>
          </a:stretch>
        </p:blipFill>
        <p:spPr>
          <a:xfrm>
            <a:off x="5995986" y="4234029"/>
            <a:ext cx="5458587" cy="1781424"/>
          </a:xfrm>
          <a:prstGeom prst="rect">
            <a:avLst/>
          </a:prstGeom>
        </p:spPr>
      </p:pic>
    </p:spTree>
    <p:custDataLst>
      <p:tags r:id="rId1"/>
    </p:custDataLst>
    <p:extLst>
      <p:ext uri="{BB962C8B-B14F-4D97-AF65-F5344CB8AC3E}">
        <p14:creationId xmlns:p14="http://schemas.microsoft.com/office/powerpoint/2010/main" val="309066360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095D6-D594-433D-B931-DB398C2B70E2}"/>
              </a:ext>
            </a:extLst>
          </p:cNvPr>
          <p:cNvSpPr>
            <a:spLocks noGrp="1"/>
          </p:cNvSpPr>
          <p:nvPr>
            <p:ph type="title"/>
          </p:nvPr>
        </p:nvSpPr>
        <p:spPr>
          <a:xfrm>
            <a:off x="838200" y="365125"/>
            <a:ext cx="10515600" cy="659634"/>
          </a:xfrm>
        </p:spPr>
        <p:txBody>
          <a:bodyPr>
            <a:normAutofit fontScale="90000"/>
          </a:bodyPr>
          <a:lstStyle/>
          <a:p>
            <a:r>
              <a:rPr lang="en-US">
                <a:latin typeface="Open Sans Semibold"/>
                <a:ea typeface="Open Sans Semibold"/>
                <a:cs typeface="Open Sans Semibold"/>
              </a:rPr>
              <a:t>Additional Resources</a:t>
            </a:r>
            <a:endParaRPr lang="en-US"/>
          </a:p>
        </p:txBody>
      </p:sp>
      <p:sp>
        <p:nvSpPr>
          <p:cNvPr id="2" name="Content Placeholder 1">
            <a:extLst>
              <a:ext uri="{FF2B5EF4-FFF2-40B4-BE49-F238E27FC236}">
                <a16:creationId xmlns:a16="http://schemas.microsoft.com/office/drawing/2014/main" id="{3A5BA44D-9C6E-4D93-BD73-5D7C0C5A6BA7}"/>
              </a:ext>
            </a:extLst>
          </p:cNvPr>
          <p:cNvSpPr>
            <a:spLocks noGrp="1"/>
          </p:cNvSpPr>
          <p:nvPr>
            <p:ph idx="1"/>
          </p:nvPr>
        </p:nvSpPr>
        <p:spPr>
          <a:xfrm>
            <a:off x="838200" y="1024759"/>
            <a:ext cx="10515600" cy="5278930"/>
          </a:xfrm>
        </p:spPr>
        <p:txBody>
          <a:bodyPr>
            <a:normAutofit fontScale="92500" lnSpcReduction="20000"/>
          </a:bodyPr>
          <a:lstStyle/>
          <a:p>
            <a:pPr>
              <a:lnSpc>
                <a:spcPct val="120000"/>
              </a:lnSpc>
            </a:pPr>
            <a:r>
              <a:rPr lang="en-US" sz="2400" u="sng" cap="all" dirty="0">
                <a:latin typeface="Open Sans Light"/>
                <a:ea typeface="Open Sans Light"/>
                <a:cs typeface="Open Sans Light"/>
                <a:hlinkClick r:id="rId4"/>
              </a:rPr>
              <a:t>IDEA &amp; GIFTED FILE REVIEW TOOL KIT</a:t>
            </a:r>
            <a:endParaRPr lang="en-US" sz="2400"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5"/>
              </a:rPr>
              <a:t>Evaluation/Eligibility Report Checklist</a:t>
            </a:r>
            <a:r>
              <a:rPr lang="en-US" sz="2400" cap="all" dirty="0">
                <a:latin typeface="Open Sans Light"/>
                <a:ea typeface="Open Sans Light"/>
                <a:cs typeface="Open Sans Light"/>
              </a:rPr>
              <a:t> (PDF)</a:t>
            </a:r>
            <a:endParaRPr lang="en-US" sz="2400" u="sng" cap="all"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6"/>
              </a:rPr>
              <a:t>EVALUATION AND ELIGIBILITY FOR ENGLISH LEARNERS' HANDOUT</a:t>
            </a:r>
            <a:endParaRPr lang="en-US" sz="2400"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7"/>
              </a:rPr>
              <a:t>WHAT RESEARCH SAYS ABOUT IDENTIFICATION AND ASSESSMENT OF ENGLISH LEARNERS WITH DISABILITIES</a:t>
            </a:r>
            <a:endParaRPr lang="en-US" sz="2400" u="sng" cap="all"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8"/>
              </a:rPr>
              <a:t>EVALUATION AND ELIGIBILITY FOR ENGLISH LEARNERS’ PRESENTATION</a:t>
            </a:r>
            <a:endParaRPr lang="en-US" sz="2400" u="sng"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9"/>
              </a:rPr>
              <a:t>IDEA &amp; Gifted File Review Continuous Improvement Monitoring Consideration Chart</a:t>
            </a:r>
            <a:r>
              <a:rPr lang="en-US" sz="2400" cap="all" dirty="0">
                <a:latin typeface="Open Sans Light"/>
                <a:ea typeface="Open Sans Light"/>
                <a:cs typeface="Open Sans Light"/>
              </a:rPr>
              <a:t> </a:t>
            </a:r>
            <a:endParaRPr lang="en-US" sz="2400" cap="all" dirty="0">
              <a:highlight>
                <a:srgbClr val="FFFF00"/>
              </a:highlight>
            </a:endParaRPr>
          </a:p>
          <a:p>
            <a:pPr>
              <a:lnSpc>
                <a:spcPct val="120000"/>
              </a:lnSpc>
            </a:pPr>
            <a:r>
              <a:rPr lang="en-US" sz="2400" cap="all" dirty="0">
                <a:latin typeface="Open Sans Light"/>
                <a:ea typeface="Open Sans Light"/>
                <a:cs typeface="Open Sans Light"/>
                <a:hlinkClick r:id="rId10"/>
              </a:rPr>
              <a:t>IDEA and Gifted Requirements Self-Assessment</a:t>
            </a:r>
            <a:r>
              <a:rPr lang="en-US" sz="2400" cap="all" dirty="0">
                <a:latin typeface="Open Sans Light"/>
                <a:ea typeface="Open Sans Light"/>
                <a:cs typeface="Open Sans Light"/>
              </a:rPr>
              <a:t> (PDF)</a:t>
            </a:r>
            <a:endParaRPr lang="en-US" sz="2400" u="sng"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11"/>
              </a:rPr>
              <a:t>FAQ for IDEA and Gifted Requirements Self-Assessment</a:t>
            </a:r>
            <a:r>
              <a:rPr lang="en-US" sz="2400" cap="all" dirty="0">
                <a:latin typeface="Open Sans Light"/>
                <a:ea typeface="Open Sans Light"/>
                <a:cs typeface="Open Sans Light"/>
              </a:rPr>
              <a:t> (PDF)</a:t>
            </a:r>
          </a:p>
          <a:p>
            <a:pPr>
              <a:lnSpc>
                <a:spcPct val="120000"/>
              </a:lnSpc>
            </a:pPr>
            <a:r>
              <a:rPr lang="en-US" sz="2400" cap="all" dirty="0">
                <a:latin typeface="Open Sans Light"/>
                <a:ea typeface="Open Sans Light"/>
                <a:cs typeface="Open Sans Light"/>
                <a:hlinkClick r:id="rId12"/>
              </a:rPr>
              <a:t>Language USA</a:t>
            </a:r>
            <a:r>
              <a:rPr lang="en-US" sz="2400" cap="all" dirty="0">
                <a:latin typeface="Open Sans Light"/>
                <a:ea typeface="Open Sans Light"/>
                <a:cs typeface="Open Sans Light"/>
              </a:rPr>
              <a:t> (translating documents in other languages)</a:t>
            </a:r>
          </a:p>
          <a:p>
            <a:pPr>
              <a:lnSpc>
                <a:spcPct val="120000"/>
              </a:lnSpc>
            </a:pPr>
            <a:endParaRPr lang="en-US" sz="2400" cap="all" dirty="0"/>
          </a:p>
          <a:p>
            <a:endParaRPr lang="en-US" dirty="0"/>
          </a:p>
        </p:txBody>
      </p:sp>
      <p:sp>
        <p:nvSpPr>
          <p:cNvPr id="6" name="Arrow: Right 5" descr="right arrow pointing to the QR code">
            <a:extLst>
              <a:ext uri="{FF2B5EF4-FFF2-40B4-BE49-F238E27FC236}">
                <a16:creationId xmlns:a16="http://schemas.microsoft.com/office/drawing/2014/main" id="{87CDA063-8B63-8340-C6ED-A6BB6AABF8A2}"/>
              </a:ext>
            </a:extLst>
          </p:cNvPr>
          <p:cNvSpPr/>
          <p:nvPr/>
        </p:nvSpPr>
        <p:spPr>
          <a:xfrm>
            <a:off x="6096000" y="1126648"/>
            <a:ext cx="3331792" cy="16868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R code">
            <a:extLst>
              <a:ext uri="{FF2B5EF4-FFF2-40B4-BE49-F238E27FC236}">
                <a16:creationId xmlns:a16="http://schemas.microsoft.com/office/drawing/2014/main" id="{D6AB9710-00C2-FF5D-AD37-4671037A9A3D}"/>
              </a:ext>
            </a:extLst>
          </p:cNvPr>
          <p:cNvPicPr>
            <a:picLocks noChangeAspect="1"/>
          </p:cNvPicPr>
          <p:nvPr/>
        </p:nvPicPr>
        <p:blipFill>
          <a:blip r:embed="rId13"/>
          <a:stretch>
            <a:fillRect/>
          </a:stretch>
        </p:blipFill>
        <p:spPr>
          <a:xfrm>
            <a:off x="9494694" y="263236"/>
            <a:ext cx="1886816" cy="1886816"/>
          </a:xfrm>
          <a:prstGeom prst="rect">
            <a:avLst/>
          </a:prstGeom>
        </p:spPr>
      </p:pic>
    </p:spTree>
    <p:custDataLst>
      <p:tags r:id="rId1"/>
    </p:custDataLst>
    <p:extLst>
      <p:ext uri="{BB962C8B-B14F-4D97-AF65-F5344CB8AC3E}">
        <p14:creationId xmlns:p14="http://schemas.microsoft.com/office/powerpoint/2010/main" val="71312035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Technical Assistance Team (TAT)</a:t>
            </a:r>
          </a:p>
        </p:txBody>
      </p:sp>
      <p:sp>
        <p:nvSpPr>
          <p:cNvPr id="2" name="TextBox 1">
            <a:extLst>
              <a:ext uri="{FF2B5EF4-FFF2-40B4-BE49-F238E27FC236}">
                <a16:creationId xmlns:a16="http://schemas.microsoft.com/office/drawing/2014/main" id="{CAA7FB8B-1BA7-46ED-95AF-0B9FA651C525}"/>
              </a:ext>
            </a:extLst>
          </p:cNvPr>
          <p:cNvSpPr txBox="1"/>
          <p:nvPr/>
        </p:nvSpPr>
        <p:spPr>
          <a:xfrm>
            <a:off x="462968" y="1515338"/>
            <a:ext cx="10660753" cy="335476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solidFill>
                  <a:srgbClr val="12284C"/>
                </a:solidFill>
              </a:rPr>
              <a:t>Resource for LEAs in areas such as early childhood, secondary transition, fiscal, file reviews, correction of noncompliance process, significant disproportionality</a:t>
            </a:r>
          </a:p>
          <a:p>
            <a:pPr>
              <a:spcAft>
                <a:spcPts val="600"/>
              </a:spcAft>
            </a:pPr>
            <a:endParaRPr lang="en-US" sz="2400" dirty="0">
              <a:solidFill>
                <a:srgbClr val="12284C"/>
              </a:solidFill>
            </a:endParaRPr>
          </a:p>
          <a:p>
            <a:pPr marL="285750" indent="-285750">
              <a:spcAft>
                <a:spcPts val="600"/>
              </a:spcAft>
              <a:buFont typeface="Arial" panose="020B0604020202020204" pitchFamily="34" charset="0"/>
              <a:buChar char="•"/>
            </a:pPr>
            <a:r>
              <a:rPr lang="en-US" sz="2400" dirty="0">
                <a:solidFill>
                  <a:srgbClr val="12284C"/>
                </a:solidFill>
              </a:rPr>
              <a:t>Team members are retired Kansas special education professionals.</a:t>
            </a:r>
          </a:p>
          <a:p>
            <a:pPr>
              <a:spcAft>
                <a:spcPts val="600"/>
              </a:spcAft>
            </a:pPr>
            <a:endParaRPr lang="en-US" sz="2400" dirty="0"/>
          </a:p>
          <a:p>
            <a:pPr marL="285750" indent="-285750">
              <a:spcAft>
                <a:spcPts val="600"/>
              </a:spcAft>
              <a:buFont typeface="Arial" panose="020B0604020202020204" pitchFamily="34" charset="0"/>
              <a:buChar char="•"/>
            </a:pPr>
            <a:r>
              <a:rPr lang="en-US" sz="2400" dirty="0"/>
              <a:t>Request assistance by contacting </a:t>
            </a:r>
            <a:r>
              <a:rPr lang="en-US" sz="2400" dirty="0" err="1">
                <a:hlinkClick r:id="rId3"/>
              </a:rPr>
              <a:t>File.Review@</a:t>
            </a:r>
            <a:r>
              <a:rPr lang="en-US" sz="2400" err="1">
                <a:hlinkClick r:id="rId3"/>
              </a:rPr>
              <a:t>ksde</a:t>
            </a:r>
            <a:r>
              <a:rPr lang="en-US" sz="2400">
                <a:hlinkClick r:id="rId3"/>
              </a:rPr>
              <a:t>.gov</a:t>
            </a:r>
            <a:r>
              <a:rPr lang="en-US" sz="2400"/>
              <a:t>   </a:t>
            </a:r>
            <a:r>
              <a:rPr lang="en-US" sz="2400" dirty="0"/>
              <a:t>or through TASN at </a:t>
            </a:r>
            <a:r>
              <a:rPr lang="en-US" sz="2400" dirty="0">
                <a:hlinkClick r:id="rId4"/>
              </a:rPr>
              <a:t>www.ksdetasn.org</a:t>
            </a:r>
            <a:r>
              <a:rPr lang="en-US" sz="2400" dirty="0"/>
              <a:t>  </a:t>
            </a:r>
          </a:p>
        </p:txBody>
      </p:sp>
    </p:spTree>
    <p:extLst>
      <p:ext uri="{BB962C8B-B14F-4D97-AF65-F5344CB8AC3E}">
        <p14:creationId xmlns:p14="http://schemas.microsoft.com/office/powerpoint/2010/main" val="362443678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normAutofit/>
          </a:bodyPr>
          <a:lstStyle/>
          <a:p>
            <a:r>
              <a:rPr lang="en-US" sz="4000" dirty="0">
                <a:hlinkClick r:id="rId4"/>
              </a:rPr>
              <a:t>Technical Assistance System Network (TASN)</a:t>
            </a:r>
            <a:endParaRPr lang="en-US" sz="4000" dirty="0"/>
          </a:p>
        </p:txBody>
      </p:sp>
      <p:pic>
        <p:nvPicPr>
          <p:cNvPr id="8" name="Picture 7" descr="screenshot image of the request assistance form on TASN website">
            <a:extLst>
              <a:ext uri="{FF2B5EF4-FFF2-40B4-BE49-F238E27FC236}">
                <a16:creationId xmlns:a16="http://schemas.microsoft.com/office/drawing/2014/main" id="{FC348B10-0BB4-D259-466D-E37D093D84D7}"/>
              </a:ext>
            </a:extLst>
          </p:cNvPr>
          <p:cNvPicPr>
            <a:picLocks noChangeAspect="1"/>
          </p:cNvPicPr>
          <p:nvPr/>
        </p:nvPicPr>
        <p:blipFill>
          <a:blip r:embed="rId5"/>
          <a:stretch>
            <a:fillRect/>
          </a:stretch>
        </p:blipFill>
        <p:spPr>
          <a:xfrm>
            <a:off x="1289271" y="1292423"/>
            <a:ext cx="7315543" cy="4970248"/>
          </a:xfrm>
          <a:prstGeom prst="rect">
            <a:avLst/>
          </a:prstGeom>
        </p:spPr>
      </p:pic>
    </p:spTree>
    <p:custDataLst>
      <p:tags r:id="rId1"/>
    </p:custDataLst>
    <p:extLst>
      <p:ext uri="{BB962C8B-B14F-4D97-AF65-F5344CB8AC3E}">
        <p14:creationId xmlns:p14="http://schemas.microsoft.com/office/powerpoint/2010/main" val="427604376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6B61A-AFDE-45F6-BD84-B1BA810E428B}"/>
              </a:ext>
            </a:extLst>
          </p:cNvPr>
          <p:cNvSpPr>
            <a:spLocks noGrp="1"/>
          </p:cNvSpPr>
          <p:nvPr>
            <p:ph type="title" idx="4294967295"/>
          </p:nvPr>
        </p:nvSpPr>
        <p:spPr>
          <a:xfrm>
            <a:off x="274320" y="128547"/>
            <a:ext cx="10515600" cy="1325563"/>
          </a:xfrm>
        </p:spPr>
        <p:txBody>
          <a:bodyPr/>
          <a:lstStyle/>
          <a:p>
            <a:r>
              <a:rPr lang="en-US" dirty="0"/>
              <a:t>Contact Information</a:t>
            </a:r>
          </a:p>
        </p:txBody>
      </p:sp>
      <p:sp>
        <p:nvSpPr>
          <p:cNvPr id="8" name="TextBox 7">
            <a:extLst>
              <a:ext uri="{FF2B5EF4-FFF2-40B4-BE49-F238E27FC236}">
                <a16:creationId xmlns:a16="http://schemas.microsoft.com/office/drawing/2014/main" id="{1E56968F-08F7-A59E-D6DF-B547D0C206E6}"/>
              </a:ext>
            </a:extLst>
          </p:cNvPr>
          <p:cNvSpPr txBox="1"/>
          <p:nvPr/>
        </p:nvSpPr>
        <p:spPr>
          <a:xfrm>
            <a:off x="421419" y="1402580"/>
            <a:ext cx="4077983" cy="1477328"/>
          </a:xfrm>
          <a:prstGeom prst="rect">
            <a:avLst/>
          </a:prstGeom>
          <a:noFill/>
        </p:spPr>
        <p:txBody>
          <a:bodyPr wrap="square">
            <a:spAutoFit/>
          </a:bodyPr>
          <a:lstStyle/>
          <a:p>
            <a:pPr lvl="1"/>
            <a:r>
              <a:rPr lang="en-US" dirty="0"/>
              <a:t>Melissa Valenza</a:t>
            </a:r>
            <a:br>
              <a:rPr lang="en-US" sz="1800" dirty="0"/>
            </a:br>
            <a:r>
              <a:rPr lang="en-US" sz="1800" dirty="0"/>
              <a:t>Coordinator</a:t>
            </a:r>
            <a:br>
              <a:rPr lang="en-US" sz="1800" dirty="0"/>
            </a:br>
            <a:r>
              <a:rPr lang="en-US" sz="1800" dirty="0"/>
              <a:t>Special Education &amp; Title Services</a:t>
            </a:r>
            <a:br>
              <a:rPr lang="en-US" sz="1800" dirty="0"/>
            </a:br>
            <a:r>
              <a:rPr lang="en-US" sz="1800" dirty="0"/>
              <a:t>(785) 296-8092</a:t>
            </a:r>
            <a:br>
              <a:rPr lang="en-US" sz="1800" dirty="0"/>
            </a:br>
            <a:r>
              <a:rPr lang="en-US" sz="1800" dirty="0">
                <a:hlinkClick r:id="rId4"/>
              </a:rPr>
              <a:t>melissa.valenza@ksde.gov</a:t>
            </a:r>
            <a:r>
              <a:rPr lang="en-US" sz="1800" dirty="0"/>
              <a:t> </a:t>
            </a:r>
          </a:p>
        </p:txBody>
      </p:sp>
      <p:sp>
        <p:nvSpPr>
          <p:cNvPr id="3" name="Content Placeholder 2"/>
          <p:cNvSpPr>
            <a:spLocks noGrp="1"/>
          </p:cNvSpPr>
          <p:nvPr>
            <p:ph sz="quarter" idx="13"/>
          </p:nvPr>
        </p:nvSpPr>
        <p:spPr>
          <a:xfrm>
            <a:off x="7530532" y="880415"/>
            <a:ext cx="4139230" cy="2348822"/>
          </a:xfrm>
          <a:ln>
            <a:noFill/>
          </a:ln>
        </p:spPr>
        <p:txBody>
          <a:bodyPr>
            <a:normAutofit/>
          </a:bodyPr>
          <a:lstStyle/>
          <a:p>
            <a:pPr lvl="1"/>
            <a:r>
              <a:rPr lang="en-US" dirty="0"/>
              <a:t>Cary Rogers</a:t>
            </a:r>
            <a:br>
              <a:rPr lang="en-US" sz="1800" dirty="0"/>
            </a:br>
            <a:r>
              <a:rPr lang="en-US" sz="1800" dirty="0"/>
              <a:t>Education Program Consultant</a:t>
            </a:r>
            <a:br>
              <a:rPr lang="en-US" sz="1800" dirty="0"/>
            </a:br>
            <a:r>
              <a:rPr lang="en-US" sz="1800" dirty="0"/>
              <a:t>Special Education &amp; Title Services</a:t>
            </a:r>
            <a:br>
              <a:rPr lang="en-US" sz="1800" dirty="0"/>
            </a:br>
            <a:r>
              <a:rPr lang="en-US" sz="1800" dirty="0"/>
              <a:t>(785) 296-0916</a:t>
            </a:r>
            <a:br>
              <a:rPr lang="en-US" sz="1800" dirty="0"/>
            </a:br>
            <a:r>
              <a:rPr lang="en-US" sz="1800" dirty="0">
                <a:hlinkClick r:id="rId5"/>
              </a:rPr>
              <a:t>cary.rogers@ksde.gov</a:t>
            </a:r>
            <a:r>
              <a:rPr lang="en-US" sz="1800" dirty="0"/>
              <a:t> </a:t>
            </a:r>
          </a:p>
        </p:txBody>
      </p:sp>
      <p:sp>
        <p:nvSpPr>
          <p:cNvPr id="2" name="Rectangle 1">
            <a:extLst>
              <a:ext uri="{FF2B5EF4-FFF2-40B4-BE49-F238E27FC236}">
                <a16:creationId xmlns:a16="http://schemas.microsoft.com/office/drawing/2014/main" id="{9479AAC2-7AFE-448F-A261-7ACB5013CF74}"/>
              </a:ext>
            </a:extLst>
          </p:cNvPr>
          <p:cNvSpPr/>
          <p:nvPr/>
        </p:nvSpPr>
        <p:spPr>
          <a:xfrm>
            <a:off x="4597619" y="3320542"/>
            <a:ext cx="3609741" cy="1508105"/>
          </a:xfrm>
          <a:prstGeom prst="rect">
            <a:avLst/>
          </a:prstGeom>
        </p:spPr>
        <p:txBody>
          <a:bodyPr wrap="square">
            <a:spAutoFit/>
          </a:bodyPr>
          <a:lstStyle/>
          <a:p>
            <a:r>
              <a:rPr lang="en-US" sz="2000" dirty="0">
                <a:latin typeface="Open Sans Light" panose="020B0306030504020204" pitchFamily="34" charset="0"/>
                <a:ea typeface="Open Sans Light" panose="020B0306030504020204" pitchFamily="34" charset="0"/>
                <a:cs typeface="Open Sans Light" panose="020B0306030504020204" pitchFamily="34" charset="0"/>
              </a:rPr>
              <a:t>Josie McClendon</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Education Program Consultant</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Special Education &amp; Title Services</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(785) 296-5608</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hlinkClick r:id="rId6"/>
              </a:rPr>
              <a:t>josie.mcclendon@ksde.gov</a:t>
            </a:r>
            <a:r>
              <a:rPr lang="en-US" dirty="0">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4" name="TextBox 3">
            <a:extLst>
              <a:ext uri="{FF2B5EF4-FFF2-40B4-BE49-F238E27FC236}">
                <a16:creationId xmlns:a16="http://schemas.microsoft.com/office/drawing/2014/main" id="{955DE6FB-89B9-42D8-8FC3-B3AAD5A1C945}"/>
              </a:ext>
            </a:extLst>
          </p:cNvPr>
          <p:cNvSpPr txBox="1"/>
          <p:nvPr/>
        </p:nvSpPr>
        <p:spPr>
          <a:xfrm>
            <a:off x="2523744" y="4781081"/>
            <a:ext cx="6932771" cy="769441"/>
          </a:xfrm>
          <a:prstGeom prst="rect">
            <a:avLst/>
          </a:prstGeom>
          <a:noFill/>
        </p:spPr>
        <p:txBody>
          <a:bodyPr wrap="square" rtlCol="0">
            <a:spAutoFit/>
          </a:bodyPr>
          <a:lstStyle/>
          <a:p>
            <a:pPr algn="ctr"/>
            <a:r>
              <a:rPr lang="en-US" sz="4400" dirty="0">
                <a:ea typeface="Open Sans Light"/>
                <a:cs typeface="Open Sans Light"/>
                <a:hlinkClick r:id="rId7"/>
              </a:rPr>
              <a:t>File.Review@ksde.gov</a:t>
            </a:r>
            <a:r>
              <a:rPr lang="en-US" sz="4400" dirty="0">
                <a:ea typeface="Open Sans Light"/>
                <a:cs typeface="Open Sans Light"/>
              </a:rPr>
              <a:t>  </a:t>
            </a:r>
            <a:endParaRPr lang="en-US" sz="4400" dirty="0"/>
          </a:p>
        </p:txBody>
      </p:sp>
    </p:spTree>
    <p:custDataLst>
      <p:tags r:id="rId1"/>
    </p:custDataLst>
    <p:extLst>
      <p:ext uri="{BB962C8B-B14F-4D97-AF65-F5344CB8AC3E}">
        <p14:creationId xmlns:p14="http://schemas.microsoft.com/office/powerpoint/2010/main" val="3378980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B1AA-684D-8148-A49F-EBDB184A6FBC}"/>
              </a:ext>
            </a:extLst>
          </p:cNvPr>
          <p:cNvSpPr>
            <a:spLocks noGrp="1"/>
          </p:cNvSpPr>
          <p:nvPr>
            <p:ph type="title"/>
          </p:nvPr>
        </p:nvSpPr>
        <p:spPr>
          <a:xfrm>
            <a:off x="571159" y="365125"/>
            <a:ext cx="10895912" cy="612432"/>
          </a:xfrm>
        </p:spPr>
        <p:txBody>
          <a:bodyPr>
            <a:noAutofit/>
          </a:bodyPr>
          <a:lstStyle/>
          <a:p>
            <a:r>
              <a:rPr lang="en-US" sz="3200"/>
              <a:t>Quality Indicators for Nondiscriminatory Assessment</a:t>
            </a:r>
          </a:p>
        </p:txBody>
      </p:sp>
      <p:sp>
        <p:nvSpPr>
          <p:cNvPr id="3" name="Content Placeholder 2">
            <a:extLst>
              <a:ext uri="{FF2B5EF4-FFF2-40B4-BE49-F238E27FC236}">
                <a16:creationId xmlns:a16="http://schemas.microsoft.com/office/drawing/2014/main" id="{6FD9A229-CD51-6A4D-8A11-0948E1A1FCF7}"/>
              </a:ext>
            </a:extLst>
          </p:cNvPr>
          <p:cNvSpPr>
            <a:spLocks noGrp="1"/>
          </p:cNvSpPr>
          <p:nvPr>
            <p:ph idx="1"/>
          </p:nvPr>
        </p:nvSpPr>
        <p:spPr>
          <a:xfrm>
            <a:off x="838200" y="977558"/>
            <a:ext cx="10515600" cy="5199407"/>
          </a:xfrm>
        </p:spPr>
        <p:txBody>
          <a:bodyPr>
            <a:normAutofit fontScale="92500" lnSpcReduction="20000"/>
          </a:bodyPr>
          <a:lstStyle/>
          <a:p>
            <a:r>
              <a:rPr lang="en-US"/>
              <a:t>Assess with authentic and alternative procedures.</a:t>
            </a:r>
          </a:p>
          <a:p>
            <a:r>
              <a:rPr lang="en-US"/>
              <a:t>Establish an appropriate basis for comparison.</a:t>
            </a:r>
          </a:p>
          <a:p>
            <a:r>
              <a:rPr lang="en-US"/>
              <a:t>Assess and evaluate the learning ecology/environment.</a:t>
            </a:r>
          </a:p>
          <a:p>
            <a:r>
              <a:rPr lang="en-US"/>
              <a:t>Assess and evaluate the student’s opportunity for learning.</a:t>
            </a:r>
          </a:p>
          <a:p>
            <a:r>
              <a:rPr lang="en-US"/>
              <a:t>Ensure the test norms are adequate.  </a:t>
            </a:r>
          </a:p>
          <a:p>
            <a:pPr lvl="1"/>
            <a:r>
              <a:rPr lang="en-US" sz="2200"/>
              <a:t>What is the test supposed to measure?</a:t>
            </a:r>
          </a:p>
          <a:p>
            <a:pPr lvl="1"/>
            <a:r>
              <a:rPr lang="en-US" sz="2200"/>
              <a:t>What does the professional literature have to say about how diverse students perform on the test? </a:t>
            </a:r>
          </a:p>
          <a:p>
            <a:r>
              <a:rPr lang="en-US"/>
              <a:t>Consider how linguistic and/or cultural factors impacted the validity of the test/procedure.</a:t>
            </a:r>
          </a:p>
          <a:p>
            <a:r>
              <a:rPr lang="en-US"/>
              <a:t>Support conclusions through data convergence and multiple indicators.  Ensure that you have multiple data sources.</a:t>
            </a:r>
          </a:p>
        </p:txBody>
      </p:sp>
    </p:spTree>
    <p:extLst>
      <p:ext uri="{BB962C8B-B14F-4D97-AF65-F5344CB8AC3E}">
        <p14:creationId xmlns:p14="http://schemas.microsoft.com/office/powerpoint/2010/main" val="340238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A99D38-161A-5900-DBBB-7531D23AF80E}"/>
              </a:ext>
            </a:extLst>
          </p:cNvPr>
          <p:cNvSpPr>
            <a:spLocks noGrp="1"/>
          </p:cNvSpPr>
          <p:nvPr>
            <p:ph idx="1"/>
          </p:nvPr>
        </p:nvSpPr>
        <p:spPr/>
        <p:txBody>
          <a:bodyPr>
            <a:normAutofit fontScale="92500" lnSpcReduction="20000"/>
          </a:bodyPr>
          <a:lstStyle/>
          <a:p>
            <a:pPr lvl="0"/>
            <a:r>
              <a:rPr lang="en-US" dirty="0"/>
              <a:t>Participants will understand that the IDEA and Gifted File Review is a part of General Supervision and integrated into the Kansas Integrated Accountability System.</a:t>
            </a:r>
          </a:p>
          <a:p>
            <a:r>
              <a:rPr lang="en-US" dirty="0"/>
              <a:t>Participants will understand the 24 IDEA and Gifted File Review Self-Assessment Questions and the criteria for demonstrating compliance on each question.</a:t>
            </a:r>
          </a:p>
          <a:p>
            <a:pPr lvl="0"/>
            <a:r>
              <a:rPr lang="en-US" dirty="0"/>
              <a:t>Participants will collaborate with LEA team(s) and use the new  Reviewer Tool to identify compliance/noncompliance on provided examples for file review questions.</a:t>
            </a:r>
          </a:p>
          <a:p>
            <a:pPr lvl="0"/>
            <a:r>
              <a:rPr lang="en-US" dirty="0"/>
              <a:t>Collaborate with LEA teams to review examples and resources provided to write compliant IEPs and address identified issues of non-compliance in their LEA.</a:t>
            </a:r>
          </a:p>
        </p:txBody>
      </p:sp>
      <p:sp>
        <p:nvSpPr>
          <p:cNvPr id="3" name="Title 2">
            <a:extLst>
              <a:ext uri="{FF2B5EF4-FFF2-40B4-BE49-F238E27FC236}">
                <a16:creationId xmlns:a16="http://schemas.microsoft.com/office/drawing/2014/main" id="{C5697505-702B-336F-DE3F-EF137FA30957}"/>
              </a:ext>
            </a:extLst>
          </p:cNvPr>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3277078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D52346-F450-DFFD-2409-04521FB34E5B}"/>
              </a:ext>
            </a:extLst>
          </p:cNvPr>
          <p:cNvSpPr>
            <a:spLocks noGrp="1"/>
          </p:cNvSpPr>
          <p:nvPr>
            <p:ph idx="1"/>
          </p:nvPr>
        </p:nvSpPr>
        <p:spPr>
          <a:xfrm>
            <a:off x="645230" y="1243980"/>
            <a:ext cx="10896599" cy="5302077"/>
          </a:xfrm>
        </p:spPr>
        <p:txBody>
          <a:bodyPr>
            <a:normAutofit fontScale="62500" lnSpcReduction="20000"/>
          </a:bodyPr>
          <a:lstStyle/>
          <a:p>
            <a:pPr lvl="0"/>
            <a:r>
              <a:rPr lang="en-US" b="1" dirty="0">
                <a:latin typeface="Open Sans Light"/>
                <a:ea typeface="Open Sans Light"/>
                <a:cs typeface="Open Sans Light"/>
              </a:rPr>
              <a:t>What we know: </a:t>
            </a:r>
            <a:r>
              <a:rPr lang="en-US" dirty="0">
                <a:latin typeface="Open Sans Light"/>
                <a:ea typeface="Open Sans Light"/>
                <a:cs typeface="Open Sans Light"/>
              </a:rPr>
              <a:t> </a:t>
            </a:r>
            <a:r>
              <a:rPr lang="en-US" dirty="0"/>
              <a:t>This third-grade black student is a recent move-in from rural Mississippi.  His current elementary school is a school-wide Title project school.  His teachers indicate that he is making typical progress with listening comprehension and written language, but his reading and math skills are lagging.  Staff are concerned about his speech skills, and his peers report they have difficulty understanding him.  However, a parent conference showed that he exhibits the same dialectical speech patterns as his mother.  He had good attendance at his previous school and does now. His previous school reported concerns over lack of academic progress and retained him in first grade.  He was not referred for a special education evaluation while in Mississippi, but he was going to be retained another year in second grade.  Upon enrollment in Kansas this fall, his current school decided not to retain him again and enrolled him in third grade.</a:t>
            </a:r>
          </a:p>
          <a:p>
            <a:pPr lvl="0"/>
            <a:r>
              <a:rPr lang="en-US" b="1" dirty="0">
                <a:latin typeface="Open Sans Light"/>
                <a:ea typeface="Open Sans Light"/>
                <a:cs typeface="Open Sans Light"/>
              </a:rPr>
              <a:t>How we plan to approach the evaluation:</a:t>
            </a:r>
            <a:r>
              <a:rPr lang="en-US" dirty="0">
                <a:latin typeface="Open Sans Light"/>
                <a:ea typeface="Open Sans Light"/>
                <a:cs typeface="Open Sans Light"/>
              </a:rPr>
              <a:t>  </a:t>
            </a:r>
            <a:r>
              <a:rPr lang="en-US" dirty="0"/>
              <a:t>The evaluation team decided to administer the Wechsler Intelligence Scales under standardized conditions to obtain more information about this student’s cognitive functioning and background knowledge.  However, eligibility decision-making will utilize the non-verbal/performance components of the test to limit the possible negative impact of cultural and dialectical differences, as well as the potential negative impact on test validity due to the examiner’s difficulty in understanding his speech.  Nationally normed achievement testing has already been conducted by the Title teachers and progress measures of Title interventions are available since the beginning of this school year. The speech and language clinician will conduct some modified speech and language assessment, The student’s fine and gross motor skills are excellent as are his social skills, so no assessment is needed in those areas.</a:t>
            </a:r>
          </a:p>
          <a:p>
            <a:endParaRPr lang="en-US" i="1" dirty="0">
              <a:latin typeface="Open Sans Light"/>
              <a:ea typeface="Open Sans Light"/>
              <a:cs typeface="Open Sans Light"/>
            </a:endParaRPr>
          </a:p>
        </p:txBody>
      </p:sp>
      <p:sp>
        <p:nvSpPr>
          <p:cNvPr id="3" name="Title 2">
            <a:extLst>
              <a:ext uri="{FF2B5EF4-FFF2-40B4-BE49-F238E27FC236}">
                <a16:creationId xmlns:a16="http://schemas.microsoft.com/office/drawing/2014/main" id="{C351A27B-A246-388C-B375-1D6B842C1C36}"/>
              </a:ext>
            </a:extLst>
          </p:cNvPr>
          <p:cNvSpPr>
            <a:spLocks noGrp="1"/>
          </p:cNvSpPr>
          <p:nvPr>
            <p:ph type="title"/>
          </p:nvPr>
        </p:nvSpPr>
        <p:spPr>
          <a:xfrm>
            <a:off x="824345" y="-3457"/>
            <a:ext cx="10515600" cy="1253676"/>
          </a:xfrm>
        </p:spPr>
        <p:txBody>
          <a:bodyPr>
            <a:normAutofit/>
          </a:bodyPr>
          <a:lstStyle/>
          <a:p>
            <a:r>
              <a:rPr lang="en" sz="3200">
                <a:latin typeface="Open Sans SemiBold"/>
                <a:ea typeface="Open Sans SemiBold"/>
                <a:cs typeface="Open Sans SemiBold"/>
              </a:rPr>
              <a:t>Example of documentation for Q2 </a:t>
            </a:r>
            <a:r>
              <a:rPr lang="en-US" sz="3200">
                <a:latin typeface="Open Sans SemiBold"/>
                <a:ea typeface="Open Sans SemiBold"/>
                <a:cs typeface="Open Sans SemiBold"/>
              </a:rPr>
              <a:t>–how we plan to approach the evaluation, given what we know</a:t>
            </a:r>
          </a:p>
        </p:txBody>
      </p:sp>
    </p:spTree>
    <p:extLst>
      <p:ext uri="{BB962C8B-B14F-4D97-AF65-F5344CB8AC3E}">
        <p14:creationId xmlns:p14="http://schemas.microsoft.com/office/powerpoint/2010/main" val="3129573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
          <p:cNvSpPr txBox="1">
            <a:spLocks noGrp="1"/>
          </p:cNvSpPr>
          <p:nvPr>
            <p:ph type="title"/>
          </p:nvPr>
        </p:nvSpPr>
        <p:spPr>
          <a:xfrm>
            <a:off x="838200" y="4099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dirty="0"/>
              <a:t>Documentation  for Q2</a:t>
            </a:r>
            <a:endParaRPr dirty="0"/>
          </a:p>
        </p:txBody>
      </p:sp>
      <p:sp>
        <p:nvSpPr>
          <p:cNvPr id="293" name="Google Shape;293;p5"/>
          <p:cNvSpPr txBox="1">
            <a:spLocks noGrp="1"/>
          </p:cNvSpPr>
          <p:nvPr>
            <p:ph type="body" idx="1"/>
          </p:nvPr>
        </p:nvSpPr>
        <p:spPr>
          <a:xfrm>
            <a:off x="838200" y="1103586"/>
            <a:ext cx="10515600" cy="5050634"/>
          </a:xfrm>
          <a:prstGeom prst="rect">
            <a:avLst/>
          </a:prstGeom>
          <a:noFill/>
          <a:ln>
            <a:noFill/>
          </a:ln>
        </p:spPr>
        <p:txBody>
          <a:bodyPr spcFirstLastPara="1" wrap="square" lIns="91425" tIns="45700" rIns="91425" bIns="45700" anchor="t" anchorCtr="0">
            <a:noAutofit/>
          </a:bodyPr>
          <a:lstStyle/>
          <a:p>
            <a:pPr marL="571500" indent="-342900">
              <a:lnSpc>
                <a:spcPct val="100000"/>
              </a:lnSpc>
              <a:buSzPts val="1800"/>
            </a:pPr>
            <a:r>
              <a:rPr lang="en-US" sz="2000" dirty="0">
                <a:latin typeface="Open Sans Light"/>
                <a:ea typeface="Open Sans Light"/>
                <a:cs typeface="Open Sans Light"/>
              </a:rPr>
              <a:t>Documentation indicating how potential cultural and racial discrimination was addressed for a particular student when selecting and administering evaluation materials. This documentation could be found in PWN for evaluation consent, MDT report, case notes for planning the evaluation, PWN for placement, or other places in the educational records. </a:t>
            </a:r>
            <a:endParaRPr lang="en-US" sz="2000" dirty="0"/>
          </a:p>
          <a:p>
            <a:pPr indent="0">
              <a:lnSpc>
                <a:spcPct val="100000"/>
              </a:lnSpc>
              <a:buSzPts val="1800"/>
              <a:buNone/>
            </a:pPr>
            <a:endParaRPr lang="en-US" sz="1950" i="1" dirty="0">
              <a:latin typeface="Open Sans Light"/>
              <a:ea typeface="Open Sans Light"/>
              <a:cs typeface="Open Sans Light"/>
            </a:endParaRPr>
          </a:p>
          <a:p>
            <a:pPr indent="0">
              <a:lnSpc>
                <a:spcPct val="100000"/>
              </a:lnSpc>
              <a:buSzPts val="1800"/>
              <a:buNone/>
            </a:pPr>
            <a:r>
              <a:rPr lang="en-US" sz="1950" i="1" dirty="0">
                <a:latin typeface="Open Sans Light"/>
                <a:ea typeface="Open Sans Light"/>
                <a:cs typeface="Open Sans Light"/>
              </a:rPr>
              <a:t>Evaluation teams need to consider potential racial or cultural bias in relation to the student’s similar peers, so that it is clear what the needs are due to the presence of the exceptionality and what are needs due to the student’s difference in racial or cultural circumstances</a:t>
            </a:r>
            <a:r>
              <a:rPr lang="en-US" sz="1950" dirty="0">
                <a:latin typeface="Open Sans Light"/>
                <a:ea typeface="Open Sans Light"/>
                <a:cs typeface="Open Sans Light"/>
              </a:rPr>
              <a:t>….(IDEA &amp; Gifted Requirements File Review:  Frequently Asked Questions)</a:t>
            </a:r>
            <a:endParaRPr sz="1950" dirty="0"/>
          </a:p>
          <a:p>
            <a:pPr marL="0" lvl="0" indent="0" algn="l" rtl="0">
              <a:lnSpc>
                <a:spcPct val="70000"/>
              </a:lnSpc>
              <a:spcBef>
                <a:spcPts val="1000"/>
              </a:spcBef>
              <a:spcAft>
                <a:spcPts val="0"/>
              </a:spcAft>
              <a:buSzPts val="1750"/>
              <a:buNone/>
            </a:pPr>
            <a:endParaRPr sz="17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A4DF6B-E720-0344-35A7-032BF938C34E}"/>
              </a:ext>
            </a:extLst>
          </p:cNvPr>
          <p:cNvSpPr>
            <a:spLocks noGrp="1"/>
          </p:cNvSpPr>
          <p:nvPr>
            <p:ph type="title"/>
          </p:nvPr>
        </p:nvSpPr>
        <p:spPr>
          <a:xfrm>
            <a:off x="838200" y="171163"/>
            <a:ext cx="3193473" cy="2087128"/>
          </a:xfrm>
        </p:spPr>
        <p:txBody>
          <a:bodyPr>
            <a:normAutofit/>
          </a:bodyPr>
          <a:lstStyle/>
          <a:p>
            <a:r>
              <a:rPr lang="en-US"/>
              <a:t>District Example</a:t>
            </a:r>
          </a:p>
        </p:txBody>
      </p:sp>
      <p:pic>
        <p:nvPicPr>
          <p:cNvPr id="6" name="Content Placeholder 5" descr="screen shot image of a district example for question 2">
            <a:extLst>
              <a:ext uri="{FF2B5EF4-FFF2-40B4-BE49-F238E27FC236}">
                <a16:creationId xmlns:a16="http://schemas.microsoft.com/office/drawing/2014/main" id="{14490A79-E095-A4E9-F2F6-9F605CE630DD}"/>
              </a:ext>
            </a:extLst>
          </p:cNvPr>
          <p:cNvPicPr>
            <a:picLocks noGrp="1" noChangeAspect="1"/>
          </p:cNvPicPr>
          <p:nvPr>
            <p:ph idx="1"/>
          </p:nvPr>
        </p:nvPicPr>
        <p:blipFill>
          <a:blip r:embed="rId3"/>
          <a:stretch>
            <a:fillRect/>
          </a:stretch>
        </p:blipFill>
        <p:spPr>
          <a:xfrm>
            <a:off x="5084618" y="0"/>
            <a:ext cx="6269182" cy="6257637"/>
          </a:xfrm>
          <a:prstGeom prst="rect">
            <a:avLst/>
          </a:prstGeom>
        </p:spPr>
      </p:pic>
    </p:spTree>
    <p:extLst>
      <p:ext uri="{BB962C8B-B14F-4D97-AF65-F5344CB8AC3E}">
        <p14:creationId xmlns:p14="http://schemas.microsoft.com/office/powerpoint/2010/main" val="1052495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624577"/>
            <a:ext cx="10515600" cy="527760"/>
          </a:xfrm>
        </p:spPr>
        <p:txBody>
          <a:bodyPr>
            <a:noAutofit/>
          </a:bodyPr>
          <a:lstStyle/>
          <a:p>
            <a:r>
              <a:rPr lang="en-US" sz="1900">
                <a:latin typeface="+mn-lt"/>
              </a:rPr>
              <a:t>Question 3</a:t>
            </a:r>
          </a:p>
        </p:txBody>
      </p:sp>
      <p:sp>
        <p:nvSpPr>
          <p:cNvPr id="2" name="Content Placeholder 1">
            <a:extLst>
              <a:ext uri="{FF2B5EF4-FFF2-40B4-BE49-F238E27FC236}">
                <a16:creationId xmlns:a16="http://schemas.microsoft.com/office/drawing/2014/main" id="{DA07DE7E-8833-4094-B4B2-0E00D5FD1950}"/>
              </a:ext>
            </a:extLst>
          </p:cNvPr>
          <p:cNvSpPr>
            <a:spLocks noGrp="1"/>
          </p:cNvSpPr>
          <p:nvPr>
            <p:ph idx="1"/>
          </p:nvPr>
        </p:nvSpPr>
        <p:spPr>
          <a:xfrm>
            <a:off x="367004" y="258184"/>
            <a:ext cx="11337316" cy="3883510"/>
          </a:xfrm>
        </p:spPr>
        <p:txBody>
          <a:bodyPr>
            <a:normAutofit fontScale="62500" lnSpcReduction="20000"/>
          </a:bodyPr>
          <a:lstStyle/>
          <a:p>
            <a:pPr marL="0" indent="0">
              <a:lnSpc>
                <a:spcPct val="120000"/>
              </a:lnSpc>
              <a:buNone/>
            </a:pPr>
            <a:r>
              <a:rPr lang="en-US" b="1"/>
              <a:t>3</a:t>
            </a:r>
            <a:r>
              <a:rPr lang="en-US"/>
              <a:t>. </a:t>
            </a:r>
            <a:r>
              <a:rPr lang="en-US">
                <a:solidFill>
                  <a:srgbClr val="12284B"/>
                </a:solidFill>
              </a:rPr>
              <a:t>Were the assessments and other evaluation materials used to assess the student (for an initial evaluation or reevaluation) provided and administered in the student’s native language or other mode of communication? </a:t>
            </a:r>
            <a:r>
              <a:rPr lang="en-US">
                <a:solidFill>
                  <a:srgbClr val="0462C1"/>
                </a:solidFill>
              </a:rPr>
              <a:t>34 C.F.R. 300.304(c)(1)(ii)</a:t>
            </a:r>
            <a:r>
              <a:rPr lang="en-US">
                <a:solidFill>
                  <a:srgbClr val="000000"/>
                </a:solidFill>
              </a:rPr>
              <a:t>; </a:t>
            </a:r>
            <a:r>
              <a:rPr lang="en-US">
                <a:solidFill>
                  <a:srgbClr val="0462C1"/>
                </a:solidFill>
              </a:rPr>
              <a:t>K.A.R. 91-40-9(a)(1)(B) </a:t>
            </a:r>
            <a:br>
              <a:rPr lang="en-US">
                <a:solidFill>
                  <a:srgbClr val="0462C1"/>
                </a:solidFill>
              </a:rPr>
            </a:br>
            <a:br>
              <a:rPr lang="en-US">
                <a:solidFill>
                  <a:srgbClr val="0462C1"/>
                </a:solidFill>
              </a:rPr>
            </a:br>
            <a:r>
              <a:rPr lang="en-US" b="1">
                <a:solidFill>
                  <a:srgbClr val="12284B"/>
                </a:solidFill>
              </a:rPr>
              <a:t>METHOD</a:t>
            </a:r>
            <a:r>
              <a:rPr lang="en-US">
                <a:solidFill>
                  <a:srgbClr val="12284B"/>
                </a:solidFill>
              </a:rPr>
              <a:t>: First, review the education record to determine the student’s native language or other mode of communication. Next, review the education record to determine whether the assessments and other evaluation materials used for the student’s most recent evaluation or reevaluation were provided and administered in the student’s native language or other mode of communication. If the assessments and other evaluation materials were not provided and administered in the native language or other mode of communication, review the education record for information showing that it was clearly not feasible to do so. This information could be found in a prior written notice form, an evaluation/eligibility report, teacher/provider notes, or other documentation in the education record. </a:t>
            </a:r>
            <a:endParaRPr lang="en-US"/>
          </a:p>
        </p:txBody>
      </p:sp>
      <p:sp>
        <p:nvSpPr>
          <p:cNvPr id="4" name="Text Placeholder 2">
            <a:extLst>
              <a:ext uri="{FF2B5EF4-FFF2-40B4-BE49-F238E27FC236}">
                <a16:creationId xmlns:a16="http://schemas.microsoft.com/office/drawing/2014/main" id="{9DE93491-EF19-43B1-9098-9DE7F6FBD39F}"/>
              </a:ext>
            </a:extLst>
          </p:cNvPr>
          <p:cNvSpPr txBox="1">
            <a:spLocks/>
          </p:cNvSpPr>
          <p:nvPr/>
        </p:nvSpPr>
        <p:spPr>
          <a:xfrm>
            <a:off x="367004" y="4031887"/>
            <a:ext cx="5394604" cy="2102583"/>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assessments and other evaluation materials used to assess the student, for the initial evaluation or most recent reevaluation, were provided and administered in the student’s native language or other mode of communication. </a:t>
            </a:r>
          </a:p>
          <a:p>
            <a:pPr marL="95250" indent="0">
              <a:lnSpc>
                <a:spcPct val="100000"/>
              </a:lnSpc>
              <a:buNone/>
            </a:pPr>
            <a:r>
              <a:rPr lang="en-US" sz="1200" b="1" kern="0">
                <a:solidFill>
                  <a:srgbClr val="000000"/>
                </a:solidFill>
                <a:latin typeface="+mn-lt"/>
                <a:ea typeface="Arial Narrow"/>
                <a:cs typeface="Arial Narrow"/>
                <a:sym typeface="Arial Narrow"/>
              </a:rPr>
              <a:t>OR  </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it was </a:t>
            </a:r>
            <a:r>
              <a:rPr lang="en-US" sz="1200" b="1" u="sng" kern="0">
                <a:solidFill>
                  <a:srgbClr val="000000"/>
                </a:solidFill>
                <a:latin typeface="+mn-lt"/>
                <a:ea typeface="Arial Narrow"/>
                <a:cs typeface="Arial Narrow"/>
                <a:sym typeface="Arial Narrow"/>
              </a:rPr>
              <a:t>clearly not feasible </a:t>
            </a:r>
            <a:r>
              <a:rPr lang="en-US" sz="1200" b="1" kern="0">
                <a:solidFill>
                  <a:srgbClr val="000000"/>
                </a:solidFill>
                <a:latin typeface="+mn-lt"/>
                <a:ea typeface="Arial Narrow"/>
                <a:cs typeface="Arial Narrow"/>
                <a:sym typeface="Arial Narrow"/>
              </a:rPr>
              <a:t>to provide or administer the assessments and other evaluation materials in the student’s native language or other mode of communication</a:t>
            </a:r>
            <a:endParaRPr lang="en-US" sz="1200" kern="0">
              <a:solidFill>
                <a:srgbClr val="000000"/>
              </a:solidFill>
              <a:latin typeface="+mn-lt"/>
              <a:ea typeface="Arial Narrow"/>
              <a:cs typeface="Arial Narrow"/>
              <a:sym typeface="Arial Narrow"/>
            </a:endParaRPr>
          </a:p>
        </p:txBody>
      </p:sp>
      <p:sp>
        <p:nvSpPr>
          <p:cNvPr id="5" name="Text Placeholder 3">
            <a:extLst>
              <a:ext uri="{FF2B5EF4-FFF2-40B4-BE49-F238E27FC236}">
                <a16:creationId xmlns:a16="http://schemas.microsoft.com/office/drawing/2014/main" id="{A5BA4704-2318-4C2E-A1DF-296266B1E081}"/>
              </a:ext>
            </a:extLst>
          </p:cNvPr>
          <p:cNvSpPr txBox="1">
            <a:spLocks/>
          </p:cNvSpPr>
          <p:nvPr/>
        </p:nvSpPr>
        <p:spPr>
          <a:xfrm>
            <a:off x="6096000" y="4031886"/>
            <a:ext cx="5190836" cy="2102583"/>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0000"/>
              </a:buClr>
              <a:buNone/>
            </a:pPr>
            <a:r>
              <a:rPr lang="en-US" sz="1200" b="1">
                <a:solidFill>
                  <a:srgbClr val="000000"/>
                </a:solidFill>
                <a:latin typeface="+mn-lt"/>
                <a:ea typeface="Arial Narrow"/>
                <a:cs typeface="Arial Narrow"/>
                <a:sym typeface="Arial Narrow"/>
              </a:rPr>
              <a:t>NO </a:t>
            </a:r>
          </a:p>
          <a:p>
            <a:pPr marL="0" indent="0">
              <a:lnSpc>
                <a:spcPct val="100000"/>
              </a:lnSpc>
              <a:spcBef>
                <a:spcPts val="0"/>
              </a:spcBef>
              <a:buClr>
                <a:srgbClr val="000000"/>
              </a:buClr>
              <a:buNone/>
            </a:pPr>
            <a:endParaRPr lang="en-US" sz="1200" b="1">
              <a:solidFill>
                <a:srgbClr val="000000"/>
              </a:solidFill>
              <a:latin typeface="+mn-lt"/>
              <a:ea typeface="Arial Narrow"/>
              <a:cs typeface="Arial Narrow"/>
              <a:sym typeface="Arial Narrow"/>
            </a:endParaRPr>
          </a:p>
          <a:p>
            <a:pPr marL="0" indent="0">
              <a:lnSpc>
                <a:spcPct val="100000"/>
              </a:lnSpc>
              <a:spcBef>
                <a:spcPts val="0"/>
              </a:spcBef>
              <a:buClr>
                <a:srgbClr val="000000"/>
              </a:buClr>
              <a:buNone/>
            </a:pPr>
            <a:r>
              <a:rPr lang="en-US" sz="1200" b="1">
                <a:solidFill>
                  <a:srgbClr val="000000"/>
                </a:solidFill>
                <a:latin typeface="+mn-lt"/>
                <a:ea typeface="Arial Narrow"/>
                <a:cs typeface="Arial Narrow"/>
                <a:sym typeface="Arial Narrow"/>
              </a:rPr>
              <a:t>Select NO if documentation DOES NOT show that the assessments and other evaluation materials used to assess the student, for the initial evaluation or most recent reevaluation, were provided and administered in the student’s native language or other mode of communication.</a:t>
            </a:r>
            <a:endParaRPr lang="en-US" sz="1200">
              <a:solidFill>
                <a:srgbClr val="000000"/>
              </a:solidFill>
              <a:latin typeface="+mn-lt"/>
              <a:ea typeface="Arial Narrow"/>
              <a:cs typeface="Arial Narrow"/>
              <a:sym typeface="Arial Narrow"/>
            </a:endParaRPr>
          </a:p>
        </p:txBody>
      </p:sp>
      <p:sp>
        <p:nvSpPr>
          <p:cNvPr id="6" name="TextBox 5">
            <a:extLst>
              <a:ext uri="{FF2B5EF4-FFF2-40B4-BE49-F238E27FC236}">
                <a16:creationId xmlns:a16="http://schemas.microsoft.com/office/drawing/2014/main" id="{5859A5AE-77D2-472D-BB37-3860E07B209C}"/>
              </a:ext>
            </a:extLst>
          </p:cNvPr>
          <p:cNvSpPr txBox="1"/>
          <p:nvPr/>
        </p:nvSpPr>
        <p:spPr>
          <a:xfrm>
            <a:off x="367004" y="6134470"/>
            <a:ext cx="4592023" cy="215444"/>
          </a:xfrm>
          <a:prstGeom prst="rect">
            <a:avLst/>
          </a:prstGeom>
          <a:noFill/>
        </p:spPr>
        <p:txBody>
          <a:bodyPr wrap="square" rtlCol="0">
            <a:spAutoFit/>
          </a:bodyPr>
          <a:lstStyle/>
          <a:p>
            <a:r>
              <a:rPr lang="en-US" sz="800" i="1">
                <a:solidFill>
                  <a:srgbClr val="11284B"/>
                </a:solidFill>
              </a:rPr>
              <a:t>KSDE Special Education Process Handbook, Chapter 3, Section and E.1, Chapter 7, Section E.</a:t>
            </a:r>
            <a:endParaRPr lang="en-US" sz="800" i="1"/>
          </a:p>
        </p:txBody>
      </p:sp>
    </p:spTree>
    <p:custDataLst>
      <p:tags r:id="rId1"/>
    </p:custDataLst>
    <p:extLst>
      <p:ext uri="{BB962C8B-B14F-4D97-AF65-F5344CB8AC3E}">
        <p14:creationId xmlns:p14="http://schemas.microsoft.com/office/powerpoint/2010/main" val="594052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63D0C-95AC-BD0F-E546-903F925D643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62F9601-A2F6-7BAE-5F91-33566FF7F249}"/>
              </a:ext>
            </a:extLst>
          </p:cNvPr>
          <p:cNvSpPr>
            <a:spLocks noGrp="1"/>
          </p:cNvSpPr>
          <p:nvPr>
            <p:ph type="title"/>
          </p:nvPr>
        </p:nvSpPr>
        <p:spPr>
          <a:xfrm>
            <a:off x="838200" y="112461"/>
            <a:ext cx="10515600" cy="1325563"/>
          </a:xfrm>
        </p:spPr>
        <p:txBody>
          <a:bodyPr/>
          <a:lstStyle/>
          <a:p>
            <a:r>
              <a:rPr lang="en-US" dirty="0"/>
              <a:t>KIAS flags/alerts Related to Q3</a:t>
            </a:r>
          </a:p>
        </p:txBody>
      </p:sp>
      <p:sp>
        <p:nvSpPr>
          <p:cNvPr id="9" name="Content Placeholder 8">
            <a:extLst>
              <a:ext uri="{FF2B5EF4-FFF2-40B4-BE49-F238E27FC236}">
                <a16:creationId xmlns:a16="http://schemas.microsoft.com/office/drawing/2014/main" id="{BEEECFA9-71EA-2E28-E792-0AEE7157F570}"/>
              </a:ext>
            </a:extLst>
          </p:cNvPr>
          <p:cNvSpPr>
            <a:spLocks noGrp="1"/>
          </p:cNvSpPr>
          <p:nvPr>
            <p:ph idx="1"/>
          </p:nvPr>
        </p:nvSpPr>
        <p:spPr>
          <a:xfrm>
            <a:off x="838200" y="1162554"/>
            <a:ext cx="10515600" cy="6152645"/>
          </a:xfrm>
        </p:spPr>
        <p:txBody>
          <a:bodyPr>
            <a:noAutofit/>
          </a:bodyPr>
          <a:lstStyle/>
          <a:p>
            <a:pPr>
              <a:lnSpc>
                <a:spcPct val="100000"/>
              </a:lnSpc>
            </a:pPr>
            <a:r>
              <a:rPr lang="en-US" sz="2000" dirty="0"/>
              <a:t>Looks at data with a School Year equal to the ‘End Year’ (e.g. if the current Monitoring dates are 2025 – 2026, then the ‘End Year’ used would be 2025). </a:t>
            </a:r>
            <a:endParaRPr lang="en-US" sz="2000" b="1" dirty="0"/>
          </a:p>
          <a:p>
            <a:pPr>
              <a:lnSpc>
                <a:spcPct val="100000"/>
              </a:lnSpc>
            </a:pPr>
            <a:r>
              <a:rPr lang="en-US" sz="2000" b="1" dirty="0">
                <a:highlight>
                  <a:srgbClr val="FFFF00"/>
                </a:highlight>
              </a:rPr>
              <a:t>RSL not English</a:t>
            </a:r>
            <a:r>
              <a:rPr lang="en-US" sz="2000" dirty="0">
                <a:highlight>
                  <a:srgbClr val="FFFF00"/>
                </a:highlight>
              </a:rPr>
              <a:t>: Student’s First Language (KIDS record type ENRL, EOYA or TEST) is not English</a:t>
            </a:r>
          </a:p>
          <a:p>
            <a:pPr>
              <a:lnSpc>
                <a:spcPct val="100000"/>
              </a:lnSpc>
            </a:pPr>
            <a:r>
              <a:rPr lang="en-US" sz="2000" b="1" dirty="0">
                <a:highlight>
                  <a:srgbClr val="FFFF00"/>
                </a:highlight>
              </a:rPr>
              <a:t>RPL not English</a:t>
            </a:r>
            <a:r>
              <a:rPr lang="en-US" sz="2000" dirty="0">
                <a:highlight>
                  <a:srgbClr val="FFFF00"/>
                </a:highlight>
              </a:rPr>
              <a:t>: In </a:t>
            </a:r>
            <a:r>
              <a:rPr lang="en-US" sz="2000" dirty="0" err="1">
                <a:highlight>
                  <a:srgbClr val="FFFF00"/>
                </a:highlight>
              </a:rPr>
              <a:t>SpedPro</a:t>
            </a:r>
            <a:r>
              <a:rPr lang="en-US" sz="2000" dirty="0">
                <a:highlight>
                  <a:srgbClr val="FFFF00"/>
                </a:highlight>
              </a:rPr>
              <a:t> system, on the Student Form page it uses the information in the “Language : Parent” field.</a:t>
            </a:r>
          </a:p>
          <a:p>
            <a:pPr>
              <a:lnSpc>
                <a:spcPct val="100000"/>
              </a:lnSpc>
            </a:pPr>
            <a:r>
              <a:rPr lang="en-US" sz="2000" b="1" dirty="0">
                <a:highlight>
                  <a:srgbClr val="FFFF00"/>
                </a:highlight>
              </a:rPr>
              <a:t>ELL</a:t>
            </a:r>
            <a:r>
              <a:rPr lang="en-US" sz="2000" dirty="0">
                <a:highlight>
                  <a:srgbClr val="FFFF00"/>
                </a:highlight>
              </a:rPr>
              <a:t>: Information in the Record Common table of the Student ODS System (KIDS record types AGST, ENRL, TEST, EOYA, EXIT, SPED has a value is a 1, 2 or 3)</a:t>
            </a:r>
          </a:p>
          <a:p>
            <a:pPr>
              <a:lnSpc>
                <a:spcPct val="100000"/>
              </a:lnSpc>
            </a:pPr>
            <a:r>
              <a:rPr lang="en-US" sz="2000" b="1" dirty="0">
                <a:highlight>
                  <a:srgbClr val="FFFF00"/>
                </a:highlight>
              </a:rPr>
              <a:t>HI/DB</a:t>
            </a:r>
            <a:r>
              <a:rPr lang="en-US" sz="2000" dirty="0">
                <a:highlight>
                  <a:srgbClr val="FFFF00"/>
                </a:highlight>
              </a:rPr>
              <a:t>: If the primary disability in </a:t>
            </a:r>
            <a:r>
              <a:rPr lang="en-US" sz="2000" dirty="0" err="1">
                <a:highlight>
                  <a:srgbClr val="FFFF00"/>
                </a:highlight>
              </a:rPr>
              <a:t>SpedPro</a:t>
            </a:r>
            <a:r>
              <a:rPr lang="en-US" sz="2000" dirty="0">
                <a:highlight>
                  <a:srgbClr val="FFFF00"/>
                </a:highlight>
              </a:rPr>
              <a:t> for this student’s Primary Exceptionality is either “Hearing Impaired” or “Deafblind”</a:t>
            </a:r>
          </a:p>
          <a:p>
            <a:pPr>
              <a:lnSpc>
                <a:spcPct val="100000"/>
              </a:lnSpc>
            </a:pPr>
            <a:r>
              <a:rPr lang="en-US" sz="2000" b="1" dirty="0"/>
              <a:t>Non-white race</a:t>
            </a:r>
            <a:r>
              <a:rPr lang="en-US" sz="2000" dirty="0"/>
              <a:t>: Student is not white. It gets this information by locating the student in </a:t>
            </a:r>
            <a:r>
              <a:rPr lang="en-US" sz="2000" dirty="0" err="1"/>
              <a:t>SpedPro</a:t>
            </a:r>
            <a:r>
              <a:rPr lang="en-US" sz="2000" dirty="0"/>
              <a:t> and then matching up with the student’s record in KIDS by the KIDS ID. </a:t>
            </a:r>
          </a:p>
          <a:p>
            <a:pPr>
              <a:lnSpc>
                <a:spcPct val="100000"/>
              </a:lnSpc>
            </a:pPr>
            <a:r>
              <a:rPr lang="en-US" sz="2000" b="1" dirty="0"/>
              <a:t>Virtual, out of state, KS out of state, Early Childhood</a:t>
            </a:r>
          </a:p>
        </p:txBody>
      </p:sp>
    </p:spTree>
    <p:extLst>
      <p:ext uri="{BB962C8B-B14F-4D97-AF65-F5344CB8AC3E}">
        <p14:creationId xmlns:p14="http://schemas.microsoft.com/office/powerpoint/2010/main" val="2940143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3AE2-59FD-324E-BB99-DECC3ADABCA1}"/>
              </a:ext>
            </a:extLst>
          </p:cNvPr>
          <p:cNvSpPr>
            <a:spLocks noGrp="1"/>
          </p:cNvSpPr>
          <p:nvPr>
            <p:ph type="title"/>
          </p:nvPr>
        </p:nvSpPr>
        <p:spPr>
          <a:xfrm>
            <a:off x="838200" y="136524"/>
            <a:ext cx="10515600" cy="821123"/>
          </a:xfrm>
        </p:spPr>
        <p:txBody>
          <a:bodyPr>
            <a:normAutofit/>
          </a:bodyPr>
          <a:lstStyle/>
          <a:p>
            <a:r>
              <a:rPr lang="en-US" sz="3200"/>
              <a:t>Quality Indicators for Assessing English Learners </a:t>
            </a:r>
          </a:p>
        </p:txBody>
      </p:sp>
      <p:sp>
        <p:nvSpPr>
          <p:cNvPr id="3" name="Content Placeholder 2">
            <a:extLst>
              <a:ext uri="{FF2B5EF4-FFF2-40B4-BE49-F238E27FC236}">
                <a16:creationId xmlns:a16="http://schemas.microsoft.com/office/drawing/2014/main" id="{15530A16-F8CA-2E47-9B9D-23F83C69E32E}"/>
              </a:ext>
            </a:extLst>
          </p:cNvPr>
          <p:cNvSpPr>
            <a:spLocks noGrp="1"/>
          </p:cNvSpPr>
          <p:nvPr>
            <p:ph idx="1"/>
          </p:nvPr>
        </p:nvSpPr>
        <p:spPr>
          <a:xfrm>
            <a:off x="838200" y="1098380"/>
            <a:ext cx="10515600" cy="5078585"/>
          </a:xfrm>
        </p:spPr>
        <p:txBody>
          <a:bodyPr>
            <a:normAutofit/>
          </a:bodyPr>
          <a:lstStyle/>
          <a:p>
            <a:r>
              <a:rPr lang="en-US" sz="2200"/>
              <a:t>Ensure parent involvement.</a:t>
            </a:r>
          </a:p>
          <a:p>
            <a:r>
              <a:rPr lang="en-US" sz="2200"/>
              <a:t>Conduct bilingual assessment.</a:t>
            </a:r>
          </a:p>
          <a:p>
            <a:r>
              <a:rPr lang="en-US" sz="2200"/>
              <a:t>Assess and evaluate the student’s developmental language proficiency in both L1 and L2.  What are the family’s patterns of use of L1 and L2?</a:t>
            </a:r>
          </a:p>
          <a:p>
            <a:r>
              <a:rPr lang="en-US" sz="2200"/>
              <a:t>Ensure the evaluator has knowledge related to second language acquisition.</a:t>
            </a:r>
          </a:p>
          <a:p>
            <a:r>
              <a:rPr lang="en-US" sz="2200"/>
              <a:t>Use alternative assessment procedures. Use both formal and informal assessment.</a:t>
            </a:r>
          </a:p>
          <a:p>
            <a:r>
              <a:rPr lang="en-US" sz="2200"/>
              <a:t>Minimize the use of standardized tests.  Assessments should be conducted in both the student’s L1 and L2.</a:t>
            </a:r>
          </a:p>
          <a:p>
            <a:r>
              <a:rPr lang="en-US" sz="2200"/>
              <a:t>Correlate standardized assessment results with informal assessment and intervention outcomes, referral reason, and student’s acculturation and bilingual development, as well as academic achievement history. </a:t>
            </a:r>
          </a:p>
        </p:txBody>
      </p:sp>
    </p:spTree>
    <p:extLst>
      <p:ext uri="{BB962C8B-B14F-4D97-AF65-F5344CB8AC3E}">
        <p14:creationId xmlns:p14="http://schemas.microsoft.com/office/powerpoint/2010/main" val="2090922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4AF5B-7A40-4AC9-B600-55B3DADF6618}"/>
              </a:ext>
            </a:extLst>
          </p:cNvPr>
          <p:cNvSpPr>
            <a:spLocks noGrp="1"/>
          </p:cNvSpPr>
          <p:nvPr>
            <p:ph idx="1"/>
          </p:nvPr>
        </p:nvSpPr>
        <p:spPr>
          <a:xfrm>
            <a:off x="838200" y="1398267"/>
            <a:ext cx="10515600" cy="4778696"/>
          </a:xfrm>
        </p:spPr>
        <p:txBody>
          <a:bodyPr>
            <a:normAutofit fontScale="77500" lnSpcReduction="20000"/>
          </a:bodyPr>
          <a:lstStyle/>
          <a:p>
            <a:pPr>
              <a:lnSpc>
                <a:spcPct val="120000"/>
              </a:lnSpc>
            </a:pPr>
            <a:r>
              <a:rPr lang="en-US">
                <a:latin typeface="Open Sans Light"/>
                <a:ea typeface="Open Sans Light"/>
                <a:cs typeface="Open Sans Light"/>
              </a:rPr>
              <a:t>Native Language - In most cases, the term native language refers to the language that a person acquires in early childhood because it is spoken in the family and/or it is the language of the region where the child lives.</a:t>
            </a:r>
            <a:endParaRPr lang="en-US"/>
          </a:p>
          <a:p>
            <a:pPr>
              <a:lnSpc>
                <a:spcPct val="120000"/>
              </a:lnSpc>
            </a:pPr>
            <a:r>
              <a:rPr lang="en-US">
                <a:latin typeface="Open Sans Light"/>
                <a:ea typeface="Open Sans Light"/>
                <a:cs typeface="Open Sans Light"/>
              </a:rPr>
              <a:t>Preferred Language - The language most preferred for communication.</a:t>
            </a:r>
            <a:endParaRPr lang="en-US"/>
          </a:p>
          <a:p>
            <a:pPr>
              <a:lnSpc>
                <a:spcPct val="120000"/>
              </a:lnSpc>
            </a:pPr>
            <a:r>
              <a:rPr lang="en-US">
                <a:latin typeface="Open Sans Light"/>
                <a:ea typeface="Open Sans Light"/>
                <a:cs typeface="Open Sans Light"/>
              </a:rPr>
              <a:t>Primary Language- Primary language is the language that someone uses most frequently to communicate with. It is the language a person uses in most situations. For many people, their primary language is their first language, but for others their primary language might be their second language.</a:t>
            </a:r>
          </a:p>
          <a:p>
            <a:pPr>
              <a:lnSpc>
                <a:spcPct val="120000"/>
              </a:lnSpc>
            </a:pPr>
            <a:r>
              <a:rPr lang="en-US">
                <a:latin typeface="Open Sans Light"/>
                <a:ea typeface="Open Sans Light"/>
                <a:cs typeface="Open Sans Light"/>
              </a:rPr>
              <a:t>Home Language - A home language is a language (or the variety of a language) that is most commonly spoken by the members of a family for everyday interactions at home.</a:t>
            </a:r>
          </a:p>
        </p:txBody>
      </p:sp>
      <p:sp>
        <p:nvSpPr>
          <p:cNvPr id="3" name="Title 2">
            <a:extLst>
              <a:ext uri="{FF2B5EF4-FFF2-40B4-BE49-F238E27FC236}">
                <a16:creationId xmlns:a16="http://schemas.microsoft.com/office/drawing/2014/main" id="{C405C227-BE23-4D6C-9650-0F6BF9BB55B0}"/>
              </a:ext>
            </a:extLst>
          </p:cNvPr>
          <p:cNvSpPr>
            <a:spLocks noGrp="1"/>
          </p:cNvSpPr>
          <p:nvPr>
            <p:ph type="title"/>
          </p:nvPr>
        </p:nvSpPr>
        <p:spPr/>
        <p:txBody>
          <a:bodyPr/>
          <a:lstStyle/>
          <a:p>
            <a:r>
              <a:rPr lang="en-US">
                <a:latin typeface="Open Sans Semibold"/>
                <a:ea typeface="Open Sans Semibold"/>
                <a:cs typeface="Open Sans Semibold"/>
              </a:rPr>
              <a:t>Definitions</a:t>
            </a:r>
            <a:endParaRPr lang="en-US"/>
          </a:p>
        </p:txBody>
      </p:sp>
    </p:spTree>
    <p:extLst>
      <p:ext uri="{BB962C8B-B14F-4D97-AF65-F5344CB8AC3E}">
        <p14:creationId xmlns:p14="http://schemas.microsoft.com/office/powerpoint/2010/main" val="2307158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68460E-3D42-BC26-D8A3-501584AE369B}"/>
              </a:ext>
            </a:extLst>
          </p:cNvPr>
          <p:cNvSpPr>
            <a:spLocks noGrp="1"/>
          </p:cNvSpPr>
          <p:nvPr>
            <p:ph type="title"/>
          </p:nvPr>
        </p:nvSpPr>
        <p:spPr>
          <a:xfrm>
            <a:off x="838200" y="149226"/>
            <a:ext cx="10870513" cy="740461"/>
          </a:xfrm>
        </p:spPr>
        <p:txBody>
          <a:bodyPr>
            <a:normAutofit/>
          </a:bodyPr>
          <a:lstStyle/>
          <a:p>
            <a:r>
              <a:rPr lang="en-US" sz="3733">
                <a:latin typeface="Open Sans Semibold"/>
                <a:ea typeface="Open Sans Semibold"/>
                <a:cs typeface="Open Sans Semibold"/>
              </a:rPr>
              <a:t>The English Learner Assessment Continuum </a:t>
            </a:r>
            <a:endParaRPr lang="en-US" sz="3733"/>
          </a:p>
        </p:txBody>
      </p:sp>
      <p:sp>
        <p:nvSpPr>
          <p:cNvPr id="2" name="Content Placeholder 1">
            <a:extLst>
              <a:ext uri="{FF2B5EF4-FFF2-40B4-BE49-F238E27FC236}">
                <a16:creationId xmlns:a16="http://schemas.microsoft.com/office/drawing/2014/main" id="{72E9C758-01D4-6285-3097-119439C15371}"/>
              </a:ext>
            </a:extLst>
          </p:cNvPr>
          <p:cNvSpPr>
            <a:spLocks noGrp="1"/>
          </p:cNvSpPr>
          <p:nvPr>
            <p:ph idx="1"/>
          </p:nvPr>
        </p:nvSpPr>
        <p:spPr>
          <a:xfrm>
            <a:off x="838201" y="889687"/>
            <a:ext cx="10515600" cy="5305168"/>
          </a:xfrm>
        </p:spPr>
        <p:txBody>
          <a:bodyPr>
            <a:normAutofit lnSpcReduction="10000"/>
          </a:bodyPr>
          <a:lstStyle/>
          <a:p>
            <a:r>
              <a:rPr lang="en-US" sz="2400" u="sng">
                <a:solidFill>
                  <a:srgbClr val="000000"/>
                </a:solidFill>
                <a:latin typeface="Open Sans Light"/>
                <a:ea typeface="Open Sans Light"/>
                <a:cs typeface="Open Sans Light"/>
              </a:rPr>
              <a:t>Most Desirable Approach</a:t>
            </a:r>
            <a:r>
              <a:rPr lang="en-US" sz="3200" u="sng">
                <a:solidFill>
                  <a:srgbClr val="000000"/>
                </a:solidFill>
                <a:latin typeface="Open Sans Light"/>
                <a:ea typeface="Open Sans Light"/>
                <a:cs typeface="Open Sans Light"/>
              </a:rPr>
              <a:t>  </a:t>
            </a:r>
            <a:endParaRPr lang="en-US" sz="3200" u="sng">
              <a:latin typeface="Open Sans Light"/>
              <a:ea typeface="Open Sans Light"/>
              <a:cs typeface="Open Sans Light"/>
            </a:endParaRPr>
          </a:p>
          <a:p>
            <a:pPr lvl="1">
              <a:buClr>
                <a:srgbClr val="FFA400"/>
              </a:buClr>
              <a:buFont typeface="Courier New" panose="020B0604020202020204" pitchFamily="34" charset="0"/>
              <a:buChar char="o"/>
            </a:pPr>
            <a:r>
              <a:rPr lang="en-US" sz="1867">
                <a:solidFill>
                  <a:srgbClr val="000000"/>
                </a:solidFill>
                <a:latin typeface="Open Sans Light"/>
                <a:ea typeface="Open Sans Light"/>
                <a:cs typeface="Open Sans Light"/>
              </a:rPr>
              <a:t>A bilingual special education assessment professional fluent in the student’s native language uses standardized and alternative assessment in the student’s L1 and L2 languages. School districts should conduct a dual language assessment conducted by a bilingual examiner fluent in English and the student’s native language.  These resources are most likely available for Spanish-speaking English learners.</a:t>
            </a:r>
            <a:endParaRPr lang="en-US" sz="1867">
              <a:latin typeface="Open Sans Light"/>
              <a:ea typeface="Open Sans Light"/>
              <a:cs typeface="Open Sans Light"/>
            </a:endParaRPr>
          </a:p>
          <a:p>
            <a:r>
              <a:rPr lang="en-US" sz="2400" u="sng">
                <a:solidFill>
                  <a:srgbClr val="000000"/>
                </a:solidFill>
                <a:latin typeface="Open Sans Light"/>
                <a:ea typeface="Open Sans Light"/>
                <a:cs typeface="Open Sans Light"/>
              </a:rPr>
              <a:t>Least Desirable Approach </a:t>
            </a:r>
            <a:endParaRPr lang="en-US" sz="2400">
              <a:latin typeface="Open Sans Light"/>
              <a:ea typeface="Open Sans Light"/>
              <a:cs typeface="Open Sans Light"/>
            </a:endParaRPr>
          </a:p>
          <a:p>
            <a:pPr lvl="1">
              <a:buClr>
                <a:srgbClr val="FFA400"/>
              </a:buClr>
              <a:buFont typeface="Courier New" panose="020B0604020202020204" pitchFamily="34" charset="0"/>
              <a:buChar char="o"/>
            </a:pPr>
            <a:r>
              <a:rPr lang="en-US" sz="1867">
                <a:solidFill>
                  <a:srgbClr val="000000"/>
                </a:solidFill>
                <a:latin typeface="Open Sans Light"/>
                <a:ea typeface="Open Sans Light"/>
                <a:cs typeface="Open Sans Light"/>
              </a:rPr>
              <a:t>The least desirable approach is having an English-speaking assessment professional using only nonverbal or performance intelligence assessment measures and alternative assessment. This is considered an acceptable practice when testing in a low incidence language where resources (e.g., assessment materials in the L1 language) are unlikely to be available.  </a:t>
            </a:r>
            <a:endParaRPr lang="en-US" sz="1867">
              <a:solidFill>
                <a:srgbClr val="12284C"/>
              </a:solidFill>
              <a:latin typeface="Open Sans Light"/>
              <a:ea typeface="Open Sans Light"/>
              <a:cs typeface="Open Sans Light"/>
            </a:endParaRPr>
          </a:p>
          <a:p>
            <a:pPr>
              <a:buClr>
                <a:srgbClr val="12284C"/>
              </a:buClr>
            </a:pPr>
            <a:r>
              <a:rPr lang="en-US" sz="2267">
                <a:solidFill>
                  <a:srgbClr val="000000"/>
                </a:solidFill>
                <a:latin typeface="Open Sans Light"/>
                <a:ea typeface="Open Sans Light"/>
                <a:cs typeface="Open Sans Light"/>
              </a:rPr>
              <a:t>The reliability and validity of the Least Desirable Approach can be improved by combining it with progress monitoring data from GEI or RTI interventions and comparing results to other English Learners.</a:t>
            </a:r>
            <a:endParaRPr lang="en-US" sz="2267">
              <a:latin typeface="Open Sans Light"/>
              <a:ea typeface="Open Sans Light"/>
              <a:cs typeface="Open Sans Light"/>
            </a:endParaRPr>
          </a:p>
        </p:txBody>
      </p:sp>
    </p:spTree>
    <p:extLst>
      <p:ext uri="{BB962C8B-B14F-4D97-AF65-F5344CB8AC3E}">
        <p14:creationId xmlns:p14="http://schemas.microsoft.com/office/powerpoint/2010/main" val="3359617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8AD666-2338-F206-DFAD-3BD1FBCB50F9}"/>
              </a:ext>
            </a:extLst>
          </p:cNvPr>
          <p:cNvSpPr>
            <a:spLocks noGrp="1"/>
          </p:cNvSpPr>
          <p:nvPr>
            <p:ph type="title"/>
          </p:nvPr>
        </p:nvSpPr>
        <p:spPr>
          <a:xfrm>
            <a:off x="845511" y="138040"/>
            <a:ext cx="10495875" cy="1001561"/>
          </a:xfrm>
        </p:spPr>
        <p:txBody>
          <a:bodyPr>
            <a:normAutofit fontScale="90000"/>
          </a:bodyPr>
          <a:lstStyle/>
          <a:p>
            <a:r>
              <a:rPr lang="en-US" sz="3200">
                <a:latin typeface="Open Sans Semibold"/>
                <a:ea typeface="Open Sans Semibold"/>
                <a:cs typeface="Open Sans Semibold"/>
              </a:rPr>
              <a:t>Venn diagram showing Q2 Culture characteristics and Q3 Language characteristics and overlap </a:t>
            </a:r>
          </a:p>
        </p:txBody>
      </p:sp>
      <p:pic>
        <p:nvPicPr>
          <p:cNvPr id="6" name="Picture 5" descr="Venn Diagram showing the overlap between culture and language">
            <a:extLst>
              <a:ext uri="{FF2B5EF4-FFF2-40B4-BE49-F238E27FC236}">
                <a16:creationId xmlns:a16="http://schemas.microsoft.com/office/drawing/2014/main" id="{C3C0563C-1D3F-4E20-0DF7-40CF66CD7CF0}"/>
              </a:ext>
            </a:extLst>
          </p:cNvPr>
          <p:cNvPicPr>
            <a:picLocks noChangeAspect="1"/>
          </p:cNvPicPr>
          <p:nvPr/>
        </p:nvPicPr>
        <p:blipFill>
          <a:blip r:embed="rId3"/>
          <a:stretch>
            <a:fillRect/>
          </a:stretch>
        </p:blipFill>
        <p:spPr>
          <a:xfrm>
            <a:off x="1643106" y="1127186"/>
            <a:ext cx="8905791" cy="5034951"/>
          </a:xfrm>
          <a:prstGeom prst="rect">
            <a:avLst/>
          </a:prstGeom>
        </p:spPr>
      </p:pic>
    </p:spTree>
    <p:extLst>
      <p:ext uri="{BB962C8B-B14F-4D97-AF65-F5344CB8AC3E}">
        <p14:creationId xmlns:p14="http://schemas.microsoft.com/office/powerpoint/2010/main" val="2052560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838200" y="365125"/>
            <a:ext cx="10515600" cy="1325600"/>
          </a:xfrm>
          <a:prstGeom prst="rect">
            <a:avLst/>
          </a:prstGeom>
          <a:noFill/>
          <a:ln>
            <a:noFill/>
          </a:ln>
        </p:spPr>
        <p:txBody>
          <a:bodyPr spcFirstLastPara="1" vert="horz" wrap="square" lIns="91433" tIns="45700" rIns="91433" bIns="45700" rtlCol="0" anchor="ctr" anchorCtr="0">
            <a:normAutofit fontScale="90000"/>
          </a:bodyPr>
          <a:lstStyle/>
          <a:p>
            <a:pPr>
              <a:buClr>
                <a:srgbClr val="12284C"/>
              </a:buClr>
              <a:buSzPts val="3300"/>
            </a:pPr>
            <a:r>
              <a:rPr lang="en">
                <a:solidFill>
                  <a:srgbClr val="12284C"/>
                </a:solidFill>
                <a:latin typeface="Open Sans Semibold" panose="020B0706030804020204" pitchFamily="34" charset="0"/>
                <a:ea typeface="Open Sans Semibold" panose="020B0706030804020204" pitchFamily="34" charset="0"/>
                <a:cs typeface="Open Sans Semibold" panose="020B0706030804020204" pitchFamily="34" charset="0"/>
                <a:sym typeface="Arial"/>
              </a:rPr>
              <a:t>Examples of documentation for Q3 </a:t>
            </a:r>
            <a:r>
              <a:rPr lang="en-US">
                <a:solidFill>
                  <a:srgbClr val="12284C"/>
                </a:solidFill>
                <a:latin typeface="Open Sans Semibold" panose="020B0706030804020204" pitchFamily="34" charset="0"/>
                <a:ea typeface="Open Sans Semibold" panose="020B0706030804020204" pitchFamily="34" charset="0"/>
                <a:cs typeface="Open Sans Semibold" panose="020B0706030804020204" pitchFamily="34" charset="0"/>
              </a:rPr>
              <a:t>–how we plan to approach the evaluation, given what we know</a:t>
            </a:r>
            <a:endParaRPr lang="en-US">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8" name="Google Shape;168;p29"/>
          <p:cNvSpPr txBox="1">
            <a:spLocks noGrp="1"/>
          </p:cNvSpPr>
          <p:nvPr>
            <p:ph type="body" idx="1"/>
          </p:nvPr>
        </p:nvSpPr>
        <p:spPr>
          <a:xfrm>
            <a:off x="838200" y="1690725"/>
            <a:ext cx="10515600" cy="4532800"/>
          </a:xfrm>
          <a:prstGeom prst="rect">
            <a:avLst/>
          </a:prstGeom>
          <a:noFill/>
          <a:ln>
            <a:noFill/>
          </a:ln>
        </p:spPr>
        <p:txBody>
          <a:bodyPr spcFirstLastPara="1" vert="horz" wrap="square" lIns="91433" tIns="45700" rIns="91433" bIns="45700" rtlCol="0" anchor="t" anchorCtr="0">
            <a:normAutofit fontScale="85000" lnSpcReduction="10000"/>
          </a:bodyPr>
          <a:lstStyle/>
          <a:p>
            <a:pPr marL="237061" indent="-242987">
              <a:lnSpc>
                <a:spcPct val="110000"/>
              </a:lnSpc>
              <a:spcBef>
                <a:spcPts val="0"/>
              </a:spcBef>
              <a:buSzPct val="100000"/>
            </a:pPr>
            <a:r>
              <a:rPr lang="en" sz="2000" u="sng" dirty="0">
                <a:solidFill>
                  <a:srgbClr val="12284C"/>
                </a:solidFill>
                <a:latin typeface="Open Sans Light"/>
                <a:ea typeface="Open Sans Light"/>
                <a:cs typeface="Open Sans Light"/>
                <a:sym typeface="Open Sans Light"/>
              </a:rPr>
              <a:t>If assessments are available in the student’s native language:  </a:t>
            </a:r>
            <a:r>
              <a:rPr lang="en" sz="2000" i="1" dirty="0">
                <a:solidFill>
                  <a:srgbClr val="12284C"/>
                </a:solidFill>
                <a:latin typeface="Open Sans Light"/>
                <a:ea typeface="Open Sans Light"/>
                <a:cs typeface="Open Sans Light"/>
                <a:sym typeface="Open Sans Light"/>
              </a:rPr>
              <a:t>The student’s primary language is Spanish and the student’s second language is English.  The student’s competency in both languages will be assessed.  Also, the student’s cognitive skills will be assessed in both Spanish and English (for example, using the WISC-V Spanish and the WISC-V in English).  In addition, the student’s academic skills will be assessed in both languages (for example, using DIBELS and IDEL or the Woodcock-Johnson IV and the Bateria IV).  Additional non-verbal measures will also be administered.</a:t>
            </a:r>
            <a:endParaRPr lang="en-US" sz="2000" i="1" dirty="0">
              <a:solidFill>
                <a:srgbClr val="12284C"/>
              </a:solidFill>
              <a:latin typeface="Open Sans Light"/>
              <a:ea typeface="Open Sans Light"/>
              <a:cs typeface="Open Sans Light"/>
            </a:endParaRPr>
          </a:p>
          <a:p>
            <a:pPr marL="0" indent="0">
              <a:lnSpc>
                <a:spcPct val="110000"/>
              </a:lnSpc>
              <a:spcBef>
                <a:spcPts val="0"/>
              </a:spcBef>
              <a:buSzPct val="100000"/>
              <a:buNone/>
            </a:pPr>
            <a:endParaRPr sz="2000" dirty="0">
              <a:solidFill>
                <a:srgbClr val="12284C"/>
              </a:solidFill>
              <a:latin typeface="Open Sans Light"/>
              <a:ea typeface="Open Sans Light"/>
              <a:cs typeface="Open Sans Light"/>
              <a:sym typeface="Open Sans Light"/>
            </a:endParaRPr>
          </a:p>
          <a:p>
            <a:pPr marL="237061" indent="-242987">
              <a:lnSpc>
                <a:spcPct val="110000"/>
              </a:lnSpc>
              <a:spcBef>
                <a:spcPts val="0"/>
              </a:spcBef>
              <a:buSzPct val="100000"/>
            </a:pPr>
            <a:r>
              <a:rPr lang="en" sz="2000" u="sng" dirty="0">
                <a:solidFill>
                  <a:srgbClr val="12284C"/>
                </a:solidFill>
                <a:latin typeface="Open Sans Light"/>
                <a:ea typeface="Open Sans Light"/>
                <a:cs typeface="Open Sans Light"/>
                <a:sym typeface="Open Sans Light"/>
              </a:rPr>
              <a:t>If assessments are not available in the student’s native language:  </a:t>
            </a:r>
            <a:r>
              <a:rPr lang="en-US" sz="2000" i="1" dirty="0">
                <a:solidFill>
                  <a:srgbClr val="12284C"/>
                </a:solidFill>
                <a:latin typeface="Open Sans Light"/>
                <a:ea typeface="Open Sans Light"/>
                <a:cs typeface="Open Sans Light"/>
                <a:sym typeface="Open Sans Light"/>
              </a:rPr>
              <a:t>The student’s primary language is Russian and the student’s second language is English.  Evaluation of student's English skills show that he is fluent in English.  His parents speak only Russian, and the student often translates for his parents when shopping or using professional services.  He began learning English prior to starting kindergarten from an older brother and took English classes as soon as starting school in Russia, before the family’s move to the U.S.  The evaluation of his high ability will be accomplished through a combination of formal and informal assessment in English.  Test interpretation will emphasize the non-verbal components of cognitive tests to limit the possible negative impact of language acquisition.  Similarly, academic test interpretation will emphasize the areas least impacted by language acquisition, which are also observed to be his areas of strength in the classroom setting.</a:t>
            </a:r>
            <a:endParaRPr lang="en-US" sz="2000" i="1" dirty="0">
              <a:solidFill>
                <a:srgbClr val="12284C"/>
              </a:solidFill>
              <a:latin typeface="Open Sans Light"/>
              <a:ea typeface="Open Sans Light"/>
              <a:cs typeface="Open Sans Light"/>
            </a:endParaRPr>
          </a:p>
          <a:p>
            <a:pPr marL="0" indent="0">
              <a:buSzPct val="116666"/>
              <a:buNone/>
            </a:pPr>
            <a:endParaRPr dirty="0"/>
          </a:p>
        </p:txBody>
      </p:sp>
      <p:sp>
        <p:nvSpPr>
          <p:cNvPr id="2" name="Slide Number Placeholder 1">
            <a:extLst>
              <a:ext uri="{FF2B5EF4-FFF2-40B4-BE49-F238E27FC236}">
                <a16:creationId xmlns:a16="http://schemas.microsoft.com/office/drawing/2014/main" id="{2C4F21BA-E404-F22C-D9E0-FEC88E0CE27D}"/>
              </a:ext>
            </a:extLst>
          </p:cNvPr>
          <p:cNvSpPr>
            <a:spLocks noGrp="1"/>
          </p:cNvSpPr>
          <p:nvPr>
            <p:ph type="sldNum" idx="12"/>
          </p:nvPr>
        </p:nvSpPr>
        <p:spPr/>
        <p:txBody>
          <a:bodyPr/>
          <a:lstStyle/>
          <a:p>
            <a:fld id="{00000000-1234-1234-1234-123412341234}" type="slidenum">
              <a:rPr lang="en" smtClean="0"/>
              <a:pPr/>
              <a:t>39</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745CE-EE44-45AD-9397-EED13EF74225}"/>
              </a:ext>
            </a:extLst>
          </p:cNvPr>
          <p:cNvSpPr>
            <a:spLocks noGrp="1"/>
          </p:cNvSpPr>
          <p:nvPr>
            <p:ph type="title"/>
          </p:nvPr>
        </p:nvSpPr>
        <p:spPr/>
        <p:txBody>
          <a:bodyPr/>
          <a:lstStyle/>
          <a:p>
            <a:r>
              <a:rPr lang="en-US"/>
              <a:t>Education Benefit Review Opportunity</a:t>
            </a:r>
          </a:p>
        </p:txBody>
      </p:sp>
      <p:sp>
        <p:nvSpPr>
          <p:cNvPr id="2" name="Content Placeholder 1">
            <a:extLst>
              <a:ext uri="{FF2B5EF4-FFF2-40B4-BE49-F238E27FC236}">
                <a16:creationId xmlns:a16="http://schemas.microsoft.com/office/drawing/2014/main" id="{912C997A-B492-4E14-A542-0D04FA214005}"/>
              </a:ext>
            </a:extLst>
          </p:cNvPr>
          <p:cNvSpPr>
            <a:spLocks noGrp="1"/>
          </p:cNvSpPr>
          <p:nvPr>
            <p:ph sz="half" idx="1"/>
          </p:nvPr>
        </p:nvSpPr>
        <p:spPr>
          <a:xfrm>
            <a:off x="838199" y="1825625"/>
            <a:ext cx="10515599" cy="4351338"/>
          </a:xfrm>
        </p:spPr>
        <p:txBody>
          <a:bodyPr vert="horz" lIns="91440" tIns="45720" rIns="91440" bIns="45720" rtlCol="0" anchor="t">
            <a:noAutofit/>
          </a:bodyPr>
          <a:lstStyle/>
          <a:p>
            <a:r>
              <a:rPr lang="en-US" sz="3600" dirty="0">
                <a:latin typeface="Open Sans Light"/>
                <a:ea typeface="Open Sans Light"/>
                <a:cs typeface="Open Sans Light"/>
              </a:rPr>
              <a:t>In an effort to provide results-based technical assistance, KSDE is offering Administrators an exciting opportunity to work with us through the Education Benefit Review Process. </a:t>
            </a:r>
            <a:endParaRPr lang="en-US" sz="3600" dirty="0"/>
          </a:p>
          <a:p>
            <a:pPr marL="0" indent="0">
              <a:buNone/>
            </a:pPr>
            <a:endParaRPr lang="en-US" sz="3600" dirty="0"/>
          </a:p>
          <a:p>
            <a:r>
              <a:rPr lang="en-US" sz="3600" dirty="0">
                <a:latin typeface="Open Sans Light"/>
                <a:ea typeface="Open Sans Light"/>
                <a:cs typeface="Open Sans Light"/>
              </a:rPr>
              <a:t>If interested contact </a:t>
            </a:r>
            <a:r>
              <a:rPr lang="sv-SE" sz="3600" dirty="0">
                <a:latin typeface="Open Sans Light"/>
                <a:ea typeface="Open Sans Light"/>
                <a:cs typeface="Open Sans Light"/>
              </a:rPr>
              <a:t>Ann Matthews </a:t>
            </a:r>
            <a:r>
              <a:rPr lang="en-US" sz="3600" u="sng" dirty="0">
                <a:hlinkClick r:id="rId4"/>
              </a:rPr>
              <a:t>amatthewstat@gmail.com</a:t>
            </a:r>
            <a:endParaRPr lang="en-US" sz="3600" dirty="0"/>
          </a:p>
          <a:p>
            <a:endParaRPr lang="en-US" sz="3600" dirty="0">
              <a:latin typeface="Open Sans Light"/>
              <a:ea typeface="Open Sans Light"/>
              <a:cs typeface="Open Sans Light"/>
            </a:endParaRPr>
          </a:p>
        </p:txBody>
      </p:sp>
    </p:spTree>
    <p:custDataLst>
      <p:tags r:id="rId1"/>
    </p:custDataLst>
    <p:extLst>
      <p:ext uri="{BB962C8B-B14F-4D97-AF65-F5344CB8AC3E}">
        <p14:creationId xmlns:p14="http://schemas.microsoft.com/office/powerpoint/2010/main" val="3654112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CB64FF-851B-383D-0A2A-405DDC883FA0}"/>
              </a:ext>
            </a:extLst>
          </p:cNvPr>
          <p:cNvSpPr>
            <a:spLocks noGrp="1"/>
          </p:cNvSpPr>
          <p:nvPr>
            <p:ph type="title"/>
          </p:nvPr>
        </p:nvSpPr>
        <p:spPr>
          <a:xfrm>
            <a:off x="838200" y="365126"/>
            <a:ext cx="10515600" cy="930961"/>
          </a:xfrm>
        </p:spPr>
        <p:txBody>
          <a:bodyPr>
            <a:normAutofit fontScale="90000"/>
          </a:bodyPr>
          <a:lstStyle/>
          <a:p>
            <a:r>
              <a:rPr lang="en-US" dirty="0">
                <a:latin typeface="Open Sans Semibold"/>
                <a:ea typeface="Open Sans Semibold"/>
                <a:cs typeface="Open Sans Semibold"/>
              </a:rPr>
              <a:t>Q2 &amp;Q3 Documentation Options-there are MANY </a:t>
            </a:r>
            <a:endParaRPr lang="en-US" dirty="0"/>
          </a:p>
        </p:txBody>
      </p:sp>
      <p:sp>
        <p:nvSpPr>
          <p:cNvPr id="2" name="Content Placeholder 1">
            <a:extLst>
              <a:ext uri="{FF2B5EF4-FFF2-40B4-BE49-F238E27FC236}">
                <a16:creationId xmlns:a16="http://schemas.microsoft.com/office/drawing/2014/main" id="{E6F06C07-AA8A-F591-F9F9-CA73AE9DEEAA}"/>
              </a:ext>
            </a:extLst>
          </p:cNvPr>
          <p:cNvSpPr>
            <a:spLocks noGrp="1"/>
          </p:cNvSpPr>
          <p:nvPr>
            <p:ph idx="1"/>
          </p:nvPr>
        </p:nvSpPr>
        <p:spPr>
          <a:xfrm>
            <a:off x="838200" y="1296087"/>
            <a:ext cx="10515600" cy="4880877"/>
          </a:xfrm>
        </p:spPr>
        <p:txBody>
          <a:bodyPr>
            <a:normAutofit/>
          </a:bodyPr>
          <a:lstStyle/>
          <a:p>
            <a:r>
              <a:rPr lang="en-US" sz="3200">
                <a:latin typeface="Open Sans Light"/>
                <a:ea typeface="Open Sans Light"/>
                <a:cs typeface="Open Sans Light"/>
              </a:rPr>
              <a:t>Most teams </a:t>
            </a:r>
            <a:r>
              <a:rPr lang="en-US" sz="3200" u="sng">
                <a:latin typeface="Open Sans Light"/>
                <a:ea typeface="Open Sans Light"/>
                <a:cs typeface="Open Sans Light"/>
              </a:rPr>
              <a:t>do</a:t>
            </a:r>
            <a:r>
              <a:rPr lang="en-US" sz="3200">
                <a:latin typeface="Open Sans Light"/>
                <a:ea typeface="Open Sans Light"/>
                <a:cs typeface="Open Sans Light"/>
              </a:rPr>
              <a:t> consider racial, cultural and linguistic differences when planning and conducting their evaluations.</a:t>
            </a:r>
            <a:endParaRPr lang="en-US" sz="3200"/>
          </a:p>
          <a:p>
            <a:endParaRPr lang="en-US" sz="3200"/>
          </a:p>
          <a:p>
            <a:r>
              <a:rPr lang="en-US" sz="3200">
                <a:latin typeface="Open Sans Light"/>
                <a:ea typeface="Open Sans Light"/>
                <a:cs typeface="Open Sans Light"/>
              </a:rPr>
              <a:t>In some evaluations submitted for file review, it appeared we need to improve our </a:t>
            </a:r>
            <a:r>
              <a:rPr lang="en-US" sz="3200" u="sng">
                <a:latin typeface="Open Sans Light"/>
                <a:ea typeface="Open Sans Light"/>
                <a:cs typeface="Open Sans Light"/>
              </a:rPr>
              <a:t>documentation</a:t>
            </a:r>
            <a:r>
              <a:rPr lang="en-US" sz="3200">
                <a:latin typeface="Open Sans Light"/>
                <a:ea typeface="Open Sans Light"/>
                <a:cs typeface="Open Sans Light"/>
              </a:rPr>
              <a:t> that we did in fact consider these factors, and how we chose to address them within the evaluation process.  </a:t>
            </a:r>
            <a:endParaRPr lang="en-US" sz="3200"/>
          </a:p>
        </p:txBody>
      </p:sp>
    </p:spTree>
    <p:extLst>
      <p:ext uri="{BB962C8B-B14F-4D97-AF65-F5344CB8AC3E}">
        <p14:creationId xmlns:p14="http://schemas.microsoft.com/office/powerpoint/2010/main" val="3067572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SzPts val="2100"/>
            </a:pPr>
            <a:r>
              <a:rPr lang="en" sz="2800" dirty="0"/>
              <a:t>Considering, Selecting and Administering Assessments in light of student’s unique racial, cultural, and linguistic characteristics….What might this process look like in evaluation/reevaluation?</a:t>
            </a:r>
            <a:endParaRPr dirty="0"/>
          </a:p>
        </p:txBody>
      </p:sp>
      <p:sp>
        <p:nvSpPr>
          <p:cNvPr id="132" name="Google Shape;132;p24"/>
          <p:cNvSpPr txBox="1">
            <a:spLocks noGrp="1"/>
          </p:cNvSpPr>
          <p:nvPr>
            <p:ph idx="1"/>
          </p:nvPr>
        </p:nvSpPr>
        <p:spPr>
          <a:xfrm>
            <a:off x="838200" y="1935040"/>
            <a:ext cx="10515600" cy="4354998"/>
          </a:xfrm>
          <a:prstGeom prst="rect">
            <a:avLst/>
          </a:prstGeom>
          <a:solidFill>
            <a:srgbClr val="FFFFFF"/>
          </a:solidFill>
          <a:ln>
            <a:noFill/>
          </a:ln>
        </p:spPr>
        <p:txBody>
          <a:bodyPr spcFirstLastPara="1" vert="horz" wrap="square" lIns="91433" tIns="45700" rIns="91433" bIns="45700" rtlCol="0" anchor="ctr" anchorCtr="0">
            <a:spAutoFit/>
          </a:bodyPr>
          <a:lstStyle/>
          <a:p>
            <a:pPr marL="0" indent="0">
              <a:spcBef>
                <a:spcPts val="0"/>
              </a:spcBef>
              <a:spcAft>
                <a:spcPts val="0"/>
              </a:spcAft>
              <a:buClr>
                <a:schemeClr val="dk1"/>
              </a:buClr>
              <a:buSzPts val="1200"/>
              <a:buNone/>
            </a:pPr>
            <a:r>
              <a:rPr lang="en" sz="1600" dirty="0">
                <a:solidFill>
                  <a:schemeClr val="dk1"/>
                </a:solidFill>
                <a:latin typeface="Open Sans Light"/>
                <a:ea typeface="Open Sans Light"/>
                <a:cs typeface="Open Sans Light"/>
                <a:sym typeface="Open Sans Light"/>
              </a:rPr>
              <a:t>Step 1:  MDT gathers and documents information regarding student's demographics and background as part of evaluation/reevaluation process.</a:t>
            </a:r>
            <a:endParaRPr sz="1600" dirty="0">
              <a:solidFill>
                <a:schemeClr val="dk1"/>
              </a:solidFill>
              <a:latin typeface="Open Sans Light"/>
              <a:ea typeface="Open Sans Light"/>
              <a:cs typeface="Open Sans Light"/>
              <a:sym typeface="Open Sans Light"/>
            </a:endParaRPr>
          </a:p>
          <a:p>
            <a:pPr marL="0" indent="0">
              <a:spcBef>
                <a:spcPts val="0"/>
              </a:spcBef>
              <a:spcAft>
                <a:spcPts val="0"/>
              </a:spcAft>
              <a:buClr>
                <a:schemeClr val="dk1"/>
              </a:buClr>
              <a:buSzPts val="1200"/>
              <a:buNone/>
            </a:pPr>
            <a:endParaRPr sz="1600" dirty="0">
              <a:solidFill>
                <a:schemeClr val="dk1"/>
              </a:solidFill>
              <a:latin typeface="Open Sans Light"/>
              <a:ea typeface="Open Sans Light"/>
              <a:cs typeface="Open Sans Light"/>
              <a:sym typeface="Open Sans Light"/>
            </a:endParaRPr>
          </a:p>
          <a:p>
            <a:pPr marL="0" indent="0">
              <a:spcBef>
                <a:spcPts val="0"/>
              </a:spcBef>
              <a:spcAft>
                <a:spcPts val="0"/>
              </a:spcAft>
              <a:buClr>
                <a:schemeClr val="dk1"/>
              </a:buClr>
              <a:buSzPts val="1200"/>
              <a:buNone/>
            </a:pPr>
            <a:r>
              <a:rPr lang="en" sz="1600" dirty="0">
                <a:solidFill>
                  <a:schemeClr val="dk1"/>
                </a:solidFill>
                <a:latin typeface="Open Sans Light"/>
                <a:ea typeface="Open Sans Light"/>
                <a:cs typeface="Open Sans Light"/>
                <a:sym typeface="Open Sans Light"/>
              </a:rPr>
              <a:t>Demographic information includes relevant information about the student's racial and cultural characteristics, native language, KELPA scores and language proficiency levels (if not a native English speaker), school attendance/moves,  etc. </a:t>
            </a:r>
            <a:endParaRPr sz="1600" dirty="0">
              <a:solidFill>
                <a:schemeClr val="dk1"/>
              </a:solidFill>
              <a:latin typeface="Open Sans Light"/>
              <a:ea typeface="Open Sans Light"/>
              <a:cs typeface="Open Sans Light"/>
              <a:sym typeface="Open Sans Light"/>
            </a:endParaRPr>
          </a:p>
          <a:p>
            <a:pPr marL="0" indent="0">
              <a:spcBef>
                <a:spcPts val="0"/>
              </a:spcBef>
              <a:spcAft>
                <a:spcPts val="0"/>
              </a:spcAft>
              <a:buClr>
                <a:schemeClr val="dk1"/>
              </a:buClr>
              <a:buSzPts val="1200"/>
              <a:buNone/>
            </a:pPr>
            <a:endParaRPr sz="1600" dirty="0">
              <a:solidFill>
                <a:schemeClr val="dk1"/>
              </a:solidFill>
              <a:latin typeface="Open Sans Light"/>
              <a:ea typeface="Open Sans Light"/>
              <a:cs typeface="Open Sans Light"/>
              <a:sym typeface="Open Sans Light"/>
            </a:endParaRPr>
          </a:p>
          <a:p>
            <a:pPr marL="0" indent="0">
              <a:spcBef>
                <a:spcPts val="0"/>
              </a:spcBef>
              <a:spcAft>
                <a:spcPts val="0"/>
              </a:spcAft>
              <a:buClr>
                <a:schemeClr val="dk1"/>
              </a:buClr>
              <a:buSzPts val="1200"/>
              <a:buNone/>
            </a:pPr>
            <a:r>
              <a:rPr lang="en" sz="1600" dirty="0">
                <a:solidFill>
                  <a:schemeClr val="dk1"/>
                </a:solidFill>
                <a:latin typeface="Open Sans Light"/>
                <a:ea typeface="Open Sans Light"/>
                <a:cs typeface="Open Sans Light"/>
                <a:sym typeface="Open Sans Light"/>
              </a:rPr>
              <a:t>Step 2:  MDT reviews the student's demographic information and background and considers how team will address potential cultural and racial bias in the evaluation/reevaluation process.  (E.g., team considers specifically how they will select and administer assessments and evaluation materials for this student, in light of this student’s demographics.) </a:t>
            </a:r>
            <a:br>
              <a:rPr lang="en" sz="1600" dirty="0">
                <a:solidFill>
                  <a:schemeClr val="dk1"/>
                </a:solidFill>
                <a:latin typeface="Open Sans Light"/>
                <a:ea typeface="Open Sans Light"/>
                <a:cs typeface="Open Sans Light"/>
                <a:sym typeface="Open Sans Light"/>
              </a:rPr>
            </a:br>
            <a:endParaRPr sz="1600" dirty="0">
              <a:solidFill>
                <a:schemeClr val="dk1"/>
              </a:solidFill>
              <a:latin typeface="Open Sans Light"/>
              <a:ea typeface="Open Sans Light"/>
              <a:cs typeface="Open Sans Light"/>
              <a:sym typeface="Open Sans Light"/>
            </a:endParaRPr>
          </a:p>
          <a:p>
            <a:pPr marL="0" indent="0">
              <a:spcBef>
                <a:spcPts val="0"/>
              </a:spcBef>
              <a:buClr>
                <a:schemeClr val="dk1"/>
              </a:buClr>
              <a:buSzPts val="1200"/>
              <a:buNone/>
            </a:pPr>
            <a:r>
              <a:rPr lang="en" sz="1600" dirty="0">
                <a:solidFill>
                  <a:schemeClr val="dk1"/>
                </a:solidFill>
                <a:latin typeface="Open Sans Light"/>
                <a:ea typeface="Open Sans Light"/>
                <a:cs typeface="Open Sans Light"/>
                <a:sym typeface="Open Sans Light"/>
              </a:rPr>
              <a:t>Step 3:  MDT documents how the team will use/did use the student's demographic information to guide the selection and administration of assessments and tools to ensure non-biased evaluation. This documentation of approach should be included in the education record (e.g., Evaluation Report, PWN for evaluation consent, multidisciplinary evaluation/reevaluation  team report, case notes for planning the evaluation, PWN for placement, or other places in the student's record).  </a:t>
            </a:r>
            <a:endParaRPr lang="en-US" sz="1600" dirty="0">
              <a:solidFill>
                <a:schemeClr val="dk1"/>
              </a:solidFill>
              <a:latin typeface="Open Sans Light"/>
              <a:ea typeface="Open Sans Light"/>
              <a:cs typeface="Open Sans Light"/>
              <a:sym typeface="Open Sans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5DDD70-1130-42B2-7494-F47A2D87CAFB}"/>
              </a:ext>
            </a:extLst>
          </p:cNvPr>
          <p:cNvSpPr>
            <a:spLocks noGrp="1"/>
          </p:cNvSpPr>
          <p:nvPr>
            <p:ph type="title"/>
          </p:nvPr>
        </p:nvSpPr>
        <p:spPr>
          <a:xfrm>
            <a:off x="838200" y="365126"/>
            <a:ext cx="10515600" cy="751294"/>
          </a:xfrm>
        </p:spPr>
        <p:txBody>
          <a:bodyPr>
            <a:normAutofit fontScale="90000"/>
          </a:bodyPr>
          <a:lstStyle/>
          <a:p>
            <a:r>
              <a:rPr lang="en-US" dirty="0"/>
              <a:t>Background Information Example</a:t>
            </a:r>
          </a:p>
        </p:txBody>
      </p:sp>
      <p:sp>
        <p:nvSpPr>
          <p:cNvPr id="2" name="Content Placeholder 1">
            <a:extLst>
              <a:ext uri="{FF2B5EF4-FFF2-40B4-BE49-F238E27FC236}">
                <a16:creationId xmlns:a16="http://schemas.microsoft.com/office/drawing/2014/main" id="{5AD7C416-372E-AC28-848F-92A781A03F7B}"/>
              </a:ext>
            </a:extLst>
          </p:cNvPr>
          <p:cNvSpPr>
            <a:spLocks noGrp="1"/>
          </p:cNvSpPr>
          <p:nvPr>
            <p:ph idx="1"/>
          </p:nvPr>
        </p:nvSpPr>
        <p:spPr>
          <a:xfrm>
            <a:off x="838200" y="1116420"/>
            <a:ext cx="10515600" cy="5060543"/>
          </a:xfrm>
        </p:spPr>
        <p:txBody>
          <a:bodyPr>
            <a:normAutofit fontScale="47500" lnSpcReduction="20000"/>
          </a:bodyPr>
          <a:lstStyle/>
          <a:p>
            <a:pPr marL="0" indent="0">
              <a:lnSpc>
                <a:spcPct val="120000"/>
              </a:lnSpc>
              <a:buNone/>
            </a:pPr>
            <a:r>
              <a:rPr lang="en-US" b="1" dirty="0"/>
              <a:t>Cultural Considerations: </a:t>
            </a:r>
          </a:p>
          <a:p>
            <a:pPr marL="0" indent="0">
              <a:lnSpc>
                <a:spcPct val="120000"/>
              </a:lnSpc>
              <a:buNone/>
            </a:pPr>
            <a:r>
              <a:rPr lang="en-US" dirty="0"/>
              <a:t>Ethnicity: Black/African American</a:t>
            </a:r>
          </a:p>
          <a:p>
            <a:pPr marL="0" indent="0">
              <a:lnSpc>
                <a:spcPct val="120000"/>
              </a:lnSpc>
              <a:buNone/>
            </a:pPr>
            <a:r>
              <a:rPr lang="en-US" dirty="0"/>
              <a:t>Native Language: English </a:t>
            </a:r>
          </a:p>
          <a:p>
            <a:pPr marL="0" indent="0">
              <a:lnSpc>
                <a:spcPct val="120000"/>
              </a:lnSpc>
              <a:buNone/>
            </a:pPr>
            <a:r>
              <a:rPr lang="en-US" dirty="0"/>
              <a:t>Preferred mode of student communication: oral  </a:t>
            </a:r>
          </a:p>
          <a:p>
            <a:pPr marL="0" indent="0">
              <a:lnSpc>
                <a:spcPct val="120000"/>
              </a:lnSpc>
              <a:buNone/>
            </a:pPr>
            <a:r>
              <a:rPr lang="en-US" dirty="0"/>
              <a:t>English Language Learner (ELL): No </a:t>
            </a:r>
          </a:p>
          <a:p>
            <a:pPr marL="0" indent="0">
              <a:lnSpc>
                <a:spcPct val="120000"/>
              </a:lnSpc>
              <a:buNone/>
            </a:pPr>
            <a:r>
              <a:rPr lang="en-US" dirty="0"/>
              <a:t>Has this student ever received ELL services: No</a:t>
            </a:r>
          </a:p>
          <a:p>
            <a:pPr marL="0" indent="0">
              <a:lnSpc>
                <a:spcPct val="120000"/>
              </a:lnSpc>
              <a:buNone/>
            </a:pPr>
            <a:r>
              <a:rPr lang="en-US" dirty="0"/>
              <a:t>Parent/home language: English</a:t>
            </a:r>
          </a:p>
          <a:p>
            <a:pPr marL="0" indent="0">
              <a:lnSpc>
                <a:spcPct val="120000"/>
              </a:lnSpc>
              <a:buNone/>
            </a:pPr>
            <a:r>
              <a:rPr lang="en-US" dirty="0"/>
              <a:t>The team has considered the student’s academic history, racial/cultural background, and notes the student is a native English speaker. Because this student’s racial/cultural and language background is the same as the majority of the population on which the chosen assessments were normed, the battery of tests selected to address the above areas should not result in a biased evaluation. </a:t>
            </a:r>
          </a:p>
          <a:p>
            <a:pPr marL="0" indent="0">
              <a:lnSpc>
                <a:spcPct val="120000"/>
              </a:lnSpc>
              <a:buNone/>
            </a:pPr>
            <a:r>
              <a:rPr lang="en-US" dirty="0">
                <a:highlight>
                  <a:srgbClr val="FFFF00"/>
                </a:highlight>
              </a:rPr>
              <a:t>OR </a:t>
            </a:r>
          </a:p>
          <a:p>
            <a:pPr marL="0" indent="0">
              <a:lnSpc>
                <a:spcPct val="120000"/>
              </a:lnSpc>
              <a:buNone/>
            </a:pPr>
            <a:r>
              <a:rPr lang="en-US" dirty="0"/>
              <a:t>The team has considered the student’s demographics, including native language, mode of communication, and cultural considerations and will select and administer assessments to mitigate potential for racial/cultural and language bias in the evaluation process in the following manner: </a:t>
            </a:r>
          </a:p>
          <a:p>
            <a:pPr marL="457200" lvl="1" indent="0">
              <a:lnSpc>
                <a:spcPct val="120000"/>
              </a:lnSpc>
              <a:buNone/>
            </a:pPr>
            <a:r>
              <a:rPr lang="en-US" dirty="0"/>
              <a:t>Because of concerns about the potential impact of racial/cultural background, and the availability of extensive General Education Intervention data, the decision was made to use a response-to-intervention approach for the evaluation.</a:t>
            </a:r>
          </a:p>
          <a:p>
            <a:pPr marL="0" indent="0">
              <a:buNone/>
            </a:pPr>
            <a:endParaRPr lang="en-US" dirty="0"/>
          </a:p>
        </p:txBody>
      </p:sp>
    </p:spTree>
    <p:extLst>
      <p:ext uri="{BB962C8B-B14F-4D97-AF65-F5344CB8AC3E}">
        <p14:creationId xmlns:p14="http://schemas.microsoft.com/office/powerpoint/2010/main" val="4262580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DC43B-C4BA-792E-7345-F99A84226708}"/>
              </a:ext>
            </a:extLst>
          </p:cNvPr>
          <p:cNvSpPr>
            <a:spLocks noGrp="1"/>
          </p:cNvSpPr>
          <p:nvPr>
            <p:ph type="title"/>
          </p:nvPr>
        </p:nvSpPr>
        <p:spPr>
          <a:xfrm>
            <a:off x="838200" y="136525"/>
            <a:ext cx="10903465" cy="653439"/>
          </a:xfrm>
        </p:spPr>
        <p:txBody>
          <a:bodyPr>
            <a:noAutofit/>
          </a:bodyPr>
          <a:lstStyle/>
          <a:p>
            <a:r>
              <a:rPr lang="en-US" sz="2400">
                <a:latin typeface="Open Sans Semibold"/>
                <a:ea typeface="Open Sans Semibold"/>
                <a:cs typeface="Open Sans Semibold"/>
              </a:rPr>
              <a:t>Elements for considering race/ethnicity, language and cultural characteristics (Initial Evaluations and Re-evaluations)</a:t>
            </a:r>
          </a:p>
        </p:txBody>
      </p:sp>
      <p:sp>
        <p:nvSpPr>
          <p:cNvPr id="3" name="Text Placeholder 2">
            <a:extLst>
              <a:ext uri="{FF2B5EF4-FFF2-40B4-BE49-F238E27FC236}">
                <a16:creationId xmlns:a16="http://schemas.microsoft.com/office/drawing/2014/main" id="{9D8B2B6C-AA4B-D3BF-0067-BB85EA49E668}"/>
              </a:ext>
            </a:extLst>
          </p:cNvPr>
          <p:cNvSpPr>
            <a:spLocks noGrp="1"/>
          </p:cNvSpPr>
          <p:nvPr>
            <p:ph idx="1"/>
          </p:nvPr>
        </p:nvSpPr>
        <p:spPr>
          <a:xfrm>
            <a:off x="838200" y="789964"/>
            <a:ext cx="10515600" cy="5642009"/>
          </a:xfrm>
        </p:spPr>
        <p:txBody>
          <a:bodyPr>
            <a:noAutofit/>
          </a:bodyPr>
          <a:lstStyle/>
          <a:p>
            <a:pPr marL="152396" indent="0">
              <a:lnSpc>
                <a:spcPct val="150000"/>
              </a:lnSpc>
              <a:spcBef>
                <a:spcPts val="0"/>
              </a:spcBef>
              <a:buNone/>
            </a:pPr>
            <a:r>
              <a:rPr lang="en-US" sz="1400" dirty="0">
                <a:latin typeface="Open Sans Light"/>
                <a:ea typeface="Open Sans Light"/>
                <a:cs typeface="Open Sans Light"/>
              </a:rPr>
              <a:t>This type of information may be located in a variety of places within the student records. It makes sense for it to be summarized and discussed within the evaluation team report, as it guides decisions regarding the selection/administration of assessments in an evaluation/reevaluation which leads to making appropriate educational decisions for the student.</a:t>
            </a:r>
          </a:p>
          <a:p>
            <a:pPr marL="152396" indent="0">
              <a:lnSpc>
                <a:spcPct val="150000"/>
              </a:lnSpc>
              <a:spcBef>
                <a:spcPts val="0"/>
              </a:spcBef>
              <a:buNone/>
            </a:pPr>
            <a:r>
              <a:rPr lang="en-US" sz="1400" u="sng" dirty="0">
                <a:latin typeface="Open Sans Light"/>
                <a:ea typeface="Open Sans Light"/>
                <a:cs typeface="Open Sans Light"/>
              </a:rPr>
              <a:t>Race/Ethnicity</a:t>
            </a:r>
            <a:r>
              <a:rPr lang="en-US" sz="1400" dirty="0">
                <a:latin typeface="Open Sans Light"/>
                <a:ea typeface="Open Sans Light"/>
                <a:cs typeface="Open Sans Light"/>
              </a:rPr>
              <a:t>:________</a:t>
            </a:r>
          </a:p>
          <a:p>
            <a:pPr marL="152396" indent="0">
              <a:lnSpc>
                <a:spcPct val="150000"/>
              </a:lnSpc>
              <a:spcBef>
                <a:spcPts val="0"/>
              </a:spcBef>
              <a:buNone/>
            </a:pPr>
            <a:r>
              <a:rPr lang="en-US" sz="1400" u="sng" dirty="0">
                <a:latin typeface="Open Sans Light"/>
                <a:ea typeface="Open Sans Light"/>
                <a:cs typeface="Open Sans Light"/>
              </a:rPr>
              <a:t>Native Language</a:t>
            </a:r>
            <a:r>
              <a:rPr lang="en-US" sz="1400" dirty="0">
                <a:latin typeface="Open Sans Light"/>
                <a:ea typeface="Open Sans Light"/>
                <a:cs typeface="Open Sans Light"/>
              </a:rPr>
              <a:t>:_______ </a:t>
            </a:r>
          </a:p>
          <a:p>
            <a:pPr marL="152396" indent="0">
              <a:lnSpc>
                <a:spcPct val="150000"/>
              </a:lnSpc>
              <a:spcBef>
                <a:spcPts val="0"/>
              </a:spcBef>
              <a:buNone/>
            </a:pPr>
            <a:r>
              <a:rPr lang="en-US" sz="1400" u="sng" dirty="0">
                <a:latin typeface="Open Sans Light"/>
                <a:ea typeface="Open Sans Light"/>
                <a:cs typeface="Open Sans Light"/>
              </a:rPr>
              <a:t>Preferred Language</a:t>
            </a:r>
            <a:r>
              <a:rPr lang="en-US" sz="1400" dirty="0">
                <a:latin typeface="Open Sans Light"/>
                <a:ea typeface="Open Sans Light"/>
                <a:cs typeface="Open Sans Light"/>
              </a:rPr>
              <a:t>:________</a:t>
            </a:r>
          </a:p>
          <a:p>
            <a:pPr marL="152396" indent="0">
              <a:lnSpc>
                <a:spcPct val="150000"/>
              </a:lnSpc>
              <a:spcBef>
                <a:spcPts val="0"/>
              </a:spcBef>
              <a:buNone/>
            </a:pPr>
            <a:r>
              <a:rPr lang="en-US" sz="1400" u="sng" dirty="0">
                <a:latin typeface="Open Sans Light"/>
                <a:ea typeface="Open Sans Light"/>
                <a:cs typeface="Open Sans Light"/>
              </a:rPr>
              <a:t>English Language Learner (EL</a:t>
            </a:r>
            <a:r>
              <a:rPr lang="en-US" sz="1400" dirty="0">
                <a:latin typeface="Open Sans Light"/>
                <a:ea typeface="Open Sans Light"/>
                <a:cs typeface="Open Sans Light"/>
              </a:rPr>
              <a:t>): Y/N _______________ (e.g., if yes, provide data, progress and history of services for students that qualify/or have qualified for ESOL in the past)</a:t>
            </a:r>
          </a:p>
          <a:p>
            <a:pPr marL="152396" indent="0">
              <a:lnSpc>
                <a:spcPct val="150000"/>
              </a:lnSpc>
              <a:spcBef>
                <a:spcPts val="0"/>
              </a:spcBef>
              <a:buNone/>
            </a:pPr>
            <a:r>
              <a:rPr lang="en-US" sz="1400" u="sng" dirty="0">
                <a:latin typeface="Open Sans Light"/>
                <a:ea typeface="Open Sans Light"/>
                <a:cs typeface="Open Sans Light"/>
              </a:rPr>
              <a:t>Cultural Considerations Reviewed</a:t>
            </a:r>
            <a:r>
              <a:rPr lang="en-US" sz="1400" dirty="0">
                <a:latin typeface="Open Sans Light"/>
                <a:ea typeface="Open Sans Light"/>
                <a:cs typeface="Open Sans Light"/>
              </a:rPr>
              <a:t>: __________________________________</a:t>
            </a:r>
          </a:p>
          <a:p>
            <a:pPr marL="152396" indent="0">
              <a:lnSpc>
                <a:spcPct val="150000"/>
              </a:lnSpc>
              <a:spcBef>
                <a:spcPts val="0"/>
              </a:spcBef>
              <a:buNone/>
            </a:pPr>
            <a:r>
              <a:rPr lang="en-US" sz="1400" u="sng" dirty="0">
                <a:latin typeface="Open Sans Light"/>
                <a:ea typeface="Open Sans Light"/>
                <a:cs typeface="Open Sans Light"/>
              </a:rPr>
              <a:t>Educational History</a:t>
            </a:r>
            <a:r>
              <a:rPr lang="en-US" sz="1400" dirty="0">
                <a:latin typeface="Open Sans Light"/>
                <a:ea typeface="Open Sans Light"/>
                <a:cs typeface="Open Sans Light"/>
              </a:rPr>
              <a:t>: (e.g., preschool participation, attendance over time, school moves, etc.)___________________</a:t>
            </a:r>
          </a:p>
          <a:p>
            <a:pPr marL="152396" indent="0">
              <a:lnSpc>
                <a:spcPct val="150000"/>
              </a:lnSpc>
              <a:spcBef>
                <a:spcPts val="0"/>
              </a:spcBef>
              <a:buNone/>
            </a:pPr>
            <a:r>
              <a:rPr lang="en-US" sz="1400" dirty="0">
                <a:latin typeface="Open Sans Light"/>
                <a:ea typeface="Open Sans Light"/>
                <a:cs typeface="Open Sans Light"/>
              </a:rPr>
              <a:t> </a:t>
            </a:r>
            <a:endParaRPr lang="en-US" sz="1400" dirty="0"/>
          </a:p>
          <a:p>
            <a:pPr marL="152396" indent="0">
              <a:lnSpc>
                <a:spcPct val="150000"/>
              </a:lnSpc>
              <a:spcBef>
                <a:spcPts val="0"/>
              </a:spcBef>
              <a:buNone/>
            </a:pPr>
            <a:r>
              <a:rPr lang="en-US" sz="1400" u="sng" dirty="0">
                <a:latin typeface="Open Sans Light"/>
                <a:ea typeface="Open Sans Light"/>
                <a:cs typeface="Open Sans Light"/>
              </a:rPr>
              <a:t>Verbal Communicator</a:t>
            </a:r>
            <a:r>
              <a:rPr lang="en-US" sz="1400" dirty="0">
                <a:latin typeface="Open Sans Light"/>
                <a:ea typeface="Open Sans Light"/>
                <a:cs typeface="Open Sans Light"/>
              </a:rPr>
              <a:t>: Y/N </a:t>
            </a:r>
            <a:endParaRPr lang="en-US" sz="1400" dirty="0"/>
          </a:p>
          <a:p>
            <a:pPr marL="152396" indent="0">
              <a:lnSpc>
                <a:spcPct val="150000"/>
              </a:lnSpc>
              <a:spcBef>
                <a:spcPts val="0"/>
              </a:spcBef>
              <a:buNone/>
            </a:pPr>
            <a:r>
              <a:rPr lang="en-US" sz="1400" u="sng" dirty="0">
                <a:latin typeface="Open Sans Light"/>
                <a:ea typeface="Open Sans Light"/>
                <a:cs typeface="Open Sans Light"/>
              </a:rPr>
              <a:t>Deaf or Hard of Hearing</a:t>
            </a:r>
            <a:r>
              <a:rPr lang="en-US" sz="1400" dirty="0">
                <a:latin typeface="Open Sans Light"/>
                <a:ea typeface="Open Sans Light"/>
                <a:cs typeface="Open Sans Light"/>
              </a:rPr>
              <a:t>: Y/N </a:t>
            </a:r>
            <a:endParaRPr lang="en-US" sz="1400" dirty="0"/>
          </a:p>
          <a:p>
            <a:pPr marL="152396" indent="0">
              <a:lnSpc>
                <a:spcPct val="150000"/>
              </a:lnSpc>
              <a:spcBef>
                <a:spcPts val="0"/>
              </a:spcBef>
              <a:buNone/>
            </a:pPr>
            <a:r>
              <a:rPr lang="en-US" sz="1400" u="sng" dirty="0">
                <a:latin typeface="Open Sans Light"/>
                <a:ea typeface="Open Sans Light"/>
                <a:cs typeface="Open Sans Light"/>
              </a:rPr>
              <a:t>Blind or Visually Impaired</a:t>
            </a:r>
            <a:r>
              <a:rPr lang="en-US" sz="1400" dirty="0">
                <a:latin typeface="Open Sans Light"/>
                <a:ea typeface="Open Sans Light"/>
                <a:cs typeface="Open Sans Light"/>
              </a:rPr>
              <a:t>: Y/N</a:t>
            </a:r>
            <a:endParaRPr lang="en-US" sz="1400" dirty="0"/>
          </a:p>
        </p:txBody>
      </p:sp>
    </p:spTree>
    <p:extLst>
      <p:ext uri="{BB962C8B-B14F-4D97-AF65-F5344CB8AC3E}">
        <p14:creationId xmlns:p14="http://schemas.microsoft.com/office/powerpoint/2010/main" val="2956308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838200" y="365126"/>
            <a:ext cx="10515600" cy="427865"/>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buFont typeface="Open Sans SemiBold"/>
            </a:pPr>
            <a:r>
              <a:rPr lang="en" sz="3200"/>
              <a:t>Multidisciplinary Team Report Example</a:t>
            </a:r>
          </a:p>
        </p:txBody>
      </p:sp>
      <p:sp>
        <p:nvSpPr>
          <p:cNvPr id="9" name="Content Placeholder 8">
            <a:extLst>
              <a:ext uri="{FF2B5EF4-FFF2-40B4-BE49-F238E27FC236}">
                <a16:creationId xmlns:a16="http://schemas.microsoft.com/office/drawing/2014/main" id="{A9513741-E482-7EBF-8A9C-C149EC14FFAA}"/>
              </a:ext>
            </a:extLst>
          </p:cNvPr>
          <p:cNvSpPr>
            <a:spLocks noGrp="1"/>
          </p:cNvSpPr>
          <p:nvPr>
            <p:ph idx="1"/>
          </p:nvPr>
        </p:nvSpPr>
        <p:spPr>
          <a:xfrm>
            <a:off x="838200" y="792992"/>
            <a:ext cx="10515600" cy="5383973"/>
          </a:xfrm>
        </p:spPr>
        <p:txBody>
          <a:bodyPr>
            <a:normAutofit fontScale="85000" lnSpcReduction="10000"/>
          </a:bodyPr>
          <a:lstStyle/>
          <a:p>
            <a:pPr marL="0" indent="0" algn="ctr">
              <a:buNone/>
            </a:pPr>
            <a:r>
              <a:rPr lang="en-US" sz="2133" u="sng">
                <a:solidFill>
                  <a:schemeClr val="accent6"/>
                </a:solidFill>
                <a:latin typeface="+mn-lt"/>
                <a:ea typeface="Calibri"/>
                <a:cs typeface="Calibri"/>
              </a:rPr>
              <a:t>Student Background/Demographics:</a:t>
            </a:r>
          </a:p>
          <a:p>
            <a:pPr marL="0" indent="0">
              <a:buNone/>
            </a:pPr>
            <a:r>
              <a:rPr lang="en-US" sz="2133" u="sng">
                <a:solidFill>
                  <a:schemeClr val="accent6"/>
                </a:solidFill>
                <a:latin typeface="+mn-lt"/>
                <a:ea typeface="Calibri"/>
                <a:cs typeface="Calibri"/>
              </a:rPr>
              <a:t>Race/Ethnicity</a:t>
            </a:r>
            <a:r>
              <a:rPr lang="en-US" sz="2133">
                <a:solidFill>
                  <a:schemeClr val="accent6"/>
                </a:solidFill>
                <a:latin typeface="+mn-lt"/>
                <a:ea typeface="Calibri"/>
                <a:cs typeface="Calibri"/>
              </a:rPr>
              <a:t>: </a:t>
            </a:r>
            <a:r>
              <a:rPr lang="en-US" sz="2133">
                <a:solidFill>
                  <a:schemeClr val="tx2">
                    <a:lumMod val="90000"/>
                    <a:lumOff val="10000"/>
                  </a:schemeClr>
                </a:solidFill>
                <a:latin typeface="+mn-lt"/>
                <a:ea typeface="Open Sans Light"/>
                <a:cs typeface="Arial"/>
              </a:rPr>
              <a:t>Hispanic </a:t>
            </a:r>
            <a:endParaRPr lang="en-US" sz="2133">
              <a:solidFill>
                <a:schemeClr val="tx2">
                  <a:lumMod val="90000"/>
                  <a:lumOff val="10000"/>
                </a:schemeClr>
              </a:solidFill>
              <a:latin typeface="+mn-lt"/>
              <a:ea typeface="Open Sans Light"/>
            </a:endParaRPr>
          </a:p>
          <a:p>
            <a:pPr marL="0" indent="0">
              <a:buNone/>
            </a:pPr>
            <a:r>
              <a:rPr lang="en-US" sz="2133" u="sng">
                <a:solidFill>
                  <a:schemeClr val="accent6"/>
                </a:solidFill>
                <a:latin typeface="+mn-lt"/>
                <a:ea typeface="Calibri"/>
                <a:cs typeface="Calibri"/>
              </a:rPr>
              <a:t>Native Language</a:t>
            </a:r>
            <a:r>
              <a:rPr lang="en-US" sz="2133">
                <a:solidFill>
                  <a:schemeClr val="accent6"/>
                </a:solidFill>
                <a:latin typeface="+mn-lt"/>
                <a:ea typeface="Calibri"/>
                <a:cs typeface="Calibri"/>
              </a:rPr>
              <a:t>: </a:t>
            </a:r>
            <a:r>
              <a:rPr lang="en-US" sz="2133">
                <a:solidFill>
                  <a:schemeClr val="tx2">
                    <a:lumMod val="90000"/>
                    <a:lumOff val="10000"/>
                  </a:schemeClr>
                </a:solidFill>
                <a:latin typeface="+mn-lt"/>
                <a:ea typeface="Open Sans Light"/>
                <a:cs typeface="Arial"/>
              </a:rPr>
              <a:t>Spanish </a:t>
            </a:r>
            <a:endParaRPr lang="en-US" sz="2133">
              <a:solidFill>
                <a:schemeClr val="tx2">
                  <a:lumMod val="90000"/>
                  <a:lumOff val="10000"/>
                </a:schemeClr>
              </a:solidFill>
              <a:latin typeface="+mn-lt"/>
              <a:ea typeface="Open Sans Light"/>
            </a:endParaRPr>
          </a:p>
          <a:p>
            <a:pPr marL="0" indent="0">
              <a:buNone/>
            </a:pPr>
            <a:r>
              <a:rPr lang="en-US" sz="2133" u="sng">
                <a:solidFill>
                  <a:schemeClr val="accent6"/>
                </a:solidFill>
                <a:latin typeface="+mn-lt"/>
                <a:ea typeface="Calibri"/>
                <a:cs typeface="Calibri"/>
              </a:rPr>
              <a:t>Preferred Language</a:t>
            </a:r>
            <a:r>
              <a:rPr lang="en-US" sz="2133">
                <a:solidFill>
                  <a:schemeClr val="accent6"/>
                </a:solidFill>
                <a:latin typeface="+mn-lt"/>
                <a:ea typeface="Open Sans Light"/>
                <a:cs typeface="Arial"/>
              </a:rPr>
              <a:t>: </a:t>
            </a:r>
            <a:r>
              <a:rPr lang="en-US" sz="2133">
                <a:solidFill>
                  <a:schemeClr val="tx2">
                    <a:lumMod val="90000"/>
                    <a:lumOff val="10000"/>
                  </a:schemeClr>
                </a:solidFill>
                <a:latin typeface="+mn-lt"/>
                <a:ea typeface="Open Sans Light"/>
                <a:cs typeface="Arial"/>
              </a:rPr>
              <a:t>English </a:t>
            </a:r>
            <a:endParaRPr lang="en-US" sz="2133">
              <a:solidFill>
                <a:schemeClr val="tx2">
                  <a:lumMod val="90000"/>
                  <a:lumOff val="10000"/>
                </a:schemeClr>
              </a:solidFill>
              <a:latin typeface="+mn-lt"/>
              <a:ea typeface="Open Sans Light"/>
            </a:endParaRPr>
          </a:p>
          <a:p>
            <a:pPr marL="0" indent="0">
              <a:buNone/>
            </a:pPr>
            <a:r>
              <a:rPr lang="en-US" sz="2133" u="sng">
                <a:solidFill>
                  <a:schemeClr val="accent6"/>
                </a:solidFill>
                <a:latin typeface="+mn-lt"/>
                <a:ea typeface="Calibri"/>
                <a:cs typeface="Calibri"/>
              </a:rPr>
              <a:t>English Language Learner (EL): (Y/N) </a:t>
            </a:r>
            <a:r>
              <a:rPr lang="en-US" sz="2133">
                <a:solidFill>
                  <a:schemeClr val="tx2">
                    <a:lumMod val="90000"/>
                    <a:lumOff val="10000"/>
                  </a:schemeClr>
                </a:solidFill>
                <a:latin typeface="+mn-lt"/>
                <a:ea typeface="Open Sans Light"/>
                <a:cs typeface="Arial"/>
              </a:rPr>
              <a:t>Yes, Juan has participated in ESOL since Kindergarten, and has made “satisfactory” progress each year, at a rate comparable to his EL peers with similar backgrounds. His fall, 4</a:t>
            </a:r>
            <a:r>
              <a:rPr lang="en-US" sz="2133" baseline="30000">
                <a:solidFill>
                  <a:schemeClr val="tx2">
                    <a:lumMod val="90000"/>
                    <a:lumOff val="10000"/>
                  </a:schemeClr>
                </a:solidFill>
                <a:latin typeface="+mn-lt"/>
                <a:ea typeface="Open Sans Light"/>
                <a:cs typeface="Arial"/>
              </a:rPr>
              <a:t>th </a:t>
            </a:r>
            <a:r>
              <a:rPr lang="en-US" sz="2133">
                <a:solidFill>
                  <a:schemeClr val="tx2">
                    <a:lumMod val="90000"/>
                    <a:lumOff val="10000"/>
                  </a:schemeClr>
                </a:solidFill>
                <a:latin typeface="+mn-lt"/>
                <a:ea typeface="Open Sans Light"/>
                <a:cs typeface="Arial"/>
              </a:rPr>
              <a:t>grade KELPA data for the four domains is as follows: Reading 2, Writing 3, Listening 3, Speaking 4. Overall, he is considered “nearly proficient” which is reflected in a score of 2 on a 3-point rubric. This suggests he is approaching a “level of English language necessary to produce, interpret and collaborate, on grade-level, content-related academic tasks in English.” </a:t>
            </a:r>
            <a:endParaRPr lang="en-US" sz="2133">
              <a:solidFill>
                <a:schemeClr val="tx2">
                  <a:lumMod val="90000"/>
                  <a:lumOff val="10000"/>
                </a:schemeClr>
              </a:solidFill>
              <a:latin typeface="+mn-lt"/>
              <a:ea typeface="Open Sans Light"/>
            </a:endParaRPr>
          </a:p>
          <a:p>
            <a:pPr marL="0" indent="0">
              <a:buNone/>
            </a:pPr>
            <a:r>
              <a:rPr lang="en-US" sz="2133">
                <a:solidFill>
                  <a:schemeClr val="tx2">
                    <a:lumMod val="90000"/>
                    <a:lumOff val="10000"/>
                  </a:schemeClr>
                </a:solidFill>
                <a:latin typeface="+mn-lt"/>
                <a:ea typeface="Open Sans Light"/>
                <a:cs typeface="Arial"/>
              </a:rPr>
              <a:t>He remains eligible and in need of EL support. </a:t>
            </a:r>
            <a:endParaRPr lang="en-US" sz="2133">
              <a:solidFill>
                <a:schemeClr val="tx2">
                  <a:lumMod val="90000"/>
                  <a:lumOff val="10000"/>
                </a:schemeClr>
              </a:solidFill>
              <a:latin typeface="+mn-lt"/>
              <a:ea typeface="Open Sans Light"/>
            </a:endParaRPr>
          </a:p>
          <a:p>
            <a:pPr marL="0" indent="0">
              <a:buNone/>
            </a:pPr>
            <a:r>
              <a:rPr lang="en-US" sz="2133" u="sng">
                <a:solidFill>
                  <a:schemeClr val="accent6"/>
                </a:solidFill>
                <a:latin typeface="+mn-lt"/>
                <a:ea typeface="Calibri"/>
                <a:cs typeface="Calibri"/>
              </a:rPr>
              <a:t>Cultural Considerations Reviewed</a:t>
            </a:r>
            <a:r>
              <a:rPr lang="en-US" sz="2133">
                <a:solidFill>
                  <a:schemeClr val="accent6"/>
                </a:solidFill>
                <a:latin typeface="+mn-lt"/>
                <a:ea typeface="Calibri"/>
                <a:cs typeface="Calibri"/>
              </a:rPr>
              <a:t>: </a:t>
            </a:r>
            <a:r>
              <a:rPr lang="en-US" sz="2133">
                <a:solidFill>
                  <a:schemeClr val="tx2">
                    <a:lumMod val="90000"/>
                    <a:lumOff val="10000"/>
                  </a:schemeClr>
                </a:solidFill>
                <a:latin typeface="+mn-lt"/>
                <a:ea typeface="Open Sans Light"/>
                <a:cs typeface="Arial"/>
              </a:rPr>
              <a:t>Juan resides at home with his parents, maternal grandparents, and two younger siblings. Only Spanish is spoken in the home by the adults. As reported by mother, the children speak both English and Spanish. Parents are very involved in the student’s education and historically attend all student events and parent conferences at school. Both parents work outside the home and both parents graduated from High School prior to moving to the US from Mexico. </a:t>
            </a:r>
            <a:endParaRPr lang="en-US" sz="2133">
              <a:solidFill>
                <a:schemeClr val="tx2">
                  <a:lumMod val="90000"/>
                  <a:lumOff val="10000"/>
                </a:schemeClr>
              </a:solidFill>
              <a:latin typeface="+mn-lt"/>
              <a:ea typeface="Open Sans Light"/>
            </a:endParaRPr>
          </a:p>
          <a:p>
            <a:endParaRPr lang="en-US" sz="1600" b="1">
              <a:solidFill>
                <a:srgbClr val="000000"/>
              </a:solidFill>
              <a:latin typeface="Arial"/>
              <a:cs typeface="Arial"/>
            </a:endParaRPr>
          </a:p>
        </p:txBody>
      </p:sp>
    </p:spTree>
    <p:extLst>
      <p:ext uri="{BB962C8B-B14F-4D97-AF65-F5344CB8AC3E}">
        <p14:creationId xmlns:p14="http://schemas.microsoft.com/office/powerpoint/2010/main" val="4095649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2439CF-FE51-6729-8267-94CB2348FBC3}"/>
              </a:ext>
            </a:extLst>
          </p:cNvPr>
          <p:cNvSpPr>
            <a:spLocks noGrp="1"/>
          </p:cNvSpPr>
          <p:nvPr>
            <p:ph type="title"/>
          </p:nvPr>
        </p:nvSpPr>
        <p:spPr>
          <a:xfrm>
            <a:off x="838200" y="365126"/>
            <a:ext cx="10515600" cy="502593"/>
          </a:xfrm>
        </p:spPr>
        <p:txBody>
          <a:bodyPr>
            <a:normAutofit fontScale="90000"/>
          </a:bodyPr>
          <a:lstStyle/>
          <a:p>
            <a:r>
              <a:rPr lang="en" sz="3200">
                <a:latin typeface="Open Sans Semibold"/>
                <a:ea typeface="Open Sans Semibold"/>
                <a:cs typeface="Open Sans Semibold"/>
              </a:rPr>
              <a:t>Multidisciplinary Team Report Example Continued</a:t>
            </a:r>
            <a:endParaRPr lang="en-US" sz="3200">
              <a:latin typeface="Open Sans Semibold"/>
              <a:ea typeface="Open Sans Semibold"/>
              <a:cs typeface="Open Sans Semibold"/>
            </a:endParaRPr>
          </a:p>
        </p:txBody>
      </p:sp>
      <p:sp>
        <p:nvSpPr>
          <p:cNvPr id="2" name="Content Placeholder 1">
            <a:extLst>
              <a:ext uri="{FF2B5EF4-FFF2-40B4-BE49-F238E27FC236}">
                <a16:creationId xmlns:a16="http://schemas.microsoft.com/office/drawing/2014/main" id="{82D5B3D9-9EF0-5D09-CEE5-8FCEDF72A1BA}"/>
              </a:ext>
            </a:extLst>
          </p:cNvPr>
          <p:cNvSpPr>
            <a:spLocks noGrp="1"/>
          </p:cNvSpPr>
          <p:nvPr>
            <p:ph idx="1"/>
          </p:nvPr>
        </p:nvSpPr>
        <p:spPr>
          <a:xfrm>
            <a:off x="838200" y="867719"/>
            <a:ext cx="10515600" cy="5316152"/>
          </a:xfrm>
        </p:spPr>
        <p:txBody>
          <a:bodyPr>
            <a:normAutofit fontScale="92500" lnSpcReduction="10000"/>
          </a:bodyPr>
          <a:lstStyle/>
          <a:p>
            <a:pPr marL="0" indent="0">
              <a:buNone/>
            </a:pPr>
            <a:r>
              <a:rPr lang="en-US" sz="1600" u="sng" dirty="0">
                <a:solidFill>
                  <a:schemeClr val="accent4">
                    <a:lumMod val="49000"/>
                  </a:schemeClr>
                </a:solidFill>
                <a:latin typeface="+mn-lt"/>
                <a:ea typeface="Calibri"/>
                <a:cs typeface="Calibri"/>
              </a:rPr>
              <a:t>Educational History</a:t>
            </a:r>
            <a:r>
              <a:rPr lang="en-US" sz="1600" dirty="0">
                <a:solidFill>
                  <a:schemeClr val="accent4">
                    <a:lumMod val="49000"/>
                  </a:schemeClr>
                </a:solidFill>
                <a:latin typeface="+mn-lt"/>
                <a:ea typeface="Calibri"/>
                <a:cs typeface="Calibri"/>
              </a:rPr>
              <a:t>:</a:t>
            </a:r>
            <a:r>
              <a:rPr lang="en-US" sz="1600" dirty="0">
                <a:solidFill>
                  <a:schemeClr val="bg2">
                    <a:lumMod val="10000"/>
                  </a:schemeClr>
                </a:solidFill>
                <a:latin typeface="+mn-lt"/>
                <a:ea typeface="Calibri"/>
                <a:cs typeface="Calibri"/>
              </a:rPr>
              <a:t> </a:t>
            </a:r>
            <a:r>
              <a:rPr lang="en-US" sz="1600" dirty="0">
                <a:latin typeface="+mn-lt"/>
                <a:ea typeface="Open Sans Light"/>
                <a:cs typeface="Arial"/>
              </a:rPr>
              <a:t>Juan did not participate in preschool. He has attended Sheldon Elementary since kindergarten, with five or fewer missed school days per year. </a:t>
            </a:r>
          </a:p>
          <a:p>
            <a:pPr marL="0" indent="0">
              <a:buNone/>
            </a:pPr>
            <a:r>
              <a:rPr lang="en-US" sz="1600" u="sng" dirty="0">
                <a:solidFill>
                  <a:schemeClr val="accent4">
                    <a:lumMod val="49000"/>
                  </a:schemeClr>
                </a:solidFill>
                <a:latin typeface="+mn-lt"/>
                <a:ea typeface="Calibri"/>
                <a:cs typeface="Calibri"/>
              </a:rPr>
              <a:t>Verbal Communicator</a:t>
            </a:r>
            <a:r>
              <a:rPr lang="en-US" sz="1600" dirty="0">
                <a:solidFill>
                  <a:schemeClr val="accent4">
                    <a:lumMod val="49000"/>
                  </a:schemeClr>
                </a:solidFill>
                <a:latin typeface="+mn-lt"/>
                <a:ea typeface="Calibri"/>
                <a:cs typeface="Calibri"/>
              </a:rPr>
              <a:t>: (Y/N) YES </a:t>
            </a:r>
          </a:p>
          <a:p>
            <a:pPr marL="0" indent="0">
              <a:buNone/>
            </a:pPr>
            <a:r>
              <a:rPr lang="en-US" sz="1600" u="sng" dirty="0">
                <a:solidFill>
                  <a:schemeClr val="accent4">
                    <a:lumMod val="49000"/>
                  </a:schemeClr>
                </a:solidFill>
                <a:latin typeface="+mn-lt"/>
                <a:ea typeface="Calibri"/>
                <a:cs typeface="Calibri"/>
              </a:rPr>
              <a:t>Deaf or Hard of Hearing</a:t>
            </a:r>
            <a:r>
              <a:rPr lang="en-US" sz="1600" dirty="0">
                <a:solidFill>
                  <a:schemeClr val="accent4">
                    <a:lumMod val="49000"/>
                  </a:schemeClr>
                </a:solidFill>
                <a:latin typeface="+mn-lt"/>
                <a:ea typeface="Calibri"/>
                <a:cs typeface="Calibri"/>
              </a:rPr>
              <a:t>: (Y/N) No</a:t>
            </a:r>
            <a:r>
              <a:rPr lang="en-US" sz="1600" dirty="0">
                <a:solidFill>
                  <a:schemeClr val="accent6"/>
                </a:solidFill>
                <a:latin typeface="+mn-lt"/>
                <a:ea typeface="Calibri"/>
                <a:cs typeface="Calibri"/>
              </a:rPr>
              <a:t> </a:t>
            </a:r>
          </a:p>
          <a:p>
            <a:pPr marL="0" indent="0">
              <a:buNone/>
            </a:pPr>
            <a:r>
              <a:rPr lang="en-US" sz="1600" u="sng" dirty="0">
                <a:solidFill>
                  <a:schemeClr val="accent4">
                    <a:lumMod val="49000"/>
                  </a:schemeClr>
                </a:solidFill>
                <a:latin typeface="+mn-lt"/>
                <a:ea typeface="Calibri"/>
                <a:cs typeface="Calibri"/>
              </a:rPr>
              <a:t>Blind or Visually Impaired</a:t>
            </a:r>
            <a:r>
              <a:rPr lang="en-US" sz="1600" dirty="0">
                <a:solidFill>
                  <a:schemeClr val="accent4">
                    <a:lumMod val="49000"/>
                  </a:schemeClr>
                </a:solidFill>
                <a:latin typeface="+mn-lt"/>
                <a:ea typeface="Calibri"/>
                <a:cs typeface="Calibri"/>
              </a:rPr>
              <a:t>: (Y/N) No </a:t>
            </a:r>
          </a:p>
          <a:p>
            <a:pPr>
              <a:buFont typeface="Wingdings" panose="020B0604020202020204" pitchFamily="34" charset="0"/>
              <a:buChar char="q"/>
            </a:pPr>
            <a:r>
              <a:rPr lang="en-US" sz="1600" dirty="0">
                <a:solidFill>
                  <a:schemeClr val="accent6"/>
                </a:solidFill>
                <a:latin typeface="+mn-lt"/>
                <a:ea typeface="Calibri"/>
                <a:cs typeface="Calibri"/>
              </a:rPr>
              <a:t> </a:t>
            </a:r>
            <a:r>
              <a:rPr lang="en-US" sz="1600" dirty="0">
                <a:latin typeface="+mn-lt"/>
                <a:ea typeface="Calibri"/>
                <a:cs typeface="Calibri"/>
              </a:rPr>
              <a:t>The team has considered the student’s demographics </a:t>
            </a:r>
            <a:r>
              <a:rPr lang="en-US" sz="1600" b="1" dirty="0">
                <a:latin typeface="+mn-lt"/>
                <a:ea typeface="Calibri"/>
                <a:cs typeface="Calibri"/>
              </a:rPr>
              <a:t>as summarized above,</a:t>
            </a:r>
            <a:r>
              <a:rPr lang="en-US" sz="1600" dirty="0">
                <a:latin typeface="+mn-lt"/>
                <a:ea typeface="Calibri"/>
                <a:cs typeface="Calibri"/>
              </a:rPr>
              <a:t> and also notes the student is</a:t>
            </a:r>
            <a:r>
              <a:rPr lang="en-US" sz="1600" u="sng" dirty="0">
                <a:latin typeface="+mn-lt"/>
                <a:ea typeface="Calibri"/>
                <a:cs typeface="Calibri"/>
              </a:rPr>
              <a:t> a native English speaker</a:t>
            </a:r>
            <a:r>
              <a:rPr lang="en-US" sz="1600" dirty="0">
                <a:latin typeface="+mn-lt"/>
                <a:ea typeface="Calibri"/>
                <a:cs typeface="Calibri"/>
              </a:rPr>
              <a:t>. Because this student’s racial/cultural background is the same as the majority of the population on which the chosen assessments were normed, the battery of tests selected to address the above areas should not result in a biased evaluation. </a:t>
            </a:r>
          </a:p>
          <a:p>
            <a:pPr marL="0" indent="0">
              <a:buNone/>
            </a:pPr>
            <a:r>
              <a:rPr lang="en-US" sz="1600" dirty="0">
                <a:solidFill>
                  <a:schemeClr val="accent6"/>
                </a:solidFill>
                <a:highlight>
                  <a:srgbClr val="FFFF00"/>
                </a:highlight>
                <a:latin typeface="+mn-lt"/>
                <a:ea typeface="Calibri"/>
                <a:cs typeface="Calibri"/>
              </a:rPr>
              <a:t>OR</a:t>
            </a:r>
            <a:r>
              <a:rPr lang="en-US" sz="1600" dirty="0">
                <a:solidFill>
                  <a:schemeClr val="accent6"/>
                </a:solidFill>
                <a:latin typeface="+mn-lt"/>
                <a:ea typeface="Calibri"/>
                <a:cs typeface="Calibri"/>
              </a:rPr>
              <a:t> </a:t>
            </a:r>
            <a:endParaRPr lang="en-US" sz="1600" dirty="0">
              <a:solidFill>
                <a:schemeClr val="accent6"/>
              </a:solidFill>
              <a:latin typeface="+mn-lt"/>
            </a:endParaRPr>
          </a:p>
          <a:p>
            <a:pPr>
              <a:buFont typeface="Wingdings" panose="020B0604020202020204" pitchFamily="34" charset="0"/>
              <a:buChar char="q"/>
            </a:pPr>
            <a:r>
              <a:rPr lang="en-US" sz="1600" dirty="0">
                <a:latin typeface="+mn-lt"/>
                <a:ea typeface="Calibri"/>
                <a:cs typeface="Calibri"/>
              </a:rPr>
              <a:t>The team has considered the student’s demographics </a:t>
            </a:r>
            <a:r>
              <a:rPr lang="en-US" sz="1600" b="1" dirty="0">
                <a:latin typeface="+mn-lt"/>
                <a:ea typeface="Calibri"/>
                <a:cs typeface="Calibri"/>
              </a:rPr>
              <a:t>as summarized above</a:t>
            </a:r>
            <a:r>
              <a:rPr lang="en-US" sz="1600" dirty="0">
                <a:latin typeface="+mn-lt"/>
                <a:ea typeface="Calibri"/>
                <a:cs typeface="Calibri"/>
              </a:rPr>
              <a:t>, including native language/mode of communication, and have selected and administered assessments and tools to mitigate potential for racial or cultural bias in the evaluation process in the following manner: </a:t>
            </a:r>
            <a:r>
              <a:rPr lang="en-US" sz="1600" dirty="0">
                <a:latin typeface="+mn-lt"/>
                <a:ea typeface="Open Sans Light"/>
                <a:cs typeface="Arial"/>
              </a:rPr>
              <a:t>Juan’s native language is Spanish, and his second language is English. He expresses a preference for English at this time. Juan’s competency in both languages was assessed as part of this evaluation. Additionally, Juan’s cognitive skills as well as his academic skills were assessed in both Spanish and English. Non-verbal measures were also administered as part of this evaluation. Assessment including criterion-referenced tests, curriculum-based measures, interviews, observation and record review were utilized. No single test or measure will be used to determine eligibility. Results of these assessments, along with any modifications made to standardized testing, will be described within the body of this report.</a:t>
            </a:r>
            <a:br>
              <a:rPr lang="en-US" sz="1333" dirty="0">
                <a:latin typeface="+mn-lt"/>
              </a:rPr>
            </a:br>
            <a:endParaRPr lang="en-US" sz="1333" dirty="0">
              <a:latin typeface="+mn-lt"/>
            </a:endParaRPr>
          </a:p>
        </p:txBody>
      </p:sp>
    </p:spTree>
    <p:extLst>
      <p:ext uri="{BB962C8B-B14F-4D97-AF65-F5344CB8AC3E}">
        <p14:creationId xmlns:p14="http://schemas.microsoft.com/office/powerpoint/2010/main" val="4285840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showing a compliant example for Q2">
            <a:extLst>
              <a:ext uri="{FF2B5EF4-FFF2-40B4-BE49-F238E27FC236}">
                <a16:creationId xmlns:a16="http://schemas.microsoft.com/office/drawing/2014/main" id="{7B063472-6BE0-72A2-6475-CD6DF0F63A0E}"/>
              </a:ext>
            </a:extLst>
          </p:cNvPr>
          <p:cNvPicPr>
            <a:picLocks noGrp="1" noChangeAspect="1"/>
          </p:cNvPicPr>
          <p:nvPr>
            <p:ph idx="1"/>
          </p:nvPr>
        </p:nvPicPr>
        <p:blipFill>
          <a:blip r:embed="rId3"/>
          <a:stretch>
            <a:fillRect/>
          </a:stretch>
        </p:blipFill>
        <p:spPr>
          <a:xfrm>
            <a:off x="1336056" y="1569276"/>
            <a:ext cx="9250066" cy="2524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0CE4372F-172C-57BC-8527-8947F0943101}"/>
              </a:ext>
            </a:extLst>
          </p:cNvPr>
          <p:cNvSpPr>
            <a:spLocks noGrp="1"/>
          </p:cNvSpPr>
          <p:nvPr>
            <p:ph type="title"/>
          </p:nvPr>
        </p:nvSpPr>
        <p:spPr>
          <a:xfrm>
            <a:off x="838200" y="365125"/>
            <a:ext cx="11004030" cy="1325563"/>
          </a:xfrm>
        </p:spPr>
        <p:txBody>
          <a:bodyPr/>
          <a:lstStyle/>
          <a:p>
            <a:r>
              <a:rPr lang="en-US" dirty="0"/>
              <a:t>Compliant District Examples Q2 &amp; Q3</a:t>
            </a:r>
          </a:p>
        </p:txBody>
      </p:sp>
      <p:pic>
        <p:nvPicPr>
          <p:cNvPr id="7" name="Picture 6" descr="screenshot image showing a compliant example for question 2">
            <a:extLst>
              <a:ext uri="{FF2B5EF4-FFF2-40B4-BE49-F238E27FC236}">
                <a16:creationId xmlns:a16="http://schemas.microsoft.com/office/drawing/2014/main" id="{8A802A84-AEFC-519C-6660-9E2FDB6DCD5F}"/>
              </a:ext>
            </a:extLst>
          </p:cNvPr>
          <p:cNvPicPr>
            <a:picLocks noChangeAspect="1"/>
          </p:cNvPicPr>
          <p:nvPr/>
        </p:nvPicPr>
        <p:blipFill>
          <a:blip r:embed="rId4"/>
          <a:stretch>
            <a:fillRect/>
          </a:stretch>
        </p:blipFill>
        <p:spPr>
          <a:xfrm>
            <a:off x="1374161" y="4309223"/>
            <a:ext cx="9173855" cy="847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095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showing a compliant example for question 2">
            <a:extLst>
              <a:ext uri="{FF2B5EF4-FFF2-40B4-BE49-F238E27FC236}">
                <a16:creationId xmlns:a16="http://schemas.microsoft.com/office/drawing/2014/main" id="{3312E806-BA92-B65B-A830-460078BEBDAB}"/>
              </a:ext>
            </a:extLst>
          </p:cNvPr>
          <p:cNvPicPr>
            <a:picLocks noGrp="1" noChangeAspect="1"/>
          </p:cNvPicPr>
          <p:nvPr>
            <p:ph idx="1"/>
          </p:nvPr>
        </p:nvPicPr>
        <p:blipFill>
          <a:blip r:embed="rId3"/>
          <a:stretch>
            <a:fillRect/>
          </a:stretch>
        </p:blipFill>
        <p:spPr>
          <a:xfrm>
            <a:off x="1109272" y="1217457"/>
            <a:ext cx="8854024" cy="3376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1B4C8DE0-A7A6-34FD-B223-1541B6CDE347}"/>
              </a:ext>
            </a:extLst>
          </p:cNvPr>
          <p:cNvSpPr>
            <a:spLocks noGrp="1"/>
          </p:cNvSpPr>
          <p:nvPr>
            <p:ph type="title"/>
          </p:nvPr>
        </p:nvSpPr>
        <p:spPr>
          <a:xfrm>
            <a:off x="838200" y="365126"/>
            <a:ext cx="10515600" cy="852332"/>
          </a:xfrm>
        </p:spPr>
        <p:txBody>
          <a:bodyPr/>
          <a:lstStyle/>
          <a:p>
            <a:r>
              <a:rPr lang="en-US" dirty="0"/>
              <a:t>Compliant District Example Q2 &amp; Q3</a:t>
            </a:r>
          </a:p>
        </p:txBody>
      </p:sp>
      <p:pic>
        <p:nvPicPr>
          <p:cNvPr id="7" name="Picture 6" descr="screenshot image showing a compliant example for question 2">
            <a:extLst>
              <a:ext uri="{FF2B5EF4-FFF2-40B4-BE49-F238E27FC236}">
                <a16:creationId xmlns:a16="http://schemas.microsoft.com/office/drawing/2014/main" id="{E3EED5FD-2F17-0A3F-0C84-7D4FBAA06E00}"/>
              </a:ext>
            </a:extLst>
          </p:cNvPr>
          <p:cNvPicPr>
            <a:picLocks noChangeAspect="1"/>
          </p:cNvPicPr>
          <p:nvPr/>
        </p:nvPicPr>
        <p:blipFill>
          <a:blip r:embed="rId4"/>
          <a:stretch>
            <a:fillRect/>
          </a:stretch>
        </p:blipFill>
        <p:spPr>
          <a:xfrm>
            <a:off x="1109272" y="4905467"/>
            <a:ext cx="9088118" cy="914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0290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91401-8E1B-4190-B95F-DD4AD333DD60}"/>
              </a:ext>
            </a:extLst>
          </p:cNvPr>
          <p:cNvSpPr>
            <a:spLocks noGrp="1"/>
          </p:cNvSpPr>
          <p:nvPr>
            <p:ph type="title"/>
          </p:nvPr>
        </p:nvSpPr>
        <p:spPr>
          <a:xfrm>
            <a:off x="838200" y="365126"/>
            <a:ext cx="10515600" cy="673966"/>
          </a:xfrm>
        </p:spPr>
        <p:txBody>
          <a:bodyPr>
            <a:normAutofit fontScale="90000"/>
          </a:bodyPr>
          <a:lstStyle/>
          <a:p>
            <a:r>
              <a:rPr lang="en-US" dirty="0"/>
              <a:t>Compliant Assurance Document</a:t>
            </a:r>
          </a:p>
        </p:txBody>
      </p:sp>
      <p:sp>
        <p:nvSpPr>
          <p:cNvPr id="2" name="Content Placeholder 1">
            <a:extLst>
              <a:ext uri="{FF2B5EF4-FFF2-40B4-BE49-F238E27FC236}">
                <a16:creationId xmlns:a16="http://schemas.microsoft.com/office/drawing/2014/main" id="{903C337D-0490-6518-1506-2304DAE08187}"/>
              </a:ext>
            </a:extLst>
          </p:cNvPr>
          <p:cNvSpPr>
            <a:spLocks noGrp="1"/>
          </p:cNvSpPr>
          <p:nvPr>
            <p:ph idx="1"/>
          </p:nvPr>
        </p:nvSpPr>
        <p:spPr>
          <a:xfrm>
            <a:off x="838200" y="1039092"/>
            <a:ext cx="10515600" cy="5137871"/>
          </a:xfrm>
        </p:spPr>
        <p:txBody>
          <a:bodyPr>
            <a:normAutofit fontScale="92500"/>
          </a:bodyPr>
          <a:lstStyle/>
          <a:p>
            <a:pPr marL="0" indent="0">
              <a:buNone/>
            </a:pPr>
            <a:r>
              <a:rPr lang="en-US" dirty="0"/>
              <a:t>Yes 	Were the assessments and other evaluation materials used to assess the student selected and administered so as not to be discriminatory on a racial or cultural basis? Explain: </a:t>
            </a:r>
          </a:p>
          <a:p>
            <a:pPr marL="457200" lvl="1" indent="0">
              <a:buNone/>
            </a:pPr>
            <a:r>
              <a:rPr lang="en-US" dirty="0"/>
              <a:t>No formal, standardized assessments were administered at this time. XXXX is an English-speaking, white male living in the linguistic and cultural majority. Information gained from observations and interviews was juxtaposed with existing school records to mitigate any bias. Since XXXX is of the majority culture, it is assumed that no bias is found in these results.</a:t>
            </a:r>
          </a:p>
          <a:p>
            <a:pPr marL="0" indent="0">
              <a:buNone/>
            </a:pPr>
            <a:r>
              <a:rPr lang="en-US" dirty="0"/>
              <a:t>Yes 	Were the assessments and other evaluation materials used to assess the student provided and administered in the student’s native language or other mode of communication? Explain:</a:t>
            </a:r>
          </a:p>
          <a:p>
            <a:pPr marL="457200" lvl="1" indent="0">
              <a:buNone/>
            </a:pPr>
            <a:r>
              <a:rPr lang="en-US" dirty="0"/>
              <a:t>XXXX was assessed in his native language, which is English</a:t>
            </a:r>
          </a:p>
        </p:txBody>
      </p:sp>
    </p:spTree>
    <p:extLst>
      <p:ext uri="{BB962C8B-B14F-4D97-AF65-F5344CB8AC3E}">
        <p14:creationId xmlns:p14="http://schemas.microsoft.com/office/powerpoint/2010/main" val="1360467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57C761-48CE-4639-FE3A-1982D4256470}"/>
              </a:ext>
            </a:extLst>
          </p:cNvPr>
          <p:cNvSpPr>
            <a:spLocks noGrp="1"/>
          </p:cNvSpPr>
          <p:nvPr>
            <p:ph idx="1"/>
          </p:nvPr>
        </p:nvSpPr>
        <p:spPr/>
        <p:txBody>
          <a:bodyPr>
            <a:normAutofit fontScale="77500" lnSpcReduction="20000"/>
          </a:bodyPr>
          <a:lstStyle/>
          <a:p>
            <a:r>
              <a:rPr lang="en-US" dirty="0"/>
              <a:t>In reviewing XXXX’s most recent reevaluation conducted on </a:t>
            </a:r>
            <a:r>
              <a:rPr lang="en-US" dirty="0" err="1"/>
              <a:t>xxxx</a:t>
            </a:r>
            <a:r>
              <a:rPr lang="en-US" dirty="0"/>
              <a:t>. It was determined that the reevaluation report contained a clerical error,  as it did not include explicit documentation that cultural/racial/relevant factors specific to the child’s background were considered when selecting assessment procedures. This reevaluation process did indeed take into account relevant factors specific to the student’s background, and assessment procedures were selected and conducted appropriately. Specifically, there was a consideration that XXXX is a Hispanic female student whose primary language is English. The parents and school representatives also agreed that a review of existing data was sufficient for this evaluation and that the previous evaluation assessments and evaluation materials for XXXX were administered in such a way that they were valid, selected and administered so as not to be discriminatory on a racial or cultural basis and provided and administered in XXXX’s native language/mode of communication. To address the clerical error, this documentation is being added to the student’s special education record at this time.</a:t>
            </a:r>
          </a:p>
        </p:txBody>
      </p:sp>
      <p:sp>
        <p:nvSpPr>
          <p:cNvPr id="3" name="Title 2">
            <a:extLst>
              <a:ext uri="{FF2B5EF4-FFF2-40B4-BE49-F238E27FC236}">
                <a16:creationId xmlns:a16="http://schemas.microsoft.com/office/drawing/2014/main" id="{7098F4CC-A96D-597B-100F-ACB09FF12C55}"/>
              </a:ext>
            </a:extLst>
          </p:cNvPr>
          <p:cNvSpPr>
            <a:spLocks noGrp="1"/>
          </p:cNvSpPr>
          <p:nvPr>
            <p:ph type="title"/>
          </p:nvPr>
        </p:nvSpPr>
        <p:spPr/>
        <p:txBody>
          <a:bodyPr/>
          <a:lstStyle/>
          <a:p>
            <a:r>
              <a:rPr lang="en-US" dirty="0"/>
              <a:t>Documenting Q2 and Q3 in the IEP</a:t>
            </a:r>
          </a:p>
        </p:txBody>
      </p:sp>
    </p:spTree>
    <p:extLst>
      <p:ext uri="{BB962C8B-B14F-4D97-AF65-F5344CB8AC3E}">
        <p14:creationId xmlns:p14="http://schemas.microsoft.com/office/powerpoint/2010/main" val="1249384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6F740D-6AD8-3D41-E672-E912B8B113A6}"/>
              </a:ext>
            </a:extLst>
          </p:cNvPr>
          <p:cNvSpPr>
            <a:spLocks noGrp="1"/>
          </p:cNvSpPr>
          <p:nvPr>
            <p:ph type="title"/>
          </p:nvPr>
        </p:nvSpPr>
        <p:spPr/>
        <p:txBody>
          <a:bodyPr/>
          <a:lstStyle/>
          <a:p>
            <a:r>
              <a:rPr lang="en-US" dirty="0"/>
              <a:t>DMS</a:t>
            </a:r>
          </a:p>
        </p:txBody>
      </p:sp>
    </p:spTree>
    <p:extLst>
      <p:ext uri="{BB962C8B-B14F-4D97-AF65-F5344CB8AC3E}">
        <p14:creationId xmlns:p14="http://schemas.microsoft.com/office/powerpoint/2010/main" val="1149149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C7A343-8E1E-79CE-50AA-99F7BD976A65}"/>
              </a:ext>
            </a:extLst>
          </p:cNvPr>
          <p:cNvSpPr>
            <a:spLocks noGrp="1"/>
          </p:cNvSpPr>
          <p:nvPr>
            <p:ph idx="1"/>
          </p:nvPr>
        </p:nvSpPr>
        <p:spPr/>
        <p:txBody>
          <a:bodyPr/>
          <a:lstStyle/>
          <a:p>
            <a:r>
              <a:rPr lang="en-US" dirty="0"/>
              <a:t>XXXX is exposed to both English and Spanish. Both languages are used in the home. Previous report from the parent indicates that XXXX understands some Spanish but will rarely speak in Spanish. He primarily uses English at home. After consideration of multiple sources of data, all testing was completed in English.</a:t>
            </a:r>
          </a:p>
          <a:p>
            <a:endParaRPr lang="en-US" dirty="0"/>
          </a:p>
        </p:txBody>
      </p:sp>
      <p:sp>
        <p:nvSpPr>
          <p:cNvPr id="3" name="Title 2">
            <a:extLst>
              <a:ext uri="{FF2B5EF4-FFF2-40B4-BE49-F238E27FC236}">
                <a16:creationId xmlns:a16="http://schemas.microsoft.com/office/drawing/2014/main" id="{87672498-71B8-0E16-DB8B-8F9442B428F1}"/>
              </a:ext>
            </a:extLst>
          </p:cNvPr>
          <p:cNvSpPr>
            <a:spLocks noGrp="1"/>
          </p:cNvSpPr>
          <p:nvPr>
            <p:ph type="title"/>
          </p:nvPr>
        </p:nvSpPr>
        <p:spPr/>
        <p:txBody>
          <a:bodyPr/>
          <a:lstStyle/>
          <a:p>
            <a:r>
              <a:rPr lang="en-US" dirty="0"/>
              <a:t>Approved District Examples Q3</a:t>
            </a:r>
          </a:p>
        </p:txBody>
      </p:sp>
    </p:spTree>
    <p:extLst>
      <p:ext uri="{BB962C8B-B14F-4D97-AF65-F5344CB8AC3E}">
        <p14:creationId xmlns:p14="http://schemas.microsoft.com/office/powerpoint/2010/main" val="2731001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68EC2-57E2-8E13-6EB5-49A3BACD848A}"/>
              </a:ext>
            </a:extLst>
          </p:cNvPr>
          <p:cNvSpPr>
            <a:spLocks noGrp="1"/>
          </p:cNvSpPr>
          <p:nvPr>
            <p:ph type="title"/>
          </p:nvPr>
        </p:nvSpPr>
        <p:spPr/>
        <p:txBody>
          <a:bodyPr>
            <a:normAutofit fontScale="90000"/>
          </a:bodyPr>
          <a:lstStyle/>
          <a:p>
            <a:r>
              <a:rPr lang="en-US"/>
              <a:t>What about Gifted-Only for Questions 2 and 3?</a:t>
            </a:r>
          </a:p>
        </p:txBody>
      </p:sp>
      <p:sp>
        <p:nvSpPr>
          <p:cNvPr id="2" name="Text Placeholder 1">
            <a:extLst>
              <a:ext uri="{FF2B5EF4-FFF2-40B4-BE49-F238E27FC236}">
                <a16:creationId xmlns:a16="http://schemas.microsoft.com/office/drawing/2014/main" id="{EB28CDFF-5927-0069-3209-6DC06080D29E}"/>
              </a:ext>
            </a:extLst>
          </p:cNvPr>
          <p:cNvSpPr>
            <a:spLocks noGrp="1"/>
          </p:cNvSpPr>
          <p:nvPr>
            <p:ph idx="1"/>
          </p:nvPr>
        </p:nvSpPr>
        <p:spPr/>
        <p:txBody>
          <a:bodyPr>
            <a:normAutofit fontScale="77500" lnSpcReduction="20000"/>
          </a:bodyPr>
          <a:lstStyle/>
          <a:p>
            <a:r>
              <a:rPr lang="en-US" dirty="0">
                <a:latin typeface="Open Sans Light"/>
                <a:ea typeface="Open Sans Light"/>
                <a:cs typeface="Open Sans Light"/>
              </a:rPr>
              <a:t>Are the presence of racial, cultural, language factors </a:t>
            </a:r>
            <a:r>
              <a:rPr lang="en-US" b="1" dirty="0">
                <a:latin typeface="Open Sans Light"/>
                <a:ea typeface="Open Sans Light"/>
                <a:cs typeface="Open Sans Light"/>
              </a:rPr>
              <a:t>preventing</a:t>
            </a:r>
            <a:r>
              <a:rPr lang="en-US" dirty="0">
                <a:latin typeface="Open Sans Light"/>
                <a:ea typeface="Open Sans Light"/>
                <a:cs typeface="Open Sans Light"/>
              </a:rPr>
              <a:t> a student from being identified as a gifted student?</a:t>
            </a:r>
          </a:p>
          <a:p>
            <a:r>
              <a:rPr lang="en-US" sz="2533" dirty="0">
                <a:latin typeface="Open Sans Light"/>
                <a:ea typeface="Open Sans Light"/>
                <a:cs typeface="Open Sans Light"/>
              </a:rPr>
              <a:t>State Gifted Data – The data shows we need to do a better job of non-discriminatory referral and assessment and instruction for the various subgroups.</a:t>
            </a:r>
            <a:endParaRPr lang="en-US" dirty="0">
              <a:latin typeface="Open Sans Light"/>
              <a:ea typeface="Open Sans Light"/>
              <a:cs typeface="Open Sans Light"/>
            </a:endParaRPr>
          </a:p>
          <a:p>
            <a:r>
              <a:rPr lang="en-US" dirty="0"/>
              <a:t>What does your district's disaggregated gifted placement data reveal about the process you use for identifying students of varied racial, cultural, and language backgrounds?</a:t>
            </a:r>
          </a:p>
          <a:p>
            <a:r>
              <a:rPr lang="en-US" dirty="0">
                <a:latin typeface="Open Sans Light"/>
                <a:ea typeface="Open Sans Light"/>
                <a:cs typeface="Open Sans Light"/>
              </a:rPr>
              <a:t>Investigate and discuss within your system:</a:t>
            </a:r>
          </a:p>
          <a:p>
            <a:pPr lvl="1"/>
            <a:r>
              <a:rPr lang="en-US" dirty="0">
                <a:latin typeface="Open Sans Light"/>
                <a:ea typeface="Open Sans Light"/>
                <a:cs typeface="Open Sans Light"/>
              </a:rPr>
              <a:t>What are our disaggregated rates of referral for gifted?</a:t>
            </a:r>
          </a:p>
          <a:p>
            <a:pPr lvl="1"/>
            <a:r>
              <a:rPr lang="en-US" dirty="0">
                <a:latin typeface="Open Sans Light"/>
                <a:ea typeface="Open Sans Light"/>
                <a:cs typeface="Open Sans Light"/>
              </a:rPr>
              <a:t>What are our disaggregated rates of placement for gifted? </a:t>
            </a:r>
          </a:p>
          <a:p>
            <a:pPr lvl="1"/>
            <a:r>
              <a:rPr lang="en-US" dirty="0">
                <a:latin typeface="Open Sans Light"/>
                <a:ea typeface="Open Sans Light"/>
                <a:cs typeface="Open Sans Light"/>
              </a:rPr>
              <a:t>How do we need to change our practices/procedures to address this within our system, if needed?</a:t>
            </a:r>
          </a:p>
          <a:p>
            <a:pPr lvl="1"/>
            <a:endParaRPr lang="en-US" dirty="0"/>
          </a:p>
        </p:txBody>
      </p:sp>
    </p:spTree>
    <p:extLst>
      <p:ext uri="{BB962C8B-B14F-4D97-AF65-F5344CB8AC3E}">
        <p14:creationId xmlns:p14="http://schemas.microsoft.com/office/powerpoint/2010/main" val="1038675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17D528-8311-1FD8-DCE6-B0C33B0BA66D}"/>
              </a:ext>
            </a:extLst>
          </p:cNvPr>
          <p:cNvSpPr>
            <a:spLocks noGrp="1"/>
          </p:cNvSpPr>
          <p:nvPr>
            <p:ph type="title"/>
          </p:nvPr>
        </p:nvSpPr>
        <p:spPr>
          <a:xfrm>
            <a:off x="838200" y="365126"/>
            <a:ext cx="10515600" cy="777188"/>
          </a:xfrm>
        </p:spPr>
        <p:txBody>
          <a:bodyPr/>
          <a:lstStyle/>
          <a:p>
            <a:r>
              <a:rPr lang="en-US"/>
              <a:t>Expectations Moving Forward</a:t>
            </a:r>
          </a:p>
        </p:txBody>
      </p:sp>
      <p:sp>
        <p:nvSpPr>
          <p:cNvPr id="2" name="Text Placeholder 1">
            <a:extLst>
              <a:ext uri="{FF2B5EF4-FFF2-40B4-BE49-F238E27FC236}">
                <a16:creationId xmlns:a16="http://schemas.microsoft.com/office/drawing/2014/main" id="{D4BEA443-8768-55A5-9733-BF8C4D6387CC}"/>
              </a:ext>
            </a:extLst>
          </p:cNvPr>
          <p:cNvSpPr>
            <a:spLocks noGrp="1"/>
          </p:cNvSpPr>
          <p:nvPr>
            <p:ph idx="1"/>
          </p:nvPr>
        </p:nvSpPr>
        <p:spPr>
          <a:xfrm>
            <a:off x="838200" y="1142313"/>
            <a:ext cx="10515600" cy="5034651"/>
          </a:xfrm>
        </p:spPr>
        <p:txBody>
          <a:bodyPr>
            <a:normAutofit lnSpcReduction="10000"/>
          </a:bodyPr>
          <a:lstStyle/>
          <a:p>
            <a:r>
              <a:rPr lang="en-US" dirty="0">
                <a:latin typeface="Open Sans Light"/>
                <a:ea typeface="Open Sans Light"/>
                <a:cs typeface="Open Sans Light"/>
              </a:rPr>
              <a:t>Review documentation forms and templates; avoid boilerplate language and/or simple assurance statements without additional explanation.  What specific factors did the team actually consider/discuss?  Then document.</a:t>
            </a:r>
          </a:p>
          <a:p>
            <a:r>
              <a:rPr lang="en-US" dirty="0">
                <a:latin typeface="Open Sans Light"/>
                <a:ea typeface="Open Sans Light"/>
                <a:cs typeface="Open Sans Light"/>
              </a:rPr>
              <a:t>Provide professional development for staff in planning and completing evaluations to include documentation for addressing potential bias. </a:t>
            </a:r>
          </a:p>
          <a:p>
            <a:r>
              <a:rPr lang="en-US" dirty="0">
                <a:latin typeface="Open Sans Light"/>
                <a:ea typeface="Open Sans Light"/>
                <a:cs typeface="Open Sans Light"/>
              </a:rPr>
              <a:t>Review the assessment tools your district has access to at this time and consider purchase of additional assessments.</a:t>
            </a:r>
          </a:p>
          <a:p>
            <a:r>
              <a:rPr lang="en-US" dirty="0">
                <a:latin typeface="Open Sans Light"/>
                <a:ea typeface="Open Sans Light"/>
                <a:cs typeface="Open Sans Light"/>
              </a:rPr>
              <a:t>Request assistance (TASN)</a:t>
            </a:r>
          </a:p>
          <a:p>
            <a:r>
              <a:rPr lang="en-US" dirty="0">
                <a:latin typeface="Open Sans Light"/>
                <a:ea typeface="Open Sans Light"/>
                <a:cs typeface="Open Sans Light"/>
              </a:rPr>
              <a:t>Analyze your outcome (i.e., disaggregated placement) data.</a:t>
            </a:r>
          </a:p>
        </p:txBody>
      </p:sp>
    </p:spTree>
    <p:extLst>
      <p:ext uri="{BB962C8B-B14F-4D97-AF65-F5344CB8AC3E}">
        <p14:creationId xmlns:p14="http://schemas.microsoft.com/office/powerpoint/2010/main" val="442568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dirty="0"/>
              <a:t>Be the reviewer</a:t>
            </a:r>
            <a:br>
              <a:rPr lang="en-US" dirty="0"/>
            </a:br>
            <a:r>
              <a:rPr lang="en-US" dirty="0"/>
              <a:t>Q1-3</a:t>
            </a:r>
          </a:p>
        </p:txBody>
      </p:sp>
    </p:spTree>
    <p:extLst>
      <p:ext uri="{BB962C8B-B14F-4D97-AF65-F5344CB8AC3E}">
        <p14:creationId xmlns:p14="http://schemas.microsoft.com/office/powerpoint/2010/main" val="2895722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217AD7-C8FD-652E-381A-3597A381E8B2}"/>
              </a:ext>
            </a:extLst>
          </p:cNvPr>
          <p:cNvSpPr>
            <a:spLocks noGrp="1"/>
          </p:cNvSpPr>
          <p:nvPr>
            <p:ph type="title"/>
          </p:nvPr>
        </p:nvSpPr>
        <p:spPr>
          <a:xfrm>
            <a:off x="883088" y="273796"/>
            <a:ext cx="10515600" cy="658498"/>
          </a:xfrm>
        </p:spPr>
        <p:txBody>
          <a:bodyPr>
            <a:normAutofit fontScale="90000"/>
          </a:bodyPr>
          <a:lstStyle/>
          <a:p>
            <a:r>
              <a:rPr lang="en-US" dirty="0">
                <a:latin typeface="Open Sans Semibold"/>
                <a:ea typeface="Open Sans Semibold"/>
                <a:cs typeface="Open Sans Semibold"/>
              </a:rPr>
              <a:t>Q1 – </a:t>
            </a:r>
            <a:endParaRPr lang="en-US" dirty="0"/>
          </a:p>
        </p:txBody>
      </p:sp>
      <p:sp>
        <p:nvSpPr>
          <p:cNvPr id="21" name="Rectangle 20">
            <a:extLst>
              <a:ext uri="{FF2B5EF4-FFF2-40B4-BE49-F238E27FC236}">
                <a16:creationId xmlns:a16="http://schemas.microsoft.com/office/drawing/2014/main" id="{200AAB91-C1B7-24CE-ACA6-05327AFEC762}"/>
              </a:ext>
              <a:ext uri="{C183D7F6-B498-43B3-948B-1728B52AA6E4}">
                <adec:decorative xmlns:adec="http://schemas.microsoft.com/office/drawing/2017/decorative" val="1"/>
              </a:ext>
            </a:extLst>
          </p:cNvPr>
          <p:cNvSpPr/>
          <p:nvPr/>
        </p:nvSpPr>
        <p:spPr>
          <a:xfrm>
            <a:off x="557535" y="942443"/>
            <a:ext cx="10524992" cy="17946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DB5D779-ACE6-18AE-B56D-26386412BE87}"/>
              </a:ext>
            </a:extLst>
          </p:cNvPr>
          <p:cNvSpPr txBox="1"/>
          <p:nvPr/>
        </p:nvSpPr>
        <p:spPr>
          <a:xfrm>
            <a:off x="557535" y="1485722"/>
            <a:ext cx="619392" cy="584775"/>
          </a:xfrm>
          <a:prstGeom prst="rect">
            <a:avLst/>
          </a:prstGeom>
          <a:noFill/>
        </p:spPr>
        <p:txBody>
          <a:bodyPr wrap="square" rtlCol="0">
            <a:spAutoFit/>
          </a:bodyPr>
          <a:lstStyle/>
          <a:p>
            <a:r>
              <a:rPr lang="en-US" sz="3200" dirty="0">
                <a:solidFill>
                  <a:schemeClr val="accent6">
                    <a:lumMod val="50000"/>
                  </a:schemeClr>
                </a:solidFill>
              </a:rPr>
              <a:t>1.</a:t>
            </a:r>
          </a:p>
        </p:txBody>
      </p:sp>
      <p:pic>
        <p:nvPicPr>
          <p:cNvPr id="4" name="Picture 4" descr="Screen shot image indicating parents were provided a copy of IEP and Parents were provided a copy of the Parental Rights in Primary Language">
            <a:extLst>
              <a:ext uri="{FF2B5EF4-FFF2-40B4-BE49-F238E27FC236}">
                <a16:creationId xmlns:a16="http://schemas.microsoft.com/office/drawing/2014/main" id="{C5076287-E161-B6BF-B96E-4415B697E186}"/>
              </a:ext>
            </a:extLst>
          </p:cNvPr>
          <p:cNvPicPr>
            <a:picLocks noGrp="1" noChangeAspect="1"/>
          </p:cNvPicPr>
          <p:nvPr>
            <p:ph idx="1"/>
          </p:nvPr>
        </p:nvPicPr>
        <p:blipFill>
          <a:blip r:embed="rId3"/>
          <a:stretch>
            <a:fillRect/>
          </a:stretch>
        </p:blipFill>
        <p:spPr>
          <a:xfrm>
            <a:off x="1471935" y="1145317"/>
            <a:ext cx="8998592" cy="789350"/>
          </a:xfrm>
          <a:ln w="12700">
            <a:solidFill>
              <a:schemeClr val="bg1"/>
            </a:solidFill>
          </a:ln>
        </p:spPr>
      </p:pic>
      <p:pic>
        <p:nvPicPr>
          <p:cNvPr id="5" name="Picture 5" descr="Screen shot image with parent initials indicating each parent/legal decision maker were given or offered a copy of the procedural safeguards and parental rights.">
            <a:extLst>
              <a:ext uri="{FF2B5EF4-FFF2-40B4-BE49-F238E27FC236}">
                <a16:creationId xmlns:a16="http://schemas.microsoft.com/office/drawing/2014/main" id="{7EE8799A-9727-B951-C7A3-3DC3ABAFD197}"/>
              </a:ext>
            </a:extLst>
          </p:cNvPr>
          <p:cNvPicPr>
            <a:picLocks noChangeAspect="1"/>
          </p:cNvPicPr>
          <p:nvPr/>
        </p:nvPicPr>
        <p:blipFill>
          <a:blip r:embed="rId4"/>
          <a:stretch>
            <a:fillRect/>
          </a:stretch>
        </p:blipFill>
        <p:spPr>
          <a:xfrm>
            <a:off x="1791527" y="1972480"/>
            <a:ext cx="8995992" cy="702536"/>
          </a:xfrm>
          <a:prstGeom prst="rect">
            <a:avLst/>
          </a:prstGeom>
        </p:spPr>
      </p:pic>
      <p:sp>
        <p:nvSpPr>
          <p:cNvPr id="15" name="Rectangle 14">
            <a:extLst>
              <a:ext uri="{FF2B5EF4-FFF2-40B4-BE49-F238E27FC236}">
                <a16:creationId xmlns:a16="http://schemas.microsoft.com/office/drawing/2014/main" id="{53A76DA2-3BD4-5BE2-E19C-4A75FBB2008E}"/>
              </a:ext>
              <a:ext uri="{C183D7F6-B498-43B3-948B-1728B52AA6E4}">
                <adec:decorative xmlns:adec="http://schemas.microsoft.com/office/drawing/2017/decorative" val="1"/>
              </a:ext>
            </a:extLst>
          </p:cNvPr>
          <p:cNvSpPr/>
          <p:nvPr/>
        </p:nvSpPr>
        <p:spPr>
          <a:xfrm>
            <a:off x="557535" y="3634809"/>
            <a:ext cx="10514304" cy="19773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3200" dirty="0">
                <a:solidFill>
                  <a:schemeClr val="accent6">
                    <a:lumMod val="50000"/>
                  </a:schemeClr>
                </a:solidFill>
              </a:rPr>
              <a:t>2.</a:t>
            </a:r>
          </a:p>
        </p:txBody>
      </p:sp>
      <p:pic>
        <p:nvPicPr>
          <p:cNvPr id="6" name="Picture 6" descr="Screen shot image of an example of Parental Rights Distribution indicating the following options: Parents/legal education decision makers with the same listed address were given/sent one copy of the parental rights; parents/legal education decision makers with different listed addresses were each given/sent a copy of the parent rights; and the eligible student of age was given/sent a copy of the parental rights">
            <a:extLst>
              <a:ext uri="{FF2B5EF4-FFF2-40B4-BE49-F238E27FC236}">
                <a16:creationId xmlns:a16="http://schemas.microsoft.com/office/drawing/2014/main" id="{B18F4CBB-F616-34CB-810C-BAA2D0A45D9E}"/>
              </a:ext>
            </a:extLst>
          </p:cNvPr>
          <p:cNvPicPr>
            <a:picLocks noChangeAspect="1"/>
          </p:cNvPicPr>
          <p:nvPr/>
        </p:nvPicPr>
        <p:blipFill>
          <a:blip r:embed="rId5"/>
          <a:stretch>
            <a:fillRect/>
          </a:stretch>
        </p:blipFill>
        <p:spPr>
          <a:xfrm>
            <a:off x="2036000" y="3670220"/>
            <a:ext cx="8507046" cy="1906519"/>
          </a:xfrm>
          <a:prstGeom prst="rect">
            <a:avLst/>
          </a:prstGeom>
        </p:spPr>
      </p:pic>
    </p:spTree>
    <p:extLst>
      <p:ext uri="{BB962C8B-B14F-4D97-AF65-F5344CB8AC3E}">
        <p14:creationId xmlns:p14="http://schemas.microsoft.com/office/powerpoint/2010/main" val="1795731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3B7E3-6224-4741-C082-57F1601755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33A126-035C-F284-311A-309FDE9076F1}"/>
              </a:ext>
            </a:extLst>
          </p:cNvPr>
          <p:cNvSpPr>
            <a:spLocks noGrp="1"/>
          </p:cNvSpPr>
          <p:nvPr>
            <p:ph type="title"/>
          </p:nvPr>
        </p:nvSpPr>
        <p:spPr>
          <a:xfrm>
            <a:off x="838200" y="365126"/>
            <a:ext cx="10515600" cy="658498"/>
          </a:xfrm>
        </p:spPr>
        <p:txBody>
          <a:bodyPr>
            <a:normAutofit fontScale="90000"/>
          </a:bodyPr>
          <a:lstStyle/>
          <a:p>
            <a:r>
              <a:rPr lang="en-US" dirty="0">
                <a:latin typeface="Open Sans Semibold"/>
                <a:ea typeface="Open Sans Semibold"/>
                <a:cs typeface="Open Sans Semibold"/>
              </a:rPr>
              <a:t>Q1 – KSDE Response</a:t>
            </a:r>
            <a:endParaRPr lang="en-US" dirty="0"/>
          </a:p>
        </p:txBody>
      </p:sp>
      <p:sp>
        <p:nvSpPr>
          <p:cNvPr id="10" name="TextBox 9">
            <a:extLst>
              <a:ext uri="{FF2B5EF4-FFF2-40B4-BE49-F238E27FC236}">
                <a16:creationId xmlns:a16="http://schemas.microsoft.com/office/drawing/2014/main" id="{8982E258-FF07-8F01-274D-647C090CC0D2}"/>
              </a:ext>
            </a:extLst>
          </p:cNvPr>
          <p:cNvSpPr txBox="1"/>
          <p:nvPr/>
        </p:nvSpPr>
        <p:spPr>
          <a:xfrm>
            <a:off x="81671" y="1327174"/>
            <a:ext cx="477816" cy="3416320"/>
          </a:xfrm>
          <a:prstGeom prst="rect">
            <a:avLst/>
          </a:prstGeom>
          <a:noFill/>
        </p:spPr>
        <p:txBody>
          <a:bodyPr wrap="square" rtlCol="0">
            <a:spAutoFit/>
          </a:bodyPr>
          <a:lstStyle/>
          <a:p>
            <a:r>
              <a:rPr lang="en-US" sz="2400" b="1" dirty="0"/>
              <a:t>1.</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p:txBody>
      </p:sp>
      <p:sp>
        <p:nvSpPr>
          <p:cNvPr id="21" name="Rectangle 20">
            <a:extLst>
              <a:ext uri="{FF2B5EF4-FFF2-40B4-BE49-F238E27FC236}">
                <a16:creationId xmlns:a16="http://schemas.microsoft.com/office/drawing/2014/main" id="{A44B3908-DBC3-E0C4-B19D-A22C36C2580F}"/>
              </a:ext>
              <a:ext uri="{C183D7F6-B498-43B3-948B-1728B52AA6E4}">
                <adec:decorative xmlns:adec="http://schemas.microsoft.com/office/drawing/2017/decorative" val="1"/>
              </a:ext>
            </a:extLst>
          </p:cNvPr>
          <p:cNvSpPr/>
          <p:nvPr/>
        </p:nvSpPr>
        <p:spPr>
          <a:xfrm>
            <a:off x="695924" y="1193473"/>
            <a:ext cx="9203904" cy="15334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creen shot image indicating parents were provided a copy of IEP and Parents were provided a copy of the Parental Rights in Primary Language">
            <a:extLst>
              <a:ext uri="{FF2B5EF4-FFF2-40B4-BE49-F238E27FC236}">
                <a16:creationId xmlns:a16="http://schemas.microsoft.com/office/drawing/2014/main" id="{A4C8057D-F336-D173-ED21-AF37E9D4F040}"/>
              </a:ext>
            </a:extLst>
          </p:cNvPr>
          <p:cNvPicPr>
            <a:picLocks noGrp="1" noChangeAspect="1"/>
          </p:cNvPicPr>
          <p:nvPr>
            <p:ph idx="1"/>
          </p:nvPr>
        </p:nvPicPr>
        <p:blipFill>
          <a:blip r:embed="rId3"/>
          <a:stretch>
            <a:fillRect/>
          </a:stretch>
        </p:blipFill>
        <p:spPr>
          <a:xfrm>
            <a:off x="764799" y="1211483"/>
            <a:ext cx="8998592" cy="789350"/>
          </a:xfrm>
          <a:ln w="12700">
            <a:solidFill>
              <a:schemeClr val="bg1"/>
            </a:solidFill>
          </a:ln>
        </p:spPr>
      </p:pic>
      <p:pic>
        <p:nvPicPr>
          <p:cNvPr id="5" name="Picture 5" descr="Screen shot image with parent initials indicating each parent/legal decision maker were given or offered a copy of the procedural safeguards and parental rights.">
            <a:extLst>
              <a:ext uri="{FF2B5EF4-FFF2-40B4-BE49-F238E27FC236}">
                <a16:creationId xmlns:a16="http://schemas.microsoft.com/office/drawing/2014/main" id="{70DA35A8-7D9D-25E6-2BE8-469833AA3FF4}"/>
              </a:ext>
            </a:extLst>
          </p:cNvPr>
          <p:cNvPicPr>
            <a:picLocks noChangeAspect="1"/>
          </p:cNvPicPr>
          <p:nvPr/>
        </p:nvPicPr>
        <p:blipFill>
          <a:blip r:embed="rId4"/>
          <a:stretch>
            <a:fillRect/>
          </a:stretch>
        </p:blipFill>
        <p:spPr>
          <a:xfrm>
            <a:off x="767399" y="1997707"/>
            <a:ext cx="8995992" cy="702536"/>
          </a:xfrm>
          <a:prstGeom prst="rect">
            <a:avLst/>
          </a:prstGeom>
        </p:spPr>
      </p:pic>
      <p:sp>
        <p:nvSpPr>
          <p:cNvPr id="12" name="TextBox 11">
            <a:extLst>
              <a:ext uri="{FF2B5EF4-FFF2-40B4-BE49-F238E27FC236}">
                <a16:creationId xmlns:a16="http://schemas.microsoft.com/office/drawing/2014/main" id="{8784C16D-4571-2A63-558B-92202A2F126D}"/>
              </a:ext>
            </a:extLst>
          </p:cNvPr>
          <p:cNvSpPr txBox="1"/>
          <p:nvPr/>
        </p:nvSpPr>
        <p:spPr>
          <a:xfrm>
            <a:off x="90556" y="3790234"/>
            <a:ext cx="914400" cy="461665"/>
          </a:xfrm>
          <a:prstGeom prst="rect">
            <a:avLst/>
          </a:prstGeom>
          <a:noFill/>
        </p:spPr>
        <p:txBody>
          <a:bodyPr wrap="square" rtlCol="0">
            <a:spAutoFit/>
          </a:bodyPr>
          <a:lstStyle/>
          <a:p>
            <a:r>
              <a:rPr lang="en-US" sz="2400" b="1" dirty="0">
                <a:solidFill>
                  <a:schemeClr val="accent6">
                    <a:lumMod val="50000"/>
                  </a:schemeClr>
                </a:solidFill>
              </a:rPr>
              <a:t>2.</a:t>
            </a:r>
          </a:p>
        </p:txBody>
      </p:sp>
      <p:sp>
        <p:nvSpPr>
          <p:cNvPr id="15" name="Rectangle 14">
            <a:extLst>
              <a:ext uri="{FF2B5EF4-FFF2-40B4-BE49-F238E27FC236}">
                <a16:creationId xmlns:a16="http://schemas.microsoft.com/office/drawing/2014/main" id="{79EC8D18-7548-EADC-1CCF-2EF9B1F08ECB}"/>
              </a:ext>
              <a:ext uri="{C183D7F6-B498-43B3-948B-1728B52AA6E4}">
                <adec:decorative xmlns:adec="http://schemas.microsoft.com/office/drawing/2017/decorative" val="1"/>
              </a:ext>
            </a:extLst>
          </p:cNvPr>
          <p:cNvSpPr/>
          <p:nvPr/>
        </p:nvSpPr>
        <p:spPr>
          <a:xfrm>
            <a:off x="695924" y="3687185"/>
            <a:ext cx="8825694" cy="19773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6" descr="Screen shot image of an example of Parental Rights Distribution indicating the following options: Parents/legal education decision makers with the same listed address were given/sent one copy of the parental rights; parents/legal education decision makers with different listed addresses were each given/sent a copy of the parent rights; and the eligible student of age was given/sent a copy of the parental rights">
            <a:extLst>
              <a:ext uri="{FF2B5EF4-FFF2-40B4-BE49-F238E27FC236}">
                <a16:creationId xmlns:a16="http://schemas.microsoft.com/office/drawing/2014/main" id="{86857B03-B279-9936-8A9C-29DEAA7074FC}"/>
              </a:ext>
            </a:extLst>
          </p:cNvPr>
          <p:cNvPicPr>
            <a:picLocks noChangeAspect="1"/>
          </p:cNvPicPr>
          <p:nvPr/>
        </p:nvPicPr>
        <p:blipFill>
          <a:blip r:embed="rId5"/>
          <a:stretch>
            <a:fillRect/>
          </a:stretch>
        </p:blipFill>
        <p:spPr>
          <a:xfrm>
            <a:off x="1009764" y="3790234"/>
            <a:ext cx="8507046" cy="1906519"/>
          </a:xfrm>
          <a:prstGeom prst="rect">
            <a:avLst/>
          </a:prstGeom>
        </p:spPr>
      </p:pic>
      <p:pic>
        <p:nvPicPr>
          <p:cNvPr id="11" name="Picture 10" descr="green light compliant">
            <a:extLst>
              <a:ext uri="{FF2B5EF4-FFF2-40B4-BE49-F238E27FC236}">
                <a16:creationId xmlns:a16="http://schemas.microsoft.com/office/drawing/2014/main" id="{9EA9DA56-4DD4-77CF-2C64-632628D57584}"/>
              </a:ext>
            </a:extLst>
          </p:cNvPr>
          <p:cNvPicPr>
            <a:picLocks noChangeAspect="1"/>
          </p:cNvPicPr>
          <p:nvPr/>
        </p:nvPicPr>
        <p:blipFill>
          <a:blip r:embed="rId6"/>
          <a:stretch>
            <a:fillRect/>
          </a:stretch>
        </p:blipFill>
        <p:spPr>
          <a:xfrm>
            <a:off x="10375279" y="1558007"/>
            <a:ext cx="1773170" cy="1817499"/>
          </a:xfrm>
          <a:prstGeom prst="rect">
            <a:avLst/>
          </a:prstGeom>
        </p:spPr>
      </p:pic>
      <p:sp>
        <p:nvSpPr>
          <p:cNvPr id="17" name="Arrow: Right 16">
            <a:extLst>
              <a:ext uri="{FF2B5EF4-FFF2-40B4-BE49-F238E27FC236}">
                <a16:creationId xmlns:a16="http://schemas.microsoft.com/office/drawing/2014/main" id="{E3613905-5B9F-3682-5ACB-96B5EC297613}"/>
              </a:ext>
              <a:ext uri="{C183D7F6-B498-43B3-948B-1728B52AA6E4}">
                <adec:decorative xmlns:adec="http://schemas.microsoft.com/office/drawing/2017/decorative" val="1"/>
              </a:ext>
            </a:extLst>
          </p:cNvPr>
          <p:cNvSpPr/>
          <p:nvPr/>
        </p:nvSpPr>
        <p:spPr>
          <a:xfrm rot="12368764">
            <a:off x="9598983" y="2173844"/>
            <a:ext cx="1161880" cy="255295"/>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Picture 7" descr="Yellow light - caution">
            <a:extLst>
              <a:ext uri="{FF2B5EF4-FFF2-40B4-BE49-F238E27FC236}">
                <a16:creationId xmlns:a16="http://schemas.microsoft.com/office/drawing/2014/main" id="{C7668352-65DE-EB8F-FC0D-4259B32BF878}"/>
              </a:ext>
            </a:extLst>
          </p:cNvPr>
          <p:cNvPicPr>
            <a:picLocks noChangeAspect="1"/>
          </p:cNvPicPr>
          <p:nvPr/>
        </p:nvPicPr>
        <p:blipFill>
          <a:blip r:embed="rId7"/>
          <a:stretch>
            <a:fillRect/>
          </a:stretch>
        </p:blipFill>
        <p:spPr>
          <a:xfrm>
            <a:off x="10301030" y="3603357"/>
            <a:ext cx="1795606" cy="1810385"/>
          </a:xfrm>
          <a:prstGeom prst="rect">
            <a:avLst/>
          </a:prstGeom>
        </p:spPr>
      </p:pic>
      <p:sp>
        <p:nvSpPr>
          <p:cNvPr id="9" name="Arrow: Left 8" descr="yellow arrow with text missing primary language">
            <a:extLst>
              <a:ext uri="{FF2B5EF4-FFF2-40B4-BE49-F238E27FC236}">
                <a16:creationId xmlns:a16="http://schemas.microsoft.com/office/drawing/2014/main" id="{85791066-9984-462D-3D30-837B2315D9E5}"/>
              </a:ext>
            </a:extLst>
          </p:cNvPr>
          <p:cNvSpPr/>
          <p:nvPr/>
        </p:nvSpPr>
        <p:spPr>
          <a:xfrm rot="1145247">
            <a:off x="8495516" y="4307230"/>
            <a:ext cx="2325076" cy="576383"/>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ea typeface="Open Sans Light"/>
                <a:cs typeface="Open Sans Light"/>
              </a:rPr>
              <a:t>Missing Primary language</a:t>
            </a:r>
          </a:p>
        </p:txBody>
      </p:sp>
    </p:spTree>
    <p:extLst>
      <p:ext uri="{BB962C8B-B14F-4D97-AF65-F5344CB8AC3E}">
        <p14:creationId xmlns:p14="http://schemas.microsoft.com/office/powerpoint/2010/main" val="186595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14ADCA-C436-1959-04D3-4D6A5CBA3BA6}"/>
              </a:ext>
            </a:extLst>
          </p:cNvPr>
          <p:cNvSpPr>
            <a:spLocks noGrp="1"/>
          </p:cNvSpPr>
          <p:nvPr>
            <p:ph idx="1"/>
          </p:nvPr>
        </p:nvSpPr>
        <p:spPr/>
        <p:txBody>
          <a:bodyPr>
            <a:normAutofit fontScale="77500" lnSpcReduction="20000"/>
          </a:bodyPr>
          <a:lstStyle/>
          <a:p>
            <a:pPr marL="0" indent="0">
              <a:buNone/>
            </a:pPr>
            <a:r>
              <a:rPr lang="en-US" b="1" dirty="0"/>
              <a:t>Relevant Background Information:</a:t>
            </a:r>
          </a:p>
          <a:p>
            <a:pPr marL="0" indent="0">
              <a:buNone/>
            </a:pPr>
            <a:r>
              <a:rPr lang="en-US" dirty="0"/>
              <a:t>XXX received infant-toddler services prior to school-based services. He has received specialized instruction to meet his needs since he transitioned to school-based services at age 3 in the areas of social skills, speech, cognitive skills, and pre-academic skills. In 2021, xxx continued to demonstrate a need for services and at the time continued to qualify as a student with a developmental delay and received services in the area of cognitive and communication skills.</a:t>
            </a:r>
          </a:p>
          <a:p>
            <a:pPr marL="0" indent="0">
              <a:buNone/>
            </a:pPr>
            <a:r>
              <a:rPr lang="en-US" b="1" dirty="0"/>
              <a:t>Other:</a:t>
            </a:r>
          </a:p>
          <a:p>
            <a:pPr marL="0" indent="0">
              <a:buNone/>
            </a:pPr>
            <a:r>
              <a:rPr lang="en-US" dirty="0"/>
              <a:t>The assessments and other testing materials used to evaluate XXX were selected and administered so as not to be discriminatory on a racial and or cultural basis. The WISC-V and WIAT-IV were administered in English the student’s primary language. Based on observations the team believes these tests and scores are a valid reflection of XXX's abilities compared to his same-age peers.</a:t>
            </a:r>
          </a:p>
        </p:txBody>
      </p:sp>
      <p:sp>
        <p:nvSpPr>
          <p:cNvPr id="3" name="Title 2">
            <a:extLst>
              <a:ext uri="{FF2B5EF4-FFF2-40B4-BE49-F238E27FC236}">
                <a16:creationId xmlns:a16="http://schemas.microsoft.com/office/drawing/2014/main" id="{73E4B8A6-B12F-D316-3B19-CAB5B817686E}"/>
              </a:ext>
            </a:extLst>
          </p:cNvPr>
          <p:cNvSpPr>
            <a:spLocks noGrp="1"/>
          </p:cNvSpPr>
          <p:nvPr>
            <p:ph type="title"/>
          </p:nvPr>
        </p:nvSpPr>
        <p:spPr/>
        <p:txBody>
          <a:bodyPr/>
          <a:lstStyle/>
          <a:p>
            <a:r>
              <a:rPr lang="en-US" dirty="0"/>
              <a:t>Q2 and Q3 – example 1</a:t>
            </a:r>
          </a:p>
        </p:txBody>
      </p:sp>
    </p:spTree>
    <p:extLst>
      <p:ext uri="{BB962C8B-B14F-4D97-AF65-F5344CB8AC3E}">
        <p14:creationId xmlns:p14="http://schemas.microsoft.com/office/powerpoint/2010/main" val="4267999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6E680-B89C-9A59-EBB9-E09AE70703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211E82-4B54-582B-CBA2-E68BB9D9B039}"/>
              </a:ext>
            </a:extLst>
          </p:cNvPr>
          <p:cNvSpPr>
            <a:spLocks noGrp="1"/>
          </p:cNvSpPr>
          <p:nvPr>
            <p:ph type="title"/>
          </p:nvPr>
        </p:nvSpPr>
        <p:spPr/>
        <p:txBody>
          <a:bodyPr anchor="ctr">
            <a:normAutofit/>
          </a:bodyPr>
          <a:lstStyle/>
          <a:p>
            <a:r>
              <a:rPr lang="en-US" dirty="0"/>
              <a:t>Q2 and Q3– KSDE Response</a:t>
            </a:r>
          </a:p>
        </p:txBody>
      </p:sp>
      <p:sp>
        <p:nvSpPr>
          <p:cNvPr id="2" name="Content Placeholder 1">
            <a:extLst>
              <a:ext uri="{FF2B5EF4-FFF2-40B4-BE49-F238E27FC236}">
                <a16:creationId xmlns:a16="http://schemas.microsoft.com/office/drawing/2014/main" id="{B6255800-065F-EB00-C3CB-FECE78FE6C17}"/>
              </a:ext>
            </a:extLst>
          </p:cNvPr>
          <p:cNvSpPr>
            <a:spLocks noGrp="1"/>
          </p:cNvSpPr>
          <p:nvPr>
            <p:ph sz="half" idx="1"/>
          </p:nvPr>
        </p:nvSpPr>
        <p:spPr/>
        <p:txBody>
          <a:bodyPr>
            <a:normAutofit/>
          </a:bodyPr>
          <a:lstStyle/>
          <a:p>
            <a:pPr marL="0" indent="0">
              <a:lnSpc>
                <a:spcPct val="90000"/>
              </a:lnSpc>
              <a:buNone/>
            </a:pPr>
            <a:r>
              <a:rPr lang="en-US" sz="1500" b="1" dirty="0"/>
              <a:t>Relevant Background Information:</a:t>
            </a:r>
          </a:p>
          <a:p>
            <a:pPr marL="0" indent="0">
              <a:lnSpc>
                <a:spcPct val="90000"/>
              </a:lnSpc>
              <a:buNone/>
            </a:pPr>
            <a:r>
              <a:rPr lang="en-US" sz="1500" dirty="0"/>
              <a:t>XXX received infant-toddler services prior to school-based services. He has received specialized instruction to meet his needs since he transitioned to school-based services at age 3 in the areas of social skills, speech, cognitive skills, and pre-academic skills. In 2021, xxx continued to demonstrate a need for services and at the time continued to qualify as a student with a developmental delay and received services in the area of cognitive and communication skills.</a:t>
            </a:r>
          </a:p>
          <a:p>
            <a:pPr marL="0" indent="0">
              <a:lnSpc>
                <a:spcPct val="90000"/>
              </a:lnSpc>
              <a:buNone/>
            </a:pPr>
            <a:r>
              <a:rPr lang="en-US" sz="1500" b="1" dirty="0"/>
              <a:t>Other:</a:t>
            </a:r>
          </a:p>
          <a:p>
            <a:pPr marL="0" indent="0">
              <a:lnSpc>
                <a:spcPct val="90000"/>
              </a:lnSpc>
              <a:buNone/>
            </a:pPr>
            <a:r>
              <a:rPr lang="en-US" sz="1500" dirty="0"/>
              <a:t>The assessments and other testing materials used to evaluate XXX were selected and administered so as not to be discriminatory on a racial and or cultural basis. The WISC-V and WIAT-IV were </a:t>
            </a:r>
            <a:r>
              <a:rPr lang="en-US" sz="1500" dirty="0">
                <a:highlight>
                  <a:srgbClr val="FFFF00"/>
                </a:highlight>
              </a:rPr>
              <a:t>administered in English the student’s primary language</a:t>
            </a:r>
            <a:r>
              <a:rPr lang="en-US" sz="1500" dirty="0"/>
              <a:t>. Based on observations the team believes these tests and scores are a valid reflection of XXX's abilities compared to his same-age peers.</a:t>
            </a:r>
          </a:p>
        </p:txBody>
      </p:sp>
      <p:sp>
        <p:nvSpPr>
          <p:cNvPr id="5" name="Content Placeholder 4">
            <a:extLst>
              <a:ext uri="{FF2B5EF4-FFF2-40B4-BE49-F238E27FC236}">
                <a16:creationId xmlns:a16="http://schemas.microsoft.com/office/drawing/2014/main" id="{510EE47B-0919-44D8-B028-A22348B61317}"/>
              </a:ext>
            </a:extLst>
          </p:cNvPr>
          <p:cNvSpPr>
            <a:spLocks noGrp="1"/>
          </p:cNvSpPr>
          <p:nvPr>
            <p:ph sz="half" idx="2"/>
          </p:nvPr>
        </p:nvSpPr>
        <p:spPr>
          <a:xfrm>
            <a:off x="6172200" y="1825625"/>
            <a:ext cx="4481623" cy="2550010"/>
          </a:xfrm>
        </p:spPr>
        <p:txBody>
          <a:bodyPr>
            <a:normAutofit fontScale="85000" lnSpcReduction="20000"/>
          </a:bodyPr>
          <a:lstStyle/>
          <a:p>
            <a:r>
              <a:rPr lang="en-US" dirty="0"/>
              <a:t>Q2 – What is the student’s race/ethnicity? Are there cultural considerations that need to be address? KSDE does not have enough information to mark this compliant. Statement is boilerplate.</a:t>
            </a:r>
          </a:p>
        </p:txBody>
      </p:sp>
      <p:pic>
        <p:nvPicPr>
          <p:cNvPr id="4" name="Picture 3" descr="red light - non-compliant">
            <a:extLst>
              <a:ext uri="{FF2B5EF4-FFF2-40B4-BE49-F238E27FC236}">
                <a16:creationId xmlns:a16="http://schemas.microsoft.com/office/drawing/2014/main" id="{EE04E4C8-A384-CEFD-7A3C-CCC92B99A350}"/>
              </a:ext>
            </a:extLst>
          </p:cNvPr>
          <p:cNvPicPr>
            <a:picLocks noChangeAspect="1"/>
          </p:cNvPicPr>
          <p:nvPr/>
        </p:nvPicPr>
        <p:blipFill>
          <a:blip r:embed="rId3"/>
          <a:stretch>
            <a:fillRect/>
          </a:stretch>
        </p:blipFill>
        <p:spPr>
          <a:xfrm>
            <a:off x="10625469" y="1825625"/>
            <a:ext cx="1433070" cy="1701413"/>
          </a:xfrm>
          <a:prstGeom prst="rect">
            <a:avLst/>
          </a:prstGeom>
          <a:noFill/>
        </p:spPr>
      </p:pic>
      <p:sp>
        <p:nvSpPr>
          <p:cNvPr id="7" name="TextBox 6">
            <a:extLst>
              <a:ext uri="{FF2B5EF4-FFF2-40B4-BE49-F238E27FC236}">
                <a16:creationId xmlns:a16="http://schemas.microsoft.com/office/drawing/2014/main" id="{A5C282C0-ADED-F04D-ABDA-1AA350F207AF}"/>
              </a:ext>
            </a:extLst>
          </p:cNvPr>
          <p:cNvSpPr txBox="1"/>
          <p:nvPr/>
        </p:nvSpPr>
        <p:spPr>
          <a:xfrm>
            <a:off x="6291072" y="4699635"/>
            <a:ext cx="4288320" cy="1477328"/>
          </a:xfrm>
          <a:prstGeom prst="rect">
            <a:avLst/>
          </a:prstGeom>
          <a:noFill/>
        </p:spPr>
        <p:txBody>
          <a:bodyPr wrap="square" rtlCol="0">
            <a:spAutoFit/>
          </a:bodyPr>
          <a:lstStyle/>
          <a:p>
            <a:r>
              <a:rPr lang="en-US" sz="2400" dirty="0"/>
              <a:t>Q3 -  Student was assessed in English which is the student's primary language. Compliant</a:t>
            </a:r>
          </a:p>
          <a:p>
            <a:endParaRPr lang="en-US" dirty="0"/>
          </a:p>
        </p:txBody>
      </p:sp>
      <p:pic>
        <p:nvPicPr>
          <p:cNvPr id="6" name="Picture 5" descr="green light - compliant">
            <a:extLst>
              <a:ext uri="{FF2B5EF4-FFF2-40B4-BE49-F238E27FC236}">
                <a16:creationId xmlns:a16="http://schemas.microsoft.com/office/drawing/2014/main" id="{C0BBD79A-78C1-7B36-37BE-7768AE72D518}"/>
              </a:ext>
            </a:extLst>
          </p:cNvPr>
          <p:cNvPicPr>
            <a:picLocks noChangeAspect="1"/>
          </p:cNvPicPr>
          <p:nvPr/>
        </p:nvPicPr>
        <p:blipFill>
          <a:blip r:embed="rId4"/>
          <a:stretch>
            <a:fillRect/>
          </a:stretch>
        </p:blipFill>
        <p:spPr>
          <a:xfrm>
            <a:off x="10579392" y="4375635"/>
            <a:ext cx="1573619" cy="1612959"/>
          </a:xfrm>
          <a:prstGeom prst="rect">
            <a:avLst/>
          </a:prstGeom>
        </p:spPr>
      </p:pic>
    </p:spTree>
    <p:extLst>
      <p:ext uri="{BB962C8B-B14F-4D97-AF65-F5344CB8AC3E}">
        <p14:creationId xmlns:p14="http://schemas.microsoft.com/office/powerpoint/2010/main" val="239807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AC0CD5-17A4-7BDF-C6B1-A43160B33E92}"/>
              </a:ext>
            </a:extLst>
          </p:cNvPr>
          <p:cNvSpPr>
            <a:spLocks noGrp="1"/>
          </p:cNvSpPr>
          <p:nvPr>
            <p:ph idx="1"/>
          </p:nvPr>
        </p:nvSpPr>
        <p:spPr/>
        <p:txBody>
          <a:bodyPr>
            <a:normAutofit fontScale="85000" lnSpcReduction="20000"/>
          </a:bodyPr>
          <a:lstStyle/>
          <a:p>
            <a:pPr marL="0" indent="0">
              <a:buNone/>
            </a:pPr>
            <a:r>
              <a:rPr lang="en-US" b="1" dirty="0"/>
              <a:t>Background information from evaluation:</a:t>
            </a:r>
          </a:p>
          <a:p>
            <a:pPr marL="0" indent="0">
              <a:buNone/>
            </a:pPr>
            <a:r>
              <a:rPr lang="en-US" dirty="0"/>
              <a:t>XXX a white/non-Hispanic sixteen-year-old tenth grade student at XXXXX. His cognitive abilities are in the overall low average range when compared to his same age peers.</a:t>
            </a:r>
          </a:p>
          <a:p>
            <a:pPr marL="0" indent="0">
              <a:buNone/>
            </a:pPr>
            <a:r>
              <a:rPr lang="en-US" b="1" dirty="0"/>
              <a:t>Interpretation of results:</a:t>
            </a:r>
          </a:p>
          <a:p>
            <a:pPr marL="0" indent="0">
              <a:buNone/>
            </a:pPr>
            <a:r>
              <a:rPr lang="en-US" dirty="0"/>
              <a:t>The assessments utilized for this evaluation were selected and administered by the evaluation team so as not to be discriminatory on a racial or cultural basis. XXX’s cultural and racial status were considered throughout the assessment process. According to the information provided by test developers, the assessment are appropriate for </a:t>
            </a:r>
            <a:r>
              <a:rPr lang="en-US" dirty="0" err="1"/>
              <a:t>xxx’s</a:t>
            </a:r>
            <a:r>
              <a:rPr lang="en-US" dirty="0"/>
              <a:t> native language is English and therefore the tests were administered in English. Standardized test are normed across racial and cultural diverse groups, so as to minimize discriminatory effects in these groups.</a:t>
            </a:r>
          </a:p>
        </p:txBody>
      </p:sp>
      <p:sp>
        <p:nvSpPr>
          <p:cNvPr id="3" name="Title 2">
            <a:extLst>
              <a:ext uri="{FF2B5EF4-FFF2-40B4-BE49-F238E27FC236}">
                <a16:creationId xmlns:a16="http://schemas.microsoft.com/office/drawing/2014/main" id="{760F0756-0ED9-AABB-E88B-BD0EBD32350C}"/>
              </a:ext>
            </a:extLst>
          </p:cNvPr>
          <p:cNvSpPr>
            <a:spLocks noGrp="1"/>
          </p:cNvSpPr>
          <p:nvPr>
            <p:ph type="title"/>
          </p:nvPr>
        </p:nvSpPr>
        <p:spPr/>
        <p:txBody>
          <a:bodyPr/>
          <a:lstStyle/>
          <a:p>
            <a:r>
              <a:rPr lang="en-US" dirty="0"/>
              <a:t>Q2 and Q3- example 2</a:t>
            </a:r>
          </a:p>
        </p:txBody>
      </p:sp>
    </p:spTree>
    <p:extLst>
      <p:ext uri="{BB962C8B-B14F-4D97-AF65-F5344CB8AC3E}">
        <p14:creationId xmlns:p14="http://schemas.microsoft.com/office/powerpoint/2010/main" val="1441675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D39A-C412-7899-D4F9-6F9A685955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0DD967-210B-CF05-A928-92E56082AD73}"/>
              </a:ext>
            </a:extLst>
          </p:cNvPr>
          <p:cNvSpPr>
            <a:spLocks noGrp="1"/>
          </p:cNvSpPr>
          <p:nvPr>
            <p:ph type="title"/>
          </p:nvPr>
        </p:nvSpPr>
        <p:spPr/>
        <p:txBody>
          <a:bodyPr>
            <a:normAutofit fontScale="90000"/>
          </a:bodyPr>
          <a:lstStyle/>
          <a:p>
            <a:r>
              <a:rPr lang="en-US" dirty="0"/>
              <a:t>Q2 and Q3- example 2 – KSDE Response</a:t>
            </a:r>
          </a:p>
        </p:txBody>
      </p:sp>
      <p:sp>
        <p:nvSpPr>
          <p:cNvPr id="2" name="Content Placeholder 1">
            <a:extLst>
              <a:ext uri="{FF2B5EF4-FFF2-40B4-BE49-F238E27FC236}">
                <a16:creationId xmlns:a16="http://schemas.microsoft.com/office/drawing/2014/main" id="{65A69E3A-AD78-DB8E-9631-DF4A901098A0}"/>
              </a:ext>
            </a:extLst>
          </p:cNvPr>
          <p:cNvSpPr>
            <a:spLocks noGrp="1"/>
          </p:cNvSpPr>
          <p:nvPr>
            <p:ph sz="half" idx="1"/>
          </p:nvPr>
        </p:nvSpPr>
        <p:spPr/>
        <p:txBody>
          <a:bodyPr>
            <a:normAutofit fontScale="55000" lnSpcReduction="20000"/>
          </a:bodyPr>
          <a:lstStyle/>
          <a:p>
            <a:pPr marL="0" indent="0">
              <a:buNone/>
            </a:pPr>
            <a:r>
              <a:rPr lang="en-US" b="1" dirty="0"/>
              <a:t>Background information from evaluation:</a:t>
            </a:r>
          </a:p>
          <a:p>
            <a:pPr marL="0" indent="0">
              <a:buNone/>
            </a:pPr>
            <a:r>
              <a:rPr lang="en-US" dirty="0"/>
              <a:t>XXX a </a:t>
            </a:r>
            <a:r>
              <a:rPr lang="en-US" dirty="0">
                <a:highlight>
                  <a:srgbClr val="FFFF00"/>
                </a:highlight>
              </a:rPr>
              <a:t>white/non-Hispanic </a:t>
            </a:r>
            <a:r>
              <a:rPr lang="en-US" dirty="0"/>
              <a:t>sixteen-year-old tenth grade student at XXXXX. His cognitive abilities are in the overall low average range when compared to his same age peers.</a:t>
            </a:r>
          </a:p>
          <a:p>
            <a:pPr marL="0" indent="0">
              <a:buNone/>
            </a:pPr>
            <a:r>
              <a:rPr lang="en-US" b="1" dirty="0"/>
              <a:t>Interpretation of results:</a:t>
            </a:r>
          </a:p>
          <a:p>
            <a:pPr marL="0" indent="0">
              <a:buNone/>
            </a:pPr>
            <a:r>
              <a:rPr lang="en-US" dirty="0"/>
              <a:t>The assessments utilized for this evaluation were selected and administered by the evaluation team so as not to be discriminatory on a racial or cultural basis. XXX’s cultural and racial status were considered throughout the assessment process. According to the information provided by test developers, the assessment are appropriate for </a:t>
            </a:r>
            <a:r>
              <a:rPr lang="en-US" dirty="0" err="1"/>
              <a:t>xxx’s</a:t>
            </a:r>
            <a:r>
              <a:rPr lang="en-US" dirty="0"/>
              <a:t> </a:t>
            </a:r>
            <a:r>
              <a:rPr lang="en-US" dirty="0">
                <a:highlight>
                  <a:srgbClr val="FFFF00"/>
                </a:highlight>
              </a:rPr>
              <a:t>native language is English </a:t>
            </a:r>
            <a:r>
              <a:rPr lang="en-US" dirty="0"/>
              <a:t>and therefore the tests were </a:t>
            </a:r>
            <a:r>
              <a:rPr lang="en-US" dirty="0">
                <a:highlight>
                  <a:srgbClr val="FFFF00"/>
                </a:highlight>
              </a:rPr>
              <a:t>administered in English</a:t>
            </a:r>
            <a:r>
              <a:rPr lang="en-US" dirty="0"/>
              <a:t>. Standardized test are normed across racial and cultural diverse groups, so as to minimize discriminatory effects in these groups.</a:t>
            </a:r>
          </a:p>
        </p:txBody>
      </p:sp>
      <p:sp>
        <p:nvSpPr>
          <p:cNvPr id="4" name="Content Placeholder 3">
            <a:extLst>
              <a:ext uri="{FF2B5EF4-FFF2-40B4-BE49-F238E27FC236}">
                <a16:creationId xmlns:a16="http://schemas.microsoft.com/office/drawing/2014/main" id="{405E02F3-6433-0CD6-D8F2-F21B586B4DAB}"/>
              </a:ext>
            </a:extLst>
          </p:cNvPr>
          <p:cNvSpPr>
            <a:spLocks noGrp="1"/>
          </p:cNvSpPr>
          <p:nvPr>
            <p:ph sz="half" idx="2"/>
          </p:nvPr>
        </p:nvSpPr>
        <p:spPr/>
        <p:txBody>
          <a:bodyPr>
            <a:normAutofit/>
          </a:bodyPr>
          <a:lstStyle/>
          <a:p>
            <a:r>
              <a:rPr lang="en-US" sz="2400" dirty="0"/>
              <a:t>Students race/ethnicity is indicated. Student’s cultural and racial status were considered throughout the assessment process</a:t>
            </a:r>
          </a:p>
          <a:p>
            <a:r>
              <a:rPr lang="en-US" sz="2400" dirty="0"/>
              <a:t>Student was tested in native language – English.</a:t>
            </a:r>
          </a:p>
        </p:txBody>
      </p:sp>
      <p:pic>
        <p:nvPicPr>
          <p:cNvPr id="5" name="Picture 4" descr="green light - compliant">
            <a:extLst>
              <a:ext uri="{FF2B5EF4-FFF2-40B4-BE49-F238E27FC236}">
                <a16:creationId xmlns:a16="http://schemas.microsoft.com/office/drawing/2014/main" id="{DFD971D2-168F-787E-60BD-0603BA3AA54A}"/>
              </a:ext>
            </a:extLst>
          </p:cNvPr>
          <p:cNvPicPr>
            <a:picLocks noChangeAspect="1"/>
          </p:cNvPicPr>
          <p:nvPr/>
        </p:nvPicPr>
        <p:blipFill>
          <a:blip r:embed="rId3"/>
          <a:stretch>
            <a:fillRect/>
          </a:stretch>
        </p:blipFill>
        <p:spPr>
          <a:xfrm>
            <a:off x="9346871" y="4405331"/>
            <a:ext cx="1579001" cy="1609483"/>
          </a:xfrm>
          <a:prstGeom prst="rect">
            <a:avLst/>
          </a:prstGeom>
        </p:spPr>
      </p:pic>
    </p:spTree>
    <p:extLst>
      <p:ext uri="{BB962C8B-B14F-4D97-AF65-F5344CB8AC3E}">
        <p14:creationId xmlns:p14="http://schemas.microsoft.com/office/powerpoint/2010/main" val="3939338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6E7B3-AA20-46D9-D28E-CF3B4A0E41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C496C98-A73F-F0C7-5DA8-850C6B4F0E18}"/>
              </a:ext>
            </a:extLst>
          </p:cNvPr>
          <p:cNvSpPr>
            <a:spLocks noGrp="1"/>
          </p:cNvSpPr>
          <p:nvPr>
            <p:ph type="title"/>
          </p:nvPr>
        </p:nvSpPr>
        <p:spPr/>
        <p:txBody>
          <a:bodyPr/>
          <a:lstStyle/>
          <a:p>
            <a:r>
              <a:rPr lang="en-US"/>
              <a:t>KIAS</a:t>
            </a:r>
          </a:p>
        </p:txBody>
      </p:sp>
    </p:spTree>
    <p:extLst>
      <p:ext uri="{BB962C8B-B14F-4D97-AF65-F5344CB8AC3E}">
        <p14:creationId xmlns:p14="http://schemas.microsoft.com/office/powerpoint/2010/main" val="3514383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5F88FE-A97A-0A84-ECA8-336325820BDA}"/>
              </a:ext>
            </a:extLst>
          </p:cNvPr>
          <p:cNvSpPr>
            <a:spLocks noGrp="1"/>
          </p:cNvSpPr>
          <p:nvPr>
            <p:ph idx="1"/>
          </p:nvPr>
        </p:nvSpPr>
        <p:spPr/>
        <p:txBody>
          <a:bodyPr>
            <a:normAutofit fontScale="92500" lnSpcReduction="20000"/>
          </a:bodyPr>
          <a:lstStyle/>
          <a:p>
            <a:pPr marL="0" indent="0">
              <a:buNone/>
            </a:pPr>
            <a:r>
              <a:rPr lang="en-US" dirty="0"/>
              <a:t>Student was evaluated in his native language which is English. The following standardized assessments, rating scales, and screeners (WIDS-V, WIAT-4, BASC-3, ABAS-3, CASL-2, and Fast Bridge) were selected as part of this evaluation and were determined to be nondiscriminatory on a racial and cultural basis for this student, based on professional understanding of the assessment and bias mitigation as noted in the technical manuals of these assessments, ratings, and screeners. Multiple measures were used to mitigate the impact of bias in this evaluation and will be further described in this report. Any limitations that may exist and result in bias due to racial or cultural factors were reviewed and considered as part of this evaluation and determined to not be a significant factor in current eligibility determination. </a:t>
            </a:r>
          </a:p>
        </p:txBody>
      </p:sp>
      <p:sp>
        <p:nvSpPr>
          <p:cNvPr id="5" name="Title 4">
            <a:extLst>
              <a:ext uri="{FF2B5EF4-FFF2-40B4-BE49-F238E27FC236}">
                <a16:creationId xmlns:a16="http://schemas.microsoft.com/office/drawing/2014/main" id="{8DB01507-4BB3-A714-6AD5-5A654EDFF463}"/>
              </a:ext>
            </a:extLst>
          </p:cNvPr>
          <p:cNvSpPr>
            <a:spLocks noGrp="1"/>
          </p:cNvSpPr>
          <p:nvPr>
            <p:ph type="title"/>
          </p:nvPr>
        </p:nvSpPr>
        <p:spPr/>
        <p:txBody>
          <a:bodyPr/>
          <a:lstStyle/>
          <a:p>
            <a:r>
              <a:rPr lang="en-US" dirty="0"/>
              <a:t>Q2 and Q3 – example 3</a:t>
            </a:r>
          </a:p>
        </p:txBody>
      </p:sp>
    </p:spTree>
    <p:extLst>
      <p:ext uri="{BB962C8B-B14F-4D97-AF65-F5344CB8AC3E}">
        <p14:creationId xmlns:p14="http://schemas.microsoft.com/office/powerpoint/2010/main" val="3449936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50FE0-D3C6-4CE5-BA0C-2A88A48D50A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9CCF78-D83A-4C64-C8B7-CC77D08CC5D2}"/>
              </a:ext>
            </a:extLst>
          </p:cNvPr>
          <p:cNvSpPr>
            <a:spLocks noGrp="1"/>
          </p:cNvSpPr>
          <p:nvPr>
            <p:ph type="title"/>
          </p:nvPr>
        </p:nvSpPr>
        <p:spPr/>
        <p:txBody>
          <a:bodyPr>
            <a:normAutofit fontScale="90000"/>
          </a:bodyPr>
          <a:lstStyle/>
          <a:p>
            <a:r>
              <a:rPr lang="en-US" dirty="0"/>
              <a:t>Q2 and Q3 – example 3 – KSDE Response</a:t>
            </a:r>
          </a:p>
        </p:txBody>
      </p:sp>
      <p:sp>
        <p:nvSpPr>
          <p:cNvPr id="6" name="Content Placeholder 5">
            <a:extLst>
              <a:ext uri="{FF2B5EF4-FFF2-40B4-BE49-F238E27FC236}">
                <a16:creationId xmlns:a16="http://schemas.microsoft.com/office/drawing/2014/main" id="{A660101B-43FF-DD89-A854-EEA988ACDC02}"/>
              </a:ext>
            </a:extLst>
          </p:cNvPr>
          <p:cNvSpPr>
            <a:spLocks noGrp="1"/>
          </p:cNvSpPr>
          <p:nvPr>
            <p:ph sz="half" idx="1"/>
          </p:nvPr>
        </p:nvSpPr>
        <p:spPr/>
        <p:txBody>
          <a:bodyPr>
            <a:normAutofit fontScale="62500" lnSpcReduction="20000"/>
          </a:bodyPr>
          <a:lstStyle/>
          <a:p>
            <a:pPr marL="0" indent="0">
              <a:buNone/>
            </a:pPr>
            <a:r>
              <a:rPr lang="en-US" dirty="0"/>
              <a:t>Student was </a:t>
            </a:r>
            <a:r>
              <a:rPr lang="en-US" dirty="0">
                <a:highlight>
                  <a:srgbClr val="FFFF00"/>
                </a:highlight>
              </a:rPr>
              <a:t>evaluated in his native language which is English</a:t>
            </a:r>
            <a:r>
              <a:rPr lang="en-US" dirty="0"/>
              <a:t>. The following standardized assessments, rating scales, and screeners (WIDS-V, WIAT-4, BASC-3, ABAS-3, CASL-2, and Fast Bridge) were selected as part of this evaluation and were determined to be nondiscriminatory on a racial and cultural basis for this student, based on professional understanding of the assessment and bias mitigation as noted in the technical manuals of these assessments, ratings, and screeners. Multiple measures were used to mitigate the impact of bias in this evaluation and will be further </a:t>
            </a:r>
            <a:r>
              <a:rPr lang="en-US" dirty="0">
                <a:highlight>
                  <a:srgbClr val="FFFF00"/>
                </a:highlight>
              </a:rPr>
              <a:t>described in this report</a:t>
            </a:r>
            <a:r>
              <a:rPr lang="en-US" dirty="0"/>
              <a:t>. Any limitations that may exist and result in bias due to racial or cultural factors were reviewed and considered as part of this evaluation and determined to not be a significant factor in current eligibility determination. </a:t>
            </a:r>
          </a:p>
        </p:txBody>
      </p:sp>
      <p:sp>
        <p:nvSpPr>
          <p:cNvPr id="2" name="Content Placeholder 1">
            <a:extLst>
              <a:ext uri="{FF2B5EF4-FFF2-40B4-BE49-F238E27FC236}">
                <a16:creationId xmlns:a16="http://schemas.microsoft.com/office/drawing/2014/main" id="{263F38F1-BF2E-1868-8479-FB06218BA352}"/>
              </a:ext>
            </a:extLst>
          </p:cNvPr>
          <p:cNvSpPr>
            <a:spLocks noGrp="1"/>
          </p:cNvSpPr>
          <p:nvPr>
            <p:ph sz="half" idx="2"/>
          </p:nvPr>
        </p:nvSpPr>
        <p:spPr>
          <a:xfrm>
            <a:off x="6172202" y="1473516"/>
            <a:ext cx="4492256" cy="3295015"/>
          </a:xfrm>
        </p:spPr>
        <p:txBody>
          <a:bodyPr>
            <a:normAutofit fontScale="92500"/>
          </a:bodyPr>
          <a:lstStyle/>
          <a:p>
            <a:r>
              <a:rPr lang="en-US" sz="2600" dirty="0"/>
              <a:t>Q2 - What is the student's race/ethnicity? Are there cultural considerations that need to be addressed? KSDE does not have enough information to mark this compliant. Is it described further in the report?</a:t>
            </a:r>
          </a:p>
          <a:p>
            <a:pPr marL="0" indent="0">
              <a:buNone/>
            </a:pPr>
            <a:endParaRPr lang="en-US" dirty="0"/>
          </a:p>
        </p:txBody>
      </p:sp>
      <p:pic>
        <p:nvPicPr>
          <p:cNvPr id="9" name="Picture 8" descr="yellow light - caution">
            <a:extLst>
              <a:ext uri="{FF2B5EF4-FFF2-40B4-BE49-F238E27FC236}">
                <a16:creationId xmlns:a16="http://schemas.microsoft.com/office/drawing/2014/main" id="{B8606102-BCBC-4324-363C-009BC8AA47B0}"/>
              </a:ext>
            </a:extLst>
          </p:cNvPr>
          <p:cNvPicPr>
            <a:picLocks noChangeAspect="1"/>
          </p:cNvPicPr>
          <p:nvPr/>
        </p:nvPicPr>
        <p:blipFill>
          <a:blip r:embed="rId3"/>
          <a:stretch>
            <a:fillRect/>
          </a:stretch>
        </p:blipFill>
        <p:spPr>
          <a:xfrm>
            <a:off x="10371788" y="1918202"/>
            <a:ext cx="1596344" cy="1609483"/>
          </a:xfrm>
          <a:prstGeom prst="rect">
            <a:avLst/>
          </a:prstGeom>
        </p:spPr>
      </p:pic>
      <p:sp>
        <p:nvSpPr>
          <p:cNvPr id="4" name="TextBox 3">
            <a:extLst>
              <a:ext uri="{FF2B5EF4-FFF2-40B4-BE49-F238E27FC236}">
                <a16:creationId xmlns:a16="http://schemas.microsoft.com/office/drawing/2014/main" id="{E47B437A-30A1-E087-67C4-95A3A4050C2E}"/>
              </a:ext>
            </a:extLst>
          </p:cNvPr>
          <p:cNvSpPr txBox="1"/>
          <p:nvPr/>
        </p:nvSpPr>
        <p:spPr>
          <a:xfrm>
            <a:off x="6165548" y="4646216"/>
            <a:ext cx="4206240"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a:t>Q3 -  Student was assessed in English which is the student's primary language. Compliant</a:t>
            </a:r>
          </a:p>
          <a:p>
            <a:endParaRPr lang="en-US" dirty="0"/>
          </a:p>
        </p:txBody>
      </p:sp>
      <p:pic>
        <p:nvPicPr>
          <p:cNvPr id="3" name="Picture 2" descr="green light -compliant">
            <a:extLst>
              <a:ext uri="{FF2B5EF4-FFF2-40B4-BE49-F238E27FC236}">
                <a16:creationId xmlns:a16="http://schemas.microsoft.com/office/drawing/2014/main" id="{D43BD585-360F-6FB2-7863-FF36313933D9}"/>
              </a:ext>
            </a:extLst>
          </p:cNvPr>
          <p:cNvPicPr>
            <a:picLocks noChangeAspect="1"/>
          </p:cNvPicPr>
          <p:nvPr/>
        </p:nvPicPr>
        <p:blipFill>
          <a:blip r:embed="rId4"/>
          <a:stretch>
            <a:fillRect/>
          </a:stretch>
        </p:blipFill>
        <p:spPr>
          <a:xfrm>
            <a:off x="10612999" y="4399895"/>
            <a:ext cx="1579001" cy="1609483"/>
          </a:xfrm>
          <a:prstGeom prst="rect">
            <a:avLst/>
          </a:prstGeom>
        </p:spPr>
      </p:pic>
    </p:spTree>
    <p:extLst>
      <p:ext uri="{BB962C8B-B14F-4D97-AF65-F5344CB8AC3E}">
        <p14:creationId xmlns:p14="http://schemas.microsoft.com/office/powerpoint/2010/main" val="38179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E73D528-B2DF-972C-79E0-564C71E64771}"/>
              </a:ext>
            </a:extLst>
          </p:cNvPr>
          <p:cNvSpPr>
            <a:spLocks noGrp="1"/>
          </p:cNvSpPr>
          <p:nvPr>
            <p:ph idx="1"/>
          </p:nvPr>
        </p:nvSpPr>
        <p:spPr/>
        <p:txBody>
          <a:bodyPr/>
          <a:lstStyle/>
          <a:p>
            <a:pPr marL="0" indent="0">
              <a:buNone/>
            </a:pPr>
            <a:r>
              <a:rPr lang="en-US" sz="2400" b="0" i="0" u="none" strike="noStrike" baseline="0" dirty="0">
                <a:latin typeface="+mn-lt"/>
              </a:rPr>
              <a:t>The BASC-3 TRS and SRP were selected as part of this evaluation. These rating scales were determined to be</a:t>
            </a:r>
            <a:r>
              <a:rPr lang="en-US" sz="2400" dirty="0">
                <a:latin typeface="+mn-lt"/>
              </a:rPr>
              <a:t> </a:t>
            </a:r>
            <a:r>
              <a:rPr lang="en-US" sz="2400" b="0" i="0" u="none" strike="noStrike" baseline="0" dirty="0">
                <a:latin typeface="+mn-lt"/>
              </a:rPr>
              <a:t>nondiscriminatory on a cultural and ethnic basis when combined with follow-up interviews and further </a:t>
            </a:r>
            <a:r>
              <a:rPr lang="en-US" sz="2400" b="0" i="0" u="none" strike="noStrike" baseline="0" dirty="0">
                <a:solidFill>
                  <a:srgbClr val="1F1F1F"/>
                </a:solidFill>
                <a:latin typeface="+mn-lt"/>
              </a:rPr>
              <a:t>information</a:t>
            </a:r>
            <a:r>
              <a:rPr lang="en-US" sz="2400" b="0" i="0" u="none" strike="noStrike" baseline="0" dirty="0">
                <a:solidFill>
                  <a:srgbClr val="4B4B4B"/>
                </a:solidFill>
                <a:latin typeface="+mn-lt"/>
              </a:rPr>
              <a:t>. </a:t>
            </a:r>
            <a:r>
              <a:rPr lang="en-US" sz="2400" b="0" i="0" u="none" strike="noStrike" baseline="0" dirty="0">
                <a:solidFill>
                  <a:srgbClr val="1F1F1F"/>
                </a:solidFill>
                <a:latin typeface="+mn-lt"/>
              </a:rPr>
              <a:t>Bias mitigation techniques in the norming process are described in the BASC-3 technical manual and the BASC-3 was administered as described in order to mitigate the impact of bias.</a:t>
            </a:r>
          </a:p>
          <a:p>
            <a:pPr marL="0" marR="2010" indent="0">
              <a:buNone/>
            </a:pPr>
            <a:r>
              <a:rPr lang="en-US" sz="2400" b="0" i="0" u="none" strike="noStrike" baseline="0" dirty="0">
                <a:solidFill>
                  <a:srgbClr val="1F1F1F"/>
                </a:solidFill>
                <a:latin typeface="+mn-lt"/>
              </a:rPr>
              <a:t>XXXX is an English-speaking, African American female. While some research indicates that the BASC-3 overidentifies African American students for social emotional problems and ADHD</a:t>
            </a:r>
            <a:r>
              <a:rPr lang="en-US" sz="2400" b="0" i="0" u="none" strike="noStrike" baseline="0" dirty="0">
                <a:solidFill>
                  <a:srgbClr val="4B4B4B"/>
                </a:solidFill>
                <a:latin typeface="+mn-lt"/>
              </a:rPr>
              <a:t>. </a:t>
            </a:r>
            <a:r>
              <a:rPr lang="en-US" sz="2400" b="0" i="0" u="none" strike="noStrike" baseline="0" dirty="0">
                <a:solidFill>
                  <a:srgbClr val="1F1F1F"/>
                </a:solidFill>
                <a:latin typeface="+mn-lt"/>
              </a:rPr>
              <a:t>Information collected through culturally sensitive interviews, and clinical validation of the diagnosis mitigate the impact of bias on this evaluation.</a:t>
            </a:r>
          </a:p>
          <a:p>
            <a:pPr marL="0" indent="0">
              <a:buNone/>
            </a:pPr>
            <a:endParaRPr lang="en-US" dirty="0"/>
          </a:p>
        </p:txBody>
      </p:sp>
      <p:sp>
        <p:nvSpPr>
          <p:cNvPr id="5" name="Title 4">
            <a:extLst>
              <a:ext uri="{FF2B5EF4-FFF2-40B4-BE49-F238E27FC236}">
                <a16:creationId xmlns:a16="http://schemas.microsoft.com/office/drawing/2014/main" id="{65D479B6-D156-FC5D-251E-DFF7D996242A}"/>
              </a:ext>
            </a:extLst>
          </p:cNvPr>
          <p:cNvSpPr>
            <a:spLocks noGrp="1"/>
          </p:cNvSpPr>
          <p:nvPr>
            <p:ph type="title"/>
          </p:nvPr>
        </p:nvSpPr>
        <p:spPr/>
        <p:txBody>
          <a:bodyPr>
            <a:normAutofit/>
          </a:bodyPr>
          <a:lstStyle/>
          <a:p>
            <a:r>
              <a:rPr lang="en-US" dirty="0"/>
              <a:t>Q2 and Q3 – example 4</a:t>
            </a:r>
          </a:p>
        </p:txBody>
      </p:sp>
    </p:spTree>
    <p:extLst>
      <p:ext uri="{BB962C8B-B14F-4D97-AF65-F5344CB8AC3E}">
        <p14:creationId xmlns:p14="http://schemas.microsoft.com/office/powerpoint/2010/main" val="820971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EFA66-EAB6-FD89-6285-41264B690B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E76AEA7-8B63-7313-45E3-EF9C129A759D}"/>
              </a:ext>
            </a:extLst>
          </p:cNvPr>
          <p:cNvSpPr>
            <a:spLocks noGrp="1"/>
          </p:cNvSpPr>
          <p:nvPr>
            <p:ph type="title"/>
          </p:nvPr>
        </p:nvSpPr>
        <p:spPr/>
        <p:txBody>
          <a:bodyPr>
            <a:normAutofit fontScale="90000"/>
          </a:bodyPr>
          <a:lstStyle/>
          <a:p>
            <a:r>
              <a:rPr lang="en-US" dirty="0"/>
              <a:t>Q2 and Q3 – example 4 KSDE Response</a:t>
            </a:r>
          </a:p>
        </p:txBody>
      </p:sp>
      <p:sp>
        <p:nvSpPr>
          <p:cNvPr id="6" name="Content Placeholder 5">
            <a:extLst>
              <a:ext uri="{FF2B5EF4-FFF2-40B4-BE49-F238E27FC236}">
                <a16:creationId xmlns:a16="http://schemas.microsoft.com/office/drawing/2014/main" id="{D8336473-0441-E673-1429-5C4668F49E71}"/>
              </a:ext>
            </a:extLst>
          </p:cNvPr>
          <p:cNvSpPr>
            <a:spLocks noGrp="1"/>
          </p:cNvSpPr>
          <p:nvPr>
            <p:ph sz="half" idx="1"/>
          </p:nvPr>
        </p:nvSpPr>
        <p:spPr/>
        <p:txBody>
          <a:bodyPr>
            <a:normAutofit fontScale="70000" lnSpcReduction="20000"/>
          </a:bodyPr>
          <a:lstStyle/>
          <a:p>
            <a:pPr marL="0" indent="0">
              <a:buNone/>
            </a:pPr>
            <a:r>
              <a:rPr lang="en-US" sz="2400" b="0" i="0" u="none" strike="noStrike" baseline="0" dirty="0">
                <a:latin typeface="+mn-lt"/>
              </a:rPr>
              <a:t>The BASC-3 TRS and SRP were selected as part of this evaluation. These rating scales were determined to be</a:t>
            </a:r>
            <a:r>
              <a:rPr lang="en-US" sz="2400" dirty="0">
                <a:latin typeface="+mn-lt"/>
              </a:rPr>
              <a:t> </a:t>
            </a:r>
            <a:r>
              <a:rPr lang="en-US" sz="2400" b="0" i="0" u="none" strike="noStrike" baseline="0" dirty="0">
                <a:latin typeface="+mn-lt"/>
              </a:rPr>
              <a:t>nondiscriminatory on a cultural and ethnic basis when combined with follow-up interviews and further </a:t>
            </a:r>
            <a:r>
              <a:rPr lang="en-US" sz="2400" b="0" i="0" u="none" strike="noStrike" baseline="0" dirty="0">
                <a:solidFill>
                  <a:srgbClr val="1F1F1F"/>
                </a:solidFill>
                <a:latin typeface="+mn-lt"/>
              </a:rPr>
              <a:t>information</a:t>
            </a:r>
            <a:r>
              <a:rPr lang="en-US" sz="2400" b="0" i="0" u="none" strike="noStrike" baseline="0" dirty="0">
                <a:solidFill>
                  <a:srgbClr val="4B4B4B"/>
                </a:solidFill>
                <a:latin typeface="+mn-lt"/>
              </a:rPr>
              <a:t>. </a:t>
            </a:r>
            <a:r>
              <a:rPr lang="en-US" sz="2400" b="0" i="0" u="none" strike="noStrike" baseline="0" dirty="0">
                <a:solidFill>
                  <a:srgbClr val="1F1F1F"/>
                </a:solidFill>
                <a:latin typeface="+mn-lt"/>
              </a:rPr>
              <a:t>Bias mitigation techniques in the norming process are described in the BASC-3 technical manual and the BASC-3 was administered as described in order to mitigate the impact of bias.</a:t>
            </a:r>
          </a:p>
          <a:p>
            <a:pPr marL="0" marR="2010" indent="0">
              <a:buNone/>
            </a:pPr>
            <a:r>
              <a:rPr lang="en-US" sz="2400" b="0" i="0" u="none" strike="noStrike" baseline="0" dirty="0">
                <a:solidFill>
                  <a:srgbClr val="1F1F1F"/>
                </a:solidFill>
                <a:latin typeface="+mn-lt"/>
              </a:rPr>
              <a:t>XXXX is an English-speaking, African American female. While some research indicates that the BASC-3 overidentifies African American students for social emotional problems and ADHD</a:t>
            </a:r>
            <a:r>
              <a:rPr lang="en-US" sz="2400" b="0" i="0" u="none" strike="noStrike" baseline="0" dirty="0">
                <a:solidFill>
                  <a:srgbClr val="4B4B4B"/>
                </a:solidFill>
                <a:latin typeface="+mn-lt"/>
              </a:rPr>
              <a:t>. </a:t>
            </a:r>
            <a:r>
              <a:rPr lang="en-US" sz="2400" b="0" i="0" u="none" strike="noStrike" baseline="0" dirty="0">
                <a:solidFill>
                  <a:srgbClr val="1F1F1F"/>
                </a:solidFill>
                <a:latin typeface="+mn-lt"/>
              </a:rPr>
              <a:t>Information collected through culturally sensitive interviews, and clinical validation of the diagnosis mitigate the impact of bias on this evaluation.</a:t>
            </a:r>
          </a:p>
          <a:p>
            <a:pPr marL="0" indent="0">
              <a:buNone/>
            </a:pPr>
            <a:endParaRPr lang="en-US" dirty="0"/>
          </a:p>
        </p:txBody>
      </p:sp>
      <p:sp>
        <p:nvSpPr>
          <p:cNvPr id="2" name="Content Placeholder 1">
            <a:extLst>
              <a:ext uri="{FF2B5EF4-FFF2-40B4-BE49-F238E27FC236}">
                <a16:creationId xmlns:a16="http://schemas.microsoft.com/office/drawing/2014/main" id="{5E629933-63B9-1C5F-9988-FAC6F3018862}"/>
              </a:ext>
            </a:extLst>
          </p:cNvPr>
          <p:cNvSpPr>
            <a:spLocks noGrp="1"/>
          </p:cNvSpPr>
          <p:nvPr>
            <p:ph sz="half" idx="2"/>
          </p:nvPr>
        </p:nvSpPr>
        <p:spPr/>
        <p:txBody>
          <a:bodyPr>
            <a:normAutofit/>
          </a:bodyPr>
          <a:lstStyle/>
          <a:p>
            <a:r>
              <a:rPr lang="en-US" sz="2400" dirty="0"/>
              <a:t>Students race/ethnicity is indicated. Student’s cultural and racial status were considered throughout the assessment process</a:t>
            </a:r>
          </a:p>
          <a:p>
            <a:r>
              <a:rPr lang="en-US" sz="2400" dirty="0"/>
              <a:t>Student was tested in native language – English.</a:t>
            </a:r>
          </a:p>
          <a:p>
            <a:pPr marL="0" indent="0">
              <a:buNone/>
            </a:pPr>
            <a:endParaRPr lang="en-US" dirty="0"/>
          </a:p>
          <a:p>
            <a:endParaRPr lang="en-US" dirty="0"/>
          </a:p>
          <a:p>
            <a:endParaRPr lang="en-US" dirty="0"/>
          </a:p>
          <a:p>
            <a:endParaRPr lang="en-US" dirty="0"/>
          </a:p>
          <a:p>
            <a:endParaRPr lang="en-US" dirty="0"/>
          </a:p>
        </p:txBody>
      </p:sp>
      <p:pic>
        <p:nvPicPr>
          <p:cNvPr id="4" name="Picture 3" descr="green light -compliant">
            <a:extLst>
              <a:ext uri="{FF2B5EF4-FFF2-40B4-BE49-F238E27FC236}">
                <a16:creationId xmlns:a16="http://schemas.microsoft.com/office/drawing/2014/main" id="{88622EB9-9877-9A29-DF8E-D672187961E7}"/>
              </a:ext>
            </a:extLst>
          </p:cNvPr>
          <p:cNvPicPr>
            <a:picLocks noChangeAspect="1"/>
          </p:cNvPicPr>
          <p:nvPr/>
        </p:nvPicPr>
        <p:blipFill>
          <a:blip r:embed="rId3"/>
          <a:stretch>
            <a:fillRect/>
          </a:stretch>
        </p:blipFill>
        <p:spPr>
          <a:xfrm>
            <a:off x="9188960" y="4567480"/>
            <a:ext cx="1579001" cy="1609483"/>
          </a:xfrm>
          <a:prstGeom prst="rect">
            <a:avLst/>
          </a:prstGeom>
        </p:spPr>
      </p:pic>
    </p:spTree>
    <p:extLst>
      <p:ext uri="{BB962C8B-B14F-4D97-AF65-F5344CB8AC3E}">
        <p14:creationId xmlns:p14="http://schemas.microsoft.com/office/powerpoint/2010/main" val="35909445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EE087-B3E8-9D98-12BA-8BE7E54687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B30B29-B574-1E42-6E59-0E0AC458642B}"/>
              </a:ext>
            </a:extLst>
          </p:cNvPr>
          <p:cNvSpPr>
            <a:spLocks noGrp="1"/>
          </p:cNvSpPr>
          <p:nvPr>
            <p:ph type="title"/>
          </p:nvPr>
        </p:nvSpPr>
        <p:spPr/>
        <p:txBody>
          <a:bodyPr anchor="ctr">
            <a:normAutofit/>
          </a:bodyPr>
          <a:lstStyle/>
          <a:p>
            <a:r>
              <a:rPr lang="en-US" dirty="0"/>
              <a:t>Q2 and Q3– example 5</a:t>
            </a:r>
          </a:p>
        </p:txBody>
      </p:sp>
      <p:pic>
        <p:nvPicPr>
          <p:cNvPr id="7" name="Content Placeholder 6" descr="screenshot image showing assurances for question 2 and question 3 with only yes marked. Nothing is explained.">
            <a:extLst>
              <a:ext uri="{FF2B5EF4-FFF2-40B4-BE49-F238E27FC236}">
                <a16:creationId xmlns:a16="http://schemas.microsoft.com/office/drawing/2014/main" id="{CA2AF5F4-CBF1-06DB-4D4F-03E420A7424F}"/>
              </a:ext>
            </a:extLst>
          </p:cNvPr>
          <p:cNvPicPr>
            <a:picLocks noGrp="1" noChangeAspect="1"/>
          </p:cNvPicPr>
          <p:nvPr>
            <p:ph sz="half" idx="1"/>
          </p:nvPr>
        </p:nvPicPr>
        <p:blipFill>
          <a:blip r:embed="rId3"/>
          <a:stretch>
            <a:fillRect/>
          </a:stretch>
        </p:blipFill>
        <p:spPr>
          <a:xfrm>
            <a:off x="626434" y="2298524"/>
            <a:ext cx="10727365" cy="2340402"/>
          </a:xfrm>
          <a:prstGeom prst="rect">
            <a:avLst/>
          </a:prstGeom>
        </p:spPr>
      </p:pic>
    </p:spTree>
    <p:extLst>
      <p:ext uri="{BB962C8B-B14F-4D97-AF65-F5344CB8AC3E}">
        <p14:creationId xmlns:p14="http://schemas.microsoft.com/office/powerpoint/2010/main" val="653529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4905-2638-8DB3-F5BB-CCF0D320018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2EC426-B9BA-A9A2-5A69-67DD3C1FDC8D}"/>
              </a:ext>
            </a:extLst>
          </p:cNvPr>
          <p:cNvSpPr>
            <a:spLocks noGrp="1"/>
          </p:cNvSpPr>
          <p:nvPr>
            <p:ph type="title"/>
          </p:nvPr>
        </p:nvSpPr>
        <p:spPr/>
        <p:txBody>
          <a:bodyPr anchor="ctr">
            <a:normAutofit/>
          </a:bodyPr>
          <a:lstStyle/>
          <a:p>
            <a:r>
              <a:rPr lang="en-US" dirty="0"/>
              <a:t>Q2 and Q3– example 5 KSDE Response</a:t>
            </a:r>
          </a:p>
        </p:txBody>
      </p:sp>
      <p:pic>
        <p:nvPicPr>
          <p:cNvPr id="7" name="Content Placeholder 6" descr="screenshot image showing assurances for question 2 and question 3 with only yes marked. Nothing is explained.">
            <a:extLst>
              <a:ext uri="{FF2B5EF4-FFF2-40B4-BE49-F238E27FC236}">
                <a16:creationId xmlns:a16="http://schemas.microsoft.com/office/drawing/2014/main" id="{D8E21078-6CE9-A057-7941-F57BAACB3F78}"/>
              </a:ext>
            </a:extLst>
          </p:cNvPr>
          <p:cNvPicPr>
            <a:picLocks noGrp="1" noChangeAspect="1"/>
          </p:cNvPicPr>
          <p:nvPr>
            <p:ph sz="half" idx="1"/>
          </p:nvPr>
        </p:nvPicPr>
        <p:blipFill>
          <a:blip r:embed="rId3"/>
          <a:stretch>
            <a:fillRect/>
          </a:stretch>
        </p:blipFill>
        <p:spPr>
          <a:xfrm>
            <a:off x="626435" y="2298524"/>
            <a:ext cx="5181600" cy="1130476"/>
          </a:xfrm>
          <a:prstGeom prst="rect">
            <a:avLst/>
          </a:prstGeom>
        </p:spPr>
      </p:pic>
      <p:sp>
        <p:nvSpPr>
          <p:cNvPr id="5" name="Content Placeholder 4">
            <a:extLst>
              <a:ext uri="{FF2B5EF4-FFF2-40B4-BE49-F238E27FC236}">
                <a16:creationId xmlns:a16="http://schemas.microsoft.com/office/drawing/2014/main" id="{F6D49AAC-80D6-588F-2AEC-090FCCED5740}"/>
              </a:ext>
            </a:extLst>
          </p:cNvPr>
          <p:cNvSpPr>
            <a:spLocks noGrp="1"/>
          </p:cNvSpPr>
          <p:nvPr>
            <p:ph sz="half" idx="2"/>
          </p:nvPr>
        </p:nvSpPr>
        <p:spPr>
          <a:xfrm>
            <a:off x="6172200" y="1485081"/>
            <a:ext cx="4481623" cy="2770759"/>
          </a:xfrm>
        </p:spPr>
        <p:txBody>
          <a:bodyPr>
            <a:normAutofit fontScale="92500" lnSpcReduction="10000"/>
          </a:bodyPr>
          <a:lstStyle/>
          <a:p>
            <a:r>
              <a:rPr lang="en-US" dirty="0"/>
              <a:t>Q2 – What is the student’s race/ethnicity? Are there cultural considerations that need to be address? KSDE does not have enough information to mark this compliant. </a:t>
            </a:r>
          </a:p>
        </p:txBody>
      </p:sp>
      <p:pic>
        <p:nvPicPr>
          <p:cNvPr id="4" name="Picture 3" descr="red light - non-compliant">
            <a:extLst>
              <a:ext uri="{FF2B5EF4-FFF2-40B4-BE49-F238E27FC236}">
                <a16:creationId xmlns:a16="http://schemas.microsoft.com/office/drawing/2014/main" id="{FADAB0F5-2C13-9717-D34F-7C505E9427F9}"/>
              </a:ext>
            </a:extLst>
          </p:cNvPr>
          <p:cNvPicPr>
            <a:picLocks noChangeAspect="1"/>
          </p:cNvPicPr>
          <p:nvPr/>
        </p:nvPicPr>
        <p:blipFill>
          <a:blip r:embed="rId4"/>
          <a:stretch>
            <a:fillRect/>
          </a:stretch>
        </p:blipFill>
        <p:spPr>
          <a:xfrm>
            <a:off x="10625469" y="1825625"/>
            <a:ext cx="1433070" cy="1701413"/>
          </a:xfrm>
          <a:prstGeom prst="rect">
            <a:avLst/>
          </a:prstGeom>
          <a:noFill/>
        </p:spPr>
      </p:pic>
      <p:sp>
        <p:nvSpPr>
          <p:cNvPr id="2" name="TextBox 1">
            <a:extLst>
              <a:ext uri="{FF2B5EF4-FFF2-40B4-BE49-F238E27FC236}">
                <a16:creationId xmlns:a16="http://schemas.microsoft.com/office/drawing/2014/main" id="{7A2657A4-7040-14E9-FDD2-1BEC3CC03E6F}"/>
              </a:ext>
            </a:extLst>
          </p:cNvPr>
          <p:cNvSpPr txBox="1"/>
          <p:nvPr/>
        </p:nvSpPr>
        <p:spPr>
          <a:xfrm>
            <a:off x="6172200" y="4187979"/>
            <a:ext cx="4194048" cy="2369880"/>
          </a:xfrm>
          <a:prstGeom prst="rect">
            <a:avLst/>
          </a:prstGeom>
          <a:noFill/>
        </p:spPr>
        <p:txBody>
          <a:bodyPr wrap="square" rtlCol="0">
            <a:spAutoFit/>
          </a:bodyPr>
          <a:lstStyle/>
          <a:p>
            <a:pPr marL="457200" indent="-457200">
              <a:buFont typeface="Arial" panose="020B0604020202020204" pitchFamily="34" charset="0"/>
              <a:buChar char="•"/>
            </a:pPr>
            <a:r>
              <a:rPr lang="en-US" sz="2600" dirty="0"/>
              <a:t>Q3 -  What language was the student assessed in? What is the native language of the student?</a:t>
            </a:r>
          </a:p>
          <a:p>
            <a:endParaRPr lang="en-US" dirty="0"/>
          </a:p>
        </p:txBody>
      </p:sp>
      <p:pic>
        <p:nvPicPr>
          <p:cNvPr id="8" name="Picture 7" descr="red light - non-compliant">
            <a:extLst>
              <a:ext uri="{FF2B5EF4-FFF2-40B4-BE49-F238E27FC236}">
                <a16:creationId xmlns:a16="http://schemas.microsoft.com/office/drawing/2014/main" id="{03B775AA-90CD-3477-2455-BD39E0DEADB3}"/>
              </a:ext>
            </a:extLst>
          </p:cNvPr>
          <p:cNvPicPr>
            <a:picLocks noChangeAspect="1"/>
          </p:cNvPicPr>
          <p:nvPr/>
        </p:nvPicPr>
        <p:blipFill>
          <a:blip r:embed="rId4"/>
          <a:stretch>
            <a:fillRect/>
          </a:stretch>
        </p:blipFill>
        <p:spPr>
          <a:xfrm>
            <a:off x="10653823" y="4255840"/>
            <a:ext cx="1433070" cy="1701413"/>
          </a:xfrm>
          <a:prstGeom prst="rect">
            <a:avLst/>
          </a:prstGeom>
          <a:noFill/>
        </p:spPr>
      </p:pic>
    </p:spTree>
    <p:extLst>
      <p:ext uri="{BB962C8B-B14F-4D97-AF65-F5344CB8AC3E}">
        <p14:creationId xmlns:p14="http://schemas.microsoft.com/office/powerpoint/2010/main" val="383529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96678-E5DF-5F8F-6717-00FFE4D625A7}"/>
              </a:ext>
            </a:extLst>
          </p:cNvPr>
          <p:cNvSpPr>
            <a:spLocks noGrp="1"/>
          </p:cNvSpPr>
          <p:nvPr>
            <p:ph type="title"/>
          </p:nvPr>
        </p:nvSpPr>
        <p:spPr/>
        <p:txBody>
          <a:bodyPr>
            <a:normAutofit fontScale="90000"/>
          </a:bodyPr>
          <a:lstStyle/>
          <a:p>
            <a:r>
              <a:rPr lang="en-US" dirty="0"/>
              <a:t>Q2 and Q3 example – Dialect Differences</a:t>
            </a:r>
          </a:p>
        </p:txBody>
      </p:sp>
      <p:sp>
        <p:nvSpPr>
          <p:cNvPr id="3" name="Content Placeholder 2">
            <a:extLst>
              <a:ext uri="{FF2B5EF4-FFF2-40B4-BE49-F238E27FC236}">
                <a16:creationId xmlns:a16="http://schemas.microsoft.com/office/drawing/2014/main" id="{4B1CAD16-3035-4865-0323-CBCC29B56416}"/>
              </a:ext>
            </a:extLst>
          </p:cNvPr>
          <p:cNvSpPr>
            <a:spLocks noGrp="1"/>
          </p:cNvSpPr>
          <p:nvPr>
            <p:ph idx="1"/>
          </p:nvPr>
        </p:nvSpPr>
        <p:spPr/>
        <p:txBody>
          <a:bodyPr>
            <a:normAutofit fontScale="85000" lnSpcReduction="20000"/>
          </a:bodyPr>
          <a:lstStyle/>
          <a:p>
            <a:r>
              <a:rPr lang="en-US" dirty="0"/>
              <a:t>XXXX, an 8 yr old, male child of Asian, African American, and Caucasian descent is a 3</a:t>
            </a:r>
            <a:r>
              <a:rPr lang="en-US" baseline="30000" dirty="0"/>
              <a:t>rd</a:t>
            </a:r>
            <a:r>
              <a:rPr lang="en-US" dirty="0"/>
              <a:t> grader at XXXX. English is the language in the home and of instruction, so a lack of English language proficiency is not considered a factor in XXX’s ability to access the general education curriculum. Assessments for this reevaluation were chosen to minimize bias based on racial/cultural background. No one assessment should be utilized to determine education placement. Because XXXX’s language skill levels are substantially different than his same-aged, typically developing peers, the team is using classroom performance, curriculum-based measurements, observations, and standardized assessments to better understand his abilities and needs. The results of the EOWPVT-4</a:t>
            </a:r>
            <a:r>
              <a:rPr lang="en-US" baseline="30000" dirty="0"/>
              <a:t>th</a:t>
            </a:r>
            <a:r>
              <a:rPr lang="en-US" dirty="0"/>
              <a:t> Edition and the PPVT 5</a:t>
            </a:r>
            <a:r>
              <a:rPr lang="en-US" baseline="30000" dirty="0"/>
              <a:t>th</a:t>
            </a:r>
            <a:r>
              <a:rPr lang="en-US" dirty="0"/>
              <a:t> Edition were interpreted with consideration of any dialectal or cultural differences, ensuring that differences related to the student’s background were not mistaken for errors. </a:t>
            </a:r>
          </a:p>
        </p:txBody>
      </p:sp>
    </p:spTree>
    <p:extLst>
      <p:ext uri="{BB962C8B-B14F-4D97-AF65-F5344CB8AC3E}">
        <p14:creationId xmlns:p14="http://schemas.microsoft.com/office/powerpoint/2010/main" val="10460888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4B603-DF6B-1107-CB9B-5CF78199E1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F617B27-0375-01A8-F257-0ECBEC27B4B5}"/>
              </a:ext>
            </a:extLst>
          </p:cNvPr>
          <p:cNvSpPr>
            <a:spLocks noGrp="1"/>
          </p:cNvSpPr>
          <p:nvPr>
            <p:ph type="title"/>
          </p:nvPr>
        </p:nvSpPr>
        <p:spPr/>
        <p:txBody>
          <a:bodyPr>
            <a:normAutofit fontScale="90000"/>
          </a:bodyPr>
          <a:lstStyle/>
          <a:p>
            <a:r>
              <a:rPr lang="en-US" dirty="0"/>
              <a:t>Q2 and Q3 example – Dialect Differences – KSDE Response</a:t>
            </a:r>
          </a:p>
        </p:txBody>
      </p:sp>
      <p:sp>
        <p:nvSpPr>
          <p:cNvPr id="3" name="Content Placeholder 2">
            <a:extLst>
              <a:ext uri="{FF2B5EF4-FFF2-40B4-BE49-F238E27FC236}">
                <a16:creationId xmlns:a16="http://schemas.microsoft.com/office/drawing/2014/main" id="{9AAF9CCE-44E1-5621-6BEC-E8BEECC20EF2}"/>
              </a:ext>
            </a:extLst>
          </p:cNvPr>
          <p:cNvSpPr>
            <a:spLocks noGrp="1"/>
          </p:cNvSpPr>
          <p:nvPr>
            <p:ph idx="1"/>
          </p:nvPr>
        </p:nvSpPr>
        <p:spPr>
          <a:xfrm>
            <a:off x="838200" y="1644073"/>
            <a:ext cx="6300355" cy="4532890"/>
          </a:xfrm>
        </p:spPr>
        <p:txBody>
          <a:bodyPr>
            <a:normAutofit fontScale="62500" lnSpcReduction="20000"/>
          </a:bodyPr>
          <a:lstStyle/>
          <a:p>
            <a:r>
              <a:rPr lang="en-US" dirty="0"/>
              <a:t>XXXX, an 8 yr old, male child of Asian, African American, and Caucasian descent is a 3</a:t>
            </a:r>
            <a:r>
              <a:rPr lang="en-US" baseline="30000" dirty="0"/>
              <a:t>rd</a:t>
            </a:r>
            <a:r>
              <a:rPr lang="en-US" dirty="0"/>
              <a:t> grader at XXXX. English is the language in the home and of instruction, so a lack of English language proficiency is not considered a factor in XXX’s ability to access the general education curriculum. Assessments for this reevaluation were chosen to minimize bias based on racial/cultural background. No one assessment should be utilized to determine education placement. Because XXXX’s language skill levels are substantially different than his same-aged, typically developing peers, the team is using classroom performance, curriculum-based measurements, observations, and standardized assessments to better understand his abilities and needs. The results of the EOWPVT-4</a:t>
            </a:r>
            <a:r>
              <a:rPr lang="en-US" baseline="30000" dirty="0"/>
              <a:t>th</a:t>
            </a:r>
            <a:r>
              <a:rPr lang="en-US" dirty="0"/>
              <a:t> Edition and the PPVT 5</a:t>
            </a:r>
            <a:r>
              <a:rPr lang="en-US" baseline="30000" dirty="0"/>
              <a:t>th</a:t>
            </a:r>
            <a:r>
              <a:rPr lang="en-US" dirty="0"/>
              <a:t> Edition were interpreted with consideration of any dialectal or cultural differences, ensuring that differences related to the student’s background were not mistaken for errors. </a:t>
            </a:r>
          </a:p>
        </p:txBody>
      </p:sp>
      <p:sp>
        <p:nvSpPr>
          <p:cNvPr id="9" name="TextBox 8">
            <a:extLst>
              <a:ext uri="{FF2B5EF4-FFF2-40B4-BE49-F238E27FC236}">
                <a16:creationId xmlns:a16="http://schemas.microsoft.com/office/drawing/2014/main" id="{876AA7A2-497E-3494-40C5-A9E904C6DED2}"/>
              </a:ext>
            </a:extLst>
          </p:cNvPr>
          <p:cNvSpPr txBox="1"/>
          <p:nvPr/>
        </p:nvSpPr>
        <p:spPr>
          <a:xfrm>
            <a:off x="7606145" y="1690688"/>
            <a:ext cx="4114800" cy="2031325"/>
          </a:xfrm>
          <a:prstGeom prst="rect">
            <a:avLst/>
          </a:prstGeom>
          <a:noFill/>
        </p:spPr>
        <p:txBody>
          <a:bodyPr wrap="square">
            <a:spAutoFit/>
          </a:bodyPr>
          <a:lstStyle/>
          <a:p>
            <a:pPr marL="285750" indent="-285750">
              <a:buFont typeface="Arial" panose="020B0604020202020204" pitchFamily="34" charset="0"/>
              <a:buChar char="•"/>
            </a:pPr>
            <a:r>
              <a:rPr lang="en-US" dirty="0"/>
              <a:t>Students race/ethnicity is indicated. Student’s cultural and racial status were considered throughout the assessment process</a:t>
            </a:r>
          </a:p>
          <a:p>
            <a:pPr marL="285750" indent="-285750">
              <a:buFont typeface="Arial" panose="020B0604020202020204" pitchFamily="34" charset="0"/>
              <a:buChar char="•"/>
            </a:pPr>
            <a:r>
              <a:rPr lang="en-US" dirty="0"/>
              <a:t>Student was tested in native language – English.</a:t>
            </a:r>
          </a:p>
          <a:p>
            <a:pPr marL="285750" indent="-285750">
              <a:buFont typeface="Arial" panose="020B0604020202020204" pitchFamily="34" charset="0"/>
              <a:buChar char="•"/>
            </a:pPr>
            <a:endParaRPr lang="en-US" dirty="0"/>
          </a:p>
        </p:txBody>
      </p:sp>
      <p:pic>
        <p:nvPicPr>
          <p:cNvPr id="10" name="Picture 9" descr="green light - compliant">
            <a:extLst>
              <a:ext uri="{FF2B5EF4-FFF2-40B4-BE49-F238E27FC236}">
                <a16:creationId xmlns:a16="http://schemas.microsoft.com/office/drawing/2014/main" id="{DC8CA849-A847-1670-1BF2-7C89BADE6287}"/>
              </a:ext>
            </a:extLst>
          </p:cNvPr>
          <p:cNvPicPr>
            <a:picLocks noChangeAspect="1"/>
          </p:cNvPicPr>
          <p:nvPr/>
        </p:nvPicPr>
        <p:blipFill>
          <a:blip r:embed="rId3"/>
          <a:stretch>
            <a:fillRect/>
          </a:stretch>
        </p:blipFill>
        <p:spPr>
          <a:xfrm>
            <a:off x="8874044" y="3889736"/>
            <a:ext cx="1579001" cy="1609483"/>
          </a:xfrm>
          <a:prstGeom prst="rect">
            <a:avLst/>
          </a:prstGeom>
        </p:spPr>
      </p:pic>
    </p:spTree>
    <p:extLst>
      <p:ext uri="{BB962C8B-B14F-4D97-AF65-F5344CB8AC3E}">
        <p14:creationId xmlns:p14="http://schemas.microsoft.com/office/powerpoint/2010/main" val="26180308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6" y="-710639"/>
            <a:ext cx="10515600" cy="540284"/>
          </a:xfrm>
        </p:spPr>
        <p:txBody>
          <a:bodyPr>
            <a:noAutofit/>
          </a:bodyPr>
          <a:lstStyle/>
          <a:p>
            <a:r>
              <a:rPr lang="en-US" sz="1700">
                <a:latin typeface="+mn-lt"/>
              </a:rPr>
              <a:t>Question 4</a:t>
            </a:r>
          </a:p>
        </p:txBody>
      </p:sp>
      <p:sp>
        <p:nvSpPr>
          <p:cNvPr id="3" name="Content Placeholder 2">
            <a:extLst>
              <a:ext uri="{FF2B5EF4-FFF2-40B4-BE49-F238E27FC236}">
                <a16:creationId xmlns:a16="http://schemas.microsoft.com/office/drawing/2014/main" id="{665D638E-D5A1-4810-BFF5-2D1460112104}"/>
              </a:ext>
            </a:extLst>
          </p:cNvPr>
          <p:cNvSpPr>
            <a:spLocks noGrp="1"/>
          </p:cNvSpPr>
          <p:nvPr>
            <p:ph idx="1"/>
          </p:nvPr>
        </p:nvSpPr>
        <p:spPr>
          <a:xfrm>
            <a:off x="367004" y="338151"/>
            <a:ext cx="10986796" cy="3937299"/>
          </a:xfrm>
        </p:spPr>
        <p:txBody>
          <a:bodyPr>
            <a:normAutofit fontScale="55000" lnSpcReduction="20000"/>
          </a:bodyPr>
          <a:lstStyle/>
          <a:p>
            <a:pPr marL="0" indent="0">
              <a:lnSpc>
                <a:spcPct val="120000"/>
              </a:lnSpc>
              <a:buNone/>
            </a:pPr>
            <a:r>
              <a:rPr lang="en-US" b="1"/>
              <a:t>4</a:t>
            </a:r>
            <a:r>
              <a:rPr lang="en-US"/>
              <a:t>. During the most recent evaluation or reevaluation of the student, was the student assessed in ALL areas related to the suspected exceptionality, including, if appropriate, health, vision, hearing, social and emotional status, general intelligence, academic performance, communicative status, and motor abilities? 34 C.F.R. 300.304(c)(4); K.A.R. 91-40-9(b)(1)(A)-(H)</a:t>
            </a:r>
            <a:br>
              <a:rPr lang="en-US"/>
            </a:br>
            <a:br>
              <a:rPr lang="en-US"/>
            </a:br>
            <a:r>
              <a:rPr lang="en-US" b="1"/>
              <a:t>METHOD</a:t>
            </a:r>
            <a:r>
              <a:rPr lang="en-US"/>
              <a:t>: First, review the education record to determine the student’s suspected needs and areas of concern that were observed or contemplated at the time of the referral for evaluation or reevaluation. This information could be found in communications or information provided by the parent, teacher notes and observations, Student Intervention Team (SIT) notes/documents, discipline records, emergency safety intervention (ESI) records, health and vision screenings, etc. Next, review the education record to determine whether the evaluation assessed the student in ALL suspected needs and areas of concern that were observed or contemplated at the time of the referral for evaluation or reevaluation, whether or not commonly linked to the disability category in which the child has been classified. If ALL areas were not assessed, review the education record for information showing which areas were selected and why those not selected were not assessed. This information could be found in a prior written notice form, an evaluation/eligibility report, teacher/provider notes, or other documentation in the education record.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93432" y="3800146"/>
            <a:ext cx="5394604" cy="1651428"/>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during the most recent evaluation or reevaluation, the student was assessed in ALL areas related to the suspected exceptionality, including, if appropriate, health, vision, hearing, social and emotional status, general intelligence, academic performance, communicative status, and motor abilities.</a:t>
            </a:r>
            <a:endParaRPr lang="en-US" sz="1200" kern="0">
              <a:solidFill>
                <a:srgbClr val="000000"/>
              </a:solidFill>
              <a:latin typeface="+mn-lt"/>
              <a:ea typeface="Arial Narrow"/>
              <a:cs typeface="Arial Narrow"/>
              <a:sym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6000" y="3800145"/>
            <a:ext cx="5190836" cy="1651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buNone/>
            </a:pPr>
            <a:r>
              <a:rPr lang="en-US" sz="1200" b="1">
                <a:latin typeface="+mn-lt"/>
              </a:rPr>
              <a:t>Select NO if documentation DOES NOT show that during the most recent evaluation or reevaluation, the student was assessed in ALL areas related to the suspected exceptionality, including, if appropriate, health, vision, hearing, social and emotional status, general intelligence, academic performance, communicative status, and motor abilities.</a:t>
            </a:r>
            <a:endParaRPr lang="en-US" sz="1200" b="1"/>
          </a:p>
        </p:txBody>
      </p:sp>
      <p:sp>
        <p:nvSpPr>
          <p:cNvPr id="2" name="Rectangle 1">
            <a:extLst>
              <a:ext uri="{FF2B5EF4-FFF2-40B4-BE49-F238E27FC236}">
                <a16:creationId xmlns:a16="http://schemas.microsoft.com/office/drawing/2014/main" id="{743E82B9-0FD2-44A0-8846-898286AD5C8B}"/>
              </a:ext>
            </a:extLst>
          </p:cNvPr>
          <p:cNvSpPr/>
          <p:nvPr/>
        </p:nvSpPr>
        <p:spPr>
          <a:xfrm>
            <a:off x="367005" y="5451574"/>
            <a:ext cx="11457991" cy="738664"/>
          </a:xfrm>
          <a:prstGeom prst="rect">
            <a:avLst/>
          </a:prstGeom>
        </p:spPr>
        <p:txBody>
          <a:bodyPr wrap="square">
            <a:spAutoFit/>
          </a:bodyPr>
          <a:lstStyle/>
          <a:p>
            <a:r>
              <a:rPr lang="en-US" sz="1400" b="1" dirty="0"/>
              <a:t>SPECIAL NOTE</a:t>
            </a:r>
            <a:r>
              <a:rPr lang="en-US" sz="1400" dirty="0"/>
              <a:t>: The list of areas in the question (health, vision, hearing, social and emotional status, general intelligence, academic performance, communicative status, and motor abilities) is not an exhaustive list of areas that must be assessed. Decisions regarding the areas to be assessed are determined by the suspected needs of the child.</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4330032" cy="215444"/>
          </a:xfrm>
          <a:prstGeom prst="rect">
            <a:avLst/>
          </a:prstGeom>
        </p:spPr>
        <p:txBody>
          <a:bodyPr wrap="none">
            <a:spAutoFit/>
          </a:bodyPr>
          <a:lstStyle/>
          <a:p>
            <a:pPr lvl="0"/>
            <a:r>
              <a:rPr lang="en-US" sz="800" dirty="0">
                <a:solidFill>
                  <a:srgbClr val="12284C"/>
                </a:solidFill>
              </a:rPr>
              <a:t>Kansas Special Education Process Handbook, Chapter 3, Section E.1.; Chapter 7, Section E.</a:t>
            </a:r>
          </a:p>
        </p:txBody>
      </p:sp>
    </p:spTree>
    <p:custDataLst>
      <p:tags r:id="rId1"/>
    </p:custDataLst>
    <p:extLst>
      <p:ext uri="{BB962C8B-B14F-4D97-AF65-F5344CB8AC3E}">
        <p14:creationId xmlns:p14="http://schemas.microsoft.com/office/powerpoint/2010/main" val="2949418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4D6185-6FA4-0B7D-53FC-30ED4D6C718C}"/>
              </a:ext>
            </a:extLst>
          </p:cNvPr>
          <p:cNvSpPr>
            <a:spLocks noGrp="1"/>
          </p:cNvSpPr>
          <p:nvPr>
            <p:ph idx="1"/>
          </p:nvPr>
        </p:nvSpPr>
        <p:spPr/>
        <p:txBody>
          <a:bodyPr>
            <a:normAutofit fontScale="77500" lnSpcReduction="20000"/>
          </a:bodyPr>
          <a:lstStyle/>
          <a:p>
            <a:pPr marL="0" indent="0">
              <a:buNone/>
            </a:pPr>
            <a:r>
              <a:rPr lang="en-US" sz="3000" dirty="0"/>
              <a:t>“ The evaluation must be sufficiently comprehensive to identify all of the child’s special education and related service needs, whether or not commonly linked to the exceptionality category being considered for the child.”</a:t>
            </a:r>
          </a:p>
          <a:p>
            <a:pPr marL="0" indent="0">
              <a:buNone/>
            </a:pPr>
            <a:r>
              <a:rPr lang="en-US" sz="3000" dirty="0"/>
              <a:t>“The data collected is critical not only for the purpose of determining whether the child is eligible, but also to assist with the development of PLAAFP and in the development of an instructional plan if not eligible.</a:t>
            </a:r>
          </a:p>
          <a:p>
            <a:pPr marL="0" indent="0">
              <a:buNone/>
            </a:pPr>
            <a:r>
              <a:rPr lang="en-US" sz="3000" dirty="0"/>
              <a:t>If the child is found eligible, this information translates in the PLAAFP and forms the basis for making all the decisions in the IEP. If the child is not found eligible, the information assists the school in determining other appropriate instruction and supports for the child.”</a:t>
            </a:r>
          </a:p>
          <a:p>
            <a:pPr marL="0" indent="0">
              <a:buNone/>
            </a:pPr>
            <a:r>
              <a:rPr lang="en-US" sz="3000" dirty="0"/>
              <a:t>“…at the close of the evaluation, the team should have enough information to support the child whether or not eligible.”</a:t>
            </a:r>
          </a:p>
          <a:p>
            <a:pPr marL="0" indent="0">
              <a:buNone/>
            </a:pPr>
            <a:r>
              <a:rPr lang="en-US" sz="1800" dirty="0"/>
              <a:t>(Taken from Greenbush Comprehensive Evaluation workshop)</a:t>
            </a:r>
            <a:endParaRPr lang="en-US" sz="2100" dirty="0"/>
          </a:p>
        </p:txBody>
      </p:sp>
      <p:sp>
        <p:nvSpPr>
          <p:cNvPr id="3" name="Title 2">
            <a:extLst>
              <a:ext uri="{FF2B5EF4-FFF2-40B4-BE49-F238E27FC236}">
                <a16:creationId xmlns:a16="http://schemas.microsoft.com/office/drawing/2014/main" id="{A84ED343-24ED-1E75-090E-D3756C87A8DF}"/>
              </a:ext>
            </a:extLst>
          </p:cNvPr>
          <p:cNvSpPr>
            <a:spLocks noGrp="1"/>
          </p:cNvSpPr>
          <p:nvPr>
            <p:ph type="title"/>
          </p:nvPr>
        </p:nvSpPr>
        <p:spPr/>
        <p:txBody>
          <a:bodyPr/>
          <a:lstStyle/>
          <a:p>
            <a:r>
              <a:rPr lang="en-US" dirty="0"/>
              <a:t>KPH Text Reflection Ch 3 Section E</a:t>
            </a:r>
          </a:p>
        </p:txBody>
      </p:sp>
    </p:spTree>
    <p:extLst>
      <p:ext uri="{BB962C8B-B14F-4D97-AF65-F5344CB8AC3E}">
        <p14:creationId xmlns:p14="http://schemas.microsoft.com/office/powerpoint/2010/main" val="868126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EA2712F-805B-4A18-D0BB-4AABD9E8EAFF}"/>
              </a:ext>
            </a:extLst>
          </p:cNvPr>
          <p:cNvSpPr>
            <a:spLocks noGrp="1"/>
          </p:cNvSpPr>
          <p:nvPr>
            <p:ph idx="1"/>
          </p:nvPr>
        </p:nvSpPr>
        <p:spPr>
          <a:xfrm>
            <a:off x="3876346" y="1522153"/>
            <a:ext cx="7940749" cy="4532890"/>
          </a:xfrm>
        </p:spPr>
        <p:txBody>
          <a:bodyPr>
            <a:normAutofit fontScale="77500" lnSpcReduction="20000"/>
          </a:bodyPr>
          <a:lstStyle/>
          <a:p>
            <a:pPr marL="0" indent="0" rtl="0" fontAlgn="base">
              <a:buNone/>
            </a:pPr>
            <a:r>
              <a:rPr lang="en-US" dirty="0">
                <a:latin typeface="Open Sans Light" panose="020B0306030504020204" pitchFamily="34" charset="0"/>
                <a:ea typeface="Open Sans Light" panose="020B0306030504020204" pitchFamily="34" charset="0"/>
                <a:cs typeface="Open Sans Light" panose="020B0306030504020204" pitchFamily="34" charset="0"/>
              </a:rPr>
              <a:t>Kansas Integrated Accountability System (KIAS) is the </a:t>
            </a:r>
            <a:r>
              <a:rPr lang="en-US" b="1" dirty="0">
                <a:latin typeface="Open Sans Light" panose="020B0306030504020204" pitchFamily="34" charset="0"/>
                <a:ea typeface="Open Sans Light" panose="020B0306030504020204" pitchFamily="34" charset="0"/>
                <a:cs typeface="Open Sans Light" panose="020B0306030504020204" pitchFamily="34" charset="0"/>
              </a:rPr>
              <a:t>general supervision system </a:t>
            </a:r>
            <a:r>
              <a:rPr lang="en-US" dirty="0">
                <a:latin typeface="Open Sans Light" panose="020B0306030504020204" pitchFamily="34" charset="0"/>
                <a:ea typeface="Open Sans Light" panose="020B0306030504020204" pitchFamily="34" charset="0"/>
                <a:cs typeface="Open Sans Light" panose="020B0306030504020204" pitchFamily="34" charset="0"/>
              </a:rPr>
              <a:t>for the Special Education and Title Services (SETS) Team in Kansas. </a:t>
            </a:r>
          </a:p>
          <a:p>
            <a:pPr marL="0" indent="0" rtl="0" fontAlgn="base">
              <a:buNone/>
            </a:pPr>
            <a:r>
              <a:rPr lang="en-US" dirty="0">
                <a:effectLst/>
                <a:latin typeface="Open Sans Light" panose="020B0306030504020204" pitchFamily="34" charset="0"/>
                <a:ea typeface="Open Sans Light" panose="020B0306030504020204" pitchFamily="34" charset="0"/>
                <a:cs typeface="Open Sans Light" panose="020B0306030504020204" pitchFamily="34" charset="0"/>
              </a:rPr>
              <a:t>In Kansas, KIAS (general supervision) is </a:t>
            </a:r>
            <a:r>
              <a:rPr lang="en-US" b="1" dirty="0">
                <a:effectLst/>
                <a:latin typeface="Open Sans Light" panose="020B0306030504020204" pitchFamily="34" charset="0"/>
                <a:ea typeface="Open Sans Light" panose="020B0306030504020204" pitchFamily="34" charset="0"/>
                <a:cs typeface="Open Sans Light" panose="020B0306030504020204" pitchFamily="34" charset="0"/>
              </a:rPr>
              <a:t>integrated across federal programs</a:t>
            </a:r>
            <a:r>
              <a:rPr lang="en-US" dirty="0">
                <a:effectLst/>
                <a:latin typeface="Open Sans Light" panose="020B0306030504020204" pitchFamily="34" charset="0"/>
                <a:ea typeface="Open Sans Light" panose="020B0306030504020204" pitchFamily="34" charset="0"/>
                <a:cs typeface="Open Sans Light" panose="020B0306030504020204" pitchFamily="34" charset="0"/>
              </a:rPr>
              <a:t>, particularly ESEA and IDEA. </a:t>
            </a:r>
          </a:p>
          <a:p>
            <a:pPr marL="0" indent="0" rtl="0" fontAlgn="base">
              <a:buNone/>
            </a:pPr>
            <a:r>
              <a:rPr lang="en-US" dirty="0">
                <a:latin typeface="Open Sans Light" panose="020B0306030504020204" pitchFamily="34" charset="0"/>
                <a:ea typeface="Open Sans Light" panose="020B0306030504020204" pitchFamily="34" charset="0"/>
                <a:cs typeface="Open Sans Light" panose="020B0306030504020204" pitchFamily="34" charset="0"/>
              </a:rPr>
              <a:t>KIAS is an integrated, </a:t>
            </a:r>
            <a:r>
              <a:rPr lang="en-US" b="1" dirty="0">
                <a:latin typeface="Open Sans Light" panose="020B0306030504020204" pitchFamily="34" charset="0"/>
                <a:ea typeface="Open Sans Light" panose="020B0306030504020204" pitchFamily="34" charset="0"/>
                <a:cs typeface="Open Sans Light" panose="020B0306030504020204" pitchFamily="34" charset="0"/>
              </a:rPr>
              <a:t>continuous process</a:t>
            </a:r>
            <a:r>
              <a:rPr lang="en-US" dirty="0">
                <a:latin typeface="Open Sans Light" panose="020B0306030504020204" pitchFamily="34" charset="0"/>
                <a:ea typeface="Open Sans Light" panose="020B0306030504020204" pitchFamily="34" charset="0"/>
                <a:cs typeface="Open Sans Light" panose="020B0306030504020204" pitchFamily="34" charset="0"/>
              </a:rPr>
              <a:t> involving data collection; data verification; district corrective action; reporting; and incentives and sanctions. </a:t>
            </a:r>
          </a:p>
          <a:p>
            <a:pPr marL="0" indent="0" rtl="0" fontAlgn="base">
              <a:buNone/>
            </a:pPr>
            <a:r>
              <a:rPr lang="en-US" dirty="0">
                <a:latin typeface="Open Sans Light" panose="020B0306030504020204" pitchFamily="34" charset="0"/>
                <a:ea typeface="Open Sans Light" panose="020B0306030504020204" pitchFamily="34" charset="0"/>
                <a:cs typeface="Open Sans Light" panose="020B0306030504020204" pitchFamily="34" charset="0"/>
              </a:rPr>
              <a:t>KIAS is </a:t>
            </a:r>
            <a:r>
              <a:rPr lang="en-US" b="1" dirty="0">
                <a:latin typeface="Open Sans Light" panose="020B0306030504020204" pitchFamily="34" charset="0"/>
                <a:ea typeface="Open Sans Light" panose="020B0306030504020204" pitchFamily="34" charset="0"/>
                <a:cs typeface="Open Sans Light" panose="020B0306030504020204" pitchFamily="34" charset="0"/>
              </a:rPr>
              <a:t>designed to ensure compliance </a:t>
            </a:r>
            <a:r>
              <a:rPr lang="en-US" dirty="0">
                <a:latin typeface="Open Sans Light" panose="020B0306030504020204" pitchFamily="34" charset="0"/>
                <a:ea typeface="Open Sans Light" panose="020B0306030504020204" pitchFamily="34" charset="0"/>
                <a:cs typeface="Open Sans Light" panose="020B0306030504020204" pitchFamily="34" charset="0"/>
              </a:rPr>
              <a:t>with the State of Kansas, federal special education and Title programs </a:t>
            </a:r>
            <a:r>
              <a:rPr lang="en-US" b="1" dirty="0">
                <a:latin typeface="Open Sans Light" panose="020B0306030504020204" pitchFamily="34" charset="0"/>
                <a:ea typeface="Open Sans Light" panose="020B0306030504020204" pitchFamily="34" charset="0"/>
                <a:cs typeface="Open Sans Light" panose="020B0306030504020204" pitchFamily="34" charset="0"/>
              </a:rPr>
              <a:t>and improved academic results for all children and youth</a:t>
            </a:r>
            <a:r>
              <a:rPr lang="en-US" dirty="0">
                <a:latin typeface="Open Sans Light" panose="020B0306030504020204" pitchFamily="34" charset="0"/>
                <a:ea typeface="Open Sans Light" panose="020B0306030504020204" pitchFamily="34" charset="0"/>
                <a:cs typeface="Open Sans Light" panose="020B0306030504020204" pitchFamily="34" charset="0"/>
              </a:rPr>
              <a:t>.</a:t>
            </a:r>
            <a:endParaRPr lang="en-US" sz="20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rtl="0" fontAlgn="base">
              <a:buNone/>
            </a:pPr>
            <a:endParaRPr lang="en-US" sz="20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rtl="0" fontAlgn="base">
              <a:buNone/>
            </a:pPr>
            <a:r>
              <a:rPr lang="en-US" sz="2000" dirty="0">
                <a:latin typeface="Open Sans Light" panose="020B0306030504020204" pitchFamily="34" charset="0"/>
                <a:ea typeface="Open Sans Light" panose="020B0306030504020204" pitchFamily="34" charset="0"/>
                <a:cs typeface="Open Sans Light" panose="020B0306030504020204" pitchFamily="34" charset="0"/>
                <a:hlinkClick r:id="rId3"/>
              </a:rPr>
              <a:t>KSDE KIAS Overview</a:t>
            </a:r>
            <a:endParaRPr lang="en-US" sz="20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dirty="0"/>
          </a:p>
        </p:txBody>
      </p:sp>
      <p:sp>
        <p:nvSpPr>
          <p:cNvPr id="5" name="Title 4">
            <a:extLst>
              <a:ext uri="{FF2B5EF4-FFF2-40B4-BE49-F238E27FC236}">
                <a16:creationId xmlns:a16="http://schemas.microsoft.com/office/drawing/2014/main" id="{BCEBFE80-1A15-345D-62AD-A57F0AC91E92}"/>
              </a:ext>
            </a:extLst>
          </p:cNvPr>
          <p:cNvSpPr>
            <a:spLocks noGrp="1"/>
          </p:cNvSpPr>
          <p:nvPr>
            <p:ph type="title"/>
          </p:nvPr>
        </p:nvSpPr>
        <p:spPr/>
        <p:txBody>
          <a:bodyPr/>
          <a:lstStyle/>
          <a:p>
            <a:r>
              <a:rPr lang="en-US" dirty="0"/>
              <a:t>What is KIAS</a:t>
            </a:r>
          </a:p>
        </p:txBody>
      </p:sp>
      <p:pic>
        <p:nvPicPr>
          <p:cNvPr id="2" name="Content Placeholder 5" descr="KIAS diagram showing 8 ways KSDE integrates monitoring">
            <a:extLst>
              <a:ext uri="{FF2B5EF4-FFF2-40B4-BE49-F238E27FC236}">
                <a16:creationId xmlns:a16="http://schemas.microsoft.com/office/drawing/2014/main" id="{FDDE2B8F-CD09-7AAB-DAD7-B9E54C159F79}"/>
              </a:ext>
            </a:extLst>
          </p:cNvPr>
          <p:cNvPicPr>
            <a:picLocks noChangeAspect="1"/>
          </p:cNvPicPr>
          <p:nvPr/>
        </p:nvPicPr>
        <p:blipFill>
          <a:blip r:embed="rId4"/>
          <a:stretch>
            <a:fillRect/>
          </a:stretch>
        </p:blipFill>
        <p:spPr>
          <a:xfrm>
            <a:off x="374905" y="1931574"/>
            <a:ext cx="3298438" cy="2994851"/>
          </a:xfrm>
          <a:prstGeom prst="rect">
            <a:avLst/>
          </a:prstGeom>
        </p:spPr>
      </p:pic>
    </p:spTree>
    <p:extLst>
      <p:ext uri="{BB962C8B-B14F-4D97-AF65-F5344CB8AC3E}">
        <p14:creationId xmlns:p14="http://schemas.microsoft.com/office/powerpoint/2010/main" val="42476394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25F4C-2F28-645B-79DD-63C737A26E92}"/>
              </a:ext>
            </a:extLst>
          </p:cNvPr>
          <p:cNvSpPr>
            <a:spLocks noGrp="1"/>
          </p:cNvSpPr>
          <p:nvPr>
            <p:ph idx="1"/>
          </p:nvPr>
        </p:nvSpPr>
        <p:spPr/>
        <p:txBody>
          <a:bodyPr>
            <a:normAutofit/>
          </a:bodyPr>
          <a:lstStyle/>
          <a:p>
            <a:pPr marL="0" indent="0">
              <a:buNone/>
            </a:pPr>
            <a:r>
              <a:rPr lang="en-US" sz="3200" dirty="0"/>
              <a:t>✓A relevant, thorough, and complete assessment is the first step in program development.</a:t>
            </a:r>
          </a:p>
          <a:p>
            <a:pPr marL="0" indent="0">
              <a:buNone/>
            </a:pPr>
            <a:r>
              <a:rPr lang="en-US" sz="3200" dirty="0"/>
              <a:t>✓A relevant assessment is the path to relevant present level statements, good goals and appropriate services.</a:t>
            </a:r>
          </a:p>
          <a:p>
            <a:pPr marL="0" indent="0">
              <a:buNone/>
            </a:pPr>
            <a:r>
              <a:rPr lang="en-US" sz="3200" dirty="0"/>
              <a:t>✓Assessment depends on everyone’s input.</a:t>
            </a:r>
          </a:p>
          <a:p>
            <a:pPr marL="0" indent="0">
              <a:buNone/>
            </a:pPr>
            <a:r>
              <a:rPr lang="en-US" sz="3200" dirty="0"/>
              <a:t>✓The assessment should serve as a baseline for measuring student progress.</a:t>
            </a:r>
          </a:p>
          <a:p>
            <a:pPr marL="0" indent="0">
              <a:buNone/>
            </a:pPr>
            <a:r>
              <a:rPr lang="en-US" sz="1400" dirty="0"/>
              <a:t>Taken from Yell and Bateman CEC2025</a:t>
            </a:r>
          </a:p>
        </p:txBody>
      </p:sp>
      <p:sp>
        <p:nvSpPr>
          <p:cNvPr id="3" name="Title 2">
            <a:extLst>
              <a:ext uri="{FF2B5EF4-FFF2-40B4-BE49-F238E27FC236}">
                <a16:creationId xmlns:a16="http://schemas.microsoft.com/office/drawing/2014/main" id="{3FD5A173-6D4B-5D50-2061-E3A569F72D1A}"/>
              </a:ext>
            </a:extLst>
          </p:cNvPr>
          <p:cNvSpPr>
            <a:spLocks noGrp="1"/>
          </p:cNvSpPr>
          <p:nvPr>
            <p:ph type="title"/>
          </p:nvPr>
        </p:nvSpPr>
        <p:spPr/>
        <p:txBody>
          <a:bodyPr/>
          <a:lstStyle/>
          <a:p>
            <a:r>
              <a:rPr lang="en-US" dirty="0"/>
              <a:t>Assessment Summary</a:t>
            </a:r>
          </a:p>
        </p:txBody>
      </p:sp>
    </p:spTree>
    <p:extLst>
      <p:ext uri="{BB962C8B-B14F-4D97-AF65-F5344CB8AC3E}">
        <p14:creationId xmlns:p14="http://schemas.microsoft.com/office/powerpoint/2010/main" val="9438611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FBE0978F-8E41-41C2-AAD7-257302999B2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5</a:t>
            </a:r>
          </a:p>
        </p:txBody>
      </p:sp>
      <p:sp>
        <p:nvSpPr>
          <p:cNvPr id="9" name="TextBox 8">
            <a:extLst>
              <a:ext uri="{FF2B5EF4-FFF2-40B4-BE49-F238E27FC236}">
                <a16:creationId xmlns:a16="http://schemas.microsoft.com/office/drawing/2014/main" id="{51A93C11-CBED-4AF1-9460-58DE54F0CA06}"/>
              </a:ext>
            </a:extLst>
          </p:cNvPr>
          <p:cNvSpPr txBox="1"/>
          <p:nvPr/>
        </p:nvSpPr>
        <p:spPr>
          <a:xfrm>
            <a:off x="697831" y="364035"/>
            <a:ext cx="10623884" cy="2585323"/>
          </a:xfrm>
          <a:prstGeom prst="rect">
            <a:avLst/>
          </a:prstGeom>
          <a:noFill/>
        </p:spPr>
        <p:txBody>
          <a:bodyPr wrap="square">
            <a:spAutoFit/>
          </a:bodyPr>
          <a:lstStyle/>
          <a:p>
            <a:r>
              <a:rPr lang="en-US" sz="1800" b="1" dirty="0">
                <a:latin typeface="+mn-lt"/>
              </a:rPr>
              <a:t>5</a:t>
            </a:r>
            <a:r>
              <a:rPr lang="en-US" sz="1800" dirty="0">
                <a:latin typeface="+mn-lt"/>
              </a:rPr>
              <a:t>. </a:t>
            </a:r>
            <a:r>
              <a:rPr lang="en-US" sz="1800" b="1" dirty="0">
                <a:latin typeface="+mn-lt"/>
              </a:rPr>
              <a:t>IDEA only</a:t>
            </a:r>
            <a:r>
              <a:rPr lang="en-US" sz="1800" dirty="0">
                <a:latin typeface="+mn-lt"/>
              </a:rPr>
              <a:t>: If the school required the parent to obtain a medical diagnosis as part of the evaluation or re-evaluation, did the public agency pay for it? 34 C.F.R. 300.17(a), 300.34(c)(5); K.A.R. 91-40-1(z)(1), 91-40-1(</a:t>
            </a:r>
            <a:r>
              <a:rPr lang="en-US" sz="1800" dirty="0" err="1">
                <a:latin typeface="+mn-lt"/>
              </a:rPr>
              <a:t>nn</a:t>
            </a:r>
            <a:r>
              <a:rPr lang="en-US" sz="1800" dirty="0">
                <a:latin typeface="+mn-lt"/>
              </a:rPr>
              <a:t>)</a:t>
            </a:r>
            <a:br>
              <a:rPr lang="en-US" sz="1800" dirty="0">
                <a:latin typeface="+mn-lt"/>
              </a:rPr>
            </a:br>
            <a:br>
              <a:rPr lang="en-US" sz="1800" dirty="0">
                <a:latin typeface="+mn-lt"/>
              </a:rPr>
            </a:br>
            <a:r>
              <a:rPr lang="en-US" sz="1800" b="1" dirty="0">
                <a:latin typeface="+mn-lt"/>
              </a:rPr>
              <a:t>METHOD</a:t>
            </a:r>
            <a:r>
              <a:rPr lang="en-US" sz="1800" dirty="0">
                <a:latin typeface="+mn-lt"/>
              </a:rPr>
              <a:t>: First review the education record for documentation indicating whether the parent was required to obtain a medical diagnosis for the student as part of the evaluation or re-evaluation. If documentation shows that a medical diagnosis was required, review the education record for documentation that the public agency paid for the medical diagnosis or reimbursed the parent for the cost of obtaining the medical diagnosis.</a:t>
            </a:r>
            <a:endParaRPr lang="en-US" dirty="0"/>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47369" y="2939845"/>
            <a:ext cx="3680924" cy="210587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parent was required to obtain a medical diagnosis AND the public agency paid for it.</a:t>
            </a:r>
            <a:endParaRPr lang="en-US" sz="1200" kern="0">
              <a:solidFill>
                <a:srgbClr val="000000"/>
              </a:solidFill>
              <a:latin typeface="+mn-lt"/>
              <a:ea typeface="Arial Narrow"/>
              <a:cs typeface="Arial Narrow"/>
              <a:sym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255538" y="2926279"/>
            <a:ext cx="3680925" cy="21058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buNone/>
            </a:pPr>
            <a:r>
              <a:rPr lang="en-US" sz="1200" b="1">
                <a:latin typeface="+mn-lt"/>
              </a:rPr>
              <a:t>Select NO if documentation shows that the parent was required to obtain a medical diagnosis and the public agency did NOT pay for it.</a:t>
            </a:r>
            <a:endParaRPr lang="en-US" sz="1200" b="1"/>
          </a:p>
        </p:txBody>
      </p:sp>
      <p:sp>
        <p:nvSpPr>
          <p:cNvPr id="7" name="Text Placeholder 2">
            <a:extLst>
              <a:ext uri="{FF2B5EF4-FFF2-40B4-BE49-F238E27FC236}">
                <a16:creationId xmlns:a16="http://schemas.microsoft.com/office/drawing/2014/main" id="{CC1380B0-9712-4456-9BDF-579AD4FEDBB2}"/>
              </a:ext>
            </a:extLst>
          </p:cNvPr>
          <p:cNvSpPr txBox="1">
            <a:spLocks/>
          </p:cNvSpPr>
          <p:nvPr/>
        </p:nvSpPr>
        <p:spPr>
          <a:xfrm>
            <a:off x="8263708" y="2926277"/>
            <a:ext cx="3680924" cy="2105880"/>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dirty="0">
                <a:solidFill>
                  <a:srgbClr val="12284C"/>
                </a:solidFill>
                <a:latin typeface="Open Sans Light"/>
                <a:ea typeface="+mn-ea"/>
                <a:cs typeface="+mn-cs"/>
              </a:rPr>
              <a:t>N/A </a:t>
            </a:r>
          </a:p>
          <a:p>
            <a:pPr marL="0" lvl="0" indent="0">
              <a:lnSpc>
                <a:spcPct val="100000"/>
              </a:lnSpc>
              <a:spcBef>
                <a:spcPts val="0"/>
              </a:spcBef>
              <a:buClrTx/>
              <a:buSzTx/>
              <a:buNone/>
            </a:pPr>
            <a:endParaRPr lang="en-US" sz="1200" b="1" dirty="0">
              <a:solidFill>
                <a:srgbClr val="12284C"/>
              </a:solidFill>
              <a:latin typeface="Open Sans Light"/>
              <a:ea typeface="+mn-ea"/>
              <a:cs typeface="+mn-cs"/>
            </a:endParaRPr>
          </a:p>
          <a:p>
            <a:pPr marL="0" lvl="0" indent="0">
              <a:lnSpc>
                <a:spcPct val="100000"/>
              </a:lnSpc>
              <a:spcBef>
                <a:spcPts val="0"/>
              </a:spcBef>
              <a:buClrTx/>
              <a:buSzTx/>
              <a:buNone/>
            </a:pPr>
            <a:r>
              <a:rPr lang="en-US" sz="1200" b="1" dirty="0">
                <a:solidFill>
                  <a:srgbClr val="12284C"/>
                </a:solidFill>
                <a:latin typeface="Open Sans Light"/>
                <a:ea typeface="+mn-ea"/>
                <a:cs typeface="+mn-cs"/>
              </a:rPr>
              <a:t>N/A Select N/A if documentation shows: </a:t>
            </a:r>
          </a:p>
          <a:p>
            <a:pPr marL="0" lvl="0" indent="0">
              <a:lnSpc>
                <a:spcPct val="100000"/>
              </a:lnSpc>
              <a:spcBef>
                <a:spcPts val="0"/>
              </a:spcBef>
              <a:buClrTx/>
              <a:buSzTx/>
              <a:buNone/>
            </a:pPr>
            <a:r>
              <a:rPr lang="en-US" sz="1200" b="1" dirty="0">
                <a:solidFill>
                  <a:srgbClr val="12284C"/>
                </a:solidFill>
                <a:latin typeface="Open Sans Light"/>
                <a:ea typeface="+mn-ea"/>
                <a:cs typeface="+mn-cs"/>
              </a:rPr>
              <a:t>• This is a file for a gifted-only student.</a:t>
            </a:r>
          </a:p>
          <a:p>
            <a:pPr marL="0" lvl="0" indent="0">
              <a:lnSpc>
                <a:spcPct val="100000"/>
              </a:lnSpc>
              <a:spcBef>
                <a:spcPts val="0"/>
              </a:spcBef>
              <a:buClrTx/>
              <a:buSzTx/>
              <a:buNone/>
            </a:pPr>
            <a:r>
              <a:rPr lang="en-US" sz="1200" b="1" dirty="0">
                <a:solidFill>
                  <a:srgbClr val="12284C"/>
                </a:solidFill>
                <a:latin typeface="Open Sans Light"/>
                <a:ea typeface="+mn-ea"/>
                <a:cs typeface="+mn-cs"/>
              </a:rPr>
              <a:t> OR </a:t>
            </a:r>
          </a:p>
          <a:p>
            <a:pPr marL="0" lvl="0" indent="0">
              <a:lnSpc>
                <a:spcPct val="100000"/>
              </a:lnSpc>
              <a:spcBef>
                <a:spcPts val="0"/>
              </a:spcBef>
              <a:buClrTx/>
              <a:buSzTx/>
              <a:buNone/>
            </a:pPr>
            <a:r>
              <a:rPr lang="en-US" sz="1200" b="1" dirty="0">
                <a:solidFill>
                  <a:srgbClr val="12284C"/>
                </a:solidFill>
                <a:latin typeface="Open Sans Light"/>
                <a:ea typeface="+mn-ea"/>
                <a:cs typeface="+mn-cs"/>
              </a:rPr>
              <a:t>• The public agency did not require the parent to obtain a medical diagnosis for the student as part of the evaluation or re-evaluation.</a:t>
            </a:r>
          </a:p>
        </p:txBody>
      </p:sp>
      <p:sp>
        <p:nvSpPr>
          <p:cNvPr id="2" name="Rectangle 1">
            <a:extLst>
              <a:ext uri="{FF2B5EF4-FFF2-40B4-BE49-F238E27FC236}">
                <a16:creationId xmlns:a16="http://schemas.microsoft.com/office/drawing/2014/main" id="{743E82B9-0FD2-44A0-8846-898286AD5C8B}"/>
              </a:ext>
            </a:extLst>
          </p:cNvPr>
          <p:cNvSpPr/>
          <p:nvPr/>
        </p:nvSpPr>
        <p:spPr>
          <a:xfrm>
            <a:off x="367003" y="5045725"/>
            <a:ext cx="11457991" cy="830997"/>
          </a:xfrm>
          <a:prstGeom prst="rect">
            <a:avLst/>
          </a:prstGeom>
        </p:spPr>
        <p:txBody>
          <a:bodyPr wrap="square">
            <a:spAutoFit/>
          </a:bodyPr>
          <a:lstStyle/>
          <a:p>
            <a:r>
              <a:rPr lang="en-US" sz="1600" b="1"/>
              <a:t>SPECIAL NOTE: </a:t>
            </a:r>
            <a:r>
              <a:rPr lang="en-US" sz="1600"/>
              <a:t>A medical diagnosis may be considered as supporting information. However, a diagnosis is not required by law, nor necessarily determinative, in eligibility decisions. If the parent elected to unilaterally obtain a medical diagnosis at any time, the public agency is not required to reimburse the parent.</a:t>
            </a:r>
            <a:endParaRPr lang="en-US"/>
          </a:p>
        </p:txBody>
      </p:sp>
      <p:sp>
        <p:nvSpPr>
          <p:cNvPr id="4" name="Rectangle 3">
            <a:extLst>
              <a:ext uri="{FF2B5EF4-FFF2-40B4-BE49-F238E27FC236}">
                <a16:creationId xmlns:a16="http://schemas.microsoft.com/office/drawing/2014/main" id="{2C5CB90F-C1B9-4463-8D1B-B994371FAB1D}"/>
              </a:ext>
            </a:extLst>
          </p:cNvPr>
          <p:cNvSpPr/>
          <p:nvPr/>
        </p:nvSpPr>
        <p:spPr>
          <a:xfrm>
            <a:off x="367003" y="6022358"/>
            <a:ext cx="7273145" cy="338554"/>
          </a:xfrm>
          <a:prstGeom prst="rect">
            <a:avLst/>
          </a:prstGeom>
        </p:spPr>
        <p:txBody>
          <a:bodyPr wrap="none">
            <a:spAutoFit/>
          </a:bodyPr>
          <a:lstStyle/>
          <a:p>
            <a:pPr lvl="0"/>
            <a:r>
              <a:rPr lang="en-US" sz="800">
                <a:solidFill>
                  <a:srgbClr val="12284C"/>
                </a:solidFill>
              </a:rPr>
              <a:t>Kansas Special Education Process Handbook, Chapter 3, Questions and Answers Section, Q. 13. Kansas State Department of Education Eligibility Indicators</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19565349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34468" y="-678365"/>
            <a:ext cx="10515600" cy="527760"/>
          </a:xfrm>
        </p:spPr>
        <p:txBody>
          <a:bodyPr>
            <a:noAutofit/>
          </a:bodyPr>
          <a:lstStyle/>
          <a:p>
            <a:r>
              <a:rPr lang="en-US" sz="1900">
                <a:latin typeface="+mn-lt"/>
              </a:rPr>
              <a:t>Question 6</a:t>
            </a:r>
          </a:p>
        </p:txBody>
      </p:sp>
      <p:sp>
        <p:nvSpPr>
          <p:cNvPr id="3" name="Content Placeholder 2">
            <a:extLst>
              <a:ext uri="{FF2B5EF4-FFF2-40B4-BE49-F238E27FC236}">
                <a16:creationId xmlns:a16="http://schemas.microsoft.com/office/drawing/2014/main" id="{959D91D5-4D54-4828-A982-D0CF3D7BBCEC}"/>
              </a:ext>
            </a:extLst>
          </p:cNvPr>
          <p:cNvSpPr>
            <a:spLocks noGrp="1"/>
          </p:cNvSpPr>
          <p:nvPr>
            <p:ph idx="1"/>
          </p:nvPr>
        </p:nvSpPr>
        <p:spPr>
          <a:xfrm>
            <a:off x="503805" y="107624"/>
            <a:ext cx="10931573" cy="3944113"/>
          </a:xfrm>
        </p:spPr>
        <p:txBody>
          <a:bodyPr>
            <a:normAutofit fontScale="62500" lnSpcReduction="20000"/>
          </a:bodyPr>
          <a:lstStyle/>
          <a:p>
            <a:pPr marL="0" indent="0">
              <a:lnSpc>
                <a:spcPct val="120000"/>
              </a:lnSpc>
              <a:buNone/>
            </a:pPr>
            <a:r>
              <a:rPr lang="en-US" b="1" dirty="0"/>
              <a:t>6</a:t>
            </a:r>
            <a:r>
              <a:rPr lang="en-US" dirty="0"/>
              <a:t>. Upon completing the most recent evaluation or reevaluation of the student, did a team of qualified professionals AND the parent determine whether the student is a student with an exceptionality? 34 C.F.R. 300.306(a)(1); K.S.A. 72-3428(e)(1)</a:t>
            </a:r>
            <a:br>
              <a:rPr lang="en-US" dirty="0"/>
            </a:br>
            <a:br>
              <a:rPr lang="en-US" dirty="0"/>
            </a:br>
            <a:r>
              <a:rPr lang="en-US" b="1" dirty="0"/>
              <a:t>METHOD</a:t>
            </a:r>
            <a:r>
              <a:rPr lang="en-US" dirty="0"/>
              <a:t>: Review the education record for documentation indicating who was included as part of the group responsible for determining the student’s initial or continued eligibility. This information could be found in the evaluation/eligibility report, a meeting attendance record, meeting notes, etc. Note that K.A.R. 91-40-10(a)(2) requires each member of the team of qualified professionals (but not the parent) to certify in writing whether the evaluation report reflects the team member’s conclusion; this certification document would serve as evidence of who was on the team. Documentation must show that all professionals on the team provided input and contributed to the decision. For evidence of the parent’s involvement in the eligibility determination, look for documentation that they had the opportunity to provide input in the preparation of the evaluation report and at the eligibility meeting.</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757899"/>
            <a:ext cx="4085077" cy="176522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00" b="1" kern="0" dirty="0">
                <a:solidFill>
                  <a:srgbClr val="000000"/>
                </a:solidFill>
                <a:latin typeface="+mn-lt"/>
                <a:ea typeface="Arial Narrow"/>
                <a:cs typeface="Arial Narrow"/>
                <a:sym typeface="Arial Narrow"/>
              </a:rPr>
              <a:t>YES</a:t>
            </a:r>
          </a:p>
          <a:p>
            <a:pPr marL="95250" indent="0">
              <a:lnSpc>
                <a:spcPct val="100000"/>
              </a:lnSpc>
              <a:buNone/>
            </a:pPr>
            <a:r>
              <a:rPr lang="en-US" sz="1100" b="1" kern="0" dirty="0">
                <a:solidFill>
                  <a:srgbClr val="000000"/>
                </a:solidFill>
                <a:latin typeface="+mn-lt"/>
                <a:ea typeface="Arial Narrow"/>
                <a:cs typeface="Arial Narrow"/>
                <a:sym typeface="Arial Narrow"/>
              </a:rPr>
              <a:t>Select YES if documentation shows that the most recent (initial or continued) eligibility determination was made by ALL of the following:</a:t>
            </a:r>
          </a:p>
          <a:p>
            <a:pPr marL="95250" indent="0">
              <a:lnSpc>
                <a:spcPct val="100000"/>
              </a:lnSpc>
              <a:buNone/>
            </a:pPr>
            <a:r>
              <a:rPr lang="en-US" sz="1100" b="1" kern="0" dirty="0">
                <a:solidFill>
                  <a:srgbClr val="000000"/>
                </a:solidFill>
                <a:latin typeface="+mn-lt"/>
                <a:ea typeface="Arial Narrow"/>
                <a:cs typeface="Arial Narrow"/>
                <a:sym typeface="Arial Narrow"/>
              </a:rPr>
              <a:t>•     A team of qualified professionals </a:t>
            </a:r>
          </a:p>
          <a:p>
            <a:pPr marL="95250" indent="0">
              <a:lnSpc>
                <a:spcPct val="100000"/>
              </a:lnSpc>
              <a:buNone/>
            </a:pPr>
            <a:r>
              <a:rPr lang="en-US" sz="1100" b="1" kern="0" dirty="0">
                <a:solidFill>
                  <a:srgbClr val="000000"/>
                </a:solidFill>
                <a:latin typeface="+mn-lt"/>
                <a:ea typeface="Arial Narrow"/>
                <a:cs typeface="Arial Narrow"/>
                <a:sym typeface="Arial Narrow"/>
              </a:rPr>
              <a:t>AND</a:t>
            </a:r>
          </a:p>
          <a:p>
            <a:pPr marL="95250" indent="0">
              <a:lnSpc>
                <a:spcPct val="100000"/>
              </a:lnSpc>
              <a:buNone/>
            </a:pPr>
            <a:r>
              <a:rPr lang="en-US" sz="1100" b="1" kern="0" dirty="0">
                <a:solidFill>
                  <a:srgbClr val="000000"/>
                </a:solidFill>
                <a:latin typeface="+mn-lt"/>
                <a:ea typeface="Arial Narrow"/>
                <a:cs typeface="Arial Narrow"/>
                <a:sym typeface="Arial Narrow"/>
              </a:rPr>
              <a:t>•     The parent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88883" y="3757899"/>
            <a:ext cx="3790620" cy="176523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mn-lt"/>
              </a:rPr>
              <a:t>NO </a:t>
            </a:r>
          </a:p>
          <a:p>
            <a:pPr marL="0" indent="0">
              <a:buNone/>
            </a:pPr>
            <a:r>
              <a:rPr lang="en-US" sz="1200" b="1" dirty="0">
                <a:latin typeface="+mn-lt"/>
              </a:rPr>
              <a:t>Select NO if documentation DOES NOT show that the most recent (initial or continued) eligibility determination was made by ALL of the following: </a:t>
            </a:r>
          </a:p>
          <a:p>
            <a:pPr marL="0" indent="0">
              <a:buNone/>
            </a:pPr>
            <a:r>
              <a:rPr lang="en-US" sz="1200" b="1" dirty="0">
                <a:latin typeface="+mn-lt"/>
              </a:rPr>
              <a:t>• A team of qualified professionals </a:t>
            </a:r>
          </a:p>
          <a:p>
            <a:pPr marL="0" indent="0">
              <a:buNone/>
            </a:pPr>
            <a:r>
              <a:rPr lang="en-US" sz="1200" b="1" dirty="0">
                <a:latin typeface="+mn-lt"/>
              </a:rPr>
              <a:t>AND </a:t>
            </a:r>
          </a:p>
          <a:p>
            <a:pPr marL="0" indent="0">
              <a:buNone/>
            </a:pPr>
            <a:r>
              <a:rPr lang="en-US" sz="1200" b="1" dirty="0">
                <a:latin typeface="+mn-lt"/>
              </a:rPr>
              <a:t>• The parent</a:t>
            </a:r>
            <a:endParaRPr lang="en-US" sz="1200" b="1" dirty="0"/>
          </a:p>
        </p:txBody>
      </p:sp>
      <p:sp>
        <p:nvSpPr>
          <p:cNvPr id="2" name="Rectangle 1">
            <a:extLst>
              <a:ext uri="{FF2B5EF4-FFF2-40B4-BE49-F238E27FC236}">
                <a16:creationId xmlns:a16="http://schemas.microsoft.com/office/drawing/2014/main" id="{743E82B9-0FD2-44A0-8846-898286AD5C8B}"/>
              </a:ext>
            </a:extLst>
          </p:cNvPr>
          <p:cNvSpPr/>
          <p:nvPr/>
        </p:nvSpPr>
        <p:spPr>
          <a:xfrm>
            <a:off x="367002" y="5523128"/>
            <a:ext cx="11457991" cy="584775"/>
          </a:xfrm>
          <a:prstGeom prst="rect">
            <a:avLst/>
          </a:prstGeom>
        </p:spPr>
        <p:txBody>
          <a:bodyPr wrap="square">
            <a:spAutoFit/>
          </a:bodyPr>
          <a:lstStyle/>
          <a:p>
            <a:r>
              <a:rPr lang="en-US" sz="1600" b="1" dirty="0"/>
              <a:t>SPECIAL NOTE</a:t>
            </a:r>
            <a:r>
              <a:rPr lang="en-US" sz="1600" dirty="0"/>
              <a:t>: A team of qualified professionals – refer to </a:t>
            </a:r>
            <a:r>
              <a:rPr lang="en-US" sz="1600" dirty="0" err="1"/>
              <a:t>pg</a:t>
            </a:r>
            <a:r>
              <a:rPr lang="en-US" sz="1600" dirty="0"/>
              <a:t> 40 of the Process Handbook for definition of “Evaluation Team” member</a:t>
            </a:r>
            <a:endParaRPr lang="en-US" dirty="0"/>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4979248" cy="33855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a:p>
            <a:pPr lvl="0"/>
            <a:r>
              <a:rPr lang="en-US" sz="800">
                <a:solidFill>
                  <a:srgbClr val="12284C"/>
                </a:solidFill>
              </a:rPr>
              <a:t>.</a:t>
            </a:r>
          </a:p>
        </p:txBody>
      </p:sp>
      <p:sp>
        <p:nvSpPr>
          <p:cNvPr id="7" name="TextBox 6">
            <a:extLst>
              <a:ext uri="{FF2B5EF4-FFF2-40B4-BE49-F238E27FC236}">
                <a16:creationId xmlns:a16="http://schemas.microsoft.com/office/drawing/2014/main" id="{8679CC69-6871-0DF0-B318-6F84E0DE9AEC}"/>
              </a:ext>
            </a:extLst>
          </p:cNvPr>
          <p:cNvSpPr txBox="1"/>
          <p:nvPr/>
        </p:nvSpPr>
        <p:spPr>
          <a:xfrm>
            <a:off x="8516307" y="3757897"/>
            <a:ext cx="3171888" cy="1800749"/>
          </a:xfrm>
          <a:prstGeom prst="rect">
            <a:avLst/>
          </a:prstGeom>
          <a:solidFill>
            <a:schemeClr val="tx1">
              <a:lumMod val="10000"/>
              <a:lumOff val="90000"/>
            </a:schemeClr>
          </a:solidFill>
        </p:spPr>
        <p:txBody>
          <a:bodyPr wrap="square" rtlCol="0">
            <a:spAutoFit/>
          </a:bodyPr>
          <a:lstStyle/>
          <a:p>
            <a:pPr marL="0" marR="0">
              <a:lnSpc>
                <a:spcPct val="107000"/>
              </a:lnSpc>
              <a:spcBef>
                <a:spcPts val="0"/>
              </a:spcBef>
              <a:spcAft>
                <a:spcPts val="800"/>
              </a:spcAft>
            </a:pPr>
            <a:r>
              <a:rPr lang="en-US" sz="1200" b="1" dirty="0">
                <a:solidFill>
                  <a:srgbClr val="12284C"/>
                </a:solidFill>
                <a:effectLst/>
                <a:latin typeface="Open Sans Light" panose="020B0306030504020204" pitchFamily="34" charset="0"/>
                <a:ea typeface="Calibri" panose="020F0502020204030204" pitchFamily="34" charset="0"/>
                <a:cs typeface="Times New Roman" panose="02020603050405020304" pitchFamily="18" charset="0"/>
              </a:rPr>
              <a:t>N/A</a:t>
            </a:r>
            <a:endParaRPr lang="en-US" sz="1200" dirty="0">
              <a:effectLst/>
              <a:latin typeface="Open Sans Light" panose="020B03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solidFill>
                  <a:srgbClr val="12284C"/>
                </a:solidFill>
                <a:effectLst/>
                <a:latin typeface="Open Sans Light" panose="020B0306030504020204" pitchFamily="34" charset="0"/>
                <a:ea typeface="Calibri" panose="020F0502020204030204" pitchFamily="34" charset="0"/>
                <a:cs typeface="Times New Roman" panose="02020603050405020304" pitchFamily="18" charset="0"/>
              </a:rPr>
              <a:t>Select N/A if documentation shows:</a:t>
            </a:r>
            <a:endParaRPr lang="en-US" sz="1200" b="1" dirty="0">
              <a:effectLst/>
              <a:latin typeface="Open Sans Light" panose="020B0306030504020204" pitchFamily="34" charset="0"/>
              <a:ea typeface="Calibri" panose="020F0502020204030204" pitchFamily="34" charset="0"/>
              <a:cs typeface="Times New Roman" panose="02020603050405020304" pitchFamily="18" charset="0"/>
            </a:endParaRPr>
          </a:p>
          <a:p>
            <a:r>
              <a:rPr lang="en-US" sz="1200" b="1" dirty="0">
                <a:solidFill>
                  <a:srgbClr val="12284C"/>
                </a:solidFill>
                <a:effectLst/>
                <a:highlight>
                  <a:srgbClr val="FFFF00"/>
                </a:highlight>
                <a:latin typeface="Open Sans Light" panose="020B0306030504020204" pitchFamily="34" charset="0"/>
                <a:ea typeface="Calibri" panose="020F0502020204030204" pitchFamily="34" charset="0"/>
                <a:cs typeface="Times New Roman" panose="02020603050405020304" pitchFamily="18" charset="0"/>
              </a:rPr>
              <a:t>File is for a student that is suspected to have a specific learning disability.</a:t>
            </a: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1858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C1BC39-DA8D-9F6F-93DD-50B3CF2E0D0C}"/>
              </a:ext>
            </a:extLst>
          </p:cNvPr>
          <p:cNvSpPr>
            <a:spLocks noGrp="1"/>
          </p:cNvSpPr>
          <p:nvPr>
            <p:ph idx="1"/>
          </p:nvPr>
        </p:nvSpPr>
        <p:spPr/>
        <p:txBody>
          <a:bodyPr>
            <a:normAutofit fontScale="47500" lnSpcReduction="20000"/>
          </a:bodyPr>
          <a:lstStyle/>
          <a:p>
            <a:pPr marL="0" indent="0">
              <a:buNone/>
            </a:pPr>
            <a:r>
              <a:rPr lang="en-US" dirty="0"/>
              <a:t>Team members on each evaluation team may differ; however, there are specific members and skills that must be represented on the team. The makeup of this team would include: </a:t>
            </a:r>
          </a:p>
          <a:p>
            <a:r>
              <a:rPr lang="en-US" dirty="0"/>
              <a:t>The parents of the child; </a:t>
            </a:r>
          </a:p>
          <a:p>
            <a:r>
              <a:rPr lang="en-US" dirty="0"/>
              <a:t>Not less than one regular education teacher of the child (if the child is, or may be, participating in the regular education environment); If the child does not have a regular teacher, a regular classroom teacher qualified to teach a child of his or her age; or if the child is less than school age, an individual qualified to teach a child of his or her age; </a:t>
            </a:r>
          </a:p>
          <a:p>
            <a:r>
              <a:rPr lang="en-US" dirty="0"/>
              <a:t>Not less than one special education teacher of the child, or where appropriate, not less than one special education service provider of the child; </a:t>
            </a:r>
          </a:p>
          <a:p>
            <a:r>
              <a:rPr lang="en-US" dirty="0"/>
              <a:t>A representative of the local education agency who: </a:t>
            </a:r>
          </a:p>
          <a:p>
            <a:pPr lvl="1"/>
            <a:r>
              <a:rPr lang="en-US" dirty="0"/>
              <a:t>Is qualified to provide, or supervise the provision of, specially designed instruction to meet the unique needs of children with exceptionalities, </a:t>
            </a:r>
          </a:p>
          <a:p>
            <a:pPr lvl="1"/>
            <a:r>
              <a:rPr lang="en-US" dirty="0"/>
              <a:t>Is knowledgeable about the general education curriculum, and  </a:t>
            </a:r>
          </a:p>
          <a:p>
            <a:pPr lvl="1"/>
            <a:r>
              <a:rPr lang="en-US" dirty="0"/>
              <a:t>Is knowledgeable about the availability of resources of the public agency; </a:t>
            </a:r>
          </a:p>
          <a:p>
            <a:r>
              <a:rPr lang="en-US" dirty="0"/>
              <a:t>An individual who can interpret the instructional implications of evaluation results; </a:t>
            </a:r>
          </a:p>
          <a:p>
            <a:r>
              <a:rPr lang="en-US" dirty="0">
                <a:highlight>
                  <a:srgbClr val="FFFF00"/>
                </a:highlight>
              </a:rPr>
              <a:t>At least one person qualified to conduct individual diagnostic examinations of children; and (Q7)</a:t>
            </a:r>
          </a:p>
          <a:p>
            <a:r>
              <a:rPr lang="en-US" dirty="0"/>
              <a:t>At the discretion of the parent or agency, other individuals who have knowledge or special expertise regarding the child, including related services personnel as appropriate. (K.S.A. 72-3404(u); K.A.R. 91-40-11(a); 34 C.F.R. 300.321; 34 C.F.R. 300.308) </a:t>
            </a:r>
          </a:p>
        </p:txBody>
      </p:sp>
      <p:sp>
        <p:nvSpPr>
          <p:cNvPr id="3" name="Title 2">
            <a:extLst>
              <a:ext uri="{FF2B5EF4-FFF2-40B4-BE49-F238E27FC236}">
                <a16:creationId xmlns:a16="http://schemas.microsoft.com/office/drawing/2014/main" id="{715AA0DB-7C76-7400-F5F6-A07E10AFE613}"/>
              </a:ext>
            </a:extLst>
          </p:cNvPr>
          <p:cNvSpPr>
            <a:spLocks noGrp="1"/>
          </p:cNvSpPr>
          <p:nvPr>
            <p:ph type="title"/>
          </p:nvPr>
        </p:nvSpPr>
        <p:spPr/>
        <p:txBody>
          <a:bodyPr>
            <a:normAutofit fontScale="90000"/>
          </a:bodyPr>
          <a:lstStyle/>
          <a:p>
            <a:r>
              <a:rPr lang="en-US" dirty="0"/>
              <a:t>The Evaluation Team (KPH Ch 3 Section C)</a:t>
            </a:r>
          </a:p>
        </p:txBody>
      </p:sp>
    </p:spTree>
    <p:extLst>
      <p:ext uri="{BB962C8B-B14F-4D97-AF65-F5344CB8AC3E}">
        <p14:creationId xmlns:p14="http://schemas.microsoft.com/office/powerpoint/2010/main" val="33071673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838200" y="-689125"/>
            <a:ext cx="10515600" cy="559215"/>
          </a:xfrm>
        </p:spPr>
        <p:txBody>
          <a:bodyPr>
            <a:noAutofit/>
          </a:bodyPr>
          <a:lstStyle/>
          <a:p>
            <a:r>
              <a:rPr lang="en-US" sz="1800">
                <a:latin typeface="+mn-lt"/>
              </a:rPr>
              <a:t>Question 7</a:t>
            </a:r>
          </a:p>
        </p:txBody>
      </p:sp>
      <p:sp>
        <p:nvSpPr>
          <p:cNvPr id="2" name="Content Placeholder 1">
            <a:extLst>
              <a:ext uri="{FF2B5EF4-FFF2-40B4-BE49-F238E27FC236}">
                <a16:creationId xmlns:a16="http://schemas.microsoft.com/office/drawing/2014/main" id="{137B8956-C706-4FF5-A611-821046D1B7E6}"/>
              </a:ext>
            </a:extLst>
          </p:cNvPr>
          <p:cNvSpPr>
            <a:spLocks noGrp="1"/>
          </p:cNvSpPr>
          <p:nvPr>
            <p:ph idx="1"/>
          </p:nvPr>
        </p:nvSpPr>
        <p:spPr>
          <a:xfrm>
            <a:off x="547744" y="116488"/>
            <a:ext cx="10515600" cy="6122947"/>
          </a:xfrm>
        </p:spPr>
        <p:txBody>
          <a:bodyPr>
            <a:normAutofit fontScale="92500" lnSpcReduction="20000"/>
          </a:bodyPr>
          <a:lstStyle/>
          <a:p>
            <a:pPr marL="0" indent="0">
              <a:lnSpc>
                <a:spcPct val="120000"/>
              </a:lnSpc>
              <a:buNone/>
            </a:pPr>
            <a:r>
              <a:rPr lang="en-US" sz="1600" b="1" dirty="0">
                <a:ea typeface="Open Sans Semibold"/>
                <a:cs typeface="Open Sans Semibold"/>
              </a:rPr>
              <a:t>7</a:t>
            </a:r>
            <a:r>
              <a:rPr lang="en-US" sz="1900" dirty="0">
                <a:ea typeface="Open Sans Semibold"/>
                <a:cs typeface="Open Sans Semibold"/>
              </a:rPr>
              <a:t>. </a:t>
            </a:r>
            <a:r>
              <a:rPr lang="en-US" sz="1900" b="1" dirty="0">
                <a:ea typeface="Open Sans Semibold"/>
                <a:cs typeface="Open Sans Semibold"/>
              </a:rPr>
              <a:t>IDEA only</a:t>
            </a:r>
            <a:r>
              <a:rPr lang="en-US" sz="1900" dirty="0">
                <a:ea typeface="Open Sans Semibold"/>
                <a:cs typeface="Open Sans Semibold"/>
              </a:rPr>
              <a:t>: If the student was suspected to have a </a:t>
            </a:r>
            <a:r>
              <a:rPr lang="en-US" sz="1900" b="1" dirty="0">
                <a:ea typeface="Open Sans Semibold"/>
                <a:cs typeface="Open Sans Semibold"/>
              </a:rPr>
              <a:t>specific learning disability</a:t>
            </a:r>
            <a:r>
              <a:rPr lang="en-US" sz="1900" dirty="0">
                <a:ea typeface="Open Sans Semibold"/>
                <a:cs typeface="Open Sans Semibold"/>
              </a:rPr>
              <a:t>, did the group responsible for determining (initial or continued) eligibility include ALL of the following?: 34 C.F.R. 300.308; K.A.R. 91-40-11(a)</a:t>
            </a:r>
            <a:br>
              <a:rPr lang="en-US" sz="1900" dirty="0"/>
            </a:br>
            <a:br>
              <a:rPr lang="en-US" sz="1900" dirty="0"/>
            </a:br>
            <a:r>
              <a:rPr lang="en-US" sz="1900" dirty="0">
                <a:ea typeface="Open Sans Semibold"/>
                <a:cs typeface="Open Sans Semibold"/>
              </a:rPr>
              <a:t>• The student’s parents; and</a:t>
            </a:r>
            <a:br>
              <a:rPr lang="en-US" sz="1900" dirty="0"/>
            </a:br>
            <a:r>
              <a:rPr lang="en-US" sz="1900" dirty="0">
                <a:ea typeface="Open Sans Semibold"/>
                <a:cs typeface="Open Sans Semibold"/>
              </a:rPr>
              <a:t>• The student’s regular teacher; or if the student does not have a regular teacher, a regular classroom teacher qualified to teach a student of his or her age; or for a child of less than school age, an individual qualified by the SEA to teach a child of his or her age; and</a:t>
            </a:r>
            <a:br>
              <a:rPr lang="en-US" sz="1900" dirty="0"/>
            </a:br>
            <a:r>
              <a:rPr lang="en-US" sz="1900" dirty="0">
                <a:ea typeface="Open Sans Semibold"/>
                <a:cs typeface="Open Sans Semibold"/>
              </a:rPr>
              <a:t>• </a:t>
            </a:r>
            <a:r>
              <a:rPr lang="en-US" sz="1900" b="1" dirty="0">
                <a:ea typeface="Open Sans Semibold"/>
                <a:cs typeface="Open Sans Semibold"/>
              </a:rPr>
              <a:t>At least one person qualified to conduct individual diagnostic examinations of children,</a:t>
            </a:r>
            <a:r>
              <a:rPr lang="en-US" sz="1900" dirty="0">
                <a:ea typeface="Open Sans Semibold"/>
                <a:cs typeface="Open Sans Semibold"/>
              </a:rPr>
              <a:t> such as school psychologist, speech-language pathologist, or reading specialist</a:t>
            </a:r>
          </a:p>
          <a:p>
            <a:pPr marL="0" indent="0">
              <a:lnSpc>
                <a:spcPct val="100000"/>
              </a:lnSpc>
              <a:buNone/>
            </a:pPr>
            <a:endParaRPr lang="en-US" sz="1900" b="1" dirty="0"/>
          </a:p>
          <a:p>
            <a:pPr marL="0" indent="0">
              <a:lnSpc>
                <a:spcPct val="100000"/>
              </a:lnSpc>
              <a:buNone/>
            </a:pPr>
            <a:r>
              <a:rPr lang="en-US" sz="1900" b="1" dirty="0"/>
              <a:t>METHOD</a:t>
            </a:r>
            <a:r>
              <a:rPr lang="en-US" sz="1900" dirty="0"/>
              <a:t>: First, review the education record to determine if the student was suspected to have a specific learning disability when the evaluation or reevaluation was conducted. This information could be found in a parent’s or teacher’s/provider’s referral, Student Intervention Team (SIT) notes/documents, a prior written notice form, an evaluation/eligibility report, the IEP, etc. Next, review the education record for documentation indicating who was included as part of the group responsible for determining the student’s initial or continued eligibility. This information could be found in the evaluation/eligibility report, a meeting attendance record, meeting notes, etc. Note that K.A.R. 91-40-10(a)(2) requires each member of the team of qualified professionals (but not the parent) to certify in writing whether the evaluation report reflects the team member’s conclusion; this certification document would serve as evidence of who was on the team. For evidence of the parent’s involvement in the eligibility determination, look for documentation that they had the opportunity to provide input in the preparation of the evaluation report and at the eligibility meeting.</a:t>
            </a:r>
          </a:p>
        </p:txBody>
      </p:sp>
    </p:spTree>
    <p:custDataLst>
      <p:tags r:id="rId1"/>
    </p:custDataLst>
    <p:extLst>
      <p:ext uri="{BB962C8B-B14F-4D97-AF65-F5344CB8AC3E}">
        <p14:creationId xmlns:p14="http://schemas.microsoft.com/office/powerpoint/2010/main" val="8872768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F4BAEF-CE84-4250-9109-1325A47DC2BB}"/>
              </a:ext>
            </a:extLst>
          </p:cNvPr>
          <p:cNvSpPr>
            <a:spLocks noGrp="1"/>
          </p:cNvSpPr>
          <p:nvPr>
            <p:ph type="title"/>
          </p:nvPr>
        </p:nvSpPr>
        <p:spPr/>
        <p:txBody>
          <a:bodyPr>
            <a:normAutofit/>
          </a:bodyPr>
          <a:lstStyle/>
          <a:p>
            <a:r>
              <a:rPr lang="en-US" sz="2800"/>
              <a:t>Question 7 Continued </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197015" y="1690688"/>
            <a:ext cx="3887967" cy="374337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group responsible for determining initial or continued eligibility included ALL of the following: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The student’s parents;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AND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The student’s regular teacher, or if the student does not have a regular teacher, a regular classroom teacher qualified to teach a student of his or her age, or for a child of less than school age, an individual qualified by the SEA to teach a child of his or her age; </a:t>
            </a:r>
            <a:endParaRPr lang="en-US" sz="1200" b="1" kern="0">
              <a:solidFill>
                <a:srgbClr val="000000"/>
              </a:solidFill>
              <a:latin typeface="+mn-lt"/>
              <a:ea typeface="Arial Narrow"/>
              <a:cs typeface="Arial Narrow"/>
            </a:endParaRPr>
          </a:p>
          <a:p>
            <a:pPr marL="95250" lvl="0" indent="0">
              <a:lnSpc>
                <a:spcPct val="100000"/>
              </a:lnSpc>
              <a:buNone/>
            </a:pPr>
            <a:r>
              <a:rPr lang="en-US" sz="1200" b="1" kern="0">
                <a:solidFill>
                  <a:srgbClr val="000000"/>
                </a:solidFill>
                <a:latin typeface="+mn-lt"/>
                <a:ea typeface="Arial Narrow"/>
                <a:cs typeface="Arial Narrow"/>
                <a:sym typeface="Arial Narrow"/>
              </a:rPr>
              <a:t>AND</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 At least one person qualified to conduct individual diagnostic examinations of children, such as school psychologist, speech-language pathologist, or remedial reading teacher.</a:t>
            </a:r>
            <a:endParaRPr lang="en-US" sz="1200" b="1" kern="0">
              <a:solidFill>
                <a:srgbClr val="000000"/>
              </a:solidFill>
              <a:latin typeface="+mn-lt"/>
              <a:ea typeface="Arial Narrow"/>
              <a:cs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290904" y="1690688"/>
            <a:ext cx="3717979" cy="374337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mn-lt"/>
              </a:rPr>
              <a:t>NO </a:t>
            </a:r>
          </a:p>
          <a:p>
            <a:pPr marL="0" indent="0">
              <a:buNone/>
            </a:pPr>
            <a:r>
              <a:rPr lang="en-US" sz="1200" b="1" dirty="0">
                <a:latin typeface="+mn-lt"/>
              </a:rPr>
              <a:t>Select NO if documentation DOES NOT show that the group responsible for determining initial or continued eligibility included ALL of the following:</a:t>
            </a:r>
          </a:p>
          <a:p>
            <a:pPr marL="0" indent="0">
              <a:buNone/>
            </a:pPr>
            <a:r>
              <a:rPr lang="en-US" sz="1200" b="1" dirty="0">
                <a:latin typeface="+mn-lt"/>
              </a:rPr>
              <a:t> • The student’s parents; </a:t>
            </a:r>
          </a:p>
          <a:p>
            <a:pPr marL="0" indent="0">
              <a:buNone/>
            </a:pPr>
            <a:r>
              <a:rPr lang="en-US" sz="1200" b="1" dirty="0">
                <a:latin typeface="+mn-lt"/>
              </a:rPr>
              <a:t>AND </a:t>
            </a:r>
          </a:p>
          <a:p>
            <a:pPr marL="0" indent="0">
              <a:buNone/>
            </a:pPr>
            <a:r>
              <a:rPr lang="en-US" sz="1200" b="1" dirty="0">
                <a:latin typeface="+mn-lt"/>
              </a:rPr>
              <a:t>• The student’s regular teacher, or if the student does not have a regular teacher, a regular classroom teacher qualified to teach a student of his or her age, or for a child of less than school age, an individual qualified by the SEA to teach a child of his or her age; </a:t>
            </a:r>
          </a:p>
          <a:p>
            <a:pPr marL="0" indent="0">
              <a:buNone/>
            </a:pPr>
            <a:r>
              <a:rPr lang="en-US" sz="1200" b="1" dirty="0">
                <a:latin typeface="+mn-lt"/>
              </a:rPr>
              <a:t>AND </a:t>
            </a:r>
          </a:p>
          <a:p>
            <a:pPr marL="0" indent="0">
              <a:buNone/>
            </a:pPr>
            <a:r>
              <a:rPr lang="en-US" sz="1200" b="1" dirty="0">
                <a:latin typeface="+mn-lt"/>
              </a:rPr>
              <a:t>• At least one person qualified to conduct individual diagnostic examinations of children, such as a school psychologist, speech-language pathologist, or remedial reading teacher.</a:t>
            </a:r>
            <a:endParaRPr lang="en-US" sz="1200" b="1" dirty="0"/>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5" y="1707041"/>
            <a:ext cx="3693411" cy="3727021"/>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dirty="0">
                <a:solidFill>
                  <a:srgbClr val="12284C"/>
                </a:solidFill>
                <a:latin typeface="Open Sans Light"/>
                <a:ea typeface="+mn-ea"/>
                <a:cs typeface="+mn-cs"/>
              </a:rPr>
              <a:t>N/A </a:t>
            </a:r>
          </a:p>
          <a:p>
            <a:pPr marL="0" lvl="0" indent="0">
              <a:lnSpc>
                <a:spcPct val="100000"/>
              </a:lnSpc>
              <a:spcBef>
                <a:spcPts val="0"/>
              </a:spcBef>
              <a:buClrTx/>
              <a:buSzTx/>
              <a:buNone/>
            </a:pPr>
            <a:endParaRPr lang="en-US" sz="1200" b="1" dirty="0">
              <a:solidFill>
                <a:srgbClr val="12284C"/>
              </a:solidFill>
              <a:latin typeface="Open Sans Light"/>
              <a:ea typeface="+mn-ea"/>
              <a:cs typeface="+mn-cs"/>
            </a:endParaRPr>
          </a:p>
          <a:p>
            <a:pPr marL="0" lvl="0" indent="0">
              <a:lnSpc>
                <a:spcPct val="100000"/>
              </a:lnSpc>
              <a:spcBef>
                <a:spcPts val="0"/>
              </a:spcBef>
              <a:buClrTx/>
              <a:buSzTx/>
              <a:buNone/>
            </a:pPr>
            <a:r>
              <a:rPr lang="en-US" sz="1200" b="1" dirty="0">
                <a:solidFill>
                  <a:srgbClr val="12284C"/>
                </a:solidFill>
                <a:latin typeface="Open Sans Light"/>
                <a:ea typeface="+mn-ea"/>
                <a:cs typeface="+mn-cs"/>
              </a:rPr>
              <a:t>Select N/A if documentation shows:</a:t>
            </a:r>
          </a:p>
          <a:p>
            <a:pPr marL="0" lvl="0" indent="0">
              <a:lnSpc>
                <a:spcPct val="100000"/>
              </a:lnSpc>
              <a:spcBef>
                <a:spcPts val="0"/>
              </a:spcBef>
              <a:buClrTx/>
              <a:buSzTx/>
              <a:buNone/>
            </a:pPr>
            <a:endParaRPr lang="en-US" sz="1200" b="1" dirty="0">
              <a:solidFill>
                <a:srgbClr val="12284C"/>
              </a:solidFill>
              <a:latin typeface="Open Sans Light"/>
              <a:ea typeface="+mn-ea"/>
              <a:cs typeface="+mn-cs"/>
            </a:endParaRPr>
          </a:p>
          <a:p>
            <a:pPr marL="0" lvl="0" indent="0">
              <a:lnSpc>
                <a:spcPct val="100000"/>
              </a:lnSpc>
              <a:spcBef>
                <a:spcPts val="0"/>
              </a:spcBef>
              <a:buClrTx/>
              <a:buSzTx/>
              <a:buNone/>
            </a:pPr>
            <a:r>
              <a:rPr lang="en-US" sz="1200" b="1" dirty="0">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200" b="1" dirty="0">
              <a:solidFill>
                <a:srgbClr val="12284C"/>
              </a:solidFill>
              <a:latin typeface="Open Sans Light"/>
              <a:ea typeface="+mn-ea"/>
              <a:cs typeface="+mn-cs"/>
            </a:endParaRPr>
          </a:p>
          <a:p>
            <a:pPr marL="0" lvl="0" indent="0">
              <a:lnSpc>
                <a:spcPct val="100000"/>
              </a:lnSpc>
              <a:spcBef>
                <a:spcPts val="0"/>
              </a:spcBef>
              <a:buClrTx/>
              <a:buSzTx/>
              <a:buNone/>
            </a:pPr>
            <a:r>
              <a:rPr lang="en-US" sz="1200" b="1" dirty="0">
                <a:solidFill>
                  <a:srgbClr val="12284C"/>
                </a:solidFill>
                <a:latin typeface="Open Sans Light"/>
                <a:ea typeface="+mn-ea"/>
                <a:cs typeface="+mn-cs"/>
              </a:rPr>
              <a:t>OR </a:t>
            </a:r>
          </a:p>
          <a:p>
            <a:pPr marL="0" lvl="0" indent="0">
              <a:lnSpc>
                <a:spcPct val="100000"/>
              </a:lnSpc>
              <a:spcBef>
                <a:spcPts val="0"/>
              </a:spcBef>
              <a:buClrTx/>
              <a:buSzTx/>
              <a:buNone/>
            </a:pPr>
            <a:endParaRPr lang="en-US" sz="1200" b="1" dirty="0">
              <a:solidFill>
                <a:srgbClr val="FFFFFF"/>
              </a:solidFill>
              <a:latin typeface="Open Sans Light"/>
              <a:ea typeface="+mn-ea"/>
              <a:cs typeface="+mn-cs"/>
            </a:endParaRPr>
          </a:p>
          <a:p>
            <a:pPr marL="0" lvl="0" indent="0">
              <a:lnSpc>
                <a:spcPct val="100000"/>
              </a:lnSpc>
              <a:spcBef>
                <a:spcPts val="0"/>
              </a:spcBef>
              <a:buClrTx/>
              <a:buSzTx/>
              <a:buNone/>
            </a:pPr>
            <a:r>
              <a:rPr lang="en-US" sz="1200" b="1" dirty="0">
                <a:solidFill>
                  <a:srgbClr val="12284C"/>
                </a:solidFill>
                <a:latin typeface="Open Sans Light"/>
                <a:ea typeface="+mn-ea"/>
                <a:cs typeface="+mn-cs"/>
              </a:rPr>
              <a:t>• </a:t>
            </a:r>
            <a:r>
              <a:rPr lang="en-US" sz="1200" b="1" dirty="0">
                <a:solidFill>
                  <a:srgbClr val="12284C"/>
                </a:solidFill>
                <a:highlight>
                  <a:srgbClr val="FFFF00"/>
                </a:highlight>
                <a:latin typeface="Open Sans Light"/>
                <a:ea typeface="+mn-ea"/>
                <a:cs typeface="+mn-cs"/>
              </a:rPr>
              <a:t>This is a file for a student who was not suspected to have a specific learning disability</a:t>
            </a:r>
            <a:r>
              <a:rPr lang="en-US" sz="1200" b="1" dirty="0">
                <a:solidFill>
                  <a:srgbClr val="12284C"/>
                </a:solidFill>
                <a:latin typeface="Open Sans Light"/>
                <a:ea typeface="+mn-ea"/>
                <a:cs typeface="+mn-cs"/>
              </a:rPr>
              <a:t>.</a:t>
            </a:r>
          </a:p>
        </p:txBody>
      </p:sp>
      <p:sp>
        <p:nvSpPr>
          <p:cNvPr id="4" name="Rectangle 3">
            <a:extLst>
              <a:ext uri="{FF2B5EF4-FFF2-40B4-BE49-F238E27FC236}">
                <a16:creationId xmlns:a16="http://schemas.microsoft.com/office/drawing/2014/main" id="{2C5CB90F-C1B9-4463-8D1B-B994371FAB1D}"/>
              </a:ext>
            </a:extLst>
          </p:cNvPr>
          <p:cNvSpPr/>
          <p:nvPr/>
        </p:nvSpPr>
        <p:spPr>
          <a:xfrm>
            <a:off x="379035" y="6046417"/>
            <a:ext cx="7435049" cy="261610"/>
          </a:xfrm>
          <a:prstGeom prst="rect">
            <a:avLst/>
          </a:prstGeom>
        </p:spPr>
        <p:txBody>
          <a:bodyPr wrap="none">
            <a:spAutoFit/>
          </a:bodyPr>
          <a:lstStyle/>
          <a:p>
            <a:pPr lvl="0"/>
            <a:r>
              <a:rPr lang="en-US" sz="1100" dirty="0">
                <a:solidFill>
                  <a:srgbClr val="12284C"/>
                </a:solidFill>
              </a:rPr>
              <a:t>Kansas Special Education Process Handbook, Chapter 3, Sections C. and F (</a:t>
            </a:r>
            <a:r>
              <a:rPr lang="en-US" sz="1100" dirty="0" err="1">
                <a:solidFill>
                  <a:srgbClr val="12284C"/>
                </a:solidFill>
              </a:rPr>
              <a:t>pg</a:t>
            </a:r>
            <a:r>
              <a:rPr lang="en-US" sz="1100" dirty="0">
                <a:solidFill>
                  <a:srgbClr val="12284C"/>
                </a:solidFill>
              </a:rPr>
              <a:t> 40-41)., Chapter 7, Sections D. and F..</a:t>
            </a:r>
          </a:p>
        </p:txBody>
      </p:sp>
    </p:spTree>
    <p:custDataLst>
      <p:tags r:id="rId1"/>
    </p:custDataLst>
    <p:extLst>
      <p:ext uri="{BB962C8B-B14F-4D97-AF65-F5344CB8AC3E}">
        <p14:creationId xmlns:p14="http://schemas.microsoft.com/office/powerpoint/2010/main" val="12332056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33805" y="-592305"/>
            <a:ext cx="10515600" cy="471382"/>
          </a:xfrm>
        </p:spPr>
        <p:txBody>
          <a:bodyPr>
            <a:noAutofit/>
          </a:bodyPr>
          <a:lstStyle/>
          <a:p>
            <a:r>
              <a:rPr lang="en-US" sz="1700">
                <a:latin typeface="+mn-lt"/>
              </a:rPr>
              <a:t>Question 9</a:t>
            </a:r>
          </a:p>
        </p:txBody>
      </p:sp>
      <p:sp>
        <p:nvSpPr>
          <p:cNvPr id="3" name="Content Placeholder 2">
            <a:extLst>
              <a:ext uri="{FF2B5EF4-FFF2-40B4-BE49-F238E27FC236}">
                <a16:creationId xmlns:a16="http://schemas.microsoft.com/office/drawing/2014/main" id="{B28ED3C1-4E76-4506-A51F-97DE2791BB21}"/>
              </a:ext>
            </a:extLst>
          </p:cNvPr>
          <p:cNvSpPr>
            <a:spLocks noGrp="1"/>
          </p:cNvSpPr>
          <p:nvPr>
            <p:ph idx="1"/>
          </p:nvPr>
        </p:nvSpPr>
        <p:spPr>
          <a:xfrm>
            <a:off x="771234" y="142135"/>
            <a:ext cx="10515600" cy="2963545"/>
          </a:xfrm>
        </p:spPr>
        <p:txBody>
          <a:bodyPr>
            <a:normAutofit fontScale="55000" lnSpcReduction="20000"/>
          </a:bodyPr>
          <a:lstStyle/>
          <a:p>
            <a:pPr marL="0" indent="0">
              <a:lnSpc>
                <a:spcPct val="120000"/>
              </a:lnSpc>
              <a:buNone/>
            </a:pPr>
            <a:r>
              <a:rPr lang="en-US" b="1"/>
              <a:t>8</a:t>
            </a:r>
            <a:r>
              <a:rPr lang="en-US"/>
              <a:t>. When interpreting evaluation data to determine if the student is or continues to be a student with an exceptionality and the educational needs of the student, did the team of qualified professionals and the parent draw upon, document, and carefully consider information from a variety of sources including aptitude and achievement tests, parent input, teacher recommendations, physical condition, social or cultural background, and adaptive behavior?  34 C.F.R. 300.306(c)(1)(i)-(ii); K.A.R. 91-40-10(d)(1)-(2)</a:t>
            </a:r>
            <a:br>
              <a:rPr lang="en-US"/>
            </a:br>
            <a:br>
              <a:rPr lang="en-US"/>
            </a:br>
            <a:r>
              <a:rPr lang="en-US" b="1"/>
              <a:t>METHOD</a:t>
            </a:r>
            <a:r>
              <a:rPr lang="en-US"/>
              <a:t>: Review the evaluation/eligibility report, team meeting notes, prior written notice forms, and other documentation in the education record to determine if the team and the parent drew upon, documented, and carefully considered information from a variety of sources when determining eligibility and the educational needs of the student. A checklist of these sources alone would not be sufficient to show that the information was carefully considered and documented.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1392428"/>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when determining initial or continued eligibility and the educational needs of the student, the team of qualified professionals and the parent drew upon, documented, and carefully considered information from a variety of sources.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1392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when determining initial or continued eligibility and the educational needs of the student, the team of qualified professionals and the parent drew upon, documented, and carefully considered information from a variety of sources.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293111" y="4498108"/>
            <a:ext cx="4322017" cy="338554"/>
          </a:xfrm>
          <a:prstGeom prst="rect">
            <a:avLst/>
          </a:prstGeom>
        </p:spPr>
        <p:txBody>
          <a:bodyPr wrap="none">
            <a:spAutoFit/>
          </a:bodyPr>
          <a:lstStyle/>
          <a:p>
            <a:pPr lvl="0"/>
            <a:r>
              <a:rPr lang="en-US" sz="800">
                <a:solidFill>
                  <a:srgbClr val="12284C"/>
                </a:solidFill>
              </a:rPr>
              <a:t>Kansas Special Education Process Handbook, Chapter 3, Section E.1.; Chapter 7, Section E.</a:t>
            </a:r>
          </a:p>
          <a:p>
            <a:pPr lvl="0"/>
            <a:r>
              <a:rPr lang="en-US" sz="800">
                <a:solidFill>
                  <a:srgbClr val="12284C"/>
                </a:solidFill>
              </a:rPr>
              <a:t>.</a:t>
            </a:r>
          </a:p>
        </p:txBody>
      </p:sp>
      <p:sp>
        <p:nvSpPr>
          <p:cNvPr id="2" name="TextBox 1">
            <a:extLst>
              <a:ext uri="{FF2B5EF4-FFF2-40B4-BE49-F238E27FC236}">
                <a16:creationId xmlns:a16="http://schemas.microsoft.com/office/drawing/2014/main" id="{CB280AA8-0637-452C-AD1E-9843C3B087CF}"/>
              </a:ext>
            </a:extLst>
          </p:cNvPr>
          <p:cNvSpPr txBox="1"/>
          <p:nvPr/>
        </p:nvSpPr>
        <p:spPr>
          <a:xfrm>
            <a:off x="367002" y="4851942"/>
            <a:ext cx="11344703" cy="1169551"/>
          </a:xfrm>
          <a:prstGeom prst="rect">
            <a:avLst/>
          </a:prstGeom>
          <a:noFill/>
        </p:spPr>
        <p:txBody>
          <a:bodyPr wrap="square" rtlCol="0">
            <a:spAutoFit/>
          </a:bodyPr>
          <a:lstStyle/>
          <a:p>
            <a:r>
              <a:rPr lang="en-US" sz="1400" b="1">
                <a:solidFill>
                  <a:srgbClr val="12284C"/>
                </a:solidFill>
                <a:latin typeface="Open Sans Light" panose="020B0306030504020204" pitchFamily="34" charset="0"/>
                <a:ea typeface="Calibri" panose="020F0502020204030204" pitchFamily="34" charset="0"/>
                <a:cs typeface="Times New Roman" panose="02020603050405020304" pitchFamily="18" charset="0"/>
              </a:rPr>
              <a:t>SPECIAL NOTE:</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The list of sources in the question (aptitude and achievement tests, parent input, teacher recommendations, physical condition, social or cultural background, and adaptive behavior) is not an exhaustive list of sources that must be drawn upon, documented and carefully considered. The point of </a:t>
            </a:r>
            <a:r>
              <a:rPr lang="en-US" sz="1400" u="sng">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34 C.F.R. 300.306(c)(1)(</a:t>
            </a:r>
            <a:r>
              <a:rPr lang="en-US" sz="1400" u="sng" err="1">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i</a:t>
            </a:r>
            <a:r>
              <a:rPr lang="en-US" sz="1400" u="sng">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)-(ii)</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and </a:t>
            </a:r>
            <a:r>
              <a:rPr lang="en-US" sz="1400" u="sng">
                <a:solidFill>
                  <a:srgbClr val="12284C"/>
                </a:solidFill>
                <a:latin typeface="Open Sans Light" panose="020B0306030504020204" pitchFamily="34" charset="0"/>
                <a:ea typeface="Calibri" panose="020F0502020204030204" pitchFamily="34" charset="0"/>
                <a:cs typeface="Times New Roman" panose="02020603050405020304" pitchFamily="18" charset="0"/>
                <a:hlinkClick r:id="rId5" tooltip="hyperlink to K.A.R. 91-40-10">
                  <a:extLst>
                    <a:ext uri="{A12FA001-AC4F-418D-AE19-62706E023703}">
                      <ahyp:hlinkClr xmlns:ahyp="http://schemas.microsoft.com/office/drawing/2018/hyperlinkcolor" val="tx"/>
                    </a:ext>
                  </a:extLst>
                </a:hlinkClick>
              </a:rPr>
              <a:t>K.A.R. 91-40-10(d)(1)-(2)</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is to ensure that more than one source is used in interpreting evaluation data and making these determinations, and although these regulations include a list of examples of sources that may be used, the public agency would not have to use all the sources in every instance. </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64 </a:t>
            </a:r>
            <a:r>
              <a:rPr lang="en-US" sz="1400" i="1"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Federal Register</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 12,636 (Mar. 12, 1999)</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rPr>
              <a:t>.</a:t>
            </a:r>
            <a:endParaRPr lang="en-US" sz="1400"/>
          </a:p>
        </p:txBody>
      </p:sp>
    </p:spTree>
    <p:custDataLst>
      <p:tags r:id="rId1"/>
    </p:custDataLst>
    <p:extLst>
      <p:ext uri="{BB962C8B-B14F-4D97-AF65-F5344CB8AC3E}">
        <p14:creationId xmlns:p14="http://schemas.microsoft.com/office/powerpoint/2010/main" val="19953607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CFFE1C-A69C-2638-5B84-D27BF18535C1}"/>
              </a:ext>
            </a:extLst>
          </p:cNvPr>
          <p:cNvSpPr>
            <a:spLocks noGrp="1"/>
          </p:cNvSpPr>
          <p:nvPr>
            <p:ph type="title"/>
          </p:nvPr>
        </p:nvSpPr>
        <p:spPr>
          <a:xfrm>
            <a:off x="838200" y="365125"/>
            <a:ext cx="10515600" cy="772559"/>
          </a:xfrm>
        </p:spPr>
        <p:txBody>
          <a:bodyPr/>
          <a:lstStyle/>
          <a:p>
            <a:r>
              <a:rPr lang="en-US" dirty="0"/>
              <a:t>RIOT </a:t>
            </a:r>
          </a:p>
        </p:txBody>
      </p:sp>
      <p:sp>
        <p:nvSpPr>
          <p:cNvPr id="4" name="Rectangle: Rounded Corners 3">
            <a:extLst>
              <a:ext uri="{FF2B5EF4-FFF2-40B4-BE49-F238E27FC236}">
                <a16:creationId xmlns:a16="http://schemas.microsoft.com/office/drawing/2014/main" id="{0A81A2DC-6B46-C4FC-4C39-7F9D99A1ED14}"/>
              </a:ext>
            </a:extLst>
          </p:cNvPr>
          <p:cNvSpPr/>
          <p:nvPr/>
        </p:nvSpPr>
        <p:spPr>
          <a:xfrm>
            <a:off x="838200" y="1137684"/>
            <a:ext cx="4167963" cy="2307265"/>
          </a:xfrm>
          <a:prstGeom prst="roundRect">
            <a:avLst/>
          </a:prstGeom>
          <a:ln w="38100"/>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a:solidFill>
                  <a:schemeClr val="tx1"/>
                </a:solidFill>
              </a:rPr>
              <a:t>Record Review</a:t>
            </a:r>
          </a:p>
          <a:p>
            <a:pPr algn="ctr"/>
            <a:r>
              <a:rPr lang="en-US" sz="2400" dirty="0">
                <a:solidFill>
                  <a:schemeClr val="tx1"/>
                </a:solidFill>
              </a:rPr>
              <a:t>Review of historical records and products</a:t>
            </a:r>
          </a:p>
        </p:txBody>
      </p:sp>
      <p:sp>
        <p:nvSpPr>
          <p:cNvPr id="8" name="Rectangle: Rounded Corners 7">
            <a:extLst>
              <a:ext uri="{FF2B5EF4-FFF2-40B4-BE49-F238E27FC236}">
                <a16:creationId xmlns:a16="http://schemas.microsoft.com/office/drawing/2014/main" id="{66E4D072-A306-EBBF-7AEC-99C3057A0778}"/>
              </a:ext>
            </a:extLst>
          </p:cNvPr>
          <p:cNvSpPr/>
          <p:nvPr/>
        </p:nvSpPr>
        <p:spPr>
          <a:xfrm>
            <a:off x="5445641" y="1121735"/>
            <a:ext cx="4167963" cy="2307265"/>
          </a:xfrm>
          <a:prstGeom prst="roundRect">
            <a:avLst/>
          </a:prstGeom>
          <a:solidFill>
            <a:schemeClr val="accent3"/>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Interview</a:t>
            </a:r>
          </a:p>
          <a:p>
            <a:pPr algn="ctr"/>
            <a:r>
              <a:rPr lang="en-US" sz="2400" dirty="0">
                <a:solidFill>
                  <a:schemeClr val="tx1"/>
                </a:solidFill>
              </a:rPr>
              <a:t>Interview with key stakeholders</a:t>
            </a:r>
          </a:p>
        </p:txBody>
      </p:sp>
      <p:sp>
        <p:nvSpPr>
          <p:cNvPr id="5" name="Content Placeholder 4">
            <a:extLst>
              <a:ext uri="{FF2B5EF4-FFF2-40B4-BE49-F238E27FC236}">
                <a16:creationId xmlns:a16="http://schemas.microsoft.com/office/drawing/2014/main" id="{6580801B-F654-7A80-7624-237D7AE098AE}"/>
              </a:ext>
            </a:extLst>
          </p:cNvPr>
          <p:cNvSpPr>
            <a:spLocks noGrp="1"/>
          </p:cNvSpPr>
          <p:nvPr>
            <p:ph idx="1"/>
          </p:nvPr>
        </p:nvSpPr>
        <p:spPr>
          <a:xfrm>
            <a:off x="838200" y="3774558"/>
            <a:ext cx="4167963" cy="2307265"/>
          </a:xfrm>
          <a:prstGeom prst="roundRect">
            <a:avLst/>
          </a:prstGeom>
          <a:ln w="38100"/>
        </p:spPr>
        <p:style>
          <a:lnRef idx="2">
            <a:schemeClr val="accent3">
              <a:shade val="15000"/>
            </a:schemeClr>
          </a:lnRef>
          <a:fillRef idx="1">
            <a:schemeClr val="accent3"/>
          </a:fillRef>
          <a:effectRef idx="0">
            <a:schemeClr val="accent3"/>
          </a:effectRef>
          <a:fontRef idx="minor">
            <a:schemeClr val="lt1"/>
          </a:fontRef>
        </p:style>
        <p:txBody>
          <a:bodyPr rtlCol="0" anchor="ctr">
            <a:normAutofit/>
          </a:bodyPr>
          <a:lstStyle/>
          <a:p>
            <a:pPr marL="0" indent="0" algn="ctr">
              <a:buNone/>
            </a:pPr>
            <a:r>
              <a:rPr lang="en-US" sz="2400" b="1" dirty="0">
                <a:solidFill>
                  <a:schemeClr val="tx1"/>
                </a:solidFill>
              </a:rPr>
              <a:t>Observation</a:t>
            </a:r>
          </a:p>
          <a:p>
            <a:pPr marL="0" indent="0" algn="ctr">
              <a:buNone/>
            </a:pPr>
            <a:r>
              <a:rPr lang="en-US" sz="2400" dirty="0">
                <a:solidFill>
                  <a:schemeClr val="tx1"/>
                </a:solidFill>
              </a:rPr>
              <a:t>Observation of student performance in natural environment</a:t>
            </a:r>
          </a:p>
        </p:txBody>
      </p:sp>
      <p:sp>
        <p:nvSpPr>
          <p:cNvPr id="7" name="Rectangle: Rounded Corners 6">
            <a:extLst>
              <a:ext uri="{FF2B5EF4-FFF2-40B4-BE49-F238E27FC236}">
                <a16:creationId xmlns:a16="http://schemas.microsoft.com/office/drawing/2014/main" id="{727E14C7-503C-DC21-649F-E75648A24D95}"/>
              </a:ext>
            </a:extLst>
          </p:cNvPr>
          <p:cNvSpPr/>
          <p:nvPr/>
        </p:nvSpPr>
        <p:spPr>
          <a:xfrm>
            <a:off x="5445641" y="3774558"/>
            <a:ext cx="4167963" cy="2307265"/>
          </a:xfrm>
          <a:prstGeom prst="roundRect">
            <a:avLst/>
          </a:prstGeom>
          <a:ln w="38100">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a:solidFill>
                  <a:schemeClr val="tx1"/>
                </a:solidFill>
              </a:rPr>
              <a:t>Test</a:t>
            </a:r>
          </a:p>
          <a:p>
            <a:pPr algn="ctr"/>
            <a:r>
              <a:rPr lang="en-US" sz="2400" dirty="0">
                <a:solidFill>
                  <a:schemeClr val="tx1"/>
                </a:solidFill>
              </a:rPr>
              <a:t>Test student through careful use of appropriately matched measurement technologies</a:t>
            </a:r>
          </a:p>
        </p:txBody>
      </p:sp>
      <p:sp>
        <p:nvSpPr>
          <p:cNvPr id="9" name="TextBox 8">
            <a:extLst>
              <a:ext uri="{FF2B5EF4-FFF2-40B4-BE49-F238E27FC236}">
                <a16:creationId xmlns:a16="http://schemas.microsoft.com/office/drawing/2014/main" id="{FF3246E9-95A7-05A7-FD42-7F64A5F333AE}"/>
              </a:ext>
            </a:extLst>
          </p:cNvPr>
          <p:cNvSpPr txBox="1"/>
          <p:nvPr/>
        </p:nvSpPr>
        <p:spPr>
          <a:xfrm>
            <a:off x="10217889" y="2073349"/>
            <a:ext cx="1637414" cy="1754326"/>
          </a:xfrm>
          <a:prstGeom prst="rect">
            <a:avLst/>
          </a:prstGeom>
          <a:noFill/>
        </p:spPr>
        <p:txBody>
          <a:bodyPr wrap="square" rtlCol="0">
            <a:spAutoFit/>
          </a:bodyPr>
          <a:lstStyle/>
          <a:p>
            <a:pPr algn="ctr"/>
            <a:r>
              <a:rPr lang="en-US" dirty="0"/>
              <a:t>Key Domains of Learning</a:t>
            </a:r>
          </a:p>
          <a:p>
            <a:pPr algn="ctr"/>
            <a:r>
              <a:rPr lang="en-US" dirty="0"/>
              <a:t>+</a:t>
            </a:r>
          </a:p>
          <a:p>
            <a:pPr algn="ctr"/>
            <a:r>
              <a:rPr lang="en-US" dirty="0"/>
              <a:t>Potential Sources of Information</a:t>
            </a:r>
          </a:p>
        </p:txBody>
      </p:sp>
      <p:sp>
        <p:nvSpPr>
          <p:cNvPr id="10" name="TextBox 9">
            <a:extLst>
              <a:ext uri="{FF2B5EF4-FFF2-40B4-BE49-F238E27FC236}">
                <a16:creationId xmlns:a16="http://schemas.microsoft.com/office/drawing/2014/main" id="{365CD702-E890-D069-F008-9D839DFC2C41}"/>
              </a:ext>
            </a:extLst>
          </p:cNvPr>
          <p:cNvSpPr txBox="1"/>
          <p:nvPr/>
        </p:nvSpPr>
        <p:spPr>
          <a:xfrm>
            <a:off x="9781953" y="5343159"/>
            <a:ext cx="2232837" cy="738664"/>
          </a:xfrm>
          <a:prstGeom prst="rect">
            <a:avLst/>
          </a:prstGeom>
          <a:noFill/>
        </p:spPr>
        <p:txBody>
          <a:bodyPr wrap="square" rtlCol="0">
            <a:spAutoFit/>
          </a:bodyPr>
          <a:lstStyle/>
          <a:p>
            <a:r>
              <a:rPr lang="en-US" sz="1400" dirty="0"/>
              <a:t>Taken from Greenbush Comprehensive Evaluation Workshop</a:t>
            </a:r>
          </a:p>
        </p:txBody>
      </p:sp>
    </p:spTree>
    <p:extLst>
      <p:ext uri="{BB962C8B-B14F-4D97-AF65-F5344CB8AC3E}">
        <p14:creationId xmlns:p14="http://schemas.microsoft.com/office/powerpoint/2010/main" val="15137096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C34F00-BC31-8214-50B4-77A3383B1E28}"/>
              </a:ext>
            </a:extLst>
          </p:cNvPr>
          <p:cNvSpPr>
            <a:spLocks noGrp="1"/>
          </p:cNvSpPr>
          <p:nvPr>
            <p:ph type="title"/>
          </p:nvPr>
        </p:nvSpPr>
        <p:spPr>
          <a:xfrm>
            <a:off x="838200" y="131209"/>
            <a:ext cx="10515600" cy="496112"/>
          </a:xfrm>
        </p:spPr>
        <p:txBody>
          <a:bodyPr>
            <a:normAutofit fontScale="90000"/>
          </a:bodyPr>
          <a:lstStyle/>
          <a:p>
            <a:r>
              <a:rPr lang="en-US" dirty="0"/>
              <a:t>RIOT and ICEL Matrix</a:t>
            </a:r>
          </a:p>
        </p:txBody>
      </p:sp>
      <p:pic>
        <p:nvPicPr>
          <p:cNvPr id="5" name="Content Placeholder 4" descr="screenshot of the RIOT and ICEL Matrix">
            <a:extLst>
              <a:ext uri="{FF2B5EF4-FFF2-40B4-BE49-F238E27FC236}">
                <a16:creationId xmlns:a16="http://schemas.microsoft.com/office/drawing/2014/main" id="{329A7417-2B3F-00CF-13AB-12676E3AB048}"/>
              </a:ext>
            </a:extLst>
          </p:cNvPr>
          <p:cNvPicPr>
            <a:picLocks noGrp="1" noChangeAspect="1"/>
          </p:cNvPicPr>
          <p:nvPr>
            <p:ph idx="1"/>
          </p:nvPr>
        </p:nvPicPr>
        <p:blipFill>
          <a:blip r:embed="rId3"/>
          <a:stretch>
            <a:fillRect/>
          </a:stretch>
        </p:blipFill>
        <p:spPr>
          <a:xfrm>
            <a:off x="2234316" y="627321"/>
            <a:ext cx="7336061" cy="5624623"/>
          </a:xfrm>
        </p:spPr>
      </p:pic>
    </p:spTree>
    <p:extLst>
      <p:ext uri="{BB962C8B-B14F-4D97-AF65-F5344CB8AC3E}">
        <p14:creationId xmlns:p14="http://schemas.microsoft.com/office/powerpoint/2010/main" val="3183891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0278CB-E463-EF28-1240-A9A1A28AEE04}"/>
              </a:ext>
            </a:extLst>
          </p:cNvPr>
          <p:cNvSpPr>
            <a:spLocks noGrp="1"/>
          </p:cNvSpPr>
          <p:nvPr>
            <p:ph idx="1"/>
          </p:nvPr>
        </p:nvSpPr>
        <p:spPr/>
        <p:txBody>
          <a:bodyPr>
            <a:normAutofit fontScale="85000" lnSpcReduction="10000"/>
          </a:bodyPr>
          <a:lstStyle/>
          <a:p>
            <a:pPr marL="0" indent="0">
              <a:buNone/>
            </a:pPr>
            <a:r>
              <a:rPr lang="en-US" dirty="0"/>
              <a:t>Ask questions when interpreting data to reduce bias.</a:t>
            </a:r>
          </a:p>
          <a:p>
            <a:r>
              <a:rPr lang="en-US" dirty="0"/>
              <a:t>Did we equally consider all the data? If not, what data did we not fully consider and why?</a:t>
            </a:r>
          </a:p>
          <a:p>
            <a:r>
              <a:rPr lang="en-US" dirty="0"/>
              <a:t>Did the data tell us what the student can do as well as student strengths? If not, go back and review the data or gather additional data.</a:t>
            </a:r>
          </a:p>
          <a:p>
            <a:r>
              <a:rPr lang="en-US" dirty="0"/>
              <a:t>Did the data converge to confirm the problem?</a:t>
            </a:r>
          </a:p>
          <a:p>
            <a:r>
              <a:rPr lang="en-US" dirty="0"/>
              <a:t>Did the data converge to confirm why the problem is occurring?</a:t>
            </a:r>
          </a:p>
          <a:p>
            <a:r>
              <a:rPr lang="en-US" dirty="0"/>
              <a:t>Did the data tell us what the student’s disability –related needs are so that we can develop IEP goals and align college and career ready IEP services? </a:t>
            </a:r>
          </a:p>
          <a:p>
            <a:pPr marL="0" indent="0">
              <a:buNone/>
            </a:pPr>
            <a:r>
              <a:rPr lang="en-US" sz="1400" dirty="0"/>
              <a:t>Taken from Greenbush Comprehensive Evaluation Workshop</a:t>
            </a:r>
            <a:endParaRPr lang="en-US" sz="1500" dirty="0"/>
          </a:p>
        </p:txBody>
      </p:sp>
      <p:sp>
        <p:nvSpPr>
          <p:cNvPr id="3" name="Title 2">
            <a:extLst>
              <a:ext uri="{FF2B5EF4-FFF2-40B4-BE49-F238E27FC236}">
                <a16:creationId xmlns:a16="http://schemas.microsoft.com/office/drawing/2014/main" id="{04F4EC5F-ECDF-4E31-83EF-617E52886011}"/>
              </a:ext>
            </a:extLst>
          </p:cNvPr>
          <p:cNvSpPr>
            <a:spLocks noGrp="1"/>
          </p:cNvSpPr>
          <p:nvPr>
            <p:ph type="title"/>
          </p:nvPr>
        </p:nvSpPr>
        <p:spPr/>
        <p:txBody>
          <a:bodyPr>
            <a:normAutofit/>
          </a:bodyPr>
          <a:lstStyle/>
          <a:p>
            <a:r>
              <a:rPr lang="en-US" dirty="0"/>
              <a:t>Interpreting Data and Information</a:t>
            </a:r>
          </a:p>
        </p:txBody>
      </p:sp>
    </p:spTree>
    <p:extLst>
      <p:ext uri="{BB962C8B-B14F-4D97-AF65-F5344CB8AC3E}">
        <p14:creationId xmlns:p14="http://schemas.microsoft.com/office/powerpoint/2010/main" val="3914254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p:txBody>
          <a:bodyPr>
            <a:normAutofit fontScale="90000"/>
          </a:bodyPr>
          <a:lstStyle/>
          <a:p>
            <a:r>
              <a:rPr lang="en-US"/>
              <a:t>Kansas Integrated Accountability System (KIAS)</a:t>
            </a:r>
          </a:p>
        </p:txBody>
      </p:sp>
      <p:sp>
        <p:nvSpPr>
          <p:cNvPr id="6" name="TextBox 5">
            <a:extLst>
              <a:ext uri="{FF2B5EF4-FFF2-40B4-BE49-F238E27FC236}">
                <a16:creationId xmlns:a16="http://schemas.microsoft.com/office/drawing/2014/main" id="{D59BA6AA-711D-43E9-8716-9142C38E4F23}"/>
              </a:ext>
            </a:extLst>
          </p:cNvPr>
          <p:cNvSpPr txBox="1"/>
          <p:nvPr/>
        </p:nvSpPr>
        <p:spPr>
          <a:xfrm>
            <a:off x="838200" y="1903445"/>
            <a:ext cx="10515600" cy="3708708"/>
          </a:xfrm>
          <a:prstGeom prst="rect">
            <a:avLst/>
          </a:prstGeom>
          <a:noFill/>
        </p:spPr>
        <p:txBody>
          <a:bodyPr wrap="square" rtlCol="0">
            <a:spAutoFit/>
          </a:bodyPr>
          <a:lstStyle/>
          <a:p>
            <a:pPr>
              <a:spcAft>
                <a:spcPts val="600"/>
              </a:spcAft>
            </a:pPr>
            <a:r>
              <a:rPr lang="en-US" sz="2000" b="1" dirty="0"/>
              <a:t>KIAS is </a:t>
            </a:r>
            <a:r>
              <a:rPr lang="en-US" sz="2000" i="1" dirty="0"/>
              <a:t>both</a:t>
            </a:r>
            <a:r>
              <a:rPr lang="en-US" sz="2000" b="1" dirty="0"/>
              <a:t> a </a:t>
            </a:r>
            <a:r>
              <a:rPr lang="en-US" sz="2000" b="1" i="1" dirty="0"/>
              <a:t>process for monitoring </a:t>
            </a:r>
            <a:r>
              <a:rPr lang="en-US" sz="2000" b="1" dirty="0"/>
              <a:t>federal programs and state requirements, </a:t>
            </a:r>
            <a:r>
              <a:rPr lang="en-US" sz="2000" b="1" i="1" dirty="0"/>
              <a:t>and</a:t>
            </a:r>
            <a:r>
              <a:rPr lang="en-US" sz="2000" b="1" dirty="0"/>
              <a:t> an </a:t>
            </a:r>
            <a:r>
              <a:rPr lang="en-US" sz="2000" b="1" u="sng" dirty="0">
                <a:hlinkClick r:id="rId3"/>
              </a:rPr>
              <a:t>authenticated web application</a:t>
            </a:r>
            <a:r>
              <a:rPr lang="en-US" sz="2000" b="1" dirty="0">
                <a:hlinkClick r:id="rId3"/>
              </a:rPr>
              <a:t> </a:t>
            </a:r>
            <a:r>
              <a:rPr lang="en-US" sz="2000" b="1" dirty="0"/>
              <a:t>used as a tool to report data.</a:t>
            </a:r>
          </a:p>
          <a:p>
            <a:pPr>
              <a:spcAft>
                <a:spcPts val="600"/>
              </a:spcAft>
            </a:pPr>
            <a:endParaRPr lang="en-US" sz="2000" b="1" dirty="0"/>
          </a:p>
          <a:p>
            <a:pPr marL="800100" lvl="1" indent="-342900">
              <a:spcAft>
                <a:spcPts val="600"/>
              </a:spcAft>
              <a:buFont typeface="Arial" panose="020B0604020202020204" pitchFamily="34" charset="0"/>
              <a:buChar char="•"/>
            </a:pPr>
            <a:r>
              <a:rPr lang="en-US" sz="2000" dirty="0"/>
              <a:t>Some of the federal programs and state requirements monitored through KIAS (authenticated web application) </a:t>
            </a:r>
          </a:p>
          <a:p>
            <a:pPr marL="1257300" lvl="2" indent="-342900">
              <a:spcAft>
                <a:spcPts val="600"/>
              </a:spcAft>
              <a:buFont typeface="Arial" panose="020B0604020202020204" pitchFamily="34" charset="0"/>
              <a:buChar char="•"/>
            </a:pPr>
            <a:r>
              <a:rPr lang="en-US" sz="2000" dirty="0"/>
              <a:t>Federal title programs,</a:t>
            </a:r>
          </a:p>
          <a:p>
            <a:pPr marL="1257300" lvl="2" indent="-342900">
              <a:spcAft>
                <a:spcPts val="600"/>
              </a:spcAft>
              <a:buFont typeface="Arial" panose="020B0604020202020204" pitchFamily="34" charset="0"/>
              <a:buChar char="•"/>
            </a:pPr>
            <a:r>
              <a:rPr lang="en-US" sz="2000" dirty="0"/>
              <a:t>IDEA, </a:t>
            </a:r>
          </a:p>
          <a:p>
            <a:pPr marL="1257300" lvl="2" indent="-342900">
              <a:spcAft>
                <a:spcPts val="600"/>
              </a:spcAft>
              <a:buFont typeface="Arial" panose="020B0604020202020204" pitchFamily="34" charset="0"/>
              <a:buChar char="•"/>
            </a:pPr>
            <a:r>
              <a:rPr lang="en-US" sz="2000" dirty="0"/>
              <a:t>Kansas Special Education for Exceptional Children Act (which includes gifted), </a:t>
            </a:r>
          </a:p>
          <a:p>
            <a:pPr marL="1257300" lvl="2" indent="-342900">
              <a:spcAft>
                <a:spcPts val="600"/>
              </a:spcAft>
              <a:buFont typeface="Arial" panose="020B0604020202020204" pitchFamily="34" charset="0"/>
              <a:buChar char="•"/>
            </a:pPr>
            <a:r>
              <a:rPr lang="en-US" sz="2000" dirty="0"/>
              <a:t>Emergency Safety Intervention (ESI)</a:t>
            </a:r>
          </a:p>
          <a:p>
            <a:pPr marL="1257300" lvl="2" indent="-342900">
              <a:spcAft>
                <a:spcPts val="600"/>
              </a:spcAft>
              <a:buFont typeface="Arial" panose="020B0604020202020204" pitchFamily="34" charset="0"/>
              <a:buChar char="•"/>
            </a:pPr>
            <a:r>
              <a:rPr lang="en-US" sz="2000" dirty="0"/>
              <a:t>Alternate assessment justifications</a:t>
            </a:r>
          </a:p>
        </p:txBody>
      </p:sp>
    </p:spTree>
    <p:extLst>
      <p:ext uri="{BB962C8B-B14F-4D97-AF65-F5344CB8AC3E}">
        <p14:creationId xmlns:p14="http://schemas.microsoft.com/office/powerpoint/2010/main" val="38638028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66078" y="-463213"/>
            <a:ext cx="10515600" cy="315912"/>
          </a:xfrm>
        </p:spPr>
        <p:txBody>
          <a:bodyPr>
            <a:noAutofit/>
          </a:bodyPr>
          <a:lstStyle/>
          <a:p>
            <a:r>
              <a:rPr lang="en-US" sz="1500">
                <a:latin typeface="+mn-lt"/>
                <a:ea typeface="Open Sans Semibold"/>
                <a:cs typeface="Open Sans Semibold"/>
              </a:rPr>
              <a:t>Question 10</a:t>
            </a:r>
            <a:br>
              <a:rPr lang="en-US" sz="1500">
                <a:latin typeface="+mn-lt"/>
                <a:ea typeface="Open Sans Semibold"/>
                <a:cs typeface="Open Sans Semibold"/>
              </a:rPr>
            </a:br>
            <a:endParaRPr lang="en-US" sz="1500">
              <a:latin typeface="+mn-lt"/>
              <a:ea typeface="Open Sans Semibold"/>
              <a:cs typeface="Open Sans Semibold"/>
            </a:endParaRPr>
          </a:p>
        </p:txBody>
      </p:sp>
      <p:sp>
        <p:nvSpPr>
          <p:cNvPr id="2" name="Content Placeholder 1">
            <a:extLst>
              <a:ext uri="{FF2B5EF4-FFF2-40B4-BE49-F238E27FC236}">
                <a16:creationId xmlns:a16="http://schemas.microsoft.com/office/drawing/2014/main" id="{8060E973-17B4-4A90-9AF2-B9E970D34668}"/>
              </a:ext>
            </a:extLst>
          </p:cNvPr>
          <p:cNvSpPr>
            <a:spLocks noGrp="1"/>
          </p:cNvSpPr>
          <p:nvPr>
            <p:ph idx="1"/>
          </p:nvPr>
        </p:nvSpPr>
        <p:spPr>
          <a:xfrm>
            <a:off x="838198" y="193215"/>
            <a:ext cx="10515600" cy="3109993"/>
          </a:xfrm>
        </p:spPr>
        <p:txBody>
          <a:bodyPr>
            <a:normAutofit fontScale="92500" lnSpcReduction="20000"/>
          </a:bodyPr>
          <a:lstStyle/>
          <a:p>
            <a:pPr marL="0" indent="0">
              <a:lnSpc>
                <a:spcPct val="110000"/>
              </a:lnSpc>
              <a:buNone/>
            </a:pPr>
            <a:r>
              <a:rPr lang="en-US" sz="1500" dirty="0">
                <a:ea typeface="Open Sans Semibold"/>
                <a:cs typeface="Open Sans Semibold"/>
              </a:rPr>
              <a:t>9. IDEA only: Did the group responsible for determining the student’s (initial or continued) eligibility ensure that NONE of the following were the determinant factor? 34 C.F.R. 300.306(b)(1)(i)-(iii); K.A.R. 91-40-10(c)</a:t>
            </a:r>
            <a:br>
              <a:rPr lang="en-US" sz="1500" dirty="0"/>
            </a:br>
            <a:br>
              <a:rPr lang="en-US" sz="1500" dirty="0"/>
            </a:br>
            <a:r>
              <a:rPr lang="en-US" sz="1500" dirty="0">
                <a:ea typeface="Open Sans Semibold"/>
                <a:cs typeface="Open Sans Semibold"/>
              </a:rPr>
              <a:t>• Lack of appropriate instruction in reading, including the essential components of reading instruction (as defined in section 1208(3) of the ESEA as such section was in effect on the day before the date of enactment of the Every Student Succeeds Act (December 9, 2015)); or</a:t>
            </a:r>
            <a:br>
              <a:rPr lang="en-US" sz="1500" dirty="0"/>
            </a:br>
            <a:r>
              <a:rPr lang="en-US" sz="1500" dirty="0">
                <a:ea typeface="Open Sans Semibold"/>
                <a:cs typeface="Open Sans Semibold"/>
              </a:rPr>
              <a:t>     o “The term ‘essential components of reading instruction’ means explicit and systematic instruction in-- (A) Phonemic awareness; (B) Phonics; (C) Vocabulary development; (D) Reading fluency, including oral reading skills; and (E) Reading comprehension strategies” Federal Register, Vol. 71, August 14, 2006, p.46646.</a:t>
            </a:r>
            <a:br>
              <a:rPr lang="en-US" sz="1500" dirty="0"/>
            </a:br>
            <a:br>
              <a:rPr lang="en-US" sz="1500" dirty="0"/>
            </a:br>
            <a:r>
              <a:rPr lang="en-US" sz="1500" dirty="0">
                <a:ea typeface="Open Sans Semibold"/>
                <a:cs typeface="Open Sans Semibold"/>
              </a:rPr>
              <a:t>• Lack of appropriate instruction in math; or</a:t>
            </a:r>
            <a:br>
              <a:rPr lang="en-US" sz="1500" dirty="0"/>
            </a:br>
            <a:r>
              <a:rPr lang="en-US" sz="1500" dirty="0">
                <a:ea typeface="Open Sans Semibold"/>
                <a:cs typeface="Open Sans Semibold"/>
              </a:rPr>
              <a:t>• Limited English proficiency</a:t>
            </a:r>
            <a:br>
              <a:rPr lang="en-US" sz="1500" dirty="0"/>
            </a:br>
            <a:br>
              <a:rPr lang="en-US" sz="1500" dirty="0"/>
            </a:br>
            <a:r>
              <a:rPr lang="en-US" sz="1500" b="1" dirty="0">
                <a:ea typeface="Open Sans Semibold"/>
                <a:cs typeface="Open Sans Semibold"/>
              </a:rPr>
              <a:t>METHOD</a:t>
            </a:r>
            <a:r>
              <a:rPr lang="en-US" sz="1500" dirty="0">
                <a:ea typeface="Open Sans Semibold"/>
                <a:cs typeface="Open Sans Semibold"/>
              </a:rPr>
              <a:t>: </a:t>
            </a:r>
            <a:r>
              <a:rPr lang="en-US" sz="1500" b="1" dirty="0">
                <a:ea typeface="Open Sans Semibold"/>
                <a:cs typeface="Open Sans Semibold"/>
              </a:rPr>
              <a:t>Review the evaluation/eligibility report</a:t>
            </a:r>
            <a:r>
              <a:rPr lang="en-US" sz="1500" dirty="0">
                <a:ea typeface="Open Sans Semibold"/>
                <a:cs typeface="Open Sans Semibold"/>
              </a:rPr>
              <a:t> to determine whether the team and the parent examined ALL of these exclusionary factors before determining the student is or continues </a:t>
            </a:r>
            <a:r>
              <a:rPr lang="en-US" sz="1600" dirty="0">
                <a:ea typeface="Open Sans Semibold"/>
                <a:cs typeface="Open Sans Semibold"/>
              </a:rPr>
              <a:t>to be a student with an exceptionality.</a:t>
            </a:r>
            <a:endParaRPr lang="en-US" sz="1600" dirty="0"/>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72691"/>
            <a:ext cx="5728996" cy="284636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dirty="0">
                <a:solidFill>
                  <a:srgbClr val="000000"/>
                </a:solidFill>
                <a:latin typeface="+mn-lt"/>
                <a:ea typeface="Arial Narrow"/>
                <a:cs typeface="Arial Narrow"/>
                <a:sym typeface="Arial Narrow"/>
              </a:rPr>
              <a:t>YES</a:t>
            </a:r>
          </a:p>
          <a:p>
            <a:pPr marL="95250" indent="0">
              <a:lnSpc>
                <a:spcPct val="100000"/>
              </a:lnSpc>
              <a:buNone/>
            </a:pPr>
            <a:r>
              <a:rPr lang="en-US" sz="1200" b="1" kern="0" dirty="0">
                <a:solidFill>
                  <a:srgbClr val="000000"/>
                </a:solidFill>
                <a:latin typeface="+mn-lt"/>
                <a:ea typeface="Arial Narrow"/>
                <a:cs typeface="Arial Narrow"/>
                <a:sym typeface="Arial Narrow"/>
              </a:rPr>
              <a:t>Select YES if documentation shows that NONE of the following were a determinant factor when determining the student’s initial or continued eligibility: </a:t>
            </a:r>
          </a:p>
          <a:p>
            <a:pPr marL="95250" indent="0">
              <a:lnSpc>
                <a:spcPct val="100000"/>
              </a:lnSpc>
              <a:buNone/>
            </a:pPr>
            <a:r>
              <a:rPr lang="en-US" sz="1200" b="1" kern="0" dirty="0">
                <a:solidFill>
                  <a:srgbClr val="000000"/>
                </a:solidFill>
                <a:latin typeface="+mn-lt"/>
                <a:ea typeface="Arial Narrow"/>
                <a:cs typeface="Arial Narrow"/>
                <a:sym typeface="Arial Narrow"/>
              </a:rPr>
              <a:t>• Lack of appropriate instruction in reading including explicit and systematic instruction in phonemic awareness, phonics, vocabulary development, reading fluency, oral reading skills, and reading comprehension strategies. </a:t>
            </a:r>
          </a:p>
          <a:p>
            <a:pPr marL="95250" indent="0">
              <a:lnSpc>
                <a:spcPct val="100000"/>
              </a:lnSpc>
              <a:buNone/>
            </a:pPr>
            <a:r>
              <a:rPr lang="en-US" sz="1200" b="1" kern="0" dirty="0">
                <a:solidFill>
                  <a:srgbClr val="000000"/>
                </a:solidFill>
                <a:latin typeface="+mn-lt"/>
                <a:ea typeface="Arial Narrow"/>
                <a:cs typeface="Arial Narrow"/>
                <a:sym typeface="Arial Narrow"/>
              </a:rPr>
              <a:t>OR </a:t>
            </a:r>
          </a:p>
          <a:p>
            <a:pPr marL="95250" indent="0">
              <a:lnSpc>
                <a:spcPct val="100000"/>
              </a:lnSpc>
              <a:buNone/>
            </a:pPr>
            <a:r>
              <a:rPr lang="en-US" sz="1200" b="1" kern="0" dirty="0">
                <a:solidFill>
                  <a:srgbClr val="000000"/>
                </a:solidFill>
                <a:latin typeface="+mn-lt"/>
                <a:ea typeface="Arial Narrow"/>
                <a:cs typeface="Arial Narrow"/>
                <a:sym typeface="Arial Narrow"/>
              </a:rPr>
              <a:t>• Lack of appropriate instruction in math. </a:t>
            </a:r>
          </a:p>
          <a:p>
            <a:pPr marL="95250" indent="0">
              <a:lnSpc>
                <a:spcPct val="100000"/>
              </a:lnSpc>
              <a:buNone/>
            </a:pPr>
            <a:r>
              <a:rPr lang="en-US" sz="1200" b="1" kern="0" dirty="0">
                <a:solidFill>
                  <a:srgbClr val="000000"/>
                </a:solidFill>
                <a:latin typeface="+mn-lt"/>
                <a:ea typeface="Arial Narrow"/>
                <a:cs typeface="Arial Narrow"/>
                <a:sym typeface="Arial Narrow"/>
              </a:rPr>
              <a:t>OR </a:t>
            </a:r>
          </a:p>
          <a:p>
            <a:pPr marL="95250" indent="0">
              <a:lnSpc>
                <a:spcPct val="100000"/>
              </a:lnSpc>
              <a:buNone/>
            </a:pPr>
            <a:r>
              <a:rPr lang="en-US" sz="1200" b="1" kern="0" dirty="0">
                <a:solidFill>
                  <a:srgbClr val="000000"/>
                </a:solidFill>
                <a:latin typeface="+mn-lt"/>
                <a:ea typeface="Arial Narrow"/>
                <a:cs typeface="Arial Narrow"/>
                <a:sym typeface="Arial Narrow"/>
              </a:rPr>
              <a:t>• Limited English proficiency.</a:t>
            </a:r>
          </a:p>
          <a:p>
            <a:pPr marL="95250" indent="0">
              <a:lnSpc>
                <a:spcPct val="100000"/>
              </a:lnSpc>
              <a:buNone/>
            </a:pPr>
            <a:r>
              <a:rPr lang="en-US" sz="1200" b="1" kern="0" dirty="0">
                <a:solidFill>
                  <a:srgbClr val="000000"/>
                </a:solidFill>
                <a:highlight>
                  <a:srgbClr val="FFFF00"/>
                </a:highlight>
                <a:latin typeface="+mn-lt"/>
                <a:ea typeface="Arial Narrow"/>
                <a:cs typeface="Arial Narrow"/>
                <a:sym typeface="Arial Narrow"/>
              </a:rPr>
              <a:t>Select YES if student is gifted only.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326816" y="3172691"/>
            <a:ext cx="5595893" cy="284636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NONE of the following were a determinant factor when determining the student’s initial or continued eligibility: </a:t>
            </a:r>
          </a:p>
          <a:p>
            <a:pPr marL="0" indent="0">
              <a:buNone/>
            </a:pPr>
            <a:r>
              <a:rPr lang="en-US" sz="1200" b="1">
                <a:latin typeface="+mn-lt"/>
              </a:rPr>
              <a:t>• Lack of appropriate instruction in reading including explicit and systematic instruction in phonemic awareness, phonics, vocabulary development, reading fluency, oral reading skills, and reading comprehension strategies.</a:t>
            </a:r>
          </a:p>
          <a:p>
            <a:pPr marL="0" indent="0">
              <a:buNone/>
            </a:pPr>
            <a:r>
              <a:rPr lang="en-US" sz="1200" b="1">
                <a:latin typeface="+mn-lt"/>
              </a:rPr>
              <a:t>OR </a:t>
            </a:r>
          </a:p>
          <a:p>
            <a:pPr marL="0" indent="0">
              <a:buNone/>
            </a:pPr>
            <a:r>
              <a:rPr lang="en-US" sz="1200" b="1">
                <a:latin typeface="+mn-lt"/>
              </a:rPr>
              <a:t>• Lack of appropriate instruction in math. </a:t>
            </a:r>
          </a:p>
          <a:p>
            <a:pPr marL="0" indent="0">
              <a:buNone/>
            </a:pPr>
            <a:r>
              <a:rPr lang="en-US" sz="1200" b="1">
                <a:latin typeface="+mn-lt"/>
              </a:rPr>
              <a:t>OR </a:t>
            </a:r>
          </a:p>
          <a:p>
            <a:pPr marL="0" indent="0">
              <a:buNone/>
            </a:pPr>
            <a:r>
              <a:rPr lang="en-US" sz="1200" b="1">
                <a:latin typeface="+mn-lt"/>
              </a:rPr>
              <a:t>• Limited English proficiency.</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5910170"/>
            <a:ext cx="4578497" cy="461665"/>
          </a:xfrm>
          <a:prstGeom prst="rect">
            <a:avLst/>
          </a:prstGeom>
        </p:spPr>
        <p:txBody>
          <a:bodyPr wrap="none">
            <a:spAutoFit/>
          </a:bodyPr>
          <a:lstStyle/>
          <a:p>
            <a:pPr lvl="0"/>
            <a:endParaRPr lang="en-US" sz="800">
              <a:solidFill>
                <a:srgbClr val="12284C"/>
              </a:solidFill>
            </a:endParaRPr>
          </a:p>
          <a:p>
            <a:pPr lvl="0"/>
            <a:r>
              <a:rPr lang="en-US" sz="800">
                <a:solidFill>
                  <a:srgbClr val="12284C"/>
                </a:solidFill>
              </a:rPr>
              <a:t>Kansas Special Education Process Handbook, Chapter 3, Section F.1.(a)-(b); Chapter 7, Section F.</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905863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DB4053-34E3-4260-EA6B-6733BA3635D0}"/>
              </a:ext>
            </a:extLst>
          </p:cNvPr>
          <p:cNvSpPr>
            <a:spLocks noGrp="1"/>
          </p:cNvSpPr>
          <p:nvPr>
            <p:ph idx="1"/>
          </p:nvPr>
        </p:nvSpPr>
        <p:spPr/>
        <p:txBody>
          <a:bodyPr>
            <a:normAutofit fontScale="70000" lnSpcReduction="20000"/>
          </a:bodyPr>
          <a:lstStyle/>
          <a:p>
            <a:pPr marL="0" indent="0">
              <a:lnSpc>
                <a:spcPct val="120000"/>
              </a:lnSpc>
              <a:buNone/>
            </a:pPr>
            <a:r>
              <a:rPr lang="en-US" sz="2800"/>
              <a:t>These factors are sometimes referred to simply as “exclusionary factors”.  </a:t>
            </a:r>
          </a:p>
          <a:p>
            <a:pPr>
              <a:lnSpc>
                <a:spcPct val="120000"/>
              </a:lnSpc>
              <a:buFont typeface="Wingdings" panose="05000000000000000000" pitchFamily="2" charset="2"/>
              <a:buChar char="q"/>
            </a:pPr>
            <a:r>
              <a:rPr lang="en-US" sz="2800"/>
              <a:t>The multidisciplinary evaluation team, including the parent, must consider these factors for any area of exceptionality, including gifted.</a:t>
            </a:r>
          </a:p>
          <a:p>
            <a:pPr>
              <a:lnSpc>
                <a:spcPct val="120000"/>
              </a:lnSpc>
              <a:buFont typeface="Wingdings" panose="05000000000000000000" pitchFamily="2" charset="2"/>
              <a:buChar char="q"/>
            </a:pPr>
            <a:r>
              <a:rPr lang="en-US" sz="2800"/>
              <a:t>This does not mean the team must conclude the absence of exclusionary factors. Rather, the team must determine the degree to which each factor affects the student’s performance. The fundamental question is whether the poor performance (or the need for advanced instruction through special education in the case of gifted service) is primarily the result of any of these factors.</a:t>
            </a:r>
          </a:p>
          <a:p>
            <a:pPr>
              <a:lnSpc>
                <a:spcPct val="120000"/>
              </a:lnSpc>
              <a:buFont typeface="Wingdings" panose="05000000000000000000" pitchFamily="2" charset="2"/>
              <a:buChar char="q"/>
            </a:pPr>
            <a:r>
              <a:rPr lang="en-US" sz="2800"/>
              <a:t>There are additional factors that must be considered and documented for a specific learning disability as described in the Eligibility Indicator document found on the KSDE website</a:t>
            </a:r>
          </a:p>
          <a:p>
            <a:endParaRPr lang="en-US"/>
          </a:p>
        </p:txBody>
      </p:sp>
      <p:sp>
        <p:nvSpPr>
          <p:cNvPr id="3" name="Title 2">
            <a:extLst>
              <a:ext uri="{FF2B5EF4-FFF2-40B4-BE49-F238E27FC236}">
                <a16:creationId xmlns:a16="http://schemas.microsoft.com/office/drawing/2014/main" id="{42E6916A-441B-A8EE-DEC5-7B9EF5DB4578}"/>
              </a:ext>
            </a:extLst>
          </p:cNvPr>
          <p:cNvSpPr>
            <a:spLocks noGrp="1"/>
          </p:cNvSpPr>
          <p:nvPr>
            <p:ph type="title"/>
          </p:nvPr>
        </p:nvSpPr>
        <p:spPr/>
        <p:txBody>
          <a:bodyPr>
            <a:normAutofit/>
          </a:bodyPr>
          <a:lstStyle/>
          <a:p>
            <a:r>
              <a:rPr lang="en-US" sz="2400">
                <a:latin typeface="Open Sans "/>
              </a:rPr>
              <a:t>Q 9-did the group responsible for determining the student’s  (initial or continued) eligibility ensure that NONE of the following were DETERMINANT factor?</a:t>
            </a:r>
            <a:endParaRPr lang="en-US" sz="2400"/>
          </a:p>
        </p:txBody>
      </p:sp>
    </p:spTree>
    <p:extLst>
      <p:ext uri="{BB962C8B-B14F-4D97-AF65-F5344CB8AC3E}">
        <p14:creationId xmlns:p14="http://schemas.microsoft.com/office/powerpoint/2010/main" val="29555978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FD6012-E919-0CEE-7762-A0434DEFE7B5}"/>
              </a:ext>
            </a:extLst>
          </p:cNvPr>
          <p:cNvSpPr>
            <a:spLocks noGrp="1"/>
          </p:cNvSpPr>
          <p:nvPr>
            <p:ph type="title"/>
          </p:nvPr>
        </p:nvSpPr>
        <p:spPr>
          <a:xfrm>
            <a:off x="838200" y="0"/>
            <a:ext cx="10515600" cy="772559"/>
          </a:xfrm>
        </p:spPr>
        <p:txBody>
          <a:bodyPr/>
          <a:lstStyle/>
          <a:p>
            <a:r>
              <a:rPr lang="en-US" dirty="0"/>
              <a:t>Consideration of Exclusionary Factors</a:t>
            </a:r>
          </a:p>
        </p:txBody>
      </p:sp>
      <p:sp>
        <p:nvSpPr>
          <p:cNvPr id="2" name="Content Placeholder 1">
            <a:extLst>
              <a:ext uri="{FF2B5EF4-FFF2-40B4-BE49-F238E27FC236}">
                <a16:creationId xmlns:a16="http://schemas.microsoft.com/office/drawing/2014/main" id="{C45C7578-514B-5E81-D499-B492B723DD72}"/>
              </a:ext>
            </a:extLst>
          </p:cNvPr>
          <p:cNvSpPr>
            <a:spLocks noGrp="1"/>
          </p:cNvSpPr>
          <p:nvPr>
            <p:ph idx="1"/>
          </p:nvPr>
        </p:nvSpPr>
        <p:spPr>
          <a:xfrm>
            <a:off x="838200" y="723014"/>
            <a:ext cx="10515600" cy="5592725"/>
          </a:xfrm>
        </p:spPr>
        <p:txBody>
          <a:bodyPr>
            <a:noAutofit/>
          </a:bodyPr>
          <a:lstStyle/>
          <a:p>
            <a:pPr marL="0" indent="0">
              <a:buNone/>
            </a:pPr>
            <a:r>
              <a:rPr lang="en-US" sz="1650" dirty="0"/>
              <a:t>A child must not be determined to be a child with a disability if the determinant factor for the eligibility determination is the result of any of the following: </a:t>
            </a:r>
          </a:p>
          <a:p>
            <a:pPr marL="0" indent="0">
              <a:buNone/>
            </a:pPr>
            <a:r>
              <a:rPr lang="en-US" sz="1650" dirty="0"/>
              <a:t>1. Has the child received appropriate instruction in reading including the essential components of reading instruction as defined in the Elementary and Secondary Education Act, which are phonemic awareness, phonics, vocabulary development, reading fluency including oral reading skills, &amp; reading comprehension? </a:t>
            </a:r>
          </a:p>
          <a:p>
            <a:pPr marL="457200" lvl="1" indent="0">
              <a:buNone/>
            </a:pPr>
            <a:r>
              <a:rPr lang="en-US" sz="1650" b="1" dirty="0"/>
              <a:t>Yes</a:t>
            </a:r>
            <a:r>
              <a:rPr lang="en-US" sz="1650" dirty="0"/>
              <a:t>       No (If no, complete the following) </a:t>
            </a:r>
          </a:p>
          <a:p>
            <a:pPr marL="457200" lvl="1" indent="0">
              <a:buNone/>
            </a:pPr>
            <a:r>
              <a:rPr lang="en-US" sz="1650" dirty="0"/>
              <a:t>	Lack of appropriate instruction in reading IS/IS NOT the determinant factor. </a:t>
            </a:r>
          </a:p>
          <a:p>
            <a:pPr marL="0" indent="0">
              <a:buNone/>
            </a:pPr>
            <a:r>
              <a:rPr lang="en-US" sz="1650" dirty="0"/>
              <a:t>2. Has the child received appropriate instruction in math? </a:t>
            </a:r>
          </a:p>
          <a:p>
            <a:pPr marL="457200" lvl="1" indent="0">
              <a:buNone/>
            </a:pPr>
            <a:r>
              <a:rPr lang="en-US" sz="1650" b="1" dirty="0"/>
              <a:t>Yes </a:t>
            </a:r>
            <a:r>
              <a:rPr lang="en-US" sz="1650" dirty="0"/>
              <a:t>     No (If no, complete the following) </a:t>
            </a:r>
          </a:p>
          <a:p>
            <a:pPr marL="457200" lvl="1" indent="0">
              <a:buNone/>
            </a:pPr>
            <a:r>
              <a:rPr lang="en-US" sz="1650" dirty="0"/>
              <a:t>	Lack of appropriate instruction in math IS/IS NOT the determinant factor. </a:t>
            </a:r>
          </a:p>
          <a:p>
            <a:pPr marL="0" indent="0">
              <a:buNone/>
            </a:pPr>
            <a:r>
              <a:rPr lang="en-US" sz="1650" dirty="0"/>
              <a:t>3. Does the child have limited English proficiency? </a:t>
            </a:r>
          </a:p>
          <a:p>
            <a:pPr marL="457200" lvl="1" indent="0">
              <a:buNone/>
            </a:pPr>
            <a:r>
              <a:rPr lang="en-US" sz="1650" dirty="0"/>
              <a:t>Yes (If yes, complete the following)       </a:t>
            </a:r>
            <a:r>
              <a:rPr lang="en-US" sz="1650" b="1" dirty="0"/>
              <a:t>No</a:t>
            </a:r>
            <a:r>
              <a:rPr lang="en-US" sz="1650" dirty="0"/>
              <a:t> </a:t>
            </a:r>
          </a:p>
          <a:p>
            <a:pPr marL="457200" lvl="1" indent="0">
              <a:buNone/>
            </a:pPr>
            <a:r>
              <a:rPr lang="en-US" sz="1650" dirty="0"/>
              <a:t>      Limited English Proficiency IS/IS NOT the determinant factor. </a:t>
            </a:r>
          </a:p>
        </p:txBody>
      </p:sp>
      <p:sp>
        <p:nvSpPr>
          <p:cNvPr id="4" name="Oval 3">
            <a:extLst>
              <a:ext uri="{FF2B5EF4-FFF2-40B4-BE49-F238E27FC236}">
                <a16:creationId xmlns:a16="http://schemas.microsoft.com/office/drawing/2014/main" id="{68C3C72D-D221-A454-A52D-5F792D995093}"/>
              </a:ext>
              <a:ext uri="{C183D7F6-B498-43B3-948B-1728B52AA6E4}">
                <adec:decorative xmlns:adec="http://schemas.microsoft.com/office/drawing/2017/decorative" val="1"/>
              </a:ext>
            </a:extLst>
          </p:cNvPr>
          <p:cNvSpPr/>
          <p:nvPr/>
        </p:nvSpPr>
        <p:spPr>
          <a:xfrm>
            <a:off x="1316736" y="2314988"/>
            <a:ext cx="499872" cy="26822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834EB7A-ED3D-3CCF-39ED-71D9652BE71A}"/>
              </a:ext>
              <a:ext uri="{C183D7F6-B498-43B3-948B-1728B52AA6E4}">
                <adec:decorative xmlns:adec="http://schemas.microsoft.com/office/drawing/2017/decorative" val="1"/>
              </a:ext>
            </a:extLst>
          </p:cNvPr>
          <p:cNvSpPr/>
          <p:nvPr/>
        </p:nvSpPr>
        <p:spPr>
          <a:xfrm>
            <a:off x="1316736" y="3519376"/>
            <a:ext cx="499872" cy="26822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A7B4713-C9CC-A147-624B-9904E5610FBA}"/>
              </a:ext>
              <a:ext uri="{C183D7F6-B498-43B3-948B-1728B52AA6E4}">
                <adec:decorative xmlns:adec="http://schemas.microsoft.com/office/drawing/2017/decorative" val="1"/>
              </a:ext>
            </a:extLst>
          </p:cNvPr>
          <p:cNvSpPr/>
          <p:nvPr/>
        </p:nvSpPr>
        <p:spPr>
          <a:xfrm>
            <a:off x="4803648" y="4738576"/>
            <a:ext cx="499872" cy="26822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265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F7045A-3C7D-412B-92A3-CF3F1E8E6EE2}"/>
              </a:ext>
            </a:extLst>
          </p:cNvPr>
          <p:cNvSpPr>
            <a:spLocks noGrp="1"/>
          </p:cNvSpPr>
          <p:nvPr>
            <p:ph idx="1"/>
          </p:nvPr>
        </p:nvSpPr>
        <p:spPr/>
        <p:txBody>
          <a:bodyPr/>
          <a:lstStyle/>
          <a:p>
            <a:pPr marL="514350" indent="-514350">
              <a:lnSpc>
                <a:spcPct val="100000"/>
              </a:lnSpc>
              <a:buFont typeface="+mj-lt"/>
              <a:buAutoNum type="arabicPeriod"/>
            </a:pPr>
            <a:r>
              <a:rPr lang="en-US"/>
              <a:t>Eligibility document includes the consideration of the exclusionary factors.</a:t>
            </a:r>
          </a:p>
          <a:p>
            <a:pPr marL="514350" indent="-514350">
              <a:buFont typeface="+mj-lt"/>
              <a:buAutoNum type="arabicPeriod"/>
            </a:pPr>
            <a:r>
              <a:rPr lang="en-US"/>
              <a:t>Re-evaluation on existing data report includes the consideration of the exclusionary factors.</a:t>
            </a:r>
          </a:p>
        </p:txBody>
      </p:sp>
      <p:sp>
        <p:nvSpPr>
          <p:cNvPr id="3" name="Title 2">
            <a:extLst>
              <a:ext uri="{FF2B5EF4-FFF2-40B4-BE49-F238E27FC236}">
                <a16:creationId xmlns:a16="http://schemas.microsoft.com/office/drawing/2014/main" id="{4566F2B4-B89E-4667-AB33-316DE6E1CB1F}"/>
              </a:ext>
            </a:extLst>
          </p:cNvPr>
          <p:cNvSpPr>
            <a:spLocks noGrp="1"/>
          </p:cNvSpPr>
          <p:nvPr>
            <p:ph type="title"/>
          </p:nvPr>
        </p:nvSpPr>
        <p:spPr/>
        <p:txBody>
          <a:bodyPr/>
          <a:lstStyle/>
          <a:p>
            <a:r>
              <a:rPr lang="en-US"/>
              <a:t>Q9 Strategies</a:t>
            </a:r>
          </a:p>
        </p:txBody>
      </p:sp>
    </p:spTree>
    <p:extLst>
      <p:ext uri="{BB962C8B-B14F-4D97-AF65-F5344CB8AC3E}">
        <p14:creationId xmlns:p14="http://schemas.microsoft.com/office/powerpoint/2010/main" val="19656274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dirty="0"/>
              <a:t>Be the reviewer</a:t>
            </a:r>
            <a:br>
              <a:rPr lang="en-US" dirty="0"/>
            </a:br>
            <a:r>
              <a:rPr lang="en-US" dirty="0"/>
              <a:t>Q6 &amp; 9</a:t>
            </a:r>
          </a:p>
        </p:txBody>
      </p:sp>
    </p:spTree>
    <p:extLst>
      <p:ext uri="{BB962C8B-B14F-4D97-AF65-F5344CB8AC3E}">
        <p14:creationId xmlns:p14="http://schemas.microsoft.com/office/powerpoint/2010/main" val="19224428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4B21DB-C1EA-3304-BB49-3B0F31BF28D3}"/>
              </a:ext>
            </a:extLst>
          </p:cNvPr>
          <p:cNvSpPr>
            <a:spLocks noGrp="1"/>
          </p:cNvSpPr>
          <p:nvPr>
            <p:ph type="title"/>
          </p:nvPr>
        </p:nvSpPr>
        <p:spPr/>
        <p:txBody>
          <a:bodyPr/>
          <a:lstStyle/>
          <a:p>
            <a:r>
              <a:rPr lang="en-US" dirty="0"/>
              <a:t>Q6 Example</a:t>
            </a:r>
          </a:p>
        </p:txBody>
      </p:sp>
      <p:sp>
        <p:nvSpPr>
          <p:cNvPr id="6" name="TextBox 5">
            <a:extLst>
              <a:ext uri="{FF2B5EF4-FFF2-40B4-BE49-F238E27FC236}">
                <a16:creationId xmlns:a16="http://schemas.microsoft.com/office/drawing/2014/main" id="{BD9863DC-EF30-5DCD-4D4E-1A2FD462B70B}"/>
              </a:ext>
            </a:extLst>
          </p:cNvPr>
          <p:cNvSpPr txBox="1"/>
          <p:nvPr/>
        </p:nvSpPr>
        <p:spPr>
          <a:xfrm>
            <a:off x="838200" y="2398056"/>
            <a:ext cx="3980513" cy="369332"/>
          </a:xfrm>
          <a:prstGeom prst="rect">
            <a:avLst/>
          </a:prstGeom>
          <a:noFill/>
        </p:spPr>
        <p:txBody>
          <a:bodyPr wrap="none" rtlCol="0">
            <a:spAutoFit/>
          </a:bodyPr>
          <a:lstStyle/>
          <a:p>
            <a:r>
              <a:rPr lang="en-US" dirty="0"/>
              <a:t>Signature page from the MDT Report</a:t>
            </a:r>
          </a:p>
        </p:txBody>
      </p:sp>
      <p:pic>
        <p:nvPicPr>
          <p:cNvPr id="5" name="Content Placeholder 4" descr="Screen shot image of signature lines showing the kindergarten teacher, mom and the SLO were part of the evaluation team.">
            <a:extLst>
              <a:ext uri="{FF2B5EF4-FFF2-40B4-BE49-F238E27FC236}">
                <a16:creationId xmlns:a16="http://schemas.microsoft.com/office/drawing/2014/main" id="{7FDF35B3-EC78-E69A-5A95-66D534CD6B86}"/>
              </a:ext>
            </a:extLst>
          </p:cNvPr>
          <p:cNvPicPr>
            <a:picLocks noGrp="1" noChangeAspect="1"/>
          </p:cNvPicPr>
          <p:nvPr>
            <p:ph idx="1"/>
          </p:nvPr>
        </p:nvPicPr>
        <p:blipFill>
          <a:blip r:embed="rId3"/>
          <a:stretch>
            <a:fillRect/>
          </a:stretch>
        </p:blipFill>
        <p:spPr>
          <a:xfrm>
            <a:off x="268480" y="2922301"/>
            <a:ext cx="8442704" cy="2336623"/>
          </a:xfrm>
        </p:spPr>
      </p:pic>
    </p:spTree>
    <p:extLst>
      <p:ext uri="{BB962C8B-B14F-4D97-AF65-F5344CB8AC3E}">
        <p14:creationId xmlns:p14="http://schemas.microsoft.com/office/powerpoint/2010/main" val="30459368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3978F-AC4D-B7EA-5D0C-42998D7CA7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36A6FB-3DE1-E9E0-1101-A4C9B9380DF0}"/>
              </a:ext>
            </a:extLst>
          </p:cNvPr>
          <p:cNvSpPr>
            <a:spLocks noGrp="1"/>
          </p:cNvSpPr>
          <p:nvPr>
            <p:ph type="title"/>
          </p:nvPr>
        </p:nvSpPr>
        <p:spPr>
          <a:xfrm>
            <a:off x="838200" y="365125"/>
            <a:ext cx="10515600" cy="684559"/>
          </a:xfrm>
        </p:spPr>
        <p:txBody>
          <a:bodyPr>
            <a:normAutofit fontScale="90000"/>
          </a:bodyPr>
          <a:lstStyle/>
          <a:p>
            <a:r>
              <a:rPr lang="en-US" dirty="0"/>
              <a:t>Q6 Example – KSDE Response</a:t>
            </a:r>
          </a:p>
        </p:txBody>
      </p:sp>
      <p:sp>
        <p:nvSpPr>
          <p:cNvPr id="6" name="TextBox 5">
            <a:extLst>
              <a:ext uri="{FF2B5EF4-FFF2-40B4-BE49-F238E27FC236}">
                <a16:creationId xmlns:a16="http://schemas.microsoft.com/office/drawing/2014/main" id="{70A95C22-AF1C-EF02-CE50-4EA6CCD9375E}"/>
              </a:ext>
            </a:extLst>
          </p:cNvPr>
          <p:cNvSpPr txBox="1"/>
          <p:nvPr/>
        </p:nvSpPr>
        <p:spPr>
          <a:xfrm>
            <a:off x="838200" y="2398056"/>
            <a:ext cx="3980513" cy="369332"/>
          </a:xfrm>
          <a:prstGeom prst="rect">
            <a:avLst/>
          </a:prstGeom>
          <a:noFill/>
        </p:spPr>
        <p:txBody>
          <a:bodyPr wrap="none" rtlCol="0">
            <a:spAutoFit/>
          </a:bodyPr>
          <a:lstStyle/>
          <a:p>
            <a:r>
              <a:rPr lang="en-US" dirty="0"/>
              <a:t>Signature page from the MDT Report</a:t>
            </a:r>
          </a:p>
        </p:txBody>
      </p:sp>
      <p:pic>
        <p:nvPicPr>
          <p:cNvPr id="5" name="Content Placeholder 4" descr="Screen shot image of signature lines showing the kindergarten teacher, mom and the SLO were part of the evaluation team.">
            <a:extLst>
              <a:ext uri="{FF2B5EF4-FFF2-40B4-BE49-F238E27FC236}">
                <a16:creationId xmlns:a16="http://schemas.microsoft.com/office/drawing/2014/main" id="{63B80704-D9A8-D288-A7C0-361E2B3A5A4A}"/>
              </a:ext>
            </a:extLst>
          </p:cNvPr>
          <p:cNvPicPr>
            <a:picLocks noGrp="1" noChangeAspect="1"/>
          </p:cNvPicPr>
          <p:nvPr>
            <p:ph sz="half" idx="1"/>
          </p:nvPr>
        </p:nvPicPr>
        <p:blipFill>
          <a:blip r:embed="rId3"/>
          <a:stretch>
            <a:fillRect/>
          </a:stretch>
        </p:blipFill>
        <p:spPr>
          <a:xfrm>
            <a:off x="658409" y="2924105"/>
            <a:ext cx="4789537" cy="1325564"/>
          </a:xfrm>
        </p:spPr>
      </p:pic>
      <p:sp>
        <p:nvSpPr>
          <p:cNvPr id="7" name="Content Placeholder 6">
            <a:extLst>
              <a:ext uri="{FF2B5EF4-FFF2-40B4-BE49-F238E27FC236}">
                <a16:creationId xmlns:a16="http://schemas.microsoft.com/office/drawing/2014/main" id="{A31C961D-BDD5-69B5-A5E0-4AE303037FFB}"/>
              </a:ext>
            </a:extLst>
          </p:cNvPr>
          <p:cNvSpPr>
            <a:spLocks noGrp="1"/>
          </p:cNvSpPr>
          <p:nvPr>
            <p:ph sz="half" idx="2"/>
          </p:nvPr>
        </p:nvSpPr>
        <p:spPr>
          <a:xfrm>
            <a:off x="5634595" y="1473108"/>
            <a:ext cx="4375298" cy="4762833"/>
          </a:xfrm>
        </p:spPr>
        <p:txBody>
          <a:bodyPr>
            <a:normAutofit fontScale="70000" lnSpcReduction="20000"/>
          </a:bodyPr>
          <a:lstStyle/>
          <a:p>
            <a:pPr marL="0" indent="0">
              <a:buNone/>
            </a:pPr>
            <a:r>
              <a:rPr lang="en-US" dirty="0"/>
              <a:t>Who is knowledgeable about the availability of resources of the public agency?</a:t>
            </a:r>
          </a:p>
          <a:p>
            <a:pPr marL="0" indent="0">
              <a:buNone/>
            </a:pPr>
            <a:r>
              <a:rPr lang="en-US" dirty="0"/>
              <a:t>Required Evaluation Team Members</a:t>
            </a:r>
          </a:p>
          <a:p>
            <a:r>
              <a:rPr lang="en-US" dirty="0"/>
              <a:t>The parents of the child; </a:t>
            </a:r>
          </a:p>
          <a:p>
            <a:r>
              <a:rPr lang="en-US" dirty="0"/>
              <a:t>Not less than one regular education teacher of the child;</a:t>
            </a:r>
          </a:p>
          <a:p>
            <a:r>
              <a:rPr lang="en-US" dirty="0"/>
              <a:t>Not less than one special education teacher of the child, </a:t>
            </a:r>
          </a:p>
          <a:p>
            <a:r>
              <a:rPr lang="en-US" dirty="0"/>
              <a:t>A representative of the local education agency </a:t>
            </a:r>
          </a:p>
          <a:p>
            <a:r>
              <a:rPr lang="en-US" dirty="0"/>
              <a:t>An individual who can interpret the instructional implications of evaluation results; </a:t>
            </a:r>
          </a:p>
          <a:p>
            <a:pPr marL="0" indent="0">
              <a:buNone/>
            </a:pPr>
            <a:endParaRPr lang="en-US" dirty="0"/>
          </a:p>
        </p:txBody>
      </p:sp>
      <p:sp>
        <p:nvSpPr>
          <p:cNvPr id="9" name="Star: 5 Points 8">
            <a:extLst>
              <a:ext uri="{FF2B5EF4-FFF2-40B4-BE49-F238E27FC236}">
                <a16:creationId xmlns:a16="http://schemas.microsoft.com/office/drawing/2014/main" id="{24D300C5-5CF1-8A15-3AAF-3B53E6A2C2A3}"/>
              </a:ext>
              <a:ext uri="{C183D7F6-B498-43B3-948B-1728B52AA6E4}">
                <adec:decorative xmlns:adec="http://schemas.microsoft.com/office/drawing/2017/decorative" val="1"/>
              </a:ext>
            </a:extLst>
          </p:cNvPr>
          <p:cNvSpPr/>
          <p:nvPr/>
        </p:nvSpPr>
        <p:spPr>
          <a:xfrm>
            <a:off x="8946828" y="2669205"/>
            <a:ext cx="308345" cy="375833"/>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870D7CEC-C015-F932-A78B-E108A3EF38FF}"/>
              </a:ext>
              <a:ext uri="{C183D7F6-B498-43B3-948B-1728B52AA6E4}">
                <adec:decorative xmlns:adec="http://schemas.microsoft.com/office/drawing/2017/decorative" val="1"/>
              </a:ext>
            </a:extLst>
          </p:cNvPr>
          <p:cNvSpPr/>
          <p:nvPr/>
        </p:nvSpPr>
        <p:spPr>
          <a:xfrm>
            <a:off x="9578972" y="3290775"/>
            <a:ext cx="308345" cy="375833"/>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5AF2F627-2B1F-5A6C-4EE7-71867B457C1D}"/>
              </a:ext>
              <a:ext uri="{C183D7F6-B498-43B3-948B-1728B52AA6E4}">
                <adec:decorative xmlns:adec="http://schemas.microsoft.com/office/drawing/2017/decorative" val="1"/>
              </a:ext>
            </a:extLst>
          </p:cNvPr>
          <p:cNvSpPr/>
          <p:nvPr/>
        </p:nvSpPr>
        <p:spPr>
          <a:xfrm>
            <a:off x="9578972" y="3854525"/>
            <a:ext cx="308345" cy="375833"/>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AF067EF8-7A2C-EA8F-ECF5-E04C892477A1}"/>
              </a:ext>
              <a:ext uri="{C183D7F6-B498-43B3-948B-1728B52AA6E4}">
                <adec:decorative xmlns:adec="http://schemas.microsoft.com/office/drawing/2017/decorative" val="1"/>
              </a:ext>
            </a:extLst>
          </p:cNvPr>
          <p:cNvSpPr/>
          <p:nvPr/>
        </p:nvSpPr>
        <p:spPr>
          <a:xfrm>
            <a:off x="9355065" y="4484712"/>
            <a:ext cx="447813" cy="551691"/>
          </a:xfrm>
          <a:prstGeom prst="mathMultiply">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FB162257-6753-1AFE-4A7D-3A2137B86655}"/>
              </a:ext>
              <a:ext uri="{C183D7F6-B498-43B3-948B-1728B52AA6E4}">
                <adec:decorative xmlns:adec="http://schemas.microsoft.com/office/drawing/2017/decorative" val="1"/>
              </a:ext>
            </a:extLst>
          </p:cNvPr>
          <p:cNvSpPr/>
          <p:nvPr/>
        </p:nvSpPr>
        <p:spPr>
          <a:xfrm>
            <a:off x="9701548" y="5211827"/>
            <a:ext cx="308345" cy="375833"/>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 name="Picture 1" descr="red light - noncompliant">
            <a:extLst>
              <a:ext uri="{FF2B5EF4-FFF2-40B4-BE49-F238E27FC236}">
                <a16:creationId xmlns:a16="http://schemas.microsoft.com/office/drawing/2014/main" id="{001C2DF5-CCDF-332B-230E-5EAA4B2C9A93}"/>
              </a:ext>
            </a:extLst>
          </p:cNvPr>
          <p:cNvPicPr>
            <a:picLocks noChangeAspect="1"/>
          </p:cNvPicPr>
          <p:nvPr/>
        </p:nvPicPr>
        <p:blipFill>
          <a:blip r:embed="rId4"/>
          <a:stretch>
            <a:fillRect/>
          </a:stretch>
        </p:blipFill>
        <p:spPr>
          <a:xfrm>
            <a:off x="10487480" y="192911"/>
            <a:ext cx="1621023" cy="1931432"/>
          </a:xfrm>
          <a:prstGeom prst="rect">
            <a:avLst/>
          </a:prstGeom>
        </p:spPr>
      </p:pic>
    </p:spTree>
    <p:extLst>
      <p:ext uri="{BB962C8B-B14F-4D97-AF65-F5344CB8AC3E}">
        <p14:creationId xmlns:p14="http://schemas.microsoft.com/office/powerpoint/2010/main" val="24943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AB5EC38-BF73-B66D-17A9-5D992895BBB2}"/>
              </a:ext>
            </a:extLst>
          </p:cNvPr>
          <p:cNvSpPr>
            <a:spLocks noGrp="1"/>
          </p:cNvSpPr>
          <p:nvPr>
            <p:ph idx="1"/>
          </p:nvPr>
        </p:nvSpPr>
        <p:spPr/>
        <p:txBody>
          <a:bodyPr>
            <a:normAutofit/>
          </a:bodyPr>
          <a:lstStyle/>
          <a:p>
            <a:r>
              <a:rPr lang="en-US" dirty="0"/>
              <a:t>Who may serve as the LEA representative (IDEA Regulations, 34 C.F.R. 300.321 § [a][4][i-iii]).</a:t>
            </a:r>
          </a:p>
          <a:p>
            <a:pPr lvl="1"/>
            <a:r>
              <a:rPr lang="en-US" dirty="0"/>
              <a:t>Must be qualified to provide, or supervise the provision of, specially designed instruction</a:t>
            </a:r>
          </a:p>
          <a:p>
            <a:pPr lvl="1"/>
            <a:r>
              <a:rPr lang="en-US" dirty="0"/>
              <a:t>Is knowledgeable about the general education curriculum</a:t>
            </a:r>
          </a:p>
          <a:p>
            <a:pPr lvl="1"/>
            <a:r>
              <a:rPr lang="en-US" dirty="0"/>
              <a:t>Is knowledgeable about the resources of the school district</a:t>
            </a:r>
          </a:p>
          <a:p>
            <a:r>
              <a:rPr lang="en-US" dirty="0"/>
              <a:t>The school district may designate the LEA representative as long as they meet the above criteria (IDEA Regulations, 34 C.F.R. 300.321 § [d]).</a:t>
            </a:r>
          </a:p>
        </p:txBody>
      </p:sp>
      <p:sp>
        <p:nvSpPr>
          <p:cNvPr id="5" name="Title 4">
            <a:extLst>
              <a:ext uri="{FF2B5EF4-FFF2-40B4-BE49-F238E27FC236}">
                <a16:creationId xmlns:a16="http://schemas.microsoft.com/office/drawing/2014/main" id="{948F6799-06C2-B4FD-6639-B58ACFCD3DBC}"/>
              </a:ext>
            </a:extLst>
          </p:cNvPr>
          <p:cNvSpPr>
            <a:spLocks noGrp="1"/>
          </p:cNvSpPr>
          <p:nvPr>
            <p:ph type="title"/>
          </p:nvPr>
        </p:nvSpPr>
        <p:spPr/>
        <p:txBody>
          <a:bodyPr/>
          <a:lstStyle/>
          <a:p>
            <a:r>
              <a:rPr lang="en-US" dirty="0"/>
              <a:t>The LEA Representative</a:t>
            </a:r>
          </a:p>
        </p:txBody>
      </p:sp>
    </p:spTree>
    <p:extLst>
      <p:ext uri="{BB962C8B-B14F-4D97-AF65-F5344CB8AC3E}">
        <p14:creationId xmlns:p14="http://schemas.microsoft.com/office/powerpoint/2010/main" val="3491368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7D83F-E161-9A09-4682-A67CA96645DC}"/>
              </a:ext>
            </a:extLst>
          </p:cNvPr>
          <p:cNvSpPr>
            <a:spLocks noGrp="1"/>
          </p:cNvSpPr>
          <p:nvPr>
            <p:ph type="title"/>
          </p:nvPr>
        </p:nvSpPr>
        <p:spPr/>
        <p:txBody>
          <a:bodyPr/>
          <a:lstStyle/>
          <a:p>
            <a:r>
              <a:rPr lang="en-US" dirty="0">
                <a:latin typeface="Open Sans Semibold"/>
                <a:ea typeface="Open Sans Semibold"/>
                <a:cs typeface="Open Sans Semibold"/>
              </a:rPr>
              <a:t>Q9 Example</a:t>
            </a:r>
            <a:endParaRPr lang="en-US" dirty="0"/>
          </a:p>
        </p:txBody>
      </p:sp>
      <p:pic>
        <p:nvPicPr>
          <p:cNvPr id="7" name="Picture 7" descr="screen shot image indicating the determinate factor for eligibility was not due to lack of instruction in reading or math or due to limited English proficiency">
            <a:extLst>
              <a:ext uri="{FF2B5EF4-FFF2-40B4-BE49-F238E27FC236}">
                <a16:creationId xmlns:a16="http://schemas.microsoft.com/office/drawing/2014/main" id="{019CD49F-97B8-C1E7-48C9-65827E88332A}"/>
              </a:ext>
            </a:extLst>
          </p:cNvPr>
          <p:cNvPicPr>
            <a:picLocks noChangeAspect="1"/>
          </p:cNvPicPr>
          <p:nvPr/>
        </p:nvPicPr>
        <p:blipFill>
          <a:blip r:embed="rId3"/>
          <a:stretch>
            <a:fillRect/>
          </a:stretch>
        </p:blipFill>
        <p:spPr>
          <a:xfrm>
            <a:off x="712264" y="2766218"/>
            <a:ext cx="11083835" cy="1325563"/>
          </a:xfrm>
          <a:prstGeom prst="rect">
            <a:avLst/>
          </a:prstGeom>
        </p:spPr>
      </p:pic>
    </p:spTree>
    <p:extLst>
      <p:ext uri="{BB962C8B-B14F-4D97-AF65-F5344CB8AC3E}">
        <p14:creationId xmlns:p14="http://schemas.microsoft.com/office/powerpoint/2010/main" val="39912826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BC8AA-C0EB-0C87-9F30-ABBD085787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D7A4A8-3AF2-93D3-F575-831C5C08155F}"/>
              </a:ext>
            </a:extLst>
          </p:cNvPr>
          <p:cNvSpPr>
            <a:spLocks noGrp="1"/>
          </p:cNvSpPr>
          <p:nvPr>
            <p:ph type="title"/>
          </p:nvPr>
        </p:nvSpPr>
        <p:spPr/>
        <p:txBody>
          <a:bodyPr/>
          <a:lstStyle/>
          <a:p>
            <a:r>
              <a:rPr lang="en-US" dirty="0">
                <a:latin typeface="Open Sans Semibold"/>
                <a:ea typeface="Open Sans Semibold"/>
                <a:cs typeface="Open Sans Semibold"/>
              </a:rPr>
              <a:t>Q9 Example – KSDE Response</a:t>
            </a:r>
            <a:endParaRPr lang="en-US" dirty="0"/>
          </a:p>
        </p:txBody>
      </p:sp>
      <p:pic>
        <p:nvPicPr>
          <p:cNvPr id="7" name="Picture 7" descr="screen shot image indicating the determinate factor for eligibility was not due to lack of instruction in reading or math or due to limited English proficiency">
            <a:extLst>
              <a:ext uri="{FF2B5EF4-FFF2-40B4-BE49-F238E27FC236}">
                <a16:creationId xmlns:a16="http://schemas.microsoft.com/office/drawing/2014/main" id="{9E857E60-FA08-9D9F-A60A-1C047968F706}"/>
              </a:ext>
            </a:extLst>
          </p:cNvPr>
          <p:cNvPicPr>
            <a:picLocks noChangeAspect="1"/>
          </p:cNvPicPr>
          <p:nvPr/>
        </p:nvPicPr>
        <p:blipFill>
          <a:blip r:embed="rId3"/>
          <a:stretch>
            <a:fillRect/>
          </a:stretch>
        </p:blipFill>
        <p:spPr>
          <a:xfrm>
            <a:off x="712264" y="2766218"/>
            <a:ext cx="11083835" cy="1325563"/>
          </a:xfrm>
          <a:prstGeom prst="rect">
            <a:avLst/>
          </a:prstGeom>
        </p:spPr>
      </p:pic>
      <p:pic>
        <p:nvPicPr>
          <p:cNvPr id="5" name="Picture 4" descr="green light -compliant">
            <a:extLst>
              <a:ext uri="{FF2B5EF4-FFF2-40B4-BE49-F238E27FC236}">
                <a16:creationId xmlns:a16="http://schemas.microsoft.com/office/drawing/2014/main" id="{A2864633-20E6-AAC1-6ADD-0FE8942D8C59}"/>
              </a:ext>
            </a:extLst>
          </p:cNvPr>
          <p:cNvPicPr>
            <a:picLocks noChangeAspect="1"/>
          </p:cNvPicPr>
          <p:nvPr/>
        </p:nvPicPr>
        <p:blipFill>
          <a:blip r:embed="rId4"/>
          <a:stretch>
            <a:fillRect/>
          </a:stretch>
        </p:blipFill>
        <p:spPr>
          <a:xfrm>
            <a:off x="1541723" y="4091781"/>
            <a:ext cx="2090216" cy="2130567"/>
          </a:xfrm>
          <a:prstGeom prst="rect">
            <a:avLst/>
          </a:prstGeom>
        </p:spPr>
      </p:pic>
    </p:spTree>
    <p:extLst>
      <p:ext uri="{BB962C8B-B14F-4D97-AF65-F5344CB8AC3E}">
        <p14:creationId xmlns:p14="http://schemas.microsoft.com/office/powerpoint/2010/main" val="283894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KIAS: The KSDE Web Application</a:t>
            </a:r>
          </a:p>
        </p:txBody>
      </p:sp>
      <p:sp>
        <p:nvSpPr>
          <p:cNvPr id="2" name="TextBox 1">
            <a:extLst>
              <a:ext uri="{FF2B5EF4-FFF2-40B4-BE49-F238E27FC236}">
                <a16:creationId xmlns:a16="http://schemas.microsoft.com/office/drawing/2014/main" id="{CAA7FB8B-1BA7-46ED-95AF-0B9FA651C525}"/>
              </a:ext>
            </a:extLst>
          </p:cNvPr>
          <p:cNvSpPr txBox="1"/>
          <p:nvPr/>
        </p:nvSpPr>
        <p:spPr>
          <a:xfrm>
            <a:off x="454091" y="1195742"/>
            <a:ext cx="4886940"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i="1">
                <a:solidFill>
                  <a:srgbClr val="12284C"/>
                </a:solidFill>
              </a:rPr>
              <a:t>New users must register for </a:t>
            </a:r>
            <a:r>
              <a:rPr lang="en-US" sz="2400"/>
              <a:t>a new Common Authentication Login.</a:t>
            </a:r>
          </a:p>
          <a:p>
            <a:pPr marL="285750" indent="-285750">
              <a:spcAft>
                <a:spcPts val="600"/>
              </a:spcAft>
              <a:buFont typeface="Arial" panose="020B0604020202020204" pitchFamily="34" charset="0"/>
              <a:buChar char="•"/>
            </a:pPr>
            <a:r>
              <a:rPr lang="en-US" sz="2400"/>
              <a:t>Users will be notified when access is approved.</a:t>
            </a:r>
          </a:p>
          <a:p>
            <a:pPr marL="285750" indent="-285750">
              <a:spcAft>
                <a:spcPts val="600"/>
              </a:spcAft>
              <a:buFont typeface="Arial" panose="020B0604020202020204" pitchFamily="34" charset="0"/>
              <a:buChar char="•"/>
            </a:pPr>
            <a:r>
              <a:rPr lang="en-US" sz="2400"/>
              <a:t>Depending on the new user’s account type, after approval, they may need to be promoted (see </a:t>
            </a:r>
            <a:r>
              <a:rPr lang="en-US" sz="2400">
                <a:hlinkClick r:id="rId4"/>
              </a:rPr>
              <a:t>Quick Start Guide</a:t>
            </a:r>
            <a:r>
              <a:rPr lang="en-US" sz="2400"/>
              <a:t>).</a:t>
            </a:r>
          </a:p>
          <a:p>
            <a:pPr marL="285750" indent="-285750">
              <a:spcAft>
                <a:spcPts val="600"/>
              </a:spcAft>
              <a:buFont typeface="Arial" panose="020B0604020202020204" pitchFamily="34" charset="0"/>
              <a:buChar char="•"/>
            </a:pPr>
            <a:r>
              <a:rPr lang="en-US" sz="2400"/>
              <a:t>Never share login information with anyone.</a:t>
            </a:r>
          </a:p>
        </p:txBody>
      </p:sp>
      <p:sp>
        <p:nvSpPr>
          <p:cNvPr id="10" name="TextBox 9">
            <a:extLst>
              <a:ext uri="{FF2B5EF4-FFF2-40B4-BE49-F238E27FC236}">
                <a16:creationId xmlns:a16="http://schemas.microsoft.com/office/drawing/2014/main" id="{7FADFD07-973E-46E8-ABD9-A8B20C77B4CA}"/>
              </a:ext>
            </a:extLst>
          </p:cNvPr>
          <p:cNvSpPr txBox="1"/>
          <p:nvPr/>
        </p:nvSpPr>
        <p:spPr>
          <a:xfrm>
            <a:off x="458584" y="5141730"/>
            <a:ext cx="5067798" cy="369332"/>
          </a:xfrm>
          <a:prstGeom prst="rect">
            <a:avLst/>
          </a:prstGeom>
          <a:noFill/>
          <a:ln>
            <a:solidFill>
              <a:schemeClr val="accent5"/>
            </a:solidFill>
          </a:ln>
        </p:spPr>
        <p:txBody>
          <a:bodyPr wrap="none" rtlCol="0">
            <a:spAutoFit/>
          </a:bodyPr>
          <a:lstStyle/>
          <a:p>
            <a:r>
              <a:rPr lang="en-US" b="1" dirty="0">
                <a:hlinkClick r:id="rId5">
                  <a:extLst>
                    <a:ext uri="{A12FA001-AC4F-418D-AE19-62706E023703}">
                      <ahyp:hlinkClr xmlns:ahyp="http://schemas.microsoft.com/office/drawing/2018/hyperlinkcolor" val="tx"/>
                    </a:ext>
                  </a:extLst>
                </a:hlinkClick>
              </a:rPr>
              <a:t>https://apps.ksde.gov/authentication/login.aspx</a:t>
            </a:r>
            <a:endParaRPr lang="en-US" b="1" dirty="0"/>
          </a:p>
        </p:txBody>
      </p:sp>
      <p:sp>
        <p:nvSpPr>
          <p:cNvPr id="4" name="TextBox 3">
            <a:extLst>
              <a:ext uri="{FF2B5EF4-FFF2-40B4-BE49-F238E27FC236}">
                <a16:creationId xmlns:a16="http://schemas.microsoft.com/office/drawing/2014/main" id="{009ECA9D-01CE-30C2-D4CA-A2F7AC600C52}"/>
              </a:ext>
            </a:extLst>
          </p:cNvPr>
          <p:cNvSpPr txBox="1"/>
          <p:nvPr/>
        </p:nvSpPr>
        <p:spPr>
          <a:xfrm>
            <a:off x="455220" y="5660571"/>
            <a:ext cx="4890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333FF"/>
                </a:solidFill>
                <a:highlight>
                  <a:srgbClr val="FFFF00"/>
                </a:highlight>
                <a:latin typeface="Open Sans"/>
                <a:ea typeface="Open Sans"/>
                <a:cs typeface="Helvetica"/>
                <a:hlinkClick r:id="rId6"/>
              </a:rPr>
              <a:t>Registering and Making Account Changes for KIAS - Kansas Integrated Accountability System</a:t>
            </a:r>
            <a:r>
              <a:rPr lang="en-US" sz="1200" dirty="0">
                <a:solidFill>
                  <a:srgbClr val="000000"/>
                </a:solidFill>
                <a:highlight>
                  <a:srgbClr val="FFFF00"/>
                </a:highlight>
                <a:latin typeface="Open Sans"/>
                <a:ea typeface="Open Sans"/>
                <a:cs typeface="Helvetica"/>
              </a:rPr>
              <a:t> (PDF)</a:t>
            </a:r>
            <a:endParaRPr lang="en-US" sz="1200" dirty="0">
              <a:highlight>
                <a:srgbClr val="FFFF00"/>
              </a:highlight>
              <a:latin typeface="Open Sans"/>
              <a:ea typeface="Open Sans"/>
            </a:endParaRPr>
          </a:p>
        </p:txBody>
      </p:sp>
      <p:pic>
        <p:nvPicPr>
          <p:cNvPr id="3" name="Picture 2" descr="screen shot image of User Login for KSDE Web Applications">
            <a:extLst>
              <a:ext uri="{FF2B5EF4-FFF2-40B4-BE49-F238E27FC236}">
                <a16:creationId xmlns:a16="http://schemas.microsoft.com/office/drawing/2014/main" id="{0FAA334B-493A-48C6-B17D-94ECD9935AB4}"/>
              </a:ext>
            </a:extLst>
          </p:cNvPr>
          <p:cNvPicPr>
            <a:picLocks noChangeAspect="1"/>
          </p:cNvPicPr>
          <p:nvPr/>
        </p:nvPicPr>
        <p:blipFill>
          <a:blip r:embed="rId7"/>
          <a:stretch>
            <a:fillRect/>
          </a:stretch>
        </p:blipFill>
        <p:spPr>
          <a:xfrm>
            <a:off x="5428117" y="1287126"/>
            <a:ext cx="6222706" cy="4735722"/>
          </a:xfrm>
          <a:prstGeom prst="rect">
            <a:avLst/>
          </a:prstGeom>
        </p:spPr>
      </p:pic>
      <mc:AlternateContent xmlns:mc="http://schemas.openxmlformats.org/markup-compatibility/2006" xmlns:p14="http://schemas.microsoft.com/office/powerpoint/2010/main">
        <mc:Choice Requires="p14">
          <p:contentPart p14:bwMode="auto" r:id="rId8">
            <p14:nvContentPartPr>
              <p14:cNvPr id="9" name="Ink 3" descr="Red circle around the New User Registration on the User Login for KSDE Web Applicaitons">
                <a:extLst>
                  <a:ext uri="{FF2B5EF4-FFF2-40B4-BE49-F238E27FC236}">
                    <a16:creationId xmlns:a16="http://schemas.microsoft.com/office/drawing/2014/main" id="{C457CD8D-FC8A-45FE-9EBB-00CF42F9B56D}"/>
                  </a:ext>
                </a:extLst>
              </p14:cNvPr>
              <p14:cNvContentPartPr/>
              <p14:nvPr/>
            </p14:nvContentPartPr>
            <p14:xfrm>
              <a:off x="5352983" y="4909002"/>
              <a:ext cx="6075360" cy="1209240"/>
            </p14:xfrm>
          </p:contentPart>
        </mc:Choice>
        <mc:Fallback xmlns="">
          <p:pic>
            <p:nvPicPr>
              <p:cNvPr id="9" name="Ink 3" descr="Red circle around the New User Registration on the User Login for KSDE Web Applicaitons">
                <a:extLst>
                  <a:ext uri="{FF2B5EF4-FFF2-40B4-BE49-F238E27FC236}">
                    <a16:creationId xmlns:a16="http://schemas.microsoft.com/office/drawing/2014/main" id="{C457CD8D-FC8A-45FE-9EBB-00CF42F9B56D}"/>
                  </a:ext>
                </a:extLst>
              </p:cNvPr>
              <p:cNvPicPr/>
              <p:nvPr/>
            </p:nvPicPr>
            <p:blipFill>
              <a:blip r:embed="rId9"/>
              <a:stretch>
                <a:fillRect/>
              </a:stretch>
            </p:blipFill>
            <p:spPr>
              <a:xfrm>
                <a:off x="5334983" y="4891002"/>
                <a:ext cx="6111000" cy="1244880"/>
              </a:xfrm>
              <a:prstGeom prst="rect">
                <a:avLst/>
              </a:prstGeom>
            </p:spPr>
          </p:pic>
        </mc:Fallback>
      </mc:AlternateContent>
    </p:spTree>
    <p:custDataLst>
      <p:tags r:id="rId1"/>
    </p:custDataLst>
    <p:extLst>
      <p:ext uri="{BB962C8B-B14F-4D97-AF65-F5344CB8AC3E}">
        <p14:creationId xmlns:p14="http://schemas.microsoft.com/office/powerpoint/2010/main" val="29976816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867653" y="3743638"/>
            <a:ext cx="9995420" cy="1272314"/>
          </a:xfrm>
        </p:spPr>
        <p:txBody>
          <a:bodyPr>
            <a:normAutofit fontScale="90000"/>
          </a:bodyPr>
          <a:lstStyle/>
          <a:p>
            <a:r>
              <a:rPr lang="en-US" sz="4000" dirty="0">
                <a:hlinkClick r:id="rId4">
                  <a:extLst>
                    <a:ext uri="{A12FA001-AC4F-418D-AE19-62706E023703}">
                      <ahyp:hlinkClr xmlns:ahyp="http://schemas.microsoft.com/office/drawing/2018/hyperlinkcolor" val="tx"/>
                    </a:ext>
                  </a:extLst>
                </a:hlinkClick>
              </a:rPr>
              <a:t>IDEA &amp; Gifted File Review Self-Assessment</a:t>
            </a:r>
            <a:r>
              <a:rPr lang="en-US" sz="4000" dirty="0"/>
              <a:t>: IEP Development, Revision, &amp; Review</a:t>
            </a:r>
            <a:br>
              <a:rPr lang="en-US" sz="4000" dirty="0"/>
            </a:br>
            <a:br>
              <a:rPr lang="en-US" dirty="0"/>
            </a:br>
            <a:endParaRPr lang="en-US" sz="3200" dirty="0"/>
          </a:p>
        </p:txBody>
      </p:sp>
      <p:sp>
        <p:nvSpPr>
          <p:cNvPr id="2" name="TextBox 1">
            <a:extLst>
              <a:ext uri="{FF2B5EF4-FFF2-40B4-BE49-F238E27FC236}">
                <a16:creationId xmlns:a16="http://schemas.microsoft.com/office/drawing/2014/main" id="{3AC2E2B2-85C1-E02F-FCB4-6A088F08BCDA}"/>
              </a:ext>
            </a:extLst>
          </p:cNvPr>
          <p:cNvSpPr txBox="1"/>
          <p:nvPr/>
        </p:nvSpPr>
        <p:spPr>
          <a:xfrm>
            <a:off x="1775627" y="4523509"/>
            <a:ext cx="10030823" cy="984885"/>
          </a:xfrm>
          <a:prstGeom prst="rect">
            <a:avLst/>
          </a:prstGeom>
          <a:noFill/>
        </p:spPr>
        <p:txBody>
          <a:bodyPr wrap="none" rtlCol="0">
            <a:spAutoFit/>
          </a:bodyPr>
          <a:lstStyle/>
          <a:p>
            <a:r>
              <a:rPr lang="en-US" sz="2000" b="0" i="0" u="none" strike="noStrike" dirty="0">
                <a:solidFill>
                  <a:schemeClr val="bg1"/>
                </a:solidFill>
                <a:effectLst/>
                <a:latin typeface="Helvetica" panose="020B0604020202020204" pitchFamily="34" charset="0"/>
                <a:hlinkClick r:id="rId5" tooltip="Present Levels of Academic Achievement &amp; Functional Performance">
                  <a:extLst>
                    <a:ext uri="{A12FA001-AC4F-418D-AE19-62706E023703}">
                      <ahyp:hlinkClr xmlns:ahyp="http://schemas.microsoft.com/office/drawing/2018/hyperlinkcolor" val="tx"/>
                    </a:ext>
                  </a:extLst>
                </a:hlinkClick>
              </a:rPr>
              <a:t>Present Levels of Academic Achievement &amp; Functional Performance (PLAAFPs)</a:t>
            </a:r>
            <a:r>
              <a:rPr lang="en-US" sz="2000" b="0" i="0" dirty="0">
                <a:solidFill>
                  <a:schemeClr val="bg1"/>
                </a:solidFill>
                <a:effectLst/>
                <a:latin typeface="Helvetica" panose="020B0604020202020204" pitchFamily="34" charset="0"/>
              </a:rPr>
              <a:t> (PDF)</a:t>
            </a:r>
          </a:p>
          <a:p>
            <a:r>
              <a:rPr lang="en-US" sz="2000" dirty="0">
                <a:solidFill>
                  <a:schemeClr val="bg1"/>
                </a:solidFill>
                <a:latin typeface="Helvetica" panose="020B0604020202020204" pitchFamily="34" charset="0"/>
              </a:rPr>
              <a:t>Questions 10-12</a:t>
            </a:r>
            <a:br>
              <a:rPr lang="en-US" dirty="0">
                <a:solidFill>
                  <a:schemeClr val="bg1"/>
                </a:solidFill>
              </a:rPr>
            </a:br>
            <a:endParaRPr lang="en-US" dirty="0">
              <a:solidFill>
                <a:schemeClr val="bg1"/>
              </a:solidFill>
            </a:endParaRPr>
          </a:p>
        </p:txBody>
      </p:sp>
    </p:spTree>
    <p:custDataLst>
      <p:tags r:id="rId1"/>
    </p:custDataLst>
    <p:extLst>
      <p:ext uri="{BB962C8B-B14F-4D97-AF65-F5344CB8AC3E}">
        <p14:creationId xmlns:p14="http://schemas.microsoft.com/office/powerpoint/2010/main" val="5985182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6588B0-6DAB-3A6C-7F4C-AFACD8274806}"/>
              </a:ext>
            </a:extLst>
          </p:cNvPr>
          <p:cNvSpPr>
            <a:spLocks noGrp="1"/>
          </p:cNvSpPr>
          <p:nvPr>
            <p:ph idx="1"/>
          </p:nvPr>
        </p:nvSpPr>
        <p:spPr/>
        <p:txBody>
          <a:bodyPr>
            <a:normAutofit/>
          </a:bodyPr>
          <a:lstStyle/>
          <a:p>
            <a:pPr marL="0" indent="0">
              <a:buNone/>
            </a:pPr>
            <a:r>
              <a:rPr lang="en-US" sz="4000" dirty="0"/>
              <a:t>The IEP is like a house. The assessment is the foundation upon which the house is built. Neither a house nor a student’s IEP can stand on a faulty foundation. If a student’s assessment is incorrect or incomplete, the foundation of the IEP is faulty, and the IEP will not stand.</a:t>
            </a:r>
          </a:p>
        </p:txBody>
      </p:sp>
      <p:sp>
        <p:nvSpPr>
          <p:cNvPr id="3" name="Title 2">
            <a:extLst>
              <a:ext uri="{FF2B5EF4-FFF2-40B4-BE49-F238E27FC236}">
                <a16:creationId xmlns:a16="http://schemas.microsoft.com/office/drawing/2014/main" id="{889FA33A-6683-1502-7DB4-02A118A65531}"/>
              </a:ext>
            </a:extLst>
          </p:cNvPr>
          <p:cNvSpPr>
            <a:spLocks noGrp="1"/>
          </p:cNvSpPr>
          <p:nvPr>
            <p:ph type="title"/>
          </p:nvPr>
        </p:nvSpPr>
        <p:spPr/>
        <p:txBody>
          <a:bodyPr/>
          <a:lstStyle/>
          <a:p>
            <a:r>
              <a:rPr lang="en-US" dirty="0"/>
              <a:t>Bateman &amp; Linden, 2012</a:t>
            </a:r>
          </a:p>
        </p:txBody>
      </p:sp>
    </p:spTree>
    <p:extLst>
      <p:ext uri="{BB962C8B-B14F-4D97-AF65-F5344CB8AC3E}">
        <p14:creationId xmlns:p14="http://schemas.microsoft.com/office/powerpoint/2010/main" val="39381849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46882B-FFDF-2637-9222-7058CBB00462}"/>
              </a:ext>
            </a:extLst>
          </p:cNvPr>
          <p:cNvSpPr>
            <a:spLocks noGrp="1"/>
          </p:cNvSpPr>
          <p:nvPr>
            <p:ph idx="1"/>
          </p:nvPr>
        </p:nvSpPr>
        <p:spPr/>
        <p:txBody>
          <a:bodyPr>
            <a:normAutofit lnSpcReduction="10000"/>
          </a:bodyPr>
          <a:lstStyle/>
          <a:p>
            <a:pPr marL="514350" indent="-514350">
              <a:buFont typeface="+mj-lt"/>
              <a:buAutoNum type="arabicPeriod"/>
            </a:pPr>
            <a:r>
              <a:rPr lang="en-US" dirty="0"/>
              <a:t>What are a student’s individualized academic and/or functional needs to be addressed in the IEP? (PLAAFP)</a:t>
            </a:r>
          </a:p>
          <a:p>
            <a:pPr marL="514350" indent="-514350">
              <a:buFont typeface="+mj-lt"/>
              <a:buAutoNum type="arabicPeriod"/>
            </a:pPr>
            <a:r>
              <a:rPr lang="en-US" dirty="0"/>
              <a:t>What ambitious &amp; measurable goals will enable a student to make academic and/or functional progress? (Annual Goals)</a:t>
            </a:r>
          </a:p>
          <a:p>
            <a:pPr marL="514350" indent="-514350">
              <a:buFont typeface="+mj-lt"/>
              <a:buAutoNum type="arabicPeriod"/>
            </a:pPr>
            <a:r>
              <a:rPr lang="en-US" dirty="0"/>
              <a:t>What special education services does a student require to make academic and/or functional progress (Sped services, related services, accommodations)</a:t>
            </a:r>
          </a:p>
          <a:p>
            <a:pPr marL="514350" indent="-514350">
              <a:buFont typeface="+mj-lt"/>
              <a:buAutoNum type="arabicPeriod"/>
            </a:pPr>
            <a:r>
              <a:rPr lang="en-US" dirty="0"/>
              <a:t>How will we determine if a student made progress toward his/her academic and/or functional goals?</a:t>
            </a:r>
          </a:p>
          <a:p>
            <a:pPr marL="0" indent="0">
              <a:buNone/>
            </a:pPr>
            <a:r>
              <a:rPr lang="en-US" sz="1400" dirty="0"/>
              <a:t>Taken from Yell and Bateman CEC2025</a:t>
            </a:r>
          </a:p>
        </p:txBody>
      </p:sp>
      <p:sp>
        <p:nvSpPr>
          <p:cNvPr id="3" name="Title 2">
            <a:extLst>
              <a:ext uri="{FF2B5EF4-FFF2-40B4-BE49-F238E27FC236}">
                <a16:creationId xmlns:a16="http://schemas.microsoft.com/office/drawing/2014/main" id="{DDEBC046-40EF-35B4-30A4-B71BDBF90E74}"/>
              </a:ext>
            </a:extLst>
          </p:cNvPr>
          <p:cNvSpPr>
            <a:spLocks noGrp="1"/>
          </p:cNvSpPr>
          <p:nvPr>
            <p:ph type="title"/>
          </p:nvPr>
        </p:nvSpPr>
        <p:spPr/>
        <p:txBody>
          <a:bodyPr>
            <a:normAutofit fontScale="90000"/>
          </a:bodyPr>
          <a:lstStyle/>
          <a:p>
            <a:r>
              <a:rPr lang="en-US" dirty="0"/>
              <a:t>Build the structure of the IEP by Addressing the 4 primary FAPE Questions</a:t>
            </a:r>
          </a:p>
        </p:txBody>
      </p:sp>
    </p:spTree>
    <p:extLst>
      <p:ext uri="{BB962C8B-B14F-4D97-AF65-F5344CB8AC3E}">
        <p14:creationId xmlns:p14="http://schemas.microsoft.com/office/powerpoint/2010/main" val="12210024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313EF2-B8CA-2231-9CE0-186F2C28D8B7}"/>
              </a:ext>
            </a:extLst>
          </p:cNvPr>
          <p:cNvSpPr>
            <a:spLocks noGrp="1"/>
          </p:cNvSpPr>
          <p:nvPr>
            <p:ph type="title"/>
          </p:nvPr>
        </p:nvSpPr>
        <p:spPr/>
        <p:txBody>
          <a:bodyPr>
            <a:normAutofit fontScale="90000"/>
          </a:bodyPr>
          <a:lstStyle/>
          <a:p>
            <a:r>
              <a:rPr lang="en-US" dirty="0"/>
              <a:t>The PLAAFP Statement is the Foundation for the IEP</a:t>
            </a:r>
          </a:p>
        </p:txBody>
      </p:sp>
      <p:pic>
        <p:nvPicPr>
          <p:cNvPr id="5" name="Content Placeholder 4" descr="screenshot of a foundation of  a building">
            <a:extLst>
              <a:ext uri="{FF2B5EF4-FFF2-40B4-BE49-F238E27FC236}">
                <a16:creationId xmlns:a16="http://schemas.microsoft.com/office/drawing/2014/main" id="{8B0865BB-22EE-B1CE-B147-4FDCA8D0CDAD}"/>
              </a:ext>
            </a:extLst>
          </p:cNvPr>
          <p:cNvPicPr>
            <a:picLocks noGrp="1" noChangeAspect="1"/>
          </p:cNvPicPr>
          <p:nvPr>
            <p:ph idx="1"/>
          </p:nvPr>
        </p:nvPicPr>
        <p:blipFill>
          <a:blip r:embed="rId3"/>
          <a:stretch>
            <a:fillRect/>
          </a:stretch>
        </p:blipFill>
        <p:spPr>
          <a:xfrm>
            <a:off x="928576" y="2331318"/>
            <a:ext cx="4741368" cy="3144449"/>
          </a:xfrm>
        </p:spPr>
      </p:pic>
      <p:pic>
        <p:nvPicPr>
          <p:cNvPr id="7" name="Picture 6" descr="screenshot of a the building on top of the foundation ">
            <a:extLst>
              <a:ext uri="{FF2B5EF4-FFF2-40B4-BE49-F238E27FC236}">
                <a16:creationId xmlns:a16="http://schemas.microsoft.com/office/drawing/2014/main" id="{77EBF16A-E3FA-CB86-0E4E-CA6379A1C5AA}"/>
              </a:ext>
            </a:extLst>
          </p:cNvPr>
          <p:cNvPicPr>
            <a:picLocks noChangeAspect="1"/>
          </p:cNvPicPr>
          <p:nvPr/>
        </p:nvPicPr>
        <p:blipFill>
          <a:blip r:embed="rId4"/>
          <a:stretch>
            <a:fillRect/>
          </a:stretch>
        </p:blipFill>
        <p:spPr>
          <a:xfrm>
            <a:off x="5925879" y="2331318"/>
            <a:ext cx="4741368" cy="3144449"/>
          </a:xfrm>
          <a:prstGeom prst="rect">
            <a:avLst/>
          </a:prstGeom>
        </p:spPr>
      </p:pic>
      <p:sp>
        <p:nvSpPr>
          <p:cNvPr id="9" name="TextBox 8">
            <a:extLst>
              <a:ext uri="{FF2B5EF4-FFF2-40B4-BE49-F238E27FC236}">
                <a16:creationId xmlns:a16="http://schemas.microsoft.com/office/drawing/2014/main" id="{06A2AF8B-9AFA-51FC-4203-8132F196D029}"/>
              </a:ext>
            </a:extLst>
          </p:cNvPr>
          <p:cNvSpPr txBox="1"/>
          <p:nvPr/>
        </p:nvSpPr>
        <p:spPr>
          <a:xfrm>
            <a:off x="928576" y="5747065"/>
            <a:ext cx="9578263" cy="215444"/>
          </a:xfrm>
          <a:prstGeom prst="rect">
            <a:avLst/>
          </a:prstGeom>
          <a:noFill/>
        </p:spPr>
        <p:txBody>
          <a:bodyPr wrap="none" rtlCol="0">
            <a:spAutoFit/>
          </a:bodyPr>
          <a:lstStyle/>
          <a:p>
            <a:r>
              <a:rPr lang="en-US" sz="800" b="1" i="0" u="none" strike="noStrike" baseline="0" dirty="0">
                <a:solidFill>
                  <a:srgbClr val="0075BC"/>
                </a:solidFill>
              </a:rPr>
              <a:t>PROGRESS </a:t>
            </a:r>
            <a:r>
              <a:rPr lang="en-US" sz="800" b="0" i="0" u="none" strike="noStrike" baseline="0" dirty="0">
                <a:solidFill>
                  <a:srgbClr val="575459"/>
                </a:solidFill>
              </a:rPr>
              <a:t>Center at the American Institutes for Research® </a:t>
            </a:r>
            <a:r>
              <a:rPr lang="en-US" sz="800" b="0" i="0" u="none" strike="noStrike" baseline="0" dirty="0">
                <a:solidFill>
                  <a:srgbClr val="0075BC"/>
                </a:solidFill>
              </a:rPr>
              <a:t>The PLAAFP Statement is the Foundation for the IEP </a:t>
            </a:r>
            <a:r>
              <a:rPr lang="en-US" sz="800" b="0" i="0" u="none" strike="noStrike" baseline="0" dirty="0">
                <a:solidFill>
                  <a:srgbClr val="575459"/>
                </a:solidFill>
              </a:rPr>
              <a:t>National Center on </a:t>
            </a:r>
            <a:r>
              <a:rPr lang="en-US" sz="800" b="1" i="0" u="none" strike="noStrike" baseline="0" dirty="0">
                <a:solidFill>
                  <a:srgbClr val="C6695C"/>
                </a:solidFill>
              </a:rPr>
              <a:t>Intensive Intervention </a:t>
            </a:r>
            <a:r>
              <a:rPr lang="en-US" sz="800" b="0" i="0" u="none" strike="noStrike" baseline="0" dirty="0">
                <a:solidFill>
                  <a:srgbClr val="575459"/>
                </a:solidFill>
              </a:rPr>
              <a:t>at the American Institutes for Research </a:t>
            </a:r>
            <a:r>
              <a:rPr lang="en-US" sz="800" dirty="0"/>
              <a:t> CEC 2025</a:t>
            </a:r>
          </a:p>
        </p:txBody>
      </p:sp>
      <p:sp>
        <p:nvSpPr>
          <p:cNvPr id="8" name="Arrow: Right 7">
            <a:extLst>
              <a:ext uri="{FF2B5EF4-FFF2-40B4-BE49-F238E27FC236}">
                <a16:creationId xmlns:a16="http://schemas.microsoft.com/office/drawing/2014/main" id="{99A49F45-1E15-7F5E-B7D6-E974ACDB2038}"/>
              </a:ext>
              <a:ext uri="{C183D7F6-B498-43B3-948B-1728B52AA6E4}">
                <adec:decorative xmlns:adec="http://schemas.microsoft.com/office/drawing/2017/decorative" val="1"/>
              </a:ext>
            </a:extLst>
          </p:cNvPr>
          <p:cNvSpPr/>
          <p:nvPr/>
        </p:nvSpPr>
        <p:spPr>
          <a:xfrm>
            <a:off x="4979205" y="3563300"/>
            <a:ext cx="1637414" cy="680484"/>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5440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9AB944-BA8A-4848-764A-5AE9A06311B6}"/>
              </a:ext>
            </a:extLst>
          </p:cNvPr>
          <p:cNvSpPr>
            <a:spLocks noGrp="1"/>
          </p:cNvSpPr>
          <p:nvPr>
            <p:ph idx="1"/>
          </p:nvPr>
        </p:nvSpPr>
        <p:spPr>
          <a:xfrm>
            <a:off x="838200" y="1644073"/>
            <a:ext cx="7508358" cy="4532890"/>
          </a:xfrm>
        </p:spPr>
        <p:txBody>
          <a:bodyPr>
            <a:normAutofit fontScale="92500" lnSpcReduction="20000"/>
          </a:bodyPr>
          <a:lstStyle/>
          <a:p>
            <a:r>
              <a:rPr lang="en-US" dirty="0"/>
              <a:t>What do we want for our student? (described in the PLAAFP statement and measurable annual goals)</a:t>
            </a:r>
          </a:p>
          <a:p>
            <a:r>
              <a:rPr lang="en-US" dirty="0"/>
              <a:t>What is the student’s current reality and unique circumstances? (described in the PLAAFP statement)</a:t>
            </a:r>
          </a:p>
          <a:p>
            <a:r>
              <a:rPr lang="en-US" dirty="0"/>
              <a:t>What does the student need to be successful? (described in the PLAAFP statement and outlined in IEP aids/services)</a:t>
            </a:r>
          </a:p>
          <a:p>
            <a:r>
              <a:rPr lang="en-US" dirty="0"/>
              <a:t>How can we maximize our resources to support the student? (described in the placement and implementation of the IEP)</a:t>
            </a:r>
          </a:p>
        </p:txBody>
      </p:sp>
      <p:sp>
        <p:nvSpPr>
          <p:cNvPr id="3" name="Title 2">
            <a:extLst>
              <a:ext uri="{FF2B5EF4-FFF2-40B4-BE49-F238E27FC236}">
                <a16:creationId xmlns:a16="http://schemas.microsoft.com/office/drawing/2014/main" id="{DF082896-EC8C-14F0-2272-009199FCD7C2}"/>
              </a:ext>
            </a:extLst>
          </p:cNvPr>
          <p:cNvSpPr>
            <a:spLocks noGrp="1"/>
          </p:cNvSpPr>
          <p:nvPr>
            <p:ph type="title"/>
          </p:nvPr>
        </p:nvSpPr>
        <p:spPr/>
        <p:txBody>
          <a:bodyPr>
            <a:normAutofit fontScale="90000"/>
          </a:bodyPr>
          <a:lstStyle/>
          <a:p>
            <a:r>
              <a:rPr lang="en-US" dirty="0"/>
              <a:t>Key Questions for Designing the PLAAFP Statement</a:t>
            </a:r>
          </a:p>
        </p:txBody>
      </p:sp>
      <p:sp>
        <p:nvSpPr>
          <p:cNvPr id="4" name="Right Brace 3">
            <a:extLst>
              <a:ext uri="{FF2B5EF4-FFF2-40B4-BE49-F238E27FC236}">
                <a16:creationId xmlns:a16="http://schemas.microsoft.com/office/drawing/2014/main" id="{66D846C6-F546-FD0D-FB5B-5932D30D7C22}"/>
              </a:ext>
              <a:ext uri="{C183D7F6-B498-43B3-948B-1728B52AA6E4}">
                <adec:decorative xmlns:adec="http://schemas.microsoft.com/office/drawing/2017/decorative" val="1"/>
              </a:ext>
            </a:extLst>
          </p:cNvPr>
          <p:cNvSpPr/>
          <p:nvPr/>
        </p:nvSpPr>
        <p:spPr>
          <a:xfrm>
            <a:off x="8495414" y="1690688"/>
            <a:ext cx="712381" cy="3072698"/>
          </a:xfrm>
          <a:prstGeom prst="rightBrace">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ln>
                <a:solidFill>
                  <a:schemeClr val="tx1"/>
                </a:solidFill>
              </a:ln>
              <a:solidFill>
                <a:sysClr val="windowText" lastClr="000000"/>
              </a:solidFill>
            </a:endParaRPr>
          </a:p>
        </p:txBody>
      </p:sp>
      <p:sp>
        <p:nvSpPr>
          <p:cNvPr id="5" name="Rectangle: Rounded Corners 4">
            <a:extLst>
              <a:ext uri="{FF2B5EF4-FFF2-40B4-BE49-F238E27FC236}">
                <a16:creationId xmlns:a16="http://schemas.microsoft.com/office/drawing/2014/main" id="{45DCE604-1CB7-0C95-C11C-C0659F6E4499}"/>
              </a:ext>
            </a:extLst>
          </p:cNvPr>
          <p:cNvSpPr/>
          <p:nvPr/>
        </p:nvSpPr>
        <p:spPr>
          <a:xfrm>
            <a:off x="9611833" y="1690688"/>
            <a:ext cx="2264734" cy="3072698"/>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i="0" u="none" strike="noStrike" baseline="0" dirty="0">
                <a:solidFill>
                  <a:schemeClr val="tx1"/>
                </a:solidFill>
                <a:latin typeface="AAAAAN+Calibri"/>
              </a:rPr>
              <a:t>Essential for knowing the student and to collaboratively develop the PLAAFP statement with the family, student, related service providers, and educators. </a:t>
            </a:r>
            <a:endParaRPr lang="en-US" b="1" dirty="0">
              <a:solidFill>
                <a:schemeClr val="tx1"/>
              </a:solidFill>
            </a:endParaRPr>
          </a:p>
        </p:txBody>
      </p:sp>
      <p:sp>
        <p:nvSpPr>
          <p:cNvPr id="6" name="TextBox 5">
            <a:extLst>
              <a:ext uri="{FF2B5EF4-FFF2-40B4-BE49-F238E27FC236}">
                <a16:creationId xmlns:a16="http://schemas.microsoft.com/office/drawing/2014/main" id="{BC9DFA2E-A985-3691-D6C8-332965B9CD9F}"/>
              </a:ext>
            </a:extLst>
          </p:cNvPr>
          <p:cNvSpPr txBox="1"/>
          <p:nvPr/>
        </p:nvSpPr>
        <p:spPr>
          <a:xfrm>
            <a:off x="914400" y="6023074"/>
            <a:ext cx="9578263" cy="215444"/>
          </a:xfrm>
          <a:prstGeom prst="rect">
            <a:avLst/>
          </a:prstGeom>
          <a:noFill/>
        </p:spPr>
        <p:txBody>
          <a:bodyPr wrap="none" rtlCol="0">
            <a:spAutoFit/>
          </a:bodyPr>
          <a:lstStyle/>
          <a:p>
            <a:r>
              <a:rPr lang="en-US" sz="800" b="1" i="0" u="none" strike="noStrike" baseline="0" dirty="0">
                <a:solidFill>
                  <a:srgbClr val="0075BC"/>
                </a:solidFill>
              </a:rPr>
              <a:t>PROGRESS </a:t>
            </a:r>
            <a:r>
              <a:rPr lang="en-US" sz="800" b="0" i="0" u="none" strike="noStrike" baseline="0" dirty="0">
                <a:solidFill>
                  <a:srgbClr val="575459"/>
                </a:solidFill>
              </a:rPr>
              <a:t>Center at the American Institutes for Research® </a:t>
            </a:r>
            <a:r>
              <a:rPr lang="en-US" sz="800" b="0" i="0" u="none" strike="noStrike" baseline="0" dirty="0">
                <a:solidFill>
                  <a:srgbClr val="0075BC"/>
                </a:solidFill>
              </a:rPr>
              <a:t>The PLAAFP Statement is the Foundation for the IEP </a:t>
            </a:r>
            <a:r>
              <a:rPr lang="en-US" sz="800" b="0" i="0" u="none" strike="noStrike" baseline="0" dirty="0">
                <a:solidFill>
                  <a:srgbClr val="575459"/>
                </a:solidFill>
              </a:rPr>
              <a:t>National Center on </a:t>
            </a:r>
            <a:r>
              <a:rPr lang="en-US" sz="800" b="1" i="0" u="none" strike="noStrike" baseline="0" dirty="0">
                <a:solidFill>
                  <a:srgbClr val="C6695C"/>
                </a:solidFill>
              </a:rPr>
              <a:t>Intensive Intervention </a:t>
            </a:r>
            <a:r>
              <a:rPr lang="en-US" sz="800" b="0" i="0" u="none" strike="noStrike" baseline="0" dirty="0">
                <a:solidFill>
                  <a:srgbClr val="575459"/>
                </a:solidFill>
              </a:rPr>
              <a:t>at the American Institutes for Research </a:t>
            </a:r>
            <a:r>
              <a:rPr lang="en-US" sz="800" dirty="0"/>
              <a:t> CEC 2025</a:t>
            </a:r>
          </a:p>
        </p:txBody>
      </p:sp>
    </p:spTree>
    <p:extLst>
      <p:ext uri="{BB962C8B-B14F-4D97-AF65-F5344CB8AC3E}">
        <p14:creationId xmlns:p14="http://schemas.microsoft.com/office/powerpoint/2010/main" val="33987195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6E534-3631-614C-833C-6FB6ED7E56CF}"/>
              </a:ext>
            </a:extLst>
          </p:cNvPr>
          <p:cNvSpPr>
            <a:spLocks noGrp="1"/>
          </p:cNvSpPr>
          <p:nvPr>
            <p:ph type="title"/>
          </p:nvPr>
        </p:nvSpPr>
        <p:spPr>
          <a:xfrm>
            <a:off x="5718826" y="355564"/>
            <a:ext cx="3329985" cy="1325563"/>
          </a:xfrm>
        </p:spPr>
        <p:txBody>
          <a:bodyPr>
            <a:normAutofit fontScale="90000"/>
          </a:bodyPr>
          <a:lstStyle/>
          <a:p>
            <a:r>
              <a:rPr lang="en-US" dirty="0">
                <a:hlinkClick r:id="rId3"/>
              </a:rPr>
              <a:t>PLAAFPs Tip Sheet</a:t>
            </a:r>
            <a:endParaRPr lang="en-US" dirty="0"/>
          </a:p>
        </p:txBody>
      </p:sp>
      <p:pic>
        <p:nvPicPr>
          <p:cNvPr id="6" name="Content Placeholder 5" descr="screen shot image of page 1 IEP Tip sheet PLAAFPs from the Progress Center">
            <a:extLst>
              <a:ext uri="{FF2B5EF4-FFF2-40B4-BE49-F238E27FC236}">
                <a16:creationId xmlns:a16="http://schemas.microsoft.com/office/drawing/2014/main" id="{AEF9E4B1-2F34-B873-15E8-47C9EC685AB0}"/>
              </a:ext>
            </a:extLst>
          </p:cNvPr>
          <p:cNvPicPr>
            <a:picLocks noGrp="1" noChangeAspect="1"/>
          </p:cNvPicPr>
          <p:nvPr>
            <p:ph sz="half" idx="1"/>
          </p:nvPr>
        </p:nvPicPr>
        <p:blipFill>
          <a:blip r:embed="rId4"/>
          <a:stretch>
            <a:fillRect/>
          </a:stretch>
        </p:blipFill>
        <p:spPr>
          <a:xfrm>
            <a:off x="734292" y="95773"/>
            <a:ext cx="4114155" cy="5876256"/>
          </a:xfrm>
        </p:spPr>
      </p:pic>
      <p:pic>
        <p:nvPicPr>
          <p:cNvPr id="3" name="Picture 2" descr="QR code">
            <a:extLst>
              <a:ext uri="{FF2B5EF4-FFF2-40B4-BE49-F238E27FC236}">
                <a16:creationId xmlns:a16="http://schemas.microsoft.com/office/drawing/2014/main" id="{25D29795-AE8C-6156-CE87-6BECDB0E6825}"/>
              </a:ext>
            </a:extLst>
          </p:cNvPr>
          <p:cNvPicPr>
            <a:picLocks noChangeAspect="1"/>
          </p:cNvPicPr>
          <p:nvPr/>
        </p:nvPicPr>
        <p:blipFill>
          <a:blip r:embed="rId5"/>
          <a:stretch>
            <a:fillRect/>
          </a:stretch>
        </p:blipFill>
        <p:spPr>
          <a:xfrm>
            <a:off x="9815381" y="0"/>
            <a:ext cx="2288598" cy="2288598"/>
          </a:xfrm>
          <a:prstGeom prst="rect">
            <a:avLst/>
          </a:prstGeom>
        </p:spPr>
      </p:pic>
      <p:sp>
        <p:nvSpPr>
          <p:cNvPr id="5" name="Content Placeholder 4">
            <a:extLst>
              <a:ext uri="{FF2B5EF4-FFF2-40B4-BE49-F238E27FC236}">
                <a16:creationId xmlns:a16="http://schemas.microsoft.com/office/drawing/2014/main" id="{D3B92082-853B-E685-CD07-42151AF4E9BF}"/>
              </a:ext>
            </a:extLst>
          </p:cNvPr>
          <p:cNvSpPr>
            <a:spLocks noGrp="1"/>
          </p:cNvSpPr>
          <p:nvPr>
            <p:ph sz="half" idx="2"/>
          </p:nvPr>
        </p:nvSpPr>
        <p:spPr>
          <a:xfrm>
            <a:off x="5380074" y="2041451"/>
            <a:ext cx="5973726" cy="4135512"/>
          </a:xfrm>
        </p:spPr>
        <p:txBody>
          <a:bodyPr/>
          <a:lstStyle/>
          <a:p>
            <a:pPr marL="0" indent="0">
              <a:buNone/>
            </a:pPr>
            <a:r>
              <a:rPr lang="en-US" dirty="0"/>
              <a:t>What does IDEA say about the PLAAFP statement?</a:t>
            </a:r>
          </a:p>
          <a:p>
            <a:pPr marL="342900" indent="-342900">
              <a:buAutoNum type="arabicParenBoth"/>
            </a:pPr>
            <a:r>
              <a:rPr lang="en-US" sz="1800" b="0" i="0" u="none" strike="noStrike" baseline="0" dirty="0">
                <a:solidFill>
                  <a:srgbClr val="575459"/>
                </a:solidFill>
                <a:latin typeface="Calibri" panose="020F0502020204030204" pitchFamily="34" charset="0"/>
              </a:rPr>
              <a:t>A </a:t>
            </a:r>
            <a:r>
              <a:rPr lang="en-US" sz="1800" b="0" i="0" u="none" strike="noStrike" baseline="0" dirty="0">
                <a:solidFill>
                  <a:srgbClr val="575459"/>
                </a:solidFill>
                <a:highlight>
                  <a:srgbClr val="FFFF00"/>
                </a:highlight>
                <a:latin typeface="Calibri" panose="020F0502020204030204" pitchFamily="34" charset="0"/>
              </a:rPr>
              <a:t>statement </a:t>
            </a:r>
            <a:r>
              <a:rPr lang="en-US" sz="1800" b="0" i="0" u="none" strike="noStrike" baseline="0" dirty="0">
                <a:solidFill>
                  <a:srgbClr val="575459"/>
                </a:solidFill>
                <a:latin typeface="Calibri" panose="020F0502020204030204" pitchFamily="34" charset="0"/>
              </a:rPr>
              <a:t>of the child’s </a:t>
            </a:r>
            <a:r>
              <a:rPr lang="en-US" sz="1800" b="1" i="0" u="none" strike="noStrike" baseline="0" dirty="0">
                <a:solidFill>
                  <a:srgbClr val="575459"/>
                </a:solidFill>
                <a:latin typeface="AAAAAU+Calibri-Bold"/>
              </a:rPr>
              <a:t>present levels of academic achievement </a:t>
            </a:r>
            <a:r>
              <a:rPr lang="en-US" sz="1800" b="1" i="0" u="none" strike="noStrike" baseline="0" dirty="0">
                <a:solidFill>
                  <a:srgbClr val="575459"/>
                </a:solidFill>
                <a:highlight>
                  <a:srgbClr val="FFFF00"/>
                </a:highlight>
                <a:latin typeface="AAAAAU+Calibri-Bold"/>
              </a:rPr>
              <a:t>and</a:t>
            </a:r>
            <a:r>
              <a:rPr lang="en-US" sz="1800" b="1" i="0" u="none" strike="noStrike" baseline="0" dirty="0">
                <a:solidFill>
                  <a:srgbClr val="575459"/>
                </a:solidFill>
                <a:latin typeface="AAAAAU+Calibri-Bold"/>
              </a:rPr>
              <a:t> functional performance</a:t>
            </a:r>
            <a:r>
              <a:rPr lang="en-US" sz="1800" b="0" i="0" u="none" strike="noStrike" baseline="0" dirty="0">
                <a:solidFill>
                  <a:srgbClr val="575459"/>
                </a:solidFill>
                <a:latin typeface="AAAAAN+Calibri"/>
              </a:rPr>
              <a:t>, including</a:t>
            </a:r>
            <a:r>
              <a:rPr lang="en-US" sz="1800" b="0" i="0" u="none" strike="noStrike" baseline="0" dirty="0">
                <a:solidFill>
                  <a:srgbClr val="575459"/>
                </a:solidFill>
                <a:latin typeface="Calibri" panose="020F0502020204030204" pitchFamily="34" charset="0"/>
              </a:rPr>
              <a:t>— </a:t>
            </a:r>
          </a:p>
          <a:p>
            <a:pPr marL="857250" lvl="1" indent="-400050">
              <a:buAutoNum type="romanLcParenBoth"/>
            </a:pPr>
            <a:r>
              <a:rPr lang="en-US" sz="1400" b="0" i="0" u="none" strike="noStrike" baseline="0" dirty="0">
                <a:solidFill>
                  <a:srgbClr val="575459"/>
                </a:solidFill>
                <a:latin typeface="Calibri" panose="020F0502020204030204" pitchFamily="34" charset="0"/>
              </a:rPr>
              <a:t>How the child’s disability </a:t>
            </a:r>
            <a:r>
              <a:rPr lang="en-US" sz="1400" b="1" i="0" u="none" strike="noStrike" baseline="0" dirty="0">
                <a:solidFill>
                  <a:srgbClr val="575459"/>
                </a:solidFill>
                <a:latin typeface="AAAAAU+Calibri-Bold"/>
              </a:rPr>
              <a:t>affects the </a:t>
            </a:r>
            <a:r>
              <a:rPr lang="en-US" sz="1400" b="1" i="0" u="none" strike="noStrike" baseline="0" dirty="0">
                <a:solidFill>
                  <a:srgbClr val="575459"/>
                </a:solidFill>
                <a:latin typeface="Calibri" panose="020F0502020204030204" pitchFamily="34" charset="0"/>
              </a:rPr>
              <a:t>child’s </a:t>
            </a:r>
            <a:r>
              <a:rPr lang="en-US" sz="1400" b="1" i="0" u="none" strike="noStrike" baseline="0" dirty="0">
                <a:solidFill>
                  <a:srgbClr val="575459"/>
                </a:solidFill>
                <a:latin typeface="AAAAAU+Calibri-Bold"/>
              </a:rPr>
              <a:t>involvement and progress in the general education curriculum </a:t>
            </a:r>
            <a:r>
              <a:rPr lang="en-US" sz="1400" b="0" i="0" u="none" strike="noStrike" baseline="0" dirty="0">
                <a:solidFill>
                  <a:srgbClr val="575459"/>
                </a:solidFill>
                <a:latin typeface="AAAAAN+Calibri"/>
              </a:rPr>
              <a:t>(i.e., the same curriculum as for nondisabled children); or </a:t>
            </a:r>
          </a:p>
          <a:p>
            <a:pPr marL="857250" lvl="1" indent="-400050">
              <a:buAutoNum type="romanLcParenBoth"/>
            </a:pPr>
            <a:r>
              <a:rPr lang="en-US" sz="1400" b="0" i="0" u="none" strike="noStrike" baseline="0" dirty="0">
                <a:solidFill>
                  <a:srgbClr val="575459"/>
                </a:solidFill>
                <a:latin typeface="AAAAAN+Calibri"/>
              </a:rPr>
              <a:t>(ii) For preschool children, as appropriate, </a:t>
            </a:r>
            <a:r>
              <a:rPr lang="en-US" sz="1400" b="1" i="0" u="none" strike="noStrike" baseline="0" dirty="0">
                <a:solidFill>
                  <a:srgbClr val="575459"/>
                </a:solidFill>
                <a:latin typeface="Calibri" panose="020F0502020204030204" pitchFamily="34" charset="0"/>
              </a:rPr>
              <a:t>how the disability affects the child’s </a:t>
            </a:r>
            <a:r>
              <a:rPr lang="en-US" sz="1400" b="1" i="0" u="none" strike="noStrike" baseline="0" dirty="0">
                <a:solidFill>
                  <a:srgbClr val="575459"/>
                </a:solidFill>
                <a:latin typeface="AAAAAU+Calibri-Bold"/>
              </a:rPr>
              <a:t>participation in appropriate activities</a:t>
            </a:r>
            <a:r>
              <a:rPr lang="en-US" sz="1400" b="0" i="0" u="none" strike="noStrike" baseline="0" dirty="0">
                <a:solidFill>
                  <a:srgbClr val="575459"/>
                </a:solidFill>
                <a:latin typeface="AAAAAN+Calibri"/>
              </a:rPr>
              <a:t>. </a:t>
            </a:r>
            <a:endParaRPr lang="en-US" dirty="0"/>
          </a:p>
        </p:txBody>
      </p:sp>
      <p:sp>
        <p:nvSpPr>
          <p:cNvPr id="11" name="TextBox 10">
            <a:extLst>
              <a:ext uri="{FF2B5EF4-FFF2-40B4-BE49-F238E27FC236}">
                <a16:creationId xmlns:a16="http://schemas.microsoft.com/office/drawing/2014/main" id="{00CC6E02-678D-825A-F87A-480744907C63}"/>
              </a:ext>
            </a:extLst>
          </p:cNvPr>
          <p:cNvSpPr txBox="1"/>
          <p:nvPr/>
        </p:nvSpPr>
        <p:spPr>
          <a:xfrm>
            <a:off x="603398" y="6007686"/>
            <a:ext cx="10103588" cy="215444"/>
          </a:xfrm>
          <a:prstGeom prst="rect">
            <a:avLst/>
          </a:prstGeom>
          <a:noFill/>
        </p:spPr>
        <p:txBody>
          <a:bodyPr wrap="square">
            <a:spAutoFit/>
          </a:bodyPr>
          <a:lstStyle/>
          <a:p>
            <a:r>
              <a:rPr lang="en-US" sz="800" b="1" i="0" u="none" strike="noStrike" baseline="0" dirty="0">
                <a:solidFill>
                  <a:srgbClr val="0075BC"/>
                </a:solidFill>
              </a:rPr>
              <a:t>PROGRESS </a:t>
            </a:r>
            <a:r>
              <a:rPr lang="en-US" sz="800" b="0" i="0" u="none" strike="noStrike" baseline="0" dirty="0">
                <a:solidFill>
                  <a:srgbClr val="575459"/>
                </a:solidFill>
              </a:rPr>
              <a:t>Center at the American Institutes for Research® </a:t>
            </a:r>
            <a:r>
              <a:rPr lang="en-US" sz="800" b="0" i="0" u="none" strike="noStrike" baseline="0" dirty="0">
                <a:solidFill>
                  <a:srgbClr val="0075BC"/>
                </a:solidFill>
              </a:rPr>
              <a:t>The PLAAFP Statement is the Foundation for the IEP </a:t>
            </a:r>
            <a:r>
              <a:rPr lang="en-US" sz="800" b="0" i="0" u="none" strike="noStrike" baseline="0" dirty="0">
                <a:solidFill>
                  <a:srgbClr val="575459"/>
                </a:solidFill>
              </a:rPr>
              <a:t>National Center on </a:t>
            </a:r>
            <a:r>
              <a:rPr lang="en-US" sz="800" b="1" i="0" u="none" strike="noStrike" baseline="0" dirty="0">
                <a:solidFill>
                  <a:srgbClr val="C6695C"/>
                </a:solidFill>
              </a:rPr>
              <a:t>Intensive Intervention </a:t>
            </a:r>
            <a:r>
              <a:rPr lang="en-US" sz="800" b="0" i="0" u="none" strike="noStrike" baseline="0" dirty="0">
                <a:solidFill>
                  <a:srgbClr val="575459"/>
                </a:solidFill>
              </a:rPr>
              <a:t>at the American Institutes for Research </a:t>
            </a:r>
            <a:r>
              <a:rPr lang="en-US" sz="800" dirty="0"/>
              <a:t> CEC 2025</a:t>
            </a:r>
          </a:p>
        </p:txBody>
      </p:sp>
    </p:spTree>
    <p:extLst>
      <p:ext uri="{BB962C8B-B14F-4D97-AF65-F5344CB8AC3E}">
        <p14:creationId xmlns:p14="http://schemas.microsoft.com/office/powerpoint/2010/main" val="19265712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23A7FAD-2BFD-0D0A-3ECF-6B577ACC9C08}"/>
              </a:ext>
            </a:extLst>
          </p:cNvPr>
          <p:cNvSpPr>
            <a:spLocks noGrp="1"/>
          </p:cNvSpPr>
          <p:nvPr>
            <p:ph idx="1"/>
          </p:nvPr>
        </p:nvSpPr>
        <p:spPr/>
        <p:txBody>
          <a:bodyPr/>
          <a:lstStyle/>
          <a:p>
            <a:pPr marL="0" indent="0" algn="ctr">
              <a:buNone/>
            </a:pPr>
            <a:r>
              <a:rPr lang="en-US" dirty="0"/>
              <a:t>Accurate PLAAFP statements provide the</a:t>
            </a:r>
          </a:p>
          <a:p>
            <a:pPr marL="0" indent="0" algn="ctr">
              <a:buNone/>
            </a:pPr>
            <a:r>
              <a:rPr lang="en-US" dirty="0"/>
              <a:t>starting point or baseline for a student’s IEP</a:t>
            </a:r>
          </a:p>
        </p:txBody>
      </p:sp>
      <p:sp>
        <p:nvSpPr>
          <p:cNvPr id="5" name="Title 4">
            <a:extLst>
              <a:ext uri="{FF2B5EF4-FFF2-40B4-BE49-F238E27FC236}">
                <a16:creationId xmlns:a16="http://schemas.microsoft.com/office/drawing/2014/main" id="{AE92F34E-420A-6911-489E-74AEC3DEF49F}"/>
              </a:ext>
            </a:extLst>
          </p:cNvPr>
          <p:cNvSpPr>
            <a:spLocks noGrp="1"/>
          </p:cNvSpPr>
          <p:nvPr>
            <p:ph type="title"/>
          </p:nvPr>
        </p:nvSpPr>
        <p:spPr/>
        <p:txBody>
          <a:bodyPr>
            <a:normAutofit fontScale="90000"/>
          </a:bodyPr>
          <a:lstStyle/>
          <a:p>
            <a:r>
              <a:rPr lang="en-US" dirty="0"/>
              <a:t>Present Levels of Academic Achievement</a:t>
            </a:r>
            <a:br>
              <a:rPr lang="en-US" dirty="0"/>
            </a:br>
            <a:r>
              <a:rPr lang="en-US" dirty="0"/>
              <a:t>and Functional Performance</a:t>
            </a:r>
          </a:p>
        </p:txBody>
      </p:sp>
      <p:sp>
        <p:nvSpPr>
          <p:cNvPr id="7" name="Rectangle: Rounded Corners 6">
            <a:extLst>
              <a:ext uri="{FF2B5EF4-FFF2-40B4-BE49-F238E27FC236}">
                <a16:creationId xmlns:a16="http://schemas.microsoft.com/office/drawing/2014/main" id="{8325E781-D6C8-3D1D-65A3-2DA5A846D41F}"/>
              </a:ext>
            </a:extLst>
          </p:cNvPr>
          <p:cNvSpPr/>
          <p:nvPr/>
        </p:nvSpPr>
        <p:spPr>
          <a:xfrm>
            <a:off x="1286540" y="3429000"/>
            <a:ext cx="2062716" cy="19510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Identify Student Need</a:t>
            </a:r>
          </a:p>
        </p:txBody>
      </p:sp>
      <p:sp>
        <p:nvSpPr>
          <p:cNvPr id="8" name="Rectangle: Rounded Corners 7">
            <a:extLst>
              <a:ext uri="{FF2B5EF4-FFF2-40B4-BE49-F238E27FC236}">
                <a16:creationId xmlns:a16="http://schemas.microsoft.com/office/drawing/2014/main" id="{6EEDC4E5-F9EF-0A8D-9924-A9EF32699754}"/>
              </a:ext>
            </a:extLst>
          </p:cNvPr>
          <p:cNvSpPr/>
          <p:nvPr/>
        </p:nvSpPr>
        <p:spPr>
          <a:xfrm>
            <a:off x="3768134" y="3429000"/>
            <a:ext cx="2062716" cy="19510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t>Effect on General Education</a:t>
            </a:r>
          </a:p>
        </p:txBody>
      </p:sp>
      <p:sp>
        <p:nvSpPr>
          <p:cNvPr id="9" name="Rectangle: Rounded Corners 8">
            <a:extLst>
              <a:ext uri="{FF2B5EF4-FFF2-40B4-BE49-F238E27FC236}">
                <a16:creationId xmlns:a16="http://schemas.microsoft.com/office/drawing/2014/main" id="{C31FDB55-D0C3-D6C5-8BDA-97988D21B6BA}"/>
              </a:ext>
            </a:extLst>
          </p:cNvPr>
          <p:cNvSpPr/>
          <p:nvPr/>
        </p:nvSpPr>
        <p:spPr>
          <a:xfrm>
            <a:off x="6208750" y="3429000"/>
            <a:ext cx="2062716" cy="19510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t>Serves as a baseline</a:t>
            </a:r>
          </a:p>
        </p:txBody>
      </p:sp>
      <p:sp>
        <p:nvSpPr>
          <p:cNvPr id="10" name="Rectangle: Rounded Corners 9">
            <a:extLst>
              <a:ext uri="{FF2B5EF4-FFF2-40B4-BE49-F238E27FC236}">
                <a16:creationId xmlns:a16="http://schemas.microsoft.com/office/drawing/2014/main" id="{BD4687A8-914D-6318-6FDA-3525C1EBBE03}"/>
              </a:ext>
            </a:extLst>
          </p:cNvPr>
          <p:cNvSpPr/>
          <p:nvPr/>
        </p:nvSpPr>
        <p:spPr>
          <a:xfrm>
            <a:off x="8690344" y="3429000"/>
            <a:ext cx="2062716" cy="1951074"/>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t>Connected to a service, goal, or both</a:t>
            </a:r>
          </a:p>
        </p:txBody>
      </p:sp>
      <p:sp>
        <p:nvSpPr>
          <p:cNvPr id="12" name="TextBox 11">
            <a:extLst>
              <a:ext uri="{FF2B5EF4-FFF2-40B4-BE49-F238E27FC236}">
                <a16:creationId xmlns:a16="http://schemas.microsoft.com/office/drawing/2014/main" id="{27A3E154-CD67-31FC-084B-D6DFAA60C498}"/>
              </a:ext>
            </a:extLst>
          </p:cNvPr>
          <p:cNvSpPr txBox="1"/>
          <p:nvPr/>
        </p:nvSpPr>
        <p:spPr>
          <a:xfrm>
            <a:off x="1286540" y="5700454"/>
            <a:ext cx="6097772" cy="369332"/>
          </a:xfrm>
          <a:prstGeom prst="rect">
            <a:avLst/>
          </a:prstGeom>
          <a:noFill/>
        </p:spPr>
        <p:txBody>
          <a:bodyPr wrap="square">
            <a:spAutoFit/>
          </a:bodyPr>
          <a:lstStyle/>
          <a:p>
            <a:pPr marL="0" indent="0">
              <a:buNone/>
            </a:pPr>
            <a:r>
              <a:rPr lang="en-US" sz="1800" dirty="0"/>
              <a:t>Taken from Yell and Bateman CEC2025</a:t>
            </a:r>
          </a:p>
        </p:txBody>
      </p:sp>
    </p:spTree>
    <p:extLst>
      <p:ext uri="{BB962C8B-B14F-4D97-AF65-F5344CB8AC3E}">
        <p14:creationId xmlns:p14="http://schemas.microsoft.com/office/powerpoint/2010/main" val="27312192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7DD8853C-86CA-40EF-AC18-E32F1E12EC0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11</a:t>
            </a:r>
          </a:p>
        </p:txBody>
      </p:sp>
      <p:sp>
        <p:nvSpPr>
          <p:cNvPr id="10" name="TextBox 9">
            <a:extLst>
              <a:ext uri="{FF2B5EF4-FFF2-40B4-BE49-F238E27FC236}">
                <a16:creationId xmlns:a16="http://schemas.microsoft.com/office/drawing/2014/main" id="{A504FDDD-10F1-47BC-9DBB-431FACAB46D8}"/>
              </a:ext>
            </a:extLst>
          </p:cNvPr>
          <p:cNvSpPr txBox="1"/>
          <p:nvPr/>
        </p:nvSpPr>
        <p:spPr>
          <a:xfrm>
            <a:off x="609598" y="93568"/>
            <a:ext cx="10972799" cy="1754326"/>
          </a:xfrm>
          <a:prstGeom prst="rect">
            <a:avLst/>
          </a:prstGeom>
          <a:noFill/>
        </p:spPr>
        <p:txBody>
          <a:bodyPr wrap="square">
            <a:spAutoFit/>
          </a:bodyPr>
          <a:lstStyle/>
          <a:p>
            <a:r>
              <a:rPr lang="en-US" sz="1800" b="1" dirty="0">
                <a:latin typeface="+mn-lt"/>
              </a:rPr>
              <a:t>10</a:t>
            </a:r>
            <a:r>
              <a:rPr lang="en-US" sz="1800" dirty="0">
                <a:latin typeface="+mn-lt"/>
              </a:rPr>
              <a:t>. Does the IEP include a description of the student’s present level of </a:t>
            </a:r>
            <a:r>
              <a:rPr lang="en-US" sz="1800" b="1" dirty="0">
                <a:latin typeface="+mn-lt"/>
              </a:rPr>
              <a:t>academic achievement </a:t>
            </a:r>
            <a:r>
              <a:rPr lang="en-US" sz="1800" dirty="0">
                <a:latin typeface="+mn-lt"/>
              </a:rPr>
              <a:t>as part of the Present Levels of Academic Achievement and Functional Performance (PLAAFPs)? 34 C.F.R. 300.320(a)(1); K.S.A. 72-3429(c)(1)</a:t>
            </a:r>
            <a:br>
              <a:rPr lang="en-US" sz="1800" dirty="0">
                <a:latin typeface="+mn-lt"/>
              </a:rPr>
            </a:br>
            <a:br>
              <a:rPr lang="en-US" sz="1800" dirty="0">
                <a:latin typeface="+mn-lt"/>
              </a:rPr>
            </a:br>
            <a:r>
              <a:rPr lang="en-US" sz="1800" b="1" dirty="0">
                <a:latin typeface="+mn-lt"/>
              </a:rPr>
              <a:t>METHOD</a:t>
            </a:r>
            <a:r>
              <a:rPr lang="en-US" sz="1800" dirty="0">
                <a:latin typeface="+mn-lt"/>
              </a:rPr>
              <a:t>: Review the IEP to determine if it includes information about the student’s current academic achievement.</a:t>
            </a:r>
            <a:endParaRPr lang="en-US" dirty="0"/>
          </a:p>
        </p:txBody>
      </p:sp>
      <p:sp>
        <p:nvSpPr>
          <p:cNvPr id="8" name="TextBox 7">
            <a:extLst>
              <a:ext uri="{FF2B5EF4-FFF2-40B4-BE49-F238E27FC236}">
                <a16:creationId xmlns:a16="http://schemas.microsoft.com/office/drawing/2014/main" id="{A0A7B6F7-9998-4778-9FD3-02AB041665E6}"/>
              </a:ext>
            </a:extLst>
          </p:cNvPr>
          <p:cNvSpPr txBox="1"/>
          <p:nvPr/>
        </p:nvSpPr>
        <p:spPr>
          <a:xfrm>
            <a:off x="2712617" y="1847894"/>
            <a:ext cx="6097978" cy="369332"/>
          </a:xfrm>
          <a:prstGeom prst="rect">
            <a:avLst/>
          </a:prstGeom>
          <a:noFill/>
        </p:spPr>
        <p:txBody>
          <a:bodyPr wrap="square">
            <a:spAutoFit/>
          </a:bodyPr>
          <a:lstStyle/>
          <a:p>
            <a:pPr algn="l"/>
            <a:r>
              <a:rPr lang="en-US" sz="1800" b="1"/>
              <a:t>Examples of What Current Performance Could Include</a:t>
            </a:r>
            <a:r>
              <a:rPr lang="en-US" sz="1800"/>
              <a:t>:</a:t>
            </a:r>
            <a:endParaRPr lang="en-US"/>
          </a:p>
        </p:txBody>
      </p:sp>
      <p:graphicFrame>
        <p:nvGraphicFramePr>
          <p:cNvPr id="7" name="Table 6">
            <a:extLst>
              <a:ext uri="{FF2B5EF4-FFF2-40B4-BE49-F238E27FC236}">
                <a16:creationId xmlns:a16="http://schemas.microsoft.com/office/drawing/2014/main" id="{621FE4A6-0D0F-4DF0-B792-DC591C8953B6}"/>
              </a:ext>
            </a:extLst>
          </p:cNvPr>
          <p:cNvGraphicFramePr>
            <a:graphicFrameLocks noGrp="1"/>
          </p:cNvGraphicFramePr>
          <p:nvPr>
            <p:extLst>
              <p:ext uri="{D42A27DB-BD31-4B8C-83A1-F6EECF244321}">
                <p14:modId xmlns:p14="http://schemas.microsoft.com/office/powerpoint/2010/main" val="3573403169"/>
              </p:ext>
            </p:extLst>
          </p:nvPr>
        </p:nvGraphicFramePr>
        <p:xfrm>
          <a:off x="1697606" y="2252496"/>
          <a:ext cx="8128000" cy="21609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49052012"/>
                    </a:ext>
                  </a:extLst>
                </a:gridCol>
                <a:gridCol w="4064000">
                  <a:extLst>
                    <a:ext uri="{9D8B030D-6E8A-4147-A177-3AD203B41FA5}">
                      <a16:colId xmlns:a16="http://schemas.microsoft.com/office/drawing/2014/main" val="1321992713"/>
                    </a:ext>
                  </a:extLst>
                </a:gridCol>
              </a:tblGrid>
              <a:tr h="457251">
                <a:tc>
                  <a:txBody>
                    <a:bodyPr/>
                    <a:lstStyle/>
                    <a:p>
                      <a:pPr algn="l"/>
                      <a:r>
                        <a:rPr lang="en-US" sz="1800" b="0" dirty="0">
                          <a:solidFill>
                            <a:schemeClr val="bg1"/>
                          </a:solidFill>
                        </a:rPr>
                        <a:t>Standardized Assessments</a:t>
                      </a:r>
                      <a:endParaRPr lang="en-US" b="0"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Instructional Preferences</a:t>
                      </a:r>
                    </a:p>
                  </a:txBody>
                  <a:tcPr/>
                </a:tc>
                <a:extLst>
                  <a:ext uri="{0D108BD9-81ED-4DB2-BD59-A6C34878D82A}">
                    <a16:rowId xmlns:a16="http://schemas.microsoft.com/office/drawing/2014/main" val="1639669360"/>
                  </a:ext>
                </a:extLst>
              </a:tr>
              <a:tr h="457251">
                <a:tc>
                  <a:txBody>
                    <a:bodyPr/>
                    <a:lstStyle/>
                    <a:p>
                      <a:pPr algn="l"/>
                      <a:r>
                        <a:rPr lang="en-US" sz="1800"/>
                        <a:t>Screening Data</a:t>
                      </a:r>
                      <a:endParaRPr lang="en-US"/>
                    </a:p>
                  </a:txBody>
                  <a:tcPr/>
                </a:tc>
                <a:tc>
                  <a:txBody>
                    <a:bodyPr/>
                    <a:lstStyle/>
                    <a:p>
                      <a:pPr algn="l"/>
                      <a:r>
                        <a:rPr lang="en-US" sz="1800"/>
                        <a:t>Learning Rate &amp; Strengths</a:t>
                      </a:r>
                      <a:endParaRPr lang="en-US"/>
                    </a:p>
                  </a:txBody>
                  <a:tcPr/>
                </a:tc>
                <a:extLst>
                  <a:ext uri="{0D108BD9-81ED-4DB2-BD59-A6C34878D82A}">
                    <a16:rowId xmlns:a16="http://schemas.microsoft.com/office/drawing/2014/main" val="109580130"/>
                  </a:ext>
                </a:extLst>
              </a:tr>
              <a:tr h="789227">
                <a:tc>
                  <a:txBody>
                    <a:bodyPr/>
                    <a:lstStyle/>
                    <a:p>
                      <a:pPr algn="l"/>
                      <a:r>
                        <a:rPr lang="en-US" sz="1800"/>
                        <a:t>Progress Monitoring Data</a:t>
                      </a:r>
                      <a:endParaRPr lang="en-US"/>
                    </a:p>
                  </a:txBody>
                  <a:tcPr>
                    <a:solidFill>
                      <a:srgbClr val="FFA4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Diagnostic Assessments</a:t>
                      </a:r>
                    </a:p>
                  </a:txBody>
                  <a:tcPr>
                    <a:solidFill>
                      <a:srgbClr val="FFA400"/>
                    </a:solidFill>
                  </a:tcPr>
                </a:tc>
                <a:extLst>
                  <a:ext uri="{0D108BD9-81ED-4DB2-BD59-A6C34878D82A}">
                    <a16:rowId xmlns:a16="http://schemas.microsoft.com/office/drawing/2014/main" val="219738664"/>
                  </a:ext>
                </a:extLst>
              </a:tr>
              <a:tr h="457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Writing rubric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Results of recent re-evaluation</a:t>
                      </a:r>
                    </a:p>
                  </a:txBody>
                  <a:tcPr/>
                </a:tc>
                <a:extLst>
                  <a:ext uri="{0D108BD9-81ED-4DB2-BD59-A6C34878D82A}">
                    <a16:rowId xmlns:a16="http://schemas.microsoft.com/office/drawing/2014/main" val="2674963710"/>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605504"/>
            <a:ext cx="5394604" cy="142869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description of the student’s current level of academic achievement.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605504"/>
            <a:ext cx="5190836" cy="142870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description of the student’s current level of academic achievement.</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29144" cy="215444"/>
          </a:xfrm>
          <a:prstGeom prst="rect">
            <a:avLst/>
          </a:prstGeom>
        </p:spPr>
        <p:txBody>
          <a:bodyPr wrap="none">
            <a:spAutoFit/>
          </a:bodyPr>
          <a:lstStyle/>
          <a:p>
            <a:pPr lvl="0"/>
            <a:r>
              <a:rPr lang="en-US" sz="800">
                <a:solidFill>
                  <a:srgbClr val="12284C"/>
                </a:solidFill>
              </a:rPr>
              <a:t>Kansas Special Education Process Handbook, Chapter 4, Section E.2.a..</a:t>
            </a:r>
          </a:p>
        </p:txBody>
      </p:sp>
    </p:spTree>
    <p:custDataLst>
      <p:tags r:id="rId1"/>
    </p:custDataLst>
    <p:extLst>
      <p:ext uri="{BB962C8B-B14F-4D97-AF65-F5344CB8AC3E}">
        <p14:creationId xmlns:p14="http://schemas.microsoft.com/office/powerpoint/2010/main" val="27737703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a:xfrm>
            <a:off x="838200" y="365125"/>
            <a:ext cx="10515600" cy="554285"/>
          </a:xfrm>
        </p:spPr>
        <p:txBody>
          <a:bodyPr>
            <a:normAutofit fontScale="90000"/>
          </a:bodyPr>
          <a:lstStyle/>
          <a:p>
            <a:r>
              <a:rPr lang="en-US"/>
              <a:t>PLAAFP Example</a:t>
            </a:r>
            <a:br>
              <a:rPr lang="en-US" sz="2800"/>
            </a:br>
            <a:endParaRPr lang="en-US" sz="2800">
              <a:solidFill>
                <a:schemeClr val="tx1"/>
              </a:solidFill>
            </a:endParaRPr>
          </a:p>
        </p:txBody>
      </p:sp>
      <p:sp>
        <p:nvSpPr>
          <p:cNvPr id="6" name="Rectangle: Rounded Corners 5">
            <a:extLst>
              <a:ext uri="{FF2B5EF4-FFF2-40B4-BE49-F238E27FC236}">
                <a16:creationId xmlns:a16="http://schemas.microsoft.com/office/drawing/2014/main" id="{B3945610-BD03-A4C0-BFCE-ECC14B465D3E}"/>
              </a:ext>
            </a:extLst>
          </p:cNvPr>
          <p:cNvSpPr/>
          <p:nvPr/>
        </p:nvSpPr>
        <p:spPr>
          <a:xfrm>
            <a:off x="531421" y="919410"/>
            <a:ext cx="2374887" cy="518869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AutoNum type="arabicPeriod"/>
            </a:pPr>
            <a:r>
              <a:rPr lang="en-US" sz="2400" b="1" dirty="0">
                <a:solidFill>
                  <a:schemeClr val="accent5"/>
                </a:solidFill>
              </a:rPr>
              <a:t>Student Needs</a:t>
            </a:r>
          </a:p>
          <a:p>
            <a:pPr marL="342900" indent="-342900">
              <a:buAutoNum type="arabicPeriod"/>
            </a:pPr>
            <a:r>
              <a:rPr lang="en-US" sz="2400" b="1" dirty="0">
                <a:solidFill>
                  <a:schemeClr val="accent2">
                    <a:lumMod val="75000"/>
                  </a:schemeClr>
                </a:solidFill>
              </a:rPr>
              <a:t>Effect on Progress in General Education</a:t>
            </a:r>
          </a:p>
          <a:p>
            <a:pPr marL="342900" indent="-342900">
              <a:buAutoNum type="arabicPeriod"/>
            </a:pPr>
            <a:r>
              <a:rPr lang="en-US" sz="2400" b="1" dirty="0">
                <a:solidFill>
                  <a:schemeClr val="tx2">
                    <a:lumMod val="75000"/>
                    <a:lumOff val="25000"/>
                  </a:schemeClr>
                </a:solidFill>
              </a:rPr>
              <a:t>Baseline</a:t>
            </a:r>
          </a:p>
          <a:p>
            <a:pPr marL="342900" indent="-342900">
              <a:buAutoNum type="arabicPeriod"/>
            </a:pPr>
            <a:r>
              <a:rPr lang="en-US" sz="2400" b="1" dirty="0">
                <a:solidFill>
                  <a:srgbClr val="7030A0"/>
                </a:solidFill>
              </a:rPr>
              <a:t>Connection to Goals and Services</a:t>
            </a:r>
          </a:p>
        </p:txBody>
      </p:sp>
      <p:sp>
        <p:nvSpPr>
          <p:cNvPr id="3" name="Content Placeholder 2">
            <a:extLst>
              <a:ext uri="{FF2B5EF4-FFF2-40B4-BE49-F238E27FC236}">
                <a16:creationId xmlns:a16="http://schemas.microsoft.com/office/drawing/2014/main" id="{A9730357-BB0A-4FC1-B809-9D731BF69E6B}"/>
              </a:ext>
            </a:extLst>
          </p:cNvPr>
          <p:cNvSpPr>
            <a:spLocks noGrp="1"/>
          </p:cNvSpPr>
          <p:nvPr>
            <p:ph sz="quarter" idx="15"/>
          </p:nvPr>
        </p:nvSpPr>
        <p:spPr>
          <a:xfrm>
            <a:off x="3120884" y="866899"/>
            <a:ext cx="8674876" cy="4827319"/>
          </a:xfrm>
        </p:spPr>
        <p:txBody>
          <a:bodyPr vert="horz" lIns="0" tIns="0" rIns="0" bIns="0" rtlCol="0" anchor="t">
            <a:noAutofit/>
          </a:bodyPr>
          <a:lstStyle/>
          <a:p>
            <a:pPr marL="0" indent="0">
              <a:lnSpc>
                <a:spcPct val="120000"/>
              </a:lnSpc>
              <a:buNone/>
            </a:pPr>
            <a:r>
              <a:rPr lang="en-US" sz="1600" b="1" dirty="0">
                <a:solidFill>
                  <a:schemeClr val="accent5"/>
                </a:solidFill>
              </a:rPr>
              <a:t>In January 2019, G.H. was identified as a student with a learning disability in the area of math calculation. Current data, indicate that G.H. continues to </a:t>
            </a:r>
            <a:r>
              <a:rPr lang="en-US" sz="1600" b="1" u="sng" dirty="0">
                <a:solidFill>
                  <a:schemeClr val="accent5"/>
                </a:solidFill>
              </a:rPr>
              <a:t>need</a:t>
            </a:r>
            <a:r>
              <a:rPr lang="en-US" sz="1600" b="1" dirty="0">
                <a:solidFill>
                  <a:schemeClr val="accent5"/>
                </a:solidFill>
              </a:rPr>
              <a:t> specially designed instruction in the areas of math calculation to benefit from grade level math curriculum. </a:t>
            </a:r>
            <a:r>
              <a:rPr lang="en-US" sz="1600" b="1" dirty="0">
                <a:solidFill>
                  <a:schemeClr val="accent2">
                    <a:lumMod val="75000"/>
                  </a:schemeClr>
                </a:solidFill>
              </a:rPr>
              <a:t>On recent standardized math benchmark tests conducted in January 2022, G.H. scored at the 9th</a:t>
            </a:r>
            <a:r>
              <a:rPr lang="en-US" sz="1600" b="1" baseline="30000" dirty="0">
                <a:solidFill>
                  <a:schemeClr val="accent2">
                    <a:lumMod val="75000"/>
                  </a:schemeClr>
                </a:solidFill>
              </a:rPr>
              <a:t> </a:t>
            </a:r>
            <a:r>
              <a:rPr lang="en-US" sz="1600" b="1" dirty="0">
                <a:solidFill>
                  <a:schemeClr val="accent2">
                    <a:lumMod val="75000"/>
                  </a:schemeClr>
                </a:solidFill>
              </a:rPr>
              <a:t>percentile, which is well below average. </a:t>
            </a:r>
            <a:r>
              <a:rPr lang="en-US" sz="1600" b="1" dirty="0">
                <a:solidFill>
                  <a:schemeClr val="tx2">
                    <a:lumMod val="75000"/>
                    <a:lumOff val="25000"/>
                  </a:schemeClr>
                </a:solidFill>
              </a:rPr>
              <a:t>On three standardized measures of mixed-math fact fluency administered on 2/7 and 2/8, G.H. accurately recalled, on average, 18 facts compared with grade-level expectations of 75 facts in 2 minutes. Specifically, G.H. recalled about three multiplication mixed facts (0–9), 15 addition facts (0–9), and 0 division and subtraction facts (0–9) in the 2 minutes. </a:t>
            </a:r>
            <a:r>
              <a:rPr lang="en-US" sz="1600" b="1" dirty="0">
                <a:solidFill>
                  <a:schemeClr val="accent2">
                    <a:lumMod val="75000"/>
                  </a:schemeClr>
                </a:solidFill>
              </a:rPr>
              <a:t>This affects his ability to complete sixth-grade math assignments at the same rate as his peers and efficiently use mental math calculation skills to complete word problems. </a:t>
            </a:r>
            <a:r>
              <a:rPr lang="en-US" sz="1600" b="1" dirty="0">
                <a:solidFill>
                  <a:srgbClr val="7030A0"/>
                </a:solidFill>
              </a:rPr>
              <a:t>To complete grade-level math assignments, G.H. currently benefits from shortened assignments, peer support, and the use of a calculator</a:t>
            </a:r>
            <a:r>
              <a:rPr lang="en-US" sz="1600" dirty="0">
                <a:solidFill>
                  <a:srgbClr val="7030A0"/>
                </a:solidFill>
              </a:rPr>
              <a:t>. </a:t>
            </a:r>
            <a:r>
              <a:rPr lang="en-US" sz="1600" b="1" dirty="0">
                <a:solidFill>
                  <a:srgbClr val="7030A0"/>
                </a:solidFill>
              </a:rPr>
              <a:t>Increasing his math fact proficiency would increase his ability to independently access and benefit from grade-level math instruction. </a:t>
            </a:r>
            <a:r>
              <a:rPr lang="en-US" sz="1600" b="1" dirty="0">
                <a:solidFill>
                  <a:schemeClr val="accent5"/>
                </a:solidFill>
              </a:rPr>
              <a:t>Review of current intervention implementation data suggests that G.H. benefits from daily direct one-on-one instruction distributed across the school day. </a:t>
            </a:r>
            <a:r>
              <a:rPr lang="en-US" sz="1600" b="1" dirty="0">
                <a:solidFill>
                  <a:srgbClr val="7030A0"/>
                </a:solidFill>
              </a:rPr>
              <a:t>G.H. would like to graduate with his peers and attend college.</a:t>
            </a:r>
            <a:endParaRPr lang="en-US" sz="1600" b="1" dirty="0">
              <a:solidFill>
                <a:srgbClr val="7030A0"/>
              </a:solidFill>
              <a:highlight>
                <a:srgbClr val="FFFF00"/>
              </a:highlight>
            </a:endParaRPr>
          </a:p>
        </p:txBody>
      </p:sp>
      <p:sp>
        <p:nvSpPr>
          <p:cNvPr id="4" name="TextBox 3">
            <a:extLst>
              <a:ext uri="{FF2B5EF4-FFF2-40B4-BE49-F238E27FC236}">
                <a16:creationId xmlns:a16="http://schemas.microsoft.com/office/drawing/2014/main" id="{94A91B72-0124-FBDC-5B0F-D81DE669E396}"/>
              </a:ext>
            </a:extLst>
          </p:cNvPr>
          <p:cNvSpPr txBox="1"/>
          <p:nvPr/>
        </p:nvSpPr>
        <p:spPr>
          <a:xfrm flipH="1">
            <a:off x="3120884" y="5667935"/>
            <a:ext cx="8167255" cy="646331"/>
          </a:xfrm>
          <a:prstGeom prst="rect">
            <a:avLst/>
          </a:prstGeom>
          <a:noFill/>
        </p:spPr>
        <p:txBody>
          <a:bodyPr wrap="square" rtlCol="0">
            <a:spAutoFit/>
          </a:bodyPr>
          <a:lstStyle/>
          <a:p>
            <a:r>
              <a:rPr lang="en-US" dirty="0"/>
              <a:t>example taken from the recent Prepping for Progress 2023 Conference on the ABC’s of IEPs </a:t>
            </a:r>
          </a:p>
        </p:txBody>
      </p:sp>
    </p:spTree>
    <p:extLst>
      <p:ext uri="{BB962C8B-B14F-4D97-AF65-F5344CB8AC3E}">
        <p14:creationId xmlns:p14="http://schemas.microsoft.com/office/powerpoint/2010/main" val="39569440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5666-D68C-F15E-5B69-71DD997CB5B3}"/>
              </a:ext>
            </a:extLst>
          </p:cNvPr>
          <p:cNvSpPr>
            <a:spLocks noGrp="1"/>
          </p:cNvSpPr>
          <p:nvPr>
            <p:ph type="title"/>
          </p:nvPr>
        </p:nvSpPr>
        <p:spPr>
          <a:xfrm>
            <a:off x="838200" y="365125"/>
            <a:ext cx="10515600" cy="812511"/>
          </a:xfrm>
        </p:spPr>
        <p:txBody>
          <a:bodyPr/>
          <a:lstStyle/>
          <a:p>
            <a:r>
              <a:rPr lang="en-US"/>
              <a:t>Sample PLAAFP Statement Structure </a:t>
            </a:r>
          </a:p>
        </p:txBody>
      </p:sp>
      <p:sp>
        <p:nvSpPr>
          <p:cNvPr id="3" name="Content Placeholder 2">
            <a:extLst>
              <a:ext uri="{FF2B5EF4-FFF2-40B4-BE49-F238E27FC236}">
                <a16:creationId xmlns:a16="http://schemas.microsoft.com/office/drawing/2014/main" id="{4A621957-67F7-079D-BB2D-C7F2DC24042F}"/>
              </a:ext>
            </a:extLst>
          </p:cNvPr>
          <p:cNvSpPr>
            <a:spLocks noGrp="1"/>
          </p:cNvSpPr>
          <p:nvPr>
            <p:ph sz="quarter" idx="15"/>
          </p:nvPr>
        </p:nvSpPr>
        <p:spPr>
          <a:xfrm>
            <a:off x="457200" y="1280161"/>
            <a:ext cx="11338560" cy="4317076"/>
          </a:xfrm>
        </p:spPr>
        <p:txBody>
          <a:bodyPr>
            <a:normAutofit fontScale="92500" lnSpcReduction="10000"/>
          </a:bodyPr>
          <a:lstStyle/>
          <a:p>
            <a:pPr marL="0" indent="0">
              <a:lnSpc>
                <a:spcPct val="110000"/>
              </a:lnSpc>
              <a:buNone/>
            </a:pPr>
            <a:r>
              <a:rPr lang="en-US" sz="4800" b="1" dirty="0"/>
              <a:t>Data from </a:t>
            </a:r>
            <a:r>
              <a:rPr lang="en-US" sz="4800" u="sng" dirty="0">
                <a:solidFill>
                  <a:schemeClr val="bg2">
                    <a:lumMod val="50000"/>
                  </a:schemeClr>
                </a:solidFill>
              </a:rPr>
              <a:t>(sample source) </a:t>
            </a:r>
            <a:r>
              <a:rPr lang="en-US" sz="4800" b="1" dirty="0"/>
              <a:t>indicates Student</a:t>
            </a:r>
            <a:r>
              <a:rPr lang="en-US" sz="4800" dirty="0"/>
              <a:t> </a:t>
            </a:r>
            <a:r>
              <a:rPr lang="en-US" sz="4800" u="sng" dirty="0">
                <a:solidFill>
                  <a:schemeClr val="bg2">
                    <a:lumMod val="50000"/>
                  </a:schemeClr>
                </a:solidFill>
              </a:rPr>
              <a:t>(performs in this way (objective data)) </a:t>
            </a:r>
            <a:r>
              <a:rPr lang="en-US" sz="4800" b="1" dirty="0"/>
              <a:t>which affects </a:t>
            </a:r>
            <a:r>
              <a:rPr lang="en-US" sz="4800" u="sng" dirty="0">
                <a:solidFill>
                  <a:schemeClr val="bg2">
                    <a:lumMod val="50000"/>
                  </a:schemeClr>
                </a:solidFill>
              </a:rPr>
              <a:t>(must include impact on involvement and progress in the general education curriculum)</a:t>
            </a:r>
            <a:r>
              <a:rPr lang="en-US" sz="4800" dirty="0">
                <a:solidFill>
                  <a:schemeClr val="bg2">
                    <a:lumMod val="50000"/>
                  </a:schemeClr>
                </a:solidFill>
              </a:rPr>
              <a:t>. </a:t>
            </a:r>
            <a:r>
              <a:rPr lang="en-US" sz="4800" b="1" dirty="0"/>
              <a:t>As a result, the student </a:t>
            </a:r>
            <a:r>
              <a:rPr lang="en-US" sz="4800" b="1" dirty="0">
                <a:solidFill>
                  <a:srgbClr val="FF0000"/>
                </a:solidFill>
              </a:rPr>
              <a:t>needs</a:t>
            </a:r>
            <a:r>
              <a:rPr lang="en-US" sz="4800" dirty="0"/>
              <a:t> </a:t>
            </a:r>
            <a:r>
              <a:rPr lang="en-US" sz="4800" u="sng" dirty="0">
                <a:solidFill>
                  <a:schemeClr val="bg2">
                    <a:lumMod val="50000"/>
                  </a:schemeClr>
                </a:solidFill>
              </a:rPr>
              <a:t>(justifies proposed services and supports).</a:t>
            </a:r>
          </a:p>
        </p:txBody>
      </p:sp>
      <p:sp>
        <p:nvSpPr>
          <p:cNvPr id="4" name="TextBox 3">
            <a:extLst>
              <a:ext uri="{FF2B5EF4-FFF2-40B4-BE49-F238E27FC236}">
                <a16:creationId xmlns:a16="http://schemas.microsoft.com/office/drawing/2014/main" id="{1A70CFDF-5668-83B7-7599-141F136E1821}"/>
              </a:ext>
            </a:extLst>
          </p:cNvPr>
          <p:cNvSpPr txBox="1"/>
          <p:nvPr/>
        </p:nvSpPr>
        <p:spPr>
          <a:xfrm>
            <a:off x="457200" y="5699762"/>
            <a:ext cx="10584873" cy="369332"/>
          </a:xfrm>
          <a:prstGeom prst="rect">
            <a:avLst/>
          </a:prstGeom>
          <a:noFill/>
        </p:spPr>
        <p:txBody>
          <a:bodyPr wrap="square" rtlCol="0">
            <a:spAutoFit/>
          </a:bodyPr>
          <a:lstStyle/>
          <a:p>
            <a:r>
              <a:rPr lang="en-US"/>
              <a:t>example taken from the recent Prepping for Progress 2023 Conference on the ABC’s of IEPs </a:t>
            </a:r>
          </a:p>
        </p:txBody>
      </p:sp>
    </p:spTree>
    <p:extLst>
      <p:ext uri="{BB962C8B-B14F-4D97-AF65-F5344CB8AC3E}">
        <p14:creationId xmlns:p14="http://schemas.microsoft.com/office/powerpoint/2010/main" val="29207399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IMING" val="|36.2"/>
</p:tagLst>
</file>

<file path=ppt/tags/tag12.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IMING" val="|36.2"/>
</p:tagLst>
</file>

<file path=ppt/tags/tag15.xml><?xml version="1.0" encoding="utf-8"?>
<p:tagLst xmlns:a="http://schemas.openxmlformats.org/drawingml/2006/main" xmlns:r="http://schemas.openxmlformats.org/officeDocument/2006/relationships" xmlns:p="http://schemas.openxmlformats.org/presentationml/2006/main">
  <p:tag name="TIMING" val="|36.2"/>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IMING" val="|36.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IMING" val="|36.2"/>
</p:tagLst>
</file>

<file path=ppt/tags/tag23.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TIMING" val="|36.2"/>
</p:tagLst>
</file>

<file path=ppt/tags/tag25.xml><?xml version="1.0" encoding="utf-8"?>
<p:tagLst xmlns:a="http://schemas.openxmlformats.org/drawingml/2006/main" xmlns:r="http://schemas.openxmlformats.org/officeDocument/2006/relationships" xmlns:p="http://schemas.openxmlformats.org/presentationml/2006/main">
  <p:tag name="TIMING" val="|36.2"/>
</p:tagLst>
</file>

<file path=ppt/tags/tag26.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TIMING" val="|36.2"/>
</p:tagLst>
</file>

<file path=ppt/tags/tag29.xml><?xml version="1.0" encoding="utf-8"?>
<p:tagLst xmlns:a="http://schemas.openxmlformats.org/drawingml/2006/main" xmlns:r="http://schemas.openxmlformats.org/officeDocument/2006/relationships" xmlns:p="http://schemas.openxmlformats.org/presentationml/2006/main">
  <p:tag name="TIMING" val="|36.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TIMING" val="|36.2"/>
</p:tagLst>
</file>

<file path=ppt/tags/tag31.xml><?xml version="1.0" encoding="utf-8"?>
<p:tagLst xmlns:a="http://schemas.openxmlformats.org/drawingml/2006/main" xmlns:r="http://schemas.openxmlformats.org/officeDocument/2006/relationships" xmlns:p="http://schemas.openxmlformats.org/presentationml/2006/main">
  <p:tag name="TIMING" val="|36.2"/>
</p:tagLst>
</file>

<file path=ppt/tags/tag32.xml><?xml version="1.0" encoding="utf-8"?>
<p:tagLst xmlns:a="http://schemas.openxmlformats.org/drawingml/2006/main" xmlns:r="http://schemas.openxmlformats.org/officeDocument/2006/relationships" xmlns:p="http://schemas.openxmlformats.org/presentationml/2006/main">
  <p:tag name="TIMING" val="|36.2"/>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IMING" val="|16.3"/>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16.3"/>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IMING" val="|48.9"/>
</p:tagLst>
</file>

<file path=ppt/tags/tag9.xml><?xml version="1.0" encoding="utf-8"?>
<p:tagLst xmlns:a="http://schemas.openxmlformats.org/drawingml/2006/main" xmlns:r="http://schemas.openxmlformats.org/officeDocument/2006/relationships" xmlns:p="http://schemas.openxmlformats.org/presentationml/2006/main">
  <p:tag name="TIMING" val="|36.2"/>
</p:tagLst>
</file>

<file path=ppt/theme/theme1.xml><?xml version="1.0" encoding="utf-8"?>
<a:theme xmlns:a="http://schemas.openxmlformats.org/drawingml/2006/main" name="Custom Design">
  <a:themeElements>
    <a:clrScheme name="KSDE">
      <a:dk1>
        <a:srgbClr val="12284C"/>
      </a:dk1>
      <a:lt1>
        <a:sysClr val="window" lastClr="FFFFFF"/>
      </a:lt1>
      <a:dk2>
        <a:srgbClr val="12284C"/>
      </a:dk2>
      <a:lt2>
        <a:srgbClr val="FFFFFF"/>
      </a:lt2>
      <a:accent1>
        <a:srgbClr val="005587"/>
      </a:accent1>
      <a:accent2>
        <a:srgbClr val="00B796"/>
      </a:accent2>
      <a:accent3>
        <a:srgbClr val="FFA400"/>
      </a:accent3>
      <a:accent4>
        <a:srgbClr val="B7312C"/>
      </a:accent4>
      <a:accent5>
        <a:srgbClr val="D50032"/>
      </a:accent5>
      <a:accent6>
        <a:srgbClr val="53565A"/>
      </a:accent6>
      <a:hlink>
        <a:srgbClr val="005587"/>
      </a:hlink>
      <a:folHlink>
        <a:srgbClr val="B7312C"/>
      </a:folHlink>
    </a:clrScheme>
    <a:fontScheme name="KSDE Branding">
      <a:majorFont>
        <a:latin typeface="Open Sans Semi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ite Template" id="{3F6FE892-DA12-4C81-AA5A-446CD67FAB0A}" vid="{65E85907-513D-47EC-BC1E-D81300383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809B7AE0769C40BC7FC10221A5AC4C" ma:contentTypeVersion="13" ma:contentTypeDescription="Create a new document." ma:contentTypeScope="" ma:versionID="03782e99ea337d9c03786a540780c58d">
  <xsd:schema xmlns:xsd="http://www.w3.org/2001/XMLSchema" xmlns:xs="http://www.w3.org/2001/XMLSchema" xmlns:p="http://schemas.microsoft.com/office/2006/metadata/properties" xmlns:ns3="6c663d95-8238-4b2d-b922-a74f82e5df6f" xmlns:ns4="d5501a87-0b31-43b9-bb13-8dd2b743a206" targetNamespace="http://schemas.microsoft.com/office/2006/metadata/properties" ma:root="true" ma:fieldsID="b35b21a765e947f079320b3ea7b9868f" ns3:_="" ns4:_="">
    <xsd:import namespace="6c663d95-8238-4b2d-b922-a74f82e5df6f"/>
    <xsd:import namespace="d5501a87-0b31-43b9-bb13-8dd2b743a20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663d95-8238-4b2d-b922-a74f82e5df6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501a87-0b31-43b9-bb13-8dd2b743a20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45BADF-2F2F-4D81-ACB9-DB6A1A4D4889}">
  <ds:schemaRefs>
    <ds:schemaRef ds:uri="http://schemas.microsoft.com/sharepoint/v3/contenttype/forms"/>
  </ds:schemaRefs>
</ds:datastoreItem>
</file>

<file path=customXml/itemProps2.xml><?xml version="1.0" encoding="utf-8"?>
<ds:datastoreItem xmlns:ds="http://schemas.openxmlformats.org/officeDocument/2006/customXml" ds:itemID="{41989B36-3905-4D71-9AD1-EDCFAD04EC31}">
  <ds:schemaRefs>
    <ds:schemaRef ds:uri="http://schemas.microsoft.com/office/2006/documentManagement/types"/>
    <ds:schemaRef ds:uri="http://schemas.microsoft.com/office/2006/metadata/properties"/>
    <ds:schemaRef ds:uri="6c663d95-8238-4b2d-b922-a74f82e5df6f"/>
    <ds:schemaRef ds:uri="http://www.w3.org/XML/1998/namespace"/>
    <ds:schemaRef ds:uri="d5501a87-0b31-43b9-bb13-8dd2b743a206"/>
    <ds:schemaRef ds:uri="http://purl.org/dc/terms/"/>
    <ds:schemaRef ds:uri="http://purl.org/dc/dcmitype/"/>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41F5BFCA-A647-4DE5-B38D-51814DA7F1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663d95-8238-4b2d-b922-a74f82e5df6f"/>
    <ds:schemaRef ds:uri="d5501a87-0b31-43b9-bb13-8dd2b743a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30616</TotalTime>
  <Words>48311</Words>
  <Application>Microsoft Office PowerPoint</Application>
  <PresentationFormat>Widescreen</PresentationFormat>
  <Paragraphs>2853</Paragraphs>
  <Slides>285</Slides>
  <Notes>284</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285</vt:i4>
      </vt:variant>
    </vt:vector>
  </HeadingPairs>
  <TitlesOfParts>
    <vt:vector size="307" baseType="lpstr">
      <vt:lpstr>AAAAAX+TimesNewRomanPS-BoldItalicMT</vt:lpstr>
      <vt:lpstr>Open Sans Semibold</vt:lpstr>
      <vt:lpstr>Arial Narrow</vt:lpstr>
      <vt:lpstr>Symbol</vt:lpstr>
      <vt:lpstr>Times New Roman</vt:lpstr>
      <vt:lpstr>Open Sans</vt:lpstr>
      <vt:lpstr>AAAAAU+Calibri-Bold</vt:lpstr>
      <vt:lpstr>Calibri Light</vt:lpstr>
      <vt:lpstr>Courier New</vt:lpstr>
      <vt:lpstr>Arial</vt:lpstr>
      <vt:lpstr>AAAAAL+TimesNewRomanPS-BoldMT</vt:lpstr>
      <vt:lpstr>Calibri</vt:lpstr>
      <vt:lpstr>Open Sans </vt:lpstr>
      <vt:lpstr>Poppins</vt:lpstr>
      <vt:lpstr>Open Sans Light</vt:lpstr>
      <vt:lpstr>Open Sans Semibold</vt:lpstr>
      <vt:lpstr>Noto Sans Symbols</vt:lpstr>
      <vt:lpstr>Cambria</vt:lpstr>
      <vt:lpstr>AAAAAN+Calibri</vt:lpstr>
      <vt:lpstr>Wingdings</vt:lpstr>
      <vt:lpstr>Helvetica</vt:lpstr>
      <vt:lpstr>Custom Design</vt:lpstr>
      <vt:lpstr>IDEA and Gifted Requirements File Review</vt:lpstr>
      <vt:lpstr>Agenda</vt:lpstr>
      <vt:lpstr>Learning Objectives</vt:lpstr>
      <vt:lpstr>Education Benefit Review Opportunity</vt:lpstr>
      <vt:lpstr>DMS</vt:lpstr>
      <vt:lpstr>KIAS</vt:lpstr>
      <vt:lpstr>What is KIAS</vt:lpstr>
      <vt:lpstr>Kansas Integrated Accountability System (KIAS)</vt:lpstr>
      <vt:lpstr>KIAS: The KSDE Web Application</vt:lpstr>
      <vt:lpstr>Directory Updates</vt:lpstr>
      <vt:lpstr>Who Should Conduct Reviews?</vt:lpstr>
      <vt:lpstr>Types of Files Included in File Review</vt:lpstr>
      <vt:lpstr>Be Proactive! </vt:lpstr>
      <vt:lpstr>To Redact or Not to Redact? FERPA &amp; IDEA exceptions</vt:lpstr>
      <vt:lpstr>Continuous Improvement Consideration Chart</vt:lpstr>
      <vt:lpstr>IDEA &amp; Gifted File Review Continuous Improvement Monitoring Consideration Chart: A Technical Assistance Tool for LEAs Conducting Internal System Reviews</vt:lpstr>
      <vt:lpstr>FAQ for IDEA and Gifted Requirements Self-Assessment</vt:lpstr>
      <vt:lpstr>Questions</vt:lpstr>
      <vt:lpstr>IDEA &amp; Gifted File Review Self-Assessment: Parent Rights – Question 1   </vt:lpstr>
      <vt:lpstr>KIAS flags/alerts</vt:lpstr>
      <vt:lpstr>Question 1</vt:lpstr>
      <vt:lpstr>Question 1 Continued</vt:lpstr>
      <vt:lpstr>Acceptable Documentation Q1 </vt:lpstr>
      <vt:lpstr>IDEA &amp; Gifted File Review Self-Assessment:  Evaluation and Eligibility – Questions 2-9</vt:lpstr>
      <vt:lpstr>Evaluation/Eligibility Report Checklist</vt:lpstr>
      <vt:lpstr>Responding to Scenarios - FAQ </vt:lpstr>
      <vt:lpstr>Responding to Scenarios - continued</vt:lpstr>
      <vt:lpstr>Question 2</vt:lpstr>
      <vt:lpstr>Quality Indicators for Nondiscriminatory Assessment</vt:lpstr>
      <vt:lpstr>Example of documentation for Q2 –how we plan to approach the evaluation, given what we know</vt:lpstr>
      <vt:lpstr>Documentation  for Q2</vt:lpstr>
      <vt:lpstr>District Example</vt:lpstr>
      <vt:lpstr>Question 3</vt:lpstr>
      <vt:lpstr>KIAS flags/alerts Related to Q3</vt:lpstr>
      <vt:lpstr>Quality Indicators for Assessing English Learners </vt:lpstr>
      <vt:lpstr>Definitions</vt:lpstr>
      <vt:lpstr>The English Learner Assessment Continuum </vt:lpstr>
      <vt:lpstr>Venn diagram showing Q2 Culture characteristics and Q3 Language characteristics and overlap </vt:lpstr>
      <vt:lpstr>Examples of documentation for Q3 –how we plan to approach the evaluation, given what we know</vt:lpstr>
      <vt:lpstr>Q2 &amp;Q3 Documentation Options-there are MANY </vt:lpstr>
      <vt:lpstr>Considering, Selecting and Administering Assessments in light of student’s unique racial, cultural, and linguistic characteristics….What might this process look like in evaluation/reevaluation?</vt:lpstr>
      <vt:lpstr>Background Information Example</vt:lpstr>
      <vt:lpstr>Elements for considering race/ethnicity, language and cultural characteristics (Initial Evaluations and Re-evaluations)</vt:lpstr>
      <vt:lpstr>Multidisciplinary Team Report Example</vt:lpstr>
      <vt:lpstr>Multidisciplinary Team Report Example Continued</vt:lpstr>
      <vt:lpstr>Compliant District Examples Q2 &amp; Q3</vt:lpstr>
      <vt:lpstr>Compliant District Example Q2 &amp; Q3</vt:lpstr>
      <vt:lpstr>Compliant Assurance Document</vt:lpstr>
      <vt:lpstr>Documenting Q2 and Q3 in the IEP</vt:lpstr>
      <vt:lpstr>Approved District Examples Q3</vt:lpstr>
      <vt:lpstr>What about Gifted-Only for Questions 2 and 3?</vt:lpstr>
      <vt:lpstr>Expectations Moving Forward</vt:lpstr>
      <vt:lpstr>Be the reviewer Q1-3</vt:lpstr>
      <vt:lpstr>Q1 – </vt:lpstr>
      <vt:lpstr>Q1 – KSDE Response</vt:lpstr>
      <vt:lpstr>Q2 and Q3 – example 1</vt:lpstr>
      <vt:lpstr>Q2 and Q3– KSDE Response</vt:lpstr>
      <vt:lpstr>Q2 and Q3- example 2</vt:lpstr>
      <vt:lpstr>Q2 and Q3- example 2 – KSDE Response</vt:lpstr>
      <vt:lpstr>Q2 and Q3 – example 3</vt:lpstr>
      <vt:lpstr>Q2 and Q3 – example 3 – KSDE Response</vt:lpstr>
      <vt:lpstr>Q2 and Q3 – example 4</vt:lpstr>
      <vt:lpstr>Q2 and Q3 – example 4 KSDE Response</vt:lpstr>
      <vt:lpstr>Q2 and Q3– example 5</vt:lpstr>
      <vt:lpstr>Q2 and Q3– example 5 KSDE Response</vt:lpstr>
      <vt:lpstr>Q2 and Q3 example – Dialect Differences</vt:lpstr>
      <vt:lpstr>Q2 and Q3 example – Dialect Differences – KSDE Response</vt:lpstr>
      <vt:lpstr>Question 4</vt:lpstr>
      <vt:lpstr>KPH Text Reflection Ch 3 Section E</vt:lpstr>
      <vt:lpstr>Assessment Summary</vt:lpstr>
      <vt:lpstr>Question 5</vt:lpstr>
      <vt:lpstr>Question 6</vt:lpstr>
      <vt:lpstr>The Evaluation Team (KPH Ch 3 Section C)</vt:lpstr>
      <vt:lpstr>Question 7</vt:lpstr>
      <vt:lpstr>Question 7 Continued </vt:lpstr>
      <vt:lpstr>Question 9</vt:lpstr>
      <vt:lpstr>RIOT </vt:lpstr>
      <vt:lpstr>RIOT and ICEL Matrix</vt:lpstr>
      <vt:lpstr>Interpreting Data and Information</vt:lpstr>
      <vt:lpstr>Question 10 </vt:lpstr>
      <vt:lpstr>Q 9-did the group responsible for determining the student’s  (initial or continued) eligibility ensure that NONE of the following were DETERMINANT factor?</vt:lpstr>
      <vt:lpstr>Consideration of Exclusionary Factors</vt:lpstr>
      <vt:lpstr>Q9 Strategies</vt:lpstr>
      <vt:lpstr>Be the reviewer Q6 &amp; 9</vt:lpstr>
      <vt:lpstr>Q6 Example</vt:lpstr>
      <vt:lpstr>Q6 Example – KSDE Response</vt:lpstr>
      <vt:lpstr>The LEA Representative</vt:lpstr>
      <vt:lpstr>Q9 Example</vt:lpstr>
      <vt:lpstr>Q9 Example – KSDE Response</vt:lpstr>
      <vt:lpstr>IDEA &amp; Gifted File Review Self-Assessment: IEP Development, Revision, &amp; Review  </vt:lpstr>
      <vt:lpstr>Bateman &amp; Linden, 2012</vt:lpstr>
      <vt:lpstr>Build the structure of the IEP by Addressing the 4 primary FAPE Questions</vt:lpstr>
      <vt:lpstr>The PLAAFP Statement is the Foundation for the IEP</vt:lpstr>
      <vt:lpstr>Key Questions for Designing the PLAAFP Statement</vt:lpstr>
      <vt:lpstr>PLAAFPs Tip Sheet</vt:lpstr>
      <vt:lpstr>Present Levels of Academic Achievement and Functional Performance</vt:lpstr>
      <vt:lpstr>Question 11</vt:lpstr>
      <vt:lpstr>PLAAFP Example </vt:lpstr>
      <vt:lpstr>Sample PLAAFP Statement Structure </vt:lpstr>
      <vt:lpstr>Example of Current Academic Achievement and Functional Performance</vt:lpstr>
      <vt:lpstr>Question 12</vt:lpstr>
      <vt:lpstr>Functional Performance </vt:lpstr>
      <vt:lpstr>What might functional performance include for Gifted-Only IEP?</vt:lpstr>
      <vt:lpstr>Question 13</vt:lpstr>
      <vt:lpstr>Examples of What Impact of Exceptionality Could Look Like: </vt:lpstr>
      <vt:lpstr>Impact of Exceptionality</vt:lpstr>
      <vt:lpstr>Impact of Exceptionality - IDEA</vt:lpstr>
      <vt:lpstr>Impact of Exceptionality - Gifted</vt:lpstr>
      <vt:lpstr>Compliant District Example</vt:lpstr>
      <vt:lpstr>Goals</vt:lpstr>
      <vt:lpstr>The Role of the Goal</vt:lpstr>
      <vt:lpstr>Why are measurable annual goals important?</vt:lpstr>
      <vt:lpstr>Remember Endrew F.</vt:lpstr>
      <vt:lpstr>How do goals connect to the other components in the IEP?</vt:lpstr>
      <vt:lpstr>IEP goals should….</vt:lpstr>
      <vt:lpstr>Question 14</vt:lpstr>
      <vt:lpstr>Student Example - IDEA</vt:lpstr>
      <vt:lpstr>Student Example - Gifted</vt:lpstr>
      <vt:lpstr>Measurable Annual Goals</vt:lpstr>
      <vt:lpstr>General goal reminders</vt:lpstr>
      <vt:lpstr>Question 15</vt:lpstr>
      <vt:lpstr>Target Behavior – The academic or functional skills to be changed.</vt:lpstr>
      <vt:lpstr>Condition – The context or environment in which the target behavior is to be exhibited and measured</vt:lpstr>
      <vt:lpstr>Criterion – the level of performance with which the IEP team can determine that a student has achieved the goal.</vt:lpstr>
      <vt:lpstr>Kansas Special Education Process Handbook Guidance (Chapter 4)</vt:lpstr>
      <vt:lpstr>A Goal is not Measurable if it Cannot be Graphed!!!</vt:lpstr>
      <vt:lpstr>Goals and Objectives/Benchmarks</vt:lpstr>
      <vt:lpstr>Goal Examples</vt:lpstr>
      <vt:lpstr>Goal Examples Continued</vt:lpstr>
      <vt:lpstr>More Examples of Goals</vt:lpstr>
      <vt:lpstr>Example Q14: Gifted Goals</vt:lpstr>
      <vt:lpstr>Set Measurable and Realistic Behavior or Functional Goals</vt:lpstr>
      <vt:lpstr>Academic Goal Example</vt:lpstr>
      <vt:lpstr>Functional Goal Example</vt:lpstr>
      <vt:lpstr>Measurable Annual Goals Tip Sheet</vt:lpstr>
      <vt:lpstr>Be the reviewer Q12 &amp; 14</vt:lpstr>
      <vt:lpstr>Q12 – Impact of Exceptionality</vt:lpstr>
      <vt:lpstr>Q12 – KSDE Response</vt:lpstr>
      <vt:lpstr>Q14 – Measurable Annual Goals IDEA</vt:lpstr>
      <vt:lpstr>Q14 – IDEA -KSDE Response</vt:lpstr>
      <vt:lpstr>Q14 Measurable Annual Goals - Gifted</vt:lpstr>
      <vt:lpstr>Q14 Gifted – KSDE Response</vt:lpstr>
      <vt:lpstr>Progress Monitoring</vt:lpstr>
      <vt:lpstr>Kansas Special Education Process Handbook Guidance</vt:lpstr>
      <vt:lpstr>Evaluation of Progress Decisions: Based Upon Data</vt:lpstr>
      <vt:lpstr>Data Collection for Monitoring Progress</vt:lpstr>
      <vt:lpstr>Progress Monitoring </vt:lpstr>
      <vt:lpstr>Why is Progress Monitoring Important?</vt:lpstr>
      <vt:lpstr>Progress Monitoring Process</vt:lpstr>
      <vt:lpstr>Common Errors in Monitoring Progress Toward Annual Goals</vt:lpstr>
      <vt:lpstr>What Does Progress Look Like?</vt:lpstr>
      <vt:lpstr>Progress Monitoring Tip Sheet</vt:lpstr>
      <vt:lpstr>Question 16</vt:lpstr>
      <vt:lpstr>Writing Rubrics</vt:lpstr>
      <vt:lpstr>Middle School and High School Collaboration Rubric</vt:lpstr>
      <vt:lpstr>Progress Statements</vt:lpstr>
      <vt:lpstr>Graphing and Interpreting</vt:lpstr>
      <vt:lpstr>Resources for Progress Monitoring</vt:lpstr>
      <vt:lpstr>Most Common findings Q15</vt:lpstr>
      <vt:lpstr>The Importance of Reacting to Data</vt:lpstr>
      <vt:lpstr>Be the Reviewer Q15</vt:lpstr>
      <vt:lpstr>Q15 – Example 1</vt:lpstr>
      <vt:lpstr>Q15 – Example 1 – KSDE Response</vt:lpstr>
      <vt:lpstr>Q15 – Example 2</vt:lpstr>
      <vt:lpstr>Q15 – Example 2 – KSDE Response</vt:lpstr>
      <vt:lpstr>Q15 – Example 3</vt:lpstr>
      <vt:lpstr>Q15 – Example 3 – KSDE Response</vt:lpstr>
      <vt:lpstr>Q15 – Example 4</vt:lpstr>
      <vt:lpstr>Q15 – Example 4 – KSDE Response</vt:lpstr>
      <vt:lpstr>Q15- Example 5</vt:lpstr>
      <vt:lpstr>Q15- Example 5 – KSDE Response</vt:lpstr>
      <vt:lpstr>Q15 – Example 6</vt:lpstr>
      <vt:lpstr>Q15 – Example 6 – KSDE Response</vt:lpstr>
      <vt:lpstr>Q15 - Example 7</vt:lpstr>
      <vt:lpstr>Q15 - Example 7</vt:lpstr>
      <vt:lpstr>Q15 - Example 8</vt:lpstr>
      <vt:lpstr>Q15 - Example 8 – KSDE Response</vt:lpstr>
      <vt:lpstr>Q15 – Example 9 with Multiple Criterion</vt:lpstr>
      <vt:lpstr>Q15 – Example 9 – KSDE Response</vt:lpstr>
      <vt:lpstr>Q15 – Example 10 with Multiple Criterion</vt:lpstr>
      <vt:lpstr>Q15 – Example 10 – KSDE Response</vt:lpstr>
      <vt:lpstr>Statements of Services and Aids Connected to Other Parts of the IEP</vt:lpstr>
      <vt:lpstr>How does the statement of services and aids connect to the other parts of the IEP?</vt:lpstr>
      <vt:lpstr>Question 17</vt:lpstr>
      <vt:lpstr>Q16 Requirements</vt:lpstr>
      <vt:lpstr>Participation in Assessment Tip Sheet</vt:lpstr>
      <vt:lpstr>Service Statements</vt:lpstr>
      <vt:lpstr>Five Parts of Service Statements</vt:lpstr>
      <vt:lpstr>State Services with Sufficient Clarity</vt:lpstr>
      <vt:lpstr>Service Statements Need to be Specific </vt:lpstr>
      <vt:lpstr>What does IDEA say about the statement of services and aids?</vt:lpstr>
      <vt:lpstr>How do the parts of the statement of services and aids fit together?</vt:lpstr>
      <vt:lpstr>Example: One Statement of Services and Aids</vt:lpstr>
      <vt:lpstr>Question 18</vt:lpstr>
      <vt:lpstr>Question 19</vt:lpstr>
      <vt:lpstr>Frequency, Location, Duration Tip Sheet</vt:lpstr>
      <vt:lpstr>Documenting Accommodations</vt:lpstr>
      <vt:lpstr>Examples: Accommodations and Modifications (Q17 &amp; Q18)</vt:lpstr>
      <vt:lpstr>Monitoring State Assessment Accommodations</vt:lpstr>
      <vt:lpstr>Be the Reviewer Q18</vt:lpstr>
      <vt:lpstr>Q18 – F,D,L Example 1</vt:lpstr>
      <vt:lpstr>Q18 – F,D,L Example 1- KSDE Response</vt:lpstr>
      <vt:lpstr>Q18 – F,D,L Example 2 </vt:lpstr>
      <vt:lpstr>Q18 – F,D,L Example 2 – KSDE Response </vt:lpstr>
      <vt:lpstr>Q18 – F,D,L Example 3</vt:lpstr>
      <vt:lpstr>Q18 – F,D,L Example 3 – KSDE Response</vt:lpstr>
      <vt:lpstr>Q18 – F,D,L Example 4</vt:lpstr>
      <vt:lpstr>Q18 – F,D,L Example 4 – KSDE Response</vt:lpstr>
      <vt:lpstr>Q18 – F,D,L Example 5</vt:lpstr>
      <vt:lpstr>Q18 – F,D,L Example 5 – KSDE Response</vt:lpstr>
      <vt:lpstr>Q18 – F,D,L Example 6</vt:lpstr>
      <vt:lpstr>Q18 – F,D,L Example 6 – KSDE Response</vt:lpstr>
      <vt:lpstr>Q18 – F,D,L Example 7</vt:lpstr>
      <vt:lpstr>Q18 – F,D,L Example 7 – KSDE Response</vt:lpstr>
      <vt:lpstr>Q18 – F,D,L Example 8</vt:lpstr>
      <vt:lpstr>Q18 – F,D,L Example 8 – KSDE Response</vt:lpstr>
      <vt:lpstr>34 C.F.R. 300.320(a)(7) requires every IEP to include the frequency, location, and duration of each service or modification in an IEP.</vt:lpstr>
      <vt:lpstr>Question 20</vt:lpstr>
      <vt:lpstr>“Meaningful” Participation</vt:lpstr>
      <vt:lpstr>The “Core of the Statute”</vt:lpstr>
      <vt:lpstr>Question 21</vt:lpstr>
      <vt:lpstr>Behavior Intervention Plan Circumstances</vt:lpstr>
      <vt:lpstr>Address Behavior Strategies/Interventions</vt:lpstr>
      <vt:lpstr>Positive Behavior Supports</vt:lpstr>
      <vt:lpstr>DID IT</vt:lpstr>
      <vt:lpstr>Student Example</vt:lpstr>
      <vt:lpstr> question 22</vt:lpstr>
      <vt:lpstr>Question 21: When developing, reviewing or revising the IEP, in the case of a student who has limited English proficiency, did the IEP team consider the language needs of the student as those needs relate to the IEP?</vt:lpstr>
      <vt:lpstr>IDEA &amp; Gifted File Review Self-Assessment: Placement – Questions 22-23 </vt:lpstr>
      <vt:lpstr>H.B. v. Las Virgenes (9th Cir. 2007)</vt:lpstr>
      <vt:lpstr>Special Education Process</vt:lpstr>
      <vt:lpstr>Question 23</vt:lpstr>
      <vt:lpstr>Continuum of Supports</vt:lpstr>
      <vt:lpstr>FAQ Guidance</vt:lpstr>
      <vt:lpstr>LRE Decision Tree</vt:lpstr>
      <vt:lpstr>What is LRE?</vt:lpstr>
      <vt:lpstr>Least Restrictive</vt:lpstr>
      <vt:lpstr>Educational Setting TIP Sheet</vt:lpstr>
      <vt:lpstr>Question 24 </vt:lpstr>
      <vt:lpstr>Common findings</vt:lpstr>
      <vt:lpstr>LRE Sample Statements</vt:lpstr>
      <vt:lpstr>Be the Reviewer Q23</vt:lpstr>
      <vt:lpstr>Q23 – Example 1</vt:lpstr>
      <vt:lpstr>Q23 – Example 1- KSDE Response</vt:lpstr>
      <vt:lpstr>Q23 – Example 2</vt:lpstr>
      <vt:lpstr>Q23 – Example 2 – KSDE Response</vt:lpstr>
      <vt:lpstr>Q23- Example 3</vt:lpstr>
      <vt:lpstr>Q23- Example 3 – KSDE Response</vt:lpstr>
      <vt:lpstr>Q23- Example 4</vt:lpstr>
      <vt:lpstr>Q23- Example 4 – KSDE Response</vt:lpstr>
      <vt:lpstr>619</vt:lpstr>
      <vt:lpstr>Question 24 – cohort 2</vt:lpstr>
      <vt:lpstr>Question 24 continued</vt:lpstr>
      <vt:lpstr>Question 24a</vt:lpstr>
      <vt:lpstr>Question 24a - methodology</vt:lpstr>
      <vt:lpstr>Q24a – Documentation</vt:lpstr>
      <vt:lpstr>Question 24b- methodology</vt:lpstr>
      <vt:lpstr>Q24b - Documentation</vt:lpstr>
      <vt:lpstr>Non-Compliance</vt:lpstr>
      <vt:lpstr>OSEP QA 23-01</vt:lpstr>
      <vt:lpstr>Levels of Determination (LOD)</vt:lpstr>
      <vt:lpstr>District Corrective Action Plans (DCAPs)</vt:lpstr>
      <vt:lpstr>Root Cause Analysis</vt:lpstr>
      <vt:lpstr>Question 1 DCAP Example</vt:lpstr>
      <vt:lpstr>Question 2 DCAP Example</vt:lpstr>
      <vt:lpstr>Question 9 DCAP Example</vt:lpstr>
      <vt:lpstr>Question 14 DCAP Example</vt:lpstr>
      <vt:lpstr>Question 15 DCAP Example </vt:lpstr>
      <vt:lpstr>Question 18 DCAP Example</vt:lpstr>
      <vt:lpstr>Individual Corrective Action (ICAs)</vt:lpstr>
      <vt:lpstr>ICA Example Question 1</vt:lpstr>
      <vt:lpstr>ICA Example Question 2</vt:lpstr>
      <vt:lpstr>ICA Example Question 15</vt:lpstr>
      <vt:lpstr>ICA Example 2 and 3 for Question 15</vt:lpstr>
      <vt:lpstr>ICA Example Question 23</vt:lpstr>
      <vt:lpstr>What is Updated Data?</vt:lpstr>
      <vt:lpstr>Updated Data</vt:lpstr>
      <vt:lpstr>Continued Non-Compliance on Updated Data</vt:lpstr>
      <vt:lpstr>Failure to Correct Non-Compliance within One Year</vt:lpstr>
      <vt:lpstr>Resources</vt:lpstr>
      <vt:lpstr>KSDE KIAS Webpage</vt:lpstr>
      <vt:lpstr>Additional Resources</vt:lpstr>
      <vt:lpstr>Technical Assistance Team (TAT)</vt:lpstr>
      <vt:lpstr>Technical Assistance System Network (TASN)</vt:lpstr>
      <vt:lpstr>Contact Information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KSDE</dc:title>
  <dc:creator>Cheryl Franklin</dc:creator>
  <cp:lastModifiedBy>Cary S. Rogers</cp:lastModifiedBy>
  <cp:revision>98</cp:revision>
  <cp:lastPrinted>2025-08-29T19:13:29Z</cp:lastPrinted>
  <dcterms:created xsi:type="dcterms:W3CDTF">2017-11-21T21:33:09Z</dcterms:created>
  <dcterms:modified xsi:type="dcterms:W3CDTF">2025-09-17T17:24:59Z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0x01010063809B7AE0769C40BC7FC10221A5AC4C</vt:lpwstr>
  </property>
</Properties>
</file>